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7" r:id="rId3"/>
    <p:sldId id="288" r:id="rId4"/>
    <p:sldId id="289" r:id="rId5"/>
    <p:sldId id="290" r:id="rId6"/>
    <p:sldId id="291" r:id="rId7"/>
    <p:sldId id="292" r:id="rId8"/>
    <p:sldId id="293" r:id="rId9"/>
    <p:sldId id="294" r:id="rId10"/>
    <p:sldId id="29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8/12/2022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8/12/2022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8/12/2022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8/12/2022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yatra.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B2F0-4044-4AFA-AF00-FAA257F0C1E8}"/>
              </a:ext>
            </a:extLst>
          </p:cNvPr>
          <p:cNvSpPr>
            <a:spLocks noGrp="1"/>
          </p:cNvSpPr>
          <p:nvPr>
            <p:ph type="ctrTitle"/>
          </p:nvPr>
        </p:nvSpPr>
        <p:spPr/>
        <p:txBody>
          <a:bodyPr/>
          <a:lstStyle/>
          <a:p>
            <a:r>
              <a:rPr lang="en-IN" sz="4000" dirty="0">
                <a:solidFill>
                  <a:srgbClr val="FF0000"/>
                </a:solidFill>
              </a:rPr>
              <a:t>[</a:t>
            </a:r>
            <a:r>
              <a:rPr lang="en-IN" sz="4000" dirty="0" err="1">
                <a:solidFill>
                  <a:srgbClr val="FF0000"/>
                </a:solidFill>
              </a:rPr>
              <a:t>NAME</a:t>
            </a:r>
            <a:r>
              <a:rPr lang="en-IN" dirty="0" err="1">
                <a:solidFill>
                  <a:srgbClr val="FF0000"/>
                </a:solidFill>
              </a:rPr>
              <a:t>:</a:t>
            </a:r>
            <a:r>
              <a:rPr lang="en-IN" sz="4000" dirty="0" err="1">
                <a:solidFill>
                  <a:srgbClr val="FF0000"/>
                </a:solidFill>
              </a:rPr>
              <a:t>Saunak</a:t>
            </a:r>
            <a:r>
              <a:rPr lang="en-IN" sz="4000" dirty="0">
                <a:solidFill>
                  <a:srgbClr val="FF0000"/>
                </a:solidFill>
              </a:rPr>
              <a:t> Mukherjee]</a:t>
            </a:r>
            <a:br>
              <a:rPr lang="en-IN" sz="4000" dirty="0">
                <a:solidFill>
                  <a:srgbClr val="FF0000"/>
                </a:solidFill>
              </a:rPr>
            </a:br>
            <a:r>
              <a:rPr lang="en-IN" sz="4000" dirty="0">
                <a:solidFill>
                  <a:srgbClr val="FF0000"/>
                </a:solidFill>
              </a:rPr>
              <a:t>[TOPIC: FLIGHT PRICE PREDICTION]</a:t>
            </a:r>
            <a:br>
              <a:rPr lang="en-IN" sz="4000" dirty="0">
                <a:solidFill>
                  <a:srgbClr val="FF0000"/>
                </a:solidFill>
              </a:rPr>
            </a:br>
            <a:endParaRPr lang="en-IN" sz="4000" dirty="0"/>
          </a:p>
        </p:txBody>
      </p:sp>
      <p:sp>
        <p:nvSpPr>
          <p:cNvPr id="3" name="Subtitle 2">
            <a:extLst>
              <a:ext uri="{FF2B5EF4-FFF2-40B4-BE49-F238E27FC236}">
                <a16:creationId xmlns:a16="http://schemas.microsoft.com/office/drawing/2014/main" id="{A7652D13-DDA6-4EEF-AFF4-79B90BCC94B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87471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C45F6-DE03-4E66-8029-0973E2FDBB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30A4BD-CE52-4A04-8662-7295BE59F65B}"/>
              </a:ext>
            </a:extLst>
          </p:cNvPr>
          <p:cNvSpPr>
            <a:spLocks noGrp="1"/>
          </p:cNvSpPr>
          <p:nvPr>
            <p:ph idx="1"/>
          </p:nvPr>
        </p:nvSpPr>
        <p:spPr/>
        <p:txBody>
          <a:bodyPr>
            <a:normAutofit/>
          </a:bodyPr>
          <a:lstStyle/>
          <a:p>
            <a:r>
              <a:rPr lang="en-US" sz="7200" dirty="0">
                <a:solidFill>
                  <a:srgbClr val="92D050"/>
                </a:solidFill>
              </a:rPr>
              <a:t>THANK YOU </a:t>
            </a:r>
            <a:endParaRPr lang="en-IN" sz="7200" dirty="0"/>
          </a:p>
        </p:txBody>
      </p:sp>
    </p:spTree>
    <p:extLst>
      <p:ext uri="{BB962C8B-B14F-4D97-AF65-F5344CB8AC3E}">
        <p14:creationId xmlns:p14="http://schemas.microsoft.com/office/powerpoint/2010/main" val="248853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247-FB93-4619-BB1E-7EE9ADA5C72D}"/>
              </a:ext>
            </a:extLst>
          </p:cNvPr>
          <p:cNvSpPr>
            <a:spLocks noGrp="1"/>
          </p:cNvSpPr>
          <p:nvPr>
            <p:ph type="title"/>
          </p:nvPr>
        </p:nvSpPr>
        <p:spPr/>
        <p:txBody>
          <a:bodyPr/>
          <a:lstStyle/>
          <a:p>
            <a:r>
              <a:rPr lang="en-IN" dirty="0"/>
              <a:t>FLIGHT PRICE PREDICTION</a:t>
            </a:r>
          </a:p>
        </p:txBody>
      </p:sp>
      <p:sp>
        <p:nvSpPr>
          <p:cNvPr id="3" name="Content Placeholder 2">
            <a:extLst>
              <a:ext uri="{FF2B5EF4-FFF2-40B4-BE49-F238E27FC236}">
                <a16:creationId xmlns:a16="http://schemas.microsoft.com/office/drawing/2014/main" id="{EFCA2742-0A71-4F86-B755-563BFCC81B3C}"/>
              </a:ext>
            </a:extLst>
          </p:cNvPr>
          <p:cNvSpPr>
            <a:spLocks noGrp="1"/>
          </p:cNvSpPr>
          <p:nvPr>
            <p:ph idx="1"/>
          </p:nvPr>
        </p:nvSpPr>
        <p:spPr/>
        <p:txBody>
          <a:bodyPr/>
          <a:lstStyle/>
          <a:p>
            <a:r>
              <a:rPr lang="en-US" b="1" dirty="0"/>
              <a:t>Customers who are seeking to get the lowest price for their ticket, while airline of the companies are trying to keep their overall revenue as high as possible and maximize their profit.</a:t>
            </a:r>
          </a:p>
          <a:p>
            <a:r>
              <a:rPr lang="en-US" b="1" dirty="0">
                <a:solidFill>
                  <a:srgbClr val="002060"/>
                </a:solidFill>
              </a:rPr>
              <a:t>India which is the third-biggest avionics showcase in 2022 and the biggest by 2030. </a:t>
            </a:r>
          </a:p>
          <a:p>
            <a:r>
              <a:rPr lang="en-US" b="1" dirty="0"/>
              <a:t>From the customer point of view, </a:t>
            </a:r>
            <a:r>
              <a:rPr lang="en-US" b="1" dirty="0">
                <a:solidFill>
                  <a:srgbClr val="002060"/>
                </a:solidFill>
              </a:rPr>
              <a:t>determining the minimum price or the best time to buy a ticket is the key issue. </a:t>
            </a:r>
            <a:r>
              <a:rPr lang="en-US" b="1" dirty="0"/>
              <a:t>The conception of </a:t>
            </a:r>
            <a:r>
              <a:rPr lang="en-US" b="1" dirty="0">
                <a:solidFill>
                  <a:srgbClr val="002060"/>
                </a:solidFill>
              </a:rPr>
              <a:t>‘‘</a:t>
            </a:r>
            <a:r>
              <a:rPr lang="en-US" b="1" dirty="0">
                <a:solidFill>
                  <a:srgbClr val="00B050"/>
                </a:solidFill>
              </a:rPr>
              <a:t>tickets which has bought in advance are the cheaper</a:t>
            </a:r>
            <a:r>
              <a:rPr lang="en-US" b="1" dirty="0">
                <a:solidFill>
                  <a:srgbClr val="002060"/>
                </a:solidFill>
              </a:rPr>
              <a:t>” </a:t>
            </a:r>
            <a:r>
              <a:rPr lang="en-US" b="1" u="sng" dirty="0">
                <a:solidFill>
                  <a:srgbClr val="00B050"/>
                </a:solidFill>
              </a:rPr>
              <a:t>is no longer working </a:t>
            </a:r>
            <a:r>
              <a:rPr lang="en-US" b="1" dirty="0"/>
              <a:t>(William Groves and Maria Gini, 2013)</a:t>
            </a:r>
            <a:endParaRPr lang="en-IN" b="1" dirty="0"/>
          </a:p>
          <a:p>
            <a:endParaRPr lang="en-IN" dirty="0"/>
          </a:p>
        </p:txBody>
      </p:sp>
    </p:spTree>
    <p:extLst>
      <p:ext uri="{BB962C8B-B14F-4D97-AF65-F5344CB8AC3E}">
        <p14:creationId xmlns:p14="http://schemas.microsoft.com/office/powerpoint/2010/main" val="4051815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1F0-5C16-4FE4-A119-88999B1105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F66A48-EEB2-42A5-A184-613E8C309433}"/>
              </a:ext>
            </a:extLst>
          </p:cNvPr>
          <p:cNvSpPr>
            <a:spLocks noGrp="1"/>
          </p:cNvSpPr>
          <p:nvPr>
            <p:ph idx="1"/>
          </p:nvPr>
        </p:nvSpPr>
        <p:spPr/>
        <p:txBody>
          <a:bodyPr/>
          <a:lstStyle/>
          <a:p>
            <a:pPr marL="0" indent="0">
              <a:buNone/>
            </a:pPr>
            <a:endParaRPr lang="en-US" b="1" dirty="0"/>
          </a:p>
          <a:p>
            <a:r>
              <a:rPr lang="en-US" b="1" dirty="0"/>
              <a:t>The higher the level of the competition, </a:t>
            </a:r>
            <a:r>
              <a:rPr lang="en-US" b="1" dirty="0">
                <a:solidFill>
                  <a:srgbClr val="002060"/>
                </a:solidFill>
              </a:rPr>
              <a:t>the weaker of a market power of the airline, &amp; then the less likely the chance of the airline fare which has increases</a:t>
            </a:r>
            <a:r>
              <a:rPr lang="en-US" b="1" dirty="0"/>
              <a:t>.</a:t>
            </a:r>
          </a:p>
          <a:p>
            <a:r>
              <a:rPr lang="en-IN" b="1" dirty="0" err="1">
                <a:ea typeface="Calibri" panose="020F0502020204030204" pitchFamily="34" charset="0"/>
                <a:cs typeface="Mangal" panose="02040503050203030202" pitchFamily="18" charset="0"/>
              </a:rPr>
              <a:t>Tziridis</a:t>
            </a:r>
            <a:r>
              <a:rPr lang="en-IN" b="1" dirty="0">
                <a:ea typeface="Calibri" panose="020F0502020204030204" pitchFamily="34" charset="0"/>
                <a:cs typeface="Mangal" panose="02040503050203030202" pitchFamily="18" charset="0"/>
              </a:rPr>
              <a:t> et al. In his comparison, </a:t>
            </a:r>
            <a:r>
              <a:rPr lang="en-IN" b="1" dirty="0">
                <a:solidFill>
                  <a:srgbClr val="002060"/>
                </a:solidFill>
                <a:ea typeface="Calibri" panose="020F0502020204030204" pitchFamily="34" charset="0"/>
                <a:cs typeface="Mangal" panose="02040503050203030202" pitchFamily="18" charset="0"/>
              </a:rPr>
              <a:t>Bagging Regression Tree which is identified as the best model</a:t>
            </a:r>
            <a:r>
              <a:rPr lang="en-IN" b="1" dirty="0">
                <a:ea typeface="Calibri" panose="020F0502020204030204" pitchFamily="34" charset="0"/>
                <a:cs typeface="Mangal" panose="02040503050203030202" pitchFamily="18" charset="0"/>
              </a:rPr>
              <a:t>, the robust and not affected by using different input feature sets.</a:t>
            </a:r>
          </a:p>
          <a:p>
            <a:r>
              <a:rPr lang="en-US" b="1" dirty="0"/>
              <a:t>The presence of the LCC in a market has had a substantial impact of the total passenger volume and a air ticket price.</a:t>
            </a:r>
          </a:p>
          <a:p>
            <a:endParaRPr lang="en-IN" b="1" dirty="0"/>
          </a:p>
          <a:p>
            <a:endParaRPr lang="en-IN" dirty="0"/>
          </a:p>
        </p:txBody>
      </p:sp>
    </p:spTree>
    <p:extLst>
      <p:ext uri="{BB962C8B-B14F-4D97-AF65-F5344CB8AC3E}">
        <p14:creationId xmlns:p14="http://schemas.microsoft.com/office/powerpoint/2010/main" val="3828865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BF63-EA50-4938-9C4C-1DD896BA4CB0}"/>
              </a:ext>
            </a:extLst>
          </p:cNvPr>
          <p:cNvSpPr>
            <a:spLocks noGrp="1"/>
          </p:cNvSpPr>
          <p:nvPr>
            <p:ph type="title"/>
          </p:nvPr>
        </p:nvSpPr>
        <p:spPr/>
        <p:txBody>
          <a:bodyPr/>
          <a:lstStyle/>
          <a:p>
            <a:r>
              <a:rPr lang="en-IN" dirty="0"/>
              <a:t>WEB SCRAPPING</a:t>
            </a:r>
          </a:p>
        </p:txBody>
      </p:sp>
      <p:sp>
        <p:nvSpPr>
          <p:cNvPr id="3" name="Content Placeholder 2">
            <a:extLst>
              <a:ext uri="{FF2B5EF4-FFF2-40B4-BE49-F238E27FC236}">
                <a16:creationId xmlns:a16="http://schemas.microsoft.com/office/drawing/2014/main" id="{C54E7AB3-F46A-4588-808B-D1F551A76993}"/>
              </a:ext>
            </a:extLst>
          </p:cNvPr>
          <p:cNvSpPr>
            <a:spLocks noGrp="1"/>
          </p:cNvSpPr>
          <p:nvPr>
            <p:ph idx="1"/>
          </p:nvPr>
        </p:nvSpPr>
        <p:spPr/>
        <p:txBody>
          <a:bodyPr>
            <a:normAutofit fontScale="77500" lnSpcReduction="20000"/>
          </a:bodyPr>
          <a:lstStyle/>
          <a:p>
            <a:pPr lvl="0" algn="just">
              <a:lnSpc>
                <a:spcPct val="107000"/>
              </a:lnSpc>
              <a:spcAft>
                <a:spcPts val="800"/>
              </a:spcAft>
              <a:tabLst>
                <a:tab pos="457200" algn="l"/>
              </a:tabLst>
            </a:pPr>
            <a:r>
              <a:rPr lang="en-IN" sz="2400" b="1" dirty="0">
                <a:solidFill>
                  <a:srgbClr val="002060"/>
                </a:solidFill>
                <a:ea typeface="Calibri" panose="020F0502020204030204" pitchFamily="34" charset="0"/>
                <a:cs typeface="Mangal" panose="02040503050203030202" pitchFamily="18" charset="0"/>
              </a:rPr>
              <a:t>selenium will be used for web scraping data from </a:t>
            </a:r>
            <a:r>
              <a:rPr lang="en-IN" sz="2400" b="1" u="sng" dirty="0">
                <a:solidFill>
                  <a:srgbClr val="002060"/>
                </a:solidFill>
                <a:ea typeface="Calibri" panose="020F0502020204030204" pitchFamily="34" charset="0"/>
                <a:cs typeface="Mangal" panose="02040503050203030202" pitchFamily="18" charset="0"/>
                <a:hlinkClick r:id="rId2"/>
              </a:rPr>
              <a:t>www.yatra.com</a:t>
            </a:r>
            <a:r>
              <a:rPr lang="en-IN" sz="2400" b="1" dirty="0">
                <a:solidFill>
                  <a:srgbClr val="002060"/>
                </a:solidFill>
                <a:ea typeface="Calibri" panose="020F0502020204030204" pitchFamily="34" charset="0"/>
                <a:cs typeface="Mangal" panose="02040503050203030202" pitchFamily="18" charset="0"/>
              </a:rPr>
              <a:t> </a:t>
            </a:r>
            <a:endParaRPr lang="en-IN" sz="1800" b="1" dirty="0">
              <a:solidFill>
                <a:srgbClr val="002060"/>
              </a:solidFill>
              <a:ea typeface="Calibri" panose="020F0502020204030204" pitchFamily="34" charset="0"/>
              <a:cs typeface="Mangal" panose="02040503050203030202" pitchFamily="18" charset="0"/>
            </a:endParaRPr>
          </a:p>
          <a:p>
            <a:pPr lvl="0" algn="just">
              <a:lnSpc>
                <a:spcPct val="107000"/>
              </a:lnSpc>
              <a:spcAft>
                <a:spcPts val="800"/>
              </a:spcAft>
              <a:tabLst>
                <a:tab pos="457200" algn="l"/>
              </a:tabLst>
            </a:pPr>
            <a:r>
              <a:rPr lang="en-IN" sz="2400" b="1" dirty="0">
                <a:solidFill>
                  <a:srgbClr val="002060"/>
                </a:solidFill>
                <a:ea typeface="Calibri" panose="020F0502020204030204" pitchFamily="34" charset="0"/>
                <a:cs typeface="Mangal" panose="02040503050203030202" pitchFamily="18" charset="0"/>
              </a:rPr>
              <a:t>Flights on route of New Delhi to Mumbai in duration of 23 Jan 2022 to 4 Feb 2022.</a:t>
            </a:r>
            <a:endParaRPr lang="en-IN" sz="1800" b="1" dirty="0">
              <a:solidFill>
                <a:srgbClr val="002060"/>
              </a:solidFill>
              <a:ea typeface="Calibri" panose="020F0502020204030204" pitchFamily="34" charset="0"/>
              <a:cs typeface="Mangal" panose="02040503050203030202" pitchFamily="18" charset="0"/>
            </a:endParaRPr>
          </a:p>
          <a:p>
            <a:pPr lvl="0" algn="just">
              <a:lnSpc>
                <a:spcPct val="107000"/>
              </a:lnSpc>
              <a:spcAft>
                <a:spcPts val="800"/>
              </a:spcAft>
              <a:tabLst>
                <a:tab pos="457200" algn="l"/>
              </a:tabLst>
            </a:pPr>
            <a:r>
              <a:rPr lang="en-IN" sz="2400" b="1" dirty="0">
                <a:solidFill>
                  <a:srgbClr val="002060"/>
                </a:solidFill>
                <a:ea typeface="Calibri" panose="020F0502020204030204" pitchFamily="34" charset="0"/>
                <a:cs typeface="Mangal" panose="02040503050203030202" pitchFamily="18" charset="0"/>
              </a:rPr>
              <a:t>Data is scrap in three categories:</a:t>
            </a:r>
            <a:endParaRPr lang="en-IN" sz="1800" b="1" dirty="0">
              <a:solidFill>
                <a:srgbClr val="002060"/>
              </a:solidFill>
              <a:ea typeface="Calibri" panose="020F0502020204030204" pitchFamily="34" charset="0"/>
              <a:cs typeface="Mangal" panose="02040503050203030202" pitchFamily="18" charset="0"/>
            </a:endParaRPr>
          </a:p>
          <a:p>
            <a:pPr lvl="2" algn="just">
              <a:lnSpc>
                <a:spcPct val="107000"/>
              </a:lnSpc>
              <a:buFont typeface="Wingdings" panose="05000000000000000000" pitchFamily="2" charset="2"/>
              <a:buChar char=""/>
            </a:pPr>
            <a:r>
              <a:rPr lang="en-IN" sz="2400" b="1" dirty="0">
                <a:solidFill>
                  <a:srgbClr val="002060"/>
                </a:solidFill>
                <a:ea typeface="Calibri" panose="020F0502020204030204" pitchFamily="34" charset="0"/>
                <a:cs typeface="Mangal" panose="02040503050203030202" pitchFamily="18" charset="0"/>
              </a:rPr>
              <a:t>Economy class flight price extraction</a:t>
            </a:r>
            <a:endParaRPr lang="en-IN" b="1" dirty="0">
              <a:solidFill>
                <a:srgbClr val="002060"/>
              </a:solidFill>
              <a:ea typeface="Calibri" panose="020F0502020204030204" pitchFamily="34" charset="0"/>
              <a:cs typeface="Mangal" panose="02040503050203030202" pitchFamily="18" charset="0"/>
            </a:endParaRPr>
          </a:p>
          <a:p>
            <a:pPr lvl="2" algn="just">
              <a:lnSpc>
                <a:spcPct val="107000"/>
              </a:lnSpc>
              <a:buFont typeface="Wingdings" panose="05000000000000000000" pitchFamily="2" charset="2"/>
              <a:buChar char=""/>
            </a:pPr>
            <a:r>
              <a:rPr lang="en-IN" sz="2400" b="1" dirty="0">
                <a:solidFill>
                  <a:srgbClr val="002060"/>
                </a:solidFill>
                <a:ea typeface="Calibri" panose="020F0502020204030204" pitchFamily="34" charset="0"/>
                <a:cs typeface="Mangal" panose="02040503050203030202" pitchFamily="18" charset="0"/>
              </a:rPr>
              <a:t>Business class flight price extraction</a:t>
            </a:r>
            <a:endParaRPr lang="en-IN" b="1" dirty="0">
              <a:solidFill>
                <a:srgbClr val="002060"/>
              </a:solidFill>
              <a:ea typeface="Calibri" panose="020F0502020204030204" pitchFamily="34" charset="0"/>
              <a:cs typeface="Mangal" panose="02040503050203030202" pitchFamily="18" charset="0"/>
            </a:endParaRPr>
          </a:p>
          <a:p>
            <a:pPr lvl="2" algn="just">
              <a:lnSpc>
                <a:spcPct val="107000"/>
              </a:lnSpc>
              <a:spcAft>
                <a:spcPts val="800"/>
              </a:spcAft>
              <a:buFont typeface="Wingdings" panose="05000000000000000000" pitchFamily="2" charset="2"/>
              <a:buChar char=""/>
            </a:pPr>
            <a:r>
              <a:rPr lang="en-IN" sz="2400" b="1" dirty="0">
                <a:solidFill>
                  <a:srgbClr val="002060"/>
                </a:solidFill>
                <a:ea typeface="Calibri" panose="020F0502020204030204" pitchFamily="34" charset="0"/>
                <a:cs typeface="Mangal" panose="02040503050203030202" pitchFamily="18" charset="0"/>
              </a:rPr>
              <a:t>Premium Economy class price extraction</a:t>
            </a:r>
            <a:endParaRPr lang="en-IN" b="1" dirty="0">
              <a:solidFill>
                <a:srgbClr val="002060"/>
              </a:solidFill>
              <a:ea typeface="Calibri" panose="020F0502020204030204" pitchFamily="34" charset="0"/>
              <a:cs typeface="Mangal" panose="02040503050203030202" pitchFamily="18" charset="0"/>
            </a:endParaRPr>
          </a:p>
          <a:p>
            <a:pPr lvl="0" algn="just">
              <a:lnSpc>
                <a:spcPct val="107000"/>
              </a:lnSpc>
              <a:spcAft>
                <a:spcPts val="800"/>
              </a:spcAft>
              <a:tabLst>
                <a:tab pos="457200" algn="l"/>
              </a:tabLst>
            </a:pPr>
            <a:r>
              <a:rPr lang="en-IN" sz="2400" b="1" dirty="0">
                <a:solidFill>
                  <a:srgbClr val="002060"/>
                </a:solidFill>
                <a:ea typeface="Calibri" panose="020F0502020204030204" pitchFamily="34" charset="0"/>
                <a:cs typeface="Mangal" panose="02040503050203030202" pitchFamily="18" charset="0"/>
              </a:rPr>
              <a:t>Selecting features to be scrap from website.</a:t>
            </a:r>
            <a:endParaRPr lang="en-IN" sz="1800" b="1" dirty="0">
              <a:solidFill>
                <a:srgbClr val="002060"/>
              </a:solidFill>
              <a:ea typeface="Calibri" panose="020F0502020204030204" pitchFamily="34" charset="0"/>
              <a:cs typeface="Mangal" panose="02040503050203030202" pitchFamily="18" charset="0"/>
            </a:endParaRPr>
          </a:p>
          <a:p>
            <a:pPr lvl="0" algn="just">
              <a:lnSpc>
                <a:spcPct val="107000"/>
              </a:lnSpc>
              <a:spcAft>
                <a:spcPts val="800"/>
              </a:spcAft>
              <a:tabLst>
                <a:tab pos="457200" algn="l"/>
              </a:tabLst>
            </a:pPr>
            <a:r>
              <a:rPr lang="en-IN" sz="2400" b="1" dirty="0">
                <a:solidFill>
                  <a:srgbClr val="002060"/>
                </a:solidFill>
                <a:ea typeface="Calibri" panose="020F0502020204030204" pitchFamily="34" charset="0"/>
                <a:cs typeface="Mangal" panose="02040503050203030202" pitchFamily="18" charset="0"/>
              </a:rPr>
              <a:t>In next part web scraping code executed for above mention details. Exporting final data in Excel file.</a:t>
            </a:r>
            <a:endParaRPr lang="en-IN" sz="1800" b="1" dirty="0">
              <a:solidFill>
                <a:srgbClr val="002060"/>
              </a:solidFill>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032355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22D0-935A-4306-B6CE-AF1886D2E01B}"/>
              </a:ext>
            </a:extLst>
          </p:cNvPr>
          <p:cNvSpPr>
            <a:spLocks noGrp="1"/>
          </p:cNvSpPr>
          <p:nvPr>
            <p:ph type="title"/>
          </p:nvPr>
        </p:nvSpPr>
        <p:spPr>
          <a:xfrm>
            <a:off x="646111" y="1019984"/>
            <a:ext cx="9404723" cy="1400530"/>
          </a:xfrm>
        </p:spPr>
        <p:txBody>
          <a:bodyPr/>
          <a:lstStyle/>
          <a:p>
            <a:r>
              <a:rPr lang="en-US" sz="4400" b="1" dirty="0"/>
              <a:t>Conversion of Duration column from </a:t>
            </a:r>
            <a:r>
              <a:rPr lang="en-US" sz="4400" b="1" dirty="0" err="1"/>
              <a:t>hr</a:t>
            </a:r>
            <a:r>
              <a:rPr lang="en-US" sz="4400" b="1" dirty="0"/>
              <a:t> &amp; Minutes format into Minutes .</a:t>
            </a:r>
            <a:br>
              <a:rPr lang="en-US" sz="4400" b="1" dirty="0"/>
            </a:br>
            <a:endParaRPr lang="en-IN" dirty="0"/>
          </a:p>
        </p:txBody>
      </p:sp>
      <p:pic>
        <p:nvPicPr>
          <p:cNvPr id="4" name="Content Placeholder 3">
            <a:extLst>
              <a:ext uri="{FF2B5EF4-FFF2-40B4-BE49-F238E27FC236}">
                <a16:creationId xmlns:a16="http://schemas.microsoft.com/office/drawing/2014/main" id="{8B1B550D-22FC-4C91-8716-028A720754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684" y="3108119"/>
            <a:ext cx="8947150" cy="1627600"/>
          </a:xfrm>
          <a:prstGeom prst="rect">
            <a:avLst/>
          </a:prstGeom>
          <a:ln w="12700">
            <a:solidFill>
              <a:schemeClr val="tx1"/>
            </a:solidFill>
          </a:ln>
        </p:spPr>
      </p:pic>
    </p:spTree>
    <p:extLst>
      <p:ext uri="{BB962C8B-B14F-4D97-AF65-F5344CB8AC3E}">
        <p14:creationId xmlns:p14="http://schemas.microsoft.com/office/powerpoint/2010/main" val="3058218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B9BCE-3014-4285-A354-E04390FC35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C81BE3-C063-40D1-A3DB-8FF72B381666}"/>
              </a:ext>
            </a:extLst>
          </p:cNvPr>
          <p:cNvSpPr>
            <a:spLocks noGrp="1"/>
          </p:cNvSpPr>
          <p:nvPr>
            <p:ph idx="1"/>
          </p:nvPr>
        </p:nvSpPr>
        <p:spPr/>
        <p:txBody>
          <a:bodyPr/>
          <a:lstStyle/>
          <a:p>
            <a:r>
              <a:rPr lang="en-IN" b="1" dirty="0">
                <a:ea typeface="Calibri" panose="020F0502020204030204" pitchFamily="34" charset="0"/>
                <a:cs typeface="Mangal" panose="02040503050203030202" pitchFamily="18" charset="0"/>
              </a:rPr>
              <a:t>New column for ‘Day’ &amp; ‘Date’ is extracted from Date column.</a:t>
            </a:r>
            <a:endParaRPr lang="en-IN" b="1" dirty="0"/>
          </a:p>
          <a:p>
            <a:endParaRPr lang="en-IN" dirty="0"/>
          </a:p>
        </p:txBody>
      </p:sp>
      <p:pic>
        <p:nvPicPr>
          <p:cNvPr id="4" name="Picture 3">
            <a:extLst>
              <a:ext uri="{FF2B5EF4-FFF2-40B4-BE49-F238E27FC236}">
                <a16:creationId xmlns:a16="http://schemas.microsoft.com/office/drawing/2014/main" id="{0E79CD85-06B2-414A-A698-35D14B435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823" y="2431278"/>
            <a:ext cx="5188577" cy="906711"/>
          </a:xfrm>
          <a:prstGeom prst="rect">
            <a:avLst/>
          </a:prstGeom>
          <a:ln w="12700">
            <a:solidFill>
              <a:schemeClr val="tx1"/>
            </a:solidFill>
          </a:ln>
        </p:spPr>
      </p:pic>
    </p:spTree>
    <p:extLst>
      <p:ext uri="{BB962C8B-B14F-4D97-AF65-F5344CB8AC3E}">
        <p14:creationId xmlns:p14="http://schemas.microsoft.com/office/powerpoint/2010/main" val="411323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5984-D0F3-4883-B7B8-D541685CACCD}"/>
              </a:ext>
            </a:extLst>
          </p:cNvPr>
          <p:cNvSpPr>
            <a:spLocks noGrp="1"/>
          </p:cNvSpPr>
          <p:nvPr>
            <p:ph type="title"/>
          </p:nvPr>
        </p:nvSpPr>
        <p:spPr/>
        <p:txBody>
          <a:bodyPr/>
          <a:lstStyle/>
          <a:p>
            <a:r>
              <a:rPr lang="en-IN" sz="4400" b="1" dirty="0">
                <a:solidFill>
                  <a:srgbClr val="002060"/>
                </a:solidFill>
                <a:ea typeface="Calibri" panose="020F0502020204030204" pitchFamily="34" charset="0"/>
                <a:cs typeface="Helvetica" panose="020B0604020202020204" pitchFamily="34" charset="0"/>
              </a:rPr>
              <a:t>We can see maximum number of flights run by Vistara Premium Economy while minimum Flights run by SpiceJet.</a:t>
            </a:r>
            <a:br>
              <a:rPr lang="en-IN" sz="4400" dirty="0">
                <a:solidFill>
                  <a:srgbClr val="002060"/>
                </a:solidFill>
                <a:ea typeface="Calibri" panose="020F0502020204030204" pitchFamily="34" charset="0"/>
                <a:cs typeface="Mangal" panose="02040503050203030202" pitchFamily="18" charset="0"/>
              </a:rPr>
            </a:br>
            <a:r>
              <a:rPr lang="en-IN" sz="4400" b="1" dirty="0">
                <a:solidFill>
                  <a:srgbClr val="002060"/>
                </a:solidFill>
                <a:ea typeface="Calibri" panose="020F0502020204030204" pitchFamily="34" charset="0"/>
                <a:cs typeface="Helvetica" panose="020B0604020202020204" pitchFamily="34" charset="0"/>
              </a:rPr>
              <a:t>Around 25% of flights of Business Class.</a:t>
            </a:r>
            <a:br>
              <a:rPr lang="en-IN" sz="4400" dirty="0">
                <a:solidFill>
                  <a:srgbClr val="002060"/>
                </a:solidFill>
              </a:rPr>
            </a:br>
            <a:endParaRPr lang="en-IN" dirty="0"/>
          </a:p>
        </p:txBody>
      </p:sp>
      <p:pic>
        <p:nvPicPr>
          <p:cNvPr id="1026" name="Picture 2">
            <a:extLst>
              <a:ext uri="{FF2B5EF4-FFF2-40B4-BE49-F238E27FC236}">
                <a16:creationId xmlns:a16="http://schemas.microsoft.com/office/drawing/2014/main" id="{8914BD0D-7C6D-42A7-B0CD-5143D71D94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4200" y="3881610"/>
            <a:ext cx="6723434" cy="305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7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B6044-35D1-41CE-B70A-95443A1322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3805B7-4B9E-4944-A76B-F83CF2DEEC5E}"/>
              </a:ext>
            </a:extLst>
          </p:cNvPr>
          <p:cNvSpPr>
            <a:spLocks noGrp="1"/>
          </p:cNvSpPr>
          <p:nvPr>
            <p:ph idx="1"/>
          </p:nvPr>
        </p:nvSpPr>
        <p:spPr/>
        <p:txBody>
          <a:bodyPr/>
          <a:lstStyle/>
          <a:p>
            <a:pPr>
              <a:buFont typeface="Wingdings" panose="05000000000000000000" pitchFamily="2" charset="2"/>
              <a:buChar char="v"/>
            </a:pPr>
            <a:r>
              <a:rPr lang="en-US" b="1" dirty="0"/>
              <a:t>As Number of Stops increase the duration of flights increases.</a:t>
            </a:r>
          </a:p>
          <a:p>
            <a:pPr>
              <a:buFont typeface="Wingdings" panose="05000000000000000000" pitchFamily="2" charset="2"/>
              <a:buChar char="v"/>
            </a:pPr>
            <a:r>
              <a:rPr lang="en-US" b="1" dirty="0"/>
              <a:t>As per Class of flight Maximum Avg. Duration of flight is for Business class.</a:t>
            </a:r>
          </a:p>
          <a:p>
            <a:endParaRPr lang="en-IN" dirty="0"/>
          </a:p>
        </p:txBody>
      </p:sp>
      <p:pic>
        <p:nvPicPr>
          <p:cNvPr id="4" name="Content Placeholder 6">
            <a:extLst>
              <a:ext uri="{FF2B5EF4-FFF2-40B4-BE49-F238E27FC236}">
                <a16:creationId xmlns:a16="http://schemas.microsoft.com/office/drawing/2014/main" id="{E277CAB2-E7A4-4408-9938-71BFA0880D29}"/>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2664708" y="3368906"/>
            <a:ext cx="6320717" cy="3079163"/>
          </a:xfrm>
          <a:prstGeom prst="rect">
            <a:avLst/>
          </a:prstGeom>
          <a:ln w="12700">
            <a:solidFill>
              <a:schemeClr val="tx1"/>
            </a:solidFill>
          </a:ln>
        </p:spPr>
      </p:pic>
    </p:spTree>
    <p:extLst>
      <p:ext uri="{BB962C8B-B14F-4D97-AF65-F5344CB8AC3E}">
        <p14:creationId xmlns:p14="http://schemas.microsoft.com/office/powerpoint/2010/main" val="2236951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6D03-595B-423C-A4B0-9068207349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7234C9-B5FB-49EB-BAC4-06CB3E6B9B94}"/>
              </a:ext>
            </a:extLst>
          </p:cNvPr>
          <p:cNvSpPr>
            <a:spLocks noGrp="1"/>
          </p:cNvSpPr>
          <p:nvPr>
            <p:ph idx="1"/>
          </p:nvPr>
        </p:nvSpPr>
        <p:spPr/>
        <p:txBody>
          <a:bodyPr>
            <a:normAutofit fontScale="85000" lnSpcReduction="20000"/>
          </a:bodyPr>
          <a:lstStyle/>
          <a:p>
            <a:r>
              <a:rPr lang="en-IN" sz="2400" dirty="0">
                <a:ea typeface="Calibri" panose="020F0502020204030204" pitchFamily="34" charset="0"/>
                <a:cs typeface="Mangal" panose="02040503050203030202" pitchFamily="18" charset="0"/>
              </a:rPr>
              <a:t>IN This problem can be solve WE using the regression-based machine learning algorithm.</a:t>
            </a:r>
          </a:p>
          <a:p>
            <a:r>
              <a:rPr lang="en-IN" sz="2400" dirty="0">
                <a:cs typeface="Mangal" panose="02040503050203030202" pitchFamily="18" charset="0"/>
              </a:rPr>
              <a:t>Methodology to Build Machine Learning Model:</a:t>
            </a:r>
          </a:p>
          <a:p>
            <a:pPr lvl="1">
              <a:buFont typeface="Wingdings" panose="05000000000000000000" pitchFamily="2" charset="2"/>
              <a:buChar char="§"/>
            </a:pPr>
            <a:r>
              <a:rPr lang="en-IN" sz="2400" dirty="0">
                <a:solidFill>
                  <a:srgbClr val="002060"/>
                </a:solidFill>
                <a:cs typeface="Mangal" panose="02040503050203030202" pitchFamily="18" charset="0"/>
              </a:rPr>
              <a:t>Encoding Categorical data into Numerical data</a:t>
            </a:r>
          </a:p>
          <a:p>
            <a:pPr lvl="1">
              <a:buFont typeface="Wingdings" panose="05000000000000000000" pitchFamily="2" charset="2"/>
              <a:buChar char="§"/>
            </a:pPr>
            <a:r>
              <a:rPr lang="en-IN" sz="2400" dirty="0">
                <a:solidFill>
                  <a:srgbClr val="002060"/>
                </a:solidFill>
                <a:cs typeface="Mangal" panose="02040503050203030202" pitchFamily="18" charset="0"/>
              </a:rPr>
              <a:t>Scaling data using Standard Scalar</a:t>
            </a:r>
          </a:p>
          <a:p>
            <a:pPr lvl="1">
              <a:buFont typeface="Wingdings" panose="05000000000000000000" pitchFamily="2" charset="2"/>
              <a:buChar char="§"/>
            </a:pPr>
            <a:r>
              <a:rPr lang="en-US" sz="2400" dirty="0">
                <a:solidFill>
                  <a:srgbClr val="002060"/>
                </a:solidFill>
              </a:rPr>
              <a:t>Splitting data in training &amp; test data using </a:t>
            </a:r>
            <a:r>
              <a:rPr lang="en-US" sz="2400" dirty="0" err="1">
                <a:solidFill>
                  <a:srgbClr val="002060"/>
                </a:solidFill>
              </a:rPr>
              <a:t>train_test_split</a:t>
            </a:r>
            <a:r>
              <a:rPr lang="en-US" sz="2400" dirty="0">
                <a:solidFill>
                  <a:srgbClr val="002060"/>
                </a:solidFill>
              </a:rPr>
              <a:t> from </a:t>
            </a:r>
            <a:r>
              <a:rPr lang="en-US" sz="2400" dirty="0" err="1">
                <a:solidFill>
                  <a:srgbClr val="002060"/>
                </a:solidFill>
              </a:rPr>
              <a:t>model_selection</a:t>
            </a:r>
            <a:r>
              <a:rPr lang="en-US" sz="2400" dirty="0">
                <a:solidFill>
                  <a:srgbClr val="002060"/>
                </a:solidFill>
              </a:rPr>
              <a:t> </a:t>
            </a:r>
          </a:p>
          <a:p>
            <a:pPr lvl="1">
              <a:buFont typeface="Wingdings" panose="05000000000000000000" pitchFamily="2" charset="2"/>
              <a:buChar char="§"/>
            </a:pPr>
            <a:r>
              <a:rPr lang="en-US" sz="2400" dirty="0">
                <a:solidFill>
                  <a:srgbClr val="002060"/>
                </a:solidFill>
              </a:rPr>
              <a:t>Implementing various of the Regression Based Algorithm to build ML Model</a:t>
            </a:r>
          </a:p>
          <a:p>
            <a:pPr lvl="1">
              <a:buFont typeface="Wingdings" panose="05000000000000000000" pitchFamily="2" charset="2"/>
              <a:buChar char="§"/>
            </a:pPr>
            <a:r>
              <a:rPr lang="en-US" sz="2400" dirty="0">
                <a:solidFill>
                  <a:srgbClr val="002060"/>
                </a:solidFill>
              </a:rPr>
              <a:t>Conducting 5 fold Cross validation</a:t>
            </a:r>
          </a:p>
          <a:p>
            <a:pPr lvl="1">
              <a:buFont typeface="Wingdings" panose="05000000000000000000" pitchFamily="2" charset="2"/>
              <a:buChar char="§"/>
            </a:pPr>
            <a:r>
              <a:rPr lang="en-US" sz="2400" dirty="0">
                <a:solidFill>
                  <a:srgbClr val="002060"/>
                </a:solidFill>
              </a:rPr>
              <a:t>Hyper Parameter tuning of best Model</a:t>
            </a:r>
          </a:p>
          <a:p>
            <a:pPr lvl="1">
              <a:buFont typeface="Wingdings" panose="05000000000000000000" pitchFamily="2" charset="2"/>
              <a:buChar char="§"/>
            </a:pPr>
            <a:r>
              <a:rPr lang="en-US" sz="2400" dirty="0">
                <a:solidFill>
                  <a:srgbClr val="002060"/>
                </a:solidFill>
              </a:rPr>
              <a:t>Saving Final Tuned Model using </a:t>
            </a:r>
            <a:r>
              <a:rPr lang="en-US" sz="2400" dirty="0" err="1">
                <a:solidFill>
                  <a:srgbClr val="002060"/>
                </a:solidFill>
              </a:rPr>
              <a:t>Joblib</a:t>
            </a:r>
            <a:endParaRPr lang="en-IN" dirty="0"/>
          </a:p>
        </p:txBody>
      </p:sp>
    </p:spTree>
    <p:extLst>
      <p:ext uri="{BB962C8B-B14F-4D97-AF65-F5344CB8AC3E}">
        <p14:creationId xmlns:p14="http://schemas.microsoft.com/office/powerpoint/2010/main" val="1982046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169</TotalTime>
  <Words>455</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Century Gothic</vt:lpstr>
      <vt:lpstr>Helvetica</vt:lpstr>
      <vt:lpstr>Mangal</vt:lpstr>
      <vt:lpstr>Wingdings</vt:lpstr>
      <vt:lpstr>Wingdings 3</vt:lpstr>
      <vt:lpstr>Ion</vt:lpstr>
      <vt:lpstr>[NAME:Saunak Mukherjee] [TOPIC: FLIGHT PRICE PREDICTION] </vt:lpstr>
      <vt:lpstr>FLIGHT PRICE PREDICTION</vt:lpstr>
      <vt:lpstr>PowerPoint Presentation</vt:lpstr>
      <vt:lpstr>WEB SCRAPPING</vt:lpstr>
      <vt:lpstr>Conversion of Duration column from hr &amp; Minutes format into Minutes . </vt:lpstr>
      <vt:lpstr>PowerPoint Presentation</vt:lpstr>
      <vt:lpstr>We can see maximum number of flights run by Vistara Premium Economy while minimum Flights run by SpiceJet. Around 25% of flights of Business Class.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[NAME:Saunak Mukherjee] [TOPIC: FLIGHT PRICE PREDICTION]</dc:title>
  <dc:creator>Saunak Mukherjee</dc:creator>
  <cp:lastModifiedBy>Saunak Mukherjee</cp:lastModifiedBy>
  <cp:revision>3</cp:revision>
  <dcterms:created xsi:type="dcterms:W3CDTF">2022-08-12T15:12:54Z</dcterms:created>
  <dcterms:modified xsi:type="dcterms:W3CDTF">2022-08-12T18:02:11Z</dcterms:modified>
</cp:coreProperties>
</file>