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I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[ Name: Saunak Mukherjee]</a:t>
            </a:r>
            <a:br>
              <a:rPr lang="en-IN" altLang="en-US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en-I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[Institution: </a:t>
            </a:r>
            <a:r>
              <a:rPr lang="en-IN" alt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DataTrained</a:t>
            </a:r>
            <a:r>
              <a:rPr lang="en-I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]</a:t>
            </a:r>
            <a:br>
              <a:rPr lang="en-IN" altLang="en-US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en-I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[Flip Robo Technology</a:t>
            </a:r>
            <a:r>
              <a:rPr lang="en-IN" altLang="en-US" dirty="0">
                <a:solidFill>
                  <a:srgbClr val="FF0000"/>
                </a:solidFill>
              </a:rPr>
              <a:t>]</a:t>
            </a:r>
            <a:br>
              <a:rPr lang="en-IN" altLang="en-US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688" y="4506447"/>
            <a:ext cx="8825658" cy="861420"/>
          </a:xfrm>
        </p:spPr>
        <p:txBody>
          <a:bodyPr/>
          <a:lstStyle/>
          <a:p>
            <a:r>
              <a:rPr lang="en-IN" altLang="en-US" b="1" dirty="0"/>
              <a:t>Review and rating project</a:t>
            </a:r>
            <a:endParaRPr lang="en-IN" alt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568268" cy="237065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00867" y="2125131"/>
          <a:ext cx="7433945" cy="595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290"/>
                <a:gridCol w="1507262"/>
                <a:gridCol w="1507262"/>
                <a:gridCol w="1507262"/>
                <a:gridCol w="1480883"/>
              </a:tblGrid>
              <a:tr h="5808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1" dirty="0">
                          <a:effectLst/>
                        </a:rPr>
                        <a:t>Algorithm</a:t>
                      </a:r>
                      <a:endParaRPr lang="en-IN" sz="18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1" dirty="0">
                          <a:effectLst/>
                        </a:rPr>
                        <a:t>Precision</a:t>
                      </a:r>
                      <a:endParaRPr lang="en-IN" sz="18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1" dirty="0">
                          <a:effectLst/>
                        </a:rPr>
                        <a:t>Recall</a:t>
                      </a:r>
                      <a:endParaRPr lang="en-IN" sz="18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1" dirty="0">
                          <a:effectLst/>
                        </a:rPr>
                        <a:t>F1 Score</a:t>
                      </a:r>
                      <a:endParaRPr lang="en-IN" sz="18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1" dirty="0">
                          <a:effectLst/>
                        </a:rPr>
                        <a:t>CV Score</a:t>
                      </a:r>
                      <a:endParaRPr lang="en-IN" sz="18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</a:tr>
              <a:tr h="82973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1" dirty="0">
                          <a:effectLst/>
                        </a:rPr>
                        <a:t>Logistics Regression</a:t>
                      </a:r>
                      <a:endParaRPr lang="en-IN" sz="18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0.74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0.84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0.63</a:t>
                      </a:r>
                      <a:endParaRPr lang="en-IN" dirty="0"/>
                    </a:p>
                  </a:txBody>
                  <a:tcPr/>
                </a:tc>
              </a:tr>
              <a:tr h="10786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1" dirty="0">
                          <a:effectLst/>
                        </a:rPr>
                        <a:t>Decision Tree Classifier</a:t>
                      </a:r>
                      <a:endParaRPr lang="en-IN" sz="18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0.61</a:t>
                      </a:r>
                      <a:endParaRPr lang="en-IN" dirty="0"/>
                    </a:p>
                  </a:txBody>
                  <a:tcPr/>
                </a:tc>
              </a:tr>
              <a:tr h="829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</a:rPr>
                        <a:t>Ada Boost Classifier</a:t>
                      </a:r>
                      <a:endParaRPr lang="en-IN" sz="18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0.83 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0.63</a:t>
                      </a:r>
                      <a:endParaRPr lang="en-IN" b="1" dirty="0"/>
                    </a:p>
                  </a:txBody>
                  <a:tcPr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Gradient Boosting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0.64</a:t>
                      </a:r>
                      <a:endParaRPr lang="en-IN" dirty="0"/>
                    </a:p>
                  </a:txBody>
                  <a:tcPr/>
                </a:tc>
              </a:tr>
              <a:tr h="82973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1" dirty="0">
                          <a:effectLst/>
                        </a:rPr>
                        <a:t>Final Model (RFC- Tuned)</a:t>
                      </a:r>
                      <a:endParaRPr lang="en-IN" sz="18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tx1"/>
                </a:solidFill>
                <a:cs typeface="Arial" panose="020B0604020202020204" pitchFamily="34" charset="0"/>
              </a:rPr>
              <a:t>CONCLUSION</a:t>
            </a:r>
            <a:br>
              <a:rPr lang="en-US" b="1" i="1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IN" dirty="0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Successfully developed Machine learning model to predict product review ratings.</a:t>
            </a:r>
            <a:endParaRPr lang="en-IN" dirty="0">
              <a:solidFill>
                <a:schemeClr val="tx1"/>
              </a:solidFill>
              <a:ea typeface="+mn-lt"/>
              <a:cs typeface="Arial" panose="020B0604020202020204" pitchFamily="34" charset="0"/>
            </a:endParaRPr>
          </a:p>
          <a:p>
            <a:pPr marL="457200" indent="-457200"/>
            <a:r>
              <a:rPr lang="en-IN" dirty="0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NLTK library used for text Mining. </a:t>
            </a:r>
            <a:endParaRPr lang="en-IN" dirty="0">
              <a:solidFill>
                <a:schemeClr val="tx1"/>
              </a:solidFill>
              <a:ea typeface="+mn-lt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>
                <a:ea typeface="+mn-lt"/>
                <a:cs typeface="Arial" panose="020B0604020202020204" pitchFamily="34" charset="0"/>
              </a:rPr>
              <a:t>We have a client who has a website where people write different </a:t>
            </a:r>
            <a:r>
              <a:rPr lang="en-US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b="1" dirty="0">
                <a:ea typeface="+mn-lt"/>
                <a:cs typeface="Arial" panose="020B0604020202020204" pitchFamily="34" charset="0"/>
              </a:rPr>
              <a:t>reviews for technical products. Now they are adding a new feature </a:t>
            </a:r>
            <a:r>
              <a:rPr lang="en-US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b="1" dirty="0">
                <a:ea typeface="+mn-lt"/>
                <a:cs typeface="Arial" panose="020B0604020202020204" pitchFamily="34" charset="0"/>
              </a:rPr>
              <a:t>to their website i.e. The reviewer will have to add stars(rating) as </a:t>
            </a:r>
            <a:r>
              <a:rPr lang="en-US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b="1" dirty="0">
                <a:ea typeface="+mn-lt"/>
                <a:cs typeface="Arial" panose="020B0604020202020204" pitchFamily="34" charset="0"/>
              </a:rPr>
              <a:t>well with the review. The rating is out 5 stars and it only has 5 </a:t>
            </a:r>
            <a:r>
              <a:rPr lang="en-US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b="1" dirty="0">
                <a:ea typeface="+mn-lt"/>
                <a:cs typeface="Arial" panose="020B0604020202020204" pitchFamily="34" charset="0"/>
              </a:rPr>
              <a:t>options available 1 star, 2 stars, 3 stars, 4 stars, 5 stars. Now they </a:t>
            </a:r>
            <a:r>
              <a:rPr lang="en-US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b="1" dirty="0">
                <a:ea typeface="+mn-lt"/>
                <a:cs typeface="Arial" panose="020B0604020202020204" pitchFamily="34" charset="0"/>
              </a:rPr>
              <a:t>want to predict ratings for the reviews which were written in the </a:t>
            </a:r>
            <a:r>
              <a:rPr lang="en-US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b="1" dirty="0">
                <a:ea typeface="+mn-lt"/>
                <a:cs typeface="Arial" panose="020B0604020202020204" pitchFamily="34" charset="0"/>
              </a:rPr>
              <a:t>past and they don’t have rating. </a:t>
            </a:r>
            <a:endParaRPr lang="en-IN" b="1" dirty="0">
              <a:ea typeface="+mn-lt"/>
              <a:cs typeface="Arial" panose="020B0604020202020204" pitchFamily="34" charset="0"/>
            </a:endParaRPr>
          </a:p>
          <a:p>
            <a:pPr algn="just"/>
            <a:endParaRPr lang="en-IN" b="1" dirty="0">
              <a:ea typeface="+mn-lt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6488" y="1210735"/>
            <a:ext cx="8761413" cy="706964"/>
          </a:xfrm>
        </p:spPr>
        <p:txBody>
          <a:bodyPr/>
          <a:lstStyle/>
          <a:p>
            <a:r>
              <a:rPr lang="en-US" dirty="0"/>
              <a:t>Web Scraping Details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done using selenium web driver.</a:t>
            </a:r>
            <a:endParaRPr lang="en-US" dirty="0"/>
          </a:p>
          <a:p>
            <a:r>
              <a:rPr lang="en-US" dirty="0"/>
              <a:t>Data for different product like smartphones, laptops, routers is scraped.</a:t>
            </a:r>
            <a:endParaRPr lang="en-US" dirty="0"/>
          </a:p>
          <a:p>
            <a:r>
              <a:rPr lang="en-US" dirty="0"/>
              <a:t>Data scraped from Flipkart.com</a:t>
            </a:r>
            <a:endParaRPr lang="en-US" dirty="0"/>
          </a:p>
          <a:p>
            <a:r>
              <a:rPr lang="en-US" dirty="0"/>
              <a:t>Around 20000 product reviews are scrap for this project.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Target Variable Ratings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1. Around 68.2% customer given 5- star rating followed by 24.11% customer given 4-star rating.</a:t>
            </a:r>
            <a:endParaRPr lang="en-IN" dirty="0">
              <a:solidFill>
                <a:schemeClr val="tx1"/>
              </a:solidFill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2. 7.6% customer given 3 star</a:t>
            </a:r>
            <a:endParaRPr lang="en-IN" dirty="0">
              <a:solidFill>
                <a:schemeClr val="tx1"/>
              </a:solidFill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4" y="3073400"/>
            <a:ext cx="607695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Convert the text to lowercase </a:t>
            </a:r>
            <a:endParaRPr lang="en-IN" dirty="0">
              <a:solidFill>
                <a:schemeClr val="tx1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Remove the punctuations, digits and special characters </a:t>
            </a:r>
            <a:endParaRPr lang="en-IN" dirty="0">
              <a:solidFill>
                <a:schemeClr val="tx1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Tokenize the text, filter out the adjectives used in the review and create a new column in data frame </a:t>
            </a:r>
            <a:endParaRPr lang="en-IN" dirty="0">
              <a:solidFill>
                <a:schemeClr val="tx1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Remove the stop words</a:t>
            </a:r>
            <a:endParaRPr lang="en-IN" dirty="0">
              <a:solidFill>
                <a:schemeClr val="tx1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Stemming and Lemmatising</a:t>
            </a:r>
            <a:endParaRPr lang="en-IN" dirty="0">
              <a:solidFill>
                <a:schemeClr val="tx1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dirty="0">
              <a:solidFill>
                <a:schemeClr val="tx1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chemeClr val="tx1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The different classification algorithm used in this project to build ML model are as below:</a:t>
            </a:r>
            <a:endParaRPr lang="en-IN" b="1" dirty="0">
              <a:solidFill>
                <a:schemeClr val="tx1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chemeClr val="tx1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Random Forest classifier</a:t>
            </a:r>
            <a:endParaRPr lang="en-IN" dirty="0">
              <a:solidFill>
                <a:schemeClr val="tx1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chemeClr val="tx1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Logistics Regression</a:t>
            </a:r>
            <a:endParaRPr lang="en-IN" dirty="0">
              <a:solidFill>
                <a:schemeClr val="tx1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chemeClr val="tx1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AdaBoost Classifier</a:t>
            </a:r>
            <a:endParaRPr lang="en-IN" dirty="0">
              <a:solidFill>
                <a:schemeClr val="tx1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chemeClr val="tx1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Gradient Boosting Classifier</a:t>
            </a:r>
            <a:endParaRPr lang="en-IN" dirty="0">
              <a:solidFill>
                <a:schemeClr val="tx1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Matrix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087" y="2448240"/>
            <a:ext cx="8825659" cy="3416300"/>
          </a:xfrm>
        </p:spPr>
        <p:txBody>
          <a:bodyPr/>
          <a:lstStyle/>
          <a:p>
            <a:r>
              <a:rPr lang="en-US" dirty="0"/>
              <a:t>Random Forest Classifier gives maximum accuracy score.</a:t>
            </a:r>
            <a:endParaRPr lang="en-US" dirty="0"/>
          </a:p>
          <a:p>
            <a:r>
              <a:rPr lang="en-US" dirty="0"/>
              <a:t>Hyper parameter Tuning is perform over this best model.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710267" y="4689416"/>
            <a:ext cx="568960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{'criterion':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max_features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'log2',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n_estiators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75}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75351" y="3561538"/>
            <a:ext cx="371151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Random Forest Classifier Model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 Score 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0.7819847328244275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Confusion matrix of Random Forest Classifier 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[[ 139 8 339] [ 6 559 1033] [ 14 28 4424]]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Classification Report of Random Forest Classifier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precision recall f1-score support 3 0.87 0.29 0.43 486 4 0.94 0.35 0.51 1598 5 0.76 0.99 0.86 4466 accuracy 0.78 6550 macro avg 0.86 0.54 0.60 6550 weighted avg 0.81 0.78 0.74 6550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7599" y="2505669"/>
            <a:ext cx="6798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ea typeface="Bahnschrift SemiLight" panose="020B0502040204020203" pitchFamily="34" charset="0"/>
                <a:cs typeface="Mangal" panose="02040503050203030202" pitchFamily="18" charset="0"/>
              </a:rPr>
              <a:t>5-fold Cross validation that we performed over all model.  Hyperparameter tuning is applied over Random Forest model and used it as final model.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ea typeface="Bahnschrift SemiLight" panose="020B0502040204020203" pitchFamily="34" charset="0"/>
                <a:cs typeface="Mangal" panose="02040503050203030202" pitchFamily="18" charset="0"/>
              </a:rPr>
              <a:t>5-fold Cross validation that we performed over all model.  Hyperparameter tuning is applied over Random Forest model and used it as final model.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2638</Words>
  <Application>WPS Presentation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Wingdings 3</vt:lpstr>
      <vt:lpstr>Arial</vt:lpstr>
      <vt:lpstr>Bahnschrift SemiLight</vt:lpstr>
      <vt:lpstr>Mangal</vt:lpstr>
      <vt:lpstr>Segoe Print</vt:lpstr>
      <vt:lpstr>Courier New</vt:lpstr>
      <vt:lpstr>Century Gothic</vt:lpstr>
      <vt:lpstr>Microsoft YaHei</vt:lpstr>
      <vt:lpstr>Arial Unicode MS</vt:lpstr>
      <vt:lpstr>Calibri</vt:lpstr>
      <vt:lpstr>Ion Boardroom</vt:lpstr>
      <vt:lpstr>[ Name: Saunak Mukherjee] [Institution: DataTrained] [Flip Robo Technology] </vt:lpstr>
      <vt:lpstr>Problem Statement</vt:lpstr>
      <vt:lpstr>Web Scraping Details </vt:lpstr>
      <vt:lpstr>Exploration of Target Variable Ratings </vt:lpstr>
      <vt:lpstr>PowerPoint 演示文稿</vt:lpstr>
      <vt:lpstr>Machine Learning Model</vt:lpstr>
      <vt:lpstr>Evaluation Matrix </vt:lpstr>
      <vt:lpstr>Result</vt:lpstr>
      <vt:lpstr>PowerPoint 演示文稿</vt:lpstr>
      <vt:lpstr>PowerPoint 演示文稿</vt:lpstr>
      <vt:lpstr>CONCLUSION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Name: Saunak Mukherjee] [Institution: DataTrained] [Flip Robo Technology]</dc:title>
  <dc:creator>Saunak Mukherjee</dc:creator>
  <cp:lastModifiedBy>91907</cp:lastModifiedBy>
  <cp:revision>7</cp:revision>
  <dcterms:created xsi:type="dcterms:W3CDTF">2022-08-28T09:42:00Z</dcterms:created>
  <dcterms:modified xsi:type="dcterms:W3CDTF">2022-08-28T16:37:50Z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F1660A5DEF0E4C37B74F1120FBAB3AC1</vt:lpwstr>
  </property>
  <property fmtid="{D5CDD505-2E9C-101B-9397-08002B2CF9AE}" pid="3" name="KSOProductBuildVer">
    <vt:lpwstr>1033-11.2.0.11254</vt:lpwstr>
  </property>
</Properties>
</file>