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257" r:id="rId3"/>
    <p:sldId id="1462" r:id="rId4"/>
    <p:sldId id="1123" r:id="rId5"/>
    <p:sldId id="1124" r:id="rId6"/>
    <p:sldId id="1231" r:id="rId7"/>
    <p:sldId id="1232" r:id="rId8"/>
    <p:sldId id="1282" r:id="rId9"/>
    <p:sldId id="1222" r:id="rId10"/>
    <p:sldId id="1277" r:id="rId11"/>
    <p:sldId id="1235" r:id="rId12"/>
    <p:sldId id="579" r:id="rId13"/>
    <p:sldId id="1429" r:id="rId14"/>
    <p:sldId id="1344" r:id="rId15"/>
    <p:sldId id="1121" r:id="rId16"/>
    <p:sldId id="1122" r:id="rId17"/>
    <p:sldId id="599" r:id="rId18"/>
    <p:sldId id="271" r:id="rId19"/>
    <p:sldId id="315" r:id="rId20"/>
    <p:sldId id="314" r:id="rId21"/>
    <p:sldId id="600" r:id="rId22"/>
    <p:sldId id="1416" r:id="rId23"/>
    <p:sldId id="601" r:id="rId24"/>
    <p:sldId id="321" r:id="rId25"/>
    <p:sldId id="1286" r:id="rId26"/>
    <p:sldId id="901" r:id="rId27"/>
    <p:sldId id="902" r:id="rId28"/>
    <p:sldId id="603" r:id="rId29"/>
    <p:sldId id="604" r:id="rId30"/>
    <p:sldId id="489" r:id="rId31"/>
    <p:sldId id="1483" r:id="rId32"/>
    <p:sldId id="1284" r:id="rId33"/>
    <p:sldId id="1485" r:id="rId34"/>
    <p:sldId id="501" r:id="rId35"/>
    <p:sldId id="1486" r:id="rId36"/>
    <p:sldId id="955" r:id="rId37"/>
    <p:sldId id="606" r:id="rId38"/>
    <p:sldId id="538" r:id="rId39"/>
    <p:sldId id="1236" r:id="rId40"/>
    <p:sldId id="842" r:id="rId41"/>
    <p:sldId id="1237" r:id="rId42"/>
    <p:sldId id="843" r:id="rId43"/>
    <p:sldId id="1239" r:id="rId44"/>
    <p:sldId id="845" r:id="rId45"/>
    <p:sldId id="1490" r:id="rId46"/>
    <p:sldId id="267" r:id="rId47"/>
    <p:sldId id="272" r:id="rId48"/>
    <p:sldId id="273" r:id="rId49"/>
    <p:sldId id="1178" r:id="rId50"/>
    <p:sldId id="580" r:id="rId51"/>
    <p:sldId id="1040" r:id="rId52"/>
    <p:sldId id="621" r:id="rId53"/>
    <p:sldId id="285" r:id="rId54"/>
    <p:sldId id="286" r:id="rId55"/>
    <p:sldId id="1287" r:id="rId56"/>
    <p:sldId id="290" r:id="rId57"/>
    <p:sldId id="673" r:id="rId58"/>
    <p:sldId id="1470" r:id="rId59"/>
    <p:sldId id="674" r:id="rId60"/>
    <p:sldId id="1148" r:id="rId61"/>
    <p:sldId id="1126" r:id="rId62"/>
    <p:sldId id="1474" r:id="rId63"/>
    <p:sldId id="1475" r:id="rId64"/>
    <p:sldId id="1476" r:id="rId65"/>
    <p:sldId id="1477" r:id="rId66"/>
    <p:sldId id="1478" r:id="rId67"/>
    <p:sldId id="1479" r:id="rId68"/>
    <p:sldId id="1481" r:id="rId69"/>
    <p:sldId id="386" r:id="rId70"/>
    <p:sldId id="397" r:id="rId71"/>
    <p:sldId id="686" r:id="rId72"/>
    <p:sldId id="1207" r:id="rId73"/>
    <p:sldId id="302" r:id="rId74"/>
    <p:sldId id="1265" r:id="rId76"/>
    <p:sldId id="308" r:id="rId77"/>
    <p:sldId id="1267" r:id="rId78"/>
    <p:sldId id="313" r:id="rId79"/>
    <p:sldId id="1204" r:id="rId80"/>
    <p:sldId id="1269" r:id="rId81"/>
    <p:sldId id="1141" r:id="rId82"/>
    <p:sldId id="1142" r:id="rId83"/>
    <p:sldId id="1154" r:id="rId84"/>
    <p:sldId id="1061" r:id="rId85"/>
    <p:sldId id="1062" r:id="rId86"/>
    <p:sldId id="1064" r:id="rId87"/>
    <p:sldId id="360" r:id="rId88"/>
    <p:sldId id="801" r:id="rId89"/>
    <p:sldId id="507" r:id="rId90"/>
    <p:sldId id="591" r:id="rId91"/>
    <p:sldId id="385" r:id="rId92"/>
    <p:sldId id="1125" r:id="rId93"/>
    <p:sldId id="387" r:id="rId94"/>
    <p:sldId id="388" r:id="rId95"/>
    <p:sldId id="527" r:id="rId96"/>
    <p:sldId id="529" r:id="rId97"/>
    <p:sldId id="393" r:id="rId98"/>
    <p:sldId id="395" r:id="rId99"/>
    <p:sldId id="947" r:id="rId100"/>
    <p:sldId id="1424" r:id="rId101"/>
    <p:sldId id="702" r:id="rId102"/>
    <p:sldId id="531" r:id="rId103"/>
    <p:sldId id="853" r:id="rId104"/>
    <p:sldId id="1102" r:id="rId105"/>
    <p:sldId id="545" r:id="rId106"/>
    <p:sldId id="533" r:id="rId107"/>
    <p:sldId id="543" r:id="rId108"/>
    <p:sldId id="546" r:id="rId109"/>
    <p:sldId id="522" r:id="rId110"/>
    <p:sldId id="526" r:id="rId111"/>
    <p:sldId id="524" r:id="rId112"/>
    <p:sldId id="548" r:id="rId113"/>
    <p:sldId id="773" r:id="rId114"/>
    <p:sldId id="549" r:id="rId115"/>
    <p:sldId id="550" r:id="rId116"/>
    <p:sldId id="547" r:id="rId117"/>
    <p:sldId id="515" r:id="rId118"/>
    <p:sldId id="516" r:id="rId119"/>
    <p:sldId id="517" r:id="rId120"/>
    <p:sldId id="551" r:id="rId121"/>
    <p:sldId id="554" r:id="rId122"/>
    <p:sldId id="555" r:id="rId123"/>
    <p:sldId id="562" r:id="rId124"/>
    <p:sldId id="563" r:id="rId125"/>
    <p:sldId id="1335" r:id="rId126"/>
    <p:sldId id="625" r:id="rId127"/>
    <p:sldId id="1150" r:id="rId128"/>
    <p:sldId id="1240" r:id="rId129"/>
    <p:sldId id="1152" r:id="rId130"/>
    <p:sldId id="1153" r:id="rId131"/>
    <p:sldId id="402" r:id="rId132"/>
    <p:sldId id="403" r:id="rId133"/>
    <p:sldId id="404" r:id="rId134"/>
    <p:sldId id="1075" r:id="rId135"/>
    <p:sldId id="1076" r:id="rId136"/>
    <p:sldId id="1219" r:id="rId137"/>
    <p:sldId id="421" r:id="rId138"/>
    <p:sldId id="564" r:id="rId139"/>
    <p:sldId id="1364" r:id="rId140"/>
    <p:sldId id="826" r:id="rId141"/>
    <p:sldId id="566" r:id="rId142"/>
    <p:sldId id="1211" r:id="rId143"/>
    <p:sldId id="1430" r:id="rId144"/>
    <p:sldId id="1460" r:id="rId145"/>
    <p:sldId id="820" r:id="rId146"/>
    <p:sldId id="821" r:id="rId147"/>
    <p:sldId id="1077" r:id="rId148"/>
    <p:sldId id="1177" r:id="rId149"/>
    <p:sldId id="798" r:id="rId150"/>
    <p:sldId id="1215" r:id="rId151"/>
    <p:sldId id="1427" r:id="rId152"/>
    <p:sldId id="1225" r:id="rId153"/>
    <p:sldId id="1212" r:id="rId154"/>
    <p:sldId id="1213" r:id="rId155"/>
    <p:sldId id="1216" r:id="rId156"/>
    <p:sldId id="1210" r:id="rId157"/>
    <p:sldId id="1151" r:id="rId158"/>
    <p:sldId id="1217" r:id="rId159"/>
    <p:sldId id="1226" r:id="rId160"/>
    <p:sldId id="443" r:id="rId161"/>
    <p:sldId id="445" r:id="rId162"/>
    <p:sldId id="446" r:id="rId163"/>
    <p:sldId id="1293" r:id="rId164"/>
    <p:sldId id="1403" r:id="rId165"/>
    <p:sldId id="1290" r:id="rId166"/>
    <p:sldId id="1294" r:id="rId167"/>
    <p:sldId id="1283" r:id="rId168"/>
    <p:sldId id="1510" r:id="rId169"/>
    <p:sldId id="1292" r:id="rId170"/>
    <p:sldId id="440" r:id="rId171"/>
    <p:sldId id="823" r:id="rId172"/>
    <p:sldId id="570" r:id="rId173"/>
    <p:sldId id="827" r:id="rId174"/>
    <p:sldId id="453" r:id="rId175"/>
    <p:sldId id="574" r:id="rId176"/>
    <p:sldId id="838" r:id="rId177"/>
    <p:sldId id="839" r:id="rId178"/>
    <p:sldId id="1271" r:id="rId179"/>
    <p:sldId id="1059" r:id="rId180"/>
    <p:sldId id="1060" r:id="rId181"/>
    <p:sldId id="1418" r:id="rId182"/>
    <p:sldId id="576" r:id="rId183"/>
    <p:sldId id="824" r:id="rId184"/>
    <p:sldId id="577" r:id="rId185"/>
    <p:sldId id="935" r:id="rId186"/>
    <p:sldId id="371" r:id="rId187"/>
    <p:sldId id="575" r:id="rId188"/>
    <p:sldId id="1426" r:id="rId189"/>
    <p:sldId id="336" r:id="rId190"/>
    <p:sldId id="337" r:id="rId191"/>
    <p:sldId id="748" r:id="rId192"/>
    <p:sldId id="1034" r:id="rId193"/>
    <p:sldId id="508" r:id="rId194"/>
    <p:sldId id="622" r:id="rId195"/>
    <p:sldId id="1194" r:id="rId196"/>
    <p:sldId id="989" r:id="rId197"/>
    <p:sldId id="1228" r:id="rId198"/>
    <p:sldId id="987" r:id="rId199"/>
    <p:sldId id="623" r:id="rId200"/>
    <p:sldId id="1035" r:id="rId201"/>
    <p:sldId id="1514" r:id="rId202"/>
    <p:sldId id="1196" r:id="rId203"/>
    <p:sldId id="990" r:id="rId204"/>
    <p:sldId id="991" r:id="rId205"/>
    <p:sldId id="1224" r:id="rId206"/>
    <p:sldId id="627" r:id="rId207"/>
    <p:sldId id="628" r:id="rId208"/>
    <p:sldId id="1036" r:id="rId209"/>
    <p:sldId id="626" r:id="rId210"/>
    <p:sldId id="992" r:id="rId211"/>
    <p:sldId id="1037" r:id="rId212"/>
    <p:sldId id="629" r:id="rId213"/>
    <p:sldId id="1274" r:id="rId214"/>
    <p:sldId id="1038" r:id="rId215"/>
    <p:sldId id="630" r:id="rId216"/>
    <p:sldId id="1039" r:id="rId217"/>
    <p:sldId id="1082" r:id="rId218"/>
    <p:sldId id="1197" r:id="rId219"/>
    <p:sldId id="818" r:id="rId220"/>
    <p:sldId id="1199" r:id="rId221"/>
    <p:sldId id="1081" r:id="rId222"/>
    <p:sldId id="631" r:id="rId223"/>
    <p:sldId id="993" r:id="rId224"/>
    <p:sldId id="1083" r:id="rId225"/>
    <p:sldId id="1198" r:id="rId226"/>
    <p:sldId id="913" r:id="rId227"/>
    <p:sldId id="1200" r:id="rId228"/>
    <p:sldId id="1085" r:id="rId229"/>
    <p:sldId id="1201" r:id="rId230"/>
    <p:sldId id="994" r:id="rId231"/>
    <p:sldId id="1272" r:id="rId232"/>
    <p:sldId id="1084" r:id="rId233"/>
    <p:sldId id="751" r:id="rId2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F0000"/>
    <a:srgbClr val="FD8603"/>
    <a:srgbClr val="F63122"/>
    <a:srgbClr val="66CCFF"/>
    <a:srgbClr val="41C60C"/>
    <a:srgbClr val="39AE0A"/>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showGuides="1">
      <p:cViewPr>
        <p:scale>
          <a:sx n="50" d="100"/>
          <a:sy n="50" d="100"/>
        </p:scale>
        <p:origin x="-120" y="-10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notesMaster" Target="notesMasters/notesMaster1.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8" Type="http://schemas.openxmlformats.org/officeDocument/2006/relationships/commentAuthors" Target="commentAuthors.xml"/><Relationship Id="rId237" Type="http://schemas.openxmlformats.org/officeDocument/2006/relationships/tableStyles" Target="tableStyles.xml"/><Relationship Id="rId236" Type="http://schemas.openxmlformats.org/officeDocument/2006/relationships/viewProps" Target="viewProps.xml"/><Relationship Id="rId235" Type="http://schemas.openxmlformats.org/officeDocument/2006/relationships/presProps" Target="presProps.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1.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9" name="Slide Number Placeholder 8"/>
          <p:cNvSpPr>
            <a:spLocks noGrp="1"/>
          </p:cNvSpPr>
          <p:nvPr>
            <p:ph type="sldNum" sz="quarter" idx="12"/>
          </p:nvPr>
        </p:nvSpPr>
        <p:spPr/>
        <p:txBody>
          <a:bodyPr/>
          <a:lstStyle/>
          <a:p>
            <a:fld id="{F3BABF9D-069A-4E92-B44E-A92F526D40F2}" type="slidenum">
              <a:rPr lang="en-US" smtClean="0"/>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 Target="../slides/slide4.xml"/><Relationship Id="rId12" Type="http://schemas.openxmlformats.org/officeDocument/2006/relationships/slide" Target="../slides/slid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a:latin typeface="Arial" panose="020B0604020202020204" pitchFamily="34" charset="0"/>
                          <a:cs typeface="Arial" panose="020B0604020202020204" pitchFamily="34" charset="0"/>
                          <a:hlinkClick r:id="rId1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14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e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45.png"/></Relationships>
</file>

<file path=ppt/slides/_rels/slide1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9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19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image" Target="../media/image51.png"/></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19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2.png"/></Relationships>
</file>

<file path=ppt/slides/_rels/slide20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69.png"/><Relationship Id="rId1" Type="http://schemas.openxmlformats.org/officeDocument/2006/relationships/image" Target="../media/image68.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71.png"/><Relationship Id="rId1" Type="http://schemas.openxmlformats.org/officeDocument/2006/relationships/image" Target="../media/image70.png"/></Relationships>
</file>

<file path=ppt/slides/_rels/slide20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73.png"/><Relationship Id="rId1" Type="http://schemas.openxmlformats.org/officeDocument/2006/relationships/image" Target="../media/image72.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5.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6.png"/></Relationships>
</file>

<file path=ppt/slides/_rels/slide2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8.png"/></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9.png"/></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2.png"/></Relationships>
</file>

<file path=ppt/slides/_rels/slide2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png"/></Relationships>
</file>

<file path=ppt/slides/_rels/slide2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4.png"/></Relationships>
</file>

<file path=ppt/slides/_rels/slide2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5.png"/></Relationships>
</file>

<file path=ppt/slides/_rels/slide2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6.png"/></Relationships>
</file>

<file path=ppt/slides/_rels/slide2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7.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endParaRPr lang="en-IN" sz="4800" dirty="0">
              <a:solidFill>
                <a:srgbClr val="FF6000"/>
              </a:solidFill>
              <a:latin typeface="Segoe Print" panose="02000600000000000000" pitchFamily="2" charset="0"/>
            </a:endParaRP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anose="020B0604020202020204" pitchFamily="34" charset="0"/>
              </a:rPr>
              <a:t>Database Technologies - MySQL</a:t>
            </a:r>
            <a:endParaRPr lang="en-US" sz="4200" b="1" i="1" dirty="0">
              <a:solidFill>
                <a:srgbClr val="00B0F0"/>
              </a:solidFill>
              <a:latin typeface="SimSun" panose="02010600030101010101" pitchFamily="2" charset="-122"/>
              <a:ea typeface="SimSun" panose="02010600030101010101" pitchFamily="2" charset="-122"/>
              <a:cs typeface="Arial" panose="020B0604020202020204" pitchFamily="34" charset="0"/>
            </a:endParaRPr>
          </a:p>
        </p:txBody>
      </p:sp>
      <p:sp>
        <p:nvSpPr>
          <p:cNvPr id="6" name="Rectangle 5"/>
          <p:cNvSpPr/>
          <p:nvPr/>
        </p:nvSpPr>
        <p:spPr>
          <a:xfrm>
            <a:off x="184322" y="5517232"/>
            <a:ext cx="11675299" cy="461665"/>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NoSQL(MongoDB)</a:t>
            </a:r>
            <a:endParaRPr lang="en-IN" sz="2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p:cNvSpPr txBox="1"/>
          <p:nvPr/>
        </p:nvSpPr>
        <p:spPr>
          <a:xfrm>
            <a:off x="181341" y="4212957"/>
            <a:ext cx="10328589"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p:cNvSpPr txBox="1"/>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anose="020B0604020202020204" pitchFamily="34" charset="0"/>
                <a:cs typeface="Arial" panose="020B0604020202020204"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endParaRPr lang="en-US" sz="2400" b="1" dirty="0">
              <a:latin typeface="Palatino Linotype" panose="02040502050505030304" pitchFamily="18" charset="0"/>
            </a:endParaRP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endParaRPr lang="en-US" dirty="0">
              <a:latin typeface="Palatino Linotype" panose="02040502050505030304" pitchFamily="18" charset="0"/>
            </a:endParaRP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select statement - </a:t>
            </a:r>
            <a:r>
              <a:rPr lang="en-US" sz="3200" i="1" dirty="0">
                <a:solidFill>
                  <a:srgbClr val="FF9900"/>
                </a:solidFill>
                <a:latin typeface="Arial" panose="020B0604020202020204" pitchFamily="34" charset="0"/>
                <a:cs typeface="Arial" panose="020B0604020202020204" pitchFamily="34" charset="0"/>
              </a:rPr>
              <a:t>expressions</a:t>
            </a:r>
            <a:endParaRPr lang="en-IN" sz="3200" i="1" dirty="0">
              <a:solidFill>
                <a:srgbClr val="FF9900"/>
              </a:solidFill>
              <a:latin typeface="Arial" panose="020B0604020202020204" pitchFamily="34" charset="0"/>
              <a:cs typeface="Arial" panose="020B0604020202020204"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endParaRPr lang="en-US" sz="2000" b="1" i="1" dirty="0">
              <a:solidFill>
                <a:srgbClr val="0077AA"/>
              </a:solidFill>
              <a:latin typeface="Liberation Mono"/>
            </a:endParaRP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solidFill>
                  <a:srgbClr val="990055"/>
                </a:solidFill>
                <a:latin typeface="Liberation Mono"/>
              </a:rPr>
              <a:t>1001</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a:t>
            </a:r>
            <a:endParaRPr lang="en-US" dirty="0">
              <a:latin typeface="Liberation Mono"/>
              <a:ea typeface="Times New Roman" panose="0202060305040502030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solidFill>
                  <a:srgbClr val="990055"/>
                </a:solidFill>
                <a:latin typeface="Liberation Mono"/>
              </a:rPr>
              <a:t>1001</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IN" dirty="0">
                <a:solidFill>
                  <a:srgbClr val="669900"/>
                </a:solidFill>
                <a:latin typeface="Liberation Mono"/>
              </a:rPr>
              <a:t>'1'</a:t>
            </a:r>
            <a:r>
              <a:rPr lang="en-US" dirty="0">
                <a:latin typeface="Liberation Mono"/>
                <a:cs typeface="Arial" panose="020B0604020202020204" pitchFamily="34" charset="0"/>
              </a:rPr>
              <a:t>;</a:t>
            </a:r>
            <a:endParaRPr lang="en-US"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a:t>
            </a:r>
            <a:endParaRPr lang="en-US" dirty="0">
              <a:latin typeface="Liberation Mono"/>
              <a:ea typeface="Times New Roman" panose="0202060305040502030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-2</a:t>
            </a:r>
            <a:r>
              <a:rPr lang="en-US" dirty="0">
                <a:latin typeface="Liberation Mono"/>
                <a:ea typeface="Times New Roman" panose="02020603050405020304" charset="0"/>
              </a:rPr>
              <a:t>;</a:t>
            </a:r>
            <a:endParaRPr lang="en-US" dirty="0">
              <a:latin typeface="Liberation Mono"/>
              <a:ea typeface="Times New Roman" panose="0202060305040502030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a:t>
            </a:r>
            <a:endParaRPr lang="en-US" dirty="0">
              <a:latin typeface="Liberation Mono"/>
              <a:ea typeface="Times New Roman" panose="0202060305040502030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a:t>
            </a:r>
            <a:endParaRPr lang="en-US" dirty="0">
              <a:latin typeface="Liberation Mono"/>
              <a:ea typeface="Times New Roman" panose="02020603050405020304" charset="0"/>
            </a:endParaRPr>
          </a:p>
        </p:txBody>
      </p:sp>
      <p:sp>
        <p:nvSpPr>
          <p:cNvPr id="10" name="TextBox 9"/>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latin typeface="Liberation Mono"/>
                <a:ea typeface="Times New Roman" panose="02020603050405020304" charset="0"/>
              </a:rPr>
              <a:t>sal, sal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1000</a:t>
            </a:r>
            <a:r>
              <a:rPr lang="en-US" dirty="0">
                <a:latin typeface="Liberation Mono"/>
                <a:ea typeface="Times New Roman" panose="02020603050405020304" charset="0"/>
              </a:rPr>
              <a:t> </a:t>
            </a:r>
            <a:r>
              <a:rPr lang="en-US" dirty="0">
                <a:latin typeface="Liberation Mono"/>
              </a:rPr>
              <a:t>AS</a:t>
            </a:r>
            <a:r>
              <a:rPr lang="en-US" dirty="0">
                <a:solidFill>
                  <a:srgbClr val="DD4A68"/>
                </a:solidFill>
                <a:latin typeface="Liberation Mono"/>
                <a:ea typeface="Times New Roman" panose="02020603050405020304"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charset="0"/>
              </a:rPr>
              <a:t>FROM</a:t>
            </a:r>
            <a:r>
              <a:rPr lang="en-US" dirty="0">
                <a:latin typeface="Liberation Mono"/>
                <a:cs typeface="Arial" panose="020B0604020202020204" pitchFamily="34" charset="0"/>
              </a:rPr>
              <a:t> emp;</a:t>
            </a:r>
            <a:endParaRPr lang="en-US"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latin typeface="Liberation Mono"/>
                <a:ea typeface="Times New Roman" panose="02020603050405020304"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charset="0"/>
              </a:rPr>
              <a:t> </a:t>
            </a:r>
            <a:r>
              <a:rPr lang="en-US" dirty="0">
                <a:latin typeface="Liberation Mono"/>
                <a:ea typeface="Times New Roman" panose="02020603050405020304" charset="0"/>
              </a:rPr>
              <a:t>comm</a:t>
            </a:r>
            <a:r>
              <a:rPr lang="en-US"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a:t>
            </a:r>
            <a:r>
              <a:rPr lang="en-US" dirty="0">
                <a:latin typeface="Liberation Mono"/>
                <a:cs typeface="Arial" panose="020B0604020202020204" pitchFamily="34" charset="0"/>
              </a:rPr>
              <a:t> emp;</a:t>
            </a:r>
            <a:endParaRPr lang="en-US"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latin typeface="Liberation Mono"/>
                <a:ea typeface="Times New Roman" panose="02020603050405020304"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charset="0"/>
              </a:rPr>
              <a:t>(</a:t>
            </a:r>
            <a:r>
              <a:rPr lang="en-US" dirty="0">
                <a:latin typeface="Liberation Mono"/>
                <a:ea typeface="Times New Roman" panose="02020603050405020304"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charset="0"/>
              </a:rPr>
              <a:t>)</a:t>
            </a:r>
            <a:r>
              <a:rPr lang="en-US"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a:t>
            </a:r>
            <a:r>
              <a:rPr lang="en-US" dirty="0">
                <a:latin typeface="Liberation Mono"/>
                <a:cs typeface="Arial" panose="020B0604020202020204" pitchFamily="34" charset="0"/>
              </a:rPr>
              <a:t> emp;</a:t>
            </a:r>
            <a:endParaRPr lang="en-US"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IN" dirty="0">
                <a:latin typeface="Liberation Mono"/>
                <a:cs typeface="Arial" panose="020B0604020202020204" pitchFamily="34" charset="0"/>
              </a:rPr>
              <a:t>ename, </a:t>
            </a:r>
            <a:r>
              <a:rPr lang="en-IN" dirty="0">
                <a:solidFill>
                  <a:schemeClr val="tx1">
                    <a:lumMod val="85000"/>
                    <a:lumOff val="15000"/>
                  </a:schemeClr>
                </a:solidFill>
                <a:latin typeface="Liberation Mono"/>
                <a:ea typeface="Times New Roman" panose="0202060305040502030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charset="0"/>
              </a:rPr>
              <a:t> ename </a:t>
            </a:r>
            <a:r>
              <a:rPr lang="en-US" dirty="0">
                <a:solidFill>
                  <a:srgbClr val="0077AA"/>
                </a:solidFill>
                <a:latin typeface="Liberation Mono"/>
                <a:ea typeface="Times New Roman" panose="02020603050405020304" charset="0"/>
                <a:cs typeface="Times New Roman" panose="02020603050405020304" charset="0"/>
              </a:rPr>
              <a:t>FROM </a:t>
            </a:r>
            <a:r>
              <a:rPr lang="en-IN" dirty="0">
                <a:latin typeface="Liberation Mono"/>
                <a:cs typeface="Arial" panose="020B0604020202020204" pitchFamily="34" charset="0"/>
              </a:rPr>
              <a:t>emp;</a:t>
            </a:r>
            <a:endParaRPr lang="en-IN"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 </a:t>
            </a:r>
            <a:r>
              <a:rPr lang="en-IN" dirty="0">
                <a:latin typeface="Liberation Mono"/>
                <a:cs typeface="Arial" panose="020B0604020202020204" pitchFamily="34" charset="0"/>
              </a:rPr>
              <a:t>ename, </a:t>
            </a:r>
            <a:r>
              <a:rPr lang="en-IN" dirty="0">
                <a:solidFill>
                  <a:schemeClr val="tx1">
                    <a:lumMod val="85000"/>
                    <a:lumOff val="15000"/>
                  </a:schemeClr>
                </a:solidFill>
                <a:latin typeface="Liberation Mono"/>
                <a:ea typeface="Times New Roman" panose="02020603050405020304"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charset="0"/>
                <a:cs typeface="Arial" panose="020B0604020202020204" pitchFamily="34" charset="0"/>
              </a:rPr>
              <a:t>FROM </a:t>
            </a:r>
            <a:r>
              <a:rPr lang="en-IN" dirty="0">
                <a:latin typeface="Liberation Mono"/>
                <a:cs typeface="Arial" panose="020B0604020202020204" pitchFamily="34" charset="0"/>
              </a:rPr>
              <a:t>emp;</a:t>
            </a:r>
            <a:endParaRPr lang="en-IN"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latin typeface="Liberation Mono"/>
                <a:cs typeface="Arial" panose="020B0604020202020204" pitchFamily="34" charset="0"/>
              </a:rPr>
              <a:t> c1, c1 </a:t>
            </a:r>
            <a:r>
              <a:rPr lang="en-US" dirty="0">
                <a:solidFill>
                  <a:srgbClr val="A67F59"/>
                </a:solidFill>
                <a:latin typeface="Liberation Mono"/>
              </a:rPr>
              <a:t>/ </a:t>
            </a:r>
            <a:r>
              <a:rPr lang="en-US" dirty="0">
                <a:latin typeface="Liberation Mono"/>
                <a:cs typeface="Arial" panose="020B0604020202020204" pitchFamily="34" charset="0"/>
              </a:rPr>
              <a:t>1 R1 </a:t>
            </a:r>
            <a:r>
              <a:rPr lang="en-US" dirty="0">
                <a:solidFill>
                  <a:srgbClr val="0077AA"/>
                </a:solidFill>
                <a:latin typeface="Liberation Mono"/>
                <a:ea typeface="Times New Roman" panose="02020603050405020304" charset="0"/>
                <a:cs typeface="Times New Roman" panose="02020603050405020304" charset="0"/>
              </a:rPr>
              <a:t>FROM</a:t>
            </a:r>
            <a:r>
              <a:rPr lang="en-US" dirty="0">
                <a:latin typeface="Liberation Mono"/>
                <a:cs typeface="Arial" panose="020B0604020202020204" pitchFamily="34" charset="0"/>
              </a:rPr>
              <a:t> numberString;</a:t>
            </a:r>
            <a:endParaRPr lang="en-IN" dirty="0">
              <a:latin typeface="Liberation Mono"/>
              <a:cs typeface="Arial" panose="020B0604020202020204" pitchFamily="34" charset="0"/>
            </a:endParaRPr>
          </a:p>
        </p:txBody>
      </p:sp>
      <p:sp>
        <p:nvSpPr>
          <p:cNvPr id="7" name="Rectangle 6"/>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a:t>
            </a:r>
            <a:endParaRPr lang="en-US" dirty="0">
              <a:latin typeface="Liberation Mono"/>
              <a:ea typeface="Times New Roman" panose="0202060305040502030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solidFill>
                  <a:srgbClr val="990055"/>
                </a:solidFill>
                <a:latin typeface="Liberation Mono"/>
              </a:rPr>
              <a:t>123</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ea typeface="Times New Roman" panose="02020603050405020304" charset="0"/>
              </a:rPr>
              <a:t>;</a:t>
            </a:r>
            <a:endParaRPr lang="en-US" dirty="0">
              <a:latin typeface="Liberation Mono"/>
              <a:ea typeface="Times New Roman" panose="0202060305040502030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solidFill>
                  <a:srgbClr val="990055"/>
                </a:solidFill>
                <a:latin typeface="Liberation Mono"/>
              </a:rPr>
              <a:t>-123</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cs typeface="Arial" panose="020B0604020202020204" pitchFamily="34" charset="0"/>
              </a:rPr>
              <a:t>;</a:t>
            </a:r>
            <a:endParaRPr lang="en-US"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US" dirty="0">
                <a:solidFill>
                  <a:srgbClr val="990055"/>
                </a:solidFill>
                <a:latin typeface="Liberation Mono"/>
              </a:rPr>
              <a:t>123</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0</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0</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990055"/>
                </a:solidFill>
                <a:latin typeface="Liberation Mono"/>
              </a:rPr>
              <a:t>1</a:t>
            </a:r>
            <a:r>
              <a:rPr lang="en-US" dirty="0">
                <a:latin typeface="Liberation Mono"/>
              </a:rPr>
              <a:t>;</a:t>
            </a:r>
            <a:endParaRPr lang="en-US" dirty="0">
              <a:latin typeface="Liberation Mono"/>
            </a:endParaRPr>
          </a:p>
        </p:txBody>
      </p:sp>
      <p:grpSp>
        <p:nvGrpSpPr>
          <p:cNvPr id="3" name="Group 2"/>
          <p:cNvGrpSpPr/>
          <p:nvPr/>
        </p:nvGrpSpPr>
        <p:grpSpPr>
          <a:xfrm>
            <a:off x="6113672" y="4869160"/>
            <a:ext cx="5814975" cy="1768850"/>
            <a:chOff x="5673867" y="4727466"/>
            <a:chExt cx="6254781" cy="1768850"/>
          </a:xfrm>
        </p:grpSpPr>
        <p:sp>
          <p:nvSpPr>
            <p:cNvPr id="8" name="Rectangle 7"/>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ea typeface="Times New Roman" panose="02020603050405020304" charset="0"/>
                </a:rPr>
                <a:t> </a:t>
              </a:r>
              <a:r>
                <a:rPr lang="en-US" dirty="0">
                  <a:solidFill>
                    <a:srgbClr val="990055"/>
                  </a:solidFill>
                  <a:latin typeface="Liberation Mono"/>
                </a:rPr>
                <a:t>2</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charset="0"/>
                </a:rPr>
                <a:t> ;</a:t>
              </a:r>
              <a:endParaRPr lang="en-US" dirty="0">
                <a:latin typeface="Liberation Mono"/>
                <a:ea typeface="Times New Roman" panose="0202060305040502030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charset="0"/>
                </a:rPr>
                <a:t> ;</a:t>
              </a:r>
              <a:endParaRPr lang="en-US" dirty="0">
                <a:latin typeface="Liberation Mono"/>
                <a:ea typeface="Times New Roman" panose="02020603050405020304" charset="0"/>
              </a:endParaRPr>
            </a:p>
          </p:txBody>
        </p:sp>
        <p:sp>
          <p:nvSpPr>
            <p:cNvPr id="11" name="Rectangle 10"/>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endParaRPr lang="en-IN" sz="1800" dirty="0">
                <a:solidFill>
                  <a:srgbClr val="006C86"/>
                </a:solidFill>
                <a:latin typeface="Arial" panose="020B0604020202020204" pitchFamily="34" charset="0"/>
                <a:cs typeface="Arial" panose="020B0604020202020204" pitchFamily="34" charset="0"/>
              </a:endParaRPr>
            </a:p>
          </p:txBody>
        </p:sp>
        <p:sp>
          <p:nvSpPr>
            <p:cNvPr id="13" name="TextBox 12"/>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charset="0"/>
                </a:rPr>
                <a:t> </a:t>
              </a:r>
              <a:r>
                <a:rPr lang="en-US" dirty="0">
                  <a:latin typeface="Liberation Mono"/>
                  <a:cs typeface="Arial" panose="020B0604020202020204" pitchFamily="34" charset="0"/>
                </a:rPr>
                <a:t>;</a:t>
              </a:r>
              <a:endParaRPr lang="en-US"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identifiers</a:t>
            </a:r>
            <a:endParaRPr lang="en-IN" sz="3200" i="1" dirty="0">
              <a:solidFill>
                <a:srgbClr val="FF9900"/>
              </a:solidFill>
              <a:latin typeface="Arial" panose="020B0604020202020204" pitchFamily="34" charset="0"/>
              <a:cs typeface="Arial" panose="020B0604020202020204" pitchFamily="34" charset="0"/>
            </a:endParaRPr>
          </a:p>
        </p:txBody>
      </p:sp>
      <p:sp>
        <p:nvSpPr>
          <p:cNvPr id="3" name="Rectangle 2"/>
          <p:cNvSpPr/>
          <p:nvPr/>
        </p:nvSpPr>
        <p:spPr>
          <a:xfrm>
            <a:off x="408404" y="1916832"/>
            <a:ext cx="11521279" cy="2585323"/>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endParaRPr lang="en-IN" dirty="0">
              <a:latin typeface="Arial" panose="020B0604020202020204" pitchFamily="34" charset="0"/>
              <a:cs typeface="Arial" panose="020B0604020202020204" pitchFamily="34" charset="0"/>
            </a:endParaRP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endParaRPr lang="en-IN" dirty="0">
              <a:solidFill>
                <a:srgbClr val="2658E6"/>
              </a:solidFill>
              <a:latin typeface="Palatino Linotype" panose="02040502050505030304" pitchFamily="18" charset="0"/>
              <a:cs typeface="Arial" panose="020B0604020202020204" pitchFamily="34" charset="0"/>
            </a:endParaRP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endParaRPr lang="en-IN" dirty="0">
              <a:solidFill>
                <a:srgbClr val="2658E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endParaRPr lang="en-IN" dirty="0">
              <a:latin typeface="Arial" panose="020B0604020202020204" pitchFamily="34" charset="0"/>
              <a:cs typeface="Arial" panose="020B0604020202020204" pitchFamily="34" charset="0"/>
            </a:endParaRP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endParaRPr lang="en-IN" dirty="0">
              <a:solidFill>
                <a:srgbClr val="2658E6"/>
              </a:solidFill>
              <a:latin typeface="Palatino Linotype" panose="02040502050505030304" pitchFamily="18" charset="0"/>
              <a:cs typeface="Arial" panose="020B0604020202020204" pitchFamily="34" charset="0"/>
            </a:endParaRP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endParaRPr lang="en-IN" dirty="0">
              <a:solidFill>
                <a:srgbClr val="2658E6"/>
              </a:solidFill>
              <a:latin typeface="Palatino Linotype" panose="02040502050505030304" pitchFamily="18" charset="0"/>
              <a:cs typeface="Arial" panose="020B0604020202020204" pitchFamily="34" charset="0"/>
            </a:endParaRP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endParaRPr lang="en-IN" dirty="0">
              <a:solidFill>
                <a:srgbClr val="2658E6"/>
              </a:solidFill>
              <a:latin typeface="Palatino Linotype" panose="02040502050505030304" pitchFamily="18" charset="0"/>
              <a:cs typeface="Arial" panose="020B0604020202020204" pitchFamily="34" charset="0"/>
            </a:endParaRPr>
          </a:p>
        </p:txBody>
      </p:sp>
      <p:sp>
        <p:nvSpPr>
          <p:cNvPr id="7" name="Rectangle 6"/>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endParaRPr lang="en-IN" sz="220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control flow functions - ifnull</a:t>
            </a:r>
            <a:endParaRPr lang="en-IN" sz="3200" i="1" dirty="0">
              <a:solidFill>
                <a:srgbClr val="FF9900"/>
              </a:solidFill>
              <a:latin typeface="Arial" panose="020B0604020202020204" pitchFamily="34" charset="0"/>
              <a:cs typeface="Arial" panose="020B0604020202020204" pitchFamily="34" charset="0"/>
            </a:endParaRP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endParaRPr lang="en-IN" sz="20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endParaRPr lang="en-IN" sz="2000" b="1" dirty="0">
              <a:solidFill>
                <a:srgbClr val="222222"/>
              </a:solidFill>
              <a:latin typeface="Arial" panose="020B0604020202020204" pitchFamily="34" charset="0"/>
            </a:endParaRPr>
          </a:p>
        </p:txBody>
      </p:sp>
      <p:sp>
        <p:nvSpPr>
          <p:cNvPr id="3" name="Rectangle 1"/>
          <p:cNvSpPr>
            <a:spLocks noChangeArrowheads="1"/>
          </p:cNvSpPr>
          <p:nvPr/>
        </p:nvSpPr>
        <p:spPr bwMode="auto">
          <a:xfrm>
            <a:off x="439483" y="2420888"/>
            <a:ext cx="8839199" cy="461616"/>
          </a:xfrm>
          <a:prstGeom prst="rect">
            <a:avLst/>
          </a:prstGeom>
          <a:solidFill>
            <a:schemeClr val="bg1"/>
          </a:solidFill>
          <a:ln>
            <a:noFill/>
          </a:ln>
          <a:effectLst/>
        </p:spPr>
        <p:txBody>
          <a:bodyPr vert="horz" wrap="square" lIns="0" tIns="0" rIns="0" bIns="152352" numCol="1" anchor="ctr" anchorCtr="0" compatLnSpc="1">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endParaRPr lang="en-US" sz="2000" dirty="0">
              <a:solidFill>
                <a:schemeClr val="tx1">
                  <a:lumMod val="85000"/>
                  <a:lumOff val="15000"/>
                </a:schemeClr>
              </a:solidFill>
              <a:latin typeface="Liberation Mono"/>
            </a:endParaRPr>
          </a:p>
        </p:txBody>
      </p:sp>
      <p:sp>
        <p:nvSpPr>
          <p:cNvPr id="4" name="Rectangle 3"/>
          <p:cNvSpPr/>
          <p:nvPr/>
        </p:nvSpPr>
        <p:spPr>
          <a:xfrm>
            <a:off x="439483" y="3212976"/>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endParaRPr lang="en-IN" sz="20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427492" y="3884658"/>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endParaRPr lang="en-IN" b="1" dirty="0">
              <a:solidFill>
                <a:srgbClr val="222222"/>
              </a:solidFill>
              <a:latin typeface="Arial" panose="020B0604020202020204" pitchFamily="34" charset="0"/>
            </a:endParaRPr>
          </a:p>
        </p:txBody>
      </p:sp>
      <p:sp>
        <p:nvSpPr>
          <p:cNvPr id="6" name="Rectangle 1"/>
          <p:cNvSpPr>
            <a:spLocks noChangeArrowheads="1"/>
          </p:cNvSpPr>
          <p:nvPr/>
        </p:nvSpPr>
        <p:spPr bwMode="auto">
          <a:xfrm>
            <a:off x="551384" y="4723074"/>
            <a:ext cx="8839199" cy="461616"/>
          </a:xfrm>
          <a:prstGeom prst="rect">
            <a:avLst/>
          </a:prstGeom>
          <a:solidFill>
            <a:schemeClr val="bg1"/>
          </a:solidFill>
          <a:ln>
            <a:noFill/>
          </a:ln>
          <a:effectLst/>
        </p:spPr>
        <p:txBody>
          <a:bodyPr vert="horz" wrap="square" lIns="0" tIns="0" rIns="0" bIns="152352" numCol="1" anchor="ctr" anchorCtr="0" compatLnSpc="1">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endParaRPr lang="en-US" sz="2000" dirty="0">
              <a:solidFill>
                <a:schemeClr val="tx1">
                  <a:lumMod val="85000"/>
                  <a:lumOff val="15000"/>
                </a:schemeClr>
              </a:solidFill>
              <a:latin typeface="Liberation Mon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control flow functions - case</a:t>
            </a:r>
            <a:endParaRPr lang="en-IN" sz="3200" i="1" dirty="0">
              <a:solidFill>
                <a:srgbClr val="FF9900"/>
              </a:solidFill>
              <a:latin typeface="Arial" panose="020B0604020202020204" pitchFamily="34" charset="0"/>
              <a:cs typeface="Arial" panose="020B0604020202020204" pitchFamily="34" charset="0"/>
            </a:endParaRPr>
          </a:p>
        </p:txBody>
      </p:sp>
      <p:sp>
        <p:nvSpPr>
          <p:cNvPr id="12" name="Rectangle 11"/>
          <p:cNvSpPr/>
          <p:nvPr/>
        </p:nvSpPr>
        <p:spPr>
          <a:xfrm>
            <a:off x="431765" y="786980"/>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endParaRPr lang="en-IN" sz="2000" dirty="0">
              <a:solidFill>
                <a:srgbClr val="FFFF00"/>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437668" y="2487157"/>
            <a:ext cx="11205981" cy="461616"/>
          </a:xfrm>
          <a:prstGeom prst="rect">
            <a:avLst/>
          </a:prstGeom>
          <a:noFill/>
          <a:ln>
            <a:noFill/>
          </a:ln>
          <a:effectLst/>
        </p:spPr>
        <p:txBody>
          <a:bodyPr vert="horz" wrap="square" lIns="0" tIns="0" rIns="0" bIns="152352" numCol="1" anchor="ctr" anchorCtr="0" compatLnSpc="1">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chemeClr val="tx1">
                    <a:lumMod val="85000"/>
                    <a:lumOff val="15000"/>
                  </a:schemeClr>
                </a:solidFill>
                <a:latin typeface="Liberation Mono"/>
              </a:rPr>
              <a:t>value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latin typeface="Liberation Mono"/>
              </a:rPr>
              <a:t>result</a:t>
            </a:r>
            <a:r>
              <a:rPr lang="en-IN" sz="2000" dirty="0">
                <a:solidFill>
                  <a:schemeClr val="tx1">
                    <a:lumMod val="85000"/>
                    <a:lumOff val="15000"/>
                  </a:schemeClr>
                </a:solidFill>
                <a:latin typeface="Liberation Mono"/>
              </a:rPr>
              <a:t>] </a:t>
            </a:r>
            <a:r>
              <a:rPr lang="en-IN" sz="2000" dirty="0">
                <a:solidFill>
                  <a:srgbClr val="DD4A68"/>
                </a:solidFill>
                <a:latin typeface="Liberation Mono"/>
              </a:rPr>
              <a:t>END</a:t>
            </a:r>
            <a:endParaRPr lang="en-IN" sz="2000" dirty="0">
              <a:solidFill>
                <a:srgbClr val="DD4A68"/>
              </a:solidFill>
              <a:latin typeface="Liberation Mono"/>
            </a:endParaRPr>
          </a:p>
        </p:txBody>
      </p:sp>
      <p:sp>
        <p:nvSpPr>
          <p:cNvPr id="7" name="Rectangle 6"/>
          <p:cNvSpPr/>
          <p:nvPr/>
        </p:nvSpPr>
        <p:spPr>
          <a:xfrm>
            <a:off x="431765" y="1486525"/>
            <a:ext cx="11208851"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1"/>
          <p:cNvSpPr>
            <a:spLocks noChangeArrowheads="1"/>
          </p:cNvSpPr>
          <p:nvPr/>
        </p:nvSpPr>
        <p:spPr bwMode="auto">
          <a:xfrm>
            <a:off x="431765" y="3255416"/>
            <a:ext cx="10992827" cy="461616"/>
          </a:xfrm>
          <a:prstGeom prst="rect">
            <a:avLst/>
          </a:prstGeom>
          <a:noFill/>
          <a:ln>
            <a:noFill/>
          </a:ln>
          <a:effectLst/>
        </p:spPr>
        <p:txBody>
          <a:bodyPr vert="horz" wrap="square" lIns="0" tIns="0" rIns="0" bIns="152352" numCol="1" anchor="ctr" anchorCtr="0" compatLnSpc="1">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IN" sz="2000" dirty="0">
                <a:solidFill>
                  <a:srgbClr val="DD4A68"/>
                </a:solidFill>
                <a:latin typeface="Liberation Mono"/>
              </a:rPr>
              <a:t>END</a:t>
            </a:r>
            <a:r>
              <a:rPr lang="en-US" sz="2000" dirty="0">
                <a:solidFill>
                  <a:srgbClr val="0077AA"/>
                </a:solidFill>
                <a:latin typeface="Liberation Mono"/>
              </a:rPr>
              <a:t> </a:t>
            </a:r>
            <a:endParaRPr lang="en-US" sz="2000" dirty="0">
              <a:solidFill>
                <a:srgbClr val="0077AA"/>
              </a:solidFill>
              <a:latin typeface="Liberation Mono"/>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endParaRPr lang="en-IN" sz="2000" dirty="0"/>
          </a:p>
        </p:txBody>
      </p:sp>
      <p:sp>
        <p:nvSpPr>
          <p:cNvPr id="11" name="Rectangle 10"/>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endParaRPr lang="en-IN" b="1" dirty="0">
              <a:solidFill>
                <a:schemeClr val="accent5">
                  <a:lumMod val="50000"/>
                </a:schemeClr>
              </a:solidFill>
              <a:latin typeface="Arial" panose="020B0604020202020204" pitchFamily="34" charset="0"/>
              <a:cs typeface="Arial" panose="020B0604020202020204" pitchFamily="34" charset="0"/>
            </a:endParaRPr>
          </a:p>
        </p:txBody>
      </p:sp>
      <p:sp>
        <p:nvSpPr>
          <p:cNvPr id="12" name="Rectangle 11"/>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endParaRPr lang="en-IN" b="1" dirty="0">
              <a:solidFill>
                <a:schemeClr val="accent5">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sysdate(), now(), curdate(), curtime()</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 or - operator</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endParaRPr lang="en-IN" sz="2000" dirty="0">
              <a:solidFill>
                <a:schemeClr val="bg1">
                  <a:lumMod val="50000"/>
                </a:schemeClr>
              </a:solidFill>
              <a:latin typeface="Liberation Mono"/>
            </a:endParaRPr>
          </a:p>
        </p:txBody>
      </p:sp>
      <p:graphicFrame>
        <p:nvGraphicFramePr>
          <p:cNvPr id="10" name="Table 9"/>
          <p:cNvGraphicFramePr>
            <a:graphicFrameLocks noGrp="1"/>
          </p:cNvGraphicFramePr>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gridCol w="2674800"/>
                <a:gridCol w="2674027"/>
                <a:gridCol w="3780000"/>
              </a:tblGrid>
              <a:tr h="442383">
                <a:tc>
                  <a:txBody>
                    <a:bodyPr/>
                    <a:lstStyle/>
                    <a:p>
                      <a:pPr algn="ctr"/>
                      <a:r>
                        <a:rPr lang="en-IN" sz="2000" dirty="0">
                          <a:latin typeface="Arial" panose="020B0604020202020204" pitchFamily="34" charset="0"/>
                          <a:cs typeface="Arial" panose="020B0604020202020204" pitchFamily="34" charset="0"/>
                        </a:rPr>
                        <a:t>unit Value</a:t>
                      </a:r>
                      <a:endParaRPr lang="en-IN"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endParaRPr lang="en-IN"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000" dirty="0">
                          <a:latin typeface="Arial" panose="020B0604020202020204" pitchFamily="34" charset="0"/>
                          <a:cs typeface="Arial" panose="020B0604020202020204" pitchFamily="34" charset="0"/>
                        </a:rPr>
                        <a:t>unit Value</a:t>
                      </a:r>
                      <a:endParaRPr lang="en-IN"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000" dirty="0">
                          <a:latin typeface="Arial" panose="020B0604020202020204" pitchFamily="34" charset="0"/>
                          <a:cs typeface="Arial" panose="020B0604020202020204" pitchFamily="34" charset="0"/>
                        </a:rPr>
                        <a:t>expr</a:t>
                      </a:r>
                      <a:endParaRPr lang="en-IN"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endParaRPr kumimoji="0" lang="en-IN" sz="1800" kern="1200">
                        <a:solidFill>
                          <a:srgbClr val="298AE5"/>
                        </a:solidFill>
                        <a:latin typeface="Liberation Mono"/>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endParaRPr kumimoji="0" lang="en-IN" sz="1800" kern="1200" dirty="0">
                        <a:solidFill>
                          <a:schemeClr val="tx1"/>
                        </a:solidFill>
                        <a:effectLst/>
                        <a:latin typeface="Liberation Mono"/>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endParaRPr kumimoji="0" lang="en-IN" sz="1800" kern="1200" dirty="0">
                        <a:solidFill>
                          <a:srgbClr val="298AE5"/>
                        </a:solidFill>
                        <a:latin typeface="Liberation Mono"/>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endParaRPr kumimoji="0" lang="en-IN" sz="1800" kern="1200" dirty="0">
                        <a:solidFill>
                          <a:schemeClr val="tx1"/>
                        </a:solidFill>
                        <a:effectLst/>
                        <a:latin typeface="Liberation Mono"/>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endParaRPr kumimoji="0" lang="en-IN" sz="1800" kern="1200" dirty="0">
                        <a:solidFill>
                          <a:srgbClr val="298AE5"/>
                        </a:solidFill>
                        <a:latin typeface="Liberation Mono"/>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endParaRPr kumimoji="0" lang="en-IN" sz="1800" kern="1200" dirty="0">
                        <a:solidFill>
                          <a:schemeClr val="tx1"/>
                        </a:solidFill>
                        <a:effectLst/>
                        <a:latin typeface="Liberation Mono"/>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endParaRPr kumimoji="0" lang="en-IN" sz="1800" kern="1200" dirty="0">
                        <a:solidFill>
                          <a:srgbClr val="298AE5"/>
                        </a:solidFill>
                        <a:latin typeface="Liberation Mono"/>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endParaRPr kumimoji="0" lang="en-IN" sz="1800" kern="1200" dirty="0">
                        <a:solidFill>
                          <a:schemeClr val="tx1"/>
                        </a:solidFill>
                        <a:effectLst/>
                        <a:latin typeface="Liberation Mono"/>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charset="0"/>
              </a:rPr>
              <a:t> </a:t>
            </a:r>
            <a:r>
              <a:rPr lang="en-IN" dirty="0">
                <a:solidFill>
                  <a:srgbClr val="990055"/>
                </a:solidFill>
                <a:latin typeface="Liberation Mono"/>
              </a:rPr>
              <a:t>1</a:t>
            </a:r>
            <a:r>
              <a:rPr lang="en-IN" dirty="0">
                <a:latin typeface="Liberation Mono"/>
                <a:ea typeface="Times New Roman" panose="02020603050405020304" charset="0"/>
              </a:rPr>
              <a:t> </a:t>
            </a:r>
            <a:r>
              <a:rPr lang="en-IN" dirty="0">
                <a:solidFill>
                  <a:srgbClr val="0077AA"/>
                </a:solidFill>
                <a:latin typeface="Liberation Mono"/>
              </a:rPr>
              <a:t>DAY</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charset="0"/>
              </a:rPr>
              <a:t> </a:t>
            </a:r>
            <a:r>
              <a:rPr lang="en-IN" dirty="0">
                <a:solidFill>
                  <a:srgbClr val="0077AA"/>
                </a:solidFill>
                <a:latin typeface="Liberation Mono"/>
              </a:rPr>
              <a:t>YEAR_MONTH</a:t>
            </a:r>
            <a:r>
              <a:rPr lang="en-IN" dirty="0">
                <a:latin typeface="Liberation Mono"/>
                <a:ea typeface="Times New Roman" panose="02020603050405020304" charset="0"/>
              </a:rPr>
              <a:t>;</a:t>
            </a:r>
            <a:endParaRPr lang="en-IN" dirty="0">
              <a:latin typeface="Liberation Mono"/>
              <a:ea typeface="Times New Roman" panose="0202060305040502030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adddate()</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575477" y="118846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endParaRPr lang="en-IN" sz="2000" dirty="0">
              <a:solidFill>
                <a:srgbClr val="0077AA"/>
              </a:solidFill>
              <a:latin typeface="Liberation Mono"/>
            </a:endParaRP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endParaRPr lang="en-IN" sz="2800" b="1" dirty="0">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sz="2000" dirty="0">
                          <a:latin typeface="Arial" panose="020B0604020202020204" pitchFamily="34" charset="0"/>
                          <a:cs typeface="Arial" panose="020B0604020202020204" pitchFamily="34" charset="0"/>
                        </a:rPr>
                        <a:t>unit Value</a:t>
                      </a:r>
                      <a:endParaRPr lang="en-IN" sz="2000" dirty="0">
                        <a:latin typeface="Arial" panose="020B0604020202020204" pitchFamily="34" charset="0"/>
                        <a:cs typeface="Arial" panose="020B0604020202020204" pitchFamily="34" charset="0"/>
                      </a:endParaRP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endParaRPr lang="en-IN" sz="2000" dirty="0">
                        <a:latin typeface="Arial" panose="020B0604020202020204" pitchFamily="34" charset="0"/>
                        <a:cs typeface="Arial" panose="020B0604020202020204" pitchFamily="34" charset="0"/>
                      </a:endParaRPr>
                    </a:p>
                  </a:txBody>
                  <a:tcPr>
                    <a:solidFill>
                      <a:srgbClr val="006C86"/>
                    </a:solidFill>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SECONDS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MINUTES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HOURS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DAYS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WEEKS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MONTHS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QUARTERS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YEARS</a:t>
                      </a:r>
                      <a:endParaRPr lang="en-IN" sz="1800" dirty="0">
                        <a:effectLst/>
                        <a:latin typeface="Liberation Mono"/>
                        <a:cs typeface="Arial" panose="020B0604020202020204" pitchFamily="34" charset="0"/>
                      </a:endParaRPr>
                    </a:p>
                  </a:txBody>
                  <a:tcPr marL="76200" marR="76200" marT="76200" marB="76200"/>
                </a:tc>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charset="0"/>
              </a:rPr>
              <a:t>(</a:t>
            </a:r>
            <a:r>
              <a:rPr lang="en-IN"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charset="0"/>
              </a:rPr>
              <a:t> </a:t>
            </a:r>
            <a:r>
              <a:rPr lang="en-IN" dirty="0">
                <a:solidFill>
                  <a:srgbClr val="990055"/>
                </a:solidFill>
                <a:latin typeface="Liberation Mono"/>
              </a:rPr>
              <a:t>1</a:t>
            </a:r>
            <a:r>
              <a:rPr lang="en-IN" dirty="0">
                <a:latin typeface="Liberation Mono"/>
                <a:ea typeface="Times New Roman" panose="02020603050405020304"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charset="0"/>
              </a:rPr>
              <a:t>)</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IN" dirty="0">
                <a:latin typeface="Liberation Mono"/>
              </a:rPr>
              <a:t>, </a:t>
            </a:r>
            <a:r>
              <a:rPr lang="en-IN" dirty="0">
                <a:solidFill>
                  <a:srgbClr val="0077AA"/>
                </a:solidFill>
                <a:latin typeface="Liberation Mono"/>
              </a:rPr>
              <a:t>ADDDATE</a:t>
            </a:r>
            <a:r>
              <a:rPr lang="en-IN" dirty="0">
                <a:solidFill>
                  <a:schemeClr val="tx1">
                    <a:lumMod val="65000"/>
                    <a:lumOff val="35000"/>
                  </a:schemeClr>
                </a:solidFill>
                <a:latin typeface="Liberation Mono"/>
              </a:rPr>
              <a:t>(</a:t>
            </a:r>
            <a:r>
              <a:rPr lang="en-IN"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endParaRPr lang="en-IN" dirty="0">
              <a:latin typeface="Liberation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relational database management system?</a:t>
            </a:r>
            <a:r>
              <a:rPr lang="en-US" sz="3200" i="1" dirty="0">
                <a:solidFill>
                  <a:srgbClr val="FF9900"/>
                </a:solidFill>
                <a:latin typeface="Arial" panose="020B0604020202020204" pitchFamily="34" charset="0"/>
                <a:cs typeface="Arial" panose="020B0604020202020204" pitchFamily="34" charset="0"/>
              </a:rPr>
              <a:t> </a:t>
            </a:r>
            <a:r>
              <a:rPr lang="en-IN" sz="3200" i="1" dirty="0">
                <a:solidFill>
                  <a:srgbClr val="FF9900"/>
                </a:solidFill>
                <a:latin typeface="Arial" panose="020B0604020202020204" pitchFamily="34" charset="0"/>
                <a:cs typeface="Arial" panose="020B0604020202020204" pitchFamily="34" charset="0"/>
              </a:rPr>
              <a:t> </a:t>
            </a:r>
            <a:endParaRPr lang="en-IN" sz="3200" i="1" dirty="0">
              <a:solidFill>
                <a:srgbClr val="FF9900"/>
              </a:solidFill>
              <a:latin typeface="Arial" panose="020B0604020202020204" pitchFamily="34" charset="0"/>
              <a:cs typeface="Arial" panose="020B0604020202020204" pitchFamily="34" charset="0"/>
            </a:endParaRPr>
          </a:p>
        </p:txBody>
      </p:sp>
      <p:grpSp>
        <p:nvGrpSpPr>
          <p:cNvPr id="10" name="Group 9"/>
          <p:cNvGrpSpPr/>
          <p:nvPr/>
        </p:nvGrpSpPr>
        <p:grpSpPr>
          <a:xfrm>
            <a:off x="816171" y="1628800"/>
            <a:ext cx="10391603" cy="4315770"/>
            <a:chOff x="816171" y="2137172"/>
            <a:chExt cx="10391603" cy="4315770"/>
          </a:xfrm>
        </p:grpSpPr>
        <p:sp>
          <p:nvSpPr>
            <p:cNvPr id="11" name="Rectangle 10"/>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816171" y="2682493"/>
              <a:ext cx="3733314" cy="2804698"/>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charset="0"/>
                  <a:cs typeface="Calibri" panose="020F0502020204030204" charset="0"/>
                </a:rPr>
                <a:t>client/server Technology</a:t>
              </a:r>
              <a:endParaRPr lang="en-IN" sz="2400" i="1" dirty="0">
                <a:solidFill>
                  <a:srgbClr val="0070C0"/>
                </a:solidFill>
                <a:latin typeface="Calibri" panose="020F0502020204030204" charset="0"/>
                <a:cs typeface="Calibri" panose="020F0502020204030204" charset="0"/>
              </a:endParaRPr>
            </a:p>
            <a:p>
              <a:pPr>
                <a:lnSpc>
                  <a:spcPct val="150000"/>
                </a:lnSpc>
              </a:pPr>
              <a:endParaRPr lang="en-IN" sz="2400" i="1" dirty="0">
                <a:solidFill>
                  <a:srgbClr val="0070C0"/>
                </a:solidFill>
                <a:latin typeface="Calibri" panose="020F0502020204030204" charset="0"/>
                <a:cs typeface="Calibri" panose="020F050202020403020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charset="0"/>
                  <a:cs typeface="Calibri" panose="020F0502020204030204" charset="0"/>
                </a:rPr>
                <a:t>Highly Secured</a:t>
              </a:r>
              <a:endParaRPr lang="en-IN" sz="2400" i="1" dirty="0">
                <a:solidFill>
                  <a:srgbClr val="0070C0"/>
                </a:solidFill>
                <a:latin typeface="Calibri" panose="020F0502020204030204" charset="0"/>
                <a:cs typeface="Calibri" panose="020F0502020204030204" charset="0"/>
              </a:endParaRPr>
            </a:p>
            <a:p>
              <a:pPr>
                <a:lnSpc>
                  <a:spcPct val="150000"/>
                </a:lnSpc>
              </a:pPr>
              <a:endParaRPr lang="en-IN" sz="2400" i="1" dirty="0">
                <a:solidFill>
                  <a:srgbClr val="0070C0"/>
                </a:solidFill>
                <a:latin typeface="Calibri" panose="020F0502020204030204" charset="0"/>
                <a:cs typeface="Calibri" panose="020F050202020403020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charset="0"/>
                  <a:cs typeface="Calibri" panose="020F0502020204030204" charset="0"/>
                </a:rPr>
                <a:t>Relationship (PK/FK)</a:t>
              </a:r>
              <a:endParaRPr lang="en-IN" sz="2400" i="1" dirty="0">
                <a:solidFill>
                  <a:srgbClr val="0070C0"/>
                </a:solidFill>
                <a:latin typeface="Calibri" panose="020F0502020204030204" charset="0"/>
                <a:cs typeface="Calibri" panose="020F0502020204030204" charset="0"/>
              </a:endParaRPr>
            </a:p>
          </p:txBody>
        </p:sp>
        <p:pic>
          <p:nvPicPr>
            <p:cNvPr id="13" name="Picture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p:cNvSpPr txBox="1"/>
          <p:nvPr/>
        </p:nvSpPr>
        <p:spPr>
          <a:xfrm>
            <a:off x="0" y="5157192"/>
            <a:ext cx="760737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machine that provides service to another computer program, known as the client.</a:t>
            </a:r>
            <a:endParaRPr lang="en-US" b="0" i="0" dirty="0">
              <a:solidFill>
                <a:schemeClr val="tx1">
                  <a:lumMod val="95000"/>
                  <a:lumOff val="5000"/>
                </a:schemeClr>
              </a:solidFill>
              <a:effectLst/>
              <a:latin typeface="Arial" panose="020B060402020202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subdate()</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575477" y="1197271"/>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endParaRPr lang="en-IN" sz="2000" dirty="0">
              <a:solidFill>
                <a:srgbClr val="0077AA"/>
              </a:solidFill>
              <a:latin typeface="Liberation Mono"/>
            </a:endParaRP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endParaRPr lang="en-IN" sz="2800" b="1"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sz="2000" dirty="0">
                          <a:latin typeface="Arial" panose="020B0604020202020204" pitchFamily="34" charset="0"/>
                          <a:cs typeface="Arial" panose="020B0604020202020204" pitchFamily="34" charset="0"/>
                        </a:rPr>
                        <a:t>unit Value</a:t>
                      </a:r>
                      <a:endParaRPr lang="en-IN" sz="2000" dirty="0">
                        <a:latin typeface="Arial" panose="020B0604020202020204" pitchFamily="34" charset="0"/>
                        <a:cs typeface="Arial" panose="020B0604020202020204" pitchFamily="34" charset="0"/>
                      </a:endParaRP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endParaRPr lang="en-IN" sz="2000" dirty="0">
                        <a:latin typeface="Arial" panose="020B0604020202020204" pitchFamily="34" charset="0"/>
                        <a:cs typeface="Arial" panose="020B0604020202020204" pitchFamily="34" charset="0"/>
                      </a:endParaRPr>
                    </a:p>
                  </a:txBody>
                  <a:tcPr>
                    <a:solidFill>
                      <a:srgbClr val="006C86"/>
                    </a:solidFill>
                  </a:tcPr>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SECONDS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MINUTES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HOURS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DAYS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WEEKS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MONTHS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QUARTERS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endParaRPr kumimoji="0" lang="en-IN" sz="1800" kern="1200" dirty="0">
                        <a:solidFill>
                          <a:srgbClr val="298AE5"/>
                        </a:solidFill>
                        <a:latin typeface="Liberation Mono"/>
                        <a:ea typeface="+mn-ea"/>
                        <a:cs typeface="Arial" panose="020B0604020202020204" pitchFamily="34" charset="0"/>
                      </a:endParaRPr>
                    </a:p>
                  </a:txBody>
                  <a:tcPr marL="76200" marR="76200" marT="76200" marB="76200"/>
                </a:tc>
                <a:tc>
                  <a:txBody>
                    <a:bodyPr/>
                    <a:lstStyle/>
                    <a:p>
                      <a:pPr fontAlgn="t"/>
                      <a:r>
                        <a:rPr lang="en-IN" sz="1800" dirty="0">
                          <a:effectLst/>
                          <a:latin typeface="Liberation Mono"/>
                          <a:cs typeface="Arial" panose="020B0604020202020204" pitchFamily="34" charset="0"/>
                        </a:rPr>
                        <a:t>YEARS</a:t>
                      </a:r>
                      <a:endParaRPr lang="en-IN" sz="1800" dirty="0">
                        <a:effectLst/>
                        <a:latin typeface="Liberation Mono"/>
                        <a:cs typeface="Arial" panose="020B0604020202020204" pitchFamily="34" charset="0"/>
                      </a:endParaRPr>
                    </a:p>
                  </a:txBody>
                  <a:tcPr marL="76200" marR="76200" marT="76200" marB="76200"/>
                </a:tc>
              </a:tr>
            </a:tbl>
          </a:graphicData>
        </a:graphic>
      </p:graphicFrame>
      <p:sp>
        <p:nvSpPr>
          <p:cNvPr id="10" name="Rectangle 9"/>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charset="0"/>
              </a:rPr>
              <a:t>(</a:t>
            </a:r>
            <a:r>
              <a:rPr lang="en-IN" dirty="0">
                <a:solidFill>
                  <a:srgbClr val="3F6971"/>
                </a:solidFill>
                <a:latin typeface="Liberation Mono"/>
              </a:rPr>
              <a:t>NOW()</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charset="0"/>
              </a:rPr>
              <a:t> </a:t>
            </a:r>
            <a:r>
              <a:rPr lang="en-IN" dirty="0">
                <a:solidFill>
                  <a:srgbClr val="990055"/>
                </a:solidFill>
                <a:latin typeface="Liberation Mono"/>
              </a:rPr>
              <a:t>1</a:t>
            </a:r>
            <a:r>
              <a:rPr lang="en-IN" dirty="0">
                <a:latin typeface="Liberation Mono"/>
                <a:ea typeface="Times New Roman" panose="02020603050405020304"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charset="0"/>
              </a:rPr>
              <a:t>)</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sz="1800" dirty="0">
                <a:solidFill>
                  <a:srgbClr val="0077AA"/>
                </a:solidFill>
                <a:latin typeface="Liberation Mono"/>
              </a:rPr>
              <a:t>SUBDATE</a:t>
            </a:r>
            <a:r>
              <a:rPr lang="en-IN" dirty="0">
                <a:solidFill>
                  <a:schemeClr val="tx1">
                    <a:lumMod val="65000"/>
                    <a:lumOff val="35000"/>
                  </a:schemeClr>
                </a:solidFill>
                <a:latin typeface="Liberation Mono"/>
              </a:rPr>
              <a:t>(</a:t>
            </a:r>
            <a:r>
              <a:rPr lang="en-IN" dirty="0">
                <a:solidFill>
                  <a:srgbClr val="3F6971"/>
                </a:solidFill>
                <a:latin typeface="Liberation Mono"/>
              </a:rPr>
              <a:t>NOW()</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endParaRPr lang="en-IN" dirty="0">
              <a:latin typeface="Liberation Mono"/>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extract</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endParaRPr lang="en-IN" sz="2000" dirty="0">
              <a:solidFill>
                <a:srgbClr val="0077AA"/>
              </a:solidFill>
              <a:latin typeface="Liberation Mono"/>
            </a:endParaRP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endParaRPr lang="en-IN" sz="20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gridCol w="2400550"/>
                <a:gridCol w="2123563"/>
                <a:gridCol w="1569590"/>
                <a:gridCol w="920245"/>
              </a:tblGrid>
              <a:tr h="370840">
                <a:tc gridSpan="5">
                  <a:txBody>
                    <a:bodyPr/>
                    <a:lstStyle/>
                    <a:p>
                      <a:r>
                        <a:rPr lang="en-IN" sz="2000" dirty="0">
                          <a:latin typeface="Arial" panose="020B0604020202020204" pitchFamily="34" charset="0"/>
                          <a:cs typeface="Arial" panose="020B0604020202020204" pitchFamily="34" charset="0"/>
                        </a:rPr>
                        <a:t>Unit Value</a:t>
                      </a:r>
                      <a:endParaRPr lang="en-IN" sz="2000" dirty="0">
                        <a:latin typeface="Arial" panose="020B0604020202020204" pitchFamily="34" charset="0"/>
                        <a:cs typeface="Arial" panose="020B0604020202020204" pitchFamily="34" charset="0"/>
                      </a:endParaRPr>
                    </a:p>
                  </a:txBody>
                  <a:tcPr>
                    <a:solidFill>
                      <a:srgbClr val="006C86"/>
                    </a:solidFill>
                  </a:tcPr>
                </a:tc>
                <a:tc hMerge="1">
                  <a:tcPr/>
                </a:tc>
                <a:tc hMerge="1">
                  <a:tcPr/>
                </a:tc>
                <a:tc hMerge="1">
                  <a:tcPr/>
                </a:tc>
                <a:tc hMerge="1">
                  <a:tcPr/>
                </a:tc>
              </a:tr>
              <a:tr h="370840">
                <a:tc>
                  <a:txBody>
                    <a:bodyPr/>
                    <a:lstStyle/>
                    <a:p>
                      <a:r>
                        <a:rPr lang="en-IN" sz="1800" dirty="0">
                          <a:latin typeface="Liberation Mono"/>
                          <a:cs typeface="Arial" panose="020B0604020202020204" pitchFamily="34" charset="0"/>
                        </a:rPr>
                        <a:t>MICROSECOND</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SECOND</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MINUTE</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HOUR</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DAY</a:t>
                      </a:r>
                      <a:endParaRPr lang="en-IN" sz="1800" dirty="0">
                        <a:latin typeface="Liberation Mono"/>
                        <a:cs typeface="Arial" panose="020B0604020202020204" pitchFamily="34" charset="0"/>
                      </a:endParaRPr>
                    </a:p>
                  </a:txBody>
                  <a:tcPr/>
                </a:tc>
              </a:tr>
              <a:tr h="370840">
                <a:tc>
                  <a:txBody>
                    <a:bodyPr/>
                    <a:lstStyle/>
                    <a:p>
                      <a:r>
                        <a:rPr lang="en-IN" sz="1800" dirty="0">
                          <a:latin typeface="Liberation Mono"/>
                          <a:cs typeface="Arial" panose="020B0604020202020204" pitchFamily="34" charset="0"/>
                        </a:rPr>
                        <a:t>WEEK</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MONTH</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QUARTER</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YEAR</a:t>
                      </a:r>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800" dirty="0">
                          <a:latin typeface="Liberation Mono"/>
                          <a:cs typeface="Arial" panose="020B0604020202020204" pitchFamily="34" charset="0"/>
                        </a:rPr>
                        <a:t>MINUTE_SECOND</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HOUR_SECOND</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DAY_SECOND</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DAY_HOUR</a:t>
                      </a:r>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tr>
              <a:tr h="370840">
                <a:tc>
                  <a:txBody>
                    <a:bodyPr/>
                    <a:lstStyle/>
                    <a:p>
                      <a:r>
                        <a:rPr lang="en-IN" sz="1800" dirty="0">
                          <a:latin typeface="Liberation Mono"/>
                          <a:cs typeface="Arial" panose="020B0604020202020204" pitchFamily="34" charset="0"/>
                        </a:rPr>
                        <a:t>HOUR_MINUTE</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DAY_MINUTE</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YEAR_MONTH</a:t>
                      </a:r>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tr>
            </a:tbl>
          </a:graphicData>
        </a:graphic>
      </p:graphicFrame>
      <p:sp>
        <p:nvSpPr>
          <p:cNvPr id="8" name="Rectangle 7"/>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endParaRPr lang="en-IN" sz="18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endParaRPr lang="en-IN" dirty="0">
              <a:latin typeface="Arial" panose="020B0604020202020204" pitchFamily="34" charset="0"/>
              <a:cs typeface="Arial" panose="020B0604020202020204" pitchFamily="34" charset="0"/>
            </a:endParaRPr>
          </a:p>
          <a:p>
            <a:r>
              <a:rPr lang="en-IN" sz="1800" dirty="0">
                <a:solidFill>
                  <a:srgbClr val="FF0000"/>
                </a:solidFill>
                <a:latin typeface="Arial" panose="020B0604020202020204" pitchFamily="34" charset="0"/>
                <a:cs typeface="Arial" panose="020B0604020202020204" pitchFamily="34" charset="0"/>
              </a:rPr>
              <a:t>e.g.</a:t>
            </a:r>
            <a:endParaRPr lang="en-IN" sz="1800"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charset="0"/>
              </a:rPr>
              <a:t>(</a:t>
            </a:r>
            <a:r>
              <a:rPr lang="en-IN" dirty="0">
                <a:solidFill>
                  <a:srgbClr val="3F6971"/>
                </a:solidFill>
                <a:latin typeface="Liberation Mono"/>
                <a:ea typeface="Times New Roman" panose="02020603050405020304" charset="0"/>
              </a:rPr>
              <a:t>MONTH</a:t>
            </a:r>
            <a:r>
              <a:rPr lang="en-IN" dirty="0">
                <a:solidFill>
                  <a:srgbClr val="DD4A68"/>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rPr>
              <a:t>FROM</a:t>
            </a:r>
            <a:r>
              <a:rPr lang="en-IN" dirty="0">
                <a:solidFill>
                  <a:srgbClr val="DD4A68"/>
                </a:solidFill>
                <a:latin typeface="Liberation Mono"/>
                <a:ea typeface="Times New Roman" panose="02020603050405020304" charset="0"/>
              </a:rPr>
              <a:t> </a:t>
            </a:r>
            <a:r>
              <a:rPr lang="en-IN"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charset="0"/>
              </a:rPr>
              <a:t>)</a:t>
            </a:r>
            <a:r>
              <a:rPr lang="en-IN" dirty="0">
                <a:latin typeface="Liberation Mono"/>
                <a:ea typeface="Times New Roman" panose="02020603050405020304" charset="0"/>
              </a:rPr>
              <a:t>;   </a:t>
            </a:r>
            <a:r>
              <a:rPr lang="en-IN" sz="2000" dirty="0">
                <a:solidFill>
                  <a:srgbClr val="FF0000"/>
                </a:solidFill>
                <a:latin typeface="Liberation Mono"/>
                <a:ea typeface="Times New Roman" panose="02020603050405020304" charset="0"/>
              </a:rPr>
              <a:t># error</a:t>
            </a:r>
            <a:endParaRPr lang="en-IN" dirty="0">
              <a:solidFill>
                <a:srgbClr val="FF0000"/>
              </a:solidFill>
              <a:latin typeface="Liberation Mono"/>
              <a:ea typeface="Times New Roman" panose="0202060305040502030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datetime functions</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gridCol w="9001000"/>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endParaRPr lang="en-IN" sz="2000" dirty="0">
                        <a:solidFill>
                          <a:srgbClr val="B7F7E2"/>
                        </a:solidFill>
                        <a:latin typeface="Arial" panose="020B0604020202020204" pitchFamily="34" charset="0"/>
                        <a:cs typeface="Arial" panose="020B0604020202020204" pitchFamily="34" charset="0"/>
                      </a:endParaRPr>
                    </a:p>
                  </a:txBody>
                  <a:tcPr>
                    <a:solidFill>
                      <a:srgbClr val="006C86"/>
                    </a:solidFill>
                  </a:tcPr>
                </a:tc>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endParaRPr lang="en-IN" sz="1800" b="1"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endParaRPr lang="en-IN" sz="1800" dirty="0">
                        <a:effectLst/>
                        <a:latin typeface="Liberation Mono"/>
                        <a:cs typeface="Arial" panose="020B0604020202020204" pitchFamily="34" charset="0"/>
                      </a:endParaRPr>
                    </a:p>
                  </a:txBody>
                  <a:tcPr marL="76200" marR="76200" marT="76200" marB="76200"/>
                </a:tc>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charset="0"/>
              </a:rPr>
              <a:t>(</a:t>
            </a:r>
            <a:r>
              <a:rPr lang="en-IN"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charset="0"/>
              </a:rPr>
              <a:t>)</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charset="0"/>
              </a:rPr>
              <a:t>(</a:t>
            </a:r>
            <a:r>
              <a:rPr lang="en-IN"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charset="0"/>
              </a:rPr>
              <a:t>)</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charset="0"/>
              </a:rPr>
              <a:t>(</a:t>
            </a:r>
            <a:r>
              <a:rPr lang="en-IN"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charset="0"/>
              </a:rPr>
              <a:t>))</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charset="0"/>
              </a:rPr>
              <a:t>(</a:t>
            </a:r>
            <a:r>
              <a:rPr lang="en-IN"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IN" dirty="0">
                <a:latin typeface="Liberation Mono"/>
                <a:ea typeface="Times New Roman" panose="02020603050405020304"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charset="0"/>
              </a:rPr>
              <a:t>))</a:t>
            </a:r>
            <a:r>
              <a:rPr lang="en-IN" dirty="0">
                <a:latin typeface="Liberation Mono"/>
                <a:ea typeface="Times New Roman" panose="02020603050405020304" charset="0"/>
              </a:rPr>
              <a:t>;</a:t>
            </a:r>
            <a:endParaRPr lang="en-IN" dirty="0">
              <a:latin typeface="Liberation Mono"/>
              <a:ea typeface="Times New Roman" panose="0202060305040502030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06800" y="813600"/>
          <a:ext cx="11376000" cy="3981447"/>
        </p:xfrm>
        <a:graphic>
          <a:graphicData uri="http://schemas.openxmlformats.org/drawingml/2006/table">
            <a:tbl>
              <a:tblPr firstRow="1" bandRow="1">
                <a:tableStyleId>{7E9639D4-E3E2-4D34-9284-5A2195B3D0D7}</a:tableStyleId>
              </a:tblPr>
              <a:tblGrid>
                <a:gridCol w="2844000"/>
                <a:gridCol w="8532000"/>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tr>
            </a:tbl>
          </a:graphicData>
        </a:graphic>
      </p:graphicFrame>
      <p:sp>
        <p:nvSpPr>
          <p:cNvPr id="5" name="Rectangle 4"/>
          <p:cNvSpPr/>
          <p:nvPr/>
        </p:nvSpPr>
        <p:spPr>
          <a:xfrm>
            <a:off x="392822" y="4941168"/>
            <a:ext cx="11389978"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charset="0"/>
              </a:rPr>
              <a:t>(</a:t>
            </a:r>
            <a:r>
              <a:rPr lang="en-US" dirty="0">
                <a:latin typeface="Liberation Mono"/>
                <a:ea typeface="Times New Roman" panose="02020603050405020304" charset="0"/>
              </a:rPr>
              <a:t>'24/05/2022', '%d/%m/%Y'</a:t>
            </a:r>
            <a:r>
              <a:rPr lang="en-US" dirty="0">
                <a:solidFill>
                  <a:schemeClr val="bg1">
                    <a:lumMod val="65000"/>
                  </a:schemeClr>
                </a:solidFill>
                <a:latin typeface="Liberation Mono"/>
                <a:ea typeface="Times New Roman" panose="02020603050405020304" charset="0"/>
              </a:rPr>
              <a:t>)</a:t>
            </a:r>
            <a:r>
              <a:rPr lang="en-US" dirty="0">
                <a:latin typeface="Liberation Mono"/>
                <a:ea typeface="Times New Roman" panose="02020603050405020304" charset="0"/>
              </a:rPr>
              <a:t>;</a:t>
            </a:r>
            <a:endParaRPr lang="en-IN" dirty="0">
              <a:latin typeface="Liberation Mono"/>
              <a:ea typeface="Times New Roman" panose="02020603050405020304" charset="0"/>
            </a:endParaRPr>
          </a:p>
        </p:txBody>
      </p:sp>
      <p:sp>
        <p:nvSpPr>
          <p:cNvPr id="2" name="Rectangle 1"/>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datetime functions</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charset="0"/>
              </a:rPr>
              <a:t>(</a:t>
            </a:r>
            <a:r>
              <a:rPr lang="en-US" dirty="0">
                <a:solidFill>
                  <a:srgbClr val="3F6971"/>
                </a:solidFill>
                <a:latin typeface="Liberation Mono"/>
                <a:ea typeface="Times New Roman" panose="02020603050405020304" charset="0"/>
              </a:rPr>
              <a:t>NOW</a:t>
            </a:r>
            <a:r>
              <a:rPr lang="en-IN" dirty="0">
                <a:solidFill>
                  <a:srgbClr val="3F6971"/>
                </a:solidFill>
                <a:latin typeface="Liberation Mono"/>
              </a:rPr>
              <a:t>()</a:t>
            </a:r>
            <a:r>
              <a:rPr lang="en-US" dirty="0">
                <a:latin typeface="Liberation Mono"/>
                <a:ea typeface="Times New Roman" panose="02020603050405020304" charset="0"/>
              </a:rPr>
              <a:t>,</a:t>
            </a:r>
            <a:r>
              <a:rPr lang="en-US" dirty="0">
                <a:solidFill>
                  <a:srgbClr val="DD4A68"/>
                </a:solidFill>
                <a:latin typeface="Liberation Mono"/>
                <a:ea typeface="Times New Roman" panose="02020603050405020304"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charset="0"/>
              </a:rPr>
              <a:t>)</a:t>
            </a:r>
            <a:r>
              <a:rPr lang="en-US" dirty="0">
                <a:latin typeface="Liberation Mono"/>
                <a:ea typeface="Times New Roman" panose="02020603050405020304" charset="0"/>
              </a:rPr>
              <a:t>;</a:t>
            </a:r>
            <a:endParaRPr lang="en-IN" dirty="0">
              <a:latin typeface="Liberation Mono"/>
              <a:ea typeface="Times New Roman" panose="02020603050405020304" charset="0"/>
            </a:endParaRPr>
          </a:p>
        </p:txBody>
      </p:sp>
      <p:graphicFrame>
        <p:nvGraphicFramePr>
          <p:cNvPr id="10" name="Table 9"/>
          <p:cNvGraphicFramePr>
            <a:graphicFrameLocks noGrp="1"/>
          </p:cNvGraphicFramePr>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gridCol w="9611827"/>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Abbreviated weekday name (Sun-Sat)</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charset="0"/>
                        </a:rPr>
                        <a:t>Abbreviated month name (Jan-Dec)</a:t>
                      </a:r>
                      <a:endParaRPr lang="en-IN" sz="1800" dirty="0">
                        <a:effectLst/>
                        <a:latin typeface="Liberation Mono"/>
                        <a:ea typeface="Times New Roman" panose="02020603050405020304" charset="0"/>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charset="0"/>
                        </a:rPr>
                        <a:t>Month, numeric (1-12)</a:t>
                      </a:r>
                      <a:endParaRPr lang="en-IN" sz="1800" dirty="0">
                        <a:effectLst/>
                        <a:latin typeface="Liberation Mono"/>
                        <a:ea typeface="Times New Roman" panose="02020603050405020304" charset="0"/>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charset="0"/>
                        </a:rPr>
                        <a:t>Day of month with English suffix (0th, 1st, 2nd, 3rd, �)</a:t>
                      </a:r>
                      <a:endParaRPr lang="en-IN" sz="1800" dirty="0">
                        <a:effectLst/>
                        <a:latin typeface="Liberation Mono"/>
                        <a:ea typeface="Times New Roman" panose="02020603050405020304" charset="0"/>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charset="0"/>
                        </a:rPr>
                        <a:t>Day of month, numeric (01-31)</a:t>
                      </a:r>
                      <a:endParaRPr lang="en-IN" sz="1800" dirty="0">
                        <a:effectLst/>
                        <a:latin typeface="Liberation Mono"/>
                        <a:ea typeface="Times New Roman" panose="02020603050405020304" charset="0"/>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charset="0"/>
                        </a:rPr>
                        <a:t>Day of month, numeric (1-31)</a:t>
                      </a:r>
                      <a:endParaRPr lang="en-IN" sz="1800" dirty="0">
                        <a:effectLst/>
                        <a:latin typeface="Liberation Mono"/>
                        <a:ea typeface="Times New Roman" panose="02020603050405020304" charset="0"/>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Microseconds (000000-999999)</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Hour (00-23)</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Hour (01-12)</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datetime formats</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gridCol w="9610759"/>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Hour (01-12)</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Minutes, numeric (00-59)</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Day of year (001-366)</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Hour (0-23)</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Hour (1-12)</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Month name (January-December)</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Month, numeric (01-12)</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AM or PM</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Time, 12-hour (hh:mm:ss followed by AM or PM)</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Seconds (00-59)</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Seconds (00-59)</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datetime formats</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gridCol w="9610757"/>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charset="0"/>
                          <a:cs typeface="+mn-cs"/>
                        </a:rPr>
                        <a:t>Time, 24-hour (hh:mm:ss)</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Week (00-53) where Sunday is the first day of week</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Week (00-53) where Monday is the first day of week</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Weekday name (Sunday-Saturday)</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Day of the week (0=Sunday, 6=Saturday)</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Year, numeric, four digits</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charset="0"/>
                          <a:cs typeface="+mn-cs"/>
                        </a:rPr>
                        <a:t>Year, numeric, two digits</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datetime formats</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6800" y="507785"/>
          <a:ext cx="11376000" cy="2088303"/>
        </p:xfrm>
        <a:graphic>
          <a:graphicData uri="http://schemas.openxmlformats.org/drawingml/2006/table">
            <a:tbl>
              <a:tblPr firstRow="1" bandRow="1">
                <a:tableStyleId>{7E9639D4-E3E2-4D34-9284-5A2195B3D0D7}</a:tableStyleId>
              </a:tblPr>
              <a:tblGrid>
                <a:gridCol w="2664864"/>
                <a:gridCol w="8711136"/>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charset="0"/>
                          <a:cs typeface="+mn-cs"/>
                        </a:rPr>
                        <a:t>Returns the numeric value of the leftmost character of the string str. Returns 0 if str is the empty string. Returns NULL if str is NULL.</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charset="0"/>
                          <a:cs typeface="+mn-cs"/>
                        </a:rPr>
                        <a:t>NULL values are skipped</a:t>
                      </a:r>
                      <a:r>
                        <a:rPr kumimoji="0" lang="en-IN" sz="1800" kern="1200" dirty="0">
                          <a:solidFill>
                            <a:schemeClr val="tx1"/>
                          </a:solidFill>
                          <a:effectLst/>
                          <a:latin typeface="Liberation Mono"/>
                          <a:ea typeface="Times New Roman" panose="02020603050405020304" charset="0"/>
                          <a:cs typeface="+mn-cs"/>
                        </a:rPr>
                        <a:t>.</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endParaRPr kumimoji="0" lang="en-IN" sz="1800" kern="1200" dirty="0">
                        <a:solidFill>
                          <a:srgbClr val="C00000"/>
                        </a:solidFill>
                        <a:effectLst/>
                        <a:latin typeface="Liberation Mono"/>
                        <a:ea typeface="+mn-ea"/>
                        <a:cs typeface="+mn-cs"/>
                      </a:endParaRPr>
                    </a:p>
                  </a:txBody>
                  <a:tcPr marL="68580" marR="68580" marT="0" marB="0" anchor="ctr"/>
                </a:tc>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string functions</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406800" y="2596088"/>
          <a:ext cx="11376000" cy="2654298"/>
        </p:xfrm>
        <a:graphic>
          <a:graphicData uri="http://schemas.openxmlformats.org/drawingml/2006/table">
            <a:tbl>
              <a:tblPr firstRow="1" bandRow="1">
                <a:tableStyleId>{7E9639D4-E3E2-4D34-9284-5A2195B3D0D7}</a:tableStyleId>
              </a:tblPr>
              <a:tblGrid>
                <a:gridCol w="2559600"/>
                <a:gridCol w="8816400"/>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kern="1200" dirty="0">
                          <a:solidFill>
                            <a:srgbClr val="0077AA"/>
                          </a:solidFill>
                          <a:latin typeface="Liberation Mono"/>
                          <a:ea typeface="+mn-ea"/>
                          <a:cs typeface="+mn-cs"/>
                        </a:rPr>
                        <a:t>  LEFT(</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len</a:t>
                      </a:r>
                      <a:r>
                        <a:rPr kumimoji="0" lang="en-IN" sz="1800" b="0" kern="1200" dirty="0">
                          <a:solidFill>
                            <a:srgbClr val="0077AA"/>
                          </a:solidFill>
                          <a:latin typeface="Liberation Mono"/>
                          <a:ea typeface="+mn-ea"/>
                          <a:cs typeface="+mn-cs"/>
                        </a:rPr>
                        <a:t>)</a:t>
                      </a:r>
                      <a:endParaRPr kumimoji="0" lang="en-IN" sz="1800" b="0" kern="1200" dirty="0">
                        <a:solidFill>
                          <a:srgbClr val="0077AA"/>
                        </a:solidFill>
                        <a:latin typeface="Liberation Mono"/>
                        <a:ea typeface="+mn-ea"/>
                        <a:cs typeface="+mn-cs"/>
                      </a:endParaRP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kern="1200" dirty="0">
                          <a:solidFill>
                            <a:schemeClr val="tx1"/>
                          </a:solidFill>
                          <a:effectLst/>
                          <a:latin typeface="Liberation Mono"/>
                          <a:ea typeface="+mn-ea"/>
                          <a:cs typeface="+mn-cs"/>
                        </a:rPr>
                        <a:t>Returns the leftmost len characters from the string str, or NULL if any argument is NULL.</a:t>
                      </a:r>
                      <a:endParaRPr kumimoji="0" lang="en-IN" sz="1800" b="0" kern="1200" dirty="0">
                        <a:solidFill>
                          <a:schemeClr val="tx1"/>
                        </a:solidFill>
                        <a:effectLst/>
                        <a:latin typeface="Liberation Mono"/>
                        <a:ea typeface="+mn-ea"/>
                        <a:cs typeface="+mn-cs"/>
                      </a:endParaRPr>
                    </a:p>
                  </a:txBody>
                  <a:tcPr marL="68580" marR="68580" marT="0" marB="0" anchor="ctr">
                    <a:solidFill>
                      <a:schemeClr val="bg1"/>
                    </a:solidFill>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rightmost len characters from the string str, or NULL if any argument is NULL.</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string str with leading space characters removed.</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string str with trailing space characters removed.</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string str with leading and trailing space characters removed.</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kern="1200" dirty="0">
                          <a:solidFill>
                            <a:schemeClr val="tx1"/>
                          </a:solidFill>
                          <a:effectLst/>
                          <a:latin typeface="Liberation Mono"/>
                          <a:ea typeface="Times New Roman" panose="02020603050405020304" charset="0"/>
                          <a:cs typeface="+mn-cs"/>
                        </a:rPr>
                        <a:t>Convert a value to a binary string.</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object relational database management system?</a:t>
            </a:r>
            <a:r>
              <a:rPr lang="en-US" sz="3200" i="1" dirty="0">
                <a:solidFill>
                  <a:srgbClr val="FF9900"/>
                </a:solidFill>
                <a:latin typeface="Arial" panose="020B0604020202020204" pitchFamily="34" charset="0"/>
                <a:cs typeface="Arial" panose="020B0604020202020204" pitchFamily="34" charset="0"/>
              </a:rPr>
              <a:t> </a:t>
            </a:r>
            <a:r>
              <a:rPr lang="en-IN" sz="3200" i="1" dirty="0">
                <a:solidFill>
                  <a:srgbClr val="FF9900"/>
                </a:solidFill>
                <a:latin typeface="Arial" panose="020B0604020202020204" pitchFamily="34" charset="0"/>
                <a:cs typeface="Arial" panose="020B0604020202020204" pitchFamily="34" charset="0"/>
              </a:rPr>
              <a:t> </a:t>
            </a:r>
            <a:endParaRPr lang="en-IN" sz="3200" i="1" dirty="0">
              <a:solidFill>
                <a:srgbClr val="FF9900"/>
              </a:solidFill>
              <a:latin typeface="Arial" panose="020B0604020202020204" pitchFamily="34" charset="0"/>
              <a:cs typeface="Arial" panose="020B0604020202020204" pitchFamily="34" charset="0"/>
            </a:endParaRPr>
          </a:p>
        </p:txBody>
      </p:sp>
      <p:sp>
        <p:nvSpPr>
          <p:cNvPr id="8" name="Rectangle 7"/>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8775" y="685800"/>
          <a:ext cx="11424285" cy="4265295"/>
        </p:xfrm>
        <a:graphic>
          <a:graphicData uri="http://schemas.openxmlformats.org/drawingml/2006/table">
            <a:tbl>
              <a:tblPr firstRow="1" bandRow="1">
                <a:tableStyleId>{7E9639D4-E3E2-4D34-9284-5A2195B3D0D7}</a:tableStyleId>
              </a:tblPr>
              <a:tblGrid>
                <a:gridCol w="2570480"/>
                <a:gridCol w="8853805"/>
              </a:tblGrid>
              <a:tr h="396240">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STRCMP() returns 0 if the strings are the same, -1 if the first argument is smaller than the second according to the current sort order, and 1 otherwise.</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3752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lower case string. LCASE() </a:t>
                      </a:r>
                      <a:r>
                        <a:rPr kumimoji="0" lang="en-IN" sz="1800" b="1" kern="1200" dirty="0">
                          <a:solidFill>
                            <a:schemeClr val="tx1"/>
                          </a:solidFill>
                          <a:effectLst/>
                          <a:latin typeface="Liberation Mono"/>
                          <a:ea typeface="Times New Roman" panose="02020603050405020304"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charset="0"/>
                          <a:cs typeface="+mn-cs"/>
                        </a:rPr>
                        <a:t>.</a:t>
                      </a:r>
                      <a:endParaRPr kumimoji="0" lang="en-IN" sz="1800" b="0" kern="1200" dirty="0">
                        <a:solidFill>
                          <a:schemeClr val="tx1"/>
                        </a:solidFill>
                        <a:effectLst/>
                        <a:latin typeface="Liberation Mono"/>
                        <a:ea typeface="Times New Roman" panose="02020603050405020304" charset="0"/>
                        <a:cs typeface="+mn-cs"/>
                      </a:endParaRPr>
                    </a:p>
                  </a:txBody>
                  <a:tcPr marL="68580" marR="68580" marT="0" marB="0" anchor="ctr"/>
                </a:tc>
              </a:tr>
              <a:tr h="375920">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endParaRPr kumimoji="0" lang="en-US"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upper case string. </a:t>
                      </a:r>
                      <a:r>
                        <a:rPr kumimoji="0" lang="en-US" sz="1800" kern="1200" dirty="0">
                          <a:solidFill>
                            <a:schemeClr val="tx1"/>
                          </a:solidFill>
                          <a:effectLst/>
                          <a:latin typeface="Liberation Mono"/>
                          <a:ea typeface="Times New Roman" panose="02020603050405020304" charset="0"/>
                          <a:cs typeface="+mn-cs"/>
                        </a:rPr>
                        <a:t>UCASE() </a:t>
                      </a:r>
                      <a:r>
                        <a:rPr kumimoji="0" lang="en-US" sz="1800" b="1" kern="1200" dirty="0">
                          <a:solidFill>
                            <a:schemeClr val="tx1"/>
                          </a:solidFill>
                          <a:effectLst/>
                          <a:latin typeface="Liberation Mono"/>
                          <a:ea typeface="Times New Roman" panose="02020603050405020304"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tr>
              <a:tr h="37465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length of the string.</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5486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string str, left-padded with the string padstr to a length of len characters.</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5486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string str, right-padded with the string padstr to a length of len characters.</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kern="1200" dirty="0">
                          <a:solidFill>
                            <a:schemeClr val="tx1"/>
                          </a:solidFill>
                          <a:effectLst/>
                          <a:latin typeface="Liberation Mono"/>
                          <a:ea typeface="Times New Roman" panose="02020603050405020304"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string functions</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358775" y="5052060"/>
          <a:ext cx="11656695" cy="2194560"/>
        </p:xfrm>
        <a:graphic>
          <a:graphicData uri="http://schemas.openxmlformats.org/drawingml/2006/table">
            <a:tbl>
              <a:tblPr firstRow="1" bandRow="1">
                <a:tableStyleId>{7E9639D4-E3E2-4D34-9284-5A2195B3D0D7}</a:tableStyleId>
              </a:tblPr>
              <a:tblGrid>
                <a:gridCol w="3133090"/>
                <a:gridCol w="8523605"/>
              </a:tblGrid>
              <a:tr h="5486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kern="1200" dirty="0">
                          <a:solidFill>
                            <a:srgbClr val="0077AA"/>
                          </a:solidFill>
                          <a:latin typeface="Liberation Mono"/>
                          <a:ea typeface="+mn-ea"/>
                          <a:cs typeface="+mn-cs"/>
                        </a:rPr>
                        <a:t>  INSTR(</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substr</a:t>
                      </a:r>
                      <a:r>
                        <a:rPr kumimoji="0" lang="en-IN" sz="1800" b="0" kern="1200" dirty="0">
                          <a:solidFill>
                            <a:srgbClr val="0077AA"/>
                          </a:solidFill>
                          <a:latin typeface="Liberation Mono"/>
                          <a:ea typeface="+mn-ea"/>
                          <a:cs typeface="+mn-cs"/>
                        </a:rPr>
                        <a:t>)</a:t>
                      </a:r>
                      <a:endParaRPr kumimoji="0" lang="en-IN" sz="1800" b="0" kern="1200" dirty="0">
                        <a:solidFill>
                          <a:srgbClr val="0077AA"/>
                        </a:solidFill>
                        <a:latin typeface="Liberation Mono"/>
                        <a:ea typeface="+mn-ea"/>
                        <a:cs typeface="+mn-cs"/>
                      </a:endParaRP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kern="1200" dirty="0">
                          <a:solidFill>
                            <a:schemeClr val="tx1"/>
                          </a:solidFill>
                          <a:effectLst/>
                          <a:latin typeface="Liberation Mono"/>
                          <a:ea typeface="Times New Roman" panose="02020603050405020304" charset="0"/>
                          <a:cs typeface="+mn-cs"/>
                        </a:rPr>
                        <a:t>Returns the position of the first occurrence of substring substr in string str.</a:t>
                      </a:r>
                      <a:endParaRPr kumimoji="0" lang="en-IN" sz="1800" b="0" kern="1200" dirty="0">
                        <a:solidFill>
                          <a:schemeClr val="tx1"/>
                        </a:solidFill>
                        <a:effectLst/>
                        <a:latin typeface="Liberation Mono"/>
                        <a:ea typeface="Times New Roman" panose="02020603050405020304" charset="0"/>
                        <a:cs typeface="+mn-cs"/>
                      </a:endParaRPr>
                    </a:p>
                  </a:txBody>
                  <a:tcPr marL="68580" marR="68580" marT="0" marB="0" anchor="ctr">
                    <a:solidFill>
                      <a:schemeClr val="bg1"/>
                    </a:solidFill>
                  </a:tcPr>
                </a:tc>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kern="1200" dirty="0">
                          <a:solidFill>
                            <a:schemeClr val="tx1"/>
                          </a:solidFill>
                          <a:effectLst/>
                          <a:latin typeface="Liberation Mono"/>
                          <a:ea typeface="Times New Roman" panose="02020603050405020304" charset="0"/>
                          <a:cs typeface="+mn-cs"/>
                        </a:rPr>
                        <a:t>Returns the string str with all occurrences of the string from_str replaced by the string to_str. REPLACE() performs a case-sensitive match when searching for </a:t>
                      </a:r>
                      <a:r>
                        <a:rPr kumimoji="0" lang="en-US" sz="1800" kern="1200" dirty="0" err="1">
                          <a:solidFill>
                            <a:schemeClr val="tx1"/>
                          </a:solidFill>
                          <a:effectLst/>
                          <a:latin typeface="Liberation Mono"/>
                          <a:ea typeface="Times New Roman" panose="02020603050405020304" charset="0"/>
                          <a:cs typeface="+mn-cs"/>
                        </a:rPr>
                        <a:t>from_str</a:t>
                      </a:r>
                      <a:r>
                        <a:rPr kumimoji="0" lang="en-US" sz="1800" kern="1200" dirty="0">
                          <a:solidFill>
                            <a:schemeClr val="tx1"/>
                          </a:solidFill>
                          <a:effectLst/>
                          <a:latin typeface="Liberation Mono"/>
                          <a:ea typeface="Times New Roman" panose="02020603050405020304" charset="0"/>
                          <a:cs typeface="+mn-cs"/>
                        </a:rPr>
                        <a:t>.</a:t>
                      </a:r>
                      <a:endParaRPr kumimoji="0" lang="en-US" sz="1800" kern="1200" dirty="0">
                        <a:solidFill>
                          <a:schemeClr val="tx1"/>
                        </a:solidFill>
                        <a:effectLst/>
                        <a:latin typeface="Liberation Mono"/>
                        <a:ea typeface="Times New Roman" panose="02020603050405020304" charset="0"/>
                        <a:cs typeface="+mn-cs"/>
                      </a:endParaRPr>
                    </a:p>
                  </a:txBody>
                  <a:tcPr marL="68580" marR="68580" marT="0" marB="0" anchor="ctr"/>
                </a:tc>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kern="1200" dirty="0">
                          <a:solidFill>
                            <a:schemeClr val="tx1"/>
                          </a:solidFill>
                          <a:effectLst/>
                          <a:latin typeface="Liberation Mono"/>
                          <a:ea typeface="Times New Roman" panose="02020603050405020304"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5486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kern="1200" dirty="0">
                          <a:solidFill>
                            <a:schemeClr val="tx1"/>
                          </a:solidFill>
                          <a:effectLst/>
                          <a:latin typeface="Liberation Mono"/>
                          <a:ea typeface="Times New Roman" panose="02020603050405020304" charset="0"/>
                          <a:cs typeface="+mn-cs"/>
                        </a:rPr>
                        <a:t>SUBSTR() is a synonym for SUBSTRING().</a:t>
                      </a:r>
                      <a:endParaRPr kumimoji="0" lang="en-IN" sz="1800" b="1" kern="1200" dirty="0">
                        <a:solidFill>
                          <a:schemeClr val="tx1"/>
                        </a:solidFill>
                        <a:effectLst/>
                        <a:latin typeface="Liberation Mono"/>
                        <a:ea typeface="Times New Roman" panose="02020603050405020304" charset="0"/>
                        <a:cs typeface="+mn-cs"/>
                      </a:endParaRPr>
                    </a:p>
                  </a:txBody>
                  <a:tcPr marL="68580" marR="68580" marT="0" marB="0" anchor="ct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mathematical </a:t>
            </a:r>
            <a:r>
              <a:rPr lang="en-US" sz="3200" i="1" dirty="0">
                <a:solidFill>
                  <a:srgbClr val="FF9900"/>
                </a:solidFill>
                <a:latin typeface="Arial" panose="020B0604020202020204" pitchFamily="34" charset="0"/>
                <a:cs typeface="Arial" panose="020B0604020202020204" pitchFamily="34" charset="0"/>
              </a:rPr>
              <a:t>functions</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gridCol w="8525810"/>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absolute value of X.</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CEIL() is a synonym for CEILING().</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CEIL value.</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FLOOR value.</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endParaRPr kumimoji="0" lang="pt-BR" sz="18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endParaRPr kumimoji="0" lang="pt-BR" sz="18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remainder of N divided by M. MOD(N,0) returns NULL.</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This is a synonym for POW().</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RAND()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a random floating-point value</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Rounds the argument X to D decimal places. The rounding algorithm depends on the data type of X. D defaults to 0 if not specified. D can be negative to cause D digits left of the decimal point of the value X to become zero.</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kern="1200" dirty="0">
                          <a:solidFill>
                            <a:schemeClr val="tx1"/>
                          </a:solidFill>
                          <a:effectLst/>
                          <a:latin typeface="Liberation Mono"/>
                          <a:ea typeface="Times New Roman" panose="02020603050405020304" charset="0"/>
                          <a:cs typeface="+mn-cs"/>
                        </a:rPr>
                        <a:t>Returns the number X, truncated to D decimal places. If D is 0, the result has no decimal point or fractional part. D can be negative to cause D digits left of the decimal point of the value X to become zero.</a:t>
                      </a:r>
                      <a:endParaRPr kumimoji="0" lang="en-IN" sz="1800" kern="1200" dirty="0">
                        <a:solidFill>
                          <a:schemeClr val="tx1"/>
                        </a:solidFill>
                        <a:effectLst/>
                        <a:latin typeface="Liberation Mono"/>
                        <a:ea typeface="Times New Roman" panose="02020603050405020304" charset="0"/>
                        <a:cs typeface="+mn-cs"/>
                      </a:endParaRPr>
                    </a:p>
                  </a:txBody>
                  <a:tcPr marL="68580" marR="68580" marT="0" marB="0" anchor="ct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
        <p:nvSpPr>
          <p:cNvPr id="3" name="TextBox 2"/>
          <p:cNvSpPr txBox="1"/>
          <p:nvPr/>
        </p:nvSpPr>
        <p:spPr>
          <a:xfrm>
            <a:off x="262234" y="1844824"/>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endParaRPr lang="en-US" sz="4800" dirty="0">
              <a:solidFill>
                <a:srgbClr val="DC525C"/>
              </a:solidFill>
              <a:latin typeface="Segoe UI Light" panose="020B0502040204020203" pitchFamily="34" charset="0"/>
              <a:cs typeface="Segoe UI Light" panose="020B0502040204020203" pitchFamily="34" charset="0"/>
            </a:endParaRP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charset="0"/>
                <a:cs typeface="Segoe UI Light" panose="020B0502040204020203" pitchFamily="34" charset="0"/>
              </a:rPr>
              <a:t>using JOINS</a:t>
            </a:r>
            <a:r>
              <a:rPr lang="en-IN" sz="2000" dirty="0">
                <a:latin typeface="Palatino Linotype" panose="02040502050505030304" pitchFamily="18" charset="0"/>
                <a:ea typeface="Calibri" panose="020F0502020204030204" charset="0"/>
                <a:cs typeface="Segoe UI Light" panose="020B0502040204020203" pitchFamily="34" charset="0"/>
              </a:rPr>
              <a:t>), and can include UNION statements and SUBQUERIES.</a:t>
            </a:r>
            <a:endParaRPr lang="en-IN" sz="2000" dirty="0">
              <a:latin typeface="Palatino Linotype" panose="02040502050505030304" pitchFamily="18" charset="0"/>
              <a:ea typeface="Calibri" panose="020F0502020204030204" charset="0"/>
              <a:cs typeface="Segoe UI Light" panose="020B0502040204020203" pitchFamily="34" charset="0"/>
            </a:endParaRPr>
          </a:p>
        </p:txBody>
      </p:sp>
      <p:sp>
        <p:nvSpPr>
          <p:cNvPr id="8" name="TextBox 7"/>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statement</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anose="020B0604020202020204" pitchFamily="34" charset="0"/>
                <a:cs typeface="Arial" panose="020B0604020202020204" pitchFamily="34" charset="0"/>
              </a:rPr>
              <a:t>syntax</a:t>
            </a:r>
            <a:endParaRPr lang="en-US" sz="2800" b="1" i="1" dirty="0">
              <a:solidFill>
                <a:schemeClr val="accent1">
                  <a:lumMod val="75000"/>
                </a:schemeClr>
              </a:solidFill>
              <a:latin typeface="Arial" panose="020B0604020202020204" pitchFamily="34" charset="0"/>
              <a:cs typeface="Arial" panose="020B0604020202020204" pitchFamily="34" charset="0"/>
            </a:endParaRPr>
          </a:p>
        </p:txBody>
      </p:sp>
      <p:sp>
        <p:nvSpPr>
          <p:cNvPr id="10" name="Rectangle 9"/>
          <p:cNvSpPr/>
          <p:nvPr/>
        </p:nvSpPr>
        <p:spPr>
          <a:xfrm>
            <a:off x="262558" y="260648"/>
            <a:ext cx="11737304" cy="416742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endParaRPr lang="en-US" sz="2000" dirty="0">
              <a:solidFill>
                <a:schemeClr val="tx1">
                  <a:lumMod val="95000"/>
                  <a:lumOff val="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endParaRPr lang="en-US" sz="2000" dirty="0">
              <a:solidFill>
                <a:schemeClr val="tx1">
                  <a:lumMod val="95000"/>
                  <a:lumOff val="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endParaRPr lang="en-US" sz="2000" dirty="0">
              <a:solidFill>
                <a:schemeClr val="tx1">
                  <a:lumMod val="95000"/>
                  <a:lumOff val="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endParaRPr lang="en-US" sz="2000" dirty="0">
              <a:solidFill>
                <a:schemeClr val="tx1">
                  <a:lumMod val="95000"/>
                  <a:lumOff val="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endParaRPr lang="en-US" sz="2000" dirty="0">
              <a:solidFill>
                <a:schemeClr val="tx1">
                  <a:lumMod val="95000"/>
                  <a:lumOff val="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endParaRPr lang="en-US" sz="2000" dirty="0">
              <a:solidFill>
                <a:schemeClr val="tx1">
                  <a:lumMod val="95000"/>
                  <a:lumOff val="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p:cNvSpPr txBox="1"/>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endParaRPr lang="en-US" sz="4800" dirty="0">
              <a:solidFill>
                <a:srgbClr val="DC525C"/>
              </a:solidFill>
              <a:latin typeface="Segoe UI Light" panose="020B0502040204020203" pitchFamily="34" charset="0"/>
              <a:cs typeface="Segoe UI Light" panose="020B0502040204020203" pitchFamily="34" charset="0"/>
            </a:endParaRP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p:cNvGrpSpPr/>
          <p:nvPr/>
        </p:nvGrpSpPr>
        <p:grpSpPr>
          <a:xfrm>
            <a:off x="204992" y="4437112"/>
            <a:ext cx="11782016" cy="2145940"/>
            <a:chOff x="119337" y="476672"/>
            <a:chExt cx="11160178" cy="1570272"/>
          </a:xfrm>
        </p:grpSpPr>
        <p:grpSp>
          <p:nvGrpSpPr>
            <p:cNvPr id="39" name="Group 38"/>
            <p:cNvGrpSpPr/>
            <p:nvPr/>
          </p:nvGrpSpPr>
          <p:grpSpPr>
            <a:xfrm>
              <a:off x="119337" y="476672"/>
              <a:ext cx="1466015" cy="504056"/>
              <a:chOff x="361086" y="476672"/>
              <a:chExt cx="1466015" cy="504056"/>
            </a:xfrm>
          </p:grpSpPr>
          <p:sp>
            <p:nvSpPr>
              <p:cNvPr id="9" name="Rectangle 8"/>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p:cNvGrpSpPr/>
            <p:nvPr/>
          </p:nvGrpSpPr>
          <p:grpSpPr>
            <a:xfrm>
              <a:off x="1630942" y="476672"/>
              <a:ext cx="1512730" cy="504056"/>
              <a:chOff x="361085" y="476672"/>
              <a:chExt cx="1512730" cy="504056"/>
            </a:xfrm>
          </p:grpSpPr>
          <p:sp>
            <p:nvSpPr>
              <p:cNvPr id="41" name="Rectangle 40"/>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p:cNvGrpSpPr/>
            <p:nvPr/>
          </p:nvGrpSpPr>
          <p:grpSpPr>
            <a:xfrm>
              <a:off x="3215680" y="476672"/>
              <a:ext cx="3715388" cy="504056"/>
              <a:chOff x="4001955" y="476672"/>
              <a:chExt cx="3715388" cy="504056"/>
            </a:xfrm>
          </p:grpSpPr>
          <p:grpSp>
            <p:nvGrpSpPr>
              <p:cNvPr id="44" name="Group 43"/>
              <p:cNvGrpSpPr/>
              <p:nvPr/>
            </p:nvGrpSpPr>
            <p:grpSpPr>
              <a:xfrm>
                <a:off x="4001955" y="476672"/>
                <a:ext cx="2003296" cy="504056"/>
                <a:chOff x="288049" y="476672"/>
                <a:chExt cx="2003296" cy="504056"/>
              </a:xfrm>
            </p:grpSpPr>
            <p:sp>
              <p:nvSpPr>
                <p:cNvPr id="45" name="Rectangle 44"/>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p:cNvGrpSpPr/>
              <p:nvPr/>
            </p:nvGrpSpPr>
            <p:grpSpPr>
              <a:xfrm>
                <a:off x="6077741" y="476672"/>
                <a:ext cx="1639602" cy="504056"/>
                <a:chOff x="119336" y="476672"/>
                <a:chExt cx="1639602" cy="504056"/>
              </a:xfrm>
            </p:grpSpPr>
            <p:sp>
              <p:nvSpPr>
                <p:cNvPr id="49" name="Rectangle 48"/>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p:cNvGrpSpPr/>
            <p:nvPr/>
          </p:nvGrpSpPr>
          <p:grpSpPr>
            <a:xfrm>
              <a:off x="6993960" y="476672"/>
              <a:ext cx="3076432" cy="504056"/>
              <a:chOff x="4001956" y="476672"/>
              <a:chExt cx="3076432" cy="504056"/>
            </a:xfrm>
          </p:grpSpPr>
          <p:grpSp>
            <p:nvGrpSpPr>
              <p:cNvPr id="72" name="Group 71"/>
              <p:cNvGrpSpPr/>
              <p:nvPr/>
            </p:nvGrpSpPr>
            <p:grpSpPr>
              <a:xfrm>
                <a:off x="4001956" y="476672"/>
                <a:ext cx="1584175" cy="504056"/>
                <a:chOff x="288050" y="476672"/>
                <a:chExt cx="1584175" cy="504056"/>
              </a:xfrm>
            </p:grpSpPr>
            <p:sp>
              <p:nvSpPr>
                <p:cNvPr id="77" name="Rectangle 76"/>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p:cNvGrpSpPr/>
              <p:nvPr/>
            </p:nvGrpSpPr>
            <p:grpSpPr>
              <a:xfrm>
                <a:off x="5641901" y="476672"/>
                <a:ext cx="1436487" cy="504056"/>
                <a:chOff x="-316504" y="476672"/>
                <a:chExt cx="1436487" cy="504056"/>
              </a:xfrm>
            </p:grpSpPr>
            <p:sp>
              <p:nvSpPr>
                <p:cNvPr id="74" name="Rectangle 73"/>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p:cNvGrpSpPr/>
            <p:nvPr/>
          </p:nvGrpSpPr>
          <p:grpSpPr>
            <a:xfrm>
              <a:off x="6737663" y="1524809"/>
              <a:ext cx="3390790" cy="504056"/>
              <a:chOff x="2323832" y="404102"/>
              <a:chExt cx="3390790" cy="504056"/>
            </a:xfrm>
          </p:grpSpPr>
          <p:grpSp>
            <p:nvGrpSpPr>
              <p:cNvPr id="54" name="Group 53"/>
              <p:cNvGrpSpPr/>
              <p:nvPr/>
            </p:nvGrpSpPr>
            <p:grpSpPr>
              <a:xfrm>
                <a:off x="3663980" y="404102"/>
                <a:ext cx="2050642" cy="504056"/>
                <a:chOff x="-49926" y="404102"/>
                <a:chExt cx="2050642" cy="504056"/>
              </a:xfrm>
            </p:grpSpPr>
            <p:sp>
              <p:nvSpPr>
                <p:cNvPr id="59" name="Rectangle 58"/>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p:cNvGrpSpPr/>
              <p:nvPr/>
            </p:nvGrpSpPr>
            <p:grpSpPr>
              <a:xfrm>
                <a:off x="2323832" y="404102"/>
                <a:ext cx="1288678" cy="504056"/>
                <a:chOff x="-3634573" y="404102"/>
                <a:chExt cx="1288678" cy="504056"/>
              </a:xfrm>
            </p:grpSpPr>
            <p:sp>
              <p:nvSpPr>
                <p:cNvPr id="56" name="Rectangle 55"/>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p:cNvGrpSpPr/>
          <p:nvPr/>
        </p:nvGrpSpPr>
        <p:grpSpPr>
          <a:xfrm>
            <a:off x="168137" y="1357717"/>
            <a:ext cx="10542377" cy="703131"/>
            <a:chOff x="1630942" y="466218"/>
            <a:chExt cx="9093584" cy="514510"/>
          </a:xfrm>
        </p:grpSpPr>
        <p:grpSp>
          <p:nvGrpSpPr>
            <p:cNvPr id="57" name="Group 56"/>
            <p:cNvGrpSpPr/>
            <p:nvPr/>
          </p:nvGrpSpPr>
          <p:grpSpPr>
            <a:xfrm>
              <a:off x="1630942" y="476672"/>
              <a:ext cx="1525658" cy="504056"/>
              <a:chOff x="361085" y="476672"/>
              <a:chExt cx="1525658" cy="504056"/>
            </a:xfrm>
          </p:grpSpPr>
          <p:sp>
            <p:nvSpPr>
              <p:cNvPr id="86" name="Rectangle 85"/>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p:cNvGrpSpPr/>
            <p:nvPr/>
          </p:nvGrpSpPr>
          <p:grpSpPr>
            <a:xfrm>
              <a:off x="3215680" y="476672"/>
              <a:ext cx="3364464" cy="504056"/>
              <a:chOff x="4001955" y="476672"/>
              <a:chExt cx="3364464" cy="504056"/>
            </a:xfrm>
          </p:grpSpPr>
          <p:grpSp>
            <p:nvGrpSpPr>
              <p:cNvPr id="75" name="Group 74"/>
              <p:cNvGrpSpPr/>
              <p:nvPr/>
            </p:nvGrpSpPr>
            <p:grpSpPr>
              <a:xfrm>
                <a:off x="4001955" y="476672"/>
                <a:ext cx="2003296" cy="504056"/>
                <a:chOff x="288049" y="476672"/>
                <a:chExt cx="2003296" cy="504056"/>
              </a:xfrm>
            </p:grpSpPr>
            <p:sp>
              <p:nvSpPr>
                <p:cNvPr id="83" name="Rectangle 82"/>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p:cNvGrpSpPr/>
              <p:nvPr/>
            </p:nvGrpSpPr>
            <p:grpSpPr>
              <a:xfrm>
                <a:off x="6077741" y="476672"/>
                <a:ext cx="1288678" cy="504056"/>
                <a:chOff x="119336" y="476672"/>
                <a:chExt cx="1288678" cy="504056"/>
              </a:xfrm>
            </p:grpSpPr>
            <p:sp>
              <p:nvSpPr>
                <p:cNvPr id="81" name="Rectangle 80"/>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p:cNvGrpSpPr/>
            <p:nvPr/>
          </p:nvGrpSpPr>
          <p:grpSpPr>
            <a:xfrm>
              <a:off x="7020641" y="466218"/>
              <a:ext cx="3703885" cy="504056"/>
              <a:chOff x="-1107095" y="-654489"/>
              <a:chExt cx="3703884" cy="504056"/>
            </a:xfrm>
          </p:grpSpPr>
          <p:sp>
            <p:nvSpPr>
              <p:cNvPr id="66" name="Rectangle 65"/>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p:cNvSpPr txBox="1"/>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endParaRPr lang="en-IN" sz="2000" dirty="0">
              <a:latin typeface="Palatino Linotype" panose="02040502050505030304" pitchFamily="18" charset="0"/>
              <a:cs typeface="Segoe UI Light" panose="020B0502040204020203" pitchFamily="34" charset="0"/>
            </a:endParaRP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endParaRPr lang="en-IN" dirty="0">
              <a:latin typeface="Arial" panose="020B0604020202020204" pitchFamily="34" charset="0"/>
              <a:cs typeface="Arial" panose="020B0604020202020204" pitchFamily="34" charset="0"/>
            </a:endParaRPr>
          </a:p>
        </p:txBody>
      </p:sp>
      <p:cxnSp>
        <p:nvCxnSpPr>
          <p:cNvPr id="8" name="Straight Connector 7"/>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limit</a:t>
            </a:r>
            <a:endParaRPr lang="en-IN" sz="3200" i="1" dirty="0">
              <a:solidFill>
                <a:srgbClr val="FF9900"/>
              </a:solidFill>
              <a:latin typeface="Arial" panose="020B0604020202020204" pitchFamily="34" charset="0"/>
              <a:cs typeface="Arial" panose="020B0604020202020204" pitchFamily="34" charset="0"/>
            </a:endParaRPr>
          </a:p>
        </p:txBody>
      </p:sp>
      <p:grpSp>
        <p:nvGrpSpPr>
          <p:cNvPr id="29" name="Group 28"/>
          <p:cNvGrpSpPr/>
          <p:nvPr/>
        </p:nvGrpSpPr>
        <p:grpSpPr>
          <a:xfrm>
            <a:off x="335360" y="2852936"/>
            <a:ext cx="10539515" cy="1502780"/>
            <a:chOff x="239813" y="3170687"/>
            <a:chExt cx="10539515" cy="1502780"/>
          </a:xfrm>
        </p:grpSpPr>
        <p:grpSp>
          <p:nvGrpSpPr>
            <p:cNvPr id="8" name="Group 7"/>
            <p:cNvGrpSpPr/>
            <p:nvPr/>
          </p:nvGrpSpPr>
          <p:grpSpPr>
            <a:xfrm>
              <a:off x="239813" y="3170687"/>
              <a:ext cx="10539515" cy="1502780"/>
              <a:chOff x="695400" y="1745011"/>
              <a:chExt cx="10539515" cy="1502780"/>
            </a:xfrm>
          </p:grpSpPr>
          <p:grpSp>
            <p:nvGrpSpPr>
              <p:cNvPr id="9" name="Group 8"/>
              <p:cNvGrpSpPr/>
              <p:nvPr/>
            </p:nvGrpSpPr>
            <p:grpSpPr>
              <a:xfrm>
                <a:off x="695400" y="1835990"/>
                <a:ext cx="8952150" cy="1304978"/>
                <a:chOff x="267703" y="1600839"/>
                <a:chExt cx="8952150" cy="1304978"/>
              </a:xfrm>
            </p:grpSpPr>
            <p:sp>
              <p:nvSpPr>
                <p:cNvPr id="12" name="Rectangle 11"/>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1651832" y="1600839"/>
                  <a:ext cx="7568021" cy="1296144"/>
                  <a:chOff x="31591" y="1556792"/>
                  <a:chExt cx="7568021" cy="1296144"/>
                </a:xfrm>
              </p:grpSpPr>
              <p:grpSp>
                <p:nvGrpSpPr>
                  <p:cNvPr id="19" name="Group 18"/>
                  <p:cNvGrpSpPr/>
                  <p:nvPr/>
                </p:nvGrpSpPr>
                <p:grpSpPr>
                  <a:xfrm>
                    <a:off x="669977" y="1556792"/>
                    <a:ext cx="6238644" cy="1296144"/>
                    <a:chOff x="669977" y="1556792"/>
                    <a:chExt cx="6238644" cy="1296144"/>
                  </a:xfrm>
                </p:grpSpPr>
                <p:sp>
                  <p:nvSpPr>
                    <p:cNvPr id="23" name="Rectangle 22"/>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endParaRPr lang="en-IN" sz="2000" dirty="0">
                    <a:solidFill>
                      <a:schemeClr val="accent5">
                        <a:lumMod val="75000"/>
                      </a:schemeClr>
                    </a:solidFill>
                    <a:latin typeface="Liberation Mono"/>
                  </a:endParaRPr>
                </a:p>
              </p:txBody>
            </p:sp>
          </p:grpSp>
          <p:sp>
            <p:nvSpPr>
              <p:cNvPr id="10" name="Oval 9"/>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28" name="TextBox 27"/>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endParaRPr lang="en-US" sz="2000" b="1" i="1" dirty="0">
              <a:solidFill>
                <a:srgbClr val="0077AA"/>
              </a:solidFill>
              <a:latin typeface="Liberation Mono"/>
              <a:cs typeface="Arial" panose="020B0604020202020204" pitchFamily="34" charset="0"/>
            </a:endParaRP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endParaRPr lang="en-US" sz="2000" dirty="0">
              <a:solidFill>
                <a:srgbClr val="0077AA"/>
              </a:solidFill>
              <a:latin typeface="Liberation Mono"/>
              <a:cs typeface="Arial" panose="020B0604020202020204" pitchFamily="34" charset="0"/>
            </a:endParaRPr>
          </a:p>
        </p:txBody>
      </p:sp>
      <p:sp>
        <p:nvSpPr>
          <p:cNvPr id="27" name="Rectangle 26"/>
          <p:cNvSpPr/>
          <p:nvPr/>
        </p:nvSpPr>
        <p:spPr>
          <a:xfrm>
            <a:off x="244333" y="2276872"/>
            <a:ext cx="11353239" cy="46481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solidFill>
                  <a:srgbClr val="000000"/>
                </a:solidFill>
                <a:latin typeface="Liberation Mono"/>
                <a:ea typeface="Times New Roman" panose="02020603050405020304"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US" dirty="0">
                <a:solidFill>
                  <a:srgbClr val="000000"/>
                </a:solidFill>
                <a:latin typeface="Liberation Mono"/>
                <a:ea typeface="Times New Roman" panose="02020603050405020304" charset="0"/>
                <a:cs typeface="Arial" panose="020B0604020202020204" pitchFamily="34" charset="0"/>
              </a:rPr>
              <a:t>emp </a:t>
            </a:r>
            <a:r>
              <a:rPr lang="en-IN" dirty="0">
                <a:solidFill>
                  <a:srgbClr val="0077AA"/>
                </a:solidFill>
                <a:latin typeface="Liberation Mono"/>
                <a:ea typeface="Times New Roman" panose="02020603050405020304" charset="0"/>
                <a:cs typeface="Arial" panose="020B0604020202020204" pitchFamily="34" charset="0"/>
              </a:rPr>
              <a:t>LIMIT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0077AA"/>
                </a:solidFill>
                <a:latin typeface="Liberation Mono"/>
                <a:ea typeface="Times New Roman" panose="02020603050405020304" charset="0"/>
                <a:cs typeface="Arial" panose="020B0604020202020204" pitchFamily="34" charset="0"/>
              </a:rPr>
              <a:t>OFFSET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charset="0"/>
                <a:cs typeface="Arial" panose="020B0604020202020204" pitchFamily="34" charset="0"/>
              </a:rPr>
              <a:t>;</a:t>
            </a:r>
            <a:endParaRPr lang="en-IN" dirty="0">
              <a:latin typeface="Liberation Mono"/>
              <a:ea typeface="Times New Roman" panose="02020603050405020304" charset="0"/>
              <a:cs typeface="Arial" panose="020B0604020202020204" pitchFamily="34" charset="0"/>
            </a:endParaRPr>
          </a:p>
        </p:txBody>
      </p:sp>
      <p:sp>
        <p:nvSpPr>
          <p:cNvPr id="30" name="Rectangle 29"/>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solidFill>
                  <a:srgbClr val="000000"/>
                </a:solidFill>
                <a:latin typeface="Liberation Mono"/>
                <a:ea typeface="Times New Roman" panose="02020603050405020304"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US" dirty="0">
                <a:solidFill>
                  <a:srgbClr val="000000"/>
                </a:solidFill>
                <a:latin typeface="Liberation Mono"/>
                <a:ea typeface="Times New Roman" panose="02020603050405020304" charset="0"/>
                <a:cs typeface="Arial" panose="020B0604020202020204" pitchFamily="34" charset="0"/>
              </a:rPr>
              <a:t>student </a:t>
            </a:r>
            <a:r>
              <a:rPr lang="en-IN" dirty="0">
                <a:solidFill>
                  <a:srgbClr val="0077AA"/>
                </a:solidFill>
                <a:latin typeface="Liberation Mono"/>
                <a:ea typeface="Times New Roman" panose="02020603050405020304" charset="0"/>
                <a:cs typeface="Arial" panose="020B0604020202020204" pitchFamily="34" charset="0"/>
              </a:rPr>
              <a:t>LIMIT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5</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solidFill>
                  <a:srgbClr val="000000"/>
                </a:solidFill>
                <a:latin typeface="Liberation Mono"/>
                <a:ea typeface="Times New Roman" panose="02020603050405020304"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US" dirty="0">
                <a:solidFill>
                  <a:srgbClr val="000000"/>
                </a:solidFill>
                <a:latin typeface="Liberation Mono"/>
                <a:ea typeface="Times New Roman" panose="02020603050405020304" charset="0"/>
                <a:cs typeface="Arial" panose="020B0604020202020204" pitchFamily="34" charset="0"/>
              </a:rPr>
              <a:t>student </a:t>
            </a:r>
            <a:r>
              <a:rPr lang="en-IN" dirty="0">
                <a:solidFill>
                  <a:srgbClr val="0077AA"/>
                </a:solidFill>
                <a:latin typeface="Liberation Mono"/>
                <a:ea typeface="Times New Roman" panose="02020603050405020304" charset="0"/>
                <a:cs typeface="Arial" panose="020B0604020202020204" pitchFamily="34" charset="0"/>
              </a:rPr>
              <a:t>LIMIT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5</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solidFill>
                  <a:srgbClr val="000000"/>
                </a:solidFill>
                <a:latin typeface="Liberation Mono"/>
                <a:ea typeface="Times New Roman" panose="02020603050405020304"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US" dirty="0">
                <a:solidFill>
                  <a:srgbClr val="000000"/>
                </a:solidFill>
                <a:latin typeface="Liberation Mono"/>
                <a:ea typeface="Times New Roman" panose="02020603050405020304" charset="0"/>
                <a:cs typeface="Arial" panose="020B0604020202020204" pitchFamily="34" charset="0"/>
              </a:rPr>
              <a:t>student </a:t>
            </a:r>
            <a:r>
              <a:rPr lang="en-IN" dirty="0">
                <a:solidFill>
                  <a:srgbClr val="0077AA"/>
                </a:solidFill>
                <a:latin typeface="Liberation Mono"/>
                <a:ea typeface="Times New Roman" panose="02020603050405020304" charset="0"/>
                <a:cs typeface="Arial" panose="020B0604020202020204" pitchFamily="34" charset="0"/>
              </a:rPr>
              <a:t>LIMIT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0077AA"/>
                </a:solidFill>
                <a:latin typeface="Liberation Mono"/>
                <a:ea typeface="Times New Roman" panose="02020603050405020304" charset="0"/>
                <a:cs typeface="Arial" panose="020B0604020202020204" pitchFamily="34" charset="0"/>
              </a:rPr>
              <a:t>offset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solidFill>
                  <a:srgbClr val="000000"/>
                </a:solidFill>
                <a:latin typeface="Liberation Mono"/>
                <a:ea typeface="Times New Roman" panose="02020603050405020304" charset="0"/>
                <a:cs typeface="Arial" panose="020B0604020202020204" pitchFamily="34" charset="0"/>
              </a:rPr>
              <a:t> </a:t>
            </a:r>
            <a:r>
              <a:rPr lang="en-IN" dirty="0">
                <a:solidFill>
                  <a:srgbClr val="DD4A68"/>
                </a:solidFill>
                <a:latin typeface="Liberation Mono"/>
              </a:rPr>
              <a:t>RAND()</a:t>
            </a:r>
            <a:r>
              <a:rPr lang="en-IN" dirty="0">
                <a:latin typeface="Liberation Mono"/>
                <a:cs typeface="Arial" panose="020B0604020202020204" pitchFamily="34" charset="0"/>
              </a:rPr>
              <a:t>, student.</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US" dirty="0">
                <a:solidFill>
                  <a:srgbClr val="000000"/>
                </a:solidFill>
                <a:latin typeface="Liberation Mono"/>
                <a:ea typeface="Times New Roman" panose="02020603050405020304" charset="0"/>
                <a:cs typeface="Arial" panose="020B0604020202020204" pitchFamily="34" charset="0"/>
              </a:rPr>
              <a:t>student </a:t>
            </a:r>
            <a:r>
              <a:rPr lang="en-IN" dirty="0">
                <a:solidFill>
                  <a:srgbClr val="0077AA"/>
                </a:solidFill>
                <a:latin typeface="Liberation Mono"/>
                <a:ea typeface="Times New Roman" panose="02020603050405020304" charset="0"/>
                <a:cs typeface="Arial" panose="020B0604020202020204" pitchFamily="34" charset="0"/>
              </a:rPr>
              <a:t>ORDER</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0077AA"/>
                </a:solidFill>
                <a:latin typeface="Liberation Mono"/>
                <a:ea typeface="Times New Roman" panose="02020603050405020304" charset="0"/>
                <a:cs typeface="Arial" panose="020B0604020202020204" pitchFamily="34" charset="0"/>
              </a:rPr>
              <a:t>BY</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0077AA"/>
                </a:solidFill>
                <a:latin typeface="Liberation Mono"/>
                <a:ea typeface="Times New Roman" panose="02020603050405020304" charset="0"/>
                <a:cs typeface="Arial" panose="020B0604020202020204" pitchFamily="34" charset="0"/>
              </a:rPr>
              <a:t>LIMIT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IN" dirty="0">
                <a:latin typeface="Liberation Mono"/>
                <a:cs typeface="Arial" panose="020B0604020202020204" pitchFamily="34" charset="0"/>
              </a:rPr>
              <a:t> student.</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US" dirty="0">
                <a:solidFill>
                  <a:srgbClr val="000000"/>
                </a:solidFill>
                <a:latin typeface="Liberation Mono"/>
                <a:ea typeface="Times New Roman" panose="02020603050405020304" charset="0"/>
                <a:cs typeface="Arial" panose="020B0604020202020204" pitchFamily="34" charset="0"/>
              </a:rPr>
              <a:t>student </a:t>
            </a:r>
            <a:r>
              <a:rPr lang="en-IN" dirty="0">
                <a:solidFill>
                  <a:srgbClr val="0077AA"/>
                </a:solidFill>
                <a:latin typeface="Liberation Mono"/>
                <a:ea typeface="Times New Roman" panose="02020603050405020304" charset="0"/>
                <a:cs typeface="Arial" panose="020B0604020202020204" pitchFamily="34" charset="0"/>
              </a:rPr>
              <a:t>ORDER</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0077AA"/>
                </a:solidFill>
                <a:latin typeface="Liberation Mono"/>
                <a:ea typeface="Times New Roman" panose="02020603050405020304" charset="0"/>
                <a:cs typeface="Arial" panose="020B0604020202020204" pitchFamily="34" charset="0"/>
              </a:rPr>
              <a:t>BY</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charset="0"/>
                <a:cs typeface="Arial" panose="020B0604020202020204" pitchFamily="34" charset="0"/>
              </a:rPr>
              <a:t>LIMIT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charset="0"/>
                <a:cs typeface="Arial" panose="020B0604020202020204" pitchFamily="34" charset="0"/>
              </a:rPr>
              <a:t>;</a:t>
            </a:r>
            <a:endParaRPr lang="en-IN" dirty="0">
              <a:latin typeface="Liberation Mono"/>
              <a:ea typeface="Times New Roman" panose="02020603050405020304" charset="0"/>
              <a:cs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800" dirty="0">
              <a:latin typeface="Arial" panose="020B0604020202020204" pitchFamily="34" charset="0"/>
              <a:ea typeface="Calibri" panose="020F050202020403020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charset="0"/>
                <a:cs typeface="Arial" panose="020B0604020202020204" pitchFamily="34" charset="0"/>
              </a:rPr>
              <a:t>DESC</a:t>
            </a:r>
            <a:r>
              <a:rPr lang="en-IN" dirty="0">
                <a:latin typeface="Arial" panose="020B0604020202020204" pitchFamily="34" charset="0"/>
                <a:ea typeface="Calibri" panose="020F0502020204030204" charset="0"/>
                <a:cs typeface="Arial" panose="020B0604020202020204" pitchFamily="34" charset="0"/>
              </a:rPr>
              <a:t> keyword to the name of the column you are sorting by.</a:t>
            </a:r>
            <a:endParaRPr lang="en-IN" dirty="0">
              <a:latin typeface="Arial" panose="020B0604020202020204" pitchFamily="34" charset="0"/>
              <a:ea typeface="Calibri" panose="020F0502020204030204" charset="0"/>
              <a:cs typeface="Arial" panose="020B0604020202020204" pitchFamily="34" charset="0"/>
            </a:endParaRPr>
          </a:p>
          <a:p>
            <a:pPr marL="171450" indent="-171450">
              <a:buFont typeface="Arial" panose="020B0604020202020204" pitchFamily="34" charset="0"/>
              <a:buChar char="•"/>
            </a:pPr>
            <a:endParaRPr lang="en-IN" sz="800" dirty="0">
              <a:latin typeface="Arial" panose="020B0604020202020204" pitchFamily="34" charset="0"/>
              <a:ea typeface="Calibri" panose="020F050202020403020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endParaRPr lang="en-IN" dirty="0">
              <a:latin typeface="Liberation Mono"/>
              <a:cs typeface="Arial" panose="020B0604020202020204" pitchFamily="34" charset="0"/>
            </a:endParaRP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endParaRPr lang="en-IN" dirty="0">
              <a:latin typeface="Palatino Linotype" panose="0204050205050503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anose="020B0604020202020204" pitchFamily="34" charset="0"/>
                <a:cs typeface="Arial" panose="020B0604020202020204"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endParaRPr lang="en-IN" dirty="0">
              <a:solidFill>
                <a:srgbClr val="DC525C"/>
              </a:solidFill>
              <a:latin typeface="Segoe UI Light" panose="020B0502040204020203" pitchFamily="34" charset="0"/>
              <a:cs typeface="Segoe UI Light" panose="020B0502040204020203" pitchFamily="34" charset="0"/>
            </a:endParaRP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endParaRPr lang="en-IN"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order by </a:t>
            </a:r>
            <a:endParaRPr lang="en-IN"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endParaRPr lang="en-US" sz="2000" b="1" i="1" dirty="0">
              <a:solidFill>
                <a:srgbClr val="0077AA"/>
              </a:solidFill>
              <a:latin typeface="Liberation Mono"/>
            </a:endParaRP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endParaRPr lang="en-US" sz="2000" dirty="0">
              <a:solidFill>
                <a:srgbClr val="0077AA"/>
              </a:solidFill>
              <a:latin typeface="Liberation Mono"/>
            </a:endParaRP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endParaRPr lang="en-IN" sz="2000" dirty="0">
              <a:latin typeface="Palatino Linotype" panose="02040502050505030304" pitchFamily="18" charset="0"/>
              <a:cs typeface="Segoe UI Light" panose="020B0502040204020203" pitchFamily="34" charset="0"/>
            </a:endParaRP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endParaRPr lang="en-IN" sz="2000" dirty="0">
              <a:solidFill>
                <a:schemeClr val="accent2">
                  <a:lumMod val="50000"/>
                </a:schemeClr>
              </a:solidFill>
              <a:latin typeface="Palatino Linotype" panose="0204050205050503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endParaRPr lang="en-IN" sz="2000" dirty="0">
              <a:solidFill>
                <a:schemeClr val="accent2">
                  <a:lumMod val="50000"/>
                </a:schemeClr>
              </a:solidFill>
              <a:latin typeface="Palatino Linotype" panose="0204050205050503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endParaRPr lang="en-IN" sz="2000" dirty="0">
              <a:solidFill>
                <a:schemeClr val="accent2">
                  <a:lumMod val="50000"/>
                </a:schemeClr>
              </a:solidFill>
              <a:latin typeface="Palatino Linotype" panose="0204050205050503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endParaRPr lang="en-IN" sz="2000" baseline="-25000" dirty="0">
              <a:solidFill>
                <a:schemeClr val="accent2">
                  <a:lumMod val="50000"/>
                </a:schemeClr>
              </a:solidFill>
              <a:latin typeface="Palatino Linotype" panose="02040502050505030304" pitchFamily="18" charset="0"/>
              <a:cs typeface="Arial" panose="020B0604020202020204" pitchFamily="34" charset="0"/>
            </a:endParaRPr>
          </a:p>
        </p:txBody>
      </p:sp>
      <p:sp>
        <p:nvSpPr>
          <p:cNvPr id="7" name="TextBox 6"/>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endParaRPr lang="en-US" b="0" i="0" dirty="0">
              <a:solidFill>
                <a:srgbClr val="39AE0A"/>
              </a:solidFill>
              <a:effectLst/>
              <a:latin typeface="Liberation Mono"/>
            </a:endParaRP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order by </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endParaRPr lang="en-IN" b="1" dirty="0">
              <a:latin typeface="Arial" panose="020B0604020202020204" pitchFamily="34" charset="0"/>
              <a:cs typeface="Arial" panose="020B0604020202020204" pitchFamily="34" charset="0"/>
            </a:endParaRPr>
          </a:p>
        </p:txBody>
      </p:sp>
      <p:grpSp>
        <p:nvGrpSpPr>
          <p:cNvPr id="3" name="Group 2"/>
          <p:cNvGrpSpPr/>
          <p:nvPr/>
        </p:nvGrpSpPr>
        <p:grpSpPr>
          <a:xfrm>
            <a:off x="690630" y="2852936"/>
            <a:ext cx="10544285" cy="3220899"/>
            <a:chOff x="690630" y="3006340"/>
            <a:chExt cx="10544285" cy="3220899"/>
          </a:xfrm>
        </p:grpSpPr>
        <p:grpSp>
          <p:nvGrpSpPr>
            <p:cNvPr id="26" name="Group 25"/>
            <p:cNvGrpSpPr/>
            <p:nvPr/>
          </p:nvGrpSpPr>
          <p:grpSpPr>
            <a:xfrm>
              <a:off x="690630" y="3006340"/>
              <a:ext cx="10544285" cy="1502780"/>
              <a:chOff x="690630" y="1745011"/>
              <a:chExt cx="10544285" cy="1502780"/>
            </a:xfrm>
          </p:grpSpPr>
          <p:grpSp>
            <p:nvGrpSpPr>
              <p:cNvPr id="27" name="Group 26"/>
              <p:cNvGrpSpPr/>
              <p:nvPr/>
            </p:nvGrpSpPr>
            <p:grpSpPr>
              <a:xfrm>
                <a:off x="690630" y="1783237"/>
                <a:ext cx="8956920" cy="1357731"/>
                <a:chOff x="262933" y="1548086"/>
                <a:chExt cx="8956920" cy="1357731"/>
              </a:xfrm>
            </p:grpSpPr>
            <p:sp>
              <p:nvSpPr>
                <p:cNvPr id="34" name="Rectangle 33"/>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p:cNvGrpSpPr/>
                <p:nvPr/>
              </p:nvGrpSpPr>
              <p:grpSpPr>
                <a:xfrm>
                  <a:off x="1651832" y="1600839"/>
                  <a:ext cx="7568021" cy="1296144"/>
                  <a:chOff x="31591" y="1556792"/>
                  <a:chExt cx="7568021" cy="1296144"/>
                </a:xfrm>
              </p:grpSpPr>
              <p:grpSp>
                <p:nvGrpSpPr>
                  <p:cNvPr id="37" name="Group 36"/>
                  <p:cNvGrpSpPr/>
                  <p:nvPr/>
                </p:nvGrpSpPr>
                <p:grpSpPr>
                  <a:xfrm>
                    <a:off x="669977" y="1556792"/>
                    <a:ext cx="6238644" cy="1296144"/>
                    <a:chOff x="669977" y="1556792"/>
                    <a:chExt cx="6238644" cy="1296144"/>
                  </a:xfrm>
                </p:grpSpPr>
                <p:sp>
                  <p:nvSpPr>
                    <p:cNvPr id="41" name="Rectangle 40"/>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33" name="TextBox 32"/>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p:cNvGrpSpPr/>
            <p:nvPr/>
          </p:nvGrpSpPr>
          <p:grpSpPr>
            <a:xfrm>
              <a:off x="690630" y="4724459"/>
              <a:ext cx="10544285" cy="1502780"/>
              <a:chOff x="690630" y="1745011"/>
              <a:chExt cx="10544285" cy="1502780"/>
            </a:xfrm>
          </p:grpSpPr>
          <p:grpSp>
            <p:nvGrpSpPr>
              <p:cNvPr id="24" name="Group 23"/>
              <p:cNvGrpSpPr/>
              <p:nvPr/>
            </p:nvGrpSpPr>
            <p:grpSpPr>
              <a:xfrm>
                <a:off x="690630" y="1783237"/>
                <a:ext cx="8956920" cy="1389760"/>
                <a:chOff x="262933" y="1548086"/>
                <a:chExt cx="8956920" cy="1389760"/>
              </a:xfrm>
            </p:grpSpPr>
            <p:sp>
              <p:nvSpPr>
                <p:cNvPr id="45" name="Rectangle 44"/>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p:cNvGrpSpPr/>
                <p:nvPr/>
              </p:nvGrpSpPr>
              <p:grpSpPr>
                <a:xfrm>
                  <a:off x="1651832" y="1600839"/>
                  <a:ext cx="7568021" cy="1296144"/>
                  <a:chOff x="31591" y="1556792"/>
                  <a:chExt cx="7568021" cy="1296144"/>
                </a:xfrm>
              </p:grpSpPr>
              <p:grpSp>
                <p:nvGrpSpPr>
                  <p:cNvPr id="52" name="Group 51"/>
                  <p:cNvGrpSpPr/>
                  <p:nvPr/>
                </p:nvGrpSpPr>
                <p:grpSpPr>
                  <a:xfrm>
                    <a:off x="669977" y="1556792"/>
                    <a:ext cx="6238644" cy="1296144"/>
                    <a:chOff x="669977" y="1556792"/>
                    <a:chExt cx="6238644" cy="1296144"/>
                  </a:xfrm>
                </p:grpSpPr>
                <p:sp>
                  <p:nvSpPr>
                    <p:cNvPr id="56" name="Rectangle 55"/>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49" name="TextBox 48"/>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endParaRPr lang="en-US" sz="2000" b="1" i="1" dirty="0">
              <a:solidFill>
                <a:srgbClr val="0077AA"/>
              </a:solidFill>
              <a:latin typeface="Liberation Mono"/>
            </a:endParaRP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endParaRPr lang="en-US" sz="2000" dirty="0">
              <a:solidFill>
                <a:srgbClr val="0077AA"/>
              </a:solidFill>
              <a:latin typeface="Liberation Mono"/>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order by</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a:t>
            </a:r>
            <a:endParaRPr lang="en-IN" sz="2000" dirty="0">
              <a:latin typeface="Palatino Linotype" panose="02040502050505030304" pitchFamily="18" charset="0"/>
              <a:cs typeface="Segoe UI Light" panose="020B0502040204020203" pitchFamily="34" charset="0"/>
            </a:endParaRPr>
          </a:p>
        </p:txBody>
      </p:sp>
      <p:sp>
        <p:nvSpPr>
          <p:cNvPr id="8" name="Rectangle 7"/>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Arial" panose="020B0604020202020204" pitchFamily="34" charset="0"/>
              </a:rPr>
              <a:t> FROM </a:t>
            </a:r>
            <a:r>
              <a:rPr lang="en-US" dirty="0">
                <a:solidFill>
                  <a:srgbClr val="000000"/>
                </a:solidFill>
                <a:latin typeface="Liberation Mono"/>
                <a:ea typeface="Times New Roman" panose="02020603050405020304" charset="0"/>
                <a:cs typeface="Arial" panose="020B0604020202020204" pitchFamily="34" charset="0"/>
              </a:rPr>
              <a:t>emp</a:t>
            </a:r>
            <a:r>
              <a:rPr lang="en-US" dirty="0">
                <a:solidFill>
                  <a:srgbClr val="0077AA"/>
                </a:solidFill>
                <a:latin typeface="Liberation Mono"/>
                <a:ea typeface="Times New Roman" panose="02020603050405020304" charset="0"/>
                <a:cs typeface="Arial" panose="020B0604020202020204" pitchFamily="34" charset="0"/>
              </a:rPr>
              <a:t> ORDER BY </a:t>
            </a:r>
            <a:r>
              <a:rPr lang="en-IN" dirty="0">
                <a:latin typeface="Liberation Mono"/>
                <a:ea typeface="Times New Roman" panose="02020603050405020304" charset="0"/>
                <a:cs typeface="Arial" panose="020B0604020202020204" pitchFamily="34" charset="0"/>
              </a:rPr>
              <a:t>comm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p:txBody>
      </p:sp>
      <p:grpSp>
        <p:nvGrpSpPr>
          <p:cNvPr id="4" name="Group 3"/>
          <p:cNvGrpSpPr/>
          <p:nvPr/>
        </p:nvGrpSpPr>
        <p:grpSpPr>
          <a:xfrm>
            <a:off x="191344" y="1967113"/>
            <a:ext cx="11737304" cy="4630238"/>
            <a:chOff x="0" y="1967113"/>
            <a:chExt cx="12072664" cy="4630238"/>
          </a:xfrm>
        </p:grpSpPr>
        <p:pic>
          <p:nvPicPr>
            <p:cNvPr id="2" name="Picture 1"/>
            <p:cNvPicPr>
              <a:picLocks noChangeAspect="1"/>
            </p:cNvPicPr>
            <p:nvPr/>
          </p:nvPicPr>
          <p:blipFill>
            <a:blip r:embed="rId1" cstate="print"/>
            <a:stretch>
              <a:fillRect/>
            </a:stretch>
          </p:blipFill>
          <p:spPr>
            <a:xfrm>
              <a:off x="0" y="1967113"/>
              <a:ext cx="12072664" cy="4584265"/>
            </a:xfrm>
            <a:prstGeom prst="rect">
              <a:avLst/>
            </a:prstGeom>
          </p:spPr>
        </p:pic>
        <p:sp>
          <p:nvSpPr>
            <p:cNvPr id="12" name="Rectangle 11"/>
            <p:cNvSpPr/>
            <p:nvPr/>
          </p:nvSpPr>
          <p:spPr>
            <a:xfrm>
              <a:off x="6666376" y="2013086"/>
              <a:ext cx="814232" cy="4584265"/>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order by</a:t>
            </a:r>
            <a:endParaRPr lang="en-IN" sz="3200" i="1" dirty="0">
              <a:solidFill>
                <a:srgbClr val="FF9900"/>
              </a:solidFill>
              <a:latin typeface="Arial" panose="020B0604020202020204" pitchFamily="34" charset="0"/>
              <a:cs typeface="Arial" panose="020B0604020202020204" pitchFamily="34" charset="0"/>
            </a:endParaRPr>
          </a:p>
        </p:txBody>
      </p:sp>
      <p:grpSp>
        <p:nvGrpSpPr>
          <p:cNvPr id="2" name="Group 1"/>
          <p:cNvGrpSpPr/>
          <p:nvPr/>
        </p:nvGrpSpPr>
        <p:grpSpPr>
          <a:xfrm>
            <a:off x="225273" y="1964539"/>
            <a:ext cx="11631368" cy="4536557"/>
            <a:chOff x="1549199" y="2116801"/>
            <a:chExt cx="9308388" cy="3840600"/>
          </a:xfrm>
        </p:grpSpPr>
        <p:pic>
          <p:nvPicPr>
            <p:cNvPr id="3" name="Picture 2"/>
            <p:cNvPicPr>
              <a:picLocks noChangeAspect="1"/>
            </p:cNvPicPr>
            <p:nvPr/>
          </p:nvPicPr>
          <p:blipFill>
            <a:blip r:embed="rId1" cstate="print"/>
            <a:stretch>
              <a:fillRect/>
            </a:stretch>
          </p:blipFill>
          <p:spPr>
            <a:xfrm>
              <a:off x="1549199" y="2116802"/>
              <a:ext cx="9308388" cy="3840599"/>
            </a:xfrm>
            <a:prstGeom prst="rect">
              <a:avLst/>
            </a:prstGeom>
          </p:spPr>
        </p:pic>
        <p:sp>
          <p:nvSpPr>
            <p:cNvPr id="9" name="Rectangle 8"/>
            <p:cNvSpPr/>
            <p:nvPr/>
          </p:nvSpPr>
          <p:spPr>
            <a:xfrm>
              <a:off x="6599882" y="2116801"/>
              <a:ext cx="684843" cy="3800983"/>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endParaRPr lang="en-IN" sz="2000" dirty="0">
              <a:latin typeface="Palatino Linotype" panose="02040502050505030304" pitchFamily="18" charset="0"/>
              <a:cs typeface="Segoe UI Light" panose="020B0502040204020203" pitchFamily="34" charset="0"/>
            </a:endParaRPr>
          </a:p>
        </p:txBody>
      </p:sp>
      <p:sp>
        <p:nvSpPr>
          <p:cNvPr id="12" name="Rectangle 11"/>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Arial" panose="020B0604020202020204" pitchFamily="34" charset="0"/>
              </a:rPr>
              <a:t> FROM </a:t>
            </a:r>
            <a:r>
              <a:rPr lang="en-US" dirty="0">
                <a:solidFill>
                  <a:srgbClr val="000000"/>
                </a:solidFill>
                <a:latin typeface="Liberation Mono"/>
                <a:ea typeface="Times New Roman" panose="02020603050405020304" charset="0"/>
                <a:cs typeface="Arial" panose="020B0604020202020204" pitchFamily="34" charset="0"/>
              </a:rPr>
              <a:t>emp</a:t>
            </a:r>
            <a:r>
              <a:rPr lang="en-US" dirty="0">
                <a:solidFill>
                  <a:srgbClr val="0077AA"/>
                </a:solidFill>
                <a:latin typeface="Liberation Mono"/>
                <a:ea typeface="Times New Roman" panose="02020603050405020304" charset="0"/>
                <a:cs typeface="Arial" panose="020B0604020202020204" pitchFamily="34" charset="0"/>
              </a:rPr>
              <a:t> ORDER BY </a:t>
            </a:r>
            <a:r>
              <a:rPr lang="en-IN" dirty="0">
                <a:latin typeface="Liberation Mono"/>
                <a:ea typeface="Times New Roman" panose="02020603050405020304" charset="0"/>
                <a:cs typeface="Arial" panose="020B0604020202020204" pitchFamily="34" charset="0"/>
              </a:rPr>
              <a:t>comm </a:t>
            </a:r>
            <a:r>
              <a:rPr lang="en-IN" dirty="0">
                <a:solidFill>
                  <a:srgbClr val="0077AA"/>
                </a:solidFill>
                <a:latin typeface="Liberation Mono"/>
                <a:cs typeface="Arial" panose="020B0604020202020204" pitchFamily="34" charset="0"/>
              </a:rPr>
              <a:t>DESC</a:t>
            </a:r>
            <a:r>
              <a:rPr lang="en-IN" dirty="0">
                <a:latin typeface="Liberation Mono"/>
                <a:cs typeface="Arial" panose="020B0604020202020204" pitchFamily="34" charset="0"/>
              </a:rPr>
              <a:t>;</a:t>
            </a:r>
            <a:endParaRPr lang="en-IN" dirty="0">
              <a:solidFill>
                <a:srgbClr val="0077AA"/>
              </a:solidFill>
              <a:latin typeface="Liberation Mono"/>
              <a:cs typeface="Times New Roman" panose="0202060305040502030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order by </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IN" dirty="0">
                <a:latin typeface="Liberation Mono"/>
                <a:ea typeface="Times New Roman" panose="02020603050405020304" charset="0"/>
              </a:rPr>
              <a:t>comm;</a:t>
            </a:r>
            <a:endParaRPr lang="en-IN" dirty="0">
              <a:solidFill>
                <a:srgbClr val="DD4A68"/>
              </a:solidFill>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IN" dirty="0">
                <a:latin typeface="Liberation Mono"/>
                <a:ea typeface="Times New Roman" panose="02020603050405020304" charset="0"/>
              </a:rPr>
              <a:t>comm</a:t>
            </a:r>
            <a:r>
              <a:rPr lang="en-IN" dirty="0">
                <a:solidFill>
                  <a:srgbClr val="DD4A68"/>
                </a:solidFill>
                <a:latin typeface="Liberation Mono"/>
                <a:ea typeface="Times New Roman" panose="02020603050405020304"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IN" dirty="0">
                <a:latin typeface="Liberation Mono"/>
                <a:ea typeface="Times New Roman" panose="02020603050405020304" charset="0"/>
              </a:rPr>
              <a:t>comm</a:t>
            </a:r>
            <a:r>
              <a:rPr lang="en-IN" dirty="0">
                <a:solidFill>
                  <a:srgbClr val="DD4A68"/>
                </a:solidFill>
                <a:latin typeface="Liberation Mono"/>
                <a:ea typeface="Times New Roman" panose="02020603050405020304" charset="0"/>
              </a:rPr>
              <a:t> </a:t>
            </a:r>
            <a:r>
              <a:rPr lang="en-IN" dirty="0">
                <a:solidFill>
                  <a:schemeClr val="accent5">
                    <a:lumMod val="75000"/>
                  </a:schemeClr>
                </a:solidFill>
                <a:latin typeface="Liberation Mono"/>
                <a:ea typeface="Times New Roman" panose="02020603050405020304" charset="0"/>
              </a:rPr>
              <a:t>IS NOT NULL</a:t>
            </a:r>
            <a:r>
              <a:rPr lang="en-IN" dirty="0">
                <a:latin typeface="Liberation Mono"/>
                <a:ea typeface="Times New Roman" panose="02020603050405020304" charset="0"/>
              </a:rPr>
              <a:t> ;</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IN" dirty="0">
                <a:solidFill>
                  <a:srgbClr val="990055"/>
                </a:solidFill>
                <a:latin typeface="Liberation Mono"/>
              </a:rPr>
              <a:t>1</a:t>
            </a:r>
            <a:r>
              <a:rPr lang="en-IN" dirty="0">
                <a:latin typeface="Liberation Mono"/>
                <a:ea typeface="Times New Roman" panose="02020603050405020304" charset="0"/>
              </a:rPr>
              <a:t> </a:t>
            </a:r>
            <a:r>
              <a:rPr lang="en-IN" dirty="0">
                <a:solidFill>
                  <a:schemeClr val="accent5">
                    <a:lumMod val="75000"/>
                  </a:schemeClr>
                </a:solidFill>
                <a:latin typeface="Liberation Mono"/>
              </a:rPr>
              <a:t>+</a:t>
            </a:r>
            <a:r>
              <a:rPr lang="en-IN" dirty="0">
                <a:latin typeface="Liberation Mono"/>
                <a:ea typeface="Times New Roman" panose="02020603050405020304" charset="0"/>
              </a:rPr>
              <a:t> </a:t>
            </a:r>
            <a:r>
              <a:rPr lang="en-IN" dirty="0">
                <a:solidFill>
                  <a:srgbClr val="990055"/>
                </a:solidFill>
                <a:latin typeface="Liberation Mono"/>
              </a:rPr>
              <a:t>1</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latin typeface="Liberation Mono"/>
                <a:ea typeface="Times New Roman" panose="02020603050405020304" charset="0"/>
              </a:rPr>
              <a:t> sal </a:t>
            </a:r>
            <a:r>
              <a:rPr lang="en-US" dirty="0">
                <a:solidFill>
                  <a:srgbClr val="0077AA"/>
                </a:solidFill>
                <a:latin typeface="Liberation Mono"/>
                <a:cs typeface="Times New Roman" panose="02020603050405020304" charset="0"/>
              </a:rPr>
              <a:t>FROM</a:t>
            </a:r>
            <a:r>
              <a:rPr lang="en-US" dirty="0">
                <a:latin typeface="Liberation Mono"/>
                <a:ea typeface="Times New Roman" panose="02020603050405020304" charset="0"/>
              </a:rPr>
              <a:t> emp </a:t>
            </a:r>
            <a:r>
              <a:rPr lang="en-US" dirty="0">
                <a:solidFill>
                  <a:srgbClr val="0077AA"/>
                </a:solidFill>
                <a:latin typeface="Liberation Mono"/>
                <a:cs typeface="Times New Roman" panose="02020603050405020304" charset="0"/>
              </a:rPr>
              <a:t>ORDER</a:t>
            </a:r>
            <a:r>
              <a:rPr lang="en-US" dirty="0">
                <a:latin typeface="Liberation Mono"/>
                <a:ea typeface="Times New Roman" panose="02020603050405020304" charset="0"/>
              </a:rPr>
              <a:t> </a:t>
            </a:r>
            <a:r>
              <a:rPr lang="en-US" dirty="0">
                <a:solidFill>
                  <a:srgbClr val="0077AA"/>
                </a:solidFill>
                <a:latin typeface="Liberation Mono"/>
                <a:cs typeface="Times New Roman" panose="02020603050405020304" charset="0"/>
              </a:rPr>
              <a:t>BY</a:t>
            </a:r>
            <a:r>
              <a:rPr lang="en-US" dirty="0">
                <a:latin typeface="Liberation Mono"/>
                <a:ea typeface="Times New Roman" panose="02020603050405020304" charset="0"/>
              </a:rPr>
              <a:t> -sal;</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ename</a:t>
            </a:r>
            <a:r>
              <a:rPr lang="en-IN" dirty="0">
                <a:solidFill>
                  <a:schemeClr val="bg1">
                    <a:lumMod val="65000"/>
                  </a:schemeClr>
                </a:solidFill>
                <a:latin typeface="Liberation Mono"/>
                <a:ea typeface="Times New Roman" panose="02020603050405020304" charset="0"/>
              </a:rPr>
              <a:t>)</a:t>
            </a:r>
            <a:r>
              <a:rPr lang="en-IN" dirty="0">
                <a:solidFill>
                  <a:srgbClr val="0077AA"/>
                </a:solidFill>
                <a:latin typeface="Liberation Mono"/>
                <a:ea typeface="Times New Roman" panose="02020603050405020304" charset="0"/>
                <a:cs typeface="Times New Roman" panose="02020603050405020304" charset="0"/>
              </a:rPr>
              <a:t>,</a:t>
            </a:r>
            <a:r>
              <a:rPr lang="en-IN" dirty="0">
                <a:solidFill>
                  <a:srgbClr val="DD4A68"/>
                </a:solidFill>
                <a:latin typeface="Liberation Mono"/>
                <a:ea typeface="Times New Roman" panose="02020603050405020304" charset="0"/>
              </a:rPr>
              <a:t> </a:t>
            </a:r>
            <a:r>
              <a:rPr lang="en-IN" dirty="0">
                <a:latin typeface="Liberation Mono"/>
                <a:ea typeface="Times New Roman" panose="02020603050405020304" charset="0"/>
              </a:rPr>
              <a:t>ename</a:t>
            </a:r>
            <a:r>
              <a:rPr lang="en-IN" dirty="0">
                <a:solidFill>
                  <a:srgbClr val="DD4A68"/>
                </a:solidFill>
                <a:latin typeface="Liberation Mono"/>
                <a:ea typeface="Times New Roman" panose="02020603050405020304" charset="0"/>
              </a:rPr>
              <a:t> </a:t>
            </a:r>
            <a:r>
              <a:rPr lang="en-IN" dirty="0">
                <a:solidFill>
                  <a:srgbClr val="0077AA"/>
                </a:solidFill>
                <a:latin typeface="Liberation Mono"/>
                <a:cs typeface="Times New Roman" panose="02020603050405020304" charset="0"/>
              </a:rPr>
              <a:t>DESC</a:t>
            </a:r>
            <a:r>
              <a:rPr lang="en-IN" dirty="0">
                <a:latin typeface="Liberation Mono"/>
                <a:ea typeface="Times New Roman" panose="02020603050405020304" charset="0"/>
              </a:rPr>
              <a:t> ;</a:t>
            </a:r>
            <a:endParaRPr lang="en-IN" dirty="0">
              <a:solidFill>
                <a:srgbClr val="DD4A68"/>
              </a:solidFill>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job</a:t>
            </a:r>
            <a:r>
              <a:rPr lang="en-IN" dirty="0">
                <a:solidFill>
                  <a:srgbClr val="DD4A68"/>
                </a:solidFill>
                <a:latin typeface="Liberation Mono"/>
                <a:ea typeface="Times New Roman" panose="02020603050405020304" charset="0"/>
              </a:rPr>
              <a:t> </a:t>
            </a:r>
            <a:r>
              <a:rPr lang="en-IN" dirty="0">
                <a:solidFill>
                  <a:schemeClr val="accent5">
                    <a:lumMod val="75000"/>
                  </a:schemeClr>
                </a:solidFill>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charset="0"/>
                <a:cs typeface="Times New Roman" panose="02020603050405020304" charset="0"/>
              </a:rPr>
              <a:t>,</a:t>
            </a:r>
            <a:r>
              <a:rPr lang="en-IN" dirty="0">
                <a:latin typeface="Liberation Mono"/>
                <a:ea typeface="Times New Roman" panose="02020603050405020304" charset="0"/>
              </a:rPr>
              <a:t> </a:t>
            </a:r>
            <a:r>
              <a:rPr lang="en-IN" dirty="0">
                <a:solidFill>
                  <a:srgbClr val="990055"/>
                </a:solidFill>
                <a:latin typeface="Liberation Mono"/>
              </a:rPr>
              <a:t>3</a:t>
            </a:r>
            <a:r>
              <a:rPr lang="en-IN" dirty="0">
                <a:latin typeface="Liberation Mono"/>
                <a:ea typeface="Times New Roman" panose="02020603050405020304" charset="0"/>
                <a:cs typeface="Times New Roman" panose="02020603050405020304" charset="0"/>
              </a:rPr>
              <a:t>,</a:t>
            </a:r>
            <a:r>
              <a:rPr lang="en-IN" dirty="0">
                <a:latin typeface="Liberation Mono"/>
                <a:ea typeface="Times New Roman" panose="02020603050405020304"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job</a:t>
            </a:r>
            <a:r>
              <a:rPr lang="en-IN" dirty="0">
                <a:solidFill>
                  <a:srgbClr val="DD4A68"/>
                </a:solidFill>
                <a:latin typeface="Liberation Mono"/>
                <a:ea typeface="Times New Roman" panose="02020603050405020304" charset="0"/>
              </a:rPr>
              <a:t> </a:t>
            </a:r>
            <a:r>
              <a:rPr lang="en-IN" dirty="0">
                <a:solidFill>
                  <a:schemeClr val="accent5">
                    <a:lumMod val="75000"/>
                  </a:schemeClr>
                </a:solidFill>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charset="0"/>
                <a:cs typeface="Times New Roman" panose="02020603050405020304" charset="0"/>
              </a:rPr>
              <a:t>,</a:t>
            </a:r>
            <a:r>
              <a:rPr lang="en-IN" dirty="0">
                <a:latin typeface="Liberation Mono"/>
                <a:ea typeface="Times New Roman" panose="0202060305040502030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 ;</a:t>
            </a:r>
            <a:endParaRPr lang="en-IN" dirty="0">
              <a:solidFill>
                <a:srgbClr val="DD4A68"/>
              </a:solidFill>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charset="0"/>
              </a:rPr>
              <a:t>(</a:t>
            </a:r>
            <a:r>
              <a:rPr lang="en-US" dirty="0">
                <a:latin typeface="Liberation Mono"/>
                <a:ea typeface="Times New Roman" panose="02020603050405020304" charset="0"/>
              </a:rPr>
              <a:t>job</a:t>
            </a:r>
            <a:r>
              <a:rPr lang="en-US" dirty="0">
                <a:latin typeface="Liberation Mono"/>
                <a:ea typeface="Times New Roman" panose="02020603050405020304" charset="0"/>
                <a:cs typeface="Times New Roman" panose="02020603050405020304" charset="0"/>
              </a:rPr>
              <a:t>,</a:t>
            </a:r>
            <a:r>
              <a:rPr lang="en-US" dirty="0">
                <a:latin typeface="Liberation Mono"/>
                <a:ea typeface="Times New Roman" panose="02020603050405020304" charset="0"/>
              </a:rPr>
              <a:t> </a:t>
            </a:r>
            <a:r>
              <a:rPr lang="en-US" dirty="0">
                <a:solidFill>
                  <a:srgbClr val="669900"/>
                </a:solidFill>
                <a:latin typeface="Liberation Mono"/>
              </a:rPr>
              <a:t>'manager'</a:t>
            </a:r>
            <a:r>
              <a:rPr lang="en-US" dirty="0">
                <a:latin typeface="Liberation Mono"/>
                <a:ea typeface="Times New Roman" panose="02020603050405020304" charset="0"/>
                <a:cs typeface="Times New Roman" panose="02020603050405020304" charset="0"/>
              </a:rPr>
              <a:t>,</a:t>
            </a:r>
            <a:r>
              <a:rPr lang="en-US" dirty="0">
                <a:latin typeface="Liberation Mono"/>
                <a:ea typeface="Times New Roman" panose="02020603050405020304"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 ;</a:t>
            </a:r>
            <a:endParaRPr lang="en-US" dirty="0">
              <a:solidFill>
                <a:srgbClr val="DD4A68"/>
              </a:solidFill>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comm</a:t>
            </a:r>
            <a:r>
              <a:rPr lang="en-IN" dirty="0">
                <a:solidFill>
                  <a:schemeClr val="bg1">
                    <a:lumMod val="65000"/>
                  </a:schemeClr>
                </a:solidFill>
                <a:latin typeface="Liberation Mono"/>
                <a:ea typeface="Times New Roman" panose="02020603050405020304" charset="0"/>
              </a:rPr>
              <a:t>)</a:t>
            </a:r>
            <a:r>
              <a:rPr lang="en-IN" dirty="0">
                <a:latin typeface="Liberation Mono"/>
              </a:rPr>
              <a:t>,</a:t>
            </a:r>
            <a:r>
              <a:rPr lang="en-IN" dirty="0">
                <a:solidFill>
                  <a:srgbClr val="DD4A68"/>
                </a:solidFill>
                <a:latin typeface="Liberation Mono"/>
                <a:ea typeface="Times New Roman" panose="02020603050405020304" charset="0"/>
              </a:rPr>
              <a:t> </a:t>
            </a:r>
            <a:r>
              <a:rPr lang="en-IN" dirty="0">
                <a:latin typeface="Liberation Mono"/>
                <a:ea typeface="Times New Roman" panose="02020603050405020304" charset="0"/>
              </a:rPr>
              <a:t>comm ;</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cs typeface="Times New Roman" panose="02020603050405020304" charset="0"/>
              </a:rPr>
              <a:t>SELECT</a:t>
            </a:r>
            <a:r>
              <a:rPr lang="en-IN" dirty="0">
                <a:solidFill>
                  <a:srgbClr val="DD4A68"/>
                </a:solidFill>
                <a:latin typeface="Liberation Mono"/>
                <a:ea typeface="Times New Roman" panose="02020603050405020304" charset="0"/>
              </a:rPr>
              <a:t> </a:t>
            </a:r>
            <a:r>
              <a:rPr lang="en-IN" dirty="0">
                <a:solidFill>
                  <a:srgbClr val="000000"/>
                </a:solidFill>
                <a:latin typeface="Liberation Mono"/>
                <a:ea typeface="Times New Roman" panose="02020603050405020304" charset="0"/>
              </a:rPr>
              <a:t>ename `e` </a:t>
            </a:r>
            <a:r>
              <a:rPr lang="en-IN" dirty="0">
                <a:solidFill>
                  <a:srgbClr val="0077AA"/>
                </a:solidFill>
                <a:latin typeface="Liberation Mono"/>
                <a:ea typeface="Times New Roman" panose="02020603050405020304" charset="0"/>
                <a:cs typeface="Times New Roman" panose="02020603050405020304" charset="0"/>
              </a:rPr>
              <a:t>FROM</a:t>
            </a:r>
            <a:r>
              <a:rPr lang="en-IN" dirty="0">
                <a:solidFill>
                  <a:srgbClr val="DD4A68"/>
                </a:solidFill>
                <a:latin typeface="Liberation Mono"/>
                <a:ea typeface="Times New Roman" panose="02020603050405020304" charset="0"/>
              </a:rPr>
              <a:t> </a:t>
            </a:r>
            <a:r>
              <a:rPr lang="en-IN" dirty="0">
                <a:solidFill>
                  <a:srgbClr val="000000"/>
                </a:solidFill>
                <a:latin typeface="Liberation Mono"/>
                <a:ea typeface="Times New Roman" panose="02020603050405020304" charset="0"/>
              </a:rPr>
              <a:t>emp</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cs typeface="Times New Roman" panose="02020603050405020304" charset="0"/>
              </a:rPr>
              <a:t>ORDER BY </a:t>
            </a:r>
            <a:r>
              <a:rPr lang="en-IN" dirty="0">
                <a:solidFill>
                  <a:schemeClr val="tx1">
                    <a:lumMod val="85000"/>
                    <a:lumOff val="15000"/>
                  </a:schemeClr>
                </a:solidFill>
                <a:latin typeface="Liberation Mono"/>
                <a:ea typeface="Times New Roman" panose="02020603050405020304" charset="0"/>
              </a:rPr>
              <a:t>`e`</a:t>
            </a:r>
            <a:r>
              <a:rPr lang="en-IN" dirty="0">
                <a:latin typeface="Liberation Mono"/>
                <a:ea typeface="Times New Roman" panose="02020603050405020304" charset="0"/>
              </a:rPr>
              <a:t> ;</a:t>
            </a:r>
            <a:endParaRPr lang="en-IN" dirty="0">
              <a:solidFill>
                <a:schemeClr val="tx1">
                  <a:lumMod val="85000"/>
                  <a:lumOff val="15000"/>
                </a:schemeClr>
              </a:solidFill>
              <a:latin typeface="Liberation Mono"/>
              <a:ea typeface="Times New Roman" panose="0202060305040502030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cs typeface="Times New Roman" panose="02020603050405020304" charset="0"/>
              </a:rPr>
              <a:t>SELECT</a:t>
            </a:r>
            <a:r>
              <a:rPr lang="en-IN" dirty="0">
                <a:solidFill>
                  <a:srgbClr val="DD4A68"/>
                </a:solidFill>
                <a:latin typeface="Liberation Mono"/>
                <a:ea typeface="Times New Roman" panose="02020603050405020304" charset="0"/>
              </a:rPr>
              <a:t> </a:t>
            </a:r>
            <a:r>
              <a:rPr lang="en-IN" dirty="0">
                <a:solidFill>
                  <a:srgbClr val="000000"/>
                </a:solidFill>
                <a:latin typeface="Liberation Mono"/>
                <a:ea typeface="Times New Roman" panose="02020603050405020304" charset="0"/>
              </a:rPr>
              <a:t>ename `e` </a:t>
            </a:r>
            <a:r>
              <a:rPr lang="en-IN" dirty="0">
                <a:solidFill>
                  <a:srgbClr val="0077AA"/>
                </a:solidFill>
                <a:latin typeface="Liberation Mono"/>
                <a:ea typeface="Times New Roman" panose="02020603050405020304" charset="0"/>
                <a:cs typeface="Times New Roman" panose="02020603050405020304" charset="0"/>
              </a:rPr>
              <a:t>FROM</a:t>
            </a:r>
            <a:r>
              <a:rPr lang="en-IN" dirty="0">
                <a:solidFill>
                  <a:srgbClr val="DD4A68"/>
                </a:solidFill>
                <a:latin typeface="Liberation Mono"/>
                <a:ea typeface="Times New Roman" panose="02020603050405020304" charset="0"/>
              </a:rPr>
              <a:t> </a:t>
            </a:r>
            <a:r>
              <a:rPr lang="en-IN" dirty="0">
                <a:solidFill>
                  <a:srgbClr val="000000"/>
                </a:solidFill>
                <a:latin typeface="Liberation Mono"/>
                <a:ea typeface="Times New Roman" panose="02020603050405020304" charset="0"/>
              </a:rPr>
              <a:t>emp</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cs typeface="Times New Roman" panose="02020603050405020304" charset="0"/>
              </a:rPr>
              <a:t>ORDER BY </a:t>
            </a:r>
            <a:r>
              <a:rPr lang="en-IN" dirty="0">
                <a:solidFill>
                  <a:schemeClr val="tx1">
                    <a:lumMod val="85000"/>
                    <a:lumOff val="15000"/>
                  </a:schemeClr>
                </a:solidFill>
                <a:latin typeface="Liberation Mono"/>
                <a:ea typeface="Times New Roman" panose="02020603050405020304" charset="0"/>
              </a:rPr>
              <a:t>e</a:t>
            </a:r>
            <a:r>
              <a:rPr lang="en-IN" dirty="0">
                <a:latin typeface="Liberation Mono"/>
                <a:ea typeface="Times New Roman" panose="02020603050405020304" charset="0"/>
              </a:rPr>
              <a:t> ;</a:t>
            </a:r>
            <a:endParaRPr lang="en-IN" dirty="0">
              <a:solidFill>
                <a:schemeClr val="tx1">
                  <a:lumMod val="85000"/>
                  <a:lumOff val="15000"/>
                </a:schemeClr>
              </a:solidFill>
              <a:latin typeface="Liberation Mono"/>
              <a:ea typeface="Times New Roman" panose="0202060305040502030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cs typeface="Times New Roman" panose="02020603050405020304" charset="0"/>
              </a:rPr>
              <a:t>SELECT</a:t>
            </a:r>
            <a:r>
              <a:rPr lang="en-IN" dirty="0">
                <a:solidFill>
                  <a:srgbClr val="DD4A68"/>
                </a:solidFill>
                <a:latin typeface="Liberation Mono"/>
                <a:ea typeface="Times New Roman" panose="02020603050405020304" charset="0"/>
              </a:rPr>
              <a:t> </a:t>
            </a:r>
            <a:r>
              <a:rPr lang="en-IN" dirty="0">
                <a:solidFill>
                  <a:srgbClr val="000000"/>
                </a:solidFill>
                <a:latin typeface="Liberation Mono"/>
                <a:ea typeface="Times New Roman" panose="02020603050405020304" charset="0"/>
              </a:rPr>
              <a:t>ename </a:t>
            </a:r>
            <a:r>
              <a:rPr lang="en-IN" dirty="0">
                <a:latin typeface="Liberation Mono"/>
                <a:ea typeface="Times New Roman" panose="02020603050405020304" charset="0"/>
              </a:rPr>
              <a:t>'e'</a:t>
            </a:r>
            <a:r>
              <a:rPr lang="en-IN" dirty="0">
                <a:solidFill>
                  <a:srgbClr val="000000"/>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cs typeface="Times New Roman" panose="02020603050405020304" charset="0"/>
              </a:rPr>
              <a:t>FROM</a:t>
            </a:r>
            <a:r>
              <a:rPr lang="en-IN" dirty="0">
                <a:solidFill>
                  <a:srgbClr val="DD4A68"/>
                </a:solidFill>
                <a:latin typeface="Liberation Mono"/>
                <a:ea typeface="Times New Roman" panose="02020603050405020304" charset="0"/>
              </a:rPr>
              <a:t> </a:t>
            </a:r>
            <a:r>
              <a:rPr lang="en-IN" dirty="0">
                <a:solidFill>
                  <a:srgbClr val="000000"/>
                </a:solidFill>
                <a:latin typeface="Liberation Mono"/>
                <a:ea typeface="Times New Roman" panose="02020603050405020304" charset="0"/>
              </a:rPr>
              <a:t>emp</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cs typeface="Times New Roman" panose="02020603050405020304" charset="0"/>
              </a:rPr>
              <a:t>ORDER BY </a:t>
            </a:r>
            <a:r>
              <a:rPr lang="en-IN" dirty="0">
                <a:solidFill>
                  <a:schemeClr val="tx1">
                    <a:lumMod val="85000"/>
                    <a:lumOff val="15000"/>
                  </a:schemeClr>
                </a:solidFill>
                <a:latin typeface="Liberation Mono"/>
                <a:ea typeface="Times New Roman" panose="02020603050405020304" charset="0"/>
              </a:rPr>
              <a:t>'e'</a:t>
            </a:r>
            <a:r>
              <a:rPr lang="en-IN" dirty="0">
                <a:latin typeface="Liberation Mono"/>
                <a:ea typeface="Times New Roman" panose="02020603050405020304" charset="0"/>
              </a:rPr>
              <a:t> ;</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chemeClr val="tx1">
                    <a:lumMod val="85000"/>
                    <a:lumOff val="15000"/>
                  </a:schemeClr>
                </a:solidFill>
                <a:latin typeface="Liberation Mono"/>
                <a:ea typeface="Times New Roman" panose="02020603050405020304"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charset="0"/>
              </a:rPr>
              <a:t> </a:t>
            </a:r>
            <a:r>
              <a:rPr lang="en-US" dirty="0">
                <a:solidFill>
                  <a:srgbClr val="0077AA"/>
                </a:solidFill>
                <a:latin typeface="Liberation Mono"/>
                <a:cs typeface="Times New Roman" panose="02020603050405020304" charset="0"/>
              </a:rPr>
              <a:t>FROM</a:t>
            </a:r>
            <a:r>
              <a:rPr lang="en-US" dirty="0">
                <a:solidFill>
                  <a:schemeClr val="tx1">
                    <a:lumMod val="85000"/>
                    <a:lumOff val="15000"/>
                  </a:schemeClr>
                </a:solidFill>
                <a:latin typeface="Liberation Mono"/>
                <a:ea typeface="Times New Roman" panose="02020603050405020304" charset="0"/>
              </a:rPr>
              <a:t> emp </a:t>
            </a:r>
            <a:r>
              <a:rPr lang="en-US" dirty="0">
                <a:solidFill>
                  <a:srgbClr val="0077AA"/>
                </a:solidFill>
                <a:latin typeface="Liberation Mono"/>
                <a:cs typeface="Times New Roman" panose="02020603050405020304" charset="0"/>
              </a:rPr>
              <a:t>ORDER</a:t>
            </a:r>
            <a:r>
              <a:rPr lang="en-US" dirty="0">
                <a:solidFill>
                  <a:schemeClr val="tx1">
                    <a:lumMod val="85000"/>
                    <a:lumOff val="15000"/>
                  </a:schemeClr>
                </a:solidFill>
                <a:latin typeface="Liberation Mono"/>
                <a:ea typeface="Times New Roman" panose="02020603050405020304" charset="0"/>
              </a:rPr>
              <a:t> </a:t>
            </a:r>
            <a:r>
              <a:rPr lang="en-US" dirty="0">
                <a:solidFill>
                  <a:srgbClr val="0077AA"/>
                </a:solidFill>
                <a:latin typeface="Liberation Mono"/>
                <a:cs typeface="Times New Roman" panose="02020603050405020304" charset="0"/>
              </a:rPr>
              <a:t>BY</a:t>
            </a:r>
            <a:r>
              <a:rPr lang="en-US" dirty="0">
                <a:solidFill>
                  <a:schemeClr val="tx1">
                    <a:lumMod val="85000"/>
                    <a:lumOff val="15000"/>
                  </a:schemeClr>
                </a:solidFill>
                <a:latin typeface="Liberation Mono"/>
                <a:ea typeface="Times New Roman" panose="02020603050405020304"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charset="0"/>
              </a:rPr>
              <a:t>, ename;</a:t>
            </a:r>
            <a:endParaRPr lang="en-IN" dirty="0">
              <a:solidFill>
                <a:schemeClr val="tx1">
                  <a:lumMod val="85000"/>
                  <a:lumOff val="15000"/>
                </a:schemeClr>
              </a:solidFill>
              <a:latin typeface="Liberation Mono"/>
              <a:ea typeface="Times New Roman" panose="02020603050405020304" charset="0"/>
            </a:endParaRPr>
          </a:p>
        </p:txBody>
      </p:sp>
      <p:sp>
        <p:nvSpPr>
          <p:cNvPr id="8" name="Rectangle 7"/>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endParaRPr lang="en-US" sz="2000" b="1" i="1" dirty="0">
              <a:solidFill>
                <a:srgbClr val="0077AA"/>
              </a:solidFill>
              <a:latin typeface="Liberation Mono"/>
            </a:endParaRP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endParaRPr lang="en-US" sz="2000" dirty="0">
              <a:solidFill>
                <a:srgbClr val="0077AA"/>
              </a:solidFill>
              <a:latin typeface="Liberation Mono"/>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pPr>
              <a:lnSpc>
                <a:spcPct val="107000"/>
              </a:lnSpc>
            </a:pPr>
            <a:endParaRPr lang="en-IN" sz="400" b="1" dirty="0">
              <a:latin typeface="Arial" panose="020B0604020202020204" pitchFamily="34" charset="0"/>
              <a:ea typeface="Calibri" panose="020F050202020403020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charset="0"/>
                <a:cs typeface="Arial" panose="020B0604020202020204" pitchFamily="34" charset="0"/>
              </a:rPr>
              <a:t>Expressions in WHERE clause can use.</a:t>
            </a:r>
            <a:endParaRPr lang="en-IN" b="1" dirty="0">
              <a:latin typeface="Arial" panose="020B0604020202020204" pitchFamily="34" charset="0"/>
              <a:ea typeface="Calibri" panose="020F050202020403020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charset="0"/>
                <a:cs typeface="Arial" panose="020B0604020202020204" pitchFamily="34" charset="0"/>
              </a:rPr>
              <a:t>Arithmetic</a:t>
            </a:r>
            <a:r>
              <a:rPr lang="en-IN" dirty="0">
                <a:latin typeface="Arial" panose="020B0604020202020204" pitchFamily="34" charset="0"/>
                <a:ea typeface="Calibri" panose="020F0502020204030204" charset="0"/>
                <a:cs typeface="Arial" panose="020B0604020202020204" pitchFamily="34" charset="0"/>
              </a:rPr>
              <a:t> </a:t>
            </a:r>
            <a:r>
              <a:rPr lang="en-IN" i="1" dirty="0">
                <a:latin typeface="Arial" panose="020B0604020202020204" pitchFamily="34" charset="0"/>
                <a:ea typeface="Calibri" panose="020F0502020204030204" charset="0"/>
                <a:cs typeface="Arial" panose="020B0604020202020204" pitchFamily="34" charset="0"/>
              </a:rPr>
              <a:t>operators</a:t>
            </a:r>
            <a:endParaRPr lang="en-IN" i="1" dirty="0">
              <a:latin typeface="Arial" panose="020B0604020202020204" pitchFamily="34" charset="0"/>
              <a:ea typeface="Calibri" panose="020F050202020403020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charset="0"/>
                <a:cs typeface="Arial" panose="020B0604020202020204" pitchFamily="34" charset="0"/>
              </a:rPr>
              <a:t>Comparison</a:t>
            </a:r>
            <a:r>
              <a:rPr lang="en-IN" dirty="0">
                <a:latin typeface="Arial" panose="020B0604020202020204" pitchFamily="34" charset="0"/>
                <a:ea typeface="Calibri" panose="020F0502020204030204" charset="0"/>
                <a:cs typeface="Arial" panose="020B0604020202020204" pitchFamily="34" charset="0"/>
              </a:rPr>
              <a:t> </a:t>
            </a:r>
            <a:r>
              <a:rPr lang="en-IN" i="1" dirty="0">
                <a:latin typeface="Arial" panose="020B0604020202020204" pitchFamily="34" charset="0"/>
                <a:ea typeface="Calibri" panose="020F0502020204030204" charset="0"/>
                <a:cs typeface="Arial" panose="020B0604020202020204" pitchFamily="34" charset="0"/>
              </a:rPr>
              <a:t>operators</a:t>
            </a:r>
            <a:endParaRPr lang="en-IN" i="1" dirty="0">
              <a:latin typeface="Arial" panose="020B0604020202020204" pitchFamily="34" charset="0"/>
              <a:ea typeface="Calibri" panose="020F050202020403020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charset="0"/>
                <a:cs typeface="Arial" panose="020B0604020202020204" pitchFamily="34" charset="0"/>
              </a:rPr>
              <a:t>Logical</a:t>
            </a:r>
            <a:r>
              <a:rPr lang="en-IN" dirty="0">
                <a:latin typeface="Arial" panose="020B0604020202020204" pitchFamily="34" charset="0"/>
                <a:ea typeface="Calibri" panose="020F0502020204030204" charset="0"/>
                <a:cs typeface="Arial" panose="020B0604020202020204" pitchFamily="34" charset="0"/>
              </a:rPr>
              <a:t> </a:t>
            </a:r>
            <a:r>
              <a:rPr lang="en-IN" i="1" dirty="0">
                <a:latin typeface="Arial" panose="020B0604020202020204" pitchFamily="34" charset="0"/>
                <a:ea typeface="Calibri" panose="020F050202020403020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pPr>
              <a:lnSpc>
                <a:spcPct val="107000"/>
              </a:lnSpc>
            </a:pPr>
            <a:endParaRPr lang="en-IN" sz="400" dirty="0">
              <a:latin typeface="Arial" panose="020B0604020202020204" pitchFamily="34" charset="0"/>
              <a:ea typeface="Calibri" panose="020F050202020403020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charset="0"/>
                <a:cs typeface="Arial" panose="020B0604020202020204" pitchFamily="34" charset="0"/>
              </a:rPr>
              <a:t>In </a:t>
            </a:r>
            <a:r>
              <a:rPr lang="en-IN" b="1" dirty="0">
                <a:latin typeface="Arial" panose="020B0604020202020204" pitchFamily="34" charset="0"/>
                <a:ea typeface="Calibri" panose="020F0502020204030204" charset="0"/>
                <a:cs typeface="Arial" panose="020B0604020202020204" pitchFamily="34" charset="0"/>
              </a:rPr>
              <a:t>WHERE</a:t>
            </a:r>
            <a:r>
              <a:rPr lang="en-IN" dirty="0">
                <a:latin typeface="Arial" panose="020B0604020202020204" pitchFamily="34" charset="0"/>
                <a:ea typeface="Calibri" panose="020F0502020204030204" charset="0"/>
                <a:cs typeface="Arial" panose="020B0604020202020204" pitchFamily="34" charset="0"/>
              </a:rPr>
              <a:t> clause operations can be performed using…</a:t>
            </a:r>
            <a:endParaRPr lang="en-IN" dirty="0">
              <a:latin typeface="Arial" panose="020B0604020202020204" pitchFamily="34" charset="0"/>
              <a:ea typeface="Calibri" panose="020F050202020403020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charset="0"/>
                <a:cs typeface="Arial" panose="020B0604020202020204" pitchFamily="34" charset="0"/>
              </a:rPr>
              <a:t>TABLE</a:t>
            </a:r>
            <a:r>
              <a:rPr lang="en-IN" dirty="0">
                <a:latin typeface="Arial" panose="020B0604020202020204" pitchFamily="34" charset="0"/>
                <a:ea typeface="Calibri" panose="020F0502020204030204" charset="0"/>
                <a:cs typeface="Arial" panose="020B0604020202020204" pitchFamily="34" charset="0"/>
              </a:rPr>
              <a:t> </a:t>
            </a:r>
            <a:r>
              <a:rPr lang="en-IN" i="1" dirty="0">
                <a:latin typeface="Arial" panose="020B0604020202020204" pitchFamily="34" charset="0"/>
                <a:ea typeface="Calibri" panose="020F0502020204030204" charset="0"/>
                <a:cs typeface="Arial" panose="020B0604020202020204" pitchFamily="34" charset="0"/>
              </a:rPr>
              <a:t>columns</a:t>
            </a:r>
            <a:endParaRPr lang="en-IN" i="1" dirty="0">
              <a:latin typeface="Arial" panose="020B0604020202020204" pitchFamily="34" charset="0"/>
              <a:ea typeface="Calibri" panose="020F050202020403020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charset="0"/>
                <a:cs typeface="Arial" panose="020B0604020202020204" pitchFamily="34" charset="0"/>
              </a:rPr>
              <a:t>FUNCTION</a:t>
            </a:r>
            <a:r>
              <a:rPr lang="en-IN" dirty="0">
                <a:latin typeface="Arial" panose="020B0604020202020204" pitchFamily="34" charset="0"/>
                <a:ea typeface="Calibri" panose="020F0502020204030204" charset="0"/>
                <a:cs typeface="Arial" panose="020B0604020202020204" pitchFamily="34" charset="0"/>
              </a:rPr>
              <a:t> </a:t>
            </a:r>
            <a:r>
              <a:rPr lang="en-IN" i="1" dirty="0">
                <a:latin typeface="Arial" panose="020B0604020202020204" pitchFamily="34" charset="0"/>
                <a:ea typeface="Calibri" panose="020F0502020204030204" charset="0"/>
                <a:cs typeface="Arial" panose="020B0604020202020204" pitchFamily="34" charset="0"/>
              </a:rPr>
              <a:t>calls (PRE-DEFINED / UDF)</a:t>
            </a:r>
            <a:endParaRPr lang="en-IN" i="1" dirty="0">
              <a:latin typeface="Arial" panose="020B0604020202020204" pitchFamily="34" charset="0"/>
              <a:ea typeface="Calibri" panose="020F0502020204030204" charset="0"/>
              <a:cs typeface="Arial" panose="020B0604020202020204" pitchFamily="34" charset="0"/>
            </a:endParaRP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endParaRPr lang="en-IN" sz="2000" dirty="0">
              <a:latin typeface="Palatino Linotype" panose="02040502050505030304" pitchFamily="18" charset="0"/>
              <a:ea typeface="Verdana" panose="020B0604030504040204" pitchFamily="34" charset="0"/>
              <a:cs typeface="Segoe UI Light" panose="020B0502040204020203" pitchFamily="34" charset="0"/>
            </a:endParaRPr>
          </a:p>
        </p:txBody>
      </p:sp>
      <p:sp>
        <p:nvSpPr>
          <p:cNvPr id="7" name="TextBox 6"/>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where</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endParaRPr lang="en-IN" sz="20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anose="05000000000000000000"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endParaRPr lang="en-US" sz="2200" dirty="0">
              <a:solidFill>
                <a:schemeClr val="accent2">
                  <a:lumMod val="50000"/>
                </a:schemeClr>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endParaRPr lang="en-US" sz="2200" dirty="0">
              <a:solidFill>
                <a:schemeClr val="accent2">
                  <a:lumMod val="50000"/>
                </a:schemeClr>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endParaRPr lang="en-US" sz="2200" dirty="0">
              <a:solidFill>
                <a:schemeClr val="accent2">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endParaRPr lang="en-US" sz="2000" dirty="0">
              <a:solidFill>
                <a:srgbClr val="0077AA"/>
              </a:solidFill>
              <a:latin typeface="Liberation Mono"/>
              <a:cs typeface="Arial" panose="020B0604020202020204" pitchFamily="34" charset="0"/>
            </a:endParaRPr>
          </a:p>
        </p:txBody>
      </p:sp>
      <p:sp>
        <p:nvSpPr>
          <p:cNvPr id="11" name="Rectangle 10"/>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endParaRPr lang="en-IN" sz="2400" dirty="0">
              <a:latin typeface="Liberation Mono"/>
            </a:endParaRPr>
          </a:p>
        </p:txBody>
      </p:sp>
      <p:sp>
        <p:nvSpPr>
          <p:cNvPr id="3" name="TextBox 2"/>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4" name="TextBox 3"/>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endParaRPr lang="en-IN" dirty="0">
              <a:latin typeface="Liberation Mono"/>
              <a:cs typeface="Arial" panose="020B0604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endParaRPr lang="en-US" sz="18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where</a:t>
            </a:r>
            <a:endParaRPr lang="en-IN" sz="3200" i="1" dirty="0">
              <a:solidFill>
                <a:srgbClr val="FF9900"/>
              </a:solidFill>
              <a:latin typeface="Arial" panose="020B0604020202020204" pitchFamily="34" charset="0"/>
              <a:cs typeface="Arial" panose="020B0604020202020204" pitchFamily="34" charset="0"/>
            </a:endParaRPr>
          </a:p>
        </p:txBody>
      </p:sp>
      <p:sp>
        <p:nvSpPr>
          <p:cNvPr id="13" name="TextBox 12"/>
          <p:cNvSpPr txBox="1"/>
          <p:nvPr/>
        </p:nvSpPr>
        <p:spPr>
          <a:xfrm>
            <a:off x="47328" y="2564904"/>
            <a:ext cx="2890710" cy="346248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990055"/>
                </a:solidFill>
                <a:latin typeface="Liberation Mono"/>
              </a:rPr>
              <a:t>1</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2</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990055"/>
                </a:solidFill>
                <a:latin typeface="Liberation Mono"/>
              </a:rPr>
              <a:t>0</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0</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669900"/>
                </a:solidFill>
                <a:latin typeface="Liberation Mono"/>
              </a:rPr>
              <a:t>'a'</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669900"/>
                </a:solidFill>
                <a:latin typeface="Liberation Mono"/>
              </a:rPr>
              <a:t>'a'</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0</a:t>
            </a:r>
            <a:r>
              <a:rPr lang="en-IN" sz="1600" dirty="0">
                <a:latin typeface="Liberation Mono"/>
              </a:rPr>
              <a:t>;</a:t>
            </a:r>
            <a:endParaRPr lang="en-IN" sz="1600" dirty="0">
              <a:latin typeface="Liberation Mono"/>
            </a:endParaRPr>
          </a:p>
        </p:txBody>
      </p:sp>
      <p:sp>
        <p:nvSpPr>
          <p:cNvPr id="11" name="Rectangle 10"/>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endParaRPr lang="en-IN" sz="2400" b="1" i="1" dirty="0">
              <a:solidFill>
                <a:schemeClr val="accent6">
                  <a:lumMod val="75000"/>
                </a:schemeClr>
              </a:solidFill>
              <a:latin typeface="Liberation Mono"/>
            </a:endParaRPr>
          </a:p>
          <a:p>
            <a:pPr marL="532130"/>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endParaRPr lang="en-IN" sz="2200" dirty="0">
              <a:solidFill>
                <a:srgbClr val="A67F59"/>
              </a:solidFill>
              <a:latin typeface="Liberation Mono"/>
            </a:endParaRPr>
          </a:p>
          <a:p>
            <a:endParaRPr lang="en-US" sz="900" dirty="0">
              <a:solidFill>
                <a:schemeClr val="accent6">
                  <a:lumMod val="75000"/>
                </a:schemeClr>
              </a:solidFill>
              <a:effectLst/>
              <a:latin typeface="Liberation Mono"/>
            </a:endParaRPr>
          </a:p>
        </p:txBody>
      </p:sp>
      <p:sp>
        <p:nvSpPr>
          <p:cNvPr id="7" name="TextBox 6"/>
          <p:cNvSpPr txBox="1"/>
          <p:nvPr/>
        </p:nvSpPr>
        <p:spPr>
          <a:xfrm>
            <a:off x="2423592" y="2560471"/>
            <a:ext cx="4968552" cy="30469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charset="0"/>
              </a:rPr>
              <a:t>FROM</a:t>
            </a:r>
            <a:r>
              <a:rPr lang="en-US" sz="1600" dirty="0">
                <a:latin typeface="Liberation Mono"/>
              </a:rPr>
              <a:t> emp </a:t>
            </a:r>
            <a:r>
              <a:rPr lang="en-US" sz="1600" dirty="0">
                <a:solidFill>
                  <a:srgbClr val="0077AA"/>
                </a:solidFill>
                <a:latin typeface="Liberation Mono"/>
                <a:cs typeface="Times New Roman" panose="02020603050405020304"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US" sz="1600" dirty="0">
                <a:solidFill>
                  <a:srgbClr val="990055"/>
                </a:solidFill>
                <a:latin typeface="Liberation Mono"/>
              </a:rPr>
              <a:t>0</a:t>
            </a:r>
            <a:r>
              <a:rPr lang="en-US" sz="1600" dirty="0">
                <a:latin typeface="Liberation Mono"/>
              </a:rPr>
              <a:t>;</a:t>
            </a:r>
            <a:endParaRPr lang="en-US" sz="1600" dirty="0">
              <a:latin typeface="Liberation Mono"/>
            </a:endParaRP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charset="0"/>
              </a:rPr>
              <a:t>FROM</a:t>
            </a:r>
            <a:r>
              <a:rPr lang="en-US" sz="1600" dirty="0">
                <a:latin typeface="Liberation Mono"/>
              </a:rPr>
              <a:t> emp </a:t>
            </a:r>
            <a:r>
              <a:rPr lang="en-US" sz="1600" dirty="0">
                <a:solidFill>
                  <a:srgbClr val="0077AA"/>
                </a:solidFill>
                <a:latin typeface="Liberation Mono"/>
                <a:cs typeface="Times New Roman" panose="02020603050405020304"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US" sz="1600" dirty="0">
                <a:solidFill>
                  <a:srgbClr val="990055"/>
                </a:solidFill>
                <a:latin typeface="Liberation Mono"/>
              </a:rPr>
              <a:t>1</a:t>
            </a:r>
            <a:r>
              <a:rPr lang="en-US" sz="1600" dirty="0">
                <a:latin typeface="Liberation Mono"/>
              </a:rPr>
              <a:t>;</a:t>
            </a:r>
            <a:endParaRPr lang="en-US" sz="1600" dirty="0">
              <a:latin typeface="Liberation Mono"/>
            </a:endParaRP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charset="0"/>
              </a:rPr>
              <a:t>FROM</a:t>
            </a:r>
            <a:r>
              <a:rPr lang="en-US" sz="1600" dirty="0">
                <a:latin typeface="Liberation Mono"/>
              </a:rPr>
              <a:t> emp </a:t>
            </a:r>
            <a:r>
              <a:rPr lang="en-US" sz="1600" dirty="0">
                <a:solidFill>
                  <a:srgbClr val="0077AA"/>
                </a:solidFill>
                <a:latin typeface="Liberation Mono"/>
                <a:cs typeface="Times New Roman" panose="02020603050405020304"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endParaRPr lang="en-US" sz="1600" dirty="0">
              <a:latin typeface="Liberation Mono"/>
            </a:endParaRP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charset="0"/>
              </a:rPr>
              <a:t>FROM</a:t>
            </a:r>
            <a:r>
              <a:rPr lang="en-US" sz="1600" dirty="0">
                <a:latin typeface="Liberation Mono"/>
              </a:rPr>
              <a:t> emp </a:t>
            </a:r>
            <a:r>
              <a:rPr lang="en-US" sz="1600" dirty="0">
                <a:solidFill>
                  <a:srgbClr val="0077AA"/>
                </a:solidFill>
                <a:latin typeface="Liberation Mono"/>
                <a:cs typeface="Times New Roman" panose="02020603050405020304"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a:t>
            </a:r>
            <a:endParaRPr lang="en-US" sz="1600" dirty="0">
              <a:latin typeface="Liberation Mono"/>
            </a:endParaRP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latin typeface="Liberation Mono"/>
              </a:rPr>
              <a:t> * </a:t>
            </a:r>
            <a:r>
              <a:rPr lang="en-US" sz="1600" dirty="0">
                <a:solidFill>
                  <a:srgbClr val="0077AA"/>
                </a:solidFill>
                <a:latin typeface="Liberation Mono"/>
                <a:cs typeface="Times New Roman" panose="02020603050405020304" charset="0"/>
              </a:rPr>
              <a:t>FROM</a:t>
            </a:r>
            <a:r>
              <a:rPr lang="en-US" sz="1600" dirty="0">
                <a:latin typeface="Liberation Mono"/>
              </a:rPr>
              <a:t> emp </a:t>
            </a:r>
            <a:r>
              <a:rPr lang="en-US" sz="1600" dirty="0">
                <a:solidFill>
                  <a:srgbClr val="0077AA"/>
                </a:solidFill>
                <a:latin typeface="Liberation Mono"/>
                <a:cs typeface="Times New Roman" panose="02020603050405020304"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AND</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endParaRPr lang="en-US" sz="1600" dirty="0">
              <a:latin typeface="Liberation Mono"/>
            </a:endParaRP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latin typeface="Liberation Mono"/>
              </a:rPr>
              <a:t> * </a:t>
            </a:r>
            <a:r>
              <a:rPr lang="en-US" sz="1600" dirty="0">
                <a:solidFill>
                  <a:srgbClr val="0077AA"/>
                </a:solidFill>
                <a:latin typeface="Liberation Mono"/>
                <a:cs typeface="Times New Roman" panose="02020603050405020304" charset="0"/>
              </a:rPr>
              <a:t>FROM</a:t>
            </a:r>
            <a:r>
              <a:rPr lang="en-US" sz="1600" dirty="0">
                <a:latin typeface="Liberation Mono"/>
              </a:rPr>
              <a:t> emp </a:t>
            </a:r>
            <a:r>
              <a:rPr lang="en-US" sz="1600" dirty="0">
                <a:solidFill>
                  <a:srgbClr val="0077AA"/>
                </a:solidFill>
                <a:latin typeface="Liberation Mono"/>
                <a:cs typeface="Times New Roman" panose="02020603050405020304"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OR</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endParaRPr lang="en-US" sz="1600" dirty="0">
              <a:latin typeface="Liberation Mono"/>
            </a:endParaRP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latin typeface="Liberation Mono"/>
              </a:rPr>
              <a:t> * </a:t>
            </a:r>
            <a:r>
              <a:rPr lang="en-US" sz="1600" dirty="0">
                <a:solidFill>
                  <a:srgbClr val="0077AA"/>
                </a:solidFill>
                <a:latin typeface="Liberation Mono"/>
                <a:cs typeface="Times New Roman" panose="02020603050405020304" charset="0"/>
              </a:rPr>
              <a:t>FROM</a:t>
            </a:r>
            <a:r>
              <a:rPr lang="en-US" sz="1600" dirty="0">
                <a:latin typeface="Liberation Mono"/>
              </a:rPr>
              <a:t> emp </a:t>
            </a:r>
            <a:r>
              <a:rPr lang="en-US" sz="1600" dirty="0">
                <a:solidFill>
                  <a:srgbClr val="0077AA"/>
                </a:solidFill>
                <a:latin typeface="Liberation Mono"/>
                <a:cs typeface="Times New Roman" panose="02020603050405020304"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AND</a:t>
            </a:r>
            <a:r>
              <a:rPr lang="en-US" sz="1600" dirty="0">
                <a:latin typeface="Liberation Mono"/>
              </a:rPr>
              <a:t> </a:t>
            </a:r>
            <a:r>
              <a:rPr lang="en-IN" sz="1600" dirty="0">
                <a:solidFill>
                  <a:srgbClr val="990055"/>
                </a:solidFill>
                <a:latin typeface="Liberation Mono"/>
              </a:rPr>
              <a:t>1</a:t>
            </a:r>
            <a:r>
              <a:rPr lang="en-US" sz="1600" dirty="0">
                <a:latin typeface="Liberation Mono"/>
              </a:rPr>
              <a:t>;</a:t>
            </a:r>
            <a:endParaRPr lang="en-US" sz="1600" dirty="0">
              <a:latin typeface="Liberation Mono"/>
            </a:endParaRP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latin typeface="Liberation Mono"/>
              </a:rPr>
              <a:t> * </a:t>
            </a:r>
            <a:r>
              <a:rPr lang="en-US" sz="1600" dirty="0">
                <a:solidFill>
                  <a:srgbClr val="0077AA"/>
                </a:solidFill>
                <a:latin typeface="Liberation Mono"/>
                <a:cs typeface="Times New Roman" panose="02020603050405020304" charset="0"/>
              </a:rPr>
              <a:t>FROM</a:t>
            </a:r>
            <a:r>
              <a:rPr lang="en-US" sz="1600" dirty="0">
                <a:latin typeface="Liberation Mono"/>
              </a:rPr>
              <a:t> emp </a:t>
            </a:r>
            <a:r>
              <a:rPr lang="en-US" sz="1600" dirty="0">
                <a:solidFill>
                  <a:srgbClr val="0077AA"/>
                </a:solidFill>
                <a:latin typeface="Liberation Mono"/>
                <a:cs typeface="Times New Roman" panose="02020603050405020304"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OR</a:t>
            </a:r>
            <a:r>
              <a:rPr lang="en-US" sz="1600" dirty="0">
                <a:latin typeface="Liberation Mono"/>
              </a:rPr>
              <a:t> </a:t>
            </a:r>
            <a:r>
              <a:rPr lang="en-IN" sz="1600" dirty="0">
                <a:solidFill>
                  <a:srgbClr val="990055"/>
                </a:solidFill>
                <a:latin typeface="Liberation Mono"/>
              </a:rPr>
              <a:t>0</a:t>
            </a:r>
            <a:r>
              <a:rPr lang="en-US" sz="1600" dirty="0">
                <a:latin typeface="Liberation Mono"/>
              </a:rPr>
              <a:t>;</a:t>
            </a:r>
            <a:endParaRPr lang="en-IN" sz="1600" dirty="0">
              <a:latin typeface="Liberation Mono"/>
            </a:endParaRPr>
          </a:p>
        </p:txBody>
      </p:sp>
      <p:sp>
        <p:nvSpPr>
          <p:cNvPr id="8" name="TextBox 7"/>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endParaRPr lang="en-IN" sz="2400" b="1" i="1" dirty="0">
              <a:solidFill>
                <a:schemeClr val="accent6">
                  <a:lumMod val="75000"/>
                </a:schemeClr>
              </a:solidFill>
              <a:latin typeface="Liberation Mono"/>
            </a:endParaRP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endParaRPr lang="en-IN" sz="2200" dirty="0">
              <a:solidFill>
                <a:schemeClr val="bg1">
                  <a:lumMod val="65000"/>
                </a:schemeClr>
              </a:solidFill>
              <a:latin typeface="Liberation Mono"/>
            </a:endParaRPr>
          </a:p>
        </p:txBody>
      </p:sp>
      <p:sp>
        <p:nvSpPr>
          <p:cNvPr id="9" name="Rectangle 8"/>
          <p:cNvSpPr/>
          <p:nvPr/>
        </p:nvSpPr>
        <p:spPr>
          <a:xfrm>
            <a:off x="387116" y="4046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endParaRPr lang="en-US" sz="2000" dirty="0">
              <a:solidFill>
                <a:srgbClr val="0077AA"/>
              </a:solidFill>
              <a:latin typeface="Liberation Mono"/>
              <a:cs typeface="Arial" panose="020B0604020202020204" pitchFamily="34" charset="0"/>
            </a:endParaRPr>
          </a:p>
        </p:txBody>
      </p:sp>
      <p:sp>
        <p:nvSpPr>
          <p:cNvPr id="12" name="TextBox 11"/>
          <p:cNvSpPr txBox="1"/>
          <p:nvPr/>
        </p:nvSpPr>
        <p:spPr>
          <a:xfrm>
            <a:off x="6744072" y="6167045"/>
            <a:ext cx="5328592" cy="584775"/>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0077AA"/>
                </a:solidFill>
                <a:latin typeface="Liberation Mono"/>
                <a:cs typeface="Times New Roman" panose="02020603050405020304" charset="0"/>
              </a:rPr>
              <a:t>EXPLAIN</a:t>
            </a:r>
            <a:r>
              <a:rPr lang="en-IN" sz="1600" dirty="0">
                <a:latin typeface="Liberation Mono"/>
              </a:rPr>
              <a:t> </a:t>
            </a:r>
            <a:r>
              <a:rPr lang="en-IN" sz="1600" dirty="0">
                <a:solidFill>
                  <a:srgbClr val="0077AA"/>
                </a:solidFill>
                <a:latin typeface="Liberation Mono"/>
                <a:cs typeface="Times New Roman" panose="02020603050405020304" charset="0"/>
              </a:rPr>
              <a:t>ANALYZE</a:t>
            </a:r>
            <a:r>
              <a:rPr lang="en-IN" sz="1600" dirty="0">
                <a:latin typeface="Liberation Mono"/>
              </a:rPr>
              <a:t>  </a:t>
            </a: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charset="0"/>
              </a:rPr>
              <a:t>FROM</a:t>
            </a:r>
            <a:r>
              <a:rPr lang="en-IN" sz="1600" dirty="0">
                <a:latin typeface="Liberation Mono"/>
              </a:rPr>
              <a:t> emp </a:t>
            </a:r>
            <a:r>
              <a:rPr lang="en-IN" sz="1600" dirty="0">
                <a:solidFill>
                  <a:srgbClr val="0077AA"/>
                </a:solidFill>
                <a:latin typeface="Liberation Mono"/>
                <a:cs typeface="Times New Roman" panose="02020603050405020304" charset="0"/>
              </a:rPr>
              <a:t>WHERE</a:t>
            </a:r>
            <a:r>
              <a:rPr lang="en-IN" sz="1600" dirty="0">
                <a:latin typeface="Liberation Mono"/>
              </a:rPr>
              <a:t> job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US" sz="1600" dirty="0">
                <a:solidFill>
                  <a:srgbClr val="669900"/>
                </a:solidFill>
                <a:latin typeface="Liberation Mono"/>
              </a:rPr>
              <a:t>'salesman'</a:t>
            </a:r>
            <a:r>
              <a:rPr lang="en-IN" sz="1600" dirty="0">
                <a:latin typeface="Liberation Mono"/>
              </a:rPr>
              <a:t> </a:t>
            </a:r>
            <a:r>
              <a:rPr lang="en-IN" sz="1600" dirty="0">
                <a:solidFill>
                  <a:srgbClr val="A67F59"/>
                </a:solidFill>
                <a:latin typeface="Liberation Mono"/>
              </a:rPr>
              <a:t>OR</a:t>
            </a:r>
            <a:r>
              <a:rPr lang="en-IN" sz="1600" dirty="0">
                <a:latin typeface="Liberation Mono"/>
              </a:rPr>
              <a:t> job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US" sz="1600" dirty="0">
                <a:solidFill>
                  <a:srgbClr val="669900"/>
                </a:solidFill>
                <a:latin typeface="Liberation Mono"/>
              </a:rPr>
              <a:t>'manager'</a:t>
            </a:r>
            <a:r>
              <a:rPr lang="en-IN" sz="1600" dirty="0">
                <a:latin typeface="Liberation Mono"/>
              </a:rPr>
              <a:t> </a:t>
            </a:r>
            <a:r>
              <a:rPr lang="en-IN" sz="1600" dirty="0">
                <a:solidFill>
                  <a:srgbClr val="A67F59"/>
                </a:solidFill>
                <a:latin typeface="Liberation Mono"/>
              </a:rPr>
              <a:t>AND</a:t>
            </a:r>
            <a:r>
              <a:rPr lang="en-IN" sz="1600" dirty="0">
                <a:latin typeface="Liberation Mono"/>
              </a:rPr>
              <a:t> sal </a:t>
            </a:r>
            <a:r>
              <a:rPr lang="en-IN" sz="1600" dirty="0">
                <a:solidFill>
                  <a:schemeClr val="accent5">
                    <a:lumMod val="75000"/>
                  </a:schemeClr>
                </a:solidFill>
                <a:latin typeface="Liberation Mono"/>
                <a:cs typeface="Arial" panose="020B0604020202020204" pitchFamily="34" charset="0"/>
              </a:rPr>
              <a:t>&gt;</a:t>
            </a:r>
            <a:r>
              <a:rPr lang="en-IN" sz="1600" dirty="0">
                <a:latin typeface="Liberation Mono"/>
              </a:rPr>
              <a:t> </a:t>
            </a:r>
            <a:r>
              <a:rPr lang="en-IN" sz="1600" dirty="0">
                <a:solidFill>
                  <a:srgbClr val="990055"/>
                </a:solidFill>
                <a:latin typeface="Liberation Mono"/>
              </a:rPr>
              <a:t>2000</a:t>
            </a:r>
            <a:r>
              <a:rPr lang="en-IN" sz="1600" dirty="0">
                <a:latin typeface="Liberation Mono"/>
              </a:rPr>
              <a:t>;</a:t>
            </a:r>
            <a:endParaRPr lang="en-IN" sz="1600" dirty="0">
              <a:latin typeface="Liberation Mono"/>
            </a:endParaRPr>
          </a:p>
        </p:txBody>
      </p:sp>
      <p:sp>
        <p:nvSpPr>
          <p:cNvPr id="2" name="TextBox 1"/>
          <p:cNvSpPr txBox="1"/>
          <p:nvPr/>
        </p:nvSpPr>
        <p:spPr>
          <a:xfrm>
            <a:off x="7392144" y="2276872"/>
            <a:ext cx="4752528" cy="127727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endParaRPr lang="en-IN" dirty="0">
              <a:solidFill>
                <a:srgbClr val="41C60C"/>
              </a:solidFill>
              <a:latin typeface="Liberation Mono"/>
            </a:endParaRP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salary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endParaRPr lang="en-IN" dirty="0">
              <a:solidFill>
                <a:srgbClr val="41C60C"/>
              </a:solidFill>
              <a:latin typeface="Liberation Mono"/>
            </a:endParaRP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where</a:t>
            </a:r>
            <a:endParaRPr lang="en-IN"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gridCol w="9219507"/>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hMerge="1">
                  <a:tcPr/>
                </a:tc>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endParaRPr lang="en-IN" sz="1800" dirty="0">
                        <a:solidFill>
                          <a:srgbClr val="0083A2"/>
                        </a:solidFill>
                        <a:latin typeface="Liberation Mono"/>
                        <a:cs typeface="Arial" panose="020B0604020202020204" pitchFamily="34" charset="0"/>
                      </a:endParaRP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endParaRPr lang="en-IN" sz="1800" dirty="0">
                        <a:latin typeface="Liberation Mono"/>
                        <a:cs typeface="Arial" panose="020B0604020202020204" pitchFamily="34" charset="0"/>
                      </a:endParaRPr>
                    </a:p>
                  </a:txBody>
                  <a:tcPr anchor="ctr"/>
                </a:tc>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endParaRPr lang="en-IN" sz="1800" dirty="0">
                        <a:solidFill>
                          <a:srgbClr val="0083A2"/>
                        </a:solidFill>
                        <a:latin typeface="Liberation Mono"/>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endParaRPr lang="en-IN" sz="1800" dirty="0">
                        <a:latin typeface="Liberation Mono"/>
                        <a:cs typeface="Arial" panose="020B0604020202020204" pitchFamily="34" charset="0"/>
                      </a:endParaRPr>
                    </a:p>
                  </a:txBody>
                  <a:tcPr anchor="ctr"/>
                </a:tc>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endParaRPr lang="en-IN" sz="1800" dirty="0">
                        <a:solidFill>
                          <a:srgbClr val="0083A2"/>
                        </a:solidFill>
                        <a:latin typeface="Liberation Mono"/>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endParaRPr lang="en-IN" sz="1800" dirty="0">
                        <a:latin typeface="Liberation Mono"/>
                        <a:cs typeface="Arial" panose="020B0604020202020204" pitchFamily="34" charset="0"/>
                      </a:endParaRPr>
                    </a:p>
                  </a:txBody>
                  <a:tcPr anchor="ctr"/>
                </a:tc>
              </a:tr>
            </a:tbl>
          </a:graphicData>
        </a:graphic>
      </p:graphicFrame>
      <p:sp>
        <p:nvSpPr>
          <p:cNvPr id="7" name="Rectangle 6"/>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endParaRPr lang="en-US" sz="2000" dirty="0">
              <a:solidFill>
                <a:srgbClr val="0077AA"/>
              </a:solidFill>
              <a:latin typeface="Liberation Mono"/>
              <a:cs typeface="Arial" panose="020B0604020202020204"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where</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335360" y="1605136"/>
          <a:ext cx="11593288" cy="2448548"/>
        </p:xfrm>
        <a:graphic>
          <a:graphicData uri="http://schemas.openxmlformats.org/drawingml/2006/table">
            <a:tbl>
              <a:tblPr firstRow="1" bandRow="1">
                <a:tableStyleId>{7E9639D4-E3E2-4D34-9284-5A2195B3D0D7}</a:tableStyleId>
              </a:tblPr>
              <a:tblGrid>
                <a:gridCol w="3168352"/>
                <a:gridCol w="8424936"/>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hMerge="1">
                  <a:tcPr/>
                </a:tc>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endParaRPr kumimoji="0" lang="en-IN" sz="1800" kern="1200" dirty="0">
                        <a:solidFill>
                          <a:srgbClr val="0083A2"/>
                        </a:solidFill>
                        <a:latin typeface="Liberation Mono"/>
                        <a:ea typeface="+mn-ea"/>
                        <a:cs typeface="Arial" panose="020B0604020202020204" pitchFamily="34" charset="0"/>
                      </a:endParaRPr>
                    </a:p>
                  </a:txBody>
                  <a:tcPr anchor="ctr"/>
                </a:tc>
                <a:tc>
                  <a:txBody>
                    <a:bodyPr/>
                    <a:lstStyle/>
                    <a:p>
                      <a:r>
                        <a:rPr lang="en-IN" sz="1800" dirty="0">
                          <a:latin typeface="Liberation Mono"/>
                          <a:cs typeface="Arial" panose="020B0604020202020204" pitchFamily="34" charset="0"/>
                        </a:rPr>
                        <a:t>With two or more arguments, returns the smallest argument.</a:t>
                      </a:r>
                      <a:endParaRPr lang="en-IN" sz="1800" dirty="0">
                        <a:latin typeface="Liberation Mono"/>
                        <a:cs typeface="Arial" panose="020B0604020202020204" pitchFamily="34" charset="0"/>
                      </a:endParaRPr>
                    </a:p>
                  </a:txBody>
                  <a:tcPr anchor="ctr"/>
                </a:tc>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endParaRPr kumimoji="0" lang="en-IN" sz="1800" kern="1200" dirty="0">
                        <a:solidFill>
                          <a:srgbClr val="0083A2"/>
                        </a:solidFill>
                        <a:latin typeface="Liberation Mono"/>
                        <a:ea typeface="+mn-ea"/>
                        <a:cs typeface="Arial" panose="020B0604020202020204" pitchFamily="34" charset="0"/>
                      </a:endParaRPr>
                    </a:p>
                  </a:txBody>
                  <a:tcPr anchor="ctr"/>
                </a:tc>
                <a:tc>
                  <a:txBody>
                    <a:bodyPr/>
                    <a:lstStyle/>
                    <a:p>
                      <a:r>
                        <a:rPr lang="en-IN" sz="1800" dirty="0">
                          <a:latin typeface="Liberation Mono"/>
                          <a:cs typeface="Arial" panose="020B0604020202020204" pitchFamily="34" charset="0"/>
                        </a:rPr>
                        <a:t>With two or more arguments, returns the largest argument.</a:t>
                      </a:r>
                      <a:endParaRPr lang="en-IN" sz="1800" dirty="0">
                        <a:latin typeface="Liberation Mono"/>
                        <a:cs typeface="Arial" panose="020B0604020202020204" pitchFamily="34" charset="0"/>
                      </a:endParaRPr>
                    </a:p>
                  </a:txBody>
                  <a:tcPr anchor="ctr"/>
                </a:tc>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endParaRPr kumimoji="0" lang="en-IN" sz="1800" kern="1200" dirty="0">
                        <a:solidFill>
                          <a:srgbClr val="0083A2"/>
                        </a:solidFill>
                        <a:latin typeface="Liberation Mono"/>
                        <a:ea typeface="+mn-ea"/>
                        <a:cs typeface="Arial" panose="020B0604020202020204" pitchFamily="34" charset="0"/>
                      </a:endParaRP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endParaRPr kumimoji="0" lang="en-IN" sz="1800" kern="1200" dirty="0">
                        <a:solidFill>
                          <a:srgbClr val="0083A2"/>
                        </a:solidFill>
                        <a:latin typeface="Liberation Mono"/>
                        <a:ea typeface="+mn-ea"/>
                        <a:cs typeface="Arial" panose="020B0604020202020204" pitchFamily="34" charset="0"/>
                      </a:endParaRP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endParaRPr lang="en-IN" sz="1900" dirty="0">
                        <a:latin typeface="Liberation Mono"/>
                        <a:cs typeface="Arial" panose="020B0604020202020204" pitchFamily="34" charset="0"/>
                      </a:endParaRPr>
                    </a:p>
                  </a:txBody>
                  <a:tcPr marL="91428" marR="91428" marT="45714" marB="45714" anchor="ctr"/>
                </a:tc>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endParaRPr lang="en-US" dirty="0">
              <a:solidFill>
                <a:srgbClr val="00B0F0"/>
              </a:solidFill>
              <a:latin typeface="Liberation Mono"/>
              <a:cs typeface="Arial" panose="020B0604020202020204" pitchFamily="34" charset="0"/>
            </a:endParaRP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endParaRPr lang="en-US" dirty="0">
              <a:solidFill>
                <a:srgbClr val="669900"/>
              </a:solidFill>
              <a:latin typeface="Liberation Mono"/>
            </a:endParaRP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charset="0"/>
                <a:cs typeface="Arial" panose="020B0604020202020204" pitchFamily="34" charset="0"/>
              </a:rPr>
              <a:t>(</a:t>
            </a:r>
            <a:r>
              <a:rPr lang="en-IN" sz="2000" dirty="0">
                <a:latin typeface="Liberation Mono"/>
                <a:ea typeface="Times New Roman" panose="02020603050405020304" charset="0"/>
                <a:cs typeface="Arial" panose="020B0604020202020204" pitchFamily="34" charset="0"/>
              </a:rPr>
              <a:t>deptno</a:t>
            </a:r>
            <a:r>
              <a:rPr lang="en-IN" sz="2000" dirty="0">
                <a:solidFill>
                  <a:srgbClr val="0077AA"/>
                </a:solidFill>
                <a:latin typeface="Liberation Mono"/>
                <a:ea typeface="Times New Roman" panose="02020603050405020304" charset="0"/>
                <a:cs typeface="Arial" panose="020B0604020202020204" pitchFamily="34" charset="0"/>
              </a:rPr>
              <a:t>,</a:t>
            </a:r>
            <a:r>
              <a:rPr lang="en-IN" sz="2000" dirty="0">
                <a:solidFill>
                  <a:srgbClr val="DD4A68"/>
                </a:solidFill>
                <a:latin typeface="Liberation Mono"/>
                <a:ea typeface="Times New Roman" panose="02020603050405020304" charset="0"/>
                <a:cs typeface="Arial" panose="020B0604020202020204" pitchFamily="34" charset="0"/>
              </a:rPr>
              <a:t> </a:t>
            </a:r>
            <a:r>
              <a:rPr lang="en-IN" sz="2000" dirty="0">
                <a:latin typeface="Liberation Mono"/>
                <a:ea typeface="Times New Roman" panose="02020603050405020304" charset="0"/>
                <a:cs typeface="Arial" panose="020B0604020202020204" pitchFamily="34" charset="0"/>
              </a:rPr>
              <a:t>pwd</a:t>
            </a:r>
            <a:r>
              <a:rPr lang="en-IN" sz="2000" dirty="0">
                <a:solidFill>
                  <a:schemeClr val="bg1">
                    <a:lumMod val="65000"/>
                  </a:schemeClr>
                </a:solidFill>
                <a:latin typeface="Liberation Mono"/>
                <a:ea typeface="Times New Roman" panose="02020603050405020304" charset="0"/>
                <a:cs typeface="Arial" panose="020B0604020202020204" pitchFamily="34" charset="0"/>
              </a:rPr>
              <a:t>)</a:t>
            </a:r>
            <a:r>
              <a:rPr lang="en-IN" sz="2000" dirty="0">
                <a:solidFill>
                  <a:srgbClr val="DD4A68"/>
                </a:solidFill>
                <a:latin typeface="Liberation Mono"/>
                <a:ea typeface="Times New Roman" panose="02020603050405020304"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charset="0"/>
                <a:cs typeface="Arial" panose="020B0604020202020204" pitchFamily="34" charset="0"/>
              </a:rPr>
              <a:t>WHERE </a:t>
            </a:r>
            <a:r>
              <a:rPr lang="en-IN" sz="2000" dirty="0">
                <a:latin typeface="Liberation Mono"/>
                <a:ea typeface="Times New Roman" panose="02020603050405020304"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charset="0"/>
                <a:cs typeface="Arial" panose="020B0604020202020204" pitchFamily="34" charset="0"/>
              </a:rPr>
              <a:t>=</a:t>
            </a:r>
            <a:r>
              <a:rPr lang="en-IN" sz="2000" dirty="0">
                <a:latin typeface="Liberation Mono"/>
                <a:ea typeface="Times New Roman" panose="02020603050405020304"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8" name="Rectangle 7"/>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endParaRPr lang="en-US" sz="2000" dirty="0">
              <a:solidFill>
                <a:srgbClr val="0077AA"/>
              </a:solidFill>
              <a:latin typeface="Liberation Mono"/>
              <a:cs typeface="Arial" panose="020B0604020202020204" pitchFamily="34" charset="0"/>
            </a:endParaRPr>
          </a:p>
        </p:txBody>
      </p:sp>
      <p:sp>
        <p:nvSpPr>
          <p:cNvPr id="9" name="Rectangle 8"/>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endParaRPr lang="en-IN" sz="20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relational model concepts</a:t>
            </a:r>
            <a:endParaRPr lang="en-IN" sz="3200" i="1" dirty="0">
              <a:solidFill>
                <a:srgbClr val="FF9900"/>
              </a:solidFill>
              <a:latin typeface="Arial" panose="020B0604020202020204" pitchFamily="34" charset="0"/>
              <a:cs typeface="Arial" panose="020B0604020202020204" pitchFamily="34" charset="0"/>
            </a:endParaRPr>
          </a:p>
        </p:txBody>
      </p:sp>
      <p:sp>
        <p:nvSpPr>
          <p:cNvPr id="9" name="Rectangle 8"/>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endParaRPr lang="en-US" b="1"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a:t>
            </a:r>
            <a:r>
              <a:rPr lang="en-US">
                <a:solidFill>
                  <a:schemeClr val="tx1">
                    <a:lumMod val="85000"/>
                    <a:lumOff val="15000"/>
                  </a:schemeClr>
                </a:solidFill>
                <a:latin typeface="Palatino Linotype" panose="02040502050505030304" pitchFamily="18" charset="0"/>
              </a:rPr>
              <a:t>, constraints </a:t>
            </a:r>
            <a:r>
              <a:rPr lang="en-US" dirty="0">
                <a:solidFill>
                  <a:schemeClr val="tx1">
                    <a:lumMod val="85000"/>
                    <a:lumOff val="15000"/>
                  </a:schemeClr>
                </a:solidFill>
                <a:latin typeface="Palatino Linotype" panose="02040502050505030304" pitchFamily="18" charset="0"/>
              </a:rPr>
              <a:t>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endParaRPr lang="en-US" dirty="0">
              <a:solidFill>
                <a:schemeClr val="bg1"/>
              </a:solidFill>
              <a:latin typeface="Palatino Linotype" panose="02040502050505030304" pitchFamily="18" charset="0"/>
            </a:endParaRP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where</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p:cNvGrpSpPr/>
          <p:nvPr/>
        </p:nvGrpSpPr>
        <p:grpSpPr>
          <a:xfrm>
            <a:off x="690629" y="1745011"/>
            <a:ext cx="11166011" cy="1502780"/>
            <a:chOff x="690629" y="1745011"/>
            <a:chExt cx="11166011" cy="1502780"/>
          </a:xfrm>
        </p:grpSpPr>
        <p:grpSp>
          <p:nvGrpSpPr>
            <p:cNvPr id="7" name="Group 6"/>
            <p:cNvGrpSpPr/>
            <p:nvPr/>
          </p:nvGrpSpPr>
          <p:grpSpPr>
            <a:xfrm>
              <a:off x="695400" y="1745011"/>
              <a:ext cx="11161240" cy="1502780"/>
              <a:chOff x="695400" y="1745011"/>
              <a:chExt cx="11161240" cy="1502780"/>
            </a:xfrm>
          </p:grpSpPr>
          <p:grpSp>
            <p:nvGrpSpPr>
              <p:cNvPr id="45" name="Group 44"/>
              <p:cNvGrpSpPr/>
              <p:nvPr/>
            </p:nvGrpSpPr>
            <p:grpSpPr>
              <a:xfrm>
                <a:off x="695400" y="1835990"/>
                <a:ext cx="9573875" cy="1304978"/>
                <a:chOff x="267703" y="1600839"/>
                <a:chExt cx="9573875" cy="1304978"/>
              </a:xfrm>
            </p:grpSpPr>
            <p:grpSp>
              <p:nvGrpSpPr>
                <p:cNvPr id="30" name="Group 29"/>
                <p:cNvGrpSpPr/>
                <p:nvPr/>
              </p:nvGrpSpPr>
              <p:grpSpPr>
                <a:xfrm>
                  <a:off x="1651832" y="1600839"/>
                  <a:ext cx="8189746" cy="1303315"/>
                  <a:chOff x="31591" y="1556792"/>
                  <a:chExt cx="8189746" cy="1303315"/>
                </a:xfrm>
              </p:grpSpPr>
              <p:grpSp>
                <p:nvGrpSpPr>
                  <p:cNvPr id="29" name="Group 28"/>
                  <p:cNvGrpSpPr/>
                  <p:nvPr/>
                </p:nvGrpSpPr>
                <p:grpSpPr>
                  <a:xfrm>
                    <a:off x="669976" y="1556792"/>
                    <a:ext cx="3286347" cy="1303315"/>
                    <a:chOff x="669976" y="1556792"/>
                    <a:chExt cx="3286347" cy="1303315"/>
                  </a:xfrm>
                </p:grpSpPr>
                <p:sp>
                  <p:nvSpPr>
                    <p:cNvPr id="23" name="Rectangle 22"/>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endParaRPr lang="en-IN" sz="2000" dirty="0">
                        <a:solidFill>
                          <a:srgbClr val="669900"/>
                        </a:solidFill>
                        <a:latin typeface="Liberation Mono"/>
                      </a:endParaRPr>
                    </a:p>
                  </p:txBody>
                </p:sp>
              </p:grpSp>
              <p:sp>
                <p:nvSpPr>
                  <p:cNvPr id="28" name="Arrow: Right 27"/>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10" name="TextBox 9"/>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p:cNvPicPr>
            <a:picLocks noChangeAspect="1"/>
          </p:cNvPicPr>
          <p:nvPr/>
        </p:nvPicPr>
        <p:blipFill>
          <a:blip r:embed="rId1"/>
          <a:stretch>
            <a:fillRect/>
          </a:stretch>
        </p:blipFill>
        <p:spPr>
          <a:xfrm>
            <a:off x="37498" y="3779922"/>
            <a:ext cx="11404472" cy="2817429"/>
          </a:xfrm>
          <a:prstGeom prst="rect">
            <a:avLst/>
          </a:prstGeom>
        </p:spPr>
      </p:pic>
      <p:sp>
        <p:nvSpPr>
          <p:cNvPr id="32" name="Rectangle 31"/>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combining and &amp; or - where</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endParaRPr lang="en-US" dirty="0">
              <a:latin typeface="Liberation Mono"/>
              <a:cs typeface="Arial" panose="020B0604020202020204" pitchFamily="34" charset="0"/>
            </a:endParaRP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US" dirty="0">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latin typeface="Liberation Mono"/>
              </a:rPr>
              <a:t> ename, job, comm </a:t>
            </a:r>
            <a:r>
              <a:rPr lang="en-US" dirty="0">
                <a:solidFill>
                  <a:srgbClr val="0077AA"/>
                </a:solidFill>
                <a:latin typeface="Liberation Mono"/>
                <a:cs typeface="Times New Roman" panose="02020603050405020304" charset="0"/>
              </a:rPr>
              <a:t>FROM</a:t>
            </a:r>
            <a:r>
              <a:rPr lang="en-US" dirty="0">
                <a:latin typeface="Liberation Mono"/>
              </a:rPr>
              <a:t> emp </a:t>
            </a:r>
            <a:r>
              <a:rPr lang="en-US" dirty="0">
                <a:solidFill>
                  <a:srgbClr val="0077AA"/>
                </a:solidFill>
                <a:latin typeface="Liberation Mono"/>
                <a:cs typeface="Times New Roman" panose="02020603050405020304"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latin typeface="Liberation Mono"/>
              </a:rPr>
              <a:t> ename, job, comm </a:t>
            </a:r>
            <a:r>
              <a:rPr lang="en-US" dirty="0">
                <a:solidFill>
                  <a:srgbClr val="0077AA"/>
                </a:solidFill>
                <a:latin typeface="Liberation Mono"/>
                <a:cs typeface="Times New Roman" panose="02020603050405020304" charset="0"/>
              </a:rPr>
              <a:t>FROM</a:t>
            </a:r>
            <a:r>
              <a:rPr lang="en-US" dirty="0">
                <a:latin typeface="Liberation Mono"/>
              </a:rPr>
              <a:t> emp </a:t>
            </a:r>
            <a:r>
              <a:rPr lang="en-US" dirty="0">
                <a:solidFill>
                  <a:srgbClr val="0077AA"/>
                </a:solidFill>
                <a:latin typeface="Liberation Mono"/>
                <a:cs typeface="Times New Roman" panose="02020603050405020304"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endParaRPr lang="en-US" dirty="0">
              <a:latin typeface="Liberation Mono"/>
            </a:endParaRPr>
          </a:p>
        </p:txBody>
      </p:sp>
      <p:sp>
        <p:nvSpPr>
          <p:cNvPr id="26" name="Rectangle 25"/>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endParaRPr lang="en-US" sz="1800" b="1" dirty="0">
              <a:solidFill>
                <a:schemeClr val="tx1">
                  <a:lumMod val="85000"/>
                  <a:lumOff val="15000"/>
                </a:schemeClr>
              </a:solidFill>
              <a:latin typeface="Arial" panose="020B0604020202020204" pitchFamily="34" charset="0"/>
              <a:cs typeface="Arial" panose="020B0604020202020204" pitchFamily="34" charset="0"/>
            </a:endParaRP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charset="0"/>
              </a:rPr>
              <a:t>EXPLAIN</a:t>
            </a:r>
            <a:r>
              <a:rPr lang="en-IN" dirty="0">
                <a:latin typeface="Liberation Mono"/>
              </a:rPr>
              <a:t> </a:t>
            </a:r>
            <a:r>
              <a:rPr lang="en-IN" dirty="0">
                <a:solidFill>
                  <a:srgbClr val="0077AA"/>
                </a:solidFill>
                <a:latin typeface="Liberation Mono"/>
                <a:cs typeface="Times New Roman" panose="02020603050405020304" charset="0"/>
              </a:rPr>
              <a:t>ANALYZE</a:t>
            </a:r>
            <a:r>
              <a:rPr lang="en-IN" dirty="0">
                <a:latin typeface="Liberation Mono"/>
              </a:rPr>
              <a:t>  </a:t>
            </a:r>
            <a:r>
              <a:rPr lang="en-IN" dirty="0">
                <a:solidFill>
                  <a:srgbClr val="0077AA"/>
                </a:solidFill>
                <a:latin typeface="Liberation Mono"/>
                <a:cs typeface="Times New Roman" panose="02020603050405020304" charset="0"/>
              </a:rPr>
              <a:t>SELECT</a:t>
            </a:r>
            <a:r>
              <a:rPr lang="en-IN" dirty="0">
                <a:latin typeface="Liberation Mono"/>
              </a:rPr>
              <a:t> * </a:t>
            </a:r>
            <a:r>
              <a:rPr lang="en-IN" dirty="0">
                <a:solidFill>
                  <a:srgbClr val="0077AA"/>
                </a:solidFill>
                <a:latin typeface="Liberation Mono"/>
                <a:cs typeface="Times New Roman" panose="02020603050405020304" charset="0"/>
              </a:rPr>
              <a:t>FROM</a:t>
            </a:r>
            <a:r>
              <a:rPr lang="en-IN" dirty="0">
                <a:latin typeface="Liberation Mono"/>
              </a:rPr>
              <a:t> emp </a:t>
            </a:r>
            <a:r>
              <a:rPr lang="en-IN" dirty="0">
                <a:solidFill>
                  <a:srgbClr val="0077AA"/>
                </a:solidFill>
                <a:latin typeface="Liberation Mono"/>
                <a:cs typeface="Times New Roman" panose="02020603050405020304"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endParaRPr lang="en-IN" dirty="0">
              <a:latin typeface="Liberation Mono"/>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charset="0"/>
              </a:rPr>
              <a:t>FROM</a:t>
            </a:r>
            <a:r>
              <a:rPr lang="en-US" dirty="0">
                <a:solidFill>
                  <a:srgbClr val="000000"/>
                </a:solidFill>
                <a:latin typeface="Liberation Mono"/>
              </a:rPr>
              <a:t> dual;</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where</a:t>
            </a:r>
            <a:endParaRPr lang="en-IN" sz="3200" i="1" dirty="0">
              <a:solidFill>
                <a:srgbClr val="FF9900"/>
              </a:solidFill>
              <a:latin typeface="Arial" panose="020B0604020202020204" pitchFamily="34" charset="0"/>
              <a:cs typeface="Arial" panose="020B0604020202020204" pitchFamily="34" charset="0"/>
            </a:endParaRPr>
          </a:p>
        </p:txBody>
      </p:sp>
      <p:sp>
        <p:nvSpPr>
          <p:cNvPr id="9" name="Rectangle 8"/>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endParaRPr lang="en-US" sz="2000" dirty="0">
              <a:solidFill>
                <a:srgbClr val="0077AA"/>
              </a:solidFill>
              <a:latin typeface="Liberation Mono"/>
              <a:cs typeface="Arial" panose="020B0604020202020204" pitchFamily="34" charset="0"/>
            </a:endParaRPr>
          </a:p>
        </p:txBody>
      </p:sp>
      <p:sp>
        <p:nvSpPr>
          <p:cNvPr id="10" name="TextBox 9"/>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charset="0"/>
              </a:rPr>
              <a:t>What will be the output of the following statement?</a:t>
            </a:r>
            <a:endParaRPr lang="en-I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endParaRPr lang="en-IN" sz="20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endParaRPr lang="en-IN" sz="20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7" name="TextBox 6"/>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endParaRPr lang="en-US" sz="2400" b="1" i="1" dirty="0">
              <a:solidFill>
                <a:schemeClr val="accent6">
                  <a:lumMod val="75000"/>
                </a:schemeClr>
              </a:solidFill>
              <a:latin typeface="Liberation Mono"/>
            </a:endParaRPr>
          </a:p>
          <a:p>
            <a:pPr marL="532130"/>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endParaRPr lang="en-US" sz="2200" b="0" i="0" dirty="0">
              <a:solidFill>
                <a:srgbClr val="000000"/>
              </a:solidFill>
              <a:effectLst/>
              <a:latin typeface="Liberation Mono"/>
            </a:endParaRP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endParaRPr lang="en-IN" sz="2400" i="1" dirty="0">
              <a:solidFill>
                <a:srgbClr val="990055"/>
              </a:solidFill>
              <a:latin typeface="Liberation Mono"/>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is null / is not null</a:t>
            </a:r>
            <a:endParaRPr lang="en-IN" sz="3200" i="1" dirty="0">
              <a:solidFill>
                <a:srgbClr val="FF9900"/>
              </a:solidFill>
              <a:latin typeface="Arial" panose="020B0604020202020204" pitchFamily="34" charset="0"/>
              <a:cs typeface="Arial" panose="020B0604020202020204" pitchFamily="34" charset="0"/>
            </a:endParaRPr>
          </a:p>
        </p:txBody>
      </p:sp>
      <p:sp>
        <p:nvSpPr>
          <p:cNvPr id="13" name="Rectangle 12"/>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charset="0"/>
              <a:cs typeface="Arial" panose="020B0604020202020204" pitchFamily="34" charset="0"/>
            </a:endParaRPr>
          </a:p>
          <a:p>
            <a:endParaRPr lang="en-US" sz="200" dirty="0">
              <a:solidFill>
                <a:srgbClr val="0077AA"/>
              </a:solidFill>
              <a:latin typeface="Liberation Mono"/>
              <a:ea typeface="Times New Roman" panose="02020603050405020304" charset="0"/>
              <a:cs typeface="Arial" panose="020B0604020202020204" pitchFamily="34" charset="0"/>
            </a:endParaRPr>
          </a:p>
          <a:p>
            <a:r>
              <a:rPr lang="en-US" dirty="0">
                <a:solidFill>
                  <a:srgbClr val="0077AA"/>
                </a:solidFill>
                <a:latin typeface="Liberation Mono"/>
                <a:ea typeface="Times New Roman" panose="02020603050405020304"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charset="0"/>
                <a:cs typeface="Arial" panose="020B0604020202020204" pitchFamily="34" charset="0"/>
              </a:rPr>
              <a:t>comm </a:t>
            </a:r>
            <a:r>
              <a:rPr lang="en-IN" dirty="0">
                <a:solidFill>
                  <a:schemeClr val="accent5">
                    <a:lumMod val="75000"/>
                  </a:schemeClr>
                </a:solidFill>
                <a:latin typeface="Liberation Mono"/>
                <a:ea typeface="Times New Roman" panose="02020603050405020304" charset="0"/>
                <a:cs typeface="Arial" panose="020B0604020202020204" pitchFamily="34" charset="0"/>
              </a:rPr>
              <a: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21" name="Rectangle 20"/>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pic>
        <p:nvPicPr>
          <p:cNvPr id="24" name="Picture 23"/>
          <p:cNvPicPr>
            <a:picLocks noChangeAspect="1"/>
          </p:cNvPicPr>
          <p:nvPr/>
        </p:nvPicPr>
        <p:blipFill>
          <a:blip r:embed="rId1" cstate="print"/>
          <a:stretch>
            <a:fillRect/>
          </a:stretch>
        </p:blipFill>
        <p:spPr>
          <a:xfrm>
            <a:off x="6088468" y="4041162"/>
            <a:ext cx="5734256" cy="2268694"/>
          </a:xfrm>
          <a:prstGeom prst="rect">
            <a:avLst/>
          </a:prstGeom>
        </p:spPr>
      </p:pic>
      <p:grpSp>
        <p:nvGrpSpPr>
          <p:cNvPr id="25" name="Group 24"/>
          <p:cNvGrpSpPr/>
          <p:nvPr/>
        </p:nvGrpSpPr>
        <p:grpSpPr>
          <a:xfrm>
            <a:off x="6096000" y="919944"/>
            <a:ext cx="5760639" cy="2725080"/>
            <a:chOff x="6689109" y="2892650"/>
            <a:chExt cx="4230634" cy="1864123"/>
          </a:xfrm>
        </p:grpSpPr>
        <p:pic>
          <p:nvPicPr>
            <p:cNvPr id="26" name="Picture 25"/>
            <p:cNvPicPr>
              <a:picLocks noChangeAspect="1"/>
            </p:cNvPicPr>
            <p:nvPr/>
          </p:nvPicPr>
          <p:blipFill>
            <a:blip r:embed="rId2" cstate="print"/>
            <a:stretch>
              <a:fillRect/>
            </a:stretch>
          </p:blipFill>
          <p:spPr>
            <a:xfrm>
              <a:off x="6689109" y="2892650"/>
              <a:ext cx="4230634" cy="1864123"/>
            </a:xfrm>
            <a:prstGeom prst="rect">
              <a:avLst/>
            </a:prstGeom>
          </p:spPr>
        </p:pic>
        <p:sp>
          <p:nvSpPr>
            <p:cNvPr id="27" name="Rectangle 26"/>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select – boolean</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endParaRPr lang="en-IN" dirty="0">
              <a:latin typeface="Arial" panose="020B0604020202020204" pitchFamily="34" charset="0"/>
              <a:cs typeface="Arial" panose="020B0604020202020204" pitchFamily="34" charset="0"/>
            </a:endParaRPr>
          </a:p>
        </p:txBody>
      </p:sp>
      <p:sp>
        <p:nvSpPr>
          <p:cNvPr id="11" name="Rectangle 10"/>
          <p:cNvSpPr/>
          <p:nvPr/>
        </p:nvSpPr>
        <p:spPr>
          <a:xfrm>
            <a:off x="407368" y="1762962"/>
            <a:ext cx="8957190" cy="400110"/>
          </a:xfrm>
          <a:prstGeom prst="rect">
            <a:avLst/>
          </a:prstGeom>
        </p:spPr>
        <p:txBody>
          <a:bodyPr wrap="square">
            <a:spAutoFit/>
          </a:bodyPr>
          <a:lstStyle/>
          <a:p>
            <a:r>
              <a:rPr lang="en-IN" sz="2000" dirty="0">
                <a:solidFill>
                  <a:srgbClr val="0077AA"/>
                </a:solidFill>
                <a:latin typeface="Source Code Pro"/>
              </a:rPr>
              <a:t>SELECT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endParaRPr lang="en-IN" sz="2000" dirty="0"/>
          </a:p>
        </p:txBody>
      </p:sp>
      <p:sp>
        <p:nvSpPr>
          <p:cNvPr id="13" name="Rectangle 12"/>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endParaRPr lang="en-IN" sz="2400" dirty="0">
              <a:latin typeface="Liberation Mono"/>
            </a:endParaRPr>
          </a:p>
        </p:txBody>
      </p:sp>
      <p:grpSp>
        <p:nvGrpSpPr>
          <p:cNvPr id="8" name="Group 7"/>
          <p:cNvGrpSpPr/>
          <p:nvPr/>
        </p:nvGrpSpPr>
        <p:grpSpPr>
          <a:xfrm>
            <a:off x="391297" y="4973397"/>
            <a:ext cx="9736418" cy="1753720"/>
            <a:chOff x="391297" y="4973397"/>
            <a:chExt cx="9736418" cy="1753720"/>
          </a:xfrm>
        </p:grpSpPr>
        <p:sp>
          <p:nvSpPr>
            <p:cNvPr id="10" name="Rectangle 9"/>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pic>
          <p:nvPicPr>
            <p:cNvPr id="15" name="Picture 14"/>
            <p:cNvPicPr>
              <a:picLocks noChangeAspect="1"/>
            </p:cNvPicPr>
            <p:nvPr/>
          </p:nvPicPr>
          <p:blipFill>
            <a:blip r:embed="rId1" cstate="print"/>
            <a:stretch>
              <a:fillRect/>
            </a:stretch>
          </p:blipFill>
          <p:spPr>
            <a:xfrm>
              <a:off x="6456040" y="4973397"/>
              <a:ext cx="3671675" cy="1753720"/>
            </a:xfrm>
            <a:prstGeom prst="rect">
              <a:avLst/>
            </a:prstGeom>
          </p:spPr>
        </p:pic>
      </p:grpSp>
      <p:grpSp>
        <p:nvGrpSpPr>
          <p:cNvPr id="2" name="Group 1"/>
          <p:cNvGrpSpPr/>
          <p:nvPr/>
        </p:nvGrpSpPr>
        <p:grpSpPr>
          <a:xfrm>
            <a:off x="407367" y="2276872"/>
            <a:ext cx="11521281" cy="2516288"/>
            <a:chOff x="407367" y="2280864"/>
            <a:chExt cx="11521281" cy="2516288"/>
          </a:xfrm>
        </p:grpSpPr>
        <p:sp>
          <p:nvSpPr>
            <p:cNvPr id="7" name="Rectangle 6"/>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16" name="Group 15"/>
            <p:cNvGrpSpPr/>
            <p:nvPr/>
          </p:nvGrpSpPr>
          <p:grpSpPr>
            <a:xfrm>
              <a:off x="6452934" y="2280864"/>
              <a:ext cx="5475714" cy="2516288"/>
              <a:chOff x="6859051" y="2564904"/>
              <a:chExt cx="5056094" cy="2024225"/>
            </a:xfrm>
          </p:grpSpPr>
          <p:pic>
            <p:nvPicPr>
              <p:cNvPr id="17" name="Picture 16"/>
              <p:cNvPicPr>
                <a:picLocks noChangeAspect="1"/>
              </p:cNvPicPr>
              <p:nvPr/>
            </p:nvPicPr>
            <p:blipFill>
              <a:blip r:embed="rId2" cstate="print"/>
              <a:stretch>
                <a:fillRect/>
              </a:stretch>
            </p:blipFill>
            <p:spPr>
              <a:xfrm>
                <a:off x="6859051" y="2564904"/>
                <a:ext cx="2401410" cy="2024225"/>
              </a:xfrm>
              <a:prstGeom prst="rect">
                <a:avLst/>
              </a:prstGeom>
            </p:spPr>
          </p:pic>
          <p:pic>
            <p:nvPicPr>
              <p:cNvPr id="18" name="Picture 17"/>
              <p:cNvPicPr>
                <a:picLocks noChangeAspect="1"/>
              </p:cNvPicPr>
              <p:nvPr/>
            </p:nvPicPr>
            <p:blipFill>
              <a:blip r:embed="rId3" cstate="print"/>
              <a:stretch>
                <a:fillRect/>
              </a:stretch>
            </p:blipFill>
            <p:spPr>
              <a:xfrm>
                <a:off x="9351258" y="2570195"/>
                <a:ext cx="2563887" cy="1722824"/>
              </a:xfrm>
              <a:prstGeom prst="rect">
                <a:avLst/>
              </a:prstGeom>
            </p:spPr>
          </p:pic>
          <p:sp>
            <p:nvSpPr>
              <p:cNvPr id="19" name="Rectangle 18"/>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p:cNvGrpSpPr/>
          <p:nvPr/>
        </p:nvGrpSpPr>
        <p:grpSpPr>
          <a:xfrm>
            <a:off x="5162809" y="5041642"/>
            <a:ext cx="1223205" cy="1686663"/>
            <a:chOff x="5191837" y="4998100"/>
            <a:chExt cx="1223205" cy="1686663"/>
          </a:xfrm>
        </p:grpSpPr>
        <p:cxnSp>
          <p:nvCxnSpPr>
            <p:cNvPr id="65" name="Straight Arrow Connector 64"/>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WHERE</a:t>
            </a:r>
            <a:r>
              <a:rPr lang="en-US" sz="1600" dirty="0">
                <a:solidFill>
                  <a:srgbClr val="006C86"/>
                </a:solidFill>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endParaRPr lang="en-US" sz="1600"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WHERE</a:t>
            </a:r>
            <a:r>
              <a:rPr lang="en-US" sz="1600" dirty="0">
                <a:solidFill>
                  <a:srgbClr val="006C86"/>
                </a:solidFill>
                <a:latin typeface="Liberation Mono"/>
                <a:cs typeface="Arial" panose="020B0604020202020204" pitchFamily="34" charset="0"/>
              </a:rPr>
              <a:t> </a:t>
            </a:r>
            <a:r>
              <a:rPr lang="en-US" sz="1600" dirty="0">
                <a:solidFill>
                  <a:schemeClr val="accent4">
                    <a:lumMod val="50000"/>
                  </a:schemeClr>
                </a:solidFill>
                <a:latin typeface="Liberation Mono"/>
              </a:rPr>
              <a:t>True</a:t>
            </a:r>
            <a:r>
              <a:rPr lang="en-US" sz="1600" dirty="0">
                <a:latin typeface="Liberation Mono"/>
                <a:cs typeface="Arial" panose="020B0604020202020204" pitchFamily="34" charset="0"/>
              </a:rPr>
              <a:t>;</a:t>
            </a:r>
            <a:endParaRPr lang="en-US" sz="1600"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WHERE</a:t>
            </a:r>
            <a:r>
              <a:rPr lang="en-US" sz="1600" dirty="0">
                <a:solidFill>
                  <a:srgbClr val="006C86"/>
                </a:solidFill>
                <a:latin typeface="Liberation Mono"/>
                <a:cs typeface="Arial" panose="020B0604020202020204" pitchFamily="34" charset="0"/>
              </a:rPr>
              <a:t> </a:t>
            </a:r>
            <a:r>
              <a:rPr lang="en-US" sz="1600" dirty="0">
                <a:solidFill>
                  <a:srgbClr val="990055"/>
                </a:solidFill>
                <a:latin typeface="Liberation Mono"/>
              </a:rPr>
              <a:t>0</a:t>
            </a:r>
            <a:r>
              <a:rPr lang="en-US" sz="1600" dirty="0">
                <a:latin typeface="Liberation Mono"/>
                <a:cs typeface="Arial" panose="020B0604020202020204" pitchFamily="34" charset="0"/>
              </a:rPr>
              <a:t>;</a:t>
            </a:r>
            <a:endParaRPr lang="en-US" sz="1600"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WHERE</a:t>
            </a:r>
            <a:r>
              <a:rPr lang="en-US" sz="1600" dirty="0">
                <a:solidFill>
                  <a:srgbClr val="006C86"/>
                </a:solidFill>
                <a:latin typeface="Liberation Mono"/>
                <a:cs typeface="Arial" panose="020B0604020202020204" pitchFamily="34" charset="0"/>
              </a:rPr>
              <a:t> </a:t>
            </a:r>
            <a:r>
              <a:rPr lang="en-US" sz="1600" dirty="0">
                <a:solidFill>
                  <a:schemeClr val="accent4">
                    <a:lumMod val="50000"/>
                  </a:schemeClr>
                </a:solidFill>
                <a:latin typeface="Liberation Mono"/>
              </a:rPr>
              <a:t>False</a:t>
            </a:r>
            <a:r>
              <a:rPr lang="en-US" sz="1600" dirty="0">
                <a:latin typeface="Liberation Mono"/>
                <a:cs typeface="Arial" panose="020B0604020202020204" pitchFamily="34" charset="0"/>
              </a:rPr>
              <a:t>;</a:t>
            </a:r>
            <a:endParaRPr lang="en-US" sz="1600"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0</a:t>
            </a:r>
            <a:r>
              <a:rPr lang="en-US" sz="1600" dirty="0">
                <a:latin typeface="Liberation Mono"/>
                <a:cs typeface="Arial" panose="020B0604020202020204" pitchFamily="34" charset="0"/>
              </a:rPr>
              <a:t>;</a:t>
            </a:r>
            <a:endParaRPr lang="en-US" sz="1600"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endParaRPr lang="en-US" sz="1600" dirty="0">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endParaRPr lang="en-US" sz="1600" dirty="0">
              <a:latin typeface="Liberation Mono"/>
              <a:cs typeface="Arial" panose="020B0604020202020204" pitchFamily="34" charset="0"/>
            </a:endParaRPr>
          </a:p>
        </p:txBody>
      </p:sp>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select – boolean</a:t>
            </a:r>
            <a:endParaRPr lang="en-IN" sz="3200" i="1" dirty="0">
              <a:solidFill>
                <a:srgbClr val="FF9900"/>
              </a:solidFill>
              <a:latin typeface="Arial" panose="020B0604020202020204" pitchFamily="34" charset="0"/>
              <a:cs typeface="Arial" panose="020B0604020202020204" pitchFamily="34" charset="0"/>
            </a:endParaRPr>
          </a:p>
        </p:txBody>
      </p:sp>
      <p:sp>
        <p:nvSpPr>
          <p:cNvPr id="7" name="Rectangle 6"/>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p:cNvSpPr txBox="1"/>
          <p:nvPr/>
        </p:nvSpPr>
        <p:spPr>
          <a:xfrm>
            <a:off x="6168008" y="2944296"/>
            <a:ext cx="6023992" cy="23083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charset="0"/>
              </a:rPr>
              <a:t>FROM</a:t>
            </a:r>
            <a:r>
              <a:rPr lang="en-IN" sz="1600" dirty="0">
                <a:latin typeface="Liberation Mono"/>
              </a:rPr>
              <a:t> emp </a:t>
            </a:r>
            <a:r>
              <a:rPr lang="en-IN" sz="1600" dirty="0">
                <a:solidFill>
                  <a:srgbClr val="0077AA"/>
                </a:solidFill>
                <a:latin typeface="Liberation Mono"/>
                <a:cs typeface="Times New Roman" panose="02020603050405020304"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OR</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charset="0"/>
              </a:rPr>
              <a:t>FROM</a:t>
            </a:r>
            <a:r>
              <a:rPr lang="en-IN" sz="1600" dirty="0">
                <a:latin typeface="Liberation Mono"/>
              </a:rPr>
              <a:t> emp </a:t>
            </a:r>
            <a:r>
              <a:rPr lang="en-IN" sz="1600" dirty="0">
                <a:solidFill>
                  <a:srgbClr val="0077AA"/>
                </a:solidFill>
                <a:latin typeface="Liberation Mono"/>
                <a:cs typeface="Times New Roman" panose="02020603050405020304"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AND</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charset="0"/>
              </a:rPr>
              <a:t>FROM</a:t>
            </a:r>
            <a:r>
              <a:rPr lang="en-IN" sz="1600" dirty="0">
                <a:latin typeface="Liberation Mono"/>
              </a:rPr>
              <a:t> emp </a:t>
            </a:r>
            <a:r>
              <a:rPr lang="en-IN" sz="1600" dirty="0">
                <a:solidFill>
                  <a:srgbClr val="0077AA"/>
                </a:solidFill>
                <a:latin typeface="Liberation Mono"/>
                <a:cs typeface="Times New Roman" panose="02020603050405020304"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IN</a:t>
            </a:r>
            <a:r>
              <a:rPr lang="en-IN" sz="1600" dirty="0">
                <a:solidFill>
                  <a:schemeClr val="bg1">
                    <a:lumMod val="65000"/>
                  </a:schemeClr>
                </a:solidFill>
                <a:latin typeface="Liberation Mono"/>
              </a:rPr>
              <a:t>(</a:t>
            </a:r>
            <a:r>
              <a:rPr lang="en-IN" sz="1600" dirty="0">
                <a:solidFill>
                  <a:srgbClr val="669900"/>
                </a:solidFill>
                <a:latin typeface="Liberation Mono"/>
              </a:rPr>
              <a:t>'smith'</a:t>
            </a:r>
            <a:r>
              <a:rPr lang="en-IN" sz="1600" dirty="0">
                <a:latin typeface="Liberation Mono"/>
              </a:rPr>
              <a:t>, </a:t>
            </a:r>
            <a:r>
              <a:rPr lang="en-IN" sz="1600" dirty="0">
                <a:solidFill>
                  <a:schemeClr val="accent4">
                    <a:lumMod val="50000"/>
                  </a:schemeClr>
                </a:solidFill>
                <a:latin typeface="Liberation Mono"/>
              </a:rPr>
              <a:t>True</a:t>
            </a:r>
            <a:r>
              <a:rPr lang="en-IN" sz="1600" dirty="0">
                <a:solidFill>
                  <a:schemeClr val="bg1">
                    <a:lumMod val="65000"/>
                  </a:schemeClr>
                </a:solidFill>
                <a:latin typeface="Liberation Mono"/>
              </a:rPr>
              <a:t>)</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charset="0"/>
              </a:rPr>
              <a:t>FROM</a:t>
            </a:r>
            <a:r>
              <a:rPr lang="en-IN" sz="1600" dirty="0">
                <a:latin typeface="Liberation Mono"/>
              </a:rPr>
              <a:t> emp </a:t>
            </a:r>
            <a:r>
              <a:rPr lang="en-IN" sz="1600" dirty="0">
                <a:solidFill>
                  <a:srgbClr val="0077AA"/>
                </a:solidFill>
                <a:latin typeface="Liberation Mono"/>
                <a:cs typeface="Times New Roman" panose="02020603050405020304"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OR</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charset="0"/>
              </a:rPr>
              <a:t>FROM</a:t>
            </a:r>
            <a:r>
              <a:rPr lang="en-IN" sz="1600" dirty="0">
                <a:latin typeface="Liberation Mono"/>
              </a:rPr>
              <a:t> emp </a:t>
            </a:r>
            <a:r>
              <a:rPr lang="en-IN" sz="1600" dirty="0">
                <a:solidFill>
                  <a:srgbClr val="0077AA"/>
                </a:solidFill>
                <a:latin typeface="Liberation Mono"/>
                <a:cs typeface="Times New Roman" panose="02020603050405020304"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AND</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endParaRPr lang="en-IN" sz="1600" dirty="0">
              <a:latin typeface="Liberation Mono"/>
            </a:endParaRP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charset="0"/>
              </a:rPr>
              <a:t>FROM</a:t>
            </a:r>
            <a:r>
              <a:rPr lang="en-IN" sz="1600" dirty="0">
                <a:latin typeface="Liberation Mono"/>
              </a:rPr>
              <a:t> emp </a:t>
            </a:r>
            <a:r>
              <a:rPr lang="en-IN" sz="1600" dirty="0">
                <a:solidFill>
                  <a:srgbClr val="0077AA"/>
                </a:solidFill>
                <a:latin typeface="Liberation Mono"/>
                <a:cs typeface="Times New Roman" panose="02020603050405020304"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IN</a:t>
            </a:r>
            <a:r>
              <a:rPr lang="en-IN" sz="1600" dirty="0">
                <a:solidFill>
                  <a:schemeClr val="bg1">
                    <a:lumMod val="65000"/>
                  </a:schemeClr>
                </a:solidFill>
                <a:latin typeface="Liberation Mono"/>
              </a:rPr>
              <a:t>(</a:t>
            </a:r>
            <a:r>
              <a:rPr lang="en-IN" sz="1600" dirty="0">
                <a:solidFill>
                  <a:srgbClr val="669900"/>
                </a:solidFill>
                <a:latin typeface="Liberation Mono"/>
              </a:rPr>
              <a:t>'smith'</a:t>
            </a:r>
            <a:r>
              <a:rPr lang="en-IN" sz="1600" dirty="0">
                <a:latin typeface="Liberation Mono"/>
              </a:rPr>
              <a:t>, </a:t>
            </a:r>
            <a:r>
              <a:rPr lang="en-IN" sz="1600" dirty="0">
                <a:solidFill>
                  <a:schemeClr val="accent4">
                    <a:lumMod val="50000"/>
                  </a:schemeClr>
                </a:solidFill>
                <a:latin typeface="Liberation Mono"/>
              </a:rPr>
              <a:t>False</a:t>
            </a:r>
            <a:r>
              <a:rPr lang="en-IN" sz="1600" dirty="0">
                <a:solidFill>
                  <a:schemeClr val="bg1">
                    <a:lumMod val="65000"/>
                  </a:schemeClr>
                </a:solidFill>
                <a:latin typeface="Liberation Mono"/>
              </a:rPr>
              <a:t>)</a:t>
            </a:r>
            <a:r>
              <a:rPr lang="en-IN" sz="1600" dirty="0">
                <a:latin typeface="Liberation Mono"/>
              </a:rPr>
              <a:t>;</a:t>
            </a:r>
            <a:endParaRPr lang="en-IN" sz="1600" dirty="0">
              <a:latin typeface="Liberation Mono"/>
            </a:endParaRPr>
          </a:p>
        </p:txBody>
      </p:sp>
      <p:sp>
        <p:nvSpPr>
          <p:cNvPr id="11" name="Rectangle 10"/>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endParaRPr lang="en-IN" sz="2400" dirty="0">
              <a:latin typeface="Liberation Mono"/>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charset="0"/>
              </a:rPr>
              <a:t>SELECT </a:t>
            </a:r>
            <a:r>
              <a:rPr lang="en-US" dirty="0">
                <a:solidFill>
                  <a:schemeClr val="bg1">
                    <a:lumMod val="50000"/>
                  </a:schemeClr>
                </a:solidFill>
                <a:latin typeface="Liberation Mono"/>
                <a:cs typeface="Times New Roman" panose="02020603050405020304" charset="0"/>
              </a:rPr>
              <a:t>. . .</a:t>
            </a:r>
            <a:r>
              <a:rPr lang="en-US" dirty="0">
                <a:latin typeface="Liberation Mono"/>
                <a:cs typeface="Times New Roman" panose="02020603050405020304" charset="0"/>
              </a:rPr>
              <a:t> </a:t>
            </a:r>
            <a:r>
              <a:rPr lang="en-US" dirty="0">
                <a:solidFill>
                  <a:srgbClr val="0077AA"/>
                </a:solidFill>
                <a:latin typeface="Liberation Mono"/>
                <a:cs typeface="Times New Roman" panose="02020603050405020304" charset="0"/>
              </a:rPr>
              <a:t>FROM </a:t>
            </a:r>
            <a:r>
              <a:rPr lang="en-US" b="1" dirty="0">
                <a:solidFill>
                  <a:srgbClr val="0077AA"/>
                </a:solidFill>
                <a:latin typeface="Liberation Mono"/>
                <a:cs typeface="Times New Roman" panose="02020603050405020304" charset="0"/>
              </a:rPr>
              <a:t>r</a:t>
            </a:r>
            <a:r>
              <a:rPr lang="en-US" i="1" baseline="-25000" dirty="0">
                <a:solidFill>
                  <a:srgbClr val="0077AA"/>
                </a:solidFill>
                <a:latin typeface="Liberation Mono"/>
                <a:cs typeface="Times New Roman" panose="02020603050405020304" charset="0"/>
              </a:rPr>
              <a:t>1</a:t>
            </a:r>
            <a:r>
              <a:rPr lang="en-US" dirty="0">
                <a:solidFill>
                  <a:srgbClr val="0077AA"/>
                </a:solidFill>
                <a:latin typeface="Liberation Mono"/>
                <a:cs typeface="Times New Roman" panose="02020603050405020304"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endParaRPr lang="en-US" dirty="0">
              <a:latin typeface="Liberation Mono"/>
            </a:endParaRP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endParaRPr lang="en-US" dirty="0">
              <a:solidFill>
                <a:srgbClr val="A67F59"/>
              </a:solidFill>
              <a:latin typeface="Liberation Mono"/>
            </a:endParaRP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endParaRPr lang="en-US" dirty="0">
              <a:latin typeface="Liberation Mono"/>
            </a:endParaRP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endParaRPr lang="en-US" dirty="0">
              <a:latin typeface="Liberation Mono"/>
            </a:endParaRP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endParaRPr lang="en-US" dirty="0">
              <a:latin typeface="Liberation Mono"/>
            </a:endParaRP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endParaRPr lang="en-US" dirty="0">
              <a:latin typeface="Liberation Mono"/>
            </a:endParaRP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charset="0"/>
              </a:rPr>
              <a:t>SELECT </a:t>
            </a:r>
            <a:r>
              <a:rPr lang="en-US" dirty="0">
                <a:solidFill>
                  <a:schemeClr val="bg1">
                    <a:lumMod val="50000"/>
                  </a:schemeClr>
                </a:solidFill>
                <a:latin typeface="Liberation Mono"/>
                <a:cs typeface="Times New Roman" panose="02020603050405020304" charset="0"/>
              </a:rPr>
              <a:t>. . .</a:t>
            </a:r>
            <a:r>
              <a:rPr lang="en-US" dirty="0">
                <a:solidFill>
                  <a:srgbClr val="0077AA"/>
                </a:solidFill>
                <a:latin typeface="Liberation Mono"/>
                <a:cs typeface="Times New Roman" panose="02020603050405020304" charset="0"/>
              </a:rPr>
              <a:t> FROM </a:t>
            </a:r>
            <a:r>
              <a:rPr lang="en-US" b="1" dirty="0">
                <a:solidFill>
                  <a:srgbClr val="0077AA"/>
                </a:solidFill>
                <a:latin typeface="Liberation Mono"/>
                <a:cs typeface="Times New Roman" panose="02020603050405020304" charset="0"/>
              </a:rPr>
              <a:t>r</a:t>
            </a:r>
            <a:r>
              <a:rPr lang="en-US" i="1" baseline="-25000" dirty="0">
                <a:solidFill>
                  <a:srgbClr val="0077AA"/>
                </a:solidFill>
                <a:latin typeface="Liberation Mono"/>
                <a:cs typeface="Times New Roman" panose="02020603050405020304" charset="0"/>
              </a:rPr>
              <a:t>1</a:t>
            </a:r>
            <a:r>
              <a:rPr lang="en-US" dirty="0">
                <a:solidFill>
                  <a:srgbClr val="0077AA"/>
                </a:solidFill>
                <a:latin typeface="Liberation Mono"/>
                <a:cs typeface="Times New Roman" panose="02020603050405020304"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charset="0"/>
              </a:rPr>
              <a:t>SELECT </a:t>
            </a:r>
            <a:r>
              <a:rPr lang="en-US" dirty="0">
                <a:solidFill>
                  <a:schemeClr val="bg1">
                    <a:lumMod val="50000"/>
                  </a:schemeClr>
                </a:solidFill>
                <a:latin typeface="Liberation Mono"/>
                <a:cs typeface="Times New Roman" panose="02020603050405020304" charset="0"/>
              </a:rPr>
              <a:t>. . .</a:t>
            </a:r>
            <a:r>
              <a:rPr lang="en-US" dirty="0">
                <a:solidFill>
                  <a:srgbClr val="0077AA"/>
                </a:solidFill>
                <a:latin typeface="Liberation Mono"/>
                <a:cs typeface="Times New Roman" panose="02020603050405020304" charset="0"/>
              </a:rPr>
              <a:t> FROM </a:t>
            </a:r>
            <a:r>
              <a:rPr lang="en-US" b="1" dirty="0">
                <a:solidFill>
                  <a:srgbClr val="0077AA"/>
                </a:solidFill>
                <a:latin typeface="Liberation Mono"/>
                <a:cs typeface="Times New Roman" panose="02020603050405020304" charset="0"/>
              </a:rPr>
              <a:t>r</a:t>
            </a:r>
            <a:r>
              <a:rPr lang="en-US" i="1" baseline="-25000" dirty="0">
                <a:solidFill>
                  <a:srgbClr val="0077AA"/>
                </a:solidFill>
                <a:latin typeface="Liberation Mono"/>
                <a:cs typeface="Times New Roman" panose="02020603050405020304" charset="0"/>
              </a:rPr>
              <a:t>1</a:t>
            </a:r>
            <a:r>
              <a:rPr lang="en-US" dirty="0">
                <a:solidFill>
                  <a:srgbClr val="0077AA"/>
                </a:solidFill>
                <a:latin typeface="Liberation Mono"/>
                <a:cs typeface="Times New Roman" panose="02020603050405020304"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charset="0"/>
              </a:rPr>
              <a:t>SELECT</a:t>
            </a:r>
            <a:r>
              <a:rPr lang="en-US" dirty="0">
                <a:latin typeface="Liberation Mono"/>
                <a:ea typeface="Times New Roman" panose="02020603050405020304" charset="0"/>
              </a:rPr>
              <a:t> </a:t>
            </a:r>
            <a:r>
              <a:rPr lang="en-US" dirty="0">
                <a:solidFill>
                  <a:schemeClr val="bg1">
                    <a:lumMod val="50000"/>
                  </a:schemeClr>
                </a:solidFill>
                <a:latin typeface="Liberation Mono"/>
                <a:cs typeface="Times New Roman" panose="02020603050405020304" charset="0"/>
              </a:rPr>
              <a:t>. . .</a:t>
            </a:r>
            <a:r>
              <a:rPr lang="en-US" dirty="0">
                <a:latin typeface="Liberation Mono"/>
                <a:cs typeface="Times New Roman" panose="02020603050405020304" charset="0"/>
              </a:rPr>
              <a:t> </a:t>
            </a:r>
            <a:r>
              <a:rPr lang="en-US" dirty="0">
                <a:solidFill>
                  <a:schemeClr val="bg1">
                    <a:lumMod val="65000"/>
                  </a:schemeClr>
                </a:solidFill>
                <a:latin typeface="Liberation Mono"/>
              </a:rPr>
              <a:t>)</a:t>
            </a:r>
            <a:r>
              <a:rPr lang="en-IN" dirty="0">
                <a:latin typeface="Liberation Mono"/>
                <a:ea typeface="Times New Roman" panose="02020603050405020304" charset="0"/>
              </a:rPr>
              <a:t>;</a:t>
            </a:r>
            <a:endParaRPr lang="en-IN" dirty="0">
              <a:solidFill>
                <a:schemeClr val="bg1">
                  <a:lumMod val="65000"/>
                </a:schemeClr>
              </a:solidFill>
              <a:latin typeface="Liberation Mono"/>
            </a:endParaRPr>
          </a:p>
        </p:txBody>
      </p:sp>
      <p:sp>
        <p:nvSpPr>
          <p:cNvPr id="9" name="TextBox 8"/>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p:cNvGrpSpPr/>
          <p:nvPr/>
        </p:nvGrpSpPr>
        <p:grpSpPr>
          <a:xfrm>
            <a:off x="781056" y="260648"/>
            <a:ext cx="10548697" cy="1502780"/>
            <a:chOff x="781056" y="404664"/>
            <a:chExt cx="10548697" cy="1502780"/>
          </a:xfrm>
        </p:grpSpPr>
        <p:grpSp>
          <p:nvGrpSpPr>
            <p:cNvPr id="15" name="Group 14"/>
            <p:cNvGrpSpPr/>
            <p:nvPr/>
          </p:nvGrpSpPr>
          <p:grpSpPr>
            <a:xfrm>
              <a:off x="781056" y="404664"/>
              <a:ext cx="10548697" cy="1502780"/>
              <a:chOff x="781056" y="404664"/>
              <a:chExt cx="10548697" cy="1502780"/>
            </a:xfrm>
          </p:grpSpPr>
          <p:grpSp>
            <p:nvGrpSpPr>
              <p:cNvPr id="8" name="Group 7"/>
              <p:cNvGrpSpPr/>
              <p:nvPr/>
            </p:nvGrpSpPr>
            <p:grpSpPr>
              <a:xfrm>
                <a:off x="790238" y="404664"/>
                <a:ext cx="10539515" cy="1502780"/>
                <a:chOff x="695400" y="1745011"/>
                <a:chExt cx="10539515" cy="1502780"/>
              </a:xfrm>
            </p:grpSpPr>
            <p:grpSp>
              <p:nvGrpSpPr>
                <p:cNvPr id="10" name="Group 9"/>
                <p:cNvGrpSpPr/>
                <p:nvPr/>
              </p:nvGrpSpPr>
              <p:grpSpPr>
                <a:xfrm>
                  <a:off x="695400" y="1835990"/>
                  <a:ext cx="8952150" cy="1304978"/>
                  <a:chOff x="267703" y="1600839"/>
                  <a:chExt cx="8952150" cy="1304978"/>
                </a:xfrm>
              </p:grpSpPr>
              <p:grpSp>
                <p:nvGrpSpPr>
                  <p:cNvPr id="13" name="Group 12"/>
                  <p:cNvGrpSpPr/>
                  <p:nvPr/>
                </p:nvGrpSpPr>
                <p:grpSpPr>
                  <a:xfrm>
                    <a:off x="1651832" y="1600839"/>
                    <a:ext cx="7568021" cy="1303315"/>
                    <a:chOff x="31591" y="1556792"/>
                    <a:chExt cx="7568021" cy="1303315"/>
                  </a:xfrm>
                </p:grpSpPr>
                <p:grpSp>
                  <p:nvGrpSpPr>
                    <p:cNvPr id="20" name="Group 19"/>
                    <p:cNvGrpSpPr/>
                    <p:nvPr/>
                  </p:nvGrpSpPr>
                  <p:grpSpPr>
                    <a:xfrm>
                      <a:off x="665207" y="1556792"/>
                      <a:ext cx="2741074" cy="1303315"/>
                      <a:chOff x="665207" y="1556792"/>
                      <a:chExt cx="2741074" cy="1303315"/>
                    </a:xfrm>
                  </p:grpSpPr>
                  <p:sp>
                    <p:nvSpPr>
                      <p:cNvPr id="24" name="Rectangle 23"/>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grpSp>
        <p:sp>
          <p:nvSpPr>
            <p:cNvPr id="4" name="TextBox 3"/>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endParaRPr lang="en-US" sz="2400" b="1" i="0" dirty="0">
              <a:solidFill>
                <a:schemeClr val="accent6">
                  <a:lumMod val="75000"/>
                </a:schemeClr>
              </a:solidFill>
              <a:effectLst/>
              <a:latin typeface="Liberation Mono"/>
            </a:endParaRPr>
          </a:p>
          <a:p>
            <a:pPr marL="532130"/>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p:cNvGraphicFramePr>
            <a:graphicFrameLocks noGrp="1"/>
          </p:cNvGraphicFramePr>
          <p:nvPr/>
        </p:nvGraphicFramePr>
        <p:xfrm>
          <a:off x="4867268" y="6237312"/>
          <a:ext cx="6053268" cy="426720"/>
        </p:xfrm>
        <a:graphic>
          <a:graphicData uri="http://schemas.openxmlformats.org/drawingml/2006/table">
            <a:tbl>
              <a:tblPr/>
              <a:tblGrid>
                <a:gridCol w="2506905"/>
                <a:gridCol w="3546363"/>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endParaRPr lang="en-IN" dirty="0">
                        <a:effectLst/>
                        <a:latin typeface="Palatino Linotype" panose="02040502050505030304" pitchFamily="18" charset="0"/>
                      </a:endParaRP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endParaRPr lang="en-US" dirty="0">
                        <a:effectLst/>
                        <a:latin typeface="Palatino Linotype" panose="02040502050505030304" pitchFamily="18" charset="0"/>
                      </a:endParaRPr>
                    </a:p>
                  </a:txBody>
                  <a:tcPr marL="76200" marR="76200" marT="76200" marB="76200">
                    <a:lnL>
                      <a:noFill/>
                    </a:lnL>
                    <a:lnR>
                      <a:noFill/>
                    </a:lnR>
                    <a:lnT>
                      <a:noFill/>
                    </a:lnT>
                    <a:lnB>
                      <a:noFill/>
                    </a:lnB>
                    <a:solidFill>
                      <a:schemeClr val="accent5">
                        <a:lumMod val="40000"/>
                        <a:lumOff val="60000"/>
                      </a:schemeClr>
                    </a:solidFill>
                  </a:tcPr>
                </a:tc>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in</a:t>
            </a:r>
            <a:endParaRPr lang="en-IN"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endParaRPr lang="en-US" sz="2000" dirty="0">
              <a:solidFill>
                <a:srgbClr val="0077AA"/>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endParaRPr lang="en-US" sz="2000" dirty="0">
              <a:solidFill>
                <a:srgbClr val="0077AA"/>
              </a:solidFill>
              <a:latin typeface="Liberation Mono"/>
              <a:cs typeface="Arial" panose="020B0604020202020204" pitchFamily="34" charset="0"/>
            </a:endParaRP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1"/>
          <a:stretch>
            <a:fillRect/>
          </a:stretch>
        </p:blipFill>
        <p:spPr>
          <a:xfrm>
            <a:off x="314782" y="4365104"/>
            <a:ext cx="8013465" cy="2236191"/>
          </a:xfrm>
          <a:prstGeom prst="rect">
            <a:avLst/>
          </a:prstGeom>
        </p:spPr>
      </p:pic>
      <p:grpSp>
        <p:nvGrpSpPr>
          <p:cNvPr id="6" name="Group 5"/>
          <p:cNvGrpSpPr/>
          <p:nvPr/>
        </p:nvGrpSpPr>
        <p:grpSpPr>
          <a:xfrm>
            <a:off x="364741" y="3624170"/>
            <a:ext cx="11305256" cy="596918"/>
            <a:chOff x="364741" y="3861048"/>
            <a:chExt cx="11305256" cy="596918"/>
          </a:xfrm>
        </p:grpSpPr>
        <p:cxnSp>
          <p:nvCxnSpPr>
            <p:cNvPr id="11" name="Straight Connector 10"/>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14" name="Rectangle 13"/>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anose="020B0604020202020204" pitchFamily="34" charset="0"/>
                <a:cs typeface="Arial" panose="020B0604020202020204" pitchFamily="34" charset="0"/>
              </a:rPr>
              <a:t>syntax</a:t>
            </a:r>
            <a:endParaRPr lang="en-US" sz="2800" i="1" dirty="0">
              <a:solidFill>
                <a:schemeClr val="accent1">
                  <a:lumMod val="75000"/>
                </a:schemeClr>
              </a:solidFill>
              <a:latin typeface="Arial" panose="020B0604020202020204" pitchFamily="34" charset="0"/>
              <a:cs typeface="Arial" panose="020B0604020202020204" pitchFamily="34" charset="0"/>
            </a:endParaRPr>
          </a:p>
        </p:txBody>
      </p:sp>
      <p:sp>
        <p:nvSpPr>
          <p:cNvPr id="12" name="Rectangle 11"/>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IN</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endParaRPr lang="en-IN" sz="2200" dirty="0">
              <a:solidFill>
                <a:srgbClr val="FF0000"/>
              </a:solidFill>
              <a:latin typeface="Arial" panose="020B0604020202020204" pitchFamily="34" charset="0"/>
              <a:cs typeface="Arial" panose="020B0604020202020204" pitchFamily="34" charset="0"/>
            </a:endParaRPr>
          </a:p>
        </p:txBody>
      </p:sp>
      <p:sp>
        <p:nvSpPr>
          <p:cNvPr id="14" name="TextBox 13"/>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endParaRPr lang="en-IN" dirty="0">
              <a:solidFill>
                <a:schemeClr val="tx1"/>
              </a:solidFill>
            </a:endParaRPr>
          </a:p>
          <a:p>
            <a:pPr marL="0" indent="0">
              <a:lnSpc>
                <a:spcPct val="100000"/>
              </a:lnSpc>
              <a:buNone/>
            </a:pPr>
            <a:r>
              <a:rPr lang="en-IN" dirty="0">
                <a:solidFill>
                  <a:schemeClr val="tx1"/>
                </a:solidFill>
              </a:rPr>
              <a:t>       </a:t>
            </a:r>
            <a:r>
              <a:rPr lang="en-IN" b="1" dirty="0">
                <a:solidFill>
                  <a:schemeClr val="tx1"/>
                </a:solidFill>
              </a:rPr>
              <a:t>Empty set (0.00 sec)</a:t>
            </a:r>
            <a:endParaRPr lang="en-IN" b="1" dirty="0">
              <a:solidFill>
                <a:schemeClr val="tx1"/>
              </a:solidFill>
            </a:endParaRPr>
          </a:p>
        </p:txBody>
      </p:sp>
      <p:sp>
        <p:nvSpPr>
          <p:cNvPr id="9" name="Rectangle 8"/>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not in</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5" name="Table 6"/>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gridCol w="1456591"/>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r>
            </a:tbl>
          </a:graphicData>
        </a:graphic>
      </p:graphicFrame>
      <p:graphicFrame>
        <p:nvGraphicFramePr>
          <p:cNvPr id="10" name="Table 6"/>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gridCol w="1456591"/>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tr>
            </a:tbl>
          </a:graphicData>
        </a:graphic>
      </p:graphicFrame>
      <p:sp>
        <p:nvSpPr>
          <p:cNvPr id="12" name="TextBox 11"/>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charset="0"/>
              </a:rPr>
              <a:t>NOT</a:t>
            </a:r>
            <a:r>
              <a:rPr lang="en-US" b="0" i="0" dirty="0">
                <a:solidFill>
                  <a:srgbClr val="333333"/>
                </a:solidFill>
                <a:effectLst/>
                <a:latin typeface="Liberation Mono"/>
              </a:rPr>
              <a:t>(</a:t>
            </a:r>
            <a:r>
              <a:rPr lang="en-US" dirty="0">
                <a:latin typeface="Liberation Mono"/>
                <a:cs typeface="Times New Roman" panose="02020603050405020304"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endParaRPr lang="en-IN" sz="2400"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endParaRPr lang="en-IN" dirty="0">
              <a:solidFill>
                <a:schemeClr val="tx2">
                  <a:lumMod val="50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a:t>
            </a:r>
            <a:r>
              <a:rPr lang="en-US">
                <a:solidFill>
                  <a:srgbClr val="006C86"/>
                </a:solidFill>
                <a:latin typeface="Palatino Linotype" panose="02040502050505030304" pitchFamily="18" charset="0"/>
              </a:rPr>
              <a:t>, constraints </a:t>
            </a:r>
            <a:r>
              <a:rPr lang="en-US" dirty="0">
                <a:solidFill>
                  <a:srgbClr val="006C86"/>
                </a:solidFill>
                <a:latin typeface="Palatino Linotype" panose="02040502050505030304" pitchFamily="18" charset="0"/>
              </a:rPr>
              <a:t>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endParaRPr lang="en-IN" dirty="0">
              <a:solidFill>
                <a:schemeClr val="tx2">
                  <a:lumMod val="50000"/>
                </a:schemeClr>
              </a:solidFill>
              <a:latin typeface="Palatino Linotype" panose="02040502050505030304" pitchFamily="18"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endParaRPr lang="en-IN" dirty="0">
              <a:solidFill>
                <a:schemeClr val="tx2">
                  <a:lumMod val="50000"/>
                </a:schemeClr>
              </a:solidFill>
              <a:latin typeface="Palatino Linotype" panose="02040502050505030304" pitchFamily="18"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endParaRPr lang="en-IN" dirty="0">
              <a:solidFill>
                <a:schemeClr val="tx2">
                  <a:lumMod val="50000"/>
                </a:schemeClr>
              </a:solidFill>
              <a:latin typeface="Palatino Linotype" panose="02040502050505030304" pitchFamily="18"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endParaRPr lang="en-IN" dirty="0">
              <a:solidFill>
                <a:schemeClr val="tx2">
                  <a:lumMod val="50000"/>
                </a:schemeClr>
              </a:solidFill>
              <a:latin typeface="Palatino Linotype" panose="02040502050505030304" pitchFamily="18"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endParaRPr lang="en-IN" dirty="0">
              <a:solidFill>
                <a:schemeClr val="tx2">
                  <a:lumMod val="50000"/>
                </a:schemeClr>
              </a:solidFill>
              <a:latin typeface="Palatino Linotype" panose="02040502050505030304" pitchFamily="18" charset="0"/>
            </a:endParaRP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properties of relational table</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191344" y="692696"/>
          <a:ext cx="7560841" cy="2628974"/>
        </p:xfrm>
        <a:graphic>
          <a:graphicData uri="http://schemas.openxmlformats.org/drawingml/2006/table">
            <a:tbl>
              <a:tblPr firstRow="1" bandRow="1">
                <a:tableStyleId>{5940675A-B579-460E-94D1-54222C63F5DA}</a:tableStyleId>
              </a:tblPr>
              <a:tblGrid>
                <a:gridCol w="924515"/>
                <a:gridCol w="1699547"/>
                <a:gridCol w="1696418"/>
                <a:gridCol w="1656184"/>
                <a:gridCol w="1584177"/>
              </a:tblGrid>
              <a:tr h="403934">
                <a:tc>
                  <a:txBody>
                    <a:bodyPr/>
                    <a:lstStyle/>
                    <a:p>
                      <a:pPr algn="ctr"/>
                      <a:r>
                        <a:rPr lang="en-IN" dirty="0"/>
                        <a:t>ID</a:t>
                      </a:r>
                      <a:endParaRPr lang="en-IN" dirty="0"/>
                    </a:p>
                  </a:txBody>
                  <a:tcPr>
                    <a:solidFill>
                      <a:srgbClr val="FFFF00"/>
                    </a:solidFill>
                  </a:tcPr>
                </a:tc>
                <a:tc>
                  <a:txBody>
                    <a:bodyPr/>
                    <a:lstStyle/>
                    <a:p>
                      <a:pPr algn="ctr"/>
                      <a:r>
                        <a:rPr lang="en-IN" dirty="0"/>
                        <a:t>job</a:t>
                      </a:r>
                      <a:endParaRPr lang="en-IN" dirty="0"/>
                    </a:p>
                  </a:txBody>
                  <a:tcPr>
                    <a:solidFill>
                      <a:srgbClr val="FFFF00"/>
                    </a:solidFill>
                  </a:tcPr>
                </a:tc>
                <a:tc>
                  <a:txBody>
                    <a:bodyPr/>
                    <a:lstStyle/>
                    <a:p>
                      <a:pPr algn="ctr"/>
                      <a:r>
                        <a:rPr lang="en-IN" dirty="0"/>
                        <a:t>firstName</a:t>
                      </a:r>
                      <a:endParaRPr lang="en-IN" dirty="0"/>
                    </a:p>
                  </a:txBody>
                  <a:tcPr>
                    <a:solidFill>
                      <a:srgbClr val="FFFF00"/>
                    </a:solidFill>
                  </a:tcPr>
                </a:tc>
                <a:tc>
                  <a:txBody>
                    <a:bodyPr/>
                    <a:lstStyle/>
                    <a:p>
                      <a:pPr algn="ctr"/>
                      <a:r>
                        <a:rPr lang="en-IN" dirty="0"/>
                        <a:t>DoB</a:t>
                      </a:r>
                      <a:endParaRPr lang="en-IN" dirty="0"/>
                    </a:p>
                  </a:txBody>
                  <a:tcPr>
                    <a:solidFill>
                      <a:srgbClr val="FFFF00"/>
                    </a:solidFill>
                  </a:tcPr>
                </a:tc>
                <a:tc>
                  <a:txBody>
                    <a:bodyPr/>
                    <a:lstStyle/>
                    <a:p>
                      <a:pPr algn="ctr"/>
                      <a:r>
                        <a:rPr lang="en-US" dirty="0"/>
                        <a:t>salary</a:t>
                      </a:r>
                      <a:endParaRPr lang="en-IN" dirty="0"/>
                    </a:p>
                  </a:txBody>
                  <a:tcPr>
                    <a:solidFill>
                      <a:srgbClr val="FFFF00"/>
                    </a:solidFill>
                  </a:tcPr>
                </a:tc>
              </a:tr>
              <a:tr h="370840">
                <a:tc>
                  <a:txBody>
                    <a:bodyPr/>
                    <a:lstStyle/>
                    <a:p>
                      <a:pPr algn="ctr"/>
                      <a:r>
                        <a:rPr lang="en-IN" dirty="0"/>
                        <a:t>1</a:t>
                      </a:r>
                      <a:endParaRPr lang="en-IN" dirty="0"/>
                    </a:p>
                  </a:txBody>
                  <a:tcPr/>
                </a:tc>
                <a:tc>
                  <a:txBody>
                    <a:bodyPr/>
                    <a:lstStyle/>
                    <a:p>
                      <a:r>
                        <a:rPr lang="en-IN" dirty="0"/>
                        <a:t>manager</a:t>
                      </a:r>
                      <a:endParaRPr lang="en-IN" dirty="0"/>
                    </a:p>
                  </a:txBody>
                  <a:tcPr/>
                </a:tc>
                <a:tc>
                  <a:txBody>
                    <a:bodyPr/>
                    <a:lstStyle/>
                    <a:p>
                      <a:r>
                        <a:rPr lang="en-IN" dirty="0"/>
                        <a:t>Saleel Bagde</a:t>
                      </a:r>
                      <a:endParaRPr lang="en-IN" dirty="0"/>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tr>
              <a:tr h="370840">
                <a:tc>
                  <a:txBody>
                    <a:bodyPr/>
                    <a:lstStyle/>
                    <a:p>
                      <a:pPr algn="ctr"/>
                      <a:r>
                        <a:rPr lang="en-IN" dirty="0"/>
                        <a:t>3</a:t>
                      </a:r>
                      <a:endParaRPr lang="en-IN" dirty="0"/>
                    </a:p>
                  </a:txBody>
                  <a:tcPr/>
                </a:tc>
                <a:tc>
                  <a:txBody>
                    <a:bodyPr/>
                    <a:lstStyle/>
                    <a:p>
                      <a:r>
                        <a:rPr lang="en-IN" dirty="0"/>
                        <a:t>salesman</a:t>
                      </a:r>
                      <a:endParaRPr lang="en-IN" dirty="0"/>
                    </a:p>
                  </a:txBody>
                  <a:tcPr/>
                </a:tc>
                <a:tc>
                  <a:txBody>
                    <a:bodyPr/>
                    <a:lstStyle/>
                    <a:p>
                      <a:r>
                        <a:rPr lang="en-IN" dirty="0"/>
                        <a:t>Sharmin</a:t>
                      </a:r>
                      <a:endParaRPr lang="en-IN" dirty="0"/>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tr>
              <a:tr h="370840">
                <a:tc>
                  <a:txBody>
                    <a:bodyPr/>
                    <a:lstStyle/>
                    <a:p>
                      <a:pPr algn="ctr"/>
                      <a:r>
                        <a:rPr lang="en-IN" dirty="0"/>
                        <a:t>4</a:t>
                      </a:r>
                      <a:endParaRPr lang="en-IN" dirty="0"/>
                    </a:p>
                  </a:txBody>
                  <a:tcPr/>
                </a:tc>
                <a:tc>
                  <a:txBody>
                    <a:bodyPr/>
                    <a:lstStyle/>
                    <a:p>
                      <a:r>
                        <a:rPr lang="en-US" dirty="0"/>
                        <a:t>accountant</a:t>
                      </a:r>
                      <a:endParaRPr lang="en-IN" dirty="0"/>
                    </a:p>
                  </a:txBody>
                  <a:tcPr/>
                </a:tc>
                <a:tc>
                  <a:txBody>
                    <a:bodyPr/>
                    <a:lstStyle/>
                    <a:p>
                      <a:r>
                        <a:rPr lang="en-IN" dirty="0"/>
                        <a:t>Vrushali</a:t>
                      </a:r>
                      <a:endParaRPr lang="en-IN" dirty="0"/>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tr>
              <a:tr h="370840">
                <a:tc>
                  <a:txBody>
                    <a:bodyPr/>
                    <a:lstStyle/>
                    <a:p>
                      <a:pPr algn="ctr"/>
                      <a:r>
                        <a:rPr lang="en-IN" dirty="0"/>
                        <a:t>2</a:t>
                      </a:r>
                      <a:endParaRPr lang="en-IN" dirty="0"/>
                    </a:p>
                  </a:txBody>
                  <a:tcPr/>
                </a:tc>
                <a:tc>
                  <a:txBody>
                    <a:bodyPr/>
                    <a:lstStyle/>
                    <a:p>
                      <a:r>
                        <a:rPr lang="en-IN" dirty="0"/>
                        <a:t>salesman</a:t>
                      </a:r>
                      <a:endParaRPr lang="en-IN" dirty="0"/>
                    </a:p>
                  </a:txBody>
                  <a:tcPr/>
                </a:tc>
                <a:tc>
                  <a:txBody>
                    <a:bodyPr/>
                    <a:lstStyle/>
                    <a:p>
                      <a:r>
                        <a:rPr lang="en-IN" dirty="0"/>
                        <a:t>Ruhan</a:t>
                      </a:r>
                      <a:endParaRPr lang="en-IN" dirty="0"/>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tr>
              <a:tr h="370840">
                <a:tc>
                  <a:txBody>
                    <a:bodyPr/>
                    <a:lstStyle/>
                    <a:p>
                      <a:pPr algn="ctr"/>
                      <a:r>
                        <a:rPr lang="en-IN" dirty="0"/>
                        <a:t>5</a:t>
                      </a:r>
                      <a:endParaRPr lang="en-IN" dirty="0"/>
                    </a:p>
                  </a:txBody>
                  <a:tcPr/>
                </a:tc>
                <a:tc>
                  <a:txBody>
                    <a:bodyPr/>
                    <a:lstStyle/>
                    <a:p>
                      <a:r>
                        <a:rPr lang="en-IN" dirty="0"/>
                        <a:t>9500</a:t>
                      </a:r>
                      <a:endParaRPr lang="en-IN" dirty="0"/>
                    </a:p>
                  </a:txBody>
                  <a:tcPr/>
                </a:tc>
                <a:tc>
                  <a:txBody>
                    <a:bodyPr/>
                    <a:lstStyle/>
                    <a:p>
                      <a:r>
                        <a:rPr lang="en-IN" dirty="0"/>
                        <a:t>manager</a:t>
                      </a:r>
                      <a:endParaRPr lang="en-IN" dirty="0"/>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tr>
              <a:tr h="370840">
                <a:tc>
                  <a:txBody>
                    <a:bodyPr/>
                    <a:lstStyle/>
                    <a:p>
                      <a:pPr algn="ctr"/>
                      <a:r>
                        <a:rPr lang="en-IN" dirty="0"/>
                        <a:t>5</a:t>
                      </a:r>
                      <a:endParaRPr lang="en-IN" dirty="0"/>
                    </a:p>
                  </a:txBody>
                  <a:tcPr/>
                </a:tc>
                <a:tc>
                  <a:txBody>
                    <a:bodyPr/>
                    <a:lstStyle/>
                    <a:p>
                      <a:r>
                        <a:rPr lang="en-IN" dirty="0"/>
                        <a:t>Salesman</a:t>
                      </a:r>
                      <a:endParaRPr lang="en-IN" dirty="0"/>
                    </a:p>
                  </a:txBody>
                  <a:tcPr/>
                </a:tc>
                <a:tc>
                  <a:txBody>
                    <a:bodyPr/>
                    <a:lstStyle/>
                    <a:p>
                      <a:r>
                        <a:rPr lang="en-IN" dirty="0"/>
                        <a:t>Rahul Patil</a:t>
                      </a:r>
                      <a:endParaRPr lang="en-IN" dirty="0"/>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IN</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191344" y="1761474"/>
            <a:ext cx="11881319" cy="4524315"/>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charset="0"/>
              </a:defRPr>
            </a:lvl1pPr>
          </a:lstStyle>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False</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0</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True</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1</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10</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7788</a:t>
            </a:r>
            <a:r>
              <a:rPr lang="en-IN" sz="1600" dirty="0"/>
              <a:t> </a:t>
            </a:r>
            <a:r>
              <a:rPr lang="en-IN" sz="1600" dirty="0">
                <a:solidFill>
                  <a:schemeClr val="accent5">
                    <a:lumMod val="75000"/>
                  </a:schemeClr>
                </a:solidFill>
                <a:cs typeface="Arial" panose="020B0604020202020204" pitchFamily="34" charset="0"/>
              </a:rPr>
              <a:t>IN</a:t>
            </a:r>
            <a:r>
              <a:rPr lang="en-IN" sz="1600" dirty="0">
                <a:solidFill>
                  <a:schemeClr val="tx1"/>
                </a:solidFill>
              </a:rPr>
              <a:t> </a:t>
            </a:r>
            <a:r>
              <a:rPr lang="en-IN" sz="1600" dirty="0">
                <a:solidFill>
                  <a:schemeClr val="bg1">
                    <a:lumMod val="65000"/>
                  </a:schemeClr>
                </a:solidFill>
              </a:rPr>
              <a:t>(</a:t>
            </a:r>
            <a:r>
              <a:rPr lang="en-IN" sz="1600" dirty="0">
                <a:solidFill>
                  <a:schemeClr val="tx1"/>
                </a:solidFill>
              </a:rPr>
              <a:t>empno, mgr</a:t>
            </a:r>
            <a:r>
              <a:rPr lang="en-IN" sz="1600" dirty="0">
                <a:solidFill>
                  <a:schemeClr val="bg1">
                    <a:lumMod val="65000"/>
                  </a:schemeClr>
                </a:solidFill>
              </a:rPr>
              <a:t>)</a:t>
            </a:r>
            <a:r>
              <a:rPr lang="en-IN" sz="1600" dirty="0">
                <a:solidFill>
                  <a:schemeClr val="tx1"/>
                </a:solidFill>
              </a:rPr>
              <a:t>;   </a:t>
            </a:r>
            <a:r>
              <a:rPr lang="en-IN" sz="1600" dirty="0">
                <a:solidFill>
                  <a:srgbClr val="FD8603"/>
                </a:solidFill>
                <a:sym typeface="Wingdings" panose="05000000000000000000" pitchFamily="2" charset="2"/>
              </a:rPr>
              <a:t></a:t>
            </a:r>
            <a:endParaRPr lang="en-IN" sz="1600" b="1" dirty="0">
              <a:solidFill>
                <a:srgbClr val="FD8603"/>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 </a:t>
            </a:r>
            <a:r>
              <a:rPr lang="en-IN" sz="1600" dirty="0">
                <a:solidFill>
                  <a:schemeClr val="accent4">
                    <a:lumMod val="50000"/>
                  </a:schemeClr>
                </a:solidFill>
                <a:cs typeface="+mn-cs"/>
              </a:rPr>
              <a:t>False</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 </a:t>
            </a:r>
            <a:r>
              <a:rPr lang="en-IN" sz="1600" dirty="0">
                <a:solidFill>
                  <a:srgbClr val="A67F59"/>
                </a:solidFill>
                <a:cs typeface="+mn-cs"/>
              </a:rPr>
              <a:t>OR</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chemeClr val="accent5">
                    <a:lumMod val="75000"/>
                  </a:schemeClr>
                </a:solidFill>
                <a:cs typeface="Arial" panose="020B0604020202020204" pitchFamily="34" charset="0"/>
              </a:rPr>
              <a:t>IN</a:t>
            </a:r>
            <a:r>
              <a:rPr lang="en-IN" sz="1600" dirty="0">
                <a:solidFill>
                  <a:schemeClr val="tx1"/>
                </a:solidFill>
              </a:rPr>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 </a:t>
            </a:r>
            <a:r>
              <a:rPr lang="en-IN" sz="1600" dirty="0">
                <a:solidFill>
                  <a:srgbClr val="A67F59"/>
                </a:solidFill>
                <a:cs typeface="+mn-cs"/>
              </a:rPr>
              <a:t>AND</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a:t>
            </a:r>
            <a:endParaRPr lang="en-IN" sz="1600" dirty="0">
              <a:solidFill>
                <a:schemeClr val="tx1"/>
              </a:solidFill>
            </a:endParaRP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SELECT</a:t>
            </a:r>
            <a:r>
              <a:rPr lang="en-US" sz="1600" dirty="0">
                <a:solidFill>
                  <a:schemeClr val="tx1"/>
                </a:solidFill>
              </a:rPr>
              <a:t> deptno </a:t>
            </a:r>
            <a:r>
              <a:rPr lang="en-US" sz="1600" dirty="0"/>
              <a:t>FROM</a:t>
            </a:r>
            <a:r>
              <a:rPr lang="en-US" sz="1600" dirty="0">
                <a:solidFill>
                  <a:schemeClr val="tx1"/>
                </a:solidFill>
              </a:rPr>
              <a:t> dept</a:t>
            </a:r>
            <a:r>
              <a:rPr lang="en-US" sz="1600" dirty="0">
                <a:solidFill>
                  <a:schemeClr val="bg1">
                    <a:lumMod val="65000"/>
                  </a:schemeClr>
                </a:solidFill>
              </a:rPr>
              <a:t>)</a:t>
            </a:r>
            <a:r>
              <a:rPr lang="en-US" sz="1600" dirty="0">
                <a:solidFill>
                  <a:schemeClr val="tx1"/>
                </a:solidFill>
              </a:rPr>
              <a:t>;</a:t>
            </a:r>
            <a:endParaRPr lang="en-US" sz="1600" dirty="0">
              <a:solidFill>
                <a:schemeClr val="tx1"/>
              </a:solidFill>
            </a:endParaRP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SELECT</a:t>
            </a:r>
            <a:r>
              <a:rPr lang="en-US" sz="1600" dirty="0">
                <a:solidFill>
                  <a:schemeClr val="tx1"/>
                </a:solidFill>
              </a:rPr>
              <a:t> deptno </a:t>
            </a:r>
            <a:r>
              <a:rPr lang="en-US" sz="1600" dirty="0"/>
              <a:t>FROM</a:t>
            </a:r>
            <a:r>
              <a:rPr lang="en-US" sz="1600" dirty="0">
                <a:solidFill>
                  <a:schemeClr val="tx1"/>
                </a:solidFill>
              </a:rPr>
              <a:t> dept </a:t>
            </a:r>
            <a:r>
              <a:rPr lang="en-US" sz="1600" dirty="0"/>
              <a:t>WHERE</a:t>
            </a:r>
            <a:r>
              <a:rPr lang="en-US" sz="1600" dirty="0">
                <a:solidFill>
                  <a:schemeClr val="tx1"/>
                </a:solidFill>
              </a:rPr>
              <a:t> dname=</a:t>
            </a:r>
            <a:r>
              <a:rPr lang="en-US" sz="1600" dirty="0">
                <a:solidFill>
                  <a:srgbClr val="669900"/>
                </a:solidFill>
                <a:cs typeface="+mn-cs"/>
              </a:rPr>
              <a:t>'accounting'</a:t>
            </a:r>
            <a:r>
              <a:rPr lang="en-US" sz="1600" dirty="0">
                <a:solidFill>
                  <a:schemeClr val="bg1">
                    <a:lumMod val="65000"/>
                  </a:schemeClr>
                </a:solidFill>
              </a:rPr>
              <a:t>)</a:t>
            </a:r>
            <a:r>
              <a:rPr lang="en-US" sz="1600" dirty="0">
                <a:solidFill>
                  <a:schemeClr val="tx1"/>
                </a:solidFill>
              </a:rPr>
              <a:t>;</a:t>
            </a:r>
            <a:endParaRPr lang="en-IN" sz="1600" dirty="0">
              <a:solidFill>
                <a:schemeClr val="tx1"/>
              </a:solidFill>
            </a:endParaRP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TABLE</a:t>
            </a:r>
            <a:r>
              <a:rPr lang="en-US" sz="1600" dirty="0">
                <a:solidFill>
                  <a:schemeClr val="tx1"/>
                </a:solidFill>
              </a:rPr>
              <a:t> deptno); </a:t>
            </a:r>
            <a:r>
              <a:rPr lang="en-US" sz="1600" dirty="0">
                <a:solidFill>
                  <a:srgbClr val="FF0000"/>
                </a:solidFill>
                <a:cs typeface="+mn-cs"/>
              </a:rPr>
              <a:t># ERROR 1241 (21000): Operand should contain 1 column(s)</a:t>
            </a:r>
            <a:endParaRPr lang="en-IN" sz="1600" dirty="0">
              <a:solidFill>
                <a:srgbClr val="FF0000"/>
              </a:solidFill>
              <a:cs typeface="+mn-cs"/>
            </a:endParaRPr>
          </a:p>
        </p:txBody>
      </p:sp>
      <p:sp>
        <p:nvSpPr>
          <p:cNvPr id="9" name="Rectangle 8"/>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in</a:t>
            </a:r>
            <a:endParaRPr lang="en-IN" sz="3200" i="1" dirty="0">
              <a:solidFill>
                <a:srgbClr val="FF9900"/>
              </a:solidFill>
              <a:latin typeface="Arial" panose="020B0604020202020204" pitchFamily="34" charset="0"/>
              <a:cs typeface="Arial" panose="020B0604020202020204" pitchFamily="34" charset="0"/>
            </a:endParaRPr>
          </a:p>
        </p:txBody>
      </p:sp>
      <p:sp>
        <p:nvSpPr>
          <p:cNvPr id="7" name="TextBox 6"/>
          <p:cNvSpPr txBox="1"/>
          <p:nvPr/>
        </p:nvSpPr>
        <p:spPr>
          <a:xfrm>
            <a:off x="6600055" y="1761474"/>
            <a:ext cx="5400601" cy="19851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charset="0"/>
              </a:defRPr>
            </a:lvl1pPr>
          </a:lstStyle>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a:t>
            </a:r>
            <a:r>
              <a:rPr lang="en-IN" sz="1600" dirty="0"/>
              <a:t> </a:t>
            </a:r>
            <a:r>
              <a:rPr lang="en-IN" sz="1600" dirty="0">
                <a:solidFill>
                  <a:schemeClr val="accent4">
                    <a:lumMod val="50000"/>
                  </a:schemeClr>
                </a:solidFill>
                <a:cs typeface="+mn-cs"/>
              </a:rPr>
              <a:t>NOT</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chemeClr val="accent4">
                    <a:lumMod val="50000"/>
                  </a:schemeClr>
                </a:solidFill>
                <a:cs typeface="Arial" panose="020B0604020202020204" pitchFamily="34" charset="0"/>
              </a:rPr>
              <a:t>NULL</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False</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0</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True</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1</a:t>
            </a:r>
            <a:r>
              <a:rPr lang="en-IN" sz="1600" dirty="0">
                <a:solidFill>
                  <a:schemeClr val="bg1">
                    <a:lumMod val="65000"/>
                  </a:schemeClr>
                </a:solidFill>
              </a:rPr>
              <a:t>)</a:t>
            </a:r>
            <a:r>
              <a:rPr lang="en-IN" sz="1600" dirty="0">
                <a:solidFill>
                  <a:schemeClr val="tx1"/>
                </a:solidFill>
              </a:rPr>
              <a:t>;</a:t>
            </a:r>
            <a:endParaRPr lang="en-IN" sz="1600" dirty="0">
              <a:solidFill>
                <a:schemeClr val="tx1"/>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10</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endParaRPr lang="en-IN" sz="1600" dirty="0">
              <a:solidFill>
                <a:srgbClr val="FF0000"/>
              </a:solidFill>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p:cNvGrpSpPr/>
          <p:nvPr/>
        </p:nvGrpSpPr>
        <p:grpSpPr>
          <a:xfrm>
            <a:off x="844498" y="259200"/>
            <a:ext cx="10539515" cy="1502780"/>
            <a:chOff x="844498" y="423911"/>
            <a:chExt cx="10539515" cy="1502780"/>
          </a:xfrm>
        </p:grpSpPr>
        <p:grpSp>
          <p:nvGrpSpPr>
            <p:cNvPr id="23" name="Group 22"/>
            <p:cNvGrpSpPr/>
            <p:nvPr/>
          </p:nvGrpSpPr>
          <p:grpSpPr>
            <a:xfrm>
              <a:off x="844498" y="423911"/>
              <a:ext cx="10539515" cy="1502780"/>
              <a:chOff x="695400" y="1745011"/>
              <a:chExt cx="10539515" cy="1502780"/>
            </a:xfrm>
          </p:grpSpPr>
          <p:grpSp>
            <p:nvGrpSpPr>
              <p:cNvPr id="24" name="Group 23"/>
              <p:cNvGrpSpPr/>
              <p:nvPr/>
            </p:nvGrpSpPr>
            <p:grpSpPr>
              <a:xfrm>
                <a:off x="695400" y="1835990"/>
                <a:ext cx="8952150" cy="1329934"/>
                <a:chOff x="267703" y="1600839"/>
                <a:chExt cx="8952150" cy="1329934"/>
              </a:xfrm>
            </p:grpSpPr>
            <p:grpSp>
              <p:nvGrpSpPr>
                <p:cNvPr id="27" name="Group 26"/>
                <p:cNvGrpSpPr/>
                <p:nvPr/>
              </p:nvGrpSpPr>
              <p:grpSpPr>
                <a:xfrm>
                  <a:off x="1651832" y="1600839"/>
                  <a:ext cx="7568021" cy="1329934"/>
                  <a:chOff x="31591" y="1556792"/>
                  <a:chExt cx="7568021" cy="1329934"/>
                </a:xfrm>
              </p:grpSpPr>
              <p:grpSp>
                <p:nvGrpSpPr>
                  <p:cNvPr id="34" name="Group 33"/>
                  <p:cNvGrpSpPr/>
                  <p:nvPr/>
                </p:nvGrpSpPr>
                <p:grpSpPr>
                  <a:xfrm>
                    <a:off x="669977" y="1556792"/>
                    <a:ext cx="2736304" cy="1329934"/>
                    <a:chOff x="669977" y="1556792"/>
                    <a:chExt cx="2736304" cy="1329934"/>
                  </a:xfrm>
                </p:grpSpPr>
                <p:sp>
                  <p:nvSpPr>
                    <p:cNvPr id="38" name="Rectangle 37"/>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endParaRPr lang="en-IN" sz="2000" dirty="0">
                        <a:latin typeface="Liberation Mono"/>
                        <a:cs typeface="Arial" panose="020B0604020202020204" pitchFamily="34" charset="0"/>
                      </a:endParaRP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4" name="TextBox 3"/>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endParaRPr lang="en-US" sz="2400" b="1" i="0" dirty="0">
              <a:solidFill>
                <a:schemeClr val="accent6">
                  <a:lumMod val="75000"/>
                </a:schemeClr>
              </a:solidFill>
              <a:effectLst/>
              <a:latin typeface="Liberation Mono"/>
            </a:endParaRPr>
          </a:p>
          <a:p>
            <a:pPr marL="532130"/>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p:cNvGraphicFramePr>
            <a:graphicFrameLocks noGrp="1"/>
          </p:cNvGraphicFramePr>
          <p:nvPr/>
        </p:nvGraphicFramePr>
        <p:xfrm>
          <a:off x="1208531" y="3945159"/>
          <a:ext cx="6053268" cy="426720"/>
        </p:xfrm>
        <a:graphic>
          <a:graphicData uri="http://schemas.openxmlformats.org/drawingml/2006/table">
            <a:tbl>
              <a:tblPr/>
              <a:tblGrid>
                <a:gridCol w="2740900"/>
                <a:gridCol w="3312368"/>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endParaRPr lang="en-US" b="1" i="1" dirty="0">
                        <a:effectLst/>
                        <a:latin typeface="Palatino Linotype" panose="02040502050505030304" pitchFamily="18" charset="0"/>
                      </a:endParaRP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endParaRPr lang="en-US" dirty="0">
                        <a:effectLst/>
                        <a:latin typeface="Palatino Linotype" panose="02040502050505030304" pitchFamily="18" charset="0"/>
                      </a:endParaRPr>
                    </a:p>
                  </a:txBody>
                  <a:tcPr marL="76200" marR="76200" marT="76200" marB="76200">
                    <a:lnL>
                      <a:noFill/>
                    </a:lnL>
                    <a:lnR>
                      <a:noFill/>
                    </a:lnR>
                    <a:lnT>
                      <a:noFill/>
                    </a:lnT>
                    <a:lnB>
                      <a:noFill/>
                    </a:lnB>
                    <a:solidFill>
                      <a:schemeClr val="accent5">
                        <a:lumMod val="40000"/>
                        <a:lumOff val="60000"/>
                      </a:schemeClr>
                    </a:solidFill>
                  </a:tcPr>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between</a:t>
            </a:r>
            <a:endParaRPr lang="en-IN" sz="3200" i="1" dirty="0">
              <a:solidFill>
                <a:srgbClr val="FF9900"/>
              </a:solidFill>
              <a:latin typeface="Arial" panose="020B0604020202020204" pitchFamily="34" charset="0"/>
              <a:cs typeface="Arial" panose="020B0604020202020204"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anose="020B0604020202020204" pitchFamily="34" charset="0"/>
                <a:cs typeface="Arial" panose="020B0604020202020204" pitchFamily="34" charset="0"/>
              </a:rPr>
              <a:t>syntax</a:t>
            </a:r>
            <a:endParaRPr lang="en-US" sz="2000" i="1" dirty="0">
              <a:solidFill>
                <a:schemeClr val="accent1">
                  <a:lumMod val="75000"/>
                </a:schemeClr>
              </a:solidFill>
              <a:latin typeface="Arial" panose="020B0604020202020204" pitchFamily="34" charset="0"/>
              <a:cs typeface="Arial" panose="020B0604020202020204"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endParaRPr lang="en-US" sz="2000" dirty="0">
              <a:solidFill>
                <a:schemeClr val="tx2"/>
              </a:solidFill>
              <a:latin typeface="Liberation Mono"/>
              <a:cs typeface="Arial" panose="020B0604020202020204" pitchFamily="34" charset="0"/>
            </a:endParaRPr>
          </a:p>
        </p:txBody>
      </p:sp>
      <p:grpSp>
        <p:nvGrpSpPr>
          <p:cNvPr id="4" name="Group 3"/>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endParaRPr lang="en-US" dirty="0">
                <a:solidFill>
                  <a:srgbClr val="FE1212"/>
                </a:solidFill>
                <a:latin typeface="Arial" panose="020B0604020202020204" pitchFamily="34" charset="0"/>
                <a:cs typeface="Arial" panose="020B0604020202020204" pitchFamily="34" charset="0"/>
              </a:endParaRP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8" name="Rectangle 7"/>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endParaRPr lang="en-IN" dirty="0">
              <a:latin typeface="Liberation Mono"/>
            </a:endParaRPr>
          </a:p>
        </p:txBody>
      </p:sp>
      <p:sp>
        <p:nvSpPr>
          <p:cNvPr id="14" name="TextBox 13"/>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endParaRPr lang="en-IN" sz="2000" dirty="0">
              <a:solidFill>
                <a:srgbClr val="41C60C"/>
              </a:solidFill>
              <a:latin typeface="Liberation Mono"/>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between</a:t>
            </a:r>
            <a:endParaRPr lang="en-IN"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1"/>
          <a:stretch>
            <a:fillRect/>
          </a:stretch>
        </p:blipFill>
        <p:spPr>
          <a:xfrm>
            <a:off x="370984" y="1635047"/>
            <a:ext cx="8640000" cy="3954193"/>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p:cNvGrpSpPr/>
          <p:nvPr/>
        </p:nvGrpSpPr>
        <p:grpSpPr>
          <a:xfrm>
            <a:off x="844498" y="259200"/>
            <a:ext cx="11012142" cy="1502780"/>
            <a:chOff x="844498" y="423911"/>
            <a:chExt cx="11012142" cy="1502780"/>
          </a:xfrm>
        </p:grpSpPr>
        <p:grpSp>
          <p:nvGrpSpPr>
            <p:cNvPr id="4" name="Group 3"/>
            <p:cNvGrpSpPr/>
            <p:nvPr/>
          </p:nvGrpSpPr>
          <p:grpSpPr>
            <a:xfrm>
              <a:off x="844498" y="423911"/>
              <a:ext cx="11012142" cy="1502780"/>
              <a:chOff x="695400" y="1745011"/>
              <a:chExt cx="11012142" cy="1502780"/>
            </a:xfrm>
          </p:grpSpPr>
          <p:grpSp>
            <p:nvGrpSpPr>
              <p:cNvPr id="6" name="Group 5"/>
              <p:cNvGrpSpPr/>
              <p:nvPr/>
            </p:nvGrpSpPr>
            <p:grpSpPr>
              <a:xfrm>
                <a:off x="695400" y="1835990"/>
                <a:ext cx="9424777" cy="1304978"/>
                <a:chOff x="267703" y="1600839"/>
                <a:chExt cx="9424777" cy="1304978"/>
              </a:xfrm>
            </p:grpSpPr>
            <p:grpSp>
              <p:nvGrpSpPr>
                <p:cNvPr id="9" name="Group 8"/>
                <p:cNvGrpSpPr/>
                <p:nvPr/>
              </p:nvGrpSpPr>
              <p:grpSpPr>
                <a:xfrm>
                  <a:off x="1651832" y="1600839"/>
                  <a:ext cx="8040648" cy="1296144"/>
                  <a:chOff x="31591" y="1556792"/>
                  <a:chExt cx="8040648" cy="1296144"/>
                </a:xfrm>
              </p:grpSpPr>
              <p:grpSp>
                <p:nvGrpSpPr>
                  <p:cNvPr id="16" name="Group 15"/>
                  <p:cNvGrpSpPr/>
                  <p:nvPr/>
                </p:nvGrpSpPr>
                <p:grpSpPr>
                  <a:xfrm>
                    <a:off x="669977" y="1556792"/>
                    <a:ext cx="3227378" cy="1296144"/>
                    <a:chOff x="669977" y="1556792"/>
                    <a:chExt cx="3227378" cy="1296144"/>
                  </a:xfrm>
                </p:grpSpPr>
                <p:sp>
                  <p:nvSpPr>
                    <p:cNvPr id="20" name="Rectangle 19"/>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endParaRPr lang="en-IN" sz="2000" dirty="0">
                        <a:solidFill>
                          <a:srgbClr val="669900"/>
                        </a:solidFill>
                        <a:latin typeface="Liberation Mono"/>
                      </a:endParaRPr>
                    </a:p>
                  </p:txBody>
                </p:sp>
              </p:grpSp>
              <p:sp>
                <p:nvSpPr>
                  <p:cNvPr id="17" name="Arrow: Right 16"/>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25" name="TextBox 24"/>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endParaRPr lang="en-US" sz="2400" b="1" i="0" dirty="0">
              <a:solidFill>
                <a:schemeClr val="accent6">
                  <a:lumMod val="75000"/>
                </a:schemeClr>
              </a:solidFill>
              <a:effectLst/>
              <a:latin typeface="Liberation Mono"/>
            </a:endParaRPr>
          </a:p>
          <a:p>
            <a:pPr marL="532130"/>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like - </a:t>
            </a:r>
            <a:r>
              <a:rPr lang="en-IN" sz="3200" i="1" dirty="0">
                <a:solidFill>
                  <a:srgbClr val="FF9900"/>
                </a:solidFill>
                <a:latin typeface="Arial" panose="020B0604020202020204" pitchFamily="34" charset="0"/>
                <a:cs typeface="Arial" panose="020B0604020202020204" pitchFamily="34" charset="0"/>
              </a:rPr>
              <a:t>string comparison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anose="020B0604020202020204" pitchFamily="34" charset="0"/>
                <a:cs typeface="Arial" panose="020B0604020202020204" pitchFamily="34" charset="0"/>
              </a:rPr>
              <a:t>syntax</a:t>
            </a:r>
            <a:endParaRPr lang="en-US" sz="2000" i="1" dirty="0">
              <a:solidFill>
                <a:schemeClr val="accent1">
                  <a:lumMod val="75000"/>
                </a:schemeClr>
              </a:solidFill>
              <a:latin typeface="Arial" panose="020B0604020202020204" pitchFamily="34" charset="0"/>
              <a:cs typeface="Arial" panose="020B0604020202020204"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endParaRPr lang="en-IN" dirty="0">
              <a:latin typeface="Arial" panose="020B0604020202020204" pitchFamily="34" charset="0"/>
              <a:cs typeface="Arial" panose="020B0604020202020204" pitchFamily="34" charset="0"/>
            </a:endParaRPr>
          </a:p>
        </p:txBody>
      </p:sp>
      <p:cxnSp>
        <p:nvCxnSpPr>
          <p:cNvPr id="11" name="Straight Connector 10"/>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endParaRPr lang="en-US" sz="2000" dirty="0">
              <a:solidFill>
                <a:srgbClr val="0077AA"/>
              </a:solidFill>
              <a:latin typeface="Liberation Mono"/>
              <a:cs typeface="Arial" panose="020B0604020202020204"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like</a:t>
            </a:r>
            <a:endParaRPr lang="en-IN"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pic>
        <p:nvPicPr>
          <p:cNvPr id="3" name="Picture 2"/>
          <p:cNvPicPr>
            <a:picLocks noChangeAspect="1"/>
          </p:cNvPicPr>
          <p:nvPr/>
        </p:nvPicPr>
        <p:blipFill>
          <a:blip r:embed="rId1"/>
          <a:stretch>
            <a:fillRect/>
          </a:stretch>
        </p:blipFill>
        <p:spPr>
          <a:xfrm>
            <a:off x="329861" y="1540093"/>
            <a:ext cx="8640000" cy="1888907"/>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like</a:t>
            </a:r>
            <a:endParaRPr lang="en-IN" sz="3200" i="1" dirty="0">
              <a:solidFill>
                <a:srgbClr val="FF9900"/>
              </a:solidFill>
              <a:latin typeface="Arial" panose="020B0604020202020204" pitchFamily="34" charset="0"/>
              <a:cs typeface="Arial" panose="020B0604020202020204" pitchFamily="34" charset="0"/>
            </a:endParaRPr>
          </a:p>
        </p:txBody>
      </p:sp>
      <p:sp>
        <p:nvSpPr>
          <p:cNvPr id="14" name="TextBox 13"/>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endParaRPr lang="en-IN" dirty="0">
              <a:solidFill>
                <a:srgbClr val="669900"/>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charset="0"/>
              </a:rPr>
              <a:t> </a:t>
            </a:r>
            <a:r>
              <a:rPr lang="en-IN" dirty="0">
                <a:solidFill>
                  <a:schemeClr val="tx1">
                    <a:lumMod val="85000"/>
                    <a:lumOff val="15000"/>
                  </a:schemeClr>
                </a:solidFill>
                <a:latin typeface="Palatino Linotype" panose="02040502050505030304" pitchFamily="18" charset="0"/>
                <a:ea typeface="Times New Roman" panose="02020603050405020304" charset="0"/>
              </a:rPr>
              <a:t>' ';</a:t>
            </a:r>
            <a:r>
              <a:rPr lang="en-IN" dirty="0">
                <a:solidFill>
                  <a:srgbClr val="00B050"/>
                </a:solidFill>
                <a:latin typeface="Palatino Linotype" panose="02040502050505030304" pitchFamily="18" charset="0"/>
                <a:ea typeface="Times New Roman" panose="02020603050405020304" charset="0"/>
              </a:rPr>
              <a:t> </a:t>
            </a:r>
            <a:endParaRPr lang="en-IN" dirty="0">
              <a:solidFill>
                <a:srgbClr val="00B050"/>
              </a:solidFill>
              <a:latin typeface="Palatino Linotype" panose="02040502050505030304" pitchFamily="18" charset="0"/>
              <a:ea typeface="Times New Roman" panose="02020603050405020304" charset="0"/>
            </a:endParaRP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charset="0"/>
              </a:rPr>
              <a:t>;</a:t>
            </a:r>
            <a:endParaRPr lang="en-IN" dirty="0">
              <a:solidFill>
                <a:schemeClr val="tx1">
                  <a:lumMod val="85000"/>
                  <a:lumOff val="15000"/>
                </a:schemeClr>
              </a:solidFill>
              <a:latin typeface="Palatino Linotype" panose="02040502050505030304" pitchFamily="18" charset="0"/>
              <a:ea typeface="Times New Roman" panose="02020603050405020304" charset="0"/>
            </a:endParaRPr>
          </a:p>
        </p:txBody>
      </p:sp>
      <p:sp>
        <p:nvSpPr>
          <p:cNvPr id="22" name="TextBox 21"/>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endParaRPr lang="en-IN" sz="2200" dirty="0">
              <a:solidFill>
                <a:srgbClr val="FF0000"/>
              </a:solidFill>
              <a:latin typeface="Palatino Linotype" panose="02040502050505030304" pitchFamily="18" charset="0"/>
            </a:endParaRP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endParaRPr lang="en-US" dirty="0">
              <a:latin typeface="Arial" panose="020B0604020202020204" pitchFamily="34" charset="0"/>
              <a:cs typeface="Arial" panose="020B0604020202020204" pitchFamily="34" charset="0"/>
            </a:endParaRP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endParaRPr lang="en-US" sz="2000" dirty="0">
              <a:solidFill>
                <a:srgbClr val="669900"/>
              </a:solidFill>
              <a:latin typeface="Liberation Mono"/>
            </a:endParaRP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endParaRPr lang="en-US" sz="2000" dirty="0">
              <a:solidFill>
                <a:srgbClr val="669900"/>
              </a:solidFill>
              <a:latin typeface="Liberation Mono"/>
            </a:endParaRPr>
          </a:p>
        </p:txBody>
      </p:sp>
      <p:grpSp>
        <p:nvGrpSpPr>
          <p:cNvPr id="23" name="Group 22"/>
          <p:cNvGrpSpPr/>
          <p:nvPr/>
        </p:nvGrpSpPr>
        <p:grpSpPr>
          <a:xfrm>
            <a:off x="502403" y="198028"/>
            <a:ext cx="11209427" cy="1502780"/>
            <a:chOff x="407368" y="3356992"/>
            <a:chExt cx="11209427" cy="1502780"/>
          </a:xfrm>
        </p:grpSpPr>
        <p:grpSp>
          <p:nvGrpSpPr>
            <p:cNvPr id="24" name="Group 23"/>
            <p:cNvGrpSpPr/>
            <p:nvPr/>
          </p:nvGrpSpPr>
          <p:grpSpPr>
            <a:xfrm>
              <a:off x="412526" y="3356992"/>
              <a:ext cx="11204269" cy="1502780"/>
              <a:chOff x="412526" y="3406524"/>
              <a:chExt cx="11204269" cy="1502780"/>
            </a:xfrm>
          </p:grpSpPr>
          <p:grpSp>
            <p:nvGrpSpPr>
              <p:cNvPr id="28" name="Group 27"/>
              <p:cNvGrpSpPr/>
              <p:nvPr/>
            </p:nvGrpSpPr>
            <p:grpSpPr>
              <a:xfrm>
                <a:off x="412526" y="3501008"/>
                <a:ext cx="9607515" cy="1310984"/>
                <a:chOff x="267703" y="1600839"/>
                <a:chExt cx="9607515" cy="1310984"/>
              </a:xfrm>
            </p:grpSpPr>
            <p:sp>
              <p:nvSpPr>
                <p:cNvPr id="32" name="Rectangle 31"/>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p:cNvGrpSpPr/>
                <p:nvPr/>
              </p:nvGrpSpPr>
              <p:grpSpPr>
                <a:xfrm>
                  <a:off x="1651832" y="1600839"/>
                  <a:ext cx="8223386" cy="1310984"/>
                  <a:chOff x="31591" y="1556792"/>
                  <a:chExt cx="8223386" cy="1310984"/>
                </a:xfrm>
              </p:grpSpPr>
              <p:grpSp>
                <p:nvGrpSpPr>
                  <p:cNvPr id="36" name="Group 35"/>
                  <p:cNvGrpSpPr/>
                  <p:nvPr/>
                </p:nvGrpSpPr>
                <p:grpSpPr>
                  <a:xfrm>
                    <a:off x="669977" y="1556792"/>
                    <a:ext cx="6884620" cy="1310984"/>
                    <a:chOff x="669977" y="1556792"/>
                    <a:chExt cx="6884620" cy="1310984"/>
                  </a:xfrm>
                </p:grpSpPr>
                <p:sp>
                  <p:nvSpPr>
                    <p:cNvPr id="40" name="Rectangle 39"/>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26" name="TextBox 25"/>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p:cNvSpPr txBox="1"/>
          <p:nvPr/>
        </p:nvSpPr>
        <p:spPr>
          <a:xfrm>
            <a:off x="1361825" y="2463278"/>
            <a:ext cx="8847225"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endParaRPr lang="en-IN" sz="2400" b="0" i="0" dirty="0">
              <a:solidFill>
                <a:srgbClr val="610B38"/>
              </a:solidFill>
              <a:effectLst/>
              <a:latin typeface="erdana"/>
            </a:endParaRPr>
          </a:p>
        </p:txBody>
      </p:sp>
      <p:grpSp>
        <p:nvGrpSpPr>
          <p:cNvPr id="49" name="Group 48"/>
          <p:cNvGrpSpPr/>
          <p:nvPr/>
        </p:nvGrpSpPr>
        <p:grpSpPr>
          <a:xfrm>
            <a:off x="1343472" y="2979529"/>
            <a:ext cx="10513168" cy="1543543"/>
            <a:chOff x="1699040" y="3121804"/>
            <a:chExt cx="9653544" cy="1543543"/>
          </a:xfrm>
        </p:grpSpPr>
        <p:sp>
          <p:nvSpPr>
            <p:cNvPr id="45" name="TextBox 44"/>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endParaRPr lang="en-US" b="1" dirty="0">
                <a:solidFill>
                  <a:schemeClr val="bg1">
                    <a:lumMod val="65000"/>
                  </a:schemeClr>
                </a:solidFill>
                <a:uFill>
                  <a:solidFill>
                    <a:srgbClr val="FF0000"/>
                  </a:solidFill>
                </a:uFill>
                <a:latin typeface="Liberation Mono"/>
              </a:endParaRP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endParaRPr lang="en-IN" sz="2000" b="1"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7" name="Rectangle 6"/>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endParaRPr lang="en-IN" sz="2200" dirty="0">
              <a:solidFill>
                <a:srgbClr val="FF0000"/>
              </a:solidFill>
              <a:latin typeface="Palatino Linotype" panose="02040502050505030304" pitchFamily="18" charset="0"/>
            </a:endParaRP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endParaRPr lang="en-IN"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endParaRPr lang="en-IN" dirty="0">
              <a:solidFill>
                <a:srgbClr val="00B050"/>
              </a:solidFill>
              <a:latin typeface="Palatino Linotype" panose="02040502050505030304" pitchFamily="18" charset="0"/>
            </a:endParaRP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endParaRPr lang="en-IN" dirty="0">
              <a:solidFill>
                <a:srgbClr val="00B050"/>
              </a:solidFill>
              <a:latin typeface="Palatino Linotype" panose="02040502050505030304" pitchFamily="18" charset="0"/>
            </a:endParaRP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FF0000"/>
              </a:solidFill>
              <a:latin typeface="Palatino Linotype" panose="02040502050505030304" pitchFamily="18" charset="0"/>
              <a:cs typeface="Segoe UI Light" panose="020B0502040204020203" pitchFamily="34" charset="0"/>
            </a:endParaRPr>
          </a:p>
          <a:p>
            <a:r>
              <a:rPr lang="en-US" dirty="0">
                <a:solidFill>
                  <a:srgbClr val="0077AA"/>
                </a:solidFill>
                <a:latin typeface="Palatino Linotype" panose="02040502050505030304" pitchFamily="18" charset="0"/>
                <a:ea typeface="Times New Roman" panose="02020603050405020304"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endParaRPr lang="en-US" dirty="0">
              <a:latin typeface="Palatino Linotype" panose="02040502050505030304" pitchFamily="18" charset="0"/>
              <a:cs typeface="Arial" panose="020B0604020202020204" pitchFamily="34" charset="0"/>
            </a:endParaRP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endParaRPr lang="en-IN" dirty="0">
              <a:solidFill>
                <a:srgbClr val="242729"/>
              </a:solidFill>
              <a:latin typeface="Palatino Linotype" panose="02040502050505030304" pitchFamily="18" charset="0"/>
              <a:cs typeface="Segoe UI Light" panose="020B0502040204020203"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endParaRPr lang="en-IN"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anose="020B0604020202020204" pitchFamily="34" charset="0"/>
                <a:cs typeface="Arial" panose="020B0604020202020204"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endParaRPr lang="en-IN" sz="2000" dirty="0">
              <a:solidFill>
                <a:srgbClr val="0070C0"/>
              </a:solidFill>
              <a:latin typeface="Liberation Mono"/>
              <a:cs typeface="Arial" panose="020B0604020202020204" pitchFamily="34" charset="0"/>
            </a:endParaRP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endParaRPr lang="en-IN" b="1"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endParaRPr lang="en-IN" dirty="0">
              <a:latin typeface="Palatino Linotype" panose="02040502050505030304" pitchFamily="18" charset="0"/>
              <a:cs typeface="Arial" panose="020B0604020202020204" pitchFamily="34" charset="0"/>
            </a:endParaRP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endParaRPr lang="en-IN" dirty="0">
              <a:solidFill>
                <a:srgbClr val="FF0000"/>
              </a:solidFill>
              <a:latin typeface="Palatino Linotype" panose="02040502050505030304" pitchFamily="18" charset="0"/>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endParaRPr lang="en-US" dirty="0">
              <a:latin typeface="Liberation Mono"/>
            </a:endParaRPr>
          </a:p>
        </p:txBody>
      </p:sp>
      <p:sp>
        <p:nvSpPr>
          <p:cNvPr id="3" name="Rectangle 2"/>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6" name="TextBox 5"/>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endParaRPr lang="en-IN" sz="2000" dirty="0">
              <a:solidFill>
                <a:srgbClr val="0070C0"/>
              </a:solidFill>
              <a:latin typeface="Liberation Mono"/>
              <a:cs typeface="Arial" panose="020B0604020202020204" pitchFamily="34" charset="0"/>
            </a:endParaRP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endParaRPr lang="en-IN" b="1"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endParaRPr lang="en-IN" dirty="0">
              <a:latin typeface="Palatino Linotype" panose="02040502050505030304" pitchFamily="18" charset="0"/>
              <a:cs typeface="Arial" panose="020B0604020202020204" pitchFamily="34" charset="0"/>
            </a:endParaRP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endParaRPr lang="en-IN" dirty="0">
              <a:solidFill>
                <a:srgbClr val="FF0000"/>
              </a:solidFill>
              <a:latin typeface="Palatino Linotype" panose="02040502050505030304" pitchFamily="18" charset="0"/>
              <a:cs typeface="Arial" panose="020B0604020202020204" pitchFamily="34" charset="0"/>
            </a:endParaRPr>
          </a:p>
          <a:p>
            <a:pPr marL="355600" indent="-35560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US" dirty="0">
              <a:latin typeface="Liberation Mono"/>
            </a:endParaRPr>
          </a:p>
          <a:p>
            <a:pPr marL="355600" indent="-3556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endParaRPr lang="en-US" dirty="0">
              <a:latin typeface="Liberation Mono"/>
            </a:endParaRPr>
          </a:p>
          <a:p>
            <a:pPr marL="355600" indent="-35560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endParaRPr lang="en-US" dirty="0">
              <a:latin typeface="Liberation Mono"/>
            </a:endParaRPr>
          </a:p>
          <a:p>
            <a:pPr marL="355600" indent="-35560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endParaRPr lang="en-US" dirty="0">
              <a:latin typeface="Liberation Mono"/>
            </a:endParaRPr>
          </a:p>
        </p:txBody>
      </p:sp>
      <p:sp>
        <p:nvSpPr>
          <p:cNvPr id="3" name="Rectangle 2"/>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8" name="TextBox 7"/>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endParaRPr lang="en-IN" sz="2000" dirty="0">
              <a:solidFill>
                <a:srgbClr val="0070C0"/>
              </a:solidFill>
              <a:latin typeface="Liberation Mono"/>
              <a:cs typeface="Arial" panose="020B0604020202020204" pitchFamily="34" charset="0"/>
            </a:endParaRP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endParaRPr lang="en-IN" b="1"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endParaRPr lang="en-IN" dirty="0">
              <a:latin typeface="Palatino Linotype" panose="02040502050505030304" pitchFamily="18" charset="0"/>
              <a:cs typeface="Arial" panose="020B0604020202020204" pitchFamily="34" charset="0"/>
            </a:endParaRPr>
          </a:p>
        </p:txBody>
      </p:sp>
      <p:sp>
        <p:nvSpPr>
          <p:cNvPr id="3" name="Rectangle 2"/>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8" name="TextBox 7"/>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
        <p:nvSpPr>
          <p:cNvPr id="6" name="TextBox 5"/>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endParaRPr lang="en-US" sz="2400" dirty="0">
              <a:solidFill>
                <a:srgbClr val="E75C0F"/>
              </a:solidFill>
              <a:latin typeface="Liberation Mono"/>
              <a:cs typeface="Arial" panose="020B0604020202020204" pitchFamily="34" charset="0"/>
            </a:endParaRP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endParaRPr lang="en-IN" dirty="0">
              <a:latin typeface="Liberation Mono"/>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endParaRPr lang="en-IN" sz="2000" dirty="0">
              <a:solidFill>
                <a:srgbClr val="0070C0"/>
              </a:solidFill>
              <a:latin typeface="Liberation Mono"/>
              <a:cs typeface="Arial" panose="020B0604020202020204" pitchFamily="34" charset="0"/>
            </a:endParaRP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endParaRPr lang="en-IN" dirty="0">
              <a:solidFill>
                <a:schemeClr val="tx1">
                  <a:lumMod val="85000"/>
                  <a:lumOff val="1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endParaRPr lang="en-IN" dirty="0">
              <a:latin typeface="Palatino Linotype" panose="02040502050505030304" pitchFamily="18" charset="0"/>
              <a:cs typeface="Arial" panose="020B0604020202020204" pitchFamily="34" charset="0"/>
            </a:endParaRP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endParaRPr lang="en-IN" dirty="0">
              <a:solidFill>
                <a:srgbClr val="FF0000"/>
              </a:solidFill>
              <a:latin typeface="Palatino Linotype" panose="02040502050505030304" pitchFamily="18" charset="0"/>
              <a:cs typeface="Arial" panose="020B0604020202020204" pitchFamily="34" charset="0"/>
            </a:endParaRPr>
          </a:p>
          <a:p>
            <a:pPr marL="355600" indent="-35560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US" dirty="0">
              <a:latin typeface="Liberation Mono"/>
            </a:endParaRPr>
          </a:p>
          <a:p>
            <a:pPr marL="355600" indent="-3556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endParaRPr lang="en-US" dirty="0">
              <a:latin typeface="Liberation Mono"/>
            </a:endParaRPr>
          </a:p>
          <a:p>
            <a:pPr marL="355600" indent="-3556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endParaRPr lang="en-US" dirty="0">
              <a:latin typeface="Liberation Mono"/>
            </a:endParaRPr>
          </a:p>
          <a:p>
            <a:pPr marL="355600" indent="-3556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endParaRPr lang="en-US" dirty="0">
              <a:latin typeface="Liberation Mono"/>
            </a:endParaRPr>
          </a:p>
          <a:p>
            <a:pPr marL="355600" indent="-3556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endParaRPr lang="en-US" dirty="0">
              <a:latin typeface="Liberation Mono"/>
            </a:endParaRPr>
          </a:p>
          <a:p>
            <a:pPr marL="342900" indent="-3429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endParaRPr lang="en-US" dirty="0">
              <a:latin typeface="Liberation Mono"/>
            </a:endParaRPr>
          </a:p>
        </p:txBody>
      </p:sp>
      <p:sp>
        <p:nvSpPr>
          <p:cNvPr id="3" name="Rectangle 2"/>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8" name="TextBox 7"/>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endParaRPr lang="en-IN" sz="2000" dirty="0">
              <a:solidFill>
                <a:srgbClr val="0070C0"/>
              </a:solidFill>
              <a:latin typeface="Liberation Mono"/>
              <a:cs typeface="Arial" panose="020B0604020202020204" pitchFamily="34" charset="0"/>
            </a:endParaRP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endParaRPr lang="en-IN" b="1" dirty="0">
              <a:solidFill>
                <a:schemeClr val="tx1">
                  <a:lumMod val="85000"/>
                  <a:lumOff val="1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endParaRPr lang="en-IN" dirty="0">
              <a:latin typeface="Palatino Linotype" panose="02040502050505030304" pitchFamily="18" charset="0"/>
              <a:cs typeface="Arial" panose="020B0604020202020204" pitchFamily="34" charset="0"/>
            </a:endParaRP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endParaRPr lang="en-IN" dirty="0">
              <a:solidFill>
                <a:srgbClr val="FF0000"/>
              </a:solidFill>
              <a:latin typeface="Palatino Linotype" panose="0204050205050503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US" dirty="0">
              <a:latin typeface="Liberation Mono"/>
            </a:endParaRPr>
          </a:p>
          <a:p>
            <a:pPr marL="273050" indent="-27305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endParaRPr lang="en-US" dirty="0">
              <a:latin typeface="Liberation Mono"/>
            </a:endParaRPr>
          </a:p>
          <a:p>
            <a:pPr marL="273050" indent="-27305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endParaRPr lang="en-US" dirty="0">
              <a:latin typeface="Liberation Mono"/>
            </a:endParaRPr>
          </a:p>
          <a:p>
            <a:pPr marL="266700" indent="-2667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endParaRPr lang="en-US" dirty="0">
              <a:latin typeface="Liberation Mono"/>
            </a:endParaRPr>
          </a:p>
          <a:p>
            <a:pPr marL="266700" indent="-26670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endParaRPr lang="en-US" dirty="0">
              <a:latin typeface="Liberation Mono"/>
            </a:endParaRPr>
          </a:p>
          <a:p>
            <a:pPr marL="273050" indent="-273050">
              <a:lnSpc>
                <a:spcPct val="150000"/>
              </a:lnSpc>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endParaRPr lang="en-US" dirty="0">
              <a:latin typeface="Liberation Mono"/>
            </a:endParaRPr>
          </a:p>
        </p:txBody>
      </p:sp>
      <p:sp>
        <p:nvSpPr>
          <p:cNvPr id="3" name="Rectangle 2"/>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8" name="TextBox 7"/>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endParaRPr lang="en-IN" sz="2000" dirty="0">
              <a:solidFill>
                <a:srgbClr val="0070C0"/>
              </a:solidFill>
              <a:latin typeface="Liberation Mono"/>
              <a:cs typeface="Arial" panose="020B0604020202020204" pitchFamily="34" charset="0"/>
            </a:endParaRP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endParaRPr lang="en-IN" b="1"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p:txBody>
      </p:sp>
      <p:sp>
        <p:nvSpPr>
          <p:cNvPr id="8" name="TextBox 7"/>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
        <p:nvSpPr>
          <p:cNvPr id="7" name="TextBox 6"/>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endParaRPr lang="en-IN"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endParaRPr lang="en-IN" sz="2000" dirty="0">
              <a:solidFill>
                <a:srgbClr val="0070C0"/>
              </a:solidFill>
              <a:latin typeface="Liberation Mono"/>
              <a:cs typeface="Arial" panose="020B0604020202020204" pitchFamily="34" charset="0"/>
            </a:endParaRP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endParaRPr lang="en-IN" dirty="0">
              <a:solidFill>
                <a:srgbClr val="FF0000"/>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US" dirty="0">
              <a:latin typeface="Liberation Mono"/>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endParaRPr lang="en-US" dirty="0">
              <a:latin typeface="Liberation Mono"/>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endParaRPr lang="en-US" dirty="0">
              <a:latin typeface="Liberation Mono"/>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endParaRPr lang="en-US" dirty="0">
              <a:latin typeface="Liberation Mono"/>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endParaRPr lang="en-US" dirty="0">
              <a:latin typeface="Liberation Mono"/>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latin typeface="Liberation Mono"/>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endParaRPr lang="en-US" dirty="0">
              <a:latin typeface="Liberation Mono"/>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endParaRPr lang="en-US" dirty="0">
              <a:latin typeface="Liberation Mono"/>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p:txBody>
      </p:sp>
      <p:sp>
        <p:nvSpPr>
          <p:cNvPr id="8" name="TextBox 7"/>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endParaRPr lang="en-IN" sz="2000" b="0" i="0" dirty="0">
              <a:solidFill>
                <a:srgbClr val="000000"/>
              </a:solidFill>
              <a:effectLst/>
              <a:latin typeface="Liberation Mono"/>
            </a:endParaRP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endParaRPr lang="en-IN" sz="2000" b="0" i="0" dirty="0">
              <a:solidFill>
                <a:srgbClr val="000000"/>
              </a:solidFill>
              <a:effectLst/>
              <a:latin typeface="Liberation Mono"/>
            </a:endParaRP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endParaRPr lang="en-IN" dirty="0">
              <a:solidFill>
                <a:srgbClr val="FF0000"/>
              </a:solidFill>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endParaRPr lang="en-US" dirty="0">
              <a:latin typeface="Liberation Mono"/>
            </a:endParaRP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aggregate functions</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p:txBody>
      </p:sp>
      <p:sp>
        <p:nvSpPr>
          <p:cNvPr id="8" name="TextBox 7"/>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
        <p:nvSpPr>
          <p:cNvPr id="7" name="TextBox 6"/>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endParaRPr lang="en-IN" dirty="0">
              <a:latin typeface="Liberation Mono"/>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endParaRPr lang="en-US" sz="4400" dirty="0">
              <a:solidFill>
                <a:srgbClr val="DC525C"/>
              </a:solidFill>
              <a:latin typeface="Segoe UI Light" panose="020B0502040204020203" pitchFamily="34" charset="0"/>
              <a:cs typeface="Segoe UI Light" panose="020B0502040204020203" pitchFamily="34" charset="0"/>
            </a:endParaRP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endParaRPr lang="en-IN" sz="2200" dirty="0">
              <a:solidFill>
                <a:srgbClr val="FF0000"/>
              </a:solidFill>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endParaRPr lang="en-IN" dirty="0">
              <a:latin typeface="Arial" panose="020B0604020202020204" pitchFamily="34" charset="0"/>
              <a:cs typeface="Arial" panose="020B0604020202020204" pitchFamily="34" charset="0"/>
            </a:endParaRPr>
          </a:p>
          <a:p>
            <a:r>
              <a:rPr lang="en-IN" dirty="0">
                <a:solidFill>
                  <a:srgbClr val="FF0000"/>
                </a:solidFill>
                <a:latin typeface="Palatino Linotype" panose="02040502050505030304" pitchFamily="18" charset="0"/>
                <a:cs typeface="Segoe UI Light" panose="020B0502040204020203" pitchFamily="34" charset="0"/>
              </a:rPr>
              <a:t>e.g.</a:t>
            </a:r>
            <a:endParaRPr lang="en-IN" dirty="0">
              <a:solidFill>
                <a:srgbClr val="FF0000"/>
              </a:solidFill>
              <a:latin typeface="Palatino Linotype" panose="02040502050505030304" pitchFamily="18" charset="0"/>
              <a:cs typeface="Segoe UI Light" panose="020B0502040204020203" pitchFamily="34" charset="0"/>
            </a:endParaRPr>
          </a:p>
          <a:p>
            <a:r>
              <a:rPr lang="en-US" dirty="0">
                <a:solidFill>
                  <a:srgbClr val="0077AA"/>
                </a:solidFill>
                <a:latin typeface="Arial" panose="020B0604020202020204" pitchFamily="34" charset="0"/>
                <a:ea typeface="Times New Roman" panose="02020603050405020304" charset="0"/>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a:t>
            </a:r>
            <a:r>
              <a:rPr lang="en-US" dirty="0">
                <a:latin typeface="Liberation Mono"/>
                <a:cs typeface="Arial" panose="020B0604020202020204" pitchFamily="34" charset="0"/>
              </a:rPr>
              <a:t> emp;</a:t>
            </a:r>
            <a:endParaRPr lang="en-US" dirty="0">
              <a:latin typeface="Liberation Mono"/>
              <a:cs typeface="Arial" panose="020B0604020202020204" pitchFamily="34" charset="0"/>
            </a:endParaRP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endPar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endParaRPr>
          </a:p>
        </p:txBody>
      </p:sp>
      <p:sp>
        <p:nvSpPr>
          <p:cNvPr id="13" name="Rectangle 12"/>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endParaRPr lang="en-IN" sz="2200" dirty="0">
              <a:solidFill>
                <a:srgbClr val="FF0000"/>
              </a:solidFill>
              <a:latin typeface="Palatino Linotype" panose="02040502050505030304" pitchFamily="18" charset="0"/>
              <a:cs typeface="Segoe UI Light" panose="020B0502040204020203" pitchFamily="34" charset="0"/>
            </a:endParaRP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endParaRPr lang="en-IN">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p:cNvPicPr>
            <a:picLocks noChangeAspect="1"/>
          </p:cNvPicPr>
          <p:nvPr/>
        </p:nvPicPr>
        <p:blipFill>
          <a:blip r:embed="rId2" cstate="print"/>
          <a:stretch>
            <a:fillRect/>
          </a:stretch>
        </p:blipFill>
        <p:spPr>
          <a:xfrm>
            <a:off x="234779" y="116632"/>
            <a:ext cx="6131040" cy="347337"/>
          </a:xfrm>
          <a:prstGeom prst="rect">
            <a:avLst/>
          </a:prstGeom>
        </p:spPr>
      </p:pic>
      <p:pic>
        <p:nvPicPr>
          <p:cNvPr id="15" name="Picture 14"/>
          <p:cNvPicPr>
            <a:picLocks noChangeAspect="1"/>
          </p:cNvPicPr>
          <p:nvPr/>
        </p:nvPicPr>
        <p:blipFill>
          <a:blip r:embed="rId3" cstate="print"/>
          <a:stretch>
            <a:fillRect/>
          </a:stretch>
        </p:blipFill>
        <p:spPr>
          <a:xfrm>
            <a:off x="263352" y="620157"/>
            <a:ext cx="6090968" cy="374056"/>
          </a:xfrm>
          <a:prstGeom prst="rect">
            <a:avLst/>
          </a:prstGeom>
        </p:spPr>
      </p:pic>
      <p:sp>
        <p:nvSpPr>
          <p:cNvPr id="16" name="Rectangle 15"/>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charset="0"/>
              </a:rPr>
              <a:t> </a:t>
            </a:r>
            <a:r>
              <a:rPr lang="en-IN" dirty="0">
                <a:solidFill>
                  <a:schemeClr val="tx1">
                    <a:lumMod val="85000"/>
                    <a:lumOff val="15000"/>
                  </a:schemeClr>
                </a:solidFill>
                <a:latin typeface="Palatino Linotype" panose="02040502050505030304" pitchFamily="18" charset="0"/>
                <a:ea typeface="Times New Roman" panose="02020603050405020304" charset="0"/>
              </a:rPr>
              <a:t>'';</a:t>
            </a:r>
            <a:endParaRPr lang="en-IN" dirty="0">
              <a:solidFill>
                <a:schemeClr val="tx1">
                  <a:lumMod val="85000"/>
                  <a:lumOff val="15000"/>
                </a:schemeClr>
              </a:solidFill>
              <a:latin typeface="Palatino Linotype" panose="02040502050505030304" pitchFamily="18" charset="0"/>
              <a:ea typeface="Times New Roman" panose="02020603050405020304" charset="0"/>
            </a:endParaRP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charset="0"/>
              </a:rPr>
              <a:t> </a:t>
            </a:r>
            <a:r>
              <a:rPr lang="en-IN" dirty="0">
                <a:solidFill>
                  <a:schemeClr val="tx1">
                    <a:lumMod val="85000"/>
                    <a:lumOff val="15000"/>
                  </a:schemeClr>
                </a:solidFill>
                <a:latin typeface="Palatino Linotype" panose="02040502050505030304" pitchFamily="18" charset="0"/>
                <a:ea typeface="Times New Roman" panose="02020603050405020304"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charset="0"/>
              </a:rPr>
              <a:t>';</a:t>
            </a:r>
            <a:r>
              <a:rPr lang="en-IN" dirty="0">
                <a:solidFill>
                  <a:srgbClr val="00B050"/>
                </a:solidFill>
                <a:latin typeface="Palatino Linotype" panose="02040502050505030304" pitchFamily="18" charset="0"/>
                <a:ea typeface="Times New Roman" panose="02020603050405020304" charset="0"/>
              </a:rPr>
              <a:t> </a:t>
            </a:r>
            <a:endParaRPr lang="en-IN" dirty="0">
              <a:solidFill>
                <a:srgbClr val="00B050"/>
              </a:solidFill>
              <a:latin typeface="Palatino Linotype" panose="02040502050505030304" pitchFamily="18" charset="0"/>
              <a:ea typeface="Times New Roman" panose="02020603050405020304"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group by </a:t>
            </a:r>
            <a:endParaRPr lang="en-IN" sz="3200" i="1" dirty="0">
              <a:solidFill>
                <a:srgbClr val="FF9900"/>
              </a:solidFill>
              <a:latin typeface="Arial" panose="020B0604020202020204" pitchFamily="34" charset="0"/>
              <a:cs typeface="Arial" panose="020B0604020202020204"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job</a:t>
            </a:r>
            <a:r>
              <a:rPr lang="en-US" dirty="0">
                <a:solidFill>
                  <a:srgbClr val="0077AA"/>
                </a:solidFill>
                <a:latin typeface="Liberation Mono"/>
                <a:ea typeface="Times New Roman" panose="02020603050405020304" charset="0"/>
              </a:rPr>
              <a:t>,</a:t>
            </a:r>
            <a:r>
              <a:rPr lang="en-US" dirty="0">
                <a:solidFill>
                  <a:srgbClr val="000000"/>
                </a:solidFill>
                <a:latin typeface="Liberation Mono"/>
                <a:ea typeface="Times New Roman" panose="02020603050405020304"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charset="0"/>
              </a:rPr>
              <a:t>)</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a:t>
            </a:r>
            <a:r>
              <a:rPr lang="en-US" dirty="0">
                <a:solidFill>
                  <a:srgbClr val="000000"/>
                </a:solidFill>
                <a:latin typeface="Liberation Mono"/>
                <a:ea typeface="Times New Roman" panose="02020603050405020304" charset="0"/>
              </a:rPr>
              <a:t> job </a:t>
            </a:r>
            <a:r>
              <a:rPr lang="en-US" dirty="0">
                <a:solidFill>
                  <a:srgbClr val="0077AA"/>
                </a:solidFill>
                <a:latin typeface="Liberation Mono"/>
                <a:ea typeface="Times New Roman" panose="02020603050405020304" charset="0"/>
              </a:rPr>
              <a:t>ORDER</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a:t>
            </a:r>
            <a:r>
              <a:rPr lang="en-US" dirty="0">
                <a:solidFill>
                  <a:srgbClr val="000000"/>
                </a:solidFill>
                <a:latin typeface="Liberation Mono"/>
                <a:ea typeface="Times New Roman" panose="02020603050405020304" charset="0"/>
              </a:rPr>
              <a:t> </a:t>
            </a:r>
            <a:r>
              <a:rPr lang="en-US" dirty="0">
                <a:solidFill>
                  <a:schemeClr val="accent5">
                    <a:lumMod val="75000"/>
                  </a:schemeClr>
                </a:solidFill>
                <a:latin typeface="Liberation Mono"/>
                <a:ea typeface="Times New Roman" panose="02020603050405020304" charset="0"/>
              </a:rPr>
              <a:t>NULL</a:t>
            </a:r>
            <a:r>
              <a:rPr lang="en-US" dirty="0">
                <a:latin typeface="Liberation Mono"/>
                <a:ea typeface="Times New Roman" panose="02020603050405020304" charset="0"/>
              </a:rPr>
              <a:t>;</a:t>
            </a:r>
            <a:endParaRPr lang="en-US" dirty="0">
              <a:latin typeface="Liberation Mono"/>
              <a:ea typeface="Times New Roman" panose="02020603050405020304" charset="0"/>
            </a:endParaRPr>
          </a:p>
          <a:p>
            <a:pPr marL="285750" indent="-285750">
              <a:buFont typeface="Arial" panose="020B0604020202020204" pitchFamily="34" charset="0"/>
              <a:buChar char="•"/>
            </a:pPr>
            <a:endParaRPr lang="en-US" sz="800" dirty="0">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cs typeface="Times New Roman" panose="0202060305040502030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Times New Roman" panose="02020603050405020304" charset="0"/>
              </a:rPr>
              <a:t> FROM </a:t>
            </a:r>
            <a:r>
              <a:rPr lang="en-US" dirty="0">
                <a:solidFill>
                  <a:srgbClr val="000000"/>
                </a:solidFill>
                <a:latin typeface="Liberation Mono"/>
                <a:ea typeface="Times New Roman" panose="02020603050405020304" charset="0"/>
              </a:rPr>
              <a:t>emp</a:t>
            </a:r>
            <a:r>
              <a:rPr lang="en-US" dirty="0">
                <a:solidFill>
                  <a:srgbClr val="0077AA"/>
                </a:solidFill>
                <a:latin typeface="Liberation Mono"/>
                <a:ea typeface="Times New Roman" panose="02020603050405020304" charset="0"/>
                <a:cs typeface="Times New Roman" panose="02020603050405020304" charset="0"/>
              </a:rPr>
              <a:t> ORDER BY </a:t>
            </a:r>
            <a:r>
              <a:rPr lang="en-US" dirty="0">
                <a:solidFill>
                  <a:srgbClr val="0077AA"/>
                </a:solidFill>
                <a:latin typeface="Liberation Mono"/>
                <a:cs typeface="Times New Roman" panose="02020603050405020304" charset="0"/>
              </a:rPr>
              <a:t>FIELD</a:t>
            </a:r>
            <a:r>
              <a:rPr lang="en-US" dirty="0">
                <a:solidFill>
                  <a:srgbClr val="0077AA"/>
                </a:solidFill>
                <a:latin typeface="Liberation Mono"/>
                <a:ea typeface="Times New Roman" panose="02020603050405020304" charset="0"/>
                <a:cs typeface="Times New Roman" panose="02020603050405020304" charset="0"/>
              </a:rPr>
              <a:t> </a:t>
            </a:r>
            <a:r>
              <a:rPr lang="en-US" dirty="0">
                <a:solidFill>
                  <a:schemeClr val="bg1">
                    <a:lumMod val="65000"/>
                  </a:schemeClr>
                </a:solidFill>
                <a:latin typeface="Liberation Mono"/>
                <a:ea typeface="Times New Roman" panose="02020603050405020304" charset="0"/>
              </a:rPr>
              <a:t>(</a:t>
            </a:r>
            <a:r>
              <a:rPr lang="en-US" dirty="0">
                <a:latin typeface="Liberation Mono"/>
                <a:ea typeface="Times New Roman" panose="02020603050405020304" charset="0"/>
              </a:rPr>
              <a:t>job, </a:t>
            </a:r>
            <a:r>
              <a:rPr lang="en-US" dirty="0">
                <a:solidFill>
                  <a:srgbClr val="669900"/>
                </a:solidFill>
                <a:latin typeface="Liberation Mono"/>
              </a:rPr>
              <a:t>'MANAGER'</a:t>
            </a:r>
            <a:r>
              <a:rPr lang="en-US" dirty="0">
                <a:latin typeface="Liberation Mono"/>
                <a:ea typeface="Times New Roman" panose="02020603050405020304"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charset="0"/>
              </a:rPr>
              <a:t>)</a:t>
            </a:r>
            <a:r>
              <a:rPr lang="en-US" dirty="0">
                <a:latin typeface="Liberation Mono"/>
                <a:ea typeface="Times New Roman" panose="02020603050405020304" charset="0"/>
              </a:rPr>
              <a:t>;</a:t>
            </a:r>
            <a:endParaRPr lang="en-IN" dirty="0">
              <a:latin typeface="Liberation Mono"/>
              <a:ea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523768"/>
          </a:xfrm>
          <a:prstGeom prst="rect">
            <a:avLst/>
          </a:prstGeom>
        </p:spPr>
        <p:txBody>
          <a:bodyPr wrap="square">
            <a:spAutoFit/>
          </a:bodyPr>
          <a:lstStyle/>
          <a:p>
            <a:r>
              <a:rPr lang="en-US" sz="2200" dirty="0">
                <a:latin typeface="Arial" panose="020B0604020202020204" pitchFamily="34" charset="0"/>
                <a:cs typeface="Arial" panose="020B0604020202020204" pitchFamily="34" charset="0"/>
              </a:rPr>
              <a:t>Data is any facts that can be stored and that can be processed by a computer.</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Data can be in the form of </a:t>
            </a:r>
            <a:r>
              <a:rPr lang="en-US" sz="2800" dirty="0">
                <a:solidFill>
                  <a:schemeClr val="bg2">
                    <a:lumMod val="25000"/>
                  </a:schemeClr>
                </a:solidFill>
                <a:latin typeface="Arial" panose="020B0604020202020204" pitchFamily="34" charset="0"/>
                <a:cs typeface="Arial" panose="020B0604020202020204" pitchFamily="34" charset="0"/>
              </a:rPr>
              <a:t>Text</a:t>
            </a:r>
            <a:r>
              <a:rPr lang="en-US" sz="2800" dirty="0">
                <a:latin typeface="Arial" panose="020B0604020202020204" pitchFamily="34" charset="0"/>
                <a:cs typeface="Arial" panose="020B0604020202020204" pitchFamily="34" charset="0"/>
              </a:rPr>
              <a:t> or </a:t>
            </a:r>
            <a:r>
              <a:rPr lang="en-US" sz="2800" dirty="0">
                <a:solidFill>
                  <a:schemeClr val="bg2">
                    <a:lumMod val="25000"/>
                  </a:schemeClr>
                </a:solidFill>
                <a:latin typeface="Arial" panose="020B0604020202020204" pitchFamily="34" charset="0"/>
                <a:cs typeface="Arial" panose="020B0604020202020204" pitchFamily="34" charset="0"/>
              </a:rPr>
              <a:t>Multimedia</a:t>
            </a:r>
            <a:endParaRPr lang="en-US" sz="3200" dirty="0">
              <a:solidFill>
                <a:schemeClr val="bg2">
                  <a:lumMod val="25000"/>
                </a:schemeClr>
              </a:solidFill>
              <a:latin typeface="Arial" panose="020B0604020202020204" pitchFamily="34" charset="0"/>
              <a:cs typeface="Arial" panose="020B0604020202020204"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endParaRPr lang="en-US" sz="2200" dirty="0">
              <a:solidFill>
                <a:srgbClr val="FF0000"/>
              </a:solidFill>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anose="020B0604020202020204" pitchFamily="34" charset="0"/>
                <a:cs typeface="Arial" panose="020B0604020202020204" pitchFamily="34" charset="0"/>
              </a:rPr>
              <a:t>number</a:t>
            </a:r>
            <a:r>
              <a:rPr lang="en-US" sz="2000" b="1" dirty="0">
                <a:solidFill>
                  <a:schemeClr val="bg2">
                    <a:lumMod val="25000"/>
                  </a:schemeClr>
                </a:solidFill>
                <a:latin typeface="Arial" panose="020B0604020202020204" pitchFamily="34" charset="0"/>
                <a:cs typeface="Arial" panose="020B0604020202020204" pitchFamily="34" charset="0"/>
              </a:rPr>
              <a:t>, </a:t>
            </a:r>
            <a:r>
              <a:rPr lang="en-IN" sz="2000" dirty="0">
                <a:solidFill>
                  <a:schemeClr val="bg2">
                    <a:lumMod val="25000"/>
                  </a:schemeClr>
                </a:solidFill>
                <a:latin typeface="Arial" panose="020B0604020202020204" pitchFamily="34" charset="0"/>
                <a:cs typeface="Arial" panose="020B0604020202020204" pitchFamily="34" charset="0"/>
              </a:rPr>
              <a:t>characters</a:t>
            </a:r>
            <a:r>
              <a:rPr lang="en-US" sz="2000" b="1" dirty="0">
                <a:solidFill>
                  <a:schemeClr val="bg2">
                    <a:lumMod val="25000"/>
                  </a:schemeClr>
                </a:solidFill>
                <a:latin typeface="Arial" panose="020B0604020202020204" pitchFamily="34" charset="0"/>
                <a:cs typeface="Arial" panose="020B0604020202020204" pitchFamily="34" charset="0"/>
              </a:rPr>
              <a:t>, </a:t>
            </a:r>
            <a:r>
              <a:rPr lang="en-US" sz="1600" dirty="0">
                <a:solidFill>
                  <a:schemeClr val="bg2">
                    <a:lumMod val="25000"/>
                  </a:schemeClr>
                </a:solidFill>
                <a:latin typeface="Arial" panose="020B0604020202020204" pitchFamily="34" charset="0"/>
                <a:cs typeface="Arial" panose="020B0604020202020204" pitchFamily="34" charset="0"/>
              </a:rPr>
              <a:t>or</a:t>
            </a:r>
            <a:r>
              <a:rPr lang="en-US" sz="2000" dirty="0">
                <a:solidFill>
                  <a:schemeClr val="bg2">
                    <a:lumMod val="25000"/>
                  </a:schemeClr>
                </a:solidFill>
                <a:latin typeface="Arial" panose="020B0604020202020204" pitchFamily="34" charset="0"/>
                <a:cs typeface="Arial" panose="020B0604020202020204" pitchFamily="34" charset="0"/>
              </a:rPr>
              <a:t> symbol</a:t>
            </a:r>
            <a:endParaRPr lang="en-US" sz="2000" dirty="0">
              <a:solidFill>
                <a:schemeClr val="bg2">
                  <a:lumMod val="2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800" b="1" dirty="0">
              <a:solidFill>
                <a:schemeClr val="bg2">
                  <a:lumMod val="2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anose="020B0604020202020204" pitchFamily="34" charset="0"/>
                <a:cs typeface="Arial" panose="020B0604020202020204" pitchFamily="34" charset="0"/>
              </a:rPr>
              <a:t>images</a:t>
            </a:r>
            <a:r>
              <a:rPr lang="en-US" sz="2000" b="1" dirty="0">
                <a:solidFill>
                  <a:schemeClr val="bg2">
                    <a:lumMod val="25000"/>
                  </a:schemeClr>
                </a:solidFill>
                <a:latin typeface="Arial" panose="020B0604020202020204" pitchFamily="34" charset="0"/>
                <a:cs typeface="Arial" panose="020B0604020202020204" pitchFamily="34" charset="0"/>
              </a:rPr>
              <a:t>, </a:t>
            </a:r>
            <a:r>
              <a:rPr lang="en-US" sz="2000" dirty="0">
                <a:solidFill>
                  <a:schemeClr val="bg2">
                    <a:lumMod val="25000"/>
                  </a:schemeClr>
                </a:solidFill>
                <a:latin typeface="Arial" panose="020B0604020202020204" pitchFamily="34" charset="0"/>
                <a:cs typeface="Arial" panose="020B0604020202020204" pitchFamily="34" charset="0"/>
              </a:rPr>
              <a:t>audio</a:t>
            </a:r>
            <a:r>
              <a:rPr lang="en-US" sz="2000" b="1" dirty="0">
                <a:solidFill>
                  <a:schemeClr val="bg2">
                    <a:lumMod val="25000"/>
                  </a:schemeClr>
                </a:solidFill>
                <a:latin typeface="Arial" panose="020B0604020202020204" pitchFamily="34" charset="0"/>
                <a:cs typeface="Arial" panose="020B0604020202020204" pitchFamily="34" charset="0"/>
              </a:rPr>
              <a:t>, </a:t>
            </a:r>
            <a:r>
              <a:rPr lang="en-US" sz="2000" dirty="0">
                <a:solidFill>
                  <a:schemeClr val="bg2">
                    <a:lumMod val="25000"/>
                  </a:schemeClr>
                </a:solidFill>
                <a:latin typeface="Arial" panose="020B0604020202020204" pitchFamily="34" charset="0"/>
                <a:cs typeface="Arial" panose="020B0604020202020204" pitchFamily="34" charset="0"/>
              </a:rPr>
              <a:t>video</a:t>
            </a:r>
            <a:r>
              <a:rPr lang="en-US" sz="2000" b="1" dirty="0">
                <a:solidFill>
                  <a:schemeClr val="bg2">
                    <a:lumMod val="25000"/>
                  </a:schemeClr>
                </a:solidFill>
                <a:latin typeface="Arial" panose="020B0604020202020204" pitchFamily="34" charset="0"/>
                <a:cs typeface="Arial" panose="020B0604020202020204" pitchFamily="34" charset="0"/>
              </a:rPr>
              <a:t>, </a:t>
            </a:r>
            <a:r>
              <a:rPr lang="en-US" sz="1600" dirty="0">
                <a:solidFill>
                  <a:schemeClr val="bg2">
                    <a:lumMod val="25000"/>
                  </a:schemeClr>
                </a:solidFill>
                <a:latin typeface="Arial" panose="020B0604020202020204" pitchFamily="34" charset="0"/>
                <a:cs typeface="Arial" panose="020B0604020202020204" pitchFamily="34" charset="0"/>
              </a:rPr>
              <a:t>or</a:t>
            </a:r>
            <a:r>
              <a:rPr lang="en-US" sz="2000" b="1" dirty="0">
                <a:solidFill>
                  <a:schemeClr val="bg2">
                    <a:lumMod val="25000"/>
                  </a:schemeClr>
                </a:solidFill>
                <a:latin typeface="Arial" panose="020B0604020202020204" pitchFamily="34" charset="0"/>
                <a:cs typeface="Arial" panose="020B0604020202020204" pitchFamily="34" charset="0"/>
              </a:rPr>
              <a:t> </a:t>
            </a:r>
            <a:r>
              <a:rPr lang="en-US" sz="2000" dirty="0">
                <a:solidFill>
                  <a:schemeClr val="bg2">
                    <a:lumMod val="25000"/>
                  </a:schemeClr>
                </a:solidFill>
                <a:latin typeface="Arial" panose="020B0604020202020204" pitchFamily="34" charset="0"/>
                <a:cs typeface="Arial" panose="020B0604020202020204" pitchFamily="34" charset="0"/>
              </a:rPr>
              <a:t>signal</a:t>
            </a:r>
            <a:endParaRPr lang="en-US" sz="1600" dirty="0">
              <a:solidFill>
                <a:schemeClr val="bg2">
                  <a:lumMod val="25000"/>
                </a:schemeClr>
              </a:solidFill>
              <a:latin typeface="Arial" panose="020B0604020202020204" pitchFamily="34" charset="0"/>
              <a:cs typeface="Arial" panose="020B0604020202020204"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what is </a:t>
            </a:r>
            <a:r>
              <a:rPr lang="en-US" sz="3200" i="1" dirty="0">
                <a:solidFill>
                  <a:srgbClr val="FF9900"/>
                </a:solidFill>
                <a:latin typeface="Arial" panose="020B0604020202020204" pitchFamily="34" charset="0"/>
                <a:cs typeface="Arial" panose="020B0604020202020204" pitchFamily="34" charset="0"/>
              </a:rPr>
              <a:t>data</a:t>
            </a:r>
            <a:r>
              <a:rPr lang="en-IN" sz="3200" i="1" dirty="0">
                <a:solidFill>
                  <a:srgbClr val="FF9900"/>
                </a:solidFill>
                <a:latin typeface="Arial" panose="020B0604020202020204" pitchFamily="34" charset="0"/>
                <a:cs typeface="Arial" panose="020B0604020202020204" pitchFamily="34" charset="0"/>
              </a:rPr>
              <a:t>?</a:t>
            </a:r>
            <a:r>
              <a:rPr lang="en-US" sz="3200" i="1" dirty="0">
                <a:solidFill>
                  <a:srgbClr val="FF9900"/>
                </a:solidFill>
                <a:latin typeface="Arial" panose="020B0604020202020204" pitchFamily="34" charset="0"/>
                <a:cs typeface="Arial" panose="020B0604020202020204" pitchFamily="34" charset="0"/>
              </a:rPr>
              <a:t> </a:t>
            </a:r>
            <a:r>
              <a:rPr lang="en-IN" sz="3200" i="1" dirty="0">
                <a:solidFill>
                  <a:srgbClr val="FF9900"/>
                </a:solidFill>
                <a:latin typeface="Arial" panose="020B0604020202020204" pitchFamily="34" charset="0"/>
                <a:cs typeface="Arial" panose="020B0604020202020204" pitchFamily="34" charset="0"/>
              </a:rPr>
              <a:t> </a:t>
            </a:r>
            <a:endParaRPr lang="en-IN" sz="3200" i="1" dirty="0">
              <a:solidFill>
                <a:srgbClr val="FF99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
        <p:nvSpPr>
          <p:cNvPr id="4" name="TextBox 3"/>
          <p:cNvSpPr txBox="1"/>
          <p:nvPr/>
        </p:nvSpPr>
        <p:spPr>
          <a:xfrm>
            <a:off x="239432" y="3775099"/>
            <a:ext cx="7512751" cy="2462213"/>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endParaRPr lang="en-US" b="0" i="0" dirty="0">
              <a:solidFill>
                <a:srgbClr val="202124"/>
              </a:solidFill>
              <a:effectLst/>
              <a:latin typeface="Palatino Linotype" panose="02040502050505030304" pitchFamily="18" charset="0"/>
            </a:endParaRP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group by </a:t>
            </a:r>
            <a:endParaRPr lang="en-IN"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endParaRPr lang="en-US" sz="2000" dirty="0">
              <a:latin typeface="Liberation Mono"/>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endParaRPr lang="en-IN" b="1" i="1" dirty="0">
              <a:latin typeface="Arial" panose="020B0604020202020204" pitchFamily="34" charset="0"/>
              <a:cs typeface="Arial" panose="020B0604020202020204" pitchFamily="34" charset="0"/>
            </a:endParaRPr>
          </a:p>
        </p:txBody>
      </p:sp>
      <p:sp>
        <p:nvSpPr>
          <p:cNvPr id="6" name="TextBox 5"/>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charset="0"/>
              </a:rPr>
              <a:t>(sal)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a:t>
            </a:r>
            <a:r>
              <a:rPr lang="en-US" dirty="0">
                <a:solidFill>
                  <a:srgbClr val="000000"/>
                </a:solidFill>
                <a:latin typeface="Liberation Mono"/>
                <a:ea typeface="Times New Roman" panose="02020603050405020304" charset="0"/>
              </a:rPr>
              <a:t> job;</a:t>
            </a:r>
            <a:endParaRPr lang="en-US" dirty="0">
              <a:solidFill>
                <a:srgbClr val="000000"/>
              </a:solidFill>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charset="0"/>
              </a:rPr>
              <a:t>(sal)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a:t>
            </a:r>
            <a:r>
              <a:rPr lang="en-US" dirty="0">
                <a:solidFill>
                  <a:srgbClr val="000000"/>
                </a:solidFill>
                <a:latin typeface="Liberation Mono"/>
                <a:ea typeface="Times New Roman" panose="02020603050405020304"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charset="0"/>
              </a:rPr>
              <a:t>;</a:t>
            </a:r>
            <a:endParaRPr lang="en-IN" dirty="0"/>
          </a:p>
        </p:txBody>
      </p:sp>
      <p:grpSp>
        <p:nvGrpSpPr>
          <p:cNvPr id="22" name="Group 21"/>
          <p:cNvGrpSpPr/>
          <p:nvPr/>
        </p:nvGrpSpPr>
        <p:grpSpPr>
          <a:xfrm>
            <a:off x="407368" y="3501008"/>
            <a:ext cx="10561355" cy="1502780"/>
            <a:chOff x="407368" y="3356992"/>
            <a:chExt cx="10561355" cy="1502780"/>
          </a:xfrm>
        </p:grpSpPr>
        <p:grpSp>
          <p:nvGrpSpPr>
            <p:cNvPr id="29" name="Group 28"/>
            <p:cNvGrpSpPr/>
            <p:nvPr/>
          </p:nvGrpSpPr>
          <p:grpSpPr>
            <a:xfrm>
              <a:off x="412526" y="3356992"/>
              <a:ext cx="10556197" cy="1502780"/>
              <a:chOff x="412526" y="3406524"/>
              <a:chExt cx="10556197" cy="1502780"/>
            </a:xfrm>
          </p:grpSpPr>
          <p:grpSp>
            <p:nvGrpSpPr>
              <p:cNvPr id="8" name="Group 7"/>
              <p:cNvGrpSpPr/>
              <p:nvPr/>
            </p:nvGrpSpPr>
            <p:grpSpPr>
              <a:xfrm>
                <a:off x="412526" y="3501008"/>
                <a:ext cx="8959443" cy="1304978"/>
                <a:chOff x="267703" y="1600839"/>
                <a:chExt cx="8959443" cy="1304978"/>
              </a:xfrm>
            </p:grpSpPr>
            <p:sp>
              <p:nvSpPr>
                <p:cNvPr id="13" name="Rectangle 12"/>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1651832" y="1600839"/>
                  <a:ext cx="7575314" cy="1296144"/>
                  <a:chOff x="31591" y="1556792"/>
                  <a:chExt cx="7575314" cy="1296144"/>
                </a:xfrm>
              </p:grpSpPr>
              <p:grpSp>
                <p:nvGrpSpPr>
                  <p:cNvPr id="16" name="Group 15"/>
                  <p:cNvGrpSpPr/>
                  <p:nvPr/>
                </p:nvGrpSpPr>
                <p:grpSpPr>
                  <a:xfrm>
                    <a:off x="669977" y="1556792"/>
                    <a:ext cx="6236548" cy="1296144"/>
                    <a:chOff x="669977" y="1556792"/>
                    <a:chExt cx="6236548" cy="1296144"/>
                  </a:xfrm>
                </p:grpSpPr>
                <p:sp>
                  <p:nvSpPr>
                    <p:cNvPr id="19" name="Rectangle 18"/>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15" name="TextBox 14"/>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p:cNvGrpSpPr/>
          <p:nvPr/>
        </p:nvGrpSpPr>
        <p:grpSpPr>
          <a:xfrm>
            <a:off x="407367" y="5047456"/>
            <a:ext cx="5184577" cy="1765920"/>
            <a:chOff x="407367" y="5047456"/>
            <a:chExt cx="5184577" cy="1765920"/>
          </a:xfrm>
        </p:grpSpPr>
        <p:pic>
          <p:nvPicPr>
            <p:cNvPr id="12" name="Picture 11"/>
            <p:cNvPicPr>
              <a:picLocks noChangeAspect="1"/>
            </p:cNvPicPr>
            <p:nvPr/>
          </p:nvPicPr>
          <p:blipFill>
            <a:blip r:embed="rId1"/>
            <a:stretch>
              <a:fillRect/>
            </a:stretch>
          </p:blipFill>
          <p:spPr>
            <a:xfrm>
              <a:off x="407367" y="5054914"/>
              <a:ext cx="2389636" cy="1715636"/>
            </a:xfrm>
            <a:prstGeom prst="rect">
              <a:avLst/>
            </a:prstGeom>
          </p:spPr>
        </p:pic>
        <p:pic>
          <p:nvPicPr>
            <p:cNvPr id="31" name="Picture 30"/>
            <p:cNvPicPr>
              <a:picLocks noChangeAspect="1"/>
            </p:cNvPicPr>
            <p:nvPr/>
          </p:nvPicPr>
          <p:blipFill>
            <a:blip r:embed="rId2"/>
            <a:stretch>
              <a:fillRect/>
            </a:stretch>
          </p:blipFill>
          <p:spPr>
            <a:xfrm>
              <a:off x="3363522" y="5047456"/>
              <a:ext cx="2228422" cy="1765920"/>
            </a:xfrm>
            <a:prstGeom prst="rect">
              <a:avLst/>
            </a:prstGeom>
          </p:spPr>
        </p:pic>
      </p:gr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group by </a:t>
            </a:r>
            <a:endParaRPr lang="en-IN" sz="3200" i="1" dirty="0">
              <a:solidFill>
                <a:srgbClr val="FF9900"/>
              </a:solidFill>
              <a:latin typeface="Arial" panose="020B0604020202020204" pitchFamily="34" charset="0"/>
              <a:cs typeface="Arial" panose="020B0604020202020204"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a:t>
            </a:r>
            <a:r>
              <a:rPr lang="en-US" dirty="0">
                <a:latin typeface="Liberation Mono"/>
                <a:ea typeface="Times New Roman" panose="02020603050405020304" charset="0"/>
              </a:rPr>
              <a:t>job</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US" dirty="0">
                <a:solidFill>
                  <a:srgbClr val="000000"/>
                </a:solidFill>
                <a:latin typeface="Liberation Mono"/>
                <a:ea typeface="Times New Roman" panose="02020603050405020304" charset="0"/>
              </a:rPr>
              <a:t>sal </a:t>
            </a:r>
            <a:r>
              <a:rPr lang="en-US" dirty="0">
                <a:latin typeface="Liberation Mono"/>
                <a:ea typeface="Times New Roman" panose="02020603050405020304" charset="0"/>
              </a:rPr>
              <a:t>+</a:t>
            </a:r>
            <a:r>
              <a:rPr lang="en-US" dirty="0">
                <a:solidFill>
                  <a:srgbClr val="000000"/>
                </a:solidFill>
                <a:latin typeface="Liberation Mono"/>
                <a:ea typeface="Times New Roman" panose="02020603050405020304"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 </a:t>
            </a:r>
            <a:r>
              <a:rPr lang="en-US" dirty="0">
                <a:latin typeface="Liberation Mono"/>
                <a:ea typeface="Times New Roman" panose="02020603050405020304" charset="0"/>
              </a:rPr>
              <a:t>job</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j</a:t>
            </a:r>
            <a:r>
              <a:rPr lang="en-US" dirty="0">
                <a:latin typeface="Liberation Mono"/>
                <a:ea typeface="Times New Roman" panose="02020603050405020304" charset="0"/>
              </a:rPr>
              <a:t>ob</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job</a:t>
            </a:r>
            <a:r>
              <a:rPr lang="en-IN" dirty="0">
                <a:solidFill>
                  <a:schemeClr val="bg1">
                    <a:lumMod val="65000"/>
                  </a:schemeClr>
                </a:solidFill>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job</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  </a:t>
            </a:r>
            <a:r>
              <a:rPr lang="en-IN" dirty="0">
                <a:solidFill>
                  <a:srgbClr val="00B050"/>
                </a:solidFill>
                <a:latin typeface="Liberation Mono"/>
                <a:ea typeface="Times New Roman" panose="02020603050405020304" charset="0"/>
              </a:rPr>
              <a:t># error</a:t>
            </a:r>
            <a:endParaRPr lang="en-IN" dirty="0">
              <a:solidFill>
                <a:srgbClr val="00B050"/>
              </a:solidFill>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jo</a:t>
            </a:r>
            <a:r>
              <a:rPr lang="en-US" dirty="0">
                <a:latin typeface="Liberation Mono"/>
                <a:ea typeface="Times New Roman" panose="02020603050405020304" charset="0"/>
              </a:rPr>
              <a:t>b</a:t>
            </a:r>
            <a:r>
              <a:rPr lang="en-IN" dirty="0">
                <a:latin typeface="Liberation Mono"/>
                <a:ea typeface="Times New Roman" panose="02020603050405020304" charset="0"/>
              </a:rPr>
              <a:t>, </a:t>
            </a:r>
            <a:r>
              <a:rPr lang="en-US" dirty="0">
                <a:latin typeface="Liberation Mono"/>
                <a:ea typeface="Times New Roman" panose="02020603050405020304" charset="0"/>
              </a:rPr>
              <a:t>sal</a:t>
            </a:r>
            <a:r>
              <a:rPr lang="en-US" dirty="0">
                <a:solidFill>
                  <a:srgbClr val="DD4A68"/>
                </a:solidFill>
                <a:latin typeface="Liberation Mono"/>
                <a:ea typeface="Times New Roman" panose="02020603050405020304" charset="0"/>
              </a:rPr>
              <a:t> </a:t>
            </a:r>
            <a:r>
              <a:rPr lang="en-US" dirty="0">
                <a:latin typeface="Liberation Mono"/>
                <a:ea typeface="Times New Roman" panose="02020603050405020304" charset="0"/>
              </a:rPr>
              <a:t>+</a:t>
            </a:r>
            <a:r>
              <a:rPr lang="en-US" dirty="0">
                <a:solidFill>
                  <a:srgbClr val="DD4A68"/>
                </a:solidFill>
                <a:latin typeface="Liberation Mono"/>
                <a:ea typeface="Times New Roman" panose="02020603050405020304" charset="0"/>
              </a:rPr>
              <a:t> </a:t>
            </a:r>
            <a:r>
              <a:rPr lang="en-US" dirty="0">
                <a:solidFill>
                  <a:srgbClr val="990055"/>
                </a:solidFill>
                <a:latin typeface="Liberation Mono"/>
              </a:rPr>
              <a:t>1001</a:t>
            </a:r>
            <a:r>
              <a:rPr lang="en-IN" dirty="0">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a:t>
            </a:r>
            <a:r>
              <a:rPr lang="en-US" dirty="0">
                <a:latin typeface="Liberation Mono"/>
                <a:ea typeface="Times New Roman" panose="02020603050405020304" charset="0"/>
              </a:rPr>
              <a:t> sal +</a:t>
            </a:r>
            <a:r>
              <a:rPr lang="en-US" dirty="0">
                <a:solidFill>
                  <a:srgbClr val="DD4A68"/>
                </a:solidFill>
                <a:latin typeface="Liberation Mono"/>
                <a:ea typeface="Times New Roman" panose="02020603050405020304" charset="0"/>
              </a:rPr>
              <a:t> </a:t>
            </a:r>
            <a:r>
              <a:rPr lang="en-US" dirty="0">
                <a:solidFill>
                  <a:srgbClr val="990055"/>
                </a:solidFill>
                <a:latin typeface="Liberation Mono"/>
              </a:rPr>
              <a:t>1001</a:t>
            </a:r>
            <a:r>
              <a:rPr lang="en-IN" dirty="0">
                <a:latin typeface="Liberation Mono"/>
                <a:ea typeface="Times New Roman" panose="02020603050405020304" charset="0"/>
              </a:rPr>
              <a:t>;</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IN" dirty="0">
                <a:solidFill>
                  <a:srgbClr val="DD4A68"/>
                </a:solidFill>
                <a:latin typeface="Liberation Mono"/>
                <a:ea typeface="Times New Roman" panose="02020603050405020304"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ename</a:t>
            </a:r>
            <a:r>
              <a:rPr lang="en-IN" dirty="0">
                <a:solidFill>
                  <a:schemeClr val="bg1">
                    <a:lumMod val="65000"/>
                  </a:schemeClr>
                </a:solidFill>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 </a:t>
            </a:r>
            <a:r>
              <a:rPr lang="en-IN" dirty="0">
                <a:latin typeface="Liberation Mono"/>
                <a:ea typeface="Times New Roman" panose="02020603050405020304" charset="0"/>
              </a:rPr>
              <a:t>R1;</a:t>
            </a:r>
            <a:endParaRPr lang="en-IN" dirty="0">
              <a:latin typeface="Liberation Mono"/>
              <a:ea typeface="Times New Roman" panose="0202060305040502030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cs typeface="Times New Roman" panose="02020603050405020304" charset="0"/>
              </a:rPr>
              <a:t>SELECT</a:t>
            </a:r>
            <a:r>
              <a:rPr lang="en-IN" dirty="0">
                <a:latin typeface="Liberation Mono"/>
                <a:cs typeface="Arial" panose="020B0604020202020204" pitchFamily="34" charset="0"/>
              </a:rPr>
              <a:t> job</a:t>
            </a:r>
            <a:r>
              <a:rPr lang="en-IN" dirty="0">
                <a:latin typeface="Liberation Mono"/>
                <a:ea typeface="Times New Roman" panose="02020603050405020304" charset="0"/>
                <a:cs typeface="Times New Roman" panose="02020603050405020304"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charset="0"/>
                <a:cs typeface="Times New Roman" panose="02020603050405020304" charset="0"/>
              </a:rPr>
              <a:t>GROUP</a:t>
            </a:r>
            <a:r>
              <a:rPr lang="en-IN" dirty="0">
                <a:solidFill>
                  <a:srgbClr val="DD4A68"/>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cs typeface="Times New Roman" panose="02020603050405020304" charset="0"/>
              </a:rPr>
              <a:t>BY</a:t>
            </a:r>
            <a:r>
              <a:rPr lang="en-IN" dirty="0">
                <a:solidFill>
                  <a:srgbClr val="DD4A68"/>
                </a:solidFill>
                <a:latin typeface="Liberation Mono"/>
                <a:ea typeface="Times New Roman" panose="02020603050405020304" charset="0"/>
              </a:rPr>
              <a:t> </a:t>
            </a:r>
            <a:r>
              <a:rPr lang="en-IN" dirty="0">
                <a:latin typeface="Liberation Mono"/>
                <a:ea typeface="Times New Roman" panose="02020603050405020304" charset="0"/>
              </a:rPr>
              <a:t>job</a:t>
            </a:r>
            <a:r>
              <a:rPr lang="en-IN" dirty="0">
                <a:solidFill>
                  <a:srgbClr val="DD4A68"/>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cs typeface="Times New Roman" panose="02020603050405020304" charset="0"/>
              </a:rPr>
              <a:t>WITH</a:t>
            </a:r>
            <a:r>
              <a:rPr lang="en-IN" dirty="0">
                <a:solidFill>
                  <a:srgbClr val="DD4A68"/>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cs typeface="Times New Roman" panose="02020603050405020304" charset="0"/>
              </a:rPr>
              <a:t>ROLLUP</a:t>
            </a:r>
            <a:r>
              <a:rPr lang="en-IN" dirty="0">
                <a:latin typeface="Liberation Mono"/>
                <a:ea typeface="Times New Roman" panose="02020603050405020304" charset="0"/>
              </a:rPr>
              <a:t>;</a:t>
            </a:r>
            <a:endParaRPr lang="en-IN" dirty="0">
              <a:solidFill>
                <a:schemeClr val="bg1">
                  <a:lumMod val="65000"/>
                </a:schemeClr>
              </a:solidFill>
              <a:latin typeface="Liberation Mono"/>
              <a:ea typeface="Times New Roman" panose="0202060305040502030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charset="0"/>
                <a:cs typeface="Times New Roman" panose="02020603050405020304"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charset="0"/>
                <a:cs typeface="Times New Roman" panose="02020603050405020304"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charset="0"/>
                <a:cs typeface="Times New Roman" panose="02020603050405020304"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charset="0"/>
                <a:cs typeface="Times New Roman" panose="02020603050405020304" charset="0"/>
              </a:rPr>
              <a:t>GROUP</a:t>
            </a:r>
            <a:r>
              <a:rPr lang="en-IN" dirty="0">
                <a:solidFill>
                  <a:srgbClr val="DD4A68"/>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cs typeface="Times New Roman" panose="02020603050405020304" charset="0"/>
              </a:rPr>
              <a:t>BY</a:t>
            </a:r>
            <a:r>
              <a:rPr lang="en-IN" dirty="0">
                <a:solidFill>
                  <a:srgbClr val="DD4A68"/>
                </a:solidFill>
                <a:latin typeface="Liberation Mono"/>
                <a:ea typeface="Times New Roman" panose="02020603050405020304" charset="0"/>
              </a:rPr>
              <a:t> </a:t>
            </a:r>
            <a:r>
              <a:rPr lang="en-IN" dirty="0">
                <a:latin typeface="Liberation Mono"/>
                <a:ea typeface="Times New Roman" panose="02020603050405020304" charset="0"/>
              </a:rPr>
              <a:t>job</a:t>
            </a:r>
            <a:r>
              <a:rPr lang="en-IN" dirty="0">
                <a:solidFill>
                  <a:srgbClr val="DD4A68"/>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cs typeface="Times New Roman" panose="02020603050405020304" charset="0"/>
              </a:rPr>
              <a:t>WITH</a:t>
            </a:r>
            <a:r>
              <a:rPr lang="en-IN" dirty="0">
                <a:solidFill>
                  <a:srgbClr val="DD4A68"/>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cs typeface="Times New Roman" panose="02020603050405020304" charset="0"/>
              </a:rPr>
              <a:t>ROLLUP</a:t>
            </a:r>
            <a:r>
              <a:rPr lang="en-IN" dirty="0">
                <a:latin typeface="Liberation Mono"/>
                <a:ea typeface="Times New Roman" panose="02020603050405020304" charset="0"/>
              </a:rPr>
              <a:t>;</a:t>
            </a:r>
            <a:endParaRPr lang="en-IN" dirty="0">
              <a:solidFill>
                <a:schemeClr val="bg1">
                  <a:lumMod val="65000"/>
                </a:schemeClr>
              </a:solidFill>
              <a:latin typeface="Liberation Mono"/>
              <a:ea typeface="Times New Roman" panose="02020603050405020304"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charset="0"/>
              </a:rPr>
              <a:t> </a:t>
            </a:r>
            <a:r>
              <a:rPr lang="en-IN" dirty="0">
                <a:solidFill>
                  <a:schemeClr val="tx1">
                    <a:lumMod val="85000"/>
                    <a:lumOff val="15000"/>
                  </a:schemeClr>
                </a:solidFill>
                <a:latin typeface="Palatino Linotype" panose="02040502050505030304" pitchFamily="18" charset="0"/>
                <a:ea typeface="Times New Roman" panose="02020603050405020304" charset="0"/>
              </a:rPr>
              <a:t>'';</a:t>
            </a:r>
            <a:endParaRPr lang="en-IN" dirty="0">
              <a:solidFill>
                <a:schemeClr val="tx1">
                  <a:lumMod val="85000"/>
                  <a:lumOff val="15000"/>
                </a:schemeClr>
              </a:solidFill>
              <a:latin typeface="Palatino Linotype" panose="02040502050505030304" pitchFamily="18" charset="0"/>
              <a:ea typeface="Times New Roman" panose="02020603050405020304" charset="0"/>
            </a:endParaRP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charset="0"/>
              </a:rPr>
              <a:t> </a:t>
            </a:r>
            <a:r>
              <a:rPr lang="en-IN" dirty="0">
                <a:solidFill>
                  <a:schemeClr val="tx1">
                    <a:lumMod val="85000"/>
                    <a:lumOff val="15000"/>
                  </a:schemeClr>
                </a:solidFill>
                <a:latin typeface="Palatino Linotype" panose="02040502050505030304" pitchFamily="18" charset="0"/>
                <a:ea typeface="Times New Roman" panose="02020603050405020304"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charset="0"/>
              </a:rPr>
              <a:t>';</a:t>
            </a:r>
            <a:r>
              <a:rPr lang="en-IN" dirty="0">
                <a:solidFill>
                  <a:srgbClr val="00B050"/>
                </a:solidFill>
                <a:latin typeface="Palatino Linotype" panose="02040502050505030304" pitchFamily="18" charset="0"/>
                <a:ea typeface="Times New Roman" panose="02020603050405020304" charset="0"/>
              </a:rPr>
              <a:t> </a:t>
            </a:r>
            <a:endParaRPr lang="en-IN" dirty="0">
              <a:solidFill>
                <a:srgbClr val="00B050"/>
              </a:solidFill>
              <a:latin typeface="Palatino Linotype" panose="02040502050505030304" pitchFamily="18" charset="0"/>
              <a:ea typeface="Times New Roman" panose="02020603050405020304"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endParaRPr lang="en-US" sz="2200" dirty="0">
              <a:solidFill>
                <a:srgbClr val="FF0000"/>
              </a:solidFill>
              <a:latin typeface="Arial" panose="020B0604020202020204" pitchFamily="34" charset="0"/>
              <a:cs typeface="Arial" panose="020B0604020202020204" pitchFamily="34" charset="0"/>
            </a:endParaRPr>
          </a:p>
          <a:p>
            <a:endParaRPr lang="en-US" sz="4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endParaRPr lang="en-US" dirty="0">
              <a:latin typeface="Arial" panose="020B0604020202020204" pitchFamily="34" charset="0"/>
              <a:cs typeface="Arial" panose="020B0604020202020204" pitchFamily="34" charset="0"/>
            </a:endParaRPr>
          </a:p>
          <a:p>
            <a:r>
              <a:rPr lang="en-US" sz="1600" dirty="0">
                <a:solidFill>
                  <a:srgbClr val="C00000"/>
                </a:solidFill>
                <a:latin typeface="Arial" panose="020B0604020202020204" pitchFamily="34" charset="0"/>
                <a:cs typeface="Arial" panose="020B0604020202020204" pitchFamily="34" charset="0"/>
              </a:rPr>
              <a:t>e.g.</a:t>
            </a:r>
            <a:endParaRPr lang="en-US" sz="1600" dirty="0">
              <a:solidFill>
                <a:srgbClr val="C0000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endParaRPr lang="en-US" sz="2800" dirty="0">
              <a:solidFill>
                <a:srgbClr val="FF0000"/>
              </a:solidFill>
              <a:latin typeface="Liberation Mono"/>
              <a:cs typeface="Arial" panose="020B0604020202020204" pitchFamily="34" charset="0"/>
            </a:endParaRP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endParaRPr lang="en-IN" sz="2200" dirty="0">
              <a:solidFill>
                <a:srgbClr val="FF0000"/>
              </a:solidFill>
              <a:latin typeface="Palatino Linotype" panose="02040502050505030304" pitchFamily="18" charset="0"/>
            </a:endParaRP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having</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endParaRPr lang="en-US" sz="2000" dirty="0">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endParaRPr lang="en-US" sz="2000" dirty="0">
              <a:solidFill>
                <a:srgbClr val="0077AA"/>
              </a:solidFill>
              <a:latin typeface="Liberation Mono"/>
            </a:endParaRPr>
          </a:p>
        </p:txBody>
      </p:sp>
      <p:sp>
        <p:nvSpPr>
          <p:cNvPr id="7" name="TextBox 6"/>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charset="0"/>
              </a:rPr>
              <a:t>), job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BY</a:t>
            </a:r>
            <a:r>
              <a:rPr lang="en-US" dirty="0">
                <a:solidFill>
                  <a:srgbClr val="000000"/>
                </a:solidFill>
                <a:latin typeface="Liberation Mono"/>
                <a:ea typeface="Times New Roman" panose="02020603050405020304" charset="0"/>
              </a:rPr>
              <a:t> job </a:t>
            </a:r>
            <a:r>
              <a:rPr lang="en-US" dirty="0">
                <a:solidFill>
                  <a:srgbClr val="0077AA"/>
                </a:solidFill>
                <a:latin typeface="Liberation Mono"/>
                <a:cs typeface="Times New Roman" panose="02020603050405020304" charset="0"/>
              </a:rPr>
              <a:t>HAVING</a:t>
            </a:r>
            <a:r>
              <a:rPr lang="en-US" dirty="0">
                <a:solidFill>
                  <a:srgbClr val="000000"/>
                </a:solidFill>
                <a:latin typeface="Liberation Mono"/>
                <a:ea typeface="Times New Roman" panose="02020603050405020304"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charset="0"/>
              </a:rPr>
              <a:t>;</a:t>
            </a:r>
            <a:endParaRPr lang="en-IN" dirty="0"/>
          </a:p>
        </p:txBody>
      </p:sp>
      <p:pic>
        <p:nvPicPr>
          <p:cNvPr id="41" name="Picture 40"/>
          <p:cNvPicPr>
            <a:picLocks noChangeAspect="1"/>
          </p:cNvPicPr>
          <p:nvPr/>
        </p:nvPicPr>
        <p:blipFill>
          <a:blip r:embed="rId1"/>
          <a:stretch>
            <a:fillRect/>
          </a:stretch>
        </p:blipFill>
        <p:spPr>
          <a:xfrm>
            <a:off x="412525" y="4638887"/>
            <a:ext cx="3013798" cy="1429622"/>
          </a:xfrm>
          <a:prstGeom prst="rect">
            <a:avLst/>
          </a:prstGeom>
        </p:spPr>
      </p:pic>
      <p:grpSp>
        <p:nvGrpSpPr>
          <p:cNvPr id="4" name="Group 3"/>
          <p:cNvGrpSpPr/>
          <p:nvPr/>
        </p:nvGrpSpPr>
        <p:grpSpPr>
          <a:xfrm>
            <a:off x="407368" y="2852936"/>
            <a:ext cx="11490757" cy="1502780"/>
            <a:chOff x="407368" y="2852936"/>
            <a:chExt cx="11490757" cy="1502780"/>
          </a:xfrm>
        </p:grpSpPr>
        <p:grpSp>
          <p:nvGrpSpPr>
            <p:cNvPr id="8" name="Group 7"/>
            <p:cNvGrpSpPr/>
            <p:nvPr/>
          </p:nvGrpSpPr>
          <p:grpSpPr>
            <a:xfrm>
              <a:off x="412526" y="2852936"/>
              <a:ext cx="11485599" cy="1502780"/>
              <a:chOff x="412526" y="3406524"/>
              <a:chExt cx="11485599" cy="1502780"/>
            </a:xfrm>
          </p:grpSpPr>
          <p:grpSp>
            <p:nvGrpSpPr>
              <p:cNvPr id="9" name="Group 8"/>
              <p:cNvGrpSpPr/>
              <p:nvPr/>
            </p:nvGrpSpPr>
            <p:grpSpPr>
              <a:xfrm>
                <a:off x="412526" y="3501008"/>
                <a:ext cx="9888845" cy="1304978"/>
                <a:chOff x="267703" y="1600839"/>
                <a:chExt cx="9888845" cy="1304978"/>
              </a:xfrm>
            </p:grpSpPr>
            <p:sp>
              <p:nvSpPr>
                <p:cNvPr id="37" name="Rectangle 36"/>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1651832" y="1600839"/>
                  <a:ext cx="8504716" cy="1296144"/>
                  <a:chOff x="31591" y="1556792"/>
                  <a:chExt cx="8504716" cy="1296144"/>
                </a:xfrm>
              </p:grpSpPr>
              <p:grpSp>
                <p:nvGrpSpPr>
                  <p:cNvPr id="18" name="Group 17"/>
                  <p:cNvGrpSpPr/>
                  <p:nvPr/>
                </p:nvGrpSpPr>
                <p:grpSpPr>
                  <a:xfrm>
                    <a:off x="669977" y="1556792"/>
                    <a:ext cx="7208035" cy="1296144"/>
                    <a:chOff x="669977" y="1556792"/>
                    <a:chExt cx="7208035" cy="1296144"/>
                  </a:xfrm>
                </p:grpSpPr>
                <p:sp>
                  <p:nvSpPr>
                    <p:cNvPr id="22" name="Rectangle 21"/>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endParaRPr lang="en-IN" sz="3200" dirty="0">
                <a:latin typeface="Liberation Mono"/>
              </a:endParaRPr>
            </a:p>
            <a:p>
              <a:pPr algn="ctr"/>
              <a:r>
                <a:rPr lang="en-IN" sz="2000" b="1" dirty="0">
                  <a:latin typeface="Liberation Mono"/>
                </a:rPr>
                <a:t>FROM</a:t>
              </a:r>
              <a:endParaRPr lang="en-IN" sz="2000" b="1" dirty="0">
                <a:latin typeface="Liberation Mono"/>
              </a:endParaRPr>
            </a:p>
          </p:txBody>
        </p:sp>
        <p:sp>
          <p:nvSpPr>
            <p:cNvPr id="3" name="TextBox 2"/>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endParaRPr lang="en-US" sz="2000" dirty="0">
              <a:latin typeface="Palatino Linotype" panose="02040502050505030304" pitchFamily="18" charset="0"/>
              <a:cs typeface="Segoe UI Light" panose="020B0502040204020203" pitchFamily="3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where and having clause</a:t>
            </a:r>
            <a:endParaRPr lang="en-IN"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endParaRPr lang="en-US" sz="2200" dirty="0">
              <a:solidFill>
                <a:srgbClr val="FF0000"/>
              </a:solidFill>
              <a:latin typeface="Arial" panose="020B0604020202020204" pitchFamily="34" charset="0"/>
              <a:cs typeface="Arial" panose="020B0604020202020204" pitchFamily="34" charset="0"/>
            </a:endParaRPr>
          </a:p>
          <a:p>
            <a:endParaRPr lang="en-US" sz="800" dirty="0">
              <a:solidFill>
                <a:srgbClr val="C74C4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anose="020B0604020202020204"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anose="020B0604020202020204" pitchFamily="34" charset="0"/>
                <a:cs typeface="Arial" panose="020B0604020202020204" pitchFamily="34" charset="0"/>
              </a:rPr>
              <a:t> clause acts as a post-filter.</a:t>
            </a:r>
            <a:endParaRPr lang="en-US"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9" name="Rectangle 8"/>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endParaRPr lang="en-IN" dirty="0">
              <a:latin typeface="Arial" panose="020B0604020202020204" pitchFamily="34" charset="0"/>
              <a:cs typeface="Arial" panose="020B0604020202020204" pitchFamily="34" charset="0"/>
            </a:endParaRPr>
          </a:p>
        </p:txBody>
      </p:sp>
      <p:cxnSp>
        <p:nvCxnSpPr>
          <p:cNvPr id="10" name="Straight Connector 9"/>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where vs having</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gridCol w="6020289"/>
              </a:tblGrid>
              <a:tr h="570559">
                <a:tc>
                  <a:txBody>
                    <a:bodyPr/>
                    <a:lstStyle/>
                    <a:p>
                      <a:pPr algn="ctr" fontAlgn="ctr"/>
                      <a:r>
                        <a:rPr lang="en-IN" sz="1800" b="1" cap="all" dirty="0">
                          <a:effectLst/>
                          <a:latin typeface="Palatino Linotype" panose="02040502050505030304" pitchFamily="18" charset="0"/>
                        </a:rPr>
                        <a:t>WHERE</a:t>
                      </a:r>
                      <a:endParaRPr lang="en-IN" sz="1800" b="1" cap="all" dirty="0">
                        <a:effectLst/>
                        <a:latin typeface="Palatino Linotype" panose="02040502050505030304" pitchFamily="18" charset="0"/>
                      </a:endParaRP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endParaRPr lang="en-IN" sz="1800" b="1" cap="all" dirty="0">
                        <a:effectLst/>
                        <a:latin typeface="Palatino Linotype" panose="02040502050505030304" pitchFamily="18" charset="0"/>
                      </a:endParaRPr>
                    </a:p>
                  </a:txBody>
                  <a:tcPr marL="53604" marR="53604" marT="53604" marB="53604" anchor="ctr"/>
                </a:tc>
              </a:tr>
              <a:tr h="381600">
                <a:tc>
                  <a:txBody>
                    <a:bodyPr/>
                    <a:lstStyle/>
                    <a:p>
                      <a:pPr algn="l" fontAlgn="t"/>
                      <a:r>
                        <a:rPr lang="en-IN" sz="1800" dirty="0">
                          <a:effectLst/>
                          <a:latin typeface="Palatino Linotype" panose="02040502050505030304" pitchFamily="18" charset="0"/>
                        </a:rPr>
                        <a:t>Implemented in row operations.</a:t>
                      </a:r>
                      <a:endParaRPr lang="en-IN" sz="1800" dirty="0">
                        <a:effectLst/>
                        <a:latin typeface="Palatino Linotype" panose="02040502050505030304" pitchFamily="18" charset="0"/>
                      </a:endParaRP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endParaRPr lang="en-IN" sz="1800" dirty="0">
                        <a:effectLst/>
                        <a:latin typeface="Palatino Linotype" panose="02040502050505030304" pitchFamily="18" charset="0"/>
                      </a:endParaRPr>
                    </a:p>
                  </a:txBody>
                  <a:tcPr marL="53604" marR="53604" marT="53604" marB="53604"/>
                </a:tc>
              </a:tr>
              <a:tr h="381600">
                <a:tc>
                  <a:txBody>
                    <a:bodyPr/>
                    <a:lstStyle/>
                    <a:p>
                      <a:pPr algn="l" fontAlgn="t"/>
                      <a:r>
                        <a:rPr lang="en-IN" sz="1800" dirty="0">
                          <a:effectLst/>
                          <a:latin typeface="Palatino Linotype" panose="02040502050505030304" pitchFamily="18" charset="0"/>
                        </a:rPr>
                        <a:t>Single row</a:t>
                      </a:r>
                      <a:endParaRPr lang="en-IN" sz="1800" dirty="0">
                        <a:effectLst/>
                        <a:latin typeface="Palatino Linotype" panose="02040502050505030304" pitchFamily="18" charset="0"/>
                      </a:endParaRP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endParaRPr lang="en-IN" sz="1800" dirty="0">
                        <a:effectLst/>
                        <a:latin typeface="Palatino Linotype" panose="02040502050505030304" pitchFamily="18" charset="0"/>
                      </a:endParaRPr>
                    </a:p>
                  </a:txBody>
                  <a:tcPr marL="53604" marR="53604" marT="53604" marB="53604"/>
                </a:tc>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endParaRPr lang="en-US" sz="1800" dirty="0">
                        <a:effectLst/>
                        <a:latin typeface="Palatino Linotype" panose="02040502050505030304" pitchFamily="18" charset="0"/>
                      </a:endParaRP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endParaRPr lang="en-US" sz="1800" dirty="0">
                        <a:effectLst/>
                        <a:latin typeface="Palatino Linotype" panose="02040502050505030304" pitchFamily="18" charset="0"/>
                      </a:endParaRPr>
                    </a:p>
                  </a:txBody>
                  <a:tcPr marL="53604" marR="53604" marT="53604" marB="53604"/>
                </a:tc>
              </a:tr>
              <a:tr h="360000">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endParaRPr lang="en-US" sz="1800" dirty="0">
                        <a:effectLst/>
                        <a:latin typeface="Palatino Linotype" panose="02040502050505030304" pitchFamily="18" charset="0"/>
                      </a:endParaRP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endParaRPr lang="en-US" sz="1800" dirty="0">
                        <a:effectLst/>
                        <a:latin typeface="Palatino Linotype" panose="02040502050505030304" pitchFamily="18" charset="0"/>
                      </a:endParaRPr>
                    </a:p>
                  </a:txBody>
                  <a:tcPr marL="53604" marR="53604" marT="53604" marB="53604"/>
                </a:tc>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endParaRPr lang="en-US" sz="1800" dirty="0">
                        <a:effectLst/>
                        <a:latin typeface="Palatino Linotype" panose="02040502050505030304" pitchFamily="18" charset="0"/>
                      </a:endParaRP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endParaRPr lang="en-US" sz="1800" dirty="0">
                        <a:effectLst/>
                        <a:latin typeface="Palatino Linotype" panose="02040502050505030304" pitchFamily="18" charset="0"/>
                      </a:endParaRPr>
                    </a:p>
                  </a:txBody>
                  <a:tcPr marL="53604" marR="53604" marT="53604" marB="53604"/>
                </a:tc>
              </a:tr>
              <a:tr h="381600">
                <a:tc>
                  <a:txBody>
                    <a:bodyPr/>
                    <a:lstStyle/>
                    <a:p>
                      <a:pPr algn="l" fontAlgn="t"/>
                      <a:r>
                        <a:rPr lang="en-IN" sz="1800" dirty="0">
                          <a:effectLst/>
                          <a:latin typeface="Palatino Linotype" panose="02040502050505030304" pitchFamily="18" charset="0"/>
                        </a:rPr>
                        <a:t>Pre-filter</a:t>
                      </a:r>
                      <a:endParaRPr lang="en-IN" sz="1800" dirty="0">
                        <a:effectLst/>
                        <a:latin typeface="Palatino Linotype" panose="02040502050505030304" pitchFamily="18" charset="0"/>
                      </a:endParaRPr>
                    </a:p>
                  </a:txBody>
                  <a:tcPr marL="53604" marR="53604" marT="53604" marB="53604"/>
                </a:tc>
                <a:tc>
                  <a:txBody>
                    <a:bodyPr/>
                    <a:lstStyle/>
                    <a:p>
                      <a:pPr algn="l" fontAlgn="t"/>
                      <a:r>
                        <a:rPr lang="en-IN" sz="1800" dirty="0">
                          <a:effectLst/>
                          <a:latin typeface="Palatino Linotype" panose="02040502050505030304" pitchFamily="18" charset="0"/>
                        </a:rPr>
                        <a:t>Post-filter</a:t>
                      </a:r>
                      <a:endParaRPr lang="en-IN" sz="1800" dirty="0">
                        <a:effectLst/>
                        <a:latin typeface="Palatino Linotype" panose="02040502050505030304" pitchFamily="18" charset="0"/>
                      </a:endParaRPr>
                    </a:p>
                  </a:txBody>
                  <a:tcPr marL="53604" marR="53604" marT="53604" marB="53604"/>
                </a:tc>
              </a:tr>
              <a:tr h="381600">
                <a:tc>
                  <a:txBody>
                    <a:bodyPr/>
                    <a:lstStyle/>
                    <a:p>
                      <a:pPr algn="l" fontAlgn="t"/>
                      <a:r>
                        <a:rPr lang="en-IN" sz="1800" dirty="0">
                          <a:effectLst/>
                          <a:latin typeface="Palatino Linotype" panose="02040502050505030304" pitchFamily="18" charset="0"/>
                        </a:rPr>
                        <a:t>GROUP BY Comes after WHERE.</a:t>
                      </a:r>
                      <a:endParaRPr lang="en-IN" sz="1800" dirty="0">
                        <a:effectLst/>
                        <a:latin typeface="Palatino Linotype" panose="02040502050505030304" pitchFamily="18" charset="0"/>
                      </a:endParaRP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endParaRPr lang="en-IN" sz="1800" dirty="0">
                        <a:effectLst/>
                        <a:latin typeface="Palatino Linotype" panose="02040502050505030304" pitchFamily="18" charset="0"/>
                      </a:endParaRPr>
                    </a:p>
                  </a:txBody>
                  <a:tcPr marL="53604" marR="53604" marT="53604" marB="53604"/>
                </a:tc>
              </a:tr>
            </a:tbl>
          </a:graphicData>
        </a:graphic>
      </p:graphicFrame>
      <p:grpSp>
        <p:nvGrpSpPr>
          <p:cNvPr id="18" name="Group 17"/>
          <p:cNvGrpSpPr/>
          <p:nvPr/>
        </p:nvGrpSpPr>
        <p:grpSpPr>
          <a:xfrm>
            <a:off x="119336" y="260830"/>
            <a:ext cx="4680520" cy="863914"/>
            <a:chOff x="119336" y="188822"/>
            <a:chExt cx="4680520" cy="863914"/>
          </a:xfrm>
        </p:grpSpPr>
        <p:sp>
          <p:nvSpPr>
            <p:cNvPr id="2" name="Rectangle 1"/>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window function</a:t>
            </a:r>
            <a:endParaRPr lang="en-IN" sz="3200" i="1" dirty="0">
              <a:solidFill>
                <a:srgbClr val="FF9900"/>
              </a:solidFill>
              <a:latin typeface="Arial" panose="020B0604020202020204" pitchFamily="34" charset="0"/>
              <a:cs typeface="Arial" panose="020B0604020202020204"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endParaRPr lang="en-US" dirty="0">
              <a:latin typeface="Liberation Mono"/>
            </a:endParaRP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endParaRPr lang="en-US" dirty="0">
              <a:latin typeface="Liberation Mono"/>
            </a:endParaRP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endParaRPr lang="en-US" dirty="0">
              <a:latin typeface="Liberation Mono"/>
            </a:endParaRPr>
          </a:p>
        </p:txBody>
      </p:sp>
      <p:sp>
        <p:nvSpPr>
          <p:cNvPr id="6" name="Rectangle 5"/>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endParaRPr lang="en-US" sz="2200" dirty="0">
              <a:solidFill>
                <a:srgbClr val="FF0000"/>
              </a:solidFill>
              <a:latin typeface="Arial" panose="020B0604020202020204" pitchFamily="34" charset="0"/>
              <a:cs typeface="Arial" panose="020B0604020202020204" pitchFamily="34" charset="0"/>
            </a:endParaRPr>
          </a:p>
          <a:p>
            <a:endParaRPr lang="en-US" sz="800" dirty="0">
              <a:solidFill>
                <a:srgbClr val="C74C49"/>
              </a:solidFill>
              <a:latin typeface="Arial" panose="020B0604020202020204" pitchFamily="34" charset="0"/>
              <a:cs typeface="Arial" panose="020B0604020202020204" pitchFamily="34" charset="0"/>
            </a:endParaRPr>
          </a:p>
          <a:p>
            <a:r>
              <a:rPr lang="en-US" dirty="0">
                <a:solidFill>
                  <a:schemeClr val="tx1">
                    <a:lumMod val="85000"/>
                    <a:lumOff val="15000"/>
                  </a:schemeClr>
                </a:solidFill>
                <a:latin typeface="Arial" panose="020B0604020202020204" pitchFamily="34" charset="0"/>
                <a:cs typeface="Arial" panose="020B0604020202020204" pitchFamily="34" charset="0"/>
              </a:rPr>
              <a:t>MySQL does not support these window function features.</a:t>
            </a:r>
            <a:endParaRPr lang="en-US" dirty="0">
              <a:solidFill>
                <a:schemeClr val="tx1">
                  <a:lumMod val="85000"/>
                  <a:lumOff val="15000"/>
                </a:schemeClr>
              </a:solidFill>
              <a:latin typeface="Arial" panose="020B0604020202020204" pitchFamily="34" charset="0"/>
              <a:cs typeface="Arial" panose="020B0604020202020204" pitchFamily="34" charset="0"/>
            </a:endParaRPr>
          </a:p>
          <a:p>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DISTINCT syntax for aggregate functions.</a:t>
            </a:r>
            <a:endParaRPr lang="en-US"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6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Nested window functions</a:t>
            </a:r>
            <a:endParaRPr lang="en-US"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6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anose="020B0604020202020204" pitchFamily="34" charset="0"/>
              </a:rPr>
              <a:t> condition</a:t>
            </a:r>
            <a:endParaRPr lang="en-US"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7" name="TextBox 6"/>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anose="020B0604020202020204"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window function- examples</a:t>
            </a:r>
            <a:endParaRPr lang="en-IN" sz="3200" i="1" dirty="0">
              <a:solidFill>
                <a:srgbClr val="FF9900"/>
              </a:solidFill>
              <a:latin typeface="Arial" panose="020B0604020202020204" pitchFamily="34" charset="0"/>
              <a:cs typeface="Arial" panose="020B0604020202020204"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endParaRPr lang="en-IN" b="1" dirty="0">
              <a:latin typeface="Arial" panose="020B0604020202020204" pitchFamily="34" charset="0"/>
              <a:cs typeface="Arial" panose="020B0604020202020204" pitchFamily="34" charset="0"/>
            </a:endParaRPr>
          </a:p>
        </p:txBody>
      </p:sp>
      <p:sp>
        <p:nvSpPr>
          <p:cNvPr id="11" name="TextBox 10"/>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endParaRPr lang="en-US" dirty="0">
              <a:latin typeface="Liberation Mono"/>
            </a:endParaRPr>
          </a:p>
        </p:txBody>
      </p:sp>
      <p:sp>
        <p:nvSpPr>
          <p:cNvPr id="6" name="TextBox 5"/>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endParaRPr lang="en-US" dirty="0">
              <a:latin typeface="Liberation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user-defined variables</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406400" y="1463873"/>
            <a:ext cx="11377438"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a:t>
            </a:r>
            <a:endParaRPr lang="en-IN" sz="22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A user variable name can contain other characters if you quote it as a string or identifier (for example, @'my-var', @"my-var", or @`my-var`).</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User-defined variables are session specific. A user variable defined by one client cannot be seen or used by other clients.</a:t>
            </a:r>
            <a:endParaRPr lang="en-IN" dirty="0">
              <a:latin typeface="Palatino Linotype" panose="0204050205050503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All variables for a given client session are automatically freed when that client exits.</a:t>
            </a:r>
            <a:endParaRPr lang="en-IN" dirty="0">
              <a:latin typeface="Palatino Linotype" panose="0204050205050503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 names are not case sensitive. Names have a maximum length of 64 characters.</a:t>
            </a:r>
            <a:endParaRPr lang="en-IN" dirty="0">
              <a:latin typeface="Palatino Linotype" panose="0204050205050503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the value of a user variable is selected in a result set, it is returned to the client as a string.</a:t>
            </a:r>
            <a:endParaRPr lang="en-IN" dirty="0">
              <a:latin typeface="Palatino Linotype" panose="0204050205050503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you refer to a variable that has not been initialized, it has a value of NULL and a type of string.</a:t>
            </a:r>
            <a:endParaRPr lang="en-IN" dirty="0">
              <a:latin typeface="Palatino Linotype" panose="02040502050505030304" pitchFamily="18" charset="0"/>
              <a:cs typeface="Arial" panose="020B0604020202020204" pitchFamily="34" charset="0"/>
            </a:endParaRPr>
          </a:p>
          <a:p>
            <a:r>
              <a:rPr lang="en-IN" dirty="0">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e.g.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@variable_name</a:t>
            </a:r>
            <a:r>
              <a:rPr lang="en-IN" dirty="0">
                <a:latin typeface="Liberation Mono"/>
              </a:rPr>
              <a:t>;</a:t>
            </a:r>
            <a:endParaRPr lang="en-IN" sz="2200" dirty="0">
              <a:latin typeface="Liberation Mono"/>
            </a:endParaRPr>
          </a:p>
        </p:txBody>
      </p:sp>
      <p:cxnSp>
        <p:nvCxnSpPr>
          <p:cNvPr id="7" name="Straight Connector 6"/>
          <p:cNvCxnSpPr/>
          <p:nvPr/>
        </p:nvCxnSpPr>
        <p:spPr>
          <a:xfrm>
            <a:off x="336154" y="5157192"/>
            <a:ext cx="1152048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3352" y="692696"/>
            <a:ext cx="11592493" cy="369332"/>
          </a:xfrm>
          <a:prstGeom prst="rect">
            <a:avLst/>
          </a:prstGeom>
          <a:noFill/>
        </p:spPr>
        <p:txBody>
          <a:bodyPr wrap="square">
            <a:spAutoFit/>
          </a:bodyPr>
          <a:lstStyle/>
          <a:p>
            <a:r>
              <a:rPr lang="en-IN" sz="1800" b="1" dirty="0">
                <a:latin typeface="Palatino Linotype" panose="02040502050505030304" pitchFamily="18" charset="0"/>
              </a:rPr>
              <a:t>TODO</a:t>
            </a:r>
            <a:endParaRPr lang="en-IN" sz="1800" b="1" dirty="0">
              <a:latin typeface="Palatino Linotype" panose="02040502050505030304" pitchFamily="18"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user-defined variables</a:t>
            </a:r>
            <a:endParaRPr lang="en-IN" sz="3200" i="1" dirty="0">
              <a:solidFill>
                <a:srgbClr val="FF9900"/>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1" cstate="print"/>
          <a:stretch>
            <a:fillRect/>
          </a:stretch>
        </p:blipFill>
        <p:spPr>
          <a:xfrm>
            <a:off x="5089478" y="5687382"/>
            <a:ext cx="6780271" cy="875871"/>
          </a:xfrm>
          <a:prstGeom prst="rect">
            <a:avLst/>
          </a:prstGeom>
        </p:spPr>
      </p:pic>
      <p:sp>
        <p:nvSpPr>
          <p:cNvPr id="12" name="Rectangle 11"/>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endParaRPr lang="en-IN" dirty="0">
              <a:latin typeface="Palatino Linotype" panose="02040502050505030304" pitchFamily="18" charset="0"/>
              <a:cs typeface="Arial" panose="020B0604020202020204" pitchFamily="34" charset="0"/>
            </a:endParaRPr>
          </a:p>
        </p:txBody>
      </p:sp>
      <p:sp>
        <p:nvSpPr>
          <p:cNvPr id="13" name="Rectangle 12"/>
          <p:cNvSpPr/>
          <p:nvPr/>
        </p:nvSpPr>
        <p:spPr>
          <a:xfrm>
            <a:off x="370570" y="2204864"/>
            <a:ext cx="11449272" cy="163121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Palatino Linotype" panose="02040502050505030304" pitchFamily="18" charset="0"/>
                <a:cs typeface="Arial" panose="020B0604020202020204" pitchFamily="34" charset="0"/>
              </a:rPr>
              <a:t>:</a:t>
            </a:r>
            <a:endParaRPr lang="en-IN" sz="2400" dirty="0">
              <a:solidFill>
                <a:srgbClr val="FF0000"/>
              </a:solidFill>
              <a:latin typeface="Palatino Linotype" panose="02040502050505030304" pitchFamily="18" charset="0"/>
              <a:cs typeface="Arial" panose="020B0604020202020204" pitchFamily="34" charset="0"/>
            </a:endParaRPr>
          </a:p>
          <a:p>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for SET, either </a:t>
            </a:r>
            <a:r>
              <a:rPr lang="en-IN" dirty="0">
                <a:solidFill>
                  <a:srgbClr val="A67F59"/>
                </a:solidFill>
                <a:latin typeface="Liberation Mono"/>
              </a:rPr>
              <a:t>=</a:t>
            </a:r>
            <a:r>
              <a:rPr lang="en-IN" dirty="0">
                <a:solidFill>
                  <a:srgbClr val="FF0000"/>
                </a:solidFill>
                <a:latin typeface="Palatino Linotype" panose="02040502050505030304" pitchFamily="18" charset="0"/>
                <a:cs typeface="Arial" panose="020B0604020202020204" pitchFamily="34" charset="0"/>
              </a:rPr>
              <a:t> </a:t>
            </a:r>
            <a:r>
              <a:rPr lang="en-IN" sz="2400" dirty="0">
                <a:latin typeface="Palatino Linotype" panose="02040502050505030304" pitchFamily="18" charset="0"/>
                <a:cs typeface="Arial" panose="020B0604020202020204" pitchFamily="34" charset="0"/>
              </a:rPr>
              <a:t>or </a:t>
            </a:r>
            <a:r>
              <a:rPr lang="en-IN" dirty="0">
                <a:solidFill>
                  <a:srgbClr val="A67F59"/>
                </a:solidFill>
                <a:latin typeface="Liberation Mono"/>
              </a:rPr>
              <a:t>:=</a:t>
            </a:r>
            <a:r>
              <a:rPr lang="en-IN" sz="2400"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can be used as the assignment operator.</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You can also assign a value to a user variable in statements (SELECT, …) other than SET. In this case, the assignment operator must be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not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because latter is treated as the </a:t>
            </a:r>
            <a:r>
              <a:rPr lang="en-IN" b="1" dirty="0">
                <a:latin typeface="Palatino Linotype" panose="02040502050505030304" pitchFamily="18" charset="0"/>
                <a:cs typeface="Arial" panose="020B0604020202020204" pitchFamily="34" charset="0"/>
              </a:rPr>
              <a:t>comparison operator =</a:t>
            </a:r>
            <a:r>
              <a:rPr lang="en-IN"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14" name="Rectangle 13"/>
          <p:cNvSpPr/>
          <p:nvPr/>
        </p:nvSpPr>
        <p:spPr>
          <a:xfrm>
            <a:off x="404358" y="1607746"/>
            <a:ext cx="8872681"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latin typeface="Liberation Mono"/>
              </a:rPr>
              <a:t>] </a:t>
            </a:r>
            <a:r>
              <a:rPr lang="en-US" sz="2200" dirty="0">
                <a:latin typeface="Liberation Mono"/>
              </a:rPr>
              <a:t>. . .</a:t>
            </a:r>
            <a:endParaRPr lang="en-IN" sz="2200" dirty="0">
              <a:latin typeface="Liberation Mono"/>
            </a:endParaRPr>
          </a:p>
        </p:txBody>
      </p:sp>
      <p:sp>
        <p:nvSpPr>
          <p:cNvPr id="15" name="Rectangle 14"/>
          <p:cNvSpPr/>
          <p:nvPr/>
        </p:nvSpPr>
        <p:spPr>
          <a:xfrm>
            <a:off x="427610" y="3933056"/>
            <a:ext cx="88261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1001</a:t>
            </a:r>
            <a:r>
              <a:rPr lang="en-IN" dirty="0">
                <a:latin typeface="Liberation Mono"/>
              </a:rPr>
              <a:t>, @v2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 @v3 =</a:t>
            </a:r>
            <a:r>
              <a:rPr lang="en-IN" dirty="0">
                <a:solidFill>
                  <a:srgbClr val="669900"/>
                </a:solidFill>
                <a:latin typeface="Liberation Mono"/>
              </a:rPr>
              <a:t> 'Saleel'</a:t>
            </a:r>
            <a:r>
              <a:rPr lang="en-IN"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1001</a:t>
            </a:r>
            <a:r>
              <a:rPr lang="en-IN" dirty="0">
                <a:latin typeface="Liberation Mono"/>
              </a:rPr>
              <a:t>,</a:t>
            </a:r>
            <a:r>
              <a:rPr lang="en-IN" dirty="0">
                <a:solidFill>
                  <a:srgbClr val="669900"/>
                </a:solidFill>
                <a:latin typeface="Liberation Mono"/>
              </a:rPr>
              <a:t> </a:t>
            </a:r>
            <a:r>
              <a:rPr lang="en-IN" dirty="0">
                <a:latin typeface="Liberation Mono"/>
              </a:rPr>
              <a:t>@v2 = </a:t>
            </a:r>
            <a:r>
              <a:rPr lang="en-IN" dirty="0">
                <a:solidFill>
                  <a:srgbClr val="990055"/>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endParaRPr lang="en-IN" dirty="0">
              <a:solidFill>
                <a:srgbClr val="0077AA"/>
              </a:solidFill>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@v2, @v3;</a:t>
            </a:r>
            <a:endParaRPr lang="en-IN"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user-defined variables</a:t>
            </a:r>
            <a:endParaRPr lang="en-IN" sz="3200" i="1" dirty="0">
              <a:solidFill>
                <a:srgbClr val="FF990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cstate="print"/>
          <a:stretch>
            <a:fillRect/>
          </a:stretch>
        </p:blipFill>
        <p:spPr>
          <a:xfrm>
            <a:off x="911424" y="3182894"/>
            <a:ext cx="1523802" cy="3048000"/>
          </a:xfrm>
          <a:prstGeom prst="rect">
            <a:avLst/>
          </a:prstGeom>
        </p:spPr>
      </p:pic>
      <p:sp>
        <p:nvSpPr>
          <p:cNvPr id="8" name="Rectangle 7"/>
          <p:cNvSpPr/>
          <p:nvPr/>
        </p:nvSpPr>
        <p:spPr>
          <a:xfrm>
            <a:off x="406574" y="838202"/>
            <a:ext cx="11449272" cy="236988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Palatino Linotype" panose="02040502050505030304" pitchFamily="18" charset="0"/>
                <a:cs typeface="Arial" panose="020B0604020202020204" pitchFamily="34" charset="0"/>
              </a:rPr>
              <a:t>:</a:t>
            </a:r>
            <a:endParaRPr lang="en-IN" sz="24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variables are intended to provide data values. They cannot be used directly in an SQL statement as an identifier or as part of an identifier.</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    e.g.    </a:t>
            </a:r>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0077AA"/>
                </a:solidFill>
                <a:latin typeface="Liberation Mono"/>
                <a:cs typeface="Arial" panose="020B0604020202020204" pitchFamily="34" charset="0"/>
              </a:rPr>
              <a:t>      SET</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@v1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'ENAME'</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#WHERE </a:t>
            </a:r>
            <a:r>
              <a:rPr lang="en-IN" dirty="0">
                <a:latin typeface="Liberation Mono"/>
                <a:cs typeface="Arial" panose="020B0604020202020204" pitchFamily="34" charset="0"/>
              </a:rPr>
              <a:t>ENAME</a:t>
            </a:r>
            <a:r>
              <a:rPr lang="en-IN" dirty="0">
                <a:solidFill>
                  <a:srgbClr val="00B050"/>
                </a:solidFill>
                <a:latin typeface="Liberation Mono"/>
                <a:cs typeface="Arial" panose="020B0604020202020204" pitchFamily="34" charset="0"/>
              </a:rPr>
              <a:t> IS COLUMN NAME</a:t>
            </a:r>
            <a:r>
              <a:rPr lang="en-IN" dirty="0">
                <a:solidFill>
                  <a:schemeClr val="accent3">
                    <a:lumMod val="50000"/>
                  </a:schemeClr>
                </a:solidFill>
                <a:latin typeface="Liberation Mono"/>
                <a:cs typeface="Arial" panose="020B0604020202020204" pitchFamily="34" charset="0"/>
              </a:rPr>
              <a:t>.</a:t>
            </a:r>
            <a:endParaRPr lang="en-IN" dirty="0">
              <a:solidFill>
                <a:schemeClr val="accent3">
                  <a:lumMod val="50000"/>
                </a:schemeClr>
              </a:solidFill>
              <a:latin typeface="Liberation Mono"/>
              <a:cs typeface="Arial" panose="020B0604020202020204" pitchFamily="34" charset="0"/>
            </a:endParaRPr>
          </a:p>
          <a:p>
            <a:r>
              <a:rPr lang="en-IN" dirty="0">
                <a:solidFill>
                  <a:srgbClr val="0077AA"/>
                </a:solidFill>
                <a:latin typeface="Liberation Mono"/>
                <a:cs typeface="Arial" panose="020B0604020202020204" pitchFamily="34" charset="0"/>
              </a:rPr>
              <a:t>      SELECT</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@v1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a:t>
            </a:r>
            <a:r>
              <a:rPr lang="en-IN" dirty="0">
                <a:solidFill>
                  <a:srgbClr val="0077AA"/>
                </a:solidFill>
                <a:latin typeface="Liberation Mono"/>
                <a:cs typeface="Arial" panose="020B0604020202020204" pitchFamily="34" charset="0"/>
              </a:rPr>
              <a:t> </a:t>
            </a:r>
            <a:endParaRPr lang="en-IN" dirty="0">
              <a:solidFill>
                <a:srgbClr val="0077AA"/>
              </a:solidFill>
              <a:latin typeface="Liberation Mono"/>
              <a:cs typeface="Arial" panose="020B0604020202020204" pitchFamily="34" charset="0"/>
            </a:endParaRPr>
          </a:p>
          <a:p>
            <a:endParaRPr lang="en-IN" dirty="0">
              <a:solidFill>
                <a:srgbClr val="FF0000"/>
              </a:solidFill>
              <a:latin typeface="Palatino Linotype" panose="02040502050505030304" pitchFamily="18" charset="0"/>
              <a:cs typeface="Arial" panose="020B0604020202020204" pitchFamily="34"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19336" y="3717032"/>
            <a:ext cx="11881320" cy="369332"/>
          </a:xfrm>
          <a:prstGeom prst="rect">
            <a:avLst/>
          </a:prstGeom>
        </p:spPr>
        <p:txBody>
          <a:bodyPr wrap="square">
            <a:spAutoFit/>
          </a:bodyPr>
          <a:lstStyle/>
          <a:p>
            <a:r>
              <a:rPr lang="en-IN" dirty="0">
                <a:solidFill>
                  <a:srgbClr val="A67F59"/>
                </a:solidFill>
                <a:latin typeface="Liberation Mono"/>
              </a:rPr>
              <a:t>mysql&gt; </a:t>
            </a:r>
            <a:r>
              <a:rPr lang="en-US" dirty="0">
                <a:solidFill>
                  <a:srgbClr val="0077AA"/>
                </a:solidFill>
                <a:latin typeface="Liberation Mono"/>
                <a:ea typeface="Times New Roman" panose="0202060305040502030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charset="0"/>
              </a:rPr>
              <a:t>FROM</a:t>
            </a:r>
            <a:r>
              <a:rPr lang="en-US" dirty="0">
                <a:latin typeface="Liberation Mono"/>
              </a:rPr>
              <a:t> (</a:t>
            </a:r>
            <a:r>
              <a:rPr lang="en-US" dirty="0">
                <a:solidFill>
                  <a:srgbClr val="0077AA"/>
                </a:solidFill>
                <a:latin typeface="Liberation Mono"/>
                <a:ea typeface="Times New Roman" panose="02020603050405020304" charset="0"/>
              </a:rPr>
              <a:t>SELECT</a:t>
            </a:r>
            <a:r>
              <a:rPr lang="en-US" dirty="0">
                <a:latin typeface="Liberation Mono"/>
              </a:rPr>
              <a:t> </a:t>
            </a:r>
            <a:r>
              <a:rPr lang="en-US" dirty="0">
                <a:solidFill>
                  <a:srgbClr val="EE9900"/>
                </a:solidFill>
                <a:latin typeface="Liberation Mono"/>
              </a:rPr>
              <a:t>@cnt</a:t>
            </a:r>
            <a:r>
              <a:rPr lang="en-US" dirty="0">
                <a:solidFill>
                  <a:schemeClr val="accent5">
                    <a:lumMod val="50000"/>
                  </a:schemeClr>
                </a:solidFill>
                <a:latin typeface="Liberation Mono"/>
              </a:rPr>
              <a:t> </a:t>
            </a:r>
            <a:r>
              <a:rPr lang="en-US" dirty="0">
                <a:solidFill>
                  <a:srgbClr val="A67F59"/>
                </a:solidFill>
                <a:latin typeface="Liberation Mono"/>
              </a:rPr>
              <a:t>:=</a:t>
            </a:r>
            <a:r>
              <a:rPr lang="en-US" dirty="0">
                <a:solidFill>
                  <a:schemeClr val="accent5">
                    <a:lumMod val="50000"/>
                  </a:schemeClr>
                </a:solidFill>
                <a:latin typeface="Liberation Mono"/>
              </a:rPr>
              <a:t> </a:t>
            </a:r>
            <a:r>
              <a:rPr lang="en-US" dirty="0">
                <a:solidFill>
                  <a:srgbClr val="EE9900"/>
                </a:solidFill>
                <a:latin typeface="Liberation Mono"/>
              </a:rPr>
              <a:t>@cnt </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charset="0"/>
              </a:rPr>
              <a:t>FROM</a:t>
            </a:r>
            <a:r>
              <a:rPr lang="en-US" dirty="0">
                <a:latin typeface="Liberation Mono"/>
              </a:rPr>
              <a:t> emp, (</a:t>
            </a:r>
            <a:r>
              <a:rPr lang="en-US" dirty="0">
                <a:solidFill>
                  <a:srgbClr val="0077AA"/>
                </a:solidFill>
                <a:latin typeface="Liberation Mono"/>
                <a:ea typeface="Times New Roman" panose="02020603050405020304" charset="0"/>
              </a:rPr>
              <a:t>SELECT</a:t>
            </a:r>
            <a:r>
              <a:rPr lang="en-US" dirty="0">
                <a:latin typeface="Liberation Mono"/>
              </a:rPr>
              <a:t> </a:t>
            </a:r>
            <a:r>
              <a:rPr lang="en-US" dirty="0">
                <a:solidFill>
                  <a:srgbClr val="EE9900"/>
                </a:solidFill>
                <a:latin typeface="Liberation Mono"/>
              </a:rPr>
              <a:t>@cnt </a:t>
            </a:r>
            <a:r>
              <a:rPr lang="en-US" dirty="0">
                <a:solidFill>
                  <a:srgbClr val="A67F59"/>
                </a:solidFill>
                <a:latin typeface="Liberation Mono"/>
              </a:rPr>
              <a:t>:=</a:t>
            </a:r>
            <a:r>
              <a:rPr lang="en-US" dirty="0">
                <a:solidFill>
                  <a:schemeClr val="accent5">
                    <a:lumMod val="50000"/>
                  </a:schemeClr>
                </a:solidFill>
                <a:latin typeface="Liberation Mono"/>
              </a:rPr>
              <a:t> </a:t>
            </a:r>
            <a:r>
              <a:rPr lang="en-US" dirty="0">
                <a:solidFill>
                  <a:srgbClr val="669900"/>
                </a:solidFill>
                <a:latin typeface="Liberation Mono"/>
              </a:rPr>
              <a:t>0</a:t>
            </a:r>
            <a:r>
              <a:rPr lang="en-US" dirty="0">
                <a:latin typeface="Liberation Mono"/>
              </a:rPr>
              <a:t>) T1) T2 </a:t>
            </a:r>
            <a:r>
              <a:rPr lang="en-US" dirty="0">
                <a:solidFill>
                  <a:srgbClr val="0077AA"/>
                </a:solidFill>
                <a:latin typeface="Liberation Mono"/>
                <a:ea typeface="Times New Roman" panose="02020603050405020304" charset="0"/>
              </a:rPr>
              <a:t>WHERE</a:t>
            </a:r>
            <a:r>
              <a:rPr lang="en-US" dirty="0">
                <a:latin typeface="Liberation Mono"/>
              </a:rPr>
              <a:t> </a:t>
            </a:r>
            <a:r>
              <a:rPr lang="en-US" dirty="0">
                <a:solidFill>
                  <a:srgbClr val="669900"/>
                </a:solidFill>
                <a:latin typeface="Liberation Mono"/>
              </a:rPr>
              <a:t>"R1"</a:t>
            </a:r>
            <a:r>
              <a:rPr lang="en-US" dirty="0">
                <a:solidFill>
                  <a:srgbClr val="A67F59"/>
                </a:solidFill>
                <a:latin typeface="Liberation Mono"/>
              </a:rPr>
              <a:t> &gt;</a:t>
            </a:r>
            <a:r>
              <a:rPr lang="en-US" dirty="0">
                <a:latin typeface="Liberation Mono"/>
              </a:rPr>
              <a:t> </a:t>
            </a:r>
            <a:r>
              <a:rPr lang="en-US" dirty="0">
                <a:solidFill>
                  <a:srgbClr val="EE9900"/>
                </a:solidFill>
                <a:latin typeface="Liberation Mono"/>
              </a:rPr>
              <a:t>@cnt </a:t>
            </a:r>
            <a:r>
              <a:rPr lang="en-US" dirty="0">
                <a:latin typeface="Liberation Mono"/>
              </a:rPr>
              <a:t>- </a:t>
            </a:r>
            <a:r>
              <a:rPr lang="en-US" dirty="0">
                <a:solidFill>
                  <a:srgbClr val="990055"/>
                </a:solidFill>
                <a:latin typeface="Liberation Mono"/>
              </a:rPr>
              <a:t>7</a:t>
            </a:r>
            <a:r>
              <a:rPr lang="en-US" dirty="0">
                <a:latin typeface="Liberation Mono"/>
              </a:rPr>
              <a:t>;</a:t>
            </a:r>
            <a:endParaRPr lang="en-US" dirty="0">
              <a:latin typeface="Liberation Mono"/>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select  - rownum</a:t>
            </a:r>
            <a:endParaRPr lang="en-IN" sz="3200" i="1" dirty="0">
              <a:solidFill>
                <a:srgbClr val="FF9900"/>
              </a:solidFill>
              <a:latin typeface="Arial" panose="020B0604020202020204" pitchFamily="34" charset="0"/>
              <a:cs typeface="Arial" panose="020B0604020202020204" pitchFamily="34" charset="0"/>
            </a:endParaRPr>
          </a:p>
        </p:txBody>
      </p:sp>
      <p:sp>
        <p:nvSpPr>
          <p:cNvPr id="10" name="Rectangle 9"/>
          <p:cNvSpPr/>
          <p:nvPr/>
        </p:nvSpPr>
        <p:spPr>
          <a:xfrm>
            <a:off x="263352" y="945302"/>
            <a:ext cx="11593288" cy="1477328"/>
          </a:xfrm>
          <a:prstGeom prst="rect">
            <a:avLst/>
          </a:prstGeom>
        </p:spPr>
        <p:txBody>
          <a:bodyPr wrap="square">
            <a:spAutoFit/>
          </a:bodyPr>
          <a:lstStyle/>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SET</a:t>
            </a:r>
            <a:r>
              <a:rPr lang="en-IN" dirty="0">
                <a:solidFill>
                  <a:srgbClr val="000000"/>
                </a:solidFill>
                <a:latin typeface="Liberation Mono"/>
                <a:cs typeface="Arial" panose="020B0604020202020204" pitchFamily="34" charset="0"/>
              </a:rPr>
              <a:t> </a:t>
            </a:r>
            <a:r>
              <a:rPr lang="en-IN" dirty="0">
                <a:solidFill>
                  <a:srgbClr val="EE9900"/>
                </a:solidFill>
                <a:latin typeface="Liberation Mono"/>
                <a:cs typeface="Arial" panose="020B0604020202020204" pitchFamily="34" charset="0"/>
              </a:rPr>
              <a:t>@rank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cs typeface="Arial" panose="020B0604020202020204" pitchFamily="34" charset="0"/>
              </a:rPr>
              <a:t>+</a:t>
            </a:r>
            <a:r>
              <a:rPr lang="en-IN" dirty="0">
                <a:solidFill>
                  <a:srgbClr val="EE9900"/>
                </a:solidFill>
                <a:latin typeface="Liberation Mono"/>
                <a:cs typeface="Arial" panose="020B0604020202020204" pitchFamily="34" charset="0"/>
              </a:rPr>
              <a:t> </a:t>
            </a:r>
            <a:r>
              <a:rPr lang="en-IN" dirty="0">
                <a:solidFill>
                  <a:srgbClr val="990055"/>
                </a:solidFill>
                <a:latin typeface="Liberation Mono"/>
              </a:rPr>
              <a:t>1</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rownum</a:t>
            </a:r>
            <a:r>
              <a:rPr lang="en-IN" dirty="0">
                <a:solidFill>
                  <a:srgbClr val="669900"/>
                </a:solidFill>
                <a:latin typeface="Liberation Mono"/>
                <a:cs typeface="Arial" panose="020B0604020202020204" pitchFamily="34" charset="0"/>
              </a:rPr>
              <a:t> </a:t>
            </a:r>
            <a:r>
              <a:rPr lang="en-IN" dirty="0">
                <a:solidFill>
                  <a:srgbClr val="999999"/>
                </a:solidFill>
                <a:latin typeface="Liberation Mono"/>
                <a:cs typeface="Arial" panose="020B0604020202020204" pitchFamily="34" charset="0"/>
              </a:rPr>
              <a:t>,</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rgbClr val="A67F59"/>
                </a:solidFill>
                <a:latin typeface="Liberation Mono"/>
              </a:rPr>
              <a:t>*</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a:t>
            </a:r>
            <a:endParaRPr lang="en-IN" dirty="0">
              <a:latin typeface="Liberation Mono"/>
              <a:cs typeface="Arial" panose="020B0604020202020204" pitchFamily="34" charset="0"/>
            </a:endParaRPr>
          </a:p>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cs typeface="Arial" panose="020B0604020202020204" pitchFamily="34" charset="0"/>
              </a:rPr>
              <a:t>+</a:t>
            </a:r>
            <a:r>
              <a:rPr lang="en-IN" dirty="0">
                <a:solidFill>
                  <a:srgbClr val="EE9900"/>
                </a:solidFill>
                <a:latin typeface="Liberation Mono"/>
                <a:cs typeface="Arial" panose="020B0604020202020204" pitchFamily="34" charset="0"/>
              </a:rPr>
              <a:t> </a:t>
            </a:r>
            <a:r>
              <a:rPr lang="en-IN" dirty="0">
                <a:solidFill>
                  <a:srgbClr val="990055"/>
                </a:solidFill>
                <a:latin typeface="Liberation Mono"/>
              </a:rPr>
              <a:t>1</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rownum</a:t>
            </a:r>
            <a:r>
              <a:rPr lang="en-IN" dirty="0">
                <a:solidFill>
                  <a:srgbClr val="669900"/>
                </a:solidFill>
                <a:latin typeface="Liberation Mono"/>
                <a:cs typeface="Arial" panose="020B0604020202020204" pitchFamily="34" charset="0"/>
              </a:rPr>
              <a:t> </a:t>
            </a:r>
            <a:r>
              <a:rPr lang="en-IN" dirty="0">
                <a:solidFill>
                  <a:srgbClr val="999999"/>
                </a:solidFill>
                <a:latin typeface="Liberation Mono"/>
                <a:cs typeface="Arial" panose="020B0604020202020204" pitchFamily="34" charset="0"/>
              </a:rPr>
              <a:t>,</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rgbClr val="A67F59"/>
                </a:solidFill>
                <a:latin typeface="Liberation Mono"/>
              </a:rPr>
              <a:t>*</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  </a:t>
            </a:r>
            <a:r>
              <a:rPr lang="en-IN" dirty="0">
                <a:solidFill>
                  <a:srgbClr val="999999"/>
                </a:solidFill>
                <a:latin typeface="Liberation Mono"/>
                <a:cs typeface="Arial" panose="020B0604020202020204" pitchFamily="34" charset="0"/>
              </a:rPr>
              <a:t>(</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 </a:t>
            </a:r>
            <a:r>
              <a:rPr lang="en-IN" dirty="0">
                <a:solidFill>
                  <a:srgbClr val="669900"/>
                </a:solidFill>
                <a:latin typeface="Liberation Mono"/>
                <a:cs typeface="Arial" panose="020B0604020202020204" pitchFamily="34" charset="0"/>
              </a:rPr>
              <a:t>0</a:t>
            </a:r>
            <a:r>
              <a:rPr lang="en-IN" dirty="0">
                <a:solidFill>
                  <a:srgbClr val="999999"/>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E;</a:t>
            </a:r>
            <a:r>
              <a:rPr lang="en-IN" dirty="0">
                <a:solidFill>
                  <a:srgbClr val="0077AA"/>
                </a:solidFill>
                <a:latin typeface="Liberation Mono"/>
                <a:cs typeface="Arial" panose="020B0604020202020204" pitchFamily="34" charset="0"/>
              </a:rPr>
              <a:t> </a:t>
            </a:r>
            <a:endParaRPr lang="en-IN" dirty="0">
              <a:solidFill>
                <a:srgbClr val="0077AA"/>
              </a:solidFill>
              <a:latin typeface="Liberation Mono"/>
              <a:cs typeface="Arial" panose="020B0604020202020204" pitchFamily="34" charset="0"/>
            </a:endParaRPr>
          </a:p>
          <a:p>
            <a:pPr marL="711200" indent="-711200"/>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SELECT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ea typeface="Times New Roman" panose="02020603050405020304" charset="0"/>
                <a:cs typeface="Arial" panose="020B0604020202020204" pitchFamily="34" charset="0"/>
              </a:rPr>
              <a: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charset="0"/>
                <a:cs typeface="Arial" panose="020B0604020202020204" pitchFamily="34" charset="0"/>
              </a:rPr>
              <a:t> </a:t>
            </a:r>
            <a:r>
              <a:rPr lang="en-IN" dirty="0">
                <a:latin typeface="Liberation Mono"/>
                <a:cs typeface="Arial" panose="020B0604020202020204" pitchFamily="34" charset="0"/>
              </a:rPr>
              <a:t>,E.</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charset="0"/>
                <a:cs typeface="Arial" panose="020B0604020202020204" pitchFamily="34"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charset="0"/>
                <a:cs typeface="Arial" panose="020B0604020202020204" pitchFamily="34" charset="0"/>
              </a:rPr>
              <a:t>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charset="0"/>
                <a:cs typeface="Arial" panose="020B0604020202020204" pitchFamily="34" charset="0"/>
              </a:rPr>
              <a:t>GROUP BY </a:t>
            </a:r>
            <a:r>
              <a:rPr lang="en-IN" dirty="0">
                <a:latin typeface="Liberation Mono"/>
                <a:ea typeface="Times New Roman" panose="02020603050405020304" charset="0"/>
                <a:cs typeface="Arial" panose="020B0604020202020204" pitchFamily="34" charset="0"/>
              </a:rPr>
              <a:t>job</a:t>
            </a:r>
            <a:r>
              <a:rPr lang="en-IN" dirty="0">
                <a:solidFill>
                  <a:srgbClr val="0077AA"/>
                </a:solidFill>
                <a:latin typeface="Liberation Mono"/>
                <a:ea typeface="Times New Roman" panose="02020603050405020304" charset="0"/>
                <a:cs typeface="Arial" panose="020B0604020202020204" pitchFamily="34" charset="0"/>
              </a:rPr>
              <a:t> ORDER BY </a:t>
            </a:r>
            <a:r>
              <a:rPr lang="en-IN" dirty="0">
                <a:latin typeface="Liberation Mono"/>
                <a:ea typeface="Times New Roman" panose="02020603050405020304" charset="0"/>
                <a:cs typeface="Arial" panose="020B0604020202020204" pitchFamily="34" charset="0"/>
              </a:rPr>
              <a:t>SAL</a:t>
            </a:r>
            <a:r>
              <a:rPr lang="en-IN" dirty="0">
                <a:solidFill>
                  <a:srgbClr val="0077AA"/>
                </a:solidFill>
                <a:latin typeface="Liberation Mono"/>
                <a:ea typeface="Times New Roman" panose="02020603050405020304" charset="0"/>
                <a:cs typeface="Arial" panose="020B0604020202020204" pitchFamily="34"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charset="0"/>
                <a:cs typeface="Arial" panose="020B0604020202020204" pitchFamily="34" charset="0"/>
              </a:rPr>
              <a:t>SELECT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DD4A68"/>
                </a:solidFill>
                <a:latin typeface="Liberation Mono"/>
                <a:ea typeface="Times New Roman" panose="02020603050405020304" charset="0"/>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endParaRPr lang="en-IN" dirty="0">
              <a:latin typeface="Liberation Mono"/>
              <a:cs typeface="Arial" panose="020B0604020202020204" pitchFamily="34" charset="0"/>
            </a:endParaRPr>
          </a:p>
        </p:txBody>
      </p:sp>
      <p:grpSp>
        <p:nvGrpSpPr>
          <p:cNvPr id="11" name="Group 8"/>
          <p:cNvGrpSpPr/>
          <p:nvPr/>
        </p:nvGrpSpPr>
        <p:grpSpPr>
          <a:xfrm>
            <a:off x="273358" y="2783156"/>
            <a:ext cx="10719185" cy="3814196"/>
            <a:chOff x="130629" y="2935069"/>
            <a:chExt cx="8860971" cy="3160931"/>
          </a:xfrm>
        </p:grpSpPr>
        <p:grpSp>
          <p:nvGrpSpPr>
            <p:cNvPr id="12" name="Group 11"/>
            <p:cNvGrpSpPr/>
            <p:nvPr/>
          </p:nvGrpSpPr>
          <p:grpSpPr>
            <a:xfrm>
              <a:off x="130629" y="2935069"/>
              <a:ext cx="8860971" cy="3160931"/>
              <a:chOff x="130629" y="2935069"/>
              <a:chExt cx="8860971" cy="3160931"/>
            </a:xfrm>
          </p:grpSpPr>
          <p:sp>
            <p:nvSpPr>
              <p:cNvPr id="14" name="Rectangle 13"/>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15" name="Picture 14"/>
              <p:cNvPicPr>
                <a:picLocks noChangeAspect="1"/>
              </p:cNvPicPr>
              <p:nvPr/>
            </p:nvPicPr>
            <p:blipFill>
              <a:blip r:embed="rId1" cstate="print"/>
              <a:stretch>
                <a:fillRect/>
              </a:stretch>
            </p:blipFill>
            <p:spPr>
              <a:xfrm>
                <a:off x="130629" y="3215283"/>
                <a:ext cx="8816105" cy="2880717"/>
              </a:xfrm>
              <a:prstGeom prst="rect">
                <a:avLst/>
              </a:prstGeom>
            </p:spPr>
          </p:pic>
        </p:grpSp>
        <p:sp>
          <p:nvSpPr>
            <p:cNvPr id="13" name="Rectangle 12"/>
            <p:cNvSpPr/>
            <p:nvPr/>
          </p:nvSpPr>
          <p:spPr>
            <a:xfrm>
              <a:off x="436486" y="3215283"/>
              <a:ext cx="685800" cy="288071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common sql statements mistakes</a:t>
            </a:r>
            <a:endParaRPr lang="en-IN" sz="3200" i="1" dirty="0">
              <a:solidFill>
                <a:srgbClr val="FF9900"/>
              </a:solidFill>
              <a:latin typeface="Arial" panose="020B0604020202020204" pitchFamily="34" charset="0"/>
              <a:cs typeface="Arial" panose="020B0604020202020204" pitchFamily="34" charset="0"/>
            </a:endParaRPr>
          </a:p>
        </p:txBody>
      </p:sp>
      <p:sp>
        <p:nvSpPr>
          <p:cNvPr id="9" name="Rectangle 8"/>
          <p:cNvSpPr/>
          <p:nvPr/>
        </p:nvSpPr>
        <p:spPr>
          <a:xfrm>
            <a:off x="191344" y="682818"/>
            <a:ext cx="11809312" cy="4647426"/>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ename, j</a:t>
            </a:r>
            <a:r>
              <a:rPr lang="en-US" dirty="0">
                <a:latin typeface="Liberation Mono"/>
                <a:ea typeface="Times New Roman" panose="02020603050405020304" charset="0"/>
              </a:rPr>
              <a:t>ob</a:t>
            </a:r>
            <a:r>
              <a:rPr lang="en-IN" dirty="0">
                <a:latin typeface="Liberation Mono"/>
                <a:ea typeface="Times New Roman" panose="02020603050405020304" charset="0"/>
              </a:rPr>
              <a:t>, sal, comm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rPr>
              <a:t>WHERE</a:t>
            </a:r>
            <a:r>
              <a:rPr lang="en-US" dirty="0">
                <a:solidFill>
                  <a:srgbClr val="000000"/>
                </a:solidFill>
                <a:latin typeface="Liberation Mono"/>
                <a:ea typeface="Times New Roman" panose="02020603050405020304" charset="0"/>
              </a:rPr>
              <a:t> comm </a:t>
            </a:r>
            <a:r>
              <a:rPr lang="en-US" dirty="0">
                <a:solidFill>
                  <a:schemeClr val="accent5">
                    <a:lumMod val="75000"/>
                  </a:schemeClr>
                </a:solidFill>
                <a:latin typeface="Liberation Mono"/>
              </a:rPr>
              <a:t>=</a:t>
            </a:r>
            <a:r>
              <a:rPr lang="en-US" dirty="0">
                <a:solidFill>
                  <a:srgbClr val="000000"/>
                </a:solidFill>
                <a:latin typeface="Liberation Mono"/>
                <a:ea typeface="Times New Roman" panose="02020603050405020304" charset="0"/>
              </a:rPr>
              <a:t> </a:t>
            </a:r>
            <a:r>
              <a:rPr lang="en-US" dirty="0">
                <a:solidFill>
                  <a:schemeClr val="accent5">
                    <a:lumMod val="75000"/>
                  </a:schemeClr>
                </a:solidFill>
                <a:latin typeface="Liberation Mono"/>
              </a:rPr>
              <a:t>NULL</a:t>
            </a:r>
            <a:r>
              <a:rPr lang="en-IN" dirty="0">
                <a:latin typeface="Liberation Mono"/>
                <a:ea typeface="Times New Roman" panose="02020603050405020304" charset="0"/>
              </a:rPr>
              <a:t>;  </a:t>
            </a:r>
            <a:r>
              <a:rPr lang="en-IN" dirty="0">
                <a:solidFill>
                  <a:srgbClr val="41C60C"/>
                </a:solidFill>
                <a:latin typeface="Liberation Mono"/>
                <a:ea typeface="Times New Roman" panose="02020603050405020304" charset="0"/>
              </a:rPr>
              <a:t>#using comparison operator to check NULL  </a:t>
            </a:r>
            <a:endParaRPr lang="en-US" dirty="0">
              <a:solidFill>
                <a:srgbClr val="41C60C"/>
              </a:solidFill>
              <a:latin typeface="Liberation Mono"/>
              <a:ea typeface="Times New Roman" panose="02020603050405020304" charset="0"/>
            </a:endParaRP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j</a:t>
            </a:r>
            <a:r>
              <a:rPr lang="en-US" dirty="0">
                <a:latin typeface="Liberation Mono"/>
                <a:ea typeface="Times New Roman" panose="02020603050405020304" charset="0"/>
              </a:rPr>
              <a:t>ob</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job</a:t>
            </a:r>
            <a:r>
              <a:rPr lang="en-IN" dirty="0">
                <a:solidFill>
                  <a:schemeClr val="bg1">
                    <a:lumMod val="65000"/>
                  </a:schemeClr>
                </a:solidFill>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a:t>
            </a:r>
            <a:r>
              <a:rPr lang="en-IN" dirty="0">
                <a:latin typeface="Liberation Mono"/>
                <a:ea typeface="Times New Roman" panose="02020603050405020304" charset="0"/>
              </a:rPr>
              <a:t>; </a:t>
            </a:r>
            <a:r>
              <a:rPr lang="en-IN" dirty="0">
                <a:solidFill>
                  <a:srgbClr val="41C60C"/>
                </a:solidFill>
                <a:latin typeface="Liberation Mono"/>
              </a:rPr>
              <a:t>#not giving group by clause</a:t>
            </a:r>
            <a:endParaRPr lang="en-IN" dirty="0">
              <a:solidFill>
                <a:srgbClr val="41C60C"/>
              </a:solidFill>
              <a:latin typeface="Liberation Mono"/>
            </a:endParaRP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j</a:t>
            </a:r>
            <a:r>
              <a:rPr lang="en-US" dirty="0">
                <a:latin typeface="Liberation Mono"/>
                <a:ea typeface="Times New Roman" panose="02020603050405020304" charset="0"/>
              </a:rPr>
              <a:t>ob</a:t>
            </a:r>
            <a:r>
              <a:rPr lang="en-IN" dirty="0">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job</a:t>
            </a:r>
            <a:r>
              <a:rPr lang="en-IN" dirty="0">
                <a:solidFill>
                  <a:schemeClr val="bg1">
                    <a:lumMod val="65000"/>
                  </a:schemeClr>
                </a:solidFill>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rPr>
              <a:t>WHERE</a:t>
            </a:r>
            <a:r>
              <a:rPr lang="en-US" dirty="0">
                <a:solidFill>
                  <a:srgbClr val="000000"/>
                </a:solidFill>
                <a:latin typeface="Liberation Mono"/>
                <a:ea typeface="Times New Roman" panose="02020603050405020304" charset="0"/>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solidFill>
                  <a:srgbClr val="000000"/>
                </a:solidFill>
                <a:latin typeface="Liberation Mono"/>
                <a:ea typeface="Times New Roman" panose="02020603050405020304" charset="0"/>
              </a:rPr>
              <a:t>job</a:t>
            </a:r>
            <a:r>
              <a:rPr lang="en-US" dirty="0">
                <a:solidFill>
                  <a:schemeClr val="bg1">
                    <a:lumMod val="65000"/>
                  </a:schemeClr>
                </a:solidFill>
                <a:latin typeface="Liberation Mono"/>
              </a:rPr>
              <a:t>)</a:t>
            </a:r>
            <a:r>
              <a:rPr lang="en-US" dirty="0">
                <a:solidFill>
                  <a:srgbClr val="000000"/>
                </a:solidFill>
                <a:latin typeface="Liberation Mono"/>
                <a:ea typeface="Times New Roman" panose="02020603050405020304" charset="0"/>
              </a:rPr>
              <a:t> </a:t>
            </a:r>
            <a:r>
              <a:rPr lang="en-US" dirty="0">
                <a:solidFill>
                  <a:schemeClr val="accent5">
                    <a:lumMod val="75000"/>
                  </a:schemeClr>
                </a:solidFill>
                <a:latin typeface="Liberation Mono"/>
              </a:rPr>
              <a:t>&gt;</a:t>
            </a:r>
            <a:r>
              <a:rPr lang="en-US" dirty="0">
                <a:solidFill>
                  <a:srgbClr val="000000"/>
                </a:solidFill>
                <a:latin typeface="Liberation Mono"/>
                <a:ea typeface="Times New Roman" panose="02020603050405020304" charset="0"/>
              </a:rPr>
              <a:t> </a:t>
            </a:r>
            <a:r>
              <a:rPr lang="en-US" dirty="0">
                <a:solidFill>
                  <a:srgbClr val="990055"/>
                </a:solidFill>
                <a:latin typeface="Liberation Mono"/>
              </a:rPr>
              <a:t>4</a:t>
            </a:r>
            <a:r>
              <a:rPr lang="en-IN" dirty="0">
                <a:latin typeface="Liberation Mono"/>
                <a:ea typeface="Times New Roman" panose="02020603050405020304" charset="0"/>
              </a:rPr>
              <a:t>; </a:t>
            </a:r>
            <a:r>
              <a:rPr lang="en-IN" dirty="0">
                <a:solidFill>
                  <a:srgbClr val="41C60C"/>
                </a:solidFill>
                <a:latin typeface="Liberation Mono"/>
              </a:rPr>
              <a:t>#use of aggregate function in where clause</a:t>
            </a:r>
            <a:endParaRPr lang="en-IN" dirty="0">
              <a:solidFill>
                <a:srgbClr val="41C60C"/>
              </a:solidFill>
              <a:latin typeface="Liberation Mono"/>
            </a:endParaRP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j</a:t>
            </a:r>
            <a:r>
              <a:rPr lang="en-US" dirty="0">
                <a:latin typeface="Liberation Mono"/>
                <a:ea typeface="Times New Roman" panose="02020603050405020304" charset="0"/>
              </a:rPr>
              <a:t>ob</a:t>
            </a:r>
            <a:r>
              <a:rPr lang="en-IN" dirty="0">
                <a:latin typeface="Liberation Mono"/>
                <a:ea typeface="Times New Roman" panose="02020603050405020304" charset="0"/>
              </a:rPr>
              <a:t>, deptno, </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job</a:t>
            </a:r>
            <a:r>
              <a:rPr lang="en-IN" dirty="0">
                <a:solidFill>
                  <a:schemeClr val="bg1">
                    <a:lumMod val="65000"/>
                  </a:schemeClr>
                </a:solidFill>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rPr>
              <a:t>BY</a:t>
            </a:r>
            <a:r>
              <a:rPr lang="en-US" dirty="0">
                <a:solidFill>
                  <a:srgbClr val="000000"/>
                </a:solidFill>
                <a:latin typeface="Liberation Mono"/>
                <a:ea typeface="Times New Roman" panose="02020603050405020304" charset="0"/>
              </a:rPr>
              <a:t> job</a:t>
            </a:r>
            <a:r>
              <a:rPr lang="en-IN" dirty="0">
                <a:latin typeface="Liberation Mono"/>
                <a:ea typeface="Times New Roman" panose="02020603050405020304" charset="0"/>
              </a:rPr>
              <a:t>; </a:t>
            </a:r>
            <a:r>
              <a:rPr lang="en-IN" dirty="0">
                <a:solidFill>
                  <a:srgbClr val="41C60C"/>
                </a:solidFill>
                <a:latin typeface="Liberation Mono"/>
              </a:rPr>
              <a:t>#not giving all the columns in group by clause </a:t>
            </a:r>
            <a:endParaRPr lang="en-IN" dirty="0">
              <a:solidFill>
                <a:srgbClr val="41C60C"/>
              </a:solidFill>
              <a:latin typeface="Liberation Mono"/>
            </a:endParaRP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ename</a:t>
            </a:r>
            <a:r>
              <a:rPr lang="en-IN" dirty="0">
                <a:latin typeface="Liberation Mono"/>
                <a:ea typeface="Times New Roman" panose="02020603050405020304" charset="0"/>
              </a:rPr>
              <a:t>, </a:t>
            </a:r>
            <a:r>
              <a:rPr lang="en-IN" dirty="0">
                <a:solidFill>
                  <a:srgbClr val="DD4A68"/>
                </a:solidFill>
                <a:latin typeface="Liberation Mono"/>
                <a:ea typeface="Times New Roman" panose="02020603050405020304"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job</a:t>
            </a:r>
            <a:r>
              <a:rPr lang="en-IN" dirty="0">
                <a:solidFill>
                  <a:schemeClr val="bg1">
                    <a:lumMod val="65000"/>
                  </a:schemeClr>
                </a:solidFill>
                <a:latin typeface="Liberation Mono"/>
                <a:ea typeface="Times New Roman" panose="02020603050405020304" charset="0"/>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rPr>
              <a:t>GROUP</a:t>
            </a:r>
            <a:r>
              <a:rPr lang="en-US" dirty="0">
                <a:solidFill>
                  <a:srgbClr val="000000"/>
                </a:solidFill>
                <a:latin typeface="Liberation Mono"/>
                <a:ea typeface="Times New Roman" panose="02020603050405020304" charset="0"/>
              </a:rPr>
              <a:t> </a:t>
            </a:r>
            <a:r>
              <a:rPr lang="en-US" dirty="0">
                <a:solidFill>
                  <a:srgbClr val="0077AA"/>
                </a:solidFill>
                <a:latin typeface="Liberation Mono"/>
              </a:rPr>
              <a:t>BY</a:t>
            </a:r>
            <a:r>
              <a:rPr lang="en-US" dirty="0">
                <a:solidFill>
                  <a:srgbClr val="000000"/>
                </a:solidFill>
                <a:latin typeface="Liberation Mono"/>
                <a:ea typeface="Times New Roman" panose="02020603050405020304" charset="0"/>
              </a:rPr>
              <a:t> ename</a:t>
            </a:r>
            <a:r>
              <a:rPr lang="en-IN" dirty="0">
                <a:latin typeface="Liberation Mono"/>
                <a:ea typeface="Times New Roman" panose="02020603050405020304" charset="0"/>
              </a:rPr>
              <a:t>;  </a:t>
            </a:r>
            <a:r>
              <a:rPr lang="en-IN" dirty="0">
                <a:solidFill>
                  <a:srgbClr val="41C60C"/>
                </a:solidFill>
                <a:latin typeface="Liberation Mono"/>
                <a:ea typeface="Times New Roman" panose="02020603050405020304" charset="0"/>
              </a:rPr>
              <a:t>#</a:t>
            </a:r>
            <a:r>
              <a:rPr lang="en-US" dirty="0">
                <a:solidFill>
                  <a:srgbClr val="41C60C"/>
                </a:solidFill>
                <a:latin typeface="Liberation Mono"/>
                <a:ea typeface="Times New Roman" panose="02020603050405020304" charset="0"/>
              </a:rPr>
              <a:t>grouping by a unique key</a:t>
            </a:r>
            <a:endParaRPr lang="en-US" dirty="0">
              <a:solidFill>
                <a:srgbClr val="41C60C"/>
              </a:solidFill>
              <a:latin typeface="Liberation Mono"/>
              <a:ea typeface="Times New Roman" panose="02020603050405020304" charset="0"/>
            </a:endParaRPr>
          </a:p>
          <a:p>
            <a:pPr marL="285750" indent="-285750">
              <a:buFont typeface="Arial" panose="020B0604020202020204" pitchFamily="34" charset="0"/>
              <a:buChar char="•"/>
            </a:pPr>
            <a:endParaRPr lang="en-US" sz="800" dirty="0">
              <a:solidFill>
                <a:srgbClr val="41C60C"/>
              </a:solidFill>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ename</a:t>
            </a:r>
            <a:r>
              <a:rPr lang="en-IN" dirty="0">
                <a:latin typeface="Liberation Mono"/>
                <a:ea typeface="Times New Roman" panose="02020603050405020304" charset="0"/>
              </a:rPr>
              <a:t>,  sal, sal </a:t>
            </a:r>
            <a:r>
              <a:rPr lang="en-IN" dirty="0">
                <a:solidFill>
                  <a:schemeClr val="accent5">
                    <a:lumMod val="75000"/>
                  </a:schemeClr>
                </a:solidFill>
                <a:latin typeface="Liberation Mono"/>
              </a:rPr>
              <a:t>+</a:t>
            </a:r>
            <a:r>
              <a:rPr lang="en-IN" dirty="0">
                <a:latin typeface="Liberation Mono"/>
                <a:ea typeface="Times New Roman" panose="02020603050405020304" charset="0"/>
              </a:rPr>
              <a:t> </a:t>
            </a:r>
            <a:r>
              <a:rPr lang="en-IN" dirty="0">
                <a:solidFill>
                  <a:srgbClr val="990055"/>
                </a:solidFill>
                <a:latin typeface="Liberation Mono"/>
              </a:rPr>
              <a:t>1000</a:t>
            </a:r>
            <a:r>
              <a:rPr lang="en-IN" dirty="0">
                <a:latin typeface="Liberation Mono"/>
                <a:ea typeface="Times New Roman" panose="02020603050405020304" charset="0"/>
              </a:rPr>
              <a:t> R1</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WHERE</a:t>
            </a:r>
            <a:r>
              <a:rPr lang="en-US" dirty="0">
                <a:solidFill>
                  <a:srgbClr val="000000"/>
                </a:solidFill>
                <a:latin typeface="Liberation Mono"/>
                <a:ea typeface="Times New Roman" panose="02020603050405020304" charset="0"/>
              </a:rPr>
              <a:t> R1 </a:t>
            </a:r>
            <a:r>
              <a:rPr lang="en-US" dirty="0">
                <a:solidFill>
                  <a:schemeClr val="accent5">
                    <a:lumMod val="75000"/>
                  </a:schemeClr>
                </a:solidFill>
                <a:latin typeface="Liberation Mono"/>
              </a:rPr>
              <a:t>&gt;</a:t>
            </a:r>
            <a:r>
              <a:rPr lang="en-US" dirty="0">
                <a:solidFill>
                  <a:srgbClr val="000000"/>
                </a:solidFill>
                <a:latin typeface="Liberation Mono"/>
                <a:ea typeface="Times New Roman" panose="02020603050405020304" charset="0"/>
              </a:rPr>
              <a:t> </a:t>
            </a:r>
            <a:r>
              <a:rPr lang="en-US" dirty="0">
                <a:solidFill>
                  <a:srgbClr val="990055"/>
                </a:solidFill>
                <a:latin typeface="Liberation Mono"/>
              </a:rPr>
              <a:t>2400</a:t>
            </a:r>
            <a:r>
              <a:rPr lang="en-IN" dirty="0">
                <a:latin typeface="Liberation Mono"/>
                <a:ea typeface="Times New Roman" panose="02020603050405020304" charset="0"/>
              </a:rPr>
              <a:t>;  </a:t>
            </a:r>
            <a:r>
              <a:rPr lang="en-IN" dirty="0">
                <a:solidFill>
                  <a:srgbClr val="41C60C"/>
                </a:solidFill>
                <a:latin typeface="Liberation Mono"/>
                <a:ea typeface="Times New Roman" panose="02020603050405020304" charset="0"/>
              </a:rPr>
              <a:t>#</a:t>
            </a:r>
            <a:r>
              <a:rPr lang="en-US" dirty="0">
                <a:solidFill>
                  <a:srgbClr val="41C60C"/>
                </a:solidFill>
                <a:latin typeface="Liberation Mono"/>
                <a:ea typeface="Times New Roman" panose="02020603050405020304" charset="0"/>
              </a:rPr>
              <a:t>use of  alias name in where clause</a:t>
            </a:r>
            <a:endParaRPr lang="en-US" dirty="0">
              <a:solidFill>
                <a:srgbClr val="41C60C"/>
              </a:solidFill>
              <a:latin typeface="Liberation Mono"/>
              <a:ea typeface="Times New Roman" panose="02020603050405020304" charset="0"/>
            </a:endParaRPr>
          </a:p>
          <a:p>
            <a:pPr marL="285750" indent="-285750">
              <a:buFont typeface="Arial" panose="020B0604020202020204" pitchFamily="34" charset="0"/>
              <a:buChar char="•"/>
            </a:pPr>
            <a:endParaRPr lang="en-US" sz="800" dirty="0">
              <a:solidFill>
                <a:srgbClr val="41C60C"/>
              </a:solidFill>
              <a:latin typeface="Liberation Mono"/>
              <a:ea typeface="Times New Roman" panose="0202060305040502030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ename</a:t>
            </a:r>
            <a:r>
              <a:rPr lang="en-IN" dirty="0">
                <a:latin typeface="Liberation Mono"/>
                <a:ea typeface="Times New Roman" panose="02020603050405020304" charset="0"/>
              </a:rPr>
              <a:t>,  sal </a:t>
            </a:r>
            <a:r>
              <a:rPr lang="en-US" dirty="0">
                <a:solidFill>
                  <a:srgbClr val="0077AA"/>
                </a:solidFill>
                <a:latin typeface="Liberation Mono"/>
                <a:ea typeface="Times New Roman" panose="02020603050405020304" charset="0"/>
              </a:rPr>
              <a:t>FROM </a:t>
            </a:r>
            <a:r>
              <a:rPr lang="en-US" dirty="0">
                <a:solidFill>
                  <a:srgbClr val="000000"/>
                </a:solidFill>
                <a:latin typeface="Liberation Mono"/>
                <a:ea typeface="Times New Roman" panose="02020603050405020304" charset="0"/>
              </a:rPr>
              <a:t>emp </a:t>
            </a:r>
            <a:r>
              <a:rPr lang="en-US" dirty="0">
                <a:solidFill>
                  <a:srgbClr val="0077AA"/>
                </a:solidFill>
                <a:latin typeface="Liberation Mono"/>
                <a:ea typeface="Times New Roman" panose="02020603050405020304" charset="0"/>
              </a:rPr>
              <a:t>WHERE</a:t>
            </a:r>
            <a:r>
              <a:rPr lang="en-US" dirty="0">
                <a:solidFill>
                  <a:srgbClr val="000000"/>
                </a:solidFill>
                <a:latin typeface="Liberation Mono"/>
                <a:ea typeface="Times New Roman" panose="02020603050405020304" charset="0"/>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ea typeface="Times New Roman" panose="02020603050405020304" charset="0"/>
              </a:rPr>
              <a:t> </a:t>
            </a:r>
            <a:r>
              <a:rPr lang="en-US" dirty="0">
                <a:solidFill>
                  <a:schemeClr val="bg1">
                    <a:lumMod val="65000"/>
                  </a:schemeClr>
                </a:solidFill>
                <a:latin typeface="Liberation Mono"/>
              </a:rPr>
              <a:t>(</a:t>
            </a:r>
            <a:r>
              <a:rPr lang="en-US" dirty="0">
                <a:solidFill>
                  <a:srgbClr val="990055"/>
                </a:solidFill>
                <a:latin typeface="Liberation Mono"/>
              </a:rPr>
              <a:t>1000</a:t>
            </a:r>
            <a:r>
              <a:rPr lang="en-US" dirty="0">
                <a:solidFill>
                  <a:srgbClr val="000000"/>
                </a:solidFill>
                <a:latin typeface="Liberation Mono"/>
                <a:ea typeface="Times New Roman" panose="02020603050405020304" charset="0"/>
              </a:rPr>
              <a:t> </a:t>
            </a:r>
            <a:r>
              <a:rPr lang="en-US" dirty="0">
                <a:solidFill>
                  <a:srgbClr val="A67F59"/>
                </a:solidFill>
                <a:latin typeface="Liberation Mono"/>
              </a:rPr>
              <a:t>and</a:t>
            </a:r>
            <a:r>
              <a:rPr lang="en-US" dirty="0">
                <a:solidFill>
                  <a:srgbClr val="000000"/>
                </a:solidFill>
                <a:latin typeface="Liberation Mono"/>
                <a:ea typeface="Times New Roman" panose="02020603050405020304" charset="0"/>
              </a:rPr>
              <a:t> </a:t>
            </a:r>
            <a:r>
              <a:rPr lang="en-US" dirty="0">
                <a:solidFill>
                  <a:srgbClr val="990055"/>
                </a:solidFill>
                <a:latin typeface="Liberation Mono"/>
              </a:rPr>
              <a:t>4000</a:t>
            </a:r>
            <a:r>
              <a:rPr lang="en-US" dirty="0">
                <a:solidFill>
                  <a:schemeClr val="bg1">
                    <a:lumMod val="65000"/>
                  </a:schemeClr>
                </a:solidFill>
                <a:latin typeface="Liberation Mono"/>
              </a:rPr>
              <a:t>)</a:t>
            </a:r>
            <a:r>
              <a:rPr lang="en-IN" dirty="0">
                <a:latin typeface="Liberation Mono"/>
                <a:ea typeface="Times New Roman" panose="02020603050405020304" charset="0"/>
              </a:rPr>
              <a:t>;  </a:t>
            </a:r>
            <a:r>
              <a:rPr lang="en-IN" dirty="0">
                <a:solidFill>
                  <a:srgbClr val="41C60C"/>
                </a:solidFill>
                <a:latin typeface="Liberation Mono"/>
                <a:ea typeface="Times New Roman" panose="02020603050405020304" charset="0"/>
              </a:rPr>
              <a:t>#</a:t>
            </a:r>
            <a:r>
              <a:rPr lang="en-US" dirty="0">
                <a:solidFill>
                  <a:srgbClr val="41C60C"/>
                </a:solidFill>
                <a:latin typeface="Liberation Mono"/>
                <a:ea typeface="Times New Roman" panose="02020603050405020304" charset="0"/>
              </a:rPr>
              <a:t>use of  () in between </a:t>
            </a:r>
            <a:r>
              <a:rPr lang="en-IN" dirty="0">
                <a:solidFill>
                  <a:srgbClr val="41C60C"/>
                </a:solidFill>
                <a:latin typeface="Liberation Mono"/>
                <a:ea typeface="Times New Roman" panose="02020603050405020304" charset="0"/>
              </a:rPr>
              <a:t>comparison </a:t>
            </a:r>
            <a:r>
              <a:rPr lang="en-US" dirty="0">
                <a:solidFill>
                  <a:srgbClr val="41C60C"/>
                </a:solidFill>
                <a:latin typeface="Liberation Mono"/>
                <a:ea typeface="Times New Roman" panose="02020603050405020304" charset="0"/>
              </a:rPr>
              <a:t>operator</a:t>
            </a:r>
            <a:endParaRPr lang="en-US" dirty="0">
              <a:solidFill>
                <a:srgbClr val="41C60C"/>
              </a:solidFill>
              <a:latin typeface="Liberation Mono"/>
              <a:ea typeface="Times New Roman" panose="02020603050405020304" charset="0"/>
            </a:endParaRPr>
          </a:p>
          <a:p>
            <a:pPr marL="285750" indent="-285750">
              <a:buFont typeface="Arial" panose="020B0604020202020204" pitchFamily="34" charset="0"/>
              <a:buChar char="•"/>
            </a:pPr>
            <a:endParaRPr lang="en-US" dirty="0">
              <a:latin typeface="Liberation Mono"/>
              <a:ea typeface="Times New Roman" panose="02020603050405020304" charset="0"/>
            </a:endParaRPr>
          </a:p>
          <a:p>
            <a:pPr marL="285750" indent="-285750">
              <a:buFont typeface="Arial" panose="020B0604020202020204" pitchFamily="34" charset="0"/>
              <a:buChar char="•"/>
            </a:pPr>
            <a:endParaRPr lang="en-US" sz="800" dirty="0">
              <a:latin typeface="Liberation Mono"/>
              <a:ea typeface="Times New Roman" panose="02020603050405020304" charset="0"/>
            </a:endParaRPr>
          </a:p>
          <a:p>
            <a:r>
              <a:rPr lang="en-IN" b="1" i="1" dirty="0">
                <a:solidFill>
                  <a:srgbClr val="000000"/>
                </a:solidFill>
                <a:latin typeface="Liberation Mono"/>
              </a:rPr>
              <a:t>r1 = { col1, col2, col3 } </a:t>
            </a:r>
            <a:endParaRPr lang="en-IN" b="1" i="1" dirty="0">
              <a:solidFill>
                <a:srgbClr val="000000"/>
              </a:solidFill>
              <a:latin typeface="Liberation Mono"/>
            </a:endParaRPr>
          </a:p>
          <a:p>
            <a:endParaRPr lang="en-IN" sz="800" dirty="0">
              <a:solidFill>
                <a:srgbClr val="41C60C"/>
              </a:solidFill>
              <a:latin typeface="Liberation Mono"/>
              <a:ea typeface="Times New Roman" panose="02020603050405020304" charset="0"/>
            </a:endParaRPr>
          </a:p>
          <a:p>
            <a:pPr marL="285750" indent="-285750">
              <a:buFont typeface="Arial" panose="020B0604020202020204" pitchFamily="34" charset="0"/>
              <a:buChar char="•"/>
            </a:pPr>
            <a:r>
              <a:rPr lang="en-IN" dirty="0">
                <a:solidFill>
                  <a:srgbClr val="0077AA"/>
                </a:solidFill>
                <a:latin typeface="Liberation Mono"/>
              </a:rPr>
              <a:t>INSERT INTO </a:t>
            </a:r>
            <a:r>
              <a:rPr lang="en-IN" b="1" i="1" dirty="0">
                <a:solidFill>
                  <a:srgbClr val="000000"/>
                </a:solidFill>
                <a:latin typeface="Liberation Mono"/>
              </a:rPr>
              <a:t>r1 </a:t>
            </a:r>
            <a:r>
              <a:rPr lang="en-IN" dirty="0">
                <a:solidFill>
                  <a:srgbClr val="0077AA"/>
                </a:solidFill>
                <a:latin typeface="Liberation Mono"/>
              </a:rPr>
              <a:t>VALUSE</a:t>
            </a:r>
            <a:r>
              <a:rPr lang="en-IN" dirty="0">
                <a:solidFill>
                  <a:schemeClr val="bg1">
                    <a:lumMod val="65000"/>
                  </a:schemeClr>
                </a:solidFill>
                <a:latin typeface="Liberation Mono"/>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chemeClr val="bg1">
                    <a:lumMod val="65000"/>
                  </a:schemeClr>
                </a:solidFill>
                <a:latin typeface="Liberation Mono"/>
              </a:rPr>
              <a:t>)</a:t>
            </a:r>
            <a:r>
              <a:rPr lang="en-IN" dirty="0">
                <a:solidFill>
                  <a:srgbClr val="000000"/>
                </a:solidFill>
                <a:latin typeface="Liberation Mono"/>
              </a:rPr>
              <a:t>; </a:t>
            </a:r>
            <a:r>
              <a:rPr lang="en-IN" dirty="0">
                <a:solidFill>
                  <a:srgbClr val="41C60C"/>
                </a:solidFill>
                <a:latin typeface="Liberation Mono"/>
                <a:ea typeface="Times New Roman" panose="02020603050405020304" charset="0"/>
              </a:rPr>
              <a:t>#</a:t>
            </a:r>
            <a:r>
              <a:rPr lang="en-US" dirty="0">
                <a:solidFill>
                  <a:srgbClr val="41C60C"/>
                </a:solidFill>
                <a:latin typeface="Liberation Mono"/>
                <a:ea typeface="Times New Roman" panose="02020603050405020304" charset="0"/>
              </a:rPr>
              <a:t>number of values are less than the number of columns in the table</a:t>
            </a:r>
            <a:endParaRPr lang="en-IN" dirty="0">
              <a:solidFill>
                <a:srgbClr val="000000"/>
              </a:solidFill>
              <a:latin typeface="Liberation Mono"/>
            </a:endParaRP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INSERT INTO </a:t>
            </a:r>
            <a:r>
              <a:rPr lang="en-IN" b="1" i="1" dirty="0">
                <a:solidFill>
                  <a:srgbClr val="000000"/>
                </a:solidFill>
                <a:latin typeface="Liberation Mono"/>
              </a:rPr>
              <a:t>r1 </a:t>
            </a:r>
            <a:r>
              <a:rPr lang="en-IN" dirty="0">
                <a:solidFill>
                  <a:srgbClr val="0077AA"/>
                </a:solidFill>
                <a:latin typeface="Liberation Mono"/>
              </a:rPr>
              <a:t>VALUSE</a:t>
            </a:r>
            <a:r>
              <a:rPr lang="en-IN" dirty="0">
                <a:solidFill>
                  <a:schemeClr val="bg1">
                    <a:lumMod val="65000"/>
                  </a:schemeClr>
                </a:solidFill>
                <a:latin typeface="Liberation Mono"/>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chemeClr val="bg1">
                    <a:lumMod val="65000"/>
                  </a:schemeClr>
                </a:solidFill>
                <a:latin typeface="Liberation Mono"/>
              </a:rPr>
              <a:t>)</a:t>
            </a:r>
            <a:r>
              <a:rPr lang="en-IN" dirty="0">
                <a:solidFill>
                  <a:srgbClr val="000000"/>
                </a:solidFill>
                <a:latin typeface="Liberation Mono"/>
              </a:rPr>
              <a:t>; </a:t>
            </a:r>
            <a:r>
              <a:rPr lang="en-IN" dirty="0">
                <a:solidFill>
                  <a:srgbClr val="41C60C"/>
                </a:solidFill>
                <a:latin typeface="Liberation Mono"/>
                <a:ea typeface="Times New Roman" panose="02020603050405020304" charset="0"/>
              </a:rPr>
              <a:t>#</a:t>
            </a:r>
            <a:r>
              <a:rPr lang="en-US" dirty="0">
                <a:solidFill>
                  <a:srgbClr val="41C60C"/>
                </a:solidFill>
                <a:latin typeface="Liberation Mono"/>
                <a:ea typeface="Times New Roman" panose="02020603050405020304" charset="0"/>
              </a:rPr>
              <a:t>number of values are more than the number of columns in the table </a:t>
            </a:r>
            <a:endParaRPr lang="en-IN" dirty="0">
              <a:solidFill>
                <a:srgbClr val="000000"/>
              </a:solidFill>
              <a:latin typeface="Liberation Mono"/>
            </a:endParaRPr>
          </a:p>
          <a:p>
            <a:pPr marL="285750" indent="-285750">
              <a:buFont typeface="Arial" panose="020B0604020202020204" pitchFamily="34" charset="0"/>
              <a:buChar char="•"/>
            </a:pPr>
            <a:endParaRPr lang="en-IN" sz="800" dirty="0">
              <a:solidFill>
                <a:srgbClr val="000000"/>
              </a:solidFill>
              <a:latin typeface="Liberation Mono"/>
            </a:endParaRPr>
          </a:p>
          <a:p>
            <a:pPr marL="285750" indent="-285750">
              <a:buFont typeface="Arial" panose="020B0604020202020204" pitchFamily="34" charset="0"/>
              <a:buChar char="•"/>
            </a:pPr>
            <a:endParaRPr lang="en-IN" dirty="0">
              <a:solidFill>
                <a:srgbClr val="000000"/>
              </a:solidFill>
              <a:latin typeface="Liberation Mono"/>
            </a:endParaRPr>
          </a:p>
        </p:txBody>
      </p:sp>
      <p:sp>
        <p:nvSpPr>
          <p:cNvPr id="10" name="Rectangle 9"/>
          <p:cNvSpPr/>
          <p:nvPr/>
        </p:nvSpPr>
        <p:spPr>
          <a:xfrm>
            <a:off x="263352" y="223346"/>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anose="020B0604020202020204" pitchFamily="34" charset="0"/>
              <a:cs typeface="Arial" panose="020B0604020202020204" pitchFamily="34" charset="0"/>
            </a:endParaRPr>
          </a:p>
          <a:p>
            <a:pPr lvl="0" algn="ctr">
              <a:spcBef>
                <a:spcPct val="0"/>
              </a:spcBef>
              <a:defRPr/>
            </a:pPr>
            <a:r>
              <a:rPr lang="en-US" sz="3600" b="1" dirty="0">
                <a:latin typeface="Arial" panose="020B0604020202020204" pitchFamily="34" charset="0"/>
                <a:cs typeface="Arial" panose="020B0604020202020204" pitchFamily="34" charset="0"/>
              </a:rPr>
              <a:t>JOINS</a:t>
            </a:r>
            <a:r>
              <a:rPr lang="en-US" sz="2800" dirty="0">
                <a:latin typeface="Arial" panose="020B0604020202020204" pitchFamily="34" charset="0"/>
                <a:cs typeface="Arial" panose="020B0604020202020204" pitchFamily="34" charset="0"/>
              </a:rPr>
              <a:t> are used to </a:t>
            </a:r>
            <a:r>
              <a:rPr lang="en-US" sz="3600" b="1" dirty="0">
                <a:latin typeface="Arial" panose="020B0604020202020204" pitchFamily="34" charset="0"/>
                <a:cs typeface="Arial" panose="020B0604020202020204" pitchFamily="34" charset="0"/>
              </a:rPr>
              <a:t>retrieve data from multiple tables</a:t>
            </a:r>
            <a:r>
              <a:rPr lang="en-US"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lvl="0" algn="ctr">
              <a:spcBef>
                <a:spcPct val="0"/>
              </a:spcBef>
              <a:defRPr/>
            </a:pPr>
            <a:endParaRPr lang="en-US" sz="2800" dirty="0">
              <a:latin typeface="Arial" panose="020B0604020202020204" pitchFamily="34" charset="0"/>
              <a:cs typeface="Arial" panose="020B0604020202020204" pitchFamily="34" charset="0"/>
            </a:endParaRPr>
          </a:p>
          <a:p>
            <a:pPr lvl="0" algn="ctr">
              <a:spcBef>
                <a:spcPct val="0"/>
              </a:spcBef>
              <a:defRPr/>
            </a:pPr>
            <a:r>
              <a:rPr lang="en-US" sz="3600" b="1" dirty="0">
                <a:latin typeface="Arial" panose="020B0604020202020204" pitchFamily="34" charset="0"/>
                <a:cs typeface="Arial" panose="020B0604020202020204" pitchFamily="34" charset="0"/>
              </a:rPr>
              <a:t>JOIN</a:t>
            </a:r>
            <a:r>
              <a:rPr lang="en-US" sz="2800" dirty="0">
                <a:latin typeface="Arial" panose="020B0604020202020204" pitchFamily="34" charset="0"/>
                <a:cs typeface="Arial" panose="020B0604020202020204" pitchFamily="34" charset="0"/>
              </a:rPr>
              <a:t> is performed whenever </a:t>
            </a:r>
            <a:r>
              <a:rPr lang="en-US" sz="2800" b="1" dirty="0">
                <a:latin typeface="Arial" panose="020B0604020202020204" pitchFamily="34" charset="0"/>
                <a:cs typeface="Arial" panose="020B0604020202020204" pitchFamily="34" charset="0"/>
              </a:rPr>
              <a:t>two or more tables </a:t>
            </a:r>
            <a:r>
              <a:rPr lang="en-US" sz="2800" dirty="0">
                <a:latin typeface="Arial" panose="020B0604020202020204" pitchFamily="34" charset="0"/>
                <a:cs typeface="Arial" panose="020B0604020202020204" pitchFamily="34" charset="0"/>
              </a:rPr>
              <a:t>are joined in a SQL statement.</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a:t>
            </a:r>
            <a:endParaRPr lang="en-IN" sz="3200" i="1" dirty="0">
              <a:solidFill>
                <a:srgbClr val="FF9900"/>
              </a:solidFill>
              <a:latin typeface="Arial" panose="020B0604020202020204" pitchFamily="34" charset="0"/>
              <a:cs typeface="Arial" panose="020B0604020202020204" pitchFamily="34" charset="0"/>
            </a:endParaRPr>
          </a:p>
        </p:txBody>
      </p:sp>
      <p:sp>
        <p:nvSpPr>
          <p:cNvPr id="3" name="Rectangle 2"/>
          <p:cNvSpPr/>
          <p:nvPr/>
        </p:nvSpPr>
        <p:spPr>
          <a:xfrm>
            <a:off x="911424" y="1535301"/>
            <a:ext cx="9604176"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anose="020B0604020202020204" pitchFamily="34" charset="0"/>
                <a:cs typeface="Arial" panose="020B0604020202020204" pitchFamily="34" charset="0"/>
              </a:rPr>
              <a:t>Cartesian or Product Join </a:t>
            </a:r>
            <a:r>
              <a:rPr lang="en-US" sz="2000" dirty="0">
                <a:solidFill>
                  <a:srgbClr val="005E74"/>
                </a:solidFill>
              </a:rPr>
              <a:t>– </a:t>
            </a:r>
            <a:r>
              <a:rPr lang="en-US" sz="2000" dirty="0">
                <a:solidFill>
                  <a:srgbClr val="005E74"/>
                </a:solidFill>
                <a:latin typeface="Arial" panose="020B0604020202020204" pitchFamily="34" charset="0"/>
                <a:cs typeface="Arial" panose="020B0604020202020204" pitchFamily="34" charset="0"/>
              </a:rPr>
              <a:t>Cross Join</a:t>
            </a:r>
            <a:endParaRPr lang="en-US" sz="2000" dirty="0">
              <a:solidFill>
                <a:srgbClr val="005E74"/>
              </a:solidFill>
              <a:latin typeface="Arial" panose="020B0604020202020204" pitchFamily="34" charset="0"/>
              <a:cs typeface="Arial" panose="020B0604020202020204" pitchFamily="34" charset="0"/>
            </a:endParaRPr>
          </a:p>
          <a:p>
            <a:pPr marL="285750" indent="-285750">
              <a:spcBef>
                <a:spcPct val="0"/>
              </a:spcBef>
              <a:buFont typeface="Arial" panose="020B0604020202020204" pitchFamily="34" charset="0"/>
              <a:buChar char="•"/>
              <a:defRPr/>
            </a:pPr>
            <a:endParaRPr lang="en-US" sz="2000" dirty="0">
              <a:solidFill>
                <a:srgbClr val="005E74"/>
              </a:solidFill>
              <a:latin typeface="Arial" panose="020B0604020202020204" pitchFamily="34" charset="0"/>
              <a:cs typeface="Arial" panose="020B0604020202020204"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endParaRPr lang="en-US" sz="2000" dirty="0">
              <a:solidFill>
                <a:srgbClr val="005E74"/>
              </a:solidFill>
            </a:endParaRPr>
          </a:p>
          <a:p>
            <a:pPr marL="285750" indent="-285750">
              <a:spcBef>
                <a:spcPct val="0"/>
              </a:spcBef>
              <a:buFont typeface="Arial" panose="020B0604020202020204" pitchFamily="34" charset="0"/>
              <a:buChar char="•"/>
              <a:defRPr/>
            </a:pPr>
            <a:endParaRPr lang="en-US" sz="2000" dirty="0">
              <a:solidFill>
                <a:srgbClr val="005E74"/>
              </a:solidFill>
              <a:latin typeface="Arial" panose="020B0604020202020204" pitchFamily="34" charset="0"/>
              <a:cs typeface="Arial" panose="020B0604020202020204"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anose="020B0604020202020204" pitchFamily="34" charset="0"/>
                <a:cs typeface="Arial" panose="020B0604020202020204" pitchFamily="34" charset="0"/>
              </a:rPr>
              <a:t>Natural Join</a:t>
            </a:r>
            <a:endParaRPr lang="en-US" sz="2000" dirty="0">
              <a:solidFill>
                <a:srgbClr val="005E74"/>
              </a:solidFill>
              <a:latin typeface="Arial" panose="020B0604020202020204" pitchFamily="34" charset="0"/>
              <a:cs typeface="Arial" panose="020B0604020202020204" pitchFamily="34" charset="0"/>
            </a:endParaRPr>
          </a:p>
          <a:p>
            <a:pPr marL="285750" indent="-285750">
              <a:spcBef>
                <a:spcPct val="0"/>
              </a:spcBef>
              <a:buFont typeface="Arial" panose="020B0604020202020204" pitchFamily="34" charset="0"/>
              <a:buChar char="•"/>
              <a:defRPr/>
            </a:pPr>
            <a:endParaRPr lang="en-US" sz="2000" dirty="0">
              <a:solidFill>
                <a:srgbClr val="005E74"/>
              </a:solidFill>
              <a:latin typeface="Arial" panose="020B0604020202020204" pitchFamily="34" charset="0"/>
              <a:cs typeface="Arial" panose="020B0604020202020204"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anose="020B0604020202020204" pitchFamily="34" charset="0"/>
                <a:cs typeface="Arial" panose="020B0604020202020204" pitchFamily="34" charset="0"/>
              </a:rPr>
              <a:t>Simple Join</a:t>
            </a:r>
            <a:endParaRPr lang="en-US" sz="2000" dirty="0">
              <a:solidFill>
                <a:srgbClr val="005E74"/>
              </a:solidFill>
              <a:latin typeface="Arial" panose="020B0604020202020204" pitchFamily="34" charset="0"/>
              <a:cs typeface="Arial" panose="020B0604020202020204" pitchFamily="34" charset="0"/>
            </a:endParaRPr>
          </a:p>
          <a:p>
            <a:pPr marL="285750" indent="-285750">
              <a:spcBef>
                <a:spcPct val="0"/>
              </a:spcBef>
              <a:buFont typeface="Arial" panose="020B0604020202020204" pitchFamily="34" charset="0"/>
              <a:buChar char="•"/>
              <a:defRPr/>
            </a:pPr>
            <a:endParaRPr lang="en-US" sz="2000" dirty="0">
              <a:solidFill>
                <a:srgbClr val="005E74"/>
              </a:solidFill>
              <a:latin typeface="Arial" panose="020B0604020202020204" pitchFamily="34" charset="0"/>
              <a:cs typeface="Arial" panose="020B0604020202020204"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anose="020B0604020202020204" pitchFamily="34" charset="0"/>
                <a:cs typeface="Arial" panose="020B0604020202020204" pitchFamily="34" charset="0"/>
              </a:rPr>
              <a:t>Outer Join </a:t>
            </a:r>
            <a:r>
              <a:rPr lang="en-US" sz="2000" dirty="0">
                <a:solidFill>
                  <a:srgbClr val="005E74"/>
                </a:solidFill>
              </a:rPr>
              <a:t>– Right Outer Join, Left Outer Join</a:t>
            </a:r>
            <a:endParaRPr lang="en-US" sz="2000" dirty="0">
              <a:solidFill>
                <a:srgbClr val="005E74"/>
              </a:solidFill>
            </a:endParaRPr>
          </a:p>
          <a:p>
            <a:pPr marL="285750" indent="-285750">
              <a:spcBef>
                <a:spcPct val="0"/>
              </a:spcBef>
              <a:buFont typeface="Arial" panose="020B0604020202020204" pitchFamily="34" charset="0"/>
              <a:buChar char="•"/>
              <a:defRPr/>
            </a:pPr>
            <a:endParaRPr lang="en-US" sz="2000" dirty="0">
              <a:solidFill>
                <a:srgbClr val="005E74"/>
              </a:solidFill>
              <a:latin typeface="Arial" panose="020B0604020202020204" pitchFamily="34" charset="0"/>
              <a:cs typeface="Arial" panose="020B0604020202020204"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anose="020B0604020202020204" pitchFamily="34" charset="0"/>
                <a:cs typeface="Arial" panose="020B0604020202020204" pitchFamily="34" charset="0"/>
              </a:rPr>
              <a:t>Self Join</a:t>
            </a:r>
            <a:endParaRPr lang="en-US" sz="2000" dirty="0">
              <a:solidFill>
                <a:srgbClr val="005E74"/>
              </a:solidFill>
              <a:latin typeface="Arial" panose="020B0604020202020204" pitchFamily="34" charset="0"/>
              <a:cs typeface="Arial" panose="020B0604020202020204" pitchFamily="34" charset="0"/>
            </a:endParaRPr>
          </a:p>
        </p:txBody>
      </p:sp>
      <p:sp>
        <p:nvSpPr>
          <p:cNvPr id="5" name="Rectangle 4"/>
          <p:cNvSpPr/>
          <p:nvPr/>
        </p:nvSpPr>
        <p:spPr>
          <a:xfrm>
            <a:off x="911424" y="792597"/>
            <a:ext cx="3862851" cy="461665"/>
          </a:xfrm>
          <a:prstGeom prst="rect">
            <a:avLst/>
          </a:prstGeom>
          <a:noFill/>
        </p:spPr>
        <p:txBody>
          <a:bodyPr wrap="square">
            <a:spAutoFit/>
          </a:bodyPr>
          <a:lstStyle/>
          <a:p>
            <a:r>
              <a:rPr lang="en-US" sz="2400" i="1" dirty="0">
                <a:latin typeface="Arial" panose="020B0604020202020204" pitchFamily="34" charset="0"/>
                <a:cs typeface="Arial" panose="020B0604020202020204" pitchFamily="34" charset="0"/>
              </a:rPr>
              <a:t>Type of JOINS</a:t>
            </a:r>
            <a:endParaRPr lang="en-IN" sz="2400" i="1"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Entity Relationship Diagram (ER Diagram)</a:t>
            </a:r>
            <a:endParaRPr lang="en-US" dirty="0">
              <a:latin typeface="Arial" panose="020B0604020202020204" pitchFamily="34" charset="0"/>
              <a:cs typeface="Arial" panose="020B0604020202020204" pitchFamily="34" charset="0"/>
            </a:endParaRP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pPr>
            <a:r>
              <a:rPr lang="en-US" sz="2400" dirty="0">
                <a:latin typeface="Arial" panose="020B0604020202020204" pitchFamily="34" charset="0"/>
                <a:cs typeface="Arial" panose="020B0604020202020204" pitchFamily="34" charset="0"/>
              </a:rPr>
              <a:t>Use E-R model to get a high-level graphical view to describe the </a:t>
            </a:r>
            <a:r>
              <a:rPr lang="en-US" sz="3200" b="1" dirty="0">
                <a:latin typeface="Arial" panose="020B0604020202020204" pitchFamily="34" charset="0"/>
                <a:cs typeface="Arial" panose="020B0604020202020204" pitchFamily="34" charset="0"/>
              </a:rPr>
              <a:t>"</a:t>
            </a:r>
            <a:r>
              <a:rPr lang="en-US" sz="3200" b="1" dirty="0">
                <a:solidFill>
                  <a:srgbClr val="C00000"/>
                </a:solidFill>
                <a:latin typeface="Arial" panose="020B0604020202020204" pitchFamily="34" charset="0"/>
                <a:cs typeface="Arial" panose="020B0604020202020204" pitchFamily="34" charset="0"/>
              </a:rPr>
              <a:t>ENTITIES</a:t>
            </a:r>
            <a:r>
              <a:rPr lang="en-US" sz="32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a:t>
            </a:r>
            <a:r>
              <a:rPr lang="en-US" sz="32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their</a:t>
            </a: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a:t>
            </a:r>
            <a:r>
              <a:rPr lang="en-US" sz="3200" b="1" dirty="0">
                <a:solidFill>
                  <a:srgbClr val="C00000"/>
                </a:solidFill>
                <a:latin typeface="Arial" panose="020B0604020202020204" pitchFamily="34" charset="0"/>
                <a:cs typeface="Arial" panose="020B0604020202020204" pitchFamily="34" charset="0"/>
              </a:rPr>
              <a:t>RELATIONSHIP</a:t>
            </a:r>
            <a:r>
              <a:rPr lang="en-US" sz="3200" b="1" dirty="0">
                <a:latin typeface="Arial" panose="020B0604020202020204" pitchFamily="34" charset="0"/>
                <a:cs typeface="Arial" panose="020B0604020202020204" pitchFamily="34" charset="0"/>
              </a:rPr>
              <a:t>"</a:t>
            </a:r>
            <a:endParaRPr lang="en-US" sz="3200" b="1"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1752600" y="4149081"/>
            <a:ext cx="8763000" cy="954107"/>
          </a:xfrm>
          <a:prstGeom prst="rect">
            <a:avLst/>
          </a:prstGeom>
          <a:solidFill>
            <a:schemeClr val="bg1"/>
          </a:solidFill>
          <a:ln w="9525">
            <a:noFill/>
            <a:miter lim="800000"/>
          </a:ln>
          <a:effectLst/>
        </p:spPr>
        <p:txBody>
          <a:bodyPr vert="horz" wrap="square" lIns="91440" tIns="45720" rIns="91440" bIns="45720" numCol="1" anchor="ctr" anchorCtr="0" compatLnSpc="1">
            <a:spAutoFit/>
          </a:bodyPr>
          <a:lstStyle/>
          <a:p>
            <a:pPr algn="ctr" fontAlgn="base">
              <a:spcBef>
                <a:spcPct val="0"/>
              </a:spcBef>
              <a:spcAft>
                <a:spcPct val="0"/>
              </a:spcAft>
            </a:pPr>
            <a:r>
              <a:rPr lang="en-US" sz="2400" dirty="0">
                <a:latin typeface="Arial" panose="020B0604020202020204" pitchFamily="34" charset="0"/>
                <a:cs typeface="Arial" panose="020B0604020202020204" pitchFamily="34" charset="0"/>
              </a:rPr>
              <a:t>The </a:t>
            </a:r>
            <a:r>
              <a:rPr lang="en-US" sz="2400">
                <a:latin typeface="Arial" panose="020B0604020202020204" pitchFamily="34" charset="0"/>
                <a:cs typeface="Arial" panose="020B0604020202020204" pitchFamily="34" charset="0"/>
              </a:rPr>
              <a:t>basic constructs/components </a:t>
            </a:r>
            <a:r>
              <a:rPr lang="en-US" sz="2400" dirty="0">
                <a:latin typeface="Arial" panose="020B0604020202020204" pitchFamily="34" charset="0"/>
                <a:cs typeface="Arial" panose="020B0604020202020204" pitchFamily="34" charset="0"/>
              </a:rPr>
              <a:t>of  ER Model are</a:t>
            </a:r>
            <a:endParaRPr lang="en-US" sz="2400" dirty="0">
              <a:latin typeface="Arial" panose="020B0604020202020204" pitchFamily="34" charset="0"/>
              <a:cs typeface="Arial" panose="020B0604020202020204" pitchFamily="34" charset="0"/>
            </a:endParaRPr>
          </a:p>
          <a:p>
            <a:pPr algn="ctr" fontAlgn="base">
              <a:spcBef>
                <a:spcPct val="0"/>
              </a:spcBef>
              <a:spcAft>
                <a:spcPct val="0"/>
              </a:spcAft>
            </a:pPr>
            <a:r>
              <a:rPr lang="en-US" sz="2400" dirty="0">
                <a:latin typeface="Arial" panose="020B0604020202020204" pitchFamily="34" charset="0"/>
                <a:cs typeface="Arial" panose="020B0604020202020204" pitchFamily="34" charset="0"/>
              </a:rPr>
              <a:t> </a:t>
            </a:r>
            <a:r>
              <a:rPr lang="en-US" sz="3200" b="1" dirty="0">
                <a:solidFill>
                  <a:srgbClr val="C00000"/>
                </a:solidFill>
                <a:latin typeface="Arial" panose="020B0604020202020204" pitchFamily="34" charset="0"/>
                <a:cs typeface="Arial" panose="020B0604020202020204" pitchFamily="34" charset="0"/>
              </a:rPr>
              <a:t>Entity</a:t>
            </a:r>
            <a:r>
              <a:rPr lang="en-US" sz="2400" dirty="0">
                <a:latin typeface="Arial" panose="020B0604020202020204" pitchFamily="34" charset="0"/>
                <a:cs typeface="Arial" panose="020B0604020202020204" pitchFamily="34" charset="0"/>
              </a:rPr>
              <a:t>,</a:t>
            </a:r>
            <a:r>
              <a:rPr lang="en-US" sz="3200" b="1" dirty="0">
                <a:latin typeface="Arial" panose="020B0604020202020204" pitchFamily="34" charset="0"/>
                <a:cs typeface="Arial" panose="020B0604020202020204" pitchFamily="34" charset="0"/>
              </a:rPr>
              <a:t> </a:t>
            </a:r>
            <a:r>
              <a:rPr lang="en-US" sz="3200" b="1" dirty="0">
                <a:solidFill>
                  <a:srgbClr val="C00000"/>
                </a:solidFill>
                <a:latin typeface="Arial" panose="020B0604020202020204" pitchFamily="34" charset="0"/>
                <a:cs typeface="Arial" panose="020B0604020202020204" pitchFamily="34" charset="0"/>
              </a:rPr>
              <a:t>Attributes</a:t>
            </a:r>
            <a:r>
              <a:rPr lang="en-US" sz="32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a:t>
            </a:r>
            <a:r>
              <a:rPr lang="en-US" sz="3200" b="1" dirty="0">
                <a:latin typeface="Arial" panose="020B0604020202020204" pitchFamily="34" charset="0"/>
                <a:cs typeface="Arial" panose="020B0604020202020204" pitchFamily="34" charset="0"/>
              </a:rPr>
              <a:t> </a:t>
            </a:r>
            <a:r>
              <a:rPr lang="en-US" sz="3200" b="1" dirty="0">
                <a:solidFill>
                  <a:srgbClr val="C00000"/>
                </a:solidFill>
                <a:latin typeface="Arial" panose="020B0604020202020204" pitchFamily="34" charset="0"/>
                <a:cs typeface="Arial" panose="020B0604020202020204" pitchFamily="34" charset="0"/>
              </a:rPr>
              <a:t>Relationships</a:t>
            </a:r>
            <a:r>
              <a:rPr lang="en-US" sz="3200" dirty="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cartesian or product join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19335" y="3717032"/>
            <a:ext cx="11953329" cy="1138773"/>
          </a:xfrm>
          <a:prstGeom prst="rect">
            <a:avLst/>
          </a:prstGeom>
        </p:spPr>
        <p:txBody>
          <a:bodyPr wrap="square">
            <a:spAutoFit/>
          </a:bodyPr>
          <a:lstStyle/>
          <a:p>
            <a:pPr marL="342900" indent="-342900">
              <a:buFont typeface="Arial" panose="020B0604020202020204" pitchFamily="34" charset="0"/>
              <a:buChar char="•"/>
            </a:pPr>
            <a:r>
              <a:rPr lang="en-US" sz="2000" b="1" dirty="0"/>
              <a:t>Cartesian/Product means</a:t>
            </a:r>
            <a:r>
              <a:rPr lang="en-US" sz="2000" dirty="0"/>
              <a:t> Number of Rows present in Table 1 Multiplied by Number of Rows present in Table 2. </a:t>
            </a:r>
            <a:endParaRPr lang="en-US" sz="2000" dirty="0"/>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b="1" dirty="0"/>
              <a:t>Cross Join in MySQL</a:t>
            </a:r>
            <a:r>
              <a:rPr lang="en-US" sz="2000" dirty="0"/>
              <a:t> does not require any common column to </a:t>
            </a:r>
            <a:r>
              <a:rPr lang="en-US" sz="2000" b="1" dirty="0"/>
              <a:t>join</a:t>
            </a:r>
            <a:r>
              <a:rPr lang="en-US" sz="2000" dirty="0"/>
              <a:t> two table.</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cstate="print"/>
          <a:stretch>
            <a:fillRect/>
          </a:stretch>
        </p:blipFill>
        <p:spPr>
          <a:xfrm>
            <a:off x="1534886" y="188640"/>
            <a:ext cx="9133114" cy="198000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3743" y="5877272"/>
            <a:ext cx="4202314" cy="711591"/>
          </a:xfrm>
          <a:prstGeom prst="rect">
            <a:avLst/>
          </a:prstGeom>
        </p:spPr>
      </p:pic>
      <p:sp>
        <p:nvSpPr>
          <p:cNvPr id="8" name="TextBox 7"/>
          <p:cNvSpPr txBox="1"/>
          <p:nvPr/>
        </p:nvSpPr>
        <p:spPr>
          <a:xfrm>
            <a:off x="126664" y="5158933"/>
            <a:ext cx="11938670" cy="646331"/>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 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n + m attributes Q(A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 </a:t>
            </a:r>
            <a:r>
              <a:rPr lang="en-IN" dirty="0">
                <a:latin typeface="Palatino Linotype" panose="02040502050505030304" pitchFamily="18" charset="0"/>
              </a:rPr>
              <a:t>, 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in that order.</a:t>
            </a:r>
            <a:endParaRPr lang="en-IN" dirty="0">
              <a:latin typeface="Palatino Linotype" panose="02040502050505030304" pitchFamily="18"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380960" y="836712"/>
            <a:ext cx="11501518" cy="646331"/>
          </a:xfrm>
          <a:prstGeom prst="rect">
            <a:avLst/>
          </a:prstGeom>
        </p:spPr>
        <p:txBody>
          <a:bodyPr wrap="square">
            <a:spAutoFit/>
          </a:bodyPr>
          <a:lstStyle/>
          <a:p>
            <a:r>
              <a:rPr lang="en-US" dirty="0">
                <a:latin typeface="Palatino Linotype" panose="02040502050505030304" pitchFamily="18" charset="0"/>
              </a:rPr>
              <a:t>The CROSS JOIN gets a row from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then creates a new row for every row in the second table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 It then does the same for the next row for in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so on.</a:t>
            </a:r>
            <a:endParaRPr lang="en-US" dirty="0">
              <a:latin typeface="Palatino Linotype" panose="02040502050505030304" pitchFamily="18" charset="0"/>
            </a:endParaRPr>
          </a:p>
        </p:txBody>
      </p:sp>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cartesian or product</a:t>
            </a:r>
            <a:endParaRPr lang="en-IN" sz="3200" i="1" dirty="0">
              <a:solidFill>
                <a:srgbClr val="FF990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551383" y="1715642"/>
            <a:ext cx="11161241" cy="4610100"/>
          </a:xfrm>
          <a:prstGeom prst="rect">
            <a:avLst/>
          </a:prstGeom>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cartesian or product</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335360" y="910461"/>
            <a:ext cx="1152128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grpSp>
        <p:nvGrpSpPr>
          <p:cNvPr id="2" name="Group 1"/>
          <p:cNvGrpSpPr/>
          <p:nvPr/>
        </p:nvGrpSpPr>
        <p:grpSpPr>
          <a:xfrm>
            <a:off x="479376" y="2646779"/>
            <a:ext cx="9357300" cy="3662541"/>
            <a:chOff x="1816224" y="2348880"/>
            <a:chExt cx="6924085" cy="3662541"/>
          </a:xfrm>
        </p:grpSpPr>
        <p:sp>
          <p:nvSpPr>
            <p:cNvPr id="8" name="Rectangle 7"/>
            <p:cNvSpPr/>
            <p:nvPr/>
          </p:nvSpPr>
          <p:spPr>
            <a:xfrm>
              <a:off x="1816224" y="2348880"/>
              <a:ext cx="2187352"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a:t>
              </a:r>
              <a:endParaRPr lang="en-US" sz="24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 c}</a:t>
              </a:r>
              <a:endParaRPr lang="en-US" sz="2400" dirty="0">
                <a:solidFill>
                  <a:srgbClr val="006C86"/>
                </a:solidFill>
                <a:latin typeface="Liberation Mono"/>
              </a:endParaRP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endParaRPr lang="en-US" sz="2400" dirty="0">
                <a:solidFill>
                  <a:srgbClr val="006C86"/>
                </a:solidFill>
                <a:latin typeface="Liberation Mono"/>
              </a:endParaRPr>
            </a:p>
            <a:p>
              <a:endParaRPr lang="en-US" sz="800" dirty="0">
                <a:solidFill>
                  <a:srgbClr val="006C86"/>
                </a:solidFill>
                <a:latin typeface="Liberation Mono"/>
              </a:endParaRPr>
            </a:p>
            <a:p>
              <a:r>
                <a:rPr lang="en-US" sz="2400" dirty="0">
                  <a:solidFill>
                    <a:srgbClr val="006C86"/>
                  </a:solidFill>
                  <a:latin typeface="Liberation Mono"/>
                </a:rPr>
                <a:t>R = { (1, a), </a:t>
              </a:r>
              <a:endParaRPr lang="en-US" sz="2400" dirty="0">
                <a:solidFill>
                  <a:srgbClr val="006C86"/>
                </a:solidFill>
                <a:latin typeface="Liberation Mono"/>
              </a:endParaRPr>
            </a:p>
            <a:p>
              <a:r>
                <a:rPr lang="en-US" sz="2400" dirty="0">
                  <a:solidFill>
                    <a:srgbClr val="006C86"/>
                  </a:solidFill>
                  <a:latin typeface="Liberation Mono"/>
                </a:rPr>
                <a:t>         (2, a), </a:t>
              </a:r>
              <a:endParaRPr lang="en-US" sz="2400" dirty="0">
                <a:solidFill>
                  <a:srgbClr val="006C86"/>
                </a:solidFill>
                <a:latin typeface="Liberation Mono"/>
              </a:endParaRPr>
            </a:p>
            <a:p>
              <a:r>
                <a:rPr lang="en-US" sz="2400" dirty="0">
                  <a:solidFill>
                    <a:srgbClr val="006C86"/>
                  </a:solidFill>
                  <a:latin typeface="Liberation Mono"/>
                </a:rPr>
                <a:t>         (1, b),</a:t>
              </a:r>
              <a:endParaRPr lang="en-US" sz="2400" dirty="0">
                <a:solidFill>
                  <a:srgbClr val="006C86"/>
                </a:solidFill>
                <a:latin typeface="Liberation Mono"/>
              </a:endParaRPr>
            </a:p>
            <a:p>
              <a:r>
                <a:rPr lang="en-US" sz="2400" dirty="0">
                  <a:solidFill>
                    <a:srgbClr val="006C86"/>
                  </a:solidFill>
                  <a:latin typeface="Liberation Mono"/>
                </a:rPr>
                <a:t>         (2, b), </a:t>
              </a:r>
              <a:endParaRPr lang="en-US" sz="2400" dirty="0">
                <a:solidFill>
                  <a:srgbClr val="006C86"/>
                </a:solidFill>
                <a:latin typeface="Liberation Mono"/>
              </a:endParaRPr>
            </a:p>
            <a:p>
              <a:r>
                <a:rPr lang="en-US" sz="2400" dirty="0">
                  <a:solidFill>
                    <a:srgbClr val="006C86"/>
                  </a:solidFill>
                  <a:latin typeface="Liberation Mono"/>
                </a:rPr>
                <a:t>         (1, c), </a:t>
              </a:r>
              <a:endParaRPr lang="en-US" sz="2400" dirty="0">
                <a:solidFill>
                  <a:srgbClr val="006C86"/>
                </a:solidFill>
                <a:latin typeface="Liberation Mono"/>
              </a:endParaRPr>
            </a:p>
            <a:p>
              <a:r>
                <a:rPr lang="en-US" sz="2400" dirty="0">
                  <a:solidFill>
                    <a:srgbClr val="006C86"/>
                  </a:solidFill>
                  <a:latin typeface="Liberation Mono"/>
                </a:rPr>
                <a:t>         (2, c) }</a:t>
              </a:r>
              <a:endParaRPr lang="en-US" sz="2400" dirty="0">
                <a:solidFill>
                  <a:srgbClr val="006C86"/>
                </a:solidFill>
                <a:latin typeface="Liberation Mono"/>
              </a:endParaRPr>
            </a:p>
          </p:txBody>
        </p:sp>
        <p:sp>
          <p:nvSpPr>
            <p:cNvPr id="9" name="Rectangle 8"/>
            <p:cNvSpPr/>
            <p:nvPr/>
          </p:nvSpPr>
          <p:spPr>
            <a:xfrm>
              <a:off x="3840996" y="2348880"/>
              <a:ext cx="2160240"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a:t>
              </a:r>
              <a:endParaRPr lang="en-US" sz="24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a:t>
              </a:r>
              <a:endParaRPr lang="en-US" sz="2400" dirty="0">
                <a:solidFill>
                  <a:srgbClr val="006C86"/>
                </a:solidFill>
                <a:latin typeface="Liberation Mono"/>
              </a:endParaRP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endParaRPr lang="en-US" sz="2400" dirty="0">
                <a:solidFill>
                  <a:srgbClr val="006C86"/>
                </a:solidFill>
                <a:latin typeface="Liberation Mono"/>
              </a:endParaRPr>
            </a:p>
            <a:p>
              <a:endParaRPr lang="en-US" sz="800" dirty="0">
                <a:solidFill>
                  <a:srgbClr val="006C86"/>
                </a:solidFill>
                <a:latin typeface="Liberation Mono"/>
              </a:endParaRPr>
            </a:p>
            <a:p>
              <a:r>
                <a:rPr lang="en-US" sz="2400" dirty="0">
                  <a:solidFill>
                    <a:srgbClr val="006C86"/>
                  </a:solidFill>
                  <a:latin typeface="Liberation Mono"/>
                </a:rPr>
                <a:t>R = { (1, a), </a:t>
              </a:r>
              <a:endParaRPr lang="en-US" sz="2400" dirty="0">
                <a:solidFill>
                  <a:srgbClr val="006C86"/>
                </a:solidFill>
                <a:latin typeface="Liberation Mono"/>
              </a:endParaRPr>
            </a:p>
            <a:p>
              <a:r>
                <a:rPr lang="en-US" sz="2400" dirty="0">
                  <a:solidFill>
                    <a:srgbClr val="006C86"/>
                  </a:solidFill>
                  <a:latin typeface="Liberation Mono"/>
                </a:rPr>
                <a:t>         (1, b), </a:t>
              </a:r>
              <a:endParaRPr lang="en-US" sz="2400" dirty="0">
                <a:solidFill>
                  <a:srgbClr val="006C86"/>
                </a:solidFill>
                <a:latin typeface="Liberation Mono"/>
              </a:endParaRPr>
            </a:p>
            <a:p>
              <a:r>
                <a:rPr lang="en-US" sz="2400" dirty="0">
                  <a:solidFill>
                    <a:srgbClr val="006C86"/>
                  </a:solidFill>
                  <a:latin typeface="Liberation Mono"/>
                </a:rPr>
                <a:t>         (2, a),</a:t>
              </a:r>
              <a:endParaRPr lang="en-US" sz="2400" dirty="0">
                <a:solidFill>
                  <a:srgbClr val="006C86"/>
                </a:solidFill>
                <a:latin typeface="Liberation Mono"/>
              </a:endParaRPr>
            </a:p>
            <a:p>
              <a:r>
                <a:rPr lang="en-US" sz="2400" dirty="0">
                  <a:solidFill>
                    <a:srgbClr val="006C86"/>
                  </a:solidFill>
                  <a:latin typeface="Liberation Mono"/>
                </a:rPr>
                <a:t>         (2, b), </a:t>
              </a:r>
              <a:endParaRPr lang="en-US" sz="2400" dirty="0">
                <a:solidFill>
                  <a:srgbClr val="006C86"/>
                </a:solidFill>
                <a:latin typeface="Liberation Mono"/>
              </a:endParaRPr>
            </a:p>
            <a:p>
              <a:r>
                <a:rPr lang="en-US" sz="2400" dirty="0">
                  <a:solidFill>
                    <a:srgbClr val="006C86"/>
                  </a:solidFill>
                  <a:latin typeface="Liberation Mono"/>
                </a:rPr>
                <a:t>         (3, a), </a:t>
              </a:r>
              <a:endParaRPr lang="en-US" sz="2400" dirty="0">
                <a:solidFill>
                  <a:srgbClr val="006C86"/>
                </a:solidFill>
                <a:latin typeface="Liberation Mono"/>
              </a:endParaRPr>
            </a:p>
            <a:p>
              <a:r>
                <a:rPr lang="en-US" sz="2400" dirty="0">
                  <a:solidFill>
                    <a:srgbClr val="006C86"/>
                  </a:solidFill>
                  <a:latin typeface="Liberation Mono"/>
                </a:rPr>
                <a:t>         (4, b) }</a:t>
              </a:r>
              <a:endParaRPr lang="en-US" sz="2400" dirty="0">
                <a:solidFill>
                  <a:srgbClr val="006C86"/>
                </a:solidFill>
                <a:latin typeface="Liberation Mono"/>
              </a:endParaRPr>
            </a:p>
          </p:txBody>
        </p:sp>
        <p:sp>
          <p:nvSpPr>
            <p:cNvPr id="10" name="Rectangle 9"/>
            <p:cNvSpPr/>
            <p:nvPr/>
          </p:nvSpPr>
          <p:spPr>
            <a:xfrm>
              <a:off x="6292037" y="2348880"/>
              <a:ext cx="2448272"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a:t>
              </a:r>
              <a:endParaRPr lang="en-US" sz="24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 null}</a:t>
              </a:r>
              <a:endParaRPr lang="en-US" sz="2400" dirty="0">
                <a:solidFill>
                  <a:srgbClr val="006C86"/>
                </a:solidFill>
                <a:latin typeface="Liberation Mono"/>
              </a:endParaRP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endParaRPr lang="en-US" sz="2400" dirty="0">
                <a:solidFill>
                  <a:srgbClr val="006C86"/>
                </a:solidFill>
                <a:latin typeface="Liberation Mono"/>
              </a:endParaRPr>
            </a:p>
            <a:p>
              <a:endParaRPr lang="en-US" sz="800" dirty="0">
                <a:solidFill>
                  <a:srgbClr val="006C86"/>
                </a:solidFill>
                <a:latin typeface="Liberation Mono"/>
              </a:endParaRPr>
            </a:p>
            <a:p>
              <a:r>
                <a:rPr lang="en-US" sz="2400" dirty="0">
                  <a:solidFill>
                    <a:srgbClr val="006C86"/>
                  </a:solidFill>
                  <a:latin typeface="Liberation Mono"/>
                </a:rPr>
                <a:t>R = { (1, a), </a:t>
              </a:r>
              <a:endParaRPr lang="en-US" sz="2400" dirty="0">
                <a:solidFill>
                  <a:srgbClr val="006C86"/>
                </a:solidFill>
                <a:latin typeface="Liberation Mono"/>
              </a:endParaRPr>
            </a:p>
            <a:p>
              <a:r>
                <a:rPr lang="en-US" sz="2400" dirty="0">
                  <a:solidFill>
                    <a:srgbClr val="006C86"/>
                  </a:solidFill>
                  <a:latin typeface="Liberation Mono"/>
                </a:rPr>
                <a:t>         (2, a), </a:t>
              </a:r>
              <a:endParaRPr lang="en-US" sz="2400" dirty="0">
                <a:solidFill>
                  <a:srgbClr val="006C86"/>
                </a:solidFill>
                <a:latin typeface="Liberation Mono"/>
              </a:endParaRPr>
            </a:p>
            <a:p>
              <a:r>
                <a:rPr lang="en-US" sz="2400" dirty="0">
                  <a:solidFill>
                    <a:srgbClr val="006C86"/>
                  </a:solidFill>
                  <a:latin typeface="Liberation Mono"/>
                </a:rPr>
                <a:t>         (1, b),</a:t>
              </a:r>
              <a:endParaRPr lang="en-US" sz="2400" dirty="0">
                <a:solidFill>
                  <a:srgbClr val="006C86"/>
                </a:solidFill>
                <a:latin typeface="Liberation Mono"/>
              </a:endParaRPr>
            </a:p>
            <a:p>
              <a:r>
                <a:rPr lang="en-US" sz="2400" dirty="0">
                  <a:solidFill>
                    <a:srgbClr val="006C86"/>
                  </a:solidFill>
                  <a:latin typeface="Liberation Mono"/>
                </a:rPr>
                <a:t>         (2, b), </a:t>
              </a:r>
              <a:endParaRPr lang="en-US" sz="2400" dirty="0">
                <a:solidFill>
                  <a:srgbClr val="006C86"/>
                </a:solidFill>
                <a:latin typeface="Liberation Mono"/>
              </a:endParaRPr>
            </a:p>
            <a:p>
              <a:r>
                <a:rPr lang="en-US" sz="2400" dirty="0">
                  <a:solidFill>
                    <a:srgbClr val="006C86"/>
                  </a:solidFill>
                  <a:latin typeface="Liberation Mono"/>
                </a:rPr>
                <a:t>         (1, null), </a:t>
              </a:r>
              <a:endParaRPr lang="en-US" sz="2400" dirty="0">
                <a:solidFill>
                  <a:srgbClr val="006C86"/>
                </a:solidFill>
                <a:latin typeface="Liberation Mono"/>
              </a:endParaRPr>
            </a:p>
            <a:p>
              <a:r>
                <a:rPr lang="en-US" sz="2400" dirty="0">
                  <a:solidFill>
                    <a:srgbClr val="006C86"/>
                  </a:solidFill>
                  <a:latin typeface="Liberation Mono"/>
                </a:rPr>
                <a:t>         (2, null) }</a:t>
              </a:r>
              <a:endParaRPr lang="en-US" sz="2400" dirty="0">
                <a:solidFill>
                  <a:srgbClr val="006C86"/>
                </a:solidFill>
                <a:latin typeface="Liberation Mono"/>
              </a:endParaRPr>
            </a:p>
          </p:txBody>
        </p:sp>
      </p:grpSp>
      <p:sp>
        <p:nvSpPr>
          <p:cNvPr id="11" name="TextBox 10"/>
          <p:cNvSpPr txBox="1"/>
          <p:nvPr/>
        </p:nvSpPr>
        <p:spPr>
          <a:xfrm>
            <a:off x="9047073" y="1556792"/>
            <a:ext cx="278576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6C86"/>
                </a:solidFill>
                <a:latin typeface="Liberation Mono"/>
              </a:rPr>
              <a:t>Warehouse/product</a:t>
            </a:r>
            <a:endParaRPr lang="en-US" dirty="0">
              <a:solidFill>
                <a:srgbClr val="006C86"/>
              </a:solidFill>
              <a:latin typeface="Liberation Mono"/>
            </a:endParaRPr>
          </a:p>
          <a:p>
            <a:pPr marL="285750" indent="-285750">
              <a:buFont typeface="Arial" panose="020B0604020202020204" pitchFamily="34" charset="0"/>
              <a:buChar char="•"/>
            </a:pPr>
            <a:r>
              <a:rPr lang="en-US" dirty="0">
                <a:solidFill>
                  <a:srgbClr val="006C86"/>
                </a:solidFill>
                <a:latin typeface="Liberation Mono"/>
              </a:rPr>
              <a:t>Product/sales_channel</a:t>
            </a:r>
            <a:endParaRPr lang="en-US" dirty="0">
              <a:solidFill>
                <a:srgbClr val="006C86"/>
              </a:solidFill>
              <a:latin typeface="Liberation Mono"/>
            </a:endParaRPr>
          </a:p>
          <a:p>
            <a:pPr marL="285750" indent="-285750">
              <a:buFont typeface="Arial" panose="020B0604020202020204" pitchFamily="34" charset="0"/>
              <a:buChar char="•"/>
            </a:pPr>
            <a:r>
              <a:rPr lang="en-US" dirty="0">
                <a:solidFill>
                  <a:srgbClr val="006C86"/>
                </a:solidFill>
                <a:latin typeface="Liberation Mono"/>
              </a:rPr>
              <a:t>Cards</a:t>
            </a:r>
            <a:endParaRPr lang="en-IN" dirty="0"/>
          </a:p>
        </p:txBody>
      </p:sp>
      <p:sp>
        <p:nvSpPr>
          <p:cNvPr id="3" name="Rectangle 2"/>
          <p:cNvSpPr/>
          <p:nvPr/>
        </p:nvSpPr>
        <p:spPr>
          <a:xfrm>
            <a:off x="407368" y="1804754"/>
            <a:ext cx="8991600"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endParaRPr lang="en-US" sz="2000" dirty="0">
              <a:latin typeface="Liberation Mono"/>
              <a:cs typeface="Arial" panose="020B0604020202020204" pitchFamily="34"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cartesian or product</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335360" y="692696"/>
            <a:ext cx="1152128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07368" y="1444714"/>
            <a:ext cx="8991600"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endParaRPr lang="en-US" sz="2000" dirty="0">
              <a:latin typeface="Liberation Mono"/>
              <a:cs typeface="Arial" panose="020B0604020202020204" pitchFamily="34" charset="0"/>
            </a:endParaRPr>
          </a:p>
        </p:txBody>
      </p:sp>
      <p:grpSp>
        <p:nvGrpSpPr>
          <p:cNvPr id="2" name="Group 1"/>
          <p:cNvGrpSpPr/>
          <p:nvPr/>
        </p:nvGrpSpPr>
        <p:grpSpPr>
          <a:xfrm>
            <a:off x="82621" y="1988840"/>
            <a:ext cx="5509323" cy="2520280"/>
            <a:chOff x="82621" y="1988840"/>
            <a:chExt cx="5509323" cy="2520280"/>
          </a:xfrm>
        </p:grpSpPr>
        <p:pic>
          <p:nvPicPr>
            <p:cNvPr id="3" name="Picture 2"/>
            <p:cNvPicPr>
              <a:picLocks noChangeAspect="1"/>
            </p:cNvPicPr>
            <p:nvPr/>
          </p:nvPicPr>
          <p:blipFill>
            <a:blip r:embed="rId1"/>
            <a:stretch>
              <a:fillRect/>
            </a:stretch>
          </p:blipFill>
          <p:spPr>
            <a:xfrm>
              <a:off x="82621" y="1988840"/>
              <a:ext cx="5509323" cy="2520280"/>
            </a:xfrm>
            <a:prstGeom prst="rect">
              <a:avLst/>
            </a:prstGeom>
          </p:spPr>
        </p:pic>
        <p:sp>
          <p:nvSpPr>
            <p:cNvPr id="10" name="TextBox 9"/>
            <p:cNvSpPr txBox="1"/>
            <p:nvPr/>
          </p:nvSpPr>
          <p:spPr>
            <a:xfrm>
              <a:off x="2626489" y="2852936"/>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grpSp>
        <p:nvGrpSpPr>
          <p:cNvPr id="6" name="Group 5"/>
          <p:cNvGrpSpPr/>
          <p:nvPr/>
        </p:nvGrpSpPr>
        <p:grpSpPr>
          <a:xfrm>
            <a:off x="6744072" y="1196752"/>
            <a:ext cx="5040560" cy="2535622"/>
            <a:chOff x="6600056" y="1325426"/>
            <a:chExt cx="5040560" cy="2535622"/>
          </a:xfrm>
        </p:grpSpPr>
        <p:pic>
          <p:nvPicPr>
            <p:cNvPr id="12" name="Picture 11"/>
            <p:cNvPicPr>
              <a:picLocks noChangeAspect="1"/>
            </p:cNvPicPr>
            <p:nvPr/>
          </p:nvPicPr>
          <p:blipFill>
            <a:blip r:embed="rId2"/>
            <a:stretch>
              <a:fillRect/>
            </a:stretch>
          </p:blipFill>
          <p:spPr>
            <a:xfrm>
              <a:off x="6600056" y="1325426"/>
              <a:ext cx="5040560" cy="2535622"/>
            </a:xfrm>
            <a:prstGeom prst="rect">
              <a:avLst/>
            </a:prstGeom>
          </p:spPr>
        </p:pic>
        <p:sp>
          <p:nvSpPr>
            <p:cNvPr id="11" name="TextBox 10"/>
            <p:cNvSpPr txBox="1"/>
            <p:nvPr/>
          </p:nvSpPr>
          <p:spPr>
            <a:xfrm>
              <a:off x="8805529" y="2132856"/>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grpSp>
        <p:nvGrpSpPr>
          <p:cNvPr id="8" name="Group 7"/>
          <p:cNvGrpSpPr/>
          <p:nvPr/>
        </p:nvGrpSpPr>
        <p:grpSpPr>
          <a:xfrm>
            <a:off x="6168008" y="3861048"/>
            <a:ext cx="5221291" cy="2693577"/>
            <a:chOff x="5702088" y="4204491"/>
            <a:chExt cx="5218448" cy="2689099"/>
          </a:xfrm>
        </p:grpSpPr>
        <p:pic>
          <p:nvPicPr>
            <p:cNvPr id="13" name="Picture 12"/>
            <p:cNvPicPr>
              <a:picLocks noChangeAspect="1"/>
            </p:cNvPicPr>
            <p:nvPr/>
          </p:nvPicPr>
          <p:blipFill>
            <a:blip r:embed="rId3"/>
            <a:stretch>
              <a:fillRect/>
            </a:stretch>
          </p:blipFill>
          <p:spPr>
            <a:xfrm>
              <a:off x="5702088" y="4204491"/>
              <a:ext cx="5218448" cy="2689099"/>
            </a:xfrm>
            <a:prstGeom prst="rect">
              <a:avLst/>
            </a:prstGeom>
          </p:spPr>
        </p:pic>
        <p:sp>
          <p:nvSpPr>
            <p:cNvPr id="14" name="TextBox 13"/>
            <p:cNvSpPr txBox="1"/>
            <p:nvPr/>
          </p:nvSpPr>
          <p:spPr>
            <a:xfrm>
              <a:off x="8285268" y="4797152"/>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sp>
        <p:nvSpPr>
          <p:cNvPr id="9" name="TextBox 8"/>
          <p:cNvSpPr txBox="1"/>
          <p:nvPr/>
        </p:nvSpPr>
        <p:spPr>
          <a:xfrm>
            <a:off x="335360" y="4653136"/>
            <a:ext cx="278576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6C86"/>
                </a:solidFill>
                <a:latin typeface="Liberation Mono"/>
              </a:rPr>
              <a:t>Warehouse/product</a:t>
            </a:r>
            <a:endParaRPr lang="en-US" dirty="0">
              <a:solidFill>
                <a:srgbClr val="006C86"/>
              </a:solidFill>
              <a:latin typeface="Liberation Mono"/>
            </a:endParaRPr>
          </a:p>
          <a:p>
            <a:pPr marL="285750" indent="-285750">
              <a:buFont typeface="Arial" panose="020B0604020202020204" pitchFamily="34" charset="0"/>
              <a:buChar char="•"/>
            </a:pPr>
            <a:r>
              <a:rPr lang="en-US" dirty="0">
                <a:solidFill>
                  <a:srgbClr val="006C86"/>
                </a:solidFill>
                <a:latin typeface="Liberation Mono"/>
              </a:rPr>
              <a:t>Product/sales_channel</a:t>
            </a:r>
            <a:endParaRPr lang="en-US" dirty="0">
              <a:solidFill>
                <a:srgbClr val="006C86"/>
              </a:solidFill>
              <a:latin typeface="Liberation Mono"/>
            </a:endParaRPr>
          </a:p>
          <a:p>
            <a:pPr marL="285750" indent="-285750">
              <a:buFont typeface="Arial" panose="020B0604020202020204" pitchFamily="34" charset="0"/>
              <a:buChar char="•"/>
            </a:pPr>
            <a:r>
              <a:rPr lang="en-US" dirty="0">
                <a:solidFill>
                  <a:srgbClr val="006C86"/>
                </a:solidFill>
                <a:latin typeface="Liberation Mono"/>
              </a:rPr>
              <a:t>Person/Cards</a:t>
            </a:r>
            <a:endParaRPr lang="en-IN"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cartesian or product</a:t>
            </a:r>
            <a:endParaRPr lang="en-IN" sz="3200" i="1" dirty="0">
              <a:solidFill>
                <a:srgbClr val="FF9900"/>
              </a:solidFill>
              <a:latin typeface="Arial" panose="020B0604020202020204" pitchFamily="34" charset="0"/>
              <a:cs typeface="Arial" panose="020B0604020202020204" pitchFamily="34" charset="0"/>
            </a:endParaRPr>
          </a:p>
        </p:txBody>
      </p:sp>
      <p:sp>
        <p:nvSpPr>
          <p:cNvPr id="8" name="Rectangle 7"/>
          <p:cNvSpPr/>
          <p:nvPr/>
        </p:nvSpPr>
        <p:spPr>
          <a:xfrm>
            <a:off x="263352" y="1124744"/>
            <a:ext cx="11665296"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ea typeface="Times New Roman" panose="02020603050405020304" charset="0"/>
              </a:rPr>
              <a:t> </a:t>
            </a:r>
            <a:r>
              <a:rPr lang="en-US" dirty="0">
                <a:solidFill>
                  <a:srgbClr val="A67F59"/>
                </a:solidFill>
                <a:latin typeface="Liberation Mono"/>
              </a:rPr>
              <a:t>*</a:t>
            </a:r>
            <a:r>
              <a:rPr lang="en-US" dirty="0">
                <a:latin typeface="Liberation Mono"/>
                <a:ea typeface="Times New Roman" panose="02020603050405020304" charset="0"/>
              </a:rPr>
              <a:t> </a:t>
            </a:r>
            <a:r>
              <a:rPr lang="en-US" dirty="0">
                <a:solidFill>
                  <a:srgbClr val="0077AA"/>
                </a:solidFill>
                <a:latin typeface="Liberation Mono"/>
                <a:ea typeface="Times New Roman" panose="02020603050405020304" charset="0"/>
              </a:rPr>
              <a:t>FROM</a:t>
            </a:r>
            <a:r>
              <a:rPr lang="en-US" dirty="0">
                <a:latin typeface="Liberation Mono"/>
                <a:ea typeface="Times New Roman" panose="02020603050405020304" charset="0"/>
              </a:rPr>
              <a:t> menucard, softdrink;</a:t>
            </a:r>
            <a:endParaRPr lang="en-US" dirty="0">
              <a:latin typeface="Liberation Mono"/>
              <a:ea typeface="Times New Roman" panose="02020603050405020304" charset="0"/>
            </a:endParaRPr>
          </a:p>
        </p:txBody>
      </p:sp>
      <p:pic>
        <p:nvPicPr>
          <p:cNvPr id="10" name="Picture 9"/>
          <p:cNvPicPr>
            <a:picLocks noChangeAspect="1"/>
          </p:cNvPicPr>
          <p:nvPr/>
        </p:nvPicPr>
        <p:blipFill>
          <a:blip r:embed="rId1"/>
          <a:stretch>
            <a:fillRect/>
          </a:stretch>
        </p:blipFill>
        <p:spPr>
          <a:xfrm>
            <a:off x="407368" y="1740768"/>
            <a:ext cx="3646100" cy="3159026"/>
          </a:xfrm>
          <a:prstGeom prst="rect">
            <a:avLst/>
          </a:prstGeom>
        </p:spPr>
      </p:pic>
      <p:pic>
        <p:nvPicPr>
          <p:cNvPr id="11" name="Picture 10"/>
          <p:cNvPicPr>
            <a:picLocks noChangeAspect="1"/>
          </p:cNvPicPr>
          <p:nvPr/>
        </p:nvPicPr>
        <p:blipFill>
          <a:blip r:embed="rId2"/>
          <a:stretch>
            <a:fillRect/>
          </a:stretch>
        </p:blipFill>
        <p:spPr>
          <a:xfrm>
            <a:off x="407368" y="5122763"/>
            <a:ext cx="3646100" cy="1516889"/>
          </a:xfrm>
          <a:prstGeom prst="rect">
            <a:avLst/>
          </a:prstGeom>
        </p:spPr>
      </p:pic>
      <p:pic>
        <p:nvPicPr>
          <p:cNvPr id="12" name="Picture 11"/>
          <p:cNvPicPr>
            <a:picLocks noChangeAspect="1"/>
          </p:cNvPicPr>
          <p:nvPr/>
        </p:nvPicPr>
        <p:blipFill>
          <a:blip r:embed="rId3"/>
          <a:stretch>
            <a:fillRect/>
          </a:stretch>
        </p:blipFill>
        <p:spPr>
          <a:xfrm>
            <a:off x="5798274" y="1740767"/>
            <a:ext cx="4869726" cy="4947279"/>
          </a:xfrm>
          <a:prstGeom prst="rect">
            <a:avLst/>
          </a:prstGeom>
        </p:spPr>
      </p:pic>
      <p:sp>
        <p:nvSpPr>
          <p:cNvPr id="2" name="Rectangle 1"/>
          <p:cNvSpPr/>
          <p:nvPr/>
        </p:nvSpPr>
        <p:spPr>
          <a:xfrm>
            <a:off x="263352" y="717572"/>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 </a:t>
            </a:r>
            <a:r>
              <a:rPr lang="en-US" sz="2000" dirty="0">
                <a:solidFill>
                  <a:srgbClr val="0077AA"/>
                </a:solidFill>
                <a:latin typeface="Liberation Mono"/>
              </a:rPr>
              <a:t>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endParaRPr lang="en-US" sz="2000" dirty="0">
              <a:latin typeface="Liberation Mono"/>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cartesian or product</a:t>
            </a:r>
            <a:endParaRPr lang="en-IN" sz="3200" i="1" dirty="0">
              <a:solidFill>
                <a:srgbClr val="FF9900"/>
              </a:solidFill>
              <a:latin typeface="Arial" panose="020B0604020202020204" pitchFamily="34" charset="0"/>
              <a:cs typeface="Arial" panose="020B0604020202020204" pitchFamily="34" charset="0"/>
            </a:endParaRPr>
          </a:p>
        </p:txBody>
      </p:sp>
      <p:sp>
        <p:nvSpPr>
          <p:cNvPr id="8" name="Rectangle 7"/>
          <p:cNvSpPr/>
          <p:nvPr/>
        </p:nvSpPr>
        <p:spPr>
          <a:xfrm>
            <a:off x="268826" y="1112721"/>
            <a:ext cx="11665296"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rPr>
              <a:t> </a:t>
            </a:r>
            <a:r>
              <a:rPr lang="en-US" dirty="0">
                <a:solidFill>
                  <a:schemeClr val="tx1">
                    <a:lumMod val="50000"/>
                    <a:lumOff val="50000"/>
                  </a:schemeClr>
                </a:solidFill>
                <a:latin typeface="Liberation Mono"/>
              </a:rPr>
              <a:t>mnu</a:t>
            </a:r>
            <a:r>
              <a:rPr lang="en-US" dirty="0">
                <a:latin typeface="Liberation Mono"/>
              </a:rPr>
              <a:t>.name, </a:t>
            </a:r>
            <a:r>
              <a:rPr lang="en-US" dirty="0">
                <a:solidFill>
                  <a:schemeClr val="tx1">
                    <a:lumMod val="50000"/>
                    <a:lumOff val="50000"/>
                  </a:schemeClr>
                </a:solidFill>
                <a:latin typeface="Liberation Mono"/>
              </a:rPr>
              <a:t>sftdrink</a:t>
            </a:r>
            <a:r>
              <a:rPr lang="en-US" dirty="0">
                <a:latin typeface="Liberation Mono"/>
              </a:rPr>
              <a:t>.name, </a:t>
            </a:r>
            <a:r>
              <a:rPr lang="en-US" dirty="0">
                <a:solidFill>
                  <a:schemeClr val="tx1">
                    <a:lumMod val="50000"/>
                    <a:lumOff val="50000"/>
                  </a:schemeClr>
                </a:solidFill>
                <a:latin typeface="Liberation Mono"/>
              </a:rPr>
              <a:t>mnu</a:t>
            </a:r>
            <a:r>
              <a:rPr lang="en-US" dirty="0">
                <a:latin typeface="Liberation Mono"/>
              </a:rPr>
              <a:t>.rate, </a:t>
            </a:r>
            <a:r>
              <a:rPr lang="en-US" dirty="0">
                <a:solidFill>
                  <a:schemeClr val="tx1">
                    <a:lumMod val="50000"/>
                    <a:lumOff val="50000"/>
                  </a:schemeClr>
                </a:solidFill>
                <a:latin typeface="Liberation Mono"/>
              </a:rPr>
              <a:t>sftdrink</a:t>
            </a:r>
            <a:r>
              <a:rPr lang="en-US" dirty="0">
                <a:latin typeface="Liberation Mono"/>
              </a:rPr>
              <a:t>.rate, </a:t>
            </a:r>
            <a:r>
              <a:rPr lang="en-US" dirty="0">
                <a:solidFill>
                  <a:schemeClr val="tx1">
                    <a:lumMod val="50000"/>
                    <a:lumOff val="50000"/>
                  </a:schemeClr>
                </a:solidFill>
                <a:latin typeface="Liberation Mono"/>
              </a:rPr>
              <a:t>mnu</a:t>
            </a:r>
            <a:r>
              <a:rPr lang="en-US" dirty="0">
                <a:latin typeface="Liberation Mono"/>
              </a:rPr>
              <a:t>.rate + </a:t>
            </a:r>
            <a:r>
              <a:rPr lang="en-US" dirty="0">
                <a:solidFill>
                  <a:schemeClr val="tx1">
                    <a:lumMod val="50000"/>
                    <a:lumOff val="50000"/>
                  </a:schemeClr>
                </a:solidFill>
                <a:latin typeface="Liberation Mono"/>
              </a:rPr>
              <a:t>sftdrink</a:t>
            </a:r>
            <a:r>
              <a:rPr lang="en-US" dirty="0">
                <a:latin typeface="Liberation Mono"/>
              </a:rPr>
              <a:t>.rate as </a:t>
            </a:r>
            <a:r>
              <a:rPr lang="en-US" dirty="0">
                <a:solidFill>
                  <a:srgbClr val="669900"/>
                </a:solidFill>
                <a:latin typeface="Liberation Mono"/>
              </a:rPr>
              <a:t>"Total" </a:t>
            </a:r>
            <a:r>
              <a:rPr lang="en-US" dirty="0">
                <a:solidFill>
                  <a:srgbClr val="0077AA"/>
                </a:solidFill>
                <a:latin typeface="Liberation Mono"/>
                <a:ea typeface="Times New Roman" panose="02020603050405020304" charset="0"/>
              </a:rPr>
              <a:t>FROM</a:t>
            </a:r>
            <a:r>
              <a:rPr lang="en-US" dirty="0">
                <a:latin typeface="Liberation Mono"/>
              </a:rPr>
              <a:t> menucard </a:t>
            </a:r>
            <a:r>
              <a:rPr lang="en-US" dirty="0">
                <a:solidFill>
                  <a:schemeClr val="tx1">
                    <a:lumMod val="50000"/>
                    <a:lumOff val="50000"/>
                  </a:schemeClr>
                </a:solidFill>
                <a:latin typeface="Liberation Mono"/>
              </a:rPr>
              <a:t>mnu</a:t>
            </a:r>
            <a:r>
              <a:rPr lang="en-US" dirty="0">
                <a:latin typeface="Liberation Mono"/>
              </a:rPr>
              <a:t>, softdrink </a:t>
            </a:r>
            <a:r>
              <a:rPr lang="en-US" dirty="0">
                <a:solidFill>
                  <a:schemeClr val="tx1">
                    <a:lumMod val="50000"/>
                    <a:lumOff val="50000"/>
                  </a:schemeClr>
                </a:solidFill>
                <a:latin typeface="Liberation Mono"/>
              </a:rPr>
              <a:t>sftdrink</a:t>
            </a:r>
            <a:r>
              <a:rPr lang="en-US" dirty="0">
                <a:latin typeface="Liberation Mono"/>
              </a:rPr>
              <a:t>;</a:t>
            </a:r>
            <a:endParaRPr lang="en-US" dirty="0">
              <a:latin typeface="Liberation Mono"/>
            </a:endParaRPr>
          </a:p>
        </p:txBody>
      </p:sp>
      <p:pic>
        <p:nvPicPr>
          <p:cNvPr id="2" name="Picture 1"/>
          <p:cNvPicPr>
            <a:picLocks noChangeAspect="1"/>
          </p:cNvPicPr>
          <p:nvPr/>
        </p:nvPicPr>
        <p:blipFill>
          <a:blip r:embed="rId1"/>
          <a:stretch>
            <a:fillRect/>
          </a:stretch>
        </p:blipFill>
        <p:spPr>
          <a:xfrm>
            <a:off x="407368" y="1926158"/>
            <a:ext cx="3646100" cy="3159026"/>
          </a:xfrm>
          <a:prstGeom prst="rect">
            <a:avLst/>
          </a:prstGeom>
        </p:spPr>
      </p:pic>
      <p:pic>
        <p:nvPicPr>
          <p:cNvPr id="3" name="Picture 2"/>
          <p:cNvPicPr>
            <a:picLocks noChangeAspect="1"/>
          </p:cNvPicPr>
          <p:nvPr/>
        </p:nvPicPr>
        <p:blipFill>
          <a:blip r:embed="rId2"/>
          <a:stretch>
            <a:fillRect/>
          </a:stretch>
        </p:blipFill>
        <p:spPr>
          <a:xfrm>
            <a:off x="407368" y="5229200"/>
            <a:ext cx="3646100" cy="1516889"/>
          </a:xfrm>
          <a:prstGeom prst="rect">
            <a:avLst/>
          </a:prstGeom>
        </p:spPr>
      </p:pic>
      <p:pic>
        <p:nvPicPr>
          <p:cNvPr id="6" name="Picture 5"/>
          <p:cNvPicPr>
            <a:picLocks noChangeAspect="1"/>
          </p:cNvPicPr>
          <p:nvPr/>
        </p:nvPicPr>
        <p:blipFill>
          <a:blip r:embed="rId3"/>
          <a:stretch>
            <a:fillRect/>
          </a:stretch>
        </p:blipFill>
        <p:spPr>
          <a:xfrm>
            <a:off x="5663952" y="1740767"/>
            <a:ext cx="5004048" cy="4979757"/>
          </a:xfrm>
          <a:prstGeom prst="rect">
            <a:avLst/>
          </a:prstGeom>
        </p:spPr>
      </p:pic>
      <p:sp>
        <p:nvSpPr>
          <p:cNvPr id="9" name="Rectangle 8"/>
          <p:cNvSpPr/>
          <p:nvPr/>
        </p:nvSpPr>
        <p:spPr>
          <a:xfrm>
            <a:off x="263352" y="717572"/>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 </a:t>
            </a:r>
            <a:r>
              <a:rPr lang="en-US" sz="2000" dirty="0">
                <a:solidFill>
                  <a:srgbClr val="0077AA"/>
                </a:solidFill>
                <a:latin typeface="Liberation Mono"/>
              </a:rPr>
              <a:t>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endParaRPr lang="en-US" sz="2000" dirty="0">
              <a:latin typeface="Liberation Mono"/>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cartesian or product</a:t>
            </a:r>
            <a:endParaRPr lang="en-IN" sz="3200" i="1" dirty="0">
              <a:solidFill>
                <a:srgbClr val="FF9900"/>
              </a:solidFill>
              <a:latin typeface="Arial" panose="020B0604020202020204" pitchFamily="34" charset="0"/>
              <a:cs typeface="Arial" panose="020B0604020202020204" pitchFamily="34" charset="0"/>
            </a:endParaRPr>
          </a:p>
        </p:txBody>
      </p:sp>
      <p:sp>
        <p:nvSpPr>
          <p:cNvPr id="8" name="Rectangle 7"/>
          <p:cNvSpPr/>
          <p:nvPr/>
        </p:nvSpPr>
        <p:spPr>
          <a:xfrm>
            <a:off x="263352" y="840128"/>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rPr>
              <a:t> name, </a:t>
            </a:r>
            <a:r>
              <a:rPr lang="en-US" dirty="0">
                <a:solidFill>
                  <a:srgbClr val="DD4A68"/>
                </a:solidFill>
                <a:latin typeface="Liberation Mono"/>
              </a:rPr>
              <a:t>COUNT</a:t>
            </a:r>
            <a:r>
              <a:rPr lang="en-US" dirty="0">
                <a:latin typeface="Liberation Mono"/>
              </a:rPr>
              <a:t>(</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"Total Employees"</a:t>
            </a:r>
            <a:r>
              <a:rPr lang="en-US" dirty="0">
                <a:latin typeface="Liberation Mono"/>
              </a:rPr>
              <a:t>, rate * </a:t>
            </a:r>
            <a:r>
              <a:rPr lang="en-US" dirty="0">
                <a:solidFill>
                  <a:srgbClr val="DD4A68"/>
                </a:solidFill>
                <a:latin typeface="Liberation Mono"/>
              </a:rPr>
              <a:t>COUNT</a:t>
            </a:r>
            <a:r>
              <a:rPr lang="en-US" dirty="0">
                <a:latin typeface="Liberation Mono"/>
              </a:rPr>
              <a:t>(</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"Total Cost" </a:t>
            </a:r>
            <a:r>
              <a:rPr lang="en-US" dirty="0">
                <a:solidFill>
                  <a:srgbClr val="0077AA"/>
                </a:solidFill>
                <a:latin typeface="Liberation Mono"/>
                <a:ea typeface="Times New Roman" panose="02020603050405020304" charset="0"/>
              </a:rPr>
              <a:t>FROM</a:t>
            </a:r>
            <a:r>
              <a:rPr lang="en-US" dirty="0">
                <a:latin typeface="Liberation Mono"/>
              </a:rPr>
              <a:t> emp, softdrink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name;</a:t>
            </a:r>
            <a:endParaRPr lang="en-US" dirty="0">
              <a:latin typeface="Liberation Mono"/>
            </a:endParaRPr>
          </a:p>
        </p:txBody>
      </p:sp>
      <p:pic>
        <p:nvPicPr>
          <p:cNvPr id="11" name="Picture 10"/>
          <p:cNvPicPr>
            <a:picLocks noChangeAspect="1"/>
          </p:cNvPicPr>
          <p:nvPr/>
        </p:nvPicPr>
        <p:blipFill>
          <a:blip r:embed="rId1" cstate="print"/>
          <a:stretch>
            <a:fillRect/>
          </a:stretch>
        </p:blipFill>
        <p:spPr>
          <a:xfrm>
            <a:off x="263352" y="1586903"/>
            <a:ext cx="6619504" cy="1759395"/>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cross join</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407368" y="621524"/>
            <a:ext cx="11449272"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07368" y="1628800"/>
            <a:ext cx="9067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 </a:t>
            </a:r>
            <a:r>
              <a:rPr lang="en-US" sz="2000" dirty="0">
                <a:solidFill>
                  <a:srgbClr val="0077AA"/>
                </a:solidFill>
                <a:uFill>
                  <a:solidFill>
                    <a:srgbClr val="C00000"/>
                  </a:solidFill>
                </a:uFill>
                <a:latin typeface="Liberation Mono"/>
              </a:rPr>
              <a:t>CROSS JOIN</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rPr>
              <a:t>, . . .</a:t>
            </a:r>
            <a:endParaRPr lang="en-US" sz="2000" dirty="0">
              <a:latin typeface="Liberation Mono"/>
            </a:endParaRPr>
          </a:p>
        </p:txBody>
      </p:sp>
      <p:sp>
        <p:nvSpPr>
          <p:cNvPr id="10" name="Rectangle 9"/>
          <p:cNvSpPr/>
          <p:nvPr/>
        </p:nvSpPr>
        <p:spPr>
          <a:xfrm>
            <a:off x="187370" y="3933056"/>
            <a:ext cx="4545540"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rPr>
              <a:t>FROM</a:t>
            </a:r>
            <a:r>
              <a:rPr lang="en-US" dirty="0">
                <a:latin typeface="Liberation Mono"/>
                <a:cs typeface="Arial" panose="020B0604020202020204" pitchFamily="34" charset="0"/>
              </a:rPr>
              <a:t> envelope </a:t>
            </a:r>
            <a:r>
              <a:rPr lang="en-IN" dirty="0">
                <a:solidFill>
                  <a:schemeClr val="accent5">
                    <a:lumMod val="75000"/>
                  </a:schemeClr>
                </a:solidFill>
                <a:latin typeface="Liberation Mono"/>
                <a:cs typeface="Arial" panose="020B0604020202020204" pitchFamily="34" charset="0"/>
              </a:rPr>
              <a:t>CROSS</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docs;</a:t>
            </a:r>
            <a:endParaRPr lang="en-US" dirty="0">
              <a:latin typeface="Liberation Mono"/>
              <a:cs typeface="Arial" panose="020B0604020202020204" pitchFamily="34" charset="0"/>
            </a:endParaRPr>
          </a:p>
        </p:txBody>
      </p:sp>
      <p:pic>
        <p:nvPicPr>
          <p:cNvPr id="2" name="Picture 1"/>
          <p:cNvPicPr>
            <a:picLocks noChangeAspect="1"/>
          </p:cNvPicPr>
          <p:nvPr/>
        </p:nvPicPr>
        <p:blipFill>
          <a:blip r:embed="rId1"/>
          <a:stretch>
            <a:fillRect/>
          </a:stretch>
        </p:blipFill>
        <p:spPr>
          <a:xfrm>
            <a:off x="6933339" y="2159216"/>
            <a:ext cx="4835718" cy="2716235"/>
          </a:xfrm>
          <a:prstGeom prst="rect">
            <a:avLst/>
          </a:prstGeom>
        </p:spPr>
      </p:pic>
      <p:pic>
        <p:nvPicPr>
          <p:cNvPr id="6" name="Picture 5"/>
          <p:cNvPicPr>
            <a:picLocks noChangeAspect="1"/>
          </p:cNvPicPr>
          <p:nvPr/>
        </p:nvPicPr>
        <p:blipFill>
          <a:blip r:embed="rId2"/>
          <a:stretch>
            <a:fillRect/>
          </a:stretch>
        </p:blipFill>
        <p:spPr>
          <a:xfrm>
            <a:off x="187370" y="4501323"/>
            <a:ext cx="4835718" cy="2024021"/>
          </a:xfrm>
          <a:prstGeom prst="rect">
            <a:avLst/>
          </a:prstGeom>
        </p:spPr>
      </p:pic>
      <p:pic>
        <p:nvPicPr>
          <p:cNvPr id="12" name="Picture 11"/>
          <p:cNvPicPr>
            <a:picLocks noChangeAspect="1"/>
          </p:cNvPicPr>
          <p:nvPr/>
        </p:nvPicPr>
        <p:blipFill>
          <a:blip r:embed="rId3"/>
          <a:stretch>
            <a:fillRect/>
          </a:stretch>
        </p:blipFill>
        <p:spPr>
          <a:xfrm>
            <a:off x="263352" y="2708920"/>
            <a:ext cx="1631871" cy="861757"/>
          </a:xfrm>
          <a:prstGeom prst="rect">
            <a:avLst/>
          </a:prstGeom>
        </p:spPr>
      </p:pic>
      <p:pic>
        <p:nvPicPr>
          <p:cNvPr id="13" name="Picture 12"/>
          <p:cNvPicPr>
            <a:picLocks noChangeAspect="1"/>
          </p:cNvPicPr>
          <p:nvPr/>
        </p:nvPicPr>
        <p:blipFill>
          <a:blip r:embed="rId4"/>
          <a:stretch>
            <a:fillRect/>
          </a:stretch>
        </p:blipFill>
        <p:spPr>
          <a:xfrm>
            <a:off x="3416362" y="2714141"/>
            <a:ext cx="2074685" cy="858875"/>
          </a:xfrm>
          <a:prstGeom prst="rect">
            <a:avLst/>
          </a:prstGeom>
        </p:spPr>
      </p:pic>
      <p:sp>
        <p:nvSpPr>
          <p:cNvPr id="15" name="TextBox 14"/>
          <p:cNvSpPr txBox="1"/>
          <p:nvPr/>
        </p:nvSpPr>
        <p:spPr>
          <a:xfrm>
            <a:off x="191344" y="2298358"/>
            <a:ext cx="1501496" cy="338554"/>
          </a:xfrm>
          <a:prstGeom prst="rect">
            <a:avLst/>
          </a:prstGeom>
          <a:noFill/>
        </p:spPr>
        <p:txBody>
          <a:bodyPr wrap="square">
            <a:spAutoFit/>
          </a:bodyPr>
          <a:lstStyle/>
          <a:p>
            <a:r>
              <a:rPr lang="en-US" sz="1600" b="1" dirty="0">
                <a:latin typeface="Liberation Mono"/>
                <a:cs typeface="Arial" panose="020B0604020202020204" pitchFamily="34" charset="0"/>
              </a:rPr>
              <a:t>envelope </a:t>
            </a:r>
            <a:r>
              <a:rPr lang="en-US" sz="1600" b="1" dirty="0">
                <a:solidFill>
                  <a:srgbClr val="0077AA"/>
                </a:solidFill>
                <a:latin typeface="Liberation Mono"/>
                <a:ea typeface="Times New Roman" panose="02020603050405020304" charset="0"/>
              </a:rPr>
              <a:t>Table </a:t>
            </a:r>
            <a:endParaRPr lang="en-IN" sz="1600" b="1" dirty="0"/>
          </a:p>
        </p:txBody>
      </p:sp>
      <p:sp>
        <p:nvSpPr>
          <p:cNvPr id="17" name="TextBox 16"/>
          <p:cNvSpPr txBox="1"/>
          <p:nvPr/>
        </p:nvSpPr>
        <p:spPr>
          <a:xfrm>
            <a:off x="3340380" y="2298358"/>
            <a:ext cx="1171444" cy="338554"/>
          </a:xfrm>
          <a:prstGeom prst="rect">
            <a:avLst/>
          </a:prstGeom>
          <a:noFill/>
        </p:spPr>
        <p:txBody>
          <a:bodyPr wrap="square">
            <a:spAutoFit/>
          </a:bodyPr>
          <a:lstStyle/>
          <a:p>
            <a:r>
              <a:rPr lang="en-US" sz="1600" b="1" dirty="0">
                <a:latin typeface="Liberation Mono"/>
                <a:cs typeface="Arial" panose="020B0604020202020204" pitchFamily="34" charset="0"/>
              </a:rPr>
              <a:t>docs </a:t>
            </a:r>
            <a:r>
              <a:rPr lang="en-US" sz="1600" b="1" dirty="0">
                <a:solidFill>
                  <a:srgbClr val="0077AA"/>
                </a:solidFill>
                <a:latin typeface="Liberation Mono"/>
                <a:ea typeface="Times New Roman" panose="02020603050405020304" charset="0"/>
              </a:rPr>
              <a:t>Table </a:t>
            </a:r>
            <a:endParaRPr lang="en-IN" sz="1600" b="1"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99141" y="211458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equi join</a:t>
            </a:r>
            <a:endParaRPr lang="en-US" sz="4800"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1" cstate="print"/>
          <a:stretch>
            <a:fillRect/>
          </a:stretch>
        </p:blipFill>
        <p:spPr>
          <a:xfrm>
            <a:off x="1524000" y="188640"/>
            <a:ext cx="9144000" cy="1981200"/>
          </a:xfrm>
          <a:prstGeom prst="rect">
            <a:avLst/>
          </a:prstGeom>
        </p:spPr>
      </p:pic>
      <p:sp>
        <p:nvSpPr>
          <p:cNvPr id="6" name="Rectangle 5"/>
          <p:cNvSpPr/>
          <p:nvPr/>
        </p:nvSpPr>
        <p:spPr>
          <a:xfrm>
            <a:off x="407368" y="3283866"/>
            <a:ext cx="11305256" cy="163121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An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 </a:t>
            </a:r>
            <a:r>
              <a:rPr lang="en-US" sz="2000" dirty="0">
                <a:latin typeface="Palatino Linotype" panose="02040502050505030304" pitchFamily="18" charset="0"/>
                <a:cs typeface="Segoe UI Light" panose="020B0502040204020203" pitchFamily="34" charset="0"/>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US" sz="2000" b="1" dirty="0">
                <a:latin typeface="Palatino Linotype" panose="02040502050505030304" pitchFamily="18" charset="0"/>
                <a:cs typeface="Segoe UI Light" panose="020B0502040204020203" pitchFamily="34" charset="0"/>
              </a:rPr>
              <a:t>join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condition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a:t>
            </a:r>
            <a:r>
              <a:rPr lang="en-IN" sz="2000" dirty="0">
                <a:latin typeface="Palatino Linotype" panose="02040502050505030304" pitchFamily="18" charset="0"/>
                <a:cs typeface="Segoe UI Light" panose="020B0502040204020203" pitchFamily="34" charset="0"/>
              </a:rPr>
              <a:t> returns rows when there is at least one match in both tables.</a:t>
            </a:r>
            <a:endParaRPr lang="en-US" sz="2000" dirty="0">
              <a:latin typeface="Palatino Linotype" panose="02040502050505030304" pitchFamily="18" charset="0"/>
              <a:cs typeface="Segoe UI Light" panose="020B0502040204020203" pitchFamily="34" charset="0"/>
            </a:endParaRPr>
          </a:p>
        </p:txBody>
      </p:sp>
      <p:grpSp>
        <p:nvGrpSpPr>
          <p:cNvPr id="5" name="Group 4"/>
          <p:cNvGrpSpPr/>
          <p:nvPr/>
        </p:nvGrpSpPr>
        <p:grpSpPr>
          <a:xfrm>
            <a:off x="407368" y="5169966"/>
            <a:ext cx="11305256" cy="923330"/>
            <a:chOff x="407368" y="5169966"/>
            <a:chExt cx="11305256" cy="923330"/>
          </a:xfrm>
        </p:grpSpPr>
        <p:sp>
          <p:nvSpPr>
            <p:cNvPr id="3" name="TextBox 2"/>
            <p:cNvSpPr txBox="1"/>
            <p:nvPr/>
          </p:nvSpPr>
          <p:spPr>
            <a:xfrm>
              <a:off x="407368" y="5169966"/>
              <a:ext cx="11305256" cy="923330"/>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a:t>
              </a:r>
              <a:r>
                <a:rPr lang="en-IN" baseline="-25000" dirty="0">
                  <a:latin typeface="Palatino Linotype" panose="02040502050505030304" pitchFamily="18" charset="0"/>
                </a:rPr>
                <a:t>&lt;join condition&gt; </a:t>
              </a:r>
              <a:r>
                <a:rPr lang="en-IN" dirty="0">
                  <a:latin typeface="Palatino Linotype" panose="02040502050505030304" pitchFamily="18" charset="0"/>
                </a:rPr>
                <a:t>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a:t>
              </a:r>
              <a:r>
                <a:rPr lang="en-IN" b="1" dirty="0">
                  <a:latin typeface="Palatino Linotype" panose="02040502050505030304" pitchFamily="18" charset="0"/>
                </a:rPr>
                <a:t>n + m </a:t>
              </a:r>
              <a:r>
                <a:rPr lang="en-IN" dirty="0">
                  <a:latin typeface="Palatino Linotype" panose="02040502050505030304" pitchFamily="18" charset="0"/>
                </a:rPr>
                <a:t>attributes </a:t>
              </a:r>
              <a:r>
                <a:rPr lang="en-IN" b="1" dirty="0">
                  <a:latin typeface="Palatino Linotype" panose="02040502050505030304" pitchFamily="18" charset="0"/>
                </a:rPr>
                <a:t>Q(A</a:t>
              </a:r>
              <a:r>
                <a:rPr lang="en-IN" b="1" baseline="-25000" dirty="0">
                  <a:latin typeface="Palatino Linotype" panose="02040502050505030304" pitchFamily="18" charset="0"/>
                </a:rPr>
                <a:t>1</a:t>
              </a:r>
              <a:r>
                <a:rPr lang="en-IN" b="1" dirty="0">
                  <a:latin typeface="Palatino Linotype" panose="02040502050505030304" pitchFamily="18" charset="0"/>
                </a:rPr>
                <a:t>, A</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A</a:t>
              </a:r>
              <a:r>
                <a:rPr lang="en-IN" b="1" baseline="-25000" dirty="0">
                  <a:latin typeface="Palatino Linotype" panose="02040502050505030304" pitchFamily="18" charset="0"/>
                </a:rPr>
                <a:t>n </a:t>
              </a:r>
              <a:r>
                <a:rPr lang="en-IN" b="1" dirty="0">
                  <a:latin typeface="Palatino Linotype" panose="02040502050505030304" pitchFamily="18" charset="0"/>
                </a:rPr>
                <a:t>, B</a:t>
              </a:r>
              <a:r>
                <a:rPr lang="en-IN" b="1" baseline="-25000" dirty="0">
                  <a:latin typeface="Palatino Linotype" panose="02040502050505030304" pitchFamily="18" charset="0"/>
                </a:rPr>
                <a:t>1</a:t>
              </a:r>
              <a:r>
                <a:rPr lang="en-IN" b="1" dirty="0">
                  <a:latin typeface="Palatino Linotype" panose="02040502050505030304" pitchFamily="18" charset="0"/>
                </a:rPr>
                <a:t>, B</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B</a:t>
              </a:r>
              <a:r>
                <a:rPr lang="en-IN" b="1" baseline="-25000" dirty="0">
                  <a:latin typeface="Palatino Linotype" panose="02040502050505030304" pitchFamily="18" charset="0"/>
                </a:rPr>
                <a:t>m</a:t>
              </a:r>
              <a:r>
                <a:rPr lang="en-IN" b="1" dirty="0">
                  <a:latin typeface="Palatino Linotype" panose="02040502050505030304" pitchFamily="18" charset="0"/>
                </a:rPr>
                <a:t>), in that order</a:t>
              </a:r>
              <a:r>
                <a:rPr lang="en-IN" dirty="0">
                  <a:latin typeface="Palatino Linotype" panose="02040502050505030304" pitchFamily="18" charset="0"/>
                </a:rPr>
                <a:t>. </a:t>
              </a:r>
              <a:r>
                <a:rPr lang="en-US" dirty="0">
                  <a:latin typeface="Palatino Linotype" panose="02040502050505030304" pitchFamily="18" charset="0"/>
                </a:rPr>
                <a:t>Q has one tuple for each combination of tuples—one from R and one from S—whenever the combination satisfies the join condition.</a:t>
              </a:r>
              <a:endParaRPr lang="en-IN" dirty="0">
                <a:latin typeface="Palatino Linotype" panose="02040502050505030304" pitchFamily="18" charset="0"/>
              </a:endParaRPr>
            </a:p>
          </p:txBody>
        </p:sp>
        <p:sp>
          <p:nvSpPr>
            <p:cNvPr id="9" name="Flowchart: Collate 8"/>
            <p:cNvSpPr/>
            <p:nvPr/>
          </p:nvSpPr>
          <p:spPr>
            <a:xfrm rot="16200000">
              <a:off x="3828618" y="5266426"/>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19336" y="1844824"/>
          <a:ext cx="5112567" cy="1483360"/>
        </p:xfrm>
        <a:graphic>
          <a:graphicData uri="http://schemas.openxmlformats.org/drawingml/2006/table">
            <a:tbl>
              <a:tblPr firstRow="1" bandRow="1">
                <a:tableStyleId>{5940675A-B579-460E-94D1-54222C63F5DA}</a:tableStyleId>
              </a:tblPr>
              <a:tblGrid>
                <a:gridCol w="1704189"/>
                <a:gridCol w="1704189"/>
                <a:gridCol w="1704189"/>
              </a:tblGrid>
              <a:tr h="370840">
                <a:tc>
                  <a:txBody>
                    <a:bodyPr/>
                    <a:lstStyle/>
                    <a:p>
                      <a:pPr algn="ctr"/>
                      <a:r>
                        <a:rPr lang="en-US" dirty="0">
                          <a:latin typeface="Arial" panose="020B0604020202020204" pitchFamily="34" charset="0"/>
                          <a:cs typeface="Arial" panose="020B0604020202020204" pitchFamily="34" charset="0"/>
                        </a:rPr>
                        <a:t>employeeID</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Saleel</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Sharmin</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Vrushali</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tr>
            </a:tbl>
          </a:graphicData>
        </a:graphic>
      </p:graphicFrame>
      <p:graphicFrame>
        <p:nvGraphicFramePr>
          <p:cNvPr id="5" name="Table 2"/>
          <p:cNvGraphicFramePr>
            <a:graphicFrameLocks noGrp="1"/>
          </p:cNvGraphicFramePr>
          <p:nvPr/>
        </p:nvGraphicFramePr>
        <p:xfrm>
          <a:off x="6580600" y="1844824"/>
          <a:ext cx="3408378" cy="1483360"/>
        </p:xfrm>
        <a:graphic>
          <a:graphicData uri="http://schemas.openxmlformats.org/drawingml/2006/table">
            <a:tbl>
              <a:tblPr firstRow="1" bandRow="1">
                <a:tableStyleId>{5940675A-B579-460E-94D1-54222C63F5DA}</a:tableStyleId>
              </a:tblPr>
              <a:tblGrid>
                <a:gridCol w="1704189"/>
                <a:gridCol w="1704189"/>
              </a:tblGrid>
              <a:tr h="370840">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r>
              <a:tr h="370840">
                <a:tc>
                  <a:txBody>
                    <a:bodyPr/>
                    <a:lstStyle/>
                    <a:p>
                      <a:pPr algn="l"/>
                      <a:r>
                        <a:rPr lang="en-US" dirty="0">
                          <a:latin typeface="Arial" panose="020B0604020202020204" pitchFamily="34" charset="0"/>
                          <a:cs typeface="Arial" panose="020B0604020202020204" pitchFamily="34" charset="0"/>
                        </a:rPr>
                        <a:t>               10</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tr>
              <a:tr h="370840">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Accounting</a:t>
                      </a:r>
                      <a:endParaRPr lang="en-IN" dirty="0">
                        <a:latin typeface="Arial" panose="020B0604020202020204" pitchFamily="34" charset="0"/>
                        <a:cs typeface="Arial" panose="020B0604020202020204" pitchFamily="34" charset="0"/>
                      </a:endParaRPr>
                    </a:p>
                  </a:txBody>
                  <a:tcPr/>
                </a:tc>
              </a:tr>
              <a:tr h="370840">
                <a:tc>
                  <a:txBody>
                    <a:bodyPr/>
                    <a:lstStyle/>
                    <a:p>
                      <a:pPr algn="l"/>
                      <a:r>
                        <a:rPr lang="en-US" dirty="0">
                          <a:latin typeface="Arial" panose="020B0604020202020204" pitchFamily="34" charset="0"/>
                          <a:cs typeface="Arial" panose="020B0604020202020204" pitchFamily="34" charset="0"/>
                        </a:rPr>
                        <a:t>               30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Manager</a:t>
                      </a:r>
                      <a:endParaRPr lang="en-IN" dirty="0">
                        <a:latin typeface="Arial" panose="020B0604020202020204" pitchFamily="34" charset="0"/>
                        <a:cs typeface="Arial" panose="020B0604020202020204" pitchFamily="34" charset="0"/>
                      </a:endParaRPr>
                    </a:p>
                  </a:txBody>
                  <a:tcPr/>
                </a:tc>
              </a:tr>
            </a:tbl>
          </a:graphicData>
        </a:graphic>
      </p:graphicFrame>
      <p:graphicFrame>
        <p:nvGraphicFramePr>
          <p:cNvPr id="13" name="Table 2"/>
          <p:cNvGraphicFramePr>
            <a:graphicFrameLocks noGrp="1"/>
          </p:cNvGraphicFramePr>
          <p:nvPr/>
        </p:nvGraphicFramePr>
        <p:xfrm>
          <a:off x="119336" y="4005064"/>
          <a:ext cx="8208910" cy="1483360"/>
        </p:xfrm>
        <a:graphic>
          <a:graphicData uri="http://schemas.openxmlformats.org/drawingml/2006/table">
            <a:tbl>
              <a:tblPr firstRow="1" bandRow="1">
                <a:tableStyleId>{5940675A-B579-460E-94D1-54222C63F5DA}</a:tableStyleId>
              </a:tblPr>
              <a:tblGrid>
                <a:gridCol w="1641782"/>
                <a:gridCol w="1641782"/>
                <a:gridCol w="1641782"/>
                <a:gridCol w="1641782"/>
                <a:gridCol w="1641782"/>
              </a:tblGrid>
              <a:tr h="370840">
                <a:tc>
                  <a:txBody>
                    <a:bodyPr/>
                    <a:lstStyle/>
                    <a:p>
                      <a:pPr algn="ctr"/>
                      <a:r>
                        <a:rPr lang="en-US" dirty="0">
                          <a:latin typeface="Arial" panose="020B0604020202020204" pitchFamily="34" charset="0"/>
                          <a:cs typeface="Arial" panose="020B0604020202020204" pitchFamily="34" charset="0"/>
                        </a:rPr>
                        <a:t>employeeID</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Saleel</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10</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Sharmin</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Accounting</a:t>
                      </a:r>
                      <a:endParaRPr lang="en-IN" dirty="0">
                        <a:latin typeface="Arial" panose="020B0604020202020204" pitchFamily="34" charset="0"/>
                        <a:cs typeface="Arial" panose="020B0604020202020204" pitchFamily="34" charset="0"/>
                      </a:endParaRPr>
                    </a:p>
                  </a:txBody>
                  <a:tcPr/>
                </a:tc>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Vrushali</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10</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tr>
            </a:tbl>
          </a:graphicData>
        </a:graphic>
      </p:graphicFrame>
      <p:cxnSp>
        <p:nvCxnSpPr>
          <p:cNvPr id="4" name="Straight Arrow Connector 3"/>
          <p:cNvCxnSpPr/>
          <p:nvPr/>
        </p:nvCxnSpPr>
        <p:spPr>
          <a:xfrm flipV="1">
            <a:off x="4151784" y="2348880"/>
            <a:ext cx="2428816" cy="72008"/>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151784" y="2780928"/>
            <a:ext cx="2428816" cy="0"/>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4151784" y="2482096"/>
            <a:ext cx="2428816" cy="658872"/>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91667E-6 -3.33333E-6 L -0.25 -3.33333E-6 " pathEditMode="relative" rAng="0" ptsTypes="AA">
                                      <p:cBhvr>
                                        <p:cTn id="6" dur="2000" fill="hold"/>
                                        <p:tgtEl>
                                          <p:spTgt spid="5"/>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If anyone who wants to develop a good application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then he should have the knowledge three major components.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They are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 . . </a:t>
            </a:r>
            <a:endParaRPr lang="en-US" sz="20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anose="020B0604020202020204"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anose="020B0604020202020204"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endParaRPr lang="en-US" sz="2000" dirty="0">
              <a:latin typeface="Gill Sans MT (Body)"/>
            </a:endParaRPr>
          </a:p>
        </p:txBody>
      </p:sp>
      <p:sp>
        <p:nvSpPr>
          <p:cNvPr id="3" name="Title 1"/>
          <p:cNvSpPr txBox="1"/>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anose="020B0604020202020204" pitchFamily="34" charset="0"/>
                <a:cs typeface="Arial" panose="020B0604020202020204" pitchFamily="34" charset="0"/>
              </a:defRPr>
            </a:lvl1pPr>
          </a:lstStyle>
          <a:p>
            <a:r>
              <a:rPr lang="en-US" dirty="0"/>
              <a:t>Introduction</a:t>
            </a:r>
            <a:endParaRPr lang="en-US" dirty="0"/>
          </a:p>
        </p:txBody>
      </p:sp>
      <p:sp>
        <p:nvSpPr>
          <p:cNvPr id="4" name="Rectangle 3"/>
          <p:cNvSpPr/>
          <p:nvPr/>
        </p:nvSpPr>
        <p:spPr>
          <a:xfrm>
            <a:off x="335360" y="376522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endParaRPr lang="en-US" sz="2400" b="1"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endParaRPr lang="en-US" sz="2000" dirty="0">
              <a:solidFill>
                <a:srgbClr val="C74C49"/>
              </a:solidFill>
              <a:latin typeface="Arial" panose="020B0604020202020204" pitchFamily="34" charset="0"/>
              <a:cs typeface="Arial" panose="020B0604020202020204" pitchFamily="34" charset="0"/>
            </a:endParaRP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people or society.</a:t>
            </a:r>
            <a:r>
              <a:rPr lang="en-US" sz="2000" dirty="0">
                <a:solidFill>
                  <a:srgbClr val="040C28"/>
                </a:solidFill>
                <a:latin typeface="Arial" panose="020B0604020202020204" pitchFamily="34" charset="0"/>
                <a:cs typeface="Arial" panose="020B0604020202020204" pitchFamily="34" charset="0"/>
              </a:rPr>
              <a:t>. ]</a:t>
            </a:r>
            <a:r>
              <a:rPr lang="en-US" sz="2000" dirty="0">
                <a:solidFill>
                  <a:srgbClr val="222222"/>
                </a:solidFill>
                <a:latin typeface="Arial" panose="020B0604020202020204" pitchFamily="34" charset="0"/>
                <a:cs typeface="Arial" panose="020B0604020202020204" pitchFamily="34" charset="0"/>
              </a:rPr>
              <a:t>, etc.)</a:t>
            </a:r>
            <a:endParaRPr 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anose="020B0604020202020204" pitchFamily="34" charset="0"/>
                <a:ea typeface="MS Mincho" pitchFamily="49" charset="-128"/>
                <a:cs typeface="Arial" panose="020B0604020202020204" pitchFamily="34" charset="0"/>
              </a:rPr>
              <a:t>An entity can be a </a:t>
            </a:r>
            <a:r>
              <a:rPr lang="en-US" sz="2600" b="1" dirty="0">
                <a:solidFill>
                  <a:srgbClr val="527E67"/>
                </a:solidFill>
                <a:latin typeface="Arial" panose="020B0604020202020204" pitchFamily="34" charset="0"/>
                <a:ea typeface="MS Mincho" pitchFamily="49" charset="-128"/>
                <a:cs typeface="Arial" panose="020B0604020202020204" pitchFamily="34" charset="0"/>
              </a:rPr>
              <a:t>real-world object.</a:t>
            </a:r>
            <a:endParaRPr lang="en-US" sz="2600" dirty="0">
              <a:solidFill>
                <a:srgbClr val="527E67"/>
              </a:solidFill>
              <a:latin typeface="Arial" panose="020B0604020202020204" pitchFamily="34" charset="0"/>
              <a:ea typeface="MS Mincho" pitchFamily="49" charset="-128"/>
              <a:cs typeface="Arial" panose="020B0604020202020204" pitchFamily="34" charset="0"/>
            </a:endParaRPr>
          </a:p>
        </p:txBody>
      </p:sp>
      <p:sp>
        <p:nvSpPr>
          <p:cNvPr id="5" name="Rectangle 4"/>
          <p:cNvSpPr/>
          <p:nvPr/>
        </p:nvSpPr>
        <p:spPr>
          <a:xfrm>
            <a:off x="1757518" y="3227458"/>
            <a:ext cx="8676964" cy="707886"/>
          </a:xfrm>
          <a:prstGeom prst="rect">
            <a:avLst/>
          </a:prstGeom>
        </p:spPr>
        <p:txBody>
          <a:bodyPr wrap="square">
            <a:spAutoFit/>
          </a:bodyPr>
          <a:lstStyle/>
          <a:p>
            <a:r>
              <a:rPr lang="en-US" sz="2000" dirty="0">
                <a:latin typeface="Palatino Linotype" panose="02040502050505030304" pitchFamily="18" charset="0"/>
              </a:rPr>
              <a:t>An entity in DBMS is a real-world object that has certain properties called attributes that define the nature of the entity.</a:t>
            </a:r>
            <a:endParaRPr lang="en-IN" sz="2000" dirty="0">
              <a:solidFill>
                <a:schemeClr val="bg1">
                  <a:lumMod val="65000"/>
                </a:schemeClr>
              </a:solidFill>
              <a:latin typeface="Palatino Linotype" panose="02040502050505030304" pitchFamily="18"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9376" y="764704"/>
            <a:ext cx="11233248" cy="646331"/>
          </a:xfrm>
          <a:prstGeom prst="rect">
            <a:avLst/>
          </a:prstGeom>
        </p:spPr>
        <p:txBody>
          <a:bodyPr wrap="square">
            <a:spAutoFit/>
          </a:bodyPr>
          <a:lstStyle/>
          <a:p>
            <a:r>
              <a:rPr lang="en-US" dirty="0">
                <a:latin typeface="Palatino Linotype" panose="02040502050505030304" pitchFamily="18" charset="0"/>
              </a:rPr>
              <a:t>The following table illustrates the inner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result includes rows: (2,A), (3,B), and (4,C) as they have the same patterns.</a:t>
            </a:r>
            <a:endParaRPr lang="en-US" dirty="0">
              <a:latin typeface="Palatino Linotype" panose="02040502050505030304" pitchFamily="18" charset="0"/>
            </a:endParaRPr>
          </a:p>
        </p:txBody>
      </p:sp>
      <p:pic>
        <p:nvPicPr>
          <p:cNvPr id="23" name="Picture 22"/>
          <p:cNvPicPr>
            <a:picLocks noChangeAspect="1"/>
          </p:cNvPicPr>
          <p:nvPr/>
        </p:nvPicPr>
        <p:blipFill>
          <a:blip r:embed="rId1"/>
          <a:stretch>
            <a:fillRect/>
          </a:stretch>
        </p:blipFill>
        <p:spPr>
          <a:xfrm>
            <a:off x="503040" y="1841315"/>
            <a:ext cx="11137576" cy="4612021"/>
          </a:xfrm>
          <a:prstGeom prst="rect">
            <a:avLst/>
          </a:prstGeom>
        </p:spPr>
      </p:pic>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equi join example</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equi join</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335360" y="838201"/>
            <a:ext cx="1144927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335360" y="1923871"/>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6" name="Rectangle 5"/>
          <p:cNvSpPr/>
          <p:nvPr/>
        </p:nvSpPr>
        <p:spPr>
          <a:xfrm>
            <a:off x="335360" y="2420888"/>
            <a:ext cx="10332640"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 1, 2, 3, 4 }</a:t>
            </a:r>
            <a:endParaRPr lang="en-US" sz="24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 (1, a), (2, b), (1, c), (3, d), (2, e), (1, f) }</a:t>
            </a:r>
            <a:endParaRPr lang="en-US" sz="2400" dirty="0">
              <a:solidFill>
                <a:srgbClr val="006C86"/>
              </a:solidFill>
              <a:latin typeface="Liberation Mono"/>
            </a:endParaRP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endParaRPr lang="en-US" sz="2400" dirty="0">
              <a:solidFill>
                <a:srgbClr val="006C86"/>
              </a:solidFill>
              <a:latin typeface="Liberation Mono"/>
            </a:endParaRPr>
          </a:p>
          <a:p>
            <a:endParaRPr lang="en-US" sz="800" dirty="0">
              <a:solidFill>
                <a:srgbClr val="006C86"/>
              </a:solidFill>
              <a:latin typeface="Liberation Mono"/>
            </a:endParaRPr>
          </a:p>
          <a:p>
            <a:r>
              <a:rPr lang="en-US" sz="2400" dirty="0">
                <a:solidFill>
                  <a:srgbClr val="006C86"/>
                </a:solidFill>
                <a:latin typeface="Liberation Mono"/>
              </a:rPr>
              <a:t>R = {(1,1,a), </a:t>
            </a:r>
            <a:endParaRPr lang="en-US" sz="2400" dirty="0">
              <a:solidFill>
                <a:srgbClr val="006C86"/>
              </a:solidFill>
              <a:latin typeface="Liberation Mono"/>
            </a:endParaRPr>
          </a:p>
          <a:p>
            <a:r>
              <a:rPr lang="en-US" sz="2400" dirty="0">
                <a:solidFill>
                  <a:srgbClr val="006C86"/>
                </a:solidFill>
                <a:latin typeface="Liberation Mono"/>
              </a:rPr>
              <a:t>        (2,2,b), </a:t>
            </a:r>
            <a:endParaRPr lang="en-US" sz="2400" dirty="0">
              <a:solidFill>
                <a:srgbClr val="006C86"/>
              </a:solidFill>
              <a:latin typeface="Liberation Mono"/>
            </a:endParaRPr>
          </a:p>
          <a:p>
            <a:r>
              <a:rPr lang="en-US" sz="2400" dirty="0">
                <a:solidFill>
                  <a:srgbClr val="006C86"/>
                </a:solidFill>
                <a:latin typeface="Liberation Mono"/>
              </a:rPr>
              <a:t>        (1,1,c), </a:t>
            </a:r>
            <a:endParaRPr lang="en-US" sz="2400" dirty="0">
              <a:solidFill>
                <a:srgbClr val="006C86"/>
              </a:solidFill>
              <a:latin typeface="Liberation Mono"/>
            </a:endParaRPr>
          </a:p>
          <a:p>
            <a:r>
              <a:rPr lang="en-US" sz="2400" dirty="0">
                <a:solidFill>
                  <a:srgbClr val="006C86"/>
                </a:solidFill>
                <a:latin typeface="Liberation Mono"/>
              </a:rPr>
              <a:t>        (3,3,d), </a:t>
            </a:r>
            <a:endParaRPr lang="en-US" sz="2400" dirty="0">
              <a:solidFill>
                <a:srgbClr val="006C86"/>
              </a:solidFill>
              <a:latin typeface="Liberation Mono"/>
            </a:endParaRPr>
          </a:p>
          <a:p>
            <a:r>
              <a:rPr lang="en-US" sz="2400" dirty="0">
                <a:solidFill>
                  <a:srgbClr val="006C86"/>
                </a:solidFill>
                <a:latin typeface="Liberation Mono"/>
              </a:rPr>
              <a:t>        (2,2,e), </a:t>
            </a:r>
            <a:endParaRPr lang="en-US" sz="2400" dirty="0">
              <a:solidFill>
                <a:srgbClr val="006C86"/>
              </a:solidFill>
              <a:latin typeface="Liberation Mono"/>
            </a:endParaRPr>
          </a:p>
          <a:p>
            <a:r>
              <a:rPr lang="en-US" sz="2400" dirty="0">
                <a:solidFill>
                  <a:srgbClr val="006C86"/>
                </a:solidFill>
                <a:latin typeface="Liberation Mono"/>
              </a:rPr>
              <a:t>        (1,1,f)}</a:t>
            </a:r>
            <a:endParaRPr lang="en-US" sz="2400" dirty="0">
              <a:solidFill>
                <a:srgbClr val="006C86"/>
              </a:solidFill>
              <a:latin typeface="Liberation Mono"/>
            </a:endParaRPr>
          </a:p>
        </p:txBody>
      </p:sp>
      <p:sp>
        <p:nvSpPr>
          <p:cNvPr id="2" name="TextBox 1"/>
          <p:cNvSpPr txBox="1"/>
          <p:nvPr/>
        </p:nvSpPr>
        <p:spPr>
          <a:xfrm>
            <a:off x="2516848" y="5664150"/>
            <a:ext cx="9627824"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pPr algn="just"/>
            <a:endParaRPr lang="en-IN" sz="600" dirty="0">
              <a:solidFill>
                <a:srgbClr val="FF0000"/>
              </a:solidFill>
              <a:latin typeface="Arial" panose="020B0604020202020204" pitchFamily="34" charset="0"/>
              <a:cs typeface="Arial" panose="020B0604020202020204" pitchFamily="34" charset="0"/>
            </a:endParaRPr>
          </a:p>
          <a:p>
            <a:pPr algn="just"/>
            <a:r>
              <a:rPr lang="en-IN" dirty="0"/>
              <a:t>A general join condition is of the form &lt;condition&gt; AND &lt;condition&gt; AND . . .  AND &lt;condition&gt;, where each &lt;condition&gt; is of the form Ai θ Bj,  </a:t>
            </a:r>
            <a:r>
              <a:rPr lang="en-IN" b="1" dirty="0"/>
              <a:t>Ai is an attribute of R, Bj is an attribute of S</a:t>
            </a:r>
            <a:r>
              <a:rPr lang="en-IN" dirty="0"/>
              <a:t>.</a:t>
            </a:r>
            <a:endParaRPr lang="en-IN" sz="1800"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equi join</a:t>
            </a:r>
            <a:endParaRPr lang="en-IN" sz="3200" i="1" dirty="0">
              <a:solidFill>
                <a:srgbClr val="FF9900"/>
              </a:solidFill>
              <a:latin typeface="Arial" panose="020B0604020202020204" pitchFamily="34" charset="0"/>
              <a:cs typeface="Arial" panose="020B0604020202020204" pitchFamily="34" charset="0"/>
            </a:endParaRPr>
          </a:p>
        </p:txBody>
      </p:sp>
      <p:sp>
        <p:nvSpPr>
          <p:cNvPr id="3" name="Rectangle 2"/>
          <p:cNvSpPr/>
          <p:nvPr/>
        </p:nvSpPr>
        <p:spPr>
          <a:xfrm>
            <a:off x="347337" y="692696"/>
            <a:ext cx="9971121"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charset="0"/>
              </a:rPr>
              <a:t>FROM</a:t>
            </a:r>
            <a:r>
              <a:rPr lang="en-US" dirty="0">
                <a:latin typeface="Liberation Mono"/>
              </a:rPr>
              <a:t> emp , dept </a:t>
            </a:r>
            <a:r>
              <a:rPr lang="en-US" dirty="0">
                <a:solidFill>
                  <a:srgbClr val="0077AA"/>
                </a:solidFill>
                <a:latin typeface="Liberation Mono"/>
              </a:rPr>
              <a:t>WHERE</a:t>
            </a:r>
            <a:r>
              <a:rPr lang="en-US" dirty="0">
                <a:latin typeface="Liberation Mono"/>
              </a:rPr>
              <a:t> emp.deptno </a:t>
            </a:r>
            <a:r>
              <a:rPr lang="en-US" dirty="0">
                <a:solidFill>
                  <a:schemeClr val="accent5">
                    <a:lumMod val="75000"/>
                  </a:schemeClr>
                </a:solidFill>
                <a:latin typeface="Liberation Mono"/>
              </a:rPr>
              <a:t>=</a:t>
            </a:r>
            <a:r>
              <a:rPr lang="en-US" dirty="0">
                <a:latin typeface="Liberation Mono"/>
              </a:rPr>
              <a:t> dept.deptno;</a:t>
            </a:r>
            <a:endParaRPr lang="en-US" dirty="0">
              <a:latin typeface="Liberation Mono"/>
            </a:endParaRPr>
          </a:p>
        </p:txBody>
      </p:sp>
      <p:pic>
        <p:nvPicPr>
          <p:cNvPr id="7" name="Picture 6"/>
          <p:cNvPicPr>
            <a:picLocks noChangeAspect="1"/>
          </p:cNvPicPr>
          <p:nvPr/>
        </p:nvPicPr>
        <p:blipFill>
          <a:blip r:embed="rId1"/>
          <a:stretch>
            <a:fillRect/>
          </a:stretch>
        </p:blipFill>
        <p:spPr>
          <a:xfrm>
            <a:off x="263353" y="1340768"/>
            <a:ext cx="11637996" cy="4032448"/>
          </a:xfrm>
          <a:prstGeom prst="rect">
            <a:avLst/>
          </a:prstGeom>
        </p:spPr>
      </p:pic>
      <p:sp>
        <p:nvSpPr>
          <p:cNvPr id="5" name="TextBox 4"/>
          <p:cNvSpPr txBox="1"/>
          <p:nvPr/>
        </p:nvSpPr>
        <p:spPr>
          <a:xfrm>
            <a:off x="263352" y="5445224"/>
            <a:ext cx="11637995" cy="120032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1800" dirty="0">
                <a:solidFill>
                  <a:srgbClr val="FF0000"/>
                </a:solidFill>
                <a:latin typeface="Arial" panose="020B0604020202020204" pitchFamily="34" charset="0"/>
                <a:cs typeface="Arial" panose="020B0604020202020204" pitchFamily="34" charset="0"/>
              </a:rPr>
              <a:t>:</a:t>
            </a:r>
            <a:endParaRPr lang="en-IN" sz="1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dept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A67F59"/>
                </a:solidFill>
                <a:latin typeface="Liberation Mono"/>
              </a:rPr>
              <a:t>AND</a:t>
            </a:r>
            <a:r>
              <a:rPr lang="en-IN" dirty="0">
                <a:latin typeface="Liberation Mono"/>
              </a:rPr>
              <a:t> dname </a:t>
            </a:r>
            <a:r>
              <a:rPr lang="en-IN" dirty="0">
                <a:solidFill>
                  <a:schemeClr val="accent5">
                    <a:lumMod val="75000"/>
                  </a:schemeClr>
                </a:solidFill>
                <a:latin typeface="Liberation Mono"/>
              </a:rPr>
              <a:t>=</a:t>
            </a:r>
            <a:r>
              <a:rPr lang="en-IN" dirty="0">
                <a:latin typeface="Liberation Mono"/>
              </a:rPr>
              <a:t> 'accounting';</a:t>
            </a:r>
            <a:endParaRPr lang="en-IN" dirty="0">
              <a:latin typeface="Liberation Mono"/>
            </a:endParaRPr>
          </a:p>
          <a:p>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dept </a:t>
            </a:r>
            <a:r>
              <a:rPr lang="en-IN" dirty="0">
                <a:solidFill>
                  <a:srgbClr val="0077AA"/>
                </a:solidFill>
                <a:latin typeface="Liberation Mono"/>
              </a:rPr>
              <a:t>WHERE</a:t>
            </a:r>
            <a:r>
              <a:rPr lang="en-IN" dirty="0">
                <a:latin typeface="Liberation Mono"/>
              </a:rPr>
              <a:t> </a:t>
            </a:r>
            <a:r>
              <a:rPr lang="en-IN" dirty="0">
                <a:solidFill>
                  <a:schemeClr val="bg1">
                    <a:lumMod val="65000"/>
                  </a:schemeClr>
                </a:solidFill>
                <a:latin typeface="Liberation Mono"/>
              </a:rPr>
              <a:t>(</a:t>
            </a:r>
            <a:r>
              <a:rPr lang="en-IN" dirty="0">
                <a:latin typeface="Liberation Mono"/>
              </a:rPr>
              <a:t>emp.deptno, dname</a:t>
            </a:r>
            <a:r>
              <a:rPr lang="en-IN" dirty="0">
                <a:solidFill>
                  <a:schemeClr val="bg1">
                    <a:lumMod val="65000"/>
                  </a:schemeClr>
                </a:solidFill>
                <a:latin typeface="Liberation Mono"/>
              </a:rPr>
              <a:t>)</a:t>
            </a:r>
            <a:r>
              <a:rPr lang="en-IN" dirty="0">
                <a:latin typeface="Liberation Mono"/>
              </a:rPr>
              <a:t>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65000"/>
                  </a:schemeClr>
                </a:solidFill>
                <a:latin typeface="Liberation Mono"/>
              </a:rPr>
              <a:t>(</a:t>
            </a:r>
            <a:r>
              <a:rPr lang="en-IN" dirty="0">
                <a:latin typeface="Liberation Mono"/>
              </a:rPr>
              <a:t>dept.deptno, 'accounting'</a:t>
            </a:r>
            <a:r>
              <a:rPr lang="en-IN" dirty="0">
                <a:solidFill>
                  <a:schemeClr val="bg1">
                    <a:lumMod val="65000"/>
                  </a:schemeClr>
                </a:solidFill>
                <a:latin typeface="Liberation Mono"/>
              </a:rPr>
              <a:t>)</a:t>
            </a:r>
            <a:r>
              <a:rPr lang="en-IN" dirty="0">
                <a:latin typeface="Liberation Mono"/>
              </a:rPr>
              <a:t>;</a:t>
            </a:r>
            <a:endParaRPr lang="en-IN" dirty="0">
              <a:latin typeface="Liberation Mono"/>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equi join</a:t>
            </a:r>
            <a:endParaRPr lang="en-IN" sz="3200" i="1" dirty="0">
              <a:solidFill>
                <a:srgbClr val="FF9900"/>
              </a:solidFill>
              <a:latin typeface="Arial" panose="020B0604020202020204" pitchFamily="34" charset="0"/>
              <a:cs typeface="Arial" panose="020B0604020202020204" pitchFamily="34" charset="0"/>
            </a:endParaRPr>
          </a:p>
        </p:txBody>
      </p:sp>
      <p:sp>
        <p:nvSpPr>
          <p:cNvPr id="3" name="Rectangle 2"/>
          <p:cNvSpPr/>
          <p:nvPr/>
        </p:nvSpPr>
        <p:spPr>
          <a:xfrm>
            <a:off x="252329" y="3908387"/>
            <a:ext cx="6186448"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charset="0"/>
              </a:rPr>
              <a:t>FROM</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 , </a:t>
            </a:r>
            <a:r>
              <a:rPr lang="en-US" sz="1800" dirty="0">
                <a:latin typeface="Liberation Mono"/>
                <a:cs typeface="Arial" panose="020B0604020202020204" pitchFamily="34" charset="0"/>
              </a:rPr>
              <a:t>tableB</a:t>
            </a:r>
            <a:r>
              <a:rPr lang="en-US" dirty="0">
                <a:latin typeface="Liberation Mono"/>
              </a:rPr>
              <a:t> </a:t>
            </a:r>
            <a:r>
              <a:rPr lang="en-US" dirty="0">
                <a:solidFill>
                  <a:srgbClr val="0077AA"/>
                </a:solidFill>
                <a:latin typeface="Liberation Mono"/>
              </a:rPr>
              <a:t>WHERE</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.id </a:t>
            </a:r>
            <a:r>
              <a:rPr lang="en-US" dirty="0">
                <a:solidFill>
                  <a:schemeClr val="accent5">
                    <a:lumMod val="75000"/>
                  </a:schemeClr>
                </a:solidFill>
                <a:latin typeface="Liberation Mono"/>
              </a:rPr>
              <a:t>=</a:t>
            </a:r>
            <a:r>
              <a:rPr lang="en-US" dirty="0">
                <a:latin typeface="Liberation Mono"/>
              </a:rPr>
              <a:t> </a:t>
            </a:r>
            <a:r>
              <a:rPr lang="en-US" sz="1800" dirty="0">
                <a:latin typeface="Liberation Mono"/>
                <a:cs typeface="Arial" panose="020B0604020202020204" pitchFamily="34" charset="0"/>
              </a:rPr>
              <a:t>tableB</a:t>
            </a:r>
            <a:r>
              <a:rPr lang="en-US" dirty="0">
                <a:latin typeface="Liberation Mono"/>
              </a:rPr>
              <a:t>.id;</a:t>
            </a:r>
            <a:endParaRPr lang="en-US" dirty="0">
              <a:latin typeface="Liberation Mono"/>
            </a:endParaRPr>
          </a:p>
        </p:txBody>
      </p:sp>
      <p:pic>
        <p:nvPicPr>
          <p:cNvPr id="20" name="Picture 19"/>
          <p:cNvPicPr>
            <a:picLocks noChangeAspect="1"/>
          </p:cNvPicPr>
          <p:nvPr/>
        </p:nvPicPr>
        <p:blipFill>
          <a:blip r:embed="rId1"/>
          <a:stretch>
            <a:fillRect/>
          </a:stretch>
        </p:blipFill>
        <p:spPr>
          <a:xfrm>
            <a:off x="6096000" y="663568"/>
            <a:ext cx="4767839" cy="1829327"/>
          </a:xfrm>
          <a:prstGeom prst="rect">
            <a:avLst/>
          </a:prstGeom>
        </p:spPr>
      </p:pic>
      <p:grpSp>
        <p:nvGrpSpPr>
          <p:cNvPr id="31" name="Group 30"/>
          <p:cNvGrpSpPr/>
          <p:nvPr/>
        </p:nvGrpSpPr>
        <p:grpSpPr>
          <a:xfrm>
            <a:off x="97111" y="84069"/>
            <a:ext cx="4126681" cy="3413940"/>
            <a:chOff x="278601" y="233604"/>
            <a:chExt cx="3729167" cy="3413940"/>
          </a:xfrm>
        </p:grpSpPr>
        <p:sp>
          <p:nvSpPr>
            <p:cNvPr id="15" name="TextBox 14"/>
            <p:cNvSpPr txBox="1"/>
            <p:nvPr/>
          </p:nvSpPr>
          <p:spPr>
            <a:xfrm>
              <a:off x="278601" y="233604"/>
              <a:ext cx="1673091" cy="400110"/>
            </a:xfrm>
            <a:prstGeom prst="rect">
              <a:avLst/>
            </a:prstGeom>
            <a:noFill/>
          </p:spPr>
          <p:txBody>
            <a:bodyPr wrap="square">
              <a:spAutoFit/>
            </a:bodyPr>
            <a:lstStyle/>
            <a:p>
              <a:r>
                <a:rPr lang="en-US" sz="2000" dirty="0">
                  <a:latin typeface="Liberation Mono"/>
                  <a:cs typeface="Arial" panose="020B0604020202020204" pitchFamily="34" charset="0"/>
                </a:rPr>
                <a:t>tableA </a:t>
              </a:r>
              <a:r>
                <a:rPr lang="en-US" sz="2000" dirty="0">
                  <a:solidFill>
                    <a:srgbClr val="0077AA"/>
                  </a:solidFill>
                  <a:latin typeface="Liberation Mono"/>
                  <a:ea typeface="Times New Roman" panose="02020603050405020304" charset="0"/>
                </a:rPr>
                <a:t>Table </a:t>
              </a:r>
              <a:endParaRPr lang="en-IN" sz="2000" dirty="0"/>
            </a:p>
          </p:txBody>
        </p:sp>
        <p:sp>
          <p:nvSpPr>
            <p:cNvPr id="17" name="TextBox 16"/>
            <p:cNvSpPr txBox="1"/>
            <p:nvPr/>
          </p:nvSpPr>
          <p:spPr>
            <a:xfrm>
              <a:off x="2159262" y="233604"/>
              <a:ext cx="1673091" cy="400110"/>
            </a:xfrm>
            <a:prstGeom prst="rect">
              <a:avLst/>
            </a:prstGeom>
            <a:noFill/>
          </p:spPr>
          <p:txBody>
            <a:bodyPr wrap="square">
              <a:spAutoFit/>
            </a:bodyPr>
            <a:lstStyle/>
            <a:p>
              <a:r>
                <a:rPr lang="en-US" sz="2000" dirty="0">
                  <a:latin typeface="Liberation Mono"/>
                  <a:cs typeface="Arial" panose="020B0604020202020204" pitchFamily="34" charset="0"/>
                </a:rPr>
                <a:t>tableB </a:t>
              </a:r>
              <a:r>
                <a:rPr lang="en-US" sz="2000" dirty="0">
                  <a:solidFill>
                    <a:srgbClr val="0077AA"/>
                  </a:solidFill>
                  <a:latin typeface="Liberation Mono"/>
                  <a:ea typeface="Times New Roman" panose="02020603050405020304" charset="0"/>
                </a:rPr>
                <a:t>Table </a:t>
              </a:r>
              <a:endParaRPr lang="en-IN" sz="2000" dirty="0"/>
            </a:p>
          </p:txBody>
        </p:sp>
        <p:pic>
          <p:nvPicPr>
            <p:cNvPr id="29" name="Picture 28"/>
            <p:cNvPicPr>
              <a:picLocks noChangeAspect="1"/>
            </p:cNvPicPr>
            <p:nvPr/>
          </p:nvPicPr>
          <p:blipFill>
            <a:blip r:embed="rId2"/>
            <a:stretch>
              <a:fillRect/>
            </a:stretch>
          </p:blipFill>
          <p:spPr>
            <a:xfrm>
              <a:off x="2250952" y="584776"/>
              <a:ext cx="1756816" cy="3062768"/>
            </a:xfrm>
            <a:prstGeom prst="rect">
              <a:avLst/>
            </a:prstGeom>
          </p:spPr>
        </p:pic>
        <p:pic>
          <p:nvPicPr>
            <p:cNvPr id="30" name="Picture 29"/>
            <p:cNvPicPr>
              <a:picLocks noChangeAspect="1"/>
            </p:cNvPicPr>
            <p:nvPr/>
          </p:nvPicPr>
          <p:blipFill>
            <a:blip r:embed="rId3"/>
            <a:stretch>
              <a:fillRect/>
            </a:stretch>
          </p:blipFill>
          <p:spPr>
            <a:xfrm>
              <a:off x="332983" y="584775"/>
              <a:ext cx="1756816" cy="2767374"/>
            </a:xfrm>
            <a:prstGeom prst="rect">
              <a:avLst/>
            </a:prstGeom>
          </p:spPr>
        </p:pic>
      </p:grpSp>
      <p:pic>
        <p:nvPicPr>
          <p:cNvPr id="2" name="Picture 1"/>
          <p:cNvPicPr>
            <a:picLocks noChangeAspect="1"/>
          </p:cNvPicPr>
          <p:nvPr/>
        </p:nvPicPr>
        <p:blipFill>
          <a:blip r:embed="rId4"/>
          <a:stretch>
            <a:fillRect/>
          </a:stretch>
        </p:blipFill>
        <p:spPr>
          <a:xfrm>
            <a:off x="7284244" y="3268467"/>
            <a:ext cx="2391350" cy="1744709"/>
          </a:xfrm>
          <a:prstGeom prst="rect">
            <a:avLst/>
          </a:prstGeom>
        </p:spPr>
      </p:pic>
      <p:pic>
        <p:nvPicPr>
          <p:cNvPr id="5" name="Picture 4"/>
          <p:cNvPicPr>
            <a:picLocks noChangeAspect="1"/>
          </p:cNvPicPr>
          <p:nvPr/>
        </p:nvPicPr>
        <p:blipFill>
          <a:blip r:embed="rId5"/>
          <a:stretch>
            <a:fillRect/>
          </a:stretch>
        </p:blipFill>
        <p:spPr>
          <a:xfrm>
            <a:off x="7290345" y="5373216"/>
            <a:ext cx="2379148" cy="1110269"/>
          </a:xfrm>
          <a:prstGeom prst="rect">
            <a:avLst/>
          </a:prstGeom>
        </p:spPr>
      </p:pic>
      <p:sp>
        <p:nvSpPr>
          <p:cNvPr id="7" name="Rectangle 6"/>
          <p:cNvSpPr/>
          <p:nvPr/>
        </p:nvSpPr>
        <p:spPr>
          <a:xfrm>
            <a:off x="310251" y="5695916"/>
            <a:ext cx="6832427"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charset="0"/>
              </a:rPr>
              <a:t>FROM</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 , </a:t>
            </a:r>
            <a:r>
              <a:rPr lang="en-US" sz="1800" dirty="0">
                <a:latin typeface="Liberation Mono"/>
                <a:cs typeface="Arial" panose="020B0604020202020204" pitchFamily="34" charset="0"/>
              </a:rPr>
              <a:t>tableB</a:t>
            </a:r>
            <a:r>
              <a:rPr lang="en-US" dirty="0">
                <a:latin typeface="Liberation Mono"/>
              </a:rPr>
              <a:t> </a:t>
            </a:r>
            <a:r>
              <a:rPr lang="en-US" dirty="0">
                <a:solidFill>
                  <a:srgbClr val="0077AA"/>
                </a:solidFill>
                <a:latin typeface="Liberation Mono"/>
              </a:rPr>
              <a:t>WHERE</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.name </a:t>
            </a:r>
            <a:r>
              <a:rPr lang="en-US" dirty="0">
                <a:solidFill>
                  <a:schemeClr val="accent5">
                    <a:lumMod val="75000"/>
                  </a:schemeClr>
                </a:solidFill>
                <a:latin typeface="Liberation Mono"/>
              </a:rPr>
              <a:t>=</a:t>
            </a:r>
            <a:r>
              <a:rPr lang="en-US" dirty="0">
                <a:latin typeface="Liberation Mono"/>
              </a:rPr>
              <a:t> </a:t>
            </a:r>
            <a:r>
              <a:rPr lang="en-US" sz="1800" dirty="0">
                <a:latin typeface="Liberation Mono"/>
                <a:cs typeface="Arial" panose="020B0604020202020204" pitchFamily="34" charset="0"/>
              </a:rPr>
              <a:t>tableB</a:t>
            </a:r>
            <a:r>
              <a:rPr lang="en-US" dirty="0">
                <a:latin typeface="Liberation Mono"/>
              </a:rPr>
              <a:t>.name;</a:t>
            </a:r>
            <a:endParaRPr lang="en-US" dirty="0">
              <a:latin typeface="Liberation Mono"/>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fontScale="925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endParaRPr lang="en-US" sz="54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228601"/>
            <a:ext cx="11737304" cy="1015663"/>
          </a:xfrm>
          <a:prstGeom prst="rect">
            <a:avLst/>
          </a:prstGeom>
        </p:spPr>
        <p:txBody>
          <a:bodyPr wrap="square">
            <a:spAutoFit/>
          </a:bodyPr>
          <a:lstStyle/>
          <a:p>
            <a:pPr algn="just"/>
            <a:r>
              <a:rPr lang="en-IN" sz="2400" dirty="0">
                <a:solidFill>
                  <a:srgbClr val="DBC04D"/>
                </a:solidFill>
                <a:latin typeface="Arial" panose="020B0604020202020204" pitchFamily="34" charset="0"/>
                <a:cs typeface="Arial" panose="020B0604020202020204" pitchFamily="34" charset="0"/>
              </a:rPr>
              <a:t>ON Contrition</a:t>
            </a:r>
            <a:endParaRPr lang="en-IN" sz="2400" dirty="0">
              <a:solidFill>
                <a:srgbClr val="DBC04D"/>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this join condition gets applied none of the columns of the relation will get eliminated in the result set.</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order to apply this join condition, on any two tables they need not to have any common column.</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263352" y="3505201"/>
            <a:ext cx="11737304" cy="1292662"/>
          </a:xfrm>
          <a:prstGeom prst="rect">
            <a:avLst/>
          </a:prstGeom>
        </p:spPr>
        <p:txBody>
          <a:bodyPr wrap="square">
            <a:spAutoFit/>
          </a:bodyPr>
          <a:lstStyle/>
          <a:p>
            <a:pPr algn="just"/>
            <a:r>
              <a:rPr lang="en-IN" sz="2400" dirty="0">
                <a:solidFill>
                  <a:srgbClr val="DBC04D"/>
                </a:solidFill>
                <a:latin typeface="Arial" panose="020B0604020202020204" pitchFamily="34" charset="0"/>
                <a:cs typeface="Arial" panose="020B0604020202020204" pitchFamily="34" charset="0"/>
              </a:rPr>
              <a:t>USING Attribute Contrition</a:t>
            </a: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When all the common columns are used in the join predicate then the result would be same as Natural join.</a:t>
            </a: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result set of the join the duplicates of the columns used in the predicate gets eliminated.</a:t>
            </a: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should not have a qualifier(table name or Alias) in the referenced columns.</a:t>
            </a:r>
            <a:endParaRPr lang="en-US" b="0" i="0" dirty="0">
              <a:effectLst/>
              <a:latin typeface="Arial" panose="020B0604020202020204" pitchFamily="34" charset="0"/>
              <a:cs typeface="Arial" panose="020B0604020202020204" pitchFamily="34" charset="0"/>
            </a:endParaRPr>
          </a:p>
        </p:txBody>
      </p:sp>
      <p:sp>
        <p:nvSpPr>
          <p:cNvPr id="5" name="Rectangle 4"/>
          <p:cNvSpPr/>
          <p:nvPr/>
        </p:nvSpPr>
        <p:spPr>
          <a:xfrm>
            <a:off x="622598" y="5229200"/>
            <a:ext cx="10369152"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b="1" dirty="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clause is optional, If not given then </a:t>
            </a:r>
            <a:r>
              <a:rPr lang="en-IN" i="1" dirty="0">
                <a:solidFill>
                  <a:srgbClr val="006C86"/>
                </a:solidFill>
                <a:latin typeface="Arial" panose="020B0604020202020204" pitchFamily="34" charset="0"/>
                <a:cs typeface="Arial" panose="020B0604020202020204" pitchFamily="34" charset="0"/>
              </a:rPr>
              <a:t>INNER</a:t>
            </a:r>
            <a:r>
              <a:rPr lang="en-IN" i="1" dirty="0">
                <a:solidFill>
                  <a:srgbClr val="006C86"/>
                </a:solidFill>
                <a:latin typeface="Arial" panose="020B0604020202020204" pitchFamily="34" charset="0"/>
                <a:ea typeface="Times New Roman" panose="02020603050405020304" charset="0"/>
                <a:cs typeface="Arial" panose="020B0604020202020204" pitchFamily="34" charset="0"/>
              </a:rPr>
              <a:t> </a:t>
            </a:r>
            <a:r>
              <a:rPr lang="en-IN" i="1" dirty="0">
                <a:solidFill>
                  <a:srgbClr val="006C86"/>
                </a:solidFill>
                <a:latin typeface="Arial" panose="020B0604020202020204" pitchFamily="34" charset="0"/>
                <a:cs typeface="Arial" panose="020B0604020202020204" pitchFamily="34" charset="0"/>
              </a:rPr>
              <a:t>JOIN </a:t>
            </a:r>
            <a:r>
              <a:rPr lang="en-IN" dirty="0">
                <a:latin typeface="Arial" panose="020B0604020202020204" pitchFamily="34" charset="0"/>
                <a:cs typeface="Arial" panose="020B0604020202020204" pitchFamily="34" charset="0"/>
              </a:rPr>
              <a:t>works like </a:t>
            </a:r>
            <a:r>
              <a:rPr lang="en-IN" i="1" dirty="0">
                <a:solidFill>
                  <a:srgbClr val="006C86"/>
                </a:solidFill>
                <a:latin typeface="Arial" panose="020B0604020202020204" pitchFamily="34" charset="0"/>
                <a:cs typeface="Arial" panose="020B0604020202020204" pitchFamily="34" charset="0"/>
              </a:rPr>
              <a:t>CROSS JOIN.</a:t>
            </a:r>
            <a:endParaRPr lang="en-US" i="1" dirty="0">
              <a:solidFill>
                <a:srgbClr val="006C86"/>
              </a:solidFill>
              <a:latin typeface="Arial" panose="020B0604020202020204" pitchFamily="34" charset="0"/>
              <a:cs typeface="Arial" panose="020B0604020202020204" pitchFamily="34"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on &amp; using clause example</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263352" y="3441700"/>
            <a:ext cx="11593288" cy="1031051"/>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endParaRPr lang="en-IN" sz="2400" dirty="0">
              <a:solidFill>
                <a:srgbClr val="DBC04D"/>
              </a:solidFill>
              <a:latin typeface="Open Sans"/>
              <a:cs typeface="Arial" panose="020B0604020202020204" pitchFamily="34" charset="0"/>
            </a:endParaRPr>
          </a:p>
          <a:p>
            <a:r>
              <a:rPr lang="en-IN" dirty="0">
                <a:latin typeface="Arial" panose="020B0604020202020204" pitchFamily="34" charset="0"/>
                <a:cs typeface="Arial" panose="020B0604020202020204" pitchFamily="34" charset="0"/>
              </a:rPr>
              <a:t>The USING clause is used if several columns share the same name but you don’t want to join using all of these common columns. </a:t>
            </a:r>
            <a:r>
              <a:rPr lang="en-IN" sz="1900" dirty="0">
                <a:solidFill>
                  <a:srgbClr val="0083A2"/>
                </a:solidFill>
                <a:latin typeface="Arial" panose="020B0604020202020204" pitchFamily="34" charset="0"/>
                <a:cs typeface="Arial" panose="020B0604020202020204" pitchFamily="34" charset="0"/>
              </a:rPr>
              <a:t>The columns listed in the USING clause can’t have any qualifiers in the statement.</a:t>
            </a:r>
            <a:endParaRPr lang="en-IN" sz="1900"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263352" y="704264"/>
            <a:ext cx="11593288" cy="738664"/>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endParaRPr lang="en-IN" sz="2400" dirty="0">
              <a:solidFill>
                <a:srgbClr val="DBC04D"/>
              </a:solidFill>
              <a:latin typeface="Open Sans"/>
              <a:cs typeface="Arial" panose="020B0604020202020204" pitchFamily="34" charset="0"/>
            </a:endParaRPr>
          </a:p>
          <a:p>
            <a:r>
              <a:rPr lang="en-IN" dirty="0">
                <a:latin typeface="Arial" panose="020B0604020202020204" pitchFamily="34" charset="0"/>
                <a:cs typeface="Arial" panose="020B0604020202020204" pitchFamily="34" charset="0"/>
              </a:rPr>
              <a:t>The ON clause is used to join tables where the column names don’t match in both tables.</a:t>
            </a:r>
            <a:endParaRPr lang="en-IN" dirty="0">
              <a:latin typeface="Arial" panose="020B0604020202020204" pitchFamily="34" charset="0"/>
              <a:cs typeface="Arial" panose="020B0604020202020204" pitchFamily="34" charset="0"/>
            </a:endParaRPr>
          </a:p>
        </p:txBody>
      </p:sp>
      <p:grpSp>
        <p:nvGrpSpPr>
          <p:cNvPr id="23" name="Group 22"/>
          <p:cNvGrpSpPr/>
          <p:nvPr/>
        </p:nvGrpSpPr>
        <p:grpSpPr>
          <a:xfrm>
            <a:off x="2495600" y="1558667"/>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775520" y="4816396"/>
            <a:ext cx="8086231" cy="1590324"/>
            <a:chOff x="1007837" y="4581876"/>
            <a:chExt cx="7865445" cy="1590324"/>
          </a:xfrm>
        </p:grpSpPr>
        <p:grpSp>
          <p:nvGrpSpPr>
            <p:cNvPr id="14" name="Group 13"/>
            <p:cNvGrpSpPr/>
            <p:nvPr/>
          </p:nvGrpSpPr>
          <p:grpSpPr>
            <a:xfrm>
              <a:off x="4335864" y="4581876"/>
              <a:ext cx="4537418" cy="1590324"/>
              <a:chOff x="4530382" y="4572000"/>
              <a:chExt cx="4537418" cy="1590324"/>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9572" y="4572000"/>
                <a:ext cx="4378228" cy="1571861"/>
              </a:xfrm>
              <a:prstGeom prst="rect">
                <a:avLst/>
              </a:prstGeom>
            </p:spPr>
          </p:pic>
          <p:sp>
            <p:nvSpPr>
              <p:cNvPr id="12" name="Rectangle 11"/>
              <p:cNvSpPr/>
              <p:nvPr/>
            </p:nvSpPr>
            <p:spPr>
              <a:xfrm>
                <a:off x="4530382" y="5628924"/>
                <a:ext cx="3829515"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007837" y="5708254"/>
              <a:ext cx="2226892" cy="338554"/>
            </a:xfrm>
            <a:prstGeom prst="rect">
              <a:avLst/>
            </a:prstGeom>
            <a:noFill/>
          </p:spPr>
          <p:txBody>
            <a:bodyPr wrap="none" rtlCol="0">
              <a:spAutoFit/>
            </a:bodyPr>
            <a:lstStyle/>
            <a:p>
              <a:r>
                <a:rPr lang="en-IN" sz="1600" dirty="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180301"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inner join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407368" y="3283866"/>
            <a:ext cx="11305256"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inner join is one of the most commonly used joins in SQL. The inner join clause allows you to query data from two or more related tables.</a:t>
            </a:r>
            <a:endParaRPr lang="en-US" sz="2000" dirty="0">
              <a:latin typeface="Palatino Linotype" panose="02040502050505030304" pitchFamily="18" charset="0"/>
              <a:cs typeface="Segoe UI Light" panose="020B0502040204020203" pitchFamily="34"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print"/>
          <a:stretch>
            <a:fillRect/>
          </a:stretch>
        </p:blipFill>
        <p:spPr>
          <a:xfrm>
            <a:off x="335360" y="2636912"/>
            <a:ext cx="11377264" cy="2997531"/>
          </a:xfrm>
          <a:prstGeom prst="rect">
            <a:avLst/>
          </a:prstGeom>
        </p:spPr>
      </p:pic>
      <p:pic>
        <p:nvPicPr>
          <p:cNvPr id="35" name="Picture 34"/>
          <p:cNvPicPr>
            <a:picLocks noChangeAspect="1"/>
          </p:cNvPicPr>
          <p:nvPr/>
        </p:nvPicPr>
        <p:blipFill>
          <a:blip r:embed="rId2" cstate="print"/>
          <a:stretch>
            <a:fillRect/>
          </a:stretch>
        </p:blipFill>
        <p:spPr>
          <a:xfrm>
            <a:off x="4750002" y="5377071"/>
            <a:ext cx="7416824" cy="1480928"/>
          </a:xfrm>
          <a:prstGeom prst="rect">
            <a:avLst/>
          </a:prstGeom>
        </p:spPr>
      </p:pic>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inner join</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endParaRPr lang="en-IN" dirty="0">
              <a:latin typeface="Arial" panose="020B0604020202020204" pitchFamily="34" charset="0"/>
              <a:cs typeface="Arial" panose="020B0604020202020204" pitchFamily="34" charset="0"/>
            </a:endParaRPr>
          </a:p>
        </p:txBody>
      </p:sp>
      <p:sp>
        <p:nvSpPr>
          <p:cNvPr id="12" name="Rectangle 11"/>
          <p:cNvSpPr/>
          <p:nvPr/>
        </p:nvSpPr>
        <p:spPr>
          <a:xfrm>
            <a:off x="335360" y="76200"/>
            <a:ext cx="5760640" cy="646331"/>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endParaRPr lang="en-IN"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Rectangle 2"/>
          <p:cNvSpPr/>
          <p:nvPr/>
        </p:nvSpPr>
        <p:spPr>
          <a:xfrm>
            <a:off x="263352" y="2132856"/>
            <a:ext cx="1137726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charset="0"/>
                <a:cs typeface="Times New Roman" panose="02020603050405020304" charset="0"/>
              </a:rPr>
              <a:t>FROM</a:t>
            </a:r>
            <a:r>
              <a:rPr lang="en-US" dirty="0">
                <a:latin typeface="Liberation Mono"/>
                <a:cs typeface="Arial" panose="020B0604020202020204" pitchFamily="34" charset="0"/>
              </a:rPr>
              <a:t> employee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INNER</a:t>
            </a:r>
            <a:r>
              <a:rPr lang="en-IN" dirty="0">
                <a:solidFill>
                  <a:srgbClr val="DD4A68"/>
                </a:solidFill>
                <a:latin typeface="Liberation Mono"/>
                <a:ea typeface="Times New Roman" panose="02020603050405020304"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qualification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 </a:t>
            </a:r>
            <a:r>
              <a:rPr lang="en-IN" dirty="0">
                <a:solidFill>
                  <a:srgbClr val="DD4A68"/>
                </a:solidFill>
                <a:latin typeface="Liberation Mono"/>
                <a:ea typeface="Times New Roman" panose="02020603050405020304" charset="0"/>
              </a:rPr>
              <a:t>ON</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err="1">
                <a:solidFill>
                  <a:schemeClr val="tx1">
                    <a:lumMod val="50000"/>
                    <a:lumOff val="50000"/>
                  </a:schemeClr>
                </a:solidFill>
                <a:latin typeface="Liberation Mono"/>
                <a:cs typeface="Arial" panose="020B0604020202020204" pitchFamily="34" charset="0"/>
              </a:rPr>
              <a:t>quali</a:t>
            </a:r>
            <a:r>
              <a:rPr lang="en-US" dirty="0" err="1">
                <a:latin typeface="Liberation Mono"/>
                <a:cs typeface="Arial" panose="020B0604020202020204" pitchFamily="34" charset="0"/>
              </a:rPr>
              <a:t>.employeeid</a:t>
            </a:r>
            <a:r>
              <a:rPr lang="en-US" dirty="0">
                <a:latin typeface="Liberation Mono"/>
                <a:cs typeface="Arial" panose="020B0604020202020204" pitchFamily="34" charset="0"/>
              </a:rPr>
              <a:t>;</a:t>
            </a:r>
            <a:endParaRPr lang="en-US" dirty="0">
              <a:latin typeface="Liberation Mono"/>
              <a:cs typeface="Arial" panose="020B0604020202020204" pitchFamily="34" charset="0"/>
            </a:endParaRPr>
          </a:p>
        </p:txBody>
      </p:sp>
      <p:sp>
        <p:nvSpPr>
          <p:cNvPr id="10" name="Rectangle 9"/>
          <p:cNvSpPr/>
          <p:nvPr/>
        </p:nvSpPr>
        <p:spPr>
          <a:xfrm>
            <a:off x="108681" y="5805264"/>
            <a:ext cx="4691175" cy="707886"/>
          </a:xfrm>
          <a:prstGeom prst="rect">
            <a:avLst/>
          </a:prstGeom>
        </p:spPr>
        <p:txBody>
          <a:bodyPr wrap="square">
            <a:spAutoFit/>
          </a:bodyPr>
          <a:lstStyle/>
          <a:p>
            <a:r>
              <a:rPr lang="en-IN" sz="2000" dirty="0">
                <a:solidFill>
                  <a:srgbClr val="E0D612"/>
                </a:solidFill>
                <a:latin typeface="Arial" panose="020B0604020202020204" pitchFamily="34" charset="0"/>
                <a:cs typeface="Arial" panose="020B0604020202020204" pitchFamily="34" charset="0"/>
              </a:rPr>
              <a:t>ON</a:t>
            </a:r>
            <a:r>
              <a:rPr lang="en-IN" sz="2000" dirty="0">
                <a:solidFill>
                  <a:srgbClr val="006C86"/>
                </a:solidFill>
                <a:latin typeface="Arial" panose="020B0604020202020204" pitchFamily="34" charset="0"/>
                <a:cs typeface="Arial" panose="020B0604020202020204" pitchFamily="34" charset="0"/>
              </a:rPr>
              <a:t> clause is optional, If not given then </a:t>
            </a:r>
            <a:r>
              <a:rPr lang="en-IN" sz="2000" dirty="0">
                <a:solidFill>
                  <a:srgbClr val="E0D612"/>
                </a:solidFill>
                <a:latin typeface="Arial" panose="020B0604020202020204" pitchFamily="34" charset="0"/>
                <a:cs typeface="Arial" panose="020B0604020202020204" pitchFamily="34" charset="0"/>
              </a:rPr>
              <a:t>INNER</a:t>
            </a:r>
            <a:r>
              <a:rPr lang="en-IN" sz="2000" dirty="0">
                <a:solidFill>
                  <a:srgbClr val="DD4A68"/>
                </a:solidFill>
                <a:latin typeface="Arial" panose="020B0604020202020204" pitchFamily="34" charset="0"/>
                <a:ea typeface="Times New Roman" panose="02020603050405020304" charset="0"/>
              </a:rPr>
              <a:t> </a:t>
            </a:r>
            <a:r>
              <a:rPr lang="en-IN" sz="2000" dirty="0">
                <a:solidFill>
                  <a:srgbClr val="E0D612"/>
                </a:solidFill>
                <a:latin typeface="Arial" panose="020B0604020202020204" pitchFamily="34" charset="0"/>
                <a:cs typeface="Arial" panose="020B0604020202020204" pitchFamily="34" charset="0"/>
              </a:rPr>
              <a:t>JOIN </a:t>
            </a:r>
            <a:r>
              <a:rPr lang="en-IN" sz="2000" dirty="0">
                <a:solidFill>
                  <a:srgbClr val="006C86"/>
                </a:solidFill>
                <a:latin typeface="Arial" panose="020B0604020202020204" pitchFamily="34" charset="0"/>
                <a:cs typeface="Arial" panose="020B0604020202020204" pitchFamily="34" charset="0"/>
              </a:rPr>
              <a:t>works like </a:t>
            </a:r>
            <a:r>
              <a:rPr lang="en-IN" sz="2000" dirty="0">
                <a:solidFill>
                  <a:srgbClr val="E12F2B"/>
                </a:solidFill>
                <a:latin typeface="Arial" panose="020B0604020202020204" pitchFamily="34" charset="0"/>
                <a:cs typeface="Arial" panose="020B0604020202020204" pitchFamily="34" charset="0"/>
              </a:rPr>
              <a:t>CROSS JOIN</a:t>
            </a:r>
            <a:endParaRPr lang="en-US" sz="2000" dirty="0">
              <a:solidFill>
                <a:srgbClr val="E12F2B"/>
              </a:solidFill>
            </a:endParaRPr>
          </a:p>
        </p:txBody>
      </p:sp>
      <p:sp>
        <p:nvSpPr>
          <p:cNvPr id="2" name="Rectangle 1"/>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INNER</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inner join</a:t>
            </a:r>
            <a:endParaRPr lang="en-IN" sz="3200" i="1" dirty="0">
              <a:solidFill>
                <a:srgbClr val="FF9900"/>
              </a:solidFill>
              <a:latin typeface="Arial" panose="020B0604020202020204" pitchFamily="34" charset="0"/>
              <a:cs typeface="Arial" panose="020B0604020202020204" pitchFamily="34" charset="0"/>
            </a:endParaRPr>
          </a:p>
        </p:txBody>
      </p:sp>
      <p:sp>
        <p:nvSpPr>
          <p:cNvPr id="10" name="Rectangle 9"/>
          <p:cNvSpPr/>
          <p:nvPr/>
        </p:nvSpPr>
        <p:spPr>
          <a:xfrm>
            <a:off x="304056" y="210076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charset="0"/>
                <a:cs typeface="Arial" panose="020B0604020202020204" pitchFamily="34" charset="0"/>
              </a:rPr>
              <a:t>  FROM </a:t>
            </a:r>
            <a:r>
              <a:rPr lang="en-US" dirty="0">
                <a:latin typeface="Liberation Mono"/>
                <a:ea typeface="Times New Roman" panose="02020603050405020304" charset="0"/>
                <a:cs typeface="Arial" panose="020B0604020202020204" pitchFamily="34" charset="0"/>
              </a:rPr>
              <a:t>customer</a:t>
            </a:r>
            <a:r>
              <a:rPr lang="en-US" dirty="0">
                <a:solidFill>
                  <a:srgbClr val="0077AA"/>
                </a:solidFill>
                <a:latin typeface="Liberation Mono"/>
                <a:ea typeface="Times New Roman" panose="02020603050405020304"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INNER</a:t>
            </a:r>
            <a:r>
              <a:rPr lang="en-US" dirty="0">
                <a:solidFill>
                  <a:srgbClr val="0077AA"/>
                </a:solidFill>
                <a:latin typeface="Liberation Mono"/>
                <a:ea typeface="Times New Roman" panose="02020603050405020304"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ea typeface="Times New Roman" panose="02020603050405020304" charset="0"/>
                <a:cs typeface="Arial" panose="020B0604020202020204" pitchFamily="34" charset="0"/>
              </a:rPr>
              <a:t>  </a:t>
            </a:r>
            <a:r>
              <a:rPr lang="en-US" dirty="0">
                <a:latin typeface="Liberation Mono"/>
                <a:ea typeface="Times New Roman" panose="02020603050405020304" charset="0"/>
                <a:cs typeface="Arial" panose="020B0604020202020204" pitchFamily="34" charset="0"/>
              </a:rPr>
              <a:t>ord</a:t>
            </a:r>
            <a:r>
              <a:rPr lang="en-US" dirty="0">
                <a:solidFill>
                  <a:srgbClr val="0077AA"/>
                </a:solidFill>
                <a:latin typeface="Liberation Mono"/>
                <a:ea typeface="Times New Roman" panose="02020603050405020304" charset="0"/>
                <a:cs typeface="Arial" panose="020B0604020202020204" pitchFamily="34" charset="0"/>
              </a:rPr>
              <a:t> </a:t>
            </a:r>
            <a:r>
              <a:rPr lang="en-US" dirty="0">
                <a:solidFill>
                  <a:srgbClr val="DD4A68"/>
                </a:solidFill>
                <a:latin typeface="Liberation Mono"/>
                <a:ea typeface="Times New Roman" panose="02020603050405020304" charset="0"/>
              </a:rPr>
              <a:t>USING</a:t>
            </a:r>
            <a:r>
              <a:rPr lang="en-US" dirty="0">
                <a:solidFill>
                  <a:srgbClr val="0077AA"/>
                </a:solidFill>
                <a:latin typeface="Liberation Mono"/>
                <a:ea typeface="Times New Roman" panose="02020603050405020304" charset="0"/>
                <a:cs typeface="Arial" panose="020B0604020202020204" pitchFamily="34" charset="0"/>
              </a:rPr>
              <a:t> </a:t>
            </a:r>
            <a:r>
              <a:rPr lang="en-US" dirty="0">
                <a:latin typeface="Liberation Mono"/>
                <a:ea typeface="Times New Roman" panose="02020603050405020304" charset="0"/>
                <a:cs typeface="Arial" panose="020B0604020202020204" pitchFamily="34" charset="0"/>
              </a:rPr>
              <a:t>(custid);</a:t>
            </a:r>
            <a:endParaRPr lang="en-US" dirty="0">
              <a:latin typeface="Liberation Mono"/>
              <a:ea typeface="Times New Roman" panose="02020603050405020304" charset="0"/>
              <a:cs typeface="Arial" panose="020B0604020202020204" pitchFamily="34" charset="0"/>
            </a:endParaRPr>
          </a:p>
        </p:txBody>
      </p:sp>
      <p:pic>
        <p:nvPicPr>
          <p:cNvPr id="28" name="Picture 27"/>
          <p:cNvPicPr>
            <a:picLocks noChangeAspect="1"/>
          </p:cNvPicPr>
          <p:nvPr/>
        </p:nvPicPr>
        <p:blipFill>
          <a:blip r:embed="rId1" cstate="print"/>
          <a:stretch>
            <a:fillRect/>
          </a:stretch>
        </p:blipFill>
        <p:spPr>
          <a:xfrm>
            <a:off x="5015880" y="5504876"/>
            <a:ext cx="7176120" cy="1353124"/>
          </a:xfrm>
          <a:prstGeom prst="rect">
            <a:avLst/>
          </a:prstGeom>
        </p:spPr>
      </p:pic>
      <p:sp>
        <p:nvSpPr>
          <p:cNvPr id="14" name="Rectangle 13"/>
          <p:cNvSpPr/>
          <p:nvPr/>
        </p:nvSpPr>
        <p:spPr>
          <a:xfrm>
            <a:off x="335360" y="76200"/>
            <a:ext cx="5760640" cy="707886"/>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endParaRPr lang="en-IN"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5" name="Rectangle 14"/>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endParaRPr lang="en-IN" dirty="0">
              <a:latin typeface="Arial" panose="020B0604020202020204" pitchFamily="34" charset="0"/>
              <a:cs typeface="Arial" panose="020B0604020202020204" pitchFamily="34" charset="0"/>
            </a:endParaRPr>
          </a:p>
        </p:txBody>
      </p:sp>
      <p:sp>
        <p:nvSpPr>
          <p:cNvPr id="11" name="Rectangle 10"/>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INNER</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3" name="Rectangle 2"/>
          <p:cNvSpPr/>
          <p:nvPr/>
        </p:nvSpPr>
        <p:spPr>
          <a:xfrm>
            <a:off x="108681" y="5805264"/>
            <a:ext cx="4691175" cy="707886"/>
          </a:xfrm>
          <a:prstGeom prst="rect">
            <a:avLst/>
          </a:prstGeom>
        </p:spPr>
        <p:txBody>
          <a:bodyPr wrap="square">
            <a:spAutoFit/>
          </a:bodyPr>
          <a:lstStyle/>
          <a:p>
            <a:r>
              <a:rPr lang="en-IN" sz="2000" dirty="0">
                <a:solidFill>
                  <a:srgbClr val="E0D612"/>
                </a:solidFill>
                <a:latin typeface="Arial" panose="020B0604020202020204" pitchFamily="34" charset="0"/>
                <a:cs typeface="Arial" panose="020B0604020202020204" pitchFamily="34" charset="0"/>
              </a:rPr>
              <a:t>ON</a:t>
            </a:r>
            <a:r>
              <a:rPr lang="en-IN" sz="2000" dirty="0">
                <a:solidFill>
                  <a:srgbClr val="006C86"/>
                </a:solidFill>
                <a:latin typeface="Arial" panose="020B0604020202020204" pitchFamily="34" charset="0"/>
                <a:cs typeface="Arial" panose="020B0604020202020204" pitchFamily="34" charset="0"/>
              </a:rPr>
              <a:t> clause is optional, If not given then </a:t>
            </a:r>
            <a:r>
              <a:rPr lang="en-IN" sz="2000" dirty="0">
                <a:solidFill>
                  <a:srgbClr val="E0D612"/>
                </a:solidFill>
                <a:latin typeface="Arial" panose="020B0604020202020204" pitchFamily="34" charset="0"/>
                <a:cs typeface="Arial" panose="020B0604020202020204" pitchFamily="34" charset="0"/>
              </a:rPr>
              <a:t>INNER</a:t>
            </a:r>
            <a:r>
              <a:rPr lang="en-IN" sz="2000" dirty="0">
                <a:solidFill>
                  <a:srgbClr val="DD4A68"/>
                </a:solidFill>
                <a:latin typeface="Arial" panose="020B0604020202020204" pitchFamily="34" charset="0"/>
                <a:ea typeface="Times New Roman" panose="02020603050405020304" charset="0"/>
              </a:rPr>
              <a:t> </a:t>
            </a:r>
            <a:r>
              <a:rPr lang="en-IN" sz="2000" dirty="0">
                <a:solidFill>
                  <a:srgbClr val="E0D612"/>
                </a:solidFill>
                <a:latin typeface="Arial" panose="020B0604020202020204" pitchFamily="34" charset="0"/>
                <a:cs typeface="Arial" panose="020B0604020202020204" pitchFamily="34" charset="0"/>
              </a:rPr>
              <a:t>JOIN </a:t>
            </a:r>
            <a:r>
              <a:rPr lang="en-IN" sz="2000" dirty="0">
                <a:solidFill>
                  <a:srgbClr val="006C86"/>
                </a:solidFill>
                <a:latin typeface="Arial" panose="020B0604020202020204" pitchFamily="34" charset="0"/>
                <a:cs typeface="Arial" panose="020B0604020202020204" pitchFamily="34" charset="0"/>
              </a:rPr>
              <a:t>works like </a:t>
            </a:r>
            <a:r>
              <a:rPr lang="en-IN" sz="2000" dirty="0">
                <a:solidFill>
                  <a:srgbClr val="E12F2B"/>
                </a:solidFill>
                <a:latin typeface="Arial" panose="020B0604020202020204" pitchFamily="34" charset="0"/>
                <a:cs typeface="Arial" panose="020B0604020202020204" pitchFamily="34" charset="0"/>
              </a:rPr>
              <a:t>CROSS JOIN</a:t>
            </a:r>
            <a:endParaRPr lang="en-US" sz="2000" dirty="0">
              <a:solidFill>
                <a:srgbClr val="E12F2B"/>
              </a:solidFill>
            </a:endParaRPr>
          </a:p>
        </p:txBody>
      </p:sp>
      <p:pic>
        <p:nvPicPr>
          <p:cNvPr id="6" name="Picture 5"/>
          <p:cNvPicPr>
            <a:picLocks noChangeAspect="1"/>
          </p:cNvPicPr>
          <p:nvPr/>
        </p:nvPicPr>
        <p:blipFill>
          <a:blip r:embed="rId2"/>
          <a:stretch>
            <a:fillRect/>
          </a:stretch>
        </p:blipFill>
        <p:spPr>
          <a:xfrm>
            <a:off x="191344" y="2541950"/>
            <a:ext cx="11809312" cy="3047290"/>
          </a:xfrm>
          <a:prstGeom prst="rect">
            <a:avLst/>
          </a:prstGeom>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natural join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283866"/>
            <a:ext cx="11593288" cy="1631216"/>
          </a:xfrm>
          <a:prstGeom prst="rect">
            <a:avLst/>
          </a:prstGeom>
        </p:spPr>
        <p:txBody>
          <a:bodyPr wrap="square">
            <a:spAutoFit/>
          </a:bodyPr>
          <a:lstStyle/>
          <a:p>
            <a:r>
              <a:rPr lang="en-IN" sz="2000" dirty="0">
                <a:latin typeface="Palatino Linotype" panose="02040502050505030304" pitchFamily="18" charset="0"/>
                <a:cs typeface="Segoe UI Light" panose="020B0502040204020203" pitchFamily="34" charset="0"/>
              </a:rPr>
              <a:t>The NATURAL JOIN is such a join that performs the same task as an INNER JOIN. </a:t>
            </a:r>
            <a:r>
              <a:rPr lang="en-US" sz="2000" dirty="0">
                <a:latin typeface="Palatino Linotype" panose="02040502050505030304" pitchFamily="18" charset="0"/>
                <a:cs typeface="Segoe UI Light" panose="020B0502040204020203" pitchFamily="34" charset="0"/>
              </a:rPr>
              <a:t>NATURAL JOIN does not use any comparison operator. We can perform a NATURAL JOIN only if there is at least one common attribute that exists between two relations. In addition, the attributes must have the same name. </a:t>
            </a:r>
            <a:r>
              <a:rPr lang="en-IN" sz="2000" dirty="0">
                <a:latin typeface="Palatino Linotype" panose="02040502050505030304" pitchFamily="18" charset="0"/>
                <a:cs typeface="Segoe UI Light" panose="020B0502040204020203" pitchFamily="34" charset="0"/>
              </a:rPr>
              <a:t>When this join condition gets applied always the duplicates of the common columns get eliminated from the result.</a:t>
            </a:r>
            <a:endParaRPr lang="en-IN" sz="2000" dirty="0">
              <a:latin typeface="Palatino Linotype" panose="02040502050505030304" pitchFamily="18" charset="0"/>
              <a:cs typeface="Segoe UI Light" panose="020B0502040204020203" pitchFamily="34" charset="0"/>
            </a:endParaRPr>
          </a:p>
        </p:txBody>
      </p:sp>
      <p:sp>
        <p:nvSpPr>
          <p:cNvPr id="5" name="TextBox 4"/>
          <p:cNvSpPr txBox="1"/>
          <p:nvPr/>
        </p:nvSpPr>
        <p:spPr>
          <a:xfrm>
            <a:off x="299356" y="5013176"/>
            <a:ext cx="11593288" cy="172354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1800" dirty="0">
                <a:solidFill>
                  <a:srgbClr val="FF0000"/>
                </a:solidFill>
                <a:latin typeface="Arial" panose="020B0604020202020204" pitchFamily="34" charset="0"/>
                <a:cs typeface="Arial" panose="020B0604020202020204" pitchFamily="34" charset="0"/>
              </a:rPr>
              <a:t>:</a:t>
            </a:r>
            <a:endParaRPr lang="en-IN" sz="18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standard definition of NATURAL JOIN requires that the two join attributes (or each pair of join attributes) have the same name in both relations. </a:t>
            </a:r>
            <a:r>
              <a:rPr lang="en-IN" b="1" dirty="0">
                <a:latin typeface="Arial" panose="020B0604020202020204" pitchFamily="34" charset="0"/>
                <a:cs typeface="Arial" panose="020B0604020202020204" pitchFamily="34" charset="0"/>
              </a:rPr>
              <a:t>If this is not the case, a renaming operation is applied first.</a:t>
            </a:r>
            <a:endParaRPr lang="en-IN" b="1" dirty="0">
              <a:latin typeface="Arial" panose="020B0604020202020204" pitchFamily="34" charset="0"/>
              <a:cs typeface="Arial" panose="020B0604020202020204" pitchFamily="34" charset="0"/>
            </a:endParaRPr>
          </a:p>
          <a:p>
            <a:r>
              <a:rPr lang="en-IN" b="1" dirty="0">
                <a:solidFill>
                  <a:srgbClr val="FF0000"/>
                </a:solidFill>
                <a:latin typeface="Arial" panose="020B0604020202020204" pitchFamily="34" charset="0"/>
                <a:cs typeface="Arial" panose="020B0604020202020204" pitchFamily="34" charset="0"/>
              </a:rPr>
              <a:t>e.g.</a:t>
            </a:r>
            <a:endParaRPr lang="en-IN" b="1" dirty="0">
              <a:solidFill>
                <a:srgbClr val="FF0000"/>
              </a:solidFill>
              <a:latin typeface="Arial" panose="020B0604020202020204" pitchFamily="34" charset="0"/>
              <a:cs typeface="Arial" panose="020B0604020202020204" pitchFamily="34" charset="0"/>
            </a:endParaRPr>
          </a:p>
          <a:p>
            <a:endParaRPr lang="en-IN" sz="400" b="1"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rPr>
              <a:t>FROM</a:t>
            </a:r>
            <a:r>
              <a:rPr lang="en-US" dirty="0">
                <a:latin typeface="Liberation Mono"/>
                <a:cs typeface="Arial" panose="020B0604020202020204" pitchFamily="34" charset="0"/>
              </a:rPr>
              <a:t> r </a:t>
            </a:r>
            <a:r>
              <a:rPr lang="en-US" dirty="0">
                <a:solidFill>
                  <a:schemeClr val="accent5">
                    <a:lumMod val="75000"/>
                  </a:schemeClr>
                </a:solidFill>
                <a:latin typeface="Liberation Mono"/>
                <a:cs typeface="Arial" panose="020B0604020202020204" pitchFamily="34" charset="0"/>
              </a:rPr>
              <a:t>NATURAL</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a:t>
            </a:r>
            <a:r>
              <a:rPr lang="en-US" dirty="0">
                <a:solidFill>
                  <a:srgbClr val="0077AA"/>
                </a:solidFill>
                <a:latin typeface="Liberation Mono"/>
              </a:rPr>
              <a:t>SELECT</a:t>
            </a:r>
            <a:r>
              <a:rPr lang="en-US" dirty="0">
                <a:latin typeface="Liberation Mono"/>
                <a:cs typeface="Arial" panose="020B0604020202020204" pitchFamily="34" charset="0"/>
              </a:rPr>
              <a:t> a1 </a:t>
            </a:r>
            <a:r>
              <a:rPr lang="en-US" dirty="0">
                <a:solidFill>
                  <a:srgbClr val="0077AA"/>
                </a:solidFill>
                <a:latin typeface="Liberation Mono"/>
              </a:rPr>
              <a:t>AS</a:t>
            </a:r>
            <a:r>
              <a:rPr lang="en-US" dirty="0">
                <a:latin typeface="Liberation Mono"/>
                <a:cs typeface="Arial" panose="020B0604020202020204" pitchFamily="34" charset="0"/>
              </a:rPr>
              <a:t> c1, a2 </a:t>
            </a:r>
            <a:r>
              <a:rPr lang="en-US" dirty="0">
                <a:solidFill>
                  <a:srgbClr val="0077AA"/>
                </a:solidFill>
                <a:latin typeface="Liberation Mono"/>
              </a:rPr>
              <a:t>FROM</a:t>
            </a:r>
            <a:r>
              <a:rPr lang="en-US" dirty="0">
                <a:latin typeface="Liberation Mono"/>
                <a:cs typeface="Arial" panose="020B0604020202020204" pitchFamily="34" charset="0"/>
              </a:rPr>
              <a:t> s) t1;</a:t>
            </a:r>
            <a:endParaRPr lang="en-IN" dirty="0">
              <a:latin typeface="Liberation Mono"/>
              <a:cs typeface="Arial" panose="020B0604020202020204" pitchFamily="34" charset="0"/>
            </a:endParaRPr>
          </a:p>
        </p:txBody>
      </p:sp>
      <p:sp>
        <p:nvSpPr>
          <p:cNvPr id="6" name="TextBox 5"/>
          <p:cNvSpPr txBox="1"/>
          <p:nvPr/>
        </p:nvSpPr>
        <p:spPr>
          <a:xfrm>
            <a:off x="299356" y="260648"/>
            <a:ext cx="11593288" cy="646331"/>
          </a:xfrm>
          <a:prstGeom prst="rect">
            <a:avLst/>
          </a:prstGeom>
          <a:noFill/>
        </p:spPr>
        <p:txBody>
          <a:bodyPr wrap="square">
            <a:spAutoFit/>
          </a:bodyPr>
          <a:lstStyle/>
          <a:p>
            <a:r>
              <a:rPr lang="en-IN" dirty="0"/>
              <a:t>In </a:t>
            </a:r>
            <a:r>
              <a:rPr lang="en-IN" dirty="0">
                <a:latin typeface="Palatino Linotype" panose="02040502050505030304" pitchFamily="18" charset="0"/>
              </a:rPr>
              <a:t>general</a:t>
            </a:r>
            <a:r>
              <a:rPr lang="en-IN" dirty="0"/>
              <a:t>, the join condition for NATURAL JOIN is constructed by equating each pair of join attributes that have the same name in the two relations and combining these conditions with AND.</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ln>
          <a:effectLst/>
        </p:spPr>
        <p:txBody>
          <a:bodyPr vert="horz" wrap="square" lIns="91440" tIns="45720" rIns="91440" bIns="45720" numCol="1" anchor="ctr" anchorCtr="0" compatLnSpc="1">
            <a:spAutoFit/>
          </a:bodyPr>
          <a:lstStyle/>
          <a:p>
            <a:pPr algn="r" fontAlgn="base">
              <a:spcBef>
                <a:spcPct val="0"/>
              </a:spcBef>
              <a:spcAft>
                <a:spcPct val="0"/>
              </a:spcAft>
            </a:pPr>
            <a:r>
              <a:rPr lang="en-US" sz="3200" b="1" i="1" dirty="0">
                <a:latin typeface="Arial" panose="020B0604020202020204" pitchFamily="34" charset="0"/>
                <a:ea typeface="MS Mincho" pitchFamily="49" charset="-128"/>
                <a:cs typeface="Arial" panose="020B0604020202020204" pitchFamily="34" charset="0"/>
              </a:rPr>
              <a:t>Every entity has its own characteristics.</a:t>
            </a:r>
            <a:endParaRPr lang="en-US" sz="3200" b="1" i="1" dirty="0">
              <a:latin typeface="Arial" panose="020B0604020202020204" pitchFamily="34" charset="0"/>
              <a:ea typeface="MS Mincho" pitchFamily="49" charset="-128"/>
              <a:cs typeface="Arial" panose="020B0604020202020204" pitchFamily="34" charset="0"/>
            </a:endParaRP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anose="020B0604020202020204" pitchFamily="34" charset="0"/>
              </a:rPr>
              <a:t>In relation to a database , an entity is a </a:t>
            </a:r>
            <a:endParaRPr lang="en-US" sz="2600" dirty="0">
              <a:latin typeface="Palatino Linotype" panose="02040502050505030304" pitchFamily="18" charset="0"/>
              <a:cs typeface="Arial" panose="020B0604020202020204" pitchFamily="34" charset="0"/>
            </a:endParaRPr>
          </a:p>
          <a:p>
            <a:endParaRPr lang="en-US" sz="1000" dirty="0">
              <a:latin typeface="Palatino Linotype" panose="02040502050505030304" pitchFamily="18" charset="0"/>
              <a:cs typeface="Arial" panose="020B0604020202020204"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endParaRPr lang="en-IN" sz="2200" dirty="0">
              <a:latin typeface="Palatino Linotype" panose="02040502050505030304" pitchFamily="18" charset="0"/>
            </a:endParaRPr>
          </a:p>
          <a:p>
            <a:endParaRPr lang="en-IN" sz="1000" dirty="0">
              <a:latin typeface="Palatino Linotype" panose="02040502050505030304" pitchFamily="18" charset="0"/>
              <a:cs typeface="Arial" panose="020B0604020202020204" pitchFamily="34" charset="0"/>
            </a:endParaRPr>
          </a:p>
          <a:p>
            <a:endParaRPr lang="en-IN" sz="1000" dirty="0">
              <a:latin typeface="Palatino Linotype" panose="02040502050505030304" pitchFamily="18" charset="0"/>
              <a:cs typeface="Arial" panose="020B0604020202020204" pitchFamily="34" charset="0"/>
            </a:endParaRPr>
          </a:p>
          <a:p>
            <a:r>
              <a:rPr lang="en-US" sz="2400" dirty="0">
                <a:latin typeface="Palatino Linotype" panose="02040502050505030304" pitchFamily="18" charset="0"/>
                <a:cs typeface="Arial" panose="020B0604020202020204" pitchFamily="34" charset="0"/>
              </a:rPr>
              <a:t>about which data can be stored. </a:t>
            </a:r>
            <a:r>
              <a:rPr lang="en-US" sz="2400" dirty="0">
                <a:latin typeface="Palatino Linotype" panose="02040502050505030304" pitchFamily="18" charset="0"/>
                <a:ea typeface="MS Mincho" pitchFamily="49" charset="-128"/>
                <a:cs typeface="Arial" panose="020B0604020202020204" pitchFamily="34" charset="0"/>
              </a:rPr>
              <a:t>All these entities have some</a:t>
            </a:r>
            <a:r>
              <a:rPr lang="en-US" sz="2400" b="1" dirty="0">
                <a:latin typeface="Palatino Linotype" panose="02040502050505030304" pitchFamily="18" charset="0"/>
                <a:ea typeface="MS Mincho" pitchFamily="49" charset="-128"/>
                <a:cs typeface="Arial" panose="020B0604020202020204" pitchFamily="34" charset="0"/>
              </a:rPr>
              <a:t> </a:t>
            </a:r>
            <a:r>
              <a:rPr lang="en-US" sz="2400" b="1" dirty="0">
                <a:solidFill>
                  <a:srgbClr val="C00000"/>
                </a:solidFill>
                <a:latin typeface="Palatino Linotype" panose="02040502050505030304" pitchFamily="18" charset="0"/>
                <a:ea typeface="MS Mincho" pitchFamily="49" charset="-128"/>
                <a:cs typeface="Arial" panose="020B0604020202020204" pitchFamily="34" charset="0"/>
              </a:rPr>
              <a:t>attributes</a:t>
            </a:r>
            <a:r>
              <a:rPr lang="en-US" sz="2400" b="1" dirty="0">
                <a:latin typeface="Palatino Linotype" panose="02040502050505030304" pitchFamily="18" charset="0"/>
                <a:ea typeface="MS Mincho" pitchFamily="49" charset="-128"/>
                <a:cs typeface="Arial" panose="020B0604020202020204" pitchFamily="34" charset="0"/>
              </a:rPr>
              <a:t> </a:t>
            </a:r>
            <a:r>
              <a:rPr lang="en-US" sz="2400" dirty="0">
                <a:latin typeface="Palatino Linotype" panose="02040502050505030304" pitchFamily="18" charset="0"/>
                <a:ea typeface="MS Mincho" pitchFamily="49" charset="-128"/>
                <a:cs typeface="Arial" panose="020B0604020202020204" pitchFamily="34" charset="0"/>
              </a:rPr>
              <a:t>or</a:t>
            </a:r>
            <a:r>
              <a:rPr lang="en-US" sz="2400" b="1" dirty="0">
                <a:latin typeface="Palatino Linotype" panose="02040502050505030304" pitchFamily="18" charset="0"/>
                <a:ea typeface="MS Mincho" pitchFamily="49" charset="-128"/>
                <a:cs typeface="Arial" panose="020B0604020202020204" pitchFamily="34" charset="0"/>
              </a:rPr>
              <a:t> </a:t>
            </a:r>
            <a:r>
              <a:rPr lang="en-US" sz="2400" b="1" dirty="0">
                <a:solidFill>
                  <a:srgbClr val="C00000"/>
                </a:solidFill>
                <a:latin typeface="Palatino Linotype" panose="02040502050505030304" pitchFamily="18" charset="0"/>
                <a:ea typeface="MS Mincho" pitchFamily="49" charset="-128"/>
                <a:cs typeface="Arial" panose="020B0604020202020204" pitchFamily="34" charset="0"/>
              </a:rPr>
              <a:t>properties</a:t>
            </a:r>
            <a:r>
              <a:rPr lang="en-US" sz="2400" dirty="0">
                <a:solidFill>
                  <a:srgbClr val="C00000"/>
                </a:solidFill>
                <a:latin typeface="Palatino Linotype" panose="02040502050505030304" pitchFamily="18" charset="0"/>
                <a:ea typeface="MS Mincho" pitchFamily="49" charset="-128"/>
                <a:cs typeface="Arial" panose="020B0604020202020204" pitchFamily="34" charset="0"/>
              </a:rPr>
              <a:t> </a:t>
            </a:r>
            <a:r>
              <a:rPr lang="en-US" sz="2400" dirty="0">
                <a:latin typeface="Palatino Linotype" panose="02040502050505030304" pitchFamily="18" charset="0"/>
                <a:ea typeface="MS Mincho" pitchFamily="49" charset="-128"/>
                <a:cs typeface="Arial" panose="020B0604020202020204" pitchFamily="34" charset="0"/>
              </a:rPr>
              <a:t>that give them their </a:t>
            </a:r>
            <a:r>
              <a:rPr lang="en-US" sz="2400" b="1" dirty="0">
                <a:latin typeface="Palatino Linotype" panose="02040502050505030304" pitchFamily="18" charset="0"/>
                <a:ea typeface="MS Mincho" pitchFamily="49" charset="-128"/>
                <a:cs typeface="Arial" panose="020B0604020202020204" pitchFamily="34" charset="0"/>
              </a:rPr>
              <a:t>identity</a:t>
            </a:r>
            <a:r>
              <a:rPr lang="en-US" sz="2400" dirty="0">
                <a:latin typeface="Palatino Linotype" panose="02040502050505030304" pitchFamily="18" charset="0"/>
                <a:ea typeface="MS Mincho" pitchFamily="49" charset="-128"/>
                <a:cs typeface="Arial" panose="020B0604020202020204" pitchFamily="34" charset="0"/>
              </a:rPr>
              <a:t>.</a:t>
            </a:r>
            <a:endParaRPr lang="en-US" sz="2400" dirty="0">
              <a:latin typeface="Palatino Linotype" panose="02040502050505030304" pitchFamily="18" charset="0"/>
              <a:cs typeface="Arial" panose="020B0604020202020204"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entity</a:t>
            </a:r>
            <a:endParaRPr lang="en-US"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natural join</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191344" y="1124744"/>
            <a:ext cx="10400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91344" y="1657794"/>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NATURAL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INNER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 </a:t>
            </a:r>
            <a:r>
              <a:rPr lang="en-US" sz="2000" dirty="0">
                <a:solidFill>
                  <a:srgbClr val="0077AA"/>
                </a:solidFill>
                <a:uFill>
                  <a:solidFill>
                    <a:srgbClr val="FF0000"/>
                  </a:solidFill>
                </a:uFill>
                <a:latin typeface="Liberation Mono"/>
              </a:rPr>
              <a:t>NATURAL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INNER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endParaRPr lang="en-US" sz="2000" dirty="0">
              <a:latin typeface="Liberation Mono"/>
            </a:endParaRPr>
          </a:p>
        </p:txBody>
      </p:sp>
      <p:sp>
        <p:nvSpPr>
          <p:cNvPr id="8" name="Rectangle 7"/>
          <p:cNvSpPr/>
          <p:nvPr/>
        </p:nvSpPr>
        <p:spPr>
          <a:xfrm>
            <a:off x="191344" y="227823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11" name="Rectangle 10"/>
          <p:cNvSpPr/>
          <p:nvPr/>
        </p:nvSpPr>
        <p:spPr>
          <a:xfrm>
            <a:off x="191344" y="2798768"/>
            <a:ext cx="11665296" cy="175432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associated tables have one or more pairs of identically column-names.</a:t>
            </a:r>
            <a:endParaRPr lang="en-IN"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must be of the same name.</a:t>
            </a:r>
            <a:endParaRPr lang="en-IN"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datatype may differ.</a:t>
            </a:r>
            <a:endParaRPr lang="en-IN"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Don't use ON / USING clause in a NATURAL JOIN.</a:t>
            </a:r>
            <a:endParaRPr lang="en-IN"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When this join condition gets applied always the duplicates of the common columns get eliminated from the result.</a:t>
            </a:r>
            <a:endParaRPr lang="en-IN" dirty="0">
              <a:solidFill>
                <a:schemeClr val="bg2">
                  <a:lumMod val="25000"/>
                </a:schemeClr>
              </a:solidFill>
              <a:latin typeface="Arial" panose="020B0604020202020204" pitchFamily="34" charset="0"/>
              <a:cs typeface="Arial" panose="020B0604020202020204" pitchFamily="34" charset="0"/>
            </a:endParaRPr>
          </a:p>
        </p:txBody>
      </p:sp>
      <p:sp>
        <p:nvSpPr>
          <p:cNvPr id="13" name="Rectangle 12"/>
          <p:cNvSpPr/>
          <p:nvPr/>
        </p:nvSpPr>
        <p:spPr>
          <a:xfrm>
            <a:off x="191344" y="5788195"/>
            <a:ext cx="6700553" cy="646331"/>
          </a:xfrm>
          <a:prstGeom prst="rect">
            <a:avLst/>
          </a:prstGeom>
          <a:noFill/>
        </p:spPr>
        <p:txBody>
          <a:bodyPr wrap="square">
            <a:spAutoFit/>
          </a:bodyPr>
          <a:lstStyle/>
          <a:p>
            <a:r>
              <a:rPr lang="en-IN" b="1" dirty="0">
                <a:solidFill>
                  <a:schemeClr val="tx1">
                    <a:lumMod val="75000"/>
                    <a:lumOff val="25000"/>
                  </a:schemeClr>
                </a:solidFill>
                <a:latin typeface="Arial" panose="020B0604020202020204" pitchFamily="34" charset="0"/>
                <a:cs typeface="Arial" panose="020B0604020202020204" pitchFamily="34" charset="0"/>
              </a:rPr>
              <a:t>If the column-names are not same, then NATURAL JOIN will work as CROSS JOIN.</a:t>
            </a:r>
            <a:endParaRPr lang="en-IN"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Rectangle 13"/>
          <p:cNvSpPr/>
          <p:nvPr/>
        </p:nvSpPr>
        <p:spPr>
          <a:xfrm>
            <a:off x="263352" y="4715852"/>
            <a:ext cx="11665296" cy="369332"/>
          </a:xfrm>
          <a:prstGeom prst="rect">
            <a:avLst/>
          </a:prstGeom>
        </p:spPr>
        <p:txBody>
          <a:bodyPr wrap="square">
            <a:spAutoFit/>
          </a:bodyPr>
          <a:lstStyle/>
          <a:p>
            <a:r>
              <a:rPr lang="en-US" dirty="0">
                <a:solidFill>
                  <a:srgbClr val="006C86"/>
                </a:solidFill>
                <a:latin typeface="Arial" panose="020B0604020202020204" pitchFamily="34" charset="0"/>
                <a:cs typeface="Arial" panose="020B0604020202020204" pitchFamily="34" charset="0"/>
              </a:rPr>
              <a:t>A </a:t>
            </a:r>
            <a:r>
              <a:rPr lang="en-US" b="1" dirty="0">
                <a:solidFill>
                  <a:srgbClr val="C74C49"/>
                </a:solidFill>
                <a:latin typeface="Arial" panose="020B0604020202020204" pitchFamily="34" charset="0"/>
                <a:cs typeface="Arial" panose="020B0604020202020204" pitchFamily="34" charset="0"/>
              </a:rPr>
              <a:t>NATURAL JOIN </a:t>
            </a:r>
            <a:r>
              <a:rPr lang="en-US" dirty="0">
                <a:solidFill>
                  <a:srgbClr val="006C86"/>
                </a:solidFill>
                <a:latin typeface="Arial" panose="020B0604020202020204" pitchFamily="34" charset="0"/>
                <a:cs typeface="Arial" panose="020B0604020202020204" pitchFamily="34" charset="0"/>
              </a:rPr>
              <a:t>can be used with a </a:t>
            </a:r>
            <a:r>
              <a:rPr lang="en-US" b="1" dirty="0">
                <a:solidFill>
                  <a:srgbClr val="C74C49"/>
                </a:solidFill>
                <a:latin typeface="Arial" panose="020B0604020202020204" pitchFamily="34" charset="0"/>
                <a:cs typeface="Arial" panose="020B0604020202020204" pitchFamily="34" charset="0"/>
              </a:rPr>
              <a:t>LEFT OUTER</a:t>
            </a:r>
            <a:r>
              <a:rPr lang="en-US" b="1" dirty="0">
                <a:solidFill>
                  <a:srgbClr val="006C86"/>
                </a:solidFill>
                <a:latin typeface="Arial" panose="020B0604020202020204" pitchFamily="34" charset="0"/>
                <a:cs typeface="Arial" panose="020B0604020202020204" pitchFamily="34" charset="0"/>
              </a:rPr>
              <a:t> </a:t>
            </a:r>
            <a:r>
              <a:rPr lang="en-US" dirty="0">
                <a:solidFill>
                  <a:srgbClr val="006C86"/>
                </a:solidFill>
                <a:latin typeface="Arial" panose="020B0604020202020204" pitchFamily="34" charset="0"/>
                <a:cs typeface="Arial" panose="020B0604020202020204" pitchFamily="34" charset="0"/>
              </a:rPr>
              <a:t>join</a:t>
            </a:r>
            <a:r>
              <a:rPr lang="en-US" b="1" dirty="0">
                <a:solidFill>
                  <a:srgbClr val="006C86"/>
                </a:solidFill>
                <a:latin typeface="Arial" panose="020B0604020202020204" pitchFamily="34" charset="0"/>
                <a:cs typeface="Arial" panose="020B0604020202020204" pitchFamily="34" charset="0"/>
              </a:rPr>
              <a:t>, </a:t>
            </a:r>
            <a:r>
              <a:rPr lang="en-US" dirty="0">
                <a:solidFill>
                  <a:srgbClr val="006C86"/>
                </a:solidFill>
                <a:latin typeface="Arial" panose="020B0604020202020204" pitchFamily="34" charset="0"/>
                <a:cs typeface="Arial" panose="020B0604020202020204" pitchFamily="34" charset="0"/>
              </a:rPr>
              <a:t>or</a:t>
            </a:r>
            <a:r>
              <a:rPr lang="en-US" b="1" dirty="0">
                <a:solidFill>
                  <a:srgbClr val="006C86"/>
                </a:solidFill>
                <a:latin typeface="Arial" panose="020B0604020202020204" pitchFamily="34" charset="0"/>
                <a:cs typeface="Arial" panose="020B0604020202020204" pitchFamily="34" charset="0"/>
              </a:rPr>
              <a:t> </a:t>
            </a:r>
            <a:r>
              <a:rPr lang="en-US" dirty="0">
                <a:solidFill>
                  <a:srgbClr val="006C86"/>
                </a:solidFill>
                <a:latin typeface="Arial" panose="020B0604020202020204" pitchFamily="34" charset="0"/>
                <a:cs typeface="Arial" panose="020B0604020202020204" pitchFamily="34" charset="0"/>
              </a:rPr>
              <a:t>a</a:t>
            </a:r>
            <a:r>
              <a:rPr lang="en-US" b="1" dirty="0">
                <a:solidFill>
                  <a:srgbClr val="006C86"/>
                </a:solidFill>
                <a:latin typeface="Arial" panose="020B0604020202020204" pitchFamily="34" charset="0"/>
                <a:cs typeface="Arial" panose="020B0604020202020204" pitchFamily="34" charset="0"/>
              </a:rPr>
              <a:t> </a:t>
            </a:r>
            <a:r>
              <a:rPr lang="en-US" b="1" dirty="0">
                <a:solidFill>
                  <a:srgbClr val="C74C49"/>
                </a:solidFill>
                <a:latin typeface="Arial" panose="020B0604020202020204" pitchFamily="34" charset="0"/>
                <a:cs typeface="Arial" panose="020B0604020202020204" pitchFamily="34" charset="0"/>
              </a:rPr>
              <a:t>RIGHT OUTER </a:t>
            </a:r>
            <a:r>
              <a:rPr lang="en-US" dirty="0">
                <a:solidFill>
                  <a:srgbClr val="006C86"/>
                </a:solidFill>
                <a:latin typeface="Arial" panose="020B0604020202020204" pitchFamily="34" charset="0"/>
                <a:cs typeface="Arial" panose="020B0604020202020204" pitchFamily="34" charset="0"/>
              </a:rPr>
              <a:t>join.</a:t>
            </a:r>
            <a:endParaRPr lang="en-US" dirty="0">
              <a:solidFill>
                <a:srgbClr val="006C86"/>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24192" y="5643276"/>
            <a:ext cx="3539893" cy="936170"/>
          </a:xfrm>
          <a:prstGeom prst="rect">
            <a:avLst/>
          </a:prstGeom>
        </p:spPr>
      </p:pic>
      <p:sp>
        <p:nvSpPr>
          <p:cNvPr id="6" name="Rectangle 5"/>
          <p:cNvSpPr/>
          <p:nvPr/>
        </p:nvSpPr>
        <p:spPr>
          <a:xfrm>
            <a:off x="191344" y="205051"/>
            <a:ext cx="6336704" cy="584775"/>
          </a:xfrm>
          <a:prstGeom prst="rect">
            <a:avLst/>
          </a:prstGeom>
          <a:noFill/>
        </p:spPr>
        <p:txBody>
          <a:bodyPr wrap="square">
            <a:spAutoFit/>
          </a:bodyPr>
          <a:lstStyle/>
          <a:p>
            <a:r>
              <a:rPr lang="en-IN" sz="16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endParaRPr lang="en-IN" sz="1600" dirty="0">
              <a:solidFill>
                <a:schemeClr val="tx1">
                  <a:lumMod val="75000"/>
                  <a:lumOff val="25000"/>
                </a:schemeClr>
              </a:solidFill>
              <a:latin typeface="Helvetica" panose="020B0604020202020204" pitchFamily="34"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9256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inner join vs natural join</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119336" y="1432338"/>
          <a:ext cx="11953328" cy="3783477"/>
        </p:xfrm>
        <a:graphic>
          <a:graphicData uri="http://schemas.openxmlformats.org/drawingml/2006/table">
            <a:tbl>
              <a:tblPr>
                <a:tableStyleId>{BDBED569-4797-4DF1-A0F4-6AAB3CD982D8}</a:tableStyleId>
              </a:tblPr>
              <a:tblGrid>
                <a:gridCol w="6328269"/>
                <a:gridCol w="5625059"/>
              </a:tblGrid>
              <a:tr h="570559">
                <a:tc>
                  <a:txBody>
                    <a:bodyPr/>
                    <a:lstStyle/>
                    <a:p>
                      <a:pPr algn="ctr" fontAlgn="ctr"/>
                      <a:r>
                        <a:rPr lang="en-IN" sz="1800" b="1" cap="all" dirty="0">
                          <a:effectLst/>
                          <a:latin typeface="Palatino Linotype" panose="02040502050505030304" pitchFamily="18" charset="0"/>
                        </a:rPr>
                        <a:t>INNER JOIN</a:t>
                      </a:r>
                      <a:endParaRPr lang="en-IN" sz="1800" b="1" cap="all" dirty="0">
                        <a:effectLst/>
                        <a:latin typeface="Palatino Linotype" panose="02040502050505030304" pitchFamily="18" charset="0"/>
                      </a:endParaRPr>
                    </a:p>
                  </a:txBody>
                  <a:tcPr marL="53604" marR="53604" marT="53604" marB="53604" anchor="ctr"/>
                </a:tc>
                <a:tc>
                  <a:txBody>
                    <a:bodyPr/>
                    <a:lstStyle/>
                    <a:p>
                      <a:pPr algn="ctr" fontAlgn="ctr"/>
                      <a:r>
                        <a:rPr lang="en-IN" sz="1800" b="1" cap="all" dirty="0">
                          <a:effectLst/>
                          <a:latin typeface="Palatino Linotype" panose="02040502050505030304" pitchFamily="18" charset="0"/>
                        </a:rPr>
                        <a:t>NATURAL JOIN</a:t>
                      </a:r>
                      <a:endParaRPr lang="en-IN" sz="1800" b="1" cap="all" dirty="0">
                        <a:effectLst/>
                        <a:latin typeface="Palatino Linotype" panose="02040502050505030304" pitchFamily="18" charset="0"/>
                      </a:endParaRPr>
                    </a:p>
                  </a:txBody>
                  <a:tcPr marL="53604" marR="53604" marT="53604" marB="53604" anchor="ctr"/>
                </a:tc>
              </a:tr>
              <a:tr h="381600">
                <a:tc>
                  <a:txBody>
                    <a:bodyPr/>
                    <a:lstStyle/>
                    <a:p>
                      <a:pPr marL="0" marR="0" indent="0" algn="l" defTabSz="914400" rtl="0" eaLnBrk="1" fontAlgn="base" latinLnBrk="0" hangingPunct="1">
                        <a:lnSpc>
                          <a:spcPct val="100000"/>
                        </a:lnSpc>
                        <a:spcBef>
                          <a:spcPts val="0"/>
                        </a:spcBef>
                        <a:spcAft>
                          <a:spcPts val="0"/>
                        </a:spcAft>
                        <a:buClrTx/>
                        <a:buSzTx/>
                        <a:buFontTx/>
                        <a:buNone/>
                        <a:defRPr/>
                      </a:pPr>
                      <a:r>
                        <a:rPr lang="en-US" sz="1800" b="0" dirty="0">
                          <a:latin typeface="Palatino Linotype" panose="02040502050505030304" pitchFamily="18" charset="0"/>
                        </a:rPr>
                        <a:t>Inner Join joins two table on the basis of the column which is explicitly specified in the ON clause.</a:t>
                      </a:r>
                      <a:endParaRPr lang="en-US" sz="1800" b="0" dirty="0">
                        <a:latin typeface="Palatino Linotype" panose="02040502050505030304" pitchFamily="18" charset="0"/>
                      </a:endParaRPr>
                    </a:p>
                  </a:txBody>
                  <a:tcPr marL="89279" marR="89279" marT="44640" marB="44640" anchor="ctr"/>
                </a:tc>
                <a:tc>
                  <a:txBody>
                    <a:bodyPr/>
                    <a:lstStyle/>
                    <a:p>
                      <a:pPr marL="0" marR="0" indent="0" algn="l" defTabSz="914400" rtl="0" eaLnBrk="1" fontAlgn="base" latinLnBrk="0" hangingPunct="1">
                        <a:lnSpc>
                          <a:spcPct val="100000"/>
                        </a:lnSpc>
                        <a:spcBef>
                          <a:spcPts val="0"/>
                        </a:spcBef>
                        <a:spcAft>
                          <a:spcPts val="0"/>
                        </a:spcAft>
                        <a:buClrTx/>
                        <a:buSzTx/>
                        <a:buFontTx/>
                        <a:buNone/>
                        <a:defRPr/>
                      </a:pPr>
                      <a:r>
                        <a:rPr lang="en-US" sz="1800" b="0" dirty="0">
                          <a:latin typeface="Palatino Linotype" panose="02040502050505030304" pitchFamily="18" charset="0"/>
                        </a:rPr>
                        <a:t>Natural Join joins two tables based on same attribute name.</a:t>
                      </a:r>
                      <a:endParaRPr lang="en-US" sz="1800" b="0" dirty="0">
                        <a:latin typeface="Palatino Linotype" panose="02040502050505030304" pitchFamily="18" charset="0"/>
                      </a:endParaRPr>
                    </a:p>
                  </a:txBody>
                  <a:tcPr marL="89279" marR="89279" marT="44640" marB="44640" anchor="ctr"/>
                </a:tc>
              </a:tr>
              <a:tr h="381600">
                <a:tc>
                  <a:txBody>
                    <a:bodyPr/>
                    <a:lstStyle/>
                    <a:p>
                      <a:pPr marL="0" marR="0" indent="0" algn="l" defTabSz="914400" rtl="0" eaLnBrk="1" fontAlgn="base" latinLnBrk="0" hangingPunct="1">
                        <a:lnSpc>
                          <a:spcPct val="100000"/>
                        </a:lnSpc>
                        <a:spcBef>
                          <a:spcPts val="0"/>
                        </a:spcBef>
                        <a:spcAft>
                          <a:spcPts val="0"/>
                        </a:spcAft>
                        <a:buClrTx/>
                        <a:buSzTx/>
                        <a:buFontTx/>
                        <a:buNone/>
                        <a:defRPr/>
                      </a:pPr>
                      <a:r>
                        <a:rPr lang="en-US" sz="1800" b="0" dirty="0">
                          <a:latin typeface="Palatino Linotype" panose="02040502050505030304" pitchFamily="18" charset="0"/>
                        </a:rPr>
                        <a:t>In Inner Join, The resulting table will contain all the attribute of both the tables including duplicate columns also</a:t>
                      </a:r>
                      <a:endParaRPr lang="en-US" sz="1800" b="0" dirty="0">
                        <a:latin typeface="Palatino Linotype" panose="02040502050505030304" pitchFamily="18" charset="0"/>
                      </a:endParaRPr>
                    </a:p>
                  </a:txBody>
                  <a:tcPr marL="89279" marR="89279" marT="44640" marB="44640" anchor="ctr"/>
                </a:tc>
                <a:tc>
                  <a:txBody>
                    <a:bodyPr/>
                    <a:lstStyle/>
                    <a:p>
                      <a:pPr algn="l" fontAlgn="base"/>
                      <a:r>
                        <a:rPr lang="en-US" sz="1800" b="0" dirty="0">
                          <a:latin typeface="Palatino Linotype" panose="02040502050505030304" pitchFamily="18" charset="0"/>
                        </a:rPr>
                        <a:t>In Natural Join, The resulting table will contain all the attributes of both the tables but keep only one copy of each common column</a:t>
                      </a:r>
                      <a:endParaRPr lang="en-US" sz="1800" b="0" dirty="0">
                        <a:latin typeface="Palatino Linotype" panose="02040502050505030304" pitchFamily="18" charset="0"/>
                      </a:endParaRPr>
                    </a:p>
                  </a:txBody>
                  <a:tcPr marL="89279" marR="89279" marT="44640" marB="44640" anchor="ctr"/>
                </a:tc>
              </a:tr>
              <a:tr h="750518">
                <a:tc>
                  <a:txBody>
                    <a:bodyPr/>
                    <a:lstStyle/>
                    <a:p>
                      <a:pPr marL="0" marR="0" indent="0" algn="l" defTabSz="914400" rtl="0" eaLnBrk="1" fontAlgn="base" latinLnBrk="0" hangingPunct="1">
                        <a:lnSpc>
                          <a:spcPct val="100000"/>
                        </a:lnSpc>
                        <a:spcBef>
                          <a:spcPts val="0"/>
                        </a:spcBef>
                        <a:spcAft>
                          <a:spcPts val="0"/>
                        </a:spcAft>
                        <a:buClrTx/>
                        <a:buSzTx/>
                        <a:buFontTx/>
                        <a:buNone/>
                        <a:defRPr/>
                      </a:pPr>
                      <a:r>
                        <a:rPr lang="en-US" sz="1800" b="0" dirty="0">
                          <a:latin typeface="Palatino Linotype" panose="02040502050505030304" pitchFamily="18" charset="0"/>
                        </a:rPr>
                        <a:t>In Inner Join, only those records will return which</a:t>
                      </a:r>
                      <a:r>
                        <a:rPr lang="en-US" sz="1800" b="0" baseline="0" dirty="0">
                          <a:latin typeface="Palatino Linotype" panose="02040502050505030304" pitchFamily="18" charset="0"/>
                        </a:rPr>
                        <a:t> </a:t>
                      </a:r>
                      <a:r>
                        <a:rPr lang="en-US" sz="1800" b="0" dirty="0">
                          <a:latin typeface="Palatino Linotype" panose="02040502050505030304" pitchFamily="18" charset="0"/>
                        </a:rPr>
                        <a:t>exists in both the tables</a:t>
                      </a:r>
                      <a:endParaRPr lang="en-US" sz="1800" b="0" dirty="0">
                        <a:latin typeface="Palatino Linotype" panose="02040502050505030304" pitchFamily="18" charset="0"/>
                      </a:endParaRPr>
                    </a:p>
                  </a:txBody>
                  <a:tcPr marL="89279" marR="89279" marT="44640" marB="44640" anchor="ctr"/>
                </a:tc>
                <a:tc>
                  <a:txBody>
                    <a:bodyPr/>
                    <a:lstStyle/>
                    <a:p>
                      <a:pPr algn="l" fontAlgn="base"/>
                      <a:r>
                        <a:rPr lang="en-US" sz="1800" b="0" dirty="0">
                          <a:latin typeface="Palatino Linotype" panose="02040502050505030304" pitchFamily="18" charset="0"/>
                        </a:rPr>
                        <a:t>Same as Inner</a:t>
                      </a:r>
                      <a:r>
                        <a:rPr lang="en-US" sz="1800" b="0" baseline="0" dirty="0">
                          <a:latin typeface="Palatino Linotype" panose="02040502050505030304" pitchFamily="18" charset="0"/>
                        </a:rPr>
                        <a:t> Join</a:t>
                      </a:r>
                      <a:endParaRPr lang="en-US" sz="1800" b="0" dirty="0">
                        <a:latin typeface="Palatino Linotype" panose="02040502050505030304" pitchFamily="18" charset="0"/>
                      </a:endParaRPr>
                    </a:p>
                  </a:txBody>
                  <a:tcPr marL="89279" marR="89279" marT="44640" marB="44640" anchor="ctr"/>
                </a:tc>
              </a:tr>
              <a:tr h="360000">
                <a:tc>
                  <a:txBody>
                    <a:bodyPr/>
                    <a:lstStyle/>
                    <a:p>
                      <a:pPr marL="0" marR="0" indent="0" algn="l" defTabSz="914400" rtl="0" eaLnBrk="1" fontAlgn="base" latinLnBrk="0" hangingPunct="1">
                        <a:lnSpc>
                          <a:spcPct val="100000"/>
                        </a:lnSpc>
                        <a:spcBef>
                          <a:spcPts val="0"/>
                        </a:spcBef>
                        <a:spcAft>
                          <a:spcPts val="0"/>
                        </a:spcAft>
                        <a:buClrTx/>
                        <a:buSzTx/>
                        <a:buFontTx/>
                        <a:buNone/>
                        <a:defRPr/>
                      </a:pPr>
                      <a:r>
                        <a:rPr lang="en-US" sz="1800" b="0" dirty="0">
                          <a:latin typeface="Palatino Linotype" panose="02040502050505030304" pitchFamily="18" charset="0"/>
                        </a:rPr>
                        <a:t>SYNTAX:</a:t>
                      </a:r>
                      <a:endParaRPr lang="en-US" sz="1800" b="0" dirty="0">
                        <a:latin typeface="Palatino Linotype" panose="02040502050505030304" pitchFamily="18" charset="0"/>
                      </a:endParaRPr>
                    </a:p>
                    <a:p>
                      <a:pPr marL="285750" marR="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defRP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INNER</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 </a:t>
                      </a:r>
                      <a:r>
                        <a:rPr lang="en-US" sz="1800" kern="1200" dirty="0">
                          <a:solidFill>
                            <a:srgbClr val="0077AA"/>
                          </a:solidFill>
                          <a:latin typeface="Liberation Mono"/>
                          <a:cs typeface="Arial" panose="020B0604020202020204" pitchFamily="34" charset="0"/>
                        </a:rPr>
                        <a:t>ON</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a:t>
                      </a:r>
                      <a:r>
                        <a:rPr lang="en-US" sz="1800" b="1" dirty="0">
                          <a:latin typeface="Liberation Mono"/>
                        </a:rPr>
                        <a:t>A</a:t>
                      </a:r>
                      <a:r>
                        <a:rPr lang="en-US" sz="1800" b="0" baseline="-25000" dirty="0">
                          <a:solidFill>
                            <a:schemeClr val="tx1"/>
                          </a:solidFill>
                          <a:latin typeface="Liberation Mono"/>
                        </a:rPr>
                        <a:t>1</a:t>
                      </a:r>
                      <a:r>
                        <a:rPr lang="en-US" sz="1800" b="0" dirty="0">
                          <a:latin typeface="Liberation Mono"/>
                        </a:rPr>
                        <a:t> = </a:t>
                      </a:r>
                      <a:r>
                        <a:rPr lang="en-US" sz="1800" b="1" dirty="0">
                          <a:latin typeface="Liberation Mono"/>
                        </a:rPr>
                        <a:t>r</a:t>
                      </a:r>
                      <a:r>
                        <a:rPr lang="en-US" sz="1800" b="0" baseline="-25000" dirty="0">
                          <a:latin typeface="Liberation Mono"/>
                        </a:rPr>
                        <a:t>2</a:t>
                      </a:r>
                      <a:r>
                        <a:rPr lang="en-US" sz="1800" b="0" dirty="0">
                          <a:latin typeface="Liberation Mono"/>
                        </a:rPr>
                        <a:t>.</a:t>
                      </a:r>
                      <a:r>
                        <a:rPr lang="en-US" sz="1800" b="1" dirty="0">
                          <a:latin typeface="Liberation Mono"/>
                        </a:rPr>
                        <a:t>A</a:t>
                      </a:r>
                      <a:r>
                        <a:rPr lang="en-US" sz="1800" b="0" baseline="-25000" dirty="0">
                          <a:latin typeface="Liberation Mono"/>
                        </a:rPr>
                        <a:t>1</a:t>
                      </a:r>
                      <a:r>
                        <a:rPr lang="en-US" sz="1800" b="0" dirty="0">
                          <a:latin typeface="Liberation Mono"/>
                        </a:rPr>
                        <a:t>;</a:t>
                      </a:r>
                      <a:endParaRPr lang="en-US" sz="1800" b="0" dirty="0">
                        <a:latin typeface="Liberation Mono"/>
                      </a:endParaRP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defRP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INNER</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 </a:t>
                      </a:r>
                      <a:r>
                        <a:rPr lang="en-US" sz="1800" kern="1200" dirty="0">
                          <a:solidFill>
                            <a:srgbClr val="0077AA"/>
                          </a:solidFill>
                          <a:latin typeface="Liberation Mono"/>
                          <a:cs typeface="Arial" panose="020B0604020202020204" pitchFamily="34" charset="0"/>
                        </a:rPr>
                        <a:t>USING</a:t>
                      </a:r>
                      <a:r>
                        <a:rPr lang="en-US" sz="1800" b="0" dirty="0">
                          <a:latin typeface="Liberation Mono"/>
                        </a:rPr>
                        <a:t>(</a:t>
                      </a:r>
                      <a:r>
                        <a:rPr lang="en-US" sz="1800" b="1" dirty="0">
                          <a:latin typeface="Liberation Mono"/>
                        </a:rPr>
                        <a:t>A</a:t>
                      </a:r>
                      <a:r>
                        <a:rPr lang="en-US" sz="1800" b="0" baseline="-25000" dirty="0">
                          <a:solidFill>
                            <a:schemeClr val="tx1"/>
                          </a:solidFill>
                          <a:latin typeface="Liberation Mono"/>
                        </a:rPr>
                        <a:t>1</a:t>
                      </a:r>
                      <a:r>
                        <a:rPr lang="en-US" sz="1800" b="0" baseline="0" dirty="0">
                          <a:solidFill>
                            <a:schemeClr val="tx1"/>
                          </a:solidFill>
                          <a:latin typeface="Liberation Mono"/>
                        </a:rPr>
                        <a:t>,</a:t>
                      </a:r>
                      <a:r>
                        <a:rPr lang="en-US" sz="1800" b="0" dirty="0">
                          <a:latin typeface="Liberation Mono"/>
                        </a:rPr>
                        <a:t> [</a:t>
                      </a:r>
                      <a:r>
                        <a:rPr lang="en-US" sz="1800" b="1" dirty="0">
                          <a:latin typeface="Liberation Mono"/>
                        </a:rPr>
                        <a:t>A</a:t>
                      </a:r>
                      <a:r>
                        <a:rPr lang="en-US" sz="1800" b="0" baseline="-25000" dirty="0">
                          <a:latin typeface="Liberation Mono"/>
                        </a:rPr>
                        <a:t>2</a:t>
                      </a:r>
                      <a:r>
                        <a:rPr lang="en-US" sz="1800" b="0" baseline="0" dirty="0">
                          <a:latin typeface="Liberation Mono"/>
                        </a:rPr>
                        <a:t>])</a:t>
                      </a:r>
                      <a:r>
                        <a:rPr lang="en-US" sz="1800" b="0" dirty="0">
                          <a:latin typeface="Liberation Mono"/>
                        </a:rPr>
                        <a:t>;</a:t>
                      </a:r>
                      <a:endParaRPr lang="en-US" sz="1800" b="0" dirty="0">
                        <a:latin typeface="Liberation Mono"/>
                      </a:endParaRPr>
                    </a:p>
                  </a:txBody>
                  <a:tcPr marL="89279" marR="89279" marT="44640" marB="44640" anchor="ctr"/>
                </a:tc>
                <a:tc>
                  <a:txBody>
                    <a:bodyPr/>
                    <a:lstStyle/>
                    <a:p>
                      <a:pPr algn="l" fontAlgn="base"/>
                      <a:endParaRPr lang="en-US" sz="1800" b="0" dirty="0">
                        <a:latin typeface="Palatino Linotype" panose="02040502050505030304" pitchFamily="18" charset="0"/>
                      </a:endParaRPr>
                    </a:p>
                    <a:p>
                      <a:pPr algn="l" fontAlgn="base"/>
                      <a:r>
                        <a:rPr lang="en-US" sz="1800" b="0" dirty="0">
                          <a:latin typeface="Palatino Linotype" panose="02040502050505030304" pitchFamily="18" charset="0"/>
                        </a:rPr>
                        <a:t>SYNTAX:</a:t>
                      </a:r>
                      <a:endParaRPr lang="en-US" sz="1800" b="0" dirty="0">
                        <a:latin typeface="Palatino Linotype" panose="02040502050505030304" pitchFamily="18" charset="0"/>
                      </a:endParaRPr>
                    </a:p>
                    <a:p>
                      <a:pPr marL="285750" indent="-285750" algn="l" fontAlgn="base">
                        <a:buFont typeface="Arial" panose="020B0604020202020204" pitchFamily="34" charset="0"/>
                        <a:buChar cha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NATURAL</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a:t>
                      </a:r>
                      <a:endParaRPr lang="en-US" sz="1800" b="0" dirty="0">
                        <a:latin typeface="Liberation Mono"/>
                      </a:endParaRPr>
                    </a:p>
                  </a:txBody>
                  <a:tcPr marL="89279" marR="89279" marT="44640" marB="44640" anchor="ctr"/>
                </a:tc>
              </a:tr>
            </a:tbl>
          </a:graphicData>
        </a:graphic>
      </p:graphicFrame>
      <p:grpSp>
        <p:nvGrpSpPr>
          <p:cNvPr id="18" name="Group 17"/>
          <p:cNvGrpSpPr/>
          <p:nvPr/>
        </p:nvGrpSpPr>
        <p:grpSpPr>
          <a:xfrm>
            <a:off x="119336" y="260830"/>
            <a:ext cx="4693700" cy="863914"/>
            <a:chOff x="119336" y="188822"/>
            <a:chExt cx="4693700" cy="863914"/>
          </a:xfrm>
        </p:grpSpPr>
        <p:sp>
          <p:nvSpPr>
            <p:cNvPr id="2" name="Rectangle 1"/>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07368" y="350795"/>
              <a:ext cx="1305165" cy="553998"/>
            </a:xfrm>
            <a:prstGeom prst="rect">
              <a:avLst/>
            </a:prstGeom>
            <a:noFill/>
          </p:spPr>
          <p:txBody>
            <a:bodyPr wrap="none" rtlCol="0">
              <a:spAutoFit/>
            </a:bodyPr>
            <a:lstStyle/>
            <a:p>
              <a:r>
                <a:rPr lang="en-US" sz="3000" dirty="0"/>
                <a:t>INNER</a:t>
              </a:r>
              <a:endParaRPr lang="en-IN" sz="3000" dirty="0"/>
            </a:p>
          </p:txBody>
        </p:sp>
        <p:sp>
          <p:nvSpPr>
            <p:cNvPr id="14" name="Rectangle 13"/>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927648" y="350795"/>
              <a:ext cx="1885388" cy="553998"/>
            </a:xfrm>
            <a:prstGeom prst="rect">
              <a:avLst/>
            </a:prstGeom>
            <a:noFill/>
          </p:spPr>
          <p:txBody>
            <a:bodyPr wrap="none" rtlCol="0">
              <a:spAutoFit/>
            </a:bodyPr>
            <a:lstStyle/>
            <a:p>
              <a:r>
                <a:rPr lang="en-US" sz="3000" dirty="0"/>
                <a:t>NATURAL</a:t>
              </a:r>
              <a:endParaRPr lang="en-IN" sz="3000" dirty="0"/>
            </a:p>
          </p:txBody>
        </p:sp>
        <p:sp>
          <p:nvSpPr>
            <p:cNvPr id="17" name="TextBox 16"/>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simple join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952728" y="3283866"/>
            <a:ext cx="6858048" cy="400110"/>
          </a:xfrm>
          <a:prstGeom prst="rect">
            <a:avLst/>
          </a:prstGeom>
        </p:spPr>
        <p:txBody>
          <a:bodyPr wrap="square">
            <a:spAutoFit/>
          </a:bodyPr>
          <a:lstStyle/>
          <a:p>
            <a:r>
              <a:rPr lang="en-US" sz="2000" dirty="0">
                <a:solidFill>
                  <a:schemeClr val="bg2">
                    <a:lumMod val="50000"/>
                  </a:schemeClr>
                </a:solidFill>
                <a:latin typeface="Palatino Linotype" panose="02040502050505030304" pitchFamily="18" charset="0"/>
                <a:cs typeface="Arial" panose="020B0604020202020204" pitchFamily="34" charset="0"/>
              </a:rPr>
              <a:t>TODO</a:t>
            </a:r>
            <a:endParaRPr lang="en-US" sz="2000" dirty="0">
              <a:solidFill>
                <a:schemeClr val="bg2">
                  <a:lumMod val="50000"/>
                </a:schemeClr>
              </a:solidFill>
              <a:latin typeface="Palatino Linotype" panose="02040502050505030304" pitchFamily="18" charset="0"/>
              <a:cs typeface="Arial" panose="020B0604020202020204" pitchFamily="34"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simple join</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560784"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560784" y="1307069"/>
            <a:ext cx="10791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SIMPLE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latin typeface="Liberation Mono"/>
              </a:rPr>
              <a:t> )</a:t>
            </a:r>
            <a:endParaRPr lang="en-US" sz="2000" dirty="0">
              <a:latin typeface="Liberation Mono"/>
            </a:endParaRPr>
          </a:p>
        </p:txBody>
      </p:sp>
      <p:sp>
        <p:nvSpPr>
          <p:cNvPr id="8" name="Rectangle 7"/>
          <p:cNvSpPr/>
          <p:nvPr/>
        </p:nvSpPr>
        <p:spPr>
          <a:xfrm>
            <a:off x="560784" y="20720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 </a:t>
            </a:r>
            <a:r>
              <a:rPr lang="en-IN" dirty="0">
                <a:solidFill>
                  <a:schemeClr val="accent5">
                    <a:lumMod val="75000"/>
                  </a:schemeClr>
                </a:solidFill>
                <a:latin typeface="Liberation Mono"/>
                <a:cs typeface="Arial" panose="020B0604020202020204" pitchFamily="34" charset="0"/>
              </a:rPr>
              <a:t>SIMPLE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charset="0"/>
              </a:rPr>
              <a:t>USING</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deptno</a:t>
            </a:r>
            <a:r>
              <a:rPr lang="en-IN" dirty="0">
                <a:solidFill>
                  <a:schemeClr val="bg1">
                    <a:lumMod val="65000"/>
                  </a:schemeClr>
                </a:solidFill>
                <a:latin typeface="Liberation Mono"/>
                <a:ea typeface="Times New Roman" panose="02020603050405020304" charset="0"/>
              </a:rPr>
              <a:t>)</a:t>
            </a:r>
            <a:endParaRPr lang="en-IN" dirty="0">
              <a:latin typeface="Liberation Mono"/>
              <a:cs typeface="Arial" panose="020B0604020202020204" pitchFamily="34" charset="0"/>
            </a:endParaRPr>
          </a:p>
        </p:txBody>
      </p:sp>
      <p:grpSp>
        <p:nvGrpSpPr>
          <p:cNvPr id="2" name="Group 1"/>
          <p:cNvGrpSpPr/>
          <p:nvPr/>
        </p:nvGrpSpPr>
        <p:grpSpPr>
          <a:xfrm>
            <a:off x="560784" y="3515144"/>
            <a:ext cx="5751240" cy="1825352"/>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endParaRPr lang="en-IN" sz="1600" dirty="0">
                <a:solidFill>
                  <a:srgbClr val="0083A2"/>
                </a:solidFill>
              </a:endParaRPr>
            </a:p>
          </p:txBody>
        </p:sp>
      </p:gr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outer joins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407368" y="3283866"/>
            <a:ext cx="11377264" cy="707886"/>
          </a:xfrm>
          <a:prstGeom prst="rect">
            <a:avLst/>
          </a:prstGeom>
        </p:spPr>
        <p:txBody>
          <a:bodyPr wrap="square">
            <a:spAutoFit/>
          </a:bodyPr>
          <a:lstStyle/>
          <a:p>
            <a:r>
              <a:rPr lang="en-US" sz="2000" b="0" i="0" dirty="0">
                <a:solidFill>
                  <a:srgbClr val="222222"/>
                </a:solidFill>
                <a:effectLst/>
                <a:latin typeface="Palatino Linotype" panose="02040502050505030304" pitchFamily="18" charset="0"/>
                <a:cs typeface="Segoe UI Light" panose="020B0502040204020203" pitchFamily="34" charset="0"/>
              </a:rPr>
              <a:t>In an outer join, along with rows that satisfy the matching criteria, we also include some or all rows that do not match the criteria.</a:t>
            </a:r>
            <a:endParaRPr lang="en-US" sz="2000" dirty="0">
              <a:solidFill>
                <a:schemeClr val="bg2">
                  <a:lumMod val="50000"/>
                </a:schemeClr>
              </a:solidFill>
              <a:latin typeface="Palatino Linotype" panose="02040502050505030304" pitchFamily="18" charset="0"/>
              <a:cs typeface="Segoe UI Light" panose="020B0502040204020203" pitchFamily="34" charset="0"/>
            </a:endParaRPr>
          </a:p>
        </p:txBody>
      </p:sp>
      <p:sp>
        <p:nvSpPr>
          <p:cNvPr id="5" name="Rectangle 4"/>
          <p:cNvSpPr/>
          <p:nvPr/>
        </p:nvSpPr>
        <p:spPr>
          <a:xfrm>
            <a:off x="407368" y="449950"/>
            <a:ext cx="6858048" cy="430887"/>
          </a:xfrm>
          <a:prstGeom prst="rect">
            <a:avLst/>
          </a:prstGeom>
        </p:spPr>
        <p:txBody>
          <a:bodyPr wrap="square">
            <a:spAutoFit/>
          </a:bodyPr>
          <a:lstStyle/>
          <a:p>
            <a:r>
              <a:rPr lang="en-US" sz="2200" dirty="0">
                <a:solidFill>
                  <a:schemeClr val="accent4">
                    <a:lumMod val="50000"/>
                  </a:schemeClr>
                </a:solidFill>
                <a:latin typeface="Arial" panose="020B0604020202020204" pitchFamily="34" charset="0"/>
                <a:cs typeface="Arial" panose="020B0604020202020204" pitchFamily="34" charset="0"/>
              </a:rPr>
              <a:t>The ON clause is required for a left or right outer join.</a:t>
            </a:r>
            <a:endParaRPr lang="en-US" sz="2200" dirty="0">
              <a:solidFill>
                <a:schemeClr val="accent4">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407368" y="4499835"/>
            <a:ext cx="11377264" cy="1477328"/>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r1 </a:t>
            </a:r>
            <a:r>
              <a:rPr lang="en-IN" dirty="0">
                <a:solidFill>
                  <a:schemeClr val="bg1">
                    <a:lumMod val="65000"/>
                  </a:schemeClr>
                </a:solidFill>
                <a:latin typeface="Liberation Mono"/>
              </a:rPr>
              <a:t>(</a:t>
            </a:r>
            <a:r>
              <a:rPr lang="en-IN" dirty="0">
                <a:latin typeface="Liberation Mono"/>
              </a:rPr>
              <a:t>id </a:t>
            </a:r>
            <a:r>
              <a:rPr lang="en-IN" dirty="0">
                <a:solidFill>
                  <a:srgbClr val="834689"/>
                </a:solidFill>
                <a:latin typeface="Liberation Mono"/>
                <a:cs typeface="Arial" panose="020B0604020202020204" pitchFamily="34" charset="0"/>
              </a:rPr>
              <a:t>INT</a:t>
            </a:r>
            <a:r>
              <a:rPr lang="en-IN" dirty="0">
                <a:latin typeface="Liberation Mono"/>
              </a:rPr>
              <a:t>, c1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endParaRPr lang="en-IN"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r2 </a:t>
            </a:r>
            <a:r>
              <a:rPr lang="en-IN" dirty="0">
                <a:solidFill>
                  <a:schemeClr val="bg1">
                    <a:lumMod val="65000"/>
                  </a:schemeClr>
                </a:solidFill>
                <a:latin typeface="Liberation Mono"/>
              </a:rPr>
              <a:t>(</a:t>
            </a:r>
            <a:r>
              <a:rPr lang="en-IN" dirty="0">
                <a:latin typeface="Liberation Mono"/>
              </a:rPr>
              <a:t>id </a:t>
            </a:r>
            <a:r>
              <a:rPr lang="en-IN" dirty="0">
                <a:solidFill>
                  <a:srgbClr val="834689"/>
                </a:solidFill>
                <a:latin typeface="Liberation Mono"/>
                <a:cs typeface="Arial" panose="020B0604020202020204" pitchFamily="34" charset="0"/>
              </a:rPr>
              <a:t>INT</a:t>
            </a:r>
            <a:r>
              <a:rPr lang="en-IN" dirty="0">
                <a:latin typeface="Liberation Mono"/>
              </a:rPr>
              <a:t>, c1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endParaRPr lang="en-IN" dirty="0">
              <a:latin typeface="Liberation Mono"/>
            </a:endParaRPr>
          </a:p>
          <a:p>
            <a:endParaRPr lang="en-IN" dirty="0">
              <a:latin typeface="Liberation Mono"/>
            </a:endParaRPr>
          </a:p>
          <a:p>
            <a:r>
              <a:rPr lang="en-IN" dirty="0">
                <a:solidFill>
                  <a:srgbClr val="0077AA"/>
                </a:solidFill>
                <a:latin typeface="Liberation Mono"/>
              </a:rPr>
              <a:t>INSERT INTO </a:t>
            </a:r>
            <a:r>
              <a:rPr lang="en-IN" dirty="0">
                <a:latin typeface="Liberation Mono"/>
              </a:rPr>
              <a:t>r1 </a:t>
            </a:r>
            <a:r>
              <a:rPr lang="en-IN" dirty="0">
                <a:solidFill>
                  <a:srgbClr val="0077AA"/>
                </a:solidFill>
                <a:latin typeface="Liberation Mono"/>
              </a:rPr>
              <a:t>VALUES</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4</a:t>
            </a:r>
            <a:r>
              <a:rPr lang="en-IN" dirty="0">
                <a:latin typeface="Liberation Mono"/>
              </a:rPr>
              <a:t>,</a:t>
            </a:r>
            <a:r>
              <a:rPr lang="en-IN" dirty="0">
                <a:solidFill>
                  <a:srgbClr val="669900"/>
                </a:solidFill>
                <a:latin typeface="Liberation Mono"/>
              </a:rPr>
              <a:t>'AC-1'</a:t>
            </a:r>
            <a:r>
              <a:rPr lang="en-IN" dirty="0">
                <a:solidFill>
                  <a:schemeClr val="bg1">
                    <a:lumMod val="6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a:t>
            </a:r>
            <a:r>
              <a:rPr lang="en-IN" dirty="0">
                <a:solidFill>
                  <a:srgbClr val="669900"/>
                </a:solidFill>
                <a:latin typeface="Liberation Mono"/>
              </a:rPr>
              <a:t>'AC-2'</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2</a:t>
            </a:r>
            <a:r>
              <a:rPr lang="en-IN" dirty="0">
                <a:latin typeface="Liberation Mono"/>
              </a:rPr>
              <a:t>,</a:t>
            </a:r>
            <a:r>
              <a:rPr lang="en-IN" dirty="0">
                <a:solidFill>
                  <a:srgbClr val="669900"/>
                </a:solidFill>
                <a:latin typeface="Liberation Mono"/>
              </a:rPr>
              <a:t>'AC-3'</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3</a:t>
            </a:r>
            <a:r>
              <a:rPr lang="en-IN" dirty="0">
                <a:latin typeface="Liberation Mono"/>
              </a:rPr>
              <a:t>,</a:t>
            </a:r>
            <a:r>
              <a:rPr lang="en-IN" dirty="0">
                <a:solidFill>
                  <a:srgbClr val="669900"/>
                </a:solidFill>
                <a:latin typeface="Liberation Mono"/>
              </a:rPr>
              <a:t>'AC-4'</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5</a:t>
            </a:r>
            <a:r>
              <a:rPr lang="en-IN" dirty="0">
                <a:latin typeface="Liberation Mono"/>
              </a:rPr>
              <a:t>,</a:t>
            </a:r>
            <a:r>
              <a:rPr lang="en-IN" dirty="0">
                <a:solidFill>
                  <a:srgbClr val="669900"/>
                </a:solidFill>
                <a:latin typeface="Liberation Mono"/>
              </a:rPr>
              <a:t>'AC-5'</a:t>
            </a:r>
            <a:r>
              <a:rPr lang="en-IN" dirty="0">
                <a:solidFill>
                  <a:schemeClr val="bg1">
                    <a:lumMod val="65000"/>
                  </a:schemeClr>
                </a:solidFill>
                <a:latin typeface="Liberation Mono"/>
              </a:rPr>
              <a:t>)</a:t>
            </a:r>
            <a:r>
              <a:rPr lang="en-IN" dirty="0">
                <a:latin typeface="Liberation Mono"/>
              </a:rPr>
              <a:t>;</a:t>
            </a:r>
            <a:endParaRPr lang="en-IN" dirty="0">
              <a:latin typeface="Liberation Mono"/>
            </a:endParaRPr>
          </a:p>
          <a:p>
            <a:r>
              <a:rPr lang="en-IN" dirty="0">
                <a:solidFill>
                  <a:srgbClr val="0077AA"/>
                </a:solidFill>
                <a:latin typeface="Liberation Mono"/>
              </a:rPr>
              <a:t>INSERT INTO </a:t>
            </a:r>
            <a:r>
              <a:rPr lang="en-IN" dirty="0">
                <a:latin typeface="Liberation Mono"/>
              </a:rPr>
              <a:t>r2 </a:t>
            </a:r>
            <a:r>
              <a:rPr lang="en-IN" dirty="0">
                <a:solidFill>
                  <a:srgbClr val="0077AA"/>
                </a:solidFill>
                <a:latin typeface="Liberation Mono"/>
              </a:rPr>
              <a:t>VALUES</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1</a:t>
            </a:r>
            <a:r>
              <a:rPr lang="en-IN" dirty="0">
                <a:latin typeface="Liberation Mono"/>
              </a:rPr>
              <a:t>,</a:t>
            </a:r>
            <a:r>
              <a:rPr lang="en-IN" dirty="0">
                <a:solidFill>
                  <a:srgbClr val="669900"/>
                </a:solidFill>
                <a:latin typeface="Liberation Mono"/>
              </a:rPr>
              <a:t>'C-1'</a:t>
            </a:r>
            <a:r>
              <a:rPr lang="en-IN" dirty="0">
                <a:solidFill>
                  <a:schemeClr val="bg1">
                    <a:lumMod val="65000"/>
                  </a:schemeClr>
                </a:solidFill>
                <a:latin typeface="Liberation Mono"/>
              </a:rPr>
              <a:t>)</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2</a:t>
            </a:r>
            <a:r>
              <a:rPr lang="en-IN" dirty="0">
                <a:latin typeface="Liberation Mono"/>
              </a:rPr>
              <a:t>,</a:t>
            </a:r>
            <a:r>
              <a:rPr lang="en-IN" dirty="0">
                <a:solidFill>
                  <a:srgbClr val="669900"/>
                </a:solidFill>
                <a:latin typeface="Liberation Mono"/>
              </a:rPr>
              <a:t>'C-2'</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3</a:t>
            </a:r>
            <a:r>
              <a:rPr lang="en-IN" dirty="0">
                <a:latin typeface="Liberation Mono"/>
              </a:rPr>
              <a:t>,</a:t>
            </a:r>
            <a:r>
              <a:rPr lang="en-IN" dirty="0">
                <a:solidFill>
                  <a:srgbClr val="669900"/>
                </a:solidFill>
                <a:latin typeface="Liberation Mono"/>
              </a:rPr>
              <a:t>'C-3'</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7</a:t>
            </a:r>
            <a:r>
              <a:rPr lang="en-IN" dirty="0">
                <a:latin typeface="Liberation Mono"/>
              </a:rPr>
              <a:t>,</a:t>
            </a:r>
            <a:r>
              <a:rPr lang="en-IN" dirty="0">
                <a:solidFill>
                  <a:srgbClr val="669900"/>
                </a:solidFill>
                <a:latin typeface="Liberation Mono"/>
              </a:rPr>
              <a:t>'C-4'</a:t>
            </a:r>
            <a:r>
              <a:rPr lang="en-IN" dirty="0">
                <a:solidFill>
                  <a:schemeClr val="bg1">
                    <a:lumMod val="65000"/>
                  </a:schemeClr>
                </a:solidFill>
                <a:latin typeface="Liberation Mono"/>
              </a:rPr>
              <a:t>)</a:t>
            </a:r>
            <a:r>
              <a:rPr lang="en-IN" dirty="0">
                <a:latin typeface="Liberation Mono"/>
              </a:rPr>
              <a:t>;</a:t>
            </a:r>
            <a:endParaRPr lang="en-IN" dirty="0">
              <a:latin typeface="Liberation Mono"/>
            </a:endParaRPr>
          </a:p>
        </p:txBody>
      </p:sp>
      <p:grpSp>
        <p:nvGrpSpPr>
          <p:cNvPr id="16" name="Group 15"/>
          <p:cNvGrpSpPr/>
          <p:nvPr/>
        </p:nvGrpSpPr>
        <p:grpSpPr>
          <a:xfrm>
            <a:off x="263352" y="943560"/>
            <a:ext cx="11665296" cy="1477328"/>
            <a:chOff x="263352" y="963966"/>
            <a:chExt cx="11665296" cy="1477328"/>
          </a:xfrm>
        </p:grpSpPr>
        <p:sp>
          <p:nvSpPr>
            <p:cNvPr id="15" name="TextBox 14"/>
            <p:cNvSpPr txBox="1"/>
            <p:nvPr/>
          </p:nvSpPr>
          <p:spPr>
            <a:xfrm>
              <a:off x="263352" y="963966"/>
              <a:ext cx="11665296" cy="1477328"/>
            </a:xfrm>
            <a:prstGeom prst="rect">
              <a:avLst/>
            </a:prstGeom>
            <a:noFill/>
          </p:spPr>
          <p:txBody>
            <a:bodyPr wrap="square">
              <a:spAutoFit/>
            </a:bodyPr>
            <a:lstStyle/>
            <a:p>
              <a:r>
                <a:rPr lang="en-IN" dirty="0"/>
                <a:t>The LEFT OUTER JOIN operation keeps every tuple in the first, or left, relation R in R        S, if no matching tuple is found in S, then the attributes of S in the join result are filled or padded with NULL values.</a:t>
              </a:r>
              <a:endParaRPr lang="en-IN" dirty="0"/>
            </a:p>
            <a:p>
              <a:endParaRPr lang="en-IN" dirty="0"/>
            </a:p>
            <a:p>
              <a:r>
                <a:rPr lang="en-IN" dirty="0"/>
                <a:t>The RIGHT OUTER JOIN keeps every tuple in the second, or right, relation S in the result of R       S, if no matching tuple is found in R, then the attributes of R in the join result are filled or padded with NULL values.</a:t>
              </a:r>
              <a:endParaRPr lang="en-IN" dirty="0"/>
            </a:p>
          </p:txBody>
        </p:sp>
        <p:grpSp>
          <p:nvGrpSpPr>
            <p:cNvPr id="4" name="Group 3"/>
            <p:cNvGrpSpPr/>
            <p:nvPr/>
          </p:nvGrpSpPr>
          <p:grpSpPr>
            <a:xfrm>
              <a:off x="8477344" y="1078136"/>
              <a:ext cx="258692" cy="142276"/>
              <a:chOff x="1228797" y="2278612"/>
              <a:chExt cx="258692" cy="142276"/>
            </a:xfrm>
          </p:grpSpPr>
          <p:sp>
            <p:nvSpPr>
              <p:cNvPr id="7" name="Flowchart: Collate 6"/>
              <p:cNvSpPr/>
              <p:nvPr/>
            </p:nvSpPr>
            <p:spPr>
              <a:xfrm rot="16200000">
                <a:off x="1308339" y="2241738"/>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Arial" panose="020B0604020202020204" pitchFamily="34" charset="0"/>
                  <a:cs typeface="Arial" panose="020B0604020202020204" pitchFamily="34" charset="0"/>
                </a:endParaRPr>
              </a:p>
            </p:txBody>
          </p:sp>
          <p:cxnSp>
            <p:nvCxnSpPr>
              <p:cNvPr id="8" name="Straight Connector 7"/>
              <p:cNvCxnSpPr/>
              <p:nvPr/>
            </p:nvCxnSpPr>
            <p:spPr>
              <a:xfrm>
                <a:off x="1228797" y="2278612"/>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28797" y="2420888"/>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rot="10800000">
              <a:off x="9293692" y="1907033"/>
              <a:ext cx="258692" cy="142276"/>
              <a:chOff x="1228797" y="2278612"/>
              <a:chExt cx="258692" cy="142276"/>
            </a:xfrm>
          </p:grpSpPr>
          <p:sp>
            <p:nvSpPr>
              <p:cNvPr id="11" name="Flowchart: Collate 10"/>
              <p:cNvSpPr/>
              <p:nvPr/>
            </p:nvSpPr>
            <p:spPr>
              <a:xfrm rot="16200000">
                <a:off x="1308339" y="2241738"/>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1228797" y="2278612"/>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28797" y="2420888"/>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1772816"/>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left outer joins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p:cNvSpPr/>
          <p:nvPr/>
        </p:nvSpPr>
        <p:spPr>
          <a:xfrm>
            <a:off x="191344" y="2722855"/>
            <a:ext cx="6192688" cy="4031873"/>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4}</a:t>
            </a:r>
            <a:endParaRPr lang="en-US" sz="24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{(1, a), (2, b), (1, c), (3, d), (2, e), (1, f), (5, z)}</a:t>
            </a:r>
            <a:endParaRPr lang="en-US" sz="2400" dirty="0">
              <a:solidFill>
                <a:srgbClr val="006C86"/>
              </a:solidFill>
              <a:latin typeface="Liberation Mono"/>
            </a:endParaRP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left join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endParaRPr lang="en-US" sz="2400" dirty="0">
              <a:solidFill>
                <a:srgbClr val="006C86"/>
              </a:solidFill>
              <a:latin typeface="Liberation Mono"/>
            </a:endParaRPr>
          </a:p>
          <a:p>
            <a:endParaRPr lang="en-US" sz="800" dirty="0">
              <a:solidFill>
                <a:srgbClr val="006C86"/>
              </a:solidFill>
              <a:latin typeface="Liberation Mono"/>
            </a:endParaRPr>
          </a:p>
          <a:p>
            <a:r>
              <a:rPr lang="en-US" sz="2400" dirty="0">
                <a:solidFill>
                  <a:srgbClr val="006C86"/>
                </a:solidFill>
                <a:latin typeface="Liberation Mono"/>
              </a:rPr>
              <a:t>R = {(1, 1, a), </a:t>
            </a:r>
            <a:endParaRPr lang="en-US" sz="2400" dirty="0">
              <a:solidFill>
                <a:srgbClr val="006C86"/>
              </a:solidFill>
              <a:latin typeface="Liberation Mono"/>
            </a:endParaRPr>
          </a:p>
          <a:p>
            <a:r>
              <a:rPr lang="en-US" sz="2400" dirty="0">
                <a:solidFill>
                  <a:srgbClr val="006C86"/>
                </a:solidFill>
                <a:latin typeface="Liberation Mono"/>
              </a:rPr>
              <a:t>        (2, 2, b), </a:t>
            </a:r>
            <a:endParaRPr lang="en-US" sz="2400" dirty="0">
              <a:solidFill>
                <a:srgbClr val="006C86"/>
              </a:solidFill>
              <a:latin typeface="Liberation Mono"/>
            </a:endParaRPr>
          </a:p>
          <a:p>
            <a:r>
              <a:rPr lang="en-US" sz="2400" dirty="0">
                <a:solidFill>
                  <a:srgbClr val="006C86"/>
                </a:solidFill>
                <a:latin typeface="Liberation Mono"/>
              </a:rPr>
              <a:t>        (1, 1, c), </a:t>
            </a:r>
            <a:endParaRPr lang="en-US" sz="2400" dirty="0">
              <a:solidFill>
                <a:srgbClr val="006C86"/>
              </a:solidFill>
              <a:latin typeface="Liberation Mono"/>
            </a:endParaRPr>
          </a:p>
          <a:p>
            <a:r>
              <a:rPr lang="en-US" sz="2400" dirty="0">
                <a:solidFill>
                  <a:srgbClr val="006C86"/>
                </a:solidFill>
                <a:latin typeface="Liberation Mono"/>
              </a:rPr>
              <a:t>        (3, 3, d), </a:t>
            </a:r>
            <a:endParaRPr lang="en-US" sz="2400" dirty="0">
              <a:solidFill>
                <a:srgbClr val="006C86"/>
              </a:solidFill>
              <a:latin typeface="Liberation Mono"/>
            </a:endParaRPr>
          </a:p>
          <a:p>
            <a:r>
              <a:rPr lang="en-US" sz="2400" dirty="0">
                <a:solidFill>
                  <a:srgbClr val="006C86"/>
                </a:solidFill>
                <a:latin typeface="Liberation Mono"/>
              </a:rPr>
              <a:t>        (2, 2, e), </a:t>
            </a:r>
            <a:endParaRPr lang="en-US" sz="2400" dirty="0">
              <a:solidFill>
                <a:srgbClr val="006C86"/>
              </a:solidFill>
              <a:latin typeface="Liberation Mono"/>
            </a:endParaRPr>
          </a:p>
          <a:p>
            <a:r>
              <a:rPr lang="en-US" sz="2400" dirty="0">
                <a:solidFill>
                  <a:srgbClr val="006C86"/>
                </a:solidFill>
                <a:latin typeface="Liberation Mono"/>
              </a:rPr>
              <a:t>        (1, 1, f),</a:t>
            </a:r>
            <a:endParaRPr lang="en-US" sz="2400" dirty="0">
              <a:solidFill>
                <a:srgbClr val="006C86"/>
              </a:solidFill>
              <a:latin typeface="Liberation Mono"/>
            </a:endParaRPr>
          </a:p>
          <a:p>
            <a:r>
              <a:rPr lang="en-US" sz="2400" dirty="0">
                <a:solidFill>
                  <a:srgbClr val="006C86"/>
                </a:solidFill>
                <a:latin typeface="Liberation Mono"/>
              </a:rPr>
              <a:t>        (4, NULL, NULL}</a:t>
            </a:r>
            <a:endParaRPr lang="en-US" sz="2400" dirty="0">
              <a:solidFill>
                <a:srgbClr val="006C86"/>
              </a:solidFill>
              <a:latin typeface="Liberation Mono"/>
            </a:endParaRPr>
          </a:p>
        </p:txBody>
      </p:sp>
      <p:pic>
        <p:nvPicPr>
          <p:cNvPr id="4" name="Picture 3"/>
          <p:cNvPicPr>
            <a:picLocks noChangeAspect="1"/>
          </p:cNvPicPr>
          <p:nvPr/>
        </p:nvPicPr>
        <p:blipFill>
          <a:blip r:embed="rId1"/>
          <a:stretch>
            <a:fillRect/>
          </a:stretch>
        </p:blipFill>
        <p:spPr>
          <a:xfrm>
            <a:off x="6888088" y="3645024"/>
            <a:ext cx="2660159" cy="2572074"/>
          </a:xfrm>
          <a:prstGeom prst="rect">
            <a:avLst/>
          </a:prstGeom>
        </p:spPr>
      </p:pic>
      <p:sp>
        <p:nvSpPr>
          <p:cNvPr id="13" name="TextBox 12"/>
          <p:cNvSpPr txBox="1"/>
          <p:nvPr/>
        </p:nvSpPr>
        <p:spPr>
          <a:xfrm>
            <a:off x="6888088" y="3111462"/>
            <a:ext cx="4932656" cy="369332"/>
          </a:xfrm>
          <a:prstGeom prst="rect">
            <a:avLst/>
          </a:prstGeom>
          <a:noFill/>
        </p:spPr>
        <p:txBody>
          <a:bodyPr wrap="square">
            <a:spAutoFit/>
          </a:bodyPr>
          <a:lstStyle/>
          <a:p>
            <a:r>
              <a:rPr lang="en-IN" dirty="0">
                <a:solidFill>
                  <a:srgbClr val="0077AA"/>
                </a:solidFill>
                <a:latin typeface="Liberation Mono"/>
              </a:rPr>
              <a:t>SELECT</a:t>
            </a:r>
            <a:r>
              <a:rPr lang="en-IN" dirty="0"/>
              <a:t> * </a:t>
            </a:r>
            <a:r>
              <a:rPr lang="en-IN" dirty="0">
                <a:solidFill>
                  <a:srgbClr val="0077AA"/>
                </a:solidFill>
                <a:latin typeface="Liberation Mono"/>
              </a:rPr>
              <a:t>FROM</a:t>
            </a:r>
            <a:r>
              <a:rPr lang="en-IN" dirty="0"/>
              <a:t> r1 </a:t>
            </a:r>
            <a:r>
              <a:rPr lang="en-IN" dirty="0">
                <a:solidFill>
                  <a:srgbClr val="0077AA"/>
                </a:solidFill>
                <a:latin typeface="Liberation Mono"/>
              </a:rPr>
              <a:t>LEFT</a:t>
            </a:r>
            <a:r>
              <a:rPr lang="en-IN" dirty="0"/>
              <a:t> </a:t>
            </a:r>
            <a:r>
              <a:rPr lang="en-IN" dirty="0">
                <a:solidFill>
                  <a:srgbClr val="0077AA"/>
                </a:solidFill>
                <a:latin typeface="Liberation Mono"/>
              </a:rPr>
              <a:t>JOIN</a:t>
            </a:r>
            <a:r>
              <a:rPr lang="en-IN" dirty="0"/>
              <a:t> r2 </a:t>
            </a:r>
            <a:r>
              <a:rPr lang="en-IN" dirty="0">
                <a:solidFill>
                  <a:srgbClr val="DD4A68"/>
                </a:solidFill>
                <a:latin typeface="Liberation Mono"/>
              </a:rPr>
              <a:t>ON</a:t>
            </a:r>
            <a:r>
              <a:rPr lang="en-IN" dirty="0"/>
              <a:t> r1.c1 </a:t>
            </a:r>
            <a:r>
              <a:rPr lang="en-IN" dirty="0">
                <a:solidFill>
                  <a:schemeClr val="accent5">
                    <a:lumMod val="75000"/>
                  </a:schemeClr>
                </a:solidFill>
                <a:latin typeface="Liberation Mono"/>
              </a:rPr>
              <a:t>=</a:t>
            </a:r>
            <a:r>
              <a:rPr lang="en-IN" dirty="0"/>
              <a:t> r2.c1;</a:t>
            </a:r>
            <a:endParaRPr lang="en-IN" dirty="0"/>
          </a:p>
        </p:txBody>
      </p:sp>
      <p:sp>
        <p:nvSpPr>
          <p:cNvPr id="6" name="Rectangle 5"/>
          <p:cNvSpPr/>
          <p:nvPr/>
        </p:nvSpPr>
        <p:spPr>
          <a:xfrm>
            <a:off x="341368" y="660502"/>
            <a:ext cx="11572956" cy="1323439"/>
          </a:xfrm>
          <a:prstGeom prst="rect">
            <a:avLst/>
          </a:prstGeom>
        </p:spPr>
        <p:txBody>
          <a:bodyPr wrap="square">
            <a:spAutoFit/>
          </a:bodyPr>
          <a:lstStyle/>
          <a:p>
            <a:r>
              <a:rPr lang="en-US" sz="2000" dirty="0">
                <a:solidFill>
                  <a:srgbClr val="222222"/>
                </a:solidFill>
                <a:latin typeface="Palatino Linotype" panose="02040502050505030304" pitchFamily="18" charset="0"/>
                <a:cs typeface="Segoe UI Light" panose="020B0502040204020203" pitchFamily="34" charset="0"/>
              </a:rPr>
              <a:t>Suppose, we want to join two tables: </a:t>
            </a:r>
            <a:r>
              <a:rPr lang="en-IN" sz="2000" dirty="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and </a:t>
            </a:r>
            <a:r>
              <a:rPr lang="en-IN" sz="2000" dirty="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SQL left outer join returns all rows in the left table (r1) and all the matching rows found in the right table (r2). It means the result of the SQL left join always contains the rows in the left table. . </a:t>
            </a:r>
            <a:r>
              <a:rPr lang="en-US" sz="2000" b="1" dirty="0">
                <a:solidFill>
                  <a:srgbClr val="222222"/>
                </a:solidFill>
                <a:latin typeface="Palatino Linotype" panose="02040502050505030304" pitchFamily="18" charset="0"/>
                <a:cs typeface="Segoe UI Light" panose="020B0502040204020203" pitchFamily="34" charset="0"/>
              </a:rPr>
              <a:t>If no matching rows found in the right table, NULL are displayed.</a:t>
            </a:r>
            <a:endParaRPr lang="en-US" sz="2000" b="1" dirty="0">
              <a:solidFill>
                <a:srgbClr val="222222"/>
              </a:solidFill>
              <a:latin typeface="Palatino Linotype" panose="02040502050505030304" pitchFamily="18" charset="0"/>
              <a:cs typeface="Segoe UI Light" panose="020B0502040204020203" pitchFamily="34"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41368" y="660502"/>
            <a:ext cx="11572956" cy="646331"/>
          </a:xfrm>
          <a:prstGeom prst="rect">
            <a:avLst/>
          </a:prstGeom>
        </p:spPr>
        <p:txBody>
          <a:bodyPr wrap="square">
            <a:spAutoFit/>
          </a:bodyPr>
          <a:lstStyle/>
          <a:p>
            <a:r>
              <a:rPr lang="en-US" dirty="0">
                <a:latin typeface="Palatino Linotype" panose="02040502050505030304" pitchFamily="18" charset="0"/>
              </a:rPr>
              <a:t>The following example the LEFT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LEFT JOIN will match rows from the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 table with the rows from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 table using patterns:</a:t>
            </a:r>
            <a:endParaRPr lang="en-US" dirty="0">
              <a:latin typeface="Palatino Linotype" panose="02040502050505030304" pitchFamily="18" charset="0"/>
            </a:endParaRPr>
          </a:p>
        </p:txBody>
      </p:sp>
      <p:pic>
        <p:nvPicPr>
          <p:cNvPr id="37" name="Picture 36"/>
          <p:cNvPicPr>
            <a:picLocks noChangeAspect="1"/>
          </p:cNvPicPr>
          <p:nvPr/>
        </p:nvPicPr>
        <p:blipFill>
          <a:blip r:embed="rId1"/>
          <a:stretch>
            <a:fillRect/>
          </a:stretch>
        </p:blipFill>
        <p:spPr>
          <a:xfrm>
            <a:off x="479377" y="1844824"/>
            <a:ext cx="11146566" cy="4238514"/>
          </a:xfrm>
          <a:prstGeom prst="rect">
            <a:avLst/>
          </a:prstGeom>
        </p:spPr>
      </p:pic>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left outer join </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left outer join </a:t>
            </a:r>
            <a:endParaRPr lang="en-IN" sz="3200" i="1" dirty="0">
              <a:solidFill>
                <a:srgbClr val="FF9900"/>
              </a:solidFill>
              <a:latin typeface="Arial" panose="020B0604020202020204" pitchFamily="34" charset="0"/>
              <a:cs typeface="Arial" panose="020B0604020202020204" pitchFamily="34" charset="0"/>
            </a:endParaRPr>
          </a:p>
        </p:txBody>
      </p:sp>
      <p:pic>
        <p:nvPicPr>
          <p:cNvPr id="41" name="Picture 40"/>
          <p:cNvPicPr>
            <a:picLocks noChangeAspect="1"/>
          </p:cNvPicPr>
          <p:nvPr/>
        </p:nvPicPr>
        <p:blipFill>
          <a:blip r:embed="rId1" cstate="print"/>
          <a:stretch>
            <a:fillRect/>
          </a:stretch>
        </p:blipFill>
        <p:spPr>
          <a:xfrm>
            <a:off x="335360" y="3645024"/>
            <a:ext cx="9096996" cy="1695884"/>
          </a:xfrm>
          <a:prstGeom prst="rect">
            <a:avLst/>
          </a:prstGeom>
        </p:spPr>
      </p:pic>
      <p:sp>
        <p:nvSpPr>
          <p:cNvPr id="42" name="Rectangle 41"/>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when there is no match.</a:t>
            </a:r>
            <a:endParaRPr lang="en-IN" b="1" dirty="0">
              <a:latin typeface="Arial" panose="020B0604020202020204" pitchFamily="34" charset="0"/>
              <a:cs typeface="Arial" panose="020B0604020202020204" pitchFamily="34" charset="0"/>
            </a:endParaRPr>
          </a:p>
        </p:txBody>
      </p:sp>
      <p:sp>
        <p:nvSpPr>
          <p:cNvPr id="43" name="Rectangle 42"/>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endParaRPr lang="en-IN" dirty="0">
              <a:latin typeface="Liberation Mono"/>
              <a:cs typeface="Arial" panose="020B0604020202020204" pitchFamily="34" charset="0"/>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left outer join</a:t>
            </a:r>
            <a:endParaRPr lang="en-IN" sz="3200" i="1" dirty="0">
              <a:solidFill>
                <a:srgbClr val="FF9900"/>
              </a:solidFill>
              <a:latin typeface="Arial" panose="020B0604020202020204" pitchFamily="34" charset="0"/>
              <a:cs typeface="Arial" panose="020B0604020202020204" pitchFamily="34" charset="0"/>
            </a:endParaRPr>
          </a:p>
        </p:txBody>
      </p:sp>
      <p:sp>
        <p:nvSpPr>
          <p:cNvPr id="9" name="Rectangle 8"/>
          <p:cNvSpPr/>
          <p:nvPr/>
        </p:nvSpPr>
        <p:spPr>
          <a:xfrm>
            <a:off x="235022" y="764704"/>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LEFT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solidFill>
                  <a:srgbClr val="0077AA"/>
                </a:solidFill>
                <a:latin typeface="Liberation Mono"/>
                <a:ea typeface="Times New Roman" panose="02020603050405020304" charset="0"/>
                <a:cs typeface="Arial" panose="020B0604020202020204" pitchFamily="34" charset="0"/>
              </a:rPr>
              <a:t> ;</a:t>
            </a:r>
            <a:endParaRPr lang="en-IN" dirty="0">
              <a:latin typeface="Liberation Mono"/>
              <a:cs typeface="Arial" panose="020B0604020202020204" pitchFamily="34" charset="0"/>
            </a:endParaRPr>
          </a:p>
        </p:txBody>
      </p:sp>
      <p:pic>
        <p:nvPicPr>
          <p:cNvPr id="2" name="Picture 1"/>
          <p:cNvPicPr>
            <a:picLocks noChangeAspect="1"/>
          </p:cNvPicPr>
          <p:nvPr/>
        </p:nvPicPr>
        <p:blipFill>
          <a:blip r:embed="rId1"/>
          <a:stretch>
            <a:fillRect/>
          </a:stretch>
        </p:blipFill>
        <p:spPr>
          <a:xfrm>
            <a:off x="335360" y="1268760"/>
            <a:ext cx="11449272" cy="5381624"/>
          </a:xfrm>
          <a:prstGeom prst="rect">
            <a:avLst/>
          </a:prstGeom>
        </p:spPr>
      </p:pic>
      <p:sp>
        <p:nvSpPr>
          <p:cNvPr id="5" name="Rectangle 4"/>
          <p:cNvSpPr/>
          <p:nvPr/>
        </p:nvSpPr>
        <p:spPr>
          <a:xfrm>
            <a:off x="407368" y="5792956"/>
            <a:ext cx="11276926" cy="8712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07368" y="3741449"/>
            <a:ext cx="11276926" cy="2615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07368" y="2863782"/>
            <a:ext cx="11276926" cy="2615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left outer join </a:t>
            </a:r>
            <a:endParaRPr lang="en-IN" sz="3200" i="1" dirty="0">
              <a:solidFill>
                <a:srgbClr val="FF990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cstate="print"/>
          <a:stretch>
            <a:fillRect/>
          </a:stretch>
        </p:blipFill>
        <p:spPr>
          <a:xfrm>
            <a:off x="335360" y="3645024"/>
            <a:ext cx="9105900" cy="1695450"/>
          </a:xfrm>
          <a:prstGeom prst="rect">
            <a:avLst/>
          </a:prstGeom>
        </p:spPr>
      </p:pic>
      <p:sp>
        <p:nvSpPr>
          <p:cNvPr id="3" name="Rectangle 2"/>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  </a:t>
            </a:r>
            <a:r>
              <a:rPr lang="en-IN" dirty="0">
                <a:solidFill>
                  <a:srgbClr val="0077AA"/>
                </a:solidFill>
                <a:latin typeface="Liberation Mono"/>
              </a:rPr>
              <a:t>WHERE</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4">
                    <a:lumMod val="50000"/>
                  </a:schemeClr>
                </a:solidFill>
                <a:latin typeface="Liberation Mono"/>
                <a:cs typeface="Arial" panose="020B0604020202020204" pitchFamily="34" charset="0"/>
              </a:rPr>
              <a:t>IS NULL</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8" name="Rectangle 7"/>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IS NULL</a:t>
            </a:r>
            <a:endParaRPr lang="en-US" sz="2000" dirty="0">
              <a:solidFill>
                <a:srgbClr val="0077AA"/>
              </a:solidFill>
              <a:latin typeface="Liberation Mono"/>
            </a:endParaRPr>
          </a:p>
        </p:txBody>
      </p:sp>
      <p:sp>
        <p:nvSpPr>
          <p:cNvPr id="9" name="Rectangle 8"/>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table when there is no match.</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46613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2604189" y="329717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endParaRPr lang="en-US" sz="2000" dirty="0">
              <a:solidFill>
                <a:srgbClr val="0089A4"/>
              </a:solidFill>
              <a:latin typeface="Palatino Linotype" panose="02040502050505030304" pitchFamily="18" charset="0"/>
            </a:endParaRP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p:cNvSpPr txBox="1"/>
          <p:nvPr/>
        </p:nvSpPr>
        <p:spPr>
          <a:xfrm>
            <a:off x="184737" y="1268760"/>
            <a:ext cx="11486199" cy="769441"/>
          </a:xfrm>
          <a:prstGeom prst="rect">
            <a:avLst/>
          </a:prstGeom>
          <a:noFill/>
        </p:spPr>
        <p:txBody>
          <a:bodyPr wrap="square">
            <a:spAutoFit/>
          </a:bodyPr>
          <a:lstStyle/>
          <a:p>
            <a:r>
              <a:rPr lang="en-US" sz="2200" b="0" i="0" dirty="0">
                <a:solidFill>
                  <a:srgbClr val="374151"/>
                </a:solidFill>
                <a:effectLst/>
                <a:latin typeface="Palatino Linotype" panose="02040502050505030304" pitchFamily="18" charset="0"/>
              </a:rPr>
              <a:t>In database management systems, </a:t>
            </a:r>
            <a:r>
              <a:rPr lang="en-US" sz="2200" b="1" i="0" dirty="0">
                <a:solidFill>
                  <a:srgbClr val="374151"/>
                </a:solidFill>
                <a:effectLst/>
                <a:latin typeface="Palatino Linotype" panose="02040502050505030304" pitchFamily="18" charset="0"/>
              </a:rPr>
              <a:t>null</a:t>
            </a:r>
            <a:r>
              <a:rPr lang="en-US" sz="2200" b="0" i="0" dirty="0">
                <a:solidFill>
                  <a:srgbClr val="374151"/>
                </a:solidFill>
                <a:effectLst/>
                <a:latin typeface="Palatino Linotype" panose="02040502050505030304" pitchFamily="18" charset="0"/>
              </a:rPr>
              <a:t> is used to represent </a:t>
            </a:r>
            <a:r>
              <a:rPr lang="en-US" sz="2200" b="1" dirty="0">
                <a:solidFill>
                  <a:srgbClr val="374151"/>
                </a:solidFill>
                <a:latin typeface="Palatino Linotype" panose="02040502050505030304" pitchFamily="18" charset="0"/>
              </a:rPr>
              <a:t>missing</a:t>
            </a:r>
            <a:r>
              <a:rPr lang="en-US" sz="2200" b="0" i="0" dirty="0">
                <a:solidFill>
                  <a:srgbClr val="374151"/>
                </a:solidFill>
                <a:effectLst/>
                <a:latin typeface="Palatino Linotype" panose="02040502050505030304" pitchFamily="18" charset="0"/>
              </a:rPr>
              <a:t> or </a:t>
            </a:r>
            <a:r>
              <a:rPr lang="en-US" sz="2200" b="1" dirty="0">
                <a:solidFill>
                  <a:srgbClr val="374151"/>
                </a:solidFill>
                <a:latin typeface="Palatino Linotype" panose="02040502050505030304" pitchFamily="18" charset="0"/>
              </a:rPr>
              <a:t>unknown</a:t>
            </a:r>
            <a:r>
              <a:rPr lang="en-US" sz="2200" b="0" i="0" dirty="0">
                <a:solidFill>
                  <a:srgbClr val="374151"/>
                </a:solidFill>
                <a:effectLst/>
                <a:latin typeface="Palatino Linotype" panose="02040502050505030304" pitchFamily="18" charset="0"/>
              </a:rPr>
              <a:t> data in a table column. </a:t>
            </a:r>
            <a:endParaRPr lang="en-IN" sz="2200" dirty="0">
              <a:latin typeface="Palatino Linotype" panose="02040502050505030304" pitchFamily="18" charset="0"/>
            </a:endParaRPr>
          </a:p>
        </p:txBody>
      </p:sp>
      <p:grpSp>
        <p:nvGrpSpPr>
          <p:cNvPr id="9" name="Group 8"/>
          <p:cNvGrpSpPr/>
          <p:nvPr/>
        </p:nvGrpSpPr>
        <p:grpSpPr>
          <a:xfrm>
            <a:off x="7715134" y="4248472"/>
            <a:ext cx="4357530" cy="2420888"/>
            <a:chOff x="9874933" y="3958791"/>
            <a:chExt cx="2245156" cy="1981171"/>
          </a:xfrm>
        </p:grpSpPr>
        <p:sp>
          <p:nvSpPr>
            <p:cNvPr id="10" name="Rectangle 9"/>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Entity</a:t>
              </a:r>
              <a:endParaRPr lang="en-IN" sz="2400" b="1" dirty="0">
                <a:solidFill>
                  <a:schemeClr val="tx1"/>
                </a:solidFill>
              </a:endParaRPr>
            </a:p>
          </p:txBody>
        </p:sp>
        <p:sp>
          <p:nvSpPr>
            <p:cNvPr id="11" name="Rectangle 10"/>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1</a:t>
              </a:r>
              <a:endParaRPr lang="en-IN" b="1" baseline="-25000" dirty="0">
                <a:solidFill>
                  <a:schemeClr val="tx1"/>
                </a:solidFill>
                <a:latin typeface="Arial" panose="020B0604020202020204" pitchFamily="34" charset="0"/>
                <a:cs typeface="Arial" panose="020B0604020202020204" pitchFamily="34" charset="0"/>
              </a:endParaRPr>
            </a:p>
          </p:txBody>
        </p:sp>
        <p:cxnSp>
          <p:nvCxnSpPr>
            <p:cNvPr id="12" name="Straight Arrow Connector 11"/>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endParaRPr lang="en-IN" baseline="-25000"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2</a:t>
              </a:r>
              <a:endParaRPr lang="en-IN" b="1" baseline="-25000" dirty="0">
                <a:solidFill>
                  <a:schemeClr val="tx1"/>
                </a:solidFill>
                <a:latin typeface="Arial" panose="020B0604020202020204" pitchFamily="34" charset="0"/>
                <a:cs typeface="Arial" panose="020B0604020202020204" pitchFamily="34" charset="0"/>
              </a:endParaRPr>
            </a:p>
          </p:txBody>
        </p:sp>
        <p:sp>
          <p:nvSpPr>
            <p:cNvPr id="19" name="Rectangle 18"/>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3</a:t>
              </a:r>
              <a:endParaRPr lang="en-IN" b="1" baseline="-25000" dirty="0">
                <a:solidFill>
                  <a:schemeClr val="tx1"/>
                </a:solidFill>
                <a:latin typeface="Arial" panose="020B0604020202020204" pitchFamily="34" charset="0"/>
                <a:cs typeface="Arial" panose="020B0604020202020204" pitchFamily="34" charset="0"/>
              </a:endParaRPr>
            </a:p>
          </p:txBody>
        </p:sp>
        <p:sp>
          <p:nvSpPr>
            <p:cNvPr id="20" name="Rectangle 19"/>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4</a:t>
              </a:r>
              <a:endParaRPr lang="en-IN" b="1" baseline="-25000" dirty="0">
                <a:solidFill>
                  <a:schemeClr val="tx1"/>
                </a:solidFill>
                <a:latin typeface="Arial" panose="020B0604020202020204" pitchFamily="34" charset="0"/>
                <a:cs typeface="Arial" panose="020B0604020202020204" pitchFamily="34" charset="0"/>
              </a:endParaRPr>
            </a:p>
          </p:txBody>
        </p:sp>
        <p:sp>
          <p:nvSpPr>
            <p:cNvPr id="22" name="Rectangle 21"/>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t>
              </a:r>
              <a:endParaRPr lang="en-IN" b="1" dirty="0">
                <a:solidFill>
                  <a:schemeClr val="tx1"/>
                </a:solidFill>
                <a:latin typeface="Arial" panose="020B0604020202020204" pitchFamily="34" charset="0"/>
                <a:cs typeface="Arial" panose="020B0604020202020204" pitchFamily="34" charset="0"/>
              </a:endParaRPr>
            </a:p>
          </p:txBody>
        </p:sp>
        <p:cxnSp>
          <p:nvCxnSpPr>
            <p:cNvPr id="36" name="Straight Arrow Connector 35"/>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33215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38" name="Straight Arrow Connector 37"/>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765463"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1213570" y="5634891"/>
              <a:ext cx="447019"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1659839"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endParaRPr lang="en-IN"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left outer join</a:t>
            </a:r>
            <a:endParaRPr lang="en-IN" sz="3200" i="1" dirty="0">
              <a:solidFill>
                <a:srgbClr val="FF9900"/>
              </a:solidFill>
              <a:latin typeface="Arial" panose="020B0604020202020204" pitchFamily="34" charset="0"/>
              <a:cs typeface="Arial" panose="020B0604020202020204" pitchFamily="34"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9336" y="764704"/>
            <a:ext cx="1015312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LEFT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charset="0"/>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ea typeface="Times New Roman" panose="02020603050405020304" charset="0"/>
                <a:cs typeface="Arial" panose="020B0604020202020204" pitchFamily="34" charset="0"/>
              </a:rPr>
              <a:t> </a:t>
            </a:r>
            <a:r>
              <a:rPr lang="nl-NL" dirty="0">
                <a:latin typeface="Liberation Mono"/>
                <a:ea typeface="Times New Roman" panose="02020603050405020304" charset="0"/>
                <a:cs typeface="Arial" panose="020B0604020202020204" pitchFamily="34" charset="0"/>
              </a:rPr>
              <a:t>student_order.studentID </a:t>
            </a:r>
            <a:r>
              <a:rPr lang="nl-NL" dirty="0">
                <a:solidFill>
                  <a:schemeClr val="accent4">
                    <a:lumMod val="50000"/>
                  </a:schemeClr>
                </a:solidFill>
                <a:latin typeface="Liberation Mono"/>
                <a:cs typeface="Arial" panose="020B0604020202020204" pitchFamily="34" charset="0"/>
              </a:rPr>
              <a:t>IS</a:t>
            </a:r>
            <a:r>
              <a:rPr lang="nl-NL" dirty="0">
                <a:solidFill>
                  <a:schemeClr val="accent5">
                    <a:lumMod val="75000"/>
                  </a:schemeClr>
                </a:solidFill>
                <a:latin typeface="Liberation Mono"/>
                <a:ea typeface="Times New Roman" panose="02020603050405020304" charset="0"/>
                <a:cs typeface="Arial" panose="020B0604020202020204" pitchFamily="34" charset="0"/>
              </a:rPr>
              <a:t> </a:t>
            </a:r>
            <a:r>
              <a:rPr lang="nl-NL"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charset="0"/>
                <a:cs typeface="Arial" panose="020B0604020202020204" pitchFamily="34" charset="0"/>
              </a:rPr>
              <a:t>;</a:t>
            </a:r>
            <a:endParaRPr lang="en-IN" dirty="0">
              <a:latin typeface="Liberation Mono"/>
              <a:cs typeface="Arial" panose="020B0604020202020204" pitchFamily="34" charset="0"/>
            </a:endParaRPr>
          </a:p>
        </p:txBody>
      </p:sp>
      <p:pic>
        <p:nvPicPr>
          <p:cNvPr id="2" name="Picture 1"/>
          <p:cNvPicPr>
            <a:picLocks noChangeAspect="1"/>
          </p:cNvPicPr>
          <p:nvPr/>
        </p:nvPicPr>
        <p:blipFill>
          <a:blip r:embed="rId1"/>
          <a:stretch>
            <a:fillRect/>
          </a:stretch>
        </p:blipFill>
        <p:spPr>
          <a:xfrm>
            <a:off x="407368" y="1700808"/>
            <a:ext cx="11233248" cy="4896544"/>
          </a:xfrm>
          <a:prstGeom prst="rect">
            <a:avLst/>
          </a:prstGeom>
        </p:spPr>
      </p:pic>
      <p:sp>
        <p:nvSpPr>
          <p:cNvPr id="14" name="Rectangle 13"/>
          <p:cNvSpPr/>
          <p:nvPr/>
        </p:nvSpPr>
        <p:spPr>
          <a:xfrm>
            <a:off x="7728763" y="1714873"/>
            <a:ext cx="3912415" cy="48824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left outer join</a:t>
            </a:r>
            <a:endParaRPr lang="en-IN" sz="3200" i="1" dirty="0">
              <a:solidFill>
                <a:srgbClr val="FF9900"/>
              </a:solidFill>
              <a:latin typeface="Arial" panose="020B0604020202020204" pitchFamily="34" charset="0"/>
              <a:cs typeface="Arial" panose="020B0604020202020204" pitchFamily="34" charset="0"/>
            </a:endParaRPr>
          </a:p>
        </p:txBody>
      </p:sp>
      <p:sp>
        <p:nvSpPr>
          <p:cNvPr id="10" name="Rectangle 9"/>
          <p:cNvSpPr/>
          <p:nvPr/>
        </p:nvSpPr>
        <p:spPr>
          <a:xfrm>
            <a:off x="344760" y="2023647"/>
            <a:ext cx="115118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 . . .</a:t>
            </a:r>
            <a:r>
              <a:rPr lang="en-US" sz="2000" dirty="0">
                <a:latin typeface="Liberation Mono"/>
              </a:rPr>
              <a:t>)</a:t>
            </a:r>
            <a:endParaRPr lang="en-US" sz="2000" dirty="0">
              <a:latin typeface="Liberation Mono"/>
            </a:endParaRPr>
          </a:p>
        </p:txBody>
      </p:sp>
      <p:sp>
        <p:nvSpPr>
          <p:cNvPr id="11" name="Rectangle 10"/>
          <p:cNvSpPr/>
          <p:nvPr/>
        </p:nvSpPr>
        <p:spPr>
          <a:xfrm>
            <a:off x="344760" y="2628089"/>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solidFill>
                  <a:srgbClr val="000000"/>
                </a:solidFill>
                <a:latin typeface="Liberation Mono"/>
                <a:ea typeface="Times New Roman" panose="02020603050405020304"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US" dirty="0">
                <a:solidFill>
                  <a:srgbClr val="000000"/>
                </a:solidFill>
                <a:latin typeface="Liberation Mono"/>
                <a:ea typeface="Times New Roman" panose="02020603050405020304" charset="0"/>
                <a:cs typeface="Arial" panose="020B0604020202020204" pitchFamily="34" charset="0"/>
              </a:rPr>
              <a:t>emp </a:t>
            </a:r>
            <a:r>
              <a:rPr lang="en-IN" dirty="0">
                <a:solidFill>
                  <a:schemeClr val="accent5">
                    <a:lumMod val="75000"/>
                  </a:schemeClr>
                </a:solidFill>
                <a:latin typeface="Liberation Mono"/>
                <a:cs typeface="Arial" panose="020B0604020202020204" pitchFamily="34" charset="0"/>
              </a:rPr>
              <a:t>LEFT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charset="0"/>
                <a:cs typeface="Arial" panose="020B0604020202020204" pitchFamily="34" charset="0"/>
              </a:rPr>
              <a:t>USING</a:t>
            </a:r>
            <a:r>
              <a:rPr lang="en-IN" dirty="0">
                <a:solidFill>
                  <a:schemeClr val="bg1">
                    <a:lumMod val="65000"/>
                  </a:schemeClr>
                </a:solidFill>
                <a:latin typeface="Liberation Mono"/>
                <a:ea typeface="Times New Roman" panose="02020603050405020304" charset="0"/>
                <a:cs typeface="Arial" panose="020B0604020202020204" pitchFamily="34" charset="0"/>
              </a:rPr>
              <a:t>(</a:t>
            </a:r>
            <a:r>
              <a:rPr lang="en-IN" dirty="0">
                <a:latin typeface="Liberation Mono"/>
                <a:ea typeface="Times New Roman" panose="02020603050405020304" charset="0"/>
                <a:cs typeface="Arial" panose="020B0604020202020204" pitchFamily="34" charset="0"/>
              </a:rPr>
              <a:t>deptno</a:t>
            </a:r>
            <a:r>
              <a:rPr lang="en-IN" dirty="0">
                <a:solidFill>
                  <a:schemeClr val="bg1">
                    <a:lumMod val="65000"/>
                  </a:schemeClr>
                </a:solidFill>
                <a:latin typeface="Liberation Mono"/>
                <a:ea typeface="Times New Roman" panose="02020603050405020304" charset="0"/>
                <a:cs typeface="Arial" panose="020B0604020202020204" pitchFamily="34" charset="0"/>
              </a:rPr>
              <a:t>)</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12" name="Rectangle 11"/>
          <p:cNvSpPr/>
          <p:nvPr/>
        </p:nvSpPr>
        <p:spPr>
          <a:xfrm>
            <a:off x="338403" y="47251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charset="0"/>
                <a:cs typeface="Arial" panose="020B0604020202020204" pitchFamily="34" charset="0"/>
              </a:rPr>
              <a:t>SELECT</a:t>
            </a:r>
            <a:r>
              <a:rPr lang="en-US" dirty="0">
                <a:solidFill>
                  <a:srgbClr val="000000"/>
                </a:solidFill>
                <a:latin typeface="Liberation Mono"/>
                <a:ea typeface="Times New Roman" panose="02020603050405020304"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cs typeface="Arial" panose="020B0604020202020204" pitchFamily="34" charset="0"/>
              </a:rPr>
              <a:t> </a:t>
            </a:r>
            <a:r>
              <a:rPr lang="en-US" dirty="0">
                <a:solidFill>
                  <a:srgbClr val="0077AA"/>
                </a:solidFill>
                <a:latin typeface="Liberation Mono"/>
                <a:ea typeface="Times New Roman" panose="02020603050405020304" charset="0"/>
                <a:cs typeface="Arial" panose="020B0604020202020204" pitchFamily="34" charset="0"/>
              </a:rPr>
              <a:t>FROM </a:t>
            </a:r>
            <a:r>
              <a:rPr lang="en-US" dirty="0">
                <a:solidFill>
                  <a:srgbClr val="000000"/>
                </a:solidFill>
                <a:latin typeface="Liberation Mono"/>
                <a:ea typeface="Times New Roman" panose="02020603050405020304" charset="0"/>
                <a:cs typeface="Arial" panose="020B0604020202020204" pitchFamily="34"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13" name="Rectangle 12"/>
          <p:cNvSpPr/>
          <p:nvPr/>
        </p:nvSpPr>
        <p:spPr>
          <a:xfrm>
            <a:off x="344760" y="4034134"/>
            <a:ext cx="115118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NATURAL </a:t>
            </a:r>
            <a:r>
              <a:rPr lang="en-US" sz="2000" dirty="0">
                <a:solidFill>
                  <a:srgbClr val="0077AA"/>
                </a:solidFill>
                <a:uFill>
                  <a:solidFill>
                    <a:srgbClr val="FF0000"/>
                  </a:solidFill>
                </a:uFill>
                <a:latin typeface="Liberation Mono"/>
              </a:rPr>
              <a:t>LEFT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endParaRPr lang="en-US" sz="2000" dirty="0">
              <a:solidFill>
                <a:srgbClr val="0077AA"/>
              </a:solidFill>
              <a:latin typeface="Liberation Mono"/>
            </a:endParaRPr>
          </a:p>
        </p:txBody>
      </p:sp>
      <p:sp>
        <p:nvSpPr>
          <p:cNvPr id="2" name="Rectangle 1"/>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table when there is no match.</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4" y="2722855"/>
            <a:ext cx="6480720" cy="4031873"/>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4}</a:t>
            </a:r>
            <a:endParaRPr lang="en-US" sz="24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{(1, a), (2, b), (1, c), (3, d), (2, e), (1, f), (5, z)}</a:t>
            </a:r>
            <a:endParaRPr lang="en-US" sz="2400" dirty="0">
              <a:solidFill>
                <a:srgbClr val="006C86"/>
              </a:solidFill>
              <a:latin typeface="Liberation Mono"/>
            </a:endParaRP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right join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endParaRPr lang="en-US" sz="2400" dirty="0">
              <a:solidFill>
                <a:srgbClr val="006C86"/>
              </a:solidFill>
              <a:latin typeface="Liberation Mono"/>
            </a:endParaRPr>
          </a:p>
          <a:p>
            <a:endParaRPr lang="en-US" sz="800" dirty="0">
              <a:solidFill>
                <a:srgbClr val="006C86"/>
              </a:solidFill>
              <a:latin typeface="Liberation Mono"/>
            </a:endParaRPr>
          </a:p>
          <a:p>
            <a:r>
              <a:rPr lang="en-US" sz="2400" dirty="0">
                <a:solidFill>
                  <a:srgbClr val="006C86"/>
                </a:solidFill>
                <a:latin typeface="Liberation Mono"/>
              </a:rPr>
              <a:t>R = {(1, 1, a), </a:t>
            </a:r>
            <a:endParaRPr lang="en-US" sz="2400" dirty="0">
              <a:solidFill>
                <a:srgbClr val="006C86"/>
              </a:solidFill>
              <a:latin typeface="Liberation Mono"/>
            </a:endParaRPr>
          </a:p>
          <a:p>
            <a:r>
              <a:rPr lang="en-US" sz="2400" dirty="0">
                <a:solidFill>
                  <a:srgbClr val="006C86"/>
                </a:solidFill>
                <a:latin typeface="Liberation Mono"/>
              </a:rPr>
              <a:t>        (1, 1, c), </a:t>
            </a:r>
            <a:endParaRPr lang="en-US" sz="2400" dirty="0">
              <a:solidFill>
                <a:srgbClr val="006C86"/>
              </a:solidFill>
              <a:latin typeface="Liberation Mono"/>
            </a:endParaRPr>
          </a:p>
          <a:p>
            <a:r>
              <a:rPr lang="en-US" sz="2400" dirty="0">
                <a:solidFill>
                  <a:srgbClr val="006C86"/>
                </a:solidFill>
                <a:latin typeface="Liberation Mono"/>
              </a:rPr>
              <a:t>        (1, 1, f), </a:t>
            </a:r>
            <a:endParaRPr lang="en-US" sz="2400" dirty="0">
              <a:solidFill>
                <a:srgbClr val="006C86"/>
              </a:solidFill>
              <a:latin typeface="Liberation Mono"/>
            </a:endParaRPr>
          </a:p>
          <a:p>
            <a:r>
              <a:rPr lang="en-US" sz="2400" dirty="0">
                <a:solidFill>
                  <a:srgbClr val="006C86"/>
                </a:solidFill>
                <a:latin typeface="Liberation Mono"/>
              </a:rPr>
              <a:t>        (2, 2, b), </a:t>
            </a:r>
            <a:endParaRPr lang="en-US" sz="2400" dirty="0">
              <a:solidFill>
                <a:srgbClr val="006C86"/>
              </a:solidFill>
              <a:latin typeface="Liberation Mono"/>
            </a:endParaRPr>
          </a:p>
          <a:p>
            <a:r>
              <a:rPr lang="en-US" sz="2400" dirty="0">
                <a:solidFill>
                  <a:srgbClr val="006C86"/>
                </a:solidFill>
                <a:latin typeface="Liberation Mono"/>
              </a:rPr>
              <a:t>        (2, 2, e), </a:t>
            </a:r>
            <a:endParaRPr lang="en-US" sz="2400" dirty="0">
              <a:solidFill>
                <a:srgbClr val="006C86"/>
              </a:solidFill>
              <a:latin typeface="Liberation Mono"/>
            </a:endParaRPr>
          </a:p>
          <a:p>
            <a:r>
              <a:rPr lang="en-US" sz="2400" dirty="0">
                <a:solidFill>
                  <a:srgbClr val="006C86"/>
                </a:solidFill>
                <a:latin typeface="Liberation Mono"/>
              </a:rPr>
              <a:t>        (3, 3, d),</a:t>
            </a:r>
            <a:endParaRPr lang="en-US" sz="2400" dirty="0">
              <a:solidFill>
                <a:srgbClr val="006C86"/>
              </a:solidFill>
              <a:latin typeface="Liberation Mono"/>
            </a:endParaRPr>
          </a:p>
          <a:p>
            <a:r>
              <a:rPr lang="en-US" sz="2400" dirty="0">
                <a:solidFill>
                  <a:srgbClr val="006C86"/>
                </a:solidFill>
                <a:latin typeface="Liberation Mono"/>
              </a:rPr>
              <a:t>        (NULL, 5, z)}</a:t>
            </a:r>
            <a:endParaRPr lang="en-US" sz="2400" dirty="0">
              <a:solidFill>
                <a:srgbClr val="006C86"/>
              </a:solidFill>
              <a:latin typeface="Liberation Mono"/>
            </a:endParaRPr>
          </a:p>
        </p:txBody>
      </p:sp>
      <p:pic>
        <p:nvPicPr>
          <p:cNvPr id="7" name="Picture 6"/>
          <p:cNvPicPr>
            <a:picLocks noChangeAspect="1"/>
          </p:cNvPicPr>
          <p:nvPr/>
        </p:nvPicPr>
        <p:blipFill>
          <a:blip r:embed="rId1"/>
          <a:stretch>
            <a:fillRect/>
          </a:stretch>
        </p:blipFill>
        <p:spPr>
          <a:xfrm>
            <a:off x="7177112" y="3429000"/>
            <a:ext cx="3553225" cy="3481200"/>
          </a:xfrm>
          <a:prstGeom prst="rect">
            <a:avLst/>
          </a:prstGeom>
        </p:spPr>
      </p:pic>
      <p:sp>
        <p:nvSpPr>
          <p:cNvPr id="8" name="TextBox 7"/>
          <p:cNvSpPr txBox="1"/>
          <p:nvPr/>
        </p:nvSpPr>
        <p:spPr>
          <a:xfrm>
            <a:off x="7176120" y="2915652"/>
            <a:ext cx="5015880" cy="369332"/>
          </a:xfrm>
          <a:prstGeom prst="rect">
            <a:avLst/>
          </a:prstGeom>
          <a:noFill/>
        </p:spPr>
        <p:txBody>
          <a:bodyPr wrap="square">
            <a:spAutoFit/>
          </a:bodyPr>
          <a:lstStyle/>
          <a:p>
            <a:r>
              <a:rPr lang="en-IN" dirty="0">
                <a:solidFill>
                  <a:srgbClr val="0077AA"/>
                </a:solidFill>
                <a:latin typeface="Liberation Mono"/>
              </a:rPr>
              <a:t>SELECT</a:t>
            </a:r>
            <a:r>
              <a:rPr lang="en-IN" dirty="0"/>
              <a:t> * </a:t>
            </a:r>
            <a:r>
              <a:rPr lang="en-IN" dirty="0">
                <a:solidFill>
                  <a:srgbClr val="0077AA"/>
                </a:solidFill>
                <a:latin typeface="Liberation Mono"/>
              </a:rPr>
              <a:t>FROM</a:t>
            </a:r>
            <a:r>
              <a:rPr lang="en-IN" dirty="0"/>
              <a:t> r1 </a:t>
            </a:r>
            <a:r>
              <a:rPr lang="en-IN" dirty="0">
                <a:solidFill>
                  <a:srgbClr val="0077AA"/>
                </a:solidFill>
                <a:latin typeface="Liberation Mono"/>
              </a:rPr>
              <a:t>RIGHT</a:t>
            </a:r>
            <a:r>
              <a:rPr lang="en-IN" dirty="0"/>
              <a:t> </a:t>
            </a:r>
            <a:r>
              <a:rPr lang="en-IN" dirty="0">
                <a:solidFill>
                  <a:srgbClr val="0077AA"/>
                </a:solidFill>
                <a:latin typeface="Liberation Mono"/>
              </a:rPr>
              <a:t>JOIN</a:t>
            </a:r>
            <a:r>
              <a:rPr lang="en-IN" dirty="0"/>
              <a:t> r2 </a:t>
            </a:r>
            <a:r>
              <a:rPr lang="en-IN" dirty="0">
                <a:solidFill>
                  <a:srgbClr val="DD4A68"/>
                </a:solidFill>
                <a:latin typeface="Liberation Mono"/>
              </a:rPr>
              <a:t>ON</a:t>
            </a:r>
            <a:r>
              <a:rPr lang="en-IN" dirty="0"/>
              <a:t> r1.c1 = r2.c1;</a:t>
            </a:r>
            <a:endParaRPr lang="en-IN" dirty="0"/>
          </a:p>
        </p:txBody>
      </p:sp>
      <p:sp>
        <p:nvSpPr>
          <p:cNvPr id="9" name="Rectangle 8"/>
          <p:cNvSpPr/>
          <p:nvPr/>
        </p:nvSpPr>
        <p:spPr>
          <a:xfrm>
            <a:off x="309522" y="664230"/>
            <a:ext cx="11572956" cy="923330"/>
          </a:xfrm>
          <a:prstGeom prst="rect">
            <a:avLst/>
          </a:prstGeom>
        </p:spPr>
        <p:txBody>
          <a:bodyPr wrap="square">
            <a:spAutoFit/>
          </a:bodyPr>
          <a:lstStyle/>
          <a:p>
            <a:r>
              <a:rPr lang="en-US" sz="2000" dirty="0">
                <a:solidFill>
                  <a:srgbClr val="222222"/>
                </a:solidFill>
                <a:latin typeface="Palatino Linotype" panose="02040502050505030304" pitchFamily="18" charset="0"/>
                <a:cs typeface="Segoe UI Light" panose="020B0502040204020203" pitchFamily="34" charset="0"/>
              </a:rPr>
              <a:t>Suppose, we want to join two tables</a:t>
            </a:r>
            <a:r>
              <a:rPr lang="en-US" sz="2000">
                <a:solidFill>
                  <a:srgbClr val="222222"/>
                </a:solidFill>
                <a:latin typeface="Palatino Linotype" panose="02040502050505030304" pitchFamily="18" charset="0"/>
                <a:cs typeface="Segoe UI Light" panose="020B0502040204020203" pitchFamily="34" charset="0"/>
              </a:rPr>
              <a:t>: </a:t>
            </a:r>
            <a:r>
              <a:rPr lang="en-IN" sz="200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t>
            </a:r>
            <a:r>
              <a:rPr lang="en-US" sz="2000">
                <a:solidFill>
                  <a:srgbClr val="222222"/>
                </a:solidFill>
                <a:latin typeface="Palatino Linotype" panose="02040502050505030304" pitchFamily="18" charset="0"/>
                <a:cs typeface="Segoe UI Light" panose="020B0502040204020203" pitchFamily="34" charset="0"/>
              </a:rPr>
              <a:t>and </a:t>
            </a:r>
            <a:r>
              <a:rPr lang="en-IN" sz="200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Right outer join returns all rows in the right table </a:t>
            </a:r>
            <a:r>
              <a:rPr lang="en-US" sz="2000">
                <a:solidFill>
                  <a:srgbClr val="222222"/>
                </a:solidFill>
                <a:latin typeface="Palatino Linotype" panose="02040502050505030304" pitchFamily="18" charset="0"/>
                <a:cs typeface="Segoe UI Light" panose="020B0502040204020203" pitchFamily="34" charset="0"/>
              </a:rPr>
              <a:t>(</a:t>
            </a:r>
            <a:r>
              <a:rPr lang="en-IN" sz="200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and all the matching rows found in the left table </a:t>
            </a:r>
            <a:r>
              <a:rPr lang="en-US" sz="2000">
                <a:solidFill>
                  <a:srgbClr val="222222"/>
                </a:solidFill>
                <a:latin typeface="Palatino Linotype" panose="02040502050505030304" pitchFamily="18" charset="0"/>
                <a:cs typeface="Segoe UI Light" panose="020B0502040204020203" pitchFamily="34" charset="0"/>
              </a:rPr>
              <a:t>(</a:t>
            </a:r>
            <a:r>
              <a:rPr lang="en-IN" sz="200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It means the result of the SQL right join always contains the rows in the right table. </a:t>
            </a:r>
            <a:r>
              <a:rPr lang="en-US" sz="2000">
                <a:solidFill>
                  <a:srgbClr val="222222"/>
                </a:solidFill>
                <a:latin typeface="Palatino Linotype" panose="02040502050505030304" pitchFamily="18" charset="0"/>
                <a:cs typeface="Segoe UI Light" panose="020B0502040204020203" pitchFamily="34" charset="0"/>
              </a:rPr>
              <a:t>. </a:t>
            </a:r>
            <a:r>
              <a:rPr lang="en-US" sz="2000" dirty="0">
                <a:solidFill>
                  <a:srgbClr val="222222"/>
                </a:solidFill>
                <a:latin typeface="Palatino Linotype" panose="02040502050505030304" pitchFamily="18" charset="0"/>
                <a:cs typeface="Segoe UI Light" panose="020B0502040204020203" pitchFamily="34" charset="0"/>
              </a:rPr>
              <a:t>If no matching rows found in the left table, NULL are displayed.</a:t>
            </a:r>
            <a:endParaRPr lang="en-US" sz="2000" dirty="0">
              <a:solidFill>
                <a:srgbClr val="222222"/>
              </a:solidFill>
              <a:latin typeface="Palatino Linotype" panose="02040502050505030304" pitchFamily="18" charset="0"/>
              <a:cs typeface="Segoe UI Light" panose="020B0502040204020203" pitchFamily="34" charset="0"/>
            </a:endParaRPr>
          </a:p>
        </p:txBody>
      </p:sp>
      <p:sp>
        <p:nvSpPr>
          <p:cNvPr id="10" name="Title 1"/>
          <p:cNvSpPr txBox="1"/>
          <p:nvPr/>
        </p:nvSpPr>
        <p:spPr>
          <a:xfrm>
            <a:off x="1676400" y="1772816"/>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right outer joins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09522" y="664230"/>
            <a:ext cx="11572956" cy="646331"/>
          </a:xfrm>
          <a:prstGeom prst="rect">
            <a:avLst/>
          </a:prstGeom>
        </p:spPr>
        <p:txBody>
          <a:bodyPr wrap="square">
            <a:spAutoFit/>
          </a:bodyPr>
          <a:lstStyle/>
          <a:p>
            <a:r>
              <a:rPr lang="en-US" dirty="0">
                <a:latin typeface="Palatino Linotype" panose="02040502050505030304" pitchFamily="18" charset="0"/>
              </a:rPr>
              <a:t>The following example the RIGHT OUTER JOIN of two tables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(AC-1, AC-2, AC-3, AC-4, AC-5) and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(C-1, C-2, C-3, C-4). The RIGHT JOIN will match rows from the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 table with the rows from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 table using patterns:</a:t>
            </a:r>
            <a:endParaRPr lang="en-US" dirty="0">
              <a:latin typeface="Palatino Linotype" panose="02040502050505030304" pitchFamily="18" charset="0"/>
            </a:endParaRPr>
          </a:p>
        </p:txBody>
      </p:sp>
      <p:pic>
        <p:nvPicPr>
          <p:cNvPr id="7" name="Picture 2"/>
          <p:cNvPicPr>
            <a:picLocks noChangeAspect="1" noChangeArrowheads="1"/>
          </p:cNvPicPr>
          <p:nvPr/>
        </p:nvPicPr>
        <p:blipFill>
          <a:blip r:embed="rId1"/>
          <a:srcRect/>
          <a:stretch>
            <a:fillRect/>
          </a:stretch>
        </p:blipFill>
        <p:spPr bwMode="auto">
          <a:xfrm>
            <a:off x="478800" y="1846800"/>
            <a:ext cx="11145600" cy="4454795"/>
          </a:xfrm>
          <a:prstGeom prst="rect">
            <a:avLst/>
          </a:prstGeom>
          <a:noFill/>
          <a:ln w="9525">
            <a:noFill/>
            <a:miter lim="800000"/>
            <a:headEnd/>
            <a:tailEnd/>
          </a:ln>
          <a:effectLst/>
        </p:spPr>
      </p:pic>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right outer join</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right outer join</a:t>
            </a:r>
            <a:endParaRPr lang="en-IN" sz="3200" i="1" dirty="0">
              <a:solidFill>
                <a:srgbClr val="FF99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1" cstate="print"/>
          <a:stretch>
            <a:fillRect/>
          </a:stretch>
        </p:blipFill>
        <p:spPr>
          <a:xfrm>
            <a:off x="311326" y="3887834"/>
            <a:ext cx="9067800" cy="1714500"/>
          </a:xfrm>
          <a:prstGeom prst="rect">
            <a:avLst/>
          </a:prstGeom>
        </p:spPr>
      </p:pic>
      <p:sp>
        <p:nvSpPr>
          <p:cNvPr id="34" name="Rectangle 33"/>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endParaRPr lang="en-IN" b="1" dirty="0">
              <a:latin typeface="Arial" panose="020B0604020202020204" pitchFamily="34" charset="0"/>
              <a:cs typeface="Arial" panose="020B0604020202020204" pitchFamily="34" charset="0"/>
            </a:endParaRPr>
          </a:p>
        </p:txBody>
      </p:sp>
      <p:sp>
        <p:nvSpPr>
          <p:cNvPr id="35" name="Rectangle 34"/>
          <p:cNvSpPr/>
          <p:nvPr/>
        </p:nvSpPr>
        <p:spPr>
          <a:xfrm>
            <a:off x="335360" y="1923872"/>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p:cNvSpPr/>
          <p:nvPr/>
        </p:nvSpPr>
        <p:spPr>
          <a:xfrm>
            <a:off x="335360" y="2627620"/>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endParaRPr lang="en-IN" dirty="0">
              <a:latin typeface="Liberation Mono"/>
              <a:cs typeface="Arial" panose="020B0604020202020204" pitchFamily="34" charset="0"/>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5022" y="764704"/>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RIGHT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charset="0"/>
                <a:cs typeface="Arial" panose="020B0604020202020204" pitchFamily="34" charset="0"/>
              </a:rPr>
              <a:t>;</a:t>
            </a:r>
            <a:endParaRPr lang="en-IN" dirty="0">
              <a:latin typeface="Liberation Mono"/>
              <a:cs typeface="Arial" panose="020B0604020202020204" pitchFamily="34" charset="0"/>
            </a:endParaRPr>
          </a:p>
        </p:txBody>
      </p:sp>
      <p:sp>
        <p:nvSpPr>
          <p:cNvPr id="8" name="Rectangle 7"/>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right outer join</a:t>
            </a:r>
            <a:endParaRPr lang="en-IN" sz="3200" i="1" dirty="0">
              <a:solidFill>
                <a:srgbClr val="FF99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5022" y="1334789"/>
            <a:ext cx="11449272" cy="5193579"/>
          </a:xfrm>
          <a:prstGeom prst="rect">
            <a:avLst/>
          </a:prstGeom>
        </p:spPr>
      </p:pic>
      <p:sp>
        <p:nvSpPr>
          <p:cNvPr id="10" name="Rectangle 9"/>
          <p:cNvSpPr/>
          <p:nvPr/>
        </p:nvSpPr>
        <p:spPr>
          <a:xfrm>
            <a:off x="235022" y="3918542"/>
            <a:ext cx="11449272" cy="16544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right outer join</a:t>
            </a:r>
            <a:endParaRPr lang="en-IN" sz="3200" i="1" dirty="0">
              <a:solidFill>
                <a:srgbClr val="FF990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cstate="print"/>
          <a:stretch>
            <a:fillRect/>
          </a:stretch>
        </p:blipFill>
        <p:spPr>
          <a:xfrm>
            <a:off x="335360" y="3839110"/>
            <a:ext cx="9067800" cy="1714500"/>
          </a:xfrm>
          <a:prstGeom prst="rect">
            <a:avLst/>
          </a:prstGeom>
        </p:spPr>
      </p:pic>
      <p:sp>
        <p:nvSpPr>
          <p:cNvPr id="9" name="Rectangle 8"/>
          <p:cNvSpPr/>
          <p:nvPr/>
        </p:nvSpPr>
        <p:spPr>
          <a:xfrm>
            <a:off x="335360" y="1923872"/>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IS NULL</a:t>
            </a:r>
            <a:endParaRPr lang="en-US" sz="2000" dirty="0">
              <a:solidFill>
                <a:srgbClr val="0077AA"/>
              </a:solidFill>
              <a:latin typeface="Liberation Mono"/>
            </a:endParaRPr>
          </a:p>
        </p:txBody>
      </p:sp>
      <p:sp>
        <p:nvSpPr>
          <p:cNvPr id="10" name="Rectangle 9"/>
          <p:cNvSpPr/>
          <p:nvPr/>
        </p:nvSpPr>
        <p:spPr>
          <a:xfrm>
            <a:off x="335360" y="2627620"/>
            <a:ext cx="11377264" cy="646331"/>
          </a:xfrm>
          <a:prstGeom prst="rect">
            <a:avLst/>
          </a:prstGeom>
        </p:spPr>
        <p:txBody>
          <a:bodyPr wrap="square">
            <a:spAutoFit/>
          </a:bodyPr>
          <a:lstStyle/>
          <a:p>
            <a:r>
              <a:rPr lang="en-IN" dirty="0">
                <a:solidFill>
                  <a:srgbClr val="0077AA"/>
                </a:solidFill>
                <a:latin typeface="Liberation Mono"/>
              </a:rPr>
              <a:t>SELECT</a:t>
            </a:r>
            <a:r>
              <a:rPr lang="en-IN" sz="1800" dirty="0">
                <a:latin typeface="Liberation Mono"/>
                <a:cs typeface="Arial" panose="020B0604020202020204" pitchFamily="34" charset="0"/>
              </a:rPr>
              <a:t> </a:t>
            </a:r>
            <a:r>
              <a:rPr lang="en-IN" dirty="0">
                <a:solidFill>
                  <a:srgbClr val="A67F59"/>
                </a:solidFill>
                <a:latin typeface="Liberation Mono"/>
              </a:rPr>
              <a:t>*</a:t>
            </a:r>
            <a:r>
              <a:rPr lang="en-IN" sz="1800" dirty="0">
                <a:latin typeface="Liberation Mono"/>
                <a:cs typeface="Arial" panose="020B0604020202020204" pitchFamily="34" charset="0"/>
              </a:rPr>
              <a:t> </a:t>
            </a:r>
            <a:r>
              <a:rPr lang="en-IN" dirty="0">
                <a:solidFill>
                  <a:srgbClr val="0077AA"/>
                </a:solidFill>
                <a:latin typeface="Liberation Mono"/>
              </a:rPr>
              <a:t>FROM</a:t>
            </a:r>
            <a:r>
              <a:rPr lang="en-IN" sz="1800"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sz="1800"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sz="1800"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sz="1800" dirty="0">
                <a:solidFill>
                  <a:srgbClr val="E0D612"/>
                </a:solidFill>
                <a:latin typeface="Liberation Mono"/>
                <a:cs typeface="Arial" panose="020B0604020202020204" pitchFamily="34" charset="0"/>
              </a:rPr>
              <a:t> </a:t>
            </a:r>
            <a:r>
              <a:rPr lang="en-IN" sz="1800"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sz="1800" dirty="0">
                <a:latin typeface="Liberation Mono"/>
                <a:cs typeface="Arial" panose="020B0604020202020204" pitchFamily="34" charset="0"/>
              </a:rPr>
              <a:t> </a:t>
            </a:r>
            <a:r>
              <a:rPr lang="en-IN" dirty="0">
                <a:solidFill>
                  <a:srgbClr val="DD4A68"/>
                </a:solidFill>
                <a:latin typeface="Liberation Mono"/>
              </a:rPr>
              <a:t>ON</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sz="1800"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.employeeid  </a:t>
            </a:r>
            <a:r>
              <a:rPr lang="en-IN" dirty="0">
                <a:solidFill>
                  <a:srgbClr val="DD4A68"/>
                </a:solidFill>
                <a:latin typeface="Liberation Mono"/>
              </a:rPr>
              <a:t>WHERE</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.employeeid </a:t>
            </a:r>
            <a:r>
              <a:rPr lang="en-IN" dirty="0">
                <a:solidFill>
                  <a:schemeClr val="accent4">
                    <a:lumMod val="50000"/>
                  </a:schemeClr>
                </a:solidFill>
                <a:latin typeface="Liberation Mono"/>
                <a:cs typeface="Arial" panose="020B0604020202020204" pitchFamily="34" charset="0"/>
              </a:rPr>
              <a:t>IS</a:t>
            </a:r>
            <a:r>
              <a:rPr lang="en-IN" sz="1800"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sz="1800" dirty="0">
                <a:latin typeface="Liberation Mono"/>
                <a:cs typeface="Arial" panose="020B0604020202020204" pitchFamily="34" charset="0"/>
              </a:rPr>
              <a:t>;</a:t>
            </a:r>
            <a:endParaRPr lang="en-IN" sz="1800" dirty="0">
              <a:latin typeface="Liberation Mono"/>
              <a:cs typeface="Arial" panose="020B0604020202020204" pitchFamily="34" charset="0"/>
            </a:endParaRPr>
          </a:p>
        </p:txBody>
      </p:sp>
      <p:sp>
        <p:nvSpPr>
          <p:cNvPr id="3" name="Rectangle 2"/>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9336" y="764704"/>
            <a:ext cx="1015312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RIGHT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charset="0"/>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ea typeface="Times New Roman" panose="02020603050405020304" charset="0"/>
                <a:cs typeface="Arial" panose="020B0604020202020204" pitchFamily="34" charset="0"/>
              </a:rPr>
              <a:t> </a:t>
            </a:r>
            <a:r>
              <a:rPr lang="nl-NL" dirty="0">
                <a:latin typeface="Liberation Mono"/>
                <a:ea typeface="Times New Roman" panose="02020603050405020304" charset="0"/>
                <a:cs typeface="Arial" panose="020B0604020202020204" pitchFamily="34" charset="0"/>
              </a:rPr>
              <a:t>student.ID </a:t>
            </a:r>
            <a:r>
              <a:rPr lang="nl-NL" dirty="0">
                <a:solidFill>
                  <a:schemeClr val="accent4">
                    <a:lumMod val="50000"/>
                  </a:schemeClr>
                </a:solidFill>
                <a:latin typeface="Liberation Mono"/>
                <a:cs typeface="Arial" panose="020B0604020202020204" pitchFamily="34" charset="0"/>
              </a:rPr>
              <a:t>IS</a:t>
            </a:r>
            <a:r>
              <a:rPr lang="nl-NL" dirty="0">
                <a:solidFill>
                  <a:schemeClr val="accent5">
                    <a:lumMod val="75000"/>
                  </a:schemeClr>
                </a:solidFill>
                <a:latin typeface="Liberation Mono"/>
                <a:ea typeface="Times New Roman" panose="02020603050405020304" charset="0"/>
                <a:cs typeface="Arial" panose="020B0604020202020204" pitchFamily="34" charset="0"/>
              </a:rPr>
              <a:t> </a:t>
            </a:r>
            <a:r>
              <a:rPr lang="nl-NL"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charset="0"/>
                <a:cs typeface="Arial" panose="020B0604020202020204" pitchFamily="34" charset="0"/>
              </a:rPr>
              <a:t>;</a:t>
            </a:r>
            <a:endParaRPr lang="en-IN" dirty="0">
              <a:latin typeface="Liberation Mono"/>
              <a:cs typeface="Arial" panose="020B0604020202020204" pitchFamily="34" charset="0"/>
            </a:endParaRPr>
          </a:p>
        </p:txBody>
      </p:sp>
      <p:sp>
        <p:nvSpPr>
          <p:cNvPr id="8" name="Rectangle 7"/>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right outer join</a:t>
            </a:r>
            <a:endParaRPr lang="en-IN" sz="3200" i="1" dirty="0">
              <a:solidFill>
                <a:srgbClr val="FF99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479375" y="1949879"/>
            <a:ext cx="11195093" cy="2271209"/>
          </a:xfrm>
          <a:prstGeom prst="rect">
            <a:avLst/>
          </a:prstGeom>
        </p:spPr>
      </p:pic>
      <p:sp>
        <p:nvSpPr>
          <p:cNvPr id="10" name="Rectangle 9"/>
          <p:cNvSpPr/>
          <p:nvPr/>
        </p:nvSpPr>
        <p:spPr>
          <a:xfrm>
            <a:off x="517532" y="2329035"/>
            <a:ext cx="6946620" cy="17950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right outer join</a:t>
            </a:r>
            <a:endParaRPr lang="en-IN" sz="3200" i="1" dirty="0">
              <a:solidFill>
                <a:srgbClr val="FF9900"/>
              </a:solidFill>
              <a:latin typeface="Arial" panose="020B0604020202020204" pitchFamily="34" charset="0"/>
              <a:cs typeface="Arial" panose="020B0604020202020204" pitchFamily="34" charset="0"/>
            </a:endParaRPr>
          </a:p>
        </p:txBody>
      </p:sp>
      <p:sp>
        <p:nvSpPr>
          <p:cNvPr id="7" name="Rectangle 6"/>
          <p:cNvSpPr/>
          <p:nvPr/>
        </p:nvSpPr>
        <p:spPr>
          <a:xfrm>
            <a:off x="335360" y="2057401"/>
            <a:ext cx="11474506"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 . . .</a:t>
            </a:r>
            <a:r>
              <a:rPr lang="en-US" sz="2000" dirty="0">
                <a:latin typeface="Liberation Mono"/>
              </a:rPr>
              <a:t>)</a:t>
            </a:r>
            <a:endParaRPr lang="en-US" sz="2000" dirty="0">
              <a:latin typeface="Liberation Mono"/>
            </a:endParaRPr>
          </a:p>
        </p:txBody>
      </p:sp>
      <p:sp>
        <p:nvSpPr>
          <p:cNvPr id="8" name="Rectangle 7"/>
          <p:cNvSpPr/>
          <p:nvPr/>
        </p:nvSpPr>
        <p:spPr>
          <a:xfrm>
            <a:off x="335360" y="2678669"/>
            <a:ext cx="11474506" cy="369332"/>
          </a:xfrm>
          <a:prstGeom prst="rect">
            <a:avLst/>
          </a:prstGeom>
        </p:spPr>
        <p:txBody>
          <a:bodyPr wrap="square">
            <a:spAutoFit/>
          </a:bodyPr>
          <a:lstStyle/>
          <a:p>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 </a:t>
            </a:r>
            <a:r>
              <a:rPr lang="en-IN" dirty="0">
                <a:solidFill>
                  <a:schemeClr val="accent5">
                    <a:lumMod val="75000"/>
                  </a:schemeClr>
                </a:solidFill>
                <a:latin typeface="Liberation Mono"/>
                <a:cs typeface="Arial" panose="020B0604020202020204" pitchFamily="34" charset="0"/>
              </a:rPr>
              <a:t>RIGHT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charset="0"/>
              </a:rPr>
              <a:t>USING</a:t>
            </a:r>
            <a:r>
              <a:rPr lang="en-IN" dirty="0">
                <a:solidFill>
                  <a:schemeClr val="bg1">
                    <a:lumMod val="65000"/>
                  </a:schemeClr>
                </a:solidFill>
                <a:latin typeface="Liberation Mono"/>
                <a:ea typeface="Times New Roman" panose="02020603050405020304" charset="0"/>
              </a:rPr>
              <a:t>(</a:t>
            </a:r>
            <a:r>
              <a:rPr lang="en-IN" dirty="0">
                <a:latin typeface="Liberation Mono"/>
                <a:ea typeface="Times New Roman" panose="02020603050405020304" charset="0"/>
              </a:rPr>
              <a:t>deptno</a:t>
            </a:r>
            <a:r>
              <a:rPr lang="en-IN" dirty="0">
                <a:solidFill>
                  <a:schemeClr val="bg1">
                    <a:lumMod val="65000"/>
                  </a:schemeClr>
                </a:solidFill>
                <a:latin typeface="Liberation Mono"/>
                <a:ea typeface="Times New Roman" panose="02020603050405020304" charset="0"/>
              </a:rPr>
              <a:t>)</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p:cNvSpPr/>
          <p:nvPr/>
        </p:nvSpPr>
        <p:spPr>
          <a:xfrm>
            <a:off x="360300" y="4437112"/>
            <a:ext cx="11474506" cy="369332"/>
          </a:xfrm>
          <a:prstGeom prst="rect">
            <a:avLst/>
          </a:prstGeom>
        </p:spPr>
        <p:txBody>
          <a:bodyPr wrap="square">
            <a:spAutoFit/>
          </a:bodyPr>
          <a:lstStyle/>
          <a:p>
            <a:r>
              <a:rPr lang="en-US" dirty="0">
                <a:solidFill>
                  <a:srgbClr val="0077AA"/>
                </a:solidFill>
                <a:latin typeface="Liberation Mono"/>
                <a:ea typeface="Times New Roman" panose="02020603050405020304" charset="0"/>
              </a:rPr>
              <a:t>SELECT</a:t>
            </a:r>
            <a:r>
              <a:rPr lang="en-US" dirty="0">
                <a:solidFill>
                  <a:srgbClr val="000000"/>
                </a:solidFill>
                <a:latin typeface="Liberation Mono"/>
                <a:ea typeface="Times New Roman" panose="0202060305040502030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charset="0"/>
              </a:rPr>
              <a:t> </a:t>
            </a:r>
            <a:r>
              <a:rPr lang="en-US" dirty="0">
                <a:solidFill>
                  <a:srgbClr val="0077AA"/>
                </a:solidFill>
                <a:latin typeface="Liberation Mono"/>
                <a:ea typeface="Times New Roman" panose="02020603050405020304" charset="0"/>
                <a:cs typeface="Times New Roman" panose="02020603050405020304" charset="0"/>
              </a:rPr>
              <a:t>FROM </a:t>
            </a:r>
            <a:r>
              <a:rPr lang="en-US" dirty="0">
                <a:solidFill>
                  <a:srgbClr val="000000"/>
                </a:solidFill>
                <a:latin typeface="Liberation Mono"/>
                <a:ea typeface="Times New Roman" panose="02020603050405020304"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10" name="Rectangle 9"/>
          <p:cNvSpPr/>
          <p:nvPr/>
        </p:nvSpPr>
        <p:spPr>
          <a:xfrm>
            <a:off x="346079" y="3821668"/>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NATURAL </a:t>
            </a:r>
            <a:r>
              <a:rPr lang="en-US" sz="2000" dirty="0">
                <a:solidFill>
                  <a:srgbClr val="0077AA"/>
                </a:solidFill>
                <a:uFill>
                  <a:solidFill>
                    <a:srgbClr val="FF0000"/>
                  </a:solidFill>
                </a:uFill>
                <a:latin typeface="Liberation Mono"/>
              </a:rPr>
              <a:t>RIGHT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endParaRPr lang="en-US" sz="2000" dirty="0">
              <a:solidFill>
                <a:srgbClr val="0077AA"/>
              </a:solidFill>
              <a:latin typeface="Liberation Mono"/>
            </a:endParaRPr>
          </a:p>
        </p:txBody>
      </p:sp>
      <p:sp>
        <p:nvSpPr>
          <p:cNvPr id="2" name="Rectangle 1"/>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left join vs right join</a:t>
            </a:r>
            <a:endParaRPr lang="en-IN" sz="3200" i="1" dirty="0">
              <a:solidFill>
                <a:srgbClr val="FF9900"/>
              </a:solidFill>
              <a:latin typeface="Arial" panose="020B0604020202020204" pitchFamily="34" charset="0"/>
              <a:cs typeface="Arial" panose="020B0604020202020204" pitchFamily="34" charset="0"/>
            </a:endParaRPr>
          </a:p>
        </p:txBody>
      </p:sp>
      <p:grpSp>
        <p:nvGrpSpPr>
          <p:cNvPr id="18" name="Group 17"/>
          <p:cNvGrpSpPr/>
          <p:nvPr/>
        </p:nvGrpSpPr>
        <p:grpSpPr>
          <a:xfrm>
            <a:off x="119336" y="260830"/>
            <a:ext cx="4964799" cy="863914"/>
            <a:chOff x="119336" y="188822"/>
            <a:chExt cx="4964799" cy="863914"/>
          </a:xfrm>
        </p:grpSpPr>
        <p:sp>
          <p:nvSpPr>
            <p:cNvPr id="2" name="Rectangle 1"/>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91344" y="350795"/>
              <a:ext cx="1896673" cy="553998"/>
            </a:xfrm>
            <a:prstGeom prst="rect">
              <a:avLst/>
            </a:prstGeom>
            <a:noFill/>
          </p:spPr>
          <p:txBody>
            <a:bodyPr wrap="none" rtlCol="0">
              <a:spAutoFit/>
            </a:bodyPr>
            <a:lstStyle/>
            <a:p>
              <a:r>
                <a:rPr lang="en-US" sz="3000" dirty="0"/>
                <a:t>LEFT JOIN</a:t>
              </a:r>
              <a:endParaRPr lang="en-IN" sz="3000" dirty="0"/>
            </a:p>
          </p:txBody>
        </p:sp>
        <p:sp>
          <p:nvSpPr>
            <p:cNvPr id="14" name="Rectangle 13"/>
            <p:cNvSpPr/>
            <p:nvPr/>
          </p:nvSpPr>
          <p:spPr>
            <a:xfrm>
              <a:off x="2855639" y="188822"/>
              <a:ext cx="2228495"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855640" y="350795"/>
              <a:ext cx="2228495" cy="553998"/>
            </a:xfrm>
            <a:prstGeom prst="rect">
              <a:avLst/>
            </a:prstGeom>
            <a:noFill/>
          </p:spPr>
          <p:txBody>
            <a:bodyPr wrap="none" rtlCol="0">
              <a:spAutoFit/>
            </a:bodyPr>
            <a:lstStyle/>
            <a:p>
              <a:r>
                <a:rPr lang="en-US" sz="3000" dirty="0"/>
                <a:t>RIGHT JOIN</a:t>
              </a:r>
              <a:endParaRPr lang="en-IN" sz="3000" dirty="0"/>
            </a:p>
          </p:txBody>
        </p:sp>
        <p:sp>
          <p:nvSpPr>
            <p:cNvPr id="17" name="TextBox 16"/>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graphicFrame>
        <p:nvGraphicFramePr>
          <p:cNvPr id="3" name="Table 2"/>
          <p:cNvGraphicFramePr>
            <a:graphicFrameLocks noGrp="1"/>
          </p:cNvGraphicFramePr>
          <p:nvPr/>
        </p:nvGraphicFramePr>
        <p:xfrm>
          <a:off x="47328" y="1512005"/>
          <a:ext cx="12025335" cy="2787720"/>
        </p:xfrm>
        <a:graphic>
          <a:graphicData uri="http://schemas.openxmlformats.org/drawingml/2006/table">
            <a:tbl>
              <a:tblPr>
                <a:tableStyleId>{BDBED569-4797-4DF1-A0F4-6AAB3CD982D8}</a:tableStyleId>
              </a:tblPr>
              <a:tblGrid>
                <a:gridCol w="4008445"/>
                <a:gridCol w="4008445"/>
                <a:gridCol w="4008445"/>
              </a:tblGrid>
              <a:tr h="265024">
                <a:tc>
                  <a:txBody>
                    <a:bodyPr/>
                    <a:lstStyle/>
                    <a:p>
                      <a:pPr algn="ctr" fontAlgn="ctr"/>
                      <a:r>
                        <a:rPr lang="en-IN" sz="1800" b="1" cap="all" dirty="0">
                          <a:effectLst/>
                          <a:latin typeface="Palatino Linotype" panose="02040502050505030304" pitchFamily="18" charset="0"/>
                        </a:rPr>
                        <a:t>LEFT OUTER JOIN</a:t>
                      </a:r>
                      <a:endParaRPr lang="en-IN" sz="1800" b="1" cap="all" dirty="0">
                        <a:effectLst/>
                        <a:latin typeface="Palatino Linotype" panose="02040502050505030304" pitchFamily="18" charset="0"/>
                      </a:endParaRPr>
                    </a:p>
                  </a:txBody>
                  <a:tcPr marL="53140" marR="53140" marT="53140" marB="53140" anchor="ctr"/>
                </a:tc>
                <a:tc>
                  <a:txBody>
                    <a:bodyPr/>
                    <a:lstStyle/>
                    <a:p>
                      <a:pPr algn="ctr" fontAlgn="ctr"/>
                      <a:r>
                        <a:rPr lang="en-IN" sz="1800" b="1" cap="all" dirty="0">
                          <a:effectLst/>
                          <a:latin typeface="Palatino Linotype" panose="02040502050505030304" pitchFamily="18" charset="0"/>
                        </a:rPr>
                        <a:t>RIGHT OUTER JOIN</a:t>
                      </a:r>
                      <a:endParaRPr lang="en-IN" sz="1800" b="1" cap="all" dirty="0">
                        <a:effectLst/>
                        <a:latin typeface="Palatino Linotype" panose="02040502050505030304" pitchFamily="18" charset="0"/>
                      </a:endParaRPr>
                    </a:p>
                  </a:txBody>
                  <a:tcPr marL="53140" marR="53140" marT="53140" marB="53140" anchor="ctr"/>
                </a:tc>
                <a:tc>
                  <a:txBody>
                    <a:bodyPr/>
                    <a:lstStyle/>
                    <a:p>
                      <a:pPr algn="ctr" fontAlgn="ctr"/>
                      <a:r>
                        <a:rPr lang="en-IN" sz="1800" b="1" cap="all" dirty="0">
                          <a:effectLst/>
                          <a:latin typeface="Palatino Linotype" panose="02040502050505030304" pitchFamily="18" charset="0"/>
                        </a:rPr>
                        <a:t>FULL OUTER JOIN</a:t>
                      </a:r>
                      <a:endParaRPr lang="en-IN" sz="1800" b="1" cap="all" dirty="0">
                        <a:effectLst/>
                        <a:latin typeface="Palatino Linotype" panose="02040502050505030304" pitchFamily="18" charset="0"/>
                      </a:endParaRPr>
                    </a:p>
                  </a:txBody>
                  <a:tcPr marL="53140" marR="53140" marT="53140" marB="53140" anchor="ctr"/>
                </a:tc>
              </a:tr>
              <a:tr h="561972">
                <a:tc>
                  <a:txBody>
                    <a:bodyPr/>
                    <a:lstStyle/>
                    <a:p>
                      <a:pPr algn="l" fontAlgn="t"/>
                      <a:r>
                        <a:rPr lang="en-US" sz="1800" dirty="0">
                          <a:effectLst/>
                          <a:latin typeface="Palatino Linotype" panose="02040502050505030304" pitchFamily="18" charset="0"/>
                        </a:rPr>
                        <a:t>All the tuples of the left table remain in the result.</a:t>
                      </a:r>
                      <a:endParaRPr lang="en-US" sz="1800" dirty="0">
                        <a:effectLst/>
                        <a:latin typeface="Palatino Linotype" panose="02040502050505030304" pitchFamily="18" charset="0"/>
                      </a:endParaRPr>
                    </a:p>
                  </a:txBody>
                  <a:tcPr marL="53140" marR="53140" marT="53140" marB="53140"/>
                </a:tc>
                <a:tc>
                  <a:txBody>
                    <a:bodyPr/>
                    <a:lstStyle/>
                    <a:p>
                      <a:pPr algn="l" fontAlgn="t"/>
                      <a:r>
                        <a:rPr lang="en-US" sz="1800" dirty="0">
                          <a:effectLst/>
                          <a:latin typeface="Palatino Linotype" panose="02040502050505030304" pitchFamily="18" charset="0"/>
                        </a:rPr>
                        <a:t>All the tuples of the right table remain in the result.</a:t>
                      </a:r>
                      <a:endParaRPr lang="en-US" sz="1800" dirty="0">
                        <a:effectLst/>
                        <a:latin typeface="Palatino Linotype" panose="02040502050505030304" pitchFamily="18" charset="0"/>
                      </a:endParaRPr>
                    </a:p>
                  </a:txBody>
                  <a:tcPr marL="53140" marR="53140" marT="53140" marB="53140"/>
                </a:tc>
                <a:tc>
                  <a:txBody>
                    <a:bodyPr/>
                    <a:lstStyle/>
                    <a:p>
                      <a:pPr algn="l" fontAlgn="t"/>
                      <a:r>
                        <a:rPr lang="en-US" sz="1800" dirty="0">
                          <a:effectLst/>
                          <a:latin typeface="Palatino Linotype" panose="02040502050505030304" pitchFamily="18" charset="0"/>
                        </a:rPr>
                        <a:t>All the tuples from left as well as right table remain in the result.</a:t>
                      </a:r>
                      <a:endParaRPr lang="en-US" sz="1800" dirty="0">
                        <a:effectLst/>
                        <a:latin typeface="Palatino Linotype" panose="02040502050505030304" pitchFamily="18" charset="0"/>
                      </a:endParaRPr>
                    </a:p>
                  </a:txBody>
                  <a:tcPr marL="53140" marR="53140" marT="53140" marB="53140"/>
                </a:tc>
              </a:tr>
              <a:tr h="1234016">
                <a:tc>
                  <a:txBody>
                    <a:bodyPr/>
                    <a:lstStyle/>
                    <a:p>
                      <a:pPr algn="l" fontAlgn="t"/>
                      <a:r>
                        <a:rPr lang="en-US" sz="1800" dirty="0">
                          <a:effectLst/>
                          <a:latin typeface="Palatino Linotype" panose="02040502050505030304" pitchFamily="18" charset="0"/>
                        </a:rPr>
                        <a:t>The tuples of left table that does not have a matching tuple in right table are extended with NULL value for attributes of the right table.</a:t>
                      </a:r>
                      <a:endParaRPr lang="en-US" sz="1800" dirty="0">
                        <a:effectLst/>
                        <a:latin typeface="Palatino Linotype" panose="02040502050505030304" pitchFamily="18" charset="0"/>
                      </a:endParaRPr>
                    </a:p>
                  </a:txBody>
                  <a:tcPr marL="53140" marR="53140" marT="53140" marB="53140"/>
                </a:tc>
                <a:tc>
                  <a:txBody>
                    <a:bodyPr/>
                    <a:lstStyle/>
                    <a:p>
                      <a:pPr algn="l" fontAlgn="t"/>
                      <a:r>
                        <a:rPr lang="en-US" sz="1800" dirty="0">
                          <a:effectLst/>
                          <a:latin typeface="Palatino Linotype" panose="02040502050505030304" pitchFamily="18" charset="0"/>
                        </a:rPr>
                        <a:t>The tuples of right table that does not have a matching tuple in left table are extended with NULL value for attributes of the left table.</a:t>
                      </a:r>
                      <a:br>
                        <a:rPr lang="en-US" sz="1800" dirty="0">
                          <a:effectLst/>
                          <a:latin typeface="Palatino Linotype" panose="02040502050505030304" pitchFamily="18" charset="0"/>
                        </a:rPr>
                      </a:br>
                      <a:endParaRPr lang="en-US" sz="1800" dirty="0">
                        <a:effectLst/>
                        <a:latin typeface="Palatino Linotype" panose="02040502050505030304" pitchFamily="18" charset="0"/>
                      </a:endParaRPr>
                    </a:p>
                  </a:txBody>
                  <a:tcPr marL="53140" marR="53140" marT="53140" marB="53140"/>
                </a:tc>
                <a:tc>
                  <a:txBody>
                    <a:bodyPr/>
                    <a:lstStyle/>
                    <a:p>
                      <a:pPr algn="l" fontAlgn="t"/>
                      <a:r>
                        <a:rPr lang="en-US" sz="1800" dirty="0">
                          <a:effectLst/>
                          <a:latin typeface="Palatino Linotype" panose="02040502050505030304" pitchFamily="18" charset="0"/>
                        </a:rPr>
                        <a:t>The tuples of left as well as the right table that does not have the matching tuples in the right and left table respectively are extended with NULL value for attributes of the right and left tables.</a:t>
                      </a:r>
                      <a:endParaRPr lang="en-US" sz="1800" dirty="0">
                        <a:effectLst/>
                        <a:latin typeface="Palatino Linotype" panose="02040502050505030304" pitchFamily="18" charset="0"/>
                      </a:endParaRPr>
                    </a:p>
                  </a:txBody>
                  <a:tcPr marL="53140" marR="53140" marT="53140" marB="5314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ln>
          <a:effectLst/>
        </p:spPr>
        <p:txBody>
          <a:bodyPr vert="horz" wrap="square" lIns="91440" tIns="45720" rIns="91440" bIns="45720" numCol="1" anchor="ctr" anchorCtr="0" compatLnSpc="1">
            <a:spAutoFit/>
          </a:bodyPr>
          <a:lstStyle/>
          <a:p>
            <a:pPr algn="ctr"/>
            <a:r>
              <a:rPr lang="en-US" sz="3200" dirty="0">
                <a:latin typeface="Arial" panose="020B0604020202020204" pitchFamily="34" charset="0"/>
                <a:cs typeface="Arial" panose="020B0604020202020204" pitchFamily="34" charset="0"/>
              </a:rPr>
              <a:t>In Entity Relationship(ER) Model attributes can be classified into the following types.</a:t>
            </a:r>
            <a:endParaRPr lang="en-US" sz="3200" dirty="0">
              <a:latin typeface="Arial" panose="020B0604020202020204" pitchFamily="34" charset="0"/>
              <a:ea typeface="MS Mincho" pitchFamily="49" charset="-128"/>
              <a:cs typeface="Arial" panose="020B0604020202020204"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anose="020B0604020202020204" pitchFamily="34" charset="0"/>
              <a:buChar char="•"/>
            </a:pPr>
            <a:r>
              <a:rPr lang="en-US" sz="2100" dirty="0">
                <a:solidFill>
                  <a:schemeClr val="bg2">
                    <a:lumMod val="50000"/>
                  </a:schemeClr>
                </a:solidFill>
                <a:latin typeface="Palatino Linotype" panose="02040502050505030304" pitchFamily="18" charset="0"/>
                <a:cs typeface="Arial" panose="020B0604020202020204"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anose="020B0604020202020204" pitchFamily="34" charset="0"/>
              </a:rPr>
              <a:t>Simple/Atomic and Composite Attribute</a:t>
            </a:r>
            <a:endParaRPr lang="en-US" sz="2100" dirty="0">
              <a:solidFill>
                <a:schemeClr val="bg2">
                  <a:lumMod val="50000"/>
                </a:schemeClr>
              </a:solidFill>
              <a:latin typeface="Palatino Linotype" panose="02040502050505030304" pitchFamily="18" charset="0"/>
              <a:ea typeface="MS Mincho" pitchFamily="49" charset="-128"/>
              <a:cs typeface="Arial" panose="020B0604020202020204" pitchFamily="34" charset="0"/>
            </a:endParaRPr>
          </a:p>
          <a:p>
            <a:pPr>
              <a:lnSpc>
                <a:spcPct val="150000"/>
              </a:lnSpc>
              <a:buFont typeface="Arial" panose="020B0604020202020204"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anose="020B0604020202020204" pitchFamily="34" charset="0"/>
              </a:rPr>
              <a:t> Single Valued and Multi Valued attribute</a:t>
            </a:r>
            <a:endParaRPr lang="en-US" sz="2100" dirty="0">
              <a:solidFill>
                <a:schemeClr val="bg2">
                  <a:lumMod val="50000"/>
                </a:schemeClr>
              </a:solidFill>
              <a:latin typeface="Palatino Linotype" panose="02040502050505030304" pitchFamily="18" charset="0"/>
              <a:ea typeface="MS Mincho" pitchFamily="49" charset="-128"/>
              <a:cs typeface="Arial" panose="020B0604020202020204" pitchFamily="34" charset="0"/>
            </a:endParaRPr>
          </a:p>
          <a:p>
            <a:pPr>
              <a:lnSpc>
                <a:spcPct val="150000"/>
              </a:lnSpc>
              <a:buFont typeface="Arial" panose="020B0604020202020204"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anose="020B0604020202020204" pitchFamily="34" charset="0"/>
              </a:rPr>
              <a:t> Stored and Derived Attributes</a:t>
            </a:r>
            <a:endParaRPr lang="en-US" sz="2100" dirty="0">
              <a:solidFill>
                <a:schemeClr val="bg2">
                  <a:lumMod val="50000"/>
                </a:schemeClr>
              </a:solidFill>
              <a:latin typeface="Palatino Linotype" panose="02040502050505030304" pitchFamily="18" charset="0"/>
              <a:ea typeface="MS Mincho" pitchFamily="49" charset="-128"/>
              <a:cs typeface="Arial" panose="020B0604020202020204" pitchFamily="34" charset="0"/>
            </a:endParaRPr>
          </a:p>
          <a:p>
            <a:pPr>
              <a:lnSpc>
                <a:spcPct val="150000"/>
              </a:lnSpc>
              <a:buFont typeface="Arial" panose="020B0604020202020204"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anose="020B0604020202020204" pitchFamily="34" charset="0"/>
              </a:rPr>
              <a:t> Complex Attribute</a:t>
            </a:r>
            <a:endParaRPr lang="en-US" sz="2100" dirty="0">
              <a:solidFill>
                <a:schemeClr val="bg2">
                  <a:lumMod val="50000"/>
                </a:schemeClr>
              </a:solidFill>
              <a:latin typeface="Palatino Linotype" panose="02040502050505030304" pitchFamily="18" charset="0"/>
              <a:ea typeface="MS Mincho" pitchFamily="49" charset="-128"/>
              <a:cs typeface="Arial" panose="020B0604020202020204" pitchFamily="34" charset="0"/>
            </a:endParaRP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attributes</a:t>
            </a:r>
            <a:endParaRPr lang="en-US" sz="3200" i="1" dirty="0">
              <a:solidFill>
                <a:srgbClr val="FF9900"/>
              </a:solidFill>
              <a:latin typeface="Arial" panose="020B0604020202020204" pitchFamily="34" charset="0"/>
              <a:cs typeface="Arial" panose="020B0604020202020204" pitchFamily="34" charset="0"/>
            </a:endParaRPr>
          </a:p>
        </p:txBody>
      </p:sp>
      <p:sp>
        <p:nvSpPr>
          <p:cNvPr id="7" name="TextBox 6"/>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endParaRPr lang="en-IN" dirty="0">
              <a:latin typeface="Palatino Linotype" panose="02040502050505030304" pitchFamily="18" charset="0"/>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self joins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952728" y="3283866"/>
            <a:ext cx="6858048" cy="430887"/>
          </a:xfrm>
          <a:prstGeom prst="rect">
            <a:avLst/>
          </a:prstGeom>
        </p:spPr>
        <p:txBody>
          <a:bodyPr wrap="square">
            <a:spAutoFit/>
          </a:bodyPr>
          <a:lstStyle/>
          <a:p>
            <a:r>
              <a:rPr lang="en-US" sz="2200" dirty="0">
                <a:solidFill>
                  <a:schemeClr val="bg2">
                    <a:lumMod val="50000"/>
                  </a:schemeClr>
                </a:solidFill>
                <a:latin typeface="Arial" panose="020B0604020202020204" pitchFamily="34" charset="0"/>
                <a:cs typeface="Arial" panose="020B0604020202020204" pitchFamily="34" charset="0"/>
              </a:rPr>
              <a:t>TODO</a:t>
            </a:r>
            <a:endParaRPr lang="en-US" sz="2200" dirty="0">
              <a:solidFill>
                <a:schemeClr val="bg2">
                  <a:lumMod val="50000"/>
                </a:schemeClr>
              </a:solidFill>
              <a:latin typeface="Arial" panose="020B0604020202020204" pitchFamily="34" charset="0"/>
              <a:cs typeface="Arial" panose="020B0604020202020204" pitchFamily="34" charset="0"/>
            </a:endParaRPr>
          </a:p>
        </p:txBody>
      </p:sp>
      <p:sp>
        <p:nvSpPr>
          <p:cNvPr id="4" name="Rectangle 3"/>
          <p:cNvSpPr/>
          <p:nvPr/>
        </p:nvSpPr>
        <p:spPr>
          <a:xfrm>
            <a:off x="1666844" y="357167"/>
            <a:ext cx="6858048" cy="430887"/>
          </a:xfrm>
          <a:prstGeom prst="rect">
            <a:avLst/>
          </a:prstGeom>
        </p:spPr>
        <p:txBody>
          <a:bodyPr wrap="square">
            <a:spAutoFit/>
          </a:bodyPr>
          <a:lstStyle/>
          <a:p>
            <a:r>
              <a:rPr lang="en-US" sz="2200" dirty="0">
                <a:solidFill>
                  <a:schemeClr val="accent4">
                    <a:lumMod val="50000"/>
                  </a:schemeClr>
                </a:solidFill>
                <a:latin typeface="Arial" panose="020B0604020202020204" pitchFamily="34" charset="0"/>
                <a:cs typeface="Arial" panose="020B0604020202020204" pitchFamily="34" charset="0"/>
              </a:rPr>
              <a:t>TODO</a:t>
            </a:r>
            <a:endParaRPr lang="en-US" sz="2200" dirty="0">
              <a:solidFill>
                <a:schemeClr val="accent4">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joins – self join</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191344" y="838200"/>
            <a:ext cx="1180931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91344" y="1916832"/>
            <a:ext cx="8991600" cy="400110"/>
          </a:xfrm>
          <a:prstGeom prst="rect">
            <a:avLst/>
          </a:prstGeom>
        </p:spPr>
        <p:txBody>
          <a:bodyPr wrap="square">
            <a:spAutoFit/>
          </a:bodyPr>
          <a:lstStyle/>
          <a:p>
            <a:r>
              <a:rPr lang="en-IN"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IN"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latin typeface="Liberation Mono"/>
              </a:rPr>
              <a:t>,</a:t>
            </a:r>
            <a:r>
              <a:rPr lang="en-IN"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3" name="TextBox 2"/>
          <p:cNvSpPr txBox="1"/>
          <p:nvPr/>
        </p:nvSpPr>
        <p:spPr>
          <a:xfrm>
            <a:off x="191344" y="3501008"/>
            <a:ext cx="11665296" cy="369332"/>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SELECT</a:t>
            </a:r>
            <a:r>
              <a:rPr lang="en-IN" dirty="0">
                <a:latin typeface="Liberation Mono"/>
              </a:rPr>
              <a:t> distinct e1.* </a:t>
            </a:r>
            <a:r>
              <a:rPr lang="en-IN" dirty="0">
                <a:solidFill>
                  <a:srgbClr val="0077AA"/>
                </a:solidFill>
                <a:latin typeface="Liberation Mono"/>
                <a:cs typeface="Arial" panose="020B0604020202020204" pitchFamily="34" charset="0"/>
              </a:rPr>
              <a:t>FROM</a:t>
            </a:r>
            <a:r>
              <a:rPr lang="en-IN" dirty="0">
                <a:latin typeface="Liberation Mono"/>
              </a:rPr>
              <a:t> emp e1 , emp e2 </a:t>
            </a:r>
            <a:r>
              <a:rPr lang="en-IN" dirty="0">
                <a:solidFill>
                  <a:srgbClr val="0077AA"/>
                </a:solidFill>
                <a:latin typeface="Liberation Mono"/>
                <a:cs typeface="Arial" panose="020B0604020202020204" pitchFamily="34" charset="0"/>
              </a:rPr>
              <a:t>WHERE</a:t>
            </a:r>
            <a:r>
              <a:rPr lang="en-IN" dirty="0">
                <a:latin typeface="Liberation Mono"/>
              </a:rPr>
              <a:t> e1.sal </a:t>
            </a:r>
            <a:r>
              <a:rPr lang="en-IN" dirty="0">
                <a:solidFill>
                  <a:schemeClr val="accent5">
                    <a:lumMod val="75000"/>
                  </a:schemeClr>
                </a:solidFill>
                <a:latin typeface="Liberation Mono"/>
              </a:rPr>
              <a:t>=</a:t>
            </a:r>
            <a:r>
              <a:rPr lang="en-IN" dirty="0">
                <a:latin typeface="Liberation Mono"/>
              </a:rPr>
              <a:t> e2.sal </a:t>
            </a:r>
            <a:r>
              <a:rPr lang="en-IN" dirty="0">
                <a:solidFill>
                  <a:schemeClr val="accent5">
                    <a:lumMod val="50000"/>
                  </a:schemeClr>
                </a:solidFill>
                <a:latin typeface="Liberation Mono"/>
                <a:cs typeface="Calibri" panose="020F0502020204030204" charset="0"/>
              </a:rPr>
              <a:t>AND</a:t>
            </a:r>
            <a:r>
              <a:rPr lang="en-IN" dirty="0">
                <a:latin typeface="Liberation Mono"/>
              </a:rPr>
              <a:t> e1.empno </a:t>
            </a:r>
            <a:r>
              <a:rPr lang="en-IN" dirty="0">
                <a:solidFill>
                  <a:schemeClr val="accent5">
                    <a:lumMod val="75000"/>
                  </a:schemeClr>
                </a:solidFill>
                <a:latin typeface="Liberation Mono"/>
              </a:rPr>
              <a:t>!=</a:t>
            </a:r>
            <a:r>
              <a:rPr lang="en-IN" dirty="0">
                <a:latin typeface="Liberation Mono"/>
              </a:rPr>
              <a:t> e2.empno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charset="0"/>
              </a:rPr>
              <a:t> </a:t>
            </a:r>
            <a:r>
              <a:rPr lang="en-IN" dirty="0">
                <a:latin typeface="Liberation Mono"/>
              </a:rPr>
              <a:t>e1.sal;</a:t>
            </a:r>
            <a:endParaRPr lang="en-IN" dirty="0">
              <a:latin typeface="Liberation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anose="020B0604020202020204" pitchFamily="34" charset="0"/>
              <a:cs typeface="Arial" panose="020B0604020202020204"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ln>
          <a:effectLst/>
        </p:spPr>
        <p:txBody>
          <a:bodyPr vert="horz" wrap="square" lIns="91440" tIns="45720" rIns="91440" bIns="45720" numCol="1" anchor="ctr" anchorCtr="0" compatLnSpc="1">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anose="020B0604020202020204" pitchFamily="34" charset="0"/>
              </a:rPr>
              <a:t> Simple / Atomic Attribute       --VS--        Composite Attribute</a:t>
            </a:r>
            <a:endParaRPr lang="en-US" dirty="0">
              <a:latin typeface="Palatino Linotype" panose="02040502050505030304" pitchFamily="18" charset="0"/>
              <a:cs typeface="Arial" panose="020B0604020202020204"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anose="020B0604020202020204"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rPr>
              <a:t>(Can’t be divided further)</a:t>
            </a:r>
            <a:r>
              <a:rPr lang="en-US" dirty="0">
                <a:latin typeface="Palatino Linotype" panose="02040502050505030304" pitchFamily="18" charset="0"/>
                <a:ea typeface="MS Mincho" pitchFamily="49" charset="-128"/>
                <a:cs typeface="Arial" panose="020B0604020202020204"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rPr>
              <a:t>(Can be divided further)</a:t>
            </a:r>
            <a:endPar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endParaRPr>
          </a:p>
          <a:p>
            <a:pPr eaLnBrk="0" fontAlgn="base" hangingPunct="0">
              <a:spcBef>
                <a:spcPct val="0"/>
              </a:spcBef>
              <a:spcAft>
                <a:spcPct val="0"/>
              </a:spcAft>
            </a:pPr>
            <a:endParaRPr lang="en-US" sz="700" dirty="0">
              <a:latin typeface="Palatino Linotype" panose="02040502050505030304" pitchFamily="18" charset="0"/>
              <a:cs typeface="Arial" panose="020B0604020202020204"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anose="020B0604020202020204" pitchFamily="34" charset="0"/>
              </a:rPr>
              <a:t> Single Value Attribute             --VS--        Multi Valued Attribute </a:t>
            </a:r>
            <a:endParaRPr lang="en-US" dirty="0">
              <a:latin typeface="Palatino Linotype" panose="02040502050505030304" pitchFamily="18" charset="0"/>
              <a:cs typeface="Arial" panose="020B0604020202020204"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anose="020B0604020202020204"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rPr>
              <a:t>(Only One value) </a:t>
            </a:r>
            <a:r>
              <a:rPr lang="en-US" dirty="0">
                <a:latin typeface="Palatino Linotype" panose="02040502050505030304" pitchFamily="18" charset="0"/>
                <a:ea typeface="MS Mincho" pitchFamily="49" charset="-128"/>
                <a:cs typeface="Arial" panose="020B0604020202020204"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rPr>
              <a:t>(Multiple values)</a:t>
            </a:r>
            <a:endPar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endParaRP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anose="020B0604020202020204" pitchFamily="34" charset="0"/>
              </a:rPr>
              <a:t>	</a:t>
            </a:r>
            <a:endParaRPr lang="en-US" sz="700" dirty="0">
              <a:latin typeface="Palatino Linotype" panose="02040502050505030304" pitchFamily="18" charset="0"/>
              <a:cs typeface="Arial" panose="020B0604020202020204"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anose="020B0604020202020204" pitchFamily="34" charset="0"/>
              </a:rPr>
              <a:t> Stored Attribute                        --VS--        Derived Attribute</a:t>
            </a:r>
            <a:endParaRPr lang="en-US" dirty="0">
              <a:latin typeface="Palatino Linotype" panose="02040502050505030304" pitchFamily="18" charset="0"/>
              <a:cs typeface="Arial" panose="020B0604020202020204"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anose="020B0604020202020204"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rPr>
              <a:t>(Only One value)</a:t>
            </a:r>
            <a:r>
              <a:rPr lang="en-US" dirty="0">
                <a:latin typeface="Palatino Linotype" panose="02040502050505030304" pitchFamily="18" charset="0"/>
                <a:ea typeface="MS Mincho" pitchFamily="49" charset="-128"/>
                <a:cs typeface="Arial" panose="020B0604020202020204"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rPr>
              <a:t>(Virtual)</a:t>
            </a:r>
            <a:endPar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endParaRPr>
          </a:p>
          <a:p>
            <a:pPr eaLnBrk="0" fontAlgn="base" hangingPunct="0">
              <a:spcBef>
                <a:spcPct val="0"/>
              </a:spcBef>
              <a:spcAft>
                <a:spcPct val="0"/>
              </a:spcAft>
            </a:pPr>
            <a:endParaRPr lang="en-US" sz="700" dirty="0">
              <a:latin typeface="Palatino Linotype" panose="02040502050505030304" pitchFamily="18" charset="0"/>
              <a:cs typeface="Arial" panose="020B0604020202020204"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anose="020B0604020202020204" pitchFamily="34" charset="0"/>
              </a:rPr>
              <a:t> Complex Attribute </a:t>
            </a:r>
            <a:endParaRPr lang="en-US" b="1" dirty="0">
              <a:latin typeface="Palatino Linotype" panose="02040502050505030304" pitchFamily="18" charset="0"/>
              <a:ea typeface="MS Mincho" pitchFamily="49" charset="-128"/>
              <a:cs typeface="Arial" panose="020B0604020202020204"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anose="020B0604020202020204"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rPr>
              <a:t>(Composite &amp; Multivalued)</a:t>
            </a:r>
            <a:endParaRPr lang="en-US" dirty="0">
              <a:solidFill>
                <a:schemeClr val="tx1">
                  <a:lumMod val="75000"/>
                  <a:lumOff val="25000"/>
                </a:schemeClr>
              </a:solidFill>
              <a:latin typeface="Palatino Linotype" panose="02040502050505030304" pitchFamily="18" charset="0"/>
              <a:ea typeface="MS Mincho" pitchFamily="49" charset="-128"/>
              <a:cs typeface="Arial" panose="020B0604020202020204" pitchFamily="34" charset="0"/>
            </a:endParaRP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attributes</a:t>
            </a:r>
            <a:endParaRPr lang="en-US" sz="3200" i="1" dirty="0">
              <a:solidFill>
                <a:srgbClr val="FF9900"/>
              </a:solidFill>
              <a:latin typeface="Arial" panose="020B0604020202020204" pitchFamily="34" charset="0"/>
              <a:cs typeface="Arial" panose="020B0604020202020204" pitchFamily="34" charset="0"/>
            </a:endParaRPr>
          </a:p>
        </p:txBody>
      </p:sp>
      <p:sp>
        <p:nvSpPr>
          <p:cNvPr id="4" name="TextBox 3"/>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anose="020B0604020202020204"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endParaRPr lang="en-US" b="0" i="0" dirty="0">
              <a:solidFill>
                <a:srgbClr val="2F2E2E"/>
              </a:solidFill>
              <a:effectLst/>
              <a:latin typeface="Palatino Linotype" panose="02040502050505030304" pitchFamily="18" charset="0"/>
              <a:cs typeface="Arial" panose="020B0604020202020204" pitchFamily="34"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endParaRPr lang="en-US" dirty="0">
              <a:solidFill>
                <a:srgbClr val="2F2E2E"/>
              </a:solidFill>
              <a:latin typeface="Palatino Linotype" panose="02040502050505030304" pitchFamily="18" charset="0"/>
            </a:endParaRP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anose="020B0604020202020204"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endParaRPr lang="en-US" b="0" i="0" dirty="0">
              <a:solidFill>
                <a:srgbClr val="2F2E2E"/>
              </a:solidFill>
              <a:effectLst/>
              <a:latin typeface="Palatino Linotype" panose="02040502050505030304" pitchFamily="18" charset="0"/>
            </a:endParaRP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anose="020B0604020202020204"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endParaRPr lang="en-US" sz="2000" b="0" i="0" dirty="0">
              <a:solidFill>
                <a:srgbClr val="374151"/>
              </a:solidFill>
              <a:effectLst/>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anose="020B0604020202020204" pitchFamily="34" charset="0"/>
                <a:ea typeface="MS Mincho" pitchFamily="49" charset="-128"/>
                <a:cs typeface="Arial" panose="020B0604020202020204"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anose="020B0604020202020204" pitchFamily="34" charset="0"/>
                <a:ea typeface="MS Mincho" pitchFamily="49" charset="-128"/>
                <a:cs typeface="Arial" panose="020B0604020202020204"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anose="020B0604020202020204" pitchFamily="34" charset="0"/>
                <a:ea typeface="MS Mincho" pitchFamily="49" charset="-128"/>
                <a:cs typeface="Arial" panose="020B0604020202020204"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composite / multi valued attributes</a:t>
            </a:r>
            <a:endParaRPr lang="en-US"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anose="020B0604020202020204" pitchFamily="34" charset="0"/>
                <a:ea typeface="MS Mincho" pitchFamily="49" charset="-128"/>
                <a:cs typeface="Arial" panose="020B0604020202020204"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anose="020B0604020202020204" pitchFamily="34" charset="0"/>
                <a:ea typeface="MS Mincho" pitchFamily="49" charset="-128"/>
                <a:cs typeface="Arial" panose="020B0604020202020204"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endParaRPr lang="en-IN" sz="2200" b="1" dirty="0">
              <a:solidFill>
                <a:schemeClr val="accent6">
                  <a:lumMod val="50000"/>
                </a:schemeClr>
              </a:solidFill>
              <a:latin typeface="Palatino Linotype" panose="02040502050505030304" pitchFamily="18" charset="0"/>
            </a:endParaRP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endParaRPr lang="en-IN" dirty="0">
              <a:latin typeface="Palatino Linotype" panose="02040502050505030304" pitchFamily="18" charset="0"/>
            </a:endParaRP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endParaRPr lang="en-IN" dirty="0">
              <a:latin typeface="Palatino Linotype" panose="02040502050505030304" pitchFamily="18" charset="0"/>
            </a:endParaRP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endParaRPr lang="en-IN" sz="2200" b="1" dirty="0">
              <a:solidFill>
                <a:schemeClr val="accent6">
                  <a:lumMod val="50000"/>
                </a:schemeClr>
              </a:solidFill>
              <a:latin typeface="Palatino Linotype" panose="02040502050505030304" pitchFamily="18" charset="0"/>
            </a:endParaRP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endParaRPr lang="en-IN" dirty="0">
              <a:latin typeface="Palatino Linotype" panose="02040502050505030304" pitchFamily="18" charset="0"/>
            </a:endParaRP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endParaRPr lang="en-IN" dirty="0">
              <a:latin typeface="Palatino Linotype" panose="02040502050505030304" pitchFamily="18" charset="0"/>
            </a:endParaRP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endParaRPr lang="en-IN" dirty="0">
              <a:latin typeface="Palatino Linotype" panose="02040502050505030304" pitchFamily="18" charset="0"/>
            </a:endParaRP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endParaRPr lang="en-IN" dirty="0">
              <a:latin typeface="Palatino Linotype" panose="02040502050505030304" pitchFamily="18" charset="0"/>
            </a:endParaRPr>
          </a:p>
        </p:txBody>
      </p:sp>
      <p:grpSp>
        <p:nvGrpSpPr>
          <p:cNvPr id="2" name="Group 1"/>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1"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2"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3"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980728"/>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p:cNvSpPr/>
          <p:nvPr/>
        </p:nvSpPr>
        <p:spPr>
          <a:xfrm>
            <a:off x="407368" y="3140968"/>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endParaRPr lang="en-IN" sz="2000" dirty="0">
              <a:latin typeface="Palatino Linotype" panose="02040502050505030304" pitchFamily="18" charset="0"/>
              <a:cs typeface="Arial" panose="020B0604020202020204" pitchFamily="34" charset="0"/>
            </a:endParaRP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endParaRPr lang="en-IN" sz="2400" b="1"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endParaRPr lang="en-IN" sz="2000" dirty="0">
              <a:latin typeface="Palatino Linotype" panose="02040502050505030304" pitchFamily="18"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entity relationship diagram symbols</a:t>
            </a:r>
            <a:endParaRPr lang="en-US" sz="3200" i="1" dirty="0">
              <a:solidFill>
                <a:srgbClr val="FF9900"/>
              </a:solidFill>
              <a:latin typeface="Arial" panose="020B0604020202020204" pitchFamily="34" charset="0"/>
              <a:cs typeface="Arial" panose="020B0604020202020204" pitchFamily="34" charset="0"/>
            </a:endParaRPr>
          </a:p>
        </p:txBody>
      </p:sp>
      <p:grpSp>
        <p:nvGrpSpPr>
          <p:cNvPr id="4" name="Group 4"/>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ln>
          </p:spPr>
          <p:txBody>
            <a:bodyPr vert="horz" wrap="square" lIns="91440" tIns="45720" rIns="91440" bIns="45720" numCol="1" anchor="t" anchorCtr="0" compatLnSpc="1"/>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ln>
          </p:spPr>
          <p:txBody>
            <a:bodyPr vert="horz" wrap="square" lIns="91440" tIns="45720" rIns="91440" bIns="45720" numCol="1" anchor="t" anchorCtr="0" compatLnSpc="1">
              <a:spAutoFit/>
            </a:bodyPr>
            <a:lstStyle/>
            <a:p>
              <a:pPr algn="ctr" fontAlgn="base">
                <a:spcBef>
                  <a:spcPct val="0"/>
                </a:spcBef>
                <a:spcAft>
                  <a:spcPts val="1000"/>
                </a:spcAft>
              </a:pPr>
              <a:r>
                <a:rPr lang="en-US" b="1" i="1" dirty="0">
                  <a:latin typeface="Cambria" panose="02040503050406030204" pitchFamily="18" charset="0"/>
                  <a:cs typeface="Arial" panose="020B0604020202020204" pitchFamily="34" charset="0"/>
                </a:rPr>
                <a:t>Multivalued Attribute</a:t>
              </a:r>
              <a:endParaRPr lang="en-US" sz="2800" dirty="0">
                <a:latin typeface="Arial" panose="020B0604020202020204" pitchFamily="34" charset="0"/>
                <a:cs typeface="Arial" panose="020B0604020202020204" pitchFamily="34" charset="0"/>
              </a:endParaRPr>
            </a:p>
          </p:txBody>
        </p:sp>
      </p:grpSp>
      <p:grpSp>
        <p:nvGrpSpPr>
          <p:cNvPr id="5" name="Group 10"/>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ln>
          </p:spPr>
          <p:txBody>
            <a:bodyPr vert="horz" wrap="square" lIns="91440" tIns="45720" rIns="91440" bIns="45720" numCol="1" anchor="t" anchorCtr="0" compatLnSpc="1"/>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ln>
          </p:spPr>
          <p:txBody>
            <a:bodyPr vert="horz" wrap="square" lIns="91440" tIns="45720" rIns="91440" bIns="45720" numCol="1" anchor="t" anchorCtr="0" compatLnSpc="1">
              <a:spAutoFit/>
            </a:bodyPr>
            <a:lstStyle/>
            <a:p>
              <a:pPr algn="ctr" fontAlgn="base">
                <a:spcBef>
                  <a:spcPct val="0"/>
                </a:spcBef>
                <a:spcAft>
                  <a:spcPts val="1000"/>
                </a:spcAft>
              </a:pPr>
              <a:r>
                <a:rPr lang="en-US" b="1" i="1" dirty="0">
                  <a:latin typeface="Cambria" panose="02040503050406030204" pitchFamily="18" charset="0"/>
                  <a:cs typeface="Arial" panose="020B0604020202020204" pitchFamily="34" charset="0"/>
                </a:rPr>
                <a:t>Derived Attribute</a:t>
              </a:r>
              <a:endParaRPr lang="en-US" sz="2800" dirty="0">
                <a:latin typeface="Arial" panose="020B0604020202020204" pitchFamily="34" charset="0"/>
                <a:cs typeface="Arial" panose="020B0604020202020204" pitchFamily="34" charset="0"/>
              </a:endParaRPr>
            </a:p>
          </p:txBody>
        </p:sp>
      </p:grpSp>
      <p:grpSp>
        <p:nvGrpSpPr>
          <p:cNvPr id="6" name="Group 13"/>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ln>
          </p:spPr>
          <p:txBody>
            <a:bodyPr vert="horz" wrap="square" lIns="91440" tIns="45720" rIns="91440" bIns="45720" numCol="1" anchor="t" anchorCtr="0" compatLnSpc="1"/>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ln>
          </p:spPr>
          <p:txBody>
            <a:bodyPr vert="horz" wrap="square" lIns="91440" tIns="45720" rIns="91440" bIns="45720" numCol="1" anchor="t" anchorCtr="0" compatLnSpc="1">
              <a:spAutoFit/>
            </a:bodyPr>
            <a:lstStyle/>
            <a:p>
              <a:pPr algn="ctr" fontAlgn="base">
                <a:spcBef>
                  <a:spcPct val="0"/>
                </a:spcBef>
                <a:spcAft>
                  <a:spcPts val="1000"/>
                </a:spcAft>
              </a:pPr>
              <a:r>
                <a:rPr lang="en-US" sz="1600" b="1" i="1" dirty="0">
                  <a:latin typeface="Cambria" panose="02040503050406030204" pitchFamily="18" charset="0"/>
                  <a:cs typeface="Arial" panose="020B0604020202020204" pitchFamily="34" charset="0"/>
                </a:rPr>
                <a:t>Composite Attribute</a:t>
              </a:r>
              <a:endParaRPr lang="en-US" sz="2400" dirty="0">
                <a:latin typeface="Arial" panose="020B0604020202020204" pitchFamily="34" charset="0"/>
                <a:cs typeface="Arial" panose="020B0604020202020204"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ln>
          </p:spPr>
          <p:txBody>
            <a:bodyPr vert="horz" wrap="square" lIns="91440" tIns="45720" rIns="91440" bIns="45720" numCol="1" anchor="t" anchorCtr="0" compatLnSpc="1"/>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ln>
          </p:spPr>
          <p:txBody>
            <a:bodyPr vert="horz" wrap="square" lIns="91440" tIns="45720" rIns="91440" bIns="45720" numCol="1" anchor="t" anchorCtr="0" compatLnSpc="1"/>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ln>
          </p:spPr>
          <p:txBody>
            <a:bodyPr vert="horz" wrap="square" lIns="91440" tIns="45720" rIns="91440" bIns="45720" numCol="1" anchor="t" anchorCtr="0" compatLnSpc="1"/>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ln>
            <a:effectLst/>
          </p:spPr>
        </p:cxnSp>
      </p:grpSp>
      <p:grpSp>
        <p:nvGrpSpPr>
          <p:cNvPr id="7" name="Group 22"/>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ln>
          </p:spPr>
          <p:txBody>
            <a:bodyPr vert="horz" wrap="square" lIns="91440" tIns="45720" rIns="91440" bIns="45720" numCol="1" anchor="t" anchorCtr="0" compatLnSpc="1"/>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ln>
          </p:spPr>
          <p:txBody>
            <a:bodyPr vert="horz" wrap="square" lIns="91440" tIns="45720" rIns="91440" bIns="45720" numCol="1" anchor="t" anchorCtr="0" compatLnSpc="1">
              <a:spAutoFit/>
            </a:bodyPr>
            <a:lstStyle/>
            <a:p>
              <a:pPr algn="ctr" fontAlgn="base">
                <a:spcBef>
                  <a:spcPct val="0"/>
                </a:spcBef>
                <a:spcAft>
                  <a:spcPts val="1000"/>
                </a:spcAft>
              </a:pPr>
              <a:r>
                <a:rPr lang="en-US" b="1" i="1" u="heavy" dirty="0">
                  <a:uFill>
                    <a:solidFill>
                      <a:srgbClr val="FF0000"/>
                    </a:solidFill>
                  </a:uFill>
                  <a:latin typeface="Cambria" panose="02040503050406030204" pitchFamily="18" charset="0"/>
                  <a:cs typeface="Arial" panose="020B0604020202020204" pitchFamily="34" charset="0"/>
                </a:rPr>
                <a:t>Key Attribute</a:t>
              </a:r>
              <a:endParaRPr lang="en-US" sz="2800" u="heavy" dirty="0">
                <a:uFill>
                  <a:solidFill>
                    <a:srgbClr val="FF0000"/>
                  </a:solidFill>
                </a:uFill>
                <a:latin typeface="Arial" panose="020B0604020202020204" pitchFamily="34" charset="0"/>
                <a:cs typeface="Arial" panose="020B0604020202020204" pitchFamily="34" charset="0"/>
              </a:endParaRPr>
            </a:p>
          </p:txBody>
        </p:sp>
      </p:grpSp>
      <p:grpSp>
        <p:nvGrpSpPr>
          <p:cNvPr id="8" name="Group 1"/>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ln>
          </p:spPr>
          <p:txBody>
            <a:bodyPr vert="horz" wrap="square" lIns="91440" tIns="45720" rIns="91440" bIns="45720" numCol="1" anchor="t" anchorCtr="0" compatLnSpc="1"/>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ln>
          </p:spPr>
          <p:txBody>
            <a:bodyPr vert="horz" wrap="square" lIns="91440" tIns="45720" rIns="91440" bIns="45720" numCol="1" anchor="t" anchorCtr="0" compatLnSpc="1">
              <a:spAutoFit/>
            </a:bodyPr>
            <a:lstStyle/>
            <a:p>
              <a:pPr algn="ctr" fontAlgn="base">
                <a:spcBef>
                  <a:spcPct val="0"/>
                </a:spcBef>
                <a:spcAft>
                  <a:spcPts val="1000"/>
                </a:spcAft>
              </a:pPr>
              <a:r>
                <a:rPr lang="en-US" b="1" i="1" dirty="0">
                  <a:latin typeface="Cambria" panose="02040503050406030204" pitchFamily="18" charset="0"/>
                  <a:cs typeface="Arial" panose="020B0604020202020204" pitchFamily="34" charset="0"/>
                </a:rPr>
                <a:t>Attribute</a:t>
              </a:r>
              <a:endParaRPr lang="en-US" sz="1600" dirty="0">
                <a:latin typeface="Arial" panose="020B0604020202020204" pitchFamily="34" charset="0"/>
                <a:cs typeface="Arial" panose="020B0604020202020204" pitchFamily="34" charset="0"/>
              </a:endParaRPr>
            </a:p>
          </p:txBody>
        </p:sp>
      </p:grpSp>
      <p:grpSp>
        <p:nvGrpSpPr>
          <p:cNvPr id="9" name="Group 25"/>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ln>
          </p:spPr>
          <p:txBody>
            <a:bodyPr vert="horz" wrap="square" lIns="91440" tIns="45720" rIns="91440" bIns="45720" numCol="1" anchor="t" anchorCtr="0" compatLnSpc="1"/>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ln>
          </p:spPr>
          <p:txBody>
            <a:bodyPr vert="horz" wrap="square" lIns="91440" tIns="45720" rIns="91440" bIns="45720" numCol="1" anchor="t" anchorCtr="0" compatLnSpc="1">
              <a:spAutoFit/>
            </a:bodyPr>
            <a:lstStyle/>
            <a:p>
              <a:pPr algn="ctr" fontAlgn="base">
                <a:spcBef>
                  <a:spcPct val="0"/>
                </a:spcBef>
                <a:spcAft>
                  <a:spcPts val="1000"/>
                </a:spcAft>
              </a:pPr>
              <a:r>
                <a:rPr lang="en-US" b="1" i="1" dirty="0">
                  <a:latin typeface="Cambria" panose="02040503050406030204" pitchFamily="18" charset="0"/>
                  <a:cs typeface="Arial" panose="020B0604020202020204" pitchFamily="34" charset="0"/>
                </a:rPr>
                <a:t>Weak Entity</a:t>
              </a:r>
              <a:endParaRPr lang="en-US" sz="2800" dirty="0">
                <a:latin typeface="Arial" panose="020B0604020202020204" pitchFamily="34" charset="0"/>
                <a:cs typeface="Arial" panose="020B0604020202020204" pitchFamily="34" charset="0"/>
              </a:endParaRPr>
            </a:p>
          </p:txBody>
        </p:sp>
      </p:grpSp>
      <p:grpSp>
        <p:nvGrpSpPr>
          <p:cNvPr id="10" name="Group 28"/>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ln>
          </p:spPr>
          <p:txBody>
            <a:bodyPr vert="horz" wrap="square" lIns="91440" tIns="45720" rIns="91440" bIns="45720" numCol="1" anchor="t" anchorCtr="0" compatLnSpc="1"/>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ln>
          </p:spPr>
          <p:txBody>
            <a:bodyPr vert="horz" wrap="square" lIns="91440" tIns="45720" rIns="91440" bIns="45720" numCol="1" anchor="t" anchorCtr="0" compatLnSpc="1">
              <a:spAutoFit/>
            </a:bodyPr>
            <a:lstStyle/>
            <a:p>
              <a:pPr algn="ctr" fontAlgn="base">
                <a:spcBef>
                  <a:spcPct val="0"/>
                </a:spcBef>
                <a:spcAft>
                  <a:spcPts val="1000"/>
                </a:spcAft>
              </a:pPr>
              <a:r>
                <a:rPr lang="en-US" b="1" i="1" dirty="0">
                  <a:latin typeface="Cambria" panose="02040503050406030204" pitchFamily="18" charset="0"/>
                  <a:cs typeface="Arial" panose="020B0604020202020204" pitchFamily="34" charset="0"/>
                </a:rPr>
                <a:t>Strong Entity</a:t>
              </a:r>
              <a:endParaRPr lang="en-US" sz="2800" dirty="0">
                <a:latin typeface="Arial" panose="020B0604020202020204" pitchFamily="34" charset="0"/>
                <a:cs typeface="Arial" panose="020B0604020202020204" pitchFamily="34" charset="0"/>
              </a:endParaRPr>
            </a:p>
          </p:txBody>
        </p:sp>
      </p:grpSp>
      <p:grpSp>
        <p:nvGrpSpPr>
          <p:cNvPr id="11" name="Group 31"/>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ln>
          </p:spPr>
          <p:txBody>
            <a:bodyPr vert="horz" wrap="square" lIns="91440" tIns="45720" rIns="91440" bIns="45720" numCol="1" anchor="t" anchorCtr="0" compatLnSpc="1"/>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ln>
          </p:spPr>
          <p:txBody>
            <a:bodyPr vert="horz" wrap="square" lIns="91440" tIns="45720" rIns="91440" bIns="45720" numCol="1" anchor="t" anchorCtr="0" compatLnSpc="1"/>
            <a:lstStyle/>
            <a:p>
              <a:pPr algn="ctr" fontAlgn="base">
                <a:spcBef>
                  <a:spcPct val="0"/>
                </a:spcBef>
                <a:spcAft>
                  <a:spcPts val="1000"/>
                </a:spcAft>
              </a:pPr>
              <a:r>
                <a:rPr lang="en-US" b="1" i="1" dirty="0">
                  <a:latin typeface="Cambria" panose="02040503050406030204" pitchFamily="18" charset="0"/>
                  <a:cs typeface="Arial" panose="020B0604020202020204" pitchFamily="34" charset="0"/>
                </a:rPr>
                <a:t>Relationship</a:t>
              </a:r>
              <a:endParaRPr lang="en-US" sz="2800" dirty="0">
                <a:latin typeface="Arial" panose="020B0604020202020204" pitchFamily="34" charset="0"/>
                <a:cs typeface="Arial" panose="020B0604020202020204" pitchFamily="34" charset="0"/>
              </a:endParaRPr>
            </a:p>
          </p:txBody>
        </p:sp>
      </p:grpSp>
      <p:grpSp>
        <p:nvGrpSpPr>
          <p:cNvPr id="12" name="Group 34"/>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ln>
          </p:spPr>
          <p:txBody>
            <a:bodyPr vert="horz" wrap="square" lIns="91440" tIns="45720" rIns="91440" bIns="45720" numCol="1" anchor="t" anchorCtr="0" compatLnSpc="1"/>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ln>
          </p:spPr>
          <p:txBody>
            <a:bodyPr vert="horz" wrap="square" lIns="91440" tIns="45720" rIns="91440" bIns="45720" numCol="1" anchor="t" anchorCtr="0" compatLnSpc="1"/>
            <a:lstStyle/>
            <a:p>
              <a:pPr algn="ctr" fontAlgn="base">
                <a:spcBef>
                  <a:spcPct val="0"/>
                </a:spcBef>
                <a:spcAft>
                  <a:spcPts val="1000"/>
                </a:spcAft>
              </a:pPr>
              <a:r>
                <a:rPr lang="en-US" b="1" i="1" dirty="0">
                  <a:latin typeface="Cambria" panose="02040503050406030204" pitchFamily="18" charset="0"/>
                  <a:cs typeface="Arial" panose="020B0604020202020204" pitchFamily="34" charset="0"/>
                </a:rPr>
                <a:t>Weak Relationship</a:t>
              </a:r>
              <a:endParaRPr lang="en-US" sz="2800" dirty="0">
                <a:latin typeface="Arial" panose="020B0604020202020204" pitchFamily="34" charset="0"/>
                <a:cs typeface="Arial" panose="020B0604020202020204"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charset="0"/>
              </a:rPr>
              <a:t>erdplus.com</a:t>
            </a:r>
            <a:endParaRPr lang="en-IN" sz="1400" b="1" i="0" dirty="0">
              <a:solidFill>
                <a:schemeClr val="bg1"/>
              </a:solidFill>
              <a:effectLst/>
              <a:latin typeface="Times New Roman" panose="02020603050405020304" charset="0"/>
            </a:endParaRPr>
          </a:p>
          <a:p>
            <a:pPr algn="l"/>
            <a:r>
              <a:rPr lang="en-IN" sz="1400" b="1" i="0" dirty="0">
                <a:solidFill>
                  <a:schemeClr val="bg1"/>
                </a:solidFill>
                <a:effectLst/>
                <a:latin typeface="Times New Roman" panose="02020603050405020304" charset="0"/>
              </a:rPr>
              <a:t>www.draw.io</a:t>
            </a:r>
            <a:endParaRPr lang="en-IN" sz="1400" b="1" i="0" dirty="0">
              <a:solidFill>
                <a:schemeClr val="bg1"/>
              </a:solidFill>
              <a:effectLst/>
              <a:latin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anose="020B0604020202020204" pitchFamily="34" charset="0"/>
                <a:cs typeface="Arial" panose="020B0604020202020204"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p:cNvSpPr/>
          <p:nvPr/>
        </p:nvSpPr>
        <p:spPr>
          <a:xfrm>
            <a:off x="223458" y="4437112"/>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endParaRPr lang="en-US" sz="2400" dirty="0">
              <a:solidFill>
                <a:srgbClr val="FF0000"/>
              </a:solidFill>
              <a:latin typeface="Arial" panose="020B0604020202020204" pitchFamily="34" charset="0"/>
              <a:cs typeface="Arial" panose="020B0604020202020204" pitchFamily="34" charset="0"/>
            </a:endParaRP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endParaRPr lang="en-IN" dirty="0"/>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anose="020B0604020202020204" pitchFamily="34" charset="0"/>
              <a:cs typeface="Arial" panose="020B0604020202020204"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strong and weak entity</a:t>
            </a:r>
            <a:endParaRPr lang="en-US" sz="3200" i="1" dirty="0">
              <a:solidFill>
                <a:srgbClr val="FF9900"/>
              </a:solidFill>
              <a:latin typeface="Arial" panose="020B0604020202020204" pitchFamily="34" charset="0"/>
              <a:cs typeface="Arial" panose="020B0604020202020204" pitchFamily="34" charset="0"/>
            </a:endParaRP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endParaRPr lang="en-IN" dirty="0">
              <a:latin typeface="Palatino Linotype" panose="02040502050505030304" pitchFamily="18" charset="0"/>
              <a:cs typeface="Arial" panose="020B0604020202020204" pitchFamily="34" charset="0"/>
            </a:endParaRP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a:t>
            </a:r>
            <a:r>
              <a:rPr lang="en-IN" b="1" dirty="0">
                <a:latin typeface="Palatino Linotype" panose="02040502050505030304" pitchFamily="18" charset="0"/>
                <a:cs typeface="Arial" panose="020B0604020202020204" pitchFamily="34" charset="0"/>
              </a:rPr>
              <a:t>will always have a primary key</a:t>
            </a:r>
            <a:r>
              <a:rPr lang="en-IN" dirty="0">
                <a:latin typeface="Palatino Linotype" panose="02040502050505030304" pitchFamily="18" charset="0"/>
                <a:cs typeface="Arial" panose="020B0604020202020204" pitchFamily="34" charset="0"/>
              </a:rPr>
              <a:t>. Strong entities are represented by a single rectangle.</a:t>
            </a:r>
            <a:endParaRPr lang="en-IN" dirty="0">
              <a:latin typeface="Palatino Linotype" panose="02040502050505030304" pitchFamily="18" charset="0"/>
              <a:cs typeface="Arial" panose="020B0604020202020204" pitchFamily="34" charset="0"/>
            </a:endParaRP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a:t>
            </a:r>
            <a:r>
              <a:rPr lang="en-IN" b="1" dirty="0">
                <a:latin typeface="Palatino Linotype" panose="02040502050505030304" pitchFamily="18" charset="0"/>
                <a:cs typeface="Arial" panose="020B0604020202020204" pitchFamily="34" charset="0"/>
              </a:rPr>
              <a:t>does not have any primary key. </a:t>
            </a:r>
            <a:r>
              <a:rPr lang="en-IN" dirty="0">
                <a:latin typeface="Palatino Linotype" panose="02040502050505030304" pitchFamily="18" charset="0"/>
                <a:cs typeface="Arial" panose="020B0604020202020204" pitchFamily="34" charset="0"/>
              </a:rPr>
              <a:t>A weak entity is represented by a double rectangle. The relation between one strong and one weak entity is represented by a double diamond. This relationship is also known as identifying relationship.</a:t>
            </a:r>
            <a:endParaRPr lang="en-IN" dirty="0">
              <a:latin typeface="Palatino Linotype" panose="02040502050505030304" pitchFamily="18" charset="0"/>
              <a:cs typeface="Arial" panose="020B0604020202020204" pitchFamily="34" charset="0"/>
            </a:endParaRPr>
          </a:p>
        </p:txBody>
      </p:sp>
      <p:sp>
        <p:nvSpPr>
          <p:cNvPr id="5" name="TextBox 4"/>
          <p:cNvSpPr txBox="1"/>
          <p:nvPr/>
        </p:nvSpPr>
        <p:spPr>
          <a:xfrm>
            <a:off x="479376" y="359817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a:t>
            </a:r>
            <a:r>
              <a:rPr lang="en-US" b="0" i="0">
                <a:solidFill>
                  <a:srgbClr val="343434"/>
                </a:solidFill>
                <a:effectLst/>
                <a:latin typeface="Arial" panose="020B0604020202020204" pitchFamily="34" charset="0"/>
                <a:cs typeface="Arial" panose="020B0604020202020204" pitchFamily="34" charset="0"/>
              </a:rPr>
              <a:t>can </a:t>
            </a:r>
            <a:r>
              <a:rPr lang="en-US">
                <a:solidFill>
                  <a:srgbClr val="343434"/>
                </a:solidFill>
                <a:latin typeface="Arial" panose="020B0604020202020204" pitchFamily="34" charset="0"/>
                <a:cs typeface="Arial" panose="020B0604020202020204" pitchFamily="34" charset="0"/>
              </a:rPr>
              <a:t>not be created for the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endParaRPr lang="en-US" b="0" i="0" dirty="0">
              <a:solidFill>
                <a:srgbClr val="343434"/>
              </a:solidFill>
              <a:effectLst/>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entity relationship diagram</a:t>
            </a:r>
            <a:endParaRPr lang="en-US" sz="3200" i="1" dirty="0">
              <a:solidFill>
                <a:srgbClr val="FF9900"/>
              </a:solidFill>
              <a:latin typeface="Arial" panose="020B0604020202020204" pitchFamily="34" charset="0"/>
              <a:cs typeface="Arial" panose="020B0604020202020204" pitchFamily="34" charset="0"/>
            </a:endParaRPr>
          </a:p>
        </p:txBody>
      </p:sp>
      <p:grpSp>
        <p:nvGrpSpPr>
          <p:cNvPr id="13" name="Group 12"/>
          <p:cNvGrpSpPr/>
          <p:nvPr/>
        </p:nvGrpSpPr>
        <p:grpSpPr>
          <a:xfrm>
            <a:off x="743068" y="432048"/>
            <a:ext cx="10705864" cy="6381328"/>
            <a:chOff x="743068" y="432048"/>
            <a:chExt cx="10705864" cy="6381328"/>
          </a:xfrm>
        </p:grpSpPr>
        <p:pic>
          <p:nvPicPr>
            <p:cNvPr id="4" name="Picture 3"/>
            <p:cNvPicPr>
              <a:picLocks noChangeAspect="1"/>
            </p:cNvPicPr>
            <p:nvPr/>
          </p:nvPicPr>
          <p:blipFill>
            <a:blip r:embed="rId1"/>
            <a:stretch>
              <a:fillRect/>
            </a:stretch>
          </p:blipFill>
          <p:spPr>
            <a:xfrm>
              <a:off x="743068" y="432048"/>
              <a:ext cx="10705864" cy="6381328"/>
            </a:xfrm>
            <a:prstGeom prst="rect">
              <a:avLst/>
            </a:prstGeom>
          </p:spPr>
        </p:pic>
        <p:grpSp>
          <p:nvGrpSpPr>
            <p:cNvPr id="12" name="Group 11"/>
            <p:cNvGrpSpPr/>
            <p:nvPr/>
          </p:nvGrpSpPr>
          <p:grpSpPr>
            <a:xfrm>
              <a:off x="839416" y="812659"/>
              <a:ext cx="2681706" cy="2094314"/>
              <a:chOff x="839416" y="812659"/>
              <a:chExt cx="2681706" cy="2094314"/>
            </a:xfrm>
          </p:grpSpPr>
          <p:sp>
            <p:nvSpPr>
              <p:cNvPr id="2" name="Oval 1"/>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p:cNvCxnSpPr>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anose="020B0604020202020204" pitchFamily="34" charset="0"/>
              <a:cs typeface="Arial" panose="020B0604020202020204"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anose="020B0604020202020204" pitchFamily="34" charset="0"/>
                <a:cs typeface="Arial" panose="020B0604020202020204" pitchFamily="34" charset="0"/>
              </a:rPr>
              <a:t>What is a degree, cardinality, domain and union in database?</a:t>
            </a:r>
            <a:endParaRPr lang="en-US" sz="3200" i="1" dirty="0">
              <a:solidFill>
                <a:srgbClr val="FF9900"/>
              </a:solidFill>
              <a:latin typeface="Arial" panose="020B0604020202020204" pitchFamily="34" charset="0"/>
              <a:cs typeface="Arial" panose="020B0604020202020204"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4" name="Rectangle 3"/>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endParaRPr lang="en-US" b="0" i="0" dirty="0">
              <a:solidFill>
                <a:srgbClr val="202122"/>
              </a:solidFill>
              <a:effectLst/>
              <a:latin typeface="Arial" panose="020B0604020202020204" pitchFamily="34" charset="0"/>
            </a:endParaRP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680"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endParaRPr lang="en-IN" dirty="0">
              <a:solidFill>
                <a:schemeClr val="tx1">
                  <a:lumMod val="75000"/>
                  <a:lumOff val="25000"/>
                </a:schemeClr>
              </a:solidFill>
              <a:latin typeface="Palatino Linotype" panose="02040502050505030304" pitchFamily="18" charset="0"/>
            </a:endParaRP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endParaRPr lang="en-IN" dirty="0">
              <a:solidFill>
                <a:schemeClr val="tx1">
                  <a:lumMod val="75000"/>
                  <a:lumOff val="25000"/>
                </a:schemeClr>
              </a:solidFill>
              <a:latin typeface="Palatino Linotype" panose="02040502050505030304" pitchFamily="18" charset="0"/>
            </a:endParaRP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endParaRPr lang="en-IN" dirty="0">
              <a:solidFill>
                <a:schemeClr val="tx1">
                  <a:lumMod val="75000"/>
                  <a:lumOff val="25000"/>
                </a:schemeClr>
              </a:solidFill>
              <a:latin typeface="Palatino Linotype" panose="0204050205050503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anose="020B0604020202020204" pitchFamily="34" charset="0"/>
              <a:cs typeface="Arial" panose="020B0604020202020204"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anose="020B0604020202020204" pitchFamily="34" charset="0"/>
                <a:cs typeface="Arial" panose="020B0604020202020204" pitchFamily="34" charset="0"/>
              </a:rPr>
              <a:t>A domain constraint and types of data integrity constraints</a:t>
            </a:r>
            <a:endParaRPr lang="en-US" sz="3200" i="1" dirty="0">
              <a:solidFill>
                <a:srgbClr val="FF9900"/>
              </a:solidFill>
              <a:latin typeface="Arial" panose="020B0604020202020204" pitchFamily="34" charset="0"/>
              <a:cs typeface="Arial" panose="020B0604020202020204"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endParaRPr lang="en-IN" sz="2000" dirty="0">
              <a:solidFill>
                <a:schemeClr val="tx1">
                  <a:lumMod val="75000"/>
                  <a:lumOff val="25000"/>
                </a:schemeClr>
              </a:solidFill>
              <a:latin typeface="Palatino Linotype" panose="02040502050505030304" pitchFamily="18" charset="0"/>
              <a:cs typeface="Arial" panose="020B0604020202020204" pitchFamily="34" charset="0"/>
            </a:endParaRP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endParaRPr lang="en-IN" sz="2400" dirty="0">
              <a:solidFill>
                <a:srgbClr val="C74C49"/>
              </a:solidFill>
              <a:latin typeface="Palatino Linotype" panose="02040502050505030304" pitchFamily="18"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ln>
          <a:effectLst/>
        </p:spPr>
        <p:txBody>
          <a:bodyPr vert="horz" wrap="square" lIns="91440" tIns="45720" rIns="91440" bIns="45720" numCol="1" anchor="ctr" anchorCtr="0" compatLnSpc="1">
            <a:spAutoFit/>
          </a:bodyPr>
          <a:lstStyle/>
          <a:p>
            <a:pPr marL="514350" indent="-514350">
              <a:buFont typeface="+mj-lt"/>
              <a:buAutoNum type="arabicPeriod"/>
            </a:pPr>
            <a:r>
              <a:rPr lang="en-US" sz="2400" dirty="0">
                <a:solidFill>
                  <a:srgbClr val="F63122"/>
                </a:solidFill>
                <a:latin typeface="Arial" panose="020B0604020202020204" pitchFamily="34" charset="0"/>
                <a:cs typeface="Arial" panose="020B0604020202020204" pitchFamily="34" charset="0"/>
              </a:rPr>
              <a:t>one-to-one</a:t>
            </a:r>
            <a:r>
              <a:rPr lang="en-US" sz="2400" dirty="0">
                <a:latin typeface="Arial" panose="020B0604020202020204" pitchFamily="34" charset="0"/>
                <a:cs typeface="Arial" panose="020B0604020202020204" pitchFamily="34" charset="0"/>
              </a:rPr>
              <a:t> (1:1)</a:t>
            </a:r>
            <a:endParaRPr lang="en-US" sz="2400" dirty="0">
              <a:latin typeface="Arial" panose="020B0604020202020204" pitchFamily="34" charset="0"/>
              <a:cs typeface="Arial" panose="020B0604020202020204" pitchFamily="34" charset="0"/>
            </a:endParaRPr>
          </a:p>
          <a:p>
            <a:pPr marL="514350" indent="-514350">
              <a:buFont typeface="+mj-lt"/>
              <a:buAutoNum type="arabicPeriod"/>
            </a:pPr>
            <a:endParaRPr lang="en-US" sz="2400" dirty="0">
              <a:latin typeface="Arial" panose="020B0604020202020204" pitchFamily="34" charset="0"/>
              <a:cs typeface="Arial" panose="020B0604020202020204" pitchFamily="34" charset="0"/>
            </a:endParaRPr>
          </a:p>
          <a:p>
            <a:pPr marL="514350" indent="-514350">
              <a:buFont typeface="+mj-lt"/>
              <a:buAutoNum type="arabicPeriod"/>
            </a:pPr>
            <a:r>
              <a:rPr lang="en-US" sz="2400" dirty="0">
                <a:solidFill>
                  <a:srgbClr val="F63122"/>
                </a:solidFill>
                <a:latin typeface="Arial" panose="020B0604020202020204" pitchFamily="34" charset="0"/>
                <a:cs typeface="Arial" panose="020B0604020202020204" pitchFamily="34" charset="0"/>
              </a:rPr>
              <a:t>one-to-many</a:t>
            </a:r>
            <a:r>
              <a:rPr lang="en-US" sz="2400" dirty="0">
                <a:latin typeface="Arial" panose="020B0604020202020204" pitchFamily="34" charset="0"/>
                <a:cs typeface="Arial" panose="020B0604020202020204" pitchFamily="34" charset="0"/>
              </a:rPr>
              <a:t> (1:M)</a:t>
            </a:r>
            <a:endParaRPr lang="en-US" sz="2400" dirty="0">
              <a:latin typeface="Arial" panose="020B0604020202020204" pitchFamily="34" charset="0"/>
              <a:cs typeface="Arial" panose="020B0604020202020204" pitchFamily="34" charset="0"/>
            </a:endParaRPr>
          </a:p>
          <a:p>
            <a:pPr marL="514350" indent="-514350">
              <a:buFont typeface="+mj-lt"/>
              <a:buAutoNum type="arabicPeriod"/>
            </a:pPr>
            <a:endParaRPr lang="en-US" sz="2400" dirty="0">
              <a:latin typeface="Arial" panose="020B0604020202020204" pitchFamily="34" charset="0"/>
              <a:cs typeface="Arial" panose="020B0604020202020204" pitchFamily="34" charset="0"/>
            </a:endParaRPr>
          </a:p>
          <a:p>
            <a:pPr marL="514350" indent="-514350">
              <a:buFont typeface="+mj-lt"/>
              <a:buAutoNum type="arabicPeriod"/>
            </a:pPr>
            <a:r>
              <a:rPr lang="en-US" sz="2400" dirty="0">
                <a:solidFill>
                  <a:srgbClr val="F63122"/>
                </a:solidFill>
                <a:latin typeface="Arial" panose="020B0604020202020204" pitchFamily="34" charset="0"/>
                <a:cs typeface="Arial" panose="020B0604020202020204" pitchFamily="34" charset="0"/>
              </a:rPr>
              <a:t>many-to-many</a:t>
            </a:r>
            <a:r>
              <a:rPr lang="en-US" sz="2400" dirty="0">
                <a:latin typeface="Arial" panose="020B0604020202020204" pitchFamily="34" charset="0"/>
                <a:cs typeface="Arial" panose="020B0604020202020204" pitchFamily="34" charset="0"/>
              </a:rPr>
              <a:t> (M:N)</a:t>
            </a:r>
            <a:endParaRPr lang="en-US" sz="2400" dirty="0">
              <a:latin typeface="Arial" panose="020B0604020202020204" pitchFamily="34" charset="0"/>
              <a:cs typeface="Arial" panose="020B0604020202020204"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pic>
        <p:nvPicPr>
          <p:cNvPr id="7" name="Picture 6" descr="one_to_one_entity_relationship_diagram.jpg"/>
          <p:cNvPicPr>
            <a:picLocks noChangeAspect="1"/>
          </p:cNvPicPr>
          <p:nvPr/>
        </p:nvPicPr>
        <p:blipFill>
          <a:blip r:embed="rId1"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2"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3"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relationships</a:t>
            </a:r>
            <a:endParaRPr lang="en-US" sz="3200" i="1" dirty="0">
              <a:solidFill>
                <a:srgbClr val="FF9900"/>
              </a:solidFill>
              <a:latin typeface="Arial" panose="020B0604020202020204" pitchFamily="34" charset="0"/>
              <a:cs typeface="Arial" panose="020B0604020202020204" pitchFamily="34" charset="0"/>
            </a:endParaRPr>
          </a:p>
        </p:txBody>
      </p:sp>
      <p:cxnSp>
        <p:nvCxnSpPr>
          <p:cNvPr id="12" name="Straight Arrow Connector 11"/>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endParaRPr lang="en-US" sz="50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one-to-one relationship</a:t>
            </a:r>
            <a:endParaRPr lang="en-US" sz="3200" i="1" dirty="0">
              <a:solidFill>
                <a:srgbClr val="FF9900"/>
              </a:solidFill>
              <a:latin typeface="Arial" panose="020B0604020202020204" pitchFamily="34" charset="0"/>
              <a:cs typeface="Arial" panose="020B0604020202020204" pitchFamily="34" charset="0"/>
            </a:endParaRPr>
          </a:p>
        </p:txBody>
      </p:sp>
      <p:sp>
        <p:nvSpPr>
          <p:cNvPr id="17" name="Rectangle 16"/>
          <p:cNvSpPr/>
          <p:nvPr/>
        </p:nvSpPr>
        <p:spPr>
          <a:xfrm>
            <a:off x="292514" y="692696"/>
            <a:ext cx="11564126"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between two tables means that a row in one table can only relate to zero/one row in the table on the other side of their relationship. This is the least common database relationship.</a:t>
            </a:r>
            <a:endParaRPr lang="en-US" sz="2000" dirty="0">
              <a:latin typeface="Palatino Linotype" panose="02040502050505030304" pitchFamily="18" charset="0"/>
            </a:endParaRPr>
          </a:p>
        </p:txBody>
      </p:sp>
      <p:sp>
        <p:nvSpPr>
          <p:cNvPr id="18" name="Rectangle 17"/>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endParaRPr lang="en-US" sz="2000" dirty="0">
              <a:latin typeface="Palatino Linotype" panose="02040502050505030304" pitchFamily="18" charset="0"/>
            </a:endParaRPr>
          </a:p>
        </p:txBody>
      </p:sp>
      <p:grpSp>
        <p:nvGrpSpPr>
          <p:cNvPr id="27" name="Group 26"/>
          <p:cNvGrpSpPr/>
          <p:nvPr/>
        </p:nvGrpSpPr>
        <p:grpSpPr>
          <a:xfrm>
            <a:off x="292512" y="3276600"/>
            <a:ext cx="11492120" cy="2616932"/>
            <a:chOff x="292512" y="3265124"/>
            <a:chExt cx="11492120" cy="2616932"/>
          </a:xfrm>
        </p:grpSpPr>
        <p:sp>
          <p:nvSpPr>
            <p:cNvPr id="28" name="Rectangle 27"/>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anose="020B0604020202020204" pitchFamily="34" charset="0"/>
                  <a:cs typeface="Arial" panose="020B0604020202020204" pitchFamily="34" charset="0"/>
                </a:rPr>
                <a:t>one-to-one relationship</a:t>
              </a:r>
              <a:endParaRPr lang="en-US" sz="2800" i="1" dirty="0">
                <a:solidFill>
                  <a:srgbClr val="AC26AF"/>
                </a:solidFill>
                <a:latin typeface="Arial" panose="020B0604020202020204" pitchFamily="34" charset="0"/>
                <a:cs typeface="Arial" panose="020B0604020202020204" pitchFamily="34" charset="0"/>
              </a:endParaRPr>
            </a:p>
          </p:txBody>
        </p:sp>
        <p:sp>
          <p:nvSpPr>
            <p:cNvPr id="32" name="Rectangle 31"/>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anose="020B0604020202020204" pitchFamily="34" charset="0"/>
                  <a:cs typeface="Arial" panose="020B0604020202020204" pitchFamily="34" charset="0"/>
                </a:rPr>
                <a:t>=</a:t>
              </a:r>
              <a:endParaRPr lang="en-US" sz="2800" i="1" dirty="0">
                <a:solidFill>
                  <a:srgbClr val="AC26AF"/>
                </a:solidFill>
                <a:latin typeface="Arial" panose="020B0604020202020204" pitchFamily="34" charset="0"/>
                <a:cs typeface="Arial" panose="020B0604020202020204" pitchFamily="34" charset="0"/>
              </a:endParaRPr>
            </a:p>
          </p:txBody>
        </p:sp>
        <p:sp>
          <p:nvSpPr>
            <p:cNvPr id="33" name="Rectangle 32"/>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5611146" y="3501008"/>
            <a:ext cx="6605534" cy="3096344"/>
          </a:xfrm>
          <a:prstGeom prst="rect">
            <a:avLst/>
          </a:prstGeom>
        </p:spPr>
      </p:pic>
      <p:sp>
        <p:nvSpPr>
          <p:cNvPr id="4" name="Rectangle 3"/>
          <p:cNvSpPr/>
          <p:nvPr/>
        </p:nvSpPr>
        <p:spPr>
          <a:xfrm>
            <a:off x="335360" y="620688"/>
            <a:ext cx="11449272" cy="769441"/>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a:t>
            </a:r>
            <a:r>
              <a:rPr lang="en-IN" sz="2400" b="1" dirty="0">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(in Relational Algebra </a:t>
            </a:r>
            <a:r>
              <a:rPr lang="en-IN" i="1" dirty="0">
                <a:solidFill>
                  <a:srgbClr val="FF0000"/>
                </a:solidFill>
                <a:latin typeface="Arial" panose="020B0604020202020204" pitchFamily="34" charset="0"/>
                <a:cs typeface="Arial" panose="020B0604020202020204" pitchFamily="34" charset="0"/>
              </a:rPr>
              <a:t>"</a:t>
            </a:r>
            <a:r>
              <a:rPr lang="en-IN" b="1" i="1" dirty="0">
                <a:solidFill>
                  <a:srgbClr val="FF0000"/>
                </a:solidFill>
                <a:latin typeface="Arial" panose="020B0604020202020204" pitchFamily="34" charset="0"/>
                <a:cs typeface="Arial" panose="020B0604020202020204" pitchFamily="34" charset="0"/>
              </a:rPr>
              <a:t>R</a:t>
            </a:r>
            <a:r>
              <a:rPr lang="en-IN" i="1" dirty="0">
                <a:solidFill>
                  <a:srgbClr val="FF0000"/>
                </a:solidFill>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stands for relation)</a:t>
            </a:r>
            <a:r>
              <a:rPr lang="en-IN" sz="24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Database, (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"relation"</a:t>
            </a:r>
            <a:r>
              <a:rPr lang="en-US" dirty="0">
                <a:latin typeface="Arial" panose="020B0604020202020204" pitchFamily="34" charset="0"/>
                <a:cs typeface="Arial" panose="020B0604020202020204" pitchFamily="34" charset="0"/>
              </a:rPr>
              <a:t> refers to a </a:t>
            </a:r>
            <a:r>
              <a:rPr lang="en-US" sz="2000" b="1" dirty="0">
                <a:solidFill>
                  <a:srgbClr val="C00000"/>
                </a:solidFill>
                <a:latin typeface="Arial" panose="020B0604020202020204" pitchFamily="34" charset="0"/>
                <a:cs typeface="Arial" panose="020B0604020202020204" pitchFamily="34" charset="0"/>
              </a:rPr>
              <a:t>table</a:t>
            </a:r>
            <a:r>
              <a:rPr lang="en-US" b="0" i="0" dirty="0">
                <a:solidFill>
                  <a:srgbClr val="374151"/>
                </a:solidFill>
                <a:effectLst/>
                <a:latin typeface="Söhne"/>
              </a:rPr>
              <a:t> </a:t>
            </a:r>
            <a:r>
              <a:rPr lang="en-US" dirty="0">
                <a:latin typeface="Arial" panose="020B0604020202020204" pitchFamily="34" charset="0"/>
                <a:cs typeface="Arial" panose="020B0604020202020204" pitchFamily="34" charset="0"/>
              </a:rPr>
              <a:t>within the database that follows the principles of the relational model </a:t>
            </a:r>
            <a:r>
              <a:rPr lang="en-IN" b="1" dirty="0">
                <a:latin typeface="Arial" panose="020B0604020202020204" pitchFamily="34" charset="0"/>
                <a:cs typeface="Arial" panose="020B0604020202020204" pitchFamily="34" charset="0"/>
              </a:rPr>
              <a:t>OR</a:t>
            </a:r>
            <a:r>
              <a:rPr lang="en-IN" dirty="0">
                <a:latin typeface="Arial" panose="020B0604020202020204" pitchFamily="34" charset="0"/>
                <a:cs typeface="Arial" panose="020B0604020202020204" pitchFamily="34" charset="0"/>
              </a:rPr>
              <a:t> an </a:t>
            </a:r>
            <a:r>
              <a:rPr lang="en-IN" sz="2000" b="1" dirty="0">
                <a:solidFill>
                  <a:srgbClr val="C00000"/>
                </a:solidFill>
                <a:latin typeface="Arial" panose="020B0604020202020204" pitchFamily="34" charset="0"/>
                <a:cs typeface="Arial" panose="020B0604020202020204" pitchFamily="34" charset="0"/>
              </a:rPr>
              <a:t>entity </a:t>
            </a:r>
            <a:r>
              <a:rPr lang="en-IN" dirty="0">
                <a:latin typeface="Arial" panose="020B0604020202020204" pitchFamily="34" charset="0"/>
                <a:cs typeface="Arial" panose="020B0604020202020204" pitchFamily="34" charset="0"/>
              </a:rPr>
              <a:t>in</a:t>
            </a:r>
            <a:r>
              <a:rPr lang="en-IN" sz="2000"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ERD )</a:t>
            </a:r>
            <a:r>
              <a:rPr lang="en-IN" sz="2000"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than contain attributes.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335360" y="1538208"/>
            <a:ext cx="11449272" cy="738664"/>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Relationship:</a:t>
            </a:r>
            <a:r>
              <a:rPr lang="en-IN" sz="24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In database, relationship is that how the two entities are </a:t>
            </a:r>
            <a:r>
              <a:rPr lang="en-IN" sz="2000" b="1" dirty="0">
                <a:solidFill>
                  <a:srgbClr val="0070C0"/>
                </a:solidFill>
                <a:latin typeface="Arial" panose="020B0604020202020204" pitchFamily="34" charset="0"/>
                <a:cs typeface="Arial" panose="020B0604020202020204" pitchFamily="34" charset="0"/>
              </a:rPr>
              <a:t>connected</a:t>
            </a:r>
            <a:r>
              <a:rPr lang="en-IN" sz="2000" dirty="0">
                <a:solidFill>
                  <a:srgbClr val="0070C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each other, i.e. what kind of relationship type they hold between them. </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relation and relationship?</a:t>
            </a:r>
            <a:r>
              <a:rPr lang="en-US" sz="3200" i="1" dirty="0">
                <a:solidFill>
                  <a:srgbClr val="FF9900"/>
                </a:solidFill>
                <a:latin typeface="Arial" panose="020B0604020202020204" pitchFamily="34" charset="0"/>
                <a:cs typeface="Arial" panose="020B0604020202020204" pitchFamily="34" charset="0"/>
              </a:rPr>
              <a:t> </a:t>
            </a:r>
            <a:r>
              <a:rPr lang="en-IN" sz="3200" i="1" dirty="0">
                <a:solidFill>
                  <a:srgbClr val="FF9900"/>
                </a:solidFill>
                <a:latin typeface="Arial" panose="020B0604020202020204" pitchFamily="34" charset="0"/>
                <a:cs typeface="Arial" panose="020B0604020202020204" pitchFamily="34" charset="0"/>
              </a:rPr>
              <a:t> </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335448" y="2636912"/>
            <a:ext cx="6605533" cy="400110"/>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 </a:t>
            </a:r>
            <a:r>
              <a:rPr lang="en-IN" sz="2000" dirty="0">
                <a:latin typeface="Arial" panose="020B0604020202020204" pitchFamily="34" charset="0"/>
                <a:cs typeface="Arial" panose="020B0604020202020204" pitchFamily="34" charset="0"/>
              </a:rPr>
              <a:t>is used to specify this relationship.</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47328" y="3645024"/>
            <a:ext cx="566733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endParaRPr lang="en-US" sz="2400" dirty="0">
              <a:solidFill>
                <a:srgbClr val="FF0000"/>
              </a:solidFill>
              <a:latin typeface="Arial" panose="020B0604020202020204" pitchFamily="34" charset="0"/>
              <a:cs typeface="Arial" panose="020B0604020202020204"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endParaRPr lang="en-US"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endParaRPr lang="en-US"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endParaRPr lang="en-US" dirty="0">
              <a:solidFill>
                <a:srgbClr val="006C86"/>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endParaRPr lang="en-US" sz="50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one-to-many relationship</a:t>
            </a:r>
            <a:endParaRPr lang="en-US" sz="3200" i="1" dirty="0">
              <a:solidFill>
                <a:srgbClr val="FF9900"/>
              </a:solidFill>
              <a:latin typeface="Arial" panose="020B0604020202020204" pitchFamily="34" charset="0"/>
              <a:cs typeface="Arial" panose="020B0604020202020204" pitchFamily="34" charset="0"/>
            </a:endParaRPr>
          </a:p>
        </p:txBody>
      </p:sp>
      <p:sp>
        <p:nvSpPr>
          <p:cNvPr id="21" name="Rectangle 20"/>
          <p:cNvSpPr/>
          <p:nvPr/>
        </p:nvSpPr>
        <p:spPr>
          <a:xfrm>
            <a:off x="292514" y="692696"/>
            <a:ext cx="11348101" cy="707886"/>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one-to-many</a:t>
            </a:r>
            <a:r>
              <a:rPr lang="en-US" sz="2000" dirty="0">
                <a:latin typeface="Palatino Linotype" panose="02040502050505030304" pitchFamily="18" charset="0"/>
              </a:rPr>
              <a:t> relationship between two tables means that a row in one table can have zero or more row in the table on the other side of their relationship. </a:t>
            </a:r>
            <a:endParaRPr lang="en-US" sz="2000" dirty="0">
              <a:latin typeface="Palatino Linotype" panose="02040502050505030304" pitchFamily="18" charset="0"/>
            </a:endParaRPr>
          </a:p>
        </p:txBody>
      </p:sp>
      <p:sp>
        <p:nvSpPr>
          <p:cNvPr id="23" name="Rectangle 22"/>
          <p:cNvSpPr/>
          <p:nvPr/>
        </p:nvSpPr>
        <p:spPr>
          <a:xfrm>
            <a:off x="205925" y="1508503"/>
            <a:ext cx="11780150"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one-to-many</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an element of </a:t>
            </a:r>
            <a:r>
              <a:rPr lang="en-US" sz="2000" b="1" i="1" dirty="0">
                <a:latin typeface="Palatino Linotype" panose="02040502050505030304" pitchFamily="18" charset="0"/>
              </a:rPr>
              <a:t>R</a:t>
            </a:r>
            <a:r>
              <a:rPr lang="en-US" sz="2000" dirty="0">
                <a:latin typeface="Palatino Linotype" panose="02040502050505030304" pitchFamily="18" charset="0"/>
              </a:rPr>
              <a:t> may be linked to many elements of </a:t>
            </a:r>
            <a:r>
              <a:rPr lang="en-US" sz="2000" b="1" i="1" dirty="0">
                <a:latin typeface="Palatino Linotype" panose="02040502050505030304" pitchFamily="18" charset="0"/>
              </a:rPr>
              <a:t>S</a:t>
            </a:r>
            <a:r>
              <a:rPr lang="en-US" sz="2000" dirty="0">
                <a:latin typeface="Palatino Linotype" panose="02040502050505030304" pitchFamily="18" charset="0"/>
              </a:rPr>
              <a:t>, but a member of </a:t>
            </a:r>
            <a:r>
              <a:rPr lang="en-US" sz="2000" b="1" i="1" dirty="0">
                <a:latin typeface="Palatino Linotype" panose="02040502050505030304" pitchFamily="18" charset="0"/>
              </a:rPr>
              <a:t>S</a:t>
            </a:r>
            <a:r>
              <a:rPr lang="en-US" sz="2000" dirty="0">
                <a:latin typeface="Palatino Linotype" panose="02040502050505030304" pitchFamily="18" charset="0"/>
              </a:rPr>
              <a:t> is linked to only one element of </a:t>
            </a:r>
            <a:r>
              <a:rPr lang="en-US" sz="2000" b="1" i="1" dirty="0">
                <a:latin typeface="Palatino Linotype" panose="02040502050505030304" pitchFamily="18" charset="0"/>
              </a:rPr>
              <a:t>R</a:t>
            </a:r>
            <a:r>
              <a:rPr lang="en-US" sz="2000" dirty="0">
                <a:latin typeface="Palatino Linotype" panose="02040502050505030304" pitchFamily="18" charset="0"/>
              </a:rPr>
              <a:t>.</a:t>
            </a:r>
            <a:endParaRPr lang="en-US" sz="2000" dirty="0">
              <a:latin typeface="Palatino Linotype" panose="02040502050505030304" pitchFamily="18" charset="0"/>
            </a:endParaRPr>
          </a:p>
        </p:txBody>
      </p:sp>
      <p:grpSp>
        <p:nvGrpSpPr>
          <p:cNvPr id="3" name="Group 2"/>
          <p:cNvGrpSpPr/>
          <p:nvPr/>
        </p:nvGrpSpPr>
        <p:grpSpPr>
          <a:xfrm>
            <a:off x="429306" y="2705359"/>
            <a:ext cx="11355326" cy="3964001"/>
            <a:chOff x="76488" y="2636912"/>
            <a:chExt cx="11355326" cy="3964001"/>
          </a:xfrm>
        </p:grpSpPr>
        <p:sp>
          <p:nvSpPr>
            <p:cNvPr id="29" name="Rectangle 28"/>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anose="020B0604020202020204" pitchFamily="34" charset="0"/>
                  <a:cs typeface="Arial" panose="020B0604020202020204" pitchFamily="34" charset="0"/>
                </a:rPr>
                <a:t>one-to-many relationship</a:t>
              </a:r>
              <a:endParaRPr lang="en-US" sz="2800" i="1" dirty="0">
                <a:solidFill>
                  <a:srgbClr val="AC26AF"/>
                </a:solidFill>
                <a:latin typeface="Arial" panose="020B0604020202020204" pitchFamily="34" charset="0"/>
                <a:cs typeface="Arial" panose="020B0604020202020204" pitchFamily="34" charset="0"/>
              </a:endParaRPr>
            </a:p>
          </p:txBody>
        </p:sp>
        <p:sp>
          <p:nvSpPr>
            <p:cNvPr id="33" name="Rectangle 32"/>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anose="020B0604020202020204" pitchFamily="34" charset="0"/>
                  <a:cs typeface="Arial" panose="020B0604020202020204" pitchFamily="34" charset="0"/>
                </a:rPr>
                <a:t>=</a:t>
              </a:r>
              <a:endParaRPr lang="en-US" sz="2800" i="1" dirty="0">
                <a:solidFill>
                  <a:srgbClr val="AC26AF"/>
                </a:solidFill>
                <a:latin typeface="Arial" panose="020B0604020202020204" pitchFamily="34" charset="0"/>
                <a:cs typeface="Arial" panose="020B0604020202020204" pitchFamily="34" charset="0"/>
              </a:endParaRPr>
            </a:p>
          </p:txBody>
        </p:sp>
        <p:sp>
          <p:nvSpPr>
            <p:cNvPr id="43" name="Rectangle 42"/>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endParaRPr lang="en-US" sz="2200" dirty="0">
                <a:solidFill>
                  <a:schemeClr val="tx1"/>
                </a:solidFill>
                <a:latin typeface="Vrinda" panose="020B0502040204020203" pitchFamily="34" charset="0"/>
                <a:cs typeface="Vrinda" panose="020B0502040204020203" pitchFamily="34" charset="0"/>
              </a:endParaRPr>
            </a:p>
          </p:txBody>
        </p:sp>
        <p:sp>
          <p:nvSpPr>
            <p:cNvPr id="45" name="Rectangle 44"/>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endParaRPr lang="en-US" sz="2200" dirty="0">
                <a:solidFill>
                  <a:schemeClr val="tx1"/>
                </a:solidFill>
                <a:latin typeface="Vrinda" panose="020B0502040204020203" pitchFamily="34" charset="0"/>
                <a:cs typeface="Vrinda" panose="020B0502040204020203" pitchFamily="34" charset="0"/>
              </a:endParaRPr>
            </a:p>
          </p:txBody>
        </p:sp>
        <p:sp>
          <p:nvSpPr>
            <p:cNvPr id="47" name="Rectangle 46"/>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endParaRPr lang="en-US" sz="2200" dirty="0">
                <a:solidFill>
                  <a:schemeClr val="tx1"/>
                </a:solidFill>
                <a:latin typeface="Vrinda" panose="020B0502040204020203" pitchFamily="34" charset="0"/>
                <a:cs typeface="Vrinda" panose="020B0502040204020203" pitchFamily="34" charset="0"/>
              </a:endParaRPr>
            </a:p>
          </p:txBody>
        </p:sp>
        <p:sp>
          <p:nvSpPr>
            <p:cNvPr id="48" name="Rectangle 47"/>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endParaRPr lang="en-US" sz="2200" dirty="0">
                <a:solidFill>
                  <a:schemeClr val="tx1"/>
                </a:solidFill>
                <a:latin typeface="Vrinda" panose="020B0502040204020203" pitchFamily="34" charset="0"/>
                <a:cs typeface="Vrinda" panose="020B0502040204020203" pitchFamily="34" charset="0"/>
              </a:endParaRPr>
            </a:p>
          </p:txBody>
        </p:sp>
        <p:sp>
          <p:nvSpPr>
            <p:cNvPr id="55" name="Rectangle 54"/>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endParaRPr lang="en-US" sz="2200" dirty="0">
                <a:solidFill>
                  <a:schemeClr val="tx1"/>
                </a:solidFill>
                <a:latin typeface="Vrinda" panose="020B0502040204020203" pitchFamily="34" charset="0"/>
                <a:cs typeface="Vrinda" panose="020B0502040204020203" pitchFamily="34" charset="0"/>
              </a:endParaRPr>
            </a:p>
          </p:txBody>
        </p:sp>
        <p:sp>
          <p:nvSpPr>
            <p:cNvPr id="64" name="Rectangle 63"/>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endParaRPr lang="en-US" sz="2200" dirty="0">
                <a:solidFill>
                  <a:schemeClr val="tx1"/>
                </a:solidFill>
                <a:latin typeface="Vrinda" panose="020B0502040204020203" pitchFamily="34" charset="0"/>
                <a:cs typeface="Vrinda" panose="020B0502040204020203" pitchFamily="34" charset="0"/>
              </a:endParaRPr>
            </a:p>
          </p:txBody>
        </p:sp>
        <p:sp>
          <p:nvSpPr>
            <p:cNvPr id="69" name="Rectangle 68"/>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endParaRPr lang="en-US" sz="2200" dirty="0">
                <a:solidFill>
                  <a:schemeClr val="tx1"/>
                </a:solidFill>
                <a:latin typeface="Vrinda" panose="020B0502040204020203" pitchFamily="34" charset="0"/>
                <a:cs typeface="Vrinda" panose="020B0502040204020203" pitchFamily="34" charset="0"/>
              </a:endParaRPr>
            </a:p>
          </p:txBody>
        </p:sp>
        <p:sp>
          <p:nvSpPr>
            <p:cNvPr id="70" name="Rectangle 69"/>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endParaRPr lang="en-US" sz="2200" dirty="0">
                <a:solidFill>
                  <a:schemeClr val="tx1"/>
                </a:solidFill>
                <a:latin typeface="Vrinda" panose="020B0502040204020203" pitchFamily="34" charset="0"/>
                <a:cs typeface="Vrinda" panose="020B0502040204020203" pitchFamily="34" charset="0"/>
              </a:endParaRPr>
            </a:p>
          </p:txBody>
        </p:sp>
        <p:sp>
          <p:nvSpPr>
            <p:cNvPr id="71" name="Rectangle 70"/>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endParaRPr lang="en-US" sz="2200" dirty="0">
                <a:solidFill>
                  <a:schemeClr val="tx1"/>
                </a:solidFill>
                <a:latin typeface="Vrinda" panose="020B0502040204020203" pitchFamily="34" charset="0"/>
                <a:cs typeface="Vrinda" panose="020B0502040204020203" pitchFamily="34" charset="0"/>
              </a:endParaRPr>
            </a:p>
          </p:txBody>
        </p:sp>
        <p:sp>
          <p:nvSpPr>
            <p:cNvPr id="72" name="Rectangle 71"/>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endParaRPr lang="en-US" sz="2200" dirty="0">
                <a:solidFill>
                  <a:schemeClr val="tx1"/>
                </a:solidFill>
                <a:latin typeface="Vrinda" panose="020B0502040204020203" pitchFamily="34" charset="0"/>
                <a:cs typeface="Vrinda" panose="020B0502040204020203" pitchFamily="34" charset="0"/>
              </a:endParaRPr>
            </a:p>
          </p:txBody>
        </p:sp>
        <p:sp>
          <p:nvSpPr>
            <p:cNvPr id="77" name="Rectangle 76"/>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endParaRPr lang="en-US" sz="50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anose="020B0604020202020204" pitchFamily="34" charset="0"/>
              <a:cs typeface="Arial" panose="020B0604020202020204"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many-to-many relationship</a:t>
            </a:r>
            <a:endParaRPr lang="en-US" sz="3200" i="1" dirty="0">
              <a:solidFill>
                <a:srgbClr val="FF9900"/>
              </a:solidFill>
              <a:latin typeface="Arial" panose="020B0604020202020204" pitchFamily="34" charset="0"/>
              <a:cs typeface="Arial" panose="020B0604020202020204" pitchFamily="34" charset="0"/>
            </a:endParaRPr>
          </a:p>
        </p:txBody>
      </p:sp>
      <p:sp>
        <p:nvSpPr>
          <p:cNvPr id="25" name="Rectangle 24"/>
          <p:cNvSpPr/>
          <p:nvPr/>
        </p:nvSpPr>
        <p:spPr>
          <a:xfrm>
            <a:off x="292514" y="692696"/>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many-to-many </a:t>
            </a:r>
            <a:r>
              <a:rPr lang="en-US" sz="2000" dirty="0">
                <a:latin typeface="Palatino Linotype" panose="02040502050505030304"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a:t>
            </a:r>
            <a:r>
              <a:rPr lang="en-US" sz="2000" b="1" i="1" dirty="0">
                <a:latin typeface="Palatino Linotype" panose="02040502050505030304" pitchFamily="18" charset="0"/>
              </a:rPr>
              <a:t>R</a:t>
            </a:r>
            <a:r>
              <a:rPr lang="en-US" sz="2000" dirty="0">
                <a:latin typeface="Palatino Linotype" panose="02040502050505030304"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endParaRPr lang="en-US" sz="2000" dirty="0">
              <a:latin typeface="Palatino Linotype" panose="02040502050505030304" pitchFamily="18" charset="0"/>
            </a:endParaRPr>
          </a:p>
        </p:txBody>
      </p:sp>
      <p:sp>
        <p:nvSpPr>
          <p:cNvPr id="9" name="TextBox 8"/>
          <p:cNvSpPr txBox="1"/>
          <p:nvPr/>
        </p:nvSpPr>
        <p:spPr>
          <a:xfrm>
            <a:off x="899994" y="4509120"/>
            <a:ext cx="487020" cy="584775"/>
          </a:xfrm>
          <a:prstGeom prst="rect">
            <a:avLst/>
          </a:prstGeom>
          <a:noFill/>
        </p:spPr>
        <p:txBody>
          <a:bodyPr wrap="square">
            <a:spAutoFit/>
          </a:bodyPr>
          <a:lstStyle/>
          <a:p>
            <a:r>
              <a:rPr lang="en-US" sz="3200" b="1" dirty="0">
                <a:latin typeface="Palatino Linotype" panose="02040502050505030304" pitchFamily="18" charset="0"/>
              </a:rPr>
              <a:t>=</a:t>
            </a:r>
            <a:endParaRPr lang="en-IN" b="1" dirty="0"/>
          </a:p>
        </p:txBody>
      </p:sp>
      <p:sp>
        <p:nvSpPr>
          <p:cNvPr id="10" name="TextBox 9"/>
          <p:cNvSpPr txBox="1"/>
          <p:nvPr/>
        </p:nvSpPr>
        <p:spPr>
          <a:xfrm>
            <a:off x="5491470" y="3708321"/>
            <a:ext cx="442745" cy="584775"/>
          </a:xfrm>
          <a:prstGeom prst="rect">
            <a:avLst/>
          </a:prstGeom>
          <a:noFill/>
        </p:spPr>
        <p:txBody>
          <a:bodyPr wrap="square">
            <a:spAutoFit/>
          </a:bodyPr>
          <a:lstStyle/>
          <a:p>
            <a:r>
              <a:rPr lang="en-US" sz="3200" b="1" dirty="0">
                <a:latin typeface="Palatino Linotype" panose="02040502050505030304" pitchFamily="18" charset="0"/>
              </a:rPr>
              <a:t>=</a:t>
            </a:r>
            <a:endParaRPr lang="en-IN" b="1" dirty="0"/>
          </a:p>
        </p:txBody>
      </p:sp>
      <p:grpSp>
        <p:nvGrpSpPr>
          <p:cNvPr id="4" name="Group 3"/>
          <p:cNvGrpSpPr/>
          <p:nvPr/>
        </p:nvGrpSpPr>
        <p:grpSpPr>
          <a:xfrm>
            <a:off x="292514" y="2031826"/>
            <a:ext cx="11636134" cy="4421510"/>
            <a:chOff x="292514" y="2031826"/>
            <a:chExt cx="11636134" cy="4421510"/>
          </a:xfrm>
        </p:grpSpPr>
        <p:pic>
          <p:nvPicPr>
            <p:cNvPr id="3" name="Picture 2"/>
            <p:cNvPicPr>
              <a:picLocks noChangeAspect="1"/>
            </p:cNvPicPr>
            <p:nvPr/>
          </p:nvPicPr>
          <p:blipFill>
            <a:blip r:embed="rId1"/>
            <a:stretch>
              <a:fillRect/>
            </a:stretch>
          </p:blipFill>
          <p:spPr>
            <a:xfrm>
              <a:off x="292514" y="2031826"/>
              <a:ext cx="11636134" cy="4421510"/>
            </a:xfrm>
            <a:prstGeom prst="rect">
              <a:avLst/>
            </a:prstGeom>
          </p:spPr>
        </p:pic>
        <p:grpSp>
          <p:nvGrpSpPr>
            <p:cNvPr id="27" name="Group 26"/>
            <p:cNvGrpSpPr/>
            <p:nvPr/>
          </p:nvGrpSpPr>
          <p:grpSpPr>
            <a:xfrm>
              <a:off x="2847256" y="5171144"/>
              <a:ext cx="296416" cy="446562"/>
              <a:chOff x="751786" y="5985284"/>
              <a:chExt cx="296416" cy="446562"/>
            </a:xfrm>
          </p:grpSpPr>
          <p:cxnSp>
            <p:nvCxnSpPr>
              <p:cNvPr id="8" name="Straight Connector 7"/>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rot="10800000">
              <a:off x="4799857" y="4782638"/>
              <a:ext cx="296416" cy="446562"/>
              <a:chOff x="751786" y="5985284"/>
              <a:chExt cx="296416" cy="446562"/>
            </a:xfrm>
          </p:grpSpPr>
          <p:cxnSp>
            <p:nvCxnSpPr>
              <p:cNvPr id="32" name="Straight Connector 31"/>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t>
            </a:r>
            <a:r>
              <a:rPr lang="en-IN" sz="4800" dirty="0">
                <a:solidFill>
                  <a:srgbClr val="DC525C"/>
                </a:solidFill>
                <a:latin typeface="Segoe UI Light" panose="020B0502040204020203" pitchFamily="34" charset="0"/>
                <a:cs typeface="Segoe UI Light" panose="020B0502040204020203" pitchFamily="34" charset="0"/>
              </a:rPr>
              <a:t>schema and  instance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4"/>
          <p:cNvSpPr txBox="1"/>
          <p:nvPr/>
        </p:nvSpPr>
        <p:spPr>
          <a:xfrm>
            <a:off x="10512207" y="2069812"/>
            <a:ext cx="1504616" cy="584775"/>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i="0" dirty="0">
                <a:solidFill>
                  <a:schemeClr val="bg1"/>
                </a:solidFill>
                <a:effectLst/>
                <a:latin typeface="Times New Roman" panose="02020603050405020304" charset="0"/>
              </a:rPr>
              <a:t>erdplus.com</a:t>
            </a:r>
            <a:endParaRPr lang="en-IN" sz="1600" b="1" i="0" dirty="0">
              <a:solidFill>
                <a:schemeClr val="bg1"/>
              </a:solidFill>
              <a:effectLst/>
              <a:latin typeface="Times New Roman" panose="02020603050405020304" charset="0"/>
            </a:endParaRPr>
          </a:p>
          <a:p>
            <a:pPr algn="l"/>
            <a:r>
              <a:rPr lang="en-IN" sz="1600" b="1" i="0" dirty="0">
                <a:solidFill>
                  <a:schemeClr val="bg1"/>
                </a:solidFill>
                <a:effectLst/>
                <a:latin typeface="Times New Roman" panose="02020603050405020304" charset="0"/>
              </a:rPr>
              <a:t>www.draw.io</a:t>
            </a:r>
            <a:endParaRPr lang="en-IN" sz="1600" b="1" i="0" dirty="0">
              <a:solidFill>
                <a:schemeClr val="bg1"/>
              </a:solidFill>
              <a:effectLst/>
              <a:latin typeface="Times New Roman" panose="02020603050405020304" charset="0"/>
            </a:endParaRPr>
          </a:p>
        </p:txBody>
      </p:sp>
      <p:sp>
        <p:nvSpPr>
          <p:cNvPr id="6" name="TextBox 5"/>
          <p:cNvSpPr txBox="1"/>
          <p:nvPr/>
        </p:nvSpPr>
        <p:spPr>
          <a:xfrm>
            <a:off x="335360" y="332656"/>
            <a:ext cx="11462930" cy="954107"/>
          </a:xfrm>
          <a:prstGeom prst="rect">
            <a:avLst/>
          </a:prstGeom>
          <a:noFill/>
        </p:spPr>
        <p:txBody>
          <a:bodyPr wrap="square">
            <a:spAutoFit/>
          </a:bodyPr>
          <a:lstStyle/>
          <a:p>
            <a:r>
              <a:rPr lang="en-US" sz="2000" b="1" dirty="0">
                <a:latin typeface="Palatino Linotype" panose="02040502050505030304" pitchFamily="18" charset="0"/>
              </a:rPr>
              <a:t>Schema: </a:t>
            </a:r>
            <a:r>
              <a:rPr lang="en-IN" dirty="0">
                <a:latin typeface="Palatino Linotype" panose="02040502050505030304" pitchFamily="18" charset="0"/>
              </a:rPr>
              <a:t>A schema is a collection of database objects (</a:t>
            </a:r>
            <a:r>
              <a:rPr lang="en-US" dirty="0">
                <a:latin typeface="Palatino Linotype" panose="02040502050505030304" pitchFamily="18" charset="0"/>
              </a:rPr>
              <a:t>like table, columns , primary key, foreign key, views, etc.</a:t>
            </a:r>
            <a:r>
              <a:rPr lang="en-IN" dirty="0">
                <a:latin typeface="Palatino Linotype" panose="02040502050505030304" pitchFamily="18" charset="0"/>
              </a:rPr>
              <a:t>) associated with one particular database username. This username is called the schema owner. You may have one or multiple schemas in a database.</a:t>
            </a:r>
            <a:endParaRPr lang="en-US" dirty="0">
              <a:latin typeface="Palatino Linotype" panose="02040502050505030304" pitchFamily="18" charset="0"/>
            </a:endParaRPr>
          </a:p>
        </p:txBody>
      </p:sp>
      <p:sp>
        <p:nvSpPr>
          <p:cNvPr id="3" name="TextBox 2"/>
          <p:cNvSpPr txBox="1"/>
          <p:nvPr/>
        </p:nvSpPr>
        <p:spPr>
          <a:xfrm>
            <a:off x="321703" y="3717032"/>
            <a:ext cx="11462930" cy="1846659"/>
          </a:xfrm>
          <a:prstGeom prst="rect">
            <a:avLst/>
          </a:prstGeom>
          <a:noFill/>
        </p:spPr>
        <p:txBody>
          <a:bodyPr wrap="square">
            <a:spAutoFit/>
          </a:bodyPr>
          <a:lstStyle/>
          <a:p>
            <a:r>
              <a:rPr lang="en-US" sz="2000" b="1" dirty="0">
                <a:latin typeface="Palatino Linotype" panose="02040502050505030304" pitchFamily="18" charset="0"/>
              </a:rPr>
              <a:t>Instance </a:t>
            </a:r>
            <a:endParaRPr lang="en-US" sz="2000" b="1" dirty="0">
              <a:latin typeface="Palatino Linotype" panose="02040502050505030304" pitchFamily="18" charset="0"/>
            </a:endParaRPr>
          </a:p>
          <a:p>
            <a:endParaRPr lang="en-US" sz="400" b="1"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data stored in database at a particular moment of time is called instance of database.</a:t>
            </a:r>
            <a:endParaRPr lang="en-US" dirty="0">
              <a:latin typeface="Palatino Linotype" panose="02040502050505030304" pitchFamily="18" charset="0"/>
            </a:endParaRPr>
          </a:p>
          <a:p>
            <a:pPr marL="285750" indent="-285750">
              <a:buFont typeface="Arial" panose="020B0604020202020204" pitchFamily="34" charset="0"/>
              <a:buChar char="•"/>
            </a:pPr>
            <a:endParaRPr lang="en-US" dirty="0">
              <a:latin typeface="Palatino Linotype" panose="02040502050505030304" pitchFamily="18" charset="0"/>
            </a:endParaRPr>
          </a:p>
          <a:p>
            <a:r>
              <a:rPr lang="en-US" dirty="0">
                <a:solidFill>
                  <a:srgbClr val="FF0000"/>
                </a:solidFill>
                <a:latin typeface="Palatino Linotype" panose="02040502050505030304" pitchFamily="18" charset="0"/>
              </a:rPr>
              <a:t>For example</a:t>
            </a:r>
            <a:r>
              <a:rPr lang="en-US" dirty="0">
                <a:latin typeface="Palatino Linotype" panose="02040502050505030304" pitchFamily="18" charset="0"/>
              </a:rPr>
              <a:t>,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endParaRPr lang="en-US" dirty="0">
              <a:latin typeface="Palatino Linotype" panose="02040502050505030304" pitchFamily="18" charset="0"/>
            </a:endParaRPr>
          </a:p>
        </p:txBody>
      </p:sp>
      <p:sp>
        <p:nvSpPr>
          <p:cNvPr id="7" name="TextBox 6"/>
          <p:cNvSpPr txBox="1"/>
          <p:nvPr/>
        </p:nvSpPr>
        <p:spPr>
          <a:xfrm>
            <a:off x="191344" y="6300028"/>
            <a:ext cx="6768752" cy="369332"/>
          </a:xfrm>
          <a:prstGeom prst="rect">
            <a:avLst/>
          </a:prstGeom>
          <a:noFill/>
        </p:spPr>
        <p:txBody>
          <a:bodyPr wrap="square">
            <a:spAutoFit/>
          </a:bodyPr>
          <a:lstStyle/>
          <a:p>
            <a:r>
              <a:rPr lang="en-IN" dirty="0">
                <a:latin typeface="Palatino Linotype" panose="02040502050505030304" pitchFamily="18" charset="0"/>
              </a:rPr>
              <a:t>An instance of a relation is a set of tuples, also called records</a:t>
            </a:r>
            <a:endParaRPr lang="en-IN" dirty="0">
              <a:latin typeface="Palatino Linotype" panose="0204050205050503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endParaRPr lang="en-IN" sz="2800" b="1" dirty="0">
              <a:latin typeface="Arial" panose="020B0604020202020204" pitchFamily="34" charset="0"/>
              <a:cs typeface="Arial" panose="020B0604020202020204" pitchFamily="34" charset="0"/>
            </a:endParaRP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anose="020B0604020202020204" pitchFamily="34" charset="0"/>
              <a:cs typeface="Arial" panose="020B0604020202020204"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MySQL</a:t>
            </a:r>
            <a:r>
              <a:rPr lang="en-US" sz="3200" i="1" dirty="0">
                <a:solidFill>
                  <a:srgbClr val="FF9900"/>
                </a:solidFill>
                <a:latin typeface="Arial" panose="020B0604020202020204" pitchFamily="34" charset="0"/>
                <a:cs typeface="Arial" panose="020B0604020202020204" pitchFamily="34" charset="0"/>
              </a:rPr>
              <a:t> </a:t>
            </a:r>
            <a:r>
              <a:rPr lang="en-IN" sz="3200" i="1" dirty="0">
                <a:solidFill>
                  <a:srgbClr val="FF9900"/>
                </a:solidFill>
                <a:latin typeface="Arial" panose="020B0604020202020204" pitchFamily="34" charset="0"/>
                <a:cs typeface="Arial" panose="020B0604020202020204" pitchFamily="34" charset="0"/>
              </a:rPr>
              <a:t> </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endParaRPr lang="en-IN"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anose="020B0604020202020204" pitchFamily="34" charset="0"/>
              <a:cs typeface="Arial" panose="020B0604020202020204"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what is sql?</a:t>
            </a:r>
            <a:endParaRPr lang="en-US" sz="3200" i="1" dirty="0">
              <a:solidFill>
                <a:srgbClr val="FF9900"/>
              </a:solidFill>
              <a:latin typeface="Arial" panose="020B0604020202020204" pitchFamily="34" charset="0"/>
              <a:cs typeface="Arial" panose="020B0604020202020204" pitchFamily="34" charset="0"/>
            </a:endParaRP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endParaRPr lang="en-IN" sz="2400" dirty="0">
              <a:latin typeface="Segoe UI Light" panose="020B0502040204020203" pitchFamily="34" charset="0"/>
              <a:cs typeface="Segoe UI Light" panose="020B0502040204020203" pitchFamily="34" charset="0"/>
            </a:endParaRPr>
          </a:p>
        </p:txBody>
      </p:sp>
      <p:pic>
        <p:nvPicPr>
          <p:cNvPr id="9" name="Picture 2" descr="Related image"/>
          <p:cNvPicPr>
            <a:picLocks noChangeAspect="1" noChangeArrowheads="1"/>
          </p:cNvPicPr>
          <p:nvPr/>
        </p:nvPicPr>
        <p:blipFill>
          <a:blip r:embed="rId1" cstate="print"/>
          <a:srcRect/>
          <a:stretch>
            <a:fillRect/>
          </a:stretch>
        </p:blipFill>
        <p:spPr bwMode="auto">
          <a:xfrm>
            <a:off x="1524596" y="2966115"/>
            <a:ext cx="8838048" cy="3463560"/>
          </a:xfrm>
          <a:prstGeom prst="rect">
            <a:avLst/>
          </a:prstGeom>
          <a:noFill/>
        </p:spPr>
      </p:pic>
      <p:sp>
        <p:nvSpPr>
          <p:cNvPr id="8" name="TextBox 7"/>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charset="0"/>
                <a:cs typeface="Segoe UI Semilight" panose="020B0402040204020203" pitchFamily="34" charset="0"/>
              </a:rPr>
              <a:t> </a:t>
            </a:r>
            <a:r>
              <a:rPr lang="en-US" b="1" dirty="0">
                <a:latin typeface="Palatino Linotype" panose="02040502050505030304" pitchFamily="18" charset="0"/>
                <a:ea typeface="Segoe UI Symbol" panose="020B0502040204020203"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charset="0"/>
                <a:cs typeface="Segoe UI Semilight" panose="020B0402040204020203" pitchFamily="34" charset="0"/>
              </a:rPr>
              <a:t> </a:t>
            </a:r>
            <a:r>
              <a:rPr lang="en-US" b="1" dirty="0">
                <a:latin typeface="Palatino Linotype" panose="02040502050505030304" pitchFamily="18" charset="0"/>
                <a:ea typeface="Segoe UI Symbol" panose="020B0502040204020203"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charset="0"/>
                <a:cs typeface="Segoe UI Semilight" panose="020B0402040204020203" pitchFamily="34" charset="0"/>
              </a:rPr>
              <a:t> </a:t>
            </a:r>
            <a:r>
              <a:rPr lang="en-US" b="1" dirty="0">
                <a:latin typeface="Palatino Linotype" panose="02040502050505030304" pitchFamily="18" charset="0"/>
                <a:ea typeface="Segoe UI Symbol" panose="020B0502040204020203"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charset="0"/>
                <a:cs typeface="Segoe UI Semilight" panose="020B0402040204020203" pitchFamily="34" charset="0"/>
              </a:rPr>
              <a:t> </a:t>
            </a:r>
            <a:r>
              <a:rPr lang="en-US" sz="1800" b="1" dirty="0">
                <a:latin typeface="Palatino Linotype" panose="02040502050505030304" pitchFamily="18" charset="0"/>
                <a:ea typeface="Segoe UI Symbol" panose="020B0502040204020203"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charset="0"/>
                <a:cs typeface="Segoe UI Semilight" panose="020B0402040204020203" pitchFamily="34" charset="0"/>
              </a:rPr>
              <a:t> </a:t>
            </a:r>
            <a:endParaRPr lang="en-IN" dirty="0">
              <a:latin typeface="Palatino Linotype" panose="0204050205050503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1"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what is sql?</a:t>
            </a:r>
            <a:endParaRPr lang="en-US" sz="3200" i="1" dirty="0">
              <a:solidFill>
                <a:srgbClr val="FF9900"/>
              </a:solidFill>
              <a:latin typeface="Arial" panose="020B0604020202020204" pitchFamily="34" charset="0"/>
              <a:cs typeface="Arial" panose="020B0604020202020204" pitchFamily="34" charset="0"/>
            </a:endParaRPr>
          </a:p>
        </p:txBody>
      </p:sp>
      <p:sp>
        <p:nvSpPr>
          <p:cNvPr id="9" name="Rectangle 8"/>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endParaRPr lang="en-US" b="1"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charset="0"/>
                <a:cs typeface="Segoe UI Semilight" panose="020B0402040204020203" pitchFamily="34" charset="0"/>
              </a:rPr>
              <a:t>An EXPLICIT commit happens when we execute an SQL "COMMIT" command.</a:t>
            </a:r>
            <a:endParaRPr lang="en-US" b="1" dirty="0">
              <a:latin typeface="Palatino Linotype" panose="02040502050505030304" pitchFamily="18" charset="0"/>
              <a:ea typeface="Segoe UI Symbol" panose="020B0502040204020203" charset="0"/>
              <a:cs typeface="Segoe UI Semilight" panose="020B0402040204020203" pitchFamily="34" charset="0"/>
            </a:endParaRP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charset="0"/>
              <a:cs typeface="Segoe UI Semilight" panose="020B04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comments in mysql</a:t>
            </a:r>
            <a:endParaRPr lang="en-US"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endParaRPr lang="en-IN" sz="2200" dirty="0">
              <a:latin typeface="Palatino Linotype" panose="02040502050505030304" pitchFamily="18" charset="0"/>
              <a:cs typeface="Arial" panose="020B0604020202020204" pitchFamily="34" charset="0"/>
            </a:endParaRP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endParaRPr lang="en-IN" sz="2200" dirty="0">
              <a:latin typeface="Palatino Linotype" panose="02040502050505030304" pitchFamily="18" charset="0"/>
              <a:cs typeface="Arial" panose="020B0604020202020204" pitchFamily="34" charset="0"/>
            </a:endParaRP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endParaRPr lang="en-IN" sz="2200" dirty="0">
              <a:latin typeface="Palatino Linotype" panose="02040502050505030304" pitchFamily="18" charset="0"/>
              <a:cs typeface="Arial" panose="020B0604020202020204" pitchFamily="34" charset="0"/>
            </a:endParaRPr>
          </a:p>
        </p:txBody>
      </p:sp>
      <p:graphicFrame>
        <p:nvGraphicFramePr>
          <p:cNvPr id="6" name="Table 3"/>
          <p:cNvGraphicFramePr>
            <a:graphicFrameLocks noGrp="1"/>
          </p:cNvGraphicFramePr>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gridCol w="6192688"/>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endParaRPr kumimoji="0" lang="en-IN" sz="2000" b="0" i="0" kern="1200" dirty="0">
                        <a:solidFill>
                          <a:srgbClr val="0077AA"/>
                        </a:solidFill>
                        <a:effectLst/>
                        <a:latin typeface="Liberation Mono"/>
                        <a:ea typeface="+mn-ea"/>
                        <a:cs typeface="+mn-cs"/>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endParaRPr kumimoji="0" lang="en-IN" sz="2200" b="1" i="0" kern="1200" dirty="0">
                        <a:solidFill>
                          <a:schemeClr val="accent6">
                            <a:lumMod val="50000"/>
                          </a:schemeClr>
                        </a:solidFill>
                        <a:effectLst/>
                        <a:latin typeface="Liberation Mono"/>
                        <a:ea typeface="+mn-ea"/>
                        <a:cs typeface="+mn-cs"/>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anose="020B0604020202020204" pitchFamily="34" charset="0"/>
                <a:cs typeface="Arial" panose="020B0604020202020204"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vs </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dirty="0">
              <a:latin typeface="Arial" panose="020B0604020202020204" pitchFamily="34" charset="0"/>
              <a:cs typeface="Arial" panose="020B0604020202020204"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login</a:t>
            </a:r>
            <a:endParaRPr lang="en-US" sz="3200" i="1" dirty="0">
              <a:solidFill>
                <a:srgbClr val="FF9900"/>
              </a:solidFill>
              <a:latin typeface="Arial" panose="020B0604020202020204" pitchFamily="34" charset="0"/>
              <a:cs typeface="Arial" panose="020B0604020202020204"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endParaRPr lang="en-IN" sz="2100" dirty="0">
              <a:solidFill>
                <a:srgbClr val="006C86"/>
              </a:solidFill>
              <a:latin typeface="Liberation Mono"/>
              <a:cs typeface="Arial" panose="020B0604020202020204" pitchFamily="34" charset="0"/>
            </a:endParaRP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endParaRPr lang="en-IN" sz="2100" dirty="0">
              <a:solidFill>
                <a:srgbClr val="006C86"/>
              </a:solidFill>
              <a:latin typeface="Liberation Mono"/>
              <a:cs typeface="Arial" panose="020B0604020202020204" pitchFamily="34" charset="0"/>
            </a:endParaRP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endParaRPr lang="en-IN" sz="2100" dirty="0">
              <a:solidFill>
                <a:srgbClr val="006C86"/>
              </a:solidFill>
              <a:latin typeface="Liberation Mono"/>
              <a:cs typeface="Arial" panose="020B0604020202020204" pitchFamily="34" charset="0"/>
            </a:endParaRP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endParaRPr lang="en-IN" sz="2100" dirty="0">
              <a:solidFill>
                <a:srgbClr val="006C86"/>
              </a:solidFill>
              <a:latin typeface="Liberation Mono"/>
              <a:cs typeface="Arial" panose="020B0604020202020204" pitchFamily="34" charset="0"/>
            </a:endParaRP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endParaRPr lang="en-IN" sz="2100" dirty="0">
              <a:solidFill>
                <a:srgbClr val="006C86"/>
              </a:solidFill>
              <a:latin typeface="Liberation Mono"/>
              <a:cs typeface="Arial" panose="020B0604020202020204" pitchFamily="34" charset="0"/>
            </a:endParaRP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charset="0"/>
              </a:rPr>
              <a:t>Default port for MySQL Server: </a:t>
            </a:r>
            <a:r>
              <a:rPr lang="en-IN" sz="2200" b="1" dirty="0">
                <a:solidFill>
                  <a:srgbClr val="FFFF00"/>
                </a:solidFill>
                <a:latin typeface="Consolas" panose="020B0609020204030204" pitchFamily="49" charset="0"/>
                <a:ea typeface="Calibri" panose="020F0502020204030204" charset="0"/>
              </a:rPr>
              <a:t>3306</a:t>
            </a:r>
            <a:endParaRPr lang="en-IN" sz="2200" b="1" dirty="0">
              <a:solidFill>
                <a:srgbClr val="FFFF00"/>
              </a:solidFill>
              <a:latin typeface="Consolas" panose="020B0609020204030204" pitchFamily="49" charset="0"/>
            </a:endParaRPr>
          </a:p>
        </p:txBody>
      </p:sp>
      <p:pic>
        <p:nvPicPr>
          <p:cNvPr id="9" name="Picture 8"/>
          <p:cNvPicPr>
            <a:picLocks noChangeAspect="1"/>
          </p:cNvPicPr>
          <p:nvPr/>
        </p:nvPicPr>
        <p:blipFill>
          <a:blip r:embed="rId1"/>
          <a:stretch>
            <a:fillRect/>
          </a:stretch>
        </p:blipFill>
        <p:spPr>
          <a:xfrm>
            <a:off x="289298" y="3717032"/>
            <a:ext cx="10378701" cy="303623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endParaRPr lang="en-US" sz="48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nvGraphicFramePr>
        <p:xfrm>
          <a:off x="1648130" y="2852936"/>
          <a:ext cx="8904989" cy="736600"/>
        </p:xfrm>
        <a:graphic>
          <a:graphicData uri="http://schemas.openxmlformats.org/drawingml/2006/table">
            <a:tbl>
              <a:tblPr firstRow="1" bandRow="1">
                <a:tableStyleId>{2D5ABB26-0587-4C30-8999-92F81FD0307C}</a:tableStyleId>
              </a:tblPr>
              <a:tblGrid>
                <a:gridCol w="2591663"/>
                <a:gridCol w="451356"/>
                <a:gridCol w="451356"/>
                <a:gridCol w="451356"/>
                <a:gridCol w="451356"/>
                <a:gridCol w="451356"/>
                <a:gridCol w="451356"/>
                <a:gridCol w="451356"/>
                <a:gridCol w="451356"/>
                <a:gridCol w="451356"/>
                <a:gridCol w="451356"/>
                <a:gridCol w="1799766"/>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endParaRPr lang="en-IN" dirty="0">
              <a:solidFill>
                <a:srgbClr val="006C86"/>
              </a:solidFill>
              <a:latin typeface="Arial" panose="020B0604020202020204" pitchFamily="34" charset="0"/>
            </a:endParaRPr>
          </a:p>
        </p:txBody>
      </p:sp>
      <p:sp>
        <p:nvSpPr>
          <p:cNvPr id="12" name="TextBox 11"/>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datatype - string</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gridCol w="2270114"/>
                <a:gridCol w="5428534"/>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noFill/>
                  </a:tcPr>
                </a:tc>
              </a:tr>
              <a:tr h="370840">
                <a:tc>
                  <a:txBody>
                    <a:bodyPr/>
                    <a:lstStyle/>
                    <a:p>
                      <a:r>
                        <a:rPr lang="en-IN" sz="1600" dirty="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datatype - numeric</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gridCol w="954106"/>
                <a:gridCol w="6091600"/>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endParaRPr lang="en-IN" sz="1600" dirty="0">
                        <a:solidFill>
                          <a:schemeClr val="tx1"/>
                        </a:solidFill>
                        <a:latin typeface="Arial" panose="020B0604020202020204" pitchFamily="34" charset="0"/>
                        <a:cs typeface="Arial" panose="020B0604020202020204" pitchFamily="34" charset="0"/>
                      </a:endParaRPr>
                    </a:p>
                    <a:p>
                      <a:r>
                        <a:rPr lang="en-IN" sz="1600" dirty="0">
                          <a:solidFill>
                            <a:schemeClr val="tx1"/>
                          </a:solidFill>
                          <a:latin typeface="Arial" panose="020B0604020202020204" pitchFamily="34" charset="0"/>
                          <a:cs typeface="Arial" panose="020B0604020202020204" pitchFamily="34" charset="0"/>
                        </a:rPr>
                        <a:t>REAL [(length[,decimals])]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endParaRPr lang="en-IN" sz="1600" b="1" dirty="0">
                        <a:solidFill>
                          <a:schemeClr val="tx1"/>
                        </a:solidFill>
                        <a:latin typeface="Arial" panose="020B0604020202020204" pitchFamily="34" charset="0"/>
                        <a:cs typeface="Arial" panose="020B0604020202020204" pitchFamily="34" charset="0"/>
                      </a:endParaRP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endParaRPr lang="en-IN" sz="1600" dirty="0">
                        <a:solidFill>
                          <a:schemeClr val="tx1"/>
                        </a:solidFill>
                        <a:latin typeface="Arial" panose="020B0604020202020204" pitchFamily="34" charset="0"/>
                        <a:cs typeface="Arial" panose="020B0604020202020204" pitchFamily="34" charset="0"/>
                      </a:endParaRPr>
                    </a:p>
                    <a:p>
                      <a:r>
                        <a:rPr lang="en-IN" sz="1600" dirty="0">
                          <a:solidFill>
                            <a:schemeClr val="tx1"/>
                          </a:solidFill>
                          <a:latin typeface="Arial" panose="020B0604020202020204" pitchFamily="34" charset="0"/>
                          <a:cs typeface="Arial" panose="020B0604020202020204" pitchFamily="34" charset="0"/>
                        </a:rPr>
                        <a:t>NUMERIC [(length[,decimals])]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endParaRPr lang="en-IN" sz="1600" b="1" dirty="0">
                        <a:solidFill>
                          <a:schemeClr val="tx1"/>
                        </a:solidFill>
                        <a:latin typeface="Arial" panose="020B0604020202020204" pitchFamily="34" charset="0"/>
                        <a:cs typeface="Arial" panose="020B0604020202020204" pitchFamily="34" charset="0"/>
                      </a:endParaRPr>
                    </a:p>
                    <a:p>
                      <a:r>
                        <a:rPr lang="en-IN" sz="1600" dirty="0">
                          <a:solidFill>
                            <a:schemeClr val="tx1"/>
                          </a:solidFill>
                          <a:latin typeface="Arial" panose="020B0604020202020204" pitchFamily="34" charset="0"/>
                          <a:cs typeface="Arial" panose="020B0604020202020204" pitchFamily="34" charset="0"/>
                        </a:rPr>
                        <a:t>NUMERIC will get converted in DECIMAL</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bl>
          </a:graphicData>
        </a:graphic>
      </p:graphicFrame>
      <p:sp>
        <p:nvSpPr>
          <p:cNvPr id="6" name="TextBox 5"/>
          <p:cNvSpPr txBox="1"/>
          <p:nvPr/>
        </p:nvSpPr>
        <p:spPr>
          <a:xfrm>
            <a:off x="375990" y="5949280"/>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endParaRPr lang="en-IN" sz="2000" dirty="0">
              <a:latin typeface="Palatino Linotype" panose="0204050205050503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datatype – date and time</a:t>
            </a:r>
            <a:endParaRPr lang="en-IN" sz="3200" i="1" dirty="0">
              <a:solidFill>
                <a:srgbClr val="FF990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gridCol w="2641974"/>
                <a:gridCol w="4227159"/>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YEAR</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DATE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TIME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endParaRPr lang="en-IN" sz="2200" dirty="0">
              <a:latin typeface="Segoe UI Light" panose="020B0502040204020203" pitchFamily="34" charset="0"/>
              <a:cs typeface="Segoe UI Light" panose="020B0502040204020203" pitchFamily="34" charset="0"/>
            </a:endParaRPr>
          </a:p>
        </p:txBody>
      </p:sp>
      <p:sp>
        <p:nvSpPr>
          <p:cNvPr id="7" name="Rectangle 6"/>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endParaRPr lang="en-IN" sz="2000" dirty="0">
              <a:latin typeface="Palatino Linotype" panose="02040502050505030304" pitchFamily="18" charset="0"/>
              <a:cs typeface="Segoe UI Light" panose="020B0502040204020203" pitchFamily="34" charset="0"/>
            </a:endParaRPr>
          </a:p>
        </p:txBody>
      </p:sp>
      <p:sp>
        <p:nvSpPr>
          <p:cNvPr id="8" name="Rectangle 7"/>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9" name="Rectangle 8"/>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create table</a:t>
            </a:r>
            <a:endParaRPr lang="en-IN" sz="3200" i="1" dirty="0">
              <a:solidFill>
                <a:srgbClr val="FF9900"/>
              </a:solidFill>
              <a:latin typeface="Arial" panose="020B0604020202020204" pitchFamily="34" charset="0"/>
              <a:cs typeface="Arial" panose="020B0604020202020204" pitchFamily="34" charset="0"/>
            </a:endParaRPr>
          </a:p>
        </p:txBody>
      </p:sp>
      <p:sp>
        <p:nvSpPr>
          <p:cNvPr id="10" name="Rectangle 9"/>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endParaRPr lang="en-IN" sz="1800" dirty="0">
              <a:latin typeface="Palatino Linotype" panose="02040502050505030304" pitchFamily="18" charset="0"/>
              <a:cs typeface="Segoe UI Light" panose="020B0502040204020203"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create table</a:t>
            </a:r>
            <a:endParaRPr lang="en-IN" sz="3200" i="1" dirty="0">
              <a:solidFill>
                <a:srgbClr val="FF9900"/>
              </a:solidFill>
              <a:latin typeface="Arial" panose="020B0604020202020204" pitchFamily="34" charset="0"/>
              <a:cs typeface="Arial" panose="020B0604020202020204" pitchFamily="34" charset="0"/>
            </a:endParaRPr>
          </a:p>
        </p:txBody>
      </p:sp>
      <p:sp>
        <p:nvSpPr>
          <p:cNvPr id="5" name="Rectangle 4"/>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endParaRPr lang="en-IN" sz="2000" dirty="0">
              <a:solidFill>
                <a:schemeClr val="tx1">
                  <a:lumMod val="75000"/>
                  <a:lumOff val="25000"/>
                </a:schemeClr>
              </a:solidFill>
              <a:latin typeface="Liberation Mono"/>
            </a:endParaRP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75000"/>
                    <a:lumOff val="25000"/>
                  </a:schemeClr>
                </a:solidFill>
                <a:latin typeface="Liberation Mono"/>
              </a:rPr>
              <a:t>    [table_options]</a:t>
            </a:r>
            <a:endParaRPr lang="en-IN" sz="2000" dirty="0">
              <a:solidFill>
                <a:schemeClr val="tx1">
                  <a:lumMod val="75000"/>
                  <a:lumOff val="25000"/>
                </a:schemeClr>
              </a:solidFill>
              <a:latin typeface="Liberation Mono"/>
            </a:endParaRPr>
          </a:p>
          <a:p>
            <a:r>
              <a:rPr lang="en-IN" sz="2000" dirty="0">
                <a:solidFill>
                  <a:schemeClr val="tx1">
                    <a:lumMod val="75000"/>
                    <a:lumOff val="25000"/>
                  </a:schemeClr>
                </a:solidFill>
                <a:latin typeface="Liberation Mono"/>
              </a:rPr>
              <a:t>    [partition_options]</a:t>
            </a:r>
            <a:endParaRPr lang="en-IN" sz="2000" dirty="0">
              <a:solidFill>
                <a:schemeClr val="tx1">
                  <a:lumMod val="75000"/>
                  <a:lumOff val="25000"/>
                </a:schemeClr>
              </a:solidFill>
              <a:latin typeface="Liberation Mono"/>
            </a:endParaRP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endParaRPr lang="en-US" sz="2000" b="1" i="1" dirty="0">
              <a:solidFill>
                <a:schemeClr val="tx1">
                  <a:lumMod val="75000"/>
                  <a:lumOff val="25000"/>
                </a:schemeClr>
              </a:solidFill>
              <a:latin typeface="Liberation Mono"/>
            </a:endParaRP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endParaRPr lang="en-US" sz="2000" b="1" i="1" dirty="0">
              <a:solidFill>
                <a:schemeClr val="bg2">
                  <a:lumMod val="50000"/>
                </a:schemeClr>
              </a:solidFill>
              <a:latin typeface="Liberation Mono"/>
            </a:endParaRP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endParaRPr lang="en-US" sz="2000" b="1" i="1" dirty="0">
              <a:solidFill>
                <a:schemeClr val="tx1">
                  <a:lumMod val="75000"/>
                  <a:lumOff val="25000"/>
                </a:schemeClr>
              </a:solidFill>
              <a:latin typeface="Liberation Mono"/>
            </a:endParaRPr>
          </a:p>
          <a:p>
            <a:r>
              <a:rPr lang="en-US" sz="2000" dirty="0">
                <a:solidFill>
                  <a:schemeClr val="tx1">
                    <a:lumMod val="75000"/>
                    <a:lumOff val="25000"/>
                  </a:schemeClr>
                </a:solidFill>
                <a:latin typeface="Liberation Mono"/>
              </a:rPr>
              <a:t>    data_type [NOT NULL | NULL] [DEFAULT default_value]</a:t>
            </a:r>
            <a:endParaRPr lang="en-US" sz="2000" dirty="0">
              <a:solidFill>
                <a:schemeClr val="tx1">
                  <a:lumMod val="75000"/>
                  <a:lumOff val="25000"/>
                </a:schemeClr>
              </a:solidFill>
              <a:latin typeface="Liberation Mono"/>
            </a:endParaRPr>
          </a:p>
          <a:p>
            <a:r>
              <a:rPr lang="en-US" sz="2000" dirty="0">
                <a:solidFill>
                  <a:schemeClr val="tx1">
                    <a:lumMod val="75000"/>
                    <a:lumOff val="25000"/>
                  </a:schemeClr>
                </a:solidFill>
                <a:latin typeface="Liberation Mono"/>
              </a:rPr>
              <a:t>      [AUTO_INCREMENT] [UNIQUE [KEY] | [PRIMARY] KEY]</a:t>
            </a:r>
            <a:endParaRPr lang="en-US" sz="2000" dirty="0">
              <a:solidFill>
                <a:schemeClr val="tx1">
                  <a:lumMod val="75000"/>
                  <a:lumOff val="25000"/>
                </a:schemeClr>
              </a:solidFill>
              <a:latin typeface="Liberation Mono"/>
            </a:endParaRPr>
          </a:p>
          <a:p>
            <a:r>
              <a:rPr lang="en-US" sz="2000" dirty="0">
                <a:solidFill>
                  <a:schemeClr val="tx1">
                    <a:lumMod val="75000"/>
                    <a:lumOff val="25000"/>
                  </a:schemeClr>
                </a:solidFill>
                <a:latin typeface="Liberation Mono"/>
              </a:rPr>
              <a:t>      [reference_definition]</a:t>
            </a:r>
            <a:endParaRPr lang="en-US" sz="2000" dirty="0">
              <a:solidFill>
                <a:schemeClr val="tx1">
                  <a:lumMod val="75000"/>
                  <a:lumOff val="25000"/>
                </a:schemeClr>
              </a:solidFill>
              <a:latin typeface="Liberation Mono"/>
            </a:endParaRPr>
          </a:p>
          <a:p>
            <a:r>
              <a:rPr lang="en-US" sz="2000" dirty="0">
                <a:solidFill>
                  <a:schemeClr val="tx1">
                    <a:lumMod val="75000"/>
                    <a:lumOff val="25000"/>
                  </a:schemeClr>
                </a:solidFill>
                <a:latin typeface="Liberation Mono"/>
              </a:rPr>
              <a:t>  | data_type [GENERATED ALWAYS] AS (expression)  [VIRTUAL] </a:t>
            </a:r>
            <a:endParaRPr lang="en-US" sz="2000" dirty="0">
              <a:solidFill>
                <a:schemeClr val="tx1">
                  <a:lumMod val="75000"/>
                  <a:lumOff val="25000"/>
                </a:schemeClr>
              </a:solidFill>
              <a:latin typeface="Liberation Mono"/>
            </a:endParaRP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endParaRPr lang="en-US" sz="2000" dirty="0">
              <a:solidFill>
                <a:srgbClr val="0077AA"/>
              </a:solidFill>
              <a:latin typeface="Liberation Mono"/>
            </a:endParaRPr>
          </a:p>
          <a:p>
            <a:r>
              <a:rPr lang="en-IN" sz="2000" dirty="0">
                <a:solidFill>
                  <a:schemeClr val="tx1">
                    <a:lumMod val="75000"/>
                    <a:lumOff val="25000"/>
                  </a:schemeClr>
                </a:solidFill>
                <a:latin typeface="Liberation Mono"/>
              </a:rPr>
              <a:t>table_options:</a:t>
            </a:r>
            <a:endParaRPr lang="en-IN" sz="2000" dirty="0">
              <a:solidFill>
                <a:schemeClr val="tx1">
                  <a:lumMod val="75000"/>
                  <a:lumOff val="25000"/>
                </a:schemeClr>
              </a:solidFill>
              <a:latin typeface="Liberation Mono"/>
            </a:endParaRPr>
          </a:p>
          <a:p>
            <a:r>
              <a:rPr lang="en-IN" sz="2000" dirty="0">
                <a:solidFill>
                  <a:schemeClr val="tx1">
                    <a:lumMod val="75000"/>
                    <a:lumOff val="25000"/>
                  </a:schemeClr>
                </a:solidFill>
                <a:latin typeface="Liberation Mono"/>
              </a:rPr>
              <a:t>ENGINE [=] engine_name</a:t>
            </a:r>
            <a:endParaRPr lang="en-IN" sz="2000" dirty="0">
              <a:solidFill>
                <a:schemeClr val="tx1">
                  <a:lumMod val="75000"/>
                  <a:lumOff val="25000"/>
                </a:schemeClr>
              </a:solidFill>
              <a:latin typeface="Liberation Mono"/>
            </a:endParaRPr>
          </a:p>
        </p:txBody>
      </p:sp>
      <p:sp>
        <p:nvSpPr>
          <p:cNvPr id="6" name="Rectangle 5"/>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anose="020B0604020202020204" pitchFamily="34" charset="0"/>
                <a:cs typeface="Arial" panose="020B0604020202020204" pitchFamily="34" charset="0"/>
              </a:rPr>
              <a:t>syntax</a:t>
            </a:r>
            <a:endParaRPr lang="en-US" sz="2800" b="1" i="1" dirty="0">
              <a:solidFill>
                <a:schemeClr val="accent1">
                  <a:lumMod val="75000"/>
                </a:schemeClr>
              </a:solidFill>
              <a:latin typeface="Arial" panose="020B0604020202020204" pitchFamily="34" charset="0"/>
              <a:cs typeface="Arial" panose="020B0604020202020204" pitchFamily="34" charset="0"/>
            </a:endParaRPr>
          </a:p>
        </p:txBody>
      </p:sp>
      <p:sp>
        <p:nvSpPr>
          <p:cNvPr id="7" name="Rectangle 6"/>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charset="0"/>
              </a:rPr>
              <a:t>e.g.</a:t>
            </a:r>
            <a:endParaRPr lang="en-IN" dirty="0">
              <a:solidFill>
                <a:srgbClr val="FF0000"/>
              </a:solidFill>
              <a:latin typeface="Liberation Mono"/>
              <a:ea typeface="Times New Roman" panose="02020603050405020304" charset="0"/>
            </a:endParaRPr>
          </a:p>
          <a:p>
            <a:endParaRPr lang="en-IN" sz="800" dirty="0">
              <a:solidFill>
                <a:srgbClr val="FF0000"/>
              </a:solidFill>
              <a:latin typeface="Liberation Mono"/>
              <a:ea typeface="Times New Roman" panose="0202060305040502030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charset="0"/>
              </a:rPr>
              <a:t>CREATE</a:t>
            </a:r>
            <a:r>
              <a:rPr lang="en-IN" dirty="0">
                <a:solidFill>
                  <a:schemeClr val="tx1">
                    <a:lumMod val="95000"/>
                    <a:lumOff val="5000"/>
                  </a:schemeClr>
                </a:solidFill>
                <a:latin typeface="Liberation Mono"/>
                <a:ea typeface="Times New Roman" panose="02020603050405020304" charset="0"/>
              </a:rPr>
              <a:t> </a:t>
            </a:r>
            <a:r>
              <a:rPr lang="en-IN" dirty="0">
                <a:solidFill>
                  <a:srgbClr val="0077AA"/>
                </a:solidFill>
                <a:latin typeface="Liberation Mono"/>
                <a:ea typeface="Times New Roman" panose="02020603050405020304" charset="0"/>
              </a:rPr>
              <a:t>TABLE</a:t>
            </a:r>
            <a:r>
              <a:rPr lang="en-IN" dirty="0">
                <a:solidFill>
                  <a:schemeClr val="tx1">
                    <a:lumMod val="95000"/>
                    <a:lumOff val="5000"/>
                  </a:schemeClr>
                </a:solidFill>
                <a:latin typeface="Liberation Mono"/>
                <a:ea typeface="Times New Roman" panose="02020603050405020304" charset="0"/>
              </a:rPr>
              <a:t> student </a:t>
            </a:r>
            <a:r>
              <a:rPr lang="en-IN" dirty="0">
                <a:solidFill>
                  <a:schemeClr val="bg1">
                    <a:lumMod val="65000"/>
                  </a:schemeClr>
                </a:solidFill>
                <a:latin typeface="Liberation Mono"/>
                <a:cs typeface="Arial" panose="020B0604020202020204" pitchFamily="34" charset="0"/>
              </a:rPr>
              <a:t>( </a:t>
            </a:r>
            <a:endParaRPr lang="en-IN" dirty="0">
              <a:solidFill>
                <a:schemeClr val="bg1">
                  <a:lumMod val="65000"/>
                </a:schemeClr>
              </a:solidFill>
              <a:latin typeface="Liberation Mono"/>
              <a:cs typeface="Arial" panose="020B0604020202020204" pitchFamily="34" charset="0"/>
            </a:endParaRPr>
          </a:p>
          <a:p>
            <a:pPr marL="177800"/>
            <a:r>
              <a:rPr lang="en-IN" dirty="0">
                <a:solidFill>
                  <a:schemeClr val="tx1">
                    <a:lumMod val="95000"/>
                    <a:lumOff val="5000"/>
                  </a:schemeClr>
                </a:solidFill>
                <a:latin typeface="Liberation Mono"/>
                <a:ea typeface="Times New Roman" panose="02020603050405020304"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charset="0"/>
              </a:rPr>
              <a:t>,  </a:t>
            </a:r>
            <a:endParaRPr lang="en-IN" dirty="0">
              <a:solidFill>
                <a:schemeClr val="tx1">
                  <a:lumMod val="95000"/>
                  <a:lumOff val="5000"/>
                </a:schemeClr>
              </a:solidFill>
              <a:latin typeface="Liberation Mono"/>
              <a:ea typeface="Times New Roman" panose="02020603050405020304" charset="0"/>
            </a:endParaRPr>
          </a:p>
          <a:p>
            <a:pPr marL="177800"/>
            <a:r>
              <a:rPr lang="en-IN" dirty="0">
                <a:solidFill>
                  <a:schemeClr val="tx1">
                    <a:lumMod val="95000"/>
                    <a:lumOff val="5000"/>
                  </a:schemeClr>
                </a:solidFill>
                <a:latin typeface="Liberation Mono"/>
                <a:ea typeface="Times New Roman" panose="0202060305040502030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charset="0"/>
              </a:rPr>
              <a:t>,</a:t>
            </a:r>
            <a:endParaRPr lang="en-IN" dirty="0">
              <a:solidFill>
                <a:schemeClr val="tx1">
                  <a:lumMod val="95000"/>
                  <a:lumOff val="5000"/>
                </a:schemeClr>
              </a:solidFill>
              <a:latin typeface="Liberation Mono"/>
              <a:ea typeface="Times New Roman" panose="02020603050405020304" charset="0"/>
            </a:endParaRPr>
          </a:p>
          <a:p>
            <a:pPr marL="177800"/>
            <a:r>
              <a:rPr lang="en-IN" dirty="0">
                <a:solidFill>
                  <a:schemeClr val="tx1">
                    <a:lumMod val="95000"/>
                    <a:lumOff val="5000"/>
                  </a:schemeClr>
                </a:solidFill>
                <a:latin typeface="Liberation Mono"/>
                <a:ea typeface="Times New Roman" panose="02020603050405020304"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charset="0"/>
              </a:rPr>
              <a:t>,</a:t>
            </a:r>
            <a:endParaRPr lang="en-IN" dirty="0">
              <a:solidFill>
                <a:schemeClr val="tx1">
                  <a:lumMod val="95000"/>
                  <a:lumOff val="5000"/>
                </a:schemeClr>
              </a:solidFill>
              <a:latin typeface="Liberation Mono"/>
              <a:ea typeface="Times New Roman" panose="02020603050405020304" charset="0"/>
            </a:endParaRPr>
          </a:p>
          <a:p>
            <a:pPr marL="177800"/>
            <a:r>
              <a:rPr lang="en-IN" dirty="0">
                <a:solidFill>
                  <a:schemeClr val="tx1">
                    <a:lumMod val="95000"/>
                    <a:lumOff val="5000"/>
                  </a:schemeClr>
                </a:solidFill>
                <a:latin typeface="Liberation Mono"/>
                <a:ea typeface="Times New Roman" panose="02020603050405020304"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charset="0"/>
              </a:rPr>
              <a:t>,</a:t>
            </a:r>
            <a:endParaRPr lang="en-IN" dirty="0">
              <a:solidFill>
                <a:schemeClr val="tx1">
                  <a:lumMod val="95000"/>
                  <a:lumOff val="5000"/>
                </a:schemeClr>
              </a:solidFill>
              <a:latin typeface="Liberation Mono"/>
              <a:ea typeface="Times New Roman" panose="02020603050405020304" charset="0"/>
            </a:endParaRPr>
          </a:p>
          <a:p>
            <a:pPr marL="177800"/>
            <a:r>
              <a:rPr lang="en-IN" dirty="0">
                <a:solidFill>
                  <a:schemeClr val="tx1">
                    <a:lumMod val="95000"/>
                    <a:lumOff val="5000"/>
                  </a:schemeClr>
                </a:solidFill>
                <a:latin typeface="Liberation Mono"/>
                <a:ea typeface="Times New Roman" panose="02020603050405020304"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charset="0"/>
              </a:rPr>
              <a:t>128</a:t>
            </a:r>
            <a:r>
              <a:rPr lang="en-IN" dirty="0">
                <a:solidFill>
                  <a:schemeClr val="bg1">
                    <a:lumMod val="65000"/>
                  </a:schemeClr>
                </a:solidFill>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charset="0"/>
              </a:rPr>
              <a:t>;</a:t>
            </a:r>
            <a:endParaRPr lang="en-IN" dirty="0">
              <a:solidFill>
                <a:schemeClr val="tx1">
                  <a:lumMod val="95000"/>
                  <a:lumOff val="5000"/>
                </a:schemeClr>
              </a:solidFill>
              <a:latin typeface="Liberation Mono"/>
            </a:endParaRPr>
          </a:p>
        </p:txBody>
      </p:sp>
      <p:sp>
        <p:nvSpPr>
          <p:cNvPr id="9" name="Rectangle 8"/>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endParaRPr lang="en-US" sz="2400" dirty="0">
              <a:solidFill>
                <a:srgbClr val="0070C0"/>
              </a:solidFill>
              <a:latin typeface="Liberation Mono"/>
            </a:endParaRPr>
          </a:p>
          <a:p>
            <a:r>
              <a:rPr lang="en-US" sz="2400" dirty="0">
                <a:solidFill>
                  <a:srgbClr val="0070C0"/>
                </a:solidFill>
                <a:latin typeface="Liberation Mono"/>
              </a:rPr>
              <a:t>set default_storage_engine = memory;</a:t>
            </a:r>
            <a:endParaRPr lang="en-US" sz="2400" dirty="0">
              <a:solidFill>
                <a:srgbClr val="0070C0"/>
              </a:solidFill>
              <a:latin typeface="Liberation Mon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US" sz="20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endParaRPr lang="en-US" sz="2000" dirty="0">
              <a:latin typeface="Palatino Linotype" panose="02040502050505030304" pitchFamily="18" charset="0"/>
              <a:cs typeface="Segoe UI Light" panose="020B0502040204020203" pitchFamily="34" charset="0"/>
            </a:endParaRP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endParaRPr lang="en-IN" sz="2000" dirty="0">
              <a:latin typeface="Liberation Mono"/>
            </a:endParaRPr>
          </a:p>
        </p:txBody>
      </p:sp>
      <p:sp>
        <p:nvSpPr>
          <p:cNvPr id="4" name="Rectangle 3"/>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   int emp_no;</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   char emp_name[50];</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   int salary;</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endParaRPr lang="en-IN" sz="1700" dirty="0">
              <a:latin typeface="Arial" panose="020B0604020202020204" pitchFamily="34" charset="0"/>
              <a:cs typeface="Arial" panose="020B0604020202020204" pitchFamily="34" charset="0"/>
            </a:endParaRPr>
          </a:p>
        </p:txBody>
      </p:sp>
      <p:sp>
        <p:nvSpPr>
          <p:cNvPr id="16" name="TextBox 15"/>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   int emp_no;</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   char emp_name[50];</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   int salary;</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a:t>
            </a:r>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endParaRPr lang="en-IN" sz="1700" dirty="0">
              <a:latin typeface="Arial" panose="020B0604020202020204" pitchFamily="34" charset="0"/>
              <a:cs typeface="Arial" panose="020B0604020202020204" pitchFamily="34" charset="0"/>
            </a:endParaRPr>
          </a:p>
        </p:txBody>
      </p:sp>
      <p:sp>
        <p:nvSpPr>
          <p:cNvPr id="8" name="Rectangle 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file-oriented system</a:t>
            </a:r>
            <a:endParaRPr lang="en-IN" sz="3200" i="1" dirty="0">
              <a:solidFill>
                <a:srgbClr val="FF9900"/>
              </a:solidFill>
              <a:latin typeface="Arial" panose="020B0604020202020204" pitchFamily="34" charset="0"/>
              <a:cs typeface="Arial" panose="020B0604020202020204" pitchFamily="34" charset="0"/>
            </a:endParaRPr>
          </a:p>
        </p:txBody>
      </p:sp>
      <p:grpSp>
        <p:nvGrpSpPr>
          <p:cNvPr id="9" name="Group 8"/>
          <p:cNvGrpSpPr/>
          <p:nvPr/>
        </p:nvGrpSpPr>
        <p:grpSpPr>
          <a:xfrm>
            <a:off x="119335" y="1916832"/>
            <a:ext cx="11809309" cy="4691554"/>
            <a:chOff x="7129860" y="4077606"/>
            <a:chExt cx="11546463" cy="4691554"/>
          </a:xfrm>
        </p:grpSpPr>
        <p:sp>
          <p:nvSpPr>
            <p:cNvPr id="10" name="Rectangle 9"/>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p:cNvSpPr txBox="1"/>
            <p:nvPr/>
          </p:nvSpPr>
          <p:spPr>
            <a:xfrm>
              <a:off x="7173268" y="4521843"/>
              <a:ext cx="1799261"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ramesh 6000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500 sam 3500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latin typeface="Arial" panose="020B0604020202020204" pitchFamily="34" charset="0"/>
                <a:cs typeface="Arial" panose="020B0604020202020204" pitchFamily="34" charset="0"/>
              </a:endParaRPr>
            </a:p>
          </p:txBody>
        </p:sp>
        <p:sp>
          <p:nvSpPr>
            <p:cNvPr id="13" name="TextBox 4"/>
            <p:cNvSpPr txBox="1"/>
            <p:nvPr/>
          </p:nvSpPr>
          <p:spPr>
            <a:xfrm>
              <a:off x="11677994" y="4521843"/>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ramesh 6000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500  sam 3500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p:cNvSpPr txBox="1"/>
            <p:nvPr/>
          </p:nvSpPr>
          <p:spPr>
            <a:xfrm>
              <a:off x="16641561" y="4521843"/>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ramesh 6000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500 sam 3500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endParaRPr lang="en-IN" dirty="0">
                <a:latin typeface="Arial" panose="020B0604020202020204" pitchFamily="34" charset="0"/>
                <a:cs typeface="Arial" panose="020B0604020202020204" pitchFamily="34" charset="0"/>
              </a:endParaRPr>
            </a:p>
          </p:txBody>
        </p:sp>
        <p:sp>
          <p:nvSpPr>
            <p:cNvPr id="18" name="TextBox 4"/>
            <p:cNvSpPr txBox="1"/>
            <p:nvPr/>
          </p:nvSpPr>
          <p:spPr>
            <a:xfrm>
              <a:off x="14257947" y="4521843"/>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ramesh 6000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sam 500 3500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p:cNvSpPr txBox="1"/>
            <p:nvPr/>
          </p:nvSpPr>
          <p:spPr>
            <a:xfrm>
              <a:off x="9374952" y="4521843"/>
              <a:ext cx="1921216" cy="4247317"/>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ramesh 6000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500 sam 3500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p:txBody>
        </p:sp>
        <p:sp>
          <p:nvSpPr>
            <p:cNvPr id="19" name="Rectangle 18"/>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endParaRPr lang="en-IN" sz="2000" dirty="0">
              <a:solidFill>
                <a:srgbClr val="FF0000"/>
              </a:solidFill>
              <a:latin typeface="Palatino Linotype" panose="02040502050505030304" pitchFamily="18" charset="0"/>
              <a:cs typeface="Segoe UI Light" panose="020B0502040204020203" pitchFamily="34" charset="0"/>
            </a:endParaRP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endParaRPr lang="en-IN" dirty="0">
              <a:solidFill>
                <a:srgbClr val="0070C0"/>
              </a:solidFill>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endParaRPr lang="en-IN" dirty="0">
              <a:solidFill>
                <a:srgbClr val="0070C0"/>
              </a:solidFill>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3" name="Rectangle 2"/>
          <p:cNvSpPr/>
          <p:nvPr/>
        </p:nvSpPr>
        <p:spPr>
          <a:xfrm>
            <a:off x="290449" y="1052736"/>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endParaRPr lang="en-IN" sz="2800" dirty="0"/>
          </a:p>
          <a:p>
            <a:r>
              <a:rPr lang="en-IN" sz="2800" dirty="0">
                <a:solidFill>
                  <a:srgbClr val="006C86"/>
                </a:solidFill>
              </a:rPr>
              <a:t>FROM</a:t>
            </a:r>
            <a:r>
              <a:rPr lang="en-IN" sz="2800" dirty="0"/>
              <a:t> which_table</a:t>
            </a:r>
            <a:endParaRPr lang="en-IN" sz="2800" dirty="0"/>
          </a:p>
          <a:p>
            <a:r>
              <a:rPr lang="en-IN" sz="2800" dirty="0">
                <a:solidFill>
                  <a:srgbClr val="006C86"/>
                </a:solidFill>
              </a:rPr>
              <a:t>WHERE</a:t>
            </a:r>
            <a:r>
              <a:rPr lang="en-IN" sz="2800" dirty="0"/>
              <a:t> conditions_to_satisfy;</a:t>
            </a:r>
            <a:endParaRPr lang="en-IN" sz="2800" dirty="0"/>
          </a:p>
        </p:txBody>
      </p:sp>
      <p:sp>
        <p:nvSpPr>
          <p:cNvPr id="4" name="TextBox 3"/>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anose="020B0604020202020204" pitchFamily="34" charset="0"/>
                <a:cs typeface="Arial" panose="020B0604020202020204" pitchFamily="34" charset="0"/>
              </a:rPr>
              <a:t>SELECT CLAUSE</a:t>
            </a:r>
            <a:endParaRPr lang="en-US" b="1" i="1" dirty="0">
              <a:latin typeface="Arial" panose="020B0604020202020204" pitchFamily="34" charset="0"/>
              <a:cs typeface="Arial" panose="020B0604020202020204" pitchFamily="34" charset="0"/>
            </a:endParaRP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anose="020B0604020202020204" pitchFamily="34" charset="0"/>
                <a:cs typeface="Arial" panose="020B0604020202020204" pitchFamily="34" charset="0"/>
              </a:rPr>
              <a:t> statement retrieves or extracts data from tables in the database.</a:t>
            </a:r>
            <a:endParaRPr lang="en-US" sz="2000" dirty="0">
              <a:latin typeface="Arial" panose="020B0604020202020204" pitchFamily="34" charset="0"/>
              <a:cs typeface="Arial" panose="020B0604020202020204" pitchFamily="34" charset="0"/>
            </a:endParaRP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anose="020B0604020202020204" pitchFamily="34" charset="0"/>
                <a:cs typeface="Arial" panose="020B0604020202020204" pitchFamily="34" charset="0"/>
              </a:rPr>
              <a:t>Capabilities of </a:t>
            </a:r>
            <a:br>
              <a:rPr lang="en-US" b="1" i="1" dirty="0">
                <a:solidFill>
                  <a:schemeClr val="accent5">
                    <a:lumMod val="75000"/>
                  </a:schemeClr>
                </a:solidFill>
                <a:latin typeface="Arial" panose="020B0604020202020204" pitchFamily="34" charset="0"/>
                <a:cs typeface="Arial" panose="020B0604020202020204" pitchFamily="34" charset="0"/>
              </a:rPr>
            </a:br>
            <a:r>
              <a:rPr lang="en-US" b="1" i="1" dirty="0">
                <a:solidFill>
                  <a:schemeClr val="accent5">
                    <a:lumMod val="75000"/>
                  </a:schemeClr>
                </a:solidFill>
                <a:latin typeface="Arial" panose="020B0604020202020204" pitchFamily="34" charset="0"/>
                <a:cs typeface="Arial" panose="020B0604020202020204" pitchFamily="34" charset="0"/>
              </a:rPr>
              <a:t>		SELECT Statement</a:t>
            </a:r>
            <a:endParaRPr lang="en-US" dirty="0">
              <a:solidFill>
                <a:schemeClr val="accent5">
                  <a:lumMod val="75000"/>
                </a:schemeClr>
              </a:solidFill>
              <a:latin typeface="Arial" panose="020B0604020202020204" pitchFamily="34" charset="0"/>
              <a:cs typeface="Arial" panose="020B0604020202020204"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anose="020B0604020202020204" pitchFamily="34" charset="0"/>
                <a:cs typeface="Arial" panose="020B0604020202020204" pitchFamily="34" charset="0"/>
              </a:rPr>
              <a:t>SELECTION </a:t>
            </a:r>
            <a:endParaRPr lang="en-US" sz="2400" dirty="0">
              <a:solidFill>
                <a:srgbClr val="0089A4"/>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400" dirty="0">
                <a:solidFill>
                  <a:srgbClr val="0089A4"/>
                </a:solidFill>
                <a:latin typeface="Arial" panose="020B0604020202020204" pitchFamily="34" charset="0"/>
                <a:cs typeface="Arial" panose="020B0604020202020204" pitchFamily="34" charset="0"/>
              </a:rPr>
              <a:t>PROJECTION</a:t>
            </a:r>
            <a:endParaRPr lang="en-US" sz="2400" dirty="0">
              <a:solidFill>
                <a:srgbClr val="0089A4"/>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400" dirty="0">
                <a:solidFill>
                  <a:srgbClr val="0089A4"/>
                </a:solidFill>
                <a:latin typeface="Arial" panose="020B0604020202020204" pitchFamily="34" charset="0"/>
                <a:cs typeface="Arial" panose="020B0604020202020204" pitchFamily="34" charset="0"/>
              </a:rPr>
              <a:t>JOINING</a:t>
            </a:r>
            <a:endParaRPr lang="en-US" sz="2400" dirty="0">
              <a:solidFill>
                <a:srgbClr val="0089A4"/>
              </a:solidFill>
              <a:latin typeface="Arial" panose="020B060402020202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anose="05000000000000000000" pitchFamily="2" charset="2"/>
              <a:buChar char="Ø"/>
            </a:pPr>
            <a:r>
              <a:rPr lang="en-US" sz="2800" b="1" i="1" dirty="0">
                <a:solidFill>
                  <a:srgbClr val="5F9378"/>
                </a:solidFill>
                <a:latin typeface="Arial" panose="020B0604020202020204" pitchFamily="34" charset="0"/>
                <a:cs typeface="Arial" panose="020B0604020202020204" pitchFamily="34" charset="0"/>
              </a:rPr>
              <a:t>SELECTION</a:t>
            </a:r>
            <a:endParaRPr lang="en-US" sz="2800" b="1" i="1" dirty="0">
              <a:solidFill>
                <a:srgbClr val="5F9378"/>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Selection capability in SQL is to choose the record’s/row’s/</a:t>
            </a:r>
            <a:r>
              <a:rPr lang="en-IN" sz="2400" dirty="0"/>
              <a:t>tuple’s</a:t>
            </a:r>
            <a:r>
              <a:rPr lang="en-US" sz="2400" dirty="0">
                <a:latin typeface="Arial" panose="020B0604020202020204" pitchFamily="34" charset="0"/>
                <a:cs typeface="Arial" panose="020B0604020202020204" pitchFamily="34" charset="0"/>
              </a:rPr>
              <a:t> in a table that you want to return by a query.</a:t>
            </a:r>
            <a:endParaRPr lang="en-US" sz="2400" b="1" dirty="0">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anose="020B0604020202020204" pitchFamily="34" charset="0"/>
                <a:cs typeface="Arial" panose="020B0604020202020204" pitchFamily="34" charset="0"/>
              </a:rPr>
              <a:t>Capabilities of </a:t>
            </a:r>
            <a:br>
              <a:rPr lang="en-US" b="1" i="1" dirty="0">
                <a:solidFill>
                  <a:schemeClr val="accent5">
                    <a:lumMod val="75000"/>
                  </a:schemeClr>
                </a:solidFill>
                <a:latin typeface="Arial" panose="020B0604020202020204" pitchFamily="34" charset="0"/>
                <a:cs typeface="Arial" panose="020B0604020202020204" pitchFamily="34" charset="0"/>
              </a:rPr>
            </a:br>
            <a:r>
              <a:rPr lang="en-US" b="1" i="1" dirty="0">
                <a:solidFill>
                  <a:schemeClr val="accent5">
                    <a:lumMod val="75000"/>
                  </a:schemeClr>
                </a:solidFill>
                <a:latin typeface="Arial" panose="020B0604020202020204" pitchFamily="34" charset="0"/>
                <a:cs typeface="Arial" panose="020B0604020202020204" pitchFamily="34" charset="0"/>
              </a:rPr>
              <a:t>		SELECT Statement</a:t>
            </a:r>
            <a:endParaRPr lang="en-US" dirty="0">
              <a:solidFill>
                <a:schemeClr val="accent5">
                  <a:lumMod val="75000"/>
                </a:schemeClr>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gridCol w="1398813"/>
                <a:gridCol w="1675214"/>
                <a:gridCol w="1861037"/>
                <a:gridCol w="1861037"/>
              </a:tblGrid>
              <a:tr h="402566">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EMPNO</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ENAME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JOB</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HIREDATE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ea typeface="+mn-ea"/>
                          <a:cs typeface="+mn-cs"/>
                        </a:rPr>
                        <a:t>DEPTNO</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Saleel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1995-01-01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2</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Janhavi</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1994-12-20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20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tc>
              </a:tr>
              <a:tr h="452887">
                <a:tc>
                  <a:txBody>
                    <a:bodyPr/>
                    <a:lstStyle/>
                    <a:p>
                      <a:pPr marL="0" marR="0" algn="ctr">
                        <a:spcBef>
                          <a:spcPts val="0"/>
                        </a:spcBef>
                        <a:spcAft>
                          <a:spcPts val="0"/>
                        </a:spcAft>
                      </a:pPr>
                      <a:r>
                        <a:rPr kumimoji="0" lang="en-US" sz="2000" kern="1200" dirty="0">
                          <a:latin typeface="Cambria" panose="02040503050406030204" pitchFamily="18" charset="0"/>
                        </a:rPr>
                        <a:t>3</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Snehal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1997-05-21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4</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Rahul</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Account</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1997-07-30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300486">
                <a:tc>
                  <a:txBody>
                    <a:bodyPr/>
                    <a:lstStyle/>
                    <a:p>
                      <a:pPr marL="0" marR="0" algn="ctr">
                        <a:spcBef>
                          <a:spcPts val="0"/>
                        </a:spcBef>
                        <a:spcAft>
                          <a:spcPts val="0"/>
                        </a:spcAft>
                      </a:pPr>
                      <a:r>
                        <a:rPr kumimoji="0" lang="en-US" sz="2000" kern="1200" dirty="0">
                          <a:latin typeface="Cambria" panose="02040503050406030204" pitchFamily="18" charset="0"/>
                        </a:rPr>
                        <a:t>5</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Ketan</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1994-01-01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30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tc>
              </a:tr>
            </a:tbl>
          </a:graphicData>
        </a:graphic>
      </p:graphicFrame>
      <p:sp>
        <p:nvSpPr>
          <p:cNvPr id="4" name="Rectangle 3"/>
          <p:cNvSpPr/>
          <p:nvPr/>
        </p:nvSpPr>
        <p:spPr>
          <a:xfrm>
            <a:off x="407368" y="3059668"/>
            <a:ext cx="391713" cy="369332"/>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R</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anose="05000000000000000000" pitchFamily="2" charset="2"/>
              <a:buChar char="Ø"/>
            </a:pPr>
            <a:r>
              <a:rPr lang="en-US" sz="2800" b="1" i="1" dirty="0">
                <a:solidFill>
                  <a:srgbClr val="5F9378"/>
                </a:solidFill>
                <a:latin typeface="Arial" panose="020B0604020202020204" pitchFamily="34" charset="0"/>
                <a:cs typeface="Arial" panose="020B0604020202020204" pitchFamily="34" charset="0"/>
              </a:rPr>
              <a:t>PROJECTION</a:t>
            </a:r>
            <a:endParaRPr lang="en-US" sz="2800" b="1" i="1" dirty="0">
              <a:solidFill>
                <a:srgbClr val="5F9378"/>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Projection capability in SQL to choose the column’s/attribute’s/field’s in a table that you want to return by your query.</a:t>
            </a:r>
            <a:endParaRPr lang="en-US" sz="2400"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anose="020B0604020202020204" pitchFamily="34" charset="0"/>
                <a:cs typeface="Arial" panose="020B0604020202020204" pitchFamily="34" charset="0"/>
              </a:rPr>
              <a:t>Capabilities of </a:t>
            </a:r>
            <a:br>
              <a:rPr lang="en-US" b="1" i="1" dirty="0">
                <a:solidFill>
                  <a:schemeClr val="accent5">
                    <a:lumMod val="75000"/>
                  </a:schemeClr>
                </a:solidFill>
                <a:latin typeface="Arial" panose="020B0604020202020204" pitchFamily="34" charset="0"/>
                <a:cs typeface="Arial" panose="020B0604020202020204" pitchFamily="34" charset="0"/>
              </a:rPr>
            </a:br>
            <a:r>
              <a:rPr lang="en-US" b="1" i="1" dirty="0">
                <a:solidFill>
                  <a:schemeClr val="accent5">
                    <a:lumMod val="75000"/>
                  </a:schemeClr>
                </a:solidFill>
                <a:latin typeface="Arial" panose="020B0604020202020204" pitchFamily="34" charset="0"/>
                <a:cs typeface="Arial" panose="020B0604020202020204" pitchFamily="34" charset="0"/>
              </a:rPr>
              <a:t>		SELECT Statement</a:t>
            </a:r>
            <a:endParaRPr lang="en-US" dirty="0">
              <a:solidFill>
                <a:schemeClr val="accent5">
                  <a:lumMod val="75000"/>
                </a:schemeClr>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gridCol w="1398813"/>
                <a:gridCol w="1675214"/>
                <a:gridCol w="1861037"/>
                <a:gridCol w="1861037"/>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EMPNO</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ENAME</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JOB</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HIREDATE</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DEPTNO</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Saleel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1995-01-01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2</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Janhavi</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1994-12-20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20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3</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Snehal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1997-05-21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4</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Rahul</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Account</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1997-07-30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300486">
                <a:tc>
                  <a:txBody>
                    <a:bodyPr/>
                    <a:lstStyle/>
                    <a:p>
                      <a:pPr marL="0" marR="0" algn="ctr">
                        <a:spcBef>
                          <a:spcPts val="0"/>
                        </a:spcBef>
                        <a:spcAft>
                          <a:spcPts val="0"/>
                        </a:spcAft>
                      </a:pPr>
                      <a:r>
                        <a:rPr kumimoji="0" lang="en-US" sz="2000" kern="1200" dirty="0">
                          <a:latin typeface="Cambria" panose="02040503050406030204" pitchFamily="18" charset="0"/>
                        </a:rPr>
                        <a:t>5</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Ketan</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1994-01-01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30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bl>
          </a:graphicData>
        </a:graphic>
      </p:graphicFrame>
      <p:sp>
        <p:nvSpPr>
          <p:cNvPr id="7" name="Rectangle 6"/>
          <p:cNvSpPr/>
          <p:nvPr/>
        </p:nvSpPr>
        <p:spPr>
          <a:xfrm>
            <a:off x="407368" y="3059668"/>
            <a:ext cx="391713" cy="369332"/>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R</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anose="05000000000000000000" pitchFamily="2" charset="2"/>
              <a:buChar char="Ø"/>
            </a:pPr>
            <a:r>
              <a:rPr lang="en-US" sz="2800" b="1" i="1" dirty="0">
                <a:solidFill>
                  <a:srgbClr val="5F9378"/>
                </a:solidFill>
                <a:latin typeface="Arial" panose="020B0604020202020204" pitchFamily="34" charset="0"/>
                <a:cs typeface="Arial" panose="020B0604020202020204" pitchFamily="34" charset="0"/>
              </a:rPr>
              <a:t>JOINING</a:t>
            </a:r>
            <a:endParaRPr lang="en-US" sz="2800" b="1" i="1" dirty="0">
              <a:solidFill>
                <a:srgbClr val="5F9378"/>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Join capability in SQL to bring together data that is stored in different tables by creating a link between them.</a:t>
            </a:r>
            <a:endParaRPr lang="en-US" sz="2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gridCol w="1014914"/>
                <a:gridCol w="1150383"/>
                <a:gridCol w="1561235"/>
                <a:gridCol w="1643405"/>
              </a:tblGrid>
              <a:tr h="402566">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EMPNO</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ENAME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JOB</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HIREDATE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DEPTNO</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Saleel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1995-01-01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anose="02040503050406030204" pitchFamily="18" charset="0"/>
                        </a:rPr>
                        <a:t>20</a:t>
                      </a:r>
                      <a:endParaRPr kumimoji="0" lang="en-US" sz="2000" b="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2</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Janhavi</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1994-12-20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anose="02040503050406030204" pitchFamily="18" charset="0"/>
                        </a:rPr>
                        <a:t>10</a:t>
                      </a:r>
                      <a:endParaRPr kumimoji="0" lang="en-US" sz="2000" b="0"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3</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Snehal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1997-05-21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anose="02040503050406030204" pitchFamily="18" charset="0"/>
                        </a:rPr>
                        <a:t>10</a:t>
                      </a:r>
                      <a:endParaRPr kumimoji="0" lang="en-US" sz="2000" b="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4</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Rahul</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Account</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1997-07-30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anose="02040503050406030204" pitchFamily="18" charset="0"/>
                        </a:rPr>
                        <a:t>20</a:t>
                      </a:r>
                      <a:endParaRPr kumimoji="0" lang="en-US" sz="2000" b="0"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300486">
                <a:tc>
                  <a:txBody>
                    <a:bodyPr/>
                    <a:lstStyle/>
                    <a:p>
                      <a:pPr marL="0" marR="0" algn="ctr">
                        <a:spcBef>
                          <a:spcPts val="0"/>
                        </a:spcBef>
                        <a:spcAft>
                          <a:spcPts val="0"/>
                        </a:spcAft>
                      </a:pPr>
                      <a:r>
                        <a:rPr kumimoji="0" lang="en-US" sz="2000" kern="1200" dirty="0">
                          <a:latin typeface="Cambria" panose="02040503050406030204" pitchFamily="18" charset="0"/>
                        </a:rPr>
                        <a:t>5</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Ketan</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1994-01-01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anose="02040503050406030204" pitchFamily="18" charset="0"/>
                        </a:rPr>
                        <a:t>30</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gridCol w="1408411"/>
                <a:gridCol w="1244515"/>
              </a:tblGrid>
              <a:tr h="402566">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DEPTNO</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DNAME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LOC</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r>
              <a:tr h="452887">
                <a:tc>
                  <a:txBody>
                    <a:bodyPr/>
                    <a:lstStyle/>
                    <a:p>
                      <a:pPr marL="0" marR="0" algn="ctr">
                        <a:spcBef>
                          <a:spcPts val="0"/>
                        </a:spcBef>
                        <a:spcAft>
                          <a:spcPts val="0"/>
                        </a:spcAft>
                      </a:pPr>
                      <a:r>
                        <a:rPr kumimoji="0" lang="en-US" sz="2000" b="0" kern="1200" dirty="0">
                          <a:latin typeface="Cambria" panose="02040503050406030204" pitchFamily="18" charset="0"/>
                        </a:rPr>
                        <a:t>10</a:t>
                      </a:r>
                      <a:endParaRPr kumimoji="0" lang="en-US" sz="2000" b="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HRD</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PUNE</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r>
              <a:tr h="452887">
                <a:tc>
                  <a:txBody>
                    <a:bodyPr/>
                    <a:lstStyle/>
                    <a:p>
                      <a:pPr marL="0" marR="0" algn="ctr">
                        <a:spcBef>
                          <a:spcPts val="0"/>
                        </a:spcBef>
                        <a:spcAft>
                          <a:spcPts val="0"/>
                        </a:spcAft>
                      </a:pPr>
                      <a:r>
                        <a:rPr kumimoji="0" lang="en-US" sz="2000" b="0" kern="1200" dirty="0">
                          <a:latin typeface="Cambria" panose="02040503050406030204" pitchFamily="18" charset="0"/>
                        </a:rPr>
                        <a:t>20</a:t>
                      </a:r>
                      <a:endParaRPr kumimoji="0" lang="en-US" sz="2000" b="0"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anose="02040503050406030204" pitchFamily="18" charset="0"/>
                          <a:ea typeface="+mn-ea"/>
                          <a:cs typeface="+mn-cs"/>
                        </a:rPr>
                        <a:t>SALES</a:t>
                      </a:r>
                      <a:endParaRPr kumimoji="0" lang="en-US" sz="2000" kern="1200" dirty="0">
                        <a:solidFill>
                          <a:schemeClr val="tx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anose="02040503050406030204" pitchFamily="18" charset="0"/>
                          <a:ea typeface="+mn-ea"/>
                          <a:cs typeface="+mn-cs"/>
                        </a:rPr>
                        <a:t>BARODA</a:t>
                      </a:r>
                      <a:endParaRPr kumimoji="0" lang="en-US" sz="2000" kern="1200" dirty="0">
                        <a:solidFill>
                          <a:schemeClr val="tx1"/>
                        </a:solidFill>
                        <a:latin typeface="Cambria" panose="02040503050406030204" pitchFamily="18" charset="0"/>
                        <a:ea typeface="+mn-ea"/>
                        <a:cs typeface="+mn-cs"/>
                      </a:endParaRPr>
                    </a:p>
                  </a:txBody>
                  <a:tcPr marL="68571" marR="68571" marT="0" marB="0" anchor="ctr">
                    <a:noFill/>
                  </a:tcPr>
                </a:tc>
              </a:tr>
              <a:tr h="452887">
                <a:tc>
                  <a:txBody>
                    <a:bodyPr/>
                    <a:lstStyle/>
                    <a:p>
                      <a:pPr marL="0" marR="0" algn="ctr">
                        <a:spcBef>
                          <a:spcPts val="0"/>
                        </a:spcBef>
                        <a:spcAft>
                          <a:spcPts val="0"/>
                        </a:spcAft>
                      </a:pPr>
                      <a:r>
                        <a:rPr kumimoji="0" lang="en-US" sz="2000" b="0" i="0" kern="1200" dirty="0">
                          <a:solidFill>
                            <a:schemeClr val="dk1"/>
                          </a:solidFill>
                          <a:latin typeface="Cambria" panose="02040503050406030204" pitchFamily="18" charset="0"/>
                          <a:ea typeface="+mn-ea"/>
                          <a:cs typeface="+mn-cs"/>
                        </a:rPr>
                        <a:t>40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anose="02040503050406030204" pitchFamily="18" charset="0"/>
                          <a:ea typeface="+mn-ea"/>
                          <a:cs typeface="+mn-cs"/>
                        </a:rPr>
                        <a:t>PURCHASE</a:t>
                      </a:r>
                      <a:endParaRPr kumimoji="0" lang="en-US" sz="2000" i="0" kern="1200" dirty="0">
                        <a:solidFill>
                          <a:schemeClr val="tx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anose="02040503050406030204" pitchFamily="18" charset="0"/>
                          <a:ea typeface="+mn-ea"/>
                          <a:cs typeface="+mn-cs"/>
                        </a:rPr>
                        <a:t>SURAT</a:t>
                      </a:r>
                      <a:endParaRPr kumimoji="0" lang="en-US" sz="2000" b="0" i="0" kern="1200" dirty="0">
                        <a:solidFill>
                          <a:schemeClr val="tx1"/>
                        </a:solidFill>
                        <a:latin typeface="Cambria" panose="02040503050406030204" pitchFamily="18" charset="0"/>
                        <a:ea typeface="+mn-ea"/>
                        <a:cs typeface="+mn-cs"/>
                      </a:endParaRPr>
                    </a:p>
                  </a:txBody>
                  <a:tcPr marL="68571" marR="68571" marT="0" marB="0" anchor="ctr">
                    <a:noFill/>
                  </a:tcPr>
                </a:tc>
              </a:tr>
            </a:tbl>
          </a:graphicData>
        </a:graphic>
      </p:graphicFrame>
      <p:sp>
        <p:nvSpPr>
          <p:cNvPr id="8" name="Title 1"/>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anose="020B0604020202020204" pitchFamily="34" charset="0"/>
                <a:cs typeface="Arial" panose="020B0604020202020204" pitchFamily="34" charset="0"/>
              </a:rPr>
              <a:t>Capabilities of </a:t>
            </a:r>
            <a:br>
              <a:rPr lang="en-US" b="1" i="1" dirty="0">
                <a:solidFill>
                  <a:schemeClr val="accent5">
                    <a:lumMod val="75000"/>
                  </a:schemeClr>
                </a:solidFill>
                <a:latin typeface="Arial" panose="020B0604020202020204" pitchFamily="34" charset="0"/>
                <a:cs typeface="Arial" panose="020B0604020202020204" pitchFamily="34" charset="0"/>
              </a:rPr>
            </a:br>
            <a:r>
              <a:rPr lang="en-US" b="1" i="1" dirty="0">
                <a:solidFill>
                  <a:schemeClr val="accent5">
                    <a:lumMod val="75000"/>
                  </a:schemeClr>
                </a:solidFill>
                <a:latin typeface="Arial" panose="020B0604020202020204" pitchFamily="34" charset="0"/>
                <a:cs typeface="Arial" panose="020B0604020202020204" pitchFamily="34" charset="0"/>
              </a:rPr>
              <a:t>		SELECT Statement</a:t>
            </a:r>
            <a:endParaRPr lang="en-US" dirty="0">
              <a:solidFill>
                <a:schemeClr val="accent5">
                  <a:lumMod val="75000"/>
                </a:schemeClr>
              </a:solidFill>
              <a:latin typeface="Arial" panose="020B0604020202020204" pitchFamily="34" charset="0"/>
              <a:cs typeface="Arial" panose="020B0604020202020204" pitchFamily="34" charset="0"/>
            </a:endParaRPr>
          </a:p>
        </p:txBody>
      </p:sp>
      <p:sp>
        <p:nvSpPr>
          <p:cNvPr id="7" name="Rectangle 6"/>
          <p:cNvSpPr/>
          <p:nvPr/>
        </p:nvSpPr>
        <p:spPr>
          <a:xfrm>
            <a:off x="407368" y="3044273"/>
            <a:ext cx="391713" cy="369332"/>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R</a:t>
            </a:r>
            <a:endParaRPr lang="en-IN" dirty="0"/>
          </a:p>
        </p:txBody>
      </p:sp>
      <p:sp>
        <p:nvSpPr>
          <p:cNvPr id="9" name="Rectangle 8"/>
          <p:cNvSpPr/>
          <p:nvPr/>
        </p:nvSpPr>
        <p:spPr>
          <a:xfrm>
            <a:off x="7728917" y="3059668"/>
            <a:ext cx="391713" cy="369332"/>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S</a:t>
            </a:r>
            <a:endParaRPr lang="en-IN" dirty="0"/>
          </a:p>
        </p:txBody>
      </p:sp>
      <p:pic>
        <p:nvPicPr>
          <p:cNvPr id="1026" name="Picture 2" descr="10+ Free Hyperlink &amp; Link Images - Pixaba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anose="020B0604020202020204"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anose="020B0604020202020204" pitchFamily="34" charset="0"/>
                  <a:cs typeface="Arial" panose="020B0604020202020204" pitchFamily="34" charset="0"/>
                </a:rPr>
                <a:t> &lt;table_references&gt;</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endParaRPr lang="en-IN" sz="2400" dirty="0">
                <a:solidFill>
                  <a:srgbClr val="FFFF00"/>
                </a:solidFill>
                <a:latin typeface="Arial" panose="020B0604020202020204" pitchFamily="34" charset="0"/>
                <a:cs typeface="Arial" panose="020B0604020202020204" pitchFamily="34" charset="0"/>
              </a:endParaRP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anose="020B0604020202020204" pitchFamily="34" charset="0"/>
                  <a:cs typeface="Arial" panose="020B0604020202020204" pitchFamily="34" charset="0"/>
                </a:rPr>
                <a:t>selection-list</a:t>
              </a:r>
              <a:r>
                <a:rPr lang="en-US"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field-list</a:t>
              </a:r>
              <a:r>
                <a:rPr lang="en-US"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column-list</a:t>
              </a:r>
              <a:endParaRPr lang="en-US" dirty="0">
                <a:solidFill>
                  <a:schemeClr val="bg2">
                    <a:lumMod val="50000"/>
                  </a:schemeClr>
                </a:solidFill>
                <a:latin typeface="Arial" panose="020B0604020202020204" pitchFamily="34" charset="0"/>
                <a:cs typeface="Arial" panose="020B0604020202020204" pitchFamily="34" charset="0"/>
              </a:endParaRP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select statement </a:t>
            </a:r>
            <a:endParaRPr lang="en-IN" sz="3200" i="1" dirty="0">
              <a:solidFill>
                <a:srgbClr val="FF9900"/>
              </a:solidFill>
              <a:latin typeface="Arial" panose="020B0604020202020204" pitchFamily="34" charset="0"/>
              <a:cs typeface="Arial" panose="020B0604020202020204" pitchFamily="34" charset="0"/>
            </a:endParaRPr>
          </a:p>
        </p:txBody>
      </p:sp>
      <p:grpSp>
        <p:nvGrpSpPr>
          <p:cNvPr id="5" name="Group 4"/>
          <p:cNvGrpSpPr/>
          <p:nvPr/>
        </p:nvGrpSpPr>
        <p:grpSpPr>
          <a:xfrm>
            <a:off x="1271463" y="3631935"/>
            <a:ext cx="8136905" cy="1822581"/>
            <a:chOff x="1271464" y="3789040"/>
            <a:chExt cx="8305800" cy="1822581"/>
          </a:xfrm>
        </p:grpSpPr>
        <p:grpSp>
          <p:nvGrpSpPr>
            <p:cNvPr id="2" name="Group 1"/>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anose="020B0604020202020204"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anose="020B0604020202020204" pitchFamily="34" charset="0"/>
                    <a:cs typeface="Arial" panose="020B0604020202020204" pitchFamily="34" charset="0"/>
                  </a:rPr>
                  <a:t> &lt;table_references&gt;</a:t>
                </a:r>
                <a:endParaRPr lang="en-US" sz="2400" dirty="0">
                  <a:latin typeface="Arial" panose="020B0604020202020204" pitchFamily="34" charset="0"/>
                  <a:cs typeface="Arial" panose="020B0604020202020204" pitchFamily="34" charset="0"/>
                </a:endParaRP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endParaRPr lang="en-IN" sz="2400" dirty="0">
                  <a:solidFill>
                    <a:srgbClr val="FFFF00"/>
                  </a:solidFill>
                  <a:latin typeface="Arial" panose="020B0604020202020204" pitchFamily="34" charset="0"/>
                  <a:cs typeface="Arial" panose="020B0604020202020204" pitchFamily="34" charset="0"/>
                </a:endParaRP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anose="020B0604020202020204" pitchFamily="34" charset="0"/>
                  <a:cs typeface="Arial" panose="020B0604020202020204" pitchFamily="34" charset="0"/>
                </a:rPr>
                <a:t>selection-list</a:t>
              </a:r>
              <a:r>
                <a:rPr lang="en-US"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field-list</a:t>
              </a:r>
              <a:r>
                <a:rPr lang="en-US"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column-list</a:t>
              </a:r>
              <a:endParaRPr lang="en-US" dirty="0">
                <a:solidFill>
                  <a:schemeClr val="bg2">
                    <a:lumMod val="50000"/>
                  </a:schemeClr>
                </a:solidFill>
                <a:latin typeface="Arial" panose="020B0604020202020204" pitchFamily="34" charset="0"/>
                <a:cs typeface="Arial" panose="020B0604020202020204" pitchFamily="34" charset="0"/>
              </a:endParaRPr>
            </a:p>
          </p:txBody>
        </p:sp>
      </p:grpSp>
      <p:sp>
        <p:nvSpPr>
          <p:cNvPr id="14" name="TextBox 13"/>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22" name="TextBox 21"/>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4" name="TextBox 13"/>
          <p:cNvSpPr txBox="1"/>
          <p:nvPr/>
        </p:nvSpPr>
        <p:spPr>
          <a:xfrm>
            <a:off x="6685236" y="1824890"/>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p:cNvSpPr/>
          <p:nvPr/>
        </p:nvSpPr>
        <p:spPr>
          <a:xfrm>
            <a:off x="1107792" y="3491716"/>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16" name="Rectangle 15"/>
          <p:cNvSpPr/>
          <p:nvPr/>
        </p:nvSpPr>
        <p:spPr>
          <a:xfrm>
            <a:off x="407368" y="880373"/>
            <a:ext cx="11521280"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endParaRPr lang="en-IN" sz="2000" dirty="0">
              <a:latin typeface="Liberation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p:cNvSpPr/>
          <p:nvPr/>
        </p:nvSpPr>
        <p:spPr>
          <a:xfrm>
            <a:off x="263352" y="908720"/>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err="1">
                <a:latin typeface="Liberation Mono"/>
              </a:rPr>
              <a:t>where_condition</a:t>
            </a:r>
            <a:r>
              <a:rPr lang="en-IN" sz="2000" dirty="0">
                <a:latin typeface="Liberation Mono"/>
              </a:rPr>
              <a:t>]</a:t>
            </a:r>
            <a:endParaRPr lang="en-IN" sz="2000" dirty="0">
              <a:latin typeface="Liberation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endParaRPr lang="en-IN" dirty="0">
              <a:solidFill>
                <a:schemeClr val="tx1">
                  <a:lumMod val="95000"/>
                  <a:lumOff val="5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endParaRPr lang="en-IN" dirty="0">
              <a:solidFill>
                <a:schemeClr val="tx1">
                  <a:lumMod val="95000"/>
                  <a:lumOff val="5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endParaRPr lang="en-IN" dirty="0">
              <a:solidFill>
                <a:schemeClr val="tx1">
                  <a:lumMod val="95000"/>
                  <a:lumOff val="5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2" name="Rectangle 21"/>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file-oriented system</a:t>
            </a:r>
            <a:endParaRPr lang="en-IN" sz="3200" i="1" dirty="0">
              <a:solidFill>
                <a:srgbClr val="FF9900"/>
              </a:solidFill>
              <a:latin typeface="Arial" panose="020B0604020202020204" pitchFamily="34" charset="0"/>
              <a:cs typeface="Arial" panose="020B0604020202020204" pitchFamily="34" charset="0"/>
            </a:endParaRPr>
          </a:p>
        </p:txBody>
      </p:sp>
      <p:grpSp>
        <p:nvGrpSpPr>
          <p:cNvPr id="7" name="Group 6"/>
          <p:cNvGrpSpPr/>
          <p:nvPr/>
        </p:nvGrpSpPr>
        <p:grpSpPr>
          <a:xfrm>
            <a:off x="217216" y="1909491"/>
            <a:ext cx="11711432" cy="3590899"/>
            <a:chOff x="119336" y="1909491"/>
            <a:chExt cx="11711432" cy="3590899"/>
          </a:xfrm>
        </p:grpSpPr>
        <p:grpSp>
          <p:nvGrpSpPr>
            <p:cNvPr id="4" name="Group 3"/>
            <p:cNvGrpSpPr/>
            <p:nvPr/>
          </p:nvGrpSpPr>
          <p:grpSpPr>
            <a:xfrm>
              <a:off x="119336" y="1909491"/>
              <a:ext cx="11711432" cy="3590899"/>
              <a:chOff x="119335" y="1909491"/>
              <a:chExt cx="11711432" cy="3590899"/>
            </a:xfrm>
          </p:grpSpPr>
          <p:grpSp>
            <p:nvGrpSpPr>
              <p:cNvPr id="3" name="Group 2"/>
              <p:cNvGrpSpPr/>
              <p:nvPr/>
            </p:nvGrpSpPr>
            <p:grpSpPr>
              <a:xfrm>
                <a:off x="2423593" y="1909491"/>
                <a:ext cx="9407174" cy="3590899"/>
                <a:chOff x="2423593" y="1909491"/>
                <a:chExt cx="9407174" cy="3590899"/>
              </a:xfrm>
            </p:grpSpPr>
            <p:grpSp>
              <p:nvGrpSpPr>
                <p:cNvPr id="8" name="Group 7"/>
                <p:cNvGrpSpPr/>
                <p:nvPr/>
              </p:nvGrpSpPr>
              <p:grpSpPr>
                <a:xfrm>
                  <a:off x="2423593" y="1909491"/>
                  <a:ext cx="9407174" cy="1374908"/>
                  <a:chOff x="2567609" y="1979532"/>
                  <a:chExt cx="9407174" cy="1374908"/>
                </a:xfrm>
              </p:grpSpPr>
              <p:grpSp>
                <p:nvGrpSpPr>
                  <p:cNvPr id="6" name="Group 5"/>
                  <p:cNvGrpSpPr/>
                  <p:nvPr/>
                </p:nvGrpSpPr>
                <p:grpSpPr>
                  <a:xfrm>
                    <a:off x="2567609" y="1979532"/>
                    <a:ext cx="9407174" cy="1374908"/>
                    <a:chOff x="2423592" y="2484894"/>
                    <a:chExt cx="9407174" cy="1181850"/>
                  </a:xfrm>
                </p:grpSpPr>
                <p:sp>
                  <p:nvSpPr>
                    <p:cNvPr id="26" name="TextBox 4"/>
                    <p:cNvSpPr txBox="1"/>
                    <p:nvPr/>
                  </p:nvSpPr>
                  <p:spPr>
                    <a:xfrm>
                      <a:off x="2423592" y="2873064"/>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endParaRPr lang="en-IN" dirty="0">
                        <a:latin typeface="Arial" panose="020B0604020202020204" pitchFamily="34" charset="0"/>
                        <a:cs typeface="Arial" panose="020B0604020202020204" pitchFamily="34" charset="0"/>
                      </a:endParaRPr>
                    </a:p>
                  </p:txBody>
                </p:sp>
                <p:sp>
                  <p:nvSpPr>
                    <p:cNvPr id="21" name="Rectangle 20"/>
                    <p:cNvSpPr/>
                    <p:nvPr/>
                  </p:nvSpPr>
                  <p:spPr>
                    <a:xfrm>
                      <a:off x="9650125"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p:cNvSpPr/>
                    <p:nvPr/>
                  </p:nvSpPr>
                  <p:spPr>
                    <a:xfrm>
                      <a:off x="4557957"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endParaRPr lang="en-IN" dirty="0">
                        <a:solidFill>
                          <a:srgbClr val="0070C0"/>
                        </a:solidFill>
                        <a:latin typeface="Arial" panose="020B0604020202020204" pitchFamily="34" charset="0"/>
                        <a:cs typeface="Arial" panose="020B0604020202020204" pitchFamily="34" charset="0"/>
                      </a:endParaRPr>
                    </a:p>
                  </p:txBody>
                </p:sp>
                <p:sp>
                  <p:nvSpPr>
                    <p:cNvPr id="17" name="Rectangle 16"/>
                    <p:cNvSpPr/>
                    <p:nvPr/>
                  </p:nvSpPr>
                  <p:spPr>
                    <a:xfrm>
                      <a:off x="7176119"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endParaRPr lang="en-IN" dirty="0">
                        <a:solidFill>
                          <a:srgbClr val="0070C0"/>
                        </a:solidFill>
                        <a:latin typeface="Arial" panose="020B0604020202020204" pitchFamily="34" charset="0"/>
                        <a:cs typeface="Arial" panose="020B0604020202020204" pitchFamily="34" charset="0"/>
                      </a:endParaRPr>
                    </a:p>
                  </p:txBody>
                </p:sp>
              </p:grpSp>
              <p:sp>
                <p:nvSpPr>
                  <p:cNvPr id="2" name="TextBox 4"/>
                  <p:cNvSpPr txBox="1"/>
                  <p:nvPr/>
                </p:nvSpPr>
                <p:spPr>
                  <a:xfrm>
                    <a:off x="4701975" y="2431110"/>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endParaRPr lang="en-IN" dirty="0">
                      <a:latin typeface="Arial" panose="020B0604020202020204" pitchFamily="34" charset="0"/>
                      <a:cs typeface="Arial" panose="020B0604020202020204" pitchFamily="34" charset="0"/>
                    </a:endParaRPr>
                  </a:p>
                </p:txBody>
              </p:sp>
            </p:grpSp>
            <p:sp>
              <p:nvSpPr>
                <p:cNvPr id="27" name="TextBox 4"/>
                <p:cNvSpPr txBox="1"/>
                <p:nvPr/>
              </p:nvSpPr>
              <p:spPr>
                <a:xfrm>
                  <a:off x="727166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ramesh 6000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500 sam 3500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latin typeface="Arial" panose="020B0604020202020204" pitchFamily="34" charset="0"/>
                    <a:cs typeface="Arial" panose="020B0604020202020204" pitchFamily="34" charset="0"/>
                  </a:endParaRPr>
                </a:p>
              </p:txBody>
            </p:sp>
            <p:sp>
              <p:nvSpPr>
                <p:cNvPr id="28" name="TextBox 4"/>
                <p:cNvSpPr txBox="1"/>
                <p:nvPr/>
              </p:nvSpPr>
              <p:spPr>
                <a:xfrm>
                  <a:off x="979194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ramesh 6000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500 sam 3500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latin typeface="Arial" panose="020B0604020202020204" pitchFamily="34" charset="0"/>
                    <a:cs typeface="Arial" panose="020B0604020202020204" pitchFamily="34" charset="0"/>
                  </a:endParaRPr>
                </a:p>
              </p:txBody>
            </p:sp>
          </p:grpSp>
          <p:sp>
            <p:nvSpPr>
              <p:cNvPr id="19" name="Rectangle 18"/>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5" name="TextBox 4"/>
            <p:cNvSpPr txBox="1"/>
            <p:nvPr/>
          </p:nvSpPr>
          <p:spPr>
            <a:xfrm>
              <a:off x="163731" y="2361069"/>
              <a:ext cx="1840220"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ramesh 6000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rajan 4500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500 sam 3500</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latin typeface="Arial" panose="020B0604020202020204" pitchFamily="34" charset="0"/>
                <a:cs typeface="Arial" panose="020B0604020202020204" pitchFamily="34" charset="0"/>
              </a:endParaRPr>
            </a:p>
          </p:txBody>
        </p:sp>
      </p:grpSp>
      <p:sp>
        <p:nvSpPr>
          <p:cNvPr id="9" name="TextBox 8"/>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8" name="Rectangle 7"/>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endParaRPr lang="en-US" sz="2000" dirty="0">
              <a:latin typeface="Palatino Linotype" panose="02040502050505030304" pitchFamily="18" charset="0"/>
              <a:cs typeface="Arial" panose="020B0604020202020204" pitchFamily="34" charset="0"/>
            </a:endParaRPr>
          </a:p>
        </p:txBody>
      </p:sp>
      <p:sp>
        <p:nvSpPr>
          <p:cNvPr id="12" name="TextBox 11"/>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endParaRPr lang="en-US" dirty="0">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endParaRPr lang="en-US" sz="20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9" name="Rectangle 8"/>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endParaRPr lang="en-US" sz="2000" dirty="0">
              <a:solidFill>
                <a:schemeClr val="tx1">
                  <a:lumMod val="85000"/>
                  <a:lumOff val="15000"/>
                </a:schemeClr>
              </a:solidFill>
              <a:latin typeface="Palatino Linotype" panose="02040502050505030304" pitchFamily="18" charset="0"/>
              <a:cs typeface="Segoe UI Light" panose="020B0502040204020203" pitchFamily="34" charset="0"/>
            </a:endParaRPr>
          </a:p>
        </p:txBody>
      </p:sp>
      <p:sp>
        <p:nvSpPr>
          <p:cNvPr id="10" name="Rectangle 9"/>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"multiple" because multiple occurrences of the same value are allowed.</a:t>
            </a:r>
            <a:endParaRPr lang="en-IN" dirty="0">
              <a:latin typeface="Arial" panose="020B0604020202020204" pitchFamily="34" charset="0"/>
              <a:cs typeface="Arial" panose="020B0604020202020204" pitchFamily="34" charset="0"/>
            </a:endParaRPr>
          </a:p>
        </p:txBody>
      </p:sp>
      <p:sp>
        <p:nvSpPr>
          <p:cNvPr id="11" name="Rectangle 10"/>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7" y="279312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21599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p:cNvSpPr txBox="1"/>
          <p:nvPr/>
        </p:nvSpPr>
        <p:spPr>
          <a:xfrm>
            <a:off x="216468" y="4581128"/>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endParaRPr lang="en-US" dirty="0">
              <a:solidFill>
                <a:srgbClr val="FF0000"/>
              </a:solidFill>
              <a:latin typeface="Arial" panose="020B0604020202020204" pitchFamily="34" charset="0"/>
              <a:cs typeface="Arial" panose="020B0604020202020204" pitchFamily="34" charset="0"/>
            </a:endParaRP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endParaRPr lang="en-IN" sz="1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endParaRPr lang="en-IN" sz="1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263352" y="358521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a:t>
            </a:r>
            <a:endParaRPr lang="en-US" sz="2000" dirty="0">
              <a:latin typeface="Palatino Linotype" panose="02040502050505030304" pitchFamily="18" charset="0"/>
            </a:endParaRPr>
          </a:p>
        </p:txBody>
      </p:sp>
      <p:sp>
        <p:nvSpPr>
          <p:cNvPr id="4" name="Rectangle 3"/>
          <p:cNvSpPr/>
          <p:nvPr/>
        </p:nvSpPr>
        <p:spPr>
          <a:xfrm>
            <a:off x="270537" y="242795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551383" y="1239505"/>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endParaRPr lang="en-IN" sz="2000" dirty="0">
              <a:latin typeface="Liberation Mono"/>
              <a:cs typeface="Arial" panose="020B0604020202020204" pitchFamily="34" charset="0"/>
            </a:endParaRPr>
          </a:p>
        </p:txBody>
      </p:sp>
      <p:sp>
        <p:nvSpPr>
          <p:cNvPr id="3" name="Rectangle 2"/>
          <p:cNvSpPr/>
          <p:nvPr/>
        </p:nvSpPr>
        <p:spPr>
          <a:xfrm>
            <a:off x="551384" y="436510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7" y="270892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endParaRPr lang="en-US" sz="2400" dirty="0">
              <a:solidFill>
                <a:srgbClr val="FF0000"/>
              </a:solidFill>
              <a:latin typeface="Arial" panose="020B0604020202020204" pitchFamily="34" charset="0"/>
              <a:cs typeface="Arial" panose="020B0604020202020204" pitchFamily="34" charset="0"/>
            </a:endParaRP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endParaRPr lang="en-IN" dirty="0">
              <a:latin typeface="Arial" panose="020B0604020202020204" pitchFamily="34" charset="0"/>
              <a:cs typeface="Arial" panose="020B0604020202020204" pitchFamily="34" charset="0"/>
            </a:endParaRPr>
          </a:p>
        </p:txBody>
      </p:sp>
      <p:sp>
        <p:nvSpPr>
          <p:cNvPr id="4" name="TextBox 3"/>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endParaRPr lang="en-US" sz="2400" dirty="0">
              <a:solidFill>
                <a:srgbClr val="FF0000"/>
              </a:solidFill>
              <a:latin typeface="Arial" panose="020B0604020202020204" pitchFamily="34" charset="0"/>
              <a:cs typeface="Arial" panose="020B0604020202020204" pitchFamily="34" charset="0"/>
            </a:endParaRP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endParaRPr lang="en-IN" sz="1800" dirty="0">
              <a:solidFill>
                <a:schemeClr val="tx1"/>
              </a:solidFill>
              <a:latin typeface="Arial" panose="020B0604020202020204" pitchFamily="34" charset="0"/>
              <a:cs typeface="Arial" panose="020B0604020202020204" pitchFamily="34" charset="0"/>
            </a:endParaRP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263350" y="359475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endParaRPr lang="en-IN" dirty="0">
              <a:latin typeface="Palatino Linotype" panose="02040502050505030304" pitchFamily="18" charset="0"/>
            </a:endParaRPr>
          </a:p>
        </p:txBody>
      </p:sp>
      <p:sp>
        <p:nvSpPr>
          <p:cNvPr id="7" name="Rectangle 6"/>
          <p:cNvSpPr/>
          <p:nvPr/>
        </p:nvSpPr>
        <p:spPr>
          <a:xfrm>
            <a:off x="270537" y="220486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p:cNvSpPr/>
          <p:nvPr/>
        </p:nvSpPr>
        <p:spPr>
          <a:xfrm>
            <a:off x="551384" y="1153486"/>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endParaRPr lang="en-IN" sz="2000" dirty="0">
              <a:latin typeface="Liberation Mono"/>
              <a:cs typeface="Arial" panose="020B0604020202020204" pitchFamily="34" charset="0"/>
            </a:endParaRPr>
          </a:p>
        </p:txBody>
      </p:sp>
      <p:sp>
        <p:nvSpPr>
          <p:cNvPr id="3" name="Rectangle 2"/>
          <p:cNvSpPr/>
          <p:nvPr/>
        </p:nvSpPr>
        <p:spPr>
          <a:xfrm>
            <a:off x="551384" y="4488796"/>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endParaRPr lang="en-IN" sz="2000" dirty="0">
              <a:latin typeface="Liberation Mono"/>
              <a:cs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055440" y="3494618"/>
            <a:ext cx="10153128" cy="1877437"/>
          </a:xfrm>
          <a:prstGeom prst="rect">
            <a:avLst/>
          </a:prstGeom>
        </p:spPr>
        <p:txBody>
          <a:bodyPr wrap="square">
            <a:spAutoFit/>
          </a:bodyPr>
          <a:lstStyle/>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endParaRPr lang="en-US" sz="20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a:t>
            </a:r>
            <a:endParaRPr lang="en-US" sz="20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endParaRPr lang="en-US" sz="2000" dirty="0">
              <a:latin typeface="Palatino Linotype" panose="02040502050505030304" pitchFamily="18" charset="0"/>
              <a:cs typeface="Segoe UI Light" panose="020B0502040204020203" pitchFamily="34" charset="0"/>
            </a:endParaRPr>
          </a:p>
        </p:txBody>
      </p:sp>
      <p:sp>
        <p:nvSpPr>
          <p:cNvPr id="5" name="TextBox 4"/>
          <p:cNvSpPr txBox="1"/>
          <p:nvPr/>
        </p:nvSpPr>
        <p:spPr>
          <a:xfrm>
            <a:off x="767408" y="356026"/>
            <a:ext cx="9865096" cy="1631216"/>
          </a:xfrm>
          <a:prstGeom prst="rect">
            <a:avLst/>
          </a:prstGeom>
          <a:noFill/>
        </p:spPr>
        <p:txBody>
          <a:bodyPr wrap="square">
            <a:spAutoFit/>
          </a:bodyPr>
          <a:lstStyle/>
          <a:p>
            <a:r>
              <a:rPr lang="en-US" sz="2000" b="0" i="0" dirty="0">
                <a:solidFill>
                  <a:srgbClr val="999999"/>
                </a:solidFill>
                <a:effectLst/>
                <a:latin typeface="Liberation Mono"/>
              </a:rPr>
              <a:t>[</a:t>
            </a:r>
            <a:r>
              <a:rPr lang="en-US" sz="2000" b="0" i="0" dirty="0">
                <a:solidFill>
                  <a:srgbClr val="0077AA"/>
                </a:solidFill>
                <a:effectLst/>
                <a:latin typeface="Liberation Mono"/>
              </a:rPr>
              <a:t>CONSTRAINT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symbol</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FOREIGN</a:t>
            </a:r>
            <a:r>
              <a:rPr lang="en-US" sz="2000" b="0" i="0" dirty="0">
                <a:solidFill>
                  <a:srgbClr val="000000"/>
                </a:solidFill>
                <a:effectLst/>
                <a:latin typeface="Liberation Mono"/>
              </a:rPr>
              <a:t> </a:t>
            </a:r>
            <a:r>
              <a:rPr lang="en-US" sz="2000" b="0" i="0" dirty="0">
                <a:solidFill>
                  <a:srgbClr val="0077AA"/>
                </a:solidFill>
                <a:effectLst/>
                <a:latin typeface="Liberation Mono"/>
              </a:rPr>
              <a:t>KEY</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REFERENCES</a:t>
            </a:r>
            <a:r>
              <a:rPr lang="en-US" sz="2000" b="0" i="0" dirty="0">
                <a:solidFill>
                  <a:srgbClr val="000000"/>
                </a:solidFill>
                <a:effectLst/>
                <a:latin typeface="Liberation Mono"/>
              </a:rPr>
              <a:t> </a:t>
            </a:r>
            <a:r>
              <a:rPr lang="en-US" sz="2000" b="0" i="1" dirty="0">
                <a:solidFill>
                  <a:srgbClr val="000000"/>
                </a:solidFill>
                <a:effectLst/>
                <a:latin typeface="Liberation Mono"/>
              </a:rPr>
              <a:t>tbl_name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999999"/>
              </a:solidFill>
              <a:effectLst/>
              <a:latin typeface="Liberation Mono"/>
            </a:endParaRPr>
          </a:p>
          <a:p>
            <a:endParaRPr lang="en-US" sz="2000" dirty="0">
              <a:solidFill>
                <a:srgbClr val="999999"/>
              </a:solidFill>
              <a:latin typeface="Liberation Mono"/>
            </a:endParaRPr>
          </a:p>
          <a:p>
            <a:r>
              <a:rPr lang="en-US" sz="2000" b="0" i="1" dirty="0">
                <a:solidFill>
                  <a:srgbClr val="000000"/>
                </a:solidFill>
                <a:effectLst/>
                <a:latin typeface="Liberation Mono"/>
              </a:rPr>
              <a:t>reference_option</a:t>
            </a:r>
            <a:r>
              <a:rPr lang="en-US" sz="2000" b="0" i="0" dirty="0">
                <a:solidFill>
                  <a:srgbClr val="000000"/>
                </a:solidFill>
                <a:effectLst/>
                <a:latin typeface="Liberation Mono"/>
              </a:rPr>
              <a:t>:  </a:t>
            </a:r>
            <a:r>
              <a:rPr lang="en-US" sz="2000" b="0" i="0" dirty="0">
                <a:solidFill>
                  <a:srgbClr val="0077AA"/>
                </a:solidFill>
                <a:effectLst/>
                <a:latin typeface="Liberation Mono"/>
              </a:rPr>
              <a:t>CASCADE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0055"/>
                </a:solidFill>
                <a:effectLst/>
                <a:latin typeface="Liberation Mono"/>
              </a:rPr>
              <a:t>NULL</a:t>
            </a:r>
            <a:r>
              <a:rPr lang="en-US" sz="2000" b="0" i="0" dirty="0">
                <a:solidFill>
                  <a:srgbClr val="000000"/>
                </a:solidFill>
                <a:effectLst/>
                <a:latin typeface="Liberation Mono"/>
              </a:rPr>
              <a:t> </a:t>
            </a:r>
            <a:endParaRPr lang="en-IN"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endParaRPr lang="en-US" sz="2200" dirty="0">
              <a:solidFill>
                <a:srgbClr val="FF0000"/>
              </a:solidFill>
              <a:latin typeface="Arial" panose="020B0604020202020204" pitchFamily="34" charset="0"/>
              <a:cs typeface="Arial" panose="020B0604020202020204" pitchFamily="34" charset="0"/>
            </a:endParaRP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constraints – foreign key</a:t>
            </a:r>
            <a:endParaRPr lang="en-IN" sz="3200" i="1" dirty="0">
              <a:solidFill>
                <a:srgbClr val="FF9900"/>
              </a:solidFill>
              <a:latin typeface="Arial" panose="020B0604020202020204" pitchFamily="34" charset="0"/>
              <a:cs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p:cNvSpPr/>
          <p:nvPr/>
        </p:nvSpPr>
        <p:spPr>
          <a:xfrm>
            <a:off x="695400" y="702384"/>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endParaRPr lang="en-US" sz="2000" dirty="0">
              <a:solidFill>
                <a:schemeClr val="tx1">
                  <a:lumMod val="85000"/>
                  <a:lumOff val="15000"/>
                </a:schemeClr>
              </a:solidFill>
              <a:latin typeface="Liberation Mono"/>
            </a:endParaRP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Rectangle 2"/>
          <p:cNvSpPr/>
          <p:nvPr/>
        </p:nvSpPr>
        <p:spPr>
          <a:xfrm>
            <a:off x="695400" y="4581128"/>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endParaRPr lang="en-IN" sz="2000" dirty="0">
              <a:latin typeface="Liberation Mono"/>
              <a:cs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5" y="2604974"/>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6" name="Rectangle 15"/>
          <p:cNvSpPr/>
          <p:nvPr/>
        </p:nvSpPr>
        <p:spPr>
          <a:xfrm>
            <a:off x="270537" y="2060848"/>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CHECK (</a:t>
            </a:r>
            <a:r>
              <a:rPr lang="en-US" sz="2000" dirty="0">
                <a:latin typeface="Liberation Mono"/>
                <a:cs typeface="Arial" panose="020B0604020202020204" pitchFamily="34" charset="0"/>
              </a:rPr>
              <a:t>expr</a:t>
            </a:r>
            <a:r>
              <a:rPr lang="en-US" sz="2000" dirty="0">
                <a:solidFill>
                  <a:srgbClr val="0077AA"/>
                </a:solidFill>
                <a:latin typeface="Arial" panose="020B0604020202020204" pitchFamily="34" charset="0"/>
                <a:cs typeface="Arial" panose="020B0604020202020204" pitchFamily="34" charset="0"/>
              </a:rPr>
              <a:t>)</a:t>
            </a:r>
            <a:endParaRPr lang="en-IN" sz="2000" dirty="0">
              <a:solidFill>
                <a:srgbClr val="0077AA"/>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advantages of file-</a:t>
            </a:r>
            <a:r>
              <a:rPr lang="en-IN" sz="3200" i="1" dirty="0">
                <a:solidFill>
                  <a:srgbClr val="FF9900"/>
                </a:solidFill>
                <a:latin typeface="Arial" panose="020B0604020202020204" pitchFamily="34" charset="0"/>
                <a:cs typeface="Arial" panose="020B0604020202020204" pitchFamily="34" charset="0"/>
              </a:rPr>
              <a:t>oriented</a:t>
            </a:r>
            <a:r>
              <a:rPr lang="en-US" sz="3200" i="1" dirty="0">
                <a:solidFill>
                  <a:srgbClr val="FF9900"/>
                </a:solidFill>
                <a:latin typeface="Arial" panose="020B0604020202020204" pitchFamily="34" charset="0"/>
                <a:cs typeface="Arial" panose="020B0604020202020204" pitchFamily="34" charset="0"/>
              </a:rPr>
              <a:t> system</a:t>
            </a:r>
            <a:endParaRPr lang="en-US" sz="3200" i="1" dirty="0">
              <a:solidFill>
                <a:srgbClr val="FF9900"/>
              </a:solidFill>
              <a:latin typeface="Arial" panose="020B0604020202020204" pitchFamily="34" charset="0"/>
              <a:cs typeface="Arial" panose="020B0604020202020204" pitchFamily="34" charset="0"/>
            </a:endParaRP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anose="02040502050505030304" pitchFamily="18" charset="0"/>
              </a:rPr>
              <a:t>The biggest advantage of file-based storage is that anyone can understand the system.</a:t>
            </a:r>
            <a:endParaRPr lang="en-US" dirty="0">
              <a:latin typeface="Palatino Linotype" panose="02040502050505030304" pitchFamily="18" charset="0"/>
            </a:endParaRPr>
          </a:p>
        </p:txBody>
      </p:sp>
      <p:sp>
        <p:nvSpPr>
          <p:cNvPr id="3" name="Rectangle 2"/>
          <p:cNvSpPr/>
          <p:nvPr/>
        </p:nvSpPr>
        <p:spPr>
          <a:xfrm>
            <a:off x="119337" y="1844824"/>
            <a:ext cx="1163713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endParaRPr lang="en-US" dirty="0">
              <a:latin typeface="Palatino Linotype" panose="02040502050505030304" pitchFamily="18" charset="0"/>
            </a:endParaRP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endParaRPr lang="en-US" dirty="0">
              <a:latin typeface="Palatino Linotype" panose="02040502050505030304" pitchFamily="18" charset="0"/>
            </a:endParaRP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Flexibility:</a:t>
            </a:r>
            <a:r>
              <a:rPr lang="en-US" b="0" i="0" dirty="0">
                <a:solidFill>
                  <a:srgbClr val="374151"/>
                </a:solidFill>
                <a:effectLst/>
                <a:latin typeface="Palatino Linotype" panose="02040502050505030304" pitchFamily="18" charset="0"/>
              </a:rPr>
              <a:t> </a:t>
            </a:r>
            <a:r>
              <a:rPr lang="en-US" dirty="0">
                <a:latin typeface="Palatino Linotype" panose="02040502050505030304" pitchFamily="18" charset="0"/>
              </a:rPr>
              <a:t>File systems  provide flexibility in storing various types of data, including text documents, images, audio, video, and more</a:t>
            </a:r>
            <a:endParaRPr lang="en-US" dirty="0">
              <a:latin typeface="Palatino Linotype" panose="02040502050505030304" pitchFamily="18" charset="0"/>
            </a:endParaRP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Cost-Effectiveness</a:t>
            </a:r>
            <a:r>
              <a:rPr lang="en-US" dirty="0">
                <a:latin typeface="Palatino Linotype" panose="02040502050505030304" pitchFamily="18" charset="0"/>
              </a:rPr>
              <a:t>: File systems often do not incur licensing costs, making them cost-effective for basic data storage needs.</a:t>
            </a:r>
            <a:endParaRPr lang="en-US" dirty="0">
              <a:latin typeface="Palatino Linotype" panose="02040502050505030304" pitchFamily="18" charset="0"/>
            </a:endParaRP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endParaRPr lang="en-US" dirty="0">
              <a:latin typeface="Palatino Linotype" panose="02040502050505030304" pitchFamily="18" charset="0"/>
            </a:endParaRP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endParaRPr lang="en-US" dirty="0">
              <a:latin typeface="Palatino Linotype" panose="02040502050505030304" pitchFamily="18" charset="0"/>
            </a:endParaRP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endParaRPr lang="en-US" dirty="0">
              <a:latin typeface="Palatino Linotype" panose="02040502050505030304" pitchFamily="18" charset="0"/>
            </a:endParaRPr>
          </a:p>
        </p:txBody>
      </p:sp>
      <p:sp>
        <p:nvSpPr>
          <p:cNvPr id="5" name="Rectangle 4"/>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endParaRPr lang="en-IN" sz="2000" b="1" dirty="0">
              <a:solidFill>
                <a:srgbClr val="000000"/>
              </a:solidFill>
              <a:latin typeface="Palatino Linotype" panose="0204050205050503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constraints – check</a:t>
            </a:r>
            <a:endParaRPr lang="en-IN" sz="3200" i="1" dirty="0">
              <a:solidFill>
                <a:srgbClr val="FF9900"/>
              </a:solidFill>
              <a:latin typeface="Arial" panose="020B0604020202020204" pitchFamily="34" charset="0"/>
              <a:cs typeface="Arial" panose="020B0604020202020204" pitchFamily="34" charset="0"/>
            </a:endParaRP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endParaRPr lang="en-US" sz="2200" dirty="0">
              <a:solidFill>
                <a:srgbClr val="006C86"/>
              </a:solidFill>
              <a:latin typeface="Arial" panose="020B0604020202020204" pitchFamily="34" charset="0"/>
              <a:cs typeface="Arial" panose="020B0604020202020204" pitchFamily="34" charset="0"/>
            </a:endParaRP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endParaRPr lang="en-US" dirty="0">
              <a:latin typeface="Arial" panose="020B0604020202020204" pitchFamily="34" charset="0"/>
              <a:cs typeface="Arial" panose="020B0604020202020204" pitchFamily="34" charset="0"/>
            </a:endParaRPr>
          </a:p>
        </p:txBody>
      </p:sp>
      <p:cxnSp>
        <p:nvCxnSpPr>
          <p:cNvPr id="3" name="Straight Connector 2"/>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endParaRPr lang="en-US" sz="2200" dirty="0">
              <a:solidFill>
                <a:srgbClr val="FF0000"/>
              </a:solidFill>
              <a:latin typeface="Arial" panose="020B0604020202020204" pitchFamily="34" charset="0"/>
              <a:cs typeface="Arial" panose="020B0604020202020204" pitchFamily="34" charset="0"/>
            </a:endParaRP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endParaRPr lang="en-US" dirty="0">
              <a:latin typeface="Arial" panose="020B0604020202020204" pitchFamily="34" charset="0"/>
              <a:cs typeface="Arial" panose="020B0604020202020204" pitchFamily="34" charset="0"/>
            </a:endParaRPr>
          </a:p>
        </p:txBody>
      </p:sp>
      <p:sp>
        <p:nvSpPr>
          <p:cNvPr id="2" name="TextBox 1"/>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endParaRPr lang="en-US" sz="2200" dirty="0">
              <a:solidFill>
                <a:srgbClr val="FF0000"/>
              </a:solidFill>
              <a:latin typeface="Arial" panose="020B0604020202020204" pitchFamily="34" charset="0"/>
              <a:cs typeface="Arial" panose="020B0604020202020204" pitchFamily="34" charset="0"/>
            </a:endParaRP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endParaRPr lang="en-IN" dirty="0">
              <a:solidFill>
                <a:schemeClr val="bg2">
                  <a:lumMod val="25000"/>
                </a:schemeClr>
              </a:solidFill>
              <a:latin typeface="Palatino Linotype" panose="02040502050505030304" pitchFamily="18" charset="0"/>
            </a:endParaRP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endParaRPr lang="en-IN" dirty="0">
              <a:solidFill>
                <a:schemeClr val="accent5">
                  <a:lumMod val="50000"/>
                </a:schemeClr>
              </a:solidFill>
              <a:latin typeface="Palatino Linotype" panose="0204050205050503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p:cNvSpPr/>
          <p:nvPr/>
        </p:nvSpPr>
        <p:spPr>
          <a:xfrm>
            <a:off x="623392" y="980728"/>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endParaRPr lang="en-IN" sz="2000" dirty="0">
              <a:latin typeface="Liberation Mono"/>
              <a:cs typeface="Arial" panose="020B0604020202020204" pitchFamily="34" charset="0"/>
            </a:endParaRP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endParaRPr lang="en-IN" sz="2000" dirty="0">
              <a:latin typeface="Liberation Mono"/>
              <a:cs typeface="Arial" panose="020B0604020202020204" pitchFamily="34" charset="0"/>
            </a:endParaRPr>
          </a:p>
        </p:txBody>
      </p:sp>
      <p:sp>
        <p:nvSpPr>
          <p:cNvPr id="3" name="Rectangle 2"/>
          <p:cNvSpPr/>
          <p:nvPr/>
        </p:nvSpPr>
        <p:spPr>
          <a:xfrm>
            <a:off x="623391" y="4593282"/>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endParaRPr lang="en-IN" sz="2000" dirty="0">
              <a:latin typeface="Liberation Mono"/>
              <a:ea typeface="Verdana" panose="020B0604030504040204" pitchFamily="34" charset="0"/>
              <a:cs typeface="Arial" panose="020B0604020202020204" pitchFamily="34" charset="0"/>
            </a:endParaRP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endParaRPr lang="en-IN" sz="2000" dirty="0">
              <a:latin typeface="Liberation Mono"/>
              <a:ea typeface="Verdana" panose="020B0604030504040204" pitchFamily="34" charset="0"/>
              <a:cs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endParaRPr lang="en-IN" sz="2000" dirty="0">
              <a:latin typeface="Palatino Linotype" panose="02040502050505030304" pitchFamily="18" charset="0"/>
              <a:cs typeface="Arial" panose="020B0604020202020204" pitchFamily="34" charset="0"/>
            </a:endParaRPr>
          </a:p>
        </p:txBody>
      </p:sp>
      <p:sp>
        <p:nvSpPr>
          <p:cNvPr id="4" name="Rectangle 3"/>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alter table</a:t>
            </a:r>
            <a:endParaRPr lang="en-IN" sz="3200" i="1" dirty="0">
              <a:solidFill>
                <a:srgbClr val="FF9900"/>
              </a:solidFill>
              <a:latin typeface="Arial" panose="020B0604020202020204" pitchFamily="34" charset="0"/>
              <a:cs typeface="Arial" panose="020B0604020202020204" pitchFamily="34" charset="0"/>
            </a:endParaRPr>
          </a:p>
        </p:txBody>
      </p:sp>
      <p:sp>
        <p:nvSpPr>
          <p:cNvPr id="6" name="Rectangle 5"/>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anose="020B0604020202020204" pitchFamily="34" charset="0"/>
                <a:cs typeface="Arial" panose="020B0604020202020204" pitchFamily="34" charset="0"/>
              </a:rPr>
              <a:t>syntax</a:t>
            </a:r>
            <a:endParaRPr lang="en-US" sz="2800" b="1" i="1" dirty="0">
              <a:solidFill>
                <a:schemeClr val="accent1">
                  <a:lumMod val="75000"/>
                </a:schemeClr>
              </a:solidFill>
              <a:latin typeface="Arial" panose="020B0604020202020204" pitchFamily="34" charset="0"/>
              <a:cs typeface="Arial" panose="020B0604020202020204" pitchFamily="34" charset="0"/>
            </a:endParaRPr>
          </a:p>
        </p:txBody>
      </p:sp>
      <p:sp>
        <p:nvSpPr>
          <p:cNvPr id="8" name="Rectangle 7"/>
          <p:cNvSpPr/>
          <p:nvPr/>
        </p:nvSpPr>
        <p:spPr>
          <a:xfrm>
            <a:off x="190550" y="927884"/>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endParaRPr lang="en-IN" sz="2000" dirty="0">
              <a:solidFill>
                <a:schemeClr val="tx1">
                  <a:lumMod val="95000"/>
                  <a:lumOff val="5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endParaRPr lang="en-IN" sz="2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endParaRPr lang="en-IN" sz="2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endParaRPr lang="en-IN" sz="2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a:t>
            </a:r>
            <a:endParaRPr lang="en-IN" sz="2000" dirty="0">
              <a:latin typeface="Liberation Mono"/>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anose="020B0604020202020204" pitchFamily="34" charset="0"/>
                <a:cs typeface="Arial" panose="020B0604020202020204" pitchFamily="34" charset="0"/>
              </a:rPr>
              <a:t>temporary table</a:t>
            </a:r>
            <a:endParaRPr lang="en-IN" sz="3200" i="1" dirty="0">
              <a:solidFill>
                <a:srgbClr val="FF9900"/>
              </a:solidFill>
              <a:latin typeface="Arial" panose="020B0604020202020204" pitchFamily="34" charset="0"/>
              <a:cs typeface="Arial" panose="020B0604020202020204" pitchFamily="34" charset="0"/>
            </a:endParaRPr>
          </a:p>
        </p:txBody>
      </p:sp>
      <p:grpSp>
        <p:nvGrpSpPr>
          <p:cNvPr id="6" name="Group 5"/>
          <p:cNvGrpSpPr/>
          <p:nvPr/>
        </p:nvGrpSpPr>
        <p:grpSpPr>
          <a:xfrm>
            <a:off x="262558" y="869754"/>
            <a:ext cx="11665296" cy="5664882"/>
            <a:chOff x="262558" y="869754"/>
            <a:chExt cx="11665296" cy="5664882"/>
          </a:xfrm>
        </p:grpSpPr>
        <p:sp>
          <p:nvSpPr>
            <p:cNvPr id="7" name="Rectangle 6"/>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p:cNvGrpSpPr/>
            <p:nvPr/>
          </p:nvGrpSpPr>
          <p:grpSpPr>
            <a:xfrm>
              <a:off x="1342678" y="5969900"/>
              <a:ext cx="2391675" cy="564736"/>
              <a:chOff x="1342678" y="5969900"/>
              <a:chExt cx="2391675" cy="564736"/>
            </a:xfrm>
          </p:grpSpPr>
          <p:cxnSp>
            <p:nvCxnSpPr>
              <p:cNvPr id="9" name="Connector: Elbow 8"/>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endParaRPr lang="en-IN" sz="2800" dirty="0"/>
          </a:p>
          <a:p>
            <a:r>
              <a:rPr lang="en-IN" sz="2800" dirty="0">
                <a:solidFill>
                  <a:srgbClr val="006C86"/>
                </a:solidFill>
              </a:rPr>
              <a:t>FROM</a:t>
            </a:r>
            <a:r>
              <a:rPr lang="en-IN" sz="2800" dirty="0"/>
              <a:t> which_table</a:t>
            </a:r>
            <a:endParaRPr lang="en-IN" sz="2800" dirty="0"/>
          </a:p>
          <a:p>
            <a:r>
              <a:rPr lang="en-IN" sz="2800" dirty="0">
                <a:solidFill>
                  <a:srgbClr val="006C86"/>
                </a:solidFill>
              </a:rPr>
              <a:t>WHERE</a:t>
            </a:r>
            <a:r>
              <a:rPr lang="en-IN" sz="2800" dirty="0"/>
              <a:t> conditions_to_satisfy;</a:t>
            </a:r>
            <a:endParaRPr lang="en-IN" sz="2800" dirty="0"/>
          </a:p>
        </p:txBody>
      </p:sp>
      <p:sp>
        <p:nvSpPr>
          <p:cNvPr id="4" name="TextBox 3"/>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endParaRPr lang="en-IN" dirty="0">
              <a:latin typeface="Arial" panose="020B0604020202020204" pitchFamily="34" charset="0"/>
              <a:cs typeface="Arial" panose="020B0604020202020204" pitchFamily="34" charset="0"/>
            </a:endParaRPr>
          </a:p>
        </p:txBody>
      </p:sp>
      <p:sp>
        <p:nvSpPr>
          <p:cNvPr id="5" name="TextBox 4"/>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anose="020B0604020202020204" pitchFamily="34" charset="0"/>
                <a:cs typeface="Arial" panose="020B0604020202020204" pitchFamily="34" charset="0"/>
              </a:rPr>
              <a:t>SELECT CLAUSE</a:t>
            </a:r>
            <a:endParaRPr lang="en-US" b="1" i="1" dirty="0">
              <a:latin typeface="Arial" panose="020B0604020202020204" pitchFamily="34" charset="0"/>
              <a:cs typeface="Arial" panose="020B0604020202020204" pitchFamily="34" charset="0"/>
            </a:endParaRP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anose="020B0604020202020204" pitchFamily="34" charset="0"/>
                <a:cs typeface="Arial" panose="020B0604020202020204" pitchFamily="34" charset="0"/>
              </a:rPr>
              <a:t> statement retrieves or extracts data from tables in the database.</a:t>
            </a:r>
            <a:endParaRPr lang="en-US" sz="2000" dirty="0">
              <a:latin typeface="Arial" panose="020B0604020202020204" pitchFamily="34" charset="0"/>
              <a:cs typeface="Arial" panose="020B0604020202020204" pitchFamily="34" charset="0"/>
            </a:endParaRP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anose="020B0604020202020204" pitchFamily="34" charset="0"/>
                <a:cs typeface="Arial" panose="020B0604020202020204" pitchFamily="34" charset="0"/>
              </a:rPr>
              <a:t>Capabilities of </a:t>
            </a:r>
            <a:br>
              <a:rPr lang="en-US" b="1" i="1" dirty="0">
                <a:solidFill>
                  <a:schemeClr val="accent5">
                    <a:lumMod val="75000"/>
                  </a:schemeClr>
                </a:solidFill>
                <a:latin typeface="Arial" panose="020B0604020202020204" pitchFamily="34" charset="0"/>
                <a:cs typeface="Arial" panose="020B0604020202020204" pitchFamily="34" charset="0"/>
              </a:rPr>
            </a:br>
            <a:r>
              <a:rPr lang="en-US" b="1" i="1" dirty="0">
                <a:solidFill>
                  <a:schemeClr val="accent5">
                    <a:lumMod val="75000"/>
                  </a:schemeClr>
                </a:solidFill>
                <a:latin typeface="Arial" panose="020B0604020202020204" pitchFamily="34" charset="0"/>
                <a:cs typeface="Arial" panose="020B0604020202020204" pitchFamily="34" charset="0"/>
              </a:rPr>
              <a:t>		SELECT Statement</a:t>
            </a:r>
            <a:endParaRPr lang="en-US" dirty="0">
              <a:solidFill>
                <a:schemeClr val="accent5">
                  <a:lumMod val="75000"/>
                </a:schemeClr>
              </a:solidFill>
              <a:latin typeface="Arial" panose="020B0604020202020204" pitchFamily="34" charset="0"/>
              <a:cs typeface="Arial" panose="020B0604020202020204"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anose="020B0604020202020204" pitchFamily="34" charset="0"/>
                <a:cs typeface="Arial" panose="020B0604020202020204" pitchFamily="34" charset="0"/>
              </a:rPr>
              <a:t>SELECTION </a:t>
            </a:r>
            <a:endParaRPr lang="en-US" sz="2400" dirty="0">
              <a:solidFill>
                <a:srgbClr val="0089A4"/>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400" dirty="0">
                <a:solidFill>
                  <a:srgbClr val="0089A4"/>
                </a:solidFill>
                <a:latin typeface="Arial" panose="020B0604020202020204" pitchFamily="34" charset="0"/>
                <a:cs typeface="Arial" panose="020B0604020202020204" pitchFamily="34" charset="0"/>
              </a:rPr>
              <a:t>PROJECTION</a:t>
            </a:r>
            <a:endParaRPr lang="en-US" sz="2400" dirty="0">
              <a:solidFill>
                <a:srgbClr val="0089A4"/>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400" dirty="0">
                <a:solidFill>
                  <a:srgbClr val="0089A4"/>
                </a:solidFill>
                <a:latin typeface="Arial" panose="020B0604020202020204" pitchFamily="34" charset="0"/>
                <a:cs typeface="Arial" panose="020B0604020202020204" pitchFamily="34" charset="0"/>
              </a:rPr>
              <a:t>JOINING</a:t>
            </a:r>
            <a:endParaRPr lang="en-US" sz="2400" dirty="0">
              <a:solidFill>
                <a:srgbClr val="0089A4"/>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disadvantage </a:t>
            </a:r>
            <a:r>
              <a:rPr lang="en-US" sz="3200" i="1" dirty="0">
                <a:solidFill>
                  <a:srgbClr val="FF9900"/>
                </a:solidFill>
                <a:latin typeface="Arial" panose="020B0604020202020204" pitchFamily="34" charset="0"/>
                <a:cs typeface="Arial" panose="020B0604020202020204" pitchFamily="34" charset="0"/>
              </a:rPr>
              <a:t>of file-</a:t>
            </a:r>
            <a:r>
              <a:rPr lang="en-IN" sz="3200" i="1" dirty="0">
                <a:solidFill>
                  <a:srgbClr val="FF9900"/>
                </a:solidFill>
                <a:latin typeface="Arial" panose="020B0604020202020204" pitchFamily="34" charset="0"/>
                <a:cs typeface="Arial" panose="020B0604020202020204" pitchFamily="34" charset="0"/>
              </a:rPr>
              <a:t>oriented</a:t>
            </a:r>
            <a:r>
              <a:rPr lang="en-US" sz="3200" i="1" dirty="0">
                <a:solidFill>
                  <a:srgbClr val="FF9900"/>
                </a:solidFill>
                <a:latin typeface="Arial" panose="020B0604020202020204" pitchFamily="34" charset="0"/>
                <a:cs typeface="Arial" panose="020B0604020202020204" pitchFamily="34" charset="0"/>
              </a:rPr>
              <a:t> system</a:t>
            </a:r>
            <a:endParaRPr lang="en-US" sz="3200" i="1" dirty="0">
              <a:solidFill>
                <a:srgbClr val="FF9900"/>
              </a:solidFill>
              <a:latin typeface="Arial" panose="020B0604020202020204" pitchFamily="34" charset="0"/>
              <a:cs typeface="Arial" panose="020B0604020202020204" pitchFamily="34" charset="0"/>
            </a:endParaRP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anose="02040502050505030304" pitchFamily="18" charset="0"/>
              </a:rPr>
              <a:t>The biggest disadvantage of file-based storage is as follows.</a:t>
            </a:r>
            <a:endParaRPr lang="en-US" dirty="0">
              <a:latin typeface="Palatino Linotype" panose="02040502050505030304" pitchFamily="18" charset="0"/>
            </a:endParaRP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endParaRPr lang="en-IN" sz="2000" b="1" dirty="0">
              <a:solidFill>
                <a:srgbClr val="000000"/>
              </a:solidFill>
              <a:latin typeface="Palatino Linotype" panose="02040502050505030304" pitchFamily="18" charset="0"/>
            </a:endParaRPr>
          </a:p>
        </p:txBody>
      </p:sp>
      <p:sp>
        <p:nvSpPr>
          <p:cNvPr id="4" name="Rectangle 3"/>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endParaRPr lang="en-US" dirty="0">
              <a:latin typeface="Palatino Linotype" panose="02040502050505030304" pitchFamily="18" charset="0"/>
            </a:endParaRP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endParaRPr lang="en-US" dirty="0">
              <a:solidFill>
                <a:srgbClr val="006C86"/>
              </a:solidFill>
              <a:latin typeface="Palatino Linotype" panose="02040502050505030304" pitchFamily="18" charset="0"/>
            </a:endParaRP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endParaRPr lang="en-US" dirty="0">
              <a:latin typeface="Palatino Linotype" panose="02040502050505030304" pitchFamily="18" charset="0"/>
            </a:endParaRP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endParaRPr lang="en-US" dirty="0">
              <a:solidFill>
                <a:srgbClr val="006C86"/>
              </a:solidFill>
              <a:latin typeface="Palatino Linotype" panose="02040502050505030304" pitchFamily="18" charset="0"/>
            </a:endParaRP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endParaRPr lang="en-US" dirty="0">
              <a:latin typeface="Palatino Linotype" panose="02040502050505030304" pitchFamily="18" charset="0"/>
            </a:endParaRP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endParaRPr lang="en-US" dirty="0">
              <a:latin typeface="Palatino Linotype" panose="02040502050505030304" pitchFamily="18" charset="0"/>
            </a:endParaRP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endParaRPr lang="en-US" dirty="0">
              <a:latin typeface="Palatino Linotype" panose="02040502050505030304" pitchFamily="18" charset="0"/>
            </a:endParaRPr>
          </a:p>
        </p:txBody>
      </p:sp>
      <p:sp>
        <p:nvSpPr>
          <p:cNvPr id="3" name="TextBox 2"/>
          <p:cNvSpPr txBox="1"/>
          <p:nvPr/>
        </p:nvSpPr>
        <p:spPr>
          <a:xfrm>
            <a:off x="7464152" y="1052736"/>
            <a:ext cx="3384376" cy="369332"/>
          </a:xfrm>
          <a:prstGeom prst="rect">
            <a:avLst/>
          </a:prstGeom>
          <a:noFill/>
        </p:spPr>
        <p:txBody>
          <a:bodyPr wrap="square" rtlCol="0">
            <a:spAutoFit/>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anose="05000000000000000000" pitchFamily="2" charset="2"/>
              <a:buChar char="Ø"/>
            </a:pPr>
            <a:r>
              <a:rPr lang="en-US" sz="2800" b="1" i="1" dirty="0">
                <a:solidFill>
                  <a:srgbClr val="5F9378"/>
                </a:solidFill>
                <a:latin typeface="Arial" panose="020B0604020202020204" pitchFamily="34" charset="0"/>
                <a:cs typeface="Arial" panose="020B0604020202020204" pitchFamily="34" charset="0"/>
              </a:rPr>
              <a:t>SELECTION</a:t>
            </a:r>
            <a:endParaRPr lang="en-US" sz="2800" b="1" i="1" dirty="0">
              <a:solidFill>
                <a:srgbClr val="5F9378"/>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Selection capability in SQL is to choose the rows in a table that you want to return by a query.</a:t>
            </a:r>
            <a:endParaRPr lang="en-US" sz="2400" b="1" dirty="0">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anose="020B0604020202020204" pitchFamily="34" charset="0"/>
                <a:cs typeface="Arial" panose="020B0604020202020204" pitchFamily="34" charset="0"/>
              </a:rPr>
              <a:t>Capabilities of </a:t>
            </a:r>
            <a:br>
              <a:rPr lang="en-US" b="1" i="1" dirty="0">
                <a:solidFill>
                  <a:schemeClr val="accent5">
                    <a:lumMod val="75000"/>
                  </a:schemeClr>
                </a:solidFill>
                <a:latin typeface="Arial" panose="020B0604020202020204" pitchFamily="34" charset="0"/>
                <a:cs typeface="Arial" panose="020B0604020202020204" pitchFamily="34" charset="0"/>
              </a:rPr>
            </a:br>
            <a:r>
              <a:rPr lang="en-US" b="1" i="1" dirty="0">
                <a:solidFill>
                  <a:schemeClr val="accent5">
                    <a:lumMod val="75000"/>
                  </a:schemeClr>
                </a:solidFill>
                <a:latin typeface="Arial" panose="020B0604020202020204" pitchFamily="34" charset="0"/>
                <a:cs typeface="Arial" panose="020B0604020202020204" pitchFamily="34" charset="0"/>
              </a:rPr>
              <a:t>		SELECT Statement</a:t>
            </a:r>
            <a:endParaRPr lang="en-US" dirty="0">
              <a:solidFill>
                <a:schemeClr val="accent5">
                  <a:lumMod val="75000"/>
                </a:schemeClr>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gridCol w="1398813"/>
                <a:gridCol w="1675214"/>
                <a:gridCol w="1861037"/>
                <a:gridCol w="1861037"/>
              </a:tblGrid>
              <a:tr h="402566">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EMPNO</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ENAME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JOB</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HIREDATE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ea typeface="+mn-ea"/>
                          <a:cs typeface="+mn-cs"/>
                        </a:rPr>
                        <a:t>DEPTNO</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Saleel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1995-01-01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2</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Janhavi</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1994-12-20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20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tc>
              </a:tr>
              <a:tr h="452887">
                <a:tc>
                  <a:txBody>
                    <a:bodyPr/>
                    <a:lstStyle/>
                    <a:p>
                      <a:pPr marL="0" marR="0" algn="ctr">
                        <a:spcBef>
                          <a:spcPts val="0"/>
                        </a:spcBef>
                        <a:spcAft>
                          <a:spcPts val="0"/>
                        </a:spcAft>
                      </a:pPr>
                      <a:r>
                        <a:rPr kumimoji="0" lang="en-US" sz="2000" kern="1200" dirty="0">
                          <a:latin typeface="Cambria" panose="02040503050406030204" pitchFamily="18" charset="0"/>
                        </a:rPr>
                        <a:t>3</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Snehal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1997-05-21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4</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Rahul</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Account</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1997-07-30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300486">
                <a:tc>
                  <a:txBody>
                    <a:bodyPr/>
                    <a:lstStyle/>
                    <a:p>
                      <a:pPr marL="0" marR="0" algn="ctr">
                        <a:spcBef>
                          <a:spcPts val="0"/>
                        </a:spcBef>
                        <a:spcAft>
                          <a:spcPts val="0"/>
                        </a:spcAft>
                      </a:pPr>
                      <a:r>
                        <a:rPr kumimoji="0" lang="en-US" sz="2000" kern="1200" dirty="0">
                          <a:latin typeface="Cambria" panose="02040503050406030204" pitchFamily="18" charset="0"/>
                        </a:rPr>
                        <a:t>5</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Ketan</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1994-01-01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30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tc>
              </a:tr>
            </a:tbl>
          </a:graphicData>
        </a:graphic>
      </p:graphicFrame>
      <p:sp>
        <p:nvSpPr>
          <p:cNvPr id="4" name="Rectangle 3"/>
          <p:cNvSpPr/>
          <p:nvPr/>
        </p:nvSpPr>
        <p:spPr>
          <a:xfrm>
            <a:off x="407368" y="3059668"/>
            <a:ext cx="391713" cy="369332"/>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R</a:t>
            </a:r>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anose="05000000000000000000" pitchFamily="2" charset="2"/>
              <a:buChar char="Ø"/>
            </a:pPr>
            <a:r>
              <a:rPr lang="en-US" sz="2800" b="1" i="1" dirty="0">
                <a:solidFill>
                  <a:srgbClr val="5F9378"/>
                </a:solidFill>
                <a:latin typeface="Arial" panose="020B0604020202020204" pitchFamily="34" charset="0"/>
                <a:cs typeface="Arial" panose="020B0604020202020204" pitchFamily="34" charset="0"/>
              </a:rPr>
              <a:t>PROJECTION</a:t>
            </a:r>
            <a:endParaRPr lang="en-US" sz="2800" b="1" i="1" dirty="0">
              <a:solidFill>
                <a:srgbClr val="5F9378"/>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Projection capability in SQL to choose the columns in a table that you want to return by your query.</a:t>
            </a:r>
            <a:endParaRPr lang="en-US" sz="2400"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anose="020B0604020202020204" pitchFamily="34" charset="0"/>
                <a:cs typeface="Arial" panose="020B0604020202020204" pitchFamily="34" charset="0"/>
              </a:rPr>
              <a:t>Capabilities of </a:t>
            </a:r>
            <a:br>
              <a:rPr lang="en-US" b="1" i="1" dirty="0">
                <a:solidFill>
                  <a:schemeClr val="accent5">
                    <a:lumMod val="75000"/>
                  </a:schemeClr>
                </a:solidFill>
                <a:latin typeface="Arial" panose="020B0604020202020204" pitchFamily="34" charset="0"/>
                <a:cs typeface="Arial" panose="020B0604020202020204" pitchFamily="34" charset="0"/>
              </a:rPr>
            </a:br>
            <a:r>
              <a:rPr lang="en-US" b="1" i="1" dirty="0">
                <a:solidFill>
                  <a:schemeClr val="accent5">
                    <a:lumMod val="75000"/>
                  </a:schemeClr>
                </a:solidFill>
                <a:latin typeface="Arial" panose="020B0604020202020204" pitchFamily="34" charset="0"/>
                <a:cs typeface="Arial" panose="020B0604020202020204" pitchFamily="34" charset="0"/>
              </a:rPr>
              <a:t>		SELECT Statement</a:t>
            </a:r>
            <a:endParaRPr lang="en-US" dirty="0">
              <a:solidFill>
                <a:schemeClr val="accent5">
                  <a:lumMod val="75000"/>
                </a:schemeClr>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gridCol w="1398813"/>
                <a:gridCol w="1675214"/>
                <a:gridCol w="1861037"/>
                <a:gridCol w="1861037"/>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EMPNO</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ENAME</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JOB</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HIREDATE</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anose="02040503050406030204" pitchFamily="18" charset="0"/>
                          <a:ea typeface="+mn-ea"/>
                          <a:cs typeface="+mn-cs"/>
                        </a:rPr>
                        <a:t>DEPTNO</a:t>
                      </a:r>
                      <a:endParaRPr kumimoji="0" lang="en-US" sz="2000"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Saleel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1995-01-01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2</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Janhavi</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1994-12-20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20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3</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Snehal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1997-05-21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4</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Rahul</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Account</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1997-07-30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10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300486">
                <a:tc>
                  <a:txBody>
                    <a:bodyPr/>
                    <a:lstStyle/>
                    <a:p>
                      <a:pPr marL="0" marR="0" algn="ctr">
                        <a:spcBef>
                          <a:spcPts val="0"/>
                        </a:spcBef>
                        <a:spcAft>
                          <a:spcPts val="0"/>
                        </a:spcAft>
                      </a:pPr>
                      <a:r>
                        <a:rPr kumimoji="0" lang="en-US" sz="2000" kern="1200" dirty="0">
                          <a:latin typeface="Cambria" panose="02040503050406030204" pitchFamily="18" charset="0"/>
                        </a:rPr>
                        <a:t>5</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Ketan</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1994-01-01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anose="02040503050406030204" pitchFamily="18" charset="0"/>
                          <a:ea typeface="+mn-ea"/>
                          <a:cs typeface="+mn-cs"/>
                        </a:rPr>
                        <a:t>30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bl>
          </a:graphicData>
        </a:graphic>
      </p:graphicFrame>
      <p:sp>
        <p:nvSpPr>
          <p:cNvPr id="7" name="Rectangle 6"/>
          <p:cNvSpPr/>
          <p:nvPr/>
        </p:nvSpPr>
        <p:spPr>
          <a:xfrm>
            <a:off x="407368" y="3059668"/>
            <a:ext cx="391713" cy="369332"/>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R</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anose="05000000000000000000" pitchFamily="2" charset="2"/>
              <a:buChar char="Ø"/>
            </a:pPr>
            <a:r>
              <a:rPr lang="en-US" sz="2800" b="1" i="1" dirty="0">
                <a:solidFill>
                  <a:srgbClr val="5F9378"/>
                </a:solidFill>
                <a:latin typeface="Arial" panose="020B0604020202020204" pitchFamily="34" charset="0"/>
                <a:cs typeface="Arial" panose="020B0604020202020204" pitchFamily="34" charset="0"/>
              </a:rPr>
              <a:t>JOINING</a:t>
            </a:r>
            <a:endParaRPr lang="en-US" sz="2800" b="1" i="1" dirty="0">
              <a:solidFill>
                <a:srgbClr val="5F9378"/>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Join capability in SQL to bring together data that is stored in different tables by creating a link between them.</a:t>
            </a:r>
            <a:endParaRPr lang="en-US" sz="2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06800" y="3430800"/>
          <a:ext cx="7129359" cy="2518914"/>
        </p:xfrm>
        <a:graphic>
          <a:graphicData uri="http://schemas.openxmlformats.org/drawingml/2006/table">
            <a:tbl>
              <a:tblPr>
                <a:tableStyleId>{BC89EF96-8CEA-46FF-86C4-4CE0E7609802}</a:tableStyleId>
              </a:tblPr>
              <a:tblGrid>
                <a:gridCol w="1156111"/>
                <a:gridCol w="1128940"/>
                <a:gridCol w="1279628"/>
                <a:gridCol w="1736639"/>
                <a:gridCol w="1828041"/>
              </a:tblGrid>
              <a:tr h="402566">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EMPNO</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ENAME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JOB</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HIREDATE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DEPTNO</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Saleel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1995-01-01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anose="02040503050406030204" pitchFamily="18" charset="0"/>
                        </a:rPr>
                        <a:t>20</a:t>
                      </a:r>
                      <a:endParaRPr kumimoji="0" lang="en-US" sz="2000" b="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2</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Janhavi</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1994-12-20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anose="02040503050406030204" pitchFamily="18" charset="0"/>
                        </a:rPr>
                        <a:t>10</a:t>
                      </a:r>
                      <a:endParaRPr kumimoji="0" lang="en-US" sz="2000" b="0"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3</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Snehal</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Manager</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1997-05-21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anose="02040503050406030204" pitchFamily="18" charset="0"/>
                        </a:rPr>
                        <a:t>10</a:t>
                      </a:r>
                      <a:endParaRPr kumimoji="0" lang="en-US" sz="2000" b="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452887">
                <a:tc>
                  <a:txBody>
                    <a:bodyPr/>
                    <a:lstStyle/>
                    <a:p>
                      <a:pPr marL="0" marR="0" algn="ctr">
                        <a:spcBef>
                          <a:spcPts val="0"/>
                        </a:spcBef>
                        <a:spcAft>
                          <a:spcPts val="0"/>
                        </a:spcAft>
                      </a:pPr>
                      <a:r>
                        <a:rPr kumimoji="0" lang="en-US" sz="2000" kern="1200" dirty="0">
                          <a:latin typeface="Cambria" panose="02040503050406030204" pitchFamily="18" charset="0"/>
                        </a:rPr>
                        <a:t>4</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Rahul</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Account</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1997-07-30</a:t>
                      </a:r>
                      <a:endParaRPr kumimoji="0" lang="en-US" sz="2000" b="1" i="1"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anose="02040503050406030204" pitchFamily="18" charset="0"/>
                        </a:rPr>
                        <a:t>20</a:t>
                      </a:r>
                      <a:endParaRPr kumimoji="0" lang="en-US" sz="2000" b="0"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r>
              <a:tr h="300486">
                <a:tc>
                  <a:txBody>
                    <a:bodyPr/>
                    <a:lstStyle/>
                    <a:p>
                      <a:pPr marL="0" marR="0" algn="ctr">
                        <a:spcBef>
                          <a:spcPts val="0"/>
                        </a:spcBef>
                        <a:spcAft>
                          <a:spcPts val="0"/>
                        </a:spcAft>
                      </a:pPr>
                      <a:r>
                        <a:rPr kumimoji="0" lang="en-US" sz="2000" kern="1200" dirty="0">
                          <a:latin typeface="Cambria" panose="02040503050406030204" pitchFamily="18" charset="0"/>
                        </a:rPr>
                        <a:t>5</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Ketan</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Sales</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anose="02040503050406030204" pitchFamily="18" charset="0"/>
                        </a:rPr>
                        <a:t>1994-01-01</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anose="02040503050406030204" pitchFamily="18" charset="0"/>
                        </a:rPr>
                        <a:t>30</a:t>
                      </a:r>
                      <a:endParaRPr kumimoji="0" lang="en-US" sz="2000" kern="1200" dirty="0">
                        <a:solidFill>
                          <a:schemeClr val="dk1"/>
                        </a:solidFill>
                        <a:latin typeface="Cambria" panose="02040503050406030204" pitchFamily="18" charset="0"/>
                        <a:ea typeface="+mn-ea"/>
                        <a:cs typeface="+mn-cs"/>
                      </a:endParaRPr>
                    </a:p>
                  </a:txBody>
                  <a:tcPr marL="68571" marR="68571" marT="0" marB="0" anchor="ctr"/>
                </a:tc>
              </a:tr>
            </a:tbl>
          </a:graphicData>
        </a:graphic>
      </p:graphicFrame>
      <p:graphicFrame>
        <p:nvGraphicFramePr>
          <p:cNvPr id="6" name="Table 5"/>
          <p:cNvGraphicFramePr>
            <a:graphicFrameLocks noGrp="1"/>
          </p:cNvGraphicFramePr>
          <p:nvPr/>
        </p:nvGraphicFramePr>
        <p:xfrm>
          <a:off x="7728917" y="3430833"/>
          <a:ext cx="4199730" cy="1761227"/>
        </p:xfrm>
        <a:graphic>
          <a:graphicData uri="http://schemas.openxmlformats.org/drawingml/2006/table">
            <a:tbl>
              <a:tblPr>
                <a:tableStyleId>{BC89EF96-8CEA-46FF-86C4-4CE0E7609802}</a:tableStyleId>
              </a:tblPr>
              <a:tblGrid>
                <a:gridCol w="1436749"/>
                <a:gridCol w="1466838"/>
                <a:gridCol w="1296143"/>
              </a:tblGrid>
              <a:tr h="402566">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DEPTNO</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DNAME</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anose="02040503050406030204" pitchFamily="18" charset="0"/>
                        </a:rPr>
                        <a:t>LOC</a:t>
                      </a:r>
                      <a:endParaRPr kumimoji="0" lang="en-US" sz="2000" b="1" kern="1200" dirty="0">
                        <a:solidFill>
                          <a:schemeClr val="bg2"/>
                        </a:solidFill>
                        <a:latin typeface="Cambria" panose="02040503050406030204" pitchFamily="18" charset="0"/>
                        <a:ea typeface="+mn-ea"/>
                        <a:cs typeface="+mn-cs"/>
                      </a:endParaRPr>
                    </a:p>
                  </a:txBody>
                  <a:tcPr marL="68571" marR="68571" marT="0" marB="0" anchor="ctr">
                    <a:solidFill>
                      <a:schemeClr val="bg2">
                        <a:lumMod val="25000"/>
                      </a:schemeClr>
                    </a:solidFill>
                  </a:tcPr>
                </a:tc>
              </a:tr>
              <a:tr h="452887">
                <a:tc>
                  <a:txBody>
                    <a:bodyPr/>
                    <a:lstStyle/>
                    <a:p>
                      <a:pPr marL="0" marR="0" algn="ctr">
                        <a:spcBef>
                          <a:spcPts val="0"/>
                        </a:spcBef>
                        <a:spcAft>
                          <a:spcPts val="0"/>
                        </a:spcAft>
                      </a:pPr>
                      <a:r>
                        <a:rPr kumimoji="0" lang="en-US" sz="2000" b="0" kern="1200" dirty="0">
                          <a:latin typeface="Cambria" panose="02040503050406030204" pitchFamily="18" charset="0"/>
                        </a:rPr>
                        <a:t>10</a:t>
                      </a:r>
                      <a:endParaRPr kumimoji="0" lang="en-US" sz="2000" b="0"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anose="02040503050406030204" pitchFamily="18" charset="0"/>
                        </a:rPr>
                        <a:t>HRD</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anose="02040503050406030204" pitchFamily="18" charset="0"/>
                        </a:rPr>
                        <a:t>PUNE</a:t>
                      </a:r>
                      <a:endParaRPr kumimoji="0" lang="en-US" sz="2000" kern="1200" dirty="0">
                        <a:solidFill>
                          <a:schemeClr val="dk1"/>
                        </a:solidFill>
                        <a:latin typeface="Cambria" panose="02040503050406030204" pitchFamily="18" charset="0"/>
                        <a:ea typeface="+mn-ea"/>
                        <a:cs typeface="+mn-cs"/>
                      </a:endParaRPr>
                    </a:p>
                  </a:txBody>
                  <a:tcPr marL="68571" marR="68571" marT="0" marB="0" anchor="ctr">
                    <a:noFill/>
                  </a:tcPr>
                </a:tc>
              </a:tr>
              <a:tr h="452887">
                <a:tc>
                  <a:txBody>
                    <a:bodyPr/>
                    <a:lstStyle/>
                    <a:p>
                      <a:pPr marL="0" marR="0" algn="ctr">
                        <a:spcBef>
                          <a:spcPts val="0"/>
                        </a:spcBef>
                        <a:spcAft>
                          <a:spcPts val="0"/>
                        </a:spcAft>
                      </a:pPr>
                      <a:r>
                        <a:rPr kumimoji="0" lang="en-US" sz="2000" b="0" kern="1200" dirty="0">
                          <a:latin typeface="Cambria" panose="02040503050406030204" pitchFamily="18" charset="0"/>
                        </a:rPr>
                        <a:t>20</a:t>
                      </a:r>
                      <a:endParaRPr kumimoji="0" lang="en-US" sz="2000" b="0" i="1" kern="1200" dirty="0">
                        <a:solidFill>
                          <a:schemeClr val="dk1"/>
                        </a:solidFill>
                        <a:latin typeface="Cambria" panose="02040503050406030204"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anose="02040503050406030204" pitchFamily="18" charset="0"/>
                          <a:ea typeface="+mn-ea"/>
                          <a:cs typeface="+mn-cs"/>
                        </a:rPr>
                        <a:t>SALES</a:t>
                      </a:r>
                      <a:endParaRPr kumimoji="0" lang="en-US" sz="2000" kern="1200" dirty="0">
                        <a:solidFill>
                          <a:schemeClr val="tx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anose="02040503050406030204" pitchFamily="18" charset="0"/>
                          <a:ea typeface="+mn-ea"/>
                          <a:cs typeface="+mn-cs"/>
                        </a:rPr>
                        <a:t>BARODA</a:t>
                      </a:r>
                      <a:endParaRPr kumimoji="0" lang="en-US" sz="2000" kern="1200" dirty="0">
                        <a:solidFill>
                          <a:schemeClr val="tx1"/>
                        </a:solidFill>
                        <a:latin typeface="Cambria" panose="02040503050406030204" pitchFamily="18" charset="0"/>
                        <a:ea typeface="+mn-ea"/>
                        <a:cs typeface="+mn-cs"/>
                      </a:endParaRPr>
                    </a:p>
                  </a:txBody>
                  <a:tcPr marL="68571" marR="68571" marT="0" marB="0" anchor="ctr">
                    <a:noFill/>
                  </a:tcPr>
                </a:tc>
              </a:tr>
              <a:tr h="452887">
                <a:tc>
                  <a:txBody>
                    <a:bodyPr/>
                    <a:lstStyle/>
                    <a:p>
                      <a:pPr marL="0" marR="0" algn="ctr">
                        <a:spcBef>
                          <a:spcPts val="0"/>
                        </a:spcBef>
                        <a:spcAft>
                          <a:spcPts val="0"/>
                        </a:spcAft>
                      </a:pPr>
                      <a:r>
                        <a:rPr kumimoji="0" lang="en-US" sz="2000" b="0" i="0" kern="1200" dirty="0">
                          <a:solidFill>
                            <a:schemeClr val="dk1"/>
                          </a:solidFill>
                          <a:latin typeface="Cambria" panose="02040503050406030204" pitchFamily="18" charset="0"/>
                          <a:ea typeface="+mn-ea"/>
                          <a:cs typeface="+mn-cs"/>
                        </a:rPr>
                        <a:t>40</a:t>
                      </a:r>
                      <a:endParaRPr kumimoji="0" lang="en-US" sz="2000" b="0" i="0" kern="1200" dirty="0">
                        <a:solidFill>
                          <a:schemeClr val="dk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anose="02040503050406030204" pitchFamily="18" charset="0"/>
                          <a:ea typeface="+mn-ea"/>
                          <a:cs typeface="+mn-cs"/>
                        </a:rPr>
                        <a:t>PURCHASE</a:t>
                      </a:r>
                      <a:endParaRPr kumimoji="0" lang="en-US" sz="2000" i="0" kern="1200" dirty="0">
                        <a:solidFill>
                          <a:schemeClr val="tx1"/>
                        </a:solidFill>
                        <a:latin typeface="Cambria" panose="02040503050406030204"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anose="02040503050406030204" pitchFamily="18" charset="0"/>
                          <a:ea typeface="+mn-ea"/>
                          <a:cs typeface="+mn-cs"/>
                        </a:rPr>
                        <a:t>SURAT</a:t>
                      </a:r>
                      <a:endParaRPr kumimoji="0" lang="en-US" sz="2000" b="0" i="0" kern="1200" dirty="0">
                        <a:solidFill>
                          <a:schemeClr val="tx1"/>
                        </a:solidFill>
                        <a:latin typeface="Cambria" panose="02040503050406030204" pitchFamily="18" charset="0"/>
                        <a:ea typeface="+mn-ea"/>
                        <a:cs typeface="+mn-cs"/>
                      </a:endParaRPr>
                    </a:p>
                  </a:txBody>
                  <a:tcPr marL="68571" marR="68571" marT="0" marB="0" anchor="ctr">
                    <a:noFill/>
                  </a:tcPr>
                </a:tc>
              </a:tr>
            </a:tbl>
          </a:graphicData>
        </a:graphic>
      </p:graphicFrame>
      <p:sp>
        <p:nvSpPr>
          <p:cNvPr id="8" name="Title 1"/>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anose="020B0604020202020204" pitchFamily="34" charset="0"/>
                <a:cs typeface="Arial" panose="020B0604020202020204" pitchFamily="34" charset="0"/>
              </a:rPr>
              <a:t>Capabilities of </a:t>
            </a:r>
            <a:br>
              <a:rPr lang="en-US" b="1" i="1" dirty="0">
                <a:solidFill>
                  <a:schemeClr val="accent5">
                    <a:lumMod val="75000"/>
                  </a:schemeClr>
                </a:solidFill>
                <a:latin typeface="Arial" panose="020B0604020202020204" pitchFamily="34" charset="0"/>
                <a:cs typeface="Arial" panose="020B0604020202020204" pitchFamily="34" charset="0"/>
              </a:rPr>
            </a:br>
            <a:r>
              <a:rPr lang="en-US" b="1" i="1" dirty="0">
                <a:solidFill>
                  <a:schemeClr val="accent5">
                    <a:lumMod val="75000"/>
                  </a:schemeClr>
                </a:solidFill>
                <a:latin typeface="Arial" panose="020B0604020202020204" pitchFamily="34" charset="0"/>
                <a:cs typeface="Arial" panose="020B0604020202020204" pitchFamily="34" charset="0"/>
              </a:rPr>
              <a:t>		SELECT Statement</a:t>
            </a:r>
            <a:endParaRPr lang="en-US" dirty="0">
              <a:solidFill>
                <a:schemeClr val="accent5">
                  <a:lumMod val="75000"/>
                </a:schemeClr>
              </a:solidFill>
              <a:latin typeface="Arial" panose="020B0604020202020204" pitchFamily="34" charset="0"/>
              <a:cs typeface="Arial" panose="020B0604020202020204" pitchFamily="34" charset="0"/>
            </a:endParaRPr>
          </a:p>
        </p:txBody>
      </p:sp>
      <p:sp>
        <p:nvSpPr>
          <p:cNvPr id="7" name="Rectangle 6"/>
          <p:cNvSpPr/>
          <p:nvPr/>
        </p:nvSpPr>
        <p:spPr>
          <a:xfrm>
            <a:off x="407368" y="3044273"/>
            <a:ext cx="391713" cy="369332"/>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R</a:t>
            </a:r>
            <a:endParaRPr lang="en-IN" dirty="0"/>
          </a:p>
        </p:txBody>
      </p:sp>
      <p:sp>
        <p:nvSpPr>
          <p:cNvPr id="9" name="Rectangle 8"/>
          <p:cNvSpPr/>
          <p:nvPr/>
        </p:nvSpPr>
        <p:spPr>
          <a:xfrm>
            <a:off x="7728917" y="3059668"/>
            <a:ext cx="391713" cy="369332"/>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S</a:t>
            </a:r>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anose="020B0604020202020204"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anose="020B0604020202020204" pitchFamily="34" charset="0"/>
                  <a:cs typeface="Arial" panose="020B0604020202020204" pitchFamily="34" charset="0"/>
                </a:rPr>
                <a:t> &lt;table_references&gt;</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endParaRPr lang="en-IN" sz="2400" dirty="0">
                <a:solidFill>
                  <a:srgbClr val="FFFF00"/>
                </a:solidFill>
                <a:latin typeface="Arial" panose="020B0604020202020204" pitchFamily="34" charset="0"/>
                <a:cs typeface="Arial" panose="020B0604020202020204" pitchFamily="34" charset="0"/>
              </a:endParaRP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anose="020B0604020202020204" pitchFamily="34" charset="0"/>
                  <a:cs typeface="Arial" panose="020B0604020202020204" pitchFamily="34" charset="0"/>
                </a:rPr>
                <a:t>selection-list</a:t>
              </a:r>
              <a:r>
                <a:rPr lang="en-US"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field-list</a:t>
              </a:r>
              <a:r>
                <a:rPr lang="en-US"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column-list</a:t>
              </a:r>
              <a:endParaRPr lang="en-US" dirty="0">
                <a:solidFill>
                  <a:schemeClr val="bg2">
                    <a:lumMod val="50000"/>
                  </a:schemeClr>
                </a:solidFill>
                <a:latin typeface="Arial" panose="020B0604020202020204" pitchFamily="34" charset="0"/>
                <a:cs typeface="Arial" panose="020B0604020202020204" pitchFamily="34" charset="0"/>
              </a:endParaRP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select statement </a:t>
            </a:r>
            <a:endParaRPr lang="en-IN" sz="3200" i="1" dirty="0">
              <a:solidFill>
                <a:srgbClr val="FF9900"/>
              </a:solidFill>
              <a:latin typeface="Arial" panose="020B0604020202020204" pitchFamily="34" charset="0"/>
              <a:cs typeface="Arial" panose="020B0604020202020204" pitchFamily="34" charset="0"/>
            </a:endParaRPr>
          </a:p>
        </p:txBody>
      </p:sp>
      <p:grpSp>
        <p:nvGrpSpPr>
          <p:cNvPr id="5" name="Group 4"/>
          <p:cNvGrpSpPr/>
          <p:nvPr/>
        </p:nvGrpSpPr>
        <p:grpSpPr>
          <a:xfrm>
            <a:off x="1271463" y="3631935"/>
            <a:ext cx="8136905" cy="1822581"/>
            <a:chOff x="1271464" y="3789040"/>
            <a:chExt cx="8305800" cy="1822581"/>
          </a:xfrm>
        </p:grpSpPr>
        <p:grpSp>
          <p:nvGrpSpPr>
            <p:cNvPr id="2" name="Group 1"/>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anose="020B0604020202020204"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anose="020B0604020202020204" pitchFamily="34" charset="0"/>
                    <a:cs typeface="Arial" panose="020B0604020202020204" pitchFamily="34" charset="0"/>
                  </a:rPr>
                  <a:t> &lt;table_references&gt;</a:t>
                </a:r>
                <a:endParaRPr lang="en-US" sz="2400" dirty="0">
                  <a:latin typeface="Arial" panose="020B0604020202020204" pitchFamily="34" charset="0"/>
                  <a:cs typeface="Arial" panose="020B0604020202020204" pitchFamily="34" charset="0"/>
                </a:endParaRP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endParaRPr lang="en-IN" sz="2400" dirty="0">
                  <a:solidFill>
                    <a:srgbClr val="FFFF00"/>
                  </a:solidFill>
                  <a:latin typeface="Arial" panose="020B0604020202020204" pitchFamily="34" charset="0"/>
                  <a:cs typeface="Arial" panose="020B0604020202020204" pitchFamily="34" charset="0"/>
                </a:endParaRP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anose="020B0604020202020204" pitchFamily="34" charset="0"/>
                  <a:cs typeface="Arial" panose="020B0604020202020204" pitchFamily="34" charset="0"/>
                </a:rPr>
                <a:t>selection-list</a:t>
              </a:r>
              <a:r>
                <a:rPr lang="en-US"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field-list</a:t>
              </a:r>
              <a:r>
                <a:rPr lang="en-US"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column-list</a:t>
              </a:r>
              <a:endParaRPr lang="en-US" dirty="0">
                <a:solidFill>
                  <a:schemeClr val="bg2">
                    <a:lumMod val="50000"/>
                  </a:schemeClr>
                </a:solidFill>
                <a:latin typeface="Arial" panose="020B0604020202020204" pitchFamily="34" charset="0"/>
                <a:cs typeface="Arial" panose="020B0604020202020204" pitchFamily="34" charset="0"/>
              </a:endParaRPr>
            </a:p>
          </p:txBody>
        </p:sp>
      </p:grpSp>
      <p:sp>
        <p:nvSpPr>
          <p:cNvPr id="14" name="TextBox 13"/>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22" name="TextBox 21"/>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a:t>
            </a:r>
            <a:endParaRPr lang="en-US" dirty="0">
              <a:latin typeface="Arial" panose="020B0604020202020204" pitchFamily="34" charset="0"/>
              <a:cs typeface="Arial" panose="020B0604020202020204" pitchFamily="34" charset="0"/>
            </a:endParaRPr>
          </a:p>
          <a:p>
            <a:pPr marL="363855" algn="l"/>
            <a:r>
              <a:rPr lang="en-IN" dirty="0">
                <a:latin typeface="Arial" panose="020B0604020202020204" pitchFamily="34" charset="0"/>
                <a:cs typeface="Arial" panose="020B0604020202020204" pitchFamily="34" charset="0"/>
              </a:rPr>
              <a:t>user requirements) </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endParaRPr lang="en-IN" sz="2000" b="1" dirty="0">
              <a:solidFill>
                <a:srgbClr val="FF0000"/>
              </a:solidFill>
              <a:latin typeface="Palatino Linotype" panose="02040502050505030304" pitchFamily="18" charset="0"/>
              <a:cs typeface="Arial" panose="020B0604020202020204" pitchFamily="34" charset="0"/>
            </a:endParaRPr>
          </a:p>
        </p:txBody>
      </p:sp>
      <p:sp>
        <p:nvSpPr>
          <p:cNvPr id="5" name="Rectangle 4"/>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endParaRPr lang="en-IN" dirty="0">
              <a:latin typeface="Palatino Linotype" panose="02040502050505030304" pitchFamily="18" charset="0"/>
              <a:cs typeface="Segoe UI Light" panose="020B0502040204020203" pitchFamily="34" charset="0"/>
            </a:endParaRP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endParaRPr lang="en-IN" sz="2400" dirty="0">
              <a:solidFill>
                <a:srgbClr val="FF0000"/>
              </a:solidFill>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select statement - </a:t>
            </a:r>
            <a:r>
              <a:rPr lang="en-US" sz="3200" i="1" dirty="0">
                <a:solidFill>
                  <a:srgbClr val="FF9900"/>
                </a:solidFill>
                <a:latin typeface="Arial" panose="020B0604020202020204" pitchFamily="34" charset="0"/>
                <a:cs typeface="Arial" panose="020B0604020202020204" pitchFamily="34" charset="0"/>
              </a:rPr>
              <a:t>alias</a:t>
            </a:r>
            <a:endParaRPr lang="en-IN" sz="3200" i="1" dirty="0">
              <a:solidFill>
                <a:srgbClr val="FF9900"/>
              </a:solidFill>
              <a:latin typeface="Arial" panose="020B0604020202020204" pitchFamily="34" charset="0"/>
              <a:cs typeface="Arial" panose="020B0604020202020204"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endParaRPr lang="en-US" sz="2000" dirty="0">
              <a:solidFill>
                <a:srgbClr val="0077AA"/>
              </a:solidFill>
              <a:latin typeface="Liberation Mono"/>
            </a:endParaRPr>
          </a:p>
        </p:txBody>
      </p:sp>
      <p:sp>
        <p:nvSpPr>
          <p:cNvPr id="5" name="Rectangle 4"/>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anose="020B0604020202020204" pitchFamily="34" charset="0"/>
                <a:cs typeface="Arial" panose="020B0604020202020204" pitchFamily="34" charset="0"/>
              </a:rPr>
              <a:t>disallows</a:t>
            </a:r>
            <a:r>
              <a:rPr lang="en-IN" dirty="0">
                <a:latin typeface="Arial" panose="020B0604020202020204" pitchFamily="34" charset="0"/>
                <a:cs typeface="Arial" panose="020B0604020202020204" pitchFamily="34" charset="0"/>
              </a:rPr>
              <a:t> references to column aliases in a </a:t>
            </a:r>
            <a:r>
              <a:rPr lang="en-IN" b="1" i="1" dirty="0">
                <a:latin typeface="Arial" panose="020B0604020202020204" pitchFamily="34" charset="0"/>
                <a:cs typeface="Arial" panose="020B0604020202020204" pitchFamily="34" charset="0"/>
              </a:rPr>
              <a:t>WHERE</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reference can be aliased using </a:t>
            </a:r>
            <a:r>
              <a:rPr lang="en-IN" b="1" dirty="0">
                <a:latin typeface="Arial" panose="020B0604020202020204" pitchFamily="34" charset="0"/>
                <a:cs typeface="Arial" panose="020B0604020202020204" pitchFamily="34" charset="0"/>
              </a:rPr>
              <a:t>tbl_name alias_name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grpSp>
        <p:nvGrpSpPr>
          <p:cNvPr id="11" name="Group 10"/>
          <p:cNvGrpSpPr/>
          <p:nvPr/>
        </p:nvGrpSpPr>
        <p:grpSpPr>
          <a:xfrm>
            <a:off x="370694" y="1178292"/>
            <a:ext cx="3709082" cy="635359"/>
            <a:chOff x="370694" y="1137457"/>
            <a:chExt cx="3709082" cy="635359"/>
          </a:xfrm>
        </p:grpSpPr>
        <p:sp>
          <p:nvSpPr>
            <p:cNvPr id="6" name="TextBox 5"/>
            <p:cNvSpPr txBox="1"/>
            <p:nvPr/>
          </p:nvSpPr>
          <p:spPr>
            <a:xfrm>
              <a:off x="370694" y="1311151"/>
              <a:ext cx="3709082" cy="461665"/>
            </a:xfrm>
            <a:prstGeom prst="rect">
              <a:avLst/>
            </a:prstGeom>
            <a:noFill/>
          </p:spPr>
          <p:txBody>
            <a:bodyPr wrap="square">
              <a:spAutoFit/>
            </a:bodyPr>
            <a:lstStyle/>
            <a:p>
              <a:r>
                <a:rPr lang="en-IN" sz="2400" dirty="0"/>
                <a:t>column-name as new-name</a:t>
              </a:r>
              <a:endParaRPr lang="en-IN" sz="2400" dirty="0"/>
            </a:p>
          </p:txBody>
        </p:sp>
        <p:cxnSp>
          <p:nvCxnSpPr>
            <p:cNvPr id="8" name="Straight Arrow Connector 7"/>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312024" y="1178292"/>
            <a:ext cx="3456383" cy="635359"/>
            <a:chOff x="370694" y="1137457"/>
            <a:chExt cx="3456383" cy="635359"/>
          </a:xfrm>
        </p:grpSpPr>
        <p:sp>
          <p:nvSpPr>
            <p:cNvPr id="14" name="TextBox 13"/>
            <p:cNvSpPr txBox="1"/>
            <p:nvPr/>
          </p:nvSpPr>
          <p:spPr>
            <a:xfrm>
              <a:off x="370694" y="1311151"/>
              <a:ext cx="3456383" cy="461665"/>
            </a:xfrm>
            <a:prstGeom prst="rect">
              <a:avLst/>
            </a:prstGeom>
            <a:noFill/>
          </p:spPr>
          <p:txBody>
            <a:bodyPr wrap="square">
              <a:spAutoFit/>
            </a:bodyPr>
            <a:lstStyle/>
            <a:p>
              <a:r>
                <a:rPr lang="en-IN" sz="2400" dirty="0"/>
                <a:t>table-name as new-name</a:t>
              </a:r>
              <a:endParaRPr lang="en-IN" sz="2400" dirty="0"/>
            </a:p>
          </p:txBody>
        </p:sp>
        <p:cxnSp>
          <p:nvCxnSpPr>
            <p:cNvPr id="15" name="Straight Arrow Connector 14"/>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endParaRPr lang="en-IN" dirty="0"/>
          </a:p>
        </p:txBody>
      </p:sp>
      <p:sp>
        <p:nvSpPr>
          <p:cNvPr id="6" name="TextBox 5"/>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endParaRPr lang="en-IN" sz="2000" dirty="0">
              <a:latin typeface="Palatino Linotype" panose="02040502050505030304" pitchFamily="18" charset="0"/>
            </a:endParaRPr>
          </a:p>
        </p:txBody>
      </p:sp>
      <p:sp>
        <p:nvSpPr>
          <p:cNvPr id="7" name="Rectangle 6"/>
          <p:cNvSpPr/>
          <p:nvPr/>
        </p:nvSpPr>
        <p:spPr>
          <a:xfrm>
            <a:off x="351779" y="1412776"/>
            <a:ext cx="11488442" cy="738664"/>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endParaRPr lang="en-IN" sz="2200" b="1" i="1" dirty="0">
              <a:solidFill>
                <a:schemeClr val="accent6">
                  <a:lumMod val="75000"/>
                </a:schemeClr>
              </a:solidFill>
              <a:latin typeface="Liberation Mono"/>
            </a:endParaRPr>
          </a:p>
          <a:p>
            <a:pPr marL="53213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anose="020B0604020202020204" pitchFamily="34" charset="0"/>
                <a:cs typeface="Arial" panose="020B0604020202020204" pitchFamily="34" charset="0"/>
              </a:rPr>
              <a:t>comparison functions and operator</a:t>
            </a:r>
            <a:endParaRPr lang="en-IN" sz="3200" i="1" dirty="0">
              <a:solidFill>
                <a:srgbClr val="FF9900"/>
              </a:solidFill>
              <a:latin typeface="Arial" panose="020B0604020202020204" pitchFamily="34" charset="0"/>
              <a:cs typeface="Arial" panose="020B0604020202020204" pitchFamily="34" charset="0"/>
            </a:endParaRPr>
          </a:p>
        </p:txBody>
      </p:sp>
      <p:sp>
        <p:nvSpPr>
          <p:cNvPr id="5" name="TextBox 4"/>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endParaRPr lang="en-IN" sz="2200" b="1" i="1" dirty="0">
              <a:solidFill>
                <a:schemeClr val="accent6">
                  <a:lumMod val="75000"/>
                </a:schemeClr>
              </a:solidFill>
              <a:latin typeface="Liberation Mono"/>
            </a:endParaRP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endParaRPr lang="en-IN" sz="2000" dirty="0">
              <a:solidFill>
                <a:srgbClr val="A67F59"/>
              </a:solidFill>
              <a:latin typeface="Liberation Mono"/>
            </a:endParaRP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endParaRPr lang="en-IN" sz="2200" b="1" i="1" dirty="0">
              <a:solidFill>
                <a:schemeClr val="accent6">
                  <a:lumMod val="75000"/>
                </a:schemeClr>
              </a:solidFill>
              <a:latin typeface="Liberation Mono"/>
            </a:endParaRPr>
          </a:p>
          <a:p>
            <a:pPr marL="532130"/>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endParaRPr lang="en-IN" sz="2000" dirty="0">
              <a:solidFill>
                <a:srgbClr val="A67F59"/>
              </a:solidFill>
              <a:latin typeface="Liberation Mono"/>
            </a:endParaRP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endParaRPr lang="en-US" sz="2200" b="1" i="1" dirty="0">
              <a:solidFill>
                <a:schemeClr val="accent6">
                  <a:lumMod val="75000"/>
                </a:schemeClr>
              </a:solidFill>
              <a:latin typeface="Liberation Mono"/>
            </a:endParaRPr>
          </a:p>
          <a:p>
            <a:pPr marL="532130"/>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endParaRPr lang="en-US" sz="2200" b="1" i="0" dirty="0">
              <a:solidFill>
                <a:schemeClr val="accent6">
                  <a:lumMod val="75000"/>
                </a:schemeClr>
              </a:solidFill>
              <a:effectLst/>
              <a:latin typeface="Liberation Mono"/>
            </a:endParaRPr>
          </a:p>
          <a:p>
            <a:pPr marL="532130"/>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endParaRPr lang="en-US" sz="2000" b="0" i="1" dirty="0">
              <a:solidFill>
                <a:srgbClr val="000000"/>
              </a:solidFill>
              <a:effectLst/>
              <a:latin typeface="Liberation Mono"/>
            </a:endParaRP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endParaRPr lang="en-IN" sz="2200" b="1" i="1" dirty="0">
              <a:solidFill>
                <a:schemeClr val="accent6">
                  <a:lumMod val="75000"/>
                </a:schemeClr>
              </a:solidFill>
              <a:latin typeface="Liberation Mono"/>
            </a:endParaRP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endParaRPr lang="en-IN" sz="2000" dirty="0">
              <a:latin typeface="Liberation Mono"/>
            </a:endParaRP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endParaRPr lang="en-IN" sz="2200" b="1" i="1" dirty="0">
              <a:solidFill>
                <a:schemeClr val="accent6">
                  <a:lumMod val="75000"/>
                </a:schemeClr>
              </a:solidFill>
              <a:latin typeface="Liberation Mono"/>
            </a:endParaRPr>
          </a:p>
          <a:p>
            <a:pPr marL="53213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endParaRPr lang="en-IN" sz="2100" dirty="0">
              <a:latin typeface="Arial" panose="020B0604020202020204" pitchFamily="34" charset="0"/>
              <a:cs typeface="Arial" panose="020B0604020202020204" pitchFamily="34" charset="0"/>
            </a:endParaRPr>
          </a:p>
        </p:txBody>
      </p:sp>
      <p:sp>
        <p:nvSpPr>
          <p:cNvPr id="8" name="TextBox 7"/>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100680</Words>
  <Application>WPS Presentation</Application>
  <PresentationFormat>Custom</PresentationFormat>
  <Paragraphs>4563</Paragraphs>
  <Slides>231</Slides>
  <Notes>20</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231</vt:i4>
      </vt:variant>
    </vt:vector>
  </HeadingPairs>
  <TitlesOfParts>
    <vt:vector size="268" baseType="lpstr">
      <vt:lpstr>Arial</vt:lpstr>
      <vt:lpstr>SimSun</vt:lpstr>
      <vt:lpstr>Wingdings</vt:lpstr>
      <vt:lpstr>Wingdings 3</vt:lpstr>
      <vt:lpstr>Symbol</vt:lpstr>
      <vt:lpstr>Wingdings</vt:lpstr>
      <vt:lpstr>Segoe Print</vt:lpstr>
      <vt:lpstr>Open Sans Light</vt:lpstr>
      <vt:lpstr>Times New Roman</vt:lpstr>
      <vt:lpstr>Gill Sans MT (Body)</vt:lpstr>
      <vt:lpstr>Segoe UI Light</vt:lpstr>
      <vt:lpstr>Söhne</vt:lpstr>
      <vt:lpstr>Verdana</vt:lpstr>
      <vt:lpstr>Palatino Linotype</vt:lpstr>
      <vt:lpstr>Gill Sans MT</vt:lpstr>
      <vt:lpstr>Microsoft YaHei</vt:lpstr>
      <vt:lpstr>Arial Unicode MS</vt:lpstr>
      <vt:lpstr>Calibri</vt:lpstr>
      <vt:lpstr>Gill Sans MT</vt:lpstr>
      <vt:lpstr>MS Mincho</vt:lpstr>
      <vt:lpstr>Yu Gothic</vt:lpstr>
      <vt:lpstr>Cambria</vt:lpstr>
      <vt:lpstr>Liberation Mono</vt:lpstr>
      <vt:lpstr>Vrinda</vt:lpstr>
      <vt:lpstr>Segoe UI Symbol</vt:lpstr>
      <vt:lpstr>Segoe UI Semilight</vt:lpstr>
      <vt:lpstr>Open Sans</vt:lpstr>
      <vt:lpstr>Consolas</vt:lpstr>
      <vt:lpstr>Source Code Pro</vt:lpstr>
      <vt:lpstr>Courier New</vt:lpstr>
      <vt:lpstr>Source Code Pro</vt:lpstr>
      <vt:lpstr>Roboto</vt:lpstr>
      <vt:lpstr>erdana</vt:lpstr>
      <vt:lpstr>Helvetica</vt:lpstr>
      <vt:lpstr>Bookman Old Style</vt:lpstr>
      <vt:lpstr>Yu Gothic UI</vt:lpstr>
      <vt:lpstr>Origin</vt:lpstr>
      <vt:lpstr>Database Technologies - MySQL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Entity Relationship Diagram (ER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SELECT CLAUSE</vt:lpstr>
      <vt:lpstr>Capabilities of  		SELECT Statement</vt:lpstr>
      <vt:lpstr>Capabilities of  		SELECT Statement</vt:lpstr>
      <vt:lpstr>Capabilities of  		SELECT Statement</vt:lpstr>
      <vt:lpstr>Capabilities of  		SELECT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SELECT CLAUSE</vt:lpstr>
      <vt:lpstr>Capabilities of  		SELECT Statement</vt:lpstr>
      <vt:lpstr>Capabilities of  		SELECT Statement</vt:lpstr>
      <vt:lpstr>Capabilities of  		SELECT Statement</vt:lpstr>
      <vt:lpstr>Capabilities of  		SELECT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Rahul Khartode</cp:lastModifiedBy>
  <cp:revision>11151</cp:revision>
  <dcterms:created xsi:type="dcterms:W3CDTF">2015-10-09T06:09:00Z</dcterms:created>
  <dcterms:modified xsi:type="dcterms:W3CDTF">2023-10-22T13:50:32Z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BFE976EA37CD4901BB069EE8D717B50C_12</vt:lpwstr>
  </property>
  <property fmtid="{D5CDD505-2E9C-101B-9397-08002B2CF9AE}" pid="3" name="KSOProductBuildVer">
    <vt:lpwstr>1033-12.2.0.13266</vt:lpwstr>
  </property>
</Properties>
</file>