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703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989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5929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355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11/6/2023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9375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2803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9819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2955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11/6/2023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006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053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11/6/2023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925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7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414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518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8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41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40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6694055"/>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4AEE-C5D8-CFFB-3CE4-19CEAF0D84C4}"/>
              </a:ext>
            </a:extLst>
          </p:cNvPr>
          <p:cNvSpPr>
            <a:spLocks noGrp="1"/>
          </p:cNvSpPr>
          <p:nvPr>
            <p:ph type="ctrTitle"/>
          </p:nvPr>
        </p:nvSpPr>
        <p:spPr>
          <a:xfrm>
            <a:off x="2603134" y="59442"/>
            <a:ext cx="6472517" cy="2514536"/>
          </a:xfrm>
        </p:spPr>
        <p:txBody>
          <a:bodyPr>
            <a:normAutofit/>
          </a:bodyPr>
          <a:lstStyle/>
          <a:p>
            <a:pPr algn="ctr"/>
            <a:r>
              <a:rPr lang="en-US" sz="3200" b="1" dirty="0">
                <a:effectLst/>
                <a:latin typeface="Times New Roman" panose="02020603050405020304" pitchFamily="18" charset="0"/>
                <a:ea typeface="Calibri" panose="020F0502020204030204" pitchFamily="34" charset="0"/>
                <a:cs typeface="Mangal" panose="02040503050203030202" pitchFamily="18" charset="0"/>
              </a:rPr>
              <a:t>ANDROID APP TO CONNECT FARMER TO CUSTOMERS</a:t>
            </a:r>
            <a:br>
              <a:rPr lang="en-IN" sz="12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4" name="Picture 3">
            <a:extLst>
              <a:ext uri="{FF2B5EF4-FFF2-40B4-BE49-F238E27FC236}">
                <a16:creationId xmlns:a16="http://schemas.microsoft.com/office/drawing/2014/main" id="{CF34C231-989A-B815-642F-11B10C29A8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9527" y="2331587"/>
            <a:ext cx="1133475" cy="9457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0" name="Subtitle 2">
            <a:extLst>
              <a:ext uri="{FF2B5EF4-FFF2-40B4-BE49-F238E27FC236}">
                <a16:creationId xmlns:a16="http://schemas.microsoft.com/office/drawing/2014/main" id="{3425A2CE-4098-7DD0-C7B3-D5D5C8A90EAA}"/>
              </a:ext>
            </a:extLst>
          </p:cNvPr>
          <p:cNvSpPr>
            <a:spLocks noGrp="1"/>
          </p:cNvSpPr>
          <p:nvPr>
            <p:ph type="subTitle" idx="1"/>
          </p:nvPr>
        </p:nvSpPr>
        <p:spPr>
          <a:xfrm>
            <a:off x="1031865" y="3761509"/>
            <a:ext cx="9448800" cy="675554"/>
          </a:xfrm>
        </p:spPr>
        <p:txBody>
          <a:bodyPr>
            <a:normAutofit fontScale="25000" lnSpcReduction="20000"/>
          </a:bodyPr>
          <a:lstStyle/>
          <a:p>
            <a:pPr algn="ctr">
              <a:lnSpc>
                <a:spcPct val="107000"/>
              </a:lnSpc>
              <a:spcAft>
                <a:spcPts val="800"/>
              </a:spcAft>
            </a:pPr>
            <a:r>
              <a:rPr lang="en-US" sz="5600" b="1" u="sng" dirty="0">
                <a:latin typeface="+mj-lt"/>
                <a:ea typeface="Calibri" panose="020F0502020204030204" pitchFamily="34" charset="0"/>
                <a:cs typeface="Mangal" panose="02040503050203030202" pitchFamily="18" charset="0"/>
              </a:rPr>
              <a:t>PRENSTED </a:t>
            </a:r>
            <a:r>
              <a:rPr lang="en-US" sz="5600" b="1" u="sng" dirty="0">
                <a:effectLst/>
                <a:latin typeface="+mj-lt"/>
                <a:ea typeface="Calibri" panose="020F0502020204030204" pitchFamily="34" charset="0"/>
                <a:cs typeface="Mangal" panose="02040503050203030202" pitchFamily="18" charset="0"/>
              </a:rPr>
              <a:t>BY</a:t>
            </a:r>
            <a:endParaRPr lang="en-IN" sz="5600" b="1" u="sng" dirty="0">
              <a:effectLst/>
              <a:latin typeface="+mj-lt"/>
              <a:ea typeface="Calibri" panose="020F0502020204030204" pitchFamily="34" charset="0"/>
              <a:cs typeface="Mangal" panose="02040503050203030202" pitchFamily="18" charset="0"/>
            </a:endParaRPr>
          </a:p>
          <a:p>
            <a:pPr marL="457200" algn="ctr">
              <a:lnSpc>
                <a:spcPct val="107000"/>
              </a:lnSpc>
            </a:pPr>
            <a:r>
              <a:rPr lang="en-US" sz="5600" b="1" dirty="0">
                <a:latin typeface="+mj-lt"/>
                <a:ea typeface="Calibri" panose="020F0502020204030204" pitchFamily="34" charset="0"/>
                <a:cs typeface="Mangal" panose="02040503050203030202" pitchFamily="18" charset="0"/>
              </a:rPr>
              <a:t>Shubham </a:t>
            </a:r>
            <a:r>
              <a:rPr lang="en-US" sz="5600" b="1" dirty="0" err="1">
                <a:latin typeface="+mj-lt"/>
                <a:ea typeface="Calibri" panose="020F0502020204030204" pitchFamily="34" charset="0"/>
                <a:cs typeface="Mangal" panose="02040503050203030202" pitchFamily="18" charset="0"/>
              </a:rPr>
              <a:t>Hiraman</a:t>
            </a:r>
            <a:r>
              <a:rPr lang="en-US" sz="5600" b="1" dirty="0">
                <a:latin typeface="+mj-lt"/>
                <a:ea typeface="Calibri" panose="020F0502020204030204" pitchFamily="34" charset="0"/>
                <a:cs typeface="Mangal" panose="02040503050203030202" pitchFamily="18" charset="0"/>
              </a:rPr>
              <a:t> Bharambe(200105121028)</a:t>
            </a:r>
          </a:p>
          <a:p>
            <a:pPr marL="457200" algn="ctr">
              <a:lnSpc>
                <a:spcPct val="107000"/>
              </a:lnSpc>
            </a:pPr>
            <a:r>
              <a:rPr lang="en-US" sz="5600" b="1" dirty="0" err="1">
                <a:latin typeface="+mj-lt"/>
                <a:ea typeface="Calibri" panose="020F0502020204030204" pitchFamily="34" charset="0"/>
                <a:cs typeface="Mangal" panose="02040503050203030202" pitchFamily="18" charset="0"/>
              </a:rPr>
              <a:t>Harshal</a:t>
            </a:r>
            <a:r>
              <a:rPr lang="en-US" sz="5600" b="1" dirty="0">
                <a:latin typeface="+mj-lt"/>
                <a:ea typeface="Calibri" panose="020F0502020204030204" pitchFamily="34" charset="0"/>
                <a:cs typeface="Mangal" panose="02040503050203030202" pitchFamily="18" charset="0"/>
              </a:rPr>
              <a:t> Ulhas </a:t>
            </a:r>
            <a:r>
              <a:rPr lang="en-US" sz="5600" b="1" dirty="0" err="1">
                <a:latin typeface="+mj-lt"/>
                <a:ea typeface="Calibri" panose="020F0502020204030204" pitchFamily="34" charset="0"/>
                <a:cs typeface="Mangal" panose="02040503050203030202" pitchFamily="18" charset="0"/>
              </a:rPr>
              <a:t>Thorat</a:t>
            </a:r>
            <a:r>
              <a:rPr lang="en-US" sz="5600" b="1" dirty="0">
                <a:latin typeface="+mj-lt"/>
                <a:ea typeface="Calibri" panose="020F0502020204030204" pitchFamily="34" charset="0"/>
                <a:cs typeface="Mangal" panose="02040503050203030202" pitchFamily="18" charset="0"/>
              </a:rPr>
              <a:t>(200105121024)</a:t>
            </a:r>
          </a:p>
          <a:p>
            <a:pPr marL="457200" algn="ctr">
              <a:lnSpc>
                <a:spcPct val="107000"/>
              </a:lnSpc>
            </a:pPr>
            <a:r>
              <a:rPr lang="en-US" sz="5600" b="1" dirty="0" err="1">
                <a:effectLst/>
                <a:latin typeface="+mj-lt"/>
                <a:ea typeface="Calibri" panose="020F0502020204030204" pitchFamily="34" charset="0"/>
                <a:cs typeface="Mangal" panose="02040503050203030202" pitchFamily="18" charset="0"/>
              </a:rPr>
              <a:t>H</a:t>
            </a:r>
            <a:r>
              <a:rPr lang="en-US" sz="5600" b="1" dirty="0" err="1">
                <a:latin typeface="+mj-lt"/>
                <a:ea typeface="Calibri" panose="020F0502020204030204" pitchFamily="34" charset="0"/>
                <a:cs typeface="Mangal" panose="02040503050203030202" pitchFamily="18" charset="0"/>
              </a:rPr>
              <a:t>ritvik</a:t>
            </a:r>
            <a:r>
              <a:rPr lang="en-US" sz="5600" b="1" dirty="0">
                <a:latin typeface="+mj-lt"/>
                <a:ea typeface="Calibri" panose="020F0502020204030204" pitchFamily="34" charset="0"/>
                <a:cs typeface="Mangal" panose="02040503050203030202" pitchFamily="18" charset="0"/>
              </a:rPr>
              <a:t> </a:t>
            </a:r>
            <a:r>
              <a:rPr lang="en-US" sz="5600" b="1" dirty="0" err="1">
                <a:latin typeface="+mj-lt"/>
                <a:ea typeface="Calibri" panose="020F0502020204030204" pitchFamily="34" charset="0"/>
                <a:cs typeface="Mangal" panose="02040503050203030202" pitchFamily="18" charset="0"/>
              </a:rPr>
              <a:t>Ramashankar</a:t>
            </a:r>
            <a:r>
              <a:rPr lang="en-US" sz="5600" b="1" dirty="0">
                <a:latin typeface="+mj-lt"/>
                <a:ea typeface="Calibri" panose="020F0502020204030204" pitchFamily="34" charset="0"/>
                <a:cs typeface="Mangal" panose="02040503050203030202" pitchFamily="18" charset="0"/>
              </a:rPr>
              <a:t> Gupta(200105121023)</a:t>
            </a:r>
          </a:p>
          <a:p>
            <a:pPr marL="457200" algn="ctr">
              <a:lnSpc>
                <a:spcPct val="107000"/>
              </a:lnSpc>
            </a:pPr>
            <a:r>
              <a:rPr lang="en-US" sz="5600" b="1" dirty="0">
                <a:effectLst/>
                <a:latin typeface="Times New Roman" panose="02020603050405020304" pitchFamily="18" charset="0"/>
                <a:ea typeface="Calibri" panose="020F0502020204030204" pitchFamily="34" charset="0"/>
                <a:cs typeface="Mangal" panose="02040503050203030202" pitchFamily="18" charset="0"/>
              </a:rPr>
              <a:t>Pranav Ravindra </a:t>
            </a:r>
            <a:r>
              <a:rPr lang="en-US" sz="5600" b="1" dirty="0" err="1">
                <a:effectLst/>
                <a:latin typeface="Times New Roman" panose="02020603050405020304" pitchFamily="18" charset="0"/>
                <a:ea typeface="Calibri" panose="020F0502020204030204" pitchFamily="34" charset="0"/>
                <a:cs typeface="Mangal" panose="02040503050203030202" pitchFamily="18" charset="0"/>
              </a:rPr>
              <a:t>Nakil</a:t>
            </a:r>
            <a:r>
              <a:rPr lang="en-US" sz="5600" b="1" dirty="0">
                <a:effectLst/>
                <a:latin typeface="Times New Roman" panose="02020603050405020304" pitchFamily="18" charset="0"/>
                <a:ea typeface="Calibri" panose="020F0502020204030204" pitchFamily="34" charset="0"/>
                <a:cs typeface="Mangal" panose="02040503050203030202" pitchFamily="18" charset="0"/>
              </a:rPr>
              <a:t> (210105122003)</a:t>
            </a:r>
            <a:endParaRPr lang="en-IN" sz="5600" b="1" dirty="0">
              <a:effectLst/>
              <a:latin typeface="Calibri" panose="020F0502020204030204" pitchFamily="34" charset="0"/>
              <a:ea typeface="Calibri" panose="020F0502020204030204" pitchFamily="34" charset="0"/>
              <a:cs typeface="Mangal" panose="02040503050203030202" pitchFamily="18" charset="0"/>
            </a:endParaRPr>
          </a:p>
          <a:p>
            <a:pPr marL="457200" algn="ctr">
              <a:lnSpc>
                <a:spcPct val="107000"/>
              </a:lnSpc>
            </a:pPr>
            <a:endParaRPr lang="en-IN" sz="5600" b="1" dirty="0">
              <a:effectLst/>
              <a:latin typeface="+mj-lt"/>
              <a:ea typeface="Calibri" panose="020F0502020204030204" pitchFamily="34" charset="0"/>
              <a:cs typeface="Mangal" panose="02040503050203030202" pitchFamily="18" charset="0"/>
            </a:endParaRPr>
          </a:p>
          <a:p>
            <a:pPr marL="457200" algn="ctr">
              <a:lnSpc>
                <a:spcPct val="107000"/>
              </a:lnSpc>
            </a:pPr>
            <a:r>
              <a:rPr lang="en-US" sz="5600" b="1" dirty="0">
                <a:effectLst/>
                <a:latin typeface="+mj-lt"/>
                <a:ea typeface="Calibri" panose="020F0502020204030204" pitchFamily="34" charset="0"/>
                <a:cs typeface="Mangal" panose="02040503050203030202" pitchFamily="18" charset="0"/>
              </a:rPr>
              <a:t> Under the Guidance of</a:t>
            </a:r>
            <a:endParaRPr lang="en-IN" sz="5600" b="1" dirty="0">
              <a:effectLst/>
              <a:latin typeface="+mj-lt"/>
              <a:ea typeface="Calibri" panose="020F0502020204030204" pitchFamily="34" charset="0"/>
              <a:cs typeface="Mangal" panose="02040503050203030202" pitchFamily="18" charset="0"/>
            </a:endParaRPr>
          </a:p>
          <a:p>
            <a:pPr marL="457200" algn="ctr">
              <a:lnSpc>
                <a:spcPct val="107000"/>
              </a:lnSpc>
            </a:pPr>
            <a:r>
              <a:rPr lang="en-US" sz="5600" b="1" dirty="0">
                <a:effectLst/>
                <a:latin typeface="Times New Roman" panose="02020603050405020304" pitchFamily="18" charset="0"/>
                <a:ea typeface="Calibri" panose="020F0502020204030204" pitchFamily="34" charset="0"/>
                <a:cs typeface="Mangal" panose="02040503050203030202" pitchFamily="18" charset="0"/>
              </a:rPr>
              <a:t>Prof. Prafulla Chaudhari</a:t>
            </a:r>
            <a:endParaRPr lang="en-IN" sz="5600" b="1" dirty="0">
              <a:effectLst/>
              <a:latin typeface="Calibri" panose="020F0502020204030204" pitchFamily="34" charset="0"/>
              <a:ea typeface="Calibri" panose="020F0502020204030204" pitchFamily="34" charset="0"/>
              <a:cs typeface="Mangal" panose="02040503050203030202" pitchFamily="18" charset="0"/>
            </a:endParaRPr>
          </a:p>
          <a:p>
            <a:pPr marL="457200" algn="ctr">
              <a:lnSpc>
                <a:spcPct val="107000"/>
              </a:lnSpc>
              <a:spcAft>
                <a:spcPts val="800"/>
              </a:spcAft>
            </a:pPr>
            <a:r>
              <a:rPr lang="en-US" sz="5600" b="1" dirty="0">
                <a:effectLst/>
                <a:latin typeface="+mj-lt"/>
                <a:ea typeface="Calibri" panose="020F0502020204030204" pitchFamily="34" charset="0"/>
                <a:cs typeface="Mangal" panose="02040503050203030202" pitchFamily="18" charset="0"/>
              </a:rPr>
              <a:t>(Associate Professor)</a:t>
            </a:r>
            <a:endParaRPr lang="en-IN" sz="5600" b="1" dirty="0">
              <a:effectLst/>
              <a:latin typeface="+mj-l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05107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05C0-4BCE-0E27-950C-195BD758CFBE}"/>
              </a:ext>
            </a:extLst>
          </p:cNvPr>
          <p:cNvSpPr>
            <a:spLocks noGrp="1"/>
          </p:cNvSpPr>
          <p:nvPr>
            <p:ph type="title"/>
          </p:nvPr>
        </p:nvSpPr>
        <p:spPr>
          <a:xfrm>
            <a:off x="-537882" y="647832"/>
            <a:ext cx="8610600" cy="1293028"/>
          </a:xfrm>
        </p:spPr>
        <p:txBody>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Methodology</a:t>
            </a:r>
            <a:endParaRPr lang="en-IN" dirty="0"/>
          </a:p>
        </p:txBody>
      </p:sp>
      <p:sp>
        <p:nvSpPr>
          <p:cNvPr id="3" name="Content Placeholder 2">
            <a:extLst>
              <a:ext uri="{FF2B5EF4-FFF2-40B4-BE49-F238E27FC236}">
                <a16:creationId xmlns:a16="http://schemas.microsoft.com/office/drawing/2014/main" id="{DF53FD73-9B2C-7803-B096-A190991B77F5}"/>
              </a:ext>
            </a:extLst>
          </p:cNvPr>
          <p:cNvSpPr>
            <a:spLocks noGrp="1"/>
          </p:cNvSpPr>
          <p:nvPr>
            <p:ph idx="1"/>
          </p:nvPr>
        </p:nvSpPr>
        <p:spPr>
          <a:xfrm>
            <a:off x="1451579" y="2015732"/>
            <a:ext cx="9603275" cy="4037750"/>
          </a:xfrm>
        </p:spPr>
        <p:txBody>
          <a:bodyPr>
            <a:normAutofit fontScale="85000" lnSpcReduction="10000"/>
          </a:bodyPr>
          <a:lstStyle/>
          <a:p>
            <a:pPr marL="0" indent="0" algn="just">
              <a:lnSpc>
                <a:spcPct val="150000"/>
              </a:lnSpc>
              <a:spcAft>
                <a:spcPts val="750"/>
              </a:spcAft>
              <a:buNone/>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900" dirty="0">
                <a:effectLst/>
                <a:latin typeface="Times New Roman" panose="02020603050405020304" pitchFamily="18" charset="0"/>
                <a:ea typeface="Times New Roman" panose="02020603050405020304" pitchFamily="18" charset="0"/>
                <a:cs typeface="Mangal" panose="02040503050203030202" pitchFamily="18" charset="0"/>
              </a:rPr>
              <a:t>All apps are supported by a variety of services and systems, including:</a:t>
            </a:r>
            <a:endParaRPr lang="en-IN" sz="19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Lists, grids, text boxes, buttons, and even an embeddable web browser are among the Views that may be used to develop an application.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Applications can use Content Providers to obtain data from other apps (such as Contacts) or to provide their own data.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 Resource Manager allows you access to non-code resources such as translated text, images, and layout files.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All apps may show personalized notifications in the status bar thanks to a Notification Manager.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An activity manager that governs the lifecycle of program and a universal navigation back stack.</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8184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278A-D96B-CB37-5863-57DCC4146907}"/>
              </a:ext>
            </a:extLst>
          </p:cNvPr>
          <p:cNvSpPr>
            <a:spLocks noGrp="1"/>
          </p:cNvSpPr>
          <p:nvPr>
            <p:ph type="title"/>
          </p:nvPr>
        </p:nvSpPr>
        <p:spPr>
          <a:xfrm>
            <a:off x="-466165" y="722704"/>
            <a:ext cx="8610600" cy="1293028"/>
          </a:xfrm>
        </p:spPr>
        <p:txBody>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Methodology</a:t>
            </a:r>
            <a:endParaRPr lang="en-IN" dirty="0"/>
          </a:p>
        </p:txBody>
      </p:sp>
      <p:sp>
        <p:nvSpPr>
          <p:cNvPr id="3" name="Content Placeholder 2">
            <a:extLst>
              <a:ext uri="{FF2B5EF4-FFF2-40B4-BE49-F238E27FC236}">
                <a16:creationId xmlns:a16="http://schemas.microsoft.com/office/drawing/2014/main" id="{1AC70454-6E9B-67D8-AB81-3165C007BDFD}"/>
              </a:ext>
            </a:extLst>
          </p:cNvPr>
          <p:cNvSpPr>
            <a:spLocks noGrp="1"/>
          </p:cNvSpPr>
          <p:nvPr>
            <p:ph idx="1"/>
          </p:nvPr>
        </p:nvSpPr>
        <p:spPr>
          <a:xfrm>
            <a:off x="1451579" y="2015732"/>
            <a:ext cx="9603275" cy="4037749"/>
          </a:xfrm>
        </p:spPr>
        <p:txBody>
          <a:bodyPr>
            <a:normAutofit/>
          </a:bodyPr>
          <a:lstStyle/>
          <a:p>
            <a:pPr marL="0" lvl="0" indent="0" algn="just">
              <a:lnSpc>
                <a:spcPct val="150000"/>
              </a:lnSpc>
              <a:spcAft>
                <a:spcPts val="750"/>
              </a:spcAft>
              <a:buNone/>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About MySQL</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400" dirty="0">
                <a:effectLst/>
                <a:latin typeface="Times New Roman" panose="02020603050405020304" pitchFamily="18" charset="0"/>
                <a:ea typeface="Times New Roman" panose="02020603050405020304" pitchFamily="18" charset="0"/>
              </a:rPr>
              <a:t>Modern websites appear to be increasingly reliant on complicated databases. These databases keep all their vital data and, in some situations, makes it easy to maintain. The Structured Query Language (SQL) is a widely used DB language, for data storage, updating, and retrieval a breeze. MySQL is most powerful SQL servers available, and it's also completely free. MySQL has a number of features, including: Handles big databases with over 50 million records. There are no memory leaks. A safe and versatile privilege and is password secured that supports host-based verification. Passwords make the connection secured because the connection is encrypted.</a:t>
            </a:r>
            <a:endParaRPr lang="en-IN" sz="1400" dirty="0">
              <a:latin typeface="+mj-lt"/>
            </a:endParaRPr>
          </a:p>
        </p:txBody>
      </p:sp>
    </p:spTree>
    <p:extLst>
      <p:ext uri="{BB962C8B-B14F-4D97-AF65-F5344CB8AC3E}">
        <p14:creationId xmlns:p14="http://schemas.microsoft.com/office/powerpoint/2010/main" val="229066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B015-E78F-8EEE-05B7-DC0A7D0C9F78}"/>
              </a:ext>
            </a:extLst>
          </p:cNvPr>
          <p:cNvSpPr>
            <a:spLocks noGrp="1"/>
          </p:cNvSpPr>
          <p:nvPr>
            <p:ph type="title"/>
          </p:nvPr>
        </p:nvSpPr>
        <p:spPr>
          <a:xfrm>
            <a:off x="-721252" y="-110837"/>
            <a:ext cx="8610600" cy="544947"/>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Methodology</a:t>
            </a:r>
            <a:endParaRPr lang="en-IN" dirty="0"/>
          </a:p>
        </p:txBody>
      </p:sp>
      <p:pic>
        <p:nvPicPr>
          <p:cNvPr id="3" name="Content Placeholder 2">
            <a:extLst>
              <a:ext uri="{FF2B5EF4-FFF2-40B4-BE49-F238E27FC236}">
                <a16:creationId xmlns:a16="http://schemas.microsoft.com/office/drawing/2014/main" id="{F91C678C-6CA4-2D9B-668E-02B2FFDC52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690" y="775855"/>
            <a:ext cx="9439565" cy="6082145"/>
          </a:xfrm>
          <a:prstGeom prst="rect">
            <a:avLst/>
          </a:prstGeom>
        </p:spPr>
      </p:pic>
    </p:spTree>
    <p:extLst>
      <p:ext uri="{BB962C8B-B14F-4D97-AF65-F5344CB8AC3E}">
        <p14:creationId xmlns:p14="http://schemas.microsoft.com/office/powerpoint/2010/main" val="272446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97CA-6F06-4590-5108-7EDD4878A449}"/>
              </a:ext>
            </a:extLst>
          </p:cNvPr>
          <p:cNvSpPr>
            <a:spLocks noGrp="1"/>
          </p:cNvSpPr>
          <p:nvPr>
            <p:ph type="title"/>
          </p:nvPr>
        </p:nvSpPr>
        <p:spPr>
          <a:xfrm>
            <a:off x="1864659" y="719910"/>
            <a:ext cx="8610600" cy="1293028"/>
          </a:xfrm>
        </p:spPr>
        <p:txBody>
          <a:bodyPr>
            <a:normAutofit fontScale="90000"/>
          </a:bodyPr>
          <a:lstStyle/>
          <a:p>
            <a:pPr algn="ctr"/>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Facilities required for proposed work</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0A50BE0F-E862-A58D-2099-B45BA350721C}"/>
              </a:ext>
            </a:extLst>
          </p:cNvPr>
          <p:cNvSpPr>
            <a:spLocks noGrp="1"/>
          </p:cNvSpPr>
          <p:nvPr>
            <p:ph idx="1"/>
          </p:nvPr>
        </p:nvSpPr>
        <p:spPr>
          <a:xfrm>
            <a:off x="1451579" y="2015732"/>
            <a:ext cx="9603275" cy="3954762"/>
          </a:xfrm>
        </p:spPr>
        <p:txBody>
          <a:bodyPr/>
          <a:lstStyle/>
          <a:p>
            <a:r>
              <a:rPr lang="en-US" sz="1800" b="1" u="sng" dirty="0">
                <a:effectLst/>
                <a:latin typeface="+mj-lt"/>
                <a:ea typeface="Calibri" panose="020F0502020204030204" pitchFamily="34" charset="0"/>
                <a:cs typeface="Mangal" panose="02040503050203030202" pitchFamily="18" charset="0"/>
              </a:rPr>
              <a:t>Hardware Requirements:</a:t>
            </a:r>
            <a:endParaRPr lang="en-IN" sz="1800" u="sng" dirty="0">
              <a:effectLst/>
              <a:latin typeface="+mj-lt"/>
              <a:ea typeface="Calibri" panose="020F0502020204030204" pitchFamily="34" charset="0"/>
              <a:cs typeface="Mangal" panose="02040503050203030202" pitchFamily="18" charset="0"/>
            </a:endParaRPr>
          </a:p>
          <a:p>
            <a:endParaRPr lang="en-IN" dirty="0">
              <a:latin typeface="+mj-lt"/>
            </a:endParaRPr>
          </a:p>
          <a:p>
            <a:endParaRPr lang="en-IN" dirty="0">
              <a:latin typeface="+mj-lt"/>
            </a:endParaRPr>
          </a:p>
          <a:p>
            <a:endParaRPr lang="en-IN" dirty="0">
              <a:latin typeface="+mj-lt"/>
            </a:endParaRPr>
          </a:p>
          <a:p>
            <a:r>
              <a:rPr lang="en-US" sz="1800" b="1" u="sng" dirty="0">
                <a:effectLst/>
                <a:latin typeface="+mj-lt"/>
                <a:ea typeface="Calibri" panose="020F0502020204030204" pitchFamily="34" charset="0"/>
                <a:cs typeface="Mangal" panose="02040503050203030202" pitchFamily="18" charset="0"/>
              </a:rPr>
              <a:t>Software Requirements:</a:t>
            </a:r>
            <a:endParaRPr lang="en-IN" sz="1800" b="1" u="sng" dirty="0">
              <a:effectLst/>
              <a:latin typeface="+mj-lt"/>
              <a:ea typeface="Calibri" panose="020F0502020204030204" pitchFamily="34" charset="0"/>
              <a:cs typeface="Mangal" panose="02040503050203030202" pitchFamily="18" charset="0"/>
            </a:endParaRPr>
          </a:p>
          <a:p>
            <a:endParaRPr lang="en-IN" dirty="0">
              <a:latin typeface="+mj-lt"/>
            </a:endParaRPr>
          </a:p>
        </p:txBody>
      </p:sp>
      <p:graphicFrame>
        <p:nvGraphicFramePr>
          <p:cNvPr id="4" name="Table 3">
            <a:extLst>
              <a:ext uri="{FF2B5EF4-FFF2-40B4-BE49-F238E27FC236}">
                <a16:creationId xmlns:a16="http://schemas.microsoft.com/office/drawing/2014/main" id="{02262F37-67AF-D76F-B9FD-D8622F1F137E}"/>
              </a:ext>
            </a:extLst>
          </p:cNvPr>
          <p:cNvGraphicFramePr>
            <a:graphicFrameLocks noGrp="1"/>
          </p:cNvGraphicFramePr>
          <p:nvPr>
            <p:extLst>
              <p:ext uri="{D42A27DB-BD31-4B8C-83A1-F6EECF244321}">
                <p14:modId xmlns:p14="http://schemas.microsoft.com/office/powerpoint/2010/main" val="597264702"/>
              </p:ext>
            </p:extLst>
          </p:nvPr>
        </p:nvGraphicFramePr>
        <p:xfrm>
          <a:off x="1746567" y="2457639"/>
          <a:ext cx="3526790" cy="1570334"/>
        </p:xfrm>
        <a:graphic>
          <a:graphicData uri="http://schemas.openxmlformats.org/drawingml/2006/table">
            <a:tbl>
              <a:tblPr firstRow="1" firstCol="1" bandRow="1">
                <a:tableStyleId>{5C22544A-7EE6-4342-B048-85BDC9FD1C3A}</a:tableStyleId>
              </a:tblPr>
              <a:tblGrid>
                <a:gridCol w="1009650">
                  <a:extLst>
                    <a:ext uri="{9D8B030D-6E8A-4147-A177-3AD203B41FA5}">
                      <a16:colId xmlns:a16="http://schemas.microsoft.com/office/drawing/2014/main" val="730266855"/>
                    </a:ext>
                  </a:extLst>
                </a:gridCol>
                <a:gridCol w="2517140">
                  <a:extLst>
                    <a:ext uri="{9D8B030D-6E8A-4147-A177-3AD203B41FA5}">
                      <a16:colId xmlns:a16="http://schemas.microsoft.com/office/drawing/2014/main" val="2813836322"/>
                    </a:ext>
                  </a:extLst>
                </a:gridCol>
              </a:tblGrid>
              <a:tr h="265894">
                <a:tc>
                  <a:txBody>
                    <a:bodyPr/>
                    <a:lstStyle/>
                    <a:p>
                      <a:pPr algn="just">
                        <a:lnSpc>
                          <a:spcPct val="150000"/>
                        </a:lnSpc>
                        <a:spcAft>
                          <a:spcPts val="800"/>
                        </a:spcAft>
                      </a:pPr>
                      <a:r>
                        <a:rPr lang="en-US" sz="1200">
                          <a:effectLst/>
                        </a:rPr>
                        <a:t>Processor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a:effectLst/>
                        </a:rPr>
                        <a:t>Intel Core i5 8</a:t>
                      </a:r>
                      <a:r>
                        <a:rPr lang="en-US" sz="1200" baseline="30000">
                          <a:effectLst/>
                        </a:rPr>
                        <a:t>th</a:t>
                      </a:r>
                      <a:r>
                        <a:rPr lang="en-US" sz="1200">
                          <a:effectLst/>
                        </a:rPr>
                        <a:t> Generation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16148334"/>
                  </a:ext>
                </a:extLst>
              </a:tr>
              <a:tr h="256189">
                <a:tc>
                  <a:txBody>
                    <a:bodyPr/>
                    <a:lstStyle/>
                    <a:p>
                      <a:pPr algn="just">
                        <a:lnSpc>
                          <a:spcPct val="150000"/>
                        </a:lnSpc>
                        <a:spcAft>
                          <a:spcPts val="800"/>
                        </a:spcAft>
                      </a:pPr>
                      <a:r>
                        <a:rPr lang="en-US" sz="1200">
                          <a:effectLst/>
                        </a:rPr>
                        <a:t>RAM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dirty="0">
                          <a:effectLst/>
                        </a:rPr>
                        <a:t>8 GB Dual Channel 3200Mhz DDR4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07279804"/>
                  </a:ext>
                </a:extLst>
              </a:tr>
              <a:tr h="529265">
                <a:tc>
                  <a:txBody>
                    <a:bodyPr/>
                    <a:lstStyle/>
                    <a:p>
                      <a:pPr algn="just">
                        <a:lnSpc>
                          <a:spcPct val="150000"/>
                        </a:lnSpc>
                        <a:spcAft>
                          <a:spcPts val="800"/>
                        </a:spcAft>
                      </a:pPr>
                      <a:r>
                        <a:rPr lang="en-US" sz="1200">
                          <a:effectLst/>
                        </a:rPr>
                        <a:t>Operating System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a:effectLst/>
                        </a:rPr>
                        <a:t>Windows 10 Professional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20385186"/>
                  </a:ext>
                </a:extLst>
              </a:tr>
              <a:tr h="256189">
                <a:tc>
                  <a:txBody>
                    <a:bodyPr/>
                    <a:lstStyle/>
                    <a:p>
                      <a:pPr algn="just">
                        <a:lnSpc>
                          <a:spcPct val="150000"/>
                        </a:lnSpc>
                        <a:spcAft>
                          <a:spcPts val="800"/>
                        </a:spcAft>
                      </a:pPr>
                      <a:r>
                        <a:rPr lang="en-US" sz="1200">
                          <a:effectLst/>
                        </a:rPr>
                        <a:t>Storage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dirty="0">
                          <a:effectLst/>
                        </a:rPr>
                        <a:t>1 TB Hard drive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92981331"/>
                  </a:ext>
                </a:extLst>
              </a:tr>
            </a:tbl>
          </a:graphicData>
        </a:graphic>
      </p:graphicFrame>
      <p:graphicFrame>
        <p:nvGraphicFramePr>
          <p:cNvPr id="5" name="Table 4">
            <a:extLst>
              <a:ext uri="{FF2B5EF4-FFF2-40B4-BE49-F238E27FC236}">
                <a16:creationId xmlns:a16="http://schemas.microsoft.com/office/drawing/2014/main" id="{13148561-6537-18DB-C968-A6F374B6377D}"/>
              </a:ext>
            </a:extLst>
          </p:cNvPr>
          <p:cNvGraphicFramePr>
            <a:graphicFrameLocks noGrp="1"/>
          </p:cNvGraphicFramePr>
          <p:nvPr>
            <p:extLst>
              <p:ext uri="{D42A27DB-BD31-4B8C-83A1-F6EECF244321}">
                <p14:modId xmlns:p14="http://schemas.microsoft.com/office/powerpoint/2010/main" val="2167172465"/>
              </p:ext>
            </p:extLst>
          </p:nvPr>
        </p:nvGraphicFramePr>
        <p:xfrm>
          <a:off x="1746567" y="4470304"/>
          <a:ext cx="5469255" cy="1497396"/>
        </p:xfrm>
        <a:graphic>
          <a:graphicData uri="http://schemas.openxmlformats.org/drawingml/2006/table">
            <a:tbl>
              <a:tblPr firstRow="1" firstCol="1" bandRow="1">
                <a:tableStyleId>{5C22544A-7EE6-4342-B048-85BDC9FD1C3A}</a:tableStyleId>
              </a:tblPr>
              <a:tblGrid>
                <a:gridCol w="2859405">
                  <a:extLst>
                    <a:ext uri="{9D8B030D-6E8A-4147-A177-3AD203B41FA5}">
                      <a16:colId xmlns:a16="http://schemas.microsoft.com/office/drawing/2014/main" val="2519741738"/>
                    </a:ext>
                  </a:extLst>
                </a:gridCol>
                <a:gridCol w="2609850">
                  <a:extLst>
                    <a:ext uri="{9D8B030D-6E8A-4147-A177-3AD203B41FA5}">
                      <a16:colId xmlns:a16="http://schemas.microsoft.com/office/drawing/2014/main" val="2120146184"/>
                    </a:ext>
                  </a:extLst>
                </a:gridCol>
              </a:tblGrid>
              <a:tr h="0">
                <a:tc>
                  <a:txBody>
                    <a:bodyPr/>
                    <a:lstStyle/>
                    <a:p>
                      <a:pPr algn="just">
                        <a:lnSpc>
                          <a:spcPct val="150000"/>
                        </a:lnSpc>
                        <a:spcAft>
                          <a:spcPts val="800"/>
                        </a:spcAft>
                      </a:pPr>
                      <a:r>
                        <a:rPr lang="en-US" sz="1200">
                          <a:effectLst/>
                        </a:rPr>
                        <a:t>Programming Language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a:effectLst/>
                        </a:rPr>
                        <a:t>Java</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16339416"/>
                  </a:ext>
                </a:extLst>
              </a:tr>
              <a:tr h="0">
                <a:tc>
                  <a:txBody>
                    <a:bodyPr/>
                    <a:lstStyle/>
                    <a:p>
                      <a:pPr algn="just">
                        <a:lnSpc>
                          <a:spcPct val="150000"/>
                        </a:lnSpc>
                        <a:spcAft>
                          <a:spcPts val="800"/>
                        </a:spcAft>
                      </a:pPr>
                      <a:r>
                        <a:rPr lang="en-US" sz="1200">
                          <a:effectLst/>
                        </a:rPr>
                        <a:t>Programming Language Version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a:effectLst/>
                        </a:rPr>
                        <a:t>Java 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12116355"/>
                  </a:ext>
                </a:extLst>
              </a:tr>
              <a:tr h="0">
                <a:tc>
                  <a:txBody>
                    <a:bodyPr/>
                    <a:lstStyle/>
                    <a:p>
                      <a:pPr algn="just">
                        <a:lnSpc>
                          <a:spcPct val="150000"/>
                        </a:lnSpc>
                        <a:spcAft>
                          <a:spcPts val="800"/>
                        </a:spcAft>
                      </a:pPr>
                      <a:r>
                        <a:rPr lang="en-US" sz="1200">
                          <a:effectLst/>
                        </a:rPr>
                        <a:t>Integrated Development Environment (IDE)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a:effectLst/>
                        </a:rPr>
                        <a:t>Android Studio, JDE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13087618"/>
                  </a:ext>
                </a:extLst>
              </a:tr>
              <a:tr h="0">
                <a:tc>
                  <a:txBody>
                    <a:bodyPr/>
                    <a:lstStyle/>
                    <a:p>
                      <a:pPr algn="just">
                        <a:lnSpc>
                          <a:spcPct val="150000"/>
                        </a:lnSpc>
                        <a:spcAft>
                          <a:spcPts val="800"/>
                        </a:spcAft>
                      </a:pPr>
                      <a:r>
                        <a:rPr lang="en-US" sz="1200">
                          <a:effectLst/>
                        </a:rPr>
                        <a:t>Database Server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a:effectLst/>
                        </a:rPr>
                        <a:t>MySql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22583148"/>
                  </a:ext>
                </a:extLst>
              </a:tr>
              <a:tr h="0">
                <a:tc>
                  <a:txBody>
                    <a:bodyPr/>
                    <a:lstStyle/>
                    <a:p>
                      <a:pPr algn="just">
                        <a:lnSpc>
                          <a:spcPct val="150000"/>
                        </a:lnSpc>
                        <a:spcAft>
                          <a:spcPts val="800"/>
                        </a:spcAft>
                      </a:pPr>
                      <a:r>
                        <a:rPr lang="en-US" sz="1200">
                          <a:effectLst/>
                        </a:rPr>
                        <a:t>Cloud Platform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dirty="0">
                          <a:effectLst/>
                        </a:rPr>
                        <a:t>Amazon Web Services (AWS)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91541778"/>
                  </a:ext>
                </a:extLst>
              </a:tr>
            </a:tbl>
          </a:graphicData>
        </a:graphic>
      </p:graphicFrame>
    </p:spTree>
    <p:extLst>
      <p:ext uri="{BB962C8B-B14F-4D97-AF65-F5344CB8AC3E}">
        <p14:creationId xmlns:p14="http://schemas.microsoft.com/office/powerpoint/2010/main" val="14995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ECF4-23CE-685C-0350-AFFCA7C2AA93}"/>
              </a:ext>
            </a:extLst>
          </p:cNvPr>
          <p:cNvSpPr>
            <a:spLocks noGrp="1"/>
          </p:cNvSpPr>
          <p:nvPr>
            <p:ph type="title"/>
          </p:nvPr>
        </p:nvSpPr>
        <p:spPr>
          <a:xfrm>
            <a:off x="125506" y="731940"/>
            <a:ext cx="8610600" cy="1293028"/>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Expected outcomes</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E589CEDC-7736-D962-3B62-52ED43A55FDF}"/>
              </a:ext>
            </a:extLst>
          </p:cNvPr>
          <p:cNvSpPr>
            <a:spLocks noGrp="1"/>
          </p:cNvSpPr>
          <p:nvPr>
            <p:ph idx="1"/>
          </p:nvPr>
        </p:nvSpPr>
        <p:spPr>
          <a:xfrm>
            <a:off x="1451579" y="2015732"/>
            <a:ext cx="9603275" cy="4037749"/>
          </a:xfrm>
        </p:spPr>
        <p:txBody>
          <a:bodyPr>
            <a:noAutofit/>
          </a:bodyPr>
          <a:lstStyle/>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expected outcomes about building an android application with the intention of direct chain of farmers and merchants.</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 The direct chain of farmers and merchants would be able to sell their products directly to consumers through the android application. This would allow for a more efficient and cost-effective way of selling goods.</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In our application farmers are selling their goods directly to the merchants</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actually, what could happen is there is a plot in some specific village</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As many plots as there are in it.</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A merchant visits him and only then do you know what the process is your motive is to get that man better value to their goods than the fake market.</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There is a actual interaction between the farmer and Marchant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endParaRPr lang="en-IN" sz="1500" dirty="0">
              <a:latin typeface="+mj-lt"/>
            </a:endParaRPr>
          </a:p>
        </p:txBody>
      </p:sp>
    </p:spTree>
    <p:extLst>
      <p:ext uri="{BB962C8B-B14F-4D97-AF65-F5344CB8AC3E}">
        <p14:creationId xmlns:p14="http://schemas.microsoft.com/office/powerpoint/2010/main" val="337045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60DC-9815-71DC-43EB-2AEDBBF44969}"/>
              </a:ext>
            </a:extLst>
          </p:cNvPr>
          <p:cNvSpPr>
            <a:spLocks noGrp="1"/>
          </p:cNvSpPr>
          <p:nvPr>
            <p:ph type="title"/>
          </p:nvPr>
        </p:nvSpPr>
        <p:spPr>
          <a:xfrm>
            <a:off x="4320988" y="901532"/>
            <a:ext cx="8610600" cy="1293028"/>
          </a:xfrm>
        </p:spPr>
        <p:txBody>
          <a:bodyPr>
            <a:normAutofit fontScale="90000"/>
          </a:bodyPr>
          <a:lstStyle/>
          <a:p>
            <a:pPr algn="l"/>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Conclusion</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9287C80D-FAE4-EEFD-90DF-FAD719629E48}"/>
              </a:ext>
            </a:extLst>
          </p:cNvPr>
          <p:cNvSpPr>
            <a:spLocks noGrp="1"/>
          </p:cNvSpPr>
          <p:nvPr>
            <p:ph idx="1"/>
          </p:nvPr>
        </p:nvSpPr>
        <p:spPr/>
        <p:txBody>
          <a:bodyPr>
            <a:normAutofit/>
          </a:bodyPr>
          <a:lstStyle/>
          <a:p>
            <a:pPr marL="0" indent="0">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It is possible to build an Android application that would enable direct communication between farmers and merchants. However, such an application would require a significant amount of development work and would need to be carefully designed to ensure that it is user-friendly and easy to use. Furthermore, it is important to consider the potential security risks associated with any direct communication between farmers and merchants.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500" dirty="0">
              <a:latin typeface="+mj-lt"/>
            </a:endParaRPr>
          </a:p>
        </p:txBody>
      </p:sp>
    </p:spTree>
    <p:extLst>
      <p:ext uri="{BB962C8B-B14F-4D97-AF65-F5344CB8AC3E}">
        <p14:creationId xmlns:p14="http://schemas.microsoft.com/office/powerpoint/2010/main" val="31174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B472-7EF7-6E01-0BC3-A96E815AC520}"/>
              </a:ext>
            </a:extLst>
          </p:cNvPr>
          <p:cNvSpPr>
            <a:spLocks noGrp="1"/>
          </p:cNvSpPr>
          <p:nvPr>
            <p:ph type="ctrTitle"/>
          </p:nvPr>
        </p:nvSpPr>
        <p:spPr>
          <a:xfrm>
            <a:off x="2417779" y="812153"/>
            <a:ext cx="8637073" cy="2541431"/>
          </a:xfrm>
        </p:spPr>
        <p:txBody>
          <a:bodyPr/>
          <a:lstStyle/>
          <a:p>
            <a:pPr algn="ctr"/>
            <a:r>
              <a:rPr lang="en-US" dirty="0"/>
              <a:t>THANK YOU</a:t>
            </a:r>
            <a:endParaRPr lang="en-IN" dirty="0"/>
          </a:p>
        </p:txBody>
      </p:sp>
      <p:sp>
        <p:nvSpPr>
          <p:cNvPr id="3" name="Subtitle 2">
            <a:extLst>
              <a:ext uri="{FF2B5EF4-FFF2-40B4-BE49-F238E27FC236}">
                <a16:creationId xmlns:a16="http://schemas.microsoft.com/office/drawing/2014/main" id="{0064F2D4-3770-CEC2-A81F-059B00B7035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7136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1D73-2E64-0824-7356-3E5E48969835}"/>
              </a:ext>
            </a:extLst>
          </p:cNvPr>
          <p:cNvSpPr>
            <a:spLocks noGrp="1"/>
          </p:cNvSpPr>
          <p:nvPr>
            <p:ph type="title"/>
          </p:nvPr>
        </p:nvSpPr>
        <p:spPr>
          <a:xfrm>
            <a:off x="-1326776" y="346187"/>
            <a:ext cx="8610600" cy="1293028"/>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Table of Contents</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05CF1E62-E36F-2E7E-8BB7-2084FC8F5110}"/>
              </a:ext>
            </a:extLst>
          </p:cNvPr>
          <p:cNvSpPr>
            <a:spLocks noGrp="1"/>
          </p:cNvSpPr>
          <p:nvPr>
            <p:ph idx="1"/>
          </p:nvPr>
        </p:nvSpPr>
        <p:spPr>
          <a:xfrm>
            <a:off x="0" y="2023370"/>
            <a:ext cx="9603275" cy="4037749"/>
          </a:xfrm>
        </p:spPr>
        <p:txBody>
          <a:bodyPr>
            <a:normAutofit/>
          </a:bodyPr>
          <a:lstStyle/>
          <a:p>
            <a:r>
              <a:rPr lang="en-US" b="1" dirty="0"/>
              <a:t>Introduction.</a:t>
            </a:r>
          </a:p>
          <a:p>
            <a:r>
              <a:rPr lang="en-US" b="1" dirty="0"/>
              <a:t>Objectives.</a:t>
            </a:r>
          </a:p>
          <a:p>
            <a:r>
              <a:rPr lang="en-US" sz="2400" b="1" dirty="0">
                <a:effectLst/>
                <a:latin typeface="Times New Roman" panose="02020603050405020304" pitchFamily="18" charset="0"/>
                <a:ea typeface="Calibri" panose="020F0502020204030204" pitchFamily="34" charset="0"/>
                <a:cs typeface="Mangal" panose="02040503050203030202" pitchFamily="18" charset="0"/>
              </a:rPr>
              <a:t>Rationale: Justification, why needed?</a:t>
            </a:r>
            <a:endParaRPr lang="en-US" b="1" dirty="0">
              <a:latin typeface="+mj-lt"/>
            </a:endParaRPr>
          </a:p>
          <a:p>
            <a:r>
              <a:rPr lang="en-US" sz="2400" b="1" dirty="0">
                <a:effectLst/>
                <a:latin typeface="Times New Roman" panose="02020603050405020304" pitchFamily="18" charset="0"/>
                <a:ea typeface="Calibri" panose="020F0502020204030204" pitchFamily="34" charset="0"/>
                <a:cs typeface="Mangal" panose="02040503050203030202" pitchFamily="18" charset="0"/>
              </a:rPr>
              <a:t>Features (Intended Towards the Farmer)</a:t>
            </a:r>
          </a:p>
          <a:p>
            <a:r>
              <a:rPr lang="en-US" sz="2400" b="1" dirty="0"/>
              <a:t>Feasibility Study.</a:t>
            </a:r>
            <a:endParaRPr lang="en-US" b="1" dirty="0"/>
          </a:p>
          <a:p>
            <a:r>
              <a:rPr lang="en-US" b="1" dirty="0"/>
              <a:t>Methodology.</a:t>
            </a:r>
          </a:p>
          <a:p>
            <a:r>
              <a:rPr lang="en-US" b="1" dirty="0"/>
              <a:t>Facilities Required For Proposed Work.</a:t>
            </a:r>
          </a:p>
          <a:p>
            <a:r>
              <a:rPr lang="en-US" b="1" dirty="0"/>
              <a:t>Expected Outcomes.</a:t>
            </a:r>
          </a:p>
          <a:p>
            <a:r>
              <a:rPr lang="en-US" b="1" dirty="0"/>
              <a:t>Conclusion.</a:t>
            </a:r>
          </a:p>
          <a:p>
            <a:endParaRPr lang="en-IN" dirty="0"/>
          </a:p>
        </p:txBody>
      </p:sp>
    </p:spTree>
    <p:extLst>
      <p:ext uri="{BB962C8B-B14F-4D97-AF65-F5344CB8AC3E}">
        <p14:creationId xmlns:p14="http://schemas.microsoft.com/office/powerpoint/2010/main" val="79532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7AF9-8E75-DCCE-C094-418D33B74442}"/>
              </a:ext>
            </a:extLst>
          </p:cNvPr>
          <p:cNvSpPr>
            <a:spLocks noGrp="1"/>
          </p:cNvSpPr>
          <p:nvPr>
            <p:ph type="title"/>
          </p:nvPr>
        </p:nvSpPr>
        <p:spPr>
          <a:xfrm>
            <a:off x="-950259" y="728514"/>
            <a:ext cx="8610600" cy="1293028"/>
          </a:xfrm>
        </p:spPr>
        <p:txBody>
          <a:bodyPr>
            <a:normAutofit fontScale="90000"/>
          </a:bodyPr>
          <a:lstStyle/>
          <a:p>
            <a:br>
              <a:rPr lang="en-US" sz="1800" b="1" dirty="0">
                <a:effectLst/>
                <a:ea typeface="Calibri" panose="020F0502020204030204" pitchFamily="34" charset="0"/>
                <a:cs typeface="Mangal" panose="02040503050203030202" pitchFamily="18" charset="0"/>
              </a:rPr>
            </a:br>
            <a:br>
              <a:rPr lang="en-US" sz="1800" b="1" dirty="0">
                <a:effectLst/>
                <a:ea typeface="Calibri" panose="020F0502020204030204" pitchFamily="34" charset="0"/>
                <a:cs typeface="Mangal" panose="02040503050203030202" pitchFamily="18" charset="0"/>
              </a:rPr>
            </a:br>
            <a:r>
              <a:rPr lang="en-US" sz="3600" b="1" u="sng" dirty="0">
                <a:effectLst/>
                <a:ea typeface="Calibri" panose="020F0502020204030204" pitchFamily="34" charset="0"/>
                <a:cs typeface="Mangal" panose="02040503050203030202" pitchFamily="18" charset="0"/>
              </a:rPr>
              <a:t>Introduction</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8C78B1A4-F575-6C26-E2CE-6BEC0FDD0B82}"/>
              </a:ext>
            </a:extLst>
          </p:cNvPr>
          <p:cNvSpPr>
            <a:spLocks noGrp="1"/>
          </p:cNvSpPr>
          <p:nvPr>
            <p:ph idx="1"/>
          </p:nvPr>
        </p:nvSpPr>
        <p:spPr>
          <a:xfrm>
            <a:off x="1359215" y="1717963"/>
            <a:ext cx="9603275" cy="4756727"/>
          </a:xfrm>
        </p:spPr>
        <p:txBody>
          <a:bodyPr>
            <a:norm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There’s a lot to think about when it comes to marketing agricultural products.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rPr>
              <a:t>Farm direct marketing is a long felt need of the farmers and consumers of the country as it goes a long way in ensuring higher remuneration to the farmers and meeting the satisfaction level of the consumers through direct sale of the agricultural commodity by the farmers to the consumer at affordable prices. Direct marketing of agricultural produce helps in complete elimination of middle men and commission agents who charge high level of commission fee from the agriculturists/farmers coming to the market yards for selling their product and then artificially inflate the retail prices.</a:t>
            </a:r>
          </a:p>
          <a:p>
            <a:pPr algn="just">
              <a:lnSpc>
                <a:spcPct val="150000"/>
              </a:lnSpc>
            </a:pPr>
            <a:r>
              <a:rPr lang="en-IN" sz="1800" dirty="0">
                <a:effectLst/>
                <a:latin typeface="Times New Roman" panose="02020603050405020304" pitchFamily="18" charset="0"/>
                <a:ea typeface="Times New Roman" panose="02020603050405020304" pitchFamily="18" charset="0"/>
              </a:rPr>
              <a:t>What farmers need to consider when selecting which direct marketing channels fit best with a farm’s resources, goals and accessible customer base.</a:t>
            </a: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7762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A1D0-87CA-CC7A-0BC6-DDE48406C259}"/>
              </a:ext>
            </a:extLst>
          </p:cNvPr>
          <p:cNvSpPr>
            <a:spLocks noGrp="1"/>
          </p:cNvSpPr>
          <p:nvPr>
            <p:ph type="title"/>
          </p:nvPr>
        </p:nvSpPr>
        <p:spPr>
          <a:xfrm>
            <a:off x="-1993697" y="901532"/>
            <a:ext cx="8610600" cy="1293028"/>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Objectives</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8E1D3C3D-A8AA-7CD0-38C5-0B2C2B4DD590}"/>
              </a:ext>
            </a:extLst>
          </p:cNvPr>
          <p:cNvSpPr>
            <a:spLocks noGrp="1"/>
          </p:cNvSpPr>
          <p:nvPr>
            <p:ph idx="1"/>
          </p:nvPr>
        </p:nvSpPr>
        <p:spPr>
          <a:xfrm>
            <a:off x="757518" y="2194560"/>
            <a:ext cx="8496209" cy="4024125"/>
          </a:xfrm>
        </p:spPr>
        <p:txBody>
          <a:bodyPr>
            <a:normAutofit fontScale="85000" lnSpcReduction="20000"/>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objective of this application is to allow farmers to sell their products directly to merchants, without having to go through any intermediaries. This will allow them to get better prices for their products, and will also allow merchants to get better quality products at a lower price. The application will allow farmers to list their products for sale, and will allow merchants to browse through these listings and make offers on the products they are interested in. Once an offer is made, the farmer will be able to accept or reject it. If the farmer accepts the offer, the merchant will be able to pick up the product from the farmer's location. The application will also allow farmers to track the status of their products, and will allow merchants to track the status of their orders.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aim of this project is to develop an Android application that can be used by farmers to sell their produce directly to merchants. The application will allow farmers to list their products and prices, and merchants will be able to browse and purchase items from farmers. The application will also provide a messaging system so that farmers and merchants can communicate with each other.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latin typeface="+mj-lt"/>
            </a:endParaRPr>
          </a:p>
        </p:txBody>
      </p:sp>
      <p:pic>
        <p:nvPicPr>
          <p:cNvPr id="6" name="Picture 5">
            <a:extLst>
              <a:ext uri="{FF2B5EF4-FFF2-40B4-BE49-F238E27FC236}">
                <a16:creationId xmlns:a16="http://schemas.microsoft.com/office/drawing/2014/main" id="{8F015390-EDA6-EDED-E144-7FB8F08A0AA1}"/>
              </a:ext>
            </a:extLst>
          </p:cNvPr>
          <p:cNvPicPr>
            <a:picLocks noChangeAspect="1"/>
          </p:cNvPicPr>
          <p:nvPr/>
        </p:nvPicPr>
        <p:blipFill rotWithShape="1">
          <a:blip r:embed="rId2"/>
          <a:srcRect l="120" t="5435" r="1"/>
          <a:stretch/>
        </p:blipFill>
        <p:spPr>
          <a:xfrm>
            <a:off x="9356435" y="923636"/>
            <a:ext cx="2673467" cy="5624946"/>
          </a:xfrm>
          <a:prstGeom prst="rect">
            <a:avLst/>
          </a:prstGeom>
        </p:spPr>
      </p:pic>
    </p:spTree>
    <p:extLst>
      <p:ext uri="{BB962C8B-B14F-4D97-AF65-F5344CB8AC3E}">
        <p14:creationId xmlns:p14="http://schemas.microsoft.com/office/powerpoint/2010/main" val="271986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1FD9-C85E-55F9-E4B9-428F9349F342}"/>
              </a:ext>
            </a:extLst>
          </p:cNvPr>
          <p:cNvSpPr>
            <a:spLocks noGrp="1"/>
          </p:cNvSpPr>
          <p:nvPr>
            <p:ph type="title"/>
          </p:nvPr>
        </p:nvSpPr>
        <p:spPr>
          <a:xfrm>
            <a:off x="-133754" y="0"/>
            <a:ext cx="9466729" cy="1952978"/>
          </a:xfrm>
        </p:spPr>
        <p:txBody>
          <a:bodyPr>
            <a:normAutofit fontScale="90000"/>
          </a:bodyPr>
          <a:lstStyle/>
          <a:p>
            <a:pPr algn="ctr"/>
            <a:r>
              <a:rPr lang="en-US" sz="3600" b="1" dirty="0">
                <a:effectLst/>
                <a:latin typeface="Times New Roman" panose="02020603050405020304" pitchFamily="18" charset="0"/>
                <a:ea typeface="Calibri" panose="020F0502020204030204" pitchFamily="34" charset="0"/>
                <a:cs typeface="Mangal" panose="02040503050203030202" pitchFamily="18" charset="0"/>
              </a:rPr>
              <a:t>Rationale: Justification, why needed?</a:t>
            </a:r>
            <a:br>
              <a:rPr lang="en-IN" sz="3600" dirty="0">
                <a:effectLst/>
                <a:latin typeface="Calibri" panose="020F0502020204030204" pitchFamily="34" charset="0"/>
                <a:ea typeface="Calibri" panose="020F0502020204030204" pitchFamily="34" charset="0"/>
                <a:cs typeface="Mangal" panose="02040503050203030202" pitchFamily="18" charset="0"/>
              </a:rPr>
            </a:br>
            <a:br>
              <a:rPr lang="en-IN" sz="3200" dirty="0">
                <a:effectLst/>
                <a:ea typeface="Calibri" panose="020F0502020204030204" pitchFamily="34" charset="0"/>
                <a:cs typeface="Mangal" panose="02040503050203030202" pitchFamily="18" charset="0"/>
              </a:rPr>
            </a:b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A88D98B7-F3F2-4978-6378-E15FFDDF23C5}"/>
              </a:ext>
            </a:extLst>
          </p:cNvPr>
          <p:cNvSpPr>
            <a:spLocks noGrp="1"/>
          </p:cNvSpPr>
          <p:nvPr>
            <p:ph idx="1"/>
          </p:nvPr>
        </p:nvSpPr>
        <p:spPr>
          <a:xfrm>
            <a:off x="2" y="1357747"/>
            <a:ext cx="8257308" cy="4276436"/>
          </a:xfrm>
        </p:spPr>
        <p:txBody>
          <a:bodyPr>
            <a:norm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main thing is that the farmer grows but cannot sell it, before entering the direct market There is a chain of brokers So, his goods get low price, vegetable store also cannot be possible. Then the market booms or busts at that time, climate change and many more to face.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application would allow farmers to sell their produce directly to merchants, without having to go through intermediaries. This would allow farmers to get better prices for their goods, and would allow merchants to get fresher goods at lower prices. This would benefit both farmers and merchants, and would likely increase the overall efficiency of the agricultural market.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latin typeface="+mj-lt"/>
            </a:endParaRPr>
          </a:p>
        </p:txBody>
      </p:sp>
      <p:pic>
        <p:nvPicPr>
          <p:cNvPr id="6" name="Picture 5">
            <a:extLst>
              <a:ext uri="{FF2B5EF4-FFF2-40B4-BE49-F238E27FC236}">
                <a16:creationId xmlns:a16="http://schemas.microsoft.com/office/drawing/2014/main" id="{49624162-D32F-756E-BED5-B3F55DC89BFE}"/>
              </a:ext>
            </a:extLst>
          </p:cNvPr>
          <p:cNvPicPr>
            <a:picLocks noChangeAspect="1"/>
          </p:cNvPicPr>
          <p:nvPr/>
        </p:nvPicPr>
        <p:blipFill>
          <a:blip r:embed="rId2"/>
          <a:stretch>
            <a:fillRect/>
          </a:stretch>
        </p:blipFill>
        <p:spPr>
          <a:xfrm>
            <a:off x="8388453" y="711200"/>
            <a:ext cx="3683473" cy="5966691"/>
          </a:xfrm>
          <a:prstGeom prst="rect">
            <a:avLst/>
          </a:prstGeom>
        </p:spPr>
      </p:pic>
    </p:spTree>
    <p:extLst>
      <p:ext uri="{BB962C8B-B14F-4D97-AF65-F5344CB8AC3E}">
        <p14:creationId xmlns:p14="http://schemas.microsoft.com/office/powerpoint/2010/main" val="96848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6200-7BEC-BED2-79DB-7C802A827D51}"/>
              </a:ext>
            </a:extLst>
          </p:cNvPr>
          <p:cNvSpPr>
            <a:spLocks noGrp="1"/>
          </p:cNvSpPr>
          <p:nvPr>
            <p:ph type="title"/>
          </p:nvPr>
        </p:nvSpPr>
        <p:spPr>
          <a:xfrm>
            <a:off x="212435" y="249382"/>
            <a:ext cx="11443855" cy="1897666"/>
          </a:xfrm>
        </p:spPr>
        <p:txBody>
          <a:bodyPr>
            <a:noAutofit/>
          </a:bodyPr>
          <a:lstStyle/>
          <a:p>
            <a:r>
              <a:rPr lang="en-US" sz="3600" b="1" dirty="0">
                <a:effectLst/>
                <a:latin typeface="Times New Roman" panose="02020603050405020304" pitchFamily="18" charset="0"/>
                <a:ea typeface="Calibri" panose="020F0502020204030204" pitchFamily="34" charset="0"/>
                <a:cs typeface="Mangal" panose="02040503050203030202" pitchFamily="18" charset="0"/>
              </a:rPr>
              <a:t>Features (Intended Towards the Farmer)</a:t>
            </a:r>
            <a:br>
              <a:rPr lang="en-IN" sz="3600" dirty="0">
                <a:effectLst/>
                <a:latin typeface="Calibri" panose="020F0502020204030204" pitchFamily="34" charset="0"/>
                <a:ea typeface="Calibri" panose="020F0502020204030204" pitchFamily="34" charset="0"/>
                <a:cs typeface="Mangal" panose="02040503050203030202" pitchFamily="18" charset="0"/>
              </a:rPr>
            </a:br>
            <a:br>
              <a:rPr lang="en-IN" sz="3600" dirty="0">
                <a:effectLst/>
                <a:ea typeface="Calibri" panose="020F0502020204030204" pitchFamily="34" charset="0"/>
                <a:cs typeface="Mangal" panose="02040503050203030202" pitchFamily="18" charset="0"/>
              </a:rPr>
            </a:br>
            <a:endParaRPr lang="en-IN" sz="3600" dirty="0"/>
          </a:p>
        </p:txBody>
      </p:sp>
      <p:sp>
        <p:nvSpPr>
          <p:cNvPr id="3" name="Content Placeholder 2">
            <a:extLst>
              <a:ext uri="{FF2B5EF4-FFF2-40B4-BE49-F238E27FC236}">
                <a16:creationId xmlns:a16="http://schemas.microsoft.com/office/drawing/2014/main" id="{B79590A1-8C5F-0D04-F292-2A5E2D20F49B}"/>
              </a:ext>
            </a:extLst>
          </p:cNvPr>
          <p:cNvSpPr>
            <a:spLocks noGrp="1"/>
          </p:cNvSpPr>
          <p:nvPr>
            <p:ph idx="1"/>
          </p:nvPr>
        </p:nvSpPr>
        <p:spPr>
          <a:xfrm>
            <a:off x="915671" y="1475509"/>
            <a:ext cx="9603275" cy="4952999"/>
          </a:xfrm>
        </p:spPr>
        <p:txBody>
          <a:bodyPr>
            <a:normAutofit fontScale="25000" lnSpcReduction="20000"/>
          </a:bodyPr>
          <a:lstStyle/>
          <a:p>
            <a:pPr>
              <a:buFont typeface="Wingdings" panose="05000000000000000000" pitchFamily="2" charset="2"/>
              <a:buChar char="v"/>
            </a:pPr>
            <a:r>
              <a:rPr lang="en-US" sz="4300" b="1" u="sng" dirty="0">
                <a:latin typeface="+mj-lt"/>
              </a:rPr>
              <a:t>FEATURES:</a:t>
            </a: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Easy to use-This system is very user-friendly and allows any updating quickly through the customized menu and also reduces time.</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Time-Saving- This system saves a lot of time of farmer instead of they are going to market in that they are doing auction and decision making.</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New-age Technology- This project uses new age technology like in Cloud technology services like Amazon Web Service it depends on the large amount of Data.</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Decision Making- Design Making is Easy when it comes with Tech there are the actual need of the farmer.</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Quick Registration- Download the app, register using google account or manually (Username, password, email, phone number).</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The app would need to allow farmers to list their products and allow customers to browse and search for what they need.</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 There would need to be a way for customers to pay for products, and for farmers to receive payment.</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 The app would need to track inventory, so that farmers know what they have available to sell, and customers know what is available to buy.</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 The app would need to provide customer service, so that customers can get help if they have questions or problems.</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endParaRPr lang="en-IN" b="1" u="sng" dirty="0">
              <a:latin typeface="+mj-lt"/>
            </a:endParaRPr>
          </a:p>
        </p:txBody>
      </p:sp>
    </p:spTree>
    <p:extLst>
      <p:ext uri="{BB962C8B-B14F-4D97-AF65-F5344CB8AC3E}">
        <p14:creationId xmlns:p14="http://schemas.microsoft.com/office/powerpoint/2010/main" val="160034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F309-45BE-3A7C-8B73-007837BD0130}"/>
              </a:ext>
            </a:extLst>
          </p:cNvPr>
          <p:cNvSpPr>
            <a:spLocks noGrp="1"/>
          </p:cNvSpPr>
          <p:nvPr>
            <p:ph type="title"/>
          </p:nvPr>
        </p:nvSpPr>
        <p:spPr>
          <a:xfrm>
            <a:off x="-753035" y="722704"/>
            <a:ext cx="8610600" cy="1293028"/>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Feasibility Study</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88C4A113-3678-6DDF-883E-C0E4E66BC866}"/>
              </a:ext>
            </a:extLst>
          </p:cNvPr>
          <p:cNvSpPr>
            <a:spLocks noGrp="1"/>
          </p:cNvSpPr>
          <p:nvPr>
            <p:ph idx="1"/>
          </p:nvPr>
        </p:nvSpPr>
        <p:spPr>
          <a:xfrm>
            <a:off x="1451579" y="2015732"/>
            <a:ext cx="9603275" cy="4037749"/>
          </a:xfrm>
        </p:spPr>
        <p:txBody>
          <a:bodyPr>
            <a:normAutofit/>
          </a:bodyPr>
          <a:lstStyle/>
          <a:p>
            <a:pPr algn="just">
              <a:lnSpc>
                <a:spcPct val="150000"/>
              </a:lnSpc>
              <a:spcAft>
                <a:spcPts val="800"/>
              </a:spcAft>
            </a:pPr>
            <a:r>
              <a:rPr lang="en-IN" sz="1800" b="1" u="sng" dirty="0">
                <a:effectLst/>
                <a:latin typeface="+mj-lt"/>
                <a:ea typeface="Calibri" panose="020F0502020204030204" pitchFamily="34" charset="0"/>
                <a:cs typeface="Mangal" panose="02040503050203030202" pitchFamily="18" charset="0"/>
              </a:rPr>
              <a:t>Required Feasibilities For Project:</a:t>
            </a: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feasibility study of an android agricultural application should include an analysis of the needs of the farmers, the android operating system, and the development environment.</a:t>
            </a:r>
            <a:endParaRPr lang="en-IN" sz="1800" b="1" u="sng" dirty="0">
              <a:effectLst/>
              <a:latin typeface="+mj-lt"/>
              <a:ea typeface="Calibri" panose="020F0502020204030204" pitchFamily="34" charset="0"/>
              <a:cs typeface="Mangal" panose="02040503050203030202" pitchFamily="18" charset="0"/>
            </a:endParaRPr>
          </a:p>
          <a:p>
            <a:pPr marL="342900" indent="-342900">
              <a:buFont typeface="+mj-lt"/>
              <a:buAutoNum type="arabicPeriod"/>
            </a:pPr>
            <a:r>
              <a:rPr lang="en-US" sz="1800" b="1" dirty="0">
                <a:effectLst/>
                <a:latin typeface="+mj-lt"/>
                <a:ea typeface="Calibri" panose="020F0502020204030204" pitchFamily="34" charset="0"/>
                <a:cs typeface="Mangal" panose="02040503050203030202" pitchFamily="18" charset="0"/>
              </a:rPr>
              <a:t>Economical Feasibility.</a:t>
            </a:r>
            <a:endParaRPr lang="en-IN" sz="1800" b="1" dirty="0">
              <a:effectLst/>
              <a:latin typeface="+mj-lt"/>
              <a:ea typeface="Calibri" panose="020F0502020204030204" pitchFamily="34" charset="0"/>
              <a:cs typeface="Mangal" panose="02040503050203030202" pitchFamily="18" charset="0"/>
            </a:endParaRPr>
          </a:p>
          <a:p>
            <a:pPr marL="342900" indent="-342900">
              <a:buFont typeface="+mj-lt"/>
              <a:buAutoNum type="arabicPeriod"/>
            </a:pPr>
            <a:r>
              <a:rPr lang="en-US" sz="1800" b="1" dirty="0">
                <a:effectLst/>
                <a:latin typeface="+mj-lt"/>
                <a:ea typeface="Calibri" panose="020F0502020204030204" pitchFamily="34" charset="0"/>
                <a:cs typeface="Mangal" panose="02040503050203030202" pitchFamily="18" charset="0"/>
              </a:rPr>
              <a:t>Technical Feasibility.</a:t>
            </a:r>
            <a:endParaRPr lang="en-IN" sz="1800" b="1" dirty="0">
              <a:effectLst/>
              <a:latin typeface="+mj-lt"/>
              <a:ea typeface="Calibri" panose="020F0502020204030204" pitchFamily="34" charset="0"/>
              <a:cs typeface="Mangal" panose="02040503050203030202" pitchFamily="18" charset="0"/>
            </a:endParaRPr>
          </a:p>
          <a:p>
            <a:pPr marL="342900" indent="-342900">
              <a:buFont typeface="+mj-lt"/>
              <a:buAutoNum type="arabicPeriod"/>
            </a:pPr>
            <a:r>
              <a:rPr lang="en-US" sz="1800" b="1" dirty="0">
                <a:effectLst/>
                <a:latin typeface="+mj-lt"/>
                <a:ea typeface="Calibri" panose="020F0502020204030204" pitchFamily="34" charset="0"/>
                <a:cs typeface="Mangal" panose="02040503050203030202" pitchFamily="18" charset="0"/>
              </a:rPr>
              <a:t>Operational Feasibility.</a:t>
            </a:r>
            <a:endParaRPr lang="en-IN" sz="1800" b="1" dirty="0">
              <a:effectLst/>
              <a:latin typeface="+mj-lt"/>
              <a:ea typeface="Calibri" panose="020F0502020204030204" pitchFamily="34" charset="0"/>
              <a:cs typeface="Mangal" panose="02040503050203030202" pitchFamily="18" charset="0"/>
            </a:endParaRPr>
          </a:p>
          <a:p>
            <a:pPr marL="342900" indent="-342900">
              <a:buFont typeface="+mj-lt"/>
              <a:buAutoNum type="arabicPeriod"/>
            </a:pPr>
            <a:r>
              <a:rPr lang="en-US" sz="1800" b="1" dirty="0">
                <a:effectLst/>
                <a:latin typeface="+mj-lt"/>
                <a:ea typeface="Calibri" panose="020F0502020204030204" pitchFamily="34" charset="0"/>
                <a:cs typeface="Mangal" panose="02040503050203030202" pitchFamily="18" charset="0"/>
              </a:rPr>
              <a:t>Marketing Feasibility.</a:t>
            </a:r>
            <a:endParaRPr lang="en-IN" sz="1800" b="1" dirty="0">
              <a:effectLst/>
              <a:latin typeface="+mj-lt"/>
              <a:ea typeface="Calibri" panose="020F0502020204030204" pitchFamily="34" charset="0"/>
              <a:cs typeface="Mangal" panose="02040503050203030202" pitchFamily="18" charset="0"/>
            </a:endParaRPr>
          </a:p>
          <a:p>
            <a:endParaRPr lang="en-IN" dirty="0">
              <a:latin typeface="+mj-lt"/>
            </a:endParaRPr>
          </a:p>
        </p:txBody>
      </p:sp>
    </p:spTree>
    <p:extLst>
      <p:ext uri="{BB962C8B-B14F-4D97-AF65-F5344CB8AC3E}">
        <p14:creationId xmlns:p14="http://schemas.microsoft.com/office/powerpoint/2010/main" val="53411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857D-3828-B6D5-B061-ED798C0AAFF7}"/>
              </a:ext>
            </a:extLst>
          </p:cNvPr>
          <p:cNvSpPr>
            <a:spLocks noGrp="1"/>
          </p:cNvSpPr>
          <p:nvPr>
            <p:ph type="title"/>
          </p:nvPr>
        </p:nvSpPr>
        <p:spPr>
          <a:xfrm>
            <a:off x="-923365" y="783152"/>
            <a:ext cx="8610600" cy="1293028"/>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Methodology</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10B0C248-C7E4-5390-AE50-EC60B6795F49}"/>
              </a:ext>
            </a:extLst>
          </p:cNvPr>
          <p:cNvSpPr>
            <a:spLocks noGrp="1"/>
          </p:cNvSpPr>
          <p:nvPr>
            <p:ph idx="1"/>
          </p:nvPr>
        </p:nvSpPr>
        <p:spPr>
          <a:xfrm>
            <a:off x="1451579" y="2015732"/>
            <a:ext cx="9603275" cy="4037749"/>
          </a:xfrm>
        </p:spPr>
        <p:txBody>
          <a:bodyPr>
            <a:normAutofit fontScale="77500" lnSpcReduction="20000"/>
          </a:bodyPr>
          <a:lstStyle/>
          <a:p>
            <a:pPr marL="0" lvl="0" indent="0" algn="just">
              <a:lnSpc>
                <a:spcPct val="150000"/>
              </a:lnSpc>
              <a:spcAft>
                <a:spcPts val="750"/>
              </a:spcAft>
              <a:buNone/>
            </a:pPr>
            <a:r>
              <a:rPr lang="en-IN" sz="1800" b="1" dirty="0">
                <a:latin typeface="+mj-lt"/>
                <a:ea typeface="Times New Roman" panose="02020603050405020304" pitchFamily="18" charset="0"/>
                <a:cs typeface="Mangal" panose="02040503050203030202" pitchFamily="18" charset="0"/>
              </a:rPr>
              <a:t>A</a:t>
            </a:r>
            <a:r>
              <a:rPr lang="en-IN" sz="1800" b="1" dirty="0">
                <a:effectLst/>
                <a:latin typeface="+mj-lt"/>
                <a:ea typeface="Times New Roman" panose="02020603050405020304" pitchFamily="18" charset="0"/>
                <a:cs typeface="Mangal" panose="02040503050203030202" pitchFamily="18" charset="0"/>
              </a:rPr>
              <a:t>.</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Overview Technology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75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We are all familiar with mobile phones these days, with their potential to link people, as well as their usefulness and flexibility, which makes life easier in any new location. In the corner, user pleasure is the most important factor to consider. As a result, we had to design a project that best suited the surroundings and used well-known and simple-to-use technologies.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gn="just">
              <a:lnSpc>
                <a:spcPct val="150000"/>
              </a:lnSpc>
              <a:spcAft>
                <a:spcPts val="750"/>
              </a:spcAft>
              <a:buNone/>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B. About Android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75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Android is the popular smartphone OS in the world. Our product was built on the Android platform, which is open source. We chose Android because we are developing a mobile app and it is well known that Android is the popular smartphone OS worldwide. Android's best feature is its graphical user interface. On-screen elements are controlled via touch controls that loosely simulate real-world movements such as swiping, tapping, as well as a virtual keyboard, in the default user interface for Android. The device is designed to respond to human input instantly, with a fluid touch interface that frequently employs the smartphone's vibrating capabilities to provide hepatic feedback to the user.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gn="just">
              <a:lnSpc>
                <a:spcPct val="150000"/>
              </a:lnSpc>
              <a:spcAft>
                <a:spcPts val="800"/>
              </a:spcAft>
              <a:buNone/>
              <a:tabLst>
                <a:tab pos="457200" algn="l"/>
              </a:tabLst>
            </a:pPr>
            <a:endParaRPr lang="en-IN" sz="1800" b="1" dirty="0">
              <a:solidFill>
                <a:srgbClr val="333333"/>
              </a:solidFill>
              <a:effectLst/>
              <a:latin typeface="+mj-lt"/>
              <a:ea typeface="Calibri" panose="020F0502020204030204" pitchFamily="34" charset="0"/>
              <a:cs typeface="Mangal" panose="02040503050203030202" pitchFamily="18" charset="0"/>
            </a:endParaRPr>
          </a:p>
          <a:p>
            <a:endParaRPr lang="en-IN" dirty="0">
              <a:latin typeface="+mj-lt"/>
            </a:endParaRPr>
          </a:p>
        </p:txBody>
      </p:sp>
    </p:spTree>
    <p:extLst>
      <p:ext uri="{BB962C8B-B14F-4D97-AF65-F5344CB8AC3E}">
        <p14:creationId xmlns:p14="http://schemas.microsoft.com/office/powerpoint/2010/main" val="229746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D0A2-A5A4-F852-C200-3139ADC78BDE}"/>
              </a:ext>
            </a:extLst>
          </p:cNvPr>
          <p:cNvSpPr>
            <a:spLocks noGrp="1"/>
          </p:cNvSpPr>
          <p:nvPr>
            <p:ph type="title"/>
          </p:nvPr>
        </p:nvSpPr>
        <p:spPr>
          <a:xfrm>
            <a:off x="-713101" y="226763"/>
            <a:ext cx="8610600" cy="1293028"/>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Methodology</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F6E4A59D-B918-7D27-8DB3-F64573DC48BD}"/>
              </a:ext>
            </a:extLst>
          </p:cNvPr>
          <p:cNvSpPr>
            <a:spLocks noGrp="1"/>
          </p:cNvSpPr>
          <p:nvPr>
            <p:ph idx="1"/>
          </p:nvPr>
        </p:nvSpPr>
        <p:spPr>
          <a:xfrm>
            <a:off x="1294362" y="1202932"/>
            <a:ext cx="9603275" cy="4116127"/>
          </a:xfrm>
        </p:spPr>
        <p:txBody>
          <a:bodyPr>
            <a:noAutofit/>
          </a:bodyPr>
          <a:lstStyle/>
          <a:p>
            <a:pPr algn="just">
              <a:lnSpc>
                <a:spcPct val="150000"/>
              </a:lnSpc>
              <a:spcAft>
                <a:spcPts val="75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Application Framework</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p>
            <a:pPr algn="just">
              <a:lnSpc>
                <a:spcPct val="150000"/>
              </a:lnSpc>
              <a:spcAft>
                <a:spcPts val="750"/>
              </a:spcAft>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By providing an open development environment, Android allows developers to create highly complex and distinctive applications. The framework APIs are the same as those used by the core apps are available to developers. Any application can publish its capabilities, which can later be used by other apps, thanks to the application architecture (security constraints enforced by the framework). Components can be changed by the user using the same technique.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108001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307</TotalTime>
  <Words>1660</Words>
  <Application>Microsoft Office PowerPoint</Application>
  <PresentationFormat>Widescreen</PresentationFormat>
  <Paragraphs>102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Vapor Trail</vt:lpstr>
      <vt:lpstr>ANDROID APP TO CONNECT FARMER TO CUSTOMERS </vt:lpstr>
      <vt:lpstr> Table of Contents </vt:lpstr>
      <vt:lpstr>  Introduction </vt:lpstr>
      <vt:lpstr> Objectives </vt:lpstr>
      <vt:lpstr>Rationale: Justification, why needed?   </vt:lpstr>
      <vt:lpstr>Features (Intended Towards the Farmer)  </vt:lpstr>
      <vt:lpstr> Feasibility Study </vt:lpstr>
      <vt:lpstr> Methodology </vt:lpstr>
      <vt:lpstr> Methodology </vt:lpstr>
      <vt:lpstr> Methodology</vt:lpstr>
      <vt:lpstr> Methodology</vt:lpstr>
      <vt:lpstr> Methodology</vt:lpstr>
      <vt:lpstr> Facilities required for proposed work </vt:lpstr>
      <vt:lpstr> Expected outcomes </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IMPLEMENTATION OF A SMART CANTEEN SYSTEM FOR UNIVERSITY CAMPUS USING CLOUD </dc:title>
  <dc:creator>Adwiet Holkar</dc:creator>
  <cp:lastModifiedBy>shubham bharambe</cp:lastModifiedBy>
  <cp:revision>5</cp:revision>
  <dcterms:created xsi:type="dcterms:W3CDTF">2022-11-18T09:48:39Z</dcterms:created>
  <dcterms:modified xsi:type="dcterms:W3CDTF">2023-11-06T14:28:50Z</dcterms:modified>
</cp:coreProperties>
</file>