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8"/>
  </p:notesMasterIdLst>
  <p:sldIdLst>
    <p:sldId id="256" r:id="rId5"/>
    <p:sldId id="287" r:id="rId6"/>
    <p:sldId id="286" r:id="rId7"/>
    <p:sldId id="301" r:id="rId8"/>
    <p:sldId id="288" r:id="rId9"/>
    <p:sldId id="300" r:id="rId10"/>
    <p:sldId id="302" r:id="rId11"/>
    <p:sldId id="296" r:id="rId12"/>
    <p:sldId id="275" r:id="rId13"/>
    <p:sldId id="294" r:id="rId14"/>
    <p:sldId id="282" r:id="rId15"/>
    <p:sldId id="262" r:id="rId16"/>
    <p:sldId id="261" r:id="rId17"/>
    <p:sldId id="276" r:id="rId18"/>
    <p:sldId id="277" r:id="rId19"/>
    <p:sldId id="278" r:id="rId20"/>
    <p:sldId id="279" r:id="rId21"/>
    <p:sldId id="292" r:id="rId22"/>
    <p:sldId id="303" r:id="rId23"/>
    <p:sldId id="271" r:id="rId24"/>
    <p:sldId id="283" r:id="rId25"/>
    <p:sldId id="295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000"/>
    <a:srgbClr val="00CC00"/>
    <a:srgbClr val="33CC33"/>
    <a:srgbClr val="66FF33"/>
    <a:srgbClr val="CCFFCC"/>
    <a:srgbClr val="66FF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>
                <a:alpha val="10196"/>
              </a:schemeClr>
            </a:solidFill>
            <a:ln w="50800">
              <a:solidFill>
                <a:schemeClr val="accent1">
                  <a:alpha val="30000"/>
                </a:schemeClr>
              </a:solidFill>
            </a:ln>
            <a:effectLst/>
          </c:spPr>
          <c:cat>
            <c:strRef>
              <c:f>Sheet3!$A$2:$A$23</c:f>
              <c:strCache>
                <c:ptCount val="22"/>
                <c:pt idx="0">
                  <c:v>Original Content</c:v>
                </c:pt>
                <c:pt idx="1">
                  <c:v>Personalized Recommendations</c:v>
                </c:pt>
                <c:pt idx="2">
                  <c:v>Ad-Free Experience</c:v>
                </c:pt>
                <c:pt idx="3">
                  <c:v>Streaming Quality</c:v>
                </c:pt>
                <c:pt idx="4">
                  <c:v>Content Library</c:v>
                </c:pt>
                <c:pt idx="5">
                  <c:v>Multi-Device Support</c:v>
                </c:pt>
                <c:pt idx="6">
                  <c:v>User Interface</c:v>
                </c:pt>
                <c:pt idx="7">
                  <c:v>Simultaneous Streaming</c:v>
                </c:pt>
                <c:pt idx="8">
                  <c:v>Offline Viewing</c:v>
                </c:pt>
                <c:pt idx="9">
                  <c:v>Interactive Content</c:v>
                </c:pt>
                <c:pt idx="10">
                  <c:v>Enhanced Audio Options</c:v>
                </c:pt>
                <c:pt idx="11">
                  <c:v>Subtitles and Closed Captions</c:v>
                </c:pt>
                <c:pt idx="12">
                  <c:v>Account Security</c:v>
                </c:pt>
                <c:pt idx="13">
                  <c:v>Customer Support</c:v>
                </c:pt>
                <c:pt idx="14">
                  <c:v>Parental Controls</c:v>
                </c:pt>
                <c:pt idx="15">
                  <c:v>User Profiles</c:v>
                </c:pt>
                <c:pt idx="16">
                  <c:v>Search Functionality</c:v>
                </c:pt>
                <c:pt idx="17">
                  <c:v>Geo-Restrictions</c:v>
                </c:pt>
                <c:pt idx="18">
                  <c:v>Forced Autoplay</c:v>
                </c:pt>
                <c:pt idx="19">
                  <c:v>Invasive Data Collection</c:v>
                </c:pt>
                <c:pt idx="20">
                  <c:v>Social Media Integration</c:v>
                </c:pt>
                <c:pt idx="21">
                  <c:v>Exclusive Live Events</c:v>
                </c:pt>
              </c:strCache>
            </c:strRef>
          </c:cat>
          <c:val>
            <c:numRef>
              <c:f>Sheet3!$B$2:$B$23</c:f>
              <c:numCache>
                <c:formatCode>General</c:formatCode>
                <c:ptCount val="2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1</c:v>
                </c:pt>
                <c:pt idx="2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B-49D2-B223-6003813BF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1981359"/>
        <c:axId val="861979439"/>
      </c:radarChart>
      <c:catAx>
        <c:axId val="861981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979439"/>
        <c:crosses val="autoZero"/>
        <c:auto val="1"/>
        <c:lblAlgn val="ctr"/>
        <c:lblOffset val="100"/>
        <c:noMultiLvlLbl val="0"/>
      </c:catAx>
      <c:valAx>
        <c:axId val="861979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981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9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50800" cap="rnd" cmpd="sng" algn="ctr">
        <a:solidFill>
          <a:schemeClr val="phClr">
            <a:alpha val="3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2700" cap="flat" cmpd="sng" algn="ctr">
        <a:solidFill>
          <a:schemeClr val="lt1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2DB1A-127A-4603-82B6-611A473EE5D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1299E-7FCD-475C-8B32-A2B302CF2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0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299E-7FCD-475C-8B32-A2B302CF2E9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5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299E-7FCD-475C-8B32-A2B302CF2E9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4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299E-7FCD-475C-8B32-A2B302CF2E9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2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299E-7FCD-475C-8B32-A2B302CF2E9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299E-7FCD-475C-8B32-A2B302CF2E9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87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1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9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9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1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4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verge.com/netflix" TargetMode="External"/><Relationship Id="rId13" Type="http://schemas.openxmlformats.org/officeDocument/2006/relationships/hyperlink" Target="https://www.simplilearn.com/tutorials/marketing-case-studies-tutorial/netflix-marketing-strategy" TargetMode="External"/><Relationship Id="rId3" Type="http://schemas.openxmlformats.org/officeDocument/2006/relationships/hyperlink" Target="https://about.netflix.com/" TargetMode="External"/><Relationship Id="rId7" Type="http://schemas.openxmlformats.org/officeDocument/2006/relationships/hyperlink" Target="https://www.cnbc.com/netflix/" TargetMode="External"/><Relationship Id="rId12" Type="http://schemas.openxmlformats.org/officeDocument/2006/relationships/hyperlink" Target="https://medium.com/@nareshnavinash/organizational-life-cycle-of-netflix-04cef803febc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businessmodelanalyst.com/netflix-swot-analys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br.org/search?term=netflix" TargetMode="External"/><Relationship Id="rId11" Type="http://schemas.openxmlformats.org/officeDocument/2006/relationships/hyperlink" Target="https://hockeystickprinciples.com/charts/netflix-growth-chart/" TargetMode="External"/><Relationship Id="rId5" Type="http://schemas.openxmlformats.org/officeDocument/2006/relationships/hyperlink" Target="https://www.forbes.com/companies/netflix/" TargetMode="External"/><Relationship Id="rId15" Type="http://schemas.openxmlformats.org/officeDocument/2006/relationships/hyperlink" Target="https://www.fortuneindia.com/enterprise/netflix-sees-second-highest-growth-in-user-additions-in-india/117630" TargetMode="External"/><Relationship Id="rId10" Type="http://schemas.openxmlformats.org/officeDocument/2006/relationships/hyperlink" Target="https://www.pwc.com/gx/en/industries/tmt/media/outlook.html" TargetMode="External"/><Relationship Id="rId4" Type="http://schemas.openxmlformats.org/officeDocument/2006/relationships/hyperlink" Target="https://www.statista.com/topics/842/netflix/" TargetMode="External"/><Relationship Id="rId9" Type="http://schemas.openxmlformats.org/officeDocument/2006/relationships/hyperlink" Target="https://www2.deloitte.com/us/en/insights/industry/technology/technology-media-and-telecom-predictions.html" TargetMode="External"/><Relationship Id="rId14" Type="http://schemas.openxmlformats.org/officeDocument/2006/relationships/hyperlink" Target="http://blog/how-netflix-built-a-customer-centric-product-strategy/?%22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flix | Brand Assets | Logos">
            <a:extLst>
              <a:ext uri="{FF2B5EF4-FFF2-40B4-BE49-F238E27FC236}">
                <a16:creationId xmlns:a16="http://schemas.microsoft.com/office/drawing/2014/main" id="{3089A397-1906-BD2C-4EA3-C433C8BA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5033"/>
            <a:ext cx="12192000" cy="74830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16C6886-C179-5148-36A4-9360CFA49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35" y="5241931"/>
            <a:ext cx="12014521" cy="1497268"/>
          </a:xfrm>
        </p:spPr>
        <p:txBody>
          <a:bodyPr anchor="ctr">
            <a:normAutofit fontScale="85000" lnSpcReduction="20000"/>
          </a:bodyPr>
          <a:lstStyle/>
          <a:p>
            <a:pPr algn="r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latin typeface="Congenial"/>
                <a:cs typeface="Times New Roman"/>
              </a:rPr>
              <a:t>Akanksha Srivastava | </a:t>
            </a:r>
            <a:r>
              <a:rPr lang="en-US" sz="1600" dirty="0">
                <a:solidFill>
                  <a:schemeClr val="bg1"/>
                </a:solidFill>
                <a:latin typeface="Congenial"/>
                <a:cs typeface="Times New Roman"/>
              </a:rPr>
              <a:t>2023204019</a:t>
            </a:r>
            <a:endParaRPr lang="en-US" dirty="0">
              <a:solidFill>
                <a:schemeClr val="bg1"/>
              </a:solidFill>
              <a:latin typeface="Congenial"/>
              <a:cs typeface="Times New Roman"/>
            </a:endParaRPr>
          </a:p>
          <a:p>
            <a:pPr algn="r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latin typeface="Congenial"/>
                <a:cs typeface="Times New Roman"/>
              </a:rPr>
              <a:t>Mansi </a:t>
            </a:r>
            <a:r>
              <a:rPr lang="en-US" sz="2000" dirty="0" err="1">
                <a:solidFill>
                  <a:schemeClr val="bg1"/>
                </a:solidFill>
                <a:latin typeface="Congenial"/>
                <a:cs typeface="Times New Roman"/>
              </a:rPr>
              <a:t>Somani</a:t>
            </a:r>
            <a:r>
              <a:rPr lang="en-US" sz="2000" dirty="0">
                <a:solidFill>
                  <a:schemeClr val="bg1"/>
                </a:solidFill>
                <a:latin typeface="Congenial"/>
                <a:cs typeface="Times New Roman"/>
              </a:rPr>
              <a:t> | </a:t>
            </a:r>
            <a:r>
              <a:rPr lang="en-US" sz="1600" dirty="0">
                <a:solidFill>
                  <a:schemeClr val="bg1"/>
                </a:solidFill>
                <a:latin typeface="Congenial"/>
                <a:cs typeface="Times New Roman"/>
              </a:rPr>
              <a:t>2023201028</a:t>
            </a:r>
            <a:endParaRPr lang="en-US" sz="2000" dirty="0">
              <a:solidFill>
                <a:schemeClr val="bg1"/>
              </a:solidFill>
              <a:latin typeface="Congenial"/>
              <a:cs typeface="Times New Roman"/>
            </a:endParaRPr>
          </a:p>
          <a:p>
            <a:pPr algn="r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latin typeface="Congenial"/>
                <a:cs typeface="Times New Roman"/>
              </a:rPr>
              <a:t>Saurabh Mishra | </a:t>
            </a:r>
            <a:r>
              <a:rPr lang="en-US" sz="1600" dirty="0">
                <a:solidFill>
                  <a:schemeClr val="bg1"/>
                </a:solidFill>
                <a:latin typeface="Congenial"/>
                <a:cs typeface="Times New Roman"/>
              </a:rPr>
              <a:t>2023201034</a:t>
            </a:r>
            <a:endParaRPr lang="en-US" sz="2000" dirty="0">
              <a:solidFill>
                <a:schemeClr val="bg1"/>
              </a:solidFill>
              <a:latin typeface="Congenial"/>
              <a:cs typeface="Times New Roman"/>
            </a:endParaRPr>
          </a:p>
          <a:p>
            <a:pPr algn="r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latin typeface="Congenial"/>
                <a:cs typeface="Times New Roman"/>
              </a:rPr>
              <a:t>Sougata Mitra | </a:t>
            </a:r>
            <a:r>
              <a:rPr lang="en-US" sz="1600" dirty="0">
                <a:solidFill>
                  <a:schemeClr val="bg1"/>
                </a:solidFill>
                <a:latin typeface="Congenial"/>
                <a:cs typeface="Times New Roman"/>
              </a:rPr>
              <a:t>2024204006</a:t>
            </a:r>
            <a:endParaRPr lang="en-IN" sz="2000" dirty="0">
              <a:solidFill>
                <a:schemeClr val="bg1"/>
              </a:solidFill>
              <a:latin typeface="Congenial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F14F2-E2ED-8AB7-7AE1-065E8355DC3E}"/>
              </a:ext>
            </a:extLst>
          </p:cNvPr>
          <p:cNvSpPr txBox="1"/>
          <p:nvPr/>
        </p:nvSpPr>
        <p:spPr>
          <a:xfrm>
            <a:off x="2607361" y="4452358"/>
            <a:ext cx="697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Applying Bus Fundamentals Learnings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 | a deep dive</a:t>
            </a:r>
          </a:p>
        </p:txBody>
      </p:sp>
    </p:spTree>
    <p:extLst>
      <p:ext uri="{BB962C8B-B14F-4D97-AF65-F5344CB8AC3E}">
        <p14:creationId xmlns:p14="http://schemas.microsoft.com/office/powerpoint/2010/main" val="72327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5BE9-E284-A937-FB16-3BC2E227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30" y="123954"/>
            <a:ext cx="11609170" cy="11322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User survey insights on Netflix Features </a:t>
            </a:r>
            <a:br>
              <a:rPr lang="en-US" dirty="0"/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Primary Research: 25 Survey responses</a:t>
            </a:r>
            <a:endParaRPr lang="en-IN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42C74-2AE1-179D-7E5C-41FD464A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098-C344-4600-87C0-A0F44F8C1F5A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A4F11-9094-B8F0-6E1E-691A689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5E5E-CA54-D4A6-2917-296C38E9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10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D226C7-1E43-11BB-D50E-AFCEAA8C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451" y="1462981"/>
            <a:ext cx="7071330" cy="21159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10A9EB-AB45-F7C1-CFAB-CDDE0F21F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87" y="2281863"/>
            <a:ext cx="5337299" cy="19787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49EC4ED-7A51-A376-34B5-393D5EFEC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03" y="2261438"/>
            <a:ext cx="4048690" cy="22577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092F84-0D08-8B9A-8570-CC99DD83E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42" y="1441018"/>
            <a:ext cx="4192145" cy="65171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1BDDBB6-F63D-34E7-153B-86336B9CF465}"/>
              </a:ext>
            </a:extLst>
          </p:cNvPr>
          <p:cNvGrpSpPr/>
          <p:nvPr/>
        </p:nvGrpSpPr>
        <p:grpSpPr>
          <a:xfrm>
            <a:off x="8335788" y="5038359"/>
            <a:ext cx="3658111" cy="1695687"/>
            <a:chOff x="4824235" y="2581156"/>
            <a:chExt cx="3658111" cy="169568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32B56A3-9BEF-6FA3-AC31-2BB44EF67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4235" y="2581156"/>
              <a:ext cx="2543530" cy="169568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B76A410-43AF-AA18-89AA-E38BA6268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7765" y="2581156"/>
              <a:ext cx="1114581" cy="1695687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526C397F-6D18-2E10-3FD4-8C1C8418EE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7091" y="4715675"/>
            <a:ext cx="4048690" cy="238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6EFB90B-003B-9FDE-5D74-533D3C437E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631" y="6277474"/>
            <a:ext cx="5337299" cy="5280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F27192-EA32-49BC-96FB-7D6CF9CC7B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1581" y="4519179"/>
            <a:ext cx="1881145" cy="159083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7AEEE2F-96B0-F251-4580-632DEC26B8C6}"/>
              </a:ext>
            </a:extLst>
          </p:cNvPr>
          <p:cNvSpPr txBox="1"/>
          <p:nvPr/>
        </p:nvSpPr>
        <p:spPr>
          <a:xfrm>
            <a:off x="1191075" y="5833012"/>
            <a:ext cx="206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Net Promoter Score</a:t>
            </a:r>
          </a:p>
        </p:txBody>
      </p:sp>
    </p:spTree>
    <p:extLst>
      <p:ext uri="{BB962C8B-B14F-4D97-AF65-F5344CB8AC3E}">
        <p14:creationId xmlns:p14="http://schemas.microsoft.com/office/powerpoint/2010/main" val="348675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28A36-5219-9444-286E-127AE86A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649642"/>
            <a:ext cx="2805405" cy="365125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06EC-4186-7590-D3FF-ED53906F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64964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48A1B7B-D715-0001-BE73-E7680883A3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978932"/>
                  </p:ext>
                </p:extLst>
              </p:nvPr>
            </p:nvGraphicFramePr>
            <p:xfrm>
              <a:off x="8173798" y="1583229"/>
              <a:ext cx="2593796" cy="518399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93796">
                      <a:extLst>
                        <a:ext uri="{9D8B030D-6E8A-4147-A177-3AD203B41FA5}">
                          <a16:colId xmlns:a16="http://schemas.microsoft.com/office/drawing/2014/main" val="985625454"/>
                        </a:ext>
                      </a:extLst>
                    </a:gridCol>
                  </a:tblGrid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b="1" u="none" strike="noStrike" dirty="0">
                              <a:solidFill>
                                <a:srgbClr val="008000"/>
                              </a:solidFill>
                              <a:effectLst/>
                            </a:rPr>
                            <a:t>Original Content</a:t>
                          </a:r>
                          <a:endParaRPr lang="en-IN" sz="1100" b="1" i="0" u="none" strike="noStrike" dirty="0">
                            <a:solidFill>
                              <a:srgbClr val="008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1554657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b="1" u="none" strike="noStrike" dirty="0">
                              <a:solidFill>
                                <a:srgbClr val="008000"/>
                              </a:solidFill>
                              <a:effectLst/>
                            </a:rPr>
                            <a:t>Personalized Recommendation</a:t>
                          </a:r>
                          <a:endParaRPr lang="en-IN" sz="1100" b="1" i="0" u="none" strike="noStrike" dirty="0">
                            <a:solidFill>
                              <a:srgbClr val="008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6195056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b="1" u="none" strike="noStrike" dirty="0">
                              <a:solidFill>
                                <a:srgbClr val="008000"/>
                              </a:solidFill>
                              <a:effectLst/>
                            </a:rPr>
                            <a:t>Ad-Free Experience</a:t>
                          </a:r>
                          <a:endParaRPr lang="en-IN" sz="1100" b="1" i="0" u="none" strike="noStrike" dirty="0">
                            <a:solidFill>
                              <a:srgbClr val="008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0009205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CC00"/>
                              </a:solidFill>
                              <a:effectLst/>
                            </a:rPr>
                            <a:t>Streaming Quality</a:t>
                          </a:r>
                          <a:endParaRPr lang="en-IN" sz="1100" b="0" i="0" u="none" strike="noStrike" dirty="0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1842134"/>
                      </a:ext>
                    </a:extLst>
                  </a:tr>
                  <a:tr h="23563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CC00"/>
                              </a:solidFill>
                              <a:effectLst/>
                            </a:rPr>
                            <a:t>Content Library</a:t>
                          </a:r>
                          <a:endParaRPr lang="en-IN" sz="1100" b="0" i="0" u="none" strike="noStrike" dirty="0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9015586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CC00"/>
                              </a:solidFill>
                              <a:effectLst/>
                            </a:rPr>
                            <a:t>Multi-Device Support</a:t>
                          </a:r>
                          <a:endParaRPr lang="en-IN" sz="1100" b="0" i="0" u="none" strike="noStrike" dirty="0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5941733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CC00"/>
                              </a:solidFill>
                              <a:effectLst/>
                            </a:rPr>
                            <a:t>User Interface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1100" i="1" u="none" strike="noStrike" smtClean="0">
                                      <a:solidFill>
                                        <a:srgbClr val="00CC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en-IN" sz="1100" b="0" i="0" u="none" strike="noStrike" dirty="0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8088309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CC00"/>
                              </a:solidFill>
                              <a:effectLst/>
                            </a:rPr>
                            <a:t>Simultaneous Streaming</a:t>
                          </a:r>
                          <a:endParaRPr lang="en-IN" sz="1100" b="0" i="0" u="none" strike="noStrike" dirty="0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2797092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CC00"/>
                              </a:solidFill>
                              <a:effectLst/>
                            </a:rPr>
                            <a:t>Offline Viewing</a:t>
                          </a:r>
                          <a:endParaRPr lang="en-IN" sz="1100" b="0" i="0" u="none" strike="noStrike" dirty="0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5851404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CC00"/>
                              </a:solidFill>
                              <a:effectLst/>
                            </a:rPr>
                            <a:t>Interactive Content</a:t>
                          </a:r>
                          <a:endParaRPr lang="en-IN" sz="1100" b="0" i="0" u="none" strike="noStrike" dirty="0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52885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CC00"/>
                              </a:solidFill>
                              <a:effectLst/>
                            </a:rPr>
                            <a:t>Enhanced Audio Options</a:t>
                          </a:r>
                          <a:endParaRPr lang="en-IN" sz="1100" b="0" i="0" u="none" strike="noStrike" dirty="0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155514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CC00"/>
                              </a:solidFill>
                              <a:effectLst/>
                            </a:rPr>
                            <a:t>Subtitles and Closed Captions</a:t>
                          </a:r>
                          <a:endParaRPr lang="en-IN" sz="1100" b="0" i="0" u="none" strike="noStrike" dirty="0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3963506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70C0"/>
                              </a:solidFill>
                              <a:effectLst/>
                            </a:rPr>
                            <a:t>Account Security</a:t>
                          </a:r>
                          <a:endParaRPr lang="en-IN" sz="11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5450909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70C0"/>
                              </a:solidFill>
                              <a:effectLst/>
                            </a:rPr>
                            <a:t>Customer Support</a:t>
                          </a:r>
                          <a:endParaRPr lang="en-IN" sz="11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4609443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70C0"/>
                              </a:solidFill>
                              <a:effectLst/>
                            </a:rPr>
                            <a:t>Parental Controls</a:t>
                          </a:r>
                          <a:endParaRPr lang="en-IN" sz="11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4031212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70C0"/>
                              </a:solidFill>
                              <a:effectLst/>
                            </a:rPr>
                            <a:t>User Profiles</a:t>
                          </a:r>
                          <a:endParaRPr lang="en-IN" sz="11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4600502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70C0"/>
                              </a:solidFill>
                              <a:effectLst/>
                            </a:rPr>
                            <a:t>Search Functionality</a:t>
                          </a:r>
                          <a:endParaRPr lang="en-IN" sz="11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5865564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70C0"/>
                              </a:solidFill>
                              <a:effectLst/>
                            </a:rPr>
                            <a:t>Geo-Restrictions</a:t>
                          </a:r>
                          <a:endParaRPr lang="en-IN" sz="11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75467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70C0"/>
                              </a:solidFill>
                              <a:effectLst/>
                            </a:rPr>
                            <a:t>Forced Autoplay</a:t>
                          </a:r>
                          <a:endParaRPr lang="en-IN" sz="11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1075744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0070C0"/>
                              </a:solidFill>
                              <a:effectLst/>
                            </a:rPr>
                            <a:t>Invasive Data Collection</a:t>
                          </a:r>
                          <a:endParaRPr lang="en-IN" sz="11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3059572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Social Media Integration</a:t>
                          </a:r>
                          <a:endParaRPr lang="en-IN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3764556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Exclusive Live Events</a:t>
                          </a:r>
                          <a:endParaRPr lang="en-IN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2945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48A1B7B-D715-0001-BE73-E7680883A3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978932"/>
                  </p:ext>
                </p:extLst>
              </p:nvPr>
            </p:nvGraphicFramePr>
            <p:xfrm>
              <a:off x="8173798" y="1583229"/>
              <a:ext cx="2593796" cy="518399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93796">
                      <a:extLst>
                        <a:ext uri="{9D8B030D-6E8A-4147-A177-3AD203B41FA5}">
                          <a16:colId xmlns:a16="http://schemas.microsoft.com/office/drawing/2014/main" val="985625454"/>
                        </a:ext>
                      </a:extLst>
                    </a:gridCol>
                  </a:tblGrid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b="1" u="none" strike="noStrike">
                              <a:solidFill>
                                <a:srgbClr val="008000"/>
                              </a:solidFill>
                              <a:effectLst/>
                            </a:rPr>
                            <a:t>Original Content</a:t>
                          </a:r>
                          <a:endParaRPr lang="en-IN" sz="1100" b="1" i="0" u="none" strike="noStrike">
                            <a:solidFill>
                              <a:srgbClr val="008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1554657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b="1" u="none" strike="noStrike">
                              <a:solidFill>
                                <a:srgbClr val="008000"/>
                              </a:solidFill>
                              <a:effectLst/>
                            </a:rPr>
                            <a:t>Personalized Recommendation</a:t>
                          </a:r>
                          <a:endParaRPr lang="en-IN" sz="1100" b="1" i="0" u="none" strike="noStrike">
                            <a:solidFill>
                              <a:srgbClr val="008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6195056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b="1" u="none" strike="noStrike">
                              <a:solidFill>
                                <a:srgbClr val="008000"/>
                              </a:solidFill>
                              <a:effectLst/>
                            </a:rPr>
                            <a:t>Ad-Free Experience</a:t>
                          </a:r>
                          <a:endParaRPr lang="en-IN" sz="1100" b="1" i="0" u="none" strike="noStrike">
                            <a:solidFill>
                              <a:srgbClr val="008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0009205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CC00"/>
                              </a:solidFill>
                              <a:effectLst/>
                            </a:rPr>
                            <a:t>Streaming Quality</a:t>
                          </a:r>
                          <a:endParaRPr lang="en-IN" sz="1100" b="0" i="0" u="none" strike="noStrike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1842134"/>
                      </a:ext>
                    </a:extLst>
                  </a:tr>
                  <a:tr h="23563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CC00"/>
                              </a:solidFill>
                              <a:effectLst/>
                            </a:rPr>
                            <a:t>Content Library</a:t>
                          </a:r>
                          <a:endParaRPr lang="en-IN" sz="1100" b="0" i="0" u="none" strike="noStrike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9015586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CC00"/>
                              </a:solidFill>
                              <a:effectLst/>
                            </a:rPr>
                            <a:t>Multi-Device Support</a:t>
                          </a:r>
                          <a:endParaRPr lang="en-IN" sz="1100" b="0" i="0" u="none" strike="noStrike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5941733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34" t="-597436" r="-1405" b="-1512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088309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CC00"/>
                              </a:solidFill>
                              <a:effectLst/>
                            </a:rPr>
                            <a:t>Simultaneous Streaming</a:t>
                          </a:r>
                          <a:endParaRPr lang="en-IN" sz="1100" b="0" i="0" u="none" strike="noStrike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2797092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CC00"/>
                              </a:solidFill>
                              <a:effectLst/>
                            </a:rPr>
                            <a:t>Offline Viewing</a:t>
                          </a:r>
                          <a:endParaRPr lang="en-IN" sz="1100" b="0" i="0" u="none" strike="noStrike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5851404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CC00"/>
                              </a:solidFill>
                              <a:effectLst/>
                            </a:rPr>
                            <a:t>Interactive Content</a:t>
                          </a:r>
                          <a:endParaRPr lang="en-IN" sz="1100" b="0" i="0" u="none" strike="noStrike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52885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CC00"/>
                              </a:solidFill>
                              <a:effectLst/>
                            </a:rPr>
                            <a:t>Enhanced Audio Options</a:t>
                          </a:r>
                          <a:endParaRPr lang="en-IN" sz="1100" b="0" i="0" u="none" strike="noStrike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5155514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CC00"/>
                              </a:solidFill>
                              <a:effectLst/>
                            </a:rPr>
                            <a:t>Subtitles and Closed Captions</a:t>
                          </a:r>
                          <a:endParaRPr lang="en-IN" sz="1100" b="0" i="0" u="none" strike="noStrike">
                            <a:solidFill>
                              <a:srgbClr val="00CC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3963506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70C0"/>
                              </a:solidFill>
                              <a:effectLst/>
                            </a:rPr>
                            <a:t>Account Security</a:t>
                          </a:r>
                          <a:endParaRPr lang="en-IN" sz="1100" b="0" i="0" u="none" strike="noStrike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5450909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70C0"/>
                              </a:solidFill>
                              <a:effectLst/>
                            </a:rPr>
                            <a:t>Customer Support</a:t>
                          </a:r>
                          <a:endParaRPr lang="en-IN" sz="1100" b="0" i="0" u="none" strike="noStrike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4609443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70C0"/>
                              </a:solidFill>
                              <a:effectLst/>
                            </a:rPr>
                            <a:t>Parental Controls</a:t>
                          </a:r>
                          <a:endParaRPr lang="en-IN" sz="1100" b="0" i="0" u="none" strike="noStrike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4031212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70C0"/>
                              </a:solidFill>
                              <a:effectLst/>
                            </a:rPr>
                            <a:t>User Profiles</a:t>
                          </a:r>
                          <a:endParaRPr lang="en-IN" sz="1100" b="0" i="0" u="none" strike="noStrike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4600502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70C0"/>
                              </a:solidFill>
                              <a:effectLst/>
                            </a:rPr>
                            <a:t>Search Functionality</a:t>
                          </a:r>
                          <a:endParaRPr lang="en-IN" sz="1100" b="0" i="0" u="none" strike="noStrike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5865564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70C0"/>
                              </a:solidFill>
                              <a:effectLst/>
                            </a:rPr>
                            <a:t>Geo-Restrictions</a:t>
                          </a:r>
                          <a:endParaRPr lang="en-IN" sz="1100" b="0" i="0" u="none" strike="noStrike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75467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70C0"/>
                              </a:solidFill>
                              <a:effectLst/>
                            </a:rPr>
                            <a:t>Forced Autoplay</a:t>
                          </a:r>
                          <a:endParaRPr lang="en-IN" sz="1100" b="0" i="0" u="none" strike="noStrike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1075744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0070C0"/>
                              </a:solidFill>
                              <a:effectLst/>
                            </a:rPr>
                            <a:t>Invasive Data Collection</a:t>
                          </a:r>
                          <a:endParaRPr lang="en-IN" sz="1100" b="0" i="0" u="none" strike="noStrike">
                            <a:solidFill>
                              <a:srgbClr val="0070C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3059572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FF0000"/>
                              </a:solidFill>
                              <a:effectLst/>
                            </a:rPr>
                            <a:t>Social Media Integration</a:t>
                          </a:r>
                          <a:endParaRPr lang="en-IN" sz="1100" b="0" i="0" u="none" strike="noStrike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3764556"/>
                      </a:ext>
                    </a:extLst>
                  </a:tr>
                  <a:tr h="2356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100" u="none" strike="noStrike">
                              <a:solidFill>
                                <a:srgbClr val="FF0000"/>
                              </a:solidFill>
                              <a:effectLst/>
                            </a:rPr>
                            <a:t>Exclusive Live Events</a:t>
                          </a:r>
                          <a:endParaRPr lang="en-IN" sz="1100" b="0" i="0" u="none" strike="noStrike">
                            <a:solidFill>
                              <a:srgbClr val="FF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ctr"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29454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3276492-719E-4857-BF97-3DB007BDC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694539"/>
              </p:ext>
            </p:extLst>
          </p:nvPr>
        </p:nvGraphicFramePr>
        <p:xfrm>
          <a:off x="0" y="1594282"/>
          <a:ext cx="8004023" cy="5221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18F19E3B-37B9-C03A-D1AB-A1BF0BB2BDAC}"/>
              </a:ext>
            </a:extLst>
          </p:cNvPr>
          <p:cNvSpPr txBox="1">
            <a:spLocks/>
          </p:cNvSpPr>
          <p:nvPr/>
        </p:nvSpPr>
        <p:spPr>
          <a:xfrm>
            <a:off x="93612" y="126699"/>
            <a:ext cx="11588314" cy="89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How Netflix is uniquely placed by its platform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42087-1501-433D-C28C-F750B10ED279}"/>
              </a:ext>
            </a:extLst>
          </p:cNvPr>
          <p:cNvSpPr txBox="1"/>
          <p:nvPr/>
        </p:nvSpPr>
        <p:spPr>
          <a:xfrm>
            <a:off x="11169176" y="1820289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>
                <a:solidFill>
                  <a:srgbClr val="008000"/>
                </a:solidFill>
              </a:rPr>
              <a:t>Leader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C0B643-C262-6CDC-B6E1-A85BDD5B7DF4}"/>
              </a:ext>
            </a:extLst>
          </p:cNvPr>
          <p:cNvSpPr txBox="1"/>
          <p:nvPr/>
        </p:nvSpPr>
        <p:spPr>
          <a:xfrm>
            <a:off x="11170981" y="3227210"/>
            <a:ext cx="694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>
                <a:solidFill>
                  <a:srgbClr val="00CC00"/>
                </a:solidFill>
              </a:rPr>
              <a:t>Strong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2C5BF-37B1-06B1-5C70-0AA00D8199A8}"/>
              </a:ext>
            </a:extLst>
          </p:cNvPr>
          <p:cNvSpPr txBox="1"/>
          <p:nvPr/>
        </p:nvSpPr>
        <p:spPr>
          <a:xfrm>
            <a:off x="11112872" y="5071790"/>
            <a:ext cx="877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>
                <a:solidFill>
                  <a:srgbClr val="0070C0"/>
                </a:solidFill>
              </a:rPr>
              <a:t>Standard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73FC11-B051-31D3-A387-D5D3F500B507}"/>
              </a:ext>
            </a:extLst>
          </p:cNvPr>
          <p:cNvSpPr txBox="1"/>
          <p:nvPr/>
        </p:nvSpPr>
        <p:spPr>
          <a:xfrm>
            <a:off x="11249362" y="6378371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>
                <a:solidFill>
                  <a:srgbClr val="FF0000"/>
                </a:solidFill>
              </a:rPr>
              <a:t>Weak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0BDF18-89A4-5D2D-0526-5B176164A946}"/>
              </a:ext>
            </a:extLst>
          </p:cNvPr>
          <p:cNvCxnSpPr>
            <a:cxnSpLocks/>
          </p:cNvCxnSpPr>
          <p:nvPr/>
        </p:nvCxnSpPr>
        <p:spPr>
          <a:xfrm>
            <a:off x="11151449" y="2357009"/>
            <a:ext cx="0" cy="2002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CFC09-3B8D-13D6-3ADF-D891EFF01D5E}"/>
              </a:ext>
            </a:extLst>
          </p:cNvPr>
          <p:cNvCxnSpPr>
            <a:cxnSpLocks/>
          </p:cNvCxnSpPr>
          <p:nvPr/>
        </p:nvCxnSpPr>
        <p:spPr>
          <a:xfrm flipH="1">
            <a:off x="11151449" y="4425275"/>
            <a:ext cx="7108" cy="1847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124A3B-4D75-C351-CF9D-DF8E170A6FE6}"/>
              </a:ext>
            </a:extLst>
          </p:cNvPr>
          <p:cNvCxnSpPr>
            <a:cxnSpLocks/>
          </p:cNvCxnSpPr>
          <p:nvPr/>
        </p:nvCxnSpPr>
        <p:spPr>
          <a:xfrm>
            <a:off x="11150393" y="1594282"/>
            <a:ext cx="0" cy="730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61D416-6D2C-3261-EC23-2F00763D41D9}"/>
              </a:ext>
            </a:extLst>
          </p:cNvPr>
          <p:cNvCxnSpPr>
            <a:cxnSpLocks/>
          </p:cNvCxnSpPr>
          <p:nvPr/>
        </p:nvCxnSpPr>
        <p:spPr>
          <a:xfrm>
            <a:off x="11150393" y="6284181"/>
            <a:ext cx="0" cy="404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BB5A86-CBE6-8D2F-60AB-19FD0C3CB93F}"/>
              </a:ext>
            </a:extLst>
          </p:cNvPr>
          <p:cNvSpPr txBox="1"/>
          <p:nvPr/>
        </p:nvSpPr>
        <p:spPr>
          <a:xfrm>
            <a:off x="0" y="770345"/>
            <a:ext cx="12214443" cy="70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/>
              <a:t>Largest </a:t>
            </a:r>
            <a:r>
              <a:rPr lang="en-IN" sz="1400" b="1" dirty="0"/>
              <a:t>Original Content library, Advanced Personalisation</a:t>
            </a:r>
            <a:r>
              <a:rPr lang="en-IN" sz="1400" dirty="0"/>
              <a:t> &amp; 100% Ad-free exp for all paid plans are strong “</a:t>
            </a:r>
            <a:r>
              <a:rPr lang="en-IN" sz="1400" b="1" dirty="0"/>
              <a:t>delighters”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/>
              <a:t>Strong in most “</a:t>
            </a:r>
            <a:r>
              <a:rPr lang="en-IN" sz="1400" b="1" dirty="0"/>
              <a:t>Satisfiers”</a:t>
            </a:r>
            <a:r>
              <a:rPr lang="en-IN" sz="1400" dirty="0"/>
              <a:t> that matter to customers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30C923-9E48-42BB-6A04-5CFC62A31D3B}"/>
              </a:ext>
            </a:extLst>
          </p:cNvPr>
          <p:cNvCxnSpPr/>
          <p:nvPr/>
        </p:nvCxnSpPr>
        <p:spPr>
          <a:xfrm>
            <a:off x="304800" y="658761"/>
            <a:ext cx="10274710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20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206D-61F4-257D-86EF-A6F104BE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87" y="81501"/>
            <a:ext cx="10653578" cy="113225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50914"/>
                </a:solidFill>
              </a:rPr>
              <a:t>Conjoint Analysis </a:t>
            </a:r>
            <a:r>
              <a:rPr lang="en-IN" sz="2800" dirty="0">
                <a:solidFill>
                  <a:schemeClr val="bg1">
                    <a:lumMod val="85000"/>
                  </a:schemeClr>
                </a:solidFill>
              </a:rPr>
              <a:t>Netflix Features</a:t>
            </a:r>
            <a:br>
              <a:rPr lang="en-US" sz="2800" dirty="0"/>
            </a:br>
            <a:endParaRPr lang="en-US" dirty="0"/>
          </a:p>
          <a:p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09F3-0AC1-982A-DA7B-579C5ABF0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33" y="1679246"/>
            <a:ext cx="9758532" cy="42067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 descr="A graph with red rectangles&#10;&#10;Description automatically generated">
            <a:extLst>
              <a:ext uri="{FF2B5EF4-FFF2-40B4-BE49-F238E27FC236}">
                <a16:creationId xmlns:a16="http://schemas.microsoft.com/office/drawing/2014/main" id="{DF121920-4B6A-1DBA-E144-298E57CD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42" y="862265"/>
            <a:ext cx="9797142" cy="3017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326C1-F17C-C033-7F49-715175E5E2CD}"/>
              </a:ext>
            </a:extLst>
          </p:cNvPr>
          <p:cNvSpPr txBox="1"/>
          <p:nvPr/>
        </p:nvSpPr>
        <p:spPr>
          <a:xfrm>
            <a:off x="1022535" y="3903345"/>
            <a:ext cx="10804071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333333"/>
                </a:solidFill>
                <a:latin typeface="Arial"/>
                <a:cs typeface="Arial"/>
              </a:rPr>
              <a:t>Content Library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 (30%) is the most critical factor for subscribers.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333333"/>
                </a:solidFill>
                <a:latin typeface="Arial"/>
                <a:cs typeface="Arial"/>
              </a:rPr>
              <a:t>Original Programming 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(25%) closely follows, highlighting the importance of exclusive content.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333333"/>
                </a:solidFill>
                <a:latin typeface="Arial"/>
                <a:cs typeface="Arial"/>
              </a:rPr>
              <a:t>Pricing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 (20%) plays a significant role in user decisions.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333333"/>
                </a:solidFill>
                <a:latin typeface="Arial"/>
                <a:cs typeface="Arial"/>
              </a:rPr>
              <a:t>Streaming Quality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 (15%) and User Interface (10%) contribute to the overall experience.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sz="1400" dirty="0">
              <a:solidFill>
                <a:srgbClr val="333333"/>
              </a:solidFill>
              <a:latin typeface="Arial"/>
              <a:cs typeface="Arial"/>
            </a:endParaRPr>
          </a:p>
          <a:p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This analysis guides Netflix's strategy in Resource allocation and Feature prioritization.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83E1-6C75-25C5-B432-88C9D1AE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78" y="548640"/>
            <a:ext cx="11867322" cy="11322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ea typeface="+mj-lt"/>
                <a:cs typeface="+mj-lt"/>
              </a:rPr>
              <a:t>Where Does Netflix Stand Today in the PDLC Journey?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F2E9-C026-027B-A237-B2D9D458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As of now, Netflix is firmly in the </a:t>
            </a:r>
            <a:r>
              <a:rPr lang="en-US" sz="2400" b="1" dirty="0">
                <a:ea typeface="+mn-lt"/>
                <a:cs typeface="+mn-lt"/>
              </a:rPr>
              <a:t>mature stage</a:t>
            </a:r>
            <a:r>
              <a:rPr lang="en-US" sz="2400" dirty="0">
                <a:ea typeface="+mn-lt"/>
                <a:cs typeface="+mn-lt"/>
              </a:rPr>
              <a:t> of its product journey. It’s not growing as quickly as before, but it's working hard to stay on top. </a:t>
            </a:r>
          </a:p>
          <a:p>
            <a:r>
              <a:rPr lang="en-US" sz="2400" dirty="0">
                <a:ea typeface="+mn-lt"/>
                <a:cs typeface="+mn-lt"/>
              </a:rPr>
              <a:t>Netflix is dealing with the challenges of high production costs for original shows and movies and the rise of strong competitors. But its well-established brand and loyal audience give it an edge. </a:t>
            </a:r>
          </a:p>
          <a:p>
            <a:r>
              <a:rPr lang="en-US" sz="2400" dirty="0">
                <a:ea typeface="+mn-lt"/>
                <a:cs typeface="+mn-lt"/>
              </a:rPr>
              <a:t>While its growth may have slowed down, Netflix is far from done innovating and finding ways to stay relevant in the entertainment industry.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Netflix’s focus today is on maintaining its leadership position by continuing to offer great content, exploring new markets and experimenting with different subscription options.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3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C81E-B03C-302B-2B1F-D934AF39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3" y="124490"/>
            <a:ext cx="10653578" cy="113225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Business Orientation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(Customer Centric vs. Product Centric)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60D5-244D-29E2-9505-74DB3D231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85" y="1131662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dirty="0">
              <a:latin typeface="Neue Haas Grotesk Text Pro"/>
              <a:ea typeface="+mn-lt"/>
              <a:cs typeface="Arial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Customer-Centric Approach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Prioritizes understanding and meeting customer needs, personalizing experiences, and refining services based on feedback.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Product-Centric Approach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Emphasizes developing innovative and high-quality products, focusing on unique offerings like original content.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Objective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Determine if Netflix's overall strategy leans more towards customer-centricity or product-centricity, using company practices and market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CFC2-E08E-1B90-70DC-8CF87F8D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D77-8DFD-459D-B5CD-5E6BFBAE3A4B}" type="datetime1">
              <a:rPr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0D0F-8574-3B6C-B98C-E8C2F189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A8C9-395F-2B46-8DC3-F7BE8DCD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ABB23-AFEF-9C1B-55E8-D46A3577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26" y="4225636"/>
            <a:ext cx="5403272" cy="25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4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2CB4-EAC6-4AEE-C4AC-47481C1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Netflix’s Customer-Centric Strategy</a:t>
            </a:r>
          </a:p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BF55-2A23-1649-144B-5B69F01E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40519"/>
            <a:ext cx="10653579" cy="2565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/>
            <a:r>
              <a:rPr lang="en-US" b="1">
                <a:ea typeface="+mn-lt"/>
                <a:cs typeface="+mn-lt"/>
              </a:rPr>
              <a:t>  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Personalization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: </a:t>
            </a:r>
            <a:r>
              <a:rPr lang="en-US">
                <a:ea typeface="+mn-lt"/>
                <a:cs typeface="+mn-lt"/>
              </a:rPr>
              <a:t>Detailed explanation of Netflix’s use of data analytics to personalize content and recommendations.</a:t>
            </a:r>
            <a:endParaRPr lang="en-US"/>
          </a:p>
          <a:p>
            <a:pPr algn="just"/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Customer Service Initiatives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Highlight on 24/7 support, proactive account management (like email about service disruptions), and focus on customer joy.</a:t>
            </a:r>
          </a:p>
          <a:p>
            <a:pPr algn="just"/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Feedback and Adaptation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How Netflix uses consumer science, A/B testing, and adapts based on feedback (e.g., reversing unpopular decisions like the </a:t>
            </a:r>
            <a:r>
              <a:rPr lang="en-US" err="1">
                <a:ea typeface="+mn-lt"/>
                <a:cs typeface="+mn-lt"/>
              </a:rPr>
              <a:t>Qwikster</a:t>
            </a:r>
            <a:r>
              <a:rPr lang="en-US">
                <a:ea typeface="+mn-lt"/>
                <a:cs typeface="+mn-lt"/>
              </a:rPr>
              <a:t> split).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37CC-DDD1-FEBB-7CE4-5ED30C59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F673-4B9E-468A-B8C6-19DCA657E677}" type="datetime1">
              <a:rPr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74ADE-A82C-FBF5-FB8D-953CC009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69E5A-0810-3A27-B455-3C448A08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15</a:t>
            </a:fld>
            <a:endParaRPr lang="en-US"/>
          </a:p>
        </p:txBody>
      </p:sp>
      <p:pic>
        <p:nvPicPr>
          <p:cNvPr id="7" name="Picture 6" descr="A screenshot of a red and white email&#10;&#10;Description automatically generated">
            <a:extLst>
              <a:ext uri="{FF2B5EF4-FFF2-40B4-BE49-F238E27FC236}">
                <a16:creationId xmlns:a16="http://schemas.microsoft.com/office/drawing/2014/main" id="{D5E4CFC3-94E1-F7F1-6F4B-D6415801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80976"/>
            <a:ext cx="4176156" cy="257173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8E1D557-EAFE-E7C9-5FB1-4712A059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331" y="4104282"/>
            <a:ext cx="4304805" cy="27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7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B348-BD58-3D2C-3444-DD52E62E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Netflix’s Product Innovations</a:t>
            </a:r>
            <a:endParaRPr lang="en-US">
              <a:solidFill>
                <a:srgbClr val="FF0000"/>
              </a:solidFill>
            </a:endParaRPr>
          </a:p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1FBE-2C6B-0FA7-EE09-749437F6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557689"/>
            <a:ext cx="10653579" cy="3218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>
              <a:ea typeface="+mn-lt"/>
              <a:cs typeface="Arial"/>
            </a:endParaRPr>
          </a:p>
          <a:p>
            <a:pPr algn="just"/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Technological Innovations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Development of streaming technology and continuous interface improvements.</a:t>
            </a:r>
          </a:p>
          <a:p>
            <a:pPr algn="just"/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Content Strategy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Emphasis on creating original content to cater to diverse global tastes and maintaining control over the product pipeline.</a:t>
            </a:r>
            <a:endParaRPr lang="en-US"/>
          </a:p>
          <a:p>
            <a:pPr algn="just"/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Market Response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Adaptations to market challenges like the introduction of high-quality streaming during the pandemic.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FEE2-52C4-75AA-E271-ABA7BC72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2738-1AF8-45B7-809A-35D3614EDC86}" type="datetime1">
              <a:rPr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6B2D-6995-97DC-97D8-46075B34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A395-ABE7-8972-E5BC-FCEC45E6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16</a:t>
            </a:fld>
            <a:endParaRPr lang="en-US"/>
          </a:p>
        </p:txBody>
      </p:sp>
      <p:pic>
        <p:nvPicPr>
          <p:cNvPr id="7" name="Picture 6" descr="A poster of a movie&#10;&#10;Description automatically generated">
            <a:extLst>
              <a:ext uri="{FF2B5EF4-FFF2-40B4-BE49-F238E27FC236}">
                <a16:creationId xmlns:a16="http://schemas.microsoft.com/office/drawing/2014/main" id="{98F3818E-3452-C269-A91F-CB7DE67A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19" y="3776353"/>
            <a:ext cx="2115590" cy="2857996"/>
          </a:xfrm>
          <a:prstGeom prst="rect">
            <a:avLst/>
          </a:prstGeom>
        </p:spPr>
      </p:pic>
      <p:pic>
        <p:nvPicPr>
          <p:cNvPr id="8" name="Picture 7" descr="A person adjusting a person&amp;#39;s neck&#10;&#10;Description automatically generated">
            <a:extLst>
              <a:ext uri="{FF2B5EF4-FFF2-40B4-BE49-F238E27FC236}">
                <a16:creationId xmlns:a16="http://schemas.microsoft.com/office/drawing/2014/main" id="{1CF5F96A-E5E8-4FC5-D08C-FBAE554FD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82457"/>
            <a:ext cx="4304805" cy="28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6A53-0093-44A8-BE26-1AA81936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Analysis of Strategic Focus</a:t>
            </a:r>
            <a:endParaRPr lang="en-US">
              <a:solidFill>
                <a:srgbClr val="FF0000"/>
              </a:solidFill>
            </a:endParaRPr>
          </a:p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0613-C306-E925-6615-50E79436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022805"/>
            <a:ext cx="10653579" cy="2974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>
              <a:ea typeface="+mn-lt"/>
              <a:cs typeface="+mn-lt"/>
            </a:endParaRPr>
          </a:p>
          <a:p>
            <a:pPr lvl="1" algn="just"/>
            <a:r>
              <a:rPr lang="en-US" sz="2000" b="1">
                <a:solidFill>
                  <a:srgbClr val="FF0000"/>
                </a:solidFill>
                <a:ea typeface="+mn-lt"/>
                <a:cs typeface="+mn-lt"/>
              </a:rPr>
              <a:t>Balancing Customer and Product Focus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 sz="2000">
                <a:ea typeface="+mn-lt"/>
                <a:cs typeface="+mn-lt"/>
              </a:rPr>
              <a:t> Discussion on how Netflix’s innovations serve to enhance customer experience.</a:t>
            </a:r>
            <a:endParaRPr lang="en-US">
              <a:ea typeface="+mn-lt"/>
              <a:cs typeface="+mn-lt"/>
            </a:endParaRPr>
          </a:p>
          <a:p>
            <a:pPr lvl="1" algn="just"/>
            <a:r>
              <a:rPr lang="en-US" sz="2000" b="1">
                <a:solidFill>
                  <a:srgbClr val="FF0000"/>
                </a:solidFill>
                <a:ea typeface="+mn-lt"/>
                <a:cs typeface="+mn-lt"/>
              </a:rPr>
              <a:t>Examples of Customer-Driven Decisions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 sz="2000">
                <a:ea typeface="+mn-lt"/>
                <a:cs typeface="+mn-lt"/>
              </a:rPr>
              <a:t> Case studies like the response to the 2011 backlash, and strategies for enhancing content accessibility and relevance.</a:t>
            </a:r>
            <a:endParaRPr lang="en-US">
              <a:ea typeface="+mn-lt"/>
              <a:cs typeface="+mn-lt"/>
            </a:endParaRPr>
          </a:p>
          <a:p>
            <a:pPr lvl="1" algn="just"/>
            <a:r>
              <a:rPr lang="en-US" sz="2000" b="1">
                <a:solidFill>
                  <a:srgbClr val="FF0000"/>
                </a:solidFill>
                <a:ea typeface="+mn-lt"/>
                <a:cs typeface="+mn-lt"/>
              </a:rPr>
              <a:t>Product Developments Driving Customer Satisfaction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 sz="2000">
                <a:ea typeface="+mn-lt"/>
                <a:cs typeface="+mn-lt"/>
              </a:rPr>
              <a:t> How product decisions are fundamentally aimed at improving customer satisfaction and retention.</a:t>
            </a:r>
            <a:endParaRPr lang="en-US">
              <a:ea typeface="+mn-lt"/>
              <a:cs typeface="+mn-lt"/>
            </a:endParaRPr>
          </a:p>
          <a:p>
            <a:pPr algn="just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7A65-E75C-A0E5-A45C-9DFCDD1F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9475-E45B-4F1B-866D-5D4EDA723EB6}" type="datetime1">
              <a:rPr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45907-185B-177A-F66E-9ED5DD9C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B03D-6666-C8C7-C773-7AB77B81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17</a:t>
            </a:fld>
            <a:endParaRPr lang="en-US"/>
          </a:p>
        </p:txBody>
      </p:sp>
      <p:pic>
        <p:nvPicPr>
          <p:cNvPr id="7" name="Picture 6" descr="A line graph showing the stock price&#10;&#10;Description automatically generated">
            <a:extLst>
              <a:ext uri="{FF2B5EF4-FFF2-40B4-BE49-F238E27FC236}">
                <a16:creationId xmlns:a16="http://schemas.microsoft.com/office/drawing/2014/main" id="{AD5F3A20-A42E-6465-E35B-788A40B3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68" y="3870639"/>
            <a:ext cx="6096000" cy="29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60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7E50-BCAC-EFF1-6CF5-F1579EBB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6ACE-5E9D-A710-BA15-17917101A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11" y="1412464"/>
            <a:ext cx="10653579" cy="2013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Summary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Recap that Netflix shows a strong customer-centric orientation by using product innovations primarily to enhance customer experience.</a:t>
            </a:r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Final Assessment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Netflix is </a:t>
            </a:r>
            <a:r>
              <a:rPr lang="en-US" b="1" dirty="0">
                <a:ea typeface="+mn-lt"/>
                <a:cs typeface="+mn-lt"/>
              </a:rPr>
              <a:t>predominantly customer-centric</a:t>
            </a:r>
            <a:r>
              <a:rPr lang="en-US" dirty="0">
                <a:ea typeface="+mn-lt"/>
                <a:cs typeface="+mn-lt"/>
              </a:rPr>
              <a:t>, viewing its products as tools to fulfill and anticipate customer desires effectively.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4790-F25A-5D09-5CDA-784CA551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6969-771B-4F36-A90B-EBB39E69DBF0}" type="datetime1">
              <a:r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5450-6069-C520-EE14-BAB83DB2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94A5-DD61-AC51-A089-E9845488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18</a:t>
            </a:fld>
            <a:endParaRPr lang="en-US"/>
          </a:p>
        </p:txBody>
      </p:sp>
      <p:pic>
        <p:nvPicPr>
          <p:cNvPr id="7" name="Picture 6" descr="A black and white symbol of a person standing in a circle&#10;&#10;Description automatically generated">
            <a:extLst>
              <a:ext uri="{FF2B5EF4-FFF2-40B4-BE49-F238E27FC236}">
                <a16:creationId xmlns:a16="http://schemas.microsoft.com/office/drawing/2014/main" id="{B201999B-784E-6CDE-7B55-A8C742E3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305" y="3051463"/>
            <a:ext cx="3430732" cy="33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48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58BF38-9B98-E264-981B-C8752381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94" y="979814"/>
            <a:ext cx="10916071" cy="4008859"/>
          </a:xfrm>
        </p:spPr>
        <p:txBody>
          <a:bodyPr anchor="ctr"/>
          <a:lstStyle/>
          <a:p>
            <a:r>
              <a:rPr lang="en-IN" dirty="0"/>
              <a:t>Netflix </a:t>
            </a:r>
            <a:r>
              <a:rPr lang="en-IN" sz="4400" dirty="0"/>
              <a:t>STRATEGY for GROWTH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DC8E-4747-5CF0-6EEB-C32D8556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36D4-81AF-4CFF-878D-58EB18B01DC9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0714-05F2-E940-C1B4-AD35803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C2EF-5774-9EC1-7B12-301DF06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1599B-FAAD-C147-3A91-4318E66BF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0" y="1873527"/>
            <a:ext cx="3751934" cy="136903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2DEE6-1F5F-7137-6D55-88F313FB47A2}"/>
              </a:ext>
            </a:extLst>
          </p:cNvPr>
          <p:cNvCxnSpPr>
            <a:cxnSpLocks/>
          </p:cNvCxnSpPr>
          <p:nvPr/>
        </p:nvCxnSpPr>
        <p:spPr>
          <a:xfrm>
            <a:off x="2653748" y="3625377"/>
            <a:ext cx="87464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F07179-B7A2-C2C3-10D4-9BB18F8A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53578" cy="1132258"/>
          </a:xfrm>
        </p:spPr>
        <p:txBody>
          <a:bodyPr anchor="ctr"/>
          <a:lstStyle/>
          <a:p>
            <a:pPr algn="ctr"/>
            <a:r>
              <a:rPr lang="en-US" sz="3200" dirty="0">
                <a:solidFill>
                  <a:srgbClr val="E50914"/>
                </a:solidFill>
              </a:rPr>
              <a:t>Content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489B23-3856-1C43-2FB2-3A63CE2D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4" y="830828"/>
            <a:ext cx="11247851" cy="592360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70000"/>
              </a:lnSpc>
              <a:buFont typeface="Wingdings" panose="020B0604020202020204" pitchFamily="34" charset="0"/>
              <a:buChar char="q"/>
            </a:pPr>
            <a:r>
              <a:rPr lang="en-US" b="1" dirty="0"/>
              <a:t> Netflix as a Company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Netflix Journey &amp; key milestones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Competitive Landscape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SWOT Analysis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1200" dirty="0"/>
          </a:p>
          <a:p>
            <a:pPr>
              <a:lnSpc>
                <a:spcPct val="170000"/>
              </a:lnSpc>
              <a:buFont typeface="Wingdings" panose="020B0604020202020204" pitchFamily="34" charset="0"/>
              <a:buChar char="q"/>
            </a:pPr>
            <a:r>
              <a:rPr lang="en-US" b="1" dirty="0"/>
              <a:t>Netflix as a Product</a:t>
            </a:r>
            <a:r>
              <a:rPr lang="en-US" dirty="0"/>
              <a:t> </a:t>
            </a:r>
          </a:p>
          <a:p>
            <a:pPr lvl="1">
              <a:lnSpc>
                <a:spcPct val="170000"/>
              </a:lnSpc>
              <a:buFont typeface="Wingdings" panose="020B0604020202020204" pitchFamily="34" charset="0"/>
              <a:buChar char="q"/>
            </a:pPr>
            <a:r>
              <a:rPr lang="en-US" dirty="0"/>
              <a:t>Product Life Cycle journey &amp; current phase </a:t>
            </a:r>
          </a:p>
          <a:p>
            <a:pPr lvl="1">
              <a:buFont typeface="Wingdings" panose="020B0604020202020204" pitchFamily="34" charset="0"/>
              <a:buChar char="q"/>
            </a:pPr>
            <a:r>
              <a:rPr lang="en-US" dirty="0"/>
              <a:t>Product Features &amp; key differentiators 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100" dirty="0"/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Kano model on OTT Features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User survey insights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Primary Research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Conjoint Analysis</a:t>
            </a:r>
          </a:p>
          <a:p>
            <a:pPr marL="228600" lvl="1" indent="0">
              <a:buNone/>
            </a:pPr>
            <a:endParaRPr lang="en-US" sz="500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en-US" dirty="0"/>
              <a:t>Customer centric vs Product centric design  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b="1" dirty="0"/>
          </a:p>
          <a:p>
            <a:pPr>
              <a:lnSpc>
                <a:spcPct val="170000"/>
              </a:lnSpc>
              <a:buFont typeface="Wingdings" panose="020B0604020202020204" pitchFamily="34" charset="0"/>
              <a:buChar char="q"/>
            </a:pPr>
            <a:r>
              <a:rPr lang="en-US" b="1" dirty="0"/>
              <a:t>Netflix as a Business</a:t>
            </a:r>
            <a:r>
              <a:rPr lang="en-US" dirty="0"/>
              <a:t> </a:t>
            </a:r>
          </a:p>
          <a:p>
            <a:pPr lvl="1">
              <a:lnSpc>
                <a:spcPct val="170000"/>
              </a:lnSpc>
              <a:buFont typeface="Wingdings" panose="020B0604020202020204" pitchFamily="34" charset="0"/>
              <a:buChar char="q"/>
            </a:pPr>
            <a:r>
              <a:rPr lang="en-US" dirty="0"/>
              <a:t>Strategy for Growth </a:t>
            </a:r>
          </a:p>
          <a:p>
            <a:pPr lvl="1">
              <a:buFont typeface="Wingdings" panose="020B0604020202020204" pitchFamily="34" charset="0"/>
              <a:buChar char="q"/>
            </a:pPr>
            <a:r>
              <a:rPr lang="en-US" dirty="0"/>
              <a:t> India Strategy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78F7-A3C8-8F6A-8FEB-6432803D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6E65-8D1B-CCE5-7340-668AE780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81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DBC6-4A27-65D4-8C83-6F90CFED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ea typeface="+mj-lt"/>
                <a:cs typeface="+mj-lt"/>
              </a:rPr>
              <a:t>Recommendations for increasing User Engagement </a:t>
            </a:r>
            <a:endParaRPr lang="en-US" dirty="0">
              <a:solidFill>
                <a:srgbClr val="FF0000"/>
              </a:solidFill>
            </a:endParaRPr>
          </a:p>
          <a:p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1CF6-A972-507F-BF54-63C329C8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9F4E-9059-466D-A154-4961350C832B}" type="datetime1">
              <a:rPr lang="en-US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7F21B-8672-99F1-AC36-BB8DA6B4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4AA2-0DA2-53E4-649D-B020C9C1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20</a:t>
            </a:fld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57FEA28-DA1C-9372-59C3-283817873104}"/>
              </a:ext>
            </a:extLst>
          </p:cNvPr>
          <p:cNvSpPr txBox="1"/>
          <p:nvPr/>
        </p:nvSpPr>
        <p:spPr>
          <a:xfrm>
            <a:off x="9450669" y="6271844"/>
            <a:ext cx="2743199" cy="3657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Akanksha Srivastava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EB39D-2D85-3847-87CB-7EBF67E42BB6}"/>
              </a:ext>
            </a:extLst>
          </p:cNvPr>
          <p:cNvSpPr txBox="1"/>
          <p:nvPr/>
        </p:nvSpPr>
        <p:spPr>
          <a:xfrm>
            <a:off x="611638" y="1679883"/>
            <a:ext cx="569843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Neue Haas Grotesk Text Pro"/>
              </a:rPr>
              <a:t>Exclusive Content Access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33333"/>
                </a:solidFill>
                <a:latin typeface="Neue Haas Grotesk Text Pro"/>
              </a:rPr>
              <a:t>Unlock exclusive content based on engagement levels</a:t>
            </a:r>
            <a:endParaRPr lang="en-US" dirty="0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33333"/>
                </a:solidFill>
                <a:latin typeface="Neue Haas Grotesk Text Pro"/>
              </a:rPr>
              <a:t>Incentivize regular platform usage</a:t>
            </a:r>
            <a:endParaRPr lang="en-US" dirty="0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33333"/>
                </a:solidFill>
                <a:latin typeface="Neue Haas Grotesk Text Pro"/>
              </a:rPr>
              <a:t>Create sense of exclusivity and reward</a:t>
            </a:r>
            <a:endParaRPr lang="en-US" dirty="0">
              <a:latin typeface="Neue Haas Grotesk Text Pro"/>
            </a:endParaRPr>
          </a:p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CAF7E-DCC5-6743-EF73-E995C3869940}"/>
              </a:ext>
            </a:extLst>
          </p:cNvPr>
          <p:cNvSpPr txBox="1"/>
          <p:nvPr/>
        </p:nvSpPr>
        <p:spPr>
          <a:xfrm>
            <a:off x="7045314" y="1679883"/>
            <a:ext cx="4594086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Neue Haas Grotesk Text Pro"/>
              </a:rPr>
              <a:t>VR/AR Content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33333"/>
                </a:solidFill>
                <a:latin typeface="Neue Haas Grotesk Text Pro"/>
              </a:rPr>
              <a:t>Produce original VR/AR content</a:t>
            </a:r>
            <a:endParaRPr lang="en-US" sz="1600" dirty="0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33333"/>
                </a:solidFill>
                <a:latin typeface="Neue Haas Grotesk Text Pro"/>
              </a:rPr>
              <a:t>Develop immersive experiences for popular shows</a:t>
            </a:r>
            <a:endParaRPr lang="en-US" sz="1600" dirty="0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33333"/>
                </a:solidFill>
                <a:latin typeface="Neue Haas Grotesk Text Pro"/>
              </a:rPr>
              <a:t>Position Netflix at forefront of emerging tech</a:t>
            </a:r>
            <a:endParaRPr lang="en-US" sz="1600" dirty="0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33333"/>
                </a:solidFill>
                <a:latin typeface="Neue Haas Grotesk Text Pro"/>
              </a:rPr>
              <a:t>Attract tech-savvy users and open new revenue streams</a:t>
            </a:r>
            <a:endParaRPr lang="en-US" sz="1600" dirty="0">
              <a:latin typeface="Neue Haas Grotesk Text Pro"/>
            </a:endParaRPr>
          </a:p>
          <a:p>
            <a:endParaRPr lang="en-US" dirty="0"/>
          </a:p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9B5AF-602D-66CB-D655-2CC3F33664AE}"/>
              </a:ext>
            </a:extLst>
          </p:cNvPr>
          <p:cNvSpPr txBox="1"/>
          <p:nvPr/>
        </p:nvSpPr>
        <p:spPr>
          <a:xfrm>
            <a:off x="607816" y="3843130"/>
            <a:ext cx="106900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Neue Haas Grotesk Text Pro"/>
              </a:rPr>
              <a:t>Enhanced Social Features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33333"/>
                </a:solidFill>
                <a:latin typeface="Neue Haas Grotesk Text Pro"/>
              </a:rPr>
              <a:t>Integrate in-app messaging and commenting</a:t>
            </a:r>
            <a:endParaRPr lang="en-US" dirty="0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33333"/>
                </a:solidFill>
                <a:latin typeface="Neue Haas Grotesk Text Pro"/>
              </a:rPr>
              <a:t>Create watch groups for scheduled viewing sessions</a:t>
            </a:r>
            <a:endParaRPr lang="en-US" dirty="0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33333"/>
                </a:solidFill>
                <a:latin typeface="Neue Haas Grotesk Text Pro"/>
              </a:rPr>
              <a:t>Enhance user engagement through community interaction</a:t>
            </a:r>
            <a:endParaRPr lang="en-US" dirty="0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33333"/>
                </a:solidFill>
                <a:latin typeface="Neue Haas Grotesk Text Pro"/>
              </a:rPr>
              <a:t>Encourage organic content discovery via friends' activities</a:t>
            </a:r>
            <a:endParaRPr lang="en-US" dirty="0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33333"/>
                </a:solidFill>
                <a:latin typeface="Neue Haas Grotesk Text Pro"/>
              </a:rPr>
              <a:t>Enable shared experiences for remote co-watching</a:t>
            </a:r>
            <a:endParaRPr lang="en-US" dirty="0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33333"/>
                </a:solidFill>
                <a:latin typeface="Neue Haas Grotesk Text Pro"/>
              </a:rPr>
              <a:t>Differentiate Netflix with immersive social integration</a:t>
            </a:r>
            <a:endParaRPr lang="en-US" dirty="0">
              <a:latin typeface="Neue Haas Grotesk Text Pro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74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3477-2F9C-5361-04F7-0735FEE8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D49B-F4FA-27A4-884B-E79A1A05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21</a:t>
            </a:fld>
            <a:endParaRPr lang="en-US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2291FA33-E5CB-2413-A442-276FF1E9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16" y="886272"/>
            <a:ext cx="6559038" cy="4119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3A98A4-B325-B241-54B6-CCB6A17EE997}"/>
              </a:ext>
            </a:extLst>
          </p:cNvPr>
          <p:cNvSpPr txBox="1"/>
          <p:nvPr/>
        </p:nvSpPr>
        <p:spPr>
          <a:xfrm>
            <a:off x="7592719" y="1107179"/>
            <a:ext cx="4299683" cy="3439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dirty="0">
                <a:ea typeface="+mn-lt"/>
                <a:cs typeface="+mn-lt"/>
              </a:rPr>
              <a:t>Netflix holds a strong 25% global market share, while capturing 20% in India</a:t>
            </a:r>
          </a:p>
          <a:p>
            <a:endParaRPr lang="en-US" sz="1550" dirty="0"/>
          </a:p>
          <a:p>
            <a:r>
              <a:rPr lang="en-US" sz="1550" dirty="0">
                <a:ea typeface="+mn-lt"/>
                <a:cs typeface="+mn-lt"/>
              </a:rPr>
              <a:t>Global Revenue (</a:t>
            </a:r>
            <a:r>
              <a:rPr lang="en-US" sz="1550" b="1" dirty="0">
                <a:ea typeface="+mn-lt"/>
                <a:cs typeface="+mn-lt"/>
              </a:rPr>
              <a:t>$29.7B</a:t>
            </a:r>
            <a:r>
              <a:rPr lang="en-US" sz="1550" dirty="0">
                <a:ea typeface="+mn-lt"/>
                <a:cs typeface="+mn-lt"/>
              </a:rPr>
              <a:t>) dwarfs Indian revenue (</a:t>
            </a:r>
            <a:r>
              <a:rPr lang="en-US" sz="1550" b="1" dirty="0">
                <a:ea typeface="+mn-lt"/>
                <a:cs typeface="+mn-lt"/>
              </a:rPr>
              <a:t>$200M</a:t>
            </a:r>
            <a:r>
              <a:rPr lang="en-US" sz="1550" dirty="0">
                <a:ea typeface="+mn-lt"/>
                <a:cs typeface="+mn-lt"/>
              </a:rPr>
              <a:t>), highlighting the vast growth potential in India. </a:t>
            </a:r>
          </a:p>
          <a:p>
            <a:endParaRPr lang="en-US" sz="1550" dirty="0"/>
          </a:p>
          <a:p>
            <a:r>
              <a:rPr lang="en-US" sz="1550" dirty="0">
                <a:ea typeface="+mn-lt"/>
                <a:cs typeface="+mn-lt"/>
              </a:rPr>
              <a:t>With </a:t>
            </a:r>
            <a:r>
              <a:rPr lang="en-US" sz="1550" b="1" dirty="0">
                <a:ea typeface="+mn-lt"/>
                <a:cs typeface="+mn-lt"/>
              </a:rPr>
              <a:t>231 million </a:t>
            </a:r>
            <a:r>
              <a:rPr lang="en-US" sz="1550" dirty="0">
                <a:ea typeface="+mn-lt"/>
                <a:cs typeface="+mn-lt"/>
              </a:rPr>
              <a:t>global subscribers vs </a:t>
            </a:r>
            <a:r>
              <a:rPr lang="en-US" sz="1550" b="1" dirty="0">
                <a:ea typeface="+mn-lt"/>
                <a:cs typeface="+mn-lt"/>
              </a:rPr>
              <a:t>5.5 million</a:t>
            </a:r>
            <a:r>
              <a:rPr lang="en-US" sz="1550" dirty="0">
                <a:ea typeface="+mn-lt"/>
                <a:cs typeface="+mn-lt"/>
              </a:rPr>
              <a:t> in India, Netflix has penetrated only a fraction of India's potential market</a:t>
            </a:r>
          </a:p>
          <a:p>
            <a:endParaRPr lang="en-US" sz="1550" dirty="0"/>
          </a:p>
          <a:p>
            <a:r>
              <a:rPr lang="en-US" sz="1550" dirty="0">
                <a:ea typeface="+mn-lt"/>
                <a:cs typeface="+mn-lt"/>
              </a:rPr>
              <a:t>The stark difference in ARPU (</a:t>
            </a:r>
            <a:r>
              <a:rPr lang="en-US" sz="1550" b="1" dirty="0">
                <a:ea typeface="+mn-lt"/>
                <a:cs typeface="+mn-lt"/>
              </a:rPr>
              <a:t>Global: $11.67, India: $2.56</a:t>
            </a:r>
            <a:r>
              <a:rPr lang="en-US" sz="1550" dirty="0">
                <a:ea typeface="+mn-lt"/>
                <a:cs typeface="+mn-lt"/>
              </a:rPr>
              <a:t>) underscores the pricing challenges in </a:t>
            </a:r>
            <a:r>
              <a:rPr lang="en-US" sz="1600" dirty="0">
                <a:ea typeface="+mn-lt"/>
                <a:cs typeface="+mn-lt"/>
              </a:rPr>
              <a:t>India</a:t>
            </a:r>
            <a:r>
              <a:rPr lang="en-US" sz="1550" dirty="0">
                <a:ea typeface="+mn-lt"/>
                <a:cs typeface="+mn-lt"/>
              </a:rPr>
              <a:t>.</a:t>
            </a:r>
            <a:endParaRPr lang="en-US" sz="15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64A58-6E58-77B2-C6E9-68617EA54A60}"/>
              </a:ext>
            </a:extLst>
          </p:cNvPr>
          <p:cNvSpPr txBox="1"/>
          <p:nvPr/>
        </p:nvSpPr>
        <p:spPr>
          <a:xfrm>
            <a:off x="847416" y="5247082"/>
            <a:ext cx="10697592" cy="1464231"/>
          </a:xfrm>
          <a:prstGeom prst="wedgeRoundRectCallou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Netflix should consider more </a:t>
            </a:r>
            <a:r>
              <a:rPr lang="en-US" sz="1600" b="1" dirty="0">
                <a:ea typeface="+mn-lt"/>
                <a:cs typeface="+mn-lt"/>
              </a:rPr>
              <a:t>flexible, affordable pricing tiers</a:t>
            </a:r>
            <a:r>
              <a:rPr lang="en-US" sz="1600" dirty="0">
                <a:ea typeface="+mn-lt"/>
                <a:cs typeface="+mn-lt"/>
              </a:rPr>
              <a:t> to address the low ARPU and </a:t>
            </a:r>
            <a:r>
              <a:rPr lang="en-US" sz="1600" b="1" dirty="0">
                <a:ea typeface="+mn-lt"/>
                <a:cs typeface="+mn-lt"/>
              </a:rPr>
              <a:t>increase market penetration.</a:t>
            </a: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Invest in partnerships with local telecom providers and digital payment platforms to </a:t>
            </a:r>
            <a:r>
              <a:rPr lang="en-US" sz="1600" b="1" dirty="0">
                <a:ea typeface="+mn-lt"/>
                <a:cs typeface="+mn-lt"/>
              </a:rPr>
              <a:t>improve accessibility and ease of subscription.</a:t>
            </a:r>
            <a:endParaRPr lang="en-US" sz="1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619438-BE67-AA82-49D3-50E2052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8" y="146687"/>
            <a:ext cx="10240723" cy="56612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India Strategy for Growth</a:t>
            </a:r>
            <a:endParaRPr lang="en-US" dirty="0">
              <a:solidFill>
                <a:srgbClr val="FF0000"/>
              </a:solidFill>
            </a:endParaRPr>
          </a:p>
          <a:p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0CDF10-24FB-90DB-F705-6E8DF006F90C}"/>
              </a:ext>
            </a:extLst>
          </p:cNvPr>
          <p:cNvSpPr/>
          <p:nvPr/>
        </p:nvSpPr>
        <p:spPr>
          <a:xfrm>
            <a:off x="456460" y="5383696"/>
            <a:ext cx="365701" cy="35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B05A6A-D306-2117-EBDB-4C396BECE34C}"/>
              </a:ext>
            </a:extLst>
          </p:cNvPr>
          <p:cNvSpPr/>
          <p:nvPr/>
        </p:nvSpPr>
        <p:spPr>
          <a:xfrm>
            <a:off x="451341" y="6095192"/>
            <a:ext cx="365701" cy="35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829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732-ED02-0210-50DF-8AB0A007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solidFill>
                  <a:srgbClr val="E50914"/>
                </a:solidFill>
                <a:latin typeface="Neue Haas Grotesk Text Pro"/>
                <a:cs typeface="Arial"/>
              </a:rPr>
              <a:t>Bibliography</a:t>
            </a:r>
            <a:endParaRPr lang="en-US" sz="3200" dirty="0">
              <a:solidFill>
                <a:srgbClr val="E50914"/>
              </a:solidFill>
              <a:latin typeface="Neue Haas Grotesk Text Pro"/>
              <a:cs typeface="Arial"/>
            </a:endParaRP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AC80D-58C6-7312-C47F-2FD92D7A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1155283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1. Netflix. (2024). </a:t>
            </a:r>
            <a:r>
              <a:rPr lang="en-IN" sz="1100">
                <a:solidFill>
                  <a:srgbClr val="0066CC"/>
                </a:solidFill>
                <a:latin typeface="Arial"/>
                <a:cs typeface="Arial"/>
                <a:hlinkClick r:id="rId3"/>
              </a:rPr>
              <a:t>Company Information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IN" sz="1100"/>
          </a:p>
          <a:p>
            <a:pPr marL="0" indent="0">
              <a:buNone/>
            </a:pP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2. Statista. (2024). </a:t>
            </a:r>
            <a:r>
              <a:rPr lang="en-IN" sz="1100">
                <a:solidFill>
                  <a:srgbClr val="0066CC"/>
                </a:solidFill>
                <a:latin typeface="Arial"/>
                <a:cs typeface="Arial"/>
                <a:hlinkClick r:id="rId4"/>
              </a:rPr>
              <a:t>Netflix - Statistics &amp; Facts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3. Forbes. (2024). </a:t>
            </a:r>
            <a:r>
              <a:rPr lang="en-IN" sz="1100">
                <a:solidFill>
                  <a:srgbClr val="0066CC"/>
                </a:solidFill>
                <a:latin typeface="Arial"/>
                <a:cs typeface="Arial"/>
                <a:hlinkClick r:id="rId5"/>
              </a:rPr>
              <a:t>Netflix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IN" sz="1100"/>
          </a:p>
          <a:p>
            <a:pPr marL="0" indent="0">
              <a:buNone/>
            </a:pP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4. Harvard Business Review. (2023). </a:t>
            </a:r>
            <a:r>
              <a:rPr lang="en-IN" sz="1100">
                <a:solidFill>
                  <a:srgbClr val="0066CC"/>
                </a:solidFill>
                <a:latin typeface="Arial"/>
                <a:cs typeface="Arial"/>
                <a:hlinkClick r:id="rId6"/>
              </a:rPr>
              <a:t>Netflix Case Studies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. </a:t>
            </a:r>
            <a:endParaRPr lang="en-IN" sz="1100"/>
          </a:p>
          <a:p>
            <a:pPr marL="0" indent="0">
              <a:buNone/>
            </a:pP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5. CNBC. (2024). </a:t>
            </a:r>
            <a:r>
              <a:rPr lang="en-IN" sz="1100">
                <a:solidFill>
                  <a:srgbClr val="0066CC"/>
                </a:solidFill>
                <a:latin typeface="Arial"/>
                <a:cs typeface="Arial"/>
                <a:hlinkClick r:id="rId7"/>
              </a:rPr>
              <a:t>Netflix News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. </a:t>
            </a:r>
            <a:endParaRPr lang="en-IN" sz="1100"/>
          </a:p>
          <a:p>
            <a:pPr marL="0" indent="0">
              <a:buNone/>
            </a:pP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6. The Verge. (2024). </a:t>
            </a:r>
            <a:r>
              <a:rPr lang="en-IN" sz="1100">
                <a:solidFill>
                  <a:srgbClr val="0066CC"/>
                </a:solidFill>
                <a:latin typeface="Arial"/>
                <a:cs typeface="Arial"/>
                <a:hlinkClick r:id="rId8"/>
              </a:rPr>
              <a:t>Netflix Technology News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. </a:t>
            </a:r>
            <a:endParaRPr lang="en-IN" sz="1100"/>
          </a:p>
          <a:p>
            <a:pPr marL="0" indent="0">
              <a:buNone/>
            </a:pP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7. Deloitte. (2023). </a:t>
            </a:r>
            <a:r>
              <a:rPr lang="en-IN" sz="1100">
                <a:solidFill>
                  <a:srgbClr val="0066CC"/>
                </a:solidFill>
                <a:latin typeface="Arial"/>
                <a:cs typeface="Arial"/>
                <a:hlinkClick r:id="rId9"/>
              </a:rPr>
              <a:t>Technology, Media &amp; Telecommunications Predictions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. </a:t>
            </a:r>
            <a:endParaRPr lang="en-IN" sz="1100"/>
          </a:p>
          <a:p>
            <a:pPr marL="0" indent="0">
              <a:buNone/>
            </a:pP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8. PwC. (2023). </a:t>
            </a:r>
            <a:r>
              <a:rPr lang="en-IN" sz="1100">
                <a:solidFill>
                  <a:srgbClr val="0066CC"/>
                </a:solidFill>
                <a:latin typeface="Arial"/>
                <a:cs typeface="Arial"/>
                <a:hlinkClick r:id="rId10"/>
              </a:rPr>
              <a:t>Global Entertainment &amp; Media Outlook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. </a:t>
            </a:r>
            <a:endParaRPr lang="en-IN" sz="1100"/>
          </a:p>
          <a:p>
            <a:pPr marL="0" indent="0">
              <a:buNone/>
            </a:pP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9. </a:t>
            </a:r>
            <a:r>
              <a:rPr lang="en-IN" sz="1100" err="1">
                <a:solidFill>
                  <a:srgbClr val="333333"/>
                </a:solidFill>
                <a:latin typeface="Arial"/>
                <a:cs typeface="Arial"/>
              </a:rPr>
              <a:t>Hockeystick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 (2024) - 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  <a:hlinkClick r:id="rId11"/>
              </a:rPr>
              <a:t>Netflix Growth Chart</a:t>
            </a:r>
            <a:endParaRPr lang="en-IN" sz="1100"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10. Medium (2024) - 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  <a:hlinkClick r:id="rId12"/>
              </a:rPr>
              <a:t>Netflix Life Cycle</a:t>
            </a:r>
            <a:endParaRPr lang="en-IN" sz="1100"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11. Simplilearn (2024) - 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  <a:hlinkClick r:id="rId13"/>
              </a:rPr>
              <a:t>Netflix Marketing Strategy </a:t>
            </a:r>
            <a:endParaRPr lang="en-IN" sz="1100"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12. </a:t>
            </a:r>
            <a:r>
              <a:rPr lang="en-IN" sz="1100" err="1">
                <a:solidFill>
                  <a:srgbClr val="333333"/>
                </a:solidFill>
                <a:latin typeface="Arial"/>
                <a:cs typeface="Arial"/>
              </a:rPr>
              <a:t>Productboard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</a:rPr>
              <a:t> (2021) - </a:t>
            </a:r>
            <a:r>
              <a:rPr lang="en-IN" sz="1100">
                <a:solidFill>
                  <a:srgbClr val="333333"/>
                </a:solidFill>
                <a:latin typeface="Arial"/>
                <a:cs typeface="Arial"/>
                <a:hlinkClick r:id="rId14"/>
              </a:rPr>
              <a:t>Netflix Customer Centric Product Strategy</a:t>
            </a:r>
            <a:endParaRPr lang="en-IN" sz="1100"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IN" sz="1100">
                <a:cs typeface="Arial"/>
              </a:rPr>
              <a:t>13. Fortune India (2024) - </a:t>
            </a:r>
            <a:r>
              <a:rPr lang="en-IN" sz="1100">
                <a:cs typeface="Arial"/>
                <a:hlinkClick r:id="rId15"/>
              </a:rPr>
              <a:t>Netflix India Strategy</a:t>
            </a:r>
            <a:endParaRPr lang="en-IN" sz="1100">
              <a:cs typeface="Arial"/>
            </a:endParaRPr>
          </a:p>
          <a:p>
            <a:pPr marL="0" indent="0">
              <a:buNone/>
            </a:pPr>
            <a:r>
              <a:rPr lang="en-IN" sz="1100">
                <a:cs typeface="Arial"/>
              </a:rPr>
              <a:t>14. The Business Model Analyst (2024) - </a:t>
            </a:r>
            <a:r>
              <a:rPr lang="en-IN" sz="1100">
                <a:cs typeface="Arial"/>
                <a:hlinkClick r:id="rId16"/>
              </a:rPr>
              <a:t>Netflix SWOT Analysis</a:t>
            </a:r>
            <a:r>
              <a:rPr lang="en-IN" sz="1100">
                <a:cs typeface="Arial"/>
              </a:rPr>
              <a:t> </a:t>
            </a:r>
            <a:endParaRPr lang="en-IN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0D6F-6CCF-5387-7F93-F264FB91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695F-468E-4D97-B356-6AE445356A9F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D1FB-F1EC-729C-3C45-497ACE7B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A9EF-A6CD-6940-78A1-7DCA4624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91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732-ED02-0210-50DF-8AB0A007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6" y="280284"/>
            <a:ext cx="10653578" cy="1132258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rgbClr val="E50914"/>
                </a:solidFill>
                <a:latin typeface="Neue Haas Grotesk Text Pro"/>
                <a:cs typeface="Arial"/>
              </a:rPr>
              <a:t>Appendix</a:t>
            </a:r>
            <a:endParaRPr lang="en-US" sz="3200" dirty="0">
              <a:solidFill>
                <a:srgbClr val="E50914"/>
              </a:solidFill>
              <a:latin typeface="Neue Haas Grotesk Text Pro"/>
              <a:cs typeface="Arial"/>
            </a:endParaRP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D1FB-F1EC-729C-3C45-497ACE7B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A9EF-A6CD-6940-78A1-7DCA4624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23</a:t>
            </a:fld>
            <a:endParaRPr lang="en-US"/>
          </a:p>
        </p:txBody>
      </p:sp>
      <p:pic>
        <p:nvPicPr>
          <p:cNvPr id="9" name="Content Placeholder 6" descr="Netflix User &amp; Growth Stats: How Many Subscribe in 2024?">
            <a:extLst>
              <a:ext uri="{FF2B5EF4-FFF2-40B4-BE49-F238E27FC236}">
                <a16:creationId xmlns:a16="http://schemas.microsoft.com/office/drawing/2014/main" id="{DC6F22EB-CB64-C0CB-97E9-D8958BC8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696017" y="909313"/>
            <a:ext cx="8352443" cy="5726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987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BD19A21-9C3B-7BFC-E568-5EB9B4A8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1" y="5833522"/>
            <a:ext cx="11692167" cy="806912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i="1" dirty="0">
                <a:solidFill>
                  <a:srgbClr val="545D7E"/>
                </a:solidFill>
                <a:effectLst/>
                <a:latin typeface="Google Sans"/>
              </a:rPr>
              <a:t>Vision sta</a:t>
            </a:r>
            <a:r>
              <a:rPr lang="en-US" sz="2400" b="0" i="1" dirty="0">
                <a:solidFill>
                  <a:srgbClr val="545D7E"/>
                </a:solidFill>
                <a:latin typeface="Google Sans"/>
              </a:rPr>
              <a:t>tement: </a:t>
            </a:r>
            <a:r>
              <a:rPr lang="en-US" sz="2400" i="0" dirty="0">
                <a:effectLst/>
                <a:latin typeface="Google Sans"/>
              </a:rPr>
              <a:t>“</a:t>
            </a:r>
            <a:r>
              <a:rPr lang="en-US" sz="2400" i="1" dirty="0">
                <a:effectLst/>
                <a:latin typeface="Google Sans"/>
              </a:rPr>
              <a:t>Becoming the best global </a:t>
            </a:r>
            <a:r>
              <a:rPr lang="en-US" sz="2400" i="1" dirty="0">
                <a:effectLst/>
                <a:latin typeface="Google Sans"/>
                <a:ea typeface="HGMaruGothicMPRO" panose="020B0400000000000000" pitchFamily="34" charset="-128"/>
              </a:rPr>
              <a:t>entertainment</a:t>
            </a:r>
            <a:r>
              <a:rPr lang="en-US" sz="2400" i="1" dirty="0">
                <a:effectLst/>
                <a:latin typeface="Google Sans"/>
              </a:rPr>
              <a:t> distribution service”</a:t>
            </a:r>
            <a:endParaRPr lang="en-IN" sz="2400" i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DD2275-6355-99AB-212C-DBF8685D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628" y="347122"/>
            <a:ext cx="6279741" cy="54864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IN" dirty="0"/>
              <a:t>Market Share </a:t>
            </a:r>
            <a:r>
              <a:rPr lang="en-IN" b="1" dirty="0"/>
              <a:t>39%</a:t>
            </a:r>
            <a:r>
              <a:rPr lang="en-IN" dirty="0"/>
              <a:t> vs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</a:rPr>
              <a:t>29% Amazon Prime</a:t>
            </a:r>
          </a:p>
          <a:p>
            <a:pPr>
              <a:lnSpc>
                <a:spcPct val="150000"/>
              </a:lnSpc>
            </a:pPr>
            <a:r>
              <a:rPr lang="en-IN" dirty="0"/>
              <a:t>Available in </a:t>
            </a:r>
            <a:r>
              <a:rPr lang="en-IN" b="1" dirty="0"/>
              <a:t>190+</a:t>
            </a:r>
            <a:r>
              <a:rPr lang="en-IN" dirty="0"/>
              <a:t> Countries</a:t>
            </a:r>
          </a:p>
          <a:p>
            <a:pPr>
              <a:lnSpc>
                <a:spcPct val="150000"/>
              </a:lnSpc>
            </a:pPr>
            <a:r>
              <a:rPr lang="en-IN" b="1" dirty="0"/>
              <a:t>230M</a:t>
            </a:r>
            <a:r>
              <a:rPr lang="en-IN" dirty="0"/>
              <a:t> Subscribers</a:t>
            </a:r>
          </a:p>
          <a:p>
            <a:pPr>
              <a:lnSpc>
                <a:spcPct val="150000"/>
              </a:lnSpc>
            </a:pPr>
            <a:r>
              <a:rPr lang="en-IN" b="1" dirty="0"/>
              <a:t>2.4K</a:t>
            </a:r>
            <a:r>
              <a:rPr lang="en-IN" dirty="0"/>
              <a:t> Original Titles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</a:rPr>
              <a:t>Largest collection</a:t>
            </a:r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Revenue </a:t>
            </a:r>
            <a:r>
              <a:rPr lang="en-IN" b="1" dirty="0"/>
              <a:t>$33.7B</a:t>
            </a:r>
          </a:p>
          <a:p>
            <a:pPr>
              <a:lnSpc>
                <a:spcPct val="150000"/>
              </a:lnSpc>
            </a:pPr>
            <a:r>
              <a:rPr lang="en-IN" dirty="0"/>
              <a:t>Operating Margin </a:t>
            </a:r>
            <a:r>
              <a:rPr lang="en-IN" b="1" dirty="0"/>
              <a:t>18%</a:t>
            </a:r>
          </a:p>
          <a:p>
            <a:pPr>
              <a:lnSpc>
                <a:spcPct val="150000"/>
              </a:lnSpc>
            </a:pPr>
            <a:r>
              <a:rPr lang="en-IN" dirty="0"/>
              <a:t>Market Cap: </a:t>
            </a:r>
            <a:r>
              <a:rPr lang="en-IN" b="1" dirty="0"/>
              <a:t>$304B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CFAAF0E-1AE3-6E98-2ECB-D9B5CADD0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860" y="2947465"/>
            <a:ext cx="3751934" cy="202938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/>
              <a:t>A pioneer in streaming and a leader in Entertainment business offering a vast library of original and licensed content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0B5A-7E4C-79DB-39F5-1811809C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A3D57-287B-0AF4-9A1D-DFC75953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2E29B6-0C83-F70E-38B6-BCD59D91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5" y="1183988"/>
            <a:ext cx="3751934" cy="136903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E932E-9111-A94B-9D99-04A8AE2009B1}"/>
              </a:ext>
            </a:extLst>
          </p:cNvPr>
          <p:cNvCxnSpPr/>
          <p:nvPr/>
        </p:nvCxnSpPr>
        <p:spPr>
          <a:xfrm>
            <a:off x="5139160" y="735592"/>
            <a:ext cx="0" cy="499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587385-A9F0-0D39-5FDF-E6EB9C5C102A}"/>
              </a:ext>
            </a:extLst>
          </p:cNvPr>
          <p:cNvSpPr txBox="1"/>
          <p:nvPr/>
        </p:nvSpPr>
        <p:spPr>
          <a:xfrm>
            <a:off x="2162041" y="2559756"/>
            <a:ext cx="2099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600" i="1" dirty="0">
                <a:solidFill>
                  <a:schemeClr val="bg1">
                    <a:lumMod val="50000"/>
                  </a:schemeClr>
                </a:solidFill>
              </a:rPr>
              <a:t>at a glance</a:t>
            </a:r>
          </a:p>
        </p:txBody>
      </p:sp>
    </p:spTree>
    <p:extLst>
      <p:ext uri="{BB962C8B-B14F-4D97-AF65-F5344CB8AC3E}">
        <p14:creationId xmlns:p14="http://schemas.microsoft.com/office/powerpoint/2010/main" val="425773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01A54-B5AC-7563-49C3-C3D2C0A3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EB0-D573-4793-87C0-AEBE31B357A3}" type="datetime1">
              <a:rPr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8444C-AA55-3139-B380-6EBD06BC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F9BDC-544B-7094-B5B9-661D5B1E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/>
          </a:p>
        </p:txBody>
      </p:sp>
      <p:pic>
        <p:nvPicPr>
          <p:cNvPr id="5" name="Picture 4" descr="A timeline of a company&#10;&#10;Description automatically generated">
            <a:extLst>
              <a:ext uri="{FF2B5EF4-FFF2-40B4-BE49-F238E27FC236}">
                <a16:creationId xmlns:a16="http://schemas.microsoft.com/office/drawing/2014/main" id="{35CE6993-ADE9-CE11-1B62-74B2593A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60" y="419229"/>
            <a:ext cx="10815848" cy="57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7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34A3-842F-1F91-123C-D609611F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32" y="156438"/>
            <a:ext cx="10653578" cy="113225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E50914"/>
                </a:solidFill>
                <a:latin typeface="Neue Haas Grotesk Text Pro"/>
                <a:cs typeface="Arial"/>
              </a:rPr>
              <a:t>Netflix's Competitive Landscape in India</a:t>
            </a:r>
            <a:endParaRPr lang="en-US" sz="3200" dirty="0">
              <a:solidFill>
                <a:srgbClr val="E50914"/>
              </a:solidFill>
              <a:latin typeface="Neue Haas Grotesk Text Pro"/>
            </a:endParaRPr>
          </a:p>
          <a:p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D256-0452-EEA7-8B1C-AF779D0B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D0F7C-1210-90D5-EC77-70984459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DBFEEB91-FA1C-5225-3E7B-FE49FD4A7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1" y="886625"/>
            <a:ext cx="8368403" cy="5824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F94F18-9A6C-F81B-DA44-AEAAC129A2D7}"/>
              </a:ext>
            </a:extLst>
          </p:cNvPr>
          <p:cNvSpPr txBox="1"/>
          <p:nvPr/>
        </p:nvSpPr>
        <p:spPr>
          <a:xfrm>
            <a:off x="8876521" y="842042"/>
            <a:ext cx="3034741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/>
          </a:p>
          <a:p>
            <a:r>
              <a:rPr lang="en-US" sz="1400" b="1" dirty="0">
                <a:latin typeface="Neue Haas Grotesk Text Pro"/>
              </a:rPr>
              <a:t>Netflix </a:t>
            </a:r>
            <a:r>
              <a:rPr lang="en-US" sz="1400" dirty="0">
                <a:latin typeface="Neue Haas Grotesk Text Pro"/>
              </a:rPr>
              <a:t>leads in content library size and has a competitive market share, despite having the highest subscription price. </a:t>
            </a:r>
          </a:p>
          <a:p>
            <a:endParaRPr lang="en-US" sz="1400" dirty="0">
              <a:latin typeface="Neue Haas Grotesk Text Pro"/>
            </a:endParaRPr>
          </a:p>
          <a:p>
            <a:r>
              <a:rPr lang="en-US" sz="1400" b="1" dirty="0">
                <a:latin typeface="Neue Haas Grotesk Text Pro"/>
              </a:rPr>
              <a:t>Disney+ Hotstar </a:t>
            </a:r>
            <a:r>
              <a:rPr lang="en-US" sz="1400" dirty="0">
                <a:latin typeface="Neue Haas Grotesk Text Pro"/>
              </a:rPr>
              <a:t>has the largest estimated user base, likely due to its diverse content offering including sports. </a:t>
            </a:r>
          </a:p>
          <a:p>
            <a:endParaRPr lang="en-US" sz="1400" dirty="0">
              <a:latin typeface="Neue Haas Grotesk Text Pro"/>
            </a:endParaRPr>
          </a:p>
          <a:p>
            <a:r>
              <a:rPr lang="en-US" sz="1400" b="1" dirty="0">
                <a:latin typeface="Neue Haas Grotesk Text Pro"/>
              </a:rPr>
              <a:t>Amazon Prime Video</a:t>
            </a:r>
            <a:r>
              <a:rPr lang="en-US" sz="1400" dirty="0">
                <a:latin typeface="Neue Haas Grotesk Text Pro"/>
              </a:rPr>
              <a:t> offers a balanced proposition with a large content library and competitive pricing. </a:t>
            </a:r>
          </a:p>
          <a:p>
            <a:endParaRPr lang="en-US" sz="1400" dirty="0">
              <a:latin typeface="Neue Haas Grotesk Text Pro"/>
            </a:endParaRPr>
          </a:p>
          <a:p>
            <a:r>
              <a:rPr lang="en-US" sz="1400" b="1" dirty="0" err="1">
                <a:latin typeface="Neue Haas Grotesk Text Pro"/>
              </a:rPr>
              <a:t>SonyLIV</a:t>
            </a:r>
            <a:r>
              <a:rPr lang="en-US" sz="1400" b="1" dirty="0">
                <a:latin typeface="Neue Haas Grotesk Text Pro"/>
              </a:rPr>
              <a:t> and Zee5</a:t>
            </a:r>
            <a:r>
              <a:rPr lang="en-US" sz="1400" dirty="0">
                <a:latin typeface="Neue Haas Grotesk Text Pro"/>
              </a:rPr>
              <a:t> are smaller players but offer unique regional content and competitive pricing. </a:t>
            </a:r>
          </a:p>
          <a:p>
            <a:endParaRPr lang="en-US" sz="1400" dirty="0">
              <a:latin typeface="Neue Haas Grotesk Text Pro"/>
            </a:endParaRPr>
          </a:p>
          <a:p>
            <a:r>
              <a:rPr lang="en-US" sz="1400" dirty="0">
                <a:latin typeface="Neue Haas Grotesk Text Pro"/>
              </a:rPr>
              <a:t>Netflix invests heavily in original content, which may justify its </a:t>
            </a:r>
            <a:r>
              <a:rPr lang="en-US" sz="1400" b="1" dirty="0">
                <a:latin typeface="Neue Haas Grotesk Text Pro"/>
              </a:rPr>
              <a:t>premium pricing strateg</a:t>
            </a:r>
            <a:r>
              <a:rPr lang="en-US" sz="1400" dirty="0">
                <a:latin typeface="Neue Haas Grotesk Text Pro"/>
              </a:rPr>
              <a:t>y. </a:t>
            </a:r>
          </a:p>
          <a:p>
            <a:endParaRPr lang="en-US" dirty="0"/>
          </a:p>
          <a:p>
            <a:pPr algn="l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6973E8-2400-240C-8C15-42B83FE220FB}"/>
              </a:ext>
            </a:extLst>
          </p:cNvPr>
          <p:cNvCxnSpPr>
            <a:cxnSpLocks/>
          </p:cNvCxnSpPr>
          <p:nvPr/>
        </p:nvCxnSpPr>
        <p:spPr>
          <a:xfrm>
            <a:off x="8698895" y="1127395"/>
            <a:ext cx="0" cy="484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4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0626-35E8-9AB7-4A8D-D596EE24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180" y="548640"/>
            <a:ext cx="8704046" cy="706726"/>
          </a:xfrm>
        </p:spPr>
        <p:txBody>
          <a:bodyPr/>
          <a:lstStyle/>
          <a:p>
            <a:r>
              <a:rPr lang="en-US"/>
              <a:t>SWOT Analysis of </a:t>
            </a:r>
            <a:r>
              <a:rPr lang="en-US" i="1">
                <a:solidFill>
                  <a:srgbClr val="FF0000"/>
                </a:solidFill>
                <a:latin typeface="ITALIC"/>
              </a:rPr>
              <a:t>NETFLIX</a:t>
            </a:r>
          </a:p>
        </p:txBody>
      </p:sp>
      <p:pic>
        <p:nvPicPr>
          <p:cNvPr id="7" name="Content Placeholder 6" descr="A screenshot of a white box with black text&#10;&#10;Description automatically generated">
            <a:extLst>
              <a:ext uri="{FF2B5EF4-FFF2-40B4-BE49-F238E27FC236}">
                <a16:creationId xmlns:a16="http://schemas.microsoft.com/office/drawing/2014/main" id="{6DBD493A-57CF-A7FE-8815-7769CA139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97" y="1258298"/>
            <a:ext cx="9688285" cy="537964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47C6-4A79-BF6C-F108-9DD5E988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03F8-7871-4697-8B08-E589A061935B}" type="datetime1">
              <a:r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94343-1F2D-A255-8D54-AEA7A2B3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E943-6418-6E1E-9F50-C9ED92CE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58BF38-9B98-E264-981B-C8752381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94" y="979814"/>
            <a:ext cx="10916071" cy="4008859"/>
          </a:xfrm>
        </p:spPr>
        <p:txBody>
          <a:bodyPr anchor="ctr"/>
          <a:lstStyle/>
          <a:p>
            <a:r>
              <a:rPr lang="en-IN" dirty="0"/>
              <a:t>Netflix as a Product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DC8E-4747-5CF0-6EEB-C32D8556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36D4-81AF-4CFF-878D-58EB18B01DC9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0714-05F2-E940-C1B4-AD35803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C2EF-5774-9EC1-7B12-301DF06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1599B-FAAD-C147-3A91-4318E66BF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0" y="1873527"/>
            <a:ext cx="3751934" cy="136903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2DEE6-1F5F-7137-6D55-88F313FB47A2}"/>
              </a:ext>
            </a:extLst>
          </p:cNvPr>
          <p:cNvCxnSpPr>
            <a:cxnSpLocks/>
          </p:cNvCxnSpPr>
          <p:nvPr/>
        </p:nvCxnSpPr>
        <p:spPr>
          <a:xfrm>
            <a:off x="526774" y="3615438"/>
            <a:ext cx="87464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3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C8FD6-88CE-6657-9569-F710F653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8E7E-3802-48F3-8FDE-4017542A03B0}" type="datetime1">
              <a:rPr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43A5D-BC5C-F035-C205-7BC636F8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C0C74-F115-5565-A90A-B61606D5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79A71-5E04-3E34-C4A8-D9CD0300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0" y="-1236"/>
            <a:ext cx="11960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0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331-EAAA-A77D-0EF0-81D63F00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2" y="126699"/>
            <a:ext cx="11618196" cy="890821"/>
          </a:xfrm>
        </p:spPr>
        <p:txBody>
          <a:bodyPr>
            <a:normAutofit fontScale="90000"/>
          </a:bodyPr>
          <a:lstStyle/>
          <a:p>
            <a:r>
              <a:rPr lang="en-IN" dirty="0"/>
              <a:t>How customers value OTT Platform Features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Kano model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1059D-7636-B873-2F1F-6C5830E4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6971" y="6414506"/>
            <a:ext cx="2805405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1351-D1DD-6728-DA7C-5E2B88C7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7205" y="6597069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FC643-6225-08CB-8538-DF58F6D3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82" y="833657"/>
            <a:ext cx="6971124" cy="6020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AFC85F-6DAE-822F-4E75-CDAE0828FC74}"/>
              </a:ext>
            </a:extLst>
          </p:cNvPr>
          <p:cNvSpPr txBox="1"/>
          <p:nvPr/>
        </p:nvSpPr>
        <p:spPr>
          <a:xfrm>
            <a:off x="5879896" y="1229439"/>
            <a:ext cx="3652553" cy="11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66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Ad-free experience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66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Affordable Pricing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66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 with HD/4K quality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66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Simultaneous streaming / how many devices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7F54F-5F8A-9FFA-3AFA-A95A62DA7BA7}"/>
              </a:ext>
            </a:extLst>
          </p:cNvPr>
          <p:cNvSpPr txBox="1"/>
          <p:nvPr/>
        </p:nvSpPr>
        <p:spPr>
          <a:xfrm>
            <a:off x="5088399" y="5077889"/>
            <a:ext cx="3652553" cy="14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 Availability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Acceptable Streaming Quality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Account Security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Multi-device support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Easy to use User 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58964-5B51-8C3C-BF2B-3B9DC661A3DB}"/>
              </a:ext>
            </a:extLst>
          </p:cNvPr>
          <p:cNvSpPr txBox="1"/>
          <p:nvPr/>
        </p:nvSpPr>
        <p:spPr>
          <a:xfrm>
            <a:off x="93612" y="1681807"/>
            <a:ext cx="3652553" cy="8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33CC3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Personalized Recommendation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33CC3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Original content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33CC3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Exclusive Live/Special events coverage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3880E-089A-757A-F60F-4FC4374FB12B}"/>
              </a:ext>
            </a:extLst>
          </p:cNvPr>
          <p:cNvSpPr txBox="1"/>
          <p:nvPr/>
        </p:nvSpPr>
        <p:spPr>
          <a:xfrm>
            <a:off x="8059255" y="5031321"/>
            <a:ext cx="3652553" cy="1352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200" b="1" dirty="0"/>
              <a:t>Indifferent:</a:t>
            </a:r>
            <a:r>
              <a:rPr lang="en-IN" sz="1200" dirty="0"/>
              <a:t> UI customisation, Gaming Add-Ons</a:t>
            </a:r>
          </a:p>
          <a:p>
            <a:pPr>
              <a:lnSpc>
                <a:spcPct val="200000"/>
              </a:lnSpc>
            </a:pPr>
            <a:r>
              <a:rPr lang="en-IN" sz="1200" b="1" dirty="0"/>
              <a:t>Negative:</a:t>
            </a:r>
            <a:r>
              <a:rPr lang="en-IN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Forced Autoplay, Invasive Data collection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Content restriction by Geo location</a:t>
            </a:r>
          </a:p>
        </p:txBody>
      </p:sp>
    </p:spTree>
    <p:extLst>
      <p:ext uri="{BB962C8B-B14F-4D97-AF65-F5344CB8AC3E}">
        <p14:creationId xmlns:p14="http://schemas.microsoft.com/office/powerpoint/2010/main" val="177874541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03A1606298474EB235FDD573C33795" ma:contentTypeVersion="6" ma:contentTypeDescription="Create a new document." ma:contentTypeScope="" ma:versionID="e907ff796d7d8fb7087c32332431faaa">
  <xsd:schema xmlns:xsd="http://www.w3.org/2001/XMLSchema" xmlns:xs="http://www.w3.org/2001/XMLSchema" xmlns:p="http://schemas.microsoft.com/office/2006/metadata/properties" xmlns:ns3="0afce5cf-73af-45e6-a952-55a488973e1e" targetNamespace="http://schemas.microsoft.com/office/2006/metadata/properties" ma:root="true" ma:fieldsID="64069853d2d2fd44ccbebe984511e537" ns3:_="">
    <xsd:import namespace="0afce5cf-73af-45e6-a952-55a488973e1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ce5cf-73af-45e6-a952-55a488973e1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fce5cf-73af-45e6-a952-55a488973e1e" xsi:nil="true"/>
  </documentManagement>
</p:properties>
</file>

<file path=customXml/itemProps1.xml><?xml version="1.0" encoding="utf-8"?>
<ds:datastoreItem xmlns:ds="http://schemas.openxmlformats.org/officeDocument/2006/customXml" ds:itemID="{0920EFEE-13CA-43D5-B025-C35254AEC2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fce5cf-73af-45e6-a952-55a488973e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40903E-6286-453E-91B0-9026D21AB3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ADF48A-33B0-4E1C-BCC6-569CF0481C71}">
  <ds:schemaRefs>
    <ds:schemaRef ds:uri="http://schemas.microsoft.com/office/infopath/2007/PartnerControls"/>
    <ds:schemaRef ds:uri="0afce5cf-73af-45e6-a952-55a488973e1e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3553</TotalTime>
  <Words>1404</Words>
  <Application>Microsoft Office PowerPoint</Application>
  <PresentationFormat>Widescreen</PresentationFormat>
  <Paragraphs>237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ADLaM Display</vt:lpstr>
      <vt:lpstr>Aptos</vt:lpstr>
      <vt:lpstr>Aptos Narrow</vt:lpstr>
      <vt:lpstr>Arial</vt:lpstr>
      <vt:lpstr>Cambria Math</vt:lpstr>
      <vt:lpstr>Congenial</vt:lpstr>
      <vt:lpstr>Courier New</vt:lpstr>
      <vt:lpstr>Google Sans</vt:lpstr>
      <vt:lpstr>ITALIC</vt:lpstr>
      <vt:lpstr>Neue Haas Grotesk Text Pro</vt:lpstr>
      <vt:lpstr>Wingdings</vt:lpstr>
      <vt:lpstr>VanillaVTI</vt:lpstr>
      <vt:lpstr>PowerPoint Presentation</vt:lpstr>
      <vt:lpstr>Content</vt:lpstr>
      <vt:lpstr>Vision statement: “Becoming the best global entertainment distribution service”</vt:lpstr>
      <vt:lpstr>PowerPoint Presentation</vt:lpstr>
      <vt:lpstr>Netflix's Competitive Landscape in India </vt:lpstr>
      <vt:lpstr>SWOT Analysis of NETFLIX</vt:lpstr>
      <vt:lpstr>Netflix as a Product</vt:lpstr>
      <vt:lpstr>PowerPoint Presentation</vt:lpstr>
      <vt:lpstr>How customers value OTT Platform Features Kano model</vt:lpstr>
      <vt:lpstr>User survey insights on Netflix Features   Primary Research: 25 Survey responses</vt:lpstr>
      <vt:lpstr>PowerPoint Presentation</vt:lpstr>
      <vt:lpstr>Conjoint Analysis Netflix Features  </vt:lpstr>
      <vt:lpstr>Where Does Netflix Stand Today in the PDLC Journey?</vt:lpstr>
      <vt:lpstr>Business Orientation (Customer Centric vs. Product Centric)</vt:lpstr>
      <vt:lpstr>Netflix’s Customer-Centric Strategy </vt:lpstr>
      <vt:lpstr>Netflix’s Product Innovations </vt:lpstr>
      <vt:lpstr>Analysis of Strategic Focus </vt:lpstr>
      <vt:lpstr>Conclusion</vt:lpstr>
      <vt:lpstr>Netflix STRATEGY for GROWTH</vt:lpstr>
      <vt:lpstr>Recommendations for increasing User Engagement  </vt:lpstr>
      <vt:lpstr>India Strategy for Growth </vt:lpstr>
      <vt:lpstr>Bibliography 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Sougata Mitra</dc:creator>
  <cp:lastModifiedBy>Sougata Mitra</cp:lastModifiedBy>
  <cp:revision>5</cp:revision>
  <dcterms:created xsi:type="dcterms:W3CDTF">2024-09-30T04:04:26Z</dcterms:created>
  <dcterms:modified xsi:type="dcterms:W3CDTF">2024-10-02T15:18:04Z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0x010100B403A1606298474EB235FDD573C33795</vt:lpwstr>
  </property>
</Properties>
</file>