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0" r:id="rId26"/>
    <p:sldId id="281" r:id="rId27"/>
    <p:sldId id="283" r:id="rId28"/>
    <p:sldId id="26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8F49D-EA30-4AA6-A651-01F6F4D9D80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48B8FA-FF5C-41F7-BCCB-3743ADE5E504}">
      <dgm:prSet/>
      <dgm:spPr/>
      <dgm:t>
        <a:bodyPr/>
        <a:lstStyle/>
        <a:p>
          <a:r>
            <a:rPr lang="en-US"/>
            <a:t>• Smart contracts handle financial transactions and assets.</a:t>
          </a:r>
        </a:p>
      </dgm:t>
    </dgm:pt>
    <dgm:pt modelId="{2417AB17-ABE2-4C0C-B1F4-843131F70DF1}" type="parTrans" cxnId="{543EB7A2-CEAE-4351-9DA5-19BA7DBF9B55}">
      <dgm:prSet/>
      <dgm:spPr/>
      <dgm:t>
        <a:bodyPr/>
        <a:lstStyle/>
        <a:p>
          <a:endParaRPr lang="en-US"/>
        </a:p>
      </dgm:t>
    </dgm:pt>
    <dgm:pt modelId="{69E3D903-3EB2-439C-BA8F-143D709A8B73}" type="sibTrans" cxnId="{543EB7A2-CEAE-4351-9DA5-19BA7DBF9B55}">
      <dgm:prSet/>
      <dgm:spPr/>
      <dgm:t>
        <a:bodyPr/>
        <a:lstStyle/>
        <a:p>
          <a:endParaRPr lang="en-US"/>
        </a:p>
      </dgm:t>
    </dgm:pt>
    <dgm:pt modelId="{BF8581E8-28F8-476E-8E81-D8B16B5744C0}">
      <dgm:prSet/>
      <dgm:spPr/>
      <dgm:t>
        <a:bodyPr/>
        <a:lstStyle/>
        <a:p>
          <a:r>
            <a:rPr lang="en-US"/>
            <a:t>• Security vulnerabilities can lead to huge losses.</a:t>
          </a:r>
        </a:p>
      </dgm:t>
    </dgm:pt>
    <dgm:pt modelId="{524C6572-62DC-4577-A82D-ABDCE091B92D}" type="parTrans" cxnId="{4F7E6AFD-A944-48CE-90FE-E96DCB97A6D9}">
      <dgm:prSet/>
      <dgm:spPr/>
      <dgm:t>
        <a:bodyPr/>
        <a:lstStyle/>
        <a:p>
          <a:endParaRPr lang="en-US"/>
        </a:p>
      </dgm:t>
    </dgm:pt>
    <dgm:pt modelId="{7E07BAD0-C857-4AE9-AF3F-12FFF4E4E08E}" type="sibTrans" cxnId="{4F7E6AFD-A944-48CE-90FE-E96DCB97A6D9}">
      <dgm:prSet/>
      <dgm:spPr/>
      <dgm:t>
        <a:bodyPr/>
        <a:lstStyle/>
        <a:p>
          <a:endParaRPr lang="en-US"/>
        </a:p>
      </dgm:t>
    </dgm:pt>
    <dgm:pt modelId="{D8896D27-4279-4B88-8EBD-3B1C4249A711}">
      <dgm:prSet/>
      <dgm:spPr/>
      <dgm:t>
        <a:bodyPr/>
        <a:lstStyle/>
        <a:p>
          <a:r>
            <a:rPr lang="en-US"/>
            <a:t>• We will discuss common attacks, how they occur, and prevention strategies.</a:t>
          </a:r>
        </a:p>
      </dgm:t>
    </dgm:pt>
    <dgm:pt modelId="{BD4A1712-9B77-4BA5-8FD3-1C954E2BC11A}" type="parTrans" cxnId="{6C76A2D5-7413-4ECB-B054-8CEFA9E45AA9}">
      <dgm:prSet/>
      <dgm:spPr/>
      <dgm:t>
        <a:bodyPr/>
        <a:lstStyle/>
        <a:p>
          <a:endParaRPr lang="en-US"/>
        </a:p>
      </dgm:t>
    </dgm:pt>
    <dgm:pt modelId="{A8D1ACD3-6C90-468E-A4EC-0BD0460367B7}" type="sibTrans" cxnId="{6C76A2D5-7413-4ECB-B054-8CEFA9E45AA9}">
      <dgm:prSet/>
      <dgm:spPr/>
      <dgm:t>
        <a:bodyPr/>
        <a:lstStyle/>
        <a:p>
          <a:endParaRPr lang="en-US"/>
        </a:p>
      </dgm:t>
    </dgm:pt>
    <dgm:pt modelId="{37A76CC5-C9B1-40B2-BFE0-AC0EE8AE709F}" type="pres">
      <dgm:prSet presAssocID="{6548F49D-EA30-4AA6-A651-01F6F4D9D80B}" presName="vert0" presStyleCnt="0">
        <dgm:presLayoutVars>
          <dgm:dir/>
          <dgm:animOne val="branch"/>
          <dgm:animLvl val="lvl"/>
        </dgm:presLayoutVars>
      </dgm:prSet>
      <dgm:spPr/>
    </dgm:pt>
    <dgm:pt modelId="{0EC7497A-BEA6-480D-B8B2-9C5783DB92B6}" type="pres">
      <dgm:prSet presAssocID="{3B48B8FA-FF5C-41F7-BCCB-3743ADE5E504}" presName="thickLine" presStyleLbl="alignNode1" presStyleIdx="0" presStyleCnt="3"/>
      <dgm:spPr/>
    </dgm:pt>
    <dgm:pt modelId="{1BB30BA4-6FC2-4DCA-AAEF-25F2B94698DA}" type="pres">
      <dgm:prSet presAssocID="{3B48B8FA-FF5C-41F7-BCCB-3743ADE5E504}" presName="horz1" presStyleCnt="0"/>
      <dgm:spPr/>
    </dgm:pt>
    <dgm:pt modelId="{CC90A580-E22D-4EB1-833E-5A334532F5F2}" type="pres">
      <dgm:prSet presAssocID="{3B48B8FA-FF5C-41F7-BCCB-3743ADE5E504}" presName="tx1" presStyleLbl="revTx" presStyleIdx="0" presStyleCnt="3"/>
      <dgm:spPr/>
    </dgm:pt>
    <dgm:pt modelId="{CEB24730-D68D-4688-8254-DE40B4979E87}" type="pres">
      <dgm:prSet presAssocID="{3B48B8FA-FF5C-41F7-BCCB-3743ADE5E504}" presName="vert1" presStyleCnt="0"/>
      <dgm:spPr/>
    </dgm:pt>
    <dgm:pt modelId="{4336DA76-A6DD-4D4C-B236-E8C64CC4B6F8}" type="pres">
      <dgm:prSet presAssocID="{BF8581E8-28F8-476E-8E81-D8B16B5744C0}" presName="thickLine" presStyleLbl="alignNode1" presStyleIdx="1" presStyleCnt="3"/>
      <dgm:spPr/>
    </dgm:pt>
    <dgm:pt modelId="{BDA63E6B-E343-40F9-885B-708527676723}" type="pres">
      <dgm:prSet presAssocID="{BF8581E8-28F8-476E-8E81-D8B16B5744C0}" presName="horz1" presStyleCnt="0"/>
      <dgm:spPr/>
    </dgm:pt>
    <dgm:pt modelId="{71B713E7-F4EE-4C24-94A1-6A9FA021F0FE}" type="pres">
      <dgm:prSet presAssocID="{BF8581E8-28F8-476E-8E81-D8B16B5744C0}" presName="tx1" presStyleLbl="revTx" presStyleIdx="1" presStyleCnt="3"/>
      <dgm:spPr/>
    </dgm:pt>
    <dgm:pt modelId="{3415E852-8E61-48F1-B19D-97040EC9AF23}" type="pres">
      <dgm:prSet presAssocID="{BF8581E8-28F8-476E-8E81-D8B16B5744C0}" presName="vert1" presStyleCnt="0"/>
      <dgm:spPr/>
    </dgm:pt>
    <dgm:pt modelId="{5429794F-3E3B-459A-B015-641BBEFE9170}" type="pres">
      <dgm:prSet presAssocID="{D8896D27-4279-4B88-8EBD-3B1C4249A711}" presName="thickLine" presStyleLbl="alignNode1" presStyleIdx="2" presStyleCnt="3"/>
      <dgm:spPr/>
    </dgm:pt>
    <dgm:pt modelId="{0706A88C-306F-431D-97C7-E11B1858EEC5}" type="pres">
      <dgm:prSet presAssocID="{D8896D27-4279-4B88-8EBD-3B1C4249A711}" presName="horz1" presStyleCnt="0"/>
      <dgm:spPr/>
    </dgm:pt>
    <dgm:pt modelId="{8691759F-2584-4893-907D-099D5F7F6E63}" type="pres">
      <dgm:prSet presAssocID="{D8896D27-4279-4B88-8EBD-3B1C4249A711}" presName="tx1" presStyleLbl="revTx" presStyleIdx="2" presStyleCnt="3"/>
      <dgm:spPr/>
    </dgm:pt>
    <dgm:pt modelId="{7A017EFA-09CA-4C01-88E7-975391C6BA16}" type="pres">
      <dgm:prSet presAssocID="{D8896D27-4279-4B88-8EBD-3B1C4249A711}" presName="vert1" presStyleCnt="0"/>
      <dgm:spPr/>
    </dgm:pt>
  </dgm:ptLst>
  <dgm:cxnLst>
    <dgm:cxn modelId="{95230712-1C1D-4BCB-8E2E-B3D0E3BD536A}" type="presOf" srcId="{6548F49D-EA30-4AA6-A651-01F6F4D9D80B}" destId="{37A76CC5-C9B1-40B2-BFE0-AC0EE8AE709F}" srcOrd="0" destOrd="0" presId="urn:microsoft.com/office/officeart/2008/layout/LinedList"/>
    <dgm:cxn modelId="{61ACB149-7C7F-4B74-BAA2-B720FD2D22AF}" type="presOf" srcId="{3B48B8FA-FF5C-41F7-BCCB-3743ADE5E504}" destId="{CC90A580-E22D-4EB1-833E-5A334532F5F2}" srcOrd="0" destOrd="0" presId="urn:microsoft.com/office/officeart/2008/layout/LinedList"/>
    <dgm:cxn modelId="{1FB6948C-5C4F-4E87-ACE8-921807BB7DF1}" type="presOf" srcId="{D8896D27-4279-4B88-8EBD-3B1C4249A711}" destId="{8691759F-2584-4893-907D-099D5F7F6E63}" srcOrd="0" destOrd="0" presId="urn:microsoft.com/office/officeart/2008/layout/LinedList"/>
    <dgm:cxn modelId="{543EB7A2-CEAE-4351-9DA5-19BA7DBF9B55}" srcId="{6548F49D-EA30-4AA6-A651-01F6F4D9D80B}" destId="{3B48B8FA-FF5C-41F7-BCCB-3743ADE5E504}" srcOrd="0" destOrd="0" parTransId="{2417AB17-ABE2-4C0C-B1F4-843131F70DF1}" sibTransId="{69E3D903-3EB2-439C-BA8F-143D709A8B73}"/>
    <dgm:cxn modelId="{DAF88CC5-4B3C-418E-A92B-6064FD1DE751}" type="presOf" srcId="{BF8581E8-28F8-476E-8E81-D8B16B5744C0}" destId="{71B713E7-F4EE-4C24-94A1-6A9FA021F0FE}" srcOrd="0" destOrd="0" presId="urn:microsoft.com/office/officeart/2008/layout/LinedList"/>
    <dgm:cxn modelId="{6C76A2D5-7413-4ECB-B054-8CEFA9E45AA9}" srcId="{6548F49D-EA30-4AA6-A651-01F6F4D9D80B}" destId="{D8896D27-4279-4B88-8EBD-3B1C4249A711}" srcOrd="2" destOrd="0" parTransId="{BD4A1712-9B77-4BA5-8FD3-1C954E2BC11A}" sibTransId="{A8D1ACD3-6C90-468E-A4EC-0BD0460367B7}"/>
    <dgm:cxn modelId="{4F7E6AFD-A944-48CE-90FE-E96DCB97A6D9}" srcId="{6548F49D-EA30-4AA6-A651-01F6F4D9D80B}" destId="{BF8581E8-28F8-476E-8E81-D8B16B5744C0}" srcOrd="1" destOrd="0" parTransId="{524C6572-62DC-4577-A82D-ABDCE091B92D}" sibTransId="{7E07BAD0-C857-4AE9-AF3F-12FFF4E4E08E}"/>
    <dgm:cxn modelId="{3652D03B-1E7F-450C-BE3B-7B68705BA752}" type="presParOf" srcId="{37A76CC5-C9B1-40B2-BFE0-AC0EE8AE709F}" destId="{0EC7497A-BEA6-480D-B8B2-9C5783DB92B6}" srcOrd="0" destOrd="0" presId="urn:microsoft.com/office/officeart/2008/layout/LinedList"/>
    <dgm:cxn modelId="{2B5ADEF3-0D40-4185-8EA3-5711EDE4D3AC}" type="presParOf" srcId="{37A76CC5-C9B1-40B2-BFE0-AC0EE8AE709F}" destId="{1BB30BA4-6FC2-4DCA-AAEF-25F2B94698DA}" srcOrd="1" destOrd="0" presId="urn:microsoft.com/office/officeart/2008/layout/LinedList"/>
    <dgm:cxn modelId="{DE1AA144-3899-4098-AE2D-32D38F525350}" type="presParOf" srcId="{1BB30BA4-6FC2-4DCA-AAEF-25F2B94698DA}" destId="{CC90A580-E22D-4EB1-833E-5A334532F5F2}" srcOrd="0" destOrd="0" presId="urn:microsoft.com/office/officeart/2008/layout/LinedList"/>
    <dgm:cxn modelId="{EEF3DA4C-E71A-4620-93E9-9696A47D9A73}" type="presParOf" srcId="{1BB30BA4-6FC2-4DCA-AAEF-25F2B94698DA}" destId="{CEB24730-D68D-4688-8254-DE40B4979E87}" srcOrd="1" destOrd="0" presId="urn:microsoft.com/office/officeart/2008/layout/LinedList"/>
    <dgm:cxn modelId="{FBC7B4C7-D0D4-4969-8939-3C873D04C639}" type="presParOf" srcId="{37A76CC5-C9B1-40B2-BFE0-AC0EE8AE709F}" destId="{4336DA76-A6DD-4D4C-B236-E8C64CC4B6F8}" srcOrd="2" destOrd="0" presId="urn:microsoft.com/office/officeart/2008/layout/LinedList"/>
    <dgm:cxn modelId="{CCD9C820-F8E5-46AF-8A53-CF1D1E964A28}" type="presParOf" srcId="{37A76CC5-C9B1-40B2-BFE0-AC0EE8AE709F}" destId="{BDA63E6B-E343-40F9-885B-708527676723}" srcOrd="3" destOrd="0" presId="urn:microsoft.com/office/officeart/2008/layout/LinedList"/>
    <dgm:cxn modelId="{983AC3DD-EB91-49BE-953D-107B79049889}" type="presParOf" srcId="{BDA63E6B-E343-40F9-885B-708527676723}" destId="{71B713E7-F4EE-4C24-94A1-6A9FA021F0FE}" srcOrd="0" destOrd="0" presId="urn:microsoft.com/office/officeart/2008/layout/LinedList"/>
    <dgm:cxn modelId="{087EC322-EBFF-43BD-BAF2-27BB630FC135}" type="presParOf" srcId="{BDA63E6B-E343-40F9-885B-708527676723}" destId="{3415E852-8E61-48F1-B19D-97040EC9AF23}" srcOrd="1" destOrd="0" presId="urn:microsoft.com/office/officeart/2008/layout/LinedList"/>
    <dgm:cxn modelId="{81C230A2-F844-4C8A-B44C-058F7DF8A849}" type="presParOf" srcId="{37A76CC5-C9B1-40B2-BFE0-AC0EE8AE709F}" destId="{5429794F-3E3B-459A-B015-641BBEFE9170}" srcOrd="4" destOrd="0" presId="urn:microsoft.com/office/officeart/2008/layout/LinedList"/>
    <dgm:cxn modelId="{A7BCD816-F305-414B-B5F3-287BF5C6249C}" type="presParOf" srcId="{37A76CC5-C9B1-40B2-BFE0-AC0EE8AE709F}" destId="{0706A88C-306F-431D-97C7-E11B1858EEC5}" srcOrd="5" destOrd="0" presId="urn:microsoft.com/office/officeart/2008/layout/LinedList"/>
    <dgm:cxn modelId="{81EB3994-C8AA-43CA-8BD2-CC4D459912B0}" type="presParOf" srcId="{0706A88C-306F-431D-97C7-E11B1858EEC5}" destId="{8691759F-2584-4893-907D-099D5F7F6E63}" srcOrd="0" destOrd="0" presId="urn:microsoft.com/office/officeart/2008/layout/LinedList"/>
    <dgm:cxn modelId="{BCA7D91B-712E-4E55-8B89-AF0BB58FD9C0}" type="presParOf" srcId="{0706A88C-306F-431D-97C7-E11B1858EEC5}" destId="{7A017EFA-09CA-4C01-88E7-975391C6BA1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7497A-BEA6-480D-B8B2-9C5783DB92B6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A580-E22D-4EB1-833E-5A334532F5F2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Smart contracts handle financial transactions and assets.</a:t>
          </a:r>
        </a:p>
      </dsp:txBody>
      <dsp:txXfrm>
        <a:off x="0" y="2703"/>
        <a:ext cx="5175384" cy="1843578"/>
      </dsp:txXfrm>
    </dsp:sp>
    <dsp:sp modelId="{4336DA76-A6DD-4D4C-B236-E8C64CC4B6F8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713E7-F4EE-4C24-94A1-6A9FA021F0FE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Security vulnerabilities can lead to huge losses.</a:t>
          </a:r>
        </a:p>
      </dsp:txBody>
      <dsp:txXfrm>
        <a:off x="0" y="1846281"/>
        <a:ext cx="5175384" cy="1843578"/>
      </dsp:txXfrm>
    </dsp:sp>
    <dsp:sp modelId="{5429794F-3E3B-459A-B015-641BBEFE9170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1759F-2584-4893-907D-099D5F7F6E63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We will discuss common attacks, how they occur, and prevention strategies.</a:t>
          </a:r>
        </a:p>
      </dsp:txBody>
      <dsp:txXfrm>
        <a:off x="0" y="3689859"/>
        <a:ext cx="5175384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CD22E-2269-419F-9E81-016EA035D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349" y="1295231"/>
            <a:ext cx="4421383" cy="3807446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Smart Contract Security Best Practices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607D34-E2A9-4595-9DB2-5472E077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0311" y="0"/>
            <a:ext cx="3663689" cy="6858000"/>
          </a:xfrm>
          <a:custGeom>
            <a:avLst/>
            <a:gdLst>
              <a:gd name="connsiteX0" fmla="*/ 1097203 w 4884918"/>
              <a:gd name="connsiteY0" fmla="*/ 0 h 6858000"/>
              <a:gd name="connsiteX1" fmla="*/ 1154155 w 4884918"/>
              <a:gd name="connsiteY1" fmla="*/ 0 h 6858000"/>
              <a:gd name="connsiteX2" fmla="*/ 972305 w 4884918"/>
              <a:gd name="connsiteY2" fmla="*/ 343212 h 6858000"/>
              <a:gd name="connsiteX3" fmla="*/ 780524 w 4884918"/>
              <a:gd name="connsiteY3" fmla="*/ 761067 h 6858000"/>
              <a:gd name="connsiteX4" fmla="*/ 737045 w 4884918"/>
              <a:gd name="connsiteY4" fmla="*/ 865164 h 6858000"/>
              <a:gd name="connsiteX5" fmla="*/ 762322 w 4884918"/>
              <a:gd name="connsiteY5" fmla="*/ 830676 h 6858000"/>
              <a:gd name="connsiteX6" fmla="*/ 1118805 w 4884918"/>
              <a:gd name="connsiteY6" fmla="*/ 160440 h 6858000"/>
              <a:gd name="connsiteX7" fmla="*/ 1221640 w 4884918"/>
              <a:gd name="connsiteY7" fmla="*/ 0 h 6858000"/>
              <a:gd name="connsiteX8" fmla="*/ 4884918 w 4884918"/>
              <a:gd name="connsiteY8" fmla="*/ 0 h 6858000"/>
              <a:gd name="connsiteX9" fmla="*/ 4884918 w 4884918"/>
              <a:gd name="connsiteY9" fmla="*/ 6857999 h 6858000"/>
              <a:gd name="connsiteX10" fmla="*/ 4884918 w 4884918"/>
              <a:gd name="connsiteY10" fmla="*/ 6858000 h 6858000"/>
              <a:gd name="connsiteX11" fmla="*/ 704817 w 4884918"/>
              <a:gd name="connsiteY11" fmla="*/ 6858000 h 6858000"/>
              <a:gd name="connsiteX12" fmla="*/ 618717 w 4884918"/>
              <a:gd name="connsiteY12" fmla="*/ 6672538 h 6858000"/>
              <a:gd name="connsiteX13" fmla="*/ 309324 w 4884918"/>
              <a:gd name="connsiteY13" fmla="*/ 5833618 h 6858000"/>
              <a:gd name="connsiteX14" fmla="*/ 209850 w 4884918"/>
              <a:gd name="connsiteY14" fmla="*/ 5484180 h 6858000"/>
              <a:gd name="connsiteX15" fmla="*/ 211619 w 4884918"/>
              <a:gd name="connsiteY15" fmla="*/ 5517653 h 6858000"/>
              <a:gd name="connsiteX16" fmla="*/ 361778 w 4884918"/>
              <a:gd name="connsiteY16" fmla="*/ 6145524 h 6858000"/>
              <a:gd name="connsiteX17" fmla="*/ 591356 w 4884918"/>
              <a:gd name="connsiteY17" fmla="*/ 6843306 h 6858000"/>
              <a:gd name="connsiteX18" fmla="*/ 597415 w 4884918"/>
              <a:gd name="connsiteY18" fmla="*/ 6858000 h 6858000"/>
              <a:gd name="connsiteX19" fmla="*/ 545224 w 4884918"/>
              <a:gd name="connsiteY19" fmla="*/ 6858000 h 6858000"/>
              <a:gd name="connsiteX20" fmla="*/ 533604 w 4884918"/>
              <a:gd name="connsiteY20" fmla="*/ 6830072 h 6858000"/>
              <a:gd name="connsiteX21" fmla="*/ 169657 w 4884918"/>
              <a:gd name="connsiteY21" fmla="*/ 5556577 h 6858000"/>
              <a:gd name="connsiteX22" fmla="*/ 12169 w 4884918"/>
              <a:gd name="connsiteY22" fmla="*/ 4362835 h 6858000"/>
              <a:gd name="connsiteX23" fmla="*/ 46168 w 4884918"/>
              <a:gd name="connsiteY23" fmla="*/ 3338487 h 6858000"/>
              <a:gd name="connsiteX24" fmla="*/ 490574 w 4884918"/>
              <a:gd name="connsiteY24" fmla="*/ 1381078 h 6858000"/>
              <a:gd name="connsiteX25" fmla="*/ 984701 w 4884918"/>
              <a:gd name="connsiteY25" fmla="*/ 2082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884918" h="6858000">
                <a:moveTo>
                  <a:pt x="1097203" y="0"/>
                </a:moveTo>
                <a:lnTo>
                  <a:pt x="1154155" y="0"/>
                </a:lnTo>
                <a:lnTo>
                  <a:pt x="972305" y="343212"/>
                </a:lnTo>
                <a:cubicBezTo>
                  <a:pt x="904739" y="480367"/>
                  <a:pt x="840941" y="619727"/>
                  <a:pt x="780524" y="761067"/>
                </a:cubicBezTo>
                <a:cubicBezTo>
                  <a:pt x="765737" y="795681"/>
                  <a:pt x="751579" y="830550"/>
                  <a:pt x="737045" y="865164"/>
                </a:cubicBezTo>
                <a:cubicBezTo>
                  <a:pt x="748306" y="856057"/>
                  <a:pt x="757014" y="844174"/>
                  <a:pt x="762322" y="830676"/>
                </a:cubicBezTo>
                <a:cubicBezTo>
                  <a:pt x="870201" y="600612"/>
                  <a:pt x="988539" y="376889"/>
                  <a:pt x="1118805" y="160440"/>
                </a:cubicBezTo>
                <a:lnTo>
                  <a:pt x="1221640" y="0"/>
                </a:lnTo>
                <a:lnTo>
                  <a:pt x="4884918" y="0"/>
                </a:lnTo>
                <a:lnTo>
                  <a:pt x="4884918" y="6857999"/>
                </a:lnTo>
                <a:lnTo>
                  <a:pt x="4884918" y="6858000"/>
                </a:lnTo>
                <a:lnTo>
                  <a:pt x="704817" y="6858000"/>
                </a:lnTo>
                <a:lnTo>
                  <a:pt x="618717" y="6672538"/>
                </a:lnTo>
                <a:cubicBezTo>
                  <a:pt x="501618" y="6400947"/>
                  <a:pt x="398622" y="6121213"/>
                  <a:pt x="309324" y="5833618"/>
                </a:cubicBezTo>
                <a:cubicBezTo>
                  <a:pt x="275071" y="5723183"/>
                  <a:pt x="246125" y="5611225"/>
                  <a:pt x="209850" y="5484180"/>
                </a:cubicBezTo>
                <a:cubicBezTo>
                  <a:pt x="209859" y="5495363"/>
                  <a:pt x="210448" y="5506534"/>
                  <a:pt x="211619" y="5517653"/>
                </a:cubicBezTo>
                <a:cubicBezTo>
                  <a:pt x="261166" y="5727113"/>
                  <a:pt x="303888" y="5938474"/>
                  <a:pt x="361778" y="6145524"/>
                </a:cubicBezTo>
                <a:cubicBezTo>
                  <a:pt x="428356" y="6383258"/>
                  <a:pt x="504422" y="6616111"/>
                  <a:pt x="591356" y="6843306"/>
                </a:cubicBezTo>
                <a:lnTo>
                  <a:pt x="597415" y="6858000"/>
                </a:lnTo>
                <a:lnTo>
                  <a:pt x="545224" y="6858000"/>
                </a:lnTo>
                <a:lnTo>
                  <a:pt x="533604" y="6830072"/>
                </a:lnTo>
                <a:cubicBezTo>
                  <a:pt x="376384" y="6416985"/>
                  <a:pt x="257344" y="5991917"/>
                  <a:pt x="169657" y="5556577"/>
                </a:cubicBezTo>
                <a:cubicBezTo>
                  <a:pt x="90154" y="5162256"/>
                  <a:pt x="43261" y="4763750"/>
                  <a:pt x="12169" y="4362835"/>
                </a:cubicBezTo>
                <a:cubicBezTo>
                  <a:pt x="-14122" y="4019865"/>
                  <a:pt x="4458" y="3679429"/>
                  <a:pt x="46168" y="3338487"/>
                </a:cubicBezTo>
                <a:cubicBezTo>
                  <a:pt x="125796" y="2672248"/>
                  <a:pt x="274744" y="2016203"/>
                  <a:pt x="490574" y="1381078"/>
                </a:cubicBezTo>
                <a:cubicBezTo>
                  <a:pt x="629230" y="976550"/>
                  <a:pt x="791584" y="584320"/>
                  <a:pt x="984701" y="208241"/>
                </a:cubicBez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7404" y="1122363"/>
            <a:ext cx="2417946" cy="3980314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IN" b="1" dirty="0">
                <a:solidFill>
                  <a:srgbClr val="FFFFFF"/>
                </a:solidFill>
              </a:rPr>
              <a:t>By:</a:t>
            </a:r>
            <a:r>
              <a:rPr lang="en-IN" dirty="0">
                <a:solidFill>
                  <a:srgbClr val="FFFFFF"/>
                </a:solidFill>
              </a:rPr>
              <a:t> Shivani Thakur, Saurabh Mishra</a:t>
            </a:r>
          </a:p>
          <a:p>
            <a:pPr algn="l"/>
            <a:endParaRPr lang="en-IN" dirty="0">
              <a:solidFill>
                <a:srgbClr val="FFFFFF"/>
              </a:solidFill>
            </a:endParaRPr>
          </a:p>
          <a:p>
            <a:pPr algn="l"/>
            <a:r>
              <a:rPr lang="en-IN" b="1" dirty="0">
                <a:solidFill>
                  <a:srgbClr val="FFFFFF"/>
                </a:solidFill>
              </a:rPr>
              <a:t>Guide: </a:t>
            </a:r>
            <a:r>
              <a:rPr lang="en-IN" dirty="0">
                <a:solidFill>
                  <a:srgbClr val="FFFFFF"/>
                </a:solidFill>
              </a:rPr>
              <a:t>Dr. Ankit Gangwal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35" y="5439978"/>
            <a:ext cx="4423410" cy="18288"/>
          </a:xfrm>
          <a:custGeom>
            <a:avLst/>
            <a:gdLst>
              <a:gd name="connsiteX0" fmla="*/ 0 w 4423410"/>
              <a:gd name="connsiteY0" fmla="*/ 0 h 18288"/>
              <a:gd name="connsiteX1" fmla="*/ 587682 w 4423410"/>
              <a:gd name="connsiteY1" fmla="*/ 0 h 18288"/>
              <a:gd name="connsiteX2" fmla="*/ 1086895 w 4423410"/>
              <a:gd name="connsiteY2" fmla="*/ 0 h 18288"/>
              <a:gd name="connsiteX3" fmla="*/ 1630343 w 4423410"/>
              <a:gd name="connsiteY3" fmla="*/ 0 h 18288"/>
              <a:gd name="connsiteX4" fmla="*/ 2306492 w 4423410"/>
              <a:gd name="connsiteY4" fmla="*/ 0 h 18288"/>
              <a:gd name="connsiteX5" fmla="*/ 2894174 w 4423410"/>
              <a:gd name="connsiteY5" fmla="*/ 0 h 18288"/>
              <a:gd name="connsiteX6" fmla="*/ 3437621 w 4423410"/>
              <a:gd name="connsiteY6" fmla="*/ 0 h 18288"/>
              <a:gd name="connsiteX7" fmla="*/ 4423410 w 4423410"/>
              <a:gd name="connsiteY7" fmla="*/ 0 h 18288"/>
              <a:gd name="connsiteX8" fmla="*/ 4423410 w 4423410"/>
              <a:gd name="connsiteY8" fmla="*/ 18288 h 18288"/>
              <a:gd name="connsiteX9" fmla="*/ 3791494 w 4423410"/>
              <a:gd name="connsiteY9" fmla="*/ 18288 h 18288"/>
              <a:gd name="connsiteX10" fmla="*/ 3248047 w 4423410"/>
              <a:gd name="connsiteY10" fmla="*/ 18288 h 18288"/>
              <a:gd name="connsiteX11" fmla="*/ 2527663 w 4423410"/>
              <a:gd name="connsiteY11" fmla="*/ 18288 h 18288"/>
              <a:gd name="connsiteX12" fmla="*/ 1939981 w 4423410"/>
              <a:gd name="connsiteY12" fmla="*/ 18288 h 18288"/>
              <a:gd name="connsiteX13" fmla="*/ 1440768 w 4423410"/>
              <a:gd name="connsiteY13" fmla="*/ 18288 h 18288"/>
              <a:gd name="connsiteX14" fmla="*/ 764618 w 4423410"/>
              <a:gd name="connsiteY14" fmla="*/ 18288 h 18288"/>
              <a:gd name="connsiteX15" fmla="*/ 0 w 4423410"/>
              <a:gd name="connsiteY15" fmla="*/ 18288 h 18288"/>
              <a:gd name="connsiteX16" fmla="*/ 0 w 442341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23410" h="18288" fill="none" extrusionOk="0">
                <a:moveTo>
                  <a:pt x="0" y="0"/>
                </a:moveTo>
                <a:cubicBezTo>
                  <a:pt x="206860" y="27329"/>
                  <a:pt x="325136" y="13221"/>
                  <a:pt x="587682" y="0"/>
                </a:cubicBezTo>
                <a:cubicBezTo>
                  <a:pt x="850228" y="-13221"/>
                  <a:pt x="962246" y="-2888"/>
                  <a:pt x="1086895" y="0"/>
                </a:cubicBezTo>
                <a:cubicBezTo>
                  <a:pt x="1211544" y="2888"/>
                  <a:pt x="1406859" y="-13966"/>
                  <a:pt x="1630343" y="0"/>
                </a:cubicBezTo>
                <a:cubicBezTo>
                  <a:pt x="1853827" y="13966"/>
                  <a:pt x="2051467" y="27053"/>
                  <a:pt x="2306492" y="0"/>
                </a:cubicBezTo>
                <a:cubicBezTo>
                  <a:pt x="2561517" y="-27053"/>
                  <a:pt x="2684134" y="18321"/>
                  <a:pt x="2894174" y="0"/>
                </a:cubicBezTo>
                <a:cubicBezTo>
                  <a:pt x="3104214" y="-18321"/>
                  <a:pt x="3319501" y="21782"/>
                  <a:pt x="3437621" y="0"/>
                </a:cubicBezTo>
                <a:cubicBezTo>
                  <a:pt x="3555741" y="-21782"/>
                  <a:pt x="3955621" y="40349"/>
                  <a:pt x="4423410" y="0"/>
                </a:cubicBezTo>
                <a:cubicBezTo>
                  <a:pt x="4423808" y="7429"/>
                  <a:pt x="4423390" y="10822"/>
                  <a:pt x="4423410" y="18288"/>
                </a:cubicBezTo>
                <a:cubicBezTo>
                  <a:pt x="4158738" y="10368"/>
                  <a:pt x="3977885" y="11085"/>
                  <a:pt x="3791494" y="18288"/>
                </a:cubicBezTo>
                <a:cubicBezTo>
                  <a:pt x="3605103" y="25491"/>
                  <a:pt x="3482000" y="25303"/>
                  <a:pt x="3248047" y="18288"/>
                </a:cubicBezTo>
                <a:cubicBezTo>
                  <a:pt x="3014094" y="11273"/>
                  <a:pt x="2745120" y="31445"/>
                  <a:pt x="2527663" y="18288"/>
                </a:cubicBezTo>
                <a:cubicBezTo>
                  <a:pt x="2310206" y="5131"/>
                  <a:pt x="2116106" y="38833"/>
                  <a:pt x="1939981" y="18288"/>
                </a:cubicBezTo>
                <a:cubicBezTo>
                  <a:pt x="1763856" y="-2257"/>
                  <a:pt x="1676275" y="10875"/>
                  <a:pt x="1440768" y="18288"/>
                </a:cubicBezTo>
                <a:cubicBezTo>
                  <a:pt x="1205261" y="25701"/>
                  <a:pt x="1101073" y="-9571"/>
                  <a:pt x="764618" y="18288"/>
                </a:cubicBezTo>
                <a:cubicBezTo>
                  <a:pt x="428163" y="46147"/>
                  <a:pt x="180709" y="49883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23410" h="18288" stroke="0" extrusionOk="0">
                <a:moveTo>
                  <a:pt x="0" y="0"/>
                </a:moveTo>
                <a:cubicBezTo>
                  <a:pt x="151450" y="-3182"/>
                  <a:pt x="330751" y="1975"/>
                  <a:pt x="587682" y="0"/>
                </a:cubicBezTo>
                <a:cubicBezTo>
                  <a:pt x="844613" y="-1975"/>
                  <a:pt x="925389" y="21373"/>
                  <a:pt x="1086895" y="0"/>
                </a:cubicBezTo>
                <a:cubicBezTo>
                  <a:pt x="1248401" y="-21373"/>
                  <a:pt x="1627559" y="-29275"/>
                  <a:pt x="1807279" y="0"/>
                </a:cubicBezTo>
                <a:cubicBezTo>
                  <a:pt x="1986999" y="29275"/>
                  <a:pt x="2127620" y="23385"/>
                  <a:pt x="2394961" y="0"/>
                </a:cubicBezTo>
                <a:cubicBezTo>
                  <a:pt x="2662302" y="-23385"/>
                  <a:pt x="2729719" y="-18629"/>
                  <a:pt x="2982642" y="0"/>
                </a:cubicBezTo>
                <a:cubicBezTo>
                  <a:pt x="3235565" y="18629"/>
                  <a:pt x="3498854" y="22673"/>
                  <a:pt x="3703026" y="0"/>
                </a:cubicBezTo>
                <a:cubicBezTo>
                  <a:pt x="3907198" y="-22673"/>
                  <a:pt x="4203160" y="-11253"/>
                  <a:pt x="4423410" y="0"/>
                </a:cubicBezTo>
                <a:cubicBezTo>
                  <a:pt x="4422524" y="5429"/>
                  <a:pt x="4424231" y="14046"/>
                  <a:pt x="4423410" y="18288"/>
                </a:cubicBezTo>
                <a:cubicBezTo>
                  <a:pt x="4232181" y="31060"/>
                  <a:pt x="4039656" y="18565"/>
                  <a:pt x="3879962" y="18288"/>
                </a:cubicBezTo>
                <a:cubicBezTo>
                  <a:pt x="3720268" y="18011"/>
                  <a:pt x="3410543" y="416"/>
                  <a:pt x="3248047" y="18288"/>
                </a:cubicBezTo>
                <a:cubicBezTo>
                  <a:pt x="3085551" y="36160"/>
                  <a:pt x="2859988" y="2443"/>
                  <a:pt x="2616131" y="18288"/>
                </a:cubicBezTo>
                <a:cubicBezTo>
                  <a:pt x="2372274" y="34133"/>
                  <a:pt x="2239006" y="15743"/>
                  <a:pt x="2028449" y="18288"/>
                </a:cubicBezTo>
                <a:cubicBezTo>
                  <a:pt x="1817892" y="20833"/>
                  <a:pt x="1524351" y="-9689"/>
                  <a:pt x="1308066" y="18288"/>
                </a:cubicBezTo>
                <a:cubicBezTo>
                  <a:pt x="1091781" y="46265"/>
                  <a:pt x="878642" y="35229"/>
                  <a:pt x="587682" y="18288"/>
                </a:cubicBezTo>
                <a:cubicBezTo>
                  <a:pt x="296722" y="1347"/>
                  <a:pt x="210783" y="24166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 2">
            <a:extLst>
              <a:ext uri="{FF2B5EF4-FFF2-40B4-BE49-F238E27FC236}">
                <a16:creationId xmlns:a16="http://schemas.microsoft.com/office/drawing/2014/main" id="{8FFD9892-EDE5-4886-A313-66099DA8C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7989" y="5626353"/>
            <a:ext cx="2609715" cy="18288"/>
          </a:xfrm>
          <a:custGeom>
            <a:avLst/>
            <a:gdLst>
              <a:gd name="connsiteX0" fmla="*/ 0 w 2609715"/>
              <a:gd name="connsiteY0" fmla="*/ 0 h 18288"/>
              <a:gd name="connsiteX1" fmla="*/ 626332 w 2609715"/>
              <a:gd name="connsiteY1" fmla="*/ 0 h 18288"/>
              <a:gd name="connsiteX2" fmla="*/ 1278760 w 2609715"/>
              <a:gd name="connsiteY2" fmla="*/ 0 h 18288"/>
              <a:gd name="connsiteX3" fmla="*/ 1931189 w 2609715"/>
              <a:gd name="connsiteY3" fmla="*/ 0 h 18288"/>
              <a:gd name="connsiteX4" fmla="*/ 2609715 w 2609715"/>
              <a:gd name="connsiteY4" fmla="*/ 0 h 18288"/>
              <a:gd name="connsiteX5" fmla="*/ 2609715 w 2609715"/>
              <a:gd name="connsiteY5" fmla="*/ 18288 h 18288"/>
              <a:gd name="connsiteX6" fmla="*/ 1957286 w 2609715"/>
              <a:gd name="connsiteY6" fmla="*/ 18288 h 18288"/>
              <a:gd name="connsiteX7" fmla="*/ 1357052 w 2609715"/>
              <a:gd name="connsiteY7" fmla="*/ 18288 h 18288"/>
              <a:gd name="connsiteX8" fmla="*/ 756817 w 2609715"/>
              <a:gd name="connsiteY8" fmla="*/ 18288 h 18288"/>
              <a:gd name="connsiteX9" fmla="*/ 0 w 2609715"/>
              <a:gd name="connsiteY9" fmla="*/ 18288 h 18288"/>
              <a:gd name="connsiteX10" fmla="*/ 0 w 2609715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9715" h="18288" fill="none" extrusionOk="0">
                <a:moveTo>
                  <a:pt x="0" y="0"/>
                </a:moveTo>
                <a:cubicBezTo>
                  <a:pt x="283276" y="6411"/>
                  <a:pt x="352876" y="-4376"/>
                  <a:pt x="626332" y="0"/>
                </a:cubicBezTo>
                <a:cubicBezTo>
                  <a:pt x="899788" y="4376"/>
                  <a:pt x="984795" y="8792"/>
                  <a:pt x="1278760" y="0"/>
                </a:cubicBezTo>
                <a:cubicBezTo>
                  <a:pt x="1572725" y="-8792"/>
                  <a:pt x="1637724" y="7668"/>
                  <a:pt x="1931189" y="0"/>
                </a:cubicBezTo>
                <a:cubicBezTo>
                  <a:pt x="2224654" y="-7668"/>
                  <a:pt x="2304540" y="-27069"/>
                  <a:pt x="2609715" y="0"/>
                </a:cubicBezTo>
                <a:cubicBezTo>
                  <a:pt x="2609561" y="8655"/>
                  <a:pt x="2608831" y="9975"/>
                  <a:pt x="2609715" y="18288"/>
                </a:cubicBezTo>
                <a:cubicBezTo>
                  <a:pt x="2465462" y="44785"/>
                  <a:pt x="2255189" y="1376"/>
                  <a:pt x="1957286" y="18288"/>
                </a:cubicBezTo>
                <a:cubicBezTo>
                  <a:pt x="1659383" y="35200"/>
                  <a:pt x="1562734" y="6078"/>
                  <a:pt x="1357052" y="18288"/>
                </a:cubicBezTo>
                <a:cubicBezTo>
                  <a:pt x="1151370" y="30498"/>
                  <a:pt x="893393" y="36847"/>
                  <a:pt x="756817" y="18288"/>
                </a:cubicBezTo>
                <a:cubicBezTo>
                  <a:pt x="620241" y="-271"/>
                  <a:pt x="309020" y="-1293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609715" h="18288" stroke="0" extrusionOk="0">
                <a:moveTo>
                  <a:pt x="0" y="0"/>
                </a:moveTo>
                <a:cubicBezTo>
                  <a:pt x="213927" y="5385"/>
                  <a:pt x="459211" y="-16832"/>
                  <a:pt x="626332" y="0"/>
                </a:cubicBezTo>
                <a:cubicBezTo>
                  <a:pt x="793453" y="16832"/>
                  <a:pt x="1001999" y="-15497"/>
                  <a:pt x="1200469" y="0"/>
                </a:cubicBezTo>
                <a:cubicBezTo>
                  <a:pt x="1398939" y="15497"/>
                  <a:pt x="1608397" y="-18886"/>
                  <a:pt x="1905092" y="0"/>
                </a:cubicBezTo>
                <a:cubicBezTo>
                  <a:pt x="2201787" y="18886"/>
                  <a:pt x="2405176" y="14775"/>
                  <a:pt x="2609715" y="0"/>
                </a:cubicBezTo>
                <a:cubicBezTo>
                  <a:pt x="2610129" y="5928"/>
                  <a:pt x="2609945" y="11133"/>
                  <a:pt x="2609715" y="18288"/>
                </a:cubicBezTo>
                <a:cubicBezTo>
                  <a:pt x="2437672" y="45501"/>
                  <a:pt x="2157047" y="37158"/>
                  <a:pt x="2009481" y="18288"/>
                </a:cubicBezTo>
                <a:cubicBezTo>
                  <a:pt x="1861915" y="-582"/>
                  <a:pt x="1705933" y="12780"/>
                  <a:pt x="1409246" y="18288"/>
                </a:cubicBezTo>
                <a:cubicBezTo>
                  <a:pt x="1112559" y="23796"/>
                  <a:pt x="883204" y="12235"/>
                  <a:pt x="704623" y="18288"/>
                </a:cubicBezTo>
                <a:cubicBezTo>
                  <a:pt x="526042" y="24341"/>
                  <a:pt x="274196" y="39038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Integer Overflow/Underflow: Secure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import "@</a:t>
            </a:r>
            <a:r>
              <a:rPr lang="en-IN" sz="2200" dirty="0" err="1"/>
              <a:t>openzeppelin</a:t>
            </a:r>
            <a:r>
              <a:rPr lang="en-IN" sz="2200" dirty="0"/>
              <a:t>/contracts/utils/math/</a:t>
            </a:r>
            <a:r>
              <a:rPr lang="en-IN" sz="2200" dirty="0" err="1"/>
              <a:t>SafeMath.sol</a:t>
            </a:r>
            <a:r>
              <a:rPr lang="en-IN" sz="2200" dirty="0"/>
              <a:t>";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dirty="0"/>
              <a:t>contract </a:t>
            </a:r>
            <a:r>
              <a:rPr lang="en-IN" sz="2200" dirty="0" err="1"/>
              <a:t>SecureOverflow</a:t>
            </a: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  using </a:t>
            </a:r>
            <a:r>
              <a:rPr lang="en-IN" sz="2200" dirty="0" err="1"/>
              <a:t>SafeMath</a:t>
            </a:r>
            <a:r>
              <a:rPr lang="en-IN" sz="2200" dirty="0"/>
              <a:t> for uint256;</a:t>
            </a:r>
          </a:p>
          <a:p>
            <a:pPr marL="0" indent="0">
              <a:buNone/>
            </a:pPr>
            <a:r>
              <a:rPr lang="en-IN" sz="2200" dirty="0"/>
              <a:t>    uint256 public count;</a:t>
            </a:r>
          </a:p>
          <a:p>
            <a:pPr marL="0" indent="0">
              <a:buNone/>
            </a:pPr>
            <a:r>
              <a:rPr lang="en-IN" sz="2200" dirty="0"/>
              <a:t>    function increment() public {</a:t>
            </a:r>
          </a:p>
          <a:p>
            <a:pPr marL="0" indent="0">
              <a:buNone/>
            </a:pPr>
            <a:r>
              <a:rPr lang="en-IN" sz="2200" dirty="0"/>
              <a:t>        count = </a:t>
            </a:r>
            <a:r>
              <a:rPr lang="en-IN" sz="2200" dirty="0" err="1"/>
              <a:t>count.add</a:t>
            </a:r>
            <a:r>
              <a:rPr lang="en-IN" sz="2200" dirty="0"/>
              <a:t>(1);</a:t>
            </a:r>
          </a:p>
          <a:p>
            <a:pPr marL="0" indent="0">
              <a:buNone/>
            </a:pPr>
            <a:r>
              <a:rPr lang="en-IN" sz="2200" dirty="0"/>
              <a:t>    }</a:t>
            </a:r>
          </a:p>
          <a:p>
            <a:pPr marL="0" indent="0">
              <a:buNone/>
            </a:pPr>
            <a:r>
              <a:rPr lang="en-IN" sz="2200" dirty="0"/>
              <a:t>} </a:t>
            </a:r>
          </a:p>
          <a:p>
            <a:endParaRPr lang="en-IN" sz="2200" dirty="0"/>
          </a:p>
          <a:p>
            <a:r>
              <a:rPr lang="en-IN" sz="2200" dirty="0"/>
              <a:t>✅ Uses </a:t>
            </a:r>
            <a:r>
              <a:rPr lang="en-IN" sz="2200" dirty="0" err="1"/>
              <a:t>SafeMath</a:t>
            </a:r>
            <a:r>
              <a:rPr lang="en-IN" sz="2200" dirty="0"/>
              <a:t> to prevent unexpected integer overflows.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Access Control Attack: Explanation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Parity Wallet Hack (2017)</a:t>
            </a:r>
          </a:p>
          <a:p>
            <a:pPr marL="0" indent="0">
              <a:buNone/>
            </a:pPr>
            <a:r>
              <a:rPr lang="en-US" dirty="0"/>
              <a:t>• Occurs when a function lacks proper access control.</a:t>
            </a:r>
          </a:p>
          <a:p>
            <a:pPr marL="0" indent="0">
              <a:buNone/>
            </a:pPr>
            <a:r>
              <a:rPr lang="en-US" dirty="0"/>
              <a:t>• Example: </a:t>
            </a:r>
            <a:r>
              <a:rPr lang="en-US" dirty="0" err="1"/>
              <a:t>setOwner</a:t>
            </a:r>
            <a:r>
              <a:rPr lang="en-US" dirty="0"/>
              <a:t>() function without restrictions allows attackers to take control.</a:t>
            </a:r>
          </a:p>
          <a:p>
            <a:pPr marL="0" indent="0">
              <a:buNone/>
            </a:pPr>
            <a:r>
              <a:rPr lang="en-US" dirty="0"/>
              <a:t>• Exploited in governance systems and fund management contracts.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Access Control Attack: How It 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An attacker calls </a:t>
            </a:r>
            <a:r>
              <a:rPr lang="en-US" dirty="0" err="1"/>
              <a:t>setOwner</a:t>
            </a:r>
            <a:r>
              <a:rPr lang="en-US" dirty="0"/>
              <a:t>(</a:t>
            </a:r>
            <a:r>
              <a:rPr lang="en-US" dirty="0" err="1"/>
              <a:t>attackerAddress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2. The attacker becomes the owner.</a:t>
            </a:r>
          </a:p>
          <a:p>
            <a:pPr marL="0" indent="0">
              <a:buNone/>
            </a:pPr>
            <a:r>
              <a:rPr lang="en-US" dirty="0"/>
              <a:t>3. They can now withdraw funds or change contract settings.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Access Control Attack: Vulnerable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contract </a:t>
            </a:r>
            <a:r>
              <a:rPr lang="en-US" sz="2300" dirty="0" err="1"/>
              <a:t>AccessControlVulnerable</a:t>
            </a:r>
            <a:r>
              <a:rPr lang="en-US" sz="2300" dirty="0"/>
              <a:t> {</a:t>
            </a:r>
          </a:p>
          <a:p>
            <a:pPr marL="0" indent="0">
              <a:buNone/>
            </a:pPr>
            <a:r>
              <a:rPr lang="en-US" sz="2300" dirty="0"/>
              <a:t>    address public owner;</a:t>
            </a:r>
          </a:p>
          <a:p>
            <a:pPr marL="0" indent="0">
              <a:buNone/>
            </a:pPr>
            <a:r>
              <a:rPr lang="en-US" sz="2300" dirty="0"/>
              <a:t>    function </a:t>
            </a:r>
            <a:r>
              <a:rPr lang="en-US" sz="2300" dirty="0" err="1"/>
              <a:t>setOwner</a:t>
            </a:r>
            <a:r>
              <a:rPr lang="en-US" sz="2300" dirty="0"/>
              <a:t>(address _</a:t>
            </a:r>
            <a:r>
              <a:rPr lang="en-US" sz="2300" dirty="0" err="1"/>
              <a:t>newOwner</a:t>
            </a:r>
            <a:r>
              <a:rPr lang="en-US" sz="2300" dirty="0"/>
              <a:t>) public {</a:t>
            </a:r>
          </a:p>
          <a:p>
            <a:pPr marL="0" indent="0">
              <a:buNone/>
            </a:pPr>
            <a:r>
              <a:rPr lang="en-US" sz="2300" dirty="0"/>
              <a:t>        owner = _</a:t>
            </a:r>
            <a:r>
              <a:rPr lang="en-US" sz="2300" dirty="0" err="1"/>
              <a:t>newOwner</a:t>
            </a:r>
            <a:r>
              <a:rPr lang="en-US" sz="2300" dirty="0"/>
              <a:t>; // ⚠️ No access control!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r>
              <a:rPr lang="en-US" sz="2300" dirty="0"/>
              <a:t>} </a:t>
            </a:r>
          </a:p>
          <a:p>
            <a:endParaRPr lang="en-US" sz="2300" dirty="0"/>
          </a:p>
          <a:p>
            <a:r>
              <a:rPr lang="en-US" sz="2300" dirty="0"/>
              <a:t>⚠️ Anyone can change the owner and take over the contract!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Access Control Attack: Prevention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 Use Ownable to restrict sensitive functions to the contract owner.</a:t>
            </a:r>
          </a:p>
          <a:p>
            <a:pPr marL="0" indent="0">
              <a:buNone/>
            </a:pPr>
            <a:r>
              <a:rPr lang="en-US" dirty="0"/>
              <a:t>✔ Implement Role-Based Access Control (RBAC) for multi-user roles.</a:t>
            </a:r>
          </a:p>
          <a:p>
            <a:pPr marL="0" indent="0">
              <a:buNone/>
            </a:pPr>
            <a:r>
              <a:rPr lang="en-US" dirty="0"/>
              <a:t>✔ Restrict critical functions using modifiers.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Access Control Attack: Secure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import "@</a:t>
            </a:r>
            <a:r>
              <a:rPr lang="en-US" sz="2300" dirty="0" err="1"/>
              <a:t>openzeppelin</a:t>
            </a:r>
            <a:r>
              <a:rPr lang="en-US" sz="2300" dirty="0"/>
              <a:t>/contracts/access/</a:t>
            </a:r>
            <a:r>
              <a:rPr lang="en-US" sz="2300" dirty="0" err="1"/>
              <a:t>Ownable.sol</a:t>
            </a:r>
            <a:r>
              <a:rPr lang="en-US" sz="2300" dirty="0"/>
              <a:t>";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contract </a:t>
            </a:r>
            <a:r>
              <a:rPr lang="en-US" sz="2300" dirty="0" err="1"/>
              <a:t>SecureAccessControl</a:t>
            </a:r>
            <a:r>
              <a:rPr lang="en-US" sz="2300" dirty="0"/>
              <a:t> is Ownable {</a:t>
            </a:r>
          </a:p>
          <a:p>
            <a:pPr marL="0" indent="0">
              <a:buNone/>
            </a:pPr>
            <a:r>
              <a:rPr lang="en-US" sz="2300" dirty="0"/>
              <a:t>    function </a:t>
            </a:r>
            <a:r>
              <a:rPr lang="en-US" sz="2300" dirty="0" err="1"/>
              <a:t>setOwner</a:t>
            </a:r>
            <a:r>
              <a:rPr lang="en-US" sz="2300" dirty="0"/>
              <a:t>(address _</a:t>
            </a:r>
            <a:r>
              <a:rPr lang="en-US" sz="2300" dirty="0" err="1"/>
              <a:t>newOwner</a:t>
            </a:r>
            <a:r>
              <a:rPr lang="en-US" sz="2300" dirty="0"/>
              <a:t>) public </a:t>
            </a:r>
            <a:r>
              <a:rPr lang="en-US" sz="2300" dirty="0" err="1"/>
              <a:t>onlyOwner</a:t>
            </a:r>
            <a:r>
              <a:rPr lang="en-US" sz="2300" dirty="0"/>
              <a:t> {</a:t>
            </a:r>
          </a:p>
          <a:p>
            <a:pPr marL="0" indent="0">
              <a:buNone/>
            </a:pPr>
            <a:r>
              <a:rPr lang="en-US" sz="2300" dirty="0"/>
              <a:t>        </a:t>
            </a:r>
            <a:r>
              <a:rPr lang="en-US" sz="2300" dirty="0" err="1"/>
              <a:t>transferOwnership</a:t>
            </a:r>
            <a:r>
              <a:rPr lang="en-US" sz="2300" dirty="0"/>
              <a:t>(_</a:t>
            </a:r>
            <a:r>
              <a:rPr lang="en-US" sz="2300" dirty="0" err="1"/>
              <a:t>newOwner</a:t>
            </a:r>
            <a:r>
              <a:rPr lang="en-US" sz="2300" dirty="0"/>
              <a:t>);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  <a:p>
            <a:pPr marL="0" indent="0">
              <a:buNone/>
            </a:pPr>
            <a:r>
              <a:rPr lang="en-US" sz="2300" dirty="0"/>
              <a:t>} </a:t>
            </a:r>
          </a:p>
          <a:p>
            <a:pPr marL="0" indent="0">
              <a:buNone/>
            </a:pPr>
            <a:r>
              <a:rPr lang="en-US" sz="2300" dirty="0" err="1"/>
              <a:t>onlyRole</a:t>
            </a:r>
            <a:r>
              <a:rPr lang="en-US" sz="2300" dirty="0"/>
              <a:t>(ADMIN_ROLE)</a:t>
            </a:r>
          </a:p>
          <a:p>
            <a:endParaRPr lang="en-US" sz="2300" dirty="0"/>
          </a:p>
          <a:p>
            <a:r>
              <a:rPr lang="en-US" sz="2300" dirty="0"/>
              <a:t>✅ Uses Ownable to restrict ownership changes.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 dirty="0"/>
              <a:t>Front-running Attack: Explanation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Attackers monitor pending transactions in the </a:t>
            </a:r>
            <a:r>
              <a:rPr lang="en-US" dirty="0" err="1"/>
              <a:t>mempool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• They submit a transaction with higher gas fees to execute first.</a:t>
            </a:r>
          </a:p>
          <a:p>
            <a:pPr marL="0" indent="0">
              <a:buNone/>
            </a:pPr>
            <a:r>
              <a:rPr lang="en-US" dirty="0"/>
              <a:t>• Common in DEX trading and NFT auctions.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Front-running Attack: Vulnerable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300" dirty="0"/>
              <a:t>contract </a:t>
            </a:r>
            <a:r>
              <a:rPr lang="en-IN" sz="2300" dirty="0" err="1"/>
              <a:t>SimpleDEX</a:t>
            </a:r>
            <a:r>
              <a:rPr lang="en-IN" sz="2300" dirty="0"/>
              <a:t> {</a:t>
            </a:r>
          </a:p>
          <a:p>
            <a:pPr marL="0" indent="0">
              <a:buNone/>
            </a:pPr>
            <a:r>
              <a:rPr lang="en-IN" sz="2300" dirty="0"/>
              <a:t>    uint256 public </a:t>
            </a:r>
            <a:r>
              <a:rPr lang="en-IN" sz="2300" dirty="0" err="1"/>
              <a:t>tokenPrice</a:t>
            </a:r>
            <a:r>
              <a:rPr lang="en-IN" sz="2300" dirty="0"/>
              <a:t> = 1 ether;</a:t>
            </a:r>
          </a:p>
          <a:p>
            <a:pPr marL="0" indent="0">
              <a:buNone/>
            </a:pPr>
            <a:r>
              <a:rPr lang="en-IN" sz="2300" dirty="0"/>
              <a:t>    function </a:t>
            </a:r>
            <a:r>
              <a:rPr lang="en-IN" sz="2300" dirty="0" err="1"/>
              <a:t>buyTokens</a:t>
            </a:r>
            <a:r>
              <a:rPr lang="en-IN" sz="2300" dirty="0"/>
              <a:t>() public payable {</a:t>
            </a:r>
          </a:p>
          <a:p>
            <a:pPr marL="0" indent="0">
              <a:buNone/>
            </a:pPr>
            <a:r>
              <a:rPr lang="en-IN" sz="2300" dirty="0"/>
              <a:t>        uint256 amount = </a:t>
            </a:r>
            <a:r>
              <a:rPr lang="en-IN" sz="2300" dirty="0" err="1"/>
              <a:t>msg.value</a:t>
            </a:r>
            <a:r>
              <a:rPr lang="en-IN" sz="2300" dirty="0"/>
              <a:t> / </a:t>
            </a:r>
            <a:r>
              <a:rPr lang="en-IN" sz="2300" dirty="0" err="1"/>
              <a:t>tokenPrice</a:t>
            </a:r>
            <a:r>
              <a:rPr lang="en-IN" sz="2300" dirty="0"/>
              <a:t>;</a:t>
            </a:r>
          </a:p>
          <a:p>
            <a:pPr marL="0" indent="0">
              <a:buNone/>
            </a:pPr>
            <a:r>
              <a:rPr lang="en-IN" sz="2300" dirty="0"/>
              <a:t>    }</a:t>
            </a:r>
          </a:p>
          <a:p>
            <a:pPr marL="0" indent="0">
              <a:buNone/>
            </a:pPr>
            <a:r>
              <a:rPr lang="en-IN" sz="2300" dirty="0"/>
              <a:t>} </a:t>
            </a:r>
          </a:p>
          <a:p>
            <a:endParaRPr lang="en-IN" sz="2300" dirty="0"/>
          </a:p>
          <a:p>
            <a:r>
              <a:rPr lang="en-IN" sz="2300" dirty="0"/>
              <a:t>⚠️ Attackers can front-run buy orders by submitting transactions with higher gas fees!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Front-running Attack: Prevention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 Use Commit-Reveal schemes to hide transaction details.</a:t>
            </a:r>
          </a:p>
          <a:p>
            <a:pPr marL="0" indent="0">
              <a:buNone/>
            </a:pPr>
            <a:r>
              <a:rPr lang="en-US" dirty="0"/>
              <a:t>✔ Use private transactions (e.g., </a:t>
            </a:r>
            <a:r>
              <a:rPr lang="en-US" dirty="0" err="1"/>
              <a:t>Flashbots</a:t>
            </a:r>
            <a:r>
              <a:rPr lang="en-US" dirty="0"/>
              <a:t>) to avoid the </a:t>
            </a:r>
            <a:r>
              <a:rPr lang="en-US" dirty="0" err="1"/>
              <a:t>mempool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✔ Implement random execution order for transactions.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Front-running Attack: Secure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contract </a:t>
            </a:r>
            <a:r>
              <a:rPr lang="en-IN" sz="2200" dirty="0" err="1"/>
              <a:t>SecureDEX</a:t>
            </a:r>
            <a:r>
              <a:rPr lang="en-IN" sz="2200" dirty="0"/>
              <a:t> {</a:t>
            </a:r>
          </a:p>
          <a:p>
            <a:pPr marL="0" indent="0">
              <a:buNone/>
            </a:pPr>
            <a:r>
              <a:rPr lang="en-IN" sz="2200" dirty="0"/>
              <a:t>    mapping(address =&gt; bytes32) public commitments;</a:t>
            </a:r>
          </a:p>
          <a:p>
            <a:pPr marL="0" indent="0">
              <a:buNone/>
            </a:pPr>
            <a:r>
              <a:rPr lang="en-IN" sz="2200" dirty="0"/>
              <a:t>    function commit(bytes32 _hash) public {</a:t>
            </a:r>
          </a:p>
          <a:p>
            <a:pPr marL="0" indent="0">
              <a:buNone/>
            </a:pPr>
            <a:r>
              <a:rPr lang="en-IN" sz="2200" dirty="0"/>
              <a:t>        commitments[</a:t>
            </a:r>
            <a:r>
              <a:rPr lang="en-IN" sz="2200" dirty="0" err="1"/>
              <a:t>msg.sender</a:t>
            </a:r>
            <a:r>
              <a:rPr lang="en-IN" sz="2200" dirty="0"/>
              <a:t>] = _hash;</a:t>
            </a:r>
          </a:p>
          <a:p>
            <a:pPr marL="0" indent="0">
              <a:buNone/>
            </a:pPr>
            <a:r>
              <a:rPr lang="en-IN" sz="2200" dirty="0"/>
              <a:t>    }</a:t>
            </a:r>
          </a:p>
          <a:p>
            <a:pPr marL="0" indent="0">
              <a:buNone/>
            </a:pPr>
            <a:r>
              <a:rPr lang="en-IN" sz="2200" dirty="0"/>
              <a:t>    function reveal(uint256 value, bytes32 salt) public {</a:t>
            </a:r>
          </a:p>
          <a:p>
            <a:pPr marL="0" indent="0">
              <a:buNone/>
            </a:pPr>
            <a:r>
              <a:rPr lang="en-IN" sz="2200" dirty="0"/>
              <a:t>        require(keccak256(</a:t>
            </a:r>
            <a:r>
              <a:rPr lang="en-IN" sz="2200" dirty="0" err="1"/>
              <a:t>abi.encodePacked</a:t>
            </a:r>
            <a:r>
              <a:rPr lang="en-IN" sz="2200" dirty="0"/>
              <a:t>(value, salt)) == commitments[</a:t>
            </a:r>
            <a:r>
              <a:rPr lang="en-IN" sz="2200" dirty="0" err="1"/>
              <a:t>msg.sender</a:t>
            </a:r>
            <a:r>
              <a:rPr lang="en-IN" sz="2200" dirty="0"/>
              <a:t>], "Invalid commit");</a:t>
            </a:r>
          </a:p>
          <a:p>
            <a:pPr marL="0" indent="0">
              <a:buNone/>
            </a:pPr>
            <a:r>
              <a:rPr lang="en-IN" sz="2200" dirty="0"/>
              <a:t>    }</a:t>
            </a:r>
          </a:p>
          <a:p>
            <a:pPr marL="0" indent="0">
              <a:buNone/>
            </a:pPr>
            <a:r>
              <a:rPr lang="en-IN" sz="2200" dirty="0"/>
              <a:t>} </a:t>
            </a:r>
          </a:p>
          <a:p>
            <a:endParaRPr lang="en-IN" sz="2200" dirty="0"/>
          </a:p>
          <a:p>
            <a:r>
              <a:rPr lang="en-IN" sz="2200" dirty="0"/>
              <a:t>✅ Uses a commit-reveal scheme to prevent front-running.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8224D54-A470-36A6-AE1E-47AFD84A1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97126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Delegatecall Attack: Explanation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Parity Wallet Hack (2017)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delegatecall</a:t>
            </a:r>
            <a:r>
              <a:rPr lang="en-US" dirty="0"/>
              <a:t> allows a contract to execute another contract’s code in its own context.</a:t>
            </a:r>
          </a:p>
          <a:p>
            <a:pPr marL="0" indent="0">
              <a:buNone/>
            </a:pPr>
            <a:r>
              <a:rPr lang="en-US" dirty="0"/>
              <a:t>• If misused, an attacker can execute arbitrary code and take over the contract.</a:t>
            </a:r>
          </a:p>
          <a:p>
            <a:pPr marL="0" indent="0">
              <a:buNone/>
            </a:pPr>
            <a:r>
              <a:rPr lang="en-US" dirty="0"/>
              <a:t>• Common in upgradable contracts.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Delegatecall Attack: Vulnerable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contract Vulnerable {</a:t>
            </a:r>
          </a:p>
          <a:p>
            <a:pPr marL="0" indent="0">
              <a:buNone/>
            </a:pPr>
            <a:r>
              <a:rPr lang="en-IN" sz="2200" dirty="0"/>
              <a:t>    address public lib;</a:t>
            </a:r>
          </a:p>
          <a:p>
            <a:pPr marL="0" indent="0">
              <a:buNone/>
            </a:pPr>
            <a:r>
              <a:rPr lang="en-IN" sz="2200" dirty="0"/>
              <a:t>    function </a:t>
            </a:r>
            <a:r>
              <a:rPr lang="en-IN" sz="2200" dirty="0" err="1"/>
              <a:t>setLibrary</a:t>
            </a:r>
            <a:r>
              <a:rPr lang="en-IN" sz="2200" dirty="0"/>
              <a:t>(address _lib) public {</a:t>
            </a:r>
          </a:p>
          <a:p>
            <a:pPr marL="0" indent="0">
              <a:buNone/>
            </a:pPr>
            <a:r>
              <a:rPr lang="en-IN" sz="2200" dirty="0"/>
              <a:t>        lib = _lib;</a:t>
            </a:r>
          </a:p>
          <a:p>
            <a:pPr marL="0" indent="0">
              <a:buNone/>
            </a:pPr>
            <a:r>
              <a:rPr lang="en-IN" sz="2200" dirty="0"/>
              <a:t>    }</a:t>
            </a:r>
          </a:p>
          <a:p>
            <a:pPr marL="0" indent="0">
              <a:buNone/>
            </a:pPr>
            <a:r>
              <a:rPr lang="en-IN" sz="2200" dirty="0"/>
              <a:t>    function </a:t>
            </a:r>
            <a:r>
              <a:rPr lang="en-IN" sz="2200" dirty="0" err="1"/>
              <a:t>delegateCallFunction</a:t>
            </a:r>
            <a:r>
              <a:rPr lang="en-IN" sz="2200" dirty="0"/>
              <a:t>(bytes memory _data) public {</a:t>
            </a:r>
          </a:p>
          <a:p>
            <a:pPr marL="0" indent="0">
              <a:buNone/>
            </a:pPr>
            <a:r>
              <a:rPr lang="en-IN" sz="2200" dirty="0"/>
              <a:t>        </a:t>
            </a:r>
            <a:r>
              <a:rPr lang="en-IN" sz="2200" dirty="0" err="1"/>
              <a:t>lib.delegatecall</a:t>
            </a:r>
            <a:r>
              <a:rPr lang="en-IN" sz="2200" dirty="0"/>
              <a:t>(_data);</a:t>
            </a:r>
          </a:p>
          <a:p>
            <a:pPr marL="0" indent="0">
              <a:buNone/>
            </a:pPr>
            <a:r>
              <a:rPr lang="en-IN" sz="2200" dirty="0"/>
              <a:t>    }</a:t>
            </a:r>
          </a:p>
          <a:p>
            <a:pPr marL="0" indent="0">
              <a:buNone/>
            </a:pPr>
            <a:r>
              <a:rPr lang="en-IN" sz="2200" dirty="0"/>
              <a:t>} </a:t>
            </a:r>
          </a:p>
          <a:p>
            <a:endParaRPr lang="en-IN" sz="2200" dirty="0"/>
          </a:p>
          <a:p>
            <a:r>
              <a:rPr lang="en-IN" sz="2200" dirty="0"/>
              <a:t>⚠️ An attacker can change lib to a malicious contract!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Delegatecall Attack: Prevention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 Use a fixed implementation address for upgradable contracts.</a:t>
            </a:r>
          </a:p>
          <a:p>
            <a:pPr marL="0" indent="0">
              <a:buNone/>
            </a:pPr>
            <a:r>
              <a:rPr lang="en-US" dirty="0"/>
              <a:t>✔ Ensure only the owner can upgrade the contract.</a:t>
            </a:r>
          </a:p>
          <a:p>
            <a:pPr marL="0" indent="0">
              <a:buNone/>
            </a:pPr>
            <a:r>
              <a:rPr lang="en-US" dirty="0"/>
              <a:t>✔ Use </a:t>
            </a:r>
            <a:r>
              <a:rPr lang="en-US" dirty="0" err="1"/>
              <a:t>OpenZeppelin's</a:t>
            </a:r>
            <a:r>
              <a:rPr lang="en-US" dirty="0"/>
              <a:t> </a:t>
            </a:r>
            <a:r>
              <a:rPr lang="en-US" dirty="0" err="1"/>
              <a:t>TransparentUpgradeableProxy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Delegatecall Attack: Secure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import "@</a:t>
            </a:r>
            <a:r>
              <a:rPr lang="en-IN" sz="1900" dirty="0" err="1"/>
              <a:t>openzeppelin</a:t>
            </a:r>
            <a:r>
              <a:rPr lang="en-IN" sz="1900" dirty="0"/>
              <a:t>/contracts/proxy/</a:t>
            </a:r>
            <a:r>
              <a:rPr lang="en-IN" sz="1900" dirty="0" err="1"/>
              <a:t>TransparentUpgradeableProxy.sol</a:t>
            </a:r>
            <a:r>
              <a:rPr lang="en-IN" sz="1900" dirty="0"/>
              <a:t>";</a:t>
            </a:r>
          </a:p>
          <a:p>
            <a:pPr marL="0" indent="0">
              <a:lnSpc>
                <a:spcPct val="90000"/>
              </a:lnSpc>
              <a:buNone/>
            </a:pPr>
            <a:endParaRPr lang="en-IN" sz="19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contract Secure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address private immutable implementation;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constructor(address _implementation)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    implementation = _implementation;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function </a:t>
            </a:r>
            <a:r>
              <a:rPr lang="en-IN" sz="1900" dirty="0" err="1"/>
              <a:t>delegateCallFunction</a:t>
            </a:r>
            <a:r>
              <a:rPr lang="en-IN" sz="1900" dirty="0"/>
              <a:t>(bytes memory _data) public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    (bool success, ) = </a:t>
            </a:r>
            <a:r>
              <a:rPr lang="en-IN" sz="1900" dirty="0" err="1"/>
              <a:t>implementation.delegatecall</a:t>
            </a:r>
            <a:r>
              <a:rPr lang="en-IN" sz="1900" dirty="0"/>
              <a:t>(_data);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    require(success, "</a:t>
            </a:r>
            <a:r>
              <a:rPr lang="en-IN" sz="1900" dirty="0" err="1"/>
              <a:t>Delegatecall</a:t>
            </a:r>
            <a:r>
              <a:rPr lang="en-IN" sz="1900" dirty="0"/>
              <a:t> failed");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900" dirty="0"/>
              <a:t>} </a:t>
            </a:r>
          </a:p>
          <a:p>
            <a:pPr>
              <a:lnSpc>
                <a:spcPct val="90000"/>
              </a:lnSpc>
            </a:pPr>
            <a:endParaRPr lang="en-IN" sz="1900" dirty="0"/>
          </a:p>
          <a:p>
            <a:pPr>
              <a:lnSpc>
                <a:spcPct val="90000"/>
              </a:lnSpc>
            </a:pPr>
            <a:r>
              <a:rPr lang="en-IN" sz="1900" dirty="0"/>
              <a:t>✅ Uses a fixed implementation address to prevent arbitrary changes!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Oracle Manipulation: Explanation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Harvest Finance Hack (2020)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Many DeFi protocols rely on off-chain oracles for pricing and randomness.</a:t>
            </a:r>
          </a:p>
          <a:p>
            <a:pPr marL="0" indent="0">
              <a:buNone/>
            </a:pPr>
            <a:r>
              <a:rPr lang="en-US" dirty="0"/>
              <a:t>• A single manipulated oracle can be used to exploit smart contracts.</a:t>
            </a:r>
          </a:p>
          <a:p>
            <a:pPr marL="0" indent="0">
              <a:buNone/>
            </a:pPr>
            <a:r>
              <a:rPr lang="en-US" dirty="0"/>
              <a:t>• Example: Price feed manipulation in lending protocols.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Oracle Manipulation: Vulnerable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/>
              <a:t>contract </a:t>
            </a:r>
            <a:r>
              <a:rPr lang="en-IN" sz="800" dirty="0" err="1"/>
              <a:t>VulnerableLending</a:t>
            </a:r>
            <a:r>
              <a:rPr lang="en-IN" sz="800" dirty="0"/>
              <a:t> {</a:t>
            </a:r>
          </a:p>
          <a:p>
            <a:pPr marL="0" indent="0">
              <a:buNone/>
            </a:pPr>
            <a:r>
              <a:rPr lang="en-IN" sz="800" dirty="0"/>
              <a:t>    IUniswapV2Pair public </a:t>
            </a:r>
            <a:r>
              <a:rPr lang="en-IN" sz="800" dirty="0" err="1"/>
              <a:t>priceOracle</a:t>
            </a:r>
            <a:r>
              <a:rPr lang="en-IN" sz="800" dirty="0"/>
              <a:t>; // 🛑 Uses Uniswap as an oracle (manipulatable)</a:t>
            </a:r>
          </a:p>
          <a:p>
            <a:pPr marL="0" indent="0">
              <a:buNone/>
            </a:pPr>
            <a:r>
              <a:rPr lang="en-IN" sz="800" dirty="0"/>
              <a:t>    mapping(address =&gt; uint256) public </a:t>
            </a:r>
            <a:r>
              <a:rPr lang="en-IN" sz="800" dirty="0" err="1"/>
              <a:t>depositedCollateral</a:t>
            </a:r>
            <a:r>
              <a:rPr lang="en-IN" sz="800" dirty="0"/>
              <a:t>;</a:t>
            </a:r>
          </a:p>
          <a:p>
            <a:pPr marL="0" indent="0">
              <a:buNone/>
            </a:pPr>
            <a:r>
              <a:rPr lang="en-IN" sz="800" dirty="0"/>
              <a:t>    </a:t>
            </a:r>
          </a:p>
          <a:p>
            <a:pPr marL="0" indent="0">
              <a:buNone/>
            </a:pPr>
            <a:r>
              <a:rPr lang="en-IN" sz="800" dirty="0"/>
              <a:t>    constructor(address _oracle) {</a:t>
            </a:r>
          </a:p>
          <a:p>
            <a:pPr marL="0" indent="0">
              <a:buNone/>
            </a:pPr>
            <a:r>
              <a:rPr lang="en-IN" sz="800" dirty="0"/>
              <a:t>        </a:t>
            </a:r>
            <a:r>
              <a:rPr lang="en-IN" sz="800" dirty="0" err="1"/>
              <a:t>priceOracle</a:t>
            </a:r>
            <a:r>
              <a:rPr lang="en-IN" sz="800" dirty="0"/>
              <a:t> = IUniswapV2Pair(_oracle);</a:t>
            </a:r>
          </a:p>
          <a:p>
            <a:pPr marL="0" indent="0">
              <a:buNone/>
            </a:pPr>
            <a:r>
              <a:rPr lang="en-IN" sz="800" dirty="0"/>
              <a:t>    }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function deposit() public payable {</a:t>
            </a:r>
          </a:p>
          <a:p>
            <a:pPr marL="0" indent="0">
              <a:buNone/>
            </a:pPr>
            <a:r>
              <a:rPr lang="en-IN" sz="800" dirty="0"/>
              <a:t>        </a:t>
            </a:r>
            <a:r>
              <a:rPr lang="en-IN" sz="800" dirty="0" err="1"/>
              <a:t>depositedCollateral</a:t>
            </a:r>
            <a:r>
              <a:rPr lang="en-IN" sz="800" dirty="0"/>
              <a:t>[</a:t>
            </a:r>
            <a:r>
              <a:rPr lang="en-IN" sz="800" dirty="0" err="1"/>
              <a:t>msg.sender</a:t>
            </a:r>
            <a:r>
              <a:rPr lang="en-IN" sz="800" dirty="0"/>
              <a:t>] += </a:t>
            </a:r>
            <a:r>
              <a:rPr lang="en-IN" sz="800" dirty="0" err="1"/>
              <a:t>msg.value</a:t>
            </a:r>
            <a:r>
              <a:rPr lang="en-IN" sz="800" dirty="0"/>
              <a:t>;</a:t>
            </a:r>
          </a:p>
          <a:p>
            <a:pPr marL="0" indent="0">
              <a:buNone/>
            </a:pPr>
            <a:r>
              <a:rPr lang="en-IN" sz="800" dirty="0"/>
              <a:t>    }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function borrow(uint256 amount) public {</a:t>
            </a:r>
          </a:p>
          <a:p>
            <a:pPr marL="0" indent="0">
              <a:buNone/>
            </a:pPr>
            <a:r>
              <a:rPr lang="en-IN" sz="800" dirty="0"/>
              <a:t>        uint256 </a:t>
            </a:r>
            <a:r>
              <a:rPr lang="en-IN" sz="800" dirty="0" err="1"/>
              <a:t>ethPrice</a:t>
            </a:r>
            <a:r>
              <a:rPr lang="en-IN" sz="800" dirty="0"/>
              <a:t> = </a:t>
            </a:r>
            <a:r>
              <a:rPr lang="en-IN" sz="800" dirty="0" err="1"/>
              <a:t>getPrice</a:t>
            </a:r>
            <a:r>
              <a:rPr lang="en-IN" sz="800" dirty="0"/>
              <a:t>(); // 🛑 Uses Uniswap price (attackable)</a:t>
            </a:r>
          </a:p>
          <a:p>
            <a:pPr marL="0" indent="0">
              <a:buNone/>
            </a:pPr>
            <a:r>
              <a:rPr lang="en-IN" sz="800" dirty="0"/>
              <a:t>        require(</a:t>
            </a:r>
            <a:r>
              <a:rPr lang="en-IN" sz="800" dirty="0" err="1"/>
              <a:t>ethPrice</a:t>
            </a:r>
            <a:r>
              <a:rPr lang="en-IN" sz="800" dirty="0"/>
              <a:t> &gt; 0, "Invalid price");</a:t>
            </a:r>
          </a:p>
          <a:p>
            <a:pPr marL="0" indent="0">
              <a:buNone/>
            </a:pPr>
            <a:r>
              <a:rPr lang="en-IN" sz="800" dirty="0"/>
              <a:t>        </a:t>
            </a:r>
          </a:p>
          <a:p>
            <a:pPr marL="0" indent="0">
              <a:buNone/>
            </a:pPr>
            <a:r>
              <a:rPr lang="en-IN" sz="800" dirty="0"/>
              <a:t>        uint256 </a:t>
            </a:r>
            <a:r>
              <a:rPr lang="en-IN" sz="800" dirty="0" err="1"/>
              <a:t>collateralValue</a:t>
            </a:r>
            <a:r>
              <a:rPr lang="en-IN" sz="800" dirty="0"/>
              <a:t> = </a:t>
            </a:r>
            <a:r>
              <a:rPr lang="en-IN" sz="800" dirty="0" err="1"/>
              <a:t>depositedCollateral</a:t>
            </a:r>
            <a:r>
              <a:rPr lang="en-IN" sz="800" dirty="0"/>
              <a:t>[</a:t>
            </a:r>
            <a:r>
              <a:rPr lang="en-IN" sz="800" dirty="0" err="1"/>
              <a:t>msg.sender</a:t>
            </a:r>
            <a:r>
              <a:rPr lang="en-IN" sz="800" dirty="0"/>
              <a:t>] * </a:t>
            </a:r>
            <a:r>
              <a:rPr lang="en-IN" sz="800" dirty="0" err="1"/>
              <a:t>ethPrice</a:t>
            </a:r>
            <a:r>
              <a:rPr lang="en-IN" sz="800" dirty="0"/>
              <a:t>;</a:t>
            </a:r>
          </a:p>
          <a:p>
            <a:pPr marL="0" indent="0">
              <a:buNone/>
            </a:pPr>
            <a:r>
              <a:rPr lang="en-IN" sz="800" dirty="0"/>
              <a:t>        require(</a:t>
            </a:r>
            <a:r>
              <a:rPr lang="en-IN" sz="800" dirty="0" err="1"/>
              <a:t>collateralValue</a:t>
            </a:r>
            <a:r>
              <a:rPr lang="en-IN" sz="800" dirty="0"/>
              <a:t> &gt;= amount * 2, "Not enough collateral");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    payable(</a:t>
            </a:r>
            <a:r>
              <a:rPr lang="en-IN" sz="800" dirty="0" err="1"/>
              <a:t>msg.sender</a:t>
            </a:r>
            <a:r>
              <a:rPr lang="en-IN" sz="800" dirty="0"/>
              <a:t>).transfer(amount); // Loan given to user</a:t>
            </a:r>
          </a:p>
          <a:p>
            <a:pPr marL="0" indent="0">
              <a:buNone/>
            </a:pPr>
            <a:r>
              <a:rPr lang="en-IN" sz="800" dirty="0"/>
              <a:t>    }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r>
              <a:rPr lang="en-IN" sz="800" dirty="0"/>
              <a:t>    function </a:t>
            </a:r>
            <a:r>
              <a:rPr lang="en-IN" sz="800" dirty="0" err="1"/>
              <a:t>getPrice</a:t>
            </a:r>
            <a:r>
              <a:rPr lang="en-IN" sz="800" dirty="0"/>
              <a:t>() public view returns (uint256) {</a:t>
            </a:r>
          </a:p>
          <a:p>
            <a:pPr marL="0" indent="0">
              <a:buNone/>
            </a:pPr>
            <a:r>
              <a:rPr lang="en-IN" sz="800" dirty="0"/>
              <a:t>        (uint112 reserve0, uint112 reserve1, ) = </a:t>
            </a:r>
            <a:r>
              <a:rPr lang="en-IN" sz="800" dirty="0" err="1"/>
              <a:t>priceOracle.getReserves</a:t>
            </a:r>
            <a:r>
              <a:rPr lang="en-IN" sz="800" dirty="0"/>
              <a:t>();</a:t>
            </a:r>
          </a:p>
          <a:p>
            <a:pPr marL="0" indent="0">
              <a:buNone/>
            </a:pPr>
            <a:r>
              <a:rPr lang="en-IN" sz="800" dirty="0"/>
              <a:t>        return reserve1 / reserve0; // 🛑 Manipulatable price calculation</a:t>
            </a:r>
          </a:p>
          <a:p>
            <a:pPr marL="0" indent="0">
              <a:buNone/>
            </a:pPr>
            <a:r>
              <a:rPr lang="en-IN" sz="800" dirty="0"/>
              <a:t>    }</a:t>
            </a:r>
          </a:p>
          <a:p>
            <a:pPr marL="0" indent="0">
              <a:buNone/>
            </a:pPr>
            <a:r>
              <a:rPr lang="en-IN" sz="800" dirty="0"/>
              <a:t>}</a:t>
            </a:r>
          </a:p>
          <a:p>
            <a:pPr marL="0" indent="0">
              <a:buNone/>
            </a:pPr>
            <a:endParaRPr lang="en-IN" sz="800" dirty="0"/>
          </a:p>
          <a:p>
            <a:pPr marL="0" indent="0">
              <a:buNone/>
            </a:pPr>
            <a:endParaRPr lang="en-IN" sz="800" dirty="0"/>
          </a:p>
          <a:p>
            <a:r>
              <a:rPr lang="en-IN" sz="800" dirty="0"/>
              <a:t>⚠️ Attackers can set fake prices!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300"/>
              <a:t>Oracle Manipulation: Prevention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 Use decentralized oracle networks (e.g., </a:t>
            </a:r>
            <a:r>
              <a:rPr lang="en-US" dirty="0" err="1"/>
              <a:t>Chainlink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✔ Fetch price data from multiple sources to prevent single-point failure.</a:t>
            </a:r>
          </a:p>
          <a:p>
            <a:pPr marL="0" indent="0">
              <a:buNone/>
            </a:pPr>
            <a:r>
              <a:rPr lang="en-US" dirty="0"/>
              <a:t>✔ Implement sanity checks on received data.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Secure Oracle: Safe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import "@</a:t>
            </a:r>
            <a:r>
              <a:rPr lang="en-IN" sz="1800" dirty="0" err="1"/>
              <a:t>chainlink</a:t>
            </a:r>
            <a:r>
              <a:rPr lang="en-IN" sz="1800" dirty="0"/>
              <a:t>/contracts/</a:t>
            </a:r>
            <a:r>
              <a:rPr lang="en-IN" sz="1800" dirty="0" err="1"/>
              <a:t>src</a:t>
            </a:r>
            <a:r>
              <a:rPr lang="en-IN" sz="1800" dirty="0"/>
              <a:t>/v0.8/interfaces/AggregatorV3Interface.sol";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contract </a:t>
            </a:r>
            <a:r>
              <a:rPr lang="en-IN" sz="1800" dirty="0" err="1"/>
              <a:t>SecureLending</a:t>
            </a:r>
            <a:r>
              <a:rPr lang="en-IN" sz="18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AggregatorV3Interface public </a:t>
            </a:r>
            <a:r>
              <a:rPr lang="en-IN" sz="1800" dirty="0" err="1"/>
              <a:t>priceFeed</a:t>
            </a:r>
            <a:r>
              <a:rPr lang="en-IN" sz="1800" dirty="0"/>
              <a:t>; // </a:t>
            </a:r>
            <a:r>
              <a:rPr lang="en-IN" sz="1800" dirty="0" err="1"/>
              <a:t>Chainlink</a:t>
            </a:r>
            <a:r>
              <a:rPr lang="en-IN" sz="1800" dirty="0"/>
              <a:t> Price Feed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constructor(address _</a:t>
            </a:r>
            <a:r>
              <a:rPr lang="en-IN" sz="1800" dirty="0" err="1"/>
              <a:t>chainlinkOracle</a:t>
            </a:r>
            <a:r>
              <a:rPr lang="en-IN" sz="1800" dirty="0"/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    </a:t>
            </a:r>
            <a:r>
              <a:rPr lang="en-IN" sz="1800" dirty="0" err="1"/>
              <a:t>priceFeed</a:t>
            </a:r>
            <a:r>
              <a:rPr lang="en-IN" sz="1800" dirty="0"/>
              <a:t> = AggregatorV3Interface(_</a:t>
            </a:r>
            <a:r>
              <a:rPr lang="en-IN" sz="1800" dirty="0" err="1"/>
              <a:t>chainlinkOracle</a:t>
            </a:r>
            <a:r>
              <a:rPr lang="en-IN" sz="180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endParaRPr lang="en-IN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function </a:t>
            </a:r>
            <a:r>
              <a:rPr lang="en-IN" sz="1800" dirty="0" err="1"/>
              <a:t>getPrice</a:t>
            </a:r>
            <a:r>
              <a:rPr lang="en-IN" sz="1800" dirty="0"/>
              <a:t>() public view returns (uint256)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    (, int price, , , ) = </a:t>
            </a:r>
            <a:r>
              <a:rPr lang="en-IN" sz="1800" dirty="0" err="1"/>
              <a:t>priceFeed.latestRoundData</a:t>
            </a:r>
            <a:r>
              <a:rPr lang="en-IN" sz="1800" dirty="0"/>
              <a:t>();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    require(price &gt; 0, "Invalid price");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    return uint256(price);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800" dirty="0"/>
              <a:t>}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✅ Uses </a:t>
            </a:r>
            <a:r>
              <a:rPr lang="en-IN" sz="1800" dirty="0" err="1"/>
              <a:t>Chainlink</a:t>
            </a:r>
            <a:r>
              <a:rPr lang="en-IN" sz="1800" dirty="0"/>
              <a:t>, a decentralized oracle network, to ensure price reliability.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Summary &amp; 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 Prevent reentrancy using </a:t>
            </a:r>
            <a:r>
              <a:rPr lang="en-US" dirty="0" err="1"/>
              <a:t>ReentrancyGuard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✔ Use </a:t>
            </a:r>
            <a:r>
              <a:rPr lang="en-US" dirty="0" err="1"/>
              <a:t>SafeMath</a:t>
            </a:r>
            <a:r>
              <a:rPr lang="en-US" dirty="0"/>
              <a:t> or Solidity 0.8+ for overflow protection.</a:t>
            </a:r>
          </a:p>
          <a:p>
            <a:pPr marL="0" indent="0">
              <a:buNone/>
            </a:pPr>
            <a:r>
              <a:rPr lang="en-US" dirty="0"/>
              <a:t>✔ Implement access control with Ownable.</a:t>
            </a:r>
          </a:p>
          <a:p>
            <a:pPr marL="0" indent="0">
              <a:buNone/>
            </a:pPr>
            <a:r>
              <a:rPr lang="en-US" dirty="0"/>
              <a:t>✔ Use commit-reveal schemes to prevent front-running.</a:t>
            </a:r>
          </a:p>
          <a:p>
            <a:pPr marL="0" indent="0">
              <a:buNone/>
            </a:pPr>
            <a:r>
              <a:rPr lang="en-US" dirty="0"/>
              <a:t>✔ Always audit your smart contracts!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Reentrancy Attack: Explanation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DAO Hack (2016)</a:t>
            </a:r>
          </a:p>
          <a:p>
            <a:pPr marL="0" indent="0">
              <a:buNone/>
            </a:pPr>
            <a:r>
              <a:rPr lang="en-US" dirty="0"/>
              <a:t>• Reentrancy occurs when an external contract calls back into the vulnerable contract before execution is complete.</a:t>
            </a:r>
          </a:p>
          <a:p>
            <a:pPr marL="0" indent="0">
              <a:buNone/>
            </a:pPr>
            <a:r>
              <a:rPr lang="en-US" dirty="0"/>
              <a:t>• The contract does not update state before sending ETH, allowing multiple withdrawals.</a:t>
            </a:r>
          </a:p>
          <a:p>
            <a:pPr marL="0" indent="0">
              <a:buNone/>
            </a:pPr>
            <a:r>
              <a:rPr lang="en-US" dirty="0"/>
              <a:t>• Commonly exploited in withdrawal functions in DeFi protocols.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Reentrancy Attack: How It Works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1. Attacker deposits ETH.</a:t>
            </a:r>
          </a:p>
          <a:p>
            <a:pPr marL="0" indent="0">
              <a:buNone/>
            </a:pPr>
            <a:r>
              <a:rPr lang="en-US" sz="3400" dirty="0"/>
              <a:t>2. Calls withdraw(), which sends ETH before updating the balance.</a:t>
            </a:r>
          </a:p>
          <a:p>
            <a:pPr marL="0" indent="0">
              <a:buNone/>
            </a:pPr>
            <a:r>
              <a:rPr lang="en-US" sz="3400" dirty="0"/>
              <a:t>3. The attacker's fallback function is triggered and re-enters withdraw().</a:t>
            </a:r>
          </a:p>
          <a:p>
            <a:pPr marL="0" indent="0">
              <a:buNone/>
            </a:pPr>
            <a:r>
              <a:rPr lang="en-US" sz="3400" dirty="0"/>
              <a:t>4. This repeats multiple times until the contract is drained.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Reentrancy Attack: Vulnerable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contract </a:t>
            </a:r>
            <a:r>
              <a:rPr lang="en-IN" sz="2000" dirty="0" err="1"/>
              <a:t>ReentrancyVulnerable</a:t>
            </a:r>
            <a:r>
              <a:rPr lang="en-IN" sz="20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mapping(address =&gt; uint256) public balances;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function deposit() public payable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    balances[</a:t>
            </a:r>
            <a:r>
              <a:rPr lang="en-IN" sz="2000" dirty="0" err="1"/>
              <a:t>msg.sender</a:t>
            </a:r>
            <a:r>
              <a:rPr lang="en-IN" sz="2000" dirty="0"/>
              <a:t>] += </a:t>
            </a:r>
            <a:r>
              <a:rPr lang="en-IN" sz="2000" dirty="0" err="1"/>
              <a:t>msg.value</a:t>
            </a:r>
            <a:r>
              <a:rPr lang="en-IN" sz="200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function withdraw() public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    require(balances[</a:t>
            </a:r>
            <a:r>
              <a:rPr lang="en-IN" sz="2000" dirty="0" err="1"/>
              <a:t>msg.sender</a:t>
            </a:r>
            <a:r>
              <a:rPr lang="en-IN" sz="2000" dirty="0"/>
              <a:t>] &gt; 0, "No balance");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    (bool success, ) = </a:t>
            </a:r>
            <a:r>
              <a:rPr lang="en-IN" sz="2000" dirty="0" err="1"/>
              <a:t>msg.sender.call</a:t>
            </a:r>
            <a:r>
              <a:rPr lang="en-IN" sz="2000" dirty="0"/>
              <a:t>{value: balances[</a:t>
            </a:r>
            <a:r>
              <a:rPr lang="en-IN" sz="2000" dirty="0" err="1"/>
              <a:t>msg.sender</a:t>
            </a:r>
            <a:r>
              <a:rPr lang="en-IN" sz="2000" dirty="0"/>
              <a:t>]}("");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    require(success, "Transfer failed");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    balances[</a:t>
            </a:r>
            <a:r>
              <a:rPr lang="en-IN" sz="2000" dirty="0" err="1"/>
              <a:t>msg.sender</a:t>
            </a:r>
            <a:r>
              <a:rPr lang="en-IN" sz="2000" dirty="0"/>
              <a:t>]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000" dirty="0"/>
              <a:t>} </a:t>
            </a:r>
          </a:p>
          <a:p>
            <a:pPr>
              <a:lnSpc>
                <a:spcPct val="90000"/>
              </a:lnSpc>
            </a:pPr>
            <a:endParaRPr lang="en-IN" sz="2000" dirty="0"/>
          </a:p>
          <a:p>
            <a:pPr>
              <a:lnSpc>
                <a:spcPct val="90000"/>
              </a:lnSpc>
            </a:pPr>
            <a:r>
              <a:rPr lang="en-IN" sz="2000" dirty="0"/>
              <a:t>⚠️ Allows an attacker to re-enter before balance updates!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Reentrancy Attack: Prevention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dirty="0"/>
              <a:t>✔ Use Checks-Effects-Interactions pattern (update state before external calls).</a:t>
            </a:r>
          </a:p>
          <a:p>
            <a:pPr marL="0" indent="0">
              <a:buNone/>
            </a:pPr>
            <a:r>
              <a:rPr lang="en-IN" sz="3400" dirty="0"/>
              <a:t>✔ Use </a:t>
            </a:r>
            <a:r>
              <a:rPr lang="en-IN" sz="3400" dirty="0" err="1"/>
              <a:t>OpenZeppelin’s</a:t>
            </a:r>
            <a:r>
              <a:rPr lang="en-IN" sz="3400" dirty="0"/>
              <a:t> </a:t>
            </a:r>
            <a:r>
              <a:rPr lang="en-IN" sz="3400" dirty="0" err="1"/>
              <a:t>ReentrancyGuard</a:t>
            </a:r>
            <a:r>
              <a:rPr lang="en-IN" sz="3400" dirty="0"/>
              <a:t> (</a:t>
            </a:r>
            <a:r>
              <a:rPr lang="en-IN" sz="3400" dirty="0" err="1"/>
              <a:t>nonReentrant</a:t>
            </a:r>
            <a:r>
              <a:rPr lang="en-IN" sz="3400" dirty="0"/>
              <a:t> modifier).</a:t>
            </a:r>
          </a:p>
          <a:p>
            <a:pPr marL="0" indent="0">
              <a:buNone/>
            </a:pPr>
            <a:r>
              <a:rPr lang="en-IN" sz="3400" dirty="0"/>
              <a:t>✔ Avoid calling untrusted contracts within sensitive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Reentrancy Attack: Secure Code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import "@</a:t>
            </a:r>
            <a:r>
              <a:rPr lang="en-IN" sz="2100" dirty="0" err="1"/>
              <a:t>openzeppelin</a:t>
            </a:r>
            <a:r>
              <a:rPr lang="en-IN" sz="2100" dirty="0"/>
              <a:t>/contracts/security/</a:t>
            </a:r>
            <a:r>
              <a:rPr lang="en-IN" sz="2100" dirty="0" err="1"/>
              <a:t>ReentrancyGuard.sol</a:t>
            </a:r>
            <a:r>
              <a:rPr lang="en-IN" sz="2100" dirty="0"/>
              <a:t>";</a:t>
            </a:r>
          </a:p>
          <a:p>
            <a:pPr marL="0" indent="0">
              <a:lnSpc>
                <a:spcPct val="90000"/>
              </a:lnSpc>
              <a:buNone/>
            </a:pPr>
            <a:endParaRPr lang="en-IN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contract </a:t>
            </a:r>
            <a:r>
              <a:rPr lang="en-IN" sz="2100" dirty="0" err="1"/>
              <a:t>SecureReentrancy</a:t>
            </a:r>
            <a:r>
              <a:rPr lang="en-IN" sz="2100" dirty="0"/>
              <a:t> is </a:t>
            </a:r>
            <a:r>
              <a:rPr lang="en-IN" sz="2100" dirty="0" err="1"/>
              <a:t>ReentrancyGuard</a:t>
            </a:r>
            <a:r>
              <a:rPr lang="en-IN" sz="21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function withdraw() public </a:t>
            </a:r>
            <a:r>
              <a:rPr lang="en-IN" sz="2100" dirty="0" err="1"/>
              <a:t>nonReentrant</a:t>
            </a:r>
            <a:r>
              <a:rPr lang="en-IN" sz="2100" dirty="0"/>
              <a:t>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    uint256 amount = balances[</a:t>
            </a:r>
            <a:r>
              <a:rPr lang="en-IN" sz="2100" dirty="0" err="1"/>
              <a:t>msg.sender</a:t>
            </a:r>
            <a:r>
              <a:rPr lang="en-IN" sz="2100" dirty="0"/>
              <a:t>];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    require(amount &gt; 0, "No balance");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    balances[</a:t>
            </a:r>
            <a:r>
              <a:rPr lang="en-IN" sz="2100" dirty="0" err="1"/>
              <a:t>msg.sender</a:t>
            </a:r>
            <a:r>
              <a:rPr lang="en-IN" sz="2100" dirty="0"/>
              <a:t>]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    (bool success, ) = </a:t>
            </a:r>
            <a:r>
              <a:rPr lang="en-IN" sz="2100" dirty="0" err="1"/>
              <a:t>msg.sender.call</a:t>
            </a:r>
            <a:r>
              <a:rPr lang="en-IN" sz="2100" dirty="0"/>
              <a:t>{value: amount}("");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    require(success, "Transfer failed");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100" dirty="0"/>
              <a:t>} </a:t>
            </a:r>
          </a:p>
          <a:p>
            <a:pPr>
              <a:lnSpc>
                <a:spcPct val="90000"/>
              </a:lnSpc>
            </a:pPr>
            <a:endParaRPr lang="en-IN" sz="2100" dirty="0"/>
          </a:p>
          <a:p>
            <a:pPr>
              <a:lnSpc>
                <a:spcPct val="90000"/>
              </a:lnSpc>
            </a:pPr>
            <a:r>
              <a:rPr lang="en-IN" sz="2100" dirty="0"/>
              <a:t>✅ Uses </a:t>
            </a:r>
            <a:r>
              <a:rPr lang="en-IN" sz="2100" dirty="0" err="1"/>
              <a:t>ReentrancyGuard</a:t>
            </a:r>
            <a:r>
              <a:rPr lang="en-IN" sz="2100" dirty="0"/>
              <a:t> to prevent multiple withdrawals.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 dirty="0"/>
              <a:t>Integer Overflow/Underflow: Explanation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Proof of Weak Hands Token (POWH, 2018)</a:t>
            </a:r>
          </a:p>
          <a:p>
            <a:pPr marL="0" indent="0">
              <a:buNone/>
            </a:pPr>
            <a:r>
              <a:rPr lang="en-US" dirty="0"/>
              <a:t>• Happens when an integer exceeds its maximum or goes below zero.</a:t>
            </a:r>
          </a:p>
          <a:p>
            <a:pPr marL="0" indent="0">
              <a:buNone/>
            </a:pPr>
            <a:r>
              <a:rPr lang="en-US" dirty="0"/>
              <a:t>• Attackers exploit wrap-around behavior to manipulate calculations.</a:t>
            </a:r>
          </a:p>
          <a:p>
            <a:pPr marL="0" indent="0">
              <a:buNone/>
            </a:pPr>
            <a:r>
              <a:rPr lang="en-US" dirty="0"/>
              <a:t>• Common in token minting and counter-based logic.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/>
              <a:t>Integer Overflow/Underflow: Prevention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✔ Use Solidity 0.8+ (automatic overflow protection).</a:t>
            </a:r>
          </a:p>
          <a:p>
            <a:pPr marL="0" indent="0">
              <a:buNone/>
            </a:pPr>
            <a:r>
              <a:rPr lang="en-US" dirty="0"/>
              <a:t>✔ Use </a:t>
            </a:r>
            <a:r>
              <a:rPr lang="en-US" dirty="0" err="1"/>
              <a:t>SafeMath</a:t>
            </a:r>
            <a:r>
              <a:rPr lang="en-US" dirty="0"/>
              <a:t> in older Solidity versions.</a:t>
            </a:r>
          </a:p>
          <a:p>
            <a:pPr marL="0" indent="0">
              <a:buNone/>
            </a:pPr>
            <a:r>
              <a:rPr lang="en-US" dirty="0"/>
              <a:t>✔ Perform manual bounds checking before calculations.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1634</Words>
  <Application>Microsoft Office PowerPoint</Application>
  <PresentationFormat>On-screen Show (4:3)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Smart Contract Security Best Practices</vt:lpstr>
      <vt:lpstr>Introduction</vt:lpstr>
      <vt:lpstr>Reentrancy Attack: Explanation</vt:lpstr>
      <vt:lpstr>Reentrancy Attack: How It Works</vt:lpstr>
      <vt:lpstr>Reentrancy Attack: Vulnerable Code</vt:lpstr>
      <vt:lpstr>Reentrancy Attack: Prevention</vt:lpstr>
      <vt:lpstr>Reentrancy Attack: Secure Code</vt:lpstr>
      <vt:lpstr>Integer Overflow/Underflow: Explanation</vt:lpstr>
      <vt:lpstr>Integer Overflow/Underflow: Prevention</vt:lpstr>
      <vt:lpstr>Integer Overflow/Underflow: Secure Code</vt:lpstr>
      <vt:lpstr>Access Control Attack: Explanation</vt:lpstr>
      <vt:lpstr>Access Control Attack: How It Works</vt:lpstr>
      <vt:lpstr>Access Control Attack: Vulnerable Code</vt:lpstr>
      <vt:lpstr>Access Control Attack: Prevention</vt:lpstr>
      <vt:lpstr>Access Control Attack: Secure Code</vt:lpstr>
      <vt:lpstr>Front-running Attack: Explanation</vt:lpstr>
      <vt:lpstr>Front-running Attack: Vulnerable Code</vt:lpstr>
      <vt:lpstr>Front-running Attack: Prevention</vt:lpstr>
      <vt:lpstr>Front-running Attack: Secure Code</vt:lpstr>
      <vt:lpstr>Delegatecall Attack: Explanation</vt:lpstr>
      <vt:lpstr>Delegatecall Attack: Vulnerable Code</vt:lpstr>
      <vt:lpstr>Delegatecall Attack: Prevention</vt:lpstr>
      <vt:lpstr>Delegatecall Attack: Secure Code</vt:lpstr>
      <vt:lpstr>Oracle Manipulation: Explanation</vt:lpstr>
      <vt:lpstr>Oracle Manipulation: Vulnerable Code</vt:lpstr>
      <vt:lpstr>Oracle Manipulation: Prevention</vt:lpstr>
      <vt:lpstr>Secure Oracle: Safe code</vt:lpstr>
      <vt:lpstr>Summary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shivani thakur</cp:lastModifiedBy>
  <cp:revision>4</cp:revision>
  <dcterms:created xsi:type="dcterms:W3CDTF">2013-01-27T09:14:16Z</dcterms:created>
  <dcterms:modified xsi:type="dcterms:W3CDTF">2025-03-03T12:42:55Z</dcterms:modified>
  <cp:category/>
</cp:coreProperties>
</file>