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62d0e10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62d0e10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62d0e103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62d0e103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62d0e103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62d0e103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62d0e103c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62d0e103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62d0e103c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62d0e103c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62d0e103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62d0e103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62d0e103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62d0e103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62d0e103c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62d0e103c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62d0e103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62d0e103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62d0e103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62d0e103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883250" y="169500"/>
            <a:ext cx="60093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Customer   Segmentation</a:t>
            </a:r>
            <a:endParaRPr sz="3100"/>
          </a:p>
          <a:p>
            <a:pPr indent="0" lvl="0" marL="0" rtl="0" algn="l">
              <a:spcBef>
                <a:spcPts val="0"/>
              </a:spcBef>
              <a:spcAft>
                <a:spcPts val="0"/>
              </a:spcAft>
              <a:buNone/>
            </a:pPr>
            <a:r>
              <a:rPr lang="en" sz="1900"/>
              <a:t>                         - </a:t>
            </a:r>
            <a:r>
              <a:rPr lang="en" sz="1900"/>
              <a:t>Using K-means</a:t>
            </a:r>
            <a:endParaRPr sz="1900"/>
          </a:p>
          <a:p>
            <a:pPr indent="0" lvl="0" marL="0" rtl="0" algn="l">
              <a:spcBef>
                <a:spcPts val="0"/>
              </a:spcBef>
              <a:spcAft>
                <a:spcPts val="0"/>
              </a:spcAft>
              <a:buNone/>
            </a:pPr>
            <a:r>
              <a:t/>
            </a:r>
            <a:endParaRPr sz="19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BY  SAURAV BORAH</a:t>
            </a:r>
            <a:endParaRPr/>
          </a:p>
        </p:txBody>
      </p:sp>
      <p:pic>
        <p:nvPicPr>
          <p:cNvPr id="136" name="Google Shape;136;p13"/>
          <p:cNvPicPr preferRelativeResize="0"/>
          <p:nvPr/>
        </p:nvPicPr>
        <p:blipFill>
          <a:blip r:embed="rId3">
            <a:alphaModFix/>
          </a:blip>
          <a:stretch>
            <a:fillRect/>
          </a:stretch>
        </p:blipFill>
        <p:spPr>
          <a:xfrm>
            <a:off x="4846375" y="1547100"/>
            <a:ext cx="3374650" cy="22380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means clustering is one of the most popular clustering algorithms, and one of the major applications of K means clustering is segmentation of customers to get a better understanding of them which in turn could be used to increase the revenue of the company.</a:t>
            </a:r>
            <a:endParaRPr/>
          </a:p>
          <a:p>
            <a:pPr indent="0" lvl="0" marL="0" rtl="0" algn="l">
              <a:spcBef>
                <a:spcPts val="1600"/>
              </a:spcBef>
              <a:spcAft>
                <a:spcPts val="0"/>
              </a:spcAft>
              <a:buNone/>
            </a:pPr>
            <a:r>
              <a:rPr lang="en"/>
              <a:t>Firstly, we tried to visualize the gender distribution from the given dataset.The female population clearly outweighs the male counterpart. Then we tried to visualize the age distribution. Finally, using the K-means algorithm, we tried to analyze their annual incomes and spending scores.</a:t>
            </a:r>
            <a:endParaRPr/>
          </a:p>
          <a:p>
            <a:pPr indent="0" lvl="0" marL="0" rtl="0" algn="l">
              <a:spcBef>
                <a:spcPts val="1600"/>
              </a:spcBef>
              <a:spcAft>
                <a:spcPts val="0"/>
              </a:spcAft>
              <a:buNone/>
            </a:pPr>
            <a:r>
              <a:rPr lang="en"/>
              <a:t>Based on our machine learning technique we may deduce which clusters of people should be targeted by the mall authorities to increase the profits of the mall, and the clusters of people for who they should maintain their standards to keep the people happy and satisfied</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 TO MAIN PROJECT </a:t>
            </a:r>
            <a:endParaRPr b="1"/>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objective of our project was to u</a:t>
            </a:r>
            <a:r>
              <a:rPr lang="en"/>
              <a:t>se clustering </a:t>
            </a:r>
            <a:endParaRPr/>
          </a:p>
          <a:p>
            <a:pPr indent="0" lvl="0" marL="0" rtl="0" algn="l">
              <a:spcBef>
                <a:spcPts val="1600"/>
              </a:spcBef>
              <a:spcAft>
                <a:spcPts val="0"/>
              </a:spcAft>
              <a:buNone/>
            </a:pPr>
            <a:r>
              <a:rPr lang="en"/>
              <a:t>and to identify segments of customers to target the </a:t>
            </a:r>
            <a:endParaRPr/>
          </a:p>
          <a:p>
            <a:pPr indent="0" lvl="0" marL="0" rtl="0" algn="l">
              <a:spcBef>
                <a:spcPts val="1600"/>
              </a:spcBef>
              <a:spcAft>
                <a:spcPts val="0"/>
              </a:spcAft>
              <a:buNone/>
            </a:pPr>
            <a:r>
              <a:rPr lang="en"/>
              <a:t>potential user base.  Then  divide customers into groups</a:t>
            </a:r>
            <a:endParaRPr/>
          </a:p>
          <a:p>
            <a:pPr indent="0" lvl="0" marL="0" rtl="0" algn="l">
              <a:spcBef>
                <a:spcPts val="1600"/>
              </a:spcBef>
              <a:spcAft>
                <a:spcPts val="0"/>
              </a:spcAft>
              <a:buNone/>
            </a:pPr>
            <a:r>
              <a:rPr lang="en"/>
              <a:t> according to common characteristics like gender, age,</a:t>
            </a:r>
            <a:endParaRPr/>
          </a:p>
          <a:p>
            <a:pPr indent="0" lvl="0" marL="0" rtl="0" algn="l">
              <a:spcBef>
                <a:spcPts val="1600"/>
              </a:spcBef>
              <a:spcAft>
                <a:spcPts val="0"/>
              </a:spcAft>
              <a:buNone/>
            </a:pPr>
            <a:r>
              <a:rPr lang="en"/>
              <a:t> interests, and spending habits so they can market to </a:t>
            </a:r>
            <a:endParaRPr/>
          </a:p>
          <a:p>
            <a:pPr indent="0" lvl="0" marL="0" rtl="0" algn="l">
              <a:spcBef>
                <a:spcPts val="1600"/>
              </a:spcBef>
              <a:spcAft>
                <a:spcPts val="1600"/>
              </a:spcAft>
              <a:buNone/>
            </a:pPr>
            <a:r>
              <a:rPr lang="en"/>
              <a:t>each group effectively.  </a:t>
            </a:r>
            <a:endParaRPr/>
          </a:p>
        </p:txBody>
      </p:sp>
      <p:pic>
        <p:nvPicPr>
          <p:cNvPr id="143" name="Google Shape;143;p14"/>
          <p:cNvPicPr preferRelativeResize="0"/>
          <p:nvPr/>
        </p:nvPicPr>
        <p:blipFill>
          <a:blip r:embed="rId3">
            <a:alphaModFix/>
          </a:blip>
          <a:stretch>
            <a:fillRect/>
          </a:stretch>
        </p:blipFill>
        <p:spPr>
          <a:xfrm>
            <a:off x="5446175" y="1567550"/>
            <a:ext cx="3372625" cy="240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202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About the Dataset</a:t>
            </a:r>
            <a:endParaRPr b="1"/>
          </a:p>
        </p:txBody>
      </p:sp>
      <p:sp>
        <p:nvSpPr>
          <p:cNvPr id="149" name="Google Shape;149;p15"/>
          <p:cNvSpPr txBox="1"/>
          <p:nvPr>
            <p:ph idx="1" type="body"/>
          </p:nvPr>
        </p:nvSpPr>
        <p:spPr>
          <a:xfrm>
            <a:off x="1297500" y="1116500"/>
            <a:ext cx="7038900" cy="33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Companies  employing  customer segmentation operate under the fact that every customer is different and that their marketing efforts would be better served if they target specific, smaller groups with messages that those consumers would find relevant and lead them to buy something. Companies also hope to gain a deeper understanding of their customers' preferences and needs with the idea of discovering what each segment finds most valuable to more accurately tailor marketing materials toward that segment.</a:t>
            </a:r>
            <a:endParaRPr sz="1100"/>
          </a:p>
          <a:p>
            <a:pPr indent="0" lvl="0" marL="0" rtl="0" algn="l">
              <a:spcBef>
                <a:spcPts val="1600"/>
              </a:spcBef>
              <a:spcAft>
                <a:spcPts val="0"/>
              </a:spcAft>
              <a:buNone/>
            </a:pPr>
            <a:r>
              <a:rPr lang="en" sz="1100"/>
              <a:t>1. CustomerID: It is the unique ID given to a customer</a:t>
            </a:r>
            <a:endParaRPr sz="1100"/>
          </a:p>
          <a:p>
            <a:pPr indent="0" lvl="0" marL="0" rtl="0" algn="l">
              <a:spcBef>
                <a:spcPts val="1600"/>
              </a:spcBef>
              <a:spcAft>
                <a:spcPts val="0"/>
              </a:spcAft>
              <a:buNone/>
            </a:pPr>
            <a:r>
              <a:rPr lang="en" sz="1100"/>
              <a:t>2. Gender: Gender of the customer</a:t>
            </a:r>
            <a:endParaRPr sz="1100"/>
          </a:p>
          <a:p>
            <a:pPr indent="0" lvl="0" marL="0" rtl="0" algn="l">
              <a:spcBef>
                <a:spcPts val="1600"/>
              </a:spcBef>
              <a:spcAft>
                <a:spcPts val="0"/>
              </a:spcAft>
              <a:buNone/>
            </a:pPr>
            <a:r>
              <a:rPr lang="en" sz="1100"/>
              <a:t>3. Age: The age of the customer</a:t>
            </a:r>
            <a:endParaRPr sz="1100"/>
          </a:p>
          <a:p>
            <a:pPr indent="0" lvl="0" marL="0" rtl="0" algn="l">
              <a:spcBef>
                <a:spcPts val="1600"/>
              </a:spcBef>
              <a:spcAft>
                <a:spcPts val="0"/>
              </a:spcAft>
              <a:buNone/>
            </a:pPr>
            <a:r>
              <a:rPr lang="en" sz="1100"/>
              <a:t>4. Annual Income (k$): It is the annual income of the customer</a:t>
            </a:r>
            <a:endParaRPr sz="1100"/>
          </a:p>
          <a:p>
            <a:pPr indent="0" lvl="0" marL="0" rtl="0" algn="l">
              <a:spcBef>
                <a:spcPts val="1600"/>
              </a:spcBef>
              <a:spcAft>
                <a:spcPts val="0"/>
              </a:spcAft>
              <a:buNone/>
            </a:pPr>
            <a:r>
              <a:rPr lang="en" sz="1100"/>
              <a:t>5. Spending Score: It is the score (out of 100) given to a customer by the mall authorities, based on the money spent and the behavior of the customer.</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50" name="Google Shape;150;p15"/>
          <p:cNvPicPr preferRelativeResize="0"/>
          <p:nvPr/>
        </p:nvPicPr>
        <p:blipFill>
          <a:blip r:embed="rId3">
            <a:alphaModFix/>
          </a:blip>
          <a:stretch>
            <a:fillRect/>
          </a:stretch>
        </p:blipFill>
        <p:spPr>
          <a:xfrm>
            <a:off x="5299250" y="2232900"/>
            <a:ext cx="3563975" cy="148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K-MEANS ?</a:t>
            </a:r>
            <a:endParaRPr b="1"/>
          </a:p>
          <a:p>
            <a:pPr indent="0" lvl="0" marL="0" rtl="0" algn="l">
              <a:spcBef>
                <a:spcPts val="0"/>
              </a:spcBef>
              <a:spcAft>
                <a:spcPts val="0"/>
              </a:spcAft>
              <a:buNone/>
            </a:pPr>
            <a:r>
              <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K-means clustering algorithm is the most selected technique to cluster data. K-means is a nonhierarchical clustering and use looping to group data into K groups. The K-means clustering start the iterative process by finding the initial centroid, or central point, of each group by randomly selecting representative data from raw data to be a centroid in each K data groups. Then assign each data to the closest group by calculating the Euclidean distance between each data record to each centroid to allocate the data record to the nearest group. After that each cluster will find new centroid to replace the initial one and repeat steps of Euclidean distance computation to group data members and send each member to group of the nearest centroid. The process will stop when each group has stable centroid and members do not change their groups.</a:t>
            </a:r>
            <a:endParaRPr/>
          </a:p>
        </p:txBody>
      </p:sp>
      <p:pic>
        <p:nvPicPr>
          <p:cNvPr id="157" name="Google Shape;157;p16"/>
          <p:cNvPicPr preferRelativeResize="0"/>
          <p:nvPr/>
        </p:nvPicPr>
        <p:blipFill>
          <a:blip r:embed="rId3">
            <a:alphaModFix/>
          </a:blip>
          <a:stretch>
            <a:fillRect/>
          </a:stretch>
        </p:blipFill>
        <p:spPr>
          <a:xfrm>
            <a:off x="5527125" y="213075"/>
            <a:ext cx="3031624" cy="160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used in a K -means algorithm </a:t>
            </a:r>
            <a:endParaRPr/>
          </a:p>
        </p:txBody>
      </p:sp>
      <p:sp>
        <p:nvSpPr>
          <p:cNvPr id="163" name="Google Shape;163;p17"/>
          <p:cNvSpPr txBox="1"/>
          <p:nvPr>
            <p:ph idx="1" type="body"/>
          </p:nvPr>
        </p:nvSpPr>
        <p:spPr>
          <a:xfrm>
            <a:off x="3165075" y="1567550"/>
            <a:ext cx="5171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steps of k-means algorithm can be summarized as the following :-</a:t>
            </a:r>
            <a:endParaRPr/>
          </a:p>
          <a:p>
            <a:pPr indent="0" lvl="0" marL="0" rtl="0" algn="l">
              <a:spcBef>
                <a:spcPts val="1600"/>
              </a:spcBef>
              <a:spcAft>
                <a:spcPts val="0"/>
              </a:spcAft>
              <a:buNone/>
            </a:pPr>
            <a:r>
              <a:rPr lang="en"/>
              <a:t>1) Specify group number and select initial centroid of each group.</a:t>
            </a:r>
            <a:endParaRPr/>
          </a:p>
          <a:p>
            <a:pPr indent="0" lvl="0" marL="0" rtl="0" algn="l">
              <a:spcBef>
                <a:spcPts val="1600"/>
              </a:spcBef>
              <a:spcAft>
                <a:spcPts val="0"/>
              </a:spcAft>
              <a:buNone/>
            </a:pPr>
            <a:r>
              <a:rPr lang="en"/>
              <a:t>2) Calculate Euclidean distance for each data member and centroid to assign members to the nearest centroid.</a:t>
            </a:r>
            <a:endParaRPr/>
          </a:p>
          <a:p>
            <a:pPr indent="0" lvl="0" marL="0" rtl="0" algn="l">
              <a:spcBef>
                <a:spcPts val="1600"/>
              </a:spcBef>
              <a:spcAft>
                <a:spcPts val="0"/>
              </a:spcAft>
              <a:buNone/>
            </a:pPr>
            <a:r>
              <a:rPr lang="en"/>
              <a:t>3) Calculate distance’s mean of every data member and own centroid to define new centroid in each group.</a:t>
            </a:r>
            <a:endParaRPr/>
          </a:p>
          <a:p>
            <a:pPr indent="0" lvl="0" marL="0" rtl="0" algn="l">
              <a:spcBef>
                <a:spcPts val="1600"/>
              </a:spcBef>
              <a:spcAft>
                <a:spcPts val="0"/>
              </a:spcAft>
              <a:buNone/>
            </a:pPr>
            <a:r>
              <a:rPr lang="en"/>
              <a:t>4) Repeat steps 2 and 3 until each group has stable centroid or same centroid.</a:t>
            </a:r>
            <a:endParaRPr/>
          </a:p>
          <a:p>
            <a:pPr indent="0" lvl="0" marL="0" rtl="0" algn="l">
              <a:spcBef>
                <a:spcPts val="1600"/>
              </a:spcBef>
              <a:spcAft>
                <a:spcPts val="1600"/>
              </a:spcAft>
              <a:buNone/>
            </a:pPr>
            <a:r>
              <a:t/>
            </a:r>
            <a:endParaRPr/>
          </a:p>
        </p:txBody>
      </p:sp>
      <p:pic>
        <p:nvPicPr>
          <p:cNvPr id="164" name="Google Shape;164;p17"/>
          <p:cNvPicPr preferRelativeResize="0"/>
          <p:nvPr/>
        </p:nvPicPr>
        <p:blipFill>
          <a:blip r:embed="rId3">
            <a:alphaModFix/>
          </a:blip>
          <a:stretch>
            <a:fillRect/>
          </a:stretch>
        </p:blipFill>
        <p:spPr>
          <a:xfrm>
            <a:off x="170225" y="1767675"/>
            <a:ext cx="2994851" cy="158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Elbow method for optimal value of k in K -Means</a:t>
            </a:r>
            <a:endParaRPr sz="2000"/>
          </a:p>
        </p:txBody>
      </p:sp>
      <p:sp>
        <p:nvSpPr>
          <p:cNvPr id="170" name="Google Shape;170;p18"/>
          <p:cNvSpPr txBox="1"/>
          <p:nvPr>
            <p:ph idx="1" type="body"/>
          </p:nvPr>
        </p:nvSpPr>
        <p:spPr>
          <a:xfrm>
            <a:off x="294375" y="1465400"/>
            <a:ext cx="5395500" cy="29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Elbow method looks at the total WSS as a function of the number of clusters: One should choose a number of clusters so that adding another cluster doesn’t improve much better the total WSS. </a:t>
            </a:r>
            <a:endParaRPr sz="1200"/>
          </a:p>
          <a:p>
            <a:pPr indent="0" lvl="0" marL="0" rtl="0" algn="l">
              <a:spcBef>
                <a:spcPts val="1600"/>
              </a:spcBef>
              <a:spcAft>
                <a:spcPts val="0"/>
              </a:spcAft>
              <a:buNone/>
            </a:pPr>
            <a:r>
              <a:rPr lang="en" sz="1200"/>
              <a:t>The optimal number of clusters can be defined as follow:</a:t>
            </a:r>
            <a:endParaRPr sz="1200"/>
          </a:p>
          <a:p>
            <a:pPr indent="-295275" lvl="0" marL="457200" rtl="0" algn="l">
              <a:spcBef>
                <a:spcPts val="1600"/>
              </a:spcBef>
              <a:spcAft>
                <a:spcPts val="0"/>
              </a:spcAft>
              <a:buClr>
                <a:srgbClr val="FFFFFF"/>
              </a:buClr>
              <a:buSzPts val="1050"/>
              <a:buFont typeface="Arial"/>
              <a:buAutoNum type="arabicPeriod"/>
            </a:pPr>
            <a:r>
              <a:rPr lang="en" sz="1050">
                <a:solidFill>
                  <a:srgbClr val="FFFFFF"/>
                </a:solidFill>
                <a:latin typeface="Arial"/>
                <a:ea typeface="Arial"/>
                <a:cs typeface="Arial"/>
                <a:sym typeface="Arial"/>
              </a:rPr>
              <a:t>Compute clustering algorithm (e.g., k-means clustering) for different values of k. For instance, by varying k from 1 to 10 clusters.</a:t>
            </a:r>
            <a:endParaRPr sz="1050">
              <a:solidFill>
                <a:srgbClr val="FFFFFF"/>
              </a:solidFill>
              <a:latin typeface="Arial"/>
              <a:ea typeface="Arial"/>
              <a:cs typeface="Arial"/>
              <a:sym typeface="Arial"/>
            </a:endParaRPr>
          </a:p>
          <a:p>
            <a:pPr indent="-295275" lvl="0" marL="457200" rtl="0" algn="l">
              <a:spcBef>
                <a:spcPts val="0"/>
              </a:spcBef>
              <a:spcAft>
                <a:spcPts val="0"/>
              </a:spcAft>
              <a:buClr>
                <a:srgbClr val="FFFFFF"/>
              </a:buClr>
              <a:buSzPts val="1050"/>
              <a:buFont typeface="Arial"/>
              <a:buAutoNum type="arabicPeriod"/>
            </a:pPr>
            <a:r>
              <a:rPr lang="en" sz="1050">
                <a:solidFill>
                  <a:srgbClr val="FFFFFF"/>
                </a:solidFill>
                <a:latin typeface="Arial"/>
                <a:ea typeface="Arial"/>
                <a:cs typeface="Arial"/>
                <a:sym typeface="Arial"/>
              </a:rPr>
              <a:t>For each k, calculate the total within-cluster sum of square (wss).</a:t>
            </a:r>
            <a:endParaRPr sz="1050">
              <a:solidFill>
                <a:srgbClr val="FFFFFF"/>
              </a:solidFill>
              <a:latin typeface="Arial"/>
              <a:ea typeface="Arial"/>
              <a:cs typeface="Arial"/>
              <a:sym typeface="Arial"/>
            </a:endParaRPr>
          </a:p>
          <a:p>
            <a:pPr indent="-295275" lvl="0" marL="457200" rtl="0" algn="l">
              <a:spcBef>
                <a:spcPts val="0"/>
              </a:spcBef>
              <a:spcAft>
                <a:spcPts val="0"/>
              </a:spcAft>
              <a:buClr>
                <a:srgbClr val="FFFFFF"/>
              </a:buClr>
              <a:buSzPts val="1050"/>
              <a:buFont typeface="Arial"/>
              <a:buAutoNum type="arabicPeriod"/>
            </a:pPr>
            <a:r>
              <a:rPr lang="en" sz="1050">
                <a:solidFill>
                  <a:srgbClr val="FFFFFF"/>
                </a:solidFill>
                <a:latin typeface="Arial"/>
                <a:ea typeface="Arial"/>
                <a:cs typeface="Arial"/>
                <a:sym typeface="Arial"/>
              </a:rPr>
              <a:t>Plot the curve of wss according to the number of clusters k.</a:t>
            </a:r>
            <a:endParaRPr sz="1050">
              <a:solidFill>
                <a:srgbClr val="FFFFFF"/>
              </a:solidFill>
              <a:latin typeface="Arial"/>
              <a:ea typeface="Arial"/>
              <a:cs typeface="Arial"/>
              <a:sym typeface="Arial"/>
            </a:endParaRPr>
          </a:p>
          <a:p>
            <a:pPr indent="-295275" lvl="0" marL="457200" rtl="0" algn="l">
              <a:spcBef>
                <a:spcPts val="0"/>
              </a:spcBef>
              <a:spcAft>
                <a:spcPts val="0"/>
              </a:spcAft>
              <a:buClr>
                <a:srgbClr val="FFFFFF"/>
              </a:buClr>
              <a:buSzPts val="1050"/>
              <a:buFont typeface="Arial"/>
              <a:buAutoNum type="arabicPeriod"/>
            </a:pPr>
            <a:r>
              <a:rPr lang="en" sz="1050">
                <a:solidFill>
                  <a:srgbClr val="FFFFFF"/>
                </a:solidFill>
                <a:latin typeface="Arial"/>
                <a:ea typeface="Arial"/>
                <a:cs typeface="Arial"/>
                <a:sym typeface="Arial"/>
              </a:rPr>
              <a:t>The location of a bend (knee) in the plot is generally considered as an indicator of the appropriate number of clusters.</a:t>
            </a:r>
            <a:endParaRPr sz="1050">
              <a:solidFill>
                <a:srgbClr val="FFFFFF"/>
              </a:solidFill>
              <a:latin typeface="Arial"/>
              <a:ea typeface="Arial"/>
              <a:cs typeface="Arial"/>
              <a:sym typeface="Arial"/>
            </a:endParaRPr>
          </a:p>
          <a:p>
            <a:pPr indent="0" lvl="0" marL="0" rtl="0" algn="l">
              <a:spcBef>
                <a:spcPts val="3000"/>
              </a:spcBef>
              <a:spcAft>
                <a:spcPts val="0"/>
              </a:spcAft>
              <a:buNone/>
            </a:pPr>
            <a:r>
              <a:t/>
            </a:r>
            <a:endParaRPr/>
          </a:p>
          <a:p>
            <a:pPr indent="0" lvl="0" marL="0" rtl="0" algn="l">
              <a:spcBef>
                <a:spcPts val="1600"/>
              </a:spcBef>
              <a:spcAft>
                <a:spcPts val="1600"/>
              </a:spcAft>
              <a:buNone/>
            </a:pPr>
            <a:r>
              <a:t/>
            </a:r>
            <a:endParaRPr/>
          </a:p>
        </p:txBody>
      </p:sp>
      <p:pic>
        <p:nvPicPr>
          <p:cNvPr id="171" name="Google Shape;171;p18"/>
          <p:cNvPicPr preferRelativeResize="0"/>
          <p:nvPr/>
        </p:nvPicPr>
        <p:blipFill>
          <a:blip r:embed="rId3">
            <a:alphaModFix/>
          </a:blip>
          <a:stretch>
            <a:fillRect/>
          </a:stretch>
        </p:blipFill>
        <p:spPr>
          <a:xfrm>
            <a:off x="5730100" y="1460250"/>
            <a:ext cx="3261500" cy="196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64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TOOLS AND TECHNOLOGIES USED</a:t>
            </a:r>
            <a:endParaRPr b="1"/>
          </a:p>
        </p:txBody>
      </p:sp>
      <p:sp>
        <p:nvSpPr>
          <p:cNvPr id="177" name="Google Shape;177;p19"/>
          <p:cNvSpPr txBox="1"/>
          <p:nvPr>
            <p:ph idx="1" type="body"/>
          </p:nvPr>
        </p:nvSpPr>
        <p:spPr>
          <a:xfrm>
            <a:off x="1297500" y="1567550"/>
            <a:ext cx="7038900" cy="3308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100"/>
              <a:t>JUPYTER NOTEBOOK:- </a:t>
            </a:r>
            <a:r>
              <a:rPr lang="en" sz="1100"/>
              <a:t>The Jupyter Notebook is an open-source web application that allows you to create and share documents that contain live code, equations, visualizations and narrative text.</a:t>
            </a:r>
            <a:endParaRPr sz="1100"/>
          </a:p>
          <a:p>
            <a:pPr indent="-298450" lvl="0" marL="457200" rtl="0" algn="l">
              <a:spcBef>
                <a:spcPts val="0"/>
              </a:spcBef>
              <a:spcAft>
                <a:spcPts val="0"/>
              </a:spcAft>
              <a:buSzPts val="1100"/>
              <a:buAutoNum type="arabicPeriod"/>
            </a:pPr>
            <a:r>
              <a:rPr lang="en" sz="1100"/>
              <a:t>NUMPY :-  NumPy is a library for the Python programming language, adding support for large, multi-dimensional arrays and matrices, along with a large collection of high-level mathematical functions to operate on these arrays.</a:t>
            </a:r>
            <a:endParaRPr sz="1100"/>
          </a:p>
          <a:p>
            <a:pPr indent="-298450" lvl="0" marL="457200" rtl="0" algn="l">
              <a:spcBef>
                <a:spcPts val="0"/>
              </a:spcBef>
              <a:spcAft>
                <a:spcPts val="0"/>
              </a:spcAft>
              <a:buSzPts val="1100"/>
              <a:buAutoNum type="arabicPeriod"/>
            </a:pPr>
            <a:r>
              <a:rPr lang="en" sz="1100"/>
              <a:t>PANDAS:- Pandas is a software library written for the Python programming language for data manipulation and analysis. In particular, it offers data structures and operations for manipulating numerical tables and time series.</a:t>
            </a:r>
            <a:endParaRPr sz="1100"/>
          </a:p>
          <a:p>
            <a:pPr indent="-298450" lvl="0" marL="457200" rtl="0" algn="l">
              <a:spcBef>
                <a:spcPts val="0"/>
              </a:spcBef>
              <a:spcAft>
                <a:spcPts val="0"/>
              </a:spcAft>
              <a:buSzPts val="1100"/>
              <a:buAutoNum type="arabicPeriod"/>
            </a:pPr>
            <a:r>
              <a:rPr lang="en" sz="1100"/>
              <a:t>MATPLOTLIB:- Matplotlib is a plotting library for the Python programming language and its numerical mathematics extension NumPy. It provides an object-oriented API for embedding plots into applications using general-purpose GUI toolkits like Tkinter, wxPython, Qt, or GTK+</a:t>
            </a:r>
            <a:endParaRPr sz="1100"/>
          </a:p>
          <a:p>
            <a:pPr indent="-298450" lvl="0" marL="457200" rtl="0" algn="l">
              <a:spcBef>
                <a:spcPts val="0"/>
              </a:spcBef>
              <a:spcAft>
                <a:spcPts val="0"/>
              </a:spcAft>
              <a:buSzPts val="1100"/>
              <a:buAutoNum type="arabicPeriod"/>
            </a:pPr>
            <a:r>
              <a:rPr lang="en" sz="1100"/>
              <a:t>SEABORN :- Seaborn is a Python data visualization library based on matplotlib. It provides a high-level interface for drawing attractive and informative statistical graphics.</a:t>
            </a:r>
            <a:endParaRPr sz="1100"/>
          </a:p>
          <a:p>
            <a:pPr indent="-298450" lvl="0" marL="457200" rtl="0" algn="l">
              <a:spcBef>
                <a:spcPts val="0"/>
              </a:spcBef>
              <a:spcAft>
                <a:spcPts val="0"/>
              </a:spcAft>
              <a:buSzPts val="1100"/>
              <a:buAutoNum type="arabicPeriod"/>
            </a:pPr>
            <a:r>
              <a:rPr lang="en" sz="1100"/>
              <a:t>SCIKIT-LEARN :- Scikit-learn is a free machine learning library for Python. It features various algorithms like support vector machine, random forests, and k-neighbours, and it also supports Python numerical and scientific libraries like NumPy and SciPy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IMPLEMENTATION</a:t>
            </a:r>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highlight>
                  <a:srgbClr val="434343"/>
                </a:highlight>
                <a:latin typeface="Arial"/>
                <a:ea typeface="Arial"/>
                <a:cs typeface="Arial"/>
                <a:sym typeface="Arial"/>
              </a:rPr>
              <a:t>    </a:t>
            </a:r>
            <a:endParaRPr sz="1100">
              <a:solidFill>
                <a:srgbClr val="000000"/>
              </a:solidFill>
              <a:highlight>
                <a:srgbClr val="434343"/>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434343"/>
              </a:highlight>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434343"/>
                </a:highlight>
                <a:latin typeface="Arial"/>
                <a:ea typeface="Arial"/>
                <a:cs typeface="Arial"/>
                <a:sym typeface="Arial"/>
              </a:rPr>
              <a:t>     </a:t>
            </a:r>
            <a:endParaRPr sz="1100">
              <a:solidFill>
                <a:srgbClr val="000000"/>
              </a:solidFill>
              <a:highlight>
                <a:srgbClr val="434343"/>
              </a:highlight>
              <a:latin typeface="Arial"/>
              <a:ea typeface="Arial"/>
              <a:cs typeface="Arial"/>
              <a:sym typeface="Arial"/>
            </a:endParaRPr>
          </a:p>
          <a:p>
            <a:pPr indent="-311150" lvl="0" marL="457200" rtl="0" algn="l">
              <a:spcBef>
                <a:spcPts val="0"/>
              </a:spcBef>
              <a:spcAft>
                <a:spcPts val="0"/>
              </a:spcAft>
              <a:buSzPts val="1300"/>
              <a:buAutoNum type="arabicParenR"/>
            </a:pPr>
            <a:r>
              <a:rPr lang="en"/>
              <a:t>Various libraries were imported to manipulate, visualize and modeling data.</a:t>
            </a:r>
            <a:endParaRPr/>
          </a:p>
          <a:p>
            <a:pPr indent="-311150" lvl="0" marL="457200" rtl="0" algn="l">
              <a:spcBef>
                <a:spcPts val="0"/>
              </a:spcBef>
              <a:spcAft>
                <a:spcPts val="0"/>
              </a:spcAft>
              <a:buSzPts val="1300"/>
              <a:buAutoNum type="arabicParenR"/>
            </a:pPr>
            <a:r>
              <a:rPr lang="en"/>
              <a:t>Certain components of the data are visualized for better insight. </a:t>
            </a:r>
            <a:endParaRPr/>
          </a:p>
          <a:p>
            <a:pPr indent="-311150" lvl="0" marL="457200" rtl="0" algn="l">
              <a:spcBef>
                <a:spcPts val="0"/>
              </a:spcBef>
              <a:spcAft>
                <a:spcPts val="0"/>
              </a:spcAft>
              <a:buSzPts val="1300"/>
              <a:buAutoNum type="arabicParenR"/>
            </a:pPr>
            <a:r>
              <a:rPr lang="en"/>
              <a:t>Selecting the k value for the model. </a:t>
            </a:r>
            <a:endParaRPr/>
          </a:p>
          <a:p>
            <a:pPr indent="-311150" lvl="0" marL="457200" rtl="0" algn="l">
              <a:spcBef>
                <a:spcPts val="0"/>
              </a:spcBef>
              <a:spcAft>
                <a:spcPts val="0"/>
              </a:spcAft>
              <a:buSzPts val="1300"/>
              <a:buAutoNum type="arabicParenR"/>
            </a:pPr>
            <a:r>
              <a:rPr lang="en"/>
              <a:t>Model implementation and obtaining the labels.</a:t>
            </a:r>
            <a:endParaRPr/>
          </a:p>
          <a:p>
            <a:pPr indent="-311150" lvl="0" marL="457200" rtl="0" algn="l">
              <a:spcBef>
                <a:spcPts val="0"/>
              </a:spcBef>
              <a:spcAft>
                <a:spcPts val="0"/>
              </a:spcAft>
              <a:buSzPts val="1300"/>
              <a:buAutoNum type="arabicParenR"/>
            </a:pPr>
            <a:r>
              <a:rPr lang="en"/>
              <a:t>Plotting the Clusters on as 2D graph.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graph obtained after the clustering of Customers </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1"/>
          <p:cNvPicPr preferRelativeResize="0"/>
          <p:nvPr/>
        </p:nvPicPr>
        <p:blipFill>
          <a:blip r:embed="rId3">
            <a:alphaModFix/>
          </a:blip>
          <a:stretch>
            <a:fillRect/>
          </a:stretch>
        </p:blipFill>
        <p:spPr>
          <a:xfrm>
            <a:off x="1297500" y="1567549"/>
            <a:ext cx="7038899" cy="321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