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61" r:id="rId8"/>
    <p:sldId id="262" r:id="rId9"/>
    <p:sldId id="269" r:id="rId10"/>
    <p:sldId id="263" r:id="rId11"/>
    <p:sldId id="266" r:id="rId12"/>
    <p:sldId id="267" r:id="rId13"/>
    <p:sldId id="268" r:id="rId14"/>
    <p:sldId id="265" r:id="rId15"/>
    <p:sldId id="264"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90" autoAdjust="0"/>
  </p:normalViewPr>
  <p:slideViewPr>
    <p:cSldViewPr snapToGrid="0">
      <p:cViewPr varScale="1">
        <p:scale>
          <a:sx n="96" d="100"/>
          <a:sy n="96" d="100"/>
        </p:scale>
        <p:origin x="77" y="1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11/21/2020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11/21/2020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344163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35964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13</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7256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98724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349516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94389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6.jpeg"/></Relationships>
</file>

<file path=ppt/slides/_rels/slide1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4.jpe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jpg"/><Relationship Id="rId4" Type="http://schemas.openxmlformats.org/officeDocument/2006/relationships/hyperlink" Target="https://github.com/SAURAVBORAH22/Multiple-Disease-Classification-And-Prediction-System" TargetMode="External"/><Relationship Id="rId9" Type="http://schemas.openxmlformats.org/officeDocument/2006/relationships/hyperlink" Target="https://mdcps.herokuap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4.jp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4.jpg"/><Relationship Id="rId5" Type="http://schemas.openxmlformats.org/officeDocument/2006/relationships/image" Target="../media/image18.png"/><Relationship Id="rId10" Type="http://schemas.openxmlformats.org/officeDocument/2006/relationships/image" Target="../media/image23.jpg"/><Relationship Id="rId4" Type="http://schemas.openxmlformats.org/officeDocument/2006/relationships/image" Target="../media/image17.svg"/><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jp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4.jpg"/><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p:txBody>
          <a:bodyPr/>
          <a:lstStyle/>
          <a:p>
            <a:r>
              <a:rPr lang="en-IN" b="1" dirty="0"/>
              <a:t>Multiple Disease Classification And Prediction System</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p:txBody>
          <a:bodyPr/>
          <a:lstStyle/>
          <a:p>
            <a:r>
              <a:rPr lang="en-US" dirty="0" err="1"/>
              <a:t>OctaHacks</a:t>
            </a:r>
            <a:r>
              <a:rPr lang="en-US" dirty="0"/>
              <a:t> 3.0</a:t>
            </a:r>
          </a:p>
          <a:p>
            <a:r>
              <a:rPr lang="en-US" dirty="0"/>
              <a:t>Terror-404</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dirty="0"/>
              <a:t>WORKING: PNEUMONIA</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35"/>
          </p:nvPr>
        </p:nvSpPr>
        <p:spPr>
          <a:xfrm>
            <a:off x="11091633" y="6456363"/>
            <a:ext cx="962795" cy="264330"/>
          </a:xfrm>
        </p:spPr>
        <p:txBody>
          <a:bodyPr/>
          <a:lstStyle/>
          <a:p>
            <a:r>
              <a:rPr lang="en-US" dirty="0"/>
              <a:t>page </a:t>
            </a:r>
            <a:fld id="{19B51A1E-902D-48AF-9020-955120F399B6}" type="slidenum">
              <a:rPr lang="en-US" b="1" i="1" smtClean="0"/>
              <a:pPr/>
              <a:t>10</a:t>
            </a:fld>
            <a:endParaRPr lang="en-US" b="1" i="1" dirty="0"/>
          </a:p>
        </p:txBody>
      </p:sp>
      <p:pic>
        <p:nvPicPr>
          <p:cNvPr id="35" name="Picture 34">
            <a:extLst>
              <a:ext uri="{FF2B5EF4-FFF2-40B4-BE49-F238E27FC236}">
                <a16:creationId xmlns:a16="http://schemas.microsoft.com/office/drawing/2014/main" id="{B1886330-42E3-4A54-8783-3F36F8AE2216}"/>
              </a:ext>
            </a:extLst>
          </p:cNvPr>
          <p:cNvPicPr>
            <a:picLocks noChangeAspect="1"/>
          </p:cNvPicPr>
          <p:nvPr/>
        </p:nvPicPr>
        <p:blipFill>
          <a:blip r:embed="rId3"/>
          <a:stretch>
            <a:fillRect/>
          </a:stretch>
        </p:blipFill>
        <p:spPr>
          <a:xfrm>
            <a:off x="543319" y="2057323"/>
            <a:ext cx="4955311" cy="3611957"/>
          </a:xfrm>
          <a:prstGeom prst="rect">
            <a:avLst/>
          </a:prstGeom>
        </p:spPr>
      </p:pic>
      <p:pic>
        <p:nvPicPr>
          <p:cNvPr id="37" name="Picture 36">
            <a:extLst>
              <a:ext uri="{FF2B5EF4-FFF2-40B4-BE49-F238E27FC236}">
                <a16:creationId xmlns:a16="http://schemas.microsoft.com/office/drawing/2014/main" id="{FA21F51E-FBA5-45FF-A00B-952C6C36DFE1}"/>
              </a:ext>
            </a:extLst>
          </p:cNvPr>
          <p:cNvPicPr>
            <a:picLocks noChangeAspect="1"/>
          </p:cNvPicPr>
          <p:nvPr/>
        </p:nvPicPr>
        <p:blipFill>
          <a:blip r:embed="rId4"/>
          <a:stretch>
            <a:fillRect/>
          </a:stretch>
        </p:blipFill>
        <p:spPr>
          <a:xfrm>
            <a:off x="6297433" y="2054555"/>
            <a:ext cx="4063116" cy="3609189"/>
          </a:xfrm>
          <a:prstGeom prst="rect">
            <a:avLst/>
          </a:prstGeom>
        </p:spPr>
      </p:pic>
      <p:sp>
        <p:nvSpPr>
          <p:cNvPr id="38" name="Rectangle 37">
            <a:extLst>
              <a:ext uri="{FF2B5EF4-FFF2-40B4-BE49-F238E27FC236}">
                <a16:creationId xmlns:a16="http://schemas.microsoft.com/office/drawing/2014/main" id="{F8B95526-FD4D-4469-B707-C5C3EC7EA7C1}"/>
              </a:ext>
            </a:extLst>
          </p:cNvPr>
          <p:cNvSpPr/>
          <p:nvPr/>
        </p:nvSpPr>
        <p:spPr>
          <a:xfrm>
            <a:off x="1754441" y="1188720"/>
            <a:ext cx="25330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infected</a:t>
            </a:r>
          </a:p>
        </p:txBody>
      </p:sp>
      <p:sp>
        <p:nvSpPr>
          <p:cNvPr id="39" name="Rectangle 38">
            <a:extLst>
              <a:ext uri="{FF2B5EF4-FFF2-40B4-BE49-F238E27FC236}">
                <a16:creationId xmlns:a16="http://schemas.microsoft.com/office/drawing/2014/main" id="{DEBECF9D-7835-4B22-A3BA-6D7852C21505}"/>
              </a:ext>
            </a:extLst>
          </p:cNvPr>
          <p:cNvSpPr/>
          <p:nvPr/>
        </p:nvSpPr>
        <p:spPr>
          <a:xfrm>
            <a:off x="7216346" y="1188720"/>
            <a:ext cx="222528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normal</a:t>
            </a:r>
          </a:p>
        </p:txBody>
      </p:sp>
      <p:pic>
        <p:nvPicPr>
          <p:cNvPr id="41" name="Picture 40">
            <a:extLst>
              <a:ext uri="{FF2B5EF4-FFF2-40B4-BE49-F238E27FC236}">
                <a16:creationId xmlns:a16="http://schemas.microsoft.com/office/drawing/2014/main" id="{ADCAD0A1-363A-4428-8158-AAA4136C823A}"/>
              </a:ext>
            </a:extLst>
          </p:cNvPr>
          <p:cNvPicPr>
            <a:picLocks noChangeAspect="1"/>
          </p:cNvPicPr>
          <p:nvPr/>
        </p:nvPicPr>
        <p:blipFill>
          <a:blip r:embed="rId5"/>
          <a:stretch>
            <a:fillRect/>
          </a:stretch>
        </p:blipFill>
        <p:spPr>
          <a:xfrm>
            <a:off x="11023490" y="5663744"/>
            <a:ext cx="1165860" cy="1127760"/>
          </a:xfrm>
          <a:prstGeom prst="rect">
            <a:avLst/>
          </a:prstGeom>
        </p:spPr>
      </p:pic>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38403"/>
            <a:ext cx="1081753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573044" y="858982"/>
            <a:ext cx="5085650" cy="1870007"/>
          </a:xfrm>
        </p:spPr>
        <p:txBody>
          <a:bodyPr/>
          <a:lstStyle/>
          <a:p>
            <a:r>
              <a:rPr lang="en-IN" b="1" dirty="0"/>
              <a:t>Application</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636104" y="2928594"/>
            <a:ext cx="9994838" cy="691666"/>
          </a:xfrm>
        </p:spPr>
        <p:txBody>
          <a:bodyPr/>
          <a:lstStyle/>
          <a:p>
            <a:r>
              <a:rPr lang="en-US" dirty="0"/>
              <a:t>With the advancement in technologies and mobile phones being the most used user-friendly device, our team has come with an application that provides a prediction of the seven most caused lifestyle diseases like diabetes, cancer, and chronic diseases at your hand. Disease predictor allows you to make important predictions about an ongoing but unknown disease with a few pieces of information like symptoms and diagnostic reports. It also helps you to have an in-depth knowledge of the symptoms, causes, and other important factors for future reference.</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11</a:t>
            </a:fld>
            <a:endParaRPr lang="en-US" b="1" i="1" dirty="0"/>
          </a:p>
        </p:txBody>
      </p:sp>
      <p:pic>
        <p:nvPicPr>
          <p:cNvPr id="6" name="Picture 5">
            <a:extLst>
              <a:ext uri="{FF2B5EF4-FFF2-40B4-BE49-F238E27FC236}">
                <a16:creationId xmlns:a16="http://schemas.microsoft.com/office/drawing/2014/main" id="{22F766DE-E794-44D0-A2B0-815F0BFFBF9F}"/>
              </a:ext>
            </a:extLst>
          </p:cNvPr>
          <p:cNvPicPr>
            <a:picLocks noChangeAspect="1"/>
          </p:cNvPicPr>
          <p:nvPr/>
        </p:nvPicPr>
        <p:blipFill>
          <a:blip r:embed="rId4"/>
          <a:stretch>
            <a:fillRect/>
          </a:stretch>
        </p:blipFill>
        <p:spPr>
          <a:xfrm>
            <a:off x="10954060" y="5592933"/>
            <a:ext cx="1165860" cy="1127760"/>
          </a:xfrm>
          <a:prstGeom prst="rect">
            <a:avLst/>
          </a:prstGeom>
        </p:spPr>
      </p:pic>
    </p:spTree>
    <p:extLst>
      <p:ext uri="{BB962C8B-B14F-4D97-AF65-F5344CB8AC3E}">
        <p14:creationId xmlns:p14="http://schemas.microsoft.com/office/powerpoint/2010/main" val="83314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ye checking machine used at optomotrists office with the patient chair in background and a hand under the machine.">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flipH="1" flipV="1">
            <a:off x="6641052" y="136525"/>
            <a:ext cx="4313008" cy="6584950"/>
          </a:xfrm>
        </p:spPr>
      </p:pic>
      <p:sp>
        <p:nvSpPr>
          <p:cNvPr id="9" name="Rectangle 8">
            <a:extLst>
              <a:ext uri="{FF2B5EF4-FFF2-40B4-BE49-F238E27FC236}">
                <a16:creationId xmlns:a16="http://schemas.microsoft.com/office/drawing/2014/main" id="{3C4C820F-048F-4850-8903-A21A509419E9}"/>
              </a:ext>
              <a:ext uri="{C183D7F6-B498-43B3-948B-1728B52AA6E4}">
                <adec:decorative xmlns:adec="http://schemas.microsoft.com/office/drawing/2017/decorative" val="1"/>
              </a:ext>
            </a:extLst>
          </p:cNvPr>
          <p:cNvSpPr/>
          <p:nvPr/>
        </p:nvSpPr>
        <p:spPr bwMode="invGray">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bwMode="black">
          <a:xfrm>
            <a:off x="6866470" y="136525"/>
            <a:ext cx="3863221" cy="2595353"/>
          </a:xfrm>
        </p:spPr>
        <p:txBody>
          <a:bodyPr/>
          <a:lstStyle/>
          <a:p>
            <a:r>
              <a:rPr lang="en-IN" b="1" dirty="0"/>
              <a:t>Future Prospects</a:t>
            </a:r>
            <a:br>
              <a:rPr lang="en-IN" b="1" dirty="0"/>
            </a:br>
            <a:endParaRPr lang="en-US" dirty="0"/>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bwMode="black">
          <a:xfrm>
            <a:off x="7013050" y="2258170"/>
            <a:ext cx="3716641" cy="4149830"/>
          </a:xfrm>
        </p:spPr>
        <p:txBody>
          <a:bodyPr/>
          <a:lstStyle/>
          <a:p>
            <a:pPr marL="0" indent="0">
              <a:buNone/>
            </a:pPr>
            <a:r>
              <a:rPr lang="en-US" dirty="0"/>
              <a:t>With the pandemic time and regular busy schedule of the people, they find it difficult to make it to hospital or clinics to consults physicians for a regular checkup. Here is where we play an important role in helping people with home-based solutions. When collaborated with certified and qualified doctors the prediction and data produced as output become more accountable and flexible. With a vast amount of diverse data available over the internet, it's very obvious for people to confuse in choosing the correct piece of information. But with our app, this problem gets an easy solution.</a:t>
            </a:r>
          </a:p>
        </p:txBody>
      </p:sp>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12"/>
          </p:nvPr>
        </p:nvSpPr>
        <p:spPr/>
        <p:txBody>
          <a:bodyPr/>
          <a:lstStyle/>
          <a:p>
            <a:r>
              <a:rPr lang="en-US" dirty="0"/>
              <a:t>page </a:t>
            </a:r>
            <a:fld id="{19B51A1E-902D-48AF-9020-955120F399B6}" type="slidenum">
              <a:rPr lang="en-US" b="1" i="1" smtClean="0"/>
              <a:pPr/>
              <a:t>12</a:t>
            </a:fld>
            <a:endParaRPr lang="en-US" b="1" i="1" dirty="0"/>
          </a:p>
        </p:txBody>
      </p:sp>
      <p:pic>
        <p:nvPicPr>
          <p:cNvPr id="6" name="Picture 5">
            <a:extLst>
              <a:ext uri="{FF2B5EF4-FFF2-40B4-BE49-F238E27FC236}">
                <a16:creationId xmlns:a16="http://schemas.microsoft.com/office/drawing/2014/main" id="{4BF7936B-88BB-4539-9B5C-FCDC669A2C62}"/>
              </a:ext>
            </a:extLst>
          </p:cNvPr>
          <p:cNvPicPr>
            <a:picLocks noChangeAspect="1"/>
          </p:cNvPicPr>
          <p:nvPr/>
        </p:nvPicPr>
        <p:blipFill>
          <a:blip r:embed="rId5"/>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134464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t>Thank You</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a:xfrm>
            <a:off x="2194560" y="5836232"/>
            <a:ext cx="8059814" cy="233354"/>
          </a:xfrm>
        </p:spPr>
        <p:txBody>
          <a:bodyPr/>
          <a:lstStyle/>
          <a:p>
            <a:r>
              <a:rPr lang="en-US" dirty="0">
                <a:hlinkClick r:id="rId4"/>
              </a:rPr>
              <a:t>https://github.com/SAURAVBORAH22/Multiple-Disease-Classification-And-Prediction-System</a:t>
            </a:r>
            <a:endParaRPr lang="en-US" dirty="0"/>
          </a:p>
        </p:txBody>
      </p:sp>
      <p:pic>
        <p:nvPicPr>
          <p:cNvPr id="13" name="Graphic 12" descr="Envelope icon"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black">
          <a:xfrm>
            <a:off x="10387065" y="5836232"/>
            <a:ext cx="218900" cy="218900"/>
          </a:xfrm>
          <a:prstGeom prst="rect">
            <a:avLst/>
          </a:prstGeom>
        </p:spPr>
      </p:pic>
      <p:pic>
        <p:nvPicPr>
          <p:cNvPr id="15" name="Graphic 14" descr="Link icon">
            <a:extLst>
              <a:ext uri="{FF2B5EF4-FFF2-40B4-BE49-F238E27FC236}">
                <a16:creationId xmlns:a16="http://schemas.microsoft.com/office/drawing/2014/main" id="{0161B5EF-405A-4DEA-8E00-0A6A7B71F7BA}"/>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bwMode="black">
          <a:xfrm>
            <a:off x="10370206" y="6203950"/>
            <a:ext cx="244786" cy="244786"/>
          </a:xfrm>
          <a:prstGeom prst="rect">
            <a:avLst/>
          </a:prstGeom>
        </p:spPr>
      </p:pic>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13</a:t>
            </a:fld>
            <a:endParaRPr lang="en-US" dirty="0"/>
          </a:p>
        </p:txBody>
      </p:sp>
      <p:sp>
        <p:nvSpPr>
          <p:cNvPr id="18" name="Text Placeholder 17">
            <a:extLst>
              <a:ext uri="{FF2B5EF4-FFF2-40B4-BE49-F238E27FC236}">
                <a16:creationId xmlns:a16="http://schemas.microsoft.com/office/drawing/2014/main" id="{5464C762-5254-4047-9DE6-876CBB318990}"/>
              </a:ext>
            </a:extLst>
          </p:cNvPr>
          <p:cNvSpPr>
            <a:spLocks noGrp="1"/>
          </p:cNvSpPr>
          <p:nvPr>
            <p:ph type="body" sz="quarter" idx="17"/>
          </p:nvPr>
        </p:nvSpPr>
        <p:spPr/>
        <p:txBody>
          <a:bodyPr/>
          <a:lstStyle/>
          <a:p>
            <a:r>
              <a:rPr lang="en-IN" dirty="0">
                <a:hlinkClick r:id="rId9"/>
              </a:rPr>
              <a:t>https://mdcps.herokuapp.com/</a:t>
            </a:r>
            <a:endParaRPr lang="en-IN" dirty="0"/>
          </a:p>
        </p:txBody>
      </p:sp>
      <p:pic>
        <p:nvPicPr>
          <p:cNvPr id="20" name="Picture 19">
            <a:extLst>
              <a:ext uri="{FF2B5EF4-FFF2-40B4-BE49-F238E27FC236}">
                <a16:creationId xmlns:a16="http://schemas.microsoft.com/office/drawing/2014/main" id="{4FE93EC8-2762-4AF8-A860-F08F742AA520}"/>
              </a:ext>
            </a:extLst>
          </p:cNvPr>
          <p:cNvPicPr>
            <a:picLocks noChangeAspect="1"/>
          </p:cNvPicPr>
          <p:nvPr/>
        </p:nvPicPr>
        <p:blipFill>
          <a:blip r:embed="rId10"/>
          <a:stretch>
            <a:fillRect/>
          </a:stretch>
        </p:blipFill>
        <p:spPr>
          <a:xfrm>
            <a:off x="11026140" y="5634677"/>
            <a:ext cx="1165860" cy="1127760"/>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1152000"/>
            <a:ext cx="5085650" cy="1870007"/>
          </a:xfrm>
        </p:spPr>
        <p:txBody>
          <a:bodyPr/>
          <a:lstStyle/>
          <a:p>
            <a:r>
              <a:rPr lang="en-US" dirty="0"/>
              <a:t>Problem Statement</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678998" y="3490161"/>
            <a:ext cx="5085650" cy="691666"/>
          </a:xfrm>
        </p:spPr>
        <p:txBody>
          <a:bodyPr/>
          <a:lstStyle/>
          <a:p>
            <a:r>
              <a:rPr lang="en-US" dirty="0"/>
              <a:t>In the current time of pandemic people prefer to be home treated and to ensure they avoid contaminated places such as hospitals and clinics as much as possible. Our project aims to provides a user friendly platform to cross validate results at go and to spread general awareness and provide precautionary measures.</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id="{AAF0EAE6-A013-4954-A607-EB671E2041D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4823394"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60439" y="1879156"/>
            <a:ext cx="4444800" cy="2728844"/>
          </a:xfrm>
        </p:spPr>
        <p:txBody>
          <a:bodyPr/>
          <a:lstStyle/>
          <a:p>
            <a:r>
              <a:rPr lang="en-US" dirty="0"/>
              <a:t>This </a:t>
            </a:r>
            <a:r>
              <a:rPr lang="en-US" dirty="0" err="1"/>
              <a:t>webapp</a:t>
            </a:r>
            <a:r>
              <a:rPr lang="en-US" dirty="0"/>
              <a:t> was developed using Flask Web Framework and was deployed on Heroku server. The models used to predict the diseases were trained on large Datasets. All the links for datasets and the python notebooks used for model creation are mentioned below in this readme. The </a:t>
            </a:r>
            <a:r>
              <a:rPr lang="en-US" dirty="0" err="1"/>
              <a:t>webapp</a:t>
            </a:r>
            <a:r>
              <a:rPr lang="en-US" dirty="0"/>
              <a:t> can predict following Diseases:</a:t>
            </a:r>
          </a:p>
          <a:p>
            <a:r>
              <a:rPr lang="en-US" dirty="0"/>
              <a:t>Diabetes</a:t>
            </a:r>
          </a:p>
          <a:p>
            <a:r>
              <a:rPr lang="en-US" dirty="0"/>
              <a:t>Breast Cancer</a:t>
            </a:r>
          </a:p>
          <a:p>
            <a:r>
              <a:rPr lang="en-US" dirty="0"/>
              <a:t>Heart Disease</a:t>
            </a:r>
          </a:p>
          <a:p>
            <a:r>
              <a:rPr lang="en-US" dirty="0"/>
              <a:t>Kidney Disease</a:t>
            </a:r>
          </a:p>
          <a:p>
            <a:r>
              <a:rPr lang="en-US" dirty="0"/>
              <a:t>Liver Disease</a:t>
            </a:r>
          </a:p>
          <a:p>
            <a:r>
              <a:rPr lang="en-US" dirty="0"/>
              <a:t>Malaria</a:t>
            </a:r>
          </a:p>
          <a:p>
            <a:r>
              <a:rPr lang="en-US" dirty="0"/>
              <a:t>Pneumonia</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6145948" y="2883578"/>
            <a:ext cx="3939842" cy="720000"/>
          </a:xfrm>
        </p:spPr>
        <p:txBody>
          <a:bodyPr/>
          <a:lstStyle/>
          <a:p>
            <a:r>
              <a:rPr lang="en-US" dirty="0"/>
              <a:t>About the project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7" name="Picture 6">
            <a:extLst>
              <a:ext uri="{FF2B5EF4-FFF2-40B4-BE49-F238E27FC236}">
                <a16:creationId xmlns:a16="http://schemas.microsoft.com/office/drawing/2014/main" id="{27CB2123-B1FD-466A-9F1B-4BBB95ACF0A9}"/>
              </a:ext>
            </a:extLst>
          </p:cNvPr>
          <p:cNvPicPr>
            <a:picLocks noChangeAspect="1"/>
          </p:cNvPicPr>
          <p:nvPr/>
        </p:nvPicPr>
        <p:blipFill>
          <a:blip r:embed="rId4"/>
          <a:stretch>
            <a:fillRect/>
          </a:stretch>
        </p:blipFill>
        <p:spPr>
          <a:xfrm>
            <a:off x="10954060" y="5593324"/>
            <a:ext cx="1165860" cy="112776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US" dirty="0"/>
              <a:t>The Problem</a:t>
            </a:r>
          </a:p>
        </p:txBody>
      </p:sp>
      <p:pic>
        <p:nvPicPr>
          <p:cNvPr id="41" name="Picture Placeholder 40" descr="Downward trend icon">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Pandemic Crisis</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US" dirty="0"/>
              <a:t>In the pandemic era, this turns out to be handy.</a:t>
            </a:r>
          </a:p>
        </p:txBody>
      </p:sp>
      <p:pic>
        <p:nvPicPr>
          <p:cNvPr id="43" name="Picture Placeholder 42" descr="Coins icon">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Financial</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p:txBody>
          <a:bodyPr/>
          <a:lstStyle/>
          <a:p>
            <a:r>
              <a:rPr lang="en-US" dirty="0"/>
              <a:t>Cost-effective as can be accessed from home.</a:t>
            </a:r>
          </a:p>
        </p:txBody>
      </p:sp>
      <p:pic>
        <p:nvPicPr>
          <p:cNvPr id="45" name="Picture Placeholder 44" descr="Handshake icon">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Trust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p:txBody>
          <a:bodyPr/>
          <a:lstStyle/>
          <a:p>
            <a:r>
              <a:rPr lang="en-US" dirty="0"/>
              <a:t>Assessed using various datasets.</a:t>
            </a:r>
          </a:p>
        </p:txBody>
      </p:sp>
      <p:pic>
        <p:nvPicPr>
          <p:cNvPr id="47" name="Picture Placeholder 46" descr="Tag icon">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a:t>Cost of making</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dirty="0"/>
              <a:t>Investing some hours and skills.</a:t>
            </a:r>
          </a:p>
        </p:txBody>
      </p:sp>
      <p:pic>
        <p:nvPicPr>
          <p:cNvPr id="49" name="Picture Placeholder 48" descr="Bar chart icon">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dirty="0"/>
              <a:t>Efficiency</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US" dirty="0"/>
              <a:t>Efficient to detect disease.</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US" dirty="0"/>
              <a:t>page </a:t>
            </a:r>
            <a:fld id="{19B51A1E-902D-48AF-9020-955120F399B6}" type="slidenum">
              <a:rPr lang="en-US" smtClean="0"/>
              <a:pPr/>
              <a:t>4</a:t>
            </a:fld>
            <a:endParaRPr lang="en-US" dirty="0"/>
          </a:p>
        </p:txBody>
      </p:sp>
      <p:pic>
        <p:nvPicPr>
          <p:cNvPr id="7" name="Picture 6">
            <a:extLst>
              <a:ext uri="{FF2B5EF4-FFF2-40B4-BE49-F238E27FC236}">
                <a16:creationId xmlns:a16="http://schemas.microsoft.com/office/drawing/2014/main" id="{1F2EAFE3-3AEF-4582-BC30-751F31A26EA5}"/>
              </a:ext>
            </a:extLst>
          </p:cNvPr>
          <p:cNvPicPr>
            <a:picLocks noChangeAspect="1"/>
          </p:cNvPicPr>
          <p:nvPr/>
        </p:nvPicPr>
        <p:blipFill>
          <a:blip r:embed="rId13"/>
          <a:stretch>
            <a:fillRect/>
          </a:stretch>
        </p:blipFill>
        <p:spPr>
          <a:xfrm>
            <a:off x="11026140" y="5727359"/>
            <a:ext cx="1165860" cy="1127760"/>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US" dirty="0"/>
              <a:t>Lorem ipsum dolor sit amet, consectetur adipiscing elit. </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US" dirty="0"/>
              <a:t>Authorize</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US" dirty="0"/>
              <a:t>Etiam aliquet eu mi quis lacinia.</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Integer convallis suscipit ante eu varius.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9" cstate="screen">
            <a:extLst>
              <a:ext uri="{28A0092B-C50C-407E-A947-70E740481C1C}">
                <a14:useLocalDpi xmlns:a14="http://schemas.microsoft.com/office/drawing/2010/main"/>
              </a:ext>
            </a:extLst>
          </a:blip>
          <a:srcRect/>
          <a:stretch/>
        </p:blipFill>
        <p:spPr/>
      </p:pic>
      <p:sp>
        <p:nvSpPr>
          <p:cNvPr id="25" name="Rectangle 24">
            <a:extLst>
              <a:ext uri="{FF2B5EF4-FFF2-40B4-BE49-F238E27FC236}">
                <a16:creationId xmlns:a16="http://schemas.microsoft.com/office/drawing/2014/main" id="{856BDBEA-2EB9-46A6-9498-C171B6423C9B}"/>
              </a:ext>
              <a:ext uri="{C183D7F6-B498-43B3-948B-1728B52AA6E4}">
                <adec:decorative xmlns:adec="http://schemas.microsoft.com/office/drawing/2017/decorative" val="1"/>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5833235" y="909528"/>
            <a:ext cx="3863221" cy="720000"/>
          </a:xfrm>
        </p:spPr>
        <p:txBody>
          <a:bodyPr/>
          <a:lstStyle/>
          <a:p>
            <a:r>
              <a:rPr lang="en-US" dirty="0"/>
              <a:t>Product</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pic>
        <p:nvPicPr>
          <p:cNvPr id="12" name="Picture 11">
            <a:extLst>
              <a:ext uri="{FF2B5EF4-FFF2-40B4-BE49-F238E27FC236}">
                <a16:creationId xmlns:a16="http://schemas.microsoft.com/office/drawing/2014/main" id="{D64A19CA-AFA4-4227-A768-B68693280F1E}"/>
              </a:ext>
            </a:extLst>
          </p:cNvPr>
          <p:cNvPicPr>
            <a:picLocks noChangeAspect="1"/>
          </p:cNvPicPr>
          <p:nvPr/>
        </p:nvPicPr>
        <p:blipFill>
          <a:blip r:embed="rId10"/>
          <a:stretch>
            <a:fillRect/>
          </a:stretch>
        </p:blipFill>
        <p:spPr>
          <a:xfrm>
            <a:off x="306875" y="1743227"/>
            <a:ext cx="9390490" cy="4205245"/>
          </a:xfrm>
          <a:prstGeom prst="rect">
            <a:avLst/>
          </a:prstGeom>
        </p:spPr>
      </p:pic>
      <p:pic>
        <p:nvPicPr>
          <p:cNvPr id="16" name="Picture 15">
            <a:extLst>
              <a:ext uri="{FF2B5EF4-FFF2-40B4-BE49-F238E27FC236}">
                <a16:creationId xmlns:a16="http://schemas.microsoft.com/office/drawing/2014/main" id="{02A972E6-9A26-49DF-9DD9-2CB9EE0F772E}"/>
              </a:ext>
            </a:extLst>
          </p:cNvPr>
          <p:cNvPicPr>
            <a:picLocks noChangeAspect="1"/>
          </p:cNvPicPr>
          <p:nvPr/>
        </p:nvPicPr>
        <p:blipFill>
          <a:blip r:embed="rId11"/>
          <a:stretch>
            <a:fillRect/>
          </a:stretch>
        </p:blipFill>
        <p:spPr>
          <a:xfrm>
            <a:off x="10971345" y="5597302"/>
            <a:ext cx="1165860" cy="1127760"/>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591026"/>
            <a:ext cx="10143235" cy="432000"/>
          </a:xfrm>
        </p:spPr>
        <p:txBody>
          <a:bodyPr/>
          <a:lstStyle/>
          <a:p>
            <a:r>
              <a:rPr lang="en-US" b="1" dirty="0"/>
              <a:t>Models with their Accuracy of Prediction</a:t>
            </a:r>
            <a:br>
              <a:rPr lang="en-US" b="1" dirty="0"/>
            </a:br>
            <a:endParaRPr lang="en-US" dirty="0"/>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US" dirty="0"/>
              <a:t>page </a:t>
            </a:r>
            <a:fld id="{19B51A1E-902D-48AF-9020-955120F399B6}" type="slidenum">
              <a:rPr lang="en-US" b="1" i="1" smtClean="0"/>
              <a:pPr/>
              <a:t>6</a:t>
            </a:fld>
            <a:endParaRPr lang="en-US" b="1" i="1" dirty="0"/>
          </a:p>
        </p:txBody>
      </p:sp>
      <p:pic>
        <p:nvPicPr>
          <p:cNvPr id="13" name="Picture 12">
            <a:extLst>
              <a:ext uri="{FF2B5EF4-FFF2-40B4-BE49-F238E27FC236}">
                <a16:creationId xmlns:a16="http://schemas.microsoft.com/office/drawing/2014/main" id="{918D7CC5-B858-46C7-8E6F-22F261E55B71}"/>
              </a:ext>
            </a:extLst>
          </p:cNvPr>
          <p:cNvPicPr>
            <a:picLocks noChangeAspect="1"/>
          </p:cNvPicPr>
          <p:nvPr/>
        </p:nvPicPr>
        <p:blipFill>
          <a:blip r:embed="rId3"/>
          <a:stretch>
            <a:fillRect/>
          </a:stretch>
        </p:blipFill>
        <p:spPr>
          <a:xfrm>
            <a:off x="1822163" y="1316105"/>
            <a:ext cx="7282080" cy="4715653"/>
          </a:xfrm>
          <a:prstGeom prst="rect">
            <a:avLst/>
          </a:prstGeom>
        </p:spPr>
      </p:pic>
      <p:pic>
        <p:nvPicPr>
          <p:cNvPr id="15" name="Picture 14">
            <a:extLst>
              <a:ext uri="{FF2B5EF4-FFF2-40B4-BE49-F238E27FC236}">
                <a16:creationId xmlns:a16="http://schemas.microsoft.com/office/drawing/2014/main" id="{79F096BA-7580-48C1-BD56-0126FF52B82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24696" y="2918477"/>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977789" y="827805"/>
            <a:ext cx="3863221" cy="720000"/>
          </a:xfrm>
        </p:spPr>
        <p:txBody>
          <a:bodyPr/>
          <a:lstStyle/>
          <a:p>
            <a:r>
              <a:rPr lang="en-US" dirty="0"/>
              <a:t>Working-Diabetes</a:t>
            </a:r>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US" dirty="0"/>
              <a:t>page </a:t>
            </a:r>
            <a:fld id="{19B51A1E-902D-48AF-9020-955120F399B6}" type="slidenum">
              <a:rPr lang="en-US" smtClean="0"/>
              <a:pPr/>
              <a:t>7</a:t>
            </a:fld>
            <a:endParaRPr lang="en-US" dirty="0"/>
          </a:p>
        </p:txBody>
      </p:sp>
      <p:pic>
        <p:nvPicPr>
          <p:cNvPr id="46" name="Picture 45">
            <a:extLst>
              <a:ext uri="{FF2B5EF4-FFF2-40B4-BE49-F238E27FC236}">
                <a16:creationId xmlns:a16="http://schemas.microsoft.com/office/drawing/2014/main" id="{A2829E8C-5330-4861-8AAB-F492DB1C1790}"/>
              </a:ext>
            </a:extLst>
          </p:cNvPr>
          <p:cNvPicPr>
            <a:picLocks noChangeAspect="1"/>
          </p:cNvPicPr>
          <p:nvPr/>
        </p:nvPicPr>
        <p:blipFill>
          <a:blip r:embed="rId4"/>
          <a:stretch>
            <a:fillRect/>
          </a:stretch>
        </p:blipFill>
        <p:spPr>
          <a:xfrm>
            <a:off x="5572980" y="1547805"/>
            <a:ext cx="5252218" cy="5109505"/>
          </a:xfrm>
          <a:prstGeom prst="rect">
            <a:avLst/>
          </a:prstGeom>
        </p:spPr>
      </p:pic>
      <p:pic>
        <p:nvPicPr>
          <p:cNvPr id="48" name="Picture 47">
            <a:extLst>
              <a:ext uri="{FF2B5EF4-FFF2-40B4-BE49-F238E27FC236}">
                <a16:creationId xmlns:a16="http://schemas.microsoft.com/office/drawing/2014/main" id="{34D2B8B8-F6EC-49E4-AEB2-D07100958743}"/>
              </a:ext>
            </a:extLst>
          </p:cNvPr>
          <p:cNvPicPr>
            <a:picLocks noChangeAspect="1"/>
          </p:cNvPicPr>
          <p:nvPr/>
        </p:nvPicPr>
        <p:blipFill>
          <a:blip r:embed="rId5"/>
          <a:stretch>
            <a:fillRect/>
          </a:stretch>
        </p:blipFill>
        <p:spPr>
          <a:xfrm>
            <a:off x="513035" y="549106"/>
            <a:ext cx="5059945" cy="5646909"/>
          </a:xfrm>
          <a:prstGeom prst="rect">
            <a:avLst/>
          </a:prstGeom>
        </p:spPr>
      </p:pic>
      <p:pic>
        <p:nvPicPr>
          <p:cNvPr id="50" name="Picture 49">
            <a:extLst>
              <a:ext uri="{FF2B5EF4-FFF2-40B4-BE49-F238E27FC236}">
                <a16:creationId xmlns:a16="http://schemas.microsoft.com/office/drawing/2014/main" id="{17B34BFE-1830-4FAE-BA19-184A1880B9F1}"/>
              </a:ext>
            </a:extLst>
          </p:cNvPr>
          <p:cNvPicPr>
            <a:picLocks noChangeAspect="1"/>
          </p:cNvPicPr>
          <p:nvPr/>
        </p:nvPicPr>
        <p:blipFill>
          <a:blip r:embed="rId6"/>
          <a:stretch>
            <a:fillRect/>
          </a:stretch>
        </p:blipFill>
        <p:spPr>
          <a:xfrm>
            <a:off x="10948944" y="5687794"/>
            <a:ext cx="1165860" cy="1127760"/>
          </a:xfrm>
          <a:prstGeom prst="rect">
            <a:avLst/>
          </a:prstGeom>
        </p:spPr>
      </p:pic>
      <p:sp>
        <p:nvSpPr>
          <p:cNvPr id="52" name="Rectangle 51">
            <a:extLst>
              <a:ext uri="{FF2B5EF4-FFF2-40B4-BE49-F238E27FC236}">
                <a16:creationId xmlns:a16="http://schemas.microsoft.com/office/drawing/2014/main" id="{E15B7977-9BB4-4351-AB69-5F9E21CD6C54}"/>
              </a:ext>
            </a:extLst>
          </p:cNvPr>
          <p:cNvSpPr/>
          <p:nvPr/>
        </p:nvSpPr>
        <p:spPr>
          <a:xfrm>
            <a:off x="8503692" y="1547805"/>
            <a:ext cx="3884440" cy="584775"/>
          </a:xfrm>
          <a:prstGeom prst="rect">
            <a:avLst/>
          </a:prstGeom>
          <a:noFill/>
        </p:spPr>
        <p:txBody>
          <a:bodyPr wrap="squar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diagnosed</a:t>
            </a:r>
          </a:p>
        </p:txBody>
      </p:sp>
      <p:sp>
        <p:nvSpPr>
          <p:cNvPr id="53" name="Rectangle 52">
            <a:extLst>
              <a:ext uri="{FF2B5EF4-FFF2-40B4-BE49-F238E27FC236}">
                <a16:creationId xmlns:a16="http://schemas.microsoft.com/office/drawing/2014/main" id="{D91676A8-340D-4D86-931A-81FA78419224}"/>
              </a:ext>
            </a:extLst>
          </p:cNvPr>
          <p:cNvSpPr/>
          <p:nvPr/>
        </p:nvSpPr>
        <p:spPr>
          <a:xfrm>
            <a:off x="4400559" y="488222"/>
            <a:ext cx="1765227"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normal</a:t>
            </a:r>
          </a:p>
        </p:txBody>
      </p:sp>
    </p:spTree>
    <p:extLst>
      <p:ext uri="{BB962C8B-B14F-4D97-AF65-F5344CB8AC3E}">
        <p14:creationId xmlns:p14="http://schemas.microsoft.com/office/powerpoint/2010/main" val="400291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p:txBody>
          <a:bodyPr/>
          <a:lstStyle/>
          <a:p>
            <a:r>
              <a:rPr lang="en-US" dirty="0"/>
              <a:t>WORKING: HEART DISEASE</a:t>
            </a:r>
          </a:p>
        </p:txBody>
      </p:sp>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US" dirty="0"/>
              <a:t>page </a:t>
            </a:r>
            <a:fld id="{19B51A1E-902D-48AF-9020-955120F399B6}" type="slidenum">
              <a:rPr lang="en-US" smtClean="0"/>
              <a:pPr/>
              <a:t>8</a:t>
            </a:fld>
            <a:endParaRPr lang="en-US" dirty="0"/>
          </a:p>
        </p:txBody>
      </p:sp>
      <p:pic>
        <p:nvPicPr>
          <p:cNvPr id="33" name="Picture 32">
            <a:extLst>
              <a:ext uri="{FF2B5EF4-FFF2-40B4-BE49-F238E27FC236}">
                <a16:creationId xmlns:a16="http://schemas.microsoft.com/office/drawing/2014/main" id="{254678D7-F688-4380-A030-4DD493EA9774}"/>
              </a:ext>
            </a:extLst>
          </p:cNvPr>
          <p:cNvPicPr>
            <a:picLocks noChangeAspect="1"/>
          </p:cNvPicPr>
          <p:nvPr/>
        </p:nvPicPr>
        <p:blipFill>
          <a:blip r:embed="rId3"/>
          <a:stretch>
            <a:fillRect/>
          </a:stretch>
        </p:blipFill>
        <p:spPr>
          <a:xfrm>
            <a:off x="5894343" y="1868845"/>
            <a:ext cx="5197290" cy="4557155"/>
          </a:xfrm>
          <a:prstGeom prst="rect">
            <a:avLst/>
          </a:prstGeom>
        </p:spPr>
      </p:pic>
      <p:pic>
        <p:nvPicPr>
          <p:cNvPr id="35" name="Picture 34">
            <a:extLst>
              <a:ext uri="{FF2B5EF4-FFF2-40B4-BE49-F238E27FC236}">
                <a16:creationId xmlns:a16="http://schemas.microsoft.com/office/drawing/2014/main" id="{B70153C7-F315-4E2C-AF1D-3F8D01A4D1BB}"/>
              </a:ext>
            </a:extLst>
          </p:cNvPr>
          <p:cNvPicPr>
            <a:picLocks noChangeAspect="1"/>
          </p:cNvPicPr>
          <p:nvPr/>
        </p:nvPicPr>
        <p:blipFill>
          <a:blip r:embed="rId4"/>
          <a:stretch>
            <a:fillRect/>
          </a:stretch>
        </p:blipFill>
        <p:spPr>
          <a:xfrm>
            <a:off x="432000" y="1150422"/>
            <a:ext cx="5258256" cy="4435224"/>
          </a:xfrm>
          <a:prstGeom prst="rect">
            <a:avLst/>
          </a:prstGeom>
        </p:spPr>
      </p:pic>
      <p:sp>
        <p:nvSpPr>
          <p:cNvPr id="36" name="Rectangle 35">
            <a:extLst>
              <a:ext uri="{FF2B5EF4-FFF2-40B4-BE49-F238E27FC236}">
                <a16:creationId xmlns:a16="http://schemas.microsoft.com/office/drawing/2014/main" id="{989EA88E-227A-43F1-8C32-3416CEE4FD7C}"/>
              </a:ext>
            </a:extLst>
          </p:cNvPr>
          <p:cNvSpPr/>
          <p:nvPr/>
        </p:nvSpPr>
        <p:spPr>
          <a:xfrm>
            <a:off x="10508812" y="1957520"/>
            <a:ext cx="154561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normal</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a:extLst>
              <a:ext uri="{FF2B5EF4-FFF2-40B4-BE49-F238E27FC236}">
                <a16:creationId xmlns:a16="http://schemas.microsoft.com/office/drawing/2014/main" id="{1909A4B8-838F-4C55-B43F-311B24EED839}"/>
              </a:ext>
            </a:extLst>
          </p:cNvPr>
          <p:cNvSpPr/>
          <p:nvPr/>
        </p:nvSpPr>
        <p:spPr>
          <a:xfrm>
            <a:off x="4893656" y="1150422"/>
            <a:ext cx="1797288"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problem</a:t>
            </a:r>
          </a:p>
        </p:txBody>
      </p:sp>
      <p:pic>
        <p:nvPicPr>
          <p:cNvPr id="39" name="Picture 38">
            <a:extLst>
              <a:ext uri="{FF2B5EF4-FFF2-40B4-BE49-F238E27FC236}">
                <a16:creationId xmlns:a16="http://schemas.microsoft.com/office/drawing/2014/main" id="{A3A7CFF2-1E65-4774-842C-51B6FEC84D14}"/>
              </a:ext>
            </a:extLst>
          </p:cNvPr>
          <p:cNvPicPr>
            <a:picLocks noChangeAspect="1"/>
          </p:cNvPicPr>
          <p:nvPr/>
        </p:nvPicPr>
        <p:blipFill>
          <a:blip r:embed="rId5"/>
          <a:stretch>
            <a:fillRect/>
          </a:stretch>
        </p:blipFill>
        <p:spPr>
          <a:xfrm>
            <a:off x="10941577" y="5585646"/>
            <a:ext cx="1165860" cy="1127760"/>
          </a:xfrm>
          <a:prstGeom prst="rect">
            <a:avLst/>
          </a:prstGeom>
        </p:spPr>
      </p:pic>
    </p:spTree>
    <p:extLst>
      <p:ext uri="{BB962C8B-B14F-4D97-AF65-F5344CB8AC3E}">
        <p14:creationId xmlns:p14="http://schemas.microsoft.com/office/powerpoint/2010/main" val="269096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dirty="0"/>
              <a:t>WORKING: MALARIA</a:t>
            </a:r>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8"/>
          </p:nvPr>
        </p:nvSpPr>
        <p:spPr/>
        <p:txBody>
          <a:bodyPr/>
          <a:lstStyle/>
          <a:p>
            <a:r>
              <a:rPr lang="en-US" dirty="0"/>
              <a:t>page </a:t>
            </a:r>
            <a:fld id="{19B51A1E-902D-48AF-9020-955120F399B6}" type="slidenum">
              <a:rPr lang="en-US" smtClean="0"/>
              <a:pPr/>
              <a:t>9</a:t>
            </a:fld>
            <a:endParaRPr lang="en-US" dirty="0"/>
          </a:p>
        </p:txBody>
      </p:sp>
      <p:pic>
        <p:nvPicPr>
          <p:cNvPr id="8" name="Picture 7">
            <a:extLst>
              <a:ext uri="{FF2B5EF4-FFF2-40B4-BE49-F238E27FC236}">
                <a16:creationId xmlns:a16="http://schemas.microsoft.com/office/drawing/2014/main" id="{3E07F7EC-7566-48BF-8700-4A98EE63C790}"/>
              </a:ext>
            </a:extLst>
          </p:cNvPr>
          <p:cNvPicPr>
            <a:picLocks noChangeAspect="1"/>
          </p:cNvPicPr>
          <p:nvPr/>
        </p:nvPicPr>
        <p:blipFill>
          <a:blip r:embed="rId3"/>
          <a:stretch>
            <a:fillRect/>
          </a:stretch>
        </p:blipFill>
        <p:spPr>
          <a:xfrm>
            <a:off x="1781281" y="2208283"/>
            <a:ext cx="2917940" cy="3124723"/>
          </a:xfrm>
          <a:prstGeom prst="rect">
            <a:avLst/>
          </a:prstGeom>
        </p:spPr>
      </p:pic>
      <p:pic>
        <p:nvPicPr>
          <p:cNvPr id="10" name="Picture 9">
            <a:extLst>
              <a:ext uri="{FF2B5EF4-FFF2-40B4-BE49-F238E27FC236}">
                <a16:creationId xmlns:a16="http://schemas.microsoft.com/office/drawing/2014/main" id="{43063B19-EC70-4DAC-9C9F-DB4318B73DA5}"/>
              </a:ext>
            </a:extLst>
          </p:cNvPr>
          <p:cNvPicPr>
            <a:picLocks noChangeAspect="1"/>
          </p:cNvPicPr>
          <p:nvPr/>
        </p:nvPicPr>
        <p:blipFill>
          <a:blip r:embed="rId4"/>
          <a:stretch>
            <a:fillRect/>
          </a:stretch>
        </p:blipFill>
        <p:spPr>
          <a:xfrm>
            <a:off x="6283106" y="2208283"/>
            <a:ext cx="2614404" cy="3170222"/>
          </a:xfrm>
          <a:prstGeom prst="rect">
            <a:avLst/>
          </a:prstGeom>
        </p:spPr>
      </p:pic>
      <p:sp>
        <p:nvSpPr>
          <p:cNvPr id="23" name="Rectangle 22">
            <a:extLst>
              <a:ext uri="{FF2B5EF4-FFF2-40B4-BE49-F238E27FC236}">
                <a16:creationId xmlns:a16="http://schemas.microsoft.com/office/drawing/2014/main" id="{C7C4B0F3-025F-4D92-B6C5-B16416D93458}"/>
              </a:ext>
            </a:extLst>
          </p:cNvPr>
          <p:cNvSpPr/>
          <p:nvPr/>
        </p:nvSpPr>
        <p:spPr>
          <a:xfrm>
            <a:off x="2127606" y="1377074"/>
            <a:ext cx="222528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normal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DE08761E-8039-4D05-A37B-38E9E4D6DE68}"/>
              </a:ext>
            </a:extLst>
          </p:cNvPr>
          <p:cNvSpPr/>
          <p:nvPr/>
        </p:nvSpPr>
        <p:spPr>
          <a:xfrm>
            <a:off x="6323775" y="1377074"/>
            <a:ext cx="25330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infected</a:t>
            </a:r>
          </a:p>
        </p:txBody>
      </p:sp>
      <p:pic>
        <p:nvPicPr>
          <p:cNvPr id="26" name="Picture 25">
            <a:extLst>
              <a:ext uri="{FF2B5EF4-FFF2-40B4-BE49-F238E27FC236}">
                <a16:creationId xmlns:a16="http://schemas.microsoft.com/office/drawing/2014/main" id="{3D41C856-62C2-4BA4-9540-13FFB5E011EE}"/>
              </a:ext>
            </a:extLst>
          </p:cNvPr>
          <p:cNvPicPr>
            <a:picLocks noChangeAspect="1"/>
          </p:cNvPicPr>
          <p:nvPr/>
        </p:nvPicPr>
        <p:blipFill>
          <a:blip r:embed="rId5"/>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2299411520"/>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schemas.microsoft.com/office/2006/metadata/properties"/>
    <ds:schemaRef ds:uri="71af3243-3dd4-4a8d-8c0d-dd76da1f02a5"/>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491</Words>
  <Application>Microsoft Office PowerPoint</Application>
  <PresentationFormat>Widescreen</PresentationFormat>
  <Paragraphs>77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Office Theme</vt:lpstr>
      <vt:lpstr>Multiple Disease Classification And Prediction System</vt:lpstr>
      <vt:lpstr>Problem Statement</vt:lpstr>
      <vt:lpstr>About the project</vt:lpstr>
      <vt:lpstr>The Problem</vt:lpstr>
      <vt:lpstr>Product</vt:lpstr>
      <vt:lpstr>Models with their Accuracy of Prediction </vt:lpstr>
      <vt:lpstr>Working-Diabetes</vt:lpstr>
      <vt:lpstr>WORKING: HEART DISEASE</vt:lpstr>
      <vt:lpstr>WORKING: MALARIA</vt:lpstr>
      <vt:lpstr>WORKING: PNEUMONIA</vt:lpstr>
      <vt:lpstr>Application</vt:lpstr>
      <vt:lpstr>Future Prospects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2020-11-21T16:57:32Z</dcterms:created>
  <dcterms:modified xsi:type="dcterms:W3CDTF">2020-11-21T18:04:14Z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