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58F7E8-6BD3-43FE-BEED-5C62BBB75B2E}">
  <a:tblStyle styleId="{8E58F7E8-6BD3-43FE-BEED-5C62BBB75B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3fb849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d13fb849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mlg-ulb/creditcardfrau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457200"/>
            <a:ext cx="7772400" cy="10699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66092"/>
              </a:buClr>
              <a:buSzPct val="100000"/>
              <a:buFont typeface="Calibri"/>
              <a:buNone/>
            </a:pPr>
            <a:br>
              <a:rPr b="1" lang="en-US">
                <a:solidFill>
                  <a:srgbClr val="366092"/>
                </a:solidFill>
              </a:rPr>
            </a:br>
            <a:endParaRPr/>
          </a:p>
        </p:txBody>
      </p:sp>
      <p:sp>
        <p:nvSpPr>
          <p:cNvPr id="85" name="Google Shape;85;p13"/>
          <p:cNvSpPr txBox="1"/>
          <p:nvPr>
            <p:ph idx="1" type="subTitle"/>
          </p:nvPr>
        </p:nvSpPr>
        <p:spPr>
          <a:xfrm>
            <a:off x="1371600" y="3886200"/>
            <a:ext cx="6400800" cy="1752600"/>
          </a:xfrm>
          <a:prstGeom prst="rect">
            <a:avLst/>
          </a:prstGeom>
          <a:solidFill>
            <a:schemeClr val="lt1"/>
          </a:solid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1" i="1" lang="en-US" sz="4200"/>
              <a:t>Credit Card Fraud Detection System</a:t>
            </a:r>
            <a:endParaRPr b="1" i="1" sz="4200"/>
          </a:p>
        </p:txBody>
      </p:sp>
      <p:sp>
        <p:nvSpPr>
          <p:cNvPr id="86" name="Google Shape;86;p13"/>
          <p:cNvSpPr txBox="1"/>
          <p:nvPr/>
        </p:nvSpPr>
        <p:spPr>
          <a:xfrm>
            <a:off x="381000" y="1981200"/>
            <a:ext cx="7772400" cy="1069975"/>
          </a:xfrm>
          <a:prstGeom prst="rect">
            <a:avLst/>
          </a:prstGeom>
          <a:noFill/>
          <a:ln>
            <a:noFill/>
          </a:ln>
        </p:spPr>
        <p:txBody>
          <a:bodyPr anchorCtr="0" anchor="ctr" bIns="45700" lIns="91425" spcFirstLastPara="1" rIns="91425" wrap="square" tIns="45700">
            <a:normAutofit fontScale="82500" lnSpcReduction="20000"/>
          </a:bodyPr>
          <a:lstStyle/>
          <a:p>
            <a:pPr indent="0" lvl="0" marL="0" marR="0" rtl="0" algn="ctr">
              <a:lnSpc>
                <a:spcPct val="100000"/>
              </a:lnSpc>
              <a:spcBef>
                <a:spcPts val="0"/>
              </a:spcBef>
              <a:spcAft>
                <a:spcPts val="0"/>
              </a:spcAft>
              <a:buClr>
                <a:srgbClr val="366092"/>
              </a:buClr>
              <a:buSzPct val="100000"/>
              <a:buFont typeface="Calibri"/>
              <a:buNone/>
            </a:pPr>
            <a:r>
              <a:rPr b="1" i="0" lang="en-US" sz="4400" u="none" cap="none" strike="noStrike">
                <a:solidFill>
                  <a:srgbClr val="366092"/>
                </a:solidFill>
                <a:latin typeface="Calibri"/>
                <a:ea typeface="Calibri"/>
                <a:cs typeface="Calibri"/>
                <a:sym typeface="Calibri"/>
              </a:rPr>
              <a:t>TITLE  </a:t>
            </a:r>
            <a:br>
              <a:rPr b="1" i="0" lang="en-US" sz="4400" u="none" cap="none" strike="noStrike">
                <a:solidFill>
                  <a:srgbClr val="366092"/>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a:latin typeface="Calibri"/>
                <a:ea typeface="Calibri"/>
                <a:cs typeface="Calibri"/>
                <a:sym typeface="Calibri"/>
              </a:rPr>
            </a:br>
            <a:r>
              <a:rPr b="1" lang="en-US">
                <a:solidFill>
                  <a:srgbClr val="FF0000"/>
                </a:solidFill>
                <a:latin typeface="Calibri"/>
                <a:ea typeface="Calibri"/>
                <a:cs typeface="Calibri"/>
                <a:sym typeface="Calibri"/>
              </a:rPr>
              <a:t>Business opportunities for technology</a:t>
            </a:r>
            <a:br>
              <a:rPr b="1" lang="en-US">
                <a:solidFill>
                  <a:srgbClr val="FF0000"/>
                </a:solidFill>
                <a:latin typeface="Calibri"/>
                <a:ea typeface="Calibri"/>
                <a:cs typeface="Calibri"/>
                <a:sym typeface="Calibri"/>
              </a:rPr>
            </a:br>
            <a:r>
              <a:rPr lang="en-US" sz="3100">
                <a:solidFill>
                  <a:srgbClr val="FF0000"/>
                </a:solidFill>
                <a:latin typeface="Calibri"/>
                <a:ea typeface="Calibri"/>
                <a:cs typeface="Calibri"/>
                <a:sym typeface="Calibri"/>
              </a:rPr>
              <a:t>(Market, applications, who will use)</a:t>
            </a:r>
            <a:br>
              <a:rPr lang="en-US">
                <a:latin typeface="Calibri"/>
                <a:ea typeface="Calibri"/>
                <a:cs typeface="Calibri"/>
                <a:sym typeface="Calibri"/>
              </a:rPr>
            </a:br>
            <a:endParaRPr/>
          </a:p>
        </p:txBody>
      </p:sp>
      <p:sp>
        <p:nvSpPr>
          <p:cNvPr id="140" name="Google Shape;14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Primarily intended for legacy payment facilitators.</a:t>
            </a:r>
            <a:endParaRPr/>
          </a:p>
          <a:p>
            <a:pPr indent="-342900" lvl="0" marL="457200" rtl="0" algn="l">
              <a:spcBef>
                <a:spcPts val="0"/>
              </a:spcBef>
              <a:spcAft>
                <a:spcPts val="0"/>
              </a:spcAft>
              <a:buSzPts val="1800"/>
              <a:buChar char="●"/>
            </a:pPr>
            <a:r>
              <a:rPr lang="en-US"/>
              <a:t>Intended for new-age software based payment gateways facilitating digital transactions.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Team Details</a:t>
            </a:r>
            <a:endParaRPr>
              <a:solidFill>
                <a:srgbClr val="FF0000"/>
              </a:solidFill>
            </a:endParaRPr>
          </a:p>
        </p:txBody>
      </p:sp>
      <p:graphicFrame>
        <p:nvGraphicFramePr>
          <p:cNvPr id="92" name="Google Shape;92;p14"/>
          <p:cNvGraphicFramePr/>
          <p:nvPr/>
        </p:nvGraphicFramePr>
        <p:xfrm>
          <a:off x="457200" y="1600200"/>
          <a:ext cx="3000000" cy="3000000"/>
        </p:xfrm>
        <a:graphic>
          <a:graphicData uri="http://schemas.openxmlformats.org/drawingml/2006/table">
            <a:tbl>
              <a:tblPr bandRow="1" firstCol="1" firstRow="1">
                <a:noFill/>
                <a:tableStyleId>{8E58F7E8-6BD3-43FE-BEED-5C62BBB75B2E}</a:tableStyleId>
              </a:tblPr>
              <a:tblGrid>
                <a:gridCol w="901025"/>
                <a:gridCol w="2901150"/>
                <a:gridCol w="3589250"/>
              </a:tblGrid>
              <a:tr h="344975">
                <a:tc>
                  <a:txBody>
                    <a:bodyPr/>
                    <a:lstStyle/>
                    <a:p>
                      <a:pPr indent="0" lvl="0" marL="0" marR="0" rtl="0" algn="l">
                        <a:spcBef>
                          <a:spcPts val="0"/>
                        </a:spcBef>
                        <a:spcAft>
                          <a:spcPts val="0"/>
                        </a:spcAft>
                        <a:buNone/>
                      </a:pPr>
                      <a:r>
                        <a:rPr b="1" lang="en-US" sz="2000" u="none" cap="none" strike="noStrike">
                          <a:solidFill>
                            <a:schemeClr val="dk2"/>
                          </a:solidFill>
                        </a:rPr>
                        <a:t>S.No.</a:t>
                      </a:r>
                      <a:endParaRPr b="1" sz="2000" u="none" cap="none" strike="noStrike">
                        <a:solidFill>
                          <a:schemeClr val="dk2"/>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b="1" lang="en-US" sz="2000" u="none" cap="none" strike="noStrike">
                          <a:solidFill>
                            <a:schemeClr val="dk2"/>
                          </a:solidFill>
                        </a:rPr>
                        <a:t>Role</a:t>
                      </a:r>
                      <a:endParaRPr b="1" sz="2000" u="none" cap="none" strike="noStrike">
                        <a:solidFill>
                          <a:schemeClr val="dk2"/>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b="1" lang="en-US" sz="2000" u="none" cap="none" strike="noStrike">
                          <a:solidFill>
                            <a:schemeClr val="dk2"/>
                          </a:solidFill>
                        </a:rPr>
                        <a:t>Name with Register Number</a:t>
                      </a:r>
                      <a:endParaRPr b="1" sz="2000" u="none" cap="none" strike="noStrike">
                        <a:solidFill>
                          <a:schemeClr val="dk2"/>
                        </a:solidFill>
                        <a:latin typeface="Times New Roman"/>
                        <a:ea typeface="Times New Roman"/>
                        <a:cs typeface="Times New Roman"/>
                        <a:sym typeface="Times New Roman"/>
                      </a:endParaRPr>
                    </a:p>
                  </a:txBody>
                  <a:tcPr marT="0" marB="0" marR="68575" marL="68575"/>
                </a:tc>
              </a:tr>
              <a:tr h="36025">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2.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3.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4.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5.       </a:t>
                      </a:r>
                      <a:endParaRPr sz="1800">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2100">
                          <a:solidFill>
                            <a:schemeClr val="dk1"/>
                          </a:solidFill>
                          <a:latin typeface="Calibri"/>
                          <a:ea typeface="Calibri"/>
                          <a:cs typeface="Calibri"/>
                          <a:sym typeface="Calibri"/>
                        </a:rPr>
                        <a:t>Front End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100">
                          <a:solidFill>
                            <a:schemeClr val="dk1"/>
                          </a:solidFill>
                          <a:latin typeface="Calibri"/>
                          <a:ea typeface="Calibri"/>
                          <a:cs typeface="Calibri"/>
                          <a:sym typeface="Calibri"/>
                        </a:rPr>
                        <a:t>Designing</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100">
                          <a:solidFill>
                            <a:schemeClr val="dk1"/>
                          </a:solidFill>
                          <a:latin typeface="Calibri"/>
                          <a:ea typeface="Calibri"/>
                          <a:cs typeface="Calibri"/>
                          <a:sym typeface="Calibri"/>
                        </a:rPr>
                        <a:t>Back End</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100">
                          <a:solidFill>
                            <a:schemeClr val="dk1"/>
                          </a:solidFill>
                          <a:latin typeface="Calibri"/>
                          <a:ea typeface="Calibri"/>
                          <a:cs typeface="Calibri"/>
                          <a:sym typeface="Calibri"/>
                        </a:rPr>
                        <a:t>ML</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100">
                          <a:solidFill>
                            <a:schemeClr val="dk1"/>
                          </a:solidFill>
                          <a:latin typeface="Calibri"/>
                          <a:ea typeface="Calibri"/>
                          <a:cs typeface="Calibri"/>
                          <a:sym typeface="Calibri"/>
                        </a:rPr>
                        <a:t>ML/deployement</a:t>
                      </a:r>
                      <a:endParaRPr sz="2100">
                        <a:solidFill>
                          <a:schemeClr val="dk1"/>
                        </a:solidFill>
                        <a:latin typeface="Calibri"/>
                        <a:ea typeface="Calibri"/>
                        <a:cs typeface="Calibri"/>
                        <a:sym typeface="Calibri"/>
                      </a:endParaRPr>
                    </a:p>
                  </a:txBody>
                  <a:tcPr marT="0" marB="0" marR="68575" marL="68575"/>
                </a:tc>
                <a:tc>
                  <a:txBody>
                    <a:bodyPr/>
                    <a:lstStyle/>
                    <a:p>
                      <a:pPr indent="-355600" lvl="0" marL="457200" marR="0" rtl="0" algn="just">
                        <a:spcBef>
                          <a:spcPts val="0"/>
                        </a:spcBef>
                        <a:spcAft>
                          <a:spcPts val="0"/>
                        </a:spcAft>
                        <a:buSzPts val="2000"/>
                        <a:buChar char="●"/>
                      </a:pPr>
                      <a:r>
                        <a:rPr lang="en-US" sz="2000" u="none" cap="none" strike="noStrike"/>
                        <a:t> </a:t>
                      </a:r>
                      <a:r>
                        <a:rPr lang="en-US" sz="2000"/>
                        <a:t>Shashank Verma</a:t>
                      </a:r>
                      <a:endParaRPr sz="2000"/>
                    </a:p>
                    <a:p>
                      <a:pPr indent="0" lvl="0" marL="457200" marR="0" rtl="0" algn="just">
                        <a:spcBef>
                          <a:spcPts val="0"/>
                        </a:spcBef>
                        <a:spcAft>
                          <a:spcPts val="0"/>
                        </a:spcAft>
                        <a:buNone/>
                      </a:pPr>
                      <a:r>
                        <a:rPr lang="en-US" sz="2000"/>
                        <a:t>(RA1811027010050) </a:t>
                      </a:r>
                      <a:endParaRPr sz="2000"/>
                    </a:p>
                    <a:p>
                      <a:pPr indent="0" lvl="0" marL="457200" marR="0" rtl="0" algn="just">
                        <a:spcBef>
                          <a:spcPts val="0"/>
                        </a:spcBef>
                        <a:spcAft>
                          <a:spcPts val="0"/>
                        </a:spcAft>
                        <a:buNone/>
                      </a:pPr>
                      <a:r>
                        <a:t/>
                      </a:r>
                      <a:endParaRPr sz="2000"/>
                    </a:p>
                    <a:p>
                      <a:pPr indent="-355600" lvl="0" marL="457200" marR="0" rtl="0" algn="just">
                        <a:spcBef>
                          <a:spcPts val="0"/>
                        </a:spcBef>
                        <a:spcAft>
                          <a:spcPts val="0"/>
                        </a:spcAft>
                        <a:buSzPts val="2000"/>
                        <a:buChar char="●"/>
                      </a:pPr>
                      <a:r>
                        <a:rPr lang="en-US" sz="2000"/>
                        <a:t>Saurav Borah</a:t>
                      </a:r>
                      <a:endParaRPr sz="2000"/>
                    </a:p>
                    <a:p>
                      <a:pPr indent="0" lvl="0" marL="457200" marR="0" rtl="0" algn="just">
                        <a:spcBef>
                          <a:spcPts val="0"/>
                        </a:spcBef>
                        <a:spcAft>
                          <a:spcPts val="0"/>
                        </a:spcAft>
                        <a:buNone/>
                      </a:pPr>
                      <a:r>
                        <a:rPr lang="en-US" sz="2000"/>
                        <a:t>(RA1811027010010)</a:t>
                      </a:r>
                      <a:endParaRPr sz="2000"/>
                    </a:p>
                    <a:p>
                      <a:pPr indent="0" lvl="0" marL="457200" marR="0" rtl="0" algn="just">
                        <a:spcBef>
                          <a:spcPts val="0"/>
                        </a:spcBef>
                        <a:spcAft>
                          <a:spcPts val="0"/>
                        </a:spcAft>
                        <a:buNone/>
                      </a:pPr>
                      <a:r>
                        <a:t/>
                      </a:r>
                      <a:endParaRPr sz="2000"/>
                    </a:p>
                    <a:p>
                      <a:pPr indent="0" lvl="0" marL="0" marR="0" rtl="0" algn="just">
                        <a:spcBef>
                          <a:spcPts val="0"/>
                        </a:spcBef>
                        <a:spcAft>
                          <a:spcPts val="0"/>
                        </a:spcAft>
                        <a:buNone/>
                      </a:pPr>
                      <a:r>
                        <a:t/>
                      </a:r>
                      <a:endParaRPr sz="2000"/>
                    </a:p>
                    <a:p>
                      <a:pPr indent="-355600" lvl="0" marL="457200" marR="0" rtl="0" algn="just">
                        <a:spcBef>
                          <a:spcPts val="0"/>
                        </a:spcBef>
                        <a:spcAft>
                          <a:spcPts val="0"/>
                        </a:spcAft>
                        <a:buSzPts val="2000"/>
                        <a:buChar char="●"/>
                      </a:pPr>
                      <a:r>
                        <a:rPr lang="en-US" sz="2000"/>
                        <a:t>Kartikeya Shrivastava</a:t>
                      </a:r>
                      <a:endParaRPr sz="2000"/>
                    </a:p>
                    <a:p>
                      <a:pPr indent="0" lvl="0" marL="457200" marR="0" rtl="0" algn="just">
                        <a:spcBef>
                          <a:spcPts val="0"/>
                        </a:spcBef>
                        <a:spcAft>
                          <a:spcPts val="0"/>
                        </a:spcAft>
                        <a:buNone/>
                      </a:pPr>
                      <a:r>
                        <a:rPr lang="en-US" sz="2000"/>
                        <a:t>(RA1811027010055)</a:t>
                      </a:r>
                      <a:endParaRPr sz="2000"/>
                    </a:p>
                    <a:p>
                      <a:pPr indent="0" lvl="0" marL="457200" marR="0" rtl="0" algn="just">
                        <a:spcBef>
                          <a:spcPts val="0"/>
                        </a:spcBef>
                        <a:spcAft>
                          <a:spcPts val="0"/>
                        </a:spcAft>
                        <a:buNone/>
                      </a:pPr>
                      <a:r>
                        <a:t/>
                      </a:r>
                      <a:endParaRPr sz="2000"/>
                    </a:p>
                    <a:p>
                      <a:pPr indent="0" lvl="0" marL="457200" marR="0" rtl="0" algn="just">
                        <a:spcBef>
                          <a:spcPts val="0"/>
                        </a:spcBef>
                        <a:spcAft>
                          <a:spcPts val="0"/>
                        </a:spcAft>
                        <a:buNone/>
                      </a:pPr>
                      <a:r>
                        <a:t/>
                      </a:r>
                      <a:endParaRPr sz="2000"/>
                    </a:p>
                    <a:p>
                      <a:pPr indent="-355600" lvl="0" marL="457200" marR="0" rtl="0" algn="just">
                        <a:spcBef>
                          <a:spcPts val="0"/>
                        </a:spcBef>
                        <a:spcAft>
                          <a:spcPts val="0"/>
                        </a:spcAft>
                        <a:buSzPts val="2000"/>
                        <a:buChar char="●"/>
                      </a:pPr>
                      <a:r>
                        <a:rPr lang="en-US" sz="2000"/>
                        <a:t>Irfhana Zakir Hussain</a:t>
                      </a:r>
                      <a:endParaRPr sz="2000"/>
                    </a:p>
                    <a:p>
                      <a:pPr indent="0" lvl="0" marL="457200" marR="0" rtl="0" algn="just">
                        <a:spcBef>
                          <a:spcPts val="0"/>
                        </a:spcBef>
                        <a:spcAft>
                          <a:spcPts val="0"/>
                        </a:spcAft>
                        <a:buNone/>
                      </a:pPr>
                      <a:r>
                        <a:rPr lang="en-US" sz="2000"/>
                        <a:t>(RA1811027010100)</a:t>
                      </a:r>
                      <a:endParaRPr sz="2000"/>
                    </a:p>
                    <a:p>
                      <a:pPr indent="0" lvl="0" marL="457200" marR="0" rtl="0" algn="just">
                        <a:spcBef>
                          <a:spcPts val="0"/>
                        </a:spcBef>
                        <a:spcAft>
                          <a:spcPts val="0"/>
                        </a:spcAft>
                        <a:buNone/>
                      </a:pPr>
                      <a:r>
                        <a:t/>
                      </a:r>
                      <a:endParaRPr sz="2000"/>
                    </a:p>
                    <a:p>
                      <a:pPr indent="-355600" lvl="0" marL="457200" marR="0" rtl="0" algn="just">
                        <a:spcBef>
                          <a:spcPts val="0"/>
                        </a:spcBef>
                        <a:spcAft>
                          <a:spcPts val="0"/>
                        </a:spcAft>
                        <a:buSzPts val="2000"/>
                        <a:buChar char="●"/>
                      </a:pPr>
                      <a:r>
                        <a:rPr lang="en-US" sz="2000"/>
                        <a:t>Pranjal Datta</a:t>
                      </a:r>
                      <a:endParaRPr sz="2000"/>
                    </a:p>
                    <a:p>
                      <a:pPr indent="0" lvl="0" marL="457200" marR="0" rtl="0" algn="just">
                        <a:spcBef>
                          <a:spcPts val="0"/>
                        </a:spcBef>
                        <a:spcAft>
                          <a:spcPts val="0"/>
                        </a:spcAft>
                        <a:buNone/>
                      </a:pPr>
                      <a:r>
                        <a:rPr lang="en-US" sz="2000"/>
                        <a:t>(RA1811027010028)</a:t>
                      </a:r>
                      <a:endParaRPr sz="2000"/>
                    </a:p>
                    <a:p>
                      <a:pPr indent="0" lvl="0" marL="0" marR="0" rtl="0" algn="just">
                        <a:spcBef>
                          <a:spcPts val="0"/>
                        </a:spcBef>
                        <a:spcAft>
                          <a:spcPts val="0"/>
                        </a:spcAft>
                        <a:buNone/>
                      </a:pPr>
                      <a:r>
                        <a:t/>
                      </a:r>
                      <a:endParaRPr sz="2000"/>
                    </a:p>
                  </a:txBody>
                  <a:tcPr marT="0" marB="0" marR="68575" marL="68575"/>
                </a:tc>
              </a:tr>
              <a:tr h="18045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2000" u="none" cap="none" strike="noStrike">
                        <a:solidFill>
                          <a:srgbClr val="000000"/>
                        </a:solidFill>
                        <a:latin typeface="Times New Roman"/>
                        <a:ea typeface="Times New Roman"/>
                        <a:cs typeface="Times New Roman"/>
                        <a:sym typeface="Times New Roman"/>
                      </a:endParaRPr>
                    </a:p>
                  </a:txBody>
                  <a:tcPr marT="0" marB="0" marR="68575" marL="68575"/>
                </a:tc>
              </a:tr>
              <a:tr h="180450">
                <a:tc>
                  <a:txBody>
                    <a:bodyPr/>
                    <a:lstStyle/>
                    <a:p>
                      <a:pPr indent="0" lvl="0" marL="0" marR="0" rtl="0" algn="just">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2000" u="none" cap="none" strike="noStrike">
                        <a:solidFill>
                          <a:srgbClr val="000000"/>
                        </a:solidFill>
                        <a:latin typeface="Times New Roman"/>
                        <a:ea typeface="Times New Roman"/>
                        <a:cs typeface="Times New Roman"/>
                        <a:sym typeface="Times New Roman"/>
                      </a:endParaRPr>
                    </a:p>
                  </a:txBody>
                  <a:tcPr marT="0" marB="0" marR="68575" marL="68575"/>
                </a:tc>
              </a:tr>
              <a:tr h="180450">
                <a:tc>
                  <a:txBody>
                    <a:bodyPr/>
                    <a:lstStyle/>
                    <a:p>
                      <a:pPr indent="0" lvl="0" marL="0" marR="0" rtl="0" algn="just">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t/>
                      </a:r>
                      <a:endParaRPr sz="2000" u="none" cap="none" strike="noStrike">
                        <a:solidFill>
                          <a:srgbClr val="000000"/>
                        </a:solidFill>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sz="6700">
                <a:solidFill>
                  <a:srgbClr val="FF0000"/>
                </a:solidFill>
                <a:latin typeface="Calibri"/>
                <a:ea typeface="Calibri"/>
                <a:cs typeface="Calibri"/>
                <a:sym typeface="Calibri"/>
              </a:rPr>
              <a:t>Problem Statement </a:t>
            </a:r>
            <a:br>
              <a:rPr b="1" lang="en-US">
                <a:solidFill>
                  <a:srgbClr val="FF0000"/>
                </a:solidFill>
                <a:latin typeface="Calibri"/>
                <a:ea typeface="Calibri"/>
                <a:cs typeface="Calibri"/>
                <a:sym typeface="Calibri"/>
              </a:rPr>
            </a:br>
            <a:r>
              <a:rPr lang="en-US" sz="2200">
                <a:solidFill>
                  <a:srgbClr val="FF0000"/>
                </a:solidFill>
                <a:latin typeface="Calibri"/>
                <a:ea typeface="Calibri"/>
                <a:cs typeface="Calibri"/>
                <a:sym typeface="Calibri"/>
              </a:rPr>
              <a:t>(What unmet need is addressed by technology)</a:t>
            </a:r>
            <a:br>
              <a:rPr lang="en-US" sz="2200">
                <a:latin typeface="Calibri"/>
                <a:ea typeface="Calibri"/>
                <a:cs typeface="Calibri"/>
                <a:sym typeface="Calibri"/>
              </a:rPr>
            </a:br>
            <a:endParaRPr/>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None/>
            </a:pPr>
            <a:r>
              <a:rPr lang="en-US"/>
              <a:t>Build a benchmarking tool for credit card fraud detection to compare various models on a standard dataset to determine efficacy along with advanced data preprocessing steps.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latin typeface="Calibri"/>
                <a:ea typeface="Calibri"/>
                <a:cs typeface="Calibri"/>
                <a:sym typeface="Calibri"/>
              </a:rPr>
              <a:t>Current State of Technology</a:t>
            </a:r>
            <a:endParaRPr>
              <a:solidFill>
                <a:srgbClr val="FF0000"/>
              </a:solidFill>
            </a:endParaRPr>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4651" lvl="0" marL="457200" rtl="0" algn="l">
              <a:lnSpc>
                <a:spcPct val="115000"/>
              </a:lnSpc>
              <a:spcBef>
                <a:spcPts val="0"/>
              </a:spcBef>
              <a:spcAft>
                <a:spcPts val="0"/>
              </a:spcAft>
              <a:buSzPct val="100000"/>
              <a:buChar char="•"/>
            </a:pPr>
            <a:r>
              <a:rPr lang="en-US" sz="3847">
                <a:latin typeface="Arial"/>
                <a:ea typeface="Arial"/>
                <a:cs typeface="Arial"/>
                <a:sym typeface="Arial"/>
              </a:rPr>
              <a:t>While a lot of attempts have been made in the past to solve </a:t>
            </a:r>
            <a:endParaRPr sz="3847">
              <a:latin typeface="Arial"/>
              <a:ea typeface="Arial"/>
              <a:cs typeface="Arial"/>
              <a:sym typeface="Arial"/>
            </a:endParaRPr>
          </a:p>
          <a:p>
            <a:pPr indent="0" lvl="0" marL="457200" rtl="0" algn="l">
              <a:lnSpc>
                <a:spcPct val="115000"/>
              </a:lnSpc>
              <a:spcBef>
                <a:spcPts val="0"/>
              </a:spcBef>
              <a:spcAft>
                <a:spcPts val="0"/>
              </a:spcAft>
              <a:buNone/>
            </a:pPr>
            <a:r>
              <a:rPr lang="en-US" sz="3847">
                <a:latin typeface="Arial"/>
                <a:ea typeface="Arial"/>
                <a:cs typeface="Arial"/>
                <a:sym typeface="Arial"/>
              </a:rPr>
              <a:t>fraud via human-intensive methods like education etc, while they have yielded results, they usually cannot keep up with the scale of the largest financial services companies in the world like American Express who process more than 1.2 trillion dollars worth of credit every year. </a:t>
            </a:r>
            <a:endParaRPr sz="3847">
              <a:latin typeface="Arial"/>
              <a:ea typeface="Arial"/>
              <a:cs typeface="Arial"/>
              <a:sym typeface="Arial"/>
            </a:endParaRPr>
          </a:p>
          <a:p>
            <a:pPr indent="0" lvl="0" marL="0" rtl="0" algn="l">
              <a:lnSpc>
                <a:spcPct val="115000"/>
              </a:lnSpc>
              <a:spcBef>
                <a:spcPts val="0"/>
              </a:spcBef>
              <a:spcAft>
                <a:spcPts val="0"/>
              </a:spcAft>
              <a:buNone/>
            </a:pPr>
            <a:r>
              <a:t/>
            </a:r>
            <a:endParaRPr sz="3847">
              <a:latin typeface="Arial"/>
              <a:ea typeface="Arial"/>
              <a:cs typeface="Arial"/>
              <a:sym typeface="Arial"/>
            </a:endParaRPr>
          </a:p>
          <a:p>
            <a:pPr indent="0" lvl="0" marL="0" rtl="0" algn="l">
              <a:lnSpc>
                <a:spcPct val="115000"/>
              </a:lnSpc>
              <a:spcBef>
                <a:spcPts val="0"/>
              </a:spcBef>
              <a:spcAft>
                <a:spcPts val="0"/>
              </a:spcAft>
              <a:buNone/>
            </a:pPr>
            <a:r>
              <a:t/>
            </a:r>
            <a:endParaRPr sz="3847">
              <a:latin typeface="Arial"/>
              <a:ea typeface="Arial"/>
              <a:cs typeface="Arial"/>
              <a:sym typeface="Arial"/>
            </a:endParaRPr>
          </a:p>
          <a:p>
            <a:pPr indent="-344651" lvl="0" marL="457200" rtl="0" algn="l">
              <a:lnSpc>
                <a:spcPct val="115000"/>
              </a:lnSpc>
              <a:spcBef>
                <a:spcPts val="0"/>
              </a:spcBef>
              <a:spcAft>
                <a:spcPts val="0"/>
              </a:spcAft>
              <a:buSzPct val="100000"/>
              <a:buChar char="•"/>
            </a:pPr>
            <a:r>
              <a:rPr lang="en-US" sz="3847">
                <a:latin typeface="Arial"/>
                <a:ea typeface="Arial"/>
                <a:cs typeface="Arial"/>
                <a:sym typeface="Arial"/>
              </a:rPr>
              <a:t>Hence, over the last couple of years since 2010, the industry leaders have been experimenting with ML methods to automatically detect fraud. </a:t>
            </a:r>
            <a:endParaRPr sz="3847">
              <a:latin typeface="Arial"/>
              <a:ea typeface="Arial"/>
              <a:cs typeface="Arial"/>
              <a:sym typeface="Arial"/>
            </a:endParaRPr>
          </a:p>
          <a:p>
            <a:pPr indent="0" lvl="0" marL="0" rtl="0" algn="l">
              <a:lnSpc>
                <a:spcPct val="115000"/>
              </a:lnSpc>
              <a:spcBef>
                <a:spcPts val="0"/>
              </a:spcBef>
              <a:spcAft>
                <a:spcPts val="0"/>
              </a:spcAft>
              <a:buNone/>
            </a:pPr>
            <a:r>
              <a:t/>
            </a:r>
            <a:endParaRPr sz="3847">
              <a:latin typeface="Arial"/>
              <a:ea typeface="Arial"/>
              <a:cs typeface="Arial"/>
              <a:sym typeface="Arial"/>
            </a:endParaRPr>
          </a:p>
          <a:p>
            <a:pPr indent="0" lvl="0" marL="0" rtl="0" algn="l">
              <a:lnSpc>
                <a:spcPct val="115000"/>
              </a:lnSpc>
              <a:spcBef>
                <a:spcPts val="0"/>
              </a:spcBef>
              <a:spcAft>
                <a:spcPts val="0"/>
              </a:spcAft>
              <a:buNone/>
            </a:pPr>
            <a:r>
              <a:t/>
            </a:r>
            <a:endParaRPr sz="3847">
              <a:latin typeface="Arial"/>
              <a:ea typeface="Arial"/>
              <a:cs typeface="Arial"/>
              <a:sym typeface="Arial"/>
            </a:endParaRPr>
          </a:p>
          <a:p>
            <a:pPr indent="0" lvl="0" marL="0" rtl="0" algn="l">
              <a:lnSpc>
                <a:spcPct val="115000"/>
              </a:lnSpc>
              <a:spcBef>
                <a:spcPts val="0"/>
              </a:spcBef>
              <a:spcAft>
                <a:spcPts val="0"/>
              </a:spcAft>
              <a:buNone/>
            </a:pPr>
            <a:r>
              <a:t/>
            </a:r>
            <a:endParaRPr sz="3847">
              <a:latin typeface="Arial"/>
              <a:ea typeface="Arial"/>
              <a:cs typeface="Arial"/>
              <a:sym typeface="Arial"/>
            </a:endParaRPr>
          </a:p>
          <a:p>
            <a:pPr indent="-344651" lvl="0" marL="457200" rtl="0" algn="l">
              <a:lnSpc>
                <a:spcPct val="115000"/>
              </a:lnSpc>
              <a:spcBef>
                <a:spcPts val="0"/>
              </a:spcBef>
              <a:spcAft>
                <a:spcPts val="0"/>
              </a:spcAft>
              <a:buSzPct val="100000"/>
              <a:buChar char="•"/>
            </a:pPr>
            <a:r>
              <a:rPr lang="en-US" sz="3847">
                <a:latin typeface="Arial"/>
                <a:ea typeface="Arial"/>
                <a:cs typeface="Arial"/>
                <a:sym typeface="Arial"/>
              </a:rPr>
              <a:t>In this project we attempt to benchmark the performance of difference ML methods on real world data to determine the efficacy of the various models and eventually arrive at a conclusion regarding which ML models suits the use-case best.</a:t>
            </a:r>
            <a:endParaRPr sz="3847">
              <a:latin typeface="Arial"/>
              <a:ea typeface="Arial"/>
              <a:cs typeface="Arial"/>
              <a:sym typeface="Arial"/>
            </a:endParaRPr>
          </a:p>
          <a:p>
            <a:pPr indent="-139700" lvl="0" marL="342900" rtl="0" algn="l">
              <a:lnSpc>
                <a:spcPct val="80000"/>
              </a:lnSpc>
              <a:spcBef>
                <a:spcPts val="0"/>
              </a:spcBef>
              <a:spcAft>
                <a:spcPts val="0"/>
              </a:spcAft>
              <a:buClr>
                <a:schemeClr val="dk1"/>
              </a:buClr>
              <a:buSzPct val="123076"/>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Summary on Dataset Used</a:t>
            </a:r>
            <a:endParaRPr b="1">
              <a:solidFill>
                <a:srgbClr val="FF0000"/>
              </a:solidFill>
            </a:endParaRPr>
          </a:p>
        </p:txBody>
      </p:sp>
      <p:sp>
        <p:nvSpPr>
          <p:cNvPr id="110" name="Google Shape;11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Open Source Credit-card fraud dataset available on Kaggle (</a:t>
            </a:r>
            <a:r>
              <a:rPr lang="en-US" u="sng">
                <a:solidFill>
                  <a:schemeClr val="hlink"/>
                </a:solidFill>
                <a:hlinkClick r:id="rId3"/>
              </a:rPr>
              <a:t>Link</a:t>
            </a:r>
            <a:r>
              <a:rPr lang="en-US"/>
              <a:t>)</a:t>
            </a:r>
            <a:endParaRPr/>
          </a:p>
          <a:p>
            <a:pPr indent="-342900" lvl="0" marL="457200" rtl="0" algn="l">
              <a:spcBef>
                <a:spcPts val="0"/>
              </a:spcBef>
              <a:spcAft>
                <a:spcPts val="0"/>
              </a:spcAft>
              <a:buSzPts val="1800"/>
              <a:buChar char="●"/>
            </a:pPr>
            <a:r>
              <a:rPr lang="en-US"/>
              <a:t>Considered a benchmark dataset.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Hardware/Software Used</a:t>
            </a:r>
            <a:endParaRPr b="1">
              <a:solidFill>
                <a:srgbClr val="FF0000"/>
              </a:solidFill>
            </a:endParaRPr>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rPr lang="en-US"/>
              <a:t>Tools: Python, Scikit-learn, </a:t>
            </a:r>
            <a:r>
              <a:rPr lang="en-US"/>
              <a:t>Pandas</a:t>
            </a:r>
            <a:r>
              <a:rPr lang="en-US"/>
              <a:t>, Numpy, etc</a:t>
            </a:r>
            <a:endParaRPr/>
          </a:p>
          <a:p>
            <a:pPr indent="-139700" lvl="0" marL="342900" rtl="0" algn="l">
              <a:spcBef>
                <a:spcPts val="0"/>
              </a:spcBef>
              <a:spcAft>
                <a:spcPts val="0"/>
              </a:spcAft>
              <a:buClr>
                <a:schemeClr val="dk1"/>
              </a:buClr>
              <a:buSzPts val="3200"/>
              <a:buNone/>
            </a:pPr>
            <a:r>
              <a:rPr lang="en-US"/>
              <a:t>Platform: Google Colab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Current Status</a:t>
            </a:r>
            <a:endParaRPr b="1">
              <a:solidFill>
                <a:srgbClr val="FF0000"/>
              </a:solidFill>
            </a:endParaRPr>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EDA completed.</a:t>
            </a:r>
            <a:endParaRPr/>
          </a:p>
          <a:p>
            <a:pPr indent="-342900" lvl="0" marL="457200" rtl="0" algn="l">
              <a:spcBef>
                <a:spcPts val="0"/>
              </a:spcBef>
              <a:spcAft>
                <a:spcPts val="0"/>
              </a:spcAft>
              <a:buSzPts val="1800"/>
              <a:buChar char="●"/>
            </a:pPr>
            <a:r>
              <a:rPr lang="en-US"/>
              <a:t>Models Ready.</a:t>
            </a:r>
            <a:endParaRPr/>
          </a:p>
          <a:p>
            <a:pPr indent="-342900" lvl="0" marL="457200" rtl="0" algn="l">
              <a:spcBef>
                <a:spcPts val="0"/>
              </a:spcBef>
              <a:spcAft>
                <a:spcPts val="0"/>
              </a:spcAft>
              <a:buSzPts val="1800"/>
              <a:buChar char="●"/>
            </a:pPr>
            <a:r>
              <a:rPr lang="en-US"/>
              <a:t>Frontend</a:t>
            </a:r>
            <a:r>
              <a:rPr lang="en-US"/>
              <a:t> Design ready.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Future Course of Action</a:t>
            </a:r>
            <a:endParaRPr b="1">
              <a:solidFill>
                <a:srgbClr val="FF0000"/>
              </a:solidFill>
            </a:endParaRPr>
          </a:p>
        </p:txBody>
      </p:sp>
      <p:sp>
        <p:nvSpPr>
          <p:cNvPr id="128" name="Google Shape;128;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Build the frontend</a:t>
            </a:r>
            <a:endParaRPr/>
          </a:p>
          <a:p>
            <a:pPr indent="-342900" lvl="0" marL="457200" rtl="0" algn="l">
              <a:spcBef>
                <a:spcPts val="0"/>
              </a:spcBef>
              <a:spcAft>
                <a:spcPts val="0"/>
              </a:spcAft>
              <a:buSzPts val="1800"/>
              <a:buChar char="●"/>
            </a:pPr>
            <a:r>
              <a:rPr lang="en-US"/>
              <a:t>Deploy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latin typeface="Calibri"/>
                <a:ea typeface="Calibri"/>
                <a:cs typeface="Calibri"/>
                <a:sym typeface="Calibri"/>
              </a:rPr>
              <a:t>What is required to further marketability</a:t>
            </a:r>
            <a:br>
              <a:rPr b="1" lang="en-US">
                <a:solidFill>
                  <a:srgbClr val="FF0000"/>
                </a:solidFill>
                <a:latin typeface="Calibri"/>
                <a:ea typeface="Calibri"/>
                <a:cs typeface="Calibri"/>
                <a:sym typeface="Calibri"/>
              </a:rPr>
            </a:br>
            <a:endParaRPr>
              <a:solidFill>
                <a:srgbClr val="FF0000"/>
              </a:solidFill>
            </a:endParaRPr>
          </a:p>
        </p:txBody>
      </p:sp>
      <p:sp>
        <p:nvSpPr>
          <p:cNvPr id="134" name="Google Shape;13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sz="2800"/>
              <a:t>A solid plan to develop in fragments, to eventually integrate into a final product. </a:t>
            </a:r>
            <a:endParaRPr sz="2800"/>
          </a:p>
          <a:p>
            <a:pPr indent="-406400" lvl="0" marL="457200" rtl="0" algn="l">
              <a:spcBef>
                <a:spcPts val="0"/>
              </a:spcBef>
              <a:spcAft>
                <a:spcPts val="0"/>
              </a:spcAft>
              <a:buSzPts val="2800"/>
              <a:buChar char="•"/>
            </a:pPr>
            <a:r>
              <a:rPr lang="en-US" sz="2800"/>
              <a:t>Continuous Integration and Continuous Deployment is must.</a:t>
            </a:r>
            <a:endParaRPr sz="2800"/>
          </a:p>
          <a:p>
            <a:pPr indent="-406400" lvl="0" marL="457200" rtl="0" algn="l">
              <a:spcBef>
                <a:spcPts val="0"/>
              </a:spcBef>
              <a:spcAft>
                <a:spcPts val="0"/>
              </a:spcAft>
              <a:buSzPts val="2800"/>
              <a:buChar char="•"/>
            </a:pPr>
            <a:r>
              <a:rPr lang="en-US" sz="2800"/>
              <a:t>Ensuring that the model is customized as per the needs of the customer.</a:t>
            </a:r>
            <a:endParaRPr sz="2800"/>
          </a:p>
          <a:p>
            <a:pPr indent="-406400" lvl="0" marL="457200" rtl="0" algn="l">
              <a:spcBef>
                <a:spcPts val="0"/>
              </a:spcBef>
              <a:spcAft>
                <a:spcPts val="0"/>
              </a:spcAft>
              <a:buSzPts val="2800"/>
              <a:buChar char="•"/>
            </a:pPr>
            <a:r>
              <a:rPr lang="en-US" sz="2800"/>
              <a:t>Rapid Product development and marketing will play a major role.</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