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1" r:id="rId18"/>
    <p:sldId id="273" r:id="rId19"/>
    <p:sldId id="275" r:id="rId20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580" autoAdjust="0"/>
  </p:normalViewPr>
  <p:slideViewPr>
    <p:cSldViewPr>
      <p:cViewPr varScale="1">
        <p:scale>
          <a:sx n="66" d="100"/>
          <a:sy n="66" d="100"/>
        </p:scale>
        <p:origin x="-1302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263B69-03AA-468F-882C-C5241718940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041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003C09-113E-4542-8462-252E036059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3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EC28959E-97CC-4C46-977E-66617F0981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1EA668F-158E-422C-AA36-98A65501B5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DC3945A-E6E1-48AD-8D09-ACA407F8CC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CBC494BD-C351-4855-8A30-290624263DE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2514285-8DD8-4513-82FD-D894734232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A32BB33E-08E5-49B3-BFEC-472F4D438AD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D666A80B-2605-48FE-AE6F-94770B3170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380E994-52DF-4DEC-BF3C-4F4386D5A6A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171E0BD-FF3D-41B7-8D4E-86D1B3ECB4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B6A7EDD-C431-43E4-93E2-91A4F3F56D7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0F624667-73A9-4854-8F57-B4414847B9E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B09708D4-3DF9-4395-BCCD-254C41080AB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Quantum_mechani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5518"/>
            <a:ext cx="10080625" cy="7942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dirty="0"/>
              <a:t>Basics of Semiconductors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75817" y="4752950"/>
            <a:ext cx="8928992" cy="2483271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 dirty="0"/>
              <a:t>By </a:t>
            </a:r>
            <a:r>
              <a:rPr lang="en-IN" dirty="0" err="1"/>
              <a:t>Saurav</a:t>
            </a:r>
            <a:r>
              <a:rPr lang="en-IN" dirty="0"/>
              <a:t> </a:t>
            </a:r>
            <a:r>
              <a:rPr lang="en-IN" dirty="0" smtClean="0"/>
              <a:t>Thakur</a:t>
            </a:r>
          </a:p>
          <a:p>
            <a:pPr marL="0" lv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Btech</a:t>
            </a:r>
            <a:r>
              <a:rPr lang="en-US" dirty="0" smtClean="0"/>
              <a:t> EE)</a:t>
            </a:r>
            <a:endParaRPr lang="en-IN" dirty="0"/>
          </a:p>
          <a:p>
            <a:pPr marL="0" lvl="0" indent="0" algn="ctr">
              <a:buNone/>
            </a:pPr>
            <a:endParaRPr lang="en-IN" dirty="0"/>
          </a:p>
        </p:txBody>
      </p:sp>
      <p:pic>
        <p:nvPicPr>
          <p:cNvPr id="11266" name="Picture 2" descr="C:\Users\saurav thakur\Desktop\178487234_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92" y="1418381"/>
            <a:ext cx="4300736" cy="32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784" y="1475581"/>
            <a:ext cx="936104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For conduction the electrons must reach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conduction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band from valence band 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The energy difference between the valence band and conduction band is called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band gap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Insulators have a high band gap while conductors don’t have any but semiconductors have approx~1eV 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endParaRPr lang="en-US" sz="2200" dirty="0" smtClean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8394" y="539477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>
                <a:solidFill>
                  <a:schemeClr val="accent2"/>
                </a:solidFill>
              </a:rPr>
              <a:t>Band Theory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C:\Users\saurav thakur\Desktop\c_fi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37" y="4283893"/>
            <a:ext cx="5904656" cy="217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urav thakur\Desktop\600px-Indirect_Bandgap.sv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827509"/>
            <a:ext cx="432048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urav thakur\Desktop\600px-Direc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10" y="813107"/>
            <a:ext cx="4338482" cy="3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784" y="4499917"/>
            <a:ext cx="9433048" cy="24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If the electron can reach the minimum energy required for conduction band from valence band without changing the momentum is called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Direct Band Gap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If the electron has to change the momentum i.e. changing k(wave vector) to go to minimum energy point is called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Ind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irect Band Gap  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Direct band gap materials are used in LASERs </a:t>
            </a:r>
            <a:endParaRPr lang="en-US" sz="2200" dirty="0" smtClean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52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472" y="539477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>
                <a:solidFill>
                  <a:schemeClr val="accent2"/>
                </a:solidFill>
              </a:rPr>
              <a:t>Charge Carriers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3348950"/>
            <a:ext cx="9433048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Carrier </a:t>
            </a:r>
            <a:r>
              <a:rPr lang="en-US" sz="2200" dirty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generation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 and 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Recombination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 are processes by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which mobile charge carriers(electrons and holes) are 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created and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eliminated(combining to release energy)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More abundant charge is called the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Majority carrier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while the other is called the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Minority carrier</a:t>
            </a:r>
            <a:endParaRPr lang="en-IN" sz="2200" dirty="0" smtClean="0">
              <a:solidFill>
                <a:schemeClr val="accent1"/>
              </a:solidFill>
              <a:highlight>
                <a:scrgbClr r="0" g="0" b="0">
                  <a:alpha val="0"/>
                </a:scrgbClr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67904" y="1403573"/>
                <a:ext cx="3380461" cy="94699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Electrons</a:t>
                </a:r>
              </a:p>
              <a:p>
                <a:r>
                  <a:rPr lang="en-US" dirty="0" smtClean="0"/>
                  <a:t>Carry negative charge</a:t>
                </a:r>
                <a:r>
                  <a:rPr lang="en-IN" dirty="0"/>
                  <a:t>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1.6∗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−19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904" y="1403573"/>
                <a:ext cx="3380461" cy="9469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4308" y="1403573"/>
            <a:ext cx="414046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Holes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Carry positive charge(equal to the electronic charge)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113" y="539477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Effective Mass</a:t>
            </a:r>
            <a:endParaRPr lang="en-IN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7784" y="1259557"/>
                <a:ext cx="9433048" cy="390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effective mass is a quantity that is used to simplify 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band structures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by constructing an analogy to the behavior of a free particle with that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mass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It is represented as m* and for electron in energy E and wave vector k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  <a:ea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IN" sz="2200" dirty="0" smtClean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m* has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c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omponents in all 3 axes(as k is a vector) and need not to be same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As conduction band are not necessarily symmetrical so it may create E and k relation to be non circular, like ellipsoids 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IN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1259557"/>
                <a:ext cx="9433048" cy="3901581"/>
              </a:xfrm>
              <a:prstGeom prst="rect">
                <a:avLst/>
              </a:prstGeom>
              <a:blipFill rotWithShape="1">
                <a:blip r:embed="rId2"/>
                <a:stretch>
                  <a:fillRect t="-938" r="-1034" b="-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7784" y="1907629"/>
                <a:ext cx="9433048" cy="198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top of energy level of electron i.e.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probability of finding an electron above this level is zero at 0 K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Fermi Dirac distribution function is given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Noto Sans CJK SC Regular" pitchFamily="2"/>
                            <a:cs typeface="FreeSans" pitchFamily="2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Noto Sans CJK SC Regular" pitchFamily="2"/>
                            <a:cs typeface="FreeSans" pitchFamily="2"/>
                          </a:rPr>
                          <m:t>𝐸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𝐸</m:t>
                            </m:r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)/</m:t>
                            </m:r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𝑘𝑇</m:t>
                            </m:r>
                          </m:sup>
                        </m:sSup>
                      </m:den>
                    </m:f>
                  </m:oMath>
                </a14:m>
                <a:endParaRPr lang="en-IN" sz="2200" dirty="0" smtClean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Fermi energy is the energy at which probability y of finding an electron is ½ </a:t>
                </a:r>
                <a:endParaRPr lang="en-IN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1907629"/>
                <a:ext cx="9433048" cy="1988750"/>
              </a:xfrm>
              <a:prstGeom prst="rect">
                <a:avLst/>
              </a:prstGeom>
              <a:blipFill rotWithShape="1">
                <a:blip r:embed="rId2"/>
                <a:stretch>
                  <a:fillRect t="-1840" r="-1486" b="-5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72205" y="395461"/>
            <a:ext cx="9072563" cy="794276"/>
          </a:xfrm>
          <a:prstGeom prst="rect">
            <a:avLst/>
          </a:prstGeom>
        </p:spPr>
        <p:txBody>
          <a:bodyPr vert="horz" lIns="100794" tIns="50397" rIns="100794" bIns="50397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Font typeface="StarSymbol"/>
              <a:buNone/>
            </a:pPr>
            <a:r>
              <a:rPr lang="en-IN" dirty="0" smtClean="0"/>
              <a:t>Carrier Concentration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53768" y="140357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Fermi Level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8194" name="Picture 2" descr="C:\Users\saurav thakur\Desktop\301px-FD_e_m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19" y="3923853"/>
            <a:ext cx="3515097" cy="35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768" y="53947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Fermi Level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1259557"/>
            <a:ext cx="943304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Depending on the doping material the Fermi level tends to shift like for intrinsic semiconductor it is exactly in the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center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of the conduction and valence band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For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n type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it shift towards conduction as electrons are in abundance so probability actually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shifts towards conduction band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On contrary for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p type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shift is towards valence band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or it could be said that probability of holes =1-probability of electrons at particular energy so holes show similar pattern as electrons show in n type semiconductor </a:t>
            </a:r>
            <a:endParaRPr lang="en-IN" sz="22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218" name="Picture 2" descr="C:\Users\saurav thakur\Desktop\typessemico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39" y="4365216"/>
            <a:ext cx="5328593" cy="29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288" y="539477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Carrier Concentration</a:t>
            </a:r>
            <a:endParaRPr lang="en-IN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7784" y="1259557"/>
                <a:ext cx="9433048" cy="494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N(E) is known as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density of states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is</a:t>
                </a:r>
                <a:r>
                  <a:rPr lang="en-US" sz="2400" dirty="0"/>
                  <a:t> 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number of states per interval of energy at each energy level that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can be occupied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carrier density is given by the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integral of product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of DOS with the Fermi Dirac function i.e. number of available states along with their respective probability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It can be approx.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)/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𝑘𝑇</m:t>
                        </m:r>
                      </m:sup>
                    </m:sSup>
                  </m:oMath>
                </a14:m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where n is number of electrons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Similarly writing for the holes it can be seen that product of number of holes and electrons is a constant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But after doping one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clearly dominates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other making it negligible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US" sz="2200" dirty="0" smtClean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IN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1259557"/>
                <a:ext cx="9433048" cy="4947829"/>
              </a:xfrm>
              <a:prstGeom prst="rect">
                <a:avLst/>
              </a:prstGeom>
              <a:blipFill rotWithShape="1">
                <a:blip r:embed="rId2"/>
                <a:stretch>
                  <a:fillRect t="-986" r="-1034" b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aurav thakur\Desktop\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179437"/>
            <a:ext cx="6901160" cy="637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232" y="6837642"/>
            <a:ext cx="4995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source-Solid states electronic devices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219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639" y="539477"/>
            <a:ext cx="4653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Conductivity and mobility</a:t>
            </a:r>
            <a:endParaRPr lang="en-IN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7784" y="1259557"/>
                <a:ext cx="9433048" cy="615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number of electrons not collided  follows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exponential decay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By using simple physics we get the average drift velocity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&lt;v&gt;=</a:t>
                </a:r>
                <a:r>
                  <a:rPr lang="en-US" sz="2200" dirty="0" err="1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qtE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/m*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Effective mass can be determined by taking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harmonic mean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of all three component and we know that the transverse directional effective masses are same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Mobility is defined as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  <a:cs typeface="FreeSans" pitchFamily="2"/>
                      </a:rPr>
                      <m:t>𝜇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  <a:cs typeface="FreeSans" pitchFamily="2"/>
                      </a:rPr>
                      <m:t>=−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  <a:cs typeface="FreeSans" pitchFamily="2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  <a:cs typeface="FreeSans" pitchFamily="2"/>
                      </a:rPr>
                      <m:t>/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  <a:cs typeface="FreeSans" pitchFamily="2"/>
                      </a:rPr>
                      <m:t>𝐸</m:t>
                    </m:r>
                  </m:oMath>
                </a14:m>
                <a:endParaRPr lang="en-US" sz="2200" dirty="0" smtClean="0">
                  <a:solidFill>
                    <a:schemeClr val="accent1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If magnetic field is applied perpendicular to the motion of the charge particle then it tends to change the trajectory of electron. This is known as Hall effect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It is governed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𝐹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</a:rPr>
                      <m:t>𝑣</m:t>
                    </m:r>
                    <m:r>
                      <a:rPr lang="el-GR" sz="2200" i="1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l-GR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Cambria Math"/>
                        <a:ea typeface="Noto Sans CJK SC Regular" pitchFamily="2"/>
                        <a:cs typeface="FreeSans" pitchFamily="2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chemeClr val="accent1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US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US" sz="2200" dirty="0" smtClean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US" sz="2200" dirty="0" smtClean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endParaRPr lang="en-IN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1259557"/>
                <a:ext cx="9433048" cy="6150530"/>
              </a:xfrm>
              <a:prstGeom prst="rect">
                <a:avLst/>
              </a:prstGeom>
              <a:blipFill rotWithShape="1">
                <a:blip r:embed="rId2"/>
                <a:stretch>
                  <a:fillRect t="-595" r="-44574" b="-9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2040" y="1547589"/>
            <a:ext cx="46955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IN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5518"/>
            <a:ext cx="9072563" cy="7942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dirty="0"/>
              <a:t>Semiconductor Materials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4" y="1403573"/>
            <a:ext cx="9361039" cy="5256584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 sz="2200" dirty="0"/>
              <a:t>Semiconductors are of 2 types </a:t>
            </a:r>
            <a:r>
              <a:rPr lang="en-IN" sz="2200" dirty="0">
                <a:solidFill>
                  <a:schemeClr val="accent1"/>
                </a:solidFill>
              </a:rPr>
              <a:t>elemental</a:t>
            </a:r>
            <a:r>
              <a:rPr lang="en-IN" sz="2200" dirty="0"/>
              <a:t> and </a:t>
            </a:r>
            <a:r>
              <a:rPr lang="en-IN" sz="2200" dirty="0">
                <a:solidFill>
                  <a:schemeClr val="accent1"/>
                </a:solidFill>
              </a:rPr>
              <a:t>compounds</a:t>
            </a:r>
            <a:r>
              <a:rPr lang="en-IN" sz="2200" dirty="0"/>
              <a:t> semiconductors</a:t>
            </a:r>
          </a:p>
          <a:p>
            <a:pPr lvl="0"/>
            <a:r>
              <a:rPr lang="en-IN" sz="2200" dirty="0"/>
              <a:t>Elemental consists of just one element of group 4 while </a:t>
            </a:r>
            <a:r>
              <a:rPr lang="en-IN" sz="2200" dirty="0" smtClean="0"/>
              <a:t>compound </a:t>
            </a:r>
            <a:r>
              <a:rPr lang="en-IN" sz="2200" dirty="0"/>
              <a:t>has a group 4 element and elements near metalloid staircase like group 5 or 3 or both are too present.</a:t>
            </a:r>
          </a:p>
          <a:p>
            <a:pPr lvl="0"/>
            <a:r>
              <a:rPr lang="en-IN" sz="2200" dirty="0"/>
              <a:t>The </a:t>
            </a:r>
            <a:r>
              <a:rPr lang="en-IN" sz="2200" dirty="0" smtClean="0"/>
              <a:t>elemental </a:t>
            </a:r>
            <a:r>
              <a:rPr lang="en-IN" sz="2200" dirty="0"/>
              <a:t>is used for making transistors and diodes while compound are used in LEDs or even adding flexibility in the materials</a:t>
            </a:r>
          </a:p>
          <a:p>
            <a:pPr lvl="0"/>
            <a:r>
              <a:rPr lang="en-IN" sz="2200" dirty="0" smtClean="0">
                <a:solidFill>
                  <a:schemeClr val="accent1"/>
                </a:solidFill>
              </a:rPr>
              <a:t>Doping</a:t>
            </a:r>
            <a:r>
              <a:rPr lang="en-IN" sz="2200" dirty="0" smtClean="0"/>
              <a:t> </a:t>
            </a:r>
            <a:r>
              <a:rPr lang="en-IN" sz="2200" dirty="0"/>
              <a:t>is controlled addition of impurities in order to alter the conductivity and the charge carrier properties</a:t>
            </a:r>
          </a:p>
          <a:p>
            <a:pPr lvl="0"/>
            <a:r>
              <a:rPr lang="en-IN" sz="2200" dirty="0">
                <a:solidFill>
                  <a:schemeClr val="accent1"/>
                </a:solidFill>
              </a:rPr>
              <a:t>Energy</a:t>
            </a:r>
            <a:r>
              <a:rPr lang="en-IN" sz="2200" dirty="0"/>
              <a:t> </a:t>
            </a:r>
            <a:r>
              <a:rPr lang="en-IN" sz="2200" dirty="0">
                <a:solidFill>
                  <a:schemeClr val="accent1"/>
                </a:solidFill>
              </a:rPr>
              <a:t>band</a:t>
            </a:r>
            <a:r>
              <a:rPr lang="en-IN" sz="2200" dirty="0"/>
              <a:t> </a:t>
            </a:r>
            <a:r>
              <a:rPr lang="en-IN" sz="2200" dirty="0">
                <a:solidFill>
                  <a:schemeClr val="accent1"/>
                </a:solidFill>
              </a:rPr>
              <a:t>gap</a:t>
            </a:r>
            <a:r>
              <a:rPr lang="en-IN" sz="2200" dirty="0"/>
              <a:t> is difference of energy between conduction band and valence band</a:t>
            </a:r>
          </a:p>
          <a:p>
            <a:pPr lvl="0"/>
            <a:endParaRPr lang="en-IN" sz="2200" dirty="0"/>
          </a:p>
          <a:p>
            <a:pPr lvl="0"/>
            <a:endParaRPr lang="en-IN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spect="1"/>
          </p:cNvSpPr>
          <p:nvPr/>
        </p:nvSpPr>
        <p:spPr>
          <a:xfrm>
            <a:off x="573480" y="1758600"/>
            <a:ext cx="3841448" cy="1980000"/>
          </a:xfrm>
          <a:custGeom>
            <a:avLst/>
            <a:gdLst>
              <a:gd name="f0" fmla="val 0"/>
              <a:gd name="f1" fmla="val 2586"/>
              <a:gd name="f2" fmla="val 1333"/>
              <a:gd name="f3" fmla="val 587"/>
              <a:gd name="f4" fmla="val 6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86" h="1333">
                <a:moveTo>
                  <a:pt x="f3" y="f0"/>
                </a:moveTo>
                <a:lnTo>
                  <a:pt x="f0" y="f2"/>
                </a:lnTo>
                <a:lnTo>
                  <a:pt x="f1" y="f4"/>
                </a:lnTo>
                <a:lnTo>
                  <a:pt x="f3" y="f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32640" y="3059757"/>
            <a:ext cx="6704377" cy="20181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IN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Find </a:t>
            </a:r>
            <a:r>
              <a:rPr lang="en-IN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intercepts along axes – 2, 3, 1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IN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Take </a:t>
            </a:r>
            <a:r>
              <a:rPr lang="en-IN" sz="2200" dirty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reciprocal</a:t>
            </a:r>
            <a:r>
              <a:rPr lang="en-IN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IN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Convert to smallest integers in the same ratio – 3, 2, 6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IN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Enclose </a:t>
            </a:r>
            <a:r>
              <a:rPr lang="en-IN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in parenthesis – (3,2,6)</a:t>
            </a:r>
          </a:p>
        </p:txBody>
      </p:sp>
      <p:sp>
        <p:nvSpPr>
          <p:cNvPr id="11" name="Straight Connector 10"/>
          <p:cNvSpPr/>
          <p:nvPr/>
        </p:nvSpPr>
        <p:spPr>
          <a:xfrm flipH="1">
            <a:off x="279992" y="2771725"/>
            <a:ext cx="1159920" cy="13370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439912" y="2771725"/>
            <a:ext cx="350532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75816" y="3635821"/>
            <a:ext cx="979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990"/>
            </a:pPr>
            <a:r>
              <a:rPr lang="en-IN" sz="199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Noto Sans CJK SC Regular" pitchFamily="2"/>
                <a:cs typeface="FreeSans" pitchFamily="2"/>
              </a:rPr>
              <a:t>(2,0,0)</a:t>
            </a:r>
          </a:p>
        </p:txBody>
      </p:sp>
      <p:sp>
        <p:nvSpPr>
          <p:cNvPr id="14" name="Freeform 13"/>
          <p:cNvSpPr/>
          <p:nvPr/>
        </p:nvSpPr>
        <p:spPr>
          <a:xfrm>
            <a:off x="4104208" y="2737080"/>
            <a:ext cx="979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990"/>
            </a:pPr>
            <a:r>
              <a:rPr lang="en-IN" sz="199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Noto Sans CJK SC Regular" pitchFamily="2"/>
                <a:cs typeface="FreeSans" pitchFamily="2"/>
              </a:rPr>
              <a:t>(0,3,0)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12200" y="1177560"/>
            <a:ext cx="979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990"/>
            </a:pPr>
            <a:r>
              <a:rPr lang="en-IN" sz="199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Noto Sans CJK SC Regular" pitchFamily="2"/>
                <a:cs typeface="FreeSans" pitchFamily="2"/>
              </a:rPr>
              <a:t>(0,0,1)</a:t>
            </a:r>
          </a:p>
        </p:txBody>
      </p:sp>
      <p:sp>
        <p:nvSpPr>
          <p:cNvPr id="16" name="Title 15"/>
          <p:cNvSpPr txBox="1">
            <a:spLocks noGrp="1"/>
          </p:cNvSpPr>
          <p:nvPr>
            <p:ph type="title" idx="4294967295"/>
          </p:nvPr>
        </p:nvSpPr>
        <p:spPr>
          <a:xfrm>
            <a:off x="0" y="535518"/>
            <a:ext cx="9070975" cy="7942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dirty="0"/>
              <a:t>Miller Indices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439912" y="1599566"/>
            <a:ext cx="15481" cy="117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5776" y="39865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968304" y="24836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151880" y="147558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72360" y="157392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Calculating for a plane</a:t>
            </a:r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210287" y="5147989"/>
            <a:ext cx="9426729" cy="17281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hangingPunct="1">
              <a:buClr>
                <a:schemeClr val="accent1"/>
              </a:buClr>
            </a:pPr>
            <a:r>
              <a:rPr lang="en-US" sz="2200" dirty="0">
                <a:solidFill>
                  <a:schemeClr val="accent1"/>
                </a:solidFill>
              </a:rPr>
              <a:t>Equivalent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1"/>
                </a:solidFill>
              </a:rPr>
              <a:t>planes</a:t>
            </a:r>
            <a:r>
              <a:rPr lang="en-US" sz="2200" dirty="0"/>
              <a:t> are collectively represented in{</a:t>
            </a:r>
            <a:r>
              <a:rPr lang="en-US" sz="2200" dirty="0" err="1"/>
              <a:t>h,k,l</a:t>
            </a:r>
            <a:r>
              <a:rPr lang="en-US" sz="2200" dirty="0"/>
              <a:t>} like for a square {1,0,0}</a:t>
            </a:r>
          </a:p>
          <a:p>
            <a:pPr hangingPunct="1">
              <a:buClr>
                <a:schemeClr val="accent1"/>
              </a:buClr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accent1"/>
                </a:solidFill>
              </a:rPr>
              <a:t>vectors</a:t>
            </a:r>
            <a:r>
              <a:rPr lang="en-US" sz="2200" dirty="0"/>
              <a:t> their ratio of direction cosines are used to represent their Miller indices [</a:t>
            </a:r>
            <a:r>
              <a:rPr lang="en-US" sz="2200" dirty="0" err="1"/>
              <a:t>h,k,l</a:t>
            </a:r>
            <a:r>
              <a:rPr lang="en-US" sz="2200" dirty="0"/>
              <a:t>] like a diagonal of a square has [1,0,0]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5518"/>
            <a:ext cx="9072563" cy="7942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dirty="0"/>
              <a:t>Diamond Lattice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4" y="1768475"/>
            <a:ext cx="9289032" cy="2443410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 sz="2200" dirty="0"/>
              <a:t>Carbon atoms form </a:t>
            </a:r>
            <a:r>
              <a:rPr lang="en-IN" sz="2200" dirty="0" err="1">
                <a:solidFill>
                  <a:schemeClr val="accent1"/>
                </a:solidFill>
              </a:rPr>
              <a:t>fcc</a:t>
            </a:r>
            <a:r>
              <a:rPr lang="en-IN" sz="2200" dirty="0">
                <a:solidFill>
                  <a:schemeClr val="accent1"/>
                </a:solidFill>
              </a:rPr>
              <a:t> </a:t>
            </a:r>
            <a:r>
              <a:rPr lang="en-IN" sz="2200" dirty="0"/>
              <a:t>and fill all the tetrahedral voids in the lattice. The structure is also known as </a:t>
            </a:r>
            <a:r>
              <a:rPr lang="en-IN" sz="2200" dirty="0">
                <a:solidFill>
                  <a:schemeClr val="accent1"/>
                </a:solidFill>
              </a:rPr>
              <a:t>interpenetrating</a:t>
            </a:r>
            <a:r>
              <a:rPr lang="en-IN" sz="2200" dirty="0"/>
              <a:t> </a:t>
            </a:r>
            <a:r>
              <a:rPr lang="en-IN" sz="2200" dirty="0" err="1">
                <a:solidFill>
                  <a:schemeClr val="accent1"/>
                </a:solidFill>
              </a:rPr>
              <a:t>fcc</a:t>
            </a:r>
            <a:endParaRPr lang="en-IN" sz="2200" dirty="0">
              <a:solidFill>
                <a:schemeClr val="accent1"/>
              </a:solidFill>
            </a:endParaRPr>
          </a:p>
          <a:p>
            <a:pPr lvl="0"/>
            <a:r>
              <a:rPr lang="en-IN" sz="2200" dirty="0"/>
              <a:t>It has inferior packing fraction (nearly 34%) as compared to </a:t>
            </a:r>
            <a:r>
              <a:rPr lang="en-IN" sz="2200" dirty="0" err="1"/>
              <a:t>fcc</a:t>
            </a:r>
            <a:r>
              <a:rPr lang="en-IN" sz="2200" dirty="0"/>
              <a:t> (74</a:t>
            </a:r>
            <a:r>
              <a:rPr lang="en-IN" sz="2200" dirty="0" smtClean="0"/>
              <a:t>%) </a:t>
            </a:r>
            <a:endParaRPr lang="en-IN" sz="2200" dirty="0"/>
          </a:p>
          <a:p>
            <a:pPr lvl="0"/>
            <a:r>
              <a:rPr lang="en-IN" sz="2200" dirty="0">
                <a:solidFill>
                  <a:schemeClr val="accent1"/>
                </a:solidFill>
              </a:rPr>
              <a:t>Zinc</a:t>
            </a:r>
            <a:r>
              <a:rPr lang="en-IN" sz="2200" dirty="0"/>
              <a:t> </a:t>
            </a:r>
            <a:r>
              <a:rPr lang="en-IN" sz="2200" dirty="0">
                <a:solidFill>
                  <a:schemeClr val="accent1"/>
                </a:solidFill>
              </a:rPr>
              <a:t>blende</a:t>
            </a:r>
            <a:r>
              <a:rPr lang="en-IN" sz="2200" dirty="0"/>
              <a:t> structure or </a:t>
            </a:r>
            <a:r>
              <a:rPr lang="en-IN" sz="2200" dirty="0" err="1"/>
              <a:t>Wurtzite</a:t>
            </a:r>
            <a:r>
              <a:rPr lang="en-IN" sz="2200" dirty="0"/>
              <a:t> structure has </a:t>
            </a:r>
            <a:r>
              <a:rPr lang="en-IN" sz="2200" dirty="0">
                <a:solidFill>
                  <a:schemeClr val="accent1"/>
                </a:solidFill>
              </a:rPr>
              <a:t>alternate</a:t>
            </a:r>
            <a:r>
              <a:rPr lang="en-IN" sz="2200" dirty="0"/>
              <a:t> tetrahedral voids occupied by zinc and sulphur makes </a:t>
            </a:r>
            <a:r>
              <a:rPr lang="en-IN" sz="2200" dirty="0" err="1"/>
              <a:t>fcc</a:t>
            </a:r>
            <a:r>
              <a:rPr lang="en-IN" sz="2200" dirty="0"/>
              <a:t> </a:t>
            </a:r>
            <a:r>
              <a:rPr lang="en-IN" sz="2200" dirty="0" err="1"/>
              <a:t>sublattice</a:t>
            </a:r>
            <a:endParaRPr lang="en-IN" sz="2200" dirty="0"/>
          </a:p>
        </p:txBody>
      </p:sp>
      <p:pic>
        <p:nvPicPr>
          <p:cNvPr id="1026" name="Picture 2" descr="C:\Users\saurav thakur\Downloads\zbce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4283893"/>
            <a:ext cx="2376264" cy="22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urav thakur\Desktop\Silicon-Crystal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20" y="4211885"/>
            <a:ext cx="2259316" cy="241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92440" y="6732165"/>
            <a:ext cx="309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source– wikimedia.org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365" y="15664"/>
            <a:ext cx="9072563" cy="1486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dirty="0"/>
              <a:t>Atomic Theory and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215776" y="2555701"/>
                <a:ext cx="9433048" cy="1512168"/>
              </a:xfrm>
            </p:spPr>
            <p:txBody>
              <a:bodyPr>
                <a:noAutofit/>
              </a:bodyPr>
              <a:lstStyle>
                <a:defPPr marL="432000" marR="0" lvl="0" indent="-324000">
                  <a:spcBef>
                    <a:spcPts val="1417"/>
                  </a:spcBef>
                  <a:spcAft>
                    <a:spcPts val="0"/>
                  </a:spcAft>
                  <a:buSzPct val="45000"/>
                  <a:buFont typeface="StarSymbol"/>
                  <a:buNone/>
                  <a:defRPr lang="en-IN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defPPr>
                <a:lvl1pPr marL="432000" marR="0" lvl="0" indent="-324000">
                  <a:spcBef>
                    <a:spcPts val="1417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1pPr>
                <a:lvl2pPr marL="864000" marR="0" lvl="1" indent="-324000">
                  <a:spcBef>
                    <a:spcPts val="1134"/>
                  </a:spcBef>
                  <a:spcAft>
                    <a:spcPts val="0"/>
                  </a:spcAft>
                  <a:buSzPct val="75000"/>
                  <a:buFont typeface="StarSymbol"/>
                  <a:buChar char="–"/>
                  <a:defRPr lang="en-IN" sz="28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2pPr>
                <a:lvl3pPr marL="1295999" marR="0" lvl="2" indent="-288000">
                  <a:spcBef>
                    <a:spcPts val="850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4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3pPr>
                <a:lvl4pPr marL="1728000" marR="0" lvl="3" indent="-216000">
                  <a:spcBef>
                    <a:spcPts val="567"/>
                  </a:spcBef>
                  <a:spcAft>
                    <a:spcPts val="0"/>
                  </a:spcAft>
                  <a:buSzPct val="75000"/>
                  <a:buFont typeface="StarSymbol"/>
                  <a:buChar char="–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4pPr>
                <a:lvl5pPr marL="2160000" marR="0" lvl="4" indent="-216000">
                  <a:spcBef>
                    <a:spcPts val="283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5pPr>
                <a:lvl6pPr marL="2592000" marR="0" lvl="5" indent="-216000">
                  <a:spcBef>
                    <a:spcPts val="283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6pPr>
                <a:lvl7pPr marL="3024000" marR="0" lvl="6" indent="-216000">
                  <a:spcBef>
                    <a:spcPts val="283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7pPr>
                <a:lvl8pPr marL="3456000" marR="0" lvl="7" indent="-216000">
                  <a:spcBef>
                    <a:spcPts val="283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8pPr>
                <a:lvl9pPr marL="3887999" marR="0" lvl="8" indent="-216000">
                  <a:spcBef>
                    <a:spcPts val="283"/>
                  </a:spcBef>
                  <a:spcAft>
                    <a:spcPts val="0"/>
                  </a:spcAft>
                  <a:buSzPct val="45000"/>
                  <a:buFont typeface="StarSymbol"/>
                  <a:buChar char="●"/>
                  <a:defRPr lang="en-IN" sz="20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defRPr>
                </a:lvl9pPr>
              </a:lstStyle>
              <a:p>
                <a:pPr lvl="0"/>
                <a:r>
                  <a:rPr lang="en-IN" sz="2200" dirty="0"/>
                  <a:t>The </a:t>
                </a:r>
                <a:r>
                  <a:rPr lang="en-IN" sz="2200" dirty="0">
                    <a:solidFill>
                      <a:schemeClr val="accent1"/>
                    </a:solidFill>
                  </a:rPr>
                  <a:t>emission</a:t>
                </a:r>
                <a:r>
                  <a:rPr lang="en-IN" sz="2200" dirty="0"/>
                  <a:t> of electrons by the surface of the metal when exposed by light of a certain frequency</a:t>
                </a:r>
              </a:p>
              <a:p>
                <a:pPr lvl="0"/>
                <a:r>
                  <a:rPr lang="en-IN" sz="2200" dirty="0"/>
                  <a:t>It </a:t>
                </a:r>
                <a:r>
                  <a:rPr lang="en-IN" sz="2200" dirty="0"/>
                  <a:t>is govern </a:t>
                </a:r>
                <a:r>
                  <a:rPr lang="en-IN" sz="2200" dirty="0"/>
                  <a:t>by the </a:t>
                </a:r>
                <a:r>
                  <a:rPr lang="en-IN" sz="2200" dirty="0"/>
                  <a:t>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accent1"/>
                            </a:solidFill>
                          </a:rPr>
                          <m:t>𝐸</m:t>
                        </m:r>
                      </m:e>
                      <m:sub>
                        <m:r>
                          <a:rPr lang="en-US" sz="2200">
                            <a:solidFill>
                              <a:schemeClr val="accent1"/>
                            </a:solidFill>
                          </a:rPr>
                          <m:t>𝑚</m:t>
                        </m:r>
                      </m:sub>
                    </m:sSub>
                    <m:r>
                      <a:rPr lang="en-US" sz="2200">
                        <a:solidFill>
                          <a:schemeClr val="accent1"/>
                        </a:solidFill>
                      </a:rPr>
                      <m:t>=</m:t>
                    </m:r>
                    <m:r>
                      <a:rPr lang="en-US" sz="2200">
                        <a:solidFill>
                          <a:schemeClr val="accent1"/>
                        </a:solidFill>
                      </a:rPr>
                      <m:t>h</m:t>
                    </m:r>
                    <m:r>
                      <a:rPr lang="en-US" sz="2200">
                        <a:solidFill>
                          <a:schemeClr val="accent1"/>
                        </a:solidFill>
                      </a:rPr>
                      <m:t>𝜗</m:t>
                    </m:r>
                    <m:r>
                      <a:rPr lang="en-US" sz="2200">
                        <a:solidFill>
                          <a:schemeClr val="accent1"/>
                        </a:solidFill>
                      </a:rPr>
                      <m:t>−</m:t>
                    </m:r>
                    <m:r>
                      <a:rPr lang="en-US" sz="2200">
                        <a:solidFill>
                          <a:schemeClr val="accent1"/>
                        </a:solidFill>
                      </a:rPr>
                      <m:t>𝑞</m:t>
                    </m:r>
                    <m:r>
                      <a:rPr lang="en-US" sz="2200">
                        <a:solidFill>
                          <a:schemeClr val="accent1"/>
                        </a:solidFill>
                      </a:rPr>
                      <m:t>∅</m:t>
                    </m:r>
                  </m:oMath>
                </a14:m>
                <a:r>
                  <a:rPr lang="en-IN" sz="2200" dirty="0"/>
                  <a:t>. Where </a:t>
                </a:r>
                <a:r>
                  <a:rPr lang="en-IN" sz="2200" dirty="0" err="1">
                    <a:solidFill>
                      <a:schemeClr val="accent1"/>
                    </a:solidFill>
                  </a:rPr>
                  <a:t>qØ</a:t>
                </a:r>
                <a:r>
                  <a:rPr lang="en-IN" sz="2200" dirty="0"/>
                  <a:t>  is </a:t>
                </a:r>
                <a:r>
                  <a:rPr lang="en-IN" sz="2200" dirty="0">
                    <a:solidFill>
                      <a:schemeClr val="accent1"/>
                    </a:solidFill>
                  </a:rPr>
                  <a:t>work function </a:t>
                </a:r>
                <a:r>
                  <a:rPr lang="en-IN" sz="2200" dirty="0"/>
                  <a:t>of the metal</a:t>
                </a:r>
                <a:endParaRPr lang="en-IN" sz="2200" dirty="0"/>
              </a:p>
            </p:txBody>
          </p:sp>
        </mc:Choice>
        <mc:Fallback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15776" y="2555701"/>
                <a:ext cx="9433048" cy="1512168"/>
              </a:xfrm>
              <a:blipFill rotWithShape="1">
                <a:blip r:embed="rId3"/>
                <a:stretch>
                  <a:fillRect t="-2016" b="-14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87784" y="4571925"/>
            <a:ext cx="9505056" cy="2160240"/>
          </a:xfrm>
        </p:spPr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 sz="2200" dirty="0"/>
              <a:t>The </a:t>
            </a:r>
            <a:r>
              <a:rPr lang="en-IN" sz="2200" dirty="0"/>
              <a:t>emission of light due to </a:t>
            </a:r>
            <a:r>
              <a:rPr lang="en-IN" sz="2200" dirty="0">
                <a:solidFill>
                  <a:schemeClr val="accent1"/>
                </a:solidFill>
              </a:rPr>
              <a:t>transition</a:t>
            </a:r>
            <a:r>
              <a:rPr lang="en-IN" sz="2200" dirty="0"/>
              <a:t> of electron </a:t>
            </a:r>
            <a:r>
              <a:rPr lang="en-IN" sz="2200" dirty="0"/>
              <a:t>from higher energy orbital to </a:t>
            </a:r>
            <a:r>
              <a:rPr lang="en-IN" sz="2200" dirty="0"/>
              <a:t>a lower energy </a:t>
            </a:r>
            <a:r>
              <a:rPr lang="en-IN" sz="2200" dirty="0"/>
              <a:t>orbital</a:t>
            </a:r>
          </a:p>
          <a:p>
            <a:pPr lvl="0"/>
            <a:r>
              <a:rPr lang="en-US" sz="2200" dirty="0"/>
              <a:t>It is govern by the </a:t>
            </a:r>
            <a:r>
              <a:rPr lang="en-US" sz="2200" dirty="0"/>
              <a:t>B</a:t>
            </a:r>
            <a:r>
              <a:rPr lang="en-US" sz="2200" dirty="0"/>
              <a:t>ohr’s model of the atom which is based on existence of </a:t>
            </a:r>
            <a:r>
              <a:rPr lang="en-US" sz="2200" dirty="0">
                <a:solidFill>
                  <a:schemeClr val="accent1"/>
                </a:solidFill>
              </a:rPr>
              <a:t>quantified</a:t>
            </a:r>
            <a:r>
              <a:rPr lang="en-US" sz="2200" dirty="0"/>
              <a:t> energy states in the atom and hence the transition create the light  of wavelength corresponding to the </a:t>
            </a:r>
            <a:r>
              <a:rPr lang="en-US" sz="2200" dirty="0">
                <a:solidFill>
                  <a:schemeClr val="accent1"/>
                </a:solidFill>
              </a:rPr>
              <a:t>energy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1"/>
                </a:solidFill>
              </a:rPr>
              <a:t>difference</a:t>
            </a:r>
            <a:r>
              <a:rPr lang="en-US" sz="2200" dirty="0"/>
              <a:t> of the orbitals</a:t>
            </a:r>
            <a:endParaRPr lang="en-IN" sz="2200" dirty="0"/>
          </a:p>
          <a:p>
            <a:pPr lvl="0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aurav thakur\Desktop\175px-Photoelectric_effect.svg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12" y="1275616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4878" y="157952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Photoelectric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Effect</a:t>
            </a:r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176" y="4038252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Atomic Spectra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5254" y="539477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2"/>
                </a:solidFill>
              </a:rPr>
              <a:t>Bohr’s</a:t>
            </a:r>
            <a:r>
              <a:rPr lang="en-US" sz="2400" dirty="0" smtClean="0">
                <a:solidFill>
                  <a:schemeClr val="accent2"/>
                </a:solidFill>
              </a:rPr>
              <a:t> Model</a:t>
            </a:r>
            <a:endParaRPr lang="en-IN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7784" y="1475581"/>
                <a:ext cx="9217024" cy="3082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Electrons exist in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circular orbits about the nucleus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Orbiting electron does not give off 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radiation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Electron may shift to an orbit of higher or lower energy, thereby gaining or losing energy equal to the difference in the energy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levels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angular momentum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is a multiple of 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h/2</a:t>
                </a:r>
                <a:r>
                  <a:rPr lang="el-GR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π</a:t>
                </a:r>
                <a:endParaRPr lang="en-US" sz="2200" dirty="0">
                  <a:solidFill>
                    <a:schemeClr val="accent1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The energy difference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smtClean="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𝐸</m:t>
                        </m:r>
                      </m:e>
                      <m:sub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2</m:t>
                        </m:r>
                      </m:sub>
                    </m:sSub>
                    <m:r>
                      <a:rPr lang="en-US" sz="220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Liberation Sans" pitchFamily="18"/>
                        <a:ea typeface="Noto Sans CJK SC Regular" pitchFamily="2"/>
                        <a:cs typeface="FreeSans" pitchFamily="2"/>
                      </a:rPr>
                      <m:t>−</m:t>
                    </m:r>
                    <m:sSub>
                      <m:sSubPr>
                        <m:ctrlP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𝐸</m:t>
                        </m:r>
                      </m:e>
                      <m:sub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1</m:t>
                        </m:r>
                      </m:sub>
                    </m:sSub>
                    <m:r>
                      <a:rPr lang="en-US" sz="2200">
                        <a:solidFill>
                          <a:schemeClr val="accent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Liberation Sans" pitchFamily="18"/>
                        <a:ea typeface="Noto Sans CJK SC Regular" pitchFamily="2"/>
                        <a:cs typeface="FreeSans" pitchFamily="2"/>
                      </a:rPr>
                      <m:t>=</m:t>
                    </m:r>
                    <m:f>
                      <m:fPr>
                        <m:ctrlP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2</m:t>
                        </m:r>
                        <m:sSup>
                          <m:sSupPr>
                            <m:ctrlP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ℏ</m:t>
                            </m:r>
                          </m:e>
                          <m:sup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</m:ctrlPr>
                          </m:fPr>
                          <m:num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20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Liberation Sans" pitchFamily="18"/>
                                    <a:ea typeface="Noto Sans CJK SC Regular" pitchFamily="2"/>
                                    <a:cs typeface="FreeSans" pitchFamily="2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20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Liberation Sans" pitchFamily="18"/>
                                    <a:ea typeface="Noto Sans CJK SC Regular" pitchFamily="2"/>
                                    <a:cs typeface="FreeSans" pitchFamily="2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den>
                        </m:f>
                        <m:r>
                          <a:rPr lang="en-US" sz="2200">
                            <a:solidFill>
                              <a:schemeClr val="accent1"/>
                            </a:solidFill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−</m:t>
                        </m:r>
                        <m:f>
                          <m:fPr>
                            <m:ctrlP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</m:ctrlPr>
                          </m:fPr>
                          <m:num>
                            <m:r>
                              <a:rPr lang="en-US" sz="2200">
                                <a:solidFill>
                                  <a:schemeClr val="accent1"/>
                                </a:solidFill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Liberation Sans" pitchFamily="18"/>
                                <a:ea typeface="Noto Sans CJK SC Regular" pitchFamily="2"/>
                                <a:cs typeface="FreeSans" pitchFamily="2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20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Liberation Sans" pitchFamily="18"/>
                                    <a:ea typeface="Noto Sans CJK SC Regular" pitchFamily="2"/>
                                    <a:cs typeface="FreeSans" pitchFamily="2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>
                                        <a:solidFill>
                                          <a:schemeClr val="accent1"/>
                                        </a:solidFill>
                                        <a:highlight>
                                          <a:scrgbClr r="0" g="0" b="0">
                                            <a:alpha val="0"/>
                                          </a:scrgbClr>
                                        </a:highlight>
                                        <a:latin typeface="Liberation Sans" pitchFamily="18"/>
                                        <a:ea typeface="Noto Sans CJK SC Regular" pitchFamily="2"/>
                                        <a:cs typeface="FreeSans" pitchFamily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200">
                                    <a:solidFill>
                                      <a:schemeClr val="accent1"/>
                                    </a:solidFill>
                                    <a:highlight>
                                      <a:scrgbClr r="0" g="0" b="0">
                                        <a:alpha val="0"/>
                                      </a:scrgbClr>
                                    </a:highlight>
                                    <a:latin typeface="Liberation Sans" pitchFamily="18"/>
                                    <a:ea typeface="Noto Sans CJK SC Regular" pitchFamily="2"/>
                                    <a:cs typeface="FreeSans" pitchFamily="2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den>
                        </m:f>
                      </m:e>
                    </m:d>
                  </m:oMath>
                </a14:m>
                <a:endParaRPr lang="en-IN" sz="2200" dirty="0"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1475581"/>
                <a:ext cx="9217024" cy="3082639"/>
              </a:xfrm>
              <a:prstGeom prst="rect">
                <a:avLst/>
              </a:prstGeom>
              <a:blipFill rotWithShape="1">
                <a:blip r:embed="rId3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9325" y="539477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>
                <a:solidFill>
                  <a:schemeClr val="accent2"/>
                </a:solidFill>
              </a:rPr>
              <a:t>Schrödinger Equation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C:\Users\saurav thakur\Desktop\H.dimensionless.SE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2195661"/>
            <a:ext cx="5725746" cy="190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7385" y="363582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source-csbsju.edu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7784" y="1287894"/>
            <a:ext cx="936104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This is 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a </a:t>
            </a:r>
            <a:r>
              <a:rPr lang="en-US" sz="2200" dirty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partial differential equation 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that describes how the </a:t>
            </a:r>
            <a:r>
              <a:rPr lang="en-US" sz="2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wavefunction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of a physical system evolves over time. 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IN" sz="22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7784" y="4139877"/>
                <a:ext cx="9361040" cy="229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Potential well problem 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is where the potential is zero in a region from x=0 to L and not finite elsewhere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To solve it we assume solution as </a:t>
                </a:r>
                <a:r>
                  <a:rPr lang="en-US" sz="2200" i="1" dirty="0" err="1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A</a:t>
                </a:r>
                <a:r>
                  <a:rPr lang="en-US" sz="2200" dirty="0" err="1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sin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(</a:t>
                </a:r>
                <a:r>
                  <a:rPr lang="en-US" sz="2200" dirty="0" err="1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kx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)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where k=n</a:t>
                </a:r>
                <a:r>
                  <a:rPr lang="el-GR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π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/L</a:t>
                </a:r>
              </a:p>
              <a:p>
                <a:pPr marL="432000" indent="-324000">
                  <a:spcBef>
                    <a:spcPts val="1417"/>
                  </a:spcBef>
                  <a:buClr>
                    <a:schemeClr val="accent1"/>
                  </a:buClr>
                  <a:buSzPct val="45000"/>
                  <a:buFont typeface="StarSymbol"/>
                  <a:buChar char="●"/>
                </a:pP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</a:t>
                </a:r>
                <a:r>
                  <a:rPr lang="en-US" sz="2200" i="1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A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obtained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by </a:t>
                </a:r>
                <a:r>
                  <a:rPr lang="en-US" sz="2200" dirty="0" smtClean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normalization</a:t>
                </a:r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i.e.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220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200" i="1" smtClean="0"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 smtClean="0"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p>
                            <m:r>
                              <a:rPr lang="en-US" sz="2200" b="0" i="1" smtClean="0">
                                <a:highlight>
                                  <a:scrgbClr r="0" g="0" b="0">
                                    <a:alpha val="0"/>
                                  </a:scrgbClr>
                                </a:highlight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20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𝜓</m:t>
                        </m:r>
                        <m:r>
                          <a:rPr lang="en-US" sz="2200" b="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sz="2200" b="0" i="1" smtClean="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200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, 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we get </a:t>
                </a:r>
                <a:r>
                  <a:rPr lang="en-US" sz="2200" i="1" dirty="0" smtClean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A</a:t>
                </a:r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</m:ctrlPr>
                      </m:radPr>
                      <m:deg/>
                      <m:e>
                        <m:r>
                          <a:rPr lang="en-US" sz="220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2/</m:t>
                        </m:r>
                        <m:r>
                          <a:rPr lang="en-US" sz="2200">
                            <a:highlight>
                              <a:scrgbClr r="0" g="0" b="0">
                                <a:alpha val="0"/>
                              </a:scrgbClr>
                            </a:highlight>
                            <a:latin typeface="Liberation Sans" pitchFamily="18"/>
                            <a:ea typeface="Noto Sans CJK SC Regular" pitchFamily="2"/>
                            <a:cs typeface="FreeSans" pitchFamily="2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sz="2200" dirty="0"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  and n is called </a:t>
                </a:r>
                <a:r>
                  <a:rPr lang="en-US" sz="2200" dirty="0">
                    <a:solidFill>
                      <a:schemeClr val="accent1"/>
                    </a:solidFill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  <a:ea typeface="Noto Sans CJK SC Regular" pitchFamily="2"/>
                    <a:cs typeface="FreeSans" pitchFamily="2"/>
                  </a:rPr>
                  <a:t>quantum number</a:t>
                </a:r>
                <a:endParaRPr lang="en-IN" sz="2200" dirty="0">
                  <a:solidFill>
                    <a:schemeClr val="accent1"/>
                  </a:solidFill>
                  <a:highlight>
                    <a:scrgbClr r="0" g="0" b="0">
                      <a:alpha val="0"/>
                    </a:scrgbClr>
                  </a:highlight>
                  <a:latin typeface="Liberation Sans" pitchFamily="18"/>
                  <a:ea typeface="Noto Sans CJK SC Regular" pitchFamily="2"/>
                  <a:cs typeface="FreeSans" pitchFamily="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4139877"/>
                <a:ext cx="9361040" cy="2293320"/>
              </a:xfrm>
              <a:prstGeom prst="rect">
                <a:avLst/>
              </a:prstGeom>
              <a:blipFill rotWithShape="1">
                <a:blip r:embed="rId3"/>
                <a:stretch>
                  <a:fillRect t="-1596" r="-1432" b="-18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066" y="539477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>
                <a:solidFill>
                  <a:schemeClr val="accent2"/>
                </a:solidFill>
              </a:rPr>
              <a:t>Quantum Tunnelling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475581"/>
            <a:ext cx="9361040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Quantum </a:t>
            </a:r>
            <a:r>
              <a:rPr lang="en-US" sz="2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tunnelling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 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refers to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  <a:hlinkClick r:id="rId2" tooltip="Quantum mechanics"/>
              </a:rPr>
              <a:t>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the quantum mechanical phenomenon where a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particle tunnels </a:t>
            </a:r>
            <a:r>
              <a:rPr lang="en-US" sz="2200" dirty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through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a barrier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 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that it classically could not surmount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In the  figure the left side wave passes through the barrier which is of finite length but its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amplitude is reduced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As electrons are too wave so they can cross a finite barrier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This phenomena is observed in </a:t>
            </a:r>
            <a:r>
              <a:rPr lang="en-US" sz="22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nanoscale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diodes and transistors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This could be solved by Schrödinger equation thus obtaining </a:t>
            </a:r>
            <a:r>
              <a:rPr lang="en-IN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terms of exponentials</a:t>
            </a:r>
            <a:r>
              <a:rPr lang="en-IN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as the solutions</a:t>
            </a:r>
            <a:endParaRPr lang="en-US" sz="2200" dirty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098" name="Picture 2" descr="C:\Users\saurav thakur\Desktop\TunnelEffektKl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43" y="5292005"/>
            <a:ext cx="4803369" cy="22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33650" y="6588149"/>
            <a:ext cx="3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Image source-wikimedia.org</a:t>
            </a:r>
          </a:p>
          <a:p>
            <a:r>
              <a:rPr lang="en-US" sz="1500" dirty="0" smtClean="0"/>
              <a:t>Definition source-wikipedia.org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488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181" y="539477"/>
            <a:ext cx="450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>
                <a:solidFill>
                  <a:schemeClr val="accent2"/>
                </a:solidFill>
              </a:rPr>
              <a:t>Molecular Orbital Theory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1475581"/>
            <a:ext cx="936104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It is a method of representation and determining the structures of the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molecular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orbital formed when two atoms combine to form bond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The method uses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LCAO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(linear combination of atomic orbitals)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The atomic orbital combine to give 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bonding orbital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(with lower energy) and </a:t>
            </a:r>
            <a:r>
              <a:rPr lang="en-US" sz="2200" dirty="0" err="1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antibonding</a:t>
            </a:r>
            <a:r>
              <a:rPr lang="en-US" sz="2200" dirty="0" smtClean="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 orbital 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rPr>
              <a:t>(with higher energy)</a:t>
            </a:r>
          </a:p>
          <a:p>
            <a:pPr marL="432000" indent="-324000">
              <a:spcBef>
                <a:spcPts val="1417"/>
              </a:spcBef>
              <a:buClr>
                <a:schemeClr val="accent1"/>
              </a:buClr>
              <a:buSzPct val="45000"/>
              <a:buFont typeface="StarSymbol"/>
              <a:buChar char="●"/>
            </a:pPr>
            <a:endParaRPr lang="en-US" sz="2200" dirty="0" smtClean="0"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122" name="Picture 2" descr="C:\Users\saurav thakur\Desktop\MO_diagram_dihydro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7" y="3563813"/>
            <a:ext cx="5001249" cy="30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27276" y="4643933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Atomic Orbitals</a:t>
            </a:r>
            <a:endParaRPr lang="en-IN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408464" y="4813210"/>
            <a:ext cx="418812" cy="19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92040" y="4813210"/>
            <a:ext cx="4235236" cy="19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5291" y="5724053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Bonding Orbital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8424" y="3779837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Antibonding</a:t>
            </a:r>
            <a:r>
              <a:rPr lang="en-US" sz="1600" dirty="0" smtClean="0"/>
              <a:t> Orbital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2360" y="6948189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source-wikimedia.org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876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3375</TotalTime>
  <Words>1145</Words>
  <Application>Microsoft Office PowerPoint</Application>
  <PresentationFormat>On-screen Show (4:3)</PresentationFormat>
  <Paragraphs>109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Basics of Semiconductors</vt:lpstr>
      <vt:lpstr>Semiconductor Materials</vt:lpstr>
      <vt:lpstr>Miller Indices</vt:lpstr>
      <vt:lpstr>Diamond Lattice</vt:lpstr>
      <vt:lpstr>Atomic Theory and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Semiconductors</dc:title>
  <dc:creator>SAURAV THAKUR</dc:creator>
  <cp:lastModifiedBy>SAURAV THAKUR</cp:lastModifiedBy>
  <cp:revision>40</cp:revision>
  <dcterms:created xsi:type="dcterms:W3CDTF">2016-06-15T22:05:21Z</dcterms:created>
  <dcterms:modified xsi:type="dcterms:W3CDTF">2016-06-22T14:36:02Z</dcterms:modified>
</cp:coreProperties>
</file>