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64" r:id="rId6"/>
    <p:sldId id="259"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7/9/2016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7/9/2016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1"/>
                </a:solidFill>
              </a:rPr>
              <a:t>MIT Virtual Source Model</a:t>
            </a:r>
            <a:endParaRPr lang="en-IN" dirty="0">
              <a:solidFill>
                <a:schemeClr val="accent1"/>
              </a:solidFill>
            </a:endParaRPr>
          </a:p>
        </p:txBody>
      </p:sp>
      <p:sp>
        <p:nvSpPr>
          <p:cNvPr id="3" name="Subtitle 2"/>
          <p:cNvSpPr>
            <a:spLocks noGrp="1"/>
          </p:cNvSpPr>
          <p:nvPr>
            <p:ph type="subTitle" idx="1"/>
          </p:nvPr>
        </p:nvSpPr>
        <p:spPr/>
        <p:txBody>
          <a:bodyPr/>
          <a:lstStyle/>
          <a:p>
            <a:r>
              <a:rPr lang="en-US" dirty="0"/>
              <a:t>By </a:t>
            </a:r>
          </a:p>
          <a:p>
            <a:r>
              <a:rPr lang="en-US" dirty="0"/>
              <a:t>Saurav Thakur</a:t>
            </a:r>
            <a:endParaRPr lang="en-IN" dirty="0"/>
          </a:p>
        </p:txBody>
      </p:sp>
    </p:spTree>
    <p:extLst>
      <p:ext uri="{BB962C8B-B14F-4D97-AF65-F5344CB8AC3E}">
        <p14:creationId xmlns:p14="http://schemas.microsoft.com/office/powerpoint/2010/main" val="1099249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Parameters on which MIT VS model depends</a:t>
            </a:r>
            <a:endParaRPr lang="en-IN" dirty="0">
              <a:solidFill>
                <a:schemeClr val="accent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95400" y="2556932"/>
                <a:ext cx="9883461" cy="3318936"/>
              </a:xfrm>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b="0" i="1" smtClean="0">
                        <a:latin typeface="Cambria Math" panose="02040503050406030204" pitchFamily="18" charset="0"/>
                      </a:rPr>
                      <m:t>𝛿</m:t>
                    </m:r>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𝑠𝑎𝑡</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r>
                      <a:rPr lang="en-US" b="0" i="1" smtClean="0">
                        <a:latin typeface="Cambria Math" panose="02040503050406030204" pitchFamily="18" charset="0"/>
                      </a:rPr>
                      <m:t>𝐿</m:t>
                    </m:r>
                  </m:oMath>
                </a14:m>
                <a:r>
                  <a:rPr lang="en-IN" dirty="0"/>
                  <a:t> are </a:t>
                </a:r>
                <a:r>
                  <a:rPr lang="en-IN" dirty="0">
                    <a:solidFill>
                      <a:schemeClr val="accent3"/>
                    </a:solidFill>
                  </a:rPr>
                  <a:t>physical parameters </a:t>
                </a:r>
                <a:r>
                  <a:rPr lang="en-IN" dirty="0"/>
                  <a:t>which are pretty much known although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𝑛</m:t>
                        </m:r>
                      </m:sub>
                    </m:sSub>
                  </m:oMath>
                </a14:m>
                <a:r>
                  <a:rPr lang="en-IN" dirty="0"/>
                  <a:t> is not very well defined so we use </a:t>
                </a:r>
                <a:r>
                  <a:rPr lang="en-IN" dirty="0">
                    <a:solidFill>
                      <a:schemeClr val="accent3"/>
                    </a:solidFill>
                  </a:rPr>
                  <a:t>apparent mobility </a:t>
                </a:r>
                <a:r>
                  <a:rPr lang="en-IN" dirty="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𝑠𝑎𝑡</m:t>
                        </m:r>
                      </m:sub>
                    </m:sSub>
                  </m:oMath>
                </a14:m>
                <a:r>
                  <a:rPr lang="en-IN" dirty="0"/>
                  <a:t> is also replaced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𝑖𝑛𝑗</m:t>
                        </m:r>
                      </m:sub>
                    </m:sSub>
                  </m:oMath>
                </a14:m>
                <a:r>
                  <a:rPr lang="en-IN" dirty="0"/>
                  <a:t> in this model and hence little tweaking is done by parameters like </a:t>
                </a:r>
                <a14:m>
                  <m:oMath xmlns:m="http://schemas.openxmlformats.org/officeDocument/2006/math">
                    <m:r>
                      <a:rPr lang="en-US" b="0" i="1" smtClean="0">
                        <a:latin typeface="Cambria Math" panose="02040503050406030204" pitchFamily="18" charset="0"/>
                      </a:rPr>
                      <m:t>𝛽</m:t>
                    </m:r>
                  </m:oMath>
                </a14:m>
                <a:r>
                  <a:rPr lang="en-IN" dirty="0"/>
                  <a:t> which is used for velocity tweaking due to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𝐷𝑆</m:t>
                        </m:r>
                      </m:sub>
                    </m:sSub>
                  </m:oMath>
                </a14:m>
                <a:r>
                  <a:rPr lang="en-IN" dirty="0"/>
                  <a:t> and </a:t>
                </a:r>
                <a14:m>
                  <m:oMath xmlns:m="http://schemas.openxmlformats.org/officeDocument/2006/math">
                    <m:r>
                      <a:rPr lang="en-US" b="0" i="1" smtClean="0">
                        <a:latin typeface="Cambria Math" panose="02040503050406030204" pitchFamily="18" charset="0"/>
                      </a:rPr>
                      <m:t>𝛼</m:t>
                    </m:r>
                  </m:oMath>
                </a14:m>
                <a:r>
                  <a:rPr lang="en-IN" dirty="0"/>
                  <a:t> which is introduce to account for the variation of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𝑇</m:t>
                        </m:r>
                      </m:sub>
                    </m:sSub>
                  </m:oMath>
                </a14:m>
                <a:r>
                  <a:rPr lang="en-IN" dirty="0"/>
                  <a:t> in </a:t>
                </a:r>
                <a:r>
                  <a:rPr lang="en-IN" dirty="0">
                    <a:solidFill>
                      <a:schemeClr val="accent3"/>
                    </a:solidFill>
                  </a:rPr>
                  <a:t>subthreshold</a:t>
                </a:r>
                <a:r>
                  <a:rPr lang="en-IN" dirty="0"/>
                  <a:t> and </a:t>
                </a:r>
                <a:r>
                  <a:rPr lang="en-IN" dirty="0">
                    <a:solidFill>
                      <a:schemeClr val="accent3"/>
                    </a:solidFill>
                  </a:rPr>
                  <a:t>above</a:t>
                </a:r>
                <a:r>
                  <a:rPr lang="en-IN" dirty="0"/>
                  <a:t> </a:t>
                </a:r>
                <a:r>
                  <a:rPr lang="en-IN" dirty="0">
                    <a:solidFill>
                      <a:schemeClr val="accent3"/>
                    </a:solidFill>
                  </a:rPr>
                  <a:t>threshold</a:t>
                </a:r>
                <a:r>
                  <a:rPr lang="en-IN" dirty="0"/>
                  <a:t> as bands changes a little bit in both the regimes</a:t>
                </a:r>
              </a:p>
              <a:p>
                <a:r>
                  <a:rPr lang="en-US" dirty="0"/>
                  <a:t>We have </a:t>
                </a:r>
                <a:r>
                  <a:rPr lang="en-US" dirty="0">
                    <a:solidFill>
                      <a:schemeClr val="accent3"/>
                    </a:solidFill>
                  </a:rPr>
                  <a:t>Resistances</a:t>
                </a:r>
                <a:r>
                  <a:rPr lang="en-US" dirty="0"/>
                  <a:t> too between extrinsic and intrinsic terminals and that too is included in this model</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95400" y="2556932"/>
                <a:ext cx="9883461" cy="3318936"/>
              </a:xfrm>
              <a:blipFill>
                <a:blip r:embed="rId2"/>
                <a:stretch>
                  <a:fillRect l="-1110" t="-2936" r="-1542" b="-367"/>
                </a:stretch>
              </a:blipFill>
            </p:spPr>
            <p:txBody>
              <a:bodyPr/>
              <a:lstStyle/>
              <a:p>
                <a:r>
                  <a:rPr lang="en-IN">
                    <a:noFill/>
                  </a:rPr>
                  <a:t> </a:t>
                </a:r>
              </a:p>
            </p:txBody>
          </p:sp>
        </mc:Fallback>
      </mc:AlternateContent>
    </p:spTree>
    <p:extLst>
      <p:ext uri="{BB962C8B-B14F-4D97-AF65-F5344CB8AC3E}">
        <p14:creationId xmlns:p14="http://schemas.microsoft.com/office/powerpoint/2010/main" val="144763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Description of Charge model of MVS</a:t>
            </a:r>
            <a:endParaRPr lang="en-IN" dirty="0">
              <a:solidFill>
                <a:schemeClr val="accent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95400" y="2556932"/>
                <a:ext cx="9909219" cy="3318936"/>
              </a:xfrm>
            </p:spPr>
            <p:txBody>
              <a:bodyPr>
                <a:normAutofit lnSpcReduction="10000"/>
              </a:bodyPr>
              <a:lstStyle/>
              <a:p>
                <a:r>
                  <a:rPr lang="en-US" dirty="0"/>
                  <a:t>When the size of the channel decreases to the order where 1D electrostatics can’t be easily applied there we use can this model with few parameters(most of them are physical) and we can model that problem too using familiar 1D electrostatics although with few tweaks</a:t>
                </a:r>
              </a:p>
              <a:p>
                <a:r>
                  <a:rPr lang="en-US" dirty="0"/>
                  <a:t>When size of transistor is reduced then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𝑊𝑄𝑣</m:t>
                    </m:r>
                  </m:oMath>
                </a14:m>
                <a:r>
                  <a:rPr lang="en-US" dirty="0"/>
                  <a:t> here I changes due to Q being given by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𝐺𝑆</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𝑇</m:t>
                        </m:r>
                      </m:sub>
                    </m:sSub>
                    <m:r>
                      <a:rPr lang="en-US" b="0" i="1" smtClean="0">
                        <a:latin typeface="Cambria Math" panose="02040503050406030204" pitchFamily="18" charset="0"/>
                      </a:rPr>
                      <m:t>)</m:t>
                    </m:r>
                  </m:oMath>
                </a14:m>
                <a:r>
                  <a:rPr lang="en-US" dirty="0"/>
                  <a:t> and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𝑇</m:t>
                        </m:r>
                      </m:sub>
                    </m:sSub>
                  </m:oMath>
                </a14:m>
                <a:r>
                  <a:rPr lang="en-US" dirty="0"/>
                  <a:t> is given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𝑇</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𝑇</m:t>
                        </m:r>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𝐷𝑆</m:t>
                        </m:r>
                      </m:sub>
                    </m:sSub>
                  </m:oMath>
                </a14:m>
                <a:r>
                  <a:rPr lang="en-IN" dirty="0"/>
                  <a:t> where </a:t>
                </a:r>
                <a14:m>
                  <m:oMath xmlns:m="http://schemas.openxmlformats.org/officeDocument/2006/math">
                    <m:r>
                      <a:rPr lang="en-US" b="0" i="1" smtClean="0">
                        <a:latin typeface="Cambria Math" panose="02040503050406030204" pitchFamily="18" charset="0"/>
                      </a:rPr>
                      <m:t>𝛿</m:t>
                    </m:r>
                  </m:oMath>
                </a14:m>
                <a:r>
                  <a:rPr lang="en-IN" dirty="0"/>
                  <a:t> is DIBL. Velocity doesn’t depends on the size of the channel although it depends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𝐷𝑆</m:t>
                        </m:r>
                      </m:sub>
                    </m:sSub>
                  </m:oMath>
                </a14:m>
                <a:r>
                  <a:rPr lang="en-IN" dirty="0"/>
                  <a:t> in this model which is semi-empirical relation with </a:t>
                </a:r>
                <a14:m>
                  <m:oMath xmlns:m="http://schemas.openxmlformats.org/officeDocument/2006/math">
                    <m:r>
                      <a:rPr lang="en-US" b="0" i="1" smtClean="0">
                        <a:latin typeface="Cambria Math" panose="02040503050406030204" pitchFamily="18" charset="0"/>
                      </a:rPr>
                      <m:t>𝛽</m:t>
                    </m:r>
                  </m:oMath>
                </a14:m>
                <a:r>
                  <a:rPr lang="en-IN" dirty="0"/>
                  <a:t> parameter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95400" y="2556932"/>
                <a:ext cx="9909219" cy="3318936"/>
              </a:xfrm>
              <a:blipFill>
                <a:blip r:embed="rId2"/>
                <a:stretch>
                  <a:fillRect l="-1108" t="-3853" r="-1292" b="-734"/>
                </a:stretch>
              </a:blipFill>
            </p:spPr>
            <p:txBody>
              <a:bodyPr/>
              <a:lstStyle/>
              <a:p>
                <a:r>
                  <a:rPr lang="en-IN">
                    <a:noFill/>
                  </a:rPr>
                  <a:t> </a:t>
                </a:r>
              </a:p>
            </p:txBody>
          </p:sp>
        </mc:Fallback>
      </mc:AlternateContent>
    </p:spTree>
    <p:extLst>
      <p:ext uri="{BB962C8B-B14F-4D97-AF65-F5344CB8AC3E}">
        <p14:creationId xmlns:p14="http://schemas.microsoft.com/office/powerpoint/2010/main" val="4089625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Description of Charge model of MVS</a:t>
            </a:r>
            <a:endParaRPr lang="en-IN" dirty="0">
              <a:solidFill>
                <a:schemeClr val="accent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95401" y="2556932"/>
                <a:ext cx="9780430" cy="3318936"/>
              </a:xfrm>
            </p:spPr>
            <p:txBody>
              <a:bodyPr>
                <a:normAutofit fontScale="92500"/>
              </a:bodyPr>
              <a:lstStyle/>
              <a:p>
                <a:r>
                  <a:rPr lang="en-US" dirty="0"/>
                  <a:t>As metal contacts at the terminals introduce resistances hence the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𝐷𝑆</m:t>
                        </m:r>
                      </m:sub>
                    </m:sSub>
                  </m:oMath>
                </a14:m>
                <a:r>
                  <a:rPr lang="en-IN" dirty="0"/>
                  <a:t> is less than extrinsic </a:t>
                </a:r>
                <a:r>
                  <a:rPr lang="en-IN" dirty="0">
                    <a:solidFill>
                      <a:schemeClr val="accent3"/>
                    </a:solidFill>
                  </a:rPr>
                  <a:t>applied voltage</a:t>
                </a:r>
                <a:r>
                  <a:rPr lang="en-IN" dirty="0"/>
                  <a:t>. This correction is included in this model. This tends to </a:t>
                </a:r>
                <a:r>
                  <a:rPr lang="en-IN" dirty="0">
                    <a:solidFill>
                      <a:schemeClr val="accent3"/>
                    </a:solidFill>
                  </a:rPr>
                  <a:t>reduce the charges</a:t>
                </a:r>
                <a:r>
                  <a:rPr lang="en-IN" dirty="0"/>
                  <a:t>(as current or flux is reduced) although as no current is drawn by gate terminal so it doesn’t requires any correction</a:t>
                </a:r>
              </a:p>
              <a:p>
                <a:r>
                  <a:rPr lang="en-US" dirty="0"/>
                  <a:t>VS model is based on </a:t>
                </a:r>
                <a:r>
                  <a:rPr lang="en-US" dirty="0">
                    <a:solidFill>
                      <a:schemeClr val="accent3"/>
                    </a:solidFill>
                  </a:rPr>
                  <a:t>identifying the top of the barrier </a:t>
                </a:r>
                <a:r>
                  <a:rPr lang="en-US" dirty="0"/>
                  <a:t>and there we are applying 1D electrostatics to determine the charge</a:t>
                </a:r>
              </a:p>
              <a:p>
                <a:r>
                  <a:rPr lang="en-US" dirty="0"/>
                  <a:t>Dependency of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𝑖𝑛</m:t>
                        </m:r>
                      </m:sub>
                    </m:sSub>
                  </m:oMath>
                </a14:m>
                <a:r>
                  <a:rPr lang="en-IN"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𝐺𝑆</m:t>
                        </m:r>
                      </m:sub>
                    </m:sSub>
                  </m:oMath>
                </a14:m>
                <a:r>
                  <a:rPr lang="en-IN" dirty="0"/>
                  <a:t> is exponential at low voltage(</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𝐺𝑆</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𝑇</m:t>
                        </m:r>
                      </m:sub>
                    </m:sSub>
                  </m:oMath>
                </a14:m>
                <a:r>
                  <a:rPr lang="en-IN" dirty="0"/>
                  <a:t>) and converts to linear at high voltage(</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𝐺𝑆</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𝑇</m:t>
                        </m:r>
                      </m:sub>
                    </m:sSub>
                  </m:oMath>
                </a14:m>
                <a:r>
                  <a:rPr lang="en-IN" dirty="0"/>
                  <a:t>) so an empirical relation can be formed</a:t>
                </a:r>
              </a:p>
              <a:p>
                <a:endParaRPr lang="en-IN"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95401" y="2556932"/>
                <a:ext cx="9780430" cy="3318936"/>
              </a:xfrm>
              <a:blipFill>
                <a:blip r:embed="rId2"/>
                <a:stretch>
                  <a:fillRect l="-935" t="-2385" r="-312"/>
                </a:stretch>
              </a:blipFill>
            </p:spPr>
            <p:txBody>
              <a:bodyPr/>
              <a:lstStyle/>
              <a:p>
                <a:r>
                  <a:rPr lang="en-IN">
                    <a:noFill/>
                  </a:rPr>
                  <a:t> </a:t>
                </a:r>
              </a:p>
            </p:txBody>
          </p:sp>
        </mc:Fallback>
      </mc:AlternateContent>
    </p:spTree>
    <p:extLst>
      <p:ext uri="{BB962C8B-B14F-4D97-AF65-F5344CB8AC3E}">
        <p14:creationId xmlns:p14="http://schemas.microsoft.com/office/powerpoint/2010/main" val="206819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MVS Model 2.0.0</a:t>
            </a:r>
            <a:endParaRPr lang="en-IN" dirty="0">
              <a:solidFill>
                <a:schemeClr val="accent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95400" y="2556931"/>
                <a:ext cx="9819067" cy="3534775"/>
              </a:xfrm>
            </p:spPr>
            <p:txBody>
              <a:bodyPr>
                <a:normAutofit fontScale="92500" lnSpcReduction="10000"/>
              </a:bodyPr>
              <a:lstStyle/>
              <a:p>
                <a:r>
                  <a:rPr lang="en-US" dirty="0"/>
                  <a:t>In this model we assume that </a:t>
                </a:r>
                <a:r>
                  <a:rPr lang="en-US" dirty="0">
                    <a:solidFill>
                      <a:schemeClr val="accent3"/>
                    </a:solidFill>
                  </a:rPr>
                  <a:t>Resistances aren’t constants </a:t>
                </a:r>
                <a:r>
                  <a:rPr lang="en-US" dirty="0"/>
                  <a:t>and depend 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𝐷</m:t>
                        </m:r>
                        <m:r>
                          <a:rPr lang="en-US" i="1">
                            <a:latin typeface="Cambria Math" panose="02040503050406030204" pitchFamily="18" charset="0"/>
                          </a:rPr>
                          <m:t>𝑆</m:t>
                        </m:r>
                      </m:sub>
                    </m:sSub>
                  </m:oMath>
                </a14:m>
                <a:r>
                  <a:rPr lang="en-IN" dirty="0"/>
                  <a:t> with a function given by </a:t>
                </a:r>
                <a14:m>
                  <m:oMath xmlns:m="http://schemas.openxmlformats.org/officeDocument/2006/math">
                    <m:r>
                      <a:rPr lang="en-US" i="1">
                        <a:latin typeface="Cambria Math" panose="02040503050406030204" pitchFamily="18" charset="0"/>
                      </a:rPr>
                      <m:t>𝐹𝑠𝑎𝑡</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𝐼</m:t>
                                            </m:r>
                                            <m:r>
                                              <a:rPr lang="en-US" i="1">
                                                <a:latin typeface="Cambria Math" panose="02040503050406030204" pitchFamily="18" charset="0"/>
                                              </a:rPr>
                                              <m:t>𝑑</m:t>
                                            </m:r>
                                          </m:num>
                                          <m:den>
                                            <m:r>
                                              <a:rPr lang="en-US" b="0" i="1" smtClean="0">
                                                <a:latin typeface="Cambria Math" panose="02040503050406030204" pitchFamily="18" charset="0"/>
                                              </a:rPr>
                                              <m:t>𝐼</m:t>
                                            </m:r>
                                            <m:r>
                                              <a:rPr lang="en-US" i="1">
                                                <a:latin typeface="Cambria Math" panose="02040503050406030204" pitchFamily="18" charset="0"/>
                                              </a:rPr>
                                              <m:t>𝑑𝑠𝑎𝑡</m:t>
                                            </m:r>
                                          </m:den>
                                        </m:f>
                                      </m:e>
                                    </m:d>
                                  </m:e>
                                  <m:sup>
                                    <m:r>
                                      <a:rPr lang="en-US" i="1">
                                        <a:latin typeface="Cambria Math" panose="02040503050406030204" pitchFamily="18" charset="0"/>
                                        <a:ea typeface="Cambria Math" panose="02040503050406030204" pitchFamily="18" charset="0"/>
                                      </a:rPr>
                                      <m:t>𝛽</m:t>
                                    </m:r>
                                  </m:sup>
                                </m:sSup>
                              </m:e>
                            </m:d>
                          </m:e>
                          <m:sup>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𝛽</m:t>
                            </m:r>
                          </m:sup>
                        </m:sSup>
                      </m:den>
                    </m:f>
                  </m:oMath>
                </a14:m>
                <a:r>
                  <a:rPr lang="en-IN" dirty="0"/>
                  <a:t> . This relation introduces the decrease of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𝑚</m:t>
                        </m:r>
                      </m:sub>
                    </m:sSub>
                  </m:oMath>
                </a14:m>
                <a:r>
                  <a:rPr lang="en-IN" dirty="0"/>
                  <a:t> as seen at high current.</a:t>
                </a:r>
              </a:p>
              <a:p>
                <a:r>
                  <a:rPr lang="en-US" dirty="0"/>
                  <a:t>In this model we also account for the </a:t>
                </a:r>
                <a:r>
                  <a:rPr lang="en-US" dirty="0">
                    <a:solidFill>
                      <a:schemeClr val="accent3"/>
                    </a:solidFill>
                  </a:rPr>
                  <a:t>sub bands </a:t>
                </a:r>
                <a:r>
                  <a:rPr lang="en-US" dirty="0"/>
                  <a:t>and we subtract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10</m:t>
                        </m:r>
                      </m:sub>
                    </m:sSub>
                  </m:oMath>
                </a14:m>
                <a:r>
                  <a:rPr lang="en-IN" dirty="0"/>
                  <a:t> from fermi level along with applied surface potential(to calculate the band gap) which is the first energy sub band in the conduction band.</a:t>
                </a:r>
              </a:p>
              <a:p>
                <a:r>
                  <a:rPr lang="en-US" dirty="0"/>
                  <a:t>We consider non </a:t>
                </a:r>
                <a:r>
                  <a:rPr lang="en-US" dirty="0" err="1"/>
                  <a:t>parabolicity</a:t>
                </a:r>
                <a:r>
                  <a:rPr lang="en-US" dirty="0"/>
                  <a:t> of conduction band in this model and account the DOS accordingly</a:t>
                </a:r>
                <a:endParaRPr lang="en-IN"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95400" y="2556931"/>
                <a:ext cx="9819067" cy="3534775"/>
              </a:xfrm>
              <a:blipFill>
                <a:blip r:embed="rId2"/>
                <a:stretch>
                  <a:fillRect l="-932" t="-3103" r="-1429"/>
                </a:stretch>
              </a:blipFill>
            </p:spPr>
            <p:txBody>
              <a:bodyPr/>
              <a:lstStyle/>
              <a:p>
                <a:r>
                  <a:rPr lang="en-IN">
                    <a:noFill/>
                  </a:rPr>
                  <a:t> </a:t>
                </a:r>
              </a:p>
            </p:txBody>
          </p:sp>
        </mc:Fallback>
      </mc:AlternateContent>
    </p:spTree>
    <p:extLst>
      <p:ext uri="{BB962C8B-B14F-4D97-AF65-F5344CB8AC3E}">
        <p14:creationId xmlns:p14="http://schemas.microsoft.com/office/powerpoint/2010/main" val="207374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MVS Model 2.0.0</a:t>
            </a:r>
            <a:endParaRPr lang="en-IN" dirty="0">
              <a:solidFill>
                <a:schemeClr val="accent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95401" y="2556931"/>
                <a:ext cx="9870582" cy="3470381"/>
              </a:xfrm>
            </p:spPr>
            <p:txBody>
              <a:bodyPr>
                <a:normAutofit fontScale="92500" lnSpcReduction="20000"/>
              </a:bodyPr>
              <a:lstStyle/>
              <a:p>
                <a:r>
                  <a:rPr lang="en-US" dirty="0"/>
                  <a:t>The charge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𝑥</m:t>
                        </m:r>
                        <m:r>
                          <a:rPr lang="en-US" b="0" i="1" smtClean="0">
                            <a:latin typeface="Cambria Math" panose="02040503050406030204" pitchFamily="18" charset="0"/>
                          </a:rPr>
                          <m:t>0</m:t>
                        </m:r>
                      </m:sub>
                    </m:sSub>
                  </m:oMath>
                </a14:m>
                <a:r>
                  <a:rPr lang="en-US" dirty="0"/>
                  <a:t> is calculated by integrating DOS*fermi-</a:t>
                </a:r>
                <a:r>
                  <a:rPr lang="en-US" dirty="0" err="1"/>
                  <a:t>dirac</a:t>
                </a:r>
                <a:r>
                  <a:rPr lang="en-US" dirty="0"/>
                  <a:t> function from </a:t>
                </a:r>
                <a14:m>
                  <m:oMath xmlns:m="http://schemas.openxmlformats.org/officeDocument/2006/math">
                    <m:sSub>
                      <m:sSubPr>
                        <m:ctrlPr>
                          <a:rPr lang="en-US"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𝜖</m:t>
                        </m:r>
                      </m:e>
                      <m:sub>
                        <m:r>
                          <a:rPr lang="en-US" b="0" i="1" smtClean="0">
                            <a:solidFill>
                              <a:schemeClr val="accent3"/>
                            </a:solidFill>
                            <a:latin typeface="Cambria Math" panose="02040503050406030204" pitchFamily="18" charset="0"/>
                          </a:rPr>
                          <m:t>10</m:t>
                        </m:r>
                      </m:sub>
                    </m:sSub>
                    <m:r>
                      <a:rPr lang="en-US" b="0" i="1" smtClean="0">
                        <a:solidFill>
                          <a:schemeClr val="accent3"/>
                        </a:solidFill>
                        <a:latin typeface="Cambria Math" panose="02040503050406030204" pitchFamily="18" charset="0"/>
                      </a:rPr>
                      <m:t>−</m:t>
                    </m:r>
                    <m:r>
                      <a:rPr lang="en-US" b="0" i="1" smtClean="0">
                        <a:solidFill>
                          <a:schemeClr val="accent3"/>
                        </a:solidFill>
                        <a:latin typeface="Cambria Math" panose="02040503050406030204" pitchFamily="18" charset="0"/>
                      </a:rPr>
                      <m:t>𝑞</m:t>
                    </m:r>
                    <m:r>
                      <a:rPr lang="en-US" b="0" i="1" smtClean="0">
                        <a:solidFill>
                          <a:schemeClr val="accent3"/>
                        </a:solidFill>
                        <a:latin typeface="Cambria Math" panose="02040503050406030204" pitchFamily="18" charset="0"/>
                      </a:rPr>
                      <m:t>𝜓</m:t>
                    </m:r>
                  </m:oMath>
                </a14:m>
                <a:r>
                  <a:rPr lang="en-IN" dirty="0">
                    <a:solidFill>
                      <a:schemeClr val="accent3"/>
                    </a:solidFill>
                  </a:rPr>
                  <a:t> to </a:t>
                </a:r>
                <a14:m>
                  <m:oMath xmlns:m="http://schemas.openxmlformats.org/officeDocument/2006/math">
                    <m:r>
                      <a:rPr lang="en-IN" i="1" smtClean="0">
                        <a:solidFill>
                          <a:schemeClr val="accent3"/>
                        </a:solidFill>
                        <a:latin typeface="Cambria Math" panose="02040503050406030204" pitchFamily="18" charset="0"/>
                        <a:ea typeface="Cambria Math" panose="02040503050406030204" pitchFamily="18" charset="0"/>
                      </a:rPr>
                      <m:t>∞</m:t>
                    </m:r>
                  </m:oMath>
                </a14:m>
                <a:r>
                  <a:rPr lang="en-IN" dirty="0">
                    <a:solidFill>
                      <a:schemeClr val="accent3"/>
                    </a:solidFill>
                  </a:rPr>
                  <a:t>(entire conduction band)</a:t>
                </a:r>
                <a:endParaRPr lang="en-IN" dirty="0"/>
              </a:p>
              <a:p>
                <a:r>
                  <a:rPr lang="en-US" dirty="0"/>
                  <a:t>For small channel we have to consider quantum capacitance too while calculating Gate channel capacitance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𝑔𝑐</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𝑖𝑛𝑠</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𝑄𝑀</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𝑎𝑣</m:t>
                            </m:r>
                          </m:sub>
                        </m:sSub>
                        <m:r>
                          <a:rPr lang="en-US" b="0" i="1" smtClean="0">
                            <a:latin typeface="Cambria Math" panose="02040503050406030204" pitchFamily="18" charset="0"/>
                          </a:rPr>
                          <m:t>)</m:t>
                        </m:r>
                      </m:den>
                    </m:f>
                  </m:oMath>
                </a14:m>
                <a:endParaRPr lang="en-IN"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𝑖𝑛𝑠</m:t>
                        </m:r>
                      </m:sub>
                    </m:sSub>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𝑖𝑛𝑠</m:t>
                        </m:r>
                      </m:sub>
                    </m:sSub>
                  </m:oMath>
                </a14:m>
                <a:r>
                  <a:rPr lang="en-IN"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𝑄𝑀</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𝑎𝑣</m:t>
                            </m:r>
                          </m:sub>
                        </m:sSub>
                      </m:e>
                    </m:d>
                    <m:r>
                      <a:rPr lang="en-US" b="0" i="1" smtClean="0">
                        <a:latin typeface="Cambria Math" panose="02040503050406030204" pitchFamily="18" charset="0"/>
                      </a:rPr>
                      <m:t>=</m:t>
                    </m:r>
                    <m:r>
                      <a:rPr lang="en-US" i="1">
                        <a:latin typeface="Cambria Math" panose="02040503050406030204" pitchFamily="18" charset="0"/>
                      </a:rPr>
                      <m:t>𝜖</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𝑎𝑣</m:t>
                        </m:r>
                      </m:sub>
                    </m:sSub>
                  </m:oMath>
                </a14:m>
                <a:r>
                  <a:rPr lang="en-IN" dirty="0"/>
                  <a:t> here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𝑎𝑣</m:t>
                        </m:r>
                      </m:sub>
                    </m:sSub>
                  </m:oMath>
                </a14:m>
                <a:r>
                  <a:rPr lang="en-IN" dirty="0"/>
                  <a:t> is the separation between </a:t>
                </a:r>
                <a:r>
                  <a:rPr lang="en-IN" dirty="0">
                    <a:solidFill>
                      <a:schemeClr val="accent3"/>
                    </a:solidFill>
                  </a:rPr>
                  <a:t>channel charge centroid and semiconductor-insulator interface</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𝑎𝑣</m:t>
                        </m:r>
                      </m:sub>
                    </m:sSub>
                  </m:oMath>
                </a14:m>
                <a:r>
                  <a:rPr lang="en-IN" dirty="0"/>
                  <a:t> is given by empirical parameters and due to the above relations the surface potential is defined at centroid of the charge not at the interface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𝑔𝑐</m:t>
                        </m:r>
                      </m:sub>
                    </m:sSub>
                  </m:oMath>
                </a14:m>
                <a:r>
                  <a:rPr lang="en-IN" dirty="0"/>
                  <a:t> value is </a:t>
                </a:r>
                <a:r>
                  <a:rPr lang="en-IN" dirty="0">
                    <a:solidFill>
                      <a:schemeClr val="accent3"/>
                    </a:solidFill>
                  </a:rPr>
                  <a:t>now reduced </a:t>
                </a:r>
                <a:r>
                  <a:rPr lang="en-IN" dirty="0"/>
                  <a:t>due to quantum capacitance and to account for it we assume that the length is increased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95401" y="2556931"/>
                <a:ext cx="9870582" cy="3470381"/>
              </a:xfrm>
              <a:blipFill>
                <a:blip r:embed="rId2"/>
                <a:stretch>
                  <a:fillRect l="-926" t="-3860" r="-926" b="-2456"/>
                </a:stretch>
              </a:blipFill>
            </p:spPr>
            <p:txBody>
              <a:bodyPr/>
              <a:lstStyle/>
              <a:p>
                <a:r>
                  <a:rPr lang="en-IN">
                    <a:noFill/>
                  </a:rPr>
                  <a:t> </a:t>
                </a:r>
              </a:p>
            </p:txBody>
          </p:sp>
        </mc:Fallback>
      </mc:AlternateContent>
    </p:spTree>
    <p:extLst>
      <p:ext uri="{BB962C8B-B14F-4D97-AF65-F5344CB8AC3E}">
        <p14:creationId xmlns:p14="http://schemas.microsoft.com/office/powerpoint/2010/main" val="424567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MVS Model 2.0.0</a:t>
            </a:r>
            <a:endParaRPr lang="en-IN" dirty="0">
              <a:solidFill>
                <a:schemeClr val="accent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95401" y="2556932"/>
                <a:ext cx="9806188" cy="3318936"/>
              </a:xfrm>
            </p:spPr>
            <p:txBody>
              <a:bodyPr>
                <a:normAutofit/>
              </a:bodyPr>
              <a:lstStyle/>
              <a:p>
                <a:r>
                  <a:rPr lang="en-US" dirty="0"/>
                  <a:t>The charge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𝑥</m:t>
                        </m:r>
                        <m:r>
                          <a:rPr lang="en-US" i="1">
                            <a:latin typeface="Cambria Math" panose="02040503050406030204" pitchFamily="18" charset="0"/>
                          </a:rPr>
                          <m:t>0</m:t>
                        </m:r>
                      </m:sub>
                    </m:sSub>
                  </m:oMath>
                </a14:m>
                <a:r>
                  <a:rPr lang="en-US" dirty="0"/>
                  <a:t> is given by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𝑞</m:t>
                            </m:r>
                          </m:num>
                          <m:den>
                            <m:r>
                              <a:rPr lang="en-US" b="0" i="1" smtClean="0">
                                <a:latin typeface="Cambria Math" panose="02040503050406030204" pitchFamily="18" charset="0"/>
                              </a:rPr>
                              <m:t>𝑣</m:t>
                            </m:r>
                          </m:den>
                        </m:f>
                      </m:e>
                      <m:sub>
                        <m:r>
                          <a:rPr lang="en-US" b="0" i="1" smtClean="0">
                            <a:latin typeface="Cambria Math" panose="02040503050406030204" pitchFamily="18" charset="0"/>
                          </a:rPr>
                          <m:t>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𝑇</m:t>
                        </m:r>
                      </m:e>
                    </m:d>
                    <m:r>
                      <a:rPr lang="en-US" b="0" i="1" smtClean="0">
                        <a:latin typeface="Cambria Math" panose="02040503050406030204" pitchFamily="18" charset="0"/>
                      </a:rPr>
                      <m:t>𝐹𝑠</m:t>
                    </m:r>
                    <m:r>
                      <a:rPr lang="en-US" b="0" i="1" smtClean="0">
                        <a:latin typeface="Cambria Math" panose="02040503050406030204" pitchFamily="18" charset="0"/>
                      </a:rPr>
                      <m:t>+</m:t>
                    </m:r>
                    <m:r>
                      <a:rPr lang="en-US" b="0" i="1" smtClean="0">
                        <a:latin typeface="Cambria Math" panose="02040503050406030204" pitchFamily="18" charset="0"/>
                      </a:rPr>
                      <m:t>𝑇𝐹𝑑</m:t>
                    </m:r>
                    <m:r>
                      <a:rPr lang="en-US" b="0" i="1" smtClean="0">
                        <a:latin typeface="Cambria Math" panose="02040503050406030204" pitchFamily="18" charset="0"/>
                      </a:rPr>
                      <m:t>)</m:t>
                    </m:r>
                  </m:oMath>
                </a14:m>
                <a:r>
                  <a:rPr lang="en-IN" dirty="0"/>
                  <a:t> here T is transmission, Fs is flux or current entering from source and </a:t>
                </a:r>
                <a:r>
                  <a:rPr lang="en-IN" dirty="0" err="1"/>
                  <a:t>Fd</a:t>
                </a:r>
                <a:r>
                  <a:rPr lang="en-IN" dirty="0"/>
                  <a:t> is flux from drain. These flux are dependent 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𝑓𝑠</m:t>
                        </m:r>
                      </m:sub>
                    </m:sSub>
                  </m:oMath>
                </a14:m>
                <a:r>
                  <a:rPr lang="en-IN"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𝑓</m:t>
                        </m:r>
                        <m:r>
                          <a:rPr lang="en-US" b="0" i="1" smtClean="0">
                            <a:latin typeface="Cambria Math" panose="02040503050406030204" pitchFamily="18" charset="0"/>
                          </a:rPr>
                          <m:t>𝑑</m:t>
                        </m:r>
                      </m:sub>
                    </m:sSub>
                  </m:oMath>
                </a14:m>
                <a:r>
                  <a:rPr lang="en-IN" dirty="0"/>
                  <a:t> which accounts energy gaps at source and drain respectively</a:t>
                </a:r>
              </a:p>
              <a:p>
                <a:r>
                  <a:rPr lang="en-US" dirty="0"/>
                  <a:t>If we include 2D electrostatics then </a:t>
                </a:r>
                <a14:m>
                  <m:oMath xmlns:m="http://schemas.openxmlformats.org/officeDocument/2006/math">
                    <m:sSub>
                      <m:sSubPr>
                        <m:ctrlPr>
                          <a:rPr lang="en-US"/>
                        </m:ctrlPr>
                      </m:sSubPr>
                      <m:e>
                        <m:r>
                          <a:rPr lang="en-US"/>
                          <m:t>𝜓</m:t>
                        </m:r>
                      </m:e>
                      <m:sub>
                        <m:r>
                          <a:rPr lang="en-US"/>
                          <m:t>𝑠</m:t>
                        </m:r>
                      </m:sub>
                    </m:sSub>
                  </m:oMath>
                </a14:m>
                <a:r>
                  <a:rPr lang="en-IN" dirty="0"/>
                  <a:t> is dependent on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𝐶</m:t>
                        </m:r>
                      </m:e>
                      <m:sub>
                        <m:r>
                          <a:rPr lang="en-US">
                            <a:latin typeface="Cambria Math" panose="02040503050406030204" pitchFamily="18" charset="0"/>
                          </a:rPr>
                          <m:t>𝑔</m:t>
                        </m:r>
                        <m:r>
                          <a:rPr lang="en-US">
                            <a:latin typeface="Cambria Math" panose="02040503050406030204" pitchFamily="18" charset="0"/>
                          </a:rPr>
                          <m:t>−</m:t>
                        </m:r>
                        <m:r>
                          <a:rPr lang="en-US">
                            <a:latin typeface="Cambria Math" panose="02040503050406030204" pitchFamily="18" charset="0"/>
                          </a:rPr>
                          <m:t>𝑉𝑆</m:t>
                        </m:r>
                      </m:sub>
                    </m:sSub>
                  </m:oMath>
                </a14:m>
                <a:r>
                  <a:rPr lang="en-IN" dirty="0"/>
                  <a:t>(which is equal to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𝑔𝑐</m:t>
                        </m:r>
                      </m:sub>
                    </m:sSub>
                  </m:oMath>
                </a14:m>
                <a:r>
                  <a:rPr lang="en-IN" dirty="0"/>
                  <a:t>), </a:t>
                </a:r>
                <a14:m>
                  <m:oMath xmlns:m="http://schemas.openxmlformats.org/officeDocument/2006/math">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𝐶</m:t>
                        </m:r>
                      </m:e>
                      <m:sub>
                        <m:r>
                          <a:rPr lang="en-US">
                            <a:latin typeface="Cambria Math" panose="02040503050406030204" pitchFamily="18" charset="0"/>
                          </a:rPr>
                          <m:t>𝑑</m:t>
                        </m:r>
                        <m:r>
                          <a:rPr lang="en-US">
                            <a:latin typeface="Cambria Math" panose="02040503050406030204" pitchFamily="18" charset="0"/>
                          </a:rPr>
                          <m:t>−</m:t>
                        </m:r>
                        <m:r>
                          <a:rPr lang="en-US">
                            <a:latin typeface="Cambria Math" panose="02040503050406030204" pitchFamily="18" charset="0"/>
                          </a:rPr>
                          <m:t>𝑉𝑆</m:t>
                        </m:r>
                      </m:sub>
                    </m:sSub>
                  </m:oMath>
                </a14:m>
                <a:r>
                  <a:rPr lang="en-IN" dirty="0"/>
                  <a:t>, </a:t>
                </a:r>
                <a14:m>
                  <m:oMath xmlns:m="http://schemas.openxmlformats.org/officeDocument/2006/math">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𝐶</m:t>
                        </m:r>
                      </m:e>
                      <m:sub>
                        <m:r>
                          <a:rPr lang="en-US">
                            <a:latin typeface="Cambria Math" panose="02040503050406030204" pitchFamily="18" charset="0"/>
                          </a:rPr>
                          <m:t>𝑠</m:t>
                        </m:r>
                        <m:r>
                          <a:rPr lang="en-US">
                            <a:latin typeface="Cambria Math" panose="02040503050406030204" pitchFamily="18" charset="0"/>
                          </a:rPr>
                          <m:t>−</m:t>
                        </m:r>
                        <m:r>
                          <a:rPr lang="en-US">
                            <a:latin typeface="Cambria Math" panose="02040503050406030204" pitchFamily="18" charset="0"/>
                          </a:rPr>
                          <m:t>𝑉𝑆</m:t>
                        </m:r>
                      </m:sub>
                    </m:sSub>
                  </m:oMath>
                </a14:m>
                <a:r>
                  <a:rPr lang="en-IN"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𝑥</m:t>
                        </m:r>
                        <m:r>
                          <a:rPr lang="en-US" i="1">
                            <a:latin typeface="Cambria Math" panose="02040503050406030204" pitchFamily="18" charset="0"/>
                          </a:rPr>
                          <m:t>0</m:t>
                        </m:r>
                      </m:sub>
                    </m:sSub>
                  </m:oMath>
                </a14:m>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95401" y="2556932"/>
                <a:ext cx="9806188" cy="3318936"/>
              </a:xfrm>
              <a:blipFill>
                <a:blip r:embed="rId2"/>
                <a:stretch>
                  <a:fillRect l="-1119" t="-1284"/>
                </a:stretch>
              </a:blipFill>
            </p:spPr>
            <p:txBody>
              <a:bodyPr/>
              <a:lstStyle/>
              <a:p>
                <a:r>
                  <a:rPr lang="en-IN">
                    <a:noFill/>
                  </a:rPr>
                  <a:t> </a:t>
                </a:r>
              </a:p>
            </p:txBody>
          </p:sp>
        </mc:Fallback>
      </mc:AlternateContent>
    </p:spTree>
    <p:extLst>
      <p:ext uri="{BB962C8B-B14F-4D97-AF65-F5344CB8AC3E}">
        <p14:creationId xmlns:p14="http://schemas.microsoft.com/office/powerpoint/2010/main" val="393414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2177" y="2967335"/>
            <a:ext cx="4287649"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623232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523</TotalTime>
  <Words>133</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Cambria Math</vt:lpstr>
      <vt:lpstr>Garamond</vt:lpstr>
      <vt:lpstr>Organic</vt:lpstr>
      <vt:lpstr>MIT Virtual Source Model</vt:lpstr>
      <vt:lpstr>Parameters on which MIT VS model depends</vt:lpstr>
      <vt:lpstr>Description of Charge model of MVS</vt:lpstr>
      <vt:lpstr>Description of Charge model of MVS</vt:lpstr>
      <vt:lpstr>MVS Model 2.0.0</vt:lpstr>
      <vt:lpstr>MVS Model 2.0.0</vt:lpstr>
      <vt:lpstr>MVS Model 2.0.0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 Virtual Source Model</dc:title>
  <dc:creator>SAURAV THAKUR</dc:creator>
  <cp:lastModifiedBy>SAURAV THAKUR</cp:lastModifiedBy>
  <cp:revision>16</cp:revision>
  <dcterms:created xsi:type="dcterms:W3CDTF">2016-07-09T06:31:23Z</dcterms:created>
  <dcterms:modified xsi:type="dcterms:W3CDTF">2016-07-09T15:15:07Z</dcterms:modified>
</cp:coreProperties>
</file>