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4"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78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14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92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724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94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99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56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98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02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86035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03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5797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5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62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20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03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7/30/2016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72235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solidFill>
                  <a:schemeClr val="accent2"/>
                </a:solidFill>
              </a:rPr>
              <a:t>MVS Nanotransistor models 1.1.1(Silicon) and 2.0</a:t>
            </a:r>
          </a:p>
        </p:txBody>
      </p:sp>
      <p:sp>
        <p:nvSpPr>
          <p:cNvPr id="3" name="Subtitle 2"/>
          <p:cNvSpPr>
            <a:spLocks noGrp="1"/>
          </p:cNvSpPr>
          <p:nvPr>
            <p:ph type="subTitle" idx="1"/>
          </p:nvPr>
        </p:nvSpPr>
        <p:spPr/>
        <p:txBody>
          <a:bodyPr/>
          <a:lstStyle/>
          <a:p>
            <a:r>
              <a:rPr lang="en-US" dirty="0"/>
              <a:t>Presentation By</a:t>
            </a:r>
          </a:p>
          <a:p>
            <a:r>
              <a:rPr lang="en-US" dirty="0" err="1"/>
              <a:t>Saurav</a:t>
            </a:r>
            <a:r>
              <a:rPr lang="en-US" dirty="0"/>
              <a:t> Thakur</a:t>
            </a:r>
          </a:p>
        </p:txBody>
      </p:sp>
    </p:spTree>
    <p:extLst>
      <p:ext uri="{BB962C8B-B14F-4D97-AF65-F5344CB8AC3E}">
        <p14:creationId xmlns:p14="http://schemas.microsoft.com/office/powerpoint/2010/main" val="377846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Charge carrier density for ETSOI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2556932"/>
                <a:ext cx="5905499" cy="3318936"/>
              </a:xfrm>
            </p:spPr>
            <p:txBody>
              <a:bodyPr>
                <a:normAutofit fontScale="92500" lnSpcReduction="20000"/>
              </a:bodyPr>
              <a:lstStyle/>
              <a:p>
                <a:r>
                  <a:rPr lang="en-US" dirty="0"/>
                  <a:t>As energy gap is difference between the available states in the Valence band and conduction band so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𝐺</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r>
                          <a:rPr lang="en-US" b="0" i="1" smtClean="0">
                            <a:latin typeface="Cambria Math" panose="02040503050406030204" pitchFamily="18" charset="0"/>
                          </a:rPr>
                          <m:t>h</m:t>
                        </m:r>
                      </m:sub>
                    </m:sSub>
                  </m:oMath>
                </a14:m>
                <a:endParaRPr lang="en-US" dirty="0"/>
              </a:p>
              <a:p>
                <a:r>
                  <a:rPr lang="en-US" dirty="0"/>
                  <a:t>Surface potential shifts the band structure and as the gate potential is the sum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𝑠</m:t>
                        </m:r>
                      </m:sub>
                    </m:sSub>
                  </m:oMath>
                </a14:m>
                <a:r>
                  <a:rPr lang="en-US" dirty="0"/>
                  <a:t> and potential drop due to surface charge across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m:t>
                        </m:r>
                      </m:sub>
                    </m:sSub>
                  </m:oMath>
                </a14:m>
                <a:endParaRPr lang="en-US" dirty="0"/>
              </a:p>
              <a:p>
                <a:r>
                  <a:rPr lang="en-US" dirty="0"/>
                  <a:t>We will consider 2D density  of states and then Boltzmann statistics we will get exponential dependency of the charge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𝑠</m:t>
                        </m:r>
                      </m:sub>
                    </m:sSub>
                  </m:oMath>
                </a14:m>
                <a:r>
                  <a:rPr lang="en-US" dirty="0"/>
                  <a:t> when holes dominates on electrons or vice versa</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2556932"/>
                <a:ext cx="5905499" cy="3318936"/>
              </a:xfrm>
              <a:blipFill>
                <a:blip r:embed="rId2"/>
                <a:stretch>
                  <a:fillRect l="-1550" t="-4037"/>
                </a:stretch>
              </a:blipFill>
            </p:spPr>
            <p:txBody>
              <a:bodyPr/>
              <a:lstStyle/>
              <a:p>
                <a:r>
                  <a:rPr lang="en-US">
                    <a:noFill/>
                  </a:rPr>
                  <a:t> </a:t>
                </a:r>
              </a:p>
            </p:txBody>
          </p:sp>
        </mc:Fallback>
      </mc:AlternateContent>
      <p:cxnSp>
        <p:nvCxnSpPr>
          <p:cNvPr id="5" name="Straight Connector 4"/>
          <p:cNvCxnSpPr/>
          <p:nvPr/>
        </p:nvCxnSpPr>
        <p:spPr>
          <a:xfrm>
            <a:off x="9232900" y="3060700"/>
            <a:ext cx="38100" cy="28151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77100" y="5875868"/>
            <a:ext cx="389890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9766300" y="3784600"/>
            <a:ext cx="1130300" cy="2082800"/>
          </a:xfrm>
          <a:custGeom>
            <a:avLst/>
            <a:gdLst>
              <a:gd name="connsiteX0" fmla="*/ 0 w 1130300"/>
              <a:gd name="connsiteY0" fmla="*/ 2082800 h 2082800"/>
              <a:gd name="connsiteX1" fmla="*/ 215900 w 1130300"/>
              <a:gd name="connsiteY1" fmla="*/ 1549400 h 2082800"/>
              <a:gd name="connsiteX2" fmla="*/ 1130300 w 1130300"/>
              <a:gd name="connsiteY2" fmla="*/ 0 h 2082800"/>
            </a:gdLst>
            <a:ahLst/>
            <a:cxnLst>
              <a:cxn ang="0">
                <a:pos x="connsiteX0" y="connsiteY0"/>
              </a:cxn>
              <a:cxn ang="0">
                <a:pos x="connsiteX1" y="connsiteY1"/>
              </a:cxn>
              <a:cxn ang="0">
                <a:pos x="connsiteX2" y="connsiteY2"/>
              </a:cxn>
            </a:cxnLst>
            <a:rect l="l" t="t" r="r" b="b"/>
            <a:pathLst>
              <a:path w="1130300" h="2082800">
                <a:moveTo>
                  <a:pt x="0" y="2082800"/>
                </a:moveTo>
                <a:cubicBezTo>
                  <a:pt x="13758" y="1989666"/>
                  <a:pt x="27517" y="1896533"/>
                  <a:pt x="215900" y="1549400"/>
                </a:cubicBezTo>
                <a:cubicBezTo>
                  <a:pt x="404283" y="1202267"/>
                  <a:pt x="982133" y="232833"/>
                  <a:pt x="1130300"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8" name="Freeform 17"/>
          <p:cNvSpPr/>
          <p:nvPr/>
        </p:nvSpPr>
        <p:spPr>
          <a:xfrm flipH="1">
            <a:off x="7594600" y="3793069"/>
            <a:ext cx="1130300" cy="2082800"/>
          </a:xfrm>
          <a:custGeom>
            <a:avLst/>
            <a:gdLst>
              <a:gd name="connsiteX0" fmla="*/ 0 w 1130300"/>
              <a:gd name="connsiteY0" fmla="*/ 2082800 h 2082800"/>
              <a:gd name="connsiteX1" fmla="*/ 215900 w 1130300"/>
              <a:gd name="connsiteY1" fmla="*/ 1549400 h 2082800"/>
              <a:gd name="connsiteX2" fmla="*/ 1130300 w 1130300"/>
              <a:gd name="connsiteY2" fmla="*/ 0 h 2082800"/>
            </a:gdLst>
            <a:ahLst/>
            <a:cxnLst>
              <a:cxn ang="0">
                <a:pos x="connsiteX0" y="connsiteY0"/>
              </a:cxn>
              <a:cxn ang="0">
                <a:pos x="connsiteX1" y="connsiteY1"/>
              </a:cxn>
              <a:cxn ang="0">
                <a:pos x="connsiteX2" y="connsiteY2"/>
              </a:cxn>
            </a:cxnLst>
            <a:rect l="l" t="t" r="r" b="b"/>
            <a:pathLst>
              <a:path w="1130300" h="2082800">
                <a:moveTo>
                  <a:pt x="0" y="2082800"/>
                </a:moveTo>
                <a:cubicBezTo>
                  <a:pt x="13758" y="1989666"/>
                  <a:pt x="27517" y="1896533"/>
                  <a:pt x="215900" y="1549400"/>
                </a:cubicBezTo>
                <a:cubicBezTo>
                  <a:pt x="404283" y="1202267"/>
                  <a:pt x="982133" y="232833"/>
                  <a:pt x="1130300"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9" name="TextBox 18"/>
          <p:cNvSpPr txBox="1"/>
          <p:nvPr/>
        </p:nvSpPr>
        <p:spPr>
          <a:xfrm>
            <a:off x="9385300" y="3060700"/>
            <a:ext cx="745717" cy="369332"/>
          </a:xfrm>
          <a:prstGeom prst="rect">
            <a:avLst/>
          </a:prstGeom>
          <a:noFill/>
        </p:spPr>
        <p:txBody>
          <a:bodyPr wrap="none" rtlCol="0">
            <a:spAutoFit/>
          </a:bodyPr>
          <a:lstStyle/>
          <a:p>
            <a:r>
              <a:rPr lang="en-US" dirty="0"/>
              <a:t>Ln(Q)</a:t>
            </a:r>
          </a:p>
        </p:txBody>
      </p:sp>
      <mc:AlternateContent xmlns:mc="http://schemas.openxmlformats.org/markup-compatibility/2006" xmlns:a14="http://schemas.microsoft.com/office/drawing/2010/main">
        <mc:Choice Requires="a14">
          <p:sp>
            <p:nvSpPr>
              <p:cNvPr id="21" name="TextBox 20"/>
              <p:cNvSpPr txBox="1"/>
              <p:nvPr/>
            </p:nvSpPr>
            <p:spPr>
              <a:xfrm>
                <a:off x="10441109" y="5884337"/>
                <a:ext cx="4900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𝑠</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441109" y="5884337"/>
                <a:ext cx="490006" cy="369332"/>
              </a:xfrm>
              <a:prstGeom prst="rect">
                <a:avLst/>
              </a:prstGeom>
              <a:blipFill>
                <a:blip r:embed="rId3"/>
                <a:stretch>
                  <a:fillRect b="-13115"/>
                </a:stretch>
              </a:blipFill>
            </p:spPr>
            <p:txBody>
              <a:bodyPr/>
              <a:lstStyle/>
              <a:p>
                <a:r>
                  <a:rPr lang="en-US">
                    <a:noFill/>
                  </a:rPr>
                  <a:t> </a:t>
                </a:r>
              </a:p>
            </p:txBody>
          </p:sp>
        </mc:Fallback>
      </mc:AlternateContent>
      <p:sp>
        <p:nvSpPr>
          <p:cNvPr id="22" name="TextBox 21"/>
          <p:cNvSpPr txBox="1"/>
          <p:nvPr/>
        </p:nvSpPr>
        <p:spPr>
          <a:xfrm>
            <a:off x="9737317" y="3746500"/>
            <a:ext cx="1124026" cy="307777"/>
          </a:xfrm>
          <a:prstGeom prst="rect">
            <a:avLst/>
          </a:prstGeom>
          <a:noFill/>
        </p:spPr>
        <p:txBody>
          <a:bodyPr wrap="none" rtlCol="0">
            <a:spAutoFit/>
          </a:bodyPr>
          <a:lstStyle/>
          <a:p>
            <a:r>
              <a:rPr lang="en-US" sz="1400" dirty="0"/>
              <a:t>Almost linear</a:t>
            </a:r>
          </a:p>
        </p:txBody>
      </p:sp>
      <p:sp>
        <p:nvSpPr>
          <p:cNvPr id="23" name="TextBox 22"/>
          <p:cNvSpPr txBox="1"/>
          <p:nvPr/>
        </p:nvSpPr>
        <p:spPr>
          <a:xfrm>
            <a:off x="7641817" y="3721100"/>
            <a:ext cx="1124026" cy="307777"/>
          </a:xfrm>
          <a:prstGeom prst="rect">
            <a:avLst/>
          </a:prstGeom>
          <a:noFill/>
        </p:spPr>
        <p:txBody>
          <a:bodyPr wrap="none" rtlCol="0">
            <a:spAutoFit/>
          </a:bodyPr>
          <a:lstStyle/>
          <a:p>
            <a:r>
              <a:rPr lang="en-US" sz="1400" dirty="0"/>
              <a:t>Almost linear</a:t>
            </a:r>
          </a:p>
        </p:txBody>
      </p:sp>
      <p:sp>
        <p:nvSpPr>
          <p:cNvPr id="24" name="TextBox 23"/>
          <p:cNvSpPr txBox="1"/>
          <p:nvPr/>
        </p:nvSpPr>
        <p:spPr>
          <a:xfrm>
            <a:off x="8829825" y="5875868"/>
            <a:ext cx="936475" cy="307777"/>
          </a:xfrm>
          <a:prstGeom prst="rect">
            <a:avLst/>
          </a:prstGeom>
          <a:noFill/>
        </p:spPr>
        <p:txBody>
          <a:bodyPr wrap="none" rtlCol="0">
            <a:spAutoFit/>
          </a:bodyPr>
          <a:lstStyle/>
          <a:p>
            <a:r>
              <a:rPr lang="en-US" sz="1400" dirty="0"/>
              <a:t>Negligible </a:t>
            </a:r>
          </a:p>
        </p:txBody>
      </p:sp>
    </p:spTree>
    <p:extLst>
      <p:ext uri="{BB962C8B-B14F-4D97-AF65-F5344CB8AC3E}">
        <p14:creationId xmlns:p14="http://schemas.microsoft.com/office/powerpoint/2010/main" val="38896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1079500"/>
                <a:ext cx="9601196" cy="3340100"/>
              </a:xfrm>
            </p:spPr>
            <p:txBody>
              <a:bodyPr>
                <a:normAutofit lnSpcReduction="10000"/>
              </a:bodyPr>
              <a:lstStyle/>
              <a:p>
                <a:r>
                  <a:rPr lang="en-US" dirty="0"/>
                  <a:t>It is a secondary capacitance felt when at quantum level the shift of electrons from an energy state to other alters the capacitance of the device</a:t>
                </a:r>
              </a:p>
              <a:p>
                <a:r>
                  <a:rPr lang="en-US" dirty="0"/>
                  <a:t> It is related to density of states as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𝐷</m:t>
                        </m:r>
                      </m:sub>
                    </m:sSub>
                  </m:oMath>
                </a14:m>
                <a:endParaRPr lang="en-US" dirty="0"/>
              </a:p>
              <a:p>
                <a:r>
                  <a:rPr lang="en-US" dirty="0"/>
                  <a:t>The channel length charge is linearly dependent on Gate voltage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oMath>
                </a14:m>
                <a:r>
                  <a:rPr lang="en-US" dirty="0"/>
                  <a:t> and exponentially dependent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endParaRPr lang="en-US" dirty="0"/>
              </a:p>
              <a:p>
                <a:r>
                  <a:rPr lang="en-US" dirty="0"/>
                  <a:t>ETSOI has implementations on CMOS amplifier due to its size</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1079500"/>
                <a:ext cx="9601196" cy="3340100"/>
              </a:xfrm>
              <a:blipFill>
                <a:blip r:embed="rId2"/>
                <a:stretch>
                  <a:fillRect l="-1144" t="-3832" r="-1525"/>
                </a:stretch>
              </a:blipFill>
            </p:spPr>
            <p:txBody>
              <a:bodyPr/>
              <a:lstStyle/>
              <a:p>
                <a:r>
                  <a:rPr lang="en-US">
                    <a:noFill/>
                  </a:rPr>
                  <a:t> </a:t>
                </a:r>
              </a:p>
            </p:txBody>
          </p:sp>
        </mc:Fallback>
      </mc:AlternateContent>
    </p:spTree>
    <p:extLst>
      <p:ext uri="{BB962C8B-B14F-4D97-AF65-F5344CB8AC3E}">
        <p14:creationId xmlns:p14="http://schemas.microsoft.com/office/powerpoint/2010/main" val="50197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MVS 2.0.0 Model</a:t>
            </a:r>
          </a:p>
        </p:txBody>
      </p:sp>
      <p:sp>
        <p:nvSpPr>
          <p:cNvPr id="3" name="Content Placeholder 2"/>
          <p:cNvSpPr>
            <a:spLocks noGrp="1"/>
          </p:cNvSpPr>
          <p:nvPr>
            <p:ph idx="1"/>
          </p:nvPr>
        </p:nvSpPr>
        <p:spPr/>
        <p:txBody>
          <a:bodyPr>
            <a:normAutofit lnSpcReduction="10000"/>
          </a:bodyPr>
          <a:lstStyle/>
          <a:p>
            <a:r>
              <a:rPr lang="en-US" dirty="0"/>
              <a:t>It is semi empirical model to approximate the ETSOI and HMET</a:t>
            </a:r>
          </a:p>
          <a:p>
            <a:r>
              <a:rPr lang="en-US" dirty="0"/>
              <a:t>This model consider degeneracy in thermal velocity and mean free path i.e. as in HEMT the Fermi gas(electrons at very high energy) the velocity is degenerate and for ballistic limits the mean free path is degenerate</a:t>
            </a:r>
          </a:p>
          <a:p>
            <a:r>
              <a:rPr lang="en-US" dirty="0"/>
              <a:t>This model considers effect of drain bias on the gate capacitance</a:t>
            </a:r>
          </a:p>
          <a:p>
            <a:r>
              <a:rPr lang="en-US" dirty="0"/>
              <a:t>We also consider transmission that can be said as the probability of the charge carrier which crosses VS reaches to drain. In ballistic limit Transmission is 1 as at that scale scattering doesn’t occurs</a:t>
            </a:r>
          </a:p>
          <a:p>
            <a:endParaRPr lang="en-US" dirty="0"/>
          </a:p>
        </p:txBody>
      </p:sp>
    </p:spTree>
    <p:extLst>
      <p:ext uri="{BB962C8B-B14F-4D97-AF65-F5344CB8AC3E}">
        <p14:creationId xmlns:p14="http://schemas.microsoft.com/office/powerpoint/2010/main" val="166938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1234440"/>
                <a:ext cx="9601196" cy="4641428"/>
              </a:xfrm>
            </p:spPr>
            <p:txBody>
              <a:bodyPr/>
              <a:lstStyle/>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𝑐𝑟𝑖𝑡</m:t>
                            </m:r>
                          </m:sub>
                        </m:sSub>
                      </m:den>
                    </m:f>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𝑐𝑟𝑖𝑡</m:t>
                        </m:r>
                      </m:sub>
                    </m:sSub>
                  </m:oMath>
                </a14:m>
                <a:r>
                  <a:rPr lang="en-US" dirty="0"/>
                  <a:t> is determined by Boltzmann statistics although for larger L it is equal to L</a:t>
                </a:r>
              </a:p>
              <a:p>
                <a:r>
                  <a:rPr lang="en-US" dirty="0"/>
                  <a:t>Determining the charge we will consider 2D density of states and we get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𝑥</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r>
                      <m:rPr>
                        <m:sty m:val="p"/>
                      </m:rPr>
                      <a:rPr lang="en-US" b="0" i="0" smtClean="0">
                        <a:latin typeface="Cambria Math" panose="02040503050406030204" pitchFamily="18" charset="0"/>
                      </a:rPr>
                      <m:t>ln</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𝜂</m:t>
                        </m:r>
                      </m:sup>
                    </m:sSup>
                    <m:r>
                      <a:rPr lang="en-US" b="0" i="1" smtClean="0">
                        <a:latin typeface="Cambria Math" panose="02040503050406030204" pitchFamily="18" charset="0"/>
                      </a:rPr>
                      <m:t>)</m:t>
                    </m:r>
                  </m:oMath>
                </a14:m>
                <a:endParaRPr lang="en-US" dirty="0"/>
              </a:p>
              <a:p>
                <a:r>
                  <a:rPr lang="en-US" dirty="0"/>
                  <a:t>We can further get Capacitances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𝑥</m:t>
                            </m:r>
                            <m:r>
                              <a:rPr lang="en-US" b="0" i="1" smtClean="0">
                                <a:latin typeface="Cambria Math" panose="02040503050406030204" pitchFamily="18" charset="0"/>
                              </a:rPr>
                              <m:t>0</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𝑔𝑐</m:t>
                            </m:r>
                          </m:sub>
                        </m:sSub>
                      </m:den>
                    </m:f>
                  </m:oMath>
                </a14:m>
                <a:r>
                  <a:rPr lang="en-US" dirty="0"/>
                  <a:t> and as 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𝑖𝑛𝑠</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US" dirty="0"/>
                  <a:t> so equivalent capacitance can be found, 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US" dirty="0"/>
                  <a:t> is determined semi empirically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1234440"/>
                <a:ext cx="9601196" cy="4641428"/>
              </a:xfrm>
              <a:blipFill>
                <a:blip r:embed="rId2"/>
                <a:stretch>
                  <a:fillRect l="-1144"/>
                </a:stretch>
              </a:blipFill>
            </p:spPr>
            <p:txBody>
              <a:bodyPr/>
              <a:lstStyle/>
              <a:p>
                <a:r>
                  <a:rPr lang="en-US">
                    <a:noFill/>
                  </a:rPr>
                  <a:t> </a:t>
                </a:r>
              </a:p>
            </p:txBody>
          </p:sp>
        </mc:Fallback>
      </mc:AlternateContent>
    </p:spTree>
    <p:extLst>
      <p:ext uri="{BB962C8B-B14F-4D97-AF65-F5344CB8AC3E}">
        <p14:creationId xmlns:p14="http://schemas.microsoft.com/office/powerpoint/2010/main" val="384066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45532"/>
            <a:ext cx="9601196" cy="1303867"/>
          </a:xfrm>
        </p:spPr>
        <p:txBody>
          <a:bodyPr>
            <a:normAutofit/>
          </a:bodyPr>
          <a:lstStyle/>
          <a:p>
            <a:r>
              <a:rPr lang="en-US" dirty="0"/>
              <a:t>Interpretation of Graphs for HEMT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365250"/>
            <a:ext cx="4174067" cy="313055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409700" y="4813300"/>
                <a:ext cx="40767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As the current is proportional to transmission in both saturation and linear regimes so increasing the channel length decreases T hence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𝑠𝑎𝑡</m:t>
                        </m:r>
                      </m:sub>
                    </m:sSub>
                  </m:oMath>
                </a14:m>
                <a:r>
                  <a:rPr lang="en-US" dirty="0"/>
                  <a:t> decreases</a:t>
                </a:r>
              </a:p>
            </p:txBody>
          </p:sp>
        </mc:Choice>
        <mc:Fallback xmlns="">
          <p:sp>
            <p:nvSpPr>
              <p:cNvPr id="6" name="TextBox 5"/>
              <p:cNvSpPr txBox="1">
                <a:spLocks noRot="1" noChangeAspect="1" noMove="1" noResize="1" noEditPoints="1" noAdjustHandles="1" noChangeArrowheads="1" noChangeShapeType="1" noTextEdit="1"/>
              </p:cNvSpPr>
              <p:nvPr/>
            </p:nvSpPr>
            <p:spPr>
              <a:xfrm>
                <a:off x="1409700" y="4813300"/>
                <a:ext cx="4076700" cy="1200329"/>
              </a:xfrm>
              <a:prstGeom prst="rect">
                <a:avLst/>
              </a:prstGeom>
              <a:blipFill>
                <a:blip r:embed="rId3"/>
                <a:stretch>
                  <a:fillRect l="-1042" t="-2513" b="-7035"/>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197" y="1365250"/>
            <a:ext cx="4174067" cy="3130550"/>
          </a:xfrm>
          <a:prstGeom prst="rect">
            <a:avLst/>
          </a:prstGeom>
        </p:spPr>
      </p:pic>
      <p:sp>
        <p:nvSpPr>
          <p:cNvPr id="8" name="TextBox 7"/>
          <p:cNvSpPr txBox="1"/>
          <p:nvPr/>
        </p:nvSpPr>
        <p:spPr>
          <a:xfrm>
            <a:off x="6807197" y="4813300"/>
            <a:ext cx="408940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The behavior of current in HEMT is similar to the silicon MOSFETs although there is very small DIBL observed at any lengths</a:t>
            </a:r>
          </a:p>
        </p:txBody>
      </p:sp>
      <p:sp>
        <p:nvSpPr>
          <p:cNvPr id="9" name="TextBox 8"/>
          <p:cNvSpPr txBox="1"/>
          <p:nvPr/>
        </p:nvSpPr>
        <p:spPr>
          <a:xfrm>
            <a:off x="5352944" y="1241622"/>
            <a:ext cx="1685077" cy="307777"/>
          </a:xfrm>
          <a:prstGeom prst="rect">
            <a:avLst/>
          </a:prstGeom>
          <a:noFill/>
        </p:spPr>
        <p:txBody>
          <a:bodyPr wrap="none" rtlCol="0">
            <a:spAutoFit/>
          </a:bodyPr>
          <a:lstStyle/>
          <a:p>
            <a:r>
              <a:rPr lang="en-US" sz="1400" dirty="0"/>
              <a:t>Channel length 30nm</a:t>
            </a:r>
          </a:p>
        </p:txBody>
      </p:sp>
    </p:spTree>
    <p:extLst>
      <p:ext uri="{BB962C8B-B14F-4D97-AF65-F5344CB8AC3E}">
        <p14:creationId xmlns:p14="http://schemas.microsoft.com/office/powerpoint/2010/main" val="211239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𝑚</m:t>
                        </m:r>
                      </m:sub>
                    </m:sSub>
                  </m:oMath>
                </a14:m>
                <a:r>
                  <a:rPr lang="en-US" dirty="0"/>
                  <a:t> vs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𝑑</m:t>
                        </m:r>
                      </m:sub>
                    </m:sSub>
                  </m:oMath>
                </a14:m>
                <a:r>
                  <a:rPr lang="en-US" dirty="0"/>
                  <a:t> for HEMT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2336"/>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7883" y="2443163"/>
            <a:ext cx="4423833" cy="3317875"/>
          </a:xfrm>
        </p:spPr>
      </p:pic>
      <p:sp>
        <p:nvSpPr>
          <p:cNvPr id="5" name="TextBox 4"/>
          <p:cNvSpPr txBox="1"/>
          <p:nvPr/>
        </p:nvSpPr>
        <p:spPr>
          <a:xfrm>
            <a:off x="1574800" y="2984500"/>
            <a:ext cx="4025900" cy="20774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First the conductivity increases as the current increases before reaching saturation </a:t>
            </a:r>
          </a:p>
          <a:p>
            <a:pPr marL="285750"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The conductivity then decreases after the saturation of mobility due to increase in scattering </a:t>
            </a:r>
          </a:p>
        </p:txBody>
      </p:sp>
    </p:spTree>
    <p:extLst>
      <p:ext uri="{BB962C8B-B14F-4D97-AF65-F5344CB8AC3E}">
        <p14:creationId xmlns:p14="http://schemas.microsoft.com/office/powerpoint/2010/main" val="228368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82032"/>
            <a:ext cx="9601196" cy="1303867"/>
          </a:xfrm>
        </p:spPr>
        <p:txBody>
          <a:bodyPr/>
          <a:lstStyle/>
          <a:p>
            <a:r>
              <a:rPr lang="en-US" dirty="0"/>
              <a:t>Interpretation of Graphs of ETSOI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233" y="1206501"/>
            <a:ext cx="3843867" cy="28829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417" y="1206502"/>
            <a:ext cx="3843864" cy="2882898"/>
          </a:xfrm>
          <a:prstGeom prst="rect">
            <a:avLst/>
          </a:prstGeom>
        </p:spPr>
      </p:pic>
      <p:sp>
        <p:nvSpPr>
          <p:cNvPr id="6" name="TextBox 5"/>
          <p:cNvSpPr txBox="1"/>
          <p:nvPr/>
        </p:nvSpPr>
        <p:spPr>
          <a:xfrm>
            <a:off x="1295402" y="4394200"/>
            <a:ext cx="184731" cy="369332"/>
          </a:xfrm>
          <a:prstGeom prst="rect">
            <a:avLst/>
          </a:prstGeom>
          <a:noFill/>
        </p:spPr>
        <p:txBody>
          <a:bodyPr wrap="none" rtlCol="0">
            <a:spAutoFit/>
          </a:bodyPr>
          <a:lstStyle/>
          <a:p>
            <a:endParaRPr lang="en-US" dirty="0"/>
          </a:p>
        </p:txBody>
      </p:sp>
      <p:sp>
        <p:nvSpPr>
          <p:cNvPr id="7" name="TextBox 6"/>
          <p:cNvSpPr txBox="1"/>
          <p:nvPr/>
        </p:nvSpPr>
        <p:spPr>
          <a:xfrm>
            <a:off x="4927600" y="1484410"/>
            <a:ext cx="1969129" cy="307777"/>
          </a:xfrm>
          <a:prstGeom prst="rect">
            <a:avLst/>
          </a:prstGeom>
          <a:noFill/>
        </p:spPr>
        <p:txBody>
          <a:bodyPr wrap="none" rtlCol="0">
            <a:spAutoFit/>
          </a:bodyPr>
          <a:lstStyle/>
          <a:p>
            <a:r>
              <a:rPr lang="en-US" sz="1400" dirty="0"/>
              <a:t>The channel length 40nm</a:t>
            </a:r>
          </a:p>
        </p:txBody>
      </p:sp>
      <p:sp>
        <p:nvSpPr>
          <p:cNvPr id="8" name="TextBox 7"/>
          <p:cNvSpPr txBox="1"/>
          <p:nvPr/>
        </p:nvSpPr>
        <p:spPr>
          <a:xfrm>
            <a:off x="1295402" y="4578866"/>
            <a:ext cx="322579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It shows that saturation current is less dependent on </a:t>
            </a:r>
            <a:r>
              <a:rPr lang="en-US" dirty="0" err="1"/>
              <a:t>Vds</a:t>
            </a:r>
            <a:r>
              <a:rPr lang="en-US" dirty="0"/>
              <a:t>. The current decreases with increase in length </a:t>
            </a:r>
          </a:p>
        </p:txBody>
      </p:sp>
      <p:sp>
        <p:nvSpPr>
          <p:cNvPr id="9" name="TextBox 8"/>
          <p:cNvSpPr txBox="1"/>
          <p:nvPr/>
        </p:nvSpPr>
        <p:spPr>
          <a:xfrm>
            <a:off x="6974416" y="4394200"/>
            <a:ext cx="366818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model shows high DIBL for shorter length</a:t>
            </a:r>
          </a:p>
        </p:txBody>
      </p:sp>
    </p:spTree>
    <p:extLst>
      <p:ext uri="{BB962C8B-B14F-4D97-AF65-F5344CB8AC3E}">
        <p14:creationId xmlns:p14="http://schemas.microsoft.com/office/powerpoint/2010/main" val="136548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178" y="2967335"/>
            <a:ext cx="428764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7824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p:txBody>
          <a:bodyPr>
            <a:normAutofit/>
          </a:bodyPr>
          <a:lstStyle/>
          <a:p>
            <a:r>
              <a:rPr lang="en-US" dirty="0"/>
              <a:t>Si-MVS model is semi empirical approach to the I-V characteristics of small channel MOSFETs(</a:t>
            </a:r>
            <a:r>
              <a:rPr lang="en-US" dirty="0" err="1"/>
              <a:t>quasiballistic</a:t>
            </a:r>
            <a:r>
              <a:rPr lang="en-US" dirty="0"/>
              <a:t> regime) where traditional calculation doesn’t work. The model also gives intrinsic charges with only few parameters </a:t>
            </a:r>
          </a:p>
          <a:p>
            <a:r>
              <a:rPr lang="en-US" dirty="0"/>
              <a:t>MVS 2.0.0 model inculcates the degeneracy in thermal velocity and mean free path. This model considers effect of drain bias on the gate capacitance. The model is compared with ETSOI and HEMT (</a:t>
            </a:r>
            <a:r>
              <a:rPr lang="en-US" dirty="0" err="1"/>
              <a:t>InGaAs</a:t>
            </a:r>
            <a:r>
              <a:rPr lang="en-US" dirty="0"/>
              <a:t>) using some empirical parameters </a:t>
            </a:r>
          </a:p>
        </p:txBody>
      </p:sp>
    </p:spTree>
    <p:extLst>
      <p:ext uri="{BB962C8B-B14F-4D97-AF65-F5344CB8AC3E}">
        <p14:creationId xmlns:p14="http://schemas.microsoft.com/office/powerpoint/2010/main" val="348328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Si-MVS Model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1" y="2556932"/>
                <a:ext cx="9601196" cy="3624412"/>
              </a:xfrm>
            </p:spPr>
            <p:txBody>
              <a:bodyPr>
                <a:normAutofit lnSpcReduction="10000"/>
              </a:bodyPr>
              <a:lstStyle/>
              <a:p>
                <a:r>
                  <a:rPr lang="en-US" sz="2000" dirty="0"/>
                  <a:t>As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𝑣</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𝐹𝑠𝑎𝑡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oMath>
                </a14:m>
                <a:r>
                  <a:rPr lang="en-US" sz="2000" dirty="0"/>
                  <a:t> here </a:t>
                </a:r>
                <a14:m>
                  <m:oMath xmlns:m="http://schemas.openxmlformats.org/officeDocument/2006/math">
                    <m:r>
                      <a:rPr lang="en-US" sz="2000" b="0" i="1" smtClean="0">
                        <a:latin typeface="Cambria Math" panose="02040503050406030204" pitchFamily="18" charset="0"/>
                      </a:rPr>
                      <m:t>𝐹𝑠𝑎𝑡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𝑉𝑑𝑠𝑖</m:t>
                        </m:r>
                        <m:r>
                          <a:rPr lang="en-US" sz="2000" b="0" i="1" smtClean="0">
                            <a:latin typeface="Cambria Math" panose="02040503050406030204" pitchFamily="18" charset="0"/>
                          </a:rPr>
                          <m:t>/</m:t>
                        </m:r>
                        <m:r>
                          <a:rPr lang="en-US" sz="2000" b="0" i="1" smtClean="0">
                            <a:latin typeface="Cambria Math" panose="02040503050406030204" pitchFamily="18" charset="0"/>
                          </a:rPr>
                          <m:t>𝑉𝑑𝑠𝑎𝑡</m:t>
                        </m:r>
                      </m:num>
                      <m:den>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𝑉𝑑𝑠𝑖</m:t>
                                            </m:r>
                                          </m:num>
                                          <m:den>
                                            <m:r>
                                              <a:rPr lang="en-US" sz="2000" i="1">
                                                <a:latin typeface="Cambria Math" panose="02040503050406030204" pitchFamily="18" charset="0"/>
                                              </a:rPr>
                                              <m:t>𝑉𝑑𝑠𝑎𝑡</m:t>
                                            </m:r>
                                          </m:den>
                                        </m:f>
                                      </m:e>
                                    </m:d>
                                  </m:e>
                                  <m:sup>
                                    <m:r>
                                      <a:rPr lang="en-US" sz="2000" b="0" i="1" smtClean="0">
                                        <a:latin typeface="Cambria Math" panose="02040503050406030204" pitchFamily="18" charset="0"/>
                                        <a:ea typeface="Cambria Math" panose="02040503050406030204" pitchFamily="18" charset="0"/>
                                      </a:rPr>
                                      <m:t>𝛽</m:t>
                                    </m:r>
                                  </m:sup>
                                </m:sSup>
                              </m:e>
                            </m:d>
                          </m:e>
                          <m:sup>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up>
                        </m:sSup>
                      </m:den>
                    </m:f>
                  </m:oMath>
                </a14:m>
                <a:r>
                  <a:rPr lang="en-US" sz="2000" dirty="0"/>
                  <a:t>  and </a:t>
                </a:r>
                <a:r>
                  <a:rPr lang="en-US" sz="2000" dirty="0" err="1"/>
                  <a:t>Vdsat</a:t>
                </a:r>
                <a:r>
                  <a:rPr lang="en-US" sz="2000" dirty="0"/>
                  <a:t> is determined by taking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rPr>
                          <m:t>𝑇</m:t>
                        </m:r>
                      </m:sub>
                    </m:sSub>
                  </m:oMath>
                </a14:m>
                <a:r>
                  <a:rPr lang="en-US" sz="2000" dirty="0"/>
                  <a:t> into account too</a:t>
                </a:r>
              </a:p>
              <a:p>
                <a:r>
                  <a:rPr lang="en-US" sz="2000" dirty="0"/>
                  <a:t>For any current analysis we must consider the corrected voltages and charges which is given by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𝑖𝑛𝑣</m:t>
                        </m:r>
                        <m:r>
                          <a:rPr lang="en-US" sz="2000" b="0" i="1" smtClean="0">
                            <a:latin typeface="Cambria Math" panose="02040503050406030204" pitchFamily="18" charset="0"/>
                          </a:rPr>
                          <m:t>_</m:t>
                        </m:r>
                        <m:r>
                          <a:rPr lang="en-US" sz="2000" b="0" i="1" smtClean="0">
                            <a:latin typeface="Cambria Math" panose="02040503050406030204" pitchFamily="18" charset="0"/>
                          </a:rPr>
                          <m:t>𝑐𝑜𝑟𝑟</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𝑟𝑒𝑓</m:t>
                        </m:r>
                      </m:sub>
                    </m:sSub>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ln</m:t>
                    </m:r>
                    <m:r>
                      <a:rPr lang="en-US" sz="2000" b="0" i="1" smtClean="0">
                        <a:latin typeface="Cambria Math" panose="02040503050406030204" pitchFamily="18" charset="0"/>
                        <a:ea typeface="Cambria Math" panose="02040503050406030204" pitchFamily="18" charset="0"/>
                      </a:rPr>
                      <m:t>⁡(1+</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e</m:t>
                        </m:r>
                      </m:e>
                      <m:sup>
                        <m:r>
                          <a:rPr lang="en-US" sz="2000" b="0" i="1" smtClean="0">
                            <a:latin typeface="Cambria Math" panose="02040503050406030204" pitchFamily="18" charset="0"/>
                            <a:ea typeface="Cambria Math" panose="02040503050406030204" pitchFamily="18" charset="0"/>
                          </a:rPr>
                          <m:t>𝜂</m:t>
                        </m:r>
                      </m:sup>
                    </m:sSup>
                    <m:r>
                      <a:rPr lang="en-US" sz="2000" b="0" i="1" smtClean="0">
                        <a:latin typeface="Cambria Math" panose="02040503050406030204" pitchFamily="18" charset="0"/>
                        <a:ea typeface="Cambria Math" panose="02040503050406030204" pitchFamily="18" charset="0"/>
                      </a:rPr>
                      <m:t>)</m:t>
                    </m:r>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𝑐𝑜𝑟𝑟</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r>
                          <a:rPr lang="en-US" sz="2000" b="0" i="1" smtClean="0">
                            <a:latin typeface="Cambria Math" panose="02040503050406030204" pitchFamily="18" charset="0"/>
                          </a:rPr>
                          <m:t>𝛿</m:t>
                        </m:r>
                      </m:e>
                    </m:d>
                    <m:r>
                      <a:rPr lang="en-US" sz="2000" b="0" i="1" smtClean="0">
                        <a:latin typeface="Cambria Math" panose="02040503050406030204" pitchFamily="18" charset="0"/>
                      </a:rPr>
                      <m:t>𝑎𝑏</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𝑉𝑑𝑠𝑖</m:t>
                            </m:r>
                          </m:num>
                          <m:den>
                            <m:r>
                              <a:rPr lang="en-US" sz="2000" b="0" i="1" smtClean="0">
                                <a:latin typeface="Cambria Math" panose="02040503050406030204" pitchFamily="18" charset="0"/>
                                <a:ea typeface="Cambria Math" panose="02040503050406030204" pitchFamily="18" charset="0"/>
                              </a:rPr>
                              <m:t>𝑎𝑏</m:t>
                            </m:r>
                          </m:den>
                        </m:f>
                      </m:sup>
                    </m:sSup>
                    <m:r>
                      <a:rPr lang="en-US" sz="2000" b="0" i="1" smtClean="0">
                        <a:latin typeface="Cambria Math" panose="02040503050406030204" pitchFamily="18" charset="0"/>
                        <a:ea typeface="Cambria Math" panose="02040503050406030204" pitchFamily="18" charset="0"/>
                      </a:rPr>
                      <m:t>/2</m:t>
                    </m:r>
                  </m:oMath>
                </a14:m>
                <a:r>
                  <a:rPr lang="en-US" sz="2000" dirty="0"/>
                  <a:t> </a:t>
                </a:r>
              </a:p>
              <a:p>
                <a:r>
                  <a:rPr lang="en-US" sz="2000" dirty="0"/>
                  <a:t>Here </a:t>
                </a:r>
                <a14:m>
                  <m:oMath xmlns:m="http://schemas.openxmlformats.org/officeDocument/2006/math">
                    <m:r>
                      <a:rPr lang="en-US" sz="2000" b="0" i="1" smtClean="0">
                        <a:latin typeface="Cambria Math" panose="02040503050406030204" pitchFamily="18" charset="0"/>
                      </a:rPr>
                      <m:t>𝜂</m:t>
                    </m:r>
                  </m:oMath>
                </a14:m>
                <a:r>
                  <a:rPr lang="en-US" sz="2000" dirty="0"/>
                  <a:t> is empirical parameter and </a:t>
                </a:r>
                <a14:m>
                  <m:oMath xmlns:m="http://schemas.openxmlformats.org/officeDocument/2006/math">
                    <m:r>
                      <a:rPr lang="en-US" sz="2000" b="0" i="1" smtClean="0">
                        <a:latin typeface="Cambria Math" panose="02040503050406030204" pitchFamily="18" charset="0"/>
                      </a:rPr>
                      <m:t>𝛿</m:t>
                    </m:r>
                    <m:r>
                      <a:rPr lang="en-US" sz="2000" b="0" i="1" smtClean="0">
                        <a:latin typeface="Cambria Math" panose="02040503050406030204" pitchFamily="18" charset="0"/>
                      </a:rPr>
                      <m:t> </m:t>
                    </m:r>
                  </m:oMath>
                </a14:m>
                <a:r>
                  <a:rPr lang="en-US" sz="2000" dirty="0"/>
                  <a:t>is DIBL</a:t>
                </a:r>
              </a:p>
              <a:p>
                <a:r>
                  <a:rPr lang="en-US" sz="2000" dirty="0"/>
                  <a:t>DIBL is drain induced barrier lowering introduced in short channel length as the </a:t>
                </a:r>
                <a:r>
                  <a:rPr lang="en-US" sz="2000" dirty="0" err="1"/>
                  <a:t>poisson</a:t>
                </a:r>
                <a:r>
                  <a:rPr lang="en-US" sz="2000" dirty="0"/>
                  <a:t> equation for the channel must be valid even if the 2</a:t>
                </a:r>
                <a:r>
                  <a:rPr lang="en-US" sz="2000" baseline="30000" dirty="0"/>
                  <a:t>nd</a:t>
                </a:r>
                <a:r>
                  <a:rPr lang="en-US" sz="2000" dirty="0"/>
                  <a:t> dimension is comparable to the 1</a:t>
                </a:r>
                <a:r>
                  <a:rPr lang="en-US" sz="2000" baseline="30000" dirty="0"/>
                  <a:t>st</a:t>
                </a:r>
                <a:r>
                  <a:rPr lang="en-US" sz="2000" dirty="0"/>
                  <a:t> so it tends to decrease current in the Id vs Vg characteristics although drain V should not have any impact on the current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1" y="2556932"/>
                <a:ext cx="9601196" cy="3624412"/>
              </a:xfrm>
              <a:blipFill>
                <a:blip r:embed="rId2"/>
                <a:stretch>
                  <a:fillRect l="-762" t="-1008" r="-254"/>
                </a:stretch>
              </a:blipFill>
            </p:spPr>
            <p:txBody>
              <a:bodyPr/>
              <a:lstStyle/>
              <a:p>
                <a:r>
                  <a:rPr lang="en-IN">
                    <a:noFill/>
                  </a:rPr>
                  <a:t> </a:t>
                </a:r>
              </a:p>
            </p:txBody>
          </p:sp>
        </mc:Fallback>
      </mc:AlternateContent>
    </p:spTree>
    <p:extLst>
      <p:ext uri="{BB962C8B-B14F-4D97-AF65-F5344CB8AC3E}">
        <p14:creationId xmlns:p14="http://schemas.microsoft.com/office/powerpoint/2010/main" val="4558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987552"/>
                <a:ext cx="9601196" cy="4888316"/>
              </a:xfrm>
            </p:spPr>
            <p:txBody>
              <a:bodyPr>
                <a:normAutofit lnSpcReduction="10000"/>
              </a:bodyPr>
              <a:lstStyle/>
              <a:p>
                <a:r>
                  <a:rPr lang="en-US" dirty="0"/>
                  <a:t>Here ab is determined by </a:t>
                </a:r>
                <a:r>
                  <a:rPr lang="en-US" dirty="0" err="1"/>
                  <a:t>Vgs</a:t>
                </a:r>
                <a:r>
                  <a:rPr lang="en-US" dirty="0"/>
                  <a:t> and </a:t>
                </a:r>
                <a:r>
                  <a:rPr lang="en-US" dirty="0" err="1"/>
                  <a:t>Vt</a:t>
                </a:r>
                <a:r>
                  <a:rPr lang="en-US" dirty="0"/>
                  <a:t> </a:t>
                </a:r>
                <a:r>
                  <a:rPr lang="en-US" dirty="0" err="1"/>
                  <a:t>corr</a:t>
                </a:r>
                <a:r>
                  <a:rPr lang="en-US" dirty="0"/>
                  <a:t> where </a:t>
                </a:r>
                <a:r>
                  <a:rPr lang="en-US" dirty="0" err="1"/>
                  <a:t>Vt</a:t>
                </a:r>
                <a:r>
                  <a:rPr lang="en-US" dirty="0"/>
                  <a:t> </a:t>
                </a:r>
                <a:r>
                  <a:rPr lang="en-US" dirty="0" err="1"/>
                  <a:t>corr</a:t>
                </a:r>
                <a:r>
                  <a:rPr lang="en-US" dirty="0"/>
                  <a:t> also includes body effect</a:t>
                </a:r>
              </a:p>
              <a:p>
                <a:r>
                  <a:rPr lang="en-US" dirty="0"/>
                  <a:t>accounting for body effect too </a:t>
                </a:r>
              </a:p>
              <a:p>
                <a:r>
                  <a:rPr lang="en-US" dirty="0"/>
                  <a:t>Charges at drain and source depend on the profile of the Qi(x) but here we don’t consider V </a:t>
                </a:r>
                <a:r>
                  <a:rPr lang="en-US" dirty="0" err="1"/>
                  <a:t>corr</a:t>
                </a:r>
                <a:r>
                  <a:rPr lang="en-US" dirty="0"/>
                  <a:t>, just Vi</a:t>
                </a:r>
              </a:p>
              <a:p>
                <a:r>
                  <a:rPr lang="en-US" dirty="0"/>
                  <a:t>There are 2 types of profiles parabolic and linear where we use K which is ratio of electric potential energy to kinetic energy of electron</a:t>
                </a:r>
              </a:p>
              <a:p>
                <a:r>
                  <a:rPr lang="en-US" dirty="0"/>
                  <a:t> Drift diffusion non velocity saturation is phenomena of saturation of carrier due to mobility at low </a:t>
                </a:r>
                <a:r>
                  <a:rPr lang="en-US" dirty="0" err="1"/>
                  <a:t>Vds</a:t>
                </a:r>
                <a:r>
                  <a:rPr lang="en-US" dirty="0"/>
                  <a:t> unlike at high </a:t>
                </a:r>
                <a:r>
                  <a:rPr lang="en-US" dirty="0" err="1"/>
                  <a:t>Vds</a:t>
                </a:r>
                <a:r>
                  <a:rPr lang="en-US" dirty="0"/>
                  <a:t> where the velocity saturation is the phenomena dominates and we will consider this case in the model</a:t>
                </a:r>
              </a:p>
              <a:p>
                <a:r>
                  <a:rPr lang="en-US" dirty="0"/>
                  <a:t>Parasitic capacitance is determined by </a:t>
                </a:r>
                <a14:m>
                  <m:oMath xmlns:m="http://schemas.openxmlformats.org/officeDocument/2006/math">
                    <m:r>
                      <m:rPr>
                        <m:sty m:val="p"/>
                      </m:rPr>
                      <a:rPr lang="en-US" b="0" i="0" smtClean="0">
                        <a:latin typeface="Cambria Math" panose="02040503050406030204" pitchFamily="18" charset="0"/>
                      </a:rPr>
                      <m:t>Cij</m:t>
                    </m:r>
                    <m:r>
                      <a:rPr lang="en-US" b="0" i="0" smtClean="0">
                        <a:latin typeface="Cambria Math" panose="02040503050406030204" pitchFamily="18" charset="0"/>
                      </a:rPr>
                      <m:t>=</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𝑄𝑖</m:t>
                        </m:r>
                      </m:num>
                      <m:den>
                        <m:r>
                          <a:rPr lang="en-US" i="1" smtClean="0">
                            <a:latin typeface="Cambria Math" panose="02040503050406030204" pitchFamily="18" charset="0"/>
                          </a:rPr>
                          <m:t>𝜕</m:t>
                        </m:r>
                        <m:r>
                          <a:rPr lang="en-US" b="0" i="1" smtClean="0">
                            <a:latin typeface="Cambria Math" panose="02040503050406030204" pitchFamily="18" charset="0"/>
                          </a:rPr>
                          <m:t>𝑉𝑗</m:t>
                        </m:r>
                      </m:den>
                    </m:f>
                  </m:oMath>
                </a14:m>
                <a:r>
                  <a:rPr lang="en-US" dirty="0"/>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oMath>
                </a14:m>
                <a:r>
                  <a:rPr lang="en-US" dirty="0"/>
                  <a:t> else its positive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987552"/>
                <a:ext cx="9601196" cy="4888316"/>
              </a:xfrm>
              <a:blipFill>
                <a:blip r:embed="rId2"/>
                <a:stretch>
                  <a:fillRect l="-1144" t="-2618" r="-1652"/>
                </a:stretch>
              </a:blipFill>
            </p:spPr>
            <p:txBody>
              <a:bodyPr/>
              <a:lstStyle/>
              <a:p>
                <a:r>
                  <a:rPr lang="en-US">
                    <a:noFill/>
                  </a:rPr>
                  <a:t> </a:t>
                </a:r>
              </a:p>
            </p:txBody>
          </p:sp>
        </mc:Fallback>
      </mc:AlternateContent>
    </p:spTree>
    <p:extLst>
      <p:ext uri="{BB962C8B-B14F-4D97-AF65-F5344CB8AC3E}">
        <p14:creationId xmlns:p14="http://schemas.microsoft.com/office/powerpoint/2010/main" val="360414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3132"/>
            <a:ext cx="9601196" cy="1303867"/>
          </a:xfrm>
        </p:spPr>
        <p:txBody>
          <a:bodyPr/>
          <a:lstStyle/>
          <a:p>
            <a:r>
              <a:rPr lang="en-US" dirty="0"/>
              <a:t>Interpretation of Outputs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1121409"/>
            <a:ext cx="3974592" cy="29383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1121408"/>
            <a:ext cx="3749229" cy="2938359"/>
          </a:xfrm>
          <a:prstGeom prst="rect">
            <a:avLst/>
          </a:prstGeom>
        </p:spPr>
      </p:pic>
      <p:sp>
        <p:nvSpPr>
          <p:cNvPr id="7" name="TextBox 6"/>
          <p:cNvSpPr txBox="1"/>
          <p:nvPr/>
        </p:nvSpPr>
        <p:spPr>
          <a:xfrm>
            <a:off x="2781300" y="3911600"/>
            <a:ext cx="734496" cy="307777"/>
          </a:xfrm>
          <a:prstGeom prst="rect">
            <a:avLst/>
          </a:prstGeom>
          <a:noFill/>
        </p:spPr>
        <p:txBody>
          <a:bodyPr wrap="none" rtlCol="0">
            <a:spAutoFit/>
          </a:bodyPr>
          <a:lstStyle/>
          <a:p>
            <a:r>
              <a:rPr lang="en-US" sz="1400" dirty="0" err="1"/>
              <a:t>Vds</a:t>
            </a:r>
            <a:r>
              <a:rPr lang="en-US" sz="1400" dirty="0"/>
              <a:t> (V)</a:t>
            </a:r>
          </a:p>
        </p:txBody>
      </p:sp>
      <p:sp>
        <p:nvSpPr>
          <p:cNvPr id="8" name="TextBox 7"/>
          <p:cNvSpPr txBox="1"/>
          <p:nvPr/>
        </p:nvSpPr>
        <p:spPr>
          <a:xfrm>
            <a:off x="9156700" y="3949700"/>
            <a:ext cx="734496" cy="307777"/>
          </a:xfrm>
          <a:prstGeom prst="rect">
            <a:avLst/>
          </a:prstGeom>
          <a:noFill/>
        </p:spPr>
        <p:txBody>
          <a:bodyPr wrap="none" rtlCol="0">
            <a:spAutoFit/>
          </a:bodyPr>
          <a:lstStyle/>
          <a:p>
            <a:r>
              <a:rPr lang="en-US" sz="1400" dirty="0" err="1"/>
              <a:t>Vds</a:t>
            </a:r>
            <a:r>
              <a:rPr lang="en-US" sz="1400" dirty="0"/>
              <a:t> (V)</a:t>
            </a:r>
          </a:p>
        </p:txBody>
      </p:sp>
      <p:sp>
        <p:nvSpPr>
          <p:cNvPr id="9" name="TextBox 8"/>
          <p:cNvSpPr txBox="1"/>
          <p:nvPr/>
        </p:nvSpPr>
        <p:spPr>
          <a:xfrm>
            <a:off x="838200" y="1701800"/>
            <a:ext cx="566181" cy="307777"/>
          </a:xfrm>
          <a:prstGeom prst="rect">
            <a:avLst/>
          </a:prstGeom>
          <a:noFill/>
        </p:spPr>
        <p:txBody>
          <a:bodyPr wrap="none" rtlCol="0">
            <a:spAutoFit/>
          </a:bodyPr>
          <a:lstStyle/>
          <a:p>
            <a:r>
              <a:rPr lang="en-US" sz="1400" dirty="0"/>
              <a:t>Id(A)</a:t>
            </a:r>
          </a:p>
        </p:txBody>
      </p:sp>
      <p:sp>
        <p:nvSpPr>
          <p:cNvPr id="10" name="TextBox 9"/>
          <p:cNvSpPr txBox="1"/>
          <p:nvPr/>
        </p:nvSpPr>
        <p:spPr>
          <a:xfrm>
            <a:off x="7061200" y="2019300"/>
            <a:ext cx="566181" cy="307777"/>
          </a:xfrm>
          <a:prstGeom prst="rect">
            <a:avLst/>
          </a:prstGeom>
          <a:noFill/>
        </p:spPr>
        <p:txBody>
          <a:bodyPr wrap="none" rtlCol="0">
            <a:spAutoFit/>
          </a:bodyPr>
          <a:lstStyle/>
          <a:p>
            <a:r>
              <a:rPr lang="en-US" sz="1400" dirty="0"/>
              <a:t>Id(A)</a:t>
            </a:r>
          </a:p>
        </p:txBody>
      </p:sp>
      <p:sp>
        <p:nvSpPr>
          <p:cNvPr id="11" name="TextBox 10"/>
          <p:cNvSpPr txBox="1"/>
          <p:nvPr/>
        </p:nvSpPr>
        <p:spPr>
          <a:xfrm>
            <a:off x="668357" y="4195659"/>
            <a:ext cx="424603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It is evident that channel length is decreased too much then due to quasi ballistic regime its current is higher for same </a:t>
            </a:r>
            <a:r>
              <a:rPr lang="en-US" dirty="0" err="1"/>
              <a:t>Vds</a:t>
            </a:r>
            <a:r>
              <a:rPr lang="en-US" dirty="0"/>
              <a:t> and </a:t>
            </a:r>
            <a:r>
              <a:rPr lang="en-US" dirty="0" err="1"/>
              <a:t>Vgs</a:t>
            </a:r>
            <a:r>
              <a:rPr lang="en-US" dirty="0"/>
              <a:t> </a:t>
            </a:r>
          </a:p>
        </p:txBody>
      </p:sp>
      <p:sp>
        <p:nvSpPr>
          <p:cNvPr id="12" name="TextBox 11"/>
          <p:cNvSpPr txBox="1"/>
          <p:nvPr/>
        </p:nvSpPr>
        <p:spPr>
          <a:xfrm>
            <a:off x="1612900" y="1320799"/>
            <a:ext cx="1760418" cy="307777"/>
          </a:xfrm>
          <a:prstGeom prst="rect">
            <a:avLst/>
          </a:prstGeom>
          <a:noFill/>
        </p:spPr>
        <p:txBody>
          <a:bodyPr wrap="none" rtlCol="0">
            <a:spAutoFit/>
          </a:bodyPr>
          <a:lstStyle/>
          <a:p>
            <a:r>
              <a:rPr lang="en-US" sz="1400" dirty="0"/>
              <a:t>Channel length=32nm</a:t>
            </a:r>
          </a:p>
        </p:txBody>
      </p:sp>
      <p:sp>
        <p:nvSpPr>
          <p:cNvPr id="15" name="TextBox 14"/>
          <p:cNvSpPr txBox="1"/>
          <p:nvPr/>
        </p:nvSpPr>
        <p:spPr>
          <a:xfrm>
            <a:off x="7823200" y="1346199"/>
            <a:ext cx="1760418" cy="307777"/>
          </a:xfrm>
          <a:prstGeom prst="rect">
            <a:avLst/>
          </a:prstGeom>
          <a:noFill/>
        </p:spPr>
        <p:txBody>
          <a:bodyPr wrap="none" rtlCol="0">
            <a:spAutoFit/>
          </a:bodyPr>
          <a:lstStyle/>
          <a:p>
            <a:r>
              <a:rPr lang="en-US" sz="1400" dirty="0"/>
              <a:t>Channel length=45nm</a:t>
            </a:r>
          </a:p>
        </p:txBody>
      </p:sp>
      <p:sp>
        <p:nvSpPr>
          <p:cNvPr id="16" name="TextBox 15"/>
          <p:cNvSpPr txBox="1"/>
          <p:nvPr/>
        </p:nvSpPr>
        <p:spPr>
          <a:xfrm>
            <a:off x="5015992" y="1653976"/>
            <a:ext cx="2011343"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a:t>As the current follows </a:t>
            </a:r>
            <a:r>
              <a:rPr lang="en-US" sz="1600" dirty="0" err="1"/>
              <a:t>Vds</a:t>
            </a:r>
            <a:r>
              <a:rPr lang="en-US" sz="1600" dirty="0"/>
              <a:t> exponentially for small </a:t>
            </a:r>
            <a:r>
              <a:rPr lang="en-US" sz="1600" dirty="0" err="1"/>
              <a:t>Vds</a:t>
            </a:r>
            <a:r>
              <a:rPr lang="en-US" sz="1600" dirty="0"/>
              <a:t> and then it tends to reach saturation although the slope after saturation is proportional to </a:t>
            </a:r>
            <a:r>
              <a:rPr lang="en-US" sz="1600" dirty="0" err="1"/>
              <a:t>Vds</a:t>
            </a:r>
            <a:r>
              <a:rPr lang="en-US" sz="1600" dirty="0"/>
              <a:t> </a:t>
            </a:r>
          </a:p>
        </p:txBody>
      </p:sp>
    </p:spTree>
    <p:extLst>
      <p:ext uri="{BB962C8B-B14F-4D97-AF65-F5344CB8AC3E}">
        <p14:creationId xmlns:p14="http://schemas.microsoft.com/office/powerpoint/2010/main" val="8158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501650"/>
            <a:ext cx="4021667" cy="3016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582" y="501650"/>
            <a:ext cx="4079952" cy="3016250"/>
          </a:xfrm>
          <a:prstGeom prst="rect">
            <a:avLst/>
          </a:prstGeom>
        </p:spPr>
      </p:pic>
      <p:sp>
        <p:nvSpPr>
          <p:cNvPr id="7" name="TextBox 6"/>
          <p:cNvSpPr txBox="1"/>
          <p:nvPr/>
        </p:nvSpPr>
        <p:spPr>
          <a:xfrm>
            <a:off x="1104900" y="800099"/>
            <a:ext cx="1760418" cy="307777"/>
          </a:xfrm>
          <a:prstGeom prst="rect">
            <a:avLst/>
          </a:prstGeom>
          <a:noFill/>
        </p:spPr>
        <p:txBody>
          <a:bodyPr wrap="none" rtlCol="0">
            <a:spAutoFit/>
          </a:bodyPr>
          <a:lstStyle/>
          <a:p>
            <a:r>
              <a:rPr lang="en-US" sz="1400" dirty="0"/>
              <a:t>Channel length=32nm</a:t>
            </a:r>
          </a:p>
        </p:txBody>
      </p:sp>
      <p:sp>
        <p:nvSpPr>
          <p:cNvPr id="8" name="TextBox 7"/>
          <p:cNvSpPr txBox="1"/>
          <p:nvPr/>
        </p:nvSpPr>
        <p:spPr>
          <a:xfrm>
            <a:off x="8229600" y="774699"/>
            <a:ext cx="1760418" cy="307777"/>
          </a:xfrm>
          <a:prstGeom prst="rect">
            <a:avLst/>
          </a:prstGeom>
          <a:noFill/>
        </p:spPr>
        <p:txBody>
          <a:bodyPr wrap="none" rtlCol="0">
            <a:spAutoFit/>
          </a:bodyPr>
          <a:lstStyle/>
          <a:p>
            <a:r>
              <a:rPr lang="en-US" sz="1400" dirty="0"/>
              <a:t>Channel length=45nm</a:t>
            </a:r>
          </a:p>
        </p:txBody>
      </p:sp>
      <p:sp>
        <p:nvSpPr>
          <p:cNvPr id="10" name="TextBox 9"/>
          <p:cNvSpPr txBox="1"/>
          <p:nvPr/>
        </p:nvSpPr>
        <p:spPr>
          <a:xfrm>
            <a:off x="1612900" y="3251199"/>
            <a:ext cx="679994" cy="307777"/>
          </a:xfrm>
          <a:prstGeom prst="rect">
            <a:avLst/>
          </a:prstGeom>
          <a:noFill/>
        </p:spPr>
        <p:txBody>
          <a:bodyPr wrap="none" rtlCol="0">
            <a:spAutoFit/>
          </a:bodyPr>
          <a:lstStyle/>
          <a:p>
            <a:r>
              <a:rPr lang="en-US" sz="1400" dirty="0" err="1"/>
              <a:t>Vgs</a:t>
            </a:r>
            <a:r>
              <a:rPr lang="en-US" sz="1400" dirty="0"/>
              <a:t>(V)</a:t>
            </a:r>
          </a:p>
        </p:txBody>
      </p:sp>
      <p:sp>
        <p:nvSpPr>
          <p:cNvPr id="11" name="TextBox 10"/>
          <p:cNvSpPr txBox="1"/>
          <p:nvPr/>
        </p:nvSpPr>
        <p:spPr>
          <a:xfrm>
            <a:off x="9118600" y="3276599"/>
            <a:ext cx="679994" cy="307777"/>
          </a:xfrm>
          <a:prstGeom prst="rect">
            <a:avLst/>
          </a:prstGeom>
          <a:noFill/>
        </p:spPr>
        <p:txBody>
          <a:bodyPr wrap="none" rtlCol="0">
            <a:spAutoFit/>
          </a:bodyPr>
          <a:lstStyle/>
          <a:p>
            <a:r>
              <a:rPr lang="en-US" sz="1400" dirty="0" err="1"/>
              <a:t>Vgs</a:t>
            </a:r>
            <a:r>
              <a:rPr lang="en-US" sz="1400" dirty="0"/>
              <a:t>(V)</a:t>
            </a:r>
          </a:p>
        </p:txBody>
      </p:sp>
      <p:sp>
        <p:nvSpPr>
          <p:cNvPr id="12" name="TextBox 11"/>
          <p:cNvSpPr txBox="1"/>
          <p:nvPr/>
        </p:nvSpPr>
        <p:spPr>
          <a:xfrm>
            <a:off x="419100" y="1231899"/>
            <a:ext cx="566181" cy="307777"/>
          </a:xfrm>
          <a:prstGeom prst="rect">
            <a:avLst/>
          </a:prstGeom>
          <a:noFill/>
        </p:spPr>
        <p:txBody>
          <a:bodyPr wrap="none" rtlCol="0">
            <a:spAutoFit/>
          </a:bodyPr>
          <a:lstStyle/>
          <a:p>
            <a:r>
              <a:rPr lang="en-US" sz="1400" dirty="0"/>
              <a:t>Id(A)</a:t>
            </a:r>
          </a:p>
        </p:txBody>
      </p:sp>
      <p:sp>
        <p:nvSpPr>
          <p:cNvPr id="13" name="TextBox 12"/>
          <p:cNvSpPr txBox="1"/>
          <p:nvPr/>
        </p:nvSpPr>
        <p:spPr>
          <a:xfrm>
            <a:off x="7493000" y="1168399"/>
            <a:ext cx="566181" cy="307777"/>
          </a:xfrm>
          <a:prstGeom prst="rect">
            <a:avLst/>
          </a:prstGeom>
          <a:noFill/>
        </p:spPr>
        <p:txBody>
          <a:bodyPr wrap="none" rtlCol="0">
            <a:spAutoFit/>
          </a:bodyPr>
          <a:lstStyle/>
          <a:p>
            <a:r>
              <a:rPr lang="en-US" sz="1400" dirty="0"/>
              <a:t>Id(A)</a:t>
            </a:r>
          </a:p>
        </p:txBody>
      </p:sp>
      <p:sp>
        <p:nvSpPr>
          <p:cNvPr id="14" name="TextBox 13"/>
          <p:cNvSpPr txBox="1"/>
          <p:nvPr/>
        </p:nvSpPr>
        <p:spPr>
          <a:xfrm>
            <a:off x="8229601" y="4051300"/>
            <a:ext cx="300990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Although </a:t>
            </a:r>
            <a:r>
              <a:rPr lang="en-US" dirty="0" err="1"/>
              <a:t>Vds</a:t>
            </a:r>
            <a:r>
              <a:rPr lang="en-US" dirty="0"/>
              <a:t> is increased from 0.5V to 1V but the slope of the lower Vg is still the same which means there is almost no subthreshold swing for this channel length </a:t>
            </a:r>
          </a:p>
        </p:txBody>
      </p:sp>
      <p:sp>
        <p:nvSpPr>
          <p:cNvPr id="16" name="TextBox 15"/>
          <p:cNvSpPr txBox="1"/>
          <p:nvPr/>
        </p:nvSpPr>
        <p:spPr>
          <a:xfrm>
            <a:off x="1039282" y="4051300"/>
            <a:ext cx="300990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Vds</a:t>
            </a:r>
            <a:r>
              <a:rPr lang="en-US" dirty="0"/>
              <a:t> is increased from 0.5V to 1V and it is visible that the slope of the lower Vg is reduced. This is due to subthreshold swing as the channel length is small </a:t>
            </a:r>
          </a:p>
        </p:txBody>
      </p:sp>
    </p:spTree>
    <p:extLst>
      <p:ext uri="{BB962C8B-B14F-4D97-AF65-F5344CB8AC3E}">
        <p14:creationId xmlns:p14="http://schemas.microsoft.com/office/powerpoint/2010/main" val="27487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165" y="1699955"/>
            <a:ext cx="4982270" cy="3686689"/>
          </a:xfrm>
          <a:prstGeom prst="rect">
            <a:avLst/>
          </a:prstGeom>
        </p:spPr>
      </p:pic>
      <p:sp>
        <p:nvSpPr>
          <p:cNvPr id="5" name="TextBox 4"/>
          <p:cNvSpPr txBox="1"/>
          <p:nvPr/>
        </p:nvSpPr>
        <p:spPr>
          <a:xfrm>
            <a:off x="1358900" y="3035300"/>
            <a:ext cx="3860800"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For the linear regime charges(both drain and source) follow linearity but after saturation the mobility actually decreases as the collision and scattering increases thus the charge on the terminals starts to decrease</a:t>
            </a:r>
          </a:p>
          <a:p>
            <a:r>
              <a:rPr lang="en-US" dirty="0"/>
              <a:t> </a:t>
            </a:r>
          </a:p>
        </p:txBody>
      </p:sp>
      <p:sp>
        <p:nvSpPr>
          <p:cNvPr id="6" name="TextBox 5"/>
          <p:cNvSpPr txBox="1"/>
          <p:nvPr/>
        </p:nvSpPr>
        <p:spPr>
          <a:xfrm>
            <a:off x="1447800" y="1054100"/>
            <a:ext cx="4409797" cy="584775"/>
          </a:xfrm>
          <a:prstGeom prst="rect">
            <a:avLst/>
          </a:prstGeom>
          <a:noFill/>
        </p:spPr>
        <p:txBody>
          <a:bodyPr wrap="none" rtlCol="0">
            <a:spAutoFit/>
          </a:bodyPr>
          <a:lstStyle/>
          <a:p>
            <a:r>
              <a:rPr lang="en-US" sz="3200" dirty="0"/>
              <a:t>Charge Variation with </a:t>
            </a:r>
            <a:r>
              <a:rPr lang="en-US" sz="3200" dirty="0" err="1"/>
              <a:t>Vds</a:t>
            </a:r>
            <a:endParaRPr lang="en-US" sz="3200" dirty="0"/>
          </a:p>
        </p:txBody>
      </p:sp>
      <p:sp>
        <p:nvSpPr>
          <p:cNvPr id="7" name="TextBox 6"/>
          <p:cNvSpPr txBox="1"/>
          <p:nvPr/>
        </p:nvSpPr>
        <p:spPr>
          <a:xfrm>
            <a:off x="7023100" y="5638800"/>
            <a:ext cx="4533900" cy="307777"/>
          </a:xfrm>
          <a:prstGeom prst="rect">
            <a:avLst/>
          </a:prstGeom>
          <a:noFill/>
        </p:spPr>
        <p:txBody>
          <a:bodyPr wrap="square" rtlCol="0">
            <a:spAutoFit/>
          </a:bodyPr>
          <a:lstStyle/>
          <a:p>
            <a:r>
              <a:rPr lang="en-US" sz="1400" dirty="0"/>
              <a:t>Image source-Silicon MIT Virtual Source Model by S. </a:t>
            </a:r>
            <a:r>
              <a:rPr lang="en-US" sz="1400" dirty="0" err="1"/>
              <a:t>Rakheja</a:t>
            </a:r>
            <a:endParaRPr lang="en-US" sz="1400" dirty="0"/>
          </a:p>
        </p:txBody>
      </p:sp>
    </p:spTree>
    <p:extLst>
      <p:ext uri="{BB962C8B-B14F-4D97-AF65-F5344CB8AC3E}">
        <p14:creationId xmlns:p14="http://schemas.microsoft.com/office/powerpoint/2010/main" val="388454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HEMT Devices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6900" y="1724024"/>
            <a:ext cx="4762813" cy="1932341"/>
          </a:xfrm>
        </p:spPr>
      </p:pic>
      <p:sp>
        <p:nvSpPr>
          <p:cNvPr id="6" name="Content Placeholder 2"/>
          <p:cNvSpPr txBox="1">
            <a:spLocks/>
          </p:cNvSpPr>
          <p:nvPr/>
        </p:nvSpPr>
        <p:spPr>
          <a:xfrm>
            <a:off x="1295401" y="2556932"/>
            <a:ext cx="4673599" cy="323426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HEMT is a heterojunction device which has high current carrying capacity</a:t>
            </a:r>
          </a:p>
          <a:p>
            <a:r>
              <a:rPr lang="en-US" dirty="0"/>
              <a:t>2 different materials with dissimilar energy band gaps form a junction</a:t>
            </a:r>
          </a:p>
          <a:p>
            <a:r>
              <a:rPr lang="en-US" dirty="0"/>
              <a:t>Due to heterojunction we have abrupt change in Energy band at the junction and it goes even below the fermi level hence it has large number of available electrons</a:t>
            </a:r>
          </a:p>
          <a:p>
            <a:endParaRPr lang="en-US" dirty="0"/>
          </a:p>
        </p:txBody>
      </p:sp>
      <p:cxnSp>
        <p:nvCxnSpPr>
          <p:cNvPr id="10" name="Straight Connector 9"/>
          <p:cNvCxnSpPr/>
          <p:nvPr/>
        </p:nvCxnSpPr>
        <p:spPr>
          <a:xfrm>
            <a:off x="7569200" y="3810000"/>
            <a:ext cx="12700" cy="2197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581900" y="6007100"/>
            <a:ext cx="287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899400" y="4711700"/>
            <a:ext cx="7493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flipV="1">
            <a:off x="9245600" y="5029200"/>
            <a:ext cx="647700" cy="127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p:nvCxnSpPr>
        <p:spPr>
          <a:xfrm flipH="1">
            <a:off x="8864600" y="4013200"/>
            <a:ext cx="50800" cy="1778000"/>
          </a:xfrm>
          <a:prstGeom prst="line">
            <a:avLst/>
          </a:prstGeom>
        </p:spPr>
        <p:style>
          <a:lnRef idx="3">
            <a:schemeClr val="accent3"/>
          </a:lnRef>
          <a:fillRef idx="0">
            <a:schemeClr val="accent3"/>
          </a:fillRef>
          <a:effectRef idx="2">
            <a:schemeClr val="accent3"/>
          </a:effectRef>
          <a:fontRef idx="minor">
            <a:schemeClr val="tx1"/>
          </a:fontRef>
        </p:style>
      </p:cxnSp>
      <p:sp>
        <p:nvSpPr>
          <p:cNvPr id="24" name="Arc 23"/>
          <p:cNvSpPr/>
          <p:nvPr/>
        </p:nvSpPr>
        <p:spPr>
          <a:xfrm rot="5690542">
            <a:off x="7708900" y="3606800"/>
            <a:ext cx="1498600" cy="901700"/>
          </a:xfrm>
          <a:prstGeom prst="arc">
            <a:avLst>
              <a:gd name="adj1" fmla="val 16200000"/>
              <a:gd name="adj2" fmla="val 2058444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6" name="Freeform 25"/>
          <p:cNvSpPr/>
          <p:nvPr/>
        </p:nvSpPr>
        <p:spPr>
          <a:xfrm>
            <a:off x="8877300" y="5041900"/>
            <a:ext cx="393700" cy="711200"/>
          </a:xfrm>
          <a:custGeom>
            <a:avLst/>
            <a:gdLst>
              <a:gd name="connsiteX0" fmla="*/ 393700 w 393700"/>
              <a:gd name="connsiteY0" fmla="*/ 0 h 711200"/>
              <a:gd name="connsiteX1" fmla="*/ 101600 w 393700"/>
              <a:gd name="connsiteY1" fmla="*/ 279400 h 711200"/>
              <a:gd name="connsiteX2" fmla="*/ 0 w 393700"/>
              <a:gd name="connsiteY2" fmla="*/ 711200 h 711200"/>
            </a:gdLst>
            <a:ahLst/>
            <a:cxnLst>
              <a:cxn ang="0">
                <a:pos x="connsiteX0" y="connsiteY0"/>
              </a:cxn>
              <a:cxn ang="0">
                <a:pos x="connsiteX1" y="connsiteY1"/>
              </a:cxn>
              <a:cxn ang="0">
                <a:pos x="connsiteX2" y="connsiteY2"/>
              </a:cxn>
            </a:cxnLst>
            <a:rect l="l" t="t" r="r" b="b"/>
            <a:pathLst>
              <a:path w="393700" h="711200">
                <a:moveTo>
                  <a:pt x="393700" y="0"/>
                </a:moveTo>
                <a:cubicBezTo>
                  <a:pt x="280458" y="80433"/>
                  <a:pt x="167217" y="160867"/>
                  <a:pt x="101600" y="279400"/>
                </a:cubicBezTo>
                <a:cubicBezTo>
                  <a:pt x="35983" y="397933"/>
                  <a:pt x="10583" y="590550"/>
                  <a:pt x="0" y="711200"/>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7670800" y="4711700"/>
                <a:ext cx="5665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r>
                            <a:rPr lang="en-US" b="0" i="1" smtClean="0">
                              <a:latin typeface="Cambria Math" panose="02040503050406030204" pitchFamily="18" charset="0"/>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670800" y="4711700"/>
                <a:ext cx="56656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083800" y="4864100"/>
                <a:ext cx="5665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r>
                            <a:rPr lang="en-US" b="0" i="1" smtClean="0">
                              <a:latin typeface="Cambria Math" panose="02040503050406030204" pitchFamily="18" charset="0"/>
                            </a:rPr>
                            <m:t>2</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083800" y="4864100"/>
                <a:ext cx="566565" cy="369332"/>
              </a:xfrm>
              <a:prstGeom prst="rect">
                <a:avLst/>
              </a:prstGeom>
              <a:blipFill>
                <a:blip r:embed="rId4"/>
                <a:stretch>
                  <a:fillRect/>
                </a:stretch>
              </a:blipFill>
            </p:spPr>
            <p:txBody>
              <a:bodyPr/>
              <a:lstStyle/>
              <a:p>
                <a:r>
                  <a:rPr lang="en-US">
                    <a:noFill/>
                  </a:rPr>
                  <a:t> </a:t>
                </a:r>
              </a:p>
            </p:txBody>
          </p:sp>
        </mc:Fallback>
      </mc:AlternateContent>
      <p:cxnSp>
        <p:nvCxnSpPr>
          <p:cNvPr id="30" name="Straight Connector 29"/>
          <p:cNvCxnSpPr/>
          <p:nvPr/>
        </p:nvCxnSpPr>
        <p:spPr>
          <a:xfrm flipV="1">
            <a:off x="7945707" y="5295900"/>
            <a:ext cx="1947593" cy="1270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7696200" y="5219700"/>
                <a:ext cx="495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𝐹</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7696200" y="5219700"/>
                <a:ext cx="495392" cy="369332"/>
              </a:xfrm>
              <a:prstGeom prst="rect">
                <a:avLst/>
              </a:prstGeom>
              <a:blipFill>
                <a:blip r:embed="rId5"/>
                <a:stretch>
                  <a:fillRect/>
                </a:stretch>
              </a:blipFill>
            </p:spPr>
            <p:txBody>
              <a:bodyPr/>
              <a:lstStyle/>
              <a:p>
                <a:r>
                  <a:rPr lang="en-US">
                    <a:noFill/>
                  </a:rPr>
                  <a:t> </a:t>
                </a:r>
              </a:p>
            </p:txBody>
          </p:sp>
        </mc:Fallback>
      </mc:AlternateContent>
      <p:sp>
        <p:nvSpPr>
          <p:cNvPr id="33" name="TextBox 32"/>
          <p:cNvSpPr txBox="1"/>
          <p:nvPr/>
        </p:nvSpPr>
        <p:spPr>
          <a:xfrm>
            <a:off x="4546600" y="1910419"/>
            <a:ext cx="3318281" cy="369332"/>
          </a:xfrm>
          <a:prstGeom prst="rect">
            <a:avLst/>
          </a:prstGeom>
          <a:noFill/>
        </p:spPr>
        <p:txBody>
          <a:bodyPr wrap="none" rtlCol="0">
            <a:spAutoFit/>
          </a:bodyPr>
          <a:lstStyle/>
          <a:p>
            <a:r>
              <a:rPr lang="en-US" dirty="0"/>
              <a:t>High Electron Mobility Transistors</a:t>
            </a:r>
          </a:p>
        </p:txBody>
      </p:sp>
      <p:sp>
        <p:nvSpPr>
          <p:cNvPr id="3" name="TextBox 2"/>
          <p:cNvSpPr txBox="1"/>
          <p:nvPr/>
        </p:nvSpPr>
        <p:spPr>
          <a:xfrm>
            <a:off x="9475872" y="3581533"/>
            <a:ext cx="2144626" cy="307777"/>
          </a:xfrm>
          <a:prstGeom prst="rect">
            <a:avLst/>
          </a:prstGeom>
          <a:noFill/>
        </p:spPr>
        <p:txBody>
          <a:bodyPr wrap="none" rtlCol="0">
            <a:spAutoFit/>
          </a:bodyPr>
          <a:lstStyle/>
          <a:p>
            <a:r>
              <a:rPr lang="en-US" sz="1400" dirty="0"/>
              <a:t>Image source-Wikipedia.org</a:t>
            </a:r>
          </a:p>
        </p:txBody>
      </p:sp>
    </p:spTree>
    <p:extLst>
      <p:ext uri="{BB962C8B-B14F-4D97-AF65-F5344CB8AC3E}">
        <p14:creationId xmlns:p14="http://schemas.microsoft.com/office/powerpoint/2010/main" val="131807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ETSOI Devices</a:t>
            </a:r>
          </a:p>
        </p:txBody>
      </p:sp>
      <p:sp>
        <p:nvSpPr>
          <p:cNvPr id="3" name="Content Placeholder 2"/>
          <p:cNvSpPr>
            <a:spLocks noGrp="1"/>
          </p:cNvSpPr>
          <p:nvPr>
            <p:ph idx="1"/>
          </p:nvPr>
        </p:nvSpPr>
        <p:spPr>
          <a:xfrm>
            <a:off x="1295401" y="2556932"/>
            <a:ext cx="4419599" cy="3318936"/>
          </a:xfrm>
        </p:spPr>
        <p:txBody>
          <a:bodyPr>
            <a:normAutofit fontScale="92500"/>
          </a:bodyPr>
          <a:lstStyle/>
          <a:p>
            <a:r>
              <a:rPr lang="en-US" dirty="0"/>
              <a:t>Extremely thin silicon on insulator devices have extremely thin channel length and has 2 gates</a:t>
            </a:r>
          </a:p>
          <a:p>
            <a:r>
              <a:rPr lang="en-US" dirty="0"/>
              <a:t>Due to small size we have to consider the sub-bands too as electrons can exists only in quantum states  which can be calculated with quantum mechanics if we know the potential well </a:t>
            </a:r>
          </a:p>
        </p:txBody>
      </p:sp>
      <p:sp>
        <p:nvSpPr>
          <p:cNvPr id="4" name="Rectangle 3"/>
          <p:cNvSpPr/>
          <p:nvPr/>
        </p:nvSpPr>
        <p:spPr>
          <a:xfrm>
            <a:off x="7404100" y="3695700"/>
            <a:ext cx="2997200" cy="495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404100" y="4267200"/>
            <a:ext cx="2997200" cy="1905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04100" y="3467100"/>
            <a:ext cx="2997200" cy="152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9029700" y="30226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423400" y="35052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436100" y="37719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2398" y="2705100"/>
            <a:ext cx="620683" cy="369332"/>
          </a:xfrm>
          <a:prstGeom prst="rect">
            <a:avLst/>
          </a:prstGeom>
          <a:noFill/>
        </p:spPr>
        <p:txBody>
          <a:bodyPr wrap="none" rtlCol="0">
            <a:spAutoFit/>
          </a:bodyPr>
          <a:lstStyle/>
          <a:p>
            <a:r>
              <a:rPr lang="en-US" dirty="0"/>
              <a:t>Gate</a:t>
            </a:r>
          </a:p>
        </p:txBody>
      </p:sp>
      <p:sp>
        <p:nvSpPr>
          <p:cNvPr id="14" name="TextBox 13"/>
          <p:cNvSpPr txBox="1"/>
          <p:nvPr/>
        </p:nvSpPr>
        <p:spPr>
          <a:xfrm>
            <a:off x="10718798" y="3213100"/>
            <a:ext cx="1066802" cy="369332"/>
          </a:xfrm>
          <a:prstGeom prst="rect">
            <a:avLst/>
          </a:prstGeom>
          <a:noFill/>
        </p:spPr>
        <p:txBody>
          <a:bodyPr wrap="square" rtlCol="0">
            <a:spAutoFit/>
          </a:bodyPr>
          <a:lstStyle/>
          <a:p>
            <a:r>
              <a:rPr lang="en-US" dirty="0"/>
              <a:t>Silicon</a:t>
            </a:r>
          </a:p>
        </p:txBody>
      </p:sp>
      <p:sp>
        <p:nvSpPr>
          <p:cNvPr id="15" name="TextBox 14"/>
          <p:cNvSpPr txBox="1"/>
          <p:nvPr/>
        </p:nvSpPr>
        <p:spPr>
          <a:xfrm>
            <a:off x="10693398" y="3644900"/>
            <a:ext cx="760383" cy="646331"/>
          </a:xfrm>
          <a:prstGeom prst="rect">
            <a:avLst/>
          </a:prstGeom>
          <a:noFill/>
        </p:spPr>
        <p:txBody>
          <a:bodyPr wrap="square" rtlCol="0">
            <a:spAutoFit/>
          </a:bodyPr>
          <a:lstStyle/>
          <a:p>
            <a:r>
              <a:rPr lang="en-US" dirty="0"/>
              <a:t>Oxide layer</a:t>
            </a:r>
          </a:p>
        </p:txBody>
      </p:sp>
    </p:spTree>
    <p:extLst>
      <p:ext uri="{BB962C8B-B14F-4D97-AF65-F5344CB8AC3E}">
        <p14:creationId xmlns:p14="http://schemas.microsoft.com/office/powerpoint/2010/main" val="3383931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1914</TotalTime>
  <Words>792</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Garamond</vt:lpstr>
      <vt:lpstr>Organic</vt:lpstr>
      <vt:lpstr>MVS Nanotransistor models 1.1.1(Silicon) and 2.0</vt:lpstr>
      <vt:lpstr>Preface</vt:lpstr>
      <vt:lpstr>Si-MVS Model </vt:lpstr>
      <vt:lpstr>PowerPoint Presentation</vt:lpstr>
      <vt:lpstr>Interpretation of Outputs</vt:lpstr>
      <vt:lpstr>PowerPoint Presentation</vt:lpstr>
      <vt:lpstr>PowerPoint Presentation</vt:lpstr>
      <vt:lpstr>HEMT Devices</vt:lpstr>
      <vt:lpstr>ETSOI Devices</vt:lpstr>
      <vt:lpstr>Charge carrier density for ETSOI</vt:lpstr>
      <vt:lpstr>PowerPoint Presentation</vt:lpstr>
      <vt:lpstr>MVS 2.0.0 Model</vt:lpstr>
      <vt:lpstr>PowerPoint Presentation</vt:lpstr>
      <vt:lpstr>Interpretation of Graphs for HEMT</vt:lpstr>
      <vt:lpstr>G_m vs I_d for HEMT</vt:lpstr>
      <vt:lpstr>Interpretation of Graphs of ETSOI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MVS Nanotransistor models 1.1.1(Silicon) and 2.0</dc:title>
  <dc:creator>SAURAV THAKUR</dc:creator>
  <cp:lastModifiedBy>SAURAV THAKUR</cp:lastModifiedBy>
  <cp:revision>52</cp:revision>
  <dcterms:created xsi:type="dcterms:W3CDTF">2016-06-29T11:10:36Z</dcterms:created>
  <dcterms:modified xsi:type="dcterms:W3CDTF">2016-07-30T10:14:57Z</dcterms:modified>
</cp:coreProperties>
</file>