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solidFill>
              </a:rPr>
              <a:t>MIT Virtual Source Model  2.0.0</a:t>
            </a:r>
            <a:endParaRPr lang="en-IN" dirty="0">
              <a:solidFill>
                <a:schemeClr val="accent1"/>
              </a:solidFill>
            </a:endParaRPr>
          </a:p>
        </p:txBody>
      </p:sp>
      <p:sp>
        <p:nvSpPr>
          <p:cNvPr id="3" name="Subtitle 2"/>
          <p:cNvSpPr>
            <a:spLocks noGrp="1"/>
          </p:cNvSpPr>
          <p:nvPr>
            <p:ph type="subTitle" idx="1"/>
          </p:nvPr>
        </p:nvSpPr>
        <p:spPr>
          <a:xfrm>
            <a:off x="2692398" y="4404573"/>
            <a:ext cx="6815669" cy="901521"/>
          </a:xfrm>
        </p:spPr>
        <p:txBody>
          <a:bodyPr>
            <a:normAutofit lnSpcReduction="10000"/>
          </a:bodyPr>
          <a:lstStyle/>
          <a:p>
            <a:r>
              <a:rPr lang="en-US" dirty="0"/>
              <a:t>By</a:t>
            </a:r>
          </a:p>
          <a:p>
            <a:r>
              <a:rPr lang="en-US" dirty="0"/>
              <a:t>Saurav Thakur</a:t>
            </a:r>
          </a:p>
          <a:p>
            <a:endParaRPr lang="en-IN" dirty="0"/>
          </a:p>
        </p:txBody>
      </p:sp>
      <p:sp>
        <p:nvSpPr>
          <p:cNvPr id="4" name="TextBox 3"/>
          <p:cNvSpPr txBox="1"/>
          <p:nvPr/>
        </p:nvSpPr>
        <p:spPr>
          <a:xfrm>
            <a:off x="2305318" y="3812146"/>
            <a:ext cx="7418231" cy="369332"/>
          </a:xfrm>
          <a:prstGeom prst="rect">
            <a:avLst/>
          </a:prstGeom>
          <a:noFill/>
        </p:spPr>
        <p:txBody>
          <a:bodyPr wrap="square" rtlCol="0">
            <a:spAutoFit/>
          </a:bodyPr>
          <a:lstStyle/>
          <a:p>
            <a:pPr algn="ctr"/>
            <a:r>
              <a:rPr lang="en-US" dirty="0"/>
              <a:t>Model By Prof. </a:t>
            </a:r>
            <a:r>
              <a:rPr lang="en-US" dirty="0" err="1"/>
              <a:t>Shaloo</a:t>
            </a:r>
            <a:r>
              <a:rPr lang="en-US" dirty="0"/>
              <a:t> </a:t>
            </a:r>
            <a:r>
              <a:rPr lang="en-US" dirty="0" err="1"/>
              <a:t>Rakheja</a:t>
            </a:r>
            <a:r>
              <a:rPr lang="en-US" dirty="0"/>
              <a:t> and </a:t>
            </a:r>
            <a:r>
              <a:rPr lang="en-IN" dirty="0"/>
              <a:t> Dimitri Antoniadis</a:t>
            </a:r>
          </a:p>
        </p:txBody>
      </p:sp>
    </p:spTree>
    <p:extLst>
      <p:ext uri="{BB962C8B-B14F-4D97-AF65-F5344CB8AC3E}">
        <p14:creationId xmlns:p14="http://schemas.microsoft.com/office/powerpoint/2010/main" val="100358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MVS Model 2.0.0</a:t>
            </a:r>
            <a:endParaRPr lang="en-IN"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2556931"/>
                <a:ext cx="9870582" cy="3470381"/>
              </a:xfrm>
            </p:spPr>
            <p:txBody>
              <a:bodyPr>
                <a:normAutofit fontScale="92500" lnSpcReduction="20000"/>
              </a:bodyPr>
              <a:lstStyle/>
              <a:p>
                <a:r>
                  <a:rPr lang="en-US" dirty="0"/>
                  <a:t>The charge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𝑥</m:t>
                        </m:r>
                        <m:r>
                          <a:rPr lang="en-US" b="0" i="1" smtClean="0">
                            <a:latin typeface="Cambria Math" panose="02040503050406030204" pitchFamily="18" charset="0"/>
                          </a:rPr>
                          <m:t>0</m:t>
                        </m:r>
                      </m:sub>
                    </m:sSub>
                  </m:oMath>
                </a14:m>
                <a:r>
                  <a:rPr lang="en-US" dirty="0"/>
                  <a:t> is calculated by integrating DOS*fermi-</a:t>
                </a:r>
                <a:r>
                  <a:rPr lang="en-US" dirty="0" err="1"/>
                  <a:t>dirac</a:t>
                </a:r>
                <a:r>
                  <a:rPr lang="en-US" dirty="0"/>
                  <a:t> function from </a:t>
                </a:r>
                <a14:m>
                  <m:oMath xmlns:m="http://schemas.openxmlformats.org/officeDocument/2006/math">
                    <m:sSub>
                      <m:sSubPr>
                        <m:ctrlPr>
                          <a:rPr lang="en-US"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𝜖</m:t>
                        </m:r>
                      </m:e>
                      <m:sub>
                        <m:r>
                          <a:rPr lang="en-US" b="0" i="1" smtClean="0">
                            <a:solidFill>
                              <a:schemeClr val="accent3"/>
                            </a:solidFill>
                            <a:latin typeface="Cambria Math" panose="02040503050406030204" pitchFamily="18" charset="0"/>
                          </a:rPr>
                          <m:t>10</m:t>
                        </m:r>
                      </m:sub>
                    </m:sSub>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𝑞</m:t>
                    </m:r>
                    <m:r>
                      <a:rPr lang="en-US" b="0" i="1" smtClean="0">
                        <a:solidFill>
                          <a:schemeClr val="accent3"/>
                        </a:solidFill>
                        <a:latin typeface="Cambria Math" panose="02040503050406030204" pitchFamily="18" charset="0"/>
                      </a:rPr>
                      <m:t>𝜓</m:t>
                    </m:r>
                  </m:oMath>
                </a14:m>
                <a:r>
                  <a:rPr lang="en-IN" dirty="0">
                    <a:solidFill>
                      <a:schemeClr val="accent3"/>
                    </a:solidFill>
                  </a:rPr>
                  <a:t> to </a:t>
                </a:r>
                <a14:m>
                  <m:oMath xmlns:m="http://schemas.openxmlformats.org/officeDocument/2006/math">
                    <m:r>
                      <a:rPr lang="en-IN" i="1" smtClean="0">
                        <a:solidFill>
                          <a:schemeClr val="accent3"/>
                        </a:solidFill>
                        <a:latin typeface="Cambria Math" panose="02040503050406030204" pitchFamily="18" charset="0"/>
                        <a:ea typeface="Cambria Math" panose="02040503050406030204" pitchFamily="18" charset="0"/>
                      </a:rPr>
                      <m:t>∞</m:t>
                    </m:r>
                  </m:oMath>
                </a14:m>
                <a:r>
                  <a:rPr lang="en-IN" dirty="0">
                    <a:solidFill>
                      <a:schemeClr val="accent3"/>
                    </a:solidFill>
                  </a:rPr>
                  <a:t>(entire conduction band)</a:t>
                </a:r>
                <a:endParaRPr lang="en-IN" dirty="0"/>
              </a:p>
              <a:p>
                <a:r>
                  <a:rPr lang="en-US" dirty="0"/>
                  <a:t>For small channel we have to consider quantum capacitance too while calculating Gate channel capacitance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𝑔𝑐</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𝑖𝑛𝑠</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𝑄𝑀</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den>
                    </m:f>
                  </m:oMath>
                </a14:m>
                <a:endParaRPr lang="en-IN"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𝑖𝑛𝑠</m:t>
                        </m:r>
                      </m:sub>
                    </m:sSub>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𝑖𝑛𝑠</m:t>
                        </m:r>
                      </m:sub>
                    </m:sSub>
                  </m:oMath>
                </a14:m>
                <a:r>
                  <a:rPr lang="en-IN"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𝑄𝑀</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𝑎𝑣</m:t>
                            </m:r>
                          </m:sub>
                        </m:sSub>
                      </m:e>
                    </m:d>
                    <m:r>
                      <a:rPr lang="en-US" b="0" i="1" smtClean="0">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𝑎𝑣</m:t>
                        </m:r>
                      </m:sub>
                    </m:sSub>
                  </m:oMath>
                </a14:m>
                <a:r>
                  <a:rPr lang="en-IN" dirty="0"/>
                  <a:t> here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𝑎𝑣</m:t>
                        </m:r>
                      </m:sub>
                    </m:sSub>
                  </m:oMath>
                </a14:m>
                <a:r>
                  <a:rPr lang="en-IN" dirty="0"/>
                  <a:t> is the separation between </a:t>
                </a:r>
                <a:r>
                  <a:rPr lang="en-IN" dirty="0">
                    <a:solidFill>
                      <a:schemeClr val="accent3"/>
                    </a:solidFill>
                  </a:rPr>
                  <a:t>channel charge centroid and semiconductor-insulator interface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𝑎𝑣</m:t>
                        </m:r>
                      </m:sub>
                    </m:sSub>
                  </m:oMath>
                </a14:m>
                <a:r>
                  <a:rPr lang="en-IN" dirty="0"/>
                  <a:t> is given by empirical parameters and due to the above relations the surface potential is defined at centroid of the charge not at the interface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𝑔𝑐</m:t>
                        </m:r>
                      </m:sub>
                    </m:sSub>
                  </m:oMath>
                </a14:m>
                <a:r>
                  <a:rPr lang="en-IN" dirty="0"/>
                  <a:t> value is </a:t>
                </a:r>
                <a:r>
                  <a:rPr lang="en-IN" dirty="0">
                    <a:solidFill>
                      <a:schemeClr val="accent3"/>
                    </a:solidFill>
                  </a:rPr>
                  <a:t>now reduced </a:t>
                </a:r>
                <a:r>
                  <a:rPr lang="en-IN" dirty="0"/>
                  <a:t>due to quantum capacitance and to account for it we assume that the length is increased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1" y="2556931"/>
                <a:ext cx="9870582" cy="3470381"/>
              </a:xfrm>
              <a:blipFill>
                <a:blip r:embed="rId2"/>
                <a:stretch>
                  <a:fillRect l="-926" t="-3860" r="-926" b="-2456"/>
                </a:stretch>
              </a:blipFill>
            </p:spPr>
            <p:txBody>
              <a:bodyPr/>
              <a:lstStyle/>
              <a:p>
                <a:r>
                  <a:rPr lang="en-IN">
                    <a:noFill/>
                  </a:rPr>
                  <a:t> </a:t>
                </a:r>
              </a:p>
            </p:txBody>
          </p:sp>
        </mc:Fallback>
      </mc:AlternateContent>
    </p:spTree>
    <p:extLst>
      <p:ext uri="{BB962C8B-B14F-4D97-AF65-F5344CB8AC3E}">
        <p14:creationId xmlns:p14="http://schemas.microsoft.com/office/powerpoint/2010/main" val="198559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MVS Model 2.0.0</a:t>
            </a:r>
            <a:endParaRPr lang="en-IN"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2556932"/>
                <a:ext cx="9806188" cy="3318936"/>
              </a:xfrm>
            </p:spPr>
            <p:txBody>
              <a:bodyPr>
                <a:normAutofit/>
              </a:bodyPr>
              <a:lstStyle/>
              <a:p>
                <a:r>
                  <a:rPr lang="en-US" dirty="0"/>
                  <a:t>The charge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𝑥</m:t>
                        </m:r>
                        <m:r>
                          <a:rPr lang="en-US" i="1">
                            <a:latin typeface="Cambria Math" panose="02040503050406030204" pitchFamily="18" charset="0"/>
                          </a:rPr>
                          <m:t>0</m:t>
                        </m:r>
                      </m:sub>
                    </m:sSub>
                  </m:oMath>
                </a14:m>
                <a:r>
                  <a:rPr lang="en-US" dirty="0"/>
                  <a:t> is given by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𝑞</m:t>
                            </m:r>
                          </m:num>
                          <m:den>
                            <m:r>
                              <a:rPr lang="en-US" b="0" i="1" smtClean="0">
                                <a:latin typeface="Cambria Math" panose="02040503050406030204" pitchFamily="18" charset="0"/>
                              </a:rPr>
                              <m:t>𝑣</m:t>
                            </m:r>
                          </m:den>
                        </m:f>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𝐹𝑠</m:t>
                    </m:r>
                    <m:r>
                      <a:rPr lang="en-US" b="0" i="1" smtClean="0">
                        <a:latin typeface="Cambria Math" panose="02040503050406030204" pitchFamily="18" charset="0"/>
                      </a:rPr>
                      <m:t>+</m:t>
                    </m:r>
                    <m:r>
                      <a:rPr lang="en-US" b="0" i="1" smtClean="0">
                        <a:latin typeface="Cambria Math" panose="02040503050406030204" pitchFamily="18" charset="0"/>
                      </a:rPr>
                      <m:t>𝑇𝐹𝑑</m:t>
                    </m:r>
                    <m:r>
                      <a:rPr lang="en-US" b="0" i="1" smtClean="0">
                        <a:latin typeface="Cambria Math" panose="02040503050406030204" pitchFamily="18" charset="0"/>
                      </a:rPr>
                      <m:t>)</m:t>
                    </m:r>
                  </m:oMath>
                </a14:m>
                <a:r>
                  <a:rPr lang="en-IN" dirty="0"/>
                  <a:t> here T is transmission, Fs is flux or current entering from source and </a:t>
                </a:r>
                <a:r>
                  <a:rPr lang="en-IN" dirty="0" err="1"/>
                  <a:t>Fd</a:t>
                </a:r>
                <a:r>
                  <a:rPr lang="en-IN" dirty="0"/>
                  <a:t> is flux from drain. These flux are dependent 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𝑓𝑠</m:t>
                        </m:r>
                      </m:sub>
                    </m:sSub>
                  </m:oMath>
                </a14:m>
                <a:r>
                  <a:rPr lang="en-IN"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𝑓</m:t>
                        </m:r>
                        <m:r>
                          <a:rPr lang="en-US" b="0" i="1" smtClean="0">
                            <a:latin typeface="Cambria Math" panose="02040503050406030204" pitchFamily="18" charset="0"/>
                          </a:rPr>
                          <m:t>𝑑</m:t>
                        </m:r>
                      </m:sub>
                    </m:sSub>
                  </m:oMath>
                </a14:m>
                <a:r>
                  <a:rPr lang="en-IN" dirty="0"/>
                  <a:t> which accounts energy gaps at source and drain respectively</a:t>
                </a:r>
              </a:p>
              <a:p>
                <a:r>
                  <a:rPr lang="en-US" dirty="0"/>
                  <a:t>If we include 2D electrostatics then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𝜓</m:t>
                        </m:r>
                      </m:e>
                      <m:sub>
                        <m:r>
                          <a:rPr lang="en-US">
                            <a:latin typeface="Cambria Math" panose="02040503050406030204" pitchFamily="18" charset="0"/>
                          </a:rPr>
                          <m:t>𝑠</m:t>
                        </m:r>
                      </m:sub>
                    </m:sSub>
                  </m:oMath>
                </a14:m>
                <a:r>
                  <a:rPr lang="en-IN" dirty="0"/>
                  <a:t> is dependent on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𝐶</m:t>
                        </m:r>
                      </m:e>
                      <m:sub>
                        <m:r>
                          <a:rPr lang="en-US">
                            <a:latin typeface="Cambria Math" panose="02040503050406030204" pitchFamily="18" charset="0"/>
                          </a:rPr>
                          <m:t>𝑔</m:t>
                        </m:r>
                        <m:r>
                          <a:rPr lang="en-US">
                            <a:latin typeface="Cambria Math" panose="02040503050406030204" pitchFamily="18" charset="0"/>
                          </a:rPr>
                          <m:t>−</m:t>
                        </m:r>
                        <m:r>
                          <a:rPr lang="en-US">
                            <a:latin typeface="Cambria Math" panose="02040503050406030204" pitchFamily="18" charset="0"/>
                          </a:rPr>
                          <m:t>𝑉𝑆</m:t>
                        </m:r>
                      </m:sub>
                    </m:sSub>
                  </m:oMath>
                </a14:m>
                <a:r>
                  <a:rPr lang="en-IN" dirty="0"/>
                  <a:t>(which is equal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𝑔𝑐</m:t>
                        </m:r>
                      </m:sub>
                    </m:sSub>
                  </m:oMath>
                </a14:m>
                <a:r>
                  <a:rPr lang="en-IN" dirty="0"/>
                  <a:t>), </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𝐶</m:t>
                        </m:r>
                      </m:e>
                      <m:sub>
                        <m:r>
                          <a:rPr lang="en-US">
                            <a:latin typeface="Cambria Math" panose="02040503050406030204" pitchFamily="18" charset="0"/>
                          </a:rPr>
                          <m:t>𝑑</m:t>
                        </m:r>
                        <m:r>
                          <a:rPr lang="en-US">
                            <a:latin typeface="Cambria Math" panose="02040503050406030204" pitchFamily="18" charset="0"/>
                          </a:rPr>
                          <m:t>−</m:t>
                        </m:r>
                        <m:r>
                          <a:rPr lang="en-US">
                            <a:latin typeface="Cambria Math" panose="02040503050406030204" pitchFamily="18" charset="0"/>
                          </a:rPr>
                          <m:t>𝑉𝑆</m:t>
                        </m:r>
                      </m:sub>
                    </m:sSub>
                  </m:oMath>
                </a14:m>
                <a:r>
                  <a:rPr lang="en-IN" dirty="0"/>
                  <a:t>, </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𝐶</m:t>
                        </m:r>
                      </m:e>
                      <m:sub>
                        <m:r>
                          <a:rPr lang="en-US">
                            <a:latin typeface="Cambria Math" panose="02040503050406030204" pitchFamily="18" charset="0"/>
                          </a:rPr>
                          <m:t>𝑠</m:t>
                        </m:r>
                        <m:r>
                          <a:rPr lang="en-US">
                            <a:latin typeface="Cambria Math" panose="02040503050406030204" pitchFamily="18" charset="0"/>
                          </a:rPr>
                          <m:t>−</m:t>
                        </m:r>
                        <m:r>
                          <a:rPr lang="en-US">
                            <a:latin typeface="Cambria Math" panose="02040503050406030204" pitchFamily="18" charset="0"/>
                          </a:rPr>
                          <m:t>𝑉𝑆</m:t>
                        </m:r>
                      </m:sub>
                    </m:sSub>
                  </m:oMath>
                </a14:m>
                <a:r>
                  <a:rPr lang="en-IN"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𝑥</m:t>
                        </m:r>
                        <m:r>
                          <a:rPr lang="en-US" i="1">
                            <a:latin typeface="Cambria Math" panose="02040503050406030204" pitchFamily="18" charset="0"/>
                          </a:rPr>
                          <m:t>0</m:t>
                        </m:r>
                      </m:sub>
                    </m:sSub>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1" y="2556932"/>
                <a:ext cx="9806188" cy="3318936"/>
              </a:xfrm>
              <a:blipFill>
                <a:blip r:embed="rId2"/>
                <a:stretch>
                  <a:fillRect l="-1119" t="-1284"/>
                </a:stretch>
              </a:blipFill>
            </p:spPr>
            <p:txBody>
              <a:bodyPr/>
              <a:lstStyle/>
              <a:p>
                <a:r>
                  <a:rPr lang="en-IN">
                    <a:noFill/>
                  </a:rPr>
                  <a:t> </a:t>
                </a:r>
              </a:p>
            </p:txBody>
          </p:sp>
        </mc:Fallback>
      </mc:AlternateContent>
    </p:spTree>
    <p:extLst>
      <p:ext uri="{BB962C8B-B14F-4D97-AF65-F5344CB8AC3E}">
        <p14:creationId xmlns:p14="http://schemas.microsoft.com/office/powerpoint/2010/main" val="367785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57885"/>
            <a:ext cx="9601196" cy="1303867"/>
          </a:xfrm>
        </p:spPr>
        <p:txBody>
          <a:bodyPr/>
          <a:lstStyle/>
          <a:p>
            <a:r>
              <a:rPr lang="en-US" dirty="0">
                <a:solidFill>
                  <a:schemeClr val="accent1"/>
                </a:solidFill>
              </a:rPr>
              <a:t>ET-SOI Plots of Id vs </a:t>
            </a:r>
            <a:r>
              <a:rPr lang="en-US" dirty="0" err="1">
                <a:solidFill>
                  <a:schemeClr val="accent1"/>
                </a:solidFill>
              </a:rPr>
              <a:t>Vd</a:t>
            </a:r>
            <a:endParaRPr lang="en-IN" dirty="0">
              <a:solidFill>
                <a:schemeClr val="accent1"/>
              </a:solidFill>
            </a:endParaRPr>
          </a:p>
        </p:txBody>
      </p:sp>
      <p:pic>
        <p:nvPicPr>
          <p:cNvPr id="5" name="Picture 4"/>
          <p:cNvPicPr>
            <a:picLocks noChangeAspect="1"/>
          </p:cNvPicPr>
          <p:nvPr/>
        </p:nvPicPr>
        <p:blipFill>
          <a:blip r:embed="rId2"/>
          <a:stretch>
            <a:fillRect/>
          </a:stretch>
        </p:blipFill>
        <p:spPr>
          <a:xfrm>
            <a:off x="57991" y="1530381"/>
            <a:ext cx="5872162" cy="3652002"/>
          </a:xfrm>
          <a:prstGeom prst="rect">
            <a:avLst/>
          </a:prstGeom>
        </p:spPr>
      </p:pic>
      <p:pic>
        <p:nvPicPr>
          <p:cNvPr id="7" name="Content Placeholder 3"/>
          <p:cNvPicPr>
            <a:picLocks noGrp="1" noChangeAspect="1"/>
          </p:cNvPicPr>
          <p:nvPr>
            <p:ph idx="1"/>
          </p:nvPr>
        </p:nvPicPr>
        <p:blipFill>
          <a:blip r:embed="rId3"/>
          <a:stretch>
            <a:fillRect/>
          </a:stretch>
        </p:blipFill>
        <p:spPr>
          <a:xfrm>
            <a:off x="6113295" y="1535490"/>
            <a:ext cx="5969129" cy="3646893"/>
          </a:xfrm>
          <a:prstGeom prst="rect">
            <a:avLst/>
          </a:prstGeom>
        </p:spPr>
      </p:pic>
      <p:sp>
        <p:nvSpPr>
          <p:cNvPr id="9" name="TextBox 8"/>
          <p:cNvSpPr txBox="1"/>
          <p:nvPr/>
        </p:nvSpPr>
        <p:spPr>
          <a:xfrm>
            <a:off x="2987898" y="5393394"/>
            <a:ext cx="551215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Increase in channel length results in decrease in current for same </a:t>
            </a:r>
            <a:r>
              <a:rPr lang="en-US" dirty="0" err="1"/>
              <a:t>Vds</a:t>
            </a:r>
            <a:r>
              <a:rPr lang="en-US" dirty="0"/>
              <a:t> and </a:t>
            </a:r>
            <a:r>
              <a:rPr lang="en-US" dirty="0" err="1"/>
              <a:t>Vgs</a:t>
            </a:r>
            <a:r>
              <a:rPr lang="en-US" dirty="0"/>
              <a:t> due to decrease in transmission but saturation current isn’t much dependent on </a:t>
            </a:r>
            <a:r>
              <a:rPr lang="en-US" dirty="0" err="1"/>
              <a:t>Vd</a:t>
            </a:r>
            <a:endParaRPr lang="en-US" dirty="0"/>
          </a:p>
        </p:txBody>
      </p:sp>
    </p:spTree>
    <p:extLst>
      <p:ext uri="{BB962C8B-B14F-4D97-AF65-F5344CB8AC3E}">
        <p14:creationId xmlns:p14="http://schemas.microsoft.com/office/powerpoint/2010/main" val="244202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0842"/>
            <a:ext cx="9601196" cy="1303867"/>
          </a:xfrm>
        </p:spPr>
        <p:txBody>
          <a:bodyPr/>
          <a:lstStyle/>
          <a:p>
            <a:r>
              <a:rPr lang="en-US" dirty="0">
                <a:solidFill>
                  <a:schemeClr val="accent1"/>
                </a:solidFill>
              </a:rPr>
              <a:t>ET-SOI Plots of Id vs Vg</a:t>
            </a:r>
            <a:endParaRPr lang="en-IN" dirty="0">
              <a:solidFill>
                <a:schemeClr val="accent1"/>
              </a:solidFill>
            </a:endParaRPr>
          </a:p>
        </p:txBody>
      </p:sp>
      <p:pic>
        <p:nvPicPr>
          <p:cNvPr id="5" name="Picture 4"/>
          <p:cNvPicPr>
            <a:picLocks noChangeAspect="1"/>
          </p:cNvPicPr>
          <p:nvPr/>
        </p:nvPicPr>
        <p:blipFill>
          <a:blip r:embed="rId2"/>
          <a:stretch>
            <a:fillRect/>
          </a:stretch>
        </p:blipFill>
        <p:spPr>
          <a:xfrm>
            <a:off x="37535" y="1344710"/>
            <a:ext cx="5899626" cy="3636756"/>
          </a:xfrm>
          <a:prstGeom prst="rect">
            <a:avLst/>
          </a:prstGeom>
        </p:spPr>
      </p:pic>
      <p:pic>
        <p:nvPicPr>
          <p:cNvPr id="6" name="Picture 5"/>
          <p:cNvPicPr>
            <a:picLocks noChangeAspect="1"/>
          </p:cNvPicPr>
          <p:nvPr/>
        </p:nvPicPr>
        <p:blipFill>
          <a:blip r:embed="rId3"/>
          <a:stretch>
            <a:fillRect/>
          </a:stretch>
        </p:blipFill>
        <p:spPr>
          <a:xfrm>
            <a:off x="6117464" y="1371604"/>
            <a:ext cx="5951261" cy="3611519"/>
          </a:xfrm>
          <a:prstGeom prst="rect">
            <a:avLst/>
          </a:prstGeom>
        </p:spPr>
      </p:pic>
      <p:sp>
        <p:nvSpPr>
          <p:cNvPr id="8" name="TextBox 7"/>
          <p:cNvSpPr txBox="1"/>
          <p:nvPr/>
        </p:nvSpPr>
        <p:spPr>
          <a:xfrm>
            <a:off x="3814143" y="5316121"/>
            <a:ext cx="424603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DIBL and subthreshold swing is lowered at higher channel length</a:t>
            </a:r>
          </a:p>
        </p:txBody>
      </p:sp>
    </p:spTree>
    <p:extLst>
      <p:ext uri="{BB962C8B-B14F-4D97-AF65-F5344CB8AC3E}">
        <p14:creationId xmlns:p14="http://schemas.microsoft.com/office/powerpoint/2010/main" val="258126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0607"/>
            <a:ext cx="9601196" cy="1303867"/>
          </a:xfrm>
        </p:spPr>
        <p:txBody>
          <a:bodyPr/>
          <a:lstStyle/>
          <a:p>
            <a:r>
              <a:rPr lang="en-US" dirty="0">
                <a:solidFill>
                  <a:schemeClr val="accent1"/>
                </a:solidFill>
              </a:rPr>
              <a:t>HEMT Plots of </a:t>
            </a:r>
            <a:r>
              <a:rPr lang="en-US" dirty="0" err="1">
                <a:solidFill>
                  <a:schemeClr val="accent1"/>
                </a:solidFill>
              </a:rPr>
              <a:t>Vd</a:t>
            </a:r>
            <a:r>
              <a:rPr lang="en-US" dirty="0">
                <a:solidFill>
                  <a:schemeClr val="accent1"/>
                </a:solidFill>
              </a:rPr>
              <a:t> vs Id  </a:t>
            </a:r>
            <a:endParaRPr lang="en-IN"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6274151" y="1384474"/>
            <a:ext cx="5582998" cy="3556294"/>
          </a:xfrm>
        </p:spPr>
      </p:pic>
      <p:pic>
        <p:nvPicPr>
          <p:cNvPr id="5" name="Picture 4"/>
          <p:cNvPicPr>
            <a:picLocks noChangeAspect="1"/>
          </p:cNvPicPr>
          <p:nvPr/>
        </p:nvPicPr>
        <p:blipFill>
          <a:blip r:embed="rId3"/>
          <a:stretch>
            <a:fillRect/>
          </a:stretch>
        </p:blipFill>
        <p:spPr>
          <a:xfrm>
            <a:off x="451434" y="1384196"/>
            <a:ext cx="5644566" cy="3556850"/>
          </a:xfrm>
          <a:prstGeom prst="rect">
            <a:avLst/>
          </a:prstGeom>
        </p:spPr>
      </p:pic>
      <p:sp>
        <p:nvSpPr>
          <p:cNvPr id="7" name="TextBox 6"/>
          <p:cNvSpPr txBox="1"/>
          <p:nvPr/>
        </p:nvSpPr>
        <p:spPr>
          <a:xfrm>
            <a:off x="2614410" y="5071420"/>
            <a:ext cx="6297769"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Increase in channel length results in decrease in current for same </a:t>
            </a:r>
            <a:r>
              <a:rPr lang="en-US" dirty="0" err="1"/>
              <a:t>Vds</a:t>
            </a:r>
            <a:r>
              <a:rPr lang="en-US" dirty="0"/>
              <a:t> and </a:t>
            </a:r>
            <a:r>
              <a:rPr lang="en-US" dirty="0" err="1"/>
              <a:t>Vgs</a:t>
            </a:r>
            <a:r>
              <a:rPr lang="en-US" dirty="0"/>
              <a:t> due to decrease in transmission and saturation current is dependent on </a:t>
            </a:r>
            <a:r>
              <a:rPr lang="en-US" dirty="0" err="1"/>
              <a:t>Vd</a:t>
            </a:r>
            <a:r>
              <a:rPr lang="en-US" dirty="0"/>
              <a:t> although this effect too decreases with increase in channel length</a:t>
            </a:r>
          </a:p>
        </p:txBody>
      </p:sp>
    </p:spTree>
    <p:extLst>
      <p:ext uri="{BB962C8B-B14F-4D97-AF65-F5344CB8AC3E}">
        <p14:creationId xmlns:p14="http://schemas.microsoft.com/office/powerpoint/2010/main" val="399102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6372"/>
            <a:ext cx="9601196" cy="1303867"/>
          </a:xfrm>
        </p:spPr>
        <p:txBody>
          <a:bodyPr/>
          <a:lstStyle/>
          <a:p>
            <a:r>
              <a:rPr lang="en-US" dirty="0">
                <a:solidFill>
                  <a:schemeClr val="accent1"/>
                </a:solidFill>
              </a:rPr>
              <a:t>HEMT Plots of Vg vs Id</a:t>
            </a:r>
            <a:endParaRPr lang="en-IN"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6266520" y="1410239"/>
            <a:ext cx="5819091" cy="3706683"/>
          </a:xfrm>
        </p:spPr>
      </p:pic>
      <p:pic>
        <p:nvPicPr>
          <p:cNvPr id="5" name="Picture 4"/>
          <p:cNvPicPr>
            <a:picLocks noChangeAspect="1"/>
          </p:cNvPicPr>
          <p:nvPr/>
        </p:nvPicPr>
        <p:blipFill>
          <a:blip r:embed="rId3"/>
          <a:stretch>
            <a:fillRect/>
          </a:stretch>
        </p:blipFill>
        <p:spPr>
          <a:xfrm>
            <a:off x="276904" y="1410239"/>
            <a:ext cx="5819096" cy="3706684"/>
          </a:xfrm>
          <a:prstGeom prst="rect">
            <a:avLst/>
          </a:prstGeom>
        </p:spPr>
      </p:pic>
      <p:sp>
        <p:nvSpPr>
          <p:cNvPr id="6" name="TextBox 5"/>
          <p:cNvSpPr txBox="1"/>
          <p:nvPr/>
        </p:nvSpPr>
        <p:spPr>
          <a:xfrm>
            <a:off x="3889419" y="5393394"/>
            <a:ext cx="452048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Decrease in DIBL can be observed </a:t>
            </a:r>
          </a:p>
        </p:txBody>
      </p:sp>
    </p:spTree>
    <p:extLst>
      <p:ext uri="{BB962C8B-B14F-4D97-AF65-F5344CB8AC3E}">
        <p14:creationId xmlns:p14="http://schemas.microsoft.com/office/powerpoint/2010/main" val="459020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1976"/>
            <a:ext cx="9601196" cy="1303867"/>
          </a:xfrm>
        </p:spPr>
        <p:txBody>
          <a:bodyPr/>
          <a:lstStyle/>
          <a:p>
            <a:r>
              <a:rPr lang="en-US" dirty="0">
                <a:solidFill>
                  <a:schemeClr val="accent1"/>
                </a:solidFill>
              </a:rPr>
              <a:t>HEMT Plots of Gm vs Id</a:t>
            </a:r>
            <a:endParaRPr lang="en-IN"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268299" y="1480132"/>
            <a:ext cx="5724190" cy="3607024"/>
          </a:xfrm>
        </p:spPr>
      </p:pic>
      <p:pic>
        <p:nvPicPr>
          <p:cNvPr id="5" name="Picture 4"/>
          <p:cNvPicPr>
            <a:picLocks noChangeAspect="1"/>
          </p:cNvPicPr>
          <p:nvPr/>
        </p:nvPicPr>
        <p:blipFill>
          <a:blip r:embed="rId3"/>
          <a:stretch>
            <a:fillRect/>
          </a:stretch>
        </p:blipFill>
        <p:spPr>
          <a:xfrm>
            <a:off x="6198077" y="1480131"/>
            <a:ext cx="5650488" cy="3607024"/>
          </a:xfrm>
          <a:prstGeom prst="rect">
            <a:avLst/>
          </a:prstGeom>
        </p:spPr>
      </p:pic>
      <p:sp>
        <p:nvSpPr>
          <p:cNvPr id="6" name="TextBox 5"/>
          <p:cNvSpPr txBox="1"/>
          <p:nvPr/>
        </p:nvSpPr>
        <p:spPr>
          <a:xfrm>
            <a:off x="854298" y="5195685"/>
            <a:ext cx="10483403"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16000" indent="-285750">
              <a:spcBef>
                <a:spcPct val="20000"/>
              </a:spcBef>
              <a:buClr>
                <a:schemeClr val="accent1"/>
              </a:buClr>
              <a:buSzPct val="115000"/>
              <a:buFont typeface="Arial"/>
              <a:buChar char="•"/>
            </a:pPr>
            <a:r>
              <a:rPr lang="en-US" sz="2000" dirty="0">
                <a:solidFill>
                  <a:schemeClr val="tx1">
                    <a:lumMod val="85000"/>
                    <a:lumOff val="15000"/>
                  </a:schemeClr>
                </a:solidFill>
              </a:rPr>
              <a:t>First the conductivity increases as the current increases before reaching saturation </a:t>
            </a:r>
          </a:p>
          <a:p>
            <a:pPr marL="285750" indent="-285750">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We see a drop after the saturation of mobility as we have considered series resistances to be current dependent which increases with it and hence at higher current we see this unusual drop </a:t>
            </a:r>
          </a:p>
        </p:txBody>
      </p:sp>
    </p:spTree>
    <p:extLst>
      <p:ext uri="{BB962C8B-B14F-4D97-AF65-F5344CB8AC3E}">
        <p14:creationId xmlns:p14="http://schemas.microsoft.com/office/powerpoint/2010/main" val="2479750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2178" y="2967335"/>
            <a:ext cx="4287649"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9298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13645" y="2408350"/>
            <a:ext cx="9581882" cy="3631763"/>
          </a:xfrm>
          <a:prstGeom prst="rect">
            <a:avLst/>
          </a:prstGeom>
          <a:noFill/>
        </p:spPr>
        <p:txBody>
          <a:bodyPr wrap="square" rtlCol="0">
            <a:spAutoFit/>
          </a:bodyPr>
          <a:lstStyle/>
          <a:p>
            <a:pPr marL="285750" indent="-285750">
              <a:lnSpc>
                <a:spcPct val="90000"/>
              </a:lnSpc>
              <a:spcBef>
                <a:spcPct val="20000"/>
              </a:spcBef>
              <a:spcAft>
                <a:spcPts val="600"/>
              </a:spcAft>
              <a:buClr>
                <a:schemeClr val="accent1"/>
              </a:buClr>
              <a:buSzPct val="115000"/>
              <a:buFont typeface="Arial"/>
              <a:buChar char="•"/>
            </a:pPr>
            <a:r>
              <a:rPr lang="en-US" sz="2000" dirty="0">
                <a:solidFill>
                  <a:schemeClr val="accent3"/>
                </a:solidFill>
              </a:rPr>
              <a:t>Mentor</a:t>
            </a:r>
            <a:r>
              <a:rPr lang="en-US" sz="2000" dirty="0">
                <a:solidFill>
                  <a:schemeClr val="tx1">
                    <a:lumMod val="85000"/>
                    <a:lumOff val="15000"/>
                  </a:schemeClr>
                </a:solidFill>
              </a:rPr>
              <a:t>- Prof. </a:t>
            </a:r>
            <a:r>
              <a:rPr lang="en-US" sz="2000" dirty="0" err="1">
                <a:solidFill>
                  <a:schemeClr val="accent3"/>
                </a:solidFill>
              </a:rPr>
              <a:t>Shaloo</a:t>
            </a:r>
            <a:r>
              <a:rPr lang="en-US" sz="2000" dirty="0">
                <a:solidFill>
                  <a:schemeClr val="accent3"/>
                </a:solidFill>
              </a:rPr>
              <a:t> </a:t>
            </a:r>
            <a:r>
              <a:rPr lang="en-US" sz="2000" dirty="0" err="1">
                <a:solidFill>
                  <a:schemeClr val="accent3"/>
                </a:solidFill>
              </a:rPr>
              <a:t>Rakheja</a:t>
            </a:r>
            <a:r>
              <a:rPr lang="en-US" sz="2000" dirty="0">
                <a:solidFill>
                  <a:schemeClr val="tx1">
                    <a:lumMod val="85000"/>
                    <a:lumOff val="15000"/>
                  </a:schemeClr>
                </a:solidFill>
              </a:rPr>
              <a:t>, Electrical and Computer Engineering, New York University, who has been highly supportive throughout the project and cleared my doubts over the technical background</a:t>
            </a:r>
          </a:p>
          <a:p>
            <a:pPr marL="285750" indent="-285750">
              <a:lnSpc>
                <a:spcPct val="90000"/>
              </a:lnSpc>
              <a:spcBef>
                <a:spcPct val="20000"/>
              </a:spcBef>
              <a:spcAft>
                <a:spcPts val="600"/>
              </a:spcAft>
              <a:buClr>
                <a:schemeClr val="accent1"/>
              </a:buClr>
              <a:buSzPct val="115000"/>
              <a:buFont typeface="Arial"/>
              <a:buChar char="•"/>
            </a:pPr>
            <a:r>
              <a:rPr lang="en-US" sz="2000" dirty="0">
                <a:solidFill>
                  <a:schemeClr val="accent3"/>
                </a:solidFill>
              </a:rPr>
              <a:t>Pranav Kumar</a:t>
            </a:r>
            <a:r>
              <a:rPr lang="en-US" sz="2000" dirty="0">
                <a:solidFill>
                  <a:schemeClr val="tx1">
                    <a:lumMod val="85000"/>
                    <a:lumOff val="15000"/>
                  </a:schemeClr>
                </a:solidFill>
              </a:rPr>
              <a:t>, </a:t>
            </a:r>
            <a:r>
              <a:rPr lang="en-US" sz="2000" dirty="0" err="1">
                <a:solidFill>
                  <a:schemeClr val="tx1">
                    <a:lumMod val="85000"/>
                    <a:lumOff val="15000"/>
                  </a:schemeClr>
                </a:solidFill>
              </a:rPr>
              <a:t>Btech</a:t>
            </a:r>
            <a:r>
              <a:rPr lang="en-US" sz="2000" dirty="0">
                <a:solidFill>
                  <a:schemeClr val="tx1">
                    <a:lumMod val="85000"/>
                    <a:lumOff val="15000"/>
                  </a:schemeClr>
                </a:solidFill>
              </a:rPr>
              <a:t> EE, final year at IIT Kanpur, has been a great support and was actively involved with me.</a:t>
            </a:r>
          </a:p>
          <a:p>
            <a:pPr marL="285750" indent="-285750">
              <a:lnSpc>
                <a:spcPct val="90000"/>
              </a:lnSpc>
              <a:spcBef>
                <a:spcPct val="20000"/>
              </a:spcBef>
              <a:spcAft>
                <a:spcPts val="600"/>
              </a:spcAft>
              <a:buClr>
                <a:schemeClr val="accent1"/>
              </a:buClr>
              <a:buSzPct val="115000"/>
              <a:buFont typeface="Arial"/>
              <a:buChar char="•"/>
            </a:pPr>
            <a:r>
              <a:rPr lang="en-US" sz="2000" dirty="0" err="1">
                <a:solidFill>
                  <a:schemeClr val="tx1">
                    <a:lumMod val="85000"/>
                    <a:lumOff val="15000"/>
                  </a:schemeClr>
                </a:solidFill>
              </a:rPr>
              <a:t>Nanohub</a:t>
            </a:r>
            <a:r>
              <a:rPr lang="en-US" sz="2000" dirty="0">
                <a:solidFill>
                  <a:schemeClr val="tx1">
                    <a:lumMod val="85000"/>
                    <a:lumOff val="15000"/>
                  </a:schemeClr>
                </a:solidFill>
              </a:rPr>
              <a:t>-U course on “Fundamentals of </a:t>
            </a:r>
            <a:r>
              <a:rPr lang="en-US" sz="2000" dirty="0" err="1">
                <a:solidFill>
                  <a:schemeClr val="tx1">
                    <a:lumMod val="85000"/>
                    <a:lumOff val="15000"/>
                  </a:schemeClr>
                </a:solidFill>
              </a:rPr>
              <a:t>Nanotransistors</a:t>
            </a:r>
            <a:r>
              <a:rPr lang="en-US" sz="2000" dirty="0">
                <a:solidFill>
                  <a:schemeClr val="tx1">
                    <a:lumMod val="85000"/>
                    <a:lumOff val="15000"/>
                  </a:schemeClr>
                </a:solidFill>
              </a:rPr>
              <a:t>” by prof. Mark </a:t>
            </a:r>
            <a:r>
              <a:rPr lang="en-US" sz="2000" dirty="0" err="1">
                <a:solidFill>
                  <a:schemeClr val="tx1">
                    <a:lumMod val="85000"/>
                    <a:lumOff val="15000"/>
                  </a:schemeClr>
                </a:solidFill>
              </a:rPr>
              <a:t>Lundstrom</a:t>
            </a:r>
            <a:r>
              <a:rPr lang="en-US" sz="2000" dirty="0">
                <a:solidFill>
                  <a:schemeClr val="tx1">
                    <a:lumMod val="85000"/>
                    <a:lumOff val="15000"/>
                  </a:schemeClr>
                </a:solidFill>
              </a:rPr>
              <a:t> is an excellently designed course. It was a great course and did help me to understand the physics involved in the transistor at this scale.</a:t>
            </a:r>
          </a:p>
          <a:p>
            <a:pPr marL="285750" indent="-285750">
              <a:lnSpc>
                <a:spcPct val="90000"/>
              </a:lnSpc>
              <a:spcBef>
                <a:spcPct val="20000"/>
              </a:spcBef>
              <a:spcAft>
                <a:spcPts val="600"/>
              </a:spcAft>
              <a:buClr>
                <a:schemeClr val="accent1"/>
              </a:buClr>
              <a:buSzPct val="115000"/>
              <a:buFont typeface="Arial"/>
              <a:buChar char="•"/>
            </a:pPr>
            <a:r>
              <a:rPr lang="en-US" sz="2000" dirty="0">
                <a:solidFill>
                  <a:schemeClr val="tx1">
                    <a:lumMod val="85000"/>
                    <a:lumOff val="15000"/>
                  </a:schemeClr>
                </a:solidFill>
              </a:rPr>
              <a:t>Wikipedia has been the fastest source to get information on any terminology or other doubts.</a:t>
            </a:r>
          </a:p>
          <a:p>
            <a:pPr marL="285750" indent="-285750">
              <a:buFont typeface="Arial" panose="020B0604020202020204" pitchFamily="34" charset="0"/>
              <a:buChar char="•"/>
            </a:pPr>
            <a:endParaRPr lang="en-IN" sz="1600" dirty="0"/>
          </a:p>
        </p:txBody>
      </p:sp>
      <p:sp>
        <p:nvSpPr>
          <p:cNvPr id="9" name="TextBox 8"/>
          <p:cNvSpPr txBox="1"/>
          <p:nvPr/>
        </p:nvSpPr>
        <p:spPr>
          <a:xfrm>
            <a:off x="1648496" y="1068946"/>
            <a:ext cx="8950817" cy="769441"/>
          </a:xfrm>
          <a:prstGeom prst="rect">
            <a:avLst/>
          </a:prstGeom>
          <a:noFill/>
        </p:spPr>
        <p:txBody>
          <a:bodyPr wrap="square" rtlCol="0">
            <a:spAutoFit/>
          </a:bodyPr>
          <a:lstStyle/>
          <a:p>
            <a:pPr algn="ctr"/>
            <a:r>
              <a:rPr lang="en-US" sz="4400" dirty="0">
                <a:solidFill>
                  <a:schemeClr val="accent1"/>
                </a:solidFill>
              </a:rPr>
              <a:t>Acknowledgements </a:t>
            </a:r>
            <a:endParaRPr lang="en-IN" sz="4400" dirty="0">
              <a:solidFill>
                <a:schemeClr val="accent1"/>
              </a:solidFill>
            </a:endParaRPr>
          </a:p>
        </p:txBody>
      </p:sp>
    </p:spTree>
    <p:extLst>
      <p:ext uri="{BB962C8B-B14F-4D97-AF65-F5344CB8AC3E}">
        <p14:creationId xmlns:p14="http://schemas.microsoft.com/office/powerpoint/2010/main" val="287731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HEMT Devices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6900" y="1724024"/>
            <a:ext cx="4762813" cy="1932341"/>
          </a:xfrm>
        </p:spPr>
      </p:pic>
      <p:sp>
        <p:nvSpPr>
          <p:cNvPr id="6" name="Content Placeholder 2"/>
          <p:cNvSpPr txBox="1">
            <a:spLocks/>
          </p:cNvSpPr>
          <p:nvPr/>
        </p:nvSpPr>
        <p:spPr>
          <a:xfrm>
            <a:off x="1295401" y="2556932"/>
            <a:ext cx="4673599" cy="3234268"/>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HEMT is a heterojunction device which has high current carrying capacity</a:t>
            </a:r>
          </a:p>
          <a:p>
            <a:r>
              <a:rPr lang="en-US" dirty="0"/>
              <a:t>2 different materials with dissimilar energy band gaps form a junction</a:t>
            </a:r>
          </a:p>
          <a:p>
            <a:r>
              <a:rPr lang="en-US" dirty="0"/>
              <a:t>Due to heterojunction we have abrupt change in Energy band at the junction and it goes even below the fermi level hence it has large number of available electrons</a:t>
            </a:r>
          </a:p>
          <a:p>
            <a:endParaRPr lang="en-US" dirty="0"/>
          </a:p>
        </p:txBody>
      </p:sp>
      <p:cxnSp>
        <p:nvCxnSpPr>
          <p:cNvPr id="10" name="Straight Connector 9"/>
          <p:cNvCxnSpPr/>
          <p:nvPr/>
        </p:nvCxnSpPr>
        <p:spPr>
          <a:xfrm>
            <a:off x="7569200" y="3810000"/>
            <a:ext cx="12700" cy="2197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581900" y="6007100"/>
            <a:ext cx="287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899400" y="4711700"/>
            <a:ext cx="7493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flipV="1">
            <a:off x="9245600" y="5029200"/>
            <a:ext cx="647700" cy="12700"/>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p:nvCxnSpPr>
        <p:spPr>
          <a:xfrm flipH="1">
            <a:off x="8864600" y="4013200"/>
            <a:ext cx="50800" cy="1778000"/>
          </a:xfrm>
          <a:prstGeom prst="line">
            <a:avLst/>
          </a:prstGeom>
        </p:spPr>
        <p:style>
          <a:lnRef idx="3">
            <a:schemeClr val="accent3"/>
          </a:lnRef>
          <a:fillRef idx="0">
            <a:schemeClr val="accent3"/>
          </a:fillRef>
          <a:effectRef idx="2">
            <a:schemeClr val="accent3"/>
          </a:effectRef>
          <a:fontRef idx="minor">
            <a:schemeClr val="tx1"/>
          </a:fontRef>
        </p:style>
      </p:cxnSp>
      <p:sp>
        <p:nvSpPr>
          <p:cNvPr id="24" name="Arc 23"/>
          <p:cNvSpPr/>
          <p:nvPr/>
        </p:nvSpPr>
        <p:spPr>
          <a:xfrm rot="5690542">
            <a:off x="7708900" y="3606800"/>
            <a:ext cx="1498600" cy="901700"/>
          </a:xfrm>
          <a:prstGeom prst="arc">
            <a:avLst>
              <a:gd name="adj1" fmla="val 16200000"/>
              <a:gd name="adj2" fmla="val 20584446"/>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26" name="Freeform 25"/>
          <p:cNvSpPr/>
          <p:nvPr/>
        </p:nvSpPr>
        <p:spPr>
          <a:xfrm>
            <a:off x="8877300" y="5041900"/>
            <a:ext cx="393700" cy="711200"/>
          </a:xfrm>
          <a:custGeom>
            <a:avLst/>
            <a:gdLst>
              <a:gd name="connsiteX0" fmla="*/ 393700 w 393700"/>
              <a:gd name="connsiteY0" fmla="*/ 0 h 711200"/>
              <a:gd name="connsiteX1" fmla="*/ 101600 w 393700"/>
              <a:gd name="connsiteY1" fmla="*/ 279400 h 711200"/>
              <a:gd name="connsiteX2" fmla="*/ 0 w 393700"/>
              <a:gd name="connsiteY2" fmla="*/ 711200 h 711200"/>
            </a:gdLst>
            <a:ahLst/>
            <a:cxnLst>
              <a:cxn ang="0">
                <a:pos x="connsiteX0" y="connsiteY0"/>
              </a:cxn>
              <a:cxn ang="0">
                <a:pos x="connsiteX1" y="connsiteY1"/>
              </a:cxn>
              <a:cxn ang="0">
                <a:pos x="connsiteX2" y="connsiteY2"/>
              </a:cxn>
            </a:cxnLst>
            <a:rect l="l" t="t" r="r" b="b"/>
            <a:pathLst>
              <a:path w="393700" h="711200">
                <a:moveTo>
                  <a:pt x="393700" y="0"/>
                </a:moveTo>
                <a:cubicBezTo>
                  <a:pt x="280458" y="80433"/>
                  <a:pt x="167217" y="160867"/>
                  <a:pt x="101600" y="279400"/>
                </a:cubicBezTo>
                <a:cubicBezTo>
                  <a:pt x="35983" y="397933"/>
                  <a:pt x="10583" y="590550"/>
                  <a:pt x="0" y="711200"/>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p:cNvSpPr txBox="1"/>
              <p:nvPr/>
            </p:nvSpPr>
            <p:spPr>
              <a:xfrm>
                <a:off x="7670800" y="4711700"/>
                <a:ext cx="5665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𝑐</m:t>
                          </m:r>
                          <m:r>
                            <a:rPr lang="en-US" b="0" i="1" smtClean="0">
                              <a:latin typeface="Cambria Math" panose="02040503050406030204" pitchFamily="18" charset="0"/>
                            </a:rPr>
                            <m:t>1</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670800" y="4711700"/>
                <a:ext cx="56656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083800" y="4864100"/>
                <a:ext cx="5665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𝑐</m:t>
                          </m:r>
                          <m:r>
                            <a:rPr lang="en-US" b="0" i="1" smtClean="0">
                              <a:latin typeface="Cambria Math" panose="02040503050406030204" pitchFamily="18" charset="0"/>
                            </a:rPr>
                            <m:t>2</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083800" y="4864100"/>
                <a:ext cx="566565" cy="369332"/>
              </a:xfrm>
              <a:prstGeom prst="rect">
                <a:avLst/>
              </a:prstGeom>
              <a:blipFill>
                <a:blip r:embed="rId4"/>
                <a:stretch>
                  <a:fillRect/>
                </a:stretch>
              </a:blipFill>
            </p:spPr>
            <p:txBody>
              <a:bodyPr/>
              <a:lstStyle/>
              <a:p>
                <a:r>
                  <a:rPr lang="en-US">
                    <a:noFill/>
                  </a:rPr>
                  <a:t> </a:t>
                </a:r>
              </a:p>
            </p:txBody>
          </p:sp>
        </mc:Fallback>
      </mc:AlternateContent>
      <p:cxnSp>
        <p:nvCxnSpPr>
          <p:cNvPr id="30" name="Straight Connector 29"/>
          <p:cNvCxnSpPr/>
          <p:nvPr/>
        </p:nvCxnSpPr>
        <p:spPr>
          <a:xfrm flipV="1">
            <a:off x="7945707" y="5295900"/>
            <a:ext cx="1947593" cy="1270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7696200" y="5219700"/>
                <a:ext cx="4953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𝐹</m:t>
                          </m:r>
                        </m:sub>
                      </m:sSub>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7696200" y="5219700"/>
                <a:ext cx="495392" cy="369332"/>
              </a:xfrm>
              <a:prstGeom prst="rect">
                <a:avLst/>
              </a:prstGeom>
              <a:blipFill>
                <a:blip r:embed="rId5"/>
                <a:stretch>
                  <a:fillRect/>
                </a:stretch>
              </a:blipFill>
            </p:spPr>
            <p:txBody>
              <a:bodyPr/>
              <a:lstStyle/>
              <a:p>
                <a:r>
                  <a:rPr lang="en-US">
                    <a:noFill/>
                  </a:rPr>
                  <a:t> </a:t>
                </a:r>
              </a:p>
            </p:txBody>
          </p:sp>
        </mc:Fallback>
      </mc:AlternateContent>
      <p:sp>
        <p:nvSpPr>
          <p:cNvPr id="33" name="TextBox 32"/>
          <p:cNvSpPr txBox="1"/>
          <p:nvPr/>
        </p:nvSpPr>
        <p:spPr>
          <a:xfrm>
            <a:off x="4546600" y="1910419"/>
            <a:ext cx="3318281" cy="369332"/>
          </a:xfrm>
          <a:prstGeom prst="rect">
            <a:avLst/>
          </a:prstGeom>
          <a:noFill/>
        </p:spPr>
        <p:txBody>
          <a:bodyPr wrap="none" rtlCol="0">
            <a:spAutoFit/>
          </a:bodyPr>
          <a:lstStyle/>
          <a:p>
            <a:r>
              <a:rPr lang="en-US" dirty="0"/>
              <a:t>High Electron Mobility Transistors</a:t>
            </a:r>
          </a:p>
        </p:txBody>
      </p:sp>
      <p:sp>
        <p:nvSpPr>
          <p:cNvPr id="3" name="TextBox 2"/>
          <p:cNvSpPr txBox="1"/>
          <p:nvPr/>
        </p:nvSpPr>
        <p:spPr>
          <a:xfrm>
            <a:off x="9475872" y="3581533"/>
            <a:ext cx="2144626" cy="307777"/>
          </a:xfrm>
          <a:prstGeom prst="rect">
            <a:avLst/>
          </a:prstGeom>
          <a:noFill/>
        </p:spPr>
        <p:txBody>
          <a:bodyPr wrap="none" rtlCol="0">
            <a:spAutoFit/>
          </a:bodyPr>
          <a:lstStyle/>
          <a:p>
            <a:r>
              <a:rPr lang="en-US" sz="1400" dirty="0"/>
              <a:t>Image source-Wikipedia.org</a:t>
            </a:r>
          </a:p>
        </p:txBody>
      </p:sp>
    </p:spTree>
    <p:extLst>
      <p:ext uri="{BB962C8B-B14F-4D97-AF65-F5344CB8AC3E}">
        <p14:creationId xmlns:p14="http://schemas.microsoft.com/office/powerpoint/2010/main" val="148407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ETSOI Devices</a:t>
            </a:r>
          </a:p>
        </p:txBody>
      </p:sp>
      <p:sp>
        <p:nvSpPr>
          <p:cNvPr id="3" name="Content Placeholder 2"/>
          <p:cNvSpPr>
            <a:spLocks noGrp="1"/>
          </p:cNvSpPr>
          <p:nvPr>
            <p:ph idx="1"/>
          </p:nvPr>
        </p:nvSpPr>
        <p:spPr>
          <a:xfrm>
            <a:off x="1295401" y="2556932"/>
            <a:ext cx="4419599" cy="3318936"/>
          </a:xfrm>
        </p:spPr>
        <p:txBody>
          <a:bodyPr>
            <a:normAutofit fontScale="92500"/>
          </a:bodyPr>
          <a:lstStyle/>
          <a:p>
            <a:r>
              <a:rPr lang="en-US" dirty="0"/>
              <a:t>Extremely thin silicon on insulator devices have extremely thin channel length and has 2 gates</a:t>
            </a:r>
          </a:p>
          <a:p>
            <a:r>
              <a:rPr lang="en-US" dirty="0"/>
              <a:t>Due to small size we have to consider the sub-bands too as electrons can exists only in quantum states  which can be calculated with quantum mechanics if we know the potential well </a:t>
            </a:r>
          </a:p>
        </p:txBody>
      </p:sp>
      <p:sp>
        <p:nvSpPr>
          <p:cNvPr id="4" name="Rectangle 3"/>
          <p:cNvSpPr/>
          <p:nvPr/>
        </p:nvSpPr>
        <p:spPr>
          <a:xfrm>
            <a:off x="7404100" y="3695700"/>
            <a:ext cx="2997200" cy="495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404100" y="4267200"/>
            <a:ext cx="2997200" cy="19050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404100" y="3467100"/>
            <a:ext cx="2997200" cy="152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9029700" y="3022600"/>
            <a:ext cx="1371600" cy="4826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9423400" y="3505200"/>
            <a:ext cx="1371600" cy="4826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9436100" y="3771900"/>
            <a:ext cx="1371600" cy="4826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12398" y="2705100"/>
            <a:ext cx="620683" cy="369332"/>
          </a:xfrm>
          <a:prstGeom prst="rect">
            <a:avLst/>
          </a:prstGeom>
          <a:noFill/>
        </p:spPr>
        <p:txBody>
          <a:bodyPr wrap="none" rtlCol="0">
            <a:spAutoFit/>
          </a:bodyPr>
          <a:lstStyle/>
          <a:p>
            <a:r>
              <a:rPr lang="en-US" dirty="0"/>
              <a:t>Gate</a:t>
            </a:r>
          </a:p>
        </p:txBody>
      </p:sp>
      <p:sp>
        <p:nvSpPr>
          <p:cNvPr id="14" name="TextBox 13"/>
          <p:cNvSpPr txBox="1"/>
          <p:nvPr/>
        </p:nvSpPr>
        <p:spPr>
          <a:xfrm>
            <a:off x="10718798" y="3213100"/>
            <a:ext cx="1066802" cy="369332"/>
          </a:xfrm>
          <a:prstGeom prst="rect">
            <a:avLst/>
          </a:prstGeom>
          <a:noFill/>
        </p:spPr>
        <p:txBody>
          <a:bodyPr wrap="square" rtlCol="0">
            <a:spAutoFit/>
          </a:bodyPr>
          <a:lstStyle/>
          <a:p>
            <a:r>
              <a:rPr lang="en-US" dirty="0"/>
              <a:t>Silicon</a:t>
            </a:r>
          </a:p>
        </p:txBody>
      </p:sp>
      <p:sp>
        <p:nvSpPr>
          <p:cNvPr id="15" name="TextBox 14"/>
          <p:cNvSpPr txBox="1"/>
          <p:nvPr/>
        </p:nvSpPr>
        <p:spPr>
          <a:xfrm>
            <a:off x="10693398" y="3644900"/>
            <a:ext cx="760383" cy="646331"/>
          </a:xfrm>
          <a:prstGeom prst="rect">
            <a:avLst/>
          </a:prstGeom>
          <a:noFill/>
        </p:spPr>
        <p:txBody>
          <a:bodyPr wrap="square" rtlCol="0">
            <a:spAutoFit/>
          </a:bodyPr>
          <a:lstStyle/>
          <a:p>
            <a:r>
              <a:rPr lang="en-US" dirty="0"/>
              <a:t>Oxide layer</a:t>
            </a:r>
          </a:p>
        </p:txBody>
      </p:sp>
    </p:spTree>
    <p:extLst>
      <p:ext uri="{BB962C8B-B14F-4D97-AF65-F5344CB8AC3E}">
        <p14:creationId xmlns:p14="http://schemas.microsoft.com/office/powerpoint/2010/main" val="224018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1079500"/>
                <a:ext cx="9601196" cy="3340100"/>
              </a:xfrm>
            </p:spPr>
            <p:txBody>
              <a:bodyPr>
                <a:normAutofit lnSpcReduction="10000"/>
              </a:bodyPr>
              <a:lstStyle/>
              <a:p>
                <a:r>
                  <a:rPr lang="en-US" dirty="0"/>
                  <a:t>It is a secondary capacitance felt when at quantum level the shift of electrons from an energy state to other alters the capacitance of the device</a:t>
                </a:r>
              </a:p>
              <a:p>
                <a:r>
                  <a:rPr lang="en-US" dirty="0"/>
                  <a:t> It is related to density of states as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𝐷</m:t>
                        </m:r>
                      </m:sub>
                    </m:sSub>
                  </m:oMath>
                </a14:m>
                <a:endParaRPr lang="en-US" dirty="0"/>
              </a:p>
              <a:p>
                <a:r>
                  <a:rPr lang="en-US" dirty="0"/>
                  <a:t>The channel length charge is linearly dependent on Gate voltage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oMath>
                </a14:m>
                <a:r>
                  <a:rPr lang="en-US" dirty="0"/>
                  <a:t> and exponentially dependent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𝑔</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oMath>
                </a14:m>
                <a:endParaRPr lang="en-US" dirty="0"/>
              </a:p>
              <a:p>
                <a:r>
                  <a:rPr lang="en-US" dirty="0"/>
                  <a:t>ETSOI has implementations on CMOS amplifier due to its size</a:t>
                </a:r>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1" y="1079500"/>
                <a:ext cx="9601196" cy="3340100"/>
              </a:xfrm>
              <a:blipFill>
                <a:blip r:embed="rId2"/>
                <a:stretch>
                  <a:fillRect l="-1144" t="-3832" r="-1525"/>
                </a:stretch>
              </a:blipFill>
            </p:spPr>
            <p:txBody>
              <a:bodyPr/>
              <a:lstStyle/>
              <a:p>
                <a:r>
                  <a:rPr lang="en-US">
                    <a:noFill/>
                  </a:rPr>
                  <a:t> </a:t>
                </a:r>
              </a:p>
            </p:txBody>
          </p:sp>
        </mc:Fallback>
      </mc:AlternateContent>
    </p:spTree>
    <p:extLst>
      <p:ext uri="{BB962C8B-B14F-4D97-AF65-F5344CB8AC3E}">
        <p14:creationId xmlns:p14="http://schemas.microsoft.com/office/powerpoint/2010/main" val="274000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Parameters on which MIT VS model depends</a:t>
            </a:r>
            <a:endParaRPr lang="en-IN"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2556932"/>
                <a:ext cx="9883461" cy="3318936"/>
              </a:xfrm>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b="0" i="1" smtClean="0">
                        <a:latin typeface="Cambria Math" panose="02040503050406030204" pitchFamily="18" charset="0"/>
                      </a:rPr>
                      <m:t>𝛿</m:t>
                    </m:r>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𝑠𝑎𝑡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𝐿</m:t>
                    </m:r>
                  </m:oMath>
                </a14:m>
                <a:r>
                  <a:rPr lang="en-IN" dirty="0"/>
                  <a:t> are </a:t>
                </a:r>
                <a:r>
                  <a:rPr lang="en-IN" dirty="0">
                    <a:solidFill>
                      <a:schemeClr val="accent3"/>
                    </a:solidFill>
                  </a:rPr>
                  <a:t>physical parameters </a:t>
                </a:r>
                <a:r>
                  <a:rPr lang="en-IN" dirty="0"/>
                  <a:t>which are pretty much known although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𝑛</m:t>
                        </m:r>
                      </m:sub>
                    </m:sSub>
                  </m:oMath>
                </a14:m>
                <a:r>
                  <a:rPr lang="en-IN" dirty="0"/>
                  <a:t> is not very well defined so we use </a:t>
                </a:r>
                <a:r>
                  <a:rPr lang="en-IN" dirty="0">
                    <a:solidFill>
                      <a:schemeClr val="accent3"/>
                    </a:solidFill>
                  </a:rPr>
                  <a:t>apparent mobility </a:t>
                </a:r>
                <a:r>
                  <a:rPr lang="en-IN"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𝑠𝑎𝑡</m:t>
                        </m:r>
                      </m:sub>
                    </m:sSub>
                  </m:oMath>
                </a14:m>
                <a:r>
                  <a:rPr lang="en-IN" dirty="0"/>
                  <a:t> is also replaced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𝑖𝑛𝑗</m:t>
                        </m:r>
                      </m:sub>
                    </m:sSub>
                  </m:oMath>
                </a14:m>
                <a:r>
                  <a:rPr lang="en-IN" dirty="0"/>
                  <a:t> in this model and hence little tweaking is done by parameters like </a:t>
                </a:r>
                <a14:m>
                  <m:oMath xmlns:m="http://schemas.openxmlformats.org/officeDocument/2006/math">
                    <m:r>
                      <a:rPr lang="en-US" b="0" i="1" smtClean="0">
                        <a:latin typeface="Cambria Math" panose="02040503050406030204" pitchFamily="18" charset="0"/>
                      </a:rPr>
                      <m:t>𝛽</m:t>
                    </m:r>
                  </m:oMath>
                </a14:m>
                <a:r>
                  <a:rPr lang="en-IN" dirty="0"/>
                  <a:t> which is used for velocity tweaking due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𝐷𝑆</m:t>
                        </m:r>
                      </m:sub>
                    </m:sSub>
                  </m:oMath>
                </a14:m>
                <a:r>
                  <a:rPr lang="en-IN" dirty="0"/>
                  <a:t> and </a:t>
                </a:r>
                <a14:m>
                  <m:oMath xmlns:m="http://schemas.openxmlformats.org/officeDocument/2006/math">
                    <m:r>
                      <a:rPr lang="en-US" b="0" i="1" smtClean="0">
                        <a:latin typeface="Cambria Math" panose="02040503050406030204" pitchFamily="18" charset="0"/>
                      </a:rPr>
                      <m:t>𝛼</m:t>
                    </m:r>
                  </m:oMath>
                </a14:m>
                <a:r>
                  <a:rPr lang="en-IN" dirty="0"/>
                  <a:t> which is introduce to account for the variation of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oMath>
                </a14:m>
                <a:r>
                  <a:rPr lang="en-IN" dirty="0"/>
                  <a:t> in </a:t>
                </a:r>
                <a:r>
                  <a:rPr lang="en-IN" dirty="0">
                    <a:solidFill>
                      <a:schemeClr val="accent3"/>
                    </a:solidFill>
                  </a:rPr>
                  <a:t>subthreshold</a:t>
                </a:r>
                <a:r>
                  <a:rPr lang="en-IN" dirty="0"/>
                  <a:t> and </a:t>
                </a:r>
                <a:r>
                  <a:rPr lang="en-IN" dirty="0">
                    <a:solidFill>
                      <a:schemeClr val="accent3"/>
                    </a:solidFill>
                  </a:rPr>
                  <a:t>above</a:t>
                </a:r>
                <a:r>
                  <a:rPr lang="en-IN" dirty="0"/>
                  <a:t> </a:t>
                </a:r>
                <a:r>
                  <a:rPr lang="en-IN" dirty="0">
                    <a:solidFill>
                      <a:schemeClr val="accent3"/>
                    </a:solidFill>
                  </a:rPr>
                  <a:t>threshold</a:t>
                </a:r>
                <a:r>
                  <a:rPr lang="en-IN" dirty="0"/>
                  <a:t> as bands changes a little bit in both the regimes</a:t>
                </a:r>
              </a:p>
              <a:p>
                <a:r>
                  <a:rPr lang="en-US" dirty="0"/>
                  <a:t>We have </a:t>
                </a:r>
                <a:r>
                  <a:rPr lang="en-US" dirty="0">
                    <a:solidFill>
                      <a:schemeClr val="accent3"/>
                    </a:solidFill>
                  </a:rPr>
                  <a:t>Resistances</a:t>
                </a:r>
                <a:r>
                  <a:rPr lang="en-US" dirty="0"/>
                  <a:t> too between extrinsic and intrinsic terminals and that too is included in this model</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2556932"/>
                <a:ext cx="9883461" cy="3318936"/>
              </a:xfrm>
              <a:blipFill>
                <a:blip r:embed="rId2"/>
                <a:stretch>
                  <a:fillRect l="-1110" t="-2936" r="-1542" b="-367"/>
                </a:stretch>
              </a:blipFill>
            </p:spPr>
            <p:txBody>
              <a:bodyPr/>
              <a:lstStyle/>
              <a:p>
                <a:r>
                  <a:rPr lang="en-IN">
                    <a:noFill/>
                  </a:rPr>
                  <a:t> </a:t>
                </a:r>
              </a:p>
            </p:txBody>
          </p:sp>
        </mc:Fallback>
      </mc:AlternateContent>
    </p:spTree>
    <p:extLst>
      <p:ext uri="{BB962C8B-B14F-4D97-AF65-F5344CB8AC3E}">
        <p14:creationId xmlns:p14="http://schemas.microsoft.com/office/powerpoint/2010/main" val="338874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Description of Charge model of MVS</a:t>
            </a:r>
            <a:endParaRPr lang="en-IN"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2556932"/>
                <a:ext cx="9909219" cy="3318936"/>
              </a:xfrm>
            </p:spPr>
            <p:txBody>
              <a:bodyPr>
                <a:normAutofit lnSpcReduction="10000"/>
              </a:bodyPr>
              <a:lstStyle/>
              <a:p>
                <a:r>
                  <a:rPr lang="en-US" dirty="0"/>
                  <a:t>When the size of the channel decreases to the order where 1D electrostatics can’t be easily applied there we use can this model with few parameters(most of them are physical) and we can model that problem too using familiar 1D electrostatics although with few tweaks</a:t>
                </a:r>
              </a:p>
              <a:p>
                <a:r>
                  <a:rPr lang="en-US" dirty="0"/>
                  <a:t>When size of transistor is reduced then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𝑊𝑄𝑣</m:t>
                    </m:r>
                  </m:oMath>
                </a14:m>
                <a:r>
                  <a:rPr lang="en-US" dirty="0"/>
                  <a:t> here I changes due to Q being given by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𝐺𝑆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oMath>
                </a14:m>
                <a:r>
                  <a:rPr lang="en-US" dirty="0"/>
                  <a:t> and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oMath>
                </a14:m>
                <a:r>
                  <a:rPr lang="en-US" dirty="0"/>
                  <a:t> is given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𝐷𝑆</m:t>
                        </m:r>
                      </m:sub>
                    </m:sSub>
                  </m:oMath>
                </a14:m>
                <a:r>
                  <a:rPr lang="en-IN" dirty="0"/>
                  <a:t> where </a:t>
                </a:r>
                <a14:m>
                  <m:oMath xmlns:m="http://schemas.openxmlformats.org/officeDocument/2006/math">
                    <m:r>
                      <a:rPr lang="en-US" b="0" i="1" smtClean="0">
                        <a:latin typeface="Cambria Math" panose="02040503050406030204" pitchFamily="18" charset="0"/>
                      </a:rPr>
                      <m:t>𝛿</m:t>
                    </m:r>
                  </m:oMath>
                </a14:m>
                <a:r>
                  <a:rPr lang="en-IN" dirty="0"/>
                  <a:t> is DIBL. Velocity doesn’t depends on the size of the channel although it depends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𝐷𝑆</m:t>
                        </m:r>
                      </m:sub>
                    </m:sSub>
                  </m:oMath>
                </a14:m>
                <a:r>
                  <a:rPr lang="en-IN" dirty="0"/>
                  <a:t> in this model which is semi-empirical relation with </a:t>
                </a:r>
                <a14:m>
                  <m:oMath xmlns:m="http://schemas.openxmlformats.org/officeDocument/2006/math">
                    <m:r>
                      <a:rPr lang="en-US" b="0" i="1" smtClean="0">
                        <a:latin typeface="Cambria Math" panose="02040503050406030204" pitchFamily="18" charset="0"/>
                      </a:rPr>
                      <m:t>𝛽</m:t>
                    </m:r>
                  </m:oMath>
                </a14:m>
                <a:r>
                  <a:rPr lang="en-IN" dirty="0"/>
                  <a:t>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2556932"/>
                <a:ext cx="9909219" cy="3318936"/>
              </a:xfrm>
              <a:blipFill>
                <a:blip r:embed="rId2"/>
                <a:stretch>
                  <a:fillRect l="-1108" t="-3853" r="-1292" b="-734"/>
                </a:stretch>
              </a:blipFill>
            </p:spPr>
            <p:txBody>
              <a:bodyPr/>
              <a:lstStyle/>
              <a:p>
                <a:r>
                  <a:rPr lang="en-IN">
                    <a:noFill/>
                  </a:rPr>
                  <a:t> </a:t>
                </a:r>
              </a:p>
            </p:txBody>
          </p:sp>
        </mc:Fallback>
      </mc:AlternateContent>
    </p:spTree>
    <p:extLst>
      <p:ext uri="{BB962C8B-B14F-4D97-AF65-F5344CB8AC3E}">
        <p14:creationId xmlns:p14="http://schemas.microsoft.com/office/powerpoint/2010/main" val="207105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Description of Charge model of MVS</a:t>
            </a:r>
            <a:endParaRPr lang="en-IN"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1" y="2556932"/>
                <a:ext cx="9780430" cy="3318936"/>
              </a:xfrm>
            </p:spPr>
            <p:txBody>
              <a:bodyPr>
                <a:normAutofit fontScale="92500"/>
              </a:bodyPr>
              <a:lstStyle/>
              <a:p>
                <a:r>
                  <a:rPr lang="en-US" dirty="0"/>
                  <a:t>As metal contacts at the terminals introduce resistances hence the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𝐷𝑆</m:t>
                        </m:r>
                      </m:sub>
                    </m:sSub>
                  </m:oMath>
                </a14:m>
                <a:r>
                  <a:rPr lang="en-IN" dirty="0"/>
                  <a:t> is less than extrinsic </a:t>
                </a:r>
                <a:r>
                  <a:rPr lang="en-IN" dirty="0">
                    <a:solidFill>
                      <a:schemeClr val="accent3"/>
                    </a:solidFill>
                  </a:rPr>
                  <a:t>applied voltage</a:t>
                </a:r>
                <a:r>
                  <a:rPr lang="en-IN" dirty="0"/>
                  <a:t>. This correction is included in this model. This tends to </a:t>
                </a:r>
                <a:r>
                  <a:rPr lang="en-IN" dirty="0">
                    <a:solidFill>
                      <a:schemeClr val="accent3"/>
                    </a:solidFill>
                  </a:rPr>
                  <a:t>reduce the charges</a:t>
                </a:r>
                <a:r>
                  <a:rPr lang="en-IN" dirty="0"/>
                  <a:t>(as current or flux is reduced) although as no current is drawn by gate terminal so it doesn’t requires any correction</a:t>
                </a:r>
              </a:p>
              <a:p>
                <a:r>
                  <a:rPr lang="en-US" dirty="0"/>
                  <a:t>VS model is based on </a:t>
                </a:r>
                <a:r>
                  <a:rPr lang="en-US" dirty="0">
                    <a:solidFill>
                      <a:schemeClr val="accent3"/>
                    </a:solidFill>
                  </a:rPr>
                  <a:t>identifying the top of the barrier </a:t>
                </a:r>
                <a:r>
                  <a:rPr lang="en-US" dirty="0"/>
                  <a:t>and there we are applying 1D electrostatics to determine the charge</a:t>
                </a:r>
              </a:p>
              <a:p>
                <a:r>
                  <a:rPr lang="en-US" dirty="0"/>
                  <a:t>Dependency of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𝑖𝑛</m:t>
                        </m:r>
                      </m:sub>
                    </m:sSub>
                  </m:oMath>
                </a14:m>
                <a:r>
                  <a:rPr lang="en-IN"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𝐺𝑆</m:t>
                        </m:r>
                      </m:sub>
                    </m:sSub>
                  </m:oMath>
                </a14:m>
                <a:r>
                  <a:rPr lang="en-IN" dirty="0"/>
                  <a:t> is exponential at low voltage(</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𝐺𝑆</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𝑇</m:t>
                        </m:r>
                      </m:sub>
                    </m:sSub>
                  </m:oMath>
                </a14:m>
                <a:r>
                  <a:rPr lang="en-IN" dirty="0"/>
                  <a:t>) and converts to linear at high voltage(</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𝐺𝑆</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oMath>
                </a14:m>
                <a:r>
                  <a:rPr lang="en-IN" dirty="0"/>
                  <a:t>) so an empirical relation can be formed</a:t>
                </a:r>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1" y="2556932"/>
                <a:ext cx="9780430" cy="3318936"/>
              </a:xfrm>
              <a:blipFill>
                <a:blip r:embed="rId2"/>
                <a:stretch>
                  <a:fillRect l="-935" t="-2385" r="-312"/>
                </a:stretch>
              </a:blipFill>
            </p:spPr>
            <p:txBody>
              <a:bodyPr/>
              <a:lstStyle/>
              <a:p>
                <a:r>
                  <a:rPr lang="en-IN">
                    <a:noFill/>
                  </a:rPr>
                  <a:t> </a:t>
                </a:r>
              </a:p>
            </p:txBody>
          </p:sp>
        </mc:Fallback>
      </mc:AlternateContent>
    </p:spTree>
    <p:extLst>
      <p:ext uri="{BB962C8B-B14F-4D97-AF65-F5344CB8AC3E}">
        <p14:creationId xmlns:p14="http://schemas.microsoft.com/office/powerpoint/2010/main" val="228520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MVS Model 2.0.0</a:t>
            </a:r>
            <a:endParaRPr lang="en-IN"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2556931"/>
                <a:ext cx="9819067" cy="3534775"/>
              </a:xfrm>
            </p:spPr>
            <p:txBody>
              <a:bodyPr>
                <a:normAutofit fontScale="92500" lnSpcReduction="10000"/>
              </a:bodyPr>
              <a:lstStyle/>
              <a:p>
                <a:r>
                  <a:rPr lang="en-US" dirty="0"/>
                  <a:t>In this model we assume that </a:t>
                </a:r>
                <a:r>
                  <a:rPr lang="en-US" dirty="0">
                    <a:solidFill>
                      <a:schemeClr val="accent3"/>
                    </a:solidFill>
                  </a:rPr>
                  <a:t>Resistances aren’t constants </a:t>
                </a:r>
                <a:r>
                  <a:rPr lang="en-US" dirty="0"/>
                  <a:t>and depend 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𝐷</m:t>
                        </m:r>
                        <m:r>
                          <a:rPr lang="en-US" i="1">
                            <a:latin typeface="Cambria Math" panose="02040503050406030204" pitchFamily="18" charset="0"/>
                          </a:rPr>
                          <m:t>𝑆</m:t>
                        </m:r>
                      </m:sub>
                    </m:sSub>
                  </m:oMath>
                </a14:m>
                <a:r>
                  <a:rPr lang="en-IN" dirty="0"/>
                  <a:t> with a function given by </a:t>
                </a:r>
                <a14:m>
                  <m:oMath xmlns:m="http://schemas.openxmlformats.org/officeDocument/2006/math">
                    <m:r>
                      <a:rPr lang="en-US" i="1">
                        <a:latin typeface="Cambria Math" panose="02040503050406030204" pitchFamily="18" charset="0"/>
                      </a:rPr>
                      <m:t>𝐹𝑠𝑎𝑡</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𝐼</m:t>
                                            </m:r>
                                            <m:r>
                                              <a:rPr lang="en-US" i="1">
                                                <a:latin typeface="Cambria Math" panose="02040503050406030204" pitchFamily="18" charset="0"/>
                                              </a:rPr>
                                              <m:t>𝑑</m:t>
                                            </m:r>
                                          </m:num>
                                          <m:den>
                                            <m:r>
                                              <a:rPr lang="en-US" b="0" i="1" smtClean="0">
                                                <a:latin typeface="Cambria Math" panose="02040503050406030204" pitchFamily="18" charset="0"/>
                                              </a:rPr>
                                              <m:t>𝐼</m:t>
                                            </m:r>
                                            <m:r>
                                              <a:rPr lang="en-US" i="1">
                                                <a:latin typeface="Cambria Math" panose="02040503050406030204" pitchFamily="18" charset="0"/>
                                              </a:rPr>
                                              <m:t>𝑑𝑠𝑎𝑡</m:t>
                                            </m:r>
                                          </m:den>
                                        </m:f>
                                      </m:e>
                                    </m:d>
                                  </m:e>
                                  <m:sup>
                                    <m:r>
                                      <a:rPr lang="en-US" i="1">
                                        <a:latin typeface="Cambria Math" panose="02040503050406030204" pitchFamily="18" charset="0"/>
                                        <a:ea typeface="Cambria Math" panose="02040503050406030204" pitchFamily="18" charset="0"/>
                                      </a:rPr>
                                      <m:t>𝛽</m:t>
                                    </m:r>
                                  </m:sup>
                                </m:sSup>
                              </m:e>
                            </m:d>
                          </m:e>
                          <m: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sup>
                        </m:sSup>
                      </m:den>
                    </m:f>
                  </m:oMath>
                </a14:m>
                <a:r>
                  <a:rPr lang="en-IN" dirty="0"/>
                  <a:t> . This relation introduces the decrease of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oMath>
                </a14:m>
                <a:r>
                  <a:rPr lang="en-IN" dirty="0"/>
                  <a:t> as seen at high current.</a:t>
                </a:r>
              </a:p>
              <a:p>
                <a:r>
                  <a:rPr lang="en-US" dirty="0"/>
                  <a:t>In this model we also account for the </a:t>
                </a:r>
                <a:r>
                  <a:rPr lang="en-US" dirty="0">
                    <a:solidFill>
                      <a:schemeClr val="accent3"/>
                    </a:solidFill>
                  </a:rPr>
                  <a:t>sub bands </a:t>
                </a:r>
                <a:r>
                  <a:rPr lang="en-US" dirty="0"/>
                  <a:t>and we subtract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10</m:t>
                        </m:r>
                      </m:sub>
                    </m:sSub>
                  </m:oMath>
                </a14:m>
                <a:r>
                  <a:rPr lang="en-IN" dirty="0"/>
                  <a:t> from fermi level along with applied surface potential(to calculate the band gap) which is the first energy sub band in the conduction band.</a:t>
                </a:r>
              </a:p>
              <a:p>
                <a:r>
                  <a:rPr lang="en-US" dirty="0"/>
                  <a:t>We consider non </a:t>
                </a:r>
                <a:r>
                  <a:rPr lang="en-US" dirty="0" err="1"/>
                  <a:t>parabolicity</a:t>
                </a:r>
                <a:r>
                  <a:rPr lang="en-US" dirty="0"/>
                  <a:t> of conduction band in this model and account the DOS accordingly</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2556931"/>
                <a:ext cx="9819067" cy="3534775"/>
              </a:xfrm>
              <a:blipFill>
                <a:blip r:embed="rId2"/>
                <a:stretch>
                  <a:fillRect l="-932" t="-3103" r="-1429"/>
                </a:stretch>
              </a:blipFill>
            </p:spPr>
            <p:txBody>
              <a:bodyPr/>
              <a:lstStyle/>
              <a:p>
                <a:r>
                  <a:rPr lang="en-IN">
                    <a:noFill/>
                  </a:rPr>
                  <a:t> </a:t>
                </a:r>
              </a:p>
            </p:txBody>
          </p:sp>
        </mc:Fallback>
      </mc:AlternateContent>
    </p:spTree>
    <p:extLst>
      <p:ext uri="{BB962C8B-B14F-4D97-AF65-F5344CB8AC3E}">
        <p14:creationId xmlns:p14="http://schemas.microsoft.com/office/powerpoint/2010/main" val="34745354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44</TotalTime>
  <Words>559</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Garamond</vt:lpstr>
      <vt:lpstr>Organic</vt:lpstr>
      <vt:lpstr>MIT Virtual Source Model  2.0.0</vt:lpstr>
      <vt:lpstr>PowerPoint Presentation</vt:lpstr>
      <vt:lpstr>HEMT Devices</vt:lpstr>
      <vt:lpstr>ETSOI Devices</vt:lpstr>
      <vt:lpstr>PowerPoint Presentation</vt:lpstr>
      <vt:lpstr>Parameters on which MIT VS model depends</vt:lpstr>
      <vt:lpstr>Description of Charge model of MVS</vt:lpstr>
      <vt:lpstr>Description of Charge model of MVS</vt:lpstr>
      <vt:lpstr>MVS Model 2.0.0</vt:lpstr>
      <vt:lpstr>MVS Model 2.0.0</vt:lpstr>
      <vt:lpstr>MVS Model 2.0.0</vt:lpstr>
      <vt:lpstr>ET-SOI Plots of Id vs Vd</vt:lpstr>
      <vt:lpstr>ET-SOI Plots of Id vs Vg</vt:lpstr>
      <vt:lpstr>HEMT Plots of Vd vs Id  </vt:lpstr>
      <vt:lpstr>HEMT Plots of Vg vs Id</vt:lpstr>
      <vt:lpstr>HEMT Plots of Gm vs 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Virtual Source Model  2.0.0</dc:title>
  <dc:creator>SAURAV THAKUR</dc:creator>
  <cp:lastModifiedBy>SAURAV THAKUR</cp:lastModifiedBy>
  <cp:revision>5</cp:revision>
  <dcterms:created xsi:type="dcterms:W3CDTF">2016-08-03T17:24:43Z</dcterms:created>
  <dcterms:modified xsi:type="dcterms:W3CDTF">2016-08-03T18:08:44Z</dcterms:modified>
</cp:coreProperties>
</file>