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2" r:id="rId7"/>
    <p:sldId id="267" r:id="rId8"/>
    <p:sldId id="268" r:id="rId9"/>
    <p:sldId id="269" r:id="rId10"/>
    <p:sldId id="259"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7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152400"/>
            <a:ext cx="6934200" cy="781050"/>
          </a:xfrm>
        </p:spPr>
        <p:txBody>
          <a:bodyPr/>
          <a:lstStyle>
            <a:lvl1pPr>
              <a:defRPr b="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295400" y="857250"/>
            <a:ext cx="6629400" cy="457200"/>
          </a:xfrm>
        </p:spPr>
        <p:txBody>
          <a:bodyPr/>
          <a:lstStyle>
            <a:lvl1pPr marL="0" indent="0" algn="ctr">
              <a:buFontTx/>
              <a:buNone/>
              <a:defRPr b="1">
                <a:solidFill>
                  <a:schemeClr val="tx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457200" y="6305550"/>
            <a:ext cx="2133600" cy="476250"/>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a:xfrm>
            <a:off x="3124200" y="6305550"/>
            <a:ext cx="2895600" cy="476250"/>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a:xfrm>
            <a:off x="6553200" y="6305550"/>
            <a:ext cx="2133600" cy="476250"/>
          </a:xfrm>
        </p:spPr>
        <p:txBody>
          <a:bodyPr/>
          <a:lstStyle>
            <a:lvl1pPr>
              <a:defRPr>
                <a:solidFill>
                  <a:schemeClr val="tx1"/>
                </a:solidFill>
              </a:defRPr>
            </a:lvl1pPr>
          </a:lstStyle>
          <a:p>
            <a:fld id="{F1719992-F54F-401E-846F-859841D539E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0F11CB-2D60-4BDA-B31E-96F40E7589E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2038350" cy="5821363"/>
          </a:xfrm>
        </p:spPr>
        <p:txBody>
          <a:bodyPr vert="eaVert"/>
          <a:lstStyle>
            <a:lvl1pPr>
              <a:defRPr>
                <a:solidFill>
                  <a:srgbClr val="00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596265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E5ACCE7-73D1-4D1D-95B2-81306351B23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ACDF61-D15A-44BC-94CA-4DC8E53B4AB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l">
              <a:defRPr sz="4000" b="1" cap="all">
                <a:solidFill>
                  <a:srgbClr val="00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105604-81F1-4E2C-B656-2C8335FB8A0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005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0005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6495DF-99C1-46D8-A854-2D82478C84E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35162"/>
            <a:ext cx="4040188" cy="41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35162"/>
            <a:ext cx="4041775" cy="41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EB81877-9EA0-4E9C-9D32-17A17E00024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55657E-2550-4E1C-867B-480FFE840A1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F477CED-03F7-4645-908C-F2889684CBA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373608-87BB-4C15-92E2-FB041444EA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0000"/>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9FB770-FDFF-43D7-A212-8BA63175174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153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71600"/>
            <a:ext cx="8153400" cy="475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057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defRPr>
            </a:lvl1pPr>
          </a:lstStyle>
          <a:p>
            <a:endParaRPr lang="en-US"/>
          </a:p>
        </p:txBody>
      </p:sp>
      <p:sp>
        <p:nvSpPr>
          <p:cNvPr id="1029" name="Rectangle 5"/>
          <p:cNvSpPr>
            <a:spLocks noGrp="1" noChangeArrowheads="1"/>
          </p:cNvSpPr>
          <p:nvPr>
            <p:ph type="ftr" sz="quarter" idx="3"/>
          </p:nvPr>
        </p:nvSpPr>
        <p:spPr bwMode="auto">
          <a:xfrm>
            <a:off x="30480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defRPr>
            </a:lvl1pPr>
          </a:lstStyle>
          <a:p>
            <a:endParaRPr lang="en-US"/>
          </a:p>
        </p:txBody>
      </p:sp>
      <p:sp>
        <p:nvSpPr>
          <p:cNvPr id="1030" name="Rectangle 6"/>
          <p:cNvSpPr>
            <a:spLocks noGrp="1" noChangeArrowheads="1"/>
          </p:cNvSpPr>
          <p:nvPr>
            <p:ph type="sldNum" sz="quarter" idx="4"/>
          </p:nvPr>
        </p:nvSpPr>
        <p:spPr bwMode="auto">
          <a:xfrm>
            <a:off x="64770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E2F6BA3C-EA5A-4B7E-ABEC-ED02E6B1D28C}"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charset="0"/>
        </a:defRPr>
      </a:lvl2pPr>
      <a:lvl3pPr algn="ctr" rtl="0" eaLnBrk="1" fontAlgn="base" hangingPunct="1">
        <a:spcBef>
          <a:spcPct val="0"/>
        </a:spcBef>
        <a:spcAft>
          <a:spcPct val="0"/>
        </a:spcAft>
        <a:defRPr sz="4400" b="1">
          <a:solidFill>
            <a:schemeClr val="tx2"/>
          </a:solidFill>
          <a:latin typeface="Arial" charset="0"/>
        </a:defRPr>
      </a:lvl3pPr>
      <a:lvl4pPr algn="ctr" rtl="0" eaLnBrk="1" fontAlgn="base" hangingPunct="1">
        <a:spcBef>
          <a:spcPct val="0"/>
        </a:spcBef>
        <a:spcAft>
          <a:spcPct val="0"/>
        </a:spcAft>
        <a:defRPr sz="4400" b="1">
          <a:solidFill>
            <a:schemeClr val="tx2"/>
          </a:solidFill>
          <a:latin typeface="Arial" charset="0"/>
        </a:defRPr>
      </a:lvl4pPr>
      <a:lvl5pPr algn="ctr" rtl="0" eaLnBrk="1" fontAlgn="base" hangingPunct="1">
        <a:spcBef>
          <a:spcPct val="0"/>
        </a:spcBef>
        <a:spcAft>
          <a:spcPct val="0"/>
        </a:spcAft>
        <a:defRPr sz="4400" b="1">
          <a:solidFill>
            <a:schemeClr val="tx2"/>
          </a:solidFill>
          <a:latin typeface="Arial" charset="0"/>
        </a:defRPr>
      </a:lvl5pPr>
      <a:lvl6pPr marL="457200" algn="ctr" rtl="0" eaLnBrk="1" fontAlgn="base" hangingPunct="1">
        <a:spcBef>
          <a:spcPct val="0"/>
        </a:spcBef>
        <a:spcAft>
          <a:spcPct val="0"/>
        </a:spcAft>
        <a:defRPr sz="4400" b="1">
          <a:solidFill>
            <a:schemeClr val="tx2"/>
          </a:solidFill>
          <a:latin typeface="Arial" charset="0"/>
        </a:defRPr>
      </a:lvl6pPr>
      <a:lvl7pPr marL="914400" algn="ctr" rtl="0" eaLnBrk="1" fontAlgn="base" hangingPunct="1">
        <a:spcBef>
          <a:spcPct val="0"/>
        </a:spcBef>
        <a:spcAft>
          <a:spcPct val="0"/>
        </a:spcAft>
        <a:defRPr sz="4400" b="1">
          <a:solidFill>
            <a:schemeClr val="tx2"/>
          </a:solidFill>
          <a:latin typeface="Arial" charset="0"/>
        </a:defRPr>
      </a:lvl7pPr>
      <a:lvl8pPr marL="1371600" algn="ctr" rtl="0" eaLnBrk="1" fontAlgn="base" hangingPunct="1">
        <a:spcBef>
          <a:spcPct val="0"/>
        </a:spcBef>
        <a:spcAft>
          <a:spcPct val="0"/>
        </a:spcAft>
        <a:defRPr sz="4400" b="1">
          <a:solidFill>
            <a:schemeClr val="tx2"/>
          </a:solidFill>
          <a:latin typeface="Arial" charset="0"/>
        </a:defRPr>
      </a:lvl8pPr>
      <a:lvl9pPr marL="1828800" algn="ctr"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Recursion Presentation</a:t>
            </a:r>
            <a:endParaRPr lang="en-US" dirty="0"/>
          </a:p>
        </p:txBody>
      </p:sp>
      <p:sp>
        <p:nvSpPr>
          <p:cNvPr id="2051" name="Rectangle 3"/>
          <p:cNvSpPr>
            <a:spLocks noGrp="1" noChangeArrowheads="1"/>
          </p:cNvSpPr>
          <p:nvPr>
            <p:ph type="subTitle" idx="1"/>
          </p:nvPr>
        </p:nvSpPr>
        <p:spPr>
          <a:xfrm>
            <a:off x="5334000" y="933450"/>
            <a:ext cx="2209800" cy="285750"/>
          </a:xfrm>
        </p:spPr>
        <p:txBody>
          <a:bodyPr/>
          <a:lstStyle/>
          <a:p>
            <a:pPr>
              <a:lnSpc>
                <a:spcPct val="80000"/>
              </a:lnSpc>
            </a:pPr>
            <a:r>
              <a:rPr lang="en-US" sz="2000" dirty="0" smtClean="0"/>
              <a:t>by Paul Chafetz</a:t>
            </a:r>
            <a:endParaRPr 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Recursion Presentation</a:t>
            </a:r>
            <a:endParaRPr lang="en-US" dirty="0"/>
          </a:p>
        </p:txBody>
      </p:sp>
      <p:sp>
        <p:nvSpPr>
          <p:cNvPr id="2051" name="Rectangle 3"/>
          <p:cNvSpPr>
            <a:spLocks noGrp="1" noChangeArrowheads="1"/>
          </p:cNvSpPr>
          <p:nvPr>
            <p:ph type="subTitle" idx="1"/>
          </p:nvPr>
        </p:nvSpPr>
        <p:spPr>
          <a:xfrm>
            <a:off x="5334000" y="933450"/>
            <a:ext cx="2209800" cy="285750"/>
          </a:xfrm>
        </p:spPr>
        <p:txBody>
          <a:bodyPr/>
          <a:lstStyle/>
          <a:p>
            <a:pPr>
              <a:lnSpc>
                <a:spcPct val="80000"/>
              </a:lnSpc>
            </a:pPr>
            <a:r>
              <a:rPr lang="en-US" sz="2000" dirty="0" smtClean="0"/>
              <a:t>by Paul Chafetz</a:t>
            </a:r>
            <a:endParaRPr lang="en-US" sz="2000" dirty="0"/>
          </a:p>
        </p:txBody>
      </p:sp>
    </p:spTree>
    <p:extLst>
      <p:ext uri="{BB962C8B-B14F-4D97-AF65-F5344CB8AC3E}">
        <p14:creationId xmlns:p14="http://schemas.microsoft.com/office/powerpoint/2010/main" val="1453859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a:t>
            </a:r>
            <a:endParaRPr lang="en-US" dirty="0"/>
          </a:p>
        </p:txBody>
      </p:sp>
      <p:sp>
        <p:nvSpPr>
          <p:cNvPr id="3" name="Content Placeholder 2"/>
          <p:cNvSpPr>
            <a:spLocks noGrp="1"/>
          </p:cNvSpPr>
          <p:nvPr>
            <p:ph idx="1"/>
          </p:nvPr>
        </p:nvSpPr>
        <p:spPr/>
        <p:txBody>
          <a:bodyPr/>
          <a:lstStyle/>
          <a:p>
            <a:r>
              <a:rPr lang="en-US" dirty="0" smtClean="0"/>
              <a:t>Recursion is the technique of repeating a set of actions within the action itself.</a:t>
            </a:r>
          </a:p>
          <a:p>
            <a:r>
              <a:rPr lang="en-US" dirty="0" smtClean="0"/>
              <a:t>To use recursion in a practical sense, you must analyze the problem and break it into smaller problems that can be solved.</a:t>
            </a:r>
          </a:p>
          <a:p>
            <a:r>
              <a:rPr lang="en-US" dirty="0" smtClean="0"/>
              <a:t>If you can solve all these smaller problems, you would also solve the initial, larger problem! That’s the power of recursion at play.</a:t>
            </a:r>
            <a:endParaRPr lang="en-US" dirty="0"/>
          </a:p>
        </p:txBody>
      </p:sp>
    </p:spTree>
    <p:extLst>
      <p:ext uri="{BB962C8B-B14F-4D97-AF65-F5344CB8AC3E}">
        <p14:creationId xmlns:p14="http://schemas.microsoft.com/office/powerpoint/2010/main" val="308315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a:t>
            </a:r>
            <a:endParaRPr lang="en-US" dirty="0"/>
          </a:p>
        </p:txBody>
      </p:sp>
      <p:sp>
        <p:nvSpPr>
          <p:cNvPr id="3" name="Content Placeholder 2"/>
          <p:cNvSpPr>
            <a:spLocks noGrp="1"/>
          </p:cNvSpPr>
          <p:nvPr>
            <p:ph idx="1"/>
          </p:nvPr>
        </p:nvSpPr>
        <p:spPr>
          <a:xfrm>
            <a:off x="457200" y="1371600"/>
            <a:ext cx="4648200" cy="5208165"/>
          </a:xfrm>
        </p:spPr>
        <p:txBody>
          <a:bodyPr/>
          <a:lstStyle/>
          <a:p>
            <a:r>
              <a:rPr lang="en-US" sz="2600" dirty="0" smtClean="0"/>
              <a:t>“Divide and Conquer” is the key to solving recursive problems.</a:t>
            </a:r>
          </a:p>
          <a:p>
            <a:r>
              <a:rPr lang="en-US" sz="2600" dirty="0" smtClean="0"/>
              <a:t>This method works by </a:t>
            </a:r>
            <a:r>
              <a:rPr lang="en-US" sz="2600" i="1" dirty="0" smtClean="0"/>
              <a:t>dividing</a:t>
            </a:r>
            <a:r>
              <a:rPr lang="en-US" sz="2600" dirty="0" smtClean="0"/>
              <a:t> a large problem into multiple sub-problems and </a:t>
            </a:r>
            <a:r>
              <a:rPr lang="en-US" sz="2600" i="1" dirty="0" smtClean="0"/>
              <a:t>conquering</a:t>
            </a:r>
            <a:r>
              <a:rPr lang="en-US" sz="2600" dirty="0" smtClean="0"/>
              <a:t> each sub-problem individually.</a:t>
            </a:r>
          </a:p>
          <a:p>
            <a:r>
              <a:rPr lang="en-US" sz="2600" dirty="0" smtClean="0"/>
              <a:t>Not only is this extremely efficient, but sometimes, it may be the only way to get the job done right.</a:t>
            </a:r>
            <a:endParaRPr lang="en-US" sz="2600" dirty="0"/>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7028" b="93119" l="6348" r="95801">
                        <a14:foregroundMark x1="15137" y1="42167" x2="15137" y2="42167"/>
                        <a14:foregroundMark x1="6445" y1="41874" x2="6445" y2="41874"/>
                        <a14:foregroundMark x1="51660" y1="7174" x2="51660" y2="7174"/>
                        <a14:foregroundMark x1="66797" y1="36603" x2="66797" y2="36603"/>
                        <a14:foregroundMark x1="92480" y1="43192" x2="92480" y2="43192"/>
                        <a14:foregroundMark x1="95898" y1="43631" x2="95898" y2="43631"/>
                        <a14:foregroundMark x1="55176" y1="93119" x2="55176" y2="93119"/>
                      </a14:backgroundRemoval>
                    </a14:imgEffect>
                  </a14:imgLayer>
                </a14:imgProps>
              </a:ext>
              <a:ext uri="{28A0092B-C50C-407E-A947-70E740481C1C}">
                <a14:useLocalDpi xmlns:a14="http://schemas.microsoft.com/office/drawing/2010/main" val="0"/>
              </a:ext>
            </a:extLst>
          </a:blip>
          <a:stretch>
            <a:fillRect/>
          </a:stretch>
        </p:blipFill>
        <p:spPr>
          <a:xfrm>
            <a:off x="4915068" y="2438400"/>
            <a:ext cx="4112792" cy="2743200"/>
          </a:xfrm>
          <a:prstGeom prst="rect">
            <a:avLst/>
          </a:prstGeom>
        </p:spPr>
      </p:pic>
    </p:spTree>
    <p:extLst>
      <p:ext uri="{BB962C8B-B14F-4D97-AF65-F5344CB8AC3E}">
        <p14:creationId xmlns:p14="http://schemas.microsoft.com/office/powerpoint/2010/main" val="3439843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Examples</a:t>
            </a:r>
            <a:endParaRPr lang="en-US" dirty="0"/>
          </a:p>
        </p:txBody>
      </p:sp>
      <p:sp>
        <p:nvSpPr>
          <p:cNvPr id="3" name="Content Placeholder 2"/>
          <p:cNvSpPr>
            <a:spLocks noGrp="1"/>
          </p:cNvSpPr>
          <p:nvPr>
            <p:ph idx="1"/>
          </p:nvPr>
        </p:nvSpPr>
        <p:spPr/>
        <p:txBody>
          <a:bodyPr/>
          <a:lstStyle/>
          <a:p>
            <a:r>
              <a:rPr lang="en-US" sz="1800" dirty="0" smtClean="0"/>
              <a:t>If you’ve ever organized a school play, you probably used recursion! The big problem to solve would be setting up the play. But that alone is too difficult to immediately do! So, divide and conquer!</a:t>
            </a:r>
          </a:p>
          <a:p>
            <a:r>
              <a:rPr lang="en-US" sz="1800" dirty="0" smtClean="0"/>
              <a:t>Break up your play into smaller problems to solve. The first problem might be the stage! You try to set up the stage, but you need the props first. Divide this problem and conquer it!</a:t>
            </a:r>
          </a:p>
          <a:p>
            <a:r>
              <a:rPr lang="en-US" sz="1800" dirty="0" smtClean="0"/>
              <a:t>You try to build the props, but first you need the decorations and theme! Now once that issue has been simplified, you can solve each one in turn.</a:t>
            </a:r>
          </a:p>
          <a:p>
            <a:r>
              <a:rPr lang="en-US" sz="1800" dirty="0" smtClean="0"/>
              <a:t>First, you create the decorations and theme, solving that problem. Then you are able to model the props, which solves that problem. Finally, you can solve that one bigger, initial problem of setting the stage!</a:t>
            </a:r>
          </a:p>
          <a:p>
            <a:r>
              <a:rPr lang="en-US" sz="1800" dirty="0" smtClean="0"/>
              <a:t>By dividing and conquering each issue, you can solve the bigger problem!</a:t>
            </a:r>
          </a:p>
          <a:p>
            <a:endParaRPr lang="en-US" sz="2400"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3030" b="98864" l="1951" r="96715">
                        <a14:foregroundMark x1="5339" y1="65530" x2="5339" y2="65530"/>
                        <a14:foregroundMark x1="19610" y1="48106" x2="19610" y2="48106"/>
                        <a14:foregroundMark x1="32444" y1="34091" x2="32444" y2="34091"/>
                        <a14:foregroundMark x1="58008" y1="35606" x2="58008" y2="35606"/>
                        <a14:foregroundMark x1="72074" y1="55682" x2="72074" y2="55682"/>
                        <a14:foregroundMark x1="85934" y1="65909" x2="85934" y2="65909"/>
                        <a14:foregroundMark x1="14579" y1="97348" x2="2875" y2="97348"/>
                        <a14:foregroundMark x1="2875" y1="97348" x2="2875" y2="82197"/>
                        <a14:foregroundMark x1="2875" y1="82197" x2="14066" y2="82955"/>
                        <a14:foregroundMark x1="14066" y1="82955" x2="14168" y2="96591"/>
                        <a14:backgroundMark x1="12731" y1="20076" x2="12731" y2="20076"/>
                        <a14:backgroundMark x1="8008" y1="11364" x2="8008" y2="11364"/>
                      </a14:backgroundRemoval>
                    </a14:imgEffect>
                  </a14:imgLayer>
                </a14:imgProps>
              </a:ext>
              <a:ext uri="{28A0092B-C50C-407E-A947-70E740481C1C}">
                <a14:useLocalDpi xmlns:a14="http://schemas.microsoft.com/office/drawing/2010/main" val="0"/>
              </a:ext>
            </a:extLst>
          </a:blip>
          <a:stretch>
            <a:fillRect/>
          </a:stretch>
        </p:blipFill>
        <p:spPr>
          <a:xfrm>
            <a:off x="1219200" y="4800600"/>
            <a:ext cx="6400800" cy="1734919"/>
          </a:xfrm>
          <a:prstGeom prst="rect">
            <a:avLst/>
          </a:prstGeom>
        </p:spPr>
      </p:pic>
    </p:spTree>
    <p:extLst>
      <p:ext uri="{BB962C8B-B14F-4D97-AF65-F5344CB8AC3E}">
        <p14:creationId xmlns:p14="http://schemas.microsoft.com/office/powerpoint/2010/main" val="346428472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Examples</a:t>
            </a:r>
            <a:endParaRPr lang="en-US" dirty="0"/>
          </a:p>
        </p:txBody>
      </p:sp>
      <p:sp>
        <p:nvSpPr>
          <p:cNvPr id="3" name="Content Placeholder 2"/>
          <p:cNvSpPr>
            <a:spLocks noGrp="1"/>
          </p:cNvSpPr>
          <p:nvPr>
            <p:ph idx="1"/>
          </p:nvPr>
        </p:nvSpPr>
        <p:spPr>
          <a:xfrm>
            <a:off x="457200" y="1219200"/>
            <a:ext cx="5943600" cy="5562600"/>
          </a:xfrm>
        </p:spPr>
        <p:txBody>
          <a:bodyPr/>
          <a:lstStyle/>
          <a:p>
            <a:r>
              <a:rPr lang="en-US" sz="1600" dirty="0" smtClean="0"/>
              <a:t>When you do a literature essay, you can use recursion to help! The big picture is a finished essay, but you can divide and conquer!</a:t>
            </a:r>
          </a:p>
          <a:p>
            <a:r>
              <a:rPr lang="en-US" sz="1600" dirty="0" smtClean="0"/>
              <a:t>First, you break it up into an introduction, a body, and a conclusion.</a:t>
            </a:r>
          </a:p>
          <a:p>
            <a:r>
              <a:rPr lang="en-US" sz="1600" dirty="0" smtClean="0"/>
              <a:t>Second, you can divide that intro into an opening line and a thesis statement. From there, write your opener and thesis. With that, you finished the introduction to your essay!</a:t>
            </a:r>
          </a:p>
          <a:p>
            <a:r>
              <a:rPr lang="en-US" sz="1600" dirty="0" smtClean="0"/>
              <a:t>Now, split the body into three different paragraphs, each with their own explanation on the topic.</a:t>
            </a:r>
          </a:p>
          <a:p>
            <a:r>
              <a:rPr lang="en-US" sz="1600" dirty="0" smtClean="0"/>
              <a:t>You can divide those body paragraphs even further into claims, evidence, quotes, and analyses. Writing each of these components in one paragraph finishes one part of the body! Repeat this for the next two paragraphs and you completed the entire body of your essay!</a:t>
            </a:r>
          </a:p>
          <a:p>
            <a:r>
              <a:rPr lang="en-US" sz="1600" dirty="0" smtClean="0"/>
              <a:t>Lastly, you can divide your conclusion into a summary and closing statement. After completing each part and combining them, you unwittingly finished your conclusion.</a:t>
            </a:r>
          </a:p>
          <a:p>
            <a:r>
              <a:rPr lang="en-US" sz="1600" dirty="0" smtClean="0"/>
              <a:t>Finally, putting together the finished intro, body, and conclusion, you have a completed essay! #recursion</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29" y="1524000"/>
            <a:ext cx="2803323" cy="2209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141" y="4430135"/>
            <a:ext cx="2779811" cy="1284865"/>
          </a:xfrm>
          <a:prstGeom prst="rect">
            <a:avLst/>
          </a:prstGeom>
        </p:spPr>
      </p:pic>
    </p:spTree>
    <p:extLst>
      <p:ext uri="{BB962C8B-B14F-4D97-AF65-F5344CB8AC3E}">
        <p14:creationId xmlns:p14="http://schemas.microsoft.com/office/powerpoint/2010/main" val="119738902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153400" cy="5181600"/>
              </a:xfrm>
            </p:spPr>
            <p:txBody>
              <a:bodyPr/>
              <a:lstStyle/>
              <a:p>
                <a:r>
                  <a:rPr lang="en-US" dirty="0" smtClean="0"/>
                  <a:t>Here we have a piecewise function that utilizes recursion. To solve this, we will use a special strategy known as S-S-S, or the Simplify-Substitute-Solve Strategy.</a:t>
                </a:r>
                <a:endParaRPr lang="en-US" b="0" dirty="0" smtClean="0"/>
              </a:p>
              <a:p>
                <a:r>
                  <a:rPr lang="en-US" dirty="0" smtClean="0"/>
                  <a:t>For this example, I want to solve this function when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=21</m:t>
                    </m:r>
                  </m:oMath>
                </a14:m>
                <a:r>
                  <a:rPr lang="en-US" b="0" dirty="0" smtClean="0"/>
                  <a:t>…</a:t>
                </a:r>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            −4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≤7</m:t>
                            </m:r>
                          </m:e>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−5</m:t>
                                </m:r>
                              </m:e>
                            </m:d>
                            <m:r>
                              <a:rPr lang="en-US" b="0" i="1" smtClean="0">
                                <a:latin typeface="Cambria Math" panose="02040503050406030204" pitchFamily="18" charset="0"/>
                              </a:rPr>
                              <m:t>+12     </m:t>
                            </m:r>
                            <m:r>
                              <a:rPr lang="en-US" b="0" i="1" smtClean="0">
                                <a:latin typeface="Cambria Math" panose="02040503050406030204" pitchFamily="18" charset="0"/>
                              </a:rPr>
                              <m:t>𝑥</m:t>
                            </m:r>
                            <m:r>
                              <a:rPr lang="en-US" b="0" i="1" smtClean="0">
                                <a:latin typeface="Cambria Math" panose="02040503050406030204" pitchFamily="18" charset="0"/>
                              </a:rPr>
                              <m:t>&gt;7</m:t>
                            </m:r>
                          </m:e>
                        </m:eqArr>
                      </m:e>
                    </m:d>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153400" cy="5181600"/>
              </a:xfrm>
              <a:blipFill>
                <a:blip r:embed="rId2"/>
                <a:stretch>
                  <a:fillRect l="-1719" t="-1529" r="-2018"/>
                </a:stretch>
              </a:blipFill>
            </p:spPr>
            <p:txBody>
              <a:bodyPr/>
              <a:lstStyle/>
              <a:p>
                <a:r>
                  <a:rPr lang="en-US">
                    <a:noFill/>
                  </a:rPr>
                  <a:t> </a:t>
                </a:r>
              </a:p>
            </p:txBody>
          </p:sp>
        </mc:Fallback>
      </mc:AlternateContent>
    </p:spTree>
    <p:extLst>
      <p:ext uri="{BB962C8B-B14F-4D97-AF65-F5344CB8AC3E}">
        <p14:creationId xmlns:p14="http://schemas.microsoft.com/office/powerpoint/2010/main" val="221080756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305800" cy="5181600"/>
              </a:xfrm>
            </p:spPr>
            <p:txBody>
              <a:bodyPr/>
              <a:lstStyle/>
              <a:p>
                <a:r>
                  <a:rPr lang="en-US" dirty="0" smtClean="0"/>
                  <a:t>When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=21</m:t>
                    </m:r>
                  </m:oMath>
                </a14:m>
                <a:r>
                  <a:rPr lang="en-US" dirty="0" smtClean="0"/>
                  <a:t>, we must use the bottom part of the piecewise function, known as the recursive call. Plugging in 21 gives us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16</m:t>
                        </m:r>
                      </m:e>
                    </m:d>
                    <m:r>
                      <a:rPr lang="en-US" i="1">
                        <a:latin typeface="Cambria Math" panose="02040503050406030204" pitchFamily="18" charset="0"/>
                      </a:rPr>
                      <m:t>+12</m:t>
                    </m:r>
                  </m:oMath>
                </a14:m>
                <a:r>
                  <a:rPr lang="en-US" dirty="0" smtClean="0"/>
                  <a:t>, but we cannot solve this yet. Let’s continue as much as we can.</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21)=</m:t>
                        </m:r>
                        <m:r>
                          <a:rPr lang="en-US" i="1">
                            <a:latin typeface="Cambria Math" panose="02040503050406030204" pitchFamily="18" charset="0"/>
                          </a:rPr>
                          <m:t>𝑓</m:t>
                        </m:r>
                        <m:r>
                          <a:rPr lang="en-US" i="1">
                            <a:latin typeface="Cambria Math" panose="02040503050406030204" pitchFamily="18" charset="0"/>
                          </a:rPr>
                          <m:t>(21−5</m:t>
                        </m:r>
                      </m:e>
                    </m:d>
                    <m:r>
                      <a:rPr lang="en-US" i="1">
                        <a:latin typeface="Cambria Math" panose="02040503050406030204" pitchFamily="18" charset="0"/>
                      </a:rPr>
                      <m:t>+12=</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16</m:t>
                        </m:r>
                      </m:e>
                    </m:d>
                    <m:r>
                      <a:rPr lang="en-US" i="1">
                        <a:latin typeface="Cambria Math" panose="02040503050406030204" pitchFamily="18" charset="0"/>
                      </a:rPr>
                      <m:t>+12</m:t>
                    </m:r>
                  </m:oMath>
                </a14:m>
                <a:endParaRPr lang="en-US" dirty="0"/>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16</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16−5</m:t>
                        </m:r>
                      </m:e>
                    </m:d>
                    <m:r>
                      <a:rPr lang="en-US" i="1">
                        <a:latin typeface="Cambria Math" panose="02040503050406030204" pitchFamily="18" charset="0"/>
                      </a:rPr>
                      <m:t>+12=</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11</m:t>
                        </m:r>
                      </m:e>
                    </m:d>
                    <m:r>
                      <a:rPr lang="en-US" i="1">
                        <a:latin typeface="Cambria Math" panose="02040503050406030204" pitchFamily="18" charset="0"/>
                      </a:rPr>
                      <m:t>+12</m:t>
                    </m:r>
                  </m:oMath>
                </a14:m>
                <a:endParaRPr lang="en-US" dirty="0"/>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11</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11−5</m:t>
                        </m:r>
                      </m:e>
                    </m:d>
                    <m:r>
                      <a:rPr lang="en-US" i="1">
                        <a:latin typeface="Cambria Math" panose="02040503050406030204" pitchFamily="18" charset="0"/>
                      </a:rPr>
                      <m:t>+12=</m:t>
                    </m:r>
                    <m:r>
                      <a:rPr lang="en-US" b="1" i="1">
                        <a:latin typeface="Cambria Math" panose="02040503050406030204" pitchFamily="18" charset="0"/>
                      </a:rPr>
                      <m:t>𝒇</m:t>
                    </m:r>
                    <m:d>
                      <m:dPr>
                        <m:ctrlPr>
                          <a:rPr lang="en-US" b="1" i="1">
                            <a:latin typeface="Cambria Math" panose="02040503050406030204" pitchFamily="18" charset="0"/>
                          </a:rPr>
                        </m:ctrlPr>
                      </m:dPr>
                      <m:e>
                        <m:r>
                          <a:rPr lang="en-US" b="1" i="1">
                            <a:latin typeface="Cambria Math" panose="02040503050406030204" pitchFamily="18" charset="0"/>
                          </a:rPr>
                          <m:t>𝟔</m:t>
                        </m:r>
                      </m:e>
                    </m:d>
                    <m:r>
                      <a:rPr lang="en-US" b="1" i="1">
                        <a:latin typeface="Cambria Math" panose="02040503050406030204" pitchFamily="18" charset="0"/>
                      </a:rPr>
                      <m:t>+</m:t>
                    </m:r>
                    <m:r>
                      <a:rPr lang="en-US" b="1" i="1">
                        <a:latin typeface="Cambria Math" panose="02040503050406030204" pitchFamily="18" charset="0"/>
                      </a:rPr>
                      <m:t>𝟏𝟐</m:t>
                    </m:r>
                  </m:oMath>
                </a14:m>
                <a:endParaRPr lang="en-US" b="1" dirty="0" smtClean="0"/>
              </a:p>
              <a:p>
                <a:r>
                  <a:rPr lang="en-US" dirty="0" smtClean="0"/>
                  <a:t>Now that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=6</m:t>
                    </m:r>
                  </m:oMath>
                </a14:m>
                <a:r>
                  <a:rPr lang="en-US" dirty="0" smtClean="0"/>
                  <a:t>, we can stop dividing!</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305800" cy="5181600"/>
              </a:xfrm>
              <a:blipFill>
                <a:blip r:embed="rId2"/>
                <a:stretch>
                  <a:fillRect l="-1687" t="-1529" r="-2494"/>
                </a:stretch>
              </a:blipFill>
            </p:spPr>
            <p:txBody>
              <a:bodyPr/>
              <a:lstStyle/>
              <a:p>
                <a:r>
                  <a:rPr lang="en-US">
                    <a:noFill/>
                  </a:rPr>
                  <a:t> </a:t>
                </a:r>
              </a:p>
            </p:txBody>
          </p:sp>
        </mc:Fallback>
      </mc:AlternateContent>
    </p:spTree>
    <p:extLst>
      <p:ext uri="{BB962C8B-B14F-4D97-AF65-F5344CB8AC3E}">
        <p14:creationId xmlns:p14="http://schemas.microsoft.com/office/powerpoint/2010/main" val="79287295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153400" cy="5181600"/>
              </a:xfrm>
            </p:spPr>
            <p:txBody>
              <a:bodyPr/>
              <a:lstStyle/>
              <a:p>
                <a14:m>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16</m:t>
                        </m:r>
                      </m:e>
                    </m:d>
                    <m:r>
                      <a:rPr lang="en-US" i="1">
                        <a:latin typeface="Cambria Math" panose="02040503050406030204" pitchFamily="18" charset="0"/>
                      </a:rPr>
                      <m:t>+12</m:t>
                    </m:r>
                  </m:oMath>
                </a14:m>
                <a:r>
                  <a:rPr lang="en-US" dirty="0" smtClean="0"/>
                  <a:t> </a:t>
                </a:r>
                <a14:m>
                  <m:oMath xmlns:m="http://schemas.openxmlformats.org/officeDocument/2006/math">
                    <m:r>
                      <a:rPr lang="en-US" i="1">
                        <a:latin typeface="Cambria Math" panose="02040503050406030204" pitchFamily="18" charset="0"/>
                      </a:rPr>
                      <m:t>→</m:t>
                    </m:r>
                  </m:oMath>
                </a14:m>
                <a:r>
                  <a:rPr lang="en-US" dirty="0" smtClean="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11</m:t>
                        </m:r>
                      </m:e>
                    </m:d>
                    <m:r>
                      <a:rPr lang="en-US" i="1">
                        <a:latin typeface="Cambria Math" panose="02040503050406030204" pitchFamily="18" charset="0"/>
                      </a:rPr>
                      <m:t>+12</m:t>
                    </m:r>
                    <m:r>
                      <a:rPr lang="en-US" b="0" i="1" smtClean="0">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6</m:t>
                        </m:r>
                      </m:e>
                    </m:d>
                    <m:r>
                      <a:rPr lang="en-US" i="1">
                        <a:latin typeface="Cambria Math" panose="02040503050406030204" pitchFamily="18" charset="0"/>
                      </a:rPr>
                      <m:t>+12</m:t>
                    </m:r>
                  </m:oMath>
                </a14:m>
                <a:endParaRPr lang="en-US" dirty="0"/>
              </a:p>
              <a:p>
                <a:r>
                  <a:rPr lang="en-US" dirty="0" smtClean="0"/>
                  <a:t>The base case is that when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≤7</m:t>
                    </m:r>
                  </m:oMath>
                </a14:m>
                <a:r>
                  <a:rPr lang="en-US" dirty="0" smtClean="0"/>
                  <a:t>, the value is -4, so let’s substitute that in!</a:t>
                </a:r>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6</m:t>
                        </m:r>
                      </m:e>
                    </m:d>
                    <m:r>
                      <a:rPr lang="en-US" i="1">
                        <a:latin typeface="Cambria Math" panose="02040503050406030204" pitchFamily="18" charset="0"/>
                      </a:rPr>
                      <m:t>=−4</m:t>
                    </m:r>
                  </m:oMath>
                </a14:m>
                <a:endParaRPr lang="en-US" i="1" dirty="0" smtClean="0">
                  <a:latin typeface="Cambria Math" panose="02040503050406030204" pitchFamily="18" charset="0"/>
                </a:endParaRPr>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11</m:t>
                        </m:r>
                      </m:e>
                    </m:d>
                    <m:r>
                      <a:rPr lang="en-US" i="1">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𝟒</m:t>
                    </m:r>
                    <m:r>
                      <a:rPr lang="en-US">
                        <a:latin typeface="Cambria Math" panose="02040503050406030204" pitchFamily="18" charset="0"/>
                      </a:rPr>
                      <m:t>+12</m:t>
                    </m:r>
                    <m:r>
                      <a:rPr lang="en-US" b="0" i="0" smtClean="0">
                        <a:latin typeface="Cambria Math" panose="02040503050406030204" pitchFamily="18" charset="0"/>
                      </a:rPr>
                      <m:t>=8</m:t>
                    </m:r>
                  </m:oMath>
                </a14:m>
                <a:endParaRPr lang="en-US" dirty="0"/>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16</m:t>
                        </m:r>
                      </m:e>
                    </m:d>
                    <m:r>
                      <a:rPr lang="en-US" i="1">
                        <a:latin typeface="Cambria Math" panose="02040503050406030204" pitchFamily="18" charset="0"/>
                      </a:rPr>
                      <m:t>=</m:t>
                    </m:r>
                    <m:r>
                      <a:rPr lang="en-US" b="1" i="1">
                        <a:latin typeface="Cambria Math" panose="02040503050406030204" pitchFamily="18" charset="0"/>
                      </a:rPr>
                      <m:t>𝟖</m:t>
                    </m:r>
                    <m:r>
                      <a:rPr lang="en-US" i="1">
                        <a:latin typeface="Cambria Math" panose="02040503050406030204" pitchFamily="18" charset="0"/>
                      </a:rPr>
                      <m:t>+12</m:t>
                    </m:r>
                    <m:r>
                      <a:rPr lang="en-US" b="0" i="0" smtClean="0">
                        <a:latin typeface="Cambria Math" panose="02040503050406030204" pitchFamily="18" charset="0"/>
                      </a:rPr>
                      <m:t>=20</m:t>
                    </m:r>
                  </m:oMath>
                </a14:m>
                <a:endParaRPr lang="en-US" dirty="0"/>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21</m:t>
                        </m:r>
                      </m:e>
                    </m:d>
                    <m:r>
                      <a:rPr lang="en-US" i="1">
                        <a:latin typeface="Cambria Math" panose="02040503050406030204" pitchFamily="18" charset="0"/>
                      </a:rPr>
                      <m:t>=</m:t>
                    </m:r>
                    <m:r>
                      <a:rPr lang="en-US" b="1" i="1">
                        <a:latin typeface="Cambria Math" panose="02040503050406030204" pitchFamily="18" charset="0"/>
                      </a:rPr>
                      <m:t>𝟐𝟎</m:t>
                    </m:r>
                    <m:r>
                      <a:rPr lang="en-US" i="1">
                        <a:latin typeface="Cambria Math" panose="02040503050406030204" pitchFamily="18" charset="0"/>
                      </a:rPr>
                      <m:t>+12</m:t>
                    </m:r>
                  </m:oMath>
                </a14:m>
                <a:r>
                  <a:rPr lang="en-US" dirty="0" smtClean="0"/>
                  <a:t>…</a:t>
                </a:r>
              </a:p>
              <a:p>
                <a:endParaRPr lang="en-US" dirty="0" smtClean="0"/>
              </a:p>
              <a:p>
                <a:r>
                  <a:rPr lang="en-US" sz="1800" dirty="0" smtClean="0"/>
                  <a:t>You could also rewrite the function via direct substitution as</a:t>
                </a:r>
              </a:p>
              <a:p>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21</m:t>
                        </m:r>
                      </m:e>
                    </m:d>
                    <m:r>
                      <a:rPr lang="en-US" sz="1800" i="1">
                        <a:latin typeface="Cambria Math" panose="02040503050406030204" pitchFamily="18" charset="0"/>
                      </a:rPr>
                      <m:t>=</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6</m:t>
                        </m:r>
                      </m:e>
                    </m:d>
                    <m:r>
                      <a:rPr lang="en-US" sz="1800" b="0" i="1" smtClean="0">
                        <a:latin typeface="Cambria Math" panose="02040503050406030204" pitchFamily="18" charset="0"/>
                      </a:rPr>
                      <m:t>+12+12+12=</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6</m:t>
                        </m:r>
                      </m:e>
                    </m:d>
                    <m:r>
                      <a:rPr lang="en-US" sz="1800" b="0" i="1" smtClean="0">
                        <a:latin typeface="Cambria Math" panose="02040503050406030204" pitchFamily="18" charset="0"/>
                      </a:rPr>
                      <m:t>+36</m:t>
                    </m:r>
                    <m:r>
                      <a:rPr lang="en-US" sz="1800" b="0" i="0" smtClean="0">
                        <a:latin typeface="Cambria Math" panose="02040503050406030204" pitchFamily="18" charset="0"/>
                      </a:rPr>
                      <m:t>=−4+36</m:t>
                    </m:r>
                  </m:oMath>
                </a14:m>
                <a:r>
                  <a:rPr lang="en-US" sz="1800" dirty="0" smtClean="0"/>
                  <a:t>…</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153400" cy="5181600"/>
              </a:xfrm>
              <a:blipFill>
                <a:blip r:embed="rId2"/>
                <a:stretch>
                  <a:fillRect l="-1719" b="-2941"/>
                </a:stretch>
              </a:blipFill>
            </p:spPr>
            <p:txBody>
              <a:bodyPr/>
              <a:lstStyle/>
              <a:p>
                <a:r>
                  <a:rPr lang="en-US">
                    <a:noFill/>
                  </a:rPr>
                  <a:t> </a:t>
                </a:r>
              </a:p>
            </p:txBody>
          </p:sp>
        </mc:Fallback>
      </mc:AlternateContent>
    </p:spTree>
    <p:extLst>
      <p:ext uri="{BB962C8B-B14F-4D97-AF65-F5344CB8AC3E}">
        <p14:creationId xmlns:p14="http://schemas.microsoft.com/office/powerpoint/2010/main" val="9487913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153400" cy="5105400"/>
              </a:xfrm>
            </p:spPr>
            <p:txBody>
              <a:bodyPr/>
              <a:lstStyle/>
              <a:p>
                <a14:m>
                  <m:oMath xmlns:m="http://schemas.openxmlformats.org/officeDocument/2006/math">
                    <m:r>
                      <a:rPr lang="en-US" b="1" i="1">
                        <a:latin typeface="Cambria Math" panose="02040503050406030204" pitchFamily="18" charset="0"/>
                      </a:rPr>
                      <m:t>𝒇</m:t>
                    </m:r>
                    <m:d>
                      <m:dPr>
                        <m:ctrlPr>
                          <a:rPr lang="en-US" b="1" i="1">
                            <a:latin typeface="Cambria Math" panose="02040503050406030204" pitchFamily="18" charset="0"/>
                          </a:rPr>
                        </m:ctrlPr>
                      </m:dPr>
                      <m:e>
                        <m:r>
                          <a:rPr lang="en-US" b="1" i="1">
                            <a:latin typeface="Cambria Math" panose="02040503050406030204" pitchFamily="18" charset="0"/>
                          </a:rPr>
                          <m:t>𝟐𝟏</m:t>
                        </m:r>
                      </m:e>
                    </m:d>
                    <m:r>
                      <a:rPr lang="en-US" i="1">
                        <a:latin typeface="Cambria Math" panose="02040503050406030204" pitchFamily="18" charset="0"/>
                      </a:rPr>
                      <m:t>=20+12=</m:t>
                    </m:r>
                    <m:r>
                      <a:rPr lang="en-US" b="1" i="1">
                        <a:latin typeface="Cambria Math" panose="02040503050406030204" pitchFamily="18" charset="0"/>
                      </a:rPr>
                      <m:t>𝟑𝟐</m:t>
                    </m:r>
                  </m:oMath>
                </a14:m>
                <a:endParaRPr lang="en-US" dirty="0"/>
              </a:p>
              <a:p>
                <a:r>
                  <a:rPr lang="en-US" dirty="0" smtClean="0"/>
                  <a:t>Therefore, the function at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=21</m:t>
                    </m:r>
                  </m:oMath>
                </a14:m>
                <a:r>
                  <a:rPr lang="en-US" dirty="0" smtClean="0"/>
                  <a:t> is 32.</a:t>
                </a:r>
              </a:p>
              <a:p>
                <a:endParaRPr lang="en-US" dirty="0"/>
              </a:p>
              <a:p>
                <a:pPr marL="0" indent="0">
                  <a:buNone/>
                </a:pPr>
                <a:endParaRPr lang="en-US" dirty="0" smtClean="0"/>
              </a:p>
              <a:p>
                <a:r>
                  <a:rPr lang="en-US" dirty="0" smtClean="0"/>
                  <a:t>S-S-S is helpful because it lets you visualize recursion in action. </a:t>
                </a:r>
                <a:r>
                  <a:rPr lang="en-US" dirty="0" smtClean="0"/>
                  <a:t>This can easily be modeled in code, too!</a:t>
                </a:r>
                <a:endParaRPr lang="en-US" dirty="0" smtClean="0"/>
              </a:p>
              <a:p>
                <a:r>
                  <a:rPr lang="en-US" dirty="0" smtClean="0"/>
                  <a:t>I hope you’ve learned from today’s lesson on recursion</a:t>
                </a:r>
                <a:r>
                  <a:rPr lang="en-US" dirty="0" smtClean="0"/>
                  <a:t>! </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153400" cy="5105400"/>
              </a:xfrm>
              <a:blipFill>
                <a:blip r:embed="rId2"/>
                <a:stretch>
                  <a:fillRect l="-1719" r="-1495" b="-1193"/>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1173" b="96985" l="2778" r="98519">
                        <a14:foregroundMark x1="35556" y1="39363" x2="35556" y2="39363"/>
                        <a14:foregroundMark x1="38333" y1="36516" x2="38333" y2="36516"/>
                        <a14:foregroundMark x1="40741" y1="33836" x2="40741" y2="33836"/>
                        <a14:foregroundMark x1="67407" y1="4858" x2="70370" y2="1340"/>
                        <a14:foregroundMark x1="7407" y1="49414" x2="4815" y2="54439"/>
                        <a14:foregroundMark x1="32963" y1="92797" x2="70556" y2="89950"/>
                        <a14:foregroundMark x1="38889" y1="97152" x2="64630" y2="96482"/>
                        <a14:foregroundMark x1="94815" y1="55444" x2="91481" y2="75544"/>
                        <a14:foregroundMark x1="3889" y1="59631" x2="2778" y2="73199"/>
                        <a14:foregroundMark x1="97593" y1="54941" x2="98519" y2="63317"/>
                      </a14:backgroundRemoval>
                    </a14:imgEffect>
                  </a14:imgLayer>
                </a14:imgProps>
              </a:ext>
              <a:ext uri="{28A0092B-C50C-407E-A947-70E740481C1C}">
                <a14:useLocalDpi xmlns:a14="http://schemas.microsoft.com/office/drawing/2010/main" val="0"/>
              </a:ext>
            </a:extLst>
          </a:blip>
          <a:stretch>
            <a:fillRect/>
          </a:stretch>
        </p:blipFill>
        <p:spPr>
          <a:xfrm>
            <a:off x="7352247" y="2438400"/>
            <a:ext cx="1258353" cy="1391179"/>
          </a:xfrm>
          <a:prstGeom prst="rect">
            <a:avLst/>
          </a:prstGeom>
        </p:spPr>
      </p:pic>
      <p:pic>
        <p:nvPicPr>
          <p:cNvPr id="5" name="Picture 4"/>
          <p:cNvPicPr>
            <a:picLocks noChangeAspect="1"/>
          </p:cNvPicPr>
          <p:nvPr/>
        </p:nvPicPr>
        <p:blipFill>
          <a:blip r:embed="rId5" cstate="print">
            <a:extLst>
              <a:ext uri="{BEBA8EAE-BF5A-486C-A8C5-ECC9F3942E4B}">
                <a14:imgProps xmlns:a14="http://schemas.microsoft.com/office/drawing/2010/main">
                  <a14:imgLayer r:embed="rId4">
                    <a14:imgEffect>
                      <a14:backgroundRemoval t="1173" b="96985" l="2778" r="98519">
                        <a14:foregroundMark x1="35556" y1="39363" x2="35556" y2="39363"/>
                        <a14:foregroundMark x1="38333" y1="36516" x2="38333" y2="36516"/>
                        <a14:foregroundMark x1="40741" y1="33836" x2="40741" y2="33836"/>
                        <a14:foregroundMark x1="67407" y1="4858" x2="70370" y2="1340"/>
                        <a14:foregroundMark x1="7407" y1="49414" x2="4815" y2="54439"/>
                        <a14:foregroundMark x1="32963" y1="92797" x2="70556" y2="89950"/>
                        <a14:foregroundMark x1="38889" y1="97152" x2="64630" y2="96482"/>
                        <a14:foregroundMark x1="94815" y1="55444" x2="91481" y2="75544"/>
                        <a14:foregroundMark x1="3889" y1="59631" x2="2778" y2="73199"/>
                        <a14:foregroundMark x1="97593" y1="54941" x2="98519" y2="63317"/>
                      </a14:backgroundRemoval>
                    </a14:imgEffect>
                  </a14:imgLayer>
                </a14:imgProps>
              </a:ext>
              <a:ext uri="{28A0092B-C50C-407E-A947-70E740481C1C}">
                <a14:useLocalDpi xmlns:a14="http://schemas.microsoft.com/office/drawing/2010/main" val="0"/>
              </a:ext>
            </a:extLst>
          </a:blip>
          <a:stretch>
            <a:fillRect/>
          </a:stretch>
        </p:blipFill>
        <p:spPr>
          <a:xfrm>
            <a:off x="3904723" y="2438400"/>
            <a:ext cx="1258353" cy="1391179"/>
          </a:xfrm>
          <a:prstGeom prst="rect">
            <a:avLst/>
          </a:prstGeom>
        </p:spPr>
      </p:pic>
      <p:pic>
        <p:nvPicPr>
          <p:cNvPr id="6" name="Picture 5"/>
          <p:cNvPicPr>
            <a:picLocks noChangeAspect="1"/>
          </p:cNvPicPr>
          <p:nvPr/>
        </p:nvPicPr>
        <p:blipFill>
          <a:blip r:embed="rId5" cstate="print">
            <a:extLst>
              <a:ext uri="{BEBA8EAE-BF5A-486C-A8C5-ECC9F3942E4B}">
                <a14:imgProps xmlns:a14="http://schemas.microsoft.com/office/drawing/2010/main">
                  <a14:imgLayer r:embed="rId4">
                    <a14:imgEffect>
                      <a14:backgroundRemoval t="1173" b="96985" l="2778" r="98519">
                        <a14:foregroundMark x1="35556" y1="39363" x2="35556" y2="39363"/>
                        <a14:foregroundMark x1="38333" y1="36516" x2="38333" y2="36516"/>
                        <a14:foregroundMark x1="40741" y1="33836" x2="40741" y2="33836"/>
                        <a14:foregroundMark x1="67407" y1="4858" x2="70370" y2="1340"/>
                        <a14:foregroundMark x1="7407" y1="49414" x2="4815" y2="54439"/>
                        <a14:foregroundMark x1="32963" y1="92797" x2="70556" y2="89950"/>
                        <a14:foregroundMark x1="38889" y1="97152" x2="64630" y2="96482"/>
                        <a14:foregroundMark x1="94815" y1="55444" x2="91481" y2="75544"/>
                        <a14:foregroundMark x1="3889" y1="59631" x2="2778" y2="73199"/>
                        <a14:foregroundMark x1="97593" y1="54941" x2="98519" y2="63317"/>
                      </a14:backgroundRemoval>
                    </a14:imgEffect>
                  </a14:imgLayer>
                </a14:imgProps>
              </a:ext>
              <a:ext uri="{28A0092B-C50C-407E-A947-70E740481C1C}">
                <a14:useLocalDpi xmlns:a14="http://schemas.microsoft.com/office/drawing/2010/main" val="0"/>
              </a:ext>
            </a:extLst>
          </a:blip>
          <a:stretch>
            <a:fillRect/>
          </a:stretch>
        </p:blipFill>
        <p:spPr>
          <a:xfrm>
            <a:off x="457200" y="2418821"/>
            <a:ext cx="1258353" cy="1391179"/>
          </a:xfrm>
          <a:prstGeom prst="rect">
            <a:avLst/>
          </a:prstGeom>
        </p:spPr>
      </p:pic>
      <p:sp>
        <p:nvSpPr>
          <p:cNvPr id="7" name="Heart 6"/>
          <p:cNvSpPr/>
          <p:nvPr/>
        </p:nvSpPr>
        <p:spPr>
          <a:xfrm>
            <a:off x="4343400" y="5867400"/>
            <a:ext cx="457200" cy="45720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159237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13">
      <a:dk1>
        <a:srgbClr val="3E3E5C"/>
      </a:dk1>
      <a:lt1>
        <a:srgbClr val="FFFFFF"/>
      </a:lt1>
      <a:dk2>
        <a:srgbClr val="666699"/>
      </a:dk2>
      <a:lt2>
        <a:srgbClr val="CC0000"/>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3E3E5C"/>
        </a:dk1>
        <a:lt1>
          <a:srgbClr val="FFFFFF"/>
        </a:lt1>
        <a:dk2>
          <a:srgbClr val="666699"/>
        </a:dk2>
        <a:lt2>
          <a:srgbClr val="CC0000"/>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DigitalNumber_0109 print</Template>
  <TotalTime>125</TotalTime>
  <Words>591</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Cambria Math</vt:lpstr>
      <vt:lpstr>Office Theme</vt:lpstr>
      <vt:lpstr>Recursion Presentation</vt:lpstr>
      <vt:lpstr>What is Recursion?</vt:lpstr>
      <vt:lpstr>Divide and Conquer</vt:lpstr>
      <vt:lpstr>Practical Examples</vt:lpstr>
      <vt:lpstr>Practical Examples</vt:lpstr>
      <vt:lpstr>Recursion Example</vt:lpstr>
      <vt:lpstr>Simplify</vt:lpstr>
      <vt:lpstr>Substitute</vt:lpstr>
      <vt:lpstr>Solve!</vt:lpstr>
      <vt:lpstr>Recursion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c:creator>
  <cp:lastModifiedBy>Paul</cp:lastModifiedBy>
  <cp:revision>19</cp:revision>
  <dcterms:created xsi:type="dcterms:W3CDTF">2015-10-04T13:11:48Z</dcterms:created>
  <dcterms:modified xsi:type="dcterms:W3CDTF">2019-02-27T23:41:33Z</dcterms:modified>
</cp:coreProperties>
</file>