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4"/>
  </p:sldMasterIdLst>
  <p:sldIdLst>
    <p:sldId id="257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5" d="100"/>
          <a:sy n="65" d="100"/>
        </p:scale>
        <p:origin x="72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11/24/2024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11/24/2024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11/24/2024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11/24/2024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11/24/2024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11/24/2024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11/24/2024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11/24/2024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11/24/2024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11/24/2024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11/24/2024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19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path path="rect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11/24/2024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35084" y="639097"/>
            <a:ext cx="7438699" cy="3686015"/>
          </a:xfrm>
        </p:spPr>
        <p:txBody>
          <a:bodyPr>
            <a:normAutofit/>
          </a:bodyPr>
          <a:lstStyle/>
          <a:p>
            <a:r>
              <a:rPr lang="en-US" sz="4400" dirty="0"/>
              <a:t>ABC Call Volume Trend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SAHIL SAVALIYA</a:t>
            </a: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9E175-C738-FDED-C39C-171A2C351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Manpower Planning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1598A7-22C3-0CC3-80CF-F65C82E5DF64}"/>
              </a:ext>
            </a:extLst>
          </p:cNvPr>
          <p:cNvSpPr txBox="1"/>
          <p:nvPr/>
        </p:nvSpPr>
        <p:spPr>
          <a:xfrm>
            <a:off x="1097280" y="1969104"/>
            <a:ext cx="10058400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u="sng" dirty="0"/>
              <a:t>Insights:-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First I converted </a:t>
            </a:r>
            <a:r>
              <a:rPr lang="en-US" sz="2000" dirty="0" err="1"/>
              <a:t>Date_&amp;_Time</a:t>
            </a:r>
            <a:r>
              <a:rPr lang="en-US" sz="2000" dirty="0"/>
              <a:t> Column in integer and changed the format in MDY and put name of Column as Date_&amp;_Time2.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In given Analysis scenario Date_&amp;_Time2 measured in Rows section, Sum of </a:t>
            </a:r>
            <a:r>
              <a:rPr lang="en-US" sz="2000" dirty="0" err="1"/>
              <a:t>Call_Seconds</a:t>
            </a:r>
            <a:r>
              <a:rPr lang="en-US" sz="2000" dirty="0"/>
              <a:t> (s) measured in Values section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Sum of </a:t>
            </a:r>
            <a:r>
              <a:rPr lang="en-US" sz="2000" dirty="0" err="1"/>
              <a:t>Call_Seconds</a:t>
            </a:r>
            <a:r>
              <a:rPr lang="en-US" sz="2000" dirty="0"/>
              <a:t> (s) on 1-Jan is 676664.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Calculated Total </a:t>
            </a:r>
            <a:r>
              <a:rPr lang="en-US" sz="2000" dirty="0" err="1"/>
              <a:t>hrs</a:t>
            </a:r>
            <a:r>
              <a:rPr lang="en-US" sz="2000" dirty="0"/>
              <a:t> worked using this Formula: </a:t>
            </a:r>
          </a:p>
          <a:p>
            <a:pPr lvl="5"/>
            <a:r>
              <a:rPr lang="en-US" sz="2000" dirty="0"/>
              <a:t>Sum of </a:t>
            </a:r>
            <a:r>
              <a:rPr lang="en-US" sz="2000" dirty="0" err="1"/>
              <a:t>Call_hours</a:t>
            </a:r>
            <a:r>
              <a:rPr lang="en-US" sz="2000" dirty="0"/>
              <a:t> = (Sum of </a:t>
            </a:r>
            <a:r>
              <a:rPr lang="en-US" sz="2000" dirty="0" err="1"/>
              <a:t>Call_Seconds</a:t>
            </a:r>
            <a:r>
              <a:rPr lang="en-US" sz="2000" dirty="0"/>
              <a:t> (s) / 3600) = 187.96 </a:t>
            </a:r>
            <a:r>
              <a:rPr lang="en-US" sz="2000" dirty="0" err="1"/>
              <a:t>hrs</a:t>
            </a:r>
            <a:r>
              <a:rPr lang="en-US" sz="2000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Based on assumption Actual working </a:t>
            </a:r>
            <a:r>
              <a:rPr lang="en-US" sz="2000" dirty="0" err="1"/>
              <a:t>hrs</a:t>
            </a:r>
            <a:r>
              <a:rPr lang="en-US" sz="2000" dirty="0"/>
              <a:t> per person is 4.5 hrs.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Calculated Total no. of agents worked with answered rate of 70% using this Formula: 	Total no. of agents worked (70%) = (Total </a:t>
            </a:r>
            <a:r>
              <a:rPr lang="en-US" sz="2000" dirty="0" err="1"/>
              <a:t>hrs</a:t>
            </a:r>
            <a:r>
              <a:rPr lang="en-US" sz="2000" dirty="0"/>
              <a:t> worked / Actual working </a:t>
            </a:r>
            <a:r>
              <a:rPr lang="en-US" sz="2000" dirty="0" err="1"/>
              <a:t>hrs</a:t>
            </a:r>
            <a:r>
              <a:rPr lang="en-US" sz="2000" dirty="0"/>
              <a:t>) = 42</a:t>
            </a:r>
          </a:p>
        </p:txBody>
      </p:sp>
    </p:spTree>
    <p:extLst>
      <p:ext uri="{BB962C8B-B14F-4D97-AF65-F5344CB8AC3E}">
        <p14:creationId xmlns:p14="http://schemas.microsoft.com/office/powerpoint/2010/main" val="40321292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FF6CC-7280-372E-CAA9-DADAC68EA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Manpower Planning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7FBBA8-0BD8-485E-4691-9C76AE656E8C}"/>
              </a:ext>
            </a:extLst>
          </p:cNvPr>
          <p:cNvSpPr txBox="1"/>
          <p:nvPr/>
        </p:nvSpPr>
        <p:spPr>
          <a:xfrm>
            <a:off x="1097280" y="1899374"/>
            <a:ext cx="10058400" cy="4462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u="sng" dirty="0"/>
              <a:t>Insights:-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Total no. of agents worked with answered rate of 90% using unitary method: 	</a:t>
            </a:r>
          </a:p>
          <a:p>
            <a:pPr lvl="1"/>
            <a:r>
              <a:rPr lang="en-US" sz="2000" dirty="0"/>
              <a:t>	</a:t>
            </a:r>
            <a:r>
              <a:rPr lang="en-US" dirty="0"/>
              <a:t>Total no. of agents worked (90%) = (Total no. of agents worked (70%) / 70) * 90 = 54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Total no. of agents required to reduce the abandon rate to 10% is 54.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For Further </a:t>
            </a:r>
            <a:r>
              <a:rPr lang="en-US" sz="2000" dirty="0" err="1"/>
              <a:t>Analysis,Time_Bucket</a:t>
            </a:r>
            <a:r>
              <a:rPr lang="en-US" sz="2000" dirty="0"/>
              <a:t> measured in Rows section, Count of </a:t>
            </a:r>
            <a:r>
              <a:rPr lang="en-US" sz="2000" dirty="0" err="1"/>
              <a:t>Call_Seconds</a:t>
            </a:r>
            <a:r>
              <a:rPr lang="en-US" sz="2000" dirty="0"/>
              <a:t> (s) measured in Values section, expressed </a:t>
            </a:r>
            <a:r>
              <a:rPr lang="en-US" sz="2400" dirty="0"/>
              <a:t>Count</a:t>
            </a:r>
            <a:r>
              <a:rPr lang="en-US" sz="2000" dirty="0"/>
              <a:t> of </a:t>
            </a:r>
            <a:r>
              <a:rPr lang="en-US" sz="2000" dirty="0" err="1"/>
              <a:t>Call_Status</a:t>
            </a:r>
            <a:r>
              <a:rPr lang="en-US" sz="2000" dirty="0"/>
              <a:t> as Percentage of the column total and Time Distribution by dividing each number of calls distribution by total calls.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To Calculate minimum number of agents required in each time bucket to reduce the abandon rate to 10% using this Formula: </a:t>
            </a:r>
          </a:p>
          <a:p>
            <a:pPr lvl="3"/>
            <a:r>
              <a:rPr lang="en-US" sz="2000" dirty="0"/>
              <a:t>number of agents required in each time bucket = Time distribution * 54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These insights provide information about the minimum number of agents required in each time bucket to reduce the abandon rate to 10%. It will help to optimize staffing resources to ensure efficient customer service and satisfaction.</a:t>
            </a:r>
          </a:p>
        </p:txBody>
      </p:sp>
    </p:spTree>
    <p:extLst>
      <p:ext uri="{BB962C8B-B14F-4D97-AF65-F5344CB8AC3E}">
        <p14:creationId xmlns:p14="http://schemas.microsoft.com/office/powerpoint/2010/main" val="39355137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1B9D6-FC56-E0C6-586D-57A36DD78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Night Shift Manpower Planning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72F0D8-18A0-BF09-C271-70DB20EC763B}"/>
              </a:ext>
            </a:extLst>
          </p:cNvPr>
          <p:cNvSpPr txBox="1"/>
          <p:nvPr/>
        </p:nvSpPr>
        <p:spPr>
          <a:xfrm>
            <a:off x="1097279" y="1934863"/>
            <a:ext cx="1005839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u="sng" dirty="0"/>
              <a:t>Task4:</a:t>
            </a:r>
            <a:r>
              <a:rPr lang="en-US" dirty="0"/>
              <a:t> Customers also call ABC Insurance Company at night but don't get an answer because there are no agents available. This creates a poor customer experience. Assume that for every 100 calls that customers make between 9 am and 9 pm, they also make 30 calls at night between 9 pm and 9 am. The distribution of these 30 calls is as follows: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8C20F6B-A831-7FCB-6834-6BB8F1C4FD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7954" y="3180736"/>
            <a:ext cx="6636091" cy="74298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64AA226-92F2-7212-201C-26655C280E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79" y="4111147"/>
            <a:ext cx="5238881" cy="21169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4C0F972-9E99-AF95-4D80-EF2E7FE5DC8A}"/>
              </a:ext>
            </a:extLst>
          </p:cNvPr>
          <p:cNvSpPr txBox="1"/>
          <p:nvPr/>
        </p:nvSpPr>
        <p:spPr>
          <a:xfrm>
            <a:off x="6518787" y="462330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Total number of agents required is 17.</a:t>
            </a:r>
          </a:p>
        </p:txBody>
      </p:sp>
    </p:spTree>
    <p:extLst>
      <p:ext uri="{BB962C8B-B14F-4D97-AF65-F5344CB8AC3E}">
        <p14:creationId xmlns:p14="http://schemas.microsoft.com/office/powerpoint/2010/main" val="33328159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DA99A-7E47-6805-46EE-B05101A96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Night Shift Manpower Planning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67ED98-90E9-3D40-838C-39C10A3A50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209953"/>
            <a:ext cx="4665154" cy="245053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55FBBA1-4B3E-F53D-EBBC-6509CA4731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6480" y="2209953"/>
            <a:ext cx="5177098" cy="2450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1819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38C5B-EEC0-DC2C-71BA-F04BE9344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Night Shift Manpower Planning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0934C7-245F-C48E-8DE0-AF9C29A933A2}"/>
              </a:ext>
            </a:extLst>
          </p:cNvPr>
          <p:cNvSpPr txBox="1"/>
          <p:nvPr/>
        </p:nvSpPr>
        <p:spPr>
          <a:xfrm>
            <a:off x="1097280" y="1968257"/>
            <a:ext cx="10058399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u="sng" dirty="0"/>
              <a:t>Insights:-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Total number of calls for 23 days is 117988.</a:t>
            </a:r>
          </a:p>
          <a:p>
            <a:pPr lvl="2"/>
            <a:r>
              <a:rPr lang="en-US" dirty="0"/>
              <a:t> Average number of calls = (Total number of calls / 23) = 5130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means Customer make 5130 calls per day.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every 100 calls that customers make between 9 am and 9 pm, they also make 30 calls at night between 9 pm and 9 am. It means 30% of incoming calls are at night between 9 PM to 9 AM.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u="sng" dirty="0"/>
              <a:t>Formulas: </a:t>
            </a:r>
          </a:p>
          <a:p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Average incoming calls at night between 9 PM - 9 AM = ( 30% of 5130) = 1539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Average seconds required to answer the calls = (Avg incoming calls at night * Avg calls answered) = 1539 * 198.62 = 305680.4499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Average hours required to answer the calls = (Average seconds required to answer the calls / 3600) = 84.9</a:t>
            </a:r>
          </a:p>
        </p:txBody>
      </p:sp>
    </p:spTree>
    <p:extLst>
      <p:ext uri="{BB962C8B-B14F-4D97-AF65-F5344CB8AC3E}">
        <p14:creationId xmlns:p14="http://schemas.microsoft.com/office/powerpoint/2010/main" val="3561620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01D80-F5DD-77C8-1AA9-4146DE555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Night Shift Manpower Planning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7DD9DB-D032-A6DC-A203-A79D7E5ADF80}"/>
              </a:ext>
            </a:extLst>
          </p:cNvPr>
          <p:cNvSpPr txBox="1"/>
          <p:nvPr/>
        </p:nvSpPr>
        <p:spPr>
          <a:xfrm>
            <a:off x="1097279" y="1981320"/>
            <a:ext cx="10058399" cy="34470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Insights:-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keeping the maximum abandon rate at 10% </a:t>
            </a:r>
          </a:p>
          <a:p>
            <a:pPr lvl="1"/>
            <a:r>
              <a:rPr lang="en-US" sz="2000" dirty="0"/>
              <a:t>	Actual average hours required to answer the calls = 0.9 * Average hours required to answer the calls = 76.42011247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We know from the previous task that Actual working </a:t>
            </a:r>
            <a:r>
              <a:rPr lang="en-US" sz="2000" dirty="0" err="1"/>
              <a:t>hrs</a:t>
            </a:r>
            <a:r>
              <a:rPr lang="en-US" sz="2000" dirty="0"/>
              <a:t> is 4.5 hrs.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No. of agents required to answer the call = (Actual average hours required to answer the calls /4.5) = 17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Total number of agents required to answer the call at night 9 PM to 9 AM is 17.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Calculated the Time Distribution by dividing each calls distribution by total calls i.e., 30.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The number of agents required for each time bucket is calculated by 17 * Time Distribution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290935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32B93-D3BD-6386-83F4-3E54F6244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F2E30F-5CAD-886D-E45C-291901752AD1}"/>
              </a:ext>
            </a:extLst>
          </p:cNvPr>
          <p:cNvSpPr txBox="1"/>
          <p:nvPr/>
        </p:nvSpPr>
        <p:spPr>
          <a:xfrm>
            <a:off x="1097280" y="2017419"/>
            <a:ext cx="10058400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Company can divide workforce into three shifts to ensure 24/7 availability for addressing customer’s queries and concerns.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Based on analysis incoming calls in evening are less. So Company can optimize workforce by reducing the number of agents in evening for call handling.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Company can hire 17 agents who will be available during night hours from 9 PM to 9 AM to handle the calls or shift some of the day workers to the night shift.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During the analysis there were outliers in data but removing the outliers can lead to different outcomes.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These insights provide the company with actionable strategies for optimizing workforce allocation, enhancing customer service efficiency, and ensuring continuous availability to address customer needs.</a:t>
            </a:r>
          </a:p>
        </p:txBody>
      </p:sp>
    </p:spTree>
    <p:extLst>
      <p:ext uri="{BB962C8B-B14F-4D97-AF65-F5344CB8AC3E}">
        <p14:creationId xmlns:p14="http://schemas.microsoft.com/office/powerpoint/2010/main" val="1632658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DFF99-27F1-1573-9F0D-CBEEB58DC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Description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A82B44-55DD-F99E-1D61-F59364FB7E06}"/>
              </a:ext>
            </a:extLst>
          </p:cNvPr>
          <p:cNvSpPr txBox="1"/>
          <p:nvPr/>
        </p:nvSpPr>
        <p:spPr>
          <a:xfrm>
            <a:off x="1097280" y="2029452"/>
            <a:ext cx="9985641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Analysis is done on following points:- </a:t>
            </a:r>
          </a:p>
          <a:p>
            <a:r>
              <a:rPr lang="en-US" sz="2000" dirty="0"/>
              <a:t>1. Average Call Duration </a:t>
            </a:r>
          </a:p>
          <a:p>
            <a:r>
              <a:rPr lang="en-US" sz="2000" dirty="0"/>
              <a:t>2. Call Volume Analysis </a:t>
            </a:r>
          </a:p>
          <a:p>
            <a:r>
              <a:rPr lang="en-US" sz="2000" dirty="0"/>
              <a:t>3. Manpower Planning </a:t>
            </a:r>
          </a:p>
          <a:p>
            <a:r>
              <a:rPr lang="en-US" sz="2000" dirty="0"/>
              <a:t>4. Night Shift Manpower Planning</a:t>
            </a:r>
          </a:p>
          <a:p>
            <a:endParaRPr lang="en-US" sz="2000" dirty="0"/>
          </a:p>
          <a:p>
            <a:r>
              <a:rPr lang="en-US" sz="2000" dirty="0"/>
              <a:t>Tech Stack used: -Microsoft Excel</a:t>
            </a:r>
          </a:p>
        </p:txBody>
      </p:sp>
    </p:spTree>
    <p:extLst>
      <p:ext uri="{BB962C8B-B14F-4D97-AF65-F5344CB8AC3E}">
        <p14:creationId xmlns:p14="http://schemas.microsoft.com/office/powerpoint/2010/main" val="2335804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62C76-A2E5-094F-DE9E-66E628BCA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 Call Duration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B6DEA7-C9A4-ED23-8683-1CBF8C25851B}"/>
              </a:ext>
            </a:extLst>
          </p:cNvPr>
          <p:cNvSpPr txBox="1"/>
          <p:nvPr/>
        </p:nvSpPr>
        <p:spPr>
          <a:xfrm>
            <a:off x="1097279" y="2125067"/>
            <a:ext cx="1005839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u="sng" dirty="0"/>
              <a:t>Task1: </a:t>
            </a:r>
            <a:r>
              <a:rPr lang="en-US" sz="2000" dirty="0"/>
              <a:t>What is the average duration of calls for each time bucket?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0867EC1-AAB0-EAF0-813C-595D494F65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644" y="2912884"/>
            <a:ext cx="2848949" cy="325985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C6CB5F5-5A11-F4BB-E137-8C681246F7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3003" y="2896891"/>
            <a:ext cx="5889127" cy="3197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6367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21372-761F-1520-1B57-FF80B6A17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 Call Duration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68D171-55AF-EBEF-28C0-A0951FBFB4B4}"/>
              </a:ext>
            </a:extLst>
          </p:cNvPr>
          <p:cNvSpPr txBox="1"/>
          <p:nvPr/>
        </p:nvSpPr>
        <p:spPr>
          <a:xfrm>
            <a:off x="1097279" y="2106756"/>
            <a:ext cx="10058399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u="sng" dirty="0"/>
              <a:t>Insights:-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In the given Analysis scenario </a:t>
            </a:r>
            <a:r>
              <a:rPr lang="en-US" sz="2000" dirty="0" err="1"/>
              <a:t>Time_Bucket</a:t>
            </a:r>
            <a:r>
              <a:rPr lang="en-US" sz="2000" dirty="0"/>
              <a:t> measured in Rows section, Average of </a:t>
            </a:r>
            <a:r>
              <a:rPr lang="en-US" sz="2000" dirty="0" err="1"/>
              <a:t>Call_Seconds</a:t>
            </a:r>
            <a:r>
              <a:rPr lang="en-US" sz="2000" dirty="0"/>
              <a:t> (s) measured in Values section, </a:t>
            </a:r>
            <a:r>
              <a:rPr lang="en-US" sz="2000" dirty="0" err="1"/>
              <a:t>Call_Status</a:t>
            </a:r>
            <a:r>
              <a:rPr lang="en-US" sz="2000" dirty="0"/>
              <a:t> measured in Filters section and filtered the </a:t>
            </a:r>
            <a:r>
              <a:rPr lang="en-US" sz="2000" dirty="0" err="1"/>
              <a:t>Call_Status</a:t>
            </a:r>
            <a:r>
              <a:rPr lang="en-US" sz="2000" dirty="0"/>
              <a:t> as answered.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Based on the analysis Total average call duration answered by agents is 198.62 seconds.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Further analysis reveals that maximum average duration of calls for incoming calls is at 10_11 AM and 7_8 PM 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Based on analysis minimum average call duration for incoming calls received by agents is at 12_1 PM.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These insights explains about the distribution of call durations, helping to identify peak and off-peak periods in terms of call handling.</a:t>
            </a:r>
          </a:p>
        </p:txBody>
      </p:sp>
    </p:spTree>
    <p:extLst>
      <p:ext uri="{BB962C8B-B14F-4D97-AF65-F5344CB8AC3E}">
        <p14:creationId xmlns:p14="http://schemas.microsoft.com/office/powerpoint/2010/main" val="11177967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3641D-EADF-DB4A-C337-9F1279627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 Volume Analysis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389BEB-0984-EF46-E80D-6FD98A31510C}"/>
              </a:ext>
            </a:extLst>
          </p:cNvPr>
          <p:cNvSpPr txBox="1"/>
          <p:nvPr/>
        </p:nvSpPr>
        <p:spPr>
          <a:xfrm>
            <a:off x="1097279" y="2036576"/>
            <a:ext cx="1005839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u="sng" dirty="0"/>
              <a:t>Task2: </a:t>
            </a:r>
            <a:r>
              <a:rPr lang="en-US" sz="2000" dirty="0"/>
              <a:t>Can you create a chart or graph that shows the number of calls received in each time bucket?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58F17D0-A189-4F15-995B-67A156FFF6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2632" y="2860077"/>
            <a:ext cx="7607691" cy="3340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8900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40169-12AE-F23D-CBE3-D0FBCD972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 Volume Analysis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EDB80A-A881-486E-4483-B29960F10C8A}"/>
              </a:ext>
            </a:extLst>
          </p:cNvPr>
          <p:cNvSpPr txBox="1"/>
          <p:nvPr/>
        </p:nvSpPr>
        <p:spPr>
          <a:xfrm>
            <a:off x="1097280" y="1981320"/>
            <a:ext cx="10058400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u="sng" dirty="0"/>
              <a:t>Insights:-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In the given Analysis scenario </a:t>
            </a:r>
            <a:r>
              <a:rPr lang="en-US" sz="2000" dirty="0" err="1"/>
              <a:t>Time_Bucket</a:t>
            </a:r>
            <a:r>
              <a:rPr lang="en-US" sz="2000" dirty="0"/>
              <a:t> measured in Rows section, Count of </a:t>
            </a:r>
            <a:r>
              <a:rPr lang="en-US" sz="2000" dirty="0" err="1"/>
              <a:t>Customer_Phone_No</a:t>
            </a:r>
            <a:r>
              <a:rPr lang="en-US" sz="2000" dirty="0"/>
              <a:t> and Count of </a:t>
            </a:r>
            <a:r>
              <a:rPr lang="en-US" sz="2000" dirty="0" err="1"/>
              <a:t>Call_Status</a:t>
            </a:r>
            <a:r>
              <a:rPr lang="en-US" sz="2000" dirty="0"/>
              <a:t> measured in Values section, </a:t>
            </a:r>
            <a:r>
              <a:rPr lang="en-US" sz="2000" dirty="0" err="1"/>
              <a:t>Call_Status</a:t>
            </a:r>
            <a:r>
              <a:rPr lang="en-US" sz="2000" dirty="0"/>
              <a:t> measured in Filters section.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Then filtered the </a:t>
            </a:r>
            <a:r>
              <a:rPr lang="en-US" sz="2000" dirty="0" err="1"/>
              <a:t>Call_Status</a:t>
            </a:r>
            <a:r>
              <a:rPr lang="en-US" sz="2000" dirty="0"/>
              <a:t> as answered and expressed Count of </a:t>
            </a:r>
            <a:r>
              <a:rPr lang="en-US" sz="2000" dirty="0" err="1"/>
              <a:t>Call_Status</a:t>
            </a:r>
            <a:r>
              <a:rPr lang="en-US" sz="2000" dirty="0"/>
              <a:t> as Percentage of the column total.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Based on analysis highest number of calls received is between 12 PM and 1 PM.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Further analysis also revealed that least number of calls answered is between 8 PM and 9 PM.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These insights provide information about the number of calls received against time, helping to identify peak and off-peak periods.</a:t>
            </a:r>
          </a:p>
        </p:txBody>
      </p:sp>
    </p:spTree>
    <p:extLst>
      <p:ext uri="{BB962C8B-B14F-4D97-AF65-F5344CB8AC3E}">
        <p14:creationId xmlns:p14="http://schemas.microsoft.com/office/powerpoint/2010/main" val="27565634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6DB9B-78DA-43C4-76D3-BBFEBC48F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Manpower Planning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4C175E-C678-52C9-70DF-A3F54629FD83}"/>
              </a:ext>
            </a:extLst>
          </p:cNvPr>
          <p:cNvSpPr txBox="1"/>
          <p:nvPr/>
        </p:nvSpPr>
        <p:spPr>
          <a:xfrm>
            <a:off x="1097279" y="1971336"/>
            <a:ext cx="10058399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u="sng" dirty="0"/>
              <a:t>Task3</a:t>
            </a:r>
            <a:r>
              <a:rPr lang="en-US" sz="2000" dirty="0"/>
              <a:t>: The current rate of abandoned calls is approximately 30%. Propose a plan for manpower allocation during each time bucket (from 9 am to 9 pm) to reduce the abandon rate to 10%. What is the minimum number of agents required in each time bucket to reduce the abandon rate to 10%?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93E9700-5657-FC39-FA90-A86A91D6DE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7066" y="3528751"/>
            <a:ext cx="4762745" cy="252108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E1317FB-C20B-FFDF-7835-700A53E9594D}"/>
              </a:ext>
            </a:extLst>
          </p:cNvPr>
          <p:cNvSpPr txBox="1"/>
          <p:nvPr/>
        </p:nvSpPr>
        <p:spPr>
          <a:xfrm>
            <a:off x="6202191" y="3875209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We can see in graph almost 30% calls are getting abandoned.</a:t>
            </a:r>
          </a:p>
        </p:txBody>
      </p:sp>
    </p:spTree>
    <p:extLst>
      <p:ext uri="{BB962C8B-B14F-4D97-AF65-F5344CB8AC3E}">
        <p14:creationId xmlns:p14="http://schemas.microsoft.com/office/powerpoint/2010/main" val="29249056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4429D-E404-F990-8B17-6FBFBFE6E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Manpower Planning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058298-5CB4-DFEE-9B23-686E00E63FEC}"/>
              </a:ext>
            </a:extLst>
          </p:cNvPr>
          <p:cNvSpPr txBox="1"/>
          <p:nvPr/>
        </p:nvSpPr>
        <p:spPr>
          <a:xfrm>
            <a:off x="1097280" y="1951672"/>
            <a:ext cx="100584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Assumption: An agent's total working hours are 9 hours, out of which 1.5 hours are spent on lunch and snacks in the office. On average, an agent spends 60% of their total actual working hours (i.e., 60% of 7.5 hours) on calls with customers/users.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7C17D25-C80E-9B4A-BEE3-77B6C8036B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3089313"/>
            <a:ext cx="3877982" cy="92332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47E7FEC-9F59-740F-570F-5D9765C3C4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089312"/>
            <a:ext cx="5328621" cy="253473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76B4429-7F00-0AC5-B01A-E953683A20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280" y="4830594"/>
            <a:ext cx="4490031" cy="79345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D77E1CC-9B20-10D5-0892-18D28E78DA27}"/>
              </a:ext>
            </a:extLst>
          </p:cNvPr>
          <p:cNvSpPr txBox="1"/>
          <p:nvPr/>
        </p:nvSpPr>
        <p:spPr>
          <a:xfrm>
            <a:off x="1097280" y="423695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Total Hours worked on 1st Jan</a:t>
            </a:r>
          </a:p>
        </p:txBody>
      </p:sp>
    </p:spTree>
    <p:extLst>
      <p:ext uri="{BB962C8B-B14F-4D97-AF65-F5344CB8AC3E}">
        <p14:creationId xmlns:p14="http://schemas.microsoft.com/office/powerpoint/2010/main" val="13114621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FDC53-240C-1374-F6CA-711AE5CF0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Manpower Planning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736E240-E0AC-39ED-F2E1-5EAC8537B4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8013" y="2381611"/>
            <a:ext cx="8595974" cy="2809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880674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80AA9D2D-EE59-4148-A11E-A51EEE828B28}" vid="{AEAFD717-D3C8-4034-8F7E-D5220B0CCEB8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F4F4D41-822D-40F2-A7AC-E4E6CB36CA7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19DAD249-BF80-48EF-9AFB-36A11BCDC2C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5A59D56-2157-4202-9D02-F44E447A24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{AED94F7C-5EE8-4F89-9E54-D280F8CFD2F2}tf56160789_win32</Template>
  <TotalTime>39</TotalTime>
  <Words>1297</Words>
  <Application>Microsoft Office PowerPoint</Application>
  <PresentationFormat>Widescreen</PresentationFormat>
  <Paragraphs>85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Bookman Old Style</vt:lpstr>
      <vt:lpstr>Calibri</vt:lpstr>
      <vt:lpstr>Franklin Gothic Book</vt:lpstr>
      <vt:lpstr>Custom</vt:lpstr>
      <vt:lpstr>ABC Call Volume Trend Analysis</vt:lpstr>
      <vt:lpstr>Project Description</vt:lpstr>
      <vt:lpstr>Average Call Duration</vt:lpstr>
      <vt:lpstr>Average Call Duration</vt:lpstr>
      <vt:lpstr>Call Volume Analysis</vt:lpstr>
      <vt:lpstr>Call Volume Analysis</vt:lpstr>
      <vt:lpstr>Manpower Planning</vt:lpstr>
      <vt:lpstr>Manpower Planning</vt:lpstr>
      <vt:lpstr>Manpower Planning</vt:lpstr>
      <vt:lpstr>Manpower Planning</vt:lpstr>
      <vt:lpstr>Manpower Planning</vt:lpstr>
      <vt:lpstr>Night Shift Manpower Planning</vt:lpstr>
      <vt:lpstr>Night Shift Manpower Planning</vt:lpstr>
      <vt:lpstr>Night Shift Manpower Planning</vt:lpstr>
      <vt:lpstr>Night Shift Manpower Planning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SAVALIYA SAHIL</dc:creator>
  <cp:lastModifiedBy>SAVALIYA SAHIL</cp:lastModifiedBy>
  <cp:revision>19</cp:revision>
  <dcterms:created xsi:type="dcterms:W3CDTF">2024-11-24T02:32:23Z</dcterms:created>
  <dcterms:modified xsi:type="dcterms:W3CDTF">2024-11-24T03:11:48Z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