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AAE1C-7828-4BCB-985C-83132FA0B576}" type="datetimeFigureOut">
              <a:rPr lang="en-GB" smtClean="0"/>
              <a:t>10/11/2019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F4918-595E-4E7B-8E1A-E6ED62188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87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DD53-EF9F-4121-8D9B-AFB0E21E4869}" type="datetime1">
              <a:rPr lang="en-GB" smtClean="0"/>
              <a:t>10/11/2019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6CF6-E8BD-4F19-BF10-77EAA2B59999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355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35004-D4BE-4371-BD2D-825DADC113AA}" type="datetime1">
              <a:rPr lang="en-GB" smtClean="0"/>
              <a:t>10/11/2019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6CF6-E8BD-4F19-BF10-77EAA2B599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52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7889-7549-481D-A71A-7C22FB639D2E}" type="datetime1">
              <a:rPr lang="en-GB" smtClean="0"/>
              <a:t>10/11/2019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6CF6-E8BD-4F19-BF10-77EAA2B599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444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C814-865A-4EAC-A18A-9BDAE670E13B}" type="datetime1">
              <a:rPr lang="en-GB" smtClean="0"/>
              <a:t>10/11/2019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6CF6-E8BD-4F19-BF10-77EAA2B599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105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7843-CDFB-4976-9397-A704CF8D4849}" type="datetime1">
              <a:rPr lang="en-GB" smtClean="0"/>
              <a:t>10/11/2019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6CF6-E8BD-4F19-BF10-77EAA2B59999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664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7AC5-05A3-40E7-9092-C0FB45B562B5}" type="datetime1">
              <a:rPr lang="en-GB" smtClean="0"/>
              <a:t>10/11/2019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6CF6-E8BD-4F19-BF10-77EAA2B599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013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8DD7-D16F-4E80-9150-B7842E89A3E0}" type="datetime1">
              <a:rPr lang="en-GB" smtClean="0"/>
              <a:t>10/11/2019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6CF6-E8BD-4F19-BF10-77EAA2B599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358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DFEA8-88C4-40DC-909A-B994C341B056}" type="datetime1">
              <a:rPr lang="en-GB" smtClean="0"/>
              <a:t>10/11/2019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6CF6-E8BD-4F19-BF10-77EAA2B599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073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5FFAD-609F-4303-90A6-7D75B1BD4DDA}" type="datetime1">
              <a:rPr lang="en-GB" smtClean="0"/>
              <a:t>10/11/2019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6CF6-E8BD-4F19-BF10-77EAA2B599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715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EFB1ECA-7FC8-4CD5-9AA6-20B9ABA126A5}" type="datetime1">
              <a:rPr lang="en-GB" smtClean="0"/>
              <a:t>10/11/2019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216CF6-E8BD-4F19-BF10-77EAA2B599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55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AF5E-A9EB-4037-8918-AE4FF0A634EF}" type="datetime1">
              <a:rPr lang="en-GB" smtClean="0"/>
              <a:t>10/11/2019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6CF6-E8BD-4F19-BF10-77EAA2B599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68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55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93099"/>
            <a:ext cx="10058400" cy="457599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5635B93-9937-4547-B1B9-09520623872D}" type="datetime1">
              <a:rPr lang="en-GB" smtClean="0"/>
              <a:t>10/11/2019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7216CF6-E8BD-4F19-BF10-77EAA2B59999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08207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39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SAWassermann/DisNETPer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orbi.ulg.ac.be/handle/2268/200967" TargetMode="External"/><Relationship Id="rId2" Type="http://schemas.openxmlformats.org/officeDocument/2006/relationships/hyperlink" Target="http://orbi.ulg.ac.be/handle/2268/18729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l.inria.fr/hal-01883815" TargetMode="External"/><Relationship Id="rId5" Type="http://schemas.openxmlformats.org/officeDocument/2006/relationships/hyperlink" Target="http://orbi.ulg.ac.be/handle/2268/201059" TargetMode="External"/><Relationship Id="rId4" Type="http://schemas.openxmlformats.org/officeDocument/2006/relationships/hyperlink" Target="http://orbi.ulg.ac.be/handle/2268/192775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C997B-D1ED-4119-AFBB-2878BF089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56180"/>
            <a:ext cx="10058400" cy="3566160"/>
          </a:xfrm>
        </p:spPr>
        <p:txBody>
          <a:bodyPr>
            <a:noAutofit/>
          </a:bodyPr>
          <a:lstStyle/>
          <a:p>
            <a:pPr algn="ctr"/>
            <a:r>
              <a:rPr lang="en-GB" sz="4400" b="1" dirty="0">
                <a:solidFill>
                  <a:schemeClr val="accent1"/>
                </a:solidFill>
              </a:rPr>
              <a:t>Active Measurements for Path Performance Diagnosis with </a:t>
            </a:r>
            <a:r>
              <a:rPr lang="en-GB" sz="4400" b="1" dirty="0" err="1">
                <a:solidFill>
                  <a:schemeClr val="accent1"/>
                </a:solidFill>
              </a:rPr>
              <a:t>DisNETPerf</a:t>
            </a:r>
            <a:r>
              <a:rPr lang="en-GB" sz="4400" b="1" dirty="0">
                <a:solidFill>
                  <a:schemeClr val="accent1"/>
                </a:solidFill>
              </a:rPr>
              <a:t>, </a:t>
            </a:r>
            <a:br>
              <a:rPr lang="en-GB" sz="4400" b="1" dirty="0">
                <a:solidFill>
                  <a:schemeClr val="accent1"/>
                </a:solidFill>
              </a:rPr>
            </a:br>
            <a:r>
              <a:rPr lang="en-GB" sz="4400" b="1" dirty="0">
                <a:solidFill>
                  <a:schemeClr val="accent1"/>
                </a:solidFill>
              </a:rPr>
              <a:t>a Distributed Internet Paths Performance Analyzer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02F12F-85DC-4E95-828C-D131E67B0C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GB" dirty="0"/>
              <a:t>Sarah Wassermann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6CFAF0-4FB0-46CE-B0E8-D52B68C819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539" y="5262094"/>
            <a:ext cx="3201882" cy="67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795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C64B-A7D3-4C0A-9876-1DC38F650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DisNETPerf</a:t>
            </a:r>
            <a:r>
              <a:rPr lang="en-GB" dirty="0"/>
              <a:t> – Evaluation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7FB58DE-837C-4838-8647-996A6D750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039" y="1293813"/>
            <a:ext cx="5242247" cy="4575175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F882AC-514C-4A94-8893-9580C0A8A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6CF6-E8BD-4F19-BF10-77EAA2B5999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369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91207-9752-4E78-9596-CCFCEE077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Analysis with </a:t>
            </a:r>
            <a:r>
              <a:rPr lang="en-GB" dirty="0" err="1"/>
              <a:t>DisNETPerf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FA4B5-B428-4D36-8B55-F14D14B96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We monitored </a:t>
            </a:r>
            <a:r>
              <a:rPr lang="en-GB" b="1" dirty="0"/>
              <a:t>50 Google servers</a:t>
            </a:r>
            <a:r>
              <a:rPr lang="en-GB" dirty="0"/>
              <a:t> for one week with </a:t>
            </a:r>
            <a:r>
              <a:rPr lang="en-GB" dirty="0" err="1"/>
              <a:t>DisNETPerf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The measured </a:t>
            </a:r>
            <a:r>
              <a:rPr lang="en-GB" b="1" dirty="0"/>
              <a:t>RTTs</a:t>
            </a:r>
            <a:r>
              <a:rPr lang="en-GB" dirty="0"/>
              <a:t> show </a:t>
            </a:r>
            <a:r>
              <a:rPr lang="en-GB" b="1" dirty="0"/>
              <a:t>high variability</a:t>
            </a:r>
            <a:r>
              <a:rPr lang="en-GB" dirty="0"/>
              <a:t> for some AS paths, potentially leading to </a:t>
            </a:r>
            <a:r>
              <a:rPr lang="en-GB" b="1" dirty="0"/>
              <a:t>significant</a:t>
            </a:r>
            <a:br>
              <a:rPr lang="en-GB" b="1" dirty="0"/>
            </a:br>
            <a:r>
              <a:rPr lang="en-GB" b="1" dirty="0"/>
              <a:t> performance degradation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 Correlation</a:t>
            </a:r>
            <a:r>
              <a:rPr lang="en-GB" dirty="0"/>
              <a:t> between </a:t>
            </a:r>
            <a:r>
              <a:rPr lang="en-GB" b="1" dirty="0"/>
              <a:t>variation of RTT</a:t>
            </a:r>
            <a:r>
              <a:rPr lang="en-GB" dirty="0"/>
              <a:t> and </a:t>
            </a:r>
            <a:r>
              <a:rPr lang="en-GB" b="1" dirty="0"/>
              <a:t>variation of # traversed </a:t>
            </a:r>
            <a:r>
              <a:rPr lang="en-GB" b="1" dirty="0" err="1"/>
              <a:t>ASes</a:t>
            </a:r>
            <a:endParaRPr lang="en-GB" b="1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1D4288-F58E-403F-A666-A59EA4042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736" y="2879128"/>
            <a:ext cx="9042378" cy="343415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6C9C85-33BB-4386-937D-B68BFA1EA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6CF6-E8BD-4F19-BF10-77EAA2B59999}" type="slidenum">
              <a:rPr lang="en-GB" smtClean="0"/>
              <a:t>11</a:t>
            </a:fld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5A6EFF0-4FC0-4D41-8769-E26ED71C437C}"/>
              </a:ext>
            </a:extLst>
          </p:cNvPr>
          <p:cNvSpPr/>
          <p:nvPr/>
        </p:nvSpPr>
        <p:spPr>
          <a:xfrm>
            <a:off x="2724539" y="2879128"/>
            <a:ext cx="615820" cy="3220883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BBAB5C3-BD47-43F4-94E4-41A4F111429D}"/>
              </a:ext>
            </a:extLst>
          </p:cNvPr>
          <p:cNvSpPr/>
          <p:nvPr/>
        </p:nvSpPr>
        <p:spPr>
          <a:xfrm>
            <a:off x="4089919" y="2879128"/>
            <a:ext cx="615820" cy="3220883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51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45EE3-1A80-4E9B-8273-FC0AF1CCD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12A32-05B9-4050-8B51-D730831EF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93099"/>
            <a:ext cx="10058400" cy="4575995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GB" dirty="0"/>
              <a:t> We introduced </a:t>
            </a:r>
            <a:r>
              <a:rPr lang="en-GB" b="1" dirty="0" err="1"/>
              <a:t>DisNETPerf</a:t>
            </a:r>
            <a:r>
              <a:rPr lang="en-GB" dirty="0"/>
              <a:t>, a Distributed Internet Paths Performance Analyzer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dirty="0"/>
              <a:t> Smallest-latency and landmark approaches yield very similar results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dirty="0"/>
              <a:t> Probes elected by both approaches correspond often to paths </a:t>
            </a:r>
            <a:r>
              <a:rPr lang="en-GB" b="1" dirty="0"/>
              <a:t>most similar to the ground truth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GB" dirty="0"/>
              <a:t> Reverse path can be measured with very high accuracy in certain scenarios</a:t>
            </a:r>
            <a:endParaRPr lang="en-GB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GB" dirty="0"/>
              <a:t> We obtained the </a:t>
            </a:r>
            <a:r>
              <a:rPr lang="en-GB" b="1" dirty="0"/>
              <a:t>best results at the AS level</a:t>
            </a:r>
            <a:r>
              <a:rPr lang="en-GB" dirty="0"/>
              <a:t>, which is the most important one for our purpose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DisNETPerf</a:t>
            </a:r>
            <a:r>
              <a:rPr lang="en-GB" dirty="0"/>
              <a:t> is </a:t>
            </a:r>
            <a:r>
              <a:rPr lang="en-GB" b="1" dirty="0"/>
              <a:t>freely available on GitHub</a:t>
            </a:r>
            <a:r>
              <a:rPr lang="en-GB" dirty="0"/>
              <a:t>: </a:t>
            </a:r>
            <a:r>
              <a:rPr lang="en-GB" dirty="0">
                <a:hlinkClick r:id="rId2"/>
              </a:rPr>
              <a:t>https://github.com/SAWassermann/DisNETPerf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1FED71-D958-44E8-9FC6-12B197DBF5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1" t="10286" r="10001" b="9714"/>
          <a:stretch/>
        </p:blipFill>
        <p:spPr>
          <a:xfrm>
            <a:off x="4593771" y="3955525"/>
            <a:ext cx="2275115" cy="228600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11641-C18B-41E6-8E9F-8F2C5DAF3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6CF6-E8BD-4F19-BF10-77EAA2B5999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026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22F29-DB1B-4FD6-9666-D42364936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7BDCF-E694-42A4-AA14-FCACDA4B8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GB" dirty="0"/>
              <a:t> Test other probe-selection methods (for ex. RSD – </a:t>
            </a:r>
            <a:r>
              <a:rPr lang="en-GB" dirty="0" err="1"/>
              <a:t>Gürsun</a:t>
            </a:r>
            <a:r>
              <a:rPr lang="en-GB" dirty="0"/>
              <a:t> et al., IMC 2012)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dirty="0"/>
              <a:t> Deep comparison between </a:t>
            </a:r>
            <a:r>
              <a:rPr lang="en-GB" dirty="0" err="1"/>
              <a:t>DisNETPerf</a:t>
            </a:r>
            <a:r>
              <a:rPr lang="en-GB" dirty="0"/>
              <a:t> and </a:t>
            </a:r>
            <a:r>
              <a:rPr lang="en-GB" b="1" dirty="0"/>
              <a:t>Reverse Traceroute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1" dirty="0"/>
              <a:t> </a:t>
            </a:r>
            <a:r>
              <a:rPr lang="en-GB" dirty="0"/>
              <a:t>Deploy </a:t>
            </a:r>
            <a:r>
              <a:rPr lang="en-GB" dirty="0" err="1"/>
              <a:t>DisNETPerf</a:t>
            </a:r>
            <a:r>
              <a:rPr lang="en-GB" dirty="0"/>
              <a:t> in a </a:t>
            </a:r>
            <a:r>
              <a:rPr lang="en-GB" b="1" dirty="0"/>
              <a:t>real large-scale network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896A25-4A94-487A-8617-97575135E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012" y="2879053"/>
            <a:ext cx="4538473" cy="192640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2D938-8E2F-4A3D-B0DD-8A43DDF1C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6CF6-E8BD-4F19-BF10-77EAA2B5999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577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84227-AFA8-49DF-A950-186FB49B6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85D06-374E-4EB9-A80E-829FC463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93099"/>
            <a:ext cx="10058400" cy="4933530"/>
          </a:xfrm>
        </p:spPr>
        <p:txBody>
          <a:bodyPr>
            <a:noAutofit/>
          </a:bodyPr>
          <a:lstStyle/>
          <a:p>
            <a:r>
              <a:rPr lang="en-GB" b="1" i="1" dirty="0">
                <a:hlinkClick r:id="rId2"/>
              </a:rPr>
              <a:t>Towards </a:t>
            </a:r>
            <a:r>
              <a:rPr lang="en-GB" b="1" i="1" dirty="0" err="1">
                <a:hlinkClick r:id="rId2"/>
              </a:rPr>
              <a:t>DisNETPerf</a:t>
            </a:r>
            <a:r>
              <a:rPr lang="en-GB" b="1" i="1" dirty="0">
                <a:hlinkClick r:id="rId2"/>
              </a:rPr>
              <a:t>: a Distributed Internet Paths Performance Analyzer</a:t>
            </a:r>
            <a:br>
              <a:rPr lang="en-GB" dirty="0"/>
            </a:br>
            <a:r>
              <a:rPr lang="en-GB" dirty="0"/>
              <a:t>S. Wassermann, P. Casas, B. </a:t>
            </a:r>
            <a:r>
              <a:rPr lang="en-GB" dirty="0" err="1"/>
              <a:t>Donnet</a:t>
            </a:r>
            <a:r>
              <a:rPr lang="en-GB" dirty="0"/>
              <a:t>, </a:t>
            </a:r>
            <a:r>
              <a:rPr lang="en-GB" i="1" dirty="0"/>
              <a:t>Proceedings of the ACM </a:t>
            </a:r>
            <a:r>
              <a:rPr lang="en-GB" i="1" dirty="0" err="1"/>
              <a:t>CoNEXT</a:t>
            </a:r>
            <a:r>
              <a:rPr lang="en-GB" i="1" dirty="0"/>
              <a:t> Student Workshop,</a:t>
            </a:r>
            <a:r>
              <a:rPr lang="en-GB" dirty="0"/>
              <a:t> 2015</a:t>
            </a:r>
            <a:endParaRPr lang="en-GB" b="1" i="1" dirty="0">
              <a:hlinkClick r:id="rId3"/>
            </a:endParaRPr>
          </a:p>
          <a:p>
            <a:r>
              <a:rPr lang="en-GB" b="1" i="1" dirty="0">
                <a:hlinkClick r:id="rId3"/>
              </a:rPr>
              <a:t>On the Analysis of Internet Paths with </a:t>
            </a:r>
            <a:r>
              <a:rPr lang="en-GB" b="1" i="1" dirty="0" err="1">
                <a:hlinkClick r:id="rId3"/>
              </a:rPr>
              <a:t>DisNETPerf</a:t>
            </a:r>
            <a:r>
              <a:rPr lang="en-GB" b="1" i="1" dirty="0">
                <a:hlinkClick r:id="rId3"/>
              </a:rPr>
              <a:t>, a Distributed Paths Performance Analyzer</a:t>
            </a:r>
            <a:br>
              <a:rPr lang="en-GB" dirty="0"/>
            </a:br>
            <a:r>
              <a:rPr lang="en-GB" dirty="0"/>
              <a:t>S. Wassermann, P. Casas, B. </a:t>
            </a:r>
            <a:r>
              <a:rPr lang="en-GB" dirty="0" err="1"/>
              <a:t>Donnet</a:t>
            </a:r>
            <a:r>
              <a:rPr lang="en-GB" dirty="0"/>
              <a:t>, G. Leduc, M. </a:t>
            </a:r>
            <a:r>
              <a:rPr lang="en-GB" dirty="0" err="1"/>
              <a:t>Mellia</a:t>
            </a:r>
            <a:r>
              <a:rPr lang="en-GB" dirty="0"/>
              <a:t>, </a:t>
            </a:r>
            <a:r>
              <a:rPr lang="en-GB" i="1" dirty="0"/>
              <a:t>Proceedings of the IEEE Workshop on Network Measurements (WNM),</a:t>
            </a:r>
            <a:r>
              <a:rPr lang="en-GB" dirty="0"/>
              <a:t> 2016</a:t>
            </a:r>
          </a:p>
          <a:p>
            <a:r>
              <a:rPr lang="en-GB" b="1" i="1" dirty="0">
                <a:hlinkClick r:id="rId4"/>
              </a:rPr>
              <a:t>Unveiling Network and Service Performance Degradation in the Wild with </a:t>
            </a:r>
            <a:r>
              <a:rPr lang="en-GB" b="1" i="1" dirty="0" err="1">
                <a:hlinkClick r:id="rId4"/>
              </a:rPr>
              <a:t>mPlane</a:t>
            </a:r>
            <a:br>
              <a:rPr lang="en-GB" dirty="0"/>
            </a:br>
            <a:r>
              <a:rPr lang="en-GB" dirty="0"/>
              <a:t>P. Casas, P. </a:t>
            </a:r>
            <a:r>
              <a:rPr lang="en-GB" dirty="0" err="1"/>
              <a:t>Fiadino</a:t>
            </a:r>
            <a:r>
              <a:rPr lang="en-GB" dirty="0"/>
              <a:t>, S. Wassermann, S. Traverso, A. </a:t>
            </a:r>
            <a:r>
              <a:rPr lang="en-GB" dirty="0" err="1"/>
              <a:t>D'Alconzo</a:t>
            </a:r>
            <a:r>
              <a:rPr lang="en-GB" dirty="0"/>
              <a:t>, E. </a:t>
            </a:r>
            <a:r>
              <a:rPr lang="en-GB" dirty="0" err="1"/>
              <a:t>Tego</a:t>
            </a:r>
            <a:r>
              <a:rPr lang="en-GB" dirty="0"/>
              <a:t>, F. Matera, M. </a:t>
            </a:r>
            <a:r>
              <a:rPr lang="en-GB" dirty="0" err="1"/>
              <a:t>Mellia</a:t>
            </a:r>
            <a:r>
              <a:rPr lang="en-GB" dirty="0"/>
              <a:t>, </a:t>
            </a:r>
            <a:br>
              <a:rPr lang="en-GB" dirty="0"/>
            </a:br>
            <a:r>
              <a:rPr lang="en-GB" i="1" dirty="0"/>
              <a:t>IEEE Communications Magazine, Network Testing Series, vol. 54 (3), pp. 71-79</a:t>
            </a:r>
            <a:r>
              <a:rPr lang="en-GB" dirty="0"/>
              <a:t>, 2016 </a:t>
            </a:r>
          </a:p>
          <a:p>
            <a:r>
              <a:rPr lang="en-GB" b="1" i="1" dirty="0">
                <a:hlinkClick r:id="rId5"/>
              </a:rPr>
              <a:t>Reverse Traceroute with </a:t>
            </a:r>
            <a:r>
              <a:rPr lang="en-GB" b="1" i="1" dirty="0" err="1">
                <a:hlinkClick r:id="rId5"/>
              </a:rPr>
              <a:t>DisNETPerf</a:t>
            </a:r>
            <a:r>
              <a:rPr lang="en-GB" b="1" i="1" dirty="0">
                <a:hlinkClick r:id="rId5"/>
              </a:rPr>
              <a:t>, a Distributed Internet Paths Performance Analyzer</a:t>
            </a:r>
            <a:br>
              <a:rPr lang="en-GB" dirty="0"/>
            </a:br>
            <a:r>
              <a:rPr lang="en-GB" dirty="0"/>
              <a:t>S. Wassermann, P. Casas, </a:t>
            </a:r>
            <a:r>
              <a:rPr lang="en-GB" i="1" dirty="0"/>
              <a:t>Proceedings of the Demonstrations of the 41th Annual IEEE Conference on Local Computer Networks (LCN-Demos)</a:t>
            </a:r>
            <a:r>
              <a:rPr lang="en-GB" dirty="0"/>
              <a:t>, 2016</a:t>
            </a:r>
          </a:p>
          <a:p>
            <a:r>
              <a:rPr lang="en-GB" b="1" i="1" dirty="0">
                <a:hlinkClick r:id="rId6"/>
              </a:rPr>
              <a:t>Distributed Internet Paths Performance Analysis through Machine Learning</a:t>
            </a:r>
            <a:br>
              <a:rPr lang="en-GB" dirty="0"/>
            </a:br>
            <a:r>
              <a:rPr lang="en-GB" dirty="0"/>
              <a:t>S. Wassermann, P. Casas, </a:t>
            </a:r>
            <a:r>
              <a:rPr lang="en-GB" i="1" dirty="0"/>
              <a:t>Proceedings of the Demonstrations of the Network Traffic Measurement and Analysis Conference (TMA),</a:t>
            </a:r>
            <a:r>
              <a:rPr lang="en-GB" dirty="0"/>
              <a:t>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AC144D-B830-4CFE-B5B9-58AAE73D6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6CF6-E8BD-4F19-BF10-77EAA2B5999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637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FAE263-CB7F-46F0-9F12-555C9DCCC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6CF6-E8BD-4F19-BF10-77EAA2B59999}" type="slidenum">
              <a:rPr lang="en-GB" smtClean="0"/>
              <a:t>15</a:t>
            </a:fld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83463E-7836-468E-AB32-89D50DA7CDF4}"/>
              </a:ext>
            </a:extLst>
          </p:cNvPr>
          <p:cNvSpPr/>
          <p:nvPr/>
        </p:nvSpPr>
        <p:spPr>
          <a:xfrm>
            <a:off x="2075056" y="892629"/>
            <a:ext cx="784048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lb-LU" sz="4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Thanks for listening!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6DCE7C-E109-49B9-8CCD-BBF882F6BD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217" y="1903535"/>
            <a:ext cx="5914349" cy="390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945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4D29F-73EC-40BA-9593-FA8947326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E55A8-1041-470B-BE52-77A5A16D2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93099"/>
            <a:ext cx="6550429" cy="4575995"/>
          </a:xfrm>
        </p:spPr>
        <p:txBody>
          <a:bodyPr/>
          <a:lstStyle/>
          <a:p>
            <a:pPr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dirty="0"/>
              <a:t> Internet-scale services are provisioned from </a:t>
            </a:r>
            <a:r>
              <a:rPr lang="en-GB" b="1" dirty="0"/>
              <a:t>geo-distributed</a:t>
            </a:r>
            <a:br>
              <a:rPr lang="en-GB" b="1" dirty="0"/>
            </a:br>
            <a:r>
              <a:rPr lang="en-GB" b="1" dirty="0"/>
              <a:t> servers</a:t>
            </a:r>
          </a:p>
          <a:p>
            <a:pPr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b="1" dirty="0"/>
              <a:t> </a:t>
            </a:r>
            <a:r>
              <a:rPr lang="en-GB" b="1" dirty="0" err="1"/>
              <a:t>QoE</a:t>
            </a:r>
            <a:r>
              <a:rPr lang="en-GB" b="1" dirty="0"/>
              <a:t> issues</a:t>
            </a:r>
            <a:r>
              <a:rPr lang="en-GB" dirty="0"/>
              <a:t> occur due to internal </a:t>
            </a:r>
            <a:r>
              <a:rPr lang="en-GB" b="1" dirty="0"/>
              <a:t>load balancing policies</a:t>
            </a:r>
            <a:r>
              <a:rPr lang="en-GB" baseline="30000" dirty="0"/>
              <a:t>1</a:t>
            </a:r>
          </a:p>
          <a:p>
            <a:pPr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dirty="0"/>
              <a:t> Performance-measuring tools are very important for ISPs</a:t>
            </a:r>
          </a:p>
          <a:p>
            <a:pPr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dirty="0"/>
              <a:t> Previously proposed approach relies on </a:t>
            </a:r>
            <a:r>
              <a:rPr lang="en-GB" b="1" dirty="0"/>
              <a:t>IP spoofing</a:t>
            </a:r>
            <a:r>
              <a:rPr lang="en-GB" dirty="0"/>
              <a:t> and IP</a:t>
            </a:r>
            <a:br>
              <a:rPr lang="en-GB" dirty="0"/>
            </a:br>
            <a:r>
              <a:rPr lang="en-GB" dirty="0"/>
              <a:t> </a:t>
            </a:r>
            <a:r>
              <a:rPr lang="en-GB" b="1" dirty="0"/>
              <a:t>Record-route Option</a:t>
            </a:r>
            <a:r>
              <a:rPr lang="en-GB" baseline="30000" dirty="0"/>
              <a:t>2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4D2A58-1F74-4C55-B5E9-AC08067367DC}"/>
              </a:ext>
            </a:extLst>
          </p:cNvPr>
          <p:cNvSpPr txBox="1"/>
          <p:nvPr/>
        </p:nvSpPr>
        <p:spPr>
          <a:xfrm>
            <a:off x="604975" y="5555290"/>
            <a:ext cx="11596257" cy="99514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lb-LU" sz="1100" baseline="300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pt-BR" sz="1100" dirty="0">
                <a:solidFill>
                  <a:schemeClr val="bg1">
                    <a:lumMod val="50000"/>
                  </a:schemeClr>
                </a:solidFill>
              </a:rPr>
              <a:t>P. Casas, A. D’Alconzo, P. Fiadino, A. Bär,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A.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Finamore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, and T.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Zseby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,</a:t>
            </a:r>
          </a:p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“When YouTube does not work. analysis of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QoE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-relevant degradation in </a:t>
            </a:r>
            <a:r>
              <a:rPr lang="lb-LU" sz="1100" dirty="0">
                <a:solidFill>
                  <a:schemeClr val="bg1">
                    <a:lumMod val="50000"/>
                  </a:schemeClr>
                </a:solidFill>
              </a:rPr>
              <a:t>Google CDN traffic,” </a:t>
            </a:r>
          </a:p>
          <a:p>
            <a:r>
              <a:rPr lang="lb-LU" sz="1100" i="1" dirty="0">
                <a:solidFill>
                  <a:schemeClr val="bg1">
                    <a:lumMod val="50000"/>
                  </a:schemeClr>
                </a:solidFill>
              </a:rPr>
              <a:t>IEEE Transactions on </a:t>
            </a:r>
            <a:r>
              <a:rPr lang="en-US" sz="1100" i="1" dirty="0">
                <a:solidFill>
                  <a:schemeClr val="bg1">
                    <a:lumMod val="50000"/>
                  </a:schemeClr>
                </a:solidFill>
              </a:rPr>
              <a:t>Network and Service Management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, vol. 11, no. 4, </a:t>
            </a:r>
            <a:r>
              <a:rPr lang="lb-LU" sz="1100" dirty="0">
                <a:solidFill>
                  <a:schemeClr val="bg1">
                    <a:lumMod val="50000"/>
                  </a:schemeClr>
                </a:solidFill>
              </a:rPr>
              <a:t>pp. 441–457, </a:t>
            </a:r>
          </a:p>
          <a:p>
            <a:r>
              <a:rPr lang="lb-LU" sz="1100" dirty="0">
                <a:solidFill>
                  <a:schemeClr val="bg1">
                    <a:lumMod val="50000"/>
                  </a:schemeClr>
                </a:solidFill>
              </a:rPr>
              <a:t>December 2014.</a:t>
            </a:r>
          </a:p>
          <a:p>
            <a:endParaRPr lang="sv-SE" sz="1100" baseline="30000" dirty="0">
              <a:solidFill>
                <a:schemeClr val="bg1">
                  <a:lumMod val="50000"/>
                </a:schemeClr>
              </a:solidFill>
            </a:endParaRPr>
          </a:p>
          <a:p>
            <a:endParaRPr lang="sv-SE" sz="1100" baseline="30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sv-SE" sz="1100" baseline="300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sv-SE" sz="1100" dirty="0">
                <a:solidFill>
                  <a:schemeClr val="bg1">
                    <a:lumMod val="50000"/>
                  </a:schemeClr>
                </a:solidFill>
              </a:rPr>
              <a:t>E. Katz-Bassett, H. Madhyastha, V. Adhikari,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C. Scott, J. Sherry, P. van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Wesep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,</a:t>
            </a:r>
          </a:p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A. Krishnamurthy, and T. Anderson, “Reverse traceroute,” </a:t>
            </a:r>
          </a:p>
          <a:p>
            <a:r>
              <a:rPr lang="en-US" sz="1100" i="1" dirty="0">
                <a:solidFill>
                  <a:schemeClr val="bg1">
                    <a:lumMod val="50000"/>
                  </a:schemeClr>
                </a:solidFill>
              </a:rPr>
              <a:t>USENIX Symposium on Networked Systems Design and Implementations </a:t>
            </a:r>
            <a:r>
              <a:rPr lang="lb-LU" sz="1100" i="1" dirty="0">
                <a:solidFill>
                  <a:schemeClr val="bg1">
                    <a:lumMod val="50000"/>
                  </a:schemeClr>
                </a:solidFill>
              </a:rPr>
              <a:t>(NSDI)</a:t>
            </a:r>
            <a:r>
              <a:rPr lang="lb-LU" sz="1100" dirty="0">
                <a:solidFill>
                  <a:schemeClr val="bg1">
                    <a:lumMod val="50000"/>
                  </a:schemeClr>
                </a:solidFill>
              </a:rPr>
              <a:t>, June 2010.</a:t>
            </a:r>
          </a:p>
          <a:p>
            <a:endParaRPr lang="en-GB" sz="11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F7F6920-8AD2-40D0-8B45-640A409ECB4F}"/>
              </a:ext>
            </a:extLst>
          </p:cNvPr>
          <p:cNvSpPr/>
          <p:nvPr/>
        </p:nvSpPr>
        <p:spPr>
          <a:xfrm>
            <a:off x="1097280" y="3546764"/>
            <a:ext cx="6476538" cy="1228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/>
              <a:t>We need a tool allowing to measure path performance without security concerns</a:t>
            </a:r>
          </a:p>
        </p:txBody>
      </p:sp>
      <p:pic>
        <p:nvPicPr>
          <p:cNvPr id="6" name="Picture 2" descr="Image result for apps">
            <a:extLst>
              <a:ext uri="{FF2B5EF4-FFF2-40B4-BE49-F238E27FC236}">
                <a16:creationId xmlns:a16="http://schemas.microsoft.com/office/drawing/2014/main" id="{7E696933-732B-4338-BDDE-71F3240AE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293" y="3759833"/>
            <a:ext cx="2884122" cy="1296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loud 6">
            <a:extLst>
              <a:ext uri="{FF2B5EF4-FFF2-40B4-BE49-F238E27FC236}">
                <a16:creationId xmlns:a16="http://schemas.microsoft.com/office/drawing/2014/main" id="{258C5939-4CDF-446F-B918-9F3EA97DD3F3}"/>
              </a:ext>
            </a:extLst>
          </p:cNvPr>
          <p:cNvSpPr/>
          <p:nvPr/>
        </p:nvSpPr>
        <p:spPr bwMode="auto">
          <a:xfrm>
            <a:off x="9035939" y="1264400"/>
            <a:ext cx="2159000" cy="1439863"/>
          </a:xfrm>
          <a:prstGeom prst="cloud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CDN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4AAC5A-8647-4957-A898-BA34A5661DDC}"/>
              </a:ext>
            </a:extLst>
          </p:cNvPr>
          <p:cNvCxnSpPr>
            <a:cxnSpLocks/>
            <a:stCxn id="7" idx="1"/>
            <a:endCxn id="6" idx="0"/>
          </p:cNvCxnSpPr>
          <p:nvPr/>
        </p:nvCxnSpPr>
        <p:spPr>
          <a:xfrm flipH="1">
            <a:off x="9789354" y="2702730"/>
            <a:ext cx="326085" cy="1057103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1993504-F8D6-43C5-A1A2-EE01D9A40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6CF6-E8BD-4F19-BF10-77EAA2B5999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673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3F49F-C557-41B4-BCC1-BE2292FF2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97DAB-5BAC-4DBF-90D5-F9B34D398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293099"/>
            <a:ext cx="7169265" cy="457599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“Plague” of traceroute: </a:t>
            </a:r>
            <a:r>
              <a:rPr lang="en-GB" b="1" dirty="0">
                <a:solidFill>
                  <a:srgbClr val="FF0000"/>
                </a:solidFill>
              </a:rPr>
              <a:t>path asymmetry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GB" dirty="0"/>
              <a:t>We evaluate </a:t>
            </a:r>
            <a:r>
              <a:rPr lang="en-GB" b="1" dirty="0"/>
              <a:t>path asymmetry</a:t>
            </a:r>
            <a:r>
              <a:rPr lang="en-GB" dirty="0"/>
              <a:t> at the </a:t>
            </a:r>
            <a:r>
              <a:rPr lang="en-GB" b="1" dirty="0"/>
              <a:t>AS level</a:t>
            </a:r>
            <a:r>
              <a:rPr lang="en-GB" dirty="0"/>
              <a:t> using RIPE Atlas boxes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b="1" dirty="0"/>
              <a:t> </a:t>
            </a:r>
            <a:r>
              <a:rPr lang="en-GB" dirty="0"/>
              <a:t>We use the</a:t>
            </a:r>
            <a:r>
              <a:rPr lang="en-GB" b="1" dirty="0"/>
              <a:t> RSIM index</a:t>
            </a:r>
            <a:r>
              <a:rPr lang="en-GB" dirty="0"/>
              <a:t> as path-similarity metric: ratio between </a:t>
            </a:r>
            <a:br>
              <a:rPr lang="en-GB" dirty="0"/>
            </a:br>
            <a:r>
              <a:rPr lang="en-GB" dirty="0"/>
              <a:t> # common links and # total links</a:t>
            </a:r>
          </a:p>
          <a:p>
            <a:pPr marL="0" indent="0">
              <a:buNone/>
            </a:pP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5B1892-B6EE-44CB-B340-E41D7D749C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20" y="3032009"/>
            <a:ext cx="4241646" cy="30392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D7C5AF-E687-412B-9E6E-61B67E8EAE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986" y="3032009"/>
            <a:ext cx="4241646" cy="30392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38FD8A-C3F7-4104-9C9E-4367E5F615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706" y="1153930"/>
            <a:ext cx="2185765" cy="510950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BE62439-181B-4B43-A708-1C00BEBBC082}"/>
              </a:ext>
            </a:extLst>
          </p:cNvPr>
          <p:cNvSpPr/>
          <p:nvPr/>
        </p:nvSpPr>
        <p:spPr>
          <a:xfrm>
            <a:off x="1762623" y="2480247"/>
            <a:ext cx="7619394" cy="14452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GB" sz="3600" b="1" dirty="0"/>
              <a:t>Even at the AS level, path asymmetry is notorious!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AEE8143-849A-4356-AC4C-272DD32A99B7}"/>
              </a:ext>
            </a:extLst>
          </p:cNvPr>
          <p:cNvSpPr/>
          <p:nvPr/>
        </p:nvSpPr>
        <p:spPr>
          <a:xfrm>
            <a:off x="1126839" y="4738255"/>
            <a:ext cx="3537527" cy="113083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338DBB4-3A26-46F8-8D29-95E2BDB147F2}"/>
              </a:ext>
            </a:extLst>
          </p:cNvPr>
          <p:cNvSpPr/>
          <p:nvPr/>
        </p:nvSpPr>
        <p:spPr>
          <a:xfrm>
            <a:off x="5232409" y="4364185"/>
            <a:ext cx="3756118" cy="120071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F4B79-40BD-4399-B88C-DC203226E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6CF6-E8BD-4F19-BF10-77EAA2B5999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5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1F645-7D92-4D27-A7A4-410CE313B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Introducing </a:t>
            </a:r>
            <a:r>
              <a:rPr lang="en-GB" dirty="0" err="1"/>
              <a:t>DisNETPerf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633B3B-E765-4452-8CC8-067773569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dirty="0"/>
              <a:t> Given </a:t>
            </a:r>
            <a:r>
              <a:rPr lang="en-GB" b="1" dirty="0"/>
              <a:t>server </a:t>
            </a:r>
            <a:r>
              <a:rPr lang="en-GB" b="1" i="1" dirty="0"/>
              <a:t>IP</a:t>
            </a:r>
            <a:r>
              <a:rPr lang="en-GB" b="1" i="1" baseline="-15000" dirty="0"/>
              <a:t>s</a:t>
            </a:r>
            <a:r>
              <a:rPr lang="en-GB" i="1" dirty="0"/>
              <a:t> </a:t>
            </a:r>
            <a:r>
              <a:rPr lang="en-GB" dirty="0"/>
              <a:t>and </a:t>
            </a:r>
            <a:r>
              <a:rPr lang="en-GB" b="1" dirty="0"/>
              <a:t>client </a:t>
            </a:r>
            <a:r>
              <a:rPr lang="en-GB" b="1" i="1" dirty="0" err="1"/>
              <a:t>IP</a:t>
            </a:r>
            <a:r>
              <a:rPr lang="en-GB" b="1" i="1" baseline="-15000" dirty="0" err="1"/>
              <a:t>d</a:t>
            </a:r>
            <a:r>
              <a:rPr lang="en-GB" dirty="0"/>
              <a:t>, locate </a:t>
            </a:r>
            <a:r>
              <a:rPr lang="en-GB" b="1" dirty="0">
                <a:solidFill>
                  <a:schemeClr val="accent1"/>
                </a:solidFill>
              </a:rPr>
              <a:t>closest probe</a:t>
            </a:r>
            <a:r>
              <a:rPr lang="en-GB" dirty="0"/>
              <a:t> </a:t>
            </a:r>
            <a:r>
              <a:rPr lang="en-GB" i="1" dirty="0" err="1"/>
              <a:t>w.r.t.</a:t>
            </a:r>
            <a:r>
              <a:rPr lang="en-GB" i="1" dirty="0"/>
              <a:t> IP</a:t>
            </a:r>
            <a:r>
              <a:rPr lang="en-GB" i="1" baseline="-15000" dirty="0"/>
              <a:t>s </a:t>
            </a:r>
            <a:r>
              <a:rPr lang="en-GB" dirty="0"/>
              <a:t>with address </a:t>
            </a:r>
            <a:r>
              <a:rPr lang="en-GB" b="1" i="1" dirty="0" err="1">
                <a:solidFill>
                  <a:schemeClr val="accent1"/>
                </a:solidFill>
              </a:rPr>
              <a:t>IP</a:t>
            </a:r>
            <a:r>
              <a:rPr lang="en-GB" b="1" i="1" baseline="-15000" dirty="0" err="1">
                <a:solidFill>
                  <a:schemeClr val="accent1"/>
                </a:solidFill>
              </a:rPr>
              <a:t>c</a:t>
            </a:r>
            <a:endParaRPr lang="en-GB" b="1" i="1" baseline="-15000" dirty="0">
              <a:solidFill>
                <a:schemeClr val="accent1"/>
              </a:solidFill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dirty="0"/>
              <a:t> We use a combined topology- and delay-based distance to select </a:t>
            </a:r>
            <a:r>
              <a:rPr lang="en-GB" b="1" i="1" dirty="0" err="1">
                <a:solidFill>
                  <a:schemeClr val="accent1"/>
                </a:solidFill>
              </a:rPr>
              <a:t>IP</a:t>
            </a:r>
            <a:r>
              <a:rPr lang="en-GB" b="1" i="1" baseline="-15000" dirty="0" err="1">
                <a:solidFill>
                  <a:schemeClr val="accent1"/>
                </a:solidFill>
              </a:rPr>
              <a:t>c</a:t>
            </a:r>
            <a:endParaRPr lang="en-GB" dirty="0">
              <a:solidFill>
                <a:schemeClr val="accent1"/>
              </a:solidFill>
            </a:endParaRP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dirty="0"/>
              <a:t> Run </a:t>
            </a:r>
            <a:r>
              <a:rPr lang="en-GB" b="1" dirty="0"/>
              <a:t>traceroute measurements</a:t>
            </a:r>
            <a:r>
              <a:rPr lang="en-GB" dirty="0"/>
              <a:t> from </a:t>
            </a:r>
            <a:r>
              <a:rPr lang="en-GB" b="1" i="1" dirty="0" err="1"/>
              <a:t>IP</a:t>
            </a:r>
            <a:r>
              <a:rPr lang="en-GB" b="1" i="1" baseline="-15000" dirty="0" err="1"/>
              <a:t>c</a:t>
            </a:r>
            <a:r>
              <a:rPr lang="en-GB" b="1" i="1" dirty="0"/>
              <a:t> </a:t>
            </a:r>
            <a:r>
              <a:rPr lang="en-GB" b="1" dirty="0"/>
              <a:t>to</a:t>
            </a:r>
            <a:r>
              <a:rPr lang="en-GB" b="1" i="1" dirty="0"/>
              <a:t> </a:t>
            </a:r>
            <a:r>
              <a:rPr lang="en-GB" b="1" i="1" dirty="0" err="1"/>
              <a:t>IP</a:t>
            </a:r>
            <a:r>
              <a:rPr lang="en-GB" b="1" i="1" baseline="-15000" dirty="0" err="1"/>
              <a:t>d</a:t>
            </a:r>
            <a:endParaRPr lang="en-GB" b="1" i="1" dirty="0"/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dirty="0"/>
              <a:t> Collect data for troubleshooting purposes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8D190C-09D7-4FC1-81DE-7F950C63D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364" y="2899938"/>
            <a:ext cx="5734973" cy="3560897"/>
          </a:xfrm>
          <a:prstGeom prst="rect">
            <a:avLst/>
          </a:prstGeom>
        </p:spPr>
      </p:pic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5D3E5DA9-7078-45C9-B740-D130A837D2DB}"/>
              </a:ext>
            </a:extLst>
          </p:cNvPr>
          <p:cNvSpPr/>
          <p:nvPr/>
        </p:nvSpPr>
        <p:spPr>
          <a:xfrm>
            <a:off x="5911274" y="3223491"/>
            <a:ext cx="803562" cy="397164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en-GB" sz="2000" b="1" baseline="-1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n-GB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4B38B2FE-E18A-475C-961F-5C09C382007A}"/>
              </a:ext>
            </a:extLst>
          </p:cNvPr>
          <p:cNvSpPr/>
          <p:nvPr/>
        </p:nvSpPr>
        <p:spPr>
          <a:xfrm>
            <a:off x="6968837" y="5366319"/>
            <a:ext cx="803562" cy="397164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en-GB" sz="2000" b="1" baseline="-15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lang="en-GB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18490110-F391-43B4-BFFB-AF2CFF46C23A}"/>
              </a:ext>
            </a:extLst>
          </p:cNvPr>
          <p:cNvSpPr/>
          <p:nvPr/>
        </p:nvSpPr>
        <p:spPr>
          <a:xfrm>
            <a:off x="3684389" y="3514436"/>
            <a:ext cx="803562" cy="397164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>
                <a:solidFill>
                  <a:schemeClr val="accent1"/>
                </a:solidFill>
              </a:rPr>
              <a:t>IP</a:t>
            </a:r>
            <a:r>
              <a:rPr lang="en-GB" sz="2000" b="1" baseline="-15000" dirty="0" err="1">
                <a:solidFill>
                  <a:schemeClr val="accent1"/>
                </a:solidFill>
              </a:rPr>
              <a:t>c</a:t>
            </a:r>
            <a:endParaRPr lang="en-GB" sz="2000" b="1" dirty="0">
              <a:solidFill>
                <a:schemeClr val="accent1"/>
              </a:solidFill>
            </a:endParaRPr>
          </a:p>
        </p:txBody>
      </p:sp>
      <p:cxnSp>
        <p:nvCxnSpPr>
          <p:cNvPr id="12" name="Curved Connector 5">
            <a:extLst>
              <a:ext uri="{FF2B5EF4-FFF2-40B4-BE49-F238E27FC236}">
                <a16:creationId xmlns:a16="http://schemas.microsoft.com/office/drawing/2014/main" id="{2928C107-0A61-43C6-ABDB-115E8929D043}"/>
              </a:ext>
            </a:extLst>
          </p:cNvPr>
          <p:cNvCxnSpPr>
            <a:cxnSpLocks/>
          </p:cNvCxnSpPr>
          <p:nvPr/>
        </p:nvCxnSpPr>
        <p:spPr>
          <a:xfrm>
            <a:off x="4170175" y="4062255"/>
            <a:ext cx="2798662" cy="1957494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1"/>
            </a:solidFill>
            <a:prstDash val="dash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81FC32-0AB5-4533-B84C-8849F359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6CF6-E8BD-4F19-BF10-77EAA2B5999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81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0CD9A723-5842-4175-B918-E3731F2B6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759" y="2686664"/>
            <a:ext cx="5734973" cy="35608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B75264-0F71-4A02-B05B-C17BD8DB0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 err="1"/>
              <a:t>DisNETPerf</a:t>
            </a:r>
            <a:r>
              <a:rPr lang="en-GB" sz="3200" dirty="0"/>
              <a:t> – Probe selection</a:t>
            </a:r>
            <a:br>
              <a:rPr lang="en-GB" sz="3200" dirty="0"/>
            </a:br>
            <a:r>
              <a:rPr lang="en-GB" sz="2000" dirty="0"/>
              <a:t>Smallest latency (SL) approach</a:t>
            </a: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E5CE8-9A4B-4316-9789-716E65E9A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Launch ping measurements from candidate probes to </a:t>
            </a:r>
            <a:r>
              <a:rPr lang="en-GB" i="1" dirty="0"/>
              <a:t>IP</a:t>
            </a:r>
            <a:r>
              <a:rPr lang="en-GB" i="1" baseline="-15000" dirty="0"/>
              <a:t>s</a:t>
            </a:r>
          </a:p>
          <a:p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88B6ADD-E037-43A5-9FC6-97B2E04102A3}"/>
              </a:ext>
            </a:extLst>
          </p:cNvPr>
          <p:cNvSpPr/>
          <p:nvPr/>
        </p:nvSpPr>
        <p:spPr>
          <a:xfrm>
            <a:off x="4153366" y="1828800"/>
            <a:ext cx="3885267" cy="634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GB" sz="2800" b="1" i="1" dirty="0" err="1"/>
              <a:t>IP</a:t>
            </a:r>
            <a:r>
              <a:rPr lang="en-GB" sz="2800" b="1" i="1" baseline="-15000" dirty="0" err="1"/>
              <a:t>c</a:t>
            </a:r>
            <a:r>
              <a:rPr lang="en-GB" sz="2800" b="1" dirty="0"/>
              <a:t> = probe with min RTT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18A7E9-C3C0-4F83-AC44-D982E44369E7}"/>
              </a:ext>
            </a:extLst>
          </p:cNvPr>
          <p:cNvCxnSpPr/>
          <p:nvPr/>
        </p:nvCxnSpPr>
        <p:spPr>
          <a:xfrm>
            <a:off x="4889849" y="3144462"/>
            <a:ext cx="1449888" cy="28601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F686BE-2A8F-4C5C-9046-09C3DC46ABDB}"/>
              </a:ext>
            </a:extLst>
          </p:cNvPr>
          <p:cNvCxnSpPr>
            <a:cxnSpLocks/>
          </p:cNvCxnSpPr>
          <p:nvPr/>
        </p:nvCxnSpPr>
        <p:spPr>
          <a:xfrm flipV="1">
            <a:off x="4855879" y="3579406"/>
            <a:ext cx="1496453" cy="23762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A6B5034-EC51-489E-955A-2444D2F2D503}"/>
              </a:ext>
            </a:extLst>
          </p:cNvPr>
          <p:cNvCxnSpPr>
            <a:cxnSpLocks/>
          </p:cNvCxnSpPr>
          <p:nvPr/>
        </p:nvCxnSpPr>
        <p:spPr>
          <a:xfrm flipV="1">
            <a:off x="4609916" y="3672764"/>
            <a:ext cx="1742416" cy="103701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94394A-136B-419F-B9E7-80C4B2897855}"/>
              </a:ext>
            </a:extLst>
          </p:cNvPr>
          <p:cNvCxnSpPr/>
          <p:nvPr/>
        </p:nvCxnSpPr>
        <p:spPr>
          <a:xfrm flipV="1">
            <a:off x="5533561" y="3760951"/>
            <a:ext cx="795556" cy="74348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3A64F9-07A2-44BB-88AA-DB8300A98571}"/>
              </a:ext>
            </a:extLst>
          </p:cNvPr>
          <p:cNvCxnSpPr>
            <a:cxnSpLocks/>
          </p:cNvCxnSpPr>
          <p:nvPr/>
        </p:nvCxnSpPr>
        <p:spPr>
          <a:xfrm flipV="1">
            <a:off x="6095999" y="3817033"/>
            <a:ext cx="306018" cy="142269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28A6C31-B551-4CBC-AFEB-CF2094914D2C}"/>
              </a:ext>
            </a:extLst>
          </p:cNvPr>
          <p:cNvCxnSpPr>
            <a:cxnSpLocks/>
          </p:cNvCxnSpPr>
          <p:nvPr/>
        </p:nvCxnSpPr>
        <p:spPr>
          <a:xfrm flipV="1">
            <a:off x="5310348" y="3819848"/>
            <a:ext cx="1029389" cy="189068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EA4D356-AE1D-4832-AB57-BB38E0A313C1}"/>
              </a:ext>
            </a:extLst>
          </p:cNvPr>
          <p:cNvCxnSpPr>
            <a:cxnSpLocks/>
          </p:cNvCxnSpPr>
          <p:nvPr/>
        </p:nvCxnSpPr>
        <p:spPr>
          <a:xfrm flipH="1" flipV="1">
            <a:off x="6703884" y="3684481"/>
            <a:ext cx="1629815" cy="178891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0366511-722A-4A97-B28D-085F45DFCA12}"/>
              </a:ext>
            </a:extLst>
          </p:cNvPr>
          <p:cNvCxnSpPr/>
          <p:nvPr/>
        </p:nvCxnSpPr>
        <p:spPr>
          <a:xfrm flipH="1" flipV="1">
            <a:off x="6712908" y="3594781"/>
            <a:ext cx="712647" cy="22225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115E55-91EC-43E1-8628-0F1D4B0459E0}"/>
              </a:ext>
            </a:extLst>
          </p:cNvPr>
          <p:cNvCxnSpPr>
            <a:cxnSpLocks/>
          </p:cNvCxnSpPr>
          <p:nvPr/>
        </p:nvCxnSpPr>
        <p:spPr>
          <a:xfrm flipH="1" flipV="1">
            <a:off x="6610018" y="3760953"/>
            <a:ext cx="419996" cy="37174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19160FC1-13B3-48BD-B2E0-6B4E73BB7209}"/>
              </a:ext>
            </a:extLst>
          </p:cNvPr>
          <p:cNvSpPr/>
          <p:nvPr/>
        </p:nvSpPr>
        <p:spPr>
          <a:xfrm>
            <a:off x="6508433" y="2998983"/>
            <a:ext cx="803562" cy="397164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en-GB" sz="2000" b="1" baseline="-1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n-GB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Speech Bubble: Oval 26">
            <a:extLst>
              <a:ext uri="{FF2B5EF4-FFF2-40B4-BE49-F238E27FC236}">
                <a16:creationId xmlns:a16="http://schemas.microsoft.com/office/drawing/2014/main" id="{8E233889-B0E0-4410-B510-2FC388A3D9CA}"/>
              </a:ext>
            </a:extLst>
          </p:cNvPr>
          <p:cNvSpPr/>
          <p:nvPr/>
        </p:nvSpPr>
        <p:spPr>
          <a:xfrm>
            <a:off x="4268177" y="4217991"/>
            <a:ext cx="803562" cy="397164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>
                <a:solidFill>
                  <a:schemeClr val="accent1"/>
                </a:solidFill>
              </a:rPr>
              <a:t>IP</a:t>
            </a:r>
            <a:r>
              <a:rPr lang="en-GB" sz="2000" b="1" baseline="-15000" dirty="0" err="1">
                <a:solidFill>
                  <a:schemeClr val="accent1"/>
                </a:solidFill>
              </a:rPr>
              <a:t>c</a:t>
            </a:r>
            <a:endParaRPr lang="en-GB" sz="2000" b="1" dirty="0">
              <a:solidFill>
                <a:schemeClr val="accent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B7003A-8F55-43F4-8706-49846BFC1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6CF6-E8BD-4F19-BF10-77EAA2B5999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85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>
            <a:extLst>
              <a:ext uri="{FF2B5EF4-FFF2-40B4-BE49-F238E27FC236}">
                <a16:creationId xmlns:a16="http://schemas.microsoft.com/office/drawing/2014/main" id="{3E809668-05EE-4A2D-8F9B-5FEB0A86CC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525" y="1622573"/>
            <a:ext cx="6320247" cy="3924299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373D84B5-779B-4ED3-9F1D-4F5FE0600D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055" y="1622573"/>
            <a:ext cx="6320247" cy="39242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E12D42-796E-41C0-976A-503F929A1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 err="1"/>
              <a:t>DisNETPerf</a:t>
            </a:r>
            <a:r>
              <a:rPr lang="en-GB" sz="3200" dirty="0"/>
              <a:t> – Probe selection</a:t>
            </a:r>
            <a:br>
              <a:rPr lang="en-GB" sz="3200" dirty="0"/>
            </a:br>
            <a:r>
              <a:rPr lang="en-GB" sz="2000" dirty="0"/>
              <a:t>Landmark (LM) approach</a:t>
            </a: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9DAE0-1E63-4862-9948-93192AF14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293099"/>
            <a:ext cx="4112894" cy="4575995"/>
          </a:xfrm>
        </p:spPr>
        <p:txBody>
          <a:bodyPr/>
          <a:lstStyle/>
          <a:p>
            <a:pPr marL="177800" indent="-177800" algn="just">
              <a:buFont typeface="+mj-lt"/>
              <a:buAutoNum type="arabicPeriod"/>
            </a:pPr>
            <a:r>
              <a:rPr lang="en-GB" dirty="0"/>
              <a:t> From candidate probes, randomly</a:t>
            </a:r>
            <a:br>
              <a:rPr lang="en-GB" dirty="0"/>
            </a:br>
            <a:r>
              <a:rPr lang="en-GB" dirty="0"/>
              <a:t> </a:t>
            </a:r>
            <a:r>
              <a:rPr lang="en-GB" b="1" dirty="0"/>
              <a:t>choose landmarks</a:t>
            </a:r>
          </a:p>
          <a:p>
            <a:pPr marL="177800" indent="-177800" algn="just">
              <a:buFont typeface="+mj-lt"/>
              <a:buAutoNum type="arabicPeriod"/>
            </a:pPr>
            <a:r>
              <a:rPr lang="en-GB" dirty="0"/>
              <a:t> From landmarks, </a:t>
            </a:r>
            <a:r>
              <a:rPr lang="en-GB" b="1" dirty="0"/>
              <a:t>ping </a:t>
            </a:r>
            <a:r>
              <a:rPr lang="en-GB" b="1" i="1" dirty="0"/>
              <a:t>IP</a:t>
            </a:r>
            <a:r>
              <a:rPr lang="en-GB" b="1" i="1" baseline="-15000" dirty="0"/>
              <a:t>s</a:t>
            </a:r>
            <a:r>
              <a:rPr lang="en-GB" i="1" baseline="-15000" dirty="0"/>
              <a:t>  </a:t>
            </a:r>
            <a:r>
              <a:rPr lang="en-GB" b="1" dirty="0"/>
              <a:t>and</a:t>
            </a:r>
            <a:br>
              <a:rPr lang="en-GB" dirty="0"/>
            </a:br>
            <a:r>
              <a:rPr lang="en-GB" dirty="0"/>
              <a:t> </a:t>
            </a:r>
            <a:r>
              <a:rPr lang="en-GB" b="1" dirty="0"/>
              <a:t>remaining candidate probes</a:t>
            </a:r>
          </a:p>
          <a:p>
            <a:pPr marL="177800" indent="-177800" algn="just">
              <a:buFont typeface="+mj-lt"/>
              <a:buAutoNum type="arabicPeriod"/>
            </a:pPr>
            <a:r>
              <a:rPr lang="en-GB" b="1" dirty="0"/>
              <a:t> Build a feature vector</a:t>
            </a:r>
            <a:r>
              <a:rPr lang="en-GB" dirty="0"/>
              <a:t> for each</a:t>
            </a:r>
            <a:br>
              <a:rPr lang="en-GB" dirty="0"/>
            </a:br>
            <a:r>
              <a:rPr lang="en-GB" dirty="0"/>
              <a:t> pinged IP containing min RTT from</a:t>
            </a:r>
            <a:br>
              <a:rPr lang="en-GB" dirty="0"/>
            </a:br>
            <a:r>
              <a:rPr lang="en-GB" dirty="0"/>
              <a:t> each landmark to IP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948D6F07-8A85-49D8-A3EF-E534F3992540}"/>
              </a:ext>
            </a:extLst>
          </p:cNvPr>
          <p:cNvCxnSpPr>
            <a:cxnSpLocks/>
          </p:cNvCxnSpPr>
          <p:nvPr/>
        </p:nvCxnSpPr>
        <p:spPr>
          <a:xfrm flipH="1">
            <a:off x="6705600" y="2177325"/>
            <a:ext cx="95250" cy="6286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CE23EED-AC02-43C6-A116-FB6216EF646D}"/>
              </a:ext>
            </a:extLst>
          </p:cNvPr>
          <p:cNvCxnSpPr>
            <a:cxnSpLocks/>
          </p:cNvCxnSpPr>
          <p:nvPr/>
        </p:nvCxnSpPr>
        <p:spPr>
          <a:xfrm flipH="1">
            <a:off x="6391276" y="2177325"/>
            <a:ext cx="357187" cy="15811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F217ADE-0536-4136-B88D-A53173022396}"/>
              </a:ext>
            </a:extLst>
          </p:cNvPr>
          <p:cNvCxnSpPr>
            <a:cxnSpLocks/>
          </p:cNvCxnSpPr>
          <p:nvPr/>
        </p:nvCxnSpPr>
        <p:spPr>
          <a:xfrm>
            <a:off x="6862763" y="2177325"/>
            <a:ext cx="204787" cy="27241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EAA6D523-3C40-402B-9D71-2CA71A4C3156}"/>
              </a:ext>
            </a:extLst>
          </p:cNvPr>
          <p:cNvCxnSpPr>
            <a:cxnSpLocks/>
          </p:cNvCxnSpPr>
          <p:nvPr/>
        </p:nvCxnSpPr>
        <p:spPr>
          <a:xfrm>
            <a:off x="6919913" y="2177325"/>
            <a:ext cx="1147762" cy="23145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35CF5FC-8F21-4553-9950-D4C4A1648460}"/>
              </a:ext>
            </a:extLst>
          </p:cNvPr>
          <p:cNvCxnSpPr>
            <a:cxnSpLocks/>
          </p:cNvCxnSpPr>
          <p:nvPr/>
        </p:nvCxnSpPr>
        <p:spPr>
          <a:xfrm>
            <a:off x="7067550" y="2043975"/>
            <a:ext cx="1476375" cy="381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EFE667A-28A2-49FD-A9D7-918D4D43D013}"/>
              </a:ext>
            </a:extLst>
          </p:cNvPr>
          <p:cNvCxnSpPr>
            <a:cxnSpLocks/>
          </p:cNvCxnSpPr>
          <p:nvPr/>
        </p:nvCxnSpPr>
        <p:spPr>
          <a:xfrm>
            <a:off x="7011354" y="2110650"/>
            <a:ext cx="3475671" cy="26384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EFE97721-A520-4B68-9E14-42554FCC25B4}"/>
              </a:ext>
            </a:extLst>
          </p:cNvPr>
          <p:cNvCxnSpPr>
            <a:cxnSpLocks/>
          </p:cNvCxnSpPr>
          <p:nvPr/>
        </p:nvCxnSpPr>
        <p:spPr>
          <a:xfrm>
            <a:off x="7067550" y="2110650"/>
            <a:ext cx="2076450" cy="12096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4720B227-CB21-4EBD-A59D-B46BEEA98816}"/>
              </a:ext>
            </a:extLst>
          </p:cNvPr>
          <p:cNvCxnSpPr>
            <a:cxnSpLocks/>
          </p:cNvCxnSpPr>
          <p:nvPr/>
        </p:nvCxnSpPr>
        <p:spPr>
          <a:xfrm flipH="1" flipV="1">
            <a:off x="6800850" y="2979727"/>
            <a:ext cx="600075" cy="55967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0C954C84-10F3-47EF-921B-CBF1074E55C8}"/>
              </a:ext>
            </a:extLst>
          </p:cNvPr>
          <p:cNvCxnSpPr>
            <a:cxnSpLocks/>
          </p:cNvCxnSpPr>
          <p:nvPr/>
        </p:nvCxnSpPr>
        <p:spPr>
          <a:xfrm flipH="1">
            <a:off x="6514624" y="3614449"/>
            <a:ext cx="852964" cy="16768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851DA8-42DF-4CF7-A69A-C9796CE78C05}"/>
              </a:ext>
            </a:extLst>
          </p:cNvPr>
          <p:cNvCxnSpPr>
            <a:cxnSpLocks/>
          </p:cNvCxnSpPr>
          <p:nvPr/>
        </p:nvCxnSpPr>
        <p:spPr>
          <a:xfrm flipH="1">
            <a:off x="7172960" y="3766889"/>
            <a:ext cx="335280" cy="111934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CE466F-496A-4ABD-BCA2-A1BC9944546A}"/>
              </a:ext>
            </a:extLst>
          </p:cNvPr>
          <p:cNvCxnSpPr>
            <a:cxnSpLocks/>
          </p:cNvCxnSpPr>
          <p:nvPr/>
        </p:nvCxnSpPr>
        <p:spPr>
          <a:xfrm>
            <a:off x="7622199" y="3766889"/>
            <a:ext cx="356622" cy="725011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4223BA2-A49E-494B-B9C6-31C0D1FCDE10}"/>
              </a:ext>
            </a:extLst>
          </p:cNvPr>
          <p:cNvCxnSpPr>
            <a:cxnSpLocks/>
          </p:cNvCxnSpPr>
          <p:nvPr/>
        </p:nvCxnSpPr>
        <p:spPr>
          <a:xfrm>
            <a:off x="7830479" y="3716089"/>
            <a:ext cx="2656546" cy="1069379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C8DA1B-DC65-467B-869F-A0C56550886C}"/>
              </a:ext>
            </a:extLst>
          </p:cNvPr>
          <p:cNvCxnSpPr>
            <a:cxnSpLocks/>
          </p:cNvCxnSpPr>
          <p:nvPr/>
        </p:nvCxnSpPr>
        <p:spPr>
          <a:xfrm flipV="1">
            <a:off x="7830479" y="3371423"/>
            <a:ext cx="1313521" cy="24302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8582118-9834-4038-8C7B-4BC7556F663B}"/>
              </a:ext>
            </a:extLst>
          </p:cNvPr>
          <p:cNvCxnSpPr>
            <a:cxnSpLocks/>
          </p:cNvCxnSpPr>
          <p:nvPr/>
        </p:nvCxnSpPr>
        <p:spPr>
          <a:xfrm flipH="1" flipV="1">
            <a:off x="6757353" y="2805976"/>
            <a:ext cx="2737167" cy="82509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3E59734-2FFF-4E01-BF2A-B8A0FEF3D55E}"/>
              </a:ext>
            </a:extLst>
          </p:cNvPr>
          <p:cNvCxnSpPr>
            <a:cxnSpLocks/>
          </p:cNvCxnSpPr>
          <p:nvPr/>
        </p:nvCxnSpPr>
        <p:spPr>
          <a:xfrm flipH="1">
            <a:off x="6497005" y="2936131"/>
            <a:ext cx="2997515" cy="830758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40E817E-62EC-4103-BDCB-9DD772F3C7CE}"/>
              </a:ext>
            </a:extLst>
          </p:cNvPr>
          <p:cNvCxnSpPr>
            <a:cxnSpLocks/>
          </p:cNvCxnSpPr>
          <p:nvPr/>
        </p:nvCxnSpPr>
        <p:spPr>
          <a:xfrm flipH="1">
            <a:off x="7262815" y="3009909"/>
            <a:ext cx="2231705" cy="1862992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E691186-735F-413D-9E7F-2B2FFF9AE2EE}"/>
              </a:ext>
            </a:extLst>
          </p:cNvPr>
          <p:cNvCxnSpPr>
            <a:cxnSpLocks/>
          </p:cNvCxnSpPr>
          <p:nvPr/>
        </p:nvCxnSpPr>
        <p:spPr>
          <a:xfrm flipH="1">
            <a:off x="8275955" y="3051322"/>
            <a:ext cx="1297599" cy="140344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3092023-F65E-49B9-8445-31E1EBC4163E}"/>
              </a:ext>
            </a:extLst>
          </p:cNvPr>
          <p:cNvCxnSpPr>
            <a:cxnSpLocks/>
          </p:cNvCxnSpPr>
          <p:nvPr/>
        </p:nvCxnSpPr>
        <p:spPr>
          <a:xfrm flipH="1">
            <a:off x="9546907" y="3051322"/>
            <a:ext cx="164758" cy="218164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E5C9A8B-A191-47B2-9244-95A7CBF92EA1}"/>
              </a:ext>
            </a:extLst>
          </p:cNvPr>
          <p:cNvCxnSpPr>
            <a:cxnSpLocks/>
          </p:cNvCxnSpPr>
          <p:nvPr/>
        </p:nvCxnSpPr>
        <p:spPr>
          <a:xfrm>
            <a:off x="9781834" y="3051322"/>
            <a:ext cx="850924" cy="1606868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B1A64302-B2D0-499F-9051-F37CDD4FED39}"/>
              </a:ext>
            </a:extLst>
          </p:cNvPr>
          <p:cNvSpPr/>
          <p:nvPr/>
        </p:nvSpPr>
        <p:spPr>
          <a:xfrm>
            <a:off x="1258313" y="4180112"/>
            <a:ext cx="3885267" cy="1491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i="1" dirty="0" err="1"/>
              <a:t>IP</a:t>
            </a:r>
            <a:r>
              <a:rPr lang="en-GB" sz="2800" b="1" i="1" baseline="-15000" dirty="0" err="1"/>
              <a:t>c</a:t>
            </a:r>
            <a:r>
              <a:rPr lang="en-GB" sz="2800" b="1" i="1" baseline="-15000" dirty="0"/>
              <a:t> </a:t>
            </a:r>
            <a:r>
              <a:rPr lang="en-GB" sz="2800" b="1" dirty="0"/>
              <a:t>= probe whose feature vector is most similar to the one of </a:t>
            </a:r>
            <a:r>
              <a:rPr lang="en-GB" sz="2800" b="1" i="1" dirty="0"/>
              <a:t>IP</a:t>
            </a:r>
            <a:r>
              <a:rPr lang="en-GB" sz="2800" b="1" i="1" baseline="-15000" dirty="0"/>
              <a:t>s</a:t>
            </a:r>
            <a:endParaRPr lang="en-GB" sz="2800" b="1" dirty="0"/>
          </a:p>
        </p:txBody>
      </p:sp>
      <p:sp>
        <p:nvSpPr>
          <p:cNvPr id="45" name="Speech Bubble: Oval 44">
            <a:extLst>
              <a:ext uri="{FF2B5EF4-FFF2-40B4-BE49-F238E27FC236}">
                <a16:creationId xmlns:a16="http://schemas.microsoft.com/office/drawing/2014/main" id="{98D7A762-165C-4A62-8149-2C2FA074C9A8}"/>
              </a:ext>
            </a:extLst>
          </p:cNvPr>
          <p:cNvSpPr/>
          <p:nvPr/>
        </p:nvSpPr>
        <p:spPr>
          <a:xfrm>
            <a:off x="8692516" y="2049676"/>
            <a:ext cx="803562" cy="397164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en-GB" sz="2000" b="1" baseline="-1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n-GB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80A0738D-E9FF-4D47-B260-EF05DB00A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6CF6-E8BD-4F19-BF10-77EAA2B59999}" type="slidenum">
              <a:rPr lang="en-GB" smtClean="0"/>
              <a:t>6</a:t>
            </a:fld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3FD55A0-A4DB-496C-B8EA-2AA01EC0A3D5}"/>
              </a:ext>
            </a:extLst>
          </p:cNvPr>
          <p:cNvCxnSpPr>
            <a:cxnSpLocks/>
          </p:cNvCxnSpPr>
          <p:nvPr/>
        </p:nvCxnSpPr>
        <p:spPr>
          <a:xfrm flipH="1" flipV="1">
            <a:off x="8884648" y="2636232"/>
            <a:ext cx="724173" cy="217674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60DD07B-4AF8-46D5-A8A1-F4C930F0B45D}"/>
              </a:ext>
            </a:extLst>
          </p:cNvPr>
          <p:cNvCxnSpPr>
            <a:cxnSpLocks/>
          </p:cNvCxnSpPr>
          <p:nvPr/>
        </p:nvCxnSpPr>
        <p:spPr>
          <a:xfrm flipV="1">
            <a:off x="7712447" y="2867690"/>
            <a:ext cx="800986" cy="667201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peech Bubble: Oval 32">
            <a:extLst>
              <a:ext uri="{FF2B5EF4-FFF2-40B4-BE49-F238E27FC236}">
                <a16:creationId xmlns:a16="http://schemas.microsoft.com/office/drawing/2014/main" id="{858FE007-812A-409F-9D58-B7E2BF24A155}"/>
              </a:ext>
            </a:extLst>
          </p:cNvPr>
          <p:cNvSpPr/>
          <p:nvPr/>
        </p:nvSpPr>
        <p:spPr>
          <a:xfrm>
            <a:off x="7904019" y="4030414"/>
            <a:ext cx="803562" cy="397164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>
                <a:solidFill>
                  <a:schemeClr val="accent1"/>
                </a:solidFill>
              </a:rPr>
              <a:t>IP</a:t>
            </a:r>
            <a:r>
              <a:rPr lang="en-GB" sz="2000" b="1" baseline="-15000" dirty="0" err="1">
                <a:solidFill>
                  <a:schemeClr val="accent1"/>
                </a:solidFill>
              </a:rPr>
              <a:t>c</a:t>
            </a:r>
            <a:endParaRPr lang="en-GB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52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1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1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14FA8-FC93-4093-B871-673FCD36E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DisNETPerf</a:t>
            </a:r>
            <a:r>
              <a:rPr lang="en-GB" dirty="0"/>
              <a:t> –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2A429-5D32-4644-805C-1882AD424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93099"/>
            <a:ext cx="6337663" cy="4575995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GB" dirty="0"/>
              <a:t> We consider links at the </a:t>
            </a:r>
            <a:r>
              <a:rPr lang="en-GB" b="1" dirty="0"/>
              <a:t>AS-, </a:t>
            </a:r>
            <a:r>
              <a:rPr lang="en-GB" b="1" dirty="0" err="1"/>
              <a:t>PoP</a:t>
            </a:r>
            <a:r>
              <a:rPr lang="en-GB" b="1" dirty="0"/>
              <a:t>-, and IP-level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GB" dirty="0"/>
              <a:t>IP2AS mapping through </a:t>
            </a:r>
            <a:r>
              <a:rPr lang="en-GB" dirty="0" err="1"/>
              <a:t>Maxmind</a:t>
            </a:r>
            <a:endParaRPr lang="en-GB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GB" dirty="0"/>
              <a:t>IP2PoP mapping trough </a:t>
            </a:r>
            <a:r>
              <a:rPr lang="en-GB" dirty="0" err="1"/>
              <a:t>iPlane’s</a:t>
            </a:r>
            <a:r>
              <a:rPr lang="en-GB" dirty="0"/>
              <a:t> database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GB" dirty="0"/>
              <a:t>Neighbour-AS lookup through CAIDA’s relationship database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dirty="0"/>
              <a:t> We randomly select </a:t>
            </a:r>
            <a:r>
              <a:rPr lang="en-GB" b="1" dirty="0"/>
              <a:t>300 RIPE Atlas probes</a:t>
            </a:r>
            <a:r>
              <a:rPr lang="en-GB" dirty="0"/>
              <a:t> </a:t>
            </a:r>
            <a:r>
              <a:rPr lang="en-GB" b="1" dirty="0"/>
              <a:t>as target servers</a:t>
            </a:r>
            <a:br>
              <a:rPr lang="en-GB" dirty="0"/>
            </a:br>
            <a:r>
              <a:rPr lang="en-GB" dirty="0"/>
              <a:t> (</a:t>
            </a:r>
            <a:r>
              <a:rPr lang="en-GB" i="1" dirty="0" err="1"/>
              <a:t>IP</a:t>
            </a:r>
            <a:r>
              <a:rPr lang="en-GB" i="1" baseline="-15000" dirty="0" err="1"/>
              <a:t>si</a:t>
            </a:r>
            <a:r>
              <a:rPr lang="en-GB" dirty="0"/>
              <a:t>) and one </a:t>
            </a:r>
            <a:r>
              <a:rPr lang="en-GB" b="1" dirty="0"/>
              <a:t>single destination </a:t>
            </a:r>
            <a:r>
              <a:rPr lang="en-GB" dirty="0"/>
              <a:t>(</a:t>
            </a:r>
            <a:r>
              <a:rPr lang="en-GB" i="1" dirty="0" err="1"/>
              <a:t>IP</a:t>
            </a:r>
            <a:r>
              <a:rPr lang="en-GB" i="1" baseline="-15000" dirty="0" err="1"/>
              <a:t>d</a:t>
            </a:r>
            <a:r>
              <a:rPr lang="en-GB" i="1" dirty="0"/>
              <a:t>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dirty="0"/>
              <a:t> 4-step analysis:</a:t>
            </a:r>
          </a:p>
          <a:p>
            <a:pPr marL="446088" lvl="1" indent="-246063" algn="just">
              <a:buFont typeface="+mj-lt"/>
              <a:buAutoNum type="arabicPeriod"/>
            </a:pPr>
            <a:r>
              <a:rPr lang="en-GB" dirty="0"/>
              <a:t>We compare the </a:t>
            </a:r>
            <a:r>
              <a:rPr lang="en-GB" b="1" dirty="0">
                <a:solidFill>
                  <a:srgbClr val="FF0000"/>
                </a:solidFill>
              </a:rPr>
              <a:t>(</a:t>
            </a:r>
            <a:r>
              <a:rPr lang="en-GB" b="1" i="1" dirty="0" err="1">
                <a:solidFill>
                  <a:srgbClr val="FF0000"/>
                </a:solidFill>
              </a:rPr>
              <a:t>IP</a:t>
            </a:r>
            <a:r>
              <a:rPr lang="en-GB" b="1" i="1" baseline="-15000" dirty="0" err="1">
                <a:solidFill>
                  <a:srgbClr val="FF0000"/>
                </a:solidFill>
              </a:rPr>
              <a:t>si</a:t>
            </a:r>
            <a:r>
              <a:rPr lang="en-GB" b="1" baseline="-15000" dirty="0">
                <a:solidFill>
                  <a:srgbClr val="FF0000"/>
                </a:solidFill>
              </a:rPr>
              <a:t> </a:t>
            </a:r>
            <a:r>
              <a:rPr lang="en-GB" b="1" dirty="0">
                <a:solidFill>
                  <a:srgbClr val="FF0000"/>
                </a:solidFill>
              </a:rPr>
              <a:t> → </a:t>
            </a:r>
            <a:r>
              <a:rPr lang="en-GB" b="1" i="1" dirty="0" err="1">
                <a:solidFill>
                  <a:srgbClr val="FF0000"/>
                </a:solidFill>
              </a:rPr>
              <a:t>IP</a:t>
            </a:r>
            <a:r>
              <a:rPr lang="en-GB" b="1" i="1" baseline="-15000" dirty="0" err="1">
                <a:solidFill>
                  <a:srgbClr val="FF0000"/>
                </a:solidFill>
              </a:rPr>
              <a:t>d</a:t>
            </a:r>
            <a:r>
              <a:rPr lang="en-GB" b="1" dirty="0">
                <a:solidFill>
                  <a:srgbClr val="FF0000"/>
                </a:solidFill>
              </a:rPr>
              <a:t>)</a:t>
            </a:r>
            <a:r>
              <a:rPr lang="en-GB" b="1" dirty="0"/>
              <a:t> vs. </a:t>
            </a:r>
            <a:r>
              <a:rPr lang="en-GB" b="1" dirty="0">
                <a:solidFill>
                  <a:schemeClr val="accent1"/>
                </a:solidFill>
              </a:rPr>
              <a:t>(</a:t>
            </a:r>
            <a:r>
              <a:rPr lang="en-GB" b="1" i="1" dirty="0" err="1">
                <a:solidFill>
                  <a:schemeClr val="accent1"/>
                </a:solidFill>
              </a:rPr>
              <a:t>IP</a:t>
            </a:r>
            <a:r>
              <a:rPr lang="en-GB" b="1" i="1" baseline="-15000" dirty="0" err="1">
                <a:solidFill>
                  <a:schemeClr val="accent1"/>
                </a:solidFill>
              </a:rPr>
              <a:t>c</a:t>
            </a:r>
            <a:r>
              <a:rPr lang="en-GB" b="1" dirty="0">
                <a:solidFill>
                  <a:schemeClr val="accent1"/>
                </a:solidFill>
              </a:rPr>
              <a:t> → </a:t>
            </a:r>
            <a:r>
              <a:rPr lang="en-GB" b="1" i="1" dirty="0" err="1">
                <a:solidFill>
                  <a:schemeClr val="accent1"/>
                </a:solidFill>
              </a:rPr>
              <a:t>IP</a:t>
            </a:r>
            <a:r>
              <a:rPr lang="en-GB" b="1" i="1" baseline="-15000" dirty="0" err="1">
                <a:solidFill>
                  <a:schemeClr val="accent1"/>
                </a:solidFill>
              </a:rPr>
              <a:t>d</a:t>
            </a:r>
            <a:r>
              <a:rPr lang="en-GB" b="1" dirty="0">
                <a:solidFill>
                  <a:schemeClr val="accent1"/>
                </a:solidFill>
              </a:rPr>
              <a:t>)</a:t>
            </a:r>
            <a:r>
              <a:rPr lang="en-GB" b="1" dirty="0"/>
              <a:t> paths</a:t>
            </a:r>
            <a:r>
              <a:rPr lang="en-GB" dirty="0"/>
              <a:t> using RSIM ratio</a:t>
            </a:r>
          </a:p>
          <a:p>
            <a:pPr marL="446088" lvl="1" indent="-246063" algn="just">
              <a:buFont typeface="+mj-lt"/>
              <a:buAutoNum type="arabicPeriod"/>
            </a:pPr>
            <a:r>
              <a:rPr lang="en-GB" dirty="0"/>
              <a:t>We analyse the </a:t>
            </a:r>
            <a:r>
              <a:rPr lang="en-GB" b="1" dirty="0"/>
              <a:t>RSIM difference</a:t>
            </a:r>
            <a:r>
              <a:rPr lang="en-GB" dirty="0"/>
              <a:t> between</a:t>
            </a:r>
            <a:r>
              <a:rPr lang="en-GB" i="1" dirty="0"/>
              <a:t> (</a:t>
            </a:r>
            <a:r>
              <a:rPr lang="en-GB" i="1" dirty="0" err="1"/>
              <a:t>IP</a:t>
            </a:r>
            <a:r>
              <a:rPr lang="en-GB" i="1" baseline="-15000" dirty="0" err="1"/>
              <a:t>c</a:t>
            </a:r>
            <a:r>
              <a:rPr lang="en-GB" dirty="0"/>
              <a:t> → </a:t>
            </a:r>
            <a:r>
              <a:rPr lang="en-GB" i="1" dirty="0" err="1"/>
              <a:t>IP</a:t>
            </a:r>
            <a:r>
              <a:rPr lang="en-GB" i="1" baseline="-15000" dirty="0" err="1"/>
              <a:t>d</a:t>
            </a:r>
            <a:r>
              <a:rPr lang="en-GB" dirty="0"/>
              <a:t>)</a:t>
            </a:r>
            <a:r>
              <a:rPr lang="en-GB" b="1" dirty="0"/>
              <a:t> </a:t>
            </a:r>
            <a:r>
              <a:rPr lang="en-GB" dirty="0"/>
              <a:t>and </a:t>
            </a:r>
            <a:br>
              <a:rPr lang="en-GB" dirty="0"/>
            </a:br>
            <a:r>
              <a:rPr lang="en-GB" dirty="0"/>
              <a:t>(best probe → </a:t>
            </a:r>
            <a:r>
              <a:rPr lang="en-GB" i="1" dirty="0" err="1"/>
              <a:t>IP</a:t>
            </a:r>
            <a:r>
              <a:rPr lang="en-GB" i="1" baseline="-15000" dirty="0" err="1"/>
              <a:t>d</a:t>
            </a:r>
            <a:r>
              <a:rPr lang="en-GB" dirty="0"/>
              <a:t>) in case </a:t>
            </a:r>
            <a:r>
              <a:rPr lang="en-GB" i="1" dirty="0" err="1"/>
              <a:t>IP</a:t>
            </a:r>
            <a:r>
              <a:rPr lang="en-GB" i="1" baseline="-15000" dirty="0" err="1"/>
              <a:t>c</a:t>
            </a:r>
            <a:r>
              <a:rPr lang="en-GB" dirty="0"/>
              <a:t> is </a:t>
            </a:r>
            <a:r>
              <a:rPr lang="en-GB"/>
              <a:t>not optimal</a:t>
            </a:r>
            <a:endParaRPr lang="en-GB" i="1" baseline="-15000" dirty="0"/>
          </a:p>
          <a:p>
            <a:pPr marL="446088" lvl="1" indent="-246063" algn="just">
              <a:buFont typeface="+mj-lt"/>
              <a:buAutoNum type="arabicPeriod"/>
            </a:pPr>
            <a:r>
              <a:rPr lang="en-GB" dirty="0"/>
              <a:t>We check the </a:t>
            </a:r>
            <a:r>
              <a:rPr lang="en-GB" b="1" dirty="0"/>
              <a:t>number of probes with highest RSIM</a:t>
            </a:r>
          </a:p>
          <a:p>
            <a:pPr marL="446088" lvl="1" indent="-246063" algn="just">
              <a:buFont typeface="+mj-lt"/>
              <a:buAutoNum type="arabicPeriod"/>
            </a:pPr>
            <a:r>
              <a:rPr lang="en-GB" dirty="0"/>
              <a:t>We analyse the </a:t>
            </a:r>
            <a:r>
              <a:rPr lang="en-GB" b="1" dirty="0"/>
              <a:t>delay between the candidate probes and </a:t>
            </a:r>
            <a:r>
              <a:rPr lang="en-GB" b="1" i="1" dirty="0" err="1"/>
              <a:t>IP</a:t>
            </a:r>
            <a:r>
              <a:rPr lang="en-GB" b="1" i="1" baseline="-15000" dirty="0" err="1"/>
              <a:t>si</a:t>
            </a:r>
            <a:r>
              <a:rPr lang="en-GB" b="1" i="1" baseline="-15000" dirty="0"/>
              <a:t> </a:t>
            </a:r>
            <a:endParaRPr lang="en-GB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B6510E-89B0-4392-AE9B-CF7DEAE06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973" y="1948543"/>
            <a:ext cx="4414897" cy="3113313"/>
          </a:xfrm>
          <a:prstGeom prst="rect">
            <a:avLst/>
          </a:prstGeom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58012335-600C-422A-94AD-8D1ED7F1DA48}"/>
              </a:ext>
            </a:extLst>
          </p:cNvPr>
          <p:cNvSpPr/>
          <p:nvPr/>
        </p:nvSpPr>
        <p:spPr>
          <a:xfrm>
            <a:off x="8412481" y="1872344"/>
            <a:ext cx="631372" cy="300512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en-GB" sz="1600" b="1" baseline="-15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</a:t>
            </a:r>
            <a:endParaRPr lang="en-GB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A5D30FA8-29D7-41CE-A9EB-87A51FE0A9E7}"/>
              </a:ext>
            </a:extLst>
          </p:cNvPr>
          <p:cNvSpPr/>
          <p:nvPr/>
        </p:nvSpPr>
        <p:spPr>
          <a:xfrm>
            <a:off x="10839994" y="2634344"/>
            <a:ext cx="631372" cy="300512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en-GB" sz="1600" b="1" baseline="-15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</a:t>
            </a:r>
            <a:endParaRPr lang="en-GB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B0679986-0646-49AD-815D-94AE71971057}"/>
              </a:ext>
            </a:extLst>
          </p:cNvPr>
          <p:cNvSpPr/>
          <p:nvPr/>
        </p:nvSpPr>
        <p:spPr>
          <a:xfrm>
            <a:off x="8757060" y="4384633"/>
            <a:ext cx="631372" cy="300512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en-GB" sz="1600" b="1" baseline="-15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</a:t>
            </a:r>
            <a:endParaRPr lang="en-GB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79F275A8-0A07-4F53-9C84-CC53E378951D}"/>
              </a:ext>
            </a:extLst>
          </p:cNvPr>
          <p:cNvSpPr/>
          <p:nvPr/>
        </p:nvSpPr>
        <p:spPr>
          <a:xfrm>
            <a:off x="11155680" y="4309751"/>
            <a:ext cx="631372" cy="375394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en-GB" sz="1600" b="1" baseline="-15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lang="en-GB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D13B60EA-62A4-422C-862A-208EE070654A}"/>
              </a:ext>
            </a:extLst>
          </p:cNvPr>
          <p:cNvSpPr/>
          <p:nvPr/>
        </p:nvSpPr>
        <p:spPr>
          <a:xfrm>
            <a:off x="8096793" y="3391721"/>
            <a:ext cx="631373" cy="312059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chemeClr val="accent1"/>
                </a:solidFill>
              </a:rPr>
              <a:t>IP</a:t>
            </a:r>
            <a:r>
              <a:rPr lang="en-GB" sz="1600" b="1" baseline="-15000" dirty="0" err="1">
                <a:solidFill>
                  <a:schemeClr val="accent1"/>
                </a:solidFill>
              </a:rPr>
              <a:t>c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2ACD43D4-2B98-4219-9984-194762C4B2DC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8728166" y="3547751"/>
            <a:ext cx="2427514" cy="1307278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580269-9BF0-429E-A7B1-309C6EA4ADA4}"/>
              </a:ext>
            </a:extLst>
          </p:cNvPr>
          <p:cNvCxnSpPr>
            <a:cxnSpLocks/>
          </p:cNvCxnSpPr>
          <p:nvPr/>
        </p:nvCxnSpPr>
        <p:spPr>
          <a:xfrm>
            <a:off x="9043853" y="4761344"/>
            <a:ext cx="2111827" cy="20254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83CF2DD7-16FE-4227-B22E-B7B25179A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6CF6-E8BD-4F19-BF10-77EAA2B5999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94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1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9926-1F7A-43E1-8D6F-3CC183D7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DisNETPerf</a:t>
            </a:r>
            <a:r>
              <a:rPr lang="en-GB" dirty="0"/>
              <a:t> – Evaluation</a:t>
            </a:r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1A4B65E3-1717-49AB-A3E7-24D40DE228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920" y="1337356"/>
            <a:ext cx="6121229" cy="4575175"/>
          </a:xfr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5F70CAF-4D46-4F91-B48B-3E9146305221}"/>
              </a:ext>
            </a:extLst>
          </p:cNvPr>
          <p:cNvSpPr/>
          <p:nvPr/>
        </p:nvSpPr>
        <p:spPr>
          <a:xfrm>
            <a:off x="8597143" y="4548469"/>
            <a:ext cx="432048" cy="432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7E9F95-17EF-43C3-9BD7-D7A4C80EA1AE}"/>
              </a:ext>
            </a:extLst>
          </p:cNvPr>
          <p:cNvSpPr/>
          <p:nvPr/>
        </p:nvSpPr>
        <p:spPr>
          <a:xfrm>
            <a:off x="3026227" y="2892301"/>
            <a:ext cx="6517745" cy="1073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GB" sz="3600" b="1" dirty="0"/>
              <a:t>Nearly optimal results in the co-located scenario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EF5F8-A6B3-49F8-8964-10E9CACCD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6CF6-E8BD-4F19-BF10-77EAA2B5999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10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A8EDA-D942-46FF-A6EE-6E7FD3A04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DisNETPerf</a:t>
            </a:r>
            <a:r>
              <a:rPr lang="en-GB" dirty="0"/>
              <a:t> –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8B858-BEBC-4EFB-85D6-5C8360AAA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52E5F5-2205-4041-9163-379695BDE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315" y="1611286"/>
            <a:ext cx="4424876" cy="3580434"/>
          </a:xfrm>
          <a:prstGeom prst="rect">
            <a:avLst/>
          </a:prstGeom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82676826-4855-4555-99E4-702D4F2BEA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967" y="1683293"/>
            <a:ext cx="4315621" cy="34568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ADB2CE-3170-4923-BD88-63DCF3F6AB1F}"/>
              </a:ext>
            </a:extLst>
          </p:cNvPr>
          <p:cNvSpPr txBox="1"/>
          <p:nvPr/>
        </p:nvSpPr>
        <p:spPr>
          <a:xfrm>
            <a:off x="1889755" y="1467270"/>
            <a:ext cx="3461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IP</a:t>
            </a:r>
            <a:r>
              <a:rPr lang="en-GB" baseline="-15000" dirty="0" err="1"/>
              <a:t>c</a:t>
            </a:r>
            <a:r>
              <a:rPr lang="en-GB" dirty="0"/>
              <a:t> vs. best probe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B4AC28-6683-4D1B-A79E-EEBADF2B7022}"/>
              </a:ext>
            </a:extLst>
          </p:cNvPr>
          <p:cNvSpPr txBox="1"/>
          <p:nvPr/>
        </p:nvSpPr>
        <p:spPr>
          <a:xfrm>
            <a:off x="6858375" y="1467270"/>
            <a:ext cx="364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# probes with highest RSIM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91CADB-4041-43D5-BB54-FA43C393EAE2}"/>
              </a:ext>
            </a:extLst>
          </p:cNvPr>
          <p:cNvSpPr txBox="1"/>
          <p:nvPr/>
        </p:nvSpPr>
        <p:spPr>
          <a:xfrm>
            <a:off x="4516013" y="5335736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AS level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D7B1B45-B409-4E17-A249-611394D4F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6CF6-E8BD-4F19-BF10-77EAA2B5999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307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4553</TotalTime>
  <Words>951</Words>
  <Application>Microsoft Office PowerPoint</Application>
  <PresentationFormat>Widescreen</PresentationFormat>
  <Paragraphs>102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Retrospect</vt:lpstr>
      <vt:lpstr>Active Measurements for Path Performance Diagnosis with DisNETPerf,  a Distributed Internet Paths Performance Analyzer</vt:lpstr>
      <vt:lpstr>Motivations</vt:lpstr>
      <vt:lpstr>Motivations</vt:lpstr>
      <vt:lpstr>Introducing DisNETPerf</vt:lpstr>
      <vt:lpstr>DisNETPerf – Probe selection Smallest latency (SL) approach</vt:lpstr>
      <vt:lpstr>DisNETPerf – Probe selection Landmark (LM) approach</vt:lpstr>
      <vt:lpstr>DisNETPerf – Evaluation</vt:lpstr>
      <vt:lpstr>DisNETPerf – Evaluation</vt:lpstr>
      <vt:lpstr>DisNETPerf – Evaluation</vt:lpstr>
      <vt:lpstr>DisNETPerf – Evaluation</vt:lpstr>
      <vt:lpstr>Example Analysis with DisNETPerf</vt:lpstr>
      <vt:lpstr>Conclusions</vt:lpstr>
      <vt:lpstr>Future work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 Measurements for Path Performance Diagnosis with DisNETPerf,  a Distributed Internet Paths Performance Analyzer</dc:title>
  <dc:creator>Sarah W</dc:creator>
  <cp:lastModifiedBy>Sarah W</cp:lastModifiedBy>
  <cp:revision>131</cp:revision>
  <dcterms:created xsi:type="dcterms:W3CDTF">2019-10-29T15:43:39Z</dcterms:created>
  <dcterms:modified xsi:type="dcterms:W3CDTF">2019-11-10T05:41:22Z</dcterms:modified>
</cp:coreProperties>
</file>