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702CF-172E-4DA7-4134-66801589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D3ABC3-D08F-5DE5-8090-79E2333D3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719C9E-35AE-1211-B1C0-0EBB5AE7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C2390D-CE4E-357D-5B1E-C77E4C66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66CA5D-DAC3-5260-F246-DFAF0F17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23292-5AF7-3F55-C820-488A6CD9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637D46-6E69-E49F-5F07-7488D608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860FA-7DA9-5254-8A28-B60D390E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E8D9D-BF3E-D144-E5FE-E6B51A99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116D2D-CB1C-CCFC-5D9F-14AA82CB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3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ECF455-1E0E-21CC-CE37-C44BA75A4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595749-608F-6028-419C-9A3A1E1C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A0E7C9-E683-9DCF-6D8A-14E99BD9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FD88D5-D01B-53A5-37F2-B29CDC04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A154DF-54B2-428A-30F8-E820645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F5EC2-DE45-CC7A-5F13-5DBE12C4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662BDA-1342-BF0D-1730-F4C3EA9C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64BF8-5000-E239-C887-4E116431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94CFD-A6AF-EBF7-886D-4B69BED0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7806B7-5A49-1CBF-939F-1666DFFB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BBB3F-71BB-42CE-D407-5131B4FF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1F6E7-29FA-C06B-D264-81AB6DB5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418A83-6D43-AE30-E849-C668785C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551DEA-7E2E-A8EC-3670-2162506C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15077C-E302-679D-6948-2656DD8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FF7-C587-BFF5-9DE4-83E5BC13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5754C-E916-AA7F-9771-3D648EB2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B11576-30B0-1C48-99BC-46E8943E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F99D26-C6B9-F30F-2F63-C502F33F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4BA45D-C3B4-0C9F-2BE0-78A90BA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D05109-2D40-6B9D-BACC-41DC7FA6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12933-5188-60BC-7283-0EAEF616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D1285A-598C-69CB-74D0-42D4437E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CC71C3-26CB-B9C8-B1D5-21FC7EA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C7D6F6-5EC4-E351-7E08-7EE819022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716071-388A-233D-5F31-6CB82EB89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92BB04-59A3-D17C-2204-4F452FF9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869221-0B6D-2011-35CD-C415A33B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4D8D05-6AAE-A73F-614F-7F882DE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5D089-77BD-615E-A96C-BCD52B93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4D6A90-3196-B4AD-50ED-9B7E6750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59C442-C542-0339-EC5A-FBF4BF44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9A316F-A44F-CFA2-E620-405A99F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74A0B29-A916-5F15-A729-9DD1BD7C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BA24938-AB3B-0154-7465-62B999DC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E5A06C-0655-BE8F-C6DE-29707EBA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9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38563-A73F-3C08-83FE-0941ED6C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13F06-EFAE-D13B-E934-D829D8D0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62305E-52D7-E14A-8688-ED237B06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3F320B-3870-9444-6155-8EE015B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50C727-10B9-F10C-B2E6-3CFD52F3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D97A28-7636-DEB5-CFB2-2E2F02D9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E1E2B-DB61-715F-CF50-6517B670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220B12-1F21-2B8B-86A9-165E86205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261405-7678-1FC3-D7DE-C151281A7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60A2D1-AC7D-4D96-D3D6-79850EC0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9FD3DC-B652-E5FB-EC5D-45340A70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2BA7C0-9DD9-B0AC-31A3-86842ECA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C49022-5DDD-F65A-0FA2-E054F5E9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7D3FFB-0669-4D38-F9A0-87DF55E5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B348F1-B72A-2870-98DC-B124069D8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82DB-98FB-794C-ADA0-68221EDC628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3B3655-3921-DB08-1FA4-63D439C64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9719D-5570-2F19-A5D8-9EF4C3CE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429C-0C13-4A4D-BFE5-5E689FE0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ary.leeds.ac.uk/info/14011/writing/106/academic_wri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3CC21-C271-B01E-D208-2EC77AD6B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284" y="268941"/>
            <a:ext cx="9144000" cy="2432695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92D050"/>
                </a:solidFill>
              </a:rPr>
              <a:t>Research Writing: Basic Principles and Technical Aspects</a:t>
            </a:r>
            <a:endParaRPr lang="en-US" b="1" i="1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C716F0-0785-EBB5-C1D9-154052D40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588" y="2971800"/>
            <a:ext cx="9144000" cy="37040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Structure of a research paper.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i="1" dirty="0"/>
              <a:t>Language of a research paper.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Use of tense in a research paper. </a:t>
            </a:r>
          </a:p>
          <a:p>
            <a:pPr marL="457200" indent="-457200">
              <a:buFont typeface="+mj-lt"/>
              <a:buAutoNum type="arabicPeriod"/>
            </a:pPr>
            <a:endParaRPr lang="en-IN" sz="3200" b="1" i="1" dirty="0"/>
          </a:p>
          <a:p>
            <a:r>
              <a:rPr lang="en-IN" sz="2000" b="1" i="1" dirty="0"/>
              <a:t>The slides of this PPT are based on the subject matter of the following website- </a:t>
            </a:r>
            <a:r>
              <a:rPr lang="en-IN" sz="2000" b="1" i="1" dirty="0">
                <a:hlinkClick r:id="rId2"/>
              </a:rPr>
              <a:t>https://library.leeds.ac.uk/info/14011/writing/106/academic_writing</a:t>
            </a:r>
            <a:endParaRPr lang="en-IN" sz="2000" b="1" i="1" dirty="0"/>
          </a:p>
          <a:p>
            <a:r>
              <a:rPr lang="en-IN" sz="2000" b="1" i="1" dirty="0"/>
              <a:t>Source: </a:t>
            </a:r>
            <a:r>
              <a:rPr lang="en-IN" sz="2000" b="1" i="1" dirty="0" err="1"/>
              <a:t>Library.leeds.ac.uk</a:t>
            </a:r>
            <a:r>
              <a:rPr lang="en-IN" sz="2000" b="1" i="1" dirty="0"/>
              <a:t> . </a:t>
            </a:r>
            <a:endParaRPr lang="en-US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6F7DA7-D999-1E48-65AE-76860D74BFE7}"/>
              </a:ext>
            </a:extLst>
          </p:cNvPr>
          <p:cNvSpPr txBox="1"/>
          <p:nvPr/>
        </p:nvSpPr>
        <p:spPr>
          <a:xfrm>
            <a:off x="6976578" y="27016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808FE-7B85-1A45-A857-674FD726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96" y="281167"/>
            <a:ext cx="8970003" cy="1332480"/>
          </a:xfrm>
        </p:spPr>
        <p:txBody>
          <a:bodyPr/>
          <a:lstStyle/>
          <a:p>
            <a:r>
              <a:rPr lang="en-IN" b="1" i="1" dirty="0">
                <a:solidFill>
                  <a:srgbClr val="92D050"/>
                </a:solidFill>
              </a:rPr>
              <a:t>1. Structure of a Research </a:t>
            </a:r>
            <a:r>
              <a:rPr lang="en-IN" b="1" i="1" dirty="0" smtClean="0">
                <a:solidFill>
                  <a:srgbClr val="92D050"/>
                </a:solidFill>
              </a:rPr>
              <a:t>Paper </a:t>
            </a:r>
            <a:endParaRPr lang="en-US" b="1" i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168A2-BF68-655B-E96F-B7556E8A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Should have a clear beginning, middle and conclusion with apt logical </a:t>
            </a:r>
            <a:r>
              <a:rPr lang="en-IN" dirty="0" smtClean="0"/>
              <a:t>argument</a:t>
            </a:r>
            <a:endParaRPr lang="en-IN" dirty="0"/>
          </a:p>
          <a:p>
            <a:r>
              <a:rPr lang="en-IN" dirty="0"/>
              <a:t>Structural consistency is of paramount </a:t>
            </a:r>
            <a:r>
              <a:rPr lang="en-IN" dirty="0" smtClean="0"/>
              <a:t>importance</a:t>
            </a:r>
            <a:endParaRPr lang="en-IN" dirty="0"/>
          </a:p>
          <a:p>
            <a:r>
              <a:rPr lang="en-IN" dirty="0"/>
              <a:t>Give your readers a brief structural blue print of the paper in the </a:t>
            </a:r>
            <a:r>
              <a:rPr lang="en-IN" dirty="0" smtClean="0"/>
              <a:t>beginning</a:t>
            </a:r>
            <a:endParaRPr lang="en-IN" dirty="0"/>
          </a:p>
          <a:p>
            <a:r>
              <a:rPr lang="en-IN" dirty="0"/>
              <a:t>Avoid repetition and overlapping of </a:t>
            </a:r>
            <a:r>
              <a:rPr lang="en-IN" dirty="0" smtClean="0"/>
              <a:t>ideas</a:t>
            </a:r>
            <a:endParaRPr lang="en-IN" dirty="0"/>
          </a:p>
          <a:p>
            <a:r>
              <a:rPr lang="en-IN" dirty="0"/>
              <a:t>Use subheadings ( if possible) in order to enhance clear structural </a:t>
            </a:r>
            <a:r>
              <a:rPr lang="en-IN" dirty="0" smtClean="0"/>
              <a:t>demarcation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</a:t>
            </a:r>
            <a:r>
              <a:rPr lang="en-IN" b="1" i="1" dirty="0">
                <a:solidFill>
                  <a:srgbClr val="92D050"/>
                </a:solidFill>
              </a:rPr>
              <a:t> Source:  </a:t>
            </a:r>
            <a:r>
              <a:rPr lang="en-IN" b="1" i="1" dirty="0" err="1">
                <a:solidFill>
                  <a:srgbClr val="92D050"/>
                </a:solidFill>
              </a:rPr>
              <a:t>library.leeds.ac.uk</a:t>
            </a:r>
            <a:r>
              <a:rPr lang="en-IN" b="1" i="1" dirty="0">
                <a:solidFill>
                  <a:srgbClr val="92D050"/>
                </a:solidFill>
              </a:rPr>
              <a:t> .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1A6F4A-7D12-BEB7-DD26-0D241EFDDC73}"/>
              </a:ext>
            </a:extLst>
          </p:cNvPr>
          <p:cNvSpPr txBox="1"/>
          <p:nvPr/>
        </p:nvSpPr>
        <p:spPr>
          <a:xfrm>
            <a:off x="173182" y="249254"/>
            <a:ext cx="11578441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u="sng" dirty="0">
                <a:solidFill>
                  <a:srgbClr val="92D050"/>
                </a:solidFill>
              </a:rPr>
              <a:t>Beginning: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the beginning,  describe and </a:t>
            </a:r>
            <a:r>
              <a:rPr lang="en-IN" sz="2400" dirty="0" err="1"/>
              <a:t>analyze</a:t>
            </a:r>
            <a:r>
              <a:rPr lang="en-IN" sz="2400" dirty="0"/>
              <a:t> your research </a:t>
            </a:r>
            <a:r>
              <a:rPr lang="en-IN" sz="2400" dirty="0" smtClean="0"/>
              <a:t>problems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Contextualize them diachronically </a:t>
            </a:r>
            <a:r>
              <a:rPr lang="en-IN" sz="2400" dirty="0" smtClean="0"/>
              <a:t>within </a:t>
            </a:r>
            <a:r>
              <a:rPr lang="en-IN" sz="2400" dirty="0"/>
              <a:t>the existing framework of </a:t>
            </a:r>
            <a:r>
              <a:rPr lang="en-IN" sz="2400" dirty="0" smtClean="0"/>
              <a:t>research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Clearly describe your point of </a:t>
            </a:r>
            <a:r>
              <a:rPr lang="en-IN" sz="2400" dirty="0" smtClean="0"/>
              <a:t>departure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u="sng" dirty="0">
                <a:solidFill>
                  <a:srgbClr val="92D050"/>
                </a:solidFill>
              </a:rPr>
              <a:t>Main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the core area, build your logical arguments using relevant theoretical </a:t>
            </a:r>
            <a:r>
              <a:rPr lang="en-IN" sz="2400" dirty="0" smtClean="0"/>
              <a:t>ideas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Do not forcefully incorporate irrelevant or </a:t>
            </a:r>
            <a:r>
              <a:rPr lang="en-IN" sz="2400" dirty="0" smtClean="0"/>
              <a:t>clichéd </a:t>
            </a:r>
            <a:r>
              <a:rPr lang="en-IN" sz="2400" dirty="0"/>
              <a:t>ideas and avoid </a:t>
            </a:r>
            <a:r>
              <a:rPr lang="en-IN" sz="2400" dirty="0" smtClean="0"/>
              <a:t>repetition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 your original arguments and avoid overuse of </a:t>
            </a:r>
            <a:r>
              <a:rPr lang="en-IN" sz="2400" dirty="0" smtClean="0"/>
              <a:t>quotations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u="sng" dirty="0">
                <a:solidFill>
                  <a:srgbClr val="92D050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the conclusion, focus on the key message of your arguments and </a:t>
            </a:r>
            <a:r>
              <a:rPr lang="en-IN" sz="2400" dirty="0" smtClean="0"/>
              <a:t>state how </a:t>
            </a:r>
            <a:r>
              <a:rPr lang="en-IN" sz="2400" dirty="0"/>
              <a:t>your paper </a:t>
            </a:r>
            <a:r>
              <a:rPr lang="en-IN" sz="2400" dirty="0" smtClean="0"/>
              <a:t>is going </a:t>
            </a:r>
            <a:r>
              <a:rPr lang="en-IN" sz="2400" dirty="0"/>
              <a:t>to </a:t>
            </a:r>
            <a:r>
              <a:rPr lang="en-IN" sz="2400" dirty="0" smtClean="0"/>
              <a:t>facilitate/enhance the </a:t>
            </a:r>
            <a:r>
              <a:rPr lang="en-IN" sz="2400" dirty="0"/>
              <a:t>existing and future research </a:t>
            </a:r>
            <a:r>
              <a:rPr lang="en-IN" sz="2400" dirty="0" smtClean="0"/>
              <a:t>possibilities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Point out the existing research gaps </a:t>
            </a:r>
            <a:r>
              <a:rPr lang="en-IN" sz="2400" dirty="0" smtClean="0"/>
              <a:t>in your </a:t>
            </a:r>
            <a:r>
              <a:rPr lang="en-IN" sz="2400" dirty="0"/>
              <a:t>paper which can be taken up by the future research </a:t>
            </a:r>
            <a:r>
              <a:rPr lang="en-IN" sz="2400" dirty="0" smtClean="0"/>
              <a:t>community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i="1" dirty="0">
                <a:solidFill>
                  <a:srgbClr val="92D050"/>
                </a:solidFill>
              </a:rPr>
              <a:t>                                                              Source:  </a:t>
            </a:r>
            <a:r>
              <a:rPr lang="en-IN" sz="2400" b="1" i="1" dirty="0" err="1">
                <a:solidFill>
                  <a:srgbClr val="92D050"/>
                </a:solidFill>
              </a:rPr>
              <a:t>library.leeds.ac.uk</a:t>
            </a:r>
            <a:r>
              <a:rPr lang="en-IN" sz="2400" b="1" i="1" dirty="0">
                <a:solidFill>
                  <a:srgbClr val="92D050"/>
                </a:solidFill>
              </a:rPr>
              <a:t> . </a:t>
            </a:r>
          </a:p>
          <a:p>
            <a:r>
              <a:rPr lang="en-IN" sz="2400" dirty="0"/>
              <a:t>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11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5B76E-0C8C-E14F-1D5C-DCF89BCF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872" y="17114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92D050"/>
                </a:solidFill>
              </a:rPr>
              <a:t>Building an Argument</a:t>
            </a:r>
            <a:endParaRPr lang="en-US" sz="4000" b="1" i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D6F9E5-45D8-935C-6738-9AE1C5BC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10" y="1342362"/>
            <a:ext cx="9850174" cy="48310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Clearly define and </a:t>
            </a:r>
            <a:r>
              <a:rPr lang="en-IN" dirty="0" err="1"/>
              <a:t>analyze</a:t>
            </a:r>
            <a:r>
              <a:rPr lang="en-IN" dirty="0"/>
              <a:t> your research problems around which your arguments are expected to </a:t>
            </a:r>
            <a:r>
              <a:rPr lang="en-IN" dirty="0" smtClean="0"/>
              <a:t>flourish </a:t>
            </a:r>
            <a:endParaRPr lang="en-IN" dirty="0"/>
          </a:p>
          <a:p>
            <a:r>
              <a:rPr lang="en-IN" dirty="0"/>
              <a:t>Internal consistency of the arguments is </a:t>
            </a:r>
            <a:r>
              <a:rPr lang="en-IN" dirty="0" smtClean="0"/>
              <a:t>crucial </a:t>
            </a:r>
            <a:endParaRPr lang="en-IN" dirty="0"/>
          </a:p>
          <a:p>
            <a:r>
              <a:rPr lang="en-IN" dirty="0"/>
              <a:t>Be careful while incorporating any argument that collides even slightly with any of the previous </a:t>
            </a:r>
            <a:r>
              <a:rPr lang="en-IN" dirty="0" smtClean="0"/>
              <a:t>arguments </a:t>
            </a:r>
            <a:endParaRPr lang="en-IN" dirty="0"/>
          </a:p>
          <a:p>
            <a:r>
              <a:rPr lang="en-IN" dirty="0"/>
              <a:t>Use focussed argumentative paragraphs to put forth your original </a:t>
            </a:r>
            <a:r>
              <a:rPr lang="en-IN" dirty="0" smtClean="0"/>
              <a:t>voice </a:t>
            </a:r>
            <a:endParaRPr lang="en-IN" dirty="0"/>
          </a:p>
          <a:p>
            <a:r>
              <a:rPr lang="en-IN" dirty="0"/>
              <a:t>Do not stray too much away from the main research problems as it may blur the holistic understanding of your </a:t>
            </a:r>
            <a:r>
              <a:rPr lang="en-IN" dirty="0" smtClean="0"/>
              <a:t>readers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b="1" i="1" dirty="0">
                <a:solidFill>
                  <a:srgbClr val="92D050"/>
                </a:solidFill>
              </a:rPr>
              <a:t>Source:  </a:t>
            </a:r>
            <a:r>
              <a:rPr lang="en-IN" b="1" i="1" dirty="0" err="1">
                <a:solidFill>
                  <a:srgbClr val="92D050"/>
                </a:solidFill>
              </a:rPr>
              <a:t>library.leeds.ac.uk</a:t>
            </a:r>
            <a:r>
              <a:rPr lang="en-IN" b="1" i="1" dirty="0">
                <a:solidFill>
                  <a:srgbClr val="92D050"/>
                </a:solidFill>
              </a:rPr>
              <a:t> . 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FE465-728F-AC40-B8E6-79D8F73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9" y="146695"/>
            <a:ext cx="9832652" cy="1581133"/>
          </a:xfrm>
        </p:spPr>
        <p:txBody>
          <a:bodyPr/>
          <a:lstStyle/>
          <a:p>
            <a:r>
              <a:rPr lang="en-IN" b="1" i="1" dirty="0">
                <a:solidFill>
                  <a:srgbClr val="92D050"/>
                </a:solidFill>
              </a:rPr>
              <a:t>2. Language Of a Research </a:t>
            </a:r>
            <a:r>
              <a:rPr lang="en-IN" b="1" i="1" dirty="0" smtClean="0">
                <a:solidFill>
                  <a:srgbClr val="92D050"/>
                </a:solidFill>
              </a:rPr>
              <a:t>Paper </a:t>
            </a:r>
            <a:endParaRPr lang="en-US" b="1" i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5EE7F-B6E4-A993-5558-E83C3BB1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/>
              <a:t>Research language should ideally be condensed yet </a:t>
            </a:r>
            <a:r>
              <a:rPr lang="en-IN" sz="3200" dirty="0" smtClean="0"/>
              <a:t>clear 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Focus more on the complexity of </a:t>
            </a:r>
            <a:r>
              <a:rPr lang="en-IN" sz="3200" dirty="0" smtClean="0"/>
              <a:t>ideas, </a:t>
            </a:r>
            <a:r>
              <a:rPr lang="en-IN" sz="3200" dirty="0"/>
              <a:t>not on the complexity of </a:t>
            </a:r>
            <a:r>
              <a:rPr lang="en-IN" sz="3200" dirty="0" smtClean="0"/>
              <a:t>language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Avoid using unnecessary </a:t>
            </a:r>
            <a:r>
              <a:rPr lang="en-IN" sz="3200" dirty="0" smtClean="0"/>
              <a:t>jargon </a:t>
            </a:r>
            <a:r>
              <a:rPr lang="en-IN" sz="3200" dirty="0"/>
              <a:t>and redundant </a:t>
            </a:r>
            <a:r>
              <a:rPr lang="en-IN" sz="3200" dirty="0" smtClean="0"/>
              <a:t>words 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Avoid using colloquialisms or slang terms like ‘sort of’ or ‘basically’. Instead you could use ‘somewhat’ or </a:t>
            </a:r>
            <a:r>
              <a:rPr lang="en-IN" sz="3200" dirty="0" smtClean="0"/>
              <a:t>‘fundamentally’. 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   </a:t>
            </a:r>
          </a:p>
          <a:p>
            <a:pPr marL="0" indent="0">
              <a:buNone/>
            </a:pPr>
            <a:r>
              <a:rPr lang="en-IN" sz="3200" dirty="0"/>
              <a:t>                                  </a:t>
            </a:r>
            <a:r>
              <a:rPr lang="en-IN" sz="3200" b="1" i="1" dirty="0">
                <a:solidFill>
                  <a:srgbClr val="92D050"/>
                </a:solidFill>
              </a:rPr>
              <a:t>Source:  </a:t>
            </a:r>
            <a:r>
              <a:rPr lang="en-IN" sz="3200" b="1" i="1" dirty="0" err="1">
                <a:solidFill>
                  <a:srgbClr val="92D050"/>
                </a:solidFill>
              </a:rPr>
              <a:t>library.leeds.ac.uk</a:t>
            </a:r>
            <a:r>
              <a:rPr lang="en-IN" sz="3200" b="1" i="1" dirty="0">
                <a:solidFill>
                  <a:srgbClr val="92D050"/>
                </a:solidFill>
              </a:rPr>
              <a:t> 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FCD54-B584-7C0C-C921-24211D53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92D050"/>
                </a:solidFill>
              </a:rPr>
              <a:t>Dynamics of subject and object: active and passive </a:t>
            </a:r>
            <a:r>
              <a:rPr lang="en-IN" b="1" i="1" dirty="0" smtClean="0">
                <a:solidFill>
                  <a:srgbClr val="92D050"/>
                </a:solidFill>
              </a:rPr>
              <a:t>verbs</a:t>
            </a:r>
            <a:endParaRPr lang="en-US" b="1" i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CD641-9D8A-C3CA-5D4B-596B15D4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mixture of active and passive forms should be used in academic writing depending on the demand of the </a:t>
            </a:r>
            <a:r>
              <a:rPr lang="en-IN" dirty="0" smtClean="0"/>
              <a:t>situation </a:t>
            </a:r>
            <a:endParaRPr lang="en-IN" dirty="0"/>
          </a:p>
          <a:p>
            <a:r>
              <a:rPr lang="en-IN" dirty="0"/>
              <a:t>Choose your voice wisely depending on the emphasis on the subject ( </a:t>
            </a:r>
            <a:r>
              <a:rPr lang="en-IN" dirty="0" smtClean="0"/>
              <a:t>who </a:t>
            </a:r>
            <a:r>
              <a:rPr lang="en-IN" dirty="0"/>
              <a:t>is doing) and the object ( what is being done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Generally, passive forms are preferred in academic writing owing to its impersonal and objective </a:t>
            </a:r>
            <a:r>
              <a:rPr lang="en-IN" dirty="0" smtClean="0"/>
              <a:t>tone</a:t>
            </a:r>
            <a:endParaRPr lang="en-IN" dirty="0"/>
          </a:p>
          <a:p>
            <a:r>
              <a:rPr lang="en-IN" dirty="0"/>
              <a:t>However, careless use of passive forms may result in  unintended ambiguity in meaning </a:t>
            </a:r>
            <a:r>
              <a:rPr lang="en-IN" dirty="0" smtClean="0"/>
              <a:t>production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                               </a:t>
            </a:r>
            <a:r>
              <a:rPr lang="en-IN" b="1" i="1" dirty="0">
                <a:solidFill>
                  <a:srgbClr val="92D050"/>
                </a:solidFill>
              </a:rPr>
              <a:t>Source:  </a:t>
            </a:r>
            <a:r>
              <a:rPr lang="en-IN" b="1" i="1" dirty="0" err="1">
                <a:solidFill>
                  <a:srgbClr val="92D050"/>
                </a:solidFill>
              </a:rPr>
              <a:t>library.leeds.ac.uk</a:t>
            </a:r>
            <a:r>
              <a:rPr lang="en-IN" b="1" i="1" dirty="0">
                <a:solidFill>
                  <a:srgbClr val="92D050"/>
                </a:solidFill>
              </a:rPr>
              <a:t> 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8F9B0-285A-A1F2-9956-47A5FA95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Certainty and uncertainty in the research scholar’s voice</a:t>
            </a:r>
            <a:r>
              <a:rPr lang="en-IN" b="1" dirty="0" smtClean="0">
                <a:solidFill>
                  <a:srgbClr val="92D050"/>
                </a:solidFill>
              </a:rPr>
              <a:t>: appropriate expressions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896683-8D5B-2257-08DA-CB6DE97B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Research findings are mostly contingent and </a:t>
            </a:r>
            <a:r>
              <a:rPr lang="en-IN" dirty="0" smtClean="0"/>
              <a:t>depend </a:t>
            </a:r>
            <a:r>
              <a:rPr lang="en-IN" dirty="0"/>
              <a:t>on multiple </a:t>
            </a:r>
            <a:r>
              <a:rPr lang="en-IN" dirty="0" smtClean="0"/>
              <a:t>variables; therefore</a:t>
            </a:r>
            <a:r>
              <a:rPr lang="en-IN" dirty="0"/>
              <a:t>, the diction must acknowledge that </a:t>
            </a:r>
            <a:r>
              <a:rPr lang="en-IN" dirty="0" smtClean="0"/>
              <a:t>uncertainty</a:t>
            </a:r>
            <a:endParaRPr lang="en-IN" dirty="0"/>
          </a:p>
          <a:p>
            <a:r>
              <a:rPr lang="en-IN" dirty="0"/>
              <a:t>Be careful while using “ booster” words and phrases like ‘definitely’, ‘ certainly proves’, ‘clearly </a:t>
            </a:r>
            <a:r>
              <a:rPr lang="en-IN" dirty="0" smtClean="0"/>
              <a:t>tells us' </a:t>
            </a:r>
            <a:r>
              <a:rPr lang="en-IN" dirty="0"/>
              <a:t>etc. </a:t>
            </a:r>
          </a:p>
          <a:p>
            <a:r>
              <a:rPr lang="en-IN" dirty="0"/>
              <a:t>Try to incorporate ‘ hedging language’ ( like ‘ suggests’, ‘ may contribute‘, ‘appears’ etc.) in order to avoid future </a:t>
            </a:r>
            <a:r>
              <a:rPr lang="en-IN" dirty="0" smtClean="0"/>
              <a:t>conflicts </a:t>
            </a:r>
            <a:endParaRPr lang="en-IN" dirty="0"/>
          </a:p>
          <a:p>
            <a:r>
              <a:rPr lang="en-IN" dirty="0"/>
              <a:t>Consult your study pack for detailed guidelines on the situation specific use of ‘strong’, ‘ neutral’ and ‘ tentative’ </a:t>
            </a:r>
            <a:r>
              <a:rPr lang="en-IN" dirty="0" smtClean="0"/>
              <a:t>verbs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</a:t>
            </a:r>
            <a:r>
              <a:rPr lang="en-IN" b="1" i="1" dirty="0">
                <a:solidFill>
                  <a:srgbClr val="92D050"/>
                </a:solidFill>
              </a:rPr>
              <a:t>Source:  </a:t>
            </a:r>
            <a:r>
              <a:rPr lang="en-IN" b="1" i="1" dirty="0" err="1">
                <a:solidFill>
                  <a:srgbClr val="92D050"/>
                </a:solidFill>
              </a:rPr>
              <a:t>library.leeds.ac.uk</a:t>
            </a:r>
            <a:r>
              <a:rPr lang="en-IN" b="1" i="1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D9B91-4E70-FC00-6EA0-3EB1B329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92D050"/>
                </a:solidFill>
              </a:rPr>
              <a:t>Using, incorporating and absorbing other </a:t>
            </a:r>
            <a:r>
              <a:rPr lang="en-IN" b="1" i="1" dirty="0" smtClean="0">
                <a:solidFill>
                  <a:srgbClr val="92D050"/>
                </a:solidFill>
              </a:rPr>
              <a:t>voices</a:t>
            </a:r>
            <a:endParaRPr lang="en-US" b="1" i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477CC-E351-2D26-21A6-525929A7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231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Paraphrasing-</a:t>
            </a:r>
            <a:r>
              <a:rPr lang="en-IN" b="1" dirty="0"/>
              <a:t> </a:t>
            </a:r>
            <a:r>
              <a:rPr lang="en-IN" dirty="0"/>
              <a:t>Use your own words to express others’ ideas. While Paraphrasing, make sure that the core idea is not tampered and proper citation is given. </a:t>
            </a:r>
          </a:p>
          <a:p>
            <a:r>
              <a:rPr lang="en-IN" b="1" dirty="0">
                <a:solidFill>
                  <a:srgbClr val="00B050"/>
                </a:solidFill>
              </a:rPr>
              <a:t>Summarising – </a:t>
            </a:r>
            <a:r>
              <a:rPr lang="en-IN" dirty="0"/>
              <a:t>Provide condensed version of someone else’s argument in your own words. Don’t forget to cite the original writer. </a:t>
            </a:r>
          </a:p>
          <a:p>
            <a:r>
              <a:rPr lang="en-IN" b="1" dirty="0">
                <a:solidFill>
                  <a:srgbClr val="00B050"/>
                </a:solidFill>
              </a:rPr>
              <a:t>Synthesising-</a:t>
            </a:r>
            <a:r>
              <a:rPr lang="en-IN" dirty="0"/>
              <a:t> Combine apparently scattered </a:t>
            </a:r>
            <a:r>
              <a:rPr lang="en-IN" dirty="0" smtClean="0"/>
              <a:t>information </a:t>
            </a:r>
            <a:r>
              <a:rPr lang="en-IN" dirty="0"/>
              <a:t>and ideas in order to build a logical argument. Remember to relate your </a:t>
            </a:r>
            <a:r>
              <a:rPr lang="en-IN" dirty="0" smtClean="0"/>
              <a:t>original </a:t>
            </a:r>
            <a:r>
              <a:rPr lang="en-IN" dirty="0"/>
              <a:t>argument with those scattered ideas. </a:t>
            </a:r>
          </a:p>
          <a:p>
            <a:r>
              <a:rPr lang="en-IN" b="1" dirty="0">
                <a:solidFill>
                  <a:srgbClr val="00B050"/>
                </a:solidFill>
              </a:rPr>
              <a:t>Quoting –</a:t>
            </a:r>
            <a:r>
              <a:rPr lang="en-IN" b="1" dirty="0"/>
              <a:t> </a:t>
            </a:r>
            <a:r>
              <a:rPr lang="en-IN" dirty="0"/>
              <a:t>Use the authorial words verbatim </a:t>
            </a:r>
            <a:r>
              <a:rPr lang="en-IN" dirty="0" smtClean="0"/>
              <a:t>within quotation </a:t>
            </a:r>
            <a:r>
              <a:rPr lang="en-IN" dirty="0"/>
              <a:t>marks and provide proper citation. </a:t>
            </a:r>
          </a:p>
          <a:p>
            <a:pPr marL="0" indent="0">
              <a:buNone/>
            </a:pPr>
            <a:r>
              <a:rPr lang="en-IN" dirty="0"/>
              <a:t>                                    </a:t>
            </a:r>
            <a:r>
              <a:rPr lang="en-IN" b="1" i="1" dirty="0">
                <a:solidFill>
                  <a:srgbClr val="92D050"/>
                </a:solidFill>
              </a:rPr>
              <a:t>Source:  </a:t>
            </a:r>
            <a:r>
              <a:rPr lang="en-IN" b="1" i="1" dirty="0" err="1">
                <a:solidFill>
                  <a:srgbClr val="92D050"/>
                </a:solidFill>
              </a:rPr>
              <a:t>library.leeds.ac.uk</a:t>
            </a:r>
            <a:r>
              <a:rPr lang="en-IN" b="1" i="1" dirty="0">
                <a:solidFill>
                  <a:srgbClr val="92D050"/>
                </a:solidFill>
              </a:rPr>
              <a:t> </a:t>
            </a:r>
            <a:endParaRPr lang="en-IN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8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1C792-9C0C-636D-EAD5-5F06301F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76" y="377350"/>
            <a:ext cx="10515600" cy="1325563"/>
          </a:xfrm>
        </p:spPr>
        <p:txBody>
          <a:bodyPr/>
          <a:lstStyle/>
          <a:p>
            <a:r>
              <a:rPr lang="en-IN" b="1" i="1" dirty="0">
                <a:solidFill>
                  <a:srgbClr val="92D050"/>
                </a:solidFill>
              </a:rPr>
              <a:t>3. Use of </a:t>
            </a:r>
            <a:r>
              <a:rPr lang="en-IN" b="1" i="1" dirty="0" smtClean="0">
                <a:solidFill>
                  <a:srgbClr val="92D050"/>
                </a:solidFill>
              </a:rPr>
              <a:t>Tense </a:t>
            </a:r>
            <a:endParaRPr lang="en-US" b="1" i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92C91-3C74-6CBC-4DDE-BF69EA23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Amalgamation of tenses depending on the contextual requirement is </a:t>
            </a:r>
            <a:r>
              <a:rPr lang="en-IN" dirty="0" smtClean="0"/>
              <a:t>important</a:t>
            </a:r>
            <a:endParaRPr lang="en-IN" dirty="0"/>
          </a:p>
          <a:p>
            <a:r>
              <a:rPr lang="en-IN" dirty="0"/>
              <a:t>Present tense is commonly used “to conclude or discuss established </a:t>
            </a:r>
            <a:r>
              <a:rPr lang="en-IN" dirty="0" smtClean="0"/>
              <a:t>knowledge” </a:t>
            </a:r>
            <a:endParaRPr lang="en-IN" dirty="0"/>
          </a:p>
          <a:p>
            <a:r>
              <a:rPr lang="en-IN" dirty="0"/>
              <a:t>Past tense can be used while incorporating the data of any experiment conducted in the </a:t>
            </a:r>
            <a:r>
              <a:rPr lang="en-IN" dirty="0" smtClean="0"/>
              <a:t>past </a:t>
            </a:r>
            <a:endParaRPr lang="en-IN" dirty="0"/>
          </a:p>
          <a:p>
            <a:r>
              <a:rPr lang="en-IN" dirty="0"/>
              <a:t>In case of describing charts, bar diagrams, tables and so on, use present </a:t>
            </a:r>
            <a:r>
              <a:rPr lang="en-IN" dirty="0" smtClean="0"/>
              <a:t>tense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</a:t>
            </a:r>
            <a:r>
              <a:rPr lang="en-IN" b="1" i="1" dirty="0">
                <a:solidFill>
                  <a:srgbClr val="92D050"/>
                </a:solidFill>
              </a:rPr>
              <a:t>Source:  </a:t>
            </a:r>
            <a:r>
              <a:rPr lang="en-IN" b="1" i="1" dirty="0" err="1">
                <a:solidFill>
                  <a:srgbClr val="92D050"/>
                </a:solidFill>
              </a:rPr>
              <a:t>library.leeds.ac.uk</a:t>
            </a:r>
            <a:r>
              <a:rPr lang="en-IN" b="1" i="1" dirty="0">
                <a:solidFill>
                  <a:srgbClr val="92D05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9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Research Writing: Basic Principles and Technical Aspects</vt:lpstr>
      <vt:lpstr>1. Structure of a Research Paper </vt:lpstr>
      <vt:lpstr>PowerPoint Presentation</vt:lpstr>
      <vt:lpstr>Building an Argument</vt:lpstr>
      <vt:lpstr>2. Language Of a Research Paper </vt:lpstr>
      <vt:lpstr>Dynamics of subject and object: active and passive verbs</vt:lpstr>
      <vt:lpstr>Certainty and uncertainty in the research scholar’s voice: appropriate expressions </vt:lpstr>
      <vt:lpstr>Using, incorporating and absorbing other voices</vt:lpstr>
      <vt:lpstr>3. Use of Tense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Writing: Basic Principles and Technical Aspects</dc:title>
  <dc:creator>Arnab Panda</dc:creator>
  <cp:lastModifiedBy>user</cp:lastModifiedBy>
  <cp:revision>8</cp:revision>
  <dcterms:created xsi:type="dcterms:W3CDTF">2022-08-05T05:54:32Z</dcterms:created>
  <dcterms:modified xsi:type="dcterms:W3CDTF">2022-08-14T05:54:08Z</dcterms:modified>
</cp:coreProperties>
</file>