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764" autoAdjust="0"/>
    <p:restoredTop sz="94660"/>
  </p:normalViewPr>
  <p:slideViewPr>
    <p:cSldViewPr snapToGrid="0">
      <p:cViewPr varScale="1">
        <p:scale>
          <a:sx n="86" d="100"/>
          <a:sy n="86" d="100"/>
        </p:scale>
        <p:origin x="133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YAK KARMAKAR" userId="29dbfb3176b4ce2d" providerId="LiveId" clId="{C099F6AF-EA57-4B88-B0E9-4669A07243D4}"/>
    <pc:docChg chg="undo custSel addSld modSld">
      <pc:chgData name="SAYAK KARMAKAR" userId="29dbfb3176b4ce2d" providerId="LiveId" clId="{C099F6AF-EA57-4B88-B0E9-4669A07243D4}" dt="2023-10-04T12:58:20.130" v="5819" actId="113"/>
      <pc:docMkLst>
        <pc:docMk/>
      </pc:docMkLst>
      <pc:sldChg chg="modSp mod">
        <pc:chgData name="SAYAK KARMAKAR" userId="29dbfb3176b4ce2d" providerId="LiveId" clId="{C099F6AF-EA57-4B88-B0E9-4669A07243D4}" dt="2023-10-04T05:28:31.576" v="5771" actId="113"/>
        <pc:sldMkLst>
          <pc:docMk/>
          <pc:sldMk cId="4075468001" sldId="257"/>
        </pc:sldMkLst>
        <pc:spChg chg="mod">
          <ac:chgData name="SAYAK KARMAKAR" userId="29dbfb3176b4ce2d" providerId="LiveId" clId="{C099F6AF-EA57-4B88-B0E9-4669A07243D4}" dt="2023-10-04T05:28:31.576" v="5771" actId="113"/>
          <ac:spMkLst>
            <pc:docMk/>
            <pc:sldMk cId="4075468001" sldId="257"/>
            <ac:spMk id="3" creationId="{98DF0045-DF58-4671-AF6B-0982024E2CDA}"/>
          </ac:spMkLst>
        </pc:spChg>
      </pc:sldChg>
      <pc:sldChg chg="modSp mod">
        <pc:chgData name="SAYAK KARMAKAR" userId="29dbfb3176b4ce2d" providerId="LiveId" clId="{C099F6AF-EA57-4B88-B0E9-4669A07243D4}" dt="2023-09-25T10:30:03.512" v="120" actId="5793"/>
        <pc:sldMkLst>
          <pc:docMk/>
          <pc:sldMk cId="731717670" sldId="258"/>
        </pc:sldMkLst>
        <pc:spChg chg="mod">
          <ac:chgData name="SAYAK KARMAKAR" userId="29dbfb3176b4ce2d" providerId="LiveId" clId="{C099F6AF-EA57-4B88-B0E9-4669A07243D4}" dt="2023-09-25T10:30:03.512" v="120" actId="5793"/>
          <ac:spMkLst>
            <pc:docMk/>
            <pc:sldMk cId="731717670" sldId="258"/>
            <ac:spMk id="4" creationId="{AE9C6418-F744-4524-96E4-D7BA4C15EE4C}"/>
          </ac:spMkLst>
        </pc:spChg>
      </pc:sldChg>
      <pc:sldChg chg="modSp new mod">
        <pc:chgData name="SAYAK KARMAKAR" userId="29dbfb3176b4ce2d" providerId="LiveId" clId="{C099F6AF-EA57-4B88-B0E9-4669A07243D4}" dt="2023-10-04T05:28:17.787" v="5770" actId="113"/>
        <pc:sldMkLst>
          <pc:docMk/>
          <pc:sldMk cId="1449671651" sldId="259"/>
        </pc:sldMkLst>
        <pc:spChg chg="mod">
          <ac:chgData name="SAYAK KARMAKAR" userId="29dbfb3176b4ce2d" providerId="LiveId" clId="{C099F6AF-EA57-4B88-B0E9-4669A07243D4}" dt="2023-09-26T10:38:52.031" v="1162" actId="1076"/>
          <ac:spMkLst>
            <pc:docMk/>
            <pc:sldMk cId="1449671651" sldId="259"/>
            <ac:spMk id="2" creationId="{57592302-DF0A-4BD6-BA96-3FB452CE180A}"/>
          </ac:spMkLst>
        </pc:spChg>
        <pc:spChg chg="mod">
          <ac:chgData name="SAYAK KARMAKAR" userId="29dbfb3176b4ce2d" providerId="LiveId" clId="{C099F6AF-EA57-4B88-B0E9-4669A07243D4}" dt="2023-10-04T05:28:17.787" v="5770" actId="113"/>
          <ac:spMkLst>
            <pc:docMk/>
            <pc:sldMk cId="1449671651" sldId="259"/>
            <ac:spMk id="3" creationId="{C17E9707-3D4B-4512-B1D1-31298347E711}"/>
          </ac:spMkLst>
        </pc:spChg>
      </pc:sldChg>
      <pc:sldChg chg="addSp modSp new mod">
        <pc:chgData name="SAYAK KARMAKAR" userId="29dbfb3176b4ce2d" providerId="LiveId" clId="{C099F6AF-EA57-4B88-B0E9-4669A07243D4}" dt="2023-09-26T10:45:41.879" v="1383" actId="113"/>
        <pc:sldMkLst>
          <pc:docMk/>
          <pc:sldMk cId="1920223126" sldId="260"/>
        </pc:sldMkLst>
        <pc:spChg chg="add mod">
          <ac:chgData name="SAYAK KARMAKAR" userId="29dbfb3176b4ce2d" providerId="LiveId" clId="{C099F6AF-EA57-4B88-B0E9-4669A07243D4}" dt="2023-09-26T10:45:41.879" v="1383" actId="113"/>
          <ac:spMkLst>
            <pc:docMk/>
            <pc:sldMk cId="1920223126" sldId="260"/>
            <ac:spMk id="2" creationId="{14EFA5AF-0D1B-472D-BAE2-3ECD28B059E9}"/>
          </ac:spMkLst>
        </pc:spChg>
      </pc:sldChg>
      <pc:sldChg chg="addSp modSp new mod">
        <pc:chgData name="SAYAK KARMAKAR" userId="29dbfb3176b4ce2d" providerId="LiveId" clId="{C099F6AF-EA57-4B88-B0E9-4669A07243D4}" dt="2023-10-04T05:32:30.301" v="5782" actId="113"/>
        <pc:sldMkLst>
          <pc:docMk/>
          <pc:sldMk cId="761364572" sldId="261"/>
        </pc:sldMkLst>
        <pc:spChg chg="add mod">
          <ac:chgData name="SAYAK KARMAKAR" userId="29dbfb3176b4ce2d" providerId="LiveId" clId="{C099F6AF-EA57-4B88-B0E9-4669A07243D4}" dt="2023-10-04T05:32:30.301" v="5782" actId="113"/>
          <ac:spMkLst>
            <pc:docMk/>
            <pc:sldMk cId="761364572" sldId="261"/>
            <ac:spMk id="2" creationId="{849B7FCB-1239-4B29-8E92-B12F4B83D4C9}"/>
          </ac:spMkLst>
        </pc:spChg>
      </pc:sldChg>
      <pc:sldChg chg="addSp modSp new mod">
        <pc:chgData name="SAYAK KARMAKAR" userId="29dbfb3176b4ce2d" providerId="LiveId" clId="{C099F6AF-EA57-4B88-B0E9-4669A07243D4}" dt="2023-10-04T05:33:19.482" v="5784" actId="113"/>
        <pc:sldMkLst>
          <pc:docMk/>
          <pc:sldMk cId="4273230251" sldId="262"/>
        </pc:sldMkLst>
        <pc:spChg chg="add mod">
          <ac:chgData name="SAYAK KARMAKAR" userId="29dbfb3176b4ce2d" providerId="LiveId" clId="{C099F6AF-EA57-4B88-B0E9-4669A07243D4}" dt="2023-10-04T05:33:19.482" v="5784" actId="113"/>
          <ac:spMkLst>
            <pc:docMk/>
            <pc:sldMk cId="4273230251" sldId="262"/>
            <ac:spMk id="2" creationId="{BC519887-83DF-4D84-A93F-42A6BBBF4BFE}"/>
          </ac:spMkLst>
        </pc:spChg>
      </pc:sldChg>
      <pc:sldChg chg="addSp modSp new mod">
        <pc:chgData name="SAYAK KARMAKAR" userId="29dbfb3176b4ce2d" providerId="LiveId" clId="{C099F6AF-EA57-4B88-B0E9-4669A07243D4}" dt="2023-09-28T06:34:03.131" v="4248" actId="313"/>
        <pc:sldMkLst>
          <pc:docMk/>
          <pc:sldMk cId="3258556055" sldId="263"/>
        </pc:sldMkLst>
        <pc:spChg chg="add mod">
          <ac:chgData name="SAYAK KARMAKAR" userId="29dbfb3176b4ce2d" providerId="LiveId" clId="{C099F6AF-EA57-4B88-B0E9-4669A07243D4}" dt="2023-09-28T06:34:03.131" v="4248" actId="313"/>
          <ac:spMkLst>
            <pc:docMk/>
            <pc:sldMk cId="3258556055" sldId="263"/>
            <ac:spMk id="2" creationId="{176E3F30-7D11-4288-B961-080AA69824C9}"/>
          </ac:spMkLst>
        </pc:spChg>
      </pc:sldChg>
      <pc:sldChg chg="addSp delSp modSp new mod">
        <pc:chgData name="SAYAK KARMAKAR" userId="29dbfb3176b4ce2d" providerId="LiveId" clId="{C099F6AF-EA57-4B88-B0E9-4669A07243D4}" dt="2023-10-04T05:35:45.506" v="5786" actId="113"/>
        <pc:sldMkLst>
          <pc:docMk/>
          <pc:sldMk cId="1863504683" sldId="264"/>
        </pc:sldMkLst>
        <pc:spChg chg="add del mod">
          <ac:chgData name="SAYAK KARMAKAR" userId="29dbfb3176b4ce2d" providerId="LiveId" clId="{C099F6AF-EA57-4B88-B0E9-4669A07243D4}" dt="2023-09-29T04:00:31.066" v="4362"/>
          <ac:spMkLst>
            <pc:docMk/>
            <pc:sldMk cId="1863504683" sldId="264"/>
            <ac:spMk id="2" creationId="{2C4705DD-0EB4-4CCD-9B61-EE4AB449D985}"/>
          </ac:spMkLst>
        </pc:spChg>
        <pc:spChg chg="add mod">
          <ac:chgData name="SAYAK KARMAKAR" userId="29dbfb3176b4ce2d" providerId="LiveId" clId="{C099F6AF-EA57-4B88-B0E9-4669A07243D4}" dt="2023-10-04T05:35:45.506" v="5786" actId="113"/>
          <ac:spMkLst>
            <pc:docMk/>
            <pc:sldMk cId="1863504683" sldId="264"/>
            <ac:spMk id="3" creationId="{CBBB4822-9524-440A-AE81-29A6C89A6785}"/>
          </ac:spMkLst>
        </pc:spChg>
      </pc:sldChg>
      <pc:sldChg chg="addSp modSp new mod">
        <pc:chgData name="SAYAK KARMAKAR" userId="29dbfb3176b4ce2d" providerId="LiveId" clId="{C099F6AF-EA57-4B88-B0E9-4669A07243D4}" dt="2023-09-29T06:04:23.694" v="5762" actId="113"/>
        <pc:sldMkLst>
          <pc:docMk/>
          <pc:sldMk cId="4137215852" sldId="265"/>
        </pc:sldMkLst>
        <pc:spChg chg="add mod">
          <ac:chgData name="SAYAK KARMAKAR" userId="29dbfb3176b4ce2d" providerId="LiveId" clId="{C099F6AF-EA57-4B88-B0E9-4669A07243D4}" dt="2023-09-29T06:04:23.694" v="5762" actId="113"/>
          <ac:spMkLst>
            <pc:docMk/>
            <pc:sldMk cId="4137215852" sldId="265"/>
            <ac:spMk id="2" creationId="{41148171-030E-422B-B722-3E1C3581E871}"/>
          </ac:spMkLst>
        </pc:spChg>
      </pc:sldChg>
      <pc:sldChg chg="modSp mod">
        <pc:chgData name="SAYAK KARMAKAR" userId="29dbfb3176b4ce2d" providerId="LiveId" clId="{C099F6AF-EA57-4B88-B0E9-4669A07243D4}" dt="2023-10-04T05:38:34.996" v="5795" actId="113"/>
        <pc:sldMkLst>
          <pc:docMk/>
          <pc:sldMk cId="989415586" sldId="266"/>
        </pc:sldMkLst>
        <pc:spChg chg="mod">
          <ac:chgData name="SAYAK KARMAKAR" userId="29dbfb3176b4ce2d" providerId="LiveId" clId="{C099F6AF-EA57-4B88-B0E9-4669A07243D4}" dt="2023-10-04T05:38:34.996" v="5795" actId="113"/>
          <ac:spMkLst>
            <pc:docMk/>
            <pc:sldMk cId="989415586" sldId="266"/>
            <ac:spMk id="2" creationId="{568B05E0-EADE-3143-34B5-15628FB091F3}"/>
          </ac:spMkLst>
        </pc:spChg>
      </pc:sldChg>
      <pc:sldChg chg="modSp mod">
        <pc:chgData name="SAYAK KARMAKAR" userId="29dbfb3176b4ce2d" providerId="LiveId" clId="{C099F6AF-EA57-4B88-B0E9-4669A07243D4}" dt="2023-10-04T05:39:10.663" v="5797" actId="5793"/>
        <pc:sldMkLst>
          <pc:docMk/>
          <pc:sldMk cId="47535348" sldId="267"/>
        </pc:sldMkLst>
        <pc:spChg chg="mod">
          <ac:chgData name="SAYAK KARMAKAR" userId="29dbfb3176b4ce2d" providerId="LiveId" clId="{C099F6AF-EA57-4B88-B0E9-4669A07243D4}" dt="2023-10-04T05:39:10.663" v="5797" actId="5793"/>
          <ac:spMkLst>
            <pc:docMk/>
            <pc:sldMk cId="47535348" sldId="267"/>
            <ac:spMk id="2" creationId="{02156A17-0AB2-258E-5139-79409051AAF2}"/>
          </ac:spMkLst>
        </pc:spChg>
      </pc:sldChg>
      <pc:sldChg chg="modSp mod">
        <pc:chgData name="SAYAK KARMAKAR" userId="29dbfb3176b4ce2d" providerId="LiveId" clId="{C099F6AF-EA57-4B88-B0E9-4669A07243D4}" dt="2023-10-04T05:40:40.671" v="5803" actId="113"/>
        <pc:sldMkLst>
          <pc:docMk/>
          <pc:sldMk cId="1677948040" sldId="268"/>
        </pc:sldMkLst>
        <pc:spChg chg="mod">
          <ac:chgData name="SAYAK KARMAKAR" userId="29dbfb3176b4ce2d" providerId="LiveId" clId="{C099F6AF-EA57-4B88-B0E9-4669A07243D4}" dt="2023-10-04T05:40:40.671" v="5803" actId="113"/>
          <ac:spMkLst>
            <pc:docMk/>
            <pc:sldMk cId="1677948040" sldId="268"/>
            <ac:spMk id="2" creationId="{6B60A672-DAE1-4BE7-96B2-2E5039BC998A}"/>
          </ac:spMkLst>
        </pc:spChg>
      </pc:sldChg>
      <pc:sldChg chg="modSp mod">
        <pc:chgData name="SAYAK KARMAKAR" userId="29dbfb3176b4ce2d" providerId="LiveId" clId="{C099F6AF-EA57-4B88-B0E9-4669A07243D4}" dt="2023-10-04T05:42:16.002" v="5810" actId="113"/>
        <pc:sldMkLst>
          <pc:docMk/>
          <pc:sldMk cId="4247136254" sldId="269"/>
        </pc:sldMkLst>
        <pc:spChg chg="mod">
          <ac:chgData name="SAYAK KARMAKAR" userId="29dbfb3176b4ce2d" providerId="LiveId" clId="{C099F6AF-EA57-4B88-B0E9-4669A07243D4}" dt="2023-10-04T05:42:16.002" v="5810" actId="113"/>
          <ac:spMkLst>
            <pc:docMk/>
            <pc:sldMk cId="4247136254" sldId="269"/>
            <ac:spMk id="2" creationId="{05C6A0C8-149F-3E55-3657-34E5ACD5DEAB}"/>
          </ac:spMkLst>
        </pc:spChg>
      </pc:sldChg>
      <pc:sldChg chg="modSp mod">
        <pc:chgData name="SAYAK KARMAKAR" userId="29dbfb3176b4ce2d" providerId="LiveId" clId="{C099F6AF-EA57-4B88-B0E9-4669A07243D4}" dt="2023-10-04T12:58:20.130" v="5819" actId="113"/>
        <pc:sldMkLst>
          <pc:docMk/>
          <pc:sldMk cId="4238297119" sldId="270"/>
        </pc:sldMkLst>
        <pc:spChg chg="mod">
          <ac:chgData name="SAYAK KARMAKAR" userId="29dbfb3176b4ce2d" providerId="LiveId" clId="{C099F6AF-EA57-4B88-B0E9-4669A07243D4}" dt="2023-10-04T12:58:20.130" v="5819" actId="113"/>
          <ac:spMkLst>
            <pc:docMk/>
            <pc:sldMk cId="4238297119" sldId="270"/>
            <ac:spMk id="2" creationId="{CAA14A9B-C38A-AA5A-22C3-081CB2D88220}"/>
          </ac:spMkLst>
        </pc:spChg>
      </pc:sldChg>
      <pc:sldChg chg="modSp mod">
        <pc:chgData name="SAYAK KARMAKAR" userId="29dbfb3176b4ce2d" providerId="LiveId" clId="{C099F6AF-EA57-4B88-B0E9-4669A07243D4}" dt="2023-10-04T05:44:26.823" v="5817" actId="113"/>
        <pc:sldMkLst>
          <pc:docMk/>
          <pc:sldMk cId="47337680" sldId="271"/>
        </pc:sldMkLst>
        <pc:spChg chg="mod">
          <ac:chgData name="SAYAK KARMAKAR" userId="29dbfb3176b4ce2d" providerId="LiveId" clId="{C099F6AF-EA57-4B88-B0E9-4669A07243D4}" dt="2023-10-04T05:44:26.823" v="5817" actId="113"/>
          <ac:spMkLst>
            <pc:docMk/>
            <pc:sldMk cId="47337680" sldId="271"/>
            <ac:spMk id="2" creationId="{BBE84672-3476-1E35-3778-2638D0BD53B2}"/>
          </ac:spMkLst>
        </pc:spChg>
      </pc:sldChg>
    </pc:docChg>
  </pc:docChgLst>
  <pc:docChgLst>
    <pc:chgData name="SAYAK KARMAKAR" userId="29dbfb3176b4ce2d" providerId="LiveId" clId="{F9659CBA-4C3A-46B3-81AD-332A396265F1}"/>
    <pc:docChg chg="undo custSel addSld modSld">
      <pc:chgData name="SAYAK KARMAKAR" userId="29dbfb3176b4ce2d" providerId="LiveId" clId="{F9659CBA-4C3A-46B3-81AD-332A396265F1}" dt="2023-10-03T03:57:50.076" v="5894" actId="20577"/>
      <pc:docMkLst>
        <pc:docMk/>
      </pc:docMkLst>
      <pc:sldChg chg="modSp mod">
        <pc:chgData name="SAYAK KARMAKAR" userId="29dbfb3176b4ce2d" providerId="LiveId" clId="{F9659CBA-4C3A-46B3-81AD-332A396265F1}" dt="2023-10-03T03:52:58.470" v="5865" actId="113"/>
        <pc:sldMkLst>
          <pc:docMk/>
          <pc:sldMk cId="4075468001" sldId="257"/>
        </pc:sldMkLst>
        <pc:spChg chg="mod">
          <ac:chgData name="SAYAK KARMAKAR" userId="29dbfb3176b4ce2d" providerId="LiveId" clId="{F9659CBA-4C3A-46B3-81AD-332A396265F1}" dt="2023-10-03T03:52:19.603" v="5857" actId="21"/>
          <ac:spMkLst>
            <pc:docMk/>
            <pc:sldMk cId="4075468001" sldId="257"/>
            <ac:spMk id="2" creationId="{D279AF88-FF25-4A38-AF2F-7F2B28517B01}"/>
          </ac:spMkLst>
        </pc:spChg>
        <pc:spChg chg="mod">
          <ac:chgData name="SAYAK KARMAKAR" userId="29dbfb3176b4ce2d" providerId="LiveId" clId="{F9659CBA-4C3A-46B3-81AD-332A396265F1}" dt="2023-10-03T03:52:58.470" v="5865" actId="113"/>
          <ac:spMkLst>
            <pc:docMk/>
            <pc:sldMk cId="4075468001" sldId="257"/>
            <ac:spMk id="3" creationId="{98DF0045-DF58-4671-AF6B-0982024E2CDA}"/>
          </ac:spMkLst>
        </pc:spChg>
      </pc:sldChg>
      <pc:sldChg chg="modSp mod">
        <pc:chgData name="SAYAK KARMAKAR" userId="29dbfb3176b4ce2d" providerId="LiveId" clId="{F9659CBA-4C3A-46B3-81AD-332A396265F1}" dt="2023-10-03T02:39:35.320" v="4310" actId="113"/>
        <pc:sldMkLst>
          <pc:docMk/>
          <pc:sldMk cId="731717670" sldId="258"/>
        </pc:sldMkLst>
        <pc:spChg chg="mod">
          <ac:chgData name="SAYAK KARMAKAR" userId="29dbfb3176b4ce2d" providerId="LiveId" clId="{F9659CBA-4C3A-46B3-81AD-332A396265F1}" dt="2023-10-03T02:39:35.320" v="4310" actId="113"/>
          <ac:spMkLst>
            <pc:docMk/>
            <pc:sldMk cId="731717670" sldId="258"/>
            <ac:spMk id="4" creationId="{AE9C6418-F744-4524-96E4-D7BA4C15EE4C}"/>
          </ac:spMkLst>
        </pc:spChg>
      </pc:sldChg>
      <pc:sldChg chg="delSp modSp mod">
        <pc:chgData name="SAYAK KARMAKAR" userId="29dbfb3176b4ce2d" providerId="LiveId" clId="{F9659CBA-4C3A-46B3-81AD-332A396265F1}" dt="2023-10-03T03:57:50.076" v="5894" actId="20577"/>
        <pc:sldMkLst>
          <pc:docMk/>
          <pc:sldMk cId="1449671651" sldId="259"/>
        </pc:sldMkLst>
        <pc:spChg chg="del mod">
          <ac:chgData name="SAYAK KARMAKAR" userId="29dbfb3176b4ce2d" providerId="LiveId" clId="{F9659CBA-4C3A-46B3-81AD-332A396265F1}" dt="2023-10-03T03:53:22.543" v="5870" actId="478"/>
          <ac:spMkLst>
            <pc:docMk/>
            <pc:sldMk cId="1449671651" sldId="259"/>
            <ac:spMk id="2" creationId="{57592302-DF0A-4BD6-BA96-3FB452CE180A}"/>
          </ac:spMkLst>
        </pc:spChg>
        <pc:spChg chg="mod">
          <ac:chgData name="SAYAK KARMAKAR" userId="29dbfb3176b4ce2d" providerId="LiveId" clId="{F9659CBA-4C3A-46B3-81AD-332A396265F1}" dt="2023-10-03T03:57:50.076" v="5894" actId="20577"/>
          <ac:spMkLst>
            <pc:docMk/>
            <pc:sldMk cId="1449671651" sldId="259"/>
            <ac:spMk id="3" creationId="{C17E9707-3D4B-4512-B1D1-31298347E711}"/>
          </ac:spMkLst>
        </pc:spChg>
      </pc:sldChg>
      <pc:sldChg chg="modSp mod">
        <pc:chgData name="SAYAK KARMAKAR" userId="29dbfb3176b4ce2d" providerId="LiveId" clId="{F9659CBA-4C3A-46B3-81AD-332A396265F1}" dt="2023-10-03T02:41:57.859" v="4326" actId="20577"/>
        <pc:sldMkLst>
          <pc:docMk/>
          <pc:sldMk cId="1920223126" sldId="260"/>
        </pc:sldMkLst>
        <pc:spChg chg="mod">
          <ac:chgData name="SAYAK KARMAKAR" userId="29dbfb3176b4ce2d" providerId="LiveId" clId="{F9659CBA-4C3A-46B3-81AD-332A396265F1}" dt="2023-10-03T02:41:57.859" v="4326" actId="20577"/>
          <ac:spMkLst>
            <pc:docMk/>
            <pc:sldMk cId="1920223126" sldId="260"/>
            <ac:spMk id="2" creationId="{14EFA5AF-0D1B-472D-BAE2-3ECD28B059E9}"/>
          </ac:spMkLst>
        </pc:spChg>
      </pc:sldChg>
      <pc:sldChg chg="modSp mod">
        <pc:chgData name="SAYAK KARMAKAR" userId="29dbfb3176b4ce2d" providerId="LiveId" clId="{F9659CBA-4C3A-46B3-81AD-332A396265F1}" dt="2023-10-03T03:54:30.361" v="5884" actId="20577"/>
        <pc:sldMkLst>
          <pc:docMk/>
          <pc:sldMk cId="761364572" sldId="261"/>
        </pc:sldMkLst>
        <pc:spChg chg="mod">
          <ac:chgData name="SAYAK KARMAKAR" userId="29dbfb3176b4ce2d" providerId="LiveId" clId="{F9659CBA-4C3A-46B3-81AD-332A396265F1}" dt="2023-10-03T03:54:30.361" v="5884" actId="20577"/>
          <ac:spMkLst>
            <pc:docMk/>
            <pc:sldMk cId="761364572" sldId="261"/>
            <ac:spMk id="2" creationId="{849B7FCB-1239-4B29-8E92-B12F4B83D4C9}"/>
          </ac:spMkLst>
        </pc:spChg>
      </pc:sldChg>
      <pc:sldChg chg="modSp mod">
        <pc:chgData name="SAYAK KARMAKAR" userId="29dbfb3176b4ce2d" providerId="LiveId" clId="{F9659CBA-4C3A-46B3-81AD-332A396265F1}" dt="2023-10-03T03:44:06.675" v="5851" actId="1076"/>
        <pc:sldMkLst>
          <pc:docMk/>
          <pc:sldMk cId="4273230251" sldId="262"/>
        </pc:sldMkLst>
        <pc:spChg chg="mod">
          <ac:chgData name="SAYAK KARMAKAR" userId="29dbfb3176b4ce2d" providerId="LiveId" clId="{F9659CBA-4C3A-46B3-81AD-332A396265F1}" dt="2023-10-03T03:44:06.675" v="5851" actId="1076"/>
          <ac:spMkLst>
            <pc:docMk/>
            <pc:sldMk cId="4273230251" sldId="262"/>
            <ac:spMk id="2" creationId="{BC519887-83DF-4D84-A93F-42A6BBBF4BFE}"/>
          </ac:spMkLst>
        </pc:spChg>
      </pc:sldChg>
      <pc:sldChg chg="modSp mod">
        <pc:chgData name="SAYAK KARMAKAR" userId="29dbfb3176b4ce2d" providerId="LiveId" clId="{F9659CBA-4C3A-46B3-81AD-332A396265F1}" dt="2023-10-03T02:40:31.824" v="4316" actId="108"/>
        <pc:sldMkLst>
          <pc:docMk/>
          <pc:sldMk cId="3258556055" sldId="263"/>
        </pc:sldMkLst>
        <pc:spChg chg="mod">
          <ac:chgData name="SAYAK KARMAKAR" userId="29dbfb3176b4ce2d" providerId="LiveId" clId="{F9659CBA-4C3A-46B3-81AD-332A396265F1}" dt="2023-10-03T02:40:31.824" v="4316" actId="108"/>
          <ac:spMkLst>
            <pc:docMk/>
            <pc:sldMk cId="3258556055" sldId="263"/>
            <ac:spMk id="2" creationId="{176E3F30-7D11-4288-B961-080AA69824C9}"/>
          </ac:spMkLst>
        </pc:spChg>
      </pc:sldChg>
      <pc:sldChg chg="modSp mod">
        <pc:chgData name="SAYAK KARMAKAR" userId="29dbfb3176b4ce2d" providerId="LiveId" clId="{F9659CBA-4C3A-46B3-81AD-332A396265F1}" dt="2023-10-03T02:33:14.964" v="4305" actId="108"/>
        <pc:sldMkLst>
          <pc:docMk/>
          <pc:sldMk cId="1863504683" sldId="264"/>
        </pc:sldMkLst>
        <pc:spChg chg="mod">
          <ac:chgData name="SAYAK KARMAKAR" userId="29dbfb3176b4ce2d" providerId="LiveId" clId="{F9659CBA-4C3A-46B3-81AD-332A396265F1}" dt="2023-10-03T02:33:14.964" v="4305" actId="108"/>
          <ac:spMkLst>
            <pc:docMk/>
            <pc:sldMk cId="1863504683" sldId="264"/>
            <ac:spMk id="3" creationId="{CBBB4822-9524-440A-AE81-29A6C89A6785}"/>
          </ac:spMkLst>
        </pc:spChg>
      </pc:sldChg>
      <pc:sldChg chg="modSp mod">
        <pc:chgData name="SAYAK KARMAKAR" userId="29dbfb3176b4ce2d" providerId="LiveId" clId="{F9659CBA-4C3A-46B3-81AD-332A396265F1}" dt="2023-10-03T02:44:07.642" v="4332" actId="20577"/>
        <pc:sldMkLst>
          <pc:docMk/>
          <pc:sldMk cId="4137215852" sldId="265"/>
        </pc:sldMkLst>
        <pc:spChg chg="mod">
          <ac:chgData name="SAYAK KARMAKAR" userId="29dbfb3176b4ce2d" providerId="LiveId" clId="{F9659CBA-4C3A-46B3-81AD-332A396265F1}" dt="2023-10-03T02:44:07.642" v="4332" actId="20577"/>
          <ac:spMkLst>
            <pc:docMk/>
            <pc:sldMk cId="4137215852" sldId="265"/>
            <ac:spMk id="2" creationId="{41148171-030E-422B-B722-3E1C3581E871}"/>
          </ac:spMkLst>
        </pc:spChg>
      </pc:sldChg>
      <pc:sldChg chg="addSp modSp new mod">
        <pc:chgData name="SAYAK KARMAKAR" userId="29dbfb3176b4ce2d" providerId="LiveId" clId="{F9659CBA-4C3A-46B3-81AD-332A396265F1}" dt="2023-10-03T02:33:00.329" v="4304" actId="1076"/>
        <pc:sldMkLst>
          <pc:docMk/>
          <pc:sldMk cId="989415586" sldId="266"/>
        </pc:sldMkLst>
        <pc:spChg chg="add mod">
          <ac:chgData name="SAYAK KARMAKAR" userId="29dbfb3176b4ce2d" providerId="LiveId" clId="{F9659CBA-4C3A-46B3-81AD-332A396265F1}" dt="2023-10-03T02:33:00.329" v="4304" actId="1076"/>
          <ac:spMkLst>
            <pc:docMk/>
            <pc:sldMk cId="989415586" sldId="266"/>
            <ac:spMk id="2" creationId="{568B05E0-EADE-3143-34B5-15628FB091F3}"/>
          </ac:spMkLst>
        </pc:spChg>
      </pc:sldChg>
      <pc:sldChg chg="addSp modSp new mod">
        <pc:chgData name="SAYAK KARMAKAR" userId="29dbfb3176b4ce2d" providerId="LiveId" clId="{F9659CBA-4C3A-46B3-81AD-332A396265F1}" dt="2023-10-03T02:32:34.348" v="4301" actId="113"/>
        <pc:sldMkLst>
          <pc:docMk/>
          <pc:sldMk cId="47535348" sldId="267"/>
        </pc:sldMkLst>
        <pc:spChg chg="add mod">
          <ac:chgData name="SAYAK KARMAKAR" userId="29dbfb3176b4ce2d" providerId="LiveId" clId="{F9659CBA-4C3A-46B3-81AD-332A396265F1}" dt="2023-10-03T02:32:34.348" v="4301" actId="113"/>
          <ac:spMkLst>
            <pc:docMk/>
            <pc:sldMk cId="47535348" sldId="267"/>
            <ac:spMk id="2" creationId="{02156A17-0AB2-258E-5139-79409051AAF2}"/>
          </ac:spMkLst>
        </pc:spChg>
      </pc:sldChg>
      <pc:sldChg chg="addSp modSp new mod">
        <pc:chgData name="SAYAK KARMAKAR" userId="29dbfb3176b4ce2d" providerId="LiveId" clId="{F9659CBA-4C3A-46B3-81AD-332A396265F1}" dt="2023-10-03T03:54:47.913" v="5887" actId="20577"/>
        <pc:sldMkLst>
          <pc:docMk/>
          <pc:sldMk cId="1677948040" sldId="268"/>
        </pc:sldMkLst>
        <pc:spChg chg="add mod">
          <ac:chgData name="SAYAK KARMAKAR" userId="29dbfb3176b4ce2d" providerId="LiveId" clId="{F9659CBA-4C3A-46B3-81AD-332A396265F1}" dt="2023-10-03T03:54:47.913" v="5887" actId="20577"/>
          <ac:spMkLst>
            <pc:docMk/>
            <pc:sldMk cId="1677948040" sldId="268"/>
            <ac:spMk id="2" creationId="{6B60A672-DAE1-4BE7-96B2-2E5039BC998A}"/>
          </ac:spMkLst>
        </pc:spChg>
      </pc:sldChg>
      <pc:sldChg chg="addSp modSp new mod">
        <pc:chgData name="SAYAK KARMAKAR" userId="29dbfb3176b4ce2d" providerId="LiveId" clId="{F9659CBA-4C3A-46B3-81AD-332A396265F1}" dt="2023-10-03T03:44:45.649" v="5856" actId="1076"/>
        <pc:sldMkLst>
          <pc:docMk/>
          <pc:sldMk cId="4247136254" sldId="269"/>
        </pc:sldMkLst>
        <pc:spChg chg="add mod">
          <ac:chgData name="SAYAK KARMAKAR" userId="29dbfb3176b4ce2d" providerId="LiveId" clId="{F9659CBA-4C3A-46B3-81AD-332A396265F1}" dt="2023-10-03T03:44:45.649" v="5856" actId="1076"/>
          <ac:spMkLst>
            <pc:docMk/>
            <pc:sldMk cId="4247136254" sldId="269"/>
            <ac:spMk id="2" creationId="{05C6A0C8-149F-3E55-3657-34E5ACD5DEAB}"/>
          </ac:spMkLst>
        </pc:spChg>
      </pc:sldChg>
      <pc:sldChg chg="addSp modSp new mod">
        <pc:chgData name="SAYAK KARMAKAR" userId="29dbfb3176b4ce2d" providerId="LiveId" clId="{F9659CBA-4C3A-46B3-81AD-332A396265F1}" dt="2023-10-03T03:54:52.192" v="5888" actId="20577"/>
        <pc:sldMkLst>
          <pc:docMk/>
          <pc:sldMk cId="4238297119" sldId="270"/>
        </pc:sldMkLst>
        <pc:spChg chg="add mod">
          <ac:chgData name="SAYAK KARMAKAR" userId="29dbfb3176b4ce2d" providerId="LiveId" clId="{F9659CBA-4C3A-46B3-81AD-332A396265F1}" dt="2023-10-03T03:54:52.192" v="5888" actId="20577"/>
          <ac:spMkLst>
            <pc:docMk/>
            <pc:sldMk cId="4238297119" sldId="270"/>
            <ac:spMk id="2" creationId="{CAA14A9B-C38A-AA5A-22C3-081CB2D88220}"/>
          </ac:spMkLst>
        </pc:spChg>
      </pc:sldChg>
      <pc:sldChg chg="addSp modSp new mod">
        <pc:chgData name="SAYAK KARMAKAR" userId="29dbfb3176b4ce2d" providerId="LiveId" clId="{F9659CBA-4C3A-46B3-81AD-332A396265F1}" dt="2023-10-03T03:44:29.177" v="5853" actId="1076"/>
        <pc:sldMkLst>
          <pc:docMk/>
          <pc:sldMk cId="47337680" sldId="271"/>
        </pc:sldMkLst>
        <pc:spChg chg="add mod">
          <ac:chgData name="SAYAK KARMAKAR" userId="29dbfb3176b4ce2d" providerId="LiveId" clId="{F9659CBA-4C3A-46B3-81AD-332A396265F1}" dt="2023-10-03T03:44:29.177" v="5853" actId="1076"/>
          <ac:spMkLst>
            <pc:docMk/>
            <pc:sldMk cId="47337680" sldId="271"/>
            <ac:spMk id="2" creationId="{BBE84672-3476-1E35-3778-2638D0BD53B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CB147F-3B0F-4454-99F7-DBDBAE7E14D1}" type="datetimeFigureOut">
              <a:rPr lang="en-IN" smtClean="0"/>
              <a:t>04-10-2023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A5A3865E-439A-4B78-AC75-91C722B56663}" type="slidenum">
              <a:rPr lang="en-IN" smtClean="0"/>
              <a:t>‹#›</a:t>
            </a:fld>
            <a:endParaRPr lang="en-IN"/>
          </a:p>
        </p:txBody>
      </p:sp>
    </p:spTree>
    <p:extLst>
      <p:ext uri="{BB962C8B-B14F-4D97-AF65-F5344CB8AC3E}">
        <p14:creationId xmlns:p14="http://schemas.microsoft.com/office/powerpoint/2010/main" val="1109609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CB147F-3B0F-4454-99F7-DBDBAE7E14D1}"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3865E-439A-4B78-AC75-91C722B56663}" type="slidenum">
              <a:rPr lang="en-IN" smtClean="0"/>
              <a:t>‹#›</a:t>
            </a:fld>
            <a:endParaRPr lang="en-IN"/>
          </a:p>
        </p:txBody>
      </p:sp>
    </p:spTree>
    <p:extLst>
      <p:ext uri="{BB962C8B-B14F-4D97-AF65-F5344CB8AC3E}">
        <p14:creationId xmlns:p14="http://schemas.microsoft.com/office/powerpoint/2010/main" val="1401964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CB147F-3B0F-4454-99F7-DBDBAE7E14D1}"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3865E-439A-4B78-AC75-91C722B56663}" type="slidenum">
              <a:rPr lang="en-IN" smtClean="0"/>
              <a:t>‹#›</a:t>
            </a:fld>
            <a:endParaRPr lang="en-IN"/>
          </a:p>
        </p:txBody>
      </p:sp>
    </p:spTree>
    <p:extLst>
      <p:ext uri="{BB962C8B-B14F-4D97-AF65-F5344CB8AC3E}">
        <p14:creationId xmlns:p14="http://schemas.microsoft.com/office/powerpoint/2010/main" val="3732187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CB147F-3B0F-4454-99F7-DBDBAE7E14D1}"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3865E-439A-4B78-AC75-91C722B56663}" type="slidenum">
              <a:rPr lang="en-IN" smtClean="0"/>
              <a:t>‹#›</a:t>
            </a:fld>
            <a:endParaRPr lang="en-IN"/>
          </a:p>
        </p:txBody>
      </p:sp>
    </p:spTree>
    <p:extLst>
      <p:ext uri="{BB962C8B-B14F-4D97-AF65-F5344CB8AC3E}">
        <p14:creationId xmlns:p14="http://schemas.microsoft.com/office/powerpoint/2010/main" val="3795223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CB147F-3B0F-4454-99F7-DBDBAE7E14D1}"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3865E-439A-4B78-AC75-91C722B56663}" type="slidenum">
              <a:rPr lang="en-IN" smtClean="0"/>
              <a:t>‹#›</a:t>
            </a:fld>
            <a:endParaRPr lang="en-IN"/>
          </a:p>
        </p:txBody>
      </p:sp>
    </p:spTree>
    <p:extLst>
      <p:ext uri="{BB962C8B-B14F-4D97-AF65-F5344CB8AC3E}">
        <p14:creationId xmlns:p14="http://schemas.microsoft.com/office/powerpoint/2010/main" val="1947269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CB147F-3B0F-4454-99F7-DBDBAE7E14D1}"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3865E-439A-4B78-AC75-91C722B56663}" type="slidenum">
              <a:rPr lang="en-IN" smtClean="0"/>
              <a:t>‹#›</a:t>
            </a:fld>
            <a:endParaRPr lang="en-IN"/>
          </a:p>
        </p:txBody>
      </p:sp>
    </p:spTree>
    <p:extLst>
      <p:ext uri="{BB962C8B-B14F-4D97-AF65-F5344CB8AC3E}">
        <p14:creationId xmlns:p14="http://schemas.microsoft.com/office/powerpoint/2010/main" val="256072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CB147F-3B0F-4454-99F7-DBDBAE7E14D1}"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3865E-439A-4B78-AC75-91C722B56663}" type="slidenum">
              <a:rPr lang="en-IN" smtClean="0"/>
              <a:t>‹#›</a:t>
            </a:fld>
            <a:endParaRPr lang="en-IN"/>
          </a:p>
        </p:txBody>
      </p:sp>
    </p:spTree>
    <p:extLst>
      <p:ext uri="{BB962C8B-B14F-4D97-AF65-F5344CB8AC3E}">
        <p14:creationId xmlns:p14="http://schemas.microsoft.com/office/powerpoint/2010/main" val="1624801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CB147F-3B0F-4454-99F7-DBDBAE7E14D1}"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3865E-439A-4B78-AC75-91C722B56663}" type="slidenum">
              <a:rPr lang="en-IN" smtClean="0"/>
              <a:t>‹#›</a:t>
            </a:fld>
            <a:endParaRPr lang="en-IN"/>
          </a:p>
        </p:txBody>
      </p:sp>
    </p:spTree>
    <p:extLst>
      <p:ext uri="{BB962C8B-B14F-4D97-AF65-F5344CB8AC3E}">
        <p14:creationId xmlns:p14="http://schemas.microsoft.com/office/powerpoint/2010/main" val="29255707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CB147F-3B0F-4454-99F7-DBDBAE7E14D1}"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3865E-439A-4B78-AC75-91C722B56663}" type="slidenum">
              <a:rPr lang="en-IN" smtClean="0"/>
              <a:t>‹#›</a:t>
            </a:fld>
            <a:endParaRPr lang="en-IN"/>
          </a:p>
        </p:txBody>
      </p:sp>
    </p:spTree>
    <p:extLst>
      <p:ext uri="{BB962C8B-B14F-4D97-AF65-F5344CB8AC3E}">
        <p14:creationId xmlns:p14="http://schemas.microsoft.com/office/powerpoint/2010/main" val="528852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CB147F-3B0F-4454-99F7-DBDBAE7E14D1}"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A5A3865E-439A-4B78-AC75-91C722B56663}" type="slidenum">
              <a:rPr lang="en-IN" smtClean="0"/>
              <a:t>‹#›</a:t>
            </a:fld>
            <a:endParaRPr lang="en-IN"/>
          </a:p>
        </p:txBody>
      </p:sp>
    </p:spTree>
    <p:extLst>
      <p:ext uri="{BB962C8B-B14F-4D97-AF65-F5344CB8AC3E}">
        <p14:creationId xmlns:p14="http://schemas.microsoft.com/office/powerpoint/2010/main" val="176715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CB147F-3B0F-4454-99F7-DBDBAE7E14D1}"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3865E-439A-4B78-AC75-91C722B56663}" type="slidenum">
              <a:rPr lang="en-IN" smtClean="0"/>
              <a:t>‹#›</a:t>
            </a:fld>
            <a:endParaRPr lang="en-IN"/>
          </a:p>
        </p:txBody>
      </p:sp>
    </p:spTree>
    <p:extLst>
      <p:ext uri="{BB962C8B-B14F-4D97-AF65-F5344CB8AC3E}">
        <p14:creationId xmlns:p14="http://schemas.microsoft.com/office/powerpoint/2010/main" val="1265039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CB147F-3B0F-4454-99F7-DBDBAE7E14D1}"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3865E-439A-4B78-AC75-91C722B56663}" type="slidenum">
              <a:rPr lang="en-IN" smtClean="0"/>
              <a:t>‹#›</a:t>
            </a:fld>
            <a:endParaRPr lang="en-IN"/>
          </a:p>
        </p:txBody>
      </p:sp>
    </p:spTree>
    <p:extLst>
      <p:ext uri="{BB962C8B-B14F-4D97-AF65-F5344CB8AC3E}">
        <p14:creationId xmlns:p14="http://schemas.microsoft.com/office/powerpoint/2010/main" val="2745223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CB147F-3B0F-4454-99F7-DBDBAE7E14D1}" type="datetimeFigureOut">
              <a:rPr lang="en-IN" smtClean="0"/>
              <a:t>04-10-2023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A3865E-439A-4B78-AC75-91C722B56663}" type="slidenum">
              <a:rPr lang="en-IN" smtClean="0"/>
              <a:t>‹#›</a:t>
            </a:fld>
            <a:endParaRPr lang="en-IN"/>
          </a:p>
        </p:txBody>
      </p:sp>
    </p:spTree>
    <p:extLst>
      <p:ext uri="{BB962C8B-B14F-4D97-AF65-F5344CB8AC3E}">
        <p14:creationId xmlns:p14="http://schemas.microsoft.com/office/powerpoint/2010/main" val="24711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CB147F-3B0F-4454-99F7-DBDBAE7E14D1}" type="datetimeFigureOut">
              <a:rPr lang="en-IN" smtClean="0"/>
              <a:t>04-10-2023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A3865E-439A-4B78-AC75-91C722B56663}" type="slidenum">
              <a:rPr lang="en-IN" smtClean="0"/>
              <a:t>‹#›</a:t>
            </a:fld>
            <a:endParaRPr lang="en-IN"/>
          </a:p>
        </p:txBody>
      </p:sp>
    </p:spTree>
    <p:extLst>
      <p:ext uri="{BB962C8B-B14F-4D97-AF65-F5344CB8AC3E}">
        <p14:creationId xmlns:p14="http://schemas.microsoft.com/office/powerpoint/2010/main" val="3189218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CB147F-3B0F-4454-99F7-DBDBAE7E14D1}" type="datetimeFigureOut">
              <a:rPr lang="en-IN" smtClean="0"/>
              <a:t>04-10-2023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A3865E-439A-4B78-AC75-91C722B56663}" type="slidenum">
              <a:rPr lang="en-IN" smtClean="0"/>
              <a:t>‹#›</a:t>
            </a:fld>
            <a:endParaRPr lang="en-IN"/>
          </a:p>
        </p:txBody>
      </p:sp>
    </p:spTree>
    <p:extLst>
      <p:ext uri="{BB962C8B-B14F-4D97-AF65-F5344CB8AC3E}">
        <p14:creationId xmlns:p14="http://schemas.microsoft.com/office/powerpoint/2010/main" val="3570543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CB147F-3B0F-4454-99F7-DBDBAE7E14D1}"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3865E-439A-4B78-AC75-91C722B56663}" type="slidenum">
              <a:rPr lang="en-IN" smtClean="0"/>
              <a:t>‹#›</a:t>
            </a:fld>
            <a:endParaRPr lang="en-IN"/>
          </a:p>
        </p:txBody>
      </p:sp>
    </p:spTree>
    <p:extLst>
      <p:ext uri="{BB962C8B-B14F-4D97-AF65-F5344CB8AC3E}">
        <p14:creationId xmlns:p14="http://schemas.microsoft.com/office/powerpoint/2010/main" val="1067324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CB147F-3B0F-4454-99F7-DBDBAE7E14D1}"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3865E-439A-4B78-AC75-91C722B56663}" type="slidenum">
              <a:rPr lang="en-IN" smtClean="0"/>
              <a:t>‹#›</a:t>
            </a:fld>
            <a:endParaRPr lang="en-IN"/>
          </a:p>
        </p:txBody>
      </p:sp>
    </p:spTree>
    <p:extLst>
      <p:ext uri="{BB962C8B-B14F-4D97-AF65-F5344CB8AC3E}">
        <p14:creationId xmlns:p14="http://schemas.microsoft.com/office/powerpoint/2010/main" val="1937745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CB147F-3B0F-4454-99F7-DBDBAE7E14D1}" type="datetimeFigureOut">
              <a:rPr lang="en-IN" smtClean="0"/>
              <a:t>04-10-2023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A3865E-439A-4B78-AC75-91C722B56663}" type="slidenum">
              <a:rPr lang="en-IN" smtClean="0"/>
              <a:t>‹#›</a:t>
            </a:fld>
            <a:endParaRPr lang="en-IN"/>
          </a:p>
        </p:txBody>
      </p:sp>
    </p:spTree>
    <p:extLst>
      <p:ext uri="{BB962C8B-B14F-4D97-AF65-F5344CB8AC3E}">
        <p14:creationId xmlns:p14="http://schemas.microsoft.com/office/powerpoint/2010/main" val="174509641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83E52-0A87-4736-90C0-5DF30CEDA841}"/>
              </a:ext>
            </a:extLst>
          </p:cNvPr>
          <p:cNvSpPr>
            <a:spLocks noGrp="1"/>
          </p:cNvSpPr>
          <p:nvPr>
            <p:ph type="ctrTitle"/>
          </p:nvPr>
        </p:nvSpPr>
        <p:spPr/>
        <p:txBody>
          <a:bodyPr/>
          <a:lstStyle/>
          <a:p>
            <a:r>
              <a:rPr lang="en-US" dirty="0"/>
              <a:t>Literature Review</a:t>
            </a:r>
            <a:endParaRPr lang="en-IN" dirty="0"/>
          </a:p>
        </p:txBody>
      </p:sp>
      <p:sp>
        <p:nvSpPr>
          <p:cNvPr id="3" name="Subtitle 2">
            <a:extLst>
              <a:ext uri="{FF2B5EF4-FFF2-40B4-BE49-F238E27FC236}">
                <a16:creationId xmlns:a16="http://schemas.microsoft.com/office/drawing/2014/main" id="{A8143595-74B3-4B5F-848C-4E7FB8C94330}"/>
              </a:ext>
            </a:extLst>
          </p:cNvPr>
          <p:cNvSpPr>
            <a:spLocks noGrp="1"/>
          </p:cNvSpPr>
          <p:nvPr>
            <p:ph type="subTitle" idx="1"/>
          </p:nvPr>
        </p:nvSpPr>
        <p:spPr/>
        <p:txBody>
          <a:bodyPr/>
          <a:lstStyle/>
          <a:p>
            <a:r>
              <a:rPr lang="en-US" dirty="0"/>
              <a:t>SAYAK KARMAKAR</a:t>
            </a:r>
          </a:p>
          <a:p>
            <a:r>
              <a:rPr lang="en-US" dirty="0"/>
              <a:t>ROLL NO: 22CE92R05</a:t>
            </a:r>
          </a:p>
          <a:p>
            <a:endParaRPr lang="en-IN" dirty="0"/>
          </a:p>
        </p:txBody>
      </p:sp>
    </p:spTree>
    <p:extLst>
      <p:ext uri="{BB962C8B-B14F-4D97-AF65-F5344CB8AC3E}">
        <p14:creationId xmlns:p14="http://schemas.microsoft.com/office/powerpoint/2010/main" val="3932512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148171-030E-422B-B722-3E1C3581E871}"/>
              </a:ext>
            </a:extLst>
          </p:cNvPr>
          <p:cNvSpPr txBox="1"/>
          <p:nvPr/>
        </p:nvSpPr>
        <p:spPr>
          <a:xfrm>
            <a:off x="1678674" y="1145546"/>
            <a:ext cx="9889211" cy="2862322"/>
          </a:xfrm>
          <a:prstGeom prst="rect">
            <a:avLst/>
          </a:prstGeom>
          <a:noFill/>
        </p:spPr>
        <p:txBody>
          <a:bodyPr wrap="square" rtlCol="0">
            <a:spAutoFit/>
          </a:bodyPr>
          <a:lstStyle/>
          <a:p>
            <a:pPr marL="342900" indent="-342900">
              <a:buFont typeface="Arial" panose="020B0604020202020204" pitchFamily="34" charset="0"/>
              <a:buChar char="•"/>
            </a:pPr>
            <a:r>
              <a:rPr lang="en-US" sz="2000" b="1" dirty="0"/>
              <a:t>Advantages:</a:t>
            </a:r>
            <a:r>
              <a:rPr lang="en-US" sz="2000" dirty="0"/>
              <a:t> CLN can consider two way flow simulations (E.g. Water discharges to wetland can further recharge GW system) unlike other packages.</a:t>
            </a:r>
            <a:endParaRPr lang="en-IN" sz="2000" dirty="0"/>
          </a:p>
          <a:p>
            <a:pPr marL="342900" indent="-342900">
              <a:buFont typeface="Arial" panose="020B0604020202020204" pitchFamily="34" charset="0"/>
              <a:buChar char="•"/>
            </a:pPr>
            <a:r>
              <a:rPr lang="en-US" sz="2000" dirty="0"/>
              <a:t>Unlike LAK package, we do not need to inactive pond water cell. So, precise bathymetry and discretization are not required near to the pond.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Disadvantages:</a:t>
            </a:r>
            <a:r>
              <a:rPr lang="en-US" sz="2000" dirty="0"/>
              <a:t> Some error may get introduced in the storage term in large water body where radius of CLN cells are small (i.e., flat bottom of the large surface water features).</a:t>
            </a:r>
          </a:p>
          <a:p>
            <a:pPr marL="342900" indent="-342900">
              <a:buFont typeface="Arial" panose="020B0604020202020204" pitchFamily="34" charset="0"/>
              <a:buChar char="•"/>
            </a:pPr>
            <a:r>
              <a:rPr lang="en-US" sz="2000" dirty="0"/>
              <a:t>Because of the circular seepage face of CLN cell, non-linearity is introduced in conductance formulations. So, CLN package takes more time for simulations.</a:t>
            </a:r>
            <a:endParaRPr lang="en-IN" sz="2000" dirty="0"/>
          </a:p>
        </p:txBody>
      </p:sp>
    </p:spTree>
    <p:extLst>
      <p:ext uri="{BB962C8B-B14F-4D97-AF65-F5344CB8AC3E}">
        <p14:creationId xmlns:p14="http://schemas.microsoft.com/office/powerpoint/2010/main" val="4137215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8B05E0-EADE-3143-34B5-15628FB091F3}"/>
              </a:ext>
            </a:extLst>
          </p:cNvPr>
          <p:cNvSpPr txBox="1"/>
          <p:nvPr/>
        </p:nvSpPr>
        <p:spPr>
          <a:xfrm>
            <a:off x="1582912" y="274290"/>
            <a:ext cx="10334171" cy="6309420"/>
          </a:xfrm>
          <a:prstGeom prst="rect">
            <a:avLst/>
          </a:prstGeom>
          <a:noFill/>
        </p:spPr>
        <p:txBody>
          <a:bodyPr wrap="square" rtlCol="0">
            <a:spAutoFit/>
          </a:bodyPr>
          <a:lstStyle/>
          <a:p>
            <a:r>
              <a:rPr lang="en-IN" sz="2400" b="1" dirty="0"/>
              <a:t>Matteo </a:t>
            </a:r>
            <a:r>
              <a:rPr lang="en-IN" sz="2400" b="1" dirty="0" err="1"/>
              <a:t>Antelmi</a:t>
            </a:r>
            <a:r>
              <a:rPr lang="en-IN" sz="2400" b="1" dirty="0"/>
              <a:t> et al., 2021</a:t>
            </a:r>
          </a:p>
          <a:p>
            <a:endParaRPr lang="en-IN" sz="2400" b="1" dirty="0"/>
          </a:p>
          <a:p>
            <a:r>
              <a:rPr lang="en-US" sz="2000" b="1" dirty="0"/>
              <a:t>Simulation of thermal perturbation in groundwater caused by Borehole Heat Exchangers using an adapted CLN package of MODFLOW-USG.</a:t>
            </a:r>
          </a:p>
          <a:p>
            <a:endParaRPr lang="en-US" sz="2000" b="1" dirty="0"/>
          </a:p>
          <a:p>
            <a:pPr marL="285750" indent="-285750">
              <a:buFont typeface="Arial" panose="020B0604020202020204" pitchFamily="34" charset="0"/>
              <a:buChar char="•"/>
            </a:pPr>
            <a:r>
              <a:rPr lang="en-US" sz="2000" b="1" dirty="0"/>
              <a:t>Novelty: </a:t>
            </a:r>
            <a:r>
              <a:rPr lang="en-US" sz="2000" dirty="0"/>
              <a:t>CLN package in  MODFLOW-USG works on unstructured grids. So, coarser grids were applied here than previous works based on finite difference codes.</a:t>
            </a:r>
          </a:p>
          <a:p>
            <a:pPr marL="285750" indent="-285750">
              <a:buFont typeface="Arial" panose="020B0604020202020204" pitchFamily="34" charset="0"/>
              <a:buChar char="•"/>
            </a:pPr>
            <a:r>
              <a:rPr lang="en-US" sz="2000" dirty="0"/>
              <a:t>Model domain was </a:t>
            </a:r>
            <a:r>
              <a:rPr lang="en-US" sz="2000" b="1" dirty="0"/>
              <a:t>100m×50m ×160 m</a:t>
            </a:r>
            <a:r>
              <a:rPr lang="en-US" sz="2000" dirty="0"/>
              <a:t>. Boundary conditions were constant head and temperature at left side and constant head at right side. </a:t>
            </a:r>
          </a:p>
          <a:p>
            <a:pPr marL="285750" indent="-285750">
              <a:buFont typeface="Arial" panose="020B0604020202020204" pitchFamily="34" charset="0"/>
              <a:buChar char="•"/>
            </a:pPr>
            <a:r>
              <a:rPr lang="en-US" sz="2000" dirty="0"/>
              <a:t>For CLN, BCs were prescribed </a:t>
            </a:r>
            <a:r>
              <a:rPr lang="en-US" sz="2000" b="1" dirty="0"/>
              <a:t>inflow temperature and inlet flow rate </a:t>
            </a:r>
            <a:r>
              <a:rPr lang="en-US" sz="2000" dirty="0"/>
              <a:t>(Neumann condition) and specific flow for outlet CLN node. </a:t>
            </a:r>
          </a:p>
          <a:p>
            <a:pPr marL="285750" indent="-285750">
              <a:buFont typeface="Arial" panose="020B0604020202020204" pitchFamily="34" charset="0"/>
              <a:buChar char="•"/>
            </a:pPr>
            <a:r>
              <a:rPr lang="en-US" sz="2000" dirty="0"/>
              <a:t>Three different models with </a:t>
            </a:r>
            <a:r>
              <a:rPr lang="en-US" sz="2000" b="1" dirty="0"/>
              <a:t>3 different grid sizes </a:t>
            </a:r>
            <a:r>
              <a:rPr lang="en-US" sz="2000" dirty="0"/>
              <a:t>(6, 20, 50 cm) were developed in MODFLOW-USG one set with Quadtree refinement and other one without Quadtree refinement and coupled with CLN model of BHE.</a:t>
            </a:r>
          </a:p>
          <a:p>
            <a:pPr marL="285750" indent="-285750">
              <a:buFont typeface="Arial" panose="020B0604020202020204" pitchFamily="34" charset="0"/>
              <a:buChar char="•"/>
            </a:pPr>
            <a:r>
              <a:rPr lang="en-US" sz="2000" dirty="0"/>
              <a:t>Same models were run for 3 Darcy velocities</a:t>
            </a:r>
            <a:r>
              <a:rPr lang="en-US" sz="2000" b="1" dirty="0"/>
              <a:t> 10</a:t>
            </a:r>
            <a:r>
              <a:rPr lang="en-US" sz="2000" b="1" baseline="30000" dirty="0"/>
              <a:t>-4</a:t>
            </a:r>
            <a:r>
              <a:rPr lang="en-US" sz="2000" b="1" dirty="0"/>
              <a:t>,10</a:t>
            </a:r>
            <a:r>
              <a:rPr lang="en-US" sz="2000" b="1" baseline="30000" dirty="0"/>
              <a:t>-5</a:t>
            </a:r>
            <a:r>
              <a:rPr lang="en-US" sz="2000" b="1" dirty="0"/>
              <a:t> and 10</a:t>
            </a:r>
            <a:r>
              <a:rPr lang="en-US" sz="2000" b="1" baseline="30000" dirty="0"/>
              <a:t>-6</a:t>
            </a:r>
            <a:r>
              <a:rPr lang="en-US" sz="2000" b="1" dirty="0"/>
              <a:t> m/s </a:t>
            </a:r>
            <a:r>
              <a:rPr lang="en-US" sz="2000" dirty="0"/>
              <a:t>to see how the heat transfer varies with change in the advection term.</a:t>
            </a:r>
          </a:p>
          <a:p>
            <a:pPr marL="285750" indent="-285750">
              <a:buFont typeface="Arial" panose="020B0604020202020204" pitchFamily="34" charset="0"/>
              <a:buChar char="•"/>
            </a:pPr>
            <a:r>
              <a:rPr lang="en-US" sz="2000" dirty="0"/>
              <a:t>These models were</a:t>
            </a:r>
            <a:r>
              <a:rPr lang="en-US" sz="2000" b="1" dirty="0"/>
              <a:t> validated </a:t>
            </a:r>
            <a:r>
              <a:rPr lang="en-US" sz="2000" dirty="0"/>
              <a:t>with a previous work in </a:t>
            </a:r>
            <a:r>
              <a:rPr lang="en-US" sz="2000" b="1" dirty="0"/>
              <a:t>MT3DMS without CLN package</a:t>
            </a:r>
            <a:r>
              <a:rPr lang="en-US" sz="2000" dirty="0"/>
              <a:t>. There minimum cell size was 0.37 cm. But, that convergence of that model was very tedious. But, in MODFLOW-USG, present authors did not require to find right set of solver parameters.</a:t>
            </a:r>
          </a:p>
          <a:p>
            <a:endParaRPr lang="en-IN" dirty="0"/>
          </a:p>
        </p:txBody>
      </p:sp>
    </p:spTree>
    <p:extLst>
      <p:ext uri="{BB962C8B-B14F-4D97-AF65-F5344CB8AC3E}">
        <p14:creationId xmlns:p14="http://schemas.microsoft.com/office/powerpoint/2010/main" val="989415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156A17-0AB2-258E-5139-79409051AAF2}"/>
              </a:ext>
            </a:extLst>
          </p:cNvPr>
          <p:cNvSpPr txBox="1"/>
          <p:nvPr/>
        </p:nvSpPr>
        <p:spPr>
          <a:xfrm>
            <a:off x="1640113" y="1037772"/>
            <a:ext cx="9913257" cy="5262979"/>
          </a:xfrm>
          <a:prstGeom prst="rect">
            <a:avLst/>
          </a:prstGeom>
          <a:noFill/>
        </p:spPr>
        <p:txBody>
          <a:bodyPr wrap="square" rtlCol="0">
            <a:spAutoFit/>
          </a:bodyPr>
          <a:lstStyle/>
          <a:p>
            <a:pPr marL="342900" indent="-342900">
              <a:buFont typeface="Arial" panose="020B0604020202020204" pitchFamily="34" charset="0"/>
              <a:buChar char="•"/>
            </a:pPr>
            <a:r>
              <a:rPr lang="en-US" sz="2000" dirty="0"/>
              <a:t> Quadtree refinement is applied only cells near to the BHE’s (only where it is needed).</a:t>
            </a:r>
          </a:p>
          <a:p>
            <a:pPr marL="342900" indent="-342900">
              <a:buFont typeface="Arial" panose="020B0604020202020204" pitchFamily="34" charset="0"/>
              <a:buChar char="•"/>
            </a:pPr>
            <a:r>
              <a:rPr lang="en-IN" sz="2000" dirty="0"/>
              <a:t>Finally, authors used those models to use CLN and </a:t>
            </a:r>
            <a:r>
              <a:rPr lang="en-US" sz="2000" dirty="0"/>
              <a:t>quadtree refinement, to simulate 7 BHEs (oriented in a straight line in the way to GW flow) at the same time to  evaluate overlapping effects of BHEs.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Results and Discussions</a:t>
            </a:r>
            <a:r>
              <a:rPr lang="en-US" sz="2000" dirty="0"/>
              <a:t>:</a:t>
            </a:r>
          </a:p>
          <a:p>
            <a:pPr marL="342900" indent="-342900">
              <a:buFont typeface="Arial" panose="020B0604020202020204" pitchFamily="34" charset="0"/>
              <a:buChar char="•"/>
            </a:pPr>
            <a:r>
              <a:rPr lang="en-US" sz="2000" dirty="0"/>
              <a:t>Temperatures were measured at different points d/s of BHEs for 4 different periods of a year.</a:t>
            </a:r>
          </a:p>
          <a:p>
            <a:pPr marL="342900" indent="-342900">
              <a:buFont typeface="Arial" panose="020B0604020202020204" pitchFamily="34" charset="0"/>
              <a:buChar char="•"/>
            </a:pPr>
            <a:r>
              <a:rPr lang="en-US" sz="2000" dirty="0"/>
              <a:t>At outlet pipe, max temp difference to previous model was 0.6 ͦ C and for 5 m  downstream of BHE it was 0.25</a:t>
            </a:r>
            <a:r>
              <a:rPr lang="en-IN" sz="2000" dirty="0"/>
              <a:t> ◦C.</a:t>
            </a:r>
          </a:p>
          <a:p>
            <a:endParaRPr lang="en-IN" sz="2000" dirty="0"/>
          </a:p>
          <a:p>
            <a:pPr marL="342900" indent="-342900">
              <a:buFont typeface="Arial" panose="020B0604020202020204" pitchFamily="34" charset="0"/>
              <a:buChar char="•"/>
            </a:pPr>
            <a:r>
              <a:rPr lang="en-IN" sz="2000" b="1" dirty="0"/>
              <a:t>Limitations:</a:t>
            </a:r>
            <a:r>
              <a:rPr lang="en-IN" sz="2000" dirty="0"/>
              <a:t> </a:t>
            </a:r>
            <a:r>
              <a:rPr lang="en-US" sz="2000" dirty="0"/>
              <a:t>CLN approach does not consider the convective heat transfer coefficient. Though, authors claimed, it does not affect much in results.</a:t>
            </a:r>
          </a:p>
          <a:p>
            <a:pPr marL="342900" indent="-342900">
              <a:buFont typeface="Arial" panose="020B0604020202020204" pitchFamily="34" charset="0"/>
              <a:buChar char="•"/>
            </a:pPr>
            <a:r>
              <a:rPr lang="en-US" sz="2000" dirty="0"/>
              <a:t>There was no experimental validation of this CLN based model in MODFLOW-USG. Even previous MT3DMS model was validated using a analytical result.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7535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60A672-DAE1-4BE7-96B2-2E5039BC998A}"/>
              </a:ext>
            </a:extLst>
          </p:cNvPr>
          <p:cNvSpPr txBox="1"/>
          <p:nvPr/>
        </p:nvSpPr>
        <p:spPr>
          <a:xfrm>
            <a:off x="1658043" y="782121"/>
            <a:ext cx="10229157" cy="5909310"/>
          </a:xfrm>
          <a:prstGeom prst="rect">
            <a:avLst/>
          </a:prstGeom>
          <a:noFill/>
        </p:spPr>
        <p:txBody>
          <a:bodyPr wrap="square" rtlCol="0">
            <a:spAutoFit/>
          </a:bodyPr>
          <a:lstStyle/>
          <a:p>
            <a:r>
              <a:rPr lang="en-IN" sz="2000" b="1" dirty="0"/>
              <a:t>NEVEN KRESIC et al. 2017</a:t>
            </a:r>
          </a:p>
          <a:p>
            <a:endParaRPr lang="en-IN" sz="2000" b="1" dirty="0"/>
          </a:p>
          <a:p>
            <a:pPr marL="342900" indent="-342900">
              <a:buFont typeface="Arial" panose="020B0604020202020204" pitchFamily="34" charset="0"/>
              <a:buChar char="•"/>
            </a:pPr>
            <a:r>
              <a:rPr lang="en-IN" sz="2000" b="1" dirty="0"/>
              <a:t>Numerical groundwater modelling in karst aquifer by coupling MODFLOW-USG with CLN package to introduce two Karst Conduits in model domain.</a:t>
            </a:r>
          </a:p>
          <a:p>
            <a:endParaRPr lang="en-IN" sz="2000" b="1" dirty="0"/>
          </a:p>
          <a:p>
            <a:pPr marL="342900" indent="-342900">
              <a:buFont typeface="Arial" panose="020B0604020202020204" pitchFamily="34" charset="0"/>
              <a:buChar char="•"/>
            </a:pPr>
            <a:r>
              <a:rPr lang="en-IN" sz="2000" b="1" dirty="0"/>
              <a:t>Novelty: </a:t>
            </a:r>
            <a:r>
              <a:rPr lang="en-IN" sz="2000" dirty="0"/>
              <a:t>Use of unstructured grids and FV approach of MODFLOW-USG</a:t>
            </a:r>
          </a:p>
          <a:p>
            <a:pPr marL="342900" indent="-342900">
              <a:buFont typeface="Arial" panose="020B0604020202020204" pitchFamily="34" charset="0"/>
              <a:buChar char="•"/>
            </a:pPr>
            <a:r>
              <a:rPr lang="en-IN" sz="2000" dirty="0"/>
              <a:t>Most of the Previous works on Karst aquifers were based on</a:t>
            </a:r>
            <a:r>
              <a:rPr lang="en-IN" sz="2000" b="1" dirty="0"/>
              <a:t> time series analysis</a:t>
            </a:r>
            <a:r>
              <a:rPr lang="en-IN" sz="2000" dirty="0"/>
              <a:t>. So, availability of long time data for  recharge and discharge was a problem.</a:t>
            </a:r>
          </a:p>
          <a:p>
            <a:pPr marL="342900" indent="-342900">
              <a:buFont typeface="Arial" panose="020B0604020202020204" pitchFamily="34" charset="0"/>
              <a:buChar char="•"/>
            </a:pPr>
            <a:r>
              <a:rPr lang="en-IN" sz="2000" dirty="0"/>
              <a:t>Classic MODFLOW program can not simulate for high discrete medium</a:t>
            </a:r>
            <a:r>
              <a:rPr lang="en-IN" sz="2000" b="1" dirty="0"/>
              <a:t>, Darcy law </a:t>
            </a:r>
            <a:r>
              <a:rPr lang="en-IN" sz="2000" dirty="0"/>
              <a:t>is inadequate to simulate turbulent flow and model becomes instable while simulate large </a:t>
            </a:r>
            <a:r>
              <a:rPr lang="en-IN" sz="2000" b="1" dirty="0"/>
              <a:t>vertical displacement </a:t>
            </a:r>
            <a:r>
              <a:rPr lang="en-IN" sz="2000" dirty="0"/>
              <a:t>by faults and fractures.</a:t>
            </a:r>
          </a:p>
          <a:p>
            <a:pPr marL="342900" indent="-342900">
              <a:buFont typeface="Arial" panose="020B0604020202020204" pitchFamily="34" charset="0"/>
              <a:buChar char="•"/>
            </a:pPr>
            <a:r>
              <a:rPr lang="en-IN" sz="2000" dirty="0"/>
              <a:t>Previously used </a:t>
            </a:r>
            <a:r>
              <a:rPr lang="en-IN" sz="2000" b="1" dirty="0"/>
              <a:t>EPM approach </a:t>
            </a:r>
            <a:r>
              <a:rPr lang="en-IN" sz="2000" dirty="0"/>
              <a:t>which works on averaging the hydraulic properties by incorporating surrogate parameters and  can not simulate for real physical processes in highly heterogenous karst aquifers. </a:t>
            </a:r>
          </a:p>
          <a:p>
            <a:pPr marL="342900" indent="-342900">
              <a:buFont typeface="Arial" panose="020B0604020202020204" pitchFamily="34" charset="0"/>
              <a:buChar char="•"/>
            </a:pPr>
            <a:r>
              <a:rPr lang="en-IN" sz="2000" dirty="0"/>
              <a:t>This current model solves </a:t>
            </a:r>
            <a:r>
              <a:rPr lang="en-IN" sz="2000" b="1" dirty="0"/>
              <a:t>four equations </a:t>
            </a:r>
            <a:r>
              <a:rPr lang="en-IN" sz="2000" dirty="0"/>
              <a:t>i.e. Hagen– Poiseuille equation for laminar flow </a:t>
            </a:r>
            <a:r>
              <a:rPr lang="en-US" sz="2000" dirty="0"/>
              <a:t>Darcy– Weisbach equation,  Hazen–Williams equation and Manning’s equation for turbulent flows which overcomes the limitations of classical MODFLOW codes.</a:t>
            </a:r>
            <a:endParaRPr lang="en-IN" sz="2000" dirty="0"/>
          </a:p>
          <a:p>
            <a:endParaRPr lang="en-IN" sz="2000" b="1" dirty="0"/>
          </a:p>
          <a:p>
            <a:endParaRPr lang="en-IN" dirty="0"/>
          </a:p>
        </p:txBody>
      </p:sp>
    </p:spTree>
    <p:extLst>
      <p:ext uri="{BB962C8B-B14F-4D97-AF65-F5344CB8AC3E}">
        <p14:creationId xmlns:p14="http://schemas.microsoft.com/office/powerpoint/2010/main" val="1677948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C6A0C8-149F-3E55-3657-34E5ACD5DEAB}"/>
              </a:ext>
            </a:extLst>
          </p:cNvPr>
          <p:cNvSpPr txBox="1"/>
          <p:nvPr/>
        </p:nvSpPr>
        <p:spPr>
          <a:xfrm>
            <a:off x="1667435" y="637054"/>
            <a:ext cx="10524565" cy="5909310"/>
          </a:xfrm>
          <a:prstGeom prst="rect">
            <a:avLst/>
          </a:prstGeom>
          <a:noFill/>
        </p:spPr>
        <p:txBody>
          <a:bodyPr wrap="square" rtlCol="0">
            <a:spAutoFit/>
          </a:bodyPr>
          <a:lstStyle/>
          <a:p>
            <a:r>
              <a:rPr lang="en-IN" sz="2000" b="1" dirty="0"/>
              <a:t>Methods and Discussions:</a:t>
            </a:r>
          </a:p>
          <a:p>
            <a:pPr marL="342900" indent="-342900">
              <a:buFont typeface="Arial" panose="020B0604020202020204" pitchFamily="34" charset="0"/>
              <a:buChar char="•"/>
            </a:pPr>
            <a:r>
              <a:rPr lang="en-IN" sz="2000" dirty="0"/>
              <a:t>Two hypothetical karst conduits were formed using CLN </a:t>
            </a:r>
            <a:r>
              <a:rPr lang="en-US" sz="2000" dirty="0"/>
              <a:t>at different elevations, each connecting a </a:t>
            </a:r>
            <a:r>
              <a:rPr lang="en-US" sz="2000" b="1" dirty="0"/>
              <a:t>sinking stream </a:t>
            </a:r>
            <a:r>
              <a:rPr lang="en-US" sz="2000" dirty="0"/>
              <a:t>and </a:t>
            </a:r>
            <a:r>
              <a:rPr lang="en-US" sz="2000" b="1" dirty="0"/>
              <a:t>a karst spring</a:t>
            </a:r>
            <a:r>
              <a:rPr lang="en-US" sz="2000" dirty="0"/>
              <a:t>. One string was permanent and another one was intermittent.</a:t>
            </a:r>
          </a:p>
          <a:p>
            <a:pPr marL="342900" indent="-342900">
              <a:buFont typeface="Arial" panose="020B0604020202020204" pitchFamily="34" charset="0"/>
              <a:buChar char="•"/>
            </a:pPr>
            <a:r>
              <a:rPr lang="en-US" sz="2000" dirty="0"/>
              <a:t>Model was divided into 12 layers each of 10m thick.</a:t>
            </a:r>
          </a:p>
          <a:p>
            <a:pPr marL="342900" indent="-342900">
              <a:buFont typeface="Arial" panose="020B0604020202020204" pitchFamily="34" charset="0"/>
              <a:buChar char="•"/>
            </a:pPr>
            <a:r>
              <a:rPr lang="en-US" sz="2000" dirty="0"/>
              <a:t>Model simulates for three time periods:</a:t>
            </a:r>
          </a:p>
          <a:p>
            <a:pPr marL="342900" indent="-342900">
              <a:buFont typeface="Arial" panose="020B0604020202020204" pitchFamily="34" charset="0"/>
              <a:buChar char="•"/>
            </a:pPr>
            <a:r>
              <a:rPr lang="en-US" sz="2000" dirty="0"/>
              <a:t>(</a:t>
            </a:r>
            <a:r>
              <a:rPr lang="en-US" sz="2000" dirty="0" err="1"/>
              <a:t>i</a:t>
            </a:r>
            <a:r>
              <a:rPr lang="en-US" sz="2000" b="1" dirty="0"/>
              <a:t>) one year </a:t>
            </a:r>
            <a:r>
              <a:rPr lang="en-US" sz="2000" dirty="0"/>
              <a:t>long simulation and without recharge from the land surface.</a:t>
            </a:r>
          </a:p>
          <a:p>
            <a:pPr marL="342900" indent="-342900">
              <a:buFont typeface="Arial" panose="020B0604020202020204" pitchFamily="34" charset="0"/>
              <a:buChar char="•"/>
            </a:pPr>
            <a:r>
              <a:rPr lang="en-US" sz="2000" dirty="0"/>
              <a:t>(ii) simulation for</a:t>
            </a:r>
            <a:r>
              <a:rPr lang="en-US" sz="2000" b="1" dirty="0"/>
              <a:t> two days </a:t>
            </a:r>
            <a:r>
              <a:rPr lang="en-US" sz="2000" dirty="0"/>
              <a:t>of an areal recharge event from rainfall (0.15 cm/day) .</a:t>
            </a:r>
          </a:p>
          <a:p>
            <a:pPr marL="342900" indent="-342900">
              <a:buFont typeface="Arial" panose="020B0604020202020204" pitchFamily="34" charset="0"/>
              <a:buChar char="•"/>
            </a:pPr>
            <a:r>
              <a:rPr lang="en-US" sz="2000" dirty="0"/>
              <a:t>(iii) </a:t>
            </a:r>
            <a:r>
              <a:rPr lang="en-US" sz="2000" b="1" dirty="0"/>
              <a:t>30 days </a:t>
            </a:r>
            <a:r>
              <a:rPr lang="en-US" sz="2000" dirty="0"/>
              <a:t>long simulation after the recharge event.</a:t>
            </a:r>
          </a:p>
          <a:p>
            <a:pPr marL="342900" indent="-342900">
              <a:buFont typeface="Arial" panose="020B0604020202020204" pitchFamily="34" charset="0"/>
              <a:buChar char="•"/>
            </a:pPr>
            <a:r>
              <a:rPr lang="en-US" sz="2000" b="1" dirty="0"/>
              <a:t>Results: </a:t>
            </a:r>
          </a:p>
          <a:p>
            <a:pPr marL="342900" indent="-342900">
              <a:buFont typeface="Arial" panose="020B0604020202020204" pitchFamily="34" charset="0"/>
              <a:buChar char="•"/>
            </a:pPr>
            <a:r>
              <a:rPr lang="en-US" sz="2000" dirty="0"/>
              <a:t>It shows a </a:t>
            </a:r>
            <a:r>
              <a:rPr lang="en-US" sz="2000" b="1" dirty="0"/>
              <a:t>potentiometric surface map </a:t>
            </a:r>
            <a:r>
              <a:rPr lang="en-US" sz="2000" dirty="0"/>
              <a:t>for different layers with </a:t>
            </a:r>
            <a:r>
              <a:rPr lang="en-US" sz="2000" b="1" dirty="0"/>
              <a:t>wet and dry cells </a:t>
            </a:r>
            <a:r>
              <a:rPr lang="en-US" sz="2000" dirty="0"/>
              <a:t>after time period (</a:t>
            </a:r>
            <a:r>
              <a:rPr lang="en-US" sz="2000" dirty="0" err="1"/>
              <a:t>i</a:t>
            </a:r>
            <a:r>
              <a:rPr lang="en-US" sz="2000" dirty="0"/>
              <a:t>),(ii) and (iii).</a:t>
            </a:r>
          </a:p>
          <a:p>
            <a:pPr marL="342900" indent="-342900">
              <a:buFont typeface="Arial" panose="020B0604020202020204" pitchFamily="34" charset="0"/>
              <a:buChar char="•"/>
            </a:pPr>
            <a:r>
              <a:rPr lang="en-US" sz="2000" dirty="0"/>
              <a:t>Simulates flow rates at two springs (permanent and intermittent) over time.</a:t>
            </a:r>
          </a:p>
          <a:p>
            <a:pPr marL="342900" indent="-342900">
              <a:buFont typeface="Arial" panose="020B0604020202020204" pitchFamily="34" charset="0"/>
              <a:buChar char="•"/>
            </a:pPr>
            <a:r>
              <a:rPr lang="en-US" sz="2000" dirty="0"/>
              <a:t>An </a:t>
            </a:r>
            <a:r>
              <a:rPr lang="en-US" sz="2000" b="1" dirty="0"/>
              <a:t>additional conduit </a:t>
            </a:r>
            <a:r>
              <a:rPr lang="en-US" sz="2000" dirty="0"/>
              <a:t>was introduced in layer 10 connected to north conduit and effect of that was shown in terms of equipotential lines.</a:t>
            </a:r>
          </a:p>
          <a:p>
            <a:pPr marL="342900" indent="-342900">
              <a:buFont typeface="Arial" panose="020B0604020202020204" pitchFamily="34" charset="0"/>
              <a:buChar char="•"/>
            </a:pPr>
            <a:r>
              <a:rPr lang="en-US" sz="2000" dirty="0"/>
              <a:t>Simulates</a:t>
            </a:r>
            <a:r>
              <a:rPr lang="en-US" sz="2000" b="1" dirty="0"/>
              <a:t> fate and transport </a:t>
            </a:r>
            <a:r>
              <a:rPr lang="en-US" sz="2000" dirty="0"/>
              <a:t>of contaminants from a constant rate source  both for saturated and unsaturated zones.</a:t>
            </a:r>
          </a:p>
          <a:p>
            <a:pPr marL="342900" indent="-342900">
              <a:buFont typeface="Arial" panose="020B0604020202020204" pitchFamily="34" charset="0"/>
              <a:buChar char="•"/>
            </a:pPr>
            <a:endParaRPr lang="en-IN" sz="2000" b="1" dirty="0"/>
          </a:p>
          <a:p>
            <a:endParaRPr lang="en-IN" dirty="0"/>
          </a:p>
        </p:txBody>
      </p:sp>
    </p:spTree>
    <p:extLst>
      <p:ext uri="{BB962C8B-B14F-4D97-AF65-F5344CB8AC3E}">
        <p14:creationId xmlns:p14="http://schemas.microsoft.com/office/powerpoint/2010/main" val="4247136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A14A9B-C38A-AA5A-22C3-081CB2D88220}"/>
              </a:ext>
            </a:extLst>
          </p:cNvPr>
          <p:cNvSpPr txBox="1"/>
          <p:nvPr/>
        </p:nvSpPr>
        <p:spPr>
          <a:xfrm>
            <a:off x="2152649" y="740229"/>
            <a:ext cx="8801101" cy="5447645"/>
          </a:xfrm>
          <a:prstGeom prst="rect">
            <a:avLst/>
          </a:prstGeom>
          <a:noFill/>
        </p:spPr>
        <p:txBody>
          <a:bodyPr wrap="square" rtlCol="0">
            <a:spAutoFit/>
          </a:bodyPr>
          <a:lstStyle/>
          <a:p>
            <a:r>
              <a:rPr lang="en-IN" sz="2400" b="1" dirty="0"/>
              <a:t>Neven </a:t>
            </a:r>
            <a:r>
              <a:rPr lang="en-IN" sz="2400" b="1" dirty="0" err="1"/>
              <a:t>Kresic</a:t>
            </a:r>
            <a:r>
              <a:rPr lang="en-IN" sz="2400" b="1" dirty="0"/>
              <a:t> et al., 2020</a:t>
            </a:r>
          </a:p>
          <a:p>
            <a:endParaRPr lang="en-IN" sz="2400" b="1" dirty="0"/>
          </a:p>
          <a:p>
            <a:pPr marL="342900" indent="-342900">
              <a:buFont typeface="Arial" panose="020B0604020202020204" pitchFamily="34" charset="0"/>
              <a:buChar char="•"/>
            </a:pPr>
            <a:r>
              <a:rPr lang="en-IN" sz="2000" b="1" dirty="0"/>
              <a:t>Dual porosity flow and transport formulation of non-aqueous phase liquid in coastal karst aquifer using MODFLOW-USG and CLN for coupling an aquifer matrix with karst conduit.</a:t>
            </a:r>
          </a:p>
          <a:p>
            <a:pPr marL="342900" indent="-342900">
              <a:buFont typeface="Arial" panose="020B0604020202020204" pitchFamily="34" charset="0"/>
              <a:buChar char="•"/>
            </a:pPr>
            <a:r>
              <a:rPr lang="en-IN" sz="2000" dirty="0"/>
              <a:t>GWF modelling in karst has the following categories: Time-series models, EPM approach, </a:t>
            </a:r>
            <a:r>
              <a:rPr lang="en-US" sz="2000" dirty="0"/>
              <a:t>Hydraulic models of pipe and/or reservoir networks, Coupled continuum conduit flow (CCCF) models. But, those have some drawbacks in formulation.</a:t>
            </a:r>
          </a:p>
          <a:p>
            <a:pPr marL="342900" indent="-342900">
              <a:buFont typeface="Arial" panose="020B0604020202020204" pitchFamily="34" charset="0"/>
              <a:buChar char="•"/>
            </a:pPr>
            <a:r>
              <a:rPr lang="en-US" sz="2000" dirty="0"/>
              <a:t>This work demonstrates the complex interactions between submerged karst conduits and the surrounding rock matrix in coastal areas.</a:t>
            </a:r>
          </a:p>
          <a:p>
            <a:pPr marL="342900" indent="-342900">
              <a:buFont typeface="Arial" panose="020B0604020202020204" pitchFamily="34" charset="0"/>
              <a:buChar char="•"/>
            </a:pPr>
            <a:r>
              <a:rPr lang="en-US" sz="2000" dirty="0"/>
              <a:t>The model has 100 columns, 50 rows and 12 layers.</a:t>
            </a:r>
          </a:p>
          <a:p>
            <a:pPr marL="342900" indent="-342900">
              <a:buFont typeface="Arial" panose="020B0604020202020204" pitchFamily="34" charset="0"/>
              <a:buChar char="•"/>
            </a:pPr>
            <a:r>
              <a:rPr lang="en-US" sz="2000" dirty="0"/>
              <a:t>Model bottom elevation is -52.5 m. Aquifer was considered as homogenous and isotropic.</a:t>
            </a:r>
          </a:p>
          <a:p>
            <a:pPr marL="342900" indent="-342900">
              <a:buFont typeface="Arial" panose="020B0604020202020204" pitchFamily="34" charset="0"/>
              <a:buChar char="•"/>
            </a:pPr>
            <a:r>
              <a:rPr lang="en-US" sz="2000" dirty="0"/>
              <a:t>Karst conduit has 2 ft radius, placed at -25 m elevation (i.e. 7th layer of the model). The conduit was discretized automatically by </a:t>
            </a:r>
            <a:r>
              <a:rPr lang="en-US" sz="2000" b="1" dirty="0"/>
              <a:t>Groundwater Vistas </a:t>
            </a:r>
            <a:r>
              <a:rPr lang="en-US" sz="2000" dirty="0"/>
              <a:t>from a 3D GIS shapefile.</a:t>
            </a:r>
            <a:endParaRPr lang="en-IN" sz="2000" dirty="0"/>
          </a:p>
        </p:txBody>
      </p:sp>
    </p:spTree>
    <p:extLst>
      <p:ext uri="{BB962C8B-B14F-4D97-AF65-F5344CB8AC3E}">
        <p14:creationId xmlns:p14="http://schemas.microsoft.com/office/powerpoint/2010/main" val="4238297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E84672-3476-1E35-3778-2638D0BD53B2}"/>
              </a:ext>
            </a:extLst>
          </p:cNvPr>
          <p:cNvSpPr txBox="1"/>
          <p:nvPr/>
        </p:nvSpPr>
        <p:spPr>
          <a:xfrm>
            <a:off x="1870982" y="809625"/>
            <a:ext cx="9274629" cy="5016758"/>
          </a:xfrm>
          <a:prstGeom prst="rect">
            <a:avLst/>
          </a:prstGeom>
          <a:noFill/>
        </p:spPr>
        <p:txBody>
          <a:bodyPr wrap="square" rtlCol="0">
            <a:spAutoFit/>
          </a:bodyPr>
          <a:lstStyle/>
          <a:p>
            <a:r>
              <a:rPr lang="en-IN" sz="2000" b="1" dirty="0"/>
              <a:t>Results and Discussions:</a:t>
            </a:r>
          </a:p>
          <a:p>
            <a:r>
              <a:rPr lang="en-IN" sz="2000" dirty="0"/>
              <a:t>The variable density steady-state simulations  were performed for different conditions which includes:</a:t>
            </a:r>
          </a:p>
          <a:p>
            <a:pPr marL="342900" indent="-342900">
              <a:buAutoNum type="arabicPeriod"/>
            </a:pPr>
            <a:r>
              <a:rPr lang="en-IN" sz="2000" dirty="0"/>
              <a:t>Comparison of relative positions of freshwater-saltwater interface for steady-state model </a:t>
            </a:r>
            <a:r>
              <a:rPr lang="en-IN" sz="2000" b="1" dirty="0"/>
              <a:t>with conduit and without conduit </a:t>
            </a:r>
            <a:r>
              <a:rPr lang="en-IN" sz="2000" dirty="0"/>
              <a:t>both in map view of karst layer and cross-sectional view.</a:t>
            </a:r>
          </a:p>
          <a:p>
            <a:pPr marL="342900" indent="-342900">
              <a:buAutoNum type="arabicPeriod"/>
            </a:pPr>
            <a:r>
              <a:rPr lang="en-US" sz="2000" dirty="0"/>
              <a:t>Comparison of the results of  the </a:t>
            </a:r>
            <a:r>
              <a:rPr lang="en-US" sz="2000" b="1" dirty="0"/>
              <a:t>steady-state </a:t>
            </a:r>
            <a:r>
              <a:rPr lang="en-US" sz="2000" dirty="0"/>
              <a:t>model and  the </a:t>
            </a:r>
            <a:r>
              <a:rPr lang="en-US" sz="2000" b="1" dirty="0"/>
              <a:t>transient</a:t>
            </a:r>
            <a:r>
              <a:rPr lang="en-US" sz="2000" dirty="0"/>
              <a:t> model for the end of </a:t>
            </a:r>
            <a:r>
              <a:rPr lang="en-US" sz="2000" b="1" dirty="0"/>
              <a:t>1 day  </a:t>
            </a:r>
            <a:r>
              <a:rPr lang="en-US" sz="2000" dirty="0"/>
              <a:t>of the rainfall in map and cross sectional view.</a:t>
            </a:r>
          </a:p>
          <a:p>
            <a:pPr marL="342900" indent="-342900">
              <a:buAutoNum type="arabicPeriod"/>
            </a:pPr>
            <a:r>
              <a:rPr lang="en-US" sz="2000" dirty="0"/>
              <a:t>Comparison of seawater - saltwater interface for a transient model after a </a:t>
            </a:r>
            <a:r>
              <a:rPr lang="en-US" sz="2000" b="1" dirty="0"/>
              <a:t>5-day</a:t>
            </a:r>
            <a:r>
              <a:rPr lang="en-US" sz="2000" dirty="0"/>
              <a:t> rainfall event with the scenario after </a:t>
            </a:r>
            <a:r>
              <a:rPr lang="en-US" sz="2000" b="1" dirty="0"/>
              <a:t>100 days </a:t>
            </a:r>
            <a:r>
              <a:rPr lang="en-US" sz="2000" dirty="0"/>
              <a:t>of the rainfall event.</a:t>
            </a:r>
          </a:p>
          <a:p>
            <a:pPr marL="342900" indent="-342900">
              <a:buAutoNum type="arabicPeriod"/>
            </a:pPr>
            <a:r>
              <a:rPr lang="en-US" sz="2000" dirty="0"/>
              <a:t>Pictorial representation of </a:t>
            </a:r>
            <a:r>
              <a:rPr lang="en-US" sz="2000" b="1" dirty="0"/>
              <a:t>GW velocity  vectors </a:t>
            </a:r>
            <a:r>
              <a:rPr lang="en-US" sz="2000" dirty="0"/>
              <a:t>in the domain after 1 day and 5 days of rainfall event.</a:t>
            </a:r>
          </a:p>
          <a:p>
            <a:pPr marL="342900" indent="-342900">
              <a:buAutoNum type="arabicPeriod"/>
            </a:pPr>
            <a:r>
              <a:rPr lang="en-US" sz="2000" b="1" dirty="0"/>
              <a:t>Relative salinity graph of 4 observation points  </a:t>
            </a:r>
            <a:r>
              <a:rPr lang="en-US" sz="2000" dirty="0"/>
              <a:t>over the simulation period. OP-1 was on the conduit, but far away from the shoreline. OP-3 was on the conduit, but after the shoreline. OP-2 was in between OP-1 and OP-3. OP-4 was a point in the aquifer matrix.</a:t>
            </a:r>
            <a:endParaRPr lang="en-IN" sz="2000" dirty="0"/>
          </a:p>
        </p:txBody>
      </p:sp>
    </p:spTree>
    <p:extLst>
      <p:ext uri="{BB962C8B-B14F-4D97-AF65-F5344CB8AC3E}">
        <p14:creationId xmlns:p14="http://schemas.microsoft.com/office/powerpoint/2010/main" val="47337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9AF88-FF25-4A38-AF2F-7F2B28517B01}"/>
              </a:ext>
            </a:extLst>
          </p:cNvPr>
          <p:cNvSpPr>
            <a:spLocks noGrp="1"/>
          </p:cNvSpPr>
          <p:nvPr>
            <p:ph type="title"/>
          </p:nvPr>
        </p:nvSpPr>
        <p:spPr>
          <a:xfrm>
            <a:off x="1484310" y="190500"/>
            <a:ext cx="10018713" cy="1427286"/>
          </a:xfrm>
        </p:spPr>
        <p:txBody>
          <a:bodyPr/>
          <a:lstStyle/>
          <a:p>
            <a:br>
              <a:rPr lang="en-IN" dirty="0"/>
            </a:br>
            <a:endParaRPr lang="en-IN" dirty="0"/>
          </a:p>
        </p:txBody>
      </p:sp>
      <p:sp>
        <p:nvSpPr>
          <p:cNvPr id="3" name="Content Placeholder 2">
            <a:extLst>
              <a:ext uri="{FF2B5EF4-FFF2-40B4-BE49-F238E27FC236}">
                <a16:creationId xmlns:a16="http://schemas.microsoft.com/office/drawing/2014/main" id="{98DF0045-DF58-4671-AF6B-0982024E2CDA}"/>
              </a:ext>
            </a:extLst>
          </p:cNvPr>
          <p:cNvSpPr>
            <a:spLocks noGrp="1"/>
          </p:cNvSpPr>
          <p:nvPr>
            <p:ph idx="1"/>
          </p:nvPr>
        </p:nvSpPr>
        <p:spPr>
          <a:xfrm>
            <a:off x="1605776" y="809625"/>
            <a:ext cx="9897247" cy="4981576"/>
          </a:xfrm>
        </p:spPr>
        <p:txBody>
          <a:bodyPr>
            <a:normAutofit/>
          </a:bodyPr>
          <a:lstStyle/>
          <a:p>
            <a:pPr marL="0" indent="0">
              <a:buNone/>
            </a:pPr>
            <a:r>
              <a:rPr lang="en-IN" b="1" dirty="0"/>
              <a:t>Sara Barbieri et al., 2023 </a:t>
            </a:r>
          </a:p>
          <a:p>
            <a:pPr marL="0" indent="0">
              <a:buNone/>
            </a:pPr>
            <a:r>
              <a:rPr lang="en-US" sz="2000" b="1" dirty="0"/>
              <a:t>Numerical procedure for simulating borehole heat exchangers operation and interpreting thermal response test (TRT) through MODFLOW-USG code.</a:t>
            </a:r>
          </a:p>
          <a:p>
            <a:r>
              <a:rPr lang="en-US" sz="2000" b="1" dirty="0"/>
              <a:t>Novelty:  </a:t>
            </a:r>
            <a:r>
              <a:rPr lang="en-US" sz="2000" dirty="0"/>
              <a:t>The introduction into the CLN package of new characteristic elements of a Borewell Heat Exchanger (Such as the thickness and the thermal conductivity of the U-pipe and the internal convective heat transfer coefficient).</a:t>
            </a:r>
          </a:p>
          <a:p>
            <a:r>
              <a:rPr lang="en-US" sz="2000" dirty="0"/>
              <a:t>The DRT (Drain Return Flow) package available in MODFLOW-USG-Transport was modified to accommodate condition of constant heat rate injection.</a:t>
            </a:r>
          </a:p>
          <a:p>
            <a:r>
              <a:rPr lang="en-US" sz="2000" b="1" dirty="0"/>
              <a:t>Important points</a:t>
            </a:r>
            <a:r>
              <a:rPr lang="en-US" sz="2000" dirty="0"/>
              <a:t>: A total of 16 different models are implemented combining 4 minimum cell size values (0.5-50 cm) and 4 Darcy velocity(10</a:t>
            </a:r>
            <a:r>
              <a:rPr lang="en-US" sz="2000" baseline="30000" dirty="0"/>
              <a:t>-5</a:t>
            </a:r>
            <a:r>
              <a:rPr lang="en-US" sz="2000" dirty="0"/>
              <a:t>,10</a:t>
            </a:r>
            <a:r>
              <a:rPr lang="en-US" sz="2000" baseline="30000" dirty="0"/>
              <a:t>-6</a:t>
            </a:r>
            <a:r>
              <a:rPr lang="en-US" sz="2000" dirty="0"/>
              <a:t>,10</a:t>
            </a:r>
            <a:r>
              <a:rPr lang="en-US" sz="2000" baseline="30000" dirty="0"/>
              <a:t>-7</a:t>
            </a:r>
            <a:r>
              <a:rPr lang="en-US" sz="2000" dirty="0"/>
              <a:t>, 0 m/s). </a:t>
            </a:r>
            <a:r>
              <a:rPr lang="en-IN" sz="2000" dirty="0"/>
              <a:t>Quadtree refinement around the BHE was used.</a:t>
            </a:r>
          </a:p>
        </p:txBody>
      </p:sp>
    </p:spTree>
    <p:extLst>
      <p:ext uri="{BB962C8B-B14F-4D97-AF65-F5344CB8AC3E}">
        <p14:creationId xmlns:p14="http://schemas.microsoft.com/office/powerpoint/2010/main" val="4075468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9C6418-F744-4524-96E4-D7BA4C15EE4C}"/>
              </a:ext>
            </a:extLst>
          </p:cNvPr>
          <p:cNvSpPr txBox="1"/>
          <p:nvPr/>
        </p:nvSpPr>
        <p:spPr>
          <a:xfrm>
            <a:off x="1705708" y="597877"/>
            <a:ext cx="9618784" cy="4401205"/>
          </a:xfrm>
          <a:prstGeom prst="rect">
            <a:avLst/>
          </a:prstGeom>
          <a:noFill/>
        </p:spPr>
        <p:txBody>
          <a:bodyPr wrap="square" rtlCol="0">
            <a:spAutoFit/>
          </a:bodyPr>
          <a:lstStyle>
            <a:defPPr>
              <a:defRPr lang="en-US"/>
            </a:defPPr>
            <a:lvl1pPr marL="285750" indent="-285750">
              <a:buFont typeface="Arial" panose="020B0604020202020204" pitchFamily="34" charset="0"/>
              <a:buChar char="•"/>
            </a:lvl1pPr>
          </a:lstStyle>
          <a:p>
            <a:r>
              <a:rPr lang="en-US" sz="2000" dirty="0"/>
              <a:t>Simulation of TRT is done for longer period of time (60 days)</a:t>
            </a:r>
          </a:p>
          <a:p>
            <a:r>
              <a:rPr lang="en-US" sz="2000" dirty="0"/>
              <a:t>The solver used for the numerical simulations is the Sparse Matrix Solver (SMS), which includes a Total Variation Diminishing (TVD) scheme to control numerical dispersion in the advection term. </a:t>
            </a:r>
          </a:p>
          <a:p>
            <a:pPr marL="0" indent="0">
              <a:buNone/>
            </a:pPr>
            <a:endParaRPr lang="en-US" sz="2000" dirty="0"/>
          </a:p>
          <a:p>
            <a:r>
              <a:rPr lang="en-US" sz="2000" b="1" dirty="0"/>
              <a:t>Validation:</a:t>
            </a:r>
            <a:r>
              <a:rPr lang="en-US" sz="2000" dirty="0"/>
              <a:t> Evaluation of the model validation was  through the aquifer temperature values in correspondence of 11 monitoring wells. RMSE error was calculated at different time steps.</a:t>
            </a:r>
          </a:p>
          <a:p>
            <a:r>
              <a:rPr lang="en-US" sz="2000" dirty="0"/>
              <a:t>Evaluation of the model was carried out through the analytical models ILS/MLS of the aquifer temperature values downstream of the BHE.</a:t>
            </a:r>
          </a:p>
          <a:p>
            <a:pPr marL="0" indent="0">
              <a:buNone/>
            </a:pPr>
            <a:endParaRPr lang="en-US" sz="2000" dirty="0"/>
          </a:p>
          <a:p>
            <a:r>
              <a:rPr lang="en-US" sz="2000" b="1" dirty="0"/>
              <a:t>Observation: </a:t>
            </a:r>
            <a:r>
              <a:rPr lang="en-US" sz="2000" dirty="0"/>
              <a:t>Implementation of coarse grids  lead to an underestimation of the heat carrier fluid mean temperature. Maximum error in heat rate estimation using the numerical model was 3.8%.</a:t>
            </a:r>
            <a:endParaRPr lang="en-IN" sz="2000" dirty="0"/>
          </a:p>
        </p:txBody>
      </p:sp>
    </p:spTree>
    <p:extLst>
      <p:ext uri="{BB962C8B-B14F-4D97-AF65-F5344CB8AC3E}">
        <p14:creationId xmlns:p14="http://schemas.microsoft.com/office/powerpoint/2010/main" val="731717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E9707-3D4B-4512-B1D1-31298347E711}"/>
              </a:ext>
            </a:extLst>
          </p:cNvPr>
          <p:cNvSpPr>
            <a:spLocks noGrp="1"/>
          </p:cNvSpPr>
          <p:nvPr>
            <p:ph idx="1"/>
          </p:nvPr>
        </p:nvSpPr>
        <p:spPr>
          <a:xfrm>
            <a:off x="1543050" y="1171575"/>
            <a:ext cx="9959972" cy="4902259"/>
          </a:xfrm>
        </p:spPr>
        <p:txBody>
          <a:bodyPr>
            <a:normAutofit fontScale="92500" lnSpcReduction="20000"/>
          </a:bodyPr>
          <a:lstStyle/>
          <a:p>
            <a:pPr marL="0" indent="0">
              <a:buNone/>
            </a:pPr>
            <a:r>
              <a:rPr lang="en-IN" b="1" dirty="0"/>
              <a:t>Vivek </a:t>
            </a:r>
            <a:r>
              <a:rPr lang="en-IN" b="1" dirty="0" err="1"/>
              <a:t>Bedekar</a:t>
            </a:r>
            <a:r>
              <a:rPr lang="en-IN" b="1" dirty="0"/>
              <a:t> et al.,2019</a:t>
            </a:r>
          </a:p>
          <a:p>
            <a:pPr marL="0" indent="0">
              <a:buNone/>
            </a:pPr>
            <a:endParaRPr lang="en-IN" b="1" dirty="0"/>
          </a:p>
          <a:p>
            <a:r>
              <a:rPr lang="en-US" sz="2200" b="1" dirty="0"/>
              <a:t>Axisymmetric modelling</a:t>
            </a:r>
            <a:r>
              <a:rPr lang="en-US" sz="2200" dirty="0"/>
              <a:t> </a:t>
            </a:r>
            <a:r>
              <a:rPr lang="en-US" sz="2200" b="1" dirty="0"/>
              <a:t>using MODFLOW-USG (with unstructured grids) for : (</a:t>
            </a:r>
            <a:r>
              <a:rPr lang="en-US" sz="2200" b="1" dirty="0" err="1"/>
              <a:t>i</a:t>
            </a:r>
            <a:r>
              <a:rPr lang="en-US" sz="2200" b="1" dirty="0"/>
              <a:t>) a pumping well with delayed yield effects, (ii) a vadose zone flow model simulating an infiltration basin and (iii) a density-dependent saltwater intrusion problem for a circular island.</a:t>
            </a:r>
          </a:p>
          <a:p>
            <a:r>
              <a:rPr lang="en-US" sz="2200" b="1" dirty="0"/>
              <a:t>Novelty: </a:t>
            </a:r>
            <a:r>
              <a:rPr lang="en-US" sz="2200" dirty="0"/>
              <a:t>A preprocessing program was developed to write the DISU file (required to define coaxial cylindrical cells) of MODFLOW-USG by reading user-defined NLAY, NCOL, and horizontal and vertical cell spacing.</a:t>
            </a:r>
          </a:p>
          <a:p>
            <a:r>
              <a:rPr lang="en-US" sz="2200" dirty="0"/>
              <a:t>Heterogeneity may be introduced without recalculating any surrogate parameters like previous methodologies. </a:t>
            </a:r>
          </a:p>
          <a:p>
            <a:pPr marL="285750" indent="-285750">
              <a:buFont typeface="Arial" panose="020B0604020202020204" pitchFamily="34" charset="0"/>
              <a:buChar char="•"/>
            </a:pPr>
            <a:r>
              <a:rPr lang="en-US" sz="2200" b="1" dirty="0"/>
              <a:t>Pumping well: </a:t>
            </a:r>
            <a:r>
              <a:rPr lang="en-US" sz="2200" dirty="0"/>
              <a:t>Dimensionless drawdown vs time curve of Numerical Model was compared with analytical solution provided by Neuman , 1974 (</a:t>
            </a:r>
            <a:r>
              <a:rPr lang="en-IN" sz="2200" dirty="0"/>
              <a:t>was solved using the software AQTESOLV) and a full 3D model in MODFLOW-USG. The well was a partially penetrating well in unconfined aquifer in homogenous and isotropic media.</a:t>
            </a:r>
          </a:p>
          <a:p>
            <a:pPr marL="285750" indent="-285750">
              <a:buFont typeface="Arial" panose="020B0604020202020204" pitchFamily="34" charset="0"/>
              <a:buChar char="•"/>
            </a:pPr>
            <a:endParaRPr lang="en-IN" sz="1800" dirty="0">
              <a:effectLst/>
              <a:latin typeface="Times New Roman" panose="02020603050405020304" pitchFamily="18" charset="0"/>
              <a:ea typeface="Calibri" panose="020F0502020204030204" pitchFamily="34" charset="0"/>
              <a:cs typeface="Vrinda" panose="020B0502040204020203" pitchFamily="34" charset="0"/>
            </a:endParaRPr>
          </a:p>
          <a:p>
            <a:endParaRPr lang="en-IN" dirty="0"/>
          </a:p>
        </p:txBody>
      </p:sp>
    </p:spTree>
    <p:extLst>
      <p:ext uri="{BB962C8B-B14F-4D97-AF65-F5344CB8AC3E}">
        <p14:creationId xmlns:p14="http://schemas.microsoft.com/office/powerpoint/2010/main" val="1449671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EFA5AF-0D1B-472D-BAE2-3ECD28B059E9}"/>
              </a:ext>
            </a:extLst>
          </p:cNvPr>
          <p:cNvSpPr txBox="1"/>
          <p:nvPr/>
        </p:nvSpPr>
        <p:spPr>
          <a:xfrm>
            <a:off x="1645920" y="482138"/>
            <a:ext cx="10174778"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dirty="0"/>
              <a:t>Vadose zone flow</a:t>
            </a:r>
            <a:r>
              <a:rPr lang="en-US" sz="2000" dirty="0"/>
              <a:t>: sandy aquifer with confining unit at the middle. Comparison was done to evaluate the infiltration capacity of circular infiltration basin using Axisymmetric and 3D models of MODFOLW-USG.</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Saltwater intrusion</a:t>
            </a:r>
            <a:r>
              <a:rPr lang="en-US" sz="2000" dirty="0"/>
              <a:t>: </a:t>
            </a:r>
            <a:r>
              <a:rPr lang="en-IN" sz="2000" dirty="0"/>
              <a:t>circular island surrounded by seawater on all sides with recharge applied on top. Two axisymmetric models results obtained using ‘BCT package of MODFLOW-USG’ and ‘axisymmetric SEAWAT model’  were compared with analytical solution provided by Fetter (1972), 3D MODFLOW-USG and 3D SEAWAT model. Steady-state saltwater-freshwater interface was compared for the models.</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Comments: </a:t>
            </a:r>
            <a:r>
              <a:rPr lang="en-IN" sz="2000" dirty="0"/>
              <a:t>Transport equation for MODFLOW-USG and SEAWAT models using upstream-weighted finite difference scheme gives more numerical dispersion than TVD scheme.</a:t>
            </a:r>
          </a:p>
          <a:p>
            <a:pPr marL="285750" indent="-285750">
              <a:buFont typeface="Arial" panose="020B0604020202020204" pitchFamily="34" charset="0"/>
              <a:buChar char="•"/>
            </a:pPr>
            <a:r>
              <a:rPr lang="en-IN" sz="2000" dirty="0"/>
              <a:t>Run time for axisymmetric model is in order of minutes, but, for 3D it is in order of days.</a:t>
            </a:r>
          </a:p>
        </p:txBody>
      </p:sp>
    </p:spTree>
    <p:extLst>
      <p:ext uri="{BB962C8B-B14F-4D97-AF65-F5344CB8AC3E}">
        <p14:creationId xmlns:p14="http://schemas.microsoft.com/office/powerpoint/2010/main" val="1920223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9B7FCB-1239-4B29-8E92-B12F4B83D4C9}"/>
              </a:ext>
            </a:extLst>
          </p:cNvPr>
          <p:cNvSpPr txBox="1"/>
          <p:nvPr/>
        </p:nvSpPr>
        <p:spPr>
          <a:xfrm>
            <a:off x="1562698" y="397401"/>
            <a:ext cx="10436772" cy="6370975"/>
          </a:xfrm>
          <a:prstGeom prst="rect">
            <a:avLst/>
          </a:prstGeom>
          <a:noFill/>
        </p:spPr>
        <p:txBody>
          <a:bodyPr wrap="square" rtlCol="0">
            <a:spAutoFit/>
          </a:bodyPr>
          <a:lstStyle/>
          <a:p>
            <a:r>
              <a:rPr lang="en-IN" sz="2400" b="1" dirty="0"/>
              <a:t>Christian D. Langevin et al., 2020</a:t>
            </a:r>
          </a:p>
          <a:p>
            <a:endParaRPr lang="en-IN" sz="2400" b="1" dirty="0"/>
          </a:p>
          <a:p>
            <a:pPr marL="285750" indent="-285750">
              <a:buFont typeface="Arial" panose="020B0604020202020204" pitchFamily="34" charset="0"/>
              <a:buChar char="•"/>
            </a:pPr>
            <a:r>
              <a:rPr lang="en-US" sz="2000" b="1" dirty="0"/>
              <a:t>Density-dependent groundwater flow and transport modelling using hydraulic head formulation and result compared with previous freshwater head formulations like SEAWAT, laboratory experiments etc.</a:t>
            </a:r>
          </a:p>
          <a:p>
            <a:pPr marL="285750" indent="-285750">
              <a:buFont typeface="Arial" panose="020B0604020202020204" pitchFamily="34" charset="0"/>
              <a:buChar char="•"/>
            </a:pPr>
            <a:r>
              <a:rPr lang="en-US" sz="2000" b="1" dirty="0"/>
              <a:t>Characteristics &amp; Novelty</a:t>
            </a:r>
            <a:r>
              <a:rPr lang="en-US" sz="2000" u="sng" dirty="0"/>
              <a:t>:</a:t>
            </a:r>
            <a:r>
              <a:rPr lang="en-US" sz="2000" dirty="0"/>
              <a:t> </a:t>
            </a:r>
            <a:r>
              <a:rPr lang="en-IN" sz="2000" dirty="0"/>
              <a:t>Darcy’s Law can be written as the sum of the well-known, constant-density, hydraulic-head term.</a:t>
            </a:r>
          </a:p>
          <a:p>
            <a:pPr marL="285750" indent="-285750">
              <a:buFont typeface="Arial" panose="020B0604020202020204" pitchFamily="34" charset="0"/>
              <a:buChar char="•"/>
            </a:pPr>
            <a:r>
              <a:rPr lang="en-IN" sz="2000" dirty="0"/>
              <a:t>Control volume finite difference method is used having some correction terms in the system of equations of constant-density groundwater modelling to include </a:t>
            </a:r>
            <a:r>
              <a:rPr lang="en-IN" sz="2000" b="1" dirty="0"/>
              <a:t>variable density effect.</a:t>
            </a:r>
          </a:p>
          <a:p>
            <a:pPr marL="285750" indent="-285750">
              <a:buFont typeface="Arial" panose="020B0604020202020204" pitchFamily="34" charset="0"/>
              <a:buChar char="•"/>
            </a:pPr>
            <a:r>
              <a:rPr lang="en-IN" sz="2000" dirty="0"/>
              <a:t>Approach is same as MOCDENS3D, but MOCDENS3D is based on freshwater head formulation. Head based variable density code, such as SEAWAT is also based on </a:t>
            </a:r>
            <a:r>
              <a:rPr lang="en-IN" sz="2000" b="1" dirty="0"/>
              <a:t>freshwater head </a:t>
            </a:r>
            <a:r>
              <a:rPr lang="en-IN" sz="2000" dirty="0"/>
              <a:t>formulation.</a:t>
            </a:r>
          </a:p>
          <a:p>
            <a:pPr marL="285750" indent="-285750">
              <a:buFont typeface="Arial" panose="020B0604020202020204" pitchFamily="34" charset="0"/>
              <a:buChar char="•"/>
            </a:pPr>
            <a:r>
              <a:rPr lang="en-IN" sz="2000" dirty="0"/>
              <a:t> Freshwater-head formulation typically requires repeated conversion between freshwater head and hydraulic head within the modelling code to determine whether cells are </a:t>
            </a:r>
            <a:r>
              <a:rPr lang="en-IN" sz="2000" b="1" dirty="0"/>
              <a:t>confined, unconfined, or dry</a:t>
            </a:r>
            <a:r>
              <a:rPr lang="en-IN" sz="2000" dirty="0"/>
              <a:t>. So, freshwater approach makes Jacobian derivative terms more complex and problem occurs in terms of </a:t>
            </a:r>
            <a:r>
              <a:rPr lang="en-IN" sz="2000" b="1" dirty="0"/>
              <a:t>convergence</a:t>
            </a:r>
            <a:r>
              <a:rPr lang="en-IN" sz="2000" dirty="0"/>
              <a:t> to the solutions.</a:t>
            </a:r>
          </a:p>
          <a:p>
            <a:pPr marL="285750" indent="-285750">
              <a:buFont typeface="Arial" panose="020B0604020202020204" pitchFamily="34" charset="0"/>
              <a:buChar char="•"/>
            </a:pPr>
            <a:r>
              <a:rPr lang="en-IN" sz="2000" dirty="0"/>
              <a:t>The discussions is in terms of MODFLOW-6 and MODFLOW-USG, but can be implemented for Hydrus, MIKE SHE, MODFLOW/MT3DMS .</a:t>
            </a:r>
          </a:p>
          <a:p>
            <a:pPr marL="285750" indent="-285750">
              <a:buFont typeface="Arial" panose="020B0604020202020204" pitchFamily="34" charset="0"/>
              <a:buChar char="•"/>
            </a:pPr>
            <a:endParaRPr lang="en-IN" sz="2200" dirty="0"/>
          </a:p>
          <a:p>
            <a:endParaRPr lang="en-IN" dirty="0"/>
          </a:p>
        </p:txBody>
      </p:sp>
    </p:spTree>
    <p:extLst>
      <p:ext uri="{BB962C8B-B14F-4D97-AF65-F5344CB8AC3E}">
        <p14:creationId xmlns:p14="http://schemas.microsoft.com/office/powerpoint/2010/main" val="761364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519887-83DF-4D84-A93F-42A6BBBF4BFE}"/>
              </a:ext>
            </a:extLst>
          </p:cNvPr>
          <p:cNvSpPr txBox="1"/>
          <p:nvPr/>
        </p:nvSpPr>
        <p:spPr>
          <a:xfrm>
            <a:off x="1516117" y="504825"/>
            <a:ext cx="10599683" cy="5632311"/>
          </a:xfrm>
          <a:prstGeom prst="rect">
            <a:avLst/>
          </a:prstGeom>
          <a:noFill/>
        </p:spPr>
        <p:txBody>
          <a:bodyPr wrap="square" rtlCol="0">
            <a:spAutoFit/>
          </a:bodyPr>
          <a:lstStyle/>
          <a:p>
            <a:pPr marL="285750" indent="-285750">
              <a:buFont typeface="Arial" panose="020B0604020202020204" pitchFamily="34" charset="0"/>
              <a:buChar char="•"/>
            </a:pPr>
            <a:r>
              <a:rPr lang="en-US" sz="2000" dirty="0"/>
              <a:t>Code is validated with four different Example :</a:t>
            </a:r>
          </a:p>
          <a:p>
            <a:pPr marL="285750" indent="-285750">
              <a:buFont typeface="Arial" panose="020B0604020202020204" pitchFamily="34" charset="0"/>
              <a:buChar char="•"/>
            </a:pPr>
            <a:r>
              <a:rPr lang="en-US" sz="2000" b="1" dirty="0"/>
              <a:t>Example 1- Henry Problem: </a:t>
            </a:r>
            <a:r>
              <a:rPr lang="en-US" sz="2000" dirty="0"/>
              <a:t>Two types of simulation were done</a:t>
            </a:r>
            <a:r>
              <a:rPr lang="en-US" sz="2000" dirty="0">
                <a:sym typeface="Wingdings" panose="05000000000000000000" pitchFamily="2" charset="2"/>
              </a:rPr>
              <a:t>: (</a:t>
            </a:r>
            <a:r>
              <a:rPr lang="en-US" sz="2000" dirty="0" err="1">
                <a:sym typeface="Wingdings" panose="05000000000000000000" pitchFamily="2" charset="2"/>
              </a:rPr>
              <a:t>i</a:t>
            </a:r>
            <a:r>
              <a:rPr lang="en-US" sz="2000" dirty="0">
                <a:sym typeface="Wingdings" panose="05000000000000000000" pitchFamily="2" charset="2"/>
              </a:rPr>
              <a:t>)</a:t>
            </a:r>
            <a:r>
              <a:rPr lang="en-US" sz="2000" dirty="0"/>
              <a:t> Original Henry problem and (ii)low inflow henry problem. Low inflow ensures</a:t>
            </a:r>
            <a:r>
              <a:rPr lang="en-US" sz="2000" b="1" dirty="0"/>
              <a:t> less ‘advective dominant</a:t>
            </a:r>
            <a:r>
              <a:rPr lang="en-US" sz="2000" dirty="0"/>
              <a:t>’ and more ‘density driven’ flow. Both simulations were performed for two cases: specified BC ( boundary is considered as fixed conc. as seawater) and mixed BC (inflow boundary has same conc. as seawater but outflow boundary conc is calculated based on the conc. of outmost cell).</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Example 2- Rise and fall of the seawater level: </a:t>
            </a:r>
            <a:r>
              <a:rPr lang="en-US" sz="2000" dirty="0"/>
              <a:t>Hydraulic head formulation with fluctuating seawater level as boundary condition to simulate rise and fall of water table. Total simulation period was </a:t>
            </a:r>
            <a:r>
              <a:rPr lang="en-US" sz="2000" b="1" dirty="0"/>
              <a:t>1.25 days </a:t>
            </a:r>
            <a:r>
              <a:rPr lang="en-US" sz="2000" dirty="0"/>
              <a:t>(for 1st 0.25 days, seawater level was considered as constant!!). Relative salinity contour lines were plotted for different seawater level at different times.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Example 3- </a:t>
            </a:r>
            <a:r>
              <a:rPr lang="en-IN" sz="2000" b="1" dirty="0"/>
              <a:t>Saltwater Intrusion Laboratory Experiment</a:t>
            </a:r>
            <a:r>
              <a:rPr lang="en-IN" sz="2000" dirty="0"/>
              <a:t>: Rectangular flow tank with dimensions of 53 cm (length) by 30.5 cm (height) by 2.7 cm (width). Three steady states were achieved using three different combinations of inflow and outflow head boundary. Relative salinity contours of MODFLOW-6 were compared with experimental data as well as with SEAWAT. But MODFLOW-6 dispersion (based on implicit 2nd order TVD scheme) shows more numerical dispersion than SEAWAT (based on explicit 3rd order TVD scheme).</a:t>
            </a:r>
          </a:p>
        </p:txBody>
      </p:sp>
    </p:spTree>
    <p:extLst>
      <p:ext uri="{BB962C8B-B14F-4D97-AF65-F5344CB8AC3E}">
        <p14:creationId xmlns:p14="http://schemas.microsoft.com/office/powerpoint/2010/main" val="4273230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6E3F30-7D11-4288-B961-080AA69824C9}"/>
              </a:ext>
            </a:extLst>
          </p:cNvPr>
          <p:cNvSpPr txBox="1"/>
          <p:nvPr/>
        </p:nvSpPr>
        <p:spPr>
          <a:xfrm>
            <a:off x="1639614" y="924910"/>
            <a:ext cx="10279117" cy="4524315"/>
          </a:xfrm>
          <a:prstGeom prst="rect">
            <a:avLst/>
          </a:prstGeom>
          <a:noFill/>
        </p:spPr>
        <p:txBody>
          <a:bodyPr wrap="square" rtlCol="0">
            <a:spAutoFit/>
          </a:bodyPr>
          <a:lstStyle/>
          <a:p>
            <a:pPr marL="285750" indent="-285750">
              <a:buFont typeface="Arial" panose="020B0604020202020204" pitchFamily="34" charset="0"/>
              <a:buChar char="•"/>
            </a:pPr>
            <a:r>
              <a:rPr lang="en-US" sz="2200" b="1" dirty="0"/>
              <a:t>Example 4-</a:t>
            </a:r>
            <a:r>
              <a:rPr lang="en-IN" sz="2200" b="1" dirty="0"/>
              <a:t> Natural Convection Elder Problem: </a:t>
            </a:r>
            <a:r>
              <a:rPr lang="en-IN" sz="2000" dirty="0"/>
              <a:t>A common test for coupled variable-density flow and transport models. Two different simulations were performed: </a:t>
            </a:r>
          </a:p>
          <a:p>
            <a:pPr marL="400050" indent="-400050">
              <a:buAutoNum type="romanLcParenBoth"/>
            </a:pPr>
            <a:r>
              <a:rPr lang="en-IN" sz="2000" dirty="0"/>
              <a:t>for Rayleigh number=400; (higher Ra show the performance of hydraulic head formulation for larger density contrast flow).</a:t>
            </a:r>
          </a:p>
          <a:p>
            <a:pPr marL="400050" indent="-400050">
              <a:buAutoNum type="romanLcParenBoth"/>
            </a:pPr>
            <a:r>
              <a:rPr lang="en-IN" sz="2000" dirty="0"/>
              <a:t>For Ra=60; (lower Ra value is good for benchmarking, because for that only one solution exists).</a:t>
            </a:r>
          </a:p>
          <a:p>
            <a:r>
              <a:rPr lang="en-IN" sz="2000" dirty="0"/>
              <a:t>     Model was divided into 52 layers for 180 m thickness. For top and bottom layers, very low hydraulic conductivity were assumed ) to eliminate advective flow through these cells (why? These are unsaturated and confining zones?!).</a:t>
            </a:r>
          </a:p>
          <a:p>
            <a:r>
              <a:rPr lang="en-IN" sz="2000" dirty="0"/>
              <a:t>Simulations were shown for </a:t>
            </a:r>
            <a:r>
              <a:rPr lang="en-US" sz="2000" dirty="0"/>
              <a:t>6, 20, 60, and 200 years and compared with SEAWAT,  pseudo spectral results and FEFLOW results reported by van </a:t>
            </a:r>
            <a:r>
              <a:rPr lang="en-US" sz="2000" dirty="0" err="1"/>
              <a:t>Reeuwijk</a:t>
            </a:r>
            <a:r>
              <a:rPr lang="en-US" sz="2000" dirty="0"/>
              <a:t> et al. (2009).</a:t>
            </a:r>
            <a:endParaRPr lang="en-IN" sz="2000" dirty="0"/>
          </a:p>
          <a:p>
            <a:endParaRPr lang="en-IN" sz="2200" dirty="0"/>
          </a:p>
          <a:p>
            <a:endParaRPr lang="en-IN" sz="2200" dirty="0"/>
          </a:p>
          <a:p>
            <a:r>
              <a:rPr lang="en-US" sz="2200" dirty="0"/>
              <a:t> </a:t>
            </a:r>
            <a:endParaRPr lang="en-IN" sz="2200" dirty="0"/>
          </a:p>
        </p:txBody>
      </p:sp>
    </p:spTree>
    <p:extLst>
      <p:ext uri="{BB962C8B-B14F-4D97-AF65-F5344CB8AC3E}">
        <p14:creationId xmlns:p14="http://schemas.microsoft.com/office/powerpoint/2010/main" val="3258556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BB4822-9524-440A-AE81-29A6C89A6785}"/>
              </a:ext>
            </a:extLst>
          </p:cNvPr>
          <p:cNvSpPr txBox="1"/>
          <p:nvPr/>
        </p:nvSpPr>
        <p:spPr>
          <a:xfrm>
            <a:off x="1637731" y="1404636"/>
            <a:ext cx="10191411" cy="3231654"/>
          </a:xfrm>
          <a:prstGeom prst="rect">
            <a:avLst/>
          </a:prstGeom>
          <a:noFill/>
        </p:spPr>
        <p:txBody>
          <a:bodyPr wrap="square" rtlCol="0">
            <a:spAutoFit/>
          </a:bodyPr>
          <a:lstStyle/>
          <a:p>
            <a:r>
              <a:rPr lang="en-IN" sz="2400" b="1" dirty="0"/>
              <a:t>Christopher </a:t>
            </a:r>
            <a:r>
              <a:rPr lang="en-IN" sz="2400" b="1" dirty="0" err="1"/>
              <a:t>Muffels</a:t>
            </a:r>
            <a:r>
              <a:rPr lang="en-IN" sz="2400" b="1" dirty="0"/>
              <a:t> et al., 2022</a:t>
            </a:r>
          </a:p>
          <a:p>
            <a:pPr marL="342900" indent="-342900">
              <a:buFont typeface="Arial" panose="020B0604020202020204" pitchFamily="34" charset="0"/>
              <a:buChar char="•"/>
            </a:pPr>
            <a:r>
              <a:rPr lang="en-US" sz="2000" b="1" dirty="0"/>
              <a:t>Simulating groundwater interaction with a complex surface water network comprised of creeks, ponds, wetlands, springs using connected linear networks (CLN).</a:t>
            </a:r>
          </a:p>
          <a:p>
            <a:pPr marL="342900" indent="-342900">
              <a:buFont typeface="Arial" panose="020B0604020202020204" pitchFamily="34" charset="0"/>
              <a:buChar char="•"/>
            </a:pPr>
            <a:r>
              <a:rPr lang="en-US" sz="2000" dirty="0"/>
              <a:t>CLN is required because</a:t>
            </a:r>
            <a:r>
              <a:rPr lang="en-US" sz="2000" b="1" dirty="0"/>
              <a:t>, SFR, LAK, CHD, RIV, DRN, WEL </a:t>
            </a:r>
            <a:r>
              <a:rPr lang="en-US" sz="2000" dirty="0"/>
              <a:t>these packages from USG-TRANSPORT are purpose built and do not always interact with each other.</a:t>
            </a:r>
          </a:p>
          <a:p>
            <a:pPr marL="342900" indent="-342900">
              <a:buFont typeface="Arial" panose="020B0604020202020204" pitchFamily="34" charset="0"/>
              <a:buChar char="•"/>
            </a:pPr>
            <a:r>
              <a:rPr lang="en-US" sz="2000" dirty="0"/>
              <a:t>For connectivity of nodes</a:t>
            </a:r>
            <a:r>
              <a:rPr lang="en-US" sz="2000" b="1" dirty="0"/>
              <a:t> IA/JA array </a:t>
            </a:r>
            <a:r>
              <a:rPr lang="en-US" sz="2000" dirty="0"/>
              <a:t>specifications were used.</a:t>
            </a:r>
          </a:p>
          <a:p>
            <a:pPr marL="342900" indent="-342900">
              <a:buFont typeface="Arial" panose="020B0604020202020204" pitchFamily="34" charset="0"/>
              <a:buChar char="•"/>
            </a:pPr>
            <a:r>
              <a:rPr lang="en-US" sz="2000" dirty="0"/>
              <a:t>Seepage face properties like conduit radius, bed conductivity, length and thickness in original SFR, LAK &amp; DRT packages were modified to apply in CLN package.</a:t>
            </a:r>
          </a:p>
          <a:p>
            <a:pPr marL="342900" indent="-342900">
              <a:buFont typeface="Arial" panose="020B0604020202020204" pitchFamily="34" charset="0"/>
              <a:buChar char="•"/>
            </a:pPr>
            <a:r>
              <a:rPr lang="en-US" sz="2000" dirty="0"/>
              <a:t>In CLN package, seepage faces were considered as circular, not rectangular</a:t>
            </a:r>
            <a:r>
              <a:rPr lang="en-US" sz="2200" dirty="0"/>
              <a:t>.</a:t>
            </a:r>
          </a:p>
          <a:p>
            <a:endParaRPr lang="en-IN" dirty="0"/>
          </a:p>
        </p:txBody>
      </p:sp>
    </p:spTree>
    <p:extLst>
      <p:ext uri="{BB962C8B-B14F-4D97-AF65-F5344CB8AC3E}">
        <p14:creationId xmlns:p14="http://schemas.microsoft.com/office/powerpoint/2010/main" val="18635046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862</TotalTime>
  <Words>2447</Words>
  <Application>Microsoft Office PowerPoint</Application>
  <PresentationFormat>Widescreen</PresentationFormat>
  <Paragraphs>116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Corbel</vt:lpstr>
      <vt:lpstr>Times New Roman</vt:lpstr>
      <vt:lpstr>Parallax</vt:lpstr>
      <vt:lpstr>Literature Review</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Review</dc:title>
  <dc:creator>SAYAK KARMAKAR</dc:creator>
  <cp:lastModifiedBy>SAYAK KARMAKAR</cp:lastModifiedBy>
  <cp:revision>32</cp:revision>
  <dcterms:created xsi:type="dcterms:W3CDTF">2023-09-25T09:34:47Z</dcterms:created>
  <dcterms:modified xsi:type="dcterms:W3CDTF">2023-10-04T12:59:09Z</dcterms:modified>
</cp:coreProperties>
</file>