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YAK KARMAKAR" initials="SK" lastIdx="11" clrIdx="0">
    <p:extLst>
      <p:ext uri="{19B8F6BF-5375-455C-9EA6-DF929625EA0E}">
        <p15:presenceInfo xmlns:p15="http://schemas.microsoft.com/office/powerpoint/2012/main" userId="29dbfb3176b4ce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46" autoAdjust="0"/>
    <p:restoredTop sz="94660"/>
  </p:normalViewPr>
  <p:slideViewPr>
    <p:cSldViewPr snapToGrid="0">
      <p:cViewPr varScale="1">
        <p:scale>
          <a:sx n="44" d="100"/>
          <a:sy n="44" d="100"/>
        </p:scale>
        <p:origin x="82"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K KARMAKAR" userId="29dbfb3176b4ce2d" providerId="LiveId" clId="{06CDE39F-D3BD-4C27-BE71-CC2D708B64B4}"/>
    <pc:docChg chg="undo redo custSel addSld modSld">
      <pc:chgData name="SAYAK KARMAKAR" userId="29dbfb3176b4ce2d" providerId="LiveId" clId="{06CDE39F-D3BD-4C27-BE71-CC2D708B64B4}" dt="2023-10-11T07:35:01.562" v="2425"/>
      <pc:docMkLst>
        <pc:docMk/>
      </pc:docMkLst>
      <pc:sldChg chg="modSp mod">
        <pc:chgData name="SAYAK KARMAKAR" userId="29dbfb3176b4ce2d" providerId="LiveId" clId="{06CDE39F-D3BD-4C27-BE71-CC2D708B64B4}" dt="2023-10-11T07:35:01.562" v="2425"/>
        <pc:sldMkLst>
          <pc:docMk/>
          <pc:sldMk cId="1586110283" sldId="256"/>
        </pc:sldMkLst>
        <pc:spChg chg="mod">
          <ac:chgData name="SAYAK KARMAKAR" userId="29dbfb3176b4ce2d" providerId="LiveId" clId="{06CDE39F-D3BD-4C27-BE71-CC2D708B64B4}" dt="2023-10-11T07:34:52.789" v="2423" actId="20577"/>
          <ac:spMkLst>
            <pc:docMk/>
            <pc:sldMk cId="1586110283" sldId="256"/>
            <ac:spMk id="2" creationId="{7C9FDA69-9E74-0B51-DF3B-B306DE18647D}"/>
          </ac:spMkLst>
        </pc:spChg>
        <pc:spChg chg="mod">
          <ac:chgData name="SAYAK KARMAKAR" userId="29dbfb3176b4ce2d" providerId="LiveId" clId="{06CDE39F-D3BD-4C27-BE71-CC2D708B64B4}" dt="2023-10-11T07:35:01.562" v="2425"/>
          <ac:spMkLst>
            <pc:docMk/>
            <pc:sldMk cId="1586110283" sldId="256"/>
            <ac:spMk id="3" creationId="{DB64956B-13D0-1576-E783-6AC780C985D9}"/>
          </ac:spMkLst>
        </pc:spChg>
      </pc:sldChg>
      <pc:sldChg chg="addCm modCm">
        <pc:chgData name="SAYAK KARMAKAR" userId="29dbfb3176b4ce2d" providerId="LiveId" clId="{06CDE39F-D3BD-4C27-BE71-CC2D708B64B4}" dt="2023-10-11T06:45:46.183" v="2335"/>
        <pc:sldMkLst>
          <pc:docMk/>
          <pc:sldMk cId="3497728572" sldId="259"/>
        </pc:sldMkLst>
      </pc:sldChg>
      <pc:sldChg chg="addCm modCm">
        <pc:chgData name="SAYAK KARMAKAR" userId="29dbfb3176b4ce2d" providerId="LiveId" clId="{06CDE39F-D3BD-4C27-BE71-CC2D708B64B4}" dt="2023-10-11T06:49:22.926" v="2338" actId="5900"/>
        <pc:sldMkLst>
          <pc:docMk/>
          <pc:sldMk cId="4202578615" sldId="260"/>
        </pc:sldMkLst>
      </pc:sldChg>
      <pc:sldChg chg="modSp mod">
        <pc:chgData name="SAYAK KARMAKAR" userId="29dbfb3176b4ce2d" providerId="LiveId" clId="{06CDE39F-D3BD-4C27-BE71-CC2D708B64B4}" dt="2023-10-11T06:50:15.240" v="2342" actId="114"/>
        <pc:sldMkLst>
          <pc:docMk/>
          <pc:sldMk cId="3608761094" sldId="261"/>
        </pc:sldMkLst>
        <pc:spChg chg="mod">
          <ac:chgData name="SAYAK KARMAKAR" userId="29dbfb3176b4ce2d" providerId="LiveId" clId="{06CDE39F-D3BD-4C27-BE71-CC2D708B64B4}" dt="2023-10-11T06:50:15.240" v="2342" actId="114"/>
          <ac:spMkLst>
            <pc:docMk/>
            <pc:sldMk cId="3608761094" sldId="261"/>
            <ac:spMk id="3" creationId="{73B09469-3358-1E29-0FF6-897B5B6CD84F}"/>
          </ac:spMkLst>
        </pc:spChg>
      </pc:sldChg>
      <pc:sldChg chg="addSp modSp new mod">
        <pc:chgData name="SAYAK KARMAKAR" userId="29dbfb3176b4ce2d" providerId="LiveId" clId="{06CDE39F-D3BD-4C27-BE71-CC2D708B64B4}" dt="2023-10-10T06:26:42.256" v="26" actId="20577"/>
        <pc:sldMkLst>
          <pc:docMk/>
          <pc:sldMk cId="633804624" sldId="262"/>
        </pc:sldMkLst>
        <pc:spChg chg="add mod">
          <ac:chgData name="SAYAK KARMAKAR" userId="29dbfb3176b4ce2d" providerId="LiveId" clId="{06CDE39F-D3BD-4C27-BE71-CC2D708B64B4}" dt="2023-10-10T06:26:42.256" v="26" actId="20577"/>
          <ac:spMkLst>
            <pc:docMk/>
            <pc:sldMk cId="633804624" sldId="262"/>
            <ac:spMk id="3" creationId="{65FB421C-73DC-A66D-EE30-032BD46D295E}"/>
          </ac:spMkLst>
        </pc:spChg>
      </pc:sldChg>
      <pc:sldChg chg="addSp modSp new mod addCm modCm">
        <pc:chgData name="SAYAK KARMAKAR" userId="29dbfb3176b4ce2d" providerId="LiveId" clId="{06CDE39F-D3BD-4C27-BE71-CC2D708B64B4}" dt="2023-10-11T06:58:15.520" v="2350" actId="5900"/>
        <pc:sldMkLst>
          <pc:docMk/>
          <pc:sldMk cId="3251709175" sldId="263"/>
        </pc:sldMkLst>
        <pc:spChg chg="add mod">
          <ac:chgData name="SAYAK KARMAKAR" userId="29dbfb3176b4ce2d" providerId="LiveId" clId="{06CDE39F-D3BD-4C27-BE71-CC2D708B64B4}" dt="2023-10-11T06:57:13.711" v="2347"/>
          <ac:spMkLst>
            <pc:docMk/>
            <pc:sldMk cId="3251709175" sldId="263"/>
            <ac:spMk id="3" creationId="{134E281E-290D-0EC5-45F1-A01264A35EC4}"/>
          </ac:spMkLst>
        </pc:spChg>
      </pc:sldChg>
      <pc:sldChg chg="addSp modSp new mod">
        <pc:chgData name="SAYAK KARMAKAR" userId="29dbfb3176b4ce2d" providerId="LiveId" clId="{06CDE39F-D3BD-4C27-BE71-CC2D708B64B4}" dt="2023-10-10T07:57:40.688" v="216" actId="20577"/>
        <pc:sldMkLst>
          <pc:docMk/>
          <pc:sldMk cId="3668206926" sldId="264"/>
        </pc:sldMkLst>
        <pc:spChg chg="add mod">
          <ac:chgData name="SAYAK KARMAKAR" userId="29dbfb3176b4ce2d" providerId="LiveId" clId="{06CDE39F-D3BD-4C27-BE71-CC2D708B64B4}" dt="2023-10-10T07:57:40.688" v="216" actId="20577"/>
          <ac:spMkLst>
            <pc:docMk/>
            <pc:sldMk cId="3668206926" sldId="264"/>
            <ac:spMk id="3" creationId="{9C000BF2-378C-2680-18E1-FF87FFF60BEA}"/>
          </ac:spMkLst>
        </pc:spChg>
      </pc:sldChg>
      <pc:sldChg chg="addSp modSp new mod">
        <pc:chgData name="SAYAK KARMAKAR" userId="29dbfb3176b4ce2d" providerId="LiveId" clId="{06CDE39F-D3BD-4C27-BE71-CC2D708B64B4}" dt="2023-10-10T08:09:38.883" v="351" actId="255"/>
        <pc:sldMkLst>
          <pc:docMk/>
          <pc:sldMk cId="3459788492" sldId="265"/>
        </pc:sldMkLst>
        <pc:spChg chg="add mod">
          <ac:chgData name="SAYAK KARMAKAR" userId="29dbfb3176b4ce2d" providerId="LiveId" clId="{06CDE39F-D3BD-4C27-BE71-CC2D708B64B4}" dt="2023-10-10T08:09:38.883" v="351" actId="255"/>
          <ac:spMkLst>
            <pc:docMk/>
            <pc:sldMk cId="3459788492" sldId="265"/>
            <ac:spMk id="3" creationId="{8D2C5845-A032-7E6B-7C7C-A38D330D8928}"/>
          </ac:spMkLst>
        </pc:spChg>
      </pc:sldChg>
      <pc:sldChg chg="addSp modSp new mod">
        <pc:chgData name="SAYAK KARMAKAR" userId="29dbfb3176b4ce2d" providerId="LiveId" clId="{06CDE39F-D3BD-4C27-BE71-CC2D708B64B4}" dt="2023-10-11T06:59:47.931" v="2351" actId="20577"/>
        <pc:sldMkLst>
          <pc:docMk/>
          <pc:sldMk cId="2391439078" sldId="266"/>
        </pc:sldMkLst>
        <pc:spChg chg="add mod">
          <ac:chgData name="SAYAK KARMAKAR" userId="29dbfb3176b4ce2d" providerId="LiveId" clId="{06CDE39F-D3BD-4C27-BE71-CC2D708B64B4}" dt="2023-10-11T06:59:47.931" v="2351" actId="20577"/>
          <ac:spMkLst>
            <pc:docMk/>
            <pc:sldMk cId="2391439078" sldId="266"/>
            <ac:spMk id="3" creationId="{E598BF23-D453-4C69-B460-DE3B7B0BF320}"/>
          </ac:spMkLst>
        </pc:spChg>
      </pc:sldChg>
      <pc:sldChg chg="addSp modSp new mod addCm modCm">
        <pc:chgData name="SAYAK KARMAKAR" userId="29dbfb3176b4ce2d" providerId="LiveId" clId="{06CDE39F-D3BD-4C27-BE71-CC2D708B64B4}" dt="2023-10-11T07:01:54.041" v="2354"/>
        <pc:sldMkLst>
          <pc:docMk/>
          <pc:sldMk cId="3654925716" sldId="267"/>
        </pc:sldMkLst>
        <pc:spChg chg="add mod">
          <ac:chgData name="SAYAK KARMAKAR" userId="29dbfb3176b4ce2d" providerId="LiveId" clId="{06CDE39F-D3BD-4C27-BE71-CC2D708B64B4}" dt="2023-10-10T08:31:06.573" v="450" actId="20577"/>
          <ac:spMkLst>
            <pc:docMk/>
            <pc:sldMk cId="3654925716" sldId="267"/>
            <ac:spMk id="3" creationId="{5CC5B9CB-0E9C-467D-5477-0B716F8B6F3C}"/>
          </ac:spMkLst>
        </pc:spChg>
      </pc:sldChg>
      <pc:sldChg chg="addSp modSp new mod">
        <pc:chgData name="SAYAK KARMAKAR" userId="29dbfb3176b4ce2d" providerId="LiveId" clId="{06CDE39F-D3BD-4C27-BE71-CC2D708B64B4}" dt="2023-10-10T08:30:49.142" v="445" actId="20577"/>
        <pc:sldMkLst>
          <pc:docMk/>
          <pc:sldMk cId="957568690" sldId="268"/>
        </pc:sldMkLst>
        <pc:spChg chg="add mod">
          <ac:chgData name="SAYAK KARMAKAR" userId="29dbfb3176b4ce2d" providerId="LiveId" clId="{06CDE39F-D3BD-4C27-BE71-CC2D708B64B4}" dt="2023-10-10T08:30:49.142" v="445" actId="20577"/>
          <ac:spMkLst>
            <pc:docMk/>
            <pc:sldMk cId="957568690" sldId="268"/>
            <ac:spMk id="3" creationId="{6815BDB2-9687-5D08-DF10-C3FCEA4F2B93}"/>
          </ac:spMkLst>
        </pc:spChg>
      </pc:sldChg>
      <pc:sldChg chg="addSp modSp new mod">
        <pc:chgData name="SAYAK KARMAKAR" userId="29dbfb3176b4ce2d" providerId="LiveId" clId="{06CDE39F-D3BD-4C27-BE71-CC2D708B64B4}" dt="2023-10-10T08:40:56.932" v="488" actId="20577"/>
        <pc:sldMkLst>
          <pc:docMk/>
          <pc:sldMk cId="2551725300" sldId="269"/>
        </pc:sldMkLst>
        <pc:spChg chg="add mod">
          <ac:chgData name="SAYAK KARMAKAR" userId="29dbfb3176b4ce2d" providerId="LiveId" clId="{06CDE39F-D3BD-4C27-BE71-CC2D708B64B4}" dt="2023-10-10T08:40:56.932" v="488" actId="20577"/>
          <ac:spMkLst>
            <pc:docMk/>
            <pc:sldMk cId="2551725300" sldId="269"/>
            <ac:spMk id="3" creationId="{B7598CC2-8527-C4A6-140E-F8760BAE975D}"/>
          </ac:spMkLst>
        </pc:spChg>
      </pc:sldChg>
      <pc:sldChg chg="addSp modSp new mod">
        <pc:chgData name="SAYAK KARMAKAR" userId="29dbfb3176b4ce2d" providerId="LiveId" clId="{06CDE39F-D3BD-4C27-BE71-CC2D708B64B4}" dt="2023-10-10T11:12:23.552" v="728" actId="20577"/>
        <pc:sldMkLst>
          <pc:docMk/>
          <pc:sldMk cId="1797724278" sldId="270"/>
        </pc:sldMkLst>
        <pc:spChg chg="add mod">
          <ac:chgData name="SAYAK KARMAKAR" userId="29dbfb3176b4ce2d" providerId="LiveId" clId="{06CDE39F-D3BD-4C27-BE71-CC2D708B64B4}" dt="2023-10-10T11:12:23.552" v="728" actId="20577"/>
          <ac:spMkLst>
            <pc:docMk/>
            <pc:sldMk cId="1797724278" sldId="270"/>
            <ac:spMk id="3" creationId="{8E9614C9-5147-7F8A-E5B2-284B8E75FD73}"/>
          </ac:spMkLst>
        </pc:spChg>
      </pc:sldChg>
      <pc:sldChg chg="addSp modSp new mod addCm modCm">
        <pc:chgData name="SAYAK KARMAKAR" userId="29dbfb3176b4ce2d" providerId="LiveId" clId="{06CDE39F-D3BD-4C27-BE71-CC2D708B64B4}" dt="2023-10-11T07:05:51.211" v="2356"/>
        <pc:sldMkLst>
          <pc:docMk/>
          <pc:sldMk cId="4138721594" sldId="271"/>
        </pc:sldMkLst>
        <pc:spChg chg="add mod">
          <ac:chgData name="SAYAK KARMAKAR" userId="29dbfb3176b4ce2d" providerId="LiveId" clId="{06CDE39F-D3BD-4C27-BE71-CC2D708B64B4}" dt="2023-10-10T11:24:41.053" v="803" actId="255"/>
          <ac:spMkLst>
            <pc:docMk/>
            <pc:sldMk cId="4138721594" sldId="271"/>
            <ac:spMk id="3" creationId="{899A7C5C-CC1F-0E2F-D295-4F108CDC2488}"/>
          </ac:spMkLst>
        </pc:spChg>
      </pc:sldChg>
      <pc:sldChg chg="addSp modSp new mod">
        <pc:chgData name="SAYAK KARMAKAR" userId="29dbfb3176b4ce2d" providerId="LiveId" clId="{06CDE39F-D3BD-4C27-BE71-CC2D708B64B4}" dt="2023-10-10T11:51:03.348" v="920" actId="20577"/>
        <pc:sldMkLst>
          <pc:docMk/>
          <pc:sldMk cId="184707651" sldId="272"/>
        </pc:sldMkLst>
        <pc:spChg chg="add mod">
          <ac:chgData name="SAYAK KARMAKAR" userId="29dbfb3176b4ce2d" providerId="LiveId" clId="{06CDE39F-D3BD-4C27-BE71-CC2D708B64B4}" dt="2023-10-10T11:51:03.348" v="920" actId="20577"/>
          <ac:spMkLst>
            <pc:docMk/>
            <pc:sldMk cId="184707651" sldId="272"/>
            <ac:spMk id="3" creationId="{EAF16AA7-D681-4EB5-D6B3-049607769405}"/>
          </ac:spMkLst>
        </pc:spChg>
      </pc:sldChg>
      <pc:sldChg chg="addSp modSp new mod">
        <pc:chgData name="SAYAK KARMAKAR" userId="29dbfb3176b4ce2d" providerId="LiveId" clId="{06CDE39F-D3BD-4C27-BE71-CC2D708B64B4}" dt="2023-10-10T19:46:33.903" v="987" actId="20577"/>
        <pc:sldMkLst>
          <pc:docMk/>
          <pc:sldMk cId="2366360634" sldId="273"/>
        </pc:sldMkLst>
        <pc:spChg chg="add mod">
          <ac:chgData name="SAYAK KARMAKAR" userId="29dbfb3176b4ce2d" providerId="LiveId" clId="{06CDE39F-D3BD-4C27-BE71-CC2D708B64B4}" dt="2023-10-10T19:46:33.903" v="987" actId="20577"/>
          <ac:spMkLst>
            <pc:docMk/>
            <pc:sldMk cId="2366360634" sldId="273"/>
            <ac:spMk id="3" creationId="{ECAE14FE-7477-C2F9-1D8E-E3CF88891F05}"/>
          </ac:spMkLst>
        </pc:spChg>
      </pc:sldChg>
      <pc:sldChg chg="addSp modSp new mod addCm modCm">
        <pc:chgData name="SAYAK KARMAKAR" userId="29dbfb3176b4ce2d" providerId="LiveId" clId="{06CDE39F-D3BD-4C27-BE71-CC2D708B64B4}" dt="2023-10-11T07:10:06.187" v="2365" actId="5900"/>
        <pc:sldMkLst>
          <pc:docMk/>
          <pc:sldMk cId="1732661860" sldId="274"/>
        </pc:sldMkLst>
        <pc:spChg chg="add mod">
          <ac:chgData name="SAYAK KARMAKAR" userId="29dbfb3176b4ce2d" providerId="LiveId" clId="{06CDE39F-D3BD-4C27-BE71-CC2D708B64B4}" dt="2023-10-11T07:08:36.555" v="2362" actId="20577"/>
          <ac:spMkLst>
            <pc:docMk/>
            <pc:sldMk cId="1732661860" sldId="274"/>
            <ac:spMk id="3" creationId="{DE204C0C-9AF7-7941-9CCD-82914297993C}"/>
          </ac:spMkLst>
        </pc:spChg>
      </pc:sldChg>
      <pc:sldChg chg="addSp modSp new mod">
        <pc:chgData name="SAYAK KARMAKAR" userId="29dbfb3176b4ce2d" providerId="LiveId" clId="{06CDE39F-D3BD-4C27-BE71-CC2D708B64B4}" dt="2023-10-10T21:17:03.336" v="1457" actId="20577"/>
        <pc:sldMkLst>
          <pc:docMk/>
          <pc:sldMk cId="2202433105" sldId="275"/>
        </pc:sldMkLst>
        <pc:spChg chg="add mod">
          <ac:chgData name="SAYAK KARMAKAR" userId="29dbfb3176b4ce2d" providerId="LiveId" clId="{06CDE39F-D3BD-4C27-BE71-CC2D708B64B4}" dt="2023-10-10T21:17:03.336" v="1457" actId="20577"/>
          <ac:spMkLst>
            <pc:docMk/>
            <pc:sldMk cId="2202433105" sldId="275"/>
            <ac:spMk id="3" creationId="{B02E318C-705B-6691-F08F-45075572DC7A}"/>
          </ac:spMkLst>
        </pc:spChg>
      </pc:sldChg>
      <pc:sldChg chg="addSp modSp new mod">
        <pc:chgData name="SAYAK KARMAKAR" userId="29dbfb3176b4ce2d" providerId="LiveId" clId="{06CDE39F-D3BD-4C27-BE71-CC2D708B64B4}" dt="2023-10-10T21:22:02.344" v="1460" actId="20577"/>
        <pc:sldMkLst>
          <pc:docMk/>
          <pc:sldMk cId="2578381536" sldId="276"/>
        </pc:sldMkLst>
        <pc:spChg chg="add mod">
          <ac:chgData name="SAYAK KARMAKAR" userId="29dbfb3176b4ce2d" providerId="LiveId" clId="{06CDE39F-D3BD-4C27-BE71-CC2D708B64B4}" dt="2023-10-10T21:22:02.344" v="1460" actId="20577"/>
          <ac:spMkLst>
            <pc:docMk/>
            <pc:sldMk cId="2578381536" sldId="276"/>
            <ac:spMk id="3" creationId="{C88278D4-AAF9-2BCB-A355-CE87CD27C77E}"/>
          </ac:spMkLst>
        </pc:spChg>
      </pc:sldChg>
      <pc:sldChg chg="addSp modSp new mod">
        <pc:chgData name="SAYAK KARMAKAR" userId="29dbfb3176b4ce2d" providerId="LiveId" clId="{06CDE39F-D3BD-4C27-BE71-CC2D708B64B4}" dt="2023-10-10T21:27:22.703" v="1557" actId="57"/>
        <pc:sldMkLst>
          <pc:docMk/>
          <pc:sldMk cId="532453122" sldId="277"/>
        </pc:sldMkLst>
        <pc:spChg chg="add mod">
          <ac:chgData name="SAYAK KARMAKAR" userId="29dbfb3176b4ce2d" providerId="LiveId" clId="{06CDE39F-D3BD-4C27-BE71-CC2D708B64B4}" dt="2023-10-10T21:27:22.703" v="1557" actId="57"/>
          <ac:spMkLst>
            <pc:docMk/>
            <pc:sldMk cId="532453122" sldId="277"/>
            <ac:spMk id="3" creationId="{5544AFE6-4DC7-4CA5-6E6B-0109F56AEA17}"/>
          </ac:spMkLst>
        </pc:spChg>
      </pc:sldChg>
      <pc:sldChg chg="addSp modSp new mod">
        <pc:chgData name="SAYAK KARMAKAR" userId="29dbfb3176b4ce2d" providerId="LiveId" clId="{06CDE39F-D3BD-4C27-BE71-CC2D708B64B4}" dt="2023-10-11T04:34:27.169" v="1845" actId="20577"/>
        <pc:sldMkLst>
          <pc:docMk/>
          <pc:sldMk cId="1247232551" sldId="278"/>
        </pc:sldMkLst>
        <pc:spChg chg="add mod">
          <ac:chgData name="SAYAK KARMAKAR" userId="29dbfb3176b4ce2d" providerId="LiveId" clId="{06CDE39F-D3BD-4C27-BE71-CC2D708B64B4}" dt="2023-10-11T04:34:27.169" v="1845" actId="20577"/>
          <ac:spMkLst>
            <pc:docMk/>
            <pc:sldMk cId="1247232551" sldId="278"/>
            <ac:spMk id="3" creationId="{03567644-2F1C-DB62-4F09-CA6D80242106}"/>
          </ac:spMkLst>
        </pc:spChg>
      </pc:sldChg>
      <pc:sldChg chg="addSp modSp new mod">
        <pc:chgData name="SAYAK KARMAKAR" userId="29dbfb3176b4ce2d" providerId="LiveId" clId="{06CDE39F-D3BD-4C27-BE71-CC2D708B64B4}" dt="2023-10-11T07:13:27.641" v="2377" actId="20577"/>
        <pc:sldMkLst>
          <pc:docMk/>
          <pc:sldMk cId="4173023708" sldId="279"/>
        </pc:sldMkLst>
        <pc:spChg chg="add mod">
          <ac:chgData name="SAYAK KARMAKAR" userId="29dbfb3176b4ce2d" providerId="LiveId" clId="{06CDE39F-D3BD-4C27-BE71-CC2D708B64B4}" dt="2023-10-11T07:13:27.641" v="2377" actId="20577"/>
          <ac:spMkLst>
            <pc:docMk/>
            <pc:sldMk cId="4173023708" sldId="279"/>
            <ac:spMk id="3" creationId="{C951F1ED-3A3F-721B-4C8C-5B87F3C9C289}"/>
          </ac:spMkLst>
        </pc:spChg>
      </pc:sldChg>
      <pc:sldChg chg="addSp modSp new mod">
        <pc:chgData name="SAYAK KARMAKAR" userId="29dbfb3176b4ce2d" providerId="LiveId" clId="{06CDE39F-D3BD-4C27-BE71-CC2D708B64B4}" dt="2023-10-11T05:15:52.977" v="2008" actId="255"/>
        <pc:sldMkLst>
          <pc:docMk/>
          <pc:sldMk cId="2496023258" sldId="280"/>
        </pc:sldMkLst>
        <pc:spChg chg="add mod">
          <ac:chgData name="SAYAK KARMAKAR" userId="29dbfb3176b4ce2d" providerId="LiveId" clId="{06CDE39F-D3BD-4C27-BE71-CC2D708B64B4}" dt="2023-10-11T05:15:52.977" v="2008" actId="255"/>
          <ac:spMkLst>
            <pc:docMk/>
            <pc:sldMk cId="2496023258" sldId="280"/>
            <ac:spMk id="3" creationId="{5DE81743-D683-2C0F-9B55-3EF7704F0A2B}"/>
          </ac:spMkLst>
        </pc:spChg>
      </pc:sldChg>
      <pc:sldChg chg="addSp modSp new mod addCm modCm">
        <pc:chgData name="SAYAK KARMAKAR" userId="29dbfb3176b4ce2d" providerId="LiveId" clId="{06CDE39F-D3BD-4C27-BE71-CC2D708B64B4}" dt="2023-10-11T07:18:57.885" v="2382" actId="5900"/>
        <pc:sldMkLst>
          <pc:docMk/>
          <pc:sldMk cId="2906646043" sldId="281"/>
        </pc:sldMkLst>
        <pc:spChg chg="add mod">
          <ac:chgData name="SAYAK KARMAKAR" userId="29dbfb3176b4ce2d" providerId="LiveId" clId="{06CDE39F-D3BD-4C27-BE71-CC2D708B64B4}" dt="2023-10-11T05:25:17.613" v="2082" actId="20577"/>
          <ac:spMkLst>
            <pc:docMk/>
            <pc:sldMk cId="2906646043" sldId="281"/>
            <ac:spMk id="3" creationId="{F63C1C06-FEDA-99A3-3D47-BCFBCC9B2F20}"/>
          </ac:spMkLst>
        </pc:spChg>
      </pc:sldChg>
      <pc:sldChg chg="addSp modSp new mod addCm modCm">
        <pc:chgData name="SAYAK KARMAKAR" userId="29dbfb3176b4ce2d" providerId="LiveId" clId="{06CDE39F-D3BD-4C27-BE71-CC2D708B64B4}" dt="2023-10-11T07:30:59.090" v="2394" actId="5900"/>
        <pc:sldMkLst>
          <pc:docMk/>
          <pc:sldMk cId="4137933003" sldId="282"/>
        </pc:sldMkLst>
        <pc:spChg chg="add mod">
          <ac:chgData name="SAYAK KARMAKAR" userId="29dbfb3176b4ce2d" providerId="LiveId" clId="{06CDE39F-D3BD-4C27-BE71-CC2D708B64B4}" dt="2023-10-11T07:19:31.791" v="2383" actId="20577"/>
          <ac:spMkLst>
            <pc:docMk/>
            <pc:sldMk cId="4137933003" sldId="282"/>
            <ac:spMk id="3" creationId="{C8C39E68-577D-7543-DEFF-BCC341172A54}"/>
          </ac:spMkLst>
        </pc:spChg>
      </pc:sldChg>
      <pc:sldChg chg="addSp modSp new mod addCm modCm">
        <pc:chgData name="SAYAK KARMAKAR" userId="29dbfb3176b4ce2d" providerId="LiveId" clId="{06CDE39F-D3BD-4C27-BE71-CC2D708B64B4}" dt="2023-10-11T07:25:16.290" v="2391"/>
        <pc:sldMkLst>
          <pc:docMk/>
          <pc:sldMk cId="4040219545" sldId="283"/>
        </pc:sldMkLst>
        <pc:spChg chg="add mod">
          <ac:chgData name="SAYAK KARMAKAR" userId="29dbfb3176b4ce2d" providerId="LiveId" clId="{06CDE39F-D3BD-4C27-BE71-CC2D708B64B4}" dt="2023-10-11T06:42:11.350" v="2333" actId="20577"/>
          <ac:spMkLst>
            <pc:docMk/>
            <pc:sldMk cId="4040219545" sldId="283"/>
            <ac:spMk id="3" creationId="{63BC21CC-6F82-B30D-7532-57C55D79E68A}"/>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0-11T12:15:34.409" idx="1">
    <p:pos x="6984" y="696"/>
    <p:text>Floating Offshore Wind Turbines (FOWT) are a type of wind energy technology that involves installing wind turbines on floating structures instead of fixed foundations on the seabed. This allows for the deployment of wind turbines in deeper waters where traditional fixed-bottom foundations are not feasible.</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0-11T12:19:09.886" idx="2">
    <p:pos x="6708" y="1113"/>
    <p:text>OpenFAST is used for simulating the dynamic behavior of wind turbines. It is particularly valuable in the early stages of wind turbine design and analysis, allowing engineers and researchers to understand how different components and configurations impact the overall performance of a wind turbine.</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10-11T12:26:00.164" idx="3">
    <p:pos x="5730" y="1344"/>
    <p:text>Bandwidth rationing refers to the allocation and management of available network bandwidth among different users, applications, or services. This is a common concern in networking, especially in situations where there is limited bandwidth, and it needs to be shared efficiently.</p:text>
    <p:extLst>
      <p:ext uri="{C676402C-5697-4E1C-873F-D02D1690AC5C}">
        <p15:threadingInfo xmlns:p15="http://schemas.microsoft.com/office/powerpoint/2012/main" timeZoneBias="-330"/>
      </p:ext>
    </p:extLst>
  </p:cm>
  <p:cm authorId="1" dt="2023-10-11T12:28:05.200" idx="4">
    <p:pos x="4223" y="1975"/>
    <p:text>Mapping Thermal Comfort Zones (TCZ) involves assessing and visualizing areas where the thermal environment is within a range that is considered comfortable for human occupants. This is particularly relevant in urban planning, building design, and environmental studies to create spaces that are conducive to human well-being.</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10-11T12:31:41.837" idx="5">
    <p:pos x="4212" y="2364"/>
    <p:text>The Fifth Assessment Report (AR5) of the Intergovernmental Panel on Climate Change (IPCC) provides a comprehensive assessment of the current state of scientific knowledge on climate change. The report includes information from various climate models, and the Canadian Earth System Model (CanESM) is one of them.</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10-11T12:35:45.712" idx="6">
    <p:pos x="7110" y="1386"/>
    <p:text>Unmanned Aerial Vehicles (UAVs), also known as drones, are increasingly being used to collect high-resolution imagery for various applications, including environmental monitoring, agriculture, infrastructure inspection, and disaster assessment. Differential Interferometric Synthetic Aperture Radar (DInSAR) is a remote sensing technique that utilizes synthetic aperture radar data to measure ground deformation over time. When combined, UAV-based imagery and DInSAR techniques can provide valuable insights into surface changes, especially in areas prone to subsidence, landslides, or other deformations.</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10-11T12:39:57.774" idx="7">
    <p:pos x="3618" y="276"/>
    <p:text>The Budyko framework, named after the Russian hydrologist Mikhail Ivanovich Budyko, is a theoretical framework that relates climate, hydrology, and vegetation in the context of the water balance of a region. The framework is particularly used to study and understand the long-term average partitioning of precipitation into various components, such as evaporation, runoff, and storage in the soil. The Budyko framework is often applied at a regional or watershed scale. It is based on the assumption of a steady-state water balance and provides insights into the climatic controls on hydrological processes.</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10-11T12:48:48.729" idx="8">
    <p:pos x="1032" y="2106"/>
    <p:text>The Coupled Model Intercomparison Project Phase 6 (CMIP6) is an international effort to coordinate the development and use of climate models. CMIP6 is the sixth phase of CMIP, which began in 1995. CMIP6 is led by the World Climate Research Programme (WCRP) and involves over 30 modeling groups from around the world.
CMIP6 climate models are the most advanced climate models ever developed. They are able to simulate a wide range of climate processes, including the atmosphere, ocean, land surface, and cryosphere. CMIP6 climate models are also able to simulate the effects of human activities on the climate, such as greenhouse gas emissions and deforestation.</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3-10-11T12:57:55.199" idx="11">
    <p:pos x="5280" y="1308"/>
    <p:text>El Niño is a climate phenomenon that refers to the periodic warming of sea surface temperatures in the central and eastern equatorial Pacific Ocean. This warming typically occurs every two to seven years and can have widespread impacts on weather patterns around the world.</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3-10-11T12:52:37.070" idx="9">
    <p:pos x="2700" y="2754"/>
    <p:text>Unlike stationary IDF curves that assume a stationary climate (unchanging statistical properties over time), nonstationary IDF curves recognize the influence of climate change and other factors on rainfall extremes.</p:text>
    <p:extLst>
      <p:ext uri="{C676402C-5697-4E1C-873F-D02D1690AC5C}">
        <p15:threadingInfo xmlns:p15="http://schemas.microsoft.com/office/powerpoint/2012/main" timeZoneBias="-330"/>
      </p:ext>
    </p:extLst>
  </p:cm>
  <p:cm authorId="1" dt="2023-10-11T12:52:55.271" idx="10">
    <p:pos x="5459" y="2409"/>
    <p:text>General Circulation Models (GCMs) are complex mathematical models that represent the physical processes of the Earth's climate system, including the atmosphere, ocean, land surface, and cryosphere. GCMs are used to simulate the past, present, and future climate of the Earth.
GCMs are based on the laws of physics and fluid dynamics. They divide the Earth into a grid of cells and calculate the physical processes that occur in each cell. GCMs take into account a wide range of factors, such as the amount of solar radiation that reaches the Earth, the greenhouse gas concentration in the atmosphere, and the topography of the land surface.</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1E01B-1097-4B27-9EF6-1CAD01D6716D}" type="datetimeFigureOut">
              <a:rPr lang="en-IN" smtClean="0"/>
              <a:t>12-10-2023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F639F-6610-46A1-83C4-7B3C95743F22}" type="slidenum">
              <a:rPr lang="en-IN" smtClean="0"/>
              <a:t>‹#›</a:t>
            </a:fld>
            <a:endParaRPr lang="en-IN"/>
          </a:p>
        </p:txBody>
      </p:sp>
    </p:spTree>
    <p:extLst>
      <p:ext uri="{BB962C8B-B14F-4D97-AF65-F5344CB8AC3E}">
        <p14:creationId xmlns:p14="http://schemas.microsoft.com/office/powerpoint/2010/main" val="362710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464253-E0DB-4D35-93CF-5EF318BA9205}" type="datetime1">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393165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EEC6C6-50C5-4C35-ABF1-A3A6B75C02C1}" type="datetime1">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2216385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FF44F7-7F9F-4CC4-991B-FB77E51AE8A0}" type="datetime1">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2285449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12A95-803F-42B3-997A-068310C807A9}" type="datetime1">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9982F-567D-49CD-8347-F47B97765970}"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4061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690935-56E2-4298-AB5C-122862C90B4C}" type="datetime1">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662743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58AEE7-97E2-4241-944F-E477875B56EF}" type="datetime1">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200848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B39676-D657-4FA4-B415-D554F04F528C}" type="datetime1">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2677349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C130E-738C-40BB-9896-C780934EEA1E}" type="datetime1">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141755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306912-E7EB-40A5-9A9F-AECED74E63AF}" type="datetime1">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60248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02822-B8F8-41E6-BE22-4F9D20C0C917}" type="datetime1">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84359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C9277D-3AD1-4847-BA22-8BB16454CE1E}" type="datetime1">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71017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430208-2C21-4CDE-97CD-82B0C4B92529}" type="datetime1">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284945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B39608-385B-4D8E-8E84-D5FDF3BEEDC1}" type="datetime1">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190128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6F68E9-1C30-4700-B01B-DA39C60F6E3D}" type="datetime1">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73283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22FCCDE-81CB-4E98-ABA9-2DB303C16587}" type="datetime1">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4084914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8C637-BAC0-4E81-80B7-1AFA76FD27E8}" type="datetime1">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195541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9F206F-50B8-4190-A3F8-359428D43C2F}" type="datetime1">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9982F-567D-49CD-8347-F47B97765970}" type="slidenum">
              <a:rPr lang="en-IN" smtClean="0"/>
              <a:t>‹#›</a:t>
            </a:fld>
            <a:endParaRPr lang="en-IN"/>
          </a:p>
        </p:txBody>
      </p:sp>
    </p:spTree>
    <p:extLst>
      <p:ext uri="{BB962C8B-B14F-4D97-AF65-F5344CB8AC3E}">
        <p14:creationId xmlns:p14="http://schemas.microsoft.com/office/powerpoint/2010/main" val="631256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76FC9F8-449A-4B1C-8E37-D48DB8BAB3EF}" type="datetime1">
              <a:rPr lang="en-IN" smtClean="0"/>
              <a:t>12-10-2023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1F9982F-567D-49CD-8347-F47B97765970}" type="slidenum">
              <a:rPr lang="en-IN" smtClean="0"/>
              <a:t>‹#›</a:t>
            </a:fld>
            <a:endParaRPr lang="en-IN"/>
          </a:p>
        </p:txBody>
      </p:sp>
    </p:spTree>
    <p:extLst>
      <p:ext uri="{BB962C8B-B14F-4D97-AF65-F5344CB8AC3E}">
        <p14:creationId xmlns:p14="http://schemas.microsoft.com/office/powerpoint/2010/main" val="17451338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DA69-9E74-0B51-DF3B-B306DE18647D}"/>
              </a:ext>
            </a:extLst>
          </p:cNvPr>
          <p:cNvSpPr>
            <a:spLocks noGrp="1"/>
          </p:cNvSpPr>
          <p:nvPr>
            <p:ph type="ctrTitle"/>
          </p:nvPr>
        </p:nvSpPr>
        <p:spPr/>
        <p:txBody>
          <a:bodyPr/>
          <a:lstStyle/>
          <a:p>
            <a:r>
              <a:rPr lang="en-IN" dirty="0">
                <a:latin typeface="Arial Black" panose="020B0A04020102020204" pitchFamily="34" charset="0"/>
              </a:rPr>
              <a:t>Research Proposals</a:t>
            </a:r>
          </a:p>
        </p:txBody>
      </p:sp>
      <p:sp>
        <p:nvSpPr>
          <p:cNvPr id="3" name="Subtitle 2">
            <a:extLst>
              <a:ext uri="{FF2B5EF4-FFF2-40B4-BE49-F238E27FC236}">
                <a16:creationId xmlns:a16="http://schemas.microsoft.com/office/drawing/2014/main" id="{DB64956B-13D0-1576-E783-6AC780C985D9}"/>
              </a:ext>
            </a:extLst>
          </p:cNvPr>
          <p:cNvSpPr>
            <a:spLocks noGrp="1"/>
          </p:cNvSpPr>
          <p:nvPr>
            <p:ph type="subTitle" idx="1"/>
          </p:nvPr>
        </p:nvSpPr>
        <p:spPr/>
        <p:txBody>
          <a:bodyPr>
            <a:normAutofit fontScale="92500" lnSpcReduction="10000"/>
          </a:bodyPr>
          <a:lstStyle/>
          <a:p>
            <a:r>
              <a:rPr lang="en-IN" b="1" dirty="0">
                <a:solidFill>
                  <a:schemeClr val="accent1">
                    <a:lumMod val="75000"/>
                  </a:schemeClr>
                </a:solidFill>
                <a:latin typeface="Arial Black" panose="020B0A04020102020204" pitchFamily="34" charset="0"/>
              </a:rPr>
              <a:t>Sayak Karmakar</a:t>
            </a:r>
          </a:p>
          <a:p>
            <a:r>
              <a:rPr lang="en-IN" b="1" dirty="0">
                <a:solidFill>
                  <a:schemeClr val="accent1">
                    <a:lumMod val="75000"/>
                  </a:schemeClr>
                </a:solidFill>
                <a:latin typeface="Arial Black" panose="020B0A04020102020204" pitchFamily="34" charset="0"/>
              </a:rPr>
              <a:t>Roll no: 22CE92R05</a:t>
            </a:r>
          </a:p>
          <a:p>
            <a:r>
              <a:rPr lang="en-IN" b="1" dirty="0">
                <a:solidFill>
                  <a:schemeClr val="accent1">
                    <a:lumMod val="75000"/>
                  </a:schemeClr>
                </a:solidFill>
                <a:latin typeface="Arial Black" panose="020B0A04020102020204" pitchFamily="34" charset="0"/>
              </a:rPr>
              <a:t>Date: 11/10/2023</a:t>
            </a:r>
          </a:p>
        </p:txBody>
      </p:sp>
      <p:sp>
        <p:nvSpPr>
          <p:cNvPr id="6" name="Slide Number Placeholder 5">
            <a:extLst>
              <a:ext uri="{FF2B5EF4-FFF2-40B4-BE49-F238E27FC236}">
                <a16:creationId xmlns:a16="http://schemas.microsoft.com/office/drawing/2014/main" id="{EE9AFBFC-FF3B-D3DA-177A-4B0569ECC88A}"/>
              </a:ext>
            </a:extLst>
          </p:cNvPr>
          <p:cNvSpPr>
            <a:spLocks noGrp="1"/>
          </p:cNvSpPr>
          <p:nvPr>
            <p:ph type="sldNum" sz="quarter" idx="12"/>
          </p:nvPr>
        </p:nvSpPr>
        <p:spPr/>
        <p:txBody>
          <a:bodyPr/>
          <a:lstStyle/>
          <a:p>
            <a:fld id="{41F9982F-567D-49CD-8347-F47B97765970}" type="slidenum">
              <a:rPr lang="en-IN" smtClean="0"/>
              <a:t>1</a:t>
            </a:fld>
            <a:endParaRPr lang="en-IN"/>
          </a:p>
        </p:txBody>
      </p:sp>
    </p:spTree>
    <p:extLst>
      <p:ext uri="{BB962C8B-B14F-4D97-AF65-F5344CB8AC3E}">
        <p14:creationId xmlns:p14="http://schemas.microsoft.com/office/powerpoint/2010/main" val="15861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DEC623-5D52-F09C-7DA9-A64D03370B94}"/>
              </a:ext>
            </a:extLst>
          </p:cNvPr>
          <p:cNvSpPr>
            <a:spLocks noGrp="1"/>
          </p:cNvSpPr>
          <p:nvPr>
            <p:ph type="sldNum" sz="quarter" idx="12"/>
          </p:nvPr>
        </p:nvSpPr>
        <p:spPr/>
        <p:txBody>
          <a:bodyPr/>
          <a:lstStyle/>
          <a:p>
            <a:fld id="{41F9982F-567D-49CD-8347-F47B97765970}" type="slidenum">
              <a:rPr lang="en-IN" smtClean="0"/>
              <a:t>10</a:t>
            </a:fld>
            <a:endParaRPr lang="en-IN"/>
          </a:p>
        </p:txBody>
      </p:sp>
      <p:sp>
        <p:nvSpPr>
          <p:cNvPr id="3" name="TextBox 2">
            <a:extLst>
              <a:ext uri="{FF2B5EF4-FFF2-40B4-BE49-F238E27FC236}">
                <a16:creationId xmlns:a16="http://schemas.microsoft.com/office/drawing/2014/main" id="{8D2C5845-A032-7E6B-7C7C-A38D330D8928}"/>
              </a:ext>
            </a:extLst>
          </p:cNvPr>
          <p:cNvSpPr txBox="1"/>
          <p:nvPr/>
        </p:nvSpPr>
        <p:spPr>
          <a:xfrm>
            <a:off x="593558" y="433137"/>
            <a:ext cx="11069053" cy="5201424"/>
          </a:xfrm>
          <a:prstGeom prst="rect">
            <a:avLst/>
          </a:prstGeom>
          <a:noFill/>
        </p:spPr>
        <p:txBody>
          <a:bodyPr wrap="square" rtlCol="0">
            <a:spAutoFit/>
          </a:bodyPr>
          <a:lstStyle/>
          <a:p>
            <a:r>
              <a:rPr lang="en-US" sz="2800" b="1" dirty="0"/>
              <a:t>Integrated Approach for the salinity sources in Groundwater from Aligarh to Firozabad District, Uttar Pradesh </a:t>
            </a:r>
          </a:p>
          <a:p>
            <a:endParaRPr lang="en-US" sz="2800" b="1" dirty="0"/>
          </a:p>
          <a:p>
            <a:pPr marL="457200" indent="-457200">
              <a:buFont typeface="Arial" panose="020B0604020202020204" pitchFamily="34" charset="0"/>
              <a:buChar char="•"/>
            </a:pPr>
            <a:r>
              <a:rPr lang="en-US" sz="2800" dirty="0"/>
              <a:t> </a:t>
            </a:r>
            <a:r>
              <a:rPr lang="en-US" sz="2400" dirty="0"/>
              <a:t>To find out the saline zone</a:t>
            </a:r>
            <a:r>
              <a:rPr lang="en-IN" sz="2400" dirty="0"/>
              <a:t>s (&gt;5000µS/cm)</a:t>
            </a:r>
            <a:r>
              <a:rPr lang="en-US" sz="2400" dirty="0"/>
              <a:t> by the analysis of Groundwater and Soil samples and geophysical survey.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To prepare a chronological model for the salinized zones. The model will represent  horizontal and vertical extent of saline zone.</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To develop a salinity-tolerable bore well which will extract the saline water with the intermixing of fresh water. Thus the saline zone/ saline water will decrease and eventually, it will be diluting out with the groundwater recharge.</a:t>
            </a:r>
            <a:endParaRPr lang="en-US" sz="2400" b="1" dirty="0"/>
          </a:p>
          <a:p>
            <a:endParaRPr lang="en-IN" sz="2800" b="1" dirty="0"/>
          </a:p>
        </p:txBody>
      </p:sp>
    </p:spTree>
    <p:extLst>
      <p:ext uri="{BB962C8B-B14F-4D97-AF65-F5344CB8AC3E}">
        <p14:creationId xmlns:p14="http://schemas.microsoft.com/office/powerpoint/2010/main" val="345978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C833FE-E839-957E-D9D4-271B5DDF2722}"/>
              </a:ext>
            </a:extLst>
          </p:cNvPr>
          <p:cNvSpPr>
            <a:spLocks noGrp="1"/>
          </p:cNvSpPr>
          <p:nvPr>
            <p:ph type="sldNum" sz="quarter" idx="12"/>
          </p:nvPr>
        </p:nvSpPr>
        <p:spPr/>
        <p:txBody>
          <a:bodyPr/>
          <a:lstStyle/>
          <a:p>
            <a:fld id="{41F9982F-567D-49CD-8347-F47B97765970}" type="slidenum">
              <a:rPr lang="en-IN" smtClean="0"/>
              <a:t>11</a:t>
            </a:fld>
            <a:endParaRPr lang="en-IN"/>
          </a:p>
        </p:txBody>
      </p:sp>
      <p:sp>
        <p:nvSpPr>
          <p:cNvPr id="3" name="TextBox 2">
            <a:extLst>
              <a:ext uri="{FF2B5EF4-FFF2-40B4-BE49-F238E27FC236}">
                <a16:creationId xmlns:a16="http://schemas.microsoft.com/office/drawing/2014/main" id="{E598BF23-D453-4C69-B460-DE3B7B0BF320}"/>
              </a:ext>
            </a:extLst>
          </p:cNvPr>
          <p:cNvSpPr txBox="1"/>
          <p:nvPr/>
        </p:nvSpPr>
        <p:spPr>
          <a:xfrm>
            <a:off x="385011" y="401053"/>
            <a:ext cx="11261557" cy="3970318"/>
          </a:xfrm>
          <a:prstGeom prst="rect">
            <a:avLst/>
          </a:prstGeom>
          <a:noFill/>
        </p:spPr>
        <p:txBody>
          <a:bodyPr wrap="square" rtlCol="0">
            <a:spAutoFit/>
          </a:bodyPr>
          <a:lstStyle/>
          <a:p>
            <a:r>
              <a:rPr lang="en-US" sz="2800" b="1" dirty="0"/>
              <a:t>Assessment and modelling of various hydrological process in small watershed of the Imphal valley, Manipur</a:t>
            </a:r>
          </a:p>
          <a:p>
            <a:endParaRPr lang="en-US" sz="2800" b="1" dirty="0"/>
          </a:p>
          <a:p>
            <a:pPr marL="457200" indent="-457200">
              <a:buFont typeface="Arial" panose="020B0604020202020204" pitchFamily="34" charset="0"/>
              <a:buChar char="•"/>
            </a:pPr>
            <a:r>
              <a:rPr lang="en-US" sz="2400" dirty="0"/>
              <a:t>Assessment of hydrological change in the small watershed of Imphal Valley using SWAT model (data required: </a:t>
            </a:r>
            <a:r>
              <a:rPr lang="en-IN" sz="2400" dirty="0"/>
              <a:t>DEM, LULC data, soil data and meteorological data</a:t>
            </a:r>
            <a:r>
              <a:rPr lang="en-US" sz="2400" dirty="0"/>
              <a: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 To assess the potential zone for groundwater recharge.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 Impact of climate change on the hydrological process </a:t>
            </a:r>
          </a:p>
          <a:p>
            <a:pPr marL="457200" indent="-457200">
              <a:buFont typeface="Arial" panose="020B0604020202020204" pitchFamily="34" charset="0"/>
              <a:buChar char="•"/>
            </a:pPr>
            <a:r>
              <a:rPr lang="en-US" sz="2400" dirty="0"/>
              <a:t> Impact of land use and land cover change on the hydrological process</a:t>
            </a:r>
            <a:endParaRPr lang="en-IN" sz="2400" b="1" dirty="0"/>
          </a:p>
        </p:txBody>
      </p:sp>
    </p:spTree>
    <p:extLst>
      <p:ext uri="{BB962C8B-B14F-4D97-AF65-F5344CB8AC3E}">
        <p14:creationId xmlns:p14="http://schemas.microsoft.com/office/powerpoint/2010/main" val="239143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E0AC14-62AA-1214-7C02-7606B1235C82}"/>
              </a:ext>
            </a:extLst>
          </p:cNvPr>
          <p:cNvSpPr>
            <a:spLocks noGrp="1"/>
          </p:cNvSpPr>
          <p:nvPr>
            <p:ph type="sldNum" sz="quarter" idx="12"/>
          </p:nvPr>
        </p:nvSpPr>
        <p:spPr/>
        <p:txBody>
          <a:bodyPr/>
          <a:lstStyle/>
          <a:p>
            <a:fld id="{41F9982F-567D-49CD-8347-F47B97765970}" type="slidenum">
              <a:rPr lang="en-IN" smtClean="0"/>
              <a:t>12</a:t>
            </a:fld>
            <a:endParaRPr lang="en-IN"/>
          </a:p>
        </p:txBody>
      </p:sp>
      <p:sp>
        <p:nvSpPr>
          <p:cNvPr id="3" name="TextBox 2">
            <a:extLst>
              <a:ext uri="{FF2B5EF4-FFF2-40B4-BE49-F238E27FC236}">
                <a16:creationId xmlns:a16="http://schemas.microsoft.com/office/drawing/2014/main" id="{5CC5B9CB-0E9C-467D-5477-0B716F8B6F3C}"/>
              </a:ext>
            </a:extLst>
          </p:cNvPr>
          <p:cNvSpPr txBox="1"/>
          <p:nvPr/>
        </p:nvSpPr>
        <p:spPr>
          <a:xfrm>
            <a:off x="433137" y="336884"/>
            <a:ext cx="11293642" cy="5078313"/>
          </a:xfrm>
          <a:prstGeom prst="rect">
            <a:avLst/>
          </a:prstGeom>
          <a:noFill/>
        </p:spPr>
        <p:txBody>
          <a:bodyPr wrap="square" rtlCol="0">
            <a:spAutoFit/>
          </a:bodyPr>
          <a:lstStyle/>
          <a:p>
            <a:r>
              <a:rPr lang="en-US" sz="2800" b="1" dirty="0"/>
              <a:t>Prediction of large-scale spatial and temporal variability of droughts over Indian region </a:t>
            </a:r>
          </a:p>
          <a:p>
            <a:endParaRPr lang="en-US" sz="2800" b="1" dirty="0"/>
          </a:p>
          <a:p>
            <a:pPr marL="457200" indent="-457200">
              <a:buFont typeface="Arial" panose="020B0604020202020204" pitchFamily="34" charset="0"/>
              <a:buChar char="•"/>
            </a:pPr>
            <a:r>
              <a:rPr lang="en-US" sz="2400" dirty="0"/>
              <a:t>To analyze the enduring spatiotemporal fluctuations of drought across the Indian region, employing the Standardized Precipitation Index (SPI) and Standardized Precipitation Evapotranspiration Index (SPEI) as drought metrics across various timescales (1-, 3-, 6-, 9-, 12-, and 24-month).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 To predict the spatiotemporal droughts characteristics using AR5 data from the Canadian Earth System Model (CanESM5.0.3).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 To study the prolonged periods of meteorological and hydrological drought events, their eventual culmination, and the initiation of drought conditions. </a:t>
            </a:r>
          </a:p>
        </p:txBody>
      </p:sp>
    </p:spTree>
    <p:extLst>
      <p:ext uri="{BB962C8B-B14F-4D97-AF65-F5344CB8AC3E}">
        <p14:creationId xmlns:p14="http://schemas.microsoft.com/office/powerpoint/2010/main" val="365492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3B8D0D-A60B-05D3-5295-EC105984139E}"/>
              </a:ext>
            </a:extLst>
          </p:cNvPr>
          <p:cNvSpPr>
            <a:spLocks noGrp="1"/>
          </p:cNvSpPr>
          <p:nvPr>
            <p:ph type="sldNum" sz="quarter" idx="12"/>
          </p:nvPr>
        </p:nvSpPr>
        <p:spPr/>
        <p:txBody>
          <a:bodyPr/>
          <a:lstStyle/>
          <a:p>
            <a:fld id="{41F9982F-567D-49CD-8347-F47B97765970}" type="slidenum">
              <a:rPr lang="en-IN" smtClean="0"/>
              <a:t>13</a:t>
            </a:fld>
            <a:endParaRPr lang="en-IN"/>
          </a:p>
        </p:txBody>
      </p:sp>
      <p:sp>
        <p:nvSpPr>
          <p:cNvPr id="3" name="TextBox 2">
            <a:extLst>
              <a:ext uri="{FF2B5EF4-FFF2-40B4-BE49-F238E27FC236}">
                <a16:creationId xmlns:a16="http://schemas.microsoft.com/office/drawing/2014/main" id="{6815BDB2-9687-5D08-DF10-C3FCEA4F2B93}"/>
              </a:ext>
            </a:extLst>
          </p:cNvPr>
          <p:cNvSpPr txBox="1"/>
          <p:nvPr/>
        </p:nvSpPr>
        <p:spPr>
          <a:xfrm>
            <a:off x="1010653" y="753979"/>
            <a:ext cx="10427368" cy="2954655"/>
          </a:xfrm>
          <a:prstGeom prst="rect">
            <a:avLst/>
          </a:prstGeom>
          <a:noFill/>
        </p:spPr>
        <p:txBody>
          <a:bodyPr wrap="square" rtlCol="0">
            <a:spAutoFit/>
          </a:bodyPr>
          <a:lstStyle/>
          <a:p>
            <a:pPr marL="285750" indent="-285750">
              <a:buFont typeface="Arial" panose="020B0604020202020204" pitchFamily="34" charset="0"/>
              <a:buChar char="•"/>
            </a:pPr>
            <a:r>
              <a:rPr lang="en-US" sz="1800" dirty="0"/>
              <a:t> </a:t>
            </a:r>
            <a:r>
              <a:rPr lang="en-US" sz="2400" dirty="0"/>
              <a:t>To analyze the spatiotemporal distribution of drought in terms of occurrence, severity, and periodicity to highlight phase transition/modulation during the drought episodes.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To assess the trends of climatic factors across spatiotemporal dimensions within the Indian region, employing the Mann-Kendall trend test and Sen’s Slope estimator. </a:t>
            </a:r>
            <a:endParaRPr lang="en-IN" sz="2400" b="1" dirty="0"/>
          </a:p>
          <a:p>
            <a:endParaRPr lang="en-IN" dirty="0"/>
          </a:p>
        </p:txBody>
      </p:sp>
    </p:spTree>
    <p:extLst>
      <p:ext uri="{BB962C8B-B14F-4D97-AF65-F5344CB8AC3E}">
        <p14:creationId xmlns:p14="http://schemas.microsoft.com/office/powerpoint/2010/main" val="957568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FD7359-18C9-7B27-52EB-841CF64B82F2}"/>
              </a:ext>
            </a:extLst>
          </p:cNvPr>
          <p:cNvSpPr>
            <a:spLocks noGrp="1"/>
          </p:cNvSpPr>
          <p:nvPr>
            <p:ph type="sldNum" sz="quarter" idx="12"/>
          </p:nvPr>
        </p:nvSpPr>
        <p:spPr/>
        <p:txBody>
          <a:bodyPr/>
          <a:lstStyle/>
          <a:p>
            <a:fld id="{41F9982F-567D-49CD-8347-F47B97765970}" type="slidenum">
              <a:rPr lang="en-IN" smtClean="0"/>
              <a:t>14</a:t>
            </a:fld>
            <a:endParaRPr lang="en-IN"/>
          </a:p>
        </p:txBody>
      </p:sp>
      <p:sp>
        <p:nvSpPr>
          <p:cNvPr id="3" name="TextBox 2">
            <a:extLst>
              <a:ext uri="{FF2B5EF4-FFF2-40B4-BE49-F238E27FC236}">
                <a16:creationId xmlns:a16="http://schemas.microsoft.com/office/drawing/2014/main" id="{B7598CC2-8527-C4A6-140E-F8760BAE975D}"/>
              </a:ext>
            </a:extLst>
          </p:cNvPr>
          <p:cNvSpPr txBox="1"/>
          <p:nvPr/>
        </p:nvSpPr>
        <p:spPr>
          <a:xfrm>
            <a:off x="593558" y="497305"/>
            <a:ext cx="11036968" cy="5078313"/>
          </a:xfrm>
          <a:prstGeom prst="rect">
            <a:avLst/>
          </a:prstGeom>
          <a:noFill/>
        </p:spPr>
        <p:txBody>
          <a:bodyPr wrap="square" rtlCol="0">
            <a:spAutoFit/>
          </a:bodyPr>
          <a:lstStyle/>
          <a:p>
            <a:r>
              <a:rPr lang="en-US" sz="2800" b="1" dirty="0"/>
              <a:t>Adaptive Water Governance in the Upper Indus Basin: Navigating Climate Change Challenges for Water Resource Management</a:t>
            </a:r>
          </a:p>
          <a:p>
            <a:endParaRPr lang="en-US" sz="2800" b="1" dirty="0"/>
          </a:p>
          <a:p>
            <a:pPr marL="457200" indent="-457200">
              <a:buFont typeface="Arial" panose="020B0604020202020204" pitchFamily="34" charset="0"/>
              <a:buChar char="•"/>
            </a:pPr>
            <a:r>
              <a:rPr lang="en-US" sz="2400" dirty="0"/>
              <a:t>To assess the magnitude of future climatic changes in Upper Indus Basin using CMIP6 simulations. </a:t>
            </a:r>
          </a:p>
          <a:p>
            <a:pPr marL="457200" indent="-457200">
              <a:buFont typeface="Arial" panose="020B0604020202020204" pitchFamily="34" charset="0"/>
              <a:buChar char="•"/>
            </a:pPr>
            <a:r>
              <a:rPr lang="en-US" sz="2400" dirty="0"/>
              <a:t>To evaluate the response of water resources and their availability under changing climatic regimes. </a:t>
            </a:r>
          </a:p>
          <a:p>
            <a:pPr marL="457200" indent="-457200">
              <a:buFont typeface="Arial" panose="020B0604020202020204" pitchFamily="34" charset="0"/>
              <a:buChar char="•"/>
            </a:pPr>
            <a:r>
              <a:rPr lang="en-US" sz="2400" dirty="0"/>
              <a:t>To project the sectoral water demand and development of optimum water allocation strategies.</a:t>
            </a:r>
          </a:p>
          <a:p>
            <a:pPr marL="457200" indent="-457200">
              <a:buFont typeface="Arial" panose="020B0604020202020204" pitchFamily="34" charset="0"/>
              <a:buChar char="•"/>
            </a:pPr>
            <a:r>
              <a:rPr lang="en-US" sz="2400" dirty="0"/>
              <a:t>The water allocation to different sectors will be evaluated using the WEAP model.</a:t>
            </a:r>
          </a:p>
          <a:p>
            <a:pPr marL="457200" indent="-457200">
              <a:buFont typeface="Arial" panose="020B0604020202020204" pitchFamily="34" charset="0"/>
              <a:buChar char="•"/>
            </a:pPr>
            <a:r>
              <a:rPr lang="en-US" sz="2400" dirty="0"/>
              <a:t> The hydropower potential would be measured using the integrated WEAP-LEAP models.</a:t>
            </a:r>
          </a:p>
          <a:p>
            <a:endParaRPr lang="en-IN" sz="2400" b="1" dirty="0"/>
          </a:p>
        </p:txBody>
      </p:sp>
    </p:spTree>
    <p:extLst>
      <p:ext uri="{BB962C8B-B14F-4D97-AF65-F5344CB8AC3E}">
        <p14:creationId xmlns:p14="http://schemas.microsoft.com/office/powerpoint/2010/main" val="2551725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A5EDAF-5555-0B0E-BF87-2DA485B88422}"/>
              </a:ext>
            </a:extLst>
          </p:cNvPr>
          <p:cNvSpPr>
            <a:spLocks noGrp="1"/>
          </p:cNvSpPr>
          <p:nvPr>
            <p:ph type="sldNum" sz="quarter" idx="12"/>
          </p:nvPr>
        </p:nvSpPr>
        <p:spPr/>
        <p:txBody>
          <a:bodyPr/>
          <a:lstStyle/>
          <a:p>
            <a:fld id="{41F9982F-567D-49CD-8347-F47B97765970}" type="slidenum">
              <a:rPr lang="en-IN" smtClean="0"/>
              <a:t>15</a:t>
            </a:fld>
            <a:endParaRPr lang="en-IN"/>
          </a:p>
        </p:txBody>
      </p:sp>
      <p:sp>
        <p:nvSpPr>
          <p:cNvPr id="3" name="TextBox 2">
            <a:extLst>
              <a:ext uri="{FF2B5EF4-FFF2-40B4-BE49-F238E27FC236}">
                <a16:creationId xmlns:a16="http://schemas.microsoft.com/office/drawing/2014/main" id="{8E9614C9-5147-7F8A-E5B2-284B8E75FD73}"/>
              </a:ext>
            </a:extLst>
          </p:cNvPr>
          <p:cNvSpPr txBox="1"/>
          <p:nvPr/>
        </p:nvSpPr>
        <p:spPr>
          <a:xfrm>
            <a:off x="401053" y="497305"/>
            <a:ext cx="11213431" cy="5447645"/>
          </a:xfrm>
          <a:prstGeom prst="rect">
            <a:avLst/>
          </a:prstGeom>
          <a:noFill/>
        </p:spPr>
        <p:txBody>
          <a:bodyPr wrap="square" rtlCol="0">
            <a:spAutoFit/>
          </a:bodyPr>
          <a:lstStyle/>
          <a:p>
            <a:r>
              <a:rPr lang="en-US" sz="2800" b="1" dirty="0"/>
              <a:t>Influence of urban land use types and urban-rural gradient on Plant Functional Traits of Common Woody Plants of Delhi</a:t>
            </a:r>
          </a:p>
          <a:p>
            <a:endParaRPr lang="en-US" sz="2800" b="1" dirty="0"/>
          </a:p>
          <a:p>
            <a:pPr marL="457200" indent="-457200">
              <a:buFont typeface="Arial" panose="020B0604020202020204" pitchFamily="34" charset="0"/>
              <a:buChar char="•"/>
            </a:pPr>
            <a:r>
              <a:rPr lang="en-US" sz="2400" dirty="0"/>
              <a:t>To examine variation in different plant functional traits (parameters of leaf, stems, quantity of biomass, N, P, C, K content </a:t>
            </a:r>
            <a:r>
              <a:rPr lang="en-US" sz="2400" dirty="0" err="1"/>
              <a:t>etc</a:t>
            </a:r>
            <a:r>
              <a:rPr lang="en-US" sz="2400" dirty="0"/>
              <a:t>) across different land use (Natural/ roadside/residential areas/parks) in urban area as well as along the urban–rural gradient.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 To investigate whether changes in soil parameters (Moisture, porosity, bulk density, pH, N, C, P, K content) and micro-climate across different land use types affect plant functional traits.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 To comprehend the trade-off relationship between plant functional traits and urban soil attributes for Carbon storage.</a:t>
            </a:r>
            <a:endParaRPr lang="en-IN" sz="2400" b="1" dirty="0"/>
          </a:p>
        </p:txBody>
      </p:sp>
    </p:spTree>
    <p:extLst>
      <p:ext uri="{BB962C8B-B14F-4D97-AF65-F5344CB8AC3E}">
        <p14:creationId xmlns:p14="http://schemas.microsoft.com/office/powerpoint/2010/main" val="179772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0B1127-AB4F-314A-0977-C3C8A008D1F3}"/>
              </a:ext>
            </a:extLst>
          </p:cNvPr>
          <p:cNvSpPr>
            <a:spLocks noGrp="1"/>
          </p:cNvSpPr>
          <p:nvPr>
            <p:ph type="sldNum" sz="quarter" idx="12"/>
          </p:nvPr>
        </p:nvSpPr>
        <p:spPr/>
        <p:txBody>
          <a:bodyPr/>
          <a:lstStyle/>
          <a:p>
            <a:fld id="{41F9982F-567D-49CD-8347-F47B97765970}" type="slidenum">
              <a:rPr lang="en-IN" smtClean="0"/>
              <a:t>16</a:t>
            </a:fld>
            <a:endParaRPr lang="en-IN"/>
          </a:p>
        </p:txBody>
      </p:sp>
      <p:sp>
        <p:nvSpPr>
          <p:cNvPr id="3" name="TextBox 2">
            <a:extLst>
              <a:ext uri="{FF2B5EF4-FFF2-40B4-BE49-F238E27FC236}">
                <a16:creationId xmlns:a16="http://schemas.microsoft.com/office/drawing/2014/main" id="{899A7C5C-CC1F-0E2F-D295-4F108CDC2488}"/>
              </a:ext>
            </a:extLst>
          </p:cNvPr>
          <p:cNvSpPr txBox="1"/>
          <p:nvPr/>
        </p:nvSpPr>
        <p:spPr>
          <a:xfrm>
            <a:off x="513347" y="513347"/>
            <a:ext cx="10924674" cy="5078313"/>
          </a:xfrm>
          <a:prstGeom prst="rect">
            <a:avLst/>
          </a:prstGeom>
          <a:noFill/>
        </p:spPr>
        <p:txBody>
          <a:bodyPr wrap="square" rtlCol="0">
            <a:spAutoFit/>
          </a:bodyPr>
          <a:lstStyle/>
          <a:p>
            <a:r>
              <a:rPr lang="en-US" sz="2800" b="1" dirty="0"/>
              <a:t>Land subsidence assessment using geospatial (UAV, </a:t>
            </a:r>
            <a:r>
              <a:rPr lang="en-US" sz="2800" b="1" dirty="0" err="1"/>
              <a:t>DInSAR</a:t>
            </a:r>
            <a:r>
              <a:rPr lang="en-US" sz="2800" b="1" dirty="0"/>
              <a:t>), artificial intelligence and GPR techniques in Coal mining regions of East India </a:t>
            </a:r>
          </a:p>
          <a:p>
            <a:pPr marL="457200" indent="-457200">
              <a:buFont typeface="Arial" panose="020B0604020202020204" pitchFamily="34" charset="0"/>
              <a:buChar char="•"/>
            </a:pPr>
            <a:r>
              <a:rPr lang="en-US" sz="2400" dirty="0"/>
              <a:t>To monitor and quantify land subsidence in coal mining regions of East India using Optical and microwave remote sensing data with UAV-based imagery and </a:t>
            </a:r>
            <a:r>
              <a:rPr lang="en-US" sz="2400" dirty="0" err="1"/>
              <a:t>DInSAR</a:t>
            </a:r>
            <a:r>
              <a:rPr lang="en-US" sz="2400" dirty="0"/>
              <a:t> techniques. </a:t>
            </a:r>
          </a:p>
          <a:p>
            <a:pPr marL="457200" indent="-457200">
              <a:buFont typeface="Arial" panose="020B0604020202020204" pitchFamily="34" charset="0"/>
              <a:buChar char="•"/>
            </a:pPr>
            <a:r>
              <a:rPr lang="en-US" sz="2400" dirty="0"/>
              <a:t> To establish the robust novel machine learning (RF, BRT, SVM, LB) and deep learning predictive models(CNN, RNN, RBFNs, DBNs) for land subsidence assessment. </a:t>
            </a:r>
          </a:p>
          <a:p>
            <a:pPr marL="457200" indent="-457200">
              <a:buFont typeface="Arial" panose="020B0604020202020204" pitchFamily="34" charset="0"/>
              <a:buChar char="•"/>
            </a:pPr>
            <a:r>
              <a:rPr lang="en-US" sz="2400" dirty="0"/>
              <a:t> To validate the results obtained from UAV, </a:t>
            </a:r>
            <a:r>
              <a:rPr lang="en-US" sz="2400" dirty="0" err="1"/>
              <a:t>DInSAR</a:t>
            </a:r>
            <a:r>
              <a:rPr lang="en-US" sz="2400" dirty="0"/>
              <a:t>, and AI using ground-truth data collected through GPR surveys. </a:t>
            </a:r>
          </a:p>
          <a:p>
            <a:pPr marL="457200" indent="-457200">
              <a:buFont typeface="Arial" panose="020B0604020202020204" pitchFamily="34" charset="0"/>
              <a:buChar char="•"/>
            </a:pPr>
            <a:r>
              <a:rPr lang="en-US" sz="2400" dirty="0"/>
              <a:t> To provide actionable recommendations for sustainable mining practices and land subsidence mitigation strategies.</a:t>
            </a:r>
            <a:endParaRPr lang="en-IN" sz="2400" b="1" dirty="0"/>
          </a:p>
        </p:txBody>
      </p:sp>
    </p:spTree>
    <p:extLst>
      <p:ext uri="{BB962C8B-B14F-4D97-AF65-F5344CB8AC3E}">
        <p14:creationId xmlns:p14="http://schemas.microsoft.com/office/powerpoint/2010/main" val="4138721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0036CF-81A9-0B93-358E-FC90343BFF34}"/>
              </a:ext>
            </a:extLst>
          </p:cNvPr>
          <p:cNvSpPr>
            <a:spLocks noGrp="1"/>
          </p:cNvSpPr>
          <p:nvPr>
            <p:ph type="sldNum" sz="quarter" idx="12"/>
          </p:nvPr>
        </p:nvSpPr>
        <p:spPr/>
        <p:txBody>
          <a:bodyPr/>
          <a:lstStyle/>
          <a:p>
            <a:fld id="{41F9982F-567D-49CD-8347-F47B97765970}" type="slidenum">
              <a:rPr lang="en-IN" smtClean="0"/>
              <a:t>17</a:t>
            </a:fld>
            <a:endParaRPr lang="en-IN"/>
          </a:p>
        </p:txBody>
      </p:sp>
      <p:sp>
        <p:nvSpPr>
          <p:cNvPr id="3" name="TextBox 2">
            <a:extLst>
              <a:ext uri="{FF2B5EF4-FFF2-40B4-BE49-F238E27FC236}">
                <a16:creationId xmlns:a16="http://schemas.microsoft.com/office/drawing/2014/main" id="{EAF16AA7-D681-4EB5-D6B3-049607769405}"/>
              </a:ext>
            </a:extLst>
          </p:cNvPr>
          <p:cNvSpPr txBox="1"/>
          <p:nvPr/>
        </p:nvSpPr>
        <p:spPr>
          <a:xfrm>
            <a:off x="433137" y="352926"/>
            <a:ext cx="11261558" cy="6555641"/>
          </a:xfrm>
          <a:prstGeom prst="rect">
            <a:avLst/>
          </a:prstGeom>
          <a:noFill/>
        </p:spPr>
        <p:txBody>
          <a:bodyPr wrap="square" rtlCol="0">
            <a:spAutoFit/>
          </a:bodyPr>
          <a:lstStyle/>
          <a:p>
            <a:r>
              <a:rPr lang="en-US" sz="2800" b="1" dirty="0"/>
              <a:t>Impact of mining activities on the water resources around </a:t>
            </a:r>
            <a:r>
              <a:rPr lang="en-US" sz="2800" b="1" dirty="0" err="1"/>
              <a:t>Perambalur</a:t>
            </a:r>
            <a:r>
              <a:rPr lang="en-US" sz="2800" b="1" dirty="0"/>
              <a:t> and </a:t>
            </a:r>
            <a:r>
              <a:rPr lang="en-US" sz="2800" b="1" dirty="0" err="1"/>
              <a:t>Ariyalur</a:t>
            </a:r>
            <a:r>
              <a:rPr lang="en-US" sz="2800" b="1" dirty="0"/>
              <a:t> district, southern India.</a:t>
            </a:r>
          </a:p>
          <a:p>
            <a:pPr marL="457200" indent="-457200">
              <a:buFont typeface="Arial" panose="020B0604020202020204" pitchFamily="34" charset="0"/>
              <a:buChar char="•"/>
            </a:pPr>
            <a:r>
              <a:rPr lang="en-US" sz="2400" dirty="0"/>
              <a:t>To determine water quality for drinking and agricultural purposes in and around the mining region of </a:t>
            </a:r>
            <a:r>
              <a:rPr lang="en-US" sz="2400" dirty="0" err="1"/>
              <a:t>Perambalur</a:t>
            </a:r>
            <a:r>
              <a:rPr lang="en-US" sz="2400" dirty="0"/>
              <a:t> and </a:t>
            </a:r>
            <a:r>
              <a:rPr lang="en-US" sz="2400" dirty="0" err="1"/>
              <a:t>Ariyalur</a:t>
            </a:r>
            <a:r>
              <a:rPr lang="en-US" sz="2400" dirty="0"/>
              <a:t> districts.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 To identify groundwater and surface water contamination through </a:t>
            </a:r>
            <a:r>
              <a:rPr lang="en-US" sz="2400" dirty="0" err="1"/>
              <a:t>hydrochemical</a:t>
            </a:r>
            <a:r>
              <a:rPr lang="en-US" sz="2400" dirty="0"/>
              <a:t> studies. Electrical conductivity, pH, oxidation redox potential (ORP), salt content, and groundwater level  are the parameters. Isotopes in water measured by Isotope Ratio Mass Spectrometry (IRMS).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 To study hydrogeochemical processes and contamination of water on public health </a:t>
            </a:r>
          </a:p>
          <a:p>
            <a:pPr marL="457200" indent="-457200">
              <a:buFont typeface="Arial" panose="020B0604020202020204" pitchFamily="34" charset="0"/>
              <a:buChar char="•"/>
            </a:pPr>
            <a:r>
              <a:rPr lang="en-US" sz="2400" dirty="0"/>
              <a:t> To evaluate soil major element, trace element (by ICP-MS).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 To predict the water contamination around mining regions using geochemical modelling. Various software like ArcGIS, </a:t>
            </a:r>
            <a:r>
              <a:rPr lang="en-US" sz="2400" dirty="0" err="1"/>
              <a:t>Aquachem</a:t>
            </a:r>
            <a:r>
              <a:rPr lang="en-US" sz="2400" dirty="0"/>
              <a:t>, </a:t>
            </a:r>
            <a:r>
              <a:rPr lang="en-US" sz="2400" dirty="0" err="1"/>
              <a:t>Phreeqc</a:t>
            </a:r>
            <a:r>
              <a:rPr lang="en-US" sz="2400" dirty="0"/>
              <a:t>, SPAA and IBM SPSS statistics can be used.</a:t>
            </a:r>
            <a:endParaRPr lang="en-US" sz="2400" b="1" dirty="0"/>
          </a:p>
          <a:p>
            <a:endParaRPr lang="en-IN" sz="2800" b="1" dirty="0"/>
          </a:p>
        </p:txBody>
      </p:sp>
    </p:spTree>
    <p:extLst>
      <p:ext uri="{BB962C8B-B14F-4D97-AF65-F5344CB8AC3E}">
        <p14:creationId xmlns:p14="http://schemas.microsoft.com/office/powerpoint/2010/main" val="184707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783DDC-0A52-92C0-DA17-33787D22CA7F}"/>
              </a:ext>
            </a:extLst>
          </p:cNvPr>
          <p:cNvSpPr>
            <a:spLocks noGrp="1"/>
          </p:cNvSpPr>
          <p:nvPr>
            <p:ph type="sldNum" sz="quarter" idx="12"/>
          </p:nvPr>
        </p:nvSpPr>
        <p:spPr/>
        <p:txBody>
          <a:bodyPr/>
          <a:lstStyle/>
          <a:p>
            <a:fld id="{41F9982F-567D-49CD-8347-F47B97765970}" type="slidenum">
              <a:rPr lang="en-IN" smtClean="0"/>
              <a:t>18</a:t>
            </a:fld>
            <a:endParaRPr lang="en-IN"/>
          </a:p>
        </p:txBody>
      </p:sp>
      <p:sp>
        <p:nvSpPr>
          <p:cNvPr id="3" name="TextBox 2">
            <a:extLst>
              <a:ext uri="{FF2B5EF4-FFF2-40B4-BE49-F238E27FC236}">
                <a16:creationId xmlns:a16="http://schemas.microsoft.com/office/drawing/2014/main" id="{ECAE14FE-7477-C2F9-1D8E-E3CF88891F05}"/>
              </a:ext>
            </a:extLst>
          </p:cNvPr>
          <p:cNvSpPr txBox="1"/>
          <p:nvPr/>
        </p:nvSpPr>
        <p:spPr>
          <a:xfrm>
            <a:off x="850232" y="497305"/>
            <a:ext cx="10732168" cy="5078313"/>
          </a:xfrm>
          <a:prstGeom prst="rect">
            <a:avLst/>
          </a:prstGeom>
          <a:noFill/>
        </p:spPr>
        <p:txBody>
          <a:bodyPr wrap="square" rtlCol="0">
            <a:spAutoFit/>
          </a:bodyPr>
          <a:lstStyle/>
          <a:p>
            <a:r>
              <a:rPr lang="en-US" sz="2800" b="1" dirty="0"/>
              <a:t>Assessment of Climate resilience capacity of a smart city of Haryana: Gurugram city</a:t>
            </a:r>
          </a:p>
          <a:p>
            <a:endParaRPr lang="en-US" sz="2800" b="1" dirty="0"/>
          </a:p>
          <a:p>
            <a:pPr marL="457200" indent="-457200">
              <a:buFont typeface="Arial" panose="020B0604020202020204" pitchFamily="34" charset="0"/>
              <a:buChar char="•"/>
            </a:pPr>
            <a:r>
              <a:rPr lang="en-US" sz="2400" dirty="0"/>
              <a:t>To prepare time series maps of Climate hazard and risk maps of the city and classification in different zone of impact.</a:t>
            </a:r>
          </a:p>
          <a:p>
            <a:pPr marL="457200" indent="-457200">
              <a:buFont typeface="Arial" panose="020B0604020202020204" pitchFamily="34" charset="0"/>
              <a:buChar char="•"/>
            </a:pPr>
            <a:r>
              <a:rPr lang="en-US" sz="2400" dirty="0"/>
              <a:t>To prepare spatial map of socio-economic status of population and their education or skills in preparedness of resilient city.</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 Identification and clustering of vulnerable populations living in the city.</a:t>
            </a:r>
          </a:p>
          <a:p>
            <a:pPr marL="457200" indent="-457200">
              <a:buFont typeface="Arial" panose="020B0604020202020204" pitchFamily="34" charset="0"/>
              <a:buChar char="•"/>
            </a:pPr>
            <a:r>
              <a:rPr lang="en-US" sz="2400" dirty="0"/>
              <a:t>Scope of urban green space (UGC) planning for reducing urban heat island effects and increasing biodiversity of the city. </a:t>
            </a:r>
          </a:p>
          <a:p>
            <a:pPr marL="457200" indent="-457200">
              <a:buFont typeface="Arial" panose="020B0604020202020204" pitchFamily="34" charset="0"/>
              <a:buChar char="•"/>
            </a:pPr>
            <a:r>
              <a:rPr lang="en-US" sz="2400" dirty="0"/>
              <a:t> Integration of resilient variables using traditional methods and machine learning algorithms.</a:t>
            </a:r>
            <a:endParaRPr lang="en-IN" sz="2400" dirty="0"/>
          </a:p>
        </p:txBody>
      </p:sp>
    </p:spTree>
    <p:extLst>
      <p:ext uri="{BB962C8B-B14F-4D97-AF65-F5344CB8AC3E}">
        <p14:creationId xmlns:p14="http://schemas.microsoft.com/office/powerpoint/2010/main" val="2366360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FFBD2A-84F1-95BA-489B-E39159EBF59D}"/>
              </a:ext>
            </a:extLst>
          </p:cNvPr>
          <p:cNvSpPr>
            <a:spLocks noGrp="1"/>
          </p:cNvSpPr>
          <p:nvPr>
            <p:ph type="sldNum" sz="quarter" idx="12"/>
          </p:nvPr>
        </p:nvSpPr>
        <p:spPr/>
        <p:txBody>
          <a:bodyPr/>
          <a:lstStyle/>
          <a:p>
            <a:fld id="{41F9982F-567D-49CD-8347-F47B97765970}" type="slidenum">
              <a:rPr lang="en-IN" smtClean="0"/>
              <a:t>19</a:t>
            </a:fld>
            <a:endParaRPr lang="en-IN"/>
          </a:p>
        </p:txBody>
      </p:sp>
      <p:sp>
        <p:nvSpPr>
          <p:cNvPr id="3" name="TextBox 2">
            <a:extLst>
              <a:ext uri="{FF2B5EF4-FFF2-40B4-BE49-F238E27FC236}">
                <a16:creationId xmlns:a16="http://schemas.microsoft.com/office/drawing/2014/main" id="{DE204C0C-9AF7-7941-9CCD-82914297993C}"/>
              </a:ext>
            </a:extLst>
          </p:cNvPr>
          <p:cNvSpPr txBox="1"/>
          <p:nvPr/>
        </p:nvSpPr>
        <p:spPr>
          <a:xfrm>
            <a:off x="513347" y="545432"/>
            <a:ext cx="11133221" cy="5386090"/>
          </a:xfrm>
          <a:prstGeom prst="rect">
            <a:avLst/>
          </a:prstGeom>
          <a:noFill/>
        </p:spPr>
        <p:txBody>
          <a:bodyPr wrap="square" rtlCol="0">
            <a:spAutoFit/>
          </a:bodyPr>
          <a:lstStyle/>
          <a:p>
            <a:r>
              <a:rPr lang="en-US" sz="2800" b="1" dirty="0"/>
              <a:t>Improving the </a:t>
            </a:r>
            <a:r>
              <a:rPr lang="en-US" sz="2800" b="1" dirty="0" err="1"/>
              <a:t>Budyko</a:t>
            </a:r>
            <a:r>
              <a:rPr lang="en-US" sz="2800" b="1" dirty="0"/>
              <a:t> framework to better understand the drivers of interannual variability in water cycle </a:t>
            </a:r>
          </a:p>
          <a:p>
            <a:pPr marL="457200" indent="-457200">
              <a:buFont typeface="Arial" panose="020B0604020202020204" pitchFamily="34" charset="0"/>
              <a:buChar char="•"/>
            </a:pPr>
            <a:r>
              <a:rPr lang="en-US" sz="2400" dirty="0" err="1"/>
              <a:t>Budyko</a:t>
            </a:r>
            <a:r>
              <a:rPr lang="en-US" sz="2400" dirty="0"/>
              <a:t> framework (an empirical framework), which relates the evaporative index to the aridity index assuming zero storage change.</a:t>
            </a:r>
          </a:p>
          <a:p>
            <a:pPr marL="457200" indent="-457200">
              <a:buFont typeface="Arial" panose="020B0604020202020204" pitchFamily="34" charset="0"/>
              <a:buChar char="•"/>
            </a:pPr>
            <a:r>
              <a:rPr lang="en-US" sz="2400" dirty="0"/>
              <a:t>The aim is to improve the </a:t>
            </a:r>
            <a:r>
              <a:rPr lang="en-US" sz="2400" dirty="0" err="1"/>
              <a:t>Budyko</a:t>
            </a:r>
            <a:r>
              <a:rPr lang="en-US" sz="2400" dirty="0"/>
              <a:t> framework by </a:t>
            </a:r>
            <a:r>
              <a:rPr lang="en-US" sz="2400" b="1" dirty="0"/>
              <a:t>including storage term </a:t>
            </a:r>
            <a:r>
              <a:rPr lang="en-US" sz="2400" dirty="0"/>
              <a:t>and to use the atmospheric water –flux and land water-budget equations to derive a relation between evaporative index and aridity index.</a:t>
            </a:r>
          </a:p>
          <a:p>
            <a:pPr marL="457200" indent="-457200">
              <a:buFont typeface="Arial" panose="020B0604020202020204" pitchFamily="34" charset="0"/>
              <a:buChar char="•"/>
            </a:pPr>
            <a:r>
              <a:rPr lang="en-US" sz="2400" dirty="0"/>
              <a:t>This work will be vital for deciding how precipitation is divided between streamflow and evaporation.</a:t>
            </a:r>
          </a:p>
          <a:p>
            <a:pPr marL="457200" indent="-457200">
              <a:buFont typeface="Arial" panose="020B0604020202020204" pitchFamily="34" charset="0"/>
              <a:buChar char="•"/>
            </a:pPr>
            <a:r>
              <a:rPr lang="en-US" sz="2400" dirty="0"/>
              <a:t>Output from the </a:t>
            </a:r>
            <a:r>
              <a:rPr lang="en-US" sz="2400" dirty="0" err="1"/>
              <a:t>Budyko</a:t>
            </a:r>
            <a:r>
              <a:rPr lang="en-US" sz="2400" dirty="0"/>
              <a:t> framework would be compared with the output from the hydrological model-SWAT, to check the variation in results from an empirical and process-based models.</a:t>
            </a:r>
          </a:p>
          <a:p>
            <a:pPr marL="457200" indent="-457200">
              <a:buFont typeface="Arial" panose="020B0604020202020204" pitchFamily="34" charset="0"/>
              <a:buChar char="•"/>
            </a:pPr>
            <a:r>
              <a:rPr lang="en-US" sz="2400" dirty="0"/>
              <a:t>Once, the updated framework is ready, the deviations from the theoretical mean will be investigated to identify the drivers, i.e. climate change or human intervention. </a:t>
            </a:r>
            <a:endParaRPr lang="en-IN" sz="2400" b="1" dirty="0"/>
          </a:p>
        </p:txBody>
      </p:sp>
    </p:spTree>
    <p:extLst>
      <p:ext uri="{BB962C8B-B14F-4D97-AF65-F5344CB8AC3E}">
        <p14:creationId xmlns:p14="http://schemas.microsoft.com/office/powerpoint/2010/main" val="173266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1C175F8-D257-87BE-10A6-99D7531CB3A9}"/>
              </a:ext>
            </a:extLst>
          </p:cNvPr>
          <p:cNvSpPr>
            <a:spLocks noGrp="1"/>
          </p:cNvSpPr>
          <p:nvPr>
            <p:ph type="sldNum" sz="quarter" idx="12"/>
          </p:nvPr>
        </p:nvSpPr>
        <p:spPr/>
        <p:txBody>
          <a:bodyPr/>
          <a:lstStyle/>
          <a:p>
            <a:fld id="{41F9982F-567D-49CD-8347-F47B97765970}" type="slidenum">
              <a:rPr lang="en-IN" sz="1600" smtClean="0"/>
              <a:t>2</a:t>
            </a:fld>
            <a:endParaRPr lang="en-IN" sz="1600" dirty="0"/>
          </a:p>
        </p:txBody>
      </p:sp>
      <p:sp>
        <p:nvSpPr>
          <p:cNvPr id="6" name="TextBox 5">
            <a:extLst>
              <a:ext uri="{FF2B5EF4-FFF2-40B4-BE49-F238E27FC236}">
                <a16:creationId xmlns:a16="http://schemas.microsoft.com/office/drawing/2014/main" id="{F6FCEA9B-5731-4E69-9E00-97E074CCC1FD}"/>
              </a:ext>
            </a:extLst>
          </p:cNvPr>
          <p:cNvSpPr txBox="1"/>
          <p:nvPr/>
        </p:nvSpPr>
        <p:spPr>
          <a:xfrm>
            <a:off x="665747" y="433137"/>
            <a:ext cx="10612479" cy="544764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Transport of Pesticides and Bacteria Through Macropores Created by Plant Root Network</a:t>
            </a:r>
          </a:p>
          <a:p>
            <a:endParaRPr lang="en-US" sz="28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The objectives of this proposal:</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To experimentally characterize enhanced transport of nutrients, pesticides and bacteria through the preferential flow paths created by the roots using artificial analogue (made by wires) and natural root network.</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(ii) To formulate, calibrate and validate a model for simulation of flow (by dual permeability model) and transport of nutrients, pesticides and bacteria through the root zone soil.</a:t>
            </a:r>
          </a:p>
          <a:p>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Pesticides for experiment: </a:t>
            </a:r>
            <a:r>
              <a:rPr lang="en-IN" sz="2400" dirty="0">
                <a:latin typeface="Times New Roman" panose="02020603050405020304" pitchFamily="18" charset="0"/>
                <a:cs typeface="Times New Roman" panose="02020603050405020304" pitchFamily="18" charset="0"/>
              </a:rPr>
              <a:t>Chlorpyrifos &amp; Regent GR.</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bacterial transport: Escherichia Coli.</a:t>
            </a:r>
          </a:p>
        </p:txBody>
      </p:sp>
    </p:spTree>
    <p:extLst>
      <p:ext uri="{BB962C8B-B14F-4D97-AF65-F5344CB8AC3E}">
        <p14:creationId xmlns:p14="http://schemas.microsoft.com/office/powerpoint/2010/main" val="248946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06E25C-8E63-7AC0-D90D-2D0891277D62}"/>
              </a:ext>
            </a:extLst>
          </p:cNvPr>
          <p:cNvSpPr>
            <a:spLocks noGrp="1"/>
          </p:cNvSpPr>
          <p:nvPr>
            <p:ph type="sldNum" sz="quarter" idx="12"/>
          </p:nvPr>
        </p:nvSpPr>
        <p:spPr/>
        <p:txBody>
          <a:bodyPr/>
          <a:lstStyle/>
          <a:p>
            <a:fld id="{41F9982F-567D-49CD-8347-F47B97765970}" type="slidenum">
              <a:rPr lang="en-IN" smtClean="0"/>
              <a:t>20</a:t>
            </a:fld>
            <a:endParaRPr lang="en-IN"/>
          </a:p>
        </p:txBody>
      </p:sp>
      <p:sp>
        <p:nvSpPr>
          <p:cNvPr id="3" name="TextBox 2">
            <a:extLst>
              <a:ext uri="{FF2B5EF4-FFF2-40B4-BE49-F238E27FC236}">
                <a16:creationId xmlns:a16="http://schemas.microsoft.com/office/drawing/2014/main" id="{B02E318C-705B-6691-F08F-45075572DC7A}"/>
              </a:ext>
            </a:extLst>
          </p:cNvPr>
          <p:cNvSpPr txBox="1"/>
          <p:nvPr/>
        </p:nvSpPr>
        <p:spPr>
          <a:xfrm>
            <a:off x="240632" y="256674"/>
            <a:ext cx="11421979" cy="5509200"/>
          </a:xfrm>
          <a:prstGeom prst="rect">
            <a:avLst/>
          </a:prstGeom>
          <a:noFill/>
        </p:spPr>
        <p:txBody>
          <a:bodyPr wrap="square" rtlCol="0">
            <a:spAutoFit/>
          </a:bodyPr>
          <a:lstStyle/>
          <a:p>
            <a:r>
              <a:rPr lang="en-US" sz="2800" b="1" dirty="0"/>
              <a:t>Contrasting distribution of arsenic and uranium in the groundwater of alluvial plains, North India: Implications for origin, fate control, and Health Perspectives</a:t>
            </a:r>
          </a:p>
          <a:p>
            <a:endParaRPr lang="en-US" sz="2800" b="1" dirty="0"/>
          </a:p>
          <a:p>
            <a:pPr marL="457200" indent="-457200">
              <a:buFont typeface="Arial" panose="020B0604020202020204" pitchFamily="34" charset="0"/>
              <a:buChar char="•"/>
            </a:pPr>
            <a:r>
              <a:rPr lang="en-US" sz="2400" dirty="0"/>
              <a:t>To study sources, sinks, and responsible accumulation and mobilization processes of As and U using multi-method and multidisciplinary approach.</a:t>
            </a:r>
          </a:p>
          <a:p>
            <a:pPr marL="457200" indent="-457200">
              <a:buFont typeface="Arial" panose="020B0604020202020204" pitchFamily="34" charset="0"/>
              <a:buChar char="•"/>
            </a:pPr>
            <a:r>
              <a:rPr lang="en-US" sz="2400" dirty="0"/>
              <a:t>The proposed study being located where different environmental compartments (water, rock and soil) intersect.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Field data: </a:t>
            </a:r>
            <a:r>
              <a:rPr lang="en-US" sz="2400" dirty="0"/>
              <a:t>from groundwater samples, sediment samples from borewell drilling, foodgrain samples from local areas.</a:t>
            </a:r>
          </a:p>
          <a:p>
            <a:pPr marL="457200" indent="-457200">
              <a:buFont typeface="Arial" panose="020B0604020202020204" pitchFamily="34" charset="0"/>
              <a:buChar char="•"/>
            </a:pPr>
            <a:r>
              <a:rPr lang="en-US" sz="2400" b="1" dirty="0"/>
              <a:t>Laboratory data</a:t>
            </a:r>
            <a:r>
              <a:rPr lang="en-US" sz="2400" dirty="0"/>
              <a:t>: </a:t>
            </a:r>
            <a:r>
              <a:rPr lang="en-US" sz="2400" dirty="0" err="1"/>
              <a:t>Hydrochemical</a:t>
            </a:r>
            <a:r>
              <a:rPr lang="en-US" sz="2400" dirty="0"/>
              <a:t> analysis of the groundwater samples using ICP-MS. Bulk geochemical analysis using ICP-MS followed by HF-HCl-HNO3 digestion. Mineralogical analysis will be carried out by using SEM-EDS and XRD technique</a:t>
            </a:r>
          </a:p>
        </p:txBody>
      </p:sp>
    </p:spTree>
    <p:extLst>
      <p:ext uri="{BB962C8B-B14F-4D97-AF65-F5344CB8AC3E}">
        <p14:creationId xmlns:p14="http://schemas.microsoft.com/office/powerpoint/2010/main" val="2202433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A07986-D687-6BE3-DB49-E5A252506F3E}"/>
              </a:ext>
            </a:extLst>
          </p:cNvPr>
          <p:cNvSpPr>
            <a:spLocks noGrp="1"/>
          </p:cNvSpPr>
          <p:nvPr>
            <p:ph type="sldNum" sz="quarter" idx="12"/>
          </p:nvPr>
        </p:nvSpPr>
        <p:spPr/>
        <p:txBody>
          <a:bodyPr/>
          <a:lstStyle/>
          <a:p>
            <a:fld id="{41F9982F-567D-49CD-8347-F47B97765970}" type="slidenum">
              <a:rPr lang="en-IN" smtClean="0"/>
              <a:t>21</a:t>
            </a:fld>
            <a:endParaRPr lang="en-IN"/>
          </a:p>
        </p:txBody>
      </p:sp>
      <p:sp>
        <p:nvSpPr>
          <p:cNvPr id="3" name="TextBox 2">
            <a:extLst>
              <a:ext uri="{FF2B5EF4-FFF2-40B4-BE49-F238E27FC236}">
                <a16:creationId xmlns:a16="http://schemas.microsoft.com/office/drawing/2014/main" id="{C88278D4-AAF9-2BCB-A355-CE87CD27C77E}"/>
              </a:ext>
            </a:extLst>
          </p:cNvPr>
          <p:cNvSpPr txBox="1"/>
          <p:nvPr/>
        </p:nvSpPr>
        <p:spPr>
          <a:xfrm>
            <a:off x="1042737" y="962526"/>
            <a:ext cx="10235489" cy="3323987"/>
          </a:xfrm>
          <a:prstGeom prst="rect">
            <a:avLst/>
          </a:prstGeom>
          <a:noFill/>
        </p:spPr>
        <p:txBody>
          <a:bodyPr wrap="square" rtlCol="0">
            <a:spAutoFit/>
          </a:bodyPr>
          <a:lstStyle/>
          <a:p>
            <a:pPr marL="457200" indent="-457200">
              <a:buFont typeface="Arial" panose="020B0604020202020204" pitchFamily="34" charset="0"/>
              <a:buChar char="•"/>
            </a:pPr>
            <a:r>
              <a:rPr lang="en-IN" sz="2400" dirty="0"/>
              <a:t>Potentially mobile fraction</a:t>
            </a:r>
            <a:r>
              <a:rPr lang="en-US" sz="2400" dirty="0"/>
              <a:t> of contaminants are under inspection. So circular column experiments will be carried out.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To determine the spatial relationship between the incidence rates of bladder, liver, lung, breast, and kidney cancers and the contaminant concentrations.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For the hydrogeochemical modelling of subsurface conditions, the freely available software </a:t>
            </a:r>
            <a:r>
              <a:rPr lang="en-US" sz="2400" b="1" dirty="0" err="1"/>
              <a:t>PhreeqC</a:t>
            </a:r>
            <a:r>
              <a:rPr lang="en-US" sz="2400" dirty="0"/>
              <a:t> will be used.</a:t>
            </a:r>
            <a:endParaRPr lang="en-IN" sz="2400" b="1" dirty="0"/>
          </a:p>
          <a:p>
            <a:endParaRPr lang="en-IN" dirty="0"/>
          </a:p>
        </p:txBody>
      </p:sp>
    </p:spTree>
    <p:extLst>
      <p:ext uri="{BB962C8B-B14F-4D97-AF65-F5344CB8AC3E}">
        <p14:creationId xmlns:p14="http://schemas.microsoft.com/office/powerpoint/2010/main" val="2578381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E8F41A-6839-22C7-09AE-A66E263FABFE}"/>
              </a:ext>
            </a:extLst>
          </p:cNvPr>
          <p:cNvSpPr>
            <a:spLocks noGrp="1"/>
          </p:cNvSpPr>
          <p:nvPr>
            <p:ph type="sldNum" sz="quarter" idx="12"/>
          </p:nvPr>
        </p:nvSpPr>
        <p:spPr/>
        <p:txBody>
          <a:bodyPr/>
          <a:lstStyle/>
          <a:p>
            <a:fld id="{41F9982F-567D-49CD-8347-F47B97765970}" type="slidenum">
              <a:rPr lang="en-IN" smtClean="0"/>
              <a:t>22</a:t>
            </a:fld>
            <a:endParaRPr lang="en-IN"/>
          </a:p>
        </p:txBody>
      </p:sp>
      <p:sp>
        <p:nvSpPr>
          <p:cNvPr id="3" name="TextBox 2">
            <a:extLst>
              <a:ext uri="{FF2B5EF4-FFF2-40B4-BE49-F238E27FC236}">
                <a16:creationId xmlns:a16="http://schemas.microsoft.com/office/drawing/2014/main" id="{5544AFE6-4DC7-4CA5-6E6B-0109F56AEA17}"/>
              </a:ext>
            </a:extLst>
          </p:cNvPr>
          <p:cNvSpPr txBox="1"/>
          <p:nvPr/>
        </p:nvSpPr>
        <p:spPr>
          <a:xfrm>
            <a:off x="449179" y="449179"/>
            <a:ext cx="10829047" cy="5139869"/>
          </a:xfrm>
          <a:prstGeom prst="rect">
            <a:avLst/>
          </a:prstGeom>
          <a:noFill/>
        </p:spPr>
        <p:txBody>
          <a:bodyPr wrap="square" rtlCol="0">
            <a:spAutoFit/>
          </a:bodyPr>
          <a:lstStyle/>
          <a:p>
            <a:r>
              <a:rPr lang="en-US" sz="2800" b="1" dirty="0"/>
              <a:t>Correlation of Various Water Quality Parameters and Water Quality Index of </a:t>
            </a:r>
            <a:r>
              <a:rPr lang="en-US" sz="2800" b="1" dirty="0" err="1"/>
              <a:t>Lonar</a:t>
            </a:r>
            <a:r>
              <a:rPr lang="en-US" sz="2800" b="1" dirty="0"/>
              <a:t> Tehsil Area, </a:t>
            </a:r>
            <a:r>
              <a:rPr lang="en-US" sz="2800" b="1" dirty="0" err="1"/>
              <a:t>Buldhana</a:t>
            </a:r>
            <a:r>
              <a:rPr lang="en-US" sz="2800" b="1" dirty="0"/>
              <a:t>, Maharashtra</a:t>
            </a:r>
          </a:p>
          <a:p>
            <a:r>
              <a:rPr lang="en-US" sz="2800" b="1" dirty="0"/>
              <a:t> </a:t>
            </a:r>
          </a:p>
          <a:p>
            <a:pPr marL="457200" indent="-457200">
              <a:buFont typeface="Arial" panose="020B0604020202020204" pitchFamily="34" charset="0"/>
              <a:buChar char="•"/>
            </a:pPr>
            <a:r>
              <a:rPr lang="en-US" sz="2400" dirty="0"/>
              <a:t>To carry out the rate of degrading water quality and provide information about the following parameters: </a:t>
            </a:r>
            <a:r>
              <a:rPr lang="en-IN" sz="2400" dirty="0"/>
              <a:t>: Ca</a:t>
            </a:r>
            <a:r>
              <a:rPr lang="en-IN" sz="2400" baseline="30000" dirty="0"/>
              <a:t>2+</a:t>
            </a:r>
            <a:r>
              <a:rPr lang="en-IN" sz="2400" dirty="0"/>
              <a:t>, Mg</a:t>
            </a:r>
            <a:r>
              <a:rPr lang="en-IN" sz="2400" baseline="30000" dirty="0"/>
              <a:t>2+</a:t>
            </a:r>
            <a:r>
              <a:rPr lang="en-IN" sz="2400" dirty="0"/>
              <a:t>, Na</a:t>
            </a:r>
            <a:r>
              <a:rPr lang="en-IN" sz="2400" baseline="30000" dirty="0"/>
              <a:t>+</a:t>
            </a:r>
            <a:r>
              <a:rPr lang="en-IN" sz="2400" dirty="0"/>
              <a:t>, K</a:t>
            </a:r>
            <a:r>
              <a:rPr lang="en-IN" sz="2400" baseline="30000" dirty="0"/>
              <a:t>+</a:t>
            </a:r>
            <a:r>
              <a:rPr lang="en-IN" sz="2400" dirty="0"/>
              <a:t>, HCO</a:t>
            </a:r>
            <a:r>
              <a:rPr lang="en-IN" sz="2400" baseline="-25000" dirty="0"/>
              <a:t>3</a:t>
            </a:r>
            <a:r>
              <a:rPr lang="en-IN" sz="2400" baseline="30000" dirty="0"/>
              <a:t>-</a:t>
            </a:r>
            <a:r>
              <a:rPr lang="en-IN" sz="2400" dirty="0"/>
              <a:t>, CO</a:t>
            </a:r>
            <a:r>
              <a:rPr lang="en-IN" sz="2400" baseline="-25000" dirty="0"/>
              <a:t>3</a:t>
            </a:r>
            <a:r>
              <a:rPr lang="en-IN" sz="2400" baseline="30000" dirty="0"/>
              <a:t>2-</a:t>
            </a:r>
            <a:r>
              <a:rPr lang="en-IN" sz="2400" dirty="0"/>
              <a:t>, SO4</a:t>
            </a:r>
            <a:r>
              <a:rPr lang="en-IN" sz="2400" baseline="30000" dirty="0"/>
              <a:t>2-</a:t>
            </a:r>
            <a:r>
              <a:rPr lang="en-IN" sz="2400" dirty="0"/>
              <a:t>, Cl-, PO4</a:t>
            </a:r>
            <a:r>
              <a:rPr lang="en-IN" sz="2400" baseline="30000" dirty="0"/>
              <a:t>3-</a:t>
            </a:r>
            <a:r>
              <a:rPr lang="en-IN" sz="2400" dirty="0"/>
              <a:t>, NO3, Total dissolved solids (TDS), Total Hardness, Alkalinity.</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 Dug wells and bore wells water samples will be collected for both pre-monsoon and post-monsoon seasons and  will be analyzed to know the depth and nature of aquifer contributing element in drinking waters.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 To demarcate the groundwater polluted zone using GIS techniques. </a:t>
            </a:r>
            <a:endParaRPr lang="en-US" sz="2400" b="1" dirty="0"/>
          </a:p>
          <a:p>
            <a:endParaRPr lang="en-IN" sz="2800" b="1" dirty="0"/>
          </a:p>
        </p:txBody>
      </p:sp>
    </p:spTree>
    <p:extLst>
      <p:ext uri="{BB962C8B-B14F-4D97-AF65-F5344CB8AC3E}">
        <p14:creationId xmlns:p14="http://schemas.microsoft.com/office/powerpoint/2010/main" val="532453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036411-06A1-5162-E662-F8A6AABF3692}"/>
              </a:ext>
            </a:extLst>
          </p:cNvPr>
          <p:cNvSpPr>
            <a:spLocks noGrp="1"/>
          </p:cNvSpPr>
          <p:nvPr>
            <p:ph type="sldNum" sz="quarter" idx="12"/>
          </p:nvPr>
        </p:nvSpPr>
        <p:spPr/>
        <p:txBody>
          <a:bodyPr/>
          <a:lstStyle/>
          <a:p>
            <a:fld id="{41F9982F-567D-49CD-8347-F47B97765970}" type="slidenum">
              <a:rPr lang="en-IN" smtClean="0"/>
              <a:t>23</a:t>
            </a:fld>
            <a:endParaRPr lang="en-IN"/>
          </a:p>
        </p:txBody>
      </p:sp>
      <p:sp>
        <p:nvSpPr>
          <p:cNvPr id="3" name="TextBox 2">
            <a:extLst>
              <a:ext uri="{FF2B5EF4-FFF2-40B4-BE49-F238E27FC236}">
                <a16:creationId xmlns:a16="http://schemas.microsoft.com/office/drawing/2014/main" id="{03567644-2F1C-DB62-4F09-CA6D80242106}"/>
              </a:ext>
            </a:extLst>
          </p:cNvPr>
          <p:cNvSpPr txBox="1"/>
          <p:nvPr/>
        </p:nvSpPr>
        <p:spPr>
          <a:xfrm>
            <a:off x="850232" y="545432"/>
            <a:ext cx="10668000" cy="5447645"/>
          </a:xfrm>
          <a:prstGeom prst="rect">
            <a:avLst/>
          </a:prstGeom>
          <a:noFill/>
        </p:spPr>
        <p:txBody>
          <a:bodyPr wrap="square" rtlCol="0">
            <a:spAutoFit/>
          </a:bodyPr>
          <a:lstStyle/>
          <a:p>
            <a:r>
              <a:rPr lang="en-US" sz="2800" b="1" dirty="0"/>
              <a:t>New Planned Hydrological Structures (dams) in the Upper Himalayas Region and Their Consequences on the River Sediment Delivery. </a:t>
            </a:r>
          </a:p>
          <a:p>
            <a:pPr marL="457200" indent="-457200">
              <a:buFont typeface="Arial" panose="020B0604020202020204" pitchFamily="34" charset="0"/>
              <a:buChar char="•"/>
            </a:pPr>
            <a:r>
              <a:rPr lang="en-US" sz="2400" dirty="0"/>
              <a:t>To quantify hydrological response of the river catchments and improve model uncertainty by SWAT-CUP.</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To establish grain size distribution (GSD) in the river catchment by a quadcopter drone and its processed orthoimages. GSD is required for proper estimation of sediment flux.</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Finally, taking SWAT-CUP model and GSD as input, to assess and establish longitudinal sediment connectivity and finding dis-connectivity caused by the Dam over the river network. Sediment connectivity tool like CASCADE can be used for this purpose.</a:t>
            </a:r>
            <a:endParaRPr lang="en-IN" sz="2400" b="1" dirty="0"/>
          </a:p>
        </p:txBody>
      </p:sp>
    </p:spTree>
    <p:extLst>
      <p:ext uri="{BB962C8B-B14F-4D97-AF65-F5344CB8AC3E}">
        <p14:creationId xmlns:p14="http://schemas.microsoft.com/office/powerpoint/2010/main" val="1247232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0BFC34-11A2-DDA1-62F9-3363B0C1755D}"/>
              </a:ext>
            </a:extLst>
          </p:cNvPr>
          <p:cNvSpPr>
            <a:spLocks noGrp="1"/>
          </p:cNvSpPr>
          <p:nvPr>
            <p:ph type="sldNum" sz="quarter" idx="12"/>
          </p:nvPr>
        </p:nvSpPr>
        <p:spPr/>
        <p:txBody>
          <a:bodyPr/>
          <a:lstStyle/>
          <a:p>
            <a:fld id="{41F9982F-567D-49CD-8347-F47B97765970}" type="slidenum">
              <a:rPr lang="en-IN" smtClean="0"/>
              <a:t>24</a:t>
            </a:fld>
            <a:endParaRPr lang="en-IN"/>
          </a:p>
        </p:txBody>
      </p:sp>
      <p:sp>
        <p:nvSpPr>
          <p:cNvPr id="3" name="TextBox 2">
            <a:extLst>
              <a:ext uri="{FF2B5EF4-FFF2-40B4-BE49-F238E27FC236}">
                <a16:creationId xmlns:a16="http://schemas.microsoft.com/office/drawing/2014/main" id="{C951F1ED-3A3F-721B-4C8C-5B87F3C9C289}"/>
              </a:ext>
            </a:extLst>
          </p:cNvPr>
          <p:cNvSpPr txBox="1"/>
          <p:nvPr/>
        </p:nvSpPr>
        <p:spPr>
          <a:xfrm>
            <a:off x="288758" y="481263"/>
            <a:ext cx="11662610" cy="5139869"/>
          </a:xfrm>
          <a:prstGeom prst="rect">
            <a:avLst/>
          </a:prstGeom>
          <a:noFill/>
        </p:spPr>
        <p:txBody>
          <a:bodyPr wrap="square" rtlCol="0">
            <a:spAutoFit/>
          </a:bodyPr>
          <a:lstStyle/>
          <a:p>
            <a:r>
              <a:rPr lang="en-US" sz="2800" b="1" dirty="0"/>
              <a:t>Groundwater Quality, Health Risk Assessment, and Source Distribution of Heavy Metals Contamination around the industrial areas of Aurangabad Municipal Corporation Area.</a:t>
            </a:r>
          </a:p>
          <a:p>
            <a:pPr marL="457200" indent="-457200">
              <a:buFont typeface="Arial" panose="020B0604020202020204" pitchFamily="34" charset="0"/>
              <a:buChar char="•"/>
            </a:pPr>
            <a:r>
              <a:rPr lang="en-US" sz="2400" dirty="0"/>
              <a:t>To identify the suitable structure for artificial recharge and to demarcate favourable  areas for percolation.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To create the database of groundwater potential zone by observing inventory of wells and identify the potential groundwater recharge zone through Remote Sensing and Geographical Information System (GIS).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To identify the groundwater potable or non-potable for drinking and irrigation purpose.</a:t>
            </a:r>
          </a:p>
          <a:p>
            <a:pPr marL="457200" indent="-457200">
              <a:buFont typeface="Arial" panose="020B0604020202020204" pitchFamily="34" charset="0"/>
              <a:buChar char="•"/>
            </a:pPr>
            <a:r>
              <a:rPr lang="en-US" sz="2400" dirty="0"/>
              <a:t>The relations will be found with the diseases and the contaminants present in the water</a:t>
            </a:r>
            <a:endParaRPr lang="en-US" sz="2400" b="1" dirty="0"/>
          </a:p>
          <a:p>
            <a:endParaRPr lang="en-IN" sz="2800" b="1" dirty="0"/>
          </a:p>
        </p:txBody>
      </p:sp>
    </p:spTree>
    <p:extLst>
      <p:ext uri="{BB962C8B-B14F-4D97-AF65-F5344CB8AC3E}">
        <p14:creationId xmlns:p14="http://schemas.microsoft.com/office/powerpoint/2010/main" val="4173023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2865F7-589F-954E-A146-C450F20D9E13}"/>
              </a:ext>
            </a:extLst>
          </p:cNvPr>
          <p:cNvSpPr>
            <a:spLocks noGrp="1"/>
          </p:cNvSpPr>
          <p:nvPr>
            <p:ph type="sldNum" sz="quarter" idx="12"/>
          </p:nvPr>
        </p:nvSpPr>
        <p:spPr/>
        <p:txBody>
          <a:bodyPr/>
          <a:lstStyle/>
          <a:p>
            <a:fld id="{41F9982F-567D-49CD-8347-F47B97765970}" type="slidenum">
              <a:rPr lang="en-IN" smtClean="0"/>
              <a:t>25</a:t>
            </a:fld>
            <a:endParaRPr lang="en-IN"/>
          </a:p>
        </p:txBody>
      </p:sp>
      <p:sp>
        <p:nvSpPr>
          <p:cNvPr id="3" name="TextBox 2">
            <a:extLst>
              <a:ext uri="{FF2B5EF4-FFF2-40B4-BE49-F238E27FC236}">
                <a16:creationId xmlns:a16="http://schemas.microsoft.com/office/drawing/2014/main" id="{5DE81743-D683-2C0F-9B55-3EF7704F0A2B}"/>
              </a:ext>
            </a:extLst>
          </p:cNvPr>
          <p:cNvSpPr txBox="1"/>
          <p:nvPr/>
        </p:nvSpPr>
        <p:spPr>
          <a:xfrm>
            <a:off x="401053" y="336884"/>
            <a:ext cx="11277600" cy="5078313"/>
          </a:xfrm>
          <a:prstGeom prst="rect">
            <a:avLst/>
          </a:prstGeom>
          <a:noFill/>
        </p:spPr>
        <p:txBody>
          <a:bodyPr wrap="square" rtlCol="0">
            <a:spAutoFit/>
          </a:bodyPr>
          <a:lstStyle/>
          <a:p>
            <a:r>
              <a:rPr lang="en-US" sz="2800" b="1" dirty="0"/>
              <a:t>Enhancement of Compound Extreme Event Forecasting by Integrating Machine Learning and Physical-based Approaches for </a:t>
            </a:r>
            <a:r>
              <a:rPr lang="en-IN" sz="2800" b="1" dirty="0"/>
              <a:t>Ganga-Brahmaputra-Meghna Basin </a:t>
            </a:r>
            <a:endParaRPr lang="en-US" sz="2800" b="1" dirty="0"/>
          </a:p>
          <a:p>
            <a:pPr marL="457200" indent="-457200">
              <a:buFont typeface="Arial" panose="020B0604020202020204" pitchFamily="34" charset="0"/>
              <a:buChar char="•"/>
            </a:pPr>
            <a:r>
              <a:rPr lang="en-US" sz="2400" dirty="0"/>
              <a:t>To expand our capabilities to forecast compound extreme weather events, like floods and droughts, by combining ML algorithms (SVM, ANN, CNN, LSTM, or DL) with traditional physical based models (</a:t>
            </a:r>
            <a:r>
              <a:rPr lang="en-IN" sz="2400" dirty="0"/>
              <a:t>XAJ-DCH, TOPKAPI, Sacramento model, MCQRNN)</a:t>
            </a:r>
            <a:r>
              <a:rPr lang="en-US" sz="2400" dirty="0"/>
              <a:t>.</a:t>
            </a:r>
          </a:p>
          <a:p>
            <a:pPr marL="457200" indent="-457200">
              <a:buFont typeface="Arial" panose="020B0604020202020204" pitchFamily="34" charset="0"/>
              <a:buChar char="•"/>
            </a:pPr>
            <a:r>
              <a:rPr lang="en-US" sz="2400" dirty="0"/>
              <a:t>To analyze key hydro-climatological parameters (e.g., rainfall, temperature, soil characteristics, land use) that significantly influence flood occurrence and to enhance flood prediction precision.</a:t>
            </a:r>
          </a:p>
          <a:p>
            <a:pPr marL="457200" indent="-457200">
              <a:buFont typeface="Arial" panose="020B0604020202020204" pitchFamily="34" charset="0"/>
              <a:buChar char="•"/>
            </a:pPr>
            <a:r>
              <a:rPr lang="en-US" sz="2400" dirty="0"/>
              <a:t>This will involve statistical characterization of discharge, catchment rainfall, and other meteorological parameters and exploring their connection to the occurrence of floods and droughts.</a:t>
            </a:r>
            <a:endParaRPr lang="en-IN" sz="2400" b="1" dirty="0"/>
          </a:p>
        </p:txBody>
      </p:sp>
    </p:spTree>
    <p:extLst>
      <p:ext uri="{BB962C8B-B14F-4D97-AF65-F5344CB8AC3E}">
        <p14:creationId xmlns:p14="http://schemas.microsoft.com/office/powerpoint/2010/main" val="2496023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D1916F-D944-4EF7-A5D4-70F8EB184EF0}"/>
              </a:ext>
            </a:extLst>
          </p:cNvPr>
          <p:cNvSpPr>
            <a:spLocks noGrp="1"/>
          </p:cNvSpPr>
          <p:nvPr>
            <p:ph type="sldNum" sz="quarter" idx="12"/>
          </p:nvPr>
        </p:nvSpPr>
        <p:spPr/>
        <p:txBody>
          <a:bodyPr/>
          <a:lstStyle/>
          <a:p>
            <a:fld id="{41F9982F-567D-49CD-8347-F47B97765970}" type="slidenum">
              <a:rPr lang="en-IN" smtClean="0"/>
              <a:t>26</a:t>
            </a:fld>
            <a:endParaRPr lang="en-IN"/>
          </a:p>
        </p:txBody>
      </p:sp>
      <p:sp>
        <p:nvSpPr>
          <p:cNvPr id="3" name="TextBox 2">
            <a:extLst>
              <a:ext uri="{FF2B5EF4-FFF2-40B4-BE49-F238E27FC236}">
                <a16:creationId xmlns:a16="http://schemas.microsoft.com/office/drawing/2014/main" id="{F63C1C06-FEDA-99A3-3D47-BCFBCC9B2F20}"/>
              </a:ext>
            </a:extLst>
          </p:cNvPr>
          <p:cNvSpPr txBox="1"/>
          <p:nvPr/>
        </p:nvSpPr>
        <p:spPr>
          <a:xfrm>
            <a:off x="385011" y="304800"/>
            <a:ext cx="11229473" cy="4708981"/>
          </a:xfrm>
          <a:prstGeom prst="rect">
            <a:avLst/>
          </a:prstGeom>
          <a:noFill/>
        </p:spPr>
        <p:txBody>
          <a:bodyPr wrap="square" rtlCol="0">
            <a:spAutoFit/>
          </a:bodyPr>
          <a:lstStyle/>
          <a:p>
            <a:r>
              <a:rPr lang="en-US" sz="2800" b="1" dirty="0"/>
              <a:t>Evaluation of Climate Extremes in the Indian Himalayan Cities: Historical Trends and Future Projections </a:t>
            </a:r>
          </a:p>
          <a:p>
            <a:endParaRPr lang="en-US" sz="2800" b="1" dirty="0"/>
          </a:p>
          <a:p>
            <a:pPr marL="285750" indent="-285750">
              <a:buFont typeface="Arial" panose="020B0604020202020204" pitchFamily="34" charset="0"/>
              <a:buChar char="•"/>
            </a:pPr>
            <a:r>
              <a:rPr lang="en-US" sz="2400" dirty="0"/>
              <a:t>To assess the historical trends in precipitation and temperature extremes in selected Himalayan cities using Mann-Kendall test and Sen's slope method to estimate the magnitude of the trend.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To project future trends in precipitation and temperature extremes using CMIP6 climate models.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To generate vulnerability maps for selected cities using GIS tools to guide policy-makers for climate adaptation and mitigation.</a:t>
            </a:r>
            <a:endParaRPr lang="en-IN" sz="2400" dirty="0"/>
          </a:p>
        </p:txBody>
      </p:sp>
    </p:spTree>
    <p:extLst>
      <p:ext uri="{BB962C8B-B14F-4D97-AF65-F5344CB8AC3E}">
        <p14:creationId xmlns:p14="http://schemas.microsoft.com/office/powerpoint/2010/main" val="2906646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BE3773-7A6A-4DBE-0212-7A3D7275B6A9}"/>
              </a:ext>
            </a:extLst>
          </p:cNvPr>
          <p:cNvSpPr>
            <a:spLocks noGrp="1"/>
          </p:cNvSpPr>
          <p:nvPr>
            <p:ph type="sldNum" sz="quarter" idx="12"/>
          </p:nvPr>
        </p:nvSpPr>
        <p:spPr/>
        <p:txBody>
          <a:bodyPr/>
          <a:lstStyle/>
          <a:p>
            <a:fld id="{41F9982F-567D-49CD-8347-F47B97765970}" type="slidenum">
              <a:rPr lang="en-IN" smtClean="0"/>
              <a:t>27</a:t>
            </a:fld>
            <a:endParaRPr lang="en-IN"/>
          </a:p>
        </p:txBody>
      </p:sp>
      <p:sp>
        <p:nvSpPr>
          <p:cNvPr id="3" name="TextBox 2">
            <a:extLst>
              <a:ext uri="{FF2B5EF4-FFF2-40B4-BE49-F238E27FC236}">
                <a16:creationId xmlns:a16="http://schemas.microsoft.com/office/drawing/2014/main" id="{C8C39E68-577D-7543-DEFF-BCC341172A54}"/>
              </a:ext>
            </a:extLst>
          </p:cNvPr>
          <p:cNvSpPr txBox="1"/>
          <p:nvPr/>
        </p:nvSpPr>
        <p:spPr>
          <a:xfrm>
            <a:off x="417095" y="513347"/>
            <a:ext cx="11405937" cy="5878532"/>
          </a:xfrm>
          <a:prstGeom prst="rect">
            <a:avLst/>
          </a:prstGeom>
          <a:noFill/>
        </p:spPr>
        <p:txBody>
          <a:bodyPr wrap="square" rtlCol="0">
            <a:spAutoFit/>
          </a:bodyPr>
          <a:lstStyle/>
          <a:p>
            <a:r>
              <a:rPr lang="en-US" sz="2800" b="1" dirty="0"/>
              <a:t>A watershed level framework to assess the self-sufficiency and sustainability of water and food resources for the consumption and production in the current and future climate change scenarios</a:t>
            </a:r>
          </a:p>
          <a:p>
            <a:endParaRPr lang="en-US" sz="2800" b="1" dirty="0"/>
          </a:p>
          <a:p>
            <a:pPr marL="457200" indent="-457200">
              <a:buFont typeface="Arial" panose="020B0604020202020204" pitchFamily="34" charset="0"/>
              <a:buChar char="•"/>
            </a:pPr>
            <a:r>
              <a:rPr lang="en-US" sz="2400" b="1" dirty="0"/>
              <a:t>Reason behind this study</a:t>
            </a:r>
            <a:r>
              <a:rPr lang="en-US" sz="2400" dirty="0"/>
              <a:t>:  The recent emergence of El Niño and its effect on India's southwest monsoon and agricultural sector</a:t>
            </a:r>
            <a:r>
              <a:rPr lang="en-US" sz="2400" b="1" dirty="0"/>
              <a:t>.</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Objectives</a:t>
            </a:r>
            <a:r>
              <a:rPr lang="en-US" sz="2400" dirty="0"/>
              <a:t>: Developing a watershed-level framework to draft policies for water and food resources between (</a:t>
            </a:r>
            <a:r>
              <a:rPr lang="en-US" sz="2400" dirty="0" err="1"/>
              <a:t>i</a:t>
            </a:r>
            <a:r>
              <a:rPr lang="en-US" sz="2400" dirty="0"/>
              <a:t>) consumption and production regions, (ii) Dry and wet region.</a:t>
            </a:r>
          </a:p>
          <a:p>
            <a:pPr marL="457200" indent="-457200">
              <a:buFont typeface="Arial" panose="020B0604020202020204" pitchFamily="34" charset="0"/>
              <a:buChar char="•"/>
            </a:pPr>
            <a:r>
              <a:rPr lang="en-US" sz="2400" dirty="0"/>
              <a:t>Self-sufficiency of the region's food and water resources will be assessed at different spatial scales.</a:t>
            </a:r>
          </a:p>
          <a:p>
            <a:pPr marL="457200" indent="-457200">
              <a:buFont typeface="Arial" panose="020B0604020202020204" pitchFamily="34" charset="0"/>
              <a:buChar char="•"/>
            </a:pPr>
            <a:r>
              <a:rPr lang="en-US" sz="2400" dirty="0"/>
              <a:t>Sustainability of regional water resources will be assessed, by comparing the regional water availability with the amount of water utilized for food consumption and production.</a:t>
            </a:r>
            <a:endParaRPr lang="en-IN" sz="2400" b="1" dirty="0"/>
          </a:p>
        </p:txBody>
      </p:sp>
    </p:spTree>
    <p:extLst>
      <p:ext uri="{BB962C8B-B14F-4D97-AF65-F5344CB8AC3E}">
        <p14:creationId xmlns:p14="http://schemas.microsoft.com/office/powerpoint/2010/main" val="4137933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B57573-64E9-ED87-367A-21537004FEDC}"/>
              </a:ext>
            </a:extLst>
          </p:cNvPr>
          <p:cNvSpPr>
            <a:spLocks noGrp="1"/>
          </p:cNvSpPr>
          <p:nvPr>
            <p:ph type="sldNum" sz="quarter" idx="12"/>
          </p:nvPr>
        </p:nvSpPr>
        <p:spPr/>
        <p:txBody>
          <a:bodyPr/>
          <a:lstStyle/>
          <a:p>
            <a:fld id="{41F9982F-567D-49CD-8347-F47B97765970}" type="slidenum">
              <a:rPr lang="en-IN" smtClean="0"/>
              <a:t>28</a:t>
            </a:fld>
            <a:endParaRPr lang="en-IN"/>
          </a:p>
        </p:txBody>
      </p:sp>
      <p:sp>
        <p:nvSpPr>
          <p:cNvPr id="3" name="TextBox 2">
            <a:extLst>
              <a:ext uri="{FF2B5EF4-FFF2-40B4-BE49-F238E27FC236}">
                <a16:creationId xmlns:a16="http://schemas.microsoft.com/office/drawing/2014/main" id="{63BC21CC-6F82-B30D-7532-57C55D79E68A}"/>
              </a:ext>
            </a:extLst>
          </p:cNvPr>
          <p:cNvSpPr txBox="1"/>
          <p:nvPr/>
        </p:nvSpPr>
        <p:spPr>
          <a:xfrm>
            <a:off x="609600" y="561474"/>
            <a:ext cx="11020926" cy="5447645"/>
          </a:xfrm>
          <a:prstGeom prst="rect">
            <a:avLst/>
          </a:prstGeom>
          <a:noFill/>
        </p:spPr>
        <p:txBody>
          <a:bodyPr wrap="square" rtlCol="0">
            <a:spAutoFit/>
          </a:bodyPr>
          <a:lstStyle/>
          <a:p>
            <a:r>
              <a:rPr lang="en-US" sz="2800" b="1" dirty="0"/>
              <a:t>Interactive Desktop Tool for Nonstationary Intensity-Duration-Frequency Curves under Climate Change</a:t>
            </a:r>
          </a:p>
          <a:p>
            <a:endParaRPr lang="en-US" sz="2800" b="1" dirty="0"/>
          </a:p>
          <a:p>
            <a:pPr marL="457200" indent="-457200">
              <a:buFont typeface="Arial" panose="020B0604020202020204" pitchFamily="34" charset="0"/>
              <a:buChar char="•"/>
            </a:pPr>
            <a:r>
              <a:rPr lang="en-IN" sz="2400" dirty="0"/>
              <a:t>Extreme precipitation </a:t>
            </a:r>
            <a:r>
              <a:rPr lang="en-US" sz="2400" dirty="0"/>
              <a:t>events are increasing in frequencies and magnitude due to the effect of climate change. </a:t>
            </a:r>
          </a:p>
          <a:p>
            <a:pPr marL="457200" indent="-457200">
              <a:buFont typeface="Arial" panose="020B0604020202020204" pitchFamily="34" charset="0"/>
              <a:buChar char="•"/>
            </a:pPr>
            <a:r>
              <a:rPr lang="en-US" sz="2400" dirty="0"/>
              <a:t>In this project, annual extreme precipitation is modelled using </a:t>
            </a:r>
            <a:r>
              <a:rPr lang="en-US" sz="2400" b="1" dirty="0"/>
              <a:t>non-stationary based</a:t>
            </a:r>
            <a:r>
              <a:rPr lang="en-US" sz="2400" dirty="0"/>
              <a:t> on Generalized Extreme Value (NS-GEV).</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Objectives: </a:t>
            </a:r>
          </a:p>
          <a:p>
            <a:pPr marL="457200" indent="-457200">
              <a:buFont typeface="Arial" panose="020B0604020202020204" pitchFamily="34" charset="0"/>
              <a:buChar char="•"/>
            </a:pPr>
            <a:r>
              <a:rPr lang="en-US" sz="2400" dirty="0"/>
              <a:t>To assess the skills scores of general circulation model (GCM) outputs for nonstationary IDF curves.</a:t>
            </a:r>
          </a:p>
          <a:p>
            <a:pPr marL="457200" indent="-457200">
              <a:buFont typeface="Arial" panose="020B0604020202020204" pitchFamily="34" charset="0"/>
              <a:buChar char="•"/>
            </a:pPr>
            <a:r>
              <a:rPr lang="en-US" sz="2400" dirty="0"/>
              <a:t>• Development of an interactive desktop tool for the implementation of the nonstationary IDF curves for advancing the capabilities in decision making for policy makers/stakeholders.</a:t>
            </a:r>
            <a:endParaRPr lang="en-IN" sz="2400" b="1" dirty="0"/>
          </a:p>
        </p:txBody>
      </p:sp>
    </p:spTree>
    <p:extLst>
      <p:ext uri="{BB962C8B-B14F-4D97-AF65-F5344CB8AC3E}">
        <p14:creationId xmlns:p14="http://schemas.microsoft.com/office/powerpoint/2010/main" val="404021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A4142E-2A20-51C5-5B62-CC6D295FAE71}"/>
              </a:ext>
            </a:extLst>
          </p:cNvPr>
          <p:cNvSpPr>
            <a:spLocks noGrp="1"/>
          </p:cNvSpPr>
          <p:nvPr>
            <p:ph type="sldNum" sz="quarter" idx="12"/>
          </p:nvPr>
        </p:nvSpPr>
        <p:spPr>
          <a:xfrm>
            <a:off x="9930063" y="5486401"/>
            <a:ext cx="1348163" cy="762000"/>
          </a:xfrm>
        </p:spPr>
        <p:txBody>
          <a:bodyPr/>
          <a:lstStyle/>
          <a:p>
            <a:fld id="{41F9982F-567D-49CD-8347-F47B97765970}" type="slidenum">
              <a:rPr lang="en-IN" sz="1600" smtClean="0"/>
              <a:t>3</a:t>
            </a:fld>
            <a:endParaRPr lang="en-IN" sz="1600" dirty="0"/>
          </a:p>
        </p:txBody>
      </p:sp>
      <p:sp>
        <p:nvSpPr>
          <p:cNvPr id="5" name="TextBox 4">
            <a:extLst>
              <a:ext uri="{FF2B5EF4-FFF2-40B4-BE49-F238E27FC236}">
                <a16:creationId xmlns:a16="http://schemas.microsoft.com/office/drawing/2014/main" id="{E555CC85-1FD2-2F23-409F-429955C9128E}"/>
              </a:ext>
            </a:extLst>
          </p:cNvPr>
          <p:cNvSpPr txBox="1"/>
          <p:nvPr/>
        </p:nvSpPr>
        <p:spPr>
          <a:xfrm>
            <a:off x="625642" y="433137"/>
            <a:ext cx="11213432" cy="3785652"/>
          </a:xfrm>
          <a:prstGeom prst="rect">
            <a:avLst/>
          </a:prstGeom>
          <a:noFill/>
        </p:spPr>
        <p:txBody>
          <a:bodyPr wrap="square" rtlCol="0">
            <a:spAutoFit/>
          </a:bodyPr>
          <a:lstStyle/>
          <a:p>
            <a:pPr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nutrients: Urea and DAP</a:t>
            </a:r>
          </a:p>
          <a:p>
            <a:pPr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Instrument required</a:t>
            </a:r>
            <a:r>
              <a:rPr lang="en-US" sz="2400" dirty="0">
                <a:latin typeface="Times New Roman" panose="02020603050405020304" pitchFamily="18" charset="0"/>
                <a:cs typeface="Times New Roman" panose="02020603050405020304" pitchFamily="18" charset="0"/>
              </a:rPr>
              <a:t>: Datalogger, </a:t>
            </a:r>
            <a:r>
              <a:rPr lang="en-IN" sz="2400" dirty="0"/>
              <a:t>Automated </a:t>
            </a:r>
            <a:r>
              <a:rPr lang="en-IN" sz="2400" dirty="0" err="1"/>
              <a:t>Kjeldahl</a:t>
            </a:r>
            <a:r>
              <a:rPr lang="en-IN" sz="2400" dirty="0"/>
              <a:t> Nitrogen Digester cum distiller</a:t>
            </a:r>
            <a:r>
              <a:rPr lang="en-US" sz="2400" dirty="0">
                <a:latin typeface="Times New Roman" panose="02020603050405020304" pitchFamily="18" charset="0"/>
                <a:cs typeface="Times New Roman" panose="02020603050405020304" pitchFamily="18" charset="0"/>
              </a:rPr>
              <a:t>, </a:t>
            </a:r>
            <a:r>
              <a:rPr lang="en-IN" sz="2400" dirty="0"/>
              <a:t>Plant Growth Chamber</a:t>
            </a:r>
            <a:r>
              <a:rPr lang="en-US" sz="2400" dirty="0">
                <a:latin typeface="Times New Roman" panose="02020603050405020304" pitchFamily="18" charset="0"/>
                <a:cs typeface="Times New Roman" panose="02020603050405020304" pitchFamily="18" charset="0"/>
              </a:rPr>
              <a:t>, </a:t>
            </a:r>
            <a:r>
              <a:rPr lang="en-IN" sz="2400" dirty="0"/>
              <a:t>Soil moisture sensor</a:t>
            </a:r>
            <a:r>
              <a:rPr lang="en-US" sz="2400" dirty="0">
                <a:latin typeface="Times New Roman" panose="02020603050405020304" pitchFamily="18" charset="0"/>
                <a:cs typeface="Times New Roman" panose="02020603050405020304" pitchFamily="18" charset="0"/>
              </a:rPr>
              <a:t>, </a:t>
            </a:r>
            <a:r>
              <a:rPr lang="en-IN" sz="2400" dirty="0"/>
              <a:t>Tensiometer</a:t>
            </a:r>
            <a:r>
              <a:rPr lang="en-US" sz="2400" dirty="0">
                <a:latin typeface="Times New Roman" panose="02020603050405020304" pitchFamily="18" charset="0"/>
                <a:cs typeface="Times New Roman" panose="02020603050405020304" pitchFamily="18" charset="0"/>
              </a:rPr>
              <a:t>.</a:t>
            </a:r>
          </a:p>
          <a:p>
            <a:pPr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Expected Outcome:</a:t>
            </a:r>
          </a:p>
          <a:p>
            <a:pPr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transport model can be used to optimize the use of fertilizers. </a:t>
            </a:r>
          </a:p>
          <a:p>
            <a:pPr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indent="-285750">
              <a:buFont typeface="Arial" panose="020B0604020202020204" pitchFamily="34" charset="0"/>
              <a:buChar char="•"/>
            </a:pPr>
            <a:r>
              <a:rPr lang="en-US" sz="2400" dirty="0"/>
              <a:t>The transport model can also be used to simulate transport of nutrients, pesticides and bacteria through the root zone to the unconfined aquifer underneath. Thus, it will provide a tool to assess the potential for contamination of the aquifers.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25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828A3B-D0A9-CDB2-8416-8DF599ADA8F8}"/>
              </a:ext>
            </a:extLst>
          </p:cNvPr>
          <p:cNvSpPr>
            <a:spLocks noGrp="1"/>
          </p:cNvSpPr>
          <p:nvPr>
            <p:ph type="sldNum" sz="quarter" idx="12"/>
          </p:nvPr>
        </p:nvSpPr>
        <p:spPr/>
        <p:txBody>
          <a:bodyPr/>
          <a:lstStyle/>
          <a:p>
            <a:fld id="{41F9982F-567D-49CD-8347-F47B97765970}" type="slidenum">
              <a:rPr lang="en-IN" sz="1600" smtClean="0"/>
              <a:t>4</a:t>
            </a:fld>
            <a:endParaRPr lang="en-IN" sz="1600"/>
          </a:p>
        </p:txBody>
      </p:sp>
      <p:sp>
        <p:nvSpPr>
          <p:cNvPr id="2" name="TextBox 1">
            <a:extLst>
              <a:ext uri="{FF2B5EF4-FFF2-40B4-BE49-F238E27FC236}">
                <a16:creationId xmlns:a16="http://schemas.microsoft.com/office/drawing/2014/main" id="{04753947-890A-0A2E-0B58-5E2276D5AE81}"/>
              </a:ext>
            </a:extLst>
          </p:cNvPr>
          <p:cNvSpPr txBox="1"/>
          <p:nvPr/>
        </p:nvSpPr>
        <p:spPr>
          <a:xfrm>
            <a:off x="898358" y="641684"/>
            <a:ext cx="10668000" cy="4462760"/>
          </a:xfrm>
          <a:prstGeom prst="rect">
            <a:avLst/>
          </a:prstGeom>
          <a:noFill/>
        </p:spPr>
        <p:txBody>
          <a:bodyPr wrap="square" rtlCol="0">
            <a:spAutoFit/>
          </a:bodyPr>
          <a:lstStyle/>
          <a:p>
            <a:r>
              <a:rPr lang="en-US" sz="2800" b="1" dirty="0"/>
              <a:t>Physics-informed Neural Network (PINN)-based component-wise condition assessment approach for floating offshore wind turbines (FOWT) using non-intrusive sensor measurements </a:t>
            </a:r>
          </a:p>
          <a:p>
            <a:endParaRPr lang="en-US" sz="2800" b="1" dirty="0"/>
          </a:p>
          <a:p>
            <a:pPr marL="457200" indent="-457200">
              <a:buFont typeface="Arial" panose="020B0604020202020204" pitchFamily="34" charset="0"/>
              <a:buChar char="•"/>
            </a:pPr>
            <a:r>
              <a:rPr lang="en-US" sz="2400" dirty="0"/>
              <a:t>A non-intrusive continual targeted CA approach for FOWTs that combines physics-based and data-driven approaches through a physics-informed learning approach.</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Three subsystems, namely: blades, tower, and mooring lines will be investigated in this attempt.</a:t>
            </a:r>
          </a:p>
          <a:p>
            <a:pPr marL="457200" indent="-457200">
              <a:buFont typeface="Arial" panose="020B0604020202020204" pitchFamily="34" charset="0"/>
              <a:buChar char="•"/>
            </a:pPr>
            <a:endParaRPr lang="en-IN" sz="2800" b="1" dirty="0"/>
          </a:p>
        </p:txBody>
      </p:sp>
    </p:spTree>
    <p:extLst>
      <p:ext uri="{BB962C8B-B14F-4D97-AF65-F5344CB8AC3E}">
        <p14:creationId xmlns:p14="http://schemas.microsoft.com/office/powerpoint/2010/main" val="349772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5AB152-FEA4-A7A6-8440-E327D95E4362}"/>
              </a:ext>
            </a:extLst>
          </p:cNvPr>
          <p:cNvSpPr>
            <a:spLocks noGrp="1"/>
          </p:cNvSpPr>
          <p:nvPr>
            <p:ph type="sldNum" sz="quarter" idx="12"/>
          </p:nvPr>
        </p:nvSpPr>
        <p:spPr/>
        <p:txBody>
          <a:bodyPr/>
          <a:lstStyle/>
          <a:p>
            <a:fld id="{41F9982F-567D-49CD-8347-F47B97765970}" type="slidenum">
              <a:rPr lang="en-IN" smtClean="0"/>
              <a:t>5</a:t>
            </a:fld>
            <a:endParaRPr lang="en-IN"/>
          </a:p>
        </p:txBody>
      </p:sp>
      <p:sp>
        <p:nvSpPr>
          <p:cNvPr id="3" name="TextBox 2">
            <a:extLst>
              <a:ext uri="{FF2B5EF4-FFF2-40B4-BE49-F238E27FC236}">
                <a16:creationId xmlns:a16="http://schemas.microsoft.com/office/drawing/2014/main" id="{B491356C-C540-F9A2-FCCF-24F59B9552E1}"/>
              </a:ext>
            </a:extLst>
          </p:cNvPr>
          <p:cNvSpPr txBox="1"/>
          <p:nvPr/>
        </p:nvSpPr>
        <p:spPr>
          <a:xfrm>
            <a:off x="1106905" y="737937"/>
            <a:ext cx="10331116" cy="3693319"/>
          </a:xfrm>
          <a:prstGeom prst="rect">
            <a:avLst/>
          </a:prstGeom>
          <a:noFill/>
        </p:spPr>
        <p:txBody>
          <a:bodyPr wrap="square" rtlCol="0">
            <a:spAutoFit/>
          </a:bodyPr>
          <a:lstStyle/>
          <a:p>
            <a:pPr marL="457200" indent="-457200">
              <a:buFont typeface="Arial" panose="020B0604020202020204" pitchFamily="34" charset="0"/>
              <a:buChar char="•"/>
            </a:pPr>
            <a:r>
              <a:rPr lang="en-US" sz="2400" dirty="0"/>
              <a:t>To validate the proposed algorithm for each of the components considered in this study, against high end numerical models prepared using </a:t>
            </a:r>
            <a:r>
              <a:rPr lang="en-US" sz="2400" b="1" dirty="0"/>
              <a:t>Openfast</a:t>
            </a:r>
            <a:r>
              <a:rPr lang="en-US" sz="2400" dirty="0"/>
              <a:t> open-source software and investigated under nonintrusive sensor measurements using</a:t>
            </a:r>
            <a:r>
              <a:rPr lang="en-US" sz="2400" b="1" dirty="0"/>
              <a:t> ML-based image processing</a:t>
            </a:r>
            <a:r>
              <a:rPr lang="en-US" sz="2400" dirty="0"/>
              <a:t> approaches.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To investigate the </a:t>
            </a:r>
            <a:r>
              <a:rPr lang="en-US" sz="2400" b="1" dirty="0"/>
              <a:t>real-life applicability </a:t>
            </a:r>
            <a:r>
              <a:rPr lang="en-US" sz="2400" dirty="0"/>
              <a:t>of the proposed algorithm through noise sensitivity study, model dependency, and parametric analysis; leading to enhanced safety, reliability, and optimization of operational costs for offshore wind turbines.</a:t>
            </a:r>
          </a:p>
          <a:p>
            <a:endParaRPr lang="en-IN" dirty="0"/>
          </a:p>
        </p:txBody>
      </p:sp>
    </p:spTree>
    <p:extLst>
      <p:ext uri="{BB962C8B-B14F-4D97-AF65-F5344CB8AC3E}">
        <p14:creationId xmlns:p14="http://schemas.microsoft.com/office/powerpoint/2010/main" val="420257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B77025-31C3-C428-2FA2-5ACDBC4AE4F0}"/>
              </a:ext>
            </a:extLst>
          </p:cNvPr>
          <p:cNvSpPr>
            <a:spLocks noGrp="1"/>
          </p:cNvSpPr>
          <p:nvPr>
            <p:ph type="sldNum" sz="quarter" idx="12"/>
          </p:nvPr>
        </p:nvSpPr>
        <p:spPr/>
        <p:txBody>
          <a:bodyPr/>
          <a:lstStyle/>
          <a:p>
            <a:fld id="{41F9982F-567D-49CD-8347-F47B97765970}" type="slidenum">
              <a:rPr lang="en-IN" smtClean="0"/>
              <a:t>6</a:t>
            </a:fld>
            <a:endParaRPr lang="en-IN"/>
          </a:p>
        </p:txBody>
      </p:sp>
      <p:sp>
        <p:nvSpPr>
          <p:cNvPr id="3" name="TextBox 2">
            <a:extLst>
              <a:ext uri="{FF2B5EF4-FFF2-40B4-BE49-F238E27FC236}">
                <a16:creationId xmlns:a16="http://schemas.microsoft.com/office/drawing/2014/main" id="{73B09469-3358-1E29-0FF6-897B5B6CD84F}"/>
              </a:ext>
            </a:extLst>
          </p:cNvPr>
          <p:cNvSpPr txBox="1"/>
          <p:nvPr/>
        </p:nvSpPr>
        <p:spPr>
          <a:xfrm>
            <a:off x="1443789" y="898358"/>
            <a:ext cx="10042358" cy="4401205"/>
          </a:xfrm>
          <a:prstGeom prst="rect">
            <a:avLst/>
          </a:prstGeom>
          <a:noFill/>
        </p:spPr>
        <p:txBody>
          <a:bodyPr wrap="square" rtlCol="0">
            <a:spAutoFit/>
          </a:bodyPr>
          <a:lstStyle/>
          <a:p>
            <a:r>
              <a:rPr lang="en-IN" sz="2800" b="1" dirty="0"/>
              <a:t>Assessing flood-prone area in an ungauged basin by calibrating a hydrological model using various hydrological components </a:t>
            </a:r>
          </a:p>
          <a:p>
            <a:endParaRPr lang="en-IN" sz="2800" b="1" dirty="0"/>
          </a:p>
          <a:p>
            <a:pPr marL="457200" indent="-457200">
              <a:buFont typeface="Arial" panose="020B0604020202020204" pitchFamily="34" charset="0"/>
              <a:buChar char="•"/>
            </a:pPr>
            <a:r>
              <a:rPr lang="en-US" sz="2400" dirty="0"/>
              <a:t>Calibration of a hydrologic model using multiple criteria (</a:t>
            </a:r>
            <a:r>
              <a:rPr lang="fr-FR" sz="2400" dirty="0"/>
              <a:t>(ET, Surface runoff, Soil moisture) </a:t>
            </a:r>
            <a:r>
              <a:rPr lang="en-US" sz="2400" dirty="0"/>
              <a:t>rather than single runoff data for an ungauged basin</a:t>
            </a:r>
            <a:r>
              <a:rPr lang="en-IN" sz="2400" b="1" dirty="0"/>
              <a:t>.</a:t>
            </a:r>
          </a:p>
          <a:p>
            <a:pPr marL="457200" indent="-457200">
              <a:buFont typeface="Arial" panose="020B0604020202020204" pitchFamily="34" charset="0"/>
              <a:buChar char="•"/>
            </a:pPr>
            <a:r>
              <a:rPr lang="en-US" sz="2400" dirty="0"/>
              <a:t>A complete study of water cycle components of an ungauged basin to identify the </a:t>
            </a:r>
            <a:r>
              <a:rPr lang="en-US" sz="2400" b="1" dirty="0"/>
              <a:t>flood-prone area </a:t>
            </a:r>
            <a:r>
              <a:rPr lang="en-US" sz="2400" dirty="0"/>
              <a:t>(using water balance).</a:t>
            </a:r>
          </a:p>
          <a:p>
            <a:pPr marL="457200" indent="-457200">
              <a:buFont typeface="Arial" panose="020B0604020202020204" pitchFamily="34" charset="0"/>
              <a:buChar char="•"/>
            </a:pPr>
            <a:r>
              <a:rPr lang="en-US" sz="2400" dirty="0"/>
              <a:t> Generate a future land use map by considering the ongoing and proposed projects (infrastructure and biodiversity). </a:t>
            </a:r>
          </a:p>
          <a:p>
            <a:pPr marL="457200" indent="-457200">
              <a:buFont typeface="Arial" panose="020B0604020202020204" pitchFamily="34" charset="0"/>
              <a:buChar char="•"/>
            </a:pPr>
            <a:r>
              <a:rPr lang="en-US" sz="2400" dirty="0"/>
              <a:t>Validation of the selected flood-prone area based on past events and projection of the future flood-prone area under different climate scenario</a:t>
            </a:r>
            <a:r>
              <a:rPr lang="en-US" sz="2800" dirty="0"/>
              <a:t>.</a:t>
            </a:r>
            <a:endParaRPr lang="en-IN" sz="2800" b="1" dirty="0"/>
          </a:p>
        </p:txBody>
      </p:sp>
    </p:spTree>
    <p:extLst>
      <p:ext uri="{BB962C8B-B14F-4D97-AF65-F5344CB8AC3E}">
        <p14:creationId xmlns:p14="http://schemas.microsoft.com/office/powerpoint/2010/main" val="3608761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69D639-35C6-0044-EAD5-203EDD2E16CA}"/>
              </a:ext>
            </a:extLst>
          </p:cNvPr>
          <p:cNvSpPr>
            <a:spLocks noGrp="1"/>
          </p:cNvSpPr>
          <p:nvPr>
            <p:ph type="sldNum" sz="quarter" idx="12"/>
          </p:nvPr>
        </p:nvSpPr>
        <p:spPr/>
        <p:txBody>
          <a:bodyPr/>
          <a:lstStyle/>
          <a:p>
            <a:fld id="{41F9982F-567D-49CD-8347-F47B97765970}" type="slidenum">
              <a:rPr lang="en-IN" smtClean="0"/>
              <a:t>7</a:t>
            </a:fld>
            <a:endParaRPr lang="en-IN"/>
          </a:p>
        </p:txBody>
      </p:sp>
      <p:sp>
        <p:nvSpPr>
          <p:cNvPr id="3" name="TextBox 2">
            <a:extLst>
              <a:ext uri="{FF2B5EF4-FFF2-40B4-BE49-F238E27FC236}">
                <a16:creationId xmlns:a16="http://schemas.microsoft.com/office/drawing/2014/main" id="{65FB421C-73DC-A66D-EE30-032BD46D295E}"/>
              </a:ext>
            </a:extLst>
          </p:cNvPr>
          <p:cNvSpPr txBox="1"/>
          <p:nvPr/>
        </p:nvSpPr>
        <p:spPr>
          <a:xfrm>
            <a:off x="657726" y="657726"/>
            <a:ext cx="11020927" cy="5386090"/>
          </a:xfrm>
          <a:prstGeom prst="rect">
            <a:avLst/>
          </a:prstGeom>
          <a:noFill/>
        </p:spPr>
        <p:txBody>
          <a:bodyPr wrap="square" rtlCol="0">
            <a:spAutoFit/>
          </a:bodyPr>
          <a:lstStyle/>
          <a:p>
            <a:r>
              <a:rPr lang="en-US" sz="2800" b="1" dirty="0"/>
              <a:t>A robust skill verification of hindcast decadal data on hydroclimatic systems.</a:t>
            </a:r>
          </a:p>
          <a:p>
            <a:pPr marL="342900" indent="-342900">
              <a:buFont typeface="Arial" panose="020B0604020202020204" pitchFamily="34" charset="0"/>
              <a:buChar char="•"/>
            </a:pPr>
            <a:r>
              <a:rPr lang="en-US" sz="2400" dirty="0"/>
              <a:t>Hindcast decadal data" refers to historical simulation or modeling data that aims to reconstruct past climate or oceanic conditions over a period of a decade (typically 10 years).</a:t>
            </a:r>
          </a:p>
          <a:p>
            <a:pPr marL="342900" indent="-342900">
              <a:buFont typeface="Arial" panose="020B0604020202020204" pitchFamily="34" charset="0"/>
              <a:buChar char="•"/>
            </a:pPr>
            <a:r>
              <a:rPr lang="en-US" sz="2400" dirty="0"/>
              <a:t>This study proposed a hybrid framework for downscaling climate variables from coarser to finer scale and optimising the hydrological model through an adaptive machine learning algorithm .</a:t>
            </a:r>
          </a:p>
          <a:p>
            <a:pPr marL="342900" indent="-342900">
              <a:buFont typeface="Arial" panose="020B0604020202020204" pitchFamily="34" charset="0"/>
              <a:buChar char="•"/>
            </a:pPr>
            <a:r>
              <a:rPr lang="en-US" sz="2400" dirty="0"/>
              <a:t> To identify the appropriate climate and teleconnection drivers from large scale oceanic and atmospheric circulations. </a:t>
            </a:r>
          </a:p>
          <a:p>
            <a:pPr marL="342900" indent="-342900">
              <a:buFont typeface="Arial" panose="020B0604020202020204" pitchFamily="34" charset="0"/>
              <a:buChar char="•"/>
            </a:pPr>
            <a:r>
              <a:rPr lang="en-US" sz="2400" dirty="0"/>
              <a:t>To assess the skill of hydro-meteorological variables of the river basin system for the decadal timescale by using adaptive AI techniques. </a:t>
            </a:r>
          </a:p>
          <a:p>
            <a:pPr marL="342900" indent="-342900">
              <a:buFont typeface="Arial" panose="020B0604020202020204" pitchFamily="34" charset="0"/>
              <a:buChar char="•"/>
            </a:pPr>
            <a:r>
              <a:rPr lang="en-US" sz="2400" dirty="0"/>
              <a:t> To detect the impacts of decadal predictions of extreme scenarios on regional systems.</a:t>
            </a:r>
            <a:endParaRPr lang="en-IN" sz="2400" dirty="0"/>
          </a:p>
        </p:txBody>
      </p:sp>
    </p:spTree>
    <p:extLst>
      <p:ext uri="{BB962C8B-B14F-4D97-AF65-F5344CB8AC3E}">
        <p14:creationId xmlns:p14="http://schemas.microsoft.com/office/powerpoint/2010/main" val="63380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FAFAF6-B1A4-E8CC-FDDC-0FF66700BB34}"/>
              </a:ext>
            </a:extLst>
          </p:cNvPr>
          <p:cNvSpPr>
            <a:spLocks noGrp="1"/>
          </p:cNvSpPr>
          <p:nvPr>
            <p:ph type="sldNum" sz="quarter" idx="12"/>
          </p:nvPr>
        </p:nvSpPr>
        <p:spPr/>
        <p:txBody>
          <a:bodyPr/>
          <a:lstStyle/>
          <a:p>
            <a:fld id="{41F9982F-567D-49CD-8347-F47B97765970}" type="slidenum">
              <a:rPr lang="en-IN" smtClean="0"/>
              <a:t>8</a:t>
            </a:fld>
            <a:endParaRPr lang="en-IN"/>
          </a:p>
        </p:txBody>
      </p:sp>
      <p:sp>
        <p:nvSpPr>
          <p:cNvPr id="3" name="TextBox 2">
            <a:extLst>
              <a:ext uri="{FF2B5EF4-FFF2-40B4-BE49-F238E27FC236}">
                <a16:creationId xmlns:a16="http://schemas.microsoft.com/office/drawing/2014/main" id="{134E281E-290D-0EC5-45F1-A01264A35EC4}"/>
              </a:ext>
            </a:extLst>
          </p:cNvPr>
          <p:cNvSpPr txBox="1"/>
          <p:nvPr/>
        </p:nvSpPr>
        <p:spPr>
          <a:xfrm>
            <a:off x="770021" y="529389"/>
            <a:ext cx="11053011" cy="5139869"/>
          </a:xfrm>
          <a:prstGeom prst="rect">
            <a:avLst/>
          </a:prstGeom>
          <a:noFill/>
        </p:spPr>
        <p:txBody>
          <a:bodyPr wrap="square" rtlCol="0">
            <a:spAutoFit/>
          </a:bodyPr>
          <a:lstStyle/>
          <a:p>
            <a:r>
              <a:rPr lang="en-US" sz="2800" b="1" dirty="0"/>
              <a:t>Climate Change Impacts on Land Degradation, and Mitigation Strategies in Semi-Arid Regions of Andhra Pradesh, India- A Geospatial Modeling Approach.</a:t>
            </a:r>
          </a:p>
          <a:p>
            <a:endParaRPr lang="en-US" sz="2800" b="1" dirty="0"/>
          </a:p>
          <a:p>
            <a:pPr marL="457200" indent="-457200">
              <a:buFont typeface="Arial" panose="020B0604020202020204" pitchFamily="34" charset="0"/>
              <a:buChar char="•"/>
            </a:pPr>
            <a:r>
              <a:rPr lang="en-IN" sz="2400" dirty="0"/>
              <a:t>To create a geodatabase using various band rationing approaches, like NDVI, NDBI, TGSI, LST, NDSI, NDWI for environmental, climate change, and land degradation assessment</a:t>
            </a:r>
            <a:r>
              <a:rPr lang="en-US" sz="2400" b="1" dirty="0"/>
              <a:t>.</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dirty="0"/>
              <a:t>To assess the impact of urbanization on climate change and land degradation, and to prepare Thermal Comfort Zones (TCZ) mapping discussing on mitigation strategies.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To identify the Groundwater Potential Zones (GWPZs), and Land Suitability Analysis (LSA) for sustainable agricultural growth in the study region</a:t>
            </a:r>
            <a:endParaRPr lang="en-IN" sz="2400" b="1" dirty="0"/>
          </a:p>
        </p:txBody>
      </p:sp>
    </p:spTree>
    <p:extLst>
      <p:ext uri="{BB962C8B-B14F-4D97-AF65-F5344CB8AC3E}">
        <p14:creationId xmlns:p14="http://schemas.microsoft.com/office/powerpoint/2010/main" val="325170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9FB7D1-609F-85EF-663E-27B6C28C4F31}"/>
              </a:ext>
            </a:extLst>
          </p:cNvPr>
          <p:cNvSpPr>
            <a:spLocks noGrp="1"/>
          </p:cNvSpPr>
          <p:nvPr>
            <p:ph type="sldNum" sz="quarter" idx="12"/>
          </p:nvPr>
        </p:nvSpPr>
        <p:spPr/>
        <p:txBody>
          <a:bodyPr/>
          <a:lstStyle/>
          <a:p>
            <a:fld id="{41F9982F-567D-49CD-8347-F47B97765970}" type="slidenum">
              <a:rPr lang="en-IN" smtClean="0"/>
              <a:t>9</a:t>
            </a:fld>
            <a:endParaRPr lang="en-IN"/>
          </a:p>
        </p:txBody>
      </p:sp>
      <p:sp>
        <p:nvSpPr>
          <p:cNvPr id="3" name="TextBox 2">
            <a:extLst>
              <a:ext uri="{FF2B5EF4-FFF2-40B4-BE49-F238E27FC236}">
                <a16:creationId xmlns:a16="http://schemas.microsoft.com/office/drawing/2014/main" id="{9C000BF2-378C-2680-18E1-FF87FFF60BEA}"/>
              </a:ext>
            </a:extLst>
          </p:cNvPr>
          <p:cNvSpPr txBox="1"/>
          <p:nvPr/>
        </p:nvSpPr>
        <p:spPr>
          <a:xfrm>
            <a:off x="753979" y="336884"/>
            <a:ext cx="10844463" cy="5509200"/>
          </a:xfrm>
          <a:prstGeom prst="rect">
            <a:avLst/>
          </a:prstGeom>
          <a:noFill/>
        </p:spPr>
        <p:txBody>
          <a:bodyPr wrap="square" rtlCol="0">
            <a:spAutoFit/>
          </a:bodyPr>
          <a:lstStyle/>
          <a:p>
            <a:r>
              <a:rPr lang="en-US" sz="2800" b="1" dirty="0"/>
              <a:t>Improving management strategies for flood and river bank erosion employing artificial intelligence (AI) and explainable artificial intelligence (XAI)</a:t>
            </a:r>
          </a:p>
          <a:p>
            <a:pPr marL="457200" indent="-457200">
              <a:buFont typeface="Arial" panose="020B0604020202020204" pitchFamily="34" charset="0"/>
              <a:buChar char="•"/>
            </a:pPr>
            <a:r>
              <a:rPr lang="en-US" sz="2400" dirty="0"/>
              <a:t>To assess the flood and river bank erosion susceptibility by utilizing various machine learning and deep learning algorithms. </a:t>
            </a:r>
          </a:p>
          <a:p>
            <a:pPr marL="457200" indent="-457200">
              <a:buFont typeface="Arial" panose="020B0604020202020204" pitchFamily="34" charset="0"/>
              <a:buChar char="•"/>
            </a:pPr>
            <a:r>
              <a:rPr lang="en-US" sz="2400" dirty="0"/>
              <a:t>For flood: CART, RFF, CNN.</a:t>
            </a:r>
          </a:p>
          <a:p>
            <a:pPr marL="457200" indent="-457200">
              <a:buFont typeface="Arial" panose="020B0604020202020204" pitchFamily="34" charset="0"/>
              <a:buChar char="•"/>
            </a:pPr>
            <a:r>
              <a:rPr lang="en-US" sz="2400" dirty="0"/>
              <a:t>For river bank erosion: MARS, </a:t>
            </a:r>
            <a:r>
              <a:rPr lang="en-US" sz="2400" dirty="0" err="1"/>
              <a:t>XGBoost</a:t>
            </a:r>
            <a:r>
              <a:rPr lang="en-US" sz="2400" dirty="0"/>
              <a:t>, DNN.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 To develop explainable AI (XAI) for the interpretation of the outcome of flood and river bank erosion model.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To evaluate the contribution and behavioral pattern of the factors for flood and river bank erosion under different conditions.</a:t>
            </a:r>
          </a:p>
          <a:p>
            <a:pPr marL="457200" indent="-457200">
              <a:buFont typeface="Arial" panose="020B0604020202020204" pitchFamily="34" charset="0"/>
              <a:buChar char="•"/>
            </a:pPr>
            <a:r>
              <a:rPr lang="en-US" sz="2400" dirty="0"/>
              <a:t>To formulate effective hazard management strategies based on the study findings</a:t>
            </a:r>
            <a:r>
              <a:rPr lang="en-US" sz="2800" dirty="0"/>
              <a:t>.</a:t>
            </a:r>
            <a:endParaRPr lang="en-IN" sz="2800" b="1" dirty="0"/>
          </a:p>
        </p:txBody>
      </p:sp>
    </p:spTree>
    <p:extLst>
      <p:ext uri="{BB962C8B-B14F-4D97-AF65-F5344CB8AC3E}">
        <p14:creationId xmlns:p14="http://schemas.microsoft.com/office/powerpoint/2010/main" val="366820692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Custom 1">
      <a:majorFont>
        <a:latin typeface="Arial"/>
        <a:ea typeface=""/>
        <a:cs typeface=""/>
      </a:majorFont>
      <a:minorFont>
        <a:latin typeface="Times New Roman"/>
        <a:ea typeface=""/>
        <a:cs typeface=""/>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2238</TotalTime>
  <Words>2812</Words>
  <Application>Microsoft Office PowerPoint</Application>
  <PresentationFormat>Widescreen</PresentationFormat>
  <Paragraphs>209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Times New Roman</vt:lpstr>
      <vt:lpstr>Droplet</vt:lpstr>
      <vt:lpstr>Research Proposals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Proposals</dc:title>
  <dc:creator>SAYAK KARMAKAR</dc:creator>
  <cp:lastModifiedBy>SAYAK KARMAKAR</cp:lastModifiedBy>
  <cp:revision>2</cp:revision>
  <dcterms:created xsi:type="dcterms:W3CDTF">2023-10-09T14:48:54Z</dcterms:created>
  <dcterms:modified xsi:type="dcterms:W3CDTF">2023-10-12T14:33:49Z</dcterms:modified>
</cp:coreProperties>
</file>