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7" r:id="rId3"/>
    <p:sldId id="257" r:id="rId4"/>
    <p:sldId id="259" r:id="rId5"/>
    <p:sldId id="258" r:id="rId6"/>
    <p:sldId id="265" r:id="rId7"/>
    <p:sldId id="268" r:id="rId8"/>
    <p:sldId id="275" r:id="rId9"/>
    <p:sldId id="261" r:id="rId10"/>
    <p:sldId id="284" r:id="rId11"/>
    <p:sldId id="260" r:id="rId12"/>
    <p:sldId id="285" r:id="rId13"/>
    <p:sldId id="280" r:id="rId14"/>
    <p:sldId id="276" r:id="rId15"/>
    <p:sldId id="279" r:id="rId16"/>
    <p:sldId id="281" r:id="rId17"/>
    <p:sldId id="273" r:id="rId18"/>
    <p:sldId id="269" r:id="rId19"/>
    <p:sldId id="267" r:id="rId20"/>
    <p:sldId id="286" r:id="rId21"/>
    <p:sldId id="263" r:id="rId22"/>
    <p:sldId id="283" r:id="rId23"/>
    <p:sldId id="264" r:id="rId24"/>
    <p:sldId id="262" r:id="rId25"/>
    <p:sldId id="272" r:id="rId26"/>
    <p:sldId id="282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4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0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5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8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0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5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4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3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1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0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4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1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5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120" y="757325"/>
            <a:ext cx="4341880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54634-D975-4FE6-A74D-BA85C164C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1390" y="1079770"/>
            <a:ext cx="3654857" cy="15272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spc="-60" dirty="0">
                <a:solidFill>
                  <a:schemeClr val="tx1"/>
                </a:solidFill>
              </a:rPr>
              <a:t>Hotel Booking Analysis</a:t>
            </a: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29714A1-7B82-44C4-9CA8-3ECC9BDBD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7" t="1657" r="7182" b="11602"/>
          <a:stretch/>
        </p:blipFill>
        <p:spPr>
          <a:xfrm>
            <a:off x="1382449" y="757325"/>
            <a:ext cx="5465106" cy="53293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71347E3-EB1B-4BAC-B044-BB68D18B0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1390" y="2941041"/>
            <a:ext cx="3675733" cy="2343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buFont typeface="Wingdings 2" pitchFamily="18" charset="2"/>
              <a:buChar char=""/>
            </a:pPr>
            <a:r>
              <a:rPr lang="en-US" sz="1600" dirty="0">
                <a:solidFill>
                  <a:srgbClr val="FFFFFF"/>
                </a:solidFill>
              </a:rPr>
              <a:t>Presented by </a:t>
            </a:r>
            <a:r>
              <a:rPr lang="en-US" sz="1600" dirty="0" err="1">
                <a:solidFill>
                  <a:srgbClr val="FFFFFF"/>
                </a:solidFill>
              </a:rPr>
              <a:t>Sayali</a:t>
            </a:r>
            <a:r>
              <a:rPr lang="en-US" sz="1600" dirty="0">
                <a:solidFill>
                  <a:srgbClr val="FFFFFF"/>
                </a:solidFill>
              </a:rPr>
              <a:t> Madhukar Babar</a:t>
            </a:r>
          </a:p>
          <a:p>
            <a:pPr indent="-182880">
              <a:buFont typeface="Wingdings 2" pitchFamily="18" charset="2"/>
              <a:buChar char=""/>
            </a:pP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8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CCCDCCF-DDE7-4FF9-BA8E-DFD3AC93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352FE0-ACFA-479E-A574-CED1C035D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ACDA9-9CD2-46BF-BD37-89B8A96F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Suggested Solution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1F5979-1992-492E-ABBD-62EBC101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7A02F-5BCB-4E82-A629-10F34B726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59724"/>
            <a:ext cx="7315200" cy="3909791"/>
          </a:xfrm>
        </p:spPr>
        <p:txBody>
          <a:bodyPr>
            <a:normAutofit/>
          </a:bodyPr>
          <a:lstStyle/>
          <a:p>
            <a:r>
              <a:rPr lang="en-US"/>
              <a:t>Provide Discounts for the two segments with above-average cancellation rates</a:t>
            </a:r>
          </a:p>
          <a:p>
            <a:pPr lvl="1"/>
            <a:r>
              <a:rPr lang="en-US">
                <a:ea typeface="+mn-lt"/>
                <a:cs typeface="+mn-lt"/>
              </a:rPr>
              <a:t>Groups and Online Travel Agent</a:t>
            </a:r>
            <a:endParaRPr lang="en-US"/>
          </a:p>
          <a:p>
            <a:pPr marL="502920" lvl="1" indent="0">
              <a:buNone/>
            </a:pPr>
            <a:endParaRPr lang="en-US"/>
          </a:p>
          <a:p>
            <a:r>
              <a:rPr lang="en-US"/>
              <a:t>Work on appealing to market segments with lower cancellation rates for higher percentages of the customer base</a:t>
            </a:r>
          </a:p>
          <a:p>
            <a:pPr marL="0" indent="0">
              <a:spcAft>
                <a:spcPts val="0"/>
              </a:spcAft>
              <a:buNone/>
            </a:pPr>
            <a:endParaRPr lang="en-US"/>
          </a:p>
          <a:p>
            <a:pPr lvl="1">
              <a:spcAft>
                <a:spcPts val="0"/>
              </a:spcAft>
            </a:pPr>
            <a:r>
              <a:rPr lang="en-US"/>
              <a:t>Online Travel Agents make up over 40% of the customers' market segments and have above-average cancellation rates</a:t>
            </a:r>
          </a:p>
          <a:p>
            <a:pPr marL="502920" lvl="1" indent="0">
              <a:spcAft>
                <a:spcPts val="0"/>
              </a:spcAft>
              <a:buNone/>
            </a:pPr>
            <a:endParaRPr lang="en-US"/>
          </a:p>
          <a:p>
            <a:pPr lvl="1">
              <a:spcAft>
                <a:spcPts val="0"/>
              </a:spcAft>
            </a:pPr>
            <a:r>
              <a:rPr lang="en-US"/>
              <a:t>Direct and Offline Travel Agents have the lower cancellation rates, so the hotel should be trying to entice people into those segments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7CB93F-A0E2-4BBE-B2FC-E93932C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picture containing text, vector graphics, queen, businesscard&#10;&#10;Description automatically generated">
            <a:extLst>
              <a:ext uri="{FF2B5EF4-FFF2-40B4-BE49-F238E27FC236}">
                <a16:creationId xmlns:a16="http://schemas.microsoft.com/office/drawing/2014/main" id="{80A2CB0C-1195-4F64-A01F-09A1006B73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47" r="-1" b="25888"/>
          <a:stretch/>
        </p:blipFill>
        <p:spPr>
          <a:xfrm>
            <a:off x="7630457" y="4551122"/>
            <a:ext cx="4088770" cy="23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32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A795-8B6A-4495-8DCC-2CE8238B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 Certain Visitor Types Cancel More than Others?</a:t>
            </a:r>
          </a:p>
        </p:txBody>
      </p: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202954E0-B9CC-4BA4-B470-8C7FB94E7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9268" y="1124083"/>
            <a:ext cx="7315200" cy="3938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3821B4-B127-4D93-AA1B-495736854A57}"/>
              </a:ext>
            </a:extLst>
          </p:cNvPr>
          <p:cNvSpPr txBox="1"/>
          <p:nvPr/>
        </p:nvSpPr>
        <p:spPr>
          <a:xfrm>
            <a:off x="3866908" y="5357856"/>
            <a:ext cx="7315199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   Couples: 30%    </a:t>
            </a:r>
            <a:r>
              <a:rPr lang="en-US" sz="2000" b="1">
                <a:ea typeface="+mn-lt"/>
                <a:cs typeface="+mn-lt"/>
              </a:rPr>
              <a:t>Families: 35%  </a:t>
            </a:r>
            <a:r>
              <a:rPr lang="en-US" sz="2000" b="1"/>
              <a:t>   Other: 19%     Single: 17%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 sz="2000" b="1"/>
              <a:t>Overall Average: 28%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58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DCCCDCCF-DDE7-4FF9-BA8E-DFD3AC93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C2352FE0-ACFA-479E-A574-CED1C035D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01B25-5E33-4761-8348-145DA4C4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Suggested Solution</a:t>
            </a: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401F5979-1992-492E-ABBD-62EBC101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D2ED-DDAA-4A5E-BC0E-B708ACBCC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2254" y="853669"/>
            <a:ext cx="7315200" cy="3304367"/>
          </a:xfrm>
        </p:spPr>
        <p:txBody>
          <a:bodyPr>
            <a:normAutofit/>
          </a:bodyPr>
          <a:lstStyle/>
          <a:p>
            <a:r>
              <a:rPr lang="en-US"/>
              <a:t>Work on ways to make the hotel a better fit for families, since they have the highest cancellation rates</a:t>
            </a:r>
          </a:p>
          <a:p>
            <a:pPr>
              <a:spcAft>
                <a:spcPts val="0"/>
              </a:spcAft>
            </a:pPr>
            <a:endParaRPr lang="en-US"/>
          </a:p>
          <a:p>
            <a:pPr lvl="1">
              <a:spcAft>
                <a:spcPts val="0"/>
              </a:spcAft>
              <a:buFont typeface="Wingdings" pitchFamily="18" charset="2"/>
              <a:buChar char="§"/>
            </a:pPr>
            <a:r>
              <a:rPr lang="en-US"/>
              <a:t>Advertise family discounts and family-friendly amenities</a:t>
            </a:r>
          </a:p>
          <a:p>
            <a:pPr lvl="1">
              <a:spcAft>
                <a:spcPts val="0"/>
              </a:spcAft>
              <a:buFont typeface="Wingdings" pitchFamily="18" charset="2"/>
              <a:buChar char="§"/>
            </a:pPr>
            <a:r>
              <a:rPr lang="en-US"/>
              <a:t>Highlight nearby attractions that will appeal to families if they exist</a:t>
            </a:r>
          </a:p>
          <a:p>
            <a:pPr lvl="1">
              <a:spcAft>
                <a:spcPts val="0"/>
              </a:spcAft>
              <a:buFont typeface="Wingdings" pitchFamily="18" charset="2"/>
              <a:buChar char="§"/>
            </a:pPr>
            <a:endParaRPr lang="en-US"/>
          </a:p>
          <a:p>
            <a:pPr lvl="1">
              <a:spcAft>
                <a:spcPts val="0"/>
              </a:spcAft>
              <a:buFont typeface="Wingdings" pitchFamily="18" charset="2"/>
              <a:buChar char="§"/>
            </a:pPr>
            <a:r>
              <a:rPr lang="en-US"/>
              <a:t>Train staff on how to anticipate the needs of families, especially those with younger children who could be more of a challenge</a:t>
            </a:r>
          </a:p>
          <a:p>
            <a:pPr lvl="1">
              <a:spcAft>
                <a:spcPts val="0"/>
              </a:spcAft>
              <a:buFont typeface="Wingdings" pitchFamily="18" charset="2"/>
              <a:buChar char="§"/>
            </a:pPr>
            <a:endParaRPr lang="en-US"/>
          </a:p>
          <a:p>
            <a:pPr lvl="1">
              <a:spcAft>
                <a:spcPts val="0"/>
              </a:spcAft>
              <a:buFont typeface="Wingdings" pitchFamily="18" charset="2"/>
              <a:buChar char="§"/>
            </a:pPr>
            <a:r>
              <a:rPr lang="en-US"/>
              <a:t>Get feedback from families who stay at the hotel for what they liked and what needs to be improved</a:t>
            </a:r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377CB93F-A0E2-4BBE-B2FC-E93932C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54F934C-2F43-471D-A327-725D60D5F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523" y="4156871"/>
            <a:ext cx="5279720" cy="299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64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1F41-2692-4ADC-B86B-07A97A5E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Countries are the Customers From?</a:t>
            </a:r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4E41AF22-52C2-4AE3-B3B7-6C21DF4DE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9268" y="1678047"/>
            <a:ext cx="7315200" cy="34927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56FF0A-4482-4A44-8E3B-D73EDE2D47ED}"/>
              </a:ext>
            </a:extLst>
          </p:cNvPr>
          <p:cNvSpPr txBox="1"/>
          <p:nvPr/>
        </p:nvSpPr>
        <p:spPr>
          <a:xfrm>
            <a:off x="4303295" y="5536532"/>
            <a:ext cx="668354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Most of the customers are from Western Europe</a:t>
            </a:r>
          </a:p>
        </p:txBody>
      </p:sp>
    </p:spTree>
    <p:extLst>
      <p:ext uri="{BB962C8B-B14F-4D97-AF65-F5344CB8AC3E}">
        <p14:creationId xmlns:p14="http://schemas.microsoft.com/office/powerpoint/2010/main" val="3825976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C791-0AEE-4403-8D35-111B36068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15570" cy="4601183"/>
          </a:xfrm>
        </p:spPr>
        <p:txBody>
          <a:bodyPr/>
          <a:lstStyle/>
          <a:p>
            <a:r>
              <a:rPr lang="en-US"/>
              <a:t>Where do the Most and Fewest Visitors Come From?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ABD9D32-611E-467D-A590-0F3BD6444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063" t="-467" r="3063" b="25616"/>
          <a:stretch/>
        </p:blipFill>
        <p:spPr>
          <a:xfrm>
            <a:off x="3970121" y="1588591"/>
            <a:ext cx="7315207" cy="3404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53B15444-0039-4F3A-BBFE-09FF4252AA6D}"/>
              </a:ext>
            </a:extLst>
          </p:cNvPr>
          <p:cNvSpPr txBox="1"/>
          <p:nvPr/>
        </p:nvSpPr>
        <p:spPr>
          <a:xfrm>
            <a:off x="4172953" y="5536532"/>
            <a:ext cx="6553200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/>
              <a:t>The highest number of visitors are from Portugal</a:t>
            </a:r>
          </a:p>
        </p:txBody>
      </p:sp>
    </p:spTree>
    <p:extLst>
      <p:ext uri="{BB962C8B-B14F-4D97-AF65-F5344CB8AC3E}">
        <p14:creationId xmlns:p14="http://schemas.microsoft.com/office/powerpoint/2010/main" val="2343682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9E5C-FB88-422F-9951-C99D2083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Country is Responsible for the Most Cancellations?</a:t>
            </a:r>
          </a:p>
        </p:txBody>
      </p:sp>
      <p:pic>
        <p:nvPicPr>
          <p:cNvPr id="7" name="Picture 7" descr="Map&#10;&#10;Description automatically generated">
            <a:extLst>
              <a:ext uri="{FF2B5EF4-FFF2-40B4-BE49-F238E27FC236}">
                <a16:creationId xmlns:a16="http://schemas.microsoft.com/office/drawing/2014/main" id="{15609C97-606A-4600-A4D8-7CE4F5D1B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9268" y="1659213"/>
            <a:ext cx="7315200" cy="35416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C82D54-AA86-447D-84E8-01F13A85158C}"/>
              </a:ext>
            </a:extLst>
          </p:cNvPr>
          <p:cNvSpPr txBox="1"/>
          <p:nvPr/>
        </p:nvSpPr>
        <p:spPr>
          <a:xfrm>
            <a:off x="4303295" y="5536532"/>
            <a:ext cx="654317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/>
              <a:t>Senegal and Tunisia are responsible for the highest percentage of cancellations</a:t>
            </a:r>
          </a:p>
        </p:txBody>
      </p:sp>
    </p:spTree>
    <p:extLst>
      <p:ext uri="{BB962C8B-B14F-4D97-AF65-F5344CB8AC3E}">
        <p14:creationId xmlns:p14="http://schemas.microsoft.com/office/powerpoint/2010/main" val="1590517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5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D9306-6C11-480C-AE3A-DEE85FB5F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9" y="1298448"/>
            <a:ext cx="3258688" cy="3255264"/>
          </a:xfrm>
        </p:spPr>
        <p:txBody>
          <a:bodyPr>
            <a:normAutofit/>
          </a:bodyPr>
          <a:lstStyle/>
          <a:p>
            <a:r>
              <a:rPr lang="en-US"/>
              <a:t>Analysis Visuals</a:t>
            </a:r>
          </a:p>
        </p:txBody>
      </p:sp>
      <p:pic>
        <p:nvPicPr>
          <p:cNvPr id="3" name="Picture 3" descr="Diagram, icon&#10;&#10;Description automatically generated">
            <a:extLst>
              <a:ext uri="{FF2B5EF4-FFF2-40B4-BE49-F238E27FC236}">
                <a16:creationId xmlns:a16="http://schemas.microsoft.com/office/drawing/2014/main" id="{7B19EDB0-7298-4E3E-8993-FE7A2E4FB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950" y="759599"/>
            <a:ext cx="5330650" cy="5330650"/>
          </a:xfrm>
          <a:prstGeom prst="rect">
            <a:avLst/>
          </a:prstGeom>
        </p:spPr>
      </p:pic>
      <p:sp>
        <p:nvSpPr>
          <p:cNvPr id="21" name="Rectangle 19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3435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A795-8B6A-4495-8DCC-2CE8238B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there a Link Between Stay Duration and Cancellation Likelihood?</a:t>
            </a:r>
          </a:p>
        </p:txBody>
      </p:sp>
      <p:pic>
        <p:nvPicPr>
          <p:cNvPr id="5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BD054C3-3570-43FA-8236-6F56C28ED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9714" y="365055"/>
            <a:ext cx="5798892" cy="31202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12002F4-3286-49E2-B0EA-B1F1BDFBB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434" y="3488578"/>
            <a:ext cx="6156542" cy="32931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35616B-EC63-47A4-AE00-C28E93097428}"/>
              </a:ext>
            </a:extLst>
          </p:cNvPr>
          <p:cNvSpPr txBox="1"/>
          <p:nvPr/>
        </p:nvSpPr>
        <p:spPr>
          <a:xfrm>
            <a:off x="9416509" y="1059677"/>
            <a:ext cx="252483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Across every customer type and visitor type, cancellations correspond to higher average stay durations</a:t>
            </a:r>
          </a:p>
        </p:txBody>
      </p:sp>
    </p:spTree>
    <p:extLst>
      <p:ext uri="{BB962C8B-B14F-4D97-AF65-F5344CB8AC3E}">
        <p14:creationId xmlns:p14="http://schemas.microsoft.com/office/powerpoint/2010/main" val="1871601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A795-8B6A-4495-8DCC-2CE8238B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 We Predict if a Customer Will Cancel Based on any Combination of Customer Type and Advance Booking Time?</a:t>
            </a:r>
          </a:p>
        </p:txBody>
      </p:sp>
      <p:pic>
        <p:nvPicPr>
          <p:cNvPr id="5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2C6B7C3-FE96-498D-B956-EDF38D173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9215" y="943609"/>
            <a:ext cx="7315200" cy="3938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E79614-71B3-4032-8838-585BCD1946CA}"/>
              </a:ext>
            </a:extLst>
          </p:cNvPr>
          <p:cNvSpPr txBox="1"/>
          <p:nvPr/>
        </p:nvSpPr>
        <p:spPr>
          <a:xfrm>
            <a:off x="3486945" y="5172127"/>
            <a:ext cx="803709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For groups, there is a roughly 180-day difference in average advance booking time for cancelled and non-cancelled reservations, with cancelled ones being more in advance</a:t>
            </a:r>
          </a:p>
        </p:txBody>
      </p:sp>
    </p:spTree>
    <p:extLst>
      <p:ext uri="{BB962C8B-B14F-4D97-AF65-F5344CB8AC3E}">
        <p14:creationId xmlns:p14="http://schemas.microsoft.com/office/powerpoint/2010/main" val="970196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A795-8B6A-4495-8DCC-2CE8238B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There a Significant Difference in Cancellations Based on Being a Repeat Customer?</a:t>
            </a:r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DAD5004A-EBB4-46E2-9DA7-53EA47EF9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9268" y="923556"/>
            <a:ext cx="7315200" cy="3938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A13CD0-9EBA-4B62-B204-64B2CCD5C7BF}"/>
              </a:ext>
            </a:extLst>
          </p:cNvPr>
          <p:cNvSpPr txBox="1"/>
          <p:nvPr/>
        </p:nvSpPr>
        <p:spPr>
          <a:xfrm>
            <a:off x="3872163" y="5356058"/>
            <a:ext cx="716480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17% of solo customers who don't cancel are repeat versus just 3.5% who do cancel</a:t>
            </a:r>
          </a:p>
        </p:txBody>
      </p:sp>
    </p:spTree>
    <p:extLst>
      <p:ext uri="{BB962C8B-B14F-4D97-AF65-F5344CB8AC3E}">
        <p14:creationId xmlns:p14="http://schemas.microsoft.com/office/powerpoint/2010/main" val="426817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D9306-6C11-480C-AE3A-DEE85FB5F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>
            <a:normAutofit/>
          </a:bodyPr>
          <a:lstStyle/>
          <a:p>
            <a:r>
              <a:rPr lang="en-US"/>
              <a:t>Initial Exploration Visuals</a:t>
            </a:r>
          </a:p>
        </p:txBody>
      </p:sp>
      <p:pic>
        <p:nvPicPr>
          <p:cNvPr id="3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CF4E8820-2F6E-4AFC-8F99-B28F9AB9F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45" r="-1" b="5935"/>
          <a:stretch/>
        </p:blipFill>
        <p:spPr>
          <a:xfrm>
            <a:off x="5120640" y="759599"/>
            <a:ext cx="6367271" cy="5330650"/>
          </a:xfrm>
          <a:prstGeom prst="rect">
            <a:avLst/>
          </a:prstGeom>
        </p:spPr>
      </p:pic>
      <p:sp>
        <p:nvSpPr>
          <p:cNvPr id="13" name="Rectangle 11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7476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DCCCDCCF-DDE7-4FF9-BA8E-DFD3AC93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C2352FE0-ACFA-479E-A574-CED1C035D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DE368-2F6D-41C9-A12C-F85A3F997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Our Proposal</a:t>
            </a: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401F5979-1992-492E-ABBD-62EBC101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454B9-E04A-4A04-9278-2F8ABC40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575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Offer incentives to customers to return to the hotel for another stay, with a special focus on solo travelers</a:t>
            </a:r>
          </a:p>
          <a:p>
            <a:pPr marL="0" indent="0">
              <a:buNone/>
            </a:pPr>
            <a:endParaRPr lang="en-US"/>
          </a:p>
          <a:p>
            <a:pPr lvl="1"/>
            <a:r>
              <a:rPr lang="en-US"/>
              <a:t>Cancellations are less likely for repeat customers no matter what, but for solo travelers, the difference is significantly larger</a:t>
            </a:r>
          </a:p>
          <a:p>
            <a:pPr lvl="1"/>
            <a:endParaRPr lang="en-US"/>
          </a:p>
          <a:p>
            <a:pPr lvl="1"/>
            <a:r>
              <a:rPr lang="en-US"/>
              <a:t>Returning guests are more likely to build loyalty towards the hotel and return yet again in the future</a:t>
            </a:r>
          </a:p>
          <a:p>
            <a:pPr marL="502920" lvl="1" indent="0">
              <a:buNone/>
            </a:pPr>
            <a:endParaRPr lang="en-US"/>
          </a:p>
          <a:p>
            <a:pPr lvl="1"/>
            <a:r>
              <a:rPr lang="en-US"/>
              <a:t>Creating and maintaining customer loyalty and returns must be a top priority</a:t>
            </a: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377CB93F-A0E2-4BBE-B2FC-E93932C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picture containing text, electronics, computer, display&#10;&#10;Description automatically generated">
            <a:extLst>
              <a:ext uri="{FF2B5EF4-FFF2-40B4-BE49-F238E27FC236}">
                <a16:creationId xmlns:a16="http://schemas.microsoft.com/office/drawing/2014/main" id="{ECD47F4C-6B81-45C5-8351-1B3682CBC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79" r="-1" b="17657"/>
          <a:stretch/>
        </p:blipFill>
        <p:spPr>
          <a:xfrm>
            <a:off x="6756684" y="4133959"/>
            <a:ext cx="4433236" cy="249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39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A795-8B6A-4495-8DCC-2CE8238B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32" y="1113399"/>
            <a:ext cx="3252133" cy="4594440"/>
          </a:xfrm>
        </p:spPr>
        <p:txBody>
          <a:bodyPr/>
          <a:lstStyle/>
          <a:p>
            <a:r>
              <a:rPr lang="en-US"/>
              <a:t>Does a Previous Cancellation Make it More Likely that the Customers Will Cancel?</a:t>
            </a:r>
          </a:p>
        </p:txBody>
      </p: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FB4D7A90-1D8F-4216-B2D3-832964AF2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9373" y="923556"/>
            <a:ext cx="7315200" cy="3938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2D6A91-2DB4-4F3C-83CC-C2F3FA485612}"/>
              </a:ext>
            </a:extLst>
          </p:cNvPr>
          <p:cNvSpPr txBox="1"/>
          <p:nvPr/>
        </p:nvSpPr>
        <p:spPr>
          <a:xfrm>
            <a:off x="4142874" y="5356058"/>
            <a:ext cx="67437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Over 93% of customers who have previously cancelled a booking cancel this booking</a:t>
            </a:r>
          </a:p>
        </p:txBody>
      </p:sp>
    </p:spTree>
    <p:extLst>
      <p:ext uri="{BB962C8B-B14F-4D97-AF65-F5344CB8AC3E}">
        <p14:creationId xmlns:p14="http://schemas.microsoft.com/office/powerpoint/2010/main" val="1094977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CCCDCCF-DDE7-4FF9-BA8E-DFD3AC93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352FE0-ACFA-479E-A574-CED1C035D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84209-33B5-423B-A2F7-49DCC515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Suggested Solution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1F5979-1992-492E-ABBD-62EBC101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AF57B-2533-4085-A81C-92690881F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2254" y="822354"/>
            <a:ext cx="7315200" cy="3471380"/>
          </a:xfrm>
        </p:spPr>
        <p:txBody>
          <a:bodyPr>
            <a:normAutofit/>
          </a:bodyPr>
          <a:lstStyle/>
          <a:p>
            <a:r>
              <a:rPr lang="en-US"/>
              <a:t>Create a survey for guests who cancel their reservations</a:t>
            </a:r>
          </a:p>
          <a:p>
            <a:pPr lvl="1"/>
            <a:r>
              <a:rPr lang="en-US">
                <a:ea typeface="+mn-lt"/>
                <a:cs typeface="+mn-lt"/>
              </a:rPr>
              <a:t>Listen to their responses and insights</a:t>
            </a:r>
          </a:p>
          <a:p>
            <a:pPr lvl="1"/>
            <a:r>
              <a:rPr lang="en-US">
                <a:ea typeface="+mn-lt"/>
                <a:cs typeface="+mn-lt"/>
              </a:rPr>
              <a:t>Make  adjustments if they have complaints or suggestions that are fixable</a:t>
            </a:r>
            <a:endParaRPr lang="en-US"/>
          </a:p>
          <a:p>
            <a:r>
              <a:rPr lang="en-US"/>
              <a:t>Goal is to make the guests feel that their feedback matters and is being listened to</a:t>
            </a:r>
          </a:p>
          <a:p>
            <a:r>
              <a:rPr lang="en-US"/>
              <a:t>Also want to improve the quality of service to their needs before their arrival if possible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7CB93F-A0E2-4BBE-B2FC-E93932C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9E53DE6-92F6-4E6B-81D1-5E3B7E9C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865" y="3247372"/>
            <a:ext cx="4037556" cy="402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07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A795-8B6A-4495-8DCC-2CE8238B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Does the Number of Special Requests Affect the Likelihood of Cancelling?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D523CEA-BBB5-4D48-98E0-F32198BC0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9215" y="923556"/>
            <a:ext cx="7315200" cy="3938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4DF33F-E30F-42F1-9C18-69586D3536BB}"/>
              </a:ext>
            </a:extLst>
          </p:cNvPr>
          <p:cNvSpPr txBox="1"/>
          <p:nvPr/>
        </p:nvSpPr>
        <p:spPr>
          <a:xfrm>
            <a:off x="3536662" y="5187892"/>
            <a:ext cx="793655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No special requests make up 65% of cancelled reservations and only 52% of non-cancelled ones</a:t>
            </a:r>
          </a:p>
        </p:txBody>
      </p:sp>
    </p:spTree>
    <p:extLst>
      <p:ext uri="{BB962C8B-B14F-4D97-AF65-F5344CB8AC3E}">
        <p14:creationId xmlns:p14="http://schemas.microsoft.com/office/powerpoint/2010/main" val="2552919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A795-8B6A-4495-8DCC-2CE8238B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Does the Number of Parking Spaces Required by the Customer Help Predict if they Cancel?</a:t>
            </a:r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D700FC72-F12A-45DC-AF55-938F7BE6D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9294" y="1043872"/>
            <a:ext cx="7315200" cy="3938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82543D-E78D-4161-A78E-4D9341B7B80F}"/>
              </a:ext>
            </a:extLst>
          </p:cNvPr>
          <p:cNvSpPr txBox="1"/>
          <p:nvPr/>
        </p:nvSpPr>
        <p:spPr>
          <a:xfrm>
            <a:off x="3941311" y="5436269"/>
            <a:ext cx="725096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Customers that require at least 1 parking space NEVER cancel</a:t>
            </a:r>
          </a:p>
        </p:txBody>
      </p:sp>
    </p:spTree>
    <p:extLst>
      <p:ext uri="{BB962C8B-B14F-4D97-AF65-F5344CB8AC3E}">
        <p14:creationId xmlns:p14="http://schemas.microsoft.com/office/powerpoint/2010/main" val="4151800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6554-1D06-4984-B5B4-4996A5DD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799129" cy="4601183"/>
          </a:xfrm>
        </p:spPr>
        <p:txBody>
          <a:bodyPr>
            <a:normAutofit/>
          </a:bodyPr>
          <a:lstStyle/>
          <a:p>
            <a:r>
              <a:rPr lang="en-US"/>
              <a:t>Insights </a:t>
            </a:r>
            <a:br>
              <a:rPr lang="en-US"/>
            </a:br>
            <a:r>
              <a:rPr lang="en-US"/>
              <a:t>from our </a:t>
            </a:r>
            <a:br>
              <a:rPr lang="en-US"/>
            </a:br>
            <a:r>
              <a:rPr lang="en-US"/>
              <a:t>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96315-1B1D-4AE2-B70C-298B8B012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3794658" cy="51206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latin typeface="Corbel"/>
                <a:ea typeface="+mn-lt"/>
                <a:cs typeface="+mn-lt"/>
              </a:rPr>
              <a:t>Country Portugal has the highest number of cancellations, as well as the highest number of bookings. </a:t>
            </a:r>
            <a:endParaRPr lang="en-US" sz="1700">
              <a:latin typeface="Corbel"/>
              <a:cs typeface="Times New Roman"/>
            </a:endParaRPr>
          </a:p>
          <a:p>
            <a:pPr marL="0" indent="0">
              <a:buNone/>
            </a:pPr>
            <a:endParaRPr lang="en-US" sz="1700">
              <a:latin typeface="Corbel"/>
              <a:ea typeface="+mn-lt"/>
              <a:cs typeface="+mn-lt"/>
            </a:endParaRPr>
          </a:p>
          <a:p>
            <a:r>
              <a:rPr lang="en-US" sz="1700">
                <a:latin typeface="Corbel"/>
                <a:ea typeface="+mn-lt"/>
                <a:cs typeface="+mn-lt"/>
              </a:rPr>
              <a:t>Most cancellations are made by individuals or groups, as the bookings had no children or newborns, according to the ruleset.</a:t>
            </a:r>
            <a:endParaRPr lang="en-US" sz="1700">
              <a:latin typeface="Corbel"/>
              <a:ea typeface="+mn-lt"/>
              <a:cs typeface="Times New Roman"/>
            </a:endParaRPr>
          </a:p>
          <a:p>
            <a:pPr marL="0" indent="0">
              <a:buNone/>
            </a:pPr>
            <a:endParaRPr lang="en-US" sz="1700">
              <a:latin typeface="Corbel"/>
              <a:cs typeface="Times New Roman"/>
            </a:endParaRPr>
          </a:p>
          <a:p>
            <a:r>
              <a:rPr lang="en-US" sz="1700">
                <a:latin typeface="Corbel"/>
                <a:ea typeface="+mn-lt"/>
                <a:cs typeface="+mn-lt"/>
              </a:rPr>
              <a:t>The Group segment is the market segment with the highest cancellations.  </a:t>
            </a:r>
            <a:endParaRPr lang="en-US" sz="1700">
              <a:latin typeface="Corbel"/>
              <a:cs typeface="Times New Roman"/>
            </a:endParaRPr>
          </a:p>
          <a:p>
            <a:pPr marL="0" indent="0">
              <a:buNone/>
            </a:pPr>
            <a:endParaRPr lang="en-US" sz="1700">
              <a:latin typeface="Corbel"/>
              <a:ea typeface="+mn-lt"/>
              <a:cs typeface="+mn-lt"/>
            </a:endParaRPr>
          </a:p>
          <a:p>
            <a:r>
              <a:rPr lang="en-US" sz="1700">
                <a:latin typeface="Corbel"/>
                <a:ea typeface="+mn-lt"/>
                <a:cs typeface="+mn-lt"/>
              </a:rPr>
              <a:t>In general, guests who cancel their bookings are not a repeated guest</a:t>
            </a:r>
            <a:endParaRPr lang="en-US" sz="1700">
              <a:latin typeface="Corbel"/>
              <a:cs typeface="Times New Roman"/>
            </a:endParaRPr>
          </a:p>
          <a:p>
            <a:endParaRPr lang="en-US" sz="1700">
              <a:latin typeface="Corbel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11D66DC-FCCD-4471-9A07-496FDFB36F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34" b="3"/>
          <a:stretch/>
        </p:blipFill>
        <p:spPr>
          <a:xfrm>
            <a:off x="7818120" y="1661036"/>
            <a:ext cx="3474720" cy="353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49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3E1E-74D4-493B-9E45-2D8EC3D3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Insights from our 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Best Model</a:t>
            </a:r>
            <a:endParaRPr lang="en-US"/>
          </a:p>
          <a:p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093AF-D3CC-4E8B-AFBC-50C7A6D69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3585891" cy="5120640"/>
          </a:xfrm>
        </p:spPr>
        <p:txBody>
          <a:bodyPr>
            <a:normAutofit/>
          </a:bodyPr>
          <a:lstStyle/>
          <a:p>
            <a:r>
              <a:rPr lang="en-US">
                <a:latin typeface="Corbel"/>
                <a:cs typeface="Times New Roman"/>
              </a:rPr>
              <a:t>Before canceling a booking, most people do not make any changes to it.  As the rule showed that the bookings had 0 changes.</a:t>
            </a:r>
          </a:p>
          <a:p>
            <a:pPr marL="0" indent="0">
              <a:buNone/>
            </a:pPr>
            <a:endParaRPr lang="en-US">
              <a:latin typeface="Corbel"/>
              <a:cs typeface="Times New Roman"/>
            </a:endParaRPr>
          </a:p>
          <a:p>
            <a:r>
              <a:rPr lang="en-US">
                <a:latin typeface="Corbel"/>
                <a:cs typeface="Times New Roman"/>
              </a:rPr>
              <a:t>The number of special requests made by customers who cancel their bookings is 0.</a:t>
            </a:r>
            <a:endParaRPr lang="en-US">
              <a:latin typeface="Corbel"/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latin typeface="Corbel"/>
              <a:cs typeface="Times New Roman"/>
            </a:endParaRPr>
          </a:p>
          <a:p>
            <a:r>
              <a:rPr lang="en-US">
                <a:latin typeface="Corbel"/>
                <a:cs typeface="Times New Roman"/>
              </a:rPr>
              <a:t>People have canceled the bookings due to no parking space.</a:t>
            </a:r>
            <a:endParaRPr lang="en-US">
              <a:latin typeface="Corbel"/>
              <a:ea typeface="+mn-lt"/>
              <a:cs typeface="+mn-lt"/>
            </a:endParaRPr>
          </a:p>
          <a:p>
            <a:endParaRPr lang="en-US">
              <a:latin typeface="Corbel"/>
              <a:cs typeface="Times New Roman"/>
            </a:endParaRPr>
          </a:p>
        </p:txBody>
      </p:sp>
      <p:pic>
        <p:nvPicPr>
          <p:cNvPr id="17" name="Picture 17" descr="Graphical user interface&#10;&#10;Description automatically generated">
            <a:extLst>
              <a:ext uri="{FF2B5EF4-FFF2-40B4-BE49-F238E27FC236}">
                <a16:creationId xmlns:a16="http://schemas.microsoft.com/office/drawing/2014/main" id="{C955B493-F41B-4FF5-8F7B-418640DA2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546" y="1931722"/>
            <a:ext cx="4789952" cy="477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35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62D2-5753-44CF-8019-A2D60318D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 and 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80DFA-A89C-4E4F-AF3A-6CE6324F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There is evidence that cancellations are predictable</a:t>
            </a:r>
          </a:p>
          <a:p>
            <a:r>
              <a:rPr lang="en-US" sz="2800" dirty="0"/>
              <a:t>We strongly believe our recommendations will help fix issues that have been shown to cause cancellations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Thank you for your time and consideration!</a:t>
            </a:r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</a:rPr>
              <a:t>Any questions?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4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822D-5750-4CA6-B0FF-B45E3E7B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Proportion of Reservations Get Cancelled?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C692EE64-10A2-4B7D-A72A-52D750A18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083787"/>
            <a:ext cx="7315200" cy="39389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A58EF1-61A2-45D4-932E-7DE5249ED751}"/>
              </a:ext>
            </a:extLst>
          </p:cNvPr>
          <p:cNvSpPr txBox="1"/>
          <p:nvPr/>
        </p:nvSpPr>
        <p:spPr>
          <a:xfrm>
            <a:off x="5173027" y="5386136"/>
            <a:ext cx="469196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28% of total reservations get cancelled</a:t>
            </a:r>
          </a:p>
        </p:txBody>
      </p:sp>
    </p:spTree>
    <p:extLst>
      <p:ext uri="{BB962C8B-B14F-4D97-AF65-F5344CB8AC3E}">
        <p14:creationId xmlns:p14="http://schemas.microsoft.com/office/powerpoint/2010/main" val="246062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A795-8B6A-4495-8DCC-2CE8238B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Distribution of Market Segments For the Customers?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6BCC0E2-D08B-4A28-9203-D07B2B1E9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9294" y="1053898"/>
            <a:ext cx="7315200" cy="3938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BF3272-CFBF-4EA0-BA59-A4F7C55483DE}"/>
              </a:ext>
            </a:extLst>
          </p:cNvPr>
          <p:cNvSpPr txBox="1"/>
          <p:nvPr/>
        </p:nvSpPr>
        <p:spPr>
          <a:xfrm>
            <a:off x="3913030" y="5325979"/>
            <a:ext cx="740799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Nearly 45% of customers book through an Online Travel Agent</a:t>
            </a:r>
          </a:p>
        </p:txBody>
      </p:sp>
    </p:spTree>
    <p:extLst>
      <p:ext uri="{BB962C8B-B14F-4D97-AF65-F5344CB8AC3E}">
        <p14:creationId xmlns:p14="http://schemas.microsoft.com/office/powerpoint/2010/main" val="2342416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8D22-A8B3-4F7F-942F-A8352C6B7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Types of Guests Return for Another Stay?</a:t>
            </a:r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62816C15-EDE5-4244-9C44-952DC81C7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9473" y="903204"/>
            <a:ext cx="8081056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9EC46D-380D-40A8-9B56-F1C52C54FD7C}"/>
              </a:ext>
            </a:extLst>
          </p:cNvPr>
          <p:cNvSpPr txBox="1"/>
          <p:nvPr/>
        </p:nvSpPr>
        <p:spPr>
          <a:xfrm>
            <a:off x="6273466" y="4047623"/>
            <a:ext cx="6075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70%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AE51CB-EEAB-45C0-881C-C2984DC87BF2}"/>
              </a:ext>
            </a:extLst>
          </p:cNvPr>
          <p:cNvSpPr txBox="1"/>
          <p:nvPr/>
        </p:nvSpPr>
        <p:spPr>
          <a:xfrm>
            <a:off x="7822532" y="1766636"/>
            <a:ext cx="6777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18%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0574F6-A454-4E4A-BEEB-0144774309A3}"/>
              </a:ext>
            </a:extLst>
          </p:cNvPr>
          <p:cNvSpPr txBox="1"/>
          <p:nvPr/>
        </p:nvSpPr>
        <p:spPr>
          <a:xfrm>
            <a:off x="8456696" y="2430880"/>
            <a:ext cx="5374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2%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6EA95A-7C95-4E6D-8EE2-64168A812A1E}"/>
              </a:ext>
            </a:extLst>
          </p:cNvPr>
          <p:cNvSpPr txBox="1"/>
          <p:nvPr/>
        </p:nvSpPr>
        <p:spPr>
          <a:xfrm>
            <a:off x="8499308" y="2974807"/>
            <a:ext cx="6276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C78B26-B9DB-45CC-A89C-9EFB652D4477}"/>
              </a:ext>
            </a:extLst>
          </p:cNvPr>
          <p:cNvSpPr txBox="1"/>
          <p:nvPr/>
        </p:nvSpPr>
        <p:spPr>
          <a:xfrm>
            <a:off x="4203032" y="5526505"/>
            <a:ext cx="666348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Couples make up 70% of the guests who return</a:t>
            </a:r>
          </a:p>
        </p:txBody>
      </p:sp>
    </p:spTree>
    <p:extLst>
      <p:ext uri="{BB962C8B-B14F-4D97-AF65-F5344CB8AC3E}">
        <p14:creationId xmlns:p14="http://schemas.microsoft.com/office/powerpoint/2010/main" val="151748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A795-8B6A-4495-8DCC-2CE8238B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Cancelling Customers More Likely to Have Made Booking Changes?</a:t>
            </a:r>
          </a:p>
        </p:txBody>
      </p: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C5812F68-DAEC-4DEB-B9B2-33EAB5358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9294" y="1023820"/>
            <a:ext cx="7315200" cy="3938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548300-4251-4DE0-8F40-7A54AE14FE8E}"/>
              </a:ext>
            </a:extLst>
          </p:cNvPr>
          <p:cNvSpPr txBox="1"/>
          <p:nvPr/>
        </p:nvSpPr>
        <p:spPr>
          <a:xfrm>
            <a:off x="4008937" y="5270039"/>
            <a:ext cx="706336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Customers who don't cancel make an average of approximately 0.2 more booking changes</a:t>
            </a:r>
          </a:p>
        </p:txBody>
      </p:sp>
    </p:spTree>
    <p:extLst>
      <p:ext uri="{BB962C8B-B14F-4D97-AF65-F5344CB8AC3E}">
        <p14:creationId xmlns:p14="http://schemas.microsoft.com/office/powerpoint/2010/main" val="762201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7AC5-DF41-450D-9594-2AA3A4E2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Does Lead Time Affect Number of Cancellations?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2060407C-0540-405C-831F-2E9ACA753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9474" y="310319"/>
            <a:ext cx="4898930" cy="31691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7FAE9F7F-095D-4C1B-8BC0-4AD9E29D1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914" y="3603560"/>
            <a:ext cx="4862763" cy="3054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15166C-A842-4754-95B8-C52D1716C54F}"/>
              </a:ext>
            </a:extLst>
          </p:cNvPr>
          <p:cNvSpPr txBox="1"/>
          <p:nvPr/>
        </p:nvSpPr>
        <p:spPr>
          <a:xfrm>
            <a:off x="3372646" y="4468901"/>
            <a:ext cx="328213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More Advance Booking Time makes cancellation more likely</a:t>
            </a:r>
          </a:p>
        </p:txBody>
      </p:sp>
    </p:spTree>
    <p:extLst>
      <p:ext uri="{BB962C8B-B14F-4D97-AF65-F5344CB8AC3E}">
        <p14:creationId xmlns:p14="http://schemas.microsoft.com/office/powerpoint/2010/main" val="361420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A795-8B6A-4495-8DCC-2CE8238B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Does the Deposit Type Have an Effect on Cancellations?</a:t>
            </a:r>
          </a:p>
        </p:txBody>
      </p:sp>
      <p:pic>
        <p:nvPicPr>
          <p:cNvPr id="5" name="Picture 6" descr="Chart&#10;&#10;Description automatically generated">
            <a:extLst>
              <a:ext uri="{FF2B5EF4-FFF2-40B4-BE49-F238E27FC236}">
                <a16:creationId xmlns:a16="http://schemas.microsoft.com/office/drawing/2014/main" id="{D809F506-8AB9-4E6F-B80D-4C5880941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9268" y="1454951"/>
            <a:ext cx="7315200" cy="3938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9C5286-5772-4017-9F3C-400454D31F64}"/>
              </a:ext>
            </a:extLst>
          </p:cNvPr>
          <p:cNvSpPr txBox="1"/>
          <p:nvPr/>
        </p:nvSpPr>
        <p:spPr>
          <a:xfrm>
            <a:off x="3576146" y="5727032"/>
            <a:ext cx="797029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96% of customers who place a non-refundable deposit cancel</a:t>
            </a:r>
          </a:p>
        </p:txBody>
      </p:sp>
    </p:spTree>
    <p:extLst>
      <p:ext uri="{BB962C8B-B14F-4D97-AF65-F5344CB8AC3E}">
        <p14:creationId xmlns:p14="http://schemas.microsoft.com/office/powerpoint/2010/main" val="346326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A795-8B6A-4495-8DCC-2CE8238B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Couples that Make Reservations, do Certain Market Segments Cancel More than Others?</a:t>
            </a:r>
          </a:p>
        </p:txBody>
      </p:sp>
      <p:pic>
        <p:nvPicPr>
          <p:cNvPr id="5" name="Picture 6" descr="Chart&#10;&#10;Description automatically generated">
            <a:extLst>
              <a:ext uri="{FF2B5EF4-FFF2-40B4-BE49-F238E27FC236}">
                <a16:creationId xmlns:a16="http://schemas.microsoft.com/office/drawing/2014/main" id="{20220629-271E-4D6C-9AAB-E31BB5D50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9373" y="1083977"/>
            <a:ext cx="7315200" cy="3938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1B58C7-1F17-4893-8EBA-E163358CB574}"/>
              </a:ext>
            </a:extLst>
          </p:cNvPr>
          <p:cNvSpPr txBox="1"/>
          <p:nvPr/>
        </p:nvSpPr>
        <p:spPr>
          <a:xfrm>
            <a:off x="3330190" y="5356058"/>
            <a:ext cx="845833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The Group market segment cancels nearly 50% of their bookings</a:t>
            </a:r>
          </a:p>
        </p:txBody>
      </p:sp>
    </p:spTree>
    <p:extLst>
      <p:ext uri="{BB962C8B-B14F-4D97-AF65-F5344CB8AC3E}">
        <p14:creationId xmlns:p14="http://schemas.microsoft.com/office/powerpoint/2010/main" val="308828663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892</Words>
  <Application>Microsoft Macintosh PowerPoint</Application>
  <PresentationFormat>Widescreen</PresentationFormat>
  <Paragraphs>97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Corbel</vt:lpstr>
      <vt:lpstr>Wingdings</vt:lpstr>
      <vt:lpstr>Wingdings 2</vt:lpstr>
      <vt:lpstr>Frame</vt:lpstr>
      <vt:lpstr>Hotel Booking Analysis</vt:lpstr>
      <vt:lpstr>Initial Exploration Visuals</vt:lpstr>
      <vt:lpstr>What Proportion of Reservations Get Cancelled?</vt:lpstr>
      <vt:lpstr>What is the Distribution of Market Segments For the Customers?</vt:lpstr>
      <vt:lpstr>What Types of Guests Return for Another Stay?</vt:lpstr>
      <vt:lpstr>Are Cancelling Customers More Likely to Have Made Booking Changes?</vt:lpstr>
      <vt:lpstr>Does Lead Time Affect Number of Cancellations?</vt:lpstr>
      <vt:lpstr>Does the Deposit Type Have an Effect on Cancellations?</vt:lpstr>
      <vt:lpstr>For Couples that Make Reservations, do Certain Market Segments Cancel More than Others?</vt:lpstr>
      <vt:lpstr>Suggested Solution</vt:lpstr>
      <vt:lpstr>Do Certain Visitor Types Cancel More than Others?</vt:lpstr>
      <vt:lpstr>Suggested Solution</vt:lpstr>
      <vt:lpstr>Which Countries are the Customers From?</vt:lpstr>
      <vt:lpstr>Where do the Most and Fewest Visitors Come From?</vt:lpstr>
      <vt:lpstr>Which Country is Responsible for the Most Cancellations?</vt:lpstr>
      <vt:lpstr>Analysis Visuals</vt:lpstr>
      <vt:lpstr>Is there a Link Between Stay Duration and Cancellation Likelihood?</vt:lpstr>
      <vt:lpstr>Can We Predict if a Customer Will Cancel Based on any Combination of Customer Type and Advance Booking Time?</vt:lpstr>
      <vt:lpstr>Is There a Significant Difference in Cancellations Based on Being a Repeat Customer?</vt:lpstr>
      <vt:lpstr>Our Proposal</vt:lpstr>
      <vt:lpstr>Does a Previous Cancellation Make it More Likely that the Customers Will Cancel?</vt:lpstr>
      <vt:lpstr>Suggested Solution</vt:lpstr>
      <vt:lpstr>Does the Number of Special Requests Affect the Likelihood of Cancelling?</vt:lpstr>
      <vt:lpstr>Does the Number of Parking Spaces Required by the Customer Help Predict if they Cancel?</vt:lpstr>
      <vt:lpstr>Insights  from our  Best Model</vt:lpstr>
      <vt:lpstr>Insights from our  Best Model </vt:lpstr>
      <vt:lpstr>Conclusions and Wrapping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Ivers</dc:creator>
  <cp:lastModifiedBy>Babar, Sayali</cp:lastModifiedBy>
  <cp:revision>32</cp:revision>
  <dcterms:created xsi:type="dcterms:W3CDTF">2021-12-07T19:55:33Z</dcterms:created>
  <dcterms:modified xsi:type="dcterms:W3CDTF">2024-02-23T00:18:25Z</dcterms:modified>
</cp:coreProperties>
</file>