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45"/>
  </p:notesMasterIdLst>
  <p:sldIdLst>
    <p:sldId id="256" r:id="rId2"/>
    <p:sldId id="333" r:id="rId3"/>
    <p:sldId id="292" r:id="rId4"/>
    <p:sldId id="302" r:id="rId5"/>
    <p:sldId id="257" r:id="rId6"/>
    <p:sldId id="295" r:id="rId7"/>
    <p:sldId id="296" r:id="rId8"/>
    <p:sldId id="297" r:id="rId9"/>
    <p:sldId id="298" r:id="rId10"/>
    <p:sldId id="294" r:id="rId11"/>
    <p:sldId id="299" r:id="rId12"/>
    <p:sldId id="300" r:id="rId13"/>
    <p:sldId id="301" r:id="rId14"/>
    <p:sldId id="303" r:id="rId15"/>
    <p:sldId id="305" r:id="rId16"/>
    <p:sldId id="304" r:id="rId17"/>
    <p:sldId id="306" r:id="rId18"/>
    <p:sldId id="307" r:id="rId19"/>
    <p:sldId id="308" r:id="rId20"/>
    <p:sldId id="310" r:id="rId21"/>
    <p:sldId id="311" r:id="rId22"/>
    <p:sldId id="312" r:id="rId23"/>
    <p:sldId id="313" r:id="rId24"/>
    <p:sldId id="330" r:id="rId25"/>
    <p:sldId id="331" r:id="rId26"/>
    <p:sldId id="332" r:id="rId27"/>
    <p:sldId id="314" r:id="rId28"/>
    <p:sldId id="315" r:id="rId29"/>
    <p:sldId id="316" r:id="rId30"/>
    <p:sldId id="317" r:id="rId31"/>
    <p:sldId id="318" r:id="rId32"/>
    <p:sldId id="309" r:id="rId33"/>
    <p:sldId id="319" r:id="rId34"/>
    <p:sldId id="320" r:id="rId35"/>
    <p:sldId id="321" r:id="rId36"/>
    <p:sldId id="322" r:id="rId37"/>
    <p:sldId id="323" r:id="rId38"/>
    <p:sldId id="324" r:id="rId39"/>
    <p:sldId id="325" r:id="rId40"/>
    <p:sldId id="327" r:id="rId41"/>
    <p:sldId id="329" r:id="rId42"/>
    <p:sldId id="328" r:id="rId43"/>
    <p:sldId id="326" r:id="rId44"/>
  </p:sldIdLst>
  <p:sldSz cx="9144000" cy="5143500" type="screen16x9"/>
  <p:notesSz cx="6858000" cy="9144000"/>
  <p:embeddedFontLst>
    <p:embeddedFont>
      <p:font typeface="Barlow Semi Condensed" panose="020B0604020202020204" charset="0"/>
      <p:regular r:id="rId46"/>
      <p:bold r:id="rId47"/>
      <p:italic r:id="rId48"/>
      <p:boldItalic r:id="rId49"/>
    </p:embeddedFont>
    <p:embeddedFont>
      <p:font typeface="Heebo" panose="020B0604020202020204" charset="0"/>
      <p:regular r:id="rId50"/>
      <p:bold r:id="rId51"/>
    </p:embeddedFont>
    <p:embeddedFont>
      <p:font typeface="Noto Sans" panose="020B0604020202020204" charset="0"/>
      <p:regular r:id="rId52"/>
      <p:bold r:id="rId53"/>
      <p:italic r:id="rId54"/>
      <p:boldItalic r:id="rId55"/>
    </p:embeddedFont>
    <p:embeddedFont>
      <p:font typeface="Open Sans" panose="020B0604020202020204" charset="0"/>
      <p:regular r:id="rId56"/>
      <p:bold r:id="rId57"/>
      <p:italic r:id="rId58"/>
      <p:boldItalic r:id="rId59"/>
    </p:embeddedFont>
    <p:embeddedFont>
      <p:font typeface="Fjalla One" panose="020B0604020202020204" charset="0"/>
      <p:regular r:id="rId60"/>
    </p:embeddedFont>
    <p:embeddedFont>
      <p:font typeface="Barlow Semi Condensed Medium" panose="020B0604020202020204" charset="0"/>
      <p:regular r:id="rId61"/>
      <p:bold r:id="rId62"/>
      <p:italic r:id="rId63"/>
      <p:boldItalic r:id="rId6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68DF34A-C519-4E57-B3BE-D8D36B2B2A50}">
  <a:tblStyle styleId="{068DF34A-C519-4E57-B3BE-D8D36B2B2A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1" d="100"/>
          <a:sy n="121" d="100"/>
        </p:scale>
        <p:origin x="-102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font" Target="fonts/font10.fntdata"/><Relationship Id="rId63" Type="http://schemas.openxmlformats.org/officeDocument/2006/relationships/font" Target="fonts/font18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8" Type="http://schemas.openxmlformats.org/officeDocument/2006/relationships/font" Target="fonts/font13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openxmlformats.org/officeDocument/2006/relationships/font" Target="fonts/font12.fntdata"/><Relationship Id="rId61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Relationship Id="rId60" Type="http://schemas.openxmlformats.org/officeDocument/2006/relationships/font" Target="fonts/font15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font" Target="fonts/font11.fntdata"/><Relationship Id="rId64" Type="http://schemas.openxmlformats.org/officeDocument/2006/relationships/font" Target="fonts/font19.fntdata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59" Type="http://schemas.openxmlformats.org/officeDocument/2006/relationships/font" Target="fonts/font14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9.fntdata"/><Relationship Id="rId62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24838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13be266ea5c_0_230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13be266ea5c_0_230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13d7927e9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13d7927e9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13d7927e9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13d7927e9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13d7927e9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13d7927e9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13be266ea5c_0_230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13be266ea5c_0_230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13d7927e9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13d7927e9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13d7927e9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13d7927e9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13d7927e9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13d7927e9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13d7927e9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13d7927e9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13d7927e9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13d7927e9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13d7927e9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13d7927e9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3" name="Google Shape;2343;g13c8e4cd0d8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4" name="Google Shape;2344;g13c8e4cd0d8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13d7927e9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13d7927e9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13d7927e9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13d7927e9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13d7927e9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13d7927e9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13d7927e9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13d7927e9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13d7927e9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13d7927e9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13d7927e9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13d7927e9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13d7927e9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13d7927e9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13d7927e9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13d7927e9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13d7927e9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13d7927e9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13d7927e96e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13d7927e96e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13d7927e9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13d7927e9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13d7927e9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13d7927e9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13d7927e9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13d7927e9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13be266ea5c_0_230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13be266ea5c_0_230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13d7927e9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13d7927e9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13d7927e9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13d7927e9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13d7927e9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13d7927e9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13d7927e9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13d7927e9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13be266ea5c_0_230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13be266ea5c_0_230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13d7927e9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13d7927e9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13be266ea5c_0_230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13be266ea5c_0_230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13d7927e9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13d7927e9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13d7927e9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13d7927e9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13d7927e9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13d7927e9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13d7927e9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13d7927e9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13d7927e9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13d7927e9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13d7927e9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13d7927e9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13d7927e9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13d7927e9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13d7927e9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13d7927e9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13be266ea5c_0_230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13be266ea5c_0_230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83350" y="920100"/>
            <a:ext cx="3363300" cy="24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83500" y="3400200"/>
            <a:ext cx="3363300" cy="8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3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 rot="10800000">
            <a:off x="363599" y="2645134"/>
            <a:ext cx="0" cy="2501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72674" y="4273009"/>
            <a:ext cx="581800" cy="582350"/>
            <a:chOff x="8064275" y="887850"/>
            <a:chExt cx="581800" cy="582350"/>
          </a:xfrm>
        </p:grpSpPr>
        <p:sp>
          <p:nvSpPr>
            <p:cNvPr id="13" name="Google Shape;13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217561" y="3701434"/>
            <a:ext cx="292025" cy="292575"/>
            <a:chOff x="7353050" y="316275"/>
            <a:chExt cx="292025" cy="292575"/>
          </a:xfrm>
        </p:grpSpPr>
        <p:sp>
          <p:nvSpPr>
            <p:cNvPr id="20" name="Google Shape;20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276086" y="3193309"/>
            <a:ext cx="175000" cy="175000"/>
            <a:chOff x="8792300" y="321275"/>
            <a:chExt cx="175000" cy="175000"/>
          </a:xfrm>
        </p:grpSpPr>
        <p:sp>
          <p:nvSpPr>
            <p:cNvPr id="25" name="Google Shape;25;p2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 rot="10800000">
            <a:off x="479461" y="3116984"/>
            <a:ext cx="175013" cy="27000"/>
            <a:chOff x="5662375" y="212375"/>
            <a:chExt cx="175013" cy="27000"/>
          </a:xfrm>
        </p:grpSpPr>
        <p:sp>
          <p:nvSpPr>
            <p:cNvPr id="30" name="Google Shape;3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33;p2"/>
          <p:cNvGrpSpPr/>
          <p:nvPr/>
        </p:nvGrpSpPr>
        <p:grpSpPr>
          <a:xfrm>
            <a:off x="788100" y="208488"/>
            <a:ext cx="175013" cy="27000"/>
            <a:chOff x="5662375" y="212375"/>
            <a:chExt cx="175013" cy="27000"/>
          </a:xfrm>
        </p:grpSpPr>
        <p:sp>
          <p:nvSpPr>
            <p:cNvPr id="34" name="Google Shape;34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7" name="Google Shape;37;p2"/>
          <p:cNvCxnSpPr/>
          <p:nvPr/>
        </p:nvCxnSpPr>
        <p:spPr>
          <a:xfrm rot="10800000">
            <a:off x="369299" y="613"/>
            <a:ext cx="0" cy="2160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2"/>
          <p:cNvSpPr/>
          <p:nvPr/>
        </p:nvSpPr>
        <p:spPr>
          <a:xfrm rot="10800000">
            <a:off x="323099" y="466859"/>
            <a:ext cx="92400" cy="92400"/>
          </a:xfrm>
          <a:prstGeom prst="ellipse">
            <a:avLst/>
          </a:prstGeom>
          <a:solidFill>
            <a:srgbClr val="59595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 rot="10800000">
            <a:off x="323099" y="1114409"/>
            <a:ext cx="92400" cy="92400"/>
          </a:xfrm>
          <a:prstGeom prst="ellipse">
            <a:avLst/>
          </a:prstGeom>
          <a:solidFill>
            <a:srgbClr val="595959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 flipH="1">
            <a:off x="7100575" y="59700"/>
            <a:ext cx="2111600" cy="1158225"/>
            <a:chOff x="5448900" y="672213"/>
            <a:chExt cx="2111600" cy="1158225"/>
          </a:xfrm>
        </p:grpSpPr>
        <p:cxnSp>
          <p:nvCxnSpPr>
            <p:cNvPr id="41" name="Google Shape;41;p2"/>
            <p:cNvCxnSpPr/>
            <p:nvPr/>
          </p:nvCxnSpPr>
          <p:spPr>
            <a:xfrm>
              <a:off x="6240300" y="986013"/>
              <a:ext cx="1157100" cy="542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42;p2"/>
            <p:cNvCxnSpPr/>
            <p:nvPr/>
          </p:nvCxnSpPr>
          <p:spPr>
            <a:xfrm rot="10800000" flipH="1">
              <a:off x="5448900" y="994038"/>
              <a:ext cx="791400" cy="836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3" name="Google Shape;43;p2"/>
            <p:cNvGrpSpPr/>
            <p:nvPr/>
          </p:nvGrpSpPr>
          <p:grpSpPr>
            <a:xfrm rot="10800000">
              <a:off x="5948300" y="714538"/>
              <a:ext cx="581800" cy="582350"/>
              <a:chOff x="8064275" y="887850"/>
              <a:chExt cx="581800" cy="582350"/>
            </a:xfrm>
          </p:grpSpPr>
          <p:sp>
            <p:nvSpPr>
              <p:cNvPr id="44" name="Google Shape;44;p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 rot="10800000">
              <a:off x="7268475" y="1360363"/>
              <a:ext cx="292025" cy="292575"/>
              <a:chOff x="7353050" y="316275"/>
              <a:chExt cx="292025" cy="292575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" name="Google Shape;55;p2"/>
            <p:cNvGrpSpPr/>
            <p:nvPr/>
          </p:nvGrpSpPr>
          <p:grpSpPr>
            <a:xfrm rot="10800000">
              <a:off x="5661425" y="1419163"/>
              <a:ext cx="175000" cy="175000"/>
              <a:chOff x="8792300" y="321275"/>
              <a:chExt cx="175000" cy="175000"/>
            </a:xfrm>
          </p:grpSpPr>
          <p:sp>
            <p:nvSpPr>
              <p:cNvPr id="56" name="Google Shape;56;p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 rot="10800000">
              <a:off x="5929312" y="1625938"/>
              <a:ext cx="175013" cy="27000"/>
              <a:chOff x="5662375" y="212375"/>
              <a:chExt cx="175013" cy="27000"/>
            </a:xfrm>
          </p:grpSpPr>
          <p:sp>
            <p:nvSpPr>
              <p:cNvPr id="61" name="Google Shape;61;p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2"/>
            <p:cNvGrpSpPr/>
            <p:nvPr/>
          </p:nvGrpSpPr>
          <p:grpSpPr>
            <a:xfrm rot="10800000">
              <a:off x="6503012" y="672213"/>
              <a:ext cx="175013" cy="27000"/>
              <a:chOff x="5662375" y="212375"/>
              <a:chExt cx="175013" cy="27000"/>
            </a:xfrm>
          </p:grpSpPr>
          <p:sp>
            <p:nvSpPr>
              <p:cNvPr id="65" name="Google Shape;65;p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6" name="Google Shape;55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57" name="Google Shape;557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1119425" y="238125"/>
              <a:ext cx="5331675" cy="5174300"/>
            </a:xfrm>
            <a:custGeom>
              <a:avLst/>
              <a:gdLst/>
              <a:ahLst/>
              <a:cxnLst/>
              <a:rect l="l" t="t" r="r" b="b"/>
              <a:pathLst>
                <a:path w="213267" h="206972" extrusionOk="0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0" name="Google Shape;560;p11"/>
          <p:cNvSpPr txBox="1">
            <a:spLocks noGrp="1"/>
          </p:cNvSpPr>
          <p:nvPr>
            <p:ph type="subTitle" idx="1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561" name="Google Shape;56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2" name="Google Shape;562;p11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3" name="Google Shape;56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4" name="Google Shape;56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65" name="Google Shape;565;p11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66" name="Google Shape;566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73" name="Google Shape;573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7" name="Google Shape;577;p11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78" name="Google Shape;578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2" name="Google Shape;58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83" name="Google Shape;58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9" name="Google Shape;589;p11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90" name="Google Shape;59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93" name="Google Shape;593;p11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4" name="Google Shape;59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5" name="Google Shape;595;p11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96" name="Google Shape;59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97" name="Google Shape;597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604" name="Google Shape;604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8" name="Google Shape;60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609" name="Google Shape;609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3" name="Google Shape;613;p11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11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11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11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11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11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9" name="Google Shape;61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20" name="Google Shape;62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3" name="Google Shape;62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24" name="Google Shape;62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7" name="Google Shape;62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28" name="Google Shape;62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1" name="Google Shape;631;p11"/>
          <p:cNvSpPr txBox="1">
            <a:spLocks noGrp="1"/>
          </p:cNvSpPr>
          <p:nvPr>
            <p:ph type="title" hasCustomPrompt="1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4"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13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635" name="Google Shape;635;p13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6" name="Google Shape;636;p13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37" name="Google Shape;637;p13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38" name="Google Shape;638;p1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4" name="Google Shape;644;p13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645" name="Google Shape;645;p1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9" name="Google Shape;649;p13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650" name="Google Shape;650;p1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53" name="Google Shape;653;p13"/>
          <p:cNvCxnSpPr/>
          <p:nvPr/>
        </p:nvCxnSpPr>
        <p:spPr>
          <a:xfrm rot="10800000" flipH="1">
            <a:off x="791400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rgbClr val="49494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4" name="Google Shape;654;p13"/>
          <p:cNvCxnSpPr/>
          <p:nvPr/>
        </p:nvCxnSpPr>
        <p:spPr>
          <a:xfrm>
            <a:off x="0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rgbClr val="49494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55" name="Google Shape;655;p13"/>
          <p:cNvGrpSpPr/>
          <p:nvPr/>
        </p:nvGrpSpPr>
        <p:grpSpPr>
          <a:xfrm flipH="1">
            <a:off x="499400" y="526925"/>
            <a:ext cx="581800" cy="582350"/>
            <a:chOff x="8064275" y="887850"/>
            <a:chExt cx="581800" cy="582350"/>
          </a:xfrm>
        </p:grpSpPr>
        <p:sp>
          <p:nvSpPr>
            <p:cNvPr id="656" name="Google Shape;656;p1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2" name="Google Shape;662;p13"/>
          <p:cNvGrpSpPr/>
          <p:nvPr/>
        </p:nvGrpSpPr>
        <p:grpSpPr>
          <a:xfrm flipH="1">
            <a:off x="1819575" y="170875"/>
            <a:ext cx="292025" cy="292575"/>
            <a:chOff x="7353050" y="316275"/>
            <a:chExt cx="292025" cy="292575"/>
          </a:xfrm>
        </p:grpSpPr>
        <p:sp>
          <p:nvSpPr>
            <p:cNvPr id="663" name="Google Shape;663;p1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7" name="Google Shape;667;p13"/>
          <p:cNvGrpSpPr/>
          <p:nvPr/>
        </p:nvGrpSpPr>
        <p:grpSpPr>
          <a:xfrm flipH="1">
            <a:off x="212525" y="229650"/>
            <a:ext cx="175000" cy="175000"/>
            <a:chOff x="8792300" y="321275"/>
            <a:chExt cx="175000" cy="175000"/>
          </a:xfrm>
        </p:grpSpPr>
        <p:sp>
          <p:nvSpPr>
            <p:cNvPr id="668" name="Google Shape;668;p1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" name="Google Shape;672;p13"/>
          <p:cNvGrpSpPr/>
          <p:nvPr/>
        </p:nvGrpSpPr>
        <p:grpSpPr>
          <a:xfrm flipH="1">
            <a:off x="480412" y="170875"/>
            <a:ext cx="175013" cy="27000"/>
            <a:chOff x="5662375" y="212375"/>
            <a:chExt cx="175013" cy="27000"/>
          </a:xfrm>
        </p:grpSpPr>
        <p:sp>
          <p:nvSpPr>
            <p:cNvPr id="673" name="Google Shape;673;p1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6" name="Google Shape;676;p13"/>
          <p:cNvGrpSpPr/>
          <p:nvPr/>
        </p:nvGrpSpPr>
        <p:grpSpPr>
          <a:xfrm flipH="1">
            <a:off x="1054112" y="1124600"/>
            <a:ext cx="175013" cy="27000"/>
            <a:chOff x="5662375" y="212375"/>
            <a:chExt cx="175013" cy="27000"/>
          </a:xfrm>
        </p:grpSpPr>
        <p:sp>
          <p:nvSpPr>
            <p:cNvPr id="677" name="Google Shape;677;p1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70" name="Google Shape;70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3" name="Google Shape;73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4" name="Google Shape;74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1200"/>
              </a:spcBef>
              <a:spcAft>
                <a:spcPts val="120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75" name="Google Shape;75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76" name="Google Shape;76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7" name="Google Shape;77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" name="Google Shape;84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85" name="Google Shape;85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" name="Google Shape;89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90" name="Google Shape;90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94" name="Google Shape;94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5" name="Google Shape;95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" name="Google Shape;102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03" name="Google Shape;103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" name="Google Shape;107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08" name="Google Shape;108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" name="Google Shape;112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13" name="Google Shape;113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17" name="Google Shape;117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0" name="Google Shape;120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21" name="Google Shape;121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4" name="Google Shape;124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25" name="Google Shape;125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28" name="Google Shape;128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0" name="Google Shape;130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 txBox="1">
            <a:spLocks noGrp="1"/>
          </p:cNvSpPr>
          <p:nvPr>
            <p:ph type="subTitle" idx="1"/>
          </p:nvPr>
        </p:nvSpPr>
        <p:spPr>
          <a:xfrm>
            <a:off x="1287900" y="1398000"/>
            <a:ext cx="6568200" cy="32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36" name="Google Shape;136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37" name="Google Shape;137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" name="Google Shape;140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41" name="Google Shape;141;p4"/>
          <p:cNvCxnSpPr/>
          <p:nvPr/>
        </p:nvCxnSpPr>
        <p:spPr>
          <a:xfrm rot="10800000">
            <a:off x="8716750" y="2664300"/>
            <a:ext cx="0" cy="2501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2" name="Google Shape;142;p4"/>
          <p:cNvGrpSpPr/>
          <p:nvPr/>
        </p:nvGrpSpPr>
        <p:grpSpPr>
          <a:xfrm>
            <a:off x="8425825" y="4292175"/>
            <a:ext cx="581800" cy="582350"/>
            <a:chOff x="8064275" y="887850"/>
            <a:chExt cx="581800" cy="582350"/>
          </a:xfrm>
        </p:grpSpPr>
        <p:sp>
          <p:nvSpPr>
            <p:cNvPr id="143" name="Google Shape;143;p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4"/>
          <p:cNvGrpSpPr/>
          <p:nvPr/>
        </p:nvGrpSpPr>
        <p:grpSpPr>
          <a:xfrm>
            <a:off x="8570713" y="3720600"/>
            <a:ext cx="292025" cy="292575"/>
            <a:chOff x="7353050" y="316275"/>
            <a:chExt cx="292025" cy="292575"/>
          </a:xfrm>
        </p:grpSpPr>
        <p:sp>
          <p:nvSpPr>
            <p:cNvPr id="150" name="Google Shape;150;p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4"/>
          <p:cNvGrpSpPr/>
          <p:nvPr/>
        </p:nvGrpSpPr>
        <p:grpSpPr>
          <a:xfrm>
            <a:off x="8629238" y="3212475"/>
            <a:ext cx="175000" cy="175000"/>
            <a:chOff x="8792300" y="321275"/>
            <a:chExt cx="175000" cy="175000"/>
          </a:xfrm>
        </p:grpSpPr>
        <p:sp>
          <p:nvSpPr>
            <p:cNvPr id="155" name="Google Shape;155;p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9" name="Google Shape;159;p4"/>
          <p:cNvCxnSpPr/>
          <p:nvPr/>
        </p:nvCxnSpPr>
        <p:spPr>
          <a:xfrm>
            <a:off x="427250" y="613"/>
            <a:ext cx="0" cy="2501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0" name="Google Shape;160;p4"/>
          <p:cNvGrpSpPr/>
          <p:nvPr/>
        </p:nvGrpSpPr>
        <p:grpSpPr>
          <a:xfrm rot="10800000">
            <a:off x="136375" y="291788"/>
            <a:ext cx="581800" cy="582350"/>
            <a:chOff x="8064275" y="887850"/>
            <a:chExt cx="581800" cy="582350"/>
          </a:xfrm>
        </p:grpSpPr>
        <p:sp>
          <p:nvSpPr>
            <p:cNvPr id="161" name="Google Shape;161;p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" name="Google Shape;167;p4"/>
          <p:cNvGrpSpPr/>
          <p:nvPr/>
        </p:nvGrpSpPr>
        <p:grpSpPr>
          <a:xfrm rot="10800000">
            <a:off x="281263" y="1153138"/>
            <a:ext cx="292025" cy="292575"/>
            <a:chOff x="7353050" y="316275"/>
            <a:chExt cx="292025" cy="292575"/>
          </a:xfrm>
        </p:grpSpPr>
        <p:sp>
          <p:nvSpPr>
            <p:cNvPr id="168" name="Google Shape;168;p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4"/>
          <p:cNvGrpSpPr/>
          <p:nvPr/>
        </p:nvGrpSpPr>
        <p:grpSpPr>
          <a:xfrm rot="10800000">
            <a:off x="339763" y="1778838"/>
            <a:ext cx="175000" cy="175000"/>
            <a:chOff x="8792300" y="321275"/>
            <a:chExt cx="175000" cy="175000"/>
          </a:xfrm>
        </p:grpSpPr>
        <p:sp>
          <p:nvSpPr>
            <p:cNvPr id="173" name="Google Shape;173;p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" name="Google Shape;177;p4"/>
          <p:cNvGrpSpPr/>
          <p:nvPr/>
        </p:nvGrpSpPr>
        <p:grpSpPr>
          <a:xfrm>
            <a:off x="136375" y="2003163"/>
            <a:ext cx="175013" cy="27000"/>
            <a:chOff x="5662375" y="212375"/>
            <a:chExt cx="175013" cy="27000"/>
          </a:xfrm>
        </p:grpSpPr>
        <p:sp>
          <p:nvSpPr>
            <p:cNvPr id="178" name="Google Shape;178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" name="Google Shape;181;p4"/>
          <p:cNvGrpSpPr/>
          <p:nvPr/>
        </p:nvGrpSpPr>
        <p:grpSpPr>
          <a:xfrm>
            <a:off x="491625" y="208488"/>
            <a:ext cx="175013" cy="27000"/>
            <a:chOff x="5662375" y="212375"/>
            <a:chExt cx="175013" cy="27000"/>
          </a:xfrm>
        </p:grpSpPr>
        <p:sp>
          <p:nvSpPr>
            <p:cNvPr id="182" name="Google Shape;18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" name="Google Shape;185;p4"/>
          <p:cNvGrpSpPr/>
          <p:nvPr/>
        </p:nvGrpSpPr>
        <p:grpSpPr>
          <a:xfrm>
            <a:off x="8425825" y="4988725"/>
            <a:ext cx="175013" cy="27000"/>
            <a:chOff x="5662375" y="212375"/>
            <a:chExt cx="175013" cy="27000"/>
          </a:xfrm>
        </p:grpSpPr>
        <p:sp>
          <p:nvSpPr>
            <p:cNvPr id="186" name="Google Shape;186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" name="Google Shape;189;p4"/>
          <p:cNvGrpSpPr/>
          <p:nvPr/>
        </p:nvGrpSpPr>
        <p:grpSpPr>
          <a:xfrm>
            <a:off x="8794025" y="3429425"/>
            <a:ext cx="175013" cy="27000"/>
            <a:chOff x="5662375" y="212375"/>
            <a:chExt cx="175013" cy="27000"/>
          </a:xfrm>
        </p:grpSpPr>
        <p:sp>
          <p:nvSpPr>
            <p:cNvPr id="190" name="Google Shape;190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3" name="Google Shape;193;p4"/>
          <p:cNvCxnSpPr/>
          <p:nvPr/>
        </p:nvCxnSpPr>
        <p:spPr>
          <a:xfrm>
            <a:off x="8703700" y="0"/>
            <a:ext cx="0" cy="2160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4" name="Google Shape;194;p4"/>
          <p:cNvCxnSpPr/>
          <p:nvPr/>
        </p:nvCxnSpPr>
        <p:spPr>
          <a:xfrm>
            <a:off x="421550" y="2985634"/>
            <a:ext cx="0" cy="2160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5" name="Google Shape;195;p4"/>
          <p:cNvSpPr/>
          <p:nvPr/>
        </p:nvSpPr>
        <p:spPr>
          <a:xfrm>
            <a:off x="375350" y="4587888"/>
            <a:ext cx="92400" cy="92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4"/>
          <p:cNvSpPr/>
          <p:nvPr/>
        </p:nvSpPr>
        <p:spPr>
          <a:xfrm>
            <a:off x="375350" y="3940338"/>
            <a:ext cx="92400" cy="92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4"/>
          <p:cNvSpPr/>
          <p:nvPr/>
        </p:nvSpPr>
        <p:spPr>
          <a:xfrm>
            <a:off x="8657500" y="1453500"/>
            <a:ext cx="92400" cy="92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4"/>
          <p:cNvSpPr/>
          <p:nvPr/>
        </p:nvSpPr>
        <p:spPr>
          <a:xfrm>
            <a:off x="8657500" y="234875"/>
            <a:ext cx="92400" cy="92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"/>
          <p:cNvSpPr txBox="1">
            <a:spLocks noGrp="1"/>
          </p:cNvSpPr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5"/>
          <p:cNvSpPr txBox="1">
            <a:spLocks noGrp="1"/>
          </p:cNvSpPr>
          <p:nvPr>
            <p:ph type="subTitle" idx="1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1200"/>
              </a:spcBef>
              <a:spcAft>
                <a:spcPts val="120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ubTitle" idx="2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1200"/>
              </a:spcBef>
              <a:spcAft>
                <a:spcPts val="120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203" name="Google Shape;203;p5"/>
          <p:cNvSpPr txBox="1">
            <a:spLocks noGrp="1"/>
          </p:cNvSpPr>
          <p:nvPr>
            <p:ph type="subTitle" idx="3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1200"/>
              </a:spcBef>
              <a:spcAft>
                <a:spcPts val="120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5"/>
          <p:cNvSpPr txBox="1">
            <a:spLocks noGrp="1"/>
          </p:cNvSpPr>
          <p:nvPr>
            <p:ph type="subTitle" idx="4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1200"/>
              </a:spcBef>
              <a:spcAft>
                <a:spcPts val="120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5" name="Google Shape;205;p5"/>
          <p:cNvSpPr txBox="1">
            <a:spLocks noGrp="1"/>
          </p:cNvSpPr>
          <p:nvPr>
            <p:ph type="title" idx="5" hasCustomPrompt="1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6" name="Google Shape;206;p5"/>
          <p:cNvSpPr txBox="1">
            <a:spLocks noGrp="1"/>
          </p:cNvSpPr>
          <p:nvPr>
            <p:ph type="title" idx="6" hasCustomPrompt="1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207" name="Google Shape;207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08" name="Google Shape;208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9" name="Google Shape;209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10" name="Google Shape;210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6" name="Google Shape;216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17" name="Google Shape;217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1" name="Google Shape;221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22" name="Google Shape;222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26" name="Google Shape;226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27" name="Google Shape;227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28" name="Google Shape;228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35" name="Google Shape;235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" name="Google Shape;244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45" name="Google Shape;24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8" name="Google Shape;248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49" name="Google Shape;24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2" name="Google Shape;252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53" name="Google Shape;25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6" name="Google Shape;256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57" name="Google Shape;257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0" name="Google Shape;260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1" name="Google Shape;261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2" name="Google Shape;262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6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268" name="Google Shape;268;p6"/>
          <p:cNvGrpSpPr/>
          <p:nvPr/>
        </p:nvGrpSpPr>
        <p:grpSpPr>
          <a:xfrm flipH="1">
            <a:off x="480412" y="170875"/>
            <a:ext cx="175013" cy="27000"/>
            <a:chOff x="5662375" y="212375"/>
            <a:chExt cx="175013" cy="27000"/>
          </a:xfrm>
        </p:grpSpPr>
        <p:sp>
          <p:nvSpPr>
            <p:cNvPr id="269" name="Google Shape;269;p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72" name="Google Shape;272;p6"/>
          <p:cNvCxnSpPr/>
          <p:nvPr/>
        </p:nvCxnSpPr>
        <p:spPr>
          <a:xfrm rot="10800000" flipH="1">
            <a:off x="582471" y="199663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3" name="Google Shape;273;p6"/>
          <p:cNvCxnSpPr/>
          <p:nvPr/>
        </p:nvCxnSpPr>
        <p:spPr>
          <a:xfrm>
            <a:off x="-4" y="-23937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4" name="Google Shape;274;p6"/>
          <p:cNvGrpSpPr/>
          <p:nvPr/>
        </p:nvGrpSpPr>
        <p:grpSpPr>
          <a:xfrm rot="10800000">
            <a:off x="423746" y="486613"/>
            <a:ext cx="292025" cy="292575"/>
            <a:chOff x="7353050" y="316275"/>
            <a:chExt cx="292025" cy="292575"/>
          </a:xfrm>
        </p:grpSpPr>
        <p:sp>
          <p:nvSpPr>
            <p:cNvPr id="275" name="Google Shape;275;p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" name="Google Shape;279;p6"/>
          <p:cNvGrpSpPr/>
          <p:nvPr/>
        </p:nvGrpSpPr>
        <p:grpSpPr>
          <a:xfrm rot="10800000" flipH="1">
            <a:off x="1638735" y="53000"/>
            <a:ext cx="293111" cy="293388"/>
            <a:chOff x="3164039" y="430875"/>
            <a:chExt cx="293111" cy="293388"/>
          </a:xfrm>
        </p:grpSpPr>
        <p:sp>
          <p:nvSpPr>
            <p:cNvPr id="280" name="Google Shape;280;p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86" name="Google Shape;286;p6"/>
          <p:cNvCxnSpPr/>
          <p:nvPr/>
        </p:nvCxnSpPr>
        <p:spPr>
          <a:xfrm rot="10800000">
            <a:off x="7250850" y="262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" name="Google Shape;287;p6"/>
          <p:cNvCxnSpPr/>
          <p:nvPr/>
        </p:nvCxnSpPr>
        <p:spPr>
          <a:xfrm flipH="1">
            <a:off x="8407950" y="-39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88" name="Google Shape;288;p6"/>
          <p:cNvGrpSpPr/>
          <p:nvPr/>
        </p:nvGrpSpPr>
        <p:grpSpPr>
          <a:xfrm>
            <a:off x="8118150" y="493925"/>
            <a:ext cx="581800" cy="582350"/>
            <a:chOff x="8064275" y="887850"/>
            <a:chExt cx="581800" cy="582350"/>
          </a:xfrm>
        </p:grpSpPr>
        <p:sp>
          <p:nvSpPr>
            <p:cNvPr id="289" name="Google Shape;289;p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6"/>
          <p:cNvGrpSpPr/>
          <p:nvPr/>
        </p:nvGrpSpPr>
        <p:grpSpPr>
          <a:xfrm>
            <a:off x="7087750" y="137875"/>
            <a:ext cx="292025" cy="292575"/>
            <a:chOff x="7353050" y="316275"/>
            <a:chExt cx="292025" cy="292575"/>
          </a:xfrm>
        </p:grpSpPr>
        <p:sp>
          <p:nvSpPr>
            <p:cNvPr id="296" name="Google Shape;296;p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" name="Google Shape;300;p6"/>
          <p:cNvGrpSpPr/>
          <p:nvPr/>
        </p:nvGrpSpPr>
        <p:grpSpPr>
          <a:xfrm>
            <a:off x="8811825" y="196650"/>
            <a:ext cx="175000" cy="175000"/>
            <a:chOff x="8792300" y="321275"/>
            <a:chExt cx="175000" cy="175000"/>
          </a:xfrm>
        </p:grpSpPr>
        <p:sp>
          <p:nvSpPr>
            <p:cNvPr id="301" name="Google Shape;301;p6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" name="Google Shape;305;p6"/>
          <p:cNvGrpSpPr/>
          <p:nvPr/>
        </p:nvGrpSpPr>
        <p:grpSpPr>
          <a:xfrm>
            <a:off x="8543925" y="137875"/>
            <a:ext cx="175013" cy="27000"/>
            <a:chOff x="5662375" y="212375"/>
            <a:chExt cx="175013" cy="27000"/>
          </a:xfrm>
        </p:grpSpPr>
        <p:sp>
          <p:nvSpPr>
            <p:cNvPr id="306" name="Google Shape;306;p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" name="Google Shape;309;p6"/>
          <p:cNvGrpSpPr/>
          <p:nvPr/>
        </p:nvGrpSpPr>
        <p:grpSpPr>
          <a:xfrm>
            <a:off x="7970225" y="1091600"/>
            <a:ext cx="175013" cy="27000"/>
            <a:chOff x="5662375" y="212375"/>
            <a:chExt cx="175013" cy="27000"/>
          </a:xfrm>
        </p:grpSpPr>
        <p:sp>
          <p:nvSpPr>
            <p:cNvPr id="310" name="Google Shape;310;p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7"/>
          <p:cNvSpPr txBox="1">
            <a:spLocks noGrp="1"/>
          </p:cNvSpPr>
          <p:nvPr>
            <p:ph type="subTitle" idx="1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315" name="Google Shape;315;p7"/>
          <p:cNvSpPr txBox="1">
            <a:spLocks noGrp="1"/>
          </p:cNvSpPr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316" name="Google Shape;31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7" name="Google Shape;317;p7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8" name="Google Shape;31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9" name="Google Shape;31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20" name="Google Shape;320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6" name="Google Shape;32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27" name="Google Shape;327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1" name="Google Shape;331;p7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7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7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7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7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7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" name="Google Shape;33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38" name="Google Shape;33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" name="Google Shape;34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42" name="Google Shape;34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" name="Google Shape;34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46" name="Google Shape;34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49" name="Google Shape;34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0" name="Google Shape;350;p7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51" name="Google Shape;35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52" name="Google Shape;352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59" name="Google Shape;359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3" name="Google Shape;36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64" name="Google Shape;364;p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8" name="Google Shape;36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69" name="Google Shape;36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2" name="Google Shape;37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73" name="Google Shape;37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7" name="Google Shape;37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78" name="Google Shape;37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0" name="Google Shape;38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81" name="Google Shape;38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82" name="Google Shape;38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3" name="Google Shape;38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" name="Google Shape;38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5" name="Google Shape;38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86" name="Google Shape;38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87" name="Google Shape;38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94" name="Google Shape;39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8" name="Google Shape;39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99" name="Google Shape;39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3" name="Google Shape;40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404" name="Google Shape;40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0" name="Google Shape;41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11" name="Google Shape;41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14" name="Google Shape;41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5" name="Google Shape;41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6" name="Google Shape;41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17" name="Google Shape;41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18" name="Google Shape;41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4" name="Google Shape;42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25" name="Google Shape;42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9" name="Google Shape;42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30" name="Google Shape;43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4" name="Google Shape;43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0" name="Google Shape;44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41" name="Google Shape;44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4" name="Google Shape;44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45" name="Google Shape;44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50" name="Google Shape;45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51" name="Google Shape;45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2" name="Google Shape;45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3" name="Google Shape;45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54" name="Google Shape;45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55" name="Google Shape;45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" name="Google Shape;46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62" name="Google Shape;46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6" name="Google Shape;46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2" name="Google Shape;47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73" name="Google Shape;47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77" name="Google Shape;47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0" name="Google Shape;48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81" name="Google Shape;48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84" name="Google Shape;48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86" name="Google Shape;48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87" name="Google Shape;48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94" name="Google Shape;49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99" name="Google Shape;49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3" name="Google Shape;50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504" name="Google Shape;50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508" name="Google Shape;50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10"/>
          <p:cNvSpPr txBox="1">
            <a:spLocks noGrp="1"/>
          </p:cNvSpPr>
          <p:nvPr>
            <p:ph type="body" idx="1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9pPr>
          </a:lstStyle>
          <a:p>
            <a:endParaRPr/>
          </a:p>
        </p:txBody>
      </p:sp>
      <p:sp>
        <p:nvSpPr>
          <p:cNvPr id="513" name="Google Shape;513;p10"/>
          <p:cNvSpPr txBox="1">
            <a:spLocks noGrp="1"/>
          </p:cNvSpPr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14" name="Google Shape;51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5" name="Google Shape;515;p10"/>
          <p:cNvCxnSpPr/>
          <p:nvPr/>
        </p:nvCxnSpPr>
        <p:spPr>
          <a:xfrm rot="10800000" flipH="1">
            <a:off x="7975" y="4332600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16" name="Google Shape;51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17" name="Google Shape;517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1" name="Google Shape;52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22" name="Google Shape;52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28" name="Google Shape;52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9" name="Google Shape;52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30" name="Google Shape;53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31" name="Google Shape;531;p1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38" name="Google Shape;538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2" name="Google Shape;54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43" name="Google Shape;543;p1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48" name="Google Shape;54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52" name="Google Shape;55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jalla One"/>
              <a:buNone/>
              <a:defRPr sz="28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61350"/>
            <a:ext cx="7717500" cy="3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17"/>
          <p:cNvSpPr txBox="1">
            <a:spLocks noGrp="1"/>
          </p:cNvSpPr>
          <p:nvPr>
            <p:ph type="ctrTitle"/>
          </p:nvPr>
        </p:nvSpPr>
        <p:spPr>
          <a:xfrm>
            <a:off x="381316" y="376173"/>
            <a:ext cx="4427360" cy="24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" dirty="0" smtClean="0">
                <a:solidFill>
                  <a:schemeClr val="dk2"/>
                </a:solidFill>
              </a:rPr>
              <a:t>Cyber Security Threat Detection</a:t>
            </a:r>
            <a:br>
              <a:rPr lang="en" dirty="0" smtClean="0">
                <a:solidFill>
                  <a:schemeClr val="dk2"/>
                </a:solidFill>
              </a:rPr>
            </a:br>
            <a:r>
              <a:rPr lang="en" dirty="0" smtClean="0">
                <a:solidFill>
                  <a:schemeClr val="dk2"/>
                </a:solidFill>
              </a:rPr>
              <a:t>Using Machine</a:t>
            </a:r>
            <a:br>
              <a:rPr lang="en" dirty="0" smtClean="0">
                <a:solidFill>
                  <a:schemeClr val="dk2"/>
                </a:solidFill>
              </a:rPr>
            </a:br>
            <a:r>
              <a:rPr lang="en" dirty="0" smtClean="0">
                <a:solidFill>
                  <a:schemeClr val="dk2"/>
                </a:solidFill>
              </a:rPr>
              <a:t>Learing </a:t>
            </a:r>
            <a:br>
              <a:rPr lang="en" dirty="0" smtClean="0">
                <a:solidFill>
                  <a:schemeClr val="dk2"/>
                </a:solidFill>
              </a:rPr>
            </a:br>
            <a:r>
              <a:rPr lang="en" sz="3000" dirty="0" smtClean="0">
                <a:solidFill>
                  <a:schemeClr val="dk2"/>
                </a:solidFill>
              </a:rPr>
              <a:t>(</a:t>
            </a:r>
            <a:r>
              <a:rPr lang="en-US" sz="3000" dirty="0" err="1"/>
              <a:t>CyberScope</a:t>
            </a:r>
            <a:r>
              <a:rPr lang="en-US" sz="3000" dirty="0"/>
              <a:t> </a:t>
            </a:r>
            <a:r>
              <a:rPr lang="en-US" sz="3000" dirty="0" smtClean="0"/>
              <a:t>AI</a:t>
            </a:r>
            <a:r>
              <a:rPr lang="en" sz="3000" dirty="0" smtClean="0">
                <a:solidFill>
                  <a:schemeClr val="dk2"/>
                </a:solidFill>
              </a:rPr>
              <a:t>) </a:t>
            </a:r>
            <a:endParaRPr sz="3000" dirty="0">
              <a:solidFill>
                <a:schemeClr val="dk2"/>
              </a:solidFill>
            </a:endParaRPr>
          </a:p>
        </p:txBody>
      </p:sp>
      <p:grpSp>
        <p:nvGrpSpPr>
          <p:cNvPr id="728" name="Google Shape;728;p17"/>
          <p:cNvGrpSpPr/>
          <p:nvPr/>
        </p:nvGrpSpPr>
        <p:grpSpPr>
          <a:xfrm>
            <a:off x="4094364" y="1206097"/>
            <a:ext cx="5083042" cy="3979726"/>
            <a:chOff x="469775" y="238125"/>
            <a:chExt cx="6679425" cy="5229600"/>
          </a:xfrm>
        </p:grpSpPr>
        <p:sp>
          <p:nvSpPr>
            <p:cNvPr id="729" name="Google Shape;729;p17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rgbClr val="D6E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7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7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7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7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7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7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7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7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7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7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7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7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7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7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7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7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7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7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7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7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7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7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7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7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7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7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7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7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7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7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7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7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7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7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7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7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7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7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7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7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7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7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7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7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7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7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7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7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7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7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7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7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7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7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7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7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7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7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7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7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7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7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7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7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7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7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7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7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7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7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7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7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7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7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7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7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7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7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4949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7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7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7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7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7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7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7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7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7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7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7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7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7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7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7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7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7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7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7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7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7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7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7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7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7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7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7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7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7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7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7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7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7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7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7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7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7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7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7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7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7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7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7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7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7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7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7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7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7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7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7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7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7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7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rgbClr val="477797"/>
            </a:solidFill>
            <a:ln w="9525" cap="flat" cmpd="sng">
              <a:solidFill>
                <a:srgbClr val="4777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7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7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7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7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7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7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7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rgbClr val="477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7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7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7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7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7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7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7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7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7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7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rgbClr val="77C6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7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rgbClr val="477797"/>
            </a:solidFill>
            <a:ln w="9525" cap="flat" cmpd="sng">
              <a:solidFill>
                <a:srgbClr val="47779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7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7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7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7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7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7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7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7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19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dirty="0" smtClean="0"/>
              <a:t>SDLC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701559" y="1140879"/>
            <a:ext cx="8079833" cy="3993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800" dirty="0" smtClean="0">
                <a:solidFill>
                  <a:srgbClr val="3D3D3D"/>
                </a:solidFill>
                <a:latin typeface="Barlow Semi Condensed" panose="020B0604020202020204" charset="0"/>
                <a:cs typeface="Fjalla One"/>
                <a:sym typeface="Fjalla One"/>
              </a:rPr>
              <a:t>Technology consulting infographicsThe development of CyberScope AI followed the Agile SDLC model, enabling rapid protoyping</a:t>
            </a:r>
            <a:r>
              <a:rPr lang="en-US" sz="1800" dirty="0" smtClean="0">
                <a:solidFill>
                  <a:srgbClr val="3D3D3D"/>
                </a:solidFill>
                <a:latin typeface="Barlow Semi Condensed" panose="020B0604020202020204" charset="0"/>
                <a:cs typeface="Fjalla One"/>
                <a:sym typeface="Fjalla One"/>
              </a:rPr>
              <a:t>, frequent testing, and flexible adaptation throughout the project </a:t>
            </a:r>
            <a:r>
              <a:rPr lang="en-US" sz="1800" dirty="0" err="1" smtClean="0">
                <a:solidFill>
                  <a:srgbClr val="3D3D3D"/>
                </a:solidFill>
                <a:latin typeface="Barlow Semi Condensed" panose="020B0604020202020204" charset="0"/>
                <a:cs typeface="Fjalla One"/>
                <a:sym typeface="Fjalla One"/>
              </a:rPr>
              <a:t>pahases</a:t>
            </a:r>
            <a:r>
              <a:rPr lang="en-US" sz="1800" dirty="0" smtClean="0">
                <a:solidFill>
                  <a:srgbClr val="3D3D3D"/>
                </a:solidFill>
                <a:latin typeface="Barlow Semi Condensed" panose="020B0604020202020204" charset="0"/>
                <a:cs typeface="Fjalla One"/>
                <a:sym typeface="Fjalla One"/>
              </a:rPr>
              <a:t>:</a:t>
            </a:r>
          </a:p>
          <a:p>
            <a:endParaRPr lang="en-US" sz="1800" dirty="0">
              <a:solidFill>
                <a:srgbClr val="3D3D3D"/>
              </a:solidFill>
              <a:latin typeface="Barlow Semi Condensed" panose="020B0604020202020204" charset="0"/>
              <a:cs typeface="Fjalla One"/>
              <a:sym typeface="Fjalla One"/>
            </a:endParaRPr>
          </a:p>
          <a:p>
            <a:pPr marL="342900" indent="-342900">
              <a:lnSpc>
                <a:spcPct val="15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US" sz="1800" dirty="0" smtClean="0">
                <a:solidFill>
                  <a:srgbClr val="3D3D3D"/>
                </a:solidFill>
                <a:latin typeface="Barlow Semi Condensed" panose="020B0604020202020204" charset="0"/>
                <a:cs typeface="Fjalla One"/>
                <a:sym typeface="Fjalla One"/>
              </a:rPr>
              <a:t>Requirement Analysis</a:t>
            </a:r>
          </a:p>
          <a:p>
            <a:pPr marL="342900" indent="-342900">
              <a:lnSpc>
                <a:spcPct val="15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US" sz="1800" dirty="0" smtClean="0">
                <a:solidFill>
                  <a:srgbClr val="3D3D3D"/>
                </a:solidFill>
                <a:latin typeface="Barlow Semi Condensed" panose="020B0604020202020204" charset="0"/>
                <a:cs typeface="Fjalla One"/>
                <a:sym typeface="Fjalla One"/>
              </a:rPr>
              <a:t>Design</a:t>
            </a:r>
          </a:p>
          <a:p>
            <a:pPr marL="342900" indent="-342900">
              <a:lnSpc>
                <a:spcPct val="15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US" sz="1800" dirty="0" smtClean="0">
                <a:solidFill>
                  <a:srgbClr val="3D3D3D"/>
                </a:solidFill>
                <a:latin typeface="Barlow Semi Condensed" panose="020B0604020202020204" charset="0"/>
                <a:cs typeface="Fjalla One"/>
                <a:sym typeface="Fjalla One"/>
              </a:rPr>
              <a:t>Implementation</a:t>
            </a:r>
          </a:p>
          <a:p>
            <a:pPr marL="342900" indent="-342900">
              <a:lnSpc>
                <a:spcPct val="15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US" sz="1800" dirty="0" smtClean="0">
                <a:solidFill>
                  <a:srgbClr val="3D3D3D"/>
                </a:solidFill>
                <a:latin typeface="Barlow Semi Condensed" panose="020B0604020202020204" charset="0"/>
                <a:cs typeface="Fjalla One"/>
                <a:sym typeface="Fjalla One"/>
              </a:rPr>
              <a:t>Testing</a:t>
            </a:r>
          </a:p>
          <a:p>
            <a:pPr marL="342900" indent="-342900">
              <a:lnSpc>
                <a:spcPct val="15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US" sz="1800" dirty="0" smtClean="0">
                <a:solidFill>
                  <a:srgbClr val="3D3D3D"/>
                </a:solidFill>
                <a:latin typeface="Barlow Semi Condensed" panose="020B0604020202020204" charset="0"/>
                <a:cs typeface="Fjalla One"/>
                <a:sym typeface="Fjalla One"/>
              </a:rPr>
              <a:t>Evolution</a:t>
            </a:r>
          </a:p>
          <a:p>
            <a:endParaRPr lang="en-US" sz="1800" dirty="0">
              <a:solidFill>
                <a:srgbClr val="3D3D3D"/>
              </a:solidFill>
              <a:latin typeface="Barlow Semi Condensed" panose="020B0604020202020204" charset="0"/>
              <a:cs typeface="Fjalla One"/>
              <a:sym typeface="Fjalla One"/>
            </a:endParaRPr>
          </a:p>
          <a:p>
            <a:endParaRPr lang="en" sz="1800" dirty="0" smtClean="0">
              <a:solidFill>
                <a:srgbClr val="3D3D3D"/>
              </a:solidFill>
              <a:latin typeface="Barlow Semi Condensed" panose="020B0604020202020204" charset="0"/>
              <a:cs typeface="Fjalla One"/>
              <a:sym typeface="Fjalla One"/>
            </a:endParaRPr>
          </a:p>
          <a:p>
            <a:endParaRPr lang="en-US" sz="1050" dirty="0">
              <a:latin typeface="Barlow Semi Condensed" panose="020B0604020202020204" charset="0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lc="http://schemas.openxmlformats.org/drawingml/2006/lockedCanvas" xmlns:a16="http://schemas.microsoft.com/office/drawing/2014/main" xmlns="" id="{A9A4990A-7D4D-80FD-DAF1-212B2E88C2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681" r="30319"/>
          <a:stretch/>
        </p:blipFill>
        <p:spPr>
          <a:xfrm>
            <a:off x="5596759" y="1792238"/>
            <a:ext cx="3413235" cy="308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19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18"/>
          <p:cNvSpPr txBox="1">
            <a:spLocks noGrp="1"/>
          </p:cNvSpPr>
          <p:nvPr>
            <p:ph type="subTitle" idx="1"/>
          </p:nvPr>
        </p:nvSpPr>
        <p:spPr>
          <a:xfrm>
            <a:off x="796151" y="1161509"/>
            <a:ext cx="7528042" cy="3717919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r>
              <a:rPr lang="en-US" sz="1800" dirty="0"/>
              <a:t>Software refers to the set of instructions, data, or programs used to operate </a:t>
            </a:r>
            <a:endParaRPr lang="en-US" sz="1800" dirty="0" smtClean="0"/>
          </a:p>
          <a:p>
            <a:r>
              <a:rPr lang="en-US" sz="1800" dirty="0" smtClean="0"/>
              <a:t>computers </a:t>
            </a:r>
            <a:r>
              <a:rPr lang="en-US" sz="1800" dirty="0"/>
              <a:t>and execute specific tasks. It is a critical component in any digital </a:t>
            </a:r>
            <a:endParaRPr lang="en-US" sz="1800" dirty="0" smtClean="0"/>
          </a:p>
          <a:p>
            <a:r>
              <a:rPr lang="en-US" sz="1800" dirty="0" smtClean="0"/>
              <a:t>system</a:t>
            </a:r>
            <a:r>
              <a:rPr lang="en-US" sz="1800" dirty="0"/>
              <a:t>, acting as the bridge between the user and the hardware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r>
              <a:rPr lang="en-US" sz="1800" dirty="0"/>
              <a:t>There are generally two broad categories of software:</a:t>
            </a:r>
          </a:p>
          <a:p>
            <a:r>
              <a:rPr lang="en-US" sz="1800" b="1" dirty="0"/>
              <a:t>System Software</a:t>
            </a:r>
            <a:r>
              <a:rPr lang="en-US" sz="1800" dirty="0"/>
              <a:t>: This includes operating systems and utilities that manage </a:t>
            </a:r>
            <a:endParaRPr lang="en-US" sz="1800" dirty="0" smtClean="0"/>
          </a:p>
          <a:p>
            <a:r>
              <a:rPr lang="en-US" sz="1800" dirty="0" smtClean="0"/>
              <a:t>computer </a:t>
            </a:r>
            <a:r>
              <a:rPr lang="en-US" sz="1800" dirty="0"/>
              <a:t>hardware and core system operations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r>
              <a:rPr lang="en-US" sz="1800" b="1" dirty="0"/>
              <a:t>Application Software</a:t>
            </a:r>
            <a:r>
              <a:rPr lang="en-US" sz="1800" dirty="0"/>
              <a:t>: These are programs designed for end-users to perform </a:t>
            </a:r>
            <a:endParaRPr lang="en-US" sz="1800" dirty="0" smtClean="0"/>
          </a:p>
          <a:p>
            <a:r>
              <a:rPr lang="en-US" sz="1800" dirty="0" smtClean="0"/>
              <a:t>specific </a:t>
            </a:r>
            <a:r>
              <a:rPr lang="en-US" sz="1800" dirty="0"/>
              <a:t>tasks, such as browsers, word processors, or—relevant to this context</a:t>
            </a:r>
            <a:r>
              <a:rPr lang="en-US" sz="1800" dirty="0" smtClean="0"/>
              <a:t>—</a:t>
            </a:r>
          </a:p>
          <a:p>
            <a:r>
              <a:rPr lang="en-US" sz="1800" dirty="0" smtClean="0"/>
              <a:t>machine </a:t>
            </a:r>
            <a:r>
              <a:rPr lang="en-US" sz="1800" dirty="0"/>
              <a:t>learning applications and data analysis tools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927" name="Google Shape;927;p1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dirty="0" smtClean="0"/>
              <a:t>Software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41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18"/>
          <p:cNvSpPr txBox="1">
            <a:spLocks noGrp="1"/>
          </p:cNvSpPr>
          <p:nvPr>
            <p:ph type="subTitle" idx="1"/>
          </p:nvPr>
        </p:nvSpPr>
        <p:spPr>
          <a:xfrm>
            <a:off x="796151" y="1161509"/>
            <a:ext cx="7528042" cy="3717919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In </a:t>
            </a:r>
            <a:r>
              <a:rPr lang="en-US" sz="1800" dirty="0"/>
              <a:t>the field of cybersecurity and artificial intelligence, software plays a crucial role </a:t>
            </a:r>
          </a:p>
          <a:p>
            <a:r>
              <a:rPr lang="en-US" sz="1800" dirty="0"/>
              <a:t>in automating detection, analyzing threats, and providing real-time decision-</a:t>
            </a:r>
          </a:p>
          <a:p>
            <a:r>
              <a:rPr lang="en-US" sz="1800" dirty="0"/>
              <a:t>making. The integration of machine learning within software systems allows for </a:t>
            </a:r>
          </a:p>
          <a:p>
            <a:r>
              <a:rPr lang="en-US" sz="1800" dirty="0"/>
              <a:t>more adaptive, intelligent, and scalable solutions to modern security challenges.</a:t>
            </a:r>
            <a:endParaRPr lang="en-US" sz="1800" dirty="0">
              <a:effectLst/>
            </a:endParaRPr>
          </a:p>
        </p:txBody>
      </p:sp>
      <p:sp>
        <p:nvSpPr>
          <p:cNvPr id="927" name="Google Shape;927;p1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dirty="0" smtClean="0"/>
              <a:t>Software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425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18"/>
          <p:cNvSpPr txBox="1">
            <a:spLocks noGrp="1"/>
          </p:cNvSpPr>
          <p:nvPr>
            <p:ph type="subTitle" idx="1"/>
          </p:nvPr>
        </p:nvSpPr>
        <p:spPr>
          <a:xfrm>
            <a:off x="796151" y="1161509"/>
            <a:ext cx="7528042" cy="3717919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r>
              <a:rPr lang="en-US" sz="1800" dirty="0" smtClean="0"/>
              <a:t>Many </a:t>
            </a:r>
            <a:r>
              <a:rPr lang="en-US" sz="1800" dirty="0"/>
              <a:t>machine learning-based intrusion detection systems (IDS) have been </a:t>
            </a:r>
            <a:endParaRPr lang="en-US" sz="1800" dirty="0" smtClean="0"/>
          </a:p>
          <a:p>
            <a:r>
              <a:rPr lang="en-US" sz="1800" dirty="0" smtClean="0"/>
              <a:t>developed</a:t>
            </a:r>
            <a:r>
              <a:rPr lang="en-US" sz="1800" dirty="0"/>
              <a:t>, especially using datasets like </a:t>
            </a:r>
            <a:r>
              <a:rPr lang="en-US" sz="1800" b="1" dirty="0"/>
              <a:t>CICIDS2017</a:t>
            </a:r>
            <a:r>
              <a:rPr lang="en-US" sz="1800" dirty="0"/>
              <a:t>, </a:t>
            </a:r>
            <a:r>
              <a:rPr lang="en-US" sz="1800" b="1" dirty="0"/>
              <a:t>NSL-KDD</a:t>
            </a:r>
            <a:r>
              <a:rPr lang="en-US" sz="1800" dirty="0"/>
              <a:t>, and </a:t>
            </a:r>
            <a:r>
              <a:rPr lang="en-US" sz="1800" b="1" dirty="0"/>
              <a:t>UNSW-NB15</a:t>
            </a:r>
            <a:r>
              <a:rPr lang="en-US" sz="1800" dirty="0"/>
              <a:t>. </a:t>
            </a:r>
            <a:endParaRPr lang="en-US" sz="1800" dirty="0" smtClean="0"/>
          </a:p>
          <a:p>
            <a:r>
              <a:rPr lang="en-US" sz="1800" dirty="0" smtClean="0"/>
              <a:t>These </a:t>
            </a:r>
            <a:r>
              <a:rPr lang="en-US" sz="1800" dirty="0"/>
              <a:t>systems often use complex architectures and massive feature sets.</a:t>
            </a:r>
          </a:p>
          <a:p>
            <a:r>
              <a:rPr lang="en-US" sz="1800" dirty="0"/>
              <a:t>In contrast, </a:t>
            </a:r>
            <a:r>
              <a:rPr lang="en-US" sz="1800" b="1" dirty="0" err="1"/>
              <a:t>CyberScope</a:t>
            </a:r>
            <a:r>
              <a:rPr lang="en-US" sz="1800" b="1" dirty="0"/>
              <a:t> AI</a:t>
            </a:r>
            <a:r>
              <a:rPr lang="en-US" sz="1800" dirty="0"/>
              <a:t> distinguishes itself by</a:t>
            </a:r>
            <a:r>
              <a:rPr lang="en-US" sz="1800" dirty="0" smtClean="0"/>
              <a:t>:</a:t>
            </a:r>
          </a:p>
          <a:p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Using </a:t>
            </a:r>
            <a:r>
              <a:rPr lang="en-US" sz="1800" b="1" dirty="0"/>
              <a:t>only 7 essential features</a:t>
            </a:r>
            <a:r>
              <a:rPr lang="en-US" sz="1800" dirty="0"/>
              <a:t> for fast and lightweight inference.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Delivering high accuracy with a simple Random Forest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Providing both API and GUI access to the model, making it easy to integrate or test.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This approach ensures a practical balance between model complexity and </a:t>
            </a:r>
            <a:r>
              <a:rPr lang="en-US" sz="1800" dirty="0" smtClean="0"/>
              <a:t>real-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/>
              <a:t>time </a:t>
            </a:r>
            <a:r>
              <a:rPr lang="en-US" sz="1800" dirty="0"/>
              <a:t>usability.</a:t>
            </a:r>
          </a:p>
        </p:txBody>
      </p:sp>
      <p:sp>
        <p:nvSpPr>
          <p:cNvPr id="927" name="Google Shape;927;p1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dirty="0" smtClean="0"/>
              <a:t>Related </a:t>
            </a:r>
            <a:r>
              <a:rPr lang="en-US" dirty="0"/>
              <a:t>Works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426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19"/>
          <p:cNvSpPr txBox="1">
            <a:spLocks noGrp="1"/>
          </p:cNvSpPr>
          <p:nvPr>
            <p:ph type="title"/>
          </p:nvPr>
        </p:nvSpPr>
        <p:spPr>
          <a:xfrm>
            <a:off x="763156" y="2276896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 smtClean="0">
                <a:solidFill>
                  <a:srgbClr val="3A302F"/>
                </a:solidFill>
                <a:latin typeface="Noto Sans"/>
                <a:ea typeface="Noto Sans"/>
                <a:cs typeface="Noto Sans"/>
              </a:rPr>
              <a:t>03 </a:t>
            </a:r>
            <a:r>
              <a:rPr lang="en-US" b="1" dirty="0" err="1">
                <a:solidFill>
                  <a:srgbClr val="3A302F"/>
                </a:solidFill>
                <a:latin typeface="Noto Sans"/>
                <a:ea typeface="Noto Sans"/>
                <a:cs typeface="Noto Sans"/>
              </a:rPr>
              <a:t>CyberScope</a:t>
            </a:r>
            <a:r>
              <a:rPr lang="en-US" b="1" dirty="0">
                <a:solidFill>
                  <a:srgbClr val="3A302F"/>
                </a:solidFill>
                <a:latin typeface="Noto Sans"/>
                <a:ea typeface="Noto Sans"/>
                <a:cs typeface="Noto Sans"/>
              </a:rPr>
              <a:t> AI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178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1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dirty="0" err="1"/>
              <a:t>CyberScope</a:t>
            </a:r>
            <a:r>
              <a:rPr lang="en-US" dirty="0"/>
              <a:t> </a:t>
            </a:r>
            <a:r>
              <a:rPr lang="en-US" dirty="0" smtClean="0"/>
              <a:t>AI</a:t>
            </a:r>
            <a:r>
              <a:rPr lang="ar-EG" dirty="0" smtClean="0"/>
              <a:t> </a:t>
            </a:r>
            <a:r>
              <a:rPr lang="en-US" dirty="0"/>
              <a:t> </a:t>
            </a:r>
            <a:r>
              <a:rPr lang="en-US" dirty="0" smtClean="0"/>
              <a:t>SDLC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076" y="1106872"/>
            <a:ext cx="36576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746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18"/>
          <p:cNvSpPr txBox="1">
            <a:spLocks noGrp="1"/>
          </p:cNvSpPr>
          <p:nvPr>
            <p:ph type="subTitle" idx="1"/>
          </p:nvPr>
        </p:nvSpPr>
        <p:spPr>
          <a:xfrm>
            <a:off x="796151" y="1681787"/>
            <a:ext cx="7528042" cy="3717919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r>
              <a:rPr lang="en-US" sz="1800" dirty="0"/>
              <a:t>The system is built around a </a:t>
            </a:r>
            <a:r>
              <a:rPr lang="en-US" sz="1800" b="1" dirty="0"/>
              <a:t>machine learning model</a:t>
            </a:r>
            <a:r>
              <a:rPr lang="en-US" sz="1800" dirty="0"/>
              <a:t> designed to classify network </a:t>
            </a:r>
            <a:endParaRPr lang="en-US" sz="1800" dirty="0" smtClean="0"/>
          </a:p>
          <a:p>
            <a:r>
              <a:rPr lang="en-US" sz="1800" dirty="0" smtClean="0"/>
              <a:t>flow </a:t>
            </a:r>
            <a:r>
              <a:rPr lang="en-US" sz="1800" dirty="0"/>
              <a:t>data as either </a:t>
            </a:r>
            <a:r>
              <a:rPr lang="en-US" sz="1800" b="1" dirty="0"/>
              <a:t>benign (safe)</a:t>
            </a:r>
            <a:r>
              <a:rPr lang="en-US" sz="1800" dirty="0"/>
              <a:t> or a specific type of </a:t>
            </a:r>
            <a:r>
              <a:rPr lang="en-US" sz="1800" b="1" dirty="0"/>
              <a:t>cyber attack</a:t>
            </a:r>
            <a:r>
              <a:rPr lang="en-US" sz="1800" dirty="0"/>
              <a:t> (e.g., DDoS). 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The </a:t>
            </a:r>
            <a:r>
              <a:rPr lang="en-US" sz="1800" dirty="0"/>
              <a:t>model takes numeric input features extracted from network traffic and </a:t>
            </a:r>
            <a:endParaRPr lang="en-US" sz="1800" dirty="0" smtClean="0"/>
          </a:p>
          <a:p>
            <a:r>
              <a:rPr lang="en-US" sz="1800" dirty="0" smtClean="0"/>
              <a:t>predicts </a:t>
            </a:r>
            <a:r>
              <a:rPr lang="en-US" sz="1800" dirty="0"/>
              <a:t>the security state of the flow.</a:t>
            </a:r>
          </a:p>
        </p:txBody>
      </p:sp>
      <p:sp>
        <p:nvSpPr>
          <p:cNvPr id="927" name="Google Shape;927;p1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dirty="0"/>
              <a:t>System Overview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166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18"/>
          <p:cNvSpPr txBox="1">
            <a:spLocks noGrp="1"/>
          </p:cNvSpPr>
          <p:nvPr>
            <p:ph type="subTitle" idx="1"/>
          </p:nvPr>
        </p:nvSpPr>
        <p:spPr>
          <a:xfrm>
            <a:off x="796151" y="1090562"/>
            <a:ext cx="7528042" cy="3717919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algn="just"/>
            <a:r>
              <a:rPr lang="en-US" sz="1800" b="1" dirty="0"/>
              <a:t>Functional Requirements:</a:t>
            </a:r>
          </a:p>
          <a:p>
            <a:pPr algn="just"/>
            <a:r>
              <a:rPr lang="en-US" sz="1800" dirty="0"/>
              <a:t>These define what the system should do. For </a:t>
            </a:r>
            <a:r>
              <a:rPr lang="en-US" sz="1800" dirty="0" err="1"/>
              <a:t>CyberScop</a:t>
            </a:r>
            <a:r>
              <a:rPr lang="en-US" sz="1800" i="1" dirty="0" err="1"/>
              <a:t>e</a:t>
            </a:r>
            <a:r>
              <a:rPr lang="en-US" sz="1800" i="1" dirty="0"/>
              <a:t> AI</a:t>
            </a:r>
            <a:r>
              <a:rPr lang="en-US" sz="1800" dirty="0"/>
              <a:t>, the core functional </a:t>
            </a:r>
            <a:endParaRPr lang="en-US" sz="1800" dirty="0" smtClean="0"/>
          </a:p>
          <a:p>
            <a:pPr algn="just"/>
            <a:r>
              <a:rPr lang="en-US" sz="1800" dirty="0" smtClean="0"/>
              <a:t>requirements </a:t>
            </a:r>
            <a:r>
              <a:rPr lang="en-US" sz="1800" dirty="0"/>
              <a:t>include</a:t>
            </a:r>
            <a:r>
              <a:rPr lang="en-US" sz="1800" dirty="0" smtClean="0"/>
              <a:t>:</a:t>
            </a:r>
          </a:p>
          <a:p>
            <a:pPr algn="just"/>
            <a:endParaRPr lang="en-US" sz="18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The system shall accept network flow features as input (e.g., port, duration, </a:t>
            </a:r>
            <a:r>
              <a:rPr lang="en-US" sz="1800" dirty="0" smtClean="0"/>
              <a:t>packet </a:t>
            </a:r>
            <a:r>
              <a:rPr lang="en-US" sz="1800" dirty="0"/>
              <a:t>length).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The system shall predict whether the network is secure or under attack.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The system shall identify the type of attack (e.g., DDoS).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The system shall return a confidence score with each prediction.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The API shall handle POST requests and return results in JSON format</a:t>
            </a:r>
            <a:r>
              <a:rPr lang="en-US" sz="1800" dirty="0" smtClean="0"/>
              <a:t>.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The </a:t>
            </a:r>
            <a:r>
              <a:rPr lang="en-US" sz="1800" dirty="0" err="1"/>
              <a:t>Gradio</a:t>
            </a:r>
            <a:r>
              <a:rPr lang="en-US" sz="1800" dirty="0"/>
              <a:t> UI shall allow manual input of features and display prediction results.</a:t>
            </a:r>
          </a:p>
        </p:txBody>
      </p:sp>
      <p:sp>
        <p:nvSpPr>
          <p:cNvPr id="927" name="Google Shape;927;p1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dirty="0"/>
              <a:t>Requirement Analysis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489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18"/>
          <p:cNvSpPr txBox="1">
            <a:spLocks noGrp="1"/>
          </p:cNvSpPr>
          <p:nvPr>
            <p:ph type="subTitle" idx="1"/>
          </p:nvPr>
        </p:nvSpPr>
        <p:spPr>
          <a:xfrm>
            <a:off x="796151" y="1090562"/>
            <a:ext cx="7528042" cy="3717919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algn="just"/>
            <a:r>
              <a:rPr lang="en-US" sz="1800" b="1" dirty="0"/>
              <a:t>Non-Functional Requirements</a:t>
            </a:r>
            <a:r>
              <a:rPr lang="en-US" sz="1800" b="1" dirty="0" smtClean="0"/>
              <a:t>:</a:t>
            </a:r>
          </a:p>
          <a:p>
            <a:pPr algn="just"/>
            <a:endParaRPr lang="en-US" sz="1800" b="1" dirty="0"/>
          </a:p>
          <a:p>
            <a:pPr algn="just"/>
            <a:r>
              <a:rPr lang="en-US" sz="1800" dirty="0"/>
              <a:t>These define </a:t>
            </a:r>
            <a:r>
              <a:rPr lang="en-US" sz="1800" b="1" dirty="0"/>
              <a:t>how</a:t>
            </a:r>
            <a:r>
              <a:rPr lang="en-US" sz="1800" dirty="0"/>
              <a:t> the system performs. For this project</a:t>
            </a:r>
            <a:r>
              <a:rPr lang="en-US" sz="1800" dirty="0" smtClean="0"/>
              <a:t>: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Performance: Predictions must be returned in under 1 second.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Usability: The system must be intuitive and easy to use via both GUI and API.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Scalability: Should support integration into larger systems in the future.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Reliability: System must handle missing or invalid input gracefully.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Portability: Can be deployed on local or cloud servers without major changes.</a:t>
            </a:r>
          </a:p>
        </p:txBody>
      </p:sp>
      <p:sp>
        <p:nvSpPr>
          <p:cNvPr id="927" name="Google Shape;927;p1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dirty="0"/>
              <a:t>Requirement Analysis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338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18"/>
          <p:cNvSpPr txBox="1">
            <a:spLocks noGrp="1"/>
          </p:cNvSpPr>
          <p:nvPr>
            <p:ph type="title"/>
          </p:nvPr>
        </p:nvSpPr>
        <p:spPr>
          <a:xfrm>
            <a:off x="713225" y="192648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dirty="0"/>
              <a:t>Design &amp; </a:t>
            </a:r>
            <a:r>
              <a:rPr lang="en-US" dirty="0" smtClean="0"/>
              <a:t>Implementation </a:t>
            </a:r>
            <a:br>
              <a:rPr lang="en-US" dirty="0" smtClean="0"/>
            </a:br>
            <a:r>
              <a:rPr lang="ar-EG" dirty="0" smtClean="0"/>
              <a:t/>
            </a:r>
            <a:br>
              <a:rPr lang="ar-EG" dirty="0" smtClean="0"/>
            </a:br>
            <a:r>
              <a:rPr lang="en-US" sz="1800" dirty="0" smtClean="0">
                <a:latin typeface="Barlow Semi Condensed" panose="020B0604020202020204" charset="0"/>
              </a:rPr>
              <a:t>System Block Diagram:-</a:t>
            </a:r>
            <a:endParaRPr lang="en-US" sz="1800" dirty="0">
              <a:latin typeface="Barlow Semi Condensed" panose="020B0604020202020204" charset="0"/>
            </a:endParaRPr>
          </a:p>
        </p:txBody>
      </p:sp>
      <p:pic>
        <p:nvPicPr>
          <p:cNvPr id="2050" name="Picture 2" descr="F:\شغل - عبد الرحمن\System Block Diagramp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648" y="1505613"/>
            <a:ext cx="6779172" cy="353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06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18"/>
          <p:cNvSpPr txBox="1">
            <a:spLocks noGrp="1"/>
          </p:cNvSpPr>
          <p:nvPr>
            <p:ph type="subTitle" idx="1"/>
          </p:nvPr>
        </p:nvSpPr>
        <p:spPr>
          <a:xfrm>
            <a:off x="796151" y="1547777"/>
            <a:ext cx="7528042" cy="1424024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algn="ctr"/>
            <a:r>
              <a:rPr lang="en-US" sz="1800" dirty="0"/>
              <a:t>Project Supervisor</a:t>
            </a:r>
            <a:r>
              <a:rPr lang="en-US" sz="1800" dirty="0" smtClean="0"/>
              <a:t>:</a:t>
            </a:r>
          </a:p>
          <a:p>
            <a:pPr algn="ctr"/>
            <a:r>
              <a:rPr lang="en-US" sz="1800" dirty="0" smtClean="0"/>
              <a:t>Eng</a:t>
            </a:r>
            <a:r>
              <a:rPr lang="en-US" sz="1800" dirty="0"/>
              <a:t>. </a:t>
            </a:r>
            <a:r>
              <a:rPr lang="en-US" sz="1800" dirty="0" err="1"/>
              <a:t>Elsayed</a:t>
            </a:r>
            <a:r>
              <a:rPr lang="en-US" sz="1800" dirty="0"/>
              <a:t> </a:t>
            </a:r>
            <a:r>
              <a:rPr lang="en-US" sz="1800" dirty="0" err="1"/>
              <a:t>Abd</a:t>
            </a:r>
            <a:r>
              <a:rPr lang="en-US" sz="1800" dirty="0"/>
              <a:t> El Rahman Mohammed</a:t>
            </a:r>
            <a:endParaRPr lang="en-US" sz="1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3119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0" name="Google Shape;2550;p39"/>
          <p:cNvSpPr txBox="1">
            <a:spLocks noGrp="1"/>
          </p:cNvSpPr>
          <p:nvPr>
            <p:ph type="title"/>
          </p:nvPr>
        </p:nvSpPr>
        <p:spPr>
          <a:xfrm>
            <a:off x="723750" y="156424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/>
              <a:t> Methodology used in this Project </a:t>
            </a:r>
            <a:endParaRPr dirty="0"/>
          </a:p>
        </p:txBody>
      </p:sp>
      <p:cxnSp>
        <p:nvCxnSpPr>
          <p:cNvPr id="2551" name="Google Shape;2551;p39"/>
          <p:cNvCxnSpPr/>
          <p:nvPr/>
        </p:nvCxnSpPr>
        <p:spPr>
          <a:xfrm rot="16200000" flipH="1">
            <a:off x="2116705" y="1340938"/>
            <a:ext cx="568446" cy="53340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554" name="Google Shape;2554;p39"/>
          <p:cNvCxnSpPr/>
          <p:nvPr/>
        </p:nvCxnSpPr>
        <p:spPr>
          <a:xfrm rot="-5400000" flipH="1">
            <a:off x="2074368" y="2353672"/>
            <a:ext cx="521700" cy="5334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2556" name="Google Shape;2556;p39"/>
          <p:cNvGrpSpPr/>
          <p:nvPr/>
        </p:nvGrpSpPr>
        <p:grpSpPr>
          <a:xfrm>
            <a:off x="1393019" y="787849"/>
            <a:ext cx="5586667" cy="603600"/>
            <a:chOff x="2236500" y="1591915"/>
            <a:chExt cx="5586667" cy="603600"/>
          </a:xfrm>
        </p:grpSpPr>
        <p:sp>
          <p:nvSpPr>
            <p:cNvPr id="2552" name="Google Shape;2552;p39"/>
            <p:cNvSpPr/>
            <p:nvPr/>
          </p:nvSpPr>
          <p:spPr>
            <a:xfrm>
              <a:off x="2236500" y="1684000"/>
              <a:ext cx="1813500" cy="4356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l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rPr>
                <a:t>First step</a:t>
              </a:r>
              <a:endParaRPr sz="18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endParaRPr>
            </a:p>
          </p:txBody>
        </p:sp>
        <p:sp>
          <p:nvSpPr>
            <p:cNvPr id="2557" name="Google Shape;2557;p39"/>
            <p:cNvSpPr txBox="1"/>
            <p:nvPr/>
          </p:nvSpPr>
          <p:spPr>
            <a:xfrm>
              <a:off x="4918867" y="1591915"/>
              <a:ext cx="2904300" cy="60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-US" dirty="0" smtClean="0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Data </a:t>
              </a:r>
              <a:r>
                <a:rPr lang="en-US" dirty="0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Collection And Data Sources</a:t>
              </a:r>
            </a:p>
          </p:txBody>
        </p:sp>
      </p:grpSp>
      <p:grpSp>
        <p:nvGrpSpPr>
          <p:cNvPr id="2558" name="Google Shape;2558;p39"/>
          <p:cNvGrpSpPr/>
          <p:nvPr/>
        </p:nvGrpSpPr>
        <p:grpSpPr>
          <a:xfrm>
            <a:off x="1429790" y="1839933"/>
            <a:ext cx="5650225" cy="603600"/>
            <a:chOff x="2769900" y="2557286"/>
            <a:chExt cx="5650225" cy="603600"/>
          </a:xfrm>
        </p:grpSpPr>
        <p:sp>
          <p:nvSpPr>
            <p:cNvPr id="2553" name="Google Shape;2553;p39"/>
            <p:cNvSpPr/>
            <p:nvPr/>
          </p:nvSpPr>
          <p:spPr>
            <a:xfrm>
              <a:off x="2769900" y="2641275"/>
              <a:ext cx="1813500" cy="4356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lt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rPr>
                <a:t>Second step</a:t>
              </a:r>
              <a:endParaRPr sz="18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endParaRPr>
            </a:p>
          </p:txBody>
        </p:sp>
        <p:sp>
          <p:nvSpPr>
            <p:cNvPr id="2559" name="Google Shape;2559;p39"/>
            <p:cNvSpPr txBox="1"/>
            <p:nvPr/>
          </p:nvSpPr>
          <p:spPr>
            <a:xfrm>
              <a:off x="5515825" y="2557286"/>
              <a:ext cx="2904300" cy="60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-US" dirty="0" smtClean="0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Data </a:t>
              </a:r>
              <a:r>
                <a:rPr lang="en-US" dirty="0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Segmentation </a:t>
              </a:r>
            </a:p>
          </p:txBody>
        </p:sp>
      </p:grpSp>
      <p:grpSp>
        <p:nvGrpSpPr>
          <p:cNvPr id="2560" name="Google Shape;2560;p39"/>
          <p:cNvGrpSpPr/>
          <p:nvPr/>
        </p:nvGrpSpPr>
        <p:grpSpPr>
          <a:xfrm>
            <a:off x="1395614" y="2836623"/>
            <a:ext cx="5116950" cy="603600"/>
            <a:chOff x="3303300" y="3514561"/>
            <a:chExt cx="5116950" cy="603600"/>
          </a:xfrm>
        </p:grpSpPr>
        <p:sp>
          <p:nvSpPr>
            <p:cNvPr id="2555" name="Google Shape;2555;p39"/>
            <p:cNvSpPr/>
            <p:nvPr/>
          </p:nvSpPr>
          <p:spPr>
            <a:xfrm>
              <a:off x="3303300" y="3598550"/>
              <a:ext cx="1813500" cy="4356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rPr>
                <a:t>Third step</a:t>
              </a:r>
              <a:endParaRPr sz="1800">
                <a:solidFill>
                  <a:schemeClr val="dk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endParaRPr>
            </a:p>
          </p:txBody>
        </p:sp>
        <p:sp>
          <p:nvSpPr>
            <p:cNvPr id="2561" name="Google Shape;2561;p39"/>
            <p:cNvSpPr txBox="1"/>
            <p:nvPr/>
          </p:nvSpPr>
          <p:spPr>
            <a:xfrm>
              <a:off x="5515950" y="3514561"/>
              <a:ext cx="2904300" cy="60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-US" dirty="0" smtClean="0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Model </a:t>
              </a:r>
              <a:r>
                <a:rPr lang="en-US" dirty="0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Selection and Comparison</a:t>
              </a:r>
            </a:p>
          </p:txBody>
        </p:sp>
      </p:grpSp>
      <p:cxnSp>
        <p:nvCxnSpPr>
          <p:cNvPr id="2562" name="Google Shape;2562;p39"/>
          <p:cNvCxnSpPr/>
          <p:nvPr/>
        </p:nvCxnSpPr>
        <p:spPr>
          <a:xfrm flipH="1" flipV="1">
            <a:off x="3245934" y="1050439"/>
            <a:ext cx="837335" cy="1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563" name="Google Shape;2563;p39"/>
          <p:cNvCxnSpPr/>
          <p:nvPr/>
        </p:nvCxnSpPr>
        <p:spPr>
          <a:xfrm rot="10800000">
            <a:off x="3282730" y="2070786"/>
            <a:ext cx="932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564" name="Google Shape;2564;p39"/>
          <p:cNvCxnSpPr/>
          <p:nvPr/>
        </p:nvCxnSpPr>
        <p:spPr>
          <a:xfrm rot="10800000">
            <a:off x="3248679" y="3043827"/>
            <a:ext cx="39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224" name="Google Shape;2560;p39"/>
          <p:cNvGrpSpPr/>
          <p:nvPr/>
        </p:nvGrpSpPr>
        <p:grpSpPr>
          <a:xfrm>
            <a:off x="3558114" y="4395019"/>
            <a:ext cx="5116950" cy="603600"/>
            <a:chOff x="3303300" y="3514561"/>
            <a:chExt cx="5116950" cy="603600"/>
          </a:xfrm>
        </p:grpSpPr>
        <p:sp>
          <p:nvSpPr>
            <p:cNvPr id="225" name="Google Shape;2555;p39"/>
            <p:cNvSpPr/>
            <p:nvPr/>
          </p:nvSpPr>
          <p:spPr>
            <a:xfrm>
              <a:off x="3303300" y="3598550"/>
              <a:ext cx="1813500" cy="4356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1800" dirty="0" smtClean="0">
                  <a:solidFill>
                    <a:schemeClr val="dk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rPr>
                <a:t>Fifth</a:t>
              </a:r>
              <a:r>
                <a:rPr lang="ar-EG" sz="1800" dirty="0" smtClean="0">
                  <a:solidFill>
                    <a:schemeClr val="dk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rPr>
                <a:t> </a:t>
              </a:r>
              <a:r>
                <a:rPr lang="en-US" sz="1800" dirty="0">
                  <a:solidFill>
                    <a:schemeClr val="dk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rPr>
                <a:t> </a:t>
              </a:r>
              <a:r>
                <a:rPr lang="en-US" sz="1800" dirty="0" smtClean="0">
                  <a:solidFill>
                    <a:schemeClr val="dk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rPr>
                <a:t>step</a:t>
              </a:r>
              <a:endParaRPr sz="1800" dirty="0">
                <a:solidFill>
                  <a:schemeClr val="dk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endParaRPr>
            </a:p>
          </p:txBody>
        </p:sp>
        <p:sp>
          <p:nvSpPr>
            <p:cNvPr id="226" name="Google Shape;2561;p39"/>
            <p:cNvSpPr txBox="1"/>
            <p:nvPr/>
          </p:nvSpPr>
          <p:spPr>
            <a:xfrm>
              <a:off x="5515950" y="3514561"/>
              <a:ext cx="2904300" cy="60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-US" dirty="0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Model Validation</a:t>
              </a:r>
            </a:p>
          </p:txBody>
        </p:sp>
      </p:grpSp>
      <p:cxnSp>
        <p:nvCxnSpPr>
          <p:cNvPr id="227" name="Google Shape;2554;p39"/>
          <p:cNvCxnSpPr/>
          <p:nvPr/>
        </p:nvCxnSpPr>
        <p:spPr>
          <a:xfrm rot="16200000" flipH="1">
            <a:off x="2170265" y="3349316"/>
            <a:ext cx="521700" cy="5334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30" name="Google Shape;2564;p39"/>
          <p:cNvCxnSpPr/>
          <p:nvPr/>
        </p:nvCxnSpPr>
        <p:spPr>
          <a:xfrm rot="10800000">
            <a:off x="3432413" y="4061225"/>
            <a:ext cx="39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232" name="Google Shape;2560;p39"/>
          <p:cNvGrpSpPr/>
          <p:nvPr/>
        </p:nvGrpSpPr>
        <p:grpSpPr>
          <a:xfrm>
            <a:off x="1566403" y="3850677"/>
            <a:ext cx="5116950" cy="603600"/>
            <a:chOff x="3303300" y="3514561"/>
            <a:chExt cx="5116950" cy="603600"/>
          </a:xfrm>
        </p:grpSpPr>
        <p:sp>
          <p:nvSpPr>
            <p:cNvPr id="233" name="Google Shape;2555;p39"/>
            <p:cNvSpPr/>
            <p:nvPr/>
          </p:nvSpPr>
          <p:spPr>
            <a:xfrm>
              <a:off x="3303300" y="3598550"/>
              <a:ext cx="1813500" cy="4356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1800" dirty="0">
                  <a:solidFill>
                    <a:schemeClr val="dk1"/>
                  </a:solidFill>
                  <a:latin typeface="Barlow Semi Condensed Medium"/>
                  <a:ea typeface="Barlow Semi Condensed Medium"/>
                  <a:cs typeface="Barlow Semi Condensed Medium"/>
                  <a:sym typeface="Barlow Semi Condensed Medium"/>
                </a:rPr>
                <a:t>fourth step</a:t>
              </a:r>
              <a:endParaRPr sz="1800" dirty="0">
                <a:solidFill>
                  <a:schemeClr val="dk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endParaRPr>
            </a:p>
          </p:txBody>
        </p:sp>
        <p:sp>
          <p:nvSpPr>
            <p:cNvPr id="234" name="Google Shape;2561;p39"/>
            <p:cNvSpPr txBox="1"/>
            <p:nvPr/>
          </p:nvSpPr>
          <p:spPr>
            <a:xfrm>
              <a:off x="5515950" y="3514561"/>
              <a:ext cx="2904300" cy="60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r>
                <a:rPr lang="en-US" dirty="0" smtClean="0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Preprocessing </a:t>
              </a:r>
              <a:r>
                <a:rPr lang="en-US" dirty="0">
                  <a:solidFill>
                    <a:schemeClr val="dk1"/>
                  </a:solidFill>
                  <a:latin typeface="Barlow Semi Condensed"/>
                  <a:ea typeface="Barlow Semi Condensed"/>
                  <a:cs typeface="Barlow Semi Condensed"/>
                  <a:sym typeface="Barlow Semi Condensed"/>
                </a:rPr>
                <a:t>Techniques</a:t>
              </a:r>
            </a:p>
            <a:p>
              <a:pPr lvl="0"/>
              <a:endParaRPr lang="en-US" dirty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</p:grpSp>
      <p:cxnSp>
        <p:nvCxnSpPr>
          <p:cNvPr id="239" name="Google Shape;2554;p39"/>
          <p:cNvCxnSpPr>
            <a:endCxn id="225" idx="1"/>
          </p:cNvCxnSpPr>
          <p:nvPr/>
        </p:nvCxnSpPr>
        <p:spPr>
          <a:xfrm>
            <a:off x="2683395" y="4370266"/>
            <a:ext cx="874719" cy="32654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44" name="Google Shape;2564;p39"/>
          <p:cNvCxnSpPr/>
          <p:nvPr/>
        </p:nvCxnSpPr>
        <p:spPr>
          <a:xfrm rot="10800000">
            <a:off x="5412599" y="4615646"/>
            <a:ext cx="39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306360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18"/>
          <p:cNvSpPr txBox="1">
            <a:spLocks noGrp="1"/>
          </p:cNvSpPr>
          <p:nvPr>
            <p:ph type="subTitle" idx="1"/>
          </p:nvPr>
        </p:nvSpPr>
        <p:spPr>
          <a:xfrm>
            <a:off x="796151" y="1681787"/>
            <a:ext cx="7528042" cy="3717919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r>
              <a:rPr lang="en-US" sz="1800" dirty="0"/>
              <a:t>Data was collected from publicly available cybersecurity datasets that include a </a:t>
            </a:r>
            <a:endParaRPr lang="en-US" sz="1800" dirty="0" smtClean="0"/>
          </a:p>
          <a:p>
            <a:r>
              <a:rPr lang="en-US" sz="1800" dirty="0" smtClean="0"/>
              <a:t>wide </a:t>
            </a:r>
            <a:r>
              <a:rPr lang="en-US" sz="1800" dirty="0"/>
              <a:t>range of network activities — both benign and malicious. </a:t>
            </a:r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The </a:t>
            </a:r>
            <a:r>
              <a:rPr lang="en-US" sz="1800" dirty="0"/>
              <a:t>selected </a:t>
            </a:r>
            <a:r>
              <a:rPr lang="en-US" sz="1800" dirty="0" smtClean="0"/>
              <a:t>dataset </a:t>
            </a:r>
            <a:r>
              <a:rPr lang="en-US" sz="1800" dirty="0"/>
              <a:t>provided flow-level features that can be used to </a:t>
            </a:r>
            <a:r>
              <a:rPr lang="en-US" sz="1800" dirty="0" smtClean="0"/>
              <a:t>classify</a:t>
            </a:r>
          </a:p>
          <a:p>
            <a:r>
              <a:rPr lang="en-US" sz="1800" dirty="0" smtClean="0"/>
              <a:t>various </a:t>
            </a:r>
            <a:r>
              <a:rPr lang="en-US" sz="1800" dirty="0"/>
              <a:t>types of </a:t>
            </a:r>
            <a:r>
              <a:rPr lang="en-US" sz="1800" dirty="0" smtClean="0"/>
              <a:t>attacks </a:t>
            </a:r>
            <a:r>
              <a:rPr lang="en-US" sz="1800" dirty="0"/>
              <a:t>such as DDoS, </a:t>
            </a:r>
            <a:r>
              <a:rPr lang="en-US" sz="1800" dirty="0" err="1"/>
              <a:t>PortScan</a:t>
            </a:r>
            <a:r>
              <a:rPr lang="en-US" sz="1800" dirty="0"/>
              <a:t>, Botnet, etc.</a:t>
            </a:r>
          </a:p>
        </p:txBody>
      </p:sp>
      <p:sp>
        <p:nvSpPr>
          <p:cNvPr id="927" name="Google Shape;927;p1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dirty="0"/>
              <a:t>Data Collection and Data Sources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864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18"/>
          <p:cNvSpPr txBox="1">
            <a:spLocks noGrp="1"/>
          </p:cNvSpPr>
          <p:nvPr>
            <p:ph type="subTitle" idx="1"/>
          </p:nvPr>
        </p:nvSpPr>
        <p:spPr>
          <a:xfrm>
            <a:off x="796151" y="1681787"/>
            <a:ext cx="7528042" cy="3717919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algn="just"/>
            <a:r>
              <a:rPr lang="en-US" sz="1800" dirty="0"/>
              <a:t>The collected data was segmented into</a:t>
            </a:r>
            <a:r>
              <a:rPr lang="en-US" sz="1800" dirty="0" smtClean="0"/>
              <a:t>:</a:t>
            </a:r>
          </a:p>
          <a:p>
            <a:pPr algn="just"/>
            <a:endParaRPr lang="en-US" sz="18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Training Set (e.g., </a:t>
            </a:r>
            <a:r>
              <a:rPr lang="en-US" sz="1800" dirty="0" smtClean="0"/>
              <a:t>90</a:t>
            </a:r>
            <a:r>
              <a:rPr lang="en-US" sz="1800" dirty="0"/>
              <a:t>%): Used to train the machine learning model.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Testing Set (e.g., </a:t>
            </a:r>
            <a:r>
              <a:rPr lang="en-US" sz="1800" dirty="0" smtClean="0"/>
              <a:t>10</a:t>
            </a:r>
            <a:r>
              <a:rPr lang="en-US" sz="1800" dirty="0"/>
              <a:t>%): Used to evaluate the model's performance on </a:t>
            </a:r>
            <a:r>
              <a:rPr lang="en-US" sz="1800" dirty="0" smtClean="0"/>
              <a:t>unseen data.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This ensures fair performance measurement and helps prevent overfitting.</a:t>
            </a:r>
          </a:p>
        </p:txBody>
      </p:sp>
      <p:sp>
        <p:nvSpPr>
          <p:cNvPr id="927" name="Google Shape;927;p1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dirty="0"/>
              <a:t>Data Segmentation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141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18"/>
          <p:cNvSpPr txBox="1">
            <a:spLocks noGrp="1"/>
          </p:cNvSpPr>
          <p:nvPr>
            <p:ph type="subTitle" idx="1"/>
          </p:nvPr>
        </p:nvSpPr>
        <p:spPr>
          <a:xfrm>
            <a:off x="796151" y="1681787"/>
            <a:ext cx="7528042" cy="3717919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algn="just"/>
            <a:r>
              <a:rPr lang="en-US" sz="1800" dirty="0"/>
              <a:t>Multiple machine learning models were considered (e.g., Decision Trees, KNN, </a:t>
            </a:r>
            <a:endParaRPr lang="en-US" sz="1800" dirty="0" smtClean="0"/>
          </a:p>
          <a:p>
            <a:pPr algn="just"/>
            <a:r>
              <a:rPr lang="en-US" sz="1800" dirty="0" smtClean="0"/>
              <a:t>SVM</a:t>
            </a:r>
            <a:r>
              <a:rPr lang="en-US" sz="1800" dirty="0"/>
              <a:t>), but </a:t>
            </a:r>
            <a:r>
              <a:rPr lang="en-US" sz="1800" b="1" dirty="0"/>
              <a:t>Random Forest</a:t>
            </a:r>
            <a:r>
              <a:rPr lang="en-US" sz="1800" dirty="0"/>
              <a:t> was selected based on its</a:t>
            </a:r>
            <a:r>
              <a:rPr lang="en-US" sz="1800" dirty="0" smtClean="0"/>
              <a:t>:</a:t>
            </a:r>
          </a:p>
          <a:p>
            <a:pPr algn="just"/>
            <a:endParaRPr lang="en-US" sz="18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High </a:t>
            </a:r>
            <a:r>
              <a:rPr lang="en-US" sz="1800" dirty="0" smtClean="0"/>
              <a:t>accuracy</a:t>
            </a:r>
            <a:endParaRPr lang="en-US" sz="18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Robustness against overfitting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Ability to handle nonlinear </a:t>
            </a:r>
            <a:r>
              <a:rPr lang="en-US" sz="1800" dirty="0" smtClean="0"/>
              <a:t>relationships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Comparative testing showed that Random Forest offered the best trade-off </a:t>
            </a:r>
            <a:endParaRPr lang="en-US" sz="1800" dirty="0" smtClean="0"/>
          </a:p>
          <a:p>
            <a:pPr algn="just"/>
            <a:r>
              <a:rPr lang="en-US" sz="1800" dirty="0" smtClean="0"/>
              <a:t>between </a:t>
            </a:r>
            <a:r>
              <a:rPr lang="en-US" sz="1800" dirty="0"/>
              <a:t>accuracy and speed.</a:t>
            </a:r>
          </a:p>
        </p:txBody>
      </p:sp>
      <p:sp>
        <p:nvSpPr>
          <p:cNvPr id="927" name="Google Shape;927;p1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dirty="0"/>
              <a:t>Model Selection and Comparison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450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18"/>
          <p:cNvSpPr txBox="1">
            <a:spLocks noGrp="1"/>
          </p:cNvSpPr>
          <p:nvPr>
            <p:ph type="subTitle" idx="1"/>
          </p:nvPr>
        </p:nvSpPr>
        <p:spPr>
          <a:xfrm>
            <a:off x="796151" y="2477971"/>
            <a:ext cx="2774739" cy="627872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algn="ctr"/>
            <a:r>
              <a:rPr lang="en-US" sz="2400" b="1" dirty="0"/>
              <a:t>Decision Trees</a:t>
            </a:r>
          </a:p>
        </p:txBody>
      </p:sp>
      <p:sp>
        <p:nvSpPr>
          <p:cNvPr id="927" name="Google Shape;927;p1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dirty="0"/>
              <a:t>Model Selection and Comparison</a:t>
            </a:r>
            <a:endParaRPr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400" y="1066800"/>
            <a:ext cx="3876675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491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18"/>
          <p:cNvSpPr txBox="1">
            <a:spLocks noGrp="1"/>
          </p:cNvSpPr>
          <p:nvPr>
            <p:ph type="subTitle" idx="1"/>
          </p:nvPr>
        </p:nvSpPr>
        <p:spPr>
          <a:xfrm>
            <a:off x="796152" y="2477971"/>
            <a:ext cx="2554020" cy="1455526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just"/>
            <a:r>
              <a:rPr lang="en-US" sz="2400" b="1" dirty="0">
                <a:latin typeface="Heebo" panose="020B0604020202020204" charset="-79"/>
                <a:ea typeface="Open Sans"/>
                <a:cs typeface="Heebo" panose="020B0604020202020204" charset="-79"/>
                <a:sym typeface="Open Sans"/>
              </a:rPr>
              <a:t>Support Vector Machine (SVM</a:t>
            </a:r>
            <a:r>
              <a:rPr lang="en-US" sz="2400" b="1" dirty="0" smtClean="0">
                <a:latin typeface="Heebo" panose="020B0604020202020204" charset="-79"/>
                <a:ea typeface="Open Sans"/>
                <a:cs typeface="Heebo" panose="020B0604020202020204" charset="-79"/>
                <a:sym typeface="Open Sans"/>
              </a:rPr>
              <a:t>)</a:t>
            </a:r>
            <a:endParaRPr lang="en-US" sz="2400" b="1" dirty="0">
              <a:latin typeface="Heebo" panose="020B0604020202020204" charset="-79"/>
              <a:ea typeface="Open Sans"/>
              <a:cs typeface="Heebo" panose="020B0604020202020204" charset="-79"/>
              <a:sym typeface="Open Sans"/>
            </a:endParaRPr>
          </a:p>
        </p:txBody>
      </p:sp>
      <p:sp>
        <p:nvSpPr>
          <p:cNvPr id="927" name="Google Shape;927;p1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dirty="0"/>
              <a:t>Model Selection and Comparison</a:t>
            </a:r>
            <a:endParaRPr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103" y="1324303"/>
            <a:ext cx="3539359" cy="3570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824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18"/>
          <p:cNvSpPr txBox="1">
            <a:spLocks noGrp="1"/>
          </p:cNvSpPr>
          <p:nvPr>
            <p:ph type="subTitle" idx="1"/>
          </p:nvPr>
        </p:nvSpPr>
        <p:spPr>
          <a:xfrm>
            <a:off x="796151" y="2477971"/>
            <a:ext cx="2774739" cy="627872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algn="ctr"/>
            <a:r>
              <a:rPr lang="en-US" sz="2400" b="1" dirty="0"/>
              <a:t>Random Forest</a:t>
            </a:r>
          </a:p>
        </p:txBody>
      </p:sp>
      <p:sp>
        <p:nvSpPr>
          <p:cNvPr id="927" name="Google Shape;927;p1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dirty="0"/>
              <a:t>Model Selection and Comparison</a:t>
            </a:r>
            <a:endParaRPr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721" y="1330051"/>
            <a:ext cx="3782410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379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18"/>
          <p:cNvSpPr txBox="1">
            <a:spLocks noGrp="1"/>
          </p:cNvSpPr>
          <p:nvPr>
            <p:ph type="subTitle" idx="1"/>
          </p:nvPr>
        </p:nvSpPr>
        <p:spPr>
          <a:xfrm>
            <a:off x="796151" y="1129977"/>
            <a:ext cx="4169987" cy="3717919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algn="just"/>
            <a:r>
              <a:rPr lang="en-US" sz="1800" dirty="0"/>
              <a:t>Before feeding the data into the model, </a:t>
            </a:r>
            <a:endParaRPr lang="en-US" sz="1800" dirty="0" smtClean="0"/>
          </a:p>
          <a:p>
            <a:pPr algn="just"/>
            <a:r>
              <a:rPr lang="en-US" sz="1800" dirty="0" smtClean="0"/>
              <a:t>several </a:t>
            </a:r>
            <a:r>
              <a:rPr lang="en-US" sz="1800" dirty="0"/>
              <a:t>preprocessing steps were applied</a:t>
            </a:r>
            <a:r>
              <a:rPr lang="en-US" sz="1800" dirty="0" smtClean="0"/>
              <a:t>:</a:t>
            </a:r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1" dirty="0"/>
              <a:t>Normalization</a:t>
            </a:r>
            <a:r>
              <a:rPr lang="en-US" sz="1800" dirty="0"/>
              <a:t> using MinMaxScaler to scale numeric features to a standard range.</a:t>
            </a:r>
          </a:p>
        </p:txBody>
      </p:sp>
      <p:sp>
        <p:nvSpPr>
          <p:cNvPr id="927" name="Google Shape;927;p1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dirty="0"/>
              <a:t>Preprocessing Techniques</a:t>
            </a:r>
            <a:endParaRPr dirty="0"/>
          </a:p>
        </p:txBody>
      </p:sp>
      <p:pic>
        <p:nvPicPr>
          <p:cNvPr id="4" name="Picture 2" descr="F:\New Project\Iameg_For_project\p18p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614" y="835573"/>
            <a:ext cx="3276600" cy="40638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32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18"/>
          <p:cNvSpPr txBox="1">
            <a:spLocks noGrp="1"/>
          </p:cNvSpPr>
          <p:nvPr>
            <p:ph type="subTitle" idx="1"/>
          </p:nvPr>
        </p:nvSpPr>
        <p:spPr>
          <a:xfrm>
            <a:off x="796151" y="1129977"/>
            <a:ext cx="4169987" cy="3717919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 smtClean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1" dirty="0"/>
              <a:t>Label Encoding</a:t>
            </a:r>
            <a:r>
              <a:rPr lang="en-US" sz="1800" dirty="0"/>
              <a:t> using </a:t>
            </a:r>
            <a:r>
              <a:rPr lang="en-US" sz="1800" dirty="0" err="1"/>
              <a:t>LabelEncoder</a:t>
            </a:r>
            <a:r>
              <a:rPr lang="en-US" sz="1800" dirty="0"/>
              <a:t> to convert attack types into numeric values.</a:t>
            </a:r>
          </a:p>
        </p:txBody>
      </p:sp>
      <p:sp>
        <p:nvSpPr>
          <p:cNvPr id="927" name="Google Shape;927;p1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dirty="0"/>
              <a:t>Preprocessing Techniques</a:t>
            </a:r>
            <a:endParaRPr dirty="0"/>
          </a:p>
        </p:txBody>
      </p:sp>
      <p:pic>
        <p:nvPicPr>
          <p:cNvPr id="4" name="Picture 2" descr="F:\New Project\Iameg_For_project\p18p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614" y="835573"/>
            <a:ext cx="3276600" cy="40638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:\New Project\Iameg_For_project\1_kPKvp4c462GB1NS8UotXYQ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835573"/>
            <a:ext cx="3316014" cy="40638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70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18"/>
          <p:cNvSpPr txBox="1">
            <a:spLocks noGrp="1"/>
          </p:cNvSpPr>
          <p:nvPr>
            <p:ph type="subTitle" idx="1"/>
          </p:nvPr>
        </p:nvSpPr>
        <p:spPr>
          <a:xfrm>
            <a:off x="796151" y="1681787"/>
            <a:ext cx="7528042" cy="3717919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r>
              <a:rPr lang="en-US" sz="1800" dirty="0"/>
              <a:t>The trained model was validated using multiple evaluation metrics such as </a:t>
            </a:r>
            <a:endParaRPr lang="en-US" sz="1800" dirty="0" smtClean="0"/>
          </a:p>
          <a:p>
            <a:r>
              <a:rPr lang="en-US" sz="1800" dirty="0" smtClean="0"/>
              <a:t>accuracy</a:t>
            </a:r>
            <a:r>
              <a:rPr lang="en-US" sz="1800" dirty="0"/>
              <a:t>, precision, recall, and F1-score. Cross-validation techniques were also </a:t>
            </a:r>
            <a:endParaRPr lang="en-US" sz="1800" dirty="0" smtClean="0"/>
          </a:p>
          <a:p>
            <a:r>
              <a:rPr lang="en-US" sz="1800" dirty="0" smtClean="0"/>
              <a:t>used </a:t>
            </a:r>
            <a:r>
              <a:rPr lang="en-US" sz="1800" dirty="0"/>
              <a:t>to ensure the model generalizes well to new data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r>
              <a:rPr lang="en-US" sz="1800" dirty="0"/>
              <a:t>This rigorous validation step helped fine-tune model parameters and confirm the </a:t>
            </a:r>
            <a:endParaRPr lang="en-US" sz="1800" dirty="0" smtClean="0"/>
          </a:p>
          <a:p>
            <a:r>
              <a:rPr lang="en-US" sz="1800" dirty="0" smtClean="0"/>
              <a:t>model’s </a:t>
            </a:r>
            <a:r>
              <a:rPr lang="en-US" sz="1800" dirty="0"/>
              <a:t>reliability before deployment.</a:t>
            </a:r>
          </a:p>
        </p:txBody>
      </p:sp>
      <p:sp>
        <p:nvSpPr>
          <p:cNvPr id="927" name="Google Shape;927;p1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dirty="0"/>
              <a:t>Model Validation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547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48"/>
          <p:cNvSpPr txBox="1">
            <a:spLocks noGrp="1"/>
          </p:cNvSpPr>
          <p:nvPr>
            <p:ph type="title"/>
          </p:nvPr>
        </p:nvSpPr>
        <p:spPr>
          <a:xfrm>
            <a:off x="715867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dirty="0"/>
              <a:t>AGENDA</a:t>
            </a:r>
            <a:br>
              <a:rPr lang="en-US" dirty="0"/>
            </a:b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851326" y="1366850"/>
            <a:ext cx="2845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>
                <a:solidFill>
                  <a:srgbClr val="3A302F"/>
                </a:solidFill>
                <a:latin typeface="Noto Sans"/>
                <a:ea typeface="Noto Sans"/>
                <a:cs typeface="Noto Sans"/>
              </a:rPr>
              <a:t>01 Introduction </a:t>
            </a:r>
            <a:endParaRPr lang="en-US" sz="1800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94535" y="1358967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b="1" dirty="0">
                <a:solidFill>
                  <a:srgbClr val="3A302F"/>
                </a:solidFill>
                <a:latin typeface="Noto Sans"/>
                <a:ea typeface="Noto Sans"/>
                <a:cs typeface="Noto Sans"/>
              </a:rPr>
              <a:t>02 </a:t>
            </a:r>
            <a:r>
              <a:rPr lang="en-US" sz="1800" b="1" dirty="0" smtClean="0">
                <a:solidFill>
                  <a:srgbClr val="3A302F"/>
                </a:solidFill>
                <a:latin typeface="Noto Sans"/>
                <a:ea typeface="Noto Sans"/>
                <a:cs typeface="Noto Sans"/>
              </a:rPr>
              <a:t>Background </a:t>
            </a:r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6333596" y="1362328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b="1" dirty="0">
                <a:solidFill>
                  <a:srgbClr val="3A302F"/>
                </a:solidFill>
                <a:latin typeface="Noto Sans"/>
                <a:ea typeface="Noto Sans"/>
                <a:cs typeface="Noto Sans"/>
              </a:rPr>
              <a:t>03 </a:t>
            </a:r>
            <a:r>
              <a:rPr lang="en-US" sz="1800" b="1" dirty="0" err="1">
                <a:solidFill>
                  <a:srgbClr val="3A302F"/>
                </a:solidFill>
                <a:latin typeface="Noto Sans"/>
                <a:ea typeface="Noto Sans"/>
                <a:cs typeface="Noto Sans"/>
              </a:rPr>
              <a:t>CyberScope</a:t>
            </a:r>
            <a:r>
              <a:rPr lang="en-US" sz="1800" b="1" dirty="0">
                <a:solidFill>
                  <a:srgbClr val="3A302F"/>
                </a:solidFill>
                <a:latin typeface="Noto Sans"/>
                <a:ea typeface="Noto Sans"/>
                <a:cs typeface="Noto Sans"/>
              </a:rPr>
              <a:t> AI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938444" y="1728299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A302F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A302F"/>
                </a:solidFill>
                <a:latin typeface="Open Sans"/>
                <a:ea typeface="Open Sans"/>
                <a:cs typeface="Open Sans"/>
                <a:sym typeface="Open Sans"/>
              </a:rPr>
              <a:t>Motivation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A302F"/>
                </a:solidFill>
                <a:latin typeface="Open Sans"/>
                <a:ea typeface="Open Sans"/>
                <a:cs typeface="Open Sans"/>
                <a:sym typeface="Open Sans"/>
              </a:rPr>
              <a:t>Problem Statement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A302F"/>
                </a:solidFill>
                <a:latin typeface="Open Sans"/>
                <a:ea typeface="Open Sans"/>
                <a:cs typeface="Open Sans"/>
                <a:sym typeface="Open Sans"/>
              </a:rPr>
              <a:t>Objectives</a:t>
            </a:r>
            <a:endParaRPr lang="ar-EG" b="1" dirty="0">
              <a:solidFill>
                <a:srgbClr val="3A302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97014" y="1741948"/>
            <a:ext cx="335017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SDLC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Software</a:t>
            </a:r>
            <a:endParaRPr lang="en-US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Related Works</a:t>
            </a:r>
          </a:p>
        </p:txBody>
      </p:sp>
      <p:sp>
        <p:nvSpPr>
          <p:cNvPr id="6" name="Rectangle 5"/>
          <p:cNvSpPr/>
          <p:nvPr/>
        </p:nvSpPr>
        <p:spPr>
          <a:xfrm>
            <a:off x="6333596" y="1741948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3A302F"/>
                </a:solidFill>
                <a:latin typeface="Noto Sans"/>
                <a:ea typeface="Noto Sans"/>
                <a:cs typeface="Noto Sans"/>
              </a:rPr>
              <a:t>CyberScope</a:t>
            </a:r>
            <a:r>
              <a:rPr lang="en-US" b="1" dirty="0">
                <a:solidFill>
                  <a:srgbClr val="3A302F"/>
                </a:solidFill>
                <a:latin typeface="Noto Sans"/>
                <a:ea typeface="Noto Sans"/>
                <a:cs typeface="Noto Sans"/>
              </a:rPr>
              <a:t> AI </a:t>
            </a:r>
            <a:r>
              <a:rPr lang="en-US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SDLC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System Overview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Requirment</a:t>
            </a:r>
            <a:r>
              <a:rPr lang="en-US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Testing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867497" y="3482769"/>
            <a:ext cx="2967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800" b="1" dirty="0">
                <a:solidFill>
                  <a:srgbClr val="3A302F"/>
                </a:solidFill>
                <a:latin typeface="Noto Sans"/>
                <a:ea typeface="Noto Sans"/>
                <a:cs typeface="Noto Sans"/>
              </a:rPr>
              <a:t>04 </a:t>
            </a:r>
            <a:r>
              <a:rPr lang="en-US" sz="1800" b="1" dirty="0" smtClean="0">
                <a:solidFill>
                  <a:srgbClr val="3A302F"/>
                </a:solidFill>
                <a:latin typeface="Noto Sans"/>
                <a:ea typeface="Noto Sans"/>
                <a:cs typeface="Noto Sans"/>
              </a:rPr>
              <a:t>Evaluation </a:t>
            </a:r>
            <a:r>
              <a:rPr lang="en-US" sz="1800" b="1" dirty="0">
                <a:solidFill>
                  <a:srgbClr val="3A302F"/>
                </a:solidFill>
                <a:latin typeface="Noto Sans"/>
                <a:ea typeface="Noto Sans"/>
                <a:cs typeface="Noto Sans"/>
              </a:rPr>
              <a:t>Scenarios </a:t>
            </a:r>
            <a:endParaRPr lang="en-US" sz="1800" dirty="0"/>
          </a:p>
        </p:txBody>
      </p:sp>
      <p:sp>
        <p:nvSpPr>
          <p:cNvPr id="11" name="Rectangle 10"/>
          <p:cNvSpPr/>
          <p:nvPr/>
        </p:nvSpPr>
        <p:spPr>
          <a:xfrm>
            <a:off x="938444" y="3765388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Evaluation </a:t>
            </a:r>
            <a:r>
              <a:rPr lang="en-US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Scenarios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02872" y="3481700"/>
            <a:ext cx="44221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800" b="1" dirty="0">
                <a:solidFill>
                  <a:srgbClr val="3A302F"/>
                </a:solidFill>
                <a:latin typeface="Noto Sans"/>
                <a:ea typeface="Noto Sans"/>
                <a:cs typeface="Noto Sans"/>
              </a:rPr>
              <a:t>05 Conclusion &amp; </a:t>
            </a:r>
            <a:r>
              <a:rPr lang="en-US" sz="1800" b="1" dirty="0" smtClean="0">
                <a:solidFill>
                  <a:srgbClr val="3A302F"/>
                </a:solidFill>
                <a:latin typeface="Noto Sans"/>
                <a:ea typeface="Noto Sans"/>
                <a:cs typeface="Noto Sans"/>
              </a:rPr>
              <a:t>Future </a:t>
            </a:r>
            <a:r>
              <a:rPr lang="en-US" sz="1800" b="1" dirty="0">
                <a:solidFill>
                  <a:srgbClr val="3A302F"/>
                </a:solidFill>
                <a:latin typeface="Noto Sans"/>
                <a:ea typeface="Noto Sans"/>
                <a:cs typeface="Noto Sans"/>
              </a:rPr>
              <a:t>work </a:t>
            </a:r>
            <a:endParaRPr lang="en-US" sz="1800" dirty="0"/>
          </a:p>
        </p:txBody>
      </p:sp>
      <p:sp>
        <p:nvSpPr>
          <p:cNvPr id="15" name="Rectangle 14"/>
          <p:cNvSpPr/>
          <p:nvPr/>
        </p:nvSpPr>
        <p:spPr>
          <a:xfrm>
            <a:off x="5923121" y="3772202"/>
            <a:ext cx="16049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3D3D3D"/>
                </a:solidFill>
                <a:latin typeface="Open Sans"/>
                <a:ea typeface="Open Sans"/>
                <a:cs typeface="Open Sans"/>
                <a:sym typeface="Open Sans"/>
              </a:rPr>
              <a:t>Conclusion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3D3D3D"/>
                </a:solidFill>
                <a:latin typeface="Open Sans"/>
                <a:ea typeface="Open Sans"/>
                <a:cs typeface="Open Sans"/>
                <a:sym typeface="Open Sans"/>
              </a:rPr>
              <a:t>Future </a:t>
            </a:r>
            <a:r>
              <a:rPr lang="en-US" b="1" dirty="0">
                <a:solidFill>
                  <a:srgbClr val="3D3D3D"/>
                </a:solidFill>
                <a:latin typeface="Open Sans"/>
                <a:ea typeface="Open Sans"/>
                <a:cs typeface="Open Sans"/>
                <a:sym typeface="Open Sans"/>
              </a:rPr>
              <a:t>work </a:t>
            </a:r>
          </a:p>
        </p:txBody>
      </p:sp>
    </p:spTree>
    <p:extLst>
      <p:ext uri="{BB962C8B-B14F-4D97-AF65-F5344CB8AC3E}">
        <p14:creationId xmlns:p14="http://schemas.microsoft.com/office/powerpoint/2010/main" val="17545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1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dirty="0" err="1"/>
              <a:t>CyberScope</a:t>
            </a:r>
            <a:r>
              <a:rPr lang="en-US" dirty="0"/>
              <a:t> </a:t>
            </a:r>
            <a:r>
              <a:rPr lang="en-US" dirty="0" smtClean="0"/>
              <a:t>AI Website</a:t>
            </a:r>
            <a:endParaRPr dirty="0"/>
          </a:p>
        </p:txBody>
      </p:sp>
      <p:pic>
        <p:nvPicPr>
          <p:cNvPr id="1026" name="Picture 2" descr="F:\شغل - عبد الرحمن\WhatsApp Image 2025-06-24 at 14.02.35_d798e29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952" y="1261241"/>
            <a:ext cx="5715000" cy="3381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61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1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dirty="0" err="1"/>
              <a:t>CyberScope</a:t>
            </a:r>
            <a:r>
              <a:rPr lang="en-US" dirty="0"/>
              <a:t> </a:t>
            </a:r>
            <a:r>
              <a:rPr lang="en-US" dirty="0" smtClean="0"/>
              <a:t>AI </a:t>
            </a:r>
            <a:r>
              <a:rPr lang="en-US" dirty="0"/>
              <a:t>Website</a:t>
            </a:r>
            <a:endParaRPr dirty="0"/>
          </a:p>
        </p:txBody>
      </p:sp>
      <p:pic>
        <p:nvPicPr>
          <p:cNvPr id="2050" name="Picture 2" descr="F:\شغل - عبد الرحمن\WhatsApp Image 2025-06-24 at 14.02.35_76af7b7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352" y="1512723"/>
            <a:ext cx="710543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09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18"/>
          <p:cNvSpPr txBox="1">
            <a:spLocks noGrp="1"/>
          </p:cNvSpPr>
          <p:nvPr>
            <p:ph type="subTitle" idx="1"/>
          </p:nvPr>
        </p:nvSpPr>
        <p:spPr>
          <a:xfrm>
            <a:off x="796151" y="1090562"/>
            <a:ext cx="7528042" cy="3717919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/>
              <a:t>Testing was conducted on both </a:t>
            </a:r>
            <a:r>
              <a:rPr lang="en-US" sz="1800" b="1" dirty="0"/>
              <a:t>component</a:t>
            </a:r>
            <a:r>
              <a:rPr lang="en-US" sz="1800" dirty="0"/>
              <a:t> and </a:t>
            </a:r>
            <a:r>
              <a:rPr lang="en-US" sz="1800" b="1" dirty="0"/>
              <a:t>system</a:t>
            </a:r>
            <a:r>
              <a:rPr lang="en-US" sz="1800" dirty="0"/>
              <a:t> levels</a:t>
            </a:r>
            <a:r>
              <a:rPr lang="en-US" sz="1800" dirty="0" smtClean="0"/>
              <a:t>:</a:t>
            </a:r>
          </a:p>
          <a:p>
            <a:pPr algn="just">
              <a:lnSpc>
                <a:spcPct val="150000"/>
              </a:lnSpc>
            </a:pPr>
            <a:endParaRPr lang="en-US" sz="1800" dirty="0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Unit Testing: Verified scaler, model, and encoder function correctly.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Integration Testing: End-to-end test from input to output in both UI and API.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Manual Testing: Using real and synthetic data to confirm predictions</a:t>
            </a:r>
            <a:r>
              <a:rPr lang="en-US" sz="1800" dirty="0" smtClean="0"/>
              <a:t>.</a:t>
            </a:r>
            <a:endParaRPr lang="en-US" sz="1800" dirty="0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Error Handling Tests: Verified API handles missing or malformed input correctly.</a:t>
            </a:r>
          </a:p>
        </p:txBody>
      </p:sp>
      <p:sp>
        <p:nvSpPr>
          <p:cNvPr id="927" name="Google Shape;927;p1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dirty="0"/>
              <a:t>Testing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360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19"/>
          <p:cNvSpPr txBox="1">
            <a:spLocks noGrp="1"/>
          </p:cNvSpPr>
          <p:nvPr>
            <p:ph type="title"/>
          </p:nvPr>
        </p:nvSpPr>
        <p:spPr>
          <a:xfrm>
            <a:off x="763156" y="2276896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>
                <a:solidFill>
                  <a:srgbClr val="3A302F"/>
                </a:solidFill>
                <a:latin typeface="Noto Sans"/>
                <a:ea typeface="Noto Sans"/>
                <a:cs typeface="Noto Sans"/>
              </a:rPr>
              <a:t>04 Experimental work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221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18"/>
          <p:cNvSpPr txBox="1">
            <a:spLocks noGrp="1"/>
          </p:cNvSpPr>
          <p:nvPr>
            <p:ph type="subTitle" idx="1"/>
          </p:nvPr>
        </p:nvSpPr>
        <p:spPr>
          <a:xfrm>
            <a:off x="796151" y="1090562"/>
            <a:ext cx="7528042" cy="3717919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</a:pPr>
            <a:endParaRPr lang="en-US" sz="1800" dirty="0" smtClean="0"/>
          </a:p>
          <a:p>
            <a:pPr algn="just">
              <a:lnSpc>
                <a:spcPct val="150000"/>
              </a:lnSpc>
            </a:pPr>
            <a:endParaRPr lang="en-US" sz="1800" dirty="0" smtClean="0"/>
          </a:p>
          <a:p>
            <a:pPr algn="just">
              <a:lnSpc>
                <a:spcPct val="150000"/>
              </a:lnSpc>
            </a:pPr>
            <a:r>
              <a:rPr lang="en-US" sz="1800" dirty="0" smtClean="0"/>
              <a:t>To </a:t>
            </a:r>
            <a:r>
              <a:rPr lang="en-US" sz="1800" dirty="0"/>
              <a:t>ensure that </a:t>
            </a:r>
            <a:r>
              <a:rPr lang="en-US" sz="1800" b="1" dirty="0" err="1"/>
              <a:t>CyberScope</a:t>
            </a:r>
            <a:r>
              <a:rPr lang="en-US" sz="1800" b="1" dirty="0"/>
              <a:t> AI</a:t>
            </a:r>
            <a:r>
              <a:rPr lang="en-US" sz="1800" dirty="0"/>
              <a:t> performs accurately across a wide range of </a:t>
            </a:r>
            <a:r>
              <a:rPr lang="en-US" sz="1800" dirty="0" smtClean="0"/>
              <a:t>real-</a:t>
            </a:r>
          </a:p>
          <a:p>
            <a:pPr algn="just">
              <a:lnSpc>
                <a:spcPct val="150000"/>
              </a:lnSpc>
            </a:pPr>
            <a:r>
              <a:rPr lang="en-US" sz="1800" dirty="0" smtClean="0"/>
              <a:t>world </a:t>
            </a:r>
            <a:r>
              <a:rPr lang="en-US" sz="1800" dirty="0"/>
              <a:t>situations, several evaluation scenarios were created and tested</a:t>
            </a:r>
            <a:r>
              <a:rPr lang="en-US" sz="18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800" dirty="0" smtClean="0"/>
              <a:t>Each scenario </a:t>
            </a:r>
            <a:r>
              <a:rPr lang="en-US" sz="1800" dirty="0"/>
              <a:t>represents a different threat context or network behavior:</a:t>
            </a:r>
          </a:p>
        </p:txBody>
      </p:sp>
      <p:sp>
        <p:nvSpPr>
          <p:cNvPr id="927" name="Google Shape;927;p1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dirty="0"/>
              <a:t>Evaluation Scenarios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484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18"/>
          <p:cNvSpPr txBox="1">
            <a:spLocks noGrp="1"/>
          </p:cNvSpPr>
          <p:nvPr>
            <p:ph type="subTitle" idx="1"/>
          </p:nvPr>
        </p:nvSpPr>
        <p:spPr>
          <a:xfrm>
            <a:off x="796151" y="1090562"/>
            <a:ext cx="7528042" cy="3717919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endParaRPr lang="en-US" sz="1800" b="1" dirty="0" smtClean="0"/>
          </a:p>
          <a:p>
            <a:pPr>
              <a:lnSpc>
                <a:spcPct val="150000"/>
              </a:lnSpc>
            </a:pPr>
            <a:r>
              <a:rPr lang="en-US" sz="1800" b="1" dirty="0" smtClean="0"/>
              <a:t>Scenario </a:t>
            </a:r>
            <a:r>
              <a:rPr lang="en-US" sz="1800" b="1" dirty="0"/>
              <a:t>1: Benign Traffic </a:t>
            </a:r>
            <a:r>
              <a:rPr lang="en-US" sz="1800" b="1" dirty="0" smtClean="0"/>
              <a:t>Detection</a:t>
            </a:r>
          </a:p>
          <a:p>
            <a:pPr>
              <a:lnSpc>
                <a:spcPct val="150000"/>
              </a:lnSpc>
            </a:pPr>
            <a:endParaRPr lang="en-US" sz="1800" b="1" dirty="0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Input: Normal, non-malicious network flow.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Expected Outcome: Model should return </a:t>
            </a:r>
            <a:r>
              <a:rPr lang="en-US" sz="1800" dirty="0" smtClean="0"/>
              <a:t>“GOOD" </a:t>
            </a:r>
            <a:r>
              <a:rPr lang="en-US" sz="1800" dirty="0"/>
              <a:t>with high confidence.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Result: Correct classification in &gt;98% of test cases.</a:t>
            </a:r>
          </a:p>
        </p:txBody>
      </p:sp>
    </p:spTree>
    <p:extLst>
      <p:ext uri="{BB962C8B-B14F-4D97-AF65-F5344CB8AC3E}">
        <p14:creationId xmlns:p14="http://schemas.microsoft.com/office/powerpoint/2010/main" val="200478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18"/>
          <p:cNvSpPr txBox="1">
            <a:spLocks noGrp="1"/>
          </p:cNvSpPr>
          <p:nvPr>
            <p:ph type="subTitle" idx="1"/>
          </p:nvPr>
        </p:nvSpPr>
        <p:spPr>
          <a:xfrm>
            <a:off x="796151" y="1090562"/>
            <a:ext cx="7528042" cy="3717919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endParaRPr lang="en-US" sz="1800" b="1" dirty="0" smtClean="0"/>
          </a:p>
          <a:p>
            <a:pPr>
              <a:lnSpc>
                <a:spcPct val="150000"/>
              </a:lnSpc>
            </a:pPr>
            <a:r>
              <a:rPr lang="en-US" sz="1800" b="1" dirty="0" smtClean="0"/>
              <a:t>Scenario </a:t>
            </a:r>
            <a:r>
              <a:rPr lang="en-US" sz="1800" b="1" dirty="0"/>
              <a:t>2: Known Attack Detection (e.g., DDoS</a:t>
            </a:r>
            <a:r>
              <a:rPr lang="en-US" sz="1800" b="1" dirty="0" smtClean="0"/>
              <a:t>)</a:t>
            </a:r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Input: Data labeled as a known attack type (e.g., DDoS).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Expected Outcome: Model should classify the flow as DDoS.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Result: Successfully identified with high confidence (95–99%).</a:t>
            </a:r>
          </a:p>
        </p:txBody>
      </p:sp>
    </p:spTree>
    <p:extLst>
      <p:ext uri="{BB962C8B-B14F-4D97-AF65-F5344CB8AC3E}">
        <p14:creationId xmlns:p14="http://schemas.microsoft.com/office/powerpoint/2010/main" val="100561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18"/>
          <p:cNvSpPr txBox="1">
            <a:spLocks noGrp="1"/>
          </p:cNvSpPr>
          <p:nvPr>
            <p:ph type="subTitle" idx="1"/>
          </p:nvPr>
        </p:nvSpPr>
        <p:spPr>
          <a:xfrm>
            <a:off x="796151" y="1090562"/>
            <a:ext cx="7528042" cy="3717919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endParaRPr lang="en-US" sz="1800" b="1" dirty="0" smtClean="0"/>
          </a:p>
          <a:p>
            <a:r>
              <a:rPr lang="en-US" sz="1800" b="1" dirty="0"/>
              <a:t>Scenario 3: Edge Case – Low Flow Duration</a:t>
            </a:r>
          </a:p>
          <a:p>
            <a:endParaRPr lang="en-US" sz="1800" b="1" dirty="0" smtClea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Input</a:t>
            </a:r>
            <a:r>
              <a:rPr lang="en-US" sz="1800" dirty="0"/>
              <a:t>: Very short flows that might resemble either benign or stealthy attacks.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Goal: Observe if the model can still infer correct class.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Result: Moderate confidence; model tends to be conservative (leaning </a:t>
            </a:r>
            <a:r>
              <a:rPr lang="en-US" sz="1800" dirty="0" smtClean="0"/>
              <a:t>toward BENIGN </a:t>
            </a:r>
            <a:r>
              <a:rPr lang="en-US" sz="1800" dirty="0"/>
              <a:t>unless clear pattern exists).</a:t>
            </a:r>
          </a:p>
        </p:txBody>
      </p:sp>
    </p:spTree>
    <p:extLst>
      <p:ext uri="{BB962C8B-B14F-4D97-AF65-F5344CB8AC3E}">
        <p14:creationId xmlns:p14="http://schemas.microsoft.com/office/powerpoint/2010/main" val="399748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19"/>
          <p:cNvSpPr txBox="1">
            <a:spLocks noGrp="1"/>
          </p:cNvSpPr>
          <p:nvPr>
            <p:ph type="title"/>
          </p:nvPr>
        </p:nvSpPr>
        <p:spPr>
          <a:xfrm>
            <a:off x="252249" y="2276896"/>
            <a:ext cx="878139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 smtClean="0">
                <a:solidFill>
                  <a:srgbClr val="3A302F"/>
                </a:solidFill>
                <a:latin typeface="Noto Sans"/>
                <a:ea typeface="Noto Sans"/>
                <a:cs typeface="Noto Sans"/>
              </a:rPr>
              <a:t>05 </a:t>
            </a:r>
            <a:r>
              <a:rPr lang="en-US" dirty="0"/>
              <a:t>Conclusion </a:t>
            </a:r>
            <a:r>
              <a:rPr lang="en-US" dirty="0" smtClean="0"/>
              <a:t>&amp; Future </a:t>
            </a:r>
            <a:r>
              <a:rPr lang="en-US" dirty="0"/>
              <a:t>work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798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18"/>
          <p:cNvSpPr txBox="1">
            <a:spLocks noGrp="1"/>
          </p:cNvSpPr>
          <p:nvPr>
            <p:ph type="subTitle" idx="1"/>
          </p:nvPr>
        </p:nvSpPr>
        <p:spPr>
          <a:xfrm>
            <a:off x="796151" y="1177275"/>
            <a:ext cx="7528042" cy="3717919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1" dirty="0"/>
              <a:t>The final </a:t>
            </a:r>
            <a:r>
              <a:rPr lang="en-US" sz="1800" b="1" dirty="0" smtClean="0"/>
              <a:t>model </a:t>
            </a:r>
            <a:r>
              <a:rPr lang="en-US" sz="1800" b="1" dirty="0"/>
              <a:t>achieved</a:t>
            </a:r>
            <a:r>
              <a:rPr lang="en-US" sz="1800" b="1" dirty="0" smtClean="0"/>
              <a:t>:</a:t>
            </a:r>
          </a:p>
          <a:p>
            <a:pPr algn="just">
              <a:lnSpc>
                <a:spcPct val="150000"/>
              </a:lnSpc>
            </a:pPr>
            <a:endParaRPr lang="en-US" sz="1800" b="1" dirty="0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Accuracy</a:t>
            </a:r>
            <a:r>
              <a:rPr lang="en-US" sz="1800" dirty="0"/>
              <a:t>: 100%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Precision</a:t>
            </a:r>
            <a:r>
              <a:rPr lang="en-US" sz="1800" dirty="0"/>
              <a:t>: </a:t>
            </a:r>
            <a:r>
              <a:rPr lang="en-US" sz="1800" dirty="0" smtClean="0"/>
              <a:t>0.99</a:t>
            </a:r>
            <a:endParaRPr lang="en-US" sz="1800" dirty="0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Recall</a:t>
            </a:r>
            <a:r>
              <a:rPr lang="en-US" sz="1800" dirty="0"/>
              <a:t>: </a:t>
            </a:r>
            <a:r>
              <a:rPr lang="en-US" sz="1800" dirty="0" smtClean="0"/>
              <a:t>0.99</a:t>
            </a:r>
            <a:endParaRPr lang="en-US" sz="1800" dirty="0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F1-score</a:t>
            </a:r>
            <a:r>
              <a:rPr lang="en-US" sz="1800" dirty="0"/>
              <a:t>: </a:t>
            </a:r>
            <a:r>
              <a:rPr lang="en-US" sz="1800" dirty="0" smtClean="0"/>
              <a:t>0.99</a:t>
            </a:r>
            <a:endParaRPr lang="en-US" sz="1800" dirty="0"/>
          </a:p>
          <a:p>
            <a:endParaRPr lang="en-US" sz="1800" b="1" dirty="0"/>
          </a:p>
        </p:txBody>
      </p:sp>
      <p:sp>
        <p:nvSpPr>
          <p:cNvPr id="927" name="Google Shape;927;p1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dirty="0"/>
              <a:t>Conclusion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941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19"/>
          <p:cNvSpPr txBox="1">
            <a:spLocks noGrp="1"/>
          </p:cNvSpPr>
          <p:nvPr>
            <p:ph type="title"/>
          </p:nvPr>
        </p:nvSpPr>
        <p:spPr>
          <a:xfrm>
            <a:off x="763156" y="2276896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 smtClean="0">
                <a:solidFill>
                  <a:srgbClr val="3A302F"/>
                </a:solidFill>
                <a:latin typeface="Noto Sans"/>
                <a:ea typeface="Noto Sans"/>
                <a:cs typeface="Noto Sans"/>
              </a:rPr>
              <a:t>01 </a:t>
            </a:r>
            <a:r>
              <a:rPr lang="en-US" b="1" dirty="0">
                <a:solidFill>
                  <a:srgbClr val="3A302F"/>
                </a:solidFill>
                <a:latin typeface="Noto Sans"/>
                <a:ea typeface="Noto Sans"/>
                <a:cs typeface="Noto Sans"/>
              </a:rPr>
              <a:t>Introduction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258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1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dirty="0"/>
              <a:t>Conclusion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841" y="1087822"/>
            <a:ext cx="5746531" cy="309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062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1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dirty="0"/>
              <a:t>Conclusion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841" y="1087822"/>
            <a:ext cx="5746531" cy="309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841" y="1087822"/>
            <a:ext cx="5746531" cy="309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933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1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dirty="0"/>
              <a:t>Conclusion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841" y="1087822"/>
            <a:ext cx="5746531" cy="309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840" y="1087822"/>
            <a:ext cx="5746531" cy="309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364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18"/>
          <p:cNvSpPr txBox="1">
            <a:spLocks noGrp="1"/>
          </p:cNvSpPr>
          <p:nvPr>
            <p:ph type="subTitle" idx="1"/>
          </p:nvPr>
        </p:nvSpPr>
        <p:spPr>
          <a:xfrm>
            <a:off x="796151" y="1177275"/>
            <a:ext cx="7528042" cy="3717919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algn="just">
              <a:lnSpc>
                <a:spcPct val="200000"/>
              </a:lnSpc>
            </a:pPr>
            <a:r>
              <a:rPr lang="en-US" sz="1800" dirty="0"/>
              <a:t>While the current system is functional and reliable, several improvements and </a:t>
            </a:r>
            <a:endParaRPr lang="en-US" sz="1800" dirty="0" smtClean="0"/>
          </a:p>
          <a:p>
            <a:pPr algn="just">
              <a:lnSpc>
                <a:spcPct val="200000"/>
              </a:lnSpc>
            </a:pPr>
            <a:r>
              <a:rPr lang="en-US" sz="1800" dirty="0" smtClean="0"/>
              <a:t>extensions </a:t>
            </a:r>
            <a:r>
              <a:rPr lang="en-US" sz="1800" dirty="0"/>
              <a:t>are planned</a:t>
            </a:r>
            <a:r>
              <a:rPr lang="en-US" sz="1800" dirty="0" smtClean="0"/>
              <a:t>:</a:t>
            </a:r>
            <a:endParaRPr lang="en-US" sz="1800" dirty="0"/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 smtClean="0"/>
              <a:t>Use </a:t>
            </a:r>
            <a:r>
              <a:rPr lang="en-US" sz="1800" dirty="0"/>
              <a:t>Deep Learning Models: Explore LSTM or CNN for sequential flow data.</a:t>
            </a: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Real-time Monitoring: Integrate with live packet capture tools like Wireshark </a:t>
            </a:r>
            <a:r>
              <a:rPr lang="en-US" sz="1800" dirty="0" smtClean="0"/>
              <a:t>or </a:t>
            </a:r>
            <a:r>
              <a:rPr lang="en-US" sz="1800" dirty="0" err="1" smtClean="0"/>
              <a:t>Zeek</a:t>
            </a:r>
            <a:r>
              <a:rPr lang="en-US" sz="1800" dirty="0" smtClean="0"/>
              <a:t>.</a:t>
            </a:r>
          </a:p>
        </p:txBody>
      </p:sp>
      <p:sp>
        <p:nvSpPr>
          <p:cNvPr id="927" name="Google Shape;927;p1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dirty="0"/>
              <a:t>Future Work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02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18"/>
          <p:cNvSpPr txBox="1">
            <a:spLocks noGrp="1"/>
          </p:cNvSpPr>
          <p:nvPr>
            <p:ph type="subTitle" idx="1"/>
          </p:nvPr>
        </p:nvSpPr>
        <p:spPr>
          <a:xfrm>
            <a:off x="796151" y="1516245"/>
            <a:ext cx="7528042" cy="3210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algn="just"/>
            <a:r>
              <a:rPr lang="en-US" sz="1800" dirty="0"/>
              <a:t>With the continuous rise in cyber threats and increasing complexity </a:t>
            </a:r>
            <a:r>
              <a:rPr lang="en-US" sz="1800" dirty="0" smtClean="0"/>
              <a:t>of network </a:t>
            </a:r>
          </a:p>
          <a:p>
            <a:pPr algn="just"/>
            <a:r>
              <a:rPr lang="en-US" sz="1800" dirty="0" smtClean="0"/>
              <a:t>attacks</a:t>
            </a:r>
            <a:r>
              <a:rPr lang="en-US" sz="1800" dirty="0"/>
              <a:t>, </a:t>
            </a:r>
            <a:r>
              <a:rPr lang="en-US" sz="1800" dirty="0" smtClean="0"/>
              <a:t>the need </a:t>
            </a:r>
            <a:r>
              <a:rPr lang="en-US" sz="1800" dirty="0"/>
              <a:t>for intelligent and automated detection systems </a:t>
            </a:r>
            <a:r>
              <a:rPr lang="en-US" sz="1800" dirty="0" smtClean="0"/>
              <a:t>is more critical</a:t>
            </a:r>
          </a:p>
          <a:p>
            <a:pPr algn="just"/>
            <a:r>
              <a:rPr lang="en-US" sz="1800" dirty="0" smtClean="0"/>
              <a:t>than </a:t>
            </a:r>
            <a:r>
              <a:rPr lang="en-US" sz="1800" dirty="0"/>
              <a:t>ever</a:t>
            </a:r>
            <a:r>
              <a:rPr lang="en-US" sz="1800" dirty="0" smtClean="0"/>
              <a:t>.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This project introduces a machine learning-based model, </a:t>
            </a:r>
            <a:r>
              <a:rPr lang="en-US" sz="1800" dirty="0" err="1"/>
              <a:t>CyberScope</a:t>
            </a:r>
            <a:r>
              <a:rPr lang="en-US" sz="1800" dirty="0"/>
              <a:t> </a:t>
            </a:r>
            <a:r>
              <a:rPr lang="en-US" sz="1800" dirty="0" smtClean="0"/>
              <a:t>AI, designed</a:t>
            </a:r>
          </a:p>
          <a:p>
            <a:pPr algn="just"/>
            <a:r>
              <a:rPr lang="en-US" sz="1800" dirty="0" smtClean="0"/>
              <a:t>to predict </a:t>
            </a:r>
            <a:r>
              <a:rPr lang="en-US" sz="1800" dirty="0"/>
              <a:t>whether a network is secure or under attack — and </a:t>
            </a:r>
            <a:r>
              <a:rPr lang="en-US" sz="1800" dirty="0" smtClean="0"/>
              <a:t>if attacked</a:t>
            </a:r>
            <a:r>
              <a:rPr lang="en-US" sz="1800" dirty="0"/>
              <a:t>, </a:t>
            </a:r>
            <a:r>
              <a:rPr lang="en-US" sz="1800" dirty="0" smtClean="0"/>
              <a:t>it </a:t>
            </a:r>
          </a:p>
          <a:p>
            <a:pPr algn="just"/>
            <a:r>
              <a:rPr lang="en-US" sz="1800" dirty="0" smtClean="0"/>
              <a:t>identifies </a:t>
            </a:r>
            <a:r>
              <a:rPr lang="en-US" sz="1800" dirty="0"/>
              <a:t>the </a:t>
            </a:r>
            <a:r>
              <a:rPr lang="en-US" sz="1800" dirty="0" smtClean="0"/>
              <a:t>specific </a:t>
            </a:r>
            <a:r>
              <a:rPr lang="en-US" sz="1800" dirty="0"/>
              <a:t>type of threat.</a:t>
            </a:r>
            <a:endParaRPr lang="en-US" sz="1800" dirty="0">
              <a:effectLst/>
            </a:endParaRPr>
          </a:p>
        </p:txBody>
      </p:sp>
      <p:sp>
        <p:nvSpPr>
          <p:cNvPr id="927" name="Google Shape;927;p1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dirty="0"/>
              <a:t>Introduction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18"/>
          <p:cNvSpPr txBox="1">
            <a:spLocks noGrp="1"/>
          </p:cNvSpPr>
          <p:nvPr>
            <p:ph type="subTitle" idx="1"/>
          </p:nvPr>
        </p:nvSpPr>
        <p:spPr>
          <a:xfrm>
            <a:off x="796151" y="1516245"/>
            <a:ext cx="7528042" cy="3210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algn="just"/>
            <a:r>
              <a:rPr lang="en-US" sz="1800" dirty="0"/>
              <a:t>Traditional rule-based intrusion detection systems often fail to detect new or </a:t>
            </a:r>
            <a:endParaRPr lang="ar-EG" sz="1800" dirty="0" smtClean="0"/>
          </a:p>
          <a:p>
            <a:pPr algn="just"/>
            <a:r>
              <a:rPr lang="en-US" sz="1800" dirty="0" smtClean="0"/>
              <a:t>evolving </a:t>
            </a:r>
            <a:r>
              <a:rPr lang="en-US" sz="1800" dirty="0"/>
              <a:t>attack patterns. Machine learning provides the ability to learn from large </a:t>
            </a:r>
            <a:endParaRPr lang="ar-EG" sz="1800" dirty="0" smtClean="0"/>
          </a:p>
          <a:p>
            <a:pPr algn="just"/>
            <a:r>
              <a:rPr lang="en-US" sz="1800" dirty="0" smtClean="0"/>
              <a:t>datasets</a:t>
            </a:r>
            <a:r>
              <a:rPr lang="en-US" sz="1800" dirty="0"/>
              <a:t>, generalize patterns, and detect both known and unknown types of cyber </a:t>
            </a:r>
            <a:endParaRPr lang="ar-EG" sz="1800" dirty="0" smtClean="0"/>
          </a:p>
          <a:p>
            <a:pPr algn="just"/>
            <a:r>
              <a:rPr lang="en-US" sz="1800" dirty="0" smtClean="0"/>
              <a:t>attacks </a:t>
            </a:r>
            <a:r>
              <a:rPr lang="en-US" sz="1800" dirty="0"/>
              <a:t>with high accuracy. </a:t>
            </a:r>
            <a:endParaRPr lang="ar-EG" sz="1800" dirty="0" smtClean="0"/>
          </a:p>
          <a:p>
            <a:pPr algn="just"/>
            <a:endParaRPr lang="ar-EG" sz="1800" dirty="0"/>
          </a:p>
          <a:p>
            <a:pPr algn="just"/>
            <a:r>
              <a:rPr lang="en-US" sz="1800" dirty="0" smtClean="0"/>
              <a:t>The </a:t>
            </a:r>
            <a:r>
              <a:rPr lang="en-US" sz="1800" dirty="0"/>
              <a:t>motivation behind this project is to build a </a:t>
            </a:r>
            <a:r>
              <a:rPr lang="en-US" sz="1800" dirty="0" smtClean="0"/>
              <a:t>real-time</a:t>
            </a:r>
            <a:r>
              <a:rPr lang="en-US" sz="1800" dirty="0"/>
              <a:t>, accurate, and accessible </a:t>
            </a:r>
            <a:endParaRPr lang="ar-EG" sz="1800" dirty="0" smtClean="0"/>
          </a:p>
          <a:p>
            <a:pPr algn="just"/>
            <a:r>
              <a:rPr lang="en-US" sz="1800" dirty="0" smtClean="0"/>
              <a:t>threat </a:t>
            </a:r>
            <a:r>
              <a:rPr lang="en-US" sz="1800" dirty="0"/>
              <a:t>detection tool using modern ML tools and </a:t>
            </a:r>
            <a:r>
              <a:rPr lang="ar-EG" sz="1800" dirty="0"/>
              <a:t> </a:t>
            </a:r>
            <a:r>
              <a:rPr lang="en-US" sz="1800" dirty="0" smtClean="0"/>
              <a:t>techniques</a:t>
            </a:r>
            <a:r>
              <a:rPr lang="en-US" sz="1800" dirty="0"/>
              <a:t>.</a:t>
            </a:r>
            <a:endParaRPr lang="en-US" sz="1800" dirty="0">
              <a:effectLst/>
            </a:endParaRPr>
          </a:p>
        </p:txBody>
      </p:sp>
      <p:sp>
        <p:nvSpPr>
          <p:cNvPr id="927" name="Google Shape;927;p1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dirty="0"/>
              <a:t>Motivation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095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18"/>
          <p:cNvSpPr txBox="1">
            <a:spLocks noGrp="1"/>
          </p:cNvSpPr>
          <p:nvPr>
            <p:ph type="subTitle" idx="1"/>
          </p:nvPr>
        </p:nvSpPr>
        <p:spPr>
          <a:xfrm>
            <a:off x="796151" y="1516245"/>
            <a:ext cx="7528042" cy="3210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r>
              <a:rPr lang="en-US" sz="1800" dirty="0"/>
              <a:t>How can we develop a lightweight, real-time solution capable of accurately </a:t>
            </a:r>
            <a:endParaRPr lang="ar-EG" sz="1800" dirty="0" smtClean="0"/>
          </a:p>
          <a:p>
            <a:r>
              <a:rPr lang="en-US" sz="1800" dirty="0" smtClean="0"/>
              <a:t>detecting </a:t>
            </a:r>
            <a:r>
              <a:rPr lang="en-US" sz="1800" dirty="0"/>
              <a:t>cyber threats and classifying the attack type using only a few network </a:t>
            </a:r>
            <a:endParaRPr lang="ar-EG" sz="1800" dirty="0" smtClean="0"/>
          </a:p>
          <a:p>
            <a:r>
              <a:rPr lang="en-US" sz="1800" dirty="0" smtClean="0"/>
              <a:t>flow </a:t>
            </a:r>
            <a:r>
              <a:rPr lang="en-US" sz="1800" dirty="0"/>
              <a:t>features</a:t>
            </a:r>
            <a:r>
              <a:rPr lang="en-US" sz="1800" dirty="0" smtClean="0"/>
              <a:t>?</a:t>
            </a:r>
            <a:endParaRPr lang="ar-EG" sz="1800" dirty="0" smtClean="0"/>
          </a:p>
          <a:p>
            <a:endParaRPr lang="en-US" sz="1800" dirty="0"/>
          </a:p>
          <a:p>
            <a:r>
              <a:rPr lang="en-US" sz="1800" dirty="0"/>
              <a:t>Key challenges addressed: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Early detection of threats from live network traffic.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Accurate classification of multiple attack types.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Deployment of a usable interface for security analysts or administrators.</a:t>
            </a:r>
          </a:p>
        </p:txBody>
      </p:sp>
      <p:sp>
        <p:nvSpPr>
          <p:cNvPr id="927" name="Google Shape;927;p1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dirty="0"/>
              <a:t>Problem Statement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021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18"/>
          <p:cNvSpPr txBox="1">
            <a:spLocks noGrp="1"/>
          </p:cNvSpPr>
          <p:nvPr>
            <p:ph type="subTitle" idx="1"/>
          </p:nvPr>
        </p:nvSpPr>
        <p:spPr>
          <a:xfrm>
            <a:off x="796151" y="1516245"/>
            <a:ext cx="7528042" cy="3210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To train a supervised machine learning model to detect cyber threats and classify </a:t>
            </a:r>
            <a:r>
              <a:rPr lang="en-US" sz="1800" dirty="0" smtClean="0"/>
              <a:t>attacks</a:t>
            </a:r>
            <a:r>
              <a:rPr lang="en-US" sz="1800" dirty="0"/>
              <a:t>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To deploy the model as a RESTful API and interactive web app using Flask and </a:t>
            </a:r>
            <a:r>
              <a:rPr lang="en-US" sz="1800" dirty="0" err="1" smtClean="0"/>
              <a:t>Gradio</a:t>
            </a:r>
            <a:r>
              <a:rPr lang="en-US" sz="1800" dirty="0"/>
              <a:t>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To maintain high accuracy and fast response time using optimized features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927" name="Google Shape;927;p1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dirty="0"/>
              <a:t>Objectives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458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19"/>
          <p:cNvSpPr txBox="1">
            <a:spLocks noGrp="1"/>
          </p:cNvSpPr>
          <p:nvPr>
            <p:ph type="title"/>
          </p:nvPr>
        </p:nvSpPr>
        <p:spPr>
          <a:xfrm>
            <a:off x="763156" y="2276896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 smtClean="0">
                <a:solidFill>
                  <a:srgbClr val="3A302F"/>
                </a:solidFill>
                <a:latin typeface="Noto Sans"/>
                <a:ea typeface="Noto Sans"/>
                <a:cs typeface="Noto Sans"/>
              </a:rPr>
              <a:t>02 Background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137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ology Consulting Infographics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1458</Words>
  <Application>Microsoft Office PowerPoint</Application>
  <PresentationFormat>On-screen Show (16:9)</PresentationFormat>
  <Paragraphs>240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Barlow Semi Condensed</vt:lpstr>
      <vt:lpstr>Heebo</vt:lpstr>
      <vt:lpstr>Noto Sans</vt:lpstr>
      <vt:lpstr>Open Sans</vt:lpstr>
      <vt:lpstr>Fjalla One</vt:lpstr>
      <vt:lpstr>Barlow Semi Condensed Medium</vt:lpstr>
      <vt:lpstr>Technology Consulting Infographics by Slidesgo</vt:lpstr>
      <vt:lpstr>Cyber Security Threat Detection Using Machine Learing  (CyberScope AI) </vt:lpstr>
      <vt:lpstr>PowerPoint Presentation</vt:lpstr>
      <vt:lpstr>AGENDA </vt:lpstr>
      <vt:lpstr>01 Introduction</vt:lpstr>
      <vt:lpstr>Introduction</vt:lpstr>
      <vt:lpstr>Motivation</vt:lpstr>
      <vt:lpstr>Problem Statement</vt:lpstr>
      <vt:lpstr>Objectives</vt:lpstr>
      <vt:lpstr>02 Background</vt:lpstr>
      <vt:lpstr>SDLC</vt:lpstr>
      <vt:lpstr>Software</vt:lpstr>
      <vt:lpstr>Software</vt:lpstr>
      <vt:lpstr>Related Works</vt:lpstr>
      <vt:lpstr>03 CyberScope AI</vt:lpstr>
      <vt:lpstr>CyberScope AI  SDLC</vt:lpstr>
      <vt:lpstr>System Overview</vt:lpstr>
      <vt:lpstr>Requirement Analysis</vt:lpstr>
      <vt:lpstr>Requirement Analysis</vt:lpstr>
      <vt:lpstr>Design &amp; Implementation   System Block Diagram:-</vt:lpstr>
      <vt:lpstr> Methodology used in this Project </vt:lpstr>
      <vt:lpstr>Data Collection and Data Sources</vt:lpstr>
      <vt:lpstr>Data Segmentation</vt:lpstr>
      <vt:lpstr>Model Selection and Comparison</vt:lpstr>
      <vt:lpstr>Model Selection and Comparison</vt:lpstr>
      <vt:lpstr>Model Selection and Comparison</vt:lpstr>
      <vt:lpstr>Model Selection and Comparison</vt:lpstr>
      <vt:lpstr>Preprocessing Techniques</vt:lpstr>
      <vt:lpstr>Preprocessing Techniques</vt:lpstr>
      <vt:lpstr>Model Validation</vt:lpstr>
      <vt:lpstr>CyberScope AI Website</vt:lpstr>
      <vt:lpstr>CyberScope AI Website</vt:lpstr>
      <vt:lpstr>Testing</vt:lpstr>
      <vt:lpstr>04 Experimental work</vt:lpstr>
      <vt:lpstr>Evaluation Scenarios</vt:lpstr>
      <vt:lpstr>PowerPoint Presentation</vt:lpstr>
      <vt:lpstr>PowerPoint Presentation</vt:lpstr>
      <vt:lpstr>PowerPoint Presentation</vt:lpstr>
      <vt:lpstr>05 Conclusion &amp; Future work </vt:lpstr>
      <vt:lpstr>Conclusion</vt:lpstr>
      <vt:lpstr>Conclusion</vt:lpstr>
      <vt:lpstr>Conclusion</vt:lpstr>
      <vt:lpstr>Conclusion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Security Threat Detection Using Machine Learing</dc:title>
  <dc:creator>fb</dc:creator>
  <cp:lastModifiedBy>fb</cp:lastModifiedBy>
  <cp:revision>41</cp:revision>
  <dcterms:modified xsi:type="dcterms:W3CDTF">2025-06-27T14:14:24Z</dcterms:modified>
</cp:coreProperties>
</file>