
<file path=[Content_Types].xml><?xml version="1.0" encoding="utf-8"?>
<Types xmlns="http://schemas.openxmlformats.org/package/2006/content-types">
  <Default Extension="jpeg" ContentType="image/jpeg"/>
  <Default Extension="jpg_fit=scale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0" r:id="rId3"/>
    <p:sldId id="349" r:id="rId4"/>
    <p:sldId id="261" r:id="rId5"/>
    <p:sldId id="350" r:id="rId6"/>
    <p:sldId id="353" r:id="rId7"/>
    <p:sldId id="283" r:id="rId8"/>
    <p:sldId id="348" r:id="rId9"/>
    <p:sldId id="354" r:id="rId10"/>
    <p:sldId id="355" r:id="rId11"/>
    <p:sldId id="351" r:id="rId12"/>
    <p:sldId id="352" r:id="rId13"/>
    <p:sldId id="356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E0D"/>
    <a:srgbClr val="D2A94E"/>
    <a:srgbClr val="DAB96E"/>
    <a:srgbClr val="000000"/>
    <a:srgbClr val="FDFDF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4CD95-0463-436F-85B4-200CACCDFC7F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text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4A46-D9B6-49BE-A8D7-DA168BF6C6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7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D24-76C8-4ECB-A941-AD784A8F9ACD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8B75-F6EF-45F6-930D-721952DB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D24-76C8-4ECB-A941-AD784A8F9ACD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8B75-F6EF-45F6-930D-721952DB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CD24-76C8-4ECB-A941-AD784A8F9ACD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08B75-F6EF-45F6-930D-721952DB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E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CD24-76C8-4ECB-A941-AD784A8F9ACD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8B75-F6EF-45F6-930D-721952DB4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_fit=scale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j457036.github.io/Simple-Tools/prefixAndPostfixConvertor.html" TargetMode="External"/><Relationship Id="rId2" Type="http://schemas.openxmlformats.org/officeDocument/2006/relationships/hyperlink" Target="https://www.web4college.com/converters/infix-to-postfix-prefix.ph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844110" cy="6858000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-368490" y="2183642"/>
            <a:ext cx="2906973" cy="3507474"/>
          </a:xfrm>
          <a:custGeom>
            <a:avLst/>
            <a:gdLst>
              <a:gd name="connsiteX0" fmla="*/ 2033516 w 2906973"/>
              <a:gd name="connsiteY0" fmla="*/ 0 h 3507474"/>
              <a:gd name="connsiteX1" fmla="*/ 2906973 w 2906973"/>
              <a:gd name="connsiteY1" fmla="*/ 3507474 h 3507474"/>
              <a:gd name="connsiteX2" fmla="*/ 0 w 2906973"/>
              <a:gd name="connsiteY2" fmla="*/ 1460310 h 3507474"/>
              <a:gd name="connsiteX3" fmla="*/ 2033516 w 2906973"/>
              <a:gd name="connsiteY3" fmla="*/ 0 h 350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973" h="3507474">
                <a:moveTo>
                  <a:pt x="2033516" y="0"/>
                </a:moveTo>
                <a:lnTo>
                  <a:pt x="2906973" y="3507474"/>
                </a:lnTo>
                <a:lnTo>
                  <a:pt x="0" y="1460310"/>
                </a:lnTo>
                <a:lnTo>
                  <a:pt x="2033516" y="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5" name="直接连接符 4"/>
          <p:cNvCxnSpPr>
            <a:cxnSpLocks/>
            <a:stCxn id="3" idx="0"/>
          </p:cNvCxnSpPr>
          <p:nvPr/>
        </p:nvCxnSpPr>
        <p:spPr>
          <a:xfrm flipH="1">
            <a:off x="1096362" y="2183642"/>
            <a:ext cx="568664" cy="1562668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87606" y="3848669"/>
            <a:ext cx="1050877" cy="184244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2"/>
          </p:cNvCxnSpPr>
          <p:nvPr/>
        </p:nvCxnSpPr>
        <p:spPr>
          <a:xfrm>
            <a:off x="-368490" y="3643952"/>
            <a:ext cx="1856094" cy="20471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rot="4861604">
            <a:off x="5590744" y="549020"/>
            <a:ext cx="588761" cy="668452"/>
          </a:xfrm>
          <a:custGeom>
            <a:avLst/>
            <a:gdLst>
              <a:gd name="connsiteX0" fmla="*/ 2033516 w 2906973"/>
              <a:gd name="connsiteY0" fmla="*/ 0 h 3507474"/>
              <a:gd name="connsiteX1" fmla="*/ 2906973 w 2906973"/>
              <a:gd name="connsiteY1" fmla="*/ 3507474 h 3507474"/>
              <a:gd name="connsiteX2" fmla="*/ 0 w 2906973"/>
              <a:gd name="connsiteY2" fmla="*/ 1460310 h 3507474"/>
              <a:gd name="connsiteX3" fmla="*/ 2033516 w 2906973"/>
              <a:gd name="connsiteY3" fmla="*/ 0 h 350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973" h="3507474">
                <a:moveTo>
                  <a:pt x="2033516" y="0"/>
                </a:moveTo>
                <a:lnTo>
                  <a:pt x="2906973" y="3507474"/>
                </a:lnTo>
                <a:lnTo>
                  <a:pt x="0" y="1460310"/>
                </a:lnTo>
                <a:lnTo>
                  <a:pt x="2033516" y="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0"/>
          </p:cNvCxnSpPr>
          <p:nvPr/>
        </p:nvCxnSpPr>
        <p:spPr>
          <a:xfrm rot="4861604" flipH="1">
            <a:off x="6056096" y="794858"/>
            <a:ext cx="35934" cy="317320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4861604">
            <a:off x="5657019" y="917453"/>
            <a:ext cx="212838" cy="351132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2"/>
          </p:cNvCxnSpPr>
          <p:nvPr/>
        </p:nvCxnSpPr>
        <p:spPr>
          <a:xfrm rot="4861604">
            <a:off x="5716533" y="752942"/>
            <a:ext cx="375922" cy="39015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10782300" y="5651500"/>
            <a:ext cx="844550" cy="863600"/>
          </a:xfrm>
          <a:custGeom>
            <a:avLst/>
            <a:gdLst>
              <a:gd name="connsiteX0" fmla="*/ 0 w 844550"/>
              <a:gd name="connsiteY0" fmla="*/ 723900 h 863600"/>
              <a:gd name="connsiteX1" fmla="*/ 844550 w 844550"/>
              <a:gd name="connsiteY1" fmla="*/ 863600 h 863600"/>
              <a:gd name="connsiteX2" fmla="*/ 781050 w 844550"/>
              <a:gd name="connsiteY2" fmla="*/ 0 h 863600"/>
              <a:gd name="connsiteX3" fmla="*/ 0 w 844550"/>
              <a:gd name="connsiteY3" fmla="*/ 7239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863600">
                <a:moveTo>
                  <a:pt x="0" y="723900"/>
                </a:moveTo>
                <a:lnTo>
                  <a:pt x="844550" y="863600"/>
                </a:lnTo>
                <a:lnTo>
                  <a:pt x="781050" y="0"/>
                </a:lnTo>
                <a:lnTo>
                  <a:pt x="0" y="72390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4" idx="2"/>
          </p:cNvCxnSpPr>
          <p:nvPr/>
        </p:nvCxnSpPr>
        <p:spPr>
          <a:xfrm flipH="1">
            <a:off x="11258550" y="5651500"/>
            <a:ext cx="304800" cy="479425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0782300" y="6130925"/>
            <a:ext cx="476250" cy="239712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1258550" y="6130925"/>
            <a:ext cx="365126" cy="38417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9201434" y="-532261"/>
            <a:ext cx="3359055" cy="3372505"/>
          </a:xfrm>
          <a:custGeom>
            <a:avLst/>
            <a:gdLst>
              <a:gd name="connsiteX0" fmla="*/ 0 w 844550"/>
              <a:gd name="connsiteY0" fmla="*/ 723900 h 863600"/>
              <a:gd name="connsiteX1" fmla="*/ 844550 w 844550"/>
              <a:gd name="connsiteY1" fmla="*/ 863600 h 863600"/>
              <a:gd name="connsiteX2" fmla="*/ 781050 w 844550"/>
              <a:gd name="connsiteY2" fmla="*/ 0 h 863600"/>
              <a:gd name="connsiteX3" fmla="*/ 0 w 844550"/>
              <a:gd name="connsiteY3" fmla="*/ 7239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863600">
                <a:moveTo>
                  <a:pt x="0" y="723900"/>
                </a:moveTo>
                <a:lnTo>
                  <a:pt x="844550" y="863600"/>
                </a:lnTo>
                <a:lnTo>
                  <a:pt x="781050" y="0"/>
                </a:lnTo>
                <a:lnTo>
                  <a:pt x="0" y="72390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3" idx="2"/>
          </p:cNvCxnSpPr>
          <p:nvPr/>
        </p:nvCxnSpPr>
        <p:spPr>
          <a:xfrm flipH="1">
            <a:off x="11095638" y="-532261"/>
            <a:ext cx="1212291" cy="1872236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9201434" y="1339975"/>
            <a:ext cx="1894204" cy="936116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1095638" y="1339975"/>
            <a:ext cx="1452227" cy="150027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526290" y="2644171"/>
            <a:ext cx="50215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Program to generate assembly code from prefix code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022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Success Rate of Code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3FF80CD-F421-420D-902C-AF1FB868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image3.png"/>
          <p:cNvPicPr/>
          <p:nvPr/>
        </p:nvPicPr>
        <p:blipFill rotWithShape="1">
          <a:blip r:embed="rId2"/>
          <a:srcRect l="-801" t="-27805" r="149" b="-20845"/>
          <a:stretch/>
        </p:blipFill>
        <p:spPr>
          <a:xfrm>
            <a:off x="7394982" y="-1756610"/>
            <a:ext cx="4029075" cy="9991725"/>
          </a:xfrm>
          <a:prstGeom prst="rect">
            <a:avLst/>
          </a:prstGeom>
          <a:ln/>
        </p:spPr>
      </p:pic>
      <p:pic>
        <p:nvPicPr>
          <p:cNvPr id="12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62112" y="1447048"/>
            <a:ext cx="4826920" cy="45286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266858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07200" y="1480457"/>
            <a:ext cx="5339419" cy="5229592"/>
          </a:xfrm>
          <a:prstGeom prst="rect">
            <a:avLst/>
          </a:prstGeom>
          <a:solidFill>
            <a:srgbClr val="DAB9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 :</a:t>
            </a:r>
          </a:p>
          <a:p>
            <a:pPr algn="ctr"/>
            <a:endParaRPr lang="en-US" sz="2400" b="1" u="sng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https://www.web4college.com/converters/infix-to-postfix-prefix.php</a:t>
            </a:r>
            <a:endParaRPr lang="en-US" sz="2400" u="sng" dirty="0">
              <a:solidFill>
                <a:srgbClr val="C00000"/>
              </a:solidFill>
            </a:endParaRPr>
          </a:p>
          <a:p>
            <a:endParaRPr lang="en-US" sz="2400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https://raj457036.github.io/Simple-Tools/prefixAndPostfixConvertor.html</a:t>
            </a:r>
            <a:endParaRPr lang="en-US" sz="2400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u="sng" dirty="0">
              <a:solidFill>
                <a:srgbClr val="C00000"/>
              </a:solidFill>
            </a:endParaRPr>
          </a:p>
          <a:p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022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Success Rate of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C057D-66E5-43C4-9222-0B2B7973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82" y="1480457"/>
            <a:ext cx="5870918" cy="52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89333" y="1602154"/>
            <a:ext cx="7298543" cy="4393565"/>
          </a:xfrm>
          <a:prstGeom prst="rect">
            <a:avLst/>
          </a:prstGeom>
          <a:solidFill>
            <a:srgbClr val="DAB9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operations like push() and pop() are performed in constant time. Since we scan all the characters in the expression once the complexity in linear in time O(n).</a:t>
            </a:r>
          </a:p>
        </p:txBody>
      </p:sp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109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Analysis of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1294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109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Analysis of Time Complexity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73871" y="1216369"/>
            <a:ext cx="3717065" cy="518492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29663" y="1674802"/>
            <a:ext cx="4352925" cy="421894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4204192" y="2301155"/>
            <a:ext cx="819068" cy="394453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5628910" y="3400294"/>
            <a:ext cx="894949" cy="520463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O(n)</a:t>
            </a:r>
            <a:endParaRPr lang="en-US" sz="1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10511650" y="2821798"/>
            <a:ext cx="697565" cy="19740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209215" y="3135599"/>
            <a:ext cx="894949" cy="520463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O(n)</a:t>
            </a:r>
            <a:endParaRPr lang="en-US" sz="1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-368490" y="2183642"/>
            <a:ext cx="2906973" cy="3507474"/>
          </a:xfrm>
          <a:custGeom>
            <a:avLst/>
            <a:gdLst>
              <a:gd name="connsiteX0" fmla="*/ 2033516 w 2906973"/>
              <a:gd name="connsiteY0" fmla="*/ 0 h 3507474"/>
              <a:gd name="connsiteX1" fmla="*/ 2906973 w 2906973"/>
              <a:gd name="connsiteY1" fmla="*/ 3507474 h 3507474"/>
              <a:gd name="connsiteX2" fmla="*/ 0 w 2906973"/>
              <a:gd name="connsiteY2" fmla="*/ 1460310 h 3507474"/>
              <a:gd name="connsiteX3" fmla="*/ 2033516 w 2906973"/>
              <a:gd name="connsiteY3" fmla="*/ 0 h 350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973" h="3507474">
                <a:moveTo>
                  <a:pt x="2033516" y="0"/>
                </a:moveTo>
                <a:lnTo>
                  <a:pt x="2906973" y="3507474"/>
                </a:lnTo>
                <a:lnTo>
                  <a:pt x="0" y="1460310"/>
                </a:lnTo>
                <a:lnTo>
                  <a:pt x="2033516" y="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3" idx="0"/>
          </p:cNvCxnSpPr>
          <p:nvPr/>
        </p:nvCxnSpPr>
        <p:spPr>
          <a:xfrm flipH="1">
            <a:off x="1487605" y="2183642"/>
            <a:ext cx="177421" cy="166502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87606" y="3848669"/>
            <a:ext cx="1050877" cy="184244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3" idx="2"/>
          </p:cNvCxnSpPr>
          <p:nvPr/>
        </p:nvCxnSpPr>
        <p:spPr>
          <a:xfrm>
            <a:off x="-368490" y="3643952"/>
            <a:ext cx="1856094" cy="20471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rot="4861604">
            <a:off x="3683204" y="778255"/>
            <a:ext cx="588761" cy="668452"/>
          </a:xfrm>
          <a:custGeom>
            <a:avLst/>
            <a:gdLst>
              <a:gd name="connsiteX0" fmla="*/ 2033516 w 2906973"/>
              <a:gd name="connsiteY0" fmla="*/ 0 h 3507474"/>
              <a:gd name="connsiteX1" fmla="*/ 2906973 w 2906973"/>
              <a:gd name="connsiteY1" fmla="*/ 3507474 h 3507474"/>
              <a:gd name="connsiteX2" fmla="*/ 0 w 2906973"/>
              <a:gd name="connsiteY2" fmla="*/ 1460310 h 3507474"/>
              <a:gd name="connsiteX3" fmla="*/ 2033516 w 2906973"/>
              <a:gd name="connsiteY3" fmla="*/ 0 h 350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6973" h="3507474">
                <a:moveTo>
                  <a:pt x="2033516" y="0"/>
                </a:moveTo>
                <a:lnTo>
                  <a:pt x="2906973" y="3507474"/>
                </a:lnTo>
                <a:lnTo>
                  <a:pt x="0" y="1460310"/>
                </a:lnTo>
                <a:lnTo>
                  <a:pt x="2033516" y="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0"/>
          </p:cNvCxnSpPr>
          <p:nvPr/>
        </p:nvCxnSpPr>
        <p:spPr>
          <a:xfrm rot="4861604" flipH="1">
            <a:off x="4148556" y="1024728"/>
            <a:ext cx="35934" cy="317320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4861604">
            <a:off x="3743764" y="1147323"/>
            <a:ext cx="212838" cy="351132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0" idx="2"/>
          </p:cNvCxnSpPr>
          <p:nvPr/>
        </p:nvCxnSpPr>
        <p:spPr>
          <a:xfrm rot="4861604">
            <a:off x="3808993" y="982177"/>
            <a:ext cx="375922" cy="39015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10782300" y="5651500"/>
            <a:ext cx="844550" cy="863600"/>
          </a:xfrm>
          <a:custGeom>
            <a:avLst/>
            <a:gdLst>
              <a:gd name="connsiteX0" fmla="*/ 0 w 844550"/>
              <a:gd name="connsiteY0" fmla="*/ 723900 h 863600"/>
              <a:gd name="connsiteX1" fmla="*/ 844550 w 844550"/>
              <a:gd name="connsiteY1" fmla="*/ 863600 h 863600"/>
              <a:gd name="connsiteX2" fmla="*/ 781050 w 844550"/>
              <a:gd name="connsiteY2" fmla="*/ 0 h 863600"/>
              <a:gd name="connsiteX3" fmla="*/ 0 w 844550"/>
              <a:gd name="connsiteY3" fmla="*/ 7239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863600">
                <a:moveTo>
                  <a:pt x="0" y="723900"/>
                </a:moveTo>
                <a:lnTo>
                  <a:pt x="844550" y="863600"/>
                </a:lnTo>
                <a:lnTo>
                  <a:pt x="781050" y="0"/>
                </a:lnTo>
                <a:lnTo>
                  <a:pt x="0" y="72390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4" idx="2"/>
          </p:cNvCxnSpPr>
          <p:nvPr/>
        </p:nvCxnSpPr>
        <p:spPr>
          <a:xfrm flipH="1">
            <a:off x="11258550" y="5651500"/>
            <a:ext cx="304800" cy="479425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0782300" y="6130925"/>
            <a:ext cx="476250" cy="239712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11258550" y="6130925"/>
            <a:ext cx="365126" cy="38417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9201434" y="-532261"/>
            <a:ext cx="3359055" cy="3372505"/>
          </a:xfrm>
          <a:custGeom>
            <a:avLst/>
            <a:gdLst>
              <a:gd name="connsiteX0" fmla="*/ 0 w 844550"/>
              <a:gd name="connsiteY0" fmla="*/ 723900 h 863600"/>
              <a:gd name="connsiteX1" fmla="*/ 844550 w 844550"/>
              <a:gd name="connsiteY1" fmla="*/ 863600 h 863600"/>
              <a:gd name="connsiteX2" fmla="*/ 781050 w 844550"/>
              <a:gd name="connsiteY2" fmla="*/ 0 h 863600"/>
              <a:gd name="connsiteX3" fmla="*/ 0 w 844550"/>
              <a:gd name="connsiteY3" fmla="*/ 7239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863600">
                <a:moveTo>
                  <a:pt x="0" y="723900"/>
                </a:moveTo>
                <a:lnTo>
                  <a:pt x="844550" y="863600"/>
                </a:lnTo>
                <a:lnTo>
                  <a:pt x="781050" y="0"/>
                </a:lnTo>
                <a:lnTo>
                  <a:pt x="0" y="72390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>
            <a:stCxn id="43" idx="2"/>
          </p:cNvCxnSpPr>
          <p:nvPr/>
        </p:nvCxnSpPr>
        <p:spPr>
          <a:xfrm flipH="1">
            <a:off x="11095638" y="-532261"/>
            <a:ext cx="1212291" cy="1872236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9201434" y="1339975"/>
            <a:ext cx="1894204" cy="936116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1095638" y="1339975"/>
            <a:ext cx="1452227" cy="150027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349500" y="1693545"/>
            <a:ext cx="749300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600" dirty="0">
                <a:solidFill>
                  <a:srgbClr val="DAB96E"/>
                </a:solidFill>
                <a:latin typeface="Impact" panose="020B0806030902050204" pitchFamily="34" charset="0"/>
              </a:rPr>
              <a:t>THANKS</a:t>
            </a:r>
            <a:endParaRPr lang="zh-CN" altLang="en-US" sz="16600" dirty="0">
              <a:solidFill>
                <a:srgbClr val="DAB96E"/>
              </a:solidFill>
              <a:latin typeface="Impact" panose="020B080603090205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91927" y="4012444"/>
            <a:ext cx="480784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DAB96E"/>
                </a:solidFill>
                <a:latin typeface="+mj-lt"/>
                <a:ea typeface="方正兰亭粗黑简体" panose="02000000000000000000" pitchFamily="2" charset="-122"/>
                <a:cs typeface="+mj-lt"/>
              </a:rPr>
              <a:t>FOR YOUR UTTER PATIENCE</a:t>
            </a:r>
          </a:p>
        </p:txBody>
      </p:sp>
    </p:spTree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文框 2"/>
          <p:cNvSpPr/>
          <p:nvPr/>
        </p:nvSpPr>
        <p:spPr>
          <a:xfrm>
            <a:off x="2249805" y="1990090"/>
            <a:ext cx="3338830" cy="3338830"/>
          </a:xfrm>
          <a:prstGeom prst="frame">
            <a:avLst>
              <a:gd name="adj1" fmla="val 2254"/>
            </a:avLst>
          </a:prstGeom>
          <a:solidFill>
            <a:srgbClr val="DAB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1015" y="3048635"/>
            <a:ext cx="3016885" cy="119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DAB96E"/>
                </a:solidFill>
                <a:latin typeface="+mj-lt"/>
                <a:ea typeface="造字工房悦黑体验版纤细体" pitchFamily="50" charset="-122"/>
                <a:cs typeface="+mj-lt"/>
              </a:rPr>
              <a:t>Group members</a:t>
            </a:r>
            <a:endParaRPr lang="zh-CN" altLang="en-US" sz="3600" dirty="0">
              <a:solidFill>
                <a:srgbClr val="DAB96E"/>
              </a:solidFill>
              <a:latin typeface="+mj-lt"/>
              <a:ea typeface="造字工房悦黑体验版纤细体" pitchFamily="50" charset="-122"/>
              <a:cs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93105" y="1786254"/>
            <a:ext cx="5034280" cy="4104929"/>
            <a:chOff x="9449" y="2818"/>
            <a:chExt cx="7928" cy="3797"/>
          </a:xfrm>
        </p:grpSpPr>
        <p:sp>
          <p:nvSpPr>
            <p:cNvPr id="7" name="文本框 6"/>
            <p:cNvSpPr txBox="1"/>
            <p:nvPr/>
          </p:nvSpPr>
          <p:spPr>
            <a:xfrm>
              <a:off x="9449" y="5334"/>
              <a:ext cx="7928" cy="1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3| Abdul </a:t>
              </a:r>
              <a:r>
                <a:rPr lang="en-US" altLang="zh-CN" sz="2800" dirty="0" err="1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Malek</a:t>
              </a:r>
              <a:r>
                <a:rPr lang="en-US" altLang="zh-CN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 </a:t>
              </a:r>
              <a:r>
                <a:rPr lang="en-US" altLang="zh-CN" sz="2800" dirty="0" err="1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Sardar</a:t>
              </a:r>
              <a:endParaRPr lang="en-US" altLang="zh-CN" sz="2800" dirty="0">
                <a:solidFill>
                  <a:srgbClr val="DAB96E"/>
                </a:solidFill>
                <a:ea typeface="造字工房悦黑体验版纤细体" pitchFamily="50" charset="-122"/>
                <a:cs typeface="+mn-lt"/>
              </a:endParaRPr>
            </a:p>
            <a:p>
              <a:r>
                <a:rPr lang="en-US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     ID: 2019-1-60-87</a:t>
              </a:r>
            </a:p>
            <a:p>
              <a:pPr algn="l"/>
              <a:endParaRPr lang="zh-CN" altLang="en-US" sz="2800" dirty="0">
                <a:solidFill>
                  <a:srgbClr val="DAB96E"/>
                </a:solidFill>
                <a:ea typeface="造字工房悦黑体验版纤细体" pitchFamily="50" charset="-122"/>
                <a:cs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449" y="4077"/>
              <a:ext cx="5352" cy="1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2| Sadab Jaowad	</a:t>
              </a:r>
            </a:p>
            <a:p>
              <a:r>
                <a:rPr lang="en-US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      ID: 2019-1-60-082</a:t>
              </a:r>
            </a:p>
            <a:p>
              <a:pPr algn="l"/>
              <a:endParaRPr lang="en-US" altLang="zh-CN" sz="2800" dirty="0">
                <a:solidFill>
                  <a:srgbClr val="DAB96E"/>
                </a:solidFill>
                <a:ea typeface="造字工房悦黑体验版纤细体" pitchFamily="50" charset="-122"/>
                <a:cs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49" y="2818"/>
              <a:ext cx="6950" cy="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1| </a:t>
              </a:r>
              <a:r>
                <a:rPr lang="en-US" altLang="zh-CN" sz="2800" dirty="0" err="1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Sazzad</a:t>
              </a:r>
              <a:r>
                <a:rPr lang="en-US" altLang="zh-CN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 </a:t>
              </a:r>
              <a:r>
                <a:rPr lang="en-US" altLang="zh-CN" sz="2800" dirty="0" err="1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Hossen</a:t>
              </a:r>
              <a:endParaRPr lang="en-US" altLang="zh-CN" sz="2800" dirty="0">
                <a:solidFill>
                  <a:srgbClr val="DAB96E"/>
                </a:solidFill>
                <a:ea typeface="造字工房悦黑体验版纤细体" pitchFamily="50" charset="-122"/>
                <a:cs typeface="+mn-lt"/>
              </a:endParaRPr>
            </a:p>
            <a:p>
              <a:pPr algn="l"/>
              <a:r>
                <a:rPr lang="en-US" sz="2800" dirty="0">
                  <a:solidFill>
                    <a:srgbClr val="DAB96E"/>
                  </a:solidFill>
                  <a:ea typeface="造字工房悦黑体验版纤细体" pitchFamily="50" charset="-122"/>
                  <a:cs typeface="+mn-lt"/>
                </a:rPr>
                <a:t>     ID: 2019-1-60-063</a:t>
              </a:r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5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6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DAB96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Outline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60706" y="1673157"/>
            <a:ext cx="91245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AB96E"/>
                </a:solidFill>
              </a:rPr>
              <a:t>Introduction about infix, prefix &amp; postfix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AB96E"/>
                </a:solidFill>
              </a:rPr>
              <a:t>Steps of Infix to Prefix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AB96E"/>
                </a:solidFill>
              </a:rPr>
              <a:t>Steps of Infix to Postfix Conversion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AB96E"/>
                </a:solidFill>
              </a:rPr>
              <a:t>Code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AB96E"/>
                </a:solidFill>
              </a:rPr>
              <a:t>Success Rate of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AB96E"/>
                </a:solidFill>
              </a:rPr>
              <a:t>Analysis of 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AB96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283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4195" y="243840"/>
            <a:ext cx="5102225" cy="4271748"/>
            <a:chOff x="8350" y="1601"/>
            <a:chExt cx="8035" cy="6727"/>
          </a:xfrm>
        </p:grpSpPr>
        <p:sp>
          <p:nvSpPr>
            <p:cNvPr id="2" name="图文框 1"/>
            <p:cNvSpPr/>
            <p:nvPr/>
          </p:nvSpPr>
          <p:spPr>
            <a:xfrm>
              <a:off x="8350" y="1601"/>
              <a:ext cx="5309" cy="6727"/>
            </a:xfrm>
            <a:prstGeom prst="frame">
              <a:avLst>
                <a:gd name="adj1" fmla="val 2254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597" y="2436"/>
              <a:ext cx="4788" cy="1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DAB96E"/>
                  </a:solidFill>
                  <a:latin typeface="+mj-lt"/>
                  <a:ea typeface="方正兰亭粗黑简体" panose="02000000000000000000" pitchFamily="2" charset="-122"/>
                  <a:cs typeface="+mj-lt"/>
                </a:rPr>
                <a:t>Introduction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5960000">
            <a:off x="1860695" y="4137343"/>
            <a:ext cx="2907030" cy="3507740"/>
            <a:chOff x="-580" y="3439"/>
            <a:chExt cx="4578" cy="5524"/>
          </a:xfrm>
        </p:grpSpPr>
        <p:sp>
          <p:nvSpPr>
            <p:cNvPr id="6" name="任意多边形 5"/>
            <p:cNvSpPr/>
            <p:nvPr/>
          </p:nvSpPr>
          <p:spPr>
            <a:xfrm>
              <a:off x="-580" y="3439"/>
              <a:ext cx="4578" cy="5524"/>
            </a:xfrm>
            <a:custGeom>
              <a:avLst/>
              <a:gdLst>
                <a:gd name="connsiteX0" fmla="*/ 2033516 w 2906973"/>
                <a:gd name="connsiteY0" fmla="*/ 0 h 3507474"/>
                <a:gd name="connsiteX1" fmla="*/ 2906973 w 2906973"/>
                <a:gd name="connsiteY1" fmla="*/ 3507474 h 3507474"/>
                <a:gd name="connsiteX2" fmla="*/ 0 w 2906973"/>
                <a:gd name="connsiteY2" fmla="*/ 1460310 h 3507474"/>
                <a:gd name="connsiteX3" fmla="*/ 2033516 w 2906973"/>
                <a:gd name="connsiteY3" fmla="*/ 0 h 350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973" h="3507474">
                  <a:moveTo>
                    <a:pt x="2033516" y="0"/>
                  </a:moveTo>
                  <a:lnTo>
                    <a:pt x="2906973" y="3507474"/>
                  </a:lnTo>
                  <a:lnTo>
                    <a:pt x="0" y="1460310"/>
                  </a:lnTo>
                  <a:lnTo>
                    <a:pt x="2033516" y="0"/>
                  </a:lnTo>
                  <a:close/>
                </a:path>
              </a:pathLst>
            </a:custGeom>
            <a:noFill/>
            <a:ln w="9525">
              <a:solidFill>
                <a:srgbClr val="DAB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43" y="3439"/>
              <a:ext cx="1654" cy="5522"/>
              <a:chOff x="2343" y="3439"/>
              <a:chExt cx="1654" cy="5522"/>
            </a:xfrm>
          </p:grpSpPr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flipH="1">
                <a:off x="2343" y="3439"/>
                <a:ext cx="279" cy="2622"/>
              </a:xfrm>
              <a:prstGeom prst="line">
                <a:avLst/>
              </a:prstGeom>
              <a:ln w="9525">
                <a:solidFill>
                  <a:srgbClr val="DAB9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343" y="6061"/>
                <a:ext cx="1655" cy="2901"/>
              </a:xfrm>
              <a:prstGeom prst="line">
                <a:avLst/>
              </a:prstGeom>
              <a:ln w="9525">
                <a:solidFill>
                  <a:srgbClr val="DAB9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>
              <a:stCxn id="6" idx="2"/>
            </p:cNvCxnSpPr>
            <p:nvPr/>
          </p:nvCxnSpPr>
          <p:spPr>
            <a:xfrm>
              <a:off x="-580" y="5739"/>
              <a:ext cx="2923" cy="322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494155" y="361315"/>
            <a:ext cx="681990" cy="615315"/>
            <a:chOff x="5737" y="1281"/>
            <a:chExt cx="1074" cy="969"/>
          </a:xfrm>
        </p:grpSpPr>
        <p:sp>
          <p:nvSpPr>
            <p:cNvPr id="10" name="任意多边形 9"/>
            <p:cNvSpPr/>
            <p:nvPr/>
          </p:nvSpPr>
          <p:spPr>
            <a:xfrm rot="4861604">
              <a:off x="5800" y="1226"/>
              <a:ext cx="927" cy="1053"/>
            </a:xfrm>
            <a:custGeom>
              <a:avLst/>
              <a:gdLst>
                <a:gd name="connsiteX0" fmla="*/ 2033516 w 2906973"/>
                <a:gd name="connsiteY0" fmla="*/ 0 h 3507474"/>
                <a:gd name="connsiteX1" fmla="*/ 2906973 w 2906973"/>
                <a:gd name="connsiteY1" fmla="*/ 3507474 h 3507474"/>
                <a:gd name="connsiteX2" fmla="*/ 0 w 2906973"/>
                <a:gd name="connsiteY2" fmla="*/ 1460310 h 3507474"/>
                <a:gd name="connsiteX3" fmla="*/ 2033516 w 2906973"/>
                <a:gd name="connsiteY3" fmla="*/ 0 h 350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973" h="3507474">
                  <a:moveTo>
                    <a:pt x="2033516" y="0"/>
                  </a:moveTo>
                  <a:lnTo>
                    <a:pt x="2906973" y="3507474"/>
                  </a:lnTo>
                  <a:lnTo>
                    <a:pt x="0" y="1460310"/>
                  </a:lnTo>
                  <a:lnTo>
                    <a:pt x="2033516" y="0"/>
                  </a:lnTo>
                  <a:close/>
                </a:path>
              </a:pathLst>
            </a:custGeom>
            <a:noFill/>
            <a:ln w="9525">
              <a:solidFill>
                <a:srgbClr val="DAB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0" idx="0"/>
            </p:cNvCxnSpPr>
            <p:nvPr/>
          </p:nvCxnSpPr>
          <p:spPr>
            <a:xfrm rot="4861604" flipH="1">
              <a:off x="6533" y="1614"/>
              <a:ext cx="57" cy="500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4861604">
              <a:off x="5896" y="1807"/>
              <a:ext cx="335" cy="553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2"/>
            </p:cNvCxnSpPr>
            <p:nvPr/>
          </p:nvCxnSpPr>
          <p:spPr>
            <a:xfrm rot="4861604">
              <a:off x="5998" y="1547"/>
              <a:ext cx="592" cy="61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任意多边形 13"/>
          <p:cNvSpPr/>
          <p:nvPr/>
        </p:nvSpPr>
        <p:spPr>
          <a:xfrm>
            <a:off x="10782300" y="5651500"/>
            <a:ext cx="844550" cy="863600"/>
          </a:xfrm>
          <a:custGeom>
            <a:avLst/>
            <a:gdLst>
              <a:gd name="connsiteX0" fmla="*/ 0 w 844550"/>
              <a:gd name="connsiteY0" fmla="*/ 723900 h 863600"/>
              <a:gd name="connsiteX1" fmla="*/ 844550 w 844550"/>
              <a:gd name="connsiteY1" fmla="*/ 863600 h 863600"/>
              <a:gd name="connsiteX2" fmla="*/ 781050 w 844550"/>
              <a:gd name="connsiteY2" fmla="*/ 0 h 863600"/>
              <a:gd name="connsiteX3" fmla="*/ 0 w 844550"/>
              <a:gd name="connsiteY3" fmla="*/ 7239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863600">
                <a:moveTo>
                  <a:pt x="0" y="723900"/>
                </a:moveTo>
                <a:lnTo>
                  <a:pt x="844550" y="863600"/>
                </a:lnTo>
                <a:lnTo>
                  <a:pt x="781050" y="0"/>
                </a:lnTo>
                <a:lnTo>
                  <a:pt x="0" y="72390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2"/>
          </p:cNvCxnSpPr>
          <p:nvPr/>
        </p:nvCxnSpPr>
        <p:spPr>
          <a:xfrm flipH="1">
            <a:off x="11258550" y="5651500"/>
            <a:ext cx="304800" cy="479425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0782300" y="6130925"/>
            <a:ext cx="476250" cy="239712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1258550" y="6130925"/>
            <a:ext cx="365126" cy="38417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776626" y="774078"/>
            <a:ext cx="54146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DAB96E"/>
                </a:solidFill>
                <a:cs typeface="Times New Roman" pitchFamily="18" charset="0"/>
              </a:rPr>
              <a:t>   </a:t>
            </a:r>
            <a:r>
              <a:rPr lang="en-US" sz="2400" b="1" u="sng" dirty="0">
                <a:solidFill>
                  <a:srgbClr val="DAB96E"/>
                </a:solidFill>
                <a:cs typeface="Times New Roman" pitchFamily="18" charset="0"/>
              </a:rPr>
              <a:t>Infix</a:t>
            </a:r>
            <a:r>
              <a:rPr lang="en-US" sz="2400" dirty="0">
                <a:solidFill>
                  <a:srgbClr val="DAB96E"/>
                </a:solidFill>
                <a:cs typeface="Times New Roman" pitchFamily="18" charset="0"/>
              </a:rPr>
              <a:t>: where operator are written between the operand.</a:t>
            </a:r>
          </a:p>
          <a:p>
            <a:r>
              <a:rPr lang="en-US" altLang="en-GB" sz="2400" b="1" u="sng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Format: </a:t>
            </a:r>
            <a:r>
              <a:rPr lang="en-US" altLang="en-GB" sz="2400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&lt;operand&gt;&lt;operator&gt;&lt;operand&gt;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b="1" u="sng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Prefix: </a:t>
            </a:r>
            <a:r>
              <a:rPr lang="en-US" altLang="en-GB" sz="2400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where operators are written ahead  of operands</a:t>
            </a:r>
          </a:p>
          <a:p>
            <a:r>
              <a:rPr lang="en-US" altLang="en-GB" sz="2400" b="1" u="sng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Format: </a:t>
            </a:r>
            <a:r>
              <a:rPr lang="en-US" altLang="en-GB" sz="2400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&lt;operator&gt;&lt;operand&gt;&lt;operand&gt;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b="1" u="sng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Postfix</a:t>
            </a:r>
            <a:r>
              <a:rPr lang="en-US" altLang="en-GB" sz="3600" dirty="0">
                <a:solidFill>
                  <a:srgbClr val="DAB96E"/>
                </a:solidFill>
                <a:ea typeface="Kozuka Gothic Pr6N EL" panose="020B0200000000000000" charset="-128"/>
                <a:cs typeface="+mj-lt"/>
              </a:rPr>
              <a:t>: </a:t>
            </a:r>
            <a:r>
              <a:rPr lang="en-US" altLang="en-GB" sz="2400" dirty="0">
                <a:solidFill>
                  <a:srgbClr val="DAB96E"/>
                </a:solidFill>
                <a:ea typeface="Kozuka Gothic Pr6N EL" panose="020B0200000000000000" charset="-128"/>
                <a:cs typeface="Times New Roman" panose="02020603050405020304" pitchFamily="18" charset="0"/>
              </a:rPr>
              <a:t>where operators are written after operands</a:t>
            </a:r>
          </a:p>
          <a:p>
            <a:r>
              <a:rPr lang="en-US" altLang="en-GB" sz="2400" b="1" u="sng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Format: </a:t>
            </a:r>
            <a:r>
              <a:rPr lang="en-US" altLang="en-GB" sz="2400" dirty="0">
                <a:solidFill>
                  <a:srgbClr val="DAB96E"/>
                </a:solidFill>
                <a:ea typeface="Kozuka Gothic Pr6N EL" panose="020B0200000000000000" charset="-128"/>
                <a:cs typeface="Times New Roman" pitchFamily="18" charset="0"/>
              </a:rPr>
              <a:t>&lt;operand&gt;&lt;operand&gt;&lt;operator&gt;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3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4195" y="243840"/>
            <a:ext cx="5102225" cy="4271748"/>
            <a:chOff x="8350" y="1601"/>
            <a:chExt cx="8035" cy="6727"/>
          </a:xfrm>
        </p:grpSpPr>
        <p:sp>
          <p:nvSpPr>
            <p:cNvPr id="2" name="图文框 1"/>
            <p:cNvSpPr/>
            <p:nvPr/>
          </p:nvSpPr>
          <p:spPr>
            <a:xfrm>
              <a:off x="8350" y="1601"/>
              <a:ext cx="5309" cy="6727"/>
            </a:xfrm>
            <a:prstGeom prst="frame">
              <a:avLst>
                <a:gd name="adj1" fmla="val 2254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597" y="2436"/>
              <a:ext cx="4788" cy="10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DAB96E"/>
                  </a:solidFill>
                  <a:latin typeface="+mj-lt"/>
                  <a:ea typeface="方正兰亭粗黑简体" panose="02000000000000000000" pitchFamily="2" charset="-122"/>
                  <a:cs typeface="+mj-lt"/>
                </a:rPr>
                <a:t>Introduction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rot="15960000">
            <a:off x="1860695" y="4137343"/>
            <a:ext cx="2907030" cy="3507740"/>
            <a:chOff x="-580" y="3439"/>
            <a:chExt cx="4578" cy="5524"/>
          </a:xfrm>
        </p:grpSpPr>
        <p:sp>
          <p:nvSpPr>
            <p:cNvPr id="6" name="任意多边形 5"/>
            <p:cNvSpPr/>
            <p:nvPr/>
          </p:nvSpPr>
          <p:spPr>
            <a:xfrm>
              <a:off x="-580" y="3439"/>
              <a:ext cx="4578" cy="5524"/>
            </a:xfrm>
            <a:custGeom>
              <a:avLst/>
              <a:gdLst>
                <a:gd name="connsiteX0" fmla="*/ 2033516 w 2906973"/>
                <a:gd name="connsiteY0" fmla="*/ 0 h 3507474"/>
                <a:gd name="connsiteX1" fmla="*/ 2906973 w 2906973"/>
                <a:gd name="connsiteY1" fmla="*/ 3507474 h 3507474"/>
                <a:gd name="connsiteX2" fmla="*/ 0 w 2906973"/>
                <a:gd name="connsiteY2" fmla="*/ 1460310 h 3507474"/>
                <a:gd name="connsiteX3" fmla="*/ 2033516 w 2906973"/>
                <a:gd name="connsiteY3" fmla="*/ 0 h 350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973" h="3507474">
                  <a:moveTo>
                    <a:pt x="2033516" y="0"/>
                  </a:moveTo>
                  <a:lnTo>
                    <a:pt x="2906973" y="3507474"/>
                  </a:lnTo>
                  <a:lnTo>
                    <a:pt x="0" y="1460310"/>
                  </a:lnTo>
                  <a:lnTo>
                    <a:pt x="2033516" y="0"/>
                  </a:lnTo>
                  <a:close/>
                </a:path>
              </a:pathLst>
            </a:custGeom>
            <a:noFill/>
            <a:ln w="9525">
              <a:solidFill>
                <a:srgbClr val="DAB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43" y="3439"/>
              <a:ext cx="1654" cy="5522"/>
              <a:chOff x="2343" y="3439"/>
              <a:chExt cx="1654" cy="5522"/>
            </a:xfrm>
          </p:grpSpPr>
          <p:cxnSp>
            <p:nvCxnSpPr>
              <p:cNvPr id="7" name="直接连接符 6"/>
              <p:cNvCxnSpPr>
                <a:stCxn id="6" idx="0"/>
              </p:cNvCxnSpPr>
              <p:nvPr/>
            </p:nvCxnSpPr>
            <p:spPr>
              <a:xfrm flipH="1">
                <a:off x="2343" y="3439"/>
                <a:ext cx="279" cy="2622"/>
              </a:xfrm>
              <a:prstGeom prst="line">
                <a:avLst/>
              </a:prstGeom>
              <a:ln w="9525">
                <a:solidFill>
                  <a:srgbClr val="DAB9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343" y="6061"/>
                <a:ext cx="1655" cy="2901"/>
              </a:xfrm>
              <a:prstGeom prst="line">
                <a:avLst/>
              </a:prstGeom>
              <a:ln w="9525">
                <a:solidFill>
                  <a:srgbClr val="DAB9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>
              <a:stCxn id="6" idx="2"/>
            </p:cNvCxnSpPr>
            <p:nvPr/>
          </p:nvCxnSpPr>
          <p:spPr>
            <a:xfrm>
              <a:off x="-580" y="5739"/>
              <a:ext cx="2923" cy="322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494155" y="361315"/>
            <a:ext cx="681990" cy="615315"/>
            <a:chOff x="5737" y="1281"/>
            <a:chExt cx="1074" cy="969"/>
          </a:xfrm>
        </p:grpSpPr>
        <p:sp>
          <p:nvSpPr>
            <p:cNvPr id="10" name="任意多边形 9"/>
            <p:cNvSpPr/>
            <p:nvPr/>
          </p:nvSpPr>
          <p:spPr>
            <a:xfrm rot="4861604">
              <a:off x="5800" y="1226"/>
              <a:ext cx="927" cy="1053"/>
            </a:xfrm>
            <a:custGeom>
              <a:avLst/>
              <a:gdLst>
                <a:gd name="connsiteX0" fmla="*/ 2033516 w 2906973"/>
                <a:gd name="connsiteY0" fmla="*/ 0 h 3507474"/>
                <a:gd name="connsiteX1" fmla="*/ 2906973 w 2906973"/>
                <a:gd name="connsiteY1" fmla="*/ 3507474 h 3507474"/>
                <a:gd name="connsiteX2" fmla="*/ 0 w 2906973"/>
                <a:gd name="connsiteY2" fmla="*/ 1460310 h 3507474"/>
                <a:gd name="connsiteX3" fmla="*/ 2033516 w 2906973"/>
                <a:gd name="connsiteY3" fmla="*/ 0 h 350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973" h="3507474">
                  <a:moveTo>
                    <a:pt x="2033516" y="0"/>
                  </a:moveTo>
                  <a:lnTo>
                    <a:pt x="2906973" y="3507474"/>
                  </a:lnTo>
                  <a:lnTo>
                    <a:pt x="0" y="1460310"/>
                  </a:lnTo>
                  <a:lnTo>
                    <a:pt x="2033516" y="0"/>
                  </a:lnTo>
                  <a:close/>
                </a:path>
              </a:pathLst>
            </a:custGeom>
            <a:noFill/>
            <a:ln w="9525">
              <a:solidFill>
                <a:srgbClr val="DAB9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stCxn id="10" idx="0"/>
            </p:cNvCxnSpPr>
            <p:nvPr/>
          </p:nvCxnSpPr>
          <p:spPr>
            <a:xfrm rot="4861604" flipH="1">
              <a:off x="6533" y="1614"/>
              <a:ext cx="57" cy="500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4861604">
              <a:off x="5896" y="1807"/>
              <a:ext cx="335" cy="553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2"/>
            </p:cNvCxnSpPr>
            <p:nvPr/>
          </p:nvCxnSpPr>
          <p:spPr>
            <a:xfrm rot="4861604">
              <a:off x="5998" y="1547"/>
              <a:ext cx="592" cy="61"/>
            </a:xfrm>
            <a:prstGeom prst="line">
              <a:avLst/>
            </a:prstGeom>
            <a:ln w="9525">
              <a:solidFill>
                <a:srgbClr val="DAB9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任意多边形 13"/>
          <p:cNvSpPr/>
          <p:nvPr/>
        </p:nvSpPr>
        <p:spPr>
          <a:xfrm>
            <a:off x="10782300" y="5651500"/>
            <a:ext cx="844550" cy="863600"/>
          </a:xfrm>
          <a:custGeom>
            <a:avLst/>
            <a:gdLst>
              <a:gd name="connsiteX0" fmla="*/ 0 w 844550"/>
              <a:gd name="connsiteY0" fmla="*/ 723900 h 863600"/>
              <a:gd name="connsiteX1" fmla="*/ 844550 w 844550"/>
              <a:gd name="connsiteY1" fmla="*/ 863600 h 863600"/>
              <a:gd name="connsiteX2" fmla="*/ 781050 w 844550"/>
              <a:gd name="connsiteY2" fmla="*/ 0 h 863600"/>
              <a:gd name="connsiteX3" fmla="*/ 0 w 844550"/>
              <a:gd name="connsiteY3" fmla="*/ 7239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550" h="863600">
                <a:moveTo>
                  <a:pt x="0" y="723900"/>
                </a:moveTo>
                <a:lnTo>
                  <a:pt x="844550" y="863600"/>
                </a:lnTo>
                <a:lnTo>
                  <a:pt x="781050" y="0"/>
                </a:lnTo>
                <a:lnTo>
                  <a:pt x="0" y="723900"/>
                </a:lnTo>
                <a:close/>
              </a:path>
            </a:pathLst>
          </a:custGeom>
          <a:noFill/>
          <a:ln w="9525">
            <a:solidFill>
              <a:srgbClr val="DAB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2"/>
          </p:cNvCxnSpPr>
          <p:nvPr/>
        </p:nvCxnSpPr>
        <p:spPr>
          <a:xfrm flipH="1">
            <a:off x="11258550" y="5651500"/>
            <a:ext cx="304800" cy="479425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10782300" y="6130925"/>
            <a:ext cx="476250" cy="239712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11258550" y="6130925"/>
            <a:ext cx="365126" cy="384177"/>
          </a:xfrm>
          <a:prstGeom prst="line">
            <a:avLst/>
          </a:prstGeom>
          <a:ln w="9525">
            <a:solidFill>
              <a:srgbClr val="DAB9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84771"/>
              </p:ext>
            </p:extLst>
          </p:nvPr>
        </p:nvGraphicFramePr>
        <p:xfrm>
          <a:off x="5840745" y="1476961"/>
          <a:ext cx="5179680" cy="254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952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r>
                        <a:rPr lang="en-US" baseline="0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10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1.</a:t>
                      </a:r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 + b) ∗ (c + d)	</a:t>
                      </a:r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∗ + a b + c d</a:t>
                      </a:r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+ c d + ∗</a:t>
                      </a:r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solidFill>
                          <a:srgbClr val="D2A94E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1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2A94E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D2A94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((a + b) ∗ c) - 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D2A94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∗ + a b c d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D2A94E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+ c ∗ d -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1015" y="660717"/>
            <a:ext cx="221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D2A9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3800010827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89333" y="1602154"/>
            <a:ext cx="7298543" cy="4393565"/>
          </a:xfrm>
          <a:prstGeom prst="rect">
            <a:avLst/>
          </a:prstGeom>
          <a:solidFill>
            <a:srgbClr val="DAB9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109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Steps of Infix to Postfix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2268B-A1B3-4279-8A94-9ED6867F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33" y="1602154"/>
            <a:ext cx="7298543" cy="43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70286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89333" y="1602154"/>
            <a:ext cx="7298543" cy="4393565"/>
          </a:xfrm>
          <a:prstGeom prst="rect">
            <a:avLst/>
          </a:prstGeom>
          <a:solidFill>
            <a:srgbClr val="DAB96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Step 1: Reverse the infix string. Note that while reversing the string you must interchange left and right parentheses.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Step 2: Obtain the postfix expression of the infix expression Step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Step 3: Reverse the postfix expression to get the prefix expression</a:t>
            </a:r>
          </a:p>
        </p:txBody>
      </p:sp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109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Steps of Infix to Prefix Conversion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/>
          <p:cNvSpPr/>
          <p:nvPr/>
        </p:nvSpPr>
        <p:spPr>
          <a:xfrm>
            <a:off x="3417549" y="4334656"/>
            <a:ext cx="5569318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DAB96E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4011368" y="2734945"/>
            <a:ext cx="4381679" cy="954107"/>
            <a:chOff x="285738" y="245659"/>
            <a:chExt cx="4381679" cy="954107"/>
          </a:xfrm>
        </p:grpSpPr>
        <p:sp>
          <p:nvSpPr>
            <p:cNvPr id="8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9" name="文本框 16"/>
            <p:cNvSpPr txBox="1"/>
            <p:nvPr/>
          </p:nvSpPr>
          <p:spPr>
            <a:xfrm>
              <a:off x="966968" y="245659"/>
              <a:ext cx="3700449" cy="9541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DAB96E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Code Demonstration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32710" y="2012315"/>
            <a:ext cx="6370955" cy="1445260"/>
            <a:chOff x="6290" y="2487"/>
            <a:chExt cx="6954" cy="2276"/>
          </a:xfrm>
        </p:grpSpPr>
        <p:sp>
          <p:nvSpPr>
            <p:cNvPr id="11" name="TextBox 10"/>
            <p:cNvSpPr txBox="1"/>
            <p:nvPr/>
          </p:nvSpPr>
          <p:spPr>
            <a:xfrm>
              <a:off x="6290" y="2487"/>
              <a:ext cx="725" cy="2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zh-CN" altLang="en-US" sz="8800" dirty="0">
                <a:solidFill>
                  <a:srgbClr val="DAB96E"/>
                </a:solidFill>
                <a:latin typeface="Haettenschweiler" panose="020B0706040902060204" pitchFamily="34" charset="0"/>
                <a:ea typeface="Kozuka Gothic Pr6N B" panose="020B0800000000000000" pitchFamily="34" charset="-128"/>
              </a:endParaRPr>
            </a:p>
          </p:txBody>
        </p:sp>
        <p:sp>
          <p:nvSpPr>
            <p:cNvPr id="12" name="矩形 4"/>
            <p:cNvSpPr/>
            <p:nvPr/>
          </p:nvSpPr>
          <p:spPr>
            <a:xfrm>
              <a:off x="7165" y="3327"/>
              <a:ext cx="6079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847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306195" y="1883664"/>
            <a:ext cx="6167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20E0D"/>
              </a:solidFill>
              <a:latin typeface="+mj-lt"/>
              <a:ea typeface="华文细黑" panose="02010600040101010101" pitchFamily="2" charset="-122"/>
              <a:cs typeface="+mj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6682" y="272955"/>
            <a:ext cx="2742880" cy="796432"/>
            <a:chOff x="285738" y="245659"/>
            <a:chExt cx="2742880" cy="796432"/>
          </a:xfrm>
        </p:grpSpPr>
        <p:sp>
          <p:nvSpPr>
            <p:cNvPr id="16" name="图文框 15"/>
            <p:cNvSpPr/>
            <p:nvPr/>
          </p:nvSpPr>
          <p:spPr>
            <a:xfrm>
              <a:off x="285738" y="245659"/>
              <a:ext cx="747189" cy="796432"/>
            </a:xfrm>
            <a:prstGeom prst="frame">
              <a:avLst>
                <a:gd name="adj1" fmla="val 8078"/>
              </a:avLst>
            </a:prstGeom>
            <a:solidFill>
              <a:srgbClr val="DAB9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AB96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4884" y="392641"/>
              <a:ext cx="2463734" cy="523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US" sz="2800" dirty="0">
                <a:solidFill>
                  <a:srgbClr val="DAB96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83108" y="358381"/>
            <a:ext cx="2022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B96E"/>
                </a:solidFill>
              </a:rPr>
              <a:t>Success Rate of Code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7A777E-0EEB-4E8B-8D33-37049F5A5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06718"/>
              </p:ext>
            </p:extLst>
          </p:nvPr>
        </p:nvGraphicFramePr>
        <p:xfrm>
          <a:off x="3246842" y="95481"/>
          <a:ext cx="6536383" cy="6635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067">
                  <a:extLst>
                    <a:ext uri="{9D8B030D-6E8A-4147-A177-3AD203B41FA5}">
                      <a16:colId xmlns:a16="http://schemas.microsoft.com/office/drawing/2014/main" val="2069876357"/>
                    </a:ext>
                  </a:extLst>
                </a:gridCol>
                <a:gridCol w="1771349">
                  <a:extLst>
                    <a:ext uri="{9D8B030D-6E8A-4147-A177-3AD203B41FA5}">
                      <a16:colId xmlns:a16="http://schemas.microsoft.com/office/drawing/2014/main" val="1016302321"/>
                    </a:ext>
                  </a:extLst>
                </a:gridCol>
                <a:gridCol w="1605610">
                  <a:extLst>
                    <a:ext uri="{9D8B030D-6E8A-4147-A177-3AD203B41FA5}">
                      <a16:colId xmlns:a16="http://schemas.microsoft.com/office/drawing/2014/main" val="485377347"/>
                    </a:ext>
                  </a:extLst>
                </a:gridCol>
                <a:gridCol w="517938">
                  <a:extLst>
                    <a:ext uri="{9D8B030D-6E8A-4147-A177-3AD203B41FA5}">
                      <a16:colId xmlns:a16="http://schemas.microsoft.com/office/drawing/2014/main" val="964517220"/>
                    </a:ext>
                  </a:extLst>
                </a:gridCol>
                <a:gridCol w="1584892">
                  <a:extLst>
                    <a:ext uri="{9D8B030D-6E8A-4147-A177-3AD203B41FA5}">
                      <a16:colId xmlns:a16="http://schemas.microsoft.com/office/drawing/2014/main" val="3705023035"/>
                    </a:ext>
                  </a:extLst>
                </a:gridCol>
                <a:gridCol w="621527">
                  <a:extLst>
                    <a:ext uri="{9D8B030D-6E8A-4147-A177-3AD203B41FA5}">
                      <a16:colId xmlns:a16="http://schemas.microsoft.com/office/drawing/2014/main" val="472546470"/>
                    </a:ext>
                  </a:extLst>
                </a:gridCol>
              </a:tblGrid>
              <a:tr h="5553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Infix 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postfix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success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Prefix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success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578862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A*B+C*D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 B * C D*+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+*A B * C 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25377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2.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(A+B)*(C+D)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AB+CD+*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*+AB+CD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214657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3.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A*B+C*D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AB*CD*+ 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+*AB*CD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86814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4.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A+B+C+D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AB+C+D+ 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+A+B+CD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337480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5.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A+B+C+(D*G)-9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AB+C+DG*+9-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+A+B+C-*DG9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26447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6.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(M-L*)+C+(D*G)-5+7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ML*-C+DG*+5-7+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+-M*L+C-*DG+57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34769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7.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l*N-(P*Q)/R+L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lN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*PQ*R/-L+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-*lN+/*PQRL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815903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8.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l*N-(P*Q)/R+L*O-(D-S)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lN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*PQ*R/-LO*+DS--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-*lN+/*PQR-*LO-DS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28199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A+(B*C)+((D+E*C)*F)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ABC*+DEC*+F*+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+A+*BC*+D*ECF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34125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10.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a+(c*f-d)*e+bc+(q-r/g)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acf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*d-e*+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bc+qrg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/-+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+a+*-*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cfde+bc-q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rg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03096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11.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Q/R+(c*f-d)*e+b*c+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 QR/cf*d-e*+bc*++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+/QR+*-*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cfde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+*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bc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980186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12.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P^Q^L-9+8*7-U*V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PQ^L^9-87*+UV*- | 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-^P^QL+9-*87*UV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816488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13.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J-l+(K*D)-2+4-f^g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Jl-KD*+2-4+fg^-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J+l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-*KD+2-4^fg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43977"/>
                  </a:ext>
                </a:extLst>
              </a:tr>
              <a:tr h="339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14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9*8-3^9-(((9*7)*4)/3)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98*39^-97*4*3/-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-*98-^39/**9743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40514"/>
                  </a:ext>
                </a:extLst>
              </a:tr>
              <a:tr h="7886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15.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(p^q)-9*8-3^9-(((9*7)*4)/3)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pq^98*-39^-97*4*3/-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-^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pq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-*98-^39/**9743</a:t>
                      </a: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8692" marR="48692" marT="48692" marB="48692">
                    <a:solidFill>
                      <a:srgbClr val="120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35188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A3FF80CD-F421-420D-902C-AF1FB868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170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775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STXihei</vt:lpstr>
      <vt:lpstr>Arial</vt:lpstr>
      <vt:lpstr>Calibri</vt:lpstr>
      <vt:lpstr>Calibri Light</vt:lpstr>
      <vt:lpstr>Haettenschweiler</vt:lpstr>
      <vt:lpstr>Impact</vt:lpstr>
      <vt:lpstr>Segoe UI Black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M.D. Sazzad Hossen</cp:lastModifiedBy>
  <cp:revision>97</cp:revision>
  <dcterms:created xsi:type="dcterms:W3CDTF">2016-02-26T14:10:00Z</dcterms:created>
  <dcterms:modified xsi:type="dcterms:W3CDTF">2022-01-13T06:29:26Z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2057-11.2.0.8684</vt:lpwstr>
  </property>
</Properties>
</file>