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9" r:id="rId4"/>
  </p:sldMasterIdLst>
  <p:sldIdLst>
    <p:sldId id="266" r:id="rId5"/>
    <p:sldId id="309" r:id="rId6"/>
    <p:sldId id="311" r:id="rId7"/>
    <p:sldId id="332" r:id="rId8"/>
    <p:sldId id="310" r:id="rId9"/>
    <p:sldId id="312" r:id="rId10"/>
    <p:sldId id="313" r:id="rId11"/>
    <p:sldId id="314" r:id="rId12"/>
    <p:sldId id="316" r:id="rId13"/>
    <p:sldId id="315" r:id="rId14"/>
    <p:sldId id="317" r:id="rId15"/>
    <p:sldId id="334" r:id="rId16"/>
    <p:sldId id="335" r:id="rId17"/>
    <p:sldId id="333" r:id="rId18"/>
    <p:sldId id="318" r:id="rId19"/>
    <p:sldId id="319" r:id="rId20"/>
    <p:sldId id="320" r:id="rId21"/>
    <p:sldId id="321" r:id="rId22"/>
    <p:sldId id="329" r:id="rId23"/>
    <p:sldId id="322" r:id="rId24"/>
    <p:sldId id="323" r:id="rId25"/>
    <p:sldId id="324" r:id="rId26"/>
    <p:sldId id="325" r:id="rId27"/>
    <p:sldId id="326" r:id="rId28"/>
    <p:sldId id="330" r:id="rId29"/>
    <p:sldId id="327" r:id="rId30"/>
    <p:sldId id="328" r:id="rId31"/>
    <p:sldId id="331" r:id="rId32"/>
    <p:sldId id="336" r:id="rId33"/>
    <p:sldId id="337" r:id="rId34"/>
    <p:sldId id="338" r:id="rId35"/>
    <p:sldId id="339" r:id="rId36"/>
    <p:sldId id="340" r:id="rId37"/>
    <p:sldId id="341" r:id="rId38"/>
    <p:sldId id="342" r:id="rId39"/>
    <p:sldId id="34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184DA70-C731-4C70-880D-CCD4705E623C}" type="datetime1">
              <a:rPr lang="en-US" smtClean="0"/>
              <a:t>10/29/2022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989630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44701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4375296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10/29/2022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348611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7669AF7-7BEB-44E4-9852-375E34362B5B}" type="datetime1">
              <a:rPr lang="en-US" smtClean="0"/>
              <a:t>10/29/2022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155013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2D6E202-B606-4609-B914-27C9371A1F6D}" type="datetime1">
              <a:rPr lang="en-US" smtClean="0"/>
              <a:t>10/29/2022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976147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2D6E202-B606-4609-B914-27C9371A1F6D}" type="datetime1">
              <a:rPr lang="en-US" smtClean="0"/>
              <a:t>10/29/2022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816135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10/29/2022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47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10/29/2022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3168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2D6E202-B606-4609-B914-27C9371A1F6D}" type="datetime1">
              <a:rPr lang="en-US" smtClean="0"/>
              <a:t>10/29/2022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788405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907D986-8816-4272-A432-0437A28A9828}" type="datetime1">
              <a:rPr lang="en-US" smtClean="0"/>
              <a:t>10/29/2022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pPr algn="l"/>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29934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2D6E202-B606-4609-B914-27C9371A1F6D}" type="datetime1">
              <a:rPr lang="en-US" smtClean="0"/>
              <a:t>10/29/2022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093513122"/>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t>SPI (Serial Peripheral Interfacing)</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6096000" cy="6857990"/>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C74E2-3E4E-6635-BB9D-358CE9D3004F}"/>
              </a:ext>
            </a:extLst>
          </p:cNvPr>
          <p:cNvSpPr>
            <a:spLocks noGrp="1"/>
          </p:cNvSpPr>
          <p:nvPr>
            <p:ph type="title"/>
          </p:nvPr>
        </p:nvSpPr>
        <p:spPr/>
        <p:txBody>
          <a:bodyPr/>
          <a:lstStyle/>
          <a:p>
            <a:r>
              <a:rPr lang="en-US" dirty="0"/>
              <a:t>Multiple slave connections</a:t>
            </a:r>
            <a:endParaRPr lang="en-IN" dirty="0"/>
          </a:p>
        </p:txBody>
      </p:sp>
      <p:sp>
        <p:nvSpPr>
          <p:cNvPr id="3" name="Content Placeholder 2">
            <a:extLst>
              <a:ext uri="{FF2B5EF4-FFF2-40B4-BE49-F238E27FC236}">
                <a16:creationId xmlns:a16="http://schemas.microsoft.com/office/drawing/2014/main" id="{523E3E1E-A80B-B76C-4C16-519DC4F9D0C2}"/>
              </a:ext>
            </a:extLst>
          </p:cNvPr>
          <p:cNvSpPr>
            <a:spLocks noGrp="1"/>
          </p:cNvSpPr>
          <p:nvPr>
            <p:ph idx="1"/>
          </p:nvPr>
        </p:nvSpPr>
        <p:spPr/>
        <p:txBody>
          <a:bodyPr>
            <a:normAutofit/>
          </a:bodyPr>
          <a:lstStyle/>
          <a:p>
            <a:r>
              <a:rPr lang="en-US" dirty="0"/>
              <a:t>SPI can be set up to operate with a single master and a single slave, and it can be set up with multiple slaves controlled by a single master. There are two ways to connect multiple slaves to the master. </a:t>
            </a:r>
          </a:p>
          <a:p>
            <a:r>
              <a:rPr lang="en-US" dirty="0"/>
              <a:t>If the master has multiple slave select pins, the slaves can be wired in parallel like this:</a:t>
            </a:r>
          </a:p>
          <a:p>
            <a:endParaRPr lang="en-IN" dirty="0"/>
          </a:p>
        </p:txBody>
      </p:sp>
      <p:pic>
        <p:nvPicPr>
          <p:cNvPr id="9" name="Picture 8">
            <a:extLst>
              <a:ext uri="{FF2B5EF4-FFF2-40B4-BE49-F238E27FC236}">
                <a16:creationId xmlns:a16="http://schemas.microsoft.com/office/drawing/2014/main" id="{C701F1A6-644C-24CD-3E87-7A1A1A08390E}"/>
              </a:ext>
            </a:extLst>
          </p:cNvPr>
          <p:cNvPicPr>
            <a:picLocks noChangeAspect="1"/>
          </p:cNvPicPr>
          <p:nvPr/>
        </p:nvPicPr>
        <p:blipFill>
          <a:blip r:embed="rId2"/>
          <a:stretch>
            <a:fillRect/>
          </a:stretch>
        </p:blipFill>
        <p:spPr>
          <a:xfrm>
            <a:off x="4846172" y="4741794"/>
            <a:ext cx="2046719" cy="1996465"/>
          </a:xfrm>
          <a:prstGeom prst="rect">
            <a:avLst/>
          </a:prstGeom>
        </p:spPr>
      </p:pic>
    </p:spTree>
    <p:extLst>
      <p:ext uri="{BB962C8B-B14F-4D97-AF65-F5344CB8AC3E}">
        <p14:creationId xmlns:p14="http://schemas.microsoft.com/office/powerpoint/2010/main" val="1602437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3D90-C7D0-55B2-0AF4-90A954A7478F}"/>
              </a:ext>
            </a:extLst>
          </p:cNvPr>
          <p:cNvSpPr>
            <a:spLocks noGrp="1"/>
          </p:cNvSpPr>
          <p:nvPr>
            <p:ph type="title"/>
          </p:nvPr>
        </p:nvSpPr>
        <p:spPr/>
        <p:txBody>
          <a:bodyPr/>
          <a:lstStyle/>
          <a:p>
            <a:r>
              <a:rPr lang="en-US" dirty="0"/>
              <a:t>MULTIPLE SLAVE CONNECTIONS</a:t>
            </a:r>
            <a:endParaRPr lang="en-IN" dirty="0"/>
          </a:p>
        </p:txBody>
      </p:sp>
      <p:pic>
        <p:nvPicPr>
          <p:cNvPr id="5" name="Content Placeholder 4">
            <a:extLst>
              <a:ext uri="{FF2B5EF4-FFF2-40B4-BE49-F238E27FC236}">
                <a16:creationId xmlns:a16="http://schemas.microsoft.com/office/drawing/2014/main" id="{F4CDE4C6-7B2C-F006-9AC6-91505EC6AB1A}"/>
              </a:ext>
            </a:extLst>
          </p:cNvPr>
          <p:cNvPicPr>
            <a:picLocks noGrp="1" noChangeAspect="1"/>
          </p:cNvPicPr>
          <p:nvPr>
            <p:ph idx="1"/>
          </p:nvPr>
        </p:nvPicPr>
        <p:blipFill>
          <a:blip r:embed="rId2"/>
          <a:stretch>
            <a:fillRect/>
          </a:stretch>
        </p:blipFill>
        <p:spPr>
          <a:xfrm>
            <a:off x="2231136" y="2521884"/>
            <a:ext cx="3004602" cy="3101975"/>
          </a:xfrm>
        </p:spPr>
      </p:pic>
      <p:sp>
        <p:nvSpPr>
          <p:cNvPr id="6" name="TextBox 5">
            <a:extLst>
              <a:ext uri="{FF2B5EF4-FFF2-40B4-BE49-F238E27FC236}">
                <a16:creationId xmlns:a16="http://schemas.microsoft.com/office/drawing/2014/main" id="{6C7938D4-6F5C-8FCA-6DC2-D7D0359B2F95}"/>
              </a:ext>
            </a:extLst>
          </p:cNvPr>
          <p:cNvSpPr txBox="1"/>
          <p:nvPr/>
        </p:nvSpPr>
        <p:spPr>
          <a:xfrm>
            <a:off x="5701553" y="2447365"/>
            <a:ext cx="3487271" cy="923330"/>
          </a:xfrm>
          <a:prstGeom prst="rect">
            <a:avLst/>
          </a:prstGeom>
          <a:noFill/>
        </p:spPr>
        <p:txBody>
          <a:bodyPr wrap="square" rtlCol="0">
            <a:spAutoFit/>
          </a:bodyPr>
          <a:lstStyle/>
          <a:p>
            <a:r>
              <a:rPr lang="en-US"/>
              <a:t>If only one slave select pin is available, the slaves can be daisy-chained like this</a:t>
            </a:r>
            <a:endParaRPr lang="en-IN" dirty="0"/>
          </a:p>
        </p:txBody>
      </p:sp>
    </p:spTree>
    <p:extLst>
      <p:ext uri="{BB962C8B-B14F-4D97-AF65-F5344CB8AC3E}">
        <p14:creationId xmlns:p14="http://schemas.microsoft.com/office/powerpoint/2010/main" val="1382124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9EBC0-AE0C-CF95-2A30-1AA3EB5454BB}"/>
              </a:ext>
            </a:extLst>
          </p:cNvPr>
          <p:cNvSpPr>
            <a:spLocks noGrp="1"/>
          </p:cNvSpPr>
          <p:nvPr>
            <p:ph type="title"/>
          </p:nvPr>
        </p:nvSpPr>
        <p:spPr/>
        <p:txBody>
          <a:bodyPr/>
          <a:lstStyle/>
          <a:p>
            <a:r>
              <a:rPr lang="en-US" dirty="0"/>
              <a:t>ADVANTAGES OF SPI</a:t>
            </a:r>
            <a:endParaRPr lang="en-IN" dirty="0"/>
          </a:p>
        </p:txBody>
      </p:sp>
      <p:sp>
        <p:nvSpPr>
          <p:cNvPr id="3" name="Content Placeholder 2">
            <a:extLst>
              <a:ext uri="{FF2B5EF4-FFF2-40B4-BE49-F238E27FC236}">
                <a16:creationId xmlns:a16="http://schemas.microsoft.com/office/drawing/2014/main" id="{9CB3382F-8965-E0EB-F089-2E6871A273D9}"/>
              </a:ext>
            </a:extLst>
          </p:cNvPr>
          <p:cNvSpPr>
            <a:spLocks noGrp="1"/>
          </p:cNvSpPr>
          <p:nvPr>
            <p:ph idx="1"/>
          </p:nvPr>
        </p:nvSpPr>
        <p:spPr/>
        <p:txBody>
          <a:bodyPr/>
          <a:lstStyle/>
          <a:p>
            <a:r>
              <a:rPr lang="en-US" dirty="0"/>
              <a:t>No start and stop bits, so the data can be streamed continuously without interruption</a:t>
            </a:r>
          </a:p>
          <a:p>
            <a:r>
              <a:rPr lang="en-US" dirty="0"/>
              <a:t>No complicated slave addressing system like I2C</a:t>
            </a:r>
          </a:p>
          <a:p>
            <a:r>
              <a:rPr lang="en-US" dirty="0"/>
              <a:t>Higher data transfer rate than I2C (almost twice as fast)</a:t>
            </a:r>
          </a:p>
          <a:p>
            <a:r>
              <a:rPr lang="en-US" dirty="0"/>
              <a:t>Separate MISO and MOSI lines, so data can be sent and received at the same time</a:t>
            </a:r>
            <a:endParaRPr lang="en-IN" dirty="0"/>
          </a:p>
        </p:txBody>
      </p:sp>
    </p:spTree>
    <p:extLst>
      <p:ext uri="{BB962C8B-B14F-4D97-AF65-F5344CB8AC3E}">
        <p14:creationId xmlns:p14="http://schemas.microsoft.com/office/powerpoint/2010/main" val="4000291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9EBC0-AE0C-CF95-2A30-1AA3EB5454BB}"/>
              </a:ext>
            </a:extLst>
          </p:cNvPr>
          <p:cNvSpPr>
            <a:spLocks noGrp="1"/>
          </p:cNvSpPr>
          <p:nvPr>
            <p:ph type="title"/>
          </p:nvPr>
        </p:nvSpPr>
        <p:spPr/>
        <p:txBody>
          <a:bodyPr/>
          <a:lstStyle/>
          <a:p>
            <a:r>
              <a:rPr lang="en-US" dirty="0"/>
              <a:t>DISADVANTAGES OF SPI</a:t>
            </a:r>
            <a:endParaRPr lang="en-IN" dirty="0"/>
          </a:p>
        </p:txBody>
      </p:sp>
      <p:sp>
        <p:nvSpPr>
          <p:cNvPr id="3" name="Content Placeholder 2">
            <a:extLst>
              <a:ext uri="{FF2B5EF4-FFF2-40B4-BE49-F238E27FC236}">
                <a16:creationId xmlns:a16="http://schemas.microsoft.com/office/drawing/2014/main" id="{9CB3382F-8965-E0EB-F089-2E6871A273D9}"/>
              </a:ext>
            </a:extLst>
          </p:cNvPr>
          <p:cNvSpPr>
            <a:spLocks noGrp="1"/>
          </p:cNvSpPr>
          <p:nvPr>
            <p:ph idx="1"/>
          </p:nvPr>
        </p:nvSpPr>
        <p:spPr>
          <a:xfrm>
            <a:off x="2231136" y="2638045"/>
            <a:ext cx="7729728" cy="2265650"/>
          </a:xfrm>
        </p:spPr>
        <p:txBody>
          <a:bodyPr/>
          <a:lstStyle/>
          <a:p>
            <a:r>
              <a:rPr lang="en-US" dirty="0"/>
              <a:t>Uses four wires (I2C and UARTs use two)</a:t>
            </a:r>
          </a:p>
          <a:p>
            <a:r>
              <a:rPr lang="en-US" dirty="0"/>
              <a:t>No acknowledgement that the data has been successfully received (I2C has this)</a:t>
            </a:r>
          </a:p>
          <a:p>
            <a:r>
              <a:rPr lang="en-US" dirty="0"/>
              <a:t>No form of error checking like the parity bit in UART</a:t>
            </a:r>
          </a:p>
          <a:p>
            <a:r>
              <a:rPr lang="en-US" dirty="0"/>
              <a:t>Only allows for a single master</a:t>
            </a:r>
            <a:endParaRPr lang="en-IN" dirty="0"/>
          </a:p>
        </p:txBody>
      </p:sp>
    </p:spTree>
    <p:extLst>
      <p:ext uri="{BB962C8B-B14F-4D97-AF65-F5344CB8AC3E}">
        <p14:creationId xmlns:p14="http://schemas.microsoft.com/office/powerpoint/2010/main" val="2773437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7D33-1F82-2D82-8A7C-37CFB33E448D}"/>
              </a:ext>
            </a:extLst>
          </p:cNvPr>
          <p:cNvSpPr>
            <a:spLocks noGrp="1"/>
          </p:cNvSpPr>
          <p:nvPr>
            <p:ph type="title"/>
          </p:nvPr>
        </p:nvSpPr>
        <p:spPr>
          <a:xfrm>
            <a:off x="1873624" y="2542390"/>
            <a:ext cx="7943805" cy="1773219"/>
          </a:xfrm>
        </p:spPr>
        <p:txBody>
          <a:bodyPr/>
          <a:lstStyle/>
          <a:p>
            <a:r>
              <a:rPr lang="en-US" dirty="0" err="1"/>
              <a:t>spi</a:t>
            </a:r>
            <a:r>
              <a:rPr lang="en-US" dirty="0"/>
              <a:t> COMMUNICATION steps</a:t>
            </a:r>
            <a:endParaRPr lang="en-IN" dirty="0"/>
          </a:p>
        </p:txBody>
      </p:sp>
    </p:spTree>
    <p:extLst>
      <p:ext uri="{BB962C8B-B14F-4D97-AF65-F5344CB8AC3E}">
        <p14:creationId xmlns:p14="http://schemas.microsoft.com/office/powerpoint/2010/main" val="3850916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1018-548A-59AB-82D8-F9114248B4E9}"/>
              </a:ext>
            </a:extLst>
          </p:cNvPr>
          <p:cNvSpPr>
            <a:spLocks noGrp="1"/>
          </p:cNvSpPr>
          <p:nvPr>
            <p:ph type="title"/>
          </p:nvPr>
        </p:nvSpPr>
        <p:spPr/>
        <p:txBody>
          <a:bodyPr/>
          <a:lstStyle/>
          <a:p>
            <a:r>
              <a:rPr lang="en-US" dirty="0"/>
              <a:t>SPI DATA TRANSMISSION STEP 1</a:t>
            </a:r>
            <a:endParaRPr lang="en-IN" dirty="0"/>
          </a:p>
        </p:txBody>
      </p:sp>
      <p:sp>
        <p:nvSpPr>
          <p:cNvPr id="3" name="Content Placeholder 2">
            <a:extLst>
              <a:ext uri="{FF2B5EF4-FFF2-40B4-BE49-F238E27FC236}">
                <a16:creationId xmlns:a16="http://schemas.microsoft.com/office/drawing/2014/main" id="{A7F15618-F164-9A8A-471C-2D553F9753B0}"/>
              </a:ext>
            </a:extLst>
          </p:cNvPr>
          <p:cNvSpPr>
            <a:spLocks noGrp="1"/>
          </p:cNvSpPr>
          <p:nvPr>
            <p:ph idx="1"/>
          </p:nvPr>
        </p:nvSpPr>
        <p:spPr/>
        <p:txBody>
          <a:bodyPr/>
          <a:lstStyle/>
          <a:p>
            <a:r>
              <a:rPr lang="en-US" dirty="0"/>
              <a:t>The master outputs the clock signal:</a:t>
            </a:r>
          </a:p>
          <a:p>
            <a:endParaRPr lang="en-US" dirty="0"/>
          </a:p>
          <a:p>
            <a:endParaRPr lang="en-IN" dirty="0"/>
          </a:p>
        </p:txBody>
      </p:sp>
      <p:pic>
        <p:nvPicPr>
          <p:cNvPr id="7" name="Picture 6">
            <a:extLst>
              <a:ext uri="{FF2B5EF4-FFF2-40B4-BE49-F238E27FC236}">
                <a16:creationId xmlns:a16="http://schemas.microsoft.com/office/drawing/2014/main" id="{96343118-8B4F-53EA-6398-438ACB816F84}"/>
              </a:ext>
            </a:extLst>
          </p:cNvPr>
          <p:cNvPicPr>
            <a:picLocks noChangeAspect="1"/>
          </p:cNvPicPr>
          <p:nvPr/>
        </p:nvPicPr>
        <p:blipFill>
          <a:blip r:embed="rId2"/>
          <a:stretch>
            <a:fillRect/>
          </a:stretch>
        </p:blipFill>
        <p:spPr>
          <a:xfrm>
            <a:off x="2231137" y="3429000"/>
            <a:ext cx="7729728" cy="1814441"/>
          </a:xfrm>
          <a:prstGeom prst="rect">
            <a:avLst/>
          </a:prstGeom>
        </p:spPr>
      </p:pic>
    </p:spTree>
    <p:extLst>
      <p:ext uri="{BB962C8B-B14F-4D97-AF65-F5344CB8AC3E}">
        <p14:creationId xmlns:p14="http://schemas.microsoft.com/office/powerpoint/2010/main" val="2741885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1403F-E215-C28A-8D8D-DA3C4B818A38}"/>
              </a:ext>
            </a:extLst>
          </p:cNvPr>
          <p:cNvSpPr>
            <a:spLocks noGrp="1"/>
          </p:cNvSpPr>
          <p:nvPr>
            <p:ph type="title"/>
          </p:nvPr>
        </p:nvSpPr>
        <p:spPr/>
        <p:txBody>
          <a:bodyPr/>
          <a:lstStyle/>
          <a:p>
            <a:r>
              <a:rPr lang="en-US" dirty="0"/>
              <a:t>SPI DATA TRANSMISSION STEP 2</a:t>
            </a:r>
            <a:endParaRPr lang="en-IN" dirty="0"/>
          </a:p>
        </p:txBody>
      </p:sp>
      <p:sp>
        <p:nvSpPr>
          <p:cNvPr id="3" name="Content Placeholder 2">
            <a:extLst>
              <a:ext uri="{FF2B5EF4-FFF2-40B4-BE49-F238E27FC236}">
                <a16:creationId xmlns:a16="http://schemas.microsoft.com/office/drawing/2014/main" id="{2E5BEB68-BDF4-71FD-3F04-61E83D189DB3}"/>
              </a:ext>
            </a:extLst>
          </p:cNvPr>
          <p:cNvSpPr>
            <a:spLocks noGrp="1"/>
          </p:cNvSpPr>
          <p:nvPr>
            <p:ph idx="1"/>
          </p:nvPr>
        </p:nvSpPr>
        <p:spPr/>
        <p:txBody>
          <a:bodyPr/>
          <a:lstStyle/>
          <a:p>
            <a:r>
              <a:rPr lang="en-US" dirty="0"/>
              <a:t>The master switches the SS/CS pin to a low voltage state, which activates the slave:</a:t>
            </a:r>
          </a:p>
          <a:p>
            <a:endParaRPr lang="en-IN" dirty="0"/>
          </a:p>
        </p:txBody>
      </p:sp>
      <p:pic>
        <p:nvPicPr>
          <p:cNvPr id="7" name="Picture 6">
            <a:extLst>
              <a:ext uri="{FF2B5EF4-FFF2-40B4-BE49-F238E27FC236}">
                <a16:creationId xmlns:a16="http://schemas.microsoft.com/office/drawing/2014/main" id="{3A6447C0-25DD-C899-7010-92423C7D8C63}"/>
              </a:ext>
            </a:extLst>
          </p:cNvPr>
          <p:cNvPicPr>
            <a:picLocks noChangeAspect="1"/>
          </p:cNvPicPr>
          <p:nvPr/>
        </p:nvPicPr>
        <p:blipFill>
          <a:blip r:embed="rId2"/>
          <a:stretch>
            <a:fillRect/>
          </a:stretch>
        </p:blipFill>
        <p:spPr>
          <a:xfrm>
            <a:off x="2231136" y="3928781"/>
            <a:ext cx="7729728" cy="2081080"/>
          </a:xfrm>
          <a:prstGeom prst="rect">
            <a:avLst/>
          </a:prstGeom>
        </p:spPr>
      </p:pic>
    </p:spTree>
    <p:extLst>
      <p:ext uri="{BB962C8B-B14F-4D97-AF65-F5344CB8AC3E}">
        <p14:creationId xmlns:p14="http://schemas.microsoft.com/office/powerpoint/2010/main" val="2281684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3573-D740-D028-2A37-F6BE7B721308}"/>
              </a:ext>
            </a:extLst>
          </p:cNvPr>
          <p:cNvSpPr>
            <a:spLocks noGrp="1"/>
          </p:cNvSpPr>
          <p:nvPr>
            <p:ph type="title"/>
          </p:nvPr>
        </p:nvSpPr>
        <p:spPr/>
        <p:txBody>
          <a:bodyPr/>
          <a:lstStyle/>
          <a:p>
            <a:r>
              <a:rPr lang="en-US" dirty="0" err="1"/>
              <a:t>spi</a:t>
            </a:r>
            <a:r>
              <a:rPr lang="en-US" dirty="0"/>
              <a:t> data transmission step 3</a:t>
            </a:r>
            <a:endParaRPr lang="en-IN" dirty="0"/>
          </a:p>
        </p:txBody>
      </p:sp>
      <p:sp>
        <p:nvSpPr>
          <p:cNvPr id="3" name="Content Placeholder 2">
            <a:extLst>
              <a:ext uri="{FF2B5EF4-FFF2-40B4-BE49-F238E27FC236}">
                <a16:creationId xmlns:a16="http://schemas.microsoft.com/office/drawing/2014/main" id="{0A94D79B-48AE-1E93-CBC6-4D8B597FED07}"/>
              </a:ext>
            </a:extLst>
          </p:cNvPr>
          <p:cNvSpPr>
            <a:spLocks noGrp="1"/>
          </p:cNvSpPr>
          <p:nvPr>
            <p:ph idx="1"/>
          </p:nvPr>
        </p:nvSpPr>
        <p:spPr/>
        <p:txBody>
          <a:bodyPr/>
          <a:lstStyle/>
          <a:p>
            <a:r>
              <a:rPr lang="en-US" dirty="0"/>
              <a:t>The master sends the data one bit at a time to the slave along the MOSI line. The slave reads the bits as they are received</a:t>
            </a:r>
            <a:endParaRPr lang="en-IN" dirty="0"/>
          </a:p>
        </p:txBody>
      </p:sp>
      <p:pic>
        <p:nvPicPr>
          <p:cNvPr id="7" name="Picture 6">
            <a:extLst>
              <a:ext uri="{FF2B5EF4-FFF2-40B4-BE49-F238E27FC236}">
                <a16:creationId xmlns:a16="http://schemas.microsoft.com/office/drawing/2014/main" id="{A32194EA-3321-3D75-EA2A-444169F9B66B}"/>
              </a:ext>
            </a:extLst>
          </p:cNvPr>
          <p:cNvPicPr>
            <a:picLocks noChangeAspect="1"/>
          </p:cNvPicPr>
          <p:nvPr/>
        </p:nvPicPr>
        <p:blipFill>
          <a:blip r:embed="rId2"/>
          <a:stretch>
            <a:fillRect/>
          </a:stretch>
        </p:blipFill>
        <p:spPr>
          <a:xfrm>
            <a:off x="2142565" y="3621911"/>
            <a:ext cx="8168487" cy="2348583"/>
          </a:xfrm>
          <a:prstGeom prst="rect">
            <a:avLst/>
          </a:prstGeom>
        </p:spPr>
      </p:pic>
    </p:spTree>
    <p:extLst>
      <p:ext uri="{BB962C8B-B14F-4D97-AF65-F5344CB8AC3E}">
        <p14:creationId xmlns:p14="http://schemas.microsoft.com/office/powerpoint/2010/main" val="3176568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DEA6-DD01-99AE-D67E-014EBF988393}"/>
              </a:ext>
            </a:extLst>
          </p:cNvPr>
          <p:cNvSpPr>
            <a:spLocks noGrp="1"/>
          </p:cNvSpPr>
          <p:nvPr>
            <p:ph type="title"/>
          </p:nvPr>
        </p:nvSpPr>
        <p:spPr/>
        <p:txBody>
          <a:bodyPr/>
          <a:lstStyle/>
          <a:p>
            <a:r>
              <a:rPr lang="en-US" dirty="0" err="1"/>
              <a:t>spi</a:t>
            </a:r>
            <a:r>
              <a:rPr lang="en-US" dirty="0"/>
              <a:t> data transmission step 4</a:t>
            </a:r>
            <a:endParaRPr lang="en-IN" dirty="0"/>
          </a:p>
        </p:txBody>
      </p:sp>
      <p:sp>
        <p:nvSpPr>
          <p:cNvPr id="3" name="Content Placeholder 2">
            <a:extLst>
              <a:ext uri="{FF2B5EF4-FFF2-40B4-BE49-F238E27FC236}">
                <a16:creationId xmlns:a16="http://schemas.microsoft.com/office/drawing/2014/main" id="{20FB6774-BAA6-80CA-2B19-0680CCD0BA50}"/>
              </a:ext>
            </a:extLst>
          </p:cNvPr>
          <p:cNvSpPr>
            <a:spLocks noGrp="1"/>
          </p:cNvSpPr>
          <p:nvPr>
            <p:ph idx="1"/>
          </p:nvPr>
        </p:nvSpPr>
        <p:spPr/>
        <p:txBody>
          <a:bodyPr/>
          <a:lstStyle/>
          <a:p>
            <a:r>
              <a:rPr lang="en-US" dirty="0"/>
              <a:t>If a response is needed, the slave returns data one bit at a time to the master along the MISO line. The master reads the bits as they are received:</a:t>
            </a:r>
            <a:endParaRPr lang="en-IN" dirty="0"/>
          </a:p>
        </p:txBody>
      </p:sp>
      <p:pic>
        <p:nvPicPr>
          <p:cNvPr id="5" name="Picture 4">
            <a:extLst>
              <a:ext uri="{FF2B5EF4-FFF2-40B4-BE49-F238E27FC236}">
                <a16:creationId xmlns:a16="http://schemas.microsoft.com/office/drawing/2014/main" id="{898010B6-3D68-529C-4F69-3192719C307B}"/>
              </a:ext>
            </a:extLst>
          </p:cNvPr>
          <p:cNvPicPr>
            <a:picLocks noChangeAspect="1"/>
          </p:cNvPicPr>
          <p:nvPr/>
        </p:nvPicPr>
        <p:blipFill>
          <a:blip r:embed="rId2"/>
          <a:stretch>
            <a:fillRect/>
          </a:stretch>
        </p:blipFill>
        <p:spPr>
          <a:xfrm>
            <a:off x="2231136" y="3954139"/>
            <a:ext cx="7729728" cy="1897836"/>
          </a:xfrm>
          <a:prstGeom prst="rect">
            <a:avLst/>
          </a:prstGeom>
        </p:spPr>
      </p:pic>
    </p:spTree>
    <p:extLst>
      <p:ext uri="{BB962C8B-B14F-4D97-AF65-F5344CB8AC3E}">
        <p14:creationId xmlns:p14="http://schemas.microsoft.com/office/powerpoint/2010/main" val="2952738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35289-88BD-0937-4ADD-6B6755221952}"/>
              </a:ext>
            </a:extLst>
          </p:cNvPr>
          <p:cNvSpPr>
            <a:spLocks noGrp="1"/>
          </p:cNvSpPr>
          <p:nvPr>
            <p:ph type="title"/>
          </p:nvPr>
        </p:nvSpPr>
        <p:spPr>
          <a:xfrm>
            <a:off x="1962195" y="1707776"/>
            <a:ext cx="8284464" cy="2962836"/>
          </a:xfrm>
        </p:spPr>
        <p:txBody>
          <a:bodyPr/>
          <a:lstStyle/>
          <a:p>
            <a:r>
              <a:rPr lang="en-US" dirty="0"/>
              <a:t>SPI USING REGISTERS IN STM32</a:t>
            </a:r>
            <a:endParaRPr lang="en-IN" dirty="0"/>
          </a:p>
        </p:txBody>
      </p:sp>
    </p:spTree>
    <p:extLst>
      <p:ext uri="{BB962C8B-B14F-4D97-AF65-F5344CB8AC3E}">
        <p14:creationId xmlns:p14="http://schemas.microsoft.com/office/powerpoint/2010/main" val="1256040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39395-3F22-5740-33BB-FF104B5D0BD9}"/>
              </a:ext>
            </a:extLst>
          </p:cNvPr>
          <p:cNvSpPr>
            <a:spLocks noGrp="1"/>
          </p:cNvSpPr>
          <p:nvPr>
            <p:ph type="title"/>
          </p:nvPr>
        </p:nvSpPr>
        <p:spPr/>
        <p:txBody>
          <a:bodyPr/>
          <a:lstStyle/>
          <a:p>
            <a:r>
              <a:rPr lang="en-US" dirty="0"/>
              <a:t>Module objectives</a:t>
            </a:r>
            <a:endParaRPr lang="en-IN" dirty="0"/>
          </a:p>
        </p:txBody>
      </p:sp>
      <p:sp>
        <p:nvSpPr>
          <p:cNvPr id="3" name="Content Placeholder 2">
            <a:extLst>
              <a:ext uri="{FF2B5EF4-FFF2-40B4-BE49-F238E27FC236}">
                <a16:creationId xmlns:a16="http://schemas.microsoft.com/office/drawing/2014/main" id="{069C9776-6759-D13E-891E-5B3B240A9320}"/>
              </a:ext>
            </a:extLst>
          </p:cNvPr>
          <p:cNvSpPr>
            <a:spLocks noGrp="1"/>
          </p:cNvSpPr>
          <p:nvPr>
            <p:ph idx="1"/>
          </p:nvPr>
        </p:nvSpPr>
        <p:spPr/>
        <p:txBody>
          <a:bodyPr/>
          <a:lstStyle/>
          <a:p>
            <a:pPr marL="0" indent="0">
              <a:buNone/>
            </a:pPr>
            <a:r>
              <a:rPr lang="en-US" dirty="0"/>
              <a:t>On the completion of this module, you will learn:</a:t>
            </a:r>
          </a:p>
          <a:p>
            <a:r>
              <a:rPr lang="en-US" dirty="0"/>
              <a:t>Basics of SPI and serial vs parallel communication.</a:t>
            </a:r>
          </a:p>
          <a:p>
            <a:r>
              <a:rPr lang="en-US" dirty="0"/>
              <a:t>Different lines for transmission</a:t>
            </a:r>
          </a:p>
          <a:p>
            <a:r>
              <a:rPr lang="en-US" dirty="0"/>
              <a:t>Different steps of SPI transmission</a:t>
            </a:r>
          </a:p>
          <a:p>
            <a:r>
              <a:rPr lang="en-US" dirty="0"/>
              <a:t>Pros and cons of SPI vs I2C and UART</a:t>
            </a:r>
          </a:p>
          <a:p>
            <a:r>
              <a:rPr lang="en-US" dirty="0"/>
              <a:t>SPI using registers in STM32</a:t>
            </a:r>
          </a:p>
          <a:p>
            <a:endParaRPr lang="en-US" dirty="0"/>
          </a:p>
          <a:p>
            <a:endParaRPr lang="en-IN" dirty="0"/>
          </a:p>
        </p:txBody>
      </p:sp>
    </p:spTree>
    <p:extLst>
      <p:ext uri="{BB962C8B-B14F-4D97-AF65-F5344CB8AC3E}">
        <p14:creationId xmlns:p14="http://schemas.microsoft.com/office/powerpoint/2010/main" val="2464631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F7A93-B64C-DAFA-59AE-5C3C6F621056}"/>
              </a:ext>
            </a:extLst>
          </p:cNvPr>
          <p:cNvSpPr>
            <a:spLocks noGrp="1"/>
          </p:cNvSpPr>
          <p:nvPr>
            <p:ph type="title"/>
          </p:nvPr>
        </p:nvSpPr>
        <p:spPr/>
        <p:txBody>
          <a:bodyPr/>
          <a:lstStyle/>
          <a:p>
            <a:r>
              <a:rPr lang="en-US" dirty="0" err="1"/>
              <a:t>spi</a:t>
            </a:r>
            <a:r>
              <a:rPr lang="en-US" dirty="0"/>
              <a:t> CONFIGURATION STEPS</a:t>
            </a:r>
            <a:endParaRPr lang="en-IN" dirty="0"/>
          </a:p>
        </p:txBody>
      </p:sp>
      <p:sp>
        <p:nvSpPr>
          <p:cNvPr id="3" name="Content Placeholder 2">
            <a:extLst>
              <a:ext uri="{FF2B5EF4-FFF2-40B4-BE49-F238E27FC236}">
                <a16:creationId xmlns:a16="http://schemas.microsoft.com/office/drawing/2014/main" id="{4DC6829B-95C3-3856-3357-09E426EA80F4}"/>
              </a:ext>
            </a:extLst>
          </p:cNvPr>
          <p:cNvSpPr>
            <a:spLocks noGrp="1"/>
          </p:cNvSpPr>
          <p:nvPr>
            <p:ph idx="1"/>
          </p:nvPr>
        </p:nvSpPr>
        <p:spPr/>
        <p:txBody>
          <a:bodyPr/>
          <a:lstStyle/>
          <a:p>
            <a:r>
              <a:rPr lang="en-US" dirty="0"/>
              <a:t>1. Enable SPI 1 clock using the RCC APB2ENR registers as shown below:</a:t>
            </a:r>
          </a:p>
          <a:p>
            <a:endParaRPr lang="en-IN" dirty="0"/>
          </a:p>
        </p:txBody>
      </p:sp>
      <p:pic>
        <p:nvPicPr>
          <p:cNvPr id="9" name="Picture 8">
            <a:extLst>
              <a:ext uri="{FF2B5EF4-FFF2-40B4-BE49-F238E27FC236}">
                <a16:creationId xmlns:a16="http://schemas.microsoft.com/office/drawing/2014/main" id="{6D688610-01ED-6F17-FBDE-5504ED24E214}"/>
              </a:ext>
            </a:extLst>
          </p:cNvPr>
          <p:cNvPicPr>
            <a:picLocks noChangeAspect="1"/>
          </p:cNvPicPr>
          <p:nvPr/>
        </p:nvPicPr>
        <p:blipFill>
          <a:blip r:embed="rId2"/>
          <a:stretch>
            <a:fillRect/>
          </a:stretch>
        </p:blipFill>
        <p:spPr>
          <a:xfrm>
            <a:off x="2231136" y="3258536"/>
            <a:ext cx="7513499" cy="2950273"/>
          </a:xfrm>
          <a:prstGeom prst="rect">
            <a:avLst/>
          </a:prstGeom>
        </p:spPr>
      </p:pic>
    </p:spTree>
    <p:extLst>
      <p:ext uri="{BB962C8B-B14F-4D97-AF65-F5344CB8AC3E}">
        <p14:creationId xmlns:p14="http://schemas.microsoft.com/office/powerpoint/2010/main" val="2026541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45CB-135D-624E-B767-6020B9EE58AD}"/>
              </a:ext>
            </a:extLst>
          </p:cNvPr>
          <p:cNvSpPr>
            <a:spLocks noGrp="1"/>
          </p:cNvSpPr>
          <p:nvPr>
            <p:ph type="title"/>
          </p:nvPr>
        </p:nvSpPr>
        <p:spPr/>
        <p:txBody>
          <a:bodyPr/>
          <a:lstStyle/>
          <a:p>
            <a:r>
              <a:rPr lang="en-US" dirty="0" err="1"/>
              <a:t>spi</a:t>
            </a:r>
            <a:r>
              <a:rPr lang="en-US" dirty="0"/>
              <a:t> CONFIGURATION STEPS</a:t>
            </a:r>
            <a:endParaRPr lang="en-IN" dirty="0"/>
          </a:p>
        </p:txBody>
      </p:sp>
      <p:sp>
        <p:nvSpPr>
          <p:cNvPr id="6" name="Content Placeholder 5">
            <a:extLst>
              <a:ext uri="{FF2B5EF4-FFF2-40B4-BE49-F238E27FC236}">
                <a16:creationId xmlns:a16="http://schemas.microsoft.com/office/drawing/2014/main" id="{ADFBA5B4-F776-FBC4-4E16-6FDC55793731}"/>
              </a:ext>
            </a:extLst>
          </p:cNvPr>
          <p:cNvSpPr>
            <a:spLocks noGrp="1"/>
          </p:cNvSpPr>
          <p:nvPr>
            <p:ph idx="1"/>
          </p:nvPr>
        </p:nvSpPr>
        <p:spPr/>
        <p:txBody>
          <a:bodyPr/>
          <a:lstStyle/>
          <a:p>
            <a:r>
              <a:rPr lang="en-US" dirty="0"/>
              <a:t>The SPI2 or SPI3 clock could also be enabled using the RCC APB1ENR register:</a:t>
            </a:r>
            <a:endParaRPr lang="en-IN" dirty="0"/>
          </a:p>
        </p:txBody>
      </p:sp>
      <p:pic>
        <p:nvPicPr>
          <p:cNvPr id="8" name="Picture 7">
            <a:extLst>
              <a:ext uri="{FF2B5EF4-FFF2-40B4-BE49-F238E27FC236}">
                <a16:creationId xmlns:a16="http://schemas.microsoft.com/office/drawing/2014/main" id="{353865A6-0DF0-A0DF-62BA-1196A3FFC150}"/>
              </a:ext>
            </a:extLst>
          </p:cNvPr>
          <p:cNvPicPr>
            <a:picLocks noChangeAspect="1"/>
          </p:cNvPicPr>
          <p:nvPr/>
        </p:nvPicPr>
        <p:blipFill>
          <a:blip r:embed="rId2"/>
          <a:stretch>
            <a:fillRect/>
          </a:stretch>
        </p:blipFill>
        <p:spPr>
          <a:xfrm>
            <a:off x="2231136" y="3429000"/>
            <a:ext cx="6326558" cy="2647913"/>
          </a:xfrm>
          <a:prstGeom prst="rect">
            <a:avLst/>
          </a:prstGeom>
        </p:spPr>
      </p:pic>
    </p:spTree>
    <p:extLst>
      <p:ext uri="{BB962C8B-B14F-4D97-AF65-F5344CB8AC3E}">
        <p14:creationId xmlns:p14="http://schemas.microsoft.com/office/powerpoint/2010/main" val="2456975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A056-4F7D-A3FF-BF90-131F1B194E61}"/>
              </a:ext>
            </a:extLst>
          </p:cNvPr>
          <p:cNvSpPr>
            <a:spLocks noGrp="1"/>
          </p:cNvSpPr>
          <p:nvPr>
            <p:ph type="title"/>
          </p:nvPr>
        </p:nvSpPr>
        <p:spPr/>
        <p:txBody>
          <a:bodyPr/>
          <a:lstStyle/>
          <a:p>
            <a:r>
              <a:rPr lang="en-US" dirty="0" err="1"/>
              <a:t>spi</a:t>
            </a:r>
            <a:r>
              <a:rPr lang="en-US" dirty="0"/>
              <a:t> CONFIGURATION STEPS</a:t>
            </a:r>
            <a:endParaRPr lang="en-IN" dirty="0"/>
          </a:p>
        </p:txBody>
      </p:sp>
      <p:sp>
        <p:nvSpPr>
          <p:cNvPr id="3" name="Content Placeholder 2">
            <a:extLst>
              <a:ext uri="{FF2B5EF4-FFF2-40B4-BE49-F238E27FC236}">
                <a16:creationId xmlns:a16="http://schemas.microsoft.com/office/drawing/2014/main" id="{6E86A825-9757-AA8F-1FBA-F5C499A5CD4B}"/>
              </a:ext>
            </a:extLst>
          </p:cNvPr>
          <p:cNvSpPr>
            <a:spLocks noGrp="1"/>
          </p:cNvSpPr>
          <p:nvPr>
            <p:ph idx="1"/>
          </p:nvPr>
        </p:nvSpPr>
        <p:spPr/>
        <p:txBody>
          <a:bodyPr/>
          <a:lstStyle/>
          <a:p>
            <a:pPr marL="0" indent="0">
              <a:buNone/>
            </a:pPr>
            <a:r>
              <a:rPr lang="en-US" dirty="0"/>
              <a:t>2. Configure the SPI Control Register 1:</a:t>
            </a:r>
          </a:p>
          <a:p>
            <a:pPr marL="0" indent="0">
              <a:buNone/>
            </a:pPr>
            <a:endParaRPr lang="en-IN" dirty="0"/>
          </a:p>
        </p:txBody>
      </p:sp>
      <p:pic>
        <p:nvPicPr>
          <p:cNvPr id="5" name="Picture 4">
            <a:extLst>
              <a:ext uri="{FF2B5EF4-FFF2-40B4-BE49-F238E27FC236}">
                <a16:creationId xmlns:a16="http://schemas.microsoft.com/office/drawing/2014/main" id="{FD25C126-1547-2C17-C6D2-F00906E35B77}"/>
              </a:ext>
            </a:extLst>
          </p:cNvPr>
          <p:cNvPicPr>
            <a:picLocks noChangeAspect="1"/>
          </p:cNvPicPr>
          <p:nvPr/>
        </p:nvPicPr>
        <p:blipFill>
          <a:blip r:embed="rId2"/>
          <a:stretch>
            <a:fillRect/>
          </a:stretch>
        </p:blipFill>
        <p:spPr>
          <a:xfrm>
            <a:off x="2231136" y="3509682"/>
            <a:ext cx="7729728" cy="1688334"/>
          </a:xfrm>
          <a:prstGeom prst="rect">
            <a:avLst/>
          </a:prstGeom>
        </p:spPr>
      </p:pic>
    </p:spTree>
    <p:extLst>
      <p:ext uri="{BB962C8B-B14F-4D97-AF65-F5344CB8AC3E}">
        <p14:creationId xmlns:p14="http://schemas.microsoft.com/office/powerpoint/2010/main" val="796779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A056-4F7D-A3FF-BF90-131F1B194E61}"/>
              </a:ext>
            </a:extLst>
          </p:cNvPr>
          <p:cNvSpPr>
            <a:spLocks noGrp="1"/>
          </p:cNvSpPr>
          <p:nvPr>
            <p:ph type="title"/>
          </p:nvPr>
        </p:nvSpPr>
        <p:spPr/>
        <p:txBody>
          <a:bodyPr/>
          <a:lstStyle/>
          <a:p>
            <a:r>
              <a:rPr lang="en-US" dirty="0" err="1"/>
              <a:t>spi</a:t>
            </a:r>
            <a:r>
              <a:rPr lang="en-US" dirty="0"/>
              <a:t> CONFIGURATION STEPS</a:t>
            </a:r>
            <a:endParaRPr lang="en-IN" dirty="0"/>
          </a:p>
        </p:txBody>
      </p:sp>
      <p:sp>
        <p:nvSpPr>
          <p:cNvPr id="3" name="Content Placeholder 2">
            <a:extLst>
              <a:ext uri="{FF2B5EF4-FFF2-40B4-BE49-F238E27FC236}">
                <a16:creationId xmlns:a16="http://schemas.microsoft.com/office/drawing/2014/main" id="{6E86A825-9757-AA8F-1FBA-F5C499A5CD4B}"/>
              </a:ext>
            </a:extLst>
          </p:cNvPr>
          <p:cNvSpPr>
            <a:spLocks noGrp="1"/>
          </p:cNvSpPr>
          <p:nvPr>
            <p:ph idx="1"/>
          </p:nvPr>
        </p:nvSpPr>
        <p:spPr/>
        <p:txBody>
          <a:bodyPr/>
          <a:lstStyle/>
          <a:p>
            <a:pPr marL="0" indent="0">
              <a:buNone/>
            </a:pPr>
            <a:r>
              <a:rPr lang="en-US" dirty="0"/>
              <a:t>Configure the SPI Control Register 2:</a:t>
            </a:r>
          </a:p>
          <a:p>
            <a:pPr marL="0" indent="0">
              <a:buNone/>
            </a:pPr>
            <a:endParaRPr lang="en-IN" dirty="0"/>
          </a:p>
        </p:txBody>
      </p:sp>
      <p:pic>
        <p:nvPicPr>
          <p:cNvPr id="6" name="Picture 5">
            <a:extLst>
              <a:ext uri="{FF2B5EF4-FFF2-40B4-BE49-F238E27FC236}">
                <a16:creationId xmlns:a16="http://schemas.microsoft.com/office/drawing/2014/main" id="{07279CA9-8142-9F62-03C1-B9865C870987}"/>
              </a:ext>
            </a:extLst>
          </p:cNvPr>
          <p:cNvPicPr>
            <a:picLocks noChangeAspect="1"/>
          </p:cNvPicPr>
          <p:nvPr/>
        </p:nvPicPr>
        <p:blipFill>
          <a:blip r:embed="rId2"/>
          <a:stretch>
            <a:fillRect/>
          </a:stretch>
        </p:blipFill>
        <p:spPr>
          <a:xfrm>
            <a:off x="2231136" y="3429000"/>
            <a:ext cx="7742358" cy="1779494"/>
          </a:xfrm>
          <a:prstGeom prst="rect">
            <a:avLst/>
          </a:prstGeom>
        </p:spPr>
      </p:pic>
    </p:spTree>
    <p:extLst>
      <p:ext uri="{BB962C8B-B14F-4D97-AF65-F5344CB8AC3E}">
        <p14:creationId xmlns:p14="http://schemas.microsoft.com/office/powerpoint/2010/main" val="3962266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DE60-CC4A-F011-4F4B-CB0C87C3DF67}"/>
              </a:ext>
            </a:extLst>
          </p:cNvPr>
          <p:cNvSpPr>
            <a:spLocks noGrp="1"/>
          </p:cNvSpPr>
          <p:nvPr>
            <p:ph type="title"/>
          </p:nvPr>
        </p:nvSpPr>
        <p:spPr/>
        <p:txBody>
          <a:bodyPr/>
          <a:lstStyle/>
          <a:p>
            <a:r>
              <a:rPr lang="en-US" dirty="0"/>
              <a:t>SPI TRANSMISSION STEPS</a:t>
            </a:r>
            <a:endParaRPr lang="en-IN" dirty="0"/>
          </a:p>
        </p:txBody>
      </p:sp>
      <p:sp>
        <p:nvSpPr>
          <p:cNvPr id="3" name="Content Placeholder 2">
            <a:extLst>
              <a:ext uri="{FF2B5EF4-FFF2-40B4-BE49-F238E27FC236}">
                <a16:creationId xmlns:a16="http://schemas.microsoft.com/office/drawing/2014/main" id="{A68205D3-CC1B-50E3-DD2A-7EA252ED1836}"/>
              </a:ext>
            </a:extLst>
          </p:cNvPr>
          <p:cNvSpPr>
            <a:spLocks noGrp="1"/>
          </p:cNvSpPr>
          <p:nvPr>
            <p:ph idx="1"/>
          </p:nvPr>
        </p:nvSpPr>
        <p:spPr/>
        <p:txBody>
          <a:bodyPr/>
          <a:lstStyle/>
          <a:p>
            <a:pPr marL="0" indent="0">
              <a:buNone/>
            </a:pPr>
            <a:r>
              <a:rPr lang="en-US" dirty="0"/>
              <a:t>1. Before Transmitting the data, we will wait for the TXE (Transmit Register Empty) bit in the Status Register to set. This indicates that the Transmit Register is empty and we can load the data.</a:t>
            </a:r>
          </a:p>
          <a:p>
            <a:pPr marL="0" indent="0">
              <a:buNone/>
            </a:pPr>
            <a:endParaRPr lang="en-IN" dirty="0"/>
          </a:p>
        </p:txBody>
      </p:sp>
      <p:pic>
        <p:nvPicPr>
          <p:cNvPr id="5" name="Picture 4">
            <a:extLst>
              <a:ext uri="{FF2B5EF4-FFF2-40B4-BE49-F238E27FC236}">
                <a16:creationId xmlns:a16="http://schemas.microsoft.com/office/drawing/2014/main" id="{CE9238E4-2C03-69FA-1343-0E06EED8DEE0}"/>
              </a:ext>
            </a:extLst>
          </p:cNvPr>
          <p:cNvPicPr>
            <a:picLocks noChangeAspect="1"/>
          </p:cNvPicPr>
          <p:nvPr/>
        </p:nvPicPr>
        <p:blipFill>
          <a:blip r:embed="rId2"/>
          <a:stretch>
            <a:fillRect/>
          </a:stretch>
        </p:blipFill>
        <p:spPr>
          <a:xfrm>
            <a:off x="2231135" y="3974646"/>
            <a:ext cx="7677255" cy="1834483"/>
          </a:xfrm>
          <a:prstGeom prst="rect">
            <a:avLst/>
          </a:prstGeom>
        </p:spPr>
      </p:pic>
    </p:spTree>
    <p:extLst>
      <p:ext uri="{BB962C8B-B14F-4D97-AF65-F5344CB8AC3E}">
        <p14:creationId xmlns:p14="http://schemas.microsoft.com/office/powerpoint/2010/main" val="849991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C20A7-663A-2C12-44C2-63A9EE212729}"/>
              </a:ext>
            </a:extLst>
          </p:cNvPr>
          <p:cNvSpPr>
            <a:spLocks noGrp="1"/>
          </p:cNvSpPr>
          <p:nvPr>
            <p:ph type="title"/>
          </p:nvPr>
        </p:nvSpPr>
        <p:spPr/>
        <p:txBody>
          <a:bodyPr/>
          <a:lstStyle/>
          <a:p>
            <a:r>
              <a:rPr lang="en-US" dirty="0"/>
              <a:t>SPI TRANSMISSION STEPS</a:t>
            </a:r>
            <a:endParaRPr lang="en-IN" dirty="0"/>
          </a:p>
        </p:txBody>
      </p:sp>
      <p:sp>
        <p:nvSpPr>
          <p:cNvPr id="3" name="Content Placeholder 2">
            <a:extLst>
              <a:ext uri="{FF2B5EF4-FFF2-40B4-BE49-F238E27FC236}">
                <a16:creationId xmlns:a16="http://schemas.microsoft.com/office/drawing/2014/main" id="{1A067DE5-B9BD-F483-53BB-02A31FC67D96}"/>
              </a:ext>
            </a:extLst>
          </p:cNvPr>
          <p:cNvSpPr>
            <a:spLocks noGrp="1"/>
          </p:cNvSpPr>
          <p:nvPr>
            <p:ph idx="1"/>
          </p:nvPr>
        </p:nvSpPr>
        <p:spPr/>
        <p:txBody>
          <a:bodyPr/>
          <a:lstStyle/>
          <a:p>
            <a:r>
              <a:rPr lang="en-US" dirty="0"/>
              <a:t>2. Load the data into the data register:</a:t>
            </a:r>
          </a:p>
          <a:p>
            <a:pPr marL="0" indent="0">
              <a:buNone/>
            </a:pPr>
            <a:endParaRPr lang="en-IN" dirty="0"/>
          </a:p>
        </p:txBody>
      </p:sp>
      <p:pic>
        <p:nvPicPr>
          <p:cNvPr id="5" name="Picture 4">
            <a:extLst>
              <a:ext uri="{FF2B5EF4-FFF2-40B4-BE49-F238E27FC236}">
                <a16:creationId xmlns:a16="http://schemas.microsoft.com/office/drawing/2014/main" id="{178FF730-1FE4-B639-9C37-43E348346302}"/>
              </a:ext>
            </a:extLst>
          </p:cNvPr>
          <p:cNvPicPr>
            <a:picLocks noChangeAspect="1"/>
          </p:cNvPicPr>
          <p:nvPr/>
        </p:nvPicPr>
        <p:blipFill>
          <a:blip r:embed="rId2"/>
          <a:stretch>
            <a:fillRect/>
          </a:stretch>
        </p:blipFill>
        <p:spPr>
          <a:xfrm>
            <a:off x="2231136" y="3583727"/>
            <a:ext cx="7729728" cy="2064189"/>
          </a:xfrm>
          <a:prstGeom prst="rect">
            <a:avLst/>
          </a:prstGeom>
        </p:spPr>
      </p:pic>
    </p:spTree>
    <p:extLst>
      <p:ext uri="{BB962C8B-B14F-4D97-AF65-F5344CB8AC3E}">
        <p14:creationId xmlns:p14="http://schemas.microsoft.com/office/powerpoint/2010/main" val="2189644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D822B-A842-4BEE-7CCF-2F3FA0A3A4A3}"/>
              </a:ext>
            </a:extLst>
          </p:cNvPr>
          <p:cNvSpPr>
            <a:spLocks noGrp="1"/>
          </p:cNvSpPr>
          <p:nvPr>
            <p:ph type="title"/>
          </p:nvPr>
        </p:nvSpPr>
        <p:spPr/>
        <p:txBody>
          <a:bodyPr/>
          <a:lstStyle/>
          <a:p>
            <a:r>
              <a:rPr lang="en-US" dirty="0" err="1"/>
              <a:t>spi</a:t>
            </a:r>
            <a:r>
              <a:rPr lang="en-US" dirty="0"/>
              <a:t> transmission steps</a:t>
            </a:r>
            <a:endParaRPr lang="en-IN" dirty="0"/>
          </a:p>
        </p:txBody>
      </p:sp>
      <p:sp>
        <p:nvSpPr>
          <p:cNvPr id="3" name="Content Placeholder 2">
            <a:extLst>
              <a:ext uri="{FF2B5EF4-FFF2-40B4-BE49-F238E27FC236}">
                <a16:creationId xmlns:a16="http://schemas.microsoft.com/office/drawing/2014/main" id="{A1608BF9-5E66-3F99-D2C2-3998B66EA2D5}"/>
              </a:ext>
            </a:extLst>
          </p:cNvPr>
          <p:cNvSpPr>
            <a:spLocks noGrp="1"/>
          </p:cNvSpPr>
          <p:nvPr>
            <p:ph idx="1"/>
          </p:nvPr>
        </p:nvSpPr>
        <p:spPr/>
        <p:txBody>
          <a:bodyPr/>
          <a:lstStyle/>
          <a:p>
            <a:pPr marL="0" indent="0">
              <a:buNone/>
            </a:pPr>
            <a:r>
              <a:rPr lang="en-US" dirty="0"/>
              <a:t>2. </a:t>
            </a:r>
            <a:r>
              <a:rPr lang="en-US" b="0" i="0" dirty="0">
                <a:solidFill>
                  <a:srgbClr val="3B3D40"/>
                </a:solidFill>
                <a:effectLst/>
                <a:latin typeface="Arial" panose="020B0604020202020204" pitchFamily="34" charset="0"/>
              </a:rPr>
              <a:t>After transmitting the data, we will wait for the </a:t>
            </a:r>
            <a:r>
              <a:rPr lang="en-US" b="1" i="0" dirty="0">
                <a:solidFill>
                  <a:srgbClr val="3B3D40"/>
                </a:solidFill>
                <a:effectLst/>
                <a:latin typeface="Arial" panose="020B0604020202020204" pitchFamily="34" charset="0"/>
              </a:rPr>
              <a:t>BSY</a:t>
            </a:r>
            <a:r>
              <a:rPr lang="en-US" b="0" i="0" dirty="0">
                <a:solidFill>
                  <a:srgbClr val="3B3D40"/>
                </a:solidFill>
                <a:effectLst/>
                <a:latin typeface="Arial" panose="020B0604020202020204" pitchFamily="34" charset="0"/>
              </a:rPr>
              <a:t> (Busy) bit in the Status Register to reset. This will indicate that the SPI is not busy in communication anymore and we can proceed with other things</a:t>
            </a:r>
          </a:p>
          <a:p>
            <a:pPr marL="0" indent="0">
              <a:buNone/>
            </a:pPr>
            <a:endParaRPr lang="en-IN" dirty="0"/>
          </a:p>
        </p:txBody>
      </p:sp>
      <p:pic>
        <p:nvPicPr>
          <p:cNvPr id="4" name="Picture 3">
            <a:extLst>
              <a:ext uri="{FF2B5EF4-FFF2-40B4-BE49-F238E27FC236}">
                <a16:creationId xmlns:a16="http://schemas.microsoft.com/office/drawing/2014/main" id="{5B18E5F1-9A0A-3B85-7C7A-2CC36FB71BE0}"/>
              </a:ext>
            </a:extLst>
          </p:cNvPr>
          <p:cNvPicPr>
            <a:picLocks noChangeAspect="1"/>
          </p:cNvPicPr>
          <p:nvPr/>
        </p:nvPicPr>
        <p:blipFill>
          <a:blip r:embed="rId2"/>
          <a:stretch>
            <a:fillRect/>
          </a:stretch>
        </p:blipFill>
        <p:spPr>
          <a:xfrm>
            <a:off x="2285335" y="3904972"/>
            <a:ext cx="7675529" cy="1835055"/>
          </a:xfrm>
          <a:prstGeom prst="rect">
            <a:avLst/>
          </a:prstGeom>
        </p:spPr>
      </p:pic>
    </p:spTree>
    <p:extLst>
      <p:ext uri="{BB962C8B-B14F-4D97-AF65-F5344CB8AC3E}">
        <p14:creationId xmlns:p14="http://schemas.microsoft.com/office/powerpoint/2010/main" val="3535757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FFBF-FCBE-18EA-6F71-14BFB665EB04}"/>
              </a:ext>
            </a:extLst>
          </p:cNvPr>
          <p:cNvSpPr>
            <a:spLocks noGrp="1"/>
          </p:cNvSpPr>
          <p:nvPr>
            <p:ph type="title"/>
          </p:nvPr>
        </p:nvSpPr>
        <p:spPr/>
        <p:txBody>
          <a:bodyPr/>
          <a:lstStyle/>
          <a:p>
            <a:r>
              <a:rPr lang="en-US" dirty="0"/>
              <a:t>SPI RECEIVE STEPS</a:t>
            </a:r>
            <a:endParaRPr lang="en-IN" dirty="0"/>
          </a:p>
        </p:txBody>
      </p:sp>
      <p:sp>
        <p:nvSpPr>
          <p:cNvPr id="3" name="Content Placeholder 2">
            <a:extLst>
              <a:ext uri="{FF2B5EF4-FFF2-40B4-BE49-F238E27FC236}">
                <a16:creationId xmlns:a16="http://schemas.microsoft.com/office/drawing/2014/main" id="{326BF7A1-FDB7-A3D5-636B-A0B539FF91DA}"/>
              </a:ext>
            </a:extLst>
          </p:cNvPr>
          <p:cNvSpPr>
            <a:spLocks noGrp="1"/>
          </p:cNvSpPr>
          <p:nvPr>
            <p:ph idx="1"/>
          </p:nvPr>
        </p:nvSpPr>
        <p:spPr>
          <a:xfrm>
            <a:off x="2231136" y="2638045"/>
            <a:ext cx="7729728" cy="1709838"/>
          </a:xfrm>
        </p:spPr>
        <p:txBody>
          <a:bodyPr>
            <a:normAutofit lnSpcReduction="10000"/>
          </a:bodyPr>
          <a:lstStyle/>
          <a:p>
            <a:pPr marL="0" indent="0" algn="l">
              <a:buNone/>
            </a:pPr>
            <a:r>
              <a:rPr lang="en-US" b="0" i="0" dirty="0">
                <a:solidFill>
                  <a:srgbClr val="3B3D40"/>
                </a:solidFill>
                <a:effectLst/>
                <a:latin typeface="Arial" panose="020B0604020202020204" pitchFamily="34" charset="0"/>
              </a:rPr>
              <a:t>1. Before receiving the data, we must send some </a:t>
            </a:r>
            <a:r>
              <a:rPr lang="en-US" b="1" i="0" u="sng" dirty="0">
                <a:solidFill>
                  <a:srgbClr val="3B3D40"/>
                </a:solidFill>
                <a:effectLst/>
                <a:latin typeface="Arial" panose="020B0604020202020204" pitchFamily="34" charset="0"/>
              </a:rPr>
              <a:t>dummy byte</a:t>
            </a:r>
            <a:r>
              <a:rPr lang="en-US" b="0" i="0" dirty="0">
                <a:solidFill>
                  <a:srgbClr val="3B3D40"/>
                </a:solidFill>
                <a:effectLst/>
                <a:latin typeface="Arial" panose="020B0604020202020204" pitchFamily="34" charset="0"/>
              </a:rPr>
              <a:t> to the device. Since the slave device is in the transmission mode, this dummy byte does not change the registers or the data of the registers</a:t>
            </a:r>
          </a:p>
          <a:p>
            <a:pPr marL="0" indent="0" algn="l">
              <a:buNone/>
            </a:pPr>
            <a:r>
              <a:rPr lang="en-US" b="0" i="0" dirty="0">
                <a:solidFill>
                  <a:srgbClr val="3B3D40"/>
                </a:solidFill>
                <a:effectLst/>
                <a:latin typeface="Arial" panose="020B0604020202020204" pitchFamily="34" charset="0"/>
              </a:rPr>
              <a:t>2. On receiving the dummy byte, the device transmits one byte of data. This will set the </a:t>
            </a:r>
            <a:r>
              <a:rPr lang="en-US" b="1" i="0" u="sng" dirty="0">
                <a:solidFill>
                  <a:srgbClr val="3B3D40"/>
                </a:solidFill>
                <a:effectLst/>
                <a:latin typeface="Arial" panose="020B0604020202020204" pitchFamily="34" charset="0"/>
              </a:rPr>
              <a:t>RXNE</a:t>
            </a:r>
            <a:r>
              <a:rPr lang="en-US" b="0" i="0" dirty="0">
                <a:solidFill>
                  <a:srgbClr val="3B3D40"/>
                </a:solidFill>
                <a:effectLst/>
                <a:latin typeface="Arial" panose="020B0604020202020204" pitchFamily="34" charset="0"/>
              </a:rPr>
              <a:t> (Receive Buffer Not Empty) bit in SPI status register(SPI_SR). </a:t>
            </a:r>
            <a:endParaRPr lang="en-IN" dirty="0"/>
          </a:p>
        </p:txBody>
      </p:sp>
      <p:pic>
        <p:nvPicPr>
          <p:cNvPr id="6" name="Picture 5">
            <a:extLst>
              <a:ext uri="{FF2B5EF4-FFF2-40B4-BE49-F238E27FC236}">
                <a16:creationId xmlns:a16="http://schemas.microsoft.com/office/drawing/2014/main" id="{D5FD4EA0-F105-08D9-BBEC-FC2CAC223724}"/>
              </a:ext>
            </a:extLst>
          </p:cNvPr>
          <p:cNvPicPr>
            <a:picLocks noChangeAspect="1"/>
          </p:cNvPicPr>
          <p:nvPr/>
        </p:nvPicPr>
        <p:blipFill>
          <a:blip r:embed="rId2"/>
          <a:stretch>
            <a:fillRect/>
          </a:stretch>
        </p:blipFill>
        <p:spPr>
          <a:xfrm>
            <a:off x="2231136" y="4704589"/>
            <a:ext cx="7729728" cy="1848013"/>
          </a:xfrm>
          <a:prstGeom prst="rect">
            <a:avLst/>
          </a:prstGeom>
        </p:spPr>
      </p:pic>
    </p:spTree>
    <p:extLst>
      <p:ext uri="{BB962C8B-B14F-4D97-AF65-F5344CB8AC3E}">
        <p14:creationId xmlns:p14="http://schemas.microsoft.com/office/powerpoint/2010/main" val="4020830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FFBF-FCBE-18EA-6F71-14BFB665EB04}"/>
              </a:ext>
            </a:extLst>
          </p:cNvPr>
          <p:cNvSpPr>
            <a:spLocks noGrp="1"/>
          </p:cNvSpPr>
          <p:nvPr>
            <p:ph type="title"/>
          </p:nvPr>
        </p:nvSpPr>
        <p:spPr/>
        <p:txBody>
          <a:bodyPr/>
          <a:lstStyle/>
          <a:p>
            <a:r>
              <a:rPr lang="en-US" dirty="0"/>
              <a:t>SPI RECEIVE STEPS</a:t>
            </a:r>
            <a:endParaRPr lang="en-IN" dirty="0"/>
          </a:p>
        </p:txBody>
      </p:sp>
      <p:sp>
        <p:nvSpPr>
          <p:cNvPr id="3" name="Content Placeholder 2">
            <a:extLst>
              <a:ext uri="{FF2B5EF4-FFF2-40B4-BE49-F238E27FC236}">
                <a16:creationId xmlns:a16="http://schemas.microsoft.com/office/drawing/2014/main" id="{326BF7A1-FDB7-A3D5-636B-A0B539FF91DA}"/>
              </a:ext>
            </a:extLst>
          </p:cNvPr>
          <p:cNvSpPr>
            <a:spLocks noGrp="1"/>
          </p:cNvSpPr>
          <p:nvPr>
            <p:ph idx="1"/>
          </p:nvPr>
        </p:nvSpPr>
        <p:spPr>
          <a:xfrm>
            <a:off x="2231136" y="2638044"/>
            <a:ext cx="7334205" cy="1892923"/>
          </a:xfrm>
        </p:spPr>
        <p:txBody>
          <a:bodyPr>
            <a:normAutofit/>
          </a:bodyPr>
          <a:lstStyle/>
          <a:p>
            <a:pPr marL="0" indent="0" algn="l">
              <a:buNone/>
            </a:pPr>
            <a:r>
              <a:rPr lang="en-US" dirty="0">
                <a:solidFill>
                  <a:srgbClr val="3B3D40"/>
                </a:solidFill>
                <a:latin typeface="Arial" panose="020B0604020202020204" pitchFamily="34" charset="0"/>
              </a:rPr>
              <a:t>3</a:t>
            </a:r>
            <a:r>
              <a:rPr lang="en-US" b="0" i="0" dirty="0">
                <a:solidFill>
                  <a:srgbClr val="3B3D40"/>
                </a:solidFill>
                <a:effectLst/>
                <a:latin typeface="Arial" panose="020B0604020202020204" pitchFamily="34" charset="0"/>
              </a:rPr>
              <a:t>. And later we can copy the data from the Data Register into our buffer. This clears the RXNE bit</a:t>
            </a:r>
          </a:p>
          <a:p>
            <a:endParaRPr lang="en-IN" dirty="0"/>
          </a:p>
        </p:txBody>
      </p:sp>
      <p:pic>
        <p:nvPicPr>
          <p:cNvPr id="5" name="Picture 4">
            <a:extLst>
              <a:ext uri="{FF2B5EF4-FFF2-40B4-BE49-F238E27FC236}">
                <a16:creationId xmlns:a16="http://schemas.microsoft.com/office/drawing/2014/main" id="{1983246E-1E4D-9E49-2CD1-901588A00C61}"/>
              </a:ext>
            </a:extLst>
          </p:cNvPr>
          <p:cNvPicPr>
            <a:picLocks noChangeAspect="1"/>
          </p:cNvPicPr>
          <p:nvPr/>
        </p:nvPicPr>
        <p:blipFill>
          <a:blip r:embed="rId2"/>
          <a:stretch>
            <a:fillRect/>
          </a:stretch>
        </p:blipFill>
        <p:spPr>
          <a:xfrm>
            <a:off x="2231136" y="4044103"/>
            <a:ext cx="7729728" cy="1942991"/>
          </a:xfrm>
          <a:prstGeom prst="rect">
            <a:avLst/>
          </a:prstGeom>
        </p:spPr>
      </p:pic>
    </p:spTree>
    <p:extLst>
      <p:ext uri="{BB962C8B-B14F-4D97-AF65-F5344CB8AC3E}">
        <p14:creationId xmlns:p14="http://schemas.microsoft.com/office/powerpoint/2010/main" val="3937134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368C7-0346-E593-A0BB-C9C5904BC189}"/>
              </a:ext>
            </a:extLst>
          </p:cNvPr>
          <p:cNvSpPr>
            <a:spLocks noGrp="1"/>
          </p:cNvSpPr>
          <p:nvPr>
            <p:ph type="title"/>
          </p:nvPr>
        </p:nvSpPr>
        <p:spPr>
          <a:xfrm>
            <a:off x="1998053" y="2834640"/>
            <a:ext cx="7729728" cy="1188720"/>
          </a:xfrm>
        </p:spPr>
        <p:txBody>
          <a:bodyPr/>
          <a:lstStyle/>
          <a:p>
            <a:r>
              <a:rPr lang="en-US" dirty="0"/>
              <a:t>MCQ</a:t>
            </a:r>
            <a:endParaRPr lang="en-IN" dirty="0"/>
          </a:p>
        </p:txBody>
      </p:sp>
    </p:spTree>
    <p:extLst>
      <p:ext uri="{BB962C8B-B14F-4D97-AF65-F5344CB8AC3E}">
        <p14:creationId xmlns:p14="http://schemas.microsoft.com/office/powerpoint/2010/main" val="3444799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CBD24-9DA5-DF4D-4792-57010D6BD872}"/>
              </a:ext>
            </a:extLst>
          </p:cNvPr>
          <p:cNvSpPr>
            <a:spLocks noGrp="1"/>
          </p:cNvSpPr>
          <p:nvPr>
            <p:ph type="title"/>
          </p:nvPr>
        </p:nvSpPr>
        <p:spPr/>
        <p:txBody>
          <a:bodyPr/>
          <a:lstStyle/>
          <a:p>
            <a:r>
              <a:rPr lang="en-US" dirty="0"/>
              <a:t>table of contents</a:t>
            </a:r>
            <a:endParaRPr lang="en-IN" dirty="0"/>
          </a:p>
        </p:txBody>
      </p:sp>
      <p:graphicFrame>
        <p:nvGraphicFramePr>
          <p:cNvPr id="4" name="Table 4">
            <a:extLst>
              <a:ext uri="{FF2B5EF4-FFF2-40B4-BE49-F238E27FC236}">
                <a16:creationId xmlns:a16="http://schemas.microsoft.com/office/drawing/2014/main" id="{6203979B-5C1C-A4B3-BCA3-B22000B0437C}"/>
              </a:ext>
            </a:extLst>
          </p:cNvPr>
          <p:cNvGraphicFramePr>
            <a:graphicFrameLocks noGrp="1"/>
          </p:cNvGraphicFramePr>
          <p:nvPr>
            <p:ph idx="1"/>
            <p:extLst>
              <p:ext uri="{D42A27DB-BD31-4B8C-83A1-F6EECF244321}">
                <p14:modId xmlns:p14="http://schemas.microsoft.com/office/powerpoint/2010/main" val="3133800"/>
              </p:ext>
            </p:extLst>
          </p:nvPr>
        </p:nvGraphicFramePr>
        <p:xfrm>
          <a:off x="1317812" y="2638424"/>
          <a:ext cx="8643750" cy="1791466"/>
        </p:xfrm>
        <a:graphic>
          <a:graphicData uri="http://schemas.openxmlformats.org/drawingml/2006/table">
            <a:tbl>
              <a:tblPr firstRow="1" bandRow="1">
                <a:tableStyleId>{5C22544A-7EE6-4342-B048-85BDC9FD1C3A}</a:tableStyleId>
              </a:tblPr>
              <a:tblGrid>
                <a:gridCol w="663116">
                  <a:extLst>
                    <a:ext uri="{9D8B030D-6E8A-4147-A177-3AD203B41FA5}">
                      <a16:colId xmlns:a16="http://schemas.microsoft.com/office/drawing/2014/main" val="1477267385"/>
                    </a:ext>
                  </a:extLst>
                </a:gridCol>
                <a:gridCol w="5277681">
                  <a:extLst>
                    <a:ext uri="{9D8B030D-6E8A-4147-A177-3AD203B41FA5}">
                      <a16:colId xmlns:a16="http://schemas.microsoft.com/office/drawing/2014/main" val="2362437727"/>
                    </a:ext>
                  </a:extLst>
                </a:gridCol>
                <a:gridCol w="1561479">
                  <a:extLst>
                    <a:ext uri="{9D8B030D-6E8A-4147-A177-3AD203B41FA5}">
                      <a16:colId xmlns:a16="http://schemas.microsoft.com/office/drawing/2014/main" val="426173195"/>
                    </a:ext>
                  </a:extLst>
                </a:gridCol>
                <a:gridCol w="1141474">
                  <a:extLst>
                    <a:ext uri="{9D8B030D-6E8A-4147-A177-3AD203B41FA5}">
                      <a16:colId xmlns:a16="http://schemas.microsoft.com/office/drawing/2014/main" val="137549450"/>
                    </a:ext>
                  </a:extLst>
                </a:gridCol>
              </a:tblGrid>
              <a:tr h="654274">
                <a:tc>
                  <a:txBody>
                    <a:bodyPr/>
                    <a:lstStyle/>
                    <a:p>
                      <a:r>
                        <a:rPr lang="en-US" dirty="0" err="1"/>
                        <a:t>SNo</a:t>
                      </a:r>
                      <a:endParaRPr lang="en-IN" dirty="0"/>
                    </a:p>
                  </a:txBody>
                  <a:tcPr/>
                </a:tc>
                <a:tc>
                  <a:txBody>
                    <a:bodyPr/>
                    <a:lstStyle/>
                    <a:p>
                      <a:r>
                        <a:rPr lang="en-US" dirty="0"/>
                        <a:t> Topic</a:t>
                      </a:r>
                      <a:endParaRPr lang="en-IN" dirty="0"/>
                    </a:p>
                  </a:txBody>
                  <a:tcPr/>
                </a:tc>
                <a:tc>
                  <a:txBody>
                    <a:bodyPr/>
                    <a:lstStyle/>
                    <a:p>
                      <a:r>
                        <a:rPr lang="en-US" dirty="0"/>
                        <a:t>Duration</a:t>
                      </a:r>
                      <a:endParaRPr lang="en-IN" dirty="0"/>
                    </a:p>
                  </a:txBody>
                  <a:tcPr/>
                </a:tc>
                <a:tc>
                  <a:txBody>
                    <a:bodyPr/>
                    <a:lstStyle/>
                    <a:p>
                      <a:r>
                        <a:rPr lang="en-US" dirty="0"/>
                        <a:t>Slide</a:t>
                      </a:r>
                      <a:endParaRPr lang="en-IN" dirty="0"/>
                    </a:p>
                  </a:txBody>
                  <a:tcPr/>
                </a:tc>
                <a:extLst>
                  <a:ext uri="{0D108BD9-81ED-4DB2-BD59-A6C34878D82A}">
                    <a16:rowId xmlns:a16="http://schemas.microsoft.com/office/drawing/2014/main" val="3822430488"/>
                  </a:ext>
                </a:extLst>
              </a:tr>
              <a:tr h="379064">
                <a:tc>
                  <a:txBody>
                    <a:bodyPr/>
                    <a:lstStyle/>
                    <a:p>
                      <a:r>
                        <a:rPr lang="en-US" dirty="0"/>
                        <a:t>1.</a:t>
                      </a:r>
                      <a:endParaRPr lang="en-IN" dirty="0"/>
                    </a:p>
                  </a:txBody>
                  <a:tcPr/>
                </a:tc>
                <a:tc>
                  <a:txBody>
                    <a:bodyPr/>
                    <a:lstStyle/>
                    <a:p>
                      <a:r>
                        <a:rPr lang="en-US" dirty="0"/>
                        <a:t>Introduction to SPI</a:t>
                      </a:r>
                      <a:endParaRPr lang="en-IN" dirty="0"/>
                    </a:p>
                  </a:txBody>
                  <a:tcPr/>
                </a:tc>
                <a:tc>
                  <a:txBody>
                    <a:bodyPr/>
                    <a:lstStyle/>
                    <a:p>
                      <a:endParaRPr lang="en-IN" dirty="0"/>
                    </a:p>
                  </a:txBody>
                  <a:tcPr/>
                </a:tc>
                <a:tc>
                  <a:txBody>
                    <a:bodyPr/>
                    <a:lstStyle/>
                    <a:p>
                      <a:r>
                        <a:rPr lang="en-IN" dirty="0">
                          <a:hlinkClick r:id="rId2" action="ppaction://hlinksldjump"/>
                        </a:rPr>
                        <a:t>4</a:t>
                      </a:r>
                      <a:endParaRPr lang="en-IN" dirty="0"/>
                    </a:p>
                  </a:txBody>
                  <a:tcPr/>
                </a:tc>
                <a:extLst>
                  <a:ext uri="{0D108BD9-81ED-4DB2-BD59-A6C34878D82A}">
                    <a16:rowId xmlns:a16="http://schemas.microsoft.com/office/drawing/2014/main" val="1759538819"/>
                  </a:ext>
                </a:extLst>
              </a:tr>
              <a:tr h="379064">
                <a:tc>
                  <a:txBody>
                    <a:bodyPr/>
                    <a:lstStyle/>
                    <a:p>
                      <a:r>
                        <a:rPr lang="en-US" dirty="0"/>
                        <a:t>2.</a:t>
                      </a:r>
                      <a:endParaRPr lang="en-IN" dirty="0"/>
                    </a:p>
                  </a:txBody>
                  <a:tcPr/>
                </a:tc>
                <a:tc>
                  <a:txBody>
                    <a:bodyPr/>
                    <a:lstStyle/>
                    <a:p>
                      <a:r>
                        <a:rPr lang="en-US" dirty="0"/>
                        <a:t>Steps in SPI communication</a:t>
                      </a:r>
                      <a:endParaRPr lang="en-IN" dirty="0"/>
                    </a:p>
                  </a:txBody>
                  <a:tcPr/>
                </a:tc>
                <a:tc>
                  <a:txBody>
                    <a:bodyPr/>
                    <a:lstStyle/>
                    <a:p>
                      <a:endParaRPr lang="en-IN" dirty="0"/>
                    </a:p>
                  </a:txBody>
                  <a:tcPr/>
                </a:tc>
                <a:tc>
                  <a:txBody>
                    <a:bodyPr/>
                    <a:lstStyle/>
                    <a:p>
                      <a:r>
                        <a:rPr lang="en-IN" dirty="0">
                          <a:hlinkClick r:id="rId3" action="ppaction://hlinksldjump"/>
                        </a:rPr>
                        <a:t>14</a:t>
                      </a:r>
                      <a:endParaRPr lang="en-IN" dirty="0"/>
                    </a:p>
                  </a:txBody>
                  <a:tcPr/>
                </a:tc>
                <a:extLst>
                  <a:ext uri="{0D108BD9-81ED-4DB2-BD59-A6C34878D82A}">
                    <a16:rowId xmlns:a16="http://schemas.microsoft.com/office/drawing/2014/main" val="3334860996"/>
                  </a:ext>
                </a:extLst>
              </a:tr>
              <a:tr h="379064">
                <a:tc>
                  <a:txBody>
                    <a:bodyPr/>
                    <a:lstStyle/>
                    <a:p>
                      <a:r>
                        <a:rPr lang="en-US" dirty="0"/>
                        <a:t>3.</a:t>
                      </a:r>
                      <a:endParaRPr lang="en-IN" dirty="0"/>
                    </a:p>
                  </a:txBody>
                  <a:tcPr/>
                </a:tc>
                <a:tc>
                  <a:txBody>
                    <a:bodyPr/>
                    <a:lstStyle/>
                    <a:p>
                      <a:r>
                        <a:rPr lang="en-US" dirty="0"/>
                        <a:t>SPI using registers in STM32</a:t>
                      </a:r>
                      <a:endParaRPr lang="en-IN" dirty="0"/>
                    </a:p>
                  </a:txBody>
                  <a:tcPr/>
                </a:tc>
                <a:tc>
                  <a:txBody>
                    <a:bodyPr/>
                    <a:lstStyle/>
                    <a:p>
                      <a:endParaRPr lang="en-IN" dirty="0"/>
                    </a:p>
                  </a:txBody>
                  <a:tcPr/>
                </a:tc>
                <a:tc>
                  <a:txBody>
                    <a:bodyPr/>
                    <a:lstStyle/>
                    <a:p>
                      <a:r>
                        <a:rPr lang="en-IN" dirty="0">
                          <a:hlinkClick r:id="rId4" action="ppaction://hlinksldjump"/>
                        </a:rPr>
                        <a:t>19</a:t>
                      </a:r>
                      <a:endParaRPr lang="en-IN" dirty="0"/>
                    </a:p>
                  </a:txBody>
                  <a:tcPr/>
                </a:tc>
                <a:extLst>
                  <a:ext uri="{0D108BD9-81ED-4DB2-BD59-A6C34878D82A}">
                    <a16:rowId xmlns:a16="http://schemas.microsoft.com/office/drawing/2014/main" val="3517745566"/>
                  </a:ext>
                </a:extLst>
              </a:tr>
            </a:tbl>
          </a:graphicData>
        </a:graphic>
      </p:graphicFrame>
    </p:spTree>
    <p:extLst>
      <p:ext uri="{BB962C8B-B14F-4D97-AF65-F5344CB8AC3E}">
        <p14:creationId xmlns:p14="http://schemas.microsoft.com/office/powerpoint/2010/main" val="2097442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2E6F-EC69-9708-B439-85639361E04F}"/>
              </a:ext>
            </a:extLst>
          </p:cNvPr>
          <p:cNvSpPr>
            <a:spLocks noGrp="1"/>
          </p:cNvSpPr>
          <p:nvPr>
            <p:ph type="title"/>
          </p:nvPr>
        </p:nvSpPr>
        <p:spPr/>
        <p:txBody>
          <a:bodyPr/>
          <a:lstStyle/>
          <a:p>
            <a:r>
              <a:rPr lang="en-US" dirty="0"/>
              <a:t>MCQ-1</a:t>
            </a:r>
            <a:endParaRPr lang="en-IN" dirty="0"/>
          </a:p>
        </p:txBody>
      </p:sp>
      <p:sp>
        <p:nvSpPr>
          <p:cNvPr id="3" name="Content Placeholder 2">
            <a:extLst>
              <a:ext uri="{FF2B5EF4-FFF2-40B4-BE49-F238E27FC236}">
                <a16:creationId xmlns:a16="http://schemas.microsoft.com/office/drawing/2014/main" id="{9154CE16-A71E-441D-9D6B-CCE1DEC91F82}"/>
              </a:ext>
            </a:extLst>
          </p:cNvPr>
          <p:cNvSpPr>
            <a:spLocks noGrp="1"/>
          </p:cNvSpPr>
          <p:nvPr>
            <p:ph idx="1"/>
          </p:nvPr>
        </p:nvSpPr>
        <p:spPr/>
        <p:txBody>
          <a:bodyPr/>
          <a:lstStyle/>
          <a:p>
            <a:pPr marL="0" indent="0">
              <a:buNone/>
            </a:pPr>
            <a:r>
              <a:rPr lang="en-US" dirty="0"/>
              <a:t>1) What of the following is NOT true about SPI?</a:t>
            </a:r>
          </a:p>
          <a:p>
            <a:pPr marL="342900" indent="-342900">
              <a:buAutoNum type="alphaLcParenR"/>
            </a:pPr>
            <a:r>
              <a:rPr lang="en-US" dirty="0"/>
              <a:t>It is synchronous</a:t>
            </a:r>
          </a:p>
          <a:p>
            <a:pPr marL="342900" indent="-342900">
              <a:buAutoNum type="alphaLcParenR"/>
            </a:pPr>
            <a:r>
              <a:rPr lang="en-US" dirty="0"/>
              <a:t>It provides interfacing to multiple slaves.</a:t>
            </a:r>
          </a:p>
          <a:p>
            <a:pPr marL="342900" indent="-342900">
              <a:buAutoNum type="alphaLcParenR"/>
            </a:pPr>
            <a:r>
              <a:rPr lang="en-US" dirty="0"/>
              <a:t>It provides interfacing to multiple masters.</a:t>
            </a:r>
          </a:p>
          <a:p>
            <a:pPr marL="342900" indent="-342900">
              <a:buAutoNum type="alphaLcParenR"/>
            </a:pPr>
            <a:r>
              <a:rPr lang="en-US" dirty="0"/>
              <a:t>It does not include addressing of slaves.</a:t>
            </a:r>
            <a:endParaRPr lang="en-IN" dirty="0"/>
          </a:p>
        </p:txBody>
      </p:sp>
    </p:spTree>
    <p:extLst>
      <p:ext uri="{BB962C8B-B14F-4D97-AF65-F5344CB8AC3E}">
        <p14:creationId xmlns:p14="http://schemas.microsoft.com/office/powerpoint/2010/main" val="1001781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2E6F-EC69-9708-B439-85639361E04F}"/>
              </a:ext>
            </a:extLst>
          </p:cNvPr>
          <p:cNvSpPr>
            <a:spLocks noGrp="1"/>
          </p:cNvSpPr>
          <p:nvPr>
            <p:ph type="title"/>
          </p:nvPr>
        </p:nvSpPr>
        <p:spPr/>
        <p:txBody>
          <a:bodyPr/>
          <a:lstStyle/>
          <a:p>
            <a:r>
              <a:rPr lang="en-US" dirty="0"/>
              <a:t>MCQ-2</a:t>
            </a:r>
            <a:endParaRPr lang="en-IN" dirty="0"/>
          </a:p>
        </p:txBody>
      </p:sp>
      <p:sp>
        <p:nvSpPr>
          <p:cNvPr id="3" name="Content Placeholder 2">
            <a:extLst>
              <a:ext uri="{FF2B5EF4-FFF2-40B4-BE49-F238E27FC236}">
                <a16:creationId xmlns:a16="http://schemas.microsoft.com/office/drawing/2014/main" id="{9154CE16-A71E-441D-9D6B-CCE1DEC91F82}"/>
              </a:ext>
            </a:extLst>
          </p:cNvPr>
          <p:cNvSpPr>
            <a:spLocks noGrp="1"/>
          </p:cNvSpPr>
          <p:nvPr>
            <p:ph idx="1"/>
          </p:nvPr>
        </p:nvSpPr>
        <p:spPr/>
        <p:txBody>
          <a:bodyPr/>
          <a:lstStyle/>
          <a:p>
            <a:pPr marL="0" indent="0">
              <a:buNone/>
            </a:pPr>
            <a:r>
              <a:rPr lang="en-US" dirty="0"/>
              <a:t>2) What is the full form of MISO line in SPI?</a:t>
            </a:r>
          </a:p>
          <a:p>
            <a:pPr marL="342900" indent="-342900">
              <a:buAutoNum type="alphaLcParenR"/>
            </a:pPr>
            <a:r>
              <a:rPr lang="en-US" dirty="0"/>
              <a:t>Minimum input slave output</a:t>
            </a:r>
          </a:p>
          <a:p>
            <a:pPr marL="342900" indent="-342900">
              <a:buAutoNum type="alphaLcParenR"/>
            </a:pPr>
            <a:r>
              <a:rPr lang="en-US" dirty="0"/>
              <a:t>Minimum input select output</a:t>
            </a:r>
          </a:p>
          <a:p>
            <a:pPr marL="342900" indent="-342900">
              <a:buAutoNum type="alphaLcParenR"/>
            </a:pPr>
            <a:r>
              <a:rPr lang="en-US" dirty="0"/>
              <a:t>Master input slave output</a:t>
            </a:r>
          </a:p>
          <a:p>
            <a:pPr marL="342900" indent="-342900">
              <a:buAutoNum type="alphaLcParenR"/>
            </a:pPr>
            <a:r>
              <a:rPr lang="en-US" dirty="0"/>
              <a:t>Master input select output</a:t>
            </a:r>
            <a:endParaRPr lang="en-IN" dirty="0"/>
          </a:p>
        </p:txBody>
      </p:sp>
    </p:spTree>
    <p:extLst>
      <p:ext uri="{BB962C8B-B14F-4D97-AF65-F5344CB8AC3E}">
        <p14:creationId xmlns:p14="http://schemas.microsoft.com/office/powerpoint/2010/main" val="2656299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2E6F-EC69-9708-B439-85639361E04F}"/>
              </a:ext>
            </a:extLst>
          </p:cNvPr>
          <p:cNvSpPr>
            <a:spLocks noGrp="1"/>
          </p:cNvSpPr>
          <p:nvPr>
            <p:ph type="title"/>
          </p:nvPr>
        </p:nvSpPr>
        <p:spPr/>
        <p:txBody>
          <a:bodyPr/>
          <a:lstStyle/>
          <a:p>
            <a:r>
              <a:rPr lang="en-US" dirty="0"/>
              <a:t>MCQ-3</a:t>
            </a:r>
            <a:endParaRPr lang="en-IN" dirty="0"/>
          </a:p>
        </p:txBody>
      </p:sp>
      <p:sp>
        <p:nvSpPr>
          <p:cNvPr id="3" name="Content Placeholder 2">
            <a:extLst>
              <a:ext uri="{FF2B5EF4-FFF2-40B4-BE49-F238E27FC236}">
                <a16:creationId xmlns:a16="http://schemas.microsoft.com/office/drawing/2014/main" id="{9154CE16-A71E-441D-9D6B-CCE1DEC91F82}"/>
              </a:ext>
            </a:extLst>
          </p:cNvPr>
          <p:cNvSpPr>
            <a:spLocks noGrp="1"/>
          </p:cNvSpPr>
          <p:nvPr>
            <p:ph idx="1"/>
          </p:nvPr>
        </p:nvSpPr>
        <p:spPr/>
        <p:txBody>
          <a:bodyPr/>
          <a:lstStyle/>
          <a:p>
            <a:pPr marL="0" indent="0">
              <a:buNone/>
            </a:pPr>
            <a:r>
              <a:rPr lang="en-US" dirty="0"/>
              <a:t>3) If a master is connected using SPI to 5 slaves what are the number of minimum and maximum number of wire lines needed for the master?</a:t>
            </a:r>
          </a:p>
          <a:p>
            <a:pPr marL="342900" indent="-342900">
              <a:buAutoNum type="alphaLcParenR"/>
            </a:pPr>
            <a:r>
              <a:rPr lang="en-US" dirty="0"/>
              <a:t>4 and 4</a:t>
            </a:r>
          </a:p>
          <a:p>
            <a:pPr marL="342900" indent="-342900">
              <a:buAutoNum type="alphaLcParenR"/>
            </a:pPr>
            <a:r>
              <a:rPr lang="en-US" dirty="0"/>
              <a:t>4 and 8</a:t>
            </a:r>
          </a:p>
          <a:p>
            <a:pPr marL="342900" indent="-342900">
              <a:buAutoNum type="alphaLcParenR"/>
            </a:pPr>
            <a:r>
              <a:rPr lang="en-US" dirty="0"/>
              <a:t>5 and 7</a:t>
            </a:r>
          </a:p>
          <a:p>
            <a:pPr marL="342900" indent="-342900">
              <a:buAutoNum type="alphaLcParenR"/>
            </a:pPr>
            <a:r>
              <a:rPr lang="en-US" dirty="0"/>
              <a:t>5 and 8</a:t>
            </a:r>
            <a:endParaRPr lang="en-IN" dirty="0"/>
          </a:p>
        </p:txBody>
      </p:sp>
    </p:spTree>
    <p:extLst>
      <p:ext uri="{BB962C8B-B14F-4D97-AF65-F5344CB8AC3E}">
        <p14:creationId xmlns:p14="http://schemas.microsoft.com/office/powerpoint/2010/main" val="237191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2E6F-EC69-9708-B439-85639361E04F}"/>
              </a:ext>
            </a:extLst>
          </p:cNvPr>
          <p:cNvSpPr>
            <a:spLocks noGrp="1"/>
          </p:cNvSpPr>
          <p:nvPr>
            <p:ph type="title"/>
          </p:nvPr>
        </p:nvSpPr>
        <p:spPr/>
        <p:txBody>
          <a:bodyPr/>
          <a:lstStyle/>
          <a:p>
            <a:r>
              <a:rPr lang="en-US" dirty="0"/>
              <a:t>MCQ-4</a:t>
            </a:r>
            <a:endParaRPr lang="en-IN" dirty="0"/>
          </a:p>
        </p:txBody>
      </p:sp>
      <p:sp>
        <p:nvSpPr>
          <p:cNvPr id="3" name="Content Placeholder 2">
            <a:extLst>
              <a:ext uri="{FF2B5EF4-FFF2-40B4-BE49-F238E27FC236}">
                <a16:creationId xmlns:a16="http://schemas.microsoft.com/office/drawing/2014/main" id="{9154CE16-A71E-441D-9D6B-CCE1DEC91F82}"/>
              </a:ext>
            </a:extLst>
          </p:cNvPr>
          <p:cNvSpPr>
            <a:spLocks noGrp="1"/>
          </p:cNvSpPr>
          <p:nvPr>
            <p:ph idx="1"/>
          </p:nvPr>
        </p:nvSpPr>
        <p:spPr/>
        <p:txBody>
          <a:bodyPr/>
          <a:lstStyle/>
          <a:p>
            <a:pPr marL="0" indent="0">
              <a:buNone/>
            </a:pPr>
            <a:r>
              <a:rPr lang="en-US" dirty="0"/>
              <a:t>4) What is NOT a reason for choosing SPI over I2C or UART? </a:t>
            </a:r>
          </a:p>
          <a:p>
            <a:pPr marL="342900" indent="-342900">
              <a:buAutoNum type="alphaLcParenR"/>
            </a:pPr>
            <a:r>
              <a:rPr lang="en-US" dirty="0"/>
              <a:t>It is synchronous</a:t>
            </a:r>
          </a:p>
          <a:p>
            <a:pPr marL="342900" indent="-342900">
              <a:buAutoNum type="alphaLcParenR"/>
            </a:pPr>
            <a:r>
              <a:rPr lang="en-US" dirty="0"/>
              <a:t>It provides interfacing to multiple slaves.</a:t>
            </a:r>
          </a:p>
          <a:p>
            <a:pPr marL="342900" indent="-342900">
              <a:buAutoNum type="alphaLcParenR"/>
            </a:pPr>
            <a:r>
              <a:rPr lang="en-US" dirty="0"/>
              <a:t>It requires fewer transmission lines than I2C or UART.</a:t>
            </a:r>
          </a:p>
          <a:p>
            <a:pPr marL="342900" indent="-342900">
              <a:buAutoNum type="alphaLcParenR"/>
            </a:pPr>
            <a:r>
              <a:rPr lang="en-US" dirty="0"/>
              <a:t>It does not include addressing of slaves.</a:t>
            </a:r>
            <a:endParaRPr lang="en-IN" dirty="0"/>
          </a:p>
        </p:txBody>
      </p:sp>
    </p:spTree>
    <p:extLst>
      <p:ext uri="{BB962C8B-B14F-4D97-AF65-F5344CB8AC3E}">
        <p14:creationId xmlns:p14="http://schemas.microsoft.com/office/powerpoint/2010/main" val="14858838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2E6F-EC69-9708-B439-85639361E04F}"/>
              </a:ext>
            </a:extLst>
          </p:cNvPr>
          <p:cNvSpPr>
            <a:spLocks noGrp="1"/>
          </p:cNvSpPr>
          <p:nvPr>
            <p:ph type="title"/>
          </p:nvPr>
        </p:nvSpPr>
        <p:spPr/>
        <p:txBody>
          <a:bodyPr/>
          <a:lstStyle/>
          <a:p>
            <a:r>
              <a:rPr lang="en-US" dirty="0"/>
              <a:t>MCQ-5</a:t>
            </a:r>
            <a:endParaRPr lang="en-IN" dirty="0"/>
          </a:p>
        </p:txBody>
      </p:sp>
      <p:sp>
        <p:nvSpPr>
          <p:cNvPr id="3" name="Content Placeholder 2">
            <a:extLst>
              <a:ext uri="{FF2B5EF4-FFF2-40B4-BE49-F238E27FC236}">
                <a16:creationId xmlns:a16="http://schemas.microsoft.com/office/drawing/2014/main" id="{9154CE16-A71E-441D-9D6B-CCE1DEC91F82}"/>
              </a:ext>
            </a:extLst>
          </p:cNvPr>
          <p:cNvSpPr>
            <a:spLocks noGrp="1"/>
          </p:cNvSpPr>
          <p:nvPr>
            <p:ph idx="1"/>
          </p:nvPr>
        </p:nvSpPr>
        <p:spPr/>
        <p:txBody>
          <a:bodyPr/>
          <a:lstStyle/>
          <a:p>
            <a:pPr marL="0" indent="0">
              <a:buNone/>
            </a:pPr>
            <a:r>
              <a:rPr lang="en-US" dirty="0"/>
              <a:t>5) Which of the following registers holds the data that is to be transmitted or received in an SPI communication?</a:t>
            </a:r>
          </a:p>
          <a:p>
            <a:pPr marL="342900" indent="-342900">
              <a:buAutoNum type="alphaLcParenR"/>
            </a:pPr>
            <a:r>
              <a:rPr lang="en-US" dirty="0"/>
              <a:t>SPI_SR</a:t>
            </a:r>
          </a:p>
          <a:p>
            <a:pPr marL="342900" indent="-342900">
              <a:buAutoNum type="alphaLcParenR"/>
            </a:pPr>
            <a:r>
              <a:rPr lang="en-US" dirty="0"/>
              <a:t>SPI_DR</a:t>
            </a:r>
          </a:p>
          <a:p>
            <a:pPr marL="342900" indent="-342900">
              <a:buAutoNum type="alphaLcParenR"/>
            </a:pPr>
            <a:r>
              <a:rPr lang="en-US" dirty="0"/>
              <a:t>SPI_CR1</a:t>
            </a:r>
          </a:p>
          <a:p>
            <a:pPr marL="342900" indent="-342900">
              <a:buAutoNum type="alphaLcParenR"/>
            </a:pPr>
            <a:r>
              <a:rPr lang="en-US" dirty="0"/>
              <a:t>SPI_CR2</a:t>
            </a:r>
            <a:endParaRPr lang="en-IN" dirty="0"/>
          </a:p>
        </p:txBody>
      </p:sp>
    </p:spTree>
    <p:extLst>
      <p:ext uri="{BB962C8B-B14F-4D97-AF65-F5344CB8AC3E}">
        <p14:creationId xmlns:p14="http://schemas.microsoft.com/office/powerpoint/2010/main" val="142642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981BE-B1F5-F180-7FF0-03090608DA27}"/>
              </a:ext>
            </a:extLst>
          </p:cNvPr>
          <p:cNvSpPr>
            <a:spLocks noGrp="1"/>
          </p:cNvSpPr>
          <p:nvPr>
            <p:ph type="title"/>
          </p:nvPr>
        </p:nvSpPr>
        <p:spPr/>
        <p:txBody>
          <a:bodyPr/>
          <a:lstStyle/>
          <a:p>
            <a:r>
              <a:rPr lang="en-US" dirty="0"/>
              <a:t>Answer cues</a:t>
            </a:r>
            <a:endParaRPr lang="en-IN" dirty="0"/>
          </a:p>
        </p:txBody>
      </p:sp>
      <p:graphicFrame>
        <p:nvGraphicFramePr>
          <p:cNvPr id="4" name="Table 4">
            <a:extLst>
              <a:ext uri="{FF2B5EF4-FFF2-40B4-BE49-F238E27FC236}">
                <a16:creationId xmlns:a16="http://schemas.microsoft.com/office/drawing/2014/main" id="{74E609E6-A1C0-49A2-AE4C-F7E4608B6ED9}"/>
              </a:ext>
            </a:extLst>
          </p:cNvPr>
          <p:cNvGraphicFramePr>
            <a:graphicFrameLocks noGrp="1"/>
          </p:cNvGraphicFramePr>
          <p:nvPr>
            <p:ph idx="1"/>
            <p:extLst>
              <p:ext uri="{D42A27DB-BD31-4B8C-83A1-F6EECF244321}">
                <p14:modId xmlns:p14="http://schemas.microsoft.com/office/powerpoint/2010/main" val="1101555010"/>
              </p:ext>
            </p:extLst>
          </p:nvPr>
        </p:nvGraphicFramePr>
        <p:xfrm>
          <a:off x="2230438" y="2638425"/>
          <a:ext cx="7731123" cy="2763520"/>
        </p:xfrm>
        <a:graphic>
          <a:graphicData uri="http://schemas.openxmlformats.org/drawingml/2006/table">
            <a:tbl>
              <a:tblPr firstRow="1" bandRow="1">
                <a:tableStyleId>{5C22544A-7EE6-4342-B048-85BDC9FD1C3A}</a:tableStyleId>
              </a:tblPr>
              <a:tblGrid>
                <a:gridCol w="1848503">
                  <a:extLst>
                    <a:ext uri="{9D8B030D-6E8A-4147-A177-3AD203B41FA5}">
                      <a16:colId xmlns:a16="http://schemas.microsoft.com/office/drawing/2014/main" val="2047480968"/>
                    </a:ext>
                  </a:extLst>
                </a:gridCol>
                <a:gridCol w="3305579">
                  <a:extLst>
                    <a:ext uri="{9D8B030D-6E8A-4147-A177-3AD203B41FA5}">
                      <a16:colId xmlns:a16="http://schemas.microsoft.com/office/drawing/2014/main" val="743221472"/>
                    </a:ext>
                  </a:extLst>
                </a:gridCol>
                <a:gridCol w="2577041">
                  <a:extLst>
                    <a:ext uri="{9D8B030D-6E8A-4147-A177-3AD203B41FA5}">
                      <a16:colId xmlns:a16="http://schemas.microsoft.com/office/drawing/2014/main" val="2934795986"/>
                    </a:ext>
                  </a:extLst>
                </a:gridCol>
              </a:tblGrid>
              <a:tr h="370840">
                <a:tc>
                  <a:txBody>
                    <a:bodyPr/>
                    <a:lstStyle/>
                    <a:p>
                      <a:r>
                        <a:rPr lang="en-US" dirty="0"/>
                        <a:t>Question No.</a:t>
                      </a:r>
                      <a:endParaRPr lang="en-IN" dirty="0"/>
                    </a:p>
                  </a:txBody>
                  <a:tcPr/>
                </a:tc>
                <a:tc>
                  <a:txBody>
                    <a:bodyPr/>
                    <a:lstStyle/>
                    <a:p>
                      <a:r>
                        <a:rPr lang="en-US" dirty="0"/>
                        <a:t>Answer</a:t>
                      </a:r>
                      <a:endParaRPr lang="en-IN" dirty="0"/>
                    </a:p>
                  </a:txBody>
                  <a:tcPr/>
                </a:tc>
                <a:tc>
                  <a:txBody>
                    <a:bodyPr/>
                    <a:lstStyle/>
                    <a:p>
                      <a:r>
                        <a:rPr lang="en-US" dirty="0"/>
                        <a:t>Slide Number</a:t>
                      </a:r>
                      <a:endParaRPr lang="en-IN" dirty="0"/>
                    </a:p>
                  </a:txBody>
                  <a:tcPr/>
                </a:tc>
                <a:extLst>
                  <a:ext uri="{0D108BD9-81ED-4DB2-BD59-A6C34878D82A}">
                    <a16:rowId xmlns:a16="http://schemas.microsoft.com/office/drawing/2014/main" val="2587250851"/>
                  </a:ext>
                </a:extLst>
              </a:tr>
              <a:tr h="370840">
                <a:tc>
                  <a:txBody>
                    <a:bodyPr/>
                    <a:lstStyle/>
                    <a:p>
                      <a:r>
                        <a:rPr lang="en-US" dirty="0"/>
                        <a:t>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It provides interfacing to multiple masters.</a:t>
                      </a:r>
                    </a:p>
                  </a:txBody>
                  <a:tcPr/>
                </a:tc>
                <a:tc>
                  <a:txBody>
                    <a:bodyPr/>
                    <a:lstStyle/>
                    <a:p>
                      <a:r>
                        <a:rPr lang="en-US" dirty="0"/>
                        <a:t>13</a:t>
                      </a:r>
                      <a:endParaRPr lang="en-IN" dirty="0"/>
                    </a:p>
                  </a:txBody>
                  <a:tcPr/>
                </a:tc>
                <a:extLst>
                  <a:ext uri="{0D108BD9-81ED-4DB2-BD59-A6C34878D82A}">
                    <a16:rowId xmlns:a16="http://schemas.microsoft.com/office/drawing/2014/main" val="1191530441"/>
                  </a:ext>
                </a:extLst>
              </a:tr>
              <a:tr h="370840">
                <a:tc>
                  <a:txBody>
                    <a:bodyPr/>
                    <a:lstStyle/>
                    <a:p>
                      <a:r>
                        <a:rPr lang="en-US" dirty="0"/>
                        <a:t>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Master input slave output</a:t>
                      </a:r>
                    </a:p>
                  </a:txBody>
                  <a:tcPr/>
                </a:tc>
                <a:tc>
                  <a:txBody>
                    <a:bodyPr/>
                    <a:lstStyle/>
                    <a:p>
                      <a:r>
                        <a:rPr lang="en-US" dirty="0"/>
                        <a:t>7</a:t>
                      </a:r>
                      <a:endParaRPr lang="en-IN" dirty="0"/>
                    </a:p>
                  </a:txBody>
                  <a:tcPr/>
                </a:tc>
                <a:extLst>
                  <a:ext uri="{0D108BD9-81ED-4DB2-BD59-A6C34878D82A}">
                    <a16:rowId xmlns:a16="http://schemas.microsoft.com/office/drawing/2014/main" val="4006480880"/>
                  </a:ext>
                </a:extLst>
              </a:tr>
              <a:tr h="370840">
                <a:tc>
                  <a:txBody>
                    <a:bodyPr/>
                    <a:lstStyle/>
                    <a:p>
                      <a:r>
                        <a:rPr lang="en-US" dirty="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 4 and 8</a:t>
                      </a:r>
                    </a:p>
                  </a:txBody>
                  <a:tcPr/>
                </a:tc>
                <a:tc>
                  <a:txBody>
                    <a:bodyPr/>
                    <a:lstStyle/>
                    <a:p>
                      <a:r>
                        <a:rPr lang="en-US" dirty="0"/>
                        <a:t>10, 11</a:t>
                      </a:r>
                      <a:endParaRPr lang="en-IN" dirty="0"/>
                    </a:p>
                  </a:txBody>
                  <a:tcPr/>
                </a:tc>
                <a:extLst>
                  <a:ext uri="{0D108BD9-81ED-4DB2-BD59-A6C34878D82A}">
                    <a16:rowId xmlns:a16="http://schemas.microsoft.com/office/drawing/2014/main" val="3882761969"/>
                  </a:ext>
                </a:extLst>
              </a:tr>
              <a:tr h="370840">
                <a:tc>
                  <a:txBody>
                    <a:bodyPr/>
                    <a:lstStyle/>
                    <a:p>
                      <a:r>
                        <a:rPr lang="en-US" dirty="0"/>
                        <a:t>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It requires fewer transmission lines than I2C or UART.</a:t>
                      </a:r>
                    </a:p>
                  </a:txBody>
                  <a:tcPr/>
                </a:tc>
                <a:tc>
                  <a:txBody>
                    <a:bodyPr/>
                    <a:lstStyle/>
                    <a:p>
                      <a:r>
                        <a:rPr lang="en-US" dirty="0"/>
                        <a:t>13</a:t>
                      </a:r>
                      <a:endParaRPr lang="en-IN" dirty="0"/>
                    </a:p>
                  </a:txBody>
                  <a:tcPr/>
                </a:tc>
                <a:extLst>
                  <a:ext uri="{0D108BD9-81ED-4DB2-BD59-A6C34878D82A}">
                    <a16:rowId xmlns:a16="http://schemas.microsoft.com/office/drawing/2014/main" val="2884275285"/>
                  </a:ext>
                </a:extLst>
              </a:tr>
              <a:tr h="370840">
                <a:tc>
                  <a:txBody>
                    <a:bodyPr/>
                    <a:lstStyle/>
                    <a:p>
                      <a:r>
                        <a:rPr lang="en-US" dirty="0"/>
                        <a:t>5</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 SPI_DR</a:t>
                      </a:r>
                    </a:p>
                  </a:txBody>
                  <a:tcPr/>
                </a:tc>
                <a:tc>
                  <a:txBody>
                    <a:bodyPr/>
                    <a:lstStyle/>
                    <a:p>
                      <a:r>
                        <a:rPr lang="en-US" dirty="0"/>
                        <a:t>25, 28</a:t>
                      </a:r>
                      <a:endParaRPr lang="en-IN" dirty="0"/>
                    </a:p>
                  </a:txBody>
                  <a:tcPr/>
                </a:tc>
                <a:extLst>
                  <a:ext uri="{0D108BD9-81ED-4DB2-BD59-A6C34878D82A}">
                    <a16:rowId xmlns:a16="http://schemas.microsoft.com/office/drawing/2014/main" val="2570550340"/>
                  </a:ext>
                </a:extLst>
              </a:tr>
            </a:tbl>
          </a:graphicData>
        </a:graphic>
      </p:graphicFrame>
    </p:spTree>
    <p:extLst>
      <p:ext uri="{BB962C8B-B14F-4D97-AF65-F5344CB8AC3E}">
        <p14:creationId xmlns:p14="http://schemas.microsoft.com/office/powerpoint/2010/main" val="6656879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FDD0-61AD-4165-467A-D76E98E79314}"/>
              </a:ext>
            </a:extLst>
          </p:cNvPr>
          <p:cNvSpPr>
            <a:spLocks noGrp="1"/>
          </p:cNvSpPr>
          <p:nvPr>
            <p:ph type="title"/>
          </p:nvPr>
        </p:nvSpPr>
        <p:spPr>
          <a:xfrm>
            <a:off x="1971160" y="3223798"/>
            <a:ext cx="7729728" cy="1188720"/>
          </a:xfrm>
        </p:spPr>
        <p:txBody>
          <a:bodyPr/>
          <a:lstStyle/>
          <a:p>
            <a:r>
              <a:rPr lang="en-US" dirty="0"/>
              <a:t>THANK YOU</a:t>
            </a:r>
            <a:endParaRPr lang="en-IN" dirty="0"/>
          </a:p>
        </p:txBody>
      </p:sp>
    </p:spTree>
    <p:extLst>
      <p:ext uri="{BB962C8B-B14F-4D97-AF65-F5344CB8AC3E}">
        <p14:creationId xmlns:p14="http://schemas.microsoft.com/office/powerpoint/2010/main" val="2973372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93A46-43E3-DAD2-6677-1AB4F8FAE2E4}"/>
              </a:ext>
            </a:extLst>
          </p:cNvPr>
          <p:cNvSpPr>
            <a:spLocks noGrp="1"/>
          </p:cNvSpPr>
          <p:nvPr>
            <p:ph type="title"/>
          </p:nvPr>
        </p:nvSpPr>
        <p:spPr>
          <a:xfrm>
            <a:off x="2007018" y="2834640"/>
            <a:ext cx="7729728" cy="1188720"/>
          </a:xfrm>
        </p:spPr>
        <p:txBody>
          <a:bodyPr/>
          <a:lstStyle/>
          <a:p>
            <a:r>
              <a:rPr lang="en-US" dirty="0"/>
              <a:t>INTRODUCTION TO SPI</a:t>
            </a:r>
            <a:endParaRPr lang="en-IN" dirty="0"/>
          </a:p>
        </p:txBody>
      </p:sp>
    </p:spTree>
    <p:extLst>
      <p:ext uri="{BB962C8B-B14F-4D97-AF65-F5344CB8AC3E}">
        <p14:creationId xmlns:p14="http://schemas.microsoft.com/office/powerpoint/2010/main" val="2422689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BB9E0-8073-1BC0-F068-DE65146B6717}"/>
              </a:ext>
            </a:extLst>
          </p:cNvPr>
          <p:cNvSpPr>
            <a:spLocks noGrp="1"/>
          </p:cNvSpPr>
          <p:nvPr>
            <p:ph type="title"/>
          </p:nvPr>
        </p:nvSpPr>
        <p:spPr>
          <a:xfrm>
            <a:off x="2231136" y="166833"/>
            <a:ext cx="7729728" cy="1188720"/>
          </a:xfrm>
        </p:spPr>
        <p:txBody>
          <a:bodyPr/>
          <a:lstStyle/>
          <a:p>
            <a:r>
              <a:rPr lang="en-US" dirty="0"/>
              <a:t>What is SPI?</a:t>
            </a:r>
            <a:endParaRPr lang="en-IN" dirty="0"/>
          </a:p>
        </p:txBody>
      </p:sp>
      <p:sp>
        <p:nvSpPr>
          <p:cNvPr id="3" name="Content Placeholder 2">
            <a:extLst>
              <a:ext uri="{FF2B5EF4-FFF2-40B4-BE49-F238E27FC236}">
                <a16:creationId xmlns:a16="http://schemas.microsoft.com/office/drawing/2014/main" id="{7436E4F3-71A1-8EBE-2FC7-1C9ED24D47CC}"/>
              </a:ext>
            </a:extLst>
          </p:cNvPr>
          <p:cNvSpPr>
            <a:spLocks noGrp="1"/>
          </p:cNvSpPr>
          <p:nvPr>
            <p:ph idx="1"/>
          </p:nvPr>
        </p:nvSpPr>
        <p:spPr>
          <a:xfrm>
            <a:off x="2231136" y="1598138"/>
            <a:ext cx="7729728" cy="3101983"/>
          </a:xfrm>
        </p:spPr>
        <p:txBody>
          <a:bodyPr/>
          <a:lstStyle/>
          <a:p>
            <a:r>
              <a:rPr lang="en-US" dirty="0"/>
              <a:t>SPI or Serial Peripheral Interfacing is a form of interfacing/communication between a single master and one or more slaves.</a:t>
            </a:r>
          </a:p>
          <a:p>
            <a:r>
              <a:rPr lang="en-US" dirty="0"/>
              <a:t>It provides a way for the microcontroller on an MCU board to communicate with other peripherals such as sensors, display, etc.</a:t>
            </a:r>
          </a:p>
          <a:p>
            <a:r>
              <a:rPr lang="en-US" dirty="0"/>
              <a:t>SPI communication has the following features:</a:t>
            </a:r>
          </a:p>
          <a:p>
            <a:pPr marL="0" indent="0">
              <a:buNone/>
            </a:pPr>
            <a:endParaRPr lang="en-US" dirty="0"/>
          </a:p>
          <a:p>
            <a:pPr lvl="1"/>
            <a:endParaRPr lang="en-US" dirty="0"/>
          </a:p>
          <a:p>
            <a:endParaRPr lang="en-IN" dirty="0"/>
          </a:p>
        </p:txBody>
      </p:sp>
      <p:graphicFrame>
        <p:nvGraphicFramePr>
          <p:cNvPr id="7" name="Table 7">
            <a:extLst>
              <a:ext uri="{FF2B5EF4-FFF2-40B4-BE49-F238E27FC236}">
                <a16:creationId xmlns:a16="http://schemas.microsoft.com/office/drawing/2014/main" id="{2BFBA8F1-D8E6-4824-DDD2-5C00445D348F}"/>
              </a:ext>
            </a:extLst>
          </p:cNvPr>
          <p:cNvGraphicFramePr>
            <a:graphicFrameLocks noGrp="1"/>
          </p:cNvGraphicFramePr>
          <p:nvPr>
            <p:extLst>
              <p:ext uri="{D42A27DB-BD31-4B8C-83A1-F6EECF244321}">
                <p14:modId xmlns:p14="http://schemas.microsoft.com/office/powerpoint/2010/main" val="1758902110"/>
              </p:ext>
            </p:extLst>
          </p:nvPr>
        </p:nvGraphicFramePr>
        <p:xfrm>
          <a:off x="2231136" y="3507690"/>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457669267"/>
                    </a:ext>
                  </a:extLst>
                </a:gridCol>
                <a:gridCol w="4064000">
                  <a:extLst>
                    <a:ext uri="{9D8B030D-6E8A-4147-A177-3AD203B41FA5}">
                      <a16:colId xmlns:a16="http://schemas.microsoft.com/office/drawing/2014/main" val="2837074235"/>
                    </a:ext>
                  </a:extLst>
                </a:gridCol>
              </a:tblGrid>
              <a:tr h="370840">
                <a:tc>
                  <a:txBody>
                    <a:bodyPr/>
                    <a:lstStyle/>
                    <a:p>
                      <a:r>
                        <a:rPr lang="en-US" dirty="0"/>
                        <a:t>Feature</a:t>
                      </a:r>
                      <a:endParaRPr lang="en-IN" dirty="0"/>
                    </a:p>
                  </a:txBody>
                  <a:tcPr/>
                </a:tc>
                <a:tc>
                  <a:txBody>
                    <a:bodyPr/>
                    <a:lstStyle/>
                    <a:p>
                      <a:r>
                        <a:rPr lang="en-US" dirty="0"/>
                        <a:t>Value</a:t>
                      </a:r>
                      <a:endParaRPr lang="en-IN" dirty="0"/>
                    </a:p>
                  </a:txBody>
                  <a:tcPr/>
                </a:tc>
                <a:extLst>
                  <a:ext uri="{0D108BD9-81ED-4DB2-BD59-A6C34878D82A}">
                    <a16:rowId xmlns:a16="http://schemas.microsoft.com/office/drawing/2014/main" val="102275303"/>
                  </a:ext>
                </a:extLst>
              </a:tr>
              <a:tr h="370840">
                <a:tc>
                  <a:txBody>
                    <a:bodyPr/>
                    <a:lstStyle/>
                    <a:p>
                      <a:r>
                        <a:rPr lang="en-US" dirty="0"/>
                        <a:t>Wires used</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3398502158"/>
                  </a:ext>
                </a:extLst>
              </a:tr>
              <a:tr h="370840">
                <a:tc>
                  <a:txBody>
                    <a:bodyPr/>
                    <a:lstStyle/>
                    <a:p>
                      <a:r>
                        <a:rPr lang="en-US" dirty="0"/>
                        <a:t>Maximum speed</a:t>
                      </a:r>
                      <a:endParaRPr lang="en-IN" dirty="0"/>
                    </a:p>
                  </a:txBody>
                  <a:tcPr/>
                </a:tc>
                <a:tc>
                  <a:txBody>
                    <a:bodyPr/>
                    <a:lstStyle/>
                    <a:p>
                      <a:r>
                        <a:rPr lang="en-US" dirty="0" err="1"/>
                        <a:t>Upto</a:t>
                      </a:r>
                      <a:r>
                        <a:rPr lang="en-US" dirty="0"/>
                        <a:t> 10 Mbps</a:t>
                      </a:r>
                      <a:endParaRPr lang="en-IN" dirty="0"/>
                    </a:p>
                  </a:txBody>
                  <a:tcPr/>
                </a:tc>
                <a:extLst>
                  <a:ext uri="{0D108BD9-81ED-4DB2-BD59-A6C34878D82A}">
                    <a16:rowId xmlns:a16="http://schemas.microsoft.com/office/drawing/2014/main" val="1239163133"/>
                  </a:ext>
                </a:extLst>
              </a:tr>
              <a:tr h="370840">
                <a:tc>
                  <a:txBody>
                    <a:bodyPr/>
                    <a:lstStyle/>
                    <a:p>
                      <a:r>
                        <a:rPr lang="en-US" dirty="0"/>
                        <a:t>Synchronous or Asynchronous</a:t>
                      </a:r>
                      <a:endParaRPr lang="en-IN" dirty="0"/>
                    </a:p>
                  </a:txBody>
                  <a:tcPr/>
                </a:tc>
                <a:tc>
                  <a:txBody>
                    <a:bodyPr/>
                    <a:lstStyle/>
                    <a:p>
                      <a:r>
                        <a:rPr lang="en-US" dirty="0"/>
                        <a:t>Synchronous</a:t>
                      </a:r>
                      <a:endParaRPr lang="en-IN" dirty="0"/>
                    </a:p>
                  </a:txBody>
                  <a:tcPr/>
                </a:tc>
                <a:extLst>
                  <a:ext uri="{0D108BD9-81ED-4DB2-BD59-A6C34878D82A}">
                    <a16:rowId xmlns:a16="http://schemas.microsoft.com/office/drawing/2014/main" val="3770068375"/>
                  </a:ext>
                </a:extLst>
              </a:tr>
              <a:tr h="370840">
                <a:tc>
                  <a:txBody>
                    <a:bodyPr/>
                    <a:lstStyle/>
                    <a:p>
                      <a:r>
                        <a:rPr lang="en-US" dirty="0"/>
                        <a:t>Serial or Parallel</a:t>
                      </a:r>
                      <a:endParaRPr lang="en-IN" dirty="0"/>
                    </a:p>
                  </a:txBody>
                  <a:tcPr/>
                </a:tc>
                <a:tc>
                  <a:txBody>
                    <a:bodyPr/>
                    <a:lstStyle/>
                    <a:p>
                      <a:r>
                        <a:rPr lang="en-US" dirty="0"/>
                        <a:t>Serial</a:t>
                      </a:r>
                      <a:endParaRPr lang="en-IN" dirty="0"/>
                    </a:p>
                  </a:txBody>
                  <a:tcPr/>
                </a:tc>
                <a:extLst>
                  <a:ext uri="{0D108BD9-81ED-4DB2-BD59-A6C34878D82A}">
                    <a16:rowId xmlns:a16="http://schemas.microsoft.com/office/drawing/2014/main" val="4235807360"/>
                  </a:ext>
                </a:extLst>
              </a:tr>
              <a:tr h="370840">
                <a:tc>
                  <a:txBody>
                    <a:bodyPr/>
                    <a:lstStyle/>
                    <a:p>
                      <a:r>
                        <a:rPr lang="en-US" dirty="0"/>
                        <a:t>No. of Masters</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594420420"/>
                  </a:ext>
                </a:extLst>
              </a:tr>
              <a:tr h="370840">
                <a:tc>
                  <a:txBody>
                    <a:bodyPr/>
                    <a:lstStyle/>
                    <a:p>
                      <a:r>
                        <a:rPr lang="en-US" dirty="0"/>
                        <a:t>No. of Slaves</a:t>
                      </a:r>
                      <a:endParaRPr lang="en-IN" dirty="0"/>
                    </a:p>
                  </a:txBody>
                  <a:tcPr/>
                </a:tc>
                <a:tc>
                  <a:txBody>
                    <a:bodyPr/>
                    <a:lstStyle/>
                    <a:p>
                      <a:r>
                        <a:rPr lang="en-US" dirty="0"/>
                        <a:t>Theoretically unlimited</a:t>
                      </a:r>
                      <a:endParaRPr lang="en-IN" dirty="0"/>
                    </a:p>
                  </a:txBody>
                  <a:tcPr/>
                </a:tc>
                <a:extLst>
                  <a:ext uri="{0D108BD9-81ED-4DB2-BD59-A6C34878D82A}">
                    <a16:rowId xmlns:a16="http://schemas.microsoft.com/office/drawing/2014/main" val="3901156913"/>
                  </a:ext>
                </a:extLst>
              </a:tr>
            </a:tbl>
          </a:graphicData>
        </a:graphic>
      </p:graphicFrame>
    </p:spTree>
    <p:extLst>
      <p:ext uri="{BB962C8B-B14F-4D97-AF65-F5344CB8AC3E}">
        <p14:creationId xmlns:p14="http://schemas.microsoft.com/office/powerpoint/2010/main" val="286014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36E55-083B-08DC-F2F7-BD05369607C6}"/>
              </a:ext>
            </a:extLst>
          </p:cNvPr>
          <p:cNvSpPr>
            <a:spLocks noGrp="1"/>
          </p:cNvSpPr>
          <p:nvPr>
            <p:ph type="title"/>
          </p:nvPr>
        </p:nvSpPr>
        <p:spPr/>
        <p:txBody>
          <a:bodyPr/>
          <a:lstStyle/>
          <a:p>
            <a:r>
              <a:rPr lang="en-US" dirty="0"/>
              <a:t>about SPI</a:t>
            </a:r>
            <a:endParaRPr lang="en-IN" dirty="0"/>
          </a:p>
        </p:txBody>
      </p:sp>
      <p:sp>
        <p:nvSpPr>
          <p:cNvPr id="3" name="Content Placeholder 2">
            <a:extLst>
              <a:ext uri="{FF2B5EF4-FFF2-40B4-BE49-F238E27FC236}">
                <a16:creationId xmlns:a16="http://schemas.microsoft.com/office/drawing/2014/main" id="{36C90AD5-978C-E02C-955C-C5011F3C9212}"/>
              </a:ext>
            </a:extLst>
          </p:cNvPr>
          <p:cNvSpPr>
            <a:spLocks noGrp="1"/>
          </p:cNvSpPr>
          <p:nvPr>
            <p:ph idx="1"/>
          </p:nvPr>
        </p:nvSpPr>
        <p:spPr>
          <a:xfrm>
            <a:off x="2231136" y="2638045"/>
            <a:ext cx="7729728" cy="1682944"/>
          </a:xfrm>
        </p:spPr>
        <p:txBody>
          <a:bodyPr>
            <a:normAutofit lnSpcReduction="10000"/>
          </a:bodyPr>
          <a:lstStyle/>
          <a:p>
            <a:r>
              <a:rPr lang="en-US" dirty="0"/>
              <a:t>Devices communicating via SPI are in a master-slave relationship. </a:t>
            </a:r>
          </a:p>
          <a:p>
            <a:r>
              <a:rPr lang="en-US" dirty="0"/>
              <a:t>The master is the controlling device (usually a microcontroller), while the slave (usually a sensor, display, or memory chip) takes instruction from the master.</a:t>
            </a:r>
          </a:p>
          <a:p>
            <a:r>
              <a:rPr lang="en-US" dirty="0"/>
              <a:t>The simplest configuration of SPI is a single master, single slave system, but one master can control more than one slave (more on this below).</a:t>
            </a:r>
            <a:endParaRPr lang="en-IN" dirty="0"/>
          </a:p>
        </p:txBody>
      </p:sp>
    </p:spTree>
    <p:extLst>
      <p:ext uri="{BB962C8B-B14F-4D97-AF65-F5344CB8AC3E}">
        <p14:creationId xmlns:p14="http://schemas.microsoft.com/office/powerpoint/2010/main" val="4264302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13C4C-25B5-17D2-DA3A-AA7727A00D93}"/>
              </a:ext>
            </a:extLst>
          </p:cNvPr>
          <p:cNvSpPr>
            <a:spLocks noGrp="1"/>
          </p:cNvSpPr>
          <p:nvPr>
            <p:ph type="title"/>
          </p:nvPr>
        </p:nvSpPr>
        <p:spPr>
          <a:xfrm>
            <a:off x="1917372" y="266286"/>
            <a:ext cx="7729728" cy="1188720"/>
          </a:xfrm>
        </p:spPr>
        <p:txBody>
          <a:bodyPr/>
          <a:lstStyle/>
          <a:p>
            <a:r>
              <a:rPr lang="en-US" dirty="0" err="1"/>
              <a:t>spi</a:t>
            </a:r>
            <a:r>
              <a:rPr lang="en-US" dirty="0"/>
              <a:t> wire lines</a:t>
            </a:r>
            <a:endParaRPr lang="en-IN" dirty="0"/>
          </a:p>
        </p:txBody>
      </p:sp>
      <p:pic>
        <p:nvPicPr>
          <p:cNvPr id="4" name="Content Placeholder 3">
            <a:extLst>
              <a:ext uri="{FF2B5EF4-FFF2-40B4-BE49-F238E27FC236}">
                <a16:creationId xmlns:a16="http://schemas.microsoft.com/office/drawing/2014/main" id="{D2E6E6EE-9E88-977B-668A-13649B849132}"/>
              </a:ext>
            </a:extLst>
          </p:cNvPr>
          <p:cNvPicPr>
            <a:picLocks noGrp="1" noChangeAspect="1"/>
          </p:cNvPicPr>
          <p:nvPr>
            <p:ph idx="1"/>
          </p:nvPr>
        </p:nvPicPr>
        <p:blipFill>
          <a:blip r:embed="rId2"/>
          <a:stretch>
            <a:fillRect/>
          </a:stretch>
        </p:blipFill>
        <p:spPr>
          <a:xfrm>
            <a:off x="411194" y="2160041"/>
            <a:ext cx="5371042" cy="2767824"/>
          </a:xfrm>
          <a:prstGeom prst="rect">
            <a:avLst/>
          </a:prstGeom>
        </p:spPr>
      </p:pic>
      <p:sp>
        <p:nvSpPr>
          <p:cNvPr id="5" name="TextBox 4">
            <a:extLst>
              <a:ext uri="{FF2B5EF4-FFF2-40B4-BE49-F238E27FC236}">
                <a16:creationId xmlns:a16="http://schemas.microsoft.com/office/drawing/2014/main" id="{263EE080-CAF8-4E33-123C-7874C8972EAD}"/>
              </a:ext>
            </a:extLst>
          </p:cNvPr>
          <p:cNvSpPr txBox="1"/>
          <p:nvPr/>
        </p:nvSpPr>
        <p:spPr>
          <a:xfrm>
            <a:off x="6159935" y="2160041"/>
            <a:ext cx="5477435" cy="3416320"/>
          </a:xfrm>
          <a:prstGeom prst="rect">
            <a:avLst/>
          </a:prstGeom>
          <a:noFill/>
        </p:spPr>
        <p:txBody>
          <a:bodyPr wrap="square" rtlCol="0">
            <a:spAutoFit/>
          </a:bodyPr>
          <a:lstStyle/>
          <a:p>
            <a:r>
              <a:rPr lang="en-US" dirty="0"/>
              <a:t>Any SPI connection involves the following lines:</a:t>
            </a:r>
          </a:p>
          <a:p>
            <a:endParaRPr lang="en-US" dirty="0"/>
          </a:p>
          <a:p>
            <a:r>
              <a:rPr lang="en-US" dirty="0"/>
              <a:t>MOSI (Master Output/Slave Input) – Line for the master to send data to the slave.</a:t>
            </a:r>
          </a:p>
          <a:p>
            <a:endParaRPr lang="en-US" dirty="0"/>
          </a:p>
          <a:p>
            <a:r>
              <a:rPr lang="en-US" dirty="0"/>
              <a:t>MISO (Master Input/Slave Output) – Line for the slave to send data to the master.</a:t>
            </a:r>
          </a:p>
          <a:p>
            <a:endParaRPr lang="en-US" dirty="0"/>
          </a:p>
          <a:p>
            <a:r>
              <a:rPr lang="en-US" dirty="0"/>
              <a:t>SCLK (Clock) – Line for the clock signal.</a:t>
            </a:r>
          </a:p>
          <a:p>
            <a:endParaRPr lang="en-US" dirty="0"/>
          </a:p>
          <a:p>
            <a:r>
              <a:rPr lang="en-US" dirty="0"/>
              <a:t>SS/CS (Slave Select/Chip Select) – Line for the master to select which slave to send data to.</a:t>
            </a:r>
            <a:endParaRPr lang="en-IN" dirty="0"/>
          </a:p>
        </p:txBody>
      </p:sp>
    </p:spTree>
    <p:extLst>
      <p:ext uri="{BB962C8B-B14F-4D97-AF65-F5344CB8AC3E}">
        <p14:creationId xmlns:p14="http://schemas.microsoft.com/office/powerpoint/2010/main" val="1439936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269E4-9616-AB53-F180-AD901EE3033E}"/>
              </a:ext>
            </a:extLst>
          </p:cNvPr>
          <p:cNvSpPr>
            <a:spLocks noGrp="1"/>
          </p:cNvSpPr>
          <p:nvPr>
            <p:ph type="title"/>
          </p:nvPr>
        </p:nvSpPr>
        <p:spPr/>
        <p:txBody>
          <a:bodyPr/>
          <a:lstStyle/>
          <a:p>
            <a:r>
              <a:rPr lang="en-US" dirty="0"/>
              <a:t>working of </a:t>
            </a:r>
            <a:r>
              <a:rPr lang="en-US" dirty="0" err="1"/>
              <a:t>spi</a:t>
            </a:r>
            <a:r>
              <a:rPr lang="en-US" dirty="0"/>
              <a:t> with clock</a:t>
            </a:r>
            <a:endParaRPr lang="en-IN" dirty="0"/>
          </a:p>
        </p:txBody>
      </p:sp>
      <p:sp>
        <p:nvSpPr>
          <p:cNvPr id="3" name="Content Placeholder 2">
            <a:extLst>
              <a:ext uri="{FF2B5EF4-FFF2-40B4-BE49-F238E27FC236}">
                <a16:creationId xmlns:a16="http://schemas.microsoft.com/office/drawing/2014/main" id="{5A90B8DA-EEBC-BC9F-7FB3-6D643F88DBA5}"/>
              </a:ext>
            </a:extLst>
          </p:cNvPr>
          <p:cNvSpPr>
            <a:spLocks noGrp="1"/>
          </p:cNvSpPr>
          <p:nvPr>
            <p:ph idx="1"/>
          </p:nvPr>
        </p:nvSpPr>
        <p:spPr/>
        <p:txBody>
          <a:bodyPr>
            <a:normAutofit fontScale="92500" lnSpcReduction="20000"/>
          </a:bodyPr>
          <a:lstStyle/>
          <a:p>
            <a:r>
              <a:rPr lang="en-US" dirty="0"/>
              <a:t>THE CLOCK</a:t>
            </a:r>
          </a:p>
          <a:p>
            <a:r>
              <a:rPr lang="en-US" dirty="0"/>
              <a:t>The clock signal synchronizes the output of data bits from the master to the sampling of bits by the slave. </a:t>
            </a:r>
          </a:p>
          <a:p>
            <a:r>
              <a:rPr lang="en-US" dirty="0"/>
              <a:t>One bit of data is transferred in each clock cycle, so the speed of data transfer is determined by the frequency of the clock signal. SPI communication is always initiated by the master since the master configures and generates the clock signal.</a:t>
            </a:r>
          </a:p>
          <a:p>
            <a:r>
              <a:rPr lang="en-US" dirty="0"/>
              <a:t>Any communication protocol where devices share a clock signal is known as synchronous. SPI is a synchronous communication protocol.</a:t>
            </a:r>
          </a:p>
          <a:p>
            <a:r>
              <a:rPr lang="en-US" dirty="0"/>
              <a:t>In asynchronous methods, they don’t use a clock signal. For example, in UART communication, both sides are set to a pre-configured baud rate that dictates the speed and timing of data transmission.</a:t>
            </a:r>
          </a:p>
          <a:p>
            <a:endParaRPr lang="en-US" dirty="0"/>
          </a:p>
          <a:p>
            <a:endParaRPr lang="en-IN" dirty="0"/>
          </a:p>
        </p:txBody>
      </p:sp>
    </p:spTree>
    <p:extLst>
      <p:ext uri="{BB962C8B-B14F-4D97-AF65-F5344CB8AC3E}">
        <p14:creationId xmlns:p14="http://schemas.microsoft.com/office/powerpoint/2010/main" val="4292458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269E4-9616-AB53-F180-AD901EE3033E}"/>
              </a:ext>
            </a:extLst>
          </p:cNvPr>
          <p:cNvSpPr>
            <a:spLocks noGrp="1"/>
          </p:cNvSpPr>
          <p:nvPr>
            <p:ph type="title"/>
          </p:nvPr>
        </p:nvSpPr>
        <p:spPr/>
        <p:txBody>
          <a:bodyPr/>
          <a:lstStyle/>
          <a:p>
            <a:r>
              <a:rPr lang="en-US" dirty="0"/>
              <a:t>working of </a:t>
            </a:r>
            <a:r>
              <a:rPr lang="en-US" dirty="0" err="1"/>
              <a:t>spi</a:t>
            </a:r>
            <a:r>
              <a:rPr lang="en-US" dirty="0"/>
              <a:t> with clock</a:t>
            </a:r>
            <a:endParaRPr lang="en-IN" dirty="0"/>
          </a:p>
        </p:txBody>
      </p:sp>
      <p:sp>
        <p:nvSpPr>
          <p:cNvPr id="3" name="Content Placeholder 2">
            <a:extLst>
              <a:ext uri="{FF2B5EF4-FFF2-40B4-BE49-F238E27FC236}">
                <a16:creationId xmlns:a16="http://schemas.microsoft.com/office/drawing/2014/main" id="{5A90B8DA-EEBC-BC9F-7FB3-6D643F88DBA5}"/>
              </a:ext>
            </a:extLst>
          </p:cNvPr>
          <p:cNvSpPr>
            <a:spLocks noGrp="1"/>
          </p:cNvSpPr>
          <p:nvPr>
            <p:ph idx="1"/>
          </p:nvPr>
        </p:nvSpPr>
        <p:spPr/>
        <p:txBody>
          <a:bodyPr>
            <a:normAutofit/>
          </a:bodyPr>
          <a:lstStyle/>
          <a:p>
            <a:r>
              <a:rPr lang="en-US" dirty="0"/>
              <a:t>SLAVE SELECT</a:t>
            </a:r>
          </a:p>
          <a:p>
            <a:r>
              <a:rPr lang="en-US" dirty="0"/>
              <a:t>The master can choose which slave it wants to talk to by setting the slave’s CS/SS line to a low voltage level. </a:t>
            </a:r>
          </a:p>
          <a:p>
            <a:r>
              <a:rPr lang="en-US" dirty="0"/>
              <a:t>In the idle, non-transmitting state, the slave select line is kept at a high voltage level. Multiple CS/SS pins may be available on the master, which allows for multiple slaves to be wired in parallel. </a:t>
            </a:r>
            <a:endParaRPr lang="en-IN" dirty="0"/>
          </a:p>
        </p:txBody>
      </p:sp>
    </p:spTree>
    <p:extLst>
      <p:ext uri="{BB962C8B-B14F-4D97-AF65-F5344CB8AC3E}">
        <p14:creationId xmlns:p14="http://schemas.microsoft.com/office/powerpoint/2010/main" val="267787402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TM10001115[[fn=Parcel]]</Template>
  <TotalTime>449</TotalTime>
  <Words>1350</Words>
  <Application>Microsoft Office PowerPoint</Application>
  <PresentationFormat>Widescreen</PresentationFormat>
  <Paragraphs>161</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Gill Sans MT</vt:lpstr>
      <vt:lpstr>Parcel</vt:lpstr>
      <vt:lpstr>SPI (Serial Peripheral Interfacing)</vt:lpstr>
      <vt:lpstr>Module objectives</vt:lpstr>
      <vt:lpstr>table of contents</vt:lpstr>
      <vt:lpstr>INTRODUCTION TO SPI</vt:lpstr>
      <vt:lpstr>What is SPI?</vt:lpstr>
      <vt:lpstr>about SPI</vt:lpstr>
      <vt:lpstr>spi wire lines</vt:lpstr>
      <vt:lpstr>working of spi with clock</vt:lpstr>
      <vt:lpstr>working of spi with clock</vt:lpstr>
      <vt:lpstr>Multiple slave connections</vt:lpstr>
      <vt:lpstr>MULTIPLE SLAVE CONNECTIONS</vt:lpstr>
      <vt:lpstr>ADVANTAGES OF SPI</vt:lpstr>
      <vt:lpstr>DISADVANTAGES OF SPI</vt:lpstr>
      <vt:lpstr>spi COMMUNICATION steps</vt:lpstr>
      <vt:lpstr>SPI DATA TRANSMISSION STEP 1</vt:lpstr>
      <vt:lpstr>SPI DATA TRANSMISSION STEP 2</vt:lpstr>
      <vt:lpstr>spi data transmission step 3</vt:lpstr>
      <vt:lpstr>spi data transmission step 4</vt:lpstr>
      <vt:lpstr>SPI USING REGISTERS IN STM32</vt:lpstr>
      <vt:lpstr>spi CONFIGURATION STEPS</vt:lpstr>
      <vt:lpstr>spi CONFIGURATION STEPS</vt:lpstr>
      <vt:lpstr>spi CONFIGURATION STEPS</vt:lpstr>
      <vt:lpstr>spi CONFIGURATION STEPS</vt:lpstr>
      <vt:lpstr>SPI TRANSMISSION STEPS</vt:lpstr>
      <vt:lpstr>SPI TRANSMISSION STEPS</vt:lpstr>
      <vt:lpstr>spi transmission steps</vt:lpstr>
      <vt:lpstr>SPI RECEIVE STEPS</vt:lpstr>
      <vt:lpstr>SPI RECEIVE STEPS</vt:lpstr>
      <vt:lpstr>MCQ</vt:lpstr>
      <vt:lpstr>MCQ-1</vt:lpstr>
      <vt:lpstr>MCQ-2</vt:lpstr>
      <vt:lpstr>MCQ-3</vt:lpstr>
      <vt:lpstr>MCQ-4</vt:lpstr>
      <vt:lpstr>MCQ-5</vt:lpstr>
      <vt:lpstr>Answer cues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 (Serial Peripheral Interfacing)</dc:title>
  <dc:creator>Karthik Subramanian</dc:creator>
  <cp:lastModifiedBy>Karthik Subramanian</cp:lastModifiedBy>
  <cp:revision>70</cp:revision>
  <dcterms:created xsi:type="dcterms:W3CDTF">2022-10-28T10:32:32Z</dcterms:created>
  <dcterms:modified xsi:type="dcterms:W3CDTF">2022-10-29T07:31:19Z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