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7"/>
  </p:notesMasterIdLst>
  <p:sldIdLst>
    <p:sldId id="256" r:id="rId2"/>
    <p:sldId id="257" r:id="rId3"/>
    <p:sldId id="258" r:id="rId4"/>
    <p:sldId id="261" r:id="rId5"/>
    <p:sldId id="260" r:id="rId6"/>
    <p:sldId id="259" r:id="rId7"/>
    <p:sldId id="267"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F6E17-0EFB-419C-9201-E1A0ECD86A71}" type="datetimeFigureOut">
              <a:rPr lang="en-IN" smtClean="0"/>
              <a:t>15-02-2023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5BC11-BE97-4B55-B80B-880E82E31CA5}" type="slidenum">
              <a:rPr lang="en-IN" smtClean="0"/>
              <a:t>‹#›</a:t>
            </a:fld>
            <a:endParaRPr lang="en-IN"/>
          </a:p>
        </p:txBody>
      </p:sp>
    </p:spTree>
    <p:extLst>
      <p:ext uri="{BB962C8B-B14F-4D97-AF65-F5344CB8AC3E}">
        <p14:creationId xmlns:p14="http://schemas.microsoft.com/office/powerpoint/2010/main" val="193318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A5BC11-BE97-4B55-B80B-880E82E31CA5}" type="slidenum">
              <a:rPr lang="en-IN" smtClean="0"/>
              <a:t>3</a:t>
            </a:fld>
            <a:endParaRPr lang="en-IN"/>
          </a:p>
        </p:txBody>
      </p:sp>
    </p:spTree>
    <p:extLst>
      <p:ext uri="{BB962C8B-B14F-4D97-AF65-F5344CB8AC3E}">
        <p14:creationId xmlns:p14="http://schemas.microsoft.com/office/powerpoint/2010/main" val="3695133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279962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94565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654472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579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4004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741168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1240290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422262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9640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148153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407900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184485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339099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62556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13259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217152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214B6B-481D-48F3-BCDA-C573A8DCFA6E}" type="datetimeFigureOut">
              <a:rPr lang="en-IN" smtClean="0"/>
              <a:t>15-02-2023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3514D7-96A0-42CF-8A9B-4B162FA429CB}" type="slidenum">
              <a:rPr lang="en-IN" smtClean="0"/>
              <a:t>‹#›</a:t>
            </a:fld>
            <a:endParaRPr lang="en-IN" dirty="0"/>
          </a:p>
        </p:txBody>
      </p:sp>
    </p:spTree>
    <p:extLst>
      <p:ext uri="{BB962C8B-B14F-4D97-AF65-F5344CB8AC3E}">
        <p14:creationId xmlns:p14="http://schemas.microsoft.com/office/powerpoint/2010/main" val="958356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214B6B-481D-48F3-BCDA-C573A8DCFA6E}" type="datetimeFigureOut">
              <a:rPr lang="en-IN" smtClean="0"/>
              <a:t>15-02-2023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3514D7-96A0-42CF-8A9B-4B162FA429CB}" type="slidenum">
              <a:rPr lang="en-IN" smtClean="0"/>
              <a:t>‹#›</a:t>
            </a:fld>
            <a:endParaRPr lang="en-IN" dirty="0"/>
          </a:p>
        </p:txBody>
      </p:sp>
    </p:spTree>
    <p:extLst>
      <p:ext uri="{BB962C8B-B14F-4D97-AF65-F5344CB8AC3E}">
        <p14:creationId xmlns:p14="http://schemas.microsoft.com/office/powerpoint/2010/main" val="2506191689"/>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9524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9163" y="193963"/>
            <a:ext cx="5264727" cy="584775"/>
          </a:xfrm>
          <a:prstGeom prst="rect">
            <a:avLst/>
          </a:prstGeom>
          <a:noFill/>
        </p:spPr>
        <p:txBody>
          <a:bodyPr wrap="square" rtlCol="0">
            <a:spAutoFit/>
          </a:bodyPr>
          <a:lstStyle/>
          <a:p>
            <a:pPr algn="just"/>
            <a:r>
              <a:rPr lang="en-US" sz="32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DISTRIBUTION  CHECK</a:t>
            </a:r>
            <a:endParaRPr lang="en-IN" sz="32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475" y="1360629"/>
            <a:ext cx="4096322" cy="28102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1178" y="1332049"/>
            <a:ext cx="3972479" cy="2867425"/>
          </a:xfrm>
          <a:prstGeom prst="rect">
            <a:avLst/>
          </a:prstGeom>
        </p:spPr>
      </p:pic>
      <p:sp>
        <p:nvSpPr>
          <p:cNvPr id="5" name="TextBox 4"/>
          <p:cNvSpPr txBox="1"/>
          <p:nvPr/>
        </p:nvSpPr>
        <p:spPr>
          <a:xfrm>
            <a:off x="817418" y="4585855"/>
            <a:ext cx="9919855" cy="1323439"/>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FIRSTLY DATA WAS NOT NORMAL BUT THAN WE PUT LOG TO MAKE IT NORMAL </a:t>
            </a:r>
          </a:p>
          <a:p>
            <a:endParaRPr lang="en-US" sz="2000" b="1"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NORMAL DATA IS MADNATORY FOR THESE TYPE PROBLEM</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30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6" y="1342049"/>
            <a:ext cx="4077702" cy="293410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754" y="1342049"/>
            <a:ext cx="3867690" cy="2934109"/>
          </a:xfrm>
          <a:prstGeom prst="rect">
            <a:avLst/>
          </a:prstGeom>
        </p:spPr>
      </p:pic>
      <p:sp>
        <p:nvSpPr>
          <p:cNvPr id="5" name="TextBox 4"/>
          <p:cNvSpPr txBox="1"/>
          <p:nvPr/>
        </p:nvSpPr>
        <p:spPr>
          <a:xfrm>
            <a:off x="872836" y="318655"/>
            <a:ext cx="9171709" cy="523220"/>
          </a:xfrm>
          <a:prstGeom prst="rect">
            <a:avLst/>
          </a:prstGeom>
          <a:noFill/>
        </p:spPr>
        <p:txBody>
          <a:bodyPr wrap="square" rtlCol="0">
            <a:spAutoFit/>
          </a:bodyPr>
          <a:lstStyle/>
          <a:p>
            <a:pPr algn="ctr"/>
            <a:r>
              <a:rPr lang="en-US" sz="28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MARKET SHARE OF COMPANY </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7" name="TextBox 6"/>
          <p:cNvSpPr txBox="1"/>
          <p:nvPr/>
        </p:nvSpPr>
        <p:spPr>
          <a:xfrm>
            <a:off x="743996" y="4779818"/>
            <a:ext cx="9813168" cy="707886"/>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AS YOU SEE DEMAND OF DELL IS HIGH IN MARKET  BUT ACCORDING TO PRICE MAJOR PORTION WAS COVERD BY RAZER </a:t>
            </a:r>
            <a:r>
              <a:rPr lang="en-US"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96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617" y="1022032"/>
            <a:ext cx="3639058" cy="24863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022032"/>
            <a:ext cx="3953150" cy="2486372"/>
          </a:xfrm>
          <a:prstGeom prst="rect">
            <a:avLst/>
          </a:prstGeom>
        </p:spPr>
      </p:pic>
      <p:sp>
        <p:nvSpPr>
          <p:cNvPr id="4" name="TextBox 3"/>
          <p:cNvSpPr txBox="1"/>
          <p:nvPr/>
        </p:nvSpPr>
        <p:spPr>
          <a:xfrm>
            <a:off x="1662545" y="346364"/>
            <a:ext cx="6761019" cy="523220"/>
          </a:xfrm>
          <a:prstGeom prst="rect">
            <a:avLst/>
          </a:prstGeom>
          <a:noFill/>
        </p:spPr>
        <p:txBody>
          <a:bodyPr wrap="square" rtlCol="0">
            <a:spAutoFit/>
          </a:bodyPr>
          <a:lstStyle/>
          <a:p>
            <a:pPr algn="ctr"/>
            <a:r>
              <a:rPr lang="en-US" sz="2800" b="1" u="sng" dirty="0" smtClean="0">
                <a:latin typeface="Arial" panose="020B0604020202020204" pitchFamily="34" charset="0"/>
                <a:cs typeface="Arial" panose="020B0604020202020204" pitchFamily="34" charset="0"/>
              </a:rPr>
              <a:t>RAM WISE DEMAND</a:t>
            </a:r>
            <a:r>
              <a:rPr lang="en-US" sz="2000" u="sng" dirty="0" smtClean="0"/>
              <a:t>  </a:t>
            </a:r>
            <a:endParaRPr lang="en-IN" sz="2000" u="sng" dirty="0"/>
          </a:p>
        </p:txBody>
      </p:sp>
      <p:sp>
        <p:nvSpPr>
          <p:cNvPr id="5" name="TextBox 4"/>
          <p:cNvSpPr txBox="1"/>
          <p:nvPr/>
        </p:nvSpPr>
        <p:spPr>
          <a:xfrm>
            <a:off x="1039091" y="4655127"/>
            <a:ext cx="10002982" cy="1015663"/>
          </a:xfrm>
          <a:prstGeom prst="rect">
            <a:avLst/>
          </a:prstGeom>
          <a:noFill/>
        </p:spPr>
        <p:txBody>
          <a:bodyPr wrap="square" rtlCol="0">
            <a:spAutoFit/>
          </a:bodyPr>
          <a:lstStyle/>
          <a:p>
            <a:pPr algn="just"/>
            <a:r>
              <a:rPr lang="en-US" sz="2000" b="1" dirty="0" smtClean="0"/>
              <a:t>AS WE SEE IN FIRST GRAPH DEMAND FOR 8GB RAM IS HIGH AND IN SECOND GRAPH PRICE OF THE RAM DEPENDS ON SIZE OF THE RAM BOTH WILL  SYMULTANIOUSLY INCREASE</a:t>
            </a:r>
            <a:endParaRPr lang="en-IN" sz="2000" b="1" dirty="0"/>
          </a:p>
        </p:txBody>
      </p:sp>
    </p:spTree>
    <p:extLst>
      <p:ext uri="{BB962C8B-B14F-4D97-AF65-F5344CB8AC3E}">
        <p14:creationId xmlns:p14="http://schemas.microsoft.com/office/powerpoint/2010/main" val="907019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563" y="805556"/>
            <a:ext cx="3677163" cy="244826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723" y="805555"/>
            <a:ext cx="3953427" cy="2448267"/>
          </a:xfrm>
          <a:prstGeom prst="rect">
            <a:avLst/>
          </a:prstGeom>
        </p:spPr>
      </p:pic>
    </p:spTree>
    <p:extLst>
      <p:ext uri="{BB962C8B-B14F-4D97-AF65-F5344CB8AC3E}">
        <p14:creationId xmlns:p14="http://schemas.microsoft.com/office/powerpoint/2010/main" val="142738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142" y="1109010"/>
            <a:ext cx="4554530" cy="3570059"/>
          </a:xfrm>
          <a:prstGeom prst="rect">
            <a:avLst/>
          </a:prstGeom>
        </p:spPr>
      </p:pic>
      <p:sp>
        <p:nvSpPr>
          <p:cNvPr id="3" name="TextBox 2"/>
          <p:cNvSpPr txBox="1"/>
          <p:nvPr/>
        </p:nvSpPr>
        <p:spPr>
          <a:xfrm>
            <a:off x="2369127" y="374073"/>
            <a:ext cx="6761018" cy="461665"/>
          </a:xfrm>
          <a:prstGeom prst="rect">
            <a:avLst/>
          </a:prstGeom>
          <a:noFill/>
        </p:spPr>
        <p:txBody>
          <a:bodyPr wrap="square" rtlCol="0">
            <a:spAutoFit/>
          </a:bodyPr>
          <a:lstStyle/>
          <a:p>
            <a:pPr algn="ctr"/>
            <a:r>
              <a:rPr lang="en-US" sz="24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OPERATING SYSTEM </a:t>
            </a:r>
            <a:endParaRPr lang="en-IN" sz="2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 name="TextBox 3"/>
          <p:cNvSpPr txBox="1"/>
          <p:nvPr/>
        </p:nvSpPr>
        <p:spPr>
          <a:xfrm>
            <a:off x="498764" y="5167745"/>
            <a:ext cx="11485418" cy="1015663"/>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SEVERAL OPERATING SYSTEM ARE AVAILABLE IN MARKET BUT THE AVERAGE DEMAND OF WINDOWS ARE IMPRESIVE .IF WE COMPARE PRICE WISE SO MARKET WAS COVERD BY MAC-OS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3393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74" y="774760"/>
            <a:ext cx="3686689" cy="325800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241" y="774760"/>
            <a:ext cx="4153480" cy="3229426"/>
          </a:xfrm>
          <a:prstGeom prst="rect">
            <a:avLst/>
          </a:prstGeom>
        </p:spPr>
      </p:pic>
      <p:sp>
        <p:nvSpPr>
          <p:cNvPr id="4" name="TextBox 3"/>
          <p:cNvSpPr txBox="1"/>
          <p:nvPr/>
        </p:nvSpPr>
        <p:spPr>
          <a:xfrm>
            <a:off x="1343891" y="4585855"/>
            <a:ext cx="7772400" cy="707886"/>
          </a:xfrm>
          <a:prstGeom prst="rect">
            <a:avLst/>
          </a:prstGeom>
          <a:noFill/>
        </p:spPr>
        <p:txBody>
          <a:bodyPr wrap="square" rtlCol="0">
            <a:spAutoFit/>
          </a:bodyPr>
          <a:lstStyle/>
          <a:p>
            <a:r>
              <a:rPr lang="en-US" sz="2000" b="1" dirty="0" smtClean="0"/>
              <a:t>DEMAND FOR INTEL CORE 7 IS HIGH SIMULTANIOUSLY IT ALSO INCREASE THE PRICE.</a:t>
            </a:r>
            <a:endParaRPr lang="en-IN" sz="2000" b="1" dirty="0"/>
          </a:p>
        </p:txBody>
      </p:sp>
    </p:spTree>
    <p:extLst>
      <p:ext uri="{BB962C8B-B14F-4D97-AF65-F5344CB8AC3E}">
        <p14:creationId xmlns:p14="http://schemas.microsoft.com/office/powerpoint/2010/main" val="7749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782" y="1063573"/>
            <a:ext cx="6206835" cy="2995808"/>
          </a:xfrm>
          <a:prstGeom prst="rect">
            <a:avLst/>
          </a:prstGeom>
        </p:spPr>
      </p:pic>
      <p:sp>
        <p:nvSpPr>
          <p:cNvPr id="4" name="TextBox 3"/>
          <p:cNvSpPr txBox="1"/>
          <p:nvPr/>
        </p:nvSpPr>
        <p:spPr>
          <a:xfrm>
            <a:off x="2757055" y="443345"/>
            <a:ext cx="5888181" cy="461665"/>
          </a:xfrm>
          <a:prstGeom prst="rect">
            <a:avLst/>
          </a:prstGeom>
          <a:noFill/>
        </p:spPr>
        <p:txBody>
          <a:bodyPr wrap="square" rtlCol="0">
            <a:spAutoFit/>
          </a:bodyPr>
          <a:lstStyle/>
          <a:p>
            <a:pPr algn="ctr"/>
            <a:r>
              <a:rPr lang="en-US" sz="2400" u="sng" dirty="0" smtClean="0">
                <a:latin typeface="Arial" panose="020B0604020202020204" pitchFamily="34" charset="0"/>
                <a:cs typeface="Arial" panose="020B0604020202020204" pitchFamily="34" charset="0"/>
              </a:rPr>
              <a:t>LENGTH OF THE LAPTOP </a:t>
            </a:r>
            <a:endParaRPr lang="en-IN" sz="2400" u="sng" dirty="0">
              <a:latin typeface="Arial" panose="020B0604020202020204" pitchFamily="34" charset="0"/>
              <a:cs typeface="Arial" panose="020B0604020202020204" pitchFamily="34" charset="0"/>
            </a:endParaRPr>
          </a:p>
        </p:txBody>
      </p:sp>
      <p:sp>
        <p:nvSpPr>
          <p:cNvPr id="5" name="TextBox 4"/>
          <p:cNvSpPr txBox="1"/>
          <p:nvPr/>
        </p:nvSpPr>
        <p:spPr>
          <a:xfrm>
            <a:off x="1967345" y="4502727"/>
            <a:ext cx="8437419" cy="1015663"/>
          </a:xfrm>
          <a:prstGeom prst="rect">
            <a:avLst/>
          </a:prstGeom>
          <a:noFill/>
        </p:spPr>
        <p:txBody>
          <a:bodyPr wrap="square" rtlCol="0">
            <a:spAutoFit/>
          </a:bodyPr>
          <a:lstStyle/>
          <a:p>
            <a:pPr algn="ctr"/>
            <a:r>
              <a:rPr lang="en-US" sz="2000" b="1" dirty="0" smtClean="0">
                <a:latin typeface="Arial" panose="020B0604020202020204" pitchFamily="34" charset="0"/>
                <a:cs typeface="Arial" panose="020B0604020202020204" pitchFamily="34" charset="0"/>
              </a:rPr>
              <a:t>AS WE SEE FOCUSING AREA IS 15 -17 INCHES .THIS OBSERVATION HELP TO KNOW THE DEMAND OF THE MARKET ALSO HELP IN INVENTORY MANAGEMENT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657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184" y="837160"/>
            <a:ext cx="3705742" cy="249589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499" y="837161"/>
            <a:ext cx="3829584" cy="2495898"/>
          </a:xfrm>
          <a:prstGeom prst="rect">
            <a:avLst/>
          </a:prstGeom>
        </p:spPr>
      </p:pic>
      <p:sp>
        <p:nvSpPr>
          <p:cNvPr id="4" name="TextBox 3"/>
          <p:cNvSpPr txBox="1"/>
          <p:nvPr/>
        </p:nvSpPr>
        <p:spPr>
          <a:xfrm>
            <a:off x="2424545" y="290945"/>
            <a:ext cx="5514110" cy="461665"/>
          </a:xfrm>
          <a:prstGeom prst="rect">
            <a:avLst/>
          </a:prstGeom>
          <a:noFill/>
        </p:spPr>
        <p:txBody>
          <a:bodyPr wrap="square" rtlCol="0">
            <a:spAutoFit/>
          </a:bodyPr>
          <a:lstStyle/>
          <a:p>
            <a:pPr algn="ctr"/>
            <a:r>
              <a:rPr lang="en-US" sz="2400" b="1" u="sng" dirty="0" smtClean="0"/>
              <a:t>TECHNOLODGY WISE DEMAND</a:t>
            </a:r>
            <a:endParaRPr lang="en-IN" sz="2400" b="1" u="sng" dirty="0"/>
          </a:p>
        </p:txBody>
      </p:sp>
      <p:sp>
        <p:nvSpPr>
          <p:cNvPr id="5" name="TextBox 4"/>
          <p:cNvSpPr txBox="1"/>
          <p:nvPr/>
        </p:nvSpPr>
        <p:spPr>
          <a:xfrm>
            <a:off x="1579418" y="3823855"/>
            <a:ext cx="7647709"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12236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36" y="1214689"/>
            <a:ext cx="6289963" cy="3218765"/>
          </a:xfrm>
          <a:prstGeom prst="rect">
            <a:avLst/>
          </a:prstGeom>
        </p:spPr>
      </p:pic>
      <p:sp>
        <p:nvSpPr>
          <p:cNvPr id="3" name="TextBox 2"/>
          <p:cNvSpPr txBox="1"/>
          <p:nvPr/>
        </p:nvSpPr>
        <p:spPr>
          <a:xfrm>
            <a:off x="3075708" y="457200"/>
            <a:ext cx="5541818" cy="461665"/>
          </a:xfrm>
          <a:prstGeom prst="rect">
            <a:avLst/>
          </a:prstGeom>
          <a:noFill/>
        </p:spPr>
        <p:txBody>
          <a:bodyPr wrap="square" rtlCol="0">
            <a:spAutoFit/>
          </a:bodyPr>
          <a:lstStyle/>
          <a:p>
            <a:r>
              <a:rPr lang="en-US" sz="2400" b="1" u="sng" dirty="0" smtClean="0">
                <a:latin typeface="Arial" panose="020B0604020202020204" pitchFamily="34" charset="0"/>
                <a:cs typeface="Arial" panose="020B0604020202020204" pitchFamily="34" charset="0"/>
              </a:rPr>
              <a:t>MAJORITY WEIGHT SIZE </a:t>
            </a:r>
            <a:endParaRPr lang="en-IN" sz="2400" b="1" u="sng" dirty="0">
              <a:latin typeface="Arial" panose="020B0604020202020204" pitchFamily="34" charset="0"/>
              <a:cs typeface="Arial" panose="020B0604020202020204" pitchFamily="34" charset="0"/>
            </a:endParaRPr>
          </a:p>
        </p:txBody>
      </p:sp>
      <p:sp>
        <p:nvSpPr>
          <p:cNvPr id="4" name="TextBox 3"/>
          <p:cNvSpPr txBox="1"/>
          <p:nvPr/>
        </p:nvSpPr>
        <p:spPr>
          <a:xfrm>
            <a:off x="1454727" y="4890655"/>
            <a:ext cx="9171709" cy="646331"/>
          </a:xfrm>
          <a:prstGeom prst="rect">
            <a:avLst/>
          </a:prstGeom>
          <a:noFill/>
        </p:spPr>
        <p:txBody>
          <a:bodyPr wrap="square" rtlCol="0">
            <a:spAutoFit/>
          </a:bodyPr>
          <a:lstStyle/>
          <a:p>
            <a:r>
              <a:rPr lang="en-US" b="1" dirty="0" smtClean="0"/>
              <a:t>AVRAGE WEIGHT OF THE LAPTOP IS SOMEWHERE AROUND BETWEEN 1KG TO 3KG </a:t>
            </a:r>
          </a:p>
          <a:p>
            <a:r>
              <a:rPr lang="en-US" b="1" dirty="0" smtClean="0"/>
              <a:t>IT ALSO HINDER THE PRICE OF THE LAPTOP AND TECHNOLODGY .</a:t>
            </a:r>
            <a:endParaRPr lang="en-IN" b="1" dirty="0"/>
          </a:p>
        </p:txBody>
      </p:sp>
    </p:spTree>
    <p:extLst>
      <p:ext uri="{BB962C8B-B14F-4D97-AF65-F5344CB8AC3E}">
        <p14:creationId xmlns:p14="http://schemas.microsoft.com/office/powerpoint/2010/main" val="225209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218" y="1182101"/>
            <a:ext cx="6179127" cy="3532909"/>
          </a:xfrm>
          <a:prstGeom prst="rect">
            <a:avLst/>
          </a:prstGeom>
        </p:spPr>
      </p:pic>
      <p:sp>
        <p:nvSpPr>
          <p:cNvPr id="5" name="TextBox 4"/>
          <p:cNvSpPr txBox="1"/>
          <p:nvPr/>
        </p:nvSpPr>
        <p:spPr>
          <a:xfrm>
            <a:off x="540328" y="5112328"/>
            <a:ext cx="11374582" cy="646331"/>
          </a:xfrm>
          <a:prstGeom prst="rect">
            <a:avLst/>
          </a:prstGeom>
          <a:noFill/>
        </p:spPr>
        <p:txBody>
          <a:bodyPr wrap="square" rtlCol="0">
            <a:spAutoFit/>
          </a:bodyPr>
          <a:lstStyle/>
          <a:p>
            <a:r>
              <a:rPr lang="en-US" b="1" dirty="0" smtClean="0"/>
              <a:t>MAJORITY OF PEOPLE SPEND THEIR MONEY ON WORKSTATION AS THE PRICE INCRESE THE DEMAND OF UPGRADED TECHNOLODGY INCREASED</a:t>
            </a:r>
            <a:endParaRPr lang="en-IN" b="1" dirty="0"/>
          </a:p>
        </p:txBody>
      </p:sp>
      <p:sp>
        <p:nvSpPr>
          <p:cNvPr id="6" name="TextBox 5"/>
          <p:cNvSpPr txBox="1"/>
          <p:nvPr/>
        </p:nvSpPr>
        <p:spPr>
          <a:xfrm>
            <a:off x="3491345" y="323118"/>
            <a:ext cx="5943600" cy="461665"/>
          </a:xfrm>
          <a:prstGeom prst="rect">
            <a:avLst/>
          </a:prstGeom>
          <a:noFill/>
        </p:spPr>
        <p:txBody>
          <a:bodyPr wrap="square" rtlCol="0">
            <a:spAutoFit/>
          </a:bodyPr>
          <a:lstStyle/>
          <a:p>
            <a:pPr algn="just"/>
            <a:r>
              <a:rPr lang="en-US" sz="2400" u="sng" dirty="0" smtClean="0">
                <a:latin typeface="Arial" panose="020B0604020202020204" pitchFamily="34" charset="0"/>
                <a:cs typeface="Arial" panose="020B0604020202020204" pitchFamily="34" charset="0"/>
              </a:rPr>
              <a:t>SPENDING OF MARKET</a:t>
            </a:r>
            <a:endParaRPr lang="en-IN" sz="24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28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818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4436" y="2493818"/>
            <a:ext cx="7356764"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rPr>
              <a:t>MODEL DEVELOPMENT</a:t>
            </a:r>
            <a:endParaRPr lang="en-IN" sz="36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297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0473" y="568036"/>
            <a:ext cx="7495310"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PRE – PROCESS TOOLS</a:t>
            </a:r>
            <a:endParaRPr lang="en-IN" sz="3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TextBox 2"/>
          <p:cNvSpPr txBox="1"/>
          <p:nvPr/>
        </p:nvSpPr>
        <p:spPr>
          <a:xfrm>
            <a:off x="602674" y="1214367"/>
            <a:ext cx="10390908" cy="433965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800" b="1" u="sng" dirty="0" smtClean="0"/>
              <a:t>Pipeline</a:t>
            </a:r>
            <a:r>
              <a:rPr lang="en-IN" sz="3200" b="1" dirty="0" smtClean="0"/>
              <a:t> –  </a:t>
            </a:r>
            <a:r>
              <a:rPr lang="en-IN" sz="2000" dirty="0" smtClean="0"/>
              <a:t>IT’s</a:t>
            </a:r>
            <a:r>
              <a:rPr lang="en-IN" sz="2000" b="1" dirty="0" smtClean="0"/>
              <a:t> </a:t>
            </a:r>
            <a:r>
              <a:rPr lang="en-US" sz="2000" dirty="0" smtClean="0"/>
              <a:t>sequence </a:t>
            </a:r>
            <a:r>
              <a:rPr lang="en-US" sz="2000" dirty="0"/>
              <a:t>of data processing steps that are chained together to form a complete workflow</a:t>
            </a:r>
            <a:r>
              <a:rPr lang="en-US" dirty="0" smtClean="0"/>
              <a:t>.</a:t>
            </a:r>
          </a:p>
          <a:p>
            <a:pPr marL="285750" indent="-285750" algn="just">
              <a:lnSpc>
                <a:spcPct val="150000"/>
              </a:lnSpc>
              <a:buFont typeface="Wingdings" panose="05000000000000000000" pitchFamily="2" charset="2"/>
              <a:buChar char="Ø"/>
            </a:pPr>
            <a:r>
              <a:rPr lang="en-US" dirty="0" smtClean="0"/>
              <a:t> </a:t>
            </a:r>
            <a:r>
              <a:rPr lang="en-IN" sz="2800" b="1" u="sng" dirty="0" smtClean="0"/>
              <a:t>OneHotEncoder</a:t>
            </a:r>
            <a:r>
              <a:rPr lang="en-IN" sz="3200" b="1" dirty="0" smtClean="0"/>
              <a:t> – </a:t>
            </a:r>
            <a:r>
              <a:rPr lang="en-US" sz="2000" dirty="0"/>
              <a:t>data transformation technique used in machine learning for encoding categorical features as numeric data that can be used as input to machine learning models.</a:t>
            </a:r>
            <a:endParaRPr lang="en-IN" sz="2000" dirty="0"/>
          </a:p>
          <a:p>
            <a:pPr marL="285750" indent="-285750" algn="just">
              <a:lnSpc>
                <a:spcPct val="150000"/>
              </a:lnSpc>
              <a:buFont typeface="Wingdings" panose="05000000000000000000" pitchFamily="2" charset="2"/>
              <a:buChar char="Ø"/>
            </a:pPr>
            <a:r>
              <a:rPr lang="en-IN" sz="2800" b="1" u="sng" dirty="0" smtClean="0"/>
              <a:t>ColumnTransformer</a:t>
            </a:r>
            <a:r>
              <a:rPr lang="en-IN" sz="3200" b="1" dirty="0" smtClean="0"/>
              <a:t> - </a:t>
            </a:r>
            <a:r>
              <a:rPr lang="en-US" sz="2000" dirty="0"/>
              <a:t>U</a:t>
            </a:r>
            <a:r>
              <a:rPr lang="en-US" sz="2000" dirty="0" smtClean="0"/>
              <a:t>sed </a:t>
            </a:r>
            <a:r>
              <a:rPr lang="en-US" sz="2000" dirty="0"/>
              <a:t>for applying different data transformations to different columns of a dataset</a:t>
            </a:r>
            <a:r>
              <a:rPr lang="en-US" sz="2800" dirty="0"/>
              <a:t>.</a:t>
            </a:r>
            <a:endParaRPr lang="en-IN" sz="2800" b="1" dirty="0" smtClean="0"/>
          </a:p>
        </p:txBody>
      </p:sp>
    </p:spTree>
    <p:extLst>
      <p:ext uri="{BB962C8B-B14F-4D97-AF65-F5344CB8AC3E}">
        <p14:creationId xmlns:p14="http://schemas.microsoft.com/office/powerpoint/2010/main" val="117933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9145" y="0"/>
            <a:ext cx="8783782"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rPr>
              <a:t>Algorithm used</a:t>
            </a:r>
            <a:endParaRPr lang="en-IN" sz="3600" b="1" u="sng" dirty="0">
              <a:effectLst>
                <a:outerShdw blurRad="38100" dist="38100" dir="2700000" algn="tl">
                  <a:srgbClr val="000000">
                    <a:alpha val="43137"/>
                  </a:srgbClr>
                </a:outerShdw>
              </a:effectLst>
            </a:endParaRPr>
          </a:p>
        </p:txBody>
      </p:sp>
      <p:sp>
        <p:nvSpPr>
          <p:cNvPr id="3" name="TextBox 2"/>
          <p:cNvSpPr txBox="1"/>
          <p:nvPr/>
        </p:nvSpPr>
        <p:spPr>
          <a:xfrm>
            <a:off x="533400" y="1311350"/>
            <a:ext cx="9379527" cy="4401205"/>
          </a:xfrm>
          <a:prstGeom prst="rect">
            <a:avLst/>
          </a:prstGeom>
          <a:noFill/>
        </p:spPr>
        <p:txBody>
          <a:bodyPr wrap="square" rtlCol="0">
            <a:spAutoFit/>
          </a:bodyPr>
          <a:lstStyle/>
          <a:p>
            <a:pPr marL="342900" indent="-342900">
              <a:buFont typeface="+mj-lt"/>
              <a:buAutoNum type="arabicPeriod"/>
            </a:pPr>
            <a:r>
              <a:rPr lang="en-IN" sz="2800" dirty="0" smtClean="0">
                <a:latin typeface="Arial" panose="020B0604020202020204" pitchFamily="34" charset="0"/>
                <a:cs typeface="Arial" panose="020B0604020202020204" pitchFamily="34" charset="0"/>
              </a:rPr>
              <a:t>Linear Regression</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Ridge</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Lasso</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 Kneighbors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Decision Tree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Random Forest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GradientBoosting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Ada Boost Regressor</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SVM</a:t>
            </a:r>
          </a:p>
          <a:p>
            <a:pPr marL="342900" indent="-342900">
              <a:buFont typeface="+mj-lt"/>
              <a:buAutoNum type="arabicPeriod"/>
            </a:pPr>
            <a:r>
              <a:rPr lang="en-IN" sz="2800" dirty="0" smtClean="0">
                <a:latin typeface="Arial" panose="020B0604020202020204" pitchFamily="34" charset="0"/>
                <a:cs typeface="Arial" panose="020B0604020202020204" pitchFamily="34" charset="0"/>
              </a:rPr>
              <a:t>XGB Regressor</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908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7891" y="484909"/>
            <a:ext cx="6192982"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rPr>
              <a:t>POST – PROCESS TOOLS</a:t>
            </a:r>
            <a:endParaRPr lang="en-IN" sz="3600" b="1" u="sng" dirty="0">
              <a:effectLst>
                <a:outerShdw blurRad="38100" dist="38100" dir="2700000" algn="tl">
                  <a:srgbClr val="000000">
                    <a:alpha val="43137"/>
                  </a:srgbClr>
                </a:outerShdw>
              </a:effectLst>
            </a:endParaRPr>
          </a:p>
        </p:txBody>
      </p:sp>
      <p:sp>
        <p:nvSpPr>
          <p:cNvPr id="3" name="TextBox 2"/>
          <p:cNvSpPr txBox="1"/>
          <p:nvPr/>
        </p:nvSpPr>
        <p:spPr>
          <a:xfrm>
            <a:off x="678872" y="1759527"/>
            <a:ext cx="10030691" cy="3286797"/>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sz="2800" b="1" dirty="0" smtClean="0">
                <a:effectLst>
                  <a:outerShdw blurRad="38100" dist="38100" dir="2700000" algn="tl">
                    <a:srgbClr val="000000">
                      <a:alpha val="43137"/>
                    </a:srgbClr>
                  </a:outerShdw>
                </a:effectLst>
              </a:rPr>
              <a:t>R2_score – </a:t>
            </a:r>
            <a:r>
              <a:rPr lang="en-IN" sz="2000" dirty="0" smtClean="0">
                <a:effectLst>
                  <a:outerShdw blurRad="38100" dist="38100" dir="2700000" algn="tl">
                    <a:srgbClr val="000000">
                      <a:alpha val="43137"/>
                    </a:srgbClr>
                  </a:outerShdw>
                </a:effectLst>
              </a:rPr>
              <a:t>IT’s a </a:t>
            </a:r>
            <a:r>
              <a:rPr lang="en-US" sz="2000" dirty="0" smtClean="0"/>
              <a:t>statistical </a:t>
            </a:r>
            <a:r>
              <a:rPr lang="en-US" sz="2000" dirty="0"/>
              <a:t>measure used to evaluate the performance of a regression model. It represents the proportion of variance in the dependent variable </a:t>
            </a:r>
            <a:r>
              <a:rPr lang="en-US" sz="2000" dirty="0" smtClean="0"/>
              <a:t> </a:t>
            </a:r>
            <a:r>
              <a:rPr lang="en-US" sz="2000" dirty="0"/>
              <a:t>that can be explained by the independent </a:t>
            </a:r>
            <a:r>
              <a:rPr lang="en-US" sz="2000" dirty="0" smtClean="0"/>
              <a:t>variables </a:t>
            </a:r>
            <a:r>
              <a:rPr lang="en-US" sz="2000" dirty="0"/>
              <a:t>in the model</a:t>
            </a:r>
            <a:r>
              <a:rPr lang="en-US" dirty="0"/>
              <a:t>.</a:t>
            </a:r>
            <a:endParaRPr lang="en-IN" sz="2800" b="1" dirty="0" smtClean="0">
              <a:effectLst>
                <a:outerShdw blurRad="38100" dist="38100" dir="2700000" algn="tl">
                  <a:srgbClr val="000000">
                    <a:alpha val="43137"/>
                  </a:srgbClr>
                </a:outerShdw>
              </a:effectLst>
            </a:endParaRPr>
          </a:p>
          <a:p>
            <a:pPr marL="285750" indent="-285750">
              <a:lnSpc>
                <a:spcPct val="150000"/>
              </a:lnSpc>
              <a:buFont typeface="Wingdings" panose="05000000000000000000" pitchFamily="2" charset="2"/>
              <a:buChar char="§"/>
            </a:pPr>
            <a:r>
              <a:rPr lang="en-IN" sz="2800" b="1" dirty="0" smtClean="0">
                <a:effectLst>
                  <a:outerShdw blurRad="38100" dist="38100" dir="2700000" algn="tl">
                    <a:srgbClr val="000000">
                      <a:alpha val="43137"/>
                    </a:srgbClr>
                  </a:outerShdw>
                </a:effectLst>
              </a:rPr>
              <a:t>Mean_absolute_error - </a:t>
            </a:r>
            <a:r>
              <a:rPr lang="en-US" dirty="0"/>
              <a:t>is a common metric used to evaluate the performance of a regression model. It measures the average absolute difference between the actual values and the predicted values.</a:t>
            </a:r>
            <a:r>
              <a:rPr lang="en-IN" sz="2800" b="1" dirty="0" smtClean="0">
                <a:effectLst>
                  <a:outerShdw blurRad="38100" dist="38100" dir="2700000" algn="tl">
                    <a:srgbClr val="000000">
                      <a:alpha val="43137"/>
                    </a:srgbClr>
                  </a:outerShdw>
                </a:effectLst>
              </a:rPr>
              <a:t> </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1019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9855" y="471055"/>
            <a:ext cx="5943600" cy="646331"/>
          </a:xfrm>
          <a:prstGeom prst="rect">
            <a:avLst/>
          </a:prstGeom>
          <a:noFill/>
        </p:spPr>
        <p:txBody>
          <a:bodyPr wrap="square" rtlCol="0">
            <a:spAutoFit/>
          </a:bodyPr>
          <a:lstStyle/>
          <a:p>
            <a:pPr algn="ctr"/>
            <a:r>
              <a:rPr lang="en-US" sz="3600" b="1" u="sng" dirty="0" smtClean="0">
                <a:effectLst>
                  <a:outerShdw blurRad="38100" dist="38100" dir="2700000" algn="tl">
                    <a:srgbClr val="000000">
                      <a:alpha val="43137"/>
                    </a:srgbClr>
                  </a:outerShdw>
                </a:effectLst>
              </a:rPr>
              <a:t>SUMMARY</a:t>
            </a:r>
            <a:endParaRPr lang="en-IN" sz="3600" b="1" u="sng" dirty="0">
              <a:effectLst>
                <a:outerShdw blurRad="38100" dist="38100" dir="2700000" algn="tl">
                  <a:srgbClr val="000000">
                    <a:alpha val="43137"/>
                  </a:srgbClr>
                </a:outerShdw>
              </a:effectLst>
            </a:endParaRPr>
          </a:p>
        </p:txBody>
      </p:sp>
      <p:sp>
        <p:nvSpPr>
          <p:cNvPr id="3" name="TextBox 2"/>
          <p:cNvSpPr txBox="1"/>
          <p:nvPr/>
        </p:nvSpPr>
        <p:spPr>
          <a:xfrm>
            <a:off x="969818" y="1482436"/>
            <a:ext cx="9379527" cy="378565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In this project, we developed a machine learning model to predict the prices of laptops based on their specifications, such as the brand, screen size, processor, memory, and operating system. We used a dataset of over </a:t>
            </a:r>
            <a:r>
              <a:rPr lang="en-US" sz="2000" dirty="0" smtClean="0">
                <a:latin typeface="Arial" panose="020B0604020202020204" pitchFamily="34" charset="0"/>
                <a:cs typeface="Arial" panose="020B0604020202020204" pitchFamily="34" charset="0"/>
              </a:rPr>
              <a:t>1,300 </a:t>
            </a:r>
            <a:r>
              <a:rPr lang="en-US" sz="2000" dirty="0">
                <a:latin typeface="Arial" panose="020B0604020202020204" pitchFamily="34" charset="0"/>
                <a:cs typeface="Arial" panose="020B0604020202020204" pitchFamily="34" charset="0"/>
              </a:rPr>
              <a:t>laptops to train and test our model, and we used a combination of data preprocessing techniques and machine learning algorithms, including </a:t>
            </a:r>
            <a:r>
              <a:rPr lang="en-US" sz="2000" dirty="0" err="1">
                <a:latin typeface="Arial" panose="020B0604020202020204" pitchFamily="34" charset="0"/>
                <a:cs typeface="Arial" panose="020B0604020202020204" pitchFamily="34" charset="0"/>
              </a:rPr>
              <a:t>OneHotEncoder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ColumnTransformer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RandomForestRegressor</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GridSearchCV</a:t>
            </a:r>
            <a:r>
              <a:rPr lang="en-US" sz="2000" dirty="0" smtClean="0">
                <a:latin typeface="Arial" panose="020B0604020202020204" pitchFamily="34" charset="0"/>
                <a:cs typeface="Arial" panose="020B0604020202020204" pitchFamily="34" charset="0"/>
              </a:rPr>
              <a:t>.</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Our model achieved a high R2 score and a low mean absolute error, indicating that it was able to make accurate price predictions based on the given features. This project demonstrates the potential of machine learning for predicting prices of products and can be extended to other areas like real estate or stock prices.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631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5382" y="2646219"/>
            <a:ext cx="6594764" cy="646331"/>
          </a:xfrm>
          <a:prstGeom prst="rect">
            <a:avLst/>
          </a:prstGeom>
          <a:noFill/>
        </p:spPr>
        <p:txBody>
          <a:bodyPr wrap="square" rtlCol="0">
            <a:spAutoFit/>
          </a:bodyPr>
          <a:lstStyle/>
          <a:p>
            <a:pPr algn="just"/>
            <a:r>
              <a:rPr lang="en-US" sz="3600" b="1"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NOW MOVE TO NOTEBOOK</a:t>
            </a:r>
            <a:endParaRPr lang="en-IN" sz="36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2035914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8109" y="429491"/>
            <a:ext cx="9906000" cy="646331"/>
          </a:xfrm>
          <a:prstGeom prst="rect">
            <a:avLst/>
          </a:prstGeom>
          <a:noFill/>
        </p:spPr>
        <p:txBody>
          <a:bodyPr wrap="square" rtlCol="0">
            <a:spAutoFit/>
          </a:bodyPr>
          <a:lstStyle/>
          <a:p>
            <a:r>
              <a:rPr lang="en-US" b="1" dirty="0" smtClean="0">
                <a:ln w="0"/>
                <a:effectLst>
                  <a:outerShdw blurRad="38100" dist="38100" dir="2700000" algn="tl">
                    <a:srgbClr val="000000">
                      <a:alpha val="43137"/>
                    </a:srgbClr>
                  </a:outerShdw>
                </a:effectLst>
                <a:latin typeface="Algerian" panose="04020705040A02060702" pitchFamily="82" charset="0"/>
              </a:rPr>
              <a:t> </a:t>
            </a:r>
            <a:r>
              <a:rPr lang="en-US" sz="3600" b="1" dirty="0" smtClean="0">
                <a:ln w="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ACKNOWLEDGEMENT</a:t>
            </a:r>
            <a:endParaRPr lang="en-IN" sz="3600" b="1" dirty="0">
              <a:ln w="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p:txBody>
      </p:sp>
      <p:sp>
        <p:nvSpPr>
          <p:cNvPr id="5" name="TextBox 4"/>
          <p:cNvSpPr txBox="1"/>
          <p:nvPr/>
        </p:nvSpPr>
        <p:spPr>
          <a:xfrm>
            <a:off x="665018" y="1773381"/>
            <a:ext cx="10945091" cy="3416320"/>
          </a:xfrm>
          <a:prstGeom prst="rect">
            <a:avLst/>
          </a:prstGeom>
          <a:noFill/>
        </p:spPr>
        <p:txBody>
          <a:bodyPr wrap="square" rtlCol="0">
            <a:spAutoFit/>
          </a:bodyPr>
          <a:lstStyle/>
          <a:p>
            <a:pPr algn="just"/>
            <a:r>
              <a:rPr lang="en-US" sz="3600" b="1" dirty="0">
                <a:latin typeface="Arial" panose="020B0604020202020204" pitchFamily="34" charset="0"/>
                <a:cs typeface="Arial" panose="020B0604020202020204" pitchFamily="34" charset="0"/>
              </a:rPr>
              <a:t>"We would like to express our sincere gratitude to </a:t>
            </a:r>
            <a:r>
              <a:rPr lang="en-US" sz="3600" b="1" dirty="0" smtClean="0">
                <a:latin typeface="Arial" panose="020B0604020202020204" pitchFamily="34" charset="0"/>
                <a:cs typeface="Arial" panose="020B0604020202020204" pitchFamily="34" charset="0"/>
              </a:rPr>
              <a:t>Vikas Sir </a:t>
            </a:r>
            <a:r>
              <a:rPr lang="en-US" sz="3600" b="1" dirty="0">
                <a:latin typeface="Arial" panose="020B0604020202020204" pitchFamily="34" charset="0"/>
                <a:cs typeface="Arial" panose="020B0604020202020204" pitchFamily="34" charset="0"/>
              </a:rPr>
              <a:t>for his invaluable support and guidance throughout the project. His expertise and dedication have been instrumental in making this project a success and we couldn't have done it without him."</a:t>
            </a:r>
            <a:endParaRPr lang="en-IN"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651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3212" y="2092036"/>
            <a:ext cx="7216958"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Algerian" panose="04020705040A02060702" pitchFamily="82" charset="0"/>
              </a:rPr>
              <a:t>LAPTOP PRICE PREDICTION</a:t>
            </a:r>
            <a:r>
              <a:rPr lang="en-US" sz="3600" dirty="0" smtClean="0">
                <a:effectLst>
                  <a:outerShdw blurRad="38100" dist="38100" dir="2700000" algn="tl">
                    <a:srgbClr val="000000">
                      <a:alpha val="43137"/>
                    </a:srgbClr>
                  </a:outerShdw>
                </a:effectLst>
              </a:rPr>
              <a:t> </a:t>
            </a:r>
            <a:endParaRPr lang="en-IN" sz="3600" dirty="0">
              <a:effectLst>
                <a:outerShdw blurRad="38100" dist="38100" dir="2700000" algn="tl">
                  <a:srgbClr val="000000">
                    <a:alpha val="43137"/>
                  </a:srgbClr>
                </a:outerShdw>
              </a:effectLst>
            </a:endParaRPr>
          </a:p>
        </p:txBody>
      </p:sp>
      <p:sp>
        <p:nvSpPr>
          <p:cNvPr id="3" name="TextBox 2"/>
          <p:cNvSpPr txBox="1"/>
          <p:nvPr/>
        </p:nvSpPr>
        <p:spPr>
          <a:xfrm>
            <a:off x="4959928" y="3328159"/>
            <a:ext cx="858982" cy="584775"/>
          </a:xfrm>
          <a:prstGeom prst="rect">
            <a:avLst/>
          </a:prstGeom>
          <a:noFill/>
        </p:spPr>
        <p:txBody>
          <a:bodyPr wrap="square" rtlCol="0">
            <a:spAutoFit/>
          </a:bodyPr>
          <a:lstStyle/>
          <a:p>
            <a:r>
              <a:rPr lang="en-US" sz="3200" b="1" u="sng" dirty="0" smtClean="0">
                <a:effectLst>
                  <a:outerShdw blurRad="38100" dist="38100" dir="2700000" algn="tl">
                    <a:srgbClr val="000000">
                      <a:alpha val="43137"/>
                    </a:srgbClr>
                  </a:outerShdw>
                </a:effectLst>
                <a:latin typeface="Algerian" panose="04020705040A02060702" pitchFamily="82" charset="0"/>
              </a:rPr>
              <a:t>BY</a:t>
            </a:r>
            <a:endParaRPr lang="en-IN" sz="3200" b="1" u="sng" dirty="0">
              <a:effectLst>
                <a:outerShdw blurRad="38100" dist="38100" dir="2700000" algn="tl">
                  <a:srgbClr val="000000">
                    <a:alpha val="43137"/>
                  </a:srgbClr>
                </a:outerShdw>
              </a:effectLst>
              <a:latin typeface="Algerian" panose="04020705040A02060702" pitchFamily="82" charset="0"/>
            </a:endParaRPr>
          </a:p>
        </p:txBody>
      </p:sp>
      <p:sp>
        <p:nvSpPr>
          <p:cNvPr id="4" name="TextBox 3"/>
          <p:cNvSpPr txBox="1"/>
          <p:nvPr/>
        </p:nvSpPr>
        <p:spPr>
          <a:xfrm>
            <a:off x="3491346" y="4502727"/>
            <a:ext cx="5763491" cy="1384995"/>
          </a:xfrm>
          <a:prstGeom prst="rect">
            <a:avLst/>
          </a:prstGeom>
          <a:noFill/>
        </p:spPr>
        <p:txBody>
          <a:bodyPr wrap="square" rtlCol="0">
            <a:spAutoFit/>
          </a:bodyPr>
          <a:lstStyle/>
          <a:p>
            <a:pPr marL="285750" indent="-285750">
              <a:buFont typeface="Wingdings" panose="05000000000000000000" pitchFamily="2" charset="2"/>
              <a:buChar char="v"/>
            </a:pPr>
            <a:r>
              <a:rPr lang="en-US" sz="2800" b="1" dirty="0" smtClean="0"/>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DIVYANSHU SHUKLA</a:t>
            </a:r>
          </a:p>
          <a:p>
            <a:pPr marL="285750" indent="-285750">
              <a:buFont typeface="Wingdings" panose="05000000000000000000" pitchFamily="2" charset="2"/>
              <a:buChar char="v"/>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RAJNEESH RAWAT</a:t>
            </a:r>
          </a:p>
          <a:p>
            <a:pPr marL="285750" indent="-285750">
              <a:buFont typeface="Wingdings" panose="05000000000000000000" pitchFamily="2" charset="2"/>
              <a:buChar char="v"/>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SAHIL HUSSAIN</a:t>
            </a:r>
            <a:endParaRPr lang="en-IN"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7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6175" y="471055"/>
            <a:ext cx="6385686" cy="1200329"/>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IMPORTANCE OF PROJECT</a:t>
            </a:r>
            <a:r>
              <a:rPr lang="en-US" sz="3600" b="1"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 </a:t>
            </a:r>
            <a:endParaRPr lang="en-IN" sz="36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a:p>
            <a:endParaRPr lang="en-IN" sz="3600" dirty="0">
              <a:latin typeface="Arial" panose="020B0604020202020204" pitchFamily="34" charset="0"/>
              <a:cs typeface="Arial" panose="020B0604020202020204" pitchFamily="34" charset="0"/>
            </a:endParaRPr>
          </a:p>
        </p:txBody>
      </p:sp>
      <p:sp>
        <p:nvSpPr>
          <p:cNvPr id="3" name="TextBox 2"/>
          <p:cNvSpPr txBox="1"/>
          <p:nvPr/>
        </p:nvSpPr>
        <p:spPr>
          <a:xfrm>
            <a:off x="858982" y="1953491"/>
            <a:ext cx="10280073" cy="3539430"/>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The laptop price prediction model can be useful for consumers who are looking to buy a laptop, as well as for retailers who want to set competitive prices for their products. By accurately predicting the price of a laptop, consumers can make informed purchasing decisions and retailers can optimize their pricing strategy.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29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678873"/>
            <a:ext cx="8229600" cy="646331"/>
          </a:xfrm>
          <a:prstGeom prst="rect">
            <a:avLst/>
          </a:prstGeom>
          <a:noFill/>
        </p:spPr>
        <p:txBody>
          <a:bodyPr wrap="square" rtlCol="0">
            <a:spAutoFit/>
          </a:bodyPr>
          <a:lstStyle/>
          <a:p>
            <a:pPr algn="ctr"/>
            <a:r>
              <a:rPr lang="en-US" sz="3600" b="1" u="sng" dirty="0" smtClean="0">
                <a:latin typeface="Algerian" panose="04020705040A02060702" pitchFamily="82" charset="0"/>
                <a:cs typeface="Arial" panose="020B0604020202020204" pitchFamily="34" charset="0"/>
              </a:rPr>
              <a:t>PROBLEM STATEMENT </a:t>
            </a:r>
            <a:endParaRPr lang="en-IN" sz="3600" b="1" u="sng" dirty="0" smtClean="0">
              <a:latin typeface="Algerian" panose="04020705040A02060702" pitchFamily="82" charset="0"/>
              <a:cs typeface="Arial" panose="020B0604020202020204" pitchFamily="34" charset="0"/>
            </a:endParaRPr>
          </a:p>
        </p:txBody>
      </p:sp>
      <p:sp>
        <p:nvSpPr>
          <p:cNvPr id="5" name="TextBox 4"/>
          <p:cNvSpPr txBox="1"/>
          <p:nvPr/>
        </p:nvSpPr>
        <p:spPr>
          <a:xfrm>
            <a:off x="942109" y="2382982"/>
            <a:ext cx="10848110" cy="2554545"/>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Predict the price of a laptop given its features. This involves building a machine learning model that can learn the relationship between a laptop's features and its price, and use that information to make accurate price predictions for new laptops</a:t>
            </a:r>
            <a:r>
              <a:rPr lang="en-US" sz="3200" dirty="0"/>
              <a:t>.</a:t>
            </a:r>
            <a:endParaRPr lang="en-IN" sz="3200" dirty="0"/>
          </a:p>
        </p:txBody>
      </p:sp>
    </p:spTree>
    <p:extLst>
      <p:ext uri="{BB962C8B-B14F-4D97-AF65-F5344CB8AC3E}">
        <p14:creationId xmlns:p14="http://schemas.microsoft.com/office/powerpoint/2010/main" val="299449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7273" y="706582"/>
            <a:ext cx="6109854" cy="584775"/>
          </a:xfrm>
          <a:prstGeom prst="rect">
            <a:avLst/>
          </a:prstGeom>
          <a:noFill/>
        </p:spPr>
        <p:txBody>
          <a:bodyPr wrap="square" rtlCol="0">
            <a:spAutoFit/>
          </a:bodyPr>
          <a:lstStyle/>
          <a:p>
            <a:pPr algn="ctr"/>
            <a:r>
              <a:rPr lang="en-US" sz="3200" b="1" dirty="0" smtClean="0">
                <a:effectLst>
                  <a:outerShdw blurRad="38100" dist="38100" dir="2700000" algn="tl">
                    <a:srgbClr val="000000">
                      <a:alpha val="43137"/>
                    </a:srgbClr>
                  </a:outerShdw>
                </a:effectLst>
                <a:latin typeface="Algerian" panose="04020705040A02060702" pitchFamily="82" charset="0"/>
                <a:cs typeface="Arial" panose="020B0604020202020204" pitchFamily="34" charset="0"/>
              </a:rPr>
              <a:t>TYPE OF PROBLEM ?</a:t>
            </a:r>
            <a:endParaRPr lang="en-IN" sz="3200" b="1" dirty="0">
              <a:effectLst>
                <a:outerShdw blurRad="38100" dist="38100" dir="2700000" algn="tl">
                  <a:srgbClr val="000000">
                    <a:alpha val="43137"/>
                  </a:srgbClr>
                </a:outerShdw>
              </a:effectLst>
              <a:latin typeface="Algerian" panose="04020705040A02060702" pitchFamily="82" charset="0"/>
              <a:cs typeface="Arial" panose="020B0604020202020204" pitchFamily="34" charset="0"/>
            </a:endParaRPr>
          </a:p>
        </p:txBody>
      </p:sp>
      <p:sp>
        <p:nvSpPr>
          <p:cNvPr id="3" name="TextBox 2"/>
          <p:cNvSpPr txBox="1"/>
          <p:nvPr/>
        </p:nvSpPr>
        <p:spPr>
          <a:xfrm>
            <a:off x="678873" y="1482436"/>
            <a:ext cx="10834254" cy="4031873"/>
          </a:xfrm>
          <a:prstGeom prst="rect">
            <a:avLst/>
          </a:prstGeom>
          <a:noFill/>
        </p:spPr>
        <p:txBody>
          <a:bodyPr wrap="square" rtlCol="0">
            <a:spAutoFit/>
          </a:bodyPr>
          <a:lstStyle/>
          <a:p>
            <a:pPr algn="just"/>
            <a:r>
              <a:rPr lang="en-US" sz="3200" b="1" dirty="0">
                <a:latin typeface="Arial" panose="020B0604020202020204" pitchFamily="34" charset="0"/>
                <a:cs typeface="Arial" panose="020B0604020202020204" pitchFamily="34" charset="0"/>
              </a:rPr>
              <a:t>The problem of predicting the price of a laptop based on its features is a regression problem. In regression, the goal is to predict a continuous output variable, such as price, based on one or more input variables, such as laptop features. In contrast, classification problems involve predicting a categorical output variable, such as classifying an image as either a cat or a dog based on its features</a:t>
            </a:r>
            <a:r>
              <a:rPr lang="en-US" dirty="0"/>
              <a:t>.</a:t>
            </a:r>
            <a:endParaRPr lang="en-IN" dirty="0"/>
          </a:p>
        </p:txBody>
      </p:sp>
    </p:spTree>
    <p:extLst>
      <p:ext uri="{BB962C8B-B14F-4D97-AF65-F5344CB8AC3E}">
        <p14:creationId xmlns:p14="http://schemas.microsoft.com/office/powerpoint/2010/main" val="358666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4436" y="706582"/>
            <a:ext cx="7938655" cy="646331"/>
          </a:xfrm>
          <a:prstGeom prst="rect">
            <a:avLst/>
          </a:prstGeom>
          <a:noFill/>
        </p:spPr>
        <p:txBody>
          <a:bodyPr wrap="square" rtlCol="0">
            <a:spAutoFit/>
          </a:bodyPr>
          <a:lstStyle/>
          <a:p>
            <a:pPr algn="ctr"/>
            <a:r>
              <a:rPr lang="en-US" sz="3600" b="1" dirty="0" smtClean="0">
                <a:effectLst>
                  <a:outerShdw blurRad="38100" dist="38100" dir="2700000" algn="tl">
                    <a:srgbClr val="000000">
                      <a:alpha val="43137"/>
                    </a:srgbClr>
                  </a:outerShdw>
                </a:effectLst>
                <a:latin typeface="Algerian" panose="04020705040A02060702" pitchFamily="82" charset="0"/>
              </a:rPr>
              <a:t>WHAT WE DONE </a:t>
            </a:r>
            <a:r>
              <a:rPr lang="en-US" sz="3600" b="1" dirty="0" smtClean="0">
                <a:effectLst>
                  <a:outerShdw blurRad="38100" dist="38100" dir="2700000" algn="tl">
                    <a:srgbClr val="000000">
                      <a:alpha val="43137"/>
                    </a:srgbClr>
                  </a:outerShdw>
                </a:effectLst>
              </a:rPr>
              <a:t>?</a:t>
            </a:r>
            <a:endParaRPr lang="en-IN" sz="3600" b="1" dirty="0">
              <a:effectLst>
                <a:outerShdw blurRad="38100" dist="38100" dir="2700000" algn="tl">
                  <a:srgbClr val="000000">
                    <a:alpha val="43137"/>
                  </a:srgbClr>
                </a:outerShdw>
              </a:effectLst>
            </a:endParaRPr>
          </a:p>
        </p:txBody>
      </p:sp>
      <p:sp>
        <p:nvSpPr>
          <p:cNvPr id="3" name="TextBox 2"/>
          <p:cNvSpPr txBox="1"/>
          <p:nvPr/>
        </p:nvSpPr>
        <p:spPr>
          <a:xfrm>
            <a:off x="1316182" y="1468582"/>
            <a:ext cx="9033164" cy="4401205"/>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2800" b="1" dirty="0" smtClean="0">
                <a:effectLst>
                  <a:outerShdw blurRad="38100" dist="38100" dir="2700000" algn="tl">
                    <a:srgbClr val="000000">
                      <a:alpha val="43137"/>
                    </a:srgbClr>
                  </a:outerShdw>
                </a:effectLst>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a:p>
            <a:pPr marL="457200" indent="-457200">
              <a:lnSpc>
                <a:spcPct val="200000"/>
              </a:lnSpc>
              <a:buFont typeface="Wingdings" panose="05000000000000000000" pitchFamily="2" charset="2"/>
              <a:buChar char="Ø"/>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Exploratory Data Analysis (EDA)</a:t>
            </a:r>
          </a:p>
          <a:p>
            <a:pPr marL="457200" indent="-457200">
              <a:lnSpc>
                <a:spcPct val="200000"/>
              </a:lnSpc>
              <a:buFont typeface="Wingdings" panose="05000000000000000000" pitchFamily="2" charset="2"/>
              <a:buChar char="Ø"/>
            </a:pP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Feature Engineering &amp; Data Cleaning</a:t>
            </a:r>
          </a:p>
          <a:p>
            <a:pPr marL="457200" indent="-457200">
              <a:lnSpc>
                <a:spcPct val="200000"/>
              </a:lnSpc>
              <a:buFont typeface="Wingdings" panose="05000000000000000000" pitchFamily="2" charset="2"/>
              <a:buChar char="Ø"/>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Model development</a:t>
            </a:r>
          </a:p>
          <a:p>
            <a:pPr marL="457200" indent="-457200">
              <a:lnSpc>
                <a:spcPct val="200000"/>
              </a:lnSpc>
              <a:buFont typeface="Wingdings" panose="05000000000000000000" pitchFamily="2" charset="2"/>
              <a:buChar char="Ø"/>
            </a:pP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Model  Deployment</a:t>
            </a:r>
            <a:endParaRPr lang="en-IN"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17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7454" y="2563091"/>
            <a:ext cx="8118763" cy="646331"/>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IMPORTANT GLANCE OF PROJECT </a:t>
            </a:r>
            <a:endParaRPr lang="en-IN" sz="36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5334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lapppy prediction</Template>
  <TotalTime>1</TotalTime>
  <Words>781</Words>
  <Application>Microsoft Office PowerPoint</Application>
  <PresentationFormat>Widescreen</PresentationFormat>
  <Paragraphs>65</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2023-02-15T17:48:46Z</dcterms:created>
  <dcterms:modified xsi:type="dcterms:W3CDTF">2023-02-15T17:49:52Z</dcterms:modified>
</cp:coreProperties>
</file>