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le Text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/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/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Core: Support for Developing Program Analysis Tools"/>
          <p:cNvSpPr/>
          <p:nvPr/>
        </p:nvSpPr>
        <p:spPr>
          <a:xfrm>
            <a:off x="666750" y="3634706"/>
            <a:ext cx="116713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>
              <a:defRPr b="1" sz="4800"/>
            </a:pPr>
            <a:r>
              <a:rPr>
                <a:solidFill>
                  <a:srgbClr val="831100"/>
                </a:solidFill>
              </a:rPr>
              <a:t>XCore: </a:t>
            </a:r>
            <a:r>
              <a:t>Support for Developing Program Analysis Tools</a:t>
            </a:r>
          </a:p>
        </p:txBody>
      </p:sp>
      <p:sp>
        <p:nvSpPr>
          <p:cNvPr id="138" name="Alexandru Ștefănică…"/>
          <p:cNvSpPr/>
          <p:nvPr/>
        </p:nvSpPr>
        <p:spPr>
          <a:xfrm>
            <a:off x="1892300" y="7569200"/>
            <a:ext cx="10464800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defRPr b="1" sz="2400"/>
            </a:pPr>
            <a:r>
              <a:t>Alexandru Ștefănică</a:t>
            </a:r>
          </a:p>
          <a:p>
            <a:pPr algn="r">
              <a:defRPr b="1" sz="2400" u="sng"/>
            </a:pPr>
            <a:r>
              <a:t>Petru-Florin Mihancea</a:t>
            </a:r>
          </a:p>
        </p:txBody>
      </p:sp>
      <p:pic>
        <p:nvPicPr>
          <p:cNvPr id="139" name="1_multipart_xF8FF_3_l2.jpg" descr="1_multipart_xF8FF_3_l2.jpg"/>
          <p:cNvPicPr>
            <a:picLocks noChangeAspect="1"/>
          </p:cNvPicPr>
          <p:nvPr/>
        </p:nvPicPr>
        <p:blipFill>
          <a:blip r:embed="rId2">
            <a:extLst/>
          </a:blip>
          <a:srcRect l="5075" t="11274" r="7105" b="9967"/>
          <a:stretch>
            <a:fillRect/>
          </a:stretch>
        </p:blipFill>
        <p:spPr>
          <a:xfrm>
            <a:off x="346205" y="1016000"/>
            <a:ext cx="1414232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universitatea-politehnica-timisoara.jpg" descr="universitatea-politehnica-timisoar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74194" y="1110694"/>
            <a:ext cx="2171701" cy="1004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aner2017.png" descr="saner20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9350" y="523086"/>
            <a:ext cx="7575766" cy="190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XCore: Support for Developing Program Analysis Tools"/>
          <p:cNvSpPr/>
          <p:nvPr/>
        </p:nvSpPr>
        <p:spPr>
          <a:xfrm>
            <a:off x="666750" y="3634706"/>
            <a:ext cx="116713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>
              <a:defRPr b="1" sz="4800"/>
            </a:pPr>
            <a:r>
              <a:rPr>
                <a:solidFill>
                  <a:srgbClr val="831100"/>
                </a:solidFill>
              </a:rPr>
              <a:t>XCore: </a:t>
            </a:r>
            <a:r>
              <a:t>Support for Developing Program Analysis Tools</a:t>
            </a:r>
          </a:p>
        </p:txBody>
      </p:sp>
      <p:sp>
        <p:nvSpPr>
          <p:cNvPr id="291" name="Alexandru Ștefănică…"/>
          <p:cNvSpPr/>
          <p:nvPr/>
        </p:nvSpPr>
        <p:spPr>
          <a:xfrm>
            <a:off x="1892300" y="7569200"/>
            <a:ext cx="10464800" cy="149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>
              <a:defRPr b="1" sz="2400"/>
            </a:pPr>
            <a:r>
              <a:t>Alexandru Ștefănică</a:t>
            </a:r>
          </a:p>
          <a:p>
            <a:pPr algn="r">
              <a:defRPr b="1" sz="2400" u="sng"/>
            </a:pPr>
            <a:r>
              <a:t>Petru-Florin Mihancea</a:t>
            </a:r>
          </a:p>
        </p:txBody>
      </p:sp>
      <p:pic>
        <p:nvPicPr>
          <p:cNvPr id="292" name="https://github.com/SAlexandru/XCore" descr="https://github.com/SAlexandru/XCor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460000">
            <a:off x="2333620" y="6679839"/>
            <a:ext cx="4791983" cy="14224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93" name="1_multipart_xF8FF_3_l2.jpg" descr="1_multipart_xF8FF_3_l2.jpg"/>
          <p:cNvPicPr>
            <a:picLocks noChangeAspect="1"/>
          </p:cNvPicPr>
          <p:nvPr/>
        </p:nvPicPr>
        <p:blipFill>
          <a:blip r:embed="rId3">
            <a:extLst/>
          </a:blip>
          <a:srcRect l="5075" t="11274" r="7105" b="9967"/>
          <a:stretch>
            <a:fillRect/>
          </a:stretch>
        </p:blipFill>
        <p:spPr>
          <a:xfrm>
            <a:off x="346205" y="1016000"/>
            <a:ext cx="1414232" cy="1193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universitatea-politehnica-timisoara.jpg" descr="universitatea-politehnica-timisoa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94" y="1110694"/>
            <a:ext cx="2171701" cy="1004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saner2017.png" descr="saner201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29350" y="523086"/>
            <a:ext cx="7575766" cy="1905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rcRect l="0" t="2458" r="0" b="0"/>
          <a:stretch>
            <a:fillRect/>
          </a:stretch>
        </p:blipFill>
        <p:spPr>
          <a:xfrm>
            <a:off x="-8839200" y="2501900"/>
            <a:ext cx="7721600" cy="977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Analysis tools…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Analysis tools </a:t>
            </a:r>
          </a:p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generic</a:t>
            </a:r>
            <a:r>
              <a:t> architecture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-1845" y="2415181"/>
            <a:ext cx="3932130" cy="3107762"/>
            <a:chOff x="0" y="0"/>
            <a:chExt cx="3932128" cy="3107760"/>
          </a:xfrm>
        </p:grpSpPr>
        <p:pic>
          <p:nvPicPr>
            <p:cNvPr id="145" name="iPlasma.png" descr="iPlasm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1755" y="0"/>
              <a:ext cx="3468619" cy="22290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iPlasma / Mcc"/>
            <p:cNvSpPr/>
            <p:nvPr/>
          </p:nvSpPr>
          <p:spPr>
            <a:xfrm>
              <a:off x="-1" y="2311275"/>
              <a:ext cx="3932130" cy="796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/>
              </a:pPr>
              <a:r>
                <a:t>iPlasma / </a:t>
              </a:r>
              <a:r>
                <a:rPr>
                  <a:solidFill>
                    <a:schemeClr val="accent5">
                      <a:hueOff val="-176146"/>
                      <a:satOff val="3665"/>
                      <a:lumOff val="-13986"/>
                    </a:schemeClr>
                  </a:solidFill>
                </a:rPr>
                <a:t>Mcc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6123191" y="2631931"/>
            <a:ext cx="1990015" cy="2580162"/>
            <a:chOff x="0" y="0"/>
            <a:chExt cx="1990014" cy="2580160"/>
          </a:xfrm>
        </p:grpSpPr>
        <p:pic>
          <p:nvPicPr>
            <p:cNvPr id="148" name="iSummarize.png" descr="iSummariz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90015" cy="2181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jModex"/>
            <p:cNvSpPr/>
            <p:nvPr/>
          </p:nvSpPr>
          <p:spPr>
            <a:xfrm>
              <a:off x="95409" y="1926372"/>
              <a:ext cx="1799197" cy="65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/>
              </a:pPr>
              <a:r>
                <a:rPr>
                  <a:solidFill>
                    <a:schemeClr val="accent5">
                      <a:hueOff val="-176146"/>
                      <a:satOff val="3665"/>
                      <a:lumOff val="-13986"/>
                    </a:schemeClr>
                  </a:solidFill>
                </a:rPr>
                <a:t>j</a:t>
              </a:r>
              <a:r>
                <a:t>Modex</a:t>
              </a:r>
            </a:p>
          </p:txBody>
        </p:sp>
      </p:grpSp>
      <p:sp>
        <p:nvSpPr>
          <p:cNvPr id="151" name="TEDi"/>
          <p:cNvSpPr/>
          <p:nvPr/>
        </p:nvSpPr>
        <p:spPr>
          <a:xfrm>
            <a:off x="9071694" y="3178146"/>
            <a:ext cx="14384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4100"/>
            </a:pPr>
            <a:r>
              <a:t>TED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892548" y="6896157"/>
            <a:ext cx="2143343" cy="2092138"/>
            <a:chOff x="0" y="0"/>
            <a:chExt cx="2143342" cy="2092136"/>
          </a:xfrm>
        </p:grpSpPr>
        <p:pic>
          <p:nvPicPr>
            <p:cNvPr id="152" name="randoop-logo.png" descr="randoop-logo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02084" y="0"/>
              <a:ext cx="1939174" cy="1467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Randoop"/>
            <p:cNvSpPr/>
            <p:nvPr/>
          </p:nvSpPr>
          <p:spPr>
            <a:xfrm>
              <a:off x="0" y="1439704"/>
              <a:ext cx="2143343" cy="652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Randoop</a:t>
              </a:r>
            </a:p>
          </p:txBody>
        </p:sp>
      </p:grpSp>
      <p:pic>
        <p:nvPicPr>
          <p:cNvPr id="155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7711" y="7501900"/>
            <a:ext cx="5088025" cy="134511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A generic tool architecture"/>
          <p:cNvSpPr/>
          <p:nvPr/>
        </p:nvSpPr>
        <p:spPr>
          <a:xfrm>
            <a:off x="-8438853" y="-400050"/>
            <a:ext cx="8438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4800"/>
            </a:pPr>
            <a:r>
              <a:t>A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generic</a:t>
            </a:r>
            <a:r>
              <a:t> tool architecture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00678" y="2131925"/>
            <a:ext cx="4802653" cy="495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eveloped" descr="developed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460000">
            <a:off x="9880685" y="3647089"/>
            <a:ext cx="2266000" cy="10668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59" name="used" descr="used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0460000">
            <a:off x="9249292" y="7912837"/>
            <a:ext cx="2266000" cy="10668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" dur="500" fill="hold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3" dur="500" fill="hold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Class="exit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1000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1000" fill="hold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5"/>
      <p:bldP build="whole" bldLvl="1" animBg="1" rev="0" advAuto="0" spid="147" grpId="1"/>
      <p:bldP build="whole" bldLvl="1" animBg="1" rev="0" advAuto="0" spid="155" grpId="12"/>
      <p:bldP build="whole" bldLvl="1" animBg="1" rev="0" advAuto="0" spid="158" grpId="13"/>
      <p:bldP build="whole" bldLvl="1" animBg="1" rev="0" advAuto="0" spid="159" grpId="7"/>
      <p:bldP build="whole" bldLvl="1" animBg="1" rev="0" advAuto="0" spid="150" grpId="2"/>
      <p:bldP build="whole" bldLvl="1" animBg="1" rev="0" advAuto="0" spid="154" grpId="11"/>
      <p:bldP build="whole" bldLvl="1" animBg="1" rev="0" advAuto="0" spid="147" grpId="9"/>
      <p:bldP build="whole" bldLvl="1" animBg="1" rev="0" advAuto="0" spid="150" grpId="8"/>
      <p:bldP build="whole" bldLvl="1" animBg="1" rev="0" advAuto="0" spid="159" grpId="14"/>
      <p:bldP build="whole" bldLvl="1" animBg="1" rev="0" advAuto="0" spid="151" grpId="3"/>
      <p:bldP build="whole" bldLvl="1" animBg="1" rev="0" advAuto="0" spid="157" grpId="15"/>
      <p:bldP build="whole" bldLvl="1" animBg="1" rev="0" advAuto="0" spid="158" grpId="4"/>
      <p:bldP build="whole" bldLvl="1" animBg="1" rev="0" advAuto="0" spid="155" grpId="6"/>
      <p:bldP build="whole" bldLvl="1" animBg="1" rev="0" advAuto="0" spid="151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Why XCore?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Why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XCore</a:t>
            </a:r>
            <a:r>
              <a:t>?</a:t>
            </a:r>
          </a:p>
        </p:txBody>
      </p:sp>
      <p:pic>
        <p:nvPicPr>
          <p:cNvPr id="163" name="Implementing the…" descr="Implementing the…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460000">
            <a:off x="7504281" y="6994253"/>
            <a:ext cx="5386732" cy="21336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1073" y="2397041"/>
            <a:ext cx="4802653" cy="495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Rounded Rectangle" descr="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80131" y="4027450"/>
            <a:ext cx="1045423" cy="2157638"/>
          </a:xfrm>
          <a:prstGeom prst="rect">
            <a:avLst/>
          </a:prstGeom>
        </p:spPr>
      </p:pic>
      <p:pic>
        <p:nvPicPr>
          <p:cNvPr id="16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15291" y="2899289"/>
            <a:ext cx="6224162" cy="2782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5" grpId="1"/>
      <p:bldP build="whole" bldLvl="1" animBg="1" rev="0" advAuto="0" spid="16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"/>
          <p:cNvGrpSpPr/>
          <p:nvPr/>
        </p:nvGrpSpPr>
        <p:grpSpPr>
          <a:xfrm>
            <a:off x="1986575" y="2417770"/>
            <a:ext cx="10895164" cy="7052278"/>
            <a:chOff x="0" y="0"/>
            <a:chExt cx="10895162" cy="7052277"/>
          </a:xfrm>
        </p:grpSpPr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377822" cy="5567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Based on Ganea et. al.…"/>
            <p:cNvSpPr/>
            <p:nvPr/>
          </p:nvSpPr>
          <p:spPr>
            <a:xfrm>
              <a:off x="4724426" y="6366477"/>
              <a:ext cx="6170737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 b="1" sz="2000"/>
              </a:pPr>
              <a:r>
                <a:t>Based on Ganea et. al.  </a:t>
              </a:r>
            </a:p>
            <a:p>
              <a:pPr algn="r">
                <a:defRPr b="1" i="1" sz="2000"/>
              </a:pPr>
              <a:r>
                <a:t>Continuous Quality Assessment with inCode, </a:t>
              </a:r>
              <a:r>
                <a:rPr i="0"/>
                <a:t>2017</a:t>
              </a:r>
            </a:p>
          </p:txBody>
        </p:sp>
      </p:grpSp>
      <p:pic>
        <p:nvPicPr>
          <p:cNvPr id="172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Describing the model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Describing</a:t>
            </a:r>
            <a:r>
              <a:t> the model</a:t>
            </a:r>
          </a:p>
        </p:txBody>
      </p:sp>
      <p:pic>
        <p:nvPicPr>
          <p:cNvPr id="174" name="Rounded Rectangle" descr="Rounded 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1956" y="3927893"/>
            <a:ext cx="1640361" cy="994411"/>
          </a:xfrm>
          <a:prstGeom prst="rect">
            <a:avLst/>
          </a:prstGeom>
        </p:spPr>
      </p:pic>
      <p:pic>
        <p:nvPicPr>
          <p:cNvPr id="176" name="Rounded Rectangle" descr="Rounded 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71121" y="3283304"/>
            <a:ext cx="2137667" cy="818276"/>
          </a:xfrm>
          <a:prstGeom prst="rect">
            <a:avLst/>
          </a:prstGeom>
        </p:spPr>
      </p:pic>
      <p:pic>
        <p:nvPicPr>
          <p:cNvPr id="178" name="Rounded Rectangle" descr="Rounded Rectangl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0126" y="4531162"/>
            <a:ext cx="2261828" cy="818276"/>
          </a:xfrm>
          <a:prstGeom prst="rect">
            <a:avLst/>
          </a:prstGeom>
        </p:spPr>
      </p:pic>
      <p:grpSp>
        <p:nvGrpSpPr>
          <p:cNvPr id="184" name="Group"/>
          <p:cNvGrpSpPr/>
          <p:nvPr/>
        </p:nvGrpSpPr>
        <p:grpSpPr>
          <a:xfrm>
            <a:off x="4829947" y="3239005"/>
            <a:ext cx="3526741" cy="818276"/>
            <a:chOff x="-38099" y="-38100"/>
            <a:chExt cx="3526740" cy="818275"/>
          </a:xfrm>
        </p:grpSpPr>
        <p:pic>
          <p:nvPicPr>
            <p:cNvPr id="180" name="Rounded Rectangle" descr="Rounded Rectangl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0" y="-38100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182" name="Rounded Rectangle" descr="Rounded Rectangl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48280" y="339098"/>
              <a:ext cx="1640361" cy="418422"/>
            </a:xfrm>
            <a:prstGeom prst="rect">
              <a:avLst/>
            </a:prstGeom>
            <a:effectLst/>
          </p:spPr>
        </p:pic>
      </p:grpSp>
      <p:grpSp>
        <p:nvGrpSpPr>
          <p:cNvPr id="189" name="Group"/>
          <p:cNvGrpSpPr/>
          <p:nvPr/>
        </p:nvGrpSpPr>
        <p:grpSpPr>
          <a:xfrm>
            <a:off x="2004590" y="3177212"/>
            <a:ext cx="9353538" cy="1030459"/>
            <a:chOff x="-38100" y="-38100"/>
            <a:chExt cx="9353537" cy="1030458"/>
          </a:xfrm>
        </p:grpSpPr>
        <p:pic>
          <p:nvPicPr>
            <p:cNvPr id="185" name="Rounded Rectangle" descr="Rounded Rectangl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053610" y="-38100"/>
              <a:ext cx="2261828" cy="1030459"/>
            </a:xfrm>
            <a:prstGeom prst="rect">
              <a:avLst/>
            </a:prstGeom>
            <a:effectLst/>
          </p:spPr>
        </p:pic>
        <p:pic>
          <p:nvPicPr>
            <p:cNvPr id="187" name="Rounded Rectangle" descr="Rounded Rectangl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8100" y="-38100"/>
              <a:ext cx="1746114" cy="1030459"/>
            </a:xfrm>
            <a:prstGeom prst="rect">
              <a:avLst/>
            </a:prstGeom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4917988" y="4155499"/>
            <a:ext cx="5541417" cy="1446666"/>
            <a:chOff x="-38099" y="-666489"/>
            <a:chExt cx="5541416" cy="1446664"/>
          </a:xfrm>
        </p:grpSpPr>
        <p:pic>
          <p:nvPicPr>
            <p:cNvPr id="190" name="Rounded Rectangle" descr="Rounded Rectangl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-38100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192" name="Rounded Rectangle" descr="Rounded Rectangl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862955" y="-666490"/>
              <a:ext cx="1640362" cy="418422"/>
            </a:xfrm>
            <a:prstGeom prst="rect">
              <a:avLst/>
            </a:prstGeom>
            <a:effectLst/>
          </p:spPr>
        </p:pic>
      </p:grpSp>
      <p:grpSp>
        <p:nvGrpSpPr>
          <p:cNvPr id="199" name="Group"/>
          <p:cNvGrpSpPr/>
          <p:nvPr/>
        </p:nvGrpSpPr>
        <p:grpSpPr>
          <a:xfrm>
            <a:off x="1991890" y="4432999"/>
            <a:ext cx="9366238" cy="1263357"/>
            <a:chOff x="-38100" y="-38100"/>
            <a:chExt cx="9366237" cy="1263356"/>
          </a:xfrm>
        </p:grpSpPr>
        <p:pic>
          <p:nvPicPr>
            <p:cNvPr id="195" name="Rounded Rectangle" descr="Rounded Rectangl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066310" y="-38100"/>
              <a:ext cx="2261828" cy="1054581"/>
            </a:xfrm>
            <a:prstGeom prst="rect">
              <a:avLst/>
            </a:prstGeom>
            <a:effectLst/>
          </p:spPr>
        </p:pic>
        <p:pic>
          <p:nvPicPr>
            <p:cNvPr id="197" name="Rounded Rectangle" descr="Rounded Rectangl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38100" y="194797"/>
              <a:ext cx="1746114" cy="1030460"/>
            </a:xfrm>
            <a:prstGeom prst="rect">
              <a:avLst/>
            </a:prstGeom>
            <a:effectLst/>
          </p:spPr>
        </p:pic>
      </p:grpSp>
      <p:grpSp>
        <p:nvGrpSpPr>
          <p:cNvPr id="204" name="Group"/>
          <p:cNvGrpSpPr/>
          <p:nvPr/>
        </p:nvGrpSpPr>
        <p:grpSpPr>
          <a:xfrm>
            <a:off x="4871789" y="4887367"/>
            <a:ext cx="3789808" cy="2123459"/>
            <a:chOff x="1717478" y="-789688"/>
            <a:chExt cx="3789807" cy="2123457"/>
          </a:xfrm>
        </p:grpSpPr>
        <p:pic>
          <p:nvPicPr>
            <p:cNvPr id="200" name="Rounded Rectangle" descr="Rounded Rectangl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717478" y="515494"/>
              <a:ext cx="1640361" cy="818276"/>
            </a:xfrm>
            <a:prstGeom prst="rect">
              <a:avLst/>
            </a:prstGeom>
            <a:effectLst/>
          </p:spPr>
        </p:pic>
        <p:pic>
          <p:nvPicPr>
            <p:cNvPr id="202" name="Rounded Rectangle" descr="Rounded Rectangl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524159" y="-789689"/>
              <a:ext cx="1983128" cy="418423"/>
            </a:xfrm>
            <a:prstGeom prst="rect">
              <a:avLst/>
            </a:prstGeom>
            <a:effectLst/>
          </p:spPr>
        </p:pic>
      </p:grpSp>
      <p:grpSp>
        <p:nvGrpSpPr>
          <p:cNvPr id="209" name="Group"/>
          <p:cNvGrpSpPr/>
          <p:nvPr/>
        </p:nvGrpSpPr>
        <p:grpSpPr>
          <a:xfrm>
            <a:off x="1998240" y="6091720"/>
            <a:ext cx="9366238" cy="1093321"/>
            <a:chOff x="-38100" y="-38100"/>
            <a:chExt cx="9366237" cy="1093319"/>
          </a:xfrm>
        </p:grpSpPr>
        <p:pic>
          <p:nvPicPr>
            <p:cNvPr id="205" name="Rounded Rectangle" descr="Rounded Rectangl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066310" y="-38100"/>
              <a:ext cx="2261828" cy="1054581"/>
            </a:xfrm>
            <a:prstGeom prst="rect">
              <a:avLst/>
            </a:prstGeom>
            <a:effectLst/>
          </p:spPr>
        </p:pic>
        <p:pic>
          <p:nvPicPr>
            <p:cNvPr id="207" name="Rounded Rectangle" descr="Rounded Rectangl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38100" y="24761"/>
              <a:ext cx="1746114" cy="10304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1000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8" dur="10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" dur="1000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9"/>
      <p:bldP build="whole" bldLvl="1" animBg="1" rev="0" advAuto="0" spid="174" grpId="2"/>
      <p:bldP build="whole" bldLvl="1" animBg="1" rev="0" advAuto="0" spid="184" grpId="5"/>
      <p:bldP build="whole" bldLvl="1" animBg="1" rev="0" advAuto="0" spid="209" grpId="12"/>
      <p:bldP build="whole" bldLvl="1" animBg="1" rev="0" advAuto="0" spid="184" grpId="7"/>
      <p:bldP build="whole" bldLvl="1" animBg="1" rev="0" advAuto="0" spid="189" grpId="6"/>
      <p:bldP build="whole" bldLvl="1" animBg="1" rev="0" advAuto="0" spid="176" grpId="3"/>
      <p:bldP build="whole" bldLvl="1" animBg="1" rev="0" advAuto="0" spid="204" grpId="11"/>
      <p:bldP build="whole" bldLvl="1" animBg="1" rev="0" advAuto="0" spid="194" grpId="8"/>
      <p:bldP build="whole" bldLvl="1" animBg="1" rev="0" advAuto="0" spid="204" grpId="13"/>
      <p:bldP build="whole" bldLvl="1" animBg="1" rev="0" advAuto="0" spid="194" grpId="10"/>
      <p:bldP build="whole" bldLvl="1" animBg="1" rev="0" advAuto="0" spid="178" grpId="4"/>
      <p:bldP build="whole" bldLvl="1" animBg="1" rev="0" advAuto="0" spid="17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XCore - Eclipse plugin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XCore -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Eclipse plugin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931611" y="1515464"/>
            <a:ext cx="11071348" cy="5858107"/>
            <a:chOff x="0" y="0"/>
            <a:chExt cx="11071347" cy="5858105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0"/>
              <a:ext cx="11071348" cy="5142241"/>
              <a:chOff x="0" y="0"/>
              <a:chExt cx="11071347" cy="5142240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70230" y="33244"/>
                <a:ext cx="11001118" cy="5108997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4" name="The Eclipse Project of the Tool"/>
              <p:cNvSpPr/>
              <p:nvPr/>
            </p:nvSpPr>
            <p:spPr>
              <a:xfrm>
                <a:off x="0" y="0"/>
                <a:ext cx="3660777" cy="4584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b="1" sz="1800">
                    <a:latin typeface="Helvetica Neue"/>
                    <a:ea typeface="Helvetica Neue"/>
                    <a:cs typeface="Helvetica Neue"/>
                    <a:sym typeface="Helvetica Neue"/>
                  </a:defRPr>
                </a:pPr>
                <a:r>
                  <a:t>The Eclipse Project of the </a:t>
                </a:r>
                <a:r>
                  <a:rPr>
                    <a:solidFill>
                      <a:schemeClr val="accent5">
                        <a:hueOff val="-176146"/>
                        <a:satOff val="3665"/>
                        <a:lumOff val="-13986"/>
                      </a:schemeClr>
                    </a:solidFill>
                  </a:rPr>
                  <a:t>Tool</a:t>
                </a:r>
              </a:p>
            </p:txBody>
          </p:sp>
        </p:grpSp>
        <p:pic>
          <p:nvPicPr>
            <p:cNvPr id="216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91393" y="5050618"/>
              <a:ext cx="358791" cy="807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/ **…"/>
          <p:cNvSpPr/>
          <p:nvPr/>
        </p:nvSpPr>
        <p:spPr>
          <a:xfrm>
            <a:off x="1063039" y="2144162"/>
            <a:ext cx="5396584" cy="34417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/ **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* Documentation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*/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@PropertyComputer</a:t>
            </a:r>
            <a:endParaRPr b="0"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class </a:t>
            </a:r>
            <a:r>
              <a:rPr b="1">
                <a:solidFill>
                  <a:schemeClr val="accent5"/>
                </a:solidFill>
              </a:rPr>
              <a:t>NoOfArgs</a:t>
            </a:r>
            <a:r>
              <a:t> implements  IPropertyComputer&lt;Integer,</a:t>
            </a:r>
            <a:r>
              <a:rPr b="1"/>
              <a:t>XMethod</a:t>
            </a:r>
            <a:r>
              <a:t>&gt; 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public Integer compute() {…}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442" y="7153560"/>
            <a:ext cx="11185916" cy="2665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@PropertyComputer…" descr="@PropertyComputer…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460000">
            <a:off x="8739140" y="7991404"/>
            <a:ext cx="5386732" cy="177800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21" name="//Generated by XCore…"/>
          <p:cNvSpPr/>
          <p:nvPr/>
        </p:nvSpPr>
        <p:spPr>
          <a:xfrm>
            <a:off x="6543764" y="2144162"/>
            <a:ext cx="5396585" cy="40259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//Generated by </a:t>
            </a:r>
            <a:r>
              <a:rPr b="1">
                <a:solidFill>
                  <a:schemeClr val="accent5"/>
                </a:solidFill>
              </a:rPr>
              <a:t>XCore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interface </a:t>
            </a:r>
            <a:r>
              <a:rPr b="1"/>
              <a:t>XMethod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/**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* Documentation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 */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    public Integer </a:t>
            </a:r>
            <a:r>
              <a:rPr b="1">
                <a:solidFill>
                  <a:schemeClr val="accent5"/>
                </a:solidFill>
              </a:rPr>
              <a:t>noOfArgs</a:t>
            </a:r>
            <a:r>
              <a:t>();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class </a:t>
            </a:r>
            <a:r>
              <a:rPr b="1"/>
              <a:t>XMethodImpl</a:t>
            </a:r>
            <a:r>
              <a:t> implements </a:t>
            </a:r>
            <a:r>
              <a:rPr b="1"/>
              <a:t>XMethod</a:t>
            </a:r>
            <a:r>
              <a:t> {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    …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3694851" y="5544770"/>
            <a:ext cx="3053644" cy="3503544"/>
            <a:chOff x="-38107" y="-53792"/>
            <a:chExt cx="3053642" cy="3503542"/>
          </a:xfrm>
        </p:grpSpPr>
        <p:pic>
          <p:nvPicPr>
            <p:cNvPr id="228" name="Connection Line" descr="Connection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8108" y="-53793"/>
              <a:ext cx="2170179" cy="3503544"/>
            </a:xfrm>
            <a:prstGeom prst="rect">
              <a:avLst/>
            </a:prstGeom>
            <a:effectLst/>
          </p:spPr>
        </p:pic>
        <p:sp>
          <p:nvSpPr>
            <p:cNvPr id="223" name="build…"/>
            <p:cNvSpPr/>
            <p:nvPr/>
          </p:nvSpPr>
          <p:spPr>
            <a:xfrm>
              <a:off x="1753355" y="2229794"/>
              <a:ext cx="1262181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900">
                  <a:solidFill>
                    <a:schemeClr val="accent5"/>
                  </a:solidFill>
                </a:defRPr>
              </a:pPr>
              <a:r>
                <a:t>build </a:t>
              </a:r>
            </a:p>
            <a:p>
              <a:pPr>
                <a:defRPr b="1" sz="2900">
                  <a:solidFill>
                    <a:schemeClr val="accent5"/>
                  </a:solidFill>
                </a:defRPr>
              </a:pPr>
              <a:r>
                <a:t>time</a:t>
              </a: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857679" y="6155447"/>
            <a:ext cx="5372865" cy="3568766"/>
            <a:chOff x="-38101" y="-27317"/>
            <a:chExt cx="5372864" cy="3568765"/>
          </a:xfrm>
        </p:grpSpPr>
        <p:pic>
          <p:nvPicPr>
            <p:cNvPr id="230" name="Connection Line" descr="Connection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38102" y="-27318"/>
              <a:ext cx="5372865" cy="3204728"/>
            </a:xfrm>
            <a:prstGeom prst="rect">
              <a:avLst/>
            </a:prstGeom>
            <a:effectLst/>
          </p:spPr>
        </p:pic>
        <p:sp>
          <p:nvSpPr>
            <p:cNvPr id="226" name="generates"/>
            <p:cNvSpPr/>
            <p:nvPr/>
          </p:nvSpPr>
          <p:spPr>
            <a:xfrm>
              <a:off x="669435" y="3008047"/>
              <a:ext cx="195238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generates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3"/>
      <p:bldP build="whole" bldLvl="1" animBg="1" rev="0" advAuto="0" spid="220" grpId="2"/>
      <p:bldP build="whole" bldLvl="1" animBg="1" rev="0" advAuto="0" spid="221" grpId="7"/>
      <p:bldP build="whole" bldLvl="1" animBg="1" rev="0" advAuto="0" spid="219" grpId="1"/>
      <p:bldP build="whole" bldLvl="1" animBg="1" rev="0" advAuto="0" spid="227" grpId="6"/>
      <p:bldP build="whole" bldLvl="1" animBg="1" rev="0" advAuto="0" spid="224" grpId="5"/>
      <p:bldP build="whole" bldLvl="1" animBg="1" rev="0" advAuto="0" spid="218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Additional features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t>Additional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features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520700" y="1662901"/>
            <a:ext cx="11963400" cy="2832101"/>
            <a:chOff x="0" y="0"/>
            <a:chExt cx="11963400" cy="2832100"/>
          </a:xfrm>
        </p:grpSpPr>
        <p:pic>
          <p:nvPicPr>
            <p:cNvPr id="235" name="Screen Shot 2017-02-17 at 15.23.19.png" descr="Screen Shot 2017-02-17 at 15.23.1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963400" cy="28321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36" name="Rounded Rectangle" descr="Rounded Rectangl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39450" y="1070412"/>
              <a:ext cx="3212285" cy="818276"/>
            </a:xfrm>
            <a:prstGeom prst="rect">
              <a:avLst/>
            </a:prstGeom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495318" y="3481041"/>
            <a:ext cx="7098734" cy="4518253"/>
            <a:chOff x="0" y="-38103"/>
            <a:chExt cx="7098733" cy="4518251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-38103"/>
              <a:ext cx="7098734" cy="4518252"/>
              <a:chOff x="0" y="-70692"/>
              <a:chExt cx="7098733" cy="4518251"/>
            </a:xfrm>
          </p:grpSpPr>
          <p:pic>
            <p:nvPicPr>
              <p:cNvPr id="239" name="Screen Shot 2017-02-17 at 15.24.15.png" descr="Screen Shot 2017-02-17 at 15.24.15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1564658"/>
                <a:ext cx="6414027" cy="2882901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253" name="Connection Line" descr="Connection Line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139007" y="-70693"/>
                <a:ext cx="1959727" cy="3505378"/>
              </a:xfrm>
              <a:prstGeom prst="rect">
                <a:avLst/>
              </a:prstGeom>
              <a:effectLst/>
            </p:spPr>
          </p:pic>
        </p:grpSp>
        <p:sp>
          <p:nvSpPr>
            <p:cNvPr id="242" name="available"/>
            <p:cNvSpPr/>
            <p:nvPr/>
          </p:nvSpPr>
          <p:spPr>
            <a:xfrm>
              <a:off x="4758764" y="967756"/>
              <a:ext cx="175744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rgbClr val="FF0000"/>
                  </a:solidFill>
                </a:defRPr>
              </a:lvl1pPr>
            </a:lstStyle>
            <a:p>
              <a:pPr/>
              <a:r>
                <a:t>available</a:t>
              </a: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6270654" y="4937274"/>
            <a:ext cx="6180831" cy="4388110"/>
            <a:chOff x="-38103" y="0"/>
            <a:chExt cx="6180830" cy="4388109"/>
          </a:xfrm>
        </p:grpSpPr>
        <p:grpSp>
          <p:nvGrpSpPr>
            <p:cNvPr id="246" name="Group"/>
            <p:cNvGrpSpPr/>
            <p:nvPr/>
          </p:nvGrpSpPr>
          <p:grpSpPr>
            <a:xfrm>
              <a:off x="-38104" y="0"/>
              <a:ext cx="6180831" cy="4388110"/>
              <a:chOff x="-38103" y="0"/>
              <a:chExt cx="6180829" cy="4388109"/>
            </a:xfrm>
          </p:grpSpPr>
          <p:pic>
            <p:nvPicPr>
              <p:cNvPr id="244" name="Screen Shot 2017-02-17 at 15.29.27.png" descr="Screen Shot 2017-02-17 at 15.29.27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575510" y="0"/>
                <a:ext cx="4567217" cy="4388110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255" name="Connection Line" descr="Connection Line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-38104" y="1983086"/>
                <a:ext cx="2606028" cy="962664"/>
              </a:xfrm>
              <a:prstGeom prst="rect">
                <a:avLst/>
              </a:prstGeom>
              <a:effectLst/>
            </p:spPr>
          </p:pic>
        </p:grpSp>
        <p:sp>
          <p:nvSpPr>
            <p:cNvPr id="247" name="set"/>
            <p:cNvSpPr/>
            <p:nvPr/>
          </p:nvSpPr>
          <p:spPr>
            <a:xfrm>
              <a:off x="849649" y="2667801"/>
              <a:ext cx="6849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rgbClr val="FF0000"/>
                  </a:solidFill>
                </a:defRPr>
              </a:lvl1pPr>
            </a:lstStyle>
            <a:p>
              <a:pPr/>
              <a:r>
                <a:t>set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7405602" y="2415339"/>
            <a:ext cx="4264718" cy="1147328"/>
            <a:chOff x="-38100" y="0"/>
            <a:chExt cx="4264717" cy="1147327"/>
          </a:xfrm>
        </p:grpSpPr>
        <p:pic>
          <p:nvPicPr>
            <p:cNvPr id="249" name="Rounded Rectangle" descr="Rounded Rectangl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38100" y="329052"/>
              <a:ext cx="3212285" cy="818276"/>
            </a:xfrm>
            <a:prstGeom prst="rect">
              <a:avLst/>
            </a:prstGeom>
            <a:effectLst/>
          </p:spPr>
        </p:pic>
        <p:sp>
          <p:nvSpPr>
            <p:cNvPr id="251" name="reuse"/>
            <p:cNvSpPr/>
            <p:nvPr/>
          </p:nvSpPr>
          <p:spPr>
            <a:xfrm>
              <a:off x="3094816" y="0"/>
              <a:ext cx="113180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900">
                  <a:solidFill>
                    <a:schemeClr val="accent1"/>
                  </a:solidFill>
                </a:defRPr>
              </a:lvl1pPr>
            </a:lstStyle>
            <a:p>
              <a:pPr/>
              <a:r>
                <a:t>reuse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2"/>
      <p:bldP build="whole" bldLvl="1" animBg="1" rev="0" advAuto="0" spid="248" grpId="3"/>
      <p:bldP build="whole" bldLvl="1" animBg="1" rev="0" advAuto="0" spid="252" grpId="4"/>
      <p:bldP build="whole" bldLvl="1" animBg="1" rev="0" advAuto="0" spid="2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dditional features"/>
          <p:cNvSpPr/>
          <p:nvPr/>
        </p:nvSpPr>
        <p:spPr>
          <a:xfrm>
            <a:off x="6528246" y="323850"/>
            <a:ext cx="60951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1" sz="4800"/>
            </a:pPr>
            <a:r>
              <a:t>Additional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features</a:t>
            </a:r>
          </a:p>
        </p:txBody>
      </p:sp>
      <p:pic>
        <p:nvPicPr>
          <p:cNvPr id="259" name="Screen Shot 2017-06-13 at 20.19.20.png" descr="Screen Shot 2017-06-13 at 20.19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045" y="1056682"/>
            <a:ext cx="9926375" cy="3768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17-06-13 at 20.22.04.png" descr="Screen Shot 2017-06-13 at 20.22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988" y="5940325"/>
            <a:ext cx="9430082" cy="345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Rectangle" descr="Rectangl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2099" y="1037166"/>
            <a:ext cx="2559052" cy="1346201"/>
          </a:xfrm>
          <a:prstGeom prst="rect">
            <a:avLst/>
          </a:prstGeom>
        </p:spPr>
      </p:pic>
      <p:pic>
        <p:nvPicPr>
          <p:cNvPr id="263" name="Rectangle" descr="Rectangl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001" y="7886699"/>
            <a:ext cx="3659189" cy="534923"/>
          </a:xfrm>
          <a:prstGeom prst="rect">
            <a:avLst/>
          </a:prstGeom>
        </p:spPr>
      </p:pic>
      <p:pic>
        <p:nvPicPr>
          <p:cNvPr id="273" name="Connection Line" descr="Connection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2733" y="1887511"/>
            <a:ext cx="4095967" cy="5344925"/>
          </a:xfrm>
          <a:prstGeom prst="rect">
            <a:avLst/>
          </a:prstGeom>
        </p:spPr>
      </p:pic>
      <p:pic>
        <p:nvPicPr>
          <p:cNvPr id="266" name="Rectangle" descr="Rectangl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09769" y="7194351"/>
            <a:ext cx="3465315" cy="696913"/>
          </a:xfrm>
          <a:prstGeom prst="rect">
            <a:avLst/>
          </a:prstGeom>
        </p:spPr>
      </p:pic>
      <p:pic>
        <p:nvPicPr>
          <p:cNvPr id="275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78222" y="3843270"/>
            <a:ext cx="4664378" cy="4081539"/>
          </a:xfrm>
          <a:prstGeom prst="rect">
            <a:avLst/>
          </a:prstGeom>
        </p:spPr>
      </p:pic>
      <p:pic>
        <p:nvPicPr>
          <p:cNvPr id="269" name="Rectangle" descr="Rectangl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206411" y="3035300"/>
            <a:ext cx="5558368" cy="1346201"/>
          </a:xfrm>
          <a:prstGeom prst="rect">
            <a:avLst/>
          </a:prstGeom>
        </p:spPr>
      </p:pic>
      <p:sp>
        <p:nvSpPr>
          <p:cNvPr id="271" name="original binding"/>
          <p:cNvSpPr/>
          <p:nvPr/>
        </p:nvSpPr>
        <p:spPr>
          <a:xfrm>
            <a:off x="1094128" y="4786262"/>
            <a:ext cx="3399744" cy="749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pPr/>
            <a:r>
              <a:t>original binding</a:t>
            </a:r>
          </a:p>
        </p:txBody>
      </p:sp>
      <p:sp>
        <p:nvSpPr>
          <p:cNvPr id="272" name="Extra-binding"/>
          <p:cNvSpPr/>
          <p:nvPr/>
        </p:nvSpPr>
        <p:spPr>
          <a:xfrm>
            <a:off x="9701063" y="5245099"/>
            <a:ext cx="3000674" cy="7112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rPr>
                <a:solidFill>
                  <a:schemeClr val="accent2">
                    <a:hueOff val="-902888"/>
                    <a:satOff val="-15377"/>
                    <a:lumOff val="-12864"/>
                  </a:schemeClr>
                </a:solidFill>
              </a:rPr>
              <a:t>Extra-binding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ros &amp; Cons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Pros </a:t>
            </a:r>
            <a:r>
              <a: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rPr>
              <a:t>&amp;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 Cons</a:t>
            </a:r>
          </a:p>
        </p:txBody>
      </p:sp>
      <p:sp>
        <p:nvSpPr>
          <p:cNvPr id="280" name="Problems with incremental compilation…"/>
          <p:cNvSpPr/>
          <p:nvPr/>
        </p:nvSpPr>
        <p:spPr>
          <a:xfrm>
            <a:off x="1024650" y="7308698"/>
            <a:ext cx="1095550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Problems with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incremental</a:t>
            </a:r>
            <a:r>
              <a:t> compilation</a:t>
            </a:r>
          </a:p>
          <a:p>
            <a:pPr algn="l">
              <a:defRPr b="1" sz="3200"/>
            </a:pPr>
            <a:r>
              <a:t>	all annotated classes are needed</a:t>
            </a:r>
          </a:p>
        </p:txBody>
      </p:sp>
      <p:sp>
        <p:nvSpPr>
          <p:cNvPr id="281" name="Easy to extend…"/>
          <p:cNvSpPr/>
          <p:nvPr/>
        </p:nvSpPr>
        <p:spPr>
          <a:xfrm>
            <a:off x="986070" y="5376939"/>
            <a:ext cx="610671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Easy</a:t>
            </a:r>
            <a:r>
              <a:t> to extend</a:t>
            </a:r>
          </a:p>
          <a:p>
            <a:pPr algn="l">
              <a:defRPr b="1" sz="3200"/>
            </a:pPr>
            <a:r>
              <a:t>	just add annotated classes</a:t>
            </a:r>
          </a:p>
        </p:txBody>
      </p:sp>
      <p:sp>
        <p:nvSpPr>
          <p:cNvPr id="282" name="Reuse an XCore-based tool…"/>
          <p:cNvSpPr/>
          <p:nvPr/>
        </p:nvSpPr>
        <p:spPr>
          <a:xfrm>
            <a:off x="970670" y="3477576"/>
            <a:ext cx="940375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Reuse</a:t>
            </a:r>
            <a:r>
              <a:t> an XCore-based tool</a:t>
            </a:r>
          </a:p>
          <a:p>
            <a:pPr algn="l">
              <a:defRPr b="1"/>
            </a:pPr>
            <a:r>
              <a:t>	</a:t>
            </a:r>
            <a:r>
              <a:rPr sz="3200"/>
              <a:t>specialise the meta-model of another tool</a:t>
            </a:r>
          </a:p>
        </p:txBody>
      </p:sp>
      <p:sp>
        <p:nvSpPr>
          <p:cNvPr id="283" name="Generate the meta-model source code"/>
          <p:cNvSpPr/>
          <p:nvPr/>
        </p:nvSpPr>
        <p:spPr>
          <a:xfrm>
            <a:off x="1016870" y="2200513"/>
            <a:ext cx="1058019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Generate</a:t>
            </a:r>
            <a:r>
              <a:t> the meta-model 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3"/>
      <p:bldP build="whole" bldLvl="1" animBg="1" rev="0" advAuto="0" spid="282" grpId="2"/>
      <p:bldP build="whole" bldLvl="1" animBg="1" rev="0" advAuto="0" spid="280" grpId="4"/>
      <p:bldP build="whole" bldLvl="1" animBg="1" rev="0" advAuto="0" spid="2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creen shot 2010-11-25 at 10.49.01 PM.png" descr="Screen shot 2010-11-25 at 10.49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39200" y="2501900"/>
            <a:ext cx="7721600" cy="1002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Future Work"/>
          <p:cNvSpPr/>
          <p:nvPr/>
        </p:nvSpPr>
        <p:spPr>
          <a:xfrm>
            <a:off x="1574800" y="317500"/>
            <a:ext cx="108712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r">
              <a:defRPr b="1" sz="4800"/>
            </a:pP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Future</a:t>
            </a:r>
            <a:r>
              <a:t> Work</a:t>
            </a:r>
          </a:p>
        </p:txBody>
      </p:sp>
      <p:sp>
        <p:nvSpPr>
          <p:cNvPr id="287" name="“Merge Tool Into …“ feature…"/>
          <p:cNvSpPr/>
          <p:nvPr/>
        </p:nvSpPr>
        <p:spPr>
          <a:xfrm>
            <a:off x="789296" y="3389195"/>
            <a:ext cx="803534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“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Merge Tool Into …</a:t>
            </a:r>
            <a:r>
              <a:t>“ feature</a:t>
            </a:r>
          </a:p>
          <a:p>
            <a:pPr algn="l">
              <a:defRPr b="1" sz="2400"/>
            </a:pPr>
            <a:r>
              <a:t>	combine two XCore-based tools </a:t>
            </a:r>
          </a:p>
        </p:txBody>
      </p:sp>
      <p:sp>
        <p:nvSpPr>
          <p:cNvPr id="288" name="Associate to multiple back-ends…"/>
          <p:cNvSpPr/>
          <p:nvPr/>
        </p:nvSpPr>
        <p:spPr>
          <a:xfrm>
            <a:off x="789296" y="5914791"/>
            <a:ext cx="899483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Associate to </a:t>
            </a:r>
            <a:r>
              <a:rPr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</a:rPr>
              <a:t>multiple</a:t>
            </a:r>
            <a:r>
              <a:t> back-ends</a:t>
            </a:r>
          </a:p>
          <a:p>
            <a:pPr algn="l">
              <a:defRPr b="1" sz="2400"/>
            </a:pPr>
            <a:r>
              <a:t>	combine different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  <p:bldP build="whole" bldLvl="1" animBg="1" rev="0" advAuto="0" spid="288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