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1pPr>
    <a:lvl2pPr marL="0" marR="0" indent="3429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2pPr>
    <a:lvl3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3pPr>
    <a:lvl4pPr marL="0" marR="0" indent="10287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4pPr>
    <a:lvl5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5pPr>
    <a:lvl6pPr marL="0" marR="0" indent="17145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6pPr>
    <a:lvl7pPr marL="0" marR="0" indent="2057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7pPr>
    <a:lvl8pPr marL="0" marR="0" indent="24003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8pPr>
    <a:lvl9pPr marL="0" marR="0" indent="2743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5" name="Shape 13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600"/>
            </a:lvl1pPr>
            <a:lvl2pPr marL="0" indent="0" algn="ctr">
              <a:spcBef>
                <a:spcPts val="0"/>
              </a:spcBef>
              <a:buSzTx/>
              <a:buNone/>
              <a:defRPr sz="3600"/>
            </a:lvl2pPr>
            <a:lvl3pPr marL="0" indent="0" algn="ctr">
              <a:spcBef>
                <a:spcPts val="0"/>
              </a:spcBef>
              <a:buSzTx/>
              <a:buNone/>
              <a:defRPr sz="3600"/>
            </a:lvl3pPr>
            <a:lvl4pPr marL="0" indent="0" algn="ctr">
              <a:spcBef>
                <a:spcPts val="0"/>
              </a:spcBef>
              <a:buSzTx/>
              <a:buNone/>
              <a:defRPr sz="3600"/>
            </a:lvl4pPr>
            <a:lvl5pPr marL="0" indent="0" algn="ctr">
              <a:spcBef>
                <a:spcPts val="0"/>
              </a:spcBef>
              <a:buSzTx/>
              <a:buNone/>
              <a:defRPr sz="3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Image"/>
          <p:cNvSpPr/>
          <p:nvPr>
            <p:ph type="pic" sz="quarter" idx="13"/>
          </p:nvPr>
        </p:nvSpPr>
        <p:spPr>
          <a:xfrm>
            <a:off x="7124700" y="1968500"/>
            <a:ext cx="4216400" cy="5626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8" name="Title Text"/>
          <p:cNvSpPr/>
          <p:nvPr>
            <p:ph type="title"/>
          </p:nvPr>
        </p:nvSpPr>
        <p:spPr>
          <a:xfrm>
            <a:off x="635000" y="1409700"/>
            <a:ext cx="5867400" cy="3302000"/>
          </a:xfrm>
          <a:prstGeom prst="rect">
            <a:avLst/>
          </a:prstGeom>
        </p:spPr>
        <p:txBody>
          <a:bodyPr anchor="b"/>
          <a:lstStyle>
            <a:lvl1pPr>
              <a:defRPr sz="7000"/>
            </a:lvl1pPr>
          </a:lstStyle>
          <a:p>
            <a:pPr/>
            <a:r>
              <a:t>Title Text</a:t>
            </a:r>
          </a:p>
        </p:txBody>
      </p:sp>
      <p:sp>
        <p:nvSpPr>
          <p:cNvPr id="89" name="Body Level One…"/>
          <p:cNvSpPr/>
          <p:nvPr>
            <p:ph type="body" sz="quarter" idx="1"/>
          </p:nvPr>
        </p:nvSpPr>
        <p:spPr>
          <a:xfrm>
            <a:off x="635000" y="4787900"/>
            <a:ext cx="5867400" cy="33020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0" algn="ctr">
              <a:spcBef>
                <a:spcPts val="0"/>
              </a:spcBef>
              <a:buSzTx/>
              <a:buNone/>
              <a:defRPr sz="3400"/>
            </a:lvl2pPr>
            <a:lvl3pPr marL="0" indent="0" algn="ctr">
              <a:spcBef>
                <a:spcPts val="0"/>
              </a:spcBef>
              <a:buSzTx/>
              <a:buNone/>
              <a:defRPr sz="3400"/>
            </a:lvl3pPr>
            <a:lvl4pPr marL="0" indent="0" algn="ctr">
              <a:spcBef>
                <a:spcPts val="0"/>
              </a:spcBef>
              <a:buSzTx/>
              <a:buNone/>
              <a:defRPr sz="3400"/>
            </a:lvl4pPr>
            <a:lvl5pPr marL="0" indent="0" algn="ctr">
              <a:spcBef>
                <a:spcPts val="0"/>
              </a:spcBef>
              <a:buSzTx/>
              <a:buNone/>
              <a:defRPr sz="3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0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 Refl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Image"/>
          <p:cNvSpPr/>
          <p:nvPr>
            <p:ph type="pic" sz="quarter" idx="13"/>
          </p:nvPr>
        </p:nvSpPr>
        <p:spPr>
          <a:xfrm>
            <a:off x="7124700" y="1968500"/>
            <a:ext cx="4216400" cy="5626100"/>
          </a:xfrm>
          <a:prstGeom prst="rect">
            <a:avLst/>
          </a:prstGeom>
          <a:ln w="25400"/>
          <a:effectLst>
            <a:reflection blurRad="0" stA="50000" stPos="0" endA="0" endPos="40000" dist="0" dir="5400000" fadeDir="5400000" sx="100000" sy="-100000" kx="0" ky="0" algn="bl" rotWithShape="0"/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8" name="Title Text"/>
          <p:cNvSpPr/>
          <p:nvPr>
            <p:ph type="title"/>
          </p:nvPr>
        </p:nvSpPr>
        <p:spPr>
          <a:xfrm>
            <a:off x="635000" y="1409700"/>
            <a:ext cx="5867400" cy="3302000"/>
          </a:xfrm>
          <a:prstGeom prst="rect">
            <a:avLst/>
          </a:prstGeom>
        </p:spPr>
        <p:txBody>
          <a:bodyPr anchor="b"/>
          <a:lstStyle>
            <a:lvl1pPr>
              <a:defRPr sz="7000"/>
            </a:lvl1pPr>
          </a:lstStyle>
          <a:p>
            <a:pPr/>
            <a:r>
              <a:t>Title Text</a:t>
            </a:r>
          </a:p>
        </p:txBody>
      </p:sp>
      <p:sp>
        <p:nvSpPr>
          <p:cNvPr id="99" name="Body Level One…"/>
          <p:cNvSpPr/>
          <p:nvPr>
            <p:ph type="body" sz="quarter" idx="1"/>
          </p:nvPr>
        </p:nvSpPr>
        <p:spPr>
          <a:xfrm>
            <a:off x="635000" y="4787900"/>
            <a:ext cx="5867400" cy="33020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0" algn="ctr">
              <a:spcBef>
                <a:spcPts val="0"/>
              </a:spcBef>
              <a:buSzTx/>
              <a:buNone/>
              <a:defRPr sz="3400"/>
            </a:lvl2pPr>
            <a:lvl3pPr marL="0" indent="0" algn="ctr">
              <a:spcBef>
                <a:spcPts val="0"/>
              </a:spcBef>
              <a:buSzTx/>
              <a:buNone/>
              <a:defRPr sz="3400"/>
            </a:lvl3pPr>
            <a:lvl4pPr marL="0" indent="0" algn="ctr">
              <a:spcBef>
                <a:spcPts val="0"/>
              </a:spcBef>
              <a:buSzTx/>
              <a:buNone/>
              <a:defRPr sz="3400"/>
            </a:lvl4pPr>
            <a:lvl5pPr marL="0" indent="0" algn="ctr">
              <a:spcBef>
                <a:spcPts val="0"/>
              </a:spcBef>
              <a:buSzTx/>
              <a:buNone/>
              <a:defRPr sz="3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0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Image"/>
          <p:cNvSpPr/>
          <p:nvPr>
            <p:ph type="pic" sz="quarter" idx="13"/>
          </p:nvPr>
        </p:nvSpPr>
        <p:spPr>
          <a:xfrm>
            <a:off x="7175500" y="2882900"/>
            <a:ext cx="4102100" cy="5473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8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9" name="Body Level One…"/>
          <p:cNvSpPr/>
          <p:nvPr>
            <p:ph type="body" sz="half" idx="1"/>
          </p:nvPr>
        </p:nvSpPr>
        <p:spPr>
          <a:xfrm>
            <a:off x="1270000" y="2768600"/>
            <a:ext cx="5041900" cy="5715000"/>
          </a:xfrm>
          <a:prstGeom prst="rect">
            <a:avLst/>
          </a:prstGeom>
        </p:spPr>
        <p:txBody>
          <a:bodyPr/>
          <a:lstStyle>
            <a:lvl1pPr marL="812120" indent="-494620">
              <a:spcBef>
                <a:spcPts val="3800"/>
              </a:spcBef>
              <a:defRPr sz="3200"/>
            </a:lvl1pPr>
            <a:lvl2pPr marL="1256620" indent="-494620">
              <a:spcBef>
                <a:spcPts val="3800"/>
              </a:spcBef>
              <a:defRPr sz="3200"/>
            </a:lvl2pPr>
            <a:lvl3pPr marL="1701120" indent="-494620">
              <a:spcBef>
                <a:spcPts val="3800"/>
              </a:spcBef>
              <a:defRPr sz="3200"/>
            </a:lvl3pPr>
            <a:lvl4pPr marL="2145620" indent="-494620">
              <a:spcBef>
                <a:spcPts val="3800"/>
              </a:spcBef>
              <a:defRPr sz="3200"/>
            </a:lvl4pPr>
            <a:lvl5pPr marL="2590120" indent="-494620">
              <a:spcBef>
                <a:spcPts val="3800"/>
              </a:spcBef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0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18" name="Body Level One…"/>
          <p:cNvSpPr/>
          <p:nvPr>
            <p:ph type="body" sz="half" idx="1"/>
          </p:nvPr>
        </p:nvSpPr>
        <p:spPr>
          <a:xfrm>
            <a:off x="1270000" y="2768600"/>
            <a:ext cx="5041900" cy="5715000"/>
          </a:xfrm>
          <a:prstGeom prst="rect">
            <a:avLst/>
          </a:prstGeom>
        </p:spPr>
        <p:txBody>
          <a:bodyPr/>
          <a:lstStyle>
            <a:lvl1pPr marL="812120" indent="-494620">
              <a:spcBef>
                <a:spcPts val="3800"/>
              </a:spcBef>
              <a:defRPr sz="3200"/>
            </a:lvl1pPr>
            <a:lvl2pPr marL="1256620" indent="-494620">
              <a:spcBef>
                <a:spcPts val="3800"/>
              </a:spcBef>
              <a:defRPr sz="3200"/>
            </a:lvl2pPr>
            <a:lvl3pPr marL="1701120" indent="-494620">
              <a:spcBef>
                <a:spcPts val="3800"/>
              </a:spcBef>
              <a:defRPr sz="3200"/>
            </a:lvl3pPr>
            <a:lvl4pPr marL="2145620" indent="-494620">
              <a:spcBef>
                <a:spcPts val="3800"/>
              </a:spcBef>
              <a:defRPr sz="3200"/>
            </a:lvl4pPr>
            <a:lvl5pPr marL="2590120" indent="-494620">
              <a:spcBef>
                <a:spcPts val="3800"/>
              </a:spcBef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7" name="Body Level One…"/>
          <p:cNvSpPr/>
          <p:nvPr>
            <p:ph type="body" sz="quarter" idx="1"/>
          </p:nvPr>
        </p:nvSpPr>
        <p:spPr>
          <a:xfrm>
            <a:off x="7772400" y="2768600"/>
            <a:ext cx="3962400" cy="5715000"/>
          </a:xfrm>
          <a:prstGeom prst="rect">
            <a:avLst/>
          </a:prstGeom>
        </p:spPr>
        <p:txBody>
          <a:bodyPr/>
          <a:lstStyle>
            <a:lvl1pPr marL="812120" indent="-494620">
              <a:spcBef>
                <a:spcPts val="3800"/>
              </a:spcBef>
              <a:defRPr sz="3200"/>
            </a:lvl1pPr>
            <a:lvl2pPr marL="1256620" indent="-494620">
              <a:spcBef>
                <a:spcPts val="3800"/>
              </a:spcBef>
              <a:defRPr sz="3200"/>
            </a:lvl2pPr>
            <a:lvl3pPr marL="1701120" indent="-494620">
              <a:spcBef>
                <a:spcPts val="3800"/>
              </a:spcBef>
              <a:defRPr sz="3200"/>
            </a:lvl3pPr>
            <a:lvl4pPr marL="2145620" indent="-494620">
              <a:spcBef>
                <a:spcPts val="3800"/>
              </a:spcBef>
              <a:defRPr sz="3200"/>
            </a:lvl4pPr>
            <a:lvl5pPr marL="2590120" indent="-494620">
              <a:spcBef>
                <a:spcPts val="3800"/>
              </a:spcBef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/>
          <p:nvPr>
            <p:ph type="body" idx="1"/>
          </p:nvPr>
        </p:nvSpPr>
        <p:spPr>
          <a:xfrm>
            <a:off x="1270000" y="2768600"/>
            <a:ext cx="10464800" cy="5715000"/>
          </a:xfrm>
          <a:prstGeom prst="rect">
            <a:avLst/>
          </a:prstGeom>
        </p:spPr>
        <p:txBody>
          <a:bodyPr/>
          <a:lstStyle>
            <a:lvl1pPr>
              <a:spcBef>
                <a:spcPts val="2400"/>
              </a:spcBef>
            </a:lvl1pPr>
            <a:lvl2pPr>
              <a:spcBef>
                <a:spcPts val="2400"/>
              </a:spcBef>
            </a:lvl2pPr>
            <a:lvl3pPr>
              <a:spcBef>
                <a:spcPts val="2400"/>
              </a:spcBef>
            </a:lvl3pPr>
            <a:lvl4pPr>
              <a:spcBef>
                <a:spcPts val="2400"/>
              </a:spcBef>
            </a:lvl4pPr>
            <a:lvl5pPr>
              <a:spcBef>
                <a:spcPts val="2400"/>
              </a:spcBef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0" name="Body Level One…"/>
          <p:cNvSpPr/>
          <p:nvPr>
            <p:ph type="body" idx="1"/>
          </p:nvPr>
        </p:nvSpPr>
        <p:spPr>
          <a:xfrm>
            <a:off x="1270000" y="2768600"/>
            <a:ext cx="10464800" cy="5715000"/>
          </a:xfrm>
          <a:prstGeom prst="rect">
            <a:avLst/>
          </a:prstGeom>
        </p:spPr>
        <p:txBody>
          <a:bodyPr numCol="2" spcCol="523240" anchor="t"/>
          <a:lstStyle>
            <a:lvl1pPr marL="812120" indent="-494620">
              <a:spcBef>
                <a:spcPts val="3800"/>
              </a:spcBef>
              <a:defRPr sz="3200"/>
            </a:lvl1pPr>
            <a:lvl2pPr marL="1256620" indent="-494620">
              <a:spcBef>
                <a:spcPts val="3800"/>
              </a:spcBef>
              <a:defRPr sz="3200"/>
            </a:lvl2pPr>
            <a:lvl3pPr marL="1701120" indent="-494620">
              <a:spcBef>
                <a:spcPts val="3800"/>
              </a:spcBef>
              <a:defRPr sz="3200"/>
            </a:lvl3pPr>
            <a:lvl4pPr marL="2145620" indent="-494620">
              <a:spcBef>
                <a:spcPts val="3800"/>
              </a:spcBef>
              <a:defRPr sz="3200"/>
            </a:lvl4pPr>
            <a:lvl5pPr marL="2590120" indent="-494620">
              <a:spcBef>
                <a:spcPts val="3800"/>
              </a:spcBef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Body Level One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4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Text"/>
          <p:cNvSpPr/>
          <p:nvPr>
            <p:ph type="title"/>
          </p:nvPr>
        </p:nvSpPr>
        <p:spPr>
          <a:xfrm>
            <a:off x="1270000" y="2971800"/>
            <a:ext cx="10464800" cy="3810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2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Image"/>
          <p:cNvSpPr/>
          <p:nvPr>
            <p:ph type="pic" sz="half" idx="13"/>
          </p:nvPr>
        </p:nvSpPr>
        <p:spPr>
          <a:xfrm>
            <a:off x="2438400" y="1638300"/>
            <a:ext cx="8128000" cy="45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70" name="Title Text"/>
          <p:cNvSpPr/>
          <p:nvPr>
            <p:ph type="title"/>
          </p:nvPr>
        </p:nvSpPr>
        <p:spPr>
          <a:xfrm>
            <a:off x="1270000" y="7366000"/>
            <a:ext cx="10464800" cy="17018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1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 Refl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Image"/>
          <p:cNvSpPr/>
          <p:nvPr>
            <p:ph type="pic" sz="half" idx="13"/>
          </p:nvPr>
        </p:nvSpPr>
        <p:spPr>
          <a:xfrm>
            <a:off x="2438400" y="1638300"/>
            <a:ext cx="8128000" cy="4559300"/>
          </a:xfrm>
          <a:prstGeom prst="rect">
            <a:avLst/>
          </a:prstGeom>
          <a:ln w="25400"/>
          <a:effectLst>
            <a:reflection blurRad="0" stA="50000" stPos="0" endA="0" endPos="40000" dist="0" dir="5400000" fadeDir="5400000" sx="100000" sy="-100000" kx="0" ky="0" algn="bl" rotWithShape="0"/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79" name="Title Text"/>
          <p:cNvSpPr/>
          <p:nvPr>
            <p:ph type="title"/>
          </p:nvPr>
        </p:nvSpPr>
        <p:spPr>
          <a:xfrm>
            <a:off x="1270000" y="7366000"/>
            <a:ext cx="10464800" cy="17018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0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/>
          <p:nvPr>
            <p:ph type="body" idx="1"/>
          </p:nvPr>
        </p:nvSpPr>
        <p:spPr>
          <a:xfrm>
            <a:off x="1270000" y="1270000"/>
            <a:ext cx="10464800" cy="721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" name="Title Text"/>
          <p:cNvSpPr/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Slide Number"/>
          <p:cNvSpPr/>
          <p:nvPr>
            <p:ph type="sldNum" sz="quarter" idx="2"/>
          </p:nvPr>
        </p:nvSpPr>
        <p:spPr>
          <a:xfrm>
            <a:off x="6324600" y="9258300"/>
            <a:ext cx="342900" cy="3683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normAutofit fontScale="100000" lnSpcReduction="0"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9pPr>
    </p:titleStyle>
    <p:bodyStyle>
      <a:lvl1pPr marL="889000" marR="0" indent="-5715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71000"/>
        <a:buFontTx/>
        <a:buChar char="•"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1pPr>
      <a:lvl2pPr marL="1333500" marR="0" indent="-5715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71000"/>
        <a:buFontTx/>
        <a:buChar char="•"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2pPr>
      <a:lvl3pPr marL="1778000" marR="0" indent="-5715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71000"/>
        <a:buFontTx/>
        <a:buChar char="•"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3pPr>
      <a:lvl4pPr marL="2222500" marR="0" indent="-5715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71000"/>
        <a:buFontTx/>
        <a:buChar char="•"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4pPr>
      <a:lvl5pPr marL="2667000" marR="0" indent="-5715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71000"/>
        <a:buFontTx/>
        <a:buChar char="•"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5pPr>
      <a:lvl6pPr marL="3022600" marR="0" indent="-5715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71000"/>
        <a:buFontTx/>
        <a:buChar char="•"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6pPr>
      <a:lvl7pPr marL="3378200" marR="0" indent="-5715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71000"/>
        <a:buFontTx/>
        <a:buChar char="•"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7pPr>
      <a:lvl8pPr marL="3733800" marR="0" indent="-5715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71000"/>
        <a:buFontTx/>
        <a:buChar char="•"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8pPr>
      <a:lvl9pPr marL="4089400" marR="0" indent="-5715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71000"/>
        <a:buFontTx/>
        <a:buChar char="•"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2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0.png"/><Relationship Id="rId3" Type="http://schemas.openxmlformats.org/officeDocument/2006/relationships/image" Target="../media/image1.jpeg"/><Relationship Id="rId4" Type="http://schemas.openxmlformats.org/officeDocument/2006/relationships/image" Target="../media/image2.jpeg"/><Relationship Id="rId5" Type="http://schemas.openxmlformats.org/officeDocument/2006/relationships/image" Target="../media/image2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1.png"/><Relationship Id="rId4" Type="http://schemas.openxmlformats.org/officeDocument/2006/relationships/image" Target="../media/image8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3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Relationship Id="rId9" Type="http://schemas.openxmlformats.org/officeDocument/2006/relationships/image" Target="../media/image20.png"/><Relationship Id="rId10" Type="http://schemas.openxmlformats.org/officeDocument/2006/relationships/image" Target="../media/image21.png"/><Relationship Id="rId11" Type="http://schemas.openxmlformats.org/officeDocument/2006/relationships/image" Target="../media/image22.png"/><Relationship Id="rId12" Type="http://schemas.openxmlformats.org/officeDocument/2006/relationships/image" Target="../media/image23.png"/><Relationship Id="rId13" Type="http://schemas.openxmlformats.org/officeDocument/2006/relationships/image" Target="../media/image24.png"/><Relationship Id="rId14" Type="http://schemas.openxmlformats.org/officeDocument/2006/relationships/image" Target="../media/image25.png"/><Relationship Id="rId15" Type="http://schemas.openxmlformats.org/officeDocument/2006/relationships/image" Target="../media/image26.png"/><Relationship Id="rId16" Type="http://schemas.openxmlformats.org/officeDocument/2006/relationships/image" Target="../media/image27.png"/><Relationship Id="rId17" Type="http://schemas.openxmlformats.org/officeDocument/2006/relationships/image" Target="../media/image28.png"/><Relationship Id="rId18" Type="http://schemas.openxmlformats.org/officeDocument/2006/relationships/image" Target="../media/image29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7" Type="http://schemas.openxmlformats.org/officeDocument/2006/relationships/image" Target="../media/image34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Relationship Id="rId6" Type="http://schemas.openxmlformats.org/officeDocument/2006/relationships/image" Target="../media/image38.png"/><Relationship Id="rId7" Type="http://schemas.openxmlformats.org/officeDocument/2006/relationships/image" Target="../media/image39.png"/><Relationship Id="rId8" Type="http://schemas.openxmlformats.org/officeDocument/2006/relationships/image" Target="../media/image40.png"/><Relationship Id="rId9" Type="http://schemas.openxmlformats.org/officeDocument/2006/relationships/image" Target="../media/image41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2.png"/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5" Type="http://schemas.openxmlformats.org/officeDocument/2006/relationships/image" Target="../media/image45.png"/><Relationship Id="rId6" Type="http://schemas.openxmlformats.org/officeDocument/2006/relationships/image" Target="../media/image46.png"/><Relationship Id="rId7" Type="http://schemas.openxmlformats.org/officeDocument/2006/relationships/image" Target="../media/image47.png"/><Relationship Id="rId8" Type="http://schemas.openxmlformats.org/officeDocument/2006/relationships/image" Target="../media/image48.png"/><Relationship Id="rId9" Type="http://schemas.openxmlformats.org/officeDocument/2006/relationships/image" Target="../media/image49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XCore: Support for Developing Program Analysis Tools"/>
          <p:cNvSpPr/>
          <p:nvPr/>
        </p:nvSpPr>
        <p:spPr>
          <a:xfrm>
            <a:off x="1123950" y="4114800"/>
            <a:ext cx="11671300" cy="152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 algn="l">
              <a:defRPr b="1" sz="4800"/>
            </a:pPr>
            <a:r>
              <a:rPr>
                <a:solidFill>
                  <a:srgbClr val="831100"/>
                </a:solidFill>
              </a:rPr>
              <a:t>XCore: </a:t>
            </a:r>
            <a:r>
              <a:t>Support for Developing Program Analysis Tools</a:t>
            </a:r>
          </a:p>
        </p:txBody>
      </p:sp>
      <p:sp>
        <p:nvSpPr>
          <p:cNvPr id="138" name="Alexandru Ștefănică…"/>
          <p:cNvSpPr/>
          <p:nvPr/>
        </p:nvSpPr>
        <p:spPr>
          <a:xfrm>
            <a:off x="1892300" y="7569200"/>
            <a:ext cx="10464800" cy="1498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r">
              <a:defRPr b="1" sz="2400"/>
            </a:pPr>
            <a:r>
              <a:t>Alexandru Ștefănică</a:t>
            </a:r>
          </a:p>
          <a:p>
            <a:pPr algn="r">
              <a:defRPr b="1" sz="2400" u="sng"/>
            </a:pPr>
            <a:r>
              <a:t>Petru-Florin Mihancea</a:t>
            </a:r>
          </a:p>
        </p:txBody>
      </p:sp>
      <p:pic>
        <p:nvPicPr>
          <p:cNvPr id="139" name="1_multipart_xF8FF_3_l2.jpg" descr="1_multipart_xF8FF_3_l2.jpg"/>
          <p:cNvPicPr>
            <a:picLocks noChangeAspect="1"/>
          </p:cNvPicPr>
          <p:nvPr/>
        </p:nvPicPr>
        <p:blipFill>
          <a:blip r:embed="rId2">
            <a:extLst/>
          </a:blip>
          <a:srcRect l="5075" t="11274" r="7105" b="9967"/>
          <a:stretch>
            <a:fillRect/>
          </a:stretch>
        </p:blipFill>
        <p:spPr>
          <a:xfrm>
            <a:off x="346205" y="1016000"/>
            <a:ext cx="1414232" cy="1193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0" name="universitatea-politehnica-timisoara.jpg" descr="universitatea-politehnica-timisoara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474194" y="1110694"/>
            <a:ext cx="2171701" cy="1004412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" name="saner2017.png" descr="saner2017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329350" y="523086"/>
            <a:ext cx="7575766" cy="190577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XCore: Support for Developing Program Analysis Tools"/>
          <p:cNvSpPr/>
          <p:nvPr/>
        </p:nvSpPr>
        <p:spPr>
          <a:xfrm>
            <a:off x="666750" y="3634706"/>
            <a:ext cx="11671300" cy="152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 algn="l">
              <a:defRPr b="1" sz="4800"/>
            </a:pPr>
            <a:r>
              <a:rPr>
                <a:solidFill>
                  <a:srgbClr val="831100"/>
                </a:solidFill>
              </a:rPr>
              <a:t>XCore: </a:t>
            </a:r>
            <a:r>
              <a:t>Support for Developing Program Analysis Tools</a:t>
            </a:r>
          </a:p>
        </p:txBody>
      </p:sp>
      <p:sp>
        <p:nvSpPr>
          <p:cNvPr id="290" name="Alexandru Ștefănică…"/>
          <p:cNvSpPr/>
          <p:nvPr/>
        </p:nvSpPr>
        <p:spPr>
          <a:xfrm>
            <a:off x="1892300" y="7569200"/>
            <a:ext cx="10464800" cy="1498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r">
              <a:defRPr b="1" sz="2400"/>
            </a:pPr>
            <a:r>
              <a:t>Alexandru Ștefănică</a:t>
            </a:r>
          </a:p>
          <a:p>
            <a:pPr algn="r">
              <a:defRPr b="1" sz="2400" u="sng"/>
            </a:pPr>
            <a:r>
              <a:t>Petru-Florin Mihancea</a:t>
            </a:r>
          </a:p>
        </p:txBody>
      </p:sp>
      <p:pic>
        <p:nvPicPr>
          <p:cNvPr id="291" name="https://github.com/SAlexandru/XCore" descr="https://github.com/SAlexandru/XCor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20460000">
            <a:off x="2333620" y="6679839"/>
            <a:ext cx="4791983" cy="1422401"/>
          </a:xfrm>
          <a:prstGeom prst="rect">
            <a:avLst/>
          </a:prstGeom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</p:pic>
      <p:pic>
        <p:nvPicPr>
          <p:cNvPr id="292" name="1_multipart_xF8FF_3_l2.jpg" descr="1_multipart_xF8FF_3_l2.jpg"/>
          <p:cNvPicPr>
            <a:picLocks noChangeAspect="1"/>
          </p:cNvPicPr>
          <p:nvPr/>
        </p:nvPicPr>
        <p:blipFill>
          <a:blip r:embed="rId3">
            <a:extLst/>
          </a:blip>
          <a:srcRect l="5075" t="11274" r="7105" b="9967"/>
          <a:stretch>
            <a:fillRect/>
          </a:stretch>
        </p:blipFill>
        <p:spPr>
          <a:xfrm>
            <a:off x="346205" y="1016000"/>
            <a:ext cx="1414232" cy="1193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93" name="universitatea-politehnica-timisoara.jpg" descr="universitatea-politehnica-timisoara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474194" y="1110694"/>
            <a:ext cx="2171701" cy="1004412"/>
          </a:xfrm>
          <a:prstGeom prst="rect">
            <a:avLst/>
          </a:prstGeom>
          <a:ln w="12700">
            <a:miter lim="400000"/>
          </a:ln>
        </p:spPr>
      </p:pic>
      <p:pic>
        <p:nvPicPr>
          <p:cNvPr id="294" name="saner2017.png" descr="saner2017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329350" y="523086"/>
            <a:ext cx="7575766" cy="190577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Screen shot 2010-11-25 at 10.49.01 PM.png" descr="Screen shot 2010-11-25 at 10.49.01 PM.png"/>
          <p:cNvPicPr>
            <a:picLocks noChangeAspect="1"/>
          </p:cNvPicPr>
          <p:nvPr/>
        </p:nvPicPr>
        <p:blipFill>
          <a:blip r:embed="rId2">
            <a:extLst/>
          </a:blip>
          <a:srcRect l="0" t="2458" r="0" b="0"/>
          <a:stretch>
            <a:fillRect/>
          </a:stretch>
        </p:blipFill>
        <p:spPr>
          <a:xfrm>
            <a:off x="-8839200" y="2501900"/>
            <a:ext cx="7721600" cy="9773904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Analysis tools…"/>
          <p:cNvSpPr/>
          <p:nvPr/>
        </p:nvSpPr>
        <p:spPr>
          <a:xfrm>
            <a:off x="1574800" y="317500"/>
            <a:ext cx="10871200" cy="162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algn="r">
              <a:defRPr b="1" sz="4800"/>
            </a:pPr>
            <a:r>
              <a:t>Analysis tools </a:t>
            </a:r>
          </a:p>
          <a:p>
            <a:pPr algn="r">
              <a:defRPr b="1" sz="4800"/>
            </a:pPr>
            <a:r>
              <a:rPr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</a:rPr>
              <a:t>generic</a:t>
            </a:r>
            <a:r>
              <a:t> architecture</a:t>
            </a:r>
          </a:p>
        </p:txBody>
      </p:sp>
      <p:grpSp>
        <p:nvGrpSpPr>
          <p:cNvPr id="147" name="Group"/>
          <p:cNvGrpSpPr/>
          <p:nvPr/>
        </p:nvGrpSpPr>
        <p:grpSpPr>
          <a:xfrm>
            <a:off x="-1845" y="2415181"/>
            <a:ext cx="3932130" cy="3107762"/>
            <a:chOff x="0" y="0"/>
            <a:chExt cx="3932128" cy="3107760"/>
          </a:xfrm>
        </p:grpSpPr>
        <p:pic>
          <p:nvPicPr>
            <p:cNvPr id="145" name="iPlasma.png" descr="iPlasma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31755" y="0"/>
              <a:ext cx="3468619" cy="222901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46" name="iPlasma / Mcc"/>
            <p:cNvSpPr/>
            <p:nvPr/>
          </p:nvSpPr>
          <p:spPr>
            <a:xfrm>
              <a:off x="-1" y="2311275"/>
              <a:ext cx="3932130" cy="7964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1" sz="2400"/>
              </a:pPr>
              <a:r>
                <a:t>iPlasma / </a:t>
              </a:r>
              <a:r>
                <a:rPr>
                  <a:solidFill>
                    <a:schemeClr val="accent5">
                      <a:hueOff val="-176146"/>
                      <a:satOff val="3665"/>
                      <a:lumOff val="-13986"/>
                    </a:schemeClr>
                  </a:solidFill>
                </a:rPr>
                <a:t>Mcc</a:t>
              </a:r>
            </a:p>
          </p:txBody>
        </p:sp>
      </p:grpSp>
      <p:grpSp>
        <p:nvGrpSpPr>
          <p:cNvPr id="150" name="Group"/>
          <p:cNvGrpSpPr/>
          <p:nvPr/>
        </p:nvGrpSpPr>
        <p:grpSpPr>
          <a:xfrm>
            <a:off x="6123191" y="2631931"/>
            <a:ext cx="1990015" cy="2580162"/>
            <a:chOff x="0" y="0"/>
            <a:chExt cx="1990014" cy="2580160"/>
          </a:xfrm>
        </p:grpSpPr>
        <p:pic>
          <p:nvPicPr>
            <p:cNvPr id="148" name="iSummarize.png" descr="iSummarize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1990015" cy="218136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49" name="jModex"/>
            <p:cNvSpPr/>
            <p:nvPr/>
          </p:nvSpPr>
          <p:spPr>
            <a:xfrm>
              <a:off x="95409" y="1926372"/>
              <a:ext cx="1799197" cy="6537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1" sz="2400"/>
              </a:pPr>
              <a:r>
                <a:rPr>
                  <a:solidFill>
                    <a:schemeClr val="accent5">
                      <a:hueOff val="-176146"/>
                      <a:satOff val="3665"/>
                      <a:lumOff val="-13986"/>
                    </a:schemeClr>
                  </a:solidFill>
                </a:rPr>
                <a:t>j</a:t>
              </a:r>
              <a:r>
                <a:t>Modex</a:t>
              </a:r>
            </a:p>
          </p:txBody>
        </p:sp>
      </p:grpSp>
      <p:sp>
        <p:nvSpPr>
          <p:cNvPr id="151" name="TEDi"/>
          <p:cNvSpPr/>
          <p:nvPr/>
        </p:nvSpPr>
        <p:spPr>
          <a:xfrm>
            <a:off x="9071694" y="3178146"/>
            <a:ext cx="143842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4100"/>
            </a:pPr>
            <a:r>
              <a:t>TED</a:t>
            </a:r>
            <a:r>
              <a:rPr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</a:rPr>
              <a:t>i</a:t>
            </a:r>
          </a:p>
        </p:txBody>
      </p:sp>
      <p:grpSp>
        <p:nvGrpSpPr>
          <p:cNvPr id="154" name="Group"/>
          <p:cNvGrpSpPr/>
          <p:nvPr/>
        </p:nvGrpSpPr>
        <p:grpSpPr>
          <a:xfrm>
            <a:off x="892548" y="6896157"/>
            <a:ext cx="2143343" cy="2092137"/>
            <a:chOff x="0" y="0"/>
            <a:chExt cx="2143342" cy="2092136"/>
          </a:xfrm>
        </p:grpSpPr>
        <p:pic>
          <p:nvPicPr>
            <p:cNvPr id="152" name="randoop-logo.png" descr="randoop-logo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0" b="0"/>
            <a:stretch>
              <a:fillRect/>
            </a:stretch>
          </p:blipFill>
          <p:spPr>
            <a:xfrm>
              <a:off x="102084" y="0"/>
              <a:ext cx="1939174" cy="146797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53" name="Randoop"/>
            <p:cNvSpPr/>
            <p:nvPr/>
          </p:nvSpPr>
          <p:spPr>
            <a:xfrm>
              <a:off x="0" y="1439704"/>
              <a:ext cx="2143343" cy="6524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2400"/>
              </a:lvl1pPr>
            </a:lstStyle>
            <a:p>
              <a:pPr/>
              <a:r>
                <a:t>Randoop</a:t>
              </a:r>
            </a:p>
          </p:txBody>
        </p:sp>
      </p:grpSp>
      <p:pic>
        <p:nvPicPr>
          <p:cNvPr id="155" name="pasted-image.png" descr="pasted-image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217711" y="7501901"/>
            <a:ext cx="5088026" cy="134511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A generic tool architecture"/>
          <p:cNvSpPr/>
          <p:nvPr/>
        </p:nvSpPr>
        <p:spPr>
          <a:xfrm>
            <a:off x="-8438853" y="-400050"/>
            <a:ext cx="8438853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r">
              <a:defRPr b="1" sz="4800"/>
            </a:pPr>
            <a:r>
              <a:t>A </a:t>
            </a:r>
            <a:r>
              <a:rPr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</a:rPr>
              <a:t>generic</a:t>
            </a:r>
            <a:r>
              <a:t> tool architecture</a:t>
            </a:r>
          </a:p>
        </p:txBody>
      </p:sp>
      <p:pic>
        <p:nvPicPr>
          <p:cNvPr id="157" name="pasted-image.pdf" descr="pasted-image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3700678" y="2131926"/>
            <a:ext cx="4802653" cy="4959517"/>
          </a:xfrm>
          <a:prstGeom prst="rect">
            <a:avLst/>
          </a:prstGeom>
          <a:ln w="12700">
            <a:miter lim="400000"/>
          </a:ln>
        </p:spPr>
      </p:pic>
      <p:pic>
        <p:nvPicPr>
          <p:cNvPr id="158" name="developed" descr="developed"/>
          <p:cNvPicPr>
            <a:picLocks noChangeAspect="0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 rot="20460000">
            <a:off x="9880685" y="3647089"/>
            <a:ext cx="2266000" cy="1066801"/>
          </a:xfrm>
          <a:prstGeom prst="rect">
            <a:avLst/>
          </a:prstGeom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</p:pic>
      <p:pic>
        <p:nvPicPr>
          <p:cNvPr id="159" name="used" descr="used"/>
          <p:cNvPicPr>
            <a:picLocks noChangeAspect="0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 rot="20460000">
            <a:off x="9249292" y="7912837"/>
            <a:ext cx="2266001" cy="1066801"/>
          </a:xfrm>
          <a:prstGeom prst="rect">
            <a:avLst/>
          </a:prstGeom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Class="entr" nodeType="after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Class="entr" nodeType="afterEffect" presetSubtype="2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Class="entr" nodeType="after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4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Class="entr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8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Class="entr" nodeType="afterEffect" presetSubtype="2" presetID="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Class="exit" nodeType="clickEffect" presetID="9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37" dur="500" fill="hold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Class="exit" nodeType="afterEffect" presetID="9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41" dur="500" fill="hold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Class="exit" nodeType="afterEffect" presetID="9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45" dur="500" fill="hold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Class="exit" nodeType="afterEffect" presetID="9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49" dur="500" fill="hold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Class="exit" nodeType="afterEffect" presetID="9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53" dur="500" fill="hold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500"/>
                            </p:stCondLst>
                            <p:childTnLst>
                              <p:par>
                                <p:cTn id="56" presetClass="exit" nodeType="afterEffect" presetID="9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57" dur="1000" fill="hold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500"/>
                            </p:stCondLst>
                            <p:childTnLst>
                              <p:par>
                                <p:cTn id="60" presetClass="exit" nodeType="afterEffect" presetID="9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61" dur="1000" fill="hold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500"/>
                            </p:stCondLst>
                            <p:childTnLst>
                              <p:par>
                                <p:cTn id="64" presetClass="entr" nodeType="afterEffect" presetID="9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66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9" grpId="7"/>
      <p:bldP build="whole" bldLvl="1" animBg="1" rev="0" advAuto="0" spid="150" grpId="8"/>
      <p:bldP build="whole" bldLvl="1" animBg="1" rev="0" advAuto="0" spid="155" grpId="12"/>
      <p:bldP build="whole" bldLvl="1" animBg="1" rev="0" advAuto="0" spid="147" grpId="1"/>
      <p:bldP build="whole" bldLvl="1" animBg="1" rev="0" advAuto="0" spid="154" grpId="5"/>
      <p:bldP build="whole" bldLvl="1" animBg="1" rev="0" advAuto="0" spid="151" grpId="3"/>
      <p:bldP build="whole" bldLvl="1" animBg="1" rev="0" advAuto="0" spid="159" grpId="14"/>
      <p:bldP build="whole" bldLvl="1" animBg="1" rev="0" advAuto="0" spid="154" grpId="11"/>
      <p:bldP build="whole" bldLvl="1" animBg="1" rev="0" advAuto="0" spid="158" grpId="4"/>
      <p:bldP build="whole" bldLvl="1" animBg="1" rev="0" advAuto="0" spid="147" grpId="9"/>
      <p:bldP build="whole" bldLvl="1" animBg="1" rev="0" advAuto="0" spid="151" grpId="10"/>
      <p:bldP build="whole" bldLvl="1" animBg="1" rev="0" advAuto="0" spid="157" grpId="15"/>
      <p:bldP build="whole" bldLvl="1" animBg="1" rev="0" advAuto="0" spid="155" grpId="6"/>
      <p:bldP build="whole" bldLvl="1" animBg="1" rev="0" advAuto="0" spid="150" grpId="2"/>
      <p:bldP build="whole" bldLvl="1" animBg="1" rev="0" advAuto="0" spid="158" grpId="13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Screen shot 2010-11-25 at 10.49.01 PM.png" descr="Screen shot 2010-11-25 at 10.49.01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8839200" y="2501900"/>
            <a:ext cx="7721600" cy="10020300"/>
          </a:xfrm>
          <a:prstGeom prst="rect">
            <a:avLst/>
          </a:prstGeom>
          <a:ln w="12700">
            <a:miter lim="400000"/>
          </a:ln>
        </p:spPr>
      </p:pic>
      <p:sp>
        <p:nvSpPr>
          <p:cNvPr id="162" name="Why XCore?"/>
          <p:cNvSpPr/>
          <p:nvPr/>
        </p:nvSpPr>
        <p:spPr>
          <a:xfrm>
            <a:off x="1574800" y="317500"/>
            <a:ext cx="10871200" cy="162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algn="r">
              <a:defRPr b="1" sz="4800"/>
            </a:pPr>
            <a:r>
              <a:t>Why </a:t>
            </a:r>
            <a:r>
              <a:rPr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</a:rPr>
              <a:t>XCore</a:t>
            </a:r>
            <a:r>
              <a:t>?</a:t>
            </a:r>
          </a:p>
        </p:txBody>
      </p:sp>
      <p:pic>
        <p:nvPicPr>
          <p:cNvPr id="163" name="Implementing the…" descr="Implementing the…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20460000">
            <a:off x="7504281" y="6994253"/>
            <a:ext cx="5386732" cy="2133601"/>
          </a:xfrm>
          <a:prstGeom prst="rect">
            <a:avLst/>
          </a:prstGeom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</p:pic>
      <p:pic>
        <p:nvPicPr>
          <p:cNvPr id="164" name="pasted-image.pdf" descr="pasted-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101073" y="2397041"/>
            <a:ext cx="4802653" cy="4959518"/>
          </a:xfrm>
          <a:prstGeom prst="rect">
            <a:avLst/>
          </a:prstGeom>
          <a:ln w="12700">
            <a:miter lim="400000"/>
          </a:ln>
        </p:spPr>
      </p:pic>
      <p:pic>
        <p:nvPicPr>
          <p:cNvPr id="165" name="Rounded Rectangle" descr="Rounded Rectangle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580131" y="4027450"/>
            <a:ext cx="1045423" cy="2157638"/>
          </a:xfrm>
          <a:prstGeom prst="rect">
            <a:avLst/>
          </a:prstGeom>
        </p:spPr>
      </p:pic>
      <p:pic>
        <p:nvPicPr>
          <p:cNvPr id="167" name="pasted-image.pdf" descr="pasted-image.pd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115291" y="2899289"/>
            <a:ext cx="6224162" cy="27827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Class="entr" nodeType="afterEffect" presetSubtype="2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3" grpId="2"/>
      <p:bldP build="whole" bldLvl="1" animBg="1" rev="0" advAuto="0" spid="165" grpId="1"/>
      <p:bldP build="whole" bldLvl="1" animBg="1" rev="0" advAuto="0" spid="167" grpId="3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roup"/>
          <p:cNvGrpSpPr/>
          <p:nvPr/>
        </p:nvGrpSpPr>
        <p:grpSpPr>
          <a:xfrm>
            <a:off x="1986575" y="2417770"/>
            <a:ext cx="10895164" cy="7052278"/>
            <a:chOff x="0" y="0"/>
            <a:chExt cx="10895162" cy="7052277"/>
          </a:xfrm>
        </p:grpSpPr>
        <p:pic>
          <p:nvPicPr>
            <p:cNvPr id="169" name="pasted-image.pdf" descr="pasted-image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9377822" cy="556722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0" name="Based on Ganea et. al.…"/>
            <p:cNvSpPr/>
            <p:nvPr/>
          </p:nvSpPr>
          <p:spPr>
            <a:xfrm>
              <a:off x="4724426" y="6366477"/>
              <a:ext cx="6170737" cy="685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r">
                <a:defRPr b="1" sz="2000"/>
              </a:pPr>
              <a:r>
                <a:t>Based on Ganea et. al.  </a:t>
              </a:r>
            </a:p>
            <a:p>
              <a:pPr algn="r">
                <a:defRPr b="1" i="1" sz="2000"/>
              </a:pPr>
              <a:r>
                <a:t>Continuous Quality Assessment with inCode, </a:t>
              </a:r>
              <a:r>
                <a:rPr i="0"/>
                <a:t>2017</a:t>
              </a:r>
            </a:p>
          </p:txBody>
        </p:sp>
      </p:grpSp>
      <p:pic>
        <p:nvPicPr>
          <p:cNvPr id="172" name="Screen shot 2010-11-25 at 10.49.01 PM.png" descr="Screen shot 2010-11-25 at 10.49.01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8839200" y="2501900"/>
            <a:ext cx="7721600" cy="10020300"/>
          </a:xfrm>
          <a:prstGeom prst="rect">
            <a:avLst/>
          </a:prstGeom>
          <a:ln w="12700">
            <a:miter lim="400000"/>
          </a:ln>
        </p:spPr>
      </p:pic>
      <p:sp>
        <p:nvSpPr>
          <p:cNvPr id="173" name="Describing the model"/>
          <p:cNvSpPr/>
          <p:nvPr/>
        </p:nvSpPr>
        <p:spPr>
          <a:xfrm>
            <a:off x="1574800" y="317500"/>
            <a:ext cx="10871200" cy="162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algn="r">
              <a:defRPr b="1" sz="4800"/>
            </a:pPr>
            <a:r>
              <a:rPr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</a:rPr>
              <a:t>Describing</a:t>
            </a:r>
            <a:r>
              <a:t> the model</a:t>
            </a:r>
          </a:p>
        </p:txBody>
      </p:sp>
      <p:pic>
        <p:nvPicPr>
          <p:cNvPr id="174" name="Rounded Rectangle" descr="Rounded Rectangle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531956" y="3927893"/>
            <a:ext cx="1640361" cy="994411"/>
          </a:xfrm>
          <a:prstGeom prst="rect">
            <a:avLst/>
          </a:prstGeom>
        </p:spPr>
      </p:pic>
      <p:pic>
        <p:nvPicPr>
          <p:cNvPr id="176" name="Rounded Rectangle" descr="Rounded Rectangle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671121" y="3283304"/>
            <a:ext cx="2137667" cy="818276"/>
          </a:xfrm>
          <a:prstGeom prst="rect">
            <a:avLst/>
          </a:prstGeom>
        </p:spPr>
      </p:pic>
      <p:pic>
        <p:nvPicPr>
          <p:cNvPr id="178" name="Rounded Rectangle" descr="Rounded Rectangle"/>
          <p:cNvPicPr>
            <a:picLocks noChangeAspect="0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580126" y="4531162"/>
            <a:ext cx="2261828" cy="818276"/>
          </a:xfrm>
          <a:prstGeom prst="rect">
            <a:avLst/>
          </a:prstGeom>
        </p:spPr>
      </p:pic>
      <p:grpSp>
        <p:nvGrpSpPr>
          <p:cNvPr id="184" name="Group"/>
          <p:cNvGrpSpPr/>
          <p:nvPr/>
        </p:nvGrpSpPr>
        <p:grpSpPr>
          <a:xfrm>
            <a:off x="4829947" y="3239005"/>
            <a:ext cx="3526741" cy="818276"/>
            <a:chOff x="-38099" y="-38100"/>
            <a:chExt cx="3526740" cy="818275"/>
          </a:xfrm>
        </p:grpSpPr>
        <p:pic>
          <p:nvPicPr>
            <p:cNvPr id="180" name="Rounded Rectangle" descr="Rounded Rectangle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-38100" y="-38100"/>
              <a:ext cx="1640361" cy="818276"/>
            </a:xfrm>
            <a:prstGeom prst="rect">
              <a:avLst/>
            </a:prstGeom>
            <a:effectLst/>
          </p:spPr>
        </p:pic>
        <p:pic>
          <p:nvPicPr>
            <p:cNvPr id="182" name="Rounded Rectangle" descr="Rounded Rectangle"/>
            <p:cNvPicPr>
              <a:picLocks noChangeAspect="0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1848280" y="339098"/>
              <a:ext cx="1640361" cy="418422"/>
            </a:xfrm>
            <a:prstGeom prst="rect">
              <a:avLst/>
            </a:prstGeom>
            <a:effectLst/>
          </p:spPr>
        </p:pic>
      </p:grpSp>
      <p:grpSp>
        <p:nvGrpSpPr>
          <p:cNvPr id="189" name="Group"/>
          <p:cNvGrpSpPr/>
          <p:nvPr/>
        </p:nvGrpSpPr>
        <p:grpSpPr>
          <a:xfrm>
            <a:off x="2004590" y="3177212"/>
            <a:ext cx="9353538" cy="1030459"/>
            <a:chOff x="-38100" y="-38100"/>
            <a:chExt cx="9353537" cy="1030458"/>
          </a:xfrm>
        </p:grpSpPr>
        <p:pic>
          <p:nvPicPr>
            <p:cNvPr id="185" name="Rounded Rectangle" descr="Rounded Rectangle"/>
            <p:cNvPicPr>
              <a:picLocks noChangeAspect="0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7053610" y="-38100"/>
              <a:ext cx="2261828" cy="1030459"/>
            </a:xfrm>
            <a:prstGeom prst="rect">
              <a:avLst/>
            </a:prstGeom>
            <a:effectLst/>
          </p:spPr>
        </p:pic>
        <p:pic>
          <p:nvPicPr>
            <p:cNvPr id="187" name="Rounded Rectangle" descr="Rounded Rectangle"/>
            <p:cNvPicPr>
              <a:picLocks noChangeAspect="0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-38100" y="-38100"/>
              <a:ext cx="1746114" cy="1030459"/>
            </a:xfrm>
            <a:prstGeom prst="rect">
              <a:avLst/>
            </a:prstGeom>
            <a:effectLst/>
          </p:spPr>
        </p:pic>
      </p:grpSp>
      <p:grpSp>
        <p:nvGrpSpPr>
          <p:cNvPr id="194" name="Group"/>
          <p:cNvGrpSpPr/>
          <p:nvPr/>
        </p:nvGrpSpPr>
        <p:grpSpPr>
          <a:xfrm>
            <a:off x="4917988" y="4155499"/>
            <a:ext cx="5541417" cy="1446666"/>
            <a:chOff x="-38099" y="-666489"/>
            <a:chExt cx="5541416" cy="1446664"/>
          </a:xfrm>
        </p:grpSpPr>
        <p:pic>
          <p:nvPicPr>
            <p:cNvPr id="190" name="Rounded Rectangle" descr="Rounded Rectangle"/>
            <p:cNvPicPr>
              <a:picLocks noChangeAspect="0"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-38100" y="-38100"/>
              <a:ext cx="1640361" cy="818276"/>
            </a:xfrm>
            <a:prstGeom prst="rect">
              <a:avLst/>
            </a:prstGeom>
            <a:effectLst/>
          </p:spPr>
        </p:pic>
        <p:pic>
          <p:nvPicPr>
            <p:cNvPr id="192" name="Rounded Rectangle" descr="Rounded Rectangle"/>
            <p:cNvPicPr>
              <a:picLocks noChangeAspect="0"/>
            </p:cNvPicPr>
            <p:nvPr/>
          </p:nvPicPr>
          <p:blipFill>
            <a:blip r:embed="rId12">
              <a:extLst/>
            </a:blip>
            <a:stretch>
              <a:fillRect/>
            </a:stretch>
          </p:blipFill>
          <p:spPr>
            <a:xfrm>
              <a:off x="3862955" y="-666490"/>
              <a:ext cx="1640362" cy="418422"/>
            </a:xfrm>
            <a:prstGeom prst="rect">
              <a:avLst/>
            </a:prstGeom>
            <a:effectLst/>
          </p:spPr>
        </p:pic>
      </p:grpSp>
      <p:grpSp>
        <p:nvGrpSpPr>
          <p:cNvPr id="199" name="Group"/>
          <p:cNvGrpSpPr/>
          <p:nvPr/>
        </p:nvGrpSpPr>
        <p:grpSpPr>
          <a:xfrm>
            <a:off x="1991890" y="4432999"/>
            <a:ext cx="9366238" cy="1263357"/>
            <a:chOff x="-38100" y="-38100"/>
            <a:chExt cx="9366237" cy="1263356"/>
          </a:xfrm>
        </p:grpSpPr>
        <p:pic>
          <p:nvPicPr>
            <p:cNvPr id="195" name="Rounded Rectangle" descr="Rounded Rectangle"/>
            <p:cNvPicPr>
              <a:picLocks noChangeAspect="0"/>
            </p:cNvPicPr>
            <p:nvPr/>
          </p:nvPicPr>
          <p:blipFill>
            <a:blip r:embed="rId13">
              <a:extLst/>
            </a:blip>
            <a:stretch>
              <a:fillRect/>
            </a:stretch>
          </p:blipFill>
          <p:spPr>
            <a:xfrm>
              <a:off x="7066310" y="-38100"/>
              <a:ext cx="2261828" cy="1054581"/>
            </a:xfrm>
            <a:prstGeom prst="rect">
              <a:avLst/>
            </a:prstGeom>
            <a:effectLst/>
          </p:spPr>
        </p:pic>
        <p:pic>
          <p:nvPicPr>
            <p:cNvPr id="197" name="Rounded Rectangle" descr="Rounded Rectangle"/>
            <p:cNvPicPr>
              <a:picLocks noChangeAspect="0"/>
            </p:cNvPicPr>
            <p:nvPr/>
          </p:nvPicPr>
          <p:blipFill>
            <a:blip r:embed="rId14">
              <a:extLst/>
            </a:blip>
            <a:stretch>
              <a:fillRect/>
            </a:stretch>
          </p:blipFill>
          <p:spPr>
            <a:xfrm>
              <a:off x="-38100" y="194797"/>
              <a:ext cx="1746114" cy="1030460"/>
            </a:xfrm>
            <a:prstGeom prst="rect">
              <a:avLst/>
            </a:prstGeom>
            <a:effectLst/>
          </p:spPr>
        </p:pic>
      </p:grpSp>
      <p:grpSp>
        <p:nvGrpSpPr>
          <p:cNvPr id="204" name="Group"/>
          <p:cNvGrpSpPr/>
          <p:nvPr/>
        </p:nvGrpSpPr>
        <p:grpSpPr>
          <a:xfrm>
            <a:off x="4871789" y="4887367"/>
            <a:ext cx="3789808" cy="2123459"/>
            <a:chOff x="1717478" y="-789688"/>
            <a:chExt cx="3789807" cy="2123457"/>
          </a:xfrm>
        </p:grpSpPr>
        <p:pic>
          <p:nvPicPr>
            <p:cNvPr id="200" name="Rounded Rectangle" descr="Rounded Rectangle"/>
            <p:cNvPicPr>
              <a:picLocks noChangeAspect="0"/>
            </p:cNvPicPr>
            <p:nvPr/>
          </p:nvPicPr>
          <p:blipFill>
            <a:blip r:embed="rId15">
              <a:extLst/>
            </a:blip>
            <a:stretch>
              <a:fillRect/>
            </a:stretch>
          </p:blipFill>
          <p:spPr>
            <a:xfrm>
              <a:off x="1717478" y="515494"/>
              <a:ext cx="1640361" cy="818276"/>
            </a:xfrm>
            <a:prstGeom prst="rect">
              <a:avLst/>
            </a:prstGeom>
            <a:effectLst/>
          </p:spPr>
        </p:pic>
        <p:pic>
          <p:nvPicPr>
            <p:cNvPr id="202" name="Rounded Rectangle" descr="Rounded Rectangle"/>
            <p:cNvPicPr>
              <a:picLocks noChangeAspect="0"/>
            </p:cNvPicPr>
            <p:nvPr/>
          </p:nvPicPr>
          <p:blipFill>
            <a:blip r:embed="rId16">
              <a:extLst/>
            </a:blip>
            <a:stretch>
              <a:fillRect/>
            </a:stretch>
          </p:blipFill>
          <p:spPr>
            <a:xfrm>
              <a:off x="3524159" y="-789689"/>
              <a:ext cx="1983128" cy="418423"/>
            </a:xfrm>
            <a:prstGeom prst="rect">
              <a:avLst/>
            </a:prstGeom>
            <a:effectLst/>
          </p:spPr>
        </p:pic>
      </p:grpSp>
      <p:grpSp>
        <p:nvGrpSpPr>
          <p:cNvPr id="209" name="Group"/>
          <p:cNvGrpSpPr/>
          <p:nvPr/>
        </p:nvGrpSpPr>
        <p:grpSpPr>
          <a:xfrm>
            <a:off x="1998240" y="6091720"/>
            <a:ext cx="9366238" cy="1093321"/>
            <a:chOff x="-38100" y="-38100"/>
            <a:chExt cx="9366237" cy="1093319"/>
          </a:xfrm>
        </p:grpSpPr>
        <p:pic>
          <p:nvPicPr>
            <p:cNvPr id="205" name="Rounded Rectangle" descr="Rounded Rectangle"/>
            <p:cNvPicPr>
              <a:picLocks noChangeAspect="0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7066310" y="-38100"/>
              <a:ext cx="2261828" cy="1054581"/>
            </a:xfrm>
            <a:prstGeom prst="rect">
              <a:avLst/>
            </a:prstGeom>
            <a:effectLst/>
          </p:spPr>
        </p:pic>
        <p:pic>
          <p:nvPicPr>
            <p:cNvPr id="207" name="Rounded Rectangle" descr="Rounded Rectangle"/>
            <p:cNvPicPr>
              <a:picLocks noChangeAspect="0"/>
            </p:cNvPicPr>
            <p:nvPr/>
          </p:nvPicPr>
          <p:blipFill>
            <a:blip r:embed="rId18">
              <a:extLst/>
            </a:blip>
            <a:stretch>
              <a:fillRect/>
            </a:stretch>
          </p:blipFill>
          <p:spPr>
            <a:xfrm>
              <a:off x="-38100" y="24761"/>
              <a:ext cx="1746114" cy="1030459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Class="entr" nodeType="after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0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xit" nodeType="click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34" dur="1000" fill="hold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Class="entr" nodeType="afterEffect" presetID="9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9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Class="entr" nodeType="clickEffect" presetID="9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4"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xit" nodeType="clickEffect" presetID="9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48" dur="1000" fill="hold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Class="entr" nodeType="afterEffect" presetID="9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3"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Class="entr" nodeType="clickEffect" presetID="9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8"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xit" nodeType="clickEffect" presetID="9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62" dur="1000" fill="hold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9" grpId="6"/>
      <p:bldP build="whole" bldLvl="1" animBg="1" rev="0" advAuto="0" spid="176" grpId="3"/>
      <p:bldP build="whole" bldLvl="1" animBg="1" rev="0" advAuto="0" spid="184" grpId="5"/>
      <p:bldP build="whole" bldLvl="1" animBg="1" rev="0" advAuto="0" spid="184" grpId="7"/>
      <p:bldP build="whole" bldLvl="1" animBg="1" rev="0" advAuto="0" spid="171" grpId="1"/>
      <p:bldP build="whole" bldLvl="1" animBg="1" rev="0" advAuto="0" spid="199" grpId="9"/>
      <p:bldP build="whole" bldLvl="1" animBg="1" rev="0" advAuto="0" spid="194" grpId="8"/>
      <p:bldP build="whole" bldLvl="1" animBg="1" rev="0" advAuto="0" spid="209" grpId="12"/>
      <p:bldP build="whole" bldLvl="1" animBg="1" rev="0" advAuto="0" spid="194" grpId="10"/>
      <p:bldP build="whole" bldLvl="1" animBg="1" rev="0" advAuto="0" spid="204" grpId="11"/>
      <p:bldP build="whole" bldLvl="1" animBg="1" rev="0" advAuto="0" spid="204" grpId="13"/>
      <p:bldP build="whole" bldLvl="1" animBg="1" rev="0" advAuto="0" spid="174" grpId="2"/>
      <p:bldP build="whole" bldLvl="1" animBg="1" rev="0" advAuto="0" spid="178" grpId="4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Screen shot 2010-11-25 at 10.49.01 PM.png" descr="Screen shot 2010-11-25 at 10.49.01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8839200" y="2501900"/>
            <a:ext cx="7721600" cy="10020300"/>
          </a:xfrm>
          <a:prstGeom prst="rect">
            <a:avLst/>
          </a:prstGeom>
          <a:ln w="12700">
            <a:miter lim="400000"/>
          </a:ln>
        </p:spPr>
      </p:pic>
      <p:sp>
        <p:nvSpPr>
          <p:cNvPr id="212" name="XCore - Eclipse plugin"/>
          <p:cNvSpPr/>
          <p:nvPr/>
        </p:nvSpPr>
        <p:spPr>
          <a:xfrm>
            <a:off x="1574800" y="317500"/>
            <a:ext cx="10871200" cy="162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algn="r">
              <a:defRPr b="1" sz="4800"/>
            </a:pPr>
            <a:r>
              <a:t>XCore - </a:t>
            </a:r>
            <a:r>
              <a:rPr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</a:rPr>
              <a:t>Eclipse plugin</a:t>
            </a:r>
          </a:p>
        </p:txBody>
      </p:sp>
      <p:grpSp>
        <p:nvGrpSpPr>
          <p:cNvPr id="217" name="Group"/>
          <p:cNvGrpSpPr/>
          <p:nvPr/>
        </p:nvGrpSpPr>
        <p:grpSpPr>
          <a:xfrm>
            <a:off x="931611" y="1515464"/>
            <a:ext cx="11071348" cy="5858107"/>
            <a:chOff x="0" y="0"/>
            <a:chExt cx="11071347" cy="5858105"/>
          </a:xfrm>
        </p:grpSpPr>
        <p:grpSp>
          <p:nvGrpSpPr>
            <p:cNvPr id="215" name="Group"/>
            <p:cNvGrpSpPr/>
            <p:nvPr/>
          </p:nvGrpSpPr>
          <p:grpSpPr>
            <a:xfrm>
              <a:off x="0" y="0"/>
              <a:ext cx="11071348" cy="5142241"/>
              <a:chOff x="0" y="0"/>
              <a:chExt cx="11071347" cy="5142240"/>
            </a:xfrm>
          </p:grpSpPr>
          <p:sp>
            <p:nvSpPr>
              <p:cNvPr id="213" name="Rectangle"/>
              <p:cNvSpPr/>
              <p:nvPr/>
            </p:nvSpPr>
            <p:spPr>
              <a:xfrm>
                <a:off x="70230" y="33244"/>
                <a:ext cx="11001118" cy="5108997"/>
              </a:xfrm>
              <a:prstGeom prst="rect">
                <a:avLst/>
              </a:prstGeom>
              <a:noFill/>
              <a:ln w="25400" cap="flat">
                <a:solidFill>
                  <a:srgbClr val="85888D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4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214" name="The Eclipse Project of the Tool"/>
              <p:cNvSpPr/>
              <p:nvPr/>
            </p:nvSpPr>
            <p:spPr>
              <a:xfrm>
                <a:off x="0" y="0"/>
                <a:ext cx="3660777" cy="45841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457200">
                  <a:defRPr b="1" sz="1800">
                    <a:latin typeface="Helvetica Neue"/>
                    <a:ea typeface="Helvetica Neue"/>
                    <a:cs typeface="Helvetica Neue"/>
                    <a:sym typeface="Helvetica Neue"/>
                  </a:defRPr>
                </a:pPr>
                <a:r>
                  <a:t>The Eclipse Project of the </a:t>
                </a:r>
                <a:r>
                  <a:rPr>
                    <a:solidFill>
                      <a:schemeClr val="accent5">
                        <a:hueOff val="-176146"/>
                        <a:satOff val="3665"/>
                        <a:lumOff val="-13986"/>
                      </a:schemeClr>
                    </a:solidFill>
                  </a:rPr>
                  <a:t>Tool</a:t>
                </a:r>
              </a:p>
            </p:txBody>
          </p:sp>
        </p:grpSp>
        <p:pic>
          <p:nvPicPr>
            <p:cNvPr id="216" name="pasted-image.pdf" descr="pasted-image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391393" y="5050618"/>
              <a:ext cx="358791" cy="80748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18" name="/ **…"/>
          <p:cNvSpPr/>
          <p:nvPr/>
        </p:nvSpPr>
        <p:spPr>
          <a:xfrm>
            <a:off x="1063039" y="2144162"/>
            <a:ext cx="5396584" cy="3441701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/ ** 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  * Documentation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  */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1" sz="24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@PropertyComputer</a:t>
            </a:r>
            <a:endParaRPr b="0"/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class </a:t>
            </a:r>
            <a:r>
              <a:rPr b="1">
                <a:solidFill>
                  <a:schemeClr val="accent5"/>
                </a:solidFill>
              </a:rPr>
              <a:t>NoOfArgs</a:t>
            </a:r>
            <a:r>
              <a:t> implements  IPropertyComputer&lt;Integer,</a:t>
            </a:r>
            <a:r>
              <a:rPr b="1"/>
              <a:t>XMethod</a:t>
            </a:r>
            <a:r>
              <a:t>&gt; 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{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    public Integer compute() {…}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}</a:t>
            </a:r>
          </a:p>
        </p:txBody>
      </p:sp>
      <p:pic>
        <p:nvPicPr>
          <p:cNvPr id="219" name="pasted-image.pdf" descr="pasted-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09442" y="7153560"/>
            <a:ext cx="11185916" cy="2665096"/>
          </a:xfrm>
          <a:prstGeom prst="rect">
            <a:avLst/>
          </a:prstGeom>
          <a:ln w="12700">
            <a:miter lim="400000"/>
          </a:ln>
        </p:spPr>
      </p:pic>
      <p:pic>
        <p:nvPicPr>
          <p:cNvPr id="220" name="@PropertyComputer…" descr="@PropertyComputer…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 rot="20460000">
            <a:off x="8739140" y="7991404"/>
            <a:ext cx="5386732" cy="1778001"/>
          </a:xfrm>
          <a:prstGeom prst="rect">
            <a:avLst/>
          </a:prstGeom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</p:pic>
      <p:sp>
        <p:nvSpPr>
          <p:cNvPr id="221" name="//Generated by XCore…"/>
          <p:cNvSpPr/>
          <p:nvPr/>
        </p:nvSpPr>
        <p:spPr>
          <a:xfrm>
            <a:off x="6543764" y="2144162"/>
            <a:ext cx="5396585" cy="4025901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//Generated by </a:t>
            </a:r>
            <a:r>
              <a:rPr b="1">
                <a:solidFill>
                  <a:schemeClr val="accent5"/>
                </a:solidFill>
              </a:rPr>
              <a:t>XCore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interface </a:t>
            </a:r>
            <a:r>
              <a:rPr b="1"/>
              <a:t>XMethod</a:t>
            </a:r>
            <a:r>
              <a:t> {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    /**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     * Documentation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     */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    public Integer </a:t>
            </a:r>
            <a:r>
              <a:rPr b="1">
                <a:solidFill>
                  <a:schemeClr val="accent5"/>
                </a:solidFill>
              </a:rPr>
              <a:t>noOfArgs</a:t>
            </a:r>
            <a:r>
              <a:t>();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}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latin typeface="Helvetica"/>
                <a:ea typeface="Helvetica"/>
                <a:cs typeface="Helvetica"/>
                <a:sym typeface="Helvetica"/>
              </a:defRPr>
            </a:pPr>
            <a:r>
              <a:t>class </a:t>
            </a:r>
            <a:r>
              <a:rPr b="1"/>
              <a:t>XMethodImpl</a:t>
            </a:r>
            <a:r>
              <a:t> implements </a:t>
            </a:r>
            <a:r>
              <a:rPr b="1"/>
              <a:t>XMethod</a:t>
            </a:r>
            <a:r>
              <a:t> {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latin typeface="Helvetica"/>
                <a:ea typeface="Helvetica"/>
                <a:cs typeface="Helvetica"/>
                <a:sym typeface="Helvetica"/>
              </a:defRPr>
            </a:pPr>
            <a:r>
              <a:t>    …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latin typeface="Helvetica"/>
                <a:ea typeface="Helvetica"/>
                <a:cs typeface="Helvetica"/>
                <a:sym typeface="Helvetica"/>
              </a:defRPr>
            </a:pPr>
            <a:r>
              <a:t>}</a:t>
            </a:r>
          </a:p>
        </p:txBody>
      </p:sp>
      <p:grpSp>
        <p:nvGrpSpPr>
          <p:cNvPr id="224" name="Group"/>
          <p:cNvGrpSpPr/>
          <p:nvPr/>
        </p:nvGrpSpPr>
        <p:grpSpPr>
          <a:xfrm>
            <a:off x="3694851" y="5544770"/>
            <a:ext cx="3053644" cy="3503544"/>
            <a:chOff x="-38107" y="-53792"/>
            <a:chExt cx="3053642" cy="3503542"/>
          </a:xfrm>
        </p:grpSpPr>
        <p:pic>
          <p:nvPicPr>
            <p:cNvPr id="228" name="Connection Line" descr="Connection Line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-38108" y="-53793"/>
              <a:ext cx="2170179" cy="3503544"/>
            </a:xfrm>
            <a:prstGeom prst="rect">
              <a:avLst/>
            </a:prstGeom>
            <a:effectLst/>
          </p:spPr>
        </p:pic>
        <p:sp>
          <p:nvSpPr>
            <p:cNvPr id="223" name="build…"/>
            <p:cNvSpPr/>
            <p:nvPr/>
          </p:nvSpPr>
          <p:spPr>
            <a:xfrm>
              <a:off x="1753355" y="2229794"/>
              <a:ext cx="1262181" cy="965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b="1" sz="2900">
                  <a:solidFill>
                    <a:schemeClr val="accent5"/>
                  </a:solidFill>
                </a:defRPr>
              </a:pPr>
              <a:r>
                <a:t>build </a:t>
              </a:r>
            </a:p>
            <a:p>
              <a:pPr>
                <a:defRPr b="1" sz="2900">
                  <a:solidFill>
                    <a:schemeClr val="accent5"/>
                  </a:solidFill>
                </a:defRPr>
              </a:pPr>
              <a:r>
                <a:t>time</a:t>
              </a:r>
            </a:p>
          </p:txBody>
        </p:sp>
      </p:grpSp>
      <p:grpSp>
        <p:nvGrpSpPr>
          <p:cNvPr id="227" name="Group"/>
          <p:cNvGrpSpPr/>
          <p:nvPr/>
        </p:nvGrpSpPr>
        <p:grpSpPr>
          <a:xfrm>
            <a:off x="3857679" y="6155447"/>
            <a:ext cx="5372865" cy="3568766"/>
            <a:chOff x="-38101" y="-27317"/>
            <a:chExt cx="5372864" cy="3568765"/>
          </a:xfrm>
        </p:grpSpPr>
        <p:pic>
          <p:nvPicPr>
            <p:cNvPr id="230" name="Connection Line" descr="Connection Line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-38102" y="-27318"/>
              <a:ext cx="5372865" cy="3204728"/>
            </a:xfrm>
            <a:prstGeom prst="rect">
              <a:avLst/>
            </a:prstGeom>
            <a:effectLst/>
          </p:spPr>
        </p:pic>
        <p:sp>
          <p:nvSpPr>
            <p:cNvPr id="226" name="generates"/>
            <p:cNvSpPr/>
            <p:nvPr/>
          </p:nvSpPr>
          <p:spPr>
            <a:xfrm>
              <a:off x="669435" y="3008047"/>
              <a:ext cx="1952384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900">
                  <a:solidFill>
                    <a:schemeClr val="accent5"/>
                  </a:solidFill>
                </a:defRPr>
              </a:lvl1pPr>
            </a:lstStyle>
            <a:p>
              <a:pPr/>
              <a:r>
                <a:t>generates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2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8"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2"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7"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2"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Class="entr" nodeType="after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6"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9" grpId="1"/>
      <p:bldP build="whole" bldLvl="1" animBg="1" rev="0" advAuto="0" spid="220" grpId="2"/>
      <p:bldP build="whole" bldLvl="1" animBg="1" rev="0" advAuto="0" spid="227" grpId="6"/>
      <p:bldP build="whole" bldLvl="1" animBg="1" rev="0" advAuto="0" spid="217" grpId="3"/>
      <p:bldP build="whole" bldLvl="1" animBg="1" rev="0" advAuto="0" spid="224" grpId="5"/>
      <p:bldP build="whole" bldLvl="1" animBg="1" rev="0" advAuto="0" spid="218" grpId="4"/>
      <p:bldP build="whole" bldLvl="1" animBg="1" rev="0" advAuto="0" spid="221" grpId="7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Screen shot 2010-11-25 at 10.49.01 PM.png" descr="Screen shot 2010-11-25 at 10.49.01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8839200" y="2501900"/>
            <a:ext cx="7721600" cy="10020300"/>
          </a:xfrm>
          <a:prstGeom prst="rect">
            <a:avLst/>
          </a:prstGeom>
          <a:ln w="12700">
            <a:miter lim="400000"/>
          </a:ln>
        </p:spPr>
      </p:pic>
      <p:sp>
        <p:nvSpPr>
          <p:cNvPr id="234" name="Additional features"/>
          <p:cNvSpPr/>
          <p:nvPr/>
        </p:nvSpPr>
        <p:spPr>
          <a:xfrm>
            <a:off x="1574800" y="317500"/>
            <a:ext cx="10871200" cy="162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algn="r">
              <a:defRPr b="1" sz="4800"/>
            </a:pPr>
            <a:r>
              <a:t>Additional</a:t>
            </a:r>
            <a:r>
              <a:rPr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</a:rPr>
              <a:t> features</a:t>
            </a:r>
          </a:p>
        </p:txBody>
      </p:sp>
      <p:grpSp>
        <p:nvGrpSpPr>
          <p:cNvPr id="238" name="Group"/>
          <p:cNvGrpSpPr/>
          <p:nvPr/>
        </p:nvGrpSpPr>
        <p:grpSpPr>
          <a:xfrm>
            <a:off x="520700" y="1662901"/>
            <a:ext cx="11963400" cy="2832101"/>
            <a:chOff x="0" y="0"/>
            <a:chExt cx="11963400" cy="2832100"/>
          </a:xfrm>
        </p:grpSpPr>
        <p:pic>
          <p:nvPicPr>
            <p:cNvPr id="235" name="Screen Shot 2017-02-17 at 15.23.19.png" descr="Screen Shot 2017-02-17 at 15.23.19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11963400" cy="2832100"/>
            </a:xfrm>
            <a:prstGeom prst="rect">
              <a:avLst/>
            </a:prstGeom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pic>
          <p:nvPicPr>
            <p:cNvPr id="236" name="Rounded Rectangle" descr="Rounded Rectangle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3539450" y="1070412"/>
              <a:ext cx="3212285" cy="818276"/>
            </a:xfrm>
            <a:prstGeom prst="rect">
              <a:avLst/>
            </a:prstGeom>
            <a:effectLst/>
          </p:spPr>
        </p:pic>
      </p:grpSp>
      <p:grpSp>
        <p:nvGrpSpPr>
          <p:cNvPr id="243" name="Group"/>
          <p:cNvGrpSpPr/>
          <p:nvPr/>
        </p:nvGrpSpPr>
        <p:grpSpPr>
          <a:xfrm>
            <a:off x="495318" y="3481041"/>
            <a:ext cx="7098734" cy="4518253"/>
            <a:chOff x="0" y="-38103"/>
            <a:chExt cx="7098733" cy="4518251"/>
          </a:xfrm>
        </p:grpSpPr>
        <p:grpSp>
          <p:nvGrpSpPr>
            <p:cNvPr id="241" name="Group"/>
            <p:cNvGrpSpPr/>
            <p:nvPr/>
          </p:nvGrpSpPr>
          <p:grpSpPr>
            <a:xfrm>
              <a:off x="0" y="-38103"/>
              <a:ext cx="7098734" cy="4518252"/>
              <a:chOff x="0" y="-70692"/>
              <a:chExt cx="7098733" cy="4518251"/>
            </a:xfrm>
          </p:grpSpPr>
          <p:pic>
            <p:nvPicPr>
              <p:cNvPr id="239" name="Screen Shot 2017-02-17 at 15.24.15.png" descr="Screen Shot 2017-02-17 at 15.24.15.png"/>
              <p:cNvPicPr>
                <a:picLocks noChangeAspect="1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0" y="1564658"/>
                <a:ext cx="6414027" cy="2882901"/>
              </a:xfrm>
              <a:prstGeom prst="rect">
                <a:avLst/>
              </a:prstGeom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</p:pic>
          <p:pic>
            <p:nvPicPr>
              <p:cNvPr id="253" name="Connection Line" descr="Connection Line"/>
              <p:cNvPicPr>
                <a:picLocks noChangeAspect="0"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5139007" y="-70693"/>
                <a:ext cx="1959727" cy="3505378"/>
              </a:xfrm>
              <a:prstGeom prst="rect">
                <a:avLst/>
              </a:prstGeom>
              <a:effectLst/>
            </p:spPr>
          </p:pic>
        </p:grpSp>
        <p:sp>
          <p:nvSpPr>
            <p:cNvPr id="242" name="available"/>
            <p:cNvSpPr/>
            <p:nvPr/>
          </p:nvSpPr>
          <p:spPr>
            <a:xfrm>
              <a:off x="4758764" y="967756"/>
              <a:ext cx="1757445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900">
                  <a:solidFill>
                    <a:srgbClr val="FF0000"/>
                  </a:solidFill>
                </a:defRPr>
              </a:lvl1pPr>
            </a:lstStyle>
            <a:p>
              <a:pPr/>
              <a:r>
                <a:t>available</a:t>
              </a:r>
            </a:p>
          </p:txBody>
        </p:sp>
      </p:grpSp>
      <p:grpSp>
        <p:nvGrpSpPr>
          <p:cNvPr id="248" name="Group"/>
          <p:cNvGrpSpPr/>
          <p:nvPr/>
        </p:nvGrpSpPr>
        <p:grpSpPr>
          <a:xfrm>
            <a:off x="6270654" y="4937274"/>
            <a:ext cx="6180831" cy="4388110"/>
            <a:chOff x="-38103" y="0"/>
            <a:chExt cx="6180830" cy="4388109"/>
          </a:xfrm>
        </p:grpSpPr>
        <p:grpSp>
          <p:nvGrpSpPr>
            <p:cNvPr id="246" name="Group"/>
            <p:cNvGrpSpPr/>
            <p:nvPr/>
          </p:nvGrpSpPr>
          <p:grpSpPr>
            <a:xfrm>
              <a:off x="-38104" y="0"/>
              <a:ext cx="6180831" cy="4388110"/>
              <a:chOff x="-38103" y="0"/>
              <a:chExt cx="6180829" cy="4388109"/>
            </a:xfrm>
          </p:grpSpPr>
          <p:pic>
            <p:nvPicPr>
              <p:cNvPr id="244" name="Screen Shot 2017-02-17 at 15.29.27.png" descr="Screen Shot 2017-02-17 at 15.29.27.png"/>
              <p:cNvPicPr>
                <a:picLocks noChangeAspect="1"/>
              </p:cNvPicPr>
              <p:nvPr/>
            </p:nvPicPr>
            <p:blipFill>
              <a:blip r:embed="rId7">
                <a:extLst/>
              </a:blip>
              <a:stretch>
                <a:fillRect/>
              </a:stretch>
            </p:blipFill>
            <p:spPr>
              <a:xfrm>
                <a:off x="1575510" y="0"/>
                <a:ext cx="4567217" cy="4388110"/>
              </a:xfrm>
              <a:prstGeom prst="rect">
                <a:avLst/>
              </a:prstGeom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</p:pic>
          <p:pic>
            <p:nvPicPr>
              <p:cNvPr id="255" name="Connection Line" descr="Connection Line"/>
              <p:cNvPicPr>
                <a:picLocks noChangeAspect="0"/>
              </p:cNvPicPr>
              <p:nvPr/>
            </p:nvPicPr>
            <p:blipFill>
              <a:blip r:embed="rId8">
                <a:extLst/>
              </a:blip>
              <a:stretch>
                <a:fillRect/>
              </a:stretch>
            </p:blipFill>
            <p:spPr>
              <a:xfrm>
                <a:off x="-38104" y="1983086"/>
                <a:ext cx="2606028" cy="962664"/>
              </a:xfrm>
              <a:prstGeom prst="rect">
                <a:avLst/>
              </a:prstGeom>
              <a:effectLst/>
            </p:spPr>
          </p:pic>
        </p:grpSp>
        <p:sp>
          <p:nvSpPr>
            <p:cNvPr id="247" name="set"/>
            <p:cNvSpPr/>
            <p:nvPr/>
          </p:nvSpPr>
          <p:spPr>
            <a:xfrm>
              <a:off x="849649" y="2667801"/>
              <a:ext cx="684914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900">
                  <a:solidFill>
                    <a:srgbClr val="FF0000"/>
                  </a:solidFill>
                </a:defRPr>
              </a:lvl1pPr>
            </a:lstStyle>
            <a:p>
              <a:pPr/>
              <a:r>
                <a:t>set</a:t>
              </a:r>
            </a:p>
          </p:txBody>
        </p:sp>
      </p:grpSp>
      <p:grpSp>
        <p:nvGrpSpPr>
          <p:cNvPr id="252" name="Group"/>
          <p:cNvGrpSpPr/>
          <p:nvPr/>
        </p:nvGrpSpPr>
        <p:grpSpPr>
          <a:xfrm>
            <a:off x="7405602" y="2415339"/>
            <a:ext cx="4264718" cy="1147328"/>
            <a:chOff x="-38100" y="0"/>
            <a:chExt cx="4264717" cy="1147327"/>
          </a:xfrm>
        </p:grpSpPr>
        <p:pic>
          <p:nvPicPr>
            <p:cNvPr id="249" name="Rounded Rectangle" descr="Rounded Rectangle"/>
            <p:cNvPicPr>
              <a:picLocks noChangeAspect="0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-38100" y="329052"/>
              <a:ext cx="3212285" cy="818276"/>
            </a:xfrm>
            <a:prstGeom prst="rect">
              <a:avLst/>
            </a:prstGeom>
            <a:effectLst/>
          </p:spPr>
        </p:pic>
        <p:sp>
          <p:nvSpPr>
            <p:cNvPr id="251" name="reuse"/>
            <p:cNvSpPr/>
            <p:nvPr/>
          </p:nvSpPr>
          <p:spPr>
            <a:xfrm>
              <a:off x="3094816" y="0"/>
              <a:ext cx="1131802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900">
                  <a:solidFill>
                    <a:schemeClr val="accent1"/>
                  </a:solidFill>
                </a:defRPr>
              </a:lvl1pPr>
            </a:lstStyle>
            <a:p>
              <a:pPr/>
              <a:r>
                <a:t>reuse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"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2"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52" grpId="4"/>
      <p:bldP build="whole" bldLvl="1" animBg="1" rev="0" advAuto="0" spid="243" grpId="2"/>
      <p:bldP build="whole" bldLvl="1" animBg="1" rev="0" advAuto="0" spid="248" grpId="3"/>
      <p:bldP build="whole" bldLvl="1" animBg="1" rev="0" advAuto="0" spid="238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Additional features"/>
          <p:cNvSpPr/>
          <p:nvPr/>
        </p:nvSpPr>
        <p:spPr>
          <a:xfrm>
            <a:off x="6528246" y="323850"/>
            <a:ext cx="6095108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r">
              <a:defRPr b="1" sz="4800"/>
            </a:pPr>
            <a:r>
              <a:t>Additional</a:t>
            </a:r>
            <a:r>
              <a:rPr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</a:rPr>
              <a:t> features</a:t>
            </a:r>
          </a:p>
        </p:txBody>
      </p:sp>
      <p:pic>
        <p:nvPicPr>
          <p:cNvPr id="259" name="Screen Shot 2017-06-13 at 20.19.20.png" descr="Screen Shot 2017-06-13 at 20.19.2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2045" y="1056682"/>
            <a:ext cx="9926375" cy="3768985"/>
          </a:xfrm>
          <a:prstGeom prst="rect">
            <a:avLst/>
          </a:prstGeom>
          <a:ln w="12700">
            <a:miter lim="400000"/>
          </a:ln>
        </p:spPr>
      </p:pic>
      <p:pic>
        <p:nvPicPr>
          <p:cNvPr id="260" name="Screen Shot 2017-06-13 at 20.22.04.png" descr="Screen Shot 2017-06-13 at 20.22.0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67988" y="5940325"/>
            <a:ext cx="9430082" cy="3451306"/>
          </a:xfrm>
          <a:prstGeom prst="rect">
            <a:avLst/>
          </a:prstGeom>
          <a:ln w="12700">
            <a:miter lim="400000"/>
          </a:ln>
        </p:spPr>
      </p:pic>
      <p:pic>
        <p:nvPicPr>
          <p:cNvPr id="261" name="Rectangle" descr="Rectangle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102100" y="1037166"/>
            <a:ext cx="2559051" cy="1346201"/>
          </a:xfrm>
          <a:prstGeom prst="rect">
            <a:avLst/>
          </a:prstGeom>
        </p:spPr>
      </p:pic>
      <p:pic>
        <p:nvPicPr>
          <p:cNvPr id="263" name="Rectangle" descr="Rectangle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156001" y="7886700"/>
            <a:ext cx="3659189" cy="534922"/>
          </a:xfrm>
          <a:prstGeom prst="rect">
            <a:avLst/>
          </a:prstGeom>
        </p:spPr>
      </p:pic>
      <p:pic>
        <p:nvPicPr>
          <p:cNvPr id="273" name="Connection Line" descr="Connection Line"/>
          <p:cNvPicPr>
            <a:picLocks noChangeAspect="0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662733" y="1887511"/>
            <a:ext cx="4095967" cy="5344925"/>
          </a:xfrm>
          <a:prstGeom prst="rect">
            <a:avLst/>
          </a:prstGeom>
        </p:spPr>
      </p:pic>
      <p:pic>
        <p:nvPicPr>
          <p:cNvPr id="266" name="Rectangle" descr="Rectangle"/>
          <p:cNvPicPr>
            <a:picLocks noChangeAspect="0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4609769" y="7194351"/>
            <a:ext cx="3465315" cy="696914"/>
          </a:xfrm>
          <a:prstGeom prst="rect">
            <a:avLst/>
          </a:prstGeom>
        </p:spPr>
      </p:pic>
      <p:pic>
        <p:nvPicPr>
          <p:cNvPr id="275" name="Connection Line" descr="Connection Line"/>
          <p:cNvPicPr>
            <a:picLocks noChangeAspect="0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078222" y="3843270"/>
            <a:ext cx="4664378" cy="4081540"/>
          </a:xfrm>
          <a:prstGeom prst="rect">
            <a:avLst/>
          </a:prstGeom>
        </p:spPr>
      </p:pic>
      <p:pic>
        <p:nvPicPr>
          <p:cNvPr id="269" name="Rectangle" descr="Rectangle"/>
          <p:cNvPicPr>
            <a:picLocks noChangeAspect="0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4206411" y="3035300"/>
            <a:ext cx="5558368" cy="1346200"/>
          </a:xfrm>
          <a:prstGeom prst="rect">
            <a:avLst/>
          </a:prstGeom>
        </p:spPr>
      </p:pic>
      <p:sp>
        <p:nvSpPr>
          <p:cNvPr id="271" name="original binding"/>
          <p:cNvSpPr/>
          <p:nvPr/>
        </p:nvSpPr>
        <p:spPr>
          <a:xfrm>
            <a:off x="1094128" y="4786262"/>
            <a:ext cx="3399744" cy="749301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lvl1pPr>
          </a:lstStyle>
          <a:p>
            <a:pPr/>
            <a:r>
              <a:t>original binding</a:t>
            </a:r>
          </a:p>
        </p:txBody>
      </p:sp>
      <p:sp>
        <p:nvSpPr>
          <p:cNvPr id="272" name="Extra-binding"/>
          <p:cNvSpPr/>
          <p:nvPr/>
        </p:nvSpPr>
        <p:spPr>
          <a:xfrm>
            <a:off x="9701063" y="5245099"/>
            <a:ext cx="3000674" cy="711201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  <a:r>
              <a:rPr>
                <a:solidFill>
                  <a:schemeClr val="accent2">
                    <a:hueOff val="-902888"/>
                    <a:satOff val="-15377"/>
                    <a:lumOff val="-12864"/>
                  </a:schemeClr>
                </a:solidFill>
              </a:rPr>
              <a:t>Extra-binding</a:t>
            </a: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Screen shot 2010-11-25 at 10.49.01 PM.png" descr="Screen shot 2010-11-25 at 10.49.01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8839200" y="2501900"/>
            <a:ext cx="7721600" cy="10020300"/>
          </a:xfrm>
          <a:prstGeom prst="rect">
            <a:avLst/>
          </a:prstGeom>
          <a:ln w="12700">
            <a:miter lim="400000"/>
          </a:ln>
        </p:spPr>
      </p:pic>
      <p:sp>
        <p:nvSpPr>
          <p:cNvPr id="279" name="Pros &amp; Cons"/>
          <p:cNvSpPr/>
          <p:nvPr/>
        </p:nvSpPr>
        <p:spPr>
          <a:xfrm>
            <a:off x="1574800" y="317500"/>
            <a:ext cx="10871200" cy="162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algn="r">
              <a:defRPr b="1" sz="4800"/>
            </a:pPr>
            <a:r>
              <a:rPr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</a:rPr>
              <a:t>Pros </a:t>
            </a:r>
            <a:r>
              <a:rPr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</a:rPr>
              <a:t>&amp;</a:t>
            </a:r>
            <a:r>
              <a:rPr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</a:rPr>
              <a:t> Cons</a:t>
            </a:r>
          </a:p>
        </p:txBody>
      </p:sp>
      <p:sp>
        <p:nvSpPr>
          <p:cNvPr id="280" name="Problems with incremental compilation…"/>
          <p:cNvSpPr/>
          <p:nvPr/>
        </p:nvSpPr>
        <p:spPr>
          <a:xfrm>
            <a:off x="1024650" y="7308698"/>
            <a:ext cx="10955500" cy="1206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1"/>
            </a:pPr>
            <a:r>
              <a:t>Problems with </a:t>
            </a:r>
            <a:r>
              <a:rPr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</a:rPr>
              <a:t>incremental</a:t>
            </a:r>
            <a:r>
              <a:t> compilation</a:t>
            </a:r>
          </a:p>
          <a:p>
            <a:pPr algn="l">
              <a:defRPr b="1" sz="3200"/>
            </a:pPr>
            <a:r>
              <a:t>	all annotated classes are needed</a:t>
            </a:r>
          </a:p>
        </p:txBody>
      </p:sp>
      <p:sp>
        <p:nvSpPr>
          <p:cNvPr id="281" name="Easy to extend…"/>
          <p:cNvSpPr/>
          <p:nvPr/>
        </p:nvSpPr>
        <p:spPr>
          <a:xfrm>
            <a:off x="986070" y="5376939"/>
            <a:ext cx="6106717" cy="1206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1"/>
            </a:pPr>
            <a:r>
              <a:rPr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</a:rPr>
              <a:t>Easy</a:t>
            </a:r>
            <a:r>
              <a:t> to extend</a:t>
            </a:r>
          </a:p>
          <a:p>
            <a:pPr algn="l">
              <a:defRPr b="1" sz="3200"/>
            </a:pPr>
            <a:r>
              <a:t>	just add annotated classes</a:t>
            </a:r>
          </a:p>
        </p:txBody>
      </p:sp>
      <p:sp>
        <p:nvSpPr>
          <p:cNvPr id="282" name="Reuse an XCore-based tool…"/>
          <p:cNvSpPr/>
          <p:nvPr/>
        </p:nvSpPr>
        <p:spPr>
          <a:xfrm>
            <a:off x="970670" y="3477576"/>
            <a:ext cx="9403756" cy="1346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1"/>
            </a:pPr>
            <a:r>
              <a:rPr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</a:rPr>
              <a:t>Reuse</a:t>
            </a:r>
            <a:r>
              <a:t> an XCore-based tool</a:t>
            </a:r>
          </a:p>
          <a:p>
            <a:pPr algn="l">
              <a:defRPr b="1"/>
            </a:pPr>
            <a:r>
              <a:t>	</a:t>
            </a:r>
            <a:r>
              <a:rPr sz="3200"/>
              <a:t>specialise the meta-model of another tool</a:t>
            </a:r>
          </a:p>
        </p:txBody>
      </p:sp>
      <p:sp>
        <p:nvSpPr>
          <p:cNvPr id="283" name="Generate the meta-model source code"/>
          <p:cNvSpPr/>
          <p:nvPr/>
        </p:nvSpPr>
        <p:spPr>
          <a:xfrm>
            <a:off x="1016870" y="2200513"/>
            <a:ext cx="10580192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1"/>
            </a:pPr>
            <a:r>
              <a:rPr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</a:rPr>
              <a:t>Generate</a:t>
            </a:r>
            <a:r>
              <a:t> the meta-model source code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Class="entr" nodeType="after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9"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82" grpId="2"/>
      <p:bldP build="whole" bldLvl="1" animBg="1" rev="0" advAuto="0" spid="283" grpId="1"/>
      <p:bldP build="whole" bldLvl="1" animBg="1" rev="0" advAuto="0" spid="281" grpId="3"/>
      <p:bldP build="whole" bldLvl="1" animBg="1" rev="0" advAuto="0" spid="280" grpId="4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Screen shot 2010-11-25 at 10.49.01 PM.png" descr="Screen shot 2010-11-25 at 10.49.01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8839200" y="2501900"/>
            <a:ext cx="7721600" cy="10020300"/>
          </a:xfrm>
          <a:prstGeom prst="rect">
            <a:avLst/>
          </a:prstGeom>
          <a:ln w="12700">
            <a:miter lim="400000"/>
          </a:ln>
        </p:spPr>
      </p:pic>
      <p:sp>
        <p:nvSpPr>
          <p:cNvPr id="286" name="Future Work"/>
          <p:cNvSpPr/>
          <p:nvPr/>
        </p:nvSpPr>
        <p:spPr>
          <a:xfrm>
            <a:off x="1574800" y="317500"/>
            <a:ext cx="10871200" cy="162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algn="r">
              <a:defRPr b="1" sz="4800"/>
            </a:pPr>
            <a:r>
              <a:rPr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</a:rPr>
              <a:t>Future</a:t>
            </a:r>
            <a:r>
              <a:t> Work</a:t>
            </a:r>
          </a:p>
        </p:txBody>
      </p:sp>
      <p:sp>
        <p:nvSpPr>
          <p:cNvPr id="287" name="“Merge Tool Into …“ feature…"/>
          <p:cNvSpPr/>
          <p:nvPr/>
        </p:nvSpPr>
        <p:spPr>
          <a:xfrm>
            <a:off x="2484728" y="3757495"/>
            <a:ext cx="8035343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1"/>
            </a:pPr>
            <a:r>
              <a:t>“</a:t>
            </a:r>
            <a:r>
              <a:rPr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</a:rPr>
              <a:t>Merge Tool Into …</a:t>
            </a:r>
            <a:r>
              <a:t>“ feature</a:t>
            </a:r>
          </a:p>
          <a:p>
            <a:pPr algn="l">
              <a:defRPr b="1" sz="2400"/>
            </a:pPr>
            <a:r>
              <a:t>	combine two XCore-based tools 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87" grpId="1"/>
    </p:bldLst>
  </p:timing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381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381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