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9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0" r:id="rId22"/>
    <p:sldId id="275" r:id="rId23"/>
    <p:sldId id="281" r:id="rId24"/>
    <p:sldId id="278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FF072D8-1DE8-424B-B3C4-3795FC14C1C6}" type="datetimeFigureOut">
              <a:rPr lang="es-EC" smtClean="0"/>
              <a:t>21/4/2021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D4ABF0E-118C-4E86-9A4D-97E19DF3377B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6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72D8-1DE8-424B-B3C4-3795FC14C1C6}" type="datetimeFigureOut">
              <a:rPr lang="es-EC" smtClean="0"/>
              <a:t>21/4/2021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BF0E-118C-4E86-9A4D-97E19DF3377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4752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72D8-1DE8-424B-B3C4-3795FC14C1C6}" type="datetimeFigureOut">
              <a:rPr lang="es-EC" smtClean="0"/>
              <a:t>21/4/2021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BF0E-118C-4E86-9A4D-97E19DF3377B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22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72D8-1DE8-424B-B3C4-3795FC14C1C6}" type="datetimeFigureOut">
              <a:rPr lang="es-EC" smtClean="0"/>
              <a:t>21/4/2021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BF0E-118C-4E86-9A4D-97E19DF3377B}" type="slidenum">
              <a:rPr lang="es-EC" smtClean="0"/>
              <a:t>‹Nº›</a:t>
            </a:fld>
            <a:endParaRPr lang="es-EC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424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72D8-1DE8-424B-B3C4-3795FC14C1C6}" type="datetimeFigureOut">
              <a:rPr lang="es-EC" smtClean="0"/>
              <a:t>21/4/2021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BF0E-118C-4E86-9A4D-97E19DF3377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87570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72D8-1DE8-424B-B3C4-3795FC14C1C6}" type="datetimeFigureOut">
              <a:rPr lang="es-EC" smtClean="0"/>
              <a:t>21/4/2021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BF0E-118C-4E86-9A4D-97E19DF3377B}" type="slidenum">
              <a:rPr lang="es-EC" smtClean="0"/>
              <a:t>‹Nº›</a:t>
            </a:fld>
            <a:endParaRPr lang="es-EC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600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72D8-1DE8-424B-B3C4-3795FC14C1C6}" type="datetimeFigureOut">
              <a:rPr lang="es-EC" smtClean="0"/>
              <a:t>21/4/2021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BF0E-118C-4E86-9A4D-97E19DF3377B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665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72D8-1DE8-424B-B3C4-3795FC14C1C6}" type="datetimeFigureOut">
              <a:rPr lang="es-EC" smtClean="0"/>
              <a:t>21/4/2021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BF0E-118C-4E86-9A4D-97E19DF3377B}" type="slidenum">
              <a:rPr lang="es-EC" smtClean="0"/>
              <a:t>‹Nº›</a:t>
            </a:fld>
            <a:endParaRPr lang="es-EC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194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72D8-1DE8-424B-B3C4-3795FC14C1C6}" type="datetimeFigureOut">
              <a:rPr lang="es-EC" smtClean="0"/>
              <a:t>21/4/2021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BF0E-118C-4E86-9A4D-97E19DF3377B}" type="slidenum">
              <a:rPr lang="es-EC" smtClean="0"/>
              <a:t>‹Nº›</a:t>
            </a:fld>
            <a:endParaRPr lang="es-EC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05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72D8-1DE8-424B-B3C4-3795FC14C1C6}" type="datetimeFigureOut">
              <a:rPr lang="es-EC" smtClean="0"/>
              <a:t>21/4/2021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BF0E-118C-4E86-9A4D-97E19DF3377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5978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72D8-1DE8-424B-B3C4-3795FC14C1C6}" type="datetimeFigureOut">
              <a:rPr lang="es-EC" smtClean="0"/>
              <a:t>21/4/2021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BF0E-118C-4E86-9A4D-97E19DF3377B}" type="slidenum">
              <a:rPr lang="es-EC" smtClean="0"/>
              <a:t>‹Nº›</a:t>
            </a:fld>
            <a:endParaRPr lang="es-EC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24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72D8-1DE8-424B-B3C4-3795FC14C1C6}" type="datetimeFigureOut">
              <a:rPr lang="es-EC" smtClean="0"/>
              <a:t>21/4/2021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BF0E-118C-4E86-9A4D-97E19DF3377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3871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72D8-1DE8-424B-B3C4-3795FC14C1C6}" type="datetimeFigureOut">
              <a:rPr lang="es-EC" smtClean="0"/>
              <a:t>21/4/2021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BF0E-118C-4E86-9A4D-97E19DF3377B}" type="slidenum">
              <a:rPr lang="es-EC" smtClean="0"/>
              <a:t>‹Nº›</a:t>
            </a:fld>
            <a:endParaRPr lang="es-EC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8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72D8-1DE8-424B-B3C4-3795FC14C1C6}" type="datetimeFigureOut">
              <a:rPr lang="es-EC" smtClean="0"/>
              <a:t>21/4/2021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BF0E-118C-4E86-9A4D-97E19DF3377B}" type="slidenum">
              <a:rPr lang="es-EC" smtClean="0"/>
              <a:t>‹Nº›</a:t>
            </a:fld>
            <a:endParaRPr lang="es-EC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97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72D8-1DE8-424B-B3C4-3795FC14C1C6}" type="datetimeFigureOut">
              <a:rPr lang="es-EC" smtClean="0"/>
              <a:t>21/4/2021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BF0E-118C-4E86-9A4D-97E19DF3377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65855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72D8-1DE8-424B-B3C4-3795FC14C1C6}" type="datetimeFigureOut">
              <a:rPr lang="es-EC" smtClean="0"/>
              <a:t>21/4/2021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BF0E-118C-4E86-9A4D-97E19DF3377B}" type="slidenum">
              <a:rPr lang="es-EC" smtClean="0"/>
              <a:t>‹Nº›</a:t>
            </a:fld>
            <a:endParaRPr lang="es-EC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93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72D8-1DE8-424B-B3C4-3795FC14C1C6}" type="datetimeFigureOut">
              <a:rPr lang="es-EC" smtClean="0"/>
              <a:t>21/4/2021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BF0E-118C-4E86-9A4D-97E19DF3377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0917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F072D8-1DE8-424B-B3C4-3795FC14C1C6}" type="datetimeFigureOut">
              <a:rPr lang="es-EC" smtClean="0"/>
              <a:t>21/4/2021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4ABF0E-118C-4E86-9A4D-97E19DF3377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3306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69703-5310-4FEE-9250-760BB1D5D4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Universidad Politécnica Salesiana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784557-A2E0-4E82-BC93-EEC890E1E3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Juan Sebastián Andrade</a:t>
            </a:r>
          </a:p>
          <a:p>
            <a:r>
              <a:rPr lang="es-ES" dirty="0"/>
              <a:t>Computación</a:t>
            </a:r>
          </a:p>
          <a:p>
            <a:r>
              <a:rPr lang="es-ES" dirty="0"/>
              <a:t>2021-2021</a:t>
            </a:r>
          </a:p>
        </p:txBody>
      </p:sp>
    </p:spTree>
    <p:extLst>
      <p:ext uri="{BB962C8B-B14F-4D97-AF65-F5344CB8AC3E}">
        <p14:creationId xmlns:p14="http://schemas.microsoft.com/office/powerpoint/2010/main" val="1975693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43726-6459-45BA-9EFE-AFAA48F5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86266"/>
            <a:ext cx="9601196" cy="1303867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8)</a:t>
            </a:r>
            <a:endParaRPr lang="es-EC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2D75CF2-7647-447A-BE43-5155258199ED}"/>
              </a:ext>
            </a:extLst>
          </p:cNvPr>
          <p:cNvSpPr/>
          <p:nvPr/>
        </p:nvSpPr>
        <p:spPr>
          <a:xfrm>
            <a:off x="4614333" y="897466"/>
            <a:ext cx="1981200" cy="1532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SeleccionFutbol</a:t>
            </a:r>
          </a:p>
          <a:p>
            <a:pPr marL="171450" indent="-171450" algn="just">
              <a:buFontTx/>
              <a:buChar char="-"/>
            </a:pPr>
            <a:r>
              <a:rPr lang="es-EC" sz="1100" dirty="0"/>
              <a:t>Id</a:t>
            </a:r>
          </a:p>
          <a:p>
            <a:pPr marL="171450" indent="-171450" algn="just">
              <a:buFontTx/>
              <a:buChar char="-"/>
            </a:pPr>
            <a:r>
              <a:rPr lang="es-EC" sz="1100" dirty="0"/>
              <a:t>Nombres</a:t>
            </a:r>
          </a:p>
          <a:p>
            <a:pPr marL="171450" indent="-171450" algn="just">
              <a:buFontTx/>
              <a:buChar char="-"/>
            </a:pPr>
            <a:r>
              <a:rPr lang="es-EC" sz="1100" dirty="0"/>
              <a:t>Apellidos</a:t>
            </a:r>
          </a:p>
          <a:p>
            <a:pPr marL="171450" indent="-171450" algn="just">
              <a:buFontTx/>
              <a:buChar char="-"/>
            </a:pPr>
            <a:r>
              <a:rPr lang="es-EC" sz="1100" dirty="0"/>
              <a:t>Edad</a:t>
            </a:r>
          </a:p>
          <a:p>
            <a:pPr algn="just"/>
            <a:r>
              <a:rPr lang="es-EC" sz="1100" dirty="0"/>
              <a:t>----------------------------------------</a:t>
            </a:r>
          </a:p>
          <a:p>
            <a:pPr algn="just"/>
            <a:r>
              <a:rPr lang="es-EC" sz="1100" dirty="0"/>
              <a:t>+ Entrenar()</a:t>
            </a:r>
          </a:p>
          <a:p>
            <a:pPr algn="just"/>
            <a:r>
              <a:rPr lang="es-EC" sz="1100" dirty="0"/>
              <a:t>+ Jugar()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8C28595-F0E3-4DDD-A067-7205438633DD}"/>
              </a:ext>
            </a:extLst>
          </p:cNvPr>
          <p:cNvSpPr/>
          <p:nvPr/>
        </p:nvSpPr>
        <p:spPr>
          <a:xfrm>
            <a:off x="2633133" y="3615265"/>
            <a:ext cx="1981200" cy="1532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Futbolista</a:t>
            </a:r>
            <a:endParaRPr lang="es-EC" sz="1100" dirty="0"/>
          </a:p>
          <a:p>
            <a:pPr marL="171450" indent="-171450" algn="just">
              <a:buFontTx/>
              <a:buChar char="-"/>
            </a:pPr>
            <a:r>
              <a:rPr lang="es-EC" sz="1100" dirty="0"/>
              <a:t>NumCamiseta</a:t>
            </a:r>
          </a:p>
          <a:p>
            <a:pPr marL="171450" indent="-171450" algn="just">
              <a:buFontTx/>
              <a:buChar char="-"/>
            </a:pPr>
            <a:r>
              <a:rPr lang="es-EC" sz="1100" dirty="0"/>
              <a:t>Talla</a:t>
            </a:r>
          </a:p>
          <a:p>
            <a:pPr algn="just"/>
            <a:r>
              <a:rPr lang="es-EC" sz="1100" dirty="0"/>
              <a:t>----------------------------------------</a:t>
            </a:r>
          </a:p>
          <a:p>
            <a:pPr algn="just"/>
            <a:r>
              <a:rPr lang="es-EC" sz="1100" dirty="0"/>
              <a:t>+ Entrenar()</a:t>
            </a:r>
          </a:p>
          <a:p>
            <a:pPr algn="just"/>
            <a:r>
              <a:rPr lang="es-EC" sz="1100" dirty="0"/>
              <a:t>+ Jugar()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FE7B1F5-8DE7-4263-84D2-A122A6993D90}"/>
              </a:ext>
            </a:extLst>
          </p:cNvPr>
          <p:cNvSpPr/>
          <p:nvPr/>
        </p:nvSpPr>
        <p:spPr>
          <a:xfrm>
            <a:off x="6595533" y="3615266"/>
            <a:ext cx="1769534" cy="112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Entrenador</a:t>
            </a:r>
          </a:p>
          <a:p>
            <a:pPr marL="171450" indent="-171450" algn="just">
              <a:buFontTx/>
              <a:buChar char="-"/>
            </a:pPr>
            <a:r>
              <a:rPr lang="es-ES" sz="1100" dirty="0"/>
              <a:t>idEntrenador</a:t>
            </a:r>
          </a:p>
          <a:p>
            <a:pPr marL="171450" indent="-171450" algn="just">
              <a:buFontTx/>
              <a:buChar char="-"/>
            </a:pPr>
            <a:r>
              <a:rPr lang="es-ES" sz="1100" dirty="0"/>
              <a:t>Nacionalidad</a:t>
            </a:r>
          </a:p>
          <a:p>
            <a:pPr algn="just"/>
            <a:r>
              <a:rPr lang="es-ES" sz="1100" dirty="0"/>
              <a:t>-----------------------------------</a:t>
            </a:r>
          </a:p>
          <a:p>
            <a:pPr algn="just"/>
            <a:r>
              <a:rPr lang="es-ES" sz="1100" dirty="0"/>
              <a:t>+ Dirigir()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99EF30C-E1CA-42EC-B73E-911A94358FC6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604933" y="2429933"/>
            <a:ext cx="1875367" cy="1185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E43D511-E4C3-43C6-80EA-C06320761A46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3623733" y="2429933"/>
            <a:ext cx="1981200" cy="1185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673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CDFCD-3DB8-45B2-8CA5-B042E66E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203198"/>
            <a:ext cx="9601196" cy="1303867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9)</a:t>
            </a:r>
            <a:endParaRPr lang="es-EC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9E4EAB9-B8A7-4142-B929-D70BC929222C}"/>
              </a:ext>
            </a:extLst>
          </p:cNvPr>
          <p:cNvSpPr/>
          <p:nvPr/>
        </p:nvSpPr>
        <p:spPr>
          <a:xfrm>
            <a:off x="5156199" y="1206497"/>
            <a:ext cx="1879600" cy="1464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Vehículo</a:t>
            </a:r>
          </a:p>
          <a:p>
            <a:pPr marL="171450" indent="-171450" algn="just">
              <a:buFontTx/>
              <a:buChar char="-"/>
            </a:pPr>
            <a:r>
              <a:rPr lang="es-EC" sz="1100" dirty="0"/>
              <a:t>Placa</a:t>
            </a:r>
          </a:p>
          <a:p>
            <a:pPr marL="171450" indent="-171450" algn="just">
              <a:buFontTx/>
              <a:buChar char="-"/>
            </a:pPr>
            <a:r>
              <a:rPr lang="es-EC" sz="1100" dirty="0"/>
              <a:t>Modelo</a:t>
            </a:r>
          </a:p>
          <a:p>
            <a:pPr algn="just"/>
            <a:r>
              <a:rPr lang="es-EC" sz="1100" dirty="0"/>
              <a:t>-------------------------------------</a:t>
            </a:r>
          </a:p>
          <a:p>
            <a:pPr algn="just"/>
            <a:r>
              <a:rPr lang="es-EC" sz="1100" dirty="0"/>
              <a:t>+ Transportar()</a:t>
            </a:r>
          </a:p>
          <a:p>
            <a:pPr algn="just"/>
            <a:r>
              <a:rPr lang="es-EC" sz="1100" dirty="0"/>
              <a:t>+ Mantenimiento()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5F8369F-13F5-4CC7-80DC-B534B08E5867}"/>
              </a:ext>
            </a:extLst>
          </p:cNvPr>
          <p:cNvSpPr/>
          <p:nvPr/>
        </p:nvSpPr>
        <p:spPr>
          <a:xfrm>
            <a:off x="3276599" y="3505198"/>
            <a:ext cx="1879600" cy="1464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Taxi</a:t>
            </a:r>
          </a:p>
          <a:p>
            <a:pPr marL="171450" indent="-171450" algn="just">
              <a:buFontTx/>
              <a:buChar char="-"/>
            </a:pPr>
            <a:r>
              <a:rPr lang="es-EC" sz="1100" dirty="0"/>
              <a:t>NumeroPasajeros</a:t>
            </a:r>
          </a:p>
          <a:p>
            <a:pPr marL="171450" indent="-171450" algn="just">
              <a:buFontTx/>
              <a:buChar char="-"/>
            </a:pPr>
            <a:r>
              <a:rPr lang="es-EC" sz="1100" dirty="0"/>
              <a:t>NumeroLlantas</a:t>
            </a:r>
          </a:p>
          <a:p>
            <a:pPr marL="171450" indent="-171450" algn="just">
              <a:buFontTx/>
              <a:buChar char="-"/>
            </a:pPr>
            <a:r>
              <a:rPr lang="es-EC" sz="1100" dirty="0"/>
              <a:t>Compañía</a:t>
            </a:r>
          </a:p>
          <a:p>
            <a:pPr algn="just"/>
            <a:r>
              <a:rPr lang="es-EC" sz="1100" dirty="0"/>
              <a:t>-------------------------------------</a:t>
            </a:r>
          </a:p>
          <a:p>
            <a:pPr algn="just"/>
            <a:r>
              <a:rPr lang="es-EC" sz="1100" dirty="0"/>
              <a:t>+ Transportar()</a:t>
            </a:r>
          </a:p>
          <a:p>
            <a:pPr algn="just"/>
            <a:r>
              <a:rPr lang="es-EC" sz="1100" dirty="0"/>
              <a:t>+ Mantenimiento()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5D4A429-454C-470F-89C4-D25B73683612}"/>
              </a:ext>
            </a:extLst>
          </p:cNvPr>
          <p:cNvSpPr/>
          <p:nvPr/>
        </p:nvSpPr>
        <p:spPr>
          <a:xfrm>
            <a:off x="7035799" y="3505198"/>
            <a:ext cx="1879600" cy="1464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Autobús</a:t>
            </a:r>
          </a:p>
          <a:p>
            <a:pPr marL="171450" indent="-171450" algn="just">
              <a:buFontTx/>
              <a:buChar char="-"/>
            </a:pPr>
            <a:r>
              <a:rPr lang="es-EC" sz="1100" dirty="0"/>
              <a:t>NumeroPasajeros</a:t>
            </a:r>
          </a:p>
          <a:p>
            <a:pPr marL="171450" indent="-171450" algn="just">
              <a:buFontTx/>
              <a:buChar char="-"/>
            </a:pPr>
            <a:r>
              <a:rPr lang="es-EC" sz="1100" dirty="0"/>
              <a:t>NumeroLlantas</a:t>
            </a:r>
          </a:p>
          <a:p>
            <a:pPr marL="171450" indent="-171450" algn="just">
              <a:buFontTx/>
              <a:buChar char="-"/>
            </a:pPr>
            <a:r>
              <a:rPr lang="es-EC" sz="1100" dirty="0"/>
              <a:t>Compañía</a:t>
            </a:r>
          </a:p>
          <a:p>
            <a:pPr marL="171450" indent="-171450" algn="just">
              <a:buFontTx/>
              <a:buChar char="-"/>
            </a:pPr>
            <a:r>
              <a:rPr lang="es-EC" sz="1100" dirty="0"/>
              <a:t>Ruta</a:t>
            </a:r>
          </a:p>
          <a:p>
            <a:pPr algn="just"/>
            <a:r>
              <a:rPr lang="es-EC" sz="1100" dirty="0"/>
              <a:t>-------------------------------------</a:t>
            </a:r>
          </a:p>
          <a:p>
            <a:pPr algn="just"/>
            <a:r>
              <a:rPr lang="es-EC" sz="1100" dirty="0"/>
              <a:t>+ Transportar()</a:t>
            </a:r>
          </a:p>
          <a:p>
            <a:pPr algn="just"/>
            <a:r>
              <a:rPr lang="es-EC" sz="1100" dirty="0"/>
              <a:t>+ Mantenimiento()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2BECBB6F-669C-43EF-9EF9-A462996D3BB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095999" y="2671233"/>
            <a:ext cx="1879600" cy="8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F30A027-07C6-4FED-9AE9-E57CF3C8FE9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216399" y="2671233"/>
            <a:ext cx="1879600" cy="8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112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6B8A8-C3ED-45C5-884A-BA5F64C01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10066"/>
            <a:ext cx="9601196" cy="1303867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10)</a:t>
            </a:r>
            <a:endParaRPr lang="es-EC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7CCD546-2C8A-4FD9-BC2E-34D3AB93C709}"/>
              </a:ext>
            </a:extLst>
          </p:cNvPr>
          <p:cNvSpPr/>
          <p:nvPr/>
        </p:nvSpPr>
        <p:spPr>
          <a:xfrm>
            <a:off x="4967815" y="1426632"/>
            <a:ext cx="2256367" cy="1303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Tipos de Bebidas</a:t>
            </a:r>
          </a:p>
          <a:p>
            <a:pPr marL="171450" indent="-171450" algn="just">
              <a:buFontTx/>
              <a:buChar char="-"/>
            </a:pPr>
            <a:r>
              <a:rPr lang="es-EC" sz="1100" dirty="0"/>
              <a:t>Tipo</a:t>
            </a:r>
          </a:p>
          <a:p>
            <a:pPr marL="171450" indent="-171450" algn="just">
              <a:buFontTx/>
              <a:buChar char="-"/>
            </a:pPr>
            <a:r>
              <a:rPr lang="es-EC" sz="1100" dirty="0"/>
              <a:t>Composición</a:t>
            </a:r>
          </a:p>
          <a:p>
            <a:pPr algn="just"/>
            <a:r>
              <a:rPr lang="es-EC" sz="1100" dirty="0"/>
              <a:t>----------------------------------------------</a:t>
            </a:r>
          </a:p>
          <a:p>
            <a:pPr algn="just"/>
            <a:r>
              <a:rPr lang="es-EC" sz="1100" dirty="0"/>
              <a:t>+ ListaIngredientes()</a:t>
            </a:r>
          </a:p>
          <a:p>
            <a:pPr algn="just"/>
            <a:r>
              <a:rPr lang="es-EC" sz="1100" dirty="0"/>
              <a:t>+ Preparacion()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4A59BA2-0E6B-4619-BB38-56EE7B5783B7}"/>
              </a:ext>
            </a:extLst>
          </p:cNvPr>
          <p:cNvSpPr/>
          <p:nvPr/>
        </p:nvSpPr>
        <p:spPr>
          <a:xfrm>
            <a:off x="2995082" y="3750732"/>
            <a:ext cx="1972733" cy="982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Calientes</a:t>
            </a:r>
          </a:p>
          <a:p>
            <a:pPr marL="171450" indent="-171450" algn="just">
              <a:buFontTx/>
              <a:buChar char="-"/>
            </a:pPr>
            <a:r>
              <a:rPr lang="es-ES" sz="1100" dirty="0"/>
              <a:t>Sabor</a:t>
            </a:r>
          </a:p>
          <a:p>
            <a:pPr marL="171450" indent="-171450" algn="just">
              <a:buFontTx/>
              <a:buChar char="-"/>
            </a:pPr>
            <a:r>
              <a:rPr lang="es-ES" sz="1100" dirty="0"/>
              <a:t>Tipo</a:t>
            </a:r>
          </a:p>
          <a:p>
            <a:pPr algn="just"/>
            <a:r>
              <a:rPr lang="es-ES" sz="1100" dirty="0"/>
              <a:t>----------------------------------------</a:t>
            </a:r>
          </a:p>
          <a:p>
            <a:pPr algn="just"/>
            <a:r>
              <a:rPr lang="es-EC" sz="1100" dirty="0"/>
              <a:t>+ Preparacion ()</a:t>
            </a:r>
            <a:endParaRPr lang="es-EC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57624EB-B3CF-4F7F-BC81-2A017945EAF3}"/>
              </a:ext>
            </a:extLst>
          </p:cNvPr>
          <p:cNvSpPr/>
          <p:nvPr/>
        </p:nvSpPr>
        <p:spPr>
          <a:xfrm>
            <a:off x="7224185" y="3750732"/>
            <a:ext cx="1972733" cy="982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Frías</a:t>
            </a:r>
          </a:p>
          <a:p>
            <a:pPr marL="171450" indent="-171450" algn="just">
              <a:buFontTx/>
              <a:buChar char="-"/>
            </a:pPr>
            <a:r>
              <a:rPr lang="es-ES" sz="1100" dirty="0"/>
              <a:t>Sabor</a:t>
            </a:r>
          </a:p>
          <a:p>
            <a:pPr marL="171450" indent="-171450" algn="just">
              <a:buFontTx/>
              <a:buChar char="-"/>
            </a:pPr>
            <a:r>
              <a:rPr lang="es-ES" sz="1100" dirty="0"/>
              <a:t>Tipo</a:t>
            </a:r>
          </a:p>
          <a:p>
            <a:pPr algn="just"/>
            <a:r>
              <a:rPr lang="es-ES" sz="1100" dirty="0"/>
              <a:t>----------------------------------------</a:t>
            </a:r>
          </a:p>
          <a:p>
            <a:pPr algn="just"/>
            <a:r>
              <a:rPr lang="es-EC" sz="1100" dirty="0"/>
              <a:t>+ Preparacion ()</a:t>
            </a:r>
            <a:endParaRPr lang="es-EC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45CDF27-DB13-48EB-85F2-C6F84E031B0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095999" y="2730499"/>
            <a:ext cx="2114553" cy="1020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5C8D1DE-D170-4707-A322-0C86C0E6396E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981449" y="2730499"/>
            <a:ext cx="2114550" cy="1020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356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2455A-A09D-4E6C-9AFB-99534CC5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Composición</a:t>
            </a:r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C96B15-6EE7-4618-8712-D5CA56F28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La composición en POO nos permite utilizar objetos dentro de otros objetos y cada uno de estos esta descrito por una clase.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263647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138DA-5C05-42AF-BFA8-5331719E2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228599"/>
            <a:ext cx="9601196" cy="1303867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1)</a:t>
            </a:r>
            <a:endParaRPr lang="es-EC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BC96AED-E803-4649-B476-7F11A10AEB27}"/>
              </a:ext>
            </a:extLst>
          </p:cNvPr>
          <p:cNvSpPr/>
          <p:nvPr/>
        </p:nvSpPr>
        <p:spPr>
          <a:xfrm>
            <a:off x="5397499" y="2044697"/>
            <a:ext cx="1113368" cy="558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Pastel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B6B8C75-7C7E-4DEC-B4CD-68F3F80FAAE9}"/>
              </a:ext>
            </a:extLst>
          </p:cNvPr>
          <p:cNvSpPr/>
          <p:nvPr/>
        </p:nvSpPr>
        <p:spPr>
          <a:xfrm>
            <a:off x="3445408" y="3606795"/>
            <a:ext cx="1113368" cy="558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Huevos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BA0A271-C744-425E-A24F-CD2255EA52CB}"/>
              </a:ext>
            </a:extLst>
          </p:cNvPr>
          <p:cNvSpPr/>
          <p:nvPr/>
        </p:nvSpPr>
        <p:spPr>
          <a:xfrm>
            <a:off x="4748743" y="3606796"/>
            <a:ext cx="1113368" cy="558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Crema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E225F7A-B6E3-4F49-B961-76FA2229021C}"/>
              </a:ext>
            </a:extLst>
          </p:cNvPr>
          <p:cNvSpPr/>
          <p:nvPr/>
        </p:nvSpPr>
        <p:spPr>
          <a:xfrm>
            <a:off x="6095999" y="3606797"/>
            <a:ext cx="1113368" cy="558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Azúcar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7B7DA77-AEFD-48A5-ABAB-D0942642D8C3}"/>
              </a:ext>
            </a:extLst>
          </p:cNvPr>
          <p:cNvSpPr/>
          <p:nvPr/>
        </p:nvSpPr>
        <p:spPr>
          <a:xfrm>
            <a:off x="7443255" y="3606795"/>
            <a:ext cx="1113368" cy="558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Harina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19C5407-75E1-460B-86C4-FC49EAC41D44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4002092" y="2603498"/>
            <a:ext cx="1952091" cy="100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844ADF1-03E7-4BFD-B724-09A1799C4724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5305427" y="2603498"/>
            <a:ext cx="648756" cy="1003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B5A003A-0262-42F9-82C5-5AEA560FF2F0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H="1" flipV="1">
            <a:off x="5954183" y="2603498"/>
            <a:ext cx="698500" cy="100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AAB07AC-D819-4DE8-82DE-9BD7DA4CEAF4}"/>
              </a:ext>
            </a:extLst>
          </p:cNvPr>
          <p:cNvCxnSpPr>
            <a:stCxn id="8" idx="0"/>
            <a:endCxn id="4" idx="2"/>
          </p:cNvCxnSpPr>
          <p:nvPr/>
        </p:nvCxnSpPr>
        <p:spPr>
          <a:xfrm flipH="1" flipV="1">
            <a:off x="5954183" y="2603498"/>
            <a:ext cx="2045756" cy="100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538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4352E-2276-47D3-BF5E-768B291B5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69332"/>
            <a:ext cx="9601196" cy="1303867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2)</a:t>
            </a:r>
            <a:endParaRPr lang="es-EC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39E9EEB-7E5E-450D-86A7-74BB3D21C05E}"/>
              </a:ext>
            </a:extLst>
          </p:cNvPr>
          <p:cNvSpPr/>
          <p:nvPr/>
        </p:nvSpPr>
        <p:spPr>
          <a:xfrm>
            <a:off x="8619067" y="3386665"/>
            <a:ext cx="1955800" cy="1058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CPU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8547300-09AA-4A7F-BB1B-BB9E38DC8CCB}"/>
              </a:ext>
            </a:extLst>
          </p:cNvPr>
          <p:cNvSpPr/>
          <p:nvPr/>
        </p:nvSpPr>
        <p:spPr>
          <a:xfrm>
            <a:off x="1820333" y="3429000"/>
            <a:ext cx="1955800" cy="1058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Teclado</a:t>
            </a:r>
            <a:endParaRPr lang="es-EC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1428B79-0771-4724-942D-CCFE2C88FD1E}"/>
              </a:ext>
            </a:extLst>
          </p:cNvPr>
          <p:cNvSpPr/>
          <p:nvPr/>
        </p:nvSpPr>
        <p:spPr>
          <a:xfrm>
            <a:off x="4030133" y="3424765"/>
            <a:ext cx="1955800" cy="1020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Monitor </a:t>
            </a:r>
            <a:endParaRPr lang="es-EC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212EF68-62BB-4DD2-BF18-624D8ADFC97F}"/>
              </a:ext>
            </a:extLst>
          </p:cNvPr>
          <p:cNvSpPr/>
          <p:nvPr/>
        </p:nvSpPr>
        <p:spPr>
          <a:xfrm>
            <a:off x="6324600" y="3386665"/>
            <a:ext cx="1955800" cy="1058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Ratón</a:t>
            </a:r>
            <a:endParaRPr lang="es-EC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7D1923E-BA10-4DEF-8D7C-A422CBE7355C}"/>
              </a:ext>
            </a:extLst>
          </p:cNvPr>
          <p:cNvSpPr/>
          <p:nvPr/>
        </p:nvSpPr>
        <p:spPr>
          <a:xfrm>
            <a:off x="4893733" y="1346200"/>
            <a:ext cx="1955800" cy="1058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Computadora</a:t>
            </a:r>
            <a:endParaRPr lang="es-EC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3BECA057-7F7B-4ED0-86DE-E19E5E57928B}"/>
              </a:ext>
            </a:extLst>
          </p:cNvPr>
          <p:cNvCxnSpPr>
            <a:stCxn id="7" idx="0"/>
            <a:endCxn id="10" idx="2"/>
          </p:cNvCxnSpPr>
          <p:nvPr/>
        </p:nvCxnSpPr>
        <p:spPr>
          <a:xfrm flipV="1">
            <a:off x="2798233" y="2404533"/>
            <a:ext cx="3073400" cy="1024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BE4EA8A-05A8-4192-A51B-1F7260B7BC01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flipV="1">
            <a:off x="5008033" y="2404533"/>
            <a:ext cx="863600" cy="102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4B7F6D6-352D-4A5F-9CC1-5C0B347A6EA2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H="1" flipV="1">
            <a:off x="5871633" y="2404533"/>
            <a:ext cx="1430867" cy="982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884D9DC-CE25-48AD-87DE-E40D9E582A28}"/>
              </a:ext>
            </a:extLst>
          </p:cNvPr>
          <p:cNvCxnSpPr>
            <a:stCxn id="5" idx="0"/>
            <a:endCxn id="10" idx="2"/>
          </p:cNvCxnSpPr>
          <p:nvPr/>
        </p:nvCxnSpPr>
        <p:spPr>
          <a:xfrm flipH="1" flipV="1">
            <a:off x="5871633" y="2404533"/>
            <a:ext cx="3725334" cy="982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AutoShape 2" descr="Características de una computadora - Tecnología + Informática">
            <a:extLst>
              <a:ext uri="{FF2B5EF4-FFF2-40B4-BE49-F238E27FC236}">
                <a16:creationId xmlns:a16="http://schemas.microsoft.com/office/drawing/2014/main" id="{7D536BDD-1155-46C7-9B2F-337CEA4340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sp>
        <p:nvSpPr>
          <p:cNvPr id="20" name="AutoShape 4" descr="Características de una computadora - Tecnología + Informática">
            <a:extLst>
              <a:ext uri="{FF2B5EF4-FFF2-40B4-BE49-F238E27FC236}">
                <a16:creationId xmlns:a16="http://schemas.microsoft.com/office/drawing/2014/main" id="{8E748865-F65B-4E20-9EE0-46171E60DB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3168" y="5046133"/>
            <a:ext cx="2417231" cy="241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1030" name="Picture 6" descr="Juegos de Tecnología | Juego de Partes de una computadora | Cerebriti">
            <a:extLst>
              <a:ext uri="{FF2B5EF4-FFF2-40B4-BE49-F238E27FC236}">
                <a16:creationId xmlns:a16="http://schemas.microsoft.com/office/drawing/2014/main" id="{C92D7A39-49F2-4D29-A0D6-32377BBB6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067" y="852761"/>
            <a:ext cx="1955800" cy="145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473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0AC91-C208-4725-9228-ACFE5A228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43932"/>
            <a:ext cx="9601196" cy="1303867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3)</a:t>
            </a:r>
            <a:endParaRPr lang="es-EC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32593A3-19DB-47CC-A291-02DC1383E202}"/>
              </a:ext>
            </a:extLst>
          </p:cNvPr>
          <p:cNvSpPr/>
          <p:nvPr/>
        </p:nvSpPr>
        <p:spPr>
          <a:xfrm>
            <a:off x="5236633" y="990599"/>
            <a:ext cx="171873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Vehículo</a:t>
            </a:r>
            <a:endParaRPr lang="es-EC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36D3D86-7EA8-4202-9226-66D3A7D9B71E}"/>
              </a:ext>
            </a:extLst>
          </p:cNvPr>
          <p:cNvSpPr/>
          <p:nvPr/>
        </p:nvSpPr>
        <p:spPr>
          <a:xfrm>
            <a:off x="1960033" y="3014132"/>
            <a:ext cx="171873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Motor</a:t>
            </a:r>
            <a:endParaRPr lang="es-EC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CFA5B03-38DC-4001-8D06-C7FB80CE1EA3}"/>
              </a:ext>
            </a:extLst>
          </p:cNvPr>
          <p:cNvSpPr/>
          <p:nvPr/>
        </p:nvSpPr>
        <p:spPr>
          <a:xfrm>
            <a:off x="4203700" y="3014132"/>
            <a:ext cx="171873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Caja de Cambios</a:t>
            </a:r>
            <a:endParaRPr lang="es-EC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FF05AE4-DDBE-4853-A78C-B6A257DAB38C}"/>
              </a:ext>
            </a:extLst>
          </p:cNvPr>
          <p:cNvSpPr/>
          <p:nvPr/>
        </p:nvSpPr>
        <p:spPr>
          <a:xfrm>
            <a:off x="6447367" y="3014132"/>
            <a:ext cx="171873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Chasis</a:t>
            </a:r>
            <a:endParaRPr lang="es-EC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D123AFA-BD9B-4D94-8EEB-C0EFC80AE676}"/>
              </a:ext>
            </a:extLst>
          </p:cNvPr>
          <p:cNvSpPr/>
          <p:nvPr/>
        </p:nvSpPr>
        <p:spPr>
          <a:xfrm>
            <a:off x="8691034" y="3014132"/>
            <a:ext cx="171873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Carrocería</a:t>
            </a:r>
            <a:endParaRPr lang="es-EC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5E7AEDC-BC00-4350-8527-EF0D0A9E4BDA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2819400" y="1904999"/>
            <a:ext cx="3276600" cy="1109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0C8B4A4-FF09-466F-8628-B53C940EFA42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5063067" y="1904999"/>
            <a:ext cx="1032933" cy="1109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4BD3E28B-8F50-4D47-A23F-EE72A24A6537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H="1" flipV="1">
            <a:off x="6096000" y="1904999"/>
            <a:ext cx="1210734" cy="1109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5F555AD-943F-4E43-B9E8-8D1915F585BC}"/>
              </a:ext>
            </a:extLst>
          </p:cNvPr>
          <p:cNvCxnSpPr>
            <a:stCxn id="8" idx="0"/>
            <a:endCxn id="4" idx="2"/>
          </p:cNvCxnSpPr>
          <p:nvPr/>
        </p:nvCxnSpPr>
        <p:spPr>
          <a:xfrm flipH="1" flipV="1">
            <a:off x="6096000" y="1904999"/>
            <a:ext cx="3454401" cy="1109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971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4E21B-1D8E-434B-9259-A0D254F13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203199"/>
            <a:ext cx="9601196" cy="1303867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4)</a:t>
            </a:r>
            <a:endParaRPr lang="es-EC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08612F4-B86F-441A-A143-2F8EE715CCD9}"/>
              </a:ext>
            </a:extLst>
          </p:cNvPr>
          <p:cNvSpPr/>
          <p:nvPr/>
        </p:nvSpPr>
        <p:spPr>
          <a:xfrm>
            <a:off x="5151965" y="1024466"/>
            <a:ext cx="1888067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Equipo de Futbol</a:t>
            </a:r>
            <a:endParaRPr lang="es-EC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786BB19-2230-44DD-B9AE-41A48252254B}"/>
              </a:ext>
            </a:extLst>
          </p:cNvPr>
          <p:cNvSpPr/>
          <p:nvPr/>
        </p:nvSpPr>
        <p:spPr>
          <a:xfrm>
            <a:off x="2527297" y="3657600"/>
            <a:ext cx="1888067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Jugadores</a:t>
            </a:r>
            <a:endParaRPr lang="es-EC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8D45497-B073-4D17-B9C0-D061B465E98A}"/>
              </a:ext>
            </a:extLst>
          </p:cNvPr>
          <p:cNvSpPr/>
          <p:nvPr/>
        </p:nvSpPr>
        <p:spPr>
          <a:xfrm>
            <a:off x="5151965" y="3657600"/>
            <a:ext cx="1888067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Cuerpo Técnico</a:t>
            </a:r>
            <a:endParaRPr lang="es-EC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653928E-9AA9-49EE-BB91-F4EA53EB7726}"/>
              </a:ext>
            </a:extLst>
          </p:cNvPr>
          <p:cNvSpPr/>
          <p:nvPr/>
        </p:nvSpPr>
        <p:spPr>
          <a:xfrm>
            <a:off x="7869765" y="3657600"/>
            <a:ext cx="1888067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Directivos</a:t>
            </a:r>
            <a:endParaRPr lang="es-EC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08F3A38-3495-4418-A7FF-1549C0DF518F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3471331" y="1989666"/>
            <a:ext cx="2624668" cy="1667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872CC41-E1F9-4444-90DD-443EF01BE832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6095999" y="1989666"/>
            <a:ext cx="0" cy="1667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40F435B-3D53-4CB7-BF31-837474A75CE0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H="1" flipV="1">
            <a:off x="6095999" y="1989666"/>
            <a:ext cx="2717800" cy="1667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335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857CE-1C06-4D17-9117-426F83767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203199"/>
            <a:ext cx="9601196" cy="1303867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5)</a:t>
            </a:r>
            <a:endParaRPr lang="es-EC" sz="24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1A424F-25CB-44EB-A4CA-90CDC496E1F3}"/>
              </a:ext>
            </a:extLst>
          </p:cNvPr>
          <p:cNvSpPr/>
          <p:nvPr/>
        </p:nvSpPr>
        <p:spPr>
          <a:xfrm>
            <a:off x="5068037" y="1245221"/>
            <a:ext cx="1456266" cy="778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CPU</a:t>
            </a:r>
            <a:endParaRPr lang="es-EC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BED4B62-7526-4A85-AF5C-B0F42D3F1226}"/>
              </a:ext>
            </a:extLst>
          </p:cNvPr>
          <p:cNvSpPr/>
          <p:nvPr/>
        </p:nvSpPr>
        <p:spPr>
          <a:xfrm>
            <a:off x="2252132" y="3014133"/>
            <a:ext cx="1346745" cy="60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Mainboard</a:t>
            </a:r>
            <a:endParaRPr lang="es-EC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70BB408-DCCC-4A3C-8206-30D73B8D9EE8}"/>
              </a:ext>
            </a:extLst>
          </p:cNvPr>
          <p:cNvSpPr/>
          <p:nvPr/>
        </p:nvSpPr>
        <p:spPr>
          <a:xfrm>
            <a:off x="5197444" y="3022600"/>
            <a:ext cx="1197452" cy="60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Fuente</a:t>
            </a:r>
            <a:endParaRPr lang="es-EC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E38443F-DD58-430B-94F3-2B6D3FDC1D23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2925505" y="2024155"/>
            <a:ext cx="2870665" cy="98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23D5174-17FD-4DEA-B59A-C707E3B7872A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5796170" y="2024155"/>
            <a:ext cx="0" cy="998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6B0262A-5AB3-4C10-BEC2-C1CEA4818C76}"/>
              </a:ext>
            </a:extLst>
          </p:cNvPr>
          <p:cNvSpPr/>
          <p:nvPr/>
        </p:nvSpPr>
        <p:spPr>
          <a:xfrm>
            <a:off x="3724788" y="3022600"/>
            <a:ext cx="1346745" cy="60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E4E6EB"/>
                </a:solidFill>
                <a:latin typeface="Segoe UI Historic" panose="020B0502040204020203" pitchFamily="34" charset="0"/>
              </a:rPr>
              <a:t>D</a:t>
            </a:r>
            <a:r>
              <a:rPr lang="es-EC" dirty="0">
                <a:solidFill>
                  <a:srgbClr val="E4E6EB"/>
                </a:solidFill>
                <a:latin typeface="Segoe UI Historic" panose="020B0502040204020203" pitchFamily="34" charset="0"/>
              </a:rPr>
              <a:t>isco</a:t>
            </a:r>
            <a:endParaRPr lang="es-EC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0CFF1A0-07D4-4080-8426-A6E2BA7AEA06}"/>
              </a:ext>
            </a:extLst>
          </p:cNvPr>
          <p:cNvSpPr/>
          <p:nvPr/>
        </p:nvSpPr>
        <p:spPr>
          <a:xfrm>
            <a:off x="6520807" y="3022600"/>
            <a:ext cx="1346745" cy="60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Memoria</a:t>
            </a:r>
            <a:endParaRPr lang="es-EC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B7ADFB5-EA56-40F0-AD35-8C91FF9538B8}"/>
              </a:ext>
            </a:extLst>
          </p:cNvPr>
          <p:cNvSpPr/>
          <p:nvPr/>
        </p:nvSpPr>
        <p:spPr>
          <a:xfrm>
            <a:off x="7993463" y="3022600"/>
            <a:ext cx="1346745" cy="60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Fuente</a:t>
            </a:r>
            <a:endParaRPr lang="es-EC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863B0C3-00DD-4CCB-B204-937796EDAC6E}"/>
              </a:ext>
            </a:extLst>
          </p:cNvPr>
          <p:cNvCxnSpPr>
            <a:stCxn id="11" idx="0"/>
            <a:endCxn id="6" idx="2"/>
          </p:cNvCxnSpPr>
          <p:nvPr/>
        </p:nvCxnSpPr>
        <p:spPr>
          <a:xfrm flipV="1">
            <a:off x="4398161" y="2024155"/>
            <a:ext cx="1398009" cy="998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852FE8CD-9172-4174-8EFD-D0DFDA3CA61D}"/>
              </a:ext>
            </a:extLst>
          </p:cNvPr>
          <p:cNvCxnSpPr>
            <a:stCxn id="14" idx="0"/>
            <a:endCxn id="6" idx="2"/>
          </p:cNvCxnSpPr>
          <p:nvPr/>
        </p:nvCxnSpPr>
        <p:spPr>
          <a:xfrm flipH="1" flipV="1">
            <a:off x="5796170" y="2024155"/>
            <a:ext cx="1398010" cy="998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4414F6B4-FBEA-4D30-9597-4B7C33D892EB}"/>
              </a:ext>
            </a:extLst>
          </p:cNvPr>
          <p:cNvCxnSpPr>
            <a:stCxn id="15" idx="0"/>
            <a:endCxn id="6" idx="2"/>
          </p:cNvCxnSpPr>
          <p:nvPr/>
        </p:nvCxnSpPr>
        <p:spPr>
          <a:xfrm flipH="1" flipV="1">
            <a:off x="5796170" y="2024155"/>
            <a:ext cx="2870666" cy="998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084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2C3D7-2400-4CF3-9C9E-E724AEF47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237065"/>
            <a:ext cx="9601196" cy="1303867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6)</a:t>
            </a:r>
            <a:endParaRPr lang="es-EC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55DF3F4-35D1-463D-A9E2-D94DCA948EF4}"/>
              </a:ext>
            </a:extLst>
          </p:cNvPr>
          <p:cNvSpPr/>
          <p:nvPr/>
        </p:nvSpPr>
        <p:spPr>
          <a:xfrm>
            <a:off x="5130799" y="1214965"/>
            <a:ext cx="1930400" cy="65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Pizza de pepperoni</a:t>
            </a:r>
            <a:endParaRPr lang="es-EC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153F73-0CDE-42F2-8A14-49C6E2CD1EB5}"/>
              </a:ext>
            </a:extLst>
          </p:cNvPr>
          <p:cNvSpPr/>
          <p:nvPr/>
        </p:nvSpPr>
        <p:spPr>
          <a:xfrm>
            <a:off x="1430866" y="3549647"/>
            <a:ext cx="1930400" cy="65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Pepperoni</a:t>
            </a:r>
            <a:endParaRPr lang="es-EC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F0AEE4C-01B6-4649-8B15-DA90AD198055}"/>
              </a:ext>
            </a:extLst>
          </p:cNvPr>
          <p:cNvSpPr/>
          <p:nvPr/>
        </p:nvSpPr>
        <p:spPr>
          <a:xfrm>
            <a:off x="3682998" y="3549647"/>
            <a:ext cx="1930400" cy="65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Harina</a:t>
            </a:r>
            <a:endParaRPr lang="es-EC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57B8497-C8CF-4828-8DE0-0DC14786BE80}"/>
              </a:ext>
            </a:extLst>
          </p:cNvPr>
          <p:cNvSpPr/>
          <p:nvPr/>
        </p:nvSpPr>
        <p:spPr>
          <a:xfrm>
            <a:off x="5850464" y="3549647"/>
            <a:ext cx="1625601" cy="65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Azúcar</a:t>
            </a:r>
            <a:endParaRPr lang="es-EC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B25ACC4-37CD-4AF0-8C51-69709B36CAB8}"/>
              </a:ext>
            </a:extLst>
          </p:cNvPr>
          <p:cNvSpPr/>
          <p:nvPr/>
        </p:nvSpPr>
        <p:spPr>
          <a:xfrm>
            <a:off x="7713131" y="3549647"/>
            <a:ext cx="1485899" cy="65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Sal</a:t>
            </a:r>
            <a:endParaRPr lang="es-EC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3CB4F60-8267-4FD8-8695-54590BB181BF}"/>
              </a:ext>
            </a:extLst>
          </p:cNvPr>
          <p:cNvSpPr/>
          <p:nvPr/>
        </p:nvSpPr>
        <p:spPr>
          <a:xfrm>
            <a:off x="9436096" y="3549647"/>
            <a:ext cx="1930400" cy="65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Queso</a:t>
            </a:r>
            <a:endParaRPr lang="es-EC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87804FD-33E0-471C-9F43-41B37792B58C}"/>
              </a:ext>
            </a:extLst>
          </p:cNvPr>
          <p:cNvCxnSpPr>
            <a:stCxn id="5" idx="0"/>
            <a:endCxn id="4" idx="1"/>
          </p:cNvCxnSpPr>
          <p:nvPr/>
        </p:nvCxnSpPr>
        <p:spPr>
          <a:xfrm flipV="1">
            <a:off x="2396066" y="1540932"/>
            <a:ext cx="2734733" cy="2008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D2C24F1-2CE1-4E6B-90D8-B874094D7A69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4648198" y="1866899"/>
            <a:ext cx="1447801" cy="1682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646EB43-A82A-4820-B39B-5C0D7070CFE3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H="1" flipV="1">
            <a:off x="6095999" y="1866899"/>
            <a:ext cx="567266" cy="1682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08C2088-8489-4086-916C-02CF12018FCB}"/>
              </a:ext>
            </a:extLst>
          </p:cNvPr>
          <p:cNvCxnSpPr>
            <a:stCxn id="8" idx="0"/>
            <a:endCxn id="4" idx="2"/>
          </p:cNvCxnSpPr>
          <p:nvPr/>
        </p:nvCxnSpPr>
        <p:spPr>
          <a:xfrm flipH="1" flipV="1">
            <a:off x="6095999" y="1866899"/>
            <a:ext cx="2360082" cy="1682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E982434-57D2-43F3-8235-12AABA780B8C}"/>
              </a:ext>
            </a:extLst>
          </p:cNvPr>
          <p:cNvCxnSpPr>
            <a:stCxn id="9" idx="0"/>
            <a:endCxn id="4" idx="3"/>
          </p:cNvCxnSpPr>
          <p:nvPr/>
        </p:nvCxnSpPr>
        <p:spPr>
          <a:xfrm flipH="1" flipV="1">
            <a:off x="7061199" y="1540932"/>
            <a:ext cx="3340097" cy="2008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Pizza de Pepperoni Casera">
            <a:extLst>
              <a:ext uri="{FF2B5EF4-FFF2-40B4-BE49-F238E27FC236}">
                <a16:creationId xmlns:a16="http://schemas.microsoft.com/office/drawing/2014/main" id="{D93327E2-F33F-406A-A936-8FD1836B8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466" y="4402160"/>
            <a:ext cx="2226733" cy="148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34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2CD3C-5DF2-4E4E-8231-41039519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Herencia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C4CBB3-F4E6-4AC6-9B29-955D63469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454" y="2701562"/>
            <a:ext cx="9613861" cy="3599316"/>
          </a:xfrm>
        </p:spPr>
        <p:txBody>
          <a:bodyPr/>
          <a:lstStyle/>
          <a:p>
            <a:r>
              <a:rPr lang="es-ES" dirty="0"/>
              <a:t>La herencia es un método que nos permite definir nuevas clases basadas de una clase ya existente. Esta hereda sus atributos y métodos, además se pueden agregar nuevos métodos y nuevos atributos.</a:t>
            </a:r>
          </a:p>
          <a:p>
            <a:pPr marL="0" indent="0"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388507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61602C-882D-46F9-9CCB-DC2B371D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228599"/>
            <a:ext cx="9601196" cy="1303867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7)</a:t>
            </a:r>
            <a:endParaRPr lang="es-EC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F7A5E24-593C-433A-86E4-992778CD892C}"/>
              </a:ext>
            </a:extLst>
          </p:cNvPr>
          <p:cNvSpPr/>
          <p:nvPr/>
        </p:nvSpPr>
        <p:spPr>
          <a:xfrm>
            <a:off x="5126565" y="1113365"/>
            <a:ext cx="1938867" cy="83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Cuerpo Humano</a:t>
            </a:r>
            <a:endParaRPr lang="es-EC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ADDD7A0-0976-439D-A033-CAC6995BECF4}"/>
              </a:ext>
            </a:extLst>
          </p:cNvPr>
          <p:cNvSpPr/>
          <p:nvPr/>
        </p:nvSpPr>
        <p:spPr>
          <a:xfrm>
            <a:off x="3026834" y="3428998"/>
            <a:ext cx="1938867" cy="83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Cabeza</a:t>
            </a:r>
            <a:endParaRPr lang="es-EC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48A8148-7A99-4112-825F-859309CB4CC8}"/>
              </a:ext>
            </a:extLst>
          </p:cNvPr>
          <p:cNvSpPr/>
          <p:nvPr/>
        </p:nvSpPr>
        <p:spPr>
          <a:xfrm>
            <a:off x="5126565" y="3428998"/>
            <a:ext cx="1938867" cy="83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Tronco</a:t>
            </a:r>
            <a:endParaRPr lang="es-EC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0E9DC4-27A6-473D-9DDB-72872DF28F42}"/>
              </a:ext>
            </a:extLst>
          </p:cNvPr>
          <p:cNvSpPr/>
          <p:nvPr/>
        </p:nvSpPr>
        <p:spPr>
          <a:xfrm>
            <a:off x="7226296" y="3428999"/>
            <a:ext cx="1938867" cy="83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Extremidades</a:t>
            </a:r>
            <a:endParaRPr lang="es-EC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0E002AD-05C0-4706-B61D-39C675BE1CE3}"/>
              </a:ext>
            </a:extLst>
          </p:cNvPr>
          <p:cNvCxnSpPr>
            <a:stCxn id="7" idx="0"/>
            <a:endCxn id="5" idx="2"/>
          </p:cNvCxnSpPr>
          <p:nvPr/>
        </p:nvCxnSpPr>
        <p:spPr>
          <a:xfrm flipV="1">
            <a:off x="3996268" y="1951566"/>
            <a:ext cx="2099731" cy="147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1B6D76F-C443-4EBA-8A17-306097BA1C4E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V="1">
            <a:off x="6095999" y="1951566"/>
            <a:ext cx="0" cy="147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BC4CD9F-BE89-4D88-9A10-FF2306621954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H="1" flipV="1">
            <a:off x="6095999" y="1951566"/>
            <a:ext cx="2099731" cy="147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6" name="Picture 4" descr="El cuerpo humano: Una máquina compleja | TOP Health">
            <a:extLst>
              <a:ext uri="{FF2B5EF4-FFF2-40B4-BE49-F238E27FC236}">
                <a16:creationId xmlns:a16="http://schemas.microsoft.com/office/drawing/2014/main" id="{28B0A59D-5E1E-4034-8854-CDD3EED5F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115" y="666483"/>
            <a:ext cx="2766818" cy="173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084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61602C-882D-46F9-9CCB-DC2B371D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228599"/>
            <a:ext cx="9601196" cy="1303867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8)</a:t>
            </a:r>
            <a:endParaRPr lang="es-EC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F7A5E24-593C-433A-86E4-992778CD892C}"/>
              </a:ext>
            </a:extLst>
          </p:cNvPr>
          <p:cNvSpPr/>
          <p:nvPr/>
        </p:nvSpPr>
        <p:spPr>
          <a:xfrm>
            <a:off x="5126565" y="1113365"/>
            <a:ext cx="1938867" cy="83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Bicicleta</a:t>
            </a:r>
            <a:endParaRPr lang="es-EC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ADDD7A0-0976-439D-A033-CAC6995BECF4}"/>
              </a:ext>
            </a:extLst>
          </p:cNvPr>
          <p:cNvSpPr/>
          <p:nvPr/>
        </p:nvSpPr>
        <p:spPr>
          <a:xfrm>
            <a:off x="3026834" y="3428998"/>
            <a:ext cx="1938867" cy="83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Pedales</a:t>
            </a:r>
            <a:endParaRPr lang="es-EC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48A8148-7A99-4112-825F-859309CB4CC8}"/>
              </a:ext>
            </a:extLst>
          </p:cNvPr>
          <p:cNvSpPr/>
          <p:nvPr/>
        </p:nvSpPr>
        <p:spPr>
          <a:xfrm>
            <a:off x="5126565" y="3428998"/>
            <a:ext cx="1938867" cy="83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Llantas</a:t>
            </a:r>
            <a:endParaRPr lang="es-EC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0E9DC4-27A6-473D-9DDB-72872DF28F42}"/>
              </a:ext>
            </a:extLst>
          </p:cNvPr>
          <p:cNvSpPr/>
          <p:nvPr/>
        </p:nvSpPr>
        <p:spPr>
          <a:xfrm>
            <a:off x="7226296" y="3428999"/>
            <a:ext cx="1938867" cy="83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Cuadro</a:t>
            </a:r>
            <a:endParaRPr lang="es-EC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0E002AD-05C0-4706-B61D-39C675BE1CE3}"/>
              </a:ext>
            </a:extLst>
          </p:cNvPr>
          <p:cNvCxnSpPr>
            <a:stCxn id="7" idx="0"/>
            <a:endCxn id="5" idx="2"/>
          </p:cNvCxnSpPr>
          <p:nvPr/>
        </p:nvCxnSpPr>
        <p:spPr>
          <a:xfrm flipV="1">
            <a:off x="3996268" y="1951566"/>
            <a:ext cx="2099731" cy="147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1B6D76F-C443-4EBA-8A17-306097BA1C4E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V="1">
            <a:off x="6095999" y="1951566"/>
            <a:ext cx="0" cy="147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BC4CD9F-BE89-4D88-9A10-FF2306621954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H="1" flipV="1">
            <a:off x="6095999" y="1951566"/>
            <a:ext cx="2099731" cy="147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F08B3C7-64F0-4E75-9C5C-9A91873FF224}"/>
              </a:ext>
            </a:extLst>
          </p:cNvPr>
          <p:cNvSpPr/>
          <p:nvPr/>
        </p:nvSpPr>
        <p:spPr>
          <a:xfrm>
            <a:off x="9326027" y="3428998"/>
            <a:ext cx="1938867" cy="83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Montura</a:t>
            </a:r>
            <a:endParaRPr lang="es-EC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D379362-0102-40A0-8DB5-7400BCD4E61A}"/>
              </a:ext>
            </a:extLst>
          </p:cNvPr>
          <p:cNvSpPr/>
          <p:nvPr/>
        </p:nvSpPr>
        <p:spPr>
          <a:xfrm>
            <a:off x="927103" y="3428998"/>
            <a:ext cx="1938867" cy="83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Volante</a:t>
            </a:r>
            <a:endParaRPr lang="es-EC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FFA7610-65C9-400B-B601-56A0F35CA644}"/>
              </a:ext>
            </a:extLst>
          </p:cNvPr>
          <p:cNvCxnSpPr>
            <a:stCxn id="20" idx="0"/>
            <a:endCxn id="5" idx="2"/>
          </p:cNvCxnSpPr>
          <p:nvPr/>
        </p:nvCxnSpPr>
        <p:spPr>
          <a:xfrm flipV="1">
            <a:off x="1896537" y="1951566"/>
            <a:ext cx="4199462" cy="147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AF2CBC3-5ED2-48AD-BFD3-0DAC41B9903C}"/>
              </a:ext>
            </a:extLst>
          </p:cNvPr>
          <p:cNvCxnSpPr>
            <a:stCxn id="19" idx="0"/>
            <a:endCxn id="5" idx="2"/>
          </p:cNvCxnSpPr>
          <p:nvPr/>
        </p:nvCxnSpPr>
        <p:spPr>
          <a:xfrm flipH="1" flipV="1">
            <a:off x="6095999" y="1951566"/>
            <a:ext cx="4199462" cy="147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046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71AE7-3882-4414-84EE-A78D07FF5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01998" y="245532"/>
            <a:ext cx="9601196" cy="1303867"/>
          </a:xfrm>
        </p:spPr>
        <p:txBody>
          <a:bodyPr>
            <a:normAutofit/>
          </a:bodyPr>
          <a:lstStyle/>
          <a:p>
            <a:r>
              <a:rPr lang="es-ES" sz="2400" dirty="0"/>
              <a:t>9)</a:t>
            </a:r>
            <a:endParaRPr lang="es-EC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CFC490F-6C29-4DC1-A16B-F4DA1896B529}"/>
              </a:ext>
            </a:extLst>
          </p:cNvPr>
          <p:cNvSpPr/>
          <p:nvPr/>
        </p:nvSpPr>
        <p:spPr>
          <a:xfrm>
            <a:off x="5405967" y="1147232"/>
            <a:ext cx="1380066" cy="80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Puerta</a:t>
            </a:r>
            <a:endParaRPr lang="es-EC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0F8F453-2F96-474C-88DD-32C2ACB110DD}"/>
              </a:ext>
            </a:extLst>
          </p:cNvPr>
          <p:cNvSpPr/>
          <p:nvPr/>
        </p:nvSpPr>
        <p:spPr>
          <a:xfrm>
            <a:off x="6786033" y="3649134"/>
            <a:ext cx="1380066" cy="80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Chapa</a:t>
            </a:r>
            <a:endParaRPr lang="es-EC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A6F0-AEA0-461A-A27A-CC72F51981DA}"/>
              </a:ext>
            </a:extLst>
          </p:cNvPr>
          <p:cNvSpPr/>
          <p:nvPr/>
        </p:nvSpPr>
        <p:spPr>
          <a:xfrm>
            <a:off x="4025901" y="3627969"/>
            <a:ext cx="1380066" cy="80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Estructura</a:t>
            </a:r>
            <a:endParaRPr lang="es-EC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06E3C97-F51E-4F05-8760-FFB0961F44D6}"/>
              </a:ext>
            </a:extLst>
          </p:cNvPr>
          <p:cNvSpPr/>
          <p:nvPr/>
        </p:nvSpPr>
        <p:spPr>
          <a:xfrm>
            <a:off x="1494367" y="3649134"/>
            <a:ext cx="1380066" cy="80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Marco</a:t>
            </a:r>
            <a:endParaRPr lang="es-EC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B3F300E-0679-49FA-98A8-96598B867532}"/>
              </a:ext>
            </a:extLst>
          </p:cNvPr>
          <p:cNvSpPr/>
          <p:nvPr/>
        </p:nvSpPr>
        <p:spPr>
          <a:xfrm>
            <a:off x="9317567" y="3649134"/>
            <a:ext cx="1380066" cy="80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Agarradera</a:t>
            </a:r>
            <a:endParaRPr lang="es-EC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ACD6FB-A7EA-43F9-9092-48B598570C0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2184400" y="1951565"/>
            <a:ext cx="3911600" cy="169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A8D7767-E168-4043-A1CB-8EBB6FFEF3ED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4715934" y="1951565"/>
            <a:ext cx="1380066" cy="167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72020D7-20D8-4BD3-B7D9-7563E9DAA67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H="1" flipV="1">
            <a:off x="6096000" y="1951565"/>
            <a:ext cx="1380066" cy="169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98599E1-C3E3-4E8A-BA48-47976C4E0E13}"/>
              </a:ext>
            </a:extLst>
          </p:cNvPr>
          <p:cNvCxnSpPr>
            <a:stCxn id="8" idx="0"/>
            <a:endCxn id="4" idx="2"/>
          </p:cNvCxnSpPr>
          <p:nvPr/>
        </p:nvCxnSpPr>
        <p:spPr>
          <a:xfrm flipH="1" flipV="1">
            <a:off x="6096000" y="1951565"/>
            <a:ext cx="3911600" cy="169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188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71AE7-3882-4414-84EE-A78D07FF5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01998" y="245532"/>
            <a:ext cx="9601196" cy="1303867"/>
          </a:xfrm>
        </p:spPr>
        <p:txBody>
          <a:bodyPr>
            <a:normAutofit/>
          </a:bodyPr>
          <a:lstStyle/>
          <a:p>
            <a:r>
              <a:rPr lang="es-ES" sz="2400" dirty="0"/>
              <a:t>10)</a:t>
            </a:r>
            <a:endParaRPr lang="es-EC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CFC490F-6C29-4DC1-A16B-F4DA1896B529}"/>
              </a:ext>
            </a:extLst>
          </p:cNvPr>
          <p:cNvSpPr/>
          <p:nvPr/>
        </p:nvSpPr>
        <p:spPr>
          <a:xfrm>
            <a:off x="5405967" y="1147232"/>
            <a:ext cx="1380066" cy="80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Silla</a:t>
            </a:r>
            <a:endParaRPr lang="es-EC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0F8F453-2F96-474C-88DD-32C2ACB110DD}"/>
              </a:ext>
            </a:extLst>
          </p:cNvPr>
          <p:cNvSpPr/>
          <p:nvPr/>
        </p:nvSpPr>
        <p:spPr>
          <a:xfrm>
            <a:off x="6786033" y="3649134"/>
            <a:ext cx="1380066" cy="80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Patas</a:t>
            </a:r>
            <a:endParaRPr lang="es-EC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A6F0-AEA0-461A-A27A-CC72F51981DA}"/>
              </a:ext>
            </a:extLst>
          </p:cNvPr>
          <p:cNvSpPr/>
          <p:nvPr/>
        </p:nvSpPr>
        <p:spPr>
          <a:xfrm>
            <a:off x="4025901" y="3627969"/>
            <a:ext cx="1380066" cy="80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Estructura</a:t>
            </a:r>
            <a:endParaRPr lang="es-EC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06E3C97-F51E-4F05-8760-FFB0961F44D6}"/>
              </a:ext>
            </a:extLst>
          </p:cNvPr>
          <p:cNvSpPr/>
          <p:nvPr/>
        </p:nvSpPr>
        <p:spPr>
          <a:xfrm>
            <a:off x="1494367" y="3649134"/>
            <a:ext cx="1380066" cy="80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Tapiz</a:t>
            </a:r>
            <a:endParaRPr lang="es-EC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B3F300E-0679-49FA-98A8-96598B867532}"/>
              </a:ext>
            </a:extLst>
          </p:cNvPr>
          <p:cNvSpPr/>
          <p:nvPr/>
        </p:nvSpPr>
        <p:spPr>
          <a:xfrm>
            <a:off x="9317567" y="3649134"/>
            <a:ext cx="1380066" cy="80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Hombreras</a:t>
            </a:r>
            <a:endParaRPr lang="es-EC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ACD6FB-A7EA-43F9-9092-48B598570C0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2184400" y="1951565"/>
            <a:ext cx="3911600" cy="169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A8D7767-E168-4043-A1CB-8EBB6FFEF3ED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4715934" y="1951565"/>
            <a:ext cx="1380066" cy="167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72020D7-20D8-4BD3-B7D9-7563E9DAA67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H="1" flipV="1">
            <a:off x="6096000" y="1951565"/>
            <a:ext cx="1380066" cy="169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4BA4445-0B07-4E63-911D-61FA29EEEE09}"/>
              </a:ext>
            </a:extLst>
          </p:cNvPr>
          <p:cNvCxnSpPr>
            <a:stCxn id="8" idx="0"/>
            <a:endCxn id="4" idx="2"/>
          </p:cNvCxnSpPr>
          <p:nvPr/>
        </p:nvCxnSpPr>
        <p:spPr>
          <a:xfrm flipH="1" flipV="1">
            <a:off x="6096000" y="1951565"/>
            <a:ext cx="3911600" cy="169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829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66F24-E41E-4B62-B705-44DD25B2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Agregación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6DDE9E-0E77-4876-9F28-88364CFDE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000000"/>
                </a:solidFill>
                <a:effectLst/>
              </a:rPr>
              <a:t>La agregación es un tipo de asociación que indica que una clase es parte de otra clase. La destrucción del compuesto no conlleva la destrucción de los componentes.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555834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979BB-120A-4B1E-9BFA-D97E9F288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52798" y="152399"/>
            <a:ext cx="9601196" cy="1303867"/>
          </a:xfrm>
        </p:spPr>
        <p:txBody>
          <a:bodyPr>
            <a:normAutofit/>
          </a:bodyPr>
          <a:lstStyle/>
          <a:p>
            <a:r>
              <a:rPr lang="es-ES" sz="2400" dirty="0"/>
              <a:t>1)</a:t>
            </a:r>
            <a:endParaRPr lang="es-EC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C7096D6-627B-45DE-ADE9-AA9327CF2700}"/>
              </a:ext>
            </a:extLst>
          </p:cNvPr>
          <p:cNvSpPr/>
          <p:nvPr/>
        </p:nvSpPr>
        <p:spPr>
          <a:xfrm>
            <a:off x="4064000" y="1049867"/>
            <a:ext cx="1972733" cy="89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Empresa</a:t>
            </a:r>
            <a:endParaRPr lang="es-EC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4946971-F2C3-4CC1-BA21-71CFFFE05D77}"/>
              </a:ext>
            </a:extLst>
          </p:cNvPr>
          <p:cNvSpPr/>
          <p:nvPr/>
        </p:nvSpPr>
        <p:spPr>
          <a:xfrm>
            <a:off x="4072466" y="2980267"/>
            <a:ext cx="1972733" cy="89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Cliente</a:t>
            </a:r>
            <a:endParaRPr lang="es-EC" dirty="0"/>
          </a:p>
        </p:txBody>
      </p:sp>
      <p:sp>
        <p:nvSpPr>
          <p:cNvPr id="8" name="Diagrama de flujo: decisión 7">
            <a:extLst>
              <a:ext uri="{FF2B5EF4-FFF2-40B4-BE49-F238E27FC236}">
                <a16:creationId xmlns:a16="http://schemas.microsoft.com/office/drawing/2014/main" id="{DCA74C69-1A53-4117-8CBD-D4AF980CB093}"/>
              </a:ext>
            </a:extLst>
          </p:cNvPr>
          <p:cNvSpPr/>
          <p:nvPr/>
        </p:nvSpPr>
        <p:spPr>
          <a:xfrm>
            <a:off x="4950883" y="1947333"/>
            <a:ext cx="198966" cy="2201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DC14FC5-EBBF-4432-B88A-B14BFA5DEEBB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5050366" y="2167466"/>
            <a:ext cx="8467" cy="812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258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979BB-120A-4B1E-9BFA-D97E9F288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52798" y="152399"/>
            <a:ext cx="9601196" cy="1303867"/>
          </a:xfrm>
        </p:spPr>
        <p:txBody>
          <a:bodyPr>
            <a:normAutofit/>
          </a:bodyPr>
          <a:lstStyle/>
          <a:p>
            <a:r>
              <a:rPr lang="es-ES" sz="2400" dirty="0"/>
              <a:t>2)</a:t>
            </a:r>
            <a:endParaRPr lang="es-EC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C7096D6-627B-45DE-ADE9-AA9327CF2700}"/>
              </a:ext>
            </a:extLst>
          </p:cNvPr>
          <p:cNvSpPr/>
          <p:nvPr/>
        </p:nvSpPr>
        <p:spPr>
          <a:xfrm>
            <a:off x="4064000" y="1049867"/>
            <a:ext cx="1972733" cy="89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Universidad</a:t>
            </a:r>
            <a:endParaRPr lang="es-EC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4946971-F2C3-4CC1-BA21-71CFFFE05D77}"/>
              </a:ext>
            </a:extLst>
          </p:cNvPr>
          <p:cNvSpPr/>
          <p:nvPr/>
        </p:nvSpPr>
        <p:spPr>
          <a:xfrm>
            <a:off x="4063999" y="2980267"/>
            <a:ext cx="1972733" cy="89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Docentes</a:t>
            </a:r>
            <a:endParaRPr lang="es-EC" dirty="0"/>
          </a:p>
        </p:txBody>
      </p:sp>
      <p:sp>
        <p:nvSpPr>
          <p:cNvPr id="8" name="Diagrama de flujo: decisión 7">
            <a:extLst>
              <a:ext uri="{FF2B5EF4-FFF2-40B4-BE49-F238E27FC236}">
                <a16:creationId xmlns:a16="http://schemas.microsoft.com/office/drawing/2014/main" id="{DCA74C69-1A53-4117-8CBD-D4AF980CB093}"/>
              </a:ext>
            </a:extLst>
          </p:cNvPr>
          <p:cNvSpPr/>
          <p:nvPr/>
        </p:nvSpPr>
        <p:spPr>
          <a:xfrm>
            <a:off x="4950883" y="1947333"/>
            <a:ext cx="198966" cy="2201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DC14FC5-EBBF-4432-B88A-B14BFA5DEEBB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5050366" y="2167466"/>
            <a:ext cx="0" cy="812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97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979BB-120A-4B1E-9BFA-D97E9F288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52798" y="152399"/>
            <a:ext cx="9601196" cy="1303867"/>
          </a:xfrm>
        </p:spPr>
        <p:txBody>
          <a:bodyPr>
            <a:normAutofit/>
          </a:bodyPr>
          <a:lstStyle/>
          <a:p>
            <a:r>
              <a:rPr lang="es-ES" sz="2400" dirty="0"/>
              <a:t>3)</a:t>
            </a:r>
            <a:endParaRPr lang="es-EC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C7096D6-627B-45DE-ADE9-AA9327CF2700}"/>
              </a:ext>
            </a:extLst>
          </p:cNvPr>
          <p:cNvSpPr/>
          <p:nvPr/>
        </p:nvSpPr>
        <p:spPr>
          <a:xfrm>
            <a:off x="4064000" y="1049867"/>
            <a:ext cx="1972733" cy="89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Hospital</a:t>
            </a:r>
            <a:endParaRPr lang="es-EC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4946971-F2C3-4CC1-BA21-71CFFFE05D77}"/>
              </a:ext>
            </a:extLst>
          </p:cNvPr>
          <p:cNvSpPr/>
          <p:nvPr/>
        </p:nvSpPr>
        <p:spPr>
          <a:xfrm>
            <a:off x="4063999" y="2980267"/>
            <a:ext cx="1972733" cy="89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Médicos</a:t>
            </a:r>
            <a:endParaRPr lang="es-EC" dirty="0"/>
          </a:p>
        </p:txBody>
      </p:sp>
      <p:sp>
        <p:nvSpPr>
          <p:cNvPr id="8" name="Diagrama de flujo: decisión 7">
            <a:extLst>
              <a:ext uri="{FF2B5EF4-FFF2-40B4-BE49-F238E27FC236}">
                <a16:creationId xmlns:a16="http://schemas.microsoft.com/office/drawing/2014/main" id="{DCA74C69-1A53-4117-8CBD-D4AF980CB093}"/>
              </a:ext>
            </a:extLst>
          </p:cNvPr>
          <p:cNvSpPr/>
          <p:nvPr/>
        </p:nvSpPr>
        <p:spPr>
          <a:xfrm>
            <a:off x="4950883" y="1947333"/>
            <a:ext cx="198966" cy="2201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DC14FC5-EBBF-4432-B88A-B14BFA5DEEBB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5050366" y="2167466"/>
            <a:ext cx="0" cy="812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088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979BB-120A-4B1E-9BFA-D97E9F288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52798" y="152399"/>
            <a:ext cx="9601196" cy="1303867"/>
          </a:xfrm>
        </p:spPr>
        <p:txBody>
          <a:bodyPr>
            <a:normAutofit/>
          </a:bodyPr>
          <a:lstStyle/>
          <a:p>
            <a:r>
              <a:rPr lang="es-ES" sz="2400" dirty="0"/>
              <a:t>4)</a:t>
            </a:r>
            <a:endParaRPr lang="es-EC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C7096D6-627B-45DE-ADE9-AA9327CF2700}"/>
              </a:ext>
            </a:extLst>
          </p:cNvPr>
          <p:cNvSpPr/>
          <p:nvPr/>
        </p:nvSpPr>
        <p:spPr>
          <a:xfrm>
            <a:off x="4064000" y="1049867"/>
            <a:ext cx="1972733" cy="89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Equipo de Futbol</a:t>
            </a:r>
            <a:endParaRPr lang="es-EC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4946971-F2C3-4CC1-BA21-71CFFFE05D77}"/>
              </a:ext>
            </a:extLst>
          </p:cNvPr>
          <p:cNvSpPr/>
          <p:nvPr/>
        </p:nvSpPr>
        <p:spPr>
          <a:xfrm>
            <a:off x="4063999" y="2980267"/>
            <a:ext cx="1972733" cy="89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Futbolistas</a:t>
            </a:r>
            <a:endParaRPr lang="es-EC" dirty="0"/>
          </a:p>
        </p:txBody>
      </p:sp>
      <p:sp>
        <p:nvSpPr>
          <p:cNvPr id="8" name="Diagrama de flujo: decisión 7">
            <a:extLst>
              <a:ext uri="{FF2B5EF4-FFF2-40B4-BE49-F238E27FC236}">
                <a16:creationId xmlns:a16="http://schemas.microsoft.com/office/drawing/2014/main" id="{DCA74C69-1A53-4117-8CBD-D4AF980CB093}"/>
              </a:ext>
            </a:extLst>
          </p:cNvPr>
          <p:cNvSpPr/>
          <p:nvPr/>
        </p:nvSpPr>
        <p:spPr>
          <a:xfrm>
            <a:off x="4950883" y="1947333"/>
            <a:ext cx="198966" cy="2201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DC14FC5-EBBF-4432-B88A-B14BFA5DEEBB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5050366" y="2167466"/>
            <a:ext cx="0" cy="812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282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979BB-120A-4B1E-9BFA-D97E9F288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52798" y="152399"/>
            <a:ext cx="9601196" cy="1303867"/>
          </a:xfrm>
        </p:spPr>
        <p:txBody>
          <a:bodyPr>
            <a:normAutofit/>
          </a:bodyPr>
          <a:lstStyle/>
          <a:p>
            <a:r>
              <a:rPr lang="es-ES" sz="2400" dirty="0"/>
              <a:t>5)</a:t>
            </a:r>
            <a:endParaRPr lang="es-EC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C7096D6-627B-45DE-ADE9-AA9327CF2700}"/>
              </a:ext>
            </a:extLst>
          </p:cNvPr>
          <p:cNvSpPr/>
          <p:nvPr/>
        </p:nvSpPr>
        <p:spPr>
          <a:xfrm>
            <a:off x="5109633" y="1007533"/>
            <a:ext cx="1972733" cy="89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Banda de rock</a:t>
            </a:r>
            <a:endParaRPr lang="es-EC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4946971-F2C3-4CC1-BA21-71CFFFE05D77}"/>
              </a:ext>
            </a:extLst>
          </p:cNvPr>
          <p:cNvSpPr/>
          <p:nvPr/>
        </p:nvSpPr>
        <p:spPr>
          <a:xfrm>
            <a:off x="1799168" y="3335866"/>
            <a:ext cx="1972733" cy="89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Vocalista</a:t>
            </a:r>
            <a:endParaRPr lang="es-EC" dirty="0"/>
          </a:p>
        </p:txBody>
      </p:sp>
      <p:sp>
        <p:nvSpPr>
          <p:cNvPr id="8" name="Diagrama de flujo: decisión 7">
            <a:extLst>
              <a:ext uri="{FF2B5EF4-FFF2-40B4-BE49-F238E27FC236}">
                <a16:creationId xmlns:a16="http://schemas.microsoft.com/office/drawing/2014/main" id="{DCA74C69-1A53-4117-8CBD-D4AF980CB093}"/>
              </a:ext>
            </a:extLst>
          </p:cNvPr>
          <p:cNvSpPr/>
          <p:nvPr/>
        </p:nvSpPr>
        <p:spPr>
          <a:xfrm>
            <a:off x="5996516" y="1896531"/>
            <a:ext cx="198966" cy="2201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DC14FC5-EBBF-4432-B88A-B14BFA5DEEBB}"/>
              </a:ext>
            </a:extLst>
          </p:cNvPr>
          <p:cNvCxnSpPr>
            <a:stCxn id="8" idx="2"/>
            <a:endCxn id="5" idx="0"/>
          </p:cNvCxnSpPr>
          <p:nvPr/>
        </p:nvCxnSpPr>
        <p:spPr>
          <a:xfrm flipH="1">
            <a:off x="2785535" y="2116664"/>
            <a:ext cx="3310464" cy="1219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F508884-3886-4BAD-8742-DE5F662D62C1}"/>
              </a:ext>
            </a:extLst>
          </p:cNvPr>
          <p:cNvSpPr/>
          <p:nvPr/>
        </p:nvSpPr>
        <p:spPr>
          <a:xfrm>
            <a:off x="4023783" y="3335866"/>
            <a:ext cx="1972733" cy="89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Bajista</a:t>
            </a:r>
            <a:endParaRPr lang="es-EC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16EFACB-C1A8-4258-9BD7-DED30F87CF19}"/>
              </a:ext>
            </a:extLst>
          </p:cNvPr>
          <p:cNvSpPr/>
          <p:nvPr/>
        </p:nvSpPr>
        <p:spPr>
          <a:xfrm>
            <a:off x="6248398" y="3335870"/>
            <a:ext cx="1972733" cy="89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Guitarrista</a:t>
            </a:r>
            <a:endParaRPr lang="es-EC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6FB6316-1BD3-4181-B4F2-6132AEC0B3AA}"/>
              </a:ext>
            </a:extLst>
          </p:cNvPr>
          <p:cNvSpPr/>
          <p:nvPr/>
        </p:nvSpPr>
        <p:spPr>
          <a:xfrm>
            <a:off x="8420099" y="3335866"/>
            <a:ext cx="1972733" cy="89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Baterista</a:t>
            </a:r>
            <a:endParaRPr lang="es-EC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E8EDDA6E-2A06-4A54-ADDF-DDE8742AAC61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5010150" y="2116664"/>
            <a:ext cx="1085849" cy="1219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B70CCD82-7BE1-4138-A978-82CDA23E45EB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6095999" y="2116664"/>
            <a:ext cx="1138766" cy="1219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170C3C0-69BE-4754-A644-B6031E28A329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6095999" y="2116664"/>
            <a:ext cx="3310467" cy="1219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424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C6365-2036-44C6-BB6B-8ACCB8C0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302" y="593621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Ejemplos:</a:t>
            </a:r>
            <a:br>
              <a:rPr lang="es-ES" dirty="0"/>
            </a:br>
            <a:r>
              <a:rPr lang="es-ES" sz="2200" dirty="0"/>
              <a:t>1)</a:t>
            </a:r>
            <a:endParaRPr lang="es-EC" sz="22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D8E14AA-5B43-499D-B4D3-1B005A75669F}"/>
              </a:ext>
            </a:extLst>
          </p:cNvPr>
          <p:cNvSpPr/>
          <p:nvPr/>
        </p:nvSpPr>
        <p:spPr>
          <a:xfrm>
            <a:off x="5162836" y="1897488"/>
            <a:ext cx="1333849" cy="997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Vehículo</a:t>
            </a:r>
          </a:p>
          <a:p>
            <a:pPr algn="just"/>
            <a:r>
              <a:rPr lang="es-EC" sz="1100" dirty="0">
                <a:solidFill>
                  <a:schemeClr val="bg1"/>
                </a:solidFill>
              </a:rPr>
              <a:t>-TipoVehiculo</a:t>
            </a:r>
          </a:p>
          <a:p>
            <a:pPr algn="just"/>
            <a:r>
              <a:rPr lang="es-EC" sz="1100" dirty="0">
                <a:solidFill>
                  <a:schemeClr val="bg1"/>
                </a:solidFill>
              </a:rPr>
              <a:t>-Identificación</a:t>
            </a:r>
          </a:p>
          <a:p>
            <a:pPr algn="just"/>
            <a:r>
              <a:rPr lang="es-EC" sz="1100" dirty="0">
                <a:solidFill>
                  <a:schemeClr val="bg1"/>
                </a:solidFill>
              </a:rPr>
              <a:t>----------------------</a:t>
            </a:r>
          </a:p>
          <a:p>
            <a:pPr algn="just"/>
            <a:r>
              <a:rPr lang="es-EC" sz="1100" dirty="0">
                <a:solidFill>
                  <a:schemeClr val="bg1"/>
                </a:solidFill>
              </a:rPr>
              <a:t>+transportar()</a:t>
            </a:r>
            <a:endParaRPr lang="es-ES" sz="1100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CBD09C5-1844-4158-BC9C-AAD6F1FCCCEC}"/>
              </a:ext>
            </a:extLst>
          </p:cNvPr>
          <p:cNvSpPr/>
          <p:nvPr/>
        </p:nvSpPr>
        <p:spPr>
          <a:xfrm>
            <a:off x="1373731" y="3103829"/>
            <a:ext cx="1333849" cy="129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Acuático</a:t>
            </a:r>
          </a:p>
          <a:p>
            <a:pPr algn="just"/>
            <a:r>
              <a:rPr lang="es-EC" sz="1100" dirty="0">
                <a:solidFill>
                  <a:schemeClr val="bg1"/>
                </a:solidFill>
              </a:rPr>
              <a:t>-NombreAc</a:t>
            </a:r>
          </a:p>
          <a:p>
            <a:pPr algn="just"/>
            <a:r>
              <a:rPr lang="es-EC" sz="1100" dirty="0">
                <a:solidFill>
                  <a:schemeClr val="bg1"/>
                </a:solidFill>
              </a:rPr>
              <a:t>-tipo</a:t>
            </a:r>
          </a:p>
          <a:p>
            <a:pPr algn="ctr"/>
            <a:r>
              <a:rPr lang="es-EC" sz="1100" dirty="0">
                <a:solidFill>
                  <a:schemeClr val="bg1"/>
                </a:solidFill>
              </a:rPr>
              <a:t>----------------------</a:t>
            </a:r>
          </a:p>
          <a:p>
            <a:pPr algn="just"/>
            <a:r>
              <a:rPr lang="es-EC" sz="1100" dirty="0">
                <a:solidFill>
                  <a:schemeClr val="bg1"/>
                </a:solidFill>
              </a:rPr>
              <a:t>+navegar()</a:t>
            </a:r>
          </a:p>
          <a:p>
            <a:pPr algn="just"/>
            <a:r>
              <a:rPr lang="es-EC" sz="1100" dirty="0">
                <a:solidFill>
                  <a:schemeClr val="bg1"/>
                </a:solidFill>
              </a:rPr>
              <a:t>+transportar()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32EFB3D-0F98-4E0F-8713-51DD54460A8B}"/>
              </a:ext>
            </a:extLst>
          </p:cNvPr>
          <p:cNvSpPr/>
          <p:nvPr/>
        </p:nvSpPr>
        <p:spPr>
          <a:xfrm>
            <a:off x="5162836" y="3103829"/>
            <a:ext cx="1333849" cy="129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Terrestre</a:t>
            </a:r>
          </a:p>
          <a:p>
            <a:pPr algn="just"/>
            <a:r>
              <a:rPr lang="es-EC" sz="1100" dirty="0">
                <a:solidFill>
                  <a:schemeClr val="bg1"/>
                </a:solidFill>
              </a:rPr>
              <a:t>-NombreTe</a:t>
            </a:r>
          </a:p>
          <a:p>
            <a:pPr algn="just"/>
            <a:r>
              <a:rPr lang="es-EC" sz="1100" dirty="0">
                <a:solidFill>
                  <a:schemeClr val="bg1"/>
                </a:solidFill>
              </a:rPr>
              <a:t>-tipo</a:t>
            </a:r>
          </a:p>
          <a:p>
            <a:pPr algn="just"/>
            <a:r>
              <a:rPr lang="es-EC" sz="1100" dirty="0">
                <a:solidFill>
                  <a:schemeClr val="bg1"/>
                </a:solidFill>
              </a:rPr>
              <a:t>-numeroMotor</a:t>
            </a:r>
          </a:p>
          <a:p>
            <a:pPr algn="just"/>
            <a:r>
              <a:rPr lang="es-EC" sz="1100" dirty="0">
                <a:solidFill>
                  <a:schemeClr val="bg1"/>
                </a:solidFill>
              </a:rPr>
              <a:t>-numeroChasis</a:t>
            </a:r>
          </a:p>
          <a:p>
            <a:pPr algn="just"/>
            <a:r>
              <a:rPr lang="es-EC" sz="1100" dirty="0">
                <a:solidFill>
                  <a:schemeClr val="bg1"/>
                </a:solidFill>
              </a:rPr>
              <a:t>----------------------</a:t>
            </a:r>
          </a:p>
          <a:p>
            <a:pPr algn="just"/>
            <a:r>
              <a:rPr lang="es-EC" sz="1100" dirty="0">
                <a:solidFill>
                  <a:schemeClr val="bg1"/>
                </a:solidFill>
              </a:rPr>
              <a:t>+transportar()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8DB7A6F-D390-4580-9A8E-2C350609F47B}"/>
              </a:ext>
            </a:extLst>
          </p:cNvPr>
          <p:cNvSpPr/>
          <p:nvPr/>
        </p:nvSpPr>
        <p:spPr>
          <a:xfrm>
            <a:off x="9283282" y="3103829"/>
            <a:ext cx="1333849" cy="129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Aéreo</a:t>
            </a:r>
          </a:p>
          <a:p>
            <a:pPr algn="just"/>
            <a:r>
              <a:rPr lang="es-ES" sz="1100" dirty="0">
                <a:solidFill>
                  <a:schemeClr val="bg1"/>
                </a:solidFill>
              </a:rPr>
              <a:t>-NombreAe</a:t>
            </a:r>
          </a:p>
          <a:p>
            <a:pPr algn="just"/>
            <a:r>
              <a:rPr lang="es-ES" sz="1100" dirty="0">
                <a:solidFill>
                  <a:schemeClr val="bg1"/>
                </a:solidFill>
              </a:rPr>
              <a:t>-tipo</a:t>
            </a:r>
          </a:p>
          <a:p>
            <a:pPr algn="just"/>
            <a:r>
              <a:rPr lang="es-ES" sz="1100" dirty="0">
                <a:solidFill>
                  <a:schemeClr val="bg1"/>
                </a:solidFill>
              </a:rPr>
              <a:t>----------------------</a:t>
            </a:r>
          </a:p>
          <a:p>
            <a:pPr algn="just"/>
            <a:r>
              <a:rPr lang="es-ES" sz="1100" dirty="0">
                <a:solidFill>
                  <a:schemeClr val="bg1"/>
                </a:solidFill>
              </a:rPr>
              <a:t>+transportar()</a:t>
            </a:r>
          </a:p>
          <a:p>
            <a:pPr algn="just"/>
            <a:r>
              <a:rPr lang="es-ES" sz="1100" dirty="0">
                <a:solidFill>
                  <a:schemeClr val="bg1"/>
                </a:solidFill>
              </a:rPr>
              <a:t>+volar()</a:t>
            </a:r>
            <a:endParaRPr lang="es-EC" sz="1100" dirty="0">
              <a:solidFill>
                <a:schemeClr val="bg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758D9E1-8DDF-4354-8ABC-516C35AED5CD}"/>
              </a:ext>
            </a:extLst>
          </p:cNvPr>
          <p:cNvSpPr/>
          <p:nvPr/>
        </p:nvSpPr>
        <p:spPr>
          <a:xfrm>
            <a:off x="357372" y="5023835"/>
            <a:ext cx="1333849" cy="1007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Submarino</a:t>
            </a:r>
          </a:p>
          <a:p>
            <a:pPr algn="just"/>
            <a:r>
              <a:rPr lang="es-EC" sz="1100" dirty="0">
                <a:solidFill>
                  <a:schemeClr val="bg1"/>
                </a:solidFill>
              </a:rPr>
              <a:t>-modelo</a:t>
            </a:r>
          </a:p>
          <a:p>
            <a:pPr algn="just"/>
            <a:r>
              <a:rPr lang="es-EC" sz="1100" dirty="0">
                <a:solidFill>
                  <a:schemeClr val="bg1"/>
                </a:solidFill>
              </a:rPr>
              <a:t>----------------------</a:t>
            </a:r>
          </a:p>
          <a:p>
            <a:pPr algn="just"/>
            <a:r>
              <a:rPr lang="es-EC" sz="1100" dirty="0">
                <a:solidFill>
                  <a:schemeClr val="bg1"/>
                </a:solidFill>
              </a:rPr>
              <a:t>+navegar()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39CAEB8-C01A-4A8F-83E2-0313B5C1F095}"/>
              </a:ext>
            </a:extLst>
          </p:cNvPr>
          <p:cNvSpPr/>
          <p:nvPr/>
        </p:nvSpPr>
        <p:spPr>
          <a:xfrm>
            <a:off x="2182101" y="5023834"/>
            <a:ext cx="1220495" cy="1007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Barco</a:t>
            </a:r>
          </a:p>
          <a:p>
            <a:pPr algn="just"/>
            <a:r>
              <a:rPr lang="es-EC" sz="1100" dirty="0">
                <a:solidFill>
                  <a:schemeClr val="bg1"/>
                </a:solidFill>
              </a:rPr>
              <a:t>-modelo</a:t>
            </a:r>
          </a:p>
          <a:p>
            <a:pPr algn="just"/>
            <a:r>
              <a:rPr lang="es-EC" sz="1100" dirty="0">
                <a:solidFill>
                  <a:schemeClr val="bg1"/>
                </a:solidFill>
              </a:rPr>
              <a:t>-------------------</a:t>
            </a:r>
          </a:p>
          <a:p>
            <a:pPr algn="ctr"/>
            <a:r>
              <a:rPr lang="es-EC" sz="1100" dirty="0">
                <a:solidFill>
                  <a:schemeClr val="bg1"/>
                </a:solidFill>
              </a:rPr>
              <a:t>+navegar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71D6DFD-D2BE-46B0-AB94-95D74591EB32}"/>
              </a:ext>
            </a:extLst>
          </p:cNvPr>
          <p:cNvSpPr/>
          <p:nvPr/>
        </p:nvSpPr>
        <p:spPr>
          <a:xfrm>
            <a:off x="4229447" y="5011930"/>
            <a:ext cx="1333849" cy="99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Carro</a:t>
            </a:r>
          </a:p>
          <a:p>
            <a:pPr algn="just"/>
            <a:r>
              <a:rPr lang="es-ES" sz="1100" dirty="0">
                <a:solidFill>
                  <a:schemeClr val="bg1"/>
                </a:solidFill>
              </a:rPr>
              <a:t>-modelo</a:t>
            </a:r>
          </a:p>
          <a:p>
            <a:pPr algn="just"/>
            <a:r>
              <a:rPr lang="es-ES" sz="1100" dirty="0">
                <a:solidFill>
                  <a:schemeClr val="bg1"/>
                </a:solidFill>
              </a:rPr>
              <a:t>----------------------</a:t>
            </a:r>
          </a:p>
          <a:p>
            <a:pPr algn="just"/>
            <a:r>
              <a:rPr lang="es-ES" sz="1100" dirty="0">
                <a:solidFill>
                  <a:schemeClr val="bg1"/>
                </a:solidFill>
              </a:rPr>
              <a:t>+prenderMotor()</a:t>
            </a:r>
            <a:endParaRPr lang="es-EC" sz="1100" dirty="0">
              <a:solidFill>
                <a:schemeClr val="bg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69ECF40-1C47-4924-B500-71A24B54B4CA}"/>
              </a:ext>
            </a:extLst>
          </p:cNvPr>
          <p:cNvSpPr/>
          <p:nvPr/>
        </p:nvSpPr>
        <p:spPr>
          <a:xfrm>
            <a:off x="6096000" y="5023835"/>
            <a:ext cx="1220494" cy="1007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Moto</a:t>
            </a:r>
          </a:p>
          <a:p>
            <a:pPr algn="just"/>
            <a:r>
              <a:rPr lang="es-ES" sz="1100" dirty="0">
                <a:solidFill>
                  <a:schemeClr val="bg1"/>
                </a:solidFill>
              </a:rPr>
              <a:t>-modelo</a:t>
            </a:r>
          </a:p>
          <a:p>
            <a:pPr algn="just"/>
            <a:r>
              <a:rPr lang="es-ES" sz="1100" dirty="0">
                <a:solidFill>
                  <a:schemeClr val="bg1"/>
                </a:solidFill>
              </a:rPr>
              <a:t>--------------------</a:t>
            </a:r>
          </a:p>
          <a:p>
            <a:pPr algn="just"/>
            <a:r>
              <a:rPr lang="es-ES" sz="1100" dirty="0">
                <a:solidFill>
                  <a:schemeClr val="bg1"/>
                </a:solidFill>
              </a:rPr>
              <a:t>+prenderMotor()</a:t>
            </a:r>
            <a:endParaRPr lang="es-EC" sz="1100" dirty="0">
              <a:solidFill>
                <a:schemeClr val="bg1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66D9310-6D99-4654-B8D6-2D17DD392AA4}"/>
              </a:ext>
            </a:extLst>
          </p:cNvPr>
          <p:cNvSpPr/>
          <p:nvPr/>
        </p:nvSpPr>
        <p:spPr>
          <a:xfrm>
            <a:off x="10384628" y="5023834"/>
            <a:ext cx="1485109" cy="1080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Helicóptero</a:t>
            </a:r>
          </a:p>
          <a:p>
            <a:pPr algn="just"/>
            <a:r>
              <a:rPr lang="es-ES" sz="1100" dirty="0">
                <a:solidFill>
                  <a:schemeClr val="bg1"/>
                </a:solidFill>
              </a:rPr>
              <a:t>-modelo</a:t>
            </a:r>
          </a:p>
          <a:p>
            <a:pPr algn="just"/>
            <a:r>
              <a:rPr lang="es-ES" sz="1100" dirty="0">
                <a:solidFill>
                  <a:schemeClr val="bg1"/>
                </a:solidFill>
              </a:rPr>
              <a:t>-------------------------</a:t>
            </a:r>
          </a:p>
          <a:p>
            <a:pPr algn="just"/>
            <a:r>
              <a:rPr lang="es-ES" sz="1100" dirty="0">
                <a:solidFill>
                  <a:schemeClr val="bg1"/>
                </a:solidFill>
              </a:rPr>
              <a:t>+volar()</a:t>
            </a:r>
            <a:endParaRPr lang="es-EC" sz="1100" dirty="0">
              <a:solidFill>
                <a:schemeClr val="bg1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37E2A90-8A9F-4EEC-8004-18295D0578F4}"/>
              </a:ext>
            </a:extLst>
          </p:cNvPr>
          <p:cNvSpPr/>
          <p:nvPr/>
        </p:nvSpPr>
        <p:spPr>
          <a:xfrm>
            <a:off x="8616357" y="5022662"/>
            <a:ext cx="1333849" cy="1080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Avión</a:t>
            </a:r>
          </a:p>
          <a:p>
            <a:pPr algn="just"/>
            <a:r>
              <a:rPr lang="es-ES" sz="1100" dirty="0">
                <a:solidFill>
                  <a:schemeClr val="bg1"/>
                </a:solidFill>
              </a:rPr>
              <a:t>-modelo</a:t>
            </a:r>
          </a:p>
          <a:p>
            <a:pPr algn="just"/>
            <a:r>
              <a:rPr lang="es-ES" sz="1100" dirty="0">
                <a:solidFill>
                  <a:schemeClr val="bg1"/>
                </a:solidFill>
              </a:rPr>
              <a:t>----------------------</a:t>
            </a:r>
          </a:p>
          <a:p>
            <a:pPr algn="just"/>
            <a:r>
              <a:rPr lang="es-ES" sz="1100" dirty="0">
                <a:solidFill>
                  <a:schemeClr val="bg1"/>
                </a:solidFill>
              </a:rPr>
              <a:t>+volar()</a:t>
            </a:r>
            <a:endParaRPr lang="es-EC" sz="1100" dirty="0">
              <a:solidFill>
                <a:schemeClr val="bg1"/>
              </a:solidFill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9E880F9-E91E-4263-8EC1-EC70DE05DD6D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829761" y="2894603"/>
            <a:ext cx="0" cy="209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71832BE2-37F5-4360-8391-865D3326B6CE}"/>
              </a:ext>
            </a:extLst>
          </p:cNvPr>
          <p:cNvCxnSpPr>
            <a:stCxn id="5" idx="1"/>
            <a:endCxn id="6" idx="0"/>
          </p:cNvCxnSpPr>
          <p:nvPr/>
        </p:nvCxnSpPr>
        <p:spPr>
          <a:xfrm flipH="1">
            <a:off x="2040656" y="2396046"/>
            <a:ext cx="3122180" cy="70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E7750FDF-451F-4E18-9012-957562BE055A}"/>
              </a:ext>
            </a:extLst>
          </p:cNvPr>
          <p:cNvCxnSpPr>
            <a:stCxn id="5" idx="3"/>
            <a:endCxn id="10" idx="0"/>
          </p:cNvCxnSpPr>
          <p:nvPr/>
        </p:nvCxnSpPr>
        <p:spPr>
          <a:xfrm>
            <a:off x="6496685" y="2396046"/>
            <a:ext cx="3453522" cy="70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04DC270E-5426-4338-91CA-6B9C4B472ED8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2040656" y="4399195"/>
            <a:ext cx="751693" cy="624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9537A061-B043-4DB2-9202-3A81304EBCFF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flipH="1">
            <a:off x="1024297" y="4399195"/>
            <a:ext cx="1016359" cy="62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E6BC5BE-9549-4022-B3E8-9B634BD549C7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5829761" y="4399195"/>
            <a:ext cx="876486" cy="62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DBF5593-9148-4AFF-A441-FAD64F551A67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4896372" y="4399195"/>
            <a:ext cx="933389" cy="612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623E3D05-F9FF-4460-9FF1-8B4AD7369E55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>
            <a:off x="9950207" y="4399195"/>
            <a:ext cx="1176976" cy="624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821769A5-A51F-4842-B8D8-E5F23591B320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 flipH="1">
            <a:off x="9283282" y="4399195"/>
            <a:ext cx="666925" cy="62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022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979BB-120A-4B1E-9BFA-D97E9F288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52798" y="152399"/>
            <a:ext cx="9601196" cy="1303867"/>
          </a:xfrm>
        </p:spPr>
        <p:txBody>
          <a:bodyPr>
            <a:normAutofit/>
          </a:bodyPr>
          <a:lstStyle/>
          <a:p>
            <a:r>
              <a:rPr lang="es-ES" sz="2400" dirty="0"/>
              <a:t>6)</a:t>
            </a:r>
            <a:endParaRPr lang="es-EC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C7096D6-627B-45DE-ADE9-AA9327CF2700}"/>
              </a:ext>
            </a:extLst>
          </p:cNvPr>
          <p:cNvSpPr/>
          <p:nvPr/>
        </p:nvSpPr>
        <p:spPr>
          <a:xfrm>
            <a:off x="5109633" y="1007533"/>
            <a:ext cx="1972733" cy="89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Casa</a:t>
            </a:r>
            <a:endParaRPr lang="es-EC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4946971-F2C3-4CC1-BA21-71CFFFE05D77}"/>
              </a:ext>
            </a:extLst>
          </p:cNvPr>
          <p:cNvSpPr/>
          <p:nvPr/>
        </p:nvSpPr>
        <p:spPr>
          <a:xfrm>
            <a:off x="1756833" y="3234267"/>
            <a:ext cx="1972733" cy="89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Puertas</a:t>
            </a:r>
            <a:endParaRPr lang="es-EC" dirty="0"/>
          </a:p>
        </p:txBody>
      </p:sp>
      <p:sp>
        <p:nvSpPr>
          <p:cNvPr id="8" name="Diagrama de flujo: decisión 7">
            <a:extLst>
              <a:ext uri="{FF2B5EF4-FFF2-40B4-BE49-F238E27FC236}">
                <a16:creationId xmlns:a16="http://schemas.microsoft.com/office/drawing/2014/main" id="{DCA74C69-1A53-4117-8CBD-D4AF980CB093}"/>
              </a:ext>
            </a:extLst>
          </p:cNvPr>
          <p:cNvSpPr/>
          <p:nvPr/>
        </p:nvSpPr>
        <p:spPr>
          <a:xfrm>
            <a:off x="5996516" y="1904999"/>
            <a:ext cx="198966" cy="2201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DC14FC5-EBBF-4432-B88A-B14BFA5DEEBB}"/>
              </a:ext>
            </a:extLst>
          </p:cNvPr>
          <p:cNvCxnSpPr>
            <a:stCxn id="8" idx="2"/>
            <a:endCxn id="5" idx="0"/>
          </p:cNvCxnSpPr>
          <p:nvPr/>
        </p:nvCxnSpPr>
        <p:spPr>
          <a:xfrm flipH="1">
            <a:off x="2743200" y="2125132"/>
            <a:ext cx="3352799" cy="1109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455B2335-216D-4082-A668-481E21BE602E}"/>
              </a:ext>
            </a:extLst>
          </p:cNvPr>
          <p:cNvSpPr/>
          <p:nvPr/>
        </p:nvSpPr>
        <p:spPr>
          <a:xfrm>
            <a:off x="4023783" y="3234267"/>
            <a:ext cx="1972733" cy="89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Ventanas</a:t>
            </a:r>
            <a:endParaRPr lang="es-EC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6327F05-4355-4FEA-B6BA-9E5E663A671F}"/>
              </a:ext>
            </a:extLst>
          </p:cNvPr>
          <p:cNvSpPr/>
          <p:nvPr/>
        </p:nvSpPr>
        <p:spPr>
          <a:xfrm>
            <a:off x="6195482" y="3234267"/>
            <a:ext cx="1972733" cy="89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Cortinas</a:t>
            </a:r>
            <a:endParaRPr lang="es-EC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632E68D-9E85-4A79-A9E1-9EAA9BA7455C}"/>
              </a:ext>
            </a:extLst>
          </p:cNvPr>
          <p:cNvSpPr/>
          <p:nvPr/>
        </p:nvSpPr>
        <p:spPr>
          <a:xfrm>
            <a:off x="8367181" y="3234267"/>
            <a:ext cx="1972733" cy="89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Paredes</a:t>
            </a:r>
            <a:endParaRPr lang="es-EC" dirty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3FCAF28B-4D39-4F34-B80F-B661C2CF5FB8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5010150" y="2125132"/>
            <a:ext cx="1085849" cy="1109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BAAF857-C75F-4433-8481-17E084C371D7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6095999" y="2125132"/>
            <a:ext cx="1085850" cy="1109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C6766EB-9AE6-4E81-A3F0-DCF783200CED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6095999" y="2125132"/>
            <a:ext cx="3257549" cy="1109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165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979BB-120A-4B1E-9BFA-D97E9F288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52798" y="152399"/>
            <a:ext cx="9601196" cy="1303867"/>
          </a:xfrm>
        </p:spPr>
        <p:txBody>
          <a:bodyPr>
            <a:normAutofit/>
          </a:bodyPr>
          <a:lstStyle/>
          <a:p>
            <a:r>
              <a:rPr lang="es-ES" sz="2400" dirty="0"/>
              <a:t>7)</a:t>
            </a:r>
            <a:endParaRPr lang="es-EC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C7096D6-627B-45DE-ADE9-AA9327CF2700}"/>
              </a:ext>
            </a:extLst>
          </p:cNvPr>
          <p:cNvSpPr/>
          <p:nvPr/>
        </p:nvSpPr>
        <p:spPr>
          <a:xfrm>
            <a:off x="5262031" y="1007533"/>
            <a:ext cx="1972733" cy="89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Avión</a:t>
            </a:r>
            <a:endParaRPr lang="es-EC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4946971-F2C3-4CC1-BA21-71CFFFE05D77}"/>
              </a:ext>
            </a:extLst>
          </p:cNvPr>
          <p:cNvSpPr/>
          <p:nvPr/>
        </p:nvSpPr>
        <p:spPr>
          <a:xfrm>
            <a:off x="3005666" y="3200400"/>
            <a:ext cx="1972733" cy="89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Piloto</a:t>
            </a:r>
            <a:endParaRPr lang="es-EC" dirty="0"/>
          </a:p>
        </p:txBody>
      </p:sp>
      <p:sp>
        <p:nvSpPr>
          <p:cNvPr id="8" name="Diagrama de flujo: decisión 7">
            <a:extLst>
              <a:ext uri="{FF2B5EF4-FFF2-40B4-BE49-F238E27FC236}">
                <a16:creationId xmlns:a16="http://schemas.microsoft.com/office/drawing/2014/main" id="{DCA74C69-1A53-4117-8CBD-D4AF980CB093}"/>
              </a:ext>
            </a:extLst>
          </p:cNvPr>
          <p:cNvSpPr/>
          <p:nvPr/>
        </p:nvSpPr>
        <p:spPr>
          <a:xfrm>
            <a:off x="6148914" y="1879599"/>
            <a:ext cx="198966" cy="2201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DC14FC5-EBBF-4432-B88A-B14BFA5DEEBB}"/>
              </a:ext>
            </a:extLst>
          </p:cNvPr>
          <p:cNvCxnSpPr>
            <a:stCxn id="8" idx="2"/>
            <a:endCxn id="5" idx="0"/>
          </p:cNvCxnSpPr>
          <p:nvPr/>
        </p:nvCxnSpPr>
        <p:spPr>
          <a:xfrm flipH="1">
            <a:off x="3992033" y="2099732"/>
            <a:ext cx="2256364" cy="1100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91AF0AD0-1985-46B5-89EB-864809DEBCA0}"/>
              </a:ext>
            </a:extLst>
          </p:cNvPr>
          <p:cNvSpPr/>
          <p:nvPr/>
        </p:nvSpPr>
        <p:spPr>
          <a:xfrm>
            <a:off x="5262030" y="3208868"/>
            <a:ext cx="1972733" cy="89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Azafatas</a:t>
            </a:r>
            <a:endParaRPr lang="es-EC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F7BD09B-BAF6-44F6-B2AB-9C4004DF29AE}"/>
              </a:ext>
            </a:extLst>
          </p:cNvPr>
          <p:cNvSpPr/>
          <p:nvPr/>
        </p:nvSpPr>
        <p:spPr>
          <a:xfrm>
            <a:off x="7518394" y="3208868"/>
            <a:ext cx="1972733" cy="89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Pasajeros</a:t>
            </a:r>
            <a:endParaRPr lang="es-EC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74F94E2A-A53B-4B5C-B25B-3ED2E94AA60A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248397" y="2099732"/>
            <a:ext cx="0" cy="110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469083A1-F8EB-456F-A873-75FE47354C29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6248397" y="2099732"/>
            <a:ext cx="2256364" cy="110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64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979BB-120A-4B1E-9BFA-D97E9F288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52798" y="152399"/>
            <a:ext cx="9601196" cy="1303867"/>
          </a:xfrm>
        </p:spPr>
        <p:txBody>
          <a:bodyPr>
            <a:normAutofit/>
          </a:bodyPr>
          <a:lstStyle/>
          <a:p>
            <a:r>
              <a:rPr lang="es-ES" sz="2400" dirty="0"/>
              <a:t>8)</a:t>
            </a:r>
            <a:endParaRPr lang="es-EC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C7096D6-627B-45DE-ADE9-AA9327CF2700}"/>
              </a:ext>
            </a:extLst>
          </p:cNvPr>
          <p:cNvSpPr/>
          <p:nvPr/>
        </p:nvSpPr>
        <p:spPr>
          <a:xfrm>
            <a:off x="5262031" y="1007533"/>
            <a:ext cx="1972733" cy="89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Vehículo</a:t>
            </a:r>
            <a:endParaRPr lang="es-EC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4946971-F2C3-4CC1-BA21-71CFFFE05D77}"/>
              </a:ext>
            </a:extLst>
          </p:cNvPr>
          <p:cNvSpPr/>
          <p:nvPr/>
        </p:nvSpPr>
        <p:spPr>
          <a:xfrm>
            <a:off x="2861732" y="3081867"/>
            <a:ext cx="1972733" cy="89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Motor</a:t>
            </a:r>
            <a:endParaRPr lang="es-EC" dirty="0"/>
          </a:p>
        </p:txBody>
      </p:sp>
      <p:sp>
        <p:nvSpPr>
          <p:cNvPr id="8" name="Diagrama de flujo: decisión 7">
            <a:extLst>
              <a:ext uri="{FF2B5EF4-FFF2-40B4-BE49-F238E27FC236}">
                <a16:creationId xmlns:a16="http://schemas.microsoft.com/office/drawing/2014/main" id="{DCA74C69-1A53-4117-8CBD-D4AF980CB093}"/>
              </a:ext>
            </a:extLst>
          </p:cNvPr>
          <p:cNvSpPr/>
          <p:nvPr/>
        </p:nvSpPr>
        <p:spPr>
          <a:xfrm>
            <a:off x="6148914" y="1883832"/>
            <a:ext cx="198966" cy="2201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DC14FC5-EBBF-4432-B88A-B14BFA5DEEBB}"/>
              </a:ext>
            </a:extLst>
          </p:cNvPr>
          <p:cNvCxnSpPr>
            <a:stCxn id="8" idx="2"/>
            <a:endCxn id="5" idx="0"/>
          </p:cNvCxnSpPr>
          <p:nvPr/>
        </p:nvCxnSpPr>
        <p:spPr>
          <a:xfrm flipH="1">
            <a:off x="3848099" y="2103965"/>
            <a:ext cx="2400298" cy="977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5D9C3B72-0AD7-456B-8220-21A66FC39BAF}"/>
              </a:ext>
            </a:extLst>
          </p:cNvPr>
          <p:cNvSpPr/>
          <p:nvPr/>
        </p:nvSpPr>
        <p:spPr>
          <a:xfrm>
            <a:off x="5262030" y="3081867"/>
            <a:ext cx="1972733" cy="89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Frenos</a:t>
            </a:r>
            <a:endParaRPr lang="es-EC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88B326F-A4E2-421A-A6A1-794829741A7D}"/>
              </a:ext>
            </a:extLst>
          </p:cNvPr>
          <p:cNvSpPr/>
          <p:nvPr/>
        </p:nvSpPr>
        <p:spPr>
          <a:xfrm>
            <a:off x="7662328" y="3081867"/>
            <a:ext cx="1972733" cy="89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Gasolina</a:t>
            </a:r>
            <a:endParaRPr lang="es-EC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94FBAD8-D8A3-41B0-8A2C-8DAD6F3FF6E0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6248397" y="2103965"/>
            <a:ext cx="0" cy="977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D42A3B7D-EA5F-434E-BECE-E1F051DC7BE0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6248397" y="2103965"/>
            <a:ext cx="2400298" cy="977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488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979BB-120A-4B1E-9BFA-D97E9F288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52798" y="152399"/>
            <a:ext cx="9601196" cy="1303867"/>
          </a:xfrm>
        </p:spPr>
        <p:txBody>
          <a:bodyPr>
            <a:normAutofit/>
          </a:bodyPr>
          <a:lstStyle/>
          <a:p>
            <a:r>
              <a:rPr lang="es-ES" sz="2400" dirty="0"/>
              <a:t>9)</a:t>
            </a:r>
            <a:endParaRPr lang="es-EC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C7096D6-627B-45DE-ADE9-AA9327CF2700}"/>
              </a:ext>
            </a:extLst>
          </p:cNvPr>
          <p:cNvSpPr/>
          <p:nvPr/>
        </p:nvSpPr>
        <p:spPr>
          <a:xfrm>
            <a:off x="5109633" y="1007533"/>
            <a:ext cx="1972733" cy="89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Cocina</a:t>
            </a:r>
            <a:endParaRPr lang="es-EC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4946971-F2C3-4CC1-BA21-71CFFFE05D77}"/>
              </a:ext>
            </a:extLst>
          </p:cNvPr>
          <p:cNvSpPr/>
          <p:nvPr/>
        </p:nvSpPr>
        <p:spPr>
          <a:xfrm>
            <a:off x="3009898" y="2980267"/>
            <a:ext cx="1972733" cy="89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Hornillas </a:t>
            </a:r>
            <a:endParaRPr lang="es-EC" dirty="0"/>
          </a:p>
        </p:txBody>
      </p:sp>
      <p:sp>
        <p:nvSpPr>
          <p:cNvPr id="8" name="Diagrama de flujo: decisión 7">
            <a:extLst>
              <a:ext uri="{FF2B5EF4-FFF2-40B4-BE49-F238E27FC236}">
                <a16:creationId xmlns:a16="http://schemas.microsoft.com/office/drawing/2014/main" id="{DCA74C69-1A53-4117-8CBD-D4AF980CB093}"/>
              </a:ext>
            </a:extLst>
          </p:cNvPr>
          <p:cNvSpPr/>
          <p:nvPr/>
        </p:nvSpPr>
        <p:spPr>
          <a:xfrm>
            <a:off x="5996516" y="1883833"/>
            <a:ext cx="198966" cy="2201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DC14FC5-EBBF-4432-B88A-B14BFA5DEEBB}"/>
              </a:ext>
            </a:extLst>
          </p:cNvPr>
          <p:cNvCxnSpPr>
            <a:stCxn id="8" idx="2"/>
            <a:endCxn id="5" idx="0"/>
          </p:cNvCxnSpPr>
          <p:nvPr/>
        </p:nvCxnSpPr>
        <p:spPr>
          <a:xfrm flipH="1">
            <a:off x="3996265" y="2103966"/>
            <a:ext cx="2099734" cy="876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F7B449DC-20D4-4CC8-92F5-EC3AF4265E17}"/>
              </a:ext>
            </a:extLst>
          </p:cNvPr>
          <p:cNvSpPr/>
          <p:nvPr/>
        </p:nvSpPr>
        <p:spPr>
          <a:xfrm>
            <a:off x="7082366" y="2980267"/>
            <a:ext cx="1972733" cy="89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Gas</a:t>
            </a:r>
            <a:endParaRPr lang="es-EC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5754695B-0E76-44E5-9298-730BC3A72BD0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6095999" y="2103966"/>
            <a:ext cx="1972734" cy="876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2506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979BB-120A-4B1E-9BFA-D97E9F288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52798" y="152399"/>
            <a:ext cx="9601196" cy="1303867"/>
          </a:xfrm>
        </p:spPr>
        <p:txBody>
          <a:bodyPr>
            <a:normAutofit/>
          </a:bodyPr>
          <a:lstStyle/>
          <a:p>
            <a:r>
              <a:rPr lang="es-ES" sz="2400" dirty="0"/>
              <a:t>10)</a:t>
            </a:r>
            <a:endParaRPr lang="es-EC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C7096D6-627B-45DE-ADE9-AA9327CF2700}"/>
              </a:ext>
            </a:extLst>
          </p:cNvPr>
          <p:cNvSpPr/>
          <p:nvPr/>
        </p:nvSpPr>
        <p:spPr>
          <a:xfrm>
            <a:off x="5109633" y="1007533"/>
            <a:ext cx="1972733" cy="89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Protección Para La Pandemia</a:t>
            </a:r>
            <a:endParaRPr lang="es-EC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4946971-F2C3-4CC1-BA21-71CFFFE05D77}"/>
              </a:ext>
            </a:extLst>
          </p:cNvPr>
          <p:cNvSpPr/>
          <p:nvPr/>
        </p:nvSpPr>
        <p:spPr>
          <a:xfrm>
            <a:off x="3306231" y="2980267"/>
            <a:ext cx="1972733" cy="89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Cubrebocas </a:t>
            </a:r>
            <a:endParaRPr lang="es-EC" dirty="0"/>
          </a:p>
        </p:txBody>
      </p:sp>
      <p:sp>
        <p:nvSpPr>
          <p:cNvPr id="8" name="Diagrama de flujo: decisión 7">
            <a:extLst>
              <a:ext uri="{FF2B5EF4-FFF2-40B4-BE49-F238E27FC236}">
                <a16:creationId xmlns:a16="http://schemas.microsoft.com/office/drawing/2014/main" id="{DCA74C69-1A53-4117-8CBD-D4AF980CB093}"/>
              </a:ext>
            </a:extLst>
          </p:cNvPr>
          <p:cNvSpPr/>
          <p:nvPr/>
        </p:nvSpPr>
        <p:spPr>
          <a:xfrm>
            <a:off x="5996516" y="1883833"/>
            <a:ext cx="198966" cy="2201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DC14FC5-EBBF-4432-B88A-B14BFA5DEEBB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4292598" y="2103966"/>
            <a:ext cx="1803401" cy="876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F7B449DC-20D4-4CC8-92F5-EC3AF4265E17}"/>
              </a:ext>
            </a:extLst>
          </p:cNvPr>
          <p:cNvSpPr/>
          <p:nvPr/>
        </p:nvSpPr>
        <p:spPr>
          <a:xfrm>
            <a:off x="6642099" y="2980267"/>
            <a:ext cx="1972733" cy="89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Alcohol</a:t>
            </a:r>
            <a:endParaRPr lang="es-EC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5754695B-0E76-44E5-9298-730BC3A72BD0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6095999" y="2103966"/>
            <a:ext cx="1532467" cy="876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254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8F1CF-DE21-4FFF-B659-62759D17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Dependencia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F58052-C099-4091-9C30-9CCC079FF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202124"/>
                </a:solidFill>
                <a:effectLst/>
              </a:rPr>
              <a:t>Este nos indica la relación existente entre dos clases. </a:t>
            </a:r>
            <a:r>
              <a:rPr lang="es-ES" dirty="0">
                <a:solidFill>
                  <a:srgbClr val="202124"/>
                </a:solidFill>
              </a:rPr>
              <a:t>Y</a:t>
            </a:r>
            <a:r>
              <a:rPr lang="es-ES" b="0" i="0" dirty="0">
                <a:solidFill>
                  <a:srgbClr val="202124"/>
                </a:solidFill>
                <a:effectLst/>
              </a:rPr>
              <a:t>a que una clase depende de otra para realizar su funcionamiento. Esto nos permite una mayor reutilización de nuestras clases.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0033463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2FA0A-FAA9-4FCB-92DB-D00E4F456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72507"/>
            <a:ext cx="9601196" cy="1303867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1)</a:t>
            </a:r>
            <a:endParaRPr lang="es-EC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B4C9FB8-882C-4490-A277-7C509F113352}"/>
              </a:ext>
            </a:extLst>
          </p:cNvPr>
          <p:cNvSpPr/>
          <p:nvPr/>
        </p:nvSpPr>
        <p:spPr>
          <a:xfrm>
            <a:off x="2762250" y="2852736"/>
            <a:ext cx="1828800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Vehículo</a:t>
            </a:r>
            <a:endParaRPr lang="es-EC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82321CA-71FA-4C99-96B7-E2EF4376FDA0}"/>
              </a:ext>
            </a:extLst>
          </p:cNvPr>
          <p:cNvSpPr/>
          <p:nvPr/>
        </p:nvSpPr>
        <p:spPr>
          <a:xfrm>
            <a:off x="7096124" y="2852737"/>
            <a:ext cx="1828800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Combustible</a:t>
            </a:r>
            <a:endParaRPr lang="es-EC" dirty="0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78A7893B-7ED4-4B6F-AC81-6E9087CC3B76}"/>
              </a:ext>
            </a:extLst>
          </p:cNvPr>
          <p:cNvSpPr/>
          <p:nvPr/>
        </p:nvSpPr>
        <p:spPr>
          <a:xfrm rot="16200000">
            <a:off x="6819898" y="3293265"/>
            <a:ext cx="280987" cy="2714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0CCEAD95-0AD9-4E37-85E1-E4C389FF5FF0}"/>
              </a:ext>
            </a:extLst>
          </p:cNvPr>
          <p:cNvCxnSpPr>
            <a:stCxn id="4" idx="3"/>
            <a:endCxn id="8" idx="0"/>
          </p:cNvCxnSpPr>
          <p:nvPr/>
        </p:nvCxnSpPr>
        <p:spPr>
          <a:xfrm flipV="1">
            <a:off x="4591050" y="3428997"/>
            <a:ext cx="2233609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0779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2FA0A-FAA9-4FCB-92DB-D00E4F456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72507"/>
            <a:ext cx="9601196" cy="1303867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2)</a:t>
            </a:r>
            <a:endParaRPr lang="es-EC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B4C9FB8-882C-4490-A277-7C509F113352}"/>
              </a:ext>
            </a:extLst>
          </p:cNvPr>
          <p:cNvSpPr/>
          <p:nvPr/>
        </p:nvSpPr>
        <p:spPr>
          <a:xfrm>
            <a:off x="2762250" y="2852736"/>
            <a:ext cx="1828800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Alumnos</a:t>
            </a:r>
            <a:endParaRPr lang="es-EC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82321CA-71FA-4C99-96B7-E2EF4376FDA0}"/>
              </a:ext>
            </a:extLst>
          </p:cNvPr>
          <p:cNvSpPr/>
          <p:nvPr/>
        </p:nvSpPr>
        <p:spPr>
          <a:xfrm>
            <a:off x="7096124" y="2852737"/>
            <a:ext cx="1828800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Profesor</a:t>
            </a:r>
            <a:endParaRPr lang="es-EC" dirty="0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78A7893B-7ED4-4B6F-AC81-6E9087CC3B76}"/>
              </a:ext>
            </a:extLst>
          </p:cNvPr>
          <p:cNvSpPr/>
          <p:nvPr/>
        </p:nvSpPr>
        <p:spPr>
          <a:xfrm rot="16200000">
            <a:off x="6819898" y="3293265"/>
            <a:ext cx="280987" cy="2714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0CCEAD95-0AD9-4E37-85E1-E4C389FF5FF0}"/>
              </a:ext>
            </a:extLst>
          </p:cNvPr>
          <p:cNvCxnSpPr>
            <a:stCxn id="4" idx="3"/>
            <a:endCxn id="8" idx="0"/>
          </p:cNvCxnSpPr>
          <p:nvPr/>
        </p:nvCxnSpPr>
        <p:spPr>
          <a:xfrm flipV="1">
            <a:off x="4591050" y="3428997"/>
            <a:ext cx="2233609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251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2FA0A-FAA9-4FCB-92DB-D00E4F456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72507"/>
            <a:ext cx="9601196" cy="1303867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3)</a:t>
            </a:r>
            <a:endParaRPr lang="es-EC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B4C9FB8-882C-4490-A277-7C509F113352}"/>
              </a:ext>
            </a:extLst>
          </p:cNvPr>
          <p:cNvSpPr/>
          <p:nvPr/>
        </p:nvSpPr>
        <p:spPr>
          <a:xfrm>
            <a:off x="2762250" y="2852736"/>
            <a:ext cx="1828800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Pacientes</a:t>
            </a:r>
            <a:endParaRPr lang="es-EC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82321CA-71FA-4C99-96B7-E2EF4376FDA0}"/>
              </a:ext>
            </a:extLst>
          </p:cNvPr>
          <p:cNvSpPr/>
          <p:nvPr/>
        </p:nvSpPr>
        <p:spPr>
          <a:xfrm>
            <a:off x="7096124" y="2852737"/>
            <a:ext cx="1828800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Doctores</a:t>
            </a:r>
            <a:endParaRPr lang="es-EC" dirty="0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78A7893B-7ED4-4B6F-AC81-6E9087CC3B76}"/>
              </a:ext>
            </a:extLst>
          </p:cNvPr>
          <p:cNvSpPr/>
          <p:nvPr/>
        </p:nvSpPr>
        <p:spPr>
          <a:xfrm rot="16200000">
            <a:off x="6819898" y="3293265"/>
            <a:ext cx="280987" cy="2714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0CCEAD95-0AD9-4E37-85E1-E4C389FF5FF0}"/>
              </a:ext>
            </a:extLst>
          </p:cNvPr>
          <p:cNvCxnSpPr>
            <a:stCxn id="4" idx="3"/>
            <a:endCxn id="8" idx="0"/>
          </p:cNvCxnSpPr>
          <p:nvPr/>
        </p:nvCxnSpPr>
        <p:spPr>
          <a:xfrm flipV="1">
            <a:off x="4591050" y="3428997"/>
            <a:ext cx="2233609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101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2FA0A-FAA9-4FCB-92DB-D00E4F456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72507"/>
            <a:ext cx="9601196" cy="1303867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4)</a:t>
            </a:r>
            <a:endParaRPr lang="es-EC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B4C9FB8-882C-4490-A277-7C509F113352}"/>
              </a:ext>
            </a:extLst>
          </p:cNvPr>
          <p:cNvSpPr/>
          <p:nvPr/>
        </p:nvSpPr>
        <p:spPr>
          <a:xfrm>
            <a:off x="2762250" y="2852736"/>
            <a:ext cx="1828800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Empleados</a:t>
            </a:r>
            <a:endParaRPr lang="es-EC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82321CA-71FA-4C99-96B7-E2EF4376FDA0}"/>
              </a:ext>
            </a:extLst>
          </p:cNvPr>
          <p:cNvSpPr/>
          <p:nvPr/>
        </p:nvSpPr>
        <p:spPr>
          <a:xfrm>
            <a:off x="7096124" y="2852737"/>
            <a:ext cx="1828800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Empresas</a:t>
            </a:r>
            <a:endParaRPr lang="es-EC" dirty="0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78A7893B-7ED4-4B6F-AC81-6E9087CC3B76}"/>
              </a:ext>
            </a:extLst>
          </p:cNvPr>
          <p:cNvSpPr/>
          <p:nvPr/>
        </p:nvSpPr>
        <p:spPr>
          <a:xfrm rot="16200000">
            <a:off x="6819898" y="3293265"/>
            <a:ext cx="280987" cy="2714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0CCEAD95-0AD9-4E37-85E1-E4C389FF5FF0}"/>
              </a:ext>
            </a:extLst>
          </p:cNvPr>
          <p:cNvCxnSpPr>
            <a:stCxn id="4" idx="3"/>
            <a:endCxn id="8" idx="0"/>
          </p:cNvCxnSpPr>
          <p:nvPr/>
        </p:nvCxnSpPr>
        <p:spPr>
          <a:xfrm flipV="1">
            <a:off x="4591050" y="3428997"/>
            <a:ext cx="2233609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99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72961-5B93-42B0-B7F1-98638718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09599"/>
            <a:ext cx="9601196" cy="1303867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2)</a:t>
            </a:r>
            <a:endParaRPr lang="es-EC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E2EF466-CAB2-4C8E-94F5-3B2264E49A83}"/>
              </a:ext>
            </a:extLst>
          </p:cNvPr>
          <p:cNvSpPr/>
          <p:nvPr/>
        </p:nvSpPr>
        <p:spPr>
          <a:xfrm>
            <a:off x="5164666" y="1003298"/>
            <a:ext cx="1337733" cy="182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Cliente</a:t>
            </a:r>
          </a:p>
          <a:p>
            <a:pPr algn="just"/>
            <a:r>
              <a:rPr lang="es-ES" sz="1100" dirty="0"/>
              <a:t>-id</a:t>
            </a:r>
          </a:p>
          <a:p>
            <a:pPr algn="just"/>
            <a:r>
              <a:rPr lang="es-ES" sz="1100" dirty="0"/>
              <a:t>-tipoId</a:t>
            </a:r>
          </a:p>
          <a:p>
            <a:pPr algn="just"/>
            <a:r>
              <a:rPr lang="es-ES" sz="1100" dirty="0"/>
              <a:t>-Dirección</a:t>
            </a:r>
          </a:p>
          <a:p>
            <a:r>
              <a:rPr lang="es-ES" sz="1100" dirty="0"/>
              <a:t>-teléfono</a:t>
            </a:r>
          </a:p>
          <a:p>
            <a:pPr algn="just"/>
            <a:r>
              <a:rPr lang="es-ES" sz="1100" dirty="0"/>
              <a:t>-email</a:t>
            </a:r>
          </a:p>
          <a:p>
            <a:pPr algn="just"/>
            <a:r>
              <a:rPr lang="es-ES" sz="1100" dirty="0"/>
              <a:t>-----------------------</a:t>
            </a:r>
          </a:p>
          <a:p>
            <a:pPr algn="just"/>
            <a:r>
              <a:rPr lang="es-ES" sz="1100" dirty="0"/>
              <a:t>+insertar()</a:t>
            </a:r>
          </a:p>
          <a:p>
            <a:pPr algn="just"/>
            <a:r>
              <a:rPr lang="es-ES" sz="1100" dirty="0"/>
              <a:t>+modificar()</a:t>
            </a:r>
          </a:p>
          <a:p>
            <a:pPr algn="just"/>
            <a:r>
              <a:rPr lang="es-ES" sz="1100" dirty="0"/>
              <a:t>+Enlistar()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825E662-C7CE-4F63-8A05-28EC0B29AD2A}"/>
              </a:ext>
            </a:extLst>
          </p:cNvPr>
          <p:cNvSpPr/>
          <p:nvPr/>
        </p:nvSpPr>
        <p:spPr>
          <a:xfrm>
            <a:off x="2412999" y="3429000"/>
            <a:ext cx="1600201" cy="182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ClienteJuridico</a:t>
            </a:r>
          </a:p>
          <a:p>
            <a:pPr algn="just"/>
            <a:r>
              <a:rPr lang="es-ES" sz="1100" dirty="0"/>
              <a:t>-representanteLegal</a:t>
            </a:r>
          </a:p>
          <a:p>
            <a:pPr algn="just"/>
            <a:r>
              <a:rPr lang="es-ES" sz="1100" dirty="0"/>
              <a:t>-fechaConstitucion</a:t>
            </a:r>
          </a:p>
          <a:p>
            <a:pPr algn="just"/>
            <a:r>
              <a:rPr lang="es-ES" sz="1100" dirty="0"/>
              <a:t>-Activos</a:t>
            </a:r>
          </a:p>
          <a:p>
            <a:pPr algn="just"/>
            <a:r>
              <a:rPr lang="es-ES" sz="1100" dirty="0"/>
              <a:t>-Pasivos</a:t>
            </a:r>
          </a:p>
          <a:p>
            <a:pPr algn="just"/>
            <a:r>
              <a:rPr lang="es-ES" sz="1100" dirty="0"/>
              <a:t>-------------------------------</a:t>
            </a:r>
          </a:p>
          <a:p>
            <a:pPr algn="just"/>
            <a:r>
              <a:rPr lang="es-ES" sz="1100" dirty="0"/>
              <a:t>+insertar()</a:t>
            </a:r>
          </a:p>
          <a:p>
            <a:pPr algn="just"/>
            <a:r>
              <a:rPr lang="es-ES" sz="1100" dirty="0"/>
              <a:t>+modificar()</a:t>
            </a:r>
          </a:p>
          <a:p>
            <a:pPr algn="just"/>
            <a:r>
              <a:rPr lang="es-ES" sz="1100" dirty="0"/>
              <a:t>+enlistar()</a:t>
            </a:r>
          </a:p>
          <a:p>
            <a:pPr algn="ctr"/>
            <a:endParaRPr lang="es-EC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C5A1883-DA0B-447A-84C4-24CF461FEC16}"/>
              </a:ext>
            </a:extLst>
          </p:cNvPr>
          <p:cNvSpPr/>
          <p:nvPr/>
        </p:nvSpPr>
        <p:spPr>
          <a:xfrm>
            <a:off x="7433735" y="3429000"/>
            <a:ext cx="1786466" cy="182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Cliente Natural</a:t>
            </a:r>
          </a:p>
          <a:p>
            <a:pPr algn="just"/>
            <a:r>
              <a:rPr lang="es-ES" sz="1100" dirty="0"/>
              <a:t>-Nombres</a:t>
            </a:r>
          </a:p>
          <a:p>
            <a:pPr algn="just"/>
            <a:r>
              <a:rPr lang="es-ES" sz="1100" dirty="0"/>
              <a:t>-Apellidos</a:t>
            </a:r>
          </a:p>
          <a:p>
            <a:pPr algn="just"/>
            <a:r>
              <a:rPr lang="es-ES" sz="1100" dirty="0"/>
              <a:t>-FechaNacimiento</a:t>
            </a:r>
          </a:p>
          <a:p>
            <a:pPr algn="just"/>
            <a:r>
              <a:rPr lang="es-ES" sz="1100" dirty="0"/>
              <a:t>-EstadoCivil</a:t>
            </a:r>
          </a:p>
          <a:p>
            <a:pPr algn="just"/>
            <a:r>
              <a:rPr lang="es-ES" sz="1100" dirty="0"/>
              <a:t>------------------------------------</a:t>
            </a:r>
          </a:p>
          <a:p>
            <a:pPr algn="just"/>
            <a:r>
              <a:rPr lang="es-ES" sz="1100" dirty="0"/>
              <a:t>+insertar()</a:t>
            </a:r>
          </a:p>
          <a:p>
            <a:pPr algn="just"/>
            <a:r>
              <a:rPr lang="es-ES" sz="1100" dirty="0"/>
              <a:t>+modificar()</a:t>
            </a:r>
          </a:p>
          <a:p>
            <a:pPr algn="just"/>
            <a:r>
              <a:rPr lang="es-ES" sz="1100" dirty="0"/>
              <a:t>+enlistar()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8380D145-ED1F-41CC-A635-B1ABF611493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213100" y="2823633"/>
            <a:ext cx="2620433" cy="605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6C28F5C-D88C-460F-98B9-3432DDA68AE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833533" y="2823633"/>
            <a:ext cx="2493435" cy="605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6737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2FA0A-FAA9-4FCB-92DB-D00E4F456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72507"/>
            <a:ext cx="9601196" cy="1303867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5)</a:t>
            </a:r>
            <a:endParaRPr lang="es-EC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B4C9FB8-882C-4490-A277-7C509F113352}"/>
              </a:ext>
            </a:extLst>
          </p:cNvPr>
          <p:cNvSpPr/>
          <p:nvPr/>
        </p:nvSpPr>
        <p:spPr>
          <a:xfrm>
            <a:off x="2762250" y="2852736"/>
            <a:ext cx="1828800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Profesores</a:t>
            </a:r>
            <a:endParaRPr lang="es-EC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82321CA-71FA-4C99-96B7-E2EF4376FDA0}"/>
              </a:ext>
            </a:extLst>
          </p:cNvPr>
          <p:cNvSpPr/>
          <p:nvPr/>
        </p:nvSpPr>
        <p:spPr>
          <a:xfrm>
            <a:off x="7096124" y="2852737"/>
            <a:ext cx="1828800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Universidad</a:t>
            </a:r>
            <a:endParaRPr lang="es-EC" dirty="0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78A7893B-7ED4-4B6F-AC81-6E9087CC3B76}"/>
              </a:ext>
            </a:extLst>
          </p:cNvPr>
          <p:cNvSpPr/>
          <p:nvPr/>
        </p:nvSpPr>
        <p:spPr>
          <a:xfrm rot="16200000">
            <a:off x="6819898" y="3293265"/>
            <a:ext cx="280987" cy="2714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0CCEAD95-0AD9-4E37-85E1-E4C389FF5FF0}"/>
              </a:ext>
            </a:extLst>
          </p:cNvPr>
          <p:cNvCxnSpPr>
            <a:stCxn id="4" idx="3"/>
            <a:endCxn id="8" idx="0"/>
          </p:cNvCxnSpPr>
          <p:nvPr/>
        </p:nvCxnSpPr>
        <p:spPr>
          <a:xfrm flipV="1">
            <a:off x="4591050" y="3428997"/>
            <a:ext cx="2233609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0849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2FA0A-FAA9-4FCB-92DB-D00E4F456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72507"/>
            <a:ext cx="9601196" cy="1303867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6)</a:t>
            </a:r>
            <a:endParaRPr lang="es-EC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B4C9FB8-882C-4490-A277-7C509F113352}"/>
              </a:ext>
            </a:extLst>
          </p:cNvPr>
          <p:cNvSpPr/>
          <p:nvPr/>
        </p:nvSpPr>
        <p:spPr>
          <a:xfrm>
            <a:off x="2762250" y="2852737"/>
            <a:ext cx="1828800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Equipo de futbol</a:t>
            </a:r>
            <a:endParaRPr lang="es-EC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82321CA-71FA-4C99-96B7-E2EF4376FDA0}"/>
              </a:ext>
            </a:extLst>
          </p:cNvPr>
          <p:cNvSpPr/>
          <p:nvPr/>
        </p:nvSpPr>
        <p:spPr>
          <a:xfrm>
            <a:off x="7096124" y="2852737"/>
            <a:ext cx="1828800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Jugadores</a:t>
            </a:r>
            <a:endParaRPr lang="es-EC" dirty="0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78A7893B-7ED4-4B6F-AC81-6E9087CC3B76}"/>
              </a:ext>
            </a:extLst>
          </p:cNvPr>
          <p:cNvSpPr/>
          <p:nvPr/>
        </p:nvSpPr>
        <p:spPr>
          <a:xfrm rot="16200000">
            <a:off x="6819898" y="3293265"/>
            <a:ext cx="280987" cy="2714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0CCEAD95-0AD9-4E37-85E1-E4C389FF5FF0}"/>
              </a:ext>
            </a:extLst>
          </p:cNvPr>
          <p:cNvCxnSpPr>
            <a:stCxn id="4" idx="3"/>
            <a:endCxn id="8" idx="0"/>
          </p:cNvCxnSpPr>
          <p:nvPr/>
        </p:nvCxnSpPr>
        <p:spPr>
          <a:xfrm flipV="1">
            <a:off x="4591050" y="3428997"/>
            <a:ext cx="2233609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8769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2FA0A-FAA9-4FCB-92DB-D00E4F456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72507"/>
            <a:ext cx="9601196" cy="1303867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7)</a:t>
            </a:r>
            <a:endParaRPr lang="es-EC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B4C9FB8-882C-4490-A277-7C509F113352}"/>
              </a:ext>
            </a:extLst>
          </p:cNvPr>
          <p:cNvSpPr/>
          <p:nvPr/>
        </p:nvSpPr>
        <p:spPr>
          <a:xfrm>
            <a:off x="2762250" y="2852737"/>
            <a:ext cx="1828800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Computador</a:t>
            </a:r>
            <a:endParaRPr lang="es-EC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82321CA-71FA-4C99-96B7-E2EF4376FDA0}"/>
              </a:ext>
            </a:extLst>
          </p:cNvPr>
          <p:cNvSpPr/>
          <p:nvPr/>
        </p:nvSpPr>
        <p:spPr>
          <a:xfrm>
            <a:off x="7096124" y="2852737"/>
            <a:ext cx="1828800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Energía</a:t>
            </a:r>
            <a:endParaRPr lang="es-EC" dirty="0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78A7893B-7ED4-4B6F-AC81-6E9087CC3B76}"/>
              </a:ext>
            </a:extLst>
          </p:cNvPr>
          <p:cNvSpPr/>
          <p:nvPr/>
        </p:nvSpPr>
        <p:spPr>
          <a:xfrm rot="16200000">
            <a:off x="6819898" y="3293265"/>
            <a:ext cx="280987" cy="2714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0CCEAD95-0AD9-4E37-85E1-E4C389FF5FF0}"/>
              </a:ext>
            </a:extLst>
          </p:cNvPr>
          <p:cNvCxnSpPr>
            <a:stCxn id="4" idx="3"/>
            <a:endCxn id="8" idx="0"/>
          </p:cNvCxnSpPr>
          <p:nvPr/>
        </p:nvCxnSpPr>
        <p:spPr>
          <a:xfrm flipV="1">
            <a:off x="4591050" y="3428997"/>
            <a:ext cx="2233609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5301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2FA0A-FAA9-4FCB-92DB-D00E4F456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72507"/>
            <a:ext cx="9601196" cy="1303867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8)</a:t>
            </a:r>
            <a:endParaRPr lang="es-EC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B4C9FB8-882C-4490-A277-7C509F113352}"/>
              </a:ext>
            </a:extLst>
          </p:cNvPr>
          <p:cNvSpPr/>
          <p:nvPr/>
        </p:nvSpPr>
        <p:spPr>
          <a:xfrm>
            <a:off x="2762250" y="2852737"/>
            <a:ext cx="1828800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Asignaturas</a:t>
            </a:r>
            <a:endParaRPr lang="es-EC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82321CA-71FA-4C99-96B7-E2EF4376FDA0}"/>
              </a:ext>
            </a:extLst>
          </p:cNvPr>
          <p:cNvSpPr/>
          <p:nvPr/>
        </p:nvSpPr>
        <p:spPr>
          <a:xfrm>
            <a:off x="7096124" y="2852737"/>
            <a:ext cx="1828800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Profesores</a:t>
            </a:r>
            <a:endParaRPr lang="es-EC" dirty="0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78A7893B-7ED4-4B6F-AC81-6E9087CC3B76}"/>
              </a:ext>
            </a:extLst>
          </p:cNvPr>
          <p:cNvSpPr/>
          <p:nvPr/>
        </p:nvSpPr>
        <p:spPr>
          <a:xfrm rot="16200000">
            <a:off x="6819898" y="3293265"/>
            <a:ext cx="280987" cy="2714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0CCEAD95-0AD9-4E37-85E1-E4C389FF5FF0}"/>
              </a:ext>
            </a:extLst>
          </p:cNvPr>
          <p:cNvCxnSpPr>
            <a:stCxn id="4" idx="3"/>
            <a:endCxn id="8" idx="0"/>
          </p:cNvCxnSpPr>
          <p:nvPr/>
        </p:nvCxnSpPr>
        <p:spPr>
          <a:xfrm flipV="1">
            <a:off x="4591050" y="3428997"/>
            <a:ext cx="2233609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4479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2FA0A-FAA9-4FCB-92DB-D00E4F456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72507"/>
            <a:ext cx="9601196" cy="1303867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9)</a:t>
            </a:r>
            <a:endParaRPr lang="es-EC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B4C9FB8-882C-4490-A277-7C509F113352}"/>
              </a:ext>
            </a:extLst>
          </p:cNvPr>
          <p:cNvSpPr/>
          <p:nvPr/>
        </p:nvSpPr>
        <p:spPr>
          <a:xfrm>
            <a:off x="2762250" y="2852737"/>
            <a:ext cx="1828800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Agrupación Musical</a:t>
            </a:r>
            <a:endParaRPr lang="es-EC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82321CA-71FA-4C99-96B7-E2EF4376FDA0}"/>
              </a:ext>
            </a:extLst>
          </p:cNvPr>
          <p:cNvSpPr/>
          <p:nvPr/>
        </p:nvSpPr>
        <p:spPr>
          <a:xfrm>
            <a:off x="7096124" y="2852737"/>
            <a:ext cx="1828800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Artistas</a:t>
            </a:r>
            <a:endParaRPr lang="es-EC" dirty="0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78A7893B-7ED4-4B6F-AC81-6E9087CC3B76}"/>
              </a:ext>
            </a:extLst>
          </p:cNvPr>
          <p:cNvSpPr/>
          <p:nvPr/>
        </p:nvSpPr>
        <p:spPr>
          <a:xfrm rot="16200000">
            <a:off x="6819898" y="3293265"/>
            <a:ext cx="280987" cy="2714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0CCEAD95-0AD9-4E37-85E1-E4C389FF5FF0}"/>
              </a:ext>
            </a:extLst>
          </p:cNvPr>
          <p:cNvCxnSpPr>
            <a:stCxn id="4" idx="3"/>
            <a:endCxn id="8" idx="0"/>
          </p:cNvCxnSpPr>
          <p:nvPr/>
        </p:nvCxnSpPr>
        <p:spPr>
          <a:xfrm flipV="1">
            <a:off x="4591050" y="3428997"/>
            <a:ext cx="2233609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5596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2FA0A-FAA9-4FCB-92DB-D00E4F456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72507"/>
            <a:ext cx="9601196" cy="1303867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10)</a:t>
            </a:r>
            <a:endParaRPr lang="es-EC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B4C9FB8-882C-4490-A277-7C509F113352}"/>
              </a:ext>
            </a:extLst>
          </p:cNvPr>
          <p:cNvSpPr/>
          <p:nvPr/>
        </p:nvSpPr>
        <p:spPr>
          <a:xfrm>
            <a:off x="2762250" y="2852737"/>
            <a:ext cx="1828800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Las Películas</a:t>
            </a:r>
            <a:endParaRPr lang="es-EC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82321CA-71FA-4C99-96B7-E2EF4376FDA0}"/>
              </a:ext>
            </a:extLst>
          </p:cNvPr>
          <p:cNvSpPr/>
          <p:nvPr/>
        </p:nvSpPr>
        <p:spPr>
          <a:xfrm>
            <a:off x="7096124" y="2852737"/>
            <a:ext cx="1828800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Guion</a:t>
            </a:r>
            <a:endParaRPr lang="es-EC" dirty="0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78A7893B-7ED4-4B6F-AC81-6E9087CC3B76}"/>
              </a:ext>
            </a:extLst>
          </p:cNvPr>
          <p:cNvSpPr/>
          <p:nvPr/>
        </p:nvSpPr>
        <p:spPr>
          <a:xfrm rot="16200000">
            <a:off x="6819898" y="3293265"/>
            <a:ext cx="280987" cy="2714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0CCEAD95-0AD9-4E37-85E1-E4C389FF5FF0}"/>
              </a:ext>
            </a:extLst>
          </p:cNvPr>
          <p:cNvCxnSpPr>
            <a:stCxn id="4" idx="3"/>
            <a:endCxn id="8" idx="0"/>
          </p:cNvCxnSpPr>
          <p:nvPr/>
        </p:nvCxnSpPr>
        <p:spPr>
          <a:xfrm flipV="1">
            <a:off x="4591050" y="3428997"/>
            <a:ext cx="2233609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21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8D806-A341-40C5-A93D-F3911F008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09599"/>
            <a:ext cx="9601196" cy="1303867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3)</a:t>
            </a:r>
            <a:endParaRPr lang="es-EC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70A053E-51D9-4D45-8F38-0D9D7E249810}"/>
              </a:ext>
            </a:extLst>
          </p:cNvPr>
          <p:cNvSpPr/>
          <p:nvPr/>
        </p:nvSpPr>
        <p:spPr>
          <a:xfrm>
            <a:off x="4597400" y="990600"/>
            <a:ext cx="1693333" cy="1989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Persona</a:t>
            </a:r>
          </a:p>
          <a:p>
            <a:pPr algn="just"/>
            <a:r>
              <a:rPr lang="es-ES" sz="1100" dirty="0"/>
              <a:t>-id</a:t>
            </a:r>
          </a:p>
          <a:p>
            <a:pPr algn="just"/>
            <a:r>
              <a:rPr lang="es-ES" sz="1100" dirty="0"/>
              <a:t>-tipoId</a:t>
            </a:r>
          </a:p>
          <a:p>
            <a:pPr algn="just"/>
            <a:r>
              <a:rPr lang="es-ES" sz="1100" dirty="0"/>
              <a:t>-Nombres</a:t>
            </a:r>
          </a:p>
          <a:p>
            <a:pPr algn="just"/>
            <a:r>
              <a:rPr lang="es-ES" sz="1100" dirty="0"/>
              <a:t>-Apellidos</a:t>
            </a:r>
          </a:p>
          <a:p>
            <a:pPr algn="just"/>
            <a:r>
              <a:rPr lang="es-EC" sz="1100" dirty="0"/>
              <a:t>-FechaNacimiento</a:t>
            </a:r>
          </a:p>
          <a:p>
            <a:pPr algn="just"/>
            <a:r>
              <a:rPr lang="es-EC" sz="1100" dirty="0"/>
              <a:t>-EstadoCivil</a:t>
            </a:r>
          </a:p>
          <a:p>
            <a:pPr algn="just"/>
            <a:r>
              <a:rPr lang="es-EC" sz="1100" dirty="0"/>
              <a:t>---------------------------------</a:t>
            </a:r>
          </a:p>
          <a:p>
            <a:pPr algn="just"/>
            <a:r>
              <a:rPr lang="es-EC" sz="1100" dirty="0"/>
              <a:t>+insertar()</a:t>
            </a:r>
          </a:p>
          <a:p>
            <a:pPr algn="just"/>
            <a:r>
              <a:rPr lang="es-EC" sz="1100" dirty="0"/>
              <a:t>+modificar()</a:t>
            </a:r>
          </a:p>
          <a:p>
            <a:pPr algn="just"/>
            <a:r>
              <a:rPr lang="es-EC" sz="1100" dirty="0"/>
              <a:t>+enlistar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1FE055F-A515-4A42-A1AD-8812B18703BB}"/>
              </a:ext>
            </a:extLst>
          </p:cNvPr>
          <p:cNvSpPr/>
          <p:nvPr/>
        </p:nvSpPr>
        <p:spPr>
          <a:xfrm>
            <a:off x="2904067" y="3852335"/>
            <a:ext cx="1693333" cy="1388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Cliente</a:t>
            </a:r>
          </a:p>
          <a:p>
            <a:pPr algn="just"/>
            <a:r>
              <a:rPr lang="es-ES" sz="1100" dirty="0"/>
              <a:t>-codigoCliente</a:t>
            </a:r>
          </a:p>
          <a:p>
            <a:pPr algn="just"/>
            <a:r>
              <a:rPr lang="es-EC" sz="1100" dirty="0"/>
              <a:t>-tipoCliente</a:t>
            </a:r>
          </a:p>
          <a:p>
            <a:pPr algn="just"/>
            <a:r>
              <a:rPr lang="es-EC" sz="1100" dirty="0"/>
              <a:t>---------------------------------</a:t>
            </a:r>
          </a:p>
          <a:p>
            <a:pPr algn="just"/>
            <a:r>
              <a:rPr lang="es-EC" sz="1100" dirty="0"/>
              <a:t>+insertar()</a:t>
            </a:r>
          </a:p>
          <a:p>
            <a:pPr algn="just"/>
            <a:r>
              <a:rPr lang="es-EC" sz="1100" dirty="0"/>
              <a:t>+modificar()</a:t>
            </a:r>
          </a:p>
          <a:p>
            <a:pPr algn="just"/>
            <a:r>
              <a:rPr lang="es-EC" sz="1100" dirty="0"/>
              <a:t>+enlistar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1E59B97-6C38-4090-A84A-11FA76882753}"/>
              </a:ext>
            </a:extLst>
          </p:cNvPr>
          <p:cNvSpPr/>
          <p:nvPr/>
        </p:nvSpPr>
        <p:spPr>
          <a:xfrm>
            <a:off x="6290733" y="3852335"/>
            <a:ext cx="1693333" cy="1600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Empleado</a:t>
            </a:r>
          </a:p>
          <a:p>
            <a:pPr algn="just"/>
            <a:r>
              <a:rPr lang="es-ES" sz="1100" dirty="0"/>
              <a:t>-codigoEmpleado</a:t>
            </a:r>
          </a:p>
          <a:p>
            <a:pPr algn="just"/>
            <a:r>
              <a:rPr lang="es-ES" sz="1100" dirty="0"/>
              <a:t>-tipoContrato</a:t>
            </a:r>
          </a:p>
          <a:p>
            <a:pPr algn="just"/>
            <a:r>
              <a:rPr lang="es-ES" sz="1100" dirty="0"/>
              <a:t>-fechaIngreso</a:t>
            </a:r>
          </a:p>
          <a:p>
            <a:pPr algn="just"/>
            <a:r>
              <a:rPr lang="es-EC" sz="1100" dirty="0"/>
              <a:t>---------------------------------</a:t>
            </a:r>
          </a:p>
          <a:p>
            <a:pPr algn="just"/>
            <a:r>
              <a:rPr lang="es-EC" sz="1100" dirty="0"/>
              <a:t>+insertar()</a:t>
            </a:r>
          </a:p>
          <a:p>
            <a:pPr algn="just"/>
            <a:r>
              <a:rPr lang="es-EC" sz="1100" dirty="0"/>
              <a:t>+modificar()</a:t>
            </a:r>
          </a:p>
          <a:p>
            <a:pPr algn="just"/>
            <a:r>
              <a:rPr lang="es-EC" sz="1100" dirty="0"/>
              <a:t>+enlistar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8D3D406-10CA-46AF-A309-D7F547742134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3750734" y="2980266"/>
            <a:ext cx="1693333" cy="872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EBA042F-F6F1-4441-A85C-CB8499ED3622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5444067" y="2980266"/>
            <a:ext cx="1693333" cy="872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39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09E5D-9852-4123-8F69-DE54DB3C3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262465"/>
            <a:ext cx="9601196" cy="1303867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4)</a:t>
            </a:r>
            <a:endParaRPr lang="es-EC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6984F19-E94E-4C11-BF18-3E04647EDF33}"/>
              </a:ext>
            </a:extLst>
          </p:cNvPr>
          <p:cNvSpPr/>
          <p:nvPr/>
        </p:nvSpPr>
        <p:spPr>
          <a:xfrm>
            <a:off x="4953000" y="1418166"/>
            <a:ext cx="1905000" cy="1109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FiguraGeometrica</a:t>
            </a:r>
          </a:p>
          <a:p>
            <a:pPr marL="171450" indent="-171450" algn="just">
              <a:buFontTx/>
              <a:buChar char="-"/>
            </a:pPr>
            <a:r>
              <a:rPr lang="es-ES" sz="1100" dirty="0"/>
              <a:t>Tipo</a:t>
            </a:r>
            <a:endParaRPr lang="es-EC" sz="1100" dirty="0"/>
          </a:p>
          <a:p>
            <a:pPr marL="171450" indent="-171450" algn="just">
              <a:buFontTx/>
              <a:buChar char="-"/>
            </a:pPr>
            <a:r>
              <a:rPr lang="es-EC" sz="1100" dirty="0"/>
              <a:t>NumeroLados</a:t>
            </a:r>
          </a:p>
          <a:p>
            <a:pPr algn="just"/>
            <a:r>
              <a:rPr lang="es-EC" sz="1100" dirty="0"/>
              <a:t>--------------------------------------</a:t>
            </a:r>
          </a:p>
          <a:p>
            <a:pPr algn="just"/>
            <a:r>
              <a:rPr lang="es-EC" sz="1100" dirty="0"/>
              <a:t>+CrearFigura()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979D5DE-6F58-480D-A0B8-62645FBF8606}"/>
              </a:ext>
            </a:extLst>
          </p:cNvPr>
          <p:cNvSpPr/>
          <p:nvPr/>
        </p:nvSpPr>
        <p:spPr>
          <a:xfrm>
            <a:off x="2971799" y="3429000"/>
            <a:ext cx="1913467" cy="143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Cuadrado</a:t>
            </a:r>
            <a:endParaRPr lang="es-EC" sz="1100" dirty="0"/>
          </a:p>
          <a:p>
            <a:pPr marL="171450" indent="-171450" algn="just">
              <a:buFontTx/>
              <a:buChar char="-"/>
            </a:pPr>
            <a:r>
              <a:rPr lang="es-EC" sz="1100" dirty="0"/>
              <a:t>Lado</a:t>
            </a:r>
          </a:p>
          <a:p>
            <a:pPr algn="just"/>
            <a:r>
              <a:rPr lang="es-EC" sz="1100" dirty="0"/>
              <a:t>--------------------------------------</a:t>
            </a:r>
          </a:p>
          <a:p>
            <a:pPr algn="just"/>
            <a:r>
              <a:rPr lang="es-EC" sz="1100" dirty="0"/>
              <a:t>+CalcularArea()</a:t>
            </a:r>
          </a:p>
          <a:p>
            <a:pPr algn="just"/>
            <a:r>
              <a:rPr lang="es-EC" sz="1100" dirty="0"/>
              <a:t>+CalcularPerimetro()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F13F940-96E0-4198-805C-330970BE1841}"/>
              </a:ext>
            </a:extLst>
          </p:cNvPr>
          <p:cNvSpPr/>
          <p:nvPr/>
        </p:nvSpPr>
        <p:spPr>
          <a:xfrm>
            <a:off x="6731000" y="3488267"/>
            <a:ext cx="1989667" cy="143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Triangulo</a:t>
            </a:r>
          </a:p>
          <a:p>
            <a:pPr marL="171450" indent="-171450" algn="just">
              <a:buFontTx/>
              <a:buChar char="-"/>
            </a:pPr>
            <a:r>
              <a:rPr lang="es-ES" sz="1100" dirty="0"/>
              <a:t>Longitud</a:t>
            </a:r>
          </a:p>
          <a:p>
            <a:pPr marL="171450" indent="-171450" algn="just">
              <a:buFontTx/>
              <a:buChar char="-"/>
            </a:pPr>
            <a:r>
              <a:rPr lang="es-ES" sz="1100" dirty="0"/>
              <a:t>base</a:t>
            </a:r>
          </a:p>
          <a:p>
            <a:pPr marL="171450" indent="-171450" algn="just">
              <a:buFontTx/>
              <a:buChar char="-"/>
            </a:pPr>
            <a:r>
              <a:rPr lang="es-ES" sz="1100" dirty="0"/>
              <a:t>Altura</a:t>
            </a:r>
          </a:p>
          <a:p>
            <a:pPr algn="just"/>
            <a:r>
              <a:rPr lang="es-ES" sz="1100" dirty="0"/>
              <a:t>----------------------------------------</a:t>
            </a:r>
          </a:p>
          <a:p>
            <a:pPr algn="just"/>
            <a:r>
              <a:rPr lang="es-ES" sz="1100" dirty="0"/>
              <a:t>+CalcularArea()</a:t>
            </a:r>
          </a:p>
          <a:p>
            <a:pPr algn="just"/>
            <a:r>
              <a:rPr lang="es-ES" sz="1100" dirty="0"/>
              <a:t>+CarcularPerimetro()</a:t>
            </a:r>
          </a:p>
          <a:p>
            <a:pPr marL="171450" indent="-171450" algn="just">
              <a:buFontTx/>
              <a:buChar char="-"/>
            </a:pPr>
            <a:endParaRPr lang="es-EC" sz="1100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7C9B48E-C55D-4CE6-B758-16D5D3981E1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905500" y="2527299"/>
            <a:ext cx="1820334" cy="96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4995FB4-BB7F-4C15-AD19-89EF2C0A406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3928533" y="2527299"/>
            <a:ext cx="1976967" cy="90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93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11D17-8FA4-4783-AFA3-1D075CC8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35466"/>
            <a:ext cx="9601196" cy="1303867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5)</a:t>
            </a:r>
            <a:endParaRPr lang="es-EC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7AB6DB4-12C2-4A1B-9C24-F974B7F2F847}"/>
              </a:ext>
            </a:extLst>
          </p:cNvPr>
          <p:cNvSpPr/>
          <p:nvPr/>
        </p:nvSpPr>
        <p:spPr>
          <a:xfrm>
            <a:off x="4893733" y="922867"/>
            <a:ext cx="1634067" cy="1456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Animal</a:t>
            </a:r>
          </a:p>
          <a:p>
            <a:pPr marL="171450" indent="-171450" algn="just">
              <a:buFontTx/>
              <a:buChar char="-"/>
            </a:pPr>
            <a:r>
              <a:rPr lang="es-ES" sz="1100" dirty="0"/>
              <a:t>Peso</a:t>
            </a:r>
          </a:p>
          <a:p>
            <a:pPr marL="171450" indent="-171450" algn="just">
              <a:buFontTx/>
              <a:buChar char="-"/>
            </a:pPr>
            <a:r>
              <a:rPr lang="es-ES" sz="1100" dirty="0"/>
              <a:t>Estatura</a:t>
            </a:r>
          </a:p>
          <a:p>
            <a:pPr marL="171450" indent="-171450" algn="just">
              <a:buFontTx/>
              <a:buChar char="-"/>
            </a:pPr>
            <a:r>
              <a:rPr lang="es-ES" sz="1100" dirty="0"/>
              <a:t>Especie</a:t>
            </a:r>
          </a:p>
          <a:p>
            <a:pPr algn="just"/>
            <a:r>
              <a:rPr lang="es-ES" sz="1100" dirty="0"/>
              <a:t>--------------------------------</a:t>
            </a:r>
          </a:p>
          <a:p>
            <a:pPr algn="just"/>
            <a:r>
              <a:rPr lang="es-ES" sz="1100" dirty="0"/>
              <a:t>+ Alimentar()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57DA548-EA8C-4E47-AC88-C62EF68C7561}"/>
              </a:ext>
            </a:extLst>
          </p:cNvPr>
          <p:cNvSpPr/>
          <p:nvPr/>
        </p:nvSpPr>
        <p:spPr>
          <a:xfrm>
            <a:off x="2040466" y="3090333"/>
            <a:ext cx="1634067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Mamífero</a:t>
            </a:r>
          </a:p>
          <a:p>
            <a:pPr marL="171450" indent="-171450" algn="just">
              <a:buFontTx/>
              <a:buChar char="-"/>
            </a:pPr>
            <a:r>
              <a:rPr lang="es-ES" sz="1100" dirty="0"/>
              <a:t>Tipo</a:t>
            </a:r>
          </a:p>
          <a:p>
            <a:pPr algn="just"/>
            <a:r>
              <a:rPr lang="es-ES" sz="1100" dirty="0"/>
              <a:t>--------------------------------</a:t>
            </a:r>
          </a:p>
          <a:p>
            <a:pPr algn="just"/>
            <a:r>
              <a:rPr lang="es-ES" sz="1100" dirty="0"/>
              <a:t>+ Alimentar()</a:t>
            </a:r>
          </a:p>
          <a:p>
            <a:pPr algn="just"/>
            <a:endParaRPr lang="es-ES" sz="11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891AD59-BEC0-4A18-B5F2-580827C3D11C}"/>
              </a:ext>
            </a:extLst>
          </p:cNvPr>
          <p:cNvSpPr/>
          <p:nvPr/>
        </p:nvSpPr>
        <p:spPr>
          <a:xfrm>
            <a:off x="939801" y="4639733"/>
            <a:ext cx="1320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Yegua</a:t>
            </a:r>
          </a:p>
          <a:p>
            <a:pPr marL="171450" indent="-171450" algn="just">
              <a:buFontTx/>
              <a:buChar char="-"/>
            </a:pPr>
            <a:r>
              <a:rPr lang="es-ES" sz="1100" dirty="0"/>
              <a:t>Herbívoro</a:t>
            </a:r>
          </a:p>
          <a:p>
            <a:pPr algn="just"/>
            <a:r>
              <a:rPr lang="es-ES" sz="1100" dirty="0"/>
              <a:t>-------------------------</a:t>
            </a:r>
          </a:p>
          <a:p>
            <a:pPr algn="just"/>
            <a:r>
              <a:rPr lang="es-ES" sz="1100" dirty="0"/>
              <a:t>+ amamantar()</a:t>
            </a:r>
          </a:p>
          <a:p>
            <a:pPr algn="just"/>
            <a:r>
              <a:rPr lang="es-ES" sz="1100" dirty="0"/>
              <a:t>+ parir()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5FE00EE-1341-46CA-84A9-FD73E101596A}"/>
              </a:ext>
            </a:extLst>
          </p:cNvPr>
          <p:cNvSpPr/>
          <p:nvPr/>
        </p:nvSpPr>
        <p:spPr>
          <a:xfrm>
            <a:off x="3031067" y="4639733"/>
            <a:ext cx="1439333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Tiburón</a:t>
            </a:r>
          </a:p>
          <a:p>
            <a:pPr algn="just"/>
            <a:r>
              <a:rPr lang="es-ES" sz="1100" dirty="0"/>
              <a:t>-Carnívoro</a:t>
            </a:r>
            <a:endParaRPr lang="es-EC" sz="1100" dirty="0"/>
          </a:p>
          <a:p>
            <a:pPr algn="just"/>
            <a:r>
              <a:rPr lang="es-EC" dirty="0"/>
              <a:t>-----------------</a:t>
            </a:r>
          </a:p>
          <a:p>
            <a:pPr algn="just"/>
            <a:r>
              <a:rPr lang="es-EC" sz="1100" dirty="0"/>
              <a:t>+ nadar() </a:t>
            </a:r>
            <a:endParaRPr lang="es-ES" sz="1100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564A330-0A20-47F1-9CB6-7FEAE6F05267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857500" y="2379133"/>
            <a:ext cx="2853267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4A8B92A-E849-4AE9-9C16-61B9217ED56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600201" y="3979333"/>
            <a:ext cx="1257299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932DF75-817F-4237-9EE8-62761C3C6FDF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2857500" y="3979333"/>
            <a:ext cx="893234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256F298-D3A5-45E0-B849-226CE5CF3A89}"/>
              </a:ext>
            </a:extLst>
          </p:cNvPr>
          <p:cNvSpPr/>
          <p:nvPr/>
        </p:nvSpPr>
        <p:spPr>
          <a:xfrm>
            <a:off x="7095066" y="3090333"/>
            <a:ext cx="1634067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Ovíparo</a:t>
            </a:r>
          </a:p>
          <a:p>
            <a:pPr marL="171450" indent="-171450" algn="just">
              <a:buFontTx/>
              <a:buChar char="-"/>
            </a:pPr>
            <a:r>
              <a:rPr lang="es-ES" sz="1100" dirty="0"/>
              <a:t>Tipo</a:t>
            </a:r>
          </a:p>
          <a:p>
            <a:pPr algn="just"/>
            <a:r>
              <a:rPr lang="es-ES" sz="1100" dirty="0"/>
              <a:t>--------------------------------</a:t>
            </a:r>
          </a:p>
          <a:p>
            <a:pPr algn="just"/>
            <a:r>
              <a:rPr lang="es-ES" sz="1100" dirty="0"/>
              <a:t>+ Alimentar()</a:t>
            </a:r>
          </a:p>
          <a:p>
            <a:pPr algn="just"/>
            <a:r>
              <a:rPr lang="es-ES" sz="1100" dirty="0"/>
              <a:t>+PonerHuevo()</a:t>
            </a:r>
          </a:p>
          <a:p>
            <a:pPr algn="just"/>
            <a:endParaRPr lang="es-ES" sz="110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AF7F2A5-A90D-4AD2-990F-2E0A4125A652}"/>
              </a:ext>
            </a:extLst>
          </p:cNvPr>
          <p:cNvSpPr/>
          <p:nvPr/>
        </p:nvSpPr>
        <p:spPr>
          <a:xfrm>
            <a:off x="5647266" y="4639733"/>
            <a:ext cx="1634067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Tortuga</a:t>
            </a:r>
          </a:p>
          <a:p>
            <a:pPr marL="171450" indent="-171450" algn="just">
              <a:buFontTx/>
              <a:buChar char="-"/>
            </a:pPr>
            <a:r>
              <a:rPr lang="es-ES" sz="1100" dirty="0"/>
              <a:t>Herbívoro</a:t>
            </a:r>
          </a:p>
          <a:p>
            <a:pPr algn="just"/>
            <a:r>
              <a:rPr lang="es-ES" sz="1100" dirty="0"/>
              <a:t>--------------------------------</a:t>
            </a:r>
          </a:p>
          <a:p>
            <a:pPr algn="just"/>
            <a:r>
              <a:rPr lang="es-ES" sz="1100" dirty="0"/>
              <a:t>+ PonerHuevo()</a:t>
            </a:r>
          </a:p>
          <a:p>
            <a:pPr algn="just"/>
            <a:endParaRPr lang="es-ES" sz="110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8E93DC2-F10F-4F13-A03A-CE6ED4E2CC20}"/>
              </a:ext>
            </a:extLst>
          </p:cNvPr>
          <p:cNvSpPr/>
          <p:nvPr/>
        </p:nvSpPr>
        <p:spPr>
          <a:xfrm>
            <a:off x="8661399" y="4639733"/>
            <a:ext cx="1634067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Pez</a:t>
            </a:r>
            <a:endParaRPr lang="es-ES" sz="1100" dirty="0"/>
          </a:p>
          <a:p>
            <a:pPr algn="just"/>
            <a:r>
              <a:rPr lang="es-ES" sz="1100" dirty="0"/>
              <a:t>--------------------------------</a:t>
            </a:r>
          </a:p>
          <a:p>
            <a:pPr algn="just"/>
            <a:r>
              <a:rPr lang="es-ES" sz="1100" dirty="0"/>
              <a:t>+ Nadar()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6F0E7982-40D6-4C5B-BFA2-0D5C57B2D3F4}"/>
              </a:ext>
            </a:extLst>
          </p:cNvPr>
          <p:cNvCxnSpPr>
            <a:stCxn id="4" idx="2"/>
            <a:endCxn id="20" idx="0"/>
          </p:cNvCxnSpPr>
          <p:nvPr/>
        </p:nvCxnSpPr>
        <p:spPr>
          <a:xfrm>
            <a:off x="5710767" y="2379133"/>
            <a:ext cx="2201333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08A5C4C0-798A-41B0-B70E-FB9E54D22BF5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6464300" y="3979333"/>
            <a:ext cx="1447800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4753950A-AF0B-40C3-968E-355F0C4449BC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>
            <a:off x="7912100" y="3979333"/>
            <a:ext cx="1566333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006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527C1-F062-4314-9925-7FCC40C89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18532"/>
            <a:ext cx="9601196" cy="1303867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6)</a:t>
            </a:r>
            <a:endParaRPr lang="es-EC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AB0B24C-E4F2-42DE-BCD1-12CDEB34D795}"/>
              </a:ext>
            </a:extLst>
          </p:cNvPr>
          <p:cNvSpPr/>
          <p:nvPr/>
        </p:nvSpPr>
        <p:spPr>
          <a:xfrm>
            <a:off x="5219699" y="601133"/>
            <a:ext cx="1752599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Producto</a:t>
            </a:r>
          </a:p>
          <a:p>
            <a:pPr marL="171450" indent="-171450" algn="just">
              <a:buFontTx/>
              <a:buChar char="-"/>
            </a:pPr>
            <a:r>
              <a:rPr lang="es-ES" sz="1100" dirty="0"/>
              <a:t>Código</a:t>
            </a:r>
          </a:p>
          <a:p>
            <a:pPr marL="171450" indent="-171450" algn="just">
              <a:buFontTx/>
              <a:buChar char="-"/>
            </a:pPr>
            <a:r>
              <a:rPr lang="es-ES" sz="1100" dirty="0"/>
              <a:t>Descripción </a:t>
            </a:r>
          </a:p>
          <a:p>
            <a:pPr marL="171450" indent="-171450" algn="just">
              <a:buFontTx/>
              <a:buChar char="-"/>
            </a:pPr>
            <a:r>
              <a:rPr lang="es-ES" sz="1100" dirty="0"/>
              <a:t>Stock mínimo</a:t>
            </a:r>
          </a:p>
          <a:p>
            <a:pPr marL="171450" indent="-171450" algn="just">
              <a:buFontTx/>
              <a:buChar char="-"/>
            </a:pPr>
            <a:r>
              <a:rPr lang="es-ES" sz="1100" dirty="0"/>
              <a:t>Stock máximo</a:t>
            </a:r>
          </a:p>
          <a:p>
            <a:pPr marL="171450" indent="-171450" algn="just">
              <a:buFontTx/>
              <a:buChar char="-"/>
            </a:pPr>
            <a:r>
              <a:rPr lang="es-ES" sz="1100" dirty="0"/>
              <a:t>Precio</a:t>
            </a:r>
          </a:p>
          <a:p>
            <a:pPr marL="171450" indent="-171450" algn="just">
              <a:buFontTx/>
              <a:buChar char="-"/>
            </a:pPr>
            <a:r>
              <a:rPr lang="es-ES" sz="1100" dirty="0"/>
              <a:t>Cantidad</a:t>
            </a:r>
          </a:p>
          <a:p>
            <a:pPr algn="just"/>
            <a:r>
              <a:rPr lang="es-ES" sz="1100" dirty="0"/>
              <a:t>-----------------------------------</a:t>
            </a:r>
          </a:p>
          <a:p>
            <a:pPr algn="just"/>
            <a:r>
              <a:rPr lang="es-ES" sz="1100" dirty="0"/>
              <a:t>+CrearProducto()</a:t>
            </a:r>
          </a:p>
          <a:p>
            <a:pPr algn="just"/>
            <a:r>
              <a:rPr lang="es-ES" sz="1100" dirty="0"/>
              <a:t>+Descuento()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24FB80F-0715-4570-8172-90D9B76D9CB6}"/>
              </a:ext>
            </a:extLst>
          </p:cNvPr>
          <p:cNvSpPr/>
          <p:nvPr/>
        </p:nvSpPr>
        <p:spPr>
          <a:xfrm>
            <a:off x="1955802" y="3589867"/>
            <a:ext cx="1752599" cy="1388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DiscoDuro</a:t>
            </a:r>
          </a:p>
          <a:p>
            <a:pPr marL="171450" indent="-171450" algn="just">
              <a:buFontTx/>
              <a:buChar char="-"/>
            </a:pPr>
            <a:r>
              <a:rPr lang="es-ES" sz="1100" dirty="0"/>
              <a:t>Marca</a:t>
            </a:r>
          </a:p>
          <a:p>
            <a:pPr marL="171450" indent="-171450" algn="just">
              <a:buFontTx/>
              <a:buChar char="-"/>
            </a:pPr>
            <a:r>
              <a:rPr lang="es-ES" sz="1100" dirty="0"/>
              <a:t>Capacidad</a:t>
            </a:r>
          </a:p>
          <a:p>
            <a:pPr algn="just"/>
            <a:r>
              <a:rPr lang="es-ES" sz="1100" dirty="0"/>
              <a:t>-----------------------------------</a:t>
            </a:r>
          </a:p>
          <a:p>
            <a:pPr algn="just"/>
            <a:r>
              <a:rPr lang="es-ES" sz="1100" dirty="0"/>
              <a:t>+CrearProducto()</a:t>
            </a:r>
          </a:p>
          <a:p>
            <a:pPr algn="just"/>
            <a:r>
              <a:rPr lang="es-ES" sz="1100" dirty="0"/>
              <a:t>+Descuento()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71C58E3-530D-420B-A5B3-5CA234DF045A}"/>
              </a:ext>
            </a:extLst>
          </p:cNvPr>
          <p:cNvSpPr/>
          <p:nvPr/>
        </p:nvSpPr>
        <p:spPr>
          <a:xfrm>
            <a:off x="5219698" y="3505200"/>
            <a:ext cx="1752599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Monitor</a:t>
            </a:r>
          </a:p>
          <a:p>
            <a:pPr marL="171450" indent="-171450" algn="just">
              <a:buFontTx/>
              <a:buChar char="-"/>
            </a:pPr>
            <a:r>
              <a:rPr lang="es-ES" sz="1100" dirty="0"/>
              <a:t>Marca</a:t>
            </a:r>
          </a:p>
          <a:p>
            <a:pPr marL="171450" indent="-171450" algn="just">
              <a:buFontTx/>
              <a:buChar char="-"/>
            </a:pPr>
            <a:r>
              <a:rPr lang="es-ES" sz="1100" dirty="0"/>
              <a:t>Tipo</a:t>
            </a:r>
          </a:p>
          <a:p>
            <a:pPr marL="171450" indent="-171450" algn="just">
              <a:buFontTx/>
              <a:buChar char="-"/>
            </a:pPr>
            <a:r>
              <a:rPr lang="es-ES" sz="1100" dirty="0"/>
              <a:t>Tamaño</a:t>
            </a:r>
          </a:p>
          <a:p>
            <a:pPr algn="just"/>
            <a:r>
              <a:rPr lang="es-ES" sz="1100" dirty="0"/>
              <a:t>-----------------------------------</a:t>
            </a:r>
          </a:p>
          <a:p>
            <a:pPr algn="just"/>
            <a:r>
              <a:rPr lang="es-ES" sz="1100" dirty="0"/>
              <a:t>+CrearProducto()</a:t>
            </a:r>
          </a:p>
          <a:p>
            <a:pPr algn="just"/>
            <a:r>
              <a:rPr lang="es-ES" sz="1100" dirty="0"/>
              <a:t>+Descuento()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8C146C8-F92E-4072-B51F-D12E8F692E26}"/>
              </a:ext>
            </a:extLst>
          </p:cNvPr>
          <p:cNvSpPr/>
          <p:nvPr/>
        </p:nvSpPr>
        <p:spPr>
          <a:xfrm>
            <a:off x="8369302" y="3505200"/>
            <a:ext cx="1752599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Ordenador</a:t>
            </a:r>
          </a:p>
          <a:p>
            <a:pPr marL="171450" indent="-171450" algn="just">
              <a:buFontTx/>
              <a:buChar char="-"/>
            </a:pPr>
            <a:r>
              <a:rPr lang="es-ES" sz="1100" dirty="0"/>
              <a:t>Memoria</a:t>
            </a:r>
          </a:p>
          <a:p>
            <a:pPr marL="171450" indent="-171450" algn="just">
              <a:buFontTx/>
              <a:buChar char="-"/>
            </a:pPr>
            <a:r>
              <a:rPr lang="es-ES" sz="1100" dirty="0"/>
              <a:t>Disco</a:t>
            </a:r>
          </a:p>
          <a:p>
            <a:pPr marL="171450" indent="-171450" algn="just">
              <a:buFontTx/>
              <a:buChar char="-"/>
            </a:pPr>
            <a:r>
              <a:rPr lang="es-ES" sz="1100" dirty="0"/>
              <a:t>Marca</a:t>
            </a:r>
          </a:p>
          <a:p>
            <a:pPr algn="just"/>
            <a:r>
              <a:rPr lang="es-ES" sz="1100" dirty="0"/>
              <a:t>-----------------------------------</a:t>
            </a:r>
          </a:p>
          <a:p>
            <a:pPr algn="just"/>
            <a:r>
              <a:rPr lang="es-ES" sz="1100" dirty="0"/>
              <a:t>+CrearProducto()</a:t>
            </a:r>
          </a:p>
          <a:p>
            <a:pPr algn="just"/>
            <a:r>
              <a:rPr lang="es-ES" sz="1100" dirty="0"/>
              <a:t>+Descuento()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3CDC6BD-EEDA-4FAB-8057-2D64C3F1E7DA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6095998" y="2506133"/>
            <a:ext cx="1" cy="999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6B9CC3E-6A2E-4F8F-B34A-27DB56E2D39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832102" y="2506133"/>
            <a:ext cx="3263897" cy="1083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AEFE2FF4-7606-42D1-8DC5-583099C3B084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6095999" y="2506133"/>
            <a:ext cx="3149603" cy="999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80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5BC19-C89D-4E9C-A807-F41DCB95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203198"/>
            <a:ext cx="9601196" cy="1303867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7)</a:t>
            </a:r>
            <a:endParaRPr lang="es-EC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930D181-7811-43DB-B426-C7AA18396288}"/>
              </a:ext>
            </a:extLst>
          </p:cNvPr>
          <p:cNvSpPr/>
          <p:nvPr/>
        </p:nvSpPr>
        <p:spPr>
          <a:xfrm>
            <a:off x="5198532" y="702731"/>
            <a:ext cx="1794933" cy="160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Empleado</a:t>
            </a:r>
          </a:p>
          <a:p>
            <a:pPr marL="171450" indent="-171450" algn="just">
              <a:buFontTx/>
              <a:buChar char="-"/>
            </a:pPr>
            <a:r>
              <a:rPr lang="es-ES" sz="1100" dirty="0"/>
              <a:t>Id</a:t>
            </a:r>
          </a:p>
          <a:p>
            <a:pPr marL="171450" indent="-171450" algn="just">
              <a:buFontTx/>
              <a:buChar char="-"/>
            </a:pPr>
            <a:r>
              <a:rPr lang="es-ES" sz="1100" dirty="0"/>
              <a:t>Nombre</a:t>
            </a:r>
          </a:p>
          <a:p>
            <a:pPr marL="171450" indent="-171450" algn="just">
              <a:buFontTx/>
              <a:buChar char="-"/>
            </a:pPr>
            <a:r>
              <a:rPr lang="es-ES" sz="1100" dirty="0"/>
              <a:t>Apellido</a:t>
            </a:r>
          </a:p>
          <a:p>
            <a:pPr marL="171450" indent="-171450" algn="just">
              <a:buFontTx/>
              <a:buChar char="-"/>
            </a:pPr>
            <a:r>
              <a:rPr lang="es-ES" sz="1100" dirty="0"/>
              <a:t>Contrato</a:t>
            </a:r>
            <a:endParaRPr lang="es-EC" sz="1100" dirty="0"/>
          </a:p>
          <a:p>
            <a:pPr algn="just"/>
            <a:r>
              <a:rPr lang="es-EC" sz="1100" dirty="0"/>
              <a:t>------------------------------------</a:t>
            </a:r>
          </a:p>
          <a:p>
            <a:pPr algn="just"/>
            <a:r>
              <a:rPr lang="es-EC" sz="1100" dirty="0"/>
              <a:t>+  crear</a:t>
            </a:r>
          </a:p>
          <a:p>
            <a:pPr algn="just"/>
            <a:r>
              <a:rPr lang="es-EC" sz="1100" dirty="0"/>
              <a:t>+ modificar</a:t>
            </a:r>
          </a:p>
          <a:p>
            <a:pPr algn="just"/>
            <a:r>
              <a:rPr lang="es-EC" sz="1100" dirty="0"/>
              <a:t>+ listar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9172912-B5B8-4996-AF17-82237C11FC8C}"/>
              </a:ext>
            </a:extLst>
          </p:cNvPr>
          <p:cNvSpPr/>
          <p:nvPr/>
        </p:nvSpPr>
        <p:spPr>
          <a:xfrm>
            <a:off x="2810935" y="3429000"/>
            <a:ext cx="1752599" cy="1303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Operario</a:t>
            </a:r>
          </a:p>
          <a:p>
            <a:pPr marL="171450" indent="-171450" algn="just">
              <a:buFontTx/>
              <a:buChar char="-"/>
            </a:pPr>
            <a:r>
              <a:rPr lang="es-ES" sz="1100" dirty="0"/>
              <a:t>Cargo</a:t>
            </a:r>
          </a:p>
          <a:p>
            <a:pPr algn="just"/>
            <a:r>
              <a:rPr lang="es-ES" sz="1100" dirty="0"/>
              <a:t>-----------------------------------</a:t>
            </a:r>
          </a:p>
          <a:p>
            <a:pPr algn="just"/>
            <a:r>
              <a:rPr lang="es-EC" sz="1100" dirty="0"/>
              <a:t>+  crear</a:t>
            </a:r>
          </a:p>
          <a:p>
            <a:pPr algn="just"/>
            <a:r>
              <a:rPr lang="es-EC" sz="1100" dirty="0"/>
              <a:t>+ modificar</a:t>
            </a:r>
          </a:p>
          <a:p>
            <a:pPr algn="just"/>
            <a:r>
              <a:rPr lang="es-EC" sz="1100" dirty="0"/>
              <a:t>+ listar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686DDE1-C434-4AC2-856A-5A1F83D2579D}"/>
              </a:ext>
            </a:extLst>
          </p:cNvPr>
          <p:cNvSpPr/>
          <p:nvPr/>
        </p:nvSpPr>
        <p:spPr>
          <a:xfrm>
            <a:off x="7747001" y="3429000"/>
            <a:ext cx="1752599" cy="139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Directivo</a:t>
            </a:r>
          </a:p>
          <a:p>
            <a:pPr marL="171450" indent="-171450" algn="just">
              <a:buFontTx/>
              <a:buChar char="-"/>
            </a:pPr>
            <a:r>
              <a:rPr lang="es-ES" sz="1100" dirty="0"/>
              <a:t>rangoGerarjico</a:t>
            </a:r>
          </a:p>
          <a:p>
            <a:pPr marL="171450" indent="-171450" algn="just">
              <a:buFontTx/>
              <a:buChar char="-"/>
            </a:pPr>
            <a:r>
              <a:rPr lang="es-ES" sz="1100" dirty="0"/>
              <a:t>Cargo</a:t>
            </a:r>
          </a:p>
          <a:p>
            <a:pPr algn="just"/>
            <a:r>
              <a:rPr lang="es-ES" sz="1100" dirty="0"/>
              <a:t>-----------------------------------</a:t>
            </a:r>
          </a:p>
          <a:p>
            <a:pPr algn="just"/>
            <a:r>
              <a:rPr lang="es-EC" sz="1100" dirty="0"/>
              <a:t>+  crear</a:t>
            </a:r>
          </a:p>
          <a:p>
            <a:pPr algn="just"/>
            <a:r>
              <a:rPr lang="es-EC" sz="1100" dirty="0"/>
              <a:t>+ modificar</a:t>
            </a:r>
          </a:p>
          <a:p>
            <a:pPr algn="just"/>
            <a:r>
              <a:rPr lang="es-EC" sz="1100" dirty="0"/>
              <a:t>+ listar</a:t>
            </a:r>
          </a:p>
          <a:p>
            <a:pPr algn="just"/>
            <a:endParaRPr lang="es-ES" sz="1100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077E6A3-DFF3-48D7-A690-2CFB9ECB06A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095999" y="2311398"/>
            <a:ext cx="2527302" cy="1117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BFCDAEB-030B-45F2-9DA1-FB07AFE76031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687235" y="2311398"/>
            <a:ext cx="2408764" cy="1117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138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275</TotalTime>
  <Words>781</Words>
  <Application>Microsoft Office PowerPoint</Application>
  <PresentationFormat>Panorámica</PresentationFormat>
  <Paragraphs>413</Paragraphs>
  <Slides>45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49" baseType="lpstr">
      <vt:lpstr>Arial</vt:lpstr>
      <vt:lpstr>Garamond</vt:lpstr>
      <vt:lpstr>Segoe UI Historic</vt:lpstr>
      <vt:lpstr>Orgánico</vt:lpstr>
      <vt:lpstr>Universidad Politécnica Salesiana</vt:lpstr>
      <vt:lpstr>Herencia</vt:lpstr>
      <vt:lpstr>Ejemplos: 1)</vt:lpstr>
      <vt:lpstr>2)</vt:lpstr>
      <vt:lpstr>3)</vt:lpstr>
      <vt:lpstr>4)</vt:lpstr>
      <vt:lpstr>5)</vt:lpstr>
      <vt:lpstr>6)</vt:lpstr>
      <vt:lpstr>7)</vt:lpstr>
      <vt:lpstr>8)</vt:lpstr>
      <vt:lpstr>9)</vt:lpstr>
      <vt:lpstr>10)</vt:lpstr>
      <vt:lpstr>Composición</vt:lpstr>
      <vt:lpstr>1)</vt:lpstr>
      <vt:lpstr>2)</vt:lpstr>
      <vt:lpstr>3)</vt:lpstr>
      <vt:lpstr>4)</vt:lpstr>
      <vt:lpstr>5)</vt:lpstr>
      <vt:lpstr>6)</vt:lpstr>
      <vt:lpstr>7)</vt:lpstr>
      <vt:lpstr>8)</vt:lpstr>
      <vt:lpstr>9)</vt:lpstr>
      <vt:lpstr>10)</vt:lpstr>
      <vt:lpstr>Agregación</vt:lpstr>
      <vt:lpstr>1)</vt:lpstr>
      <vt:lpstr>2)</vt:lpstr>
      <vt:lpstr>3)</vt:lpstr>
      <vt:lpstr>4)</vt:lpstr>
      <vt:lpstr>5)</vt:lpstr>
      <vt:lpstr>6)</vt:lpstr>
      <vt:lpstr>7)</vt:lpstr>
      <vt:lpstr>8)</vt:lpstr>
      <vt:lpstr>9)</vt:lpstr>
      <vt:lpstr>10)</vt:lpstr>
      <vt:lpstr>Dependencia</vt:lpstr>
      <vt:lpstr>1)</vt:lpstr>
      <vt:lpstr>2)</vt:lpstr>
      <vt:lpstr>3)</vt:lpstr>
      <vt:lpstr>4)</vt:lpstr>
      <vt:lpstr>5)</vt:lpstr>
      <vt:lpstr>6)</vt:lpstr>
      <vt:lpstr>7)</vt:lpstr>
      <vt:lpstr>8)</vt:lpstr>
      <vt:lpstr>9)</vt:lpstr>
      <vt:lpstr>10)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Politécnica Salesiana</dc:title>
  <dc:creator>Daniel Yansaguano</dc:creator>
  <cp:lastModifiedBy>Daniel Yansaguano</cp:lastModifiedBy>
  <cp:revision>60</cp:revision>
  <dcterms:created xsi:type="dcterms:W3CDTF">2021-04-21T00:11:10Z</dcterms:created>
  <dcterms:modified xsi:type="dcterms:W3CDTF">2021-04-21T12:18:33Z</dcterms:modified>
</cp:coreProperties>
</file>