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39fb3f13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39fb3f13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39fb3f13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39fb3f13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3ed5615c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3ed5615c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3ed5615c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3ed5615c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39fb3f1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39fb3f1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39fb3f1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39fb3f1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2e56a15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2e56a15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39fb3f1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39fb3f1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2e56a15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2e56a1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2e56a15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2e56a1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39fb3f1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39fb3f1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39fb3f1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39fb3f1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owardsdatascience.com/a-comprehensive-guide-to-convolutional-neural-networks-the-eli5-way-3bd2b1164a5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Training a Convolutional Neural Network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5200">
                <a:solidFill>
                  <a:schemeClr val="dk1"/>
                </a:solidFill>
              </a:rPr>
              <a:t>Andrew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 Model Architecture</a:t>
            </a:r>
            <a:endParaRPr/>
          </a:p>
        </p:txBody>
      </p:sp>
      <p:sp>
        <p:nvSpPr>
          <p:cNvPr id="119" name="Google Shape;119;p22"/>
          <p:cNvSpPr txBox="1"/>
          <p:nvPr>
            <p:ph idx="1" type="body"/>
          </p:nvPr>
        </p:nvSpPr>
        <p:spPr>
          <a:xfrm>
            <a:off x="311700" y="1152475"/>
            <a:ext cx="4212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My number of filters: 32</a:t>
            </a:r>
            <a:endParaRPr/>
          </a:p>
          <a:p>
            <a:pPr indent="0" lvl="0" marL="0" rtl="0" algn="l">
              <a:spcBef>
                <a:spcPts val="1200"/>
              </a:spcBef>
              <a:spcAft>
                <a:spcPts val="0"/>
              </a:spcAft>
              <a:buClr>
                <a:schemeClr val="dk1"/>
              </a:buClr>
              <a:buSzPct val="61111"/>
              <a:buFont typeface="Arial"/>
              <a:buNone/>
            </a:pPr>
            <a:r>
              <a:rPr lang="en"/>
              <a:t>My filter size: 3</a:t>
            </a:r>
            <a:endParaRPr/>
          </a:p>
          <a:p>
            <a:pPr indent="0" lvl="0" marL="0" rtl="0" algn="l">
              <a:spcBef>
                <a:spcPts val="1200"/>
              </a:spcBef>
              <a:spcAft>
                <a:spcPts val="0"/>
              </a:spcAft>
              <a:buClr>
                <a:schemeClr val="dk1"/>
              </a:buClr>
              <a:buSzPct val="61111"/>
              <a:buFont typeface="Arial"/>
              <a:buNone/>
            </a:pPr>
            <a:r>
              <a:rPr lang="en"/>
              <a:t>My pool size: 2</a:t>
            </a:r>
            <a:endParaRPr/>
          </a:p>
          <a:p>
            <a:pPr indent="0" lvl="0" marL="0" rtl="0" algn="l">
              <a:spcBef>
                <a:spcPts val="1200"/>
              </a:spcBef>
              <a:spcAft>
                <a:spcPts val="0"/>
              </a:spcAft>
              <a:buClr>
                <a:schemeClr val="dk1"/>
              </a:buClr>
              <a:buSzPct val="61111"/>
              <a:buFont typeface="Arial"/>
              <a:buNone/>
            </a:pPr>
            <a:r>
              <a:rPr lang="en"/>
              <a:t>My number of epochs: 25</a:t>
            </a:r>
            <a:endParaRPr/>
          </a:p>
          <a:p>
            <a:pPr indent="0" lvl="0" marL="0" rtl="0" algn="l">
              <a:spcBef>
                <a:spcPts val="1200"/>
              </a:spcBef>
              <a:spcAft>
                <a:spcPts val="0"/>
              </a:spcAft>
              <a:buClr>
                <a:schemeClr val="dk1"/>
              </a:buClr>
              <a:buSzPct val="61111"/>
              <a:buFont typeface="Arial"/>
              <a:buNone/>
            </a:pPr>
            <a:r>
              <a:rPr lang="en"/>
              <a:t>My number of convolutional layers: 4</a:t>
            </a:r>
            <a:endParaRPr/>
          </a:p>
          <a:p>
            <a:pPr indent="0" lvl="0" marL="0" rtl="0" algn="l">
              <a:spcBef>
                <a:spcPts val="1200"/>
              </a:spcBef>
              <a:spcAft>
                <a:spcPts val="0"/>
              </a:spcAft>
              <a:buClr>
                <a:schemeClr val="dk1"/>
              </a:buClr>
              <a:buSzPct val="61111"/>
              <a:buFont typeface="Arial"/>
              <a:buNone/>
            </a:pPr>
            <a:r>
              <a:rPr lang="en"/>
              <a:t>My number of max pooling layers: 4</a:t>
            </a:r>
            <a:endParaRPr/>
          </a:p>
          <a:p>
            <a:pPr indent="0" lvl="0" marL="0" rtl="0" algn="l">
              <a:spcBef>
                <a:spcPts val="1200"/>
              </a:spcBef>
              <a:spcAft>
                <a:spcPts val="0"/>
              </a:spcAft>
              <a:buClr>
                <a:schemeClr val="dk1"/>
              </a:buClr>
              <a:buSzPct val="61111"/>
              <a:buFont typeface="Arial"/>
              <a:buNone/>
            </a:pPr>
            <a:r>
              <a:rPr lang="en"/>
              <a:t>1 Flatten Layer</a:t>
            </a:r>
            <a:endParaRPr/>
          </a:p>
          <a:p>
            <a:pPr indent="0" lvl="0" marL="0" rtl="0" algn="l">
              <a:spcBef>
                <a:spcPts val="1200"/>
              </a:spcBef>
              <a:spcAft>
                <a:spcPts val="0"/>
              </a:spcAft>
              <a:buClr>
                <a:schemeClr val="dk1"/>
              </a:buClr>
              <a:buSzPct val="61111"/>
              <a:buFont typeface="Arial"/>
              <a:buNone/>
            </a:pPr>
            <a:r>
              <a:rPr lang="en"/>
              <a:t>1 Fully-Connected Layer</a:t>
            </a:r>
            <a:endParaRPr/>
          </a:p>
          <a:p>
            <a:pPr indent="0" lvl="0" marL="0" rtl="0" algn="l">
              <a:spcBef>
                <a:spcPts val="1200"/>
              </a:spcBef>
              <a:spcAft>
                <a:spcPts val="0"/>
              </a:spcAft>
              <a:buClr>
                <a:schemeClr val="dk1"/>
              </a:buClr>
              <a:buSzPct val="61111"/>
              <a:buFont typeface="Arial"/>
              <a:buNone/>
            </a:pPr>
            <a:r>
              <a:rPr lang="en"/>
              <a:t>Data generators used for inputs</a:t>
            </a:r>
            <a:endParaRPr/>
          </a:p>
          <a:p>
            <a:pPr indent="0" lvl="0" marL="0" rtl="0" algn="l">
              <a:spcBef>
                <a:spcPts val="120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4717575" y="1603263"/>
            <a:ext cx="4314600" cy="19369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 Model Results</a:t>
            </a:r>
            <a:endParaRPr/>
          </a:p>
        </p:txBody>
      </p:sp>
      <p:pic>
        <p:nvPicPr>
          <p:cNvPr id="126" name="Google Shape;126;p23"/>
          <p:cNvPicPr preferRelativeResize="0"/>
          <p:nvPr/>
        </p:nvPicPr>
        <p:blipFill>
          <a:blip r:embed="rId3">
            <a:alphaModFix/>
          </a:blip>
          <a:stretch>
            <a:fillRect/>
          </a:stretch>
        </p:blipFill>
        <p:spPr>
          <a:xfrm>
            <a:off x="910063" y="4007600"/>
            <a:ext cx="3153073" cy="942975"/>
          </a:xfrm>
          <a:prstGeom prst="rect">
            <a:avLst/>
          </a:prstGeom>
          <a:noFill/>
          <a:ln>
            <a:noFill/>
          </a:ln>
        </p:spPr>
      </p:pic>
      <p:pic>
        <p:nvPicPr>
          <p:cNvPr id="127" name="Google Shape;127;p23"/>
          <p:cNvPicPr preferRelativeResize="0"/>
          <p:nvPr/>
        </p:nvPicPr>
        <p:blipFill>
          <a:blip r:embed="rId4">
            <a:alphaModFix/>
          </a:blip>
          <a:stretch>
            <a:fillRect/>
          </a:stretch>
        </p:blipFill>
        <p:spPr>
          <a:xfrm>
            <a:off x="619700" y="1188688"/>
            <a:ext cx="3733800" cy="2647950"/>
          </a:xfrm>
          <a:prstGeom prst="rect">
            <a:avLst/>
          </a:prstGeom>
          <a:noFill/>
          <a:ln>
            <a:noFill/>
          </a:ln>
        </p:spPr>
      </p:pic>
      <p:pic>
        <p:nvPicPr>
          <p:cNvPr id="128" name="Google Shape;128;p23"/>
          <p:cNvPicPr preferRelativeResize="0"/>
          <p:nvPr/>
        </p:nvPicPr>
        <p:blipFill>
          <a:blip r:embed="rId5">
            <a:alphaModFix/>
          </a:blip>
          <a:stretch>
            <a:fillRect/>
          </a:stretch>
        </p:blipFill>
        <p:spPr>
          <a:xfrm>
            <a:off x="4757350" y="661263"/>
            <a:ext cx="3950847"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LeNet CNN is not accurate and sophisticated enough to perform tasks like defect detection in largely uniform TEM Images having long training times or being computationally expensive.</a:t>
            </a:r>
            <a:endParaRPr/>
          </a:p>
          <a:p>
            <a:pPr indent="0" lvl="0" marL="0" rtl="0" algn="l">
              <a:spcBef>
                <a:spcPts val="1200"/>
              </a:spcBef>
              <a:spcAft>
                <a:spcPts val="1200"/>
              </a:spcAft>
              <a:buNone/>
            </a:pPr>
            <a:r>
              <a:rPr lang="en"/>
              <a:t>More sophisticated neural networks (such as Residual Neural Networks) are recommended for these tasks. My next steps are to create and test residual neural networks in order to increase both performance and accuracy of the neural network.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Acknowledgements</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to Dr. Aihua Wood and Major Phillip Cho for hosting me at AFIT as an intern - I have learned a lot from both of you.</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CNN Diagram was taken from </a:t>
            </a:r>
            <a:r>
              <a:rPr lang="en" u="sng">
                <a:solidFill>
                  <a:schemeClr val="hlink"/>
                </a:solidFill>
                <a:hlinkClick r:id="rId3"/>
              </a:rPr>
              <a:t>https://towardsdatascience.com/a-comprehensive-guide-to-convolutional-neural-networks-the-eli5-way-3bd2b1164a53</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Intern under Major Philip Cho</a:t>
            </a:r>
            <a:endParaRPr/>
          </a:p>
          <a:p>
            <a:pPr indent="0" lvl="0" marL="0" rtl="0" algn="l">
              <a:spcBef>
                <a:spcPts val="1200"/>
              </a:spcBef>
              <a:spcAft>
                <a:spcPts val="0"/>
              </a:spcAft>
              <a:buNone/>
            </a:pPr>
            <a:r>
              <a:rPr lang="en"/>
              <a:t>Rising sophomore at Johns Hopkins University</a:t>
            </a:r>
            <a:endParaRPr/>
          </a:p>
          <a:p>
            <a:pPr indent="0" lvl="0" marL="0" rtl="0" algn="l">
              <a:spcBef>
                <a:spcPts val="1200"/>
              </a:spcBef>
              <a:spcAft>
                <a:spcPts val="0"/>
              </a:spcAft>
              <a:buNone/>
            </a:pPr>
            <a:r>
              <a:rPr lang="en"/>
              <a:t>Studying Mathematics and Computer Music Composition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Convolutional Neural Networks?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t>A Convolutional Neural Network(CNN) is a deep learning algorithm that mimics the organization of the visual cortex of the human brain and the connections between neurons in order to classify inputs</a:t>
            </a:r>
            <a:endParaRPr/>
          </a:p>
          <a:p>
            <a:pPr indent="0" lvl="0" marL="0" rtl="0" algn="l">
              <a:spcBef>
                <a:spcPts val="1200"/>
              </a:spcBef>
              <a:spcAft>
                <a:spcPts val="0"/>
              </a:spcAft>
              <a:buNone/>
            </a:pPr>
            <a:r>
              <a:rPr lang="en"/>
              <a:t>What are the advantages of CNNs?</a:t>
            </a:r>
            <a:endParaRPr/>
          </a:p>
          <a:p>
            <a:pPr indent="-342900" lvl="0" marL="457200" rtl="0" algn="l">
              <a:spcBef>
                <a:spcPts val="1200"/>
              </a:spcBef>
              <a:spcAft>
                <a:spcPts val="0"/>
              </a:spcAft>
              <a:buSzPts val="1800"/>
              <a:buChar char="-"/>
            </a:pPr>
            <a:r>
              <a:rPr lang="en"/>
              <a:t>Computationally inexpensive due to fewer parameters being required</a:t>
            </a:r>
            <a:endParaRPr/>
          </a:p>
          <a:p>
            <a:pPr indent="-342900" lvl="0" marL="457200" rtl="0" algn="l">
              <a:spcBef>
                <a:spcPts val="0"/>
              </a:spcBef>
              <a:spcAft>
                <a:spcPts val="0"/>
              </a:spcAft>
              <a:buSzPts val="1800"/>
              <a:buChar char="-"/>
            </a:pPr>
            <a:r>
              <a:rPr lang="en"/>
              <a:t>Able to recognize features in images without human supervision/guidance</a:t>
            </a:r>
            <a:endParaRPr/>
          </a:p>
          <a:p>
            <a:pPr indent="0" lvl="0" marL="0" rtl="0" algn="l">
              <a:spcBef>
                <a:spcPts val="1200"/>
              </a:spcBef>
              <a:spcAft>
                <a:spcPts val="0"/>
              </a:spcAft>
              <a:buNone/>
            </a:pPr>
            <a:r>
              <a:rPr lang="en"/>
              <a:t>What kinds of CNNs are there?</a:t>
            </a:r>
            <a:endParaRPr/>
          </a:p>
          <a:p>
            <a:pPr indent="-342900" lvl="0" marL="457200" rtl="0" algn="l">
              <a:spcBef>
                <a:spcPts val="1200"/>
              </a:spcBef>
              <a:spcAft>
                <a:spcPts val="0"/>
              </a:spcAft>
              <a:buSzPts val="1800"/>
              <a:buChar char="-"/>
            </a:pPr>
            <a:r>
              <a:rPr lang="en"/>
              <a:t>LeNet (What I’m using)</a:t>
            </a:r>
            <a:endParaRPr/>
          </a:p>
          <a:p>
            <a:pPr indent="-342900" lvl="0" marL="457200" rtl="0" algn="l">
              <a:spcBef>
                <a:spcPts val="0"/>
              </a:spcBef>
              <a:spcAft>
                <a:spcPts val="0"/>
              </a:spcAft>
              <a:buSzPts val="1800"/>
              <a:buChar char="-"/>
            </a:pPr>
            <a:r>
              <a:rPr lang="en"/>
              <a:t>AlexNet</a:t>
            </a:r>
            <a:endParaRPr/>
          </a:p>
          <a:p>
            <a:pPr indent="-342900" lvl="0" marL="457200" rtl="0" algn="l">
              <a:spcBef>
                <a:spcPts val="0"/>
              </a:spcBef>
              <a:spcAft>
                <a:spcPts val="0"/>
              </a:spcAft>
              <a:buSzPts val="1800"/>
              <a:buChar char="-"/>
            </a:pPr>
            <a:r>
              <a:rPr lang="en"/>
              <a:t>ResNet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a CNN work?</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0" y="1027106"/>
            <a:ext cx="9143999" cy="30892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MNIST Data</a:t>
            </a:r>
            <a:endParaRPr/>
          </a:p>
        </p:txBody>
      </p:sp>
      <p:sp>
        <p:nvSpPr>
          <p:cNvPr id="80" name="Google Shape;80;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To get started with CNNs, I worked with the MNIST Data set, using the Keras deep learning library on Python to construct my CNN.</a:t>
            </a:r>
            <a:endParaRPr/>
          </a:p>
          <a:p>
            <a:pPr indent="0" lvl="0" marL="0" rtl="0" algn="l">
              <a:spcBef>
                <a:spcPts val="1200"/>
              </a:spcBef>
              <a:spcAft>
                <a:spcPts val="0"/>
              </a:spcAft>
              <a:buNone/>
            </a:pPr>
            <a:r>
              <a:rPr lang="en"/>
              <a:t>The MNIST data comes in 2 forms: images and labels. </a:t>
            </a:r>
            <a:endParaRPr/>
          </a:p>
          <a:p>
            <a:pPr indent="-308610" lvl="0" marL="457200" rtl="0" algn="l">
              <a:spcBef>
                <a:spcPts val="1200"/>
              </a:spcBef>
              <a:spcAft>
                <a:spcPts val="0"/>
              </a:spcAft>
              <a:buSzPct val="100000"/>
              <a:buChar char="-"/>
            </a:pPr>
            <a:r>
              <a:rPr lang="en"/>
              <a:t>Images are the 28x28x1 images of the handwritten numbers. These are the inputs for our CNN</a:t>
            </a:r>
            <a:endParaRPr/>
          </a:p>
          <a:p>
            <a:pPr indent="-308610" lvl="0" marL="457200" rtl="0" algn="l">
              <a:spcBef>
                <a:spcPts val="0"/>
              </a:spcBef>
              <a:spcAft>
                <a:spcPts val="0"/>
              </a:spcAft>
              <a:buSzPct val="100000"/>
              <a:buChar char="-"/>
            </a:pPr>
            <a:r>
              <a:rPr lang="en"/>
              <a:t>Labels are the numbers that the images are supposed to represent. These are what we will compare our model’s predictions to.</a:t>
            </a:r>
            <a:endParaRPr/>
          </a:p>
          <a:p>
            <a:pPr indent="0" lvl="0" marL="0" rtl="0" algn="l">
              <a:spcBef>
                <a:spcPts val="1200"/>
              </a:spcBef>
              <a:spcAft>
                <a:spcPts val="1200"/>
              </a:spcAft>
              <a:buNone/>
            </a:pPr>
            <a:r>
              <a:rPr lang="en"/>
              <a:t>To prepare the data, I converted the grayscale values of the images into floating point numbers between 0 and 1 and centered the images, and converted the data into a (60000, 28, 28, 1) NumPy array (60,000 images of dimensions 28 x 28 x 1)</a:t>
            </a:r>
            <a:endParaRPr/>
          </a:p>
        </p:txBody>
      </p:sp>
      <p:pic>
        <p:nvPicPr>
          <p:cNvPr id="81" name="Google Shape;81;p17"/>
          <p:cNvPicPr preferRelativeResize="0"/>
          <p:nvPr/>
        </p:nvPicPr>
        <p:blipFill>
          <a:blip r:embed="rId3">
            <a:alphaModFix/>
          </a:blip>
          <a:stretch>
            <a:fillRect/>
          </a:stretch>
        </p:blipFill>
        <p:spPr>
          <a:xfrm>
            <a:off x="5548775" y="1390650"/>
            <a:ext cx="2390775" cy="23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MNIST Architecture</a:t>
            </a:r>
            <a:endParaRPr/>
          </a:p>
        </p:txBody>
      </p:sp>
      <p:sp>
        <p:nvSpPr>
          <p:cNvPr id="87" name="Google Shape;87;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My number of filters: 16</a:t>
            </a:r>
            <a:endParaRPr/>
          </a:p>
          <a:p>
            <a:pPr indent="0" lvl="0" marL="0" rtl="0" algn="l">
              <a:spcBef>
                <a:spcPts val="1200"/>
              </a:spcBef>
              <a:spcAft>
                <a:spcPts val="0"/>
              </a:spcAft>
              <a:buNone/>
            </a:pPr>
            <a:r>
              <a:rPr lang="en"/>
              <a:t>My filter size: 3</a:t>
            </a:r>
            <a:endParaRPr/>
          </a:p>
          <a:p>
            <a:pPr indent="0" lvl="0" marL="0" rtl="0" algn="l">
              <a:spcBef>
                <a:spcPts val="1200"/>
              </a:spcBef>
              <a:spcAft>
                <a:spcPts val="0"/>
              </a:spcAft>
              <a:buNone/>
            </a:pPr>
            <a:r>
              <a:rPr lang="en"/>
              <a:t>My pool size: 2</a:t>
            </a:r>
            <a:endParaRPr/>
          </a:p>
          <a:p>
            <a:pPr indent="0" lvl="0" marL="0" rtl="0" algn="l">
              <a:spcBef>
                <a:spcPts val="1200"/>
              </a:spcBef>
              <a:spcAft>
                <a:spcPts val="0"/>
              </a:spcAft>
              <a:buNone/>
            </a:pPr>
            <a:r>
              <a:rPr lang="en"/>
              <a:t>My number of epochs: 50</a:t>
            </a:r>
            <a:endParaRPr/>
          </a:p>
          <a:p>
            <a:pPr indent="0" lvl="0" marL="0" rtl="0" algn="l">
              <a:spcBef>
                <a:spcPts val="1200"/>
              </a:spcBef>
              <a:spcAft>
                <a:spcPts val="0"/>
              </a:spcAft>
              <a:buNone/>
            </a:pPr>
            <a:r>
              <a:rPr lang="en"/>
              <a:t>My number of convolutional layers: 3</a:t>
            </a:r>
            <a:endParaRPr/>
          </a:p>
          <a:p>
            <a:pPr indent="0" lvl="0" marL="0" rtl="0" algn="l">
              <a:spcBef>
                <a:spcPts val="1200"/>
              </a:spcBef>
              <a:spcAft>
                <a:spcPts val="0"/>
              </a:spcAft>
              <a:buNone/>
            </a:pPr>
            <a:r>
              <a:rPr lang="en"/>
              <a:t>My number of max pooling layers: 3</a:t>
            </a:r>
            <a:endParaRPr/>
          </a:p>
          <a:p>
            <a:pPr indent="0" lvl="0" marL="0" rtl="0" algn="l">
              <a:spcBef>
                <a:spcPts val="1200"/>
              </a:spcBef>
              <a:spcAft>
                <a:spcPts val="0"/>
              </a:spcAft>
              <a:buNone/>
            </a:pPr>
            <a:r>
              <a:rPr lang="en"/>
              <a:t>1 Flatten Layer</a:t>
            </a:r>
            <a:endParaRPr/>
          </a:p>
          <a:p>
            <a:pPr indent="0" lvl="0" marL="0" rtl="0" algn="l">
              <a:spcBef>
                <a:spcPts val="1200"/>
              </a:spcBef>
              <a:spcAft>
                <a:spcPts val="0"/>
              </a:spcAft>
              <a:buNone/>
            </a:pPr>
            <a:r>
              <a:rPr lang="en"/>
              <a:t>1 Fully Connected Layer</a:t>
            </a:r>
            <a:endParaRPr/>
          </a:p>
          <a:p>
            <a:pPr indent="0" lvl="0" marL="0" rtl="0" algn="l">
              <a:spcBef>
                <a:spcPts val="1200"/>
              </a:spcBef>
              <a:spcAft>
                <a:spcPts val="1200"/>
              </a:spcAft>
              <a:buNone/>
            </a:pPr>
            <a:r>
              <a:rPr lang="en"/>
              <a:t>Basic Datasets used</a:t>
            </a:r>
            <a:endParaRPr/>
          </a:p>
        </p:txBody>
      </p:sp>
      <p:pic>
        <p:nvPicPr>
          <p:cNvPr id="88" name="Google Shape;88;p18"/>
          <p:cNvPicPr preferRelativeResize="0"/>
          <p:nvPr/>
        </p:nvPicPr>
        <p:blipFill>
          <a:blip r:embed="rId3">
            <a:alphaModFix/>
          </a:blip>
          <a:stretch>
            <a:fillRect/>
          </a:stretch>
        </p:blipFill>
        <p:spPr>
          <a:xfrm>
            <a:off x="5485050" y="1719250"/>
            <a:ext cx="2857500" cy="170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MNIST Results</a:t>
            </a:r>
            <a:endParaRPr/>
          </a:p>
        </p:txBody>
      </p:sp>
      <p:pic>
        <p:nvPicPr>
          <p:cNvPr id="94" name="Google Shape;94;p19"/>
          <p:cNvPicPr preferRelativeResize="0"/>
          <p:nvPr/>
        </p:nvPicPr>
        <p:blipFill>
          <a:blip r:embed="rId3">
            <a:alphaModFix/>
          </a:blip>
          <a:stretch>
            <a:fillRect/>
          </a:stretch>
        </p:blipFill>
        <p:spPr>
          <a:xfrm>
            <a:off x="311700" y="1152475"/>
            <a:ext cx="3733800" cy="2647950"/>
          </a:xfrm>
          <a:prstGeom prst="rect">
            <a:avLst/>
          </a:prstGeom>
          <a:noFill/>
          <a:ln>
            <a:noFill/>
          </a:ln>
        </p:spPr>
      </p:pic>
      <p:pic>
        <p:nvPicPr>
          <p:cNvPr id="95" name="Google Shape;95;p19"/>
          <p:cNvPicPr preferRelativeResize="0"/>
          <p:nvPr/>
        </p:nvPicPr>
        <p:blipFill>
          <a:blip r:embed="rId4">
            <a:alphaModFix/>
          </a:blip>
          <a:stretch>
            <a:fillRect/>
          </a:stretch>
        </p:blipFill>
        <p:spPr>
          <a:xfrm>
            <a:off x="4086213" y="445025"/>
            <a:ext cx="5057775" cy="464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TEM Data</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used is of simulated Gallium Arsenide images put through a Transmission Electron Microscope (TEM) at various focal lengths.</a:t>
            </a:r>
            <a:endParaRPr/>
          </a:p>
          <a:p>
            <a:pPr indent="0" lvl="0" marL="0" rtl="0" algn="l">
              <a:spcBef>
                <a:spcPts val="1200"/>
              </a:spcBef>
              <a:spcAft>
                <a:spcPts val="1200"/>
              </a:spcAft>
              <a:buNone/>
            </a:pPr>
            <a:r>
              <a:rPr lang="en"/>
              <a:t>To prepare the data, I was asked to create various “windows” whose dimensions were 118 x 84 x 1 out of various TEM images. I was then instructed to create simulated defects to test the model’s defect-detecting capabilities.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CutPaste works</a:t>
            </a:r>
            <a:endParaRPr/>
          </a:p>
        </p:txBody>
      </p:sp>
      <p:sp>
        <p:nvSpPr>
          <p:cNvPr id="107" name="Google Shape;107;p21"/>
          <p:cNvSpPr txBox="1"/>
          <p:nvPr>
            <p:ph idx="1" type="body"/>
          </p:nvPr>
        </p:nvSpPr>
        <p:spPr>
          <a:xfrm>
            <a:off x="311700" y="1152475"/>
            <a:ext cx="8520600" cy="896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At first I made defects in the images by replacing parts of the images with a white square, which were easily detectable by both the human eye and by a machine. Then, I used the CutPaste method of making defects, which copies a portion of the image and pastes it in another </a:t>
            </a:r>
            <a:r>
              <a:rPr lang="en" sz="1400"/>
              <a:t>area</a:t>
            </a:r>
            <a:r>
              <a:rPr lang="en" sz="1400"/>
              <a:t> of the image.</a:t>
            </a:r>
            <a:endParaRPr/>
          </a:p>
        </p:txBody>
      </p:sp>
      <p:pic>
        <p:nvPicPr>
          <p:cNvPr id="108" name="Google Shape;108;p21"/>
          <p:cNvPicPr preferRelativeResize="0"/>
          <p:nvPr/>
        </p:nvPicPr>
        <p:blipFill>
          <a:blip r:embed="rId3">
            <a:alphaModFix/>
          </a:blip>
          <a:stretch>
            <a:fillRect/>
          </a:stretch>
        </p:blipFill>
        <p:spPr>
          <a:xfrm>
            <a:off x="152400" y="2724175"/>
            <a:ext cx="2754050" cy="2041341"/>
          </a:xfrm>
          <a:prstGeom prst="rect">
            <a:avLst/>
          </a:prstGeom>
          <a:noFill/>
          <a:ln>
            <a:noFill/>
          </a:ln>
        </p:spPr>
      </p:pic>
      <p:pic>
        <p:nvPicPr>
          <p:cNvPr id="109" name="Google Shape;109;p21"/>
          <p:cNvPicPr preferRelativeResize="0"/>
          <p:nvPr/>
        </p:nvPicPr>
        <p:blipFill>
          <a:blip r:embed="rId4">
            <a:alphaModFix/>
          </a:blip>
          <a:stretch>
            <a:fillRect/>
          </a:stretch>
        </p:blipFill>
        <p:spPr>
          <a:xfrm>
            <a:off x="6115050" y="2724175"/>
            <a:ext cx="2754050" cy="2041341"/>
          </a:xfrm>
          <a:prstGeom prst="rect">
            <a:avLst/>
          </a:prstGeom>
          <a:noFill/>
          <a:ln>
            <a:noFill/>
          </a:ln>
        </p:spPr>
      </p:pic>
      <p:pic>
        <p:nvPicPr>
          <p:cNvPr id="110" name="Google Shape;110;p21"/>
          <p:cNvPicPr preferRelativeResize="0"/>
          <p:nvPr/>
        </p:nvPicPr>
        <p:blipFill>
          <a:blip r:embed="rId5">
            <a:alphaModFix/>
          </a:blip>
          <a:stretch>
            <a:fillRect/>
          </a:stretch>
        </p:blipFill>
        <p:spPr>
          <a:xfrm>
            <a:off x="3133725" y="2706525"/>
            <a:ext cx="2754050" cy="2041325"/>
          </a:xfrm>
          <a:prstGeom prst="rect">
            <a:avLst/>
          </a:prstGeom>
          <a:noFill/>
          <a:ln>
            <a:noFill/>
          </a:ln>
        </p:spPr>
      </p:pic>
      <p:sp>
        <p:nvSpPr>
          <p:cNvPr id="111" name="Google Shape;111;p21"/>
          <p:cNvSpPr txBox="1"/>
          <p:nvPr/>
        </p:nvSpPr>
        <p:spPr>
          <a:xfrm>
            <a:off x="152400" y="2371650"/>
            <a:ext cx="27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With No Defect</a:t>
            </a:r>
            <a:endParaRPr/>
          </a:p>
        </p:txBody>
      </p:sp>
      <p:sp>
        <p:nvSpPr>
          <p:cNvPr id="112" name="Google Shape;112;p21"/>
          <p:cNvSpPr txBox="1"/>
          <p:nvPr/>
        </p:nvSpPr>
        <p:spPr>
          <a:xfrm>
            <a:off x="3195000" y="2371650"/>
            <a:ext cx="27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With White Square Defect</a:t>
            </a:r>
            <a:endParaRPr/>
          </a:p>
        </p:txBody>
      </p:sp>
      <p:sp>
        <p:nvSpPr>
          <p:cNvPr id="113" name="Google Shape;113;p21"/>
          <p:cNvSpPr txBox="1"/>
          <p:nvPr/>
        </p:nvSpPr>
        <p:spPr>
          <a:xfrm>
            <a:off x="6237550" y="2371650"/>
            <a:ext cx="275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With CutPaste Defect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