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82" r:id="rId9"/>
    <p:sldId id="286"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4" r:id="rId28"/>
    <p:sldId id="285" r:id="rId29"/>
    <p:sldId id="280" r:id="rId30"/>
    <p:sldId id="281" r:id="rId31"/>
  </p:sldIdLst>
  <p:sldSz cx="18288000" cy="10287000"/>
  <p:notesSz cx="6858000" cy="9144000"/>
  <p:embeddedFontLst>
    <p:embeddedFont>
      <p:font typeface="Calibri" panose="020F0502020204030204" pitchFamily="34" charset="0"/>
      <p:regular r:id="rId32"/>
      <p:bold r:id="rId33"/>
      <p:italic r:id="rId34"/>
      <p:boldItalic r:id="rId35"/>
    </p:embeddedFont>
    <p:embeddedFont>
      <p:font typeface="Lato Bold" panose="020B0604020202020204" charset="0"/>
      <p:regular r:id="rId36"/>
    </p:embeddedFont>
    <p:embeddedFont>
      <p:font typeface="League Spartan" panose="020B0604020202020204" charset="0"/>
      <p:regular r:id="rId37"/>
    </p:embeddedFont>
    <p:embeddedFont>
      <p:font typeface="Poppins" panose="00000500000000000000" pitchFamily="2" charset="0"/>
      <p:regular r:id="rId38"/>
      <p:bold r:id="rId39"/>
      <p:italic r:id="rId40"/>
      <p:boldItalic r:id="rId41"/>
    </p:embeddedFont>
    <p:embeddedFont>
      <p:font typeface="Roboto" panose="02000000000000000000" pitchFamily="2" charset="0"/>
      <p:regular r:id="rId42"/>
      <p:bold r:id="rId43"/>
      <p:italic r:id="rId44"/>
      <p:boldItalic r:id="rId45"/>
    </p:embeddedFont>
    <p:embeddedFont>
      <p:font typeface="Roboto Bold" panose="02000000000000000000" charset="0"/>
      <p:regular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946" y="2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sp>
      <p:grpSp>
        <p:nvGrpSpPr>
          <p:cNvPr id="3" name="Group 3"/>
          <p:cNvGrpSpPr/>
          <p:nvPr/>
        </p:nvGrpSpPr>
        <p:grpSpPr>
          <a:xfrm>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648322" y="3835401"/>
            <a:ext cx="7218503" cy="1375921"/>
          </a:xfrm>
          <a:prstGeom prst="rect">
            <a:avLst/>
          </a:prstGeom>
        </p:spPr>
        <p:txBody>
          <a:bodyPr lIns="0" tIns="0" rIns="0" bIns="0" rtlCol="0" anchor="t">
            <a:spAutoFit/>
          </a:bodyPr>
          <a:lstStyle/>
          <a:p>
            <a:pPr>
              <a:lnSpc>
                <a:spcPts val="11265"/>
              </a:lnSpc>
              <a:spcBef>
                <a:spcPct val="0"/>
              </a:spcBef>
            </a:pPr>
            <a:r>
              <a:rPr lang="en-US" sz="8046">
                <a:solidFill>
                  <a:srgbClr val="000000"/>
                </a:solidFill>
                <a:latin typeface="Lato Bold"/>
              </a:rPr>
              <a:t>SYSTEM</a:t>
            </a:r>
          </a:p>
        </p:txBody>
      </p:sp>
      <p:sp>
        <p:nvSpPr>
          <p:cNvPr id="7" name="TextBox 7"/>
          <p:cNvSpPr txBox="1"/>
          <p:nvPr/>
        </p:nvSpPr>
        <p:spPr>
          <a:xfrm>
            <a:off x="3648281" y="2544434"/>
            <a:ext cx="10991397" cy="1627688"/>
          </a:xfrm>
          <a:prstGeom prst="rect">
            <a:avLst/>
          </a:prstGeom>
        </p:spPr>
        <p:txBody>
          <a:bodyPr lIns="0" tIns="0" rIns="0" bIns="0" rtlCol="0" anchor="t">
            <a:spAutoFit/>
          </a:bodyPr>
          <a:lstStyle/>
          <a:p>
            <a:pPr>
              <a:lnSpc>
                <a:spcPts val="13343"/>
              </a:lnSpc>
              <a:spcBef>
                <a:spcPct val="0"/>
              </a:spcBef>
            </a:pPr>
            <a:r>
              <a:rPr lang="en-US" sz="9530">
                <a:solidFill>
                  <a:srgbClr val="593C8F"/>
                </a:solidFill>
                <a:latin typeface="League Spartan"/>
              </a:rPr>
              <a:t>SONG LIBRARY</a:t>
            </a:r>
          </a:p>
        </p:txBody>
      </p:sp>
      <p:sp>
        <p:nvSpPr>
          <p:cNvPr id="8" name="AutoShape 8"/>
          <p:cNvSpPr/>
          <p:nvPr/>
        </p:nvSpPr>
        <p:spPr>
          <a:xfrm flipV="1">
            <a:off x="3648322" y="5611372"/>
            <a:ext cx="9687995" cy="20505"/>
          </a:xfrm>
          <a:prstGeom prst="line">
            <a:avLst/>
          </a:prstGeom>
          <a:ln w="38100" cap="flat">
            <a:solidFill>
              <a:srgbClr val="000000"/>
            </a:solidFill>
            <a:prstDash val="solid"/>
            <a:headEnd type="none" w="sm" len="sm"/>
            <a:tailEnd type="none" w="sm" len="sm"/>
          </a:ln>
        </p:spPr>
      </p:sp>
      <p:sp>
        <p:nvSpPr>
          <p:cNvPr id="9" name="Freeform 9"/>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3648322" y="6116973"/>
            <a:ext cx="9381878" cy="1815305"/>
          </a:xfrm>
          <a:prstGeom prst="rect">
            <a:avLst/>
          </a:prstGeom>
        </p:spPr>
        <p:txBody>
          <a:bodyPr wrap="square" lIns="0" tIns="0" rIns="0" bIns="0" rtlCol="0" anchor="t">
            <a:spAutoFit/>
          </a:bodyPr>
          <a:lstStyle/>
          <a:p>
            <a:pPr>
              <a:lnSpc>
                <a:spcPts val="4779"/>
              </a:lnSpc>
              <a:spcBef>
                <a:spcPct val="0"/>
              </a:spcBef>
            </a:pPr>
            <a:r>
              <a:rPr lang="en-US" sz="3413" dirty="0">
                <a:solidFill>
                  <a:srgbClr val="000000"/>
                </a:solidFill>
                <a:latin typeface="Poppins"/>
              </a:rPr>
              <a:t>NAME : SANJANA DISAWAL[RA2211056010113]</a:t>
            </a:r>
          </a:p>
          <a:p>
            <a:pPr>
              <a:lnSpc>
                <a:spcPts val="4779"/>
              </a:lnSpc>
              <a:spcBef>
                <a:spcPct val="0"/>
              </a:spcBef>
            </a:pPr>
            <a:r>
              <a:rPr lang="en-US" sz="3413" dirty="0">
                <a:solidFill>
                  <a:srgbClr val="000000"/>
                </a:solidFill>
                <a:latin typeface="Poppins"/>
              </a:rPr>
              <a:t>	      KOMAL VERMA[RA2211056010140]</a:t>
            </a:r>
          </a:p>
          <a:p>
            <a:pPr>
              <a:lnSpc>
                <a:spcPts val="4779"/>
              </a:lnSpc>
              <a:spcBef>
                <a:spcPct val="0"/>
              </a:spcBef>
            </a:pPr>
            <a:endParaRPr lang="en-US" sz="3413" dirty="0">
              <a:solidFill>
                <a:srgbClr val="000000"/>
              </a:solidFill>
              <a:latin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sp>
      <p:grpSp>
        <p:nvGrpSpPr>
          <p:cNvPr id="3" name="Group 3"/>
          <p:cNvGrpSpPr/>
          <p:nvPr/>
        </p:nvGrpSpPr>
        <p:grpSpPr>
          <a:xfrm>
            <a:off x="0" y="0"/>
            <a:ext cx="1028700" cy="10287000"/>
            <a:chOff x="0" y="0"/>
            <a:chExt cx="270933" cy="2709333"/>
          </a:xfrm>
        </p:grpSpPr>
        <p:sp>
          <p:nvSpPr>
            <p:cNvPr id="4" name="Freeform 4"/>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593C8F"/>
            </a:solidFill>
          </p:spPr>
        </p:sp>
        <p:sp>
          <p:nvSpPr>
            <p:cNvPr id="5" name="TextBox 5"/>
            <p:cNvSpPr txBox="1"/>
            <p:nvPr/>
          </p:nvSpPr>
          <p:spPr>
            <a:xfrm>
              <a:off x="0" y="-47625"/>
              <a:ext cx="270933" cy="275695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710923" y="597669"/>
            <a:ext cx="7072551" cy="738238"/>
          </a:xfrm>
          <a:prstGeom prst="rect">
            <a:avLst/>
          </a:prstGeom>
        </p:spPr>
        <p:txBody>
          <a:bodyPr lIns="0" tIns="0" rIns="0" bIns="0" rtlCol="0" anchor="t">
            <a:spAutoFit/>
          </a:bodyPr>
          <a:lstStyle/>
          <a:p>
            <a:pPr>
              <a:lnSpc>
                <a:spcPts val="6018"/>
              </a:lnSpc>
              <a:spcBef>
                <a:spcPct val="0"/>
              </a:spcBef>
            </a:pPr>
            <a:r>
              <a:rPr lang="en-US" sz="4298" dirty="0">
                <a:solidFill>
                  <a:srgbClr val="593C8F"/>
                </a:solidFill>
                <a:latin typeface="League Spartan"/>
              </a:rPr>
              <a:t>SOURCE CODE</a:t>
            </a:r>
          </a:p>
        </p:txBody>
      </p:sp>
      <p:sp>
        <p:nvSpPr>
          <p:cNvPr id="8" name="AutoShape 8"/>
          <p:cNvSpPr/>
          <p:nvPr/>
        </p:nvSpPr>
        <p:spPr>
          <a:xfrm>
            <a:off x="1711995" y="1354956"/>
            <a:ext cx="2618740" cy="0"/>
          </a:xfrm>
          <a:prstGeom prst="line">
            <a:avLst/>
          </a:prstGeom>
          <a:ln w="38100" cap="flat">
            <a:solidFill>
              <a:srgbClr val="000000"/>
            </a:solidFill>
            <a:prstDash val="solid"/>
            <a:headEnd type="none" w="sm" len="sm"/>
            <a:tailEnd type="none" w="sm" len="sm"/>
          </a:ln>
        </p:spPr>
      </p:sp>
      <p:sp>
        <p:nvSpPr>
          <p:cNvPr id="9" name="TextBox 9"/>
          <p:cNvSpPr txBox="1"/>
          <p:nvPr/>
        </p:nvSpPr>
        <p:spPr>
          <a:xfrm>
            <a:off x="1710923" y="1618234"/>
            <a:ext cx="14689076" cy="7612507"/>
          </a:xfrm>
          <a:prstGeom prst="rect">
            <a:avLst/>
          </a:prstGeom>
        </p:spPr>
        <p:txBody>
          <a:bodyPr lIns="0" tIns="0" rIns="0" bIns="0" rtlCol="0" anchor="t">
            <a:spAutoFit/>
          </a:bodyPr>
          <a:lstStyle/>
          <a:p>
            <a:pPr>
              <a:lnSpc>
                <a:spcPts val="3038"/>
              </a:lnSpc>
            </a:pPr>
            <a:r>
              <a:rPr lang="en-US" sz="2170" dirty="0">
                <a:solidFill>
                  <a:srgbClr val="000000"/>
                </a:solidFill>
                <a:latin typeface="Roboto"/>
              </a:rPr>
              <a:t>#include &lt;</a:t>
            </a:r>
            <a:r>
              <a:rPr lang="en-US" sz="2170" dirty="0" err="1">
                <a:solidFill>
                  <a:srgbClr val="000000"/>
                </a:solidFill>
                <a:latin typeface="Roboto"/>
              </a:rPr>
              <a:t>stdio.h</a:t>
            </a:r>
            <a:r>
              <a:rPr lang="en-US" sz="2170" dirty="0">
                <a:solidFill>
                  <a:srgbClr val="000000"/>
                </a:solidFill>
                <a:latin typeface="Roboto"/>
              </a:rPr>
              <a:t>&gt;</a:t>
            </a:r>
          </a:p>
          <a:p>
            <a:pPr>
              <a:lnSpc>
                <a:spcPts val="3038"/>
              </a:lnSpc>
            </a:pPr>
            <a:r>
              <a:rPr lang="en-US" sz="2170" dirty="0">
                <a:solidFill>
                  <a:srgbClr val="000000"/>
                </a:solidFill>
                <a:latin typeface="Roboto"/>
              </a:rPr>
              <a:t>#include &lt;</a:t>
            </a:r>
            <a:r>
              <a:rPr lang="en-US" sz="2170" dirty="0" err="1">
                <a:solidFill>
                  <a:srgbClr val="000000"/>
                </a:solidFill>
                <a:latin typeface="Roboto"/>
              </a:rPr>
              <a:t>stdlib.h</a:t>
            </a:r>
            <a:r>
              <a:rPr lang="en-US" sz="2170" dirty="0">
                <a:solidFill>
                  <a:srgbClr val="000000"/>
                </a:solidFill>
                <a:latin typeface="Roboto"/>
              </a:rPr>
              <a:t>&gt;</a:t>
            </a:r>
          </a:p>
          <a:p>
            <a:pPr>
              <a:lnSpc>
                <a:spcPts val="3038"/>
              </a:lnSpc>
            </a:pPr>
            <a:r>
              <a:rPr lang="en-US" sz="2170" dirty="0">
                <a:solidFill>
                  <a:srgbClr val="000000"/>
                </a:solidFill>
                <a:latin typeface="Roboto"/>
              </a:rPr>
              <a:t>#include &lt;</a:t>
            </a:r>
            <a:r>
              <a:rPr lang="en-US" sz="2170" dirty="0" err="1">
                <a:solidFill>
                  <a:srgbClr val="000000"/>
                </a:solidFill>
                <a:latin typeface="Roboto"/>
              </a:rPr>
              <a:t>ctype.h</a:t>
            </a:r>
            <a:r>
              <a:rPr lang="en-US" sz="2170" dirty="0">
                <a:solidFill>
                  <a:srgbClr val="000000"/>
                </a:solidFill>
                <a:latin typeface="Roboto"/>
              </a:rPr>
              <a:t>&gt;</a:t>
            </a:r>
          </a:p>
          <a:p>
            <a:pPr>
              <a:lnSpc>
                <a:spcPts val="3038"/>
              </a:lnSpc>
            </a:pPr>
            <a:r>
              <a:rPr lang="en-US" sz="2170" dirty="0">
                <a:solidFill>
                  <a:srgbClr val="000000"/>
                </a:solidFill>
                <a:latin typeface="Roboto"/>
              </a:rPr>
              <a:t>#include &lt;</a:t>
            </a:r>
            <a:r>
              <a:rPr lang="en-US" sz="2170" dirty="0" err="1">
                <a:solidFill>
                  <a:srgbClr val="000000"/>
                </a:solidFill>
                <a:latin typeface="Roboto"/>
              </a:rPr>
              <a:t>string.h</a:t>
            </a:r>
            <a:r>
              <a:rPr lang="en-US" sz="2170" dirty="0">
                <a:solidFill>
                  <a:srgbClr val="000000"/>
                </a:solidFill>
                <a:latin typeface="Roboto"/>
              </a:rPr>
              <a:t>&gt;</a:t>
            </a:r>
          </a:p>
          <a:p>
            <a:pPr>
              <a:lnSpc>
                <a:spcPts val="3038"/>
              </a:lnSpc>
            </a:pPr>
            <a:r>
              <a:rPr lang="en-US" sz="2170" dirty="0">
                <a:solidFill>
                  <a:srgbClr val="000000"/>
                </a:solidFill>
                <a:latin typeface="Roboto"/>
              </a:rPr>
              <a:t>#include &lt;</a:t>
            </a:r>
            <a:r>
              <a:rPr lang="en-US" sz="2170" dirty="0" err="1">
                <a:solidFill>
                  <a:srgbClr val="000000"/>
                </a:solidFill>
                <a:latin typeface="Roboto"/>
              </a:rPr>
              <a:t>stdbool.h</a:t>
            </a:r>
            <a:r>
              <a:rPr lang="en-US" sz="2170" dirty="0">
                <a:solidFill>
                  <a:srgbClr val="000000"/>
                </a:solidFill>
                <a:latin typeface="Roboto"/>
              </a:rPr>
              <a:t>&gt;</a:t>
            </a:r>
          </a:p>
          <a:p>
            <a:pPr>
              <a:lnSpc>
                <a:spcPts val="3038"/>
              </a:lnSpc>
            </a:pPr>
            <a:endParaRPr lang="en-US" sz="2170" dirty="0">
              <a:solidFill>
                <a:srgbClr val="000000"/>
              </a:solidFill>
              <a:latin typeface="Roboto"/>
            </a:endParaRPr>
          </a:p>
          <a:p>
            <a:pPr>
              <a:lnSpc>
                <a:spcPts val="3038"/>
              </a:lnSpc>
            </a:pPr>
            <a:r>
              <a:rPr lang="en-US" sz="2170" dirty="0">
                <a:solidFill>
                  <a:srgbClr val="000000"/>
                </a:solidFill>
                <a:latin typeface="Roboto"/>
              </a:rPr>
              <a:t>// A node in the linked list.</a:t>
            </a:r>
          </a:p>
          <a:p>
            <a:pPr>
              <a:lnSpc>
                <a:spcPts val="3038"/>
              </a:lnSpc>
            </a:pPr>
            <a:r>
              <a:rPr lang="en-US" sz="2170" dirty="0">
                <a:solidFill>
                  <a:srgbClr val="000000"/>
                </a:solidFill>
                <a:latin typeface="Roboto"/>
              </a:rPr>
              <a:t>// Each string in the node is declared as a character pointer variable, so they need to be dynamically allocated using the malloc() function, </a:t>
            </a:r>
          </a:p>
          <a:p>
            <a:pPr>
              <a:lnSpc>
                <a:spcPts val="3038"/>
              </a:lnSpc>
            </a:pPr>
            <a:r>
              <a:rPr lang="en-US" sz="2170" dirty="0">
                <a:solidFill>
                  <a:srgbClr val="000000"/>
                </a:solidFill>
                <a:latin typeface="Roboto"/>
              </a:rPr>
              <a:t>// and deallocated using the free() function after use.</a:t>
            </a:r>
          </a:p>
          <a:p>
            <a:pPr>
              <a:lnSpc>
                <a:spcPts val="3038"/>
              </a:lnSpc>
            </a:pPr>
            <a:endParaRPr lang="en-US" sz="2170" dirty="0">
              <a:solidFill>
                <a:srgbClr val="000000"/>
              </a:solidFill>
              <a:latin typeface="Roboto"/>
            </a:endParaRPr>
          </a:p>
          <a:p>
            <a:pPr>
              <a:lnSpc>
                <a:spcPts val="3038"/>
              </a:lnSpc>
            </a:pPr>
            <a:r>
              <a:rPr lang="en-US" sz="2170" dirty="0">
                <a:solidFill>
                  <a:srgbClr val="000000"/>
                </a:solidFill>
                <a:latin typeface="Roboto"/>
              </a:rPr>
              <a:t>typedef struct node {</a:t>
            </a:r>
          </a:p>
          <a:p>
            <a:pPr>
              <a:lnSpc>
                <a:spcPts val="3038"/>
              </a:lnSpc>
            </a:pPr>
            <a:r>
              <a:rPr lang="en-US" sz="2170" dirty="0">
                <a:solidFill>
                  <a:srgbClr val="000000"/>
                </a:solidFill>
                <a:latin typeface="Roboto"/>
              </a:rPr>
              <a:t>    char *artist;</a:t>
            </a:r>
          </a:p>
          <a:p>
            <a:pPr>
              <a:lnSpc>
                <a:spcPts val="3038"/>
              </a:lnSpc>
            </a:pPr>
            <a:r>
              <a:rPr lang="en-US" sz="2170" dirty="0">
                <a:solidFill>
                  <a:srgbClr val="000000"/>
                </a:solidFill>
                <a:latin typeface="Roboto"/>
              </a:rPr>
              <a:t>    char *</a:t>
            </a:r>
            <a:r>
              <a:rPr lang="en-US" sz="2170" dirty="0" err="1">
                <a:solidFill>
                  <a:srgbClr val="000000"/>
                </a:solidFill>
                <a:latin typeface="Roboto"/>
              </a:rPr>
              <a:t>songName</a:t>
            </a:r>
            <a:r>
              <a:rPr lang="en-US" sz="2170" dirty="0">
                <a:solidFill>
                  <a:srgbClr val="000000"/>
                </a:solidFill>
                <a:latin typeface="Roboto"/>
              </a:rPr>
              <a:t>;</a:t>
            </a:r>
          </a:p>
          <a:p>
            <a:pPr>
              <a:lnSpc>
                <a:spcPts val="3038"/>
              </a:lnSpc>
            </a:pPr>
            <a:r>
              <a:rPr lang="en-US" sz="2170" dirty="0">
                <a:solidFill>
                  <a:srgbClr val="000000"/>
                </a:solidFill>
                <a:latin typeface="Roboto"/>
              </a:rPr>
              <a:t>    char *genre;</a:t>
            </a:r>
          </a:p>
          <a:p>
            <a:pPr>
              <a:lnSpc>
                <a:spcPts val="3038"/>
              </a:lnSpc>
            </a:pPr>
            <a:r>
              <a:rPr lang="en-US" sz="2170" dirty="0">
                <a:solidFill>
                  <a:srgbClr val="000000"/>
                </a:solidFill>
                <a:latin typeface="Roboto"/>
              </a:rPr>
              <a:t>    struct node *</a:t>
            </a:r>
            <a:r>
              <a:rPr lang="en-US" sz="2170" dirty="0" err="1">
                <a:solidFill>
                  <a:srgbClr val="000000"/>
                </a:solidFill>
                <a:latin typeface="Roboto"/>
              </a:rPr>
              <a:t>linkToNextNode</a:t>
            </a:r>
            <a:r>
              <a:rPr lang="en-US" sz="2170" dirty="0">
                <a:solidFill>
                  <a:srgbClr val="000000"/>
                </a:solidFill>
                <a:latin typeface="Roboto"/>
              </a:rPr>
              <a:t>;</a:t>
            </a:r>
          </a:p>
          <a:p>
            <a:pPr>
              <a:lnSpc>
                <a:spcPts val="3038"/>
              </a:lnSpc>
            </a:pPr>
            <a:r>
              <a:rPr lang="en-US" sz="2170" dirty="0">
                <a:solidFill>
                  <a:srgbClr val="000000"/>
                </a:solidFill>
                <a:latin typeface="Roboto"/>
              </a:rPr>
              <a:t>} Node;</a:t>
            </a:r>
          </a:p>
          <a:p>
            <a:pPr>
              <a:lnSpc>
                <a:spcPts val="3038"/>
              </a:lnSpc>
            </a:pPr>
            <a:endParaRPr lang="en-US" sz="2170" dirty="0">
              <a:solidFill>
                <a:srgbClr val="000000"/>
              </a:solidFill>
              <a:latin typeface="Roboto"/>
            </a:endParaRPr>
          </a:p>
          <a:p>
            <a:pPr>
              <a:lnSpc>
                <a:spcPts val="3038"/>
              </a:lnSpc>
            </a:pPr>
            <a:r>
              <a:rPr lang="en-US" sz="2170" dirty="0">
                <a:solidFill>
                  <a:srgbClr val="000000"/>
                </a:solidFill>
                <a:latin typeface="Roboto"/>
              </a:rPr>
              <a:t>const int MAX_LENGTH = 1024; // The max length of any user input.</a:t>
            </a:r>
          </a:p>
          <a:p>
            <a:pPr>
              <a:lnSpc>
                <a:spcPts val="3038"/>
              </a:lnSpc>
            </a:pPr>
            <a:endParaRPr lang="en-US" sz="2170" dirty="0">
              <a:solidFill>
                <a:srgbClr val="000000"/>
              </a:solidFill>
              <a:latin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sp>
      <p:grpSp>
        <p:nvGrpSpPr>
          <p:cNvPr id="3" name="Group 3"/>
          <p:cNvGrpSpPr/>
          <p:nvPr/>
        </p:nvGrpSpPr>
        <p:grpSpPr>
          <a:xfrm>
            <a:off x="0" y="0"/>
            <a:ext cx="1028700" cy="10287000"/>
            <a:chOff x="0" y="0"/>
            <a:chExt cx="270933" cy="2709333"/>
          </a:xfrm>
        </p:grpSpPr>
        <p:sp>
          <p:nvSpPr>
            <p:cNvPr id="4" name="Freeform 4"/>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593C8F"/>
            </a:solidFill>
          </p:spPr>
        </p:sp>
        <p:sp>
          <p:nvSpPr>
            <p:cNvPr id="5" name="TextBox 5"/>
            <p:cNvSpPr txBox="1"/>
            <p:nvPr/>
          </p:nvSpPr>
          <p:spPr>
            <a:xfrm>
              <a:off x="0" y="-47625"/>
              <a:ext cx="270933" cy="275695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566713" y="672084"/>
            <a:ext cx="13847848" cy="8374507"/>
          </a:xfrm>
          <a:prstGeom prst="rect">
            <a:avLst/>
          </a:prstGeom>
        </p:spPr>
        <p:txBody>
          <a:bodyPr lIns="0" tIns="0" rIns="0" bIns="0" rtlCol="0" anchor="t">
            <a:spAutoFit/>
          </a:bodyPr>
          <a:lstStyle/>
          <a:p>
            <a:pPr>
              <a:lnSpc>
                <a:spcPts val="3038"/>
              </a:lnSpc>
            </a:pPr>
            <a:endParaRPr/>
          </a:p>
          <a:p>
            <a:pPr>
              <a:lnSpc>
                <a:spcPts val="3038"/>
              </a:lnSpc>
            </a:pPr>
            <a:r>
              <a:rPr lang="en-US" sz="2170">
                <a:solidFill>
                  <a:srgbClr val="000000"/>
                </a:solidFill>
                <a:latin typeface="Roboto"/>
              </a:rPr>
              <a:t>// Declarations of linked list functions</a:t>
            </a:r>
          </a:p>
          <a:p>
            <a:pPr>
              <a:lnSpc>
                <a:spcPts val="3038"/>
              </a:lnSpc>
            </a:pPr>
            <a:r>
              <a:rPr lang="en-US" sz="2170">
                <a:solidFill>
                  <a:srgbClr val="000000"/>
                </a:solidFill>
                <a:latin typeface="Roboto"/>
              </a:rPr>
              <a:t>void inputStringFromUser(char *prompt, char *s, int arraySize); // Gets input from user.</a:t>
            </a:r>
          </a:p>
          <a:p>
            <a:pPr>
              <a:lnSpc>
                <a:spcPts val="3038"/>
              </a:lnSpc>
            </a:pPr>
            <a:r>
              <a:rPr lang="en-US" sz="2170">
                <a:solidFill>
                  <a:srgbClr val="000000"/>
                </a:solidFill>
                <a:latin typeface="Roboto"/>
              </a:rPr>
              <a:t>void songNameDuplicate(char *songName); // Prints a message when a duplicate of the song is found in the library.</a:t>
            </a:r>
          </a:p>
          <a:p>
            <a:pPr>
              <a:lnSpc>
                <a:spcPts val="3038"/>
              </a:lnSpc>
            </a:pPr>
            <a:r>
              <a:rPr lang="en-US" sz="2170">
                <a:solidFill>
                  <a:srgbClr val="000000"/>
                </a:solidFill>
                <a:latin typeface="Roboto"/>
              </a:rPr>
              <a:t>void songNameFound(char *songName); // Prints a message when a song name was found in the personal music library.</a:t>
            </a:r>
          </a:p>
          <a:p>
            <a:pPr>
              <a:lnSpc>
                <a:spcPts val="3038"/>
              </a:lnSpc>
            </a:pPr>
            <a:r>
              <a:rPr lang="en-US" sz="2170">
                <a:solidFill>
                  <a:srgbClr val="000000"/>
                </a:solidFill>
                <a:latin typeface="Roboto"/>
              </a:rPr>
              <a:t>void songNameNotFound(char *songName); // Prints a message when a song name was not found in the personal music library.</a:t>
            </a:r>
          </a:p>
          <a:p>
            <a:pPr>
              <a:lnSpc>
                <a:spcPts val="3038"/>
              </a:lnSpc>
            </a:pPr>
            <a:r>
              <a:rPr lang="en-US" sz="2170">
                <a:solidFill>
                  <a:srgbClr val="000000"/>
                </a:solidFill>
                <a:latin typeface="Roboto"/>
              </a:rPr>
              <a:t>void songNameDeleted(char *songName); // Prints a message when a song was deleted in the personal music library.</a:t>
            </a:r>
          </a:p>
          <a:p>
            <a:pPr>
              <a:lnSpc>
                <a:spcPts val="3038"/>
              </a:lnSpc>
            </a:pPr>
            <a:r>
              <a:rPr lang="en-US" sz="2170">
                <a:solidFill>
                  <a:srgbClr val="000000"/>
                </a:solidFill>
                <a:latin typeface="Roboto"/>
              </a:rPr>
              <a:t>void artistFound(char *artist); // Prints a message when a artist name was found in the personal music library.</a:t>
            </a:r>
          </a:p>
          <a:p>
            <a:pPr>
              <a:lnSpc>
                <a:spcPts val="3038"/>
              </a:lnSpc>
            </a:pPr>
            <a:r>
              <a:rPr lang="en-US" sz="2170">
                <a:solidFill>
                  <a:srgbClr val="000000"/>
                </a:solidFill>
                <a:latin typeface="Roboto"/>
              </a:rPr>
              <a:t>void artistNotFound(char *artist); // Prints a message when a artist name was not found in the personal music library.</a:t>
            </a:r>
          </a:p>
          <a:p>
            <a:pPr>
              <a:lnSpc>
                <a:spcPts val="3038"/>
              </a:lnSpc>
            </a:pPr>
            <a:r>
              <a:rPr lang="en-US" sz="2170">
                <a:solidFill>
                  <a:srgbClr val="000000"/>
                </a:solidFill>
                <a:latin typeface="Roboto"/>
              </a:rPr>
              <a:t>void printMusicLibraryEmpty(void); // Prints a message when the personal music library is empty.</a:t>
            </a:r>
          </a:p>
          <a:p>
            <a:pPr>
              <a:lnSpc>
                <a:spcPts val="3038"/>
              </a:lnSpc>
            </a:pPr>
            <a:r>
              <a:rPr lang="en-US" sz="2170">
                <a:solidFill>
                  <a:srgbClr val="000000"/>
                </a:solidFill>
                <a:latin typeface="Roboto"/>
              </a:rPr>
              <a:t>void printMusicLibraryTitle(void); // Prints the title of the music library.</a:t>
            </a:r>
          </a:p>
          <a:p>
            <a:pPr>
              <a:lnSpc>
                <a:spcPts val="3038"/>
              </a:lnSpc>
            </a:pPr>
            <a:r>
              <a:rPr lang="en-US" sz="2170">
                <a:solidFill>
                  <a:srgbClr val="000000"/>
                </a:solidFill>
                <a:latin typeface="Roboto"/>
              </a:rPr>
              <a:t>void printMusicLibraryList(Node *head); // Prints the music library (P Command).</a:t>
            </a:r>
          </a:p>
          <a:p>
            <a:pPr>
              <a:lnSpc>
                <a:spcPts val="3038"/>
              </a:lnSpc>
            </a:pPr>
            <a:r>
              <a:rPr lang="en-US" sz="2170">
                <a:solidFill>
                  <a:srgbClr val="000000"/>
                </a:solidFill>
                <a:latin typeface="Roboto"/>
              </a:rPr>
              <a:t>void searchForSong(Node *head, char songIntededToBeFound[MAX_LENGTH]); // Searches for the song name in the music library (S Command).</a:t>
            </a:r>
          </a:p>
          <a:p>
            <a:pPr>
              <a:lnSpc>
                <a:spcPts val="3038"/>
              </a:lnSpc>
            </a:pPr>
            <a:r>
              <a:rPr lang="en-US" sz="2170">
                <a:solidFill>
                  <a:srgbClr val="000000"/>
                </a:solidFill>
                <a:latin typeface="Roboto"/>
              </a:rPr>
              <a:t>bool songAlreadyInPlaylist(Node *head, char songIntededToBeFound[MAX_LENGTH]); // Boolean function controls the flow of the program depedning on if the song is found.</a:t>
            </a:r>
          </a:p>
          <a:p>
            <a:pPr>
              <a:lnSpc>
                <a:spcPts val="3038"/>
              </a:lnSpc>
            </a:pPr>
            <a:endParaRPr lang="en-US" sz="2170">
              <a:solidFill>
                <a:srgbClr val="000000"/>
              </a:solidFill>
              <a:latin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sp>
      <p:grpSp>
        <p:nvGrpSpPr>
          <p:cNvPr id="3" name="Group 3"/>
          <p:cNvGrpSpPr/>
          <p:nvPr/>
        </p:nvGrpSpPr>
        <p:grpSpPr>
          <a:xfrm>
            <a:off x="0" y="0"/>
            <a:ext cx="1028700" cy="10287000"/>
            <a:chOff x="0" y="0"/>
            <a:chExt cx="270933" cy="2709333"/>
          </a:xfrm>
        </p:grpSpPr>
        <p:sp>
          <p:nvSpPr>
            <p:cNvPr id="4" name="Freeform 4"/>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593C8F"/>
            </a:solidFill>
          </p:spPr>
        </p:sp>
        <p:sp>
          <p:nvSpPr>
            <p:cNvPr id="5" name="TextBox 5"/>
            <p:cNvSpPr txBox="1"/>
            <p:nvPr/>
          </p:nvSpPr>
          <p:spPr>
            <a:xfrm>
              <a:off x="0" y="-47625"/>
              <a:ext cx="270933" cy="275695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397356" y="741934"/>
            <a:ext cx="11997146" cy="8437246"/>
          </a:xfrm>
          <a:prstGeom prst="rect">
            <a:avLst/>
          </a:prstGeom>
        </p:spPr>
        <p:txBody>
          <a:bodyPr lIns="0" tIns="0" rIns="0" bIns="0" rtlCol="0" anchor="t">
            <a:spAutoFit/>
          </a:bodyPr>
          <a:lstStyle/>
          <a:p>
            <a:pPr>
              <a:lnSpc>
                <a:spcPts val="3038"/>
              </a:lnSpc>
            </a:pPr>
            <a:r>
              <a:rPr lang="en-US" sz="2170" dirty="0">
                <a:solidFill>
                  <a:srgbClr val="000000"/>
                </a:solidFill>
                <a:latin typeface="Roboto"/>
              </a:rPr>
              <a:t>Node *</a:t>
            </a:r>
            <a:r>
              <a:rPr lang="en-US" sz="2170" dirty="0" err="1">
                <a:solidFill>
                  <a:srgbClr val="000000"/>
                </a:solidFill>
                <a:latin typeface="Roboto"/>
              </a:rPr>
              <a:t>insertANewNodeInOrder</a:t>
            </a:r>
            <a:r>
              <a:rPr lang="en-US" sz="2170" dirty="0">
                <a:solidFill>
                  <a:srgbClr val="000000"/>
                </a:solidFill>
                <a:latin typeface="Roboto"/>
              </a:rPr>
              <a:t>(Node *head, char </a:t>
            </a:r>
            <a:r>
              <a:rPr lang="en-US" sz="2170" dirty="0" err="1">
                <a:solidFill>
                  <a:srgbClr val="000000"/>
                </a:solidFill>
                <a:latin typeface="Roboto"/>
              </a:rPr>
              <a:t>songName</a:t>
            </a:r>
            <a:r>
              <a:rPr lang="en-US" sz="2170" dirty="0">
                <a:solidFill>
                  <a:srgbClr val="000000"/>
                </a:solidFill>
                <a:latin typeface="Roboto"/>
              </a:rPr>
              <a:t>[MAX_LENGTH], char artist[MAX_LENGTH], char genre[MAX_LENGTH]); // Inserts a new node into the music library using linked list (I Command).</a:t>
            </a:r>
          </a:p>
          <a:p>
            <a:pPr>
              <a:lnSpc>
                <a:spcPts val="3038"/>
              </a:lnSpc>
            </a:pPr>
            <a:r>
              <a:rPr lang="en-US" sz="2170" dirty="0">
                <a:solidFill>
                  <a:srgbClr val="000000"/>
                </a:solidFill>
                <a:latin typeface="Roboto"/>
              </a:rPr>
              <a:t>Node *</a:t>
            </a:r>
            <a:r>
              <a:rPr lang="en-US" sz="2170" dirty="0" err="1">
                <a:solidFill>
                  <a:srgbClr val="000000"/>
                </a:solidFill>
                <a:latin typeface="Roboto"/>
              </a:rPr>
              <a:t>deleteTheSong</a:t>
            </a:r>
            <a:r>
              <a:rPr lang="en-US" sz="2170" dirty="0">
                <a:solidFill>
                  <a:srgbClr val="000000"/>
                </a:solidFill>
                <a:latin typeface="Roboto"/>
              </a:rPr>
              <a:t>(Node *head, char </a:t>
            </a:r>
            <a:r>
              <a:rPr lang="en-US" sz="2170" dirty="0" err="1">
                <a:solidFill>
                  <a:srgbClr val="000000"/>
                </a:solidFill>
                <a:latin typeface="Roboto"/>
              </a:rPr>
              <a:t>songIntededToBeDeleted</a:t>
            </a:r>
            <a:r>
              <a:rPr lang="en-US" sz="2170" dirty="0">
                <a:solidFill>
                  <a:srgbClr val="000000"/>
                </a:solidFill>
                <a:latin typeface="Roboto"/>
              </a:rPr>
              <a:t>[MAX_LENGTH]); // Deletes a certain song from the music library (D Command).</a:t>
            </a:r>
          </a:p>
          <a:p>
            <a:pPr>
              <a:lnSpc>
                <a:spcPts val="3038"/>
              </a:lnSpc>
            </a:pPr>
            <a:r>
              <a:rPr lang="en-US" sz="2170" dirty="0">
                <a:solidFill>
                  <a:srgbClr val="000000"/>
                </a:solidFill>
                <a:latin typeface="Roboto"/>
              </a:rPr>
              <a:t>Node *</a:t>
            </a:r>
            <a:r>
              <a:rPr lang="en-US" sz="2170" dirty="0" err="1">
                <a:solidFill>
                  <a:srgbClr val="000000"/>
                </a:solidFill>
                <a:latin typeface="Roboto"/>
              </a:rPr>
              <a:t>deleteAllNodesFromLibrary</a:t>
            </a:r>
            <a:r>
              <a:rPr lang="en-US" sz="2170" dirty="0">
                <a:solidFill>
                  <a:srgbClr val="000000"/>
                </a:solidFill>
                <a:latin typeface="Roboto"/>
              </a:rPr>
              <a:t>(Node *head); // Deletes the entire music library (Q Command).</a:t>
            </a:r>
          </a:p>
          <a:p>
            <a:pPr>
              <a:lnSpc>
                <a:spcPts val="3038"/>
              </a:lnSpc>
            </a:pPr>
            <a:endParaRPr lang="en-US" sz="2170" dirty="0">
              <a:solidFill>
                <a:srgbClr val="000000"/>
              </a:solidFill>
              <a:latin typeface="Roboto"/>
            </a:endParaRPr>
          </a:p>
          <a:p>
            <a:pPr>
              <a:lnSpc>
                <a:spcPts val="3038"/>
              </a:lnSpc>
            </a:pPr>
            <a:r>
              <a:rPr lang="en-US" sz="2170" dirty="0">
                <a:solidFill>
                  <a:srgbClr val="000000"/>
                </a:solidFill>
                <a:latin typeface="Roboto"/>
              </a:rPr>
              <a:t>int main(void) </a:t>
            </a:r>
          </a:p>
          <a:p>
            <a:pPr>
              <a:lnSpc>
                <a:spcPts val="3038"/>
              </a:lnSpc>
            </a:pPr>
            <a:r>
              <a:rPr lang="en-US" sz="2170" dirty="0">
                <a:solidFill>
                  <a:srgbClr val="000000"/>
                </a:solidFill>
                <a:latin typeface="Roboto"/>
              </a:rPr>
              <a:t>{</a:t>
            </a:r>
          </a:p>
          <a:p>
            <a:pPr>
              <a:lnSpc>
                <a:spcPts val="3038"/>
              </a:lnSpc>
            </a:pPr>
            <a:r>
              <a:rPr lang="en-US" sz="2170" dirty="0">
                <a:solidFill>
                  <a:srgbClr val="000000"/>
                </a:solidFill>
                <a:latin typeface="Roboto"/>
              </a:rPr>
              <a:t>    // Declare the head of the linked list.</a:t>
            </a:r>
          </a:p>
          <a:p>
            <a:pPr>
              <a:lnSpc>
                <a:spcPts val="3038"/>
              </a:lnSpc>
            </a:pPr>
            <a:r>
              <a:rPr lang="en-US" sz="2170" dirty="0">
                <a:solidFill>
                  <a:srgbClr val="000000"/>
                </a:solidFill>
                <a:latin typeface="Roboto"/>
              </a:rPr>
              <a:t>    Node *head = NULL;</a:t>
            </a:r>
          </a:p>
          <a:p>
            <a:pPr>
              <a:lnSpc>
                <a:spcPts val="3038"/>
              </a:lnSpc>
            </a:pPr>
            <a:r>
              <a:rPr lang="en-US" sz="2170" dirty="0">
                <a:solidFill>
                  <a:srgbClr val="000000"/>
                </a:solidFill>
                <a:latin typeface="Roboto"/>
              </a:rPr>
              <a:t>    </a:t>
            </a:r>
          </a:p>
          <a:p>
            <a:pPr>
              <a:lnSpc>
                <a:spcPts val="3038"/>
              </a:lnSpc>
            </a:pPr>
            <a:r>
              <a:rPr lang="en-US" sz="2170" dirty="0">
                <a:solidFill>
                  <a:srgbClr val="000000"/>
                </a:solidFill>
                <a:latin typeface="Roboto"/>
              </a:rPr>
              <a:t>    char *</a:t>
            </a:r>
            <a:r>
              <a:rPr lang="en-US" sz="2170" dirty="0" err="1">
                <a:solidFill>
                  <a:srgbClr val="000000"/>
                </a:solidFill>
                <a:latin typeface="Roboto"/>
              </a:rPr>
              <a:t>songName</a:t>
            </a:r>
            <a:r>
              <a:rPr lang="en-US" sz="2170" dirty="0">
                <a:solidFill>
                  <a:srgbClr val="000000"/>
                </a:solidFill>
                <a:latin typeface="Roboto"/>
              </a:rPr>
              <a:t>, *artist, *genre;</a:t>
            </a:r>
          </a:p>
          <a:p>
            <a:pPr>
              <a:lnSpc>
                <a:spcPts val="3038"/>
              </a:lnSpc>
            </a:pPr>
            <a:r>
              <a:rPr lang="en-US" sz="2170" dirty="0">
                <a:solidFill>
                  <a:srgbClr val="000000"/>
                </a:solidFill>
                <a:latin typeface="Roboto"/>
              </a:rPr>
              <a:t>    </a:t>
            </a:r>
          </a:p>
          <a:p>
            <a:pPr>
              <a:lnSpc>
                <a:spcPts val="3038"/>
              </a:lnSpc>
            </a:pPr>
            <a:r>
              <a:rPr lang="en-US" sz="2170" dirty="0">
                <a:solidFill>
                  <a:srgbClr val="000000"/>
                </a:solidFill>
                <a:latin typeface="Roboto"/>
              </a:rPr>
              <a:t>    artist = (char *) malloc(MAX_LENGTH * </a:t>
            </a:r>
            <a:r>
              <a:rPr lang="en-US" sz="2170" dirty="0" err="1">
                <a:solidFill>
                  <a:srgbClr val="000000"/>
                </a:solidFill>
                <a:latin typeface="Roboto"/>
              </a:rPr>
              <a:t>sizeof</a:t>
            </a:r>
            <a:r>
              <a:rPr lang="en-US" sz="2170" dirty="0">
                <a:solidFill>
                  <a:srgbClr val="000000"/>
                </a:solidFill>
                <a:latin typeface="Roboto"/>
              </a:rPr>
              <a:t> (char));</a:t>
            </a:r>
          </a:p>
          <a:p>
            <a:pPr>
              <a:lnSpc>
                <a:spcPts val="3038"/>
              </a:lnSpc>
            </a:pPr>
            <a:r>
              <a:rPr lang="en-US" sz="2170" dirty="0">
                <a:solidFill>
                  <a:srgbClr val="000000"/>
                </a:solidFill>
                <a:latin typeface="Roboto"/>
              </a:rPr>
              <a:t>    genre = (char *) malloc(MAX_LENGTH * </a:t>
            </a:r>
            <a:r>
              <a:rPr lang="en-US" sz="2170" dirty="0" err="1">
                <a:solidFill>
                  <a:srgbClr val="000000"/>
                </a:solidFill>
                <a:latin typeface="Roboto"/>
              </a:rPr>
              <a:t>sizeof</a:t>
            </a:r>
            <a:r>
              <a:rPr lang="en-US" sz="2170" dirty="0">
                <a:solidFill>
                  <a:srgbClr val="000000"/>
                </a:solidFill>
                <a:latin typeface="Roboto"/>
              </a:rPr>
              <a:t> (char));</a:t>
            </a:r>
          </a:p>
          <a:p>
            <a:pPr>
              <a:lnSpc>
                <a:spcPts val="3038"/>
              </a:lnSpc>
            </a:pPr>
            <a:r>
              <a:rPr lang="en-US" sz="2170" dirty="0">
                <a:solidFill>
                  <a:srgbClr val="000000"/>
                </a:solidFill>
                <a:latin typeface="Roboto"/>
              </a:rPr>
              <a:t>    </a:t>
            </a:r>
            <a:r>
              <a:rPr lang="en-US" sz="2170" dirty="0" err="1">
                <a:solidFill>
                  <a:srgbClr val="000000"/>
                </a:solidFill>
                <a:latin typeface="Roboto"/>
              </a:rPr>
              <a:t>songName</a:t>
            </a:r>
            <a:r>
              <a:rPr lang="en-US" sz="2170" dirty="0">
                <a:solidFill>
                  <a:srgbClr val="000000"/>
                </a:solidFill>
                <a:latin typeface="Roboto"/>
              </a:rPr>
              <a:t> = (char*) malloc(MAX_LENGTH * </a:t>
            </a:r>
            <a:r>
              <a:rPr lang="en-US" sz="2170" dirty="0" err="1">
                <a:solidFill>
                  <a:srgbClr val="000000"/>
                </a:solidFill>
                <a:latin typeface="Roboto"/>
              </a:rPr>
              <a:t>sizeof</a:t>
            </a:r>
            <a:r>
              <a:rPr lang="en-US" sz="2170" dirty="0">
                <a:solidFill>
                  <a:srgbClr val="000000"/>
                </a:solidFill>
                <a:latin typeface="Roboto"/>
              </a:rPr>
              <a:t> (char));</a:t>
            </a:r>
          </a:p>
          <a:p>
            <a:pPr>
              <a:lnSpc>
                <a:spcPts val="3038"/>
              </a:lnSpc>
            </a:pPr>
            <a:endParaRPr lang="en-US" sz="2170" dirty="0">
              <a:solidFill>
                <a:srgbClr val="000000"/>
              </a:solidFill>
              <a:latin typeface="Roboto"/>
            </a:endParaRPr>
          </a:p>
          <a:p>
            <a:pPr>
              <a:lnSpc>
                <a:spcPts val="3038"/>
              </a:lnSpc>
            </a:pPr>
            <a:r>
              <a:rPr lang="en-US" sz="2170" dirty="0">
                <a:solidFill>
                  <a:srgbClr val="000000"/>
                </a:solidFill>
                <a:latin typeface="Roboto"/>
              </a:rPr>
              <a:t>// Announce at the start of the program </a:t>
            </a:r>
          </a:p>
          <a:p>
            <a:pPr>
              <a:lnSpc>
                <a:spcPts val="3038"/>
              </a:lnSpc>
            </a:pPr>
            <a:r>
              <a:rPr lang="en-US" sz="2170" dirty="0">
                <a:solidFill>
                  <a:srgbClr val="000000"/>
                </a:solidFill>
                <a:latin typeface="Roboto"/>
              </a:rPr>
              <a:t> </a:t>
            </a:r>
            <a:r>
              <a:rPr lang="en-US" sz="2170" dirty="0" err="1">
                <a:solidFill>
                  <a:srgbClr val="000000"/>
                </a:solidFill>
                <a:latin typeface="Roboto"/>
              </a:rPr>
              <a:t>printf</a:t>
            </a:r>
            <a:r>
              <a:rPr lang="en-US" sz="2170" dirty="0">
                <a:solidFill>
                  <a:srgbClr val="000000"/>
                </a:solidFill>
                <a:latin typeface="Roboto"/>
              </a:rPr>
              <a:t>("\</a:t>
            </a:r>
            <a:r>
              <a:rPr lang="en-US" sz="2170" dirty="0" err="1">
                <a:solidFill>
                  <a:srgbClr val="000000"/>
                </a:solidFill>
                <a:latin typeface="Roboto"/>
              </a:rPr>
              <a:t>tPersonal</a:t>
            </a:r>
            <a:r>
              <a:rPr lang="en-US" sz="2170" dirty="0">
                <a:solidFill>
                  <a:srgbClr val="000000"/>
                </a:solidFill>
                <a:latin typeface="Roboto"/>
              </a:rPr>
              <a:t> Music Library.\n\n");    </a:t>
            </a:r>
            <a:r>
              <a:rPr lang="en-US" sz="2170" dirty="0" err="1">
                <a:solidFill>
                  <a:srgbClr val="000000"/>
                </a:solidFill>
                <a:latin typeface="Roboto"/>
              </a:rPr>
              <a:t>printf</a:t>
            </a:r>
            <a:r>
              <a:rPr lang="en-US" sz="2170" dirty="0">
                <a:solidFill>
                  <a:srgbClr val="000000"/>
                </a:solidFill>
                <a:latin typeface="Roboto"/>
              </a:rPr>
              <a:t>( "ORGANISE YOUR SONG LIBRARY:\n\</a:t>
            </a:r>
            <a:r>
              <a:rPr lang="en-US" sz="2170" dirty="0" err="1">
                <a:solidFill>
                  <a:srgbClr val="000000"/>
                </a:solidFill>
                <a:latin typeface="Roboto"/>
              </a:rPr>
              <a:t>nInsert</a:t>
            </a:r>
            <a:r>
              <a:rPr lang="en-US" sz="2170" dirty="0">
                <a:solidFill>
                  <a:srgbClr val="000000"/>
                </a:solidFill>
                <a:latin typeface="Roboto"/>
              </a:rPr>
              <a:t> a new song \t\t(I)\</a:t>
            </a:r>
            <a:r>
              <a:rPr lang="en-US" sz="2170" dirty="0" err="1">
                <a:solidFill>
                  <a:srgbClr val="000000"/>
                </a:solidFill>
                <a:latin typeface="Roboto"/>
              </a:rPr>
              <a:t>nDelete</a:t>
            </a:r>
            <a:r>
              <a:rPr lang="en-US" sz="2170" dirty="0">
                <a:solidFill>
                  <a:srgbClr val="000000"/>
                </a:solidFill>
                <a:latin typeface="Roboto"/>
              </a:rPr>
              <a:t> a song \t\t\t(D)\</a:t>
            </a:r>
            <a:r>
              <a:rPr lang="en-US" sz="2170" dirty="0" err="1">
                <a:solidFill>
                  <a:srgbClr val="000000"/>
                </a:solidFill>
                <a:latin typeface="Roboto"/>
              </a:rPr>
              <a:t>nSearch</a:t>
            </a:r>
            <a:r>
              <a:rPr lang="en-US" sz="2170" dirty="0">
                <a:solidFill>
                  <a:srgbClr val="000000"/>
                </a:solidFill>
                <a:latin typeface="Roboto"/>
              </a:rPr>
              <a:t> for a song \t\t(S)\</a:t>
            </a:r>
            <a:r>
              <a:rPr lang="en-US" sz="2170" dirty="0" err="1">
                <a:solidFill>
                  <a:srgbClr val="000000"/>
                </a:solidFill>
                <a:latin typeface="Roboto"/>
              </a:rPr>
              <a:t>nSongs</a:t>
            </a:r>
            <a:r>
              <a:rPr lang="en-US" sz="2170" dirty="0">
                <a:solidFill>
                  <a:srgbClr val="000000"/>
                </a:solidFill>
                <a:latin typeface="Roboto"/>
              </a:rPr>
              <a:t> in library\t\t(P)\n EXIT\t\t\t\t\t(Q)\n");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sp>
      <p:grpSp>
        <p:nvGrpSpPr>
          <p:cNvPr id="3" name="Group 3"/>
          <p:cNvGrpSpPr/>
          <p:nvPr/>
        </p:nvGrpSpPr>
        <p:grpSpPr>
          <a:xfrm>
            <a:off x="0" y="0"/>
            <a:ext cx="1028700" cy="10287000"/>
            <a:chOff x="0" y="0"/>
            <a:chExt cx="270933" cy="2709333"/>
          </a:xfrm>
        </p:grpSpPr>
        <p:sp>
          <p:nvSpPr>
            <p:cNvPr id="4" name="Freeform 4"/>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593C8F"/>
            </a:solidFill>
          </p:spPr>
        </p:sp>
        <p:sp>
          <p:nvSpPr>
            <p:cNvPr id="5" name="TextBox 5"/>
            <p:cNvSpPr txBox="1"/>
            <p:nvPr/>
          </p:nvSpPr>
          <p:spPr>
            <a:xfrm>
              <a:off x="0" y="-47625"/>
              <a:ext cx="270933" cy="275695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397356" y="741934"/>
            <a:ext cx="11997146" cy="8374507"/>
          </a:xfrm>
          <a:prstGeom prst="rect">
            <a:avLst/>
          </a:prstGeom>
        </p:spPr>
        <p:txBody>
          <a:bodyPr lIns="0" tIns="0" rIns="0" bIns="0" rtlCol="0" anchor="t">
            <a:spAutoFit/>
          </a:bodyPr>
          <a:lstStyle/>
          <a:p>
            <a:pPr>
              <a:lnSpc>
                <a:spcPts val="3038"/>
              </a:lnSpc>
            </a:pPr>
            <a:endParaRPr dirty="0"/>
          </a:p>
          <a:p>
            <a:pPr>
              <a:lnSpc>
                <a:spcPts val="3038"/>
              </a:lnSpc>
            </a:pPr>
            <a:r>
              <a:rPr lang="en-US" sz="2170" dirty="0">
                <a:solidFill>
                  <a:srgbClr val="000000"/>
                </a:solidFill>
                <a:latin typeface="Roboto"/>
              </a:rPr>
              <a:t>    char response;</a:t>
            </a:r>
          </a:p>
          <a:p>
            <a:pPr>
              <a:lnSpc>
                <a:spcPts val="3038"/>
              </a:lnSpc>
            </a:pPr>
            <a:r>
              <a:rPr lang="en-US" sz="2170" dirty="0">
                <a:solidFill>
                  <a:srgbClr val="000000"/>
                </a:solidFill>
                <a:latin typeface="Roboto"/>
              </a:rPr>
              <a:t>    </a:t>
            </a:r>
          </a:p>
          <a:p>
            <a:pPr>
              <a:lnSpc>
                <a:spcPts val="3038"/>
              </a:lnSpc>
            </a:pPr>
            <a:r>
              <a:rPr lang="en-US" sz="2170" dirty="0">
                <a:solidFill>
                  <a:srgbClr val="000000"/>
                </a:solidFill>
                <a:latin typeface="Roboto"/>
              </a:rPr>
              <a:t>    char input[MAX_LENGTH + 1];</a:t>
            </a:r>
          </a:p>
          <a:p>
            <a:pPr>
              <a:lnSpc>
                <a:spcPts val="3038"/>
              </a:lnSpc>
            </a:pPr>
            <a:r>
              <a:rPr lang="en-US" sz="2170" dirty="0">
                <a:solidFill>
                  <a:srgbClr val="000000"/>
                </a:solidFill>
                <a:latin typeface="Roboto"/>
              </a:rPr>
              <a:t>    </a:t>
            </a:r>
          </a:p>
          <a:p>
            <a:pPr>
              <a:lnSpc>
                <a:spcPts val="3038"/>
              </a:lnSpc>
            </a:pPr>
            <a:r>
              <a:rPr lang="en-US" sz="2170" dirty="0">
                <a:solidFill>
                  <a:srgbClr val="000000"/>
                </a:solidFill>
                <a:latin typeface="Roboto"/>
              </a:rPr>
              <a:t>    do </a:t>
            </a:r>
          </a:p>
          <a:p>
            <a:pPr>
              <a:lnSpc>
                <a:spcPts val="3038"/>
              </a:lnSpc>
            </a:pPr>
            <a:r>
              <a:rPr lang="en-US" sz="2170" dirty="0">
                <a:solidFill>
                  <a:srgbClr val="000000"/>
                </a:solidFill>
                <a:latin typeface="Roboto"/>
              </a:rPr>
              <a:t>    {</a:t>
            </a:r>
          </a:p>
          <a:p>
            <a:pPr>
              <a:lnSpc>
                <a:spcPts val="3038"/>
              </a:lnSpc>
            </a:pPr>
            <a:r>
              <a:rPr lang="en-US" sz="2170" dirty="0">
                <a:solidFill>
                  <a:srgbClr val="000000"/>
                </a:solidFill>
                <a:latin typeface="Roboto"/>
              </a:rPr>
              <a:t>        </a:t>
            </a:r>
            <a:r>
              <a:rPr lang="en-US" sz="2170" dirty="0" err="1">
                <a:solidFill>
                  <a:srgbClr val="000000"/>
                </a:solidFill>
                <a:latin typeface="Roboto"/>
              </a:rPr>
              <a:t>inputStringFromUser</a:t>
            </a:r>
            <a:r>
              <a:rPr lang="en-US" sz="2170" dirty="0">
                <a:solidFill>
                  <a:srgbClr val="000000"/>
                </a:solidFill>
                <a:latin typeface="Roboto"/>
              </a:rPr>
              <a:t>("\</a:t>
            </a:r>
            <a:r>
              <a:rPr lang="en-US" sz="2170" dirty="0" err="1">
                <a:solidFill>
                  <a:srgbClr val="000000"/>
                </a:solidFill>
                <a:latin typeface="Roboto"/>
              </a:rPr>
              <a:t>nEnter</a:t>
            </a:r>
            <a:r>
              <a:rPr lang="en-US" sz="2170" dirty="0">
                <a:solidFill>
                  <a:srgbClr val="000000"/>
                </a:solidFill>
                <a:latin typeface="Roboto"/>
              </a:rPr>
              <a:t> action to perform:", input, MAX_LENGTH); // Response is the first character entered by user.</a:t>
            </a:r>
          </a:p>
          <a:p>
            <a:pPr>
              <a:lnSpc>
                <a:spcPts val="3038"/>
              </a:lnSpc>
            </a:pPr>
            <a:r>
              <a:rPr lang="en-US" sz="2170" dirty="0">
                <a:solidFill>
                  <a:srgbClr val="000000"/>
                </a:solidFill>
                <a:latin typeface="Roboto"/>
              </a:rPr>
              <a:t>        response = </a:t>
            </a:r>
            <a:r>
              <a:rPr lang="en-US" sz="2170" dirty="0" err="1">
                <a:solidFill>
                  <a:srgbClr val="000000"/>
                </a:solidFill>
                <a:latin typeface="Roboto"/>
              </a:rPr>
              <a:t>toupper</a:t>
            </a:r>
            <a:r>
              <a:rPr lang="en-US" sz="2170" dirty="0">
                <a:solidFill>
                  <a:srgbClr val="000000"/>
                </a:solidFill>
                <a:latin typeface="Roboto"/>
              </a:rPr>
              <a:t>(input[0]); // Convert to uppercase to simplify later comparisons.</a:t>
            </a:r>
          </a:p>
          <a:p>
            <a:pPr>
              <a:lnSpc>
                <a:spcPts val="3038"/>
              </a:lnSpc>
            </a:pPr>
            <a:endParaRPr lang="en-US" sz="2170" dirty="0">
              <a:solidFill>
                <a:srgbClr val="000000"/>
              </a:solidFill>
              <a:latin typeface="Roboto"/>
            </a:endParaRPr>
          </a:p>
          <a:p>
            <a:pPr>
              <a:lnSpc>
                <a:spcPts val="3038"/>
              </a:lnSpc>
            </a:pPr>
            <a:r>
              <a:rPr lang="en-US" sz="2170" dirty="0">
                <a:solidFill>
                  <a:srgbClr val="000000"/>
                </a:solidFill>
                <a:latin typeface="Roboto"/>
              </a:rPr>
              <a:t>        if (response == 'I') // Insert a song into the linked list and order it </a:t>
            </a:r>
            <a:r>
              <a:rPr lang="en-US" sz="2170" dirty="0" err="1">
                <a:solidFill>
                  <a:srgbClr val="000000"/>
                </a:solidFill>
                <a:latin typeface="Roboto"/>
              </a:rPr>
              <a:t>alphabeticallly</a:t>
            </a:r>
            <a:r>
              <a:rPr lang="en-US" sz="2170" dirty="0">
                <a:solidFill>
                  <a:srgbClr val="000000"/>
                </a:solidFill>
                <a:latin typeface="Roboto"/>
              </a:rPr>
              <a:t> by song name.</a:t>
            </a:r>
          </a:p>
          <a:p>
            <a:pPr>
              <a:lnSpc>
                <a:spcPts val="3038"/>
              </a:lnSpc>
            </a:pPr>
            <a:r>
              <a:rPr lang="en-US" sz="2170" dirty="0">
                <a:solidFill>
                  <a:srgbClr val="000000"/>
                </a:solidFill>
                <a:latin typeface="Roboto"/>
              </a:rPr>
              <a:t>        {</a:t>
            </a:r>
          </a:p>
          <a:p>
            <a:pPr>
              <a:lnSpc>
                <a:spcPts val="3038"/>
              </a:lnSpc>
            </a:pPr>
            <a:r>
              <a:rPr lang="en-US" sz="2170" dirty="0">
                <a:solidFill>
                  <a:srgbClr val="000000"/>
                </a:solidFill>
                <a:latin typeface="Roboto"/>
              </a:rPr>
              <a:t>            char *</a:t>
            </a:r>
            <a:r>
              <a:rPr lang="en-US" sz="2170" dirty="0" err="1">
                <a:solidFill>
                  <a:srgbClr val="000000"/>
                </a:solidFill>
                <a:latin typeface="Roboto"/>
              </a:rPr>
              <a:t>promptName</a:t>
            </a:r>
            <a:r>
              <a:rPr lang="en-US" sz="2170" dirty="0">
                <a:solidFill>
                  <a:srgbClr val="000000"/>
                </a:solidFill>
                <a:latin typeface="Roboto"/>
              </a:rPr>
              <a:t> = "Song name";</a:t>
            </a:r>
          </a:p>
          <a:p>
            <a:pPr>
              <a:lnSpc>
                <a:spcPts val="3038"/>
              </a:lnSpc>
            </a:pPr>
            <a:r>
              <a:rPr lang="en-US" sz="2170" dirty="0">
                <a:solidFill>
                  <a:srgbClr val="000000"/>
                </a:solidFill>
                <a:latin typeface="Roboto"/>
              </a:rPr>
              <a:t>            char *</a:t>
            </a:r>
            <a:r>
              <a:rPr lang="en-US" sz="2170" dirty="0" err="1">
                <a:solidFill>
                  <a:srgbClr val="000000"/>
                </a:solidFill>
                <a:latin typeface="Roboto"/>
              </a:rPr>
              <a:t>promptArtist</a:t>
            </a:r>
            <a:r>
              <a:rPr lang="en-US" sz="2170" dirty="0">
                <a:solidFill>
                  <a:srgbClr val="000000"/>
                </a:solidFill>
                <a:latin typeface="Roboto"/>
              </a:rPr>
              <a:t> = "Artist";</a:t>
            </a:r>
          </a:p>
          <a:p>
            <a:pPr>
              <a:lnSpc>
                <a:spcPts val="3038"/>
              </a:lnSpc>
            </a:pPr>
            <a:r>
              <a:rPr lang="en-US" sz="2170" dirty="0">
                <a:solidFill>
                  <a:srgbClr val="000000"/>
                </a:solidFill>
                <a:latin typeface="Roboto"/>
              </a:rPr>
              <a:t>            char *</a:t>
            </a:r>
            <a:r>
              <a:rPr lang="en-US" sz="2170" dirty="0" err="1">
                <a:solidFill>
                  <a:srgbClr val="000000"/>
                </a:solidFill>
                <a:latin typeface="Roboto"/>
              </a:rPr>
              <a:t>promptGenre</a:t>
            </a:r>
            <a:r>
              <a:rPr lang="en-US" sz="2170" dirty="0">
                <a:solidFill>
                  <a:srgbClr val="000000"/>
                </a:solidFill>
                <a:latin typeface="Roboto"/>
              </a:rPr>
              <a:t> = "Genre";</a:t>
            </a:r>
          </a:p>
          <a:p>
            <a:pPr>
              <a:lnSpc>
                <a:spcPts val="3038"/>
              </a:lnSpc>
            </a:pPr>
            <a:endParaRPr lang="en-US" sz="2170" dirty="0">
              <a:solidFill>
                <a:srgbClr val="000000"/>
              </a:solidFill>
              <a:latin typeface="Roboto"/>
            </a:endParaRPr>
          </a:p>
          <a:p>
            <a:pPr>
              <a:lnSpc>
                <a:spcPts val="3038"/>
              </a:lnSpc>
            </a:pPr>
            <a:r>
              <a:rPr lang="en-US" sz="2170" dirty="0">
                <a:solidFill>
                  <a:srgbClr val="000000"/>
                </a:solidFill>
                <a:latin typeface="Roboto"/>
              </a:rPr>
              <a:t>            </a:t>
            </a:r>
            <a:r>
              <a:rPr lang="en-US" sz="2170" dirty="0" err="1">
                <a:solidFill>
                  <a:srgbClr val="000000"/>
                </a:solidFill>
                <a:latin typeface="Roboto"/>
              </a:rPr>
              <a:t>inputStringFromUser</a:t>
            </a:r>
            <a:r>
              <a:rPr lang="en-US" sz="2170" dirty="0">
                <a:solidFill>
                  <a:srgbClr val="000000"/>
                </a:solidFill>
                <a:latin typeface="Roboto"/>
              </a:rPr>
              <a:t>(</a:t>
            </a:r>
            <a:r>
              <a:rPr lang="en-US" sz="2170" dirty="0" err="1">
                <a:solidFill>
                  <a:srgbClr val="000000"/>
                </a:solidFill>
                <a:latin typeface="Roboto"/>
              </a:rPr>
              <a:t>promptName</a:t>
            </a:r>
            <a:r>
              <a:rPr lang="en-US" sz="2170" dirty="0">
                <a:solidFill>
                  <a:srgbClr val="000000"/>
                </a:solidFill>
                <a:latin typeface="Roboto"/>
              </a:rPr>
              <a:t>, </a:t>
            </a:r>
            <a:r>
              <a:rPr lang="en-US" sz="2170" dirty="0" err="1">
                <a:solidFill>
                  <a:srgbClr val="000000"/>
                </a:solidFill>
                <a:latin typeface="Roboto"/>
              </a:rPr>
              <a:t>songName</a:t>
            </a:r>
            <a:r>
              <a:rPr lang="en-US" sz="2170" dirty="0">
                <a:solidFill>
                  <a:srgbClr val="000000"/>
                </a:solidFill>
                <a:latin typeface="Roboto"/>
              </a:rPr>
              <a:t>, MAX_LENGTH);</a:t>
            </a:r>
          </a:p>
          <a:p>
            <a:pPr>
              <a:lnSpc>
                <a:spcPts val="3038"/>
              </a:lnSpc>
            </a:pPr>
            <a:r>
              <a:rPr lang="en-US" sz="2170" dirty="0">
                <a:solidFill>
                  <a:srgbClr val="000000"/>
                </a:solidFill>
                <a:latin typeface="Roboto"/>
              </a:rPr>
              <a:t>            </a:t>
            </a:r>
            <a:r>
              <a:rPr lang="en-US" sz="2170" dirty="0" err="1">
                <a:solidFill>
                  <a:srgbClr val="000000"/>
                </a:solidFill>
                <a:latin typeface="Roboto"/>
              </a:rPr>
              <a:t>inputStringFromUser</a:t>
            </a:r>
            <a:r>
              <a:rPr lang="en-US" sz="2170" dirty="0">
                <a:solidFill>
                  <a:srgbClr val="000000"/>
                </a:solidFill>
                <a:latin typeface="Roboto"/>
              </a:rPr>
              <a:t>(</a:t>
            </a:r>
            <a:r>
              <a:rPr lang="en-US" sz="2170" dirty="0" err="1">
                <a:solidFill>
                  <a:srgbClr val="000000"/>
                </a:solidFill>
                <a:latin typeface="Roboto"/>
              </a:rPr>
              <a:t>promptArtist</a:t>
            </a:r>
            <a:r>
              <a:rPr lang="en-US" sz="2170" dirty="0">
                <a:solidFill>
                  <a:srgbClr val="000000"/>
                </a:solidFill>
                <a:latin typeface="Roboto"/>
              </a:rPr>
              <a:t>, artist, MAX_LENGTH);</a:t>
            </a:r>
          </a:p>
          <a:p>
            <a:pPr>
              <a:lnSpc>
                <a:spcPts val="3038"/>
              </a:lnSpc>
            </a:pPr>
            <a:r>
              <a:rPr lang="en-US" sz="2170" dirty="0">
                <a:solidFill>
                  <a:srgbClr val="000000"/>
                </a:solidFill>
                <a:latin typeface="Roboto"/>
              </a:rPr>
              <a:t>            </a:t>
            </a:r>
            <a:r>
              <a:rPr lang="en-US" sz="2170" dirty="0" err="1">
                <a:solidFill>
                  <a:srgbClr val="000000"/>
                </a:solidFill>
                <a:latin typeface="Roboto"/>
              </a:rPr>
              <a:t>inputStringFromUser</a:t>
            </a:r>
            <a:r>
              <a:rPr lang="en-US" sz="2170" dirty="0">
                <a:solidFill>
                  <a:srgbClr val="000000"/>
                </a:solidFill>
                <a:latin typeface="Roboto"/>
              </a:rPr>
              <a:t>(</a:t>
            </a:r>
            <a:r>
              <a:rPr lang="en-US" sz="2170" dirty="0" err="1">
                <a:solidFill>
                  <a:srgbClr val="000000"/>
                </a:solidFill>
                <a:latin typeface="Roboto"/>
              </a:rPr>
              <a:t>promptGenre</a:t>
            </a:r>
            <a:r>
              <a:rPr lang="en-US" sz="2170" dirty="0">
                <a:solidFill>
                  <a:srgbClr val="000000"/>
                </a:solidFill>
                <a:latin typeface="Roboto"/>
              </a:rPr>
              <a:t>, genre, MAX_LENGTH);</a:t>
            </a:r>
          </a:p>
          <a:p>
            <a:pPr>
              <a:lnSpc>
                <a:spcPts val="3038"/>
              </a:lnSpc>
            </a:pPr>
            <a:r>
              <a:rPr lang="en-US" sz="2170" dirty="0">
                <a:solidFill>
                  <a:srgbClr val="000000"/>
                </a:solidFill>
                <a:latin typeface="Roboto"/>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sp>
      <p:grpSp>
        <p:nvGrpSpPr>
          <p:cNvPr id="3" name="Group 3"/>
          <p:cNvGrpSpPr/>
          <p:nvPr/>
        </p:nvGrpSpPr>
        <p:grpSpPr>
          <a:xfrm>
            <a:off x="0" y="0"/>
            <a:ext cx="1028700" cy="10287000"/>
            <a:chOff x="0" y="0"/>
            <a:chExt cx="270933" cy="2709333"/>
          </a:xfrm>
        </p:grpSpPr>
        <p:sp>
          <p:nvSpPr>
            <p:cNvPr id="4" name="Freeform 4"/>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593C8F"/>
            </a:solidFill>
          </p:spPr>
        </p:sp>
        <p:sp>
          <p:nvSpPr>
            <p:cNvPr id="5" name="TextBox 5"/>
            <p:cNvSpPr txBox="1"/>
            <p:nvPr/>
          </p:nvSpPr>
          <p:spPr>
            <a:xfrm>
              <a:off x="0" y="-47625"/>
              <a:ext cx="270933" cy="275695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397356" y="741934"/>
            <a:ext cx="11997146" cy="8755507"/>
          </a:xfrm>
          <a:prstGeom prst="rect">
            <a:avLst/>
          </a:prstGeom>
        </p:spPr>
        <p:txBody>
          <a:bodyPr lIns="0" tIns="0" rIns="0" bIns="0" rtlCol="0" anchor="t">
            <a:spAutoFit/>
          </a:bodyPr>
          <a:lstStyle/>
          <a:p>
            <a:pPr>
              <a:lnSpc>
                <a:spcPts val="3038"/>
              </a:lnSpc>
            </a:pPr>
            <a:r>
              <a:rPr lang="en-US" sz="2170" dirty="0">
                <a:solidFill>
                  <a:srgbClr val="000000"/>
                </a:solidFill>
                <a:latin typeface="Roboto"/>
              </a:rPr>
              <a:t> if (!</a:t>
            </a:r>
            <a:r>
              <a:rPr lang="en-US" sz="2170" dirty="0" err="1">
                <a:solidFill>
                  <a:srgbClr val="000000"/>
                </a:solidFill>
                <a:latin typeface="Roboto"/>
              </a:rPr>
              <a:t>songAlreadyInPlaylist</a:t>
            </a:r>
            <a:r>
              <a:rPr lang="en-US" sz="2170" dirty="0">
                <a:solidFill>
                  <a:srgbClr val="000000"/>
                </a:solidFill>
                <a:latin typeface="Roboto"/>
              </a:rPr>
              <a:t>(head, </a:t>
            </a:r>
            <a:r>
              <a:rPr lang="en-US" sz="2170" dirty="0" err="1">
                <a:solidFill>
                  <a:srgbClr val="000000"/>
                </a:solidFill>
                <a:latin typeface="Roboto"/>
              </a:rPr>
              <a:t>songName</a:t>
            </a:r>
            <a:r>
              <a:rPr lang="en-US" sz="2170" dirty="0">
                <a:solidFill>
                  <a:srgbClr val="000000"/>
                </a:solidFill>
                <a:latin typeface="Roboto"/>
              </a:rPr>
              <a:t>)) </a:t>
            </a:r>
          </a:p>
          <a:p>
            <a:pPr>
              <a:lnSpc>
                <a:spcPts val="3038"/>
              </a:lnSpc>
            </a:pPr>
            <a:r>
              <a:rPr lang="en-US" sz="2170" dirty="0">
                <a:solidFill>
                  <a:srgbClr val="000000"/>
                </a:solidFill>
                <a:latin typeface="Roboto"/>
              </a:rPr>
              <a:t>            {</a:t>
            </a:r>
          </a:p>
          <a:p>
            <a:pPr>
              <a:lnSpc>
                <a:spcPts val="3038"/>
              </a:lnSpc>
            </a:pPr>
            <a:r>
              <a:rPr lang="en-US" sz="2170" dirty="0">
                <a:solidFill>
                  <a:srgbClr val="000000"/>
                </a:solidFill>
                <a:latin typeface="Roboto"/>
              </a:rPr>
              <a:t>                head = </a:t>
            </a:r>
            <a:r>
              <a:rPr lang="en-US" sz="2170" dirty="0" err="1">
                <a:solidFill>
                  <a:srgbClr val="000000"/>
                </a:solidFill>
                <a:latin typeface="Roboto"/>
              </a:rPr>
              <a:t>insertANewNodeInOrder</a:t>
            </a:r>
            <a:r>
              <a:rPr lang="en-US" sz="2170" dirty="0">
                <a:solidFill>
                  <a:srgbClr val="000000"/>
                </a:solidFill>
                <a:latin typeface="Roboto"/>
              </a:rPr>
              <a:t>(head, </a:t>
            </a:r>
            <a:r>
              <a:rPr lang="en-US" sz="2170" dirty="0" err="1">
                <a:solidFill>
                  <a:srgbClr val="000000"/>
                </a:solidFill>
                <a:latin typeface="Roboto"/>
              </a:rPr>
              <a:t>songName</a:t>
            </a:r>
            <a:r>
              <a:rPr lang="en-US" sz="2170" dirty="0">
                <a:solidFill>
                  <a:srgbClr val="000000"/>
                </a:solidFill>
                <a:latin typeface="Roboto"/>
              </a:rPr>
              <a:t>, artist, genre);</a:t>
            </a:r>
          </a:p>
          <a:p>
            <a:pPr>
              <a:lnSpc>
                <a:spcPts val="3038"/>
              </a:lnSpc>
            </a:pPr>
            <a:r>
              <a:rPr lang="en-US" sz="2170" dirty="0">
                <a:solidFill>
                  <a:srgbClr val="000000"/>
                </a:solidFill>
                <a:latin typeface="Roboto"/>
              </a:rPr>
              <a:t>            } </a:t>
            </a:r>
          </a:p>
          <a:p>
            <a:pPr>
              <a:lnSpc>
                <a:spcPts val="3038"/>
              </a:lnSpc>
            </a:pPr>
            <a:r>
              <a:rPr lang="en-US" sz="2170" dirty="0">
                <a:solidFill>
                  <a:srgbClr val="000000"/>
                </a:solidFill>
                <a:latin typeface="Roboto"/>
              </a:rPr>
              <a:t>            </a:t>
            </a:r>
          </a:p>
          <a:p>
            <a:pPr>
              <a:lnSpc>
                <a:spcPts val="3038"/>
              </a:lnSpc>
            </a:pPr>
            <a:r>
              <a:rPr lang="en-US" sz="2170" dirty="0">
                <a:solidFill>
                  <a:srgbClr val="000000"/>
                </a:solidFill>
                <a:latin typeface="Roboto"/>
              </a:rPr>
              <a:t>            else</a:t>
            </a:r>
          </a:p>
          <a:p>
            <a:pPr>
              <a:lnSpc>
                <a:spcPts val="3038"/>
              </a:lnSpc>
            </a:pPr>
            <a:r>
              <a:rPr lang="en-US" sz="2170" dirty="0">
                <a:solidFill>
                  <a:srgbClr val="000000"/>
                </a:solidFill>
                <a:latin typeface="Roboto"/>
              </a:rPr>
              <a:t>            {</a:t>
            </a:r>
          </a:p>
          <a:p>
            <a:pPr>
              <a:lnSpc>
                <a:spcPts val="3038"/>
              </a:lnSpc>
            </a:pPr>
            <a:r>
              <a:rPr lang="en-US" sz="2170" dirty="0">
                <a:solidFill>
                  <a:srgbClr val="000000"/>
                </a:solidFill>
                <a:latin typeface="Roboto"/>
              </a:rPr>
              <a:t>                </a:t>
            </a:r>
            <a:r>
              <a:rPr lang="en-US" sz="2170" dirty="0" err="1">
                <a:solidFill>
                  <a:srgbClr val="000000"/>
                </a:solidFill>
                <a:latin typeface="Roboto"/>
              </a:rPr>
              <a:t>songNameDuplicate</a:t>
            </a:r>
            <a:r>
              <a:rPr lang="en-US" sz="2170" dirty="0">
                <a:solidFill>
                  <a:srgbClr val="000000"/>
                </a:solidFill>
                <a:latin typeface="Roboto"/>
              </a:rPr>
              <a:t>(</a:t>
            </a:r>
            <a:r>
              <a:rPr lang="en-US" sz="2170" dirty="0" err="1">
                <a:solidFill>
                  <a:srgbClr val="000000"/>
                </a:solidFill>
                <a:latin typeface="Roboto"/>
              </a:rPr>
              <a:t>songName</a:t>
            </a:r>
            <a:r>
              <a:rPr lang="en-US" sz="2170" dirty="0">
                <a:solidFill>
                  <a:srgbClr val="000000"/>
                </a:solidFill>
                <a:latin typeface="Roboto"/>
              </a:rPr>
              <a:t>);</a:t>
            </a:r>
          </a:p>
          <a:p>
            <a:pPr>
              <a:lnSpc>
                <a:spcPts val="3038"/>
              </a:lnSpc>
            </a:pPr>
            <a:r>
              <a:rPr lang="en-US" sz="2170" dirty="0">
                <a:solidFill>
                  <a:srgbClr val="000000"/>
                </a:solidFill>
                <a:latin typeface="Roboto"/>
              </a:rPr>
              <a:t>            }</a:t>
            </a:r>
          </a:p>
          <a:p>
            <a:pPr>
              <a:lnSpc>
                <a:spcPts val="3038"/>
              </a:lnSpc>
            </a:pPr>
            <a:r>
              <a:rPr lang="en-US" sz="2170" dirty="0">
                <a:solidFill>
                  <a:srgbClr val="000000"/>
                </a:solidFill>
                <a:latin typeface="Roboto"/>
              </a:rPr>
              <a:t>        }</a:t>
            </a:r>
          </a:p>
          <a:p>
            <a:pPr>
              <a:lnSpc>
                <a:spcPts val="3038"/>
              </a:lnSpc>
            </a:pPr>
            <a:r>
              <a:rPr lang="en-US" sz="2170" dirty="0">
                <a:solidFill>
                  <a:srgbClr val="000000"/>
                </a:solidFill>
                <a:latin typeface="Roboto"/>
              </a:rPr>
              <a:t>        </a:t>
            </a:r>
          </a:p>
          <a:p>
            <a:pPr>
              <a:lnSpc>
                <a:spcPts val="3038"/>
              </a:lnSpc>
            </a:pPr>
            <a:r>
              <a:rPr lang="en-US" sz="2170" dirty="0">
                <a:solidFill>
                  <a:srgbClr val="000000"/>
                </a:solidFill>
                <a:latin typeface="Roboto"/>
              </a:rPr>
              <a:t>        else if (response == 'D') // Delete a song from the list.</a:t>
            </a:r>
          </a:p>
          <a:p>
            <a:pPr>
              <a:lnSpc>
                <a:spcPts val="3038"/>
              </a:lnSpc>
            </a:pPr>
            <a:r>
              <a:rPr lang="en-US" sz="2170" dirty="0">
                <a:solidFill>
                  <a:srgbClr val="000000"/>
                </a:solidFill>
                <a:latin typeface="Roboto"/>
              </a:rPr>
              <a:t>        {</a:t>
            </a:r>
          </a:p>
          <a:p>
            <a:pPr>
              <a:lnSpc>
                <a:spcPts val="3038"/>
              </a:lnSpc>
            </a:pPr>
            <a:r>
              <a:rPr lang="en-US" sz="2170" dirty="0">
                <a:solidFill>
                  <a:srgbClr val="000000"/>
                </a:solidFill>
                <a:latin typeface="Roboto"/>
              </a:rPr>
              <a:t>            char *prompt = "\</a:t>
            </a:r>
            <a:r>
              <a:rPr lang="en-US" sz="2170" dirty="0" err="1">
                <a:solidFill>
                  <a:srgbClr val="000000"/>
                </a:solidFill>
                <a:latin typeface="Roboto"/>
              </a:rPr>
              <a:t>nEnter</a:t>
            </a:r>
            <a:r>
              <a:rPr lang="en-US" sz="2170" dirty="0">
                <a:solidFill>
                  <a:srgbClr val="000000"/>
                </a:solidFill>
                <a:latin typeface="Roboto"/>
              </a:rPr>
              <a:t> the name of the song to be deleted";</a:t>
            </a:r>
          </a:p>
          <a:p>
            <a:pPr>
              <a:lnSpc>
                <a:spcPts val="3038"/>
              </a:lnSpc>
            </a:pPr>
            <a:r>
              <a:rPr lang="en-US" sz="2170" dirty="0">
                <a:solidFill>
                  <a:srgbClr val="000000"/>
                </a:solidFill>
                <a:latin typeface="Roboto"/>
              </a:rPr>
              <a:t>            </a:t>
            </a:r>
          </a:p>
          <a:p>
            <a:pPr>
              <a:lnSpc>
                <a:spcPts val="3038"/>
              </a:lnSpc>
            </a:pPr>
            <a:r>
              <a:rPr lang="en-US" sz="2170" dirty="0">
                <a:solidFill>
                  <a:srgbClr val="000000"/>
                </a:solidFill>
                <a:latin typeface="Roboto"/>
              </a:rPr>
              <a:t>            </a:t>
            </a:r>
            <a:r>
              <a:rPr lang="en-US" sz="2170" dirty="0" err="1">
                <a:solidFill>
                  <a:srgbClr val="000000"/>
                </a:solidFill>
                <a:latin typeface="Roboto"/>
              </a:rPr>
              <a:t>inputStringFromUser</a:t>
            </a:r>
            <a:r>
              <a:rPr lang="en-US" sz="2170" dirty="0">
                <a:solidFill>
                  <a:srgbClr val="000000"/>
                </a:solidFill>
                <a:latin typeface="Roboto"/>
              </a:rPr>
              <a:t>(prompt, </a:t>
            </a:r>
            <a:r>
              <a:rPr lang="en-US" sz="2170" dirty="0" err="1">
                <a:solidFill>
                  <a:srgbClr val="000000"/>
                </a:solidFill>
                <a:latin typeface="Roboto"/>
              </a:rPr>
              <a:t>songName</a:t>
            </a:r>
            <a:r>
              <a:rPr lang="en-US" sz="2170" dirty="0">
                <a:solidFill>
                  <a:srgbClr val="000000"/>
                </a:solidFill>
                <a:latin typeface="Roboto"/>
              </a:rPr>
              <a:t>, MAX_LENGTH);</a:t>
            </a:r>
          </a:p>
          <a:p>
            <a:pPr>
              <a:lnSpc>
                <a:spcPts val="3038"/>
              </a:lnSpc>
            </a:pPr>
            <a:r>
              <a:rPr lang="en-US" sz="2170" dirty="0">
                <a:solidFill>
                  <a:srgbClr val="000000"/>
                </a:solidFill>
                <a:latin typeface="Roboto"/>
              </a:rPr>
              <a:t>            head = </a:t>
            </a:r>
            <a:r>
              <a:rPr lang="en-US" sz="2170" dirty="0" err="1">
                <a:solidFill>
                  <a:srgbClr val="000000"/>
                </a:solidFill>
                <a:latin typeface="Roboto"/>
              </a:rPr>
              <a:t>deleteTheSong</a:t>
            </a:r>
            <a:r>
              <a:rPr lang="en-US" sz="2170" dirty="0">
                <a:solidFill>
                  <a:srgbClr val="000000"/>
                </a:solidFill>
                <a:latin typeface="Roboto"/>
              </a:rPr>
              <a:t>(head, </a:t>
            </a:r>
            <a:r>
              <a:rPr lang="en-US" sz="2170" dirty="0" err="1">
                <a:solidFill>
                  <a:srgbClr val="000000"/>
                </a:solidFill>
                <a:latin typeface="Roboto"/>
              </a:rPr>
              <a:t>songName</a:t>
            </a:r>
            <a:r>
              <a:rPr lang="en-US" sz="2170" dirty="0">
                <a:solidFill>
                  <a:srgbClr val="000000"/>
                </a:solidFill>
                <a:latin typeface="Roboto"/>
              </a:rPr>
              <a:t>);</a:t>
            </a:r>
          </a:p>
          <a:p>
            <a:pPr>
              <a:lnSpc>
                <a:spcPts val="3038"/>
              </a:lnSpc>
            </a:pPr>
            <a:r>
              <a:rPr lang="en-US" sz="2170" dirty="0">
                <a:solidFill>
                  <a:srgbClr val="000000"/>
                </a:solidFill>
                <a:latin typeface="Roboto"/>
              </a:rPr>
              <a:t>        }</a:t>
            </a:r>
          </a:p>
          <a:p>
            <a:pPr>
              <a:lnSpc>
                <a:spcPts val="3038"/>
              </a:lnSpc>
            </a:pPr>
            <a:r>
              <a:rPr lang="en-US" sz="2170" dirty="0">
                <a:solidFill>
                  <a:srgbClr val="000000"/>
                </a:solidFill>
                <a:latin typeface="Roboto"/>
              </a:rPr>
              <a:t>        </a:t>
            </a:r>
          </a:p>
          <a:p>
            <a:pPr>
              <a:lnSpc>
                <a:spcPts val="3038"/>
              </a:lnSpc>
            </a:pPr>
            <a:r>
              <a:rPr lang="en-US" sz="2170" dirty="0">
                <a:solidFill>
                  <a:srgbClr val="000000"/>
                </a:solidFill>
                <a:latin typeface="Roboto"/>
              </a:rPr>
              <a:t>        else if (response == 'S') // Search for a song by its name.</a:t>
            </a:r>
          </a:p>
          <a:p>
            <a:pPr>
              <a:lnSpc>
                <a:spcPts val="3038"/>
              </a:lnSpc>
            </a:pPr>
            <a:r>
              <a:rPr lang="en-US" sz="2170" dirty="0">
                <a:solidFill>
                  <a:srgbClr val="000000"/>
                </a:solidFill>
                <a:latin typeface="Roboto"/>
              </a:rPr>
              <a:t>        {</a:t>
            </a:r>
          </a:p>
          <a:p>
            <a:pPr>
              <a:lnSpc>
                <a:spcPts val="3038"/>
              </a:lnSpc>
            </a:pPr>
            <a:r>
              <a:rPr lang="en-US" sz="2170" dirty="0">
                <a:solidFill>
                  <a:srgbClr val="000000"/>
                </a:solidFill>
                <a:latin typeface="Roboto"/>
              </a:rPr>
              <a:t>            char *prompt = "\</a:t>
            </a:r>
            <a:r>
              <a:rPr lang="en-US" sz="2170" dirty="0" err="1">
                <a:solidFill>
                  <a:srgbClr val="000000"/>
                </a:solidFill>
                <a:latin typeface="Roboto"/>
              </a:rPr>
              <a:t>nEnter</a:t>
            </a:r>
            <a:r>
              <a:rPr lang="en-US" sz="2170" dirty="0">
                <a:solidFill>
                  <a:srgbClr val="000000"/>
                </a:solidFill>
                <a:latin typeface="Roboto"/>
              </a:rPr>
              <a:t> the name of the song to search for";</a:t>
            </a:r>
          </a:p>
          <a:p>
            <a:pPr>
              <a:lnSpc>
                <a:spcPts val="3038"/>
              </a:lnSpc>
            </a:pPr>
            <a:endParaRPr lang="en-US" sz="2170" dirty="0">
              <a:solidFill>
                <a:srgbClr val="000000"/>
              </a:solidFill>
              <a:latin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sp>
      <p:grpSp>
        <p:nvGrpSpPr>
          <p:cNvPr id="3" name="Group 3"/>
          <p:cNvGrpSpPr/>
          <p:nvPr/>
        </p:nvGrpSpPr>
        <p:grpSpPr>
          <a:xfrm>
            <a:off x="0" y="0"/>
            <a:ext cx="1028700" cy="10287000"/>
            <a:chOff x="0" y="0"/>
            <a:chExt cx="270933" cy="2709333"/>
          </a:xfrm>
        </p:grpSpPr>
        <p:sp>
          <p:nvSpPr>
            <p:cNvPr id="4" name="Freeform 4"/>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593C8F"/>
            </a:solidFill>
          </p:spPr>
        </p:sp>
        <p:sp>
          <p:nvSpPr>
            <p:cNvPr id="5" name="TextBox 5"/>
            <p:cNvSpPr txBox="1"/>
            <p:nvPr/>
          </p:nvSpPr>
          <p:spPr>
            <a:xfrm>
              <a:off x="0" y="-47625"/>
              <a:ext cx="270933" cy="275695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397356" y="549653"/>
            <a:ext cx="11997146" cy="9517507"/>
          </a:xfrm>
          <a:prstGeom prst="rect">
            <a:avLst/>
          </a:prstGeom>
        </p:spPr>
        <p:txBody>
          <a:bodyPr lIns="0" tIns="0" rIns="0" bIns="0" rtlCol="0" anchor="t">
            <a:spAutoFit/>
          </a:bodyPr>
          <a:lstStyle/>
          <a:p>
            <a:pPr>
              <a:lnSpc>
                <a:spcPts val="3038"/>
              </a:lnSpc>
            </a:pPr>
            <a:r>
              <a:rPr lang="en-US" sz="2170">
                <a:solidFill>
                  <a:srgbClr val="000000"/>
                </a:solidFill>
                <a:latin typeface="Roboto"/>
              </a:rPr>
              <a:t> inputStringFromUser(prompt, songName, MAX_LENGTH);</a:t>
            </a:r>
          </a:p>
          <a:p>
            <a:pPr>
              <a:lnSpc>
                <a:spcPts val="3038"/>
              </a:lnSpc>
            </a:pPr>
            <a:r>
              <a:rPr lang="en-US" sz="2170">
                <a:solidFill>
                  <a:srgbClr val="000000"/>
                </a:solidFill>
                <a:latin typeface="Roboto"/>
              </a:rPr>
              <a:t>            searchForSong(head, songName);</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else if (response == 'P') // Print the music library.</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printMusicLibraryList(head);</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else if (response == 'Q') // do nothing, we'll catch this below</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 </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else // do this if no command matched ...</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printf ("\nInvalid command.\n");</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 while (response != 'Q'); // Delete the entire linked list.</a:t>
            </a:r>
          </a:p>
          <a:p>
            <a:pPr>
              <a:lnSpc>
                <a:spcPts val="3038"/>
              </a:lnSpc>
            </a:pPr>
            <a:endParaRPr lang="en-US" sz="2170">
              <a:solidFill>
                <a:srgbClr val="000000"/>
              </a:solidFill>
              <a:latin typeface="Roboto"/>
            </a:endParaRPr>
          </a:p>
          <a:p>
            <a:pPr>
              <a:lnSpc>
                <a:spcPts val="3038"/>
              </a:lnSpc>
            </a:pPr>
            <a:r>
              <a:rPr lang="en-US" sz="2170">
                <a:solidFill>
                  <a:srgbClr val="000000"/>
                </a:solidFill>
                <a:latin typeface="Roboto"/>
              </a:rPr>
              <a:t>    head = deleteAllNodesFromLibrary(head);</a:t>
            </a:r>
          </a:p>
          <a:p>
            <a:pPr>
              <a:lnSpc>
                <a:spcPts val="3038"/>
              </a:lnSpc>
            </a:pPr>
            <a:r>
              <a:rPr lang="en-US" sz="2170">
                <a:solidFill>
                  <a:srgbClr val="000000"/>
                </a:solidFill>
                <a:latin typeface="Roboto"/>
              </a:rPr>
              <a:t>    printMusicLibraryList(head); // Print the linked list to confirm deletion.</a:t>
            </a:r>
          </a:p>
          <a:p>
            <a:pPr>
              <a:lnSpc>
                <a:spcPts val="3038"/>
              </a:lnSpc>
            </a:pPr>
            <a:endParaRPr lang="en-US" sz="2170">
              <a:solidFill>
                <a:srgbClr val="000000"/>
              </a:solidFill>
              <a:latin typeface="Roboto"/>
            </a:endParaRPr>
          </a:p>
          <a:p>
            <a:pPr>
              <a:lnSpc>
                <a:spcPts val="3038"/>
              </a:lnSpc>
            </a:pPr>
            <a:r>
              <a:rPr lang="en-US" sz="2170">
                <a:solidFill>
                  <a:srgbClr val="000000"/>
                </a:solidFill>
                <a:latin typeface="Roboto"/>
              </a:rPr>
              <a:t>    return 0;</a:t>
            </a:r>
          </a:p>
          <a:p>
            <a:pPr>
              <a:lnSpc>
                <a:spcPts val="3038"/>
              </a:lnSpc>
            </a:pPr>
            <a:r>
              <a:rPr lang="en-US" sz="2170">
                <a:solidFill>
                  <a:srgbClr val="000000"/>
                </a:solidFill>
                <a:latin typeface="Roboto"/>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sp>
      <p:grpSp>
        <p:nvGrpSpPr>
          <p:cNvPr id="3" name="Group 3"/>
          <p:cNvGrpSpPr/>
          <p:nvPr/>
        </p:nvGrpSpPr>
        <p:grpSpPr>
          <a:xfrm>
            <a:off x="0" y="0"/>
            <a:ext cx="1028700" cy="10287000"/>
            <a:chOff x="0" y="0"/>
            <a:chExt cx="270933" cy="2709333"/>
          </a:xfrm>
        </p:grpSpPr>
        <p:sp>
          <p:nvSpPr>
            <p:cNvPr id="4" name="Freeform 4"/>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593C8F"/>
            </a:solidFill>
          </p:spPr>
        </p:sp>
        <p:sp>
          <p:nvSpPr>
            <p:cNvPr id="5" name="TextBox 5"/>
            <p:cNvSpPr txBox="1"/>
            <p:nvPr/>
          </p:nvSpPr>
          <p:spPr>
            <a:xfrm>
              <a:off x="0" y="-47625"/>
              <a:ext cx="270933" cy="275695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397356" y="981075"/>
            <a:ext cx="11997146" cy="7993507"/>
          </a:xfrm>
          <a:prstGeom prst="rect">
            <a:avLst/>
          </a:prstGeom>
        </p:spPr>
        <p:txBody>
          <a:bodyPr lIns="0" tIns="0" rIns="0" bIns="0" rtlCol="0" anchor="t">
            <a:spAutoFit/>
          </a:bodyPr>
          <a:lstStyle/>
          <a:p>
            <a:pPr>
              <a:lnSpc>
                <a:spcPts val="3038"/>
              </a:lnSpc>
            </a:pPr>
            <a:r>
              <a:rPr lang="en-US" sz="2170">
                <a:solidFill>
                  <a:srgbClr val="000000"/>
                </a:solidFill>
                <a:latin typeface="Roboto"/>
              </a:rPr>
              <a:t>// The following are the function definitions for the declared variables used in the main code.</a:t>
            </a:r>
          </a:p>
          <a:p>
            <a:pPr>
              <a:lnSpc>
                <a:spcPts val="3038"/>
              </a:lnSpc>
            </a:pPr>
            <a:endParaRPr lang="en-US" sz="2170">
              <a:solidFill>
                <a:srgbClr val="000000"/>
              </a:solidFill>
              <a:latin typeface="Roboto"/>
            </a:endParaRPr>
          </a:p>
          <a:p>
            <a:pPr>
              <a:lnSpc>
                <a:spcPts val="3038"/>
              </a:lnSpc>
            </a:pPr>
            <a:r>
              <a:rPr lang="en-US" sz="2170">
                <a:solidFill>
                  <a:srgbClr val="000000"/>
                </a:solidFill>
                <a:latin typeface="Roboto"/>
              </a:rPr>
              <a:t>// Prompt the user for a string safely, without buffer overflow</a:t>
            </a:r>
          </a:p>
          <a:p>
            <a:pPr>
              <a:lnSpc>
                <a:spcPts val="3038"/>
              </a:lnSpc>
            </a:pPr>
            <a:r>
              <a:rPr lang="en-US" sz="2170">
                <a:solidFill>
                  <a:srgbClr val="000000"/>
                </a:solidFill>
                <a:latin typeface="Roboto"/>
              </a:rPr>
              <a:t>void inputStringFromUser(char *prompt, char *s, int maxStrLength) </a:t>
            </a:r>
          </a:p>
          <a:p>
            <a:pPr>
              <a:lnSpc>
                <a:spcPts val="3038"/>
              </a:lnSpc>
            </a:pPr>
            <a:r>
              <a:rPr lang="en-US" sz="2170">
                <a:solidFill>
                  <a:srgbClr val="000000"/>
                </a:solidFill>
                <a:latin typeface="Roboto"/>
              </a:rPr>
              <a:t>{</a:t>
            </a:r>
          </a:p>
          <a:p>
            <a:pPr>
              <a:lnSpc>
                <a:spcPts val="3038"/>
              </a:lnSpc>
            </a:pPr>
            <a:r>
              <a:rPr lang="en-US" sz="2170">
                <a:solidFill>
                  <a:srgbClr val="000000"/>
                </a:solidFill>
                <a:latin typeface="Roboto"/>
              </a:rPr>
              <a:t>    int i = 0;</a:t>
            </a:r>
          </a:p>
          <a:p>
            <a:pPr>
              <a:lnSpc>
                <a:spcPts val="3038"/>
              </a:lnSpc>
            </a:pPr>
            <a:r>
              <a:rPr lang="en-US" sz="2170">
                <a:solidFill>
                  <a:srgbClr val="000000"/>
                </a:solidFill>
                <a:latin typeface="Roboto"/>
              </a:rPr>
              <a:t>    char c;</a:t>
            </a:r>
          </a:p>
          <a:p>
            <a:pPr>
              <a:lnSpc>
                <a:spcPts val="3038"/>
              </a:lnSpc>
            </a:pPr>
            <a:endParaRPr lang="en-US" sz="2170">
              <a:solidFill>
                <a:srgbClr val="000000"/>
              </a:solidFill>
              <a:latin typeface="Roboto"/>
            </a:endParaRPr>
          </a:p>
          <a:p>
            <a:pPr>
              <a:lnSpc>
                <a:spcPts val="3038"/>
              </a:lnSpc>
            </a:pPr>
            <a:r>
              <a:rPr lang="en-US" sz="2170">
                <a:solidFill>
                  <a:srgbClr val="000000"/>
                </a:solidFill>
                <a:latin typeface="Roboto"/>
              </a:rPr>
              <a:t>    printf("%s --&gt; ", prompt);</a:t>
            </a:r>
          </a:p>
          <a:p>
            <a:pPr>
              <a:lnSpc>
                <a:spcPts val="3038"/>
              </a:lnSpc>
            </a:pPr>
            <a:r>
              <a:rPr lang="en-US" sz="2170">
                <a:solidFill>
                  <a:srgbClr val="000000"/>
                </a:solidFill>
                <a:latin typeface="Roboto"/>
              </a:rPr>
              <a:t>    while (i &lt; maxStrLength &amp;&amp; (c = getchar()) != '\n')</a:t>
            </a:r>
          </a:p>
          <a:p>
            <a:pPr>
              <a:lnSpc>
                <a:spcPts val="3038"/>
              </a:lnSpc>
            </a:pPr>
            <a:r>
              <a:rPr lang="en-US" sz="2170">
                <a:solidFill>
                  <a:srgbClr val="000000"/>
                </a:solidFill>
                <a:latin typeface="Roboto"/>
              </a:rPr>
              <a:t>        s[i++] = c;</a:t>
            </a:r>
          </a:p>
          <a:p>
            <a:pPr>
              <a:lnSpc>
                <a:spcPts val="3038"/>
              </a:lnSpc>
            </a:pPr>
            <a:r>
              <a:rPr lang="en-US" sz="2170">
                <a:solidFill>
                  <a:srgbClr val="000000"/>
                </a:solidFill>
                <a:latin typeface="Roboto"/>
              </a:rPr>
              <a:t>    s[i] = '\0';</a:t>
            </a:r>
          </a:p>
          <a:p>
            <a:pPr>
              <a:lnSpc>
                <a:spcPts val="3038"/>
              </a:lnSpc>
            </a:pPr>
            <a:r>
              <a:rPr lang="en-US" sz="2170">
                <a:solidFill>
                  <a:srgbClr val="000000"/>
                </a:solidFill>
                <a:latin typeface="Roboto"/>
              </a:rPr>
              <a:t>}</a:t>
            </a:r>
          </a:p>
          <a:p>
            <a:pPr>
              <a:lnSpc>
                <a:spcPts val="3038"/>
              </a:lnSpc>
            </a:pPr>
            <a:endParaRPr lang="en-US" sz="2170">
              <a:solidFill>
                <a:srgbClr val="000000"/>
              </a:solidFill>
              <a:latin typeface="Roboto"/>
            </a:endParaRPr>
          </a:p>
          <a:p>
            <a:pPr>
              <a:lnSpc>
                <a:spcPts val="3038"/>
              </a:lnSpc>
            </a:pPr>
            <a:r>
              <a:rPr lang="en-US" sz="2170">
                <a:solidFill>
                  <a:srgbClr val="000000"/>
                </a:solidFill>
                <a:latin typeface="Roboto"/>
              </a:rPr>
              <a:t>// Function to call when the user is trying to insert a song name that is already in the personal music library.</a:t>
            </a:r>
          </a:p>
          <a:p>
            <a:pPr>
              <a:lnSpc>
                <a:spcPts val="3038"/>
              </a:lnSpc>
            </a:pPr>
            <a:r>
              <a:rPr lang="en-US" sz="2170">
                <a:solidFill>
                  <a:srgbClr val="000000"/>
                </a:solidFill>
                <a:latin typeface="Roboto"/>
              </a:rPr>
              <a:t>void songNameDuplicate(char *songName) </a:t>
            </a:r>
          </a:p>
          <a:p>
            <a:pPr>
              <a:lnSpc>
                <a:spcPts val="3038"/>
              </a:lnSpc>
            </a:pPr>
            <a:r>
              <a:rPr lang="en-US" sz="2170">
                <a:solidFill>
                  <a:srgbClr val="000000"/>
                </a:solidFill>
                <a:latin typeface="Roboto"/>
              </a:rPr>
              <a:t>{</a:t>
            </a:r>
          </a:p>
          <a:p>
            <a:pPr>
              <a:lnSpc>
                <a:spcPts val="3038"/>
              </a:lnSpc>
            </a:pPr>
            <a:r>
              <a:rPr lang="en-US" sz="2170">
                <a:solidFill>
                  <a:srgbClr val="000000"/>
                </a:solidFill>
                <a:latin typeface="Roboto"/>
              </a:rPr>
              <a:t>    printf("\nA song with the name '%s' is already in the music library.\n"</a:t>
            </a:r>
          </a:p>
          <a:p>
            <a:pPr>
              <a:lnSpc>
                <a:spcPts val="3038"/>
              </a:lnSpc>
            </a:pPr>
            <a:r>
              <a:rPr lang="en-US" sz="2170">
                <a:solidFill>
                  <a:srgbClr val="000000"/>
                </a:solidFill>
                <a:latin typeface="Roboto"/>
              </a:rPr>
              <a:t>           "No new song entered.\n", songName);</a:t>
            </a:r>
          </a:p>
          <a:p>
            <a:pPr>
              <a:lnSpc>
                <a:spcPts val="3038"/>
              </a:lnSpc>
            </a:pPr>
            <a:r>
              <a:rPr lang="en-US" sz="2170">
                <a:solidFill>
                  <a:srgbClr val="000000"/>
                </a:solidFill>
                <a:latin typeface="Roboto"/>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sp>
      <p:grpSp>
        <p:nvGrpSpPr>
          <p:cNvPr id="3" name="Group 3"/>
          <p:cNvGrpSpPr/>
          <p:nvPr/>
        </p:nvGrpSpPr>
        <p:grpSpPr>
          <a:xfrm>
            <a:off x="0" y="0"/>
            <a:ext cx="1028700" cy="10287000"/>
            <a:chOff x="0" y="0"/>
            <a:chExt cx="270933" cy="2709333"/>
          </a:xfrm>
        </p:grpSpPr>
        <p:sp>
          <p:nvSpPr>
            <p:cNvPr id="4" name="Freeform 4"/>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593C8F"/>
            </a:solidFill>
          </p:spPr>
        </p:sp>
        <p:sp>
          <p:nvSpPr>
            <p:cNvPr id="5" name="TextBox 5"/>
            <p:cNvSpPr txBox="1"/>
            <p:nvPr/>
          </p:nvSpPr>
          <p:spPr>
            <a:xfrm>
              <a:off x="0" y="-47625"/>
              <a:ext cx="270933" cy="275695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397356" y="981075"/>
            <a:ext cx="11997146" cy="8374507"/>
          </a:xfrm>
          <a:prstGeom prst="rect">
            <a:avLst/>
          </a:prstGeom>
        </p:spPr>
        <p:txBody>
          <a:bodyPr lIns="0" tIns="0" rIns="0" bIns="0" rtlCol="0" anchor="t">
            <a:spAutoFit/>
          </a:bodyPr>
          <a:lstStyle/>
          <a:p>
            <a:pPr>
              <a:lnSpc>
                <a:spcPts val="3038"/>
              </a:lnSpc>
            </a:pPr>
            <a:r>
              <a:rPr lang="en-US" sz="2170">
                <a:solidFill>
                  <a:srgbClr val="000000"/>
                </a:solidFill>
                <a:latin typeface="Roboto"/>
              </a:rPr>
              <a:t>// Function to call when a song name was found in the personal music library.</a:t>
            </a:r>
          </a:p>
          <a:p>
            <a:pPr>
              <a:lnSpc>
                <a:spcPts val="3038"/>
              </a:lnSpc>
            </a:pPr>
            <a:r>
              <a:rPr lang="en-US" sz="2170">
                <a:solidFill>
                  <a:srgbClr val="000000"/>
                </a:solidFill>
                <a:latin typeface="Roboto"/>
              </a:rPr>
              <a:t>void songNameFound(char *songName) </a:t>
            </a:r>
          </a:p>
          <a:p>
            <a:pPr>
              <a:lnSpc>
                <a:spcPts val="3038"/>
              </a:lnSpc>
            </a:pPr>
            <a:r>
              <a:rPr lang="en-US" sz="2170">
                <a:solidFill>
                  <a:srgbClr val="000000"/>
                </a:solidFill>
                <a:latin typeface="Roboto"/>
              </a:rPr>
              <a:t>{</a:t>
            </a:r>
          </a:p>
          <a:p>
            <a:pPr>
              <a:lnSpc>
                <a:spcPts val="3038"/>
              </a:lnSpc>
            </a:pPr>
            <a:r>
              <a:rPr lang="en-US" sz="2170">
                <a:solidFill>
                  <a:srgbClr val="000000"/>
                </a:solidFill>
                <a:latin typeface="Roboto"/>
              </a:rPr>
              <a:t>    printf("\nThe song name '%s' was found in the music library.\n\n", songName);</a:t>
            </a:r>
          </a:p>
          <a:p>
            <a:pPr>
              <a:lnSpc>
                <a:spcPts val="3038"/>
              </a:lnSpc>
            </a:pPr>
            <a:r>
              <a:rPr lang="en-US" sz="2170">
                <a:solidFill>
                  <a:srgbClr val="000000"/>
                </a:solidFill>
                <a:latin typeface="Roboto"/>
              </a:rPr>
              <a:t>}</a:t>
            </a:r>
          </a:p>
          <a:p>
            <a:pPr>
              <a:lnSpc>
                <a:spcPts val="3038"/>
              </a:lnSpc>
            </a:pPr>
            <a:endParaRPr lang="en-US" sz="2170">
              <a:solidFill>
                <a:srgbClr val="000000"/>
              </a:solidFill>
              <a:latin typeface="Roboto"/>
            </a:endParaRPr>
          </a:p>
          <a:p>
            <a:pPr>
              <a:lnSpc>
                <a:spcPts val="3038"/>
              </a:lnSpc>
            </a:pPr>
            <a:r>
              <a:rPr lang="en-US" sz="2170">
                <a:solidFill>
                  <a:srgbClr val="000000"/>
                </a:solidFill>
                <a:latin typeface="Roboto"/>
              </a:rPr>
              <a:t>// Function to call when a song name was not found in the personal music library.</a:t>
            </a:r>
          </a:p>
          <a:p>
            <a:pPr>
              <a:lnSpc>
                <a:spcPts val="3038"/>
              </a:lnSpc>
            </a:pPr>
            <a:r>
              <a:rPr lang="en-US" sz="2170">
                <a:solidFill>
                  <a:srgbClr val="000000"/>
                </a:solidFill>
                <a:latin typeface="Roboto"/>
              </a:rPr>
              <a:t>void songNameNotFound(char *songName) </a:t>
            </a:r>
          </a:p>
          <a:p>
            <a:pPr>
              <a:lnSpc>
                <a:spcPts val="3038"/>
              </a:lnSpc>
            </a:pPr>
            <a:r>
              <a:rPr lang="en-US" sz="2170">
                <a:solidFill>
                  <a:srgbClr val="000000"/>
                </a:solidFill>
                <a:latin typeface="Roboto"/>
              </a:rPr>
              <a:t>{</a:t>
            </a:r>
          </a:p>
          <a:p>
            <a:pPr>
              <a:lnSpc>
                <a:spcPts val="3038"/>
              </a:lnSpc>
            </a:pPr>
            <a:r>
              <a:rPr lang="en-US" sz="2170">
                <a:solidFill>
                  <a:srgbClr val="000000"/>
                </a:solidFill>
                <a:latin typeface="Roboto"/>
              </a:rPr>
              <a:t>    printf("\nThe song name '%s' was not found in the music library.\n", songName);</a:t>
            </a:r>
          </a:p>
          <a:p>
            <a:pPr>
              <a:lnSpc>
                <a:spcPts val="3038"/>
              </a:lnSpc>
            </a:pPr>
            <a:r>
              <a:rPr lang="en-US" sz="2170">
                <a:solidFill>
                  <a:srgbClr val="000000"/>
                </a:solidFill>
                <a:latin typeface="Roboto"/>
              </a:rPr>
              <a:t>}</a:t>
            </a:r>
          </a:p>
          <a:p>
            <a:pPr>
              <a:lnSpc>
                <a:spcPts val="3038"/>
              </a:lnSpc>
            </a:pPr>
            <a:endParaRPr lang="en-US" sz="2170">
              <a:solidFill>
                <a:srgbClr val="000000"/>
              </a:solidFill>
              <a:latin typeface="Roboto"/>
            </a:endParaRPr>
          </a:p>
          <a:p>
            <a:pPr>
              <a:lnSpc>
                <a:spcPts val="3038"/>
              </a:lnSpc>
            </a:pPr>
            <a:r>
              <a:rPr lang="en-US" sz="2170">
                <a:solidFill>
                  <a:srgbClr val="000000"/>
                </a:solidFill>
                <a:latin typeface="Roboto"/>
              </a:rPr>
              <a:t>// Function to call when a song name that is to be deleted in the personal music library.</a:t>
            </a:r>
          </a:p>
          <a:p>
            <a:pPr>
              <a:lnSpc>
                <a:spcPts val="3038"/>
              </a:lnSpc>
            </a:pPr>
            <a:r>
              <a:rPr lang="en-US" sz="2170">
                <a:solidFill>
                  <a:srgbClr val="000000"/>
                </a:solidFill>
                <a:latin typeface="Roboto"/>
              </a:rPr>
              <a:t>void songNameDeleted(char *songName) </a:t>
            </a:r>
          </a:p>
          <a:p>
            <a:pPr>
              <a:lnSpc>
                <a:spcPts val="3038"/>
              </a:lnSpc>
            </a:pPr>
            <a:r>
              <a:rPr lang="en-US" sz="2170">
                <a:solidFill>
                  <a:srgbClr val="000000"/>
                </a:solidFill>
                <a:latin typeface="Roboto"/>
              </a:rPr>
              <a:t>{</a:t>
            </a:r>
          </a:p>
          <a:p>
            <a:pPr>
              <a:lnSpc>
                <a:spcPts val="3038"/>
              </a:lnSpc>
            </a:pPr>
            <a:r>
              <a:rPr lang="en-US" sz="2170">
                <a:solidFill>
                  <a:srgbClr val="000000"/>
                </a:solidFill>
                <a:latin typeface="Roboto"/>
              </a:rPr>
              <a:t>    printf("\nDeleting a song with name '%s' from the music library.\n", songName);</a:t>
            </a:r>
          </a:p>
          <a:p>
            <a:pPr>
              <a:lnSpc>
                <a:spcPts val="3038"/>
              </a:lnSpc>
            </a:pPr>
            <a:r>
              <a:rPr lang="en-US" sz="2170">
                <a:solidFill>
                  <a:srgbClr val="000000"/>
                </a:solidFill>
                <a:latin typeface="Roboto"/>
              </a:rPr>
              <a:t>}</a:t>
            </a:r>
          </a:p>
          <a:p>
            <a:pPr>
              <a:lnSpc>
                <a:spcPts val="3038"/>
              </a:lnSpc>
            </a:pPr>
            <a:endParaRPr lang="en-US" sz="2170">
              <a:solidFill>
                <a:srgbClr val="000000"/>
              </a:solidFill>
              <a:latin typeface="Roboto"/>
            </a:endParaRPr>
          </a:p>
          <a:p>
            <a:pPr>
              <a:lnSpc>
                <a:spcPts val="3038"/>
              </a:lnSpc>
            </a:pPr>
            <a:r>
              <a:rPr lang="en-US" sz="2170">
                <a:solidFill>
                  <a:srgbClr val="000000"/>
                </a:solidFill>
                <a:latin typeface="Roboto"/>
              </a:rPr>
              <a:t>// Function to call when printing an empty music library.</a:t>
            </a:r>
          </a:p>
          <a:p>
            <a:pPr>
              <a:lnSpc>
                <a:spcPts val="3038"/>
              </a:lnSpc>
            </a:pPr>
            <a:r>
              <a:rPr lang="en-US" sz="2170">
                <a:solidFill>
                  <a:srgbClr val="000000"/>
                </a:solidFill>
                <a:latin typeface="Roboto"/>
              </a:rPr>
              <a:t>void printMusicLibraryEmpty(void) {</a:t>
            </a:r>
          </a:p>
          <a:p>
            <a:pPr>
              <a:lnSpc>
                <a:spcPts val="3038"/>
              </a:lnSpc>
            </a:pPr>
            <a:r>
              <a:rPr lang="en-US" sz="2170">
                <a:solidFill>
                  <a:srgbClr val="000000"/>
                </a:solidFill>
                <a:latin typeface="Roboto"/>
              </a:rPr>
              <a:t>    printf("\nThe music library is empty.\n");</a:t>
            </a:r>
          </a:p>
          <a:p>
            <a:pPr>
              <a:lnSpc>
                <a:spcPts val="3038"/>
              </a:lnSpc>
            </a:pPr>
            <a:r>
              <a:rPr lang="en-US" sz="2170">
                <a:solidFill>
                  <a:srgbClr val="000000"/>
                </a:solidFill>
                <a:latin typeface="Roboto"/>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sp>
      <p:grpSp>
        <p:nvGrpSpPr>
          <p:cNvPr id="3" name="Group 3"/>
          <p:cNvGrpSpPr/>
          <p:nvPr/>
        </p:nvGrpSpPr>
        <p:grpSpPr>
          <a:xfrm>
            <a:off x="0" y="0"/>
            <a:ext cx="1028700" cy="10287000"/>
            <a:chOff x="0" y="0"/>
            <a:chExt cx="270933" cy="2709333"/>
          </a:xfrm>
        </p:grpSpPr>
        <p:sp>
          <p:nvSpPr>
            <p:cNvPr id="4" name="Freeform 4"/>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593C8F"/>
            </a:solidFill>
          </p:spPr>
        </p:sp>
        <p:sp>
          <p:nvSpPr>
            <p:cNvPr id="5" name="TextBox 5"/>
            <p:cNvSpPr txBox="1"/>
            <p:nvPr/>
          </p:nvSpPr>
          <p:spPr>
            <a:xfrm>
              <a:off x="0" y="-47625"/>
              <a:ext cx="270933" cy="275695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397356" y="981075"/>
            <a:ext cx="11997146" cy="7612507"/>
          </a:xfrm>
          <a:prstGeom prst="rect">
            <a:avLst/>
          </a:prstGeom>
        </p:spPr>
        <p:txBody>
          <a:bodyPr lIns="0" tIns="0" rIns="0" bIns="0" rtlCol="0" anchor="t">
            <a:spAutoFit/>
          </a:bodyPr>
          <a:lstStyle/>
          <a:p>
            <a:pPr>
              <a:lnSpc>
                <a:spcPts val="3038"/>
              </a:lnSpc>
            </a:pPr>
            <a:r>
              <a:rPr lang="en-US" sz="2170">
                <a:solidFill>
                  <a:srgbClr val="000000"/>
                </a:solidFill>
                <a:latin typeface="Roboto"/>
              </a:rPr>
              <a:t>// Function to call to print a title when the entire music library is printed.</a:t>
            </a:r>
          </a:p>
          <a:p>
            <a:pPr>
              <a:lnSpc>
                <a:spcPts val="3038"/>
              </a:lnSpc>
            </a:pPr>
            <a:r>
              <a:rPr lang="en-US" sz="2170">
                <a:solidFill>
                  <a:srgbClr val="000000"/>
                </a:solidFill>
                <a:latin typeface="Roboto"/>
              </a:rPr>
              <a:t>void printMusicLibraryTitle(void) </a:t>
            </a:r>
          </a:p>
          <a:p>
            <a:pPr>
              <a:lnSpc>
                <a:spcPts val="3038"/>
              </a:lnSpc>
            </a:pPr>
            <a:r>
              <a:rPr lang="en-US" sz="2170">
                <a:solidFill>
                  <a:srgbClr val="000000"/>
                </a:solidFill>
                <a:latin typeface="Roboto"/>
              </a:rPr>
              <a:t>{</a:t>
            </a:r>
          </a:p>
          <a:p>
            <a:pPr>
              <a:lnSpc>
                <a:spcPts val="3038"/>
              </a:lnSpc>
            </a:pPr>
            <a:r>
              <a:rPr lang="en-US" sz="2170">
                <a:solidFill>
                  <a:srgbClr val="000000"/>
                </a:solidFill>
                <a:latin typeface="Roboto"/>
              </a:rPr>
              <a:t>    printf("\nMy Personal Music Library: \n");</a:t>
            </a:r>
          </a:p>
          <a:p>
            <a:pPr>
              <a:lnSpc>
                <a:spcPts val="3038"/>
              </a:lnSpc>
            </a:pPr>
            <a:r>
              <a:rPr lang="en-US" sz="2170">
                <a:solidFill>
                  <a:srgbClr val="000000"/>
                </a:solidFill>
                <a:latin typeface="Roboto"/>
              </a:rPr>
              <a:t>}</a:t>
            </a:r>
          </a:p>
          <a:p>
            <a:pPr>
              <a:lnSpc>
                <a:spcPts val="3038"/>
              </a:lnSpc>
            </a:pPr>
            <a:endParaRPr lang="en-US" sz="2170">
              <a:solidFill>
                <a:srgbClr val="000000"/>
              </a:solidFill>
              <a:latin typeface="Roboto"/>
            </a:endParaRPr>
          </a:p>
          <a:p>
            <a:pPr>
              <a:lnSpc>
                <a:spcPts val="3038"/>
              </a:lnSpc>
            </a:pPr>
            <a:r>
              <a:rPr lang="en-US" sz="2170">
                <a:solidFill>
                  <a:srgbClr val="000000"/>
                </a:solidFill>
                <a:latin typeface="Roboto"/>
              </a:rPr>
              <a:t>// This function is for printing the linked list (the P command).</a:t>
            </a:r>
          </a:p>
          <a:p>
            <a:pPr>
              <a:lnSpc>
                <a:spcPts val="3038"/>
              </a:lnSpc>
            </a:pPr>
            <a:r>
              <a:rPr lang="en-US" sz="2170">
                <a:solidFill>
                  <a:srgbClr val="000000"/>
                </a:solidFill>
                <a:latin typeface="Roboto"/>
              </a:rPr>
              <a:t>void printMusicLibraryList(Node *head) </a:t>
            </a:r>
          </a:p>
          <a:p>
            <a:pPr>
              <a:lnSpc>
                <a:spcPts val="3038"/>
              </a:lnSpc>
            </a:pPr>
            <a:r>
              <a:rPr lang="en-US" sz="2170">
                <a:solidFill>
                  <a:srgbClr val="000000"/>
                </a:solidFill>
                <a:latin typeface="Roboto"/>
              </a:rPr>
              <a:t>{</a:t>
            </a:r>
          </a:p>
          <a:p>
            <a:pPr>
              <a:lnSpc>
                <a:spcPts val="3038"/>
              </a:lnSpc>
            </a:pPr>
            <a:r>
              <a:rPr lang="en-US" sz="2170">
                <a:solidFill>
                  <a:srgbClr val="000000"/>
                </a:solidFill>
                <a:latin typeface="Roboto"/>
              </a:rPr>
              <a:t>    Node *current = head;</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if (current == NULL)</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printMusicLibraryEmpty();</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else </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printMusicLibraryTitle();</a:t>
            </a:r>
          </a:p>
          <a:p>
            <a:pPr>
              <a:lnSpc>
                <a:spcPts val="3038"/>
              </a:lnSpc>
            </a:pPr>
            <a:r>
              <a:rPr lang="en-US" sz="2170">
                <a:solidFill>
                  <a:srgbClr val="000000"/>
                </a:solidFill>
                <a:latin typeface="Roboto"/>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sp>
      <p:grpSp>
        <p:nvGrpSpPr>
          <p:cNvPr id="3" name="Group 3"/>
          <p:cNvGrpSpPr/>
          <p:nvPr/>
        </p:nvGrpSpPr>
        <p:grpSpPr>
          <a:xfrm>
            <a:off x="0" y="0"/>
            <a:ext cx="1028700" cy="10287000"/>
            <a:chOff x="0" y="0"/>
            <a:chExt cx="270933" cy="2709333"/>
          </a:xfrm>
        </p:grpSpPr>
        <p:sp>
          <p:nvSpPr>
            <p:cNvPr id="4" name="Freeform 4"/>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593C8F"/>
            </a:solidFill>
          </p:spPr>
        </p:sp>
        <p:sp>
          <p:nvSpPr>
            <p:cNvPr id="5" name="TextBox 5"/>
            <p:cNvSpPr txBox="1"/>
            <p:nvPr/>
          </p:nvSpPr>
          <p:spPr>
            <a:xfrm>
              <a:off x="0" y="-47625"/>
              <a:ext cx="270933" cy="275695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397356" y="981075"/>
            <a:ext cx="11997146" cy="8755507"/>
          </a:xfrm>
          <a:prstGeom prst="rect">
            <a:avLst/>
          </a:prstGeom>
        </p:spPr>
        <p:txBody>
          <a:bodyPr lIns="0" tIns="0" rIns="0" bIns="0" rtlCol="0" anchor="t">
            <a:spAutoFit/>
          </a:bodyPr>
          <a:lstStyle/>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while (current != NULL)</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printf("\n");</a:t>
            </a:r>
          </a:p>
          <a:p>
            <a:pPr>
              <a:lnSpc>
                <a:spcPts val="3038"/>
              </a:lnSpc>
            </a:pPr>
            <a:r>
              <a:rPr lang="en-US" sz="2170">
                <a:solidFill>
                  <a:srgbClr val="000000"/>
                </a:solidFill>
                <a:latin typeface="Roboto"/>
              </a:rPr>
              <a:t>            printf("%s\n", current -&gt; songName);</a:t>
            </a:r>
          </a:p>
          <a:p>
            <a:pPr>
              <a:lnSpc>
                <a:spcPts val="3038"/>
              </a:lnSpc>
            </a:pPr>
            <a:r>
              <a:rPr lang="en-US" sz="2170">
                <a:solidFill>
                  <a:srgbClr val="000000"/>
                </a:solidFill>
                <a:latin typeface="Roboto"/>
              </a:rPr>
              <a:t>            printf("%s\n", current -&gt; artist);</a:t>
            </a:r>
          </a:p>
          <a:p>
            <a:pPr>
              <a:lnSpc>
                <a:spcPts val="3038"/>
              </a:lnSpc>
            </a:pPr>
            <a:r>
              <a:rPr lang="en-US" sz="2170">
                <a:solidFill>
                  <a:srgbClr val="000000"/>
                </a:solidFill>
                <a:latin typeface="Roboto"/>
              </a:rPr>
              <a:t>            printf("%s\n", current -&gt; genre);</a:t>
            </a:r>
          </a:p>
          <a:p>
            <a:pPr>
              <a:lnSpc>
                <a:spcPts val="3038"/>
              </a:lnSpc>
            </a:pPr>
            <a:r>
              <a:rPr lang="en-US" sz="2170">
                <a:solidFill>
                  <a:srgbClr val="000000"/>
                </a:solidFill>
                <a:latin typeface="Roboto"/>
              </a:rPr>
              <a:t>            current = current -&gt; linkToNextNode;</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a:t>
            </a:r>
          </a:p>
          <a:p>
            <a:pPr>
              <a:lnSpc>
                <a:spcPts val="3038"/>
              </a:lnSpc>
            </a:pPr>
            <a:r>
              <a:rPr lang="en-US" sz="2170">
                <a:solidFill>
                  <a:srgbClr val="000000"/>
                </a:solidFill>
                <a:latin typeface="Roboto"/>
              </a:rPr>
              <a:t>// This function searches the linked list for a given song name and then either prints the appropriate song or, if a node is not found, prints an error message (S command)</a:t>
            </a:r>
          </a:p>
          <a:p>
            <a:pPr>
              <a:lnSpc>
                <a:spcPts val="3038"/>
              </a:lnSpc>
            </a:pPr>
            <a:r>
              <a:rPr lang="en-US" sz="2170">
                <a:solidFill>
                  <a:srgbClr val="000000"/>
                </a:solidFill>
                <a:latin typeface="Roboto"/>
              </a:rPr>
              <a:t>void searchForSong(Node *head, char songIntededToBeFound[MAX_LENGTH]) </a:t>
            </a:r>
          </a:p>
          <a:p>
            <a:pPr>
              <a:lnSpc>
                <a:spcPts val="3038"/>
              </a:lnSpc>
            </a:pPr>
            <a:r>
              <a:rPr lang="en-US" sz="2170">
                <a:solidFill>
                  <a:srgbClr val="000000"/>
                </a:solidFill>
                <a:latin typeface="Roboto"/>
              </a:rPr>
              <a:t>{</a:t>
            </a:r>
          </a:p>
          <a:p>
            <a:pPr>
              <a:lnSpc>
                <a:spcPts val="3038"/>
              </a:lnSpc>
            </a:pPr>
            <a:r>
              <a:rPr lang="en-US" sz="2170">
                <a:solidFill>
                  <a:srgbClr val="000000"/>
                </a:solidFill>
                <a:latin typeface="Roboto"/>
              </a:rPr>
              <a:t>    if (head == NULL)</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return;</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Node *current = head;</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while (current != NULL)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2984688" cy="10287000"/>
            <a:chOff x="0" y="0"/>
            <a:chExt cx="3419836" cy="2709333"/>
          </a:xfrm>
        </p:grpSpPr>
        <p:sp>
          <p:nvSpPr>
            <p:cNvPr id="3" name="Freeform 3"/>
            <p:cNvSpPr/>
            <p:nvPr/>
          </p:nvSpPr>
          <p:spPr>
            <a:xfrm>
              <a:off x="0" y="0"/>
              <a:ext cx="3419835" cy="2709333"/>
            </a:xfrm>
            <a:custGeom>
              <a:avLst/>
              <a:gdLst/>
              <a:ahLst/>
              <a:cxnLst/>
              <a:rect l="l" t="t" r="r" b="b"/>
              <a:pathLst>
                <a:path w="3419835" h="2709333">
                  <a:moveTo>
                    <a:pt x="0" y="0"/>
                  </a:moveTo>
                  <a:lnTo>
                    <a:pt x="3419835" y="0"/>
                  </a:lnTo>
                  <a:lnTo>
                    <a:pt x="3419835" y="2709333"/>
                  </a:lnTo>
                  <a:lnTo>
                    <a:pt x="0" y="2709333"/>
                  </a:lnTo>
                  <a:close/>
                </a:path>
              </a:pathLst>
            </a:custGeom>
            <a:solidFill>
              <a:srgbClr val="593C8F"/>
            </a:solidFill>
          </p:spPr>
        </p:sp>
        <p:sp>
          <p:nvSpPr>
            <p:cNvPr id="4" name="TextBox 4"/>
            <p:cNvSpPr txBox="1"/>
            <p:nvPr/>
          </p:nvSpPr>
          <p:spPr>
            <a:xfrm>
              <a:off x="0" y="-47625"/>
              <a:ext cx="3419836" cy="2756958"/>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028720" y="940719"/>
            <a:ext cx="6417963" cy="738238"/>
          </a:xfrm>
          <a:prstGeom prst="rect">
            <a:avLst/>
          </a:prstGeom>
        </p:spPr>
        <p:txBody>
          <a:bodyPr lIns="0" tIns="0" rIns="0" bIns="0" rtlCol="0" anchor="t">
            <a:spAutoFit/>
          </a:bodyPr>
          <a:lstStyle/>
          <a:p>
            <a:pPr>
              <a:lnSpc>
                <a:spcPts val="6018"/>
              </a:lnSpc>
              <a:spcBef>
                <a:spcPct val="0"/>
              </a:spcBef>
            </a:pPr>
            <a:r>
              <a:rPr lang="en-US" sz="4298">
                <a:solidFill>
                  <a:srgbClr val="FFFFFF"/>
                </a:solidFill>
                <a:latin typeface="League Spartan"/>
              </a:rPr>
              <a:t>PROBLEM DEFINITION</a:t>
            </a:r>
          </a:p>
        </p:txBody>
      </p:sp>
      <p:sp>
        <p:nvSpPr>
          <p:cNvPr id="6" name="AutoShape 6"/>
          <p:cNvSpPr/>
          <p:nvPr/>
        </p:nvSpPr>
        <p:spPr>
          <a:xfrm flipV="1">
            <a:off x="1029792" y="1659907"/>
            <a:ext cx="5761990" cy="19050"/>
          </a:xfrm>
          <a:prstGeom prst="line">
            <a:avLst/>
          </a:prstGeom>
          <a:ln w="38100" cap="flat">
            <a:solidFill>
              <a:srgbClr val="FFFFFF"/>
            </a:solidFill>
            <a:prstDash val="solid"/>
            <a:headEnd type="none" w="sm" len="sm"/>
            <a:tailEnd type="none" w="sm" len="sm"/>
          </a:ln>
        </p:spPr>
      </p:sp>
      <p:grpSp>
        <p:nvGrpSpPr>
          <p:cNvPr id="7" name="Group 7"/>
          <p:cNvGrpSpPr>
            <a:grpSpLocks noChangeAspect="1"/>
          </p:cNvGrpSpPr>
          <p:nvPr/>
        </p:nvGrpSpPr>
        <p:grpSpPr>
          <a:xfrm>
            <a:off x="10097543" y="1209088"/>
            <a:ext cx="7618923" cy="7868824"/>
            <a:chOff x="0" y="0"/>
            <a:chExt cx="6350000" cy="6558280"/>
          </a:xfrm>
        </p:grpSpPr>
        <p:sp>
          <p:nvSpPr>
            <p:cNvPr id="8" name="Freeform 8"/>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2"/>
              <a:stretch>
                <a:fillRect l="-27519" r="-27519"/>
              </a:stretch>
            </a:blipFill>
          </p:spPr>
        </p:sp>
        <p:sp>
          <p:nvSpPr>
            <p:cNvPr id="9" name="Freeform 9"/>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D2D2D2"/>
            </a:solidFill>
          </p:spPr>
        </p:sp>
      </p:grpSp>
      <p:sp>
        <p:nvSpPr>
          <p:cNvPr id="10" name="TextBox 10"/>
          <p:cNvSpPr txBox="1"/>
          <p:nvPr/>
        </p:nvSpPr>
        <p:spPr>
          <a:xfrm>
            <a:off x="837448" y="2538573"/>
            <a:ext cx="8666194" cy="6066380"/>
          </a:xfrm>
          <a:prstGeom prst="rect">
            <a:avLst/>
          </a:prstGeom>
        </p:spPr>
        <p:txBody>
          <a:bodyPr lIns="0" tIns="0" rIns="0" bIns="0" rtlCol="0" anchor="t">
            <a:spAutoFit/>
          </a:bodyPr>
          <a:lstStyle/>
          <a:p>
            <a:pPr marL="575624" lvl="1" indent="-287812">
              <a:lnSpc>
                <a:spcPts val="3732"/>
              </a:lnSpc>
              <a:buFont typeface="Arial"/>
              <a:buChar char="•"/>
            </a:pPr>
            <a:r>
              <a:rPr lang="en-US" sz="2666">
                <a:solidFill>
                  <a:srgbClr val="FFFFFF"/>
                </a:solidFill>
                <a:latin typeface="Roboto"/>
              </a:rPr>
              <a:t>Introduction:</a:t>
            </a:r>
          </a:p>
          <a:p>
            <a:pPr marL="1151248" lvl="2" indent="-383749">
              <a:lnSpc>
                <a:spcPts val="3732"/>
              </a:lnSpc>
              <a:buFont typeface="Arial"/>
              <a:buChar char="⚬"/>
            </a:pPr>
            <a:r>
              <a:rPr lang="en-US" sz="2666">
                <a:solidFill>
                  <a:srgbClr val="FFFFFF"/>
                </a:solidFill>
                <a:latin typeface="Roboto"/>
              </a:rPr>
              <a:t>Many music enthusiasts face challenges in organizing and managing their personal music libraries.</a:t>
            </a:r>
          </a:p>
          <a:p>
            <a:pPr marL="1151248" lvl="2" indent="-383749">
              <a:lnSpc>
                <a:spcPts val="3732"/>
              </a:lnSpc>
              <a:buFont typeface="Arial"/>
              <a:buChar char="⚬"/>
            </a:pPr>
            <a:r>
              <a:rPr lang="en-US" sz="2666">
                <a:solidFill>
                  <a:srgbClr val="FFFFFF"/>
                </a:solidFill>
                <a:latin typeface="Roboto"/>
              </a:rPr>
              <a:t>Common issues include disorganization, the presence of duplicate songs, and inefficiencies in searching and retrieval.</a:t>
            </a:r>
          </a:p>
          <a:p>
            <a:pPr>
              <a:lnSpc>
                <a:spcPts val="3732"/>
              </a:lnSpc>
            </a:pPr>
            <a:endParaRPr lang="en-US" sz="2666">
              <a:solidFill>
                <a:srgbClr val="FFFFFF"/>
              </a:solidFill>
              <a:latin typeface="Roboto"/>
            </a:endParaRPr>
          </a:p>
          <a:p>
            <a:pPr>
              <a:lnSpc>
                <a:spcPts val="3732"/>
              </a:lnSpc>
            </a:pPr>
            <a:endParaRPr lang="en-US" sz="2666">
              <a:solidFill>
                <a:srgbClr val="FFFFFF"/>
              </a:solidFill>
              <a:latin typeface="Roboto"/>
            </a:endParaRPr>
          </a:p>
          <a:p>
            <a:pPr marL="575624" lvl="1" indent="-287812">
              <a:lnSpc>
                <a:spcPts val="3732"/>
              </a:lnSpc>
              <a:buFont typeface="Arial"/>
              <a:buChar char="•"/>
            </a:pPr>
            <a:r>
              <a:rPr lang="en-US" sz="2666">
                <a:solidFill>
                  <a:srgbClr val="FFFFFF"/>
                </a:solidFill>
                <a:latin typeface="Roboto"/>
              </a:rPr>
              <a:t>Problems:</a:t>
            </a:r>
          </a:p>
          <a:p>
            <a:pPr marL="1151248" lvl="2" indent="-383749">
              <a:lnSpc>
                <a:spcPts val="3732"/>
              </a:lnSpc>
              <a:buFont typeface="Arial"/>
              <a:buChar char="•"/>
            </a:pPr>
            <a:r>
              <a:rPr lang="en-US" sz="2666">
                <a:solidFill>
                  <a:srgbClr val="FFFFFF"/>
                </a:solidFill>
                <a:latin typeface="Roboto"/>
              </a:rPr>
              <a:t>Disorganized Music Collections:</a:t>
            </a:r>
          </a:p>
          <a:p>
            <a:pPr marL="1151248" lvl="2" indent="-383749">
              <a:lnSpc>
                <a:spcPts val="3732"/>
              </a:lnSpc>
              <a:buFont typeface="Arial"/>
              <a:buChar char="•"/>
            </a:pPr>
            <a:r>
              <a:rPr lang="en-US" sz="2666">
                <a:solidFill>
                  <a:srgbClr val="FFFFFF"/>
                </a:solidFill>
                <a:latin typeface="Roboto"/>
              </a:rPr>
              <a:t>Duplicate Songs:</a:t>
            </a:r>
          </a:p>
          <a:p>
            <a:pPr>
              <a:lnSpc>
                <a:spcPts val="3732"/>
              </a:lnSpc>
              <a:spcBef>
                <a:spcPct val="0"/>
              </a:spcBef>
            </a:pPr>
            <a:r>
              <a:rPr lang="en-US" sz="2666">
                <a:solidFill>
                  <a:srgbClr val="FFFFFF"/>
                </a:solidFill>
                <a:latin typeface="Roboto"/>
              </a:rPr>
              <a:t>          c. Inefficient Retrieval: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sp>
      <p:grpSp>
        <p:nvGrpSpPr>
          <p:cNvPr id="3" name="Group 3"/>
          <p:cNvGrpSpPr/>
          <p:nvPr/>
        </p:nvGrpSpPr>
        <p:grpSpPr>
          <a:xfrm>
            <a:off x="0" y="0"/>
            <a:ext cx="1028700" cy="10287000"/>
            <a:chOff x="0" y="0"/>
            <a:chExt cx="270933" cy="2709333"/>
          </a:xfrm>
        </p:grpSpPr>
        <p:sp>
          <p:nvSpPr>
            <p:cNvPr id="4" name="Freeform 4"/>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593C8F"/>
            </a:solidFill>
          </p:spPr>
        </p:sp>
        <p:sp>
          <p:nvSpPr>
            <p:cNvPr id="5" name="TextBox 5"/>
            <p:cNvSpPr txBox="1"/>
            <p:nvPr/>
          </p:nvSpPr>
          <p:spPr>
            <a:xfrm>
              <a:off x="0" y="-47625"/>
              <a:ext cx="270933" cy="275695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397356" y="981075"/>
            <a:ext cx="11997146" cy="8755507"/>
          </a:xfrm>
          <a:prstGeom prst="rect">
            <a:avLst/>
          </a:prstGeom>
        </p:spPr>
        <p:txBody>
          <a:bodyPr lIns="0" tIns="0" rIns="0" bIns="0" rtlCol="0" anchor="t">
            <a:spAutoFit/>
          </a:bodyPr>
          <a:lstStyle/>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if (strcmp(current -&gt; songName, songIntededToBeFound) == 0) </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songNameFound(songIntededToBeFound);</a:t>
            </a:r>
          </a:p>
          <a:p>
            <a:pPr>
              <a:lnSpc>
                <a:spcPts val="3038"/>
              </a:lnSpc>
            </a:pPr>
            <a:r>
              <a:rPr lang="en-US" sz="2170">
                <a:solidFill>
                  <a:srgbClr val="000000"/>
                </a:solidFill>
                <a:latin typeface="Roboto"/>
              </a:rPr>
              <a:t>            printf("%s\n", current -&gt; songName);</a:t>
            </a:r>
          </a:p>
          <a:p>
            <a:pPr>
              <a:lnSpc>
                <a:spcPts val="3038"/>
              </a:lnSpc>
            </a:pPr>
            <a:r>
              <a:rPr lang="en-US" sz="2170">
                <a:solidFill>
                  <a:srgbClr val="000000"/>
                </a:solidFill>
                <a:latin typeface="Roboto"/>
              </a:rPr>
              <a:t>            printf("%s\n", current -&gt; artist);</a:t>
            </a:r>
          </a:p>
          <a:p>
            <a:pPr>
              <a:lnSpc>
                <a:spcPts val="3038"/>
              </a:lnSpc>
            </a:pPr>
            <a:r>
              <a:rPr lang="en-US" sz="2170">
                <a:solidFill>
                  <a:srgbClr val="000000"/>
                </a:solidFill>
                <a:latin typeface="Roboto"/>
              </a:rPr>
              <a:t>            printf("%s\n", current -&gt; genre);</a:t>
            </a:r>
          </a:p>
          <a:p>
            <a:pPr>
              <a:lnSpc>
                <a:spcPts val="3038"/>
              </a:lnSpc>
            </a:pPr>
            <a:r>
              <a:rPr lang="en-US" sz="2170">
                <a:solidFill>
                  <a:srgbClr val="000000"/>
                </a:solidFill>
                <a:latin typeface="Roboto"/>
              </a:rPr>
              <a:t>            return;</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current = current -&gt; linkToNextNode;</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songNameNotFound(songIntededToBeFound);</a:t>
            </a:r>
          </a:p>
          <a:p>
            <a:pPr>
              <a:lnSpc>
                <a:spcPts val="3038"/>
              </a:lnSpc>
            </a:pPr>
            <a:r>
              <a:rPr lang="en-US" sz="2170">
                <a:solidFill>
                  <a:srgbClr val="000000"/>
                </a:solidFill>
                <a:latin typeface="Roboto"/>
              </a:rPr>
              <a:t>    return;</a:t>
            </a:r>
          </a:p>
          <a:p>
            <a:pPr>
              <a:lnSpc>
                <a:spcPts val="3038"/>
              </a:lnSpc>
            </a:pPr>
            <a:r>
              <a:rPr lang="en-US" sz="2170">
                <a:solidFill>
                  <a:srgbClr val="000000"/>
                </a:solidFill>
                <a:latin typeface="Roboto"/>
              </a:rPr>
              <a:t>}</a:t>
            </a:r>
          </a:p>
          <a:p>
            <a:pPr>
              <a:lnSpc>
                <a:spcPts val="3038"/>
              </a:lnSpc>
            </a:pPr>
            <a:endParaRPr lang="en-US" sz="2170">
              <a:solidFill>
                <a:srgbClr val="000000"/>
              </a:solidFill>
              <a:latin typeface="Roboto"/>
            </a:endParaRPr>
          </a:p>
          <a:p>
            <a:pPr>
              <a:lnSpc>
                <a:spcPts val="3038"/>
              </a:lnSpc>
            </a:pPr>
            <a:r>
              <a:rPr lang="en-US" sz="2170">
                <a:solidFill>
                  <a:srgbClr val="000000"/>
                </a:solidFill>
                <a:latin typeface="Roboto"/>
              </a:rPr>
              <a:t>// This function checks if the song is already in the playlist.</a:t>
            </a:r>
          </a:p>
          <a:p>
            <a:pPr>
              <a:lnSpc>
                <a:spcPts val="3038"/>
              </a:lnSpc>
            </a:pPr>
            <a:r>
              <a:rPr lang="en-US" sz="2170">
                <a:solidFill>
                  <a:srgbClr val="000000"/>
                </a:solidFill>
                <a:latin typeface="Roboto"/>
              </a:rPr>
              <a:t>bool songAlreadyInPlaylist(Node *head, char songIntededToBeFound[MAX_LENGTH])</a:t>
            </a:r>
          </a:p>
          <a:p>
            <a:pPr>
              <a:lnSpc>
                <a:spcPts val="3038"/>
              </a:lnSpc>
            </a:pPr>
            <a:r>
              <a:rPr lang="en-US" sz="2170">
                <a:solidFill>
                  <a:srgbClr val="000000"/>
                </a:solidFill>
                <a:latin typeface="Roboto"/>
              </a:rPr>
              <a:t>{</a:t>
            </a:r>
          </a:p>
          <a:p>
            <a:pPr>
              <a:lnSpc>
                <a:spcPts val="3038"/>
              </a:lnSpc>
            </a:pPr>
            <a:r>
              <a:rPr lang="en-US" sz="2170">
                <a:solidFill>
                  <a:srgbClr val="000000"/>
                </a:solidFill>
                <a:latin typeface="Roboto"/>
              </a:rPr>
              <a:t>    if (head == NULL)</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return false;</a:t>
            </a:r>
          </a:p>
          <a:p>
            <a:pPr>
              <a:lnSpc>
                <a:spcPts val="3038"/>
              </a:lnSpc>
            </a:pPr>
            <a:r>
              <a:rPr lang="en-US" sz="2170">
                <a:solidFill>
                  <a:srgbClr val="000000"/>
                </a:solidFill>
                <a:latin typeface="Roboto"/>
              </a:rPr>
              <a:t>    }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sp>
      <p:grpSp>
        <p:nvGrpSpPr>
          <p:cNvPr id="3" name="Group 3"/>
          <p:cNvGrpSpPr/>
          <p:nvPr/>
        </p:nvGrpSpPr>
        <p:grpSpPr>
          <a:xfrm>
            <a:off x="0" y="0"/>
            <a:ext cx="1028700" cy="10287000"/>
            <a:chOff x="0" y="0"/>
            <a:chExt cx="270933" cy="2709333"/>
          </a:xfrm>
        </p:grpSpPr>
        <p:sp>
          <p:nvSpPr>
            <p:cNvPr id="4" name="Freeform 4"/>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593C8F"/>
            </a:solidFill>
          </p:spPr>
        </p:sp>
        <p:sp>
          <p:nvSpPr>
            <p:cNvPr id="5" name="TextBox 5"/>
            <p:cNvSpPr txBox="1"/>
            <p:nvPr/>
          </p:nvSpPr>
          <p:spPr>
            <a:xfrm>
              <a:off x="0" y="-47625"/>
              <a:ext cx="270933" cy="275695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397356" y="981075"/>
            <a:ext cx="11997146" cy="8374507"/>
          </a:xfrm>
          <a:prstGeom prst="rect">
            <a:avLst/>
          </a:prstGeom>
        </p:spPr>
        <p:txBody>
          <a:bodyPr lIns="0" tIns="0" rIns="0" bIns="0" rtlCol="0" anchor="t">
            <a:spAutoFit/>
          </a:bodyPr>
          <a:lstStyle/>
          <a:p>
            <a:pPr>
              <a:lnSpc>
                <a:spcPts val="3038"/>
              </a:lnSpc>
            </a:pPr>
            <a:r>
              <a:rPr lang="en-US" sz="2170">
                <a:solidFill>
                  <a:srgbClr val="000000"/>
                </a:solidFill>
                <a:latin typeface="Roboto"/>
              </a:rPr>
              <a:t> Node *current = head;</a:t>
            </a:r>
          </a:p>
          <a:p>
            <a:pPr>
              <a:lnSpc>
                <a:spcPts val="3038"/>
              </a:lnSpc>
            </a:pPr>
            <a:r>
              <a:rPr lang="en-US" sz="2170">
                <a:solidFill>
                  <a:srgbClr val="000000"/>
                </a:solidFill>
                <a:latin typeface="Roboto"/>
              </a:rPr>
              <a:t>    while (current != NULL) </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if (strcmp(current-&gt;songName, songIntededToBeFound) == 0)</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return true;</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current = current -&gt; linkToNextNode;</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return false;</a:t>
            </a:r>
          </a:p>
          <a:p>
            <a:pPr>
              <a:lnSpc>
                <a:spcPts val="3038"/>
              </a:lnSpc>
            </a:pPr>
            <a:r>
              <a:rPr lang="en-US" sz="2170">
                <a:solidFill>
                  <a:srgbClr val="000000"/>
                </a:solidFill>
                <a:latin typeface="Roboto"/>
              </a:rPr>
              <a:t>}</a:t>
            </a:r>
          </a:p>
          <a:p>
            <a:pPr>
              <a:lnSpc>
                <a:spcPts val="3038"/>
              </a:lnSpc>
            </a:pPr>
            <a:endParaRPr lang="en-US" sz="2170">
              <a:solidFill>
                <a:srgbClr val="000000"/>
              </a:solidFill>
              <a:latin typeface="Roboto"/>
            </a:endParaRPr>
          </a:p>
          <a:p>
            <a:pPr>
              <a:lnSpc>
                <a:spcPts val="3038"/>
              </a:lnSpc>
            </a:pPr>
            <a:r>
              <a:rPr lang="en-US" sz="2170">
                <a:solidFill>
                  <a:srgbClr val="000000"/>
                </a:solidFill>
                <a:latin typeface="Roboto"/>
              </a:rPr>
              <a:t>// This is the function for inserting a new node (the I command) into the linked list.</a:t>
            </a:r>
          </a:p>
          <a:p>
            <a:pPr>
              <a:lnSpc>
                <a:spcPts val="3038"/>
              </a:lnSpc>
            </a:pPr>
            <a:r>
              <a:rPr lang="en-US" sz="2170">
                <a:solidFill>
                  <a:srgbClr val="000000"/>
                </a:solidFill>
                <a:latin typeface="Roboto"/>
              </a:rPr>
              <a:t>Node *insertANewNodeInOrder(Node *head, char songName[MAX_LENGTH], char artist[MAX_LENGTH], char genre[MAX_LENGTH]) </a:t>
            </a:r>
          </a:p>
          <a:p>
            <a:pPr>
              <a:lnSpc>
                <a:spcPts val="3038"/>
              </a:lnSpc>
            </a:pPr>
            <a:r>
              <a:rPr lang="en-US" sz="2170">
                <a:solidFill>
                  <a:srgbClr val="000000"/>
                </a:solidFill>
                <a:latin typeface="Roboto"/>
              </a:rPr>
              <a:t>{</a:t>
            </a:r>
          </a:p>
          <a:p>
            <a:pPr>
              <a:lnSpc>
                <a:spcPts val="3038"/>
              </a:lnSpc>
            </a:pPr>
            <a:r>
              <a:rPr lang="en-US" sz="2170">
                <a:solidFill>
                  <a:srgbClr val="000000"/>
                </a:solidFill>
                <a:latin typeface="Roboto"/>
              </a:rPr>
              <a:t>    Node *linkToNextNode = head;</a:t>
            </a:r>
          </a:p>
          <a:p>
            <a:pPr>
              <a:lnSpc>
                <a:spcPts val="3038"/>
              </a:lnSpc>
            </a:pPr>
            <a:r>
              <a:rPr lang="en-US" sz="2170">
                <a:solidFill>
                  <a:srgbClr val="000000"/>
                </a:solidFill>
                <a:latin typeface="Roboto"/>
              </a:rPr>
              <a:t>    if (head == NULL || strcmp(head -&gt; songName, songName) &gt; 0) </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Node *insert = (Node *) malloc( sizeof(Node));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sp>
      <p:grpSp>
        <p:nvGrpSpPr>
          <p:cNvPr id="3" name="Group 3"/>
          <p:cNvGrpSpPr/>
          <p:nvPr/>
        </p:nvGrpSpPr>
        <p:grpSpPr>
          <a:xfrm>
            <a:off x="0" y="0"/>
            <a:ext cx="1028700" cy="10287000"/>
            <a:chOff x="0" y="0"/>
            <a:chExt cx="270933" cy="2709333"/>
          </a:xfrm>
        </p:grpSpPr>
        <p:sp>
          <p:nvSpPr>
            <p:cNvPr id="4" name="Freeform 4"/>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593C8F"/>
            </a:solidFill>
          </p:spPr>
        </p:sp>
        <p:sp>
          <p:nvSpPr>
            <p:cNvPr id="5" name="TextBox 5"/>
            <p:cNvSpPr txBox="1"/>
            <p:nvPr/>
          </p:nvSpPr>
          <p:spPr>
            <a:xfrm>
              <a:off x="0" y="-47625"/>
              <a:ext cx="270933" cy="275695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397356" y="981075"/>
            <a:ext cx="11997146" cy="8374507"/>
          </a:xfrm>
          <a:prstGeom prst="rect">
            <a:avLst/>
          </a:prstGeom>
        </p:spPr>
        <p:txBody>
          <a:bodyPr lIns="0" tIns="0" rIns="0" bIns="0" rtlCol="0" anchor="t">
            <a:spAutoFit/>
          </a:bodyPr>
          <a:lstStyle/>
          <a:p>
            <a:pPr>
              <a:lnSpc>
                <a:spcPts val="3038"/>
              </a:lnSpc>
            </a:pPr>
            <a:r>
              <a:rPr lang="en-US" sz="2170">
                <a:solidFill>
                  <a:srgbClr val="000000"/>
                </a:solidFill>
                <a:latin typeface="Roboto"/>
              </a:rPr>
              <a:t>    insert -&gt; songName = (char *) malloc(MAX_LENGTH * sizeof(char));</a:t>
            </a:r>
          </a:p>
          <a:p>
            <a:pPr>
              <a:lnSpc>
                <a:spcPts val="3038"/>
              </a:lnSpc>
            </a:pPr>
            <a:r>
              <a:rPr lang="en-US" sz="2170">
                <a:solidFill>
                  <a:srgbClr val="000000"/>
                </a:solidFill>
                <a:latin typeface="Roboto"/>
              </a:rPr>
              <a:t>        insert -&gt; artist = (char *) malloc(MAX_LENGTH * sizeof(char));</a:t>
            </a:r>
          </a:p>
          <a:p>
            <a:pPr>
              <a:lnSpc>
                <a:spcPts val="3038"/>
              </a:lnSpc>
            </a:pPr>
            <a:r>
              <a:rPr lang="en-US" sz="2170">
                <a:solidFill>
                  <a:srgbClr val="000000"/>
                </a:solidFill>
                <a:latin typeface="Roboto"/>
              </a:rPr>
              <a:t>        insert -&gt; genre = (char *) malloc(MAX_LENGTH * sizeof(char));</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if (insert != NULL) </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strcpy(insert -&gt; songName, songName);</a:t>
            </a:r>
          </a:p>
          <a:p>
            <a:pPr>
              <a:lnSpc>
                <a:spcPts val="3038"/>
              </a:lnSpc>
            </a:pPr>
            <a:r>
              <a:rPr lang="en-US" sz="2170">
                <a:solidFill>
                  <a:srgbClr val="000000"/>
                </a:solidFill>
                <a:latin typeface="Roboto"/>
              </a:rPr>
              <a:t>            strcpy(insert -&gt; artist, artist);</a:t>
            </a:r>
          </a:p>
          <a:p>
            <a:pPr>
              <a:lnSpc>
                <a:spcPts val="3038"/>
              </a:lnSpc>
            </a:pPr>
            <a:r>
              <a:rPr lang="en-US" sz="2170">
                <a:solidFill>
                  <a:srgbClr val="000000"/>
                </a:solidFill>
                <a:latin typeface="Roboto"/>
              </a:rPr>
              <a:t>            strcpy(insert -&gt; genre, genre);</a:t>
            </a:r>
          </a:p>
          <a:p>
            <a:pPr>
              <a:lnSpc>
                <a:spcPts val="3038"/>
              </a:lnSpc>
            </a:pPr>
            <a:r>
              <a:rPr lang="en-US" sz="2170">
                <a:solidFill>
                  <a:srgbClr val="000000"/>
                </a:solidFill>
                <a:latin typeface="Roboto"/>
              </a:rPr>
              <a:t>            insert -&gt; linkToNextNode = linkToNextNode;</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return insert;</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Node *current = head;</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while (current -&gt; linkToNextNode != NULL &amp;&amp; strcmp(current -&gt; linkToNextNode -&gt; songName, songName) &lt; 0) </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current = current -&gt; linkToNextNode;</a:t>
            </a:r>
          </a:p>
          <a:p>
            <a:pPr>
              <a:lnSpc>
                <a:spcPts val="3038"/>
              </a:lnSpc>
            </a:pPr>
            <a:r>
              <a:rPr lang="en-US" sz="2170">
                <a:solidFill>
                  <a:srgbClr val="000000"/>
                </a:solidFill>
                <a:latin typeface="Roboto"/>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sp>
      <p:grpSp>
        <p:nvGrpSpPr>
          <p:cNvPr id="3" name="Group 3"/>
          <p:cNvGrpSpPr/>
          <p:nvPr/>
        </p:nvGrpSpPr>
        <p:grpSpPr>
          <a:xfrm>
            <a:off x="0" y="0"/>
            <a:ext cx="1028700" cy="10287000"/>
            <a:chOff x="0" y="0"/>
            <a:chExt cx="270933" cy="2709333"/>
          </a:xfrm>
        </p:grpSpPr>
        <p:sp>
          <p:nvSpPr>
            <p:cNvPr id="4" name="Freeform 4"/>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593C8F"/>
            </a:solidFill>
          </p:spPr>
        </p:sp>
        <p:sp>
          <p:nvSpPr>
            <p:cNvPr id="5" name="TextBox 5"/>
            <p:cNvSpPr txBox="1"/>
            <p:nvPr/>
          </p:nvSpPr>
          <p:spPr>
            <a:xfrm>
              <a:off x="0" y="-47625"/>
              <a:ext cx="270933" cy="275695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397356" y="981075"/>
            <a:ext cx="11997146" cy="7993507"/>
          </a:xfrm>
          <a:prstGeom prst="rect">
            <a:avLst/>
          </a:prstGeom>
        </p:spPr>
        <p:txBody>
          <a:bodyPr lIns="0" tIns="0" rIns="0" bIns="0" rtlCol="0" anchor="t">
            <a:spAutoFit/>
          </a:bodyPr>
          <a:lstStyle/>
          <a:p>
            <a:pPr>
              <a:lnSpc>
                <a:spcPts val="3038"/>
              </a:lnSpc>
            </a:pPr>
            <a:r>
              <a:rPr lang="en-US" sz="2170">
                <a:solidFill>
                  <a:srgbClr val="000000"/>
                </a:solidFill>
                <a:latin typeface="Roboto"/>
              </a:rPr>
              <a:t>    Node *insert = (Node *) malloc(sizeof (Node));</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insert -&gt; songName = (char *) malloc(MAX_LENGTH * sizeof (char));</a:t>
            </a:r>
          </a:p>
          <a:p>
            <a:pPr>
              <a:lnSpc>
                <a:spcPts val="3038"/>
              </a:lnSpc>
            </a:pPr>
            <a:r>
              <a:rPr lang="en-US" sz="2170">
                <a:solidFill>
                  <a:srgbClr val="000000"/>
                </a:solidFill>
                <a:latin typeface="Roboto"/>
              </a:rPr>
              <a:t>    insert -&gt; artist = (char *) malloc(MAX_LENGTH * sizeof (char));</a:t>
            </a:r>
          </a:p>
          <a:p>
            <a:pPr>
              <a:lnSpc>
                <a:spcPts val="3038"/>
              </a:lnSpc>
            </a:pPr>
            <a:r>
              <a:rPr lang="en-US" sz="2170">
                <a:solidFill>
                  <a:srgbClr val="000000"/>
                </a:solidFill>
                <a:latin typeface="Roboto"/>
              </a:rPr>
              <a:t>    insert -&gt; genre = (char *) malloc(MAX_LENGTH * sizeof (char));</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if (insert != NULL) </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strcpy(insert -&gt; songName, songName);</a:t>
            </a:r>
          </a:p>
          <a:p>
            <a:pPr>
              <a:lnSpc>
                <a:spcPts val="3038"/>
              </a:lnSpc>
            </a:pPr>
            <a:r>
              <a:rPr lang="en-US" sz="2170">
                <a:solidFill>
                  <a:srgbClr val="000000"/>
                </a:solidFill>
                <a:latin typeface="Roboto"/>
              </a:rPr>
              <a:t>        strcpy(insert -&gt; artist, artist);</a:t>
            </a:r>
          </a:p>
          <a:p>
            <a:pPr>
              <a:lnSpc>
                <a:spcPts val="3038"/>
              </a:lnSpc>
            </a:pPr>
            <a:r>
              <a:rPr lang="en-US" sz="2170">
                <a:solidFill>
                  <a:srgbClr val="000000"/>
                </a:solidFill>
                <a:latin typeface="Roboto"/>
              </a:rPr>
              <a:t>        strcpy(insert -&gt; genre, genre);</a:t>
            </a:r>
          </a:p>
          <a:p>
            <a:pPr>
              <a:lnSpc>
                <a:spcPts val="3038"/>
              </a:lnSpc>
            </a:pPr>
            <a:r>
              <a:rPr lang="en-US" sz="2170">
                <a:solidFill>
                  <a:srgbClr val="000000"/>
                </a:solidFill>
                <a:latin typeface="Roboto"/>
              </a:rPr>
              <a:t>        insert -&gt; linkToNextNode = linkToNextNode;</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current -&gt; linkToNextNode = insert;</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return head;</a:t>
            </a:r>
          </a:p>
          <a:p>
            <a:pPr>
              <a:lnSpc>
                <a:spcPts val="3038"/>
              </a:lnSpc>
            </a:pPr>
            <a:r>
              <a:rPr lang="en-US" sz="2170">
                <a:solidFill>
                  <a:srgbClr val="000000"/>
                </a:solidFill>
                <a:latin typeface="Roboto"/>
              </a:rPr>
              <a:t>}</a:t>
            </a:r>
          </a:p>
          <a:p>
            <a:pPr>
              <a:lnSpc>
                <a:spcPts val="3038"/>
              </a:lnSpc>
            </a:pPr>
            <a:endParaRPr lang="en-US" sz="2170">
              <a:solidFill>
                <a:srgbClr val="000000"/>
              </a:solidFill>
              <a:latin typeface="Roboto"/>
            </a:endParaRPr>
          </a:p>
          <a:p>
            <a:pPr>
              <a:lnSpc>
                <a:spcPts val="3038"/>
              </a:lnSpc>
            </a:pPr>
            <a:r>
              <a:rPr lang="en-US" sz="2170">
                <a:solidFill>
                  <a:srgbClr val="000000"/>
                </a:solidFill>
                <a:latin typeface="Roboto"/>
              </a:rPr>
              <a:t>// This function is for deleting a song from the personal music library.</a:t>
            </a:r>
          </a:p>
          <a:p>
            <a:pPr>
              <a:lnSpc>
                <a:spcPts val="3038"/>
              </a:lnSpc>
            </a:pPr>
            <a:r>
              <a:rPr lang="en-US" sz="2170">
                <a:solidFill>
                  <a:srgbClr val="000000"/>
                </a:solidFill>
                <a:latin typeface="Roboto"/>
              </a:rPr>
              <a:t>Node *deleteTheSong(Node *head, char songIntendedToBeDeleted[MAX_LENGTH])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sp>
      <p:grpSp>
        <p:nvGrpSpPr>
          <p:cNvPr id="3" name="Group 3"/>
          <p:cNvGrpSpPr/>
          <p:nvPr/>
        </p:nvGrpSpPr>
        <p:grpSpPr>
          <a:xfrm>
            <a:off x="0" y="0"/>
            <a:ext cx="1028700" cy="10287000"/>
            <a:chOff x="0" y="0"/>
            <a:chExt cx="270933" cy="2709333"/>
          </a:xfrm>
        </p:grpSpPr>
        <p:sp>
          <p:nvSpPr>
            <p:cNvPr id="4" name="Freeform 4"/>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593C8F"/>
            </a:solidFill>
          </p:spPr>
        </p:sp>
        <p:sp>
          <p:nvSpPr>
            <p:cNvPr id="5" name="TextBox 5"/>
            <p:cNvSpPr txBox="1"/>
            <p:nvPr/>
          </p:nvSpPr>
          <p:spPr>
            <a:xfrm>
              <a:off x="0" y="-47625"/>
              <a:ext cx="270933" cy="275695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397356" y="551434"/>
            <a:ext cx="11997146" cy="9136507"/>
          </a:xfrm>
          <a:prstGeom prst="rect">
            <a:avLst/>
          </a:prstGeom>
        </p:spPr>
        <p:txBody>
          <a:bodyPr lIns="0" tIns="0" rIns="0" bIns="0" rtlCol="0" anchor="t">
            <a:spAutoFit/>
          </a:bodyPr>
          <a:lstStyle/>
          <a:p>
            <a:pPr>
              <a:lnSpc>
                <a:spcPts val="3038"/>
              </a:lnSpc>
            </a:pPr>
            <a:r>
              <a:rPr lang="en-US" sz="2170">
                <a:solidFill>
                  <a:srgbClr val="000000"/>
                </a:solidFill>
                <a:latin typeface="Roboto"/>
              </a:rPr>
              <a:t>{</a:t>
            </a:r>
          </a:p>
          <a:p>
            <a:pPr>
              <a:lnSpc>
                <a:spcPts val="3038"/>
              </a:lnSpc>
            </a:pPr>
            <a:r>
              <a:rPr lang="en-US" sz="2170">
                <a:solidFill>
                  <a:srgbClr val="000000"/>
                </a:solidFill>
                <a:latin typeface="Roboto"/>
              </a:rPr>
              <a:t>    if (head == NULL)</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return NULL;</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 If the first node is to be deleted</a:t>
            </a:r>
          </a:p>
          <a:p>
            <a:pPr>
              <a:lnSpc>
                <a:spcPts val="3038"/>
              </a:lnSpc>
            </a:pPr>
            <a:r>
              <a:rPr lang="en-US" sz="2170">
                <a:solidFill>
                  <a:srgbClr val="000000"/>
                </a:solidFill>
                <a:latin typeface="Roboto"/>
              </a:rPr>
              <a:t>    if (strcmp(head -&gt; songName, songIntendedToBeDeleted) == 0) </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Node *secondNode = head -&gt; linkToNextNode;</a:t>
            </a:r>
          </a:p>
          <a:p>
            <a:pPr>
              <a:lnSpc>
                <a:spcPts val="3038"/>
              </a:lnSpc>
            </a:pPr>
            <a:r>
              <a:rPr lang="en-US" sz="2170">
                <a:solidFill>
                  <a:srgbClr val="000000"/>
                </a:solidFill>
                <a:latin typeface="Roboto"/>
              </a:rPr>
              <a:t>        songNameDeleted(head -&gt; songName);</a:t>
            </a:r>
          </a:p>
          <a:p>
            <a:pPr>
              <a:lnSpc>
                <a:spcPts val="3038"/>
              </a:lnSpc>
            </a:pPr>
            <a:r>
              <a:rPr lang="en-US" sz="2170">
                <a:solidFill>
                  <a:srgbClr val="000000"/>
                </a:solidFill>
                <a:latin typeface="Roboto"/>
              </a:rPr>
              <a:t>        free(head -&gt; songName);</a:t>
            </a:r>
          </a:p>
          <a:p>
            <a:pPr>
              <a:lnSpc>
                <a:spcPts val="3038"/>
              </a:lnSpc>
            </a:pPr>
            <a:r>
              <a:rPr lang="en-US" sz="2170">
                <a:solidFill>
                  <a:srgbClr val="000000"/>
                </a:solidFill>
                <a:latin typeface="Roboto"/>
              </a:rPr>
              <a:t>        free(head -&gt; artist);</a:t>
            </a:r>
          </a:p>
          <a:p>
            <a:pPr>
              <a:lnSpc>
                <a:spcPts val="3038"/>
              </a:lnSpc>
            </a:pPr>
            <a:r>
              <a:rPr lang="en-US" sz="2170">
                <a:solidFill>
                  <a:srgbClr val="000000"/>
                </a:solidFill>
                <a:latin typeface="Roboto"/>
              </a:rPr>
              <a:t>        free(head -&gt; genre);</a:t>
            </a:r>
          </a:p>
          <a:p>
            <a:pPr>
              <a:lnSpc>
                <a:spcPts val="3038"/>
              </a:lnSpc>
            </a:pPr>
            <a:r>
              <a:rPr lang="en-US" sz="2170">
                <a:solidFill>
                  <a:srgbClr val="000000"/>
                </a:solidFill>
                <a:latin typeface="Roboto"/>
              </a:rPr>
              <a:t>        free(head); </a:t>
            </a:r>
          </a:p>
          <a:p>
            <a:pPr>
              <a:lnSpc>
                <a:spcPts val="3038"/>
              </a:lnSpc>
            </a:pPr>
            <a:r>
              <a:rPr lang="en-US" sz="2170">
                <a:solidFill>
                  <a:srgbClr val="000000"/>
                </a:solidFill>
                <a:latin typeface="Roboto"/>
              </a:rPr>
              <a:t>        return secondNode;</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bool foundTheSong = false;</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Node *current = head;</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while (!foundTheSong &amp;&amp; current -&gt; linkToNextNode != NULL) </a:t>
            </a:r>
          </a:p>
          <a:p>
            <a:pPr>
              <a:lnSpc>
                <a:spcPts val="3038"/>
              </a:lnSpc>
            </a:pPr>
            <a:r>
              <a:rPr lang="en-US" sz="2170">
                <a:solidFill>
                  <a:srgbClr val="000000"/>
                </a:solidFill>
                <a:latin typeface="Roboto"/>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sp>
      <p:grpSp>
        <p:nvGrpSpPr>
          <p:cNvPr id="3" name="Group 3"/>
          <p:cNvGrpSpPr/>
          <p:nvPr/>
        </p:nvGrpSpPr>
        <p:grpSpPr>
          <a:xfrm>
            <a:off x="0" y="0"/>
            <a:ext cx="1028700" cy="10287000"/>
            <a:chOff x="0" y="0"/>
            <a:chExt cx="270933" cy="2709333"/>
          </a:xfrm>
        </p:grpSpPr>
        <p:sp>
          <p:nvSpPr>
            <p:cNvPr id="4" name="Freeform 4"/>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593C8F"/>
            </a:solidFill>
          </p:spPr>
        </p:sp>
        <p:sp>
          <p:nvSpPr>
            <p:cNvPr id="5" name="TextBox 5"/>
            <p:cNvSpPr txBox="1"/>
            <p:nvPr/>
          </p:nvSpPr>
          <p:spPr>
            <a:xfrm>
              <a:off x="0" y="-47625"/>
              <a:ext cx="270933" cy="275695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397356" y="551434"/>
            <a:ext cx="11997146" cy="9136507"/>
          </a:xfrm>
          <a:prstGeom prst="rect">
            <a:avLst/>
          </a:prstGeom>
        </p:spPr>
        <p:txBody>
          <a:bodyPr lIns="0" tIns="0" rIns="0" bIns="0" rtlCol="0" anchor="t">
            <a:spAutoFit/>
          </a:bodyPr>
          <a:lstStyle/>
          <a:p>
            <a:pPr>
              <a:lnSpc>
                <a:spcPts val="3038"/>
              </a:lnSpc>
            </a:pPr>
            <a:r>
              <a:rPr lang="en-US" sz="2170">
                <a:solidFill>
                  <a:srgbClr val="000000"/>
                </a:solidFill>
                <a:latin typeface="Roboto"/>
              </a:rPr>
              <a:t>  if (strcmp(current -&gt; linkToNextNode -&gt; songName, songIntendedToBeDeleted) == 0)</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foundTheSong = true;</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else</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current = current -&gt; linkToNextNode;</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 if there exists a node to be deleted</a:t>
            </a:r>
          </a:p>
          <a:p>
            <a:pPr>
              <a:lnSpc>
                <a:spcPts val="3038"/>
              </a:lnSpc>
            </a:pPr>
            <a:r>
              <a:rPr lang="en-US" sz="2170">
                <a:solidFill>
                  <a:srgbClr val="000000"/>
                </a:solidFill>
                <a:latin typeface="Roboto"/>
              </a:rPr>
              <a:t>    if (current -&gt; linkToNextNode != NULL) </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Node *songToRemove = current -&gt; linkToNextNode;</a:t>
            </a:r>
          </a:p>
          <a:p>
            <a:pPr>
              <a:lnSpc>
                <a:spcPts val="3038"/>
              </a:lnSpc>
            </a:pPr>
            <a:r>
              <a:rPr lang="en-US" sz="2170">
                <a:solidFill>
                  <a:srgbClr val="000000"/>
                </a:solidFill>
                <a:latin typeface="Roboto"/>
              </a:rPr>
              <a:t>        current -&gt; linkToNextNode = current -&gt; linkToNextNode -&gt; linkToNextNode;</a:t>
            </a:r>
          </a:p>
          <a:p>
            <a:pPr>
              <a:lnSpc>
                <a:spcPts val="3038"/>
              </a:lnSpc>
            </a:pPr>
            <a:r>
              <a:rPr lang="en-US" sz="2170">
                <a:solidFill>
                  <a:srgbClr val="000000"/>
                </a:solidFill>
                <a:latin typeface="Roboto"/>
              </a:rPr>
              <a:t>        songNameDeleted(songToRemove -&gt; songName);</a:t>
            </a:r>
          </a:p>
          <a:p>
            <a:pPr>
              <a:lnSpc>
                <a:spcPts val="3038"/>
              </a:lnSpc>
            </a:pPr>
            <a:r>
              <a:rPr lang="en-US" sz="2170">
                <a:solidFill>
                  <a:srgbClr val="000000"/>
                </a:solidFill>
                <a:latin typeface="Roboto"/>
              </a:rPr>
              <a:t>        free(songToRemove -&gt; songName);</a:t>
            </a:r>
          </a:p>
          <a:p>
            <a:pPr>
              <a:lnSpc>
                <a:spcPts val="3038"/>
              </a:lnSpc>
            </a:pPr>
            <a:r>
              <a:rPr lang="en-US" sz="2170">
                <a:solidFill>
                  <a:srgbClr val="000000"/>
                </a:solidFill>
                <a:latin typeface="Roboto"/>
              </a:rPr>
              <a:t>        free(songToRemove -&gt; artist);</a:t>
            </a:r>
          </a:p>
          <a:p>
            <a:pPr>
              <a:lnSpc>
                <a:spcPts val="3038"/>
              </a:lnSpc>
            </a:pPr>
            <a:r>
              <a:rPr lang="en-US" sz="2170">
                <a:solidFill>
                  <a:srgbClr val="000000"/>
                </a:solidFill>
                <a:latin typeface="Roboto"/>
              </a:rPr>
              <a:t>        free(songToRemove -&gt; genre);</a:t>
            </a:r>
          </a:p>
          <a:p>
            <a:pPr>
              <a:lnSpc>
                <a:spcPts val="3038"/>
              </a:lnSpc>
            </a:pPr>
            <a:r>
              <a:rPr lang="en-US" sz="2170">
                <a:solidFill>
                  <a:srgbClr val="000000"/>
                </a:solidFill>
                <a:latin typeface="Roboto"/>
              </a:rPr>
              <a:t>        free(songToRemove); </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a:t>
            </a:r>
          </a:p>
          <a:p>
            <a:pPr>
              <a:lnSpc>
                <a:spcPts val="3038"/>
              </a:lnSpc>
            </a:pPr>
            <a:r>
              <a:rPr lang="en-US" sz="2170">
                <a:solidFill>
                  <a:srgbClr val="000000"/>
                </a:solidFill>
                <a:latin typeface="Roboto"/>
              </a:rPr>
              <a:t>    return head;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sp>
      <p:grpSp>
        <p:nvGrpSpPr>
          <p:cNvPr id="3" name="Group 3"/>
          <p:cNvGrpSpPr/>
          <p:nvPr/>
        </p:nvGrpSpPr>
        <p:grpSpPr>
          <a:xfrm>
            <a:off x="0" y="0"/>
            <a:ext cx="1028700" cy="10287000"/>
            <a:chOff x="0" y="0"/>
            <a:chExt cx="270933" cy="2709333"/>
          </a:xfrm>
        </p:grpSpPr>
        <p:sp>
          <p:nvSpPr>
            <p:cNvPr id="4" name="Freeform 4"/>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593C8F"/>
            </a:solidFill>
          </p:spPr>
        </p:sp>
        <p:sp>
          <p:nvSpPr>
            <p:cNvPr id="5" name="TextBox 5"/>
            <p:cNvSpPr txBox="1"/>
            <p:nvPr/>
          </p:nvSpPr>
          <p:spPr>
            <a:xfrm>
              <a:off x="0" y="-47625"/>
              <a:ext cx="270933" cy="275695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397356" y="551434"/>
            <a:ext cx="11997146" cy="9136507"/>
          </a:xfrm>
          <a:prstGeom prst="rect">
            <a:avLst/>
          </a:prstGeom>
        </p:spPr>
        <p:txBody>
          <a:bodyPr lIns="0" tIns="0" rIns="0" bIns="0" rtlCol="0" anchor="t">
            <a:spAutoFit/>
          </a:bodyPr>
          <a:lstStyle/>
          <a:p>
            <a:pPr>
              <a:lnSpc>
                <a:spcPts val="3038"/>
              </a:lnSpc>
            </a:pPr>
            <a:endParaRPr dirty="0"/>
          </a:p>
          <a:p>
            <a:pPr>
              <a:lnSpc>
                <a:spcPts val="3038"/>
              </a:lnSpc>
            </a:pPr>
            <a:r>
              <a:rPr lang="en-US" sz="2170" dirty="0">
                <a:solidFill>
                  <a:srgbClr val="000000"/>
                </a:solidFill>
                <a:latin typeface="Roboto"/>
              </a:rPr>
              <a:t>}</a:t>
            </a:r>
          </a:p>
          <a:p>
            <a:pPr>
              <a:lnSpc>
                <a:spcPts val="3038"/>
              </a:lnSpc>
            </a:pPr>
            <a:endParaRPr lang="en-US" sz="2170" dirty="0">
              <a:solidFill>
                <a:srgbClr val="000000"/>
              </a:solidFill>
              <a:latin typeface="Roboto"/>
            </a:endParaRPr>
          </a:p>
          <a:p>
            <a:pPr>
              <a:lnSpc>
                <a:spcPts val="3038"/>
              </a:lnSpc>
            </a:pPr>
            <a:r>
              <a:rPr lang="en-US" sz="2170" dirty="0">
                <a:solidFill>
                  <a:srgbClr val="000000"/>
                </a:solidFill>
                <a:latin typeface="Roboto"/>
              </a:rPr>
              <a:t>// This function is for executing when the Q command is entered.</a:t>
            </a:r>
          </a:p>
          <a:p>
            <a:pPr>
              <a:lnSpc>
                <a:spcPts val="3038"/>
              </a:lnSpc>
            </a:pPr>
            <a:r>
              <a:rPr lang="en-US" sz="2170" dirty="0">
                <a:solidFill>
                  <a:srgbClr val="000000"/>
                </a:solidFill>
                <a:latin typeface="Roboto"/>
              </a:rPr>
              <a:t>Node *</a:t>
            </a:r>
            <a:r>
              <a:rPr lang="en-US" sz="2170" dirty="0" err="1">
                <a:solidFill>
                  <a:srgbClr val="000000"/>
                </a:solidFill>
                <a:latin typeface="Roboto"/>
              </a:rPr>
              <a:t>deleteAllNodesFromLibrary</a:t>
            </a:r>
            <a:r>
              <a:rPr lang="en-US" sz="2170" dirty="0">
                <a:solidFill>
                  <a:srgbClr val="000000"/>
                </a:solidFill>
                <a:latin typeface="Roboto"/>
              </a:rPr>
              <a:t>(Node *head) </a:t>
            </a:r>
          </a:p>
          <a:p>
            <a:pPr>
              <a:lnSpc>
                <a:spcPts val="3038"/>
              </a:lnSpc>
            </a:pPr>
            <a:r>
              <a:rPr lang="en-US" sz="2170" dirty="0">
                <a:solidFill>
                  <a:srgbClr val="000000"/>
                </a:solidFill>
                <a:latin typeface="Roboto"/>
              </a:rPr>
              <a:t>{</a:t>
            </a:r>
          </a:p>
          <a:p>
            <a:pPr>
              <a:lnSpc>
                <a:spcPts val="3038"/>
              </a:lnSpc>
            </a:pPr>
            <a:r>
              <a:rPr lang="en-US" sz="2170" dirty="0">
                <a:solidFill>
                  <a:srgbClr val="000000"/>
                </a:solidFill>
                <a:latin typeface="Roboto"/>
              </a:rPr>
              <a:t>    if (head == NULL)</a:t>
            </a:r>
          </a:p>
          <a:p>
            <a:pPr>
              <a:lnSpc>
                <a:spcPts val="3038"/>
              </a:lnSpc>
            </a:pPr>
            <a:r>
              <a:rPr lang="en-US" sz="2170" dirty="0">
                <a:solidFill>
                  <a:srgbClr val="000000"/>
                </a:solidFill>
                <a:latin typeface="Roboto"/>
              </a:rPr>
              <a:t>    {</a:t>
            </a:r>
          </a:p>
          <a:p>
            <a:pPr>
              <a:lnSpc>
                <a:spcPts val="3038"/>
              </a:lnSpc>
            </a:pPr>
            <a:r>
              <a:rPr lang="en-US" sz="2170" dirty="0">
                <a:solidFill>
                  <a:srgbClr val="000000"/>
                </a:solidFill>
                <a:latin typeface="Roboto"/>
              </a:rPr>
              <a:t>        return head;</a:t>
            </a:r>
          </a:p>
          <a:p>
            <a:pPr>
              <a:lnSpc>
                <a:spcPts val="3038"/>
              </a:lnSpc>
            </a:pPr>
            <a:r>
              <a:rPr lang="en-US" sz="2170" dirty="0">
                <a:solidFill>
                  <a:srgbClr val="000000"/>
                </a:solidFill>
                <a:latin typeface="Roboto"/>
              </a:rPr>
              <a:t>    }</a:t>
            </a:r>
          </a:p>
          <a:p>
            <a:pPr>
              <a:lnSpc>
                <a:spcPts val="3038"/>
              </a:lnSpc>
            </a:pPr>
            <a:r>
              <a:rPr lang="en-US" sz="2170" dirty="0">
                <a:solidFill>
                  <a:srgbClr val="000000"/>
                </a:solidFill>
                <a:latin typeface="Roboto"/>
              </a:rPr>
              <a:t>    </a:t>
            </a:r>
          </a:p>
          <a:p>
            <a:pPr>
              <a:lnSpc>
                <a:spcPts val="3038"/>
              </a:lnSpc>
            </a:pPr>
            <a:r>
              <a:rPr lang="en-US" sz="2170" dirty="0">
                <a:solidFill>
                  <a:srgbClr val="000000"/>
                </a:solidFill>
                <a:latin typeface="Roboto"/>
              </a:rPr>
              <a:t>    while (head != NULL) </a:t>
            </a:r>
          </a:p>
          <a:p>
            <a:pPr>
              <a:lnSpc>
                <a:spcPts val="3038"/>
              </a:lnSpc>
            </a:pPr>
            <a:r>
              <a:rPr lang="en-US" sz="2170" dirty="0">
                <a:solidFill>
                  <a:srgbClr val="000000"/>
                </a:solidFill>
                <a:latin typeface="Roboto"/>
              </a:rPr>
              <a:t>    {</a:t>
            </a:r>
          </a:p>
          <a:p>
            <a:pPr>
              <a:lnSpc>
                <a:spcPts val="3038"/>
              </a:lnSpc>
            </a:pPr>
            <a:r>
              <a:rPr lang="en-US" sz="2170" dirty="0">
                <a:solidFill>
                  <a:srgbClr val="000000"/>
                </a:solidFill>
                <a:latin typeface="Roboto"/>
              </a:rPr>
              <a:t>        Node *</a:t>
            </a:r>
            <a:r>
              <a:rPr lang="en-US" sz="2170" dirty="0" err="1">
                <a:solidFill>
                  <a:srgbClr val="000000"/>
                </a:solidFill>
                <a:latin typeface="Roboto"/>
              </a:rPr>
              <a:t>firstNode</a:t>
            </a:r>
            <a:r>
              <a:rPr lang="en-US" sz="2170" dirty="0">
                <a:solidFill>
                  <a:srgbClr val="000000"/>
                </a:solidFill>
                <a:latin typeface="Roboto"/>
              </a:rPr>
              <a:t> = head;</a:t>
            </a:r>
          </a:p>
          <a:p>
            <a:pPr>
              <a:lnSpc>
                <a:spcPts val="3038"/>
              </a:lnSpc>
            </a:pPr>
            <a:r>
              <a:rPr lang="en-US" sz="2170" dirty="0">
                <a:solidFill>
                  <a:srgbClr val="000000"/>
                </a:solidFill>
                <a:latin typeface="Roboto"/>
              </a:rPr>
              <a:t>        head = head -&gt; </a:t>
            </a:r>
            <a:r>
              <a:rPr lang="en-US" sz="2170" dirty="0" err="1">
                <a:solidFill>
                  <a:srgbClr val="000000"/>
                </a:solidFill>
                <a:latin typeface="Roboto"/>
              </a:rPr>
              <a:t>linkToNextNode</a:t>
            </a:r>
            <a:r>
              <a:rPr lang="en-US" sz="2170" dirty="0">
                <a:solidFill>
                  <a:srgbClr val="000000"/>
                </a:solidFill>
                <a:latin typeface="Roboto"/>
              </a:rPr>
              <a:t>;</a:t>
            </a:r>
          </a:p>
          <a:p>
            <a:pPr>
              <a:lnSpc>
                <a:spcPts val="3038"/>
              </a:lnSpc>
            </a:pPr>
            <a:r>
              <a:rPr lang="en-US" sz="2170" dirty="0">
                <a:solidFill>
                  <a:srgbClr val="000000"/>
                </a:solidFill>
                <a:latin typeface="Roboto"/>
              </a:rPr>
              <a:t>        </a:t>
            </a:r>
            <a:r>
              <a:rPr lang="en-US" sz="2170" dirty="0" err="1">
                <a:solidFill>
                  <a:srgbClr val="000000"/>
                </a:solidFill>
                <a:latin typeface="Roboto"/>
              </a:rPr>
              <a:t>songNameDeleted</a:t>
            </a:r>
            <a:r>
              <a:rPr lang="en-US" sz="2170" dirty="0">
                <a:solidFill>
                  <a:srgbClr val="000000"/>
                </a:solidFill>
                <a:latin typeface="Roboto"/>
              </a:rPr>
              <a:t>(</a:t>
            </a:r>
            <a:r>
              <a:rPr lang="en-US" sz="2170" dirty="0" err="1">
                <a:solidFill>
                  <a:srgbClr val="000000"/>
                </a:solidFill>
                <a:latin typeface="Roboto"/>
              </a:rPr>
              <a:t>firstNode</a:t>
            </a:r>
            <a:r>
              <a:rPr lang="en-US" sz="2170" dirty="0">
                <a:solidFill>
                  <a:srgbClr val="000000"/>
                </a:solidFill>
                <a:latin typeface="Roboto"/>
              </a:rPr>
              <a:t> -&gt; </a:t>
            </a:r>
            <a:r>
              <a:rPr lang="en-US" sz="2170" dirty="0" err="1">
                <a:solidFill>
                  <a:srgbClr val="000000"/>
                </a:solidFill>
                <a:latin typeface="Roboto"/>
              </a:rPr>
              <a:t>songName</a:t>
            </a:r>
            <a:r>
              <a:rPr lang="en-US" sz="2170" dirty="0">
                <a:solidFill>
                  <a:srgbClr val="000000"/>
                </a:solidFill>
                <a:latin typeface="Roboto"/>
              </a:rPr>
              <a:t>);</a:t>
            </a:r>
          </a:p>
          <a:p>
            <a:pPr>
              <a:lnSpc>
                <a:spcPts val="3038"/>
              </a:lnSpc>
            </a:pPr>
            <a:r>
              <a:rPr lang="en-US" sz="2170" dirty="0">
                <a:solidFill>
                  <a:srgbClr val="000000"/>
                </a:solidFill>
                <a:latin typeface="Roboto"/>
              </a:rPr>
              <a:t>        free(</a:t>
            </a:r>
            <a:r>
              <a:rPr lang="en-US" sz="2170" dirty="0" err="1">
                <a:solidFill>
                  <a:srgbClr val="000000"/>
                </a:solidFill>
                <a:latin typeface="Roboto"/>
              </a:rPr>
              <a:t>firstNode</a:t>
            </a:r>
            <a:r>
              <a:rPr lang="en-US" sz="2170" dirty="0">
                <a:solidFill>
                  <a:srgbClr val="000000"/>
                </a:solidFill>
                <a:latin typeface="Roboto"/>
              </a:rPr>
              <a:t> -&gt; </a:t>
            </a:r>
            <a:r>
              <a:rPr lang="en-US" sz="2170" dirty="0" err="1">
                <a:solidFill>
                  <a:srgbClr val="000000"/>
                </a:solidFill>
                <a:latin typeface="Roboto"/>
              </a:rPr>
              <a:t>songName</a:t>
            </a:r>
            <a:r>
              <a:rPr lang="en-US" sz="2170" dirty="0">
                <a:solidFill>
                  <a:srgbClr val="000000"/>
                </a:solidFill>
                <a:latin typeface="Roboto"/>
              </a:rPr>
              <a:t>);</a:t>
            </a:r>
          </a:p>
          <a:p>
            <a:pPr>
              <a:lnSpc>
                <a:spcPts val="3038"/>
              </a:lnSpc>
            </a:pPr>
            <a:r>
              <a:rPr lang="en-US" sz="2170" dirty="0">
                <a:solidFill>
                  <a:srgbClr val="000000"/>
                </a:solidFill>
                <a:latin typeface="Roboto"/>
              </a:rPr>
              <a:t>        free(</a:t>
            </a:r>
            <a:r>
              <a:rPr lang="en-US" sz="2170" dirty="0" err="1">
                <a:solidFill>
                  <a:srgbClr val="000000"/>
                </a:solidFill>
                <a:latin typeface="Roboto"/>
              </a:rPr>
              <a:t>firstNode</a:t>
            </a:r>
            <a:r>
              <a:rPr lang="en-US" sz="2170" dirty="0">
                <a:solidFill>
                  <a:srgbClr val="000000"/>
                </a:solidFill>
                <a:latin typeface="Roboto"/>
              </a:rPr>
              <a:t> -&gt; artist);</a:t>
            </a:r>
          </a:p>
          <a:p>
            <a:pPr>
              <a:lnSpc>
                <a:spcPts val="3038"/>
              </a:lnSpc>
            </a:pPr>
            <a:r>
              <a:rPr lang="en-US" sz="2170" dirty="0">
                <a:solidFill>
                  <a:srgbClr val="000000"/>
                </a:solidFill>
                <a:latin typeface="Roboto"/>
              </a:rPr>
              <a:t>        free(</a:t>
            </a:r>
            <a:r>
              <a:rPr lang="en-US" sz="2170" dirty="0" err="1">
                <a:solidFill>
                  <a:srgbClr val="000000"/>
                </a:solidFill>
                <a:latin typeface="Roboto"/>
              </a:rPr>
              <a:t>firstNode</a:t>
            </a:r>
            <a:r>
              <a:rPr lang="en-US" sz="2170" dirty="0">
                <a:solidFill>
                  <a:srgbClr val="000000"/>
                </a:solidFill>
                <a:latin typeface="Roboto"/>
              </a:rPr>
              <a:t> -&gt; genre);</a:t>
            </a:r>
          </a:p>
          <a:p>
            <a:pPr>
              <a:lnSpc>
                <a:spcPts val="3038"/>
              </a:lnSpc>
            </a:pPr>
            <a:r>
              <a:rPr lang="en-US" sz="2170" dirty="0">
                <a:solidFill>
                  <a:srgbClr val="000000"/>
                </a:solidFill>
                <a:latin typeface="Roboto"/>
              </a:rPr>
              <a:t>        free(</a:t>
            </a:r>
            <a:r>
              <a:rPr lang="en-US" sz="2170" dirty="0" err="1">
                <a:solidFill>
                  <a:srgbClr val="000000"/>
                </a:solidFill>
                <a:latin typeface="Roboto"/>
              </a:rPr>
              <a:t>firstNode</a:t>
            </a:r>
            <a:r>
              <a:rPr lang="en-US" sz="2170" dirty="0">
                <a:solidFill>
                  <a:srgbClr val="000000"/>
                </a:solidFill>
                <a:latin typeface="Roboto"/>
              </a:rPr>
              <a:t>); </a:t>
            </a:r>
          </a:p>
          <a:p>
            <a:pPr>
              <a:lnSpc>
                <a:spcPts val="3038"/>
              </a:lnSpc>
            </a:pPr>
            <a:r>
              <a:rPr lang="en-US" sz="2170" dirty="0">
                <a:solidFill>
                  <a:srgbClr val="000000"/>
                </a:solidFill>
                <a:latin typeface="Roboto"/>
              </a:rPr>
              <a:t>    }</a:t>
            </a:r>
          </a:p>
          <a:p>
            <a:pPr>
              <a:lnSpc>
                <a:spcPts val="3038"/>
              </a:lnSpc>
            </a:pPr>
            <a:endParaRPr lang="en-US" sz="2170" dirty="0">
              <a:solidFill>
                <a:srgbClr val="000000"/>
              </a:solidFill>
              <a:latin typeface="Roboto"/>
            </a:endParaRPr>
          </a:p>
          <a:p>
            <a:pPr>
              <a:lnSpc>
                <a:spcPts val="3038"/>
              </a:lnSpc>
            </a:pPr>
            <a:r>
              <a:rPr lang="en-US" sz="2170" dirty="0">
                <a:solidFill>
                  <a:srgbClr val="000000"/>
                </a:solidFill>
                <a:latin typeface="Roboto"/>
              </a:rPr>
              <a:t>    return head;</a:t>
            </a:r>
          </a:p>
          <a:p>
            <a:pPr>
              <a:lnSpc>
                <a:spcPts val="3038"/>
              </a:lnSpc>
            </a:pPr>
            <a:r>
              <a:rPr lang="en-US" sz="2170" dirty="0">
                <a:solidFill>
                  <a:srgbClr val="000000"/>
                </a:solidFill>
                <a:latin typeface="Roboto"/>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1421525" y="568448"/>
            <a:ext cx="4165552" cy="742447"/>
          </a:xfrm>
          <a:prstGeom prst="rect">
            <a:avLst/>
          </a:prstGeom>
        </p:spPr>
        <p:txBody>
          <a:bodyPr wrap="square" lIns="0" tIns="0" rIns="0" bIns="0" rtlCol="0" anchor="t">
            <a:spAutoFit/>
          </a:bodyPr>
          <a:lstStyle/>
          <a:p>
            <a:pPr>
              <a:lnSpc>
                <a:spcPts val="6018"/>
              </a:lnSpc>
              <a:spcBef>
                <a:spcPct val="0"/>
              </a:spcBef>
            </a:pPr>
            <a:r>
              <a:rPr lang="en-US" sz="4298" dirty="0">
                <a:solidFill>
                  <a:srgbClr val="593C8F"/>
                </a:solidFill>
                <a:latin typeface="League Spartan"/>
              </a:rPr>
              <a:t>OUTPUT:</a:t>
            </a:r>
          </a:p>
        </p:txBody>
      </p:sp>
      <p:sp>
        <p:nvSpPr>
          <p:cNvPr id="4" name="AutoShape 4"/>
          <p:cNvSpPr/>
          <p:nvPr/>
        </p:nvSpPr>
        <p:spPr>
          <a:xfrm>
            <a:off x="885561" y="1507021"/>
            <a:ext cx="2618740" cy="0"/>
          </a:xfrm>
          <a:prstGeom prst="line">
            <a:avLst/>
          </a:prstGeom>
          <a:ln w="38100" cap="flat">
            <a:solidFill>
              <a:srgbClr val="000000"/>
            </a:solidFill>
            <a:prstDash val="solid"/>
            <a:headEnd type="none" w="sm" len="sm"/>
            <a:tailEnd type="none" w="sm" len="sm"/>
          </a:ln>
        </p:spPr>
      </p:sp>
      <p:pic>
        <p:nvPicPr>
          <p:cNvPr id="6" name="Picture 5">
            <a:extLst>
              <a:ext uri="{FF2B5EF4-FFF2-40B4-BE49-F238E27FC236}">
                <a16:creationId xmlns:a16="http://schemas.microsoft.com/office/drawing/2014/main" id="{66EB6F68-264C-08E4-3278-1DD927701A1C}"/>
              </a:ext>
            </a:extLst>
          </p:cNvPr>
          <p:cNvPicPr>
            <a:picLocks noChangeAspect="1"/>
          </p:cNvPicPr>
          <p:nvPr/>
        </p:nvPicPr>
        <p:blipFill rotWithShape="1">
          <a:blip r:embed="rId3">
            <a:extLst>
              <a:ext uri="{28A0092B-C50C-407E-A947-70E740481C1C}">
                <a14:useLocalDpi xmlns:a14="http://schemas.microsoft.com/office/drawing/2010/main" val="0"/>
              </a:ext>
            </a:extLst>
          </a:blip>
          <a:srcRect l="3750" t="20370" r="14584" b="3087"/>
          <a:stretch/>
        </p:blipFill>
        <p:spPr>
          <a:xfrm>
            <a:off x="1676400" y="1689101"/>
            <a:ext cx="14935200" cy="7874000"/>
          </a:xfrm>
          <a:prstGeom prst="rect">
            <a:avLst/>
          </a:prstGeom>
        </p:spPr>
      </p:pic>
      <p:grpSp>
        <p:nvGrpSpPr>
          <p:cNvPr id="7" name="Group 3">
            <a:extLst>
              <a:ext uri="{FF2B5EF4-FFF2-40B4-BE49-F238E27FC236}">
                <a16:creationId xmlns:a16="http://schemas.microsoft.com/office/drawing/2014/main" id="{72A05071-9BE0-B4EC-DF5F-A32293ADCCB4}"/>
              </a:ext>
            </a:extLst>
          </p:cNvPr>
          <p:cNvGrpSpPr/>
          <p:nvPr/>
        </p:nvGrpSpPr>
        <p:grpSpPr>
          <a:xfrm>
            <a:off x="0" y="0"/>
            <a:ext cx="1028700" cy="10287000"/>
            <a:chOff x="0" y="0"/>
            <a:chExt cx="270933" cy="2709333"/>
          </a:xfrm>
        </p:grpSpPr>
        <p:sp>
          <p:nvSpPr>
            <p:cNvPr id="8" name="Freeform 4">
              <a:extLst>
                <a:ext uri="{FF2B5EF4-FFF2-40B4-BE49-F238E27FC236}">
                  <a16:creationId xmlns:a16="http://schemas.microsoft.com/office/drawing/2014/main" id="{16896A6C-5ED0-0FF0-517E-BF6C5C2DE9D7}"/>
                </a:ext>
              </a:extLst>
            </p:cNvPr>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593C8F"/>
            </a:solidFill>
          </p:spPr>
        </p:sp>
        <p:sp>
          <p:nvSpPr>
            <p:cNvPr id="9" name="TextBox 5">
              <a:extLst>
                <a:ext uri="{FF2B5EF4-FFF2-40B4-BE49-F238E27FC236}">
                  <a16:creationId xmlns:a16="http://schemas.microsoft.com/office/drawing/2014/main" id="{F0116375-D201-FC14-E2A0-F542F37C3277}"/>
                </a:ext>
              </a:extLst>
            </p:cNvPr>
            <p:cNvSpPr txBox="1"/>
            <p:nvPr/>
          </p:nvSpPr>
          <p:spPr>
            <a:xfrm>
              <a:off x="0" y="-47625"/>
              <a:ext cx="270933" cy="2756958"/>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522520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1421525" y="568448"/>
            <a:ext cx="4165552" cy="742447"/>
          </a:xfrm>
          <a:prstGeom prst="rect">
            <a:avLst/>
          </a:prstGeom>
        </p:spPr>
        <p:txBody>
          <a:bodyPr wrap="square" lIns="0" tIns="0" rIns="0" bIns="0" rtlCol="0" anchor="t">
            <a:spAutoFit/>
          </a:bodyPr>
          <a:lstStyle/>
          <a:p>
            <a:pPr>
              <a:lnSpc>
                <a:spcPts val="6018"/>
              </a:lnSpc>
              <a:spcBef>
                <a:spcPct val="0"/>
              </a:spcBef>
            </a:pPr>
            <a:r>
              <a:rPr lang="en-US" sz="4298" dirty="0">
                <a:solidFill>
                  <a:srgbClr val="593C8F"/>
                </a:solidFill>
                <a:latin typeface="League Spartan"/>
              </a:rPr>
              <a:t>OUTPUT:</a:t>
            </a:r>
          </a:p>
        </p:txBody>
      </p:sp>
      <p:sp>
        <p:nvSpPr>
          <p:cNvPr id="4" name="AutoShape 4"/>
          <p:cNvSpPr/>
          <p:nvPr/>
        </p:nvSpPr>
        <p:spPr>
          <a:xfrm>
            <a:off x="885561" y="1507021"/>
            <a:ext cx="2618740" cy="0"/>
          </a:xfrm>
          <a:prstGeom prst="line">
            <a:avLst/>
          </a:prstGeom>
          <a:ln w="38100" cap="flat">
            <a:solidFill>
              <a:srgbClr val="000000"/>
            </a:solidFill>
            <a:prstDash val="solid"/>
            <a:headEnd type="none" w="sm" len="sm"/>
            <a:tailEnd type="none" w="sm" len="sm"/>
          </a:ln>
        </p:spPr>
      </p:sp>
      <p:grpSp>
        <p:nvGrpSpPr>
          <p:cNvPr id="7" name="Group 3">
            <a:extLst>
              <a:ext uri="{FF2B5EF4-FFF2-40B4-BE49-F238E27FC236}">
                <a16:creationId xmlns:a16="http://schemas.microsoft.com/office/drawing/2014/main" id="{72A05071-9BE0-B4EC-DF5F-A32293ADCCB4}"/>
              </a:ext>
            </a:extLst>
          </p:cNvPr>
          <p:cNvGrpSpPr/>
          <p:nvPr/>
        </p:nvGrpSpPr>
        <p:grpSpPr>
          <a:xfrm>
            <a:off x="0" y="0"/>
            <a:ext cx="1028700" cy="10287000"/>
            <a:chOff x="0" y="0"/>
            <a:chExt cx="270933" cy="2709333"/>
          </a:xfrm>
        </p:grpSpPr>
        <p:sp>
          <p:nvSpPr>
            <p:cNvPr id="8" name="Freeform 4">
              <a:extLst>
                <a:ext uri="{FF2B5EF4-FFF2-40B4-BE49-F238E27FC236}">
                  <a16:creationId xmlns:a16="http://schemas.microsoft.com/office/drawing/2014/main" id="{16896A6C-5ED0-0FF0-517E-BF6C5C2DE9D7}"/>
                </a:ext>
              </a:extLst>
            </p:cNvPr>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593C8F"/>
            </a:solidFill>
          </p:spPr>
        </p:sp>
        <p:sp>
          <p:nvSpPr>
            <p:cNvPr id="9" name="TextBox 5">
              <a:extLst>
                <a:ext uri="{FF2B5EF4-FFF2-40B4-BE49-F238E27FC236}">
                  <a16:creationId xmlns:a16="http://schemas.microsoft.com/office/drawing/2014/main" id="{F0116375-D201-FC14-E2A0-F542F37C3277}"/>
                </a:ext>
              </a:extLst>
            </p:cNvPr>
            <p:cNvSpPr txBox="1"/>
            <p:nvPr/>
          </p:nvSpPr>
          <p:spPr>
            <a:xfrm>
              <a:off x="0" y="-47625"/>
              <a:ext cx="270933" cy="2756958"/>
            </a:xfrm>
            <a:prstGeom prst="rect">
              <a:avLst/>
            </a:prstGeom>
          </p:spPr>
          <p:txBody>
            <a:bodyPr lIns="50800" tIns="50800" rIns="50800" bIns="50800" rtlCol="0" anchor="ctr"/>
            <a:lstStyle/>
            <a:p>
              <a:pPr algn="ctr">
                <a:lnSpc>
                  <a:spcPts val="2659"/>
                </a:lnSpc>
              </a:pPr>
              <a:endParaRPr/>
            </a:p>
          </p:txBody>
        </p:sp>
      </p:grpSp>
      <p:pic>
        <p:nvPicPr>
          <p:cNvPr id="10" name="Picture 9">
            <a:extLst>
              <a:ext uri="{FF2B5EF4-FFF2-40B4-BE49-F238E27FC236}">
                <a16:creationId xmlns:a16="http://schemas.microsoft.com/office/drawing/2014/main" id="{60F11799-BDC4-8159-B1CF-792805D95074}"/>
              </a:ext>
            </a:extLst>
          </p:cNvPr>
          <p:cNvPicPr>
            <a:picLocks noChangeAspect="1"/>
          </p:cNvPicPr>
          <p:nvPr/>
        </p:nvPicPr>
        <p:blipFill rotWithShape="1">
          <a:blip r:embed="rId3">
            <a:extLst>
              <a:ext uri="{28A0092B-C50C-407E-A947-70E740481C1C}">
                <a14:useLocalDpi xmlns:a14="http://schemas.microsoft.com/office/drawing/2010/main" val="0"/>
              </a:ext>
            </a:extLst>
          </a:blip>
          <a:srcRect l="5625" t="22592" r="16250" b="2593"/>
          <a:stretch/>
        </p:blipFill>
        <p:spPr>
          <a:xfrm>
            <a:off x="2194931" y="1886963"/>
            <a:ext cx="14287500" cy="7696198"/>
          </a:xfrm>
          <a:prstGeom prst="rect">
            <a:avLst/>
          </a:prstGeom>
        </p:spPr>
      </p:pic>
    </p:spTree>
    <p:extLst>
      <p:ext uri="{BB962C8B-B14F-4D97-AF65-F5344CB8AC3E}">
        <p14:creationId xmlns:p14="http://schemas.microsoft.com/office/powerpoint/2010/main" val="3726859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884489" y="749733"/>
            <a:ext cx="4957463" cy="738238"/>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League Spartan"/>
              </a:rPr>
              <a:t>SUMMARY</a:t>
            </a:r>
          </a:p>
        </p:txBody>
      </p:sp>
      <p:sp>
        <p:nvSpPr>
          <p:cNvPr id="4" name="AutoShape 4"/>
          <p:cNvSpPr/>
          <p:nvPr/>
        </p:nvSpPr>
        <p:spPr>
          <a:xfrm>
            <a:off x="885561" y="1507021"/>
            <a:ext cx="2618740" cy="0"/>
          </a:xfrm>
          <a:prstGeom prst="line">
            <a:avLst/>
          </a:prstGeom>
          <a:ln w="38100" cap="flat">
            <a:solidFill>
              <a:srgbClr val="000000"/>
            </a:solidFill>
            <a:prstDash val="solid"/>
            <a:headEnd type="none" w="sm" len="sm"/>
            <a:tailEnd type="none" w="sm" len="sm"/>
          </a:ln>
        </p:spPr>
      </p:sp>
      <p:sp>
        <p:nvSpPr>
          <p:cNvPr id="5" name="TextBox 5"/>
          <p:cNvSpPr txBox="1"/>
          <p:nvPr/>
        </p:nvSpPr>
        <p:spPr>
          <a:xfrm>
            <a:off x="884489" y="2176174"/>
            <a:ext cx="15698550" cy="5599557"/>
          </a:xfrm>
          <a:prstGeom prst="rect">
            <a:avLst/>
          </a:prstGeom>
        </p:spPr>
        <p:txBody>
          <a:bodyPr lIns="0" tIns="0" rIns="0" bIns="0" rtlCol="0" anchor="t">
            <a:spAutoFit/>
          </a:bodyPr>
          <a:lstStyle/>
          <a:p>
            <a:pPr>
              <a:lnSpc>
                <a:spcPts val="3738"/>
              </a:lnSpc>
            </a:pPr>
            <a:r>
              <a:rPr lang="en-US" sz="2670" dirty="0">
                <a:solidFill>
                  <a:srgbClr val="000000"/>
                </a:solidFill>
                <a:latin typeface="Roboto"/>
              </a:rPr>
              <a:t>The Song Library System offers a comprehensive solution to the challenges faced by music enthusiasts in managing their personal music libraries. By leveraging a linked list as the underlying data structure, the system provides dynamic and efficient organization, allowing users to navigate their collections seamlessly.</a:t>
            </a:r>
          </a:p>
          <a:p>
            <a:pPr>
              <a:lnSpc>
                <a:spcPts val="3738"/>
              </a:lnSpc>
            </a:pPr>
            <a:r>
              <a:rPr lang="en-US" sz="2670" dirty="0">
                <a:solidFill>
                  <a:srgbClr val="000000"/>
                </a:solidFill>
                <a:latin typeface="Roboto"/>
              </a:rPr>
              <a:t>Addressing the issues of disorganization, duplicate songs, and inefficient retrieval, our solution introduces streamlined search functionalities and preventative measures against duplicate entries. The linked list's dynamic size and efficient insertion and deletion operations accommodate the evolving nature of music libraries, optimizing memory usage and facilitating flexible organization.</a:t>
            </a:r>
          </a:p>
          <a:p>
            <a:pPr>
              <a:lnSpc>
                <a:spcPts val="3738"/>
              </a:lnSpc>
            </a:pPr>
            <a:r>
              <a:rPr lang="en-US" sz="2670" dirty="0">
                <a:solidFill>
                  <a:srgbClr val="000000"/>
                </a:solidFill>
                <a:latin typeface="Roboto"/>
              </a:rPr>
              <a:t>In summary, the Song Library System not only enhances the organization and cleanliness of music collections but also prioritizes user satisfaction by providing an intuitive, efficient, and enjoyable music library management experience.</a:t>
            </a:r>
          </a:p>
          <a:p>
            <a:pPr>
              <a:lnSpc>
                <a:spcPts val="3738"/>
              </a:lnSpc>
            </a:pPr>
            <a:endParaRPr lang="en-US" sz="2670" dirty="0">
              <a:solidFill>
                <a:srgbClr val="000000"/>
              </a:solidFill>
              <a:latin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4186537" y="942975"/>
            <a:ext cx="7072551" cy="738238"/>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League Spartan"/>
              </a:rPr>
              <a:t>PROBLEM DEFINITION</a:t>
            </a:r>
          </a:p>
        </p:txBody>
      </p:sp>
      <p:sp>
        <p:nvSpPr>
          <p:cNvPr id="4" name="AutoShape 4"/>
          <p:cNvSpPr/>
          <p:nvPr/>
        </p:nvSpPr>
        <p:spPr>
          <a:xfrm>
            <a:off x="4187609" y="1700263"/>
            <a:ext cx="2618740" cy="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3892154" y="2662542"/>
            <a:ext cx="13532113" cy="5599557"/>
          </a:xfrm>
          <a:prstGeom prst="rect">
            <a:avLst/>
          </a:prstGeom>
        </p:spPr>
        <p:txBody>
          <a:bodyPr lIns="0" tIns="0" rIns="0" bIns="0" rtlCol="0" anchor="t">
            <a:spAutoFit/>
          </a:bodyPr>
          <a:lstStyle/>
          <a:p>
            <a:pPr marL="576453" lvl="1" indent="-288226">
              <a:lnSpc>
                <a:spcPts val="3738"/>
              </a:lnSpc>
              <a:buFont typeface="Arial"/>
              <a:buChar char="•"/>
            </a:pPr>
            <a:r>
              <a:rPr lang="en-US" sz="2670">
                <a:solidFill>
                  <a:srgbClr val="000000"/>
                </a:solidFill>
                <a:latin typeface="Roboto Semi-Bold"/>
              </a:rPr>
              <a:t>Disorderly Music Libraries:</a:t>
            </a:r>
          </a:p>
          <a:p>
            <a:pPr marL="1152906" lvl="2" indent="-384302">
              <a:lnSpc>
                <a:spcPts val="3738"/>
              </a:lnSpc>
              <a:buFont typeface="Arial"/>
              <a:buChar char="⚬"/>
            </a:pPr>
            <a:r>
              <a:rPr lang="en-US" sz="2670">
                <a:solidFill>
                  <a:srgbClr val="000000"/>
                </a:solidFill>
                <a:latin typeface="Roboto"/>
              </a:rPr>
              <a:t>Users often struggle with disorganized music collections, hindering the prompt location of specific songs and causing frustration.</a:t>
            </a:r>
          </a:p>
          <a:p>
            <a:pPr marL="576453" lvl="1" indent="-288226">
              <a:lnSpc>
                <a:spcPts val="3738"/>
              </a:lnSpc>
              <a:buFont typeface="Arial"/>
              <a:buChar char="•"/>
            </a:pPr>
            <a:r>
              <a:rPr lang="en-US" sz="2670">
                <a:solidFill>
                  <a:srgbClr val="000000"/>
                </a:solidFill>
                <a:latin typeface="Roboto Semi-Bold"/>
              </a:rPr>
              <a:t>Linked List Organization:</a:t>
            </a:r>
          </a:p>
          <a:p>
            <a:pPr marL="1152906" lvl="2" indent="-384302">
              <a:lnSpc>
                <a:spcPts val="3738"/>
              </a:lnSpc>
              <a:buFont typeface="Arial"/>
              <a:buChar char="⚬"/>
            </a:pPr>
            <a:r>
              <a:rPr lang="en-US" sz="2670">
                <a:solidFill>
                  <a:srgbClr val="000000"/>
                </a:solidFill>
                <a:latin typeface="Roboto"/>
              </a:rPr>
              <a:t>Our system introduces a linked list structure, enabling systematic organization by artist, song name, and genre for a more enjoyable user experience.</a:t>
            </a:r>
          </a:p>
          <a:p>
            <a:pPr marL="576453" lvl="1" indent="-288226">
              <a:lnSpc>
                <a:spcPts val="3738"/>
              </a:lnSpc>
              <a:buFont typeface="Arial"/>
              <a:buChar char="•"/>
            </a:pPr>
            <a:r>
              <a:rPr lang="en-US" sz="2670">
                <a:solidFill>
                  <a:srgbClr val="000000"/>
                </a:solidFill>
                <a:latin typeface="Roboto Semi-Bold"/>
              </a:rPr>
              <a:t>Duplicate Song Prevention:</a:t>
            </a:r>
          </a:p>
          <a:p>
            <a:pPr marL="1152906" lvl="2" indent="-384302">
              <a:lnSpc>
                <a:spcPts val="3738"/>
              </a:lnSpc>
              <a:buFont typeface="Arial"/>
              <a:buChar char="⚬"/>
            </a:pPr>
            <a:r>
              <a:rPr lang="en-US" sz="2670">
                <a:solidFill>
                  <a:srgbClr val="000000"/>
                </a:solidFill>
                <a:latin typeface="Roboto"/>
              </a:rPr>
              <a:t>The Song Library System incorporates checks to prevent the addition of duplicate songs, ensuring a clean and efficient music library.</a:t>
            </a:r>
          </a:p>
          <a:p>
            <a:pPr marL="576453" lvl="1" indent="-288226">
              <a:lnSpc>
                <a:spcPts val="3738"/>
              </a:lnSpc>
              <a:buFont typeface="Arial"/>
              <a:buChar char="•"/>
            </a:pPr>
            <a:r>
              <a:rPr lang="en-US" sz="2670">
                <a:solidFill>
                  <a:srgbClr val="000000"/>
                </a:solidFill>
                <a:latin typeface="Roboto Semi-Bold"/>
              </a:rPr>
              <a:t>Inefficient Retrieval:</a:t>
            </a:r>
          </a:p>
          <a:p>
            <a:pPr marL="1152906" lvl="2" indent="-384302">
              <a:lnSpc>
                <a:spcPts val="3738"/>
              </a:lnSpc>
              <a:buFont typeface="Arial"/>
              <a:buChar char="⚬"/>
            </a:pPr>
            <a:r>
              <a:rPr lang="en-US" sz="2670">
                <a:solidFill>
                  <a:srgbClr val="000000"/>
                </a:solidFill>
                <a:latin typeface="Roboto"/>
              </a:rPr>
              <a:t>Inefficient search and retrieval processes lead to frustration, hindering the overall user experience.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AutoShape 3"/>
          <p:cNvSpPr/>
          <p:nvPr/>
        </p:nvSpPr>
        <p:spPr>
          <a:xfrm flipV="1">
            <a:off x="7209012" y="1962475"/>
            <a:ext cx="3869977" cy="39904"/>
          </a:xfrm>
          <a:prstGeom prst="line">
            <a:avLst/>
          </a:prstGeom>
          <a:ln w="38100" cap="flat">
            <a:solidFill>
              <a:srgbClr val="000000"/>
            </a:solidFill>
            <a:prstDash val="solid"/>
            <a:headEnd type="none" w="sm" len="sm"/>
            <a:tailEnd type="none" w="sm" len="sm"/>
          </a:ln>
        </p:spPr>
      </p:sp>
      <p:grpSp>
        <p:nvGrpSpPr>
          <p:cNvPr id="4" name="Group 4"/>
          <p:cNvGrpSpPr/>
          <p:nvPr/>
        </p:nvGrpSpPr>
        <p:grpSpPr>
          <a:xfrm>
            <a:off x="4676556" y="3527897"/>
            <a:ext cx="9268043" cy="2072803"/>
            <a:chOff x="0" y="0"/>
            <a:chExt cx="2353221" cy="344480"/>
          </a:xfrm>
        </p:grpSpPr>
        <p:sp>
          <p:nvSpPr>
            <p:cNvPr id="5" name="Freeform 5"/>
            <p:cNvSpPr/>
            <p:nvPr/>
          </p:nvSpPr>
          <p:spPr>
            <a:xfrm>
              <a:off x="0" y="0"/>
              <a:ext cx="2353221" cy="344480"/>
            </a:xfrm>
            <a:custGeom>
              <a:avLst/>
              <a:gdLst/>
              <a:ahLst/>
              <a:cxnLst/>
              <a:rect l="l" t="t" r="r" b="b"/>
              <a:pathLst>
                <a:path w="2353221" h="344480">
                  <a:moveTo>
                    <a:pt x="44191" y="0"/>
                  </a:moveTo>
                  <a:lnTo>
                    <a:pt x="2309030" y="0"/>
                  </a:lnTo>
                  <a:cubicBezTo>
                    <a:pt x="2333436" y="0"/>
                    <a:pt x="2353221" y="19785"/>
                    <a:pt x="2353221" y="44191"/>
                  </a:cubicBezTo>
                  <a:lnTo>
                    <a:pt x="2353221" y="300289"/>
                  </a:lnTo>
                  <a:cubicBezTo>
                    <a:pt x="2353221" y="324695"/>
                    <a:pt x="2333436" y="344480"/>
                    <a:pt x="2309030" y="344480"/>
                  </a:cubicBezTo>
                  <a:lnTo>
                    <a:pt x="44191" y="344480"/>
                  </a:lnTo>
                  <a:cubicBezTo>
                    <a:pt x="19785" y="344480"/>
                    <a:pt x="0" y="324695"/>
                    <a:pt x="0" y="300289"/>
                  </a:cubicBezTo>
                  <a:lnTo>
                    <a:pt x="0" y="44191"/>
                  </a:lnTo>
                  <a:cubicBezTo>
                    <a:pt x="0" y="19785"/>
                    <a:pt x="19785" y="0"/>
                    <a:pt x="44191" y="0"/>
                  </a:cubicBezTo>
                  <a:close/>
                </a:path>
              </a:pathLst>
            </a:custGeom>
            <a:solidFill>
              <a:srgbClr val="593C8F"/>
            </a:solidFill>
          </p:spPr>
          <p:txBody>
            <a:bodyPr/>
            <a:lstStyle/>
            <a:p>
              <a:endParaRPr lang="en-IN" dirty="0"/>
            </a:p>
          </p:txBody>
        </p:sp>
        <p:sp>
          <p:nvSpPr>
            <p:cNvPr id="6" name="TextBox 6"/>
            <p:cNvSpPr txBox="1"/>
            <p:nvPr/>
          </p:nvSpPr>
          <p:spPr>
            <a:xfrm>
              <a:off x="0" y="-47625"/>
              <a:ext cx="2353221" cy="39210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6132537" y="1150724"/>
            <a:ext cx="6022926" cy="811751"/>
          </a:xfrm>
          <a:prstGeom prst="rect">
            <a:avLst/>
          </a:prstGeom>
        </p:spPr>
        <p:txBody>
          <a:bodyPr lIns="0" tIns="0" rIns="0" bIns="0" rtlCol="0" anchor="t">
            <a:spAutoFit/>
          </a:bodyPr>
          <a:lstStyle/>
          <a:p>
            <a:pPr algn="ctr">
              <a:lnSpc>
                <a:spcPts val="6693"/>
              </a:lnSpc>
              <a:spcBef>
                <a:spcPct val="0"/>
              </a:spcBef>
            </a:pPr>
            <a:r>
              <a:rPr lang="en-US" sz="4780">
                <a:solidFill>
                  <a:srgbClr val="593C8F"/>
                </a:solidFill>
                <a:latin typeface="League Spartan"/>
              </a:rPr>
              <a:t>THANKYOU</a:t>
            </a:r>
          </a:p>
        </p:txBody>
      </p:sp>
      <p:sp>
        <p:nvSpPr>
          <p:cNvPr id="8" name="TextBox 8"/>
          <p:cNvSpPr txBox="1"/>
          <p:nvPr/>
        </p:nvSpPr>
        <p:spPr>
          <a:xfrm>
            <a:off x="5832098" y="3733132"/>
            <a:ext cx="6623803" cy="1687513"/>
          </a:xfrm>
          <a:prstGeom prst="rect">
            <a:avLst/>
          </a:prstGeom>
        </p:spPr>
        <p:txBody>
          <a:bodyPr lIns="0" tIns="0" rIns="0" bIns="0" rtlCol="0" anchor="t">
            <a:spAutoFit/>
          </a:bodyPr>
          <a:lstStyle/>
          <a:p>
            <a:pPr algn="ctr">
              <a:lnSpc>
                <a:spcPts val="6693"/>
              </a:lnSpc>
              <a:spcBef>
                <a:spcPct val="0"/>
              </a:spcBef>
            </a:pPr>
            <a:r>
              <a:rPr lang="en-US" sz="4780" dirty="0">
                <a:solidFill>
                  <a:srgbClr val="FFFFFF"/>
                </a:solidFill>
                <a:latin typeface="League Spartan"/>
              </a:rPr>
              <a:t>SANJANA DISAWAL</a:t>
            </a:r>
          </a:p>
          <a:p>
            <a:pPr algn="ctr">
              <a:lnSpc>
                <a:spcPts val="6693"/>
              </a:lnSpc>
              <a:spcBef>
                <a:spcPct val="0"/>
              </a:spcBef>
            </a:pPr>
            <a:r>
              <a:rPr lang="en-US" sz="4780" dirty="0">
                <a:solidFill>
                  <a:srgbClr val="FFFFFF"/>
                </a:solidFill>
                <a:latin typeface="League Spartan"/>
              </a:rPr>
              <a:t>KOMAL VERMA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4186537" y="942975"/>
            <a:ext cx="7072551" cy="738238"/>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League Spartan"/>
              </a:rPr>
              <a:t>PROBLEM DEFINITION</a:t>
            </a:r>
          </a:p>
        </p:txBody>
      </p:sp>
      <p:sp>
        <p:nvSpPr>
          <p:cNvPr id="4" name="AutoShape 4"/>
          <p:cNvSpPr/>
          <p:nvPr/>
        </p:nvSpPr>
        <p:spPr>
          <a:xfrm>
            <a:off x="4187609" y="1700263"/>
            <a:ext cx="2618740" cy="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3892154" y="2782717"/>
            <a:ext cx="13195622" cy="6066282"/>
          </a:xfrm>
          <a:prstGeom prst="rect">
            <a:avLst/>
          </a:prstGeom>
        </p:spPr>
        <p:txBody>
          <a:bodyPr lIns="0" tIns="0" rIns="0" bIns="0" rtlCol="0" anchor="t">
            <a:spAutoFit/>
          </a:bodyPr>
          <a:lstStyle/>
          <a:p>
            <a:pPr marL="576453" lvl="1" indent="-288226">
              <a:lnSpc>
                <a:spcPts val="3738"/>
              </a:lnSpc>
              <a:buFont typeface="Arial"/>
              <a:buChar char="•"/>
            </a:pPr>
            <a:r>
              <a:rPr lang="en-US" sz="2670">
                <a:solidFill>
                  <a:srgbClr val="000000"/>
                </a:solidFill>
                <a:latin typeface="Roboto Semi-Bold"/>
              </a:rPr>
              <a:t>Streamlined Search Functionality:</a:t>
            </a:r>
          </a:p>
          <a:p>
            <a:pPr marL="1152906" lvl="2" indent="-384302">
              <a:lnSpc>
                <a:spcPts val="3738"/>
              </a:lnSpc>
              <a:buFont typeface="Arial"/>
              <a:buChar char="⚬"/>
            </a:pPr>
            <a:r>
              <a:rPr lang="en-US" sz="2670">
                <a:solidFill>
                  <a:srgbClr val="000000"/>
                </a:solidFill>
                <a:latin typeface="Roboto"/>
              </a:rPr>
              <a:t>Our system offers streamlined search and retrieval functionalities, allowing users to locate songs with ease and efficiency.</a:t>
            </a:r>
          </a:p>
          <a:p>
            <a:pPr marL="576453" lvl="1" indent="-288226">
              <a:lnSpc>
                <a:spcPts val="3738"/>
              </a:lnSpc>
              <a:buFont typeface="Arial"/>
              <a:buChar char="•"/>
            </a:pPr>
            <a:r>
              <a:rPr lang="en-US" sz="2670">
                <a:solidFill>
                  <a:srgbClr val="000000"/>
                </a:solidFill>
                <a:latin typeface="Roboto Semi-Bold"/>
              </a:rPr>
              <a:t>Dynamic Data Structure:</a:t>
            </a:r>
          </a:p>
          <a:p>
            <a:pPr marL="1152906" lvl="2" indent="-384302">
              <a:lnSpc>
                <a:spcPts val="3738"/>
              </a:lnSpc>
              <a:buFont typeface="Arial"/>
              <a:buChar char="⚬"/>
            </a:pPr>
            <a:r>
              <a:rPr lang="en-US" sz="2670">
                <a:solidFill>
                  <a:srgbClr val="000000"/>
                </a:solidFill>
                <a:latin typeface="Roboto"/>
              </a:rPr>
              <a:t>A dynamic data structure facilitates organized and efficient management of songs in the library.</a:t>
            </a:r>
          </a:p>
          <a:p>
            <a:pPr marL="576453" lvl="1" indent="-288226">
              <a:lnSpc>
                <a:spcPts val="3738"/>
              </a:lnSpc>
              <a:buFont typeface="Arial"/>
              <a:buChar char="•"/>
            </a:pPr>
            <a:r>
              <a:rPr lang="en-US" sz="2670">
                <a:solidFill>
                  <a:srgbClr val="000000"/>
                </a:solidFill>
                <a:latin typeface="Roboto Semi-Bold"/>
              </a:rPr>
              <a:t>Maintaining Pristine Collections:</a:t>
            </a:r>
          </a:p>
          <a:p>
            <a:pPr marL="1152906" lvl="2" indent="-384302">
              <a:lnSpc>
                <a:spcPts val="3738"/>
              </a:lnSpc>
              <a:buFont typeface="Arial"/>
              <a:buChar char="⚬"/>
            </a:pPr>
            <a:r>
              <a:rPr lang="en-US" sz="2670">
                <a:solidFill>
                  <a:srgbClr val="000000"/>
                </a:solidFill>
                <a:latin typeface="Roboto"/>
              </a:rPr>
              <a:t>Checks and balances are implemented to maintain a pristine music collection by preventing the addition of duplicate songs.</a:t>
            </a:r>
          </a:p>
          <a:p>
            <a:pPr marL="576453" lvl="1" indent="-288226">
              <a:lnSpc>
                <a:spcPts val="3738"/>
              </a:lnSpc>
              <a:buFont typeface="Arial"/>
              <a:buChar char="•"/>
            </a:pPr>
            <a:r>
              <a:rPr lang="en-US" sz="2670">
                <a:solidFill>
                  <a:srgbClr val="000000"/>
                </a:solidFill>
                <a:latin typeface="Roboto Semi-Bold"/>
              </a:rPr>
              <a:t>Enhanced User Satisfaction:</a:t>
            </a:r>
          </a:p>
          <a:p>
            <a:pPr marL="1152906" lvl="2" indent="-384302">
              <a:lnSpc>
                <a:spcPts val="3738"/>
              </a:lnSpc>
              <a:buFont typeface="Arial"/>
              <a:buChar char="⚬"/>
            </a:pPr>
            <a:r>
              <a:rPr lang="en-US" sz="2670">
                <a:solidFill>
                  <a:srgbClr val="000000"/>
                </a:solidFill>
                <a:latin typeface="Roboto"/>
              </a:rPr>
              <a:t>Intuitive commands enable users to quickly find and retrieve specific songs, enhancing overall user satisfaction.</a:t>
            </a:r>
          </a:p>
          <a:p>
            <a:pPr>
              <a:lnSpc>
                <a:spcPts val="3738"/>
              </a:lnSpc>
            </a:pPr>
            <a:endParaRPr lang="en-US" sz="2670">
              <a:solidFill>
                <a:srgbClr val="000000"/>
              </a:solidFill>
              <a:latin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84489" y="749733"/>
            <a:ext cx="4957463" cy="738238"/>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League Spartan"/>
              </a:rPr>
              <a:t>SOLUTION</a:t>
            </a:r>
          </a:p>
        </p:txBody>
      </p:sp>
      <p:sp>
        <p:nvSpPr>
          <p:cNvPr id="3" name="AutoShape 3"/>
          <p:cNvSpPr/>
          <p:nvPr/>
        </p:nvSpPr>
        <p:spPr>
          <a:xfrm>
            <a:off x="885561" y="1507021"/>
            <a:ext cx="2618740" cy="0"/>
          </a:xfrm>
          <a:prstGeom prst="line">
            <a:avLst/>
          </a:prstGeom>
          <a:ln w="38100" cap="flat">
            <a:solidFill>
              <a:srgbClr val="000000"/>
            </a:solidFill>
            <a:prstDash val="solid"/>
            <a:headEnd type="none" w="sm" len="sm"/>
            <a:tailEnd type="none" w="sm" len="sm"/>
          </a:ln>
        </p:spPr>
      </p:sp>
      <p:grpSp>
        <p:nvGrpSpPr>
          <p:cNvPr id="4" name="Group 4"/>
          <p:cNvGrpSpPr/>
          <p:nvPr/>
        </p:nvGrpSpPr>
        <p:grpSpPr>
          <a:xfrm rot="5400000">
            <a:off x="8246754" y="245754"/>
            <a:ext cx="1794492" cy="18288000"/>
            <a:chOff x="0" y="0"/>
            <a:chExt cx="472623" cy="4816593"/>
          </a:xfrm>
        </p:grpSpPr>
        <p:sp>
          <p:nvSpPr>
            <p:cNvPr id="5" name="Freeform 5"/>
            <p:cNvSpPr/>
            <p:nvPr/>
          </p:nvSpPr>
          <p:spPr>
            <a:xfrm>
              <a:off x="0" y="0"/>
              <a:ext cx="472623" cy="4816592"/>
            </a:xfrm>
            <a:custGeom>
              <a:avLst/>
              <a:gdLst/>
              <a:ahLst/>
              <a:cxnLst/>
              <a:rect l="l" t="t" r="r" b="b"/>
              <a:pathLst>
                <a:path w="472623" h="4816592">
                  <a:moveTo>
                    <a:pt x="0" y="0"/>
                  </a:moveTo>
                  <a:lnTo>
                    <a:pt x="472623" y="0"/>
                  </a:lnTo>
                  <a:lnTo>
                    <a:pt x="472623" y="4816592"/>
                  </a:lnTo>
                  <a:lnTo>
                    <a:pt x="0" y="4816592"/>
                  </a:lnTo>
                  <a:close/>
                </a:path>
              </a:pathLst>
            </a:custGeom>
            <a:solidFill>
              <a:srgbClr val="593C8F"/>
            </a:solidFill>
          </p:spPr>
        </p:sp>
        <p:sp>
          <p:nvSpPr>
            <p:cNvPr id="6" name="TextBox 6"/>
            <p:cNvSpPr txBox="1"/>
            <p:nvPr/>
          </p:nvSpPr>
          <p:spPr>
            <a:xfrm>
              <a:off x="0" y="-47625"/>
              <a:ext cx="472623" cy="4864218"/>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884489" y="2176174"/>
            <a:ext cx="15698550" cy="3732657"/>
          </a:xfrm>
          <a:prstGeom prst="rect">
            <a:avLst/>
          </a:prstGeom>
        </p:spPr>
        <p:txBody>
          <a:bodyPr lIns="0" tIns="0" rIns="0" bIns="0" rtlCol="0" anchor="t">
            <a:spAutoFit/>
          </a:bodyPr>
          <a:lstStyle/>
          <a:p>
            <a:pPr>
              <a:lnSpc>
                <a:spcPts val="3738"/>
              </a:lnSpc>
            </a:pPr>
            <a:r>
              <a:rPr lang="en-US" sz="2670">
                <a:solidFill>
                  <a:srgbClr val="000000"/>
                </a:solidFill>
                <a:latin typeface="Roboto"/>
              </a:rPr>
              <a:t>Our Song Library System presents a comprehensive solution to the challenges faced by music enthusiasts in managing their personal music libraries.</a:t>
            </a:r>
          </a:p>
          <a:p>
            <a:pPr>
              <a:lnSpc>
                <a:spcPts val="3738"/>
              </a:lnSpc>
            </a:pPr>
            <a:endParaRPr lang="en-US" sz="2670">
              <a:solidFill>
                <a:srgbClr val="000000"/>
              </a:solidFill>
              <a:latin typeface="Roboto"/>
            </a:endParaRPr>
          </a:p>
          <a:p>
            <a:pPr>
              <a:lnSpc>
                <a:spcPts val="3738"/>
              </a:lnSpc>
            </a:pPr>
            <a:r>
              <a:rPr lang="en-US" sz="2670">
                <a:solidFill>
                  <a:srgbClr val="000000"/>
                </a:solidFill>
                <a:latin typeface="Roboto"/>
              </a:rPr>
              <a:t>By addressing issues of disorganization, duplicate songs, and inefficient retrieval processes, our system introduces a streamlined and efficient approach to music library management. Through the implementation of a linked list structure, preventative measures against duplicate entries, and intuitive search functionalities, our solution aims to enhance user satisfaction, ensuring a clean, well-organized, and enjoyable music collection experience.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sp>
      <p:grpSp>
        <p:nvGrpSpPr>
          <p:cNvPr id="3" name="Group 3"/>
          <p:cNvGrpSpPr/>
          <p:nvPr/>
        </p:nvGrpSpPr>
        <p:grpSpPr>
          <a:xfrm>
            <a:off x="0" y="0"/>
            <a:ext cx="1028700" cy="10287000"/>
            <a:chOff x="0" y="0"/>
            <a:chExt cx="270933" cy="2709333"/>
          </a:xfrm>
        </p:grpSpPr>
        <p:sp>
          <p:nvSpPr>
            <p:cNvPr id="4" name="Freeform 4"/>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593C8F"/>
            </a:solidFill>
          </p:spPr>
        </p:sp>
        <p:sp>
          <p:nvSpPr>
            <p:cNvPr id="5" name="TextBox 5"/>
            <p:cNvSpPr txBox="1"/>
            <p:nvPr/>
          </p:nvSpPr>
          <p:spPr>
            <a:xfrm>
              <a:off x="0" y="-47625"/>
              <a:ext cx="270933" cy="275695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710923" y="597669"/>
            <a:ext cx="7072551" cy="738238"/>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League Spartan"/>
              </a:rPr>
              <a:t>DATA STRUCTURE USED</a:t>
            </a:r>
          </a:p>
        </p:txBody>
      </p:sp>
      <p:sp>
        <p:nvSpPr>
          <p:cNvPr id="8" name="AutoShape 8"/>
          <p:cNvSpPr/>
          <p:nvPr/>
        </p:nvSpPr>
        <p:spPr>
          <a:xfrm>
            <a:off x="1711995" y="1354956"/>
            <a:ext cx="2618740" cy="0"/>
          </a:xfrm>
          <a:prstGeom prst="line">
            <a:avLst/>
          </a:prstGeom>
          <a:ln w="38100" cap="flat">
            <a:solidFill>
              <a:srgbClr val="000000"/>
            </a:solidFill>
            <a:prstDash val="solid"/>
            <a:headEnd type="none" w="sm" len="sm"/>
            <a:tailEnd type="none" w="sm" len="sm"/>
          </a:ln>
        </p:spPr>
      </p:sp>
      <p:sp>
        <p:nvSpPr>
          <p:cNvPr id="9" name="TextBox 9"/>
          <p:cNvSpPr txBox="1"/>
          <p:nvPr/>
        </p:nvSpPr>
        <p:spPr>
          <a:xfrm>
            <a:off x="1711995" y="2224244"/>
            <a:ext cx="13607497" cy="7466457"/>
          </a:xfrm>
          <a:prstGeom prst="rect">
            <a:avLst/>
          </a:prstGeom>
        </p:spPr>
        <p:txBody>
          <a:bodyPr lIns="0" tIns="0" rIns="0" bIns="0" rtlCol="0" anchor="t">
            <a:spAutoFit/>
          </a:bodyPr>
          <a:lstStyle/>
          <a:p>
            <a:pPr>
              <a:lnSpc>
                <a:spcPts val="3738"/>
              </a:lnSpc>
            </a:pPr>
            <a:r>
              <a:rPr lang="en-US" sz="2670">
                <a:solidFill>
                  <a:srgbClr val="000000"/>
                </a:solidFill>
                <a:latin typeface="Roboto"/>
              </a:rPr>
              <a:t>Data Structure Used: Linked List</a:t>
            </a:r>
          </a:p>
          <a:p>
            <a:pPr>
              <a:lnSpc>
                <a:spcPts val="3738"/>
              </a:lnSpc>
            </a:pPr>
            <a:r>
              <a:rPr lang="en-US" sz="2670">
                <a:solidFill>
                  <a:srgbClr val="000000"/>
                </a:solidFill>
                <a:latin typeface="Roboto"/>
              </a:rPr>
              <a:t>In the Song Library System, we employ a linked list as the fundamental data structure to organize and manage the music library. A linked list is a linear data structure where elements, known as nodes, are stored sequentially. Each node contains both data and a reference or link to the next node in the sequence. This dynamic structure allows for efficient insertion, deletion, and traversal of elements.</a:t>
            </a:r>
          </a:p>
          <a:p>
            <a:pPr>
              <a:lnSpc>
                <a:spcPts val="3738"/>
              </a:lnSpc>
            </a:pPr>
            <a:endParaRPr lang="en-US" sz="2670">
              <a:solidFill>
                <a:srgbClr val="000000"/>
              </a:solidFill>
              <a:latin typeface="Roboto"/>
            </a:endParaRPr>
          </a:p>
          <a:p>
            <a:pPr>
              <a:lnSpc>
                <a:spcPts val="3738"/>
              </a:lnSpc>
            </a:pPr>
            <a:r>
              <a:rPr lang="en-US" sz="2670">
                <a:solidFill>
                  <a:srgbClr val="000000"/>
                </a:solidFill>
                <a:latin typeface="Roboto Bold"/>
              </a:rPr>
              <a:t>Advantages of Using a Linked List:</a:t>
            </a:r>
          </a:p>
          <a:p>
            <a:pPr marL="576453" lvl="1" indent="-288226">
              <a:lnSpc>
                <a:spcPts val="3738"/>
              </a:lnSpc>
              <a:buFont typeface="Arial"/>
              <a:buChar char="•"/>
            </a:pPr>
            <a:r>
              <a:rPr lang="en-US" sz="2670">
                <a:solidFill>
                  <a:srgbClr val="000000"/>
                </a:solidFill>
                <a:latin typeface="Roboto"/>
              </a:rPr>
              <a:t>Dynamic Size:</a:t>
            </a:r>
          </a:p>
          <a:p>
            <a:pPr marL="1152906" lvl="2" indent="-384302">
              <a:lnSpc>
                <a:spcPts val="3738"/>
              </a:lnSpc>
              <a:buFont typeface="Arial"/>
              <a:buChar char="⚬"/>
            </a:pPr>
            <a:r>
              <a:rPr lang="en-US" sz="2670">
                <a:solidFill>
                  <a:srgbClr val="000000"/>
                </a:solidFill>
                <a:latin typeface="Roboto"/>
              </a:rPr>
              <a:t>The linked list accommodates a dynamic size, enabling the system to handle a variable number of songs without the constraints of a fixed-size array.</a:t>
            </a:r>
          </a:p>
          <a:p>
            <a:pPr marL="576453" lvl="1" indent="-288226">
              <a:lnSpc>
                <a:spcPts val="3738"/>
              </a:lnSpc>
              <a:buFont typeface="Arial"/>
              <a:buChar char="•"/>
            </a:pPr>
            <a:r>
              <a:rPr lang="en-US" sz="2670">
                <a:solidFill>
                  <a:srgbClr val="000000"/>
                </a:solidFill>
                <a:latin typeface="Roboto"/>
              </a:rPr>
              <a:t>Efficient Insertion and Deletion:</a:t>
            </a:r>
          </a:p>
          <a:p>
            <a:pPr marL="1152906" lvl="2" indent="-384302">
              <a:lnSpc>
                <a:spcPts val="3738"/>
              </a:lnSpc>
              <a:buFont typeface="Arial"/>
              <a:buChar char="⚬"/>
            </a:pPr>
            <a:r>
              <a:rPr lang="en-US" sz="2670">
                <a:solidFill>
                  <a:srgbClr val="000000"/>
                </a:solidFill>
                <a:latin typeface="Roboto"/>
              </a:rPr>
              <a:t>Adding or removing songs is optimized with the linked list, as it facilitates straightforward insertion and deletion operations without the need to shift elements.</a:t>
            </a:r>
          </a:p>
          <a:p>
            <a:pPr>
              <a:lnSpc>
                <a:spcPts val="3738"/>
              </a:lnSpc>
            </a:pPr>
            <a:endParaRPr lang="en-US" sz="2670">
              <a:solidFill>
                <a:srgbClr val="000000"/>
              </a:solidFill>
              <a:latin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sp>
      <p:grpSp>
        <p:nvGrpSpPr>
          <p:cNvPr id="3" name="Group 3"/>
          <p:cNvGrpSpPr/>
          <p:nvPr/>
        </p:nvGrpSpPr>
        <p:grpSpPr>
          <a:xfrm>
            <a:off x="0" y="0"/>
            <a:ext cx="1028700" cy="10287000"/>
            <a:chOff x="0" y="0"/>
            <a:chExt cx="270933" cy="2709333"/>
          </a:xfrm>
        </p:grpSpPr>
        <p:sp>
          <p:nvSpPr>
            <p:cNvPr id="4" name="Freeform 4"/>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593C8F"/>
            </a:solidFill>
          </p:spPr>
        </p:sp>
        <p:sp>
          <p:nvSpPr>
            <p:cNvPr id="5" name="TextBox 5"/>
            <p:cNvSpPr txBox="1"/>
            <p:nvPr/>
          </p:nvSpPr>
          <p:spPr>
            <a:xfrm>
              <a:off x="0" y="-47625"/>
              <a:ext cx="270933" cy="275695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710923" y="597669"/>
            <a:ext cx="7072551" cy="738238"/>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League Spartan"/>
              </a:rPr>
              <a:t>DATA STRUCTURE USED</a:t>
            </a:r>
          </a:p>
        </p:txBody>
      </p:sp>
      <p:sp>
        <p:nvSpPr>
          <p:cNvPr id="8" name="AutoShape 8"/>
          <p:cNvSpPr/>
          <p:nvPr/>
        </p:nvSpPr>
        <p:spPr>
          <a:xfrm>
            <a:off x="1711995" y="1354956"/>
            <a:ext cx="2618740" cy="0"/>
          </a:xfrm>
          <a:prstGeom prst="line">
            <a:avLst/>
          </a:prstGeom>
          <a:ln w="38100" cap="flat">
            <a:solidFill>
              <a:srgbClr val="000000"/>
            </a:solidFill>
            <a:prstDash val="solid"/>
            <a:headEnd type="none" w="sm" len="sm"/>
            <a:tailEnd type="none" w="sm" len="sm"/>
          </a:ln>
        </p:spPr>
      </p:sp>
      <p:sp>
        <p:nvSpPr>
          <p:cNvPr id="9" name="TextBox 9"/>
          <p:cNvSpPr txBox="1"/>
          <p:nvPr/>
        </p:nvSpPr>
        <p:spPr>
          <a:xfrm>
            <a:off x="1711995" y="2224244"/>
            <a:ext cx="13607497" cy="7466457"/>
          </a:xfrm>
          <a:prstGeom prst="rect">
            <a:avLst/>
          </a:prstGeom>
        </p:spPr>
        <p:txBody>
          <a:bodyPr lIns="0" tIns="0" rIns="0" bIns="0" rtlCol="0" anchor="t">
            <a:spAutoFit/>
          </a:bodyPr>
          <a:lstStyle/>
          <a:p>
            <a:pPr marL="576453" lvl="1" indent="-288226">
              <a:lnSpc>
                <a:spcPts val="3738"/>
              </a:lnSpc>
              <a:buFont typeface="Arial"/>
              <a:buChar char="•"/>
            </a:pPr>
            <a:r>
              <a:rPr lang="en-US" sz="2670">
                <a:solidFill>
                  <a:srgbClr val="000000"/>
                </a:solidFill>
                <a:latin typeface="Roboto"/>
              </a:rPr>
              <a:t>Flexible Organization:</a:t>
            </a:r>
          </a:p>
          <a:p>
            <a:pPr marL="1152906" lvl="2" indent="-384302">
              <a:lnSpc>
                <a:spcPts val="3738"/>
              </a:lnSpc>
              <a:buFont typeface="Arial"/>
              <a:buChar char="⚬"/>
            </a:pPr>
            <a:r>
              <a:rPr lang="en-US" sz="2670">
                <a:solidFill>
                  <a:srgbClr val="000000"/>
                </a:solidFill>
                <a:latin typeface="Roboto"/>
              </a:rPr>
              <a:t>The linked list's flexibility allows us to organize the music library in a structured manner. Nodes can be arranged based on artist names, song titles, and genres to enhance user navigation.</a:t>
            </a:r>
          </a:p>
          <a:p>
            <a:pPr marL="576453" lvl="1" indent="-288226">
              <a:lnSpc>
                <a:spcPts val="3738"/>
              </a:lnSpc>
              <a:buFont typeface="Arial"/>
              <a:buChar char="•"/>
            </a:pPr>
            <a:r>
              <a:rPr lang="en-US" sz="2670">
                <a:solidFill>
                  <a:srgbClr val="000000"/>
                </a:solidFill>
                <a:latin typeface="Roboto"/>
              </a:rPr>
              <a:t>Streamlined Search:</a:t>
            </a:r>
          </a:p>
          <a:p>
            <a:pPr marL="1152906" lvl="2" indent="-384302">
              <a:lnSpc>
                <a:spcPts val="3738"/>
              </a:lnSpc>
              <a:buFont typeface="Arial"/>
              <a:buChar char="⚬"/>
            </a:pPr>
            <a:r>
              <a:rPr lang="en-US" sz="2670">
                <a:solidFill>
                  <a:srgbClr val="000000"/>
                </a:solidFill>
                <a:latin typeface="Roboto"/>
              </a:rPr>
              <a:t>Searching for specific songs becomes more efficient through traversal of the linked list, as each node contains essential details such as artist, song name, and genre.</a:t>
            </a:r>
          </a:p>
          <a:p>
            <a:pPr marL="576453" lvl="1" indent="-288226">
              <a:lnSpc>
                <a:spcPts val="3738"/>
              </a:lnSpc>
              <a:buFont typeface="Arial"/>
              <a:buChar char="•"/>
            </a:pPr>
            <a:r>
              <a:rPr lang="en-US" sz="2670">
                <a:solidFill>
                  <a:srgbClr val="000000"/>
                </a:solidFill>
                <a:latin typeface="Roboto"/>
              </a:rPr>
              <a:t>Memory Efficiency:</a:t>
            </a:r>
          </a:p>
          <a:p>
            <a:pPr marL="1152906" lvl="2" indent="-384302">
              <a:lnSpc>
                <a:spcPts val="3738"/>
              </a:lnSpc>
              <a:buFont typeface="Arial"/>
              <a:buChar char="⚬"/>
            </a:pPr>
            <a:r>
              <a:rPr lang="en-US" sz="2670">
                <a:solidFill>
                  <a:srgbClr val="000000"/>
                </a:solidFill>
                <a:latin typeface="Roboto"/>
              </a:rPr>
              <a:t>The linked list optimizes memory usage by allocating memory for each node as needed. This contrasts with fixed-size arrays, which may allocate more memory than required.</a:t>
            </a:r>
          </a:p>
          <a:p>
            <a:pPr marL="576453" lvl="1" indent="-288226">
              <a:lnSpc>
                <a:spcPts val="3738"/>
              </a:lnSpc>
              <a:buFont typeface="Arial"/>
              <a:buChar char="•"/>
            </a:pPr>
            <a:r>
              <a:rPr lang="en-US" sz="2670">
                <a:solidFill>
                  <a:srgbClr val="000000"/>
                </a:solidFill>
                <a:latin typeface="Roboto"/>
              </a:rPr>
              <a:t>Dynamic Management:</a:t>
            </a:r>
          </a:p>
          <a:p>
            <a:pPr marL="1152906" lvl="2" indent="-384302">
              <a:lnSpc>
                <a:spcPts val="3738"/>
              </a:lnSpc>
              <a:buFont typeface="Arial"/>
              <a:buChar char="⚬"/>
            </a:pPr>
            <a:r>
              <a:rPr lang="en-US" sz="2670">
                <a:solidFill>
                  <a:srgbClr val="000000"/>
                </a:solidFill>
                <a:latin typeface="Roboto"/>
              </a:rPr>
              <a:t>The dynamic nature of the linked list enables us to manage the music library dynamically, adapting to changes in the collection over time.</a:t>
            </a:r>
          </a:p>
          <a:p>
            <a:pPr>
              <a:lnSpc>
                <a:spcPts val="3738"/>
              </a:lnSpc>
            </a:pPr>
            <a:endParaRPr lang="en-US" sz="2670">
              <a:solidFill>
                <a:srgbClr val="000000"/>
              </a:solidFill>
              <a:latin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sp>
      <p:grpSp>
        <p:nvGrpSpPr>
          <p:cNvPr id="3" name="Group 3"/>
          <p:cNvGrpSpPr/>
          <p:nvPr/>
        </p:nvGrpSpPr>
        <p:grpSpPr>
          <a:xfrm>
            <a:off x="0" y="0"/>
            <a:ext cx="1028700" cy="10287000"/>
            <a:chOff x="0" y="0"/>
            <a:chExt cx="270933" cy="2709333"/>
          </a:xfrm>
        </p:grpSpPr>
        <p:sp>
          <p:nvSpPr>
            <p:cNvPr id="4" name="Freeform 4"/>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593C8F"/>
            </a:solidFill>
          </p:spPr>
        </p:sp>
        <p:sp>
          <p:nvSpPr>
            <p:cNvPr id="5" name="TextBox 5"/>
            <p:cNvSpPr txBox="1"/>
            <p:nvPr/>
          </p:nvSpPr>
          <p:spPr>
            <a:xfrm>
              <a:off x="0" y="-47625"/>
              <a:ext cx="270933" cy="275695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710923" y="597669"/>
            <a:ext cx="7072551" cy="738238"/>
          </a:xfrm>
          <a:prstGeom prst="rect">
            <a:avLst/>
          </a:prstGeom>
        </p:spPr>
        <p:txBody>
          <a:bodyPr lIns="0" tIns="0" rIns="0" bIns="0" rtlCol="0" anchor="t">
            <a:spAutoFit/>
          </a:bodyPr>
          <a:lstStyle/>
          <a:p>
            <a:pPr>
              <a:lnSpc>
                <a:spcPts val="6018"/>
              </a:lnSpc>
              <a:spcBef>
                <a:spcPct val="0"/>
              </a:spcBef>
            </a:pPr>
            <a:r>
              <a:rPr lang="en-US" sz="4298" dirty="0">
                <a:solidFill>
                  <a:srgbClr val="593C8F"/>
                </a:solidFill>
                <a:latin typeface="League Spartan"/>
              </a:rPr>
              <a:t>ALGORITHM:</a:t>
            </a:r>
          </a:p>
        </p:txBody>
      </p:sp>
      <p:sp>
        <p:nvSpPr>
          <p:cNvPr id="8" name="AutoShape 8"/>
          <p:cNvSpPr/>
          <p:nvPr/>
        </p:nvSpPr>
        <p:spPr>
          <a:xfrm>
            <a:off x="1711995" y="1354956"/>
            <a:ext cx="2618740" cy="0"/>
          </a:xfrm>
          <a:prstGeom prst="line">
            <a:avLst/>
          </a:prstGeom>
          <a:ln w="38100" cap="flat">
            <a:solidFill>
              <a:srgbClr val="000000"/>
            </a:solidFill>
            <a:prstDash val="solid"/>
            <a:headEnd type="none" w="sm" len="sm"/>
            <a:tailEnd type="none" w="sm" len="sm"/>
          </a:ln>
        </p:spPr>
      </p:sp>
      <p:sp>
        <p:nvSpPr>
          <p:cNvPr id="9" name="TextBox 9"/>
          <p:cNvSpPr txBox="1"/>
          <p:nvPr/>
        </p:nvSpPr>
        <p:spPr>
          <a:xfrm>
            <a:off x="1711995" y="2224244"/>
            <a:ext cx="13604205" cy="4237378"/>
          </a:xfrm>
          <a:prstGeom prst="rect">
            <a:avLst/>
          </a:prstGeom>
        </p:spPr>
        <p:txBody>
          <a:bodyPr wrap="square" lIns="0" tIns="0" rIns="0" bIns="0" rtlCol="0" anchor="t">
            <a:spAutoFit/>
          </a:bodyPr>
          <a:lstStyle/>
          <a:p>
            <a:pPr marL="802577" lvl="1" indent="-514350">
              <a:lnSpc>
                <a:spcPts val="3738"/>
              </a:lnSpc>
              <a:buFont typeface="+mj-lt"/>
              <a:buAutoNum type="arabicPeriod"/>
            </a:pPr>
            <a:r>
              <a:rPr lang="en-US" sz="2670" dirty="0">
                <a:solidFill>
                  <a:srgbClr val="000000"/>
                </a:solidFill>
                <a:latin typeface="Roboto"/>
              </a:rPr>
              <a:t>Step 1: Declare pointer head and allocate memory for character pointers(song name, artist, genre).</a:t>
            </a:r>
          </a:p>
          <a:p>
            <a:pPr marL="802577" lvl="1" indent="-514350">
              <a:lnSpc>
                <a:spcPts val="3738"/>
              </a:lnSpc>
              <a:buFont typeface="+mj-lt"/>
              <a:buAutoNum type="arabicPeriod"/>
            </a:pPr>
            <a:r>
              <a:rPr lang="en-US" sz="2670" dirty="0">
                <a:solidFill>
                  <a:srgbClr val="000000"/>
                </a:solidFill>
                <a:latin typeface="Roboto"/>
              </a:rPr>
              <a:t>Step 2: Create insert, delete, search, display and quit functions.</a:t>
            </a:r>
          </a:p>
          <a:p>
            <a:pPr marL="802577" lvl="1" indent="-514350">
              <a:lnSpc>
                <a:spcPts val="3738"/>
              </a:lnSpc>
              <a:buFont typeface="+mj-lt"/>
              <a:buAutoNum type="arabicPeriod"/>
            </a:pPr>
            <a:r>
              <a:rPr lang="en-US" sz="2670" dirty="0">
                <a:solidFill>
                  <a:srgbClr val="000000"/>
                </a:solidFill>
                <a:latin typeface="Roboto"/>
              </a:rPr>
              <a:t>Step 3: Print commands or operations.</a:t>
            </a:r>
          </a:p>
          <a:p>
            <a:pPr marL="802577" lvl="1" indent="-514350">
              <a:lnSpc>
                <a:spcPts val="3738"/>
              </a:lnSpc>
              <a:buFont typeface="+mj-lt"/>
              <a:buAutoNum type="arabicPeriod"/>
            </a:pPr>
            <a:r>
              <a:rPr lang="en-US" sz="2670" dirty="0">
                <a:solidFill>
                  <a:srgbClr val="000000"/>
                </a:solidFill>
                <a:latin typeface="Roboto"/>
              </a:rPr>
              <a:t>Step 4: User Input and Command Processing (Loop)</a:t>
            </a:r>
          </a:p>
          <a:p>
            <a:pPr marL="802577" lvl="1" indent="-514350">
              <a:lnSpc>
                <a:spcPts val="3738"/>
              </a:lnSpc>
              <a:buFont typeface="+mj-lt"/>
              <a:buAutoNum type="arabicPeriod"/>
            </a:pPr>
            <a:r>
              <a:rPr lang="en-US" sz="2670" dirty="0">
                <a:solidFill>
                  <a:srgbClr val="000000"/>
                </a:solidFill>
                <a:latin typeface="Roboto"/>
              </a:rPr>
              <a:t>Step 5: Free the allocated memory.</a:t>
            </a:r>
          </a:p>
          <a:p>
            <a:pPr marL="802577" lvl="1" indent="-514350">
              <a:lnSpc>
                <a:spcPts val="3738"/>
              </a:lnSpc>
              <a:buFont typeface="+mj-lt"/>
              <a:buAutoNum type="arabicPeriod"/>
            </a:pPr>
            <a:r>
              <a:rPr lang="en-US" sz="2670" dirty="0">
                <a:solidFill>
                  <a:srgbClr val="000000"/>
                </a:solidFill>
                <a:latin typeface="Roboto"/>
              </a:rPr>
              <a:t>Step 6: Display the required function called.</a:t>
            </a:r>
          </a:p>
          <a:p>
            <a:pPr marL="802577" lvl="1" indent="-514350">
              <a:lnSpc>
                <a:spcPts val="3738"/>
              </a:lnSpc>
              <a:buFont typeface="+mj-lt"/>
              <a:buAutoNum type="arabicPeriod"/>
            </a:pPr>
            <a:r>
              <a:rPr lang="en-US" sz="2670" dirty="0">
                <a:solidFill>
                  <a:srgbClr val="000000"/>
                </a:solidFill>
                <a:latin typeface="Roboto"/>
              </a:rPr>
              <a:t>Step 7: End.</a:t>
            </a:r>
          </a:p>
          <a:p>
            <a:pPr>
              <a:lnSpc>
                <a:spcPts val="3738"/>
              </a:lnSpc>
            </a:pPr>
            <a:endParaRPr lang="en-US" sz="2670" dirty="0">
              <a:solidFill>
                <a:srgbClr val="000000"/>
              </a:solidFill>
              <a:latin typeface="Roboto"/>
            </a:endParaRPr>
          </a:p>
        </p:txBody>
      </p:sp>
    </p:spTree>
    <p:extLst>
      <p:ext uri="{BB962C8B-B14F-4D97-AF65-F5344CB8AC3E}">
        <p14:creationId xmlns:p14="http://schemas.microsoft.com/office/powerpoint/2010/main" val="727530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sp>
      <p:grpSp>
        <p:nvGrpSpPr>
          <p:cNvPr id="3" name="Group 3"/>
          <p:cNvGrpSpPr/>
          <p:nvPr/>
        </p:nvGrpSpPr>
        <p:grpSpPr>
          <a:xfrm>
            <a:off x="0" y="0"/>
            <a:ext cx="1028700" cy="10287000"/>
            <a:chOff x="0" y="0"/>
            <a:chExt cx="270933" cy="2709333"/>
          </a:xfrm>
        </p:grpSpPr>
        <p:sp>
          <p:nvSpPr>
            <p:cNvPr id="4" name="Freeform 4"/>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593C8F"/>
            </a:solidFill>
          </p:spPr>
        </p:sp>
        <p:sp>
          <p:nvSpPr>
            <p:cNvPr id="5" name="TextBox 5"/>
            <p:cNvSpPr txBox="1"/>
            <p:nvPr/>
          </p:nvSpPr>
          <p:spPr>
            <a:xfrm>
              <a:off x="0" y="-47625"/>
              <a:ext cx="270933" cy="275695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710923" y="597669"/>
            <a:ext cx="7072551" cy="738238"/>
          </a:xfrm>
          <a:prstGeom prst="rect">
            <a:avLst/>
          </a:prstGeom>
        </p:spPr>
        <p:txBody>
          <a:bodyPr lIns="0" tIns="0" rIns="0" bIns="0" rtlCol="0" anchor="t">
            <a:spAutoFit/>
          </a:bodyPr>
          <a:lstStyle/>
          <a:p>
            <a:pPr>
              <a:lnSpc>
                <a:spcPts val="6018"/>
              </a:lnSpc>
              <a:spcBef>
                <a:spcPct val="0"/>
              </a:spcBef>
            </a:pPr>
            <a:r>
              <a:rPr lang="en-US" sz="4298" dirty="0">
                <a:solidFill>
                  <a:srgbClr val="593C8F"/>
                </a:solidFill>
                <a:latin typeface="League Spartan"/>
              </a:rPr>
              <a:t>FLOWCHART:</a:t>
            </a:r>
          </a:p>
        </p:txBody>
      </p:sp>
      <p:sp>
        <p:nvSpPr>
          <p:cNvPr id="8" name="AutoShape 8"/>
          <p:cNvSpPr/>
          <p:nvPr/>
        </p:nvSpPr>
        <p:spPr>
          <a:xfrm>
            <a:off x="1711995" y="1354956"/>
            <a:ext cx="2618740" cy="0"/>
          </a:xfrm>
          <a:prstGeom prst="line">
            <a:avLst/>
          </a:prstGeom>
          <a:ln w="38100" cap="flat">
            <a:solidFill>
              <a:srgbClr val="000000"/>
            </a:solidFill>
            <a:prstDash val="solid"/>
            <a:headEnd type="none" w="sm" len="sm"/>
            <a:tailEnd type="none" w="sm" len="sm"/>
          </a:ln>
        </p:spPr>
      </p:sp>
      <p:pic>
        <p:nvPicPr>
          <p:cNvPr id="11" name="Picture 10">
            <a:extLst>
              <a:ext uri="{FF2B5EF4-FFF2-40B4-BE49-F238E27FC236}">
                <a16:creationId xmlns:a16="http://schemas.microsoft.com/office/drawing/2014/main" id="{2DBE27AD-2AC7-4B30-2AC3-0673594F9E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9280" y="1658555"/>
            <a:ext cx="7889070" cy="8305797"/>
          </a:xfrm>
          <a:prstGeom prst="rect">
            <a:avLst/>
          </a:prstGeom>
        </p:spPr>
      </p:pic>
      <p:pic>
        <p:nvPicPr>
          <p:cNvPr id="13" name="Picture 12">
            <a:extLst>
              <a:ext uri="{FF2B5EF4-FFF2-40B4-BE49-F238E27FC236}">
                <a16:creationId xmlns:a16="http://schemas.microsoft.com/office/drawing/2014/main" id="{3D70455F-AE26-4737-3A16-2AF91F065D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91454" y="5045467"/>
            <a:ext cx="8363441" cy="2793356"/>
          </a:xfrm>
          <a:prstGeom prst="rect">
            <a:avLst/>
          </a:prstGeom>
        </p:spPr>
      </p:pic>
    </p:spTree>
    <p:extLst>
      <p:ext uri="{BB962C8B-B14F-4D97-AF65-F5344CB8AC3E}">
        <p14:creationId xmlns:p14="http://schemas.microsoft.com/office/powerpoint/2010/main" val="358242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910</TotalTime>
  <Words>3412</Words>
  <Application>Microsoft Office PowerPoint</Application>
  <PresentationFormat>Custom</PresentationFormat>
  <Paragraphs>431</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Calibri</vt:lpstr>
      <vt:lpstr>Roboto Semi-Bold</vt:lpstr>
      <vt:lpstr>Arial</vt:lpstr>
      <vt:lpstr>Lato Bold</vt:lpstr>
      <vt:lpstr>Roboto</vt:lpstr>
      <vt:lpstr>Poppins</vt:lpstr>
      <vt:lpstr>League Spartan</vt:lpstr>
      <vt:lpstr>Roboto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Song Library System</dc:title>
  <dc:creator>Sanjana</dc:creator>
  <cp:lastModifiedBy>Sanjana disawal</cp:lastModifiedBy>
  <cp:revision>3</cp:revision>
  <dcterms:created xsi:type="dcterms:W3CDTF">2006-08-16T00:00:00Z</dcterms:created>
  <dcterms:modified xsi:type="dcterms:W3CDTF">2023-11-14T23:50:00Z</dcterms:modified>
  <dc:identifier>DAF0Fa_OTac</dc:identifier>
</cp:coreProperties>
</file>