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3D25925-2ADC-46FC-A76C-BBB0214BBD2F}">
  <a:tblStyle styleName="Table_0" styleId="{33D25925-2ADC-46FC-A76C-BBB0214BBD2F}">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For our use cases, we have 3 user types.</a:t>
            </a:r>
          </a:p>
          <a:p>
            <a:pPr rtl="0">
              <a:spcBef>
                <a:spcPts val="0"/>
              </a:spcBef>
              <a:buNone/>
            </a:pPr>
            <a:r>
              <a:t/>
            </a:r>
            <a:endParaRPr/>
          </a:p>
          <a:p>
            <a:pPr rtl="0">
              <a:spcBef>
                <a:spcPts val="0"/>
              </a:spcBef>
              <a:buNone/>
            </a:pPr>
            <a:r>
              <a:rPr lang="en"/>
              <a:t>Administrator: Is created by default and will have access to the whole system.</a:t>
            </a:r>
          </a:p>
          <a:p>
            <a:pPr rtl="0">
              <a:spcBef>
                <a:spcPts val="0"/>
              </a:spcBef>
              <a:buNone/>
            </a:pPr>
            <a:r>
              <a:t/>
            </a:r>
            <a:endParaRPr/>
          </a:p>
          <a:p>
            <a:pPr rtl="0">
              <a:spcBef>
                <a:spcPts val="0"/>
              </a:spcBef>
              <a:buNone/>
            </a:pPr>
            <a:r>
              <a:rPr lang="en"/>
              <a:t>Teacher: Assigned teacher role by creating account</a:t>
            </a:r>
          </a:p>
          <a:p>
            <a:pPr rtl="0">
              <a:spcBef>
                <a:spcPts val="0"/>
              </a:spcBef>
              <a:buNone/>
            </a:pPr>
            <a:r>
              <a:t/>
            </a:r>
            <a:endParaRPr/>
          </a:p>
          <a:p>
            <a:pPr rtl="0">
              <a:spcBef>
                <a:spcPts val="0"/>
              </a:spcBef>
              <a:buNone/>
            </a:pPr>
            <a:r>
              <a:rPr lang="en"/>
              <a:t>Student: Assigned student role by teacher creating student account.</a:t>
            </a: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An administrator will be able to delete a specific teacher, wipe the database, or block new teachers from creating accounts.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A teacher will have the ability to create/delete classes, as well as adding or removing students from those classes. Teachers will also be able to add/remove levels and questions, and view the progress of their students.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A student will be able to view levels, select the type of level, and then actually play the level where the enter answers.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0" name="Shape 1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So lets go through one of the uses cases for each of the different users.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0" name="Shape 2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Teacher creates a class sequence diagram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4" name="Shape 214"/>
        <p:cNvGrpSpPr/>
        <p:nvPr/>
      </p:nvGrpSpPr>
      <p:grpSpPr>
        <a:xfrm>
          <a:off y="0" x="0"/>
          <a:ext cy="0" cx="0"/>
          <a:chOff y="0" x="0"/>
          <a:chExt cy="0" cx="0"/>
        </a:xfrm>
      </p:grpSpPr>
      <p:sp>
        <p:nvSpPr>
          <p:cNvPr id="215" name="Shape 2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6" name="Shape 2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2" name="Shape 2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For our presentation we are going to go through our Product Design Specification document and outline the main section of our document. For each section we will talk about some of the main components that we think are the most important.</a:t>
            </a:r>
          </a:p>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6" name="Shape 226"/>
        <p:cNvGrpSpPr/>
        <p:nvPr/>
      </p:nvGrpSpPr>
      <p:grpSpPr>
        <a:xfrm>
          <a:off y="0" x="0"/>
          <a:ext cy="0" cx="0"/>
          <a:chOff y="0" x="0"/>
          <a:chExt cy="0" cx="0"/>
        </a:xfrm>
      </p:grpSpPr>
      <p:sp>
        <p:nvSpPr>
          <p:cNvPr id="227" name="Shape 2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8" name="Shape 22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This is the class diagram for the web portal. For all users its standard to have a database, session, data and to use functions such as create, find, or login. This is common among teachers, students and administrators.</a:t>
            </a:r>
          </a:p>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1" name="Shape 231"/>
        <p:cNvGrpSpPr/>
        <p:nvPr/>
      </p:nvGrpSpPr>
      <p:grpSpPr>
        <a:xfrm>
          <a:off y="0" x="0"/>
          <a:ext cy="0" cx="0"/>
          <a:chOff y="0" x="0"/>
          <a:chExt cy="0" cx="0"/>
        </a:xfrm>
      </p:grpSpPr>
      <p:sp>
        <p:nvSpPr>
          <p:cNvPr id="232" name="Shape 2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3" name="Shape 2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Some of the features for the iOS application are navigation through different levels and having the ability to chose between practice and test sections. </a:t>
            </a:r>
          </a:p>
          <a:p>
            <a:pPr rtl="0">
              <a:spcBef>
                <a:spcPts val="0"/>
              </a:spcBef>
              <a:buNone/>
            </a:pPr>
            <a:r>
              <a:t/>
            </a:r>
            <a:endParaRPr/>
          </a:p>
          <a:p>
            <a:pPr rtl="0">
              <a:spcBef>
                <a:spcPts val="0"/>
              </a:spcBef>
              <a:buNone/>
            </a:pPr>
            <a:r>
              <a:rPr lang="en"/>
              <a:t>Some of the features for the web portal that the teacher will be using are, creating a class, viewing students progress and adding new levels and questions to the iOS application.</a:t>
            </a:r>
          </a:p>
          <a:p>
            <a:pPr rtl="0">
              <a:spcBef>
                <a:spcPts val="0"/>
              </a:spcBef>
              <a:buNone/>
            </a:pPr>
            <a:r>
              <a:t/>
            </a:r>
            <a:endParaRPr/>
          </a:p>
          <a:p>
            <a:pPr>
              <a:spcBef>
                <a:spcPts val="0"/>
              </a:spcBef>
              <a:buNone/>
            </a:pPr>
            <a:r>
              <a:rPr lang="en"/>
              <a:t>Features for the web portal that the administrator will be using are, deleting/denying teacher accounts. As well as, clearing the whole system.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Assumptions: </a:t>
            </a:r>
          </a:p>
          <a:p>
            <a:pPr rtl="0">
              <a:spcBef>
                <a:spcPts val="0"/>
              </a:spcBef>
              <a:buNone/>
            </a:pPr>
            <a:r>
              <a:rPr lang="en"/>
              <a:t>Teachers may have limited technological skill set so the web portal must be easy to use and user friendly.</a:t>
            </a:r>
          </a:p>
          <a:p>
            <a:pPr rtl="0">
              <a:spcBef>
                <a:spcPts val="0"/>
              </a:spcBef>
              <a:buNone/>
            </a:pPr>
            <a:r>
              <a:rPr lang="en"/>
              <a:t>First graders rely on patterns and visual cues to learn so the iOS application must be visually appealing and easy to use.</a:t>
            </a:r>
          </a:p>
          <a:p>
            <a:pPr rtl="0">
              <a:spcBef>
                <a:spcPts val="0"/>
              </a:spcBef>
              <a:buNone/>
            </a:pPr>
            <a:r>
              <a:t/>
            </a:r>
            <a:endParaRPr/>
          </a:p>
          <a:p>
            <a:pPr rtl="0">
              <a:spcBef>
                <a:spcPts val="0"/>
              </a:spcBef>
              <a:buNone/>
            </a:pPr>
            <a:r>
              <a:rPr lang="en"/>
              <a:t>Business Constraints: </a:t>
            </a:r>
          </a:p>
          <a:p>
            <a:pPr rtl="0">
              <a:spcBef>
                <a:spcPts val="0"/>
              </a:spcBef>
              <a:buNone/>
            </a:pPr>
            <a:r>
              <a:rPr lang="en"/>
              <a:t>If our final product has a server hosted at wayne state university as opposed to server being hosted at graylings school. The communication between the application and web portal could be slow.</a:t>
            </a:r>
          </a:p>
          <a:p>
            <a:pPr rtl="0">
              <a:spcBef>
                <a:spcPts val="0"/>
              </a:spcBef>
              <a:buNone/>
            </a:pPr>
            <a:r>
              <a:t/>
            </a:r>
            <a:endParaRPr/>
          </a:p>
          <a:p>
            <a:pPr rtl="0">
              <a:spcBef>
                <a:spcPts val="0"/>
              </a:spcBef>
              <a:buNone/>
            </a:pPr>
            <a:r>
              <a:rPr lang="en"/>
              <a:t>Technical Constraints: Application will work on iPads with iOS 8 and the web portal will function on google chrome. We will not have a huge server so if there are a lot of users for the system this could slow our system down.</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Math system is set up on public network where the iOS application and web portal will be connected to the same server.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Section 3.3.1</a:t>
            </a:r>
          </a:p>
          <a:p>
            <a:pPr rtl="0">
              <a:spcBef>
                <a:spcPts val="0"/>
              </a:spcBef>
              <a:buNone/>
            </a:pPr>
            <a:r>
              <a:t/>
            </a:r>
            <a:endParaRPr/>
          </a:p>
          <a:p>
            <a:pPr rtl="0">
              <a:spcBef>
                <a:spcPts val="0"/>
              </a:spcBef>
              <a:buNone/>
            </a:pPr>
            <a:r>
              <a:rPr lang="en"/>
              <a:t>iOS application is built using xCode which using a MVC design pattern. MVC stands for Model, View and Controllers. </a:t>
            </a:r>
          </a:p>
          <a:p>
            <a:pPr rtl="0">
              <a:spcBef>
                <a:spcPts val="0"/>
              </a:spcBef>
              <a:buNone/>
            </a:pPr>
            <a:r>
              <a:t/>
            </a:r>
            <a:endParaRPr/>
          </a:p>
          <a:p>
            <a:pPr rtl="0">
              <a:spcBef>
                <a:spcPts val="0"/>
              </a:spcBef>
              <a:buNone/>
            </a:pPr>
            <a:r>
              <a:rPr lang="en"/>
              <a:t>The controllers communicate between the model and view layers and also, requests data from service layer. </a:t>
            </a:r>
          </a:p>
          <a:p>
            <a:pPr rtl="0">
              <a:spcBef>
                <a:spcPts val="0"/>
              </a:spcBef>
              <a:buNone/>
            </a:pPr>
            <a:r>
              <a:t/>
            </a:r>
            <a:endParaRPr/>
          </a:p>
          <a:p>
            <a:pPr>
              <a:spcBef>
                <a:spcPts val="0"/>
              </a:spcBef>
              <a:buNone/>
            </a:pPr>
            <a:r>
              <a:rPr lang="en"/>
              <a:t>Model stores and provides methods for data. While the view is responsible for UI.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Section 3.3.2</a:t>
            </a:r>
          </a:p>
          <a:p>
            <a:pPr rtl="0">
              <a:spcBef>
                <a:spcPts val="0"/>
              </a:spcBef>
              <a:buNone/>
            </a:pPr>
            <a:r>
              <a:t/>
            </a:r>
            <a:endParaRPr/>
          </a:p>
          <a:p>
            <a:pPr>
              <a:spcBef>
                <a:spcPts val="0"/>
              </a:spcBef>
              <a:buNone/>
            </a:pPr>
            <a:r>
              <a:rPr lang="en"/>
              <a:t>Similar MVC design as the iOS application. ADD MORE NOTES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Our system will be using JSON objects to format data when sending and receiving data. So what is JSON? JSON stands for JavaScript Object Notation and is basically just a string notation for a dictionary. Its lightweight and its easy for us humans to understand. Its also not difficult for machines to parse through.</a:t>
            </a:r>
          </a:p>
          <a:p>
            <a:pPr rtl="0">
              <a:spcBef>
                <a:spcPts val="0"/>
              </a:spcBef>
              <a:buNone/>
            </a:pPr>
            <a:r>
              <a:t/>
            </a:r>
            <a:endParaRPr/>
          </a:p>
          <a:p>
            <a:pPr rtl="0">
              <a:spcBef>
                <a:spcPts val="0"/>
              </a:spcBef>
              <a:buNone/>
            </a:pPr>
            <a:r>
              <a:rPr lang="en"/>
              <a:t>As you can see above, if we were to store a database table information it would look like the above notation. It begins with table name then inside of the brackets there are columns in red and the stored information in blue. For an example we will be sending level information to and from the iOS application, it would look like this. Level, level_id, name….</a:t>
            </a:r>
          </a:p>
          <a:p>
            <a:pPr>
              <a:spcBef>
                <a:spcPts val="0"/>
              </a:spcBef>
              <a:buNone/>
            </a:pPr>
            <a:r>
              <a:rPr lang="en"/>
              <a:t>What's nice about using JSON is PHP has a built in json_encode an json_decode function which will take in array or a json object and output the reverse.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SSL(Secure Sockets Layer) If the web portal is communicating with the server or the iOS application is communicating with the server, the encryption and identification process will be the same.</a:t>
            </a:r>
          </a:p>
          <a:p>
            <a:pPr rtl="0">
              <a:spcBef>
                <a:spcPts val="0"/>
              </a:spcBef>
              <a:buNone/>
            </a:pPr>
            <a:r>
              <a:t/>
            </a:r>
            <a:endParaRPr/>
          </a:p>
          <a:p>
            <a:pPr rtl="0">
              <a:spcBef>
                <a:spcPts val="0"/>
              </a:spcBef>
              <a:buNone/>
            </a:pPr>
            <a:r>
              <a:rPr lang="en"/>
              <a:t>Encryption steps: </a:t>
            </a:r>
          </a:p>
          <a:p>
            <a:pPr rtl="0">
              <a:spcBef>
                <a:spcPts val="0"/>
              </a:spcBef>
              <a:buNone/>
            </a:pPr>
            <a:r>
              <a:rPr lang="en"/>
              <a:t>1) Server and device agree on encryption</a:t>
            </a:r>
          </a:p>
          <a:p>
            <a:pPr rtl="0">
              <a:spcBef>
                <a:spcPts val="0"/>
              </a:spcBef>
              <a:buNone/>
            </a:pPr>
            <a:r>
              <a:rPr lang="en"/>
              <a:t>2)Server sends certificate</a:t>
            </a:r>
          </a:p>
          <a:p>
            <a:pPr rtl="0">
              <a:spcBef>
                <a:spcPts val="0"/>
              </a:spcBef>
              <a:buNone/>
            </a:pPr>
            <a:r>
              <a:rPr lang="en"/>
              <a:t>3)Device requests to start encrypting</a:t>
            </a:r>
          </a:p>
          <a:p>
            <a:pPr rtl="0">
              <a:spcBef>
                <a:spcPts val="0"/>
              </a:spcBef>
              <a:buNone/>
            </a:pPr>
            <a:r>
              <a:rPr lang="en"/>
              <a:t>4) Server requests the device to start encrypting</a:t>
            </a:r>
          </a:p>
          <a:p>
            <a:pPr rtl="0">
              <a:spcBef>
                <a:spcPts val="0"/>
              </a:spcBef>
              <a:buNone/>
            </a:pPr>
            <a:r>
              <a:rPr lang="en"/>
              <a:t>5) Final, total encryption  </a:t>
            </a:r>
          </a:p>
          <a:p>
            <a:pPr rtl="0">
              <a:spcBef>
                <a:spcPts val="0"/>
              </a:spcBef>
              <a:buNone/>
            </a:pPr>
            <a:r>
              <a:t/>
            </a:r>
            <a:endParaRPr/>
          </a:p>
          <a:p>
            <a:pPr rtl="0">
              <a:spcBef>
                <a:spcPts val="0"/>
              </a:spcBef>
              <a:buNone/>
            </a:pPr>
            <a:r>
              <a:rPr lang="en"/>
              <a:t>Identification steps:</a:t>
            </a:r>
          </a:p>
          <a:p>
            <a:pPr rtl="0" lvl="0">
              <a:lnSpc>
                <a:spcPct val="115000"/>
              </a:lnSpc>
              <a:spcBef>
                <a:spcPts val="0"/>
              </a:spcBef>
              <a:buClr>
                <a:schemeClr val="dk1"/>
              </a:buClr>
              <a:buSzPct val="100000"/>
              <a:buFont typeface="Arial"/>
              <a:buNone/>
            </a:pPr>
            <a:r>
              <a:rPr lang="en">
                <a:solidFill>
                  <a:schemeClr val="dk1"/>
                </a:solidFill>
              </a:rPr>
              <a:t>1) Company asks CA for a certificate</a:t>
            </a:r>
          </a:p>
          <a:p>
            <a:pPr rtl="0" lvl="0">
              <a:lnSpc>
                <a:spcPct val="115000"/>
              </a:lnSpc>
              <a:spcBef>
                <a:spcPts val="0"/>
              </a:spcBef>
              <a:buClr>
                <a:schemeClr val="dk1"/>
              </a:buClr>
              <a:buSzPct val="100000"/>
              <a:buFont typeface="Arial"/>
              <a:buNone/>
            </a:pPr>
            <a:r>
              <a:rPr lang="en">
                <a:solidFill>
                  <a:schemeClr val="dk1"/>
                </a:solidFill>
              </a:rPr>
              <a:t>2) CA creates certificate and signs it</a:t>
            </a:r>
          </a:p>
          <a:p>
            <a:pPr rtl="0" lvl="0">
              <a:lnSpc>
                <a:spcPct val="115000"/>
              </a:lnSpc>
              <a:spcBef>
                <a:spcPts val="0"/>
              </a:spcBef>
              <a:buClr>
                <a:schemeClr val="dk1"/>
              </a:buClr>
              <a:buSzPct val="100000"/>
              <a:buFont typeface="Arial"/>
              <a:buNone/>
            </a:pPr>
            <a:r>
              <a:rPr lang="en">
                <a:solidFill>
                  <a:schemeClr val="dk1"/>
                </a:solidFill>
              </a:rPr>
              <a:t>3) Certificate installed in server</a:t>
            </a:r>
          </a:p>
          <a:p>
            <a:pPr rtl="0" lvl="0">
              <a:lnSpc>
                <a:spcPct val="115000"/>
              </a:lnSpc>
              <a:spcBef>
                <a:spcPts val="0"/>
              </a:spcBef>
              <a:buClr>
                <a:schemeClr val="dk1"/>
              </a:buClr>
              <a:buSzPct val="100000"/>
              <a:buFont typeface="Arial"/>
              <a:buNone/>
            </a:pPr>
            <a:r>
              <a:rPr lang="en">
                <a:solidFill>
                  <a:schemeClr val="dk1"/>
                </a:solidFill>
              </a:rPr>
              <a:t>4) Browser issued with root certificates</a:t>
            </a:r>
          </a:p>
          <a:p>
            <a:pPr rtl="0" lvl="0">
              <a:lnSpc>
                <a:spcPct val="115000"/>
              </a:lnSpc>
              <a:spcBef>
                <a:spcPts val="0"/>
              </a:spcBef>
              <a:buClr>
                <a:schemeClr val="dk1"/>
              </a:buClr>
              <a:buSzPct val="100000"/>
              <a:buFont typeface="Arial"/>
              <a:buNone/>
            </a:pPr>
            <a:r>
              <a:rPr lang="en">
                <a:solidFill>
                  <a:schemeClr val="dk1"/>
                </a:solidFill>
              </a:rPr>
              <a:t>5) Browser trust correctly signed certs</a:t>
            </a:r>
          </a:p>
          <a:p>
            <a:pPr rtl="0">
              <a:spcBef>
                <a:spcPts val="0"/>
              </a:spcBef>
              <a:buNone/>
            </a:pPr>
            <a:r>
              <a:t/>
            </a:r>
            <a:endParaRPr/>
          </a:p>
          <a:p>
            <a:pPr rtl="0">
              <a:spcBef>
                <a:spcPts val="0"/>
              </a:spcBef>
              <a:buNone/>
            </a:pPr>
            <a:r>
              <a:t/>
            </a:r>
            <a:endParaRPr/>
          </a:p>
          <a:p>
            <a:pPr>
              <a:spcBef>
                <a:spcPts val="0"/>
              </a:spcBef>
              <a:buNone/>
            </a:pPr>
            <a:r>
              <a:rPr lang="en"/>
              <a:t>Storing Credentials: All credentials will be stored in database using salting and hashing on the password to ensure security.</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2" name="Shape 12"/>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3" name="Shape 13"/>
          <p:cNvSpPr txBox="1"/>
          <p:nvPr>
            <p:ph idx="1" type="subTitle"/>
          </p:nvPr>
        </p:nvSpPr>
        <p:spPr>
          <a:xfrm>
            <a:off y="3093357" x="685800"/>
            <a:ext cy="666600"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
        <p:nvSpPr>
          <p:cNvPr id="14" name="Shape 1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7" name="Shape 17"/>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8" name="Shape 18"/>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9" name="Shape 1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y="0" x="0"/>
          <a:ext cy="0" cx="0"/>
          <a:chOff y="0" x="0"/>
          <a:chExt cy="0" cx="0"/>
        </a:xfrm>
      </p:grpSpPr>
      <p:sp>
        <p:nvSpPr>
          <p:cNvPr id="23" name="Shape 23"/>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8" name="Shape 28"/>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y="0" x="0"/>
          <a:ext cy="0" cx="0"/>
          <a:chOff y="0" x="0"/>
          <a:chExt cy="0" cx="0"/>
        </a:xfrm>
      </p:grpSpPr>
      <p:sp>
        <p:nvSpPr>
          <p:cNvPr id="31" name="Shape 31"/>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3" name="Shape 33"/>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6" name="Shape 36"/>
        <p:cNvGrpSpPr/>
        <p:nvPr/>
      </p:nvGrpSpPr>
      <p:grpSpPr>
        <a:xfrm>
          <a:off y="0" x="0"/>
          <a:ext cy="0" cx="0"/>
          <a:chOff y="0" x="0"/>
          <a:chExt cy="0" cx="0"/>
        </a:xfrm>
      </p:grpSpPr>
      <p:sp>
        <p:nvSpPr>
          <p:cNvPr id="37" name="Shape 37"/>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8" name="Shape 38"/>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9" name="Shape 39"/>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40" name="Shape 40"/>
          <p:cNvSpPr txBox="1"/>
          <p:nvPr>
            <p:ph idx="1" type="body"/>
          </p:nvPr>
        </p:nvSpPr>
        <p:spPr>
          <a:xfrm>
            <a:off y="4421726" x="457200"/>
            <a:ext cy="5052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
        <p:nvSpPr>
          <p:cNvPr id="41" name="Shape 4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y="0" x="0"/>
          <a:ext cy="0" cx="0"/>
          <a:chOff y="0" x="0"/>
          <a:chExt cy="0" cx="0"/>
        </a:xfrm>
      </p:grpSpPr>
      <p:sp>
        <p:nvSpPr>
          <p:cNvPr id="43" name="Shape 43"/>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44" name="Shape 4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2"/>
                </a:solidFill>
                <a:latin typeface="Georgia"/>
                <a:ea typeface="Georgia"/>
                <a:cs typeface="Georgia"/>
                <a:sym typeface="Georgia"/>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7.png" Type="http://schemas.openxmlformats.org/officeDocument/2006/relationships/image" Id="rId3"/><Relationship Target="../media/image15.png" Type="http://schemas.openxmlformats.org/officeDocument/2006/relationships/image" Id="rId6"/><Relationship Target="../media/image13.png" Type="http://schemas.openxmlformats.org/officeDocument/2006/relationships/image" Id="rId5"/><Relationship Target="../media/image08.png" Type="http://schemas.openxmlformats.org/officeDocument/2006/relationships/image" Id="rId7"/></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4"/><Relationship Target="../media/image00.png" Type="http://schemas.openxmlformats.org/officeDocument/2006/relationships/image" Id="rId3"/><Relationship Target="../media/image08.png" Type="http://schemas.openxmlformats.org/officeDocument/2006/relationships/image" Id="rId6"/><Relationship Target="../media/image15.png" Type="http://schemas.openxmlformats.org/officeDocument/2006/relationships/image" Id="rId5"/><Relationship Target="../media/image10.png" Type="http://schemas.openxmlformats.org/officeDocument/2006/relationships/image" Id="rId7"/></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0.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ctrTitle"/>
          </p:nvPr>
        </p:nvSpPr>
        <p:spPr>
          <a:xfrm>
            <a:off y="1746892" x="685800"/>
            <a:ext cy="1238099" cx="7772400"/>
          </a:xfrm>
          <a:prstGeom prst="rect">
            <a:avLst/>
          </a:prstGeom>
        </p:spPr>
        <p:txBody>
          <a:bodyPr bIns="91425" rIns="91425" lIns="91425" tIns="91425" anchor="b" anchorCtr="0">
            <a:noAutofit/>
          </a:bodyPr>
          <a:lstStyle/>
          <a:p>
            <a:pPr>
              <a:spcBef>
                <a:spcPts val="0"/>
              </a:spcBef>
              <a:buNone/>
            </a:pPr>
            <a:r>
              <a:rPr lang="en"/>
              <a:t>Product Design Specification</a:t>
            </a:r>
          </a:p>
        </p:txBody>
      </p:sp>
      <p:sp>
        <p:nvSpPr>
          <p:cNvPr id="47" name="Shape 47"/>
          <p:cNvSpPr txBox="1"/>
          <p:nvPr>
            <p:ph idx="1" type="subTitle"/>
          </p:nvPr>
        </p:nvSpPr>
        <p:spPr>
          <a:xfrm>
            <a:off y="3093357" x="685800"/>
            <a:ext cy="666600" cx="7772400"/>
          </a:xfrm>
          <a:prstGeom prst="rect">
            <a:avLst/>
          </a:prstGeom>
        </p:spPr>
        <p:txBody>
          <a:bodyPr bIns="91425" rIns="91425" lIns="91425" tIns="91425" anchor="t" anchorCtr="0">
            <a:noAutofit/>
          </a:bodyPr>
          <a:lstStyle/>
          <a:p>
            <a:pPr rtl="0" lvl="0">
              <a:lnSpc>
                <a:spcPct val="115000"/>
              </a:lnSpc>
              <a:spcBef>
                <a:spcPts val="0"/>
              </a:spcBef>
              <a:buClr>
                <a:schemeClr val="dk1"/>
              </a:buClr>
              <a:buSzPct val="45833"/>
              <a:buFont typeface="Arial"/>
              <a:buNone/>
            </a:pPr>
            <a:r>
              <a:rPr lang="en">
                <a:solidFill>
                  <a:srgbClr val="30182B"/>
                </a:solidFill>
              </a:rPr>
              <a:t>Samuel Arseneault, Kelly Markaity, John Luu</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User Roles</a:t>
            </a: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lang="en"/>
              <a:t>Actors:</a:t>
            </a:r>
          </a:p>
          <a:p>
            <a:pPr rtl="0" lvl="0" indent="-419100" marL="457200">
              <a:spcBef>
                <a:spcPts val="0"/>
              </a:spcBef>
              <a:buClr>
                <a:schemeClr val="dk1"/>
              </a:buClr>
              <a:buSzPct val="100000"/>
              <a:buFont typeface="Arial"/>
              <a:buChar char="●"/>
            </a:pPr>
            <a:r>
              <a:rPr lang="en"/>
              <a:t>Administrator</a:t>
            </a:r>
          </a:p>
          <a:p>
            <a:pPr rtl="0" lvl="0" indent="-419100" marL="457200">
              <a:spcBef>
                <a:spcPts val="0"/>
              </a:spcBef>
              <a:buClr>
                <a:schemeClr val="dk1"/>
              </a:buClr>
              <a:buSzPct val="100000"/>
              <a:buFont typeface="Arial"/>
              <a:buChar char="●"/>
            </a:pPr>
            <a:r>
              <a:rPr lang="en"/>
              <a:t>Teacher</a:t>
            </a:r>
          </a:p>
          <a:p>
            <a:pPr lvl="0" indent="-419100" marL="457200">
              <a:spcBef>
                <a:spcPts val="0"/>
              </a:spcBef>
              <a:buClr>
                <a:schemeClr val="dk1"/>
              </a:buClr>
              <a:buSzPct val="100000"/>
              <a:buFont typeface="Arial"/>
              <a:buChar char="●"/>
            </a:pPr>
            <a:r>
              <a:rPr lang="en"/>
              <a:t>Student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Administrator Role</a:t>
            </a:r>
          </a:p>
        </p:txBody>
      </p:sp>
      <p:pic>
        <p:nvPicPr>
          <p:cNvPr id="107" name="Shape 107"/>
          <p:cNvPicPr preferRelativeResize="0"/>
          <p:nvPr/>
        </p:nvPicPr>
        <p:blipFill>
          <a:blip r:embed="rId3">
            <a:alphaModFix/>
          </a:blip>
          <a:stretch>
            <a:fillRect/>
          </a:stretch>
        </p:blipFill>
        <p:spPr>
          <a:xfrm>
            <a:off y="1662200" x="1269800"/>
            <a:ext cy="2771775" cx="32099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Teacher Role</a:t>
            </a:r>
          </a:p>
        </p:txBody>
      </p:sp>
      <p:pic>
        <p:nvPicPr>
          <p:cNvPr id="113" name="Shape 113"/>
          <p:cNvPicPr preferRelativeResize="0"/>
          <p:nvPr/>
        </p:nvPicPr>
        <p:blipFill>
          <a:blip r:embed="rId3">
            <a:alphaModFix/>
          </a:blip>
          <a:stretch>
            <a:fillRect/>
          </a:stretch>
        </p:blipFill>
        <p:spPr>
          <a:xfrm>
            <a:off y="1567648" x="91575"/>
            <a:ext cy="3519425" cx="74755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Student Role</a:t>
            </a:r>
          </a:p>
        </p:txBody>
      </p:sp>
      <p:pic>
        <p:nvPicPr>
          <p:cNvPr id="119" name="Shape 119"/>
          <p:cNvPicPr preferRelativeResize="0"/>
          <p:nvPr/>
        </p:nvPicPr>
        <p:blipFill>
          <a:blip r:embed="rId3">
            <a:alphaModFix/>
          </a:blip>
          <a:stretch>
            <a:fillRect/>
          </a:stretch>
        </p:blipFill>
        <p:spPr>
          <a:xfrm>
            <a:off y="1533700" x="220075"/>
            <a:ext cy="3438525" cx="57721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Teacher Use Case</a:t>
            </a:r>
          </a:p>
        </p:txBody>
      </p:sp>
      <p:pic>
        <p:nvPicPr>
          <p:cNvPr id="125" name="Shape 125"/>
          <p:cNvPicPr preferRelativeResize="0"/>
          <p:nvPr/>
        </p:nvPicPr>
        <p:blipFill>
          <a:blip r:embed="rId3">
            <a:alphaModFix/>
          </a:blip>
          <a:stretch>
            <a:fillRect/>
          </a:stretch>
        </p:blipFill>
        <p:spPr>
          <a:xfrm>
            <a:off y="2590425" x="1906150"/>
            <a:ext cy="772724" cx="780524"/>
          </a:xfrm>
          <a:prstGeom prst="rect">
            <a:avLst/>
          </a:prstGeom>
          <a:noFill/>
          <a:ln>
            <a:noFill/>
          </a:ln>
        </p:spPr>
      </p:pic>
      <p:sp>
        <p:nvSpPr>
          <p:cNvPr id="126" name="Shape 126"/>
          <p:cNvSpPr txBox="1"/>
          <p:nvPr/>
        </p:nvSpPr>
        <p:spPr>
          <a:xfrm>
            <a:off y="1854225" x="-27650"/>
            <a:ext cy="580799" cx="8983499"/>
          </a:xfrm>
          <a:prstGeom prst="rect">
            <a:avLst/>
          </a:prstGeom>
          <a:noFill/>
          <a:ln>
            <a:noFill/>
          </a:ln>
        </p:spPr>
        <p:txBody>
          <a:bodyPr bIns="91425" rIns="91425" lIns="91425" tIns="91425" anchor="t" anchorCtr="0">
            <a:noAutofit/>
          </a:bodyPr>
          <a:lstStyle/>
          <a:p>
            <a:pPr rtl="0" lvl="0">
              <a:spcBef>
                <a:spcPts val="0"/>
              </a:spcBef>
              <a:buNone/>
            </a:pPr>
            <a:r>
              <a:rPr sz="1200" lang="en"/>
              <a:t>Preconditions:				Normal Flow:									Postconditions:</a:t>
            </a:r>
          </a:p>
          <a:p>
            <a:pPr rtl="0" lvl="0">
              <a:spcBef>
                <a:spcPts val="0"/>
              </a:spcBef>
              <a:buNone/>
            </a:pPr>
            <a:r>
              <a:t/>
            </a:r>
            <a:endParaRPr/>
          </a:p>
        </p:txBody>
      </p:sp>
      <p:sp>
        <p:nvSpPr>
          <p:cNvPr id="127" name="Shape 127"/>
          <p:cNvSpPr/>
          <p:nvPr/>
        </p:nvSpPr>
        <p:spPr>
          <a:xfrm>
            <a:off y="2590425" x="3379800"/>
            <a:ext cy="115800" cx="1081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sz="900" lang="en"/>
              <a:t>Teacher Name</a:t>
            </a:r>
          </a:p>
        </p:txBody>
      </p:sp>
      <p:sp>
        <p:nvSpPr>
          <p:cNvPr id="128" name="Shape 128"/>
          <p:cNvSpPr txBox="1"/>
          <p:nvPr/>
        </p:nvSpPr>
        <p:spPr>
          <a:xfrm>
            <a:off y="1265425" x="48550"/>
            <a:ext cy="580799" cx="2238600"/>
          </a:xfrm>
          <a:prstGeom prst="rect">
            <a:avLst/>
          </a:prstGeom>
          <a:noFill/>
          <a:ln>
            <a:noFill/>
          </a:ln>
        </p:spPr>
        <p:txBody>
          <a:bodyPr bIns="91425" rIns="91425" lIns="91425" tIns="91425" anchor="t" anchorCtr="0">
            <a:noAutofit/>
          </a:bodyPr>
          <a:lstStyle/>
          <a:p>
            <a:pPr rtl="0" lvl="0">
              <a:spcBef>
                <a:spcPts val="0"/>
              </a:spcBef>
              <a:buNone/>
            </a:pPr>
            <a:r>
              <a:rPr u="sng" lang="en"/>
              <a:t>Teacher creates a class:</a:t>
            </a:r>
          </a:p>
          <a:p>
            <a:pPr rtl="0" lvl="0">
              <a:spcBef>
                <a:spcPts val="0"/>
              </a:spcBef>
              <a:buNone/>
            </a:pPr>
            <a:r>
              <a:t/>
            </a:r>
            <a:endParaRPr/>
          </a:p>
        </p:txBody>
      </p:sp>
      <p:sp>
        <p:nvSpPr>
          <p:cNvPr id="129" name="Shape 129"/>
          <p:cNvSpPr/>
          <p:nvPr/>
        </p:nvSpPr>
        <p:spPr>
          <a:xfrm>
            <a:off y="2819025" x="3379800"/>
            <a:ext cy="115800" cx="1081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900" lang="en"/>
              <a:t>ClassName</a:t>
            </a:r>
          </a:p>
        </p:txBody>
      </p:sp>
      <p:sp>
        <p:nvSpPr>
          <p:cNvPr id="130" name="Shape 130"/>
          <p:cNvSpPr/>
          <p:nvPr/>
        </p:nvSpPr>
        <p:spPr>
          <a:xfrm>
            <a:off y="3047625" x="3379800"/>
            <a:ext cy="115800" cx="1081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900" lang="en"/>
              <a:t>Class Password</a:t>
            </a:r>
          </a:p>
        </p:txBody>
      </p:sp>
      <p:sp>
        <p:nvSpPr>
          <p:cNvPr id="131" name="Shape 131"/>
          <p:cNvSpPr/>
          <p:nvPr/>
        </p:nvSpPr>
        <p:spPr>
          <a:xfrm>
            <a:off y="3449475"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2" name="Shape 132"/>
          <p:cNvSpPr/>
          <p:nvPr/>
        </p:nvSpPr>
        <p:spPr>
          <a:xfrm>
            <a:off y="3468225" x="3392850"/>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b="1" sz="900" lang="en"/>
              <a:t>Create Class</a:t>
            </a:r>
          </a:p>
        </p:txBody>
      </p:sp>
      <p:sp>
        <p:nvSpPr>
          <p:cNvPr id="133" name="Shape 133"/>
          <p:cNvSpPr txBox="1"/>
          <p:nvPr/>
        </p:nvSpPr>
        <p:spPr>
          <a:xfrm>
            <a:off y="2508725" x="-164675"/>
            <a:ext cy="1523100" cx="1905899"/>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Existing Account</a:t>
            </a:r>
          </a:p>
          <a:p>
            <a:pPr rtl="0" lvl="0" indent="-285750" marL="457200">
              <a:spcBef>
                <a:spcPts val="0"/>
              </a:spcBef>
              <a:buClr>
                <a:srgbClr val="000000"/>
              </a:buClr>
              <a:buSzPct val="100000"/>
              <a:buFont typeface="Arial"/>
              <a:buChar char="●"/>
            </a:pPr>
            <a:r>
              <a:rPr sz="900" lang="en"/>
              <a:t>Valid Session</a:t>
            </a:r>
          </a:p>
          <a:p>
            <a:pPr rtl="0" lvl="0" indent="-285750" marL="457200">
              <a:spcBef>
                <a:spcPts val="0"/>
              </a:spcBef>
              <a:buClr>
                <a:srgbClr val="000000"/>
              </a:buClr>
              <a:buSzPct val="100000"/>
              <a:buFont typeface="Arial"/>
              <a:buChar char="●"/>
            </a:pPr>
            <a:r>
              <a:rPr sz="900" lang="en"/>
              <a:t>Using Chrome</a:t>
            </a:r>
          </a:p>
          <a:p>
            <a:pPr lvl="0" indent="-285750" marL="457200">
              <a:spcBef>
                <a:spcPts val="0"/>
              </a:spcBef>
              <a:buClr>
                <a:srgbClr val="000000"/>
              </a:buClr>
              <a:buSzPct val="100000"/>
              <a:buFont typeface="Arial"/>
              <a:buChar char="●"/>
            </a:pPr>
            <a:r>
              <a:rPr sz="900" lang="en"/>
              <a:t>Internet Connection</a:t>
            </a:r>
          </a:p>
        </p:txBody>
      </p:sp>
      <p:pic>
        <p:nvPicPr>
          <p:cNvPr id="134" name="Shape 134"/>
          <p:cNvPicPr preferRelativeResize="0"/>
          <p:nvPr/>
        </p:nvPicPr>
        <p:blipFill>
          <a:blip r:embed="rId4">
            <a:alphaModFix/>
          </a:blip>
          <a:stretch>
            <a:fillRect/>
          </a:stretch>
        </p:blipFill>
        <p:spPr>
          <a:xfrm>
            <a:off y="2443025" x="1392375"/>
            <a:ext cy="263199" cx="263199"/>
          </a:xfrm>
          <a:prstGeom prst="rect">
            <a:avLst/>
          </a:prstGeom>
          <a:noFill/>
          <a:ln>
            <a:noFill/>
          </a:ln>
        </p:spPr>
      </p:pic>
      <p:pic>
        <p:nvPicPr>
          <p:cNvPr id="135" name="Shape 135"/>
          <p:cNvPicPr preferRelativeResize="0"/>
          <p:nvPr/>
        </p:nvPicPr>
        <p:blipFill>
          <a:blip r:embed="rId4">
            <a:alphaModFix/>
          </a:blip>
          <a:stretch>
            <a:fillRect/>
          </a:stretch>
        </p:blipFill>
        <p:spPr>
          <a:xfrm>
            <a:off y="2595425" x="1392375"/>
            <a:ext cy="263199" cx="263199"/>
          </a:xfrm>
          <a:prstGeom prst="rect">
            <a:avLst/>
          </a:prstGeom>
          <a:noFill/>
          <a:ln>
            <a:noFill/>
          </a:ln>
        </p:spPr>
      </p:pic>
      <p:pic>
        <p:nvPicPr>
          <p:cNvPr id="136" name="Shape 136"/>
          <p:cNvPicPr preferRelativeResize="0"/>
          <p:nvPr/>
        </p:nvPicPr>
        <p:blipFill>
          <a:blip r:embed="rId4">
            <a:alphaModFix/>
          </a:blip>
          <a:stretch>
            <a:fillRect/>
          </a:stretch>
        </p:blipFill>
        <p:spPr>
          <a:xfrm>
            <a:off y="2747825" x="1392375"/>
            <a:ext cy="263199" cx="263199"/>
          </a:xfrm>
          <a:prstGeom prst="rect">
            <a:avLst/>
          </a:prstGeom>
          <a:noFill/>
          <a:ln>
            <a:noFill/>
          </a:ln>
        </p:spPr>
      </p:pic>
      <p:pic>
        <p:nvPicPr>
          <p:cNvPr id="137" name="Shape 137"/>
          <p:cNvPicPr preferRelativeResize="0"/>
          <p:nvPr/>
        </p:nvPicPr>
        <p:blipFill>
          <a:blip r:embed="rId4">
            <a:alphaModFix/>
          </a:blip>
          <a:stretch>
            <a:fillRect/>
          </a:stretch>
        </p:blipFill>
        <p:spPr>
          <a:xfrm>
            <a:off y="2900225" x="1392375"/>
            <a:ext cy="263199" cx="263199"/>
          </a:xfrm>
          <a:prstGeom prst="rect">
            <a:avLst/>
          </a:prstGeom>
          <a:noFill/>
          <a:ln>
            <a:noFill/>
          </a:ln>
        </p:spPr>
      </p:pic>
      <p:pic>
        <p:nvPicPr>
          <p:cNvPr id="138" name="Shape 138"/>
          <p:cNvPicPr preferRelativeResize="0"/>
          <p:nvPr/>
        </p:nvPicPr>
        <p:blipFill>
          <a:blip r:embed="rId5">
            <a:alphaModFix/>
          </a:blip>
          <a:stretch>
            <a:fillRect/>
          </a:stretch>
        </p:blipFill>
        <p:spPr>
          <a:xfrm>
            <a:off y="3538950" x="5171625"/>
            <a:ext cy="780524" cx="780524"/>
          </a:xfrm>
          <a:prstGeom prst="rect">
            <a:avLst/>
          </a:prstGeom>
          <a:noFill/>
          <a:ln>
            <a:noFill/>
          </a:ln>
        </p:spPr>
      </p:pic>
      <p:sp>
        <p:nvSpPr>
          <p:cNvPr id="139" name="Shape 139"/>
          <p:cNvSpPr/>
          <p:nvPr/>
        </p:nvSpPr>
        <p:spPr>
          <a:xfrm>
            <a:off y="2706225"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0" name="Shape 140"/>
          <p:cNvSpPr/>
          <p:nvPr/>
        </p:nvSpPr>
        <p:spPr>
          <a:xfrm>
            <a:off y="3468225" x="46121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pic>
        <p:nvPicPr>
          <p:cNvPr id="141" name="Shape 141"/>
          <p:cNvPicPr preferRelativeResize="0"/>
          <p:nvPr/>
        </p:nvPicPr>
        <p:blipFill>
          <a:blip r:embed="rId6">
            <a:alphaModFix/>
          </a:blip>
          <a:stretch>
            <a:fillRect/>
          </a:stretch>
        </p:blipFill>
        <p:spPr>
          <a:xfrm>
            <a:off y="3978525" x="3564950"/>
            <a:ext cy="780524" cx="780524"/>
          </a:xfrm>
          <a:prstGeom prst="rect">
            <a:avLst/>
          </a:prstGeom>
          <a:noFill/>
          <a:ln>
            <a:noFill/>
          </a:ln>
        </p:spPr>
      </p:pic>
      <p:sp>
        <p:nvSpPr>
          <p:cNvPr id="142" name="Shape 142"/>
          <p:cNvSpPr/>
          <p:nvPr/>
        </p:nvSpPr>
        <p:spPr>
          <a:xfrm rot="10800000">
            <a:off y="4223537"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3" name="Shape 143"/>
          <p:cNvSpPr/>
          <p:nvPr/>
        </p:nvSpPr>
        <p:spPr>
          <a:xfrm rot="10800000">
            <a:off y="4233275" x="4598750"/>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pic>
        <p:nvPicPr>
          <p:cNvPr id="144" name="Shape 144"/>
          <p:cNvPicPr preferRelativeResize="0"/>
          <p:nvPr/>
        </p:nvPicPr>
        <p:blipFill>
          <a:blip r:embed="rId7">
            <a:alphaModFix/>
          </a:blip>
          <a:stretch>
            <a:fillRect/>
          </a:stretch>
        </p:blipFill>
        <p:spPr>
          <a:xfrm>
            <a:off y="2825783" x="5743400"/>
            <a:ext cy="559481" cx="559499"/>
          </a:xfrm>
          <a:prstGeom prst="rect">
            <a:avLst/>
          </a:prstGeom>
          <a:noFill/>
          <a:ln>
            <a:noFill/>
          </a:ln>
        </p:spPr>
      </p:pic>
      <p:sp>
        <p:nvSpPr>
          <p:cNvPr id="145" name="Shape 145"/>
          <p:cNvSpPr txBox="1"/>
          <p:nvPr/>
        </p:nvSpPr>
        <p:spPr>
          <a:xfrm>
            <a:off y="2508725" x="6357250"/>
            <a:ext cy="1430999" cx="2727600"/>
          </a:xfrm>
          <a:prstGeom prst="rect">
            <a:avLst/>
          </a:prstGeom>
          <a:noFill/>
          <a:ln>
            <a:noFill/>
          </a:ln>
        </p:spPr>
        <p:txBody>
          <a:bodyPr bIns="91425" rIns="91425" lIns="91425" tIns="91425" anchor="t" anchorCtr="0">
            <a:noAutofit/>
          </a:bodyPr>
          <a:lstStyle/>
          <a:p>
            <a:pPr lvl="0" indent="-285750" marL="457200">
              <a:spcBef>
                <a:spcPts val="0"/>
              </a:spcBef>
              <a:buClr>
                <a:srgbClr val="000000"/>
              </a:buClr>
              <a:buSzPct val="100000"/>
              <a:buFont typeface="Arial"/>
              <a:buChar char="●"/>
            </a:pPr>
            <a:r>
              <a:rPr sz="900" lang="en"/>
              <a:t>Teacher successfully creates a class</a:t>
            </a:r>
          </a:p>
        </p:txBody>
      </p:sp>
      <p:cxnSp>
        <p:nvCxnSpPr>
          <p:cNvPr id="146" name="Shape 146"/>
          <p:cNvCxnSpPr>
            <a:stCxn id="138" idx="0"/>
          </p:cNvCxnSpPr>
          <p:nvPr/>
        </p:nvCxnSpPr>
        <p:spPr>
          <a:xfrm rot="10800000" flipH="1">
            <a:off y="3343950" x="5561887"/>
            <a:ext cy="195000" cx="212100"/>
          </a:xfrm>
          <a:prstGeom prst="straightConnector1">
            <a:avLst/>
          </a:prstGeom>
          <a:noFill/>
          <a:ln w="19050" cap="flat">
            <a:solidFill>
              <a:schemeClr val="dk2"/>
            </a:solidFill>
            <a:prstDash val="solid"/>
            <a:round/>
            <a:headEnd w="lg" len="lg" type="none"/>
            <a:tailEnd w="lg" len="lg" type="triangle"/>
          </a:ln>
        </p:spPr>
      </p:cxnSp>
      <p:cxnSp>
        <p:nvCxnSpPr>
          <p:cNvPr id="147" name="Shape 147"/>
          <p:cNvCxnSpPr>
            <a:stCxn id="144" idx="2"/>
          </p:cNvCxnSpPr>
          <p:nvPr/>
        </p:nvCxnSpPr>
        <p:spPr>
          <a:xfrm flipH="1">
            <a:off y="3385265" x="5752849"/>
            <a:ext cy="284700" cx="2703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Admin Use Case</a:t>
            </a:r>
          </a:p>
        </p:txBody>
      </p:sp>
      <p:sp>
        <p:nvSpPr>
          <p:cNvPr id="153" name="Shape 153"/>
          <p:cNvSpPr txBox="1"/>
          <p:nvPr/>
        </p:nvSpPr>
        <p:spPr>
          <a:xfrm>
            <a:off y="1854225" x="-27650"/>
            <a:ext cy="580799" cx="8983499"/>
          </a:xfrm>
          <a:prstGeom prst="rect">
            <a:avLst/>
          </a:prstGeom>
          <a:noFill/>
          <a:ln>
            <a:noFill/>
          </a:ln>
        </p:spPr>
        <p:txBody>
          <a:bodyPr bIns="91425" rIns="91425" lIns="91425" tIns="91425" anchor="t" anchorCtr="0">
            <a:noAutofit/>
          </a:bodyPr>
          <a:lstStyle/>
          <a:p>
            <a:pPr rtl="0" lvl="0">
              <a:spcBef>
                <a:spcPts val="0"/>
              </a:spcBef>
              <a:buNone/>
            </a:pPr>
            <a:r>
              <a:rPr sz="1200" lang="en"/>
              <a:t>Preconditions:				Normal Flow:									Postconditions:</a:t>
            </a:r>
          </a:p>
          <a:p>
            <a:pPr rtl="0" lvl="0">
              <a:spcBef>
                <a:spcPts val="0"/>
              </a:spcBef>
              <a:buNone/>
            </a:pPr>
            <a:r>
              <a:t/>
            </a:r>
            <a:endParaRPr/>
          </a:p>
        </p:txBody>
      </p:sp>
      <p:sp>
        <p:nvSpPr>
          <p:cNvPr id="154" name="Shape 154"/>
          <p:cNvSpPr txBox="1"/>
          <p:nvPr/>
        </p:nvSpPr>
        <p:spPr>
          <a:xfrm>
            <a:off y="1265425" x="48550"/>
            <a:ext cy="580799" cx="2238600"/>
          </a:xfrm>
          <a:prstGeom prst="rect">
            <a:avLst/>
          </a:prstGeom>
          <a:noFill/>
          <a:ln>
            <a:noFill/>
          </a:ln>
        </p:spPr>
        <p:txBody>
          <a:bodyPr bIns="91425" rIns="91425" lIns="91425" tIns="91425" anchor="t" anchorCtr="0">
            <a:noAutofit/>
          </a:bodyPr>
          <a:lstStyle/>
          <a:p>
            <a:pPr rtl="0" lvl="0">
              <a:spcBef>
                <a:spcPts val="0"/>
              </a:spcBef>
              <a:buNone/>
            </a:pPr>
            <a:r>
              <a:rPr u="sng" lang="en"/>
              <a:t>Admin deletes a teacher:</a:t>
            </a:r>
          </a:p>
          <a:p>
            <a:pPr rtl="0" lvl="0">
              <a:spcBef>
                <a:spcPts val="0"/>
              </a:spcBef>
              <a:buNone/>
            </a:pPr>
            <a:r>
              <a:t/>
            </a:r>
            <a:endParaRPr/>
          </a:p>
        </p:txBody>
      </p:sp>
      <p:sp>
        <p:nvSpPr>
          <p:cNvPr id="155" name="Shape 155"/>
          <p:cNvSpPr/>
          <p:nvPr/>
        </p:nvSpPr>
        <p:spPr>
          <a:xfrm>
            <a:off y="3854187" x="2617700"/>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56" name="Shape 156"/>
          <p:cNvSpPr/>
          <p:nvPr/>
        </p:nvSpPr>
        <p:spPr>
          <a:xfrm>
            <a:off y="3854200" x="3351725"/>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900" lang="en"/>
              <a:t>Delete Teacher</a:t>
            </a:r>
          </a:p>
        </p:txBody>
      </p:sp>
      <p:sp>
        <p:nvSpPr>
          <p:cNvPr id="157" name="Shape 157"/>
          <p:cNvSpPr txBox="1"/>
          <p:nvPr/>
        </p:nvSpPr>
        <p:spPr>
          <a:xfrm>
            <a:off y="2508725" x="-164675"/>
            <a:ext cy="1523100" cx="1905899"/>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Teacher Acc. Exists</a:t>
            </a:r>
          </a:p>
          <a:p>
            <a:pPr rtl="0" lvl="0" indent="-285750" marL="457200">
              <a:spcBef>
                <a:spcPts val="0"/>
              </a:spcBef>
              <a:buClr>
                <a:srgbClr val="000000"/>
              </a:buClr>
              <a:buSzPct val="100000"/>
              <a:buFont typeface="Arial"/>
              <a:buChar char="●"/>
            </a:pPr>
            <a:r>
              <a:rPr sz="900" lang="en"/>
              <a:t>Valid Session</a:t>
            </a:r>
          </a:p>
          <a:p>
            <a:pPr rtl="0" lvl="0" indent="-285750" marL="457200">
              <a:spcBef>
                <a:spcPts val="0"/>
              </a:spcBef>
              <a:buClr>
                <a:srgbClr val="000000"/>
              </a:buClr>
              <a:buSzPct val="100000"/>
              <a:buFont typeface="Arial"/>
              <a:buChar char="●"/>
            </a:pPr>
            <a:r>
              <a:rPr sz="900" lang="en"/>
              <a:t>Using Chrome</a:t>
            </a:r>
          </a:p>
          <a:p>
            <a:pPr rtl="0" lvl="0" indent="-285750" marL="457200">
              <a:spcBef>
                <a:spcPts val="0"/>
              </a:spcBef>
              <a:buClr>
                <a:srgbClr val="000000"/>
              </a:buClr>
              <a:buSzPct val="100000"/>
              <a:buFont typeface="Arial"/>
              <a:buChar char="●"/>
            </a:pPr>
            <a:r>
              <a:rPr sz="900" lang="en"/>
              <a:t>Internet Connection</a:t>
            </a:r>
          </a:p>
        </p:txBody>
      </p:sp>
      <p:pic>
        <p:nvPicPr>
          <p:cNvPr id="158" name="Shape 158"/>
          <p:cNvPicPr preferRelativeResize="0"/>
          <p:nvPr/>
        </p:nvPicPr>
        <p:blipFill>
          <a:blip r:embed="rId3">
            <a:alphaModFix/>
          </a:blip>
          <a:stretch>
            <a:fillRect/>
          </a:stretch>
        </p:blipFill>
        <p:spPr>
          <a:xfrm>
            <a:off y="2443025" x="1392375"/>
            <a:ext cy="263199" cx="263199"/>
          </a:xfrm>
          <a:prstGeom prst="rect">
            <a:avLst/>
          </a:prstGeom>
          <a:noFill/>
          <a:ln>
            <a:noFill/>
          </a:ln>
        </p:spPr>
      </p:pic>
      <p:pic>
        <p:nvPicPr>
          <p:cNvPr id="159" name="Shape 159"/>
          <p:cNvPicPr preferRelativeResize="0"/>
          <p:nvPr/>
        </p:nvPicPr>
        <p:blipFill>
          <a:blip r:embed="rId3">
            <a:alphaModFix/>
          </a:blip>
          <a:stretch>
            <a:fillRect/>
          </a:stretch>
        </p:blipFill>
        <p:spPr>
          <a:xfrm>
            <a:off y="2595425" x="1392375"/>
            <a:ext cy="263199" cx="263199"/>
          </a:xfrm>
          <a:prstGeom prst="rect">
            <a:avLst/>
          </a:prstGeom>
          <a:noFill/>
          <a:ln>
            <a:noFill/>
          </a:ln>
        </p:spPr>
      </p:pic>
      <p:pic>
        <p:nvPicPr>
          <p:cNvPr id="160" name="Shape 160"/>
          <p:cNvPicPr preferRelativeResize="0"/>
          <p:nvPr/>
        </p:nvPicPr>
        <p:blipFill>
          <a:blip r:embed="rId3">
            <a:alphaModFix/>
          </a:blip>
          <a:stretch>
            <a:fillRect/>
          </a:stretch>
        </p:blipFill>
        <p:spPr>
          <a:xfrm>
            <a:off y="2747825" x="1392375"/>
            <a:ext cy="263199" cx="263199"/>
          </a:xfrm>
          <a:prstGeom prst="rect">
            <a:avLst/>
          </a:prstGeom>
          <a:noFill/>
          <a:ln>
            <a:noFill/>
          </a:ln>
        </p:spPr>
      </p:pic>
      <p:pic>
        <p:nvPicPr>
          <p:cNvPr id="161" name="Shape 161"/>
          <p:cNvPicPr preferRelativeResize="0"/>
          <p:nvPr/>
        </p:nvPicPr>
        <p:blipFill>
          <a:blip r:embed="rId3">
            <a:alphaModFix/>
          </a:blip>
          <a:stretch>
            <a:fillRect/>
          </a:stretch>
        </p:blipFill>
        <p:spPr>
          <a:xfrm>
            <a:off y="2900225" x="1392375"/>
            <a:ext cy="263199" cx="263199"/>
          </a:xfrm>
          <a:prstGeom prst="rect">
            <a:avLst/>
          </a:prstGeom>
          <a:noFill/>
          <a:ln>
            <a:noFill/>
          </a:ln>
        </p:spPr>
      </p:pic>
      <p:pic>
        <p:nvPicPr>
          <p:cNvPr id="162" name="Shape 162"/>
          <p:cNvPicPr preferRelativeResize="0"/>
          <p:nvPr/>
        </p:nvPicPr>
        <p:blipFill>
          <a:blip r:embed="rId4">
            <a:alphaModFix/>
          </a:blip>
          <a:stretch>
            <a:fillRect/>
          </a:stretch>
        </p:blipFill>
        <p:spPr>
          <a:xfrm>
            <a:off y="2031962" x="5256712"/>
            <a:ext cy="780524" cx="780524"/>
          </a:xfrm>
          <a:prstGeom prst="rect">
            <a:avLst/>
          </a:prstGeom>
          <a:noFill/>
          <a:ln>
            <a:noFill/>
          </a:ln>
        </p:spPr>
      </p:pic>
      <p:sp>
        <p:nvSpPr>
          <p:cNvPr id="163" name="Shape 163"/>
          <p:cNvSpPr/>
          <p:nvPr/>
        </p:nvSpPr>
        <p:spPr>
          <a:xfrm>
            <a:off y="2446800"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64" name="Shape 164"/>
          <p:cNvSpPr/>
          <p:nvPr/>
        </p:nvSpPr>
        <p:spPr>
          <a:xfrm>
            <a:off y="2446800" x="4565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pic>
        <p:nvPicPr>
          <p:cNvPr id="165" name="Shape 165"/>
          <p:cNvPicPr preferRelativeResize="0"/>
          <p:nvPr/>
        </p:nvPicPr>
        <p:blipFill>
          <a:blip r:embed="rId5">
            <a:alphaModFix/>
          </a:blip>
          <a:stretch>
            <a:fillRect/>
          </a:stretch>
        </p:blipFill>
        <p:spPr>
          <a:xfrm>
            <a:off y="3011012" x="5279537"/>
            <a:ext cy="780524" cx="780524"/>
          </a:xfrm>
          <a:prstGeom prst="rect">
            <a:avLst/>
          </a:prstGeom>
          <a:noFill/>
          <a:ln>
            <a:noFill/>
          </a:ln>
        </p:spPr>
      </p:pic>
      <p:pic>
        <p:nvPicPr>
          <p:cNvPr id="166" name="Shape 166"/>
          <p:cNvPicPr preferRelativeResize="0"/>
          <p:nvPr/>
        </p:nvPicPr>
        <p:blipFill>
          <a:blip r:embed="rId6">
            <a:alphaModFix/>
          </a:blip>
          <a:stretch>
            <a:fillRect/>
          </a:stretch>
        </p:blipFill>
        <p:spPr>
          <a:xfrm>
            <a:off y="1430208" x="5812575"/>
            <a:ext cy="559481" cx="559499"/>
          </a:xfrm>
          <a:prstGeom prst="rect">
            <a:avLst/>
          </a:prstGeom>
          <a:noFill/>
          <a:ln>
            <a:noFill/>
          </a:ln>
        </p:spPr>
      </p:pic>
      <p:sp>
        <p:nvSpPr>
          <p:cNvPr id="167" name="Shape 167"/>
          <p:cNvSpPr txBox="1"/>
          <p:nvPr/>
        </p:nvSpPr>
        <p:spPr>
          <a:xfrm>
            <a:off y="2508725" x="6357250"/>
            <a:ext cy="1430999" cx="2727600"/>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Admin successfully deletes a teacher</a:t>
            </a:r>
          </a:p>
        </p:txBody>
      </p:sp>
      <p:pic>
        <p:nvPicPr>
          <p:cNvPr id="168" name="Shape 168"/>
          <p:cNvPicPr preferRelativeResize="0"/>
          <p:nvPr/>
        </p:nvPicPr>
        <p:blipFill>
          <a:blip r:embed="rId7">
            <a:alphaModFix/>
          </a:blip>
          <a:stretch>
            <a:fillRect/>
          </a:stretch>
        </p:blipFill>
        <p:spPr>
          <a:xfrm>
            <a:off y="2568050" x="1814212"/>
            <a:ext cy="817474" cx="964399"/>
          </a:xfrm>
          <a:prstGeom prst="rect">
            <a:avLst/>
          </a:prstGeom>
          <a:noFill/>
          <a:ln>
            <a:noFill/>
          </a:ln>
        </p:spPr>
      </p:pic>
      <p:sp>
        <p:nvSpPr>
          <p:cNvPr id="169" name="Shape 169"/>
          <p:cNvSpPr/>
          <p:nvPr/>
        </p:nvSpPr>
        <p:spPr>
          <a:xfrm>
            <a:off y="2446800" x="3351712"/>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900" lang="en"/>
              <a:t>Teacher Menu</a:t>
            </a:r>
          </a:p>
        </p:txBody>
      </p:sp>
      <p:graphicFrame>
        <p:nvGraphicFramePr>
          <p:cNvPr id="170" name="Shape 170"/>
          <p:cNvGraphicFramePr/>
          <p:nvPr/>
        </p:nvGraphicFramePr>
        <p:xfrm>
          <a:off y="2824012" x="3338875"/>
          <a:ext cy="3000000" cx="3000000"/>
        </p:xfrm>
        <a:graphic>
          <a:graphicData uri="http://schemas.openxmlformats.org/drawingml/2006/table">
            <a:tbl>
              <a:tblPr>
                <a:noFill/>
                <a:tableStyleId>{33D25925-2ADC-46FC-A76C-BBB0214BBD2F}</a:tableStyleId>
              </a:tblPr>
              <a:tblGrid>
                <a:gridCol w="532325"/>
                <a:gridCol w="574875"/>
              </a:tblGrid>
              <a:tr h="200175">
                <a:tc>
                  <a:txBody>
                    <a:bodyPr>
                      <a:noAutofit/>
                    </a:bodyPr>
                    <a:lstStyle/>
                    <a:p>
                      <a:pPr>
                        <a:spcBef>
                          <a:spcPts val="0"/>
                        </a:spcBef>
                        <a:buNone/>
                      </a:pPr>
                      <a:r>
                        <a:rPr sz="600" lang="en"/>
                        <a:t>Teacher</a:t>
                      </a:r>
                    </a:p>
                  </a:txBody>
                  <a:tcPr marR="91425" marB="91425" marT="91425" marL="91425">
                    <a:solidFill>
                      <a:srgbClr val="A4C2F4"/>
                    </a:solidFill>
                  </a:tcPr>
                </a:tc>
                <a:tc>
                  <a:txBody>
                    <a:bodyPr>
                      <a:noAutofit/>
                    </a:bodyPr>
                    <a:lstStyle/>
                    <a:p>
                      <a:pPr>
                        <a:spcBef>
                          <a:spcPts val="0"/>
                        </a:spcBef>
                        <a:buNone/>
                      </a:pPr>
                      <a:r>
                        <a:rPr sz="600" lang="en"/>
                        <a:t>Id</a:t>
                      </a:r>
                    </a:p>
                  </a:txBody>
                  <a:tcPr marR="91425" marB="91425" marT="91425" marL="91425">
                    <a:solidFill>
                      <a:srgbClr val="A4C2F4"/>
                    </a:solidFill>
                  </a:tcPr>
                </a:tc>
              </a:tr>
              <a:tr h="100000">
                <a:tc>
                  <a:txBody>
                    <a:bodyPr>
                      <a:noAutofit/>
                    </a:bodyPr>
                    <a:lstStyle/>
                    <a:p>
                      <a:pPr>
                        <a:spcBef>
                          <a:spcPts val="0"/>
                        </a:spcBef>
                        <a:buNone/>
                      </a:pPr>
                      <a:r>
                        <a:rPr sz="600" lang="en"/>
                        <a:t>Mr. A</a:t>
                      </a:r>
                    </a:p>
                  </a:txBody>
                  <a:tcPr marR="91425" marB="91425" marT="91425" marL="91425"/>
                </a:tc>
                <a:tc>
                  <a:txBody>
                    <a:bodyPr>
                      <a:noAutofit/>
                    </a:bodyPr>
                    <a:lstStyle/>
                    <a:p>
                      <a:pPr>
                        <a:spcBef>
                          <a:spcPts val="0"/>
                        </a:spcBef>
                        <a:buNone/>
                      </a:pPr>
                      <a:r>
                        <a:rPr sz="600" lang="en"/>
                        <a:t>1</a:t>
                      </a:r>
                    </a:p>
                  </a:txBody>
                  <a:tcPr marR="91425" marB="91425" marT="91425" marL="91425"/>
                </a:tc>
              </a:tr>
              <a:tr h="100000">
                <a:tc>
                  <a:txBody>
                    <a:bodyPr>
                      <a:noAutofit/>
                    </a:bodyPr>
                    <a:lstStyle/>
                    <a:p>
                      <a:pPr>
                        <a:spcBef>
                          <a:spcPts val="0"/>
                        </a:spcBef>
                        <a:buNone/>
                      </a:pPr>
                      <a:r>
                        <a:rPr sz="600" lang="en"/>
                        <a:t>Mrs. B</a:t>
                      </a:r>
                    </a:p>
                  </a:txBody>
                  <a:tcPr marR="91425" marB="91425" marT="91425" marL="91425"/>
                </a:tc>
                <a:tc>
                  <a:txBody>
                    <a:bodyPr>
                      <a:noAutofit/>
                    </a:bodyPr>
                    <a:lstStyle/>
                    <a:p>
                      <a:pPr>
                        <a:spcBef>
                          <a:spcPts val="0"/>
                        </a:spcBef>
                        <a:buNone/>
                      </a:pPr>
                      <a:r>
                        <a:rPr sz="600" lang="en"/>
                        <a:t>2</a:t>
                      </a:r>
                    </a:p>
                  </a:txBody>
                  <a:tcPr marR="91425" marB="91425" marT="91425" marL="91425"/>
                </a:tc>
              </a:tr>
            </a:tbl>
          </a:graphicData>
        </a:graphic>
      </p:graphicFrame>
      <p:sp>
        <p:nvSpPr>
          <p:cNvPr id="171" name="Shape 171"/>
          <p:cNvSpPr/>
          <p:nvPr/>
        </p:nvSpPr>
        <p:spPr>
          <a:xfrm rot="10800000">
            <a:off y="3365362" x="45448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cxnSp>
        <p:nvCxnSpPr>
          <p:cNvPr id="172" name="Shape 172"/>
          <p:cNvCxnSpPr>
            <a:stCxn id="162" idx="0"/>
          </p:cNvCxnSpPr>
          <p:nvPr/>
        </p:nvCxnSpPr>
        <p:spPr>
          <a:xfrm rot="10800000" flipH="1">
            <a:off y="1863062" x="5646974"/>
            <a:ext cy="168900" cx="162600"/>
          </a:xfrm>
          <a:prstGeom prst="straightConnector1">
            <a:avLst/>
          </a:prstGeom>
          <a:noFill/>
          <a:ln w="19050" cap="flat">
            <a:solidFill>
              <a:schemeClr val="dk2"/>
            </a:solidFill>
            <a:prstDash val="solid"/>
            <a:round/>
            <a:headEnd w="lg" len="lg" type="none"/>
            <a:tailEnd w="lg" len="lg" type="triangle"/>
          </a:ln>
        </p:spPr>
      </p:cxnSp>
      <p:cxnSp>
        <p:nvCxnSpPr>
          <p:cNvPr id="173" name="Shape 173"/>
          <p:cNvCxnSpPr/>
          <p:nvPr/>
        </p:nvCxnSpPr>
        <p:spPr>
          <a:xfrm flipH="1">
            <a:off y="1997725" x="5802349"/>
            <a:ext cy="184200" cx="148800"/>
          </a:xfrm>
          <a:prstGeom prst="straightConnector1">
            <a:avLst/>
          </a:prstGeom>
          <a:noFill/>
          <a:ln w="19050" cap="flat">
            <a:solidFill>
              <a:schemeClr val="dk2"/>
            </a:solidFill>
            <a:prstDash val="solid"/>
            <a:round/>
            <a:headEnd w="lg" len="lg" type="none"/>
            <a:tailEnd w="lg" len="lg" type="triangle"/>
          </a:ln>
        </p:spPr>
      </p:cxnSp>
      <p:cxnSp>
        <p:nvCxnSpPr>
          <p:cNvPr id="174" name="Shape 174"/>
          <p:cNvCxnSpPr/>
          <p:nvPr/>
        </p:nvCxnSpPr>
        <p:spPr>
          <a:xfrm>
            <a:off y="2720375" x="5666200"/>
            <a:ext cy="340199" cx="7200"/>
          </a:xfrm>
          <a:prstGeom prst="straightConnector1">
            <a:avLst/>
          </a:prstGeom>
          <a:noFill/>
          <a:ln w="19050" cap="flat">
            <a:solidFill>
              <a:schemeClr val="dk2"/>
            </a:solidFill>
            <a:prstDash val="solid"/>
            <a:round/>
            <a:headEnd w="lg" len="lg" type="none"/>
            <a:tailEnd w="lg" len="lg" type="triangle"/>
          </a:ln>
        </p:spPr>
      </p:cxnSp>
      <p:cxnSp>
        <p:nvCxnSpPr>
          <p:cNvPr id="175" name="Shape 175"/>
          <p:cNvCxnSpPr/>
          <p:nvPr/>
        </p:nvCxnSpPr>
        <p:spPr>
          <a:xfrm rot="10800000" flipH="1">
            <a:off y="2748550" x="5574100"/>
            <a:ext cy="304799" cx="7200"/>
          </a:xfrm>
          <a:prstGeom prst="straightConnector1">
            <a:avLst/>
          </a:prstGeom>
          <a:noFill/>
          <a:ln w="19050" cap="flat">
            <a:solidFill>
              <a:schemeClr val="dk2"/>
            </a:solidFill>
            <a:prstDash val="solid"/>
            <a:round/>
            <a:headEnd w="lg" len="lg" type="none"/>
            <a:tailEnd w="lg" len="lg" type="triangle"/>
          </a:ln>
        </p:spPr>
      </p:cxnSp>
      <p:sp>
        <p:nvSpPr>
          <p:cNvPr id="176" name="Shape 176"/>
          <p:cNvSpPr/>
          <p:nvPr/>
        </p:nvSpPr>
        <p:spPr>
          <a:xfrm>
            <a:off y="3045275" x="4747025"/>
            <a:ext cy="205499" cx="433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sz="600" lang="en"/>
              <a:t>D3.js</a:t>
            </a:r>
          </a:p>
        </p:txBody>
      </p:sp>
      <p:cxnSp>
        <p:nvCxnSpPr>
          <p:cNvPr id="177" name="Shape 177"/>
          <p:cNvCxnSpPr>
            <a:endCxn id="176" idx="2"/>
          </p:cNvCxnSpPr>
          <p:nvPr/>
        </p:nvCxnSpPr>
        <p:spPr>
          <a:xfrm rot="10800000">
            <a:off y="3250774" x="4963775"/>
            <a:ext cy="156900" cx="9600"/>
          </a:xfrm>
          <a:prstGeom prst="straightConnector1">
            <a:avLst/>
          </a:prstGeom>
          <a:noFill/>
          <a:ln w="19050" cap="flat">
            <a:solidFill>
              <a:schemeClr val="dk2"/>
            </a:solidFill>
            <a:prstDash val="solid"/>
            <a:round/>
            <a:headEnd w="lg" len="lg" type="none"/>
            <a:tailEnd w="lg" len="lg" type="none"/>
          </a:ln>
        </p:spPr>
      </p:cxnSp>
      <p:sp>
        <p:nvSpPr>
          <p:cNvPr id="178" name="Shape 178"/>
          <p:cNvSpPr/>
          <p:nvPr/>
        </p:nvSpPr>
        <p:spPr>
          <a:xfrm>
            <a:off y="3861012" x="4607750"/>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Student Use Case</a:t>
            </a:r>
          </a:p>
        </p:txBody>
      </p:sp>
      <p:sp>
        <p:nvSpPr>
          <p:cNvPr id="184" name="Shape 184"/>
          <p:cNvSpPr txBox="1"/>
          <p:nvPr/>
        </p:nvSpPr>
        <p:spPr>
          <a:xfrm>
            <a:off y="1854225" x="-27650"/>
            <a:ext cy="580799" cx="8983499"/>
          </a:xfrm>
          <a:prstGeom prst="rect">
            <a:avLst/>
          </a:prstGeom>
          <a:noFill/>
          <a:ln>
            <a:noFill/>
          </a:ln>
        </p:spPr>
        <p:txBody>
          <a:bodyPr bIns="91425" rIns="91425" lIns="91425" tIns="91425" anchor="t" anchorCtr="0">
            <a:noAutofit/>
          </a:bodyPr>
          <a:lstStyle/>
          <a:p>
            <a:pPr rtl="0" lvl="0">
              <a:spcBef>
                <a:spcPts val="0"/>
              </a:spcBef>
              <a:buNone/>
            </a:pPr>
            <a:r>
              <a:rPr sz="1200" lang="en"/>
              <a:t>Preconditions:				Normal Flow:									Postconditions:</a:t>
            </a:r>
          </a:p>
          <a:p>
            <a:pPr rtl="0" lvl="0">
              <a:spcBef>
                <a:spcPts val="0"/>
              </a:spcBef>
              <a:buNone/>
            </a:pPr>
            <a:r>
              <a:t/>
            </a:r>
            <a:endParaRPr/>
          </a:p>
        </p:txBody>
      </p:sp>
      <p:sp>
        <p:nvSpPr>
          <p:cNvPr id="185" name="Shape 185"/>
          <p:cNvSpPr txBox="1"/>
          <p:nvPr/>
        </p:nvSpPr>
        <p:spPr>
          <a:xfrm>
            <a:off y="1265425" x="48550"/>
            <a:ext cy="580799" cx="3033300"/>
          </a:xfrm>
          <a:prstGeom prst="rect">
            <a:avLst/>
          </a:prstGeom>
          <a:noFill/>
          <a:ln>
            <a:noFill/>
          </a:ln>
        </p:spPr>
        <p:txBody>
          <a:bodyPr bIns="91425" rIns="91425" lIns="91425" tIns="91425" anchor="t" anchorCtr="0">
            <a:noAutofit/>
          </a:bodyPr>
          <a:lstStyle/>
          <a:p>
            <a:pPr rtl="0" lvl="0">
              <a:spcBef>
                <a:spcPts val="0"/>
              </a:spcBef>
              <a:buNone/>
            </a:pPr>
            <a:r>
              <a:rPr u="sng" lang="en"/>
              <a:t>Student Selects Practice Mode:</a:t>
            </a:r>
          </a:p>
          <a:p>
            <a:pPr rtl="0" lvl="0">
              <a:spcBef>
                <a:spcPts val="0"/>
              </a:spcBef>
              <a:buNone/>
            </a:pPr>
            <a:r>
              <a:t/>
            </a:r>
            <a:endParaRPr/>
          </a:p>
        </p:txBody>
      </p:sp>
      <p:sp>
        <p:nvSpPr>
          <p:cNvPr id="186" name="Shape 186"/>
          <p:cNvSpPr/>
          <p:nvPr/>
        </p:nvSpPr>
        <p:spPr>
          <a:xfrm>
            <a:off y="3297075"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7" name="Shape 187"/>
          <p:cNvSpPr/>
          <p:nvPr/>
        </p:nvSpPr>
        <p:spPr>
          <a:xfrm>
            <a:off y="3315825" x="3316650"/>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900" lang="en"/>
              <a:t>Practice</a:t>
            </a:r>
          </a:p>
        </p:txBody>
      </p:sp>
      <p:sp>
        <p:nvSpPr>
          <p:cNvPr id="188" name="Shape 188"/>
          <p:cNvSpPr txBox="1"/>
          <p:nvPr/>
        </p:nvSpPr>
        <p:spPr>
          <a:xfrm>
            <a:off y="2508725" x="-164675"/>
            <a:ext cy="1523100" cx="1905899"/>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Existing Account</a:t>
            </a:r>
          </a:p>
          <a:p>
            <a:pPr rtl="0" lvl="0" indent="-285750" marL="457200">
              <a:spcBef>
                <a:spcPts val="0"/>
              </a:spcBef>
              <a:buClr>
                <a:srgbClr val="000000"/>
              </a:buClr>
              <a:buSzPct val="100000"/>
              <a:buFont typeface="Arial"/>
              <a:buChar char="●"/>
            </a:pPr>
            <a:r>
              <a:rPr sz="900" lang="en"/>
              <a:t>Valid Session</a:t>
            </a:r>
          </a:p>
          <a:p>
            <a:pPr rtl="0" lvl="0" indent="-285750" marL="457200">
              <a:spcBef>
                <a:spcPts val="0"/>
              </a:spcBef>
              <a:buClr>
                <a:srgbClr val="000000"/>
              </a:buClr>
              <a:buSzPct val="100000"/>
              <a:buFont typeface="Arial"/>
              <a:buChar char="●"/>
            </a:pPr>
            <a:r>
              <a:rPr sz="900" lang="en"/>
              <a:t>Using iOS App</a:t>
            </a:r>
          </a:p>
          <a:p>
            <a:pPr rtl="0" lvl="0" indent="-285750" marL="457200">
              <a:spcBef>
                <a:spcPts val="0"/>
              </a:spcBef>
              <a:buClr>
                <a:srgbClr val="000000"/>
              </a:buClr>
              <a:buSzPct val="100000"/>
              <a:buFont typeface="Arial"/>
              <a:buChar char="●"/>
            </a:pPr>
            <a:r>
              <a:rPr sz="900" lang="en"/>
              <a:t>Internet Connection</a:t>
            </a:r>
          </a:p>
        </p:txBody>
      </p:sp>
      <p:pic>
        <p:nvPicPr>
          <p:cNvPr id="189" name="Shape 189"/>
          <p:cNvPicPr preferRelativeResize="0"/>
          <p:nvPr/>
        </p:nvPicPr>
        <p:blipFill>
          <a:blip r:embed="rId3">
            <a:alphaModFix/>
          </a:blip>
          <a:stretch>
            <a:fillRect/>
          </a:stretch>
        </p:blipFill>
        <p:spPr>
          <a:xfrm>
            <a:off y="2443025" x="1392375"/>
            <a:ext cy="263199" cx="263199"/>
          </a:xfrm>
          <a:prstGeom prst="rect">
            <a:avLst/>
          </a:prstGeom>
          <a:noFill/>
          <a:ln>
            <a:noFill/>
          </a:ln>
        </p:spPr>
      </p:pic>
      <p:pic>
        <p:nvPicPr>
          <p:cNvPr id="190" name="Shape 190"/>
          <p:cNvPicPr preferRelativeResize="0"/>
          <p:nvPr/>
        </p:nvPicPr>
        <p:blipFill>
          <a:blip r:embed="rId3">
            <a:alphaModFix/>
          </a:blip>
          <a:stretch>
            <a:fillRect/>
          </a:stretch>
        </p:blipFill>
        <p:spPr>
          <a:xfrm>
            <a:off y="2595425" x="1392375"/>
            <a:ext cy="263199" cx="263199"/>
          </a:xfrm>
          <a:prstGeom prst="rect">
            <a:avLst/>
          </a:prstGeom>
          <a:noFill/>
          <a:ln>
            <a:noFill/>
          </a:ln>
        </p:spPr>
      </p:pic>
      <p:pic>
        <p:nvPicPr>
          <p:cNvPr id="191" name="Shape 191"/>
          <p:cNvPicPr preferRelativeResize="0"/>
          <p:nvPr/>
        </p:nvPicPr>
        <p:blipFill>
          <a:blip r:embed="rId3">
            <a:alphaModFix/>
          </a:blip>
          <a:stretch>
            <a:fillRect/>
          </a:stretch>
        </p:blipFill>
        <p:spPr>
          <a:xfrm>
            <a:off y="2747825" x="1392375"/>
            <a:ext cy="263199" cx="263199"/>
          </a:xfrm>
          <a:prstGeom prst="rect">
            <a:avLst/>
          </a:prstGeom>
          <a:noFill/>
          <a:ln>
            <a:noFill/>
          </a:ln>
        </p:spPr>
      </p:pic>
      <p:pic>
        <p:nvPicPr>
          <p:cNvPr id="192" name="Shape 192"/>
          <p:cNvPicPr preferRelativeResize="0"/>
          <p:nvPr/>
        </p:nvPicPr>
        <p:blipFill>
          <a:blip r:embed="rId3">
            <a:alphaModFix/>
          </a:blip>
          <a:stretch>
            <a:fillRect/>
          </a:stretch>
        </p:blipFill>
        <p:spPr>
          <a:xfrm>
            <a:off y="2900225" x="1392375"/>
            <a:ext cy="263199" cx="263199"/>
          </a:xfrm>
          <a:prstGeom prst="rect">
            <a:avLst/>
          </a:prstGeom>
          <a:noFill/>
          <a:ln>
            <a:noFill/>
          </a:ln>
        </p:spPr>
      </p:pic>
      <p:sp>
        <p:nvSpPr>
          <p:cNvPr id="193" name="Shape 193"/>
          <p:cNvSpPr/>
          <p:nvPr/>
        </p:nvSpPr>
        <p:spPr>
          <a:xfrm>
            <a:off y="2706225"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94" name="Shape 194"/>
          <p:cNvSpPr/>
          <p:nvPr/>
        </p:nvSpPr>
        <p:spPr>
          <a:xfrm>
            <a:off y="3315825" x="44597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pic>
        <p:nvPicPr>
          <p:cNvPr id="195" name="Shape 195"/>
          <p:cNvPicPr preferRelativeResize="0"/>
          <p:nvPr/>
        </p:nvPicPr>
        <p:blipFill>
          <a:blip r:embed="rId4">
            <a:alphaModFix/>
          </a:blip>
          <a:stretch>
            <a:fillRect/>
          </a:stretch>
        </p:blipFill>
        <p:spPr>
          <a:xfrm flipH="1">
            <a:off y="2689175" x="1751875"/>
            <a:ext cy="857399" cx="867500"/>
          </a:xfrm>
          <a:prstGeom prst="rect">
            <a:avLst/>
          </a:prstGeom>
          <a:noFill/>
          <a:ln>
            <a:noFill/>
          </a:ln>
        </p:spPr>
      </p:pic>
      <p:sp>
        <p:nvSpPr>
          <p:cNvPr id="196" name="Shape 196"/>
          <p:cNvSpPr/>
          <p:nvPr/>
        </p:nvSpPr>
        <p:spPr>
          <a:xfrm>
            <a:off y="2706225" x="3316650"/>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900" lang="en"/>
              <a:t>Desired Level</a:t>
            </a:r>
          </a:p>
        </p:txBody>
      </p:sp>
      <p:sp>
        <p:nvSpPr>
          <p:cNvPr id="197" name="Shape 197"/>
          <p:cNvSpPr/>
          <p:nvPr/>
        </p:nvSpPr>
        <p:spPr>
          <a:xfrm>
            <a:off y="2706225" x="5135550"/>
            <a:ext cy="832799" cx="587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sz="700" lang="en"/>
              <a:t>Controller</a:t>
            </a:r>
          </a:p>
        </p:txBody>
      </p:sp>
      <p:sp>
        <p:nvSpPr>
          <p:cNvPr id="198" name="Shape 198"/>
          <p:cNvSpPr/>
          <p:nvPr/>
        </p:nvSpPr>
        <p:spPr>
          <a:xfrm>
            <a:off y="2706225" x="44597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9" name="Shape 199"/>
          <p:cNvSpPr/>
          <p:nvPr/>
        </p:nvSpPr>
        <p:spPr>
          <a:xfrm>
            <a:off y="2998425" x="6079951"/>
            <a:ext cy="248400" cx="4298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700" lang="en"/>
              <a:t>View</a:t>
            </a:r>
          </a:p>
        </p:txBody>
      </p:sp>
      <p:cxnSp>
        <p:nvCxnSpPr>
          <p:cNvPr id="200" name="Shape 200"/>
          <p:cNvCxnSpPr>
            <a:stCxn id="197" idx="3"/>
            <a:endCxn id="199" idx="1"/>
          </p:cNvCxnSpPr>
          <p:nvPr/>
        </p:nvCxnSpPr>
        <p:spPr>
          <a:xfrm>
            <a:off y="3122624" x="5723549"/>
            <a:ext cy="0" cx="356400"/>
          </a:xfrm>
          <a:prstGeom prst="straightConnector1">
            <a:avLst/>
          </a:prstGeom>
          <a:noFill/>
          <a:ln w="19050" cap="flat">
            <a:solidFill>
              <a:schemeClr val="dk2"/>
            </a:solidFill>
            <a:prstDash val="solid"/>
            <a:round/>
            <a:headEnd w="lg" len="lg" type="none"/>
            <a:tailEnd w="lg" len="lg" type="triangle"/>
          </a:ln>
        </p:spPr>
      </p:cxnSp>
      <p:sp>
        <p:nvSpPr>
          <p:cNvPr id="201" name="Shape 201"/>
          <p:cNvSpPr txBox="1"/>
          <p:nvPr/>
        </p:nvSpPr>
        <p:spPr>
          <a:xfrm>
            <a:off y="2508725" x="6357250"/>
            <a:ext cy="1430999" cx="2727600"/>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Student successfully enters the practice mode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Sequence Diagram</a:t>
            </a:r>
          </a:p>
        </p:txBody>
      </p:sp>
      <p:pic>
        <p:nvPicPr>
          <p:cNvPr id="207" name="Shape 207"/>
          <p:cNvPicPr preferRelativeResize="0"/>
          <p:nvPr/>
        </p:nvPicPr>
        <p:blipFill>
          <a:blip r:embed="rId3">
            <a:alphaModFix/>
          </a:blip>
          <a:stretch>
            <a:fillRect/>
          </a:stretch>
        </p:blipFill>
        <p:spPr>
          <a:xfrm>
            <a:off y="1300425" x="1252212"/>
            <a:ext cy="3544374" cx="6639576"/>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y="0" x="0"/>
          <a:ext cy="0" cx="0"/>
          <a:chOff y="0" x="0"/>
          <a:chExt cy="0" cx="0"/>
        </a:xfrm>
      </p:grpSpPr>
      <p:sp>
        <p:nvSpPr>
          <p:cNvPr id="212" name="Shape 21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Teacher Data Flow Diagram</a:t>
            </a:r>
          </a:p>
        </p:txBody>
      </p:sp>
      <p:pic>
        <p:nvPicPr>
          <p:cNvPr id="213" name="Shape 213"/>
          <p:cNvPicPr preferRelativeResize="0"/>
          <p:nvPr/>
        </p:nvPicPr>
        <p:blipFill>
          <a:blip r:embed="rId3">
            <a:alphaModFix/>
          </a:blip>
          <a:stretch>
            <a:fillRect/>
          </a:stretch>
        </p:blipFill>
        <p:spPr>
          <a:xfrm>
            <a:off y="1168800" x="800575"/>
            <a:ext cy="3837924" cx="6815476"/>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y="0" x="0"/>
          <a:ext cy="0" cx="0"/>
          <a:chOff y="0" x="0"/>
          <a:chExt cy="0" cx="0"/>
        </a:xfrm>
      </p:grpSpPr>
      <p:sp>
        <p:nvSpPr>
          <p:cNvPr id="218" name="Shape 21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Database Design</a:t>
            </a:r>
          </a:p>
        </p:txBody>
      </p:sp>
      <p:pic>
        <p:nvPicPr>
          <p:cNvPr id="219" name="Shape 219"/>
          <p:cNvPicPr preferRelativeResize="0"/>
          <p:nvPr/>
        </p:nvPicPr>
        <p:blipFill>
          <a:blip r:embed="rId3">
            <a:alphaModFix/>
          </a:blip>
          <a:stretch>
            <a:fillRect/>
          </a:stretch>
        </p:blipFill>
        <p:spPr>
          <a:xfrm>
            <a:off y="1217412" x="2521399"/>
            <a:ext cy="3862800" cx="41011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sp>
        <p:nvSpPr>
          <p:cNvPr id="53" name="Shape 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Define architecture and system design</a:t>
            </a:r>
          </a:p>
          <a:p>
            <a:pPr rtl="0" lvl="0" indent="-419100" marL="457200">
              <a:spcBef>
                <a:spcPts val="0"/>
              </a:spcBef>
              <a:buClr>
                <a:schemeClr val="dk1"/>
              </a:buClr>
              <a:buSzPct val="100000"/>
              <a:buFont typeface="Arial"/>
              <a:buChar char="●"/>
            </a:pPr>
            <a:r>
              <a:rPr lang="en"/>
              <a:t>Assist team with developing</a:t>
            </a:r>
          </a:p>
          <a:p>
            <a:pPr rtl="0" lvl="0" indent="-419100" marL="457200">
              <a:spcBef>
                <a:spcPts val="0"/>
              </a:spcBef>
              <a:buClr>
                <a:schemeClr val="dk1"/>
              </a:buClr>
              <a:buSzPct val="100000"/>
              <a:buFont typeface="Arial"/>
              <a:buChar char="●"/>
            </a:pPr>
            <a:r>
              <a:rPr lang="en"/>
              <a:t>Roles</a:t>
            </a:r>
          </a:p>
          <a:p>
            <a:pPr rtl="0" lvl="0" indent="-419100" marL="457200">
              <a:spcBef>
                <a:spcPts val="0"/>
              </a:spcBef>
              <a:buClr>
                <a:schemeClr val="dk1"/>
              </a:buClr>
              <a:buSzPct val="100000"/>
              <a:buFont typeface="Arial"/>
              <a:buChar char="●"/>
            </a:pPr>
            <a:r>
              <a:rPr lang="en"/>
              <a:t>Use cases</a:t>
            </a:r>
          </a:p>
          <a:p>
            <a:pPr rtl="0" lvl="0" indent="-419100" marL="457200">
              <a:spcBef>
                <a:spcPts val="0"/>
              </a:spcBef>
              <a:buClr>
                <a:schemeClr val="dk1"/>
              </a:buClr>
              <a:buSzPct val="100000"/>
              <a:buFont typeface="Arial"/>
              <a:buChar char="●"/>
            </a:pPr>
            <a:r>
              <a:rPr lang="en"/>
              <a:t>Diagrams</a:t>
            </a: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y="0" x="0"/>
          <a:ext cy="0" cx="0"/>
          <a:chOff y="0" x="0"/>
          <a:chExt cy="0" cx="0"/>
        </a:xfrm>
      </p:grpSpPr>
      <p:sp>
        <p:nvSpPr>
          <p:cNvPr id="224" name="Shape 22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Class Diagram</a:t>
            </a:r>
          </a:p>
        </p:txBody>
      </p:sp>
      <p:pic>
        <p:nvPicPr>
          <p:cNvPr id="225" name="Shape 225"/>
          <p:cNvPicPr preferRelativeResize="0"/>
          <p:nvPr/>
        </p:nvPicPr>
        <p:blipFill>
          <a:blip r:embed="rId3">
            <a:alphaModFix/>
          </a:blip>
          <a:stretch>
            <a:fillRect/>
          </a:stretch>
        </p:blipFill>
        <p:spPr>
          <a:xfrm>
            <a:off y="1228575" x="1028700"/>
            <a:ext cy="3803675" cx="53118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y="0" x="0"/>
          <a:ext cy="0" cx="0"/>
          <a:chOff y="0" x="0"/>
          <a:chExt cy="0" cx="0"/>
        </a:xfrm>
      </p:grpSpPr>
      <p:sp>
        <p:nvSpPr>
          <p:cNvPr id="230" name="Shape 23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Questions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t" anchorCtr="0">
            <a:noAutofit/>
          </a:bodyPr>
          <a:lstStyle/>
          <a:p>
            <a:pPr>
              <a:spcBef>
                <a:spcPts val="0"/>
              </a:spcBef>
              <a:buNone/>
            </a:pPr>
            <a:r>
              <a:rPr lang="en"/>
              <a:t>Scope</a:t>
            </a:r>
          </a:p>
        </p:txBody>
      </p:sp>
      <p:sp>
        <p:nvSpPr>
          <p:cNvPr id="59" name="Shape 5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Guideline for iOS application and web portal</a:t>
            </a:r>
          </a:p>
          <a:p>
            <a:pPr rtl="0" lvl="0" indent="-419100" marL="457200">
              <a:spcBef>
                <a:spcPts val="0"/>
              </a:spcBef>
              <a:buClr>
                <a:schemeClr val="dk1"/>
              </a:buClr>
              <a:buSzPct val="100000"/>
              <a:buFont typeface="Arial"/>
              <a:buChar char="●"/>
            </a:pPr>
            <a:r>
              <a:rPr lang="en"/>
              <a:t>Student Features</a:t>
            </a:r>
          </a:p>
          <a:p>
            <a:pPr rtl="0" lvl="0" indent="-419100" marL="457200">
              <a:spcBef>
                <a:spcPts val="0"/>
              </a:spcBef>
              <a:buClr>
                <a:schemeClr val="dk1"/>
              </a:buClr>
              <a:buSzPct val="100000"/>
              <a:buFont typeface="Arial"/>
              <a:buChar char="●"/>
            </a:pPr>
            <a:r>
              <a:rPr lang="en"/>
              <a:t>Teacher Features</a:t>
            </a:r>
          </a:p>
          <a:p>
            <a:pPr rtl="0" lvl="0" indent="-419100" marL="457200">
              <a:spcBef>
                <a:spcPts val="0"/>
              </a:spcBef>
              <a:buClr>
                <a:schemeClr val="dk1"/>
              </a:buClr>
              <a:buSzPct val="100000"/>
              <a:buFont typeface="Arial"/>
              <a:buChar char="●"/>
            </a:pPr>
            <a:r>
              <a:rPr lang="en"/>
              <a:t>Administrator Features</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Assumptions/Constraints</a:t>
            </a:r>
          </a:p>
        </p:txBody>
      </p:sp>
      <p:sp>
        <p:nvSpPr>
          <p:cNvPr id="65" name="Shape 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Web portal and iOS app user friendly</a:t>
            </a:r>
          </a:p>
          <a:p>
            <a:pPr rtl="0" lvl="0" indent="-419100" marL="457200">
              <a:spcBef>
                <a:spcPts val="0"/>
              </a:spcBef>
              <a:buClr>
                <a:schemeClr val="dk1"/>
              </a:buClr>
              <a:buSzPct val="100000"/>
              <a:buFont typeface="Arial"/>
              <a:buChar char="●"/>
            </a:pPr>
            <a:r>
              <a:rPr lang="en"/>
              <a:t>Slow server speed</a:t>
            </a:r>
          </a:p>
          <a:p>
            <a:pPr rtl="0" lvl="0" indent="-419100" marL="457200">
              <a:spcBef>
                <a:spcPts val="0"/>
              </a:spcBef>
              <a:buClr>
                <a:schemeClr val="dk1"/>
              </a:buClr>
              <a:buSzPct val="100000"/>
              <a:buFont typeface="Arial"/>
              <a:buChar char="●"/>
            </a:pPr>
            <a:r>
              <a:rPr lang="en"/>
              <a:t>Student learning behavior </a:t>
            </a:r>
          </a:p>
          <a:p>
            <a:pPr lvl="0" indent="-419100" marL="457200">
              <a:spcBef>
                <a:spcPts val="0"/>
              </a:spcBef>
              <a:buClr>
                <a:schemeClr val="dk1"/>
              </a:buClr>
              <a:buSzPct val="100000"/>
              <a:buFont typeface="Arial"/>
              <a:buChar char="●"/>
            </a:pPr>
            <a:r>
              <a:rPr lang="en"/>
              <a:t>iOS 8 and Google Chrome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Hardware Architecture </a:t>
            </a:r>
          </a:p>
        </p:txBody>
      </p:sp>
      <p:pic>
        <p:nvPicPr>
          <p:cNvPr id="71" name="Shape 71"/>
          <p:cNvPicPr preferRelativeResize="0"/>
          <p:nvPr/>
        </p:nvPicPr>
        <p:blipFill>
          <a:blip r:embed="rId3">
            <a:alphaModFix/>
          </a:blip>
          <a:stretch>
            <a:fillRect/>
          </a:stretch>
        </p:blipFill>
        <p:spPr>
          <a:xfrm>
            <a:off y="1584575" x="862012"/>
            <a:ext cy="2914650" cx="74199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Software Architecture iOS</a:t>
            </a:r>
          </a:p>
        </p:txBody>
      </p:sp>
      <p:pic>
        <p:nvPicPr>
          <p:cNvPr id="77" name="Shape 77"/>
          <p:cNvPicPr preferRelativeResize="0"/>
          <p:nvPr/>
        </p:nvPicPr>
        <p:blipFill>
          <a:blip r:embed="rId3">
            <a:alphaModFix/>
          </a:blip>
          <a:stretch>
            <a:fillRect/>
          </a:stretch>
        </p:blipFill>
        <p:spPr>
          <a:xfrm>
            <a:off y="1327775" x="2434474"/>
            <a:ext cy="3651850" cx="42750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Software Architecture Portal</a:t>
            </a:r>
          </a:p>
        </p:txBody>
      </p:sp>
      <p:pic>
        <p:nvPicPr>
          <p:cNvPr id="83" name="Shape 83"/>
          <p:cNvPicPr preferRelativeResize="0"/>
          <p:nvPr/>
        </p:nvPicPr>
        <p:blipFill>
          <a:blip r:embed="rId3">
            <a:alphaModFix/>
          </a:blip>
          <a:stretch>
            <a:fillRect/>
          </a:stretch>
        </p:blipFill>
        <p:spPr>
          <a:xfrm>
            <a:off y="1310175" x="2522800"/>
            <a:ext cy="3657050" cx="40984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Send and Receive Data</a:t>
            </a:r>
          </a:p>
        </p:txBody>
      </p:sp>
      <p:sp>
        <p:nvSpPr>
          <p:cNvPr id="89" name="Shape 8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JSON Format:</a:t>
            </a:r>
          </a:p>
          <a:p>
            <a:pPr rtl="0" lvl="0">
              <a:spcBef>
                <a:spcPts val="0"/>
              </a:spcBef>
              <a:buClr>
                <a:schemeClr val="dk1"/>
              </a:buClr>
              <a:buSzPct val="91666"/>
              <a:buFont typeface="Arial"/>
              <a:buNone/>
            </a:pPr>
            <a:r>
              <a:rPr sz="1200" lang="en">
                <a:solidFill>
                  <a:srgbClr val="A52A2A"/>
                </a:solidFill>
                <a:latin typeface="Arial"/>
                <a:ea typeface="Arial"/>
                <a:cs typeface="Arial"/>
                <a:sym typeface="Arial"/>
              </a:rPr>
              <a:t>"Table Name"</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            	{</a:t>
            </a:r>
            <a:r>
              <a:rPr sz="1200" lang="en">
                <a:solidFill>
                  <a:srgbClr val="A52A2A"/>
                </a:solidFill>
                <a:latin typeface="Arial"/>
                <a:ea typeface="Arial"/>
                <a:cs typeface="Arial"/>
                <a:sym typeface="Arial"/>
              </a:rPr>
              <a:t>"Column 1"</a:t>
            </a:r>
            <a:r>
              <a:rPr sz="1200" lang="en">
                <a:latin typeface="Arial"/>
                <a:ea typeface="Arial"/>
                <a:cs typeface="Arial"/>
                <a:sym typeface="Arial"/>
              </a:rPr>
              <a:t>:</a:t>
            </a:r>
            <a:r>
              <a:rPr sz="1200" lang="en">
                <a:solidFill>
                  <a:srgbClr val="0000CD"/>
                </a:solidFill>
                <a:latin typeface="Arial"/>
                <a:ea typeface="Arial"/>
                <a:cs typeface="Arial"/>
                <a:sym typeface="Arial"/>
              </a:rPr>
              <a:t>"Record 1 data"</a:t>
            </a:r>
            <a:r>
              <a:rPr sz="1200" lang="en">
                <a:latin typeface="Arial"/>
                <a:ea typeface="Arial"/>
                <a:cs typeface="Arial"/>
                <a:sym typeface="Arial"/>
              </a:rPr>
              <a:t>, </a:t>
            </a:r>
            <a:r>
              <a:rPr sz="1200" lang="en">
                <a:solidFill>
                  <a:srgbClr val="A52A2A"/>
                </a:solidFill>
                <a:latin typeface="Arial"/>
                <a:ea typeface="Arial"/>
                <a:cs typeface="Arial"/>
                <a:sym typeface="Arial"/>
              </a:rPr>
              <a:t>"Column 2"</a:t>
            </a:r>
            <a:r>
              <a:rPr sz="1200" lang="en">
                <a:latin typeface="Arial"/>
                <a:ea typeface="Arial"/>
                <a:cs typeface="Arial"/>
                <a:sym typeface="Arial"/>
              </a:rPr>
              <a:t>:</a:t>
            </a:r>
            <a:r>
              <a:rPr sz="1200" lang="en">
                <a:solidFill>
                  <a:srgbClr val="0000CD"/>
                </a:solidFill>
                <a:latin typeface="Arial"/>
                <a:ea typeface="Arial"/>
                <a:cs typeface="Arial"/>
                <a:sym typeface="Arial"/>
              </a:rPr>
              <a:t>"Record 1 data"</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            	{</a:t>
            </a:r>
            <a:r>
              <a:rPr sz="1200" lang="en">
                <a:solidFill>
                  <a:srgbClr val="A52A2A"/>
                </a:solidFill>
                <a:latin typeface="Arial"/>
                <a:ea typeface="Arial"/>
                <a:cs typeface="Arial"/>
                <a:sym typeface="Arial"/>
              </a:rPr>
              <a:t>"Column 1"</a:t>
            </a:r>
            <a:r>
              <a:rPr sz="1200" lang="en">
                <a:latin typeface="Arial"/>
                <a:ea typeface="Arial"/>
                <a:cs typeface="Arial"/>
                <a:sym typeface="Arial"/>
              </a:rPr>
              <a:t>:</a:t>
            </a:r>
            <a:r>
              <a:rPr sz="1200" lang="en">
                <a:solidFill>
                  <a:srgbClr val="0000CD"/>
                </a:solidFill>
                <a:latin typeface="Arial"/>
                <a:ea typeface="Arial"/>
                <a:cs typeface="Arial"/>
                <a:sym typeface="Arial"/>
              </a:rPr>
              <a:t>"Record 2 data"</a:t>
            </a:r>
            <a:r>
              <a:rPr sz="1200" lang="en">
                <a:latin typeface="Arial"/>
                <a:ea typeface="Arial"/>
                <a:cs typeface="Arial"/>
                <a:sym typeface="Arial"/>
              </a:rPr>
              <a:t>, </a:t>
            </a:r>
            <a:r>
              <a:rPr sz="1200" lang="en">
                <a:solidFill>
                  <a:srgbClr val="A52A2A"/>
                </a:solidFill>
                <a:latin typeface="Arial"/>
                <a:ea typeface="Arial"/>
                <a:cs typeface="Arial"/>
                <a:sym typeface="Arial"/>
              </a:rPr>
              <a:t>"Column 2"</a:t>
            </a:r>
            <a:r>
              <a:rPr sz="1200" lang="en">
                <a:latin typeface="Arial"/>
                <a:ea typeface="Arial"/>
                <a:cs typeface="Arial"/>
                <a:sym typeface="Arial"/>
              </a:rPr>
              <a:t>:</a:t>
            </a:r>
            <a:r>
              <a:rPr sz="1200" lang="en">
                <a:solidFill>
                  <a:srgbClr val="0000CD"/>
                </a:solidFill>
                <a:latin typeface="Arial"/>
                <a:ea typeface="Arial"/>
                <a:cs typeface="Arial"/>
                <a:sym typeface="Arial"/>
              </a:rPr>
              <a:t>"Record 2 data"</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            	{</a:t>
            </a:r>
            <a:r>
              <a:rPr sz="1200" lang="en">
                <a:solidFill>
                  <a:srgbClr val="A52A2A"/>
                </a:solidFill>
                <a:latin typeface="Arial"/>
                <a:ea typeface="Arial"/>
                <a:cs typeface="Arial"/>
                <a:sym typeface="Arial"/>
              </a:rPr>
              <a:t>"Column 1"</a:t>
            </a:r>
            <a:r>
              <a:rPr sz="1200" lang="en">
                <a:latin typeface="Arial"/>
                <a:ea typeface="Arial"/>
                <a:cs typeface="Arial"/>
                <a:sym typeface="Arial"/>
              </a:rPr>
              <a:t>:</a:t>
            </a:r>
            <a:r>
              <a:rPr sz="1200" lang="en">
                <a:solidFill>
                  <a:srgbClr val="0000CD"/>
                </a:solidFill>
                <a:latin typeface="Arial"/>
                <a:ea typeface="Arial"/>
                <a:cs typeface="Arial"/>
                <a:sym typeface="Arial"/>
              </a:rPr>
              <a:t>"Record 3 data"</a:t>
            </a:r>
            <a:r>
              <a:rPr sz="1200" lang="en">
                <a:latin typeface="Arial"/>
                <a:ea typeface="Arial"/>
                <a:cs typeface="Arial"/>
                <a:sym typeface="Arial"/>
              </a:rPr>
              <a:t>, </a:t>
            </a:r>
            <a:r>
              <a:rPr sz="1200" lang="en">
                <a:solidFill>
                  <a:srgbClr val="A52A2A"/>
                </a:solidFill>
                <a:latin typeface="Arial"/>
                <a:ea typeface="Arial"/>
                <a:cs typeface="Arial"/>
                <a:sym typeface="Arial"/>
              </a:rPr>
              <a:t>"Column 2"</a:t>
            </a:r>
            <a:r>
              <a:rPr sz="1200" lang="en">
                <a:latin typeface="Arial"/>
                <a:ea typeface="Arial"/>
                <a:cs typeface="Arial"/>
                <a:sym typeface="Arial"/>
              </a:rPr>
              <a:t>:</a:t>
            </a:r>
            <a:r>
              <a:rPr sz="1200" lang="en">
                <a:solidFill>
                  <a:srgbClr val="0000CD"/>
                </a:solidFill>
                <a:latin typeface="Arial"/>
                <a:ea typeface="Arial"/>
                <a:cs typeface="Arial"/>
                <a:sym typeface="Arial"/>
              </a:rPr>
              <a:t>"Record 3 data"</a:t>
            </a:r>
            <a:r>
              <a:rPr sz="1200" lang="en">
                <a:latin typeface="Arial"/>
                <a:ea typeface="Arial"/>
                <a:cs typeface="Arial"/>
                <a:sym typeface="Arial"/>
              </a:rPr>
              <a:t>}</a:t>
            </a:r>
          </a:p>
          <a:p>
            <a:pPr rtl="0" lvl="0">
              <a:spcBef>
                <a:spcPts val="0"/>
              </a:spcBef>
              <a:buNone/>
            </a:pPr>
            <a:r>
              <a:rPr sz="1200" lang="en">
                <a:latin typeface="Arial"/>
                <a:ea typeface="Arial"/>
                <a:cs typeface="Arial"/>
                <a:sym typeface="Arial"/>
              </a:rPr>
              <a:t>]}</a:t>
            </a:r>
          </a:p>
          <a:p>
            <a:pPr rtl="0" lvl="0">
              <a:spcBef>
                <a:spcPts val="0"/>
              </a:spcBef>
              <a:buNone/>
            </a:pPr>
            <a:r>
              <a:t/>
            </a:r>
            <a:endParaRPr sz="1200">
              <a:latin typeface="Arial"/>
              <a:ea typeface="Arial"/>
              <a:cs typeface="Arial"/>
              <a:sym typeface="Arial"/>
            </a:endParaRPr>
          </a:p>
          <a:p>
            <a:pPr rtl="0" lvl="0">
              <a:lnSpc>
                <a:spcPct val="115000"/>
              </a:lnSpc>
              <a:spcBef>
                <a:spcPts val="0"/>
              </a:spcBef>
              <a:buClr>
                <a:schemeClr val="dk1"/>
              </a:buClr>
              <a:buSzPct val="91666"/>
              <a:buFont typeface="Arial"/>
              <a:buNone/>
            </a:pPr>
            <a:r>
              <a:rPr u="sng" b="1" sz="1200" lang="en">
                <a:latin typeface="Arial"/>
                <a:ea typeface="Arial"/>
                <a:cs typeface="Arial"/>
                <a:sym typeface="Arial"/>
              </a:rPr>
              <a:t>Level Information:</a:t>
            </a:r>
          </a:p>
          <a:p>
            <a:pPr rtl="0" lvl="0">
              <a:lnSpc>
                <a:spcPct val="115000"/>
              </a:lnSpc>
              <a:spcBef>
                <a:spcPts val="0"/>
              </a:spcBef>
              <a:buClr>
                <a:schemeClr val="dk1"/>
              </a:buClr>
              <a:buSzPct val="91666"/>
              <a:buFont typeface="Arial"/>
              <a:buNone/>
            </a:pPr>
            <a:r>
              <a:rPr sz="1200" lang="en">
                <a:latin typeface="Arial"/>
                <a:ea typeface="Arial"/>
                <a:cs typeface="Arial"/>
                <a:sym typeface="Arial"/>
              </a:rPr>
              <a:t>{</a:t>
            </a:r>
            <a:r>
              <a:rPr sz="1200" lang="en">
                <a:solidFill>
                  <a:srgbClr val="A52A2A"/>
                </a:solidFill>
                <a:latin typeface="Arial"/>
                <a:ea typeface="Arial"/>
                <a:cs typeface="Arial"/>
                <a:sym typeface="Arial"/>
              </a:rPr>
              <a:t>"Level"</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            	{</a:t>
            </a:r>
            <a:r>
              <a:rPr sz="1200" lang="en">
                <a:solidFill>
                  <a:srgbClr val="A52A2A"/>
                </a:solidFill>
                <a:latin typeface="Arial"/>
                <a:ea typeface="Arial"/>
                <a:cs typeface="Arial"/>
                <a:sym typeface="Arial"/>
              </a:rPr>
              <a:t>"level_id"</a:t>
            </a:r>
            <a:r>
              <a:rPr sz="1200" lang="en">
                <a:latin typeface="Arial"/>
                <a:ea typeface="Arial"/>
                <a:cs typeface="Arial"/>
                <a:sym typeface="Arial"/>
              </a:rPr>
              <a:t>:</a:t>
            </a:r>
            <a:r>
              <a:rPr sz="1200" lang="en">
                <a:solidFill>
                  <a:srgbClr val="0000CD"/>
                </a:solidFill>
                <a:latin typeface="Arial"/>
                <a:ea typeface="Arial"/>
                <a:cs typeface="Arial"/>
                <a:sym typeface="Arial"/>
              </a:rPr>
              <a:t>"0...n"</a:t>
            </a:r>
            <a:r>
              <a:rPr sz="1200" lang="en">
                <a:latin typeface="Arial"/>
                <a:ea typeface="Arial"/>
                <a:cs typeface="Arial"/>
                <a:sym typeface="Arial"/>
              </a:rPr>
              <a:t>, </a:t>
            </a:r>
            <a:r>
              <a:rPr sz="1200" lang="en">
                <a:solidFill>
                  <a:srgbClr val="A52A2A"/>
                </a:solidFill>
                <a:latin typeface="Arial"/>
                <a:ea typeface="Arial"/>
                <a:cs typeface="Arial"/>
                <a:sym typeface="Arial"/>
              </a:rPr>
              <a:t>"name"</a:t>
            </a:r>
            <a:r>
              <a:rPr sz="1200" lang="en">
                <a:latin typeface="Arial"/>
                <a:ea typeface="Arial"/>
                <a:cs typeface="Arial"/>
                <a:sym typeface="Arial"/>
              </a:rPr>
              <a:t>:</a:t>
            </a:r>
            <a:r>
              <a:rPr sz="1200" lang="en">
                <a:solidFill>
                  <a:srgbClr val="0000CD"/>
                </a:solidFill>
                <a:latin typeface="Arial"/>
                <a:ea typeface="Arial"/>
                <a:cs typeface="Arial"/>
                <a:sym typeface="Arial"/>
              </a:rPr>
              <a:t>"ABC"</a:t>
            </a:r>
            <a:r>
              <a:rPr sz="1200" lang="en">
                <a:latin typeface="Arial"/>
                <a:ea typeface="Arial"/>
                <a:cs typeface="Arial"/>
                <a:sym typeface="Arial"/>
              </a:rPr>
              <a:t>, </a:t>
            </a:r>
            <a:r>
              <a:rPr sz="1200" lang="en">
                <a:solidFill>
                  <a:srgbClr val="A52A2A"/>
                </a:solidFill>
                <a:latin typeface="Arial"/>
                <a:ea typeface="Arial"/>
                <a:cs typeface="Arial"/>
                <a:sym typeface="Arial"/>
              </a:rPr>
              <a:t>"time_limit"</a:t>
            </a:r>
            <a:r>
              <a:rPr sz="1200" lang="en">
                <a:latin typeface="Arial"/>
                <a:ea typeface="Arial"/>
                <a:cs typeface="Arial"/>
                <a:sym typeface="Arial"/>
              </a:rPr>
              <a:t>:</a:t>
            </a:r>
            <a:r>
              <a:rPr sz="1200" lang="en">
                <a:solidFill>
                  <a:srgbClr val="0000CD"/>
                </a:solidFill>
                <a:latin typeface="Arial"/>
                <a:ea typeface="Arial"/>
                <a:cs typeface="Arial"/>
                <a:sym typeface="Arial"/>
              </a:rPr>
              <a:t>"min:sec"</a:t>
            </a:r>
            <a:r>
              <a:rPr sz="1200" lang="en">
                <a:latin typeface="Arial"/>
                <a:ea typeface="Arial"/>
                <a:cs typeface="Arial"/>
                <a:sym typeface="Arial"/>
              </a:rPr>
              <a:t>,</a:t>
            </a:r>
          </a:p>
          <a:p>
            <a:pPr rtl="0" lvl="0">
              <a:spcBef>
                <a:spcPts val="0"/>
              </a:spcBef>
              <a:buClr>
                <a:schemeClr val="dk1"/>
              </a:buClr>
              <a:buSzPct val="91666"/>
              <a:buFont typeface="Arial"/>
              <a:buNone/>
            </a:pPr>
            <a:r>
              <a:rPr sz="1200" lang="en">
                <a:solidFill>
                  <a:srgbClr val="A52A2A"/>
                </a:solidFill>
                <a:latin typeface="Arial"/>
                <a:ea typeface="Arial"/>
                <a:cs typeface="Arial"/>
                <a:sym typeface="Arial"/>
              </a:rPr>
              <a:t>           	"description"</a:t>
            </a:r>
            <a:r>
              <a:rPr sz="1200" lang="en">
                <a:latin typeface="Arial"/>
                <a:ea typeface="Arial"/>
                <a:cs typeface="Arial"/>
                <a:sym typeface="Arial"/>
              </a:rPr>
              <a:t>:</a:t>
            </a:r>
            <a:r>
              <a:rPr sz="1200" lang="en">
                <a:solidFill>
                  <a:srgbClr val="0000CD"/>
                </a:solidFill>
                <a:latin typeface="Arial"/>
                <a:ea typeface="Arial"/>
                <a:cs typeface="Arial"/>
                <a:sym typeface="Arial"/>
              </a:rPr>
              <a:t>"ABC"</a:t>
            </a:r>
            <a:r>
              <a:rPr sz="1200" lang="en">
                <a:latin typeface="Arial"/>
                <a:ea typeface="Arial"/>
                <a:cs typeface="Arial"/>
                <a:sym typeface="Arial"/>
              </a:rPr>
              <a:t>,</a:t>
            </a:r>
            <a:r>
              <a:rPr sz="1200" lang="en">
                <a:solidFill>
                  <a:srgbClr val="A52A2A"/>
                </a:solidFill>
                <a:latin typeface="Arial"/>
                <a:ea typeface="Arial"/>
                <a:cs typeface="Arial"/>
                <a:sym typeface="Arial"/>
              </a:rPr>
              <a:t>"testq_set"</a:t>
            </a:r>
            <a:r>
              <a:rPr sz="1200" lang="en">
                <a:latin typeface="Arial"/>
                <a:ea typeface="Arial"/>
                <a:cs typeface="Arial"/>
                <a:sym typeface="Arial"/>
              </a:rPr>
              <a:t>:</a:t>
            </a:r>
            <a:r>
              <a:rPr sz="1200" lang="en">
                <a:solidFill>
                  <a:srgbClr val="0000CD"/>
                </a:solidFill>
                <a:latin typeface="Arial"/>
                <a:ea typeface="Arial"/>
                <a:cs typeface="Arial"/>
                <a:sym typeface="Arial"/>
              </a:rPr>
              <a:t>"T-F"</a:t>
            </a:r>
            <a:r>
              <a:rPr sz="1200" lang="en">
                <a:latin typeface="Arial"/>
                <a:ea typeface="Arial"/>
                <a:cs typeface="Arial"/>
                <a:sym typeface="Arial"/>
              </a:rPr>
              <a:t>, </a:t>
            </a:r>
            <a:r>
              <a:rPr sz="1200" lang="en">
                <a:solidFill>
                  <a:srgbClr val="A52A2A"/>
                </a:solidFill>
                <a:latin typeface="Arial"/>
                <a:ea typeface="Arial"/>
                <a:cs typeface="Arial"/>
                <a:sym typeface="Arial"/>
              </a:rPr>
              <a:t>"num_tquestions"</a:t>
            </a:r>
            <a:r>
              <a:rPr sz="1200" lang="en">
                <a:latin typeface="Arial"/>
                <a:ea typeface="Arial"/>
                <a:cs typeface="Arial"/>
                <a:sym typeface="Arial"/>
              </a:rPr>
              <a:t>:</a:t>
            </a:r>
            <a:r>
              <a:rPr sz="1200" lang="en">
                <a:solidFill>
                  <a:srgbClr val="0000CD"/>
                </a:solidFill>
                <a:latin typeface="Arial"/>
                <a:ea typeface="Arial"/>
                <a:cs typeface="Arial"/>
                <a:sym typeface="Arial"/>
              </a:rPr>
              <a:t>"0...n"</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a:t>
            </a:r>
          </a:p>
          <a:p>
            <a:pPr indent="457200" marL="4114800">
              <a:spcBef>
                <a:spcPts val="0"/>
              </a:spcBef>
              <a:buNone/>
            </a:pPr>
            <a:r>
              <a:t/>
            </a:r>
            <a:endParaRPr sz="12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Security Architecture</a:t>
            </a:r>
          </a:p>
        </p:txBody>
      </p:sp>
      <p:sp>
        <p:nvSpPr>
          <p:cNvPr id="95" name="Shape 9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SSL Encryption/Identification</a:t>
            </a:r>
          </a:p>
          <a:p>
            <a:pPr lvl="0" indent="-419100" marL="457200">
              <a:spcBef>
                <a:spcPts val="0"/>
              </a:spcBef>
              <a:buClr>
                <a:schemeClr val="dk1"/>
              </a:buClr>
              <a:buSzPct val="100000"/>
              <a:buFont typeface="Arial"/>
              <a:buChar char="●"/>
            </a:pPr>
            <a:r>
              <a:rPr lang="en"/>
              <a:t>Storing Credentials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