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4552BF79-2D6B-4A42-BB8C-3DE9E400124F}">
  <a:tblStyle styleName="Table_0" styleId="{4552BF79-2D6B-4A42-BB8C-3DE9E400124F}">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Lst>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1.xml" Type="http://schemas.openxmlformats.org/officeDocument/2006/relationships/slide" Id="rId26"/><Relationship Target="slides/slide20.xml" Type="http://schemas.openxmlformats.org/officeDocument/2006/relationships/slide" Id="rId25"/><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3.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 name="Shape 48"/>
        <p:cNvGrpSpPr/>
        <p:nvPr/>
      </p:nvGrpSpPr>
      <p:grpSpPr>
        <a:xfrm>
          <a:off y="0" x="0"/>
          <a:ext cy="0" cx="0"/>
          <a:chOff y="0" x="0"/>
          <a:chExt cy="0" cx="0"/>
        </a:xfrm>
      </p:grpSpPr>
      <p:sp>
        <p:nvSpPr>
          <p:cNvPr id="49" name="Shape 4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0" name="Shape 5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4" name="Shape 10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SSL(Secure Sockets Layer) If the web portal is communicating with the server or the iOS application is communicating with the server, the encryption and identification process will be the same.</a:t>
            </a:r>
          </a:p>
          <a:p>
            <a:pPr rtl="0">
              <a:spcBef>
                <a:spcPts val="0"/>
              </a:spcBef>
              <a:buNone/>
            </a:pPr>
            <a:r>
              <a:t/>
            </a:r>
            <a:endParaRPr/>
          </a:p>
          <a:p>
            <a:pPr rtl="0">
              <a:spcBef>
                <a:spcPts val="0"/>
              </a:spcBef>
              <a:buNone/>
            </a:pPr>
            <a:r>
              <a:rPr lang="en"/>
              <a:t>Encryption steps: </a:t>
            </a:r>
          </a:p>
          <a:p>
            <a:pPr rtl="0">
              <a:spcBef>
                <a:spcPts val="0"/>
              </a:spcBef>
              <a:buNone/>
            </a:pPr>
            <a:r>
              <a:rPr lang="en"/>
              <a:t>1) Server and device agree on encryption</a:t>
            </a:r>
          </a:p>
          <a:p>
            <a:pPr rtl="0">
              <a:spcBef>
                <a:spcPts val="0"/>
              </a:spcBef>
              <a:buNone/>
            </a:pPr>
            <a:r>
              <a:rPr lang="en"/>
              <a:t>2)Server sends certificate</a:t>
            </a:r>
          </a:p>
          <a:p>
            <a:pPr rtl="0">
              <a:spcBef>
                <a:spcPts val="0"/>
              </a:spcBef>
              <a:buNone/>
            </a:pPr>
            <a:r>
              <a:rPr lang="en"/>
              <a:t>3)Device requests to start encrypting</a:t>
            </a:r>
          </a:p>
          <a:p>
            <a:pPr rtl="0">
              <a:spcBef>
                <a:spcPts val="0"/>
              </a:spcBef>
              <a:buNone/>
            </a:pPr>
            <a:r>
              <a:rPr lang="en"/>
              <a:t>4) Server requests the device to start encrypting</a:t>
            </a:r>
          </a:p>
          <a:p>
            <a:pPr rtl="0">
              <a:spcBef>
                <a:spcPts val="0"/>
              </a:spcBef>
              <a:buNone/>
            </a:pPr>
            <a:r>
              <a:rPr lang="en"/>
              <a:t>5) Final, total encryption  </a:t>
            </a:r>
          </a:p>
          <a:p>
            <a:pPr rtl="0">
              <a:spcBef>
                <a:spcPts val="0"/>
              </a:spcBef>
              <a:buNone/>
            </a:pPr>
            <a:r>
              <a:t/>
            </a:r>
            <a:endParaRPr/>
          </a:p>
          <a:p>
            <a:pPr rtl="0">
              <a:spcBef>
                <a:spcPts val="0"/>
              </a:spcBef>
              <a:buNone/>
            </a:pPr>
            <a:r>
              <a:rPr lang="en"/>
              <a:t>Identification steps:</a:t>
            </a:r>
          </a:p>
          <a:p>
            <a:pPr rtl="0" lvl="0">
              <a:lnSpc>
                <a:spcPct val="115000"/>
              </a:lnSpc>
              <a:spcBef>
                <a:spcPts val="0"/>
              </a:spcBef>
              <a:buClr>
                <a:schemeClr val="dk1"/>
              </a:buClr>
              <a:buSzPct val="100000"/>
              <a:buFont typeface="Arial"/>
              <a:buNone/>
            </a:pPr>
            <a:r>
              <a:rPr lang="en">
                <a:solidFill>
                  <a:schemeClr val="dk1"/>
                </a:solidFill>
              </a:rPr>
              <a:t>1) Company asks CA for a certificate</a:t>
            </a:r>
          </a:p>
          <a:p>
            <a:pPr rtl="0" lvl="0">
              <a:lnSpc>
                <a:spcPct val="115000"/>
              </a:lnSpc>
              <a:spcBef>
                <a:spcPts val="0"/>
              </a:spcBef>
              <a:buClr>
                <a:schemeClr val="dk1"/>
              </a:buClr>
              <a:buSzPct val="100000"/>
              <a:buFont typeface="Arial"/>
              <a:buNone/>
            </a:pPr>
            <a:r>
              <a:rPr lang="en">
                <a:solidFill>
                  <a:schemeClr val="dk1"/>
                </a:solidFill>
              </a:rPr>
              <a:t>2) CA creates certificate and signs it</a:t>
            </a:r>
          </a:p>
          <a:p>
            <a:pPr rtl="0" lvl="0">
              <a:lnSpc>
                <a:spcPct val="115000"/>
              </a:lnSpc>
              <a:spcBef>
                <a:spcPts val="0"/>
              </a:spcBef>
              <a:buClr>
                <a:schemeClr val="dk1"/>
              </a:buClr>
              <a:buSzPct val="100000"/>
              <a:buFont typeface="Arial"/>
              <a:buNone/>
            </a:pPr>
            <a:r>
              <a:rPr lang="en">
                <a:solidFill>
                  <a:schemeClr val="dk1"/>
                </a:solidFill>
              </a:rPr>
              <a:t>3) Certificate installed in server</a:t>
            </a:r>
          </a:p>
          <a:p>
            <a:pPr rtl="0" lvl="0">
              <a:lnSpc>
                <a:spcPct val="115000"/>
              </a:lnSpc>
              <a:spcBef>
                <a:spcPts val="0"/>
              </a:spcBef>
              <a:buClr>
                <a:schemeClr val="dk1"/>
              </a:buClr>
              <a:buSzPct val="100000"/>
              <a:buFont typeface="Arial"/>
              <a:buNone/>
            </a:pPr>
            <a:r>
              <a:rPr lang="en">
                <a:solidFill>
                  <a:schemeClr val="dk1"/>
                </a:solidFill>
              </a:rPr>
              <a:t>4) Browser issued with root certificates</a:t>
            </a:r>
          </a:p>
          <a:p>
            <a:pPr rtl="0" lvl="0">
              <a:lnSpc>
                <a:spcPct val="115000"/>
              </a:lnSpc>
              <a:spcBef>
                <a:spcPts val="0"/>
              </a:spcBef>
              <a:buClr>
                <a:schemeClr val="dk1"/>
              </a:buClr>
              <a:buSzPct val="100000"/>
              <a:buFont typeface="Arial"/>
              <a:buNone/>
            </a:pPr>
            <a:r>
              <a:rPr lang="en">
                <a:solidFill>
                  <a:schemeClr val="dk1"/>
                </a:solidFill>
              </a:rPr>
              <a:t>5) Browser trust correctly signed certs</a:t>
            </a:r>
          </a:p>
          <a:p>
            <a:pPr rtl="0">
              <a:spcBef>
                <a:spcPts val="0"/>
              </a:spcBef>
              <a:buNone/>
            </a:pPr>
            <a:r>
              <a:t/>
            </a:r>
            <a:endParaRPr/>
          </a:p>
          <a:p>
            <a:pPr rtl="0">
              <a:spcBef>
                <a:spcPts val="0"/>
              </a:spcBef>
              <a:buNone/>
            </a:pPr>
            <a:r>
              <a:t/>
            </a:r>
            <a:endParaRPr/>
          </a:p>
          <a:p>
            <a:pPr>
              <a:spcBef>
                <a:spcPts val="0"/>
              </a:spcBef>
              <a:buNone/>
            </a:pPr>
            <a:r>
              <a:rPr lang="en"/>
              <a:t>Storing Credentials: All credentials will be stored in database using salting and hashing on the password to ensure security.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8" name="Shape 108"/>
        <p:cNvGrpSpPr/>
        <p:nvPr/>
      </p:nvGrpSpPr>
      <p:grpSpPr>
        <a:xfrm>
          <a:off y="0" x="0"/>
          <a:ext cy="0" cx="0"/>
          <a:chOff y="0" x="0"/>
          <a:chExt cy="0" cx="0"/>
        </a:xfrm>
      </p:grpSpPr>
      <p:sp>
        <p:nvSpPr>
          <p:cNvPr id="109" name="Shape 10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0" name="Shape 11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For our use cases, we have 3 user types.</a:t>
            </a:r>
          </a:p>
          <a:p>
            <a:pPr rtl="0">
              <a:spcBef>
                <a:spcPts val="0"/>
              </a:spcBef>
              <a:buNone/>
            </a:pPr>
            <a:r>
              <a:t/>
            </a:r>
            <a:endParaRPr/>
          </a:p>
          <a:p>
            <a:pPr rtl="0">
              <a:spcBef>
                <a:spcPts val="0"/>
              </a:spcBef>
              <a:buNone/>
            </a:pPr>
            <a:r>
              <a:rPr lang="en"/>
              <a:t>Administrator: Is created by default and will have access to the whole system.</a:t>
            </a:r>
          </a:p>
          <a:p>
            <a:pPr rtl="0">
              <a:spcBef>
                <a:spcPts val="0"/>
              </a:spcBef>
              <a:buNone/>
            </a:pPr>
            <a:r>
              <a:t/>
            </a:r>
            <a:endParaRPr/>
          </a:p>
          <a:p>
            <a:pPr rtl="0">
              <a:spcBef>
                <a:spcPts val="0"/>
              </a:spcBef>
              <a:buNone/>
            </a:pPr>
            <a:r>
              <a:rPr lang="en"/>
              <a:t>Teacher: Assigned teacher role by creating account</a:t>
            </a:r>
          </a:p>
          <a:p>
            <a:pPr rtl="0">
              <a:spcBef>
                <a:spcPts val="0"/>
              </a:spcBef>
              <a:buNone/>
            </a:pPr>
            <a:r>
              <a:t/>
            </a:r>
            <a:endParaRPr/>
          </a:p>
          <a:p>
            <a:pPr rtl="0">
              <a:spcBef>
                <a:spcPts val="0"/>
              </a:spcBef>
              <a:buNone/>
            </a:pPr>
            <a:r>
              <a:rPr lang="en"/>
              <a:t>Student: Assigned student role by teacher creating student account.</a:t>
            </a:r>
          </a:p>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4" name="Shape 114"/>
        <p:cNvGrpSpPr/>
        <p:nvPr/>
      </p:nvGrpSpPr>
      <p:grpSpPr>
        <a:xfrm>
          <a:off y="0" x="0"/>
          <a:ext cy="0" cx="0"/>
          <a:chOff y="0" x="0"/>
          <a:chExt cy="0" cx="0"/>
        </a:xfrm>
      </p:grpSpPr>
      <p:sp>
        <p:nvSpPr>
          <p:cNvPr id="115" name="Shape 11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6" name="Shape 11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An administrator will be able to delete a specific teacher, wipe the database, or block new teachers from creating accounts.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0" name="Shape 120"/>
        <p:cNvGrpSpPr/>
        <p:nvPr/>
      </p:nvGrpSpPr>
      <p:grpSpPr>
        <a:xfrm>
          <a:off y="0" x="0"/>
          <a:ext cy="0" cx="0"/>
          <a:chOff y="0" x="0"/>
          <a:chExt cy="0" cx="0"/>
        </a:xfrm>
      </p:grpSpPr>
      <p:sp>
        <p:nvSpPr>
          <p:cNvPr id="121" name="Shape 12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2" name="Shape 12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A teacher will have the ability to create/delete classes, as well as adding or removing students from those classes. Teachers will also be able to add/remove levels and questions, and view the progress of their students.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6" name="Shape 126"/>
        <p:cNvGrpSpPr/>
        <p:nvPr/>
      </p:nvGrpSpPr>
      <p:grpSpPr>
        <a:xfrm>
          <a:off y="0" x="0"/>
          <a:ext cy="0" cx="0"/>
          <a:chOff y="0" x="0"/>
          <a:chExt cy="0" cx="0"/>
        </a:xfrm>
      </p:grpSpPr>
      <p:sp>
        <p:nvSpPr>
          <p:cNvPr id="127" name="Shape 12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8" name="Shape 12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A student will be able to view levels, select the type of level, and then actually play the level where the enter answers.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4" name="Shape 154"/>
        <p:cNvGrpSpPr/>
        <p:nvPr/>
      </p:nvGrpSpPr>
      <p:grpSpPr>
        <a:xfrm>
          <a:off y="0" x="0"/>
          <a:ext cy="0" cx="0"/>
          <a:chOff y="0" x="0"/>
          <a:chExt cy="0" cx="0"/>
        </a:xfrm>
      </p:grpSpPr>
      <p:sp>
        <p:nvSpPr>
          <p:cNvPr id="155" name="Shape 1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6" name="Shape 15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So lets go through one of the uses cases for each of the different users.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5" name="Shape 185"/>
        <p:cNvGrpSpPr/>
        <p:nvPr/>
      </p:nvGrpSpPr>
      <p:grpSpPr>
        <a:xfrm>
          <a:off y="0" x="0"/>
          <a:ext cy="0" cx="0"/>
          <a:chOff y="0" x="0"/>
          <a:chExt cy="0" cx="0"/>
        </a:xfrm>
      </p:grpSpPr>
      <p:sp>
        <p:nvSpPr>
          <p:cNvPr id="186" name="Shape 1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7" name="Shape 18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8" name="Shape 208"/>
        <p:cNvGrpSpPr/>
        <p:nvPr/>
      </p:nvGrpSpPr>
      <p:grpSpPr>
        <a:xfrm>
          <a:off y="0" x="0"/>
          <a:ext cy="0" cx="0"/>
          <a:chOff y="0" x="0"/>
          <a:chExt cy="0" cx="0"/>
        </a:xfrm>
      </p:grpSpPr>
      <p:sp>
        <p:nvSpPr>
          <p:cNvPr id="209" name="Shape 20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0" name="Shape 21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4" name="Shape 214"/>
        <p:cNvGrpSpPr/>
        <p:nvPr/>
      </p:nvGrpSpPr>
      <p:grpSpPr>
        <a:xfrm>
          <a:off y="0" x="0"/>
          <a:ext cy="0" cx="0"/>
          <a:chOff y="0" x="0"/>
          <a:chExt cy="0" cx="0"/>
        </a:xfrm>
      </p:grpSpPr>
      <p:sp>
        <p:nvSpPr>
          <p:cNvPr id="215" name="Shape 21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6" name="Shape 21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Teacher creates a class sequence diagram</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0" name="Shape 220"/>
        <p:cNvGrpSpPr/>
        <p:nvPr/>
      </p:nvGrpSpPr>
      <p:grpSpPr>
        <a:xfrm>
          <a:off y="0" x="0"/>
          <a:ext cy="0" cx="0"/>
          <a:chOff y="0" x="0"/>
          <a:chExt cy="0" cx="0"/>
        </a:xfrm>
      </p:grpSpPr>
      <p:sp>
        <p:nvSpPr>
          <p:cNvPr id="221" name="Shape 22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2" name="Shape 22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 name="Shape 5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For our presentation we are going to go through our Product Design Specification document and outline the main section of our document. For each section we will talk about some of the main components that we think are the most important.</a:t>
            </a:r>
          </a:p>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7" name="Shape 227"/>
        <p:cNvGrpSpPr/>
        <p:nvPr/>
      </p:nvGrpSpPr>
      <p:grpSpPr>
        <a:xfrm>
          <a:off y="0" x="0"/>
          <a:ext cy="0" cx="0"/>
          <a:chOff y="0" x="0"/>
          <a:chExt cy="0" cx="0"/>
        </a:xfrm>
      </p:grpSpPr>
      <p:sp>
        <p:nvSpPr>
          <p:cNvPr id="228" name="Shape 2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9" name="Shape 22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3" name="Shape 233"/>
        <p:cNvGrpSpPr/>
        <p:nvPr/>
      </p:nvGrpSpPr>
      <p:grpSpPr>
        <a:xfrm>
          <a:off y="0" x="0"/>
          <a:ext cy="0" cx="0"/>
          <a:chOff y="0" x="0"/>
          <a:chExt cy="0" cx="0"/>
        </a:xfrm>
      </p:grpSpPr>
      <p:sp>
        <p:nvSpPr>
          <p:cNvPr id="234" name="Shape 2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5" name="Shape 23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This is the class diagram for the web portal. For all users its standard to have a database, session, data and to use functions such as create, find, or login. This is common among teachers, students and administrators.</a:t>
            </a:r>
          </a:p>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8" name="Shape 238"/>
        <p:cNvGrpSpPr/>
        <p:nvPr/>
      </p:nvGrpSpPr>
      <p:grpSpPr>
        <a:xfrm>
          <a:off y="0" x="0"/>
          <a:ext cy="0" cx="0"/>
          <a:chOff y="0" x="0"/>
          <a:chExt cy="0" cx="0"/>
        </a:xfrm>
      </p:grpSpPr>
      <p:sp>
        <p:nvSpPr>
          <p:cNvPr id="239" name="Shape 23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0" name="Shape 24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2" name="Shape 6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Some of the features for the iOS application are navigation through different levels and having the ability to chose between practice and test sections. </a:t>
            </a:r>
          </a:p>
          <a:p>
            <a:pPr rtl="0">
              <a:spcBef>
                <a:spcPts val="0"/>
              </a:spcBef>
              <a:buNone/>
            </a:pPr>
            <a:r>
              <a:t/>
            </a:r>
            <a:endParaRPr/>
          </a:p>
          <a:p>
            <a:pPr rtl="0">
              <a:spcBef>
                <a:spcPts val="0"/>
              </a:spcBef>
              <a:buNone/>
            </a:pPr>
            <a:r>
              <a:rPr lang="en"/>
              <a:t>Some of the features for the web portal that the teacher will be using are, creating a class, viewing students progress and adding new levels and questions to the iOS application.</a:t>
            </a:r>
          </a:p>
          <a:p>
            <a:pPr rtl="0">
              <a:spcBef>
                <a:spcPts val="0"/>
              </a:spcBef>
              <a:buNone/>
            </a:pPr>
            <a:r>
              <a:t/>
            </a:r>
            <a:endParaRPr/>
          </a:p>
          <a:p>
            <a:pPr>
              <a:spcBef>
                <a:spcPts val="0"/>
              </a:spcBef>
              <a:buNone/>
            </a:pPr>
            <a:r>
              <a:rPr lang="en"/>
              <a:t>Features for the web portal that the administrator will be using are, deleting/denying teacher accounts. As well as, clearing the whole system.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 name="Shape 66"/>
        <p:cNvGrpSpPr/>
        <p:nvPr/>
      </p:nvGrpSpPr>
      <p:grpSpPr>
        <a:xfrm>
          <a:off y="0" x="0"/>
          <a:ext cy="0" cx="0"/>
          <a:chOff y="0" x="0"/>
          <a:chExt cy="0" cx="0"/>
        </a:xfrm>
      </p:grpSpPr>
      <p:sp>
        <p:nvSpPr>
          <p:cNvPr id="67" name="Shape 6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8" name="Shape 6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Assumptions: </a:t>
            </a:r>
          </a:p>
          <a:p>
            <a:pPr rtl="0">
              <a:spcBef>
                <a:spcPts val="0"/>
              </a:spcBef>
              <a:buNone/>
            </a:pPr>
            <a:r>
              <a:rPr lang="en"/>
              <a:t>Teachers may have limited technological skill set so the web portal must be easy to use and user friendly.</a:t>
            </a:r>
          </a:p>
          <a:p>
            <a:pPr rtl="0">
              <a:spcBef>
                <a:spcPts val="0"/>
              </a:spcBef>
              <a:buNone/>
            </a:pPr>
            <a:r>
              <a:rPr lang="en"/>
              <a:t>First graders rely on patterns and visual cues to learn so the iOS application must be visually appealing and easy to use.</a:t>
            </a:r>
          </a:p>
          <a:p>
            <a:pPr rtl="0">
              <a:spcBef>
                <a:spcPts val="0"/>
              </a:spcBef>
              <a:buNone/>
            </a:pPr>
            <a:r>
              <a:t/>
            </a:r>
            <a:endParaRPr/>
          </a:p>
          <a:p>
            <a:pPr rtl="0">
              <a:spcBef>
                <a:spcPts val="0"/>
              </a:spcBef>
              <a:buNone/>
            </a:pPr>
            <a:r>
              <a:rPr lang="en"/>
              <a:t>Business Constraints: </a:t>
            </a:r>
          </a:p>
          <a:p>
            <a:pPr rtl="0">
              <a:spcBef>
                <a:spcPts val="0"/>
              </a:spcBef>
              <a:buNone/>
            </a:pPr>
            <a:r>
              <a:rPr lang="en"/>
              <a:t>If our final product has a server hosted at wayne state university as opposed to server being hosted at graylings school. The communication between the application and web portal could be slow.</a:t>
            </a:r>
          </a:p>
          <a:p>
            <a:pPr rtl="0">
              <a:spcBef>
                <a:spcPts val="0"/>
              </a:spcBef>
              <a:buNone/>
            </a:pPr>
            <a:r>
              <a:t/>
            </a:r>
            <a:endParaRPr/>
          </a:p>
          <a:p>
            <a:pPr rtl="0">
              <a:spcBef>
                <a:spcPts val="0"/>
              </a:spcBef>
              <a:buNone/>
            </a:pPr>
            <a:r>
              <a:rPr lang="en"/>
              <a:t>Technical Constraints: Application will work on iPads with iOS 8 and the web portal will function on google chrome. We will not have a huge server so if there are a lot of users for the system this could slow our system down.</a:t>
            </a:r>
          </a:p>
          <a:p>
            <a:pPr rtl="0">
              <a:spcBef>
                <a:spcPts val="0"/>
              </a:spcBef>
              <a:buNone/>
            </a:pPr>
            <a:r>
              <a:t/>
            </a:r>
            <a:endParaRPr/>
          </a:p>
          <a:p>
            <a:pPr rtl="0">
              <a:spcBef>
                <a:spcPts val="0"/>
              </a:spcBef>
              <a:buNone/>
            </a:pPr>
            <a:r>
              <a:t/>
            </a:r>
            <a:endParaRPr/>
          </a:p>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4" name="Shape 7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Math system is set up on public network where the iOS application and web portal will be connected to the same server.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0" name="Shape 8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Section 3.3.1</a:t>
            </a:r>
          </a:p>
          <a:p>
            <a:pPr rtl="0">
              <a:spcBef>
                <a:spcPts val="0"/>
              </a:spcBef>
              <a:buNone/>
            </a:pPr>
            <a:r>
              <a:t/>
            </a:r>
            <a:endParaRPr/>
          </a:p>
          <a:p>
            <a:pPr rtl="0">
              <a:spcBef>
                <a:spcPts val="0"/>
              </a:spcBef>
              <a:buNone/>
            </a:pPr>
            <a:r>
              <a:rPr lang="en"/>
              <a:t>iOS application is built using xCode which using a MVC design pattern. MVC stands for Model, View and Controllers. </a:t>
            </a:r>
          </a:p>
          <a:p>
            <a:pPr rtl="0">
              <a:spcBef>
                <a:spcPts val="0"/>
              </a:spcBef>
              <a:buNone/>
            </a:pPr>
            <a:r>
              <a:t/>
            </a:r>
            <a:endParaRPr/>
          </a:p>
          <a:p>
            <a:pPr rtl="0">
              <a:spcBef>
                <a:spcPts val="0"/>
              </a:spcBef>
              <a:buNone/>
            </a:pPr>
            <a:r>
              <a:rPr lang="en"/>
              <a:t>The controllers communicate between the model and view layers and also, requests data from service layer. </a:t>
            </a:r>
          </a:p>
          <a:p>
            <a:pPr rtl="0">
              <a:spcBef>
                <a:spcPts val="0"/>
              </a:spcBef>
              <a:buNone/>
            </a:pPr>
            <a:r>
              <a:t/>
            </a:r>
            <a:endParaRPr/>
          </a:p>
          <a:p>
            <a:pPr>
              <a:spcBef>
                <a:spcPts val="0"/>
              </a:spcBef>
              <a:buNone/>
            </a:pPr>
            <a:r>
              <a:rPr lang="en"/>
              <a:t>Model stores and provides methods for data. While the view is responsible for UI.</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6" name="Shape 8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Section 3.3.2</a:t>
            </a:r>
          </a:p>
          <a:p>
            <a:pPr rtl="0">
              <a:spcBef>
                <a:spcPts val="0"/>
              </a:spcBef>
              <a:buNone/>
            </a:pPr>
            <a:r>
              <a:t/>
            </a:r>
            <a:endParaRPr/>
          </a:p>
          <a:p>
            <a:pPr>
              <a:spcBef>
                <a:spcPts val="0"/>
              </a:spcBef>
              <a:buNone/>
            </a:pPr>
            <a:r>
              <a:rPr lang="en"/>
              <a:t>Similar MVC design as the iOS application. ADD MORE NOTES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2" name="Shape 9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Our system will be using JSON objects to format data when sending and receiving data. So what is JSON? JSON stands for JavaScript Object Notation and is basically just a string notation for a dictionary. Its lightweight and its easy for us humans to understand. Its also not difficult for machines to parse through.</a:t>
            </a:r>
          </a:p>
          <a:p>
            <a:pPr rtl="0">
              <a:spcBef>
                <a:spcPts val="0"/>
              </a:spcBef>
              <a:buNone/>
            </a:pPr>
            <a:r>
              <a:t/>
            </a:r>
            <a:endParaRPr/>
          </a:p>
          <a:p>
            <a:pPr rtl="0">
              <a:spcBef>
                <a:spcPts val="0"/>
              </a:spcBef>
              <a:buNone/>
            </a:pPr>
            <a:r>
              <a:rPr lang="en"/>
              <a:t>As you can see above, if we were to store a database table information it would look like the above notation. It begins with table name then inside of the brackets there are columns in red and the stored information in blue. For an example we will be sending level information to and from the iOS application, it would look like this. Level, level_id, name….</a:t>
            </a:r>
          </a:p>
          <a:p>
            <a:pPr>
              <a:spcBef>
                <a:spcPts val="0"/>
              </a:spcBef>
              <a:buNone/>
            </a:pPr>
            <a:r>
              <a:rPr lang="en"/>
              <a:t>What's nice about using JSON is PHP has a built in json_encode an json_decode function which will take in array or a json object and output the reverse.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8" name="Shape 9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lnSpc>
                <a:spcPct val="115000"/>
              </a:lnSpc>
              <a:spcBef>
                <a:spcPts val="0"/>
              </a:spcBef>
              <a:buClr>
                <a:schemeClr val="dk1"/>
              </a:buClr>
              <a:buSzPct val="91666"/>
              <a:buFont typeface="Arial"/>
              <a:buNone/>
            </a:pPr>
            <a:r>
              <a:rPr sz="1200" lang="en">
                <a:solidFill>
                  <a:schemeClr val="dk1"/>
                </a:solidFill>
              </a:rPr>
              <a:t>The web portal will also send and receive level, question, and student level progress information. However, the web portal will not be using JSON formatting, since querying the database will written in PHP, the web portal will eliminate the JSON formatting step and just store result sets in a string or an array.</a:t>
            </a:r>
          </a:p>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p:nvPr/>
        </p:nvSpPr>
        <p:spPr>
          <a:xfrm rot="10800000" flipH="1">
            <a:off y="2984999" x="0"/>
            <a:ext cy="2158500"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10" name="Shape 10"/>
          <p:cNvSpPr/>
          <p:nvPr/>
        </p:nvSpPr>
        <p:spPr>
          <a:xfrm>
            <a:off y="2393175" x="0"/>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11" name="Shape 11"/>
          <p:cNvSpPr/>
          <p:nvPr/>
        </p:nvSpPr>
        <p:spPr>
          <a:xfrm rot="10800000" flipH="1">
            <a:off y="2983958" x="0"/>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12" name="Shape 12"/>
          <p:cNvSpPr txBox="1"/>
          <p:nvPr>
            <p:ph type="ctrTitle"/>
          </p:nvPr>
        </p:nvSpPr>
        <p:spPr>
          <a:xfrm>
            <a:off y="1746892" x="685800"/>
            <a:ext cy="1238099" cx="7772400"/>
          </a:xfrm>
          <a:prstGeom prst="rect">
            <a:avLst/>
          </a:prstGeom>
        </p:spPr>
        <p:txBody>
          <a:bodyPr bIns="91425" rIns="91425" lIns="91425" tIns="91425" anchor="b"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13" name="Shape 13"/>
          <p:cNvSpPr txBox="1"/>
          <p:nvPr>
            <p:ph idx="1" type="subTitle"/>
          </p:nvPr>
        </p:nvSpPr>
        <p:spPr>
          <a:xfrm>
            <a:off y="3093357" x="685800"/>
            <a:ext cy="666600" cx="7772400"/>
          </a:xfrm>
          <a:prstGeom prst="rect">
            <a:avLst/>
          </a:prstGeom>
        </p:spPr>
        <p:txBody>
          <a:bodyPr bIns="91425" rIns="91425" lIns="91425" tIns="91425" anchor="t" anchorCtr="0"/>
          <a:lstStyle>
            <a:lvl1pPr algn="ctr">
              <a:spcBef>
                <a:spcPts val="0"/>
              </a:spcBef>
              <a:buClr>
                <a:schemeClr val="dk2"/>
              </a:buClr>
              <a:buSzPct val="100000"/>
              <a:buNone/>
              <a:defRPr sz="2400" i="1">
                <a:solidFill>
                  <a:schemeClr val="dk2"/>
                </a:solidFill>
              </a:defRPr>
            </a:lvl1pPr>
            <a:lvl2pPr algn="ctr">
              <a:spcBef>
                <a:spcPts val="0"/>
              </a:spcBef>
              <a:buClr>
                <a:schemeClr val="dk2"/>
              </a:buClr>
              <a:buNone/>
              <a:defRPr i="1">
                <a:solidFill>
                  <a:schemeClr val="dk2"/>
                </a:solidFill>
              </a:defRPr>
            </a:lvl2pPr>
            <a:lvl3pPr algn="ctr">
              <a:spcBef>
                <a:spcPts val="0"/>
              </a:spcBef>
              <a:buClr>
                <a:schemeClr val="dk2"/>
              </a:buClr>
              <a:buNone/>
              <a:defRPr i="1">
                <a:solidFill>
                  <a:schemeClr val="dk2"/>
                </a:solidFill>
              </a:defRPr>
            </a:lvl3pPr>
            <a:lvl4pPr algn="ctr">
              <a:spcBef>
                <a:spcPts val="0"/>
              </a:spcBef>
              <a:buClr>
                <a:schemeClr val="dk2"/>
              </a:buClr>
              <a:buSzPct val="100000"/>
              <a:buNone/>
              <a:defRPr sz="2400" i="1">
                <a:solidFill>
                  <a:schemeClr val="dk2"/>
                </a:solidFill>
              </a:defRPr>
            </a:lvl4pPr>
            <a:lvl5pPr algn="ctr">
              <a:spcBef>
                <a:spcPts val="0"/>
              </a:spcBef>
              <a:buClr>
                <a:schemeClr val="dk2"/>
              </a:buClr>
              <a:buSzPct val="100000"/>
              <a:buNone/>
              <a:defRPr sz="2400" i="1">
                <a:solidFill>
                  <a:schemeClr val="dk2"/>
                </a:solidFill>
              </a:defRPr>
            </a:lvl5pPr>
            <a:lvl6pPr algn="ctr">
              <a:spcBef>
                <a:spcPts val="0"/>
              </a:spcBef>
              <a:buClr>
                <a:schemeClr val="dk2"/>
              </a:buClr>
              <a:buSzPct val="100000"/>
              <a:buNone/>
              <a:defRPr sz="2400" i="1">
                <a:solidFill>
                  <a:schemeClr val="dk2"/>
                </a:solidFill>
              </a:defRPr>
            </a:lvl6pPr>
            <a:lvl7pPr algn="ctr">
              <a:spcBef>
                <a:spcPts val="0"/>
              </a:spcBef>
              <a:buClr>
                <a:schemeClr val="dk2"/>
              </a:buClr>
              <a:buSzPct val="100000"/>
              <a:buNone/>
              <a:defRPr sz="2400" i="1">
                <a:solidFill>
                  <a:schemeClr val="dk2"/>
                </a:solidFill>
              </a:defRPr>
            </a:lvl7pPr>
            <a:lvl8pPr algn="ctr">
              <a:spcBef>
                <a:spcPts val="0"/>
              </a:spcBef>
              <a:buClr>
                <a:schemeClr val="dk2"/>
              </a:buClr>
              <a:buSzPct val="100000"/>
              <a:buNone/>
              <a:defRPr sz="2400" i="1">
                <a:solidFill>
                  <a:schemeClr val="dk2"/>
                </a:solidFill>
              </a:defRPr>
            </a:lvl8pPr>
            <a:lvl9pPr algn="ctr">
              <a:spcBef>
                <a:spcPts val="0"/>
              </a:spcBef>
              <a:buClr>
                <a:schemeClr val="dk2"/>
              </a:buClr>
              <a:buSzPct val="100000"/>
              <a:buNone/>
              <a:defRPr sz="2400" i="1">
                <a:solidFill>
                  <a:schemeClr val="dk2"/>
                </a:solidFill>
              </a:defRPr>
            </a:lvl9pPr>
          </a:lstStyle>
          <a:p/>
        </p:txBody>
      </p:sp>
      <p:sp>
        <p:nvSpPr>
          <p:cNvPr id="14" name="Shape 14"/>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solidFill>
                  <a:schemeClr val="dk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y="0" x="0"/>
          <a:ext cy="0" cx="0"/>
          <a:chOff y="0" x="0"/>
          <a:chExt cy="0" cx="0"/>
        </a:xfrm>
      </p:grpSpPr>
      <p:sp>
        <p:nvSpPr>
          <p:cNvPr id="16" name="Shape 16"/>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17" name="Shape 17"/>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18" name="Shape 18"/>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19" name="Shape 19"/>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solidFill>
                  <a:schemeClr val="dk2"/>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 name="Shape 22"/>
        <p:cNvGrpSpPr/>
        <p:nvPr/>
      </p:nvGrpSpPr>
      <p:grpSpPr>
        <a:xfrm>
          <a:off y="0" x="0"/>
          <a:ext cy="0" cx="0"/>
          <a:chOff y="0" x="0"/>
          <a:chExt cy="0" cx="0"/>
        </a:xfrm>
      </p:grpSpPr>
      <p:sp>
        <p:nvSpPr>
          <p:cNvPr id="23" name="Shape 23"/>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24" name="Shape 24"/>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25" name="Shape 25"/>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28" name="Shape 28"/>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9" name="Shape 29"/>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solidFill>
                  <a:schemeClr val="dk2"/>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y="0" x="0"/>
          <a:ext cy="0" cx="0"/>
          <a:chOff y="0" x="0"/>
          <a:chExt cy="0" cx="0"/>
        </a:xfrm>
      </p:grpSpPr>
      <p:sp>
        <p:nvSpPr>
          <p:cNvPr id="31" name="Shape 31"/>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32" name="Shape 32"/>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33" name="Shape 33"/>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4" name="Shape 34"/>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35" name="Shape 35"/>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solidFill>
                  <a:schemeClr val="dk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6" name="Shape 36"/>
        <p:cNvGrpSpPr/>
        <p:nvPr/>
      </p:nvGrpSpPr>
      <p:grpSpPr>
        <a:xfrm>
          <a:off y="0" x="0"/>
          <a:ext cy="0" cx="0"/>
          <a:chOff y="0" x="0"/>
          <a:chExt cy="0" cx="0"/>
        </a:xfrm>
      </p:grpSpPr>
      <p:sp>
        <p:nvSpPr>
          <p:cNvPr id="37" name="Shape 37"/>
          <p:cNvSpPr/>
          <p:nvPr/>
        </p:nvSpPr>
        <p:spPr>
          <a:xfrm rot="10800000" flipH="1">
            <a:off y="4412699" x="0"/>
            <a:ext cy="7307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38" name="Shape 38"/>
          <p:cNvSpPr/>
          <p:nvPr/>
        </p:nvSpPr>
        <p:spPr>
          <a:xfrm flipH="1">
            <a:off y="3820834"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39" name="Shape 39"/>
          <p:cNvSpPr/>
          <p:nvPr/>
        </p:nvSpPr>
        <p:spPr>
          <a:xfrm rot="10800000">
            <a:off y="4411617"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40" name="Shape 40"/>
          <p:cNvSpPr txBox="1"/>
          <p:nvPr>
            <p:ph idx="1" type="body"/>
          </p:nvPr>
        </p:nvSpPr>
        <p:spPr>
          <a:xfrm>
            <a:off y="4421726" x="457200"/>
            <a:ext cy="505200" cx="8229600"/>
          </a:xfrm>
          <a:prstGeom prst="rect">
            <a:avLst/>
          </a:prstGeom>
        </p:spPr>
        <p:txBody>
          <a:bodyPr bIns="91425" rIns="91425" lIns="91425" tIns="91425" anchor="ctr" anchorCtr="0"/>
          <a:lstStyle>
            <a:lvl1pPr>
              <a:spcBef>
                <a:spcPts val="0"/>
              </a:spcBef>
              <a:buClr>
                <a:schemeClr val="dk2"/>
              </a:buClr>
              <a:buSzPct val="100000"/>
              <a:buNone/>
              <a:defRPr sz="2400" i="1">
                <a:solidFill>
                  <a:schemeClr val="dk2"/>
                </a:solidFill>
              </a:defRPr>
            </a:lvl1pPr>
          </a:lstStyle>
          <a:p/>
        </p:txBody>
      </p:sp>
      <p:sp>
        <p:nvSpPr>
          <p:cNvPr id="41" name="Shape 41"/>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solidFill>
                  <a:schemeClr val="dk2"/>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2" name="Shape 42"/>
        <p:cNvGrpSpPr/>
        <p:nvPr/>
      </p:nvGrpSpPr>
      <p:grpSpPr>
        <a:xfrm>
          <a:off y="0" x="0"/>
          <a:ext cy="0" cx="0"/>
          <a:chOff y="0" x="0"/>
          <a:chExt cy="0" cx="0"/>
        </a:xfrm>
      </p:grpSpPr>
      <p:sp>
        <p:nvSpPr>
          <p:cNvPr id="43" name="Shape 43"/>
          <p:cNvSpPr/>
          <p:nvPr/>
        </p:nvSpPr>
        <p:spPr>
          <a:xfrm>
            <a:off y="76256" x="6676"/>
            <a:ext cy="5054792" cx="9134130"/>
          </a:xfrm>
          <a:custGeom>
            <a:pathLst>
              <a:path w="9157023" extrusionOk="0" h="6739723">
                <a:moveTo>
                  <a:pt y="0" x="1629"/>
                </a:moveTo>
                <a:lnTo>
                  <a:pt y="4340980" x="9157023"/>
                </a:lnTo>
                <a:lnTo>
                  <a:pt y="6739723" x="1593"/>
                </a:lnTo>
                <a:cubicBezTo>
                  <a:pt y="5123960" x="-3941"/>
                  <a:pt y="1615763" x="7163"/>
                  <a:pt y="0" x="162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44" name="Shape 44"/>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accent1"/>
            </a:gs>
            <a:gs pos="100000">
              <a:schemeClr val="dk2"/>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a:noFill/>
          <a:ln>
            <a:noFill/>
          </a:ln>
        </p:spPr>
        <p:txBody>
          <a:bodyPr bIns="91425" rIns="91425" lIns="91425" tIns="91425" anchor="ctr" anchorCtr="0"/>
          <a:lstStyle>
            <a:lvl1pPr>
              <a:spcBef>
                <a:spcPts val="0"/>
              </a:spcBef>
              <a:buClr>
                <a:schemeClr val="lt1"/>
              </a:buClr>
              <a:buSzPct val="100000"/>
              <a:buFont typeface="Georgia"/>
              <a:buNone/>
              <a:defRPr sz="4800">
                <a:solidFill>
                  <a:schemeClr val="lt1"/>
                </a:solidFill>
                <a:latin typeface="Georgia"/>
                <a:ea typeface="Georgia"/>
                <a:cs typeface="Georgia"/>
                <a:sym typeface="Georgia"/>
              </a:defRPr>
            </a:lvl1pPr>
            <a:lvl2pPr>
              <a:spcBef>
                <a:spcPts val="0"/>
              </a:spcBef>
              <a:buClr>
                <a:schemeClr val="lt1"/>
              </a:buClr>
              <a:buSzPct val="100000"/>
              <a:buFont typeface="Georgia"/>
              <a:buNone/>
              <a:defRPr sz="4800">
                <a:solidFill>
                  <a:schemeClr val="lt1"/>
                </a:solidFill>
                <a:latin typeface="Georgia"/>
                <a:ea typeface="Georgia"/>
                <a:cs typeface="Georgia"/>
                <a:sym typeface="Georgia"/>
              </a:defRPr>
            </a:lvl2pPr>
            <a:lvl3pPr>
              <a:spcBef>
                <a:spcPts val="0"/>
              </a:spcBef>
              <a:buClr>
                <a:schemeClr val="lt1"/>
              </a:buClr>
              <a:buSzPct val="100000"/>
              <a:buFont typeface="Georgia"/>
              <a:buNone/>
              <a:defRPr sz="4800">
                <a:solidFill>
                  <a:schemeClr val="lt1"/>
                </a:solidFill>
                <a:latin typeface="Georgia"/>
                <a:ea typeface="Georgia"/>
                <a:cs typeface="Georgia"/>
                <a:sym typeface="Georgia"/>
              </a:defRPr>
            </a:lvl3pPr>
            <a:lvl4pPr>
              <a:spcBef>
                <a:spcPts val="0"/>
              </a:spcBef>
              <a:buClr>
                <a:schemeClr val="lt1"/>
              </a:buClr>
              <a:buSzPct val="100000"/>
              <a:buFont typeface="Georgia"/>
              <a:buNone/>
              <a:defRPr sz="4800">
                <a:solidFill>
                  <a:schemeClr val="lt1"/>
                </a:solidFill>
                <a:latin typeface="Georgia"/>
                <a:ea typeface="Georgia"/>
                <a:cs typeface="Georgia"/>
                <a:sym typeface="Georgia"/>
              </a:defRPr>
            </a:lvl4pPr>
            <a:lvl5pPr>
              <a:spcBef>
                <a:spcPts val="0"/>
              </a:spcBef>
              <a:buClr>
                <a:schemeClr val="lt1"/>
              </a:buClr>
              <a:buSzPct val="100000"/>
              <a:buFont typeface="Georgia"/>
              <a:buNone/>
              <a:defRPr sz="4800">
                <a:solidFill>
                  <a:schemeClr val="lt1"/>
                </a:solidFill>
                <a:latin typeface="Georgia"/>
                <a:ea typeface="Georgia"/>
                <a:cs typeface="Georgia"/>
                <a:sym typeface="Georgia"/>
              </a:defRPr>
            </a:lvl5pPr>
            <a:lvl6pPr>
              <a:spcBef>
                <a:spcPts val="0"/>
              </a:spcBef>
              <a:buClr>
                <a:schemeClr val="lt1"/>
              </a:buClr>
              <a:buSzPct val="100000"/>
              <a:buFont typeface="Georgia"/>
              <a:buNone/>
              <a:defRPr sz="4800">
                <a:solidFill>
                  <a:schemeClr val="lt1"/>
                </a:solidFill>
                <a:latin typeface="Georgia"/>
                <a:ea typeface="Georgia"/>
                <a:cs typeface="Georgia"/>
                <a:sym typeface="Georgia"/>
              </a:defRPr>
            </a:lvl6pPr>
            <a:lvl7pPr>
              <a:spcBef>
                <a:spcPts val="0"/>
              </a:spcBef>
              <a:buClr>
                <a:schemeClr val="lt1"/>
              </a:buClr>
              <a:buSzPct val="100000"/>
              <a:buFont typeface="Georgia"/>
              <a:buNone/>
              <a:defRPr sz="4800">
                <a:solidFill>
                  <a:schemeClr val="lt1"/>
                </a:solidFill>
                <a:latin typeface="Georgia"/>
                <a:ea typeface="Georgia"/>
                <a:cs typeface="Georgia"/>
                <a:sym typeface="Georgia"/>
              </a:defRPr>
            </a:lvl7pPr>
            <a:lvl8pPr>
              <a:spcBef>
                <a:spcPts val="0"/>
              </a:spcBef>
              <a:buClr>
                <a:schemeClr val="lt1"/>
              </a:buClr>
              <a:buSzPct val="100000"/>
              <a:buFont typeface="Georgia"/>
              <a:buNone/>
              <a:defRPr sz="4800">
                <a:solidFill>
                  <a:schemeClr val="lt1"/>
                </a:solidFill>
                <a:latin typeface="Georgia"/>
                <a:ea typeface="Georgia"/>
                <a:cs typeface="Georgia"/>
                <a:sym typeface="Georgia"/>
              </a:defRPr>
            </a:lvl8pPr>
            <a:lvl9pPr>
              <a:spcBef>
                <a:spcPts val="0"/>
              </a:spcBef>
              <a:buClr>
                <a:schemeClr val="lt1"/>
              </a:buClr>
              <a:buSzPct val="100000"/>
              <a:buFont typeface="Georgia"/>
              <a:buNone/>
              <a:defRPr sz="4800">
                <a:solidFill>
                  <a:schemeClr val="lt1"/>
                </a:solidFill>
                <a:latin typeface="Georgia"/>
                <a:ea typeface="Georgia"/>
                <a:cs typeface="Georgia"/>
                <a:sym typeface="Georgia"/>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spcBef>
                <a:spcPts val="600"/>
              </a:spcBef>
              <a:buClr>
                <a:schemeClr val="dk1"/>
              </a:buClr>
              <a:buSzPct val="100000"/>
              <a:buFont typeface="Georgia"/>
              <a:defRPr sz="3000">
                <a:solidFill>
                  <a:schemeClr val="dk1"/>
                </a:solidFill>
                <a:latin typeface="Georgia"/>
                <a:ea typeface="Georgia"/>
                <a:cs typeface="Georgia"/>
                <a:sym typeface="Georgia"/>
              </a:defRPr>
            </a:lvl1pPr>
            <a:lvl2pPr>
              <a:spcBef>
                <a:spcPts val="480"/>
              </a:spcBef>
              <a:buClr>
                <a:schemeClr val="dk1"/>
              </a:buClr>
              <a:buSzPct val="100000"/>
              <a:buFont typeface="Georgia"/>
              <a:defRPr sz="2400">
                <a:solidFill>
                  <a:schemeClr val="dk1"/>
                </a:solidFill>
                <a:latin typeface="Georgia"/>
                <a:ea typeface="Georgia"/>
                <a:cs typeface="Georgia"/>
                <a:sym typeface="Georgia"/>
              </a:defRPr>
            </a:lvl2pPr>
            <a:lvl3pPr>
              <a:spcBef>
                <a:spcPts val="480"/>
              </a:spcBef>
              <a:buClr>
                <a:schemeClr val="dk1"/>
              </a:buClr>
              <a:buSzPct val="100000"/>
              <a:buFont typeface="Georgia"/>
              <a:defRPr sz="2400">
                <a:solidFill>
                  <a:schemeClr val="dk1"/>
                </a:solidFill>
                <a:latin typeface="Georgia"/>
                <a:ea typeface="Georgia"/>
                <a:cs typeface="Georgia"/>
                <a:sym typeface="Georgia"/>
              </a:defRPr>
            </a:lvl3pPr>
            <a:lvl4pPr>
              <a:spcBef>
                <a:spcPts val="360"/>
              </a:spcBef>
              <a:buClr>
                <a:schemeClr val="dk1"/>
              </a:buClr>
              <a:buSzPct val="100000"/>
              <a:buFont typeface="Georgia"/>
              <a:defRPr sz="1800">
                <a:solidFill>
                  <a:schemeClr val="dk1"/>
                </a:solidFill>
                <a:latin typeface="Georgia"/>
                <a:ea typeface="Georgia"/>
                <a:cs typeface="Georgia"/>
                <a:sym typeface="Georgia"/>
              </a:defRPr>
            </a:lvl4pPr>
            <a:lvl5pPr>
              <a:spcBef>
                <a:spcPts val="360"/>
              </a:spcBef>
              <a:buClr>
                <a:schemeClr val="dk1"/>
              </a:buClr>
              <a:buSzPct val="100000"/>
              <a:buFont typeface="Georgia"/>
              <a:defRPr sz="1800">
                <a:solidFill>
                  <a:schemeClr val="dk1"/>
                </a:solidFill>
                <a:latin typeface="Georgia"/>
                <a:ea typeface="Georgia"/>
                <a:cs typeface="Georgia"/>
                <a:sym typeface="Georgia"/>
              </a:defRPr>
            </a:lvl5pPr>
            <a:lvl6pPr>
              <a:spcBef>
                <a:spcPts val="360"/>
              </a:spcBef>
              <a:buClr>
                <a:schemeClr val="dk1"/>
              </a:buClr>
              <a:buSzPct val="100000"/>
              <a:buFont typeface="Georgia"/>
              <a:defRPr sz="1800">
                <a:solidFill>
                  <a:schemeClr val="dk1"/>
                </a:solidFill>
                <a:latin typeface="Georgia"/>
                <a:ea typeface="Georgia"/>
                <a:cs typeface="Georgia"/>
                <a:sym typeface="Georgia"/>
              </a:defRPr>
            </a:lvl6pPr>
            <a:lvl7pPr>
              <a:spcBef>
                <a:spcPts val="360"/>
              </a:spcBef>
              <a:buClr>
                <a:schemeClr val="dk1"/>
              </a:buClr>
              <a:buSzPct val="100000"/>
              <a:buFont typeface="Georgia"/>
              <a:defRPr sz="1800">
                <a:solidFill>
                  <a:schemeClr val="dk1"/>
                </a:solidFill>
                <a:latin typeface="Georgia"/>
                <a:ea typeface="Georgia"/>
                <a:cs typeface="Georgia"/>
                <a:sym typeface="Georgia"/>
              </a:defRPr>
            </a:lvl7pPr>
            <a:lvl8pPr>
              <a:spcBef>
                <a:spcPts val="360"/>
              </a:spcBef>
              <a:buClr>
                <a:schemeClr val="dk1"/>
              </a:buClr>
              <a:buSzPct val="100000"/>
              <a:buFont typeface="Georgia"/>
              <a:defRPr sz="1800">
                <a:solidFill>
                  <a:schemeClr val="dk1"/>
                </a:solidFill>
                <a:latin typeface="Georgia"/>
                <a:ea typeface="Georgia"/>
                <a:cs typeface="Georgia"/>
                <a:sym typeface="Georgia"/>
              </a:defRPr>
            </a:lvl8pPr>
            <a:lvl9pPr>
              <a:spcBef>
                <a:spcPts val="360"/>
              </a:spcBef>
              <a:buClr>
                <a:schemeClr val="dk1"/>
              </a:buClr>
              <a:buSzPct val="100000"/>
              <a:buFont typeface="Georgia"/>
              <a:defRPr sz="1800">
                <a:solidFill>
                  <a:schemeClr val="dk1"/>
                </a:solidFill>
                <a:latin typeface="Georgia"/>
                <a:ea typeface="Georgia"/>
                <a:cs typeface="Georgia"/>
                <a:sym typeface="Georgia"/>
              </a:defRPr>
            </a:lvl9pPr>
          </a:lstStyle>
          <a:p/>
        </p:txBody>
      </p:sp>
      <p:sp>
        <p:nvSpPr>
          <p:cNvPr id="7" name="Shape 7"/>
          <p:cNvSpPr txBox="1"/>
          <p:nvPr>
            <p:ph idx="12" type="sldNum"/>
          </p:nvPr>
        </p:nvSpPr>
        <p:spPr>
          <a:xfrm>
            <a:off y="4749850" x="8556791"/>
            <a:ext cy="393600"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lt2"/>
                </a:solidFill>
                <a:latin typeface="Georgia"/>
                <a:ea typeface="Georgia"/>
                <a:cs typeface="Georgia"/>
                <a:sym typeface="Georgia"/>
              </a:defRPr>
            </a:lvl1pPr>
          </a:lstStyle>
          <a:p>
            <a:pPr>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4"/><Relationship Target="../media/image11.png" Type="http://schemas.openxmlformats.org/officeDocument/2006/relationships/image" Id="rId3"/><Relationship Target="../media/image13.png" Type="http://schemas.openxmlformats.org/officeDocument/2006/relationships/image" Id="rId6"/><Relationship Target="../media/image14.png" Type="http://schemas.openxmlformats.org/officeDocument/2006/relationships/image" Id="rId5"/><Relationship Target="../media/image09.png" Type="http://schemas.openxmlformats.org/officeDocument/2006/relationships/image" Id="rId7"/></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14.png" Type="http://schemas.openxmlformats.org/officeDocument/2006/relationships/image" Id="rId4"/><Relationship Target="../media/image05.png" Type="http://schemas.openxmlformats.org/officeDocument/2006/relationships/image" Id="rId3"/><Relationship Target="../media/image09.png" Type="http://schemas.openxmlformats.org/officeDocument/2006/relationships/image" Id="rId6"/><Relationship Target="../media/image13.png" Type="http://schemas.openxmlformats.org/officeDocument/2006/relationships/image" Id="rId5"/><Relationship Target="../media/image08.png" Type="http://schemas.openxmlformats.org/officeDocument/2006/relationships/image" Id="rId7"/></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4"/><Relationship Target="../media/image05.pn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media/image10.pn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 Target="../media/image12.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 Target="../media/image17.png" Type="http://schemas.openxmlformats.org/officeDocument/2006/relationships/image" Id="rId4"/><Relationship Target="../media/image16.png" Type="http://schemas.openxmlformats.org/officeDocument/2006/relationships/image"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 Target="../media/image15.png" Type="http://schemas.openxmlformats.org/officeDocument/2006/relationships/image"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sp>
        <p:nvSpPr>
          <p:cNvPr id="46" name="Shape 46"/>
          <p:cNvSpPr txBox="1"/>
          <p:nvPr>
            <p:ph type="ctrTitle"/>
          </p:nvPr>
        </p:nvSpPr>
        <p:spPr>
          <a:xfrm>
            <a:off y="1746892" x="685800"/>
            <a:ext cy="1238099" cx="7772400"/>
          </a:xfrm>
          <a:prstGeom prst="rect">
            <a:avLst/>
          </a:prstGeom>
        </p:spPr>
        <p:txBody>
          <a:bodyPr bIns="91425" rIns="91425" lIns="91425" tIns="91425" anchor="b" anchorCtr="0">
            <a:noAutofit/>
          </a:bodyPr>
          <a:lstStyle/>
          <a:p>
            <a:pPr>
              <a:spcBef>
                <a:spcPts val="0"/>
              </a:spcBef>
              <a:buNone/>
            </a:pPr>
            <a:r>
              <a:rPr lang="en"/>
              <a:t>Product Design Specification</a:t>
            </a:r>
          </a:p>
        </p:txBody>
      </p:sp>
      <p:sp>
        <p:nvSpPr>
          <p:cNvPr id="47" name="Shape 47"/>
          <p:cNvSpPr txBox="1"/>
          <p:nvPr>
            <p:ph idx="1" type="subTitle"/>
          </p:nvPr>
        </p:nvSpPr>
        <p:spPr>
          <a:xfrm>
            <a:off y="3093357" x="685800"/>
            <a:ext cy="666600" cx="7772400"/>
          </a:xfrm>
          <a:prstGeom prst="rect">
            <a:avLst/>
          </a:prstGeom>
        </p:spPr>
        <p:txBody>
          <a:bodyPr bIns="91425" rIns="91425" lIns="91425" tIns="91425" anchor="t" anchorCtr="0">
            <a:noAutofit/>
          </a:bodyPr>
          <a:lstStyle/>
          <a:p>
            <a:pPr rtl="0" lvl="0">
              <a:lnSpc>
                <a:spcPct val="115000"/>
              </a:lnSpc>
              <a:spcBef>
                <a:spcPts val="0"/>
              </a:spcBef>
              <a:buClr>
                <a:schemeClr val="dk1"/>
              </a:buClr>
              <a:buSzPct val="45833"/>
              <a:buFont typeface="Arial"/>
              <a:buNone/>
            </a:pPr>
            <a:r>
              <a:rPr lang="en">
                <a:solidFill>
                  <a:srgbClr val="30182B"/>
                </a:solidFill>
              </a:rPr>
              <a:t>Samuel Arseneault, Kelly Markaity, John Luu</a:t>
            </a:r>
          </a:p>
          <a:p>
            <a:pPr>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Security Architecture</a:t>
            </a:r>
          </a:p>
        </p:txBody>
      </p:sp>
      <p:sp>
        <p:nvSpPr>
          <p:cNvPr id="101" name="Shape 10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SSL Encryption</a:t>
            </a:r>
          </a:p>
          <a:p>
            <a:pPr rtl="0" lvl="0" indent="-419100" marL="457200">
              <a:spcBef>
                <a:spcPts val="0"/>
              </a:spcBef>
              <a:buClr>
                <a:schemeClr val="dk1"/>
              </a:buClr>
              <a:buSzPct val="100000"/>
              <a:buFont typeface="Arial"/>
              <a:buChar char="●"/>
            </a:pPr>
            <a:r>
              <a:rPr lang="en"/>
              <a:t>Identification</a:t>
            </a:r>
          </a:p>
          <a:p>
            <a:pPr lvl="0" indent="-419100" marL="457200">
              <a:spcBef>
                <a:spcPts val="0"/>
              </a:spcBef>
              <a:buClr>
                <a:schemeClr val="dk1"/>
              </a:buClr>
              <a:buSzPct val="100000"/>
              <a:buFont typeface="Arial"/>
              <a:buChar char="●"/>
            </a:pPr>
            <a:r>
              <a:rPr lang="en"/>
              <a:t>Storing Credentials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y="0" x="0"/>
          <a:ext cy="0" cx="0"/>
          <a:chOff y="0" x="0"/>
          <a:chExt cy="0" cx="0"/>
        </a:xfrm>
      </p:grpSpPr>
      <p:sp>
        <p:nvSpPr>
          <p:cNvPr id="106" name="Shape 106"/>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User Roles</a:t>
            </a:r>
          </a:p>
        </p:txBody>
      </p:sp>
      <p:sp>
        <p:nvSpPr>
          <p:cNvPr id="107" name="Shape 10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u="sng" lang="en"/>
              <a:t>Actors:</a:t>
            </a:r>
          </a:p>
          <a:p>
            <a:pPr rtl="0" lvl="0" indent="-419100" marL="457200">
              <a:spcBef>
                <a:spcPts val="0"/>
              </a:spcBef>
              <a:buClr>
                <a:schemeClr val="dk1"/>
              </a:buClr>
              <a:buSzPct val="100000"/>
              <a:buFont typeface="Arial"/>
              <a:buChar char="●"/>
            </a:pPr>
            <a:r>
              <a:rPr lang="en"/>
              <a:t>Administrator</a:t>
            </a:r>
          </a:p>
          <a:p>
            <a:pPr rtl="0" lvl="0" indent="-419100" marL="457200">
              <a:spcBef>
                <a:spcPts val="0"/>
              </a:spcBef>
              <a:buClr>
                <a:schemeClr val="dk1"/>
              </a:buClr>
              <a:buSzPct val="100000"/>
              <a:buFont typeface="Arial"/>
              <a:buChar char="●"/>
            </a:pPr>
            <a:r>
              <a:rPr lang="en"/>
              <a:t>Teacher</a:t>
            </a:r>
          </a:p>
          <a:p>
            <a:pPr lvl="0" indent="-419100" marL="457200">
              <a:spcBef>
                <a:spcPts val="0"/>
              </a:spcBef>
              <a:buClr>
                <a:schemeClr val="dk1"/>
              </a:buClr>
              <a:buSzPct val="100000"/>
              <a:buFont typeface="Arial"/>
              <a:buChar char="●"/>
            </a:pPr>
            <a:r>
              <a:rPr lang="en"/>
              <a:t>Student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y="0" x="0"/>
          <a:ext cy="0" cx="0"/>
          <a:chOff y="0" x="0"/>
          <a:chExt cy="0" cx="0"/>
        </a:xfrm>
      </p:grpSpPr>
      <p:sp>
        <p:nvSpPr>
          <p:cNvPr id="112" name="Shape 112"/>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Administrator Role</a:t>
            </a:r>
          </a:p>
        </p:txBody>
      </p:sp>
      <p:pic>
        <p:nvPicPr>
          <p:cNvPr id="113" name="Shape 113"/>
          <p:cNvPicPr preferRelativeResize="0"/>
          <p:nvPr/>
        </p:nvPicPr>
        <p:blipFill>
          <a:blip r:embed="rId3">
            <a:alphaModFix/>
          </a:blip>
          <a:stretch>
            <a:fillRect/>
          </a:stretch>
        </p:blipFill>
        <p:spPr>
          <a:xfrm>
            <a:off y="1662200" x="1269800"/>
            <a:ext cy="2771775" cx="320992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y="0" x="0"/>
          <a:ext cy="0" cx="0"/>
          <a:chOff y="0" x="0"/>
          <a:chExt cy="0" cx="0"/>
        </a:xfrm>
      </p:grpSpPr>
      <p:sp>
        <p:nvSpPr>
          <p:cNvPr id="118" name="Shape 118"/>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Teacher Role</a:t>
            </a:r>
          </a:p>
        </p:txBody>
      </p:sp>
      <p:pic>
        <p:nvPicPr>
          <p:cNvPr id="119" name="Shape 119"/>
          <p:cNvPicPr preferRelativeResize="0"/>
          <p:nvPr/>
        </p:nvPicPr>
        <p:blipFill>
          <a:blip r:embed="rId3">
            <a:alphaModFix/>
          </a:blip>
          <a:stretch>
            <a:fillRect/>
          </a:stretch>
        </p:blipFill>
        <p:spPr>
          <a:xfrm>
            <a:off y="1567648" x="91575"/>
            <a:ext cy="3519425" cx="747555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y="0" x="0"/>
          <a:ext cy="0" cx="0"/>
          <a:chOff y="0" x="0"/>
          <a:chExt cy="0" cx="0"/>
        </a:xfrm>
      </p:grpSpPr>
      <p:sp>
        <p:nvSpPr>
          <p:cNvPr id="124" name="Shape 124"/>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Student Role</a:t>
            </a:r>
          </a:p>
        </p:txBody>
      </p:sp>
      <p:pic>
        <p:nvPicPr>
          <p:cNvPr id="125" name="Shape 125"/>
          <p:cNvPicPr preferRelativeResize="0"/>
          <p:nvPr/>
        </p:nvPicPr>
        <p:blipFill>
          <a:blip r:embed="rId3">
            <a:alphaModFix/>
          </a:blip>
          <a:stretch>
            <a:fillRect/>
          </a:stretch>
        </p:blipFill>
        <p:spPr>
          <a:xfrm>
            <a:off y="1533700" x="220075"/>
            <a:ext cy="3438525" cx="577215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y="0" x="0"/>
          <a:ext cy="0" cx="0"/>
          <a:chOff y="0" x="0"/>
          <a:chExt cy="0" cx="0"/>
        </a:xfrm>
      </p:grpSpPr>
      <p:sp>
        <p:nvSpPr>
          <p:cNvPr id="130" name="Shape 130"/>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Teacher Use Case</a:t>
            </a:r>
          </a:p>
        </p:txBody>
      </p:sp>
      <p:pic>
        <p:nvPicPr>
          <p:cNvPr id="131" name="Shape 131"/>
          <p:cNvPicPr preferRelativeResize="0"/>
          <p:nvPr/>
        </p:nvPicPr>
        <p:blipFill>
          <a:blip r:embed="rId3">
            <a:alphaModFix/>
          </a:blip>
          <a:stretch>
            <a:fillRect/>
          </a:stretch>
        </p:blipFill>
        <p:spPr>
          <a:xfrm>
            <a:off y="2590425" x="1906150"/>
            <a:ext cy="772724" cx="780524"/>
          </a:xfrm>
          <a:prstGeom prst="rect">
            <a:avLst/>
          </a:prstGeom>
          <a:noFill/>
          <a:ln>
            <a:noFill/>
          </a:ln>
        </p:spPr>
      </p:pic>
      <p:sp>
        <p:nvSpPr>
          <p:cNvPr id="132" name="Shape 132"/>
          <p:cNvSpPr txBox="1"/>
          <p:nvPr/>
        </p:nvSpPr>
        <p:spPr>
          <a:xfrm>
            <a:off y="1854225" x="-27650"/>
            <a:ext cy="580799" cx="8983499"/>
          </a:xfrm>
          <a:prstGeom prst="rect">
            <a:avLst/>
          </a:prstGeom>
          <a:noFill/>
          <a:ln>
            <a:noFill/>
          </a:ln>
        </p:spPr>
        <p:txBody>
          <a:bodyPr bIns="91425" rIns="91425" lIns="91425" tIns="91425" anchor="t" anchorCtr="0">
            <a:noAutofit/>
          </a:bodyPr>
          <a:lstStyle/>
          <a:p>
            <a:pPr rtl="0" lvl="0">
              <a:spcBef>
                <a:spcPts val="0"/>
              </a:spcBef>
              <a:buNone/>
            </a:pPr>
            <a:r>
              <a:rPr sz="1200" lang="en"/>
              <a:t>Preconditions:				Normal Flow:									Postconditions:</a:t>
            </a:r>
          </a:p>
          <a:p>
            <a:pPr rtl="0" lvl="0">
              <a:spcBef>
                <a:spcPts val="0"/>
              </a:spcBef>
              <a:buNone/>
            </a:pPr>
            <a:r>
              <a:t/>
            </a:r>
            <a:endParaRPr/>
          </a:p>
        </p:txBody>
      </p:sp>
      <p:sp>
        <p:nvSpPr>
          <p:cNvPr id="133" name="Shape 133"/>
          <p:cNvSpPr/>
          <p:nvPr/>
        </p:nvSpPr>
        <p:spPr>
          <a:xfrm>
            <a:off y="2590425" x="3379800"/>
            <a:ext cy="115800" cx="10815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rPr sz="900" lang="en"/>
              <a:t>Teacher Name</a:t>
            </a:r>
          </a:p>
        </p:txBody>
      </p:sp>
      <p:sp>
        <p:nvSpPr>
          <p:cNvPr id="134" name="Shape 134"/>
          <p:cNvSpPr txBox="1"/>
          <p:nvPr/>
        </p:nvSpPr>
        <p:spPr>
          <a:xfrm>
            <a:off y="1265425" x="48550"/>
            <a:ext cy="580799" cx="2238600"/>
          </a:xfrm>
          <a:prstGeom prst="rect">
            <a:avLst/>
          </a:prstGeom>
          <a:noFill/>
          <a:ln>
            <a:noFill/>
          </a:ln>
        </p:spPr>
        <p:txBody>
          <a:bodyPr bIns="91425" rIns="91425" lIns="91425" tIns="91425" anchor="t" anchorCtr="0">
            <a:noAutofit/>
          </a:bodyPr>
          <a:lstStyle/>
          <a:p>
            <a:pPr rtl="0" lvl="0">
              <a:spcBef>
                <a:spcPts val="0"/>
              </a:spcBef>
              <a:buNone/>
            </a:pPr>
            <a:r>
              <a:rPr u="sng" lang="en"/>
              <a:t>Teacher creates a class:</a:t>
            </a:r>
          </a:p>
          <a:p>
            <a:pPr rtl="0" lvl="0">
              <a:spcBef>
                <a:spcPts val="0"/>
              </a:spcBef>
              <a:buNone/>
            </a:pPr>
            <a:r>
              <a:t/>
            </a:r>
            <a:endParaRPr/>
          </a:p>
        </p:txBody>
      </p:sp>
      <p:sp>
        <p:nvSpPr>
          <p:cNvPr id="135" name="Shape 135"/>
          <p:cNvSpPr/>
          <p:nvPr/>
        </p:nvSpPr>
        <p:spPr>
          <a:xfrm>
            <a:off y="2819025" x="3379800"/>
            <a:ext cy="115800" cx="10815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sz="900" lang="en"/>
              <a:t>ClassName</a:t>
            </a:r>
          </a:p>
        </p:txBody>
      </p:sp>
      <p:sp>
        <p:nvSpPr>
          <p:cNvPr id="136" name="Shape 136"/>
          <p:cNvSpPr/>
          <p:nvPr/>
        </p:nvSpPr>
        <p:spPr>
          <a:xfrm>
            <a:off y="3047625" x="3379800"/>
            <a:ext cy="115800" cx="10815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sz="900" lang="en"/>
              <a:t>Class Password</a:t>
            </a:r>
          </a:p>
        </p:txBody>
      </p:sp>
      <p:sp>
        <p:nvSpPr>
          <p:cNvPr id="137" name="Shape 137"/>
          <p:cNvSpPr/>
          <p:nvPr/>
        </p:nvSpPr>
        <p:spPr>
          <a:xfrm>
            <a:off y="3449475" x="2660225"/>
            <a:ext cy="205499" cx="5594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38" name="Shape 138"/>
          <p:cNvSpPr/>
          <p:nvPr/>
        </p:nvSpPr>
        <p:spPr>
          <a:xfrm>
            <a:off y="3468225" x="3392850"/>
            <a:ext cy="205499" cx="1081500"/>
          </a:xfrm>
          <a:prstGeom prst="bevel">
            <a:avLst>
              <a:gd fmla="val 12500"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rPr b="1" sz="900" lang="en"/>
              <a:t>Create Class</a:t>
            </a:r>
          </a:p>
        </p:txBody>
      </p:sp>
      <p:sp>
        <p:nvSpPr>
          <p:cNvPr id="139" name="Shape 139"/>
          <p:cNvSpPr txBox="1"/>
          <p:nvPr/>
        </p:nvSpPr>
        <p:spPr>
          <a:xfrm>
            <a:off y="2508725" x="-164675"/>
            <a:ext cy="1523100" cx="1905899"/>
          </a:xfrm>
          <a:prstGeom prst="rect">
            <a:avLst/>
          </a:prstGeom>
          <a:noFill/>
          <a:ln>
            <a:noFill/>
          </a:ln>
        </p:spPr>
        <p:txBody>
          <a:bodyPr bIns="91425" rIns="91425" lIns="91425" tIns="91425" anchor="t" anchorCtr="0">
            <a:noAutofit/>
          </a:bodyPr>
          <a:lstStyle/>
          <a:p>
            <a:pPr rtl="0" lvl="0" indent="-285750" marL="457200">
              <a:spcBef>
                <a:spcPts val="0"/>
              </a:spcBef>
              <a:buClr>
                <a:srgbClr val="000000"/>
              </a:buClr>
              <a:buSzPct val="100000"/>
              <a:buFont typeface="Arial"/>
              <a:buChar char="●"/>
            </a:pPr>
            <a:r>
              <a:rPr sz="900" lang="en"/>
              <a:t>Existing Account</a:t>
            </a:r>
          </a:p>
          <a:p>
            <a:pPr rtl="0" lvl="0" indent="-285750" marL="457200">
              <a:spcBef>
                <a:spcPts val="0"/>
              </a:spcBef>
              <a:buClr>
                <a:srgbClr val="000000"/>
              </a:buClr>
              <a:buSzPct val="100000"/>
              <a:buFont typeface="Arial"/>
              <a:buChar char="●"/>
            </a:pPr>
            <a:r>
              <a:rPr sz="900" lang="en"/>
              <a:t>Valid Session</a:t>
            </a:r>
          </a:p>
          <a:p>
            <a:pPr rtl="0" lvl="0" indent="-285750" marL="457200">
              <a:spcBef>
                <a:spcPts val="0"/>
              </a:spcBef>
              <a:buClr>
                <a:srgbClr val="000000"/>
              </a:buClr>
              <a:buSzPct val="100000"/>
              <a:buFont typeface="Arial"/>
              <a:buChar char="●"/>
            </a:pPr>
            <a:r>
              <a:rPr sz="900" lang="en"/>
              <a:t>Using Chrome</a:t>
            </a:r>
          </a:p>
          <a:p>
            <a:pPr lvl="0" indent="-285750" marL="457200">
              <a:spcBef>
                <a:spcPts val="0"/>
              </a:spcBef>
              <a:buClr>
                <a:srgbClr val="000000"/>
              </a:buClr>
              <a:buSzPct val="100000"/>
              <a:buFont typeface="Arial"/>
              <a:buChar char="●"/>
            </a:pPr>
            <a:r>
              <a:rPr sz="900" lang="en"/>
              <a:t>Internet Connection</a:t>
            </a:r>
          </a:p>
        </p:txBody>
      </p:sp>
      <p:pic>
        <p:nvPicPr>
          <p:cNvPr id="140" name="Shape 140"/>
          <p:cNvPicPr preferRelativeResize="0"/>
          <p:nvPr/>
        </p:nvPicPr>
        <p:blipFill>
          <a:blip r:embed="rId4">
            <a:alphaModFix/>
          </a:blip>
          <a:stretch>
            <a:fillRect/>
          </a:stretch>
        </p:blipFill>
        <p:spPr>
          <a:xfrm>
            <a:off y="2443025" x="1392375"/>
            <a:ext cy="263199" cx="263199"/>
          </a:xfrm>
          <a:prstGeom prst="rect">
            <a:avLst/>
          </a:prstGeom>
          <a:noFill/>
          <a:ln>
            <a:noFill/>
          </a:ln>
        </p:spPr>
      </p:pic>
      <p:pic>
        <p:nvPicPr>
          <p:cNvPr id="141" name="Shape 141"/>
          <p:cNvPicPr preferRelativeResize="0"/>
          <p:nvPr/>
        </p:nvPicPr>
        <p:blipFill>
          <a:blip r:embed="rId4">
            <a:alphaModFix/>
          </a:blip>
          <a:stretch>
            <a:fillRect/>
          </a:stretch>
        </p:blipFill>
        <p:spPr>
          <a:xfrm>
            <a:off y="2595425" x="1392375"/>
            <a:ext cy="263199" cx="263199"/>
          </a:xfrm>
          <a:prstGeom prst="rect">
            <a:avLst/>
          </a:prstGeom>
          <a:noFill/>
          <a:ln>
            <a:noFill/>
          </a:ln>
        </p:spPr>
      </p:pic>
      <p:pic>
        <p:nvPicPr>
          <p:cNvPr id="142" name="Shape 142"/>
          <p:cNvPicPr preferRelativeResize="0"/>
          <p:nvPr/>
        </p:nvPicPr>
        <p:blipFill>
          <a:blip r:embed="rId4">
            <a:alphaModFix/>
          </a:blip>
          <a:stretch>
            <a:fillRect/>
          </a:stretch>
        </p:blipFill>
        <p:spPr>
          <a:xfrm>
            <a:off y="2747825" x="1392375"/>
            <a:ext cy="263199" cx="263199"/>
          </a:xfrm>
          <a:prstGeom prst="rect">
            <a:avLst/>
          </a:prstGeom>
          <a:noFill/>
          <a:ln>
            <a:noFill/>
          </a:ln>
        </p:spPr>
      </p:pic>
      <p:pic>
        <p:nvPicPr>
          <p:cNvPr id="143" name="Shape 143"/>
          <p:cNvPicPr preferRelativeResize="0"/>
          <p:nvPr/>
        </p:nvPicPr>
        <p:blipFill>
          <a:blip r:embed="rId4">
            <a:alphaModFix/>
          </a:blip>
          <a:stretch>
            <a:fillRect/>
          </a:stretch>
        </p:blipFill>
        <p:spPr>
          <a:xfrm>
            <a:off y="2900225" x="1392375"/>
            <a:ext cy="263199" cx="263199"/>
          </a:xfrm>
          <a:prstGeom prst="rect">
            <a:avLst/>
          </a:prstGeom>
          <a:noFill/>
          <a:ln>
            <a:noFill/>
          </a:ln>
        </p:spPr>
      </p:pic>
      <p:pic>
        <p:nvPicPr>
          <p:cNvPr id="144" name="Shape 144"/>
          <p:cNvPicPr preferRelativeResize="0"/>
          <p:nvPr/>
        </p:nvPicPr>
        <p:blipFill>
          <a:blip r:embed="rId5">
            <a:alphaModFix/>
          </a:blip>
          <a:stretch>
            <a:fillRect/>
          </a:stretch>
        </p:blipFill>
        <p:spPr>
          <a:xfrm>
            <a:off y="3538950" x="5171625"/>
            <a:ext cy="780524" cx="780524"/>
          </a:xfrm>
          <a:prstGeom prst="rect">
            <a:avLst/>
          </a:prstGeom>
          <a:noFill/>
          <a:ln>
            <a:noFill/>
          </a:ln>
        </p:spPr>
      </p:pic>
      <p:sp>
        <p:nvSpPr>
          <p:cNvPr id="145" name="Shape 145"/>
          <p:cNvSpPr/>
          <p:nvPr/>
        </p:nvSpPr>
        <p:spPr>
          <a:xfrm>
            <a:off y="2706225" x="2660225"/>
            <a:ext cy="205499" cx="5594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46" name="Shape 146"/>
          <p:cNvSpPr/>
          <p:nvPr/>
        </p:nvSpPr>
        <p:spPr>
          <a:xfrm>
            <a:off y="3468225" x="4612125"/>
            <a:ext cy="205499" cx="5594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pic>
        <p:nvPicPr>
          <p:cNvPr id="147" name="Shape 147"/>
          <p:cNvPicPr preferRelativeResize="0"/>
          <p:nvPr/>
        </p:nvPicPr>
        <p:blipFill>
          <a:blip r:embed="rId6">
            <a:alphaModFix/>
          </a:blip>
          <a:stretch>
            <a:fillRect/>
          </a:stretch>
        </p:blipFill>
        <p:spPr>
          <a:xfrm>
            <a:off y="3978525" x="3564950"/>
            <a:ext cy="780524" cx="780524"/>
          </a:xfrm>
          <a:prstGeom prst="rect">
            <a:avLst/>
          </a:prstGeom>
          <a:noFill/>
          <a:ln>
            <a:noFill/>
          </a:ln>
        </p:spPr>
      </p:pic>
      <p:sp>
        <p:nvSpPr>
          <p:cNvPr id="148" name="Shape 148"/>
          <p:cNvSpPr/>
          <p:nvPr/>
        </p:nvSpPr>
        <p:spPr>
          <a:xfrm rot="10800000">
            <a:off y="4223537" x="2660225"/>
            <a:ext cy="205499" cx="5594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49" name="Shape 149"/>
          <p:cNvSpPr/>
          <p:nvPr/>
        </p:nvSpPr>
        <p:spPr>
          <a:xfrm rot="10800000">
            <a:off y="4233275" x="4598750"/>
            <a:ext cy="205499" cx="5594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pic>
        <p:nvPicPr>
          <p:cNvPr id="150" name="Shape 150"/>
          <p:cNvPicPr preferRelativeResize="0"/>
          <p:nvPr/>
        </p:nvPicPr>
        <p:blipFill>
          <a:blip r:embed="rId7">
            <a:alphaModFix/>
          </a:blip>
          <a:stretch>
            <a:fillRect/>
          </a:stretch>
        </p:blipFill>
        <p:spPr>
          <a:xfrm>
            <a:off y="2825783" x="5743400"/>
            <a:ext cy="559481" cx="559499"/>
          </a:xfrm>
          <a:prstGeom prst="rect">
            <a:avLst/>
          </a:prstGeom>
          <a:noFill/>
          <a:ln>
            <a:noFill/>
          </a:ln>
        </p:spPr>
      </p:pic>
      <p:sp>
        <p:nvSpPr>
          <p:cNvPr id="151" name="Shape 151"/>
          <p:cNvSpPr txBox="1"/>
          <p:nvPr/>
        </p:nvSpPr>
        <p:spPr>
          <a:xfrm>
            <a:off y="2508725" x="6357250"/>
            <a:ext cy="1430999" cx="2727600"/>
          </a:xfrm>
          <a:prstGeom prst="rect">
            <a:avLst/>
          </a:prstGeom>
          <a:noFill/>
          <a:ln>
            <a:noFill/>
          </a:ln>
        </p:spPr>
        <p:txBody>
          <a:bodyPr bIns="91425" rIns="91425" lIns="91425" tIns="91425" anchor="t" anchorCtr="0">
            <a:noAutofit/>
          </a:bodyPr>
          <a:lstStyle/>
          <a:p>
            <a:pPr lvl="0" indent="-285750" marL="457200">
              <a:spcBef>
                <a:spcPts val="0"/>
              </a:spcBef>
              <a:buClr>
                <a:srgbClr val="000000"/>
              </a:buClr>
              <a:buSzPct val="100000"/>
              <a:buFont typeface="Arial"/>
              <a:buChar char="●"/>
            </a:pPr>
            <a:r>
              <a:rPr sz="900" lang="en"/>
              <a:t>Teacher successfully creates a class</a:t>
            </a:r>
          </a:p>
        </p:txBody>
      </p:sp>
      <p:cxnSp>
        <p:nvCxnSpPr>
          <p:cNvPr id="152" name="Shape 152"/>
          <p:cNvCxnSpPr>
            <a:stCxn id="144" idx="0"/>
          </p:cNvCxnSpPr>
          <p:nvPr/>
        </p:nvCxnSpPr>
        <p:spPr>
          <a:xfrm rot="10800000" flipH="1">
            <a:off y="3343950" x="5561887"/>
            <a:ext cy="195000" cx="212100"/>
          </a:xfrm>
          <a:prstGeom prst="straightConnector1">
            <a:avLst/>
          </a:prstGeom>
          <a:noFill/>
          <a:ln w="19050" cap="flat">
            <a:solidFill>
              <a:schemeClr val="dk2"/>
            </a:solidFill>
            <a:prstDash val="solid"/>
            <a:round/>
            <a:headEnd w="lg" len="lg" type="none"/>
            <a:tailEnd w="lg" len="lg" type="triangle"/>
          </a:ln>
        </p:spPr>
      </p:cxnSp>
      <p:cxnSp>
        <p:nvCxnSpPr>
          <p:cNvPr id="153" name="Shape 153"/>
          <p:cNvCxnSpPr>
            <a:stCxn id="150" idx="2"/>
          </p:cNvCxnSpPr>
          <p:nvPr/>
        </p:nvCxnSpPr>
        <p:spPr>
          <a:xfrm flipH="1">
            <a:off y="3385265" x="5752849"/>
            <a:ext cy="284700" cx="270300"/>
          </a:xfrm>
          <a:prstGeom prst="straightConnector1">
            <a:avLst/>
          </a:prstGeom>
          <a:noFill/>
          <a:ln w="19050" cap="flat">
            <a:solidFill>
              <a:schemeClr val="dk2"/>
            </a:solidFill>
            <a:prstDash val="solid"/>
            <a:round/>
            <a:headEnd w="lg" len="lg" type="none"/>
            <a:tailEnd w="lg" len="lg" type="triangle"/>
          </a:ln>
        </p:spPr>
      </p:cxn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y="0" x="0"/>
          <a:ext cy="0" cx="0"/>
          <a:chOff y="0" x="0"/>
          <a:chExt cy="0" cx="0"/>
        </a:xfrm>
      </p:grpSpPr>
      <p:sp>
        <p:nvSpPr>
          <p:cNvPr id="158" name="Shape 158"/>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Admin Use Case</a:t>
            </a:r>
          </a:p>
        </p:txBody>
      </p:sp>
      <p:sp>
        <p:nvSpPr>
          <p:cNvPr id="159" name="Shape 159"/>
          <p:cNvSpPr txBox="1"/>
          <p:nvPr/>
        </p:nvSpPr>
        <p:spPr>
          <a:xfrm>
            <a:off y="1854225" x="-27650"/>
            <a:ext cy="580799" cx="8983499"/>
          </a:xfrm>
          <a:prstGeom prst="rect">
            <a:avLst/>
          </a:prstGeom>
          <a:noFill/>
          <a:ln>
            <a:noFill/>
          </a:ln>
        </p:spPr>
        <p:txBody>
          <a:bodyPr bIns="91425" rIns="91425" lIns="91425" tIns="91425" anchor="t" anchorCtr="0">
            <a:noAutofit/>
          </a:bodyPr>
          <a:lstStyle/>
          <a:p>
            <a:pPr rtl="0" lvl="0">
              <a:spcBef>
                <a:spcPts val="0"/>
              </a:spcBef>
              <a:buNone/>
            </a:pPr>
            <a:r>
              <a:rPr sz="1200" lang="en"/>
              <a:t>Preconditions:				Normal Flow:									Postconditions:</a:t>
            </a:r>
          </a:p>
          <a:p>
            <a:pPr rtl="0" lvl="0">
              <a:spcBef>
                <a:spcPts val="0"/>
              </a:spcBef>
              <a:buNone/>
            </a:pPr>
            <a:r>
              <a:t/>
            </a:r>
            <a:endParaRPr/>
          </a:p>
        </p:txBody>
      </p:sp>
      <p:sp>
        <p:nvSpPr>
          <p:cNvPr id="160" name="Shape 160"/>
          <p:cNvSpPr txBox="1"/>
          <p:nvPr/>
        </p:nvSpPr>
        <p:spPr>
          <a:xfrm>
            <a:off y="1265425" x="48550"/>
            <a:ext cy="580799" cx="2238600"/>
          </a:xfrm>
          <a:prstGeom prst="rect">
            <a:avLst/>
          </a:prstGeom>
          <a:noFill/>
          <a:ln>
            <a:noFill/>
          </a:ln>
        </p:spPr>
        <p:txBody>
          <a:bodyPr bIns="91425" rIns="91425" lIns="91425" tIns="91425" anchor="t" anchorCtr="0">
            <a:noAutofit/>
          </a:bodyPr>
          <a:lstStyle/>
          <a:p>
            <a:pPr rtl="0" lvl="0">
              <a:spcBef>
                <a:spcPts val="0"/>
              </a:spcBef>
              <a:buNone/>
            </a:pPr>
            <a:r>
              <a:rPr u="sng" lang="en"/>
              <a:t>Admin deletes a teacher:</a:t>
            </a:r>
          </a:p>
          <a:p>
            <a:pPr rtl="0" lvl="0">
              <a:spcBef>
                <a:spcPts val="0"/>
              </a:spcBef>
              <a:buNone/>
            </a:pPr>
            <a:r>
              <a:t/>
            </a:r>
            <a:endParaRPr/>
          </a:p>
        </p:txBody>
      </p:sp>
      <p:sp>
        <p:nvSpPr>
          <p:cNvPr id="161" name="Shape 161"/>
          <p:cNvSpPr/>
          <p:nvPr/>
        </p:nvSpPr>
        <p:spPr>
          <a:xfrm>
            <a:off y="3854187" x="2617700"/>
            <a:ext cy="205499" cx="5594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62" name="Shape 162"/>
          <p:cNvSpPr/>
          <p:nvPr/>
        </p:nvSpPr>
        <p:spPr>
          <a:xfrm>
            <a:off y="3854200" x="3351725"/>
            <a:ext cy="205499" cx="1081500"/>
          </a:xfrm>
          <a:prstGeom prst="bevel">
            <a:avLst>
              <a:gd fmla="val 12500"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b="1" sz="900" lang="en"/>
              <a:t>Delete Teacher</a:t>
            </a:r>
          </a:p>
        </p:txBody>
      </p:sp>
      <p:sp>
        <p:nvSpPr>
          <p:cNvPr id="163" name="Shape 163"/>
          <p:cNvSpPr txBox="1"/>
          <p:nvPr/>
        </p:nvSpPr>
        <p:spPr>
          <a:xfrm>
            <a:off y="2508725" x="-164675"/>
            <a:ext cy="1523100" cx="1905899"/>
          </a:xfrm>
          <a:prstGeom prst="rect">
            <a:avLst/>
          </a:prstGeom>
          <a:noFill/>
          <a:ln>
            <a:noFill/>
          </a:ln>
        </p:spPr>
        <p:txBody>
          <a:bodyPr bIns="91425" rIns="91425" lIns="91425" tIns="91425" anchor="t" anchorCtr="0">
            <a:noAutofit/>
          </a:bodyPr>
          <a:lstStyle/>
          <a:p>
            <a:pPr rtl="0" lvl="0" indent="-285750" marL="457200">
              <a:spcBef>
                <a:spcPts val="0"/>
              </a:spcBef>
              <a:buClr>
                <a:srgbClr val="000000"/>
              </a:buClr>
              <a:buSzPct val="100000"/>
              <a:buFont typeface="Arial"/>
              <a:buChar char="●"/>
            </a:pPr>
            <a:r>
              <a:rPr sz="900" lang="en"/>
              <a:t>Teacher Acc. Exists</a:t>
            </a:r>
          </a:p>
          <a:p>
            <a:pPr rtl="0" lvl="0" indent="-285750" marL="457200">
              <a:spcBef>
                <a:spcPts val="0"/>
              </a:spcBef>
              <a:buClr>
                <a:srgbClr val="000000"/>
              </a:buClr>
              <a:buSzPct val="100000"/>
              <a:buFont typeface="Arial"/>
              <a:buChar char="●"/>
            </a:pPr>
            <a:r>
              <a:rPr sz="900" lang="en"/>
              <a:t>Valid Session</a:t>
            </a:r>
          </a:p>
          <a:p>
            <a:pPr rtl="0" lvl="0" indent="-285750" marL="457200">
              <a:spcBef>
                <a:spcPts val="0"/>
              </a:spcBef>
              <a:buClr>
                <a:srgbClr val="000000"/>
              </a:buClr>
              <a:buSzPct val="100000"/>
              <a:buFont typeface="Arial"/>
              <a:buChar char="●"/>
            </a:pPr>
            <a:r>
              <a:rPr sz="900" lang="en"/>
              <a:t>Using Chrome</a:t>
            </a:r>
          </a:p>
          <a:p>
            <a:pPr rtl="0" lvl="0" indent="-285750" marL="457200">
              <a:spcBef>
                <a:spcPts val="0"/>
              </a:spcBef>
              <a:buClr>
                <a:srgbClr val="000000"/>
              </a:buClr>
              <a:buSzPct val="100000"/>
              <a:buFont typeface="Arial"/>
              <a:buChar char="●"/>
            </a:pPr>
            <a:r>
              <a:rPr sz="900" lang="en"/>
              <a:t>Internet Connection</a:t>
            </a:r>
          </a:p>
        </p:txBody>
      </p:sp>
      <p:pic>
        <p:nvPicPr>
          <p:cNvPr id="164" name="Shape 164"/>
          <p:cNvPicPr preferRelativeResize="0"/>
          <p:nvPr/>
        </p:nvPicPr>
        <p:blipFill>
          <a:blip r:embed="rId3">
            <a:alphaModFix/>
          </a:blip>
          <a:stretch>
            <a:fillRect/>
          </a:stretch>
        </p:blipFill>
        <p:spPr>
          <a:xfrm>
            <a:off y="2443025" x="1392375"/>
            <a:ext cy="263199" cx="263199"/>
          </a:xfrm>
          <a:prstGeom prst="rect">
            <a:avLst/>
          </a:prstGeom>
          <a:noFill/>
          <a:ln>
            <a:noFill/>
          </a:ln>
        </p:spPr>
      </p:pic>
      <p:pic>
        <p:nvPicPr>
          <p:cNvPr id="165" name="Shape 165"/>
          <p:cNvPicPr preferRelativeResize="0"/>
          <p:nvPr/>
        </p:nvPicPr>
        <p:blipFill>
          <a:blip r:embed="rId3">
            <a:alphaModFix/>
          </a:blip>
          <a:stretch>
            <a:fillRect/>
          </a:stretch>
        </p:blipFill>
        <p:spPr>
          <a:xfrm>
            <a:off y="2595425" x="1392375"/>
            <a:ext cy="263199" cx="263199"/>
          </a:xfrm>
          <a:prstGeom prst="rect">
            <a:avLst/>
          </a:prstGeom>
          <a:noFill/>
          <a:ln>
            <a:noFill/>
          </a:ln>
        </p:spPr>
      </p:pic>
      <p:pic>
        <p:nvPicPr>
          <p:cNvPr id="166" name="Shape 166"/>
          <p:cNvPicPr preferRelativeResize="0"/>
          <p:nvPr/>
        </p:nvPicPr>
        <p:blipFill>
          <a:blip r:embed="rId3">
            <a:alphaModFix/>
          </a:blip>
          <a:stretch>
            <a:fillRect/>
          </a:stretch>
        </p:blipFill>
        <p:spPr>
          <a:xfrm>
            <a:off y="2747825" x="1392375"/>
            <a:ext cy="263199" cx="263199"/>
          </a:xfrm>
          <a:prstGeom prst="rect">
            <a:avLst/>
          </a:prstGeom>
          <a:noFill/>
          <a:ln>
            <a:noFill/>
          </a:ln>
        </p:spPr>
      </p:pic>
      <p:pic>
        <p:nvPicPr>
          <p:cNvPr id="167" name="Shape 167"/>
          <p:cNvPicPr preferRelativeResize="0"/>
          <p:nvPr/>
        </p:nvPicPr>
        <p:blipFill>
          <a:blip r:embed="rId3">
            <a:alphaModFix/>
          </a:blip>
          <a:stretch>
            <a:fillRect/>
          </a:stretch>
        </p:blipFill>
        <p:spPr>
          <a:xfrm>
            <a:off y="2900225" x="1392375"/>
            <a:ext cy="263199" cx="263199"/>
          </a:xfrm>
          <a:prstGeom prst="rect">
            <a:avLst/>
          </a:prstGeom>
          <a:noFill/>
          <a:ln>
            <a:noFill/>
          </a:ln>
        </p:spPr>
      </p:pic>
      <p:pic>
        <p:nvPicPr>
          <p:cNvPr id="168" name="Shape 168"/>
          <p:cNvPicPr preferRelativeResize="0"/>
          <p:nvPr/>
        </p:nvPicPr>
        <p:blipFill>
          <a:blip r:embed="rId4">
            <a:alphaModFix/>
          </a:blip>
          <a:stretch>
            <a:fillRect/>
          </a:stretch>
        </p:blipFill>
        <p:spPr>
          <a:xfrm>
            <a:off y="2031962" x="5256712"/>
            <a:ext cy="780524" cx="780524"/>
          </a:xfrm>
          <a:prstGeom prst="rect">
            <a:avLst/>
          </a:prstGeom>
          <a:noFill/>
          <a:ln>
            <a:noFill/>
          </a:ln>
        </p:spPr>
      </p:pic>
      <p:sp>
        <p:nvSpPr>
          <p:cNvPr id="169" name="Shape 169"/>
          <p:cNvSpPr/>
          <p:nvPr/>
        </p:nvSpPr>
        <p:spPr>
          <a:xfrm>
            <a:off y="2446800" x="2660225"/>
            <a:ext cy="205499" cx="5594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70" name="Shape 170"/>
          <p:cNvSpPr/>
          <p:nvPr/>
        </p:nvSpPr>
        <p:spPr>
          <a:xfrm>
            <a:off y="2446800" x="4565225"/>
            <a:ext cy="205499" cx="5594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pic>
        <p:nvPicPr>
          <p:cNvPr id="171" name="Shape 171"/>
          <p:cNvPicPr preferRelativeResize="0"/>
          <p:nvPr/>
        </p:nvPicPr>
        <p:blipFill>
          <a:blip r:embed="rId5">
            <a:alphaModFix/>
          </a:blip>
          <a:stretch>
            <a:fillRect/>
          </a:stretch>
        </p:blipFill>
        <p:spPr>
          <a:xfrm>
            <a:off y="3011012" x="5279537"/>
            <a:ext cy="780524" cx="780524"/>
          </a:xfrm>
          <a:prstGeom prst="rect">
            <a:avLst/>
          </a:prstGeom>
          <a:noFill/>
          <a:ln>
            <a:noFill/>
          </a:ln>
        </p:spPr>
      </p:pic>
      <p:pic>
        <p:nvPicPr>
          <p:cNvPr id="172" name="Shape 172"/>
          <p:cNvPicPr preferRelativeResize="0"/>
          <p:nvPr/>
        </p:nvPicPr>
        <p:blipFill>
          <a:blip r:embed="rId6">
            <a:alphaModFix/>
          </a:blip>
          <a:stretch>
            <a:fillRect/>
          </a:stretch>
        </p:blipFill>
        <p:spPr>
          <a:xfrm>
            <a:off y="1430208" x="5812575"/>
            <a:ext cy="559481" cx="559499"/>
          </a:xfrm>
          <a:prstGeom prst="rect">
            <a:avLst/>
          </a:prstGeom>
          <a:noFill/>
          <a:ln>
            <a:noFill/>
          </a:ln>
        </p:spPr>
      </p:pic>
      <p:sp>
        <p:nvSpPr>
          <p:cNvPr id="173" name="Shape 173"/>
          <p:cNvSpPr txBox="1"/>
          <p:nvPr/>
        </p:nvSpPr>
        <p:spPr>
          <a:xfrm>
            <a:off y="2508725" x="6357250"/>
            <a:ext cy="1430999" cx="2727600"/>
          </a:xfrm>
          <a:prstGeom prst="rect">
            <a:avLst/>
          </a:prstGeom>
          <a:noFill/>
          <a:ln>
            <a:noFill/>
          </a:ln>
        </p:spPr>
        <p:txBody>
          <a:bodyPr bIns="91425" rIns="91425" lIns="91425" tIns="91425" anchor="t" anchorCtr="0">
            <a:noAutofit/>
          </a:bodyPr>
          <a:lstStyle/>
          <a:p>
            <a:pPr rtl="0" lvl="0" indent="-285750" marL="457200">
              <a:spcBef>
                <a:spcPts val="0"/>
              </a:spcBef>
              <a:buClr>
                <a:srgbClr val="000000"/>
              </a:buClr>
              <a:buSzPct val="100000"/>
              <a:buFont typeface="Arial"/>
              <a:buChar char="●"/>
            </a:pPr>
            <a:r>
              <a:rPr sz="900" lang="en"/>
              <a:t>Admin successfully deletes a teacher</a:t>
            </a:r>
          </a:p>
        </p:txBody>
      </p:sp>
      <p:pic>
        <p:nvPicPr>
          <p:cNvPr id="174" name="Shape 174"/>
          <p:cNvPicPr preferRelativeResize="0"/>
          <p:nvPr/>
        </p:nvPicPr>
        <p:blipFill>
          <a:blip r:embed="rId7">
            <a:alphaModFix/>
          </a:blip>
          <a:stretch>
            <a:fillRect/>
          </a:stretch>
        </p:blipFill>
        <p:spPr>
          <a:xfrm>
            <a:off y="2568050" x="1814212"/>
            <a:ext cy="817474" cx="964399"/>
          </a:xfrm>
          <a:prstGeom prst="rect">
            <a:avLst/>
          </a:prstGeom>
          <a:noFill/>
          <a:ln>
            <a:noFill/>
          </a:ln>
        </p:spPr>
      </p:pic>
      <p:sp>
        <p:nvSpPr>
          <p:cNvPr id="175" name="Shape 175"/>
          <p:cNvSpPr/>
          <p:nvPr/>
        </p:nvSpPr>
        <p:spPr>
          <a:xfrm>
            <a:off y="2446800" x="3351712"/>
            <a:ext cy="205499" cx="1081500"/>
          </a:xfrm>
          <a:prstGeom prst="bevel">
            <a:avLst>
              <a:gd fmla="val 12500"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b="1" sz="900" lang="en"/>
              <a:t>Teacher Menu</a:t>
            </a:r>
          </a:p>
        </p:txBody>
      </p:sp>
      <p:graphicFrame>
        <p:nvGraphicFramePr>
          <p:cNvPr id="176" name="Shape 176"/>
          <p:cNvGraphicFramePr/>
          <p:nvPr/>
        </p:nvGraphicFramePr>
        <p:xfrm>
          <a:off y="2824012" x="3338875"/>
          <a:ext cy="3000000" cx="3000000"/>
        </p:xfrm>
        <a:graphic>
          <a:graphicData uri="http://schemas.openxmlformats.org/drawingml/2006/table">
            <a:tbl>
              <a:tblPr>
                <a:noFill/>
                <a:tableStyleId>{4552BF79-2D6B-4A42-BB8C-3DE9E400124F}</a:tableStyleId>
              </a:tblPr>
              <a:tblGrid>
                <a:gridCol w="532325"/>
                <a:gridCol w="574875"/>
              </a:tblGrid>
              <a:tr h="200175">
                <a:tc>
                  <a:txBody>
                    <a:bodyPr>
                      <a:noAutofit/>
                    </a:bodyPr>
                    <a:lstStyle/>
                    <a:p>
                      <a:pPr>
                        <a:spcBef>
                          <a:spcPts val="0"/>
                        </a:spcBef>
                        <a:buNone/>
                      </a:pPr>
                      <a:r>
                        <a:rPr sz="600" lang="en"/>
                        <a:t>Teacher</a:t>
                      </a:r>
                    </a:p>
                  </a:txBody>
                  <a:tcPr marR="91425" marB="91425" marT="91425" marL="91425">
                    <a:solidFill>
                      <a:srgbClr val="A4C2F4"/>
                    </a:solidFill>
                  </a:tcPr>
                </a:tc>
                <a:tc>
                  <a:txBody>
                    <a:bodyPr>
                      <a:noAutofit/>
                    </a:bodyPr>
                    <a:lstStyle/>
                    <a:p>
                      <a:pPr>
                        <a:spcBef>
                          <a:spcPts val="0"/>
                        </a:spcBef>
                        <a:buNone/>
                      </a:pPr>
                      <a:r>
                        <a:rPr sz="600" lang="en"/>
                        <a:t>Id</a:t>
                      </a:r>
                    </a:p>
                  </a:txBody>
                  <a:tcPr marR="91425" marB="91425" marT="91425" marL="91425">
                    <a:solidFill>
                      <a:srgbClr val="A4C2F4"/>
                    </a:solidFill>
                  </a:tcPr>
                </a:tc>
              </a:tr>
              <a:tr h="100000">
                <a:tc>
                  <a:txBody>
                    <a:bodyPr>
                      <a:noAutofit/>
                    </a:bodyPr>
                    <a:lstStyle/>
                    <a:p>
                      <a:pPr>
                        <a:spcBef>
                          <a:spcPts val="0"/>
                        </a:spcBef>
                        <a:buNone/>
                      </a:pPr>
                      <a:r>
                        <a:rPr sz="600" lang="en"/>
                        <a:t>Mr. A</a:t>
                      </a:r>
                    </a:p>
                  </a:txBody>
                  <a:tcPr marR="91425" marB="91425" marT="91425" marL="91425"/>
                </a:tc>
                <a:tc>
                  <a:txBody>
                    <a:bodyPr>
                      <a:noAutofit/>
                    </a:bodyPr>
                    <a:lstStyle/>
                    <a:p>
                      <a:pPr>
                        <a:spcBef>
                          <a:spcPts val="0"/>
                        </a:spcBef>
                        <a:buNone/>
                      </a:pPr>
                      <a:r>
                        <a:rPr sz="600" lang="en"/>
                        <a:t>1</a:t>
                      </a:r>
                    </a:p>
                  </a:txBody>
                  <a:tcPr marR="91425" marB="91425" marT="91425" marL="91425"/>
                </a:tc>
              </a:tr>
              <a:tr h="100000">
                <a:tc>
                  <a:txBody>
                    <a:bodyPr>
                      <a:noAutofit/>
                    </a:bodyPr>
                    <a:lstStyle/>
                    <a:p>
                      <a:pPr>
                        <a:spcBef>
                          <a:spcPts val="0"/>
                        </a:spcBef>
                        <a:buNone/>
                      </a:pPr>
                      <a:r>
                        <a:rPr sz="600" lang="en"/>
                        <a:t>Mrs. B</a:t>
                      </a:r>
                    </a:p>
                  </a:txBody>
                  <a:tcPr marR="91425" marB="91425" marT="91425" marL="91425"/>
                </a:tc>
                <a:tc>
                  <a:txBody>
                    <a:bodyPr>
                      <a:noAutofit/>
                    </a:bodyPr>
                    <a:lstStyle/>
                    <a:p>
                      <a:pPr>
                        <a:spcBef>
                          <a:spcPts val="0"/>
                        </a:spcBef>
                        <a:buNone/>
                      </a:pPr>
                      <a:r>
                        <a:rPr sz="600" lang="en"/>
                        <a:t>2</a:t>
                      </a:r>
                    </a:p>
                  </a:txBody>
                  <a:tcPr marR="91425" marB="91425" marT="91425" marL="91425"/>
                </a:tc>
              </a:tr>
            </a:tbl>
          </a:graphicData>
        </a:graphic>
      </p:graphicFrame>
      <p:sp>
        <p:nvSpPr>
          <p:cNvPr id="177" name="Shape 177"/>
          <p:cNvSpPr/>
          <p:nvPr/>
        </p:nvSpPr>
        <p:spPr>
          <a:xfrm rot="10800000">
            <a:off y="3365362" x="4544825"/>
            <a:ext cy="205499" cx="5594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cxnSp>
        <p:nvCxnSpPr>
          <p:cNvPr id="178" name="Shape 178"/>
          <p:cNvCxnSpPr>
            <a:stCxn id="168" idx="0"/>
          </p:cNvCxnSpPr>
          <p:nvPr/>
        </p:nvCxnSpPr>
        <p:spPr>
          <a:xfrm rot="10800000" flipH="1">
            <a:off y="1863062" x="5646974"/>
            <a:ext cy="168900" cx="162600"/>
          </a:xfrm>
          <a:prstGeom prst="straightConnector1">
            <a:avLst/>
          </a:prstGeom>
          <a:noFill/>
          <a:ln w="19050" cap="flat">
            <a:solidFill>
              <a:schemeClr val="dk2"/>
            </a:solidFill>
            <a:prstDash val="solid"/>
            <a:round/>
            <a:headEnd w="lg" len="lg" type="none"/>
            <a:tailEnd w="lg" len="lg" type="triangle"/>
          </a:ln>
        </p:spPr>
      </p:cxnSp>
      <p:cxnSp>
        <p:nvCxnSpPr>
          <p:cNvPr id="179" name="Shape 179"/>
          <p:cNvCxnSpPr/>
          <p:nvPr/>
        </p:nvCxnSpPr>
        <p:spPr>
          <a:xfrm flipH="1">
            <a:off y="1997725" x="5802349"/>
            <a:ext cy="184200" cx="148800"/>
          </a:xfrm>
          <a:prstGeom prst="straightConnector1">
            <a:avLst/>
          </a:prstGeom>
          <a:noFill/>
          <a:ln w="19050" cap="flat">
            <a:solidFill>
              <a:schemeClr val="dk2"/>
            </a:solidFill>
            <a:prstDash val="solid"/>
            <a:round/>
            <a:headEnd w="lg" len="lg" type="none"/>
            <a:tailEnd w="lg" len="lg" type="triangle"/>
          </a:ln>
        </p:spPr>
      </p:cxnSp>
      <p:cxnSp>
        <p:nvCxnSpPr>
          <p:cNvPr id="180" name="Shape 180"/>
          <p:cNvCxnSpPr/>
          <p:nvPr/>
        </p:nvCxnSpPr>
        <p:spPr>
          <a:xfrm>
            <a:off y="2720375" x="5666200"/>
            <a:ext cy="340199" cx="7200"/>
          </a:xfrm>
          <a:prstGeom prst="straightConnector1">
            <a:avLst/>
          </a:prstGeom>
          <a:noFill/>
          <a:ln w="19050" cap="flat">
            <a:solidFill>
              <a:schemeClr val="dk2"/>
            </a:solidFill>
            <a:prstDash val="solid"/>
            <a:round/>
            <a:headEnd w="lg" len="lg" type="none"/>
            <a:tailEnd w="lg" len="lg" type="triangle"/>
          </a:ln>
        </p:spPr>
      </p:cxnSp>
      <p:cxnSp>
        <p:nvCxnSpPr>
          <p:cNvPr id="181" name="Shape 181"/>
          <p:cNvCxnSpPr/>
          <p:nvPr/>
        </p:nvCxnSpPr>
        <p:spPr>
          <a:xfrm rot="10800000" flipH="1">
            <a:off y="2748550" x="5574100"/>
            <a:ext cy="304799" cx="7200"/>
          </a:xfrm>
          <a:prstGeom prst="straightConnector1">
            <a:avLst/>
          </a:prstGeom>
          <a:noFill/>
          <a:ln w="19050" cap="flat">
            <a:solidFill>
              <a:schemeClr val="dk2"/>
            </a:solidFill>
            <a:prstDash val="solid"/>
            <a:round/>
            <a:headEnd w="lg" len="lg" type="none"/>
            <a:tailEnd w="lg" len="lg" type="triangle"/>
          </a:ln>
        </p:spPr>
      </p:cxnSp>
      <p:sp>
        <p:nvSpPr>
          <p:cNvPr id="182" name="Shape 182"/>
          <p:cNvSpPr/>
          <p:nvPr/>
        </p:nvSpPr>
        <p:spPr>
          <a:xfrm>
            <a:off y="3045275" x="4747025"/>
            <a:ext cy="205499" cx="4335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rPr sz="600" lang="en"/>
              <a:t>D3.js</a:t>
            </a:r>
          </a:p>
        </p:txBody>
      </p:sp>
      <p:cxnSp>
        <p:nvCxnSpPr>
          <p:cNvPr id="183" name="Shape 183"/>
          <p:cNvCxnSpPr>
            <a:endCxn id="182" idx="2"/>
          </p:cNvCxnSpPr>
          <p:nvPr/>
        </p:nvCxnSpPr>
        <p:spPr>
          <a:xfrm rot="10800000">
            <a:off y="3250774" x="4963775"/>
            <a:ext cy="156900" cx="9600"/>
          </a:xfrm>
          <a:prstGeom prst="straightConnector1">
            <a:avLst/>
          </a:prstGeom>
          <a:noFill/>
          <a:ln w="19050" cap="flat">
            <a:solidFill>
              <a:schemeClr val="dk2"/>
            </a:solidFill>
            <a:prstDash val="solid"/>
            <a:round/>
            <a:headEnd w="lg" len="lg" type="none"/>
            <a:tailEnd w="lg" len="lg" type="none"/>
          </a:ln>
        </p:spPr>
      </p:cxnSp>
      <p:sp>
        <p:nvSpPr>
          <p:cNvPr id="184" name="Shape 184"/>
          <p:cNvSpPr/>
          <p:nvPr/>
        </p:nvSpPr>
        <p:spPr>
          <a:xfrm>
            <a:off y="3861012" x="4607750"/>
            <a:ext cy="205499" cx="5594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y="0" x="0"/>
          <a:ext cy="0" cx="0"/>
          <a:chOff y="0" x="0"/>
          <a:chExt cy="0" cx="0"/>
        </a:xfrm>
      </p:grpSpPr>
      <p:sp>
        <p:nvSpPr>
          <p:cNvPr id="189" name="Shape 189"/>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Student Use Case</a:t>
            </a:r>
          </a:p>
        </p:txBody>
      </p:sp>
      <p:sp>
        <p:nvSpPr>
          <p:cNvPr id="190" name="Shape 190"/>
          <p:cNvSpPr txBox="1"/>
          <p:nvPr/>
        </p:nvSpPr>
        <p:spPr>
          <a:xfrm>
            <a:off y="1854225" x="-27650"/>
            <a:ext cy="580799" cx="8983499"/>
          </a:xfrm>
          <a:prstGeom prst="rect">
            <a:avLst/>
          </a:prstGeom>
          <a:noFill/>
          <a:ln>
            <a:noFill/>
          </a:ln>
        </p:spPr>
        <p:txBody>
          <a:bodyPr bIns="91425" rIns="91425" lIns="91425" tIns="91425" anchor="t" anchorCtr="0">
            <a:noAutofit/>
          </a:bodyPr>
          <a:lstStyle/>
          <a:p>
            <a:pPr rtl="0" lvl="0">
              <a:spcBef>
                <a:spcPts val="0"/>
              </a:spcBef>
              <a:buNone/>
            </a:pPr>
            <a:r>
              <a:rPr sz="1200" lang="en"/>
              <a:t>Preconditions:				Normal Flow:									Postconditions:</a:t>
            </a:r>
          </a:p>
          <a:p>
            <a:pPr rtl="0" lvl="0">
              <a:spcBef>
                <a:spcPts val="0"/>
              </a:spcBef>
              <a:buNone/>
            </a:pPr>
            <a:r>
              <a:t/>
            </a:r>
            <a:endParaRPr/>
          </a:p>
        </p:txBody>
      </p:sp>
      <p:sp>
        <p:nvSpPr>
          <p:cNvPr id="191" name="Shape 191"/>
          <p:cNvSpPr txBox="1"/>
          <p:nvPr/>
        </p:nvSpPr>
        <p:spPr>
          <a:xfrm>
            <a:off y="1265425" x="48550"/>
            <a:ext cy="580799" cx="3033300"/>
          </a:xfrm>
          <a:prstGeom prst="rect">
            <a:avLst/>
          </a:prstGeom>
          <a:noFill/>
          <a:ln>
            <a:noFill/>
          </a:ln>
        </p:spPr>
        <p:txBody>
          <a:bodyPr bIns="91425" rIns="91425" lIns="91425" tIns="91425" anchor="t" anchorCtr="0">
            <a:noAutofit/>
          </a:bodyPr>
          <a:lstStyle/>
          <a:p>
            <a:pPr rtl="0" lvl="0">
              <a:spcBef>
                <a:spcPts val="0"/>
              </a:spcBef>
              <a:buNone/>
            </a:pPr>
            <a:r>
              <a:rPr u="sng" lang="en"/>
              <a:t>Student Selects Practice Mode:</a:t>
            </a:r>
          </a:p>
          <a:p>
            <a:pPr rtl="0" lvl="0">
              <a:spcBef>
                <a:spcPts val="0"/>
              </a:spcBef>
              <a:buNone/>
            </a:pPr>
            <a:r>
              <a:t/>
            </a:r>
            <a:endParaRPr/>
          </a:p>
        </p:txBody>
      </p:sp>
      <p:sp>
        <p:nvSpPr>
          <p:cNvPr id="192" name="Shape 192"/>
          <p:cNvSpPr/>
          <p:nvPr/>
        </p:nvSpPr>
        <p:spPr>
          <a:xfrm>
            <a:off y="3297075" x="2660225"/>
            <a:ext cy="205499" cx="5594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93" name="Shape 193"/>
          <p:cNvSpPr/>
          <p:nvPr/>
        </p:nvSpPr>
        <p:spPr>
          <a:xfrm>
            <a:off y="3315825" x="3316650"/>
            <a:ext cy="205499" cx="1081500"/>
          </a:xfrm>
          <a:prstGeom prst="bevel">
            <a:avLst>
              <a:gd fmla="val 12500"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b="1" sz="900" lang="en"/>
              <a:t>Practice</a:t>
            </a:r>
          </a:p>
        </p:txBody>
      </p:sp>
      <p:sp>
        <p:nvSpPr>
          <p:cNvPr id="194" name="Shape 194"/>
          <p:cNvSpPr txBox="1"/>
          <p:nvPr/>
        </p:nvSpPr>
        <p:spPr>
          <a:xfrm>
            <a:off y="2508725" x="-164675"/>
            <a:ext cy="1523100" cx="1905899"/>
          </a:xfrm>
          <a:prstGeom prst="rect">
            <a:avLst/>
          </a:prstGeom>
          <a:noFill/>
          <a:ln>
            <a:noFill/>
          </a:ln>
        </p:spPr>
        <p:txBody>
          <a:bodyPr bIns="91425" rIns="91425" lIns="91425" tIns="91425" anchor="t" anchorCtr="0">
            <a:noAutofit/>
          </a:bodyPr>
          <a:lstStyle/>
          <a:p>
            <a:pPr rtl="0" lvl="0" indent="-285750" marL="457200">
              <a:spcBef>
                <a:spcPts val="0"/>
              </a:spcBef>
              <a:buClr>
                <a:srgbClr val="000000"/>
              </a:buClr>
              <a:buSzPct val="100000"/>
              <a:buFont typeface="Arial"/>
              <a:buChar char="●"/>
            </a:pPr>
            <a:r>
              <a:rPr sz="900" lang="en"/>
              <a:t>Existing Account</a:t>
            </a:r>
          </a:p>
          <a:p>
            <a:pPr rtl="0" lvl="0" indent="-285750" marL="457200">
              <a:spcBef>
                <a:spcPts val="0"/>
              </a:spcBef>
              <a:buClr>
                <a:srgbClr val="000000"/>
              </a:buClr>
              <a:buSzPct val="100000"/>
              <a:buFont typeface="Arial"/>
              <a:buChar char="●"/>
            </a:pPr>
            <a:r>
              <a:rPr sz="900" lang="en"/>
              <a:t>Valid Session</a:t>
            </a:r>
          </a:p>
          <a:p>
            <a:pPr rtl="0" lvl="0" indent="-285750" marL="457200">
              <a:spcBef>
                <a:spcPts val="0"/>
              </a:spcBef>
              <a:buClr>
                <a:srgbClr val="000000"/>
              </a:buClr>
              <a:buSzPct val="100000"/>
              <a:buFont typeface="Arial"/>
              <a:buChar char="●"/>
            </a:pPr>
            <a:r>
              <a:rPr sz="900" lang="en"/>
              <a:t>Using Chrome</a:t>
            </a:r>
          </a:p>
          <a:p>
            <a:pPr rtl="0" lvl="0" indent="-285750" marL="457200">
              <a:spcBef>
                <a:spcPts val="0"/>
              </a:spcBef>
              <a:buClr>
                <a:srgbClr val="000000"/>
              </a:buClr>
              <a:buSzPct val="100000"/>
              <a:buFont typeface="Arial"/>
              <a:buChar char="●"/>
            </a:pPr>
            <a:r>
              <a:rPr sz="900" lang="en"/>
              <a:t>Internet Connection</a:t>
            </a:r>
          </a:p>
        </p:txBody>
      </p:sp>
      <p:pic>
        <p:nvPicPr>
          <p:cNvPr id="195" name="Shape 195"/>
          <p:cNvPicPr preferRelativeResize="0"/>
          <p:nvPr/>
        </p:nvPicPr>
        <p:blipFill>
          <a:blip r:embed="rId3">
            <a:alphaModFix/>
          </a:blip>
          <a:stretch>
            <a:fillRect/>
          </a:stretch>
        </p:blipFill>
        <p:spPr>
          <a:xfrm>
            <a:off y="2443025" x="1392375"/>
            <a:ext cy="263199" cx="263199"/>
          </a:xfrm>
          <a:prstGeom prst="rect">
            <a:avLst/>
          </a:prstGeom>
          <a:noFill/>
          <a:ln>
            <a:noFill/>
          </a:ln>
        </p:spPr>
      </p:pic>
      <p:pic>
        <p:nvPicPr>
          <p:cNvPr id="196" name="Shape 196"/>
          <p:cNvPicPr preferRelativeResize="0"/>
          <p:nvPr/>
        </p:nvPicPr>
        <p:blipFill>
          <a:blip r:embed="rId3">
            <a:alphaModFix/>
          </a:blip>
          <a:stretch>
            <a:fillRect/>
          </a:stretch>
        </p:blipFill>
        <p:spPr>
          <a:xfrm>
            <a:off y="2595425" x="1392375"/>
            <a:ext cy="263199" cx="263199"/>
          </a:xfrm>
          <a:prstGeom prst="rect">
            <a:avLst/>
          </a:prstGeom>
          <a:noFill/>
          <a:ln>
            <a:noFill/>
          </a:ln>
        </p:spPr>
      </p:pic>
      <p:pic>
        <p:nvPicPr>
          <p:cNvPr id="197" name="Shape 197"/>
          <p:cNvPicPr preferRelativeResize="0"/>
          <p:nvPr/>
        </p:nvPicPr>
        <p:blipFill>
          <a:blip r:embed="rId3">
            <a:alphaModFix/>
          </a:blip>
          <a:stretch>
            <a:fillRect/>
          </a:stretch>
        </p:blipFill>
        <p:spPr>
          <a:xfrm>
            <a:off y="2747825" x="1392375"/>
            <a:ext cy="263199" cx="263199"/>
          </a:xfrm>
          <a:prstGeom prst="rect">
            <a:avLst/>
          </a:prstGeom>
          <a:noFill/>
          <a:ln>
            <a:noFill/>
          </a:ln>
        </p:spPr>
      </p:pic>
      <p:pic>
        <p:nvPicPr>
          <p:cNvPr id="198" name="Shape 198"/>
          <p:cNvPicPr preferRelativeResize="0"/>
          <p:nvPr/>
        </p:nvPicPr>
        <p:blipFill>
          <a:blip r:embed="rId3">
            <a:alphaModFix/>
          </a:blip>
          <a:stretch>
            <a:fillRect/>
          </a:stretch>
        </p:blipFill>
        <p:spPr>
          <a:xfrm>
            <a:off y="2900225" x="1392375"/>
            <a:ext cy="263199" cx="263199"/>
          </a:xfrm>
          <a:prstGeom prst="rect">
            <a:avLst/>
          </a:prstGeom>
          <a:noFill/>
          <a:ln>
            <a:noFill/>
          </a:ln>
        </p:spPr>
      </p:pic>
      <p:sp>
        <p:nvSpPr>
          <p:cNvPr id="199" name="Shape 199"/>
          <p:cNvSpPr/>
          <p:nvPr/>
        </p:nvSpPr>
        <p:spPr>
          <a:xfrm>
            <a:off y="2706225" x="2660225"/>
            <a:ext cy="205499" cx="5594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200" name="Shape 200"/>
          <p:cNvSpPr/>
          <p:nvPr/>
        </p:nvSpPr>
        <p:spPr>
          <a:xfrm>
            <a:off y="3315825" x="4459725"/>
            <a:ext cy="205499" cx="5594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pic>
        <p:nvPicPr>
          <p:cNvPr id="201" name="Shape 201"/>
          <p:cNvPicPr preferRelativeResize="0"/>
          <p:nvPr/>
        </p:nvPicPr>
        <p:blipFill>
          <a:blip r:embed="rId4">
            <a:alphaModFix/>
          </a:blip>
          <a:stretch>
            <a:fillRect/>
          </a:stretch>
        </p:blipFill>
        <p:spPr>
          <a:xfrm flipH="1">
            <a:off y="2689175" x="1751875"/>
            <a:ext cy="857399" cx="867500"/>
          </a:xfrm>
          <a:prstGeom prst="rect">
            <a:avLst/>
          </a:prstGeom>
          <a:noFill/>
          <a:ln>
            <a:noFill/>
          </a:ln>
        </p:spPr>
      </p:pic>
      <p:sp>
        <p:nvSpPr>
          <p:cNvPr id="202" name="Shape 202"/>
          <p:cNvSpPr/>
          <p:nvPr/>
        </p:nvSpPr>
        <p:spPr>
          <a:xfrm>
            <a:off y="2706225" x="3316650"/>
            <a:ext cy="205499" cx="1081500"/>
          </a:xfrm>
          <a:prstGeom prst="bevel">
            <a:avLst>
              <a:gd fmla="val 12500"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b="1" sz="900" lang="en"/>
              <a:t>Desired Level</a:t>
            </a:r>
          </a:p>
        </p:txBody>
      </p:sp>
      <p:sp>
        <p:nvSpPr>
          <p:cNvPr id="203" name="Shape 203"/>
          <p:cNvSpPr/>
          <p:nvPr/>
        </p:nvSpPr>
        <p:spPr>
          <a:xfrm>
            <a:off y="2706225" x="5135550"/>
            <a:ext cy="832799" cx="587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rPr sz="700" lang="en"/>
              <a:t>Controller</a:t>
            </a:r>
          </a:p>
        </p:txBody>
      </p:sp>
      <p:sp>
        <p:nvSpPr>
          <p:cNvPr id="204" name="Shape 204"/>
          <p:cNvSpPr/>
          <p:nvPr/>
        </p:nvSpPr>
        <p:spPr>
          <a:xfrm>
            <a:off y="2706225" x="4459725"/>
            <a:ext cy="205499" cx="5594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05" name="Shape 205"/>
          <p:cNvSpPr/>
          <p:nvPr/>
        </p:nvSpPr>
        <p:spPr>
          <a:xfrm>
            <a:off y="2998425" x="6079951"/>
            <a:ext cy="248400" cx="4298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sz="700" lang="en"/>
              <a:t>View</a:t>
            </a:r>
          </a:p>
        </p:txBody>
      </p:sp>
      <p:cxnSp>
        <p:nvCxnSpPr>
          <p:cNvPr id="206" name="Shape 206"/>
          <p:cNvCxnSpPr>
            <a:stCxn id="203" idx="3"/>
            <a:endCxn id="205" idx="1"/>
          </p:cNvCxnSpPr>
          <p:nvPr/>
        </p:nvCxnSpPr>
        <p:spPr>
          <a:xfrm>
            <a:off y="3122624" x="5723549"/>
            <a:ext cy="0" cx="356400"/>
          </a:xfrm>
          <a:prstGeom prst="straightConnector1">
            <a:avLst/>
          </a:prstGeom>
          <a:noFill/>
          <a:ln w="19050" cap="flat">
            <a:solidFill>
              <a:schemeClr val="dk2"/>
            </a:solidFill>
            <a:prstDash val="solid"/>
            <a:round/>
            <a:headEnd w="lg" len="lg" type="none"/>
            <a:tailEnd w="lg" len="lg" type="triangle"/>
          </a:ln>
        </p:spPr>
      </p:cxnSp>
      <p:sp>
        <p:nvSpPr>
          <p:cNvPr id="207" name="Shape 207"/>
          <p:cNvSpPr txBox="1"/>
          <p:nvPr/>
        </p:nvSpPr>
        <p:spPr>
          <a:xfrm>
            <a:off y="2508725" x="6357250"/>
            <a:ext cy="1430999" cx="2727600"/>
          </a:xfrm>
          <a:prstGeom prst="rect">
            <a:avLst/>
          </a:prstGeom>
          <a:noFill/>
          <a:ln>
            <a:noFill/>
          </a:ln>
        </p:spPr>
        <p:txBody>
          <a:bodyPr bIns="91425" rIns="91425" lIns="91425" tIns="91425" anchor="t" anchorCtr="0">
            <a:noAutofit/>
          </a:bodyPr>
          <a:lstStyle/>
          <a:p>
            <a:pPr rtl="0" lvl="0" indent="-285750" marL="457200">
              <a:spcBef>
                <a:spcPts val="0"/>
              </a:spcBef>
              <a:buClr>
                <a:srgbClr val="000000"/>
              </a:buClr>
              <a:buSzPct val="100000"/>
              <a:buFont typeface="Arial"/>
              <a:buChar char="●"/>
            </a:pPr>
            <a:r>
              <a:rPr sz="900" lang="en"/>
              <a:t>Student successfully enters the practice mode</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y="0" x="0"/>
          <a:ext cy="0" cx="0"/>
          <a:chOff y="0" x="0"/>
          <a:chExt cy="0" cx="0"/>
        </a:xfrm>
      </p:grpSpPr>
      <p:sp>
        <p:nvSpPr>
          <p:cNvPr id="212" name="Shape 212"/>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Sequence Diagram</a:t>
            </a:r>
          </a:p>
        </p:txBody>
      </p:sp>
      <p:pic>
        <p:nvPicPr>
          <p:cNvPr id="213" name="Shape 213"/>
          <p:cNvPicPr preferRelativeResize="0"/>
          <p:nvPr/>
        </p:nvPicPr>
        <p:blipFill>
          <a:blip r:embed="rId3">
            <a:alphaModFix/>
          </a:blip>
          <a:stretch>
            <a:fillRect/>
          </a:stretch>
        </p:blipFill>
        <p:spPr>
          <a:xfrm>
            <a:off y="1300425" x="1252212"/>
            <a:ext cy="3544374" cx="6639576"/>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y="0" x="0"/>
          <a:ext cy="0" cx="0"/>
          <a:chOff y="0" x="0"/>
          <a:chExt cy="0" cx="0"/>
        </a:xfrm>
      </p:grpSpPr>
      <p:sp>
        <p:nvSpPr>
          <p:cNvPr id="218" name="Shape 218"/>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Teacher Data Flow Diagram</a:t>
            </a:r>
          </a:p>
        </p:txBody>
      </p:sp>
      <p:pic>
        <p:nvPicPr>
          <p:cNvPr id="219" name="Shape 219"/>
          <p:cNvPicPr preferRelativeResize="0"/>
          <p:nvPr/>
        </p:nvPicPr>
        <p:blipFill>
          <a:blip r:embed="rId3">
            <a:alphaModFix/>
          </a:blip>
          <a:stretch>
            <a:fillRect/>
          </a:stretch>
        </p:blipFill>
        <p:spPr>
          <a:xfrm>
            <a:off y="1168800" x="800575"/>
            <a:ext cy="3837924" cx="6815476"/>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y="0" x="0"/>
          <a:ext cy="0" cx="0"/>
          <a:chOff y="0" x="0"/>
          <a:chExt cy="0" cx="0"/>
        </a:xfrm>
      </p:grpSpPr>
      <p:sp>
        <p:nvSpPr>
          <p:cNvPr id="52" name="Shape 52"/>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Introduction</a:t>
            </a:r>
          </a:p>
        </p:txBody>
      </p:sp>
      <p:sp>
        <p:nvSpPr>
          <p:cNvPr id="53" name="Shape 5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Define architecture and system design</a:t>
            </a:r>
          </a:p>
          <a:p>
            <a:pPr rtl="0" lvl="0" indent="-419100" marL="457200">
              <a:spcBef>
                <a:spcPts val="0"/>
              </a:spcBef>
              <a:buClr>
                <a:schemeClr val="dk1"/>
              </a:buClr>
              <a:buSzPct val="100000"/>
              <a:buFont typeface="Arial"/>
              <a:buChar char="●"/>
            </a:pPr>
            <a:r>
              <a:rPr lang="en"/>
              <a:t>Assist team with developing</a:t>
            </a:r>
          </a:p>
          <a:p>
            <a:pPr rtl="0" lvl="0" indent="-419100" marL="457200">
              <a:spcBef>
                <a:spcPts val="0"/>
              </a:spcBef>
              <a:buClr>
                <a:schemeClr val="dk1"/>
              </a:buClr>
              <a:buSzPct val="100000"/>
              <a:buFont typeface="Arial"/>
              <a:buChar char="●"/>
            </a:pPr>
            <a:r>
              <a:rPr lang="en"/>
              <a:t>Roles</a:t>
            </a:r>
          </a:p>
          <a:p>
            <a:pPr rtl="0" lvl="0" indent="-419100" marL="457200">
              <a:spcBef>
                <a:spcPts val="0"/>
              </a:spcBef>
              <a:buClr>
                <a:schemeClr val="dk1"/>
              </a:buClr>
              <a:buSzPct val="100000"/>
              <a:buFont typeface="Arial"/>
              <a:buChar char="●"/>
            </a:pPr>
            <a:r>
              <a:rPr lang="en"/>
              <a:t>Use cases</a:t>
            </a:r>
          </a:p>
          <a:p>
            <a:pPr rtl="0" lvl="0" indent="-419100" marL="457200">
              <a:spcBef>
                <a:spcPts val="0"/>
              </a:spcBef>
              <a:buClr>
                <a:schemeClr val="dk1"/>
              </a:buClr>
              <a:buSzPct val="100000"/>
              <a:buFont typeface="Arial"/>
              <a:buChar char="●"/>
            </a:pPr>
            <a:r>
              <a:rPr lang="en"/>
              <a:t>Diagrams</a:t>
            </a:r>
          </a:p>
          <a:p>
            <a:pPr lvl="0">
              <a:spcBef>
                <a:spcPts val="0"/>
              </a:spcBef>
              <a:buNone/>
            </a:pPr>
            <a:r>
              <a:t/>
            </a: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y="0" x="0"/>
          <a:ext cy="0" cx="0"/>
          <a:chOff y="0" x="0"/>
          <a:chExt cy="0" cx="0"/>
        </a:xfrm>
      </p:grpSpPr>
      <p:sp>
        <p:nvSpPr>
          <p:cNvPr id="224" name="Shape 224"/>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Database Design</a:t>
            </a:r>
          </a:p>
        </p:txBody>
      </p:sp>
      <p:pic>
        <p:nvPicPr>
          <p:cNvPr id="225" name="Shape 225"/>
          <p:cNvPicPr preferRelativeResize="0"/>
          <p:nvPr/>
        </p:nvPicPr>
        <p:blipFill>
          <a:blip r:embed="rId3">
            <a:alphaModFix/>
          </a:blip>
          <a:stretch>
            <a:fillRect/>
          </a:stretch>
        </p:blipFill>
        <p:spPr>
          <a:xfrm>
            <a:off y="1214687" x="4577275"/>
            <a:ext cy="3936875" cx="4524049"/>
          </a:xfrm>
          <a:prstGeom prst="rect">
            <a:avLst/>
          </a:prstGeom>
          <a:noFill/>
          <a:ln>
            <a:noFill/>
          </a:ln>
        </p:spPr>
      </p:pic>
      <p:pic>
        <p:nvPicPr>
          <p:cNvPr id="226" name="Shape 226"/>
          <p:cNvPicPr preferRelativeResize="0"/>
          <p:nvPr/>
        </p:nvPicPr>
        <p:blipFill>
          <a:blip r:embed="rId4">
            <a:alphaModFix/>
          </a:blip>
          <a:stretch>
            <a:fillRect/>
          </a:stretch>
        </p:blipFill>
        <p:spPr>
          <a:xfrm>
            <a:off y="1251737" x="76199"/>
            <a:ext cy="3862800" cx="4101199"/>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y="0" x="0"/>
          <a:ext cy="0" cx="0"/>
          <a:chOff y="0" x="0"/>
          <a:chExt cy="0" cx="0"/>
        </a:xfrm>
      </p:grpSpPr>
      <p:sp>
        <p:nvSpPr>
          <p:cNvPr id="231" name="Shape 231"/>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Class Diagram</a:t>
            </a:r>
          </a:p>
        </p:txBody>
      </p:sp>
      <p:pic>
        <p:nvPicPr>
          <p:cNvPr id="232" name="Shape 232"/>
          <p:cNvPicPr preferRelativeResize="0"/>
          <p:nvPr/>
        </p:nvPicPr>
        <p:blipFill>
          <a:blip r:embed="rId3">
            <a:alphaModFix/>
          </a:blip>
          <a:stretch>
            <a:fillRect/>
          </a:stretch>
        </p:blipFill>
        <p:spPr>
          <a:xfrm>
            <a:off y="1228575" x="1028700"/>
            <a:ext cy="3803675" cx="5311899"/>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y="0" x="0"/>
          <a:ext cy="0" cx="0"/>
          <a:chOff y="0" x="0"/>
          <a:chExt cy="0" cx="0"/>
        </a:xfrm>
      </p:grpSpPr>
      <p:sp>
        <p:nvSpPr>
          <p:cNvPr id="237" name="Shape 237"/>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Questions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ph type="title"/>
          </p:nvPr>
        </p:nvSpPr>
        <p:spPr>
          <a:xfrm>
            <a:off y="205978" x="457200"/>
            <a:ext cy="857400" cx="8229600"/>
          </a:xfrm>
          <a:prstGeom prst="rect">
            <a:avLst/>
          </a:prstGeom>
        </p:spPr>
        <p:txBody>
          <a:bodyPr bIns="91425" rIns="91425" lIns="91425" tIns="91425" anchor="t" anchorCtr="0">
            <a:noAutofit/>
          </a:bodyPr>
          <a:lstStyle/>
          <a:p>
            <a:pPr>
              <a:spcBef>
                <a:spcPts val="0"/>
              </a:spcBef>
              <a:buNone/>
            </a:pPr>
            <a:r>
              <a:rPr lang="en"/>
              <a:t>Scope</a:t>
            </a:r>
          </a:p>
        </p:txBody>
      </p:sp>
      <p:sp>
        <p:nvSpPr>
          <p:cNvPr id="59" name="Shape 5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Guideline for iOS application and web portal</a:t>
            </a:r>
          </a:p>
          <a:p>
            <a:pPr rtl="0" lvl="0" indent="-419100" marL="457200">
              <a:spcBef>
                <a:spcPts val="0"/>
              </a:spcBef>
              <a:buClr>
                <a:schemeClr val="dk1"/>
              </a:buClr>
              <a:buSzPct val="100000"/>
              <a:buFont typeface="Arial"/>
              <a:buChar char="●"/>
            </a:pPr>
            <a:r>
              <a:rPr lang="en"/>
              <a:t>Student Features</a:t>
            </a:r>
          </a:p>
          <a:p>
            <a:pPr rtl="0" lvl="0" indent="-419100" marL="457200">
              <a:spcBef>
                <a:spcPts val="0"/>
              </a:spcBef>
              <a:buClr>
                <a:schemeClr val="dk1"/>
              </a:buClr>
              <a:buSzPct val="100000"/>
              <a:buFont typeface="Arial"/>
              <a:buChar char="●"/>
            </a:pPr>
            <a:r>
              <a:rPr lang="en"/>
              <a:t>Teacher Features</a:t>
            </a:r>
          </a:p>
          <a:p>
            <a:pPr rtl="0" lvl="0" indent="-419100" marL="457200">
              <a:spcBef>
                <a:spcPts val="0"/>
              </a:spcBef>
              <a:buClr>
                <a:schemeClr val="dk1"/>
              </a:buClr>
              <a:buSzPct val="100000"/>
              <a:buFont typeface="Arial"/>
              <a:buChar char="●"/>
            </a:pPr>
            <a:r>
              <a:rPr lang="en"/>
              <a:t>Administrator Features</a:t>
            </a:r>
          </a:p>
          <a:p>
            <a:pPr lv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Assumptions/Constraints</a:t>
            </a:r>
          </a:p>
        </p:txBody>
      </p:sp>
      <p:sp>
        <p:nvSpPr>
          <p:cNvPr id="65" name="Shape 6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Web portal and iOS app user friendly</a:t>
            </a:r>
          </a:p>
          <a:p>
            <a:pPr rtl="0" lvl="0" indent="-419100" marL="457200">
              <a:spcBef>
                <a:spcPts val="0"/>
              </a:spcBef>
              <a:buClr>
                <a:schemeClr val="dk1"/>
              </a:buClr>
              <a:buSzPct val="100000"/>
              <a:buFont typeface="Arial"/>
              <a:buChar char="●"/>
            </a:pPr>
            <a:r>
              <a:rPr lang="en"/>
              <a:t>Slow server speed</a:t>
            </a:r>
          </a:p>
          <a:p>
            <a:pPr rtl="0" lvl="0" indent="-419100" marL="457200">
              <a:spcBef>
                <a:spcPts val="0"/>
              </a:spcBef>
              <a:buClr>
                <a:schemeClr val="dk1"/>
              </a:buClr>
              <a:buSzPct val="100000"/>
              <a:buFont typeface="Arial"/>
              <a:buChar char="●"/>
            </a:pPr>
            <a:r>
              <a:rPr lang="en"/>
              <a:t>Student learning behavior </a:t>
            </a:r>
          </a:p>
          <a:p>
            <a:pPr lvl="0" indent="-419100" marL="457200">
              <a:spcBef>
                <a:spcPts val="0"/>
              </a:spcBef>
              <a:buClr>
                <a:schemeClr val="dk1"/>
              </a:buClr>
              <a:buSzPct val="100000"/>
              <a:buFont typeface="Arial"/>
              <a:buChar char="●"/>
            </a:pPr>
            <a:r>
              <a:rPr lang="en"/>
              <a:t>iOS 8 and Google Chrome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y="0" x="0"/>
          <a:ext cy="0" cx="0"/>
          <a:chOff y="0" x="0"/>
          <a:chExt cy="0" cx="0"/>
        </a:xfrm>
      </p:grpSpPr>
      <p:sp>
        <p:nvSpPr>
          <p:cNvPr id="70" name="Shape 70"/>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Hardware Architecture </a:t>
            </a:r>
          </a:p>
        </p:txBody>
      </p:sp>
      <p:pic>
        <p:nvPicPr>
          <p:cNvPr id="71" name="Shape 71"/>
          <p:cNvPicPr preferRelativeResize="0"/>
          <p:nvPr/>
        </p:nvPicPr>
        <p:blipFill>
          <a:blip r:embed="rId3">
            <a:alphaModFix/>
          </a:blip>
          <a:stretch>
            <a:fillRect/>
          </a:stretch>
        </p:blipFill>
        <p:spPr>
          <a:xfrm>
            <a:off y="1584575" x="862012"/>
            <a:ext cy="2914650" cx="741997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Software Architecture iOS</a:t>
            </a:r>
          </a:p>
        </p:txBody>
      </p:sp>
      <p:pic>
        <p:nvPicPr>
          <p:cNvPr id="77" name="Shape 77"/>
          <p:cNvPicPr preferRelativeResize="0"/>
          <p:nvPr/>
        </p:nvPicPr>
        <p:blipFill>
          <a:blip r:embed="rId3">
            <a:alphaModFix/>
          </a:blip>
          <a:stretch>
            <a:fillRect/>
          </a:stretch>
        </p:blipFill>
        <p:spPr>
          <a:xfrm>
            <a:off y="1327775" x="2434474"/>
            <a:ext cy="3651850" cx="427505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Software Architecture Portal</a:t>
            </a:r>
          </a:p>
        </p:txBody>
      </p:sp>
      <p:pic>
        <p:nvPicPr>
          <p:cNvPr id="83" name="Shape 83"/>
          <p:cNvPicPr preferRelativeResize="0"/>
          <p:nvPr/>
        </p:nvPicPr>
        <p:blipFill>
          <a:blip r:embed="rId3">
            <a:alphaModFix/>
          </a:blip>
          <a:stretch>
            <a:fillRect/>
          </a:stretch>
        </p:blipFill>
        <p:spPr>
          <a:xfrm>
            <a:off y="1310175" x="2522800"/>
            <a:ext cy="3657050" cx="40984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iOS Send and Receive Data</a:t>
            </a:r>
          </a:p>
        </p:txBody>
      </p:sp>
      <p:sp>
        <p:nvSpPr>
          <p:cNvPr id="89" name="Shape 8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JSON Format:</a:t>
            </a:r>
          </a:p>
          <a:p>
            <a:pPr rtl="0" lvl="0">
              <a:spcBef>
                <a:spcPts val="0"/>
              </a:spcBef>
              <a:buClr>
                <a:schemeClr val="dk1"/>
              </a:buClr>
              <a:buSzPct val="91666"/>
              <a:buFont typeface="Arial"/>
              <a:buNone/>
            </a:pPr>
            <a:r>
              <a:rPr sz="1200" lang="en">
                <a:solidFill>
                  <a:srgbClr val="A52A2A"/>
                </a:solidFill>
                <a:latin typeface="Arial"/>
                <a:ea typeface="Arial"/>
                <a:cs typeface="Arial"/>
                <a:sym typeface="Arial"/>
              </a:rPr>
              <a:t>"Table Name"</a:t>
            </a:r>
            <a:r>
              <a:rPr sz="1200" lang="en">
                <a:latin typeface="Arial"/>
                <a:ea typeface="Arial"/>
                <a:cs typeface="Arial"/>
                <a:sym typeface="Arial"/>
              </a:rPr>
              <a:t>:[</a:t>
            </a:r>
          </a:p>
          <a:p>
            <a:pPr rtl="0" lvl="0">
              <a:spcBef>
                <a:spcPts val="0"/>
              </a:spcBef>
              <a:buClr>
                <a:schemeClr val="dk1"/>
              </a:buClr>
              <a:buSzPct val="91666"/>
              <a:buFont typeface="Arial"/>
              <a:buNone/>
            </a:pPr>
            <a:r>
              <a:rPr sz="1200" lang="en">
                <a:latin typeface="Arial"/>
                <a:ea typeface="Arial"/>
                <a:cs typeface="Arial"/>
                <a:sym typeface="Arial"/>
              </a:rPr>
              <a:t>            	{</a:t>
            </a:r>
            <a:r>
              <a:rPr sz="1200" lang="en">
                <a:solidFill>
                  <a:srgbClr val="A52A2A"/>
                </a:solidFill>
                <a:latin typeface="Arial"/>
                <a:ea typeface="Arial"/>
                <a:cs typeface="Arial"/>
                <a:sym typeface="Arial"/>
              </a:rPr>
              <a:t>"Column 1"</a:t>
            </a:r>
            <a:r>
              <a:rPr sz="1200" lang="en">
                <a:latin typeface="Arial"/>
                <a:ea typeface="Arial"/>
                <a:cs typeface="Arial"/>
                <a:sym typeface="Arial"/>
              </a:rPr>
              <a:t>:</a:t>
            </a:r>
            <a:r>
              <a:rPr sz="1200" lang="en">
                <a:solidFill>
                  <a:srgbClr val="0000CD"/>
                </a:solidFill>
                <a:latin typeface="Arial"/>
                <a:ea typeface="Arial"/>
                <a:cs typeface="Arial"/>
                <a:sym typeface="Arial"/>
              </a:rPr>
              <a:t>"Record 1 data"</a:t>
            </a:r>
            <a:r>
              <a:rPr sz="1200" lang="en">
                <a:latin typeface="Arial"/>
                <a:ea typeface="Arial"/>
                <a:cs typeface="Arial"/>
                <a:sym typeface="Arial"/>
              </a:rPr>
              <a:t>, </a:t>
            </a:r>
            <a:r>
              <a:rPr sz="1200" lang="en">
                <a:solidFill>
                  <a:srgbClr val="A52A2A"/>
                </a:solidFill>
                <a:latin typeface="Arial"/>
                <a:ea typeface="Arial"/>
                <a:cs typeface="Arial"/>
                <a:sym typeface="Arial"/>
              </a:rPr>
              <a:t>"Column 2"</a:t>
            </a:r>
            <a:r>
              <a:rPr sz="1200" lang="en">
                <a:latin typeface="Arial"/>
                <a:ea typeface="Arial"/>
                <a:cs typeface="Arial"/>
                <a:sym typeface="Arial"/>
              </a:rPr>
              <a:t>:</a:t>
            </a:r>
            <a:r>
              <a:rPr sz="1200" lang="en">
                <a:solidFill>
                  <a:srgbClr val="0000CD"/>
                </a:solidFill>
                <a:latin typeface="Arial"/>
                <a:ea typeface="Arial"/>
                <a:cs typeface="Arial"/>
                <a:sym typeface="Arial"/>
              </a:rPr>
              <a:t>"Record 1 data"</a:t>
            </a:r>
            <a:r>
              <a:rPr sz="1200" lang="en">
                <a:latin typeface="Arial"/>
                <a:ea typeface="Arial"/>
                <a:cs typeface="Arial"/>
                <a:sym typeface="Arial"/>
              </a:rPr>
              <a:t>},</a:t>
            </a:r>
          </a:p>
          <a:p>
            <a:pPr rtl="0" lvl="0">
              <a:spcBef>
                <a:spcPts val="0"/>
              </a:spcBef>
              <a:buClr>
                <a:schemeClr val="dk1"/>
              </a:buClr>
              <a:buSzPct val="91666"/>
              <a:buFont typeface="Arial"/>
              <a:buNone/>
            </a:pPr>
            <a:r>
              <a:rPr sz="1200" lang="en">
                <a:latin typeface="Arial"/>
                <a:ea typeface="Arial"/>
                <a:cs typeface="Arial"/>
                <a:sym typeface="Arial"/>
              </a:rPr>
              <a:t>            	{</a:t>
            </a:r>
            <a:r>
              <a:rPr sz="1200" lang="en">
                <a:solidFill>
                  <a:srgbClr val="A52A2A"/>
                </a:solidFill>
                <a:latin typeface="Arial"/>
                <a:ea typeface="Arial"/>
                <a:cs typeface="Arial"/>
                <a:sym typeface="Arial"/>
              </a:rPr>
              <a:t>"Column 1"</a:t>
            </a:r>
            <a:r>
              <a:rPr sz="1200" lang="en">
                <a:latin typeface="Arial"/>
                <a:ea typeface="Arial"/>
                <a:cs typeface="Arial"/>
                <a:sym typeface="Arial"/>
              </a:rPr>
              <a:t>:</a:t>
            </a:r>
            <a:r>
              <a:rPr sz="1200" lang="en">
                <a:solidFill>
                  <a:srgbClr val="0000CD"/>
                </a:solidFill>
                <a:latin typeface="Arial"/>
                <a:ea typeface="Arial"/>
                <a:cs typeface="Arial"/>
                <a:sym typeface="Arial"/>
              </a:rPr>
              <a:t>"Record 2 data"</a:t>
            </a:r>
            <a:r>
              <a:rPr sz="1200" lang="en">
                <a:latin typeface="Arial"/>
                <a:ea typeface="Arial"/>
                <a:cs typeface="Arial"/>
                <a:sym typeface="Arial"/>
              </a:rPr>
              <a:t>, </a:t>
            </a:r>
            <a:r>
              <a:rPr sz="1200" lang="en">
                <a:solidFill>
                  <a:srgbClr val="A52A2A"/>
                </a:solidFill>
                <a:latin typeface="Arial"/>
                <a:ea typeface="Arial"/>
                <a:cs typeface="Arial"/>
                <a:sym typeface="Arial"/>
              </a:rPr>
              <a:t>"Column 2"</a:t>
            </a:r>
            <a:r>
              <a:rPr sz="1200" lang="en">
                <a:latin typeface="Arial"/>
                <a:ea typeface="Arial"/>
                <a:cs typeface="Arial"/>
                <a:sym typeface="Arial"/>
              </a:rPr>
              <a:t>:</a:t>
            </a:r>
            <a:r>
              <a:rPr sz="1200" lang="en">
                <a:solidFill>
                  <a:srgbClr val="0000CD"/>
                </a:solidFill>
                <a:latin typeface="Arial"/>
                <a:ea typeface="Arial"/>
                <a:cs typeface="Arial"/>
                <a:sym typeface="Arial"/>
              </a:rPr>
              <a:t>"Record 2 data"</a:t>
            </a:r>
            <a:r>
              <a:rPr sz="1200" lang="en">
                <a:latin typeface="Arial"/>
                <a:ea typeface="Arial"/>
                <a:cs typeface="Arial"/>
                <a:sym typeface="Arial"/>
              </a:rPr>
              <a:t>},</a:t>
            </a:r>
          </a:p>
          <a:p>
            <a:pPr rtl="0" lvl="0">
              <a:spcBef>
                <a:spcPts val="0"/>
              </a:spcBef>
              <a:buClr>
                <a:schemeClr val="dk1"/>
              </a:buClr>
              <a:buSzPct val="91666"/>
              <a:buFont typeface="Arial"/>
              <a:buNone/>
            </a:pPr>
            <a:r>
              <a:rPr sz="1200" lang="en">
                <a:latin typeface="Arial"/>
                <a:ea typeface="Arial"/>
                <a:cs typeface="Arial"/>
                <a:sym typeface="Arial"/>
              </a:rPr>
              <a:t>            	{</a:t>
            </a:r>
            <a:r>
              <a:rPr sz="1200" lang="en">
                <a:solidFill>
                  <a:srgbClr val="A52A2A"/>
                </a:solidFill>
                <a:latin typeface="Arial"/>
                <a:ea typeface="Arial"/>
                <a:cs typeface="Arial"/>
                <a:sym typeface="Arial"/>
              </a:rPr>
              <a:t>"Column 1"</a:t>
            </a:r>
            <a:r>
              <a:rPr sz="1200" lang="en">
                <a:latin typeface="Arial"/>
                <a:ea typeface="Arial"/>
                <a:cs typeface="Arial"/>
                <a:sym typeface="Arial"/>
              </a:rPr>
              <a:t>:</a:t>
            </a:r>
            <a:r>
              <a:rPr sz="1200" lang="en">
                <a:solidFill>
                  <a:srgbClr val="0000CD"/>
                </a:solidFill>
                <a:latin typeface="Arial"/>
                <a:ea typeface="Arial"/>
                <a:cs typeface="Arial"/>
                <a:sym typeface="Arial"/>
              </a:rPr>
              <a:t>"Record 3 data"</a:t>
            </a:r>
            <a:r>
              <a:rPr sz="1200" lang="en">
                <a:latin typeface="Arial"/>
                <a:ea typeface="Arial"/>
                <a:cs typeface="Arial"/>
                <a:sym typeface="Arial"/>
              </a:rPr>
              <a:t>, </a:t>
            </a:r>
            <a:r>
              <a:rPr sz="1200" lang="en">
                <a:solidFill>
                  <a:srgbClr val="A52A2A"/>
                </a:solidFill>
                <a:latin typeface="Arial"/>
                <a:ea typeface="Arial"/>
                <a:cs typeface="Arial"/>
                <a:sym typeface="Arial"/>
              </a:rPr>
              <a:t>"Column 2"</a:t>
            </a:r>
            <a:r>
              <a:rPr sz="1200" lang="en">
                <a:latin typeface="Arial"/>
                <a:ea typeface="Arial"/>
                <a:cs typeface="Arial"/>
                <a:sym typeface="Arial"/>
              </a:rPr>
              <a:t>:</a:t>
            </a:r>
            <a:r>
              <a:rPr sz="1200" lang="en">
                <a:solidFill>
                  <a:srgbClr val="0000CD"/>
                </a:solidFill>
                <a:latin typeface="Arial"/>
                <a:ea typeface="Arial"/>
                <a:cs typeface="Arial"/>
                <a:sym typeface="Arial"/>
              </a:rPr>
              <a:t>"Record 3 data"</a:t>
            </a:r>
            <a:r>
              <a:rPr sz="1200" lang="en">
                <a:latin typeface="Arial"/>
                <a:ea typeface="Arial"/>
                <a:cs typeface="Arial"/>
                <a:sym typeface="Arial"/>
              </a:rPr>
              <a:t>}</a:t>
            </a:r>
          </a:p>
          <a:p>
            <a:pPr rtl="0" lvl="0">
              <a:spcBef>
                <a:spcPts val="0"/>
              </a:spcBef>
              <a:buNone/>
            </a:pPr>
            <a:r>
              <a:rPr sz="1200" lang="en">
                <a:latin typeface="Arial"/>
                <a:ea typeface="Arial"/>
                <a:cs typeface="Arial"/>
                <a:sym typeface="Arial"/>
              </a:rPr>
              <a:t>]}</a:t>
            </a:r>
          </a:p>
          <a:p>
            <a:pPr rtl="0" lvl="0">
              <a:spcBef>
                <a:spcPts val="0"/>
              </a:spcBef>
              <a:buNone/>
            </a:pPr>
            <a:r>
              <a:t/>
            </a:r>
            <a:endParaRPr sz="1200">
              <a:latin typeface="Arial"/>
              <a:ea typeface="Arial"/>
              <a:cs typeface="Arial"/>
              <a:sym typeface="Arial"/>
            </a:endParaRPr>
          </a:p>
          <a:p>
            <a:pPr rtl="0" lvl="0">
              <a:lnSpc>
                <a:spcPct val="115000"/>
              </a:lnSpc>
              <a:spcBef>
                <a:spcPts val="0"/>
              </a:spcBef>
              <a:buClr>
                <a:schemeClr val="dk1"/>
              </a:buClr>
              <a:buSzPct val="91666"/>
              <a:buFont typeface="Arial"/>
              <a:buNone/>
            </a:pPr>
            <a:r>
              <a:rPr u="sng" b="1" sz="1200" lang="en">
                <a:latin typeface="Arial"/>
                <a:ea typeface="Arial"/>
                <a:cs typeface="Arial"/>
                <a:sym typeface="Arial"/>
              </a:rPr>
              <a:t>Level Information:</a:t>
            </a:r>
          </a:p>
          <a:p>
            <a:pPr rtl="0" lvl="0">
              <a:lnSpc>
                <a:spcPct val="115000"/>
              </a:lnSpc>
              <a:spcBef>
                <a:spcPts val="0"/>
              </a:spcBef>
              <a:buClr>
                <a:schemeClr val="dk1"/>
              </a:buClr>
              <a:buSzPct val="91666"/>
              <a:buFont typeface="Arial"/>
              <a:buNone/>
            </a:pPr>
            <a:r>
              <a:rPr sz="1200" lang="en">
                <a:latin typeface="Arial"/>
                <a:ea typeface="Arial"/>
                <a:cs typeface="Arial"/>
                <a:sym typeface="Arial"/>
              </a:rPr>
              <a:t>{</a:t>
            </a:r>
            <a:r>
              <a:rPr sz="1200" lang="en">
                <a:solidFill>
                  <a:srgbClr val="A52A2A"/>
                </a:solidFill>
                <a:latin typeface="Arial"/>
                <a:ea typeface="Arial"/>
                <a:cs typeface="Arial"/>
                <a:sym typeface="Arial"/>
              </a:rPr>
              <a:t>"Level"</a:t>
            </a:r>
            <a:r>
              <a:rPr sz="1200" lang="en">
                <a:latin typeface="Arial"/>
                <a:ea typeface="Arial"/>
                <a:cs typeface="Arial"/>
                <a:sym typeface="Arial"/>
              </a:rPr>
              <a:t>:[</a:t>
            </a:r>
          </a:p>
          <a:p>
            <a:pPr rtl="0" lvl="0">
              <a:spcBef>
                <a:spcPts val="0"/>
              </a:spcBef>
              <a:buClr>
                <a:schemeClr val="dk1"/>
              </a:buClr>
              <a:buSzPct val="91666"/>
              <a:buFont typeface="Arial"/>
              <a:buNone/>
            </a:pPr>
            <a:r>
              <a:rPr sz="1200" lang="en">
                <a:latin typeface="Arial"/>
                <a:ea typeface="Arial"/>
                <a:cs typeface="Arial"/>
                <a:sym typeface="Arial"/>
              </a:rPr>
              <a:t>            	{</a:t>
            </a:r>
            <a:r>
              <a:rPr sz="1200" lang="en">
                <a:solidFill>
                  <a:srgbClr val="A52A2A"/>
                </a:solidFill>
                <a:latin typeface="Arial"/>
                <a:ea typeface="Arial"/>
                <a:cs typeface="Arial"/>
                <a:sym typeface="Arial"/>
              </a:rPr>
              <a:t>"level_id"</a:t>
            </a:r>
            <a:r>
              <a:rPr sz="1200" lang="en">
                <a:latin typeface="Arial"/>
                <a:ea typeface="Arial"/>
                <a:cs typeface="Arial"/>
                <a:sym typeface="Arial"/>
              </a:rPr>
              <a:t>:</a:t>
            </a:r>
            <a:r>
              <a:rPr sz="1200" lang="en">
                <a:solidFill>
                  <a:srgbClr val="0000CD"/>
                </a:solidFill>
                <a:latin typeface="Arial"/>
                <a:ea typeface="Arial"/>
                <a:cs typeface="Arial"/>
                <a:sym typeface="Arial"/>
              </a:rPr>
              <a:t>"0...n"</a:t>
            </a:r>
            <a:r>
              <a:rPr sz="1200" lang="en">
                <a:latin typeface="Arial"/>
                <a:ea typeface="Arial"/>
                <a:cs typeface="Arial"/>
                <a:sym typeface="Arial"/>
              </a:rPr>
              <a:t>, </a:t>
            </a:r>
            <a:r>
              <a:rPr sz="1200" lang="en">
                <a:solidFill>
                  <a:srgbClr val="A52A2A"/>
                </a:solidFill>
                <a:latin typeface="Arial"/>
                <a:ea typeface="Arial"/>
                <a:cs typeface="Arial"/>
                <a:sym typeface="Arial"/>
              </a:rPr>
              <a:t>"name"</a:t>
            </a:r>
            <a:r>
              <a:rPr sz="1200" lang="en">
                <a:latin typeface="Arial"/>
                <a:ea typeface="Arial"/>
                <a:cs typeface="Arial"/>
                <a:sym typeface="Arial"/>
              </a:rPr>
              <a:t>:</a:t>
            </a:r>
            <a:r>
              <a:rPr sz="1200" lang="en">
                <a:solidFill>
                  <a:srgbClr val="0000CD"/>
                </a:solidFill>
                <a:latin typeface="Arial"/>
                <a:ea typeface="Arial"/>
                <a:cs typeface="Arial"/>
                <a:sym typeface="Arial"/>
              </a:rPr>
              <a:t>"ABC"</a:t>
            </a:r>
            <a:r>
              <a:rPr sz="1200" lang="en">
                <a:latin typeface="Arial"/>
                <a:ea typeface="Arial"/>
                <a:cs typeface="Arial"/>
                <a:sym typeface="Arial"/>
              </a:rPr>
              <a:t>, </a:t>
            </a:r>
            <a:r>
              <a:rPr sz="1200" lang="en">
                <a:solidFill>
                  <a:srgbClr val="A52A2A"/>
                </a:solidFill>
                <a:latin typeface="Arial"/>
                <a:ea typeface="Arial"/>
                <a:cs typeface="Arial"/>
                <a:sym typeface="Arial"/>
              </a:rPr>
              <a:t>"time_limit"</a:t>
            </a:r>
            <a:r>
              <a:rPr sz="1200" lang="en">
                <a:latin typeface="Arial"/>
                <a:ea typeface="Arial"/>
                <a:cs typeface="Arial"/>
                <a:sym typeface="Arial"/>
              </a:rPr>
              <a:t>:</a:t>
            </a:r>
            <a:r>
              <a:rPr sz="1200" lang="en">
                <a:solidFill>
                  <a:srgbClr val="0000CD"/>
                </a:solidFill>
                <a:latin typeface="Arial"/>
                <a:ea typeface="Arial"/>
                <a:cs typeface="Arial"/>
                <a:sym typeface="Arial"/>
              </a:rPr>
              <a:t>"min:sec"</a:t>
            </a:r>
            <a:r>
              <a:rPr sz="1200" lang="en">
                <a:latin typeface="Arial"/>
                <a:ea typeface="Arial"/>
                <a:cs typeface="Arial"/>
                <a:sym typeface="Arial"/>
              </a:rPr>
              <a:t>,</a:t>
            </a:r>
          </a:p>
          <a:p>
            <a:pPr rtl="0" lvl="0">
              <a:spcBef>
                <a:spcPts val="0"/>
              </a:spcBef>
              <a:buClr>
                <a:schemeClr val="dk1"/>
              </a:buClr>
              <a:buSzPct val="91666"/>
              <a:buFont typeface="Arial"/>
              <a:buNone/>
            </a:pPr>
            <a:r>
              <a:rPr sz="1200" lang="en">
                <a:solidFill>
                  <a:srgbClr val="A52A2A"/>
                </a:solidFill>
                <a:latin typeface="Arial"/>
                <a:ea typeface="Arial"/>
                <a:cs typeface="Arial"/>
                <a:sym typeface="Arial"/>
              </a:rPr>
              <a:t>           	"description"</a:t>
            </a:r>
            <a:r>
              <a:rPr sz="1200" lang="en">
                <a:latin typeface="Arial"/>
                <a:ea typeface="Arial"/>
                <a:cs typeface="Arial"/>
                <a:sym typeface="Arial"/>
              </a:rPr>
              <a:t>:</a:t>
            </a:r>
            <a:r>
              <a:rPr sz="1200" lang="en">
                <a:solidFill>
                  <a:srgbClr val="0000CD"/>
                </a:solidFill>
                <a:latin typeface="Arial"/>
                <a:ea typeface="Arial"/>
                <a:cs typeface="Arial"/>
                <a:sym typeface="Arial"/>
              </a:rPr>
              <a:t>"ABC"</a:t>
            </a:r>
            <a:r>
              <a:rPr sz="1200" lang="en">
                <a:latin typeface="Arial"/>
                <a:ea typeface="Arial"/>
                <a:cs typeface="Arial"/>
                <a:sym typeface="Arial"/>
              </a:rPr>
              <a:t>,</a:t>
            </a:r>
            <a:r>
              <a:rPr sz="1200" lang="en">
                <a:solidFill>
                  <a:srgbClr val="A52A2A"/>
                </a:solidFill>
                <a:latin typeface="Arial"/>
                <a:ea typeface="Arial"/>
                <a:cs typeface="Arial"/>
                <a:sym typeface="Arial"/>
              </a:rPr>
              <a:t>"testq_set"</a:t>
            </a:r>
            <a:r>
              <a:rPr sz="1200" lang="en">
                <a:latin typeface="Arial"/>
                <a:ea typeface="Arial"/>
                <a:cs typeface="Arial"/>
                <a:sym typeface="Arial"/>
              </a:rPr>
              <a:t>:</a:t>
            </a:r>
            <a:r>
              <a:rPr sz="1200" lang="en">
                <a:solidFill>
                  <a:srgbClr val="0000CD"/>
                </a:solidFill>
                <a:latin typeface="Arial"/>
                <a:ea typeface="Arial"/>
                <a:cs typeface="Arial"/>
                <a:sym typeface="Arial"/>
              </a:rPr>
              <a:t>"T-F"</a:t>
            </a:r>
            <a:r>
              <a:rPr sz="1200" lang="en">
                <a:latin typeface="Arial"/>
                <a:ea typeface="Arial"/>
                <a:cs typeface="Arial"/>
                <a:sym typeface="Arial"/>
              </a:rPr>
              <a:t>, </a:t>
            </a:r>
            <a:r>
              <a:rPr sz="1200" lang="en">
                <a:solidFill>
                  <a:srgbClr val="A52A2A"/>
                </a:solidFill>
                <a:latin typeface="Arial"/>
                <a:ea typeface="Arial"/>
                <a:cs typeface="Arial"/>
                <a:sym typeface="Arial"/>
              </a:rPr>
              <a:t>"num_tquestions"</a:t>
            </a:r>
            <a:r>
              <a:rPr sz="1200" lang="en">
                <a:latin typeface="Arial"/>
                <a:ea typeface="Arial"/>
                <a:cs typeface="Arial"/>
                <a:sym typeface="Arial"/>
              </a:rPr>
              <a:t>:</a:t>
            </a:r>
            <a:r>
              <a:rPr sz="1200" lang="en">
                <a:solidFill>
                  <a:srgbClr val="0000CD"/>
                </a:solidFill>
                <a:latin typeface="Arial"/>
                <a:ea typeface="Arial"/>
                <a:cs typeface="Arial"/>
                <a:sym typeface="Arial"/>
              </a:rPr>
              <a:t>"0...n"</a:t>
            </a:r>
            <a:r>
              <a:rPr sz="1200" lang="en">
                <a:latin typeface="Arial"/>
                <a:ea typeface="Arial"/>
                <a:cs typeface="Arial"/>
                <a:sym typeface="Arial"/>
              </a:rPr>
              <a:t>}</a:t>
            </a:r>
          </a:p>
          <a:p>
            <a:pPr rtl="0" lvl="0">
              <a:spcBef>
                <a:spcPts val="0"/>
              </a:spcBef>
              <a:buClr>
                <a:schemeClr val="dk1"/>
              </a:buClr>
              <a:buSzPct val="91666"/>
              <a:buFont typeface="Arial"/>
              <a:buNone/>
            </a:pPr>
            <a:r>
              <a:rPr sz="1200" lang="en">
                <a:latin typeface="Arial"/>
                <a:ea typeface="Arial"/>
                <a:cs typeface="Arial"/>
                <a:sym typeface="Arial"/>
              </a:rPr>
              <a:t>]}</a:t>
            </a:r>
          </a:p>
          <a:p>
            <a:pPr indent="457200" marL="4114800">
              <a:spcBef>
                <a:spcPts val="0"/>
              </a:spcBef>
              <a:buNone/>
            </a:pPr>
            <a:r>
              <a:t/>
            </a:r>
            <a:endParaRPr sz="120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y="0" x="0"/>
          <a:ext cy="0" cx="0"/>
          <a:chOff y="0" x="0"/>
          <a:chExt cy="0" cx="0"/>
        </a:xfrm>
      </p:grpSpPr>
      <p:sp>
        <p:nvSpPr>
          <p:cNvPr id="94" name="Shape 94"/>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Portal Send and Receive Data</a:t>
            </a:r>
          </a:p>
        </p:txBody>
      </p:sp>
      <p:sp>
        <p:nvSpPr>
          <p:cNvPr id="95" name="Shape 95"/>
          <p:cNvSpPr txBox="1"/>
          <p:nvPr>
            <p:ph idx="1" type="body"/>
          </p:nvPr>
        </p:nvSpPr>
        <p:spPr>
          <a:xfrm>
            <a:off y="1200150" x="207525"/>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Uses php instead of json</a:t>
            </a:r>
          </a:p>
          <a:p>
            <a:pPr rtl="0" lvl="0" indent="-419100" marL="457200">
              <a:spcBef>
                <a:spcPts val="0"/>
              </a:spcBef>
              <a:buClr>
                <a:schemeClr val="dk1"/>
              </a:buClr>
              <a:buSzPct val="100000"/>
              <a:buFont typeface="Arial"/>
              <a:buChar char="●"/>
            </a:pPr>
            <a:r>
              <a:rPr lang="en"/>
              <a:t>Same principle as iOS application sending and reciving data</a:t>
            </a:r>
          </a:p>
          <a:p>
            <a:pPr lvl="0">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paper-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