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After signing in, a pre-existing user would normally enter a teacher view, but since we are walking through a new user scenario the teacher will be presented with these menus. First the teacher will be able to create a class, and they will be asked to enter information like the teacher's name, class name, and the password.</a:t>
            </a:r>
          </a:p>
          <a:p>
            <a:pPr rtl="0">
              <a:spcBef>
                <a:spcPts val="0"/>
              </a:spcBef>
              <a:buNone/>
            </a:pPr>
            <a:r>
              <a:t/>
            </a:r>
            <a:endParaRPr/>
          </a:p>
          <a:p>
            <a:pPr>
              <a:spcBef>
                <a:spcPts val="0"/>
              </a:spcBef>
              <a:buNone/>
            </a:pPr>
            <a:r>
              <a:rPr lang="en"/>
              <a:t>After a teacher has created a class she will be asked to add students to the class. As you can see with the figure on the right there will be a small table with basic student information. The teacher would simply enter in the requested information, and begin adding students. Once they are finished they would just selected “Done”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This is the view I was referring to earlier, which the teacher would automatically enter after signing in; of course after they’re registered, and have set up a class. </a:t>
            </a:r>
          </a:p>
          <a:p>
            <a:pPr rtl="0">
              <a:spcBef>
                <a:spcPts val="0"/>
              </a:spcBef>
              <a:buNone/>
            </a:pPr>
            <a:r>
              <a:t/>
            </a:r>
            <a:endParaRPr/>
          </a:p>
          <a:p>
            <a:pPr rtl="0">
              <a:spcBef>
                <a:spcPts val="0"/>
              </a:spcBef>
              <a:buNone/>
            </a:pPr>
            <a:r>
              <a:rPr lang="en"/>
              <a:t>Inside of the teacher view, a teacher will be able add and remove students and add levels. Most importantly they will be able to observe a high level overview of her class. They will be able to see a table of their students, along with the levels they have and have not completed. </a:t>
            </a:r>
          </a:p>
          <a:p>
            <a:pPr rtl="0">
              <a:spcBef>
                <a:spcPts val="0"/>
              </a:spcBef>
              <a:buNone/>
            </a:pPr>
            <a:r>
              <a:t/>
            </a:r>
            <a:endParaRPr/>
          </a:p>
          <a:p>
            <a:pPr>
              <a:spcBef>
                <a:spcPts val="0"/>
              </a:spcBef>
              <a:buNone/>
            </a:pPr>
            <a:r>
              <a:rPr lang="en"/>
              <a:t>They will also have the ability to select the completed levels which will bring them to the level progress view.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Inside of the level progress view this is where the teacher will have the ability to assess the MOST CURRENT practice and actual tests. They can observe information like the total time on the level along with the number of retires. They can also view the most current snapshot of the the students level end. This snapshot shows all the questions they took and their answers.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Returning back to the teacher view. The teacher can select the add levels button to open the add new level view.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Inside of the add new level a teacher can enter information about the level name, the description, and will have an option to add questions.</a:t>
            </a:r>
          </a:p>
          <a:p>
            <a:pPr>
              <a:spcBef>
                <a:spcPts val="0"/>
              </a:spcBef>
              <a:buNone/>
            </a:pPr>
            <a:r>
              <a:rPr lang="en"/>
              <a:t>After selecting the add questions button, a teacher will now be presented with the add question view. Here, they will be able to enter information about a single question such as the Name, Description, it’s type (Practice or a test), and of course the question itself.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Now for the iOS application, will have the ability to login when they enter their credentials. Again if they are not pre-existing users, they will have the ability to follow a signup page by selecting the register button.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After a student signs in they will be presented with a level select view. Here they may select the desired level, which they have unlocked. After selecting a level, they will be prompted with the level type view. In this view, they will have a choice between a practice test, and a real test.</a:t>
            </a:r>
          </a:p>
          <a:p>
            <a:pPr rtl="0">
              <a:spcBef>
                <a:spcPts val="0"/>
              </a:spcBef>
              <a:buNone/>
            </a:pPr>
            <a:r>
              <a:t/>
            </a:r>
            <a:endParaRPr/>
          </a:p>
          <a:p>
            <a:pPr rtl="0">
              <a:spcBef>
                <a:spcPts val="0"/>
              </a:spcBef>
              <a:buNone/>
            </a:pPr>
            <a:r>
              <a:rPr lang="en"/>
              <a:t>Once they are in the actual test, they will be prompted with a series of questions. These questions and timer will be set by the teacher in the web portal.</a:t>
            </a:r>
          </a:p>
          <a:p>
            <a:pPr rtl="0">
              <a:spcBef>
                <a:spcPts val="0"/>
              </a:spcBef>
              <a:buNone/>
            </a:pPr>
            <a:r>
              <a:t/>
            </a:r>
            <a:endParaRPr/>
          </a:p>
          <a:p>
            <a:pPr>
              <a:spcBef>
                <a:spcPts val="0"/>
              </a:spcBef>
              <a:buNone/>
            </a:pPr>
            <a:r>
              <a:rPr lang="en"/>
              <a:t>Next Kelly will be presenting about the functional and nonfunctional requirements.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For the functional requirements section of our document, we split it into two sections. The first is user class 1, which details the fundamental features for the iOS application that the students will be using. User class 2 describes the fundamental features the teacher will be using for the web portal section of our project.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0" name="Shape 160"/>
        <p:cNvGrpSpPr/>
        <p:nvPr/>
      </p:nvGrpSpPr>
      <p:grpSpPr>
        <a:xfrm>
          <a:off y="0" x="0"/>
          <a:ext cy="0" cx="0"/>
          <a:chOff y="0" x="0"/>
          <a:chExt cy="0" cx="0"/>
        </a:xfrm>
      </p:grpSpPr>
      <p:sp>
        <p:nvSpPr>
          <p:cNvPr id="161" name="Shape 1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2" name="Shape 16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These requirements involve the iOS application for our project and the features the students will be using. </a:t>
            </a:r>
          </a:p>
          <a:p>
            <a:pPr rtl="0">
              <a:spcBef>
                <a:spcPts val="0"/>
              </a:spcBef>
              <a:buNone/>
            </a:pPr>
            <a:r>
              <a:rPr lang="en"/>
              <a:t>Some of these functional requirements include being able to download the iOS application to an iPad through Apple's app store. </a:t>
            </a:r>
          </a:p>
          <a:p>
            <a:pPr rtl="0">
              <a:spcBef>
                <a:spcPts val="0"/>
              </a:spcBef>
              <a:buNone/>
            </a:pPr>
            <a:r>
              <a:rPr lang="en"/>
              <a:t>Being able to register for the application or log in to existing account where information is saved.</a:t>
            </a:r>
          </a:p>
          <a:p>
            <a:pPr rtl="0">
              <a:spcBef>
                <a:spcPts val="0"/>
              </a:spcBef>
              <a:buNone/>
            </a:pPr>
            <a:r>
              <a:rPr lang="en"/>
              <a:t>Once logged in a main menu will appear and the students will be able to see what levels they have completed and the current level they are on. </a:t>
            </a:r>
          </a:p>
          <a:p>
            <a:pPr rtl="0">
              <a:spcBef>
                <a:spcPts val="0"/>
              </a:spcBef>
              <a:buNone/>
            </a:pPr>
            <a:r>
              <a:rPr lang="en"/>
              <a:t>The students will have the option of working on a previous level or try to complete most current level. </a:t>
            </a:r>
          </a:p>
          <a:p>
            <a:pPr rtl="0">
              <a:spcBef>
                <a:spcPts val="0"/>
              </a:spcBef>
              <a:buNone/>
            </a:pPr>
            <a:r>
              <a:rPr lang="en"/>
              <a:t>Any level has choice between a practice section or a test section. </a:t>
            </a:r>
          </a:p>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8" name="Shape 16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solidFill>
                  <a:schemeClr val="dk1"/>
                </a:solidFill>
              </a:rPr>
              <a:t>These requirements involve the web portal section for our project and the features the teacher will have. </a:t>
            </a:r>
          </a:p>
          <a:p>
            <a:pPr rtl="0">
              <a:spcBef>
                <a:spcPts val="0"/>
              </a:spcBef>
              <a:buNone/>
            </a:pPr>
            <a:r>
              <a:rPr lang="en">
                <a:solidFill>
                  <a:schemeClr val="dk1"/>
                </a:solidFill>
              </a:rPr>
              <a:t>The teacher will access to a web portal that will give her administrative features to manage class.</a:t>
            </a:r>
          </a:p>
          <a:p>
            <a:pPr rtl="0">
              <a:spcBef>
                <a:spcPts val="0"/>
              </a:spcBef>
              <a:buNone/>
            </a:pPr>
            <a:r>
              <a:rPr lang="en">
                <a:solidFill>
                  <a:schemeClr val="dk1"/>
                </a:solidFill>
              </a:rPr>
              <a:t>The teacher will have the option to create a new class to add into the systems database.</a:t>
            </a:r>
          </a:p>
          <a:p>
            <a:pPr rtl="0">
              <a:spcBef>
                <a:spcPts val="0"/>
              </a:spcBef>
              <a:buNone/>
            </a:pPr>
            <a:r>
              <a:rPr lang="en">
                <a:solidFill>
                  <a:schemeClr val="dk1"/>
                </a:solidFill>
              </a:rPr>
              <a:t>The teacher will be able to add students to existing class or a new class.</a:t>
            </a:r>
          </a:p>
          <a:p>
            <a:pPr rtl="0">
              <a:spcBef>
                <a:spcPts val="0"/>
              </a:spcBef>
              <a:buNone/>
            </a:pPr>
            <a:r>
              <a:rPr lang="en">
                <a:solidFill>
                  <a:schemeClr val="dk1"/>
                </a:solidFill>
              </a:rPr>
              <a:t>The web portal will have a menu that will show progress of the class. For example, it will display who has completed what level and who has yet to finish certain levels.</a:t>
            </a:r>
          </a:p>
          <a:p>
            <a:pPr rtl="0">
              <a:spcBef>
                <a:spcPts val="0"/>
              </a:spcBef>
              <a:buNone/>
            </a:pPr>
            <a:r>
              <a:rPr lang="en">
                <a:solidFill>
                  <a:schemeClr val="dk1"/>
                </a:solidFill>
              </a:rPr>
              <a:t>The teacher can click on an individual student within the web portal and a new view will display that students data. (How long the student has been on a level, number of retries, most current snapshot or questions they have answered).</a:t>
            </a:r>
          </a:p>
          <a:p>
            <a:pPr rtl="0">
              <a:spcBef>
                <a:spcPts val="0"/>
              </a:spcBef>
              <a:buNone/>
            </a:pPr>
            <a:r>
              <a:rPr lang="en">
                <a:solidFill>
                  <a:schemeClr val="dk1"/>
                </a:solidFill>
              </a:rPr>
              <a:t>The teacher will have the ability through the web portal to add new levels to the iOS application.</a:t>
            </a:r>
          </a:p>
          <a:p>
            <a:pPr rtl="0">
              <a:spcBef>
                <a:spcPts val="0"/>
              </a:spcBef>
              <a:buNone/>
            </a:pPr>
            <a:r>
              <a:rPr lang="en">
                <a:solidFill>
                  <a:schemeClr val="dk1"/>
                </a:solidFill>
              </a:rPr>
              <a:t>There is a feature that will allow the teacher to add new questions to an existing level or a new level. </a:t>
            </a:r>
          </a:p>
          <a:p>
            <a:pPr rtl="0">
              <a:spcBef>
                <a:spcPts val="0"/>
              </a:spcBef>
              <a:buNone/>
            </a:pPr>
            <a:r>
              <a:t/>
            </a:r>
            <a:endParaRPr>
              <a:solidFill>
                <a:schemeClr val="dk1"/>
              </a:solidFill>
            </a:endParaRPr>
          </a:p>
          <a:p>
            <a:pPr rtl="0">
              <a:spcBef>
                <a:spcPts val="0"/>
              </a:spcBef>
              <a:buNone/>
            </a:pPr>
            <a:r>
              <a:t/>
            </a:r>
            <a:endParaRPr>
              <a:solidFill>
                <a:schemeClr val="dk1"/>
              </a:solidFill>
            </a:endParaRPr>
          </a:p>
          <a:p>
            <a:pPr rtl="0">
              <a:spcBef>
                <a:spcPts val="0"/>
              </a:spcBef>
              <a:buNone/>
            </a:pPr>
            <a:r>
              <a:t/>
            </a:r>
            <a:endParaRPr>
              <a:solidFill>
                <a:schemeClr val="dk1"/>
              </a:solidFill>
            </a:endParaRPr>
          </a:p>
          <a:p>
            <a:pPr rtl="0">
              <a:spcBef>
                <a:spcPts val="0"/>
              </a:spcBef>
              <a:buNone/>
            </a:pPr>
            <a:r>
              <a:t/>
            </a:r>
            <a:endParaRPr>
              <a:solidFill>
                <a:schemeClr val="dk1"/>
              </a:solidFill>
            </a:endParaRPr>
          </a:p>
          <a:p>
            <a:pPr>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Some of the iOS application non functional requirements include.</a:t>
            </a:r>
          </a:p>
          <a:p>
            <a:pPr rtl="0">
              <a:spcBef>
                <a:spcPts val="0"/>
              </a:spcBef>
              <a:buNone/>
            </a:pPr>
            <a:r>
              <a:rPr lang="en"/>
              <a:t>A maximum of 15 seconds for the app to boot. </a:t>
            </a:r>
          </a:p>
          <a:p>
            <a:pPr rtl="0">
              <a:spcBef>
                <a:spcPts val="0"/>
              </a:spcBef>
              <a:buNone/>
            </a:pPr>
            <a:r>
              <a:rPr lang="en"/>
              <a:t>A 100% reliability that the app returns the correct answer. </a:t>
            </a:r>
          </a:p>
          <a:p>
            <a:pPr rtl="0">
              <a:spcBef>
                <a:spcPts val="0"/>
              </a:spcBef>
              <a:buNone/>
            </a:pPr>
            <a:r>
              <a:t/>
            </a:r>
            <a:endParaRPr/>
          </a:p>
          <a:p>
            <a:pPr rtl="0">
              <a:spcBef>
                <a:spcPts val="0"/>
              </a:spcBef>
              <a:buNone/>
            </a:pPr>
            <a:r>
              <a:rPr lang="en"/>
              <a:t>Internet connection is crucial for this project to work. This will ensure that the application and web portal can communicate with the database.</a:t>
            </a:r>
          </a:p>
          <a:p>
            <a:pPr rtl="0">
              <a:spcBef>
                <a:spcPts val="0"/>
              </a:spcBef>
              <a:buNone/>
            </a:pPr>
            <a:r>
              <a:rPr lang="en"/>
              <a:t>For the application and web portal there will be strict log in requirements to ensure account safety (Ex, after 5 failed login attempts you will not be able to log in for a certain period).</a:t>
            </a:r>
          </a:p>
          <a:p>
            <a:pPr rtl="0">
              <a:spcBef>
                <a:spcPts val="0"/>
              </a:spcBef>
              <a:buNone/>
            </a:pPr>
            <a:r>
              <a:t/>
            </a:r>
            <a:endParaRPr/>
          </a:p>
          <a:p>
            <a:pPr rtl="0">
              <a:spcBef>
                <a:spcPts val="0"/>
              </a:spcBef>
              <a:buNone/>
            </a:pPr>
            <a:r>
              <a:rPr lang="en"/>
              <a:t>Both the web portal and application will use encryption when sending information between the database. Account information will also be encrypted.</a:t>
            </a:r>
          </a:p>
          <a:p>
            <a:pPr rtl="0">
              <a:spcBef>
                <a:spcPts val="0"/>
              </a:spcBef>
              <a:buNone/>
            </a:pPr>
            <a:r>
              <a:t/>
            </a:r>
            <a:endParaRPr/>
          </a:p>
          <a:p>
            <a:pPr rtl="0">
              <a:spcBef>
                <a:spcPts val="0"/>
              </a:spcBef>
              <a:buNone/>
            </a:pPr>
            <a:r>
              <a:rPr lang="en"/>
              <a:t>Some of the design constraints for our system are that the application can be no larger than 4000 mb because this is the maximum size apple will allow to be on there store. We plan on our app only being 50 mb. The iPads the students will be using must have iOS 7 or any thing higher to ensure the application will work.</a:t>
            </a:r>
          </a:p>
          <a:p>
            <a:pPr rtl="0">
              <a:spcBef>
                <a:spcPts val="0"/>
              </a:spcBef>
              <a:buNone/>
            </a:pPr>
            <a:r>
              <a:t/>
            </a:r>
            <a:endParaRPr/>
          </a:p>
          <a:p>
            <a:pPr rtl="0">
              <a:spcBef>
                <a:spcPts val="0"/>
              </a:spcBef>
              <a:buNone/>
            </a:pPr>
            <a:r>
              <a:rPr lang="en"/>
              <a:t>For the web portal the teacher must be using google chrome but we are planning on having it work for chrome, safari, explorer and firefox.</a:t>
            </a:r>
          </a:p>
          <a:p>
            <a:pPr rtl="0">
              <a:spcBef>
                <a:spcPts val="0"/>
              </a:spcBef>
              <a:buNone/>
            </a:pPr>
            <a:r>
              <a:t/>
            </a:r>
            <a:endParaRPr/>
          </a:p>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5" name="Shape 195"/>
        <p:cNvGrpSpPr/>
        <p:nvPr/>
      </p:nvGrpSpPr>
      <p:grpSpPr>
        <a:xfrm>
          <a:off y="0" x="0"/>
          <a:ext cy="0" cx="0"/>
          <a:chOff y="0" x="0"/>
          <a:chExt cy="0" cx="0"/>
        </a:xfrm>
      </p:grpSpPr>
      <p:sp>
        <p:nvSpPr>
          <p:cNvPr id="196" name="Shape 1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7" name="Shape 1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While prioritizing the requirements the team decided to pick out the top 20 requirements which were the most important for the system to exist. For example, requirements that state the web portal, iOS app, and the database in a high level perspective. Medium priority are requirements that add additional functionality, for example a teaching being able to add students and levels. Finally the low priority requirements are the performance requirements and the graphics.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3" name="Shape 20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The release plan is broken up into three releases in the first release we have the requirements defining the basic web portal login, the iOS app login, and the database to handle these operations.</a:t>
            </a:r>
          </a:p>
          <a:p>
            <a:pPr rtl="0">
              <a:spcBef>
                <a:spcPts val="0"/>
              </a:spcBef>
              <a:buNone/>
            </a:pPr>
            <a:r>
              <a:t/>
            </a:r>
            <a:endParaRPr/>
          </a:p>
          <a:p>
            <a:pPr rtl="0">
              <a:spcBef>
                <a:spcPts val="0"/>
              </a:spcBef>
              <a:buNone/>
            </a:pPr>
            <a:r>
              <a:rPr lang="en"/>
              <a:t>The second release plan increases and its all about adding functionality. In this release the web portal should be able to add classes, students, levels, and questions. The iOS application should have the playable levels, and the security requirements will be implemented. We also plan to have the graphics started in this release.</a:t>
            </a:r>
          </a:p>
          <a:p>
            <a:pPr rtl="0">
              <a:spcBef>
                <a:spcPts val="0"/>
              </a:spcBef>
              <a:buNone/>
            </a:pPr>
            <a:r>
              <a:t/>
            </a:r>
            <a:endParaRPr/>
          </a:p>
          <a:p>
            <a:pPr>
              <a:spcBef>
                <a:spcPts val="0"/>
              </a:spcBef>
              <a:buNone/>
            </a:pPr>
            <a:r>
              <a:rPr lang="en"/>
              <a:t>By the final release we will have the database completed, the Web portal completed, the iOS app completed, and the performance requirements should be implemented. This release will also cover the testing and debugging phase.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We have finally got rid of the rocket math name, and had our client agree on a car theme. Although, as of right now it’s called Car Math or Math Racer, but we will eventually want to change the name.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Next Sam will be going over the User interfaces, the web portal and iOS app while Kelly will be covering the functional and nonfucntional requirements.k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Since our system will have only two types of users, students and teachers, they will be interacting with the web portal and the iOS application. The web portal will contain a login page, a registration page, and a default teacher view page where a teacher can edit information about her class and change settings for the iOS application.</a:t>
            </a:r>
          </a:p>
          <a:p>
            <a:pPr rtl="0">
              <a:spcBef>
                <a:spcPts val="0"/>
              </a:spcBef>
              <a:buNone/>
            </a:pPr>
            <a:r>
              <a:t/>
            </a:r>
            <a:endParaRPr/>
          </a:p>
          <a:p>
            <a:pPr>
              <a:spcBef>
                <a:spcPts val="0"/>
              </a:spcBef>
              <a:buNone/>
            </a:pPr>
            <a:r>
              <a:rPr lang="en"/>
              <a:t>For the iOS application there will be a login screen, a registration screen, then a main menu screen which the students will be able to select levels and begin testing.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Here are some wire diagrams from our requirements document. For the next few slides I’m going to walk through them as if the teacher was a first time user (just so we can cover a larger scope of the UI). In the example presented, the teacher would have to follow through the sign up step.</a:t>
            </a:r>
          </a:p>
          <a:p>
            <a:pPr rtl="0">
              <a:spcBef>
                <a:spcPts val="0"/>
              </a:spcBef>
              <a:buNone/>
            </a:pPr>
            <a:r>
              <a:t/>
            </a:r>
            <a:endParaRPr/>
          </a:p>
          <a:p>
            <a:pPr>
              <a:spcBef>
                <a:spcPts val="0"/>
              </a:spcBef>
              <a:buNone/>
            </a:pPr>
            <a:r>
              <a:rPr lang="en">
                <a:solidFill>
                  <a:schemeClr val="dk1"/>
                </a:solidFill>
              </a:rPr>
              <a:t>The web portal will initially start with a login page which will allow the teacher to input their credentials. If they are not registered with the system, they will have the ability to select a register button and enter a signup page.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2" name="Shape 12"/>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3" name="Shape 13"/>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
        <p:nvSpPr>
          <p:cNvPr id="14" name="Shape 1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7" name="Shape 17"/>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8" name="Shape 18"/>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9" name="Shape 1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y="0" x="0"/>
          <a:ext cy="0" cx="0"/>
          <a:chOff y="0" x="0"/>
          <a:chExt cy="0" cx="0"/>
        </a:xfrm>
      </p:grpSpPr>
      <p:sp>
        <p:nvSpPr>
          <p:cNvPr id="23" name="Shape 23"/>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8" name="Shape 28"/>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y="0" x="0"/>
          <a:ext cy="0" cx="0"/>
          <a:chOff y="0" x="0"/>
          <a:chExt cy="0" cx="0"/>
        </a:xfrm>
      </p:grpSpPr>
      <p:sp>
        <p:nvSpPr>
          <p:cNvPr id="31" name="Shape 31"/>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3" name="Shape 33"/>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6" name="Shape 36"/>
        <p:cNvGrpSpPr/>
        <p:nvPr/>
      </p:nvGrpSpPr>
      <p:grpSpPr>
        <a:xfrm>
          <a:off y="0" x="0"/>
          <a:ext cy="0" cx="0"/>
          <a:chOff y="0" x="0"/>
          <a:chExt cy="0" cx="0"/>
        </a:xfrm>
      </p:grpSpPr>
      <p:sp>
        <p:nvSpPr>
          <p:cNvPr id="37" name="Shape 37"/>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8" name="Shape 38"/>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9" name="Shape 39"/>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40" name="Shape 40"/>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
        <p:nvSpPr>
          <p:cNvPr id="41" name="Shape 4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y="0" x="0"/>
          <a:ext cy="0" cx="0"/>
          <a:chOff y="0" x="0"/>
          <a:chExt cy="0" cx="0"/>
        </a:xfrm>
      </p:grpSpPr>
      <p:sp>
        <p:nvSpPr>
          <p:cNvPr id="43" name="Shape 43"/>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44" name="Shape 4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media/image04.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4"/><Relationship Target="../media/image14.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06.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11.png" Type="http://schemas.openxmlformats.org/officeDocument/2006/relationships/image" Id="rId3"/><Relationship Target="../media/image10.png" Type="http://schemas.openxmlformats.org/officeDocument/2006/relationships/image"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ctrTitle"/>
          </p:nvPr>
        </p:nvSpPr>
        <p:spPr>
          <a:xfrm>
            <a:off y="1746892" x="685800"/>
            <a:ext cy="1238099" cx="7772400"/>
          </a:xfrm>
          <a:prstGeom prst="rect">
            <a:avLst/>
          </a:prstGeom>
        </p:spPr>
        <p:txBody>
          <a:bodyPr bIns="91425" rIns="91425" lIns="91425" tIns="91425" anchor="b" anchorCtr="0">
            <a:noAutofit/>
          </a:bodyPr>
          <a:lstStyle/>
          <a:p>
            <a:pPr>
              <a:spcBef>
                <a:spcPts val="0"/>
              </a:spcBef>
              <a:buNone/>
            </a:pPr>
            <a:r>
              <a:rPr lang="en"/>
              <a:t>Requirements</a:t>
            </a:r>
          </a:p>
        </p:txBody>
      </p:sp>
      <p:sp>
        <p:nvSpPr>
          <p:cNvPr id="47" name="Shape 47"/>
          <p:cNvSpPr txBox="1"/>
          <p:nvPr>
            <p:ph idx="1" type="subTitle"/>
          </p:nvPr>
        </p:nvSpPr>
        <p:spPr>
          <a:xfrm>
            <a:off y="3093357" x="685800"/>
            <a:ext cy="666600" cx="7772400"/>
          </a:xfrm>
          <a:prstGeom prst="rect">
            <a:avLst/>
          </a:prstGeom>
        </p:spPr>
        <p:txBody>
          <a:bodyPr bIns="91425" rIns="91425" lIns="91425" tIns="91425" anchor="t" anchorCtr="0">
            <a:noAutofit/>
          </a:bodyPr>
          <a:lstStyle/>
          <a:p>
            <a:pPr>
              <a:spcBef>
                <a:spcPts val="0"/>
              </a:spcBef>
              <a:buNone/>
            </a:pPr>
            <a:r>
              <a:rPr lang="en"/>
              <a:t>Samuel Arseneault, Kelly Markaity, John Luu</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Creating a Class</a:t>
            </a:r>
          </a:p>
        </p:txBody>
      </p:sp>
      <p:pic>
        <p:nvPicPr>
          <p:cNvPr id="106" name="Shape 106"/>
          <p:cNvPicPr preferRelativeResize="0"/>
          <p:nvPr/>
        </p:nvPicPr>
        <p:blipFill>
          <a:blip r:embed="rId3">
            <a:alphaModFix/>
          </a:blip>
          <a:stretch>
            <a:fillRect/>
          </a:stretch>
        </p:blipFill>
        <p:spPr>
          <a:xfrm>
            <a:off y="1519450" x="457200"/>
            <a:ext cy="3190875" cx="2933700"/>
          </a:xfrm>
          <a:prstGeom prst="rect">
            <a:avLst/>
          </a:prstGeom>
          <a:noFill/>
          <a:ln>
            <a:noFill/>
          </a:ln>
        </p:spPr>
      </p:pic>
      <p:pic>
        <p:nvPicPr>
          <p:cNvPr id="107" name="Shape 107"/>
          <p:cNvPicPr preferRelativeResize="0"/>
          <p:nvPr/>
        </p:nvPicPr>
        <p:blipFill>
          <a:blip r:embed="rId4">
            <a:alphaModFix/>
          </a:blip>
          <a:stretch>
            <a:fillRect/>
          </a:stretch>
        </p:blipFill>
        <p:spPr>
          <a:xfrm>
            <a:off y="1519450" x="3909575"/>
            <a:ext cy="3190875" cx="29051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Teacher View</a:t>
            </a:r>
          </a:p>
        </p:txBody>
      </p:sp>
      <p:pic>
        <p:nvPicPr>
          <p:cNvPr id="113" name="Shape 113"/>
          <p:cNvPicPr preferRelativeResize="0"/>
          <p:nvPr/>
        </p:nvPicPr>
        <p:blipFill>
          <a:blip r:embed="rId3">
            <a:alphaModFix/>
          </a:blip>
          <a:stretch>
            <a:fillRect/>
          </a:stretch>
        </p:blipFill>
        <p:spPr>
          <a:xfrm>
            <a:off y="1519475" x="1619050"/>
            <a:ext cy="3190875" cx="48482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Level Progress</a:t>
            </a:r>
          </a:p>
        </p:txBody>
      </p:sp>
      <p:pic>
        <p:nvPicPr>
          <p:cNvPr id="119" name="Shape 119"/>
          <p:cNvPicPr preferRelativeResize="0"/>
          <p:nvPr/>
        </p:nvPicPr>
        <p:blipFill>
          <a:blip r:embed="rId3">
            <a:alphaModFix/>
          </a:blip>
          <a:stretch>
            <a:fillRect/>
          </a:stretch>
        </p:blipFill>
        <p:spPr>
          <a:xfrm>
            <a:off y="1472025" x="849500"/>
            <a:ext cy="3571875" cx="63246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pic>
        <p:nvPicPr>
          <p:cNvPr id="124" name="Shape 124"/>
          <p:cNvPicPr preferRelativeResize="0"/>
          <p:nvPr/>
        </p:nvPicPr>
        <p:blipFill>
          <a:blip r:embed="rId3">
            <a:alphaModFix/>
          </a:blip>
          <a:stretch>
            <a:fillRect/>
          </a:stretch>
        </p:blipFill>
        <p:spPr>
          <a:xfrm>
            <a:off y="1664325" x="1782000"/>
            <a:ext cy="3190875" cx="4848225"/>
          </a:xfrm>
          <a:prstGeom prst="rect">
            <a:avLst/>
          </a:prstGeom>
          <a:noFill/>
          <a:ln>
            <a:noFill/>
          </a:ln>
        </p:spPr>
      </p:pic>
      <p:sp>
        <p:nvSpPr>
          <p:cNvPr id="125" name="Shape 125"/>
          <p:cNvSpPr/>
          <p:nvPr/>
        </p:nvSpPr>
        <p:spPr>
          <a:xfrm>
            <a:off y="4472400" x="5051825"/>
            <a:ext cy="271499" cx="751499"/>
          </a:xfrm>
          <a:prstGeom prst="leftArrow">
            <a:avLst>
              <a:gd fmla="val 50000" name="adj1"/>
              <a:gd fmla="val 50000" name="adj2"/>
            </a:avLst>
          </a:prstGeom>
          <a:solidFill>
            <a:srgbClr val="FF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Adding Levels &amp; Questions</a:t>
            </a:r>
          </a:p>
        </p:txBody>
      </p:sp>
      <p:pic>
        <p:nvPicPr>
          <p:cNvPr id="131" name="Shape 131"/>
          <p:cNvPicPr preferRelativeResize="0"/>
          <p:nvPr/>
        </p:nvPicPr>
        <p:blipFill>
          <a:blip r:embed="rId3">
            <a:alphaModFix/>
          </a:blip>
          <a:stretch>
            <a:fillRect/>
          </a:stretch>
        </p:blipFill>
        <p:spPr>
          <a:xfrm>
            <a:off y="1233900" x="4197750"/>
            <a:ext cy="3803974" cx="3236225"/>
          </a:xfrm>
          <a:prstGeom prst="rect">
            <a:avLst/>
          </a:prstGeom>
          <a:noFill/>
          <a:ln>
            <a:noFill/>
          </a:ln>
        </p:spPr>
      </p:pic>
      <p:pic>
        <p:nvPicPr>
          <p:cNvPr id="132" name="Shape 132"/>
          <p:cNvPicPr preferRelativeResize="0"/>
          <p:nvPr/>
        </p:nvPicPr>
        <p:blipFill>
          <a:blip r:embed="rId4">
            <a:alphaModFix/>
          </a:blip>
          <a:stretch>
            <a:fillRect/>
          </a:stretch>
        </p:blipFill>
        <p:spPr>
          <a:xfrm>
            <a:off y="1416450" x="369700"/>
            <a:ext cy="3257550" cx="30384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iOS Application</a:t>
            </a:r>
          </a:p>
        </p:txBody>
      </p:sp>
      <p:pic>
        <p:nvPicPr>
          <p:cNvPr id="138" name="Shape 138"/>
          <p:cNvPicPr preferRelativeResize="0"/>
          <p:nvPr/>
        </p:nvPicPr>
        <p:blipFill>
          <a:blip r:embed="rId3">
            <a:alphaModFix/>
          </a:blip>
          <a:stretch>
            <a:fillRect/>
          </a:stretch>
        </p:blipFill>
        <p:spPr>
          <a:xfrm>
            <a:off y="1537562" x="1012450"/>
            <a:ext cy="2809875" cx="2181225"/>
          </a:xfrm>
          <a:prstGeom prst="rect">
            <a:avLst/>
          </a:prstGeom>
          <a:noFill/>
          <a:ln>
            <a:noFill/>
          </a:ln>
        </p:spPr>
      </p:pic>
      <p:pic>
        <p:nvPicPr>
          <p:cNvPr id="139" name="Shape 139"/>
          <p:cNvPicPr preferRelativeResize="0"/>
          <p:nvPr/>
        </p:nvPicPr>
        <p:blipFill>
          <a:blip r:embed="rId4">
            <a:alphaModFix/>
          </a:blip>
          <a:stretch>
            <a:fillRect/>
          </a:stretch>
        </p:blipFill>
        <p:spPr>
          <a:xfrm>
            <a:off y="1551850" x="4534300"/>
            <a:ext cy="2781300" cx="21526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Level Select</a:t>
            </a:r>
          </a:p>
        </p:txBody>
      </p:sp>
      <p:pic>
        <p:nvPicPr>
          <p:cNvPr id="145" name="Shape 145"/>
          <p:cNvPicPr preferRelativeResize="0"/>
          <p:nvPr/>
        </p:nvPicPr>
        <p:blipFill>
          <a:blip r:embed="rId3">
            <a:alphaModFix/>
          </a:blip>
          <a:stretch>
            <a:fillRect/>
          </a:stretch>
        </p:blipFill>
        <p:spPr>
          <a:xfrm>
            <a:off y="1530750" x="346300"/>
            <a:ext cy="3314700" cx="2952750"/>
          </a:xfrm>
          <a:prstGeom prst="rect">
            <a:avLst/>
          </a:prstGeom>
          <a:noFill/>
          <a:ln>
            <a:noFill/>
          </a:ln>
        </p:spPr>
      </p:pic>
      <p:pic>
        <p:nvPicPr>
          <p:cNvPr id="146" name="Shape 146"/>
          <p:cNvPicPr preferRelativeResize="0"/>
          <p:nvPr/>
        </p:nvPicPr>
        <p:blipFill>
          <a:blip r:embed="rId4">
            <a:alphaModFix/>
          </a:blip>
          <a:stretch>
            <a:fillRect/>
          </a:stretch>
        </p:blipFill>
        <p:spPr>
          <a:xfrm>
            <a:off y="1499850" x="3290475"/>
            <a:ext cy="3314700" cx="2563039"/>
          </a:xfrm>
          <a:prstGeom prst="rect">
            <a:avLst/>
          </a:prstGeom>
          <a:noFill/>
          <a:ln>
            <a:noFill/>
          </a:ln>
        </p:spPr>
      </p:pic>
      <p:pic>
        <p:nvPicPr>
          <p:cNvPr id="147" name="Shape 147"/>
          <p:cNvPicPr preferRelativeResize="0"/>
          <p:nvPr/>
        </p:nvPicPr>
        <p:blipFill>
          <a:blip r:embed="rId5">
            <a:alphaModFix/>
          </a:blip>
          <a:stretch>
            <a:fillRect/>
          </a:stretch>
        </p:blipFill>
        <p:spPr>
          <a:xfrm>
            <a:off y="1499850" x="6091475"/>
            <a:ext cy="3311117" cx="25630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Functional Requirements</a:t>
            </a:r>
          </a:p>
        </p:txBody>
      </p:sp>
      <p:sp>
        <p:nvSpPr>
          <p:cNvPr id="153" name="Shape 1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User Class 1 - Student</a:t>
            </a:r>
          </a:p>
          <a:p>
            <a:pPr lvl="0" indent="-419100" marL="457200">
              <a:spcBef>
                <a:spcPts val="0"/>
              </a:spcBef>
              <a:buClr>
                <a:schemeClr val="dk1"/>
              </a:buClr>
              <a:buSzPct val="100000"/>
              <a:buFont typeface="Arial"/>
              <a:buChar char="●"/>
            </a:pPr>
            <a:r>
              <a:rPr lang="en"/>
              <a:t>User Class 2 - Teacher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User Class 1 - Student</a:t>
            </a:r>
          </a:p>
        </p:txBody>
      </p:sp>
      <p:sp>
        <p:nvSpPr>
          <p:cNvPr id="159" name="Shape 15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iOS Application</a:t>
            </a:r>
          </a:p>
          <a:p>
            <a:pPr rtl="0" lvl="0" indent="-419100" marL="457200">
              <a:spcBef>
                <a:spcPts val="0"/>
              </a:spcBef>
              <a:buClr>
                <a:schemeClr val="dk1"/>
              </a:buClr>
              <a:buSzPct val="100000"/>
              <a:buFont typeface="Arial"/>
              <a:buChar char="●"/>
            </a:pPr>
            <a:r>
              <a:rPr lang="en"/>
              <a:t>Username and Password</a:t>
            </a:r>
          </a:p>
          <a:p>
            <a:pPr rtl="0" lvl="0" indent="-419100" marL="457200">
              <a:spcBef>
                <a:spcPts val="0"/>
              </a:spcBef>
              <a:buClr>
                <a:schemeClr val="dk1"/>
              </a:buClr>
              <a:buSzPct val="100000"/>
              <a:buFont typeface="Arial"/>
              <a:buChar char="●"/>
            </a:pPr>
            <a:r>
              <a:rPr lang="en"/>
              <a:t>Main Menu</a:t>
            </a:r>
          </a:p>
          <a:p>
            <a:pPr rtl="0" lvl="0" indent="-419100" marL="457200">
              <a:spcBef>
                <a:spcPts val="0"/>
              </a:spcBef>
              <a:buClr>
                <a:schemeClr val="dk1"/>
              </a:buClr>
              <a:buSzPct val="100000"/>
              <a:buFont typeface="Arial"/>
              <a:buChar char="●"/>
            </a:pPr>
            <a:r>
              <a:rPr lang="en"/>
              <a:t>Level Selection</a:t>
            </a:r>
          </a:p>
          <a:p>
            <a:pPr lvl="0" indent="-419100" marL="457200">
              <a:spcBef>
                <a:spcPts val="0"/>
              </a:spcBef>
              <a:buClr>
                <a:schemeClr val="dk1"/>
              </a:buClr>
              <a:buSzPct val="100000"/>
              <a:buFont typeface="Arial"/>
              <a:buChar char="●"/>
            </a:pPr>
            <a:r>
              <a:rPr lang="en"/>
              <a:t>Practice and Test Section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y="0" x="0"/>
          <a:ext cy="0" cx="0"/>
          <a:chOff y="0" x="0"/>
          <a:chExt cy="0" cx="0"/>
        </a:xfrm>
      </p:grpSpPr>
      <p:sp>
        <p:nvSpPr>
          <p:cNvPr id="164" name="Shape 16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User Class 2 - Teacher</a:t>
            </a:r>
          </a:p>
        </p:txBody>
      </p:sp>
      <p:sp>
        <p:nvSpPr>
          <p:cNvPr id="165" name="Shape 16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Account Information</a:t>
            </a:r>
          </a:p>
          <a:p>
            <a:pPr rtl="0" lvl="0" indent="-419100" marL="457200">
              <a:spcBef>
                <a:spcPts val="0"/>
              </a:spcBef>
              <a:buClr>
                <a:schemeClr val="dk1"/>
              </a:buClr>
              <a:buSzPct val="100000"/>
              <a:buFont typeface="Arial"/>
              <a:buChar char="●"/>
            </a:pPr>
            <a:r>
              <a:rPr lang="en"/>
              <a:t>Create Class/Add Students</a:t>
            </a:r>
          </a:p>
          <a:p>
            <a:pPr rtl="0" lvl="0" indent="-419100" marL="457200">
              <a:spcBef>
                <a:spcPts val="0"/>
              </a:spcBef>
              <a:buClr>
                <a:schemeClr val="dk1"/>
              </a:buClr>
              <a:buSzPct val="100000"/>
              <a:buFont typeface="Arial"/>
              <a:buChar char="●"/>
            </a:pPr>
            <a:r>
              <a:rPr lang="en"/>
              <a:t>Class Progress</a:t>
            </a:r>
          </a:p>
          <a:p>
            <a:pPr rtl="0" lvl="0" indent="-419100" marL="457200">
              <a:spcBef>
                <a:spcPts val="0"/>
              </a:spcBef>
              <a:buClr>
                <a:schemeClr val="dk1"/>
              </a:buClr>
              <a:buSzPct val="100000"/>
              <a:buFont typeface="Arial"/>
              <a:buChar char="●"/>
            </a:pPr>
            <a:r>
              <a:rPr lang="en"/>
              <a:t>Detailed Student Report</a:t>
            </a:r>
          </a:p>
          <a:p>
            <a:pPr rtl="0" lvl="0" indent="-419100" marL="457200">
              <a:spcBef>
                <a:spcPts val="0"/>
              </a:spcBef>
              <a:buClr>
                <a:schemeClr val="dk1"/>
              </a:buClr>
              <a:buSzPct val="100000"/>
              <a:buFont typeface="Arial"/>
              <a:buChar char="●"/>
            </a:pPr>
            <a:r>
              <a:rPr lang="en"/>
              <a:t>Add Level</a:t>
            </a:r>
          </a:p>
          <a:p>
            <a:pPr lvl="0" indent="-419100" marL="457200">
              <a:spcBef>
                <a:spcPts val="0"/>
              </a:spcBef>
              <a:buClr>
                <a:schemeClr val="dk1"/>
              </a:buClr>
              <a:buSzPct val="100000"/>
              <a:buFont typeface="Arial"/>
              <a:buChar char="●"/>
            </a:pPr>
            <a:r>
              <a:rPr lang="en"/>
              <a:t>Create Question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u="sng" lang="en"/>
              <a:t>Purpose</a:t>
            </a:r>
          </a:p>
          <a:p>
            <a:pPr rtl="0" lvl="0">
              <a:lnSpc>
                <a:spcPct val="115000"/>
              </a:lnSpc>
              <a:spcBef>
                <a:spcPts val="0"/>
              </a:spcBef>
              <a:buClr>
                <a:schemeClr val="dk1"/>
              </a:buClr>
              <a:buSzPct val="45833"/>
              <a:buFont typeface="Arial"/>
              <a:buNone/>
            </a:pPr>
            <a:r>
              <a:rPr sz="2400" lang="en">
                <a:latin typeface="Arial"/>
                <a:ea typeface="Arial"/>
                <a:cs typeface="Arial"/>
                <a:sym typeface="Arial"/>
              </a:rPr>
              <a:t>The purpose of this Software Requirements Specification document is to provide a detailed description of the functionalities of the Rocket Math system. This document will cover each of the system’s intended features, as well as present the user interface of each component of the system. The document will also cover hardware, software, and various other technical dependencies.</a:t>
            </a:r>
          </a:p>
          <a:p>
            <a:pPr rtl="0" lvl="0">
              <a:spcBef>
                <a:spcPts val="0"/>
              </a:spcBef>
              <a:buNone/>
            </a:pPr>
            <a:r>
              <a:t/>
            </a:r>
            <a:endParaRPr u="sng" sz="120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Non-Functional</a:t>
            </a:r>
          </a:p>
        </p:txBody>
      </p:sp>
      <p:sp>
        <p:nvSpPr>
          <p:cNvPr id="171" name="Shape 1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iOS Application</a:t>
            </a:r>
          </a:p>
          <a:p>
            <a:pPr rtl="0" lvl="0" indent="-419100" marL="457200">
              <a:spcBef>
                <a:spcPts val="0"/>
              </a:spcBef>
              <a:buClr>
                <a:schemeClr val="dk1"/>
              </a:buClr>
              <a:buSzPct val="100000"/>
              <a:buFont typeface="Arial"/>
              <a:buChar char="●"/>
            </a:pPr>
            <a:r>
              <a:rPr lang="en"/>
              <a:t>Web Portal</a:t>
            </a:r>
          </a:p>
          <a:p>
            <a:pPr rtl="0" lvl="0" indent="-419100" marL="457200">
              <a:spcBef>
                <a:spcPts val="0"/>
              </a:spcBef>
              <a:buClr>
                <a:schemeClr val="dk1"/>
              </a:buClr>
              <a:buSzPct val="100000"/>
              <a:buFont typeface="Arial"/>
              <a:buChar char="●"/>
            </a:pPr>
            <a:r>
              <a:rPr lang="en"/>
              <a:t>Internet Connection</a:t>
            </a:r>
          </a:p>
          <a:p>
            <a:pPr rtl="0" lvl="0" indent="-419100" marL="457200">
              <a:spcBef>
                <a:spcPts val="0"/>
              </a:spcBef>
              <a:buClr>
                <a:schemeClr val="dk1"/>
              </a:buClr>
              <a:buSzPct val="100000"/>
              <a:buFont typeface="Arial"/>
              <a:buChar char="●"/>
            </a:pPr>
            <a:r>
              <a:rPr lang="en"/>
              <a:t>Login Security </a:t>
            </a:r>
          </a:p>
          <a:p>
            <a:pPr rtl="0" lvl="0" indent="-419100" marL="457200">
              <a:spcBef>
                <a:spcPts val="0"/>
              </a:spcBef>
              <a:buClr>
                <a:schemeClr val="dk1"/>
              </a:buClr>
              <a:buSzPct val="100000"/>
              <a:buFont typeface="Arial"/>
              <a:buChar char="●"/>
            </a:pPr>
            <a:r>
              <a:rPr lang="en"/>
              <a:t>Encryption</a:t>
            </a:r>
          </a:p>
          <a:p>
            <a:pPr lvl="0" indent="-419100" marL="457200">
              <a:spcBef>
                <a:spcPts val="0"/>
              </a:spcBef>
              <a:buClr>
                <a:schemeClr val="dk1"/>
              </a:buClr>
              <a:buSzPct val="100000"/>
              <a:buFont typeface="Arial"/>
              <a:buChar char="●"/>
            </a:pPr>
            <a:r>
              <a:rPr lang="en"/>
              <a:t>Design Constraints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138578" x="139900"/>
            <a:ext cy="857400" cx="8229600"/>
          </a:xfrm>
          <a:prstGeom prst="rect">
            <a:avLst/>
          </a:prstGeom>
        </p:spPr>
        <p:txBody>
          <a:bodyPr bIns="91425" rIns="91425" lIns="91425" tIns="91425" anchor="ctr" anchorCtr="0">
            <a:noAutofit/>
          </a:bodyPr>
          <a:lstStyle/>
          <a:p>
            <a:pPr>
              <a:spcBef>
                <a:spcPts val="0"/>
              </a:spcBef>
              <a:buNone/>
            </a:pPr>
            <a:r>
              <a:rPr lang="en"/>
              <a:t>DFD</a:t>
            </a:r>
          </a:p>
        </p:txBody>
      </p:sp>
      <p:sp>
        <p:nvSpPr>
          <p:cNvPr id="177" name="Shape 177"/>
          <p:cNvSpPr txBox="1"/>
          <p:nvPr>
            <p:ph idx="1" type="body"/>
          </p:nvPr>
        </p:nvSpPr>
        <p:spPr>
          <a:xfrm>
            <a:off y="1200150" x="457200"/>
            <a:ext cy="4966200" cx="8229600"/>
          </a:xfrm>
          <a:prstGeom prst="rect">
            <a:avLst/>
          </a:prstGeom>
        </p:spPr>
        <p:txBody>
          <a:bodyPr bIns="91425" rIns="91425" lIns="91425" tIns="91425" anchor="t" anchorCtr="0">
            <a:noAutofit/>
          </a:bodyPr>
          <a:lstStyle/>
          <a:p>
            <a:pPr>
              <a:spcBef>
                <a:spcPts val="0"/>
              </a:spcBef>
              <a:buNone/>
            </a:pPr>
            <a:r>
              <a:t/>
            </a:r>
            <a:endParaRPr/>
          </a:p>
        </p:txBody>
      </p:sp>
      <p:pic>
        <p:nvPicPr>
          <p:cNvPr id="178" name="Shape 178"/>
          <p:cNvPicPr preferRelativeResize="0"/>
          <p:nvPr/>
        </p:nvPicPr>
        <p:blipFill>
          <a:blip r:embed="rId3">
            <a:alphaModFix/>
          </a:blip>
          <a:stretch>
            <a:fillRect/>
          </a:stretch>
        </p:blipFill>
        <p:spPr>
          <a:xfrm>
            <a:off y="995975" x="0"/>
            <a:ext cy="4119200" cx="9144001"/>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Prioritization</a:t>
            </a:r>
          </a:p>
        </p:txBody>
      </p:sp>
      <p:grpSp>
        <p:nvGrpSpPr>
          <p:cNvPr id="184" name="Shape 184"/>
          <p:cNvGrpSpPr/>
          <p:nvPr/>
        </p:nvGrpSpPr>
        <p:grpSpPr>
          <a:xfrm>
            <a:off y="2433175" x="3416925"/>
            <a:ext cy="2539799" cx="1711199"/>
            <a:chOff y="2306425" x="3896750"/>
            <a:chExt cy="2539799" cx="1711199"/>
          </a:xfrm>
        </p:grpSpPr>
        <p:sp>
          <p:nvSpPr>
            <p:cNvPr id="185" name="Shape 185"/>
            <p:cNvSpPr/>
            <p:nvPr/>
          </p:nvSpPr>
          <p:spPr>
            <a:xfrm>
              <a:off y="2306425" x="4321400"/>
              <a:ext cy="554399" cx="7778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6" name="Shape 186"/>
            <p:cNvSpPr/>
            <p:nvPr/>
          </p:nvSpPr>
          <p:spPr>
            <a:xfrm>
              <a:off y="2860825" x="4089500"/>
              <a:ext cy="817500" cx="12416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7" name="Shape 187"/>
            <p:cNvSpPr/>
            <p:nvPr/>
          </p:nvSpPr>
          <p:spPr>
            <a:xfrm>
              <a:off y="3678325" x="3896750"/>
              <a:ext cy="1167899" cx="17111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188" name="Shape 188"/>
          <p:cNvSpPr txBox="1"/>
          <p:nvPr/>
        </p:nvSpPr>
        <p:spPr>
          <a:xfrm>
            <a:off y="2548525" x="3790425"/>
            <a:ext cy="386100" cx="841800"/>
          </a:xfrm>
          <a:prstGeom prst="rect">
            <a:avLst/>
          </a:prstGeom>
          <a:noFill/>
          <a:ln>
            <a:noFill/>
          </a:ln>
        </p:spPr>
        <p:txBody>
          <a:bodyPr bIns="91425" rIns="91425" lIns="91425" tIns="91425" anchor="t" anchorCtr="0">
            <a:noAutofit/>
          </a:bodyPr>
          <a:lstStyle/>
          <a:p>
            <a:pPr>
              <a:spcBef>
                <a:spcPts val="0"/>
              </a:spcBef>
              <a:buNone/>
            </a:pPr>
            <a:r>
              <a:rPr sz="1000" lang="en"/>
              <a:t>High priority</a:t>
            </a:r>
          </a:p>
        </p:txBody>
      </p:sp>
      <p:sp>
        <p:nvSpPr>
          <p:cNvPr id="189" name="Shape 189"/>
          <p:cNvSpPr txBox="1"/>
          <p:nvPr/>
        </p:nvSpPr>
        <p:spPr>
          <a:xfrm>
            <a:off y="3226250" x="3714225"/>
            <a:ext cy="339299" cx="1421400"/>
          </a:xfrm>
          <a:prstGeom prst="rect">
            <a:avLst/>
          </a:prstGeom>
          <a:noFill/>
          <a:ln>
            <a:noFill/>
          </a:ln>
        </p:spPr>
        <p:txBody>
          <a:bodyPr bIns="91425" rIns="91425" lIns="91425" tIns="91425" anchor="t" anchorCtr="0">
            <a:noAutofit/>
          </a:bodyPr>
          <a:lstStyle/>
          <a:p>
            <a:pPr rtl="0" lvl="0">
              <a:spcBef>
                <a:spcPts val="0"/>
              </a:spcBef>
              <a:buNone/>
            </a:pPr>
            <a:r>
              <a:rPr sz="1000" lang="en"/>
              <a:t>Medium priority</a:t>
            </a:r>
          </a:p>
        </p:txBody>
      </p:sp>
      <p:sp>
        <p:nvSpPr>
          <p:cNvPr id="190" name="Shape 190"/>
          <p:cNvSpPr txBox="1"/>
          <p:nvPr/>
        </p:nvSpPr>
        <p:spPr>
          <a:xfrm>
            <a:off y="4267375" x="3762075"/>
            <a:ext cy="386100" cx="1173299"/>
          </a:xfrm>
          <a:prstGeom prst="rect">
            <a:avLst/>
          </a:prstGeom>
          <a:noFill/>
          <a:ln>
            <a:noFill/>
          </a:ln>
        </p:spPr>
        <p:txBody>
          <a:bodyPr bIns="91425" rIns="91425" lIns="91425" tIns="91425" anchor="t" anchorCtr="0">
            <a:noAutofit/>
          </a:bodyPr>
          <a:lstStyle/>
          <a:p>
            <a:pPr rtl="0" lvl="0">
              <a:spcBef>
                <a:spcPts val="0"/>
              </a:spcBef>
              <a:buNone/>
            </a:pPr>
            <a:r>
              <a:rPr sz="1000" lang="en"/>
              <a:t>Low priority</a:t>
            </a:r>
          </a:p>
        </p:txBody>
      </p:sp>
      <p:sp>
        <p:nvSpPr>
          <p:cNvPr id="191" name="Shape 191"/>
          <p:cNvSpPr txBox="1"/>
          <p:nvPr/>
        </p:nvSpPr>
        <p:spPr>
          <a:xfrm>
            <a:off y="4149675" x="916675"/>
            <a:ext cy="452700" cx="2679899"/>
          </a:xfrm>
          <a:prstGeom prst="rect">
            <a:avLst/>
          </a:prstGeom>
          <a:noFill/>
          <a:ln>
            <a:noFill/>
          </a:ln>
        </p:spPr>
        <p:txBody>
          <a:bodyPr bIns="91425" rIns="91425" lIns="91425" tIns="91425" anchor="t" anchorCtr="0">
            <a:noAutofit/>
          </a:bodyPr>
          <a:lstStyle/>
          <a:p>
            <a:pPr>
              <a:spcBef>
                <a:spcPts val="0"/>
              </a:spcBef>
              <a:buNone/>
            </a:pPr>
            <a:r>
              <a:rPr lang="en"/>
              <a:t>Performance requirements - </a:t>
            </a:r>
          </a:p>
        </p:txBody>
      </p:sp>
      <p:sp>
        <p:nvSpPr>
          <p:cNvPr id="192" name="Shape 192"/>
          <p:cNvSpPr txBox="1"/>
          <p:nvPr/>
        </p:nvSpPr>
        <p:spPr>
          <a:xfrm>
            <a:off y="2525925" x="5178575"/>
            <a:ext cy="386100" cx="2987699"/>
          </a:xfrm>
          <a:prstGeom prst="rect">
            <a:avLst/>
          </a:prstGeom>
          <a:noFill/>
          <a:ln>
            <a:noFill/>
          </a:ln>
        </p:spPr>
        <p:txBody>
          <a:bodyPr bIns="91425" rIns="91425" lIns="91425" tIns="91425" anchor="t" anchorCtr="0">
            <a:noAutofit/>
          </a:bodyPr>
          <a:lstStyle/>
          <a:p>
            <a:pPr>
              <a:spcBef>
                <a:spcPts val="0"/>
              </a:spcBef>
              <a:buNone/>
            </a:pPr>
            <a:r>
              <a:t/>
            </a:r>
            <a:endParaRPr/>
          </a:p>
        </p:txBody>
      </p:sp>
      <p:sp>
        <p:nvSpPr>
          <p:cNvPr id="193" name="Shape 193"/>
          <p:cNvSpPr txBox="1"/>
          <p:nvPr/>
        </p:nvSpPr>
        <p:spPr>
          <a:xfrm>
            <a:off y="2476900" x="1181175"/>
            <a:ext cy="339299" cx="2428499"/>
          </a:xfrm>
          <a:prstGeom prst="rect">
            <a:avLst/>
          </a:prstGeom>
          <a:noFill/>
          <a:ln>
            <a:noFill/>
          </a:ln>
        </p:spPr>
        <p:txBody>
          <a:bodyPr bIns="91425" rIns="91425" lIns="91425" tIns="91425" anchor="t" anchorCtr="0">
            <a:noAutofit/>
          </a:bodyPr>
          <a:lstStyle/>
          <a:p>
            <a:pPr>
              <a:spcBef>
                <a:spcPts val="0"/>
              </a:spcBef>
              <a:buNone/>
            </a:pPr>
            <a:r>
              <a:rPr lang="en"/>
              <a:t>High level requirements -</a:t>
            </a:r>
          </a:p>
        </p:txBody>
      </p:sp>
      <p:sp>
        <p:nvSpPr>
          <p:cNvPr id="194" name="Shape 194"/>
          <p:cNvSpPr txBox="1"/>
          <p:nvPr/>
        </p:nvSpPr>
        <p:spPr>
          <a:xfrm>
            <a:off y="3302450" x="1271025"/>
            <a:ext cy="339299" cx="2145900"/>
          </a:xfrm>
          <a:prstGeom prst="rect">
            <a:avLst/>
          </a:prstGeom>
          <a:noFill/>
          <a:ln>
            <a:noFill/>
          </a:ln>
        </p:spPr>
        <p:txBody>
          <a:bodyPr bIns="91425" rIns="91425" lIns="91425" tIns="91425" anchor="t" anchorCtr="0">
            <a:noAutofit/>
          </a:bodyPr>
          <a:lstStyle/>
          <a:p>
            <a:pPr>
              <a:spcBef>
                <a:spcPts val="0"/>
              </a:spcBef>
              <a:buNone/>
            </a:pPr>
            <a:r>
              <a:rPr lang="en"/>
              <a:t>Additional functionality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Release Plan</a:t>
            </a:r>
          </a:p>
        </p:txBody>
      </p:sp>
      <p:sp>
        <p:nvSpPr>
          <p:cNvPr id="200" name="Shape 2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Release 1</a:t>
            </a:r>
          </a:p>
          <a:p>
            <a:pPr rtl="0" lvl="0" indent="-419100" marL="457200">
              <a:spcBef>
                <a:spcPts val="0"/>
              </a:spcBef>
              <a:buClr>
                <a:schemeClr val="dk1"/>
              </a:buClr>
              <a:buSzPct val="100000"/>
              <a:buFont typeface="Arial"/>
              <a:buChar char="●"/>
            </a:pPr>
            <a:r>
              <a:rPr lang="en"/>
              <a:t>Release 2</a:t>
            </a:r>
          </a:p>
          <a:p>
            <a:pPr rtl="0" lvl="0" indent="-419100" marL="457200">
              <a:spcBef>
                <a:spcPts val="0"/>
              </a:spcBef>
              <a:buClr>
                <a:schemeClr val="dk1"/>
              </a:buClr>
              <a:buSzPct val="100000"/>
              <a:buFont typeface="Arial"/>
              <a:buChar char="●"/>
            </a:pPr>
            <a:r>
              <a:rPr lang="en"/>
              <a:t>Release 3</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 Continued...</a:t>
            </a:r>
          </a:p>
        </p:txBody>
      </p:sp>
      <p:sp>
        <p:nvSpPr>
          <p:cNvPr id="59" name="Shape 59"/>
          <p:cNvSpPr txBox="1"/>
          <p:nvPr>
            <p:ph idx="1" type="body"/>
          </p:nvPr>
        </p:nvSpPr>
        <p:spPr>
          <a:xfrm>
            <a:off y="1228250" x="401000"/>
            <a:ext cy="3725699" cx="8229600"/>
          </a:xfrm>
          <a:prstGeom prst="rect">
            <a:avLst/>
          </a:prstGeom>
        </p:spPr>
        <p:txBody>
          <a:bodyPr bIns="91425" rIns="91425" lIns="91425" tIns="91425" anchor="t" anchorCtr="0">
            <a:noAutofit/>
          </a:bodyPr>
          <a:lstStyle/>
          <a:p>
            <a:pPr rtl="0">
              <a:spcBef>
                <a:spcPts val="0"/>
              </a:spcBef>
              <a:buNone/>
            </a:pPr>
            <a:r>
              <a:rPr u="sng" lang="en"/>
              <a:t>Scope</a:t>
            </a:r>
          </a:p>
          <a:p>
            <a:pPr>
              <a:spcBef>
                <a:spcPts val="0"/>
              </a:spcBef>
              <a:buNone/>
            </a:pPr>
            <a:r>
              <a:rPr sz="1800" lang="en"/>
              <a:t>This iOS application is based around Common Core Standards for mathematics aimed at a First grade level demographic. The goal is to aid these student in attaining skills to solve single digit addition problems. This education will be delivered via an iPad application that is accessible from the Apple store. Teachers and faculty will be able to access the administrative portion of this application to create separate classes as well as creating the students for each class. The teachers will be able to facilitate this process through a web portal. Within the web portal the teachers will be able to access information such as time spent on levels, overall progress and which levels they have been stuck on. All of this data is stored in our database and is retrievable so long as they have internet connectivity.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Name Change</a:t>
            </a:r>
          </a:p>
        </p:txBody>
      </p:sp>
      <p:pic>
        <p:nvPicPr>
          <p:cNvPr id="65" name="Shape 65"/>
          <p:cNvPicPr preferRelativeResize="0"/>
          <p:nvPr/>
        </p:nvPicPr>
        <p:blipFill>
          <a:blip r:embed="rId3">
            <a:alphaModFix/>
          </a:blip>
          <a:stretch>
            <a:fillRect/>
          </a:stretch>
        </p:blipFill>
        <p:spPr>
          <a:xfrm>
            <a:off y="2116975" x="360625"/>
            <a:ext cy="2219600" cx="2219600"/>
          </a:xfrm>
          <a:prstGeom prst="rect">
            <a:avLst/>
          </a:prstGeom>
          <a:noFill/>
          <a:ln>
            <a:noFill/>
          </a:ln>
        </p:spPr>
      </p:pic>
      <p:sp>
        <p:nvSpPr>
          <p:cNvPr id="66" name="Shape 66"/>
          <p:cNvSpPr/>
          <p:nvPr/>
        </p:nvSpPr>
        <p:spPr>
          <a:xfrm>
            <a:off y="2116925" x="442775"/>
            <a:ext cy="2219699" cx="2055300"/>
          </a:xfrm>
          <a:prstGeom prst="ellipse">
            <a:avLst/>
          </a:prstGeom>
          <a:noFill/>
          <a:ln w="7620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cxnSp>
        <p:nvCxnSpPr>
          <p:cNvPr id="67" name="Shape 67"/>
          <p:cNvCxnSpPr>
            <a:stCxn id="66" idx="1"/>
          </p:cNvCxnSpPr>
          <p:nvPr/>
        </p:nvCxnSpPr>
        <p:spPr>
          <a:xfrm>
            <a:off y="2441992" x="743766"/>
            <a:ext cy="1569600" cx="1453199"/>
          </a:xfrm>
          <a:prstGeom prst="straightConnector1">
            <a:avLst/>
          </a:prstGeom>
          <a:noFill/>
          <a:ln w="76200" cap="flat">
            <a:solidFill>
              <a:srgbClr val="FF0000"/>
            </a:solidFill>
            <a:prstDash val="solid"/>
            <a:round/>
            <a:headEnd w="lg" len="lg" type="none"/>
            <a:tailEnd w="lg" len="lg" type="none"/>
          </a:ln>
        </p:spPr>
      </p:cxnSp>
      <p:sp>
        <p:nvSpPr>
          <p:cNvPr id="68" name="Shape 68"/>
          <p:cNvSpPr/>
          <p:nvPr/>
        </p:nvSpPr>
        <p:spPr>
          <a:xfrm>
            <a:off y="2544025" x="2951425"/>
            <a:ext cy="1131600" cx="17111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69" name="Shape 69"/>
          <p:cNvPicPr preferRelativeResize="0"/>
          <p:nvPr/>
        </p:nvPicPr>
        <p:blipFill>
          <a:blip r:embed="rId4">
            <a:alphaModFix/>
          </a:blip>
          <a:stretch>
            <a:fillRect/>
          </a:stretch>
        </p:blipFill>
        <p:spPr>
          <a:xfrm>
            <a:off y="1808050" x="4661025"/>
            <a:ext cy="2603550" cx="43305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Overview</a:t>
            </a:r>
          </a:p>
        </p:txBody>
      </p:sp>
      <p:sp>
        <p:nvSpPr>
          <p:cNvPr id="75" name="Shape 75"/>
          <p:cNvSpPr txBox="1"/>
          <p:nvPr>
            <p:ph idx="1" type="body"/>
          </p:nvPr>
        </p:nvSpPr>
        <p:spPr>
          <a:xfrm>
            <a:off y="1214200" x="457200"/>
            <a:ext cy="3725699" cx="8229600"/>
          </a:xfrm>
          <a:prstGeom prst="rect">
            <a:avLst/>
          </a:prstGeom>
        </p:spPr>
        <p:txBody>
          <a:bodyPr bIns="91425" rIns="91425" lIns="91425" tIns="91425" anchor="t" anchorCtr="0">
            <a:noAutofit/>
          </a:bodyPr>
          <a:lstStyle/>
          <a:p>
            <a:pPr rtl="0">
              <a:spcBef>
                <a:spcPts val="0"/>
              </a:spcBef>
              <a:buNone/>
            </a:pPr>
            <a:r>
              <a:rPr u="sng" lang="en"/>
              <a:t>Overview</a:t>
            </a:r>
          </a:p>
          <a:p>
            <a:pPr rtl="0">
              <a:spcBef>
                <a:spcPts val="0"/>
              </a:spcBef>
              <a:buNone/>
            </a:pPr>
            <a:r>
              <a:rPr sz="2400" lang="en"/>
              <a:t>In the next following slides we will be discussing the general description of how the system works along with a high level perspective. User interactions, functional and nonfunctional requirements as well as how the data will flow through our system.</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Product Functions</a:t>
            </a:r>
          </a:p>
        </p:txBody>
      </p:sp>
      <p:sp>
        <p:nvSpPr>
          <p:cNvPr id="81" name="Shape 81"/>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User Characteristics</a:t>
            </a:r>
          </a:p>
        </p:txBody>
      </p:sp>
      <p:sp>
        <p:nvSpPr>
          <p:cNvPr id="87" name="Shape 87"/>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Constraints, Assumptions Depen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User Interfaces</a:t>
            </a:r>
          </a:p>
        </p:txBody>
      </p:sp>
      <p:sp>
        <p:nvSpPr>
          <p:cNvPr id="93" name="Shape 9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Types of users:</a:t>
            </a:r>
          </a:p>
          <a:p>
            <a:pPr rtl="0" lvl="0" indent="-419100" marL="457200">
              <a:spcBef>
                <a:spcPts val="0"/>
              </a:spcBef>
              <a:buClr>
                <a:schemeClr val="dk1"/>
              </a:buClr>
              <a:buSzPct val="100000"/>
              <a:buFont typeface="Arial"/>
              <a:buChar char="●"/>
            </a:pPr>
            <a:r>
              <a:rPr lang="en"/>
              <a:t>Students</a:t>
            </a:r>
          </a:p>
          <a:p>
            <a:pPr lvl="0" indent="-419100" marL="457200">
              <a:spcBef>
                <a:spcPts val="0"/>
              </a:spcBef>
              <a:buClr>
                <a:schemeClr val="dk1"/>
              </a:buClr>
              <a:buSzPct val="100000"/>
              <a:buFont typeface="Arial"/>
              <a:buChar char="●"/>
            </a:pPr>
            <a:r>
              <a:rPr lang="en"/>
              <a:t>Teachers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Web Portal</a:t>
            </a:r>
          </a:p>
        </p:txBody>
      </p:sp>
      <p:pic>
        <p:nvPicPr>
          <p:cNvPr id="99" name="Shape 99"/>
          <p:cNvPicPr preferRelativeResize="0"/>
          <p:nvPr/>
        </p:nvPicPr>
        <p:blipFill>
          <a:blip r:embed="rId3">
            <a:alphaModFix/>
          </a:blip>
          <a:stretch>
            <a:fillRect/>
          </a:stretch>
        </p:blipFill>
        <p:spPr>
          <a:xfrm>
            <a:off y="1586625" x="333450"/>
            <a:ext cy="3190875" cx="2905125"/>
          </a:xfrm>
          <a:prstGeom prst="rect">
            <a:avLst/>
          </a:prstGeom>
          <a:noFill/>
          <a:ln>
            <a:noFill/>
          </a:ln>
        </p:spPr>
      </p:pic>
      <p:pic>
        <p:nvPicPr>
          <p:cNvPr id="100" name="Shape 100"/>
          <p:cNvPicPr preferRelativeResize="0"/>
          <p:nvPr/>
        </p:nvPicPr>
        <p:blipFill>
          <a:blip r:embed="rId4">
            <a:alphaModFix/>
          </a:blip>
          <a:stretch>
            <a:fillRect/>
          </a:stretch>
        </p:blipFill>
        <p:spPr>
          <a:xfrm>
            <a:off y="1586625" x="3963925"/>
            <a:ext cy="3190875" cx="29051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