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27" r:id="rId4"/>
  </p:sldMasterIdLst>
  <p:notesMasterIdLst>
    <p:notesMasterId r:id="rId26"/>
  </p:notesMasterIdLst>
  <p:sldIdLst>
    <p:sldId id="256" r:id="rId5"/>
    <p:sldId id="257" r:id="rId6"/>
    <p:sldId id="258" r:id="rId7"/>
    <p:sldId id="276" r:id="rId8"/>
    <p:sldId id="279" r:id="rId9"/>
    <p:sldId id="277" r:id="rId10"/>
    <p:sldId id="278" r:id="rId11"/>
    <p:sldId id="266" r:id="rId12"/>
    <p:sldId id="265" r:id="rId13"/>
    <p:sldId id="280" r:id="rId14"/>
    <p:sldId id="281" r:id="rId15"/>
    <p:sldId id="283" r:id="rId16"/>
    <p:sldId id="259" r:id="rId17"/>
    <p:sldId id="260" r:id="rId18"/>
    <p:sldId id="261" r:id="rId19"/>
    <p:sldId id="262" r:id="rId20"/>
    <p:sldId id="284" r:id="rId21"/>
    <p:sldId id="285" r:id="rId22"/>
    <p:sldId id="268" r:id="rId23"/>
    <p:sldId id="269"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E5880C-915C-4A0B-80FE-FB2D1D57C377}" v="184" dt="2023-10-09T16:51:44.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76" d="100"/>
          <a:sy n="76" d="100"/>
        </p:scale>
        <p:origin x="1157" y="53"/>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30E118-F3D4-4964-9B5C-BB46B6FFD884}" type="doc">
      <dgm:prSet loTypeId="urn:microsoft.com/office/officeart/2005/8/layout/matrix1" loCatId="matrix" qsTypeId="urn:microsoft.com/office/officeart/2005/8/quickstyle/simple3" qsCatId="simple" csTypeId="urn:microsoft.com/office/officeart/2005/8/colors/accent1_1" csCatId="accent1" phldr="1"/>
      <dgm:spPr/>
      <dgm:t>
        <a:bodyPr/>
        <a:lstStyle/>
        <a:p>
          <a:endParaRPr lang="en-IN"/>
        </a:p>
      </dgm:t>
    </dgm:pt>
    <dgm:pt modelId="{A88253D7-5982-4A3E-A5C1-D279455A13B3}">
      <dgm:prSet phldrT="[Text]" custT="1"/>
      <dgm:spPr/>
      <dgm:t>
        <a:bodyPr/>
        <a:lstStyle/>
        <a:p>
          <a:r>
            <a:rPr lang="en-IN" sz="4400" dirty="0"/>
            <a:t>Four Pillars of OOPs</a:t>
          </a:r>
        </a:p>
      </dgm:t>
    </dgm:pt>
    <dgm:pt modelId="{D9C24901-9087-445B-A5E0-6EA0BC34819B}" type="parTrans" cxnId="{46B4CC59-19E5-485A-ACD9-AD86A0EC9BE7}">
      <dgm:prSet/>
      <dgm:spPr/>
      <dgm:t>
        <a:bodyPr/>
        <a:lstStyle/>
        <a:p>
          <a:endParaRPr lang="en-IN" sz="6000"/>
        </a:p>
      </dgm:t>
    </dgm:pt>
    <dgm:pt modelId="{2DBE416D-2BF6-4F0F-991F-77A8428DC5CF}" type="sibTrans" cxnId="{46B4CC59-19E5-485A-ACD9-AD86A0EC9BE7}">
      <dgm:prSet/>
      <dgm:spPr/>
      <dgm:t>
        <a:bodyPr/>
        <a:lstStyle/>
        <a:p>
          <a:endParaRPr lang="en-IN" sz="6000"/>
        </a:p>
      </dgm:t>
    </dgm:pt>
    <dgm:pt modelId="{E216FECD-605A-4155-ABBD-7FA927919E45}">
      <dgm:prSet phldrT="[Text]" custT="1"/>
      <dgm:spPr/>
      <dgm:t>
        <a:bodyPr/>
        <a:lstStyle/>
        <a:p>
          <a:r>
            <a:rPr lang="en-IN" sz="6000" dirty="0"/>
            <a:t>Encapsulation</a:t>
          </a:r>
        </a:p>
      </dgm:t>
    </dgm:pt>
    <dgm:pt modelId="{B248D388-0CE8-4673-9520-BFE7419FC0DD}" type="parTrans" cxnId="{8F427DD2-66BB-482E-A64E-98B8F48FCB10}">
      <dgm:prSet/>
      <dgm:spPr/>
      <dgm:t>
        <a:bodyPr/>
        <a:lstStyle/>
        <a:p>
          <a:endParaRPr lang="en-IN" sz="6000"/>
        </a:p>
      </dgm:t>
    </dgm:pt>
    <dgm:pt modelId="{091B28C4-6965-4D72-B80B-EA1E753C4F19}" type="sibTrans" cxnId="{8F427DD2-66BB-482E-A64E-98B8F48FCB10}">
      <dgm:prSet/>
      <dgm:spPr/>
      <dgm:t>
        <a:bodyPr/>
        <a:lstStyle/>
        <a:p>
          <a:endParaRPr lang="en-IN" sz="6000"/>
        </a:p>
      </dgm:t>
    </dgm:pt>
    <dgm:pt modelId="{FBC49CC6-336B-4006-8376-5B2C6BFBC385}">
      <dgm:prSet phldrT="[Text]" custT="1"/>
      <dgm:spPr/>
      <dgm:t>
        <a:bodyPr/>
        <a:lstStyle/>
        <a:p>
          <a:r>
            <a:rPr lang="en-IN" sz="6000" dirty="0"/>
            <a:t>Abstraction</a:t>
          </a:r>
        </a:p>
      </dgm:t>
    </dgm:pt>
    <dgm:pt modelId="{EEA2ABC5-156B-4B27-BB68-C3396F1AA5C7}" type="parTrans" cxnId="{D0FC151A-B1F5-4C24-85A4-F40CC210932A}">
      <dgm:prSet/>
      <dgm:spPr/>
      <dgm:t>
        <a:bodyPr/>
        <a:lstStyle/>
        <a:p>
          <a:endParaRPr lang="en-IN" sz="6000"/>
        </a:p>
      </dgm:t>
    </dgm:pt>
    <dgm:pt modelId="{834B0F64-53D1-4F61-AB87-214EDE5A9545}" type="sibTrans" cxnId="{D0FC151A-B1F5-4C24-85A4-F40CC210932A}">
      <dgm:prSet/>
      <dgm:spPr/>
      <dgm:t>
        <a:bodyPr/>
        <a:lstStyle/>
        <a:p>
          <a:endParaRPr lang="en-IN" sz="6000"/>
        </a:p>
      </dgm:t>
    </dgm:pt>
    <dgm:pt modelId="{2860A2C8-B540-4FAF-9062-76BBE728150D}">
      <dgm:prSet phldrT="[Text]" custT="1"/>
      <dgm:spPr/>
      <dgm:t>
        <a:bodyPr/>
        <a:lstStyle/>
        <a:p>
          <a:r>
            <a:rPr lang="en-IN" sz="6000" dirty="0"/>
            <a:t>Polymorphism</a:t>
          </a:r>
        </a:p>
      </dgm:t>
    </dgm:pt>
    <dgm:pt modelId="{E2F3F6EC-6C49-4342-B989-1832A0CC34C2}" type="parTrans" cxnId="{E360E87F-DF40-473E-B41D-BDF7061DEFBA}">
      <dgm:prSet/>
      <dgm:spPr/>
      <dgm:t>
        <a:bodyPr/>
        <a:lstStyle/>
        <a:p>
          <a:endParaRPr lang="en-IN" sz="6000"/>
        </a:p>
      </dgm:t>
    </dgm:pt>
    <dgm:pt modelId="{55BDB6E0-5DB3-4361-874D-3232310C8A9D}" type="sibTrans" cxnId="{E360E87F-DF40-473E-B41D-BDF7061DEFBA}">
      <dgm:prSet/>
      <dgm:spPr/>
      <dgm:t>
        <a:bodyPr/>
        <a:lstStyle/>
        <a:p>
          <a:endParaRPr lang="en-IN" sz="6000"/>
        </a:p>
      </dgm:t>
    </dgm:pt>
    <dgm:pt modelId="{32DB22E5-D4DF-47C1-BB28-AF5176F0521B}">
      <dgm:prSet phldrT="[Text]" custT="1"/>
      <dgm:spPr/>
      <dgm:t>
        <a:bodyPr/>
        <a:lstStyle/>
        <a:p>
          <a:r>
            <a:rPr lang="en-IN" sz="6000" dirty="0"/>
            <a:t>Inheritance</a:t>
          </a:r>
        </a:p>
      </dgm:t>
    </dgm:pt>
    <dgm:pt modelId="{4B6F2F40-43BB-4F09-B83E-9AB0D637F438}" type="parTrans" cxnId="{D4E48646-DCA3-4B14-8161-EE1F0B2BC02E}">
      <dgm:prSet/>
      <dgm:spPr/>
      <dgm:t>
        <a:bodyPr/>
        <a:lstStyle/>
        <a:p>
          <a:endParaRPr lang="en-IN" sz="6000"/>
        </a:p>
      </dgm:t>
    </dgm:pt>
    <dgm:pt modelId="{38262DF5-98A6-4053-A1A9-5DF284B537B7}" type="sibTrans" cxnId="{D4E48646-DCA3-4B14-8161-EE1F0B2BC02E}">
      <dgm:prSet/>
      <dgm:spPr/>
      <dgm:t>
        <a:bodyPr/>
        <a:lstStyle/>
        <a:p>
          <a:endParaRPr lang="en-IN" sz="6000"/>
        </a:p>
      </dgm:t>
    </dgm:pt>
    <dgm:pt modelId="{CA4632D2-3AA1-49C3-80B0-AFCF1003281E}" type="pres">
      <dgm:prSet presAssocID="{C130E118-F3D4-4964-9B5C-BB46B6FFD884}" presName="diagram" presStyleCnt="0">
        <dgm:presLayoutVars>
          <dgm:chMax val="1"/>
          <dgm:dir/>
          <dgm:animLvl val="ctr"/>
          <dgm:resizeHandles val="exact"/>
        </dgm:presLayoutVars>
      </dgm:prSet>
      <dgm:spPr/>
    </dgm:pt>
    <dgm:pt modelId="{BE03FC9E-3641-4941-A334-ACD40CBDB81F}" type="pres">
      <dgm:prSet presAssocID="{C130E118-F3D4-4964-9B5C-BB46B6FFD884}" presName="matrix" presStyleCnt="0"/>
      <dgm:spPr/>
    </dgm:pt>
    <dgm:pt modelId="{49033361-8BD3-4619-8CE6-3F7646B50415}" type="pres">
      <dgm:prSet presAssocID="{C130E118-F3D4-4964-9B5C-BB46B6FFD884}" presName="tile1" presStyleLbl="node1" presStyleIdx="0" presStyleCnt="4"/>
      <dgm:spPr/>
    </dgm:pt>
    <dgm:pt modelId="{5F8D1295-F68B-4B16-B3FD-FA4C760F2A67}" type="pres">
      <dgm:prSet presAssocID="{C130E118-F3D4-4964-9B5C-BB46B6FFD884}" presName="tile1text" presStyleLbl="node1" presStyleIdx="0" presStyleCnt="4">
        <dgm:presLayoutVars>
          <dgm:chMax val="0"/>
          <dgm:chPref val="0"/>
          <dgm:bulletEnabled val="1"/>
        </dgm:presLayoutVars>
      </dgm:prSet>
      <dgm:spPr/>
    </dgm:pt>
    <dgm:pt modelId="{323A521E-1B52-4D64-8081-61CB88596EC8}" type="pres">
      <dgm:prSet presAssocID="{C130E118-F3D4-4964-9B5C-BB46B6FFD884}" presName="tile2" presStyleLbl="node1" presStyleIdx="1" presStyleCnt="4"/>
      <dgm:spPr/>
    </dgm:pt>
    <dgm:pt modelId="{A10371B1-452D-48C8-B88C-AA7DC5092ECA}" type="pres">
      <dgm:prSet presAssocID="{C130E118-F3D4-4964-9B5C-BB46B6FFD884}" presName="tile2text" presStyleLbl="node1" presStyleIdx="1" presStyleCnt="4">
        <dgm:presLayoutVars>
          <dgm:chMax val="0"/>
          <dgm:chPref val="0"/>
          <dgm:bulletEnabled val="1"/>
        </dgm:presLayoutVars>
      </dgm:prSet>
      <dgm:spPr/>
    </dgm:pt>
    <dgm:pt modelId="{83EEF55A-5A68-4B47-B5BF-F2D191E48BC8}" type="pres">
      <dgm:prSet presAssocID="{C130E118-F3D4-4964-9B5C-BB46B6FFD884}" presName="tile3" presStyleLbl="node1" presStyleIdx="2" presStyleCnt="4"/>
      <dgm:spPr/>
    </dgm:pt>
    <dgm:pt modelId="{EDAF2BD6-43FC-44DD-8581-2988952A765F}" type="pres">
      <dgm:prSet presAssocID="{C130E118-F3D4-4964-9B5C-BB46B6FFD884}" presName="tile3text" presStyleLbl="node1" presStyleIdx="2" presStyleCnt="4">
        <dgm:presLayoutVars>
          <dgm:chMax val="0"/>
          <dgm:chPref val="0"/>
          <dgm:bulletEnabled val="1"/>
        </dgm:presLayoutVars>
      </dgm:prSet>
      <dgm:spPr/>
    </dgm:pt>
    <dgm:pt modelId="{12376360-ACF3-4FDB-A0BA-5CF380BC449A}" type="pres">
      <dgm:prSet presAssocID="{C130E118-F3D4-4964-9B5C-BB46B6FFD884}" presName="tile4" presStyleLbl="node1" presStyleIdx="3" presStyleCnt="4"/>
      <dgm:spPr/>
    </dgm:pt>
    <dgm:pt modelId="{AB37B294-CF80-407F-893F-B3AB568BE3FA}" type="pres">
      <dgm:prSet presAssocID="{C130E118-F3D4-4964-9B5C-BB46B6FFD884}" presName="tile4text" presStyleLbl="node1" presStyleIdx="3" presStyleCnt="4">
        <dgm:presLayoutVars>
          <dgm:chMax val="0"/>
          <dgm:chPref val="0"/>
          <dgm:bulletEnabled val="1"/>
        </dgm:presLayoutVars>
      </dgm:prSet>
      <dgm:spPr/>
    </dgm:pt>
    <dgm:pt modelId="{71C43B40-787A-4CBD-A04A-28CCC01A3116}" type="pres">
      <dgm:prSet presAssocID="{C130E118-F3D4-4964-9B5C-BB46B6FFD884}" presName="centerTile" presStyleLbl="fgShp" presStyleIdx="0" presStyleCnt="1">
        <dgm:presLayoutVars>
          <dgm:chMax val="0"/>
          <dgm:chPref val="0"/>
        </dgm:presLayoutVars>
      </dgm:prSet>
      <dgm:spPr/>
    </dgm:pt>
  </dgm:ptLst>
  <dgm:cxnLst>
    <dgm:cxn modelId="{87322619-98B9-4C0D-9BB1-4191FC2A0F26}" type="presOf" srcId="{C130E118-F3D4-4964-9B5C-BB46B6FFD884}" destId="{CA4632D2-3AA1-49C3-80B0-AFCF1003281E}" srcOrd="0" destOrd="0" presId="urn:microsoft.com/office/officeart/2005/8/layout/matrix1"/>
    <dgm:cxn modelId="{888FED19-ED45-4CB8-9AC7-223CCC0903B1}" type="presOf" srcId="{E216FECD-605A-4155-ABBD-7FA927919E45}" destId="{49033361-8BD3-4619-8CE6-3F7646B50415}" srcOrd="0" destOrd="0" presId="urn:microsoft.com/office/officeart/2005/8/layout/matrix1"/>
    <dgm:cxn modelId="{D0FC151A-B1F5-4C24-85A4-F40CC210932A}" srcId="{A88253D7-5982-4A3E-A5C1-D279455A13B3}" destId="{FBC49CC6-336B-4006-8376-5B2C6BFBC385}" srcOrd="1" destOrd="0" parTransId="{EEA2ABC5-156B-4B27-BB68-C3396F1AA5C7}" sibTransId="{834B0F64-53D1-4F61-AB87-214EDE5A9545}"/>
    <dgm:cxn modelId="{386D882C-848F-45C3-B6FC-E932CE9E2BFF}" type="presOf" srcId="{32DB22E5-D4DF-47C1-BB28-AF5176F0521B}" destId="{12376360-ACF3-4FDB-A0BA-5CF380BC449A}" srcOrd="0" destOrd="0" presId="urn:microsoft.com/office/officeart/2005/8/layout/matrix1"/>
    <dgm:cxn modelId="{95F4CA5F-A8E3-4A9A-B069-0EF60EF16166}" type="presOf" srcId="{2860A2C8-B540-4FAF-9062-76BBE728150D}" destId="{EDAF2BD6-43FC-44DD-8581-2988952A765F}" srcOrd="1" destOrd="0" presId="urn:microsoft.com/office/officeart/2005/8/layout/matrix1"/>
    <dgm:cxn modelId="{D4E48646-DCA3-4B14-8161-EE1F0B2BC02E}" srcId="{A88253D7-5982-4A3E-A5C1-D279455A13B3}" destId="{32DB22E5-D4DF-47C1-BB28-AF5176F0521B}" srcOrd="3" destOrd="0" parTransId="{4B6F2F40-43BB-4F09-B83E-9AB0D637F438}" sibTransId="{38262DF5-98A6-4053-A1A9-5DF284B537B7}"/>
    <dgm:cxn modelId="{3CE1C146-96E2-4CBE-9733-CC460499C719}" type="presOf" srcId="{A88253D7-5982-4A3E-A5C1-D279455A13B3}" destId="{71C43B40-787A-4CBD-A04A-28CCC01A3116}" srcOrd="0" destOrd="0" presId="urn:microsoft.com/office/officeart/2005/8/layout/matrix1"/>
    <dgm:cxn modelId="{DFB01548-E6A0-4EF5-A4F9-44D9A7BCCF90}" type="presOf" srcId="{FBC49CC6-336B-4006-8376-5B2C6BFBC385}" destId="{323A521E-1B52-4D64-8081-61CB88596EC8}" srcOrd="0" destOrd="0" presId="urn:microsoft.com/office/officeart/2005/8/layout/matrix1"/>
    <dgm:cxn modelId="{46B4CC59-19E5-485A-ACD9-AD86A0EC9BE7}" srcId="{C130E118-F3D4-4964-9B5C-BB46B6FFD884}" destId="{A88253D7-5982-4A3E-A5C1-D279455A13B3}" srcOrd="0" destOrd="0" parTransId="{D9C24901-9087-445B-A5E0-6EA0BC34819B}" sibTransId="{2DBE416D-2BF6-4F0F-991F-77A8428DC5CF}"/>
    <dgm:cxn modelId="{E360E87F-DF40-473E-B41D-BDF7061DEFBA}" srcId="{A88253D7-5982-4A3E-A5C1-D279455A13B3}" destId="{2860A2C8-B540-4FAF-9062-76BBE728150D}" srcOrd="2" destOrd="0" parTransId="{E2F3F6EC-6C49-4342-B989-1832A0CC34C2}" sibTransId="{55BDB6E0-5DB3-4361-874D-3232310C8A9D}"/>
    <dgm:cxn modelId="{1FFE0C82-99A5-436B-8D98-379D7508905B}" type="presOf" srcId="{32DB22E5-D4DF-47C1-BB28-AF5176F0521B}" destId="{AB37B294-CF80-407F-893F-B3AB568BE3FA}" srcOrd="1" destOrd="0" presId="urn:microsoft.com/office/officeart/2005/8/layout/matrix1"/>
    <dgm:cxn modelId="{F3A8CCBD-8944-4C15-8F77-EF11DEB1D336}" type="presOf" srcId="{E216FECD-605A-4155-ABBD-7FA927919E45}" destId="{5F8D1295-F68B-4B16-B3FD-FA4C760F2A67}" srcOrd="1" destOrd="0" presId="urn:microsoft.com/office/officeart/2005/8/layout/matrix1"/>
    <dgm:cxn modelId="{8F427DD2-66BB-482E-A64E-98B8F48FCB10}" srcId="{A88253D7-5982-4A3E-A5C1-D279455A13B3}" destId="{E216FECD-605A-4155-ABBD-7FA927919E45}" srcOrd="0" destOrd="0" parTransId="{B248D388-0CE8-4673-9520-BFE7419FC0DD}" sibTransId="{091B28C4-6965-4D72-B80B-EA1E753C4F19}"/>
    <dgm:cxn modelId="{0E979BDE-709A-4E2A-ABAE-37D1F0E68C84}" type="presOf" srcId="{2860A2C8-B540-4FAF-9062-76BBE728150D}" destId="{83EEF55A-5A68-4B47-B5BF-F2D191E48BC8}" srcOrd="0" destOrd="0" presId="urn:microsoft.com/office/officeart/2005/8/layout/matrix1"/>
    <dgm:cxn modelId="{273A25FB-11B4-4C93-A316-E0172AC18207}" type="presOf" srcId="{FBC49CC6-336B-4006-8376-5B2C6BFBC385}" destId="{A10371B1-452D-48C8-B88C-AA7DC5092ECA}" srcOrd="1" destOrd="0" presId="urn:microsoft.com/office/officeart/2005/8/layout/matrix1"/>
    <dgm:cxn modelId="{BF74DC0B-4661-4AEF-99BA-F2D725AD0CBD}" type="presParOf" srcId="{CA4632D2-3AA1-49C3-80B0-AFCF1003281E}" destId="{BE03FC9E-3641-4941-A334-ACD40CBDB81F}" srcOrd="0" destOrd="0" presId="urn:microsoft.com/office/officeart/2005/8/layout/matrix1"/>
    <dgm:cxn modelId="{6AE82F51-3237-4028-A481-777BEE02E108}" type="presParOf" srcId="{BE03FC9E-3641-4941-A334-ACD40CBDB81F}" destId="{49033361-8BD3-4619-8CE6-3F7646B50415}" srcOrd="0" destOrd="0" presId="urn:microsoft.com/office/officeart/2005/8/layout/matrix1"/>
    <dgm:cxn modelId="{2A5DF31B-96D4-4245-844C-0C2C628EE106}" type="presParOf" srcId="{BE03FC9E-3641-4941-A334-ACD40CBDB81F}" destId="{5F8D1295-F68B-4B16-B3FD-FA4C760F2A67}" srcOrd="1" destOrd="0" presId="urn:microsoft.com/office/officeart/2005/8/layout/matrix1"/>
    <dgm:cxn modelId="{C287AD11-8D5D-4A99-9CE0-9EFC6AE44CC7}" type="presParOf" srcId="{BE03FC9E-3641-4941-A334-ACD40CBDB81F}" destId="{323A521E-1B52-4D64-8081-61CB88596EC8}" srcOrd="2" destOrd="0" presId="urn:microsoft.com/office/officeart/2005/8/layout/matrix1"/>
    <dgm:cxn modelId="{90D0A5AB-88A4-475F-8217-10412C3D4A8F}" type="presParOf" srcId="{BE03FC9E-3641-4941-A334-ACD40CBDB81F}" destId="{A10371B1-452D-48C8-B88C-AA7DC5092ECA}" srcOrd="3" destOrd="0" presId="urn:microsoft.com/office/officeart/2005/8/layout/matrix1"/>
    <dgm:cxn modelId="{863412FF-168D-44AE-9562-96F89E59CAD1}" type="presParOf" srcId="{BE03FC9E-3641-4941-A334-ACD40CBDB81F}" destId="{83EEF55A-5A68-4B47-B5BF-F2D191E48BC8}" srcOrd="4" destOrd="0" presId="urn:microsoft.com/office/officeart/2005/8/layout/matrix1"/>
    <dgm:cxn modelId="{283E3A35-8422-423B-9FBA-6AAA0A8489F4}" type="presParOf" srcId="{BE03FC9E-3641-4941-A334-ACD40CBDB81F}" destId="{EDAF2BD6-43FC-44DD-8581-2988952A765F}" srcOrd="5" destOrd="0" presId="urn:microsoft.com/office/officeart/2005/8/layout/matrix1"/>
    <dgm:cxn modelId="{BC548710-622D-45C3-AF39-0DA95EDCB3BD}" type="presParOf" srcId="{BE03FC9E-3641-4941-A334-ACD40CBDB81F}" destId="{12376360-ACF3-4FDB-A0BA-5CF380BC449A}" srcOrd="6" destOrd="0" presId="urn:microsoft.com/office/officeart/2005/8/layout/matrix1"/>
    <dgm:cxn modelId="{71D32404-7E50-4290-A338-60411CC7EAA4}" type="presParOf" srcId="{BE03FC9E-3641-4941-A334-ACD40CBDB81F}" destId="{AB37B294-CF80-407F-893F-B3AB568BE3FA}" srcOrd="7" destOrd="0" presId="urn:microsoft.com/office/officeart/2005/8/layout/matrix1"/>
    <dgm:cxn modelId="{368BBFFC-F895-4D61-BBD5-B6166931665D}" type="presParOf" srcId="{CA4632D2-3AA1-49C3-80B0-AFCF1003281E}" destId="{71C43B40-787A-4CBD-A04A-28CCC01A3116}" srcOrd="1" destOrd="0" presId="urn:microsoft.com/office/officeart/2005/8/layout/matrix1"/>
  </dgm:cxnLst>
  <dgm:bg>
    <a:effectLst>
      <a:softEdge rad="635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33361-8BD3-4619-8CE6-3F7646B50415}">
      <dsp:nvSpPr>
        <dsp:cNvPr id="0" name=""/>
        <dsp:cNvSpPr/>
      </dsp:nvSpPr>
      <dsp:spPr>
        <a:xfrm rot="16200000">
          <a:off x="1302543" y="-1302543"/>
          <a:ext cx="3109912" cy="5715000"/>
        </a:xfrm>
        <a:prstGeom prst="round1Rect">
          <a:avLst/>
        </a:prstGeom>
        <a:gradFill rotWithShape="0">
          <a:gsLst>
            <a:gs pos="0">
              <a:schemeClr val="lt1">
                <a:hueOff val="0"/>
                <a:satOff val="0"/>
                <a:lumOff val="0"/>
                <a:alphaOff val="0"/>
                <a:tint val="60000"/>
                <a:lumMod val="110000"/>
              </a:schemeClr>
            </a:gs>
            <a:gs pos="100000">
              <a:schemeClr val="l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26720" tIns="426720" rIns="426720" bIns="426720" numCol="1" spcCol="1270" anchor="ctr" anchorCtr="0">
          <a:noAutofit/>
        </a:bodyPr>
        <a:lstStyle/>
        <a:p>
          <a:pPr marL="0" lvl="0" indent="0" algn="ctr" defTabSz="2667000">
            <a:lnSpc>
              <a:spcPct val="90000"/>
            </a:lnSpc>
            <a:spcBef>
              <a:spcPct val="0"/>
            </a:spcBef>
            <a:spcAft>
              <a:spcPct val="35000"/>
            </a:spcAft>
            <a:buNone/>
          </a:pPr>
          <a:r>
            <a:rPr lang="en-IN" sz="6000" kern="1200" dirty="0"/>
            <a:t>Encapsulation</a:t>
          </a:r>
        </a:p>
      </dsp:txBody>
      <dsp:txXfrm rot="5400000">
        <a:off x="-1" y="1"/>
        <a:ext cx="5715000" cy="2332434"/>
      </dsp:txXfrm>
    </dsp:sp>
    <dsp:sp modelId="{323A521E-1B52-4D64-8081-61CB88596EC8}">
      <dsp:nvSpPr>
        <dsp:cNvPr id="0" name=""/>
        <dsp:cNvSpPr/>
      </dsp:nvSpPr>
      <dsp:spPr>
        <a:xfrm>
          <a:off x="5715000" y="0"/>
          <a:ext cx="5715000" cy="3109912"/>
        </a:xfrm>
        <a:prstGeom prst="round1Rect">
          <a:avLst/>
        </a:prstGeom>
        <a:gradFill rotWithShape="0">
          <a:gsLst>
            <a:gs pos="0">
              <a:schemeClr val="lt1">
                <a:hueOff val="0"/>
                <a:satOff val="0"/>
                <a:lumOff val="0"/>
                <a:alphaOff val="0"/>
                <a:tint val="60000"/>
                <a:lumMod val="110000"/>
              </a:schemeClr>
            </a:gs>
            <a:gs pos="100000">
              <a:schemeClr val="l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26720" tIns="426720" rIns="426720" bIns="426720" numCol="1" spcCol="1270" anchor="ctr" anchorCtr="0">
          <a:noAutofit/>
        </a:bodyPr>
        <a:lstStyle/>
        <a:p>
          <a:pPr marL="0" lvl="0" indent="0" algn="ctr" defTabSz="2667000">
            <a:lnSpc>
              <a:spcPct val="90000"/>
            </a:lnSpc>
            <a:spcBef>
              <a:spcPct val="0"/>
            </a:spcBef>
            <a:spcAft>
              <a:spcPct val="35000"/>
            </a:spcAft>
            <a:buNone/>
          </a:pPr>
          <a:r>
            <a:rPr lang="en-IN" sz="6000" kern="1200" dirty="0"/>
            <a:t>Abstraction</a:t>
          </a:r>
        </a:p>
      </dsp:txBody>
      <dsp:txXfrm>
        <a:off x="5715000" y="0"/>
        <a:ext cx="5715000" cy="2332434"/>
      </dsp:txXfrm>
    </dsp:sp>
    <dsp:sp modelId="{83EEF55A-5A68-4B47-B5BF-F2D191E48BC8}">
      <dsp:nvSpPr>
        <dsp:cNvPr id="0" name=""/>
        <dsp:cNvSpPr/>
      </dsp:nvSpPr>
      <dsp:spPr>
        <a:xfrm rot="10800000">
          <a:off x="0" y="3109912"/>
          <a:ext cx="5715000" cy="3109912"/>
        </a:xfrm>
        <a:prstGeom prst="round1Rect">
          <a:avLst/>
        </a:prstGeom>
        <a:gradFill rotWithShape="0">
          <a:gsLst>
            <a:gs pos="0">
              <a:schemeClr val="lt1">
                <a:hueOff val="0"/>
                <a:satOff val="0"/>
                <a:lumOff val="0"/>
                <a:alphaOff val="0"/>
                <a:tint val="60000"/>
                <a:lumMod val="110000"/>
              </a:schemeClr>
            </a:gs>
            <a:gs pos="100000">
              <a:schemeClr val="l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26720" tIns="426720" rIns="426720" bIns="426720" numCol="1" spcCol="1270" anchor="ctr" anchorCtr="0">
          <a:noAutofit/>
        </a:bodyPr>
        <a:lstStyle/>
        <a:p>
          <a:pPr marL="0" lvl="0" indent="0" algn="ctr" defTabSz="2667000">
            <a:lnSpc>
              <a:spcPct val="90000"/>
            </a:lnSpc>
            <a:spcBef>
              <a:spcPct val="0"/>
            </a:spcBef>
            <a:spcAft>
              <a:spcPct val="35000"/>
            </a:spcAft>
            <a:buNone/>
          </a:pPr>
          <a:r>
            <a:rPr lang="en-IN" sz="6000" kern="1200" dirty="0"/>
            <a:t>Polymorphism</a:t>
          </a:r>
        </a:p>
      </dsp:txBody>
      <dsp:txXfrm rot="10800000">
        <a:off x="0" y="3887390"/>
        <a:ext cx="5715000" cy="2332434"/>
      </dsp:txXfrm>
    </dsp:sp>
    <dsp:sp modelId="{12376360-ACF3-4FDB-A0BA-5CF380BC449A}">
      <dsp:nvSpPr>
        <dsp:cNvPr id="0" name=""/>
        <dsp:cNvSpPr/>
      </dsp:nvSpPr>
      <dsp:spPr>
        <a:xfrm rot="5400000">
          <a:off x="7017543" y="1807368"/>
          <a:ext cx="3109912" cy="5715000"/>
        </a:xfrm>
        <a:prstGeom prst="round1Rect">
          <a:avLst/>
        </a:prstGeom>
        <a:gradFill rotWithShape="0">
          <a:gsLst>
            <a:gs pos="0">
              <a:schemeClr val="lt1">
                <a:hueOff val="0"/>
                <a:satOff val="0"/>
                <a:lumOff val="0"/>
                <a:alphaOff val="0"/>
                <a:tint val="60000"/>
                <a:lumMod val="110000"/>
              </a:schemeClr>
            </a:gs>
            <a:gs pos="100000">
              <a:schemeClr val="l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26720" tIns="426720" rIns="426720" bIns="426720" numCol="1" spcCol="1270" anchor="ctr" anchorCtr="0">
          <a:noAutofit/>
        </a:bodyPr>
        <a:lstStyle/>
        <a:p>
          <a:pPr marL="0" lvl="0" indent="0" algn="ctr" defTabSz="2667000">
            <a:lnSpc>
              <a:spcPct val="90000"/>
            </a:lnSpc>
            <a:spcBef>
              <a:spcPct val="0"/>
            </a:spcBef>
            <a:spcAft>
              <a:spcPct val="35000"/>
            </a:spcAft>
            <a:buNone/>
          </a:pPr>
          <a:r>
            <a:rPr lang="en-IN" sz="6000" kern="1200" dirty="0"/>
            <a:t>Inheritance</a:t>
          </a:r>
        </a:p>
      </dsp:txBody>
      <dsp:txXfrm rot="-5400000">
        <a:off x="5714999" y="3887390"/>
        <a:ext cx="5715000" cy="2332434"/>
      </dsp:txXfrm>
    </dsp:sp>
    <dsp:sp modelId="{71C43B40-787A-4CBD-A04A-28CCC01A3116}">
      <dsp:nvSpPr>
        <dsp:cNvPr id="0" name=""/>
        <dsp:cNvSpPr/>
      </dsp:nvSpPr>
      <dsp:spPr>
        <a:xfrm>
          <a:off x="4000500" y="2332434"/>
          <a:ext cx="3429000" cy="1554956"/>
        </a:xfrm>
        <a:prstGeom prst="roundRect">
          <a:avLst/>
        </a:prstGeom>
        <a:gradFill rotWithShape="0">
          <a:gsLst>
            <a:gs pos="0">
              <a:schemeClr val="accent1">
                <a:tint val="60000"/>
                <a:hueOff val="0"/>
                <a:satOff val="0"/>
                <a:lumOff val="0"/>
                <a:alphaOff val="0"/>
                <a:tint val="60000"/>
                <a:lumMod val="110000"/>
              </a:schemeClr>
            </a:gs>
            <a:gs pos="100000">
              <a:schemeClr val="accent1">
                <a:tint val="60000"/>
                <a:hueOff val="0"/>
                <a:satOff val="0"/>
                <a:lumOff val="0"/>
                <a:alphaOff val="0"/>
                <a:tint val="88000"/>
              </a:schemeClr>
            </a:gs>
          </a:gsLst>
          <a:lin ang="5400000" scaled="0"/>
        </a:gradFill>
        <a:ln w="9525"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t>Four Pillars of OOPs</a:t>
          </a:r>
        </a:p>
      </dsp:txBody>
      <dsp:txXfrm>
        <a:off x="4076407" y="2408341"/>
        <a:ext cx="3277186" cy="140314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71030F-648E-48AB-8C86-AA49FCCF8B4B}" type="datetime1">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a:extLst>
              <a:ext uri="{FF2B5EF4-FFF2-40B4-BE49-F238E27FC236}">
                <a16:creationId xmlns:a16="http://schemas.microsoft.com/office/drawing/2014/main" id="{3C0B216E-C9B8-9B51-5E3D-6D540A097D80}"/>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F5E1167-004F-EB1F-0751-BD0657B0E138}"/>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6EC8BE3B-BEFB-1553-4B5E-A35399797D23}"/>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8">
            <a:extLst>
              <a:ext uri="{FF2B5EF4-FFF2-40B4-BE49-F238E27FC236}">
                <a16:creationId xmlns:a16="http://schemas.microsoft.com/office/drawing/2014/main" id="{01058C69-EFF0-73CA-EFFB-8ACE3AB39B2E}"/>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038E11F0-D86E-E07B-1C43-648AF5F87175}"/>
              </a:ext>
            </a:extLst>
          </p:cNvPr>
          <p:cNvGrpSpPr/>
          <p:nvPr userDrawn="1"/>
        </p:nvGrpSpPr>
        <p:grpSpPr>
          <a:xfrm>
            <a:off x="8264427" y="-3419"/>
            <a:ext cx="3927573" cy="3165022"/>
            <a:chOff x="9857014" y="13834"/>
            <a:chExt cx="2334986" cy="1881641"/>
          </a:xfrm>
        </p:grpSpPr>
        <p:sp>
          <p:nvSpPr>
            <p:cNvPr id="12" name="Freeform 14">
              <a:extLst>
                <a:ext uri="{FF2B5EF4-FFF2-40B4-BE49-F238E27FC236}">
                  <a16:creationId xmlns:a16="http://schemas.microsoft.com/office/drawing/2014/main" id="{1AFCD4DF-80E1-87E7-5287-0ABEEEE879BE}"/>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5">
              <a:extLst>
                <a:ext uri="{FF2B5EF4-FFF2-40B4-BE49-F238E27FC236}">
                  <a16:creationId xmlns:a16="http://schemas.microsoft.com/office/drawing/2014/main" id="{E449F58D-4CCE-B4F9-407E-4781C8334EBA}"/>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21">
            <a:extLst>
              <a:ext uri="{FF2B5EF4-FFF2-40B4-BE49-F238E27FC236}">
                <a16:creationId xmlns:a16="http://schemas.microsoft.com/office/drawing/2014/main" id="{9DD214DD-6709-3140-A6E6-CA941095B769}"/>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6B8D88A1-1B80-9568-AA78-C487D0D8F3FF}"/>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74676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089828-81A9-4C10-A7A9-CF505AA22CCB}"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9868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59081D-DE57-4EDA-9F74-311A709EA2D6}"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76459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B225E5-2F43-433B-A2DB-53DAFBDAEA34}"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357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50CEC2-22E0-4C49-895E-A3CB766D5997}"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2353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60FEC7-9D1E-4E08-AB19-98446EF093B4}" type="datetime1">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180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C20F99-01B4-4A5A-B55E-DDE8F4D1922C}" type="datetime1">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15252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D210C-4FA8-478A-AF5E-7495E037538D}" type="datetime1">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9049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3894A-C01C-4967-82F1-AA26551CDFC9}" type="datetime1">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8559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3612B8DC-1F5C-479B-9AE3-A9DDDF727F3D}" type="datetime1">
              <a:rPr lang="en-US" smtClean="0"/>
              <a:t>10/9/2023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6886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F6CB578D-CA0A-4620-BA52-96DCA2A7CBAC}" type="datetime1">
              <a:rPr lang="en-US" smtClean="0"/>
              <a:t>10/9/2023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3356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88D46-7083-4EF7-816A-F0B57A94B4E5}" type="datetime1">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id="{5B6FA1C9-9D00-1AB0-2CA9-F09B9F124EC6}"/>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81F0ACBE-C19D-CE07-CD45-2FFC1C42B2A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B322BE2A-3803-161A-C21E-7E288FFF9A80}"/>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BA467D3C-4734-737D-7504-22B65F66569C}"/>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CD266300-DFB1-9078-C594-FC189D6BA1A7}"/>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49ECFAC8-DF9F-9596-CC02-A25916AE7ACC}"/>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4270190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953C2E46-7DBE-45FC-A2E1-8505CC22AC25}" type="datetime1">
              <a:rPr lang="en-US" smtClean="0"/>
              <a:t>10/9/2023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6186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6C5C6B42-0591-464D-B277-6D12B9D94ECE}" type="datetime1">
              <a:rPr lang="en-US" smtClean="0"/>
              <a:t>10/9/2023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B8414F6F-A5E1-453D-9025-E62A88A002D7}" type="datetime1">
              <a:rPr lang="en-US" smtClean="0"/>
              <a:t>10/9/2023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DD3EDB9F-C7FD-42E8-8987-A751F63DDE99}" type="datetime1">
              <a:rPr lang="en-US" smtClean="0"/>
              <a:t>10/9/2023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10202-C3F7-4404-8070-8C4748E3A791}" type="datetime1">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a:extLst>
              <a:ext uri="{FF2B5EF4-FFF2-40B4-BE49-F238E27FC236}">
                <a16:creationId xmlns:a16="http://schemas.microsoft.com/office/drawing/2014/main" id="{ADC48D41-23DF-FA99-0BF5-134DCBAF2C7A}"/>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id="{784C4694-81A9-2353-FBF1-E584AC70CCE3}"/>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id="{01581ED4-CA31-4665-3D38-89E9C755D207}"/>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id="{DA43B489-5510-5548-102D-7EC6A897846C}"/>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6957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E50451-21A2-40B9-BE7E-8915B9453718}"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696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6EB58-DBD0-4A33-B0C9-90DF0EC0D446}" type="datetime1">
              <a:rPr lang="en-US" smtClean="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0951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878F6-51CD-4F74-8513-0B611D62C3F0}" type="datetime1">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082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CD48A-8741-4479-83C6-141803733721}" type="datetime1">
              <a:rPr lang="en-US" smtClean="0"/>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9629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F6A25-12BC-411A-A713-AB868F126503}"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364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00BA5-5C85-4A54-B0E8-4409C107F561}"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8636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653BE2-CDDF-4358-8EF9-DA5FA9B88AF3}" type="datetime1">
              <a:rPr lang="en-US" smtClean="0"/>
              <a:t>10/9/2023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98999149"/>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651" r:id="rId21"/>
    <p:sldLayoutId id="2147483658" r:id="rId22"/>
    <p:sldLayoutId id="2147483662" r:id="rId23"/>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55508" y="683288"/>
            <a:ext cx="7096933" cy="3133149"/>
          </a:xfrm>
        </p:spPr>
        <p:txBody>
          <a:bodyPr>
            <a:normAutofit/>
          </a:bodyPr>
          <a:lstStyle/>
          <a:p>
            <a:r>
              <a:rPr lang="en-US" sz="6000" dirty="0"/>
              <a:t>Object-Oriented </a:t>
            </a:r>
            <a:br>
              <a:rPr lang="en-US" sz="6000" dirty="0"/>
            </a:br>
            <a:r>
              <a:rPr lang="en-US" sz="6000" dirty="0"/>
              <a:t>Programming in JAVA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257566" y="5151010"/>
            <a:ext cx="4916785" cy="1169254"/>
          </a:xfrm>
        </p:spPr>
        <p:txBody>
          <a:bodyPr>
            <a:normAutofit lnSpcReduction="10000"/>
          </a:bodyPr>
          <a:lstStyle/>
          <a:p>
            <a:r>
              <a:rPr lang="en-US" sz="3200" dirty="0">
                <a:solidFill>
                  <a:schemeClr val="accent3">
                    <a:lumMod val="50000"/>
                  </a:schemeClr>
                </a:solidFill>
              </a:rPr>
              <a:t>Satpute Arshita Harihar</a:t>
            </a:r>
          </a:p>
          <a:p>
            <a:r>
              <a:rPr lang="en-US" sz="3200" dirty="0">
                <a:solidFill>
                  <a:schemeClr val="accent3">
                    <a:lumMod val="50000"/>
                  </a:schemeClr>
                </a:solidFill>
              </a:rPr>
              <a:t>September 10, 2023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D4FD727C-D37F-ADB7-7BE7-B5DE1246FEB5}"/>
              </a:ext>
            </a:extLst>
          </p:cNvPr>
          <p:cNvSpPr>
            <a:spLocks noGrp="1"/>
          </p:cNvSpPr>
          <p:nvPr>
            <p:ph type="ftr" sz="quarter" idx="11"/>
          </p:nvPr>
        </p:nvSpPr>
        <p:spPr/>
        <p:txBody>
          <a:bodyPr/>
          <a:lstStyle/>
          <a:p>
            <a:pPr algn="ctr"/>
            <a:endParaRPr lang="en-US" dirty="0"/>
          </a:p>
        </p:txBody>
      </p:sp>
      <p:sp>
        <p:nvSpPr>
          <p:cNvPr id="16" name="Slide Number Placeholder 15">
            <a:extLst>
              <a:ext uri="{FF2B5EF4-FFF2-40B4-BE49-F238E27FC236}">
                <a16:creationId xmlns:a16="http://schemas.microsoft.com/office/drawing/2014/main" id="{A8350029-C6B1-1167-C09F-7AE9C5EF6D4B}"/>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17" name="TextBox 16">
            <a:extLst>
              <a:ext uri="{FF2B5EF4-FFF2-40B4-BE49-F238E27FC236}">
                <a16:creationId xmlns:a16="http://schemas.microsoft.com/office/drawing/2014/main" id="{755FE91F-2A55-ED1C-6273-F524A6A3F969}"/>
              </a:ext>
            </a:extLst>
          </p:cNvPr>
          <p:cNvSpPr txBox="1"/>
          <p:nvPr/>
        </p:nvSpPr>
        <p:spPr>
          <a:xfrm>
            <a:off x="673240" y="542610"/>
            <a:ext cx="5124659" cy="923330"/>
          </a:xfrm>
          <a:prstGeom prst="rect">
            <a:avLst/>
          </a:prstGeom>
          <a:noFill/>
        </p:spPr>
        <p:txBody>
          <a:bodyPr wrap="square" rtlCol="0">
            <a:spAutoFit/>
          </a:bodyPr>
          <a:lstStyle/>
          <a:p>
            <a:pPr algn="ctr"/>
            <a:r>
              <a:rPr lang="en-IN" sz="5400" dirty="0">
                <a:latin typeface="+mj-lt"/>
              </a:rPr>
              <a:t>CONCLUSION</a:t>
            </a:r>
          </a:p>
        </p:txBody>
      </p:sp>
      <p:sp>
        <p:nvSpPr>
          <p:cNvPr id="18" name="TextBox 17">
            <a:extLst>
              <a:ext uri="{FF2B5EF4-FFF2-40B4-BE49-F238E27FC236}">
                <a16:creationId xmlns:a16="http://schemas.microsoft.com/office/drawing/2014/main" id="{5E8D3B24-DD78-E10C-EFBF-3710D591729B}"/>
              </a:ext>
            </a:extLst>
          </p:cNvPr>
          <p:cNvSpPr txBox="1"/>
          <p:nvPr/>
        </p:nvSpPr>
        <p:spPr>
          <a:xfrm>
            <a:off x="673240" y="1882666"/>
            <a:ext cx="7978392" cy="3785652"/>
          </a:xfrm>
          <a:prstGeom prst="rect">
            <a:avLst/>
          </a:prstGeom>
          <a:noFill/>
        </p:spPr>
        <p:txBody>
          <a:bodyPr wrap="square" rtlCol="0">
            <a:spAutoFit/>
          </a:bodyPr>
          <a:lstStyle/>
          <a:p>
            <a:pPr algn="just"/>
            <a:r>
              <a:rPr lang="en-US" sz="2000" dirty="0">
                <a:solidFill>
                  <a:schemeClr val="accent1">
                    <a:lumMod val="50000"/>
                  </a:schemeClr>
                </a:solidFill>
              </a:rPr>
              <a:t>In conclusion, understanding and applying the Four Pillars of OOP – Encapsulation, Inheritance, Polymorphism, and Abstraction – is crucial for building scalable, maintainable, and modular software. The encapsulation of data, inheritance for code reuse, polymorphism for flexibility, and abstraction for simplification collectively contribute to the robustness of object-oriented programming. Stress the importance of these principles in enhancing scalability, easing maintenance, and promoting modularity in software development. Encourage continuous exploration and practical application of Java OOP concepts through hands-on exercises, personal projects, and community engagement. Mastery of OOP not only elevates programming skills but also opens doors to a dynamic and collaborative developer community.</a:t>
            </a:r>
            <a:endParaRPr lang="en-IN" sz="2000" dirty="0">
              <a:solidFill>
                <a:schemeClr val="accent1">
                  <a:lumMod val="50000"/>
                </a:schemeClr>
              </a:solidFill>
            </a:endParaRPr>
          </a:p>
        </p:txBody>
      </p:sp>
    </p:spTree>
    <p:extLst>
      <p:ext uri="{BB962C8B-B14F-4D97-AF65-F5344CB8AC3E}">
        <p14:creationId xmlns:p14="http://schemas.microsoft.com/office/powerpoint/2010/main" val="2909213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548BA5-E154-DCDC-6779-7D1A9AF61A1B}"/>
              </a:ext>
            </a:extLst>
          </p:cNvPr>
          <p:cNvSpPr txBox="1"/>
          <p:nvPr/>
        </p:nvSpPr>
        <p:spPr>
          <a:xfrm>
            <a:off x="0" y="1569336"/>
            <a:ext cx="12192000" cy="3477875"/>
          </a:xfrm>
          <a:prstGeom prst="rect">
            <a:avLst/>
          </a:prstGeom>
          <a:solidFill>
            <a:schemeClr val="accent5">
              <a:lumMod val="40000"/>
              <a:lumOff val="60000"/>
            </a:schemeClr>
          </a:solidFill>
          <a:ln>
            <a:noFill/>
          </a:ln>
          <a:effectLst>
            <a:softEdge rad="317500"/>
          </a:effectLst>
        </p:spPr>
        <p:txBody>
          <a:bodyPr wrap="square" rtlCol="0">
            <a:spAutoFit/>
          </a:bodyPr>
          <a:lstStyle/>
          <a:p>
            <a:pPr algn="ctr"/>
            <a:endParaRPr lang="en-IN" sz="7200" b="1" dirty="0">
              <a:solidFill>
                <a:schemeClr val="bg1"/>
              </a:solidFill>
              <a:latin typeface="Goudy Old Style" panose="02020502050305020303" pitchFamily="18" charset="0"/>
            </a:endParaRPr>
          </a:p>
          <a:p>
            <a:pPr algn="ctr"/>
            <a:r>
              <a:rPr lang="en-IN" sz="7200" b="1" dirty="0">
                <a:solidFill>
                  <a:schemeClr val="bg1"/>
                </a:solidFill>
                <a:latin typeface="Goudy Old Style" panose="02020502050305020303" pitchFamily="18" charset="0"/>
              </a:rPr>
              <a:t>FILE HANDLING IN JAVA</a:t>
            </a:r>
          </a:p>
          <a:p>
            <a:pPr algn="ctr"/>
            <a:endParaRPr lang="en-IN" sz="4800" b="1" dirty="0">
              <a:solidFill>
                <a:schemeClr val="bg1"/>
              </a:solidFill>
              <a:latin typeface="Goudy Old Style" panose="02020502050305020303" pitchFamily="18" charset="0"/>
            </a:endParaRPr>
          </a:p>
          <a:p>
            <a:pPr algn="ctr"/>
            <a:endParaRPr lang="en-IN" sz="2800" b="1" dirty="0">
              <a:solidFill>
                <a:schemeClr val="bg1"/>
              </a:solidFill>
              <a:latin typeface="Goudy Old Style" panose="02020502050305020303" pitchFamily="18" charset="0"/>
            </a:endParaRPr>
          </a:p>
        </p:txBody>
      </p:sp>
      <p:sp>
        <p:nvSpPr>
          <p:cNvPr id="5" name="Slide Number Placeholder 4">
            <a:extLst>
              <a:ext uri="{FF2B5EF4-FFF2-40B4-BE49-F238E27FC236}">
                <a16:creationId xmlns:a16="http://schemas.microsoft.com/office/drawing/2014/main" id="{C484492A-85FE-59C7-44D8-4642F36AFC30}"/>
              </a:ext>
            </a:extLst>
          </p:cNvPr>
          <p:cNvSpPr>
            <a:spLocks noGrp="1"/>
          </p:cNvSpPr>
          <p:nvPr>
            <p:ph type="sldNum" sz="quarter" idx="12"/>
          </p:nvPr>
        </p:nvSpPr>
        <p:spPr>
          <a:xfrm>
            <a:off x="11207347" y="6365596"/>
            <a:ext cx="753545"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73608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2520DC-15DA-0B62-5793-FBB755086E2C}"/>
              </a:ext>
            </a:extLst>
          </p:cNvPr>
          <p:cNvSpPr txBox="1"/>
          <p:nvPr/>
        </p:nvSpPr>
        <p:spPr>
          <a:xfrm>
            <a:off x="4795837" y="298519"/>
            <a:ext cx="2600325" cy="1015663"/>
          </a:xfrm>
          <a:prstGeom prst="rect">
            <a:avLst/>
          </a:prstGeom>
          <a:noFill/>
        </p:spPr>
        <p:txBody>
          <a:bodyPr wrap="square" rtlCol="0">
            <a:spAutoFit/>
          </a:bodyPr>
          <a:lstStyle/>
          <a:p>
            <a:pPr algn="ctr"/>
            <a:r>
              <a:rPr lang="en-IN" sz="6000" b="1" dirty="0">
                <a:latin typeface="Goudy Old Style" panose="02020502050305020303" pitchFamily="18" charset="0"/>
              </a:rPr>
              <a:t>Agenda</a:t>
            </a:r>
            <a:endParaRPr lang="en-IN" sz="4000" b="1" dirty="0">
              <a:latin typeface="Goudy Old Style" panose="02020502050305020303" pitchFamily="18" charset="0"/>
            </a:endParaRPr>
          </a:p>
        </p:txBody>
      </p:sp>
      <p:sp>
        <p:nvSpPr>
          <p:cNvPr id="7" name="TextBox 6">
            <a:extLst>
              <a:ext uri="{FF2B5EF4-FFF2-40B4-BE49-F238E27FC236}">
                <a16:creationId xmlns:a16="http://schemas.microsoft.com/office/drawing/2014/main" id="{FA4761FB-FA5D-9E47-A0DC-30C5A04E2CE9}"/>
              </a:ext>
            </a:extLst>
          </p:cNvPr>
          <p:cNvSpPr txBox="1"/>
          <p:nvPr/>
        </p:nvSpPr>
        <p:spPr>
          <a:xfrm>
            <a:off x="3292078" y="2035166"/>
            <a:ext cx="5607842" cy="4524315"/>
          </a:xfrm>
          <a:prstGeom prst="rect">
            <a:avLst/>
          </a:prstGeom>
          <a:noFill/>
        </p:spPr>
        <p:txBody>
          <a:bodyPr wrap="square" rtlCol="0">
            <a:spAutoFit/>
          </a:bodyPr>
          <a:lstStyle/>
          <a:p>
            <a:pPr marL="514350" indent="-514350">
              <a:buFont typeface="+mj-lt"/>
              <a:buAutoNum type="arabicPeriod"/>
            </a:pPr>
            <a:r>
              <a:rPr lang="en-IN" sz="3200" i="0" dirty="0">
                <a:effectLst/>
                <a:latin typeface="Goudy Old Style" panose="02020502050305020303" pitchFamily="18" charset="0"/>
              </a:rPr>
              <a:t>Introduction to File Handling</a:t>
            </a:r>
          </a:p>
          <a:p>
            <a:pPr marL="514350" indent="-514350">
              <a:buFont typeface="+mj-lt"/>
              <a:buAutoNum type="arabicPeriod"/>
            </a:pPr>
            <a:r>
              <a:rPr lang="en-US" sz="3200" i="0">
                <a:effectLst/>
                <a:latin typeface="Goudy Old Style" panose="02020502050305020303" pitchFamily="18" charset="0"/>
              </a:rPr>
              <a:t>Types of Files </a:t>
            </a:r>
            <a:r>
              <a:rPr lang="en-US" sz="3200" i="0" dirty="0">
                <a:effectLst/>
                <a:latin typeface="Goudy Old Style" panose="02020502050305020303" pitchFamily="18" charset="0"/>
              </a:rPr>
              <a:t>in Java</a:t>
            </a:r>
            <a:endParaRPr lang="en-IN" sz="3200" dirty="0">
              <a:latin typeface="Goudy Old Style" panose="02020502050305020303" pitchFamily="18" charset="0"/>
            </a:endParaRPr>
          </a:p>
          <a:p>
            <a:pPr marL="514350" indent="-514350">
              <a:buFont typeface="+mj-lt"/>
              <a:buAutoNum type="arabicPeriod"/>
            </a:pPr>
            <a:r>
              <a:rPr lang="en-IN" sz="3200" i="0" dirty="0">
                <a:effectLst/>
                <a:latin typeface="Goudy Old Style" panose="02020502050305020303" pitchFamily="18" charset="0"/>
              </a:rPr>
              <a:t>File Classes in Java</a:t>
            </a:r>
          </a:p>
          <a:p>
            <a:pPr marL="514350" indent="-514350">
              <a:buFont typeface="+mj-lt"/>
              <a:buAutoNum type="arabicPeriod"/>
            </a:pPr>
            <a:r>
              <a:rPr lang="en-IN" sz="3200" i="0" dirty="0">
                <a:effectLst/>
                <a:latin typeface="Goudy Old Style" panose="02020502050305020303" pitchFamily="18" charset="0"/>
              </a:rPr>
              <a:t>Reading from Text Files</a:t>
            </a:r>
            <a:endParaRPr lang="en-IN" sz="3200" dirty="0">
              <a:latin typeface="Goudy Old Style" panose="02020502050305020303" pitchFamily="18" charset="0"/>
            </a:endParaRPr>
          </a:p>
          <a:p>
            <a:pPr marL="514350" indent="-514350">
              <a:buFont typeface="+mj-lt"/>
              <a:buAutoNum type="arabicPeriod"/>
            </a:pPr>
            <a:r>
              <a:rPr lang="en-IN" sz="3200" i="0" dirty="0">
                <a:effectLst/>
                <a:latin typeface="Goudy Old Style" panose="02020502050305020303" pitchFamily="18" charset="0"/>
              </a:rPr>
              <a:t>Writing to Text Files</a:t>
            </a:r>
          </a:p>
          <a:p>
            <a:pPr marL="514350" indent="-514350">
              <a:buFont typeface="+mj-lt"/>
              <a:buAutoNum type="arabicPeriod"/>
            </a:pPr>
            <a:r>
              <a:rPr lang="en-IN" sz="3200" i="0" dirty="0">
                <a:effectLst/>
                <a:latin typeface="Goudy Old Style" panose="02020502050305020303" pitchFamily="18" charset="0"/>
              </a:rPr>
              <a:t>Reading from Binary Files</a:t>
            </a:r>
            <a:endParaRPr lang="en-IN" sz="3200" dirty="0">
              <a:latin typeface="Goudy Old Style" panose="02020502050305020303" pitchFamily="18" charset="0"/>
            </a:endParaRPr>
          </a:p>
          <a:p>
            <a:pPr marL="514350" indent="-514350">
              <a:buFont typeface="+mj-lt"/>
              <a:buAutoNum type="arabicPeriod"/>
            </a:pPr>
            <a:r>
              <a:rPr lang="en-IN" sz="3200" i="0" dirty="0">
                <a:effectLst/>
                <a:latin typeface="Goudy Old Style" panose="02020502050305020303" pitchFamily="18" charset="0"/>
              </a:rPr>
              <a:t>Writing to Binary Files</a:t>
            </a:r>
          </a:p>
          <a:p>
            <a:pPr marL="514350" indent="-514350">
              <a:buFont typeface="+mj-lt"/>
              <a:buAutoNum type="arabicPeriod"/>
            </a:pPr>
            <a:r>
              <a:rPr lang="en-IN" sz="3200" i="0" dirty="0">
                <a:effectLst/>
                <a:latin typeface="Goudy Old Style" panose="02020502050305020303" pitchFamily="18" charset="0"/>
              </a:rPr>
              <a:t>Best Practices</a:t>
            </a:r>
            <a:endParaRPr lang="en-IN" sz="3200" dirty="0">
              <a:latin typeface="Goudy Old Style" panose="02020502050305020303" pitchFamily="18" charset="0"/>
            </a:endParaRPr>
          </a:p>
          <a:p>
            <a:pPr marL="514350" indent="-514350">
              <a:buFont typeface="+mj-lt"/>
              <a:buAutoNum type="arabicPeriod"/>
            </a:pPr>
            <a:r>
              <a:rPr lang="en-IN" sz="3200" i="0" dirty="0">
                <a:effectLst/>
                <a:latin typeface="Goudy Old Style" panose="02020502050305020303" pitchFamily="18" charset="0"/>
              </a:rPr>
              <a:t>Conclusion</a:t>
            </a:r>
            <a:endParaRPr lang="en-IN" sz="3200" dirty="0">
              <a:latin typeface="Goudy Old Style" panose="02020502050305020303" pitchFamily="18" charset="0"/>
            </a:endParaRPr>
          </a:p>
        </p:txBody>
      </p:sp>
      <p:sp>
        <p:nvSpPr>
          <p:cNvPr id="4" name="Slide Number Placeholder 3">
            <a:extLst>
              <a:ext uri="{FF2B5EF4-FFF2-40B4-BE49-F238E27FC236}">
                <a16:creationId xmlns:a16="http://schemas.microsoft.com/office/drawing/2014/main" id="{10EE0A3C-D40B-C09A-BBD2-3CEA9DFAD5FE}"/>
              </a:ext>
            </a:extLst>
          </p:cNvPr>
          <p:cNvSpPr>
            <a:spLocks noGrp="1"/>
          </p:cNvSpPr>
          <p:nvPr>
            <p:ph type="sldNum" sz="quarter" idx="12"/>
          </p:nvPr>
        </p:nvSpPr>
        <p:spPr>
          <a:xfrm>
            <a:off x="10714978" y="6466323"/>
            <a:ext cx="753545" cy="365125"/>
          </a:xfrm>
        </p:spPr>
        <p:txBody>
          <a:bodyPr/>
          <a:lstStyle/>
          <a:p>
            <a:fld id="{294A09A9-5501-47C1-A89A-A340965A2BE2}" type="slidenum">
              <a:rPr lang="en-US" smtClean="0"/>
              <a:pPr/>
              <a:t>12</a:t>
            </a:fld>
            <a:endParaRPr lang="en-US" dirty="0"/>
          </a:p>
        </p:txBody>
      </p:sp>
      <p:sp>
        <p:nvSpPr>
          <p:cNvPr id="5" name="Footer Placeholder 2">
            <a:extLst>
              <a:ext uri="{FF2B5EF4-FFF2-40B4-BE49-F238E27FC236}">
                <a16:creationId xmlns:a16="http://schemas.microsoft.com/office/drawing/2014/main" id="{D9F447A8-8665-75E5-E8FD-33A031708EB3}"/>
              </a:ext>
            </a:extLst>
          </p:cNvPr>
          <p:cNvSpPr>
            <a:spLocks noGrp="1"/>
          </p:cNvSpPr>
          <p:nvPr>
            <p:ph type="ftr" sz="quarter" idx="11"/>
          </p:nvPr>
        </p:nvSpPr>
        <p:spPr>
          <a:xfrm>
            <a:off x="2759565" y="6466324"/>
            <a:ext cx="6672865" cy="365125"/>
          </a:xfrm>
        </p:spPr>
        <p:txBody>
          <a:bodyPr/>
          <a:lstStyle/>
          <a:p>
            <a:pPr algn="ctr"/>
            <a:r>
              <a:rPr lang="en-US" dirty="0"/>
              <a:t>File Handling in Java</a:t>
            </a:r>
          </a:p>
        </p:txBody>
      </p:sp>
    </p:spTree>
    <p:extLst>
      <p:ext uri="{BB962C8B-B14F-4D97-AF65-F5344CB8AC3E}">
        <p14:creationId xmlns:p14="http://schemas.microsoft.com/office/powerpoint/2010/main" val="360545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9E0790-0DDE-801E-0520-CEE2D6F4529F}"/>
              </a:ext>
            </a:extLst>
          </p:cNvPr>
          <p:cNvSpPr txBox="1"/>
          <p:nvPr/>
        </p:nvSpPr>
        <p:spPr>
          <a:xfrm>
            <a:off x="692320" y="2388216"/>
            <a:ext cx="9791695" cy="1107996"/>
          </a:xfrm>
          <a:prstGeom prst="rect">
            <a:avLst/>
          </a:prstGeom>
          <a:noFill/>
        </p:spPr>
        <p:txBody>
          <a:bodyPr wrap="square" rtlCol="0">
            <a:spAutoFit/>
          </a:bodyPr>
          <a:lstStyle/>
          <a:p>
            <a:pPr algn="just"/>
            <a:r>
              <a:rPr lang="en-US" sz="2200" b="0" i="0" dirty="0">
                <a:effectLst/>
                <a:latin typeface="Goudy Old Style" panose="02020502050305020303" pitchFamily="18" charset="0"/>
              </a:rPr>
              <a:t>File handling is the manipulation of files, encompassing the reading and writing of data, using Java programming. It provides a mechanism to interact with files, enabling tasks such as storing, retrieving, and managing data.</a:t>
            </a:r>
            <a:endParaRPr lang="en-IN" sz="2200" dirty="0">
              <a:latin typeface="Goudy Old Style" panose="02020502050305020303" pitchFamily="18" charset="0"/>
            </a:endParaRPr>
          </a:p>
        </p:txBody>
      </p:sp>
      <p:sp>
        <p:nvSpPr>
          <p:cNvPr id="6" name="TextBox 5">
            <a:extLst>
              <a:ext uri="{FF2B5EF4-FFF2-40B4-BE49-F238E27FC236}">
                <a16:creationId xmlns:a16="http://schemas.microsoft.com/office/drawing/2014/main" id="{642C66BC-8AFC-64BA-747A-9F8362396584}"/>
              </a:ext>
            </a:extLst>
          </p:cNvPr>
          <p:cNvSpPr txBox="1"/>
          <p:nvPr/>
        </p:nvSpPr>
        <p:spPr>
          <a:xfrm>
            <a:off x="692320" y="3807500"/>
            <a:ext cx="9791695" cy="2123658"/>
          </a:xfrm>
          <a:prstGeom prst="rect">
            <a:avLst/>
          </a:prstGeom>
          <a:noFill/>
        </p:spPr>
        <p:txBody>
          <a:bodyPr wrap="square" rtlCol="0">
            <a:spAutoFit/>
          </a:bodyPr>
          <a:lstStyle/>
          <a:p>
            <a:pPr algn="just"/>
            <a:r>
              <a:rPr lang="en-US" sz="2200" b="0" i="0" dirty="0">
                <a:effectLst/>
                <a:latin typeface="Goudy Old Style" panose="02020502050305020303" pitchFamily="18" charset="0"/>
              </a:rPr>
              <a:t>File handling is fundamental to Java programming as it facilitates the seamless storage and retrieval of information. Whether dealing with configuration files, databases, or user input, the ability to read from and write to files is crucial for applications to persistently store data, ensuring its availability across sessions. Effective file handling is a cornerstone in developing applications that involve data storage, retrieval, and manipulation.</a:t>
            </a:r>
            <a:endParaRPr lang="en-IN" sz="2200" dirty="0">
              <a:latin typeface="Goudy Old Style" panose="02020502050305020303" pitchFamily="18" charset="0"/>
            </a:endParaRPr>
          </a:p>
        </p:txBody>
      </p:sp>
      <p:sp>
        <p:nvSpPr>
          <p:cNvPr id="7" name="Rectangle 6">
            <a:extLst>
              <a:ext uri="{FF2B5EF4-FFF2-40B4-BE49-F238E27FC236}">
                <a16:creationId xmlns:a16="http://schemas.microsoft.com/office/drawing/2014/main" id="{C66FD3B9-5474-B832-3399-4148EA08C5B1}"/>
              </a:ext>
            </a:extLst>
          </p:cNvPr>
          <p:cNvSpPr/>
          <p:nvPr/>
        </p:nvSpPr>
        <p:spPr>
          <a:xfrm rot="5400000">
            <a:off x="7562847" y="2921168"/>
            <a:ext cx="6858000" cy="1015663"/>
          </a:xfrm>
          <a:prstGeom prst="rect">
            <a:avLst/>
          </a:prstGeom>
          <a:solidFill>
            <a:schemeClr val="accent6">
              <a:lumMod val="20000"/>
              <a:lumOff val="80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FE98A9C-1F8A-E5FF-7358-F4B2C38D072C}"/>
              </a:ext>
            </a:extLst>
          </p:cNvPr>
          <p:cNvSpPr txBox="1"/>
          <p:nvPr/>
        </p:nvSpPr>
        <p:spPr>
          <a:xfrm>
            <a:off x="0" y="662911"/>
            <a:ext cx="12192000" cy="1015663"/>
          </a:xfrm>
          <a:prstGeom prst="rect">
            <a:avLst/>
          </a:prstGeom>
          <a:solidFill>
            <a:schemeClr val="accent6">
              <a:lumMod val="20000"/>
              <a:lumOff val="80000"/>
            </a:schemeClr>
          </a:solidFill>
          <a:ln>
            <a:noFill/>
          </a:ln>
          <a:effectLst>
            <a:softEdge rad="63500"/>
          </a:effectLst>
        </p:spPr>
        <p:txBody>
          <a:bodyPr wrap="square" rtlCol="0">
            <a:spAutoFit/>
          </a:bodyPr>
          <a:lstStyle/>
          <a:p>
            <a:r>
              <a:rPr lang="en-IN" sz="6000" b="1" dirty="0">
                <a:solidFill>
                  <a:schemeClr val="bg1"/>
                </a:solidFill>
                <a:latin typeface="Goudy Old Style" panose="02020502050305020303" pitchFamily="18" charset="0"/>
              </a:rPr>
              <a:t> Introduction to File Handling in Java</a:t>
            </a:r>
          </a:p>
        </p:txBody>
      </p:sp>
      <p:sp>
        <p:nvSpPr>
          <p:cNvPr id="4" name="Slide Number Placeholder 3">
            <a:extLst>
              <a:ext uri="{FF2B5EF4-FFF2-40B4-BE49-F238E27FC236}">
                <a16:creationId xmlns:a16="http://schemas.microsoft.com/office/drawing/2014/main" id="{937FDB0A-884C-1098-10ED-C1D5432CB250}"/>
              </a:ext>
            </a:extLst>
          </p:cNvPr>
          <p:cNvSpPr>
            <a:spLocks noGrp="1"/>
          </p:cNvSpPr>
          <p:nvPr>
            <p:ph type="sldNum" sz="quarter" idx="12"/>
          </p:nvPr>
        </p:nvSpPr>
        <p:spPr>
          <a:xfrm>
            <a:off x="10484015" y="6385693"/>
            <a:ext cx="753545" cy="365125"/>
          </a:xfrm>
        </p:spPr>
        <p:txBody>
          <a:bodyPr/>
          <a:lstStyle/>
          <a:p>
            <a:fld id="{294A09A9-5501-47C1-A89A-A340965A2BE2}" type="slidenum">
              <a:rPr lang="en-US" smtClean="0">
                <a:solidFill>
                  <a:schemeClr val="accent1">
                    <a:lumMod val="50000"/>
                  </a:schemeClr>
                </a:solidFill>
              </a:rPr>
              <a:pPr/>
              <a:t>13</a:t>
            </a:fld>
            <a:endParaRPr lang="en-US" dirty="0">
              <a:solidFill>
                <a:schemeClr val="accent1">
                  <a:lumMod val="50000"/>
                </a:schemeClr>
              </a:solidFill>
            </a:endParaRPr>
          </a:p>
        </p:txBody>
      </p:sp>
      <p:sp>
        <p:nvSpPr>
          <p:cNvPr id="8" name="Footer Placeholder 2">
            <a:extLst>
              <a:ext uri="{FF2B5EF4-FFF2-40B4-BE49-F238E27FC236}">
                <a16:creationId xmlns:a16="http://schemas.microsoft.com/office/drawing/2014/main" id="{E3E00EC9-67C2-0BC4-6665-BD4CBC6B8717}"/>
              </a:ext>
            </a:extLst>
          </p:cNvPr>
          <p:cNvSpPr>
            <a:spLocks noGrp="1"/>
          </p:cNvSpPr>
          <p:nvPr>
            <p:ph type="ftr" sz="quarter" idx="11"/>
          </p:nvPr>
        </p:nvSpPr>
        <p:spPr>
          <a:xfrm>
            <a:off x="2759565" y="6456275"/>
            <a:ext cx="6672865" cy="365125"/>
          </a:xfrm>
        </p:spPr>
        <p:txBody>
          <a:bodyPr/>
          <a:lstStyle/>
          <a:p>
            <a:pPr algn="ctr"/>
            <a:r>
              <a:rPr lang="en-US" dirty="0"/>
              <a:t>File Handling in Java</a:t>
            </a:r>
          </a:p>
        </p:txBody>
      </p:sp>
    </p:spTree>
    <p:extLst>
      <p:ext uri="{BB962C8B-B14F-4D97-AF65-F5344CB8AC3E}">
        <p14:creationId xmlns:p14="http://schemas.microsoft.com/office/powerpoint/2010/main" val="319501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D52D2-F8CC-B7F4-BDC4-FDD175EB546C}"/>
              </a:ext>
            </a:extLst>
          </p:cNvPr>
          <p:cNvSpPr txBox="1"/>
          <p:nvPr/>
        </p:nvSpPr>
        <p:spPr>
          <a:xfrm>
            <a:off x="0" y="662911"/>
            <a:ext cx="12192000" cy="1015663"/>
          </a:xfrm>
          <a:prstGeom prst="rect">
            <a:avLst/>
          </a:prstGeom>
          <a:solidFill>
            <a:schemeClr val="accent4">
              <a:lumMod val="20000"/>
              <a:lumOff val="80000"/>
            </a:schemeClr>
          </a:solidFill>
          <a:ln>
            <a:noFill/>
          </a:ln>
          <a:effectLst>
            <a:softEdge rad="63500"/>
          </a:effectLst>
        </p:spPr>
        <p:txBody>
          <a:bodyPr wrap="square" rtlCol="0">
            <a:spAutoFit/>
          </a:bodyPr>
          <a:lstStyle/>
          <a:p>
            <a:pPr algn="ctr"/>
            <a:r>
              <a:rPr lang="en-US" sz="6000" b="1" dirty="0">
                <a:solidFill>
                  <a:schemeClr val="bg1"/>
                </a:solidFill>
                <a:latin typeface="Goudy Old Style" panose="02020502050305020303" pitchFamily="18" charset="0"/>
              </a:rPr>
              <a:t>Types of Files in Java</a:t>
            </a:r>
            <a:endParaRPr lang="en-IN" sz="6000" b="1" dirty="0">
              <a:solidFill>
                <a:schemeClr val="bg1"/>
              </a:solidFill>
              <a:latin typeface="Goudy Old Style" panose="02020502050305020303" pitchFamily="18" charset="0"/>
            </a:endParaRPr>
          </a:p>
        </p:txBody>
      </p:sp>
      <p:sp>
        <p:nvSpPr>
          <p:cNvPr id="3" name="TextBox 2">
            <a:extLst>
              <a:ext uri="{FF2B5EF4-FFF2-40B4-BE49-F238E27FC236}">
                <a16:creationId xmlns:a16="http://schemas.microsoft.com/office/drawing/2014/main" id="{61173EFB-8837-FE8C-23D3-B7F9FF58101F}"/>
              </a:ext>
            </a:extLst>
          </p:cNvPr>
          <p:cNvSpPr txBox="1"/>
          <p:nvPr/>
        </p:nvSpPr>
        <p:spPr>
          <a:xfrm>
            <a:off x="692321" y="2545793"/>
            <a:ext cx="9115425" cy="3046988"/>
          </a:xfrm>
          <a:prstGeom prst="rect">
            <a:avLst/>
          </a:prstGeom>
          <a:noFill/>
        </p:spPr>
        <p:txBody>
          <a:bodyPr wrap="square" rtlCol="0">
            <a:spAutoFit/>
          </a:bodyPr>
          <a:lstStyle/>
          <a:p>
            <a:pPr algn="l">
              <a:buFont typeface="+mj-lt"/>
              <a:buAutoNum type="arabicPeriod"/>
            </a:pPr>
            <a:r>
              <a:rPr lang="en-US" sz="2400" b="1" i="0" dirty="0">
                <a:effectLst/>
                <a:latin typeface="Goudy Old Style" panose="02020502050305020303" pitchFamily="18" charset="0"/>
              </a:rPr>
              <a:t>Text Files:</a:t>
            </a:r>
            <a:endParaRPr lang="en-US" sz="2400" b="0" i="0" dirty="0">
              <a:effectLst/>
              <a:latin typeface="Goudy Old Style" panose="02020502050305020303" pitchFamily="18" charset="0"/>
            </a:endParaRPr>
          </a:p>
          <a:p>
            <a:pPr marL="742950" lvl="1" indent="-285750" algn="l">
              <a:buFont typeface="Courier New" panose="02070309020205020404" pitchFamily="49" charset="0"/>
              <a:buChar char="o"/>
            </a:pPr>
            <a:r>
              <a:rPr lang="en-US" sz="2400" b="0" i="0" dirty="0">
                <a:effectLst/>
                <a:latin typeface="Goudy Old Style" panose="02020502050305020303" pitchFamily="18" charset="0"/>
              </a:rPr>
              <a:t>Plain text files containing readable characters.</a:t>
            </a:r>
          </a:p>
          <a:p>
            <a:pPr marL="742950" lvl="1" indent="-285750" algn="l">
              <a:buFont typeface="Courier New" panose="02070309020205020404" pitchFamily="49" charset="0"/>
              <a:buChar char="o"/>
            </a:pPr>
            <a:r>
              <a:rPr lang="en-US" sz="2400" b="0" i="0" dirty="0">
                <a:effectLst/>
                <a:latin typeface="Goudy Old Style" panose="02020502050305020303" pitchFamily="18" charset="0"/>
              </a:rPr>
              <a:t>Examples include .txt files.</a:t>
            </a:r>
          </a:p>
          <a:p>
            <a:pPr lvl="1" algn="l"/>
            <a:endParaRPr lang="en-US" sz="2400" b="0" i="0" dirty="0">
              <a:effectLst/>
              <a:latin typeface="Goudy Old Style" panose="02020502050305020303" pitchFamily="18" charset="0"/>
            </a:endParaRPr>
          </a:p>
          <a:p>
            <a:pPr algn="l">
              <a:buFont typeface="+mj-lt"/>
              <a:buAutoNum type="arabicPeriod"/>
            </a:pPr>
            <a:r>
              <a:rPr lang="en-US" sz="2400" b="1" i="0" dirty="0">
                <a:effectLst/>
                <a:latin typeface="Goudy Old Style" panose="02020502050305020303" pitchFamily="18" charset="0"/>
              </a:rPr>
              <a:t>Binary Files:</a:t>
            </a:r>
            <a:endParaRPr lang="en-US" sz="2400" b="0" i="0" dirty="0">
              <a:effectLst/>
              <a:latin typeface="Goudy Old Style" panose="02020502050305020303" pitchFamily="18" charset="0"/>
            </a:endParaRPr>
          </a:p>
          <a:p>
            <a:pPr marL="742950" lvl="1" indent="-285750" algn="l">
              <a:buFont typeface="Courier New" panose="02070309020205020404" pitchFamily="49" charset="0"/>
              <a:buChar char="o"/>
            </a:pPr>
            <a:r>
              <a:rPr lang="en-US" sz="2400" b="0" i="0" dirty="0">
                <a:effectLst/>
                <a:latin typeface="Goudy Old Style" panose="02020502050305020303" pitchFamily="18" charset="0"/>
              </a:rPr>
              <a:t>Contain non-textual data, such as images, videos, or any format not composed of plain text.</a:t>
            </a:r>
          </a:p>
          <a:p>
            <a:pPr marL="742950" lvl="1" indent="-285750" algn="l">
              <a:buFont typeface="Courier New" panose="02070309020205020404" pitchFamily="49" charset="0"/>
              <a:buChar char="o"/>
            </a:pPr>
            <a:r>
              <a:rPr lang="en-US" sz="2400" b="0" i="0" dirty="0">
                <a:effectLst/>
                <a:latin typeface="Goudy Old Style" panose="02020502050305020303" pitchFamily="18" charset="0"/>
              </a:rPr>
              <a:t>Examples include .jpg, .mp3, etc.</a:t>
            </a:r>
          </a:p>
        </p:txBody>
      </p:sp>
      <p:sp>
        <p:nvSpPr>
          <p:cNvPr id="5" name="Rectangle 4">
            <a:extLst>
              <a:ext uri="{FF2B5EF4-FFF2-40B4-BE49-F238E27FC236}">
                <a16:creationId xmlns:a16="http://schemas.microsoft.com/office/drawing/2014/main" id="{8B15C3D6-784C-8A02-750D-1E5BD1D3D9FC}"/>
              </a:ext>
            </a:extLst>
          </p:cNvPr>
          <p:cNvSpPr/>
          <p:nvPr/>
        </p:nvSpPr>
        <p:spPr>
          <a:xfrm rot="5400000">
            <a:off x="7562847" y="2921168"/>
            <a:ext cx="6858000" cy="1015663"/>
          </a:xfrm>
          <a:prstGeom prst="rect">
            <a:avLst/>
          </a:prstGeom>
          <a:solidFill>
            <a:schemeClr val="accent4">
              <a:lumMod val="20000"/>
              <a:lumOff val="80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3313498F-B093-AC2C-3863-204356974BE7}"/>
              </a:ext>
            </a:extLst>
          </p:cNvPr>
          <p:cNvSpPr>
            <a:spLocks noGrp="1"/>
          </p:cNvSpPr>
          <p:nvPr>
            <p:ph type="sldNum" sz="quarter" idx="12"/>
          </p:nvPr>
        </p:nvSpPr>
        <p:spPr>
          <a:xfrm>
            <a:off x="10615074" y="6456274"/>
            <a:ext cx="753545" cy="365125"/>
          </a:xfrm>
        </p:spPr>
        <p:txBody>
          <a:bodyPr/>
          <a:lstStyle/>
          <a:p>
            <a:fld id="{294A09A9-5501-47C1-A89A-A340965A2BE2}" type="slidenum">
              <a:rPr lang="en-US" smtClean="0">
                <a:solidFill>
                  <a:schemeClr val="accent1">
                    <a:lumMod val="50000"/>
                  </a:schemeClr>
                </a:solidFill>
              </a:rPr>
              <a:pPr/>
              <a:t>14</a:t>
            </a:fld>
            <a:endParaRPr lang="en-US" dirty="0">
              <a:solidFill>
                <a:schemeClr val="accent1">
                  <a:lumMod val="50000"/>
                </a:schemeClr>
              </a:solidFill>
            </a:endParaRPr>
          </a:p>
        </p:txBody>
      </p:sp>
      <p:sp>
        <p:nvSpPr>
          <p:cNvPr id="7" name="Footer Placeholder 2">
            <a:extLst>
              <a:ext uri="{FF2B5EF4-FFF2-40B4-BE49-F238E27FC236}">
                <a16:creationId xmlns:a16="http://schemas.microsoft.com/office/drawing/2014/main" id="{A37F7F60-7526-7131-4D15-4B977FB4645C}"/>
              </a:ext>
            </a:extLst>
          </p:cNvPr>
          <p:cNvSpPr>
            <a:spLocks noGrp="1"/>
          </p:cNvSpPr>
          <p:nvPr>
            <p:ph type="ftr" sz="quarter" idx="11"/>
          </p:nvPr>
        </p:nvSpPr>
        <p:spPr>
          <a:xfrm>
            <a:off x="2759565" y="6456275"/>
            <a:ext cx="6672865" cy="365125"/>
          </a:xfrm>
        </p:spPr>
        <p:txBody>
          <a:bodyPr/>
          <a:lstStyle/>
          <a:p>
            <a:pPr algn="ctr"/>
            <a:r>
              <a:rPr lang="en-US" dirty="0"/>
              <a:t>File Handling in Java</a:t>
            </a:r>
          </a:p>
        </p:txBody>
      </p:sp>
    </p:spTree>
    <p:extLst>
      <p:ext uri="{BB962C8B-B14F-4D97-AF65-F5344CB8AC3E}">
        <p14:creationId xmlns:p14="http://schemas.microsoft.com/office/powerpoint/2010/main" val="81910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D52D2-F8CC-B7F4-BDC4-FDD175EB546C}"/>
              </a:ext>
            </a:extLst>
          </p:cNvPr>
          <p:cNvSpPr txBox="1"/>
          <p:nvPr/>
        </p:nvSpPr>
        <p:spPr>
          <a:xfrm>
            <a:off x="0" y="662911"/>
            <a:ext cx="12192000" cy="1015663"/>
          </a:xfrm>
          <a:prstGeom prst="rect">
            <a:avLst/>
          </a:prstGeom>
          <a:solidFill>
            <a:schemeClr val="accent2">
              <a:lumMod val="40000"/>
              <a:lumOff val="60000"/>
            </a:schemeClr>
          </a:solidFill>
          <a:ln>
            <a:noFill/>
          </a:ln>
          <a:effectLst>
            <a:softEdge rad="63500"/>
          </a:effectLst>
        </p:spPr>
        <p:txBody>
          <a:bodyPr wrap="square" rtlCol="0">
            <a:spAutoFit/>
          </a:bodyPr>
          <a:lstStyle/>
          <a:p>
            <a:pPr algn="ctr"/>
            <a:r>
              <a:rPr lang="en-US" sz="6000" b="1" dirty="0">
                <a:solidFill>
                  <a:schemeClr val="bg1"/>
                </a:solidFill>
                <a:latin typeface="Goudy Old Style" panose="02020502050305020303" pitchFamily="18" charset="0"/>
              </a:rPr>
              <a:t>File Classes in Java</a:t>
            </a:r>
            <a:endParaRPr lang="en-IN" sz="6000" b="1" dirty="0">
              <a:solidFill>
                <a:schemeClr val="bg1"/>
              </a:solidFill>
              <a:latin typeface="Goudy Old Style" panose="02020502050305020303" pitchFamily="18" charset="0"/>
            </a:endParaRPr>
          </a:p>
        </p:txBody>
      </p:sp>
      <p:sp>
        <p:nvSpPr>
          <p:cNvPr id="3" name="TextBox 2">
            <a:extLst>
              <a:ext uri="{FF2B5EF4-FFF2-40B4-BE49-F238E27FC236}">
                <a16:creationId xmlns:a16="http://schemas.microsoft.com/office/drawing/2014/main" id="{61173EFB-8837-FE8C-23D3-B7F9FF58101F}"/>
              </a:ext>
            </a:extLst>
          </p:cNvPr>
          <p:cNvSpPr txBox="1"/>
          <p:nvPr/>
        </p:nvSpPr>
        <p:spPr>
          <a:xfrm>
            <a:off x="692321" y="2183843"/>
            <a:ext cx="9115425" cy="378565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effectLst/>
                <a:latin typeface="Goudy Old Style" panose="02020502050305020303" pitchFamily="18" charset="0"/>
              </a:rPr>
              <a:t>1. File Class:</a:t>
            </a:r>
            <a:endParaRPr kumimoji="0" lang="en-US" altLang="en-US" sz="2000" b="0" i="0" u="none" strike="noStrike" cap="none" normalizeH="0" baseline="0" dirty="0">
              <a:ln>
                <a:noFill/>
              </a:ln>
              <a:effectLst/>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Represents a file or directory path.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Allows querying file information, such as existence, size, and permissions.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effectLst/>
                <a:latin typeface="Goudy Old Style" panose="02020502050305020303" pitchFamily="18" charset="0"/>
              </a:rPr>
              <a:t> </a:t>
            </a:r>
            <a:r>
              <a:rPr kumimoji="0" lang="en-US" altLang="en-US" sz="2000" b="1" i="0" u="none" strike="noStrike" cap="none" normalizeH="0" baseline="0" dirty="0" err="1">
                <a:ln>
                  <a:noFill/>
                </a:ln>
                <a:effectLst/>
                <a:latin typeface="Goudy Old Style" panose="02020502050305020303" pitchFamily="18" charset="0"/>
              </a:rPr>
              <a:t>FileInputStream</a:t>
            </a:r>
            <a:r>
              <a:rPr kumimoji="0" lang="en-US" altLang="en-US" sz="2000" b="1" i="0" u="none" strike="noStrike" cap="none" normalizeH="0" baseline="0" dirty="0">
                <a:ln>
                  <a:noFill/>
                </a:ln>
                <a:effectLst/>
                <a:latin typeface="Goudy Old Style" panose="02020502050305020303" pitchFamily="18" charset="0"/>
              </a:rPr>
              <a:t> and </a:t>
            </a:r>
            <a:r>
              <a:rPr kumimoji="0" lang="en-US" altLang="en-US" sz="2000" b="1" i="0" u="none" strike="noStrike" cap="none" normalizeH="0" baseline="0" dirty="0" err="1">
                <a:ln>
                  <a:noFill/>
                </a:ln>
                <a:effectLst/>
                <a:latin typeface="Goudy Old Style" panose="02020502050305020303" pitchFamily="18" charset="0"/>
              </a:rPr>
              <a:t>FileOutputStream</a:t>
            </a:r>
            <a:r>
              <a:rPr kumimoji="0" lang="en-US" altLang="en-US" sz="2000" b="1" i="0" u="none" strike="noStrike" cap="none" normalizeH="0" baseline="0" dirty="0">
                <a:ln>
                  <a:noFill/>
                </a:ln>
                <a:effectLst/>
                <a:latin typeface="Goudy Old Style" panose="02020502050305020303" pitchFamily="18" charset="0"/>
              </a:rPr>
              <a:t>:</a:t>
            </a:r>
            <a:endParaRPr kumimoji="0" lang="en-US" altLang="en-US" sz="2000" b="0" i="0" u="none" strike="noStrike" cap="none" normalizeH="0" baseline="0" dirty="0">
              <a:ln>
                <a:noFill/>
              </a:ln>
              <a:effectLst/>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Used for reading and writing bytes to and from files.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Ideal for binary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effectLst/>
                <a:latin typeface="Goudy Old Style" panose="02020502050305020303" pitchFamily="18" charset="0"/>
              </a:rPr>
              <a:t> </a:t>
            </a:r>
            <a:r>
              <a:rPr kumimoji="0" lang="en-US" altLang="en-US" sz="2000" b="1" i="0" u="none" strike="noStrike" cap="none" normalizeH="0" baseline="0" dirty="0" err="1">
                <a:ln>
                  <a:noFill/>
                </a:ln>
                <a:effectLst/>
                <a:latin typeface="Goudy Old Style" panose="02020502050305020303" pitchFamily="18" charset="0"/>
              </a:rPr>
              <a:t>FileReader</a:t>
            </a:r>
            <a:r>
              <a:rPr kumimoji="0" lang="en-US" altLang="en-US" sz="2000" b="1" i="0" u="none" strike="noStrike" cap="none" normalizeH="0" baseline="0" dirty="0">
                <a:ln>
                  <a:noFill/>
                </a:ln>
                <a:effectLst/>
                <a:latin typeface="Goudy Old Style" panose="02020502050305020303" pitchFamily="18" charset="0"/>
              </a:rPr>
              <a:t> and </a:t>
            </a:r>
            <a:r>
              <a:rPr kumimoji="0" lang="en-US" altLang="en-US" sz="2000" b="1" i="0" u="none" strike="noStrike" cap="none" normalizeH="0" baseline="0" dirty="0" err="1">
                <a:ln>
                  <a:noFill/>
                </a:ln>
                <a:effectLst/>
                <a:latin typeface="Goudy Old Style" panose="02020502050305020303" pitchFamily="18" charset="0"/>
              </a:rPr>
              <a:t>FileWriter</a:t>
            </a:r>
            <a:r>
              <a:rPr kumimoji="0" lang="en-US" altLang="en-US" sz="2000" b="1" i="0" u="none" strike="noStrike" cap="none" normalizeH="0" baseline="0" dirty="0">
                <a:ln>
                  <a:noFill/>
                </a:ln>
                <a:effectLst/>
                <a:latin typeface="Goudy Old Style" panose="02020502050305020303" pitchFamily="18" charset="0"/>
              </a:rPr>
              <a:t>:</a:t>
            </a:r>
            <a:endParaRPr kumimoji="0" lang="en-US" altLang="en-US" sz="2000" b="0" i="0" u="none" strike="noStrike" cap="none" normalizeH="0" baseline="0" dirty="0">
              <a:ln>
                <a:noFill/>
              </a:ln>
              <a:effectLst/>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Used for reading and writing characters to and from files.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Suitable for text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effectLst/>
                <a:latin typeface="Goudy Old Style" panose="02020502050305020303" pitchFamily="18" charset="0"/>
              </a:rPr>
              <a:t> </a:t>
            </a:r>
            <a:r>
              <a:rPr kumimoji="0" lang="en-US" altLang="en-US" sz="2000" b="1" i="0" u="none" strike="noStrike" cap="none" normalizeH="0" baseline="0" dirty="0" err="1">
                <a:ln>
                  <a:noFill/>
                </a:ln>
                <a:effectLst/>
                <a:latin typeface="Goudy Old Style" panose="02020502050305020303" pitchFamily="18" charset="0"/>
              </a:rPr>
              <a:t>BufferedReader</a:t>
            </a:r>
            <a:r>
              <a:rPr kumimoji="0" lang="en-US" altLang="en-US" sz="2000" b="1" i="0" u="none" strike="noStrike" cap="none" normalizeH="0" baseline="0" dirty="0">
                <a:ln>
                  <a:noFill/>
                </a:ln>
                <a:effectLst/>
                <a:latin typeface="Goudy Old Style" panose="02020502050305020303" pitchFamily="18" charset="0"/>
              </a:rPr>
              <a:t> and </a:t>
            </a:r>
            <a:r>
              <a:rPr kumimoji="0" lang="en-US" altLang="en-US" sz="2000" b="1" i="0" u="none" strike="noStrike" cap="none" normalizeH="0" baseline="0" dirty="0" err="1">
                <a:ln>
                  <a:noFill/>
                </a:ln>
                <a:effectLst/>
                <a:latin typeface="Goudy Old Style" panose="02020502050305020303" pitchFamily="18" charset="0"/>
              </a:rPr>
              <a:t>BufferedWriter</a:t>
            </a:r>
            <a:r>
              <a:rPr kumimoji="0" lang="en-US" altLang="en-US" sz="2000" b="1" i="0" u="none" strike="noStrike" cap="none" normalizeH="0" baseline="0" dirty="0">
                <a:ln>
                  <a:noFill/>
                </a:ln>
                <a:effectLst/>
                <a:latin typeface="Goudy Old Style" panose="02020502050305020303" pitchFamily="18" charset="0"/>
              </a:rPr>
              <a:t>:</a:t>
            </a:r>
            <a:endParaRPr kumimoji="0" lang="en-US" altLang="en-US" sz="2000" b="0" i="0" u="none" strike="noStrike" cap="none" normalizeH="0" baseline="0" dirty="0">
              <a:ln>
                <a:noFill/>
              </a:ln>
              <a:effectLst/>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Provide buffered reading and writing, enhancing performance.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Efficient for handling large amounts of data.</a:t>
            </a:r>
          </a:p>
        </p:txBody>
      </p:sp>
      <p:sp>
        <p:nvSpPr>
          <p:cNvPr id="5" name="Rectangle 4">
            <a:extLst>
              <a:ext uri="{FF2B5EF4-FFF2-40B4-BE49-F238E27FC236}">
                <a16:creationId xmlns:a16="http://schemas.microsoft.com/office/drawing/2014/main" id="{8B15C3D6-784C-8A02-750D-1E5BD1D3D9FC}"/>
              </a:ext>
            </a:extLst>
          </p:cNvPr>
          <p:cNvSpPr/>
          <p:nvPr/>
        </p:nvSpPr>
        <p:spPr>
          <a:xfrm rot="5400000">
            <a:off x="7562847" y="2921168"/>
            <a:ext cx="6858000" cy="1015663"/>
          </a:xfrm>
          <a:prstGeom prst="rect">
            <a:avLst/>
          </a:prstGeom>
          <a:solidFill>
            <a:schemeClr val="accent2">
              <a:lumMod val="40000"/>
              <a:lumOff val="60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A5EF9764-E6F1-7471-C850-9B7EA90A878D}"/>
              </a:ext>
            </a:extLst>
          </p:cNvPr>
          <p:cNvSpPr>
            <a:spLocks noGrp="1"/>
          </p:cNvSpPr>
          <p:nvPr>
            <p:ph type="sldNum" sz="quarter" idx="12"/>
          </p:nvPr>
        </p:nvSpPr>
        <p:spPr>
          <a:xfrm>
            <a:off x="10615074" y="6466323"/>
            <a:ext cx="753545" cy="365125"/>
          </a:xfrm>
        </p:spPr>
        <p:txBody>
          <a:bodyPr/>
          <a:lstStyle/>
          <a:p>
            <a:fld id="{294A09A9-5501-47C1-A89A-A340965A2BE2}" type="slidenum">
              <a:rPr lang="en-US" smtClean="0">
                <a:solidFill>
                  <a:schemeClr val="bg2"/>
                </a:solidFill>
              </a:rPr>
              <a:pPr/>
              <a:t>15</a:t>
            </a:fld>
            <a:endParaRPr lang="en-US" dirty="0">
              <a:solidFill>
                <a:schemeClr val="bg2"/>
              </a:solidFill>
            </a:endParaRPr>
          </a:p>
        </p:txBody>
      </p:sp>
      <p:sp>
        <p:nvSpPr>
          <p:cNvPr id="6" name="Footer Placeholder 2">
            <a:extLst>
              <a:ext uri="{FF2B5EF4-FFF2-40B4-BE49-F238E27FC236}">
                <a16:creationId xmlns:a16="http://schemas.microsoft.com/office/drawing/2014/main" id="{F8426302-3C6C-BC3D-62AA-FE91ED42D9F2}"/>
              </a:ext>
            </a:extLst>
          </p:cNvPr>
          <p:cNvSpPr>
            <a:spLocks noGrp="1"/>
          </p:cNvSpPr>
          <p:nvPr>
            <p:ph type="ftr" sz="quarter" idx="11"/>
          </p:nvPr>
        </p:nvSpPr>
        <p:spPr>
          <a:xfrm>
            <a:off x="2759565" y="6466324"/>
            <a:ext cx="6672865" cy="365125"/>
          </a:xfrm>
        </p:spPr>
        <p:txBody>
          <a:bodyPr/>
          <a:lstStyle/>
          <a:p>
            <a:pPr algn="ctr"/>
            <a:r>
              <a:rPr lang="en-US" dirty="0"/>
              <a:t>File Handling in Java</a:t>
            </a:r>
          </a:p>
        </p:txBody>
      </p:sp>
    </p:spTree>
    <p:extLst>
      <p:ext uri="{BB962C8B-B14F-4D97-AF65-F5344CB8AC3E}">
        <p14:creationId xmlns:p14="http://schemas.microsoft.com/office/powerpoint/2010/main" val="222092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84A180-C87F-FEB0-F35A-7D2D29D0F213}"/>
              </a:ext>
            </a:extLst>
          </p:cNvPr>
          <p:cNvSpPr txBox="1"/>
          <p:nvPr/>
        </p:nvSpPr>
        <p:spPr>
          <a:xfrm>
            <a:off x="0" y="84557"/>
            <a:ext cx="6095545" cy="646331"/>
          </a:xfrm>
          <a:prstGeom prst="rect">
            <a:avLst/>
          </a:prstGeom>
          <a:solidFill>
            <a:schemeClr val="accent6">
              <a:lumMod val="40000"/>
              <a:lumOff val="60000"/>
            </a:schemeClr>
          </a:solidFill>
          <a:scene3d>
            <a:camera prst="orthographicFront"/>
            <a:lightRig rig="threePt" dir="t"/>
          </a:scene3d>
          <a:sp3d>
            <a:bevelT w="114300" prst="artDeco"/>
          </a:sp3d>
        </p:spPr>
        <p:txBody>
          <a:bodyPr wrap="square" rtlCol="0">
            <a:spAutoFit/>
          </a:bodyPr>
          <a:lstStyle/>
          <a:p>
            <a:pPr algn="ctr"/>
            <a:r>
              <a:rPr lang="en-US" sz="3600" b="1" dirty="0">
                <a:solidFill>
                  <a:schemeClr val="bg1"/>
                </a:solidFill>
                <a:latin typeface="Goudy Old Style" panose="02020502050305020303" pitchFamily="18" charset="0"/>
              </a:rPr>
              <a:t>Reading from Text Files</a:t>
            </a:r>
            <a:endParaRPr lang="en-IN" sz="3600" b="1" dirty="0">
              <a:solidFill>
                <a:schemeClr val="bg1"/>
              </a:solidFill>
              <a:latin typeface="Goudy Old Style" panose="02020502050305020303" pitchFamily="18" charset="0"/>
            </a:endParaRPr>
          </a:p>
        </p:txBody>
      </p:sp>
      <p:sp>
        <p:nvSpPr>
          <p:cNvPr id="7" name="TextBox 6">
            <a:extLst>
              <a:ext uri="{FF2B5EF4-FFF2-40B4-BE49-F238E27FC236}">
                <a16:creationId xmlns:a16="http://schemas.microsoft.com/office/drawing/2014/main" id="{D225B54A-D61E-FEBE-AD02-FCFCAEEDB45C}"/>
              </a:ext>
            </a:extLst>
          </p:cNvPr>
          <p:cNvSpPr txBox="1"/>
          <p:nvPr/>
        </p:nvSpPr>
        <p:spPr>
          <a:xfrm>
            <a:off x="6097364" y="84557"/>
            <a:ext cx="6094636" cy="646331"/>
          </a:xfrm>
          <a:prstGeom prst="rect">
            <a:avLst/>
          </a:prstGeom>
          <a:solidFill>
            <a:schemeClr val="accent6">
              <a:lumMod val="40000"/>
              <a:lumOff val="60000"/>
            </a:schemeClr>
          </a:solidFill>
          <a:scene3d>
            <a:camera prst="orthographicFront"/>
            <a:lightRig rig="threePt" dir="t"/>
          </a:scene3d>
          <a:sp3d>
            <a:bevelT w="114300" prst="artDeco"/>
          </a:sp3d>
        </p:spPr>
        <p:txBody>
          <a:bodyPr wrap="square" rtlCol="0">
            <a:spAutoFit/>
          </a:bodyPr>
          <a:lstStyle/>
          <a:p>
            <a:pPr algn="ctr"/>
            <a:r>
              <a:rPr lang="en-US" sz="3600" b="1" dirty="0">
                <a:solidFill>
                  <a:schemeClr val="bg1"/>
                </a:solidFill>
                <a:latin typeface="Goudy Old Style" panose="02020502050305020303" pitchFamily="18" charset="0"/>
              </a:rPr>
              <a:t>Writing to Text Files</a:t>
            </a:r>
            <a:endParaRPr lang="en-IN" sz="3600" b="1" dirty="0">
              <a:solidFill>
                <a:schemeClr val="bg1"/>
              </a:solidFill>
              <a:latin typeface="Goudy Old Style" panose="02020502050305020303" pitchFamily="18" charset="0"/>
            </a:endParaRPr>
          </a:p>
        </p:txBody>
      </p:sp>
      <p:sp>
        <p:nvSpPr>
          <p:cNvPr id="9" name="Rectangle 1">
            <a:extLst>
              <a:ext uri="{FF2B5EF4-FFF2-40B4-BE49-F238E27FC236}">
                <a16:creationId xmlns:a16="http://schemas.microsoft.com/office/drawing/2014/main" id="{3EF4A7F9-1A8F-3075-5140-BF6B9CFA4197}"/>
              </a:ext>
            </a:extLst>
          </p:cNvPr>
          <p:cNvSpPr>
            <a:spLocks noChangeArrowheads="1"/>
          </p:cNvSpPr>
          <p:nvPr/>
        </p:nvSpPr>
        <p:spPr bwMode="auto">
          <a:xfrm>
            <a:off x="-2" y="846483"/>
            <a:ext cx="6095545"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2000" dirty="0">
                <a:latin typeface="Goudy Old Style" panose="02020502050305020303" pitchFamily="18" charset="0"/>
              </a:rPr>
              <a:t>To read data from text files in Java, we use classes like </a:t>
            </a:r>
            <a:r>
              <a:rPr lang="en-US" altLang="en-US" sz="2000" b="1" dirty="0" err="1">
                <a:latin typeface="Goudy Old Style" panose="02020502050305020303" pitchFamily="18" charset="0"/>
              </a:rPr>
              <a:t>FileReader</a:t>
            </a:r>
            <a:r>
              <a:rPr lang="en-US" altLang="en-US" sz="2000" dirty="0">
                <a:latin typeface="Goudy Old Style" panose="02020502050305020303" pitchFamily="18" charset="0"/>
              </a:rPr>
              <a:t> and </a:t>
            </a:r>
            <a:r>
              <a:rPr lang="en-US" altLang="en-US" sz="2000" b="1" dirty="0" err="1">
                <a:latin typeface="Goudy Old Style" panose="02020502050305020303" pitchFamily="18" charset="0"/>
              </a:rPr>
              <a:t>BufferedReader</a:t>
            </a:r>
            <a:r>
              <a:rPr lang="en-US" altLang="en-US" sz="2000" dirty="0">
                <a:latin typeface="Goudy Old Style" panose="02020502050305020303" pitchFamily="18" charset="0"/>
              </a:rPr>
              <a:t>. Here's an example: </a:t>
            </a:r>
          </a:p>
        </p:txBody>
      </p:sp>
      <p:sp>
        <p:nvSpPr>
          <p:cNvPr id="10" name="Rectangle 2">
            <a:extLst>
              <a:ext uri="{FF2B5EF4-FFF2-40B4-BE49-F238E27FC236}">
                <a16:creationId xmlns:a16="http://schemas.microsoft.com/office/drawing/2014/main" id="{A87C5259-6DBF-8791-B0DC-519A0A03AE26}"/>
              </a:ext>
            </a:extLst>
          </p:cNvPr>
          <p:cNvSpPr>
            <a:spLocks noChangeArrowheads="1"/>
          </p:cNvSpPr>
          <p:nvPr/>
        </p:nvSpPr>
        <p:spPr bwMode="auto">
          <a:xfrm>
            <a:off x="6096454" y="846482"/>
            <a:ext cx="6095546"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Goudy Old Style" panose="02020502050305020303" pitchFamily="18" charset="0"/>
              </a:rPr>
              <a:t>To write data to text files, we use classes like </a:t>
            </a:r>
            <a:r>
              <a:rPr kumimoji="0" lang="en-US" altLang="en-US" sz="2000" b="1" i="0" u="none" strike="noStrike" cap="none" normalizeH="0" baseline="0" dirty="0" err="1">
                <a:ln>
                  <a:noFill/>
                </a:ln>
                <a:effectLst/>
                <a:latin typeface="Goudy Old Style" panose="02020502050305020303" pitchFamily="18" charset="0"/>
              </a:rPr>
              <a:t>FileWriter</a:t>
            </a:r>
            <a:r>
              <a:rPr kumimoji="0" lang="en-US" altLang="en-US" sz="2000" b="0" i="0" u="none" strike="noStrike" cap="none" normalizeH="0" baseline="0" dirty="0">
                <a:ln>
                  <a:noFill/>
                </a:ln>
                <a:effectLst/>
                <a:latin typeface="Goudy Old Style" panose="02020502050305020303" pitchFamily="18" charset="0"/>
              </a:rPr>
              <a:t> and </a:t>
            </a:r>
            <a:r>
              <a:rPr kumimoji="0" lang="en-US" altLang="en-US" sz="2000" b="1" i="0" u="none" strike="noStrike" cap="none" normalizeH="0" baseline="0" dirty="0" err="1">
                <a:ln>
                  <a:noFill/>
                </a:ln>
                <a:effectLst/>
                <a:latin typeface="Goudy Old Style" panose="02020502050305020303" pitchFamily="18" charset="0"/>
              </a:rPr>
              <a:t>BufferedWriter</a:t>
            </a:r>
            <a:r>
              <a:rPr kumimoji="0" lang="en-US" altLang="en-US" sz="2000" b="0" i="0" u="none" strike="noStrike" cap="none" normalizeH="0" baseline="0" dirty="0">
                <a:ln>
                  <a:noFill/>
                </a:ln>
                <a:effectLst/>
                <a:latin typeface="Goudy Old Style" panose="02020502050305020303" pitchFamily="18" charset="0"/>
              </a:rPr>
              <a:t>. Here's an example: </a:t>
            </a:r>
          </a:p>
        </p:txBody>
      </p:sp>
      <p:sp>
        <p:nvSpPr>
          <p:cNvPr id="12" name="TextBox 11">
            <a:extLst>
              <a:ext uri="{FF2B5EF4-FFF2-40B4-BE49-F238E27FC236}">
                <a16:creationId xmlns:a16="http://schemas.microsoft.com/office/drawing/2014/main" id="{DD157096-DE77-EE44-CDED-DE9622C5C204}"/>
              </a:ext>
            </a:extLst>
          </p:cNvPr>
          <p:cNvSpPr txBox="1"/>
          <p:nvPr/>
        </p:nvSpPr>
        <p:spPr>
          <a:xfrm>
            <a:off x="195684" y="1763594"/>
            <a:ext cx="5610225" cy="3166824"/>
          </a:xfrm>
          <a:prstGeom prst="roundRect">
            <a:avLst/>
          </a:prstGeom>
          <a:solidFill>
            <a:schemeClr val="accent6">
              <a:lumMod val="60000"/>
              <a:lumOff val="40000"/>
            </a:schemeClr>
          </a:solidFill>
          <a:effectLst>
            <a:innerShdw blurRad="63500" dist="50800" dir="2700000">
              <a:prstClr val="black">
                <a:alpha val="50000"/>
              </a:prstClr>
            </a:innerShdw>
          </a:effectLst>
        </p:spPr>
        <p:txBody>
          <a:bodyPr wrap="square">
            <a:spAutoFit/>
          </a:bodyPr>
          <a:lstStyle/>
          <a:p>
            <a:r>
              <a:rPr lang="en-IN" sz="2000" dirty="0">
                <a:solidFill>
                  <a:schemeClr val="bg1"/>
                </a:solidFill>
                <a:latin typeface="Goudy Old Style" panose="02020502050305020303" pitchFamily="18" charset="0"/>
              </a:rPr>
              <a:t>try (</a:t>
            </a:r>
            <a:r>
              <a:rPr lang="en-IN" sz="2000" dirty="0" err="1">
                <a:solidFill>
                  <a:schemeClr val="bg1"/>
                </a:solidFill>
                <a:latin typeface="Goudy Old Style" panose="02020502050305020303" pitchFamily="18" charset="0"/>
              </a:rPr>
              <a:t>BufferedReader</a:t>
            </a:r>
            <a:r>
              <a:rPr lang="en-IN" sz="2000" dirty="0">
                <a:solidFill>
                  <a:schemeClr val="bg1"/>
                </a:solidFill>
                <a:latin typeface="Goudy Old Style" panose="02020502050305020303" pitchFamily="18" charset="0"/>
              </a:rPr>
              <a:t> </a:t>
            </a:r>
            <a:r>
              <a:rPr lang="en-IN" sz="2000" dirty="0" err="1">
                <a:solidFill>
                  <a:schemeClr val="bg1"/>
                </a:solidFill>
                <a:latin typeface="Goudy Old Style" panose="02020502050305020303" pitchFamily="18" charset="0"/>
              </a:rPr>
              <a:t>br</a:t>
            </a:r>
            <a:r>
              <a:rPr lang="en-IN" sz="2000" dirty="0">
                <a:solidFill>
                  <a:schemeClr val="bg1"/>
                </a:solidFill>
                <a:latin typeface="Goudy Old Style" panose="02020502050305020303" pitchFamily="18" charset="0"/>
              </a:rPr>
              <a:t> = new </a:t>
            </a:r>
            <a:r>
              <a:rPr lang="en-IN" sz="2000" dirty="0" err="1">
                <a:solidFill>
                  <a:schemeClr val="bg1"/>
                </a:solidFill>
                <a:latin typeface="Goudy Old Style" panose="02020502050305020303" pitchFamily="18" charset="0"/>
              </a:rPr>
              <a:t>BufferedReader</a:t>
            </a:r>
            <a:r>
              <a:rPr lang="en-IN" sz="2000" dirty="0">
                <a:solidFill>
                  <a:schemeClr val="bg1"/>
                </a:solidFill>
                <a:latin typeface="Goudy Old Style" panose="02020502050305020303" pitchFamily="18" charset="0"/>
              </a:rPr>
              <a:t>(new </a:t>
            </a:r>
            <a:r>
              <a:rPr lang="en-IN" sz="2000" dirty="0" err="1">
                <a:solidFill>
                  <a:schemeClr val="bg1"/>
                </a:solidFill>
                <a:latin typeface="Goudy Old Style" panose="02020502050305020303" pitchFamily="18" charset="0"/>
              </a:rPr>
              <a:t>FileReader</a:t>
            </a:r>
            <a:r>
              <a:rPr lang="en-IN" sz="2000" dirty="0">
                <a:solidFill>
                  <a:schemeClr val="bg1"/>
                </a:solidFill>
                <a:latin typeface="Goudy Old Style" panose="02020502050305020303" pitchFamily="18" charset="0"/>
              </a:rPr>
              <a:t>("example.txt"))) {</a:t>
            </a:r>
          </a:p>
          <a:p>
            <a:r>
              <a:rPr lang="en-IN" sz="2000" dirty="0">
                <a:solidFill>
                  <a:schemeClr val="bg1"/>
                </a:solidFill>
                <a:latin typeface="Goudy Old Style" panose="02020502050305020303" pitchFamily="18" charset="0"/>
              </a:rPr>
              <a:t>    String line;</a:t>
            </a:r>
          </a:p>
          <a:p>
            <a:r>
              <a:rPr lang="en-IN" sz="2000" dirty="0">
                <a:solidFill>
                  <a:schemeClr val="bg1"/>
                </a:solidFill>
                <a:latin typeface="Goudy Old Style" panose="02020502050305020303" pitchFamily="18" charset="0"/>
              </a:rPr>
              <a:t>    while ((line = </a:t>
            </a:r>
            <a:r>
              <a:rPr lang="en-IN" sz="2000" dirty="0" err="1">
                <a:solidFill>
                  <a:schemeClr val="bg1"/>
                </a:solidFill>
                <a:latin typeface="Goudy Old Style" panose="02020502050305020303" pitchFamily="18" charset="0"/>
              </a:rPr>
              <a:t>br.readLine</a:t>
            </a:r>
            <a:r>
              <a:rPr lang="en-IN" sz="2000" dirty="0">
                <a:solidFill>
                  <a:schemeClr val="bg1"/>
                </a:solidFill>
                <a:latin typeface="Goudy Old Style" panose="02020502050305020303" pitchFamily="18" charset="0"/>
              </a:rPr>
              <a:t>()) != null) {</a:t>
            </a:r>
          </a:p>
          <a:p>
            <a:r>
              <a:rPr lang="en-IN" sz="2000" dirty="0">
                <a:solidFill>
                  <a:schemeClr val="bg1"/>
                </a:solidFill>
                <a:latin typeface="Goudy Old Style" panose="02020502050305020303" pitchFamily="18" charset="0"/>
              </a:rPr>
              <a:t>        </a:t>
            </a:r>
            <a:r>
              <a:rPr lang="en-IN" sz="2000" dirty="0" err="1">
                <a:solidFill>
                  <a:schemeClr val="bg1"/>
                </a:solidFill>
                <a:latin typeface="Goudy Old Style" panose="02020502050305020303" pitchFamily="18" charset="0"/>
              </a:rPr>
              <a:t>System.out.println</a:t>
            </a:r>
            <a:r>
              <a:rPr lang="en-IN" sz="2000" dirty="0">
                <a:solidFill>
                  <a:schemeClr val="bg1"/>
                </a:solidFill>
                <a:latin typeface="Goudy Old Style" panose="02020502050305020303" pitchFamily="18" charset="0"/>
              </a:rPr>
              <a:t>(line);</a:t>
            </a:r>
          </a:p>
          <a:p>
            <a:r>
              <a:rPr lang="en-IN" sz="2000" dirty="0">
                <a:solidFill>
                  <a:schemeClr val="bg1"/>
                </a:solidFill>
                <a:latin typeface="Goudy Old Style" panose="02020502050305020303" pitchFamily="18" charset="0"/>
              </a:rPr>
              <a:t>    }</a:t>
            </a:r>
          </a:p>
          <a:p>
            <a:r>
              <a:rPr lang="en-IN" sz="2000" dirty="0">
                <a:solidFill>
                  <a:schemeClr val="bg1"/>
                </a:solidFill>
                <a:latin typeface="Goudy Old Style" panose="02020502050305020303" pitchFamily="18" charset="0"/>
              </a:rPr>
              <a:t>} catch (</a:t>
            </a:r>
            <a:r>
              <a:rPr lang="en-IN" sz="2000" dirty="0" err="1">
                <a:solidFill>
                  <a:schemeClr val="bg1"/>
                </a:solidFill>
                <a:latin typeface="Goudy Old Style" panose="02020502050305020303" pitchFamily="18" charset="0"/>
              </a:rPr>
              <a:t>IOException</a:t>
            </a:r>
            <a:r>
              <a:rPr lang="en-IN" sz="2000" dirty="0">
                <a:solidFill>
                  <a:schemeClr val="bg1"/>
                </a:solidFill>
                <a:latin typeface="Goudy Old Style" panose="02020502050305020303" pitchFamily="18" charset="0"/>
              </a:rPr>
              <a:t> e) {</a:t>
            </a:r>
          </a:p>
          <a:p>
            <a:r>
              <a:rPr lang="en-IN" sz="2000" dirty="0">
                <a:solidFill>
                  <a:schemeClr val="bg1"/>
                </a:solidFill>
                <a:latin typeface="Goudy Old Style" panose="02020502050305020303" pitchFamily="18" charset="0"/>
              </a:rPr>
              <a:t>    </a:t>
            </a:r>
            <a:r>
              <a:rPr lang="en-IN" sz="2000" dirty="0" err="1">
                <a:solidFill>
                  <a:schemeClr val="bg1"/>
                </a:solidFill>
                <a:latin typeface="Goudy Old Style" panose="02020502050305020303" pitchFamily="18" charset="0"/>
              </a:rPr>
              <a:t>e.printStackTrace</a:t>
            </a:r>
            <a:r>
              <a:rPr lang="en-IN" sz="2000" dirty="0">
                <a:solidFill>
                  <a:schemeClr val="bg1"/>
                </a:solidFill>
                <a:latin typeface="Goudy Old Style" panose="02020502050305020303" pitchFamily="18" charset="0"/>
              </a:rPr>
              <a:t>();</a:t>
            </a:r>
          </a:p>
          <a:p>
            <a:r>
              <a:rPr lang="en-IN" sz="2000" dirty="0">
                <a:solidFill>
                  <a:schemeClr val="bg1"/>
                </a:solidFill>
                <a:latin typeface="Goudy Old Style" panose="02020502050305020303" pitchFamily="18" charset="0"/>
              </a:rPr>
              <a:t>}</a:t>
            </a:r>
          </a:p>
        </p:txBody>
      </p:sp>
      <p:sp>
        <p:nvSpPr>
          <p:cNvPr id="14" name="TextBox 13">
            <a:extLst>
              <a:ext uri="{FF2B5EF4-FFF2-40B4-BE49-F238E27FC236}">
                <a16:creationId xmlns:a16="http://schemas.microsoft.com/office/drawing/2014/main" id="{9A037ACB-5071-4AD1-260A-F1A8EF008275}"/>
              </a:ext>
            </a:extLst>
          </p:cNvPr>
          <p:cNvSpPr txBox="1"/>
          <p:nvPr/>
        </p:nvSpPr>
        <p:spPr>
          <a:xfrm>
            <a:off x="6392702" y="2274371"/>
            <a:ext cx="5610226" cy="2145268"/>
          </a:xfrm>
          <a:prstGeom prst="roundRect">
            <a:avLst/>
          </a:prstGeom>
          <a:solidFill>
            <a:schemeClr val="accent6">
              <a:lumMod val="60000"/>
              <a:lumOff val="40000"/>
            </a:schemeClr>
          </a:solidFill>
          <a:effectLst>
            <a:innerShdw blurRad="63500" dist="50800" dir="2700000">
              <a:prstClr val="black">
                <a:alpha val="50000"/>
              </a:prstClr>
            </a:innerShdw>
          </a:effectLst>
        </p:spPr>
        <p:txBody>
          <a:bodyPr wrap="square">
            <a:spAutoFit/>
          </a:bodyPr>
          <a:lstStyle/>
          <a:p>
            <a:r>
              <a:rPr lang="en-IN" sz="2000" dirty="0">
                <a:solidFill>
                  <a:schemeClr val="bg1"/>
                </a:solidFill>
                <a:latin typeface="Goudy Old Style" panose="02020502050305020303" pitchFamily="18" charset="0"/>
              </a:rPr>
              <a:t>try (</a:t>
            </a:r>
            <a:r>
              <a:rPr lang="en-IN" sz="2000" dirty="0" err="1">
                <a:solidFill>
                  <a:schemeClr val="bg1"/>
                </a:solidFill>
                <a:latin typeface="Goudy Old Style" panose="02020502050305020303" pitchFamily="18" charset="0"/>
              </a:rPr>
              <a:t>BufferedWriter</a:t>
            </a:r>
            <a:r>
              <a:rPr lang="en-IN" sz="2000" dirty="0">
                <a:solidFill>
                  <a:schemeClr val="bg1"/>
                </a:solidFill>
                <a:latin typeface="Goudy Old Style" panose="02020502050305020303" pitchFamily="18" charset="0"/>
              </a:rPr>
              <a:t> </a:t>
            </a:r>
            <a:r>
              <a:rPr lang="en-IN" sz="2000" dirty="0" err="1">
                <a:solidFill>
                  <a:schemeClr val="bg1"/>
                </a:solidFill>
                <a:latin typeface="Goudy Old Style" panose="02020502050305020303" pitchFamily="18" charset="0"/>
              </a:rPr>
              <a:t>bw</a:t>
            </a:r>
            <a:r>
              <a:rPr lang="en-IN" sz="2000" dirty="0">
                <a:solidFill>
                  <a:schemeClr val="bg1"/>
                </a:solidFill>
                <a:latin typeface="Goudy Old Style" panose="02020502050305020303" pitchFamily="18" charset="0"/>
              </a:rPr>
              <a:t> = new </a:t>
            </a:r>
            <a:r>
              <a:rPr lang="en-IN" sz="2000" dirty="0" err="1">
                <a:solidFill>
                  <a:schemeClr val="bg1"/>
                </a:solidFill>
                <a:latin typeface="Goudy Old Style" panose="02020502050305020303" pitchFamily="18" charset="0"/>
              </a:rPr>
              <a:t>BufferedWriter</a:t>
            </a:r>
            <a:r>
              <a:rPr lang="en-IN" sz="2000" dirty="0">
                <a:solidFill>
                  <a:schemeClr val="bg1"/>
                </a:solidFill>
                <a:latin typeface="Goudy Old Style" panose="02020502050305020303" pitchFamily="18" charset="0"/>
              </a:rPr>
              <a:t>(new </a:t>
            </a:r>
            <a:r>
              <a:rPr lang="en-IN" sz="2000" dirty="0" err="1">
                <a:solidFill>
                  <a:schemeClr val="bg1"/>
                </a:solidFill>
                <a:latin typeface="Goudy Old Style" panose="02020502050305020303" pitchFamily="18" charset="0"/>
              </a:rPr>
              <a:t>FileWriter</a:t>
            </a:r>
            <a:r>
              <a:rPr lang="en-IN" sz="2000" dirty="0">
                <a:solidFill>
                  <a:schemeClr val="bg1"/>
                </a:solidFill>
                <a:latin typeface="Goudy Old Style" panose="02020502050305020303" pitchFamily="18" charset="0"/>
              </a:rPr>
              <a:t>("output.txt"))) {</a:t>
            </a:r>
          </a:p>
          <a:p>
            <a:r>
              <a:rPr lang="en-IN" sz="2000" dirty="0">
                <a:solidFill>
                  <a:schemeClr val="bg1"/>
                </a:solidFill>
                <a:latin typeface="Goudy Old Style" panose="02020502050305020303" pitchFamily="18" charset="0"/>
              </a:rPr>
              <a:t>    </a:t>
            </a:r>
            <a:r>
              <a:rPr lang="en-IN" sz="2000" dirty="0" err="1">
                <a:solidFill>
                  <a:schemeClr val="bg1"/>
                </a:solidFill>
                <a:latin typeface="Goudy Old Style" panose="02020502050305020303" pitchFamily="18" charset="0"/>
              </a:rPr>
              <a:t>bw.write</a:t>
            </a:r>
            <a:r>
              <a:rPr lang="en-IN" sz="2000" dirty="0">
                <a:solidFill>
                  <a:schemeClr val="bg1"/>
                </a:solidFill>
                <a:latin typeface="Goudy Old Style" panose="02020502050305020303" pitchFamily="18" charset="0"/>
              </a:rPr>
              <a:t>("Hello, Java File Handling!");</a:t>
            </a:r>
          </a:p>
          <a:p>
            <a:r>
              <a:rPr lang="en-IN" sz="2000" dirty="0">
                <a:solidFill>
                  <a:schemeClr val="bg1"/>
                </a:solidFill>
                <a:latin typeface="Goudy Old Style" panose="02020502050305020303" pitchFamily="18" charset="0"/>
              </a:rPr>
              <a:t>} catch (</a:t>
            </a:r>
            <a:r>
              <a:rPr lang="en-IN" sz="2000" dirty="0" err="1">
                <a:solidFill>
                  <a:schemeClr val="bg1"/>
                </a:solidFill>
                <a:latin typeface="Goudy Old Style" panose="02020502050305020303" pitchFamily="18" charset="0"/>
              </a:rPr>
              <a:t>IOException</a:t>
            </a:r>
            <a:r>
              <a:rPr lang="en-IN" sz="2000" dirty="0">
                <a:solidFill>
                  <a:schemeClr val="bg1"/>
                </a:solidFill>
                <a:latin typeface="Goudy Old Style" panose="02020502050305020303" pitchFamily="18" charset="0"/>
              </a:rPr>
              <a:t> e) {</a:t>
            </a:r>
          </a:p>
          <a:p>
            <a:r>
              <a:rPr lang="en-IN" sz="2000" dirty="0">
                <a:solidFill>
                  <a:schemeClr val="bg1"/>
                </a:solidFill>
                <a:latin typeface="Goudy Old Style" panose="02020502050305020303" pitchFamily="18" charset="0"/>
              </a:rPr>
              <a:t>    </a:t>
            </a:r>
            <a:r>
              <a:rPr lang="en-IN" sz="2000" dirty="0" err="1">
                <a:solidFill>
                  <a:schemeClr val="bg1"/>
                </a:solidFill>
                <a:latin typeface="Goudy Old Style" panose="02020502050305020303" pitchFamily="18" charset="0"/>
              </a:rPr>
              <a:t>e.printStackTrace</a:t>
            </a:r>
            <a:r>
              <a:rPr lang="en-IN" sz="2000" dirty="0">
                <a:solidFill>
                  <a:schemeClr val="bg1"/>
                </a:solidFill>
                <a:latin typeface="Goudy Old Style" panose="02020502050305020303" pitchFamily="18" charset="0"/>
              </a:rPr>
              <a:t>();</a:t>
            </a:r>
          </a:p>
          <a:p>
            <a:r>
              <a:rPr lang="en-IN" sz="2000" dirty="0">
                <a:solidFill>
                  <a:schemeClr val="bg1"/>
                </a:solidFill>
                <a:latin typeface="Goudy Old Style" panose="02020502050305020303" pitchFamily="18" charset="0"/>
              </a:rPr>
              <a:t>}</a:t>
            </a:r>
          </a:p>
        </p:txBody>
      </p:sp>
      <p:sp>
        <p:nvSpPr>
          <p:cNvPr id="15" name="Rectangle 3">
            <a:extLst>
              <a:ext uri="{FF2B5EF4-FFF2-40B4-BE49-F238E27FC236}">
                <a16:creationId xmlns:a16="http://schemas.microsoft.com/office/drawing/2014/main" id="{9292BC9E-7921-F52A-1CD7-DF69043C5EDD}"/>
              </a:ext>
            </a:extLst>
          </p:cNvPr>
          <p:cNvSpPr>
            <a:spLocks noChangeArrowheads="1"/>
          </p:cNvSpPr>
          <p:nvPr/>
        </p:nvSpPr>
        <p:spPr bwMode="auto">
          <a:xfrm>
            <a:off x="0" y="5139644"/>
            <a:ext cx="6001594"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Goudy Old Style" panose="02020502050305020303" pitchFamily="18" charset="0"/>
              </a:rPr>
              <a:t>This code reads each line from the "example.txt" file and prints it to the console. Notice the use of </a:t>
            </a:r>
            <a:r>
              <a:rPr kumimoji="0" lang="en-US" altLang="en-US" sz="2000" b="1" i="0" u="none" strike="noStrike" cap="none" normalizeH="0" baseline="0" dirty="0">
                <a:ln>
                  <a:noFill/>
                </a:ln>
                <a:effectLst/>
                <a:latin typeface="Goudy Old Style" panose="02020502050305020303" pitchFamily="18" charset="0"/>
              </a:rPr>
              <a:t>try-with-resources</a:t>
            </a:r>
            <a:r>
              <a:rPr kumimoji="0" lang="en-US" altLang="en-US" sz="2000" b="0" i="0" u="none" strike="noStrike" cap="none" normalizeH="0" baseline="0" dirty="0">
                <a:ln>
                  <a:noFill/>
                </a:ln>
                <a:effectLst/>
                <a:latin typeface="Goudy Old Style" panose="02020502050305020303" pitchFamily="18" charset="0"/>
              </a:rPr>
              <a:t> to automatically close the resources. </a:t>
            </a:r>
          </a:p>
        </p:txBody>
      </p:sp>
      <p:sp>
        <p:nvSpPr>
          <p:cNvPr id="16" name="Rectangle 4">
            <a:extLst>
              <a:ext uri="{FF2B5EF4-FFF2-40B4-BE49-F238E27FC236}">
                <a16:creationId xmlns:a16="http://schemas.microsoft.com/office/drawing/2014/main" id="{59497787-363A-B44F-9E69-E440315A4ECE}"/>
              </a:ext>
            </a:extLst>
          </p:cNvPr>
          <p:cNvSpPr>
            <a:spLocks noChangeArrowheads="1"/>
          </p:cNvSpPr>
          <p:nvPr/>
        </p:nvSpPr>
        <p:spPr bwMode="auto">
          <a:xfrm>
            <a:off x="6001594" y="5139643"/>
            <a:ext cx="6001334"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Goudy Old Style" panose="02020502050305020303" pitchFamily="18" charset="0"/>
              </a:rPr>
              <a:t>This code writes the specified text to the "output.txt" file. Again, </a:t>
            </a:r>
            <a:r>
              <a:rPr kumimoji="0" lang="en-US" altLang="en-US" sz="2000" b="1" i="0" u="none" strike="noStrike" cap="none" normalizeH="0" baseline="0" dirty="0">
                <a:ln>
                  <a:noFill/>
                </a:ln>
                <a:effectLst/>
                <a:latin typeface="Goudy Old Style" panose="02020502050305020303" pitchFamily="18" charset="0"/>
              </a:rPr>
              <a:t>try-with-resources</a:t>
            </a:r>
            <a:r>
              <a:rPr kumimoji="0" lang="en-US" altLang="en-US" sz="2000" b="0" i="0" u="none" strike="noStrike" cap="none" normalizeH="0" baseline="0" dirty="0">
                <a:ln>
                  <a:noFill/>
                </a:ln>
                <a:effectLst/>
                <a:latin typeface="Goudy Old Style" panose="02020502050305020303" pitchFamily="18" charset="0"/>
              </a:rPr>
              <a:t> ensures proper resource management. </a:t>
            </a:r>
          </a:p>
        </p:txBody>
      </p:sp>
      <p:sp>
        <p:nvSpPr>
          <p:cNvPr id="3" name="Slide Number Placeholder 2">
            <a:extLst>
              <a:ext uri="{FF2B5EF4-FFF2-40B4-BE49-F238E27FC236}">
                <a16:creationId xmlns:a16="http://schemas.microsoft.com/office/drawing/2014/main" id="{B7968D88-07AD-5DBA-26AE-AD5CE6949FB1}"/>
              </a:ext>
            </a:extLst>
          </p:cNvPr>
          <p:cNvSpPr>
            <a:spLocks noGrp="1"/>
          </p:cNvSpPr>
          <p:nvPr>
            <p:ph type="sldNum" sz="quarter" idx="12"/>
          </p:nvPr>
        </p:nvSpPr>
        <p:spPr>
          <a:xfrm>
            <a:off x="10534107" y="6456274"/>
            <a:ext cx="753545" cy="365125"/>
          </a:xfrm>
        </p:spPr>
        <p:txBody>
          <a:bodyPr/>
          <a:lstStyle/>
          <a:p>
            <a:fld id="{294A09A9-5501-47C1-A89A-A340965A2BE2}" type="slidenum">
              <a:rPr lang="en-US" smtClean="0"/>
              <a:pPr/>
              <a:t>16</a:t>
            </a:fld>
            <a:endParaRPr lang="en-US" dirty="0"/>
          </a:p>
        </p:txBody>
      </p:sp>
      <p:sp>
        <p:nvSpPr>
          <p:cNvPr id="4" name="Footer Placeholder 2">
            <a:extLst>
              <a:ext uri="{FF2B5EF4-FFF2-40B4-BE49-F238E27FC236}">
                <a16:creationId xmlns:a16="http://schemas.microsoft.com/office/drawing/2014/main" id="{7B8D7FD3-BBD7-F5C6-5C96-3DA64815028B}"/>
              </a:ext>
            </a:extLst>
          </p:cNvPr>
          <p:cNvSpPr>
            <a:spLocks noGrp="1"/>
          </p:cNvSpPr>
          <p:nvPr>
            <p:ph type="ftr" sz="quarter" idx="11"/>
          </p:nvPr>
        </p:nvSpPr>
        <p:spPr>
          <a:xfrm>
            <a:off x="2759565" y="6466324"/>
            <a:ext cx="6672865" cy="365125"/>
          </a:xfrm>
        </p:spPr>
        <p:txBody>
          <a:bodyPr/>
          <a:lstStyle/>
          <a:p>
            <a:pPr algn="ctr"/>
            <a:r>
              <a:rPr lang="en-US" dirty="0"/>
              <a:t>File Handling in Java</a:t>
            </a:r>
          </a:p>
        </p:txBody>
      </p:sp>
    </p:spTree>
    <p:extLst>
      <p:ext uri="{BB962C8B-B14F-4D97-AF65-F5344CB8AC3E}">
        <p14:creationId xmlns:p14="http://schemas.microsoft.com/office/powerpoint/2010/main" val="200455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84A180-C87F-FEB0-F35A-7D2D29D0F213}"/>
              </a:ext>
            </a:extLst>
          </p:cNvPr>
          <p:cNvSpPr txBox="1"/>
          <p:nvPr/>
        </p:nvSpPr>
        <p:spPr>
          <a:xfrm>
            <a:off x="0" y="84557"/>
            <a:ext cx="6095545" cy="646331"/>
          </a:xfrm>
          <a:prstGeom prst="rect">
            <a:avLst/>
          </a:prstGeom>
          <a:solidFill>
            <a:schemeClr val="accent4">
              <a:lumMod val="40000"/>
              <a:lumOff val="60000"/>
            </a:schemeClr>
          </a:solidFill>
          <a:scene3d>
            <a:camera prst="orthographicFront"/>
            <a:lightRig rig="threePt" dir="t"/>
          </a:scene3d>
          <a:sp3d>
            <a:bevelT w="114300" prst="artDeco"/>
          </a:sp3d>
        </p:spPr>
        <p:txBody>
          <a:bodyPr wrap="square" rtlCol="0">
            <a:spAutoFit/>
          </a:bodyPr>
          <a:lstStyle/>
          <a:p>
            <a:pPr algn="ctr"/>
            <a:r>
              <a:rPr lang="en-US" sz="3600" b="1" dirty="0">
                <a:solidFill>
                  <a:schemeClr val="bg1"/>
                </a:solidFill>
                <a:latin typeface="Goudy Old Style" panose="02020502050305020303" pitchFamily="18" charset="0"/>
              </a:rPr>
              <a:t>Reading from Binary Files</a:t>
            </a:r>
            <a:endParaRPr lang="en-IN" sz="3600" b="1" dirty="0">
              <a:solidFill>
                <a:schemeClr val="bg1"/>
              </a:solidFill>
              <a:latin typeface="Goudy Old Style" panose="02020502050305020303" pitchFamily="18" charset="0"/>
            </a:endParaRPr>
          </a:p>
        </p:txBody>
      </p:sp>
      <p:sp>
        <p:nvSpPr>
          <p:cNvPr id="7" name="TextBox 6">
            <a:extLst>
              <a:ext uri="{FF2B5EF4-FFF2-40B4-BE49-F238E27FC236}">
                <a16:creationId xmlns:a16="http://schemas.microsoft.com/office/drawing/2014/main" id="{D225B54A-D61E-FEBE-AD02-FCFCAEEDB45C}"/>
              </a:ext>
            </a:extLst>
          </p:cNvPr>
          <p:cNvSpPr txBox="1"/>
          <p:nvPr/>
        </p:nvSpPr>
        <p:spPr>
          <a:xfrm>
            <a:off x="6097364" y="84557"/>
            <a:ext cx="6094636" cy="646331"/>
          </a:xfrm>
          <a:prstGeom prst="rect">
            <a:avLst/>
          </a:prstGeom>
          <a:solidFill>
            <a:schemeClr val="accent4">
              <a:lumMod val="40000"/>
              <a:lumOff val="60000"/>
            </a:schemeClr>
          </a:solidFill>
          <a:scene3d>
            <a:camera prst="orthographicFront"/>
            <a:lightRig rig="threePt" dir="t"/>
          </a:scene3d>
          <a:sp3d>
            <a:bevelT w="114300" prst="artDeco"/>
          </a:sp3d>
        </p:spPr>
        <p:txBody>
          <a:bodyPr wrap="square" rtlCol="0">
            <a:spAutoFit/>
          </a:bodyPr>
          <a:lstStyle/>
          <a:p>
            <a:pPr algn="ctr"/>
            <a:r>
              <a:rPr lang="en-US" sz="3600" b="1" dirty="0">
                <a:solidFill>
                  <a:schemeClr val="bg1"/>
                </a:solidFill>
                <a:latin typeface="Goudy Old Style" panose="02020502050305020303" pitchFamily="18" charset="0"/>
              </a:rPr>
              <a:t>Writing to Binary Files</a:t>
            </a:r>
            <a:endParaRPr lang="en-IN" sz="3600" b="1" dirty="0">
              <a:solidFill>
                <a:schemeClr val="bg1"/>
              </a:solidFill>
              <a:latin typeface="Goudy Old Style" panose="02020502050305020303" pitchFamily="18" charset="0"/>
            </a:endParaRPr>
          </a:p>
        </p:txBody>
      </p:sp>
      <p:sp>
        <p:nvSpPr>
          <p:cNvPr id="9" name="Rectangle 1">
            <a:extLst>
              <a:ext uri="{FF2B5EF4-FFF2-40B4-BE49-F238E27FC236}">
                <a16:creationId xmlns:a16="http://schemas.microsoft.com/office/drawing/2014/main" id="{3EF4A7F9-1A8F-3075-5140-BF6B9CFA4197}"/>
              </a:ext>
            </a:extLst>
          </p:cNvPr>
          <p:cNvSpPr>
            <a:spLocks noChangeArrowheads="1"/>
          </p:cNvSpPr>
          <p:nvPr/>
        </p:nvSpPr>
        <p:spPr bwMode="auto">
          <a:xfrm>
            <a:off x="-2" y="846483"/>
            <a:ext cx="6095545"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Goudy Old Style" panose="02020502050305020303" pitchFamily="18" charset="0"/>
              </a:rPr>
              <a:t>Reading from binary files involves using classes like </a:t>
            </a:r>
            <a:r>
              <a:rPr kumimoji="0" lang="en-US" altLang="en-US" sz="2000" b="1" i="0" u="none" strike="noStrike" cap="none" normalizeH="0" baseline="0" dirty="0" err="1">
                <a:ln>
                  <a:noFill/>
                </a:ln>
                <a:effectLst/>
                <a:latin typeface="Goudy Old Style" panose="02020502050305020303" pitchFamily="18" charset="0"/>
              </a:rPr>
              <a:t>FileInputStream</a:t>
            </a:r>
            <a:r>
              <a:rPr kumimoji="0" lang="en-US" altLang="en-US" sz="2000" b="0" i="0" u="none" strike="noStrike" cap="none" normalizeH="0" baseline="0" dirty="0">
                <a:ln>
                  <a:noFill/>
                </a:ln>
                <a:effectLst/>
                <a:latin typeface="Goudy Old Style" panose="02020502050305020303" pitchFamily="18" charset="0"/>
              </a:rPr>
              <a:t>. Here's a basic example: </a:t>
            </a:r>
          </a:p>
        </p:txBody>
      </p:sp>
      <p:sp>
        <p:nvSpPr>
          <p:cNvPr id="10" name="Rectangle 2">
            <a:extLst>
              <a:ext uri="{FF2B5EF4-FFF2-40B4-BE49-F238E27FC236}">
                <a16:creationId xmlns:a16="http://schemas.microsoft.com/office/drawing/2014/main" id="{A87C5259-6DBF-8791-B0DC-519A0A03AE26}"/>
              </a:ext>
            </a:extLst>
          </p:cNvPr>
          <p:cNvSpPr>
            <a:spLocks noChangeArrowheads="1"/>
          </p:cNvSpPr>
          <p:nvPr/>
        </p:nvSpPr>
        <p:spPr bwMode="auto">
          <a:xfrm>
            <a:off x="6096454" y="846482"/>
            <a:ext cx="6095546"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Goudy Old Style" panose="02020502050305020303" pitchFamily="18" charset="0"/>
              </a:rPr>
              <a:t>To write data to binary files, we use classes like </a:t>
            </a:r>
            <a:r>
              <a:rPr kumimoji="0" lang="en-US" altLang="en-US" sz="2000" b="1" i="0" u="none" strike="noStrike" cap="none" normalizeH="0" baseline="0" dirty="0" err="1">
                <a:ln>
                  <a:noFill/>
                </a:ln>
                <a:effectLst/>
                <a:latin typeface="Goudy Old Style" panose="02020502050305020303" pitchFamily="18" charset="0"/>
              </a:rPr>
              <a:t>FileOutputStream</a:t>
            </a:r>
            <a:r>
              <a:rPr kumimoji="0" lang="en-US" altLang="en-US" sz="2000" b="0" i="0" u="none" strike="noStrike" cap="none" normalizeH="0" baseline="0" dirty="0">
                <a:ln>
                  <a:noFill/>
                </a:ln>
                <a:effectLst/>
                <a:latin typeface="Goudy Old Style" panose="02020502050305020303" pitchFamily="18" charset="0"/>
              </a:rPr>
              <a:t>. Here's an example: </a:t>
            </a:r>
          </a:p>
        </p:txBody>
      </p:sp>
      <p:sp>
        <p:nvSpPr>
          <p:cNvPr id="12" name="TextBox 11">
            <a:extLst>
              <a:ext uri="{FF2B5EF4-FFF2-40B4-BE49-F238E27FC236}">
                <a16:creationId xmlns:a16="http://schemas.microsoft.com/office/drawing/2014/main" id="{DD157096-DE77-EE44-CDED-DE9622C5C204}"/>
              </a:ext>
            </a:extLst>
          </p:cNvPr>
          <p:cNvSpPr txBox="1"/>
          <p:nvPr/>
        </p:nvSpPr>
        <p:spPr>
          <a:xfrm>
            <a:off x="195684" y="1763594"/>
            <a:ext cx="5610225" cy="3166824"/>
          </a:xfrm>
          <a:prstGeom prst="roundRect">
            <a:avLst/>
          </a:prstGeom>
          <a:solidFill>
            <a:schemeClr val="accent4">
              <a:lumMod val="40000"/>
              <a:lumOff val="60000"/>
            </a:schemeClr>
          </a:solidFill>
          <a:effectLst>
            <a:innerShdw blurRad="63500" dist="50800" dir="2700000">
              <a:prstClr val="black">
                <a:alpha val="50000"/>
              </a:prstClr>
            </a:innerShdw>
          </a:effectLst>
        </p:spPr>
        <p:txBody>
          <a:bodyPr wrap="square">
            <a:spAutoFit/>
          </a:bodyPr>
          <a:lstStyle/>
          <a:p>
            <a:r>
              <a:rPr lang="en-IN" sz="2000" dirty="0">
                <a:solidFill>
                  <a:schemeClr val="bg1"/>
                </a:solidFill>
                <a:latin typeface="Goudy Old Style" panose="02020502050305020303" pitchFamily="18" charset="0"/>
              </a:rPr>
              <a:t>try (</a:t>
            </a:r>
            <a:r>
              <a:rPr lang="en-IN" sz="2000" dirty="0" err="1">
                <a:solidFill>
                  <a:schemeClr val="bg1"/>
                </a:solidFill>
                <a:latin typeface="Goudy Old Style" panose="02020502050305020303" pitchFamily="18" charset="0"/>
              </a:rPr>
              <a:t>FileInputStream</a:t>
            </a:r>
            <a:r>
              <a:rPr lang="en-IN" sz="2000" dirty="0">
                <a:solidFill>
                  <a:schemeClr val="bg1"/>
                </a:solidFill>
                <a:latin typeface="Goudy Old Style" panose="02020502050305020303" pitchFamily="18" charset="0"/>
              </a:rPr>
              <a:t> </a:t>
            </a:r>
            <a:r>
              <a:rPr lang="en-IN" sz="2000" dirty="0" err="1">
                <a:solidFill>
                  <a:schemeClr val="bg1"/>
                </a:solidFill>
                <a:latin typeface="Goudy Old Style" panose="02020502050305020303" pitchFamily="18" charset="0"/>
              </a:rPr>
              <a:t>fis</a:t>
            </a:r>
            <a:r>
              <a:rPr lang="en-IN" sz="2000" dirty="0">
                <a:solidFill>
                  <a:schemeClr val="bg1"/>
                </a:solidFill>
                <a:latin typeface="Goudy Old Style" panose="02020502050305020303" pitchFamily="18" charset="0"/>
              </a:rPr>
              <a:t> = new </a:t>
            </a:r>
            <a:r>
              <a:rPr lang="en-IN" sz="2000" dirty="0" err="1">
                <a:solidFill>
                  <a:schemeClr val="bg1"/>
                </a:solidFill>
                <a:latin typeface="Goudy Old Style" panose="02020502050305020303" pitchFamily="18" charset="0"/>
              </a:rPr>
              <a:t>FileInputStream</a:t>
            </a:r>
            <a:r>
              <a:rPr lang="en-IN" sz="2000" dirty="0">
                <a:solidFill>
                  <a:schemeClr val="bg1"/>
                </a:solidFill>
                <a:latin typeface="Goudy Old Style" panose="02020502050305020303" pitchFamily="18" charset="0"/>
              </a:rPr>
              <a:t>("image.jpg")) {</a:t>
            </a:r>
          </a:p>
          <a:p>
            <a:r>
              <a:rPr lang="en-IN" sz="2000" dirty="0">
                <a:solidFill>
                  <a:schemeClr val="bg1"/>
                </a:solidFill>
                <a:latin typeface="Goudy Old Style" panose="02020502050305020303" pitchFamily="18" charset="0"/>
              </a:rPr>
              <a:t>    int data;</a:t>
            </a:r>
          </a:p>
          <a:p>
            <a:r>
              <a:rPr lang="en-IN" sz="2000" dirty="0">
                <a:solidFill>
                  <a:schemeClr val="bg1"/>
                </a:solidFill>
                <a:latin typeface="Goudy Old Style" panose="02020502050305020303" pitchFamily="18" charset="0"/>
              </a:rPr>
              <a:t>    while ((data = </a:t>
            </a:r>
            <a:r>
              <a:rPr lang="en-IN" sz="2000" dirty="0" err="1">
                <a:solidFill>
                  <a:schemeClr val="bg1"/>
                </a:solidFill>
                <a:latin typeface="Goudy Old Style" panose="02020502050305020303" pitchFamily="18" charset="0"/>
              </a:rPr>
              <a:t>fis.read</a:t>
            </a:r>
            <a:r>
              <a:rPr lang="en-IN" sz="2000" dirty="0">
                <a:solidFill>
                  <a:schemeClr val="bg1"/>
                </a:solidFill>
                <a:latin typeface="Goudy Old Style" panose="02020502050305020303" pitchFamily="18" charset="0"/>
              </a:rPr>
              <a:t>()) != -1) {</a:t>
            </a:r>
          </a:p>
          <a:p>
            <a:r>
              <a:rPr lang="en-IN" sz="2000" dirty="0">
                <a:solidFill>
                  <a:schemeClr val="bg1"/>
                </a:solidFill>
                <a:latin typeface="Goudy Old Style" panose="02020502050305020303" pitchFamily="18" charset="0"/>
              </a:rPr>
              <a:t>        // Process the byte data</a:t>
            </a:r>
          </a:p>
          <a:p>
            <a:r>
              <a:rPr lang="en-IN" sz="2000" dirty="0">
                <a:solidFill>
                  <a:schemeClr val="bg1"/>
                </a:solidFill>
                <a:latin typeface="Goudy Old Style" panose="02020502050305020303" pitchFamily="18" charset="0"/>
              </a:rPr>
              <a:t>    }</a:t>
            </a:r>
          </a:p>
          <a:p>
            <a:r>
              <a:rPr lang="en-IN" sz="2000" dirty="0">
                <a:solidFill>
                  <a:schemeClr val="bg1"/>
                </a:solidFill>
                <a:latin typeface="Goudy Old Style" panose="02020502050305020303" pitchFamily="18" charset="0"/>
              </a:rPr>
              <a:t>} catch (</a:t>
            </a:r>
            <a:r>
              <a:rPr lang="en-IN" sz="2000" dirty="0" err="1">
                <a:solidFill>
                  <a:schemeClr val="bg1"/>
                </a:solidFill>
                <a:latin typeface="Goudy Old Style" panose="02020502050305020303" pitchFamily="18" charset="0"/>
              </a:rPr>
              <a:t>IOException</a:t>
            </a:r>
            <a:r>
              <a:rPr lang="en-IN" sz="2000" dirty="0">
                <a:solidFill>
                  <a:schemeClr val="bg1"/>
                </a:solidFill>
                <a:latin typeface="Goudy Old Style" panose="02020502050305020303" pitchFamily="18" charset="0"/>
              </a:rPr>
              <a:t> e) {</a:t>
            </a:r>
          </a:p>
          <a:p>
            <a:r>
              <a:rPr lang="en-IN" sz="2000" dirty="0">
                <a:solidFill>
                  <a:schemeClr val="bg1"/>
                </a:solidFill>
                <a:latin typeface="Goudy Old Style" panose="02020502050305020303" pitchFamily="18" charset="0"/>
              </a:rPr>
              <a:t>    </a:t>
            </a:r>
            <a:r>
              <a:rPr lang="en-IN" sz="2000" dirty="0" err="1">
                <a:solidFill>
                  <a:schemeClr val="bg1"/>
                </a:solidFill>
                <a:latin typeface="Goudy Old Style" panose="02020502050305020303" pitchFamily="18" charset="0"/>
              </a:rPr>
              <a:t>e.printStackTrace</a:t>
            </a:r>
            <a:r>
              <a:rPr lang="en-IN" sz="2000" dirty="0">
                <a:solidFill>
                  <a:schemeClr val="bg1"/>
                </a:solidFill>
                <a:latin typeface="Goudy Old Style" panose="02020502050305020303" pitchFamily="18" charset="0"/>
              </a:rPr>
              <a:t>();</a:t>
            </a:r>
          </a:p>
          <a:p>
            <a:r>
              <a:rPr lang="en-IN" sz="2000" dirty="0">
                <a:solidFill>
                  <a:schemeClr val="bg1"/>
                </a:solidFill>
                <a:latin typeface="Goudy Old Style" panose="02020502050305020303" pitchFamily="18" charset="0"/>
              </a:rPr>
              <a:t>}</a:t>
            </a:r>
          </a:p>
        </p:txBody>
      </p:sp>
      <p:sp>
        <p:nvSpPr>
          <p:cNvPr id="14" name="TextBox 13">
            <a:extLst>
              <a:ext uri="{FF2B5EF4-FFF2-40B4-BE49-F238E27FC236}">
                <a16:creationId xmlns:a16="http://schemas.microsoft.com/office/drawing/2014/main" id="{9A037ACB-5071-4AD1-260A-F1A8EF008275}"/>
              </a:ext>
            </a:extLst>
          </p:cNvPr>
          <p:cNvSpPr txBox="1"/>
          <p:nvPr/>
        </p:nvSpPr>
        <p:spPr>
          <a:xfrm>
            <a:off x="6386090" y="2186106"/>
            <a:ext cx="5610226" cy="2485787"/>
          </a:xfrm>
          <a:prstGeom prst="roundRect">
            <a:avLst/>
          </a:prstGeom>
          <a:solidFill>
            <a:schemeClr val="accent4">
              <a:lumMod val="40000"/>
              <a:lumOff val="60000"/>
            </a:schemeClr>
          </a:solidFill>
          <a:effectLst>
            <a:innerShdw blurRad="63500" dist="50800" dir="2700000">
              <a:prstClr val="black">
                <a:alpha val="50000"/>
              </a:prstClr>
            </a:innerShdw>
          </a:effectLst>
        </p:spPr>
        <p:txBody>
          <a:bodyPr wrap="square">
            <a:spAutoFit/>
          </a:bodyPr>
          <a:lstStyle/>
          <a:p>
            <a:r>
              <a:rPr lang="en-IN" sz="2000" dirty="0">
                <a:solidFill>
                  <a:schemeClr val="bg1"/>
                </a:solidFill>
                <a:latin typeface="Goudy Old Style" panose="02020502050305020303" pitchFamily="18" charset="0"/>
              </a:rPr>
              <a:t>try (</a:t>
            </a:r>
            <a:r>
              <a:rPr lang="en-IN" sz="2000" dirty="0" err="1">
                <a:solidFill>
                  <a:schemeClr val="bg1"/>
                </a:solidFill>
                <a:latin typeface="Goudy Old Style" panose="02020502050305020303" pitchFamily="18" charset="0"/>
              </a:rPr>
              <a:t>FileOutputStream</a:t>
            </a:r>
            <a:r>
              <a:rPr lang="en-IN" sz="2000" dirty="0">
                <a:solidFill>
                  <a:schemeClr val="bg1"/>
                </a:solidFill>
                <a:latin typeface="Goudy Old Style" panose="02020502050305020303" pitchFamily="18" charset="0"/>
              </a:rPr>
              <a:t> </a:t>
            </a:r>
            <a:r>
              <a:rPr lang="en-IN" sz="2000" dirty="0" err="1">
                <a:solidFill>
                  <a:schemeClr val="bg1"/>
                </a:solidFill>
                <a:latin typeface="Goudy Old Style" panose="02020502050305020303" pitchFamily="18" charset="0"/>
              </a:rPr>
              <a:t>fos</a:t>
            </a:r>
            <a:r>
              <a:rPr lang="en-IN" sz="2000" dirty="0">
                <a:solidFill>
                  <a:schemeClr val="bg1"/>
                </a:solidFill>
                <a:latin typeface="Goudy Old Style" panose="02020502050305020303" pitchFamily="18" charset="0"/>
              </a:rPr>
              <a:t> = new </a:t>
            </a:r>
            <a:r>
              <a:rPr lang="en-IN" sz="2000" dirty="0" err="1">
                <a:solidFill>
                  <a:schemeClr val="bg1"/>
                </a:solidFill>
                <a:latin typeface="Goudy Old Style" panose="02020502050305020303" pitchFamily="18" charset="0"/>
              </a:rPr>
              <a:t>FileOutputStream</a:t>
            </a:r>
            <a:r>
              <a:rPr lang="en-IN" sz="2000" dirty="0">
                <a:solidFill>
                  <a:schemeClr val="bg1"/>
                </a:solidFill>
                <a:latin typeface="Goudy Old Style" panose="02020502050305020303" pitchFamily="18" charset="0"/>
              </a:rPr>
              <a:t>("output.jpg")) {</a:t>
            </a:r>
          </a:p>
          <a:p>
            <a:r>
              <a:rPr lang="en-IN" sz="2000" dirty="0">
                <a:solidFill>
                  <a:schemeClr val="bg1"/>
                </a:solidFill>
                <a:latin typeface="Goudy Old Style" panose="02020502050305020303" pitchFamily="18" charset="0"/>
              </a:rPr>
              <a:t>    byte[] data = // your byte array</a:t>
            </a:r>
          </a:p>
          <a:p>
            <a:r>
              <a:rPr lang="en-IN" sz="2000" dirty="0">
                <a:solidFill>
                  <a:schemeClr val="bg1"/>
                </a:solidFill>
                <a:latin typeface="Goudy Old Style" panose="02020502050305020303" pitchFamily="18" charset="0"/>
              </a:rPr>
              <a:t>    </a:t>
            </a:r>
            <a:r>
              <a:rPr lang="en-IN" sz="2000" dirty="0" err="1">
                <a:solidFill>
                  <a:schemeClr val="bg1"/>
                </a:solidFill>
                <a:latin typeface="Goudy Old Style" panose="02020502050305020303" pitchFamily="18" charset="0"/>
              </a:rPr>
              <a:t>fos.write</a:t>
            </a:r>
            <a:r>
              <a:rPr lang="en-IN" sz="2000" dirty="0">
                <a:solidFill>
                  <a:schemeClr val="bg1"/>
                </a:solidFill>
                <a:latin typeface="Goudy Old Style" panose="02020502050305020303" pitchFamily="18" charset="0"/>
              </a:rPr>
              <a:t>(data);</a:t>
            </a:r>
          </a:p>
          <a:p>
            <a:r>
              <a:rPr lang="en-IN" sz="2000" dirty="0">
                <a:solidFill>
                  <a:schemeClr val="bg1"/>
                </a:solidFill>
                <a:latin typeface="Goudy Old Style" panose="02020502050305020303" pitchFamily="18" charset="0"/>
              </a:rPr>
              <a:t>} catch (</a:t>
            </a:r>
            <a:r>
              <a:rPr lang="en-IN" sz="2000" dirty="0" err="1">
                <a:solidFill>
                  <a:schemeClr val="bg1"/>
                </a:solidFill>
                <a:latin typeface="Goudy Old Style" panose="02020502050305020303" pitchFamily="18" charset="0"/>
              </a:rPr>
              <a:t>IOException</a:t>
            </a:r>
            <a:r>
              <a:rPr lang="en-IN" sz="2000" dirty="0">
                <a:solidFill>
                  <a:schemeClr val="bg1"/>
                </a:solidFill>
                <a:latin typeface="Goudy Old Style" panose="02020502050305020303" pitchFamily="18" charset="0"/>
              </a:rPr>
              <a:t> e) {</a:t>
            </a:r>
          </a:p>
          <a:p>
            <a:r>
              <a:rPr lang="en-IN" sz="2000" dirty="0">
                <a:solidFill>
                  <a:schemeClr val="bg1"/>
                </a:solidFill>
                <a:latin typeface="Goudy Old Style" panose="02020502050305020303" pitchFamily="18" charset="0"/>
              </a:rPr>
              <a:t>    </a:t>
            </a:r>
            <a:r>
              <a:rPr lang="en-IN" sz="2000" dirty="0" err="1">
                <a:solidFill>
                  <a:schemeClr val="bg1"/>
                </a:solidFill>
                <a:latin typeface="Goudy Old Style" panose="02020502050305020303" pitchFamily="18" charset="0"/>
              </a:rPr>
              <a:t>e.printStackTrace</a:t>
            </a:r>
            <a:r>
              <a:rPr lang="en-IN" sz="2000" dirty="0">
                <a:solidFill>
                  <a:schemeClr val="bg1"/>
                </a:solidFill>
                <a:latin typeface="Goudy Old Style" panose="02020502050305020303" pitchFamily="18" charset="0"/>
              </a:rPr>
              <a:t>();</a:t>
            </a:r>
          </a:p>
          <a:p>
            <a:r>
              <a:rPr lang="en-IN" sz="2000" dirty="0">
                <a:solidFill>
                  <a:schemeClr val="bg1"/>
                </a:solidFill>
                <a:latin typeface="Goudy Old Style" panose="02020502050305020303" pitchFamily="18" charset="0"/>
              </a:rPr>
              <a:t>}</a:t>
            </a:r>
          </a:p>
        </p:txBody>
      </p:sp>
      <p:sp>
        <p:nvSpPr>
          <p:cNvPr id="15" name="Rectangle 3">
            <a:extLst>
              <a:ext uri="{FF2B5EF4-FFF2-40B4-BE49-F238E27FC236}">
                <a16:creationId xmlns:a16="http://schemas.microsoft.com/office/drawing/2014/main" id="{9292BC9E-7921-F52A-1CD7-DF69043C5EDD}"/>
              </a:ext>
            </a:extLst>
          </p:cNvPr>
          <p:cNvSpPr>
            <a:spLocks noChangeArrowheads="1"/>
          </p:cNvSpPr>
          <p:nvPr/>
        </p:nvSpPr>
        <p:spPr bwMode="auto">
          <a:xfrm>
            <a:off x="0" y="5139644"/>
            <a:ext cx="6001594"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effectLst/>
                <a:latin typeface="Goudy Old Style" panose="02020502050305020303" pitchFamily="18" charset="0"/>
              </a:rPr>
              <a:t>This code snippet reads a binary file (in this case, an image file) byte by byte. Binary files contain non-textual data, so reading them as bytes is a common approach.</a:t>
            </a:r>
            <a:endParaRPr kumimoji="0" lang="en-US" altLang="en-US" sz="2000" b="0" i="0" u="none" strike="noStrike" cap="none" normalizeH="0" baseline="0" dirty="0">
              <a:ln>
                <a:noFill/>
              </a:ln>
              <a:effectLst/>
              <a:latin typeface="Goudy Old Style" panose="02020502050305020303" pitchFamily="18" charset="0"/>
            </a:endParaRPr>
          </a:p>
        </p:txBody>
      </p:sp>
      <p:sp>
        <p:nvSpPr>
          <p:cNvPr id="16" name="Rectangle 4">
            <a:extLst>
              <a:ext uri="{FF2B5EF4-FFF2-40B4-BE49-F238E27FC236}">
                <a16:creationId xmlns:a16="http://schemas.microsoft.com/office/drawing/2014/main" id="{59497787-363A-B44F-9E69-E440315A4ECE}"/>
              </a:ext>
            </a:extLst>
          </p:cNvPr>
          <p:cNvSpPr>
            <a:spLocks noChangeArrowheads="1"/>
          </p:cNvSpPr>
          <p:nvPr/>
        </p:nvSpPr>
        <p:spPr bwMode="auto">
          <a:xfrm>
            <a:off x="6001594" y="5139643"/>
            <a:ext cx="6001334"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Goudy Old Style" panose="02020502050305020303" pitchFamily="18" charset="0"/>
              </a:rPr>
              <a:t>In this code, a </a:t>
            </a:r>
            <a:r>
              <a:rPr kumimoji="0" lang="en-US" altLang="en-US" sz="2000" b="1" i="0" u="none" strike="noStrike" cap="none" normalizeH="0" baseline="0" dirty="0" err="1">
                <a:ln>
                  <a:noFill/>
                </a:ln>
                <a:effectLst/>
                <a:latin typeface="Goudy Old Style" panose="02020502050305020303" pitchFamily="18" charset="0"/>
              </a:rPr>
              <a:t>FileOutputStream</a:t>
            </a:r>
            <a:r>
              <a:rPr kumimoji="0" lang="en-US" altLang="en-US" sz="2000" b="0" i="0" u="none" strike="noStrike" cap="none" normalizeH="0" baseline="0" dirty="0">
                <a:ln>
                  <a:noFill/>
                </a:ln>
                <a:effectLst/>
                <a:latin typeface="Goudy Old Style" panose="02020502050305020303" pitchFamily="18" charset="0"/>
              </a:rPr>
              <a:t> is used to write a byte array to a binary file, such as an image file. Ensure that you properly handle exceptions and provide the correct byte data according to the file format. </a:t>
            </a:r>
          </a:p>
        </p:txBody>
      </p:sp>
      <p:sp>
        <p:nvSpPr>
          <p:cNvPr id="5" name="Rectangle 3">
            <a:extLst>
              <a:ext uri="{FF2B5EF4-FFF2-40B4-BE49-F238E27FC236}">
                <a16:creationId xmlns:a16="http://schemas.microsoft.com/office/drawing/2014/main" id="{1BC06C4E-7693-AEB1-09E3-666406178C31}"/>
              </a:ext>
            </a:extLst>
          </p:cNvPr>
          <p:cNvSpPr>
            <a:spLocks noChangeArrowheads="1"/>
          </p:cNvSpPr>
          <p:nvPr/>
        </p:nvSpPr>
        <p:spPr bwMode="auto">
          <a:xfrm>
            <a:off x="0" y="6301859"/>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171ECC9C-5026-F81A-D324-3EE7456E982F}"/>
              </a:ext>
            </a:extLst>
          </p:cNvPr>
          <p:cNvSpPr>
            <a:spLocks noGrp="1"/>
          </p:cNvSpPr>
          <p:nvPr>
            <p:ph type="sldNum" sz="quarter" idx="12"/>
          </p:nvPr>
        </p:nvSpPr>
        <p:spPr>
          <a:xfrm>
            <a:off x="10554205" y="6408318"/>
            <a:ext cx="753545" cy="365125"/>
          </a:xfrm>
        </p:spPr>
        <p:txBody>
          <a:bodyPr/>
          <a:lstStyle/>
          <a:p>
            <a:fld id="{294A09A9-5501-47C1-A89A-A340965A2BE2}" type="slidenum">
              <a:rPr lang="en-US" smtClean="0"/>
              <a:pPr/>
              <a:t>17</a:t>
            </a:fld>
            <a:endParaRPr lang="en-US" dirty="0"/>
          </a:p>
        </p:txBody>
      </p:sp>
      <p:sp>
        <p:nvSpPr>
          <p:cNvPr id="4" name="Footer Placeholder 2">
            <a:extLst>
              <a:ext uri="{FF2B5EF4-FFF2-40B4-BE49-F238E27FC236}">
                <a16:creationId xmlns:a16="http://schemas.microsoft.com/office/drawing/2014/main" id="{80B56842-F5AB-8976-1D8B-B519C9F56F0B}"/>
              </a:ext>
            </a:extLst>
          </p:cNvPr>
          <p:cNvSpPr>
            <a:spLocks noGrp="1"/>
          </p:cNvSpPr>
          <p:nvPr>
            <p:ph type="ftr" sz="quarter" idx="11"/>
          </p:nvPr>
        </p:nvSpPr>
        <p:spPr>
          <a:xfrm>
            <a:off x="2759565" y="6456275"/>
            <a:ext cx="6672865" cy="365125"/>
          </a:xfrm>
        </p:spPr>
        <p:txBody>
          <a:bodyPr/>
          <a:lstStyle/>
          <a:p>
            <a:pPr algn="ctr"/>
            <a:r>
              <a:rPr lang="en-US" dirty="0"/>
              <a:t>File Handling in Java</a:t>
            </a:r>
          </a:p>
        </p:txBody>
      </p:sp>
    </p:spTree>
    <p:extLst>
      <p:ext uri="{BB962C8B-B14F-4D97-AF65-F5344CB8AC3E}">
        <p14:creationId xmlns:p14="http://schemas.microsoft.com/office/powerpoint/2010/main" val="395416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AEFFF7-B690-9940-D92B-70D1E77C925C}"/>
              </a:ext>
            </a:extLst>
          </p:cNvPr>
          <p:cNvSpPr txBox="1"/>
          <p:nvPr/>
        </p:nvSpPr>
        <p:spPr>
          <a:xfrm>
            <a:off x="3805237" y="123825"/>
            <a:ext cx="4581525" cy="1123712"/>
          </a:xfrm>
          <a:prstGeom prst="round2DiagRect">
            <a:avLst/>
          </a:prstGeom>
          <a:solidFill>
            <a:schemeClr val="accent3">
              <a:lumMod val="20000"/>
              <a:lumOff val="80000"/>
            </a:schemeClr>
          </a:solidFill>
        </p:spPr>
        <p:txBody>
          <a:bodyPr wrap="square" rtlCol="0">
            <a:spAutoFit/>
          </a:bodyPr>
          <a:lstStyle/>
          <a:p>
            <a:pPr algn="ctr"/>
            <a:r>
              <a:rPr lang="en-US" sz="6000" b="1" dirty="0">
                <a:solidFill>
                  <a:schemeClr val="accent1">
                    <a:lumMod val="50000"/>
                  </a:schemeClr>
                </a:solidFill>
                <a:latin typeface="Goudy Old Style" panose="02020502050305020303" pitchFamily="18" charset="0"/>
              </a:rPr>
              <a:t>Best Practices</a:t>
            </a:r>
            <a:endParaRPr lang="en-IN" sz="6000" b="1" dirty="0">
              <a:solidFill>
                <a:schemeClr val="accent1">
                  <a:lumMod val="50000"/>
                </a:schemeClr>
              </a:solidFill>
              <a:latin typeface="Goudy Old Style" panose="02020502050305020303" pitchFamily="18" charset="0"/>
            </a:endParaRPr>
          </a:p>
        </p:txBody>
      </p:sp>
      <p:sp>
        <p:nvSpPr>
          <p:cNvPr id="4" name="TextBox 3">
            <a:extLst>
              <a:ext uri="{FF2B5EF4-FFF2-40B4-BE49-F238E27FC236}">
                <a16:creationId xmlns:a16="http://schemas.microsoft.com/office/drawing/2014/main" id="{208B9D40-8E67-17E8-F2AA-43A46A38815E}"/>
              </a:ext>
            </a:extLst>
          </p:cNvPr>
          <p:cNvSpPr txBox="1"/>
          <p:nvPr/>
        </p:nvSpPr>
        <p:spPr>
          <a:xfrm>
            <a:off x="1088229" y="1748969"/>
            <a:ext cx="10015539" cy="40934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effectLst/>
                <a:latin typeface="Goudy Old Style" panose="02020502050305020303" pitchFamily="18" charset="0"/>
              </a:rPr>
              <a:t>Use try-with-resources:</a:t>
            </a:r>
            <a:endParaRPr kumimoji="0" lang="en-US" altLang="en-US" sz="2000" b="0" i="0" u="none" strike="noStrike" cap="none" normalizeH="0" baseline="0" dirty="0">
              <a:ln>
                <a:noFill/>
              </a:ln>
              <a:effectLst/>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Utilize the try-with-resources statement to ensure that resources (like file streams) are closed properly.</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effectLst/>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effectLst/>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effectLst/>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tabLst/>
            </a:pPr>
            <a:endParaRPr lang="en-US" altLang="en-US" sz="2000" dirty="0">
              <a:latin typeface="Goudy Old Style" panose="02020502050305020303"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effectLst/>
                <a:latin typeface="Goudy Old Style" panose="02020502050305020303" pitchFamily="18" charset="0"/>
              </a:rPr>
              <a:t>Proper Exception Handling:</a:t>
            </a:r>
            <a:endParaRPr kumimoji="0" lang="en-US" altLang="en-US" sz="2000" b="0" i="0" u="none" strike="noStrike" cap="none" normalizeH="0" baseline="0" dirty="0">
              <a:ln>
                <a:noFill/>
              </a:ln>
              <a:effectLst/>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Implement comprehensive exception handling to manage potential errors during file operations.</a:t>
            </a:r>
          </a:p>
        </p:txBody>
      </p:sp>
      <p:sp>
        <p:nvSpPr>
          <p:cNvPr id="5" name="TextBox 4">
            <a:extLst>
              <a:ext uri="{FF2B5EF4-FFF2-40B4-BE49-F238E27FC236}">
                <a16:creationId xmlns:a16="http://schemas.microsoft.com/office/drawing/2014/main" id="{EA5620C1-4425-5745-9E39-16A5A512D80B}"/>
              </a:ext>
            </a:extLst>
          </p:cNvPr>
          <p:cNvSpPr txBox="1"/>
          <p:nvPr/>
        </p:nvSpPr>
        <p:spPr>
          <a:xfrm>
            <a:off x="1088229" y="2828925"/>
            <a:ext cx="10015538" cy="1754326"/>
          </a:xfrm>
          <a:prstGeom prst="rect">
            <a:avLst/>
          </a:prstGeom>
          <a:solidFill>
            <a:schemeClr val="accent2">
              <a:lumMod val="40000"/>
              <a:lumOff val="60000"/>
            </a:schemeClr>
          </a:solidFill>
          <a:effectLst>
            <a:softEdge rad="31750"/>
          </a:effectLst>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Goudy Old Style" panose="02020502050305020303" pitchFamily="18" charset="0"/>
              </a:rPr>
              <a:t>try (</a:t>
            </a:r>
            <a:r>
              <a:rPr kumimoji="0" lang="en-US" altLang="en-US" sz="1800" b="0" i="0" u="none" strike="noStrike" cap="none" normalizeH="0" baseline="0" dirty="0" err="1">
                <a:ln>
                  <a:noFill/>
                </a:ln>
                <a:solidFill>
                  <a:schemeClr val="bg1"/>
                </a:solidFill>
                <a:effectLst/>
                <a:latin typeface="Goudy Old Style" panose="02020502050305020303" pitchFamily="18" charset="0"/>
              </a:rPr>
              <a:t>BufferedReader</a:t>
            </a:r>
            <a:r>
              <a:rPr kumimoji="0" lang="en-US" altLang="en-US" sz="1800" b="0" i="0" u="none" strike="noStrike" cap="none" normalizeH="0" baseline="0" dirty="0">
                <a:ln>
                  <a:noFill/>
                </a:ln>
                <a:solidFill>
                  <a:schemeClr val="bg1"/>
                </a:solidFill>
                <a:effectLst/>
                <a:latin typeface="Goudy Old Style" panose="02020502050305020303" pitchFamily="18" charset="0"/>
              </a:rPr>
              <a:t> </a:t>
            </a:r>
            <a:r>
              <a:rPr kumimoji="0" lang="en-US" altLang="en-US" sz="1800" b="0" i="0" u="none" strike="noStrike" cap="none" normalizeH="0" baseline="0" dirty="0" err="1">
                <a:ln>
                  <a:noFill/>
                </a:ln>
                <a:solidFill>
                  <a:schemeClr val="bg1"/>
                </a:solidFill>
                <a:effectLst/>
                <a:latin typeface="Goudy Old Style" panose="02020502050305020303" pitchFamily="18" charset="0"/>
              </a:rPr>
              <a:t>br</a:t>
            </a:r>
            <a:r>
              <a:rPr kumimoji="0" lang="en-US" altLang="en-US" sz="1800" b="0" i="0" u="none" strike="noStrike" cap="none" normalizeH="0" baseline="0" dirty="0">
                <a:ln>
                  <a:noFill/>
                </a:ln>
                <a:solidFill>
                  <a:schemeClr val="bg1"/>
                </a:solidFill>
                <a:effectLst/>
                <a:latin typeface="Goudy Old Style" panose="02020502050305020303" pitchFamily="18" charset="0"/>
              </a:rPr>
              <a:t> = new </a:t>
            </a:r>
            <a:r>
              <a:rPr kumimoji="0" lang="en-US" altLang="en-US" sz="1800" b="0" i="0" u="none" strike="noStrike" cap="none" normalizeH="0" baseline="0" dirty="0" err="1">
                <a:ln>
                  <a:noFill/>
                </a:ln>
                <a:solidFill>
                  <a:schemeClr val="bg1"/>
                </a:solidFill>
                <a:effectLst/>
                <a:latin typeface="Goudy Old Style" panose="02020502050305020303" pitchFamily="18" charset="0"/>
              </a:rPr>
              <a:t>BufferedReader</a:t>
            </a:r>
            <a:r>
              <a:rPr kumimoji="0" lang="en-US" altLang="en-US" sz="1800" b="0" i="0" u="none" strike="noStrike" cap="none" normalizeH="0" baseline="0" dirty="0">
                <a:ln>
                  <a:noFill/>
                </a:ln>
                <a:solidFill>
                  <a:schemeClr val="bg1"/>
                </a:solidFill>
                <a:effectLst/>
                <a:latin typeface="Goudy Old Style" panose="02020502050305020303" pitchFamily="18" charset="0"/>
              </a:rPr>
              <a:t>(new </a:t>
            </a:r>
            <a:r>
              <a:rPr kumimoji="0" lang="en-US" altLang="en-US" sz="1800" b="0" i="0" u="none" strike="noStrike" cap="none" normalizeH="0" baseline="0" dirty="0" err="1">
                <a:ln>
                  <a:noFill/>
                </a:ln>
                <a:solidFill>
                  <a:schemeClr val="bg1"/>
                </a:solidFill>
                <a:effectLst/>
                <a:latin typeface="Goudy Old Style" panose="02020502050305020303" pitchFamily="18" charset="0"/>
              </a:rPr>
              <a:t>FileReader</a:t>
            </a:r>
            <a:r>
              <a:rPr kumimoji="0" lang="en-US" altLang="en-US" sz="1800" b="0" i="0" u="none" strike="noStrike" cap="none" normalizeH="0" baseline="0" dirty="0">
                <a:ln>
                  <a:noFill/>
                </a:ln>
                <a:solidFill>
                  <a:schemeClr val="bg1"/>
                </a:solidFill>
                <a:effectLst/>
                <a:latin typeface="Goudy Old Style" panose="02020502050305020303" pitchFamily="18" charset="0"/>
              </a:rPr>
              <a:t>("example.txt")))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bg1"/>
                </a:solidFill>
                <a:latin typeface="Goudy Old Style" panose="02020502050305020303" pitchFamily="18" charset="0"/>
              </a:rPr>
              <a:t>		</a:t>
            </a:r>
            <a:r>
              <a:rPr kumimoji="0" lang="en-US" altLang="en-US" sz="1800" b="0" i="0" u="none" strike="noStrike" cap="none" normalizeH="0" baseline="0" dirty="0">
                <a:ln>
                  <a:noFill/>
                </a:ln>
                <a:solidFill>
                  <a:schemeClr val="bg1"/>
                </a:solidFill>
                <a:effectLst/>
                <a:latin typeface="Goudy Old Style" panose="02020502050305020303" pitchFamily="18" charset="0"/>
              </a:rPr>
              <a:t>// File operations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Goudy Old Style" panose="020205020503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Goudy Old Style" panose="02020502050305020303" pitchFamily="18" charset="0"/>
              </a:rPr>
              <a:t>catch (</a:t>
            </a:r>
            <a:r>
              <a:rPr kumimoji="0" lang="en-US" altLang="en-US" sz="1800" b="0" i="0" u="none" strike="noStrike" cap="none" normalizeH="0" baseline="0" dirty="0" err="1">
                <a:ln>
                  <a:noFill/>
                </a:ln>
                <a:solidFill>
                  <a:schemeClr val="bg1"/>
                </a:solidFill>
                <a:effectLst/>
                <a:latin typeface="Goudy Old Style" panose="02020502050305020303" pitchFamily="18" charset="0"/>
              </a:rPr>
              <a:t>IOException</a:t>
            </a:r>
            <a:r>
              <a:rPr kumimoji="0" lang="en-US" altLang="en-US" sz="1800" b="0" i="0" u="none" strike="noStrike" cap="none" normalizeH="0" baseline="0" dirty="0">
                <a:ln>
                  <a:noFill/>
                </a:ln>
                <a:solidFill>
                  <a:schemeClr val="bg1"/>
                </a:solidFill>
                <a:effectLst/>
                <a:latin typeface="Goudy Old Style" panose="02020502050305020303" pitchFamily="18" charset="0"/>
              </a:rPr>
              <a:t> 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bg1"/>
                </a:solidFill>
                <a:latin typeface="Goudy Old Style" panose="02020502050305020303" pitchFamily="18" charset="0"/>
              </a:rPr>
              <a:t>		</a:t>
            </a:r>
            <a:r>
              <a:rPr kumimoji="0" lang="en-US" altLang="en-US" sz="1800" b="0" i="0" u="none" strike="noStrike" cap="none" normalizeH="0" baseline="0" dirty="0" err="1">
                <a:ln>
                  <a:noFill/>
                </a:ln>
                <a:solidFill>
                  <a:schemeClr val="bg1"/>
                </a:solidFill>
                <a:effectLst/>
                <a:latin typeface="Goudy Old Style" panose="02020502050305020303" pitchFamily="18" charset="0"/>
              </a:rPr>
              <a:t>e.printStackTrace</a:t>
            </a:r>
            <a:r>
              <a:rPr kumimoji="0" lang="en-US" altLang="en-US" sz="1800" b="0" i="0" u="none" strike="noStrike" cap="none" normalizeH="0" baseline="0" dirty="0">
                <a:ln>
                  <a:noFill/>
                </a:ln>
                <a:solidFill>
                  <a:schemeClr val="bg1"/>
                </a:solidFill>
                <a:effectLst/>
                <a:latin typeface="Goudy Old Style" panose="020205020503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Goudy Old Style" panose="02020502050305020303" pitchFamily="18" charset="0"/>
              </a:rPr>
              <a:t>} </a:t>
            </a:r>
          </a:p>
        </p:txBody>
      </p:sp>
      <p:sp>
        <p:nvSpPr>
          <p:cNvPr id="6" name="Slide Number Placeholder 5">
            <a:extLst>
              <a:ext uri="{FF2B5EF4-FFF2-40B4-BE49-F238E27FC236}">
                <a16:creationId xmlns:a16="http://schemas.microsoft.com/office/drawing/2014/main" id="{5B3D7637-8B6D-2787-805C-384F7CC5BC32}"/>
              </a:ext>
            </a:extLst>
          </p:cNvPr>
          <p:cNvSpPr>
            <a:spLocks noGrp="1"/>
          </p:cNvSpPr>
          <p:nvPr>
            <p:ph type="sldNum" sz="quarter" idx="12"/>
          </p:nvPr>
        </p:nvSpPr>
        <p:spPr>
          <a:xfrm>
            <a:off x="10544156" y="6456274"/>
            <a:ext cx="753545" cy="365125"/>
          </a:xfrm>
        </p:spPr>
        <p:txBody>
          <a:bodyPr/>
          <a:lstStyle/>
          <a:p>
            <a:fld id="{294A09A9-5501-47C1-A89A-A340965A2BE2}" type="slidenum">
              <a:rPr lang="en-US" smtClean="0"/>
              <a:pPr/>
              <a:t>18</a:t>
            </a:fld>
            <a:endParaRPr lang="en-US" dirty="0"/>
          </a:p>
        </p:txBody>
      </p:sp>
      <p:sp>
        <p:nvSpPr>
          <p:cNvPr id="7" name="Footer Placeholder 2">
            <a:extLst>
              <a:ext uri="{FF2B5EF4-FFF2-40B4-BE49-F238E27FC236}">
                <a16:creationId xmlns:a16="http://schemas.microsoft.com/office/drawing/2014/main" id="{84CD2B81-451F-DD0D-8C77-DA0DBA73B640}"/>
              </a:ext>
            </a:extLst>
          </p:cNvPr>
          <p:cNvSpPr>
            <a:spLocks noGrp="1"/>
          </p:cNvSpPr>
          <p:nvPr>
            <p:ph type="ftr" sz="quarter" idx="11"/>
          </p:nvPr>
        </p:nvSpPr>
        <p:spPr>
          <a:xfrm>
            <a:off x="2759565" y="6456275"/>
            <a:ext cx="6672865" cy="365125"/>
          </a:xfrm>
        </p:spPr>
        <p:txBody>
          <a:bodyPr/>
          <a:lstStyle/>
          <a:p>
            <a:pPr algn="ctr"/>
            <a:r>
              <a:rPr lang="en-US" dirty="0"/>
              <a:t>File Handling in Java</a:t>
            </a:r>
          </a:p>
        </p:txBody>
      </p:sp>
    </p:spTree>
    <p:extLst>
      <p:ext uri="{BB962C8B-B14F-4D97-AF65-F5344CB8AC3E}">
        <p14:creationId xmlns:p14="http://schemas.microsoft.com/office/powerpoint/2010/main" val="3901508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AEFFF7-B690-9940-D92B-70D1E77C925C}"/>
              </a:ext>
            </a:extLst>
          </p:cNvPr>
          <p:cNvSpPr txBox="1"/>
          <p:nvPr/>
        </p:nvSpPr>
        <p:spPr>
          <a:xfrm>
            <a:off x="3805237" y="123825"/>
            <a:ext cx="4581525" cy="1123712"/>
          </a:xfrm>
          <a:prstGeom prst="round2DiagRect">
            <a:avLst/>
          </a:prstGeom>
          <a:solidFill>
            <a:schemeClr val="accent2">
              <a:lumMod val="40000"/>
              <a:lumOff val="60000"/>
            </a:schemeClr>
          </a:solidFill>
        </p:spPr>
        <p:txBody>
          <a:bodyPr wrap="square" rtlCol="0">
            <a:spAutoFit/>
          </a:bodyPr>
          <a:lstStyle/>
          <a:p>
            <a:pPr algn="ctr"/>
            <a:r>
              <a:rPr lang="en-US" sz="6000" b="1" dirty="0">
                <a:solidFill>
                  <a:schemeClr val="accent1">
                    <a:lumMod val="50000"/>
                  </a:schemeClr>
                </a:solidFill>
                <a:latin typeface="Goudy Old Style" panose="02020502050305020303" pitchFamily="18" charset="0"/>
              </a:rPr>
              <a:t>Best</a:t>
            </a:r>
            <a:r>
              <a:rPr lang="en-US" sz="6000" b="1" dirty="0">
                <a:solidFill>
                  <a:schemeClr val="accent1">
                    <a:lumMod val="20000"/>
                    <a:lumOff val="80000"/>
                  </a:schemeClr>
                </a:solidFill>
                <a:latin typeface="Goudy Old Style" panose="02020502050305020303" pitchFamily="18" charset="0"/>
              </a:rPr>
              <a:t> </a:t>
            </a:r>
            <a:r>
              <a:rPr lang="en-US" sz="6000" b="1" dirty="0">
                <a:solidFill>
                  <a:schemeClr val="accent1">
                    <a:lumMod val="50000"/>
                  </a:schemeClr>
                </a:solidFill>
                <a:latin typeface="Goudy Old Style" panose="02020502050305020303" pitchFamily="18" charset="0"/>
              </a:rPr>
              <a:t>Practices</a:t>
            </a:r>
            <a:endParaRPr lang="en-IN" sz="6000" b="1" dirty="0">
              <a:solidFill>
                <a:schemeClr val="accent1">
                  <a:lumMod val="50000"/>
                </a:schemeClr>
              </a:solidFill>
              <a:latin typeface="Goudy Old Style" panose="02020502050305020303" pitchFamily="18" charset="0"/>
            </a:endParaRPr>
          </a:p>
        </p:txBody>
      </p:sp>
      <p:sp>
        <p:nvSpPr>
          <p:cNvPr id="4" name="TextBox 3">
            <a:extLst>
              <a:ext uri="{FF2B5EF4-FFF2-40B4-BE49-F238E27FC236}">
                <a16:creationId xmlns:a16="http://schemas.microsoft.com/office/drawing/2014/main" id="{208B9D40-8E67-17E8-F2AA-43A46A38815E}"/>
              </a:ext>
            </a:extLst>
          </p:cNvPr>
          <p:cNvSpPr txBox="1"/>
          <p:nvPr/>
        </p:nvSpPr>
        <p:spPr>
          <a:xfrm>
            <a:off x="1088229" y="1748969"/>
            <a:ext cx="10015539" cy="4708981"/>
          </a:xfrm>
          <a:prstGeom prst="rect">
            <a:avLst/>
          </a:prstGeom>
          <a:noFill/>
        </p:spPr>
        <p:txBody>
          <a:bodyPr wrap="square" rtlCol="0">
            <a:spAutoFit/>
          </a:bodyPr>
          <a:lstStyle/>
          <a:p>
            <a:pPr algn="l"/>
            <a:r>
              <a:rPr lang="en-US" sz="2000" b="1" i="0" dirty="0">
                <a:effectLst/>
                <a:latin typeface="Goudy Old Style" panose="02020502050305020303" pitchFamily="18" charset="0"/>
              </a:rPr>
              <a:t>3. Check File Existence:</a:t>
            </a:r>
            <a:endParaRPr lang="en-US" sz="2000" b="0" i="0" dirty="0">
              <a:effectLst/>
              <a:latin typeface="Goudy Old Style" panose="02020502050305020303" pitchFamily="18" charset="0"/>
            </a:endParaRPr>
          </a:p>
          <a:p>
            <a:pPr marL="447675" indent="-180975" algn="l">
              <a:buFont typeface="Arial" panose="020B0604020202020204" pitchFamily="34" charset="0"/>
              <a:buChar char="•"/>
            </a:pPr>
            <a:r>
              <a:rPr lang="en-US" sz="2000" b="0" i="0" dirty="0">
                <a:effectLst/>
                <a:latin typeface="Goudy Old Style" panose="02020502050305020303" pitchFamily="18" charset="0"/>
              </a:rPr>
              <a:t>	Before performing file operations, check whether the file exists to avoid runtime errors.</a:t>
            </a:r>
            <a:endParaRPr lang="en-US" sz="2000" dirty="0">
              <a:latin typeface="Goudy Old Style" panose="02020502050305020303" pitchFamily="18" charset="0"/>
            </a:endParaRPr>
          </a:p>
          <a:p>
            <a:pPr marL="266700" algn="l"/>
            <a:endParaRPr lang="en-US" altLang="en-US" sz="2000" dirty="0">
              <a:latin typeface="Goudy Old Style" panose="02020502050305020303" pitchFamily="18" charset="0"/>
            </a:endParaRPr>
          </a:p>
          <a:p>
            <a:pPr marL="266700" algn="l"/>
            <a:endParaRPr kumimoji="0" lang="en-US" altLang="en-US" sz="2000" b="0" i="0" u="none" strike="noStrike" cap="none" normalizeH="0" baseline="0" dirty="0">
              <a:ln>
                <a:noFill/>
              </a:ln>
              <a:effectLst/>
              <a:latin typeface="Goudy Old Style" panose="02020502050305020303" pitchFamily="18" charset="0"/>
            </a:endParaRPr>
          </a:p>
          <a:p>
            <a:pPr marL="266700" algn="l"/>
            <a:endParaRPr lang="en-US" altLang="en-US" sz="2000" dirty="0">
              <a:latin typeface="Goudy Old Style" panose="02020502050305020303" pitchFamily="18" charset="0"/>
            </a:endParaRPr>
          </a:p>
          <a:p>
            <a:pPr marL="266700" algn="l"/>
            <a:endParaRPr kumimoji="0" lang="en-US" altLang="en-US" sz="2000" b="0" i="0" u="none" strike="noStrike" cap="none" normalizeH="0" baseline="0" dirty="0">
              <a:ln>
                <a:noFill/>
              </a:ln>
              <a:effectLst/>
              <a:latin typeface="Goudy Old Style" panose="02020502050305020303" pitchFamily="18" charset="0"/>
            </a:endParaRPr>
          </a:p>
          <a:p>
            <a:pPr marL="266700" algn="l"/>
            <a:endParaRPr lang="en-US" altLang="en-US" sz="2000" dirty="0">
              <a:latin typeface="Goudy Old Style" panose="02020502050305020303" pitchFamily="18" charset="0"/>
            </a:endParaRPr>
          </a:p>
          <a:p>
            <a:pPr marL="266700" algn="l"/>
            <a:endParaRPr kumimoji="0" lang="en-US" altLang="en-US" sz="2000" b="0" i="0" u="none" strike="noStrike" cap="none" normalizeH="0" baseline="0" dirty="0">
              <a:ln>
                <a:noFill/>
              </a:ln>
              <a:effectLst/>
              <a:latin typeface="Goudy Old Style" panose="02020502050305020303" pitchFamily="18" charset="0"/>
            </a:endParaRPr>
          </a:p>
          <a:p>
            <a:pPr marL="266700" algn="l"/>
            <a:endParaRPr kumimoji="0" lang="en-US" altLang="en-US" sz="2000" b="0" i="0" u="none" strike="noStrike" cap="none" normalizeH="0" baseline="0" dirty="0">
              <a:ln>
                <a:noFill/>
              </a:ln>
              <a:effectLst/>
              <a:latin typeface="Goudy Old Style" panose="020205020503050203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effectLst/>
                <a:latin typeface="Goudy Old Style" panose="02020502050305020303" pitchFamily="18" charset="0"/>
              </a:rPr>
              <a:t>4. Use Buffered Readers/Writers:</a:t>
            </a:r>
            <a:endParaRPr kumimoji="0" lang="en-US" altLang="en-US" sz="2000" b="0" i="0" u="none" strike="noStrike" cap="none" normalizeH="0" baseline="0" dirty="0">
              <a:ln>
                <a:noFill/>
              </a:ln>
              <a:effectLst/>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Employ </a:t>
            </a:r>
            <a:r>
              <a:rPr kumimoji="0" lang="en-US" altLang="en-US" sz="2000" b="1" i="0" u="none" strike="noStrike" cap="none" normalizeH="0" baseline="0" dirty="0" err="1">
                <a:ln>
                  <a:noFill/>
                </a:ln>
                <a:effectLst/>
                <a:latin typeface="Goudy Old Style" panose="02020502050305020303" pitchFamily="18" charset="0"/>
              </a:rPr>
              <a:t>BufferedReader</a:t>
            </a:r>
            <a:r>
              <a:rPr kumimoji="0" lang="en-US" altLang="en-US" sz="2000" b="0" i="0" u="none" strike="noStrike" cap="none" normalizeH="0" baseline="0" dirty="0">
                <a:ln>
                  <a:noFill/>
                </a:ln>
                <a:effectLst/>
                <a:latin typeface="Goudy Old Style" panose="02020502050305020303" pitchFamily="18" charset="0"/>
              </a:rPr>
              <a:t> and </a:t>
            </a:r>
            <a:r>
              <a:rPr kumimoji="0" lang="en-US" altLang="en-US" sz="2000" b="1" i="0" u="none" strike="noStrike" cap="none" normalizeH="0" baseline="0" dirty="0" err="1">
                <a:ln>
                  <a:noFill/>
                </a:ln>
                <a:effectLst/>
                <a:latin typeface="Goudy Old Style" panose="02020502050305020303" pitchFamily="18" charset="0"/>
              </a:rPr>
              <a:t>BufferedWriter</a:t>
            </a:r>
            <a:r>
              <a:rPr kumimoji="0" lang="en-US" altLang="en-US" sz="2000" b="0" i="0" u="none" strike="noStrike" cap="none" normalizeH="0" baseline="0" dirty="0">
                <a:ln>
                  <a:noFill/>
                </a:ln>
                <a:effectLst/>
                <a:latin typeface="Goudy Old Style" panose="02020502050305020303" pitchFamily="18" charset="0"/>
              </a:rPr>
              <a:t> for efficient reading and writing, especially when dealing with large files.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effectLst/>
                <a:latin typeface="Goudy Old Style" panose="02020502050305020303" pitchFamily="18" charset="0"/>
              </a:rPr>
              <a:t>5. Understand File Types:</a:t>
            </a:r>
            <a:endParaRPr kumimoji="0" lang="en-US" altLang="en-US" sz="2000" b="0" i="0" u="none" strike="noStrike" cap="none" normalizeH="0" baseline="0" dirty="0">
              <a:ln>
                <a:noFill/>
              </a:ln>
              <a:effectLst/>
              <a:latin typeface="Goudy Old Style" panose="0202050205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Goudy Old Style" panose="02020502050305020303" pitchFamily="18" charset="0"/>
              </a:rPr>
              <a:t>Be aware of whether you are working with text or binary files, as this influences the choice of file handling classes.</a:t>
            </a:r>
          </a:p>
        </p:txBody>
      </p:sp>
      <p:sp>
        <p:nvSpPr>
          <p:cNvPr id="9" name="TextBox 8">
            <a:extLst>
              <a:ext uri="{FF2B5EF4-FFF2-40B4-BE49-F238E27FC236}">
                <a16:creationId xmlns:a16="http://schemas.microsoft.com/office/drawing/2014/main" id="{E847BB47-E0B7-F8DE-CD39-BB936069F17E}"/>
              </a:ext>
            </a:extLst>
          </p:cNvPr>
          <p:cNvSpPr txBox="1"/>
          <p:nvPr/>
        </p:nvSpPr>
        <p:spPr>
          <a:xfrm>
            <a:off x="1088230" y="2481591"/>
            <a:ext cx="10015538" cy="2031325"/>
          </a:xfrm>
          <a:prstGeom prst="rect">
            <a:avLst/>
          </a:prstGeom>
          <a:solidFill>
            <a:schemeClr val="accent2">
              <a:lumMod val="40000"/>
              <a:lumOff val="60000"/>
            </a:schemeClr>
          </a:solidFill>
          <a:ln>
            <a:noFill/>
          </a:ln>
          <a:effectLst>
            <a:softEdge rad="31750"/>
          </a:effectLst>
        </p:spPr>
        <p:txBody>
          <a:bodyPr wrap="square" rtlCol="0">
            <a:spAutoFit/>
          </a:bodyPr>
          <a:lstStyle/>
          <a:p>
            <a:r>
              <a:rPr kumimoji="0" lang="en-US" altLang="en-US" sz="1800" b="0" i="0" u="none" strike="noStrike" cap="none" normalizeH="0" baseline="0" dirty="0">
                <a:ln>
                  <a:noFill/>
                </a:ln>
                <a:solidFill>
                  <a:schemeClr val="bg1"/>
                </a:solidFill>
                <a:effectLst/>
                <a:latin typeface="Goudy Old Style" panose="02020502050305020303" pitchFamily="18" charset="0"/>
              </a:rPr>
              <a:t>File </a:t>
            </a:r>
            <a:r>
              <a:rPr kumimoji="0" lang="en-US" altLang="en-US" sz="1800" b="0" i="0" u="none" strike="noStrike" cap="none" normalizeH="0" baseline="0" dirty="0" err="1">
                <a:ln>
                  <a:noFill/>
                </a:ln>
                <a:solidFill>
                  <a:schemeClr val="bg1"/>
                </a:solidFill>
                <a:effectLst/>
                <a:latin typeface="Goudy Old Style" panose="02020502050305020303" pitchFamily="18" charset="0"/>
              </a:rPr>
              <a:t>file</a:t>
            </a:r>
            <a:r>
              <a:rPr kumimoji="0" lang="en-US" altLang="en-US" sz="1800" b="0" i="0" u="none" strike="noStrike" cap="none" normalizeH="0" baseline="0" dirty="0">
                <a:ln>
                  <a:noFill/>
                </a:ln>
                <a:solidFill>
                  <a:schemeClr val="bg1"/>
                </a:solidFill>
                <a:effectLst/>
                <a:latin typeface="Goudy Old Style" panose="02020502050305020303" pitchFamily="18" charset="0"/>
              </a:rPr>
              <a:t> = new File("example.txt"); </a:t>
            </a:r>
          </a:p>
          <a:p>
            <a:r>
              <a:rPr kumimoji="0" lang="en-US" altLang="en-US" sz="1800" b="0" i="0" u="none" strike="noStrike" cap="none" normalizeH="0" baseline="0" dirty="0">
                <a:ln>
                  <a:noFill/>
                </a:ln>
                <a:solidFill>
                  <a:schemeClr val="bg1"/>
                </a:solidFill>
                <a:effectLst/>
                <a:latin typeface="Goudy Old Style" panose="02020502050305020303" pitchFamily="18" charset="0"/>
              </a:rPr>
              <a:t>if (</a:t>
            </a:r>
            <a:r>
              <a:rPr kumimoji="0" lang="en-US" altLang="en-US" sz="1800" b="0" i="0" u="none" strike="noStrike" cap="none" normalizeH="0" baseline="0" dirty="0" err="1">
                <a:ln>
                  <a:noFill/>
                </a:ln>
                <a:solidFill>
                  <a:schemeClr val="bg1"/>
                </a:solidFill>
                <a:effectLst/>
                <a:latin typeface="Goudy Old Style" panose="02020502050305020303" pitchFamily="18" charset="0"/>
              </a:rPr>
              <a:t>file.exists</a:t>
            </a:r>
            <a:r>
              <a:rPr kumimoji="0" lang="en-US" altLang="en-US" sz="1800" b="0" i="0" u="none" strike="noStrike" cap="none" normalizeH="0" baseline="0" dirty="0">
                <a:ln>
                  <a:noFill/>
                </a:ln>
                <a:solidFill>
                  <a:schemeClr val="bg1"/>
                </a:solidFill>
                <a:effectLst/>
                <a:latin typeface="Goudy Old Style" panose="02020502050305020303" pitchFamily="18" charset="0"/>
              </a:rPr>
              <a:t>()) { </a:t>
            </a:r>
          </a:p>
          <a:p>
            <a:r>
              <a:rPr lang="en-US" altLang="en-US" dirty="0">
                <a:solidFill>
                  <a:schemeClr val="bg1"/>
                </a:solidFill>
                <a:latin typeface="Goudy Old Style" panose="02020502050305020303" pitchFamily="18" charset="0"/>
              </a:rPr>
              <a:t>		</a:t>
            </a:r>
            <a:r>
              <a:rPr kumimoji="0" lang="en-US" altLang="en-US" sz="1800" b="0" i="0" u="none" strike="noStrike" cap="none" normalizeH="0" baseline="0" dirty="0">
                <a:ln>
                  <a:noFill/>
                </a:ln>
                <a:solidFill>
                  <a:schemeClr val="bg1"/>
                </a:solidFill>
                <a:effectLst/>
                <a:latin typeface="Goudy Old Style" panose="02020502050305020303" pitchFamily="18" charset="0"/>
              </a:rPr>
              <a:t>// Perform file operations </a:t>
            </a:r>
          </a:p>
          <a:p>
            <a:r>
              <a:rPr kumimoji="0" lang="en-US" altLang="en-US" sz="1800" b="0" i="0" u="none" strike="noStrike" cap="none" normalizeH="0" baseline="0" dirty="0">
                <a:ln>
                  <a:noFill/>
                </a:ln>
                <a:solidFill>
                  <a:schemeClr val="bg1"/>
                </a:solidFill>
                <a:effectLst/>
                <a:latin typeface="Goudy Old Style" panose="02020502050305020303" pitchFamily="18" charset="0"/>
              </a:rPr>
              <a:t>} </a:t>
            </a:r>
          </a:p>
          <a:p>
            <a:r>
              <a:rPr kumimoji="0" lang="en-US" altLang="en-US" sz="1800" b="0" i="0" u="none" strike="noStrike" cap="none" normalizeH="0" baseline="0" dirty="0">
                <a:ln>
                  <a:noFill/>
                </a:ln>
                <a:solidFill>
                  <a:schemeClr val="bg1"/>
                </a:solidFill>
                <a:effectLst/>
                <a:latin typeface="Goudy Old Style" panose="02020502050305020303" pitchFamily="18" charset="0"/>
              </a:rPr>
              <a:t>else { </a:t>
            </a:r>
          </a:p>
          <a:p>
            <a:r>
              <a:rPr lang="en-US" altLang="en-US" dirty="0">
                <a:solidFill>
                  <a:schemeClr val="bg1"/>
                </a:solidFill>
                <a:latin typeface="Goudy Old Style" panose="02020502050305020303" pitchFamily="18" charset="0"/>
              </a:rPr>
              <a:t>		</a:t>
            </a:r>
            <a:r>
              <a:rPr kumimoji="0" lang="en-US" altLang="en-US" sz="1800" b="0" i="0" u="none" strike="noStrike" cap="none" normalizeH="0" baseline="0" dirty="0" err="1">
                <a:ln>
                  <a:noFill/>
                </a:ln>
                <a:solidFill>
                  <a:schemeClr val="bg1"/>
                </a:solidFill>
                <a:effectLst/>
                <a:latin typeface="Goudy Old Style" panose="02020502050305020303" pitchFamily="18" charset="0"/>
              </a:rPr>
              <a:t>System.out.println</a:t>
            </a:r>
            <a:r>
              <a:rPr kumimoji="0" lang="en-US" altLang="en-US" sz="1800" b="0" i="0" u="none" strike="noStrike" cap="none" normalizeH="0" baseline="0" dirty="0">
                <a:ln>
                  <a:noFill/>
                </a:ln>
                <a:solidFill>
                  <a:schemeClr val="bg1"/>
                </a:solidFill>
                <a:effectLst/>
                <a:latin typeface="Goudy Old Style" panose="02020502050305020303" pitchFamily="18" charset="0"/>
              </a:rPr>
              <a:t>("File not found!"); </a:t>
            </a:r>
          </a:p>
          <a:p>
            <a:r>
              <a:rPr kumimoji="0" lang="en-US" altLang="en-US" sz="1800" b="0" i="0" u="none" strike="noStrike" cap="none" normalizeH="0" baseline="0" dirty="0">
                <a:ln>
                  <a:noFill/>
                </a:ln>
                <a:solidFill>
                  <a:schemeClr val="bg1"/>
                </a:solidFill>
                <a:effectLst/>
                <a:latin typeface="Goudy Old Style" panose="02020502050305020303" pitchFamily="18" charset="0"/>
              </a:rPr>
              <a:t>} </a:t>
            </a:r>
          </a:p>
        </p:txBody>
      </p:sp>
      <p:sp>
        <p:nvSpPr>
          <p:cNvPr id="3" name="Footer Placeholder 2">
            <a:extLst>
              <a:ext uri="{FF2B5EF4-FFF2-40B4-BE49-F238E27FC236}">
                <a16:creationId xmlns:a16="http://schemas.microsoft.com/office/drawing/2014/main" id="{F0CDC515-E702-5C8B-2F32-4BE7868A1A33}"/>
              </a:ext>
            </a:extLst>
          </p:cNvPr>
          <p:cNvSpPr>
            <a:spLocks noGrp="1"/>
          </p:cNvSpPr>
          <p:nvPr>
            <p:ph type="ftr" sz="quarter" idx="11"/>
          </p:nvPr>
        </p:nvSpPr>
        <p:spPr>
          <a:xfrm>
            <a:off x="2759565" y="6456275"/>
            <a:ext cx="6672865" cy="365125"/>
          </a:xfrm>
        </p:spPr>
        <p:txBody>
          <a:bodyPr/>
          <a:lstStyle/>
          <a:p>
            <a:pPr algn="ctr"/>
            <a:r>
              <a:rPr lang="en-US" dirty="0"/>
              <a:t>File Handling in Java</a:t>
            </a:r>
          </a:p>
        </p:txBody>
      </p:sp>
      <p:sp>
        <p:nvSpPr>
          <p:cNvPr id="5" name="Slide Number Placeholder 4">
            <a:extLst>
              <a:ext uri="{FF2B5EF4-FFF2-40B4-BE49-F238E27FC236}">
                <a16:creationId xmlns:a16="http://schemas.microsoft.com/office/drawing/2014/main" id="{3C59AA95-AB99-259F-823B-0008E64B62CE}"/>
              </a:ext>
            </a:extLst>
          </p:cNvPr>
          <p:cNvSpPr>
            <a:spLocks noGrp="1"/>
          </p:cNvSpPr>
          <p:nvPr>
            <p:ph type="sldNum" sz="quarter" idx="12"/>
          </p:nvPr>
        </p:nvSpPr>
        <p:spPr>
          <a:xfrm>
            <a:off x="10514011" y="6446226"/>
            <a:ext cx="753545"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02394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330477" y="457197"/>
            <a:ext cx="3158537" cy="970450"/>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4450703" y="1606508"/>
            <a:ext cx="3158537" cy="4463030"/>
          </a:xfrm>
        </p:spPr>
        <p:txBody>
          <a:bodyPr vert="horz" lIns="91440" tIns="45720" rIns="91440" bIns="45720" rtlCol="0" anchor="t">
            <a:noAutofit/>
          </a:bodyPr>
          <a:lstStyle/>
          <a:p>
            <a:pPr marL="342900" indent="-342900">
              <a:buFont typeface="Wingdings" panose="05000000000000000000" pitchFamily="2" charset="2"/>
              <a:buChar char="Ø"/>
            </a:pPr>
            <a:r>
              <a:rPr lang="en-US" sz="2400" i="0" dirty="0">
                <a:effectLst/>
              </a:rPr>
              <a:t>Overview of OOP</a:t>
            </a:r>
          </a:p>
          <a:p>
            <a:pPr marL="342900" indent="-342900">
              <a:buFont typeface="Wingdings" panose="05000000000000000000" pitchFamily="2" charset="2"/>
              <a:buChar char="Ø"/>
            </a:pPr>
            <a:r>
              <a:rPr lang="en-US" sz="2400" i="0" dirty="0">
                <a:effectLst/>
              </a:rPr>
              <a:t>Four Pillars of OOP</a:t>
            </a:r>
          </a:p>
          <a:p>
            <a:pPr marL="342900" indent="-342900">
              <a:buFont typeface="Wingdings" panose="05000000000000000000" pitchFamily="2" charset="2"/>
              <a:buChar char="Ø"/>
            </a:pPr>
            <a:r>
              <a:rPr lang="en-US" sz="2400" i="0" dirty="0">
                <a:effectLst/>
              </a:rPr>
              <a:t>Classes and Objects</a:t>
            </a:r>
          </a:p>
          <a:p>
            <a:pPr marL="342900" indent="-342900">
              <a:buFont typeface="Wingdings" panose="05000000000000000000" pitchFamily="2" charset="2"/>
              <a:buChar char="Ø"/>
            </a:pPr>
            <a:r>
              <a:rPr lang="en-US" sz="2400" i="0" dirty="0">
                <a:effectLst/>
              </a:rPr>
              <a:t>Inheritance</a:t>
            </a:r>
          </a:p>
          <a:p>
            <a:pPr marL="342900" indent="-342900">
              <a:buFont typeface="Wingdings" panose="05000000000000000000" pitchFamily="2" charset="2"/>
              <a:buChar char="Ø"/>
            </a:pPr>
            <a:r>
              <a:rPr lang="en-US" sz="2400" i="0" dirty="0">
                <a:effectLst/>
              </a:rPr>
              <a:t>Polymorphism</a:t>
            </a:r>
          </a:p>
          <a:p>
            <a:pPr marL="342900" indent="-342900">
              <a:buFont typeface="Wingdings" panose="05000000000000000000" pitchFamily="2" charset="2"/>
              <a:buChar char="Ø"/>
            </a:pPr>
            <a:r>
              <a:rPr lang="en-US" sz="2400" i="0" dirty="0">
                <a:effectLst/>
              </a:rPr>
              <a:t>Encapsulation</a:t>
            </a:r>
          </a:p>
          <a:p>
            <a:pPr marL="342900" indent="-342900">
              <a:buFont typeface="Wingdings" panose="05000000000000000000" pitchFamily="2" charset="2"/>
              <a:buChar char="Ø"/>
            </a:pPr>
            <a:r>
              <a:rPr lang="en-US" sz="2400" i="0" dirty="0">
                <a:effectLst/>
              </a:rPr>
              <a:t>Abstraction</a:t>
            </a:r>
          </a:p>
          <a:p>
            <a:pPr marL="342900" indent="-342900">
              <a:buFont typeface="Wingdings" panose="05000000000000000000" pitchFamily="2" charset="2"/>
              <a:buChar char="Ø"/>
            </a:pPr>
            <a:r>
              <a:rPr lang="en-US" sz="2400" i="0" dirty="0">
                <a:effectLst/>
              </a:rPr>
              <a:t>Conclusion</a:t>
            </a:r>
            <a:endParaRPr lang="en-IN" sz="2400" i="0" dirty="0">
              <a:effectLst/>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a:off x="936375" y="6248399"/>
            <a:ext cx="6672865" cy="365125"/>
          </a:xfrm>
        </p:spPr>
        <p:txBody>
          <a:bodyPr/>
          <a:lstStyle/>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10514012" y="6246723"/>
            <a:ext cx="753545"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26F5F8-9430-C3D1-3424-A85C7C69C12D}"/>
              </a:ext>
            </a:extLst>
          </p:cNvPr>
          <p:cNvSpPr txBox="1"/>
          <p:nvPr/>
        </p:nvSpPr>
        <p:spPr>
          <a:xfrm>
            <a:off x="4224337" y="0"/>
            <a:ext cx="3743325" cy="1015663"/>
          </a:xfrm>
          <a:prstGeom prst="rect">
            <a:avLst/>
          </a:prstGeom>
          <a:noFill/>
        </p:spPr>
        <p:txBody>
          <a:bodyPr wrap="square" rtlCol="0">
            <a:spAutoFit/>
          </a:bodyPr>
          <a:lstStyle/>
          <a:p>
            <a:r>
              <a:rPr lang="en-IN" sz="6000" b="1" dirty="0">
                <a:latin typeface="Goudy Old Style" panose="02020502050305020303" pitchFamily="18" charset="0"/>
              </a:rPr>
              <a:t>Conclusion</a:t>
            </a:r>
          </a:p>
        </p:txBody>
      </p:sp>
      <p:sp>
        <p:nvSpPr>
          <p:cNvPr id="5" name="TextBox 4">
            <a:extLst>
              <a:ext uri="{FF2B5EF4-FFF2-40B4-BE49-F238E27FC236}">
                <a16:creationId xmlns:a16="http://schemas.microsoft.com/office/drawing/2014/main" id="{1686C8AB-FAF2-5D38-D8F8-5EAC927B5419}"/>
              </a:ext>
            </a:extLst>
          </p:cNvPr>
          <p:cNvSpPr txBox="1"/>
          <p:nvPr/>
        </p:nvSpPr>
        <p:spPr>
          <a:xfrm>
            <a:off x="428625" y="1136987"/>
            <a:ext cx="11334750" cy="5324535"/>
          </a:xfrm>
          <a:prstGeom prst="rect">
            <a:avLst/>
          </a:prstGeom>
          <a:solidFill>
            <a:schemeClr val="accent4">
              <a:lumMod val="60000"/>
              <a:lumOff val="40000"/>
            </a:schemeClr>
          </a:solid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Goudy Old Style" panose="02020502050305020303" pitchFamily="18" charset="0"/>
              </a:rPr>
              <a:t>         F</a:t>
            </a:r>
            <a:r>
              <a:rPr kumimoji="0" lang="en-US" altLang="en-US" sz="2000" b="0" i="0" u="none" strike="noStrike" cap="none" normalizeH="0" baseline="0" dirty="0">
                <a:ln>
                  <a:noFill/>
                </a:ln>
                <a:solidFill>
                  <a:schemeClr val="bg1"/>
                </a:solidFill>
                <a:effectLst/>
                <a:latin typeface="Goudy Old Style" panose="02020502050305020303" pitchFamily="18" charset="0"/>
              </a:rPr>
              <a:t>ile handling in Java is a fundamental aspect of many applications, allowing for data storage, retrieval, and manipulation.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Goudy Old Style" panose="02020502050305020303" pitchFamily="18" charset="0"/>
              </a:rPr>
              <a:t>We covered:</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bg1"/>
                </a:solidFill>
                <a:effectLst/>
                <a:latin typeface="Goudy Old Style" panose="02020502050305020303" pitchFamily="18" charset="0"/>
              </a:rPr>
              <a:t>Types of Files:</a:t>
            </a:r>
            <a:endParaRPr kumimoji="0" lang="en-US" altLang="en-US" sz="2000" b="0" i="0" u="none" strike="noStrike" cap="none" normalizeH="0" baseline="0" dirty="0">
              <a:ln>
                <a:noFill/>
              </a:ln>
              <a:solidFill>
                <a:schemeClr val="bg1"/>
              </a:solidFill>
              <a:effectLst/>
              <a:latin typeface="Goudy Old Style" panose="02020502050305020303"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Goudy Old Style" panose="02020502050305020303" pitchFamily="18" charset="0"/>
              </a:rPr>
              <a:t>Text Files:</a:t>
            </a:r>
            <a:r>
              <a:rPr kumimoji="0" lang="en-US" altLang="en-US" sz="2000" b="0" i="0" u="none" strike="noStrike" cap="none" normalizeH="0" baseline="0" dirty="0">
                <a:ln>
                  <a:noFill/>
                </a:ln>
                <a:solidFill>
                  <a:schemeClr val="bg1"/>
                </a:solidFill>
                <a:effectLst/>
                <a:latin typeface="Goudy Old Style" panose="02020502050305020303" pitchFamily="18" charset="0"/>
              </a:rPr>
              <a:t> Plain text files with readable characters.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Goudy Old Style" panose="02020502050305020303" pitchFamily="18" charset="0"/>
              </a:rPr>
              <a:t>Binary Files:</a:t>
            </a:r>
            <a:r>
              <a:rPr kumimoji="0" lang="en-US" altLang="en-US" sz="2000" b="0" i="0" u="none" strike="noStrike" cap="none" normalizeH="0" baseline="0" dirty="0">
                <a:ln>
                  <a:noFill/>
                </a:ln>
                <a:solidFill>
                  <a:schemeClr val="bg1"/>
                </a:solidFill>
                <a:effectLst/>
                <a:latin typeface="Goudy Old Style" panose="02020502050305020303" pitchFamily="18" charset="0"/>
              </a:rPr>
              <a:t> Contain non-textual data like images or videos.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bg1"/>
                </a:solidFill>
                <a:effectLst/>
                <a:latin typeface="Goudy Old Style" panose="02020502050305020303" pitchFamily="18" charset="0"/>
              </a:rPr>
              <a:t>File Classes in Java:</a:t>
            </a:r>
            <a:endParaRPr kumimoji="0" lang="en-US" altLang="en-US" sz="2000" b="0" i="0" u="none" strike="noStrike" cap="none" normalizeH="0" baseline="0" dirty="0">
              <a:ln>
                <a:noFill/>
              </a:ln>
              <a:solidFill>
                <a:schemeClr val="bg1"/>
              </a:solidFill>
              <a:effectLst/>
              <a:latin typeface="Goudy Old Style" panose="02020502050305020303"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Goudy Old Style" panose="02020502050305020303" pitchFamily="18" charset="0"/>
              </a:rPr>
              <a:t>File, </a:t>
            </a:r>
            <a:r>
              <a:rPr kumimoji="0" lang="en-US" altLang="en-US" sz="2000" i="0" u="none" strike="noStrike" cap="none" normalizeH="0" baseline="0" dirty="0" err="1">
                <a:ln>
                  <a:noFill/>
                </a:ln>
                <a:solidFill>
                  <a:schemeClr val="bg1"/>
                </a:solidFill>
                <a:effectLst/>
                <a:latin typeface="Goudy Old Style" panose="02020502050305020303" pitchFamily="18" charset="0"/>
              </a:rPr>
              <a:t>FileInputStream</a:t>
            </a:r>
            <a:r>
              <a:rPr kumimoji="0" lang="en-US" altLang="en-US" sz="2000" i="0" u="none" strike="noStrike" cap="none" normalizeH="0" baseline="0" dirty="0">
                <a:ln>
                  <a:noFill/>
                </a:ln>
                <a:solidFill>
                  <a:schemeClr val="bg1"/>
                </a:solidFill>
                <a:effectLst/>
                <a:latin typeface="Goudy Old Style" panose="02020502050305020303" pitchFamily="18" charset="0"/>
              </a:rPr>
              <a:t>, </a:t>
            </a:r>
            <a:r>
              <a:rPr kumimoji="0" lang="en-US" altLang="en-US" sz="2000" i="0" u="none" strike="noStrike" cap="none" normalizeH="0" baseline="0" dirty="0" err="1">
                <a:ln>
                  <a:noFill/>
                </a:ln>
                <a:solidFill>
                  <a:schemeClr val="bg1"/>
                </a:solidFill>
                <a:effectLst/>
                <a:latin typeface="Goudy Old Style" panose="02020502050305020303" pitchFamily="18" charset="0"/>
              </a:rPr>
              <a:t>FileOutputStream</a:t>
            </a:r>
            <a:r>
              <a:rPr kumimoji="0" lang="en-US" altLang="en-US" sz="2000" i="0" u="none" strike="noStrike" cap="none" normalizeH="0" baseline="0" dirty="0">
                <a:ln>
                  <a:noFill/>
                </a:ln>
                <a:solidFill>
                  <a:schemeClr val="bg1"/>
                </a:solidFill>
                <a:effectLst/>
                <a:latin typeface="Goudy Old Style" panose="02020502050305020303" pitchFamily="18" charset="0"/>
              </a:rPr>
              <a:t>, </a:t>
            </a:r>
            <a:r>
              <a:rPr kumimoji="0" lang="en-US" altLang="en-US" sz="2000" i="0" u="none" strike="noStrike" cap="none" normalizeH="0" baseline="0" dirty="0" err="1">
                <a:ln>
                  <a:noFill/>
                </a:ln>
                <a:solidFill>
                  <a:schemeClr val="bg1"/>
                </a:solidFill>
                <a:effectLst/>
                <a:latin typeface="Goudy Old Style" panose="02020502050305020303" pitchFamily="18" charset="0"/>
              </a:rPr>
              <a:t>FileReader</a:t>
            </a:r>
            <a:r>
              <a:rPr kumimoji="0" lang="en-US" altLang="en-US" sz="2000" i="0" u="none" strike="noStrike" cap="none" normalizeH="0" baseline="0" dirty="0">
                <a:ln>
                  <a:noFill/>
                </a:ln>
                <a:solidFill>
                  <a:schemeClr val="bg1"/>
                </a:solidFill>
                <a:effectLst/>
                <a:latin typeface="Goudy Old Style" panose="02020502050305020303" pitchFamily="18" charset="0"/>
              </a:rPr>
              <a:t>, </a:t>
            </a:r>
            <a:r>
              <a:rPr kumimoji="0" lang="en-US" altLang="en-US" sz="2000" i="0" u="none" strike="noStrike" cap="none" normalizeH="0" baseline="0" dirty="0" err="1">
                <a:ln>
                  <a:noFill/>
                </a:ln>
                <a:solidFill>
                  <a:schemeClr val="bg1"/>
                </a:solidFill>
                <a:effectLst/>
                <a:latin typeface="Goudy Old Style" panose="02020502050305020303" pitchFamily="18" charset="0"/>
              </a:rPr>
              <a:t>FileWriter</a:t>
            </a:r>
            <a:r>
              <a:rPr kumimoji="0" lang="en-US" altLang="en-US" sz="2000" i="0" u="none" strike="noStrike" cap="none" normalizeH="0" baseline="0" dirty="0">
                <a:ln>
                  <a:noFill/>
                </a:ln>
                <a:solidFill>
                  <a:schemeClr val="bg1"/>
                </a:solidFill>
                <a:effectLst/>
                <a:latin typeface="Goudy Old Style" panose="02020502050305020303" pitchFamily="18" charset="0"/>
              </a:rPr>
              <a:t>, </a:t>
            </a:r>
            <a:r>
              <a:rPr kumimoji="0" lang="en-US" altLang="en-US" sz="2000" i="0" u="none" strike="noStrike" cap="none" normalizeH="0" baseline="0" dirty="0" err="1">
                <a:ln>
                  <a:noFill/>
                </a:ln>
                <a:solidFill>
                  <a:schemeClr val="bg1"/>
                </a:solidFill>
                <a:effectLst/>
                <a:latin typeface="Goudy Old Style" panose="02020502050305020303" pitchFamily="18" charset="0"/>
              </a:rPr>
              <a:t>BufferedReader</a:t>
            </a:r>
            <a:r>
              <a:rPr kumimoji="0" lang="en-US" altLang="en-US" sz="2000" i="0" u="none" strike="noStrike" cap="none" normalizeH="0" baseline="0" dirty="0">
                <a:ln>
                  <a:noFill/>
                </a:ln>
                <a:solidFill>
                  <a:schemeClr val="bg1"/>
                </a:solidFill>
                <a:effectLst/>
                <a:latin typeface="Goudy Old Style" panose="02020502050305020303" pitchFamily="18" charset="0"/>
              </a:rPr>
              <a:t>, and </a:t>
            </a:r>
            <a:r>
              <a:rPr kumimoji="0" lang="en-US" altLang="en-US" sz="2000" i="0" u="none" strike="noStrike" cap="none" normalizeH="0" baseline="0" dirty="0" err="1">
                <a:ln>
                  <a:noFill/>
                </a:ln>
                <a:solidFill>
                  <a:schemeClr val="bg1"/>
                </a:solidFill>
                <a:effectLst/>
                <a:latin typeface="Goudy Old Style" panose="02020502050305020303" pitchFamily="18" charset="0"/>
              </a:rPr>
              <a:t>BufferedWriter</a:t>
            </a:r>
            <a:r>
              <a:rPr kumimoji="0" lang="en-US" altLang="en-US" sz="2000" i="0" u="none" strike="noStrike" cap="none" normalizeH="0" baseline="0" dirty="0">
                <a:ln>
                  <a:noFill/>
                </a:ln>
                <a:solidFill>
                  <a:schemeClr val="bg1"/>
                </a:solidFill>
                <a:effectLst/>
                <a:latin typeface="Goudy Old Style" panose="02020502050305020303" pitchFamily="18"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bg1"/>
                </a:solidFill>
                <a:effectLst/>
                <a:latin typeface="Goudy Old Style" panose="02020502050305020303" pitchFamily="18" charset="0"/>
              </a:rPr>
              <a:t>Reading and Writing Operations:</a:t>
            </a:r>
            <a:endParaRPr kumimoji="0" lang="en-US" altLang="en-US" sz="2000" b="0" i="0" u="none" strike="noStrike" cap="none" normalizeH="0" baseline="0" dirty="0">
              <a:ln>
                <a:noFill/>
              </a:ln>
              <a:solidFill>
                <a:schemeClr val="bg1"/>
              </a:solidFill>
              <a:effectLst/>
              <a:latin typeface="Goudy Old Style" panose="02020502050305020303"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Goudy Old Style" panose="02020502050305020303" pitchFamily="18" charset="0"/>
              </a:rPr>
              <a:t>Reading from and writing to both text and binary files.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bg1"/>
                </a:solidFill>
                <a:effectLst/>
                <a:latin typeface="Goudy Old Style" panose="02020502050305020303" pitchFamily="18" charset="0"/>
              </a:rPr>
              <a:t>Best Practices:</a:t>
            </a:r>
            <a:endParaRPr kumimoji="0" lang="en-US" altLang="en-US" sz="2000" b="0" i="0" u="none" strike="noStrike" cap="none" normalizeH="0" baseline="0" dirty="0">
              <a:ln>
                <a:noFill/>
              </a:ln>
              <a:solidFill>
                <a:schemeClr val="bg1"/>
              </a:solidFill>
              <a:effectLst/>
              <a:latin typeface="Goudy Old Style" panose="02020502050305020303"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Goudy Old Style" panose="02020502050305020303" pitchFamily="18" charset="0"/>
              </a:rPr>
              <a:t>Using try-with-resources, proper exception handling, checking file existence, and using buffered readers/writers.</a:t>
            </a: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Goudy Old Style" panose="020205020503050203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Goudy Old Style" panose="02020502050305020303" pitchFamily="18" charset="0"/>
              </a:rPr>
              <a:t>        </a:t>
            </a:r>
            <a:r>
              <a:rPr kumimoji="0" lang="en-US" altLang="en-US" sz="2000" b="0" i="0" u="none" strike="noStrike" cap="none" normalizeH="0" baseline="0" dirty="0">
                <a:ln>
                  <a:noFill/>
                </a:ln>
                <a:solidFill>
                  <a:schemeClr val="bg1"/>
                </a:solidFill>
                <a:effectLst/>
                <a:latin typeface="Goudy Old Style" panose="02020502050305020303" pitchFamily="18" charset="0"/>
              </a:rPr>
              <a:t>Understanding these concepts and practices is crucial for developing reliable and efficient file-handling functionality in Java applications. As you continue to explore Java file handling, remember to adapt these principles to your specific use cases.</a:t>
            </a:r>
          </a:p>
        </p:txBody>
      </p:sp>
      <p:sp>
        <p:nvSpPr>
          <p:cNvPr id="2" name="Footer Placeholder 1">
            <a:extLst>
              <a:ext uri="{FF2B5EF4-FFF2-40B4-BE49-F238E27FC236}">
                <a16:creationId xmlns:a16="http://schemas.microsoft.com/office/drawing/2014/main" id="{01ED6B8D-57C6-916E-0441-15A42274E139}"/>
              </a:ext>
            </a:extLst>
          </p:cNvPr>
          <p:cNvSpPr>
            <a:spLocks noGrp="1"/>
          </p:cNvSpPr>
          <p:nvPr>
            <p:ph type="ftr" sz="quarter" idx="11"/>
          </p:nvPr>
        </p:nvSpPr>
        <p:spPr>
          <a:xfrm>
            <a:off x="2541628" y="6461522"/>
            <a:ext cx="6672865" cy="365125"/>
          </a:xfrm>
        </p:spPr>
        <p:txBody>
          <a:bodyPr/>
          <a:lstStyle/>
          <a:p>
            <a:pPr algn="ctr"/>
            <a:r>
              <a:rPr lang="en-US" dirty="0"/>
              <a:t>File Handling in Java</a:t>
            </a:r>
          </a:p>
        </p:txBody>
      </p:sp>
      <p:sp>
        <p:nvSpPr>
          <p:cNvPr id="4" name="Slide Number Placeholder 3">
            <a:extLst>
              <a:ext uri="{FF2B5EF4-FFF2-40B4-BE49-F238E27FC236}">
                <a16:creationId xmlns:a16="http://schemas.microsoft.com/office/drawing/2014/main" id="{983FC891-0DF5-3DF6-9E5B-D29CDF0B3FB6}"/>
              </a:ext>
            </a:extLst>
          </p:cNvPr>
          <p:cNvSpPr>
            <a:spLocks noGrp="1"/>
          </p:cNvSpPr>
          <p:nvPr>
            <p:ph type="sldNum" sz="quarter" idx="12"/>
          </p:nvPr>
        </p:nvSpPr>
        <p:spPr>
          <a:xfrm>
            <a:off x="10714978" y="6461521"/>
            <a:ext cx="753545"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112659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375983" y="1802650"/>
            <a:ext cx="9440034" cy="1828801"/>
          </a:xfrm>
        </p:spPr>
        <p:txBody>
          <a:bodyPr>
            <a:normAutofit/>
          </a:bodyPr>
          <a:lstStyle/>
          <a:p>
            <a:r>
              <a:rPr lang="en-US" sz="7200"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375983" y="5226172"/>
            <a:ext cx="9440034" cy="1049867"/>
          </a:xfrm>
        </p:spPr>
        <p:txBody>
          <a:bodyPr>
            <a:normAutofit/>
          </a:bodyPr>
          <a:lstStyle/>
          <a:p>
            <a:r>
              <a:rPr lang="en-US" sz="2400" dirty="0">
                <a:solidFill>
                  <a:schemeClr val="accent1">
                    <a:lumMod val="50000"/>
                  </a:schemeClr>
                </a:solidFill>
                <a:effectLst/>
              </a:rPr>
              <a:t>Satpute Arshita Harihar</a:t>
            </a:r>
          </a:p>
          <a:p>
            <a:r>
              <a:rPr lang="en-US" sz="2400" dirty="0">
                <a:solidFill>
                  <a:schemeClr val="accent1">
                    <a:lumMod val="50000"/>
                  </a:schemeClr>
                </a:solidFill>
                <a:effectLst/>
              </a:rPr>
              <a:t>satputearshita@gmail.com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091084" y="917007"/>
            <a:ext cx="5004916" cy="740972"/>
          </a:xfrm>
        </p:spPr>
        <p:txBody>
          <a:bodyPr/>
          <a:lstStyle/>
          <a:p>
            <a:r>
              <a:rPr lang="en-US" dirty="0"/>
              <a:t>What is OOP?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06341" y="2545217"/>
            <a:ext cx="9779183" cy="3703183"/>
          </a:xfrm>
        </p:spPr>
        <p:txBody>
          <a:bodyPr vert="horz" lIns="91440" tIns="45720" rIns="91440" bIns="45720" rtlCol="0" anchor="t">
            <a:normAutofit/>
          </a:bodyPr>
          <a:lstStyle/>
          <a:p>
            <a:pPr algn="just"/>
            <a:r>
              <a:rPr lang="en-US" sz="2800" b="1" i="0" dirty="0">
                <a:effectLst/>
              </a:rPr>
              <a:t>Definition: </a:t>
            </a:r>
          </a:p>
          <a:p>
            <a:pPr marL="342900" indent="-342900" algn="just">
              <a:buFont typeface="Wingdings" panose="05000000000000000000" pitchFamily="2" charset="2"/>
              <a:buChar char="§"/>
            </a:pPr>
            <a:r>
              <a:rPr lang="en-US" b="0" i="0" dirty="0">
                <a:effectLst/>
              </a:rPr>
              <a:t>OOP is an object-oriented programming technique that combines data and instructions for processing that data into an object that can be used within the program.</a:t>
            </a:r>
          </a:p>
          <a:p>
            <a:pPr marL="342900" indent="-342900" algn="just">
              <a:buFont typeface="Wingdings" panose="05000000000000000000" pitchFamily="2" charset="2"/>
              <a:buChar char="§"/>
            </a:pPr>
            <a:r>
              <a:rPr lang="en-US" b="0" i="0" dirty="0">
                <a:effectLst/>
              </a:rPr>
              <a:t>Object-oriented programming provides concepts that help model complicated real-world systems into manageable software solutions.</a:t>
            </a:r>
          </a:p>
          <a:p>
            <a:pPr marL="342900" indent="-342900" algn="just">
              <a:buFont typeface="Wingdings" panose="05000000000000000000" pitchFamily="2" charset="2"/>
              <a:buChar char="§"/>
            </a:pPr>
            <a:r>
              <a:rPr lang="en-US" dirty="0"/>
              <a:t>Advantages: Reusability, Modularity, Extensibility, Maintainability.</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43E4440-A18D-4F5E-C30B-5B838C02EE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81BF09-9B66-ED1A-DC8F-FD1173D1F558}"/>
              </a:ext>
            </a:extLst>
          </p:cNvPr>
          <p:cNvSpPr>
            <a:spLocks noGrp="1"/>
          </p:cNvSpPr>
          <p:nvPr>
            <p:ph type="sldNum" sz="quarter" idx="12"/>
          </p:nvPr>
        </p:nvSpPr>
        <p:spPr/>
        <p:txBody>
          <a:bodyPr/>
          <a:lstStyle/>
          <a:p>
            <a:fld id="{294A09A9-5501-47C1-A89A-A340965A2BE2}" type="slidenum">
              <a:rPr lang="en-US" smtClean="0"/>
              <a:pPr/>
              <a:t>4</a:t>
            </a:fld>
            <a:endParaRPr lang="en-US" dirty="0"/>
          </a:p>
        </p:txBody>
      </p:sp>
      <p:graphicFrame>
        <p:nvGraphicFramePr>
          <p:cNvPr id="8" name="Diagram 7">
            <a:extLst>
              <a:ext uri="{FF2B5EF4-FFF2-40B4-BE49-F238E27FC236}">
                <a16:creationId xmlns:a16="http://schemas.microsoft.com/office/drawing/2014/main" id="{1C0DCE8E-3245-4552-0E8A-D6E06F21B71A}"/>
              </a:ext>
            </a:extLst>
          </p:cNvPr>
          <p:cNvGraphicFramePr/>
          <p:nvPr>
            <p:extLst>
              <p:ext uri="{D42A27DB-BD31-4B8C-83A1-F6EECF244321}">
                <p14:modId xmlns:p14="http://schemas.microsoft.com/office/powerpoint/2010/main" val="760682774"/>
              </p:ext>
            </p:extLst>
          </p:nvPr>
        </p:nvGraphicFramePr>
        <p:xfrm>
          <a:off x="381000" y="136525"/>
          <a:ext cx="11430000" cy="621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36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AF235B7-1E5E-6E8C-BEE1-FDA288FE96D2}"/>
              </a:ext>
            </a:extLst>
          </p:cNvPr>
          <p:cNvSpPr>
            <a:spLocks noGrp="1"/>
          </p:cNvSpPr>
          <p:nvPr>
            <p:ph type="ftr" sz="quarter" idx="3"/>
          </p:nvPr>
        </p:nvSpPr>
        <p:spPr/>
        <p:txBody>
          <a:bodyPr/>
          <a:lstStyle/>
          <a:p>
            <a:endParaRPr lang="en-US" dirty="0"/>
          </a:p>
        </p:txBody>
      </p:sp>
      <p:sp>
        <p:nvSpPr>
          <p:cNvPr id="5" name="Slide Number Placeholder 4">
            <a:extLst>
              <a:ext uri="{FF2B5EF4-FFF2-40B4-BE49-F238E27FC236}">
                <a16:creationId xmlns:a16="http://schemas.microsoft.com/office/drawing/2014/main" id="{72484F91-6B8A-B2D1-9F95-EE717C49A2DA}"/>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2" name="TextBox 1">
            <a:extLst>
              <a:ext uri="{FF2B5EF4-FFF2-40B4-BE49-F238E27FC236}">
                <a16:creationId xmlns:a16="http://schemas.microsoft.com/office/drawing/2014/main" id="{A566E2EF-DBDE-ACE8-F8D2-BD616C621D7F}"/>
              </a:ext>
            </a:extLst>
          </p:cNvPr>
          <p:cNvSpPr txBox="1"/>
          <p:nvPr/>
        </p:nvSpPr>
        <p:spPr>
          <a:xfrm>
            <a:off x="3096567" y="136525"/>
            <a:ext cx="5998866" cy="769441"/>
          </a:xfrm>
          <a:prstGeom prst="rect">
            <a:avLst/>
          </a:prstGeom>
          <a:noFill/>
        </p:spPr>
        <p:txBody>
          <a:bodyPr wrap="square" rtlCol="0">
            <a:spAutoFit/>
          </a:bodyPr>
          <a:lstStyle/>
          <a:p>
            <a:pPr algn="ctr"/>
            <a:r>
              <a:rPr lang="en-IN" sz="4400" dirty="0">
                <a:solidFill>
                  <a:schemeClr val="accent1">
                    <a:lumMod val="20000"/>
                    <a:lumOff val="80000"/>
                  </a:schemeClr>
                </a:solidFill>
              </a:rPr>
              <a:t>CLASSES &amp; OBJECTS</a:t>
            </a:r>
          </a:p>
        </p:txBody>
      </p:sp>
      <p:sp>
        <p:nvSpPr>
          <p:cNvPr id="3" name="TextBox 2">
            <a:extLst>
              <a:ext uri="{FF2B5EF4-FFF2-40B4-BE49-F238E27FC236}">
                <a16:creationId xmlns:a16="http://schemas.microsoft.com/office/drawing/2014/main" id="{EE8D8835-0C86-51D0-0129-828B1F237FAB}"/>
              </a:ext>
            </a:extLst>
          </p:cNvPr>
          <p:cNvSpPr txBox="1"/>
          <p:nvPr/>
        </p:nvSpPr>
        <p:spPr>
          <a:xfrm>
            <a:off x="519165" y="1244625"/>
            <a:ext cx="5154804" cy="1631216"/>
          </a:xfrm>
          <a:prstGeom prst="rect">
            <a:avLst/>
          </a:prstGeom>
          <a:noFill/>
        </p:spPr>
        <p:txBody>
          <a:bodyPr wrap="square" rtlCol="0">
            <a:spAutoFit/>
          </a:bodyPr>
          <a:lstStyle/>
          <a:p>
            <a:pPr algn="just"/>
            <a:r>
              <a:rPr lang="en-US" sz="2000" b="0" i="0" dirty="0">
                <a:effectLst/>
              </a:rPr>
              <a:t>A class in Java is a set of objects that shares common characteristics/ behavior and common properties/ attributes. It is a user-defined blueprint or prototype from which objects are created.</a:t>
            </a:r>
          </a:p>
        </p:txBody>
      </p:sp>
      <p:sp>
        <p:nvSpPr>
          <p:cNvPr id="6" name="TextBox 5">
            <a:extLst>
              <a:ext uri="{FF2B5EF4-FFF2-40B4-BE49-F238E27FC236}">
                <a16:creationId xmlns:a16="http://schemas.microsoft.com/office/drawing/2014/main" id="{AED47232-A0A7-69C3-4DF9-03FBBFF310F1}"/>
              </a:ext>
            </a:extLst>
          </p:cNvPr>
          <p:cNvSpPr txBox="1"/>
          <p:nvPr/>
        </p:nvSpPr>
        <p:spPr>
          <a:xfrm>
            <a:off x="6096000" y="1244625"/>
            <a:ext cx="5154804" cy="2246769"/>
          </a:xfrm>
          <a:prstGeom prst="rect">
            <a:avLst/>
          </a:prstGeom>
          <a:noFill/>
        </p:spPr>
        <p:txBody>
          <a:bodyPr wrap="square" rtlCol="0">
            <a:spAutoFit/>
          </a:bodyPr>
          <a:lstStyle/>
          <a:p>
            <a:pPr algn="just"/>
            <a:r>
              <a:rPr lang="en-US" sz="2000" b="0" i="0" dirty="0">
                <a:effectLst/>
              </a:rPr>
              <a:t>An object in Java is a basic unit of Object-Oriented Programming and represents real-life entities. Objects are the instances of a class that are created to use the attributes and methods of a class.  A typical Java program creates many objects, which as you know, interact by invoking methods.</a:t>
            </a:r>
            <a:endParaRPr lang="en-IN" sz="2000" dirty="0"/>
          </a:p>
        </p:txBody>
      </p:sp>
      <p:pic>
        <p:nvPicPr>
          <p:cNvPr id="8" name="Picture 7">
            <a:extLst>
              <a:ext uri="{FF2B5EF4-FFF2-40B4-BE49-F238E27FC236}">
                <a16:creationId xmlns:a16="http://schemas.microsoft.com/office/drawing/2014/main" id="{E844D980-81C4-654B-8BD1-586FD23F97E3}"/>
              </a:ext>
            </a:extLst>
          </p:cNvPr>
          <p:cNvPicPr>
            <a:picLocks noChangeAspect="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519166" y="3524051"/>
            <a:ext cx="10731638" cy="2012591"/>
          </a:xfrm>
          <a:prstGeom prst="rect">
            <a:avLst/>
          </a:prstGeom>
          <a:effectLst>
            <a:softEdge rad="63500"/>
          </a:effectLst>
        </p:spPr>
      </p:pic>
    </p:spTree>
    <p:extLst>
      <p:ext uri="{BB962C8B-B14F-4D97-AF65-F5344CB8AC3E}">
        <p14:creationId xmlns:p14="http://schemas.microsoft.com/office/powerpoint/2010/main" val="51592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19FB2294-BF81-C860-31AF-69D2ED7B4FD8}"/>
              </a:ext>
            </a:extLst>
          </p:cNvPr>
          <p:cNvSpPr/>
          <p:nvPr/>
        </p:nvSpPr>
        <p:spPr>
          <a:xfrm>
            <a:off x="987252" y="3095270"/>
            <a:ext cx="4531806" cy="2459509"/>
          </a:xfrm>
          <a:prstGeom prst="roundRect">
            <a:avLst/>
          </a:prstGeom>
          <a:solidFill>
            <a:schemeClr val="accent3">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3B02335F-BB11-6DC1-3ABE-4BDA383F91DF}"/>
              </a:ext>
            </a:extLst>
          </p:cNvPr>
          <p:cNvSpPr>
            <a:spLocks noGrp="1"/>
          </p:cNvSpPr>
          <p:nvPr>
            <p:ph type="ftr" sz="quarter" idx="3"/>
          </p:nvPr>
        </p:nvSpPr>
        <p:spPr/>
        <p:txBody>
          <a:bodyPr/>
          <a:lstStyle/>
          <a:p>
            <a:endParaRPr lang="en-US" dirty="0"/>
          </a:p>
        </p:txBody>
      </p:sp>
      <p:sp>
        <p:nvSpPr>
          <p:cNvPr id="10" name="Slide Number Placeholder 9">
            <a:extLst>
              <a:ext uri="{FF2B5EF4-FFF2-40B4-BE49-F238E27FC236}">
                <a16:creationId xmlns:a16="http://schemas.microsoft.com/office/drawing/2014/main" id="{9737B650-64D3-F76C-BF24-3138AABAC63F}"/>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1" name="TextBox 10">
            <a:extLst>
              <a:ext uri="{FF2B5EF4-FFF2-40B4-BE49-F238E27FC236}">
                <a16:creationId xmlns:a16="http://schemas.microsoft.com/office/drawing/2014/main" id="{04AACD24-D6D5-8285-1510-DF52CAF2AB02}"/>
              </a:ext>
            </a:extLst>
          </p:cNvPr>
          <p:cNvSpPr txBox="1"/>
          <p:nvPr/>
        </p:nvSpPr>
        <p:spPr>
          <a:xfrm>
            <a:off x="3046325" y="32062"/>
            <a:ext cx="5920154" cy="1015663"/>
          </a:xfrm>
          <a:prstGeom prst="rect">
            <a:avLst/>
          </a:prstGeom>
          <a:noFill/>
        </p:spPr>
        <p:txBody>
          <a:bodyPr wrap="square" rtlCol="0">
            <a:spAutoFit/>
          </a:bodyPr>
          <a:lstStyle/>
          <a:p>
            <a:r>
              <a:rPr lang="en-IN" sz="6000" b="1" dirty="0">
                <a:solidFill>
                  <a:schemeClr val="accent1">
                    <a:lumMod val="20000"/>
                    <a:lumOff val="80000"/>
                  </a:schemeClr>
                </a:solidFill>
              </a:rPr>
              <a:t>INHERITANCE</a:t>
            </a:r>
            <a:endParaRPr lang="en-IN" sz="2000" b="1" dirty="0">
              <a:solidFill>
                <a:schemeClr val="accent1">
                  <a:lumMod val="20000"/>
                  <a:lumOff val="80000"/>
                </a:schemeClr>
              </a:solidFill>
            </a:endParaRPr>
          </a:p>
        </p:txBody>
      </p:sp>
      <p:sp>
        <p:nvSpPr>
          <p:cNvPr id="12" name="TextBox 11">
            <a:extLst>
              <a:ext uri="{FF2B5EF4-FFF2-40B4-BE49-F238E27FC236}">
                <a16:creationId xmlns:a16="http://schemas.microsoft.com/office/drawing/2014/main" id="{AF5897C8-E486-D5E5-5808-06BEAD8C64CD}"/>
              </a:ext>
            </a:extLst>
          </p:cNvPr>
          <p:cNvSpPr txBox="1"/>
          <p:nvPr/>
        </p:nvSpPr>
        <p:spPr>
          <a:xfrm>
            <a:off x="405283" y="1015663"/>
            <a:ext cx="5282084"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0" i="1" dirty="0">
                <a:effectLst/>
              </a:rPr>
              <a:t>A class that inherits from another class can reuse the methods and fields of that class.</a:t>
            </a:r>
          </a:p>
          <a:p>
            <a:pPr marL="285750" indent="-285750" algn="just">
              <a:buFont typeface="Wingdings" panose="05000000000000000000" pitchFamily="2" charset="2"/>
              <a:buChar char="§"/>
            </a:pPr>
            <a:r>
              <a:rPr lang="en-US" b="0" i="0" dirty="0">
                <a:effectLst/>
              </a:rPr>
              <a:t>It is the mechanism in Java by which one class is allowed to inherit another class's features(fields and methods). In Java, Inheritance means creating new classes based on existing ones. </a:t>
            </a:r>
            <a:endParaRPr lang="en-IN" i="1" dirty="0"/>
          </a:p>
        </p:txBody>
      </p:sp>
      <p:sp>
        <p:nvSpPr>
          <p:cNvPr id="13" name="TextBox 12">
            <a:extLst>
              <a:ext uri="{FF2B5EF4-FFF2-40B4-BE49-F238E27FC236}">
                <a16:creationId xmlns:a16="http://schemas.microsoft.com/office/drawing/2014/main" id="{894F818F-593E-3DB0-1F25-6977D0189BF6}"/>
              </a:ext>
            </a:extLst>
          </p:cNvPr>
          <p:cNvSpPr txBox="1"/>
          <p:nvPr/>
        </p:nvSpPr>
        <p:spPr>
          <a:xfrm>
            <a:off x="6504634" y="906601"/>
            <a:ext cx="4933739" cy="5632311"/>
          </a:xfrm>
          <a:prstGeom prst="rect">
            <a:avLst/>
          </a:prstGeom>
          <a:noFill/>
        </p:spPr>
        <p:txBody>
          <a:bodyPr wrap="square" rtlCol="0">
            <a:spAutoFit/>
          </a:bodyPr>
          <a:lstStyle/>
          <a:p>
            <a:r>
              <a:rPr lang="en-IN" u="sng" dirty="0"/>
              <a:t>Example:</a:t>
            </a:r>
          </a:p>
          <a:p>
            <a:r>
              <a:rPr lang="en-IN" dirty="0"/>
              <a:t>import java.io.*;</a:t>
            </a:r>
          </a:p>
          <a:p>
            <a:r>
              <a:rPr lang="en-IN" dirty="0"/>
              <a:t>class Employee {</a:t>
            </a:r>
          </a:p>
          <a:p>
            <a:r>
              <a:rPr lang="en-IN" dirty="0"/>
              <a:t>   int salary = 60000;</a:t>
            </a:r>
          </a:p>
          <a:p>
            <a:r>
              <a:rPr lang="en-IN" dirty="0"/>
              <a:t>}</a:t>
            </a:r>
          </a:p>
          <a:p>
            <a:r>
              <a:rPr lang="en-IN" dirty="0"/>
              <a:t>class Engineer extends Employee {</a:t>
            </a:r>
          </a:p>
          <a:p>
            <a:r>
              <a:rPr lang="en-IN" dirty="0"/>
              <a:t>   int benefits = 10000;</a:t>
            </a:r>
          </a:p>
          <a:p>
            <a:r>
              <a:rPr lang="en-IN" dirty="0"/>
              <a:t>} </a:t>
            </a:r>
          </a:p>
          <a:p>
            <a:r>
              <a:rPr lang="en-IN" dirty="0"/>
              <a:t>class Main {</a:t>
            </a:r>
          </a:p>
          <a:p>
            <a:r>
              <a:rPr lang="en-IN" dirty="0"/>
              <a:t>   public static void main(String </a:t>
            </a:r>
            <a:r>
              <a:rPr lang="en-IN" dirty="0" err="1"/>
              <a:t>args</a:t>
            </a:r>
            <a:r>
              <a:rPr lang="en-IN" dirty="0"/>
              <a:t>[])</a:t>
            </a:r>
          </a:p>
          <a:p>
            <a:r>
              <a:rPr lang="en-IN" dirty="0"/>
              <a:t>   {</a:t>
            </a:r>
          </a:p>
          <a:p>
            <a:r>
              <a:rPr lang="en-IN" dirty="0"/>
              <a:t>      Engineer E1 = new Engineer();</a:t>
            </a:r>
          </a:p>
          <a:p>
            <a:r>
              <a:rPr lang="en-IN" dirty="0"/>
              <a:t>      </a:t>
            </a:r>
            <a:r>
              <a:rPr lang="en-IN" dirty="0" err="1"/>
              <a:t>System.out.println</a:t>
            </a:r>
            <a:r>
              <a:rPr lang="en-IN" dirty="0"/>
              <a:t>("Salary : " + E1.salary);</a:t>
            </a:r>
          </a:p>
          <a:p>
            <a:r>
              <a:rPr lang="en-IN" dirty="0"/>
              <a:t>      </a:t>
            </a:r>
            <a:r>
              <a:rPr lang="en-IN" dirty="0" err="1"/>
              <a:t>System.out.println</a:t>
            </a:r>
            <a:r>
              <a:rPr lang="en-IN" dirty="0"/>
              <a:t>("Benefits : " +</a:t>
            </a:r>
          </a:p>
          <a:p>
            <a:r>
              <a:rPr lang="en-IN" dirty="0"/>
              <a:t>                                       E1.benefits);</a:t>
            </a:r>
          </a:p>
          <a:p>
            <a:r>
              <a:rPr lang="en-IN" dirty="0"/>
              <a:t>   }</a:t>
            </a:r>
          </a:p>
          <a:p>
            <a:r>
              <a:rPr lang="en-IN" dirty="0"/>
              <a:t>}</a:t>
            </a:r>
          </a:p>
          <a:p>
            <a:r>
              <a:rPr lang="en-IN" u="sng" dirty="0"/>
              <a:t>Output:</a:t>
            </a:r>
            <a:endParaRPr lang="en-IN" dirty="0"/>
          </a:p>
          <a:p>
            <a:r>
              <a:rPr kumimoji="0" lang="en-US" altLang="en-US" b="0" i="0" u="none" strike="noStrike" cap="none" normalizeH="0" baseline="0" dirty="0">
                <a:ln>
                  <a:noFill/>
                </a:ln>
                <a:effectLst/>
              </a:rPr>
              <a:t>Salary: 60000 </a:t>
            </a:r>
          </a:p>
          <a:p>
            <a:r>
              <a:rPr kumimoji="0" lang="en-US" altLang="en-US" b="0" i="0" u="none" strike="noStrike" cap="none" normalizeH="0" baseline="0" dirty="0">
                <a:ln>
                  <a:noFill/>
                </a:ln>
                <a:effectLst/>
              </a:rPr>
              <a:t>Benefits: 10000 </a:t>
            </a:r>
          </a:p>
        </p:txBody>
      </p:sp>
      <p:sp>
        <p:nvSpPr>
          <p:cNvPr id="16" name="TextBox 15">
            <a:extLst>
              <a:ext uri="{FF2B5EF4-FFF2-40B4-BE49-F238E27FC236}">
                <a16:creationId xmlns:a16="http://schemas.microsoft.com/office/drawing/2014/main" id="{195A472B-4732-A4D3-FBF8-A66F828E03DA}"/>
              </a:ext>
            </a:extLst>
          </p:cNvPr>
          <p:cNvSpPr txBox="1"/>
          <p:nvPr/>
        </p:nvSpPr>
        <p:spPr>
          <a:xfrm>
            <a:off x="2878055" y="3178708"/>
            <a:ext cx="1867698" cy="578882"/>
          </a:xfrm>
          <a:prstGeom prst="roundRect">
            <a:avLst/>
          </a:prstGeom>
          <a:solidFill>
            <a:schemeClr val="accent2"/>
          </a:solidFill>
          <a:ln w="12700">
            <a:solidFill>
              <a:schemeClr val="accent3">
                <a:lumMod val="20000"/>
                <a:lumOff val="80000"/>
              </a:schemeClr>
            </a:solidFill>
          </a:ln>
        </p:spPr>
        <p:txBody>
          <a:bodyPr wrap="square" rtlCol="0">
            <a:spAutoFit/>
          </a:bodyPr>
          <a:lstStyle/>
          <a:p>
            <a:pPr algn="ctr"/>
            <a:r>
              <a:rPr lang="en-IN" sz="2800" dirty="0"/>
              <a:t>Employee</a:t>
            </a:r>
          </a:p>
        </p:txBody>
      </p:sp>
      <p:sp>
        <p:nvSpPr>
          <p:cNvPr id="17" name="TextBox 16">
            <a:extLst>
              <a:ext uri="{FF2B5EF4-FFF2-40B4-BE49-F238E27FC236}">
                <a16:creationId xmlns:a16="http://schemas.microsoft.com/office/drawing/2014/main" id="{A2819003-F89D-E753-1465-8816E5551476}"/>
              </a:ext>
            </a:extLst>
          </p:cNvPr>
          <p:cNvSpPr txBox="1"/>
          <p:nvPr/>
        </p:nvSpPr>
        <p:spPr>
          <a:xfrm>
            <a:off x="2998406" y="4818513"/>
            <a:ext cx="1626996" cy="578882"/>
          </a:xfrm>
          <a:prstGeom prst="roundRect">
            <a:avLst/>
          </a:prstGeom>
          <a:solidFill>
            <a:schemeClr val="accent2"/>
          </a:solidFill>
          <a:ln w="12700">
            <a:solidFill>
              <a:schemeClr val="accent3">
                <a:lumMod val="20000"/>
                <a:lumOff val="80000"/>
              </a:schemeClr>
            </a:solidFill>
          </a:ln>
        </p:spPr>
        <p:txBody>
          <a:bodyPr wrap="square" rtlCol="0">
            <a:spAutoFit/>
          </a:bodyPr>
          <a:lstStyle/>
          <a:p>
            <a:pPr algn="ctr"/>
            <a:r>
              <a:rPr lang="en-IN" sz="2800" dirty="0"/>
              <a:t>Engineer</a:t>
            </a:r>
          </a:p>
        </p:txBody>
      </p:sp>
      <p:cxnSp>
        <p:nvCxnSpPr>
          <p:cNvPr id="23" name="Straight Arrow Connector 22">
            <a:extLst>
              <a:ext uri="{FF2B5EF4-FFF2-40B4-BE49-F238E27FC236}">
                <a16:creationId xmlns:a16="http://schemas.microsoft.com/office/drawing/2014/main" id="{5F657E15-CD81-D198-C2B7-B21D73530185}"/>
              </a:ext>
            </a:extLst>
          </p:cNvPr>
          <p:cNvCxnSpPr>
            <a:stCxn id="17" idx="0"/>
            <a:endCxn id="16" idx="2"/>
          </p:cNvCxnSpPr>
          <p:nvPr/>
        </p:nvCxnSpPr>
        <p:spPr>
          <a:xfrm flipV="1">
            <a:off x="3811904" y="3757590"/>
            <a:ext cx="0" cy="106092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634E121-3611-7316-AAA9-E597CBAF3B66}"/>
              </a:ext>
            </a:extLst>
          </p:cNvPr>
          <p:cNvSpPr txBox="1"/>
          <p:nvPr/>
        </p:nvSpPr>
        <p:spPr>
          <a:xfrm>
            <a:off x="1371410" y="3244334"/>
            <a:ext cx="1406769" cy="369332"/>
          </a:xfrm>
          <a:prstGeom prst="rect">
            <a:avLst/>
          </a:prstGeom>
          <a:noFill/>
        </p:spPr>
        <p:txBody>
          <a:bodyPr wrap="square" rtlCol="0">
            <a:spAutoFit/>
          </a:bodyPr>
          <a:lstStyle/>
          <a:p>
            <a:r>
              <a:rPr lang="en-IN" dirty="0">
                <a:solidFill>
                  <a:schemeClr val="bg1"/>
                </a:solidFill>
              </a:rPr>
              <a:t>Super-Class</a:t>
            </a:r>
          </a:p>
        </p:txBody>
      </p:sp>
      <p:sp>
        <p:nvSpPr>
          <p:cNvPr id="25" name="TextBox 24">
            <a:extLst>
              <a:ext uri="{FF2B5EF4-FFF2-40B4-BE49-F238E27FC236}">
                <a16:creationId xmlns:a16="http://schemas.microsoft.com/office/drawing/2014/main" id="{CA254A46-DDC4-0504-DA1F-E4E3959C4DE1}"/>
              </a:ext>
            </a:extLst>
          </p:cNvPr>
          <p:cNvSpPr txBox="1"/>
          <p:nvPr/>
        </p:nvSpPr>
        <p:spPr>
          <a:xfrm>
            <a:off x="1371410" y="4923288"/>
            <a:ext cx="1626996" cy="369332"/>
          </a:xfrm>
          <a:prstGeom prst="rect">
            <a:avLst/>
          </a:prstGeom>
          <a:noFill/>
        </p:spPr>
        <p:txBody>
          <a:bodyPr wrap="square" rtlCol="0">
            <a:spAutoFit/>
          </a:bodyPr>
          <a:lstStyle/>
          <a:p>
            <a:r>
              <a:rPr lang="en-IN" dirty="0">
                <a:solidFill>
                  <a:schemeClr val="bg1"/>
                </a:solidFill>
              </a:rPr>
              <a:t>Derived-Class</a:t>
            </a:r>
          </a:p>
        </p:txBody>
      </p:sp>
      <p:sp>
        <p:nvSpPr>
          <p:cNvPr id="26" name="TextBox 25">
            <a:extLst>
              <a:ext uri="{FF2B5EF4-FFF2-40B4-BE49-F238E27FC236}">
                <a16:creationId xmlns:a16="http://schemas.microsoft.com/office/drawing/2014/main" id="{AF16C316-4387-2BCB-090F-616370BD0C73}"/>
              </a:ext>
            </a:extLst>
          </p:cNvPr>
          <p:cNvSpPr txBox="1"/>
          <p:nvPr/>
        </p:nvSpPr>
        <p:spPr>
          <a:xfrm rot="16200000">
            <a:off x="3485685" y="4098820"/>
            <a:ext cx="1021771" cy="369332"/>
          </a:xfrm>
          <a:prstGeom prst="rect">
            <a:avLst/>
          </a:prstGeom>
          <a:noFill/>
        </p:spPr>
        <p:txBody>
          <a:bodyPr wrap="square" rtlCol="0">
            <a:spAutoFit/>
          </a:bodyPr>
          <a:lstStyle/>
          <a:p>
            <a:r>
              <a:rPr lang="en-IN" dirty="0">
                <a:solidFill>
                  <a:schemeClr val="bg1"/>
                </a:solidFill>
              </a:rPr>
              <a:t>Extends</a:t>
            </a:r>
          </a:p>
        </p:txBody>
      </p:sp>
    </p:spTree>
    <p:extLst>
      <p:ext uri="{BB962C8B-B14F-4D97-AF65-F5344CB8AC3E}">
        <p14:creationId xmlns:p14="http://schemas.microsoft.com/office/powerpoint/2010/main" val="2857621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AF235B7-1E5E-6E8C-BEE1-FDA288FE96D2}"/>
              </a:ext>
            </a:extLst>
          </p:cNvPr>
          <p:cNvSpPr>
            <a:spLocks noGrp="1"/>
          </p:cNvSpPr>
          <p:nvPr>
            <p:ph type="ftr" sz="quarter" idx="3"/>
          </p:nvPr>
        </p:nvSpPr>
        <p:spPr/>
        <p:txBody>
          <a:bodyPr/>
          <a:lstStyle/>
          <a:p>
            <a:endParaRPr lang="en-US" dirty="0"/>
          </a:p>
        </p:txBody>
      </p:sp>
      <p:sp>
        <p:nvSpPr>
          <p:cNvPr id="5" name="Slide Number Placeholder 4">
            <a:extLst>
              <a:ext uri="{FF2B5EF4-FFF2-40B4-BE49-F238E27FC236}">
                <a16:creationId xmlns:a16="http://schemas.microsoft.com/office/drawing/2014/main" id="{72484F91-6B8A-B2D1-9F95-EE717C49A2DA}"/>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TextBox 8">
            <a:extLst>
              <a:ext uri="{FF2B5EF4-FFF2-40B4-BE49-F238E27FC236}">
                <a16:creationId xmlns:a16="http://schemas.microsoft.com/office/drawing/2014/main" id="{455A8CA5-E825-C4F3-B3CA-FAD115A63653}"/>
              </a:ext>
            </a:extLst>
          </p:cNvPr>
          <p:cNvSpPr txBox="1"/>
          <p:nvPr/>
        </p:nvSpPr>
        <p:spPr>
          <a:xfrm>
            <a:off x="964641" y="-80387"/>
            <a:ext cx="6864699" cy="1015663"/>
          </a:xfrm>
          <a:prstGeom prst="rect">
            <a:avLst/>
          </a:prstGeom>
          <a:noFill/>
        </p:spPr>
        <p:txBody>
          <a:bodyPr wrap="square" rtlCol="0">
            <a:spAutoFit/>
          </a:bodyPr>
          <a:lstStyle/>
          <a:p>
            <a:r>
              <a:rPr lang="en-IN" sz="6000" b="1" dirty="0">
                <a:solidFill>
                  <a:schemeClr val="accent1">
                    <a:lumMod val="20000"/>
                    <a:lumOff val="80000"/>
                  </a:schemeClr>
                </a:solidFill>
              </a:rPr>
              <a:t>POLYMORPHISM</a:t>
            </a:r>
            <a:endParaRPr lang="en-IN" sz="20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25A7EB33-3956-4396-FA11-56C230829371}"/>
              </a:ext>
            </a:extLst>
          </p:cNvPr>
          <p:cNvSpPr txBox="1"/>
          <p:nvPr/>
        </p:nvSpPr>
        <p:spPr>
          <a:xfrm>
            <a:off x="422031" y="1072885"/>
            <a:ext cx="7033846" cy="1200329"/>
          </a:xfrm>
          <a:prstGeom prst="rect">
            <a:avLst/>
          </a:prstGeom>
          <a:noFill/>
        </p:spPr>
        <p:txBody>
          <a:bodyPr wrap="square" rtlCol="0">
            <a:spAutoFit/>
          </a:bodyPr>
          <a:lstStyle/>
          <a:p>
            <a:pPr marL="285750" indent="-285750">
              <a:buFont typeface="Wingdings" panose="05000000000000000000" pitchFamily="2" charset="2"/>
              <a:buChar char="§"/>
            </a:pPr>
            <a:r>
              <a:rPr lang="en-US" b="0" i="1" dirty="0">
                <a:effectLst/>
              </a:rPr>
              <a:t>The ability of a message to be displayed in more than one form. </a:t>
            </a:r>
          </a:p>
          <a:p>
            <a:pPr marL="285750" indent="-285750">
              <a:buFont typeface="Wingdings" panose="05000000000000000000" pitchFamily="2" charset="2"/>
              <a:buChar char="§"/>
            </a:pPr>
            <a:r>
              <a:rPr lang="en-US" b="0" i="0" dirty="0">
                <a:effectLst/>
              </a:rPr>
              <a:t>Polymorphism allows you to define one interface and have multiple implementations. The word “poly” means many and “morphs” means forms, so it means many forms.</a:t>
            </a:r>
            <a:endParaRPr lang="en-IN" i="1" dirty="0"/>
          </a:p>
        </p:txBody>
      </p:sp>
      <p:pic>
        <p:nvPicPr>
          <p:cNvPr id="12" name="Picture 11">
            <a:extLst>
              <a:ext uri="{FF2B5EF4-FFF2-40B4-BE49-F238E27FC236}">
                <a16:creationId xmlns:a16="http://schemas.microsoft.com/office/drawing/2014/main" id="{C4041AED-C004-E83B-37DB-B4D5255AC2F7}"/>
              </a:ext>
            </a:extLst>
          </p:cNvPr>
          <p:cNvPicPr>
            <a:picLocks noChangeAspect="1"/>
          </p:cNvPicPr>
          <p:nvPr/>
        </p:nvPicPr>
        <p:blipFill>
          <a:blip r:embed="rId2">
            <a:duotone>
              <a:schemeClr val="accent1">
                <a:shade val="45000"/>
                <a:satMod val="135000"/>
              </a:schemeClr>
              <a:prstClr val="white"/>
            </a:duotone>
          </a:blip>
          <a:stretch>
            <a:fillRect/>
          </a:stretch>
        </p:blipFill>
        <p:spPr>
          <a:xfrm>
            <a:off x="7753723" y="0"/>
            <a:ext cx="4438278" cy="3346101"/>
          </a:xfrm>
          <a:prstGeom prst="rect">
            <a:avLst/>
          </a:prstGeom>
          <a:effectLst>
            <a:softEdge rad="31750"/>
          </a:effectLst>
        </p:spPr>
      </p:pic>
      <p:sp>
        <p:nvSpPr>
          <p:cNvPr id="13" name="TextBox 12">
            <a:extLst>
              <a:ext uri="{FF2B5EF4-FFF2-40B4-BE49-F238E27FC236}">
                <a16:creationId xmlns:a16="http://schemas.microsoft.com/office/drawing/2014/main" id="{E31C810D-CDAA-49EB-D03F-B75731F0157A}"/>
              </a:ext>
            </a:extLst>
          </p:cNvPr>
          <p:cNvSpPr txBox="1"/>
          <p:nvPr/>
        </p:nvSpPr>
        <p:spPr>
          <a:xfrm>
            <a:off x="611567" y="2273214"/>
            <a:ext cx="4974770" cy="4524315"/>
          </a:xfrm>
          <a:prstGeom prst="rect">
            <a:avLst/>
          </a:prstGeom>
          <a:noFill/>
        </p:spPr>
        <p:txBody>
          <a:bodyPr wrap="square" rtlCol="0">
            <a:spAutoFit/>
          </a:bodyPr>
          <a:lstStyle/>
          <a:p>
            <a:r>
              <a:rPr lang="en-IN" u="sng" dirty="0"/>
              <a:t>Example:</a:t>
            </a:r>
          </a:p>
          <a:p>
            <a:r>
              <a:rPr lang="en-IN" dirty="0"/>
              <a:t>class Animal {</a:t>
            </a:r>
          </a:p>
          <a:p>
            <a:r>
              <a:rPr lang="en-IN" dirty="0"/>
              <a:t>    void </a:t>
            </a:r>
            <a:r>
              <a:rPr lang="en-IN" dirty="0" err="1"/>
              <a:t>makeSound</a:t>
            </a:r>
            <a:r>
              <a:rPr lang="en-IN" dirty="0"/>
              <a:t>() {</a:t>
            </a:r>
          </a:p>
          <a:p>
            <a:r>
              <a:rPr lang="en-IN" dirty="0"/>
              <a:t>        </a:t>
            </a:r>
            <a:r>
              <a:rPr lang="en-IN" dirty="0" err="1"/>
              <a:t>System.out.println</a:t>
            </a:r>
            <a:r>
              <a:rPr lang="en-IN" dirty="0"/>
              <a:t>("Some generic sound");</a:t>
            </a:r>
          </a:p>
          <a:p>
            <a:r>
              <a:rPr lang="en-IN" dirty="0"/>
              <a:t>    }</a:t>
            </a:r>
          </a:p>
          <a:p>
            <a:r>
              <a:rPr lang="en-IN" dirty="0"/>
              <a:t>}</a:t>
            </a:r>
          </a:p>
          <a:p>
            <a:r>
              <a:rPr lang="en-IN" dirty="0"/>
              <a:t>class Dog extends Animal {</a:t>
            </a:r>
          </a:p>
          <a:p>
            <a:r>
              <a:rPr lang="en-IN" dirty="0"/>
              <a:t>   void </a:t>
            </a:r>
            <a:r>
              <a:rPr lang="en-IN" dirty="0" err="1"/>
              <a:t>makeSound</a:t>
            </a:r>
            <a:r>
              <a:rPr lang="en-IN" dirty="0"/>
              <a:t>() {</a:t>
            </a:r>
          </a:p>
          <a:p>
            <a:r>
              <a:rPr lang="en-IN" dirty="0"/>
              <a:t>        </a:t>
            </a:r>
            <a:r>
              <a:rPr lang="en-IN" dirty="0" err="1"/>
              <a:t>System.out.println</a:t>
            </a:r>
            <a:r>
              <a:rPr lang="en-IN" dirty="0"/>
              <a:t>("Woof!");</a:t>
            </a:r>
          </a:p>
          <a:p>
            <a:r>
              <a:rPr lang="en-IN" dirty="0"/>
              <a:t>    }</a:t>
            </a:r>
          </a:p>
          <a:p>
            <a:r>
              <a:rPr lang="en-IN" dirty="0"/>
              <a:t>}</a:t>
            </a:r>
          </a:p>
          <a:p>
            <a:r>
              <a:rPr lang="en-IN" dirty="0"/>
              <a:t>class Cat extends Animal {</a:t>
            </a:r>
          </a:p>
          <a:p>
            <a:r>
              <a:rPr lang="en-IN" dirty="0"/>
              <a:t>   void </a:t>
            </a:r>
            <a:r>
              <a:rPr lang="en-IN" dirty="0" err="1"/>
              <a:t>makeSound</a:t>
            </a:r>
            <a:r>
              <a:rPr lang="en-IN" dirty="0"/>
              <a:t>() {</a:t>
            </a:r>
          </a:p>
          <a:p>
            <a:r>
              <a:rPr lang="en-IN" dirty="0"/>
              <a:t>        </a:t>
            </a:r>
            <a:r>
              <a:rPr lang="en-IN" dirty="0" err="1"/>
              <a:t>System.out.println</a:t>
            </a:r>
            <a:r>
              <a:rPr lang="en-IN" dirty="0"/>
              <a:t>("Meow!");</a:t>
            </a:r>
          </a:p>
          <a:p>
            <a:r>
              <a:rPr lang="en-IN" dirty="0"/>
              <a:t>    }</a:t>
            </a:r>
          </a:p>
          <a:p>
            <a:r>
              <a:rPr lang="en-IN" dirty="0"/>
              <a:t>}</a:t>
            </a:r>
          </a:p>
        </p:txBody>
      </p:sp>
      <p:sp>
        <p:nvSpPr>
          <p:cNvPr id="14" name="TextBox 13">
            <a:extLst>
              <a:ext uri="{FF2B5EF4-FFF2-40B4-BE49-F238E27FC236}">
                <a16:creationId xmlns:a16="http://schemas.microsoft.com/office/drawing/2014/main" id="{83CB9C85-A074-3450-D5B6-6D0A7CAD00A9}"/>
              </a:ext>
            </a:extLst>
          </p:cNvPr>
          <p:cNvSpPr txBox="1"/>
          <p:nvPr/>
        </p:nvSpPr>
        <p:spPr>
          <a:xfrm>
            <a:off x="6096000" y="3483710"/>
            <a:ext cx="4974770" cy="3139321"/>
          </a:xfrm>
          <a:prstGeom prst="rect">
            <a:avLst/>
          </a:prstGeom>
          <a:noFill/>
        </p:spPr>
        <p:txBody>
          <a:bodyPr wrap="square" rtlCol="0">
            <a:spAutoFit/>
          </a:bodyPr>
          <a:lstStyle/>
          <a:p>
            <a:r>
              <a:rPr lang="en-IN" dirty="0"/>
              <a:t>public class </a:t>
            </a:r>
            <a:r>
              <a:rPr lang="en-IN" dirty="0" err="1"/>
              <a:t>PolymorphismExample</a:t>
            </a:r>
            <a:r>
              <a:rPr lang="en-IN" dirty="0"/>
              <a:t> {</a:t>
            </a:r>
          </a:p>
          <a:p>
            <a:r>
              <a:rPr lang="en-IN" dirty="0"/>
              <a:t>    public static void main(String[] </a:t>
            </a:r>
            <a:r>
              <a:rPr lang="en-IN" dirty="0" err="1"/>
              <a:t>args</a:t>
            </a:r>
            <a:r>
              <a:rPr lang="en-IN" dirty="0"/>
              <a:t>) {</a:t>
            </a:r>
          </a:p>
          <a:p>
            <a:r>
              <a:rPr lang="en-IN" dirty="0"/>
              <a:t>        Animal animal1 = new Dog();</a:t>
            </a:r>
          </a:p>
          <a:p>
            <a:r>
              <a:rPr lang="en-IN" dirty="0"/>
              <a:t>        Animal animal2 = new Cat();</a:t>
            </a:r>
          </a:p>
          <a:p>
            <a:r>
              <a:rPr lang="en-IN" dirty="0"/>
              <a:t>        animal1.makeSound(); </a:t>
            </a:r>
          </a:p>
          <a:p>
            <a:r>
              <a:rPr lang="en-IN" dirty="0"/>
              <a:t>        animal2.makeSound(); </a:t>
            </a:r>
          </a:p>
          <a:p>
            <a:r>
              <a:rPr lang="en-IN" dirty="0"/>
              <a:t>    }</a:t>
            </a:r>
          </a:p>
          <a:p>
            <a:r>
              <a:rPr lang="en-IN" dirty="0"/>
              <a:t>}</a:t>
            </a:r>
          </a:p>
          <a:p>
            <a:r>
              <a:rPr lang="en-IN" u="sng" dirty="0"/>
              <a:t>Output:</a:t>
            </a:r>
          </a:p>
          <a:p>
            <a:r>
              <a:rPr lang="en-IN" dirty="0"/>
              <a:t>Woof!</a:t>
            </a:r>
          </a:p>
          <a:p>
            <a:r>
              <a:rPr lang="en-IN" dirty="0"/>
              <a:t>Meow!</a:t>
            </a:r>
          </a:p>
        </p:txBody>
      </p:sp>
    </p:spTree>
    <p:extLst>
      <p:ext uri="{BB962C8B-B14F-4D97-AF65-F5344CB8AC3E}">
        <p14:creationId xmlns:p14="http://schemas.microsoft.com/office/powerpoint/2010/main" val="280476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p:txBody>
          <a:bodyPr/>
          <a:lstStyle/>
          <a:p>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26" name="TextBox 25">
            <a:extLst>
              <a:ext uri="{FF2B5EF4-FFF2-40B4-BE49-F238E27FC236}">
                <a16:creationId xmlns:a16="http://schemas.microsoft.com/office/drawing/2014/main" id="{478650A7-EA7A-1A01-25D7-A9602B697109}"/>
              </a:ext>
            </a:extLst>
          </p:cNvPr>
          <p:cNvSpPr txBox="1"/>
          <p:nvPr/>
        </p:nvSpPr>
        <p:spPr>
          <a:xfrm>
            <a:off x="2483953" y="11577"/>
            <a:ext cx="7294266" cy="1015663"/>
          </a:xfrm>
          <a:prstGeom prst="rect">
            <a:avLst/>
          </a:prstGeom>
          <a:noFill/>
        </p:spPr>
        <p:txBody>
          <a:bodyPr wrap="square" rtlCol="0">
            <a:spAutoFit/>
          </a:bodyPr>
          <a:lstStyle/>
          <a:p>
            <a:r>
              <a:rPr lang="en-IN" sz="6000" b="1" dirty="0">
                <a:solidFill>
                  <a:schemeClr val="accent1">
                    <a:lumMod val="20000"/>
                    <a:lumOff val="80000"/>
                  </a:schemeClr>
                </a:solidFill>
              </a:rPr>
              <a:t>ENCAPSULATION</a:t>
            </a:r>
            <a:endParaRPr lang="en-IN" sz="2000" b="1" dirty="0">
              <a:solidFill>
                <a:schemeClr val="accent1">
                  <a:lumMod val="20000"/>
                  <a:lumOff val="80000"/>
                </a:schemeClr>
              </a:solidFill>
            </a:endParaRPr>
          </a:p>
        </p:txBody>
      </p:sp>
      <p:pic>
        <p:nvPicPr>
          <p:cNvPr id="36" name="Picture 35">
            <a:extLst>
              <a:ext uri="{FF2B5EF4-FFF2-40B4-BE49-F238E27FC236}">
                <a16:creationId xmlns:a16="http://schemas.microsoft.com/office/drawing/2014/main" id="{EBA7C734-09D8-EE5A-0DB2-B884CA8F5242}"/>
              </a:ext>
            </a:extLst>
          </p:cNvPr>
          <p:cNvPicPr>
            <a:picLocks noChangeAspect="1"/>
          </p:cNvPicPr>
          <p:nvPr/>
        </p:nvPicPr>
        <p:blipFill>
          <a:blip r:embed="rId2">
            <a:alphaModFix/>
            <a:duotone>
              <a:schemeClr val="accent1">
                <a:shade val="45000"/>
                <a:satMod val="135000"/>
              </a:schemeClr>
              <a:prstClr val="white"/>
            </a:duotone>
          </a:blip>
          <a:stretch>
            <a:fillRect/>
          </a:stretch>
        </p:blipFill>
        <p:spPr>
          <a:xfrm>
            <a:off x="809728" y="3562287"/>
            <a:ext cx="5172391" cy="1938992"/>
          </a:xfrm>
          <a:prstGeom prst="rect">
            <a:avLst/>
          </a:prstGeom>
          <a:effectLst/>
        </p:spPr>
      </p:pic>
      <p:sp>
        <p:nvSpPr>
          <p:cNvPr id="27" name="TextBox 26">
            <a:extLst>
              <a:ext uri="{FF2B5EF4-FFF2-40B4-BE49-F238E27FC236}">
                <a16:creationId xmlns:a16="http://schemas.microsoft.com/office/drawing/2014/main" id="{6E2C7019-DD52-4E0C-5DCA-4F41E2E6BFB7}"/>
              </a:ext>
            </a:extLst>
          </p:cNvPr>
          <p:cNvSpPr txBox="1"/>
          <p:nvPr/>
        </p:nvSpPr>
        <p:spPr>
          <a:xfrm>
            <a:off x="856203" y="1027240"/>
            <a:ext cx="4806460" cy="2246769"/>
          </a:xfrm>
          <a:prstGeom prst="rect">
            <a:avLst/>
          </a:prstGeom>
          <a:noFill/>
        </p:spPr>
        <p:txBody>
          <a:bodyPr wrap="square" rtlCol="0">
            <a:spAutoFit/>
          </a:bodyPr>
          <a:lstStyle/>
          <a:p>
            <a:pPr marL="342900" indent="-342900" algn="just">
              <a:buFont typeface="Wingdings" panose="05000000000000000000" pitchFamily="2" charset="2"/>
              <a:buChar char="§"/>
            </a:pPr>
            <a:r>
              <a:rPr lang="en-US" sz="2000" b="0" i="1" dirty="0">
                <a:effectLst/>
              </a:rPr>
              <a:t>Process of wrapping code and data together into a single unit</a:t>
            </a:r>
            <a:r>
              <a:rPr lang="en-US" sz="2000" dirty="0"/>
              <a:t>.</a:t>
            </a:r>
          </a:p>
          <a:p>
            <a:pPr marL="342900" indent="-342900" algn="just">
              <a:buFont typeface="Wingdings" panose="05000000000000000000" pitchFamily="2" charset="2"/>
              <a:buChar char="§"/>
            </a:pPr>
            <a:r>
              <a:rPr lang="en-US" sz="2000" b="0" i="0" dirty="0">
                <a:effectLst/>
              </a:rPr>
              <a:t>Encapsulation is a way of hiding the implementation details of a class from outside access and only exposing a public interface that can be used to interact with the class.</a:t>
            </a:r>
          </a:p>
        </p:txBody>
      </p:sp>
      <p:sp>
        <p:nvSpPr>
          <p:cNvPr id="28" name="TextBox 27">
            <a:extLst>
              <a:ext uri="{FF2B5EF4-FFF2-40B4-BE49-F238E27FC236}">
                <a16:creationId xmlns:a16="http://schemas.microsoft.com/office/drawing/2014/main" id="{EBCE07DC-3B17-9BDE-E48F-C698DBAD518E}"/>
              </a:ext>
            </a:extLst>
          </p:cNvPr>
          <p:cNvSpPr txBox="1"/>
          <p:nvPr/>
        </p:nvSpPr>
        <p:spPr>
          <a:xfrm>
            <a:off x="6450542" y="1027240"/>
            <a:ext cx="5405593" cy="5416868"/>
          </a:xfrm>
          <a:prstGeom prst="rect">
            <a:avLst/>
          </a:prstGeom>
          <a:noFill/>
        </p:spPr>
        <p:txBody>
          <a:bodyPr wrap="square" rtlCol="0">
            <a:spAutoFit/>
          </a:bodyPr>
          <a:lstStyle/>
          <a:p>
            <a:r>
              <a:rPr lang="en-IN" sz="1600" u="sng" dirty="0"/>
              <a:t>Example:</a:t>
            </a:r>
          </a:p>
          <a:p>
            <a:r>
              <a:rPr lang="en-IN" sz="1600" dirty="0"/>
              <a:t>class Person { </a:t>
            </a:r>
          </a:p>
          <a:p>
            <a:r>
              <a:rPr lang="en-IN" sz="1600" dirty="0"/>
              <a:t>   private String name; </a:t>
            </a:r>
          </a:p>
          <a:p>
            <a:r>
              <a:rPr lang="en-IN" sz="1600" dirty="0"/>
              <a:t>   private int age; </a:t>
            </a:r>
          </a:p>
          <a:p>
            <a:r>
              <a:rPr lang="en-IN" sz="1600" dirty="0"/>
              <a:t>   public String </a:t>
            </a:r>
            <a:r>
              <a:rPr lang="en-IN" sz="1600" dirty="0" err="1"/>
              <a:t>getName</a:t>
            </a:r>
            <a:r>
              <a:rPr lang="en-IN" sz="1600" dirty="0"/>
              <a:t>() {</a:t>
            </a:r>
          </a:p>
          <a:p>
            <a:r>
              <a:rPr lang="en-IN" sz="1600" dirty="0"/>
              <a:t>      return name; </a:t>
            </a:r>
          </a:p>
          <a:p>
            <a:r>
              <a:rPr lang="en-IN" sz="1600" dirty="0"/>
              <a:t>   } </a:t>
            </a:r>
          </a:p>
          <a:p>
            <a:r>
              <a:rPr lang="en-IN" sz="1600" dirty="0"/>
              <a:t>   public void </a:t>
            </a:r>
            <a:r>
              <a:rPr lang="en-IN" sz="1600" dirty="0" err="1"/>
              <a:t>setName</a:t>
            </a:r>
            <a:r>
              <a:rPr lang="en-IN" sz="1600" dirty="0"/>
              <a:t>(String name){</a:t>
            </a:r>
          </a:p>
          <a:p>
            <a:r>
              <a:rPr lang="en-IN" sz="1600" dirty="0"/>
              <a:t>      this.name = name; </a:t>
            </a:r>
          </a:p>
          <a:p>
            <a:r>
              <a:rPr lang="en-IN" sz="1600" dirty="0"/>
              <a:t>   } </a:t>
            </a:r>
          </a:p>
          <a:p>
            <a:r>
              <a:rPr lang="en-IN" sz="1600" dirty="0"/>
              <a:t>} </a:t>
            </a:r>
          </a:p>
          <a:p>
            <a:r>
              <a:rPr lang="en-IN" sz="1600" dirty="0"/>
              <a:t>public class Main { </a:t>
            </a:r>
          </a:p>
          <a:p>
            <a:r>
              <a:rPr lang="en-IN" sz="1600" dirty="0"/>
              <a:t>   public static void main(String[] </a:t>
            </a:r>
            <a:r>
              <a:rPr lang="en-IN" sz="1600" dirty="0" err="1"/>
              <a:t>args</a:t>
            </a:r>
            <a:r>
              <a:rPr lang="en-IN" sz="1600" dirty="0"/>
              <a:t>) </a:t>
            </a:r>
          </a:p>
          <a:p>
            <a:r>
              <a:rPr lang="en-IN" sz="1600" dirty="0"/>
              <a:t>      { </a:t>
            </a:r>
          </a:p>
          <a:p>
            <a:r>
              <a:rPr lang="en-IN" sz="1600" dirty="0"/>
              <a:t>         Person </a:t>
            </a:r>
            <a:r>
              <a:rPr lang="en-IN" sz="1600" dirty="0" err="1"/>
              <a:t>person</a:t>
            </a:r>
            <a:r>
              <a:rPr lang="en-IN" sz="1600" dirty="0"/>
              <a:t> = new Person(); </a:t>
            </a:r>
          </a:p>
          <a:p>
            <a:r>
              <a:rPr lang="en-IN" sz="1600" dirty="0"/>
              <a:t>         </a:t>
            </a:r>
            <a:r>
              <a:rPr lang="en-IN" sz="1600" dirty="0" err="1"/>
              <a:t>person.setName</a:t>
            </a:r>
            <a:r>
              <a:rPr lang="en-IN" sz="1600" dirty="0"/>
              <a:t>("John");</a:t>
            </a:r>
          </a:p>
          <a:p>
            <a:r>
              <a:rPr lang="en-IN" sz="1600" dirty="0"/>
              <a:t>         </a:t>
            </a:r>
            <a:r>
              <a:rPr lang="en-IN" sz="1600" dirty="0" err="1"/>
              <a:t>System.out.println</a:t>
            </a:r>
            <a:r>
              <a:rPr lang="en-IN" sz="1600" dirty="0"/>
              <a:t>("Name: " + </a:t>
            </a:r>
            <a:r>
              <a:rPr lang="en-IN" sz="1600" dirty="0" err="1"/>
              <a:t>person.getName</a:t>
            </a:r>
            <a:r>
              <a:rPr lang="en-IN" sz="1600" dirty="0"/>
              <a:t>()); </a:t>
            </a:r>
          </a:p>
          <a:p>
            <a:r>
              <a:rPr lang="en-IN" sz="1600" dirty="0"/>
              <a:t>      } </a:t>
            </a:r>
          </a:p>
          <a:p>
            <a:r>
              <a:rPr lang="en-IN" sz="1600" dirty="0"/>
              <a:t>}</a:t>
            </a:r>
          </a:p>
          <a:p>
            <a:r>
              <a:rPr lang="en-IN" sz="1600" u="sng" dirty="0"/>
              <a:t>Output:</a:t>
            </a:r>
          </a:p>
          <a:p>
            <a:r>
              <a:rPr lang="en-IN" sz="1600" dirty="0"/>
              <a:t>Name: John</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EB3FBDF-4E8D-1E54-A3DF-D5DC4CADFEC4}"/>
              </a:ext>
            </a:extLst>
          </p:cNvPr>
          <p:cNvPicPr>
            <a:picLocks noChangeAspect="1"/>
          </p:cNvPicPr>
          <p:nvPr/>
        </p:nvPicPr>
        <p:blipFill>
          <a:blip r:embed="rId2"/>
          <a:stretch>
            <a:fillRect/>
          </a:stretch>
        </p:blipFill>
        <p:spPr>
          <a:xfrm>
            <a:off x="1492230" y="1181426"/>
            <a:ext cx="3696020" cy="3276884"/>
          </a:xfrm>
          <a:prstGeom prst="rect">
            <a:avLst/>
          </a:prstGeom>
        </p:spPr>
      </p:pic>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19" name="TextBox 18">
            <a:extLst>
              <a:ext uri="{FF2B5EF4-FFF2-40B4-BE49-F238E27FC236}">
                <a16:creationId xmlns:a16="http://schemas.microsoft.com/office/drawing/2014/main" id="{9FAC4289-DF75-E850-44DA-DD8C50130CB3}"/>
              </a:ext>
            </a:extLst>
          </p:cNvPr>
          <p:cNvSpPr txBox="1"/>
          <p:nvPr/>
        </p:nvSpPr>
        <p:spPr>
          <a:xfrm>
            <a:off x="482321" y="73790"/>
            <a:ext cx="6070878" cy="1015663"/>
          </a:xfrm>
          <a:prstGeom prst="rect">
            <a:avLst/>
          </a:prstGeom>
          <a:noFill/>
        </p:spPr>
        <p:txBody>
          <a:bodyPr wrap="square" rtlCol="0">
            <a:spAutoFit/>
          </a:bodyPr>
          <a:lstStyle/>
          <a:p>
            <a:pPr algn="ctr"/>
            <a:r>
              <a:rPr lang="en-IN" sz="6000" b="1" dirty="0">
                <a:solidFill>
                  <a:schemeClr val="accent1">
                    <a:lumMod val="20000"/>
                    <a:lumOff val="80000"/>
                  </a:schemeClr>
                </a:solidFill>
              </a:rPr>
              <a:t>ABSTRACTION</a:t>
            </a:r>
            <a:endParaRPr lang="en-IN" sz="20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1082A29A-2D65-2839-5458-FE1627A061FF}"/>
              </a:ext>
            </a:extLst>
          </p:cNvPr>
          <p:cNvSpPr txBox="1"/>
          <p:nvPr/>
        </p:nvSpPr>
        <p:spPr>
          <a:xfrm>
            <a:off x="390212" y="4642255"/>
            <a:ext cx="5900056" cy="1200329"/>
          </a:xfrm>
          <a:prstGeom prst="rect">
            <a:avLst/>
          </a:prstGeom>
          <a:noFill/>
        </p:spPr>
        <p:txBody>
          <a:bodyPr wrap="square" rtlCol="0">
            <a:spAutoFit/>
          </a:bodyPr>
          <a:lstStyle/>
          <a:p>
            <a:pPr marL="342900" indent="-342900" algn="just">
              <a:buFont typeface="Wingdings" panose="05000000000000000000" pitchFamily="2" charset="2"/>
              <a:buChar char="§"/>
            </a:pPr>
            <a:r>
              <a:rPr lang="en-US" b="0" i="1" dirty="0">
                <a:effectLst/>
              </a:rPr>
              <a:t>Process of identifying only the required characteristics of an object ignoring the irrelevant details.</a:t>
            </a:r>
            <a:endParaRPr lang="en-US" b="0" dirty="0">
              <a:effectLst/>
            </a:endParaRPr>
          </a:p>
          <a:p>
            <a:pPr marL="342900" indent="-342900" algn="just">
              <a:buFont typeface="Wingdings" panose="05000000000000000000" pitchFamily="2" charset="2"/>
              <a:buChar char="§"/>
            </a:pPr>
            <a:r>
              <a:rPr lang="en-US" b="0" dirty="0">
                <a:effectLst/>
              </a:rPr>
              <a:t>Simplifying complex systems by modeling classes based on the essential properties and behaviors.</a:t>
            </a:r>
          </a:p>
        </p:txBody>
      </p:sp>
      <p:sp>
        <p:nvSpPr>
          <p:cNvPr id="21" name="TextBox 20">
            <a:extLst>
              <a:ext uri="{FF2B5EF4-FFF2-40B4-BE49-F238E27FC236}">
                <a16:creationId xmlns:a16="http://schemas.microsoft.com/office/drawing/2014/main" id="{A1BEA7C2-C994-5FFE-CD46-56D041E47612}"/>
              </a:ext>
            </a:extLst>
          </p:cNvPr>
          <p:cNvSpPr txBox="1"/>
          <p:nvPr/>
        </p:nvSpPr>
        <p:spPr>
          <a:xfrm>
            <a:off x="6553199" y="300709"/>
            <a:ext cx="5464191" cy="5355312"/>
          </a:xfrm>
          <a:prstGeom prst="rect">
            <a:avLst/>
          </a:prstGeom>
          <a:noFill/>
        </p:spPr>
        <p:txBody>
          <a:bodyPr wrap="square" rtlCol="0">
            <a:spAutoFit/>
          </a:bodyPr>
          <a:lstStyle/>
          <a:p>
            <a:r>
              <a:rPr lang="en-IN" u="sng" dirty="0"/>
              <a:t>Example:</a:t>
            </a:r>
          </a:p>
          <a:p>
            <a:r>
              <a:rPr lang="en-IN" dirty="0"/>
              <a:t>Interface Shape { </a:t>
            </a:r>
          </a:p>
          <a:p>
            <a:r>
              <a:rPr lang="en-IN" dirty="0"/>
              <a:t>   double </a:t>
            </a:r>
            <a:r>
              <a:rPr lang="en-IN" dirty="0" err="1"/>
              <a:t>calculateArea</a:t>
            </a:r>
            <a:r>
              <a:rPr lang="en-IN" dirty="0"/>
              <a:t>();</a:t>
            </a:r>
          </a:p>
          <a:p>
            <a:r>
              <a:rPr lang="en-IN" dirty="0"/>
              <a:t>}</a:t>
            </a:r>
          </a:p>
          <a:p>
            <a:r>
              <a:rPr lang="en-IN" dirty="0"/>
              <a:t>class Circle implements Shape {</a:t>
            </a:r>
          </a:p>
          <a:p>
            <a:r>
              <a:rPr lang="en-IN" dirty="0"/>
              <a:t>   private double radius;</a:t>
            </a:r>
          </a:p>
          <a:p>
            <a:r>
              <a:rPr lang="en-IN" dirty="0"/>
              <a:t>   public Circle(double radius) { </a:t>
            </a:r>
          </a:p>
          <a:p>
            <a:r>
              <a:rPr lang="en-IN" dirty="0"/>
              <a:t>      </a:t>
            </a:r>
            <a:r>
              <a:rPr lang="en-IN" dirty="0" err="1"/>
              <a:t>this.radius</a:t>
            </a:r>
            <a:r>
              <a:rPr lang="en-IN" dirty="0"/>
              <a:t> = radius; </a:t>
            </a:r>
          </a:p>
          <a:p>
            <a:r>
              <a:rPr lang="en-IN" dirty="0"/>
              <a:t>   } </a:t>
            </a:r>
          </a:p>
          <a:p>
            <a:r>
              <a:rPr lang="en-IN" dirty="0"/>
              <a:t>   public double </a:t>
            </a:r>
            <a:r>
              <a:rPr lang="en-IN" dirty="0" err="1"/>
              <a:t>calculateArea</a:t>
            </a:r>
            <a:r>
              <a:rPr lang="en-IN" dirty="0"/>
              <a:t>() { </a:t>
            </a:r>
          </a:p>
          <a:p>
            <a:r>
              <a:rPr lang="en-IN" dirty="0"/>
              <a:t>      return </a:t>
            </a:r>
            <a:r>
              <a:rPr lang="en-IN" dirty="0" err="1"/>
              <a:t>Math.PI</a:t>
            </a:r>
            <a:r>
              <a:rPr lang="en-IN" dirty="0"/>
              <a:t> * radius * radius; </a:t>
            </a:r>
          </a:p>
          <a:p>
            <a:r>
              <a:rPr lang="en-IN" dirty="0"/>
              <a:t>   } </a:t>
            </a:r>
          </a:p>
          <a:p>
            <a:r>
              <a:rPr lang="en-IN" dirty="0"/>
              <a:t>}</a:t>
            </a:r>
          </a:p>
          <a:p>
            <a:r>
              <a:rPr lang="en-IN" dirty="0"/>
              <a:t>public class </a:t>
            </a:r>
            <a:r>
              <a:rPr lang="en-IN" dirty="0" err="1"/>
              <a:t>AbstractionExample</a:t>
            </a:r>
            <a:r>
              <a:rPr lang="en-IN" dirty="0"/>
              <a:t> { </a:t>
            </a:r>
          </a:p>
          <a:p>
            <a:r>
              <a:rPr lang="en-IN" dirty="0"/>
              <a:t>   public static void main(String[] </a:t>
            </a:r>
            <a:r>
              <a:rPr lang="en-IN" dirty="0" err="1"/>
              <a:t>args</a:t>
            </a:r>
            <a:r>
              <a:rPr lang="en-IN" dirty="0"/>
              <a:t>) {</a:t>
            </a:r>
          </a:p>
          <a:p>
            <a:r>
              <a:rPr lang="en-IN" dirty="0"/>
              <a:t>      </a:t>
            </a:r>
            <a:r>
              <a:rPr lang="en-IN" dirty="0" err="1"/>
              <a:t>System.out.println</a:t>
            </a:r>
            <a:r>
              <a:rPr lang="en-IN" dirty="0"/>
              <a:t>(new Circle(5).</a:t>
            </a:r>
            <a:r>
              <a:rPr lang="en-IN" dirty="0" err="1"/>
              <a:t>calculateArea</a:t>
            </a:r>
            <a:r>
              <a:rPr lang="en-IN" dirty="0"/>
              <a:t>()); </a:t>
            </a:r>
          </a:p>
          <a:p>
            <a:r>
              <a:rPr lang="en-IN" dirty="0"/>
              <a:t>   }</a:t>
            </a:r>
          </a:p>
          <a:p>
            <a:r>
              <a:rPr lang="en-IN" dirty="0"/>
              <a:t>}</a:t>
            </a:r>
          </a:p>
          <a:p>
            <a:r>
              <a:rPr lang="en-IN" u="sng" dirty="0"/>
              <a:t>Output: </a:t>
            </a:r>
            <a:r>
              <a:rPr lang="en-IN" sz="1800" dirty="0"/>
              <a:t>78.53981633974483</a:t>
            </a:r>
            <a:endParaRPr lang="en-IN" dirty="0"/>
          </a:p>
        </p:txBody>
      </p:sp>
    </p:spTree>
    <p:extLst>
      <p:ext uri="{BB962C8B-B14F-4D97-AF65-F5344CB8AC3E}">
        <p14:creationId xmlns:p14="http://schemas.microsoft.com/office/powerpoint/2010/main" val="2563119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Slate</Template>
  <TotalTime>0</TotalTime>
  <Words>2001</Words>
  <Application>Microsoft Office PowerPoint</Application>
  <PresentationFormat>Widescreen</PresentationFormat>
  <Paragraphs>290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Calisto MT</vt:lpstr>
      <vt:lpstr>Courier New</vt:lpstr>
      <vt:lpstr>Goudy Old Style</vt:lpstr>
      <vt:lpstr>Tenorite</vt:lpstr>
      <vt:lpstr>Wingdings</vt:lpstr>
      <vt:lpstr>Wingdings 2</vt:lpstr>
      <vt:lpstr>Slate</vt:lpstr>
      <vt:lpstr>Object-Oriented  Programming in JAVA</vt:lpstr>
      <vt:lpstr>Agenda</vt:lpstr>
      <vt:lpstr>What is OOP?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2023-10-09T16:52:12Z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