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D5808-569D-4CFD-92AA-98852DBD18C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538D5-DA5F-4039-A663-2021B8F09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0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538D5-DA5F-4039-A663-2021B8F091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48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538D5-DA5F-4039-A663-2021B8F091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538D5-DA5F-4039-A663-2021B8F091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0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538D5-DA5F-4039-A663-2021B8F091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57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0F218-153C-BFAA-C8CD-55A1A1492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179272-9A85-AD5A-02C4-E682C5AB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B95C2-20A9-F6E6-E24A-405ECD0E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4BB7-0998-4FCD-8280-FFBD5A6B0DCE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BE7E-C4B4-5FB0-0FC6-7F23E4C2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3A16A-4CFF-5D3D-8D8B-71DCCD78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34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7BAD7-3CF8-3310-3C5D-A4C6634F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11780-E8D5-AEC8-BDFE-338FB26A6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CAE4B-733E-6691-8B9F-B158F110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782A-7EE4-4608-91F2-AAC032F0BAC2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0E83D-0103-58D2-8190-92D8A809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A526E-E21F-7516-3D1F-A9F00FBB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7517C6-6682-6F81-257E-F7EB2AFC6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2B4930-37D2-B8BA-09AF-70D84F97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759994-B58D-FC55-0B16-4A2D93E0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1937-79E5-4E35-924E-E0FCA1B72F48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1B554-15C4-A411-6325-F0EBB2CF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DB93D-E1AB-0BFC-7DED-CB614C7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5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40216-87A1-6905-120A-D0BA94B8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9355C-DAFD-3DD6-F6BC-EF163EF0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528E4-FBA5-3050-19F4-DB45ADD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3B7B-06CB-4D24-8EA6-2178EF8D71FB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0ACE8-6C39-1184-5855-ED7B8107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E7CE7-1663-4D13-8AFC-130B3CA9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37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632CF-4FFA-4299-54E3-E5C676E2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BC8E4-1919-CDA8-D232-222313A8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400F4-7920-EE1B-AC28-C9F3E7B8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6B1D-0F20-4DEB-8ED0-A313A3860ACD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B90E8-21DE-0A44-6F55-844C937B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E20F60-48B3-730A-05BE-9E76323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0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E43BA-5FD2-58F4-093D-013B7D57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804E2-9196-EEE1-8192-FE95C34D1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896B3D-048F-D071-B655-D1A7248C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E90E51-C49C-8D7E-1939-4866574A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028-91E7-4B8A-9C04-79F5EBA43BAE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0886A1-D0C4-F7A1-7C62-9CFC0F4C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94D40-C8CC-8BC6-7DE6-CED3A86E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7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35FB5-907C-0D0B-32C0-62592F83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BD83F5-1B45-6085-C8B1-7E0FEFF50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02F125-5F8D-3348-63BC-06BFF349B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002242-B671-6A32-0DDF-C6AF43ED9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186CB3-6A37-9003-A5F6-6A5996CC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342DEE-3F20-46E7-B96D-570CA3D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660-1A1E-4B64-A0A1-266DAA461BEE}" type="datetime1">
              <a:rPr lang="ru-RU" smtClean="0"/>
              <a:t>14.06.2024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6F4E03-98FE-9368-A9C4-CCF70F73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6B8F57-C6CE-D9A0-3761-A52BD6B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67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73D18-3687-73C9-BF97-1370F45F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CA5C58-D87B-110C-45BC-FF4E76CE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ED0-5201-4D00-B4C3-9EB57AD7CA51}" type="datetime1">
              <a:rPr lang="ru-RU" smtClean="0"/>
              <a:t>14.06.2024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E649DF-1605-F549-338A-2FB2D64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EC1EC5-E760-7DD6-E8DC-81C56899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5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E98B55-7F48-8317-9620-933A0799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445E-670D-4807-A3AA-E640995306FB}" type="datetime1">
              <a:rPr lang="ru-RU" smtClean="0"/>
              <a:t>14.06.2024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51AE19-5B45-7E35-96FE-6CEC4575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16EFA3-205D-DEBE-E8D0-6C2460A3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95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EE6E7-EBFE-991D-DDBB-4588B35C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59495-8456-EBD4-0AEB-2FF23406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A6552A-F2C9-CB12-969F-6F728FD00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085863-479B-DEE8-3015-CC6608E3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643C-DA8E-44EA-B197-E84879E7019F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AF48E-B965-07B2-2813-A594A5FB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48DF90-6594-9E44-BB11-D4A2EE14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33387-1760-68E9-CC12-66069163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8B588E-8150-7839-4137-D323D7874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159A0F-EFBF-0459-5B3E-310D6799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812CC7-F3F7-FC55-3520-3A687781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D5C2-BDE9-4461-A5C3-93869EF1F99A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E54C0-819E-6734-4497-B6B3A11E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CBBD2C-1E85-8EB9-DDEC-9C5F056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3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69EE9-06EE-CFD9-EBB6-0639DAF6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85EA4E-E537-F281-0BFA-076005F7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0874F-9A99-BD52-8148-172039ED0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F836D-267C-4A89-BE99-915E77F707B3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5CB7C-C899-98F2-7208-033D0204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20F0F5-87D2-6F27-D315-10C855FDE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11E73-D745-4376-81B3-E59F81C6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7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D643D-90B2-0579-A70E-D375A9DC3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41" y="1455574"/>
            <a:ext cx="10702213" cy="2125759"/>
          </a:xfrm>
        </p:spPr>
        <p:txBody>
          <a:bodyPr>
            <a:noAutofit/>
          </a:bodyPr>
          <a:lstStyle/>
          <a:p>
            <a:r>
              <a:rPr lang="ru-RU" sz="4400" dirty="0"/>
              <a:t>Разработка автоматизированной </a:t>
            </a:r>
            <a:br>
              <a:rPr lang="ru-RU" sz="4400" dirty="0"/>
            </a:br>
            <a:r>
              <a:rPr lang="ru-RU" sz="4400" dirty="0"/>
              <a:t>системы генерации и проверки заданий </a:t>
            </a:r>
            <a:br>
              <a:rPr lang="ru-RU" sz="4400" dirty="0"/>
            </a:br>
            <a:r>
              <a:rPr lang="ru-RU" sz="4400" dirty="0"/>
              <a:t>по теме «Табличные процессоры»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3B3C89-EA09-0307-3C07-1425E8FB8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3726" y="3850691"/>
            <a:ext cx="3914274" cy="2028741"/>
          </a:xfrm>
        </p:spPr>
        <p:txBody>
          <a:bodyPr anchor="ctr">
            <a:normAutofit fontScale="55000" lnSpcReduction="20000"/>
          </a:bodyPr>
          <a:lstStyle/>
          <a:p>
            <a:pPr algn="l"/>
            <a:r>
              <a:rPr lang="ru-RU" dirty="0"/>
              <a:t>Выполнил: студент 4 курса</a:t>
            </a:r>
          </a:p>
          <a:p>
            <a:pPr algn="l"/>
            <a:r>
              <a:rPr lang="ru-RU" dirty="0"/>
              <a:t>Направления подготовки 09.03.01 Информатика</a:t>
            </a:r>
          </a:p>
          <a:p>
            <a:pPr algn="l"/>
            <a:r>
              <a:rPr lang="ru-RU" dirty="0"/>
              <a:t>и вычислительная техника (профиль технологии</a:t>
            </a:r>
          </a:p>
          <a:p>
            <a:pPr algn="l"/>
            <a:r>
              <a:rPr lang="ru-RU" dirty="0"/>
              <a:t>разработки программного обеспечения)</a:t>
            </a:r>
          </a:p>
          <a:p>
            <a:pPr algn="l"/>
            <a:r>
              <a:rPr lang="ru-RU" dirty="0"/>
              <a:t>Щербинин Артем Владимирович</a:t>
            </a:r>
          </a:p>
          <a:p>
            <a:pPr algn="l"/>
            <a:r>
              <a:rPr lang="ru-RU" dirty="0"/>
              <a:t>Руководитель: ст. преп.</a:t>
            </a:r>
          </a:p>
          <a:p>
            <a:pPr algn="l"/>
            <a:r>
              <a:rPr lang="ru-RU" dirty="0"/>
              <a:t>Аксютин Павел Александрович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359FDEB-1D88-D1E7-2F98-112D2810CCBC}"/>
              </a:ext>
            </a:extLst>
          </p:cNvPr>
          <p:cNvSpPr txBox="1">
            <a:spLocks/>
          </p:cNvSpPr>
          <p:nvPr/>
        </p:nvSpPr>
        <p:spPr>
          <a:xfrm>
            <a:off x="4744452" y="6056481"/>
            <a:ext cx="2703095" cy="576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Санкт-Петербург</a:t>
            </a:r>
          </a:p>
          <a:p>
            <a:r>
              <a:rPr lang="ru-RU" dirty="0"/>
              <a:t>2024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F93DCC1-1243-573F-433D-B55EC9AF64DE}"/>
              </a:ext>
            </a:extLst>
          </p:cNvPr>
          <p:cNvSpPr txBox="1">
            <a:spLocks/>
          </p:cNvSpPr>
          <p:nvPr/>
        </p:nvSpPr>
        <p:spPr>
          <a:xfrm>
            <a:off x="854241" y="345972"/>
            <a:ext cx="10483516" cy="652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dirty="0"/>
              <a:t>Российский государственный педагогический университет им А. И. Герцена</a:t>
            </a:r>
          </a:p>
          <a:p>
            <a:pPr>
              <a:lnSpc>
                <a:spcPct val="110000"/>
              </a:lnSpc>
            </a:pPr>
            <a:r>
              <a:rPr lang="ru-RU" dirty="0"/>
              <a:t>Институт информационных технологий и технологического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811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бъект 2">
            <a:extLst>
              <a:ext uri="{FF2B5EF4-FFF2-40B4-BE49-F238E27FC236}">
                <a16:creationId xmlns:a16="http://schemas.microsoft.com/office/drawing/2014/main" id="{79DBC8D9-01D3-D40A-D274-11F388172303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buNone/>
            </a:pPr>
            <a:r>
              <a:rPr lang="ru-RU" sz="2600" dirty="0"/>
              <a:t>Для накопления и хранения данных результатов проверки используются два словаря: </a:t>
            </a:r>
            <a:r>
              <a:rPr lang="ru-RU" sz="2600" dirty="0" err="1"/>
              <a:t>points</a:t>
            </a:r>
            <a:r>
              <a:rPr lang="ru-RU" sz="2600" dirty="0"/>
              <a:t> и </a:t>
            </a:r>
            <a:r>
              <a:rPr lang="ru-RU" sz="2600" dirty="0" err="1"/>
              <a:t>mistakes</a:t>
            </a:r>
            <a:r>
              <a:rPr lang="ru-RU" sz="2600" dirty="0"/>
              <a:t>. </a:t>
            </a:r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F48FE4D-BA1F-1B9B-CEEA-67349F19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04" y="2591376"/>
            <a:ext cx="2874189" cy="3994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6DA203-DB94-CAAD-1766-B08BEC439D31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2 </a:t>
            </a:r>
            <a:endParaRPr lang="ru-RU" sz="4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D93F2E-263A-EC8D-6F94-55D7AF2B4197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Программная реализация проверки задания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2F66CA63-6CE8-F41C-648A-10A3AD2D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10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4646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>
            <a:extLst>
              <a:ext uri="{FF2B5EF4-FFF2-40B4-BE49-F238E27FC236}">
                <a16:creationId xmlns:a16="http://schemas.microsoft.com/office/drawing/2014/main" id="{A641450F-E4B3-38BF-1CBE-ADBBA95E7414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sz="2300" dirty="0"/>
              <a:t>Для оптимизации процесса проверки и улучшения читабельности кода были созданы функции под каждый вид проверки:</a:t>
            </a:r>
          </a:p>
          <a:p>
            <a:r>
              <a:rPr lang="ru-RU" sz="2300" dirty="0"/>
              <a:t>функция </a:t>
            </a:r>
            <a:r>
              <a:rPr lang="ru-RU" sz="2300" dirty="0" err="1"/>
              <a:t>check_text</a:t>
            </a:r>
            <a:r>
              <a:rPr lang="ru-RU" sz="2300" dirty="0"/>
              <a:t>(</a:t>
            </a:r>
            <a:r>
              <a:rPr lang="ru-RU" sz="2300" dirty="0" err="1"/>
              <a:t>cell</a:t>
            </a:r>
            <a:r>
              <a:rPr lang="ru-RU" sz="2300" dirty="0"/>
              <a:t>, </a:t>
            </a:r>
            <a:r>
              <a:rPr lang="ru-RU" sz="2300" dirty="0" err="1"/>
              <a:t>perf_text</a:t>
            </a:r>
            <a:r>
              <a:rPr lang="ru-RU" sz="2300" dirty="0"/>
              <a:t>) для проверки текстового значения в ячейке, </a:t>
            </a:r>
            <a:br>
              <a:rPr lang="ru-RU" sz="2300" dirty="0"/>
            </a:br>
            <a:r>
              <a:rPr lang="ru-RU" sz="2300" dirty="0"/>
              <a:t>где </a:t>
            </a:r>
            <a:r>
              <a:rPr lang="ru-RU" sz="2300" dirty="0" err="1"/>
              <a:t>cell</a:t>
            </a:r>
            <a:r>
              <a:rPr lang="ru-RU" sz="2300" dirty="0"/>
              <a:t> – проверяемая ячейка, а </a:t>
            </a:r>
            <a:r>
              <a:rPr lang="ru-RU" sz="2300" dirty="0" err="1"/>
              <a:t>perf_text</a:t>
            </a:r>
            <a:r>
              <a:rPr lang="ru-RU" sz="2300" dirty="0"/>
              <a:t> – правильное значение текста;</a:t>
            </a:r>
          </a:p>
          <a:p>
            <a:r>
              <a:rPr lang="ru-RU" sz="2300" dirty="0"/>
              <a:t>функция </a:t>
            </a:r>
            <a:r>
              <a:rPr lang="ru-RU" sz="2300" dirty="0" err="1"/>
              <a:t>check_bold</a:t>
            </a:r>
            <a:r>
              <a:rPr lang="ru-RU" sz="2300" dirty="0"/>
              <a:t>(</a:t>
            </a:r>
            <a:r>
              <a:rPr lang="ru-RU" sz="2300" dirty="0" err="1"/>
              <a:t>cell</a:t>
            </a:r>
            <a:r>
              <a:rPr lang="ru-RU" sz="2300" dirty="0"/>
              <a:t>), проверяющая, является ли шрифт полужирным;</a:t>
            </a:r>
          </a:p>
          <a:p>
            <a:r>
              <a:rPr lang="ru-RU" sz="2300" dirty="0"/>
              <a:t>функция </a:t>
            </a:r>
            <a:r>
              <a:rPr lang="ru-RU" sz="2300" dirty="0" err="1"/>
              <a:t>check_size</a:t>
            </a:r>
            <a:r>
              <a:rPr lang="ru-RU" sz="2300" dirty="0"/>
              <a:t>(</a:t>
            </a:r>
            <a:r>
              <a:rPr lang="ru-RU" sz="2300" dirty="0" err="1"/>
              <a:t>cell</a:t>
            </a:r>
            <a:r>
              <a:rPr lang="ru-RU" sz="2300" dirty="0"/>
              <a:t>, </a:t>
            </a:r>
            <a:r>
              <a:rPr lang="ru-RU" sz="2300" dirty="0" err="1"/>
              <a:t>perf_size</a:t>
            </a:r>
            <a:r>
              <a:rPr lang="ru-RU" sz="2300" dirty="0"/>
              <a:t>) для проверки размера шрифта, где </a:t>
            </a:r>
            <a:br>
              <a:rPr lang="ru-RU" sz="2300" dirty="0"/>
            </a:br>
            <a:r>
              <a:rPr lang="ru-RU" sz="2300" dirty="0" err="1"/>
              <a:t>perf_size</a:t>
            </a:r>
            <a:r>
              <a:rPr lang="ru-RU" sz="2300" dirty="0"/>
              <a:t> – правильное значение числа;</a:t>
            </a:r>
          </a:p>
          <a:p>
            <a:r>
              <a:rPr lang="ru-RU" sz="2300" dirty="0"/>
              <a:t>функция </a:t>
            </a:r>
            <a:r>
              <a:rPr lang="ru-RU" sz="2300" dirty="0" err="1"/>
              <a:t>check_formula</a:t>
            </a:r>
            <a:r>
              <a:rPr lang="ru-RU" sz="2300" dirty="0"/>
              <a:t>(</a:t>
            </a:r>
            <a:r>
              <a:rPr lang="ru-RU" sz="2300" dirty="0" err="1"/>
              <a:t>cell</a:t>
            </a:r>
            <a:r>
              <a:rPr lang="ru-RU" sz="2300" dirty="0"/>
              <a:t>, </a:t>
            </a:r>
            <a:r>
              <a:rPr lang="ru-RU" sz="2300" dirty="0" err="1"/>
              <a:t>perf_formula</a:t>
            </a:r>
            <a:r>
              <a:rPr lang="ru-RU" sz="2300" dirty="0"/>
              <a:t>) для проверки формулы, где </a:t>
            </a:r>
            <a:br>
              <a:rPr lang="ru-RU" sz="2300" dirty="0"/>
            </a:br>
            <a:r>
              <a:rPr lang="ru-RU" sz="2300" dirty="0" err="1"/>
              <a:t>perf_formula</a:t>
            </a:r>
            <a:r>
              <a:rPr lang="ru-RU" sz="2300" dirty="0"/>
              <a:t> – правильное значение формулы.</a:t>
            </a:r>
          </a:p>
          <a:p>
            <a:r>
              <a:rPr lang="ru-RU" sz="2300" dirty="0"/>
              <a:t>функция </a:t>
            </a:r>
            <a:r>
              <a:rPr lang="ru-RU" sz="2300" dirty="0" err="1"/>
              <a:t>check_allign</a:t>
            </a:r>
            <a:r>
              <a:rPr lang="ru-RU" sz="2300" dirty="0"/>
              <a:t>(</a:t>
            </a:r>
            <a:r>
              <a:rPr lang="ru-RU" sz="2300" dirty="0" err="1"/>
              <a:t>cell</a:t>
            </a:r>
            <a:r>
              <a:rPr lang="ru-RU" sz="2300" dirty="0"/>
              <a:t>, </a:t>
            </a:r>
            <a:r>
              <a:rPr lang="ru-RU" sz="2300" dirty="0" err="1"/>
              <a:t>perf_hor</a:t>
            </a:r>
            <a:r>
              <a:rPr lang="ru-RU" sz="2300" dirty="0"/>
              <a:t>, </a:t>
            </a:r>
            <a:r>
              <a:rPr lang="ru-RU" sz="2300" dirty="0" err="1"/>
              <a:t>perf_ver</a:t>
            </a:r>
            <a:r>
              <a:rPr lang="ru-RU" sz="2300" dirty="0"/>
              <a:t>) для проверки выравнивания текста </a:t>
            </a:r>
            <a:br>
              <a:rPr lang="ru-RU" sz="2300" dirty="0"/>
            </a:br>
            <a:r>
              <a:rPr lang="ru-RU" sz="2300" dirty="0"/>
              <a:t>в ячейке, где </a:t>
            </a:r>
            <a:r>
              <a:rPr lang="ru-RU" sz="2300" dirty="0" err="1"/>
              <a:t>perf_hor</a:t>
            </a:r>
            <a:r>
              <a:rPr lang="ru-RU" sz="2300" dirty="0"/>
              <a:t> – это правильное значение по горизонтали, </a:t>
            </a:r>
            <a:br>
              <a:rPr lang="ru-RU" sz="2300" dirty="0"/>
            </a:br>
            <a:r>
              <a:rPr lang="ru-RU" sz="2300" dirty="0"/>
              <a:t>а </a:t>
            </a:r>
            <a:r>
              <a:rPr lang="ru-RU" sz="2300" dirty="0" err="1"/>
              <a:t>perf_ver</a:t>
            </a:r>
            <a:r>
              <a:rPr lang="ru-RU" sz="2300" dirty="0"/>
              <a:t> – по вертикали.</a:t>
            </a:r>
          </a:p>
          <a:p>
            <a:pPr marL="0" indent="450000">
              <a:buNone/>
            </a:pPr>
            <a:endParaRPr lang="ru-RU" sz="2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A17C1-D64F-748F-9F1A-428B60DADA66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2 </a:t>
            </a:r>
            <a:endParaRPr lang="ru-RU" sz="4800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B2CCA0F-3C02-5039-DD2F-D77BDC4C39E3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Программная реализация проверки задания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BC148E5E-A312-0603-1F5E-D845F9D1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11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1110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B415ACB5-3AB8-D517-D71E-6687923C075E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sz="2300" dirty="0"/>
              <a:t>Для оптимизации процесса проверки и улучшения читабельности кода были созданы функции под каждый вид проверки:</a:t>
            </a:r>
          </a:p>
          <a:p>
            <a:r>
              <a:rPr lang="ru-RU" sz="2300" dirty="0"/>
              <a:t>функция </a:t>
            </a:r>
            <a:r>
              <a:rPr lang="en-US" sz="2300" dirty="0" err="1"/>
              <a:t>check_borders</a:t>
            </a:r>
            <a:r>
              <a:rPr lang="en-US" sz="2300" dirty="0"/>
              <a:t>(cell) </a:t>
            </a:r>
            <a:r>
              <a:rPr lang="ru-RU" sz="2300" dirty="0"/>
              <a:t>для проверки наличия границ ячейки;</a:t>
            </a:r>
          </a:p>
          <a:p>
            <a:r>
              <a:rPr lang="ru-RU" sz="2300" dirty="0"/>
              <a:t>функция </a:t>
            </a:r>
            <a:r>
              <a:rPr lang="en-US" sz="2300" dirty="0" err="1"/>
              <a:t>check_grades</a:t>
            </a:r>
            <a:r>
              <a:rPr lang="en-US" sz="2300" dirty="0"/>
              <a:t>(cell, grades) </a:t>
            </a:r>
            <a:r>
              <a:rPr lang="ru-RU" sz="2300" dirty="0"/>
              <a:t>для проверки значений оценок, где </a:t>
            </a:r>
            <a:br>
              <a:rPr lang="ru-RU" sz="2300" dirty="0"/>
            </a:br>
            <a:r>
              <a:rPr lang="en-US" sz="2300" dirty="0"/>
              <a:t>grades – </a:t>
            </a:r>
            <a:r>
              <a:rPr lang="ru-RU" sz="2300" dirty="0"/>
              <a:t>список допустимых значений оценок;</a:t>
            </a:r>
          </a:p>
          <a:p>
            <a:r>
              <a:rPr lang="ru-RU" sz="2300" dirty="0"/>
              <a:t>функция </a:t>
            </a:r>
            <a:r>
              <a:rPr lang="en-US" sz="2300" dirty="0" err="1"/>
              <a:t>check_type_les</a:t>
            </a:r>
            <a:r>
              <a:rPr lang="en-US" sz="2300" dirty="0"/>
              <a:t>(cell, </a:t>
            </a:r>
            <a:r>
              <a:rPr lang="en-US" sz="2300" dirty="0" err="1"/>
              <a:t>perf_type</a:t>
            </a:r>
            <a:r>
              <a:rPr lang="en-US" sz="2300" dirty="0"/>
              <a:t>) </a:t>
            </a:r>
            <a:r>
              <a:rPr lang="ru-RU" sz="2300" dirty="0"/>
              <a:t>для проверки типа урока, где </a:t>
            </a:r>
            <a:br>
              <a:rPr lang="ru-RU" sz="2300" dirty="0"/>
            </a:br>
            <a:r>
              <a:rPr lang="en-US" sz="2300" dirty="0" err="1"/>
              <a:t>perf_type</a:t>
            </a:r>
            <a:r>
              <a:rPr lang="en-US" sz="2300" dirty="0"/>
              <a:t> – </a:t>
            </a:r>
            <a:r>
              <a:rPr lang="ru-RU" sz="2300" dirty="0"/>
              <a:t>список допустимых типов уроков;</a:t>
            </a:r>
          </a:p>
          <a:p>
            <a:r>
              <a:rPr lang="ru-RU" sz="2300" dirty="0"/>
              <a:t>функция </a:t>
            </a:r>
            <a:r>
              <a:rPr lang="en-US" sz="2300" dirty="0" err="1"/>
              <a:t>check_dates</a:t>
            </a:r>
            <a:r>
              <a:rPr lang="en-US" sz="2300" dirty="0"/>
              <a:t>(cell, </a:t>
            </a:r>
            <a:r>
              <a:rPr lang="en-US" sz="2300" dirty="0" err="1"/>
              <a:t>cell_date</a:t>
            </a:r>
            <a:r>
              <a:rPr lang="en-US" sz="2300" dirty="0"/>
              <a:t>, </a:t>
            </a:r>
            <a:r>
              <a:rPr lang="en-US" sz="2300" dirty="0" err="1"/>
              <a:t>perf_date</a:t>
            </a:r>
            <a:r>
              <a:rPr lang="en-US" sz="2300" dirty="0"/>
              <a:t>) </a:t>
            </a:r>
            <a:r>
              <a:rPr lang="ru-RU" sz="2300" dirty="0"/>
              <a:t>для проверки корректной даты, где </a:t>
            </a:r>
            <a:r>
              <a:rPr lang="en-US" sz="2300" dirty="0" err="1"/>
              <a:t>cell_date</a:t>
            </a:r>
            <a:r>
              <a:rPr lang="en-US" sz="2300" dirty="0"/>
              <a:t> – </a:t>
            </a:r>
            <a:r>
              <a:rPr lang="ru-RU" sz="2300" dirty="0"/>
              <a:t>значение даты из проверяемой ячейки, а </a:t>
            </a:r>
            <a:r>
              <a:rPr lang="en-US" sz="2300" dirty="0" err="1"/>
              <a:t>perf_date</a:t>
            </a:r>
            <a:r>
              <a:rPr lang="en-US" sz="2300" dirty="0"/>
              <a:t> – </a:t>
            </a:r>
            <a:r>
              <a:rPr lang="ru-RU" sz="2300" dirty="0"/>
              <a:t>правильное значение даты;</a:t>
            </a:r>
          </a:p>
          <a:p>
            <a:r>
              <a:rPr lang="ru-RU" sz="2300" dirty="0"/>
              <a:t>функция </a:t>
            </a:r>
            <a:r>
              <a:rPr lang="en-US" sz="2300" dirty="0" err="1"/>
              <a:t>check_merged</a:t>
            </a:r>
            <a:r>
              <a:rPr lang="en-US" sz="2300" dirty="0"/>
              <a:t>(</a:t>
            </a:r>
            <a:r>
              <a:rPr lang="en-US" sz="2300" dirty="0" err="1"/>
              <a:t>chk_mrg_lst</a:t>
            </a:r>
            <a:r>
              <a:rPr lang="en-US" sz="2300" dirty="0"/>
              <a:t>, </a:t>
            </a:r>
            <a:r>
              <a:rPr lang="en-US" sz="2300" dirty="0" err="1"/>
              <a:t>mrg_lst</a:t>
            </a:r>
            <a:r>
              <a:rPr lang="en-US" sz="2300" dirty="0"/>
              <a:t>) </a:t>
            </a:r>
            <a:r>
              <a:rPr lang="ru-RU" sz="2300" dirty="0"/>
              <a:t>для проверки объединенных ячеек, где </a:t>
            </a:r>
            <a:r>
              <a:rPr lang="en-US" sz="2300" dirty="0" err="1"/>
              <a:t>chk_mrg_lst</a:t>
            </a:r>
            <a:r>
              <a:rPr lang="en-US" sz="2300" dirty="0"/>
              <a:t> – </a:t>
            </a:r>
            <a:r>
              <a:rPr lang="ru-RU" sz="2300" dirty="0"/>
              <a:t>это правильный список объединенных ячеек, а </a:t>
            </a:r>
            <a:r>
              <a:rPr lang="en-US" sz="2300" dirty="0" err="1"/>
              <a:t>mrg_lst</a:t>
            </a:r>
            <a:r>
              <a:rPr lang="en-US" sz="2300" dirty="0"/>
              <a:t> – </a:t>
            </a:r>
            <a:r>
              <a:rPr lang="ru-RU" sz="2300" dirty="0"/>
              <a:t>список объединенных ячеек из выполненного задания.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2CCE3-5899-BD6D-709A-010CC35C9396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2 </a:t>
            </a:r>
            <a:endParaRPr lang="ru-RU" sz="48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FBAD3D5-79D2-F000-7162-7656617A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998371"/>
            <a:ext cx="10515600" cy="580345"/>
          </a:xfrm>
        </p:spPr>
        <p:txBody>
          <a:bodyPr>
            <a:noAutofit/>
          </a:bodyPr>
          <a:lstStyle/>
          <a:p>
            <a:pPr indent="450000"/>
            <a:r>
              <a:rPr lang="ru-RU" sz="3600" b="1" dirty="0"/>
              <a:t>Программная реализация проверки задания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90D45264-038E-59FF-7551-C987B1A8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12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3332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бъект 2">
            <a:extLst>
              <a:ext uri="{FF2B5EF4-FFF2-40B4-BE49-F238E27FC236}">
                <a16:creationId xmlns:a16="http://schemas.microsoft.com/office/drawing/2014/main" id="{94F20F08-C8FB-487C-46CC-CFC5E910546D}"/>
              </a:ext>
            </a:extLst>
          </p:cNvPr>
          <p:cNvSpPr txBox="1">
            <a:spLocks/>
          </p:cNvSpPr>
          <p:nvPr/>
        </p:nvSpPr>
        <p:spPr>
          <a:xfrm>
            <a:off x="269033" y="1713653"/>
            <a:ext cx="525468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dirty="0"/>
              <a:t>В качестве результата программы выводятся отчёт </a:t>
            </a:r>
            <a:br>
              <a:rPr lang="ru-RU" dirty="0"/>
            </a:br>
            <a:r>
              <a:rPr lang="ru-RU" dirty="0"/>
              <a:t>по баллам с процентами, ошибкам и оценка за работу, если работа прошла проверку на подлинность. Если имеются ошибки, программа их </a:t>
            </a:r>
            <a:r>
              <a:rPr lang="ru-RU"/>
              <a:t>дублирует в </a:t>
            </a:r>
            <a:r>
              <a:rPr lang="ru-RU" dirty="0"/>
              <a:t>текстовый файл </a:t>
            </a:r>
            <a:br>
              <a:rPr lang="ru-RU" dirty="0"/>
            </a:br>
            <a:r>
              <a:rPr lang="ru-RU" dirty="0"/>
              <a:t>с названием формата «Фамилия имя.txt»</a:t>
            </a:r>
            <a:endParaRPr lang="ru-RU" sz="22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E95A7BE-8983-F1D3-D13E-34D79656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13</a:t>
            </a:fld>
            <a:endParaRPr lang="ru-RU" sz="2200" dirty="0"/>
          </a:p>
        </p:txBody>
      </p:sp>
      <p:pic>
        <p:nvPicPr>
          <p:cNvPr id="9" name="Рисунок 8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D8E30B9-BD9E-570B-97E7-982F66C7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2" y="1713652"/>
            <a:ext cx="6100665" cy="43572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377B75-0E7E-7F11-F8A8-E4159511E21D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2 </a:t>
            </a:r>
            <a:endParaRPr lang="ru-RU" sz="480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B6F9933-3E57-3C33-DA0E-229D04AD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998371"/>
            <a:ext cx="10515600" cy="580345"/>
          </a:xfrm>
        </p:spPr>
        <p:txBody>
          <a:bodyPr>
            <a:noAutofit/>
          </a:bodyPr>
          <a:lstStyle/>
          <a:p>
            <a:pPr indent="450000"/>
            <a:r>
              <a:rPr lang="ru-RU" sz="3600" b="1" dirty="0"/>
              <a:t>Программная реализация проверки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152715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>
            <a:extLst>
              <a:ext uri="{FF2B5EF4-FFF2-40B4-BE49-F238E27FC236}">
                <a16:creationId xmlns:a16="http://schemas.microsoft.com/office/drawing/2014/main" id="{0505D84A-8EAC-A1CD-D20F-CC27367B6687}"/>
              </a:ext>
            </a:extLst>
          </p:cNvPr>
          <p:cNvSpPr txBox="1">
            <a:spLocks/>
          </p:cNvSpPr>
          <p:nvPr/>
        </p:nvSpPr>
        <p:spPr>
          <a:xfrm>
            <a:off x="269033" y="1713653"/>
            <a:ext cx="599359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sz="2400" dirty="0"/>
              <a:t>Для разработанной автоматизированной системы генерации и проверки заданий в качестве входных данных требуются фамилия, имя обучающегося и цифра для выбора действия: «1» для генерации файла задания и «2» для его проверки.</a:t>
            </a:r>
          </a:p>
          <a:p>
            <a:pPr marL="0" indent="450000">
              <a:buNone/>
            </a:pPr>
            <a:endParaRPr lang="ru-RU" sz="2400" dirty="0"/>
          </a:p>
          <a:p>
            <a:pPr marL="0" indent="450000">
              <a:buNone/>
            </a:pPr>
            <a:r>
              <a:rPr lang="ru-RU" sz="2400" dirty="0"/>
              <a:t>Получив эти данные, программа сначала зашифрует фамилия и имя в связке со словом «</a:t>
            </a:r>
            <a:r>
              <a:rPr lang="ru-RU" sz="2400" dirty="0" err="1"/>
              <a:t>Herzen</a:t>
            </a:r>
            <a:r>
              <a:rPr lang="ru-RU" sz="2400" dirty="0"/>
              <a:t>». Результат этого шифрования добавится в поле </a:t>
            </a:r>
            <a:r>
              <a:rPr lang="ru-RU" sz="2400" dirty="0" err="1"/>
              <a:t>creator</a:t>
            </a:r>
            <a:r>
              <a:rPr lang="ru-RU" sz="2400" dirty="0"/>
              <a:t> метаданных табличного файла. </a:t>
            </a:r>
          </a:p>
          <a:p>
            <a:pPr marL="0" indent="0" algn="ctr">
              <a:buNone/>
            </a:pPr>
            <a:endParaRPr lang="ru-RU" sz="2400" dirty="0"/>
          </a:p>
        </p:txBody>
      </p:sp>
      <p:pic>
        <p:nvPicPr>
          <p:cNvPr id="4" name="Рисунок 3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A91D582E-075B-E9F3-0703-91CC8908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987" y="4741408"/>
            <a:ext cx="5143898" cy="132358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7D7802-FEC9-EE66-D9D6-1379A775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14</a:t>
            </a:fld>
            <a:endParaRPr lang="ru-RU" sz="2200" dirty="0"/>
          </a:p>
        </p:txBody>
      </p:sp>
      <p:pic>
        <p:nvPicPr>
          <p:cNvPr id="10" name="Рисунок 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E53602F-3AFE-A28F-686D-54842E55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31" y="1713653"/>
            <a:ext cx="5552611" cy="2300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AA3BDF-E1D5-3733-B654-81D475AEE9B8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3 </a:t>
            </a:r>
            <a:endParaRPr lang="ru-RU" sz="4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E681366-0E57-413B-117D-ABFAFA53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998371"/>
            <a:ext cx="10515600" cy="580345"/>
          </a:xfrm>
        </p:spPr>
        <p:txBody>
          <a:bodyPr>
            <a:noAutofit/>
          </a:bodyPr>
          <a:lstStyle/>
          <a:p>
            <a:pPr indent="450000"/>
            <a:r>
              <a:rPr lang="ru-RU" sz="3600" b="1" dirty="0"/>
              <a:t>Тестирование генерации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41649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бъект 2">
            <a:extLst>
              <a:ext uri="{FF2B5EF4-FFF2-40B4-BE49-F238E27FC236}">
                <a16:creationId xmlns:a16="http://schemas.microsoft.com/office/drawing/2014/main" id="{BBC839CD-A3AA-E9D0-7008-661E2F61C9DA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Результат генерации задания</a:t>
            </a:r>
          </a:p>
        </p:txBody>
      </p:sp>
      <p:pic>
        <p:nvPicPr>
          <p:cNvPr id="6" name="Рисунок 5" descr="Изображение выглядит как текст, снимок экрана, число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9BDFAF75-E4B0-07FE-8609-9AD5B33D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348" y="2348157"/>
            <a:ext cx="6361303" cy="41241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DE28F7D-F94A-EBB9-05EC-DC3895EB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15</a:t>
            </a:fld>
            <a:endParaRPr lang="ru-RU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3CF04-4C4D-481C-41C8-EB1F1849E55A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3 </a:t>
            </a:r>
            <a:endParaRPr lang="ru-RU" sz="480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8D4DAA1-69F9-655E-DDA3-2E0A87A9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998371"/>
            <a:ext cx="10515600" cy="580345"/>
          </a:xfrm>
        </p:spPr>
        <p:txBody>
          <a:bodyPr>
            <a:noAutofit/>
          </a:bodyPr>
          <a:lstStyle/>
          <a:p>
            <a:pPr indent="450000"/>
            <a:r>
              <a:rPr lang="ru-RU" sz="3600" b="1" dirty="0"/>
              <a:t>Тестирование генерации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254196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>
            <a:extLst>
              <a:ext uri="{FF2B5EF4-FFF2-40B4-BE49-F238E27FC236}">
                <a16:creationId xmlns:a16="http://schemas.microsoft.com/office/drawing/2014/main" id="{31212869-DE8A-0AAA-9EE9-594C47B3ED56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Идеально выполненное задание без ошибок, метаданные файла не тронуты.</a:t>
            </a: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CAEFB5C-13CE-6DC7-CD44-EFED9EE6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931" y="2696547"/>
            <a:ext cx="6808138" cy="378110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81951F0-EBC2-599C-1357-62BEF4FE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16</a:t>
            </a:fld>
            <a:endParaRPr lang="ru-RU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19F7A-F276-2693-B943-BCF091C93F7F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3 </a:t>
            </a:r>
            <a:endParaRPr lang="ru-RU" sz="4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7330188-2720-DB51-A2F0-8B46CAE05B9D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Тестирование проверки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49445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>
            <a:extLst>
              <a:ext uri="{FF2B5EF4-FFF2-40B4-BE49-F238E27FC236}">
                <a16:creationId xmlns:a16="http://schemas.microsoft.com/office/drawing/2014/main" id="{965364D5-FDCC-6198-65B5-E258BD82418F}"/>
              </a:ext>
            </a:extLst>
          </p:cNvPr>
          <p:cNvSpPr txBox="1">
            <a:spLocks/>
          </p:cNvSpPr>
          <p:nvPr/>
        </p:nvSpPr>
        <p:spPr>
          <a:xfrm>
            <a:off x="6335486" y="1713653"/>
            <a:ext cx="558748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dirty="0"/>
              <a:t>Выполненное задание, где допущено несколько ошибок </a:t>
            </a:r>
            <a:br>
              <a:rPr lang="ru-RU" dirty="0"/>
            </a:br>
            <a:r>
              <a:rPr lang="ru-RU" dirty="0"/>
              <a:t>в разных категориях, метаданные файла не тронуты.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CBA9573-7DE9-7A6A-F448-8C570297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17</a:t>
            </a:fld>
            <a:endParaRPr lang="ru-RU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5DBCA-1FC0-5FE0-DBA2-75905A4BCFFF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3 </a:t>
            </a:r>
            <a:endParaRPr lang="ru-RU" sz="4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4F65109-6D5F-61AA-CED0-DD548A03E68B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Тестирование проверки задания</a:t>
            </a:r>
          </a:p>
        </p:txBody>
      </p:sp>
      <p:pic>
        <p:nvPicPr>
          <p:cNvPr id="4" name="Рисунок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BB50B7F-72C5-A5B3-5243-585E3FD0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2" y="1713653"/>
            <a:ext cx="6057900" cy="44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>
            <a:extLst>
              <a:ext uri="{FF2B5EF4-FFF2-40B4-BE49-F238E27FC236}">
                <a16:creationId xmlns:a16="http://schemas.microsoft.com/office/drawing/2014/main" id="{63C50F85-C9C5-5196-50D6-3A0F504001C6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Идеально выполненное задание без ошибок, но файл создан заново (или допускается, что он был скопирован у другого владельца), из-за чего метаданные изменились.</a:t>
            </a: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76AA76A-EA53-E3FE-19CC-D55B693A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09" y="3429000"/>
            <a:ext cx="8601181" cy="1899554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148005A-B115-D7E4-A783-8429608D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18</a:t>
            </a:fld>
            <a:endParaRPr lang="ru-RU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81F1F-D59C-F241-8D2E-FDC71BC45529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3 </a:t>
            </a:r>
            <a:endParaRPr lang="ru-RU" sz="4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67FF251-3924-F6B6-EB84-7CAC42E7B8E6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Тестирование проверки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195862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D7F777-1CF3-07B5-F904-9F0AB709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2</a:t>
            </a:fld>
            <a:endParaRPr lang="ru-RU" sz="22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AB54164-0E3D-7AE4-09D6-87954765995C}"/>
              </a:ext>
            </a:extLst>
          </p:cNvPr>
          <p:cNvSpPr txBox="1">
            <a:spLocks/>
          </p:cNvSpPr>
          <p:nvPr/>
        </p:nvSpPr>
        <p:spPr>
          <a:xfrm>
            <a:off x="269032" y="228930"/>
            <a:ext cx="11653935" cy="5836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/>
              <a:t>Актуальность</a:t>
            </a:r>
          </a:p>
          <a:p>
            <a:pPr marL="0" indent="450000">
              <a:buNone/>
            </a:pPr>
            <a:r>
              <a:rPr lang="ru-RU" dirty="0"/>
              <a:t>Система генерации и проверки заданий по теме </a:t>
            </a:r>
            <a:br>
              <a:rPr lang="ru-RU" dirty="0"/>
            </a:br>
            <a:r>
              <a:rPr lang="ru-RU" dirty="0"/>
              <a:t>«Табличные процессоры» разработана по заказу от кафедры информационных технологий, института информационных </a:t>
            </a:r>
            <a:br>
              <a:rPr lang="ru-RU" dirty="0"/>
            </a:br>
            <a:r>
              <a:rPr lang="ru-RU" dirty="0"/>
              <a:t>технологий и технологического образования.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600" b="1" dirty="0"/>
              <a:t>Предмет исследования</a:t>
            </a:r>
          </a:p>
          <a:p>
            <a:pPr marL="0" indent="450000">
              <a:buNone/>
            </a:pPr>
            <a:r>
              <a:rPr lang="ru-RU" dirty="0"/>
              <a:t>Используемые технологии для реализации данной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600" b="1" dirty="0"/>
              <a:t>Цель дипломного проекта</a:t>
            </a:r>
          </a:p>
          <a:p>
            <a:pPr marL="0" indent="450000">
              <a:buNone/>
            </a:pPr>
            <a:r>
              <a:rPr lang="ru-RU" dirty="0"/>
              <a:t>Разработка автоматизированной системы генерации и проверки заданий.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814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A1FB0-9DC4-42EC-77F6-C572F8C5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3</a:t>
            </a:fld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8752A97-8BE6-9E5A-5928-45B2DECBBBD0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/>
              <a:t>Проанализировать существующие возможности реализации автоматизации в табличных процессорах.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Разработать автоматизированную систему генерации и проверки заданий.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Проверить работу системы, используя разные варианты качества решения заданий.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2CBF3-0644-6BC6-C336-47AD877F387E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Задачи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3151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8CFBA4-A725-1B4F-316B-D4EB282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4</a:t>
            </a:fld>
            <a:endParaRPr lang="ru-RU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82F51-B060-DF5F-DE58-CC3EB4905865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1</a:t>
            </a:r>
            <a:endParaRPr lang="ru-RU" sz="4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10D6C00-7D79-9588-8815-7BBD5D93CC0E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Макросы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3AECF2FE-06F6-B662-B482-282177A1C6C9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dirty="0"/>
              <a:t>Были изучены встроенные возможности автоматизации работы четырех табличных процессоров (MS Excel, </a:t>
            </a:r>
            <a:r>
              <a:rPr lang="ru-RU" dirty="0" err="1"/>
              <a:t>LibreOffice</a:t>
            </a:r>
            <a:r>
              <a:rPr lang="ru-RU" dirty="0"/>
              <a:t> </a:t>
            </a:r>
            <a:r>
              <a:rPr lang="ru-RU" dirty="0" err="1"/>
              <a:t>Calc</a:t>
            </a:r>
            <a:r>
              <a:rPr lang="ru-RU" dirty="0"/>
              <a:t>, Р7-Офис, Google Таблицы) в виде макросов. Так как они требуют индивидуальный подход в зависимости от используемой </a:t>
            </a:r>
            <a:br>
              <a:rPr lang="ru-RU" dirty="0"/>
            </a:br>
            <a:r>
              <a:rPr lang="ru-RU" dirty="0"/>
              <a:t>программы – это не является оптимальным вариантом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1142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AF7CF-80A3-F38D-1078-E2519357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5</a:t>
            </a:fld>
            <a:endParaRPr lang="ru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C6DE4-98E5-A3D8-C831-39C46B023C16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1</a:t>
            </a:r>
            <a:endParaRPr lang="ru-RU" sz="48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153BC5A-27E2-1F3A-9629-48B87B0F4CCD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Технологии среди языков программирования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B29CBE4-15D5-E9B2-60D7-BD3C34653B5E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dirty="0"/>
              <a:t>Для нахождения итогового решения были изучены различные технологии среди языков программирования Python, JavaScript, C# и их библиотеки для работы с таблицами. Среди них было выбрано сочетание языка Python и его библиотеки </a:t>
            </a:r>
            <a:r>
              <a:rPr lang="ru-RU" dirty="0" err="1"/>
              <a:t>openpyxl</a:t>
            </a:r>
            <a:r>
              <a:rPr lang="ru-RU" dirty="0"/>
              <a:t>, которая находится в свободном доступе, обладает гибким функционалом по работе </a:t>
            </a:r>
            <a:br>
              <a:rPr lang="ru-RU" dirty="0"/>
            </a:br>
            <a:r>
              <a:rPr lang="ru-RU" dirty="0"/>
              <a:t>с таблицами и имеет обширную документацию.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256197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3C3BC551-4D76-2A23-1E3A-FBEBBFFF0D7B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/>
              <a:t>Для </a:t>
            </a:r>
            <a:r>
              <a:rPr lang="ru-RU" dirty="0"/>
              <a:t>начала разработки системы было подробно изучено задание, чтобы выяснить: 1) что из себя должен представлять результат генерации задания; 2) какие элементы таблицы необходимо проверить для выставления оценки.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E6EB3-2F62-4190-F776-8457D0A6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6</a:t>
            </a:fld>
            <a:endParaRPr lang="ru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DDB3C-F990-0CAB-005A-9942FB8A800C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2 </a:t>
            </a:r>
            <a:endParaRPr lang="ru-RU" sz="48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528F94-34D4-5D44-ECA4-0850C838D044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Подготовка к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138787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>
            <a:extLst>
              <a:ext uri="{FF2B5EF4-FFF2-40B4-BE49-F238E27FC236}">
                <a16:creationId xmlns:a16="http://schemas.microsoft.com/office/drawing/2014/main" id="{AA3F6B97-89D8-3FCF-46F2-82C7C864F0AE}"/>
              </a:ext>
            </a:extLst>
          </p:cNvPr>
          <p:cNvSpPr txBox="1">
            <a:spLocks/>
          </p:cNvSpPr>
          <p:nvPr/>
        </p:nvSpPr>
        <p:spPr>
          <a:xfrm>
            <a:off x="269033" y="1713653"/>
            <a:ext cx="62365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sz="2400" dirty="0"/>
              <a:t>Генерация должна включать в себя:</a:t>
            </a:r>
          </a:p>
          <a:p>
            <a:r>
              <a:rPr lang="ru-RU" sz="2400" dirty="0"/>
              <a:t>порядковые номера учеников (всего 30);</a:t>
            </a:r>
          </a:p>
          <a:p>
            <a:r>
              <a:rPr lang="ru-RU" sz="2400" dirty="0"/>
              <a:t>случайные фамилии и имена учеников;</a:t>
            </a:r>
          </a:p>
          <a:p>
            <a:r>
              <a:rPr lang="ru-RU" sz="2400" dirty="0"/>
              <a:t>случайные даты уроков на весь учебный год с учетом каникул;</a:t>
            </a:r>
          </a:p>
          <a:p>
            <a:r>
              <a:rPr lang="ru-RU" sz="2400" dirty="0"/>
              <a:t>случайный тип урока;</a:t>
            </a:r>
          </a:p>
          <a:p>
            <a:r>
              <a:rPr lang="ru-RU" sz="2400" dirty="0"/>
              <a:t>случайные оценки за каждый урок;</a:t>
            </a:r>
          </a:p>
          <a:p>
            <a:r>
              <a:rPr lang="ru-RU" sz="2400" dirty="0"/>
              <a:t>сгенерированный ключ для подтверждения подлинности файла, когда обучающийся вернёт его </a:t>
            </a:r>
            <a:br>
              <a:rPr lang="ru-RU" sz="2400" dirty="0"/>
            </a:br>
            <a:r>
              <a:rPr lang="ru-RU" sz="2400" dirty="0"/>
              <a:t>на проверку.</a:t>
            </a:r>
          </a:p>
          <a:p>
            <a:pPr marL="0" indent="450000">
              <a:buNone/>
            </a:pPr>
            <a:endParaRPr lang="ru-RU" sz="2300" dirty="0"/>
          </a:p>
        </p:txBody>
      </p:sp>
      <p:pic>
        <p:nvPicPr>
          <p:cNvPr id="4" name="Рисунок 3" descr="Изображение выглядит как текст, число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F73E62C-73DB-6584-3E2D-072D8ADB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4" y="1921877"/>
            <a:ext cx="4848225" cy="30518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5FA49216-6E18-0F1C-B58F-3C3D7FB0BDE5}"/>
              </a:ext>
            </a:extLst>
          </p:cNvPr>
          <p:cNvSpPr txBox="1">
            <a:spLocks/>
          </p:cNvSpPr>
          <p:nvPr/>
        </p:nvSpPr>
        <p:spPr>
          <a:xfrm>
            <a:off x="6780040" y="5181911"/>
            <a:ext cx="4304209" cy="561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Пример ожидаемой генерации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F6A455-41AB-D217-8471-24041A4E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7</a:t>
            </a:fld>
            <a:endParaRPr lang="ru-RU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D6E44-BA7E-6FA4-85DC-88884BA0AE7B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2 </a:t>
            </a:r>
            <a:endParaRPr lang="ru-RU" sz="48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D32CD1C-3E43-250E-8A3C-CA475C0726E1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Генерация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397277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A5F82F5B-2C7D-1CA6-F06B-89DBA6888DA3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dirty="0"/>
              <a:t>Проверка должна включать в себя:</a:t>
            </a:r>
          </a:p>
          <a:p>
            <a:r>
              <a:rPr lang="ru-RU" dirty="0"/>
              <a:t>добавление и переименование листов;</a:t>
            </a:r>
          </a:p>
          <a:p>
            <a:r>
              <a:rPr lang="ru-RU" dirty="0"/>
              <a:t>ввод значений в ячейки и их форматирование (установка размера шрифта, выравнивание и т. д.);</a:t>
            </a:r>
          </a:p>
          <a:p>
            <a:r>
              <a:rPr lang="ru-RU" dirty="0"/>
              <a:t>использование функции автозаполнения;</a:t>
            </a:r>
          </a:p>
          <a:p>
            <a:r>
              <a:rPr lang="ru-RU" dirty="0"/>
              <a:t>использование формул (арифметические действия, нахождение среднего значения, округление, условная функция, сцепление ячеек, счёт ячеек с определенным значением, ранг);</a:t>
            </a:r>
          </a:p>
          <a:p>
            <a:r>
              <a:rPr lang="ru-RU" dirty="0"/>
              <a:t>форматирование ячеек (объединение, добавление границ). </a:t>
            </a:r>
          </a:p>
          <a:p>
            <a:pPr marL="0" indent="450000">
              <a:buNone/>
            </a:pP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58AF57-BA7D-EE7F-BAA7-5A24292A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8</a:t>
            </a:fld>
            <a:endParaRPr lang="ru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D2FD6-2375-9A13-B1A6-4CE70DFB9324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2 </a:t>
            </a:r>
            <a:endParaRPr lang="ru-RU" sz="48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04CF597-3BBD-CFA3-6532-A88CA671DC91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Проверка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76092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339F0-E51A-02DD-80C7-D7147108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E73-D745-4376-81B3-E59F81C6FCB6}" type="slidenum">
              <a:rPr lang="ru-RU" sz="2200" smtClean="0"/>
              <a:t>9</a:t>
            </a:fld>
            <a:endParaRPr lang="ru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26033-5787-7D93-E668-AC31B034BC81}"/>
              </a:ext>
            </a:extLst>
          </p:cNvPr>
          <p:cNvSpPr txBox="1"/>
          <p:nvPr/>
        </p:nvSpPr>
        <p:spPr>
          <a:xfrm>
            <a:off x="3047223" y="22893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Задача 2 </a:t>
            </a:r>
            <a:endParaRPr lang="ru-RU" sz="48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57A0EFF-65BF-D636-DBF4-D2B1F0609796}"/>
              </a:ext>
            </a:extLst>
          </p:cNvPr>
          <p:cNvSpPr txBox="1">
            <a:spLocks/>
          </p:cNvSpPr>
          <p:nvPr/>
        </p:nvSpPr>
        <p:spPr>
          <a:xfrm>
            <a:off x="269032" y="998371"/>
            <a:ext cx="10515600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/>
            <a:r>
              <a:rPr lang="ru-RU" sz="3600" b="1" dirty="0"/>
              <a:t>Программная реализация генерации задания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B289718-3670-927D-CFE0-17B584683226}"/>
              </a:ext>
            </a:extLst>
          </p:cNvPr>
          <p:cNvSpPr txBox="1">
            <a:spLocks/>
          </p:cNvSpPr>
          <p:nvPr/>
        </p:nvSpPr>
        <p:spPr>
          <a:xfrm>
            <a:off x="269032" y="1713653"/>
            <a:ext cx="11653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buNone/>
            </a:pPr>
            <a:r>
              <a:rPr lang="ru-RU" sz="2600" dirty="0"/>
              <a:t>В качестве инструментов используются редактор кода Visual Studio Code, язык программирования Python и такие библиотеки как:</a:t>
            </a:r>
          </a:p>
          <a:p>
            <a:r>
              <a:rPr lang="ru-RU" sz="2600" dirty="0"/>
              <a:t>модуль </a:t>
            </a:r>
            <a:r>
              <a:rPr lang="ru-RU" sz="2600" dirty="0" err="1"/>
              <a:t>hashlib</a:t>
            </a:r>
            <a:r>
              <a:rPr lang="ru-RU" sz="2600" dirty="0"/>
              <a:t>, предоставляющий набор функций для работы </a:t>
            </a:r>
            <a:br>
              <a:rPr lang="ru-RU" sz="2600" dirty="0"/>
            </a:br>
            <a:r>
              <a:rPr lang="ru-RU" sz="2600" dirty="0"/>
              <a:t>с криптографическими хеш-функциями;</a:t>
            </a:r>
          </a:p>
          <a:p>
            <a:r>
              <a:rPr lang="ru-RU" sz="2600" dirty="0"/>
              <a:t>модуль </a:t>
            </a:r>
            <a:r>
              <a:rPr lang="ru-RU" sz="2600" dirty="0" err="1"/>
              <a:t>random</a:t>
            </a:r>
            <a:r>
              <a:rPr lang="ru-RU" sz="2600" dirty="0"/>
              <a:t>, управляющий генерацией случайных чисел;</a:t>
            </a:r>
          </a:p>
          <a:p>
            <a:r>
              <a:rPr lang="ru-RU" sz="2600" dirty="0"/>
              <a:t>модуль </a:t>
            </a:r>
            <a:r>
              <a:rPr lang="ru-RU" sz="2600" dirty="0" err="1"/>
              <a:t>datetime</a:t>
            </a:r>
            <a:r>
              <a:rPr lang="ru-RU" sz="2600" dirty="0"/>
              <a:t>, предлагающий классы для обработки времени и даты разными способами;</a:t>
            </a:r>
          </a:p>
          <a:p>
            <a:r>
              <a:rPr lang="ru-RU" sz="2600" dirty="0"/>
              <a:t>модуль </a:t>
            </a:r>
            <a:r>
              <a:rPr lang="ru-RU" sz="2600" dirty="0" err="1"/>
              <a:t>Faker</a:t>
            </a:r>
            <a:r>
              <a:rPr lang="ru-RU" sz="2600" dirty="0"/>
              <a:t>, предназначенный для генерации фальшивых данных;</a:t>
            </a:r>
          </a:p>
          <a:p>
            <a:r>
              <a:rPr lang="ru-RU" sz="2600" dirty="0"/>
              <a:t>модуль </a:t>
            </a:r>
            <a:r>
              <a:rPr lang="ru-RU" sz="2600" dirty="0" err="1"/>
              <a:t>openpyxl</a:t>
            </a:r>
            <a:r>
              <a:rPr lang="ru-RU" sz="2600" dirty="0"/>
              <a:t>, использующийся для чтения/записи форматов Office Open XML.</a:t>
            </a:r>
          </a:p>
          <a:p>
            <a:pPr marL="0" indent="45000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25869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1083</Words>
  <Application>Microsoft Office PowerPoint</Application>
  <PresentationFormat>Широкоэкранный</PresentationFormat>
  <Paragraphs>119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Тема Office</vt:lpstr>
      <vt:lpstr>Разработка автоматизированной  системы генерации и проверки заданий  по теме «Табличные процессоры»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Программная реализация проверки задания</vt:lpstr>
      <vt:lpstr>Программная реализация проверки задания</vt:lpstr>
      <vt:lpstr>Тестирование генерации задания</vt:lpstr>
      <vt:lpstr>Тестирование генерации задания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системы генерации и проверки заданий по теме «табличные процессоры»</dc:title>
  <dc:creator>Artem Scherbinin</dc:creator>
  <cp:lastModifiedBy>Artem Scherbinin</cp:lastModifiedBy>
  <cp:revision>88</cp:revision>
  <dcterms:created xsi:type="dcterms:W3CDTF">2024-06-11T04:11:55Z</dcterms:created>
  <dcterms:modified xsi:type="dcterms:W3CDTF">2024-06-14T06:00:22Z</dcterms:modified>
</cp:coreProperties>
</file>