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9" autoAdjust="0"/>
    <p:restoredTop sz="74248" autoAdjust="0"/>
  </p:normalViewPr>
  <p:slideViewPr>
    <p:cSldViewPr snapToGrid="0" snapToObjects="1" showGuides="1">
      <p:cViewPr varScale="1">
        <p:scale>
          <a:sx n="91" d="100"/>
          <a:sy n="91" d="100"/>
        </p:scale>
        <p:origin x="27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ataplatform.cloud.ibm.com/dashboards/c8434d0b-18ea-4a58-af9c-b19489be378b/view/5209e0013cf50cc84addd0e4079a2c037566250cb6bbd10680837b490d332097a96d1a96c82a4c0cd2150161f4ea4408c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998936"/>
            <a:ext cx="4792700" cy="1962359"/>
          </a:xfrm>
        </p:spPr>
        <p:txBody>
          <a:bodyPr anchor="ctr">
            <a:normAutofit/>
          </a:bodyPr>
          <a:lstStyle/>
          <a:p>
            <a:r>
              <a:rPr lang="en-US" sz="2800" dirty="0">
                <a:solidFill>
                  <a:srgbClr val="0E659B"/>
                </a:solidFill>
              </a:rPr>
              <a:t>Survey Results for Current Technology Usage and Future Trend</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961655"/>
            <a:ext cx="5181600" cy="2215307"/>
          </a:xfrm>
        </p:spPr>
        <p:txBody>
          <a:bodyPr>
            <a:normAutofit/>
          </a:bodyPr>
          <a:lstStyle/>
          <a:p>
            <a:pPr marL="0" indent="0">
              <a:buNone/>
            </a:pPr>
            <a:r>
              <a:rPr lang="en-US" dirty="0"/>
              <a:t>Sherae Ashwood</a:t>
            </a:r>
          </a:p>
          <a:p>
            <a:pPr marL="0" indent="0">
              <a:buNone/>
            </a:pPr>
            <a:r>
              <a:rPr lang="en-US" dirty="0"/>
              <a:t>12/27/2021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The top 5 Databases currently are:</a:t>
            </a:r>
          </a:p>
          <a:p>
            <a:pPr lvl="1"/>
            <a:r>
              <a:rPr lang="en-US" dirty="0"/>
              <a:t>MySQL</a:t>
            </a:r>
          </a:p>
          <a:p>
            <a:pPr lvl="1"/>
            <a:r>
              <a:rPr lang="en-US" dirty="0"/>
              <a:t>Microsoft SQL Server</a:t>
            </a:r>
          </a:p>
          <a:p>
            <a:pPr lvl="1"/>
            <a:r>
              <a:rPr lang="en-US" dirty="0"/>
              <a:t>PostgreSQL</a:t>
            </a:r>
          </a:p>
          <a:p>
            <a:pPr lvl="1"/>
            <a:r>
              <a:rPr lang="en-US" dirty="0"/>
              <a:t>SQLite</a:t>
            </a:r>
          </a:p>
          <a:p>
            <a:pPr lvl="1"/>
            <a:r>
              <a:rPr lang="en-US" dirty="0"/>
              <a:t>MongoDB</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More persons are interested in the following Databases for next year:</a:t>
            </a:r>
          </a:p>
          <a:p>
            <a:pPr lvl="1"/>
            <a:r>
              <a:rPr lang="en-US" dirty="0"/>
              <a:t>PostgreSQL</a:t>
            </a:r>
          </a:p>
          <a:p>
            <a:pPr lvl="1"/>
            <a:r>
              <a:rPr lang="en-US" dirty="0"/>
              <a:t>MongoDB</a:t>
            </a:r>
          </a:p>
          <a:p>
            <a:pPr lvl="1"/>
            <a:r>
              <a:rPr lang="en-US" dirty="0"/>
              <a:t>Redis</a:t>
            </a:r>
          </a:p>
          <a:p>
            <a:pPr lvl="1"/>
            <a:r>
              <a:rPr lang="en-US" dirty="0"/>
              <a:t>MySQL</a:t>
            </a:r>
          </a:p>
          <a:p>
            <a:pPr lvl="1"/>
            <a:r>
              <a:rPr lang="en-US" dirty="0"/>
              <a:t>Elasticsearch</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Click here for Dashboard with Survey Results</a:t>
            </a:r>
            <a:r>
              <a:rPr lang="en-US" sz="2200" dirty="0"/>
              <a:t> </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 – </a:t>
            </a:r>
            <a:r>
              <a:rPr lang="en-US" sz="3200" dirty="0"/>
              <a:t>Current Tech Usage</a:t>
            </a:r>
          </a:p>
        </p:txBody>
      </p:sp>
      <p:pic>
        <p:nvPicPr>
          <p:cNvPr id="10" name="Content Placeholder 9">
            <a:extLst>
              <a:ext uri="{FF2B5EF4-FFF2-40B4-BE49-F238E27FC236}">
                <a16:creationId xmlns:a16="http://schemas.microsoft.com/office/drawing/2014/main" id="{4D89F858-5C9C-0342-ADEF-E2A7C763B37D}"/>
              </a:ext>
            </a:extLst>
          </p:cNvPr>
          <p:cNvPicPr>
            <a:picLocks noGrp="1" noChangeAspect="1"/>
          </p:cNvPicPr>
          <p:nvPr>
            <p:ph idx="1"/>
          </p:nvPr>
        </p:nvPicPr>
        <p:blipFill>
          <a:blip r:embed="rId2"/>
          <a:stretch>
            <a:fillRect/>
          </a:stretch>
        </p:blipFill>
        <p:spPr>
          <a:xfrm>
            <a:off x="1906645" y="1434372"/>
            <a:ext cx="8378709" cy="4650184"/>
          </a:xfrm>
          <a:prstGeom prst="rect">
            <a:avLst/>
          </a:prstGeo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 – </a:t>
            </a:r>
            <a:r>
              <a:rPr lang="en-US" sz="3000" dirty="0"/>
              <a:t>Next Year Tech Trend</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E6403D2-040E-F94E-BEF8-F585399D682D}"/>
              </a:ext>
            </a:extLst>
          </p:cNvPr>
          <p:cNvPicPr>
            <a:picLocks noChangeAspect="1"/>
          </p:cNvPicPr>
          <p:nvPr/>
        </p:nvPicPr>
        <p:blipFill>
          <a:blip r:embed="rId2"/>
          <a:stretch>
            <a:fillRect/>
          </a:stretch>
        </p:blipFill>
        <p:spPr>
          <a:xfrm>
            <a:off x="1602935" y="1400788"/>
            <a:ext cx="8986129" cy="493113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3 - Demographics</a:t>
            </a:r>
          </a:p>
        </p:txBody>
      </p:sp>
      <p:pic>
        <p:nvPicPr>
          <p:cNvPr id="4" name="Content Placeholder 3" descr="Graphical user interface&#10;&#10;Description automatically generated">
            <a:extLst>
              <a:ext uri="{FF2B5EF4-FFF2-40B4-BE49-F238E27FC236}">
                <a16:creationId xmlns:a16="http://schemas.microsoft.com/office/drawing/2014/main" id="{0BC2B0F3-7B61-E14E-9CEE-CA8B847AB79F}"/>
              </a:ext>
            </a:extLst>
          </p:cNvPr>
          <p:cNvPicPr>
            <a:picLocks noGrp="1" noChangeAspect="1"/>
          </p:cNvPicPr>
          <p:nvPr>
            <p:ph idx="1"/>
          </p:nvPr>
        </p:nvPicPr>
        <p:blipFill>
          <a:blip r:embed="rId2"/>
          <a:stretch>
            <a:fillRect/>
          </a:stretch>
        </p:blipFill>
        <p:spPr>
          <a:xfrm>
            <a:off x="1643061" y="1430599"/>
            <a:ext cx="8905877" cy="4795472"/>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To be more competitive, persons would need to learn JavaScript, HTML, SQL and Python since it is among the top 5 current/desired languages.</a:t>
            </a:r>
          </a:p>
          <a:p>
            <a:r>
              <a:rPr lang="en-US" dirty="0"/>
              <a:t>Also, persons should be familiar with MySQL, PostgreSQL, and MongoDB databases to be more competitive in the workplace.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JavaScript is the most popular language and MySQL is among the most popular databases.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JavaScript is the most popular language for the following year, but SQL would be very helpful as most of the databases are based on SQL.</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It would be beneficial for more persons to learn JavaScript, HTML, SQL and Python for the following year as they were among the most popular languages. They should also familiarize themselves with MySQL, MongoDB, and PostgreSQL databases.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No additional graphs/charts.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
        <p:nvSpPr>
          <p:cNvPr id="23" name="Connecteur droit 22">
            <a:extLst>
              <a:ext uri="{FF2B5EF4-FFF2-40B4-BE49-F238E27FC236}">
                <a16:creationId xmlns:a16="http://schemas.microsoft.com/office/drawing/2014/main" id="{C82BA994-8B0F-4B39-898C-E5BB205996F2}"/>
              </a:ext>
            </a:extLst>
          </p:cNvPr>
          <p:cNvSpPr/>
          <p:nvPr/>
        </p:nvSpPr>
        <p:spPr>
          <a:xfrm>
            <a:off x="7266240" y="2888640"/>
            <a:ext cx="0" cy="0"/>
          </a:xfrm>
          <a:prstGeom prst="line">
            <a:avLst/>
          </a:prstGeom>
          <a:solidFill>
            <a:srgbClr val="FFFFFF">
              <a:alpha val="5000"/>
            </a:srgbClr>
          </a:solidFill>
          <a:ln w="180000">
            <a:solidFill>
              <a:srgbClr val="FFFF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FFFFFF"/>
              </a:solidFill>
            </a:endParaRPr>
          </a:p>
        </p:txBody>
      </p:sp>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896751" y="2110154"/>
            <a:ext cx="7457049" cy="4180917"/>
          </a:xfrm>
        </p:spPr>
        <p:txBody>
          <a:bodyPr>
            <a:normAutofit/>
          </a:bodyPr>
          <a:lstStyle/>
          <a:p>
            <a:r>
              <a:rPr lang="en-US" sz="1800" dirty="0"/>
              <a:t>Top </a:t>
            </a:r>
            <a:r>
              <a:rPr lang="en-US" sz="1800" b="1" dirty="0"/>
              <a:t>Current Languages </a:t>
            </a:r>
            <a:r>
              <a:rPr lang="en-US" sz="1800" dirty="0"/>
              <a:t>include Java, HTML, SQL, Bash/Shell/Power Shell, as opposed to Top </a:t>
            </a:r>
            <a:r>
              <a:rPr lang="en-US" sz="1800" b="1" dirty="0"/>
              <a:t>Future Languages </a:t>
            </a:r>
            <a:r>
              <a:rPr lang="en-US" sz="1800" dirty="0"/>
              <a:t>include Java, HTML, Python, SQL</a:t>
            </a:r>
          </a:p>
          <a:p>
            <a:r>
              <a:rPr lang="en-US" sz="1800" dirty="0"/>
              <a:t>Top </a:t>
            </a:r>
            <a:r>
              <a:rPr lang="en-US" sz="1800" b="1" dirty="0"/>
              <a:t>Current Databases </a:t>
            </a:r>
            <a:r>
              <a:rPr lang="en-US" sz="1800" dirty="0"/>
              <a:t>include MySQL, Microsoft SQL Server, PostgreSQL as opposed to Top </a:t>
            </a:r>
            <a:r>
              <a:rPr lang="en-US" sz="1800" b="1" dirty="0"/>
              <a:t>Future Databases </a:t>
            </a:r>
            <a:r>
              <a:rPr lang="en-US" sz="1800" dirty="0"/>
              <a:t>which include PostgreSQL, MongoDB, Redis, MySQL</a:t>
            </a:r>
          </a:p>
          <a:p>
            <a:r>
              <a:rPr lang="en-US" sz="1800" dirty="0"/>
              <a:t>Top </a:t>
            </a:r>
            <a:r>
              <a:rPr lang="en-US" sz="1800" b="1" dirty="0"/>
              <a:t>Current Platforms </a:t>
            </a:r>
            <a:r>
              <a:rPr lang="en-US" sz="1800" dirty="0"/>
              <a:t>include Linux, Windows, AWS, Docker as opposed to Top </a:t>
            </a:r>
            <a:r>
              <a:rPr lang="en-US" sz="1800" b="1" dirty="0"/>
              <a:t>Future Platforms </a:t>
            </a:r>
            <a:r>
              <a:rPr lang="en-US" sz="1800" dirty="0"/>
              <a:t>include Linux, Docker, AWS, Windows</a:t>
            </a:r>
          </a:p>
          <a:p>
            <a:r>
              <a:rPr lang="en-US" sz="1800" dirty="0"/>
              <a:t>Top </a:t>
            </a:r>
            <a:r>
              <a:rPr lang="en-US" sz="1800" b="1" dirty="0"/>
              <a:t>Current WebFrames </a:t>
            </a:r>
            <a:r>
              <a:rPr lang="en-US" sz="1800" dirty="0"/>
              <a:t>include jQuery, Angular, ASP.NET versus Top Future WebFrames include </a:t>
            </a:r>
            <a:r>
              <a:rPr lang="en-US" sz="1800" dirty="0" err="1"/>
              <a:t>React.js</a:t>
            </a:r>
            <a:r>
              <a:rPr lang="en-US" sz="1800" dirty="0"/>
              <a:t>, </a:t>
            </a:r>
            <a:r>
              <a:rPr lang="en-US" sz="1800" dirty="0" err="1"/>
              <a:t>Vue.js</a:t>
            </a:r>
            <a:r>
              <a:rPr lang="en-US" sz="1800" dirty="0"/>
              <a:t>, Angular</a:t>
            </a:r>
          </a:p>
          <a:p>
            <a:r>
              <a:rPr lang="en-US" sz="1800" dirty="0"/>
              <a:t>Respondents by:</a:t>
            </a:r>
          </a:p>
          <a:p>
            <a:pPr lvl="1"/>
            <a:r>
              <a:rPr lang="en-US" sz="1400" dirty="0"/>
              <a:t>Gender – approx. 94% men, 6% women</a:t>
            </a:r>
          </a:p>
          <a:p>
            <a:pPr lvl="1"/>
            <a:r>
              <a:rPr lang="en-US" sz="1400" dirty="0"/>
              <a:t>Top Countries – USA 38M, Canada 5M, Australia 3M</a:t>
            </a:r>
          </a:p>
          <a:p>
            <a:pPr lvl="1"/>
            <a:r>
              <a:rPr lang="en-US" sz="1400" dirty="0"/>
              <a:t>Age – Most respondents were 24 – 30 years old</a:t>
            </a:r>
          </a:p>
          <a:p>
            <a:pPr lvl="1"/>
            <a:r>
              <a:rPr lang="en-US" sz="1400" dirty="0"/>
              <a:t>Education Level – Men &amp; Women Bachelors 71M, Men &amp; Women Masters 33M</a:t>
            </a:r>
          </a:p>
          <a:p>
            <a:pPr lvl="1"/>
            <a:endParaRPr lang="en-US" sz="14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838200" y="2451970"/>
            <a:ext cx="2864238" cy="2864238"/>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following report is about the current and next year’s technology trend in regards to the most popular Programming Languages, Database, </a:t>
            </a:r>
            <a:r>
              <a:rPr lang="en-US" dirty="0" err="1"/>
              <a:t>WebFrame</a:t>
            </a:r>
            <a:r>
              <a:rPr lang="en-US" dirty="0"/>
              <a:t>, and Platforms. The survey was taken by persons from several countries so that we were able to get unbiased results. I believe this report may be used by anyone who is interested in technology trends, and would like to know how to make themselves more competitive in the workplace.</a:t>
            </a:r>
          </a:p>
          <a:p>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4000" dirty="0"/>
              <a:t>A survey was taken of the current and future trends regarding technology. The survey’s respondents included persons of all gender, educational level, from different countries, that were of working age. </a:t>
            </a:r>
          </a:p>
          <a:p>
            <a:pPr marL="0"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r>
              <a:rPr lang="en-US" dirty="0"/>
              <a:t>The data was organized according to the current trends, such as, what are the most popular Programming Languages, </a:t>
            </a:r>
            <a:r>
              <a:rPr lang="en-US" dirty="0" err="1"/>
              <a:t>DataBases</a:t>
            </a:r>
            <a:r>
              <a:rPr lang="en-US" dirty="0"/>
              <a:t>, WebFrames, and Platforms that are used. Then the results of the survey is also grouped by what technology trends people would like to learn about for the following year. Finally, the data is illustrated to show the demographics of how the information was obtained to show that it was unbiased.</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a:extLst>
              <a:ext uri="{FF2B5EF4-FFF2-40B4-BE49-F238E27FC236}">
                <a16:creationId xmlns:a16="http://schemas.microsoft.com/office/drawing/2014/main" id="{31173E3A-3FD9-714B-A0FF-9B2D3D2F3971}"/>
              </a:ext>
            </a:extLst>
          </p:cNvPr>
          <p:cNvPicPr>
            <a:picLocks noChangeAspect="1"/>
          </p:cNvPicPr>
          <p:nvPr/>
        </p:nvPicPr>
        <p:blipFill>
          <a:blip r:embed="rId2"/>
          <a:stretch>
            <a:fillRect/>
          </a:stretch>
        </p:blipFill>
        <p:spPr>
          <a:xfrm>
            <a:off x="813816" y="2327564"/>
            <a:ext cx="5349136" cy="2933753"/>
          </a:xfrm>
          <a:prstGeom prst="rect">
            <a:avLst/>
          </a:prstGeom>
        </p:spPr>
      </p:pic>
      <p:pic>
        <p:nvPicPr>
          <p:cNvPr id="13" name="Picture 12">
            <a:extLst>
              <a:ext uri="{FF2B5EF4-FFF2-40B4-BE49-F238E27FC236}">
                <a16:creationId xmlns:a16="http://schemas.microsoft.com/office/drawing/2014/main" id="{5C53871D-9C9A-994C-A54B-12068FA61CF7}"/>
              </a:ext>
            </a:extLst>
          </p:cNvPr>
          <p:cNvPicPr>
            <a:picLocks noChangeAspect="1"/>
          </p:cNvPicPr>
          <p:nvPr/>
        </p:nvPicPr>
        <p:blipFill>
          <a:blip r:embed="rId3"/>
          <a:stretch>
            <a:fillRect/>
          </a:stretch>
        </p:blipFill>
        <p:spPr>
          <a:xfrm>
            <a:off x="6236516" y="2328204"/>
            <a:ext cx="5269685" cy="2933753"/>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The top 5 languages currently are:</a:t>
            </a:r>
          </a:p>
          <a:p>
            <a:pPr lvl="1"/>
            <a:r>
              <a:rPr lang="en-US" dirty="0"/>
              <a:t>JavaScript</a:t>
            </a:r>
          </a:p>
          <a:p>
            <a:pPr lvl="1"/>
            <a:r>
              <a:rPr lang="en-US" dirty="0"/>
              <a:t>HTML</a:t>
            </a:r>
          </a:p>
          <a:p>
            <a:pPr lvl="1"/>
            <a:r>
              <a:rPr lang="en-US" dirty="0"/>
              <a:t>SQL</a:t>
            </a:r>
          </a:p>
          <a:p>
            <a:pPr lvl="1"/>
            <a:r>
              <a:rPr lang="en-US" dirty="0"/>
              <a:t>Bash/Shell/PowerShell</a:t>
            </a:r>
          </a:p>
          <a:p>
            <a:pPr lvl="1"/>
            <a:r>
              <a:rPr lang="en-US" dirty="0"/>
              <a:t>Python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More persons should be inclined to learn the following languages for next year:</a:t>
            </a:r>
          </a:p>
          <a:p>
            <a:pPr lvl="1"/>
            <a:r>
              <a:rPr lang="en-US" dirty="0"/>
              <a:t>JavaScript</a:t>
            </a:r>
          </a:p>
          <a:p>
            <a:pPr lvl="1"/>
            <a:r>
              <a:rPr lang="en-US" dirty="0"/>
              <a:t>HTML/CSS</a:t>
            </a:r>
          </a:p>
          <a:p>
            <a:pPr lvl="1"/>
            <a:r>
              <a:rPr lang="en-US" dirty="0"/>
              <a:t>Python</a:t>
            </a:r>
          </a:p>
          <a:p>
            <a:pPr lvl="1"/>
            <a:r>
              <a:rPr lang="en-US" dirty="0"/>
              <a:t>SQL</a:t>
            </a:r>
          </a:p>
          <a:p>
            <a:pPr lvl="1"/>
            <a:r>
              <a:rPr lang="en-US" dirty="0"/>
              <a:t>TypeScript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C945A7CA-5A18-4D4C-AECE-2FAA4296473C}"/>
              </a:ext>
            </a:extLst>
          </p:cNvPr>
          <p:cNvPicPr>
            <a:picLocks noChangeAspect="1"/>
          </p:cNvPicPr>
          <p:nvPr/>
        </p:nvPicPr>
        <p:blipFill>
          <a:blip r:embed="rId2"/>
          <a:stretch>
            <a:fillRect/>
          </a:stretch>
        </p:blipFill>
        <p:spPr>
          <a:xfrm>
            <a:off x="862584" y="2327564"/>
            <a:ext cx="5250687" cy="2776106"/>
          </a:xfrm>
          <a:prstGeom prst="rect">
            <a:avLst/>
          </a:prstGeom>
        </p:spPr>
      </p:pic>
      <p:pic>
        <p:nvPicPr>
          <p:cNvPr id="7" name="Picture 6">
            <a:extLst>
              <a:ext uri="{FF2B5EF4-FFF2-40B4-BE49-F238E27FC236}">
                <a16:creationId xmlns:a16="http://schemas.microsoft.com/office/drawing/2014/main" id="{CF67429D-A3A0-244A-84D0-F0E0AE628DD6}"/>
              </a:ext>
            </a:extLst>
          </p:cNvPr>
          <p:cNvPicPr>
            <a:picLocks noChangeAspect="1"/>
          </p:cNvPicPr>
          <p:nvPr/>
        </p:nvPicPr>
        <p:blipFill>
          <a:blip r:embed="rId3"/>
          <a:stretch>
            <a:fillRect/>
          </a:stretch>
        </p:blipFill>
        <p:spPr>
          <a:xfrm>
            <a:off x="6172200" y="2327564"/>
            <a:ext cx="5218244" cy="277610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18637</TotalTime>
  <Words>751</Words>
  <Application>Microsoft Macintosh PowerPoint</Application>
  <PresentationFormat>Widescreen</PresentationFormat>
  <Paragraphs>95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IBM Plex Sans Text</vt:lpstr>
      <vt:lpstr>SLIDE_TEMPLATE_skill_network</vt:lpstr>
      <vt:lpstr>Survey Results for Current Technology Usage and Future Trend</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 Usage</vt:lpstr>
      <vt:lpstr>DASHBOARD TAB 2 – Next Year Tech Trend</vt:lpstr>
      <vt:lpstr>DASHBOARD TAB 3 - 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Sherae Ashwood</cp:lastModifiedBy>
  <cp:revision>21</cp:revision>
  <dcterms:created xsi:type="dcterms:W3CDTF">2020-10-28T18:29:43Z</dcterms:created>
  <dcterms:modified xsi:type="dcterms:W3CDTF">2021-12-27T18:16:04Z</dcterms:modified>
</cp:coreProperties>
</file>