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60" r:id="rId6"/>
    <p:sldId id="262" r:id="rId7"/>
    <p:sldId id="263" r:id="rId8"/>
    <p:sldId id="264" r:id="rId9"/>
    <p:sldId id="265" r:id="rId10"/>
    <p:sldId id="270" r:id="rId11"/>
    <p:sldId id="268" r:id="rId12"/>
    <p:sldId id="269" r:id="rId13"/>
    <p:sldId id="266" r:id="rId14"/>
    <p:sldId id="267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85" r:id="rId28"/>
    <p:sldId id="287" r:id="rId29"/>
    <p:sldId id="286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9" autoAdjust="0"/>
    <p:restoredTop sz="95097" autoAdjust="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9757A8-BAC3-CECC-8248-CCFB60E85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CC68581-03BA-BD33-9070-3F205027D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D761804-0B04-3FA1-50CF-47479ECD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50D-9612-4B7D-A44C-54285434485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BBC5889-ECB2-7934-0A4E-33A6413A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19AB743-7D5D-53A2-AF74-2C68839C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377E3-2E5D-49DE-B3DE-AA79D71F4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3AFDCB-6FF2-8795-EE99-B5DCC3B9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CFE8F0C-E0C9-BC8F-74E9-D2BBBCB3B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F66AA9E-81F6-A0BA-722A-49C989B5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50D-9612-4B7D-A44C-54285434485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E882EF9-ABC6-B8F2-B0F3-84EEE681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64FCDED-702C-740D-9F2B-D26E88E4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377E3-2E5D-49DE-B3DE-AA79D71F4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8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423DA8F-5B0F-9317-23A2-2038086D8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3AF3BF9-9407-FBC4-9030-3CB6B18A9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A8D1BF7-D91A-3332-1223-DA1235DD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50D-9612-4B7D-A44C-54285434485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B1913C5-20F4-75CE-0972-845A80B7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2B3E2A-068B-5C6E-F605-F6EF607B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377E3-2E5D-49DE-B3DE-AA79D71F4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6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89AAF3-EE75-3C76-512C-69AFC52A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8859CB-30DB-EC67-D84B-EA9367D93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9F66BB0-2F0A-3BAB-9621-78EF6C8C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50D-9612-4B7D-A44C-54285434485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2371E83-B605-4678-214D-4237FBF5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2DBD2A7-7D34-7F70-C268-CDDCA512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377E3-2E5D-49DE-B3DE-AA79D71F4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5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57CA12-70A3-8AFE-3E2D-E4BAF906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006E5DE-AB37-6369-5173-0584F5EF4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C7C8E77-6E5D-1713-93F2-238E6A56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50D-9612-4B7D-A44C-54285434485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404D67F-EACF-F3F9-0C91-3F9F49B1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1C152B-D95E-B0C9-CA1F-697268BB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377E3-2E5D-49DE-B3DE-AA79D71F4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7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60D7E3-5F19-1EF3-E7AA-2F67714B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5E8001-6CEC-C604-2348-446F1D31A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A8964C5-F576-1B52-32BC-68A069E5A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7E48E3E-70EE-E2EA-6B30-299ED70C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50D-9612-4B7D-A44C-54285434485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D672037-BC72-F5C1-6DBA-E95DC4BB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504FB3A-6970-5D4A-4BEF-F06E8DD5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377E3-2E5D-49DE-B3DE-AA79D71F4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2C3F01-9492-3E58-D8B7-A9C0510E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A865E99-D79E-C52F-9A3E-7B0CFC5C0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6DA5A9F-962C-6A23-D0CE-C1271A850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B015036-BB05-3802-6FB3-A21036124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8594FC9-8E56-1F20-8AC7-8FE24DD1B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6328243-DD00-502C-8133-3905680B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50D-9612-4B7D-A44C-54285434485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475C8F8-31DB-EEE3-A603-746C8CA9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4CE899F-AB28-CC35-6F7A-33842F5C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377E3-2E5D-49DE-B3DE-AA79D71F4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6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96CC15-0110-60AC-1F1C-41992E14F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2E28956-172A-D612-FF9D-1DBD2640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50D-9612-4B7D-A44C-54285434485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4C201E5-CDA7-CE09-4DB2-D39B4DDE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1E9D2CF-0408-ACB6-B345-218454B3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377E3-2E5D-49DE-B3DE-AA79D71F4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9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92D2BD3-C4CA-6195-AEEC-8B323899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50D-9612-4B7D-A44C-54285434485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B3186CC-54F4-6EC8-31BB-84C2DDE5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E54ECF4-8804-E602-F0CD-C49EF1CE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377E3-2E5D-49DE-B3DE-AA79D71F4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9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0C1D34-D9BF-2338-BB3D-B12B7DEB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11372C-B2E6-8619-1B0B-6431777CC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23CE83D-2B5D-4B83-247B-0AA7BA111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63A895A-232C-86A8-E56A-64F26A30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50D-9612-4B7D-A44C-54285434485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FAA9D0D-1693-9214-8024-992FAD6A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33D355B-078B-36DB-EC45-99681726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377E3-2E5D-49DE-B3DE-AA79D71F4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7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36F961-02CB-864D-4ED6-0D7C95622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FC233FB-636C-C160-EFCD-3A44055E3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0E650E5-A406-1F09-E2BF-A1F546ABF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824A319-CCAC-EB5E-7ACA-CA937A7D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50D-9612-4B7D-A44C-54285434485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8805820-0DCE-CEEC-3DF0-E1719F23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C6A0FAB-4F41-3CEF-E875-9F75DCA4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377E3-2E5D-49DE-B3DE-AA79D71F4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9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D7CA7A9E-D056-A160-DF3F-ED49C18C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01246E4-9EEF-D830-7FB2-55043E1FF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5A498F3-779F-2663-1BCD-06FC25638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FB950D-9612-4B7D-A44C-54285434485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C076EC3-5F13-B570-48DE-E40A312D8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C5566CC-F13A-716C-BCE3-67CE774CD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4377E3-2E5D-49DE-B3DE-AA79D71F4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8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F5B32F-03F1-552C-8FD3-6929DA481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Overfitting</a:t>
            </a:r>
            <a:r>
              <a:rPr lang="pl-PL" dirty="0"/>
              <a:t> and </a:t>
            </a:r>
            <a:r>
              <a:rPr lang="pl-PL" dirty="0" err="1"/>
              <a:t>hyperparameter</a:t>
            </a:r>
            <a:r>
              <a:rPr lang="pl-PL" dirty="0"/>
              <a:t> </a:t>
            </a:r>
            <a:r>
              <a:rPr lang="pl-PL" dirty="0" err="1"/>
              <a:t>search</a:t>
            </a:r>
            <a:endParaRPr lang="en-US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3F1AF05-195A-161F-A3B1-BFDB87512D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86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0B8C64-EFA5-911E-FF7E-BC8562BC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2F5771-3587-5A55-2ED0-4724230B6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7CDEC63-77F3-393C-FD15-7BCCE79A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96" y="165370"/>
            <a:ext cx="10682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17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348A65-C863-B681-D7CC-4C31DF47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why</a:t>
            </a:r>
            <a:r>
              <a:rPr lang="pl-PL" dirty="0"/>
              <a:t> </a:t>
            </a:r>
            <a:r>
              <a:rPr lang="pl-PL" dirty="0" err="1"/>
              <a:t>optimization</a:t>
            </a:r>
            <a:r>
              <a:rPr lang="pl-PL" dirty="0"/>
              <a:t> </a:t>
            </a:r>
            <a:r>
              <a:rPr lang="pl-PL" dirty="0" err="1"/>
              <a:t>techniques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important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252883-3B14-DC98-2237-78AC072D7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Imagine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want to </a:t>
            </a:r>
            <a:r>
              <a:rPr lang="pl-PL" dirty="0" err="1"/>
              <a:t>look</a:t>
            </a:r>
            <a:r>
              <a:rPr lang="pl-PL" dirty="0"/>
              <a:t> for a </a:t>
            </a:r>
            <a:r>
              <a:rPr lang="pl-PL" dirty="0" err="1"/>
              <a:t>search</a:t>
            </a:r>
            <a:r>
              <a:rPr lang="pl-PL" dirty="0"/>
              <a:t> </a:t>
            </a:r>
            <a:r>
              <a:rPr lang="pl-PL" dirty="0" err="1"/>
              <a:t>space</a:t>
            </a:r>
            <a:r>
              <a:rPr lang="pl-PL" dirty="0"/>
              <a:t> of 3125 </a:t>
            </a:r>
            <a:r>
              <a:rPr lang="pl-PL" dirty="0" err="1"/>
              <a:t>combinations</a:t>
            </a:r>
            <a:r>
              <a:rPr lang="pl-PL" dirty="0"/>
              <a:t> (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just</a:t>
            </a:r>
            <a:r>
              <a:rPr lang="pl-PL" dirty="0"/>
              <a:t> a 5 </a:t>
            </a:r>
            <a:r>
              <a:rPr lang="pl-PL" dirty="0" err="1"/>
              <a:t>parameters</a:t>
            </a:r>
            <a:r>
              <a:rPr lang="pl-PL" dirty="0"/>
              <a:t> of 5 </a:t>
            </a:r>
            <a:r>
              <a:rPr lang="pl-PL" dirty="0" err="1"/>
              <a:t>possible</a:t>
            </a:r>
            <a:r>
              <a:rPr lang="pl-PL" dirty="0"/>
              <a:t> </a:t>
            </a:r>
            <a:r>
              <a:rPr lang="pl-PL" dirty="0" err="1"/>
              <a:t>values</a:t>
            </a:r>
            <a:r>
              <a:rPr lang="pl-PL" dirty="0"/>
              <a:t>)</a:t>
            </a:r>
          </a:p>
          <a:p>
            <a:r>
              <a:rPr lang="pl-PL" dirty="0" err="1"/>
              <a:t>Imagine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takes</a:t>
            </a:r>
            <a:r>
              <a:rPr lang="pl-PL" dirty="0"/>
              <a:t> a </a:t>
            </a:r>
            <a:r>
              <a:rPr lang="pl-PL" dirty="0" err="1"/>
              <a:t>day</a:t>
            </a:r>
            <a:r>
              <a:rPr lang="pl-PL" dirty="0"/>
              <a:t> to </a:t>
            </a:r>
            <a:r>
              <a:rPr lang="pl-PL" dirty="0" err="1"/>
              <a:t>estimate</a:t>
            </a:r>
            <a:r>
              <a:rPr lang="pl-PL" dirty="0"/>
              <a:t> a </a:t>
            </a:r>
            <a:r>
              <a:rPr lang="pl-PL" dirty="0" err="1"/>
              <a:t>full</a:t>
            </a:r>
            <a:r>
              <a:rPr lang="pl-PL" dirty="0"/>
              <a:t> model (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happens</a:t>
            </a:r>
            <a:r>
              <a:rPr lang="pl-PL" dirty="0"/>
              <a:t> </a:t>
            </a:r>
            <a:r>
              <a:rPr lang="pl-PL" dirty="0" err="1"/>
              <a:t>very</a:t>
            </a:r>
            <a:r>
              <a:rPr lang="pl-PL" dirty="0"/>
              <a:t> </a:t>
            </a:r>
            <a:r>
              <a:rPr lang="pl-PL" dirty="0" err="1"/>
              <a:t>often</a:t>
            </a:r>
            <a:r>
              <a:rPr lang="pl-PL" dirty="0"/>
              <a:t> in </a:t>
            </a:r>
            <a:r>
              <a:rPr lang="pl-PL" dirty="0" err="1"/>
              <a:t>deep</a:t>
            </a:r>
            <a:r>
              <a:rPr lang="pl-PL" dirty="0"/>
              <a:t> learning).</a:t>
            </a:r>
          </a:p>
          <a:p>
            <a:r>
              <a:rPr lang="pl-PL" dirty="0"/>
              <a:t>Then </a:t>
            </a:r>
            <a:r>
              <a:rPr lang="en-US" dirty="0"/>
              <a:t>going through all 3125 combinations would take 3125 days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approx</a:t>
            </a:r>
            <a:r>
              <a:rPr lang="pl-PL" dirty="0"/>
              <a:t>. 8.5 </a:t>
            </a:r>
            <a:r>
              <a:rPr lang="pl-PL" dirty="0" err="1"/>
              <a:t>years</a:t>
            </a:r>
            <a:r>
              <a:rPr lang="pl-PL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61996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05BEAE-18A0-7C35-0592-3CE86E4E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Hyperparameter</a:t>
            </a:r>
            <a:r>
              <a:rPr lang="pl-PL" dirty="0"/>
              <a:t> </a:t>
            </a:r>
            <a:r>
              <a:rPr lang="pl-PL" dirty="0" err="1"/>
              <a:t>search</a:t>
            </a:r>
            <a:r>
              <a:rPr lang="pl-PL" dirty="0"/>
              <a:t> in </a:t>
            </a:r>
            <a:r>
              <a:rPr lang="pl-PL" dirty="0" err="1"/>
              <a:t>quickly</a:t>
            </a:r>
            <a:r>
              <a:rPr lang="pl-PL" dirty="0"/>
              <a:t> </a:t>
            </a:r>
            <a:r>
              <a:rPr lang="pl-PL" dirty="0" err="1"/>
              <a:t>estimated</a:t>
            </a:r>
            <a:r>
              <a:rPr lang="pl-PL" dirty="0"/>
              <a:t> </a:t>
            </a:r>
            <a:r>
              <a:rPr lang="pl-PL" dirty="0" err="1"/>
              <a:t>models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F8687D-8198-A35E-CFE4-398344E02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When Models are Fast to Train</a:t>
            </a:r>
            <a:r>
              <a:rPr lang="en-US" dirty="0"/>
              <a:t>: For simpler models like linear or logistic regression, each model evaluation can be done in seconds or minutes. This reduces the overall burden of hyperparameter tuning.</a:t>
            </a:r>
            <a:endParaRPr lang="pl-PL" dirty="0"/>
          </a:p>
          <a:p>
            <a:r>
              <a:rPr lang="en-US" b="1" dirty="0"/>
              <a:t>Grid Search Feasibility</a:t>
            </a:r>
            <a:r>
              <a:rPr lang="en-US" dirty="0"/>
              <a:t>: With low-cost evaluations, grid search or other exhaustive methods are more practical, as you can afford to evaluate a larger portion of the parameter space without excessive time costs.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92660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EF9A31-31C0-48B6-356A-1AD153B3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The </a:t>
            </a:r>
            <a:r>
              <a:rPr lang="pl-PL" dirty="0" err="1"/>
              <a:t>answer</a:t>
            </a:r>
            <a:r>
              <a:rPr lang="pl-PL" dirty="0"/>
              <a:t> to </a:t>
            </a:r>
            <a:r>
              <a:rPr lang="pl-PL" dirty="0" err="1"/>
              <a:t>this</a:t>
            </a:r>
            <a:r>
              <a:rPr lang="pl-PL" dirty="0"/>
              <a:t> problem –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Search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0D989C-FB8F-6502-6282-497F8BE13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Define Parameter Distributions</a:t>
            </a:r>
            <a:r>
              <a:rPr lang="en-US" dirty="0"/>
              <a:t>: Set probability distributions or ranges for each hyperparameter, allowing for random sampling within the specified range.</a:t>
            </a:r>
            <a:endParaRPr lang="pl-PL" dirty="0"/>
          </a:p>
          <a:p>
            <a:r>
              <a:rPr lang="en-US" b="1" dirty="0"/>
              <a:t>Sample and Evaluate Random Combinations</a:t>
            </a:r>
            <a:r>
              <a:rPr lang="en-US" dirty="0"/>
              <a:t>: Randomly sample a specified number of hyperparameter combinations, then train and validate the model for each, recording performance metrics.</a:t>
            </a:r>
            <a:endParaRPr lang="pl-PL" dirty="0"/>
          </a:p>
          <a:p>
            <a:r>
              <a:rPr lang="en-US" b="1" dirty="0"/>
              <a:t>Select Best Parameters</a:t>
            </a:r>
            <a:r>
              <a:rPr lang="en-US" dirty="0"/>
              <a:t>: Identify the hyperparameter combination with the highest performance based on validation results, focusing on the most promising sampled configurations.</a:t>
            </a:r>
          </a:p>
        </p:txBody>
      </p:sp>
    </p:spTree>
    <p:extLst>
      <p:ext uri="{BB962C8B-B14F-4D97-AF65-F5344CB8AC3E}">
        <p14:creationId xmlns:p14="http://schemas.microsoft.com/office/powerpoint/2010/main" val="4037785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207D29-6EA9-E627-A83A-4DB112CA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Still</a:t>
            </a:r>
            <a:r>
              <a:rPr lang="pl-PL" dirty="0"/>
              <a:t>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problems</a:t>
            </a:r>
            <a:r>
              <a:rPr lang="pl-PL" dirty="0"/>
              <a:t>…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74C74F-6F52-801C-89CB-850A37DF5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Inefficient Resource Use</a:t>
            </a:r>
            <a:r>
              <a:rPr lang="en-US" dirty="0"/>
              <a:t>: Random search allocates the same amount of resources (e.g., training time) to each sampled configuration, even if some configurations show poor performance early on.</a:t>
            </a:r>
            <a:endParaRPr lang="pl-PL" dirty="0"/>
          </a:p>
          <a:p>
            <a:r>
              <a:rPr lang="en-US" b="1" dirty="0"/>
              <a:t>High Computational Cost</a:t>
            </a:r>
            <a:r>
              <a:rPr lang="en-US" dirty="0"/>
              <a:t>: For complex models, evaluating many random configurations can still be expensive and time-consuming without a focus on promising candidates.</a:t>
            </a:r>
            <a:endParaRPr lang="pl-PL" dirty="0"/>
          </a:p>
          <a:p>
            <a:r>
              <a:rPr lang="en-US" b="1" dirty="0"/>
              <a:t>No Adaptability</a:t>
            </a:r>
            <a:r>
              <a:rPr lang="en-US" dirty="0"/>
              <a:t>: Lacks focus on promising regions</a:t>
            </a:r>
            <a:r>
              <a:rPr lang="pl-PL" dirty="0"/>
              <a:t>. </a:t>
            </a:r>
            <a:r>
              <a:rPr lang="pl-PL" dirty="0" err="1"/>
              <a:t>Each</a:t>
            </a:r>
            <a:r>
              <a:rPr lang="pl-PL" dirty="0"/>
              <a:t> run </a:t>
            </a:r>
            <a:r>
              <a:rPr lang="pl-PL" dirty="0" err="1"/>
              <a:t>is</a:t>
            </a:r>
            <a:r>
              <a:rPr lang="pl-PL" dirty="0"/>
              <a:t> independent. (</a:t>
            </a:r>
            <a:r>
              <a:rPr lang="pl-PL" dirty="0" err="1"/>
              <a:t>just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in </a:t>
            </a:r>
            <a:r>
              <a:rPr lang="pl-PL" dirty="0" err="1"/>
              <a:t>grid</a:t>
            </a:r>
            <a:r>
              <a:rPr lang="pl-PL" dirty="0"/>
              <a:t> </a:t>
            </a:r>
            <a:r>
              <a:rPr lang="pl-PL" dirty="0" err="1"/>
              <a:t>search</a:t>
            </a:r>
            <a:r>
              <a:rPr lang="pl-PL" dirty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51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CA4660-EAE3-31A0-C63D-03C4B83B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Random search allocates equal training time to both models, even though the red model performs significantly worse than the blue model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CBDE7BC-EB03-EBEA-4611-728083264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632" y="1825625"/>
            <a:ext cx="6756736" cy="4351338"/>
          </a:xfrm>
        </p:spPr>
      </p:pic>
    </p:spTree>
    <p:extLst>
      <p:ext uri="{BB962C8B-B14F-4D97-AF65-F5344CB8AC3E}">
        <p14:creationId xmlns:p14="http://schemas.microsoft.com/office/powerpoint/2010/main" val="3793054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462A60-5049-89D7-8CDD-A2A2F4C4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pl-PL" dirty="0"/>
              <a:t>The </a:t>
            </a:r>
            <a:r>
              <a:rPr lang="pl-PL" dirty="0" err="1"/>
              <a:t>answer</a:t>
            </a:r>
            <a:r>
              <a:rPr lang="pl-PL" dirty="0"/>
              <a:t> to </a:t>
            </a:r>
            <a:r>
              <a:rPr lang="pl-PL" dirty="0" err="1"/>
              <a:t>this</a:t>
            </a:r>
            <a:r>
              <a:rPr lang="pl-PL" dirty="0"/>
              <a:t> problem – </a:t>
            </a:r>
            <a:r>
              <a:rPr lang="pl-PL" dirty="0" err="1"/>
              <a:t>Succesive</a:t>
            </a:r>
            <a:r>
              <a:rPr lang="pl-PL" dirty="0"/>
              <a:t> </a:t>
            </a:r>
            <a:r>
              <a:rPr lang="pl-PL" dirty="0" err="1"/>
              <a:t>halving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DB54BFF-911A-2000-D153-4992BC76B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8229"/>
            <a:ext cx="10515600" cy="4351338"/>
          </a:xfrm>
        </p:spPr>
        <p:txBody>
          <a:bodyPr>
            <a:noAutofit/>
          </a:bodyPr>
          <a:lstStyle/>
          <a:p>
            <a:r>
              <a:rPr lang="en-US" sz="1900" b="1" dirty="0"/>
              <a:t>1. Initialization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Generate a set of hyperparameter configurations (typically chosen randomly).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Set an initial, small budget for each configuration</a:t>
            </a:r>
            <a:r>
              <a:rPr lang="pl-PL" sz="1900" dirty="0"/>
              <a:t> (</a:t>
            </a:r>
            <a:r>
              <a:rPr lang="pl-PL" sz="1900" dirty="0" err="1"/>
              <a:t>e.g</a:t>
            </a:r>
            <a:r>
              <a:rPr lang="pl-PL" sz="1900" dirty="0"/>
              <a:t>. numer of </a:t>
            </a:r>
            <a:r>
              <a:rPr lang="pl-PL" sz="1900" dirty="0" err="1"/>
              <a:t>samples</a:t>
            </a:r>
            <a:r>
              <a:rPr lang="pl-PL" sz="1900" dirty="0"/>
              <a:t>, </a:t>
            </a:r>
            <a:r>
              <a:rPr lang="pl-PL" sz="1900" dirty="0" err="1"/>
              <a:t>training</a:t>
            </a:r>
            <a:r>
              <a:rPr lang="pl-PL" sz="1900" dirty="0"/>
              <a:t> </a:t>
            </a:r>
            <a:r>
              <a:rPr lang="pl-PL" sz="1900" dirty="0" err="1"/>
              <a:t>time</a:t>
            </a:r>
            <a:r>
              <a:rPr lang="pl-PL" sz="1900" dirty="0"/>
              <a:t> etc.)</a:t>
            </a:r>
            <a:endParaRPr lang="en-US" sz="1900" dirty="0"/>
          </a:p>
          <a:p>
            <a:r>
              <a:rPr lang="en-US" sz="1900" b="1" dirty="0"/>
              <a:t>2. For Each Round: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Evaluate Configurations</a:t>
            </a:r>
            <a:endParaRPr lang="en-US" sz="1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Train each configuration in the current set with the allocated budget.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Record performance for each configuration.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Select Top Performers</a:t>
            </a:r>
            <a:endParaRPr lang="en-US" sz="1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Rank configurations based on their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Keep only the top-performing configurations for the next round.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Increase Budget</a:t>
            </a:r>
            <a:endParaRPr lang="en-US" sz="1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Double or increase the budget for the remaining configurations.</a:t>
            </a:r>
          </a:p>
          <a:p>
            <a:r>
              <a:rPr lang="en-US" sz="1900" b="1" dirty="0"/>
              <a:t>3. Termination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Repeat until only one configuration remains or the maximum budget is reached.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Return the best-performing configuration as the final result.</a:t>
            </a:r>
          </a:p>
        </p:txBody>
      </p:sp>
    </p:spTree>
    <p:extLst>
      <p:ext uri="{BB962C8B-B14F-4D97-AF65-F5344CB8AC3E}">
        <p14:creationId xmlns:p14="http://schemas.microsoft.com/office/powerpoint/2010/main" val="4180136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B03C74-7DA7-E4A8-DC5A-AAABEC0F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Succesive</a:t>
            </a:r>
            <a:r>
              <a:rPr lang="pl-PL" dirty="0"/>
              <a:t> </a:t>
            </a:r>
            <a:r>
              <a:rPr lang="pl-PL" dirty="0" err="1"/>
              <a:t>halving</a:t>
            </a:r>
            <a:endParaRPr lang="en-US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712E5CC-B4D9-CBAB-6699-90E2911B9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578" y="1506022"/>
            <a:ext cx="6820946" cy="4676025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C6D6D45A-173D-1950-DC11-029332FF7E6B}"/>
              </a:ext>
            </a:extLst>
          </p:cNvPr>
          <p:cNvSpPr txBox="1"/>
          <p:nvPr/>
        </p:nvSpPr>
        <p:spPr>
          <a:xfrm>
            <a:off x="2029838" y="6182047"/>
            <a:ext cx="813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Source: https://d2l.ai/chapter_hyperparameter-optimization/sh-intro.html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75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2F433A-FE51-7C78-E472-86057D9B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Still</a:t>
            </a:r>
            <a:r>
              <a:rPr lang="pl-PL" dirty="0"/>
              <a:t> we </a:t>
            </a:r>
            <a:r>
              <a:rPr lang="pl-PL" dirty="0" err="1"/>
              <a:t>have</a:t>
            </a:r>
            <a:r>
              <a:rPr lang="pl-PL" dirty="0"/>
              <a:t> one problem…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84D150-E470-9609-DA41-FACCAC4E3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No Adaptability: </a:t>
            </a:r>
            <a:r>
              <a:rPr lang="en-US" sz="2400" dirty="0"/>
              <a:t>Lacks Focus on Promising Regions</a:t>
            </a:r>
          </a:p>
          <a:p>
            <a:pPr marL="0" indent="0">
              <a:buNone/>
            </a:pPr>
            <a:r>
              <a:rPr lang="en-US" sz="2400" dirty="0"/>
              <a:t>To illustrate the issue with random search: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Objective</a:t>
            </a:r>
            <a:r>
              <a:rPr lang="en-US" sz="2400" dirty="0"/>
              <a:t>: Optimize a single hyperparameter where lower values are better.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Problem Setup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Best performance (0.1) occurs at hyperparameter value 50.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Hyperparameter search space: {1, …, 100}.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Random Search Challenge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Randomly sampled values don’t focus on the promising region, even after finding good values.</a:t>
            </a:r>
          </a:p>
        </p:txBody>
      </p:sp>
    </p:spTree>
    <p:extLst>
      <p:ext uri="{BB962C8B-B14F-4D97-AF65-F5344CB8AC3E}">
        <p14:creationId xmlns:p14="http://schemas.microsoft.com/office/powerpoint/2010/main" val="1980380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45D17C-5BD0-CD4F-6527-72676BA02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93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First Sample: Hyperparameter = 1, Poor Performance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AB10E9-4AF1-CCEC-D4B2-E326FD77C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057253F-857A-ABDF-77A4-D58086D15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4499"/>
            <a:ext cx="12192000" cy="55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8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C2EFF5-CC17-5FC0-446E-1B5AE8A4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Avoiding</a:t>
            </a:r>
            <a:r>
              <a:rPr lang="pl-PL" dirty="0"/>
              <a:t> </a:t>
            </a:r>
            <a:r>
              <a:rPr lang="pl-PL" dirty="0" err="1"/>
              <a:t>overfitting</a:t>
            </a:r>
            <a:endParaRPr lang="en-US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BC15CC9-BC10-EC72-96EC-217D3C072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8588"/>
            <a:ext cx="10515600" cy="3765411"/>
          </a:xfrm>
        </p:spPr>
      </p:pic>
    </p:spTree>
    <p:extLst>
      <p:ext uri="{BB962C8B-B14F-4D97-AF65-F5344CB8AC3E}">
        <p14:creationId xmlns:p14="http://schemas.microsoft.com/office/powerpoint/2010/main" val="825260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58B0FF-7760-09D5-B838-1CAC4C5C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03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Second</a:t>
            </a:r>
            <a:r>
              <a:rPr lang="en-US" dirty="0"/>
              <a:t> Sample: Hyperparameter = </a:t>
            </a:r>
            <a:r>
              <a:rPr lang="pl-PL" dirty="0"/>
              <a:t>55</a:t>
            </a:r>
            <a:r>
              <a:rPr lang="en-US" dirty="0"/>
              <a:t>, </a:t>
            </a:r>
            <a:r>
              <a:rPr lang="pl-PL" dirty="0" err="1"/>
              <a:t>Very</a:t>
            </a:r>
            <a:r>
              <a:rPr lang="pl-PL" dirty="0"/>
              <a:t> </a:t>
            </a:r>
            <a:r>
              <a:rPr lang="pl-PL" dirty="0" err="1"/>
              <a:t>good</a:t>
            </a:r>
            <a:r>
              <a:rPr lang="en-US" dirty="0"/>
              <a:t> </a:t>
            </a:r>
            <a:r>
              <a:rPr lang="pl-PL" dirty="0"/>
              <a:t>p</a:t>
            </a:r>
            <a:r>
              <a:rPr lang="en-US" dirty="0" err="1"/>
              <a:t>erformance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F12FD6-0A2D-33DD-6CDC-EC50325A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18B78BB-3E55-3FC3-96F2-F6641A54C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906"/>
            <a:ext cx="12192000" cy="552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21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659932-CDBD-00B2-F2E5-C4315803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Third</a:t>
            </a:r>
            <a:r>
              <a:rPr lang="en-US" dirty="0"/>
              <a:t> Sample: Hyperparameter = </a:t>
            </a:r>
            <a:r>
              <a:rPr lang="pl-PL" dirty="0"/>
              <a:t>80</a:t>
            </a:r>
            <a:r>
              <a:rPr lang="en-US" dirty="0"/>
              <a:t>, </a:t>
            </a:r>
            <a:r>
              <a:rPr lang="pl-PL" dirty="0" err="1"/>
              <a:t>again</a:t>
            </a:r>
            <a:r>
              <a:rPr lang="pl-PL" dirty="0"/>
              <a:t> </a:t>
            </a:r>
            <a:r>
              <a:rPr lang="pl-PL" dirty="0" err="1"/>
              <a:t>poor</a:t>
            </a:r>
            <a:r>
              <a:rPr lang="pl-PL" dirty="0"/>
              <a:t> performance.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B7FDD3-2338-97FD-2148-028BEC168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4E12B3A4-7C7D-4EFB-4862-C7DC14CEA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4139"/>
            <a:ext cx="12192000" cy="556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90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63CE81-D6CA-7755-E129-4E02328C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pl-PL" dirty="0" err="1"/>
              <a:t>Fourth</a:t>
            </a:r>
            <a:r>
              <a:rPr lang="en-US" dirty="0"/>
              <a:t> Sample: Hyperparameter = </a:t>
            </a:r>
            <a:r>
              <a:rPr lang="pl-PL" dirty="0"/>
              <a:t>10</a:t>
            </a:r>
            <a:r>
              <a:rPr lang="en-US" dirty="0"/>
              <a:t>, </a:t>
            </a:r>
            <a:r>
              <a:rPr lang="pl-PL" dirty="0" err="1"/>
              <a:t>again</a:t>
            </a:r>
            <a:r>
              <a:rPr lang="pl-PL" dirty="0"/>
              <a:t> </a:t>
            </a:r>
            <a:r>
              <a:rPr lang="pl-PL" dirty="0" err="1"/>
              <a:t>poor</a:t>
            </a:r>
            <a:r>
              <a:rPr lang="en-US" dirty="0"/>
              <a:t> </a:t>
            </a:r>
            <a:r>
              <a:rPr lang="pl-PL" dirty="0"/>
              <a:t>p</a:t>
            </a:r>
            <a:r>
              <a:rPr lang="en-US" dirty="0" err="1"/>
              <a:t>erformance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C575B9-3203-233F-6B05-A63DBC663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1D6D953-D962-2F5F-2C17-EE0B096F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9195"/>
            <a:ext cx="12192000" cy="5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24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3FA210-AE89-CB0B-859C-0D3C6293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The </a:t>
            </a:r>
            <a:r>
              <a:rPr lang="pl-PL" dirty="0" err="1"/>
              <a:t>answer</a:t>
            </a:r>
            <a:r>
              <a:rPr lang="pl-PL" dirty="0"/>
              <a:t> to </a:t>
            </a:r>
            <a:r>
              <a:rPr lang="pl-PL" dirty="0" err="1"/>
              <a:t>this</a:t>
            </a:r>
            <a:r>
              <a:rPr lang="pl-PL" dirty="0"/>
              <a:t> problem – </a:t>
            </a:r>
            <a:r>
              <a:rPr lang="pl-PL" dirty="0" err="1"/>
              <a:t>Bayesian</a:t>
            </a:r>
            <a:r>
              <a:rPr lang="pl-PL" dirty="0"/>
              <a:t> </a:t>
            </a:r>
            <a:r>
              <a:rPr lang="pl-PL" dirty="0" err="1"/>
              <a:t>Hyperparameter</a:t>
            </a:r>
            <a:r>
              <a:rPr lang="pl-PL" dirty="0"/>
              <a:t> </a:t>
            </a:r>
            <a:r>
              <a:rPr lang="pl-PL" dirty="0" err="1"/>
              <a:t>search</a:t>
            </a:r>
            <a:endParaRPr lang="en-US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0F4CF07-FCB8-D680-4AEF-FB96CFC47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142" y="1825625"/>
            <a:ext cx="9113715" cy="4351338"/>
          </a:xfrm>
        </p:spPr>
      </p:pic>
    </p:spTree>
    <p:extLst>
      <p:ext uri="{BB962C8B-B14F-4D97-AF65-F5344CB8AC3E}">
        <p14:creationId xmlns:p14="http://schemas.microsoft.com/office/powerpoint/2010/main" val="180720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A707EF-BF76-C502-15DA-DBDF170A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Tree</a:t>
            </a:r>
            <a:r>
              <a:rPr lang="pl-PL" dirty="0"/>
              <a:t> </a:t>
            </a:r>
            <a:r>
              <a:rPr lang="pl-PL" dirty="0" err="1"/>
              <a:t>Parzen</a:t>
            </a:r>
            <a:r>
              <a:rPr lang="pl-PL" dirty="0"/>
              <a:t> </a:t>
            </a:r>
            <a:r>
              <a:rPr lang="pl-PL" dirty="0" err="1"/>
              <a:t>Estimator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BCEC3BA-B113-185B-39FA-0E5B91FB0B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Let f be the </a:t>
                </a:r>
                <a:r>
                  <a:rPr lang="pl-PL" dirty="0" err="1"/>
                  <a:t>objective</a:t>
                </a:r>
                <a:r>
                  <a:rPr lang="pl-PL" dirty="0"/>
                  <a:t> </a:t>
                </a:r>
                <a:r>
                  <a:rPr lang="pl-PL" dirty="0" err="1"/>
                  <a:t>function</a:t>
                </a:r>
                <a:r>
                  <a:rPr lang="pl-PL" dirty="0"/>
                  <a:t> we want to </a:t>
                </a:r>
                <a:r>
                  <a:rPr lang="pl-PL" dirty="0" err="1"/>
                  <a:t>minimize</a:t>
                </a:r>
                <a:r>
                  <a:rPr lang="pl-PL" dirty="0"/>
                  <a:t>. </a:t>
                </a:r>
                <a:r>
                  <a:rPr lang="pl-PL" dirty="0" err="1"/>
                  <a:t>Function</a:t>
                </a:r>
                <a:r>
                  <a:rPr lang="pl-PL" dirty="0"/>
                  <a:t> f(x) </a:t>
                </a:r>
                <a:r>
                  <a:rPr lang="pl-PL" dirty="0" err="1"/>
                  <a:t>means</a:t>
                </a:r>
                <a:r>
                  <a:rPr lang="pl-PL" dirty="0"/>
                  <a:t> </a:t>
                </a:r>
                <a:r>
                  <a:rPr lang="pl-PL" dirty="0" err="1"/>
                  <a:t>value</a:t>
                </a:r>
                <a:r>
                  <a:rPr lang="pl-PL" dirty="0"/>
                  <a:t> of </a:t>
                </a:r>
                <a:r>
                  <a:rPr lang="pl-PL" dirty="0" err="1"/>
                  <a:t>function</a:t>
                </a:r>
                <a:r>
                  <a:rPr lang="pl-PL" dirty="0"/>
                  <a:t> f for a </a:t>
                </a:r>
                <a:r>
                  <a:rPr lang="pl-PL" dirty="0" err="1"/>
                  <a:t>specific</a:t>
                </a:r>
                <a:r>
                  <a:rPr lang="pl-PL" dirty="0"/>
                  <a:t> </a:t>
                </a:r>
                <a:r>
                  <a:rPr lang="pl-PL" dirty="0" err="1"/>
                  <a:t>hyperparameter</a:t>
                </a:r>
                <a:r>
                  <a:rPr lang="pl-PL" dirty="0"/>
                  <a:t> set x.</a:t>
                </a:r>
              </a:p>
              <a:p>
                <a:r>
                  <a:rPr lang="pl-PL" dirty="0" err="1"/>
                  <a:t>Suppose</a:t>
                </a:r>
                <a:r>
                  <a:rPr lang="pl-PL" dirty="0"/>
                  <a:t> the </a:t>
                </a:r>
                <a:r>
                  <a:rPr lang="pl-PL" dirty="0" err="1"/>
                  <a:t>current</a:t>
                </a:r>
                <a:r>
                  <a:rPr lang="pl-PL" dirty="0"/>
                  <a:t> </a:t>
                </a:r>
                <a:r>
                  <a:rPr lang="pl-PL" dirty="0" err="1"/>
                  <a:t>lowest</a:t>
                </a:r>
                <a:r>
                  <a:rPr lang="pl-PL" dirty="0"/>
                  <a:t> </a:t>
                </a:r>
                <a:r>
                  <a:rPr lang="pl-PL" dirty="0" err="1"/>
                  <a:t>objective</a:t>
                </a:r>
                <a:r>
                  <a:rPr lang="pl-PL" dirty="0"/>
                  <a:t> </a:t>
                </a:r>
                <a:r>
                  <a:rPr lang="pl-PL" dirty="0" err="1"/>
                  <a:t>value</a:t>
                </a:r>
                <a:r>
                  <a:rPr lang="pl-PL" dirty="0"/>
                  <a:t> </a:t>
                </a:r>
                <a:r>
                  <a:rPr lang="pl-PL" dirty="0" err="1"/>
                  <a:t>observed</a:t>
                </a:r>
                <a:r>
                  <a:rPr lang="pl-PL" dirty="0"/>
                  <a:t> </a:t>
                </a:r>
                <a:r>
                  <a:rPr lang="pl-PL" dirty="0" err="1"/>
                  <a:t>so</a:t>
                </a:r>
                <a:r>
                  <a:rPr lang="pl-PL" dirty="0"/>
                  <a:t> far </a:t>
                </a:r>
                <a:r>
                  <a:rPr lang="pl-PL" dirty="0" err="1"/>
                  <a:t>is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pl-PL" dirty="0"/>
              </a:p>
              <a:p>
                <a:r>
                  <a:rPr lang="pl-PL" dirty="0"/>
                  <a:t>The </a:t>
                </a:r>
                <a:r>
                  <a:rPr lang="pl-PL" dirty="0" err="1"/>
                  <a:t>improvement</a:t>
                </a:r>
                <a:r>
                  <a:rPr lang="pl-PL" dirty="0"/>
                  <a:t> </a:t>
                </a:r>
                <a:r>
                  <a:rPr lang="pl-PL" dirty="0" err="1"/>
                  <a:t>can</a:t>
                </a:r>
                <a:r>
                  <a:rPr lang="pl-PL" dirty="0"/>
                  <a:t> be </a:t>
                </a:r>
                <a:r>
                  <a:rPr lang="pl-PL" dirty="0" err="1"/>
                  <a:t>defined</a:t>
                </a:r>
                <a:r>
                  <a:rPr lang="pl-PL" dirty="0"/>
                  <a:t> as: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l-PL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endParaRPr lang="pl-PL" b="0" dirty="0"/>
              </a:p>
              <a:p>
                <a:r>
                  <a:rPr lang="pl-PL" b="0" dirty="0" err="1"/>
                  <a:t>Expectation</a:t>
                </a:r>
                <a:r>
                  <a:rPr lang="pl-PL" b="0" dirty="0"/>
                  <a:t> of </a:t>
                </a:r>
                <a:r>
                  <a:rPr lang="pl-PL" b="0" dirty="0" err="1"/>
                  <a:t>improvment</a:t>
                </a:r>
                <a:r>
                  <a:rPr lang="pl-PL" b="0" dirty="0"/>
                  <a:t> </a:t>
                </a:r>
                <a:r>
                  <a:rPr lang="pl-PL" b="0" dirty="0" err="1"/>
                  <a:t>is</a:t>
                </a:r>
                <a:r>
                  <a:rPr lang="pl-PL" b="0" dirty="0"/>
                  <a:t> </a:t>
                </a:r>
                <a:r>
                  <a:rPr lang="pl-PL" b="0" dirty="0" err="1"/>
                  <a:t>then</a:t>
                </a:r>
                <a:r>
                  <a:rPr lang="pl-PL" b="0" dirty="0"/>
                  <a:t> </a:t>
                </a:r>
                <a:r>
                  <a:rPr lang="pl-PL" b="0" dirty="0" err="1"/>
                  <a:t>defined</a:t>
                </a:r>
                <a:r>
                  <a:rPr lang="pl-PL" b="0" dirty="0"/>
                  <a:t> as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𝐸𝐼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l-PL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;0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pl-PL" b="0" dirty="0"/>
              </a:p>
              <a:p>
                <a:r>
                  <a:rPr lang="pl-PL" dirty="0"/>
                  <a:t>We gonna </a:t>
                </a:r>
                <a:r>
                  <a:rPr lang="pl-PL" dirty="0" err="1"/>
                  <a:t>try</a:t>
                </a:r>
                <a:r>
                  <a:rPr lang="pl-PL" dirty="0"/>
                  <a:t> to </a:t>
                </a:r>
                <a:r>
                  <a:rPr lang="pl-PL" dirty="0" err="1"/>
                  <a:t>estimate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h𝑦𝑝𝑒𝑟𝑝𝑎𝑟𝑎𝑚𝑒𝑡𝑒𝑟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b="0" dirty="0"/>
              </a:p>
              <a:p>
                <a:endParaRPr lang="pl-PL" b="0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BCEC3BA-B113-185B-39FA-0E5B91FB0B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39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123059-D5D6-2FC8-BF69-95510067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Tree</a:t>
            </a:r>
            <a:r>
              <a:rPr lang="pl-PL" dirty="0"/>
              <a:t> </a:t>
            </a:r>
            <a:r>
              <a:rPr lang="pl-PL" dirty="0" err="1"/>
              <a:t>Parzen</a:t>
            </a:r>
            <a:r>
              <a:rPr lang="pl-PL" dirty="0"/>
              <a:t> </a:t>
            </a:r>
            <a:r>
              <a:rPr lang="pl-PL" dirty="0" err="1"/>
              <a:t>Estimator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A128BBC3-04AB-69D7-19F6-C582AE218E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We gonna </a:t>
                </a:r>
                <a:r>
                  <a:rPr lang="pl-PL" dirty="0" err="1"/>
                  <a:t>create</a:t>
                </a:r>
                <a:r>
                  <a:rPr lang="pl-PL" dirty="0"/>
                  <a:t> </a:t>
                </a:r>
                <a:r>
                  <a:rPr lang="pl-PL" dirty="0" err="1"/>
                  <a:t>two</a:t>
                </a:r>
                <a:r>
                  <a:rPr lang="pl-PL" dirty="0"/>
                  <a:t> </a:t>
                </a:r>
                <a:r>
                  <a:rPr lang="pl-PL" dirty="0" err="1"/>
                  <a:t>surrogate</a:t>
                </a:r>
                <a:r>
                  <a:rPr lang="pl-PL" dirty="0"/>
                  <a:t> </a:t>
                </a:r>
                <a:r>
                  <a:rPr lang="pl-PL" dirty="0" err="1"/>
                  <a:t>models</a:t>
                </a:r>
                <a:r>
                  <a:rPr lang="pl-PL" dirty="0"/>
                  <a:t>:</a:t>
                </a:r>
              </a:p>
              <a:p>
                <a:r>
                  <a:rPr lang="pl-PL" dirty="0"/>
                  <a:t>A </a:t>
                </a:r>
                <a:r>
                  <a:rPr lang="pl-PL" dirty="0" err="1"/>
                  <a:t>distribution</a:t>
                </a:r>
                <a:r>
                  <a:rPr lang="pl-PL" dirty="0"/>
                  <a:t> for </a:t>
                </a:r>
                <a:r>
                  <a:rPr lang="pl-PL" dirty="0" err="1"/>
                  <a:t>bad</a:t>
                </a:r>
                <a:r>
                  <a:rPr lang="pl-PL" dirty="0"/>
                  <a:t> </a:t>
                </a:r>
                <a:r>
                  <a:rPr lang="pl-PL" dirty="0" err="1"/>
                  <a:t>values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𝑏𝑎𝑑</m:t>
                        </m:r>
                      </m:e>
                    </m:d>
                  </m:oMath>
                </a14:m>
                <a:endParaRPr lang="pl-PL" b="0" dirty="0"/>
              </a:p>
              <a:p>
                <a:r>
                  <a:rPr lang="pl-PL" dirty="0"/>
                  <a:t>A </a:t>
                </a:r>
                <a:r>
                  <a:rPr lang="pl-PL" dirty="0" err="1"/>
                  <a:t>distribution</a:t>
                </a:r>
                <a:r>
                  <a:rPr lang="pl-PL" dirty="0"/>
                  <a:t> for </a:t>
                </a:r>
                <a:r>
                  <a:rPr lang="pl-PL" dirty="0" err="1"/>
                  <a:t>good</a:t>
                </a:r>
                <a:r>
                  <a:rPr lang="pl-PL" dirty="0"/>
                  <a:t> </a:t>
                </a:r>
                <a:r>
                  <a:rPr lang="pl-PL" dirty="0" err="1"/>
                  <a:t>values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𝑔𝑜𝑜𝑑</m:t>
                        </m:r>
                      </m:e>
                    </m:d>
                  </m:oMath>
                </a14:m>
                <a:endParaRPr lang="pl-PL" dirty="0"/>
              </a:p>
              <a:p>
                <a:r>
                  <a:rPr lang="pl-PL" b="0" dirty="0"/>
                  <a:t>We </a:t>
                </a:r>
                <a:r>
                  <a:rPr lang="pl-PL" b="0" dirty="0" err="1"/>
                  <a:t>choose</a:t>
                </a:r>
                <a:r>
                  <a:rPr lang="pl-PL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dirty="0"/>
                  <a:t> to be </a:t>
                </a:r>
                <a:r>
                  <a:rPr lang="pl-PL" dirty="0" err="1"/>
                  <a:t>some</a:t>
                </a:r>
                <a:r>
                  <a:rPr lang="pl-PL" dirty="0"/>
                  <a:t> </a:t>
                </a:r>
                <a:r>
                  <a:rPr lang="pl-PL" dirty="0" err="1"/>
                  <a:t>quantile</a:t>
                </a:r>
                <a:r>
                  <a:rPr lang="pl-PL" dirty="0"/>
                  <a:t> of the </a:t>
                </a:r>
                <a:r>
                  <a:rPr lang="pl-PL" dirty="0" err="1"/>
                  <a:t>observed</a:t>
                </a:r>
                <a:r>
                  <a:rPr lang="pl-PL" dirty="0"/>
                  <a:t> </a:t>
                </a:r>
                <a:r>
                  <a:rPr lang="pl-PL" dirty="0" err="1"/>
                  <a:t>values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l-PL" i="1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dirty="0"/>
                  <a:t> </a:t>
                </a:r>
                <a:r>
                  <a:rPr lang="pl-PL" dirty="0" err="1"/>
                  <a:t>is</a:t>
                </a:r>
                <a:r>
                  <a:rPr lang="pl-PL" dirty="0"/>
                  <a:t> a </a:t>
                </a:r>
                <a:r>
                  <a:rPr lang="pl-PL" dirty="0" err="1"/>
                  <a:t>threshold</a:t>
                </a:r>
                <a:r>
                  <a:rPr lang="pl-PL" dirty="0"/>
                  <a:t> </a:t>
                </a:r>
                <a:r>
                  <a:rPr lang="pl-PL" dirty="0" err="1"/>
                  <a:t>that</a:t>
                </a:r>
                <a:r>
                  <a:rPr lang="pl-PL" dirty="0"/>
                  <a:t> </a:t>
                </a:r>
                <a:r>
                  <a:rPr lang="pl-PL" dirty="0" err="1"/>
                  <a:t>determines</a:t>
                </a:r>
                <a:r>
                  <a:rPr lang="pl-PL" dirty="0"/>
                  <a:t> </a:t>
                </a:r>
                <a:r>
                  <a:rPr lang="pl-PL" dirty="0" err="1"/>
                  <a:t>bad</a:t>
                </a:r>
                <a:r>
                  <a:rPr lang="pl-PL" dirty="0"/>
                  <a:t>/</a:t>
                </a:r>
                <a:r>
                  <a:rPr lang="pl-PL" dirty="0" err="1"/>
                  <a:t>good</a:t>
                </a:r>
                <a:r>
                  <a:rPr lang="pl-PL" dirty="0"/>
                  <a:t> </a:t>
                </a:r>
                <a:r>
                  <a:rPr lang="pl-PL" dirty="0" err="1"/>
                  <a:t>split</a:t>
                </a:r>
                <a:r>
                  <a:rPr lang="pl-PL" dirty="0"/>
                  <a:t> </a:t>
                </a:r>
                <a:r>
                  <a:rPr lang="pl-PL" dirty="0" err="1"/>
                  <a:t>that</a:t>
                </a:r>
                <a:r>
                  <a:rPr lang="pl-PL" dirty="0"/>
                  <a:t> </a:t>
                </a:r>
                <a:r>
                  <a:rPr lang="pl-PL" dirty="0" err="1"/>
                  <a:t>is</a:t>
                </a:r>
                <a:r>
                  <a:rPr lang="pl-PL" dirty="0"/>
                  <a:t> </a:t>
                </a:r>
                <a:r>
                  <a:rPr lang="pl-PL" dirty="0" err="1"/>
                  <a:t>determined</a:t>
                </a:r>
                <a:r>
                  <a:rPr lang="pl-PL" dirty="0"/>
                  <a:t> by a </a:t>
                </a:r>
                <a:r>
                  <a:rPr lang="pl-PL" dirty="0" err="1"/>
                  <a:t>hyperparameter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b="0" i="1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pl-PL" b="0" dirty="0"/>
              </a:p>
              <a:p>
                <a:r>
                  <a:rPr lang="pl-PL" dirty="0"/>
                  <a:t>Using </a:t>
                </a:r>
                <a:r>
                  <a:rPr lang="pl-PL" dirty="0" err="1"/>
                  <a:t>those</a:t>
                </a:r>
                <a:r>
                  <a:rPr lang="pl-PL" dirty="0"/>
                  <a:t> </a:t>
                </a:r>
                <a:r>
                  <a:rPr lang="pl-PL" dirty="0" err="1"/>
                  <a:t>object</a:t>
                </a:r>
                <a:r>
                  <a:rPr lang="pl-PL" dirty="0"/>
                  <a:t> we </a:t>
                </a:r>
                <a:r>
                  <a:rPr lang="pl-PL" dirty="0" err="1"/>
                  <a:t>define</a:t>
                </a:r>
                <a:r>
                  <a:rPr lang="pl-PL" dirty="0"/>
                  <a:t> </a:t>
                </a:r>
                <a:r>
                  <a:rPr lang="pl-PL" dirty="0" err="1"/>
                  <a:t>density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l-PL" dirty="0"/>
                  <a:t> and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l-PL" dirty="0"/>
                  <a:t> 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dirty="0"/>
              </a:p>
              <a:p>
                <a:endParaRPr lang="pl-PL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A128BBC3-04AB-69D7-19F6-C582AE218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820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E6F0CB-CA94-4F9D-003D-7C9AD9F5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contribution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84C7150-CBF6-C238-EDFC-F9B68AEE5A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In </a:t>
                </a:r>
                <a:r>
                  <a:rPr lang="pl-PL" dirty="0" err="1"/>
                  <a:t>this</a:t>
                </a:r>
                <a:r>
                  <a:rPr lang="pl-PL" dirty="0"/>
                  <a:t> </a:t>
                </a:r>
                <a:r>
                  <a:rPr lang="pl-PL" dirty="0" err="1"/>
                  <a:t>paper</a:t>
                </a:r>
                <a:r>
                  <a:rPr lang="pl-PL" dirty="0"/>
                  <a:t> </a:t>
                </a:r>
                <a:r>
                  <a:rPr lang="pl-PL" dirty="0" err="1"/>
                  <a:t>they</a:t>
                </a:r>
                <a:r>
                  <a:rPr lang="pl-PL" dirty="0"/>
                  <a:t> </a:t>
                </a:r>
                <a:r>
                  <a:rPr lang="pl-PL" dirty="0" err="1"/>
                  <a:t>proved</a:t>
                </a:r>
                <a:r>
                  <a:rPr lang="pl-PL" dirty="0"/>
                  <a:t> </a:t>
                </a:r>
                <a:r>
                  <a:rPr lang="pl-PL" dirty="0" err="1"/>
                  <a:t>that</a:t>
                </a:r>
                <a:r>
                  <a:rPr lang="pl-PL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)∝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b="0" dirty="0"/>
              </a:p>
              <a:p>
                <a:r>
                  <a:rPr lang="en-US" b="0" dirty="0"/>
                  <a:t>This last expression</a:t>
                </a:r>
                <a:r>
                  <a:rPr lang="pl-PL" b="0" dirty="0"/>
                  <a:t> </a:t>
                </a:r>
                <a:r>
                  <a:rPr lang="en-US" b="0" dirty="0"/>
                  <a:t>shows that to maximize improvement we would like points x with high probability under</a:t>
                </a:r>
                <a:r>
                  <a:rPr lang="pl-PL" b="0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b="0" dirty="0"/>
                  <a:t> </a:t>
                </a:r>
                <a:r>
                  <a:rPr lang="en-US" b="0" dirty="0"/>
                  <a:t>and low probability under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. </a:t>
                </a:r>
                <a:endParaRPr lang="pl-PL" b="0" dirty="0"/>
              </a:p>
              <a:p>
                <a:endParaRPr lang="pl-PL" b="0" dirty="0"/>
              </a:p>
              <a:p>
                <a:endParaRPr lang="pl-PL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84C7150-CBF6-C238-EDFC-F9B68AEE5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100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2B215-062A-B22F-6550-745DAEC3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Full </a:t>
            </a:r>
            <a:r>
              <a:rPr lang="pl-PL" dirty="0" err="1"/>
              <a:t>algorithm</a:t>
            </a:r>
            <a:r>
              <a:rPr lang="pl-PL" dirty="0"/>
              <a:t> – step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0E0E751-1B9E-479F-9F11-0AACDDEE3B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Define the search space for hyperparameters.</a:t>
                </a:r>
                <a:endParaRPr lang="pl-PL" dirty="0"/>
              </a:p>
              <a:p>
                <a:r>
                  <a:rPr lang="en-US" dirty="0"/>
                  <a:t>Set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b="0" i="1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parameter, which determines the quantile threshold to split the configurations into "good" and "bad" groups.</a:t>
                </a:r>
                <a:endParaRPr lang="pl-PL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0E0E751-1B9E-479F-9F11-0AACDDEE3B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783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439B31-EEAA-3398-D7EE-E679BEF65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Full </a:t>
            </a:r>
            <a:r>
              <a:rPr lang="pl-PL" dirty="0" err="1"/>
              <a:t>algorithm</a:t>
            </a:r>
            <a:r>
              <a:rPr lang="pl-PL" dirty="0"/>
              <a:t> – step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0C7164C-2B5B-4803-AC70-619D176C91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Evaluate a few initial hyperparameter configurations by sampling randomly from the search space.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Record the objective values (e.g., validation error) for these configurations.</a:t>
                </a:r>
                <a:endParaRPr lang="pl-PL" dirty="0"/>
              </a:p>
              <a:p>
                <a:r>
                  <a:rPr lang="en-US" dirty="0"/>
                  <a:t>Define "Good" and "Bad" Groups Based on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0C7164C-2B5B-4803-AC70-619D176C91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650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044912-370B-9C2F-F36B-DAD2F3EB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Full </a:t>
            </a:r>
            <a:r>
              <a:rPr lang="pl-PL" dirty="0" err="1"/>
              <a:t>algorithm</a:t>
            </a:r>
            <a:r>
              <a:rPr lang="pl-PL" dirty="0"/>
              <a:t> – step 3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71122B6-D3D6-7A11-330D-842A540D57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Estimate Probability Densities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l-PL" dirty="0"/>
                  <a:t> and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l-PL" dirty="0"/>
                  <a:t> - </a:t>
                </a:r>
                <a:r>
                  <a:rPr lang="en-US" dirty="0"/>
                  <a:t>density of a good group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l-PL" dirty="0"/>
                  <a:t>g(x) – </a:t>
                </a:r>
                <a:r>
                  <a:rPr lang="en-US" dirty="0"/>
                  <a:t>density of a bad group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Both</a:t>
                </a:r>
                <a:r>
                  <a:rPr lang="pl-PL" dirty="0"/>
                  <a:t> of </a:t>
                </a:r>
                <a:r>
                  <a:rPr lang="en-US" dirty="0"/>
                  <a:t>those</a:t>
                </a:r>
                <a:r>
                  <a:rPr lang="pl-PL" dirty="0"/>
                  <a:t> </a:t>
                </a:r>
                <a:r>
                  <a:rPr lang="en-US" dirty="0"/>
                  <a:t>distributions are estimated</a:t>
                </a:r>
                <a:r>
                  <a:rPr lang="pl-PL" dirty="0"/>
                  <a:t> </a:t>
                </a:r>
                <a:r>
                  <a:rPr lang="en-US" dirty="0"/>
                  <a:t>independently</a:t>
                </a:r>
                <a:r>
                  <a:rPr lang="pl-PL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71122B6-D3D6-7A11-330D-842A540D5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65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C00910-5E56-D388-8A3B-FF2E0D74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Hyperparameters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1FA4E0-3543-5C8D-C13B-ECE753655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Rat</a:t>
            </a:r>
            <a:r>
              <a:rPr lang="pl-PL"/>
              <a:t>e</a:t>
            </a:r>
            <a:endParaRPr lang="pl-PL" dirty="0"/>
          </a:p>
          <a:p>
            <a:r>
              <a:rPr lang="en-US" dirty="0"/>
              <a:t>Batch Size</a:t>
            </a:r>
            <a:endParaRPr lang="pl-PL" dirty="0"/>
          </a:p>
          <a:p>
            <a:r>
              <a:rPr lang="en-US" dirty="0"/>
              <a:t>Number of Epochs</a:t>
            </a:r>
            <a:endParaRPr lang="pl-PL" dirty="0"/>
          </a:p>
          <a:p>
            <a:r>
              <a:rPr lang="en-US" dirty="0"/>
              <a:t>Number of Layers</a:t>
            </a:r>
            <a:endParaRPr lang="pl-PL" dirty="0"/>
          </a:p>
          <a:p>
            <a:r>
              <a:rPr lang="en-US" dirty="0"/>
              <a:t>Number of Neurons per Layer</a:t>
            </a:r>
          </a:p>
        </p:txBody>
      </p:sp>
    </p:spTree>
    <p:extLst>
      <p:ext uri="{BB962C8B-B14F-4D97-AF65-F5344CB8AC3E}">
        <p14:creationId xmlns:p14="http://schemas.microsoft.com/office/powerpoint/2010/main" val="689029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269A27-5072-022D-BDF2-0AE72D70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Full </a:t>
            </a:r>
            <a:r>
              <a:rPr lang="pl-PL" dirty="0" err="1"/>
              <a:t>algorithm</a:t>
            </a:r>
            <a:r>
              <a:rPr lang="pl-PL" dirty="0"/>
              <a:t> – step 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A5AFB3BE-E2B5-7CFB-49E1-0599A6B3CC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Sample </a:t>
                </a:r>
                <a:r>
                  <a:rPr lang="pl-PL" dirty="0" err="1"/>
                  <a:t>several</a:t>
                </a:r>
                <a:r>
                  <a:rPr lang="pl-PL" dirty="0"/>
                  <a:t>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l-PL" dirty="0"/>
                  <a:t> and </a:t>
                </a:r>
                <a:r>
                  <a:rPr lang="pl-PL" dirty="0" err="1"/>
                  <a:t>choose</a:t>
                </a:r>
                <a:r>
                  <a:rPr lang="pl-PL" dirty="0"/>
                  <a:t> the one </a:t>
                </a:r>
                <a:r>
                  <a:rPr lang="pl-PL" dirty="0" err="1"/>
                  <a:t>that</a:t>
                </a:r>
                <a:r>
                  <a:rPr lang="pl-PL" dirty="0"/>
                  <a:t> </a:t>
                </a:r>
                <a:r>
                  <a:rPr lang="pl-PL" dirty="0" err="1"/>
                  <a:t>maximizes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pl-PL" dirty="0"/>
                  <a:t>.</a:t>
                </a:r>
              </a:p>
              <a:p>
                <a:r>
                  <a:rPr lang="pl-PL" dirty="0" err="1"/>
                  <a:t>Evaluate</a:t>
                </a:r>
                <a:r>
                  <a:rPr lang="pl-PL" dirty="0"/>
                  <a:t> </a:t>
                </a:r>
                <a:r>
                  <a:rPr lang="pl-PL" dirty="0" err="1"/>
                  <a:t>such</a:t>
                </a:r>
                <a:r>
                  <a:rPr lang="pl-PL" dirty="0"/>
                  <a:t> </a:t>
                </a:r>
                <a:r>
                  <a:rPr lang="pl-PL" dirty="0" err="1"/>
                  <a:t>choosen</a:t>
                </a:r>
                <a:r>
                  <a:rPr lang="pl-PL" dirty="0"/>
                  <a:t> </a:t>
                </a:r>
                <a:r>
                  <a:rPr lang="pl-PL" dirty="0" err="1"/>
                  <a:t>hyperparameters</a:t>
                </a:r>
                <a:r>
                  <a:rPr lang="pl-PL" dirty="0"/>
                  <a:t>.</a:t>
                </a:r>
              </a:p>
              <a:p>
                <a:r>
                  <a:rPr lang="pl-PL" dirty="0" err="1"/>
                  <a:t>Add</a:t>
                </a:r>
                <a:r>
                  <a:rPr lang="pl-PL" dirty="0"/>
                  <a:t> a </a:t>
                </a:r>
                <a:r>
                  <a:rPr lang="pl-PL" dirty="0" err="1"/>
                  <a:t>result</a:t>
                </a:r>
                <a:r>
                  <a:rPr lang="pl-PL" dirty="0"/>
                  <a:t> to the </a:t>
                </a:r>
                <a:r>
                  <a:rPr lang="pl-PL" dirty="0" err="1"/>
                  <a:t>history</a:t>
                </a:r>
                <a:r>
                  <a:rPr lang="pl-PL" dirty="0"/>
                  <a:t> and update the </a:t>
                </a:r>
                <a:r>
                  <a:rPr lang="pl-PL" dirty="0" err="1"/>
                  <a:t>densities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l-PL" dirty="0"/>
                  <a:t> and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.</a:t>
                </a:r>
              </a:p>
              <a:p>
                <a:r>
                  <a:rPr lang="pl-PL" dirty="0" err="1"/>
                  <a:t>Repeat</a:t>
                </a:r>
                <a:r>
                  <a:rPr lang="pl-PL" dirty="0"/>
                  <a:t> the </a:t>
                </a:r>
                <a:r>
                  <a:rPr lang="pl-PL" dirty="0" err="1"/>
                  <a:t>algorithm</a:t>
                </a:r>
                <a:r>
                  <a:rPr lang="pl-PL" dirty="0"/>
                  <a:t> with </a:t>
                </a:r>
                <a:r>
                  <a:rPr lang="pl-PL" dirty="0" err="1"/>
                  <a:t>such</a:t>
                </a:r>
                <a:r>
                  <a:rPr lang="pl-PL" dirty="0"/>
                  <a:t> </a:t>
                </a:r>
                <a:r>
                  <a:rPr lang="pl-PL" dirty="0" err="1"/>
                  <a:t>updated</a:t>
                </a:r>
                <a:r>
                  <a:rPr lang="pl-PL" dirty="0"/>
                  <a:t> </a:t>
                </a:r>
                <a:r>
                  <a:rPr lang="pl-PL" dirty="0" err="1"/>
                  <a:t>history</a:t>
                </a:r>
                <a:r>
                  <a:rPr lang="pl-PL" dirty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A5AFB3BE-E2B5-7CFB-49E1-0599A6B3CC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795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A0B688-692B-FF86-9953-4CFD0877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The </a:t>
            </a:r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disadvantages</a:t>
            </a:r>
            <a:r>
              <a:rPr lang="pl-PL" dirty="0"/>
              <a:t> of TPE </a:t>
            </a:r>
            <a:r>
              <a:rPr lang="pl-PL" dirty="0" err="1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84226C2-3A7D-89A6-10F8-5E20E6E46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You need to choose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pl-PL" dirty="0"/>
                  <a:t> </a:t>
                </a:r>
                <a:r>
                  <a:rPr lang="en-US" dirty="0"/>
                  <a:t>carefully. </a:t>
                </a:r>
                <a:endParaRPr lang="pl-PL" dirty="0"/>
              </a:p>
              <a:p>
                <a:r>
                  <a:rPr lang="en-US" dirty="0"/>
                  <a:t>This approach treats the hyperparameter search as a sequential process, meaning that parallel model runs are not possible.</a:t>
                </a:r>
                <a:endParaRPr lang="pl-PL" dirty="0"/>
              </a:p>
              <a:p>
                <a:r>
                  <a:rPr lang="en-US" dirty="0"/>
                  <a:t> Additionally, it relies heavily on density estimation, which can lead to significant errors in high-dimensional spaces.</a:t>
                </a:r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84226C2-3A7D-89A6-10F8-5E20E6E46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659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F0BBC2-40EE-7390-5862-04D77EA2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Thank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for </a:t>
            </a:r>
            <a:r>
              <a:rPr lang="pl-PL" dirty="0" err="1"/>
              <a:t>attention</a:t>
            </a:r>
            <a:r>
              <a:rPr lang="pl-PL" dirty="0"/>
              <a:t>!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15D279-1472-AE0D-713E-713744476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7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1429D7-A596-5FCA-E2D3-DF7CED45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</a:t>
            </a:r>
            <a:r>
              <a:rPr lang="pl-PL" dirty="0"/>
              <a:t>, </a:t>
            </a:r>
            <a:r>
              <a:rPr lang="en-US" dirty="0"/>
              <a:t>Validation</a:t>
            </a:r>
            <a:r>
              <a:rPr lang="pl-PL" dirty="0"/>
              <a:t>, </a:t>
            </a:r>
            <a:r>
              <a:rPr lang="en-US" dirty="0"/>
              <a:t>Test Split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F55085-7E76-0F95-5078-97ACC356E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61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Purpose: Ensures proper evaluation of machine learning models and prevents overfitting.</a:t>
            </a:r>
            <a:endParaRPr lang="pl-PL" dirty="0"/>
          </a:p>
          <a:p>
            <a:r>
              <a:rPr lang="en-US" dirty="0"/>
              <a:t>1. </a:t>
            </a:r>
            <a:r>
              <a:rPr lang="en-US" u="sng" dirty="0"/>
              <a:t>Training Set</a:t>
            </a:r>
            <a:r>
              <a:rPr lang="pl-PL" u="sng" dirty="0"/>
              <a:t> (70%-80%) of the </a:t>
            </a:r>
            <a:r>
              <a:rPr lang="pl-PL" u="sng" dirty="0" err="1"/>
              <a:t>total</a:t>
            </a:r>
            <a:r>
              <a:rPr lang="pl-PL" u="sng" dirty="0"/>
              <a:t> </a:t>
            </a:r>
            <a:r>
              <a:rPr lang="pl-PL" u="sng" dirty="0" err="1"/>
              <a:t>dataset</a:t>
            </a:r>
            <a:r>
              <a:rPr lang="pl-PL" u="sng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Usage</a:t>
            </a:r>
            <a:r>
              <a:rPr lang="en-US" dirty="0"/>
              <a:t>: Used to train the model by learning patterns in the data.</a:t>
            </a:r>
          </a:p>
          <a:p>
            <a:r>
              <a:rPr lang="en-US" dirty="0"/>
              <a:t>2. </a:t>
            </a:r>
            <a:r>
              <a:rPr lang="en-US" u="sng" dirty="0"/>
              <a:t>Validation Set</a:t>
            </a:r>
            <a:r>
              <a:rPr lang="pl-PL" u="sng" dirty="0"/>
              <a:t> (10%-15%) of the </a:t>
            </a:r>
            <a:r>
              <a:rPr lang="pl-PL" u="sng" dirty="0" err="1"/>
              <a:t>total</a:t>
            </a:r>
            <a:r>
              <a:rPr lang="pl-PL" u="sng" dirty="0"/>
              <a:t> </a:t>
            </a:r>
            <a:r>
              <a:rPr lang="pl-PL" u="sng" dirty="0" err="1"/>
              <a:t>dataset</a:t>
            </a:r>
            <a:endParaRPr lang="pl-PL" u="sng" dirty="0"/>
          </a:p>
          <a:p>
            <a:r>
              <a:rPr lang="pl-PL" b="1" dirty="0" err="1"/>
              <a:t>Usage</a:t>
            </a:r>
            <a:r>
              <a:rPr lang="pl-PL" dirty="0"/>
              <a:t>: </a:t>
            </a:r>
            <a:r>
              <a:rPr lang="en-US" dirty="0"/>
              <a:t>Used to tune hyperparameters and make decisions about model architecture</a:t>
            </a:r>
            <a:r>
              <a:rPr lang="pl-PL" dirty="0"/>
              <a:t> </a:t>
            </a:r>
          </a:p>
          <a:p>
            <a:r>
              <a:rPr lang="pl-PL" dirty="0"/>
              <a:t>3. </a:t>
            </a:r>
            <a:r>
              <a:rPr lang="en-US" u="sng" dirty="0"/>
              <a:t>Test Set</a:t>
            </a:r>
            <a:r>
              <a:rPr lang="pl-PL" u="sng" dirty="0"/>
              <a:t> (10% - 15%) of the </a:t>
            </a:r>
            <a:r>
              <a:rPr lang="pl-PL" u="sng" dirty="0" err="1"/>
              <a:t>total</a:t>
            </a:r>
            <a:r>
              <a:rPr lang="pl-PL" u="sng" dirty="0"/>
              <a:t> </a:t>
            </a:r>
            <a:r>
              <a:rPr lang="pl-PL" u="sng" dirty="0" err="1"/>
              <a:t>dataset</a:t>
            </a:r>
            <a:endParaRPr lang="pl-PL" u="sng" dirty="0"/>
          </a:p>
          <a:p>
            <a:r>
              <a:rPr lang="pl-PL" b="1" dirty="0" err="1"/>
              <a:t>Usage</a:t>
            </a:r>
            <a:r>
              <a:rPr lang="pl-PL" dirty="0"/>
              <a:t>: </a:t>
            </a:r>
            <a:r>
              <a:rPr lang="en-US" dirty="0"/>
              <a:t>Used only once, after training and validation, to evaluate final model performance.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600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B40330-9BEB-8ADE-7B9F-56B431DE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Cross </a:t>
            </a:r>
            <a:r>
              <a:rPr lang="pl-PL" dirty="0" err="1"/>
              <a:t>Validation</a:t>
            </a:r>
            <a:endParaRPr lang="en-US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4D1313A-9485-2E73-3ED8-240672BE1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345" y="1971540"/>
            <a:ext cx="7165846" cy="4351338"/>
          </a:xfr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B33FBAEA-8A43-39A8-4A3E-F7D7F6EBCCE5}"/>
              </a:ext>
            </a:extLst>
          </p:cNvPr>
          <p:cNvSpPr txBox="1"/>
          <p:nvPr/>
        </p:nvSpPr>
        <p:spPr>
          <a:xfrm>
            <a:off x="838199" y="1506022"/>
            <a:ext cx="102318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 err="1"/>
              <a:t>Usage</a:t>
            </a:r>
            <a:r>
              <a:rPr lang="pl-PL" sz="2800" dirty="0"/>
              <a:t>: </a:t>
            </a:r>
            <a:r>
              <a:rPr lang="en-US" sz="2800" dirty="0"/>
              <a:t>Reduced Risk of Overfitting to a Particular Split</a:t>
            </a:r>
          </a:p>
        </p:txBody>
      </p:sp>
    </p:spTree>
    <p:extLst>
      <p:ext uri="{BB962C8B-B14F-4D97-AF65-F5344CB8AC3E}">
        <p14:creationId xmlns:p14="http://schemas.microsoft.com/office/powerpoint/2010/main" val="366892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8458F3-9CE0-5A97-080C-2DFE828F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How to </a:t>
            </a:r>
            <a:r>
              <a:rPr lang="pl-PL" dirty="0" err="1"/>
              <a:t>look</a:t>
            </a:r>
            <a:r>
              <a:rPr lang="pl-PL" dirty="0"/>
              <a:t> for </a:t>
            </a:r>
            <a:r>
              <a:rPr lang="pl-PL" dirty="0" err="1"/>
              <a:t>hyperparameter</a:t>
            </a:r>
            <a:r>
              <a:rPr lang="pl-PL" dirty="0"/>
              <a:t> </a:t>
            </a:r>
            <a:r>
              <a:rPr lang="pl-PL" dirty="0" err="1"/>
              <a:t>effectively</a:t>
            </a:r>
            <a:r>
              <a:rPr lang="pl-PL" dirty="0"/>
              <a:t>?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B56FC6-4438-CCAB-6EEB-121C3A914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mainly</a:t>
            </a:r>
            <a:r>
              <a:rPr lang="pl-PL" dirty="0"/>
              <a:t> </a:t>
            </a:r>
            <a:r>
              <a:rPr lang="pl-PL" dirty="0" err="1"/>
              <a:t>three</a:t>
            </a:r>
            <a:r>
              <a:rPr lang="pl-PL" dirty="0"/>
              <a:t> </a:t>
            </a:r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hyperparameter</a:t>
            </a:r>
            <a:r>
              <a:rPr lang="pl-PL" dirty="0"/>
              <a:t> </a:t>
            </a:r>
            <a:r>
              <a:rPr lang="pl-PL" dirty="0" err="1"/>
              <a:t>optimization</a:t>
            </a:r>
            <a:r>
              <a:rPr lang="pl-PL" dirty="0"/>
              <a:t> </a:t>
            </a:r>
            <a:r>
              <a:rPr lang="pl-PL" dirty="0" err="1"/>
              <a:t>algorithms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we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going</a:t>
            </a:r>
            <a:r>
              <a:rPr lang="pl-PL" dirty="0"/>
              <a:t> to </a:t>
            </a:r>
            <a:r>
              <a:rPr lang="pl-PL" dirty="0" err="1"/>
              <a:t>cover</a:t>
            </a:r>
            <a:r>
              <a:rPr lang="pl-PL" dirty="0"/>
              <a:t> </a:t>
            </a:r>
            <a:r>
              <a:rPr lang="pl-PL" dirty="0" err="1"/>
              <a:t>during</a:t>
            </a:r>
            <a:r>
              <a:rPr lang="pl-PL" dirty="0"/>
              <a:t>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presentaiton</a:t>
            </a:r>
            <a:r>
              <a:rPr lang="pl-PL" dirty="0"/>
              <a:t>:</a:t>
            </a:r>
          </a:p>
          <a:p>
            <a:r>
              <a:rPr lang="pl-PL" dirty="0" err="1"/>
              <a:t>Grid</a:t>
            </a:r>
            <a:r>
              <a:rPr lang="pl-PL" dirty="0"/>
              <a:t> </a:t>
            </a:r>
            <a:r>
              <a:rPr lang="pl-PL" dirty="0" err="1"/>
              <a:t>Search</a:t>
            </a:r>
            <a:r>
              <a:rPr lang="pl-PL" dirty="0"/>
              <a:t> </a:t>
            </a:r>
          </a:p>
          <a:p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Search</a:t>
            </a:r>
            <a:r>
              <a:rPr lang="pl-PL" dirty="0"/>
              <a:t> </a:t>
            </a:r>
          </a:p>
          <a:p>
            <a:r>
              <a:rPr lang="pl-PL" dirty="0" err="1"/>
              <a:t>Bayesian</a:t>
            </a:r>
            <a:r>
              <a:rPr lang="pl-PL" dirty="0"/>
              <a:t> </a:t>
            </a:r>
            <a:r>
              <a:rPr lang="pl-PL" dirty="0" err="1"/>
              <a:t>Search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8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D05A54-D89D-158F-BCF4-5E5F4481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Grid</a:t>
            </a:r>
            <a:r>
              <a:rPr lang="pl-PL" dirty="0"/>
              <a:t> </a:t>
            </a:r>
            <a:r>
              <a:rPr lang="pl-PL" dirty="0" err="1"/>
              <a:t>Search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BBCA64-9674-1013-53BE-68AFDEDCC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Define Parameter Ranges</a:t>
            </a:r>
            <a:r>
              <a:rPr lang="en-US" dirty="0"/>
              <a:t>: Specify discrete values for each hyperparameter to form a grid of possible combinations.</a:t>
            </a:r>
            <a:endParaRPr lang="pl-PL" dirty="0"/>
          </a:p>
          <a:p>
            <a:r>
              <a:rPr lang="en-US" b="1" dirty="0"/>
              <a:t>Evaluate </a:t>
            </a:r>
            <a:r>
              <a:rPr lang="en-US" b="1" u="sng" dirty="0"/>
              <a:t>All</a:t>
            </a:r>
            <a:r>
              <a:rPr lang="en-US" b="1" dirty="0"/>
              <a:t> Combinations</a:t>
            </a:r>
            <a:r>
              <a:rPr lang="en-US" dirty="0"/>
              <a:t>: Train and validate the model for each combination of hyperparameters across cross-validation folds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en-US" dirty="0"/>
              <a:t>simply</a:t>
            </a:r>
            <a:r>
              <a:rPr lang="pl-PL" dirty="0"/>
              <a:t> </a:t>
            </a:r>
            <a:r>
              <a:rPr lang="pl-PL" dirty="0" err="1"/>
              <a:t>validation</a:t>
            </a:r>
            <a:r>
              <a:rPr lang="pl-PL" dirty="0"/>
              <a:t> set</a:t>
            </a:r>
            <a:r>
              <a:rPr lang="en-US" dirty="0"/>
              <a:t>, recording performance metrics.</a:t>
            </a:r>
            <a:endParaRPr lang="pl-PL" dirty="0"/>
          </a:p>
          <a:p>
            <a:r>
              <a:rPr lang="en-US" b="1" dirty="0"/>
              <a:t>Select Best Parameters</a:t>
            </a:r>
            <a:r>
              <a:rPr lang="en-US" dirty="0"/>
              <a:t>: Identify the hyperparameter combination that yields the best average performance across folds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validation</a:t>
            </a:r>
            <a:r>
              <a:rPr lang="pl-PL" dirty="0"/>
              <a:t> set</a:t>
            </a:r>
            <a:r>
              <a:rPr lang="en-US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911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8FBFC9-B625-65D5-69EA-C1A79E83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The </a:t>
            </a:r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disadvantages</a:t>
            </a:r>
            <a:r>
              <a:rPr lang="pl-PL" dirty="0"/>
              <a:t> of </a:t>
            </a:r>
            <a:r>
              <a:rPr lang="pl-PL" dirty="0" err="1"/>
              <a:t>Grid</a:t>
            </a:r>
            <a:r>
              <a:rPr lang="pl-PL" dirty="0"/>
              <a:t> </a:t>
            </a:r>
            <a:r>
              <a:rPr lang="pl-PL" dirty="0" err="1"/>
              <a:t>Search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280593-E7B1-9523-717C-57F7E0C59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High Computational Cost</a:t>
            </a:r>
            <a:r>
              <a:rPr lang="en-US" dirty="0"/>
              <a:t>: Evaluates </a:t>
            </a:r>
            <a:r>
              <a:rPr lang="en-US" u="sng" dirty="0"/>
              <a:t>all</a:t>
            </a:r>
            <a:r>
              <a:rPr lang="en-US" dirty="0"/>
              <a:t> combinations, making it resource-intensive for large search spaces.</a:t>
            </a:r>
            <a:endParaRPr lang="pl-PL" dirty="0"/>
          </a:p>
          <a:p>
            <a:r>
              <a:rPr lang="en-US" b="1" dirty="0"/>
              <a:t>Inefficient in High Dimensions</a:t>
            </a:r>
            <a:r>
              <a:rPr lang="en-US" dirty="0"/>
              <a:t>: Poor scalability, as adding more parameters exponentially increases combinations.</a:t>
            </a:r>
            <a:endParaRPr lang="pl-PL" dirty="0"/>
          </a:p>
          <a:p>
            <a:r>
              <a:rPr lang="en-US" b="1" dirty="0"/>
              <a:t>No Adaptability</a:t>
            </a:r>
            <a:r>
              <a:rPr lang="en-US" dirty="0"/>
              <a:t>: Lacks focus on promising regions</a:t>
            </a:r>
            <a:r>
              <a:rPr lang="pl-PL" dirty="0"/>
              <a:t>. </a:t>
            </a:r>
            <a:r>
              <a:rPr lang="pl-PL" dirty="0" err="1"/>
              <a:t>Each</a:t>
            </a:r>
            <a:r>
              <a:rPr lang="pl-PL" dirty="0"/>
              <a:t> run </a:t>
            </a:r>
            <a:r>
              <a:rPr lang="pl-PL" dirty="0" err="1"/>
              <a:t>is</a:t>
            </a:r>
            <a:r>
              <a:rPr lang="pl-PL" dirty="0"/>
              <a:t> independent.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1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75F9D9-0D1C-6363-E42B-48E3B99F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Exponential Growth in Grid Search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81EFBE-90A3-7230-1B88-E853B0ED6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2 parameters, each with 5 possible values.</a:t>
            </a:r>
            <a:r>
              <a:rPr lang="pl-PL" dirty="0"/>
              <a:t> Then we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b="1" dirty="0"/>
              <a:t>5*5 = 25 </a:t>
            </a:r>
            <a:r>
              <a:rPr lang="pl-PL" dirty="0" err="1"/>
              <a:t>possible</a:t>
            </a:r>
            <a:r>
              <a:rPr lang="pl-PL" dirty="0"/>
              <a:t> </a:t>
            </a:r>
            <a:r>
              <a:rPr lang="pl-PL" dirty="0" err="1"/>
              <a:t>values</a:t>
            </a:r>
            <a:r>
              <a:rPr lang="pl-PL" dirty="0"/>
              <a:t>.</a:t>
            </a:r>
          </a:p>
          <a:p>
            <a:r>
              <a:rPr lang="pl-PL" dirty="0"/>
              <a:t>For 3 </a:t>
            </a:r>
            <a:r>
              <a:rPr lang="pl-PL" dirty="0" err="1"/>
              <a:t>parameters</a:t>
            </a:r>
            <a:r>
              <a:rPr lang="pl-PL" dirty="0"/>
              <a:t> we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b="1" dirty="0"/>
              <a:t>5*5*5 = 125</a:t>
            </a:r>
          </a:p>
          <a:p>
            <a:r>
              <a:rPr lang="pl-PL" dirty="0"/>
              <a:t>For 5 </a:t>
            </a:r>
            <a:r>
              <a:rPr lang="pl-PL" dirty="0" err="1"/>
              <a:t>parameters</a:t>
            </a:r>
            <a:r>
              <a:rPr lang="pl-PL" dirty="0"/>
              <a:t> we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already</a:t>
            </a:r>
            <a:r>
              <a:rPr lang="pl-PL" dirty="0"/>
              <a:t> </a:t>
            </a:r>
            <a:r>
              <a:rPr lang="pl-PL" b="1" dirty="0"/>
              <a:t>5*5*5*5 = 3125 (!)</a:t>
            </a:r>
          </a:p>
          <a:p>
            <a:endParaRPr lang="pl-PL" dirty="0"/>
          </a:p>
          <a:p>
            <a:pPr marL="0" indent="0" algn="ctr">
              <a:buNone/>
            </a:pPr>
            <a:r>
              <a:rPr lang="en-US" dirty="0"/>
              <a:t>This exponential growth quickly becomes computationally expensive</a:t>
            </a:r>
            <a:r>
              <a:rPr lang="pl-PL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6875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1405</Words>
  <Application>Microsoft Office PowerPoint</Application>
  <PresentationFormat>Panoramiczny</PresentationFormat>
  <Paragraphs>124</Paragraphs>
  <Slides>32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37" baseType="lpstr">
      <vt:lpstr>Aptos</vt:lpstr>
      <vt:lpstr>Aptos Display</vt:lpstr>
      <vt:lpstr>Arial</vt:lpstr>
      <vt:lpstr>Cambria Math</vt:lpstr>
      <vt:lpstr>Motyw pakietu Office</vt:lpstr>
      <vt:lpstr>Overfitting and hyperparameter search</vt:lpstr>
      <vt:lpstr>Avoiding overfitting</vt:lpstr>
      <vt:lpstr>Hyperparameters</vt:lpstr>
      <vt:lpstr>Train, Validation, Test Split</vt:lpstr>
      <vt:lpstr>Cross Validation</vt:lpstr>
      <vt:lpstr>How to look for hyperparameter effectively?</vt:lpstr>
      <vt:lpstr>Grid Search</vt:lpstr>
      <vt:lpstr>The main disadvantages of Grid Search</vt:lpstr>
      <vt:lpstr>Exponential Growth in Grid Search</vt:lpstr>
      <vt:lpstr>Prezentacja programu PowerPoint</vt:lpstr>
      <vt:lpstr>This is why optimization techniques are important</vt:lpstr>
      <vt:lpstr>Hyperparameter search in quickly estimated models.</vt:lpstr>
      <vt:lpstr>The answer to this problem – Random Search</vt:lpstr>
      <vt:lpstr>Still some problems…</vt:lpstr>
      <vt:lpstr>Random search allocates equal training time to both models, even though the red model performs significantly worse than the blue model</vt:lpstr>
      <vt:lpstr>The answer to this problem – Succesive halving</vt:lpstr>
      <vt:lpstr>Succesive halving</vt:lpstr>
      <vt:lpstr>Still we have one problem…</vt:lpstr>
      <vt:lpstr>First Sample: Hyperparameter = 1, Poor Performance</vt:lpstr>
      <vt:lpstr>Second Sample: Hyperparameter = 55, Very good performance</vt:lpstr>
      <vt:lpstr>Third Sample: Hyperparameter = 80, again poor performance.</vt:lpstr>
      <vt:lpstr>Fourth Sample: Hyperparameter = 10, again poor performance</vt:lpstr>
      <vt:lpstr>The answer to this problem – Bayesian Hyperparameter search</vt:lpstr>
      <vt:lpstr>Tree Parzen Estimator</vt:lpstr>
      <vt:lpstr>Tree Parzen Estimator</vt:lpstr>
      <vt:lpstr>Main contribution</vt:lpstr>
      <vt:lpstr>Full algorithm – step 1</vt:lpstr>
      <vt:lpstr>Full algorithm – step 2</vt:lpstr>
      <vt:lpstr>Full algorithm – step 3 </vt:lpstr>
      <vt:lpstr>Full algorithm – step 4</vt:lpstr>
      <vt:lpstr>The main disadvantages of TPE algorithm</vt:lpstr>
      <vt:lpstr>Thank you for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Paweł Batorski</dc:creator>
  <cp:lastModifiedBy>Paweł Batorski</cp:lastModifiedBy>
  <cp:revision>11</cp:revision>
  <dcterms:created xsi:type="dcterms:W3CDTF">2024-10-20T09:54:10Z</dcterms:created>
  <dcterms:modified xsi:type="dcterms:W3CDTF">2024-10-29T12:58:11Z</dcterms:modified>
</cp:coreProperties>
</file>