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421C06-59F0-4BC8-49E2-2B959691B105}"/>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Podtytuł 2">
            <a:extLst>
              <a:ext uri="{FF2B5EF4-FFF2-40B4-BE49-F238E27FC236}">
                <a16:creationId xmlns:a16="http://schemas.microsoft.com/office/drawing/2014/main" id="{87C56B3A-C4EB-C373-0481-92FEC17A7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Symbol zastępczy daty 3">
            <a:extLst>
              <a:ext uri="{FF2B5EF4-FFF2-40B4-BE49-F238E27FC236}">
                <a16:creationId xmlns:a16="http://schemas.microsoft.com/office/drawing/2014/main" id="{ECF4D0C6-2C39-C03F-1585-5B2D133A4456}"/>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5" name="Symbol zastępczy stopki 4">
            <a:extLst>
              <a:ext uri="{FF2B5EF4-FFF2-40B4-BE49-F238E27FC236}">
                <a16:creationId xmlns:a16="http://schemas.microsoft.com/office/drawing/2014/main" id="{90BABD09-066F-D0E2-AAB4-2F829D29D1A6}"/>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7FD55C71-22BD-261F-5E3E-E778C7C3E185}"/>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94971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775286-193A-984B-6974-1A439D3E1105}"/>
              </a:ext>
            </a:extLst>
          </p:cNvPr>
          <p:cNvSpPr>
            <a:spLocks noGrp="1"/>
          </p:cNvSpPr>
          <p:nvPr>
            <p:ph type="title"/>
          </p:nvPr>
        </p:nvSpPr>
        <p:spPr/>
        <p:txBody>
          <a:bodyPr/>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0C80A183-3C6E-7613-877F-BB47566D4ED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079FD3E7-E24C-1702-1DB0-7BEBEC72B70A}"/>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5" name="Symbol zastępczy stopki 4">
            <a:extLst>
              <a:ext uri="{FF2B5EF4-FFF2-40B4-BE49-F238E27FC236}">
                <a16:creationId xmlns:a16="http://schemas.microsoft.com/office/drawing/2014/main" id="{C42D7472-455B-B56F-82A4-83A6A63F97FC}"/>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6A496038-5822-3A9A-E683-A1213F83FBB3}"/>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183759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0B67E9E-9D3A-8AC8-F733-B8FAE2CDB9BD}"/>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D349DE09-0FF1-91EF-BBD1-74CEFBED8C5E}"/>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ACD28886-EEB3-6551-2384-E70699064DD6}"/>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5" name="Symbol zastępczy stopki 4">
            <a:extLst>
              <a:ext uri="{FF2B5EF4-FFF2-40B4-BE49-F238E27FC236}">
                <a16:creationId xmlns:a16="http://schemas.microsoft.com/office/drawing/2014/main" id="{BCC16D59-3862-F794-8C9B-C7E9C678B96E}"/>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71BDA7B5-6203-67EE-61E9-0D4E3AE49F07}"/>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407098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0A0005-340B-3C5E-BF62-DC84BB57EF17}"/>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2E2CBA51-E8D5-BC6C-2FCF-812A45F61EDE}"/>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8FA13C24-5161-D67A-65A1-924CB1E52CE9}"/>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5" name="Symbol zastępczy stopki 4">
            <a:extLst>
              <a:ext uri="{FF2B5EF4-FFF2-40B4-BE49-F238E27FC236}">
                <a16:creationId xmlns:a16="http://schemas.microsoft.com/office/drawing/2014/main" id="{2E55252B-A85E-F56F-D7EB-E59F6EAE746C}"/>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016CCFD1-AFE6-688C-5F0B-64A9A8E31780}"/>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115016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ABECEDA-AE7B-5DDA-D6E5-5AD415F80F3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Symbol zastępczy tekstu 2">
            <a:extLst>
              <a:ext uri="{FF2B5EF4-FFF2-40B4-BE49-F238E27FC236}">
                <a16:creationId xmlns:a16="http://schemas.microsoft.com/office/drawing/2014/main" id="{B0AEA9A2-4AC5-A1D4-8B5A-90EE28E54B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637447F-7B7E-B6D0-0E28-1006B59AA529}"/>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5" name="Symbol zastępczy stopki 4">
            <a:extLst>
              <a:ext uri="{FF2B5EF4-FFF2-40B4-BE49-F238E27FC236}">
                <a16:creationId xmlns:a16="http://schemas.microsoft.com/office/drawing/2014/main" id="{5E546033-E5C8-0775-9DB7-ECAAB0CA90F6}"/>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6195F45E-1EF0-EBB7-BA3C-D363898113AA}"/>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46826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BAF694-F643-666B-60F1-44E54E22E0F9}"/>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70BF6DB9-ADE0-31C7-C899-EDAE63B4C69A}"/>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a:extLst>
              <a:ext uri="{FF2B5EF4-FFF2-40B4-BE49-F238E27FC236}">
                <a16:creationId xmlns:a16="http://schemas.microsoft.com/office/drawing/2014/main" id="{9D0F89ED-2C46-72C3-80EE-63E58C39A37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a:extLst>
              <a:ext uri="{FF2B5EF4-FFF2-40B4-BE49-F238E27FC236}">
                <a16:creationId xmlns:a16="http://schemas.microsoft.com/office/drawing/2014/main" id="{276DE9F6-BE4B-7465-3CC2-BC8C19F97C3C}"/>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6" name="Symbol zastępczy stopki 5">
            <a:extLst>
              <a:ext uri="{FF2B5EF4-FFF2-40B4-BE49-F238E27FC236}">
                <a16:creationId xmlns:a16="http://schemas.microsoft.com/office/drawing/2014/main" id="{3E00FB21-590B-2B08-F0DD-699F743497BD}"/>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879CE566-421C-8A3B-5F23-DFF6A06CB733}"/>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265205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532094-C926-752F-38FF-D76C44E39795}"/>
              </a:ext>
            </a:extLst>
          </p:cNvPr>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15E58B95-BBB7-AD56-B124-638E01FBD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10262DA-7B1E-F27A-44F7-4C419F05BD46}"/>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a:extLst>
              <a:ext uri="{FF2B5EF4-FFF2-40B4-BE49-F238E27FC236}">
                <a16:creationId xmlns:a16="http://schemas.microsoft.com/office/drawing/2014/main" id="{06D695B1-D221-4A17-60C8-0961EECE7A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E2C65247-70EB-AB7F-9E50-64B07C083B1C}"/>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a:extLst>
              <a:ext uri="{FF2B5EF4-FFF2-40B4-BE49-F238E27FC236}">
                <a16:creationId xmlns:a16="http://schemas.microsoft.com/office/drawing/2014/main" id="{A8E0EF77-B472-B114-8871-487ECC2895CF}"/>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8" name="Symbol zastępczy stopki 7">
            <a:extLst>
              <a:ext uri="{FF2B5EF4-FFF2-40B4-BE49-F238E27FC236}">
                <a16:creationId xmlns:a16="http://schemas.microsoft.com/office/drawing/2014/main" id="{567C307C-9792-95FC-2869-F7DB0C8EE327}"/>
              </a:ext>
            </a:extLst>
          </p:cNvPr>
          <p:cNvSpPr>
            <a:spLocks noGrp="1"/>
          </p:cNvSpPr>
          <p:nvPr>
            <p:ph type="ftr" sz="quarter" idx="11"/>
          </p:nvPr>
        </p:nvSpPr>
        <p:spPr/>
        <p:txBody>
          <a:bodyPr/>
          <a:lstStyle/>
          <a:p>
            <a:endParaRPr lang="en-US"/>
          </a:p>
        </p:txBody>
      </p:sp>
      <p:sp>
        <p:nvSpPr>
          <p:cNvPr id="9" name="Symbol zastępczy numeru slajdu 8">
            <a:extLst>
              <a:ext uri="{FF2B5EF4-FFF2-40B4-BE49-F238E27FC236}">
                <a16:creationId xmlns:a16="http://schemas.microsoft.com/office/drawing/2014/main" id="{D958B36C-A395-625E-CD83-F9922782E89B}"/>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207774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1196C80-9D62-EDE4-C324-0FA7E26F522C}"/>
              </a:ext>
            </a:extLst>
          </p:cNvPr>
          <p:cNvSpPr>
            <a:spLocks noGrp="1"/>
          </p:cNvSpPr>
          <p:nvPr>
            <p:ph type="title"/>
          </p:nvPr>
        </p:nvSpPr>
        <p:spPr/>
        <p:txBody>
          <a:bodyPr/>
          <a:lstStyle/>
          <a:p>
            <a:r>
              <a:rPr lang="pl-PL"/>
              <a:t>Kliknij, aby edytować styl</a:t>
            </a:r>
            <a:endParaRPr lang="en-US"/>
          </a:p>
        </p:txBody>
      </p:sp>
      <p:sp>
        <p:nvSpPr>
          <p:cNvPr id="3" name="Symbol zastępczy daty 2">
            <a:extLst>
              <a:ext uri="{FF2B5EF4-FFF2-40B4-BE49-F238E27FC236}">
                <a16:creationId xmlns:a16="http://schemas.microsoft.com/office/drawing/2014/main" id="{7BB4BD99-2CB3-C189-5BBE-6CF96E2808E8}"/>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4" name="Symbol zastępczy stopki 3">
            <a:extLst>
              <a:ext uri="{FF2B5EF4-FFF2-40B4-BE49-F238E27FC236}">
                <a16:creationId xmlns:a16="http://schemas.microsoft.com/office/drawing/2014/main" id="{AF1630D9-2234-9DA9-4311-1661D75A1485}"/>
              </a:ext>
            </a:extLst>
          </p:cNvPr>
          <p:cNvSpPr>
            <a:spLocks noGrp="1"/>
          </p:cNvSpPr>
          <p:nvPr>
            <p:ph type="ftr" sz="quarter" idx="11"/>
          </p:nvPr>
        </p:nvSpPr>
        <p:spPr/>
        <p:txBody>
          <a:bodyPr/>
          <a:lstStyle/>
          <a:p>
            <a:endParaRPr lang="en-US"/>
          </a:p>
        </p:txBody>
      </p:sp>
      <p:sp>
        <p:nvSpPr>
          <p:cNvPr id="5" name="Symbol zastępczy numeru slajdu 4">
            <a:extLst>
              <a:ext uri="{FF2B5EF4-FFF2-40B4-BE49-F238E27FC236}">
                <a16:creationId xmlns:a16="http://schemas.microsoft.com/office/drawing/2014/main" id="{322C51A6-70FD-F617-2C1A-9491BCC4BE07}"/>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119416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273BAC39-514D-C7DB-9CAE-9A485ECD6798}"/>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3" name="Symbol zastępczy stopki 2">
            <a:extLst>
              <a:ext uri="{FF2B5EF4-FFF2-40B4-BE49-F238E27FC236}">
                <a16:creationId xmlns:a16="http://schemas.microsoft.com/office/drawing/2014/main" id="{D8A30127-EDC0-7BF9-05B7-513C42FF6F1A}"/>
              </a:ext>
            </a:extLst>
          </p:cNvPr>
          <p:cNvSpPr>
            <a:spLocks noGrp="1"/>
          </p:cNvSpPr>
          <p:nvPr>
            <p:ph type="ftr" sz="quarter" idx="11"/>
          </p:nvPr>
        </p:nvSpPr>
        <p:spPr/>
        <p:txBody>
          <a:bodyPr/>
          <a:lstStyle/>
          <a:p>
            <a:endParaRPr lang="en-US"/>
          </a:p>
        </p:txBody>
      </p:sp>
      <p:sp>
        <p:nvSpPr>
          <p:cNvPr id="4" name="Symbol zastępczy numeru slajdu 3">
            <a:extLst>
              <a:ext uri="{FF2B5EF4-FFF2-40B4-BE49-F238E27FC236}">
                <a16:creationId xmlns:a16="http://schemas.microsoft.com/office/drawing/2014/main" id="{FEB238F9-4AC9-6EA4-5601-5283113449C2}"/>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3719386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E5E6B8-75AC-8EEC-ABAB-8F98D76E57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3540B7DA-A2CE-DC88-E2FE-516B3F55C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a:extLst>
              <a:ext uri="{FF2B5EF4-FFF2-40B4-BE49-F238E27FC236}">
                <a16:creationId xmlns:a16="http://schemas.microsoft.com/office/drawing/2014/main" id="{0E547389-E6FA-2C71-1784-9F0E741A5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D6A3B86-D78B-1183-F6B9-C571CBC58341}"/>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6" name="Symbol zastępczy stopki 5">
            <a:extLst>
              <a:ext uri="{FF2B5EF4-FFF2-40B4-BE49-F238E27FC236}">
                <a16:creationId xmlns:a16="http://schemas.microsoft.com/office/drawing/2014/main" id="{08C855BF-33B8-897E-1C20-80BCF68D5790}"/>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DF57E5F2-1F2E-76D4-2F0A-3634BF350EC6}"/>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24797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1FBA30-D1F1-9F54-FF16-7A51E45D12F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obrazu 2">
            <a:extLst>
              <a:ext uri="{FF2B5EF4-FFF2-40B4-BE49-F238E27FC236}">
                <a16:creationId xmlns:a16="http://schemas.microsoft.com/office/drawing/2014/main" id="{3FC456E0-50E0-5F7C-C4DC-C2BD0A5D20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a:extLst>
              <a:ext uri="{FF2B5EF4-FFF2-40B4-BE49-F238E27FC236}">
                <a16:creationId xmlns:a16="http://schemas.microsoft.com/office/drawing/2014/main" id="{85BB0C77-908C-D65B-4E38-AE99C7C6A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BF725A8-6058-106C-9877-421DB0D1992F}"/>
              </a:ext>
            </a:extLst>
          </p:cNvPr>
          <p:cNvSpPr>
            <a:spLocks noGrp="1"/>
          </p:cNvSpPr>
          <p:nvPr>
            <p:ph type="dt" sz="half" idx="10"/>
          </p:nvPr>
        </p:nvSpPr>
        <p:spPr/>
        <p:txBody>
          <a:bodyPr/>
          <a:lstStyle/>
          <a:p>
            <a:fld id="{D95021B3-61B3-4975-8185-9A86CBBE5C90}" type="datetimeFigureOut">
              <a:rPr lang="en-US" smtClean="0"/>
              <a:t>11/4/2024</a:t>
            </a:fld>
            <a:endParaRPr lang="en-US"/>
          </a:p>
        </p:txBody>
      </p:sp>
      <p:sp>
        <p:nvSpPr>
          <p:cNvPr id="6" name="Symbol zastępczy stopki 5">
            <a:extLst>
              <a:ext uri="{FF2B5EF4-FFF2-40B4-BE49-F238E27FC236}">
                <a16:creationId xmlns:a16="http://schemas.microsoft.com/office/drawing/2014/main" id="{D3E13328-2F70-A478-106F-080837A35B20}"/>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7DD627D9-80A4-EF4D-62A6-D42BE7945FA7}"/>
              </a:ext>
            </a:extLst>
          </p:cNvPr>
          <p:cNvSpPr>
            <a:spLocks noGrp="1"/>
          </p:cNvSpPr>
          <p:nvPr>
            <p:ph type="sldNum" sz="quarter" idx="12"/>
          </p:nvPr>
        </p:nvSpPr>
        <p:spPr/>
        <p:txBody>
          <a:bodyPr/>
          <a:lstStyle/>
          <a:p>
            <a:fld id="{5DE10F37-F41A-443D-B409-781E88E8E861}" type="slidenum">
              <a:rPr lang="en-US" smtClean="0"/>
              <a:t>‹#›</a:t>
            </a:fld>
            <a:endParaRPr lang="en-US"/>
          </a:p>
        </p:txBody>
      </p:sp>
    </p:spTree>
    <p:extLst>
      <p:ext uri="{BB962C8B-B14F-4D97-AF65-F5344CB8AC3E}">
        <p14:creationId xmlns:p14="http://schemas.microsoft.com/office/powerpoint/2010/main" val="174902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1BD95E1E-922F-EF57-80C6-D0827CF36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69B11287-91D3-D49C-234F-BD6FDED03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C8CD9571-96C5-8586-A2D1-F70DD3E8D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5021B3-61B3-4975-8185-9A86CBBE5C90}" type="datetimeFigureOut">
              <a:rPr lang="en-US" smtClean="0"/>
              <a:t>11/4/2024</a:t>
            </a:fld>
            <a:endParaRPr lang="en-US"/>
          </a:p>
        </p:txBody>
      </p:sp>
      <p:sp>
        <p:nvSpPr>
          <p:cNvPr id="5" name="Symbol zastępczy stopki 4">
            <a:extLst>
              <a:ext uri="{FF2B5EF4-FFF2-40B4-BE49-F238E27FC236}">
                <a16:creationId xmlns:a16="http://schemas.microsoft.com/office/drawing/2014/main" id="{6AECC376-C6AC-BDC9-55D3-2D3FBE030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ymbol zastępczy numeru slajdu 5">
            <a:extLst>
              <a:ext uri="{FF2B5EF4-FFF2-40B4-BE49-F238E27FC236}">
                <a16:creationId xmlns:a16="http://schemas.microsoft.com/office/drawing/2014/main" id="{AE0FFE1E-AD91-2A70-CF1B-05FD45371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10F37-F41A-443D-B409-781E88E8E861}" type="slidenum">
              <a:rPr lang="en-US" smtClean="0"/>
              <a:t>‹#›</a:t>
            </a:fld>
            <a:endParaRPr lang="en-US"/>
          </a:p>
        </p:txBody>
      </p:sp>
    </p:spTree>
    <p:extLst>
      <p:ext uri="{BB962C8B-B14F-4D97-AF65-F5344CB8AC3E}">
        <p14:creationId xmlns:p14="http://schemas.microsoft.com/office/powerpoint/2010/main" val="12840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8ED476-746B-C4CA-0ECD-99F5B4CB3320}"/>
              </a:ext>
            </a:extLst>
          </p:cNvPr>
          <p:cNvSpPr>
            <a:spLocks noGrp="1"/>
          </p:cNvSpPr>
          <p:nvPr>
            <p:ph type="ctrTitle"/>
          </p:nvPr>
        </p:nvSpPr>
        <p:spPr/>
        <p:txBody>
          <a:bodyPr/>
          <a:lstStyle/>
          <a:p>
            <a:r>
              <a:rPr lang="pl-PL" dirty="0" err="1"/>
              <a:t>Regularization</a:t>
            </a:r>
            <a:r>
              <a:rPr lang="pl-PL" dirty="0"/>
              <a:t> </a:t>
            </a:r>
            <a:r>
              <a:rPr lang="pl-PL" dirty="0" err="1"/>
              <a:t>techniques</a:t>
            </a:r>
            <a:r>
              <a:rPr lang="pl-PL" dirty="0"/>
              <a:t> in </a:t>
            </a:r>
            <a:r>
              <a:rPr lang="pl-PL" dirty="0" err="1"/>
              <a:t>Neural</a:t>
            </a:r>
            <a:r>
              <a:rPr lang="pl-PL" dirty="0"/>
              <a:t> Networks</a:t>
            </a:r>
            <a:endParaRPr lang="en-US" dirty="0"/>
          </a:p>
        </p:txBody>
      </p:sp>
      <p:sp>
        <p:nvSpPr>
          <p:cNvPr id="3" name="Podtytuł 2">
            <a:extLst>
              <a:ext uri="{FF2B5EF4-FFF2-40B4-BE49-F238E27FC236}">
                <a16:creationId xmlns:a16="http://schemas.microsoft.com/office/drawing/2014/main" id="{DC9B48C3-7377-47E2-8719-AEEF4EA631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055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1D83B-3B1A-513F-8B72-63AE943D7A11}"/>
              </a:ext>
            </a:extLst>
          </p:cNvPr>
          <p:cNvSpPr>
            <a:spLocks noGrp="1"/>
          </p:cNvSpPr>
          <p:nvPr>
            <p:ph type="title"/>
          </p:nvPr>
        </p:nvSpPr>
        <p:spPr/>
        <p:txBody>
          <a:bodyPr>
            <a:normAutofit/>
          </a:bodyPr>
          <a:lstStyle/>
          <a:p>
            <a:pPr algn="ctr"/>
            <a:r>
              <a:rPr lang="pl-PL" dirty="0"/>
              <a:t>L2 </a:t>
            </a:r>
            <a:r>
              <a:rPr lang="pl-PL" dirty="0" err="1"/>
              <a:t>Regularization</a:t>
            </a:r>
            <a:r>
              <a:rPr lang="pl-PL" dirty="0"/>
              <a:t> was for </a:t>
            </a:r>
            <a:r>
              <a:rPr lang="pl-PL" dirty="0" err="1"/>
              <a:t>example</a:t>
            </a:r>
            <a:r>
              <a:rPr lang="pl-PL" dirty="0"/>
              <a:t> </a:t>
            </a:r>
            <a:r>
              <a:rPr lang="pl-PL" dirty="0" err="1"/>
              <a:t>used</a:t>
            </a:r>
            <a:r>
              <a:rPr lang="pl-PL" dirty="0"/>
              <a:t> in </a:t>
            </a:r>
            <a:r>
              <a:rPr lang="pl-PL" dirty="0" err="1"/>
              <a:t>Alpha</a:t>
            </a:r>
            <a:r>
              <a:rPr lang="pl-PL" dirty="0"/>
              <a:t> Zero</a:t>
            </a:r>
            <a:endParaRPr lang="en-US" dirty="0"/>
          </a:p>
        </p:txBody>
      </p:sp>
      <p:sp>
        <p:nvSpPr>
          <p:cNvPr id="3" name="Symbol zastępczy zawartości 2">
            <a:extLst>
              <a:ext uri="{FF2B5EF4-FFF2-40B4-BE49-F238E27FC236}">
                <a16:creationId xmlns:a16="http://schemas.microsoft.com/office/drawing/2014/main" id="{7A7384F3-2C5F-2BB3-8C1B-1754A8A6C62D}"/>
              </a:ext>
            </a:extLst>
          </p:cNvPr>
          <p:cNvSpPr>
            <a:spLocks noGrp="1"/>
          </p:cNvSpPr>
          <p:nvPr>
            <p:ph idx="1"/>
          </p:nvPr>
        </p:nvSpPr>
        <p:spPr/>
        <p:txBody>
          <a:bodyPr/>
          <a:lstStyle/>
          <a:p>
            <a:endParaRPr lang="en-US" dirty="0"/>
          </a:p>
        </p:txBody>
      </p:sp>
      <p:pic>
        <p:nvPicPr>
          <p:cNvPr id="5" name="Obraz 4">
            <a:extLst>
              <a:ext uri="{FF2B5EF4-FFF2-40B4-BE49-F238E27FC236}">
                <a16:creationId xmlns:a16="http://schemas.microsoft.com/office/drawing/2014/main" id="{C77362E7-036E-2B22-509C-5E11C4F1BDA3}"/>
              </a:ext>
            </a:extLst>
          </p:cNvPr>
          <p:cNvPicPr>
            <a:picLocks noChangeAspect="1"/>
          </p:cNvPicPr>
          <p:nvPr/>
        </p:nvPicPr>
        <p:blipFill>
          <a:blip r:embed="rId2"/>
          <a:stretch>
            <a:fillRect/>
          </a:stretch>
        </p:blipFill>
        <p:spPr>
          <a:xfrm>
            <a:off x="7796420" y="3502298"/>
            <a:ext cx="4395580" cy="1032641"/>
          </a:xfrm>
          <a:prstGeom prst="rect">
            <a:avLst/>
          </a:prstGeom>
        </p:spPr>
      </p:pic>
      <p:pic>
        <p:nvPicPr>
          <p:cNvPr id="7" name="Obraz 6">
            <a:extLst>
              <a:ext uri="{FF2B5EF4-FFF2-40B4-BE49-F238E27FC236}">
                <a16:creationId xmlns:a16="http://schemas.microsoft.com/office/drawing/2014/main" id="{2D4BD8FC-64F7-BFCE-FD79-6BDC0E3E96C4}"/>
              </a:ext>
            </a:extLst>
          </p:cNvPr>
          <p:cNvPicPr>
            <a:picLocks noChangeAspect="1"/>
          </p:cNvPicPr>
          <p:nvPr/>
        </p:nvPicPr>
        <p:blipFill>
          <a:blip r:embed="rId3"/>
          <a:stretch>
            <a:fillRect/>
          </a:stretch>
        </p:blipFill>
        <p:spPr>
          <a:xfrm>
            <a:off x="87549" y="2176735"/>
            <a:ext cx="7708871" cy="3944228"/>
          </a:xfrm>
          <a:prstGeom prst="rect">
            <a:avLst/>
          </a:prstGeom>
        </p:spPr>
      </p:pic>
    </p:spTree>
    <p:extLst>
      <p:ext uri="{BB962C8B-B14F-4D97-AF65-F5344CB8AC3E}">
        <p14:creationId xmlns:p14="http://schemas.microsoft.com/office/powerpoint/2010/main" val="1094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3861FAB-93F8-90B9-EB90-080002BF2C47}"/>
              </a:ext>
            </a:extLst>
          </p:cNvPr>
          <p:cNvSpPr>
            <a:spLocks noGrp="1"/>
          </p:cNvSpPr>
          <p:nvPr>
            <p:ph type="title"/>
          </p:nvPr>
        </p:nvSpPr>
        <p:spPr/>
        <p:txBody>
          <a:bodyPr/>
          <a:lstStyle/>
          <a:p>
            <a:pPr algn="ctr"/>
            <a:r>
              <a:rPr lang="pl-PL" dirty="0" err="1"/>
              <a:t>Few</a:t>
            </a:r>
            <a:r>
              <a:rPr lang="pl-PL" dirty="0"/>
              <a:t> </a:t>
            </a:r>
            <a:r>
              <a:rPr lang="pl-PL" dirty="0" err="1"/>
              <a:t>words</a:t>
            </a:r>
            <a:r>
              <a:rPr lang="pl-PL" dirty="0"/>
              <a:t> </a:t>
            </a:r>
            <a:r>
              <a:rPr lang="pl-PL" dirty="0" err="1"/>
              <a:t>about</a:t>
            </a:r>
            <a:r>
              <a:rPr lang="pl-PL" dirty="0"/>
              <a:t> L1/L2 </a:t>
            </a:r>
            <a:r>
              <a:rPr lang="pl-PL" dirty="0" err="1"/>
              <a:t>Regularization</a:t>
            </a:r>
            <a:endParaRPr lang="en-US" dirty="0"/>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D20CBEA5-77D6-CD3F-CBB3-C76BC63F94F8}"/>
                  </a:ext>
                </a:extLst>
              </p:cNvPr>
              <p:cNvSpPr>
                <a:spLocks noGrp="1"/>
              </p:cNvSpPr>
              <p:nvPr>
                <p:ph idx="1"/>
              </p:nvPr>
            </p:nvSpPr>
            <p:spPr>
              <a:xfrm>
                <a:off x="838200" y="1825624"/>
                <a:ext cx="10515600" cy="4750273"/>
              </a:xfrm>
            </p:spPr>
            <p:txBody>
              <a:bodyPr>
                <a:normAutofit/>
              </a:bodyPr>
              <a:lstStyle/>
              <a:p>
                <a:r>
                  <a:rPr lang="en-US" dirty="0"/>
                  <a:t>Outliers cause a larger increase in the loss when using the L2 norm compared to the L1 norm.</a:t>
                </a:r>
                <a:endParaRPr lang="pl-PL" dirty="0"/>
              </a:p>
              <a:p>
                <a:r>
                  <a:rPr lang="en-US" dirty="0"/>
                  <a:t>The choice of the regularization term and the parameter </a:t>
                </a:r>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𝜆</m:t>
                        </m:r>
                      </m:e>
                      <m:sub>
                        <m:r>
                          <a:rPr lang="pl-PL" b="0" i="1" smtClean="0">
                            <a:latin typeface="Cambria Math" panose="02040503050406030204" pitchFamily="18" charset="0"/>
                          </a:rPr>
                          <m:t>1</m:t>
                        </m:r>
                      </m:sub>
                    </m:sSub>
                  </m:oMath>
                </a14:m>
                <a:r>
                  <a:rPr lang="pl-PL" dirty="0"/>
                  <a:t> and </a:t>
                </a:r>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𝜆</m:t>
                        </m:r>
                      </m:e>
                      <m:sub>
                        <m:r>
                          <a:rPr lang="pl-PL" b="0" i="1" smtClean="0">
                            <a:latin typeface="Cambria Math" panose="02040503050406030204" pitchFamily="18" charset="0"/>
                          </a:rPr>
                          <m:t>2</m:t>
                        </m:r>
                      </m:sub>
                    </m:sSub>
                    <m:r>
                      <a:rPr lang="pl-PL" b="0" i="1" smtClean="0">
                        <a:latin typeface="Cambria Math" panose="02040503050406030204" pitchFamily="18" charset="0"/>
                      </a:rPr>
                      <m:t> </m:t>
                    </m:r>
                  </m:oMath>
                </a14:m>
                <a:r>
                  <a:rPr lang="en-US" dirty="0"/>
                  <a:t>are hyperparameters.</a:t>
                </a:r>
                <a:endParaRPr lang="pl-PL" dirty="0"/>
              </a:p>
              <a:p>
                <a:r>
                  <a:rPr lang="en-US" dirty="0"/>
                  <a:t>Some methods combine both L1 and L2 norms as the regularization term</a:t>
                </a:r>
                <a:r>
                  <a:rPr lang="pl-PL" dirty="0"/>
                  <a:t> (</a:t>
                </a:r>
                <a:r>
                  <a:rPr lang="pl-PL" dirty="0" err="1"/>
                  <a:t>Elastic</a:t>
                </a:r>
                <a:r>
                  <a:rPr lang="pl-PL" dirty="0"/>
                  <a:t> Net)</a:t>
                </a:r>
                <a:r>
                  <a:rPr lang="en-US" dirty="0"/>
                  <a:t>:</a:t>
                </a:r>
                <a:endParaRPr lang="pl-PL" dirty="0"/>
              </a:p>
              <a:p>
                <a:pPr marL="0" indent="0" algn="ctr">
                  <a:buNone/>
                </a:pPr>
                <a:r>
                  <a:rPr lang="pl-PL" dirty="0" err="1"/>
                  <a:t>Loss</a:t>
                </a:r>
                <a:r>
                  <a:rPr lang="pl-PL" dirty="0"/>
                  <a:t> = </a:t>
                </a:r>
                <a:r>
                  <a:rPr lang="pl-PL" dirty="0" err="1"/>
                  <a:t>Loss</a:t>
                </a:r>
                <a:r>
                  <a:rPr lang="pl-PL" dirty="0"/>
                  <a:t> + </a:t>
                </a:r>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𝜆</m:t>
                        </m:r>
                      </m:e>
                      <m:sub>
                        <m:r>
                          <a:rPr lang="pl-PL" b="0" i="1" smtClean="0">
                            <a:latin typeface="Cambria Math" panose="02040503050406030204" pitchFamily="18" charset="0"/>
                          </a:rPr>
                          <m:t>1</m:t>
                        </m:r>
                      </m:sub>
                    </m:sSub>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𝛽</m:t>
                        </m:r>
                      </m:e>
                      <m:sup>
                        <m:r>
                          <a:rPr lang="pl-PL" b="0" i="1" smtClean="0">
                            <a:latin typeface="Cambria Math" panose="02040503050406030204" pitchFamily="18" charset="0"/>
                          </a:rPr>
                          <m:t>2</m:t>
                        </m:r>
                      </m:sup>
                    </m:sSup>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𝜆</m:t>
                        </m:r>
                      </m:e>
                      <m:sub>
                        <m:r>
                          <a:rPr lang="pl-PL" b="0" i="1" smtClean="0">
                            <a:latin typeface="Cambria Math" panose="02040503050406030204" pitchFamily="18" charset="0"/>
                          </a:rPr>
                          <m:t>2</m:t>
                        </m:r>
                      </m:sub>
                    </m:sSub>
                    <m:r>
                      <a:rPr lang="pl-PL" b="0" i="1" smtClean="0">
                        <a:latin typeface="Cambria Math" panose="02040503050406030204" pitchFamily="18" charset="0"/>
                      </a:rPr>
                      <m:t>⋅∑</m:t>
                    </m:r>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𝛽</m:t>
                        </m:r>
                      </m:e>
                    </m:d>
                  </m:oMath>
                </a14:m>
                <a:endParaRPr lang="pl-PL" dirty="0"/>
              </a:p>
              <a:p>
                <a:r>
                  <a:rPr lang="pl-PL" b="0" dirty="0" err="1"/>
                  <a:t>Use</a:t>
                </a:r>
                <a:r>
                  <a:rPr lang="pl-PL" b="0" dirty="0"/>
                  <a:t> of L1/</a:t>
                </a:r>
                <a:r>
                  <a:rPr lang="pl-PL" dirty="0"/>
                  <a:t>L2 </a:t>
                </a:r>
                <a:r>
                  <a:rPr lang="pl-PL" dirty="0" err="1"/>
                  <a:t>regularization</a:t>
                </a:r>
                <a:r>
                  <a:rPr lang="pl-PL" dirty="0"/>
                  <a:t> </a:t>
                </a:r>
                <a:r>
                  <a:rPr lang="pl-PL" dirty="0" err="1"/>
                  <a:t>is</a:t>
                </a:r>
                <a:r>
                  <a:rPr lang="pl-PL" dirty="0"/>
                  <a:t> </a:t>
                </a:r>
                <a:r>
                  <a:rPr lang="pl-PL" dirty="0" err="1"/>
                  <a:t>also</a:t>
                </a:r>
                <a:r>
                  <a:rPr lang="pl-PL" dirty="0"/>
                  <a:t> </a:t>
                </a:r>
                <a:r>
                  <a:rPr lang="pl-PL" dirty="0" err="1"/>
                  <a:t>very</a:t>
                </a:r>
                <a:r>
                  <a:rPr lang="pl-PL" dirty="0"/>
                  <a:t> </a:t>
                </a:r>
                <a:r>
                  <a:rPr lang="pl-PL" dirty="0" err="1"/>
                  <a:t>often</a:t>
                </a:r>
                <a:r>
                  <a:rPr lang="pl-PL" dirty="0"/>
                  <a:t> </a:t>
                </a:r>
                <a:r>
                  <a:rPr lang="pl-PL" dirty="0" err="1"/>
                  <a:t>used</a:t>
                </a:r>
                <a:r>
                  <a:rPr lang="pl-PL" dirty="0"/>
                  <a:t> in </a:t>
                </a:r>
                <a:r>
                  <a:rPr lang="pl-PL" dirty="0" err="1"/>
                  <a:t>Linear</a:t>
                </a:r>
                <a:r>
                  <a:rPr lang="pl-PL" dirty="0"/>
                  <a:t>/</a:t>
                </a:r>
                <a:r>
                  <a:rPr lang="pl-PL" dirty="0" err="1"/>
                  <a:t>Logistic</a:t>
                </a:r>
                <a:r>
                  <a:rPr lang="pl-PL" dirty="0"/>
                  <a:t> </a:t>
                </a:r>
                <a:r>
                  <a:rPr lang="pl-PL" dirty="0" err="1"/>
                  <a:t>Regression</a:t>
                </a:r>
                <a:endParaRPr lang="pl-PL" b="0" dirty="0"/>
              </a:p>
              <a:p>
                <a:r>
                  <a:rPr lang="pl-PL" dirty="0" err="1"/>
                  <a:t>Note</a:t>
                </a:r>
                <a:r>
                  <a:rPr lang="pl-PL" dirty="0"/>
                  <a:t>! </a:t>
                </a:r>
                <a:r>
                  <a:rPr lang="pl-PL" dirty="0" err="1"/>
                  <a:t>This</a:t>
                </a:r>
                <a:r>
                  <a:rPr lang="pl-PL" dirty="0"/>
                  <a:t> </a:t>
                </a:r>
                <a:r>
                  <a:rPr lang="pl-PL" dirty="0" err="1"/>
                  <a:t>is</a:t>
                </a:r>
                <a:r>
                  <a:rPr lang="pl-PL" dirty="0"/>
                  <a:t> the </a:t>
                </a:r>
                <a:r>
                  <a:rPr lang="pl-PL" dirty="0" err="1"/>
                  <a:t>restriction</a:t>
                </a:r>
                <a:r>
                  <a:rPr lang="pl-PL" dirty="0"/>
                  <a:t> of the </a:t>
                </a:r>
                <a:r>
                  <a:rPr lang="pl-PL" dirty="0" err="1"/>
                  <a:t>size</a:t>
                </a:r>
                <a:r>
                  <a:rPr lang="pl-PL" dirty="0"/>
                  <a:t> of </a:t>
                </a:r>
                <a:r>
                  <a:rPr lang="pl-PL" dirty="0" err="1"/>
                  <a:t>weights</a:t>
                </a:r>
                <a:r>
                  <a:rPr lang="pl-PL" dirty="0"/>
                  <a:t>!</a:t>
                </a:r>
                <a:endParaRPr lang="pl-PL" b="0" dirty="0"/>
              </a:p>
              <a:p>
                <a:pPr marL="0" indent="0" algn="ctr">
                  <a:buNone/>
                </a:pPr>
                <a:endParaRPr lang="pl-PL" b="0" dirty="0"/>
              </a:p>
            </p:txBody>
          </p:sp>
        </mc:Choice>
        <mc:Fallback>
          <p:sp>
            <p:nvSpPr>
              <p:cNvPr id="3" name="Symbol zastępczy zawartości 2">
                <a:extLst>
                  <a:ext uri="{FF2B5EF4-FFF2-40B4-BE49-F238E27FC236}">
                    <a16:creationId xmlns:a16="http://schemas.microsoft.com/office/drawing/2014/main" id="{D20CBEA5-77D6-CD3F-CBB3-C76BC63F94F8}"/>
                  </a:ext>
                </a:extLst>
              </p:cNvPr>
              <p:cNvSpPr>
                <a:spLocks noGrp="1" noRot="1" noChangeAspect="1" noMove="1" noResize="1" noEditPoints="1" noAdjustHandles="1" noChangeArrowheads="1" noChangeShapeType="1" noTextEdit="1"/>
              </p:cNvSpPr>
              <p:nvPr>
                <p:ph idx="1"/>
              </p:nvPr>
            </p:nvSpPr>
            <p:spPr>
              <a:xfrm>
                <a:off x="838200" y="1825624"/>
                <a:ext cx="10515600" cy="4750273"/>
              </a:xfrm>
              <a:blipFill>
                <a:blip r:embed="rId2"/>
                <a:stretch>
                  <a:fillRect l="-1043" t="-2179"/>
                </a:stretch>
              </a:blipFill>
            </p:spPr>
            <p:txBody>
              <a:bodyPr/>
              <a:lstStyle/>
              <a:p>
                <a:r>
                  <a:rPr lang="en-US">
                    <a:noFill/>
                  </a:rPr>
                  <a:t> </a:t>
                </a:r>
              </a:p>
            </p:txBody>
          </p:sp>
        </mc:Fallback>
      </mc:AlternateContent>
    </p:spTree>
    <p:extLst>
      <p:ext uri="{BB962C8B-B14F-4D97-AF65-F5344CB8AC3E}">
        <p14:creationId xmlns:p14="http://schemas.microsoft.com/office/powerpoint/2010/main" val="98504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026B651-A17A-EED2-A01B-ECB367C1275D}"/>
              </a:ext>
            </a:extLst>
          </p:cNvPr>
          <p:cNvSpPr>
            <a:spLocks noGrp="1"/>
          </p:cNvSpPr>
          <p:nvPr>
            <p:ph type="title"/>
          </p:nvPr>
        </p:nvSpPr>
        <p:spPr/>
        <p:txBody>
          <a:bodyPr/>
          <a:lstStyle/>
          <a:p>
            <a:pPr algn="ctr"/>
            <a:r>
              <a:rPr lang="pl-PL" dirty="0" err="1"/>
              <a:t>Dropout</a:t>
            </a:r>
            <a:r>
              <a:rPr lang="pl-PL" dirty="0"/>
              <a:t> – </a:t>
            </a:r>
            <a:r>
              <a:rPr lang="pl-PL" dirty="0" err="1"/>
              <a:t>training</a:t>
            </a:r>
            <a:r>
              <a:rPr lang="pl-PL" dirty="0"/>
              <a:t> </a:t>
            </a:r>
            <a:r>
              <a:rPr lang="pl-PL" dirty="0" err="1"/>
              <a:t>phase</a:t>
            </a:r>
            <a:endParaRPr lang="en-US" dirty="0"/>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DE8F07A8-5E5A-5E11-69ED-455D403A5921}"/>
                  </a:ext>
                </a:extLst>
              </p:cNvPr>
              <p:cNvSpPr>
                <a:spLocks noGrp="1"/>
              </p:cNvSpPr>
              <p:nvPr>
                <p:ph idx="1"/>
              </p:nvPr>
            </p:nvSpPr>
            <p:spPr>
              <a:xfrm>
                <a:off x="838200" y="1391055"/>
                <a:ext cx="10515600" cy="4785908"/>
              </a:xfrm>
            </p:spPr>
            <p:txBody>
              <a:bodyPr>
                <a:normAutofit/>
              </a:bodyPr>
              <a:lstStyle/>
              <a:p>
                <a:r>
                  <a:rPr lang="en-US" dirty="0"/>
                  <a:t>Dropout randomly "drops out" (i.e., sets to zero) a fraction of the neurons in a layer during each forward pass. The probability of dropping a neuron is controlled by a hyperparameter</a:t>
                </a:r>
                <a:r>
                  <a:rPr lang="pl-PL" dirty="0"/>
                  <a:t> </a:t>
                </a:r>
                <a14:m>
                  <m:oMath xmlns:m="http://schemas.openxmlformats.org/officeDocument/2006/math">
                    <m:r>
                      <a:rPr lang="pl-PL" b="0" i="1" smtClean="0">
                        <a:latin typeface="Cambria Math" panose="02040503050406030204" pitchFamily="18" charset="0"/>
                      </a:rPr>
                      <m:t>𝑝</m:t>
                    </m:r>
                  </m:oMath>
                </a14:m>
                <a:r>
                  <a:rPr lang="pl-PL" dirty="0"/>
                  <a:t>.</a:t>
                </a:r>
              </a:p>
              <a:p>
                <a:r>
                  <a:rPr lang="en-US" dirty="0"/>
                  <a:t>For example, if </a:t>
                </a:r>
                <a14:m>
                  <m:oMath xmlns:m="http://schemas.openxmlformats.org/officeDocument/2006/math">
                    <m:r>
                      <a:rPr lang="pl-PL" b="0" i="1" smtClean="0">
                        <a:latin typeface="Cambria Math" panose="02040503050406030204" pitchFamily="18" charset="0"/>
                      </a:rPr>
                      <m:t>𝑝</m:t>
                    </m:r>
                    <m:r>
                      <a:rPr lang="pl-PL" b="0" i="1" smtClean="0">
                        <a:latin typeface="Cambria Math" panose="02040503050406030204" pitchFamily="18" charset="0"/>
                      </a:rPr>
                      <m:t>=0.5</m:t>
                    </m:r>
                  </m:oMath>
                </a14:m>
                <a:r>
                  <a:rPr lang="en-US" dirty="0"/>
                  <a:t>, then 50% of the neurons in </a:t>
                </a:r>
                <a:r>
                  <a:rPr lang="pl-PL" dirty="0" err="1"/>
                  <a:t>each</a:t>
                </a:r>
                <a:r>
                  <a:rPr lang="en-US" dirty="0"/>
                  <a:t> layer will be randomly dropped out in each forward pass.</a:t>
                </a:r>
                <a:endParaRPr lang="pl-PL" dirty="0"/>
              </a:p>
              <a:p>
                <a:r>
                  <a:rPr lang="pl-PL" dirty="0"/>
                  <a:t>The </a:t>
                </a:r>
                <a:r>
                  <a:rPr lang="pl-PL" dirty="0" err="1"/>
                  <a:t>parameter</a:t>
                </a:r>
                <a:r>
                  <a:rPr lang="pl-PL" dirty="0"/>
                  <a:t> </a:t>
                </a:r>
                <a14:m>
                  <m:oMath xmlns:m="http://schemas.openxmlformats.org/officeDocument/2006/math">
                    <m:r>
                      <a:rPr lang="pl-PL" b="0" i="1" smtClean="0">
                        <a:latin typeface="Cambria Math" panose="02040503050406030204" pitchFamily="18" charset="0"/>
                      </a:rPr>
                      <m:t>𝑝</m:t>
                    </m:r>
                  </m:oMath>
                </a14:m>
                <a:r>
                  <a:rPr lang="pl-PL" dirty="0"/>
                  <a:t> </a:t>
                </a:r>
                <a:r>
                  <a:rPr lang="pl-PL" dirty="0" err="1"/>
                  <a:t>is</a:t>
                </a:r>
                <a:r>
                  <a:rPr lang="pl-PL" dirty="0"/>
                  <a:t> a </a:t>
                </a:r>
                <a:r>
                  <a:rPr lang="pl-PL" dirty="0" err="1"/>
                  <a:t>hyperparameter</a:t>
                </a:r>
                <a:r>
                  <a:rPr lang="pl-PL" dirty="0"/>
                  <a:t> </a:t>
                </a:r>
              </a:p>
              <a:p>
                <a:r>
                  <a:rPr lang="pl-PL" dirty="0" err="1"/>
                  <a:t>Instead</a:t>
                </a:r>
                <a:r>
                  <a:rPr lang="pl-PL" dirty="0"/>
                  <a:t> of </a:t>
                </a:r>
                <a:r>
                  <a:rPr lang="pl-PL" dirty="0" err="1"/>
                  <a:t>defining</a:t>
                </a:r>
                <a:r>
                  <a:rPr lang="pl-PL" dirty="0"/>
                  <a:t> </a:t>
                </a:r>
                <a14:m>
                  <m:oMath xmlns:m="http://schemas.openxmlformats.org/officeDocument/2006/math">
                    <m:r>
                      <a:rPr lang="pl-PL" b="0" i="1" smtClean="0">
                        <a:latin typeface="Cambria Math" panose="02040503050406030204" pitchFamily="18" charset="0"/>
                      </a:rPr>
                      <m:t>𝑝</m:t>
                    </m:r>
                  </m:oMath>
                </a14:m>
                <a:r>
                  <a:rPr lang="pl-PL" dirty="0"/>
                  <a:t> as a single </a:t>
                </a:r>
                <a:r>
                  <a:rPr lang="pl-PL" dirty="0" err="1"/>
                  <a:t>value</a:t>
                </a:r>
                <a:r>
                  <a:rPr lang="pl-PL" dirty="0"/>
                  <a:t> we </a:t>
                </a:r>
                <a:r>
                  <a:rPr lang="pl-PL" dirty="0" err="1"/>
                  <a:t>can</a:t>
                </a:r>
                <a:r>
                  <a:rPr lang="pl-PL" dirty="0"/>
                  <a:t> </a:t>
                </a:r>
                <a:r>
                  <a:rPr lang="pl-PL" dirty="0" err="1"/>
                  <a:t>also</a:t>
                </a:r>
                <a:r>
                  <a:rPr lang="pl-PL" dirty="0"/>
                  <a:t> </a:t>
                </a:r>
                <a:r>
                  <a:rPr lang="pl-PL" dirty="0" err="1"/>
                  <a:t>define</a:t>
                </a:r>
                <a:r>
                  <a:rPr lang="pl-PL" dirty="0"/>
                  <a:t> </a:t>
                </a:r>
                <a14:m>
                  <m:oMath xmlns:m="http://schemas.openxmlformats.org/officeDocument/2006/math">
                    <m:r>
                      <a:rPr lang="pl-PL" b="0" i="1" smtClean="0">
                        <a:latin typeface="Cambria Math" panose="02040503050406030204" pitchFamily="18" charset="0"/>
                      </a:rPr>
                      <m:t>𝑝</m:t>
                    </m:r>
                  </m:oMath>
                </a14:m>
                <a:r>
                  <a:rPr lang="pl-PL" dirty="0"/>
                  <a:t> as a </a:t>
                </a:r>
                <a:r>
                  <a:rPr lang="pl-PL" dirty="0" err="1"/>
                  <a:t>vector</a:t>
                </a:r>
                <a:r>
                  <a:rPr lang="pl-PL" dirty="0"/>
                  <a:t> </a:t>
                </a:r>
                <a:r>
                  <a:rPr lang="pl-PL" dirty="0" err="1"/>
                  <a:t>that</a:t>
                </a:r>
                <a:r>
                  <a:rPr lang="pl-PL" dirty="0"/>
                  <a:t> </a:t>
                </a:r>
                <a:r>
                  <a:rPr lang="pl-PL" dirty="0" err="1"/>
                  <a:t>will</a:t>
                </a:r>
                <a:r>
                  <a:rPr lang="pl-PL" dirty="0"/>
                  <a:t> </a:t>
                </a:r>
                <a:r>
                  <a:rPr lang="pl-PL" dirty="0" err="1"/>
                  <a:t>apply</a:t>
                </a:r>
                <a:r>
                  <a:rPr lang="pl-PL" dirty="0"/>
                  <a:t> </a:t>
                </a:r>
                <a:r>
                  <a:rPr lang="pl-PL" dirty="0" err="1"/>
                  <a:t>different</a:t>
                </a:r>
                <a:r>
                  <a:rPr lang="pl-PL" dirty="0"/>
                  <a:t> </a:t>
                </a:r>
                <a:r>
                  <a:rPr lang="pl-PL" dirty="0" err="1"/>
                  <a:t>probability</a:t>
                </a:r>
                <a:r>
                  <a:rPr lang="pl-PL" dirty="0"/>
                  <a:t> of </a:t>
                </a:r>
                <a:r>
                  <a:rPr lang="pl-PL" dirty="0" err="1"/>
                  <a:t>dropping</a:t>
                </a:r>
                <a:r>
                  <a:rPr lang="pl-PL" dirty="0"/>
                  <a:t> to </a:t>
                </a:r>
                <a:r>
                  <a:rPr lang="pl-PL" dirty="0" err="1"/>
                  <a:t>different</a:t>
                </a:r>
                <a:r>
                  <a:rPr lang="pl-PL" dirty="0"/>
                  <a:t> </a:t>
                </a:r>
                <a:r>
                  <a:rPr lang="pl-PL" dirty="0" err="1"/>
                  <a:t>layers</a:t>
                </a:r>
                <a:r>
                  <a:rPr lang="pl-PL" dirty="0"/>
                  <a:t> (</a:t>
                </a:r>
                <a:r>
                  <a:rPr lang="pl-PL" dirty="0" err="1"/>
                  <a:t>think</a:t>
                </a:r>
                <a:r>
                  <a:rPr lang="pl-PL" dirty="0"/>
                  <a:t> </a:t>
                </a:r>
                <a:r>
                  <a:rPr lang="pl-PL" dirty="0" err="1"/>
                  <a:t>how</a:t>
                </a:r>
                <a:r>
                  <a:rPr lang="pl-PL" dirty="0"/>
                  <a:t> much </a:t>
                </a:r>
                <a:r>
                  <a:rPr lang="pl-PL" dirty="0" err="1"/>
                  <a:t>does</a:t>
                </a:r>
                <a:r>
                  <a:rPr lang="pl-PL" dirty="0"/>
                  <a:t> </a:t>
                </a:r>
                <a:r>
                  <a:rPr lang="pl-PL" dirty="0" err="1"/>
                  <a:t>it</a:t>
                </a:r>
                <a:r>
                  <a:rPr lang="pl-PL" dirty="0"/>
                  <a:t> </a:t>
                </a:r>
                <a:r>
                  <a:rPr lang="pl-PL" dirty="0" err="1"/>
                  <a:t>increase</a:t>
                </a:r>
                <a:r>
                  <a:rPr lang="pl-PL" dirty="0"/>
                  <a:t> the </a:t>
                </a:r>
                <a:r>
                  <a:rPr lang="pl-PL" dirty="0" err="1"/>
                  <a:t>hyperparmeter</a:t>
                </a:r>
                <a:r>
                  <a:rPr lang="pl-PL" dirty="0"/>
                  <a:t> </a:t>
                </a:r>
                <a:r>
                  <a:rPr lang="pl-PL" dirty="0" err="1"/>
                  <a:t>search</a:t>
                </a:r>
                <a:r>
                  <a:rPr lang="pl-PL" dirty="0"/>
                  <a:t> </a:t>
                </a:r>
                <a:r>
                  <a:rPr lang="pl-PL" dirty="0" err="1"/>
                  <a:t>space</a:t>
                </a:r>
                <a:r>
                  <a:rPr lang="pl-PL" dirty="0"/>
                  <a:t>!). </a:t>
                </a:r>
              </a:p>
            </p:txBody>
          </p:sp>
        </mc:Choice>
        <mc:Fallback>
          <p:sp>
            <p:nvSpPr>
              <p:cNvPr id="3" name="Symbol zastępczy zawartości 2">
                <a:extLst>
                  <a:ext uri="{FF2B5EF4-FFF2-40B4-BE49-F238E27FC236}">
                    <a16:creationId xmlns:a16="http://schemas.microsoft.com/office/drawing/2014/main" id="{DE8F07A8-5E5A-5E11-69ED-455D403A5921}"/>
                  </a:ext>
                </a:extLst>
              </p:cNvPr>
              <p:cNvSpPr>
                <a:spLocks noGrp="1" noRot="1" noChangeAspect="1" noMove="1" noResize="1" noEditPoints="1" noAdjustHandles="1" noChangeArrowheads="1" noChangeShapeType="1" noTextEdit="1"/>
              </p:cNvSpPr>
              <p:nvPr>
                <p:ph idx="1"/>
              </p:nvPr>
            </p:nvSpPr>
            <p:spPr>
              <a:xfrm>
                <a:off x="838200" y="1391055"/>
                <a:ext cx="10515600" cy="4785908"/>
              </a:xfrm>
              <a:blipFill>
                <a:blip r:embed="rId2"/>
                <a:stretch>
                  <a:fillRect l="-1043" t="-2166" r="-696"/>
                </a:stretch>
              </a:blipFill>
            </p:spPr>
            <p:txBody>
              <a:bodyPr/>
              <a:lstStyle/>
              <a:p>
                <a:r>
                  <a:rPr lang="en-US">
                    <a:noFill/>
                  </a:rPr>
                  <a:t> </a:t>
                </a:r>
              </a:p>
            </p:txBody>
          </p:sp>
        </mc:Fallback>
      </mc:AlternateContent>
    </p:spTree>
    <p:extLst>
      <p:ext uri="{BB962C8B-B14F-4D97-AF65-F5344CB8AC3E}">
        <p14:creationId xmlns:p14="http://schemas.microsoft.com/office/powerpoint/2010/main" val="3643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97F15B-C27B-74C8-70EA-607DC9454B3E}"/>
              </a:ext>
            </a:extLst>
          </p:cNvPr>
          <p:cNvSpPr>
            <a:spLocks noGrp="1"/>
          </p:cNvSpPr>
          <p:nvPr>
            <p:ph type="title"/>
          </p:nvPr>
        </p:nvSpPr>
        <p:spPr/>
        <p:txBody>
          <a:bodyPr/>
          <a:lstStyle/>
          <a:p>
            <a:pPr algn="ctr"/>
            <a:r>
              <a:rPr lang="pl-PL" dirty="0" err="1"/>
              <a:t>Dropout</a:t>
            </a:r>
            <a:r>
              <a:rPr lang="pl-PL" dirty="0"/>
              <a:t> </a:t>
            </a:r>
            <a:r>
              <a:rPr lang="pl-PL" dirty="0" err="1"/>
              <a:t>visualization</a:t>
            </a:r>
            <a:endParaRPr lang="en-US" dirty="0"/>
          </a:p>
        </p:txBody>
      </p:sp>
      <p:pic>
        <p:nvPicPr>
          <p:cNvPr id="7" name="Symbol zastępczy zawartości 6">
            <a:extLst>
              <a:ext uri="{FF2B5EF4-FFF2-40B4-BE49-F238E27FC236}">
                <a16:creationId xmlns:a16="http://schemas.microsoft.com/office/drawing/2014/main" id="{09333641-47A2-04C7-2482-806F752B960A}"/>
              </a:ext>
            </a:extLst>
          </p:cNvPr>
          <p:cNvPicPr>
            <a:picLocks noGrp="1" noChangeAspect="1"/>
          </p:cNvPicPr>
          <p:nvPr>
            <p:ph idx="1"/>
          </p:nvPr>
        </p:nvPicPr>
        <p:blipFill>
          <a:blip r:embed="rId2"/>
          <a:stretch>
            <a:fillRect/>
          </a:stretch>
        </p:blipFill>
        <p:spPr>
          <a:xfrm>
            <a:off x="2433116" y="1952549"/>
            <a:ext cx="6934620" cy="4053639"/>
          </a:xfrm>
        </p:spPr>
      </p:pic>
    </p:spTree>
    <p:extLst>
      <p:ext uri="{BB962C8B-B14F-4D97-AF65-F5344CB8AC3E}">
        <p14:creationId xmlns:p14="http://schemas.microsoft.com/office/powerpoint/2010/main" val="4199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9D0DB5-D23A-0B40-868E-8B93B264DEC8}"/>
              </a:ext>
            </a:extLst>
          </p:cNvPr>
          <p:cNvSpPr>
            <a:spLocks noGrp="1"/>
          </p:cNvSpPr>
          <p:nvPr>
            <p:ph type="title"/>
          </p:nvPr>
        </p:nvSpPr>
        <p:spPr/>
        <p:txBody>
          <a:bodyPr/>
          <a:lstStyle/>
          <a:p>
            <a:pPr algn="ctr"/>
            <a:r>
              <a:rPr lang="pl-PL" dirty="0" err="1"/>
              <a:t>Dropout</a:t>
            </a:r>
            <a:r>
              <a:rPr lang="pl-PL" dirty="0"/>
              <a:t> – </a:t>
            </a:r>
            <a:r>
              <a:rPr lang="pl-PL" dirty="0" err="1"/>
              <a:t>training</a:t>
            </a:r>
            <a:r>
              <a:rPr lang="pl-PL" dirty="0"/>
              <a:t> </a:t>
            </a:r>
            <a:r>
              <a:rPr lang="pl-PL" dirty="0" err="1"/>
              <a:t>phase</a:t>
            </a:r>
            <a:endParaRPr lang="en-US" dirty="0"/>
          </a:p>
        </p:txBody>
      </p:sp>
      <p:sp>
        <p:nvSpPr>
          <p:cNvPr id="3" name="Symbol zastępczy zawartości 2">
            <a:extLst>
              <a:ext uri="{FF2B5EF4-FFF2-40B4-BE49-F238E27FC236}">
                <a16:creationId xmlns:a16="http://schemas.microsoft.com/office/drawing/2014/main" id="{1D3BADAB-F349-60AC-63B4-6E437F350F72}"/>
              </a:ext>
            </a:extLst>
          </p:cNvPr>
          <p:cNvSpPr>
            <a:spLocks noGrp="1"/>
          </p:cNvSpPr>
          <p:nvPr>
            <p:ph idx="1"/>
          </p:nvPr>
        </p:nvSpPr>
        <p:spPr/>
        <p:txBody>
          <a:bodyPr>
            <a:normAutofit/>
          </a:bodyPr>
          <a:lstStyle/>
          <a:p>
            <a:r>
              <a:rPr lang="en-US" dirty="0"/>
              <a:t>By randomly dropping out neurons, dropout prevents the model from relying too heavily on any specific neuron. This forces the model to learn more robust and general features that are not overly dependent on any particular subset of neurons.</a:t>
            </a:r>
            <a:endParaRPr lang="pl-PL" dirty="0"/>
          </a:p>
          <a:p>
            <a:r>
              <a:rPr lang="en-US" dirty="0"/>
              <a:t>During backpropagation, only the weights associated with the active (non-dropped) neurons are updated.</a:t>
            </a:r>
          </a:p>
          <a:p>
            <a:endParaRPr lang="en-US" dirty="0"/>
          </a:p>
        </p:txBody>
      </p:sp>
    </p:spTree>
    <p:extLst>
      <p:ext uri="{BB962C8B-B14F-4D97-AF65-F5344CB8AC3E}">
        <p14:creationId xmlns:p14="http://schemas.microsoft.com/office/powerpoint/2010/main" val="262330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4EB4F7-01A3-A66B-5018-79AF6443C6E7}"/>
              </a:ext>
            </a:extLst>
          </p:cNvPr>
          <p:cNvSpPr>
            <a:spLocks noGrp="1"/>
          </p:cNvSpPr>
          <p:nvPr>
            <p:ph type="title"/>
          </p:nvPr>
        </p:nvSpPr>
        <p:spPr/>
        <p:txBody>
          <a:bodyPr/>
          <a:lstStyle/>
          <a:p>
            <a:pPr algn="ctr"/>
            <a:r>
              <a:rPr lang="pl-PL" dirty="0" err="1"/>
              <a:t>Dropout</a:t>
            </a:r>
            <a:r>
              <a:rPr lang="pl-PL" dirty="0"/>
              <a:t> – test </a:t>
            </a:r>
            <a:r>
              <a:rPr lang="pl-PL" dirty="0" err="1"/>
              <a:t>phase</a:t>
            </a:r>
            <a:endParaRPr lang="en-US" dirty="0"/>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F98A5AEC-51B1-1B46-AD8C-37A7317C5285}"/>
                  </a:ext>
                </a:extLst>
              </p:cNvPr>
              <p:cNvSpPr>
                <a:spLocks noGrp="1"/>
              </p:cNvSpPr>
              <p:nvPr>
                <p:ph idx="1"/>
              </p:nvPr>
            </p:nvSpPr>
            <p:spPr/>
            <p:txBody>
              <a:bodyPr/>
              <a:lstStyle/>
              <a:p>
                <a:r>
                  <a:rPr lang="en-US" dirty="0"/>
                  <a:t>During inference dropout is not applied. All neurons are active and participate in the forward pass.</a:t>
                </a:r>
                <a:endParaRPr lang="pl-PL" dirty="0"/>
              </a:p>
              <a:p>
                <a:r>
                  <a:rPr lang="en-US" dirty="0"/>
                  <a:t>To ensure consistency between training and inference, the outputs of the neurons are scaled. Specifically, the </a:t>
                </a:r>
                <a:r>
                  <a:rPr lang="pl-PL" dirty="0" err="1"/>
                  <a:t>weights</a:t>
                </a:r>
                <a:r>
                  <a:rPr lang="en-US" dirty="0"/>
                  <a:t> of the neurons are multiplied by </a:t>
                </a:r>
                <a14:m>
                  <m:oMath xmlns:m="http://schemas.openxmlformats.org/officeDocument/2006/math">
                    <m:r>
                      <a:rPr lang="pl-PL" b="0" i="1" smtClean="0">
                        <a:latin typeface="Cambria Math" panose="02040503050406030204" pitchFamily="18" charset="0"/>
                      </a:rPr>
                      <m:t>1−</m:t>
                    </m:r>
                    <m:r>
                      <a:rPr lang="pl-PL" b="0" i="1" smtClean="0">
                        <a:latin typeface="Cambria Math" panose="02040503050406030204" pitchFamily="18" charset="0"/>
                      </a:rPr>
                      <m:t>𝑝</m:t>
                    </m:r>
                  </m:oMath>
                </a14:m>
                <a:r>
                  <a:rPr lang="pl-PL" dirty="0"/>
                  <a:t> </a:t>
                </a:r>
                <a:r>
                  <a:rPr lang="en-US" dirty="0"/>
                  <a:t>to account for the fact that the neurons were dropped out during training.</a:t>
                </a:r>
                <a:r>
                  <a:rPr lang="pl-PL" dirty="0"/>
                  <a:t> </a:t>
                </a:r>
              </a:p>
            </p:txBody>
          </p:sp>
        </mc:Choice>
        <mc:Fallback>
          <p:sp>
            <p:nvSpPr>
              <p:cNvPr id="3" name="Symbol zastępczy zawartości 2">
                <a:extLst>
                  <a:ext uri="{FF2B5EF4-FFF2-40B4-BE49-F238E27FC236}">
                    <a16:creationId xmlns:a16="http://schemas.microsoft.com/office/drawing/2014/main" id="{F98A5AEC-51B1-1B46-AD8C-37A7317C5285}"/>
                  </a:ext>
                </a:extLst>
              </p:cNvPr>
              <p:cNvSpPr>
                <a:spLocks noGrp="1" noRot="1" noChangeAspect="1" noMove="1" noResize="1" noEditPoints="1" noAdjustHandles="1" noChangeArrowheads="1" noChangeShapeType="1" noTextEdit="1"/>
              </p:cNvSpPr>
              <p:nvPr>
                <p:ph idx="1"/>
              </p:nvPr>
            </p:nvSpPr>
            <p:spPr>
              <a:blipFill>
                <a:blip r:embed="rId2"/>
                <a:stretch>
                  <a:fillRect l="-1043" t="-2381" r="-1855"/>
                </a:stretch>
              </a:blipFill>
            </p:spPr>
            <p:txBody>
              <a:bodyPr/>
              <a:lstStyle/>
              <a:p>
                <a:r>
                  <a:rPr lang="en-US">
                    <a:noFill/>
                  </a:rPr>
                  <a:t> </a:t>
                </a:r>
              </a:p>
            </p:txBody>
          </p:sp>
        </mc:Fallback>
      </mc:AlternateContent>
    </p:spTree>
    <p:extLst>
      <p:ext uri="{BB962C8B-B14F-4D97-AF65-F5344CB8AC3E}">
        <p14:creationId xmlns:p14="http://schemas.microsoft.com/office/powerpoint/2010/main" val="28147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AE1BAE-2DE4-041F-70E1-CBF0D70C3A70}"/>
              </a:ext>
            </a:extLst>
          </p:cNvPr>
          <p:cNvSpPr>
            <a:spLocks noGrp="1"/>
          </p:cNvSpPr>
          <p:nvPr>
            <p:ph type="title"/>
          </p:nvPr>
        </p:nvSpPr>
        <p:spPr/>
        <p:txBody>
          <a:bodyPr/>
          <a:lstStyle/>
          <a:p>
            <a:pPr algn="ctr"/>
            <a:r>
              <a:rPr lang="pl-PL" dirty="0" err="1"/>
              <a:t>Dropout</a:t>
            </a:r>
            <a:endParaRPr lang="en-US" dirty="0"/>
          </a:p>
        </p:txBody>
      </p:sp>
      <p:sp>
        <p:nvSpPr>
          <p:cNvPr id="3" name="Symbol zastępczy zawartości 2">
            <a:extLst>
              <a:ext uri="{FF2B5EF4-FFF2-40B4-BE49-F238E27FC236}">
                <a16:creationId xmlns:a16="http://schemas.microsoft.com/office/drawing/2014/main" id="{6926D394-0973-F775-5885-0705393B32F6}"/>
              </a:ext>
            </a:extLst>
          </p:cNvPr>
          <p:cNvSpPr>
            <a:spLocks noGrp="1"/>
          </p:cNvSpPr>
          <p:nvPr>
            <p:ph idx="1"/>
          </p:nvPr>
        </p:nvSpPr>
        <p:spPr/>
        <p:txBody>
          <a:bodyPr/>
          <a:lstStyle/>
          <a:p>
            <a:r>
              <a:rPr lang="en-US" dirty="0"/>
              <a:t>In the </a:t>
            </a:r>
            <a:r>
              <a:rPr lang="pl-PL" dirty="0" err="1"/>
              <a:t>paper</a:t>
            </a:r>
            <a:r>
              <a:rPr lang="pl-PL" dirty="0"/>
              <a:t> </a:t>
            </a:r>
            <a:r>
              <a:rPr lang="pl-PL" dirty="0" err="1"/>
              <a:t>that</a:t>
            </a:r>
            <a:r>
              <a:rPr lang="pl-PL" dirty="0"/>
              <a:t> </a:t>
            </a:r>
            <a:r>
              <a:rPr lang="pl-PL" dirty="0" err="1"/>
              <a:t>introduces</a:t>
            </a:r>
            <a:r>
              <a:rPr lang="pl-PL" dirty="0"/>
              <a:t> </a:t>
            </a:r>
            <a:r>
              <a:rPr lang="pl-PL" dirty="0" err="1"/>
              <a:t>Dropout</a:t>
            </a:r>
            <a:r>
              <a:rPr lang="en-US" dirty="0"/>
              <a:t>, the authors mention that this technique is comparable to averaging over a large number of individual networks.</a:t>
            </a:r>
            <a:endParaRPr lang="pl-PL" dirty="0"/>
          </a:p>
          <a:p>
            <a:r>
              <a:rPr lang="pl-PL" dirty="0"/>
              <a:t>It </a:t>
            </a:r>
            <a:r>
              <a:rPr lang="pl-PL" dirty="0" err="1"/>
              <a:t>is</a:t>
            </a:r>
            <a:r>
              <a:rPr lang="pl-PL" dirty="0"/>
              <a:t> </a:t>
            </a:r>
            <a:r>
              <a:rPr lang="pl-PL" dirty="0" err="1"/>
              <a:t>more</a:t>
            </a:r>
            <a:r>
              <a:rPr lang="pl-PL" dirty="0"/>
              <a:t> </a:t>
            </a:r>
            <a:r>
              <a:rPr lang="pl-PL" dirty="0" err="1"/>
              <a:t>or</a:t>
            </a:r>
            <a:r>
              <a:rPr lang="pl-PL" dirty="0"/>
              <a:t> less </a:t>
            </a:r>
            <a:r>
              <a:rPr lang="pl-PL" dirty="0" err="1"/>
              <a:t>similar</a:t>
            </a:r>
            <a:r>
              <a:rPr lang="pl-PL" dirty="0"/>
              <a:t> to idea of </a:t>
            </a:r>
            <a:r>
              <a:rPr lang="pl-PL" dirty="0" err="1"/>
              <a:t>avoiding</a:t>
            </a:r>
            <a:r>
              <a:rPr lang="pl-PL" dirty="0"/>
              <a:t> </a:t>
            </a:r>
            <a:r>
              <a:rPr lang="pl-PL" dirty="0" err="1"/>
              <a:t>overfitting</a:t>
            </a:r>
            <a:r>
              <a:rPr lang="pl-PL" dirty="0"/>
              <a:t> as </a:t>
            </a:r>
            <a:r>
              <a:rPr lang="pl-PL" dirty="0" err="1"/>
              <a:t>Random</a:t>
            </a:r>
            <a:r>
              <a:rPr lang="pl-PL" dirty="0"/>
              <a:t> </a:t>
            </a:r>
            <a:r>
              <a:rPr lang="pl-PL" dirty="0" err="1"/>
              <a:t>Forest</a:t>
            </a:r>
            <a:r>
              <a:rPr lang="pl-PL" dirty="0"/>
              <a:t> (</a:t>
            </a:r>
            <a:r>
              <a:rPr lang="pl-PL" dirty="0" err="1"/>
              <a:t>Bagging</a:t>
            </a:r>
            <a:r>
              <a:rPr lang="pl-PL" dirty="0"/>
              <a:t>)</a:t>
            </a:r>
          </a:p>
          <a:p>
            <a:r>
              <a:rPr lang="en-US" dirty="0"/>
              <a:t>Note: This acts as a restriction on the architecture!</a:t>
            </a:r>
            <a:endParaRPr lang="pl-PL" dirty="0"/>
          </a:p>
        </p:txBody>
      </p:sp>
    </p:spTree>
    <p:extLst>
      <p:ext uri="{BB962C8B-B14F-4D97-AF65-F5344CB8AC3E}">
        <p14:creationId xmlns:p14="http://schemas.microsoft.com/office/powerpoint/2010/main" val="211584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C8D621-A441-1CF9-8375-15402752F04C}"/>
              </a:ext>
            </a:extLst>
          </p:cNvPr>
          <p:cNvSpPr>
            <a:spLocks noGrp="1"/>
          </p:cNvSpPr>
          <p:nvPr>
            <p:ph type="title"/>
          </p:nvPr>
        </p:nvSpPr>
        <p:spPr/>
        <p:txBody>
          <a:bodyPr/>
          <a:lstStyle/>
          <a:p>
            <a:pPr algn="ctr"/>
            <a:r>
              <a:rPr lang="pl-PL" dirty="0" err="1"/>
              <a:t>Thank</a:t>
            </a:r>
            <a:r>
              <a:rPr lang="pl-PL" dirty="0"/>
              <a:t> </a:t>
            </a:r>
            <a:r>
              <a:rPr lang="pl-PL" dirty="0" err="1"/>
              <a:t>you</a:t>
            </a:r>
            <a:r>
              <a:rPr lang="pl-PL" dirty="0"/>
              <a:t> for </a:t>
            </a:r>
            <a:r>
              <a:rPr lang="pl-PL" dirty="0" err="1"/>
              <a:t>your</a:t>
            </a:r>
            <a:r>
              <a:rPr lang="pl-PL" dirty="0"/>
              <a:t> </a:t>
            </a:r>
            <a:r>
              <a:rPr lang="pl-PL" dirty="0" err="1"/>
              <a:t>attention</a:t>
            </a:r>
            <a:r>
              <a:rPr lang="pl-PL" dirty="0"/>
              <a:t>!</a:t>
            </a:r>
            <a:endParaRPr lang="en-US" dirty="0"/>
          </a:p>
        </p:txBody>
      </p:sp>
      <p:sp>
        <p:nvSpPr>
          <p:cNvPr id="3" name="Symbol zastępczy zawartości 2">
            <a:extLst>
              <a:ext uri="{FF2B5EF4-FFF2-40B4-BE49-F238E27FC236}">
                <a16:creationId xmlns:a16="http://schemas.microsoft.com/office/drawing/2014/main" id="{EBF28430-615C-2E64-B8F6-DFB46E91F6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5789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C2EFF5-CC17-5FC0-446E-1B5AE8A418CB}"/>
              </a:ext>
            </a:extLst>
          </p:cNvPr>
          <p:cNvSpPr>
            <a:spLocks noGrp="1"/>
          </p:cNvSpPr>
          <p:nvPr>
            <p:ph type="title"/>
          </p:nvPr>
        </p:nvSpPr>
        <p:spPr/>
        <p:txBody>
          <a:bodyPr/>
          <a:lstStyle/>
          <a:p>
            <a:pPr algn="ctr"/>
            <a:r>
              <a:rPr lang="pl-PL" dirty="0" err="1"/>
              <a:t>Main</a:t>
            </a:r>
            <a:r>
              <a:rPr lang="pl-PL" dirty="0"/>
              <a:t> idea – To </a:t>
            </a:r>
            <a:r>
              <a:rPr lang="pl-PL" dirty="0" err="1"/>
              <a:t>avoiding</a:t>
            </a:r>
            <a:r>
              <a:rPr lang="pl-PL" dirty="0"/>
              <a:t> </a:t>
            </a:r>
            <a:r>
              <a:rPr lang="pl-PL" dirty="0" err="1"/>
              <a:t>overfitting</a:t>
            </a:r>
            <a:endParaRPr lang="en-US" dirty="0"/>
          </a:p>
        </p:txBody>
      </p:sp>
      <p:pic>
        <p:nvPicPr>
          <p:cNvPr id="5" name="Symbol zastępczy zawartości 4">
            <a:extLst>
              <a:ext uri="{FF2B5EF4-FFF2-40B4-BE49-F238E27FC236}">
                <a16:creationId xmlns:a16="http://schemas.microsoft.com/office/drawing/2014/main" id="{6BC15CC9-BC10-EC72-96EC-217D3C072E88}"/>
              </a:ext>
            </a:extLst>
          </p:cNvPr>
          <p:cNvPicPr>
            <a:picLocks noGrp="1" noChangeAspect="1"/>
          </p:cNvPicPr>
          <p:nvPr>
            <p:ph idx="1"/>
          </p:nvPr>
        </p:nvPicPr>
        <p:blipFill>
          <a:blip r:embed="rId2"/>
          <a:stretch>
            <a:fillRect/>
          </a:stretch>
        </p:blipFill>
        <p:spPr>
          <a:xfrm>
            <a:off x="838200" y="2118588"/>
            <a:ext cx="10515600" cy="3765411"/>
          </a:xfrm>
        </p:spPr>
      </p:pic>
    </p:spTree>
    <p:extLst>
      <p:ext uri="{BB962C8B-B14F-4D97-AF65-F5344CB8AC3E}">
        <p14:creationId xmlns:p14="http://schemas.microsoft.com/office/powerpoint/2010/main" val="82526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04D62A-4575-4D34-4BE5-6F2AF65C8CB8}"/>
              </a:ext>
            </a:extLst>
          </p:cNvPr>
          <p:cNvSpPr>
            <a:spLocks noGrp="1"/>
          </p:cNvSpPr>
          <p:nvPr>
            <p:ph type="title"/>
          </p:nvPr>
        </p:nvSpPr>
        <p:spPr/>
        <p:txBody>
          <a:bodyPr/>
          <a:lstStyle/>
          <a:p>
            <a:pPr algn="ctr"/>
            <a:r>
              <a:rPr lang="pl-PL" dirty="0" err="1"/>
              <a:t>What</a:t>
            </a:r>
            <a:r>
              <a:rPr lang="pl-PL" dirty="0"/>
              <a:t> </a:t>
            </a:r>
            <a:r>
              <a:rPr lang="pl-PL" dirty="0" err="1"/>
              <a:t>you</a:t>
            </a:r>
            <a:r>
              <a:rPr lang="pl-PL" dirty="0"/>
              <a:t> </a:t>
            </a:r>
            <a:r>
              <a:rPr lang="pl-PL" dirty="0" err="1"/>
              <a:t>already</a:t>
            </a:r>
            <a:r>
              <a:rPr lang="pl-PL" dirty="0"/>
              <a:t> </a:t>
            </a:r>
            <a:r>
              <a:rPr lang="pl-PL" dirty="0" err="1"/>
              <a:t>know</a:t>
            </a:r>
            <a:r>
              <a:rPr lang="pl-PL" dirty="0"/>
              <a:t>…</a:t>
            </a:r>
            <a:endParaRPr lang="en-US" dirty="0"/>
          </a:p>
        </p:txBody>
      </p:sp>
      <p:sp>
        <p:nvSpPr>
          <p:cNvPr id="3" name="Symbol zastępczy zawartości 2">
            <a:extLst>
              <a:ext uri="{FF2B5EF4-FFF2-40B4-BE49-F238E27FC236}">
                <a16:creationId xmlns:a16="http://schemas.microsoft.com/office/drawing/2014/main" id="{F0D1D23A-AAC9-6C96-2C5F-05393673082B}"/>
              </a:ext>
            </a:extLst>
          </p:cNvPr>
          <p:cNvSpPr>
            <a:spLocks noGrp="1"/>
          </p:cNvSpPr>
          <p:nvPr>
            <p:ph idx="1"/>
          </p:nvPr>
        </p:nvSpPr>
        <p:spPr/>
        <p:txBody>
          <a:bodyPr/>
          <a:lstStyle/>
          <a:p>
            <a:r>
              <a:rPr lang="pl-PL" dirty="0"/>
              <a:t>… </a:t>
            </a:r>
            <a:r>
              <a:rPr lang="en-US" dirty="0"/>
              <a:t>One way to prevent overfitting is by properly tuning the hyperparameters.</a:t>
            </a:r>
          </a:p>
        </p:txBody>
      </p:sp>
    </p:spTree>
    <p:extLst>
      <p:ext uri="{BB962C8B-B14F-4D97-AF65-F5344CB8AC3E}">
        <p14:creationId xmlns:p14="http://schemas.microsoft.com/office/powerpoint/2010/main" val="2497632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4B8BB0-1A81-7C10-893C-24A09C576578}"/>
              </a:ext>
            </a:extLst>
          </p:cNvPr>
          <p:cNvSpPr>
            <a:spLocks noGrp="1"/>
          </p:cNvSpPr>
          <p:nvPr>
            <p:ph type="title"/>
          </p:nvPr>
        </p:nvSpPr>
        <p:spPr/>
        <p:txBody>
          <a:bodyPr/>
          <a:lstStyle/>
          <a:p>
            <a:pPr algn="ctr"/>
            <a:r>
              <a:rPr lang="pl-PL" dirty="0" err="1"/>
              <a:t>What</a:t>
            </a:r>
            <a:r>
              <a:rPr lang="pl-PL" dirty="0"/>
              <a:t> </a:t>
            </a:r>
            <a:r>
              <a:rPr lang="pl-PL" dirty="0" err="1"/>
              <a:t>is</a:t>
            </a:r>
            <a:r>
              <a:rPr lang="pl-PL" dirty="0"/>
              <a:t> a </a:t>
            </a:r>
            <a:r>
              <a:rPr lang="pl-PL" dirty="0" err="1"/>
              <a:t>regularization</a:t>
            </a:r>
            <a:r>
              <a:rPr lang="pl-PL" dirty="0"/>
              <a:t>?	</a:t>
            </a:r>
            <a:endParaRPr lang="en-US" dirty="0"/>
          </a:p>
        </p:txBody>
      </p:sp>
      <p:sp>
        <p:nvSpPr>
          <p:cNvPr id="3" name="Symbol zastępczy zawartości 2">
            <a:extLst>
              <a:ext uri="{FF2B5EF4-FFF2-40B4-BE49-F238E27FC236}">
                <a16:creationId xmlns:a16="http://schemas.microsoft.com/office/drawing/2014/main" id="{EBB4FD20-91E2-8E3E-7152-4FA15D927EF1}"/>
              </a:ext>
            </a:extLst>
          </p:cNvPr>
          <p:cNvSpPr>
            <a:spLocks noGrp="1"/>
          </p:cNvSpPr>
          <p:nvPr>
            <p:ph idx="1"/>
          </p:nvPr>
        </p:nvSpPr>
        <p:spPr/>
        <p:txBody>
          <a:bodyPr/>
          <a:lstStyle/>
          <a:p>
            <a:r>
              <a:rPr lang="en-US" dirty="0"/>
              <a:t>Regularization refers to any modification applied to a learning algorithm to minimize its generalization error, without necessarily reducing the training error.</a:t>
            </a:r>
            <a:endParaRPr lang="pl-PL" dirty="0"/>
          </a:p>
          <a:p>
            <a:r>
              <a:rPr lang="en-US" dirty="0"/>
              <a:t> It often involves adding constraints or restrictions to help the model generalize better.</a:t>
            </a:r>
          </a:p>
        </p:txBody>
      </p:sp>
    </p:spTree>
    <p:extLst>
      <p:ext uri="{BB962C8B-B14F-4D97-AF65-F5344CB8AC3E}">
        <p14:creationId xmlns:p14="http://schemas.microsoft.com/office/powerpoint/2010/main" val="130998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7133471-4224-A379-CDD4-D9D1BBC23351}"/>
              </a:ext>
            </a:extLst>
          </p:cNvPr>
          <p:cNvSpPr>
            <a:spLocks noGrp="1"/>
          </p:cNvSpPr>
          <p:nvPr>
            <p:ph type="title"/>
          </p:nvPr>
        </p:nvSpPr>
        <p:spPr/>
        <p:txBody>
          <a:bodyPr/>
          <a:lstStyle/>
          <a:p>
            <a:pPr algn="ctr"/>
            <a:r>
              <a:rPr lang="en-US" dirty="0"/>
              <a:t>Regularization Techniques We'll Cover Today</a:t>
            </a:r>
          </a:p>
        </p:txBody>
      </p:sp>
      <p:sp>
        <p:nvSpPr>
          <p:cNvPr id="3" name="Symbol zastępczy zawartości 2">
            <a:extLst>
              <a:ext uri="{FF2B5EF4-FFF2-40B4-BE49-F238E27FC236}">
                <a16:creationId xmlns:a16="http://schemas.microsoft.com/office/drawing/2014/main" id="{F30CDE7B-E054-D9A5-DAAE-0E3D21302BAB}"/>
              </a:ext>
            </a:extLst>
          </p:cNvPr>
          <p:cNvSpPr>
            <a:spLocks noGrp="1"/>
          </p:cNvSpPr>
          <p:nvPr>
            <p:ph idx="1"/>
          </p:nvPr>
        </p:nvSpPr>
        <p:spPr/>
        <p:txBody>
          <a:bodyPr/>
          <a:lstStyle/>
          <a:p>
            <a:r>
              <a:rPr lang="pl-PL" dirty="0" err="1"/>
              <a:t>Early</a:t>
            </a:r>
            <a:r>
              <a:rPr lang="pl-PL" dirty="0"/>
              <a:t> </a:t>
            </a:r>
            <a:r>
              <a:rPr lang="pl-PL" dirty="0" err="1"/>
              <a:t>Stopping</a:t>
            </a:r>
            <a:endParaRPr lang="pl-PL" dirty="0"/>
          </a:p>
          <a:p>
            <a:r>
              <a:rPr lang="pl-PL" dirty="0"/>
              <a:t>L1/L2 Norm</a:t>
            </a:r>
          </a:p>
          <a:p>
            <a:r>
              <a:rPr lang="pl-PL" dirty="0" err="1"/>
              <a:t>Dropout</a:t>
            </a:r>
            <a:endParaRPr lang="pl-PL" dirty="0"/>
          </a:p>
        </p:txBody>
      </p:sp>
    </p:spTree>
    <p:extLst>
      <p:ext uri="{BB962C8B-B14F-4D97-AF65-F5344CB8AC3E}">
        <p14:creationId xmlns:p14="http://schemas.microsoft.com/office/powerpoint/2010/main" val="158937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624874-7B3F-4931-86C4-3EFE289F6312}"/>
              </a:ext>
            </a:extLst>
          </p:cNvPr>
          <p:cNvSpPr>
            <a:spLocks noGrp="1"/>
          </p:cNvSpPr>
          <p:nvPr>
            <p:ph type="title"/>
          </p:nvPr>
        </p:nvSpPr>
        <p:spPr/>
        <p:txBody>
          <a:bodyPr/>
          <a:lstStyle/>
          <a:p>
            <a:pPr algn="ctr"/>
            <a:r>
              <a:rPr lang="pl-PL" dirty="0" err="1"/>
              <a:t>Early</a:t>
            </a:r>
            <a:r>
              <a:rPr lang="pl-PL" dirty="0"/>
              <a:t> </a:t>
            </a:r>
            <a:r>
              <a:rPr lang="pl-PL" dirty="0" err="1"/>
              <a:t>Stopping</a:t>
            </a:r>
            <a:endParaRPr lang="en-US" dirty="0"/>
          </a:p>
        </p:txBody>
      </p:sp>
      <p:sp>
        <p:nvSpPr>
          <p:cNvPr id="3" name="Symbol zastępczy zawartości 2">
            <a:extLst>
              <a:ext uri="{FF2B5EF4-FFF2-40B4-BE49-F238E27FC236}">
                <a16:creationId xmlns:a16="http://schemas.microsoft.com/office/drawing/2014/main" id="{184B1B66-6CFC-8DFE-65A5-F61970917EAA}"/>
              </a:ext>
            </a:extLst>
          </p:cNvPr>
          <p:cNvSpPr>
            <a:spLocks noGrp="1"/>
          </p:cNvSpPr>
          <p:nvPr>
            <p:ph idx="1"/>
          </p:nvPr>
        </p:nvSpPr>
        <p:spPr/>
        <p:txBody>
          <a:bodyPr/>
          <a:lstStyle/>
          <a:p>
            <a:r>
              <a:rPr lang="en-US" dirty="0"/>
              <a:t>During neural network training, there comes a point where the model stops learning to generalize and instead focuses on memorizing the noise in the training data.</a:t>
            </a:r>
            <a:endParaRPr lang="pl-PL" dirty="0"/>
          </a:p>
          <a:p>
            <a:r>
              <a:rPr lang="en-US" dirty="0"/>
              <a:t>Solution: Stop training when the generalization error starts to increase.</a:t>
            </a:r>
            <a:endParaRPr lang="pl-PL" dirty="0"/>
          </a:p>
          <a:p>
            <a:r>
              <a:rPr lang="en-US" dirty="0"/>
              <a:t>Note: This is why, in the assignment, you need to search through the hyperparameter space to find the optimal number of epochs. A higher number of epochs doesn’t always mean better performance</a:t>
            </a:r>
            <a:r>
              <a:rPr lang="pl-PL" dirty="0"/>
              <a:t> on the </a:t>
            </a:r>
            <a:r>
              <a:rPr lang="pl-PL" dirty="0" err="1"/>
              <a:t>validation</a:t>
            </a:r>
            <a:r>
              <a:rPr lang="pl-PL" dirty="0"/>
              <a:t>/test set</a:t>
            </a:r>
            <a:r>
              <a:rPr lang="en-US" dirty="0"/>
              <a:t>!</a:t>
            </a:r>
            <a:endParaRPr lang="pl-PL" dirty="0"/>
          </a:p>
          <a:p>
            <a:r>
              <a:rPr lang="en-US" dirty="0"/>
              <a:t>Important: This technique restricts the training duration.</a:t>
            </a:r>
            <a:endParaRPr lang="pl-PL" dirty="0"/>
          </a:p>
        </p:txBody>
      </p:sp>
    </p:spTree>
    <p:extLst>
      <p:ext uri="{BB962C8B-B14F-4D97-AF65-F5344CB8AC3E}">
        <p14:creationId xmlns:p14="http://schemas.microsoft.com/office/powerpoint/2010/main" val="21575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EE325D-C5BF-46F6-54FF-1DF9BA55CD92}"/>
              </a:ext>
            </a:extLst>
          </p:cNvPr>
          <p:cNvSpPr>
            <a:spLocks noGrp="1"/>
          </p:cNvSpPr>
          <p:nvPr>
            <p:ph type="title"/>
          </p:nvPr>
        </p:nvSpPr>
        <p:spPr/>
        <p:txBody>
          <a:bodyPr/>
          <a:lstStyle/>
          <a:p>
            <a:pPr algn="ctr"/>
            <a:r>
              <a:rPr lang="pl-PL" dirty="0" err="1"/>
              <a:t>Early</a:t>
            </a:r>
            <a:r>
              <a:rPr lang="pl-PL" dirty="0"/>
              <a:t> </a:t>
            </a:r>
            <a:r>
              <a:rPr lang="pl-PL" dirty="0" err="1"/>
              <a:t>Stopping</a:t>
            </a:r>
            <a:endParaRPr lang="en-US" dirty="0"/>
          </a:p>
        </p:txBody>
      </p:sp>
      <p:pic>
        <p:nvPicPr>
          <p:cNvPr id="7" name="Symbol zastępczy zawartości 6">
            <a:extLst>
              <a:ext uri="{FF2B5EF4-FFF2-40B4-BE49-F238E27FC236}">
                <a16:creationId xmlns:a16="http://schemas.microsoft.com/office/drawing/2014/main" id="{74BF8FD5-797C-7DFF-D3E8-212AA935A729}"/>
              </a:ext>
            </a:extLst>
          </p:cNvPr>
          <p:cNvPicPr>
            <a:picLocks noGrp="1" noChangeAspect="1"/>
          </p:cNvPicPr>
          <p:nvPr>
            <p:ph idx="1"/>
          </p:nvPr>
        </p:nvPicPr>
        <p:blipFill>
          <a:blip r:embed="rId2"/>
          <a:stretch>
            <a:fillRect/>
          </a:stretch>
        </p:blipFill>
        <p:spPr>
          <a:xfrm>
            <a:off x="2679868" y="2000921"/>
            <a:ext cx="6337673" cy="3537064"/>
          </a:xfrm>
        </p:spPr>
      </p:pic>
    </p:spTree>
    <p:extLst>
      <p:ext uri="{BB962C8B-B14F-4D97-AF65-F5344CB8AC3E}">
        <p14:creationId xmlns:p14="http://schemas.microsoft.com/office/powerpoint/2010/main" val="45683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2EDDA0-2B4C-26DC-1E29-5A045287D277}"/>
              </a:ext>
            </a:extLst>
          </p:cNvPr>
          <p:cNvSpPr>
            <a:spLocks noGrp="1"/>
          </p:cNvSpPr>
          <p:nvPr>
            <p:ph type="title"/>
          </p:nvPr>
        </p:nvSpPr>
        <p:spPr/>
        <p:txBody>
          <a:bodyPr/>
          <a:lstStyle/>
          <a:p>
            <a:pPr algn="ctr"/>
            <a:r>
              <a:rPr lang="pl-PL" dirty="0"/>
              <a:t>Be </a:t>
            </a:r>
            <a:r>
              <a:rPr lang="pl-PL" dirty="0" err="1"/>
              <a:t>aware</a:t>
            </a:r>
            <a:r>
              <a:rPr lang="pl-PL" dirty="0"/>
              <a:t>!</a:t>
            </a:r>
            <a:endParaRPr lang="en-US" dirty="0"/>
          </a:p>
        </p:txBody>
      </p:sp>
      <p:sp>
        <p:nvSpPr>
          <p:cNvPr id="3" name="Symbol zastępczy zawartości 2">
            <a:extLst>
              <a:ext uri="{FF2B5EF4-FFF2-40B4-BE49-F238E27FC236}">
                <a16:creationId xmlns:a16="http://schemas.microsoft.com/office/drawing/2014/main" id="{90CB0CA0-A830-A663-1520-6B43B12C7392}"/>
              </a:ext>
            </a:extLst>
          </p:cNvPr>
          <p:cNvSpPr>
            <a:spLocks noGrp="1"/>
          </p:cNvSpPr>
          <p:nvPr>
            <p:ph idx="1"/>
          </p:nvPr>
        </p:nvSpPr>
        <p:spPr/>
        <p:txBody>
          <a:bodyPr/>
          <a:lstStyle/>
          <a:p>
            <a:r>
              <a:rPr lang="en-US" dirty="0"/>
              <a:t>Keep in mind that early stopping not only prevents overfitting but also conserves resources.</a:t>
            </a:r>
            <a:endParaRPr lang="pl-PL" dirty="0"/>
          </a:p>
          <a:p>
            <a:r>
              <a:rPr lang="en-US" dirty="0"/>
              <a:t>In practice, we define a patience parameter:</a:t>
            </a:r>
            <a:r>
              <a:rPr lang="pl-PL" dirty="0"/>
              <a:t> </a:t>
            </a:r>
            <a:r>
              <a:rPr lang="en-US" dirty="0"/>
              <a:t>patience = 10 means training will stop if there’s no improvement in validation loss or accuracy for 10 consecutive epochs.</a:t>
            </a:r>
            <a:endParaRPr lang="pl-PL" dirty="0"/>
          </a:p>
          <a:p>
            <a:r>
              <a:rPr lang="en-US" dirty="0"/>
              <a:t>After stopping, the model's weights are reverted to those from the epoch with the lowest validation loss.</a:t>
            </a:r>
          </a:p>
        </p:txBody>
      </p:sp>
    </p:spTree>
    <p:extLst>
      <p:ext uri="{BB962C8B-B14F-4D97-AF65-F5344CB8AC3E}">
        <p14:creationId xmlns:p14="http://schemas.microsoft.com/office/powerpoint/2010/main" val="12051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5B97D0-F6BC-BD73-8831-3F4AFF073721}"/>
              </a:ext>
            </a:extLst>
          </p:cNvPr>
          <p:cNvSpPr>
            <a:spLocks noGrp="1"/>
          </p:cNvSpPr>
          <p:nvPr>
            <p:ph type="title"/>
          </p:nvPr>
        </p:nvSpPr>
        <p:spPr/>
        <p:txBody>
          <a:bodyPr/>
          <a:lstStyle/>
          <a:p>
            <a:pPr algn="ctr"/>
            <a:r>
              <a:rPr lang="pl-PL" dirty="0"/>
              <a:t>L1/L2 </a:t>
            </a:r>
            <a:r>
              <a:rPr lang="pl-PL" dirty="0" err="1"/>
              <a:t>Regularization</a:t>
            </a:r>
            <a:endParaRPr lang="en-US" dirty="0"/>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4A4EC519-A53E-478C-F77D-88813F7ACC84}"/>
                  </a:ext>
                </a:extLst>
              </p:cNvPr>
              <p:cNvSpPr>
                <a:spLocks noGrp="1"/>
              </p:cNvSpPr>
              <p:nvPr>
                <p:ph idx="1"/>
              </p:nvPr>
            </p:nvSpPr>
            <p:spPr/>
            <p:txBody>
              <a:bodyPr/>
              <a:lstStyle/>
              <a:p>
                <a:r>
                  <a:rPr lang="pl-PL" b="1" dirty="0"/>
                  <a:t>L2</a:t>
                </a:r>
                <a:r>
                  <a:rPr lang="pl-PL" dirty="0"/>
                  <a:t> </a:t>
                </a:r>
                <a:r>
                  <a:rPr lang="pl-PL" dirty="0" err="1"/>
                  <a:t>adds</a:t>
                </a:r>
                <a:r>
                  <a:rPr lang="pl-PL" dirty="0"/>
                  <a:t> a </a:t>
                </a:r>
                <a:r>
                  <a:rPr lang="pl-PL" dirty="0" err="1"/>
                  <a:t>squared</a:t>
                </a:r>
                <a:r>
                  <a:rPr lang="pl-PL" dirty="0"/>
                  <a:t> </a:t>
                </a:r>
                <a:r>
                  <a:rPr lang="pl-PL" dirty="0" err="1"/>
                  <a:t>magnitude</a:t>
                </a:r>
                <a:r>
                  <a:rPr lang="pl-PL" dirty="0"/>
                  <a:t> of </a:t>
                </a:r>
                <a:r>
                  <a:rPr lang="pl-PL" dirty="0" err="1"/>
                  <a:t>coefficient</a:t>
                </a:r>
                <a:r>
                  <a:rPr lang="pl-PL" dirty="0"/>
                  <a:t> as </a:t>
                </a:r>
                <a:r>
                  <a:rPr lang="pl-PL" dirty="0" err="1"/>
                  <a:t>penalty</a:t>
                </a:r>
                <a:r>
                  <a:rPr lang="pl-PL" dirty="0"/>
                  <a:t> term to the </a:t>
                </a:r>
                <a:r>
                  <a:rPr lang="pl-PL" dirty="0" err="1"/>
                  <a:t>loss</a:t>
                </a:r>
                <a:r>
                  <a:rPr lang="pl-PL" dirty="0"/>
                  <a:t> </a:t>
                </a:r>
                <a:r>
                  <a:rPr lang="pl-PL" dirty="0" err="1"/>
                  <a:t>funcction</a:t>
                </a:r>
                <a:r>
                  <a:rPr lang="pl-PL" dirty="0"/>
                  <a:t>:</a:t>
                </a:r>
              </a:p>
              <a:p>
                <a:pPr marL="0" indent="0" algn="ctr">
                  <a:buNone/>
                </a:pPr>
                <a:br>
                  <a:rPr lang="pl-PL" dirty="0"/>
                </a:br>
                <a:r>
                  <a:rPr lang="pl-PL" dirty="0" err="1"/>
                  <a:t>Loss</a:t>
                </a:r>
                <a:r>
                  <a:rPr lang="pl-PL" dirty="0"/>
                  <a:t> = </a:t>
                </a:r>
                <a:r>
                  <a:rPr lang="pl-PL" dirty="0" err="1"/>
                  <a:t>Loss</a:t>
                </a:r>
                <a:r>
                  <a:rPr lang="pl-PL" dirty="0"/>
                  <a:t> +</a:t>
                </a:r>
                <a14:m>
                  <m:oMath xmlns:m="http://schemas.openxmlformats.org/officeDocument/2006/math">
                    <m:r>
                      <a:rPr lang="pl-PL" b="0" i="1" smtClean="0">
                        <a:latin typeface="Cambria Math" panose="02040503050406030204" pitchFamily="18" charset="0"/>
                      </a:rPr>
                      <m:t>𝜆</m:t>
                    </m:r>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𝛽</m:t>
                        </m:r>
                      </m:e>
                      <m:sup>
                        <m:r>
                          <a:rPr lang="pl-PL" b="0" i="1" smtClean="0">
                            <a:latin typeface="Cambria Math" panose="02040503050406030204" pitchFamily="18" charset="0"/>
                          </a:rPr>
                          <m:t>2</m:t>
                        </m:r>
                      </m:sup>
                    </m:sSup>
                  </m:oMath>
                </a14:m>
                <a:endParaRPr lang="pl-PL" dirty="0"/>
              </a:p>
              <a:p>
                <a:r>
                  <a:rPr lang="pl-PL" b="1" dirty="0"/>
                  <a:t>L1</a:t>
                </a:r>
                <a:r>
                  <a:rPr lang="pl-PL" b="0" dirty="0"/>
                  <a:t> </a:t>
                </a:r>
                <a:r>
                  <a:rPr lang="pl-PL" b="0" dirty="0" err="1"/>
                  <a:t>adds</a:t>
                </a:r>
                <a:r>
                  <a:rPr lang="pl-PL" b="0" dirty="0"/>
                  <a:t> </a:t>
                </a:r>
                <a:r>
                  <a:rPr lang="pl-PL" dirty="0" err="1"/>
                  <a:t>absolute</a:t>
                </a:r>
                <a:r>
                  <a:rPr lang="pl-PL" dirty="0"/>
                  <a:t> </a:t>
                </a:r>
                <a:r>
                  <a:rPr lang="pl-PL" dirty="0" err="1"/>
                  <a:t>value</a:t>
                </a:r>
                <a:r>
                  <a:rPr lang="pl-PL" dirty="0"/>
                  <a:t> of </a:t>
                </a:r>
                <a:r>
                  <a:rPr lang="pl-PL" dirty="0" err="1"/>
                  <a:t>magnitude</a:t>
                </a:r>
                <a:r>
                  <a:rPr lang="pl-PL" dirty="0"/>
                  <a:t> of </a:t>
                </a:r>
                <a:r>
                  <a:rPr lang="pl-PL" dirty="0" err="1"/>
                  <a:t>coefficient</a:t>
                </a:r>
                <a:r>
                  <a:rPr lang="pl-PL" dirty="0"/>
                  <a:t> as </a:t>
                </a:r>
                <a:r>
                  <a:rPr lang="pl-PL" dirty="0" err="1"/>
                  <a:t>penalty</a:t>
                </a:r>
                <a:r>
                  <a:rPr lang="pl-PL" dirty="0"/>
                  <a:t> term to the </a:t>
                </a:r>
                <a:r>
                  <a:rPr lang="pl-PL" dirty="0" err="1"/>
                  <a:t>loss</a:t>
                </a:r>
                <a:r>
                  <a:rPr lang="pl-PL" dirty="0"/>
                  <a:t> </a:t>
                </a:r>
                <a:r>
                  <a:rPr lang="pl-PL" dirty="0" err="1"/>
                  <a:t>function</a:t>
                </a:r>
                <a:r>
                  <a:rPr lang="pl-PL" dirty="0"/>
                  <a:t>:</a:t>
                </a:r>
              </a:p>
              <a:p>
                <a:pPr marL="0" indent="0" algn="ctr">
                  <a:buNone/>
                </a:pPr>
                <a:r>
                  <a:rPr lang="pl-PL" b="0" dirty="0" err="1"/>
                  <a:t>Loss</a:t>
                </a:r>
                <a:r>
                  <a:rPr lang="pl-PL" b="0" dirty="0"/>
                  <a:t> = </a:t>
                </a:r>
                <a:r>
                  <a:rPr lang="pl-PL" b="0" dirty="0" err="1"/>
                  <a:t>Loss</a:t>
                </a:r>
                <a:r>
                  <a:rPr lang="pl-PL" b="0" dirty="0"/>
                  <a:t> + </a:t>
                </a:r>
                <a14:m>
                  <m:oMath xmlns:m="http://schemas.openxmlformats.org/officeDocument/2006/math">
                    <m:r>
                      <a:rPr lang="pl-PL" b="0" i="1" smtClean="0">
                        <a:latin typeface="Cambria Math" panose="02040503050406030204" pitchFamily="18" charset="0"/>
                      </a:rPr>
                      <m:t>𝜆</m:t>
                    </m:r>
                    <m:r>
                      <a:rPr lang="pl-PL" b="0" i="1" smtClean="0">
                        <a:latin typeface="Cambria Math" panose="02040503050406030204" pitchFamily="18" charset="0"/>
                      </a:rPr>
                      <m:t>⋅∑|</m:t>
                    </m:r>
                    <m:r>
                      <a:rPr lang="pl-PL" b="0" i="1" smtClean="0">
                        <a:latin typeface="Cambria Math" panose="02040503050406030204" pitchFamily="18" charset="0"/>
                      </a:rPr>
                      <m:t>𝛽</m:t>
                    </m:r>
                    <m:r>
                      <a:rPr lang="pl-PL" b="0" i="1" smtClean="0">
                        <a:latin typeface="Cambria Math" panose="02040503050406030204" pitchFamily="18" charset="0"/>
                      </a:rPr>
                      <m:t>|</m:t>
                    </m:r>
                  </m:oMath>
                </a14:m>
                <a:endParaRPr lang="pl-PL" dirty="0"/>
              </a:p>
              <a:p>
                <a:r>
                  <a:rPr lang="pl-PL" b="0" dirty="0" err="1"/>
                  <a:t>Weights</a:t>
                </a:r>
                <a:r>
                  <a:rPr lang="pl-PL" b="0" dirty="0"/>
                  <a:t> </a:t>
                </a:r>
                <a:r>
                  <a:rPr lang="pl-PL" b="0" dirty="0" err="1"/>
                  <a:t>Penalties</a:t>
                </a:r>
                <a:r>
                  <a:rPr lang="pl-PL" b="0" dirty="0"/>
                  <a:t> -&gt; </a:t>
                </a:r>
                <a:r>
                  <a:rPr lang="pl-PL" b="0" dirty="0" err="1"/>
                  <a:t>Smaller</a:t>
                </a:r>
                <a:r>
                  <a:rPr lang="pl-PL" b="0" dirty="0"/>
                  <a:t> </a:t>
                </a:r>
                <a:r>
                  <a:rPr lang="pl-PL" b="0" dirty="0" err="1"/>
                  <a:t>Weights</a:t>
                </a:r>
                <a:r>
                  <a:rPr lang="pl-PL" b="0" dirty="0"/>
                  <a:t> -&gt; </a:t>
                </a:r>
                <a:r>
                  <a:rPr lang="pl-PL" b="0" dirty="0" err="1"/>
                  <a:t>Simpler</a:t>
                </a:r>
                <a:r>
                  <a:rPr lang="pl-PL" b="0" dirty="0"/>
                  <a:t> Model -&gt; Less </a:t>
                </a:r>
                <a:r>
                  <a:rPr lang="pl-PL" b="0" dirty="0" err="1"/>
                  <a:t>Overfit</a:t>
                </a:r>
                <a:endParaRPr lang="pl-PL" b="0" dirty="0"/>
              </a:p>
              <a:p>
                <a:pPr marL="0" indent="0" algn="ctr">
                  <a:buNone/>
                </a:pPr>
                <a:endParaRPr lang="pl-PL" b="0" dirty="0"/>
              </a:p>
              <a:p>
                <a:endParaRPr lang="pl-PL" b="0" dirty="0"/>
              </a:p>
              <a:p>
                <a:endParaRPr lang="en-US" dirty="0"/>
              </a:p>
            </p:txBody>
          </p:sp>
        </mc:Choice>
        <mc:Fallback>
          <p:sp>
            <p:nvSpPr>
              <p:cNvPr id="3" name="Symbol zastępczy zawartości 2">
                <a:extLst>
                  <a:ext uri="{FF2B5EF4-FFF2-40B4-BE49-F238E27FC236}">
                    <a16:creationId xmlns:a16="http://schemas.microsoft.com/office/drawing/2014/main" id="{4A4EC519-A53E-478C-F77D-88813F7ACC84}"/>
                  </a:ext>
                </a:extLst>
              </p:cNvPr>
              <p:cNvSpPr>
                <a:spLocks noGrp="1" noRot="1" noChangeAspect="1" noMove="1" noResize="1" noEditPoints="1" noAdjustHandles="1" noChangeArrowheads="1" noChangeShapeType="1" noTextEdit="1"/>
              </p:cNvSpPr>
              <p:nvPr>
                <p:ph idx="1"/>
              </p:nvPr>
            </p:nvSpPr>
            <p:spPr>
              <a:blipFill>
                <a:blip r:embed="rId2"/>
                <a:stretch>
                  <a:fillRect l="-1043" t="-2381" r="-928"/>
                </a:stretch>
              </a:blipFill>
            </p:spPr>
            <p:txBody>
              <a:bodyPr/>
              <a:lstStyle/>
              <a:p>
                <a:r>
                  <a:rPr lang="en-US">
                    <a:noFill/>
                  </a:rPr>
                  <a:t> </a:t>
                </a:r>
              </a:p>
            </p:txBody>
          </p:sp>
        </mc:Fallback>
      </mc:AlternateContent>
    </p:spTree>
    <p:extLst>
      <p:ext uri="{BB962C8B-B14F-4D97-AF65-F5344CB8AC3E}">
        <p14:creationId xmlns:p14="http://schemas.microsoft.com/office/powerpoint/2010/main" val="3212704614"/>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328</TotalTime>
  <Words>723</Words>
  <Application>Microsoft Office PowerPoint</Application>
  <PresentationFormat>Panoramiczny</PresentationFormat>
  <Paragraphs>53</Paragraphs>
  <Slides>17</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17</vt:i4>
      </vt:variant>
    </vt:vector>
  </HeadingPairs>
  <TitlesOfParts>
    <vt:vector size="22" baseType="lpstr">
      <vt:lpstr>Aptos</vt:lpstr>
      <vt:lpstr>Aptos Display</vt:lpstr>
      <vt:lpstr>Arial</vt:lpstr>
      <vt:lpstr>Cambria Math</vt:lpstr>
      <vt:lpstr>Motyw pakietu Office</vt:lpstr>
      <vt:lpstr>Regularization techniques in Neural Networks</vt:lpstr>
      <vt:lpstr>Main idea – To avoiding overfitting</vt:lpstr>
      <vt:lpstr>What you already know…</vt:lpstr>
      <vt:lpstr>What is a regularization? </vt:lpstr>
      <vt:lpstr>Regularization Techniques We'll Cover Today</vt:lpstr>
      <vt:lpstr>Early Stopping</vt:lpstr>
      <vt:lpstr>Early Stopping</vt:lpstr>
      <vt:lpstr>Be aware!</vt:lpstr>
      <vt:lpstr>L1/L2 Regularization</vt:lpstr>
      <vt:lpstr>L2 Regularization was for example used in Alpha Zero</vt:lpstr>
      <vt:lpstr>Few words about L1/L2 Regularization</vt:lpstr>
      <vt:lpstr>Dropout – training phase</vt:lpstr>
      <vt:lpstr>Dropout visualization</vt:lpstr>
      <vt:lpstr>Dropout – training phase</vt:lpstr>
      <vt:lpstr>Dropout – test phase</vt:lpstr>
      <vt:lpstr>Dropout</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Paweł Batorski</dc:creator>
  <cp:lastModifiedBy>Paweł Batorski</cp:lastModifiedBy>
  <cp:revision>4</cp:revision>
  <dcterms:created xsi:type="dcterms:W3CDTF">2024-11-04T13:48:28Z</dcterms:created>
  <dcterms:modified xsi:type="dcterms:W3CDTF">2024-11-04T22:53:58Z</dcterms:modified>
</cp:coreProperties>
</file>