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f4c6327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f4c6327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f1a2ccbf9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f1a2ccbf9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7ee02e8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7ee02e8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f1a2ccbf9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f1a2ccbf9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7ee02e8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7ee02e8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f6e40c71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f6e40c7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f6e40c7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f6e40c7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7ee02e8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7ee02e8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7ee02e8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7ee02e8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7ee02e8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7ee02e8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7ee02e8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7ee02e8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7ee02e8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7ee02e8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7ee02e8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7ee02e8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13.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body"/>
          </p:nvPr>
        </p:nvSpPr>
        <p:spPr>
          <a:xfrm>
            <a:off x="1028225" y="1007975"/>
            <a:ext cx="6813600" cy="9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3500">
                <a:solidFill>
                  <a:srgbClr val="4A86E8"/>
                </a:solidFill>
              </a:rPr>
              <a:t>PRÁCTICA</a:t>
            </a:r>
            <a:r>
              <a:rPr lang="es" sz="3500">
                <a:solidFill>
                  <a:srgbClr val="4A86E8"/>
                </a:solidFill>
              </a:rPr>
              <a:t> MPI :</a:t>
            </a:r>
            <a:endParaRPr sz="3500">
              <a:solidFill>
                <a:srgbClr val="4A86E8"/>
              </a:solidFill>
            </a:endParaRPr>
          </a:p>
          <a:p>
            <a:pPr indent="457200" lvl="0" marL="0" rtl="0" algn="l">
              <a:spcBef>
                <a:spcPts val="0"/>
              </a:spcBef>
              <a:spcAft>
                <a:spcPts val="0"/>
              </a:spcAft>
              <a:buNone/>
            </a:pPr>
            <a:r>
              <a:rPr lang="es" sz="3500">
                <a:solidFill>
                  <a:srgbClr val="4A86E8"/>
                </a:solidFill>
              </a:rPr>
              <a:t>NÚMERO</a:t>
            </a:r>
            <a:r>
              <a:rPr lang="es" sz="3500">
                <a:solidFill>
                  <a:srgbClr val="4A86E8"/>
                </a:solidFill>
              </a:rPr>
              <a:t> PERFECTO</a:t>
            </a:r>
            <a:endParaRPr sz="3500">
              <a:solidFill>
                <a:srgbClr val="4A86E8"/>
              </a:solidFill>
            </a:endParaRPr>
          </a:p>
        </p:txBody>
      </p:sp>
      <p:sp>
        <p:nvSpPr>
          <p:cNvPr id="65" name="Google Shape;65;p13"/>
          <p:cNvSpPr txBox="1"/>
          <p:nvPr/>
        </p:nvSpPr>
        <p:spPr>
          <a:xfrm>
            <a:off x="598950" y="3513125"/>
            <a:ext cx="3546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latin typeface="Roboto"/>
                <a:ea typeface="Roboto"/>
                <a:cs typeface="Roboto"/>
                <a:sym typeface="Roboto"/>
              </a:rPr>
              <a:t>Andrei Brinza X9842586N</a:t>
            </a:r>
            <a:endParaRPr sz="900">
              <a:latin typeface="Roboto"/>
              <a:ea typeface="Roboto"/>
              <a:cs typeface="Roboto"/>
              <a:sym typeface="Roboto"/>
            </a:endParaRPr>
          </a:p>
          <a:p>
            <a:pPr indent="0" lvl="0" marL="0" rtl="0" algn="l">
              <a:spcBef>
                <a:spcPts val="0"/>
              </a:spcBef>
              <a:spcAft>
                <a:spcPts val="0"/>
              </a:spcAft>
              <a:buNone/>
            </a:pPr>
            <a:r>
              <a:rPr lang="es" sz="900">
                <a:latin typeface="Roboto"/>
                <a:ea typeface="Roboto"/>
                <a:cs typeface="Roboto"/>
                <a:sym typeface="Roboto"/>
              </a:rPr>
              <a:t>Elena Andrés Sánchez 70896782H</a:t>
            </a:r>
            <a:endParaRPr sz="900">
              <a:latin typeface="Roboto"/>
              <a:ea typeface="Roboto"/>
              <a:cs typeface="Roboto"/>
              <a:sym typeface="Roboto"/>
            </a:endParaRPr>
          </a:p>
          <a:p>
            <a:pPr indent="0" lvl="0" marL="0" rtl="0" algn="l">
              <a:spcBef>
                <a:spcPts val="0"/>
              </a:spcBef>
              <a:spcAft>
                <a:spcPts val="0"/>
              </a:spcAft>
              <a:buNone/>
            </a:pPr>
            <a:r>
              <a:rPr lang="es" sz="900">
                <a:latin typeface="Roboto"/>
                <a:ea typeface="Roboto"/>
                <a:cs typeface="Roboto"/>
                <a:sym typeface="Roboto"/>
              </a:rPr>
              <a:t>Álvaro García García 45138930G</a:t>
            </a:r>
            <a:endParaRPr sz="900">
              <a:latin typeface="Roboto"/>
              <a:ea typeface="Roboto"/>
              <a:cs typeface="Roboto"/>
              <a:sym typeface="Roboto"/>
            </a:endParaRPr>
          </a:p>
          <a:p>
            <a:pPr indent="0" lvl="0" marL="0" rtl="0" algn="l">
              <a:spcBef>
                <a:spcPts val="0"/>
              </a:spcBef>
              <a:spcAft>
                <a:spcPts val="0"/>
              </a:spcAft>
              <a:buNone/>
            </a:pPr>
            <a:r>
              <a:rPr lang="es" sz="900">
                <a:latin typeface="Roboto"/>
                <a:ea typeface="Roboto"/>
                <a:cs typeface="Roboto"/>
                <a:sym typeface="Roboto"/>
              </a:rPr>
              <a:t>Pablo Barrio Val 70907854G</a:t>
            </a:r>
            <a:endParaRPr sz="9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MEJORAS DURANTE EL </a:t>
            </a:r>
            <a:r>
              <a:rPr lang="es"/>
              <a:t>DESARROLLO</a:t>
            </a:r>
            <a:endParaRPr/>
          </a:p>
        </p:txBody>
      </p:sp>
      <p:pic>
        <p:nvPicPr>
          <p:cNvPr id="124" name="Google Shape;124;p22"/>
          <p:cNvPicPr preferRelativeResize="0"/>
          <p:nvPr/>
        </p:nvPicPr>
        <p:blipFill>
          <a:blip r:embed="rId3">
            <a:alphaModFix/>
          </a:blip>
          <a:stretch>
            <a:fillRect/>
          </a:stretch>
        </p:blipFill>
        <p:spPr>
          <a:xfrm>
            <a:off x="4932300" y="4544669"/>
            <a:ext cx="2519051" cy="550144"/>
          </a:xfrm>
          <a:prstGeom prst="rect">
            <a:avLst/>
          </a:prstGeom>
          <a:noFill/>
          <a:ln>
            <a:noFill/>
          </a:ln>
        </p:spPr>
      </p:pic>
      <p:pic>
        <p:nvPicPr>
          <p:cNvPr id="125" name="Google Shape;125;p22"/>
          <p:cNvPicPr preferRelativeResize="0"/>
          <p:nvPr/>
        </p:nvPicPr>
        <p:blipFill>
          <a:blip r:embed="rId4">
            <a:alphaModFix/>
          </a:blip>
          <a:stretch>
            <a:fillRect/>
          </a:stretch>
        </p:blipFill>
        <p:spPr>
          <a:xfrm>
            <a:off x="55050" y="4551624"/>
            <a:ext cx="2447199" cy="536225"/>
          </a:xfrm>
          <a:prstGeom prst="rect">
            <a:avLst/>
          </a:prstGeom>
          <a:noFill/>
          <a:ln>
            <a:noFill/>
          </a:ln>
        </p:spPr>
      </p:pic>
      <p:pic>
        <p:nvPicPr>
          <p:cNvPr id="126" name="Google Shape;126;p22"/>
          <p:cNvPicPr preferRelativeResize="0"/>
          <p:nvPr/>
        </p:nvPicPr>
        <p:blipFill>
          <a:blip r:embed="rId5">
            <a:alphaModFix/>
          </a:blip>
          <a:stretch>
            <a:fillRect/>
          </a:stretch>
        </p:blipFill>
        <p:spPr>
          <a:xfrm>
            <a:off x="4743100" y="1408175"/>
            <a:ext cx="2597249" cy="1531100"/>
          </a:xfrm>
          <a:prstGeom prst="rect">
            <a:avLst/>
          </a:prstGeom>
          <a:noFill/>
          <a:ln>
            <a:noFill/>
          </a:ln>
        </p:spPr>
      </p:pic>
      <p:pic>
        <p:nvPicPr>
          <p:cNvPr id="127" name="Google Shape;127;p22"/>
          <p:cNvPicPr preferRelativeResize="0"/>
          <p:nvPr/>
        </p:nvPicPr>
        <p:blipFill>
          <a:blip r:embed="rId6">
            <a:alphaModFix/>
          </a:blip>
          <a:stretch>
            <a:fillRect/>
          </a:stretch>
        </p:blipFill>
        <p:spPr>
          <a:xfrm>
            <a:off x="6619125" y="2965012"/>
            <a:ext cx="2597250" cy="1441801"/>
          </a:xfrm>
          <a:prstGeom prst="rect">
            <a:avLst/>
          </a:prstGeom>
          <a:noFill/>
          <a:ln>
            <a:noFill/>
          </a:ln>
        </p:spPr>
      </p:pic>
      <p:pic>
        <p:nvPicPr>
          <p:cNvPr id="128" name="Google Shape;128;p22"/>
          <p:cNvPicPr preferRelativeResize="0"/>
          <p:nvPr/>
        </p:nvPicPr>
        <p:blipFill>
          <a:blip r:embed="rId7">
            <a:alphaModFix/>
          </a:blip>
          <a:stretch>
            <a:fillRect/>
          </a:stretch>
        </p:blipFill>
        <p:spPr>
          <a:xfrm>
            <a:off x="1779681" y="2860825"/>
            <a:ext cx="2519044" cy="1650175"/>
          </a:xfrm>
          <a:prstGeom prst="rect">
            <a:avLst/>
          </a:prstGeom>
          <a:noFill/>
          <a:ln>
            <a:noFill/>
          </a:ln>
        </p:spPr>
      </p:pic>
      <p:pic>
        <p:nvPicPr>
          <p:cNvPr id="129" name="Google Shape;129;p22"/>
          <p:cNvPicPr preferRelativeResize="0"/>
          <p:nvPr/>
        </p:nvPicPr>
        <p:blipFill>
          <a:blip r:embed="rId8">
            <a:alphaModFix/>
          </a:blip>
          <a:stretch>
            <a:fillRect/>
          </a:stretch>
        </p:blipFill>
        <p:spPr>
          <a:xfrm>
            <a:off x="146775" y="1408175"/>
            <a:ext cx="2819038" cy="1412025"/>
          </a:xfrm>
          <a:prstGeom prst="rect">
            <a:avLst/>
          </a:prstGeom>
          <a:noFill/>
          <a:ln>
            <a:noFill/>
          </a:ln>
        </p:spPr>
      </p:pic>
      <p:sp>
        <p:nvSpPr>
          <p:cNvPr id="130" name="Google Shape;130;p22"/>
          <p:cNvSpPr txBox="1"/>
          <p:nvPr/>
        </p:nvSpPr>
        <p:spPr>
          <a:xfrm>
            <a:off x="3133150" y="1593300"/>
            <a:ext cx="13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Roboto"/>
                <a:ea typeface="Roboto"/>
                <a:cs typeface="Roboto"/>
                <a:sym typeface="Roboto"/>
              </a:rPr>
              <a:t>ANTES</a:t>
            </a:r>
            <a:endParaRPr b="1">
              <a:latin typeface="Roboto"/>
              <a:ea typeface="Roboto"/>
              <a:cs typeface="Roboto"/>
              <a:sym typeface="Roboto"/>
            </a:endParaRPr>
          </a:p>
        </p:txBody>
      </p:sp>
      <p:sp>
        <p:nvSpPr>
          <p:cNvPr id="131" name="Google Shape;131;p22"/>
          <p:cNvSpPr txBox="1"/>
          <p:nvPr/>
        </p:nvSpPr>
        <p:spPr>
          <a:xfrm>
            <a:off x="7677825" y="1593300"/>
            <a:ext cx="10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Roboto"/>
                <a:ea typeface="Roboto"/>
                <a:cs typeface="Roboto"/>
                <a:sym typeface="Roboto"/>
              </a:rPr>
              <a:t>DESPUÉS</a:t>
            </a:r>
            <a:endParaRPr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RESULTADOS DE EJECUCIONES (496)</a:t>
            </a:r>
            <a:endParaRPr/>
          </a:p>
        </p:txBody>
      </p:sp>
      <p:sp>
        <p:nvSpPr>
          <p:cNvPr id="137" name="Google Shape;137;p23"/>
          <p:cNvSpPr txBox="1"/>
          <p:nvPr/>
        </p:nvSpPr>
        <p:spPr>
          <a:xfrm>
            <a:off x="6961375" y="1293575"/>
            <a:ext cx="21438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rgbClr val="3C78D8"/>
                </a:solidFill>
                <a:latin typeface="Roboto"/>
                <a:ea typeface="Roboto"/>
                <a:cs typeface="Roboto"/>
                <a:sym typeface="Roboto"/>
              </a:rPr>
              <a:t>Andrei</a:t>
            </a:r>
            <a:endParaRPr>
              <a:solidFill>
                <a:srgbClr val="3C78D8"/>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6AA84F"/>
                </a:solidFill>
                <a:latin typeface="Roboto"/>
                <a:ea typeface="Roboto"/>
                <a:cs typeface="Roboto"/>
                <a:sym typeface="Roboto"/>
              </a:rPr>
              <a:t>Álvaro (WindowsBashT)</a:t>
            </a:r>
            <a:endParaRPr>
              <a:solidFill>
                <a:srgbClr val="6AA84F"/>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FF9900"/>
                </a:solidFill>
                <a:latin typeface="Roboto"/>
                <a:ea typeface="Roboto"/>
                <a:cs typeface="Roboto"/>
                <a:sym typeface="Roboto"/>
              </a:rPr>
              <a:t>Álvaro MV</a:t>
            </a:r>
            <a:endParaRPr>
              <a:latin typeface="Roboto"/>
              <a:ea typeface="Roboto"/>
              <a:cs typeface="Roboto"/>
              <a:sym typeface="Roboto"/>
            </a:endParaRPr>
          </a:p>
        </p:txBody>
      </p:sp>
      <p:pic>
        <p:nvPicPr>
          <p:cNvPr id="138" name="Google Shape;138;p23"/>
          <p:cNvPicPr preferRelativeResize="0"/>
          <p:nvPr/>
        </p:nvPicPr>
        <p:blipFill>
          <a:blip r:embed="rId3">
            <a:alphaModFix/>
          </a:blip>
          <a:stretch>
            <a:fillRect/>
          </a:stretch>
        </p:blipFill>
        <p:spPr>
          <a:xfrm>
            <a:off x="591000" y="1293575"/>
            <a:ext cx="3016612" cy="1625300"/>
          </a:xfrm>
          <a:prstGeom prst="rect">
            <a:avLst/>
          </a:prstGeom>
          <a:noFill/>
          <a:ln>
            <a:noFill/>
          </a:ln>
        </p:spPr>
      </p:pic>
      <p:pic>
        <p:nvPicPr>
          <p:cNvPr id="139" name="Google Shape;139;p23"/>
          <p:cNvPicPr preferRelativeResize="0"/>
          <p:nvPr/>
        </p:nvPicPr>
        <p:blipFill>
          <a:blip r:embed="rId4">
            <a:alphaModFix/>
          </a:blip>
          <a:stretch>
            <a:fillRect/>
          </a:stretch>
        </p:blipFill>
        <p:spPr>
          <a:xfrm>
            <a:off x="4021825" y="3151366"/>
            <a:ext cx="3016600" cy="1815009"/>
          </a:xfrm>
          <a:prstGeom prst="rect">
            <a:avLst/>
          </a:prstGeom>
          <a:noFill/>
          <a:ln>
            <a:noFill/>
          </a:ln>
        </p:spPr>
      </p:pic>
      <p:pic>
        <p:nvPicPr>
          <p:cNvPr id="140" name="Google Shape;140;p23"/>
          <p:cNvPicPr preferRelativeResize="0"/>
          <p:nvPr/>
        </p:nvPicPr>
        <p:blipFill>
          <a:blip r:embed="rId5">
            <a:alphaModFix/>
          </a:blip>
          <a:stretch>
            <a:fillRect/>
          </a:stretch>
        </p:blipFill>
        <p:spPr>
          <a:xfrm>
            <a:off x="539300" y="3071825"/>
            <a:ext cx="3135575" cy="189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RESULTADOS DE EJECUCIONES (8128)</a:t>
            </a:r>
            <a:endParaRPr/>
          </a:p>
        </p:txBody>
      </p:sp>
      <p:sp>
        <p:nvSpPr>
          <p:cNvPr id="146" name="Google Shape;146;p24"/>
          <p:cNvSpPr txBox="1"/>
          <p:nvPr/>
        </p:nvSpPr>
        <p:spPr>
          <a:xfrm>
            <a:off x="6907900" y="1395950"/>
            <a:ext cx="21666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rgbClr val="3C78D8"/>
                </a:solidFill>
                <a:latin typeface="Roboto"/>
                <a:ea typeface="Roboto"/>
                <a:cs typeface="Roboto"/>
                <a:sym typeface="Roboto"/>
              </a:rPr>
              <a:t>Andrei</a:t>
            </a:r>
            <a:endParaRPr>
              <a:solidFill>
                <a:srgbClr val="3C78D8"/>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6AA84F"/>
                </a:solidFill>
                <a:latin typeface="Roboto"/>
                <a:ea typeface="Roboto"/>
                <a:cs typeface="Roboto"/>
                <a:sym typeface="Roboto"/>
              </a:rPr>
              <a:t>Álvaro (</a:t>
            </a:r>
            <a:r>
              <a:rPr lang="es">
                <a:solidFill>
                  <a:srgbClr val="6AA84F"/>
                </a:solidFill>
                <a:latin typeface="Roboto"/>
                <a:ea typeface="Roboto"/>
                <a:cs typeface="Roboto"/>
                <a:sym typeface="Roboto"/>
              </a:rPr>
              <a:t>WindowsBashT</a:t>
            </a:r>
            <a:r>
              <a:rPr lang="es">
                <a:solidFill>
                  <a:srgbClr val="6AA84F"/>
                </a:solidFill>
                <a:latin typeface="Roboto"/>
                <a:ea typeface="Roboto"/>
                <a:cs typeface="Roboto"/>
                <a:sym typeface="Roboto"/>
              </a:rPr>
              <a:t>)</a:t>
            </a:r>
            <a:endParaRPr>
              <a:solidFill>
                <a:srgbClr val="6AA84F"/>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FF9900"/>
                </a:solidFill>
                <a:latin typeface="Roboto"/>
                <a:ea typeface="Roboto"/>
                <a:cs typeface="Roboto"/>
                <a:sym typeface="Roboto"/>
              </a:rPr>
              <a:t>Álvaro MV</a:t>
            </a:r>
            <a:endParaRPr>
              <a:latin typeface="Roboto"/>
              <a:ea typeface="Roboto"/>
              <a:cs typeface="Roboto"/>
              <a:sym typeface="Roboto"/>
            </a:endParaRPr>
          </a:p>
        </p:txBody>
      </p:sp>
      <p:pic>
        <p:nvPicPr>
          <p:cNvPr id="147" name="Google Shape;147;p24"/>
          <p:cNvPicPr preferRelativeResize="0"/>
          <p:nvPr/>
        </p:nvPicPr>
        <p:blipFill>
          <a:blip r:embed="rId3">
            <a:alphaModFix/>
          </a:blip>
          <a:stretch>
            <a:fillRect/>
          </a:stretch>
        </p:blipFill>
        <p:spPr>
          <a:xfrm>
            <a:off x="3911675" y="3238225"/>
            <a:ext cx="3045925" cy="1714750"/>
          </a:xfrm>
          <a:prstGeom prst="rect">
            <a:avLst/>
          </a:prstGeom>
          <a:noFill/>
          <a:ln>
            <a:noFill/>
          </a:ln>
        </p:spPr>
      </p:pic>
      <p:pic>
        <p:nvPicPr>
          <p:cNvPr id="148" name="Google Shape;148;p24"/>
          <p:cNvPicPr preferRelativeResize="0"/>
          <p:nvPr/>
        </p:nvPicPr>
        <p:blipFill>
          <a:blip r:embed="rId4">
            <a:alphaModFix/>
          </a:blip>
          <a:stretch>
            <a:fillRect/>
          </a:stretch>
        </p:blipFill>
        <p:spPr>
          <a:xfrm>
            <a:off x="306600" y="1394371"/>
            <a:ext cx="3199275" cy="1750829"/>
          </a:xfrm>
          <a:prstGeom prst="rect">
            <a:avLst/>
          </a:prstGeom>
          <a:noFill/>
          <a:ln>
            <a:noFill/>
          </a:ln>
        </p:spPr>
      </p:pic>
      <p:pic>
        <p:nvPicPr>
          <p:cNvPr id="149" name="Google Shape;149;p24"/>
          <p:cNvPicPr preferRelativeResize="0"/>
          <p:nvPr/>
        </p:nvPicPr>
        <p:blipFill>
          <a:blip r:embed="rId5">
            <a:alphaModFix/>
          </a:blip>
          <a:stretch>
            <a:fillRect/>
          </a:stretch>
        </p:blipFill>
        <p:spPr>
          <a:xfrm>
            <a:off x="311725" y="3238225"/>
            <a:ext cx="3199283" cy="171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RESULTADOS DE EJECUCIONES (</a:t>
            </a:r>
            <a:r>
              <a:rPr lang="es"/>
              <a:t>8589869056</a:t>
            </a:r>
            <a:r>
              <a:rPr lang="es"/>
              <a:t>)</a:t>
            </a:r>
            <a:endParaRPr/>
          </a:p>
        </p:txBody>
      </p:sp>
      <p:pic>
        <p:nvPicPr>
          <p:cNvPr id="155" name="Google Shape;155;p25"/>
          <p:cNvPicPr preferRelativeResize="0"/>
          <p:nvPr/>
        </p:nvPicPr>
        <p:blipFill>
          <a:blip r:embed="rId3">
            <a:alphaModFix/>
          </a:blip>
          <a:stretch>
            <a:fillRect/>
          </a:stretch>
        </p:blipFill>
        <p:spPr>
          <a:xfrm>
            <a:off x="283800" y="1442100"/>
            <a:ext cx="2912050" cy="1225107"/>
          </a:xfrm>
          <a:prstGeom prst="rect">
            <a:avLst/>
          </a:prstGeom>
          <a:noFill/>
          <a:ln>
            <a:noFill/>
          </a:ln>
        </p:spPr>
      </p:pic>
      <p:pic>
        <p:nvPicPr>
          <p:cNvPr id="156" name="Google Shape;156;p25"/>
          <p:cNvPicPr preferRelativeResize="0"/>
          <p:nvPr/>
        </p:nvPicPr>
        <p:blipFill>
          <a:blip r:embed="rId4">
            <a:alphaModFix/>
          </a:blip>
          <a:stretch>
            <a:fillRect/>
          </a:stretch>
        </p:blipFill>
        <p:spPr>
          <a:xfrm>
            <a:off x="3713525" y="3016600"/>
            <a:ext cx="3551325" cy="1716275"/>
          </a:xfrm>
          <a:prstGeom prst="rect">
            <a:avLst/>
          </a:prstGeom>
          <a:noFill/>
          <a:ln>
            <a:noFill/>
          </a:ln>
        </p:spPr>
      </p:pic>
      <p:pic>
        <p:nvPicPr>
          <p:cNvPr id="157" name="Google Shape;157;p25"/>
          <p:cNvPicPr preferRelativeResize="0"/>
          <p:nvPr/>
        </p:nvPicPr>
        <p:blipFill>
          <a:blip r:embed="rId5">
            <a:alphaModFix/>
          </a:blip>
          <a:stretch>
            <a:fillRect/>
          </a:stretch>
        </p:blipFill>
        <p:spPr>
          <a:xfrm>
            <a:off x="327850" y="3057800"/>
            <a:ext cx="2912050" cy="1675075"/>
          </a:xfrm>
          <a:prstGeom prst="rect">
            <a:avLst/>
          </a:prstGeom>
          <a:noFill/>
          <a:ln>
            <a:noFill/>
          </a:ln>
        </p:spPr>
      </p:pic>
      <p:sp>
        <p:nvSpPr>
          <p:cNvPr id="158" name="Google Shape;158;p25"/>
          <p:cNvSpPr txBox="1"/>
          <p:nvPr/>
        </p:nvSpPr>
        <p:spPr>
          <a:xfrm>
            <a:off x="6768900" y="1598050"/>
            <a:ext cx="22518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rgbClr val="3C78D8"/>
                </a:solidFill>
                <a:latin typeface="Roboto"/>
                <a:ea typeface="Roboto"/>
                <a:cs typeface="Roboto"/>
                <a:sym typeface="Roboto"/>
              </a:rPr>
              <a:t>Andrei</a:t>
            </a:r>
            <a:endParaRPr>
              <a:solidFill>
                <a:srgbClr val="3C78D8"/>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6AA84F"/>
                </a:solidFill>
                <a:latin typeface="Roboto"/>
                <a:ea typeface="Roboto"/>
                <a:cs typeface="Roboto"/>
                <a:sym typeface="Roboto"/>
              </a:rPr>
              <a:t>Álvaro (</a:t>
            </a:r>
            <a:r>
              <a:rPr lang="es">
                <a:solidFill>
                  <a:srgbClr val="6AA84F"/>
                </a:solidFill>
                <a:latin typeface="Roboto"/>
                <a:ea typeface="Roboto"/>
                <a:cs typeface="Roboto"/>
                <a:sym typeface="Roboto"/>
              </a:rPr>
              <a:t>WindowsBashT</a:t>
            </a:r>
            <a:r>
              <a:rPr lang="es">
                <a:solidFill>
                  <a:srgbClr val="6AA84F"/>
                </a:solidFill>
                <a:latin typeface="Roboto"/>
                <a:ea typeface="Roboto"/>
                <a:cs typeface="Roboto"/>
                <a:sym typeface="Roboto"/>
              </a:rPr>
              <a:t>)</a:t>
            </a:r>
            <a:endParaRPr>
              <a:solidFill>
                <a:srgbClr val="6AA84F"/>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FF9900"/>
                </a:solidFill>
                <a:latin typeface="Roboto"/>
                <a:ea typeface="Roboto"/>
                <a:cs typeface="Roboto"/>
                <a:sym typeface="Roboto"/>
              </a:rPr>
              <a:t>Álvaro MV</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a:t>
            </a:r>
            <a:endParaRPr/>
          </a:p>
        </p:txBody>
      </p:sp>
      <p:sp>
        <p:nvSpPr>
          <p:cNvPr id="164" name="Google Shape;164;p26"/>
          <p:cNvSpPr txBox="1"/>
          <p:nvPr/>
        </p:nvSpPr>
        <p:spPr>
          <a:xfrm>
            <a:off x="881375" y="1416700"/>
            <a:ext cx="74868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Para números bajos la diferencia de tiempo según el número de procesos no varía demasiado y cuando lo hace lo hace de forma muy brusca hacia arriba, puesto que el rango de números en el que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tienen que buscar divisores es bajo y son muchos procesos consumiendo CPU.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Sin embargo para un número de 10 cifras como el probado, el reparto de tarea es adecuado y aun</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ejecutando muchos procesos el tiempo de ejecución se mantiene estable o ligeramente elevado.</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A menos procesos para un número de este tipo, mayor es el rango de números entre los que tiene que buscar divisores, por lo tanto menor es el reparto de tareas entre procesos y más tiempo se tarda en procesarlos todos.</a:t>
            </a:r>
            <a:endParaRPr>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TIPOS DE DATOS MÁS RELEVANTES</a:t>
            </a:r>
            <a:endParaRPr/>
          </a:p>
        </p:txBody>
      </p:sp>
      <p:pic>
        <p:nvPicPr>
          <p:cNvPr id="71" name="Google Shape;71;p14"/>
          <p:cNvPicPr preferRelativeResize="0"/>
          <p:nvPr/>
        </p:nvPicPr>
        <p:blipFill>
          <a:blip r:embed="rId3">
            <a:alphaModFix/>
          </a:blip>
          <a:stretch>
            <a:fillRect/>
          </a:stretch>
        </p:blipFill>
        <p:spPr>
          <a:xfrm>
            <a:off x="668313" y="3630500"/>
            <a:ext cx="7807374" cy="690800"/>
          </a:xfrm>
          <a:prstGeom prst="rect">
            <a:avLst/>
          </a:prstGeom>
          <a:noFill/>
          <a:ln>
            <a:noFill/>
          </a:ln>
        </p:spPr>
      </p:pic>
      <p:pic>
        <p:nvPicPr>
          <p:cNvPr id="72" name="Google Shape;72;p14"/>
          <p:cNvPicPr preferRelativeResize="0"/>
          <p:nvPr/>
        </p:nvPicPr>
        <p:blipFill>
          <a:blip r:embed="rId4">
            <a:alphaModFix/>
          </a:blip>
          <a:stretch>
            <a:fillRect/>
          </a:stretch>
        </p:blipFill>
        <p:spPr>
          <a:xfrm>
            <a:off x="1285138" y="2074888"/>
            <a:ext cx="6573725" cy="99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TIPOS DE DATOS MÁS RELEVANTES</a:t>
            </a:r>
            <a:endParaRPr/>
          </a:p>
        </p:txBody>
      </p:sp>
      <p:pic>
        <p:nvPicPr>
          <p:cNvPr id="78" name="Google Shape;78;p15"/>
          <p:cNvPicPr preferRelativeResize="0"/>
          <p:nvPr/>
        </p:nvPicPr>
        <p:blipFill>
          <a:blip r:embed="rId3">
            <a:alphaModFix/>
          </a:blip>
          <a:stretch>
            <a:fillRect/>
          </a:stretch>
        </p:blipFill>
        <p:spPr>
          <a:xfrm>
            <a:off x="1065462" y="2299075"/>
            <a:ext cx="7013076" cy="144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ESQUEMA DE LOS PROCESOS</a:t>
            </a:r>
            <a:endParaRPr/>
          </a:p>
        </p:txBody>
      </p:sp>
      <p:pic>
        <p:nvPicPr>
          <p:cNvPr id="84" name="Google Shape;84;p16"/>
          <p:cNvPicPr preferRelativeResize="0"/>
          <p:nvPr/>
        </p:nvPicPr>
        <p:blipFill>
          <a:blip r:embed="rId3">
            <a:alphaModFix/>
          </a:blip>
          <a:stretch>
            <a:fillRect/>
          </a:stretch>
        </p:blipFill>
        <p:spPr>
          <a:xfrm>
            <a:off x="1416000" y="1383350"/>
            <a:ext cx="6311999" cy="358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ESQUEMA DE LOS PROCESOS</a:t>
            </a:r>
            <a:endParaRPr/>
          </a:p>
        </p:txBody>
      </p:sp>
      <p:pic>
        <p:nvPicPr>
          <p:cNvPr id="90" name="Google Shape;90;p17"/>
          <p:cNvPicPr preferRelativeResize="0"/>
          <p:nvPr/>
        </p:nvPicPr>
        <p:blipFill>
          <a:blip r:embed="rId3">
            <a:alphaModFix/>
          </a:blip>
          <a:stretch>
            <a:fillRect/>
          </a:stretch>
        </p:blipFill>
        <p:spPr>
          <a:xfrm>
            <a:off x="1231675" y="1464975"/>
            <a:ext cx="6851750" cy="3558200"/>
          </a:xfrm>
          <a:prstGeom prst="rect">
            <a:avLst/>
          </a:prstGeom>
          <a:noFill/>
          <a:ln>
            <a:noFill/>
          </a:ln>
        </p:spPr>
      </p:pic>
      <p:cxnSp>
        <p:nvCxnSpPr>
          <p:cNvPr id="91" name="Google Shape;91;p17"/>
          <p:cNvCxnSpPr/>
          <p:nvPr/>
        </p:nvCxnSpPr>
        <p:spPr>
          <a:xfrm flipH="1">
            <a:off x="3972900" y="2131750"/>
            <a:ext cx="599100" cy="246000"/>
          </a:xfrm>
          <a:prstGeom prst="straightConnector1">
            <a:avLst/>
          </a:prstGeom>
          <a:noFill/>
          <a:ln cap="flat" cmpd="sng" w="9525">
            <a:solidFill>
              <a:srgbClr val="FF0000"/>
            </a:solidFill>
            <a:prstDash val="solid"/>
            <a:round/>
            <a:headEnd len="med" w="med" type="none"/>
            <a:tailEnd len="med" w="med" type="triangle"/>
          </a:ln>
        </p:spPr>
      </p:cxnSp>
      <p:sp>
        <p:nvSpPr>
          <p:cNvPr id="92" name="Google Shape;92;p17"/>
          <p:cNvSpPr txBox="1"/>
          <p:nvPr/>
        </p:nvSpPr>
        <p:spPr>
          <a:xfrm>
            <a:off x="4298725" y="1839250"/>
            <a:ext cx="1272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solidFill>
                  <a:srgbClr val="FFFFFF"/>
                </a:solidFill>
                <a:latin typeface="Roboto"/>
                <a:ea typeface="Roboto"/>
                <a:cs typeface="Roboto"/>
                <a:sym typeface="Roboto"/>
              </a:rPr>
              <a:t>Divisor encontrado</a:t>
            </a:r>
            <a:endParaRPr sz="7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ESQUEMA DE LOS PROCESOS</a:t>
            </a:r>
            <a:endParaRPr/>
          </a:p>
        </p:txBody>
      </p:sp>
      <p:pic>
        <p:nvPicPr>
          <p:cNvPr id="98" name="Google Shape;98;p18"/>
          <p:cNvPicPr preferRelativeResize="0"/>
          <p:nvPr/>
        </p:nvPicPr>
        <p:blipFill>
          <a:blip r:embed="rId3">
            <a:alphaModFix/>
          </a:blip>
          <a:stretch>
            <a:fillRect/>
          </a:stretch>
        </p:blipFill>
        <p:spPr>
          <a:xfrm>
            <a:off x="889101" y="1387000"/>
            <a:ext cx="7365851" cy="356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ESQUEMA DE LOS PROCESOS</a:t>
            </a:r>
            <a:endParaRPr/>
          </a:p>
        </p:txBody>
      </p:sp>
      <p:sp>
        <p:nvSpPr>
          <p:cNvPr id="104" name="Google Shape;104;p19"/>
          <p:cNvSpPr txBox="1"/>
          <p:nvPr>
            <p:ph idx="4294967295" type="body"/>
          </p:nvPr>
        </p:nvSpPr>
        <p:spPr>
          <a:xfrm>
            <a:off x="3708225" y="1798451"/>
            <a:ext cx="1696200" cy="288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300" u="sng"/>
          </a:p>
          <a:p>
            <a:pPr indent="0" lvl="0" marL="0" rtl="0" algn="l">
              <a:spcBef>
                <a:spcPts val="120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911150" y="1478663"/>
            <a:ext cx="7290350" cy="352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ESQUEMA DE LOS PROCESOS</a:t>
            </a:r>
            <a:endParaRPr/>
          </a:p>
        </p:txBody>
      </p:sp>
      <p:pic>
        <p:nvPicPr>
          <p:cNvPr id="111" name="Google Shape;111;p20"/>
          <p:cNvPicPr preferRelativeResize="0"/>
          <p:nvPr/>
        </p:nvPicPr>
        <p:blipFill>
          <a:blip r:embed="rId3">
            <a:alphaModFix/>
          </a:blip>
          <a:stretch>
            <a:fillRect/>
          </a:stretch>
        </p:blipFill>
        <p:spPr>
          <a:xfrm>
            <a:off x="964413" y="1360525"/>
            <a:ext cx="7215176" cy="371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ESQUEMA DE LOS PROCESOS</a:t>
            </a:r>
            <a:endParaRPr/>
          </a:p>
        </p:txBody>
      </p:sp>
      <p:pic>
        <p:nvPicPr>
          <p:cNvPr id="117" name="Google Shape;117;p21"/>
          <p:cNvPicPr preferRelativeResize="0"/>
          <p:nvPr/>
        </p:nvPicPr>
        <p:blipFill>
          <a:blip r:embed="rId3">
            <a:alphaModFix/>
          </a:blip>
          <a:stretch>
            <a:fillRect/>
          </a:stretch>
        </p:blipFill>
        <p:spPr>
          <a:xfrm>
            <a:off x="1294075" y="1317750"/>
            <a:ext cx="6555851" cy="3714075"/>
          </a:xfrm>
          <a:prstGeom prst="rect">
            <a:avLst/>
          </a:prstGeom>
          <a:noFill/>
          <a:ln>
            <a:noFill/>
          </a:ln>
        </p:spPr>
      </p:pic>
      <p:sp>
        <p:nvSpPr>
          <p:cNvPr id="118" name="Google Shape;118;p21"/>
          <p:cNvSpPr txBox="1"/>
          <p:nvPr/>
        </p:nvSpPr>
        <p:spPr>
          <a:xfrm>
            <a:off x="5693250" y="1556225"/>
            <a:ext cx="5567700" cy="6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