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notesMasterIdLst>
    <p:notesMasterId r:id="rId18"/>
  </p:notesMasterIdLst>
  <p:sldIdLst>
    <p:sldId id="256" r:id="rId2"/>
    <p:sldId id="270" r:id="rId3"/>
    <p:sldId id="257" r:id="rId4"/>
    <p:sldId id="258" r:id="rId5"/>
    <p:sldId id="269" r:id="rId6"/>
    <p:sldId id="259" r:id="rId7"/>
    <p:sldId id="260" r:id="rId8"/>
    <p:sldId id="261" r:id="rId9"/>
    <p:sldId id="266" r:id="rId10"/>
    <p:sldId id="262" r:id="rId11"/>
    <p:sldId id="263" r:id="rId12"/>
    <p:sldId id="264" r:id="rId13"/>
    <p:sldId id="271" r:id="rId14"/>
    <p:sldId id="265" r:id="rId15"/>
    <p:sldId id="268" r:id="rId16"/>
    <p:sldId id="28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351822-DD16-4F1D-8C50-44BAE1551426}" type="datetimeFigureOut">
              <a:rPr lang="en-IN" smtClean="0"/>
              <a:t>18-04-2015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E48C07-AAA2-4D1F-B7E5-AD640BD20D52}" type="slidenum">
              <a:rPr lang="en-IN" smtClean="0"/>
              <a:t>‹#›</a:t>
            </a:fld>
            <a:endParaRPr lang="en-IN" dirty="0"/>
          </a:p>
        </p:txBody>
      </p:sp>
    </p:spTree>
    <p:extLst>
      <p:ext uri="{BB962C8B-B14F-4D97-AF65-F5344CB8AC3E}">
        <p14:creationId xmlns:p14="http://schemas.microsoft.com/office/powerpoint/2010/main" val="2796275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2E48C07-AAA2-4D1F-B7E5-AD640BD20D52}" type="slidenum">
              <a:rPr lang="en-IN" smtClean="0"/>
              <a:t>1</a:t>
            </a:fld>
            <a:endParaRPr lang="en-IN" dirty="0"/>
          </a:p>
        </p:txBody>
      </p:sp>
    </p:spTree>
    <p:extLst>
      <p:ext uri="{BB962C8B-B14F-4D97-AF65-F5344CB8AC3E}">
        <p14:creationId xmlns:p14="http://schemas.microsoft.com/office/powerpoint/2010/main" val="58353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DCBC4C8-FA6C-4203-B907-0B7A4477E5AB}" type="datetime1">
              <a:rPr lang="en-US" smtClean="0"/>
              <a:t>4/18/2015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11041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861D23-7C35-49BC-8C84-943D951497CD}" type="datetime1">
              <a:rPr lang="en-US" smtClean="0"/>
              <a:t>4/18/2015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60908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FAC5EA-CF5B-4C17-BA3A-1DEE6310E104}" type="datetime1">
              <a:rPr lang="en-US" smtClean="0"/>
              <a:t>4/18/2015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16364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929A09-757D-4188-B008-3AB3E23634C7}" type="datetime1">
              <a:rPr lang="en-US" smtClean="0"/>
              <a:t>4/18/2015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1074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99E958-9BE3-448E-AD21-9EC06ABC42BE}" type="datetime1">
              <a:rPr lang="en-US" smtClean="0"/>
              <a:t>4/18/2015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3087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B524987-283E-4910-B3DE-2E3EB8437881}" type="datetime1">
              <a:rPr lang="en-US" smtClean="0"/>
              <a:t>4/18/2015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96977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E00019-B59E-42C5-A3D8-8B227A5802E8}" type="datetime1">
              <a:rPr lang="en-US" smtClean="0"/>
              <a:t>4/18/2015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758971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263A0E-A79C-4787-B8E1-254B15FDD671}" type="datetime1">
              <a:rPr lang="en-US" smtClean="0"/>
              <a:t>4/18/2015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131743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9DBADF-A546-4BB3-9D03-B65A85CDE380}" type="datetime1">
              <a:rPr lang="en-US" smtClean="0"/>
              <a:t>4/18/2015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74942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9AB85C-1953-439E-80DC-45B645910BCE}" type="datetime1">
              <a:rPr lang="en-US" smtClean="0"/>
              <a:t>4/18/2015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10555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E28C08-3DF2-40E7-87FD-B25BA450AD64}" type="datetime1">
              <a:rPr lang="en-US" smtClean="0"/>
              <a:t>4/18/2015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926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314027C-FE5C-4B12-BFCA-DBF9B3EE17FB}" type="datetime1">
              <a:rPr lang="en-US" smtClean="0"/>
              <a:t>4/18/2015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98087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31E1971-229B-4E39-9CDB-992E8A7BA0B3}" type="datetime1">
              <a:rPr lang="en-US" smtClean="0"/>
              <a:t>4/18/2015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24681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EE68853B-E9D0-4868-A123-5F0DAB2BD75E}" type="datetime1">
              <a:rPr lang="en-US" smtClean="0"/>
              <a:t>4/18/2015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79192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2EE533C-2608-4D30-BD26-22729712A706}" type="datetime1">
              <a:rPr lang="en-US" smtClean="0"/>
              <a:t>4/18/2015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46780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815D77D8-CE6B-45EE-A3BD-A07D81BC2C03}" type="datetime1">
              <a:rPr lang="en-US" smtClean="0"/>
              <a:t>4/18/2015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66160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0FEA79-654F-435D-BC92-4706D03C533F}" type="datetime1">
              <a:rPr lang="en-US" smtClean="0"/>
              <a:t>4/18/2015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31597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ACA42CE-EB50-4F3E-B046-0932F0B9020A}" type="datetime1">
              <a:rPr lang="en-US" smtClean="0"/>
              <a:t>4/18/2015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439049425"/>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989799" y="500424"/>
            <a:ext cx="7208301" cy="2175488"/>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3600" i="1" dirty="0">
                <a:latin typeface="Copperplate Gothic Bold" panose="020E0705020206020404" pitchFamily="34" charset="0"/>
              </a:rPr>
              <a:t>Distributed, Concurrent, and Independent Access to Encrypted Cloud Databases</a:t>
            </a:r>
          </a:p>
        </p:txBody>
      </p:sp>
      <p:sp>
        <p:nvSpPr>
          <p:cNvPr id="5" name="Content Placeholder 2"/>
          <p:cNvSpPr txBox="1">
            <a:spLocks/>
          </p:cNvSpPr>
          <p:nvPr/>
        </p:nvSpPr>
        <p:spPr>
          <a:xfrm>
            <a:off x="3675599" y="2995306"/>
            <a:ext cx="5029200" cy="1752600"/>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en-US" b="1" u="sng" dirty="0" smtClean="0">
                <a:latin typeface="Copperplate Gothic Bold" panose="020E0705020206020404" pitchFamily="34" charset="0"/>
              </a:rPr>
              <a:t>Team Members:</a:t>
            </a:r>
            <a:endParaRPr lang="en-IN" dirty="0" smtClean="0">
              <a:latin typeface="Copperplate Gothic Bold" panose="020E0705020206020404" pitchFamily="34" charset="0"/>
            </a:endParaRPr>
          </a:p>
          <a:p>
            <a:pPr algn="ctr"/>
            <a:r>
              <a:rPr lang="en-US" b="1" dirty="0" smtClean="0">
                <a:latin typeface="Copperplate Gothic Bold" panose="020E0705020206020404" pitchFamily="34" charset="0"/>
              </a:rPr>
              <a:t>A.S.S.BHARADWAZA (11T81A0525)</a:t>
            </a:r>
            <a:endParaRPr lang="en-IN" dirty="0" smtClean="0">
              <a:latin typeface="Copperplate Gothic Bold" panose="020E0705020206020404" pitchFamily="34" charset="0"/>
            </a:endParaRPr>
          </a:p>
          <a:p>
            <a:pPr algn="ctr"/>
            <a:r>
              <a:rPr lang="en-US" b="1" dirty="0" smtClean="0">
                <a:latin typeface="Copperplate Gothic Bold" panose="020E0705020206020404" pitchFamily="34" charset="0"/>
              </a:rPr>
              <a:t>T.NAVEEN KUMAR (11T81A0517)</a:t>
            </a:r>
            <a:endParaRPr lang="en-IN" dirty="0" smtClean="0">
              <a:latin typeface="Copperplate Gothic Bold" panose="020E0705020206020404" pitchFamily="34" charset="0"/>
            </a:endParaRPr>
          </a:p>
          <a:p>
            <a:pPr algn="ctr"/>
            <a:r>
              <a:rPr lang="en-US" b="1" dirty="0" smtClean="0">
                <a:latin typeface="Copperplate Gothic Bold" panose="020E0705020206020404" pitchFamily="34" charset="0"/>
              </a:rPr>
              <a:t>P.SAI ARUN KUMAR (11T81A0528)</a:t>
            </a:r>
            <a:endParaRPr lang="en-IN" dirty="0" smtClean="0">
              <a:latin typeface="Copperplate Gothic Bold" panose="020E0705020206020404" pitchFamily="34" charset="0"/>
            </a:endParaRPr>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266700" y="333514"/>
            <a:ext cx="2077690" cy="1981200"/>
          </a:xfrm>
          <a:prstGeom prst="rect">
            <a:avLst/>
          </a:prstGeom>
          <a:noFill/>
        </p:spPr>
      </p:pic>
      <p:sp>
        <p:nvSpPr>
          <p:cNvPr id="7" name="TextBox 6"/>
          <p:cNvSpPr txBox="1"/>
          <p:nvPr/>
        </p:nvSpPr>
        <p:spPr>
          <a:xfrm>
            <a:off x="2456399" y="5067300"/>
            <a:ext cx="7467600" cy="923330"/>
          </a:xfrm>
          <a:prstGeom prst="rect">
            <a:avLst/>
          </a:prstGeom>
          <a:noFill/>
        </p:spPr>
        <p:txBody>
          <a:bodyPr wrap="square" rtlCol="0">
            <a:spAutoFit/>
          </a:bodyPr>
          <a:lstStyle/>
          <a:p>
            <a:pPr algn="ctr"/>
            <a:r>
              <a:rPr lang="en-US" dirty="0">
                <a:latin typeface="Copperplate Gothic Bold" panose="020E0705020206020404" pitchFamily="34" charset="0"/>
              </a:rPr>
              <a:t>Under the guidance of </a:t>
            </a:r>
            <a:endParaRPr lang="en-IN" dirty="0">
              <a:latin typeface="Copperplate Gothic Bold" panose="020E0705020206020404" pitchFamily="34" charset="0"/>
            </a:endParaRPr>
          </a:p>
          <a:p>
            <a:pPr algn="ctr"/>
            <a:r>
              <a:rPr lang="en-US" b="1" dirty="0">
                <a:latin typeface="Copperplate Gothic Bold" panose="020E0705020206020404" pitchFamily="34" charset="0"/>
              </a:rPr>
              <a:t>Mr. V</a:t>
            </a:r>
            <a:r>
              <a:rPr lang="en-US" b="1" dirty="0" smtClean="0">
                <a:latin typeface="Copperplate Gothic Bold" panose="020E0705020206020404" pitchFamily="34" charset="0"/>
              </a:rPr>
              <a:t>. Ramakrishna, M.Tech,</a:t>
            </a:r>
          </a:p>
          <a:p>
            <a:pPr algn="ctr"/>
            <a:r>
              <a:rPr lang="en-US" b="1" dirty="0" smtClean="0">
                <a:latin typeface="Copperplate Gothic Bold" panose="020E0705020206020404" pitchFamily="34" charset="0"/>
              </a:rPr>
              <a:t> </a:t>
            </a:r>
            <a:r>
              <a:rPr lang="en-US" dirty="0" smtClean="0">
                <a:latin typeface="Copperplate Gothic Bold" panose="020E0705020206020404" pitchFamily="34" charset="0"/>
              </a:rPr>
              <a:t>Asst. professor, HOD, </a:t>
            </a:r>
            <a:r>
              <a:rPr lang="en-IN" dirty="0" smtClean="0">
                <a:latin typeface="Copperplate Gothic Bold" panose="020E0705020206020404" pitchFamily="34" charset="0"/>
              </a:rPr>
              <a:t>CSE Dept.</a:t>
            </a:r>
            <a:endParaRPr lang="en-US" dirty="0" smtClean="0">
              <a:latin typeface="Copperplate Gothic Bold" panose="020E0705020206020404" pitchFamily="34" charset="0"/>
            </a:endParaRPr>
          </a:p>
        </p:txBody>
      </p:sp>
      <p:sp>
        <p:nvSpPr>
          <p:cNvPr id="2" name="Slide Number Placeholder 1"/>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24934329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17282"/>
          </a:xfrm>
        </p:spPr>
        <p:txBody>
          <a:bodyPr/>
          <a:lstStyle/>
          <a:p>
            <a:pPr algn="ctr"/>
            <a:r>
              <a:rPr lang="en-US" dirty="0" smtClean="0">
                <a:latin typeface="Copperplate Gothic Bold" panose="020E0705020206020404" pitchFamily="34" charset="0"/>
              </a:rPr>
              <a:t>MODULES</a:t>
            </a:r>
            <a:endParaRPr lang="en-IN" dirty="0">
              <a:latin typeface="Copperplate Gothic Bold" panose="020E0705020206020404" pitchFamily="34" charset="0"/>
            </a:endParaRPr>
          </a:p>
        </p:txBody>
      </p:sp>
      <p:sp>
        <p:nvSpPr>
          <p:cNvPr id="3" name="Content Placeholder 2"/>
          <p:cNvSpPr>
            <a:spLocks noGrp="1"/>
          </p:cNvSpPr>
          <p:nvPr>
            <p:ph idx="1"/>
          </p:nvPr>
        </p:nvSpPr>
        <p:spPr>
          <a:xfrm>
            <a:off x="1079500" y="1828801"/>
            <a:ext cx="8970353" cy="3556000"/>
          </a:xfrm>
        </p:spPr>
        <p:txBody>
          <a:bodyPr>
            <a:normAutofit/>
          </a:bodyPr>
          <a:lstStyle/>
          <a:p>
            <a:pPr lvl="1"/>
            <a:r>
              <a:rPr lang="en-US" dirty="0" smtClean="0">
                <a:latin typeface="Copperplate Gothic Bold" panose="020E0705020206020404" pitchFamily="34" charset="0"/>
              </a:rPr>
              <a:t>Module 1: Setup </a:t>
            </a:r>
            <a:r>
              <a:rPr lang="en-US" dirty="0">
                <a:latin typeface="Copperplate Gothic Bold" panose="020E0705020206020404" pitchFamily="34" charset="0"/>
              </a:rPr>
              <a:t>Phase</a:t>
            </a:r>
            <a:endParaRPr lang="en-IN" dirty="0">
              <a:latin typeface="Copperplate Gothic Bold" panose="020E0705020206020404" pitchFamily="34" charset="0"/>
            </a:endParaRPr>
          </a:p>
          <a:p>
            <a:pPr marL="457200" lvl="1" indent="0">
              <a:buNone/>
            </a:pPr>
            <a:endParaRPr lang="en-US" dirty="0" smtClean="0">
              <a:latin typeface="Copperplate Gothic Bold" panose="020E0705020206020404" pitchFamily="34" charset="0"/>
            </a:endParaRPr>
          </a:p>
          <a:p>
            <a:pPr lvl="1"/>
            <a:r>
              <a:rPr lang="en-US" dirty="0" smtClean="0">
                <a:latin typeface="Copperplate Gothic Bold" panose="020E0705020206020404" pitchFamily="34" charset="0"/>
              </a:rPr>
              <a:t>Module 2</a:t>
            </a:r>
            <a:r>
              <a:rPr lang="en-US" dirty="0">
                <a:latin typeface="Copperplate Gothic Bold" panose="020E0705020206020404" pitchFamily="34" charset="0"/>
              </a:rPr>
              <a:t>: Meta Data </a:t>
            </a:r>
            <a:r>
              <a:rPr lang="en-US" dirty="0" smtClean="0">
                <a:latin typeface="Copperplate Gothic Bold" panose="020E0705020206020404" pitchFamily="34" charset="0"/>
              </a:rPr>
              <a:t>Module</a:t>
            </a:r>
          </a:p>
          <a:p>
            <a:pPr marL="457200" lvl="1" indent="0">
              <a:buNone/>
            </a:pPr>
            <a:endParaRPr lang="en-US" dirty="0" smtClean="0">
              <a:latin typeface="Copperplate Gothic Bold" panose="020E0705020206020404" pitchFamily="34" charset="0"/>
            </a:endParaRPr>
          </a:p>
          <a:p>
            <a:pPr lvl="1"/>
            <a:r>
              <a:rPr lang="en-US" dirty="0" smtClean="0">
                <a:latin typeface="Copperplate Gothic Bold" panose="020E0705020206020404" pitchFamily="34" charset="0"/>
              </a:rPr>
              <a:t>Module 3</a:t>
            </a:r>
            <a:r>
              <a:rPr lang="en-US" dirty="0">
                <a:latin typeface="Copperplate Gothic Bold" panose="020E0705020206020404" pitchFamily="34" charset="0"/>
              </a:rPr>
              <a:t>: Sequential SQL </a:t>
            </a:r>
            <a:r>
              <a:rPr lang="en-US" dirty="0" smtClean="0">
                <a:latin typeface="Copperplate Gothic Bold" panose="020E0705020206020404" pitchFamily="34" charset="0"/>
              </a:rPr>
              <a:t>Operations</a:t>
            </a:r>
          </a:p>
          <a:p>
            <a:pPr lvl="1"/>
            <a:endParaRPr lang="en-US" dirty="0" smtClean="0">
              <a:latin typeface="Copperplate Gothic Bold" panose="020E0705020206020404" pitchFamily="34" charset="0"/>
            </a:endParaRPr>
          </a:p>
          <a:p>
            <a:pPr lvl="1"/>
            <a:r>
              <a:rPr lang="en-US" dirty="0">
                <a:latin typeface="Copperplate Gothic Bold" panose="020E0705020206020404" pitchFamily="34" charset="0"/>
              </a:rPr>
              <a:t>Module 4</a:t>
            </a:r>
            <a:r>
              <a:rPr lang="en-US" dirty="0" smtClean="0">
                <a:latin typeface="Copperplate Gothic Bold" panose="020E0705020206020404" pitchFamily="34" charset="0"/>
              </a:rPr>
              <a:t>: </a:t>
            </a:r>
            <a:r>
              <a:rPr lang="en-US" dirty="0">
                <a:latin typeface="Copperplate Gothic Bold" panose="020E0705020206020404" pitchFamily="34" charset="0"/>
              </a:rPr>
              <a:t>Concurrent SQL Operations</a:t>
            </a:r>
            <a:endParaRPr lang="en-IN" dirty="0">
              <a:latin typeface="Copperplate Gothic Bold" panose="020E0705020206020404" pitchFamily="34" charset="0"/>
            </a:endParaRPr>
          </a:p>
          <a:p>
            <a:pPr lvl="1"/>
            <a:endParaRPr lang="en-US" sz="1400" dirty="0"/>
          </a:p>
          <a:p>
            <a:pPr lvl="1"/>
            <a:endParaRPr lang="en-IN" sz="1400" dirty="0"/>
          </a:p>
        </p:txBody>
      </p:sp>
      <p:sp>
        <p:nvSpPr>
          <p:cNvPr id="5" name="Slide Number Placeholder 4"/>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33834722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10698"/>
          </a:xfrm>
        </p:spPr>
        <p:txBody>
          <a:bodyPr/>
          <a:lstStyle/>
          <a:p>
            <a:pPr lvl="1" algn="ctr" defTabSz="457200" rtl="0">
              <a:spcBef>
                <a:spcPct val="0"/>
              </a:spcBef>
            </a:pPr>
            <a:r>
              <a:rPr lang="en-US" sz="2800" dirty="0">
                <a:latin typeface="Copperplate Gothic Bold" panose="020E0705020206020404" pitchFamily="34" charset="0"/>
              </a:rPr>
              <a:t>Module 1: Setup Phase</a:t>
            </a:r>
            <a:r>
              <a:rPr lang="en-IN" sz="2800" dirty="0">
                <a:latin typeface="Copperplate Gothic Bold" panose="020E0705020206020404" pitchFamily="34" charset="0"/>
              </a:rPr>
              <a:t/>
            </a:r>
            <a:br>
              <a:rPr lang="en-IN" sz="2800" dirty="0">
                <a:latin typeface="Copperplate Gothic Bold" panose="020E0705020206020404" pitchFamily="34" charset="0"/>
              </a:rPr>
            </a:br>
            <a:endParaRPr lang="en-IN" sz="2800" dirty="0"/>
          </a:p>
        </p:txBody>
      </p:sp>
      <p:sp>
        <p:nvSpPr>
          <p:cNvPr id="3" name="Content Placeholder 2"/>
          <p:cNvSpPr>
            <a:spLocks noGrp="1"/>
          </p:cNvSpPr>
          <p:nvPr>
            <p:ph idx="1"/>
          </p:nvPr>
        </p:nvSpPr>
        <p:spPr>
          <a:xfrm>
            <a:off x="646111" y="1270000"/>
            <a:ext cx="10544627" cy="5283200"/>
          </a:xfrm>
        </p:spPr>
        <p:txBody>
          <a:bodyPr>
            <a:normAutofit/>
          </a:bodyPr>
          <a:lstStyle/>
          <a:p>
            <a:pPr lvl="0"/>
            <a:r>
              <a:rPr lang="en-US" dirty="0"/>
              <a:t>We describe how to initialize a Secure DBaaS architecture from a cloud database service acquired by a tenant from a cloud provider. </a:t>
            </a:r>
            <a:endParaRPr lang="en-US" dirty="0" smtClean="0"/>
          </a:p>
          <a:p>
            <a:pPr lvl="0"/>
            <a:endParaRPr lang="en-IN" dirty="0"/>
          </a:p>
          <a:p>
            <a:pPr lvl="0"/>
            <a:r>
              <a:rPr lang="en-US" dirty="0"/>
              <a:t>We assume that the DBA creates the metadata storage table that at the beginning contains just the database metadata, and not the table metadata</a:t>
            </a:r>
            <a:r>
              <a:rPr lang="en-US" dirty="0" smtClean="0"/>
              <a:t>.</a:t>
            </a:r>
          </a:p>
          <a:p>
            <a:pPr marL="0" lvl="0" indent="0">
              <a:buNone/>
            </a:pPr>
            <a:r>
              <a:rPr lang="en-US" dirty="0" smtClean="0"/>
              <a:t> </a:t>
            </a:r>
            <a:endParaRPr lang="en-IN" dirty="0"/>
          </a:p>
          <a:p>
            <a:pPr lvl="0"/>
            <a:r>
              <a:rPr lang="en-US" dirty="0"/>
              <a:t>The DBA populates the database metadata through the Secure DBaaS client by using randomly generated encryption keys for any combinations of data types and encryption types, and stores them in the metadata storage table after encryption through the master key. </a:t>
            </a:r>
            <a:endParaRPr lang="en-US" dirty="0" smtClean="0"/>
          </a:p>
          <a:p>
            <a:pPr marL="0" lvl="0" indent="0">
              <a:buNone/>
            </a:pPr>
            <a:endParaRPr lang="en-IN" dirty="0"/>
          </a:p>
          <a:p>
            <a:pPr lvl="0"/>
            <a:r>
              <a:rPr lang="en-US" dirty="0"/>
              <a:t>Then, the DBA distributes the master key to the legitimate users. User access control policies are administrated by the DBA through some standard data control language as in any unencrypted database. </a:t>
            </a:r>
            <a:endParaRPr lang="en-IN" dirty="0"/>
          </a:p>
        </p:txBody>
      </p:sp>
      <p:sp>
        <p:nvSpPr>
          <p:cNvPr id="5" name="Slide Number Placeholder 4"/>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26909461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10698"/>
          </a:xfrm>
        </p:spPr>
        <p:txBody>
          <a:bodyPr/>
          <a:lstStyle/>
          <a:p>
            <a:pPr lvl="1" algn="ctr" defTabSz="457200" rtl="0">
              <a:spcBef>
                <a:spcPct val="0"/>
              </a:spcBef>
            </a:pPr>
            <a:r>
              <a:rPr lang="en-US" sz="2800" dirty="0">
                <a:latin typeface="Copperplate Gothic Bold" panose="020E0705020206020404" pitchFamily="34" charset="0"/>
              </a:rPr>
              <a:t>Module 2: Meta Data Module</a:t>
            </a:r>
            <a:br>
              <a:rPr lang="en-US" sz="2800" dirty="0">
                <a:latin typeface="Copperplate Gothic Bold" panose="020E0705020206020404" pitchFamily="34" charset="0"/>
              </a:rPr>
            </a:br>
            <a:endParaRPr lang="en-IN" sz="2800" dirty="0"/>
          </a:p>
        </p:txBody>
      </p:sp>
      <p:sp>
        <p:nvSpPr>
          <p:cNvPr id="3" name="Content Placeholder 2"/>
          <p:cNvSpPr>
            <a:spLocks noGrp="1"/>
          </p:cNvSpPr>
          <p:nvPr>
            <p:ph idx="1"/>
          </p:nvPr>
        </p:nvSpPr>
        <p:spPr>
          <a:xfrm>
            <a:off x="646111" y="1473200"/>
            <a:ext cx="10544627" cy="4953000"/>
          </a:xfrm>
        </p:spPr>
        <p:txBody>
          <a:bodyPr>
            <a:normAutofit/>
          </a:bodyPr>
          <a:lstStyle/>
          <a:p>
            <a:pPr lvl="0"/>
            <a:r>
              <a:rPr lang="en-US" dirty="0"/>
              <a:t>In this module, we develop Meta data. So our system does not require a trusted broker or a trusted proxy because tenant data and metadata stored by the cloud database are always encrypted</a:t>
            </a:r>
            <a:r>
              <a:rPr lang="en-US" dirty="0" smtClean="0"/>
              <a:t>.</a:t>
            </a:r>
          </a:p>
          <a:p>
            <a:pPr lvl="0"/>
            <a:endParaRPr lang="en-IN" dirty="0"/>
          </a:p>
          <a:p>
            <a:pPr lvl="0"/>
            <a:r>
              <a:rPr lang="en-US" dirty="0" smtClean="0"/>
              <a:t> </a:t>
            </a:r>
            <a:r>
              <a:rPr lang="en-US" dirty="0"/>
              <a:t>Tenant data, data structures, and metadata must be encrypted before exiting from the client</a:t>
            </a:r>
            <a:r>
              <a:rPr lang="en-US" dirty="0" smtClean="0"/>
              <a:t>.</a:t>
            </a:r>
          </a:p>
          <a:p>
            <a:pPr lvl="0"/>
            <a:endParaRPr lang="en-IN" dirty="0"/>
          </a:p>
          <a:p>
            <a:pPr lvl="0"/>
            <a:r>
              <a:rPr lang="en-US" dirty="0"/>
              <a:t>The information managed by SecureDBaaS includes plaintext data, encrypted data, metadata, and encrypted metadata. </a:t>
            </a:r>
            <a:endParaRPr lang="en-US" dirty="0" smtClean="0"/>
          </a:p>
          <a:p>
            <a:pPr marL="0" lvl="0" indent="0">
              <a:buNone/>
            </a:pPr>
            <a:endParaRPr lang="en-US" dirty="0" smtClean="0"/>
          </a:p>
          <a:p>
            <a:pPr lvl="0"/>
            <a:r>
              <a:rPr lang="en-US" dirty="0" smtClean="0"/>
              <a:t>SecureDBaaS </a:t>
            </a:r>
            <a:r>
              <a:rPr lang="en-US" dirty="0"/>
              <a:t>clients produce also a set of metadata consisting of information required to encrypt and decrypt data as well as other administration information. </a:t>
            </a:r>
            <a:endParaRPr lang="en-IN" dirty="0"/>
          </a:p>
          <a:p>
            <a:endParaRPr lang="en-IN" dirty="0"/>
          </a:p>
        </p:txBody>
      </p:sp>
      <p:sp>
        <p:nvSpPr>
          <p:cNvPr id="5" name="Slide Number Placeholder 4"/>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20584506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p:cNvPicPr>
          <p:nvPr>
            <p:ph idx="1"/>
          </p:nvPr>
        </p:nvPicPr>
        <p:blipFill>
          <a:blip r:embed="rId2"/>
          <a:stretch>
            <a:fillRect/>
          </a:stretch>
        </p:blipFill>
        <p:spPr>
          <a:xfrm>
            <a:off x="5524500" y="1524000"/>
            <a:ext cx="4165600" cy="3949700"/>
          </a:xfrm>
          <a:prstGeom prst="rect">
            <a:avLst/>
          </a:prstGeom>
          <a:solidFill>
            <a:schemeClr val="tx1"/>
          </a:solidFill>
          <a:ln>
            <a:solidFill>
              <a:schemeClr val="bg1"/>
            </a:solidFill>
          </a:ln>
        </p:spPr>
      </p:pic>
      <p:pic>
        <p:nvPicPr>
          <p:cNvPr id="6" name="Picture 5"/>
          <p:cNvPicPr/>
          <p:nvPr/>
        </p:nvPicPr>
        <p:blipFill>
          <a:blip r:embed="rId3"/>
          <a:stretch>
            <a:fillRect/>
          </a:stretch>
        </p:blipFill>
        <p:spPr>
          <a:xfrm>
            <a:off x="1003300" y="1524000"/>
            <a:ext cx="3657600" cy="3949700"/>
          </a:xfrm>
          <a:prstGeom prst="rect">
            <a:avLst/>
          </a:prstGeom>
          <a:solidFill>
            <a:schemeClr val="tx1"/>
          </a:solidFill>
        </p:spPr>
      </p:pic>
      <p:sp>
        <p:nvSpPr>
          <p:cNvPr id="7" name="TextBox 6"/>
          <p:cNvSpPr txBox="1"/>
          <p:nvPr/>
        </p:nvSpPr>
        <p:spPr>
          <a:xfrm>
            <a:off x="5404564" y="5562600"/>
            <a:ext cx="4285536" cy="923330"/>
          </a:xfrm>
          <a:prstGeom prst="rect">
            <a:avLst/>
          </a:prstGeom>
          <a:noFill/>
        </p:spPr>
        <p:txBody>
          <a:bodyPr wrap="square" rtlCol="0">
            <a:spAutoFit/>
          </a:bodyPr>
          <a:lstStyle/>
          <a:p>
            <a:r>
              <a:rPr lang="en-IN" dirty="0" smtClean="0"/>
              <a:t>Fig: Management </a:t>
            </a:r>
            <a:r>
              <a:rPr lang="en-IN" dirty="0"/>
              <a:t>of the encryption keys according to the field</a:t>
            </a:r>
          </a:p>
          <a:p>
            <a:r>
              <a:rPr lang="en-IN" dirty="0"/>
              <a:t>confidentiality parameter.</a:t>
            </a:r>
          </a:p>
        </p:txBody>
      </p:sp>
      <p:sp>
        <p:nvSpPr>
          <p:cNvPr id="8" name="TextBox 7"/>
          <p:cNvSpPr txBox="1"/>
          <p:nvPr/>
        </p:nvSpPr>
        <p:spPr>
          <a:xfrm>
            <a:off x="1003301" y="5839599"/>
            <a:ext cx="3657600" cy="646331"/>
          </a:xfrm>
          <a:prstGeom prst="rect">
            <a:avLst/>
          </a:prstGeom>
          <a:noFill/>
        </p:spPr>
        <p:txBody>
          <a:bodyPr wrap="square" rtlCol="0">
            <a:spAutoFit/>
          </a:bodyPr>
          <a:lstStyle/>
          <a:p>
            <a:r>
              <a:rPr lang="en-IN" dirty="0" smtClean="0"/>
              <a:t>Fig</a:t>
            </a:r>
            <a:r>
              <a:rPr lang="en-IN" dirty="0"/>
              <a:t>:</a:t>
            </a:r>
            <a:r>
              <a:rPr lang="en-IN" dirty="0" smtClean="0"/>
              <a:t> </a:t>
            </a:r>
            <a:r>
              <a:rPr lang="en-IN" dirty="0"/>
              <a:t>Structure of table </a:t>
            </a:r>
            <a:r>
              <a:rPr lang="en-IN" dirty="0" smtClean="0"/>
              <a:t>metadata.</a:t>
            </a:r>
            <a:endParaRPr lang="en-IN" dirty="0"/>
          </a:p>
        </p:txBody>
      </p:sp>
      <p:sp>
        <p:nvSpPr>
          <p:cNvPr id="2" name="Slide Number Placeholder 1"/>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25711113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28382"/>
          </a:xfrm>
        </p:spPr>
        <p:txBody>
          <a:bodyPr/>
          <a:lstStyle/>
          <a:p>
            <a:pPr lvl="1" algn="ctr" defTabSz="457200" rtl="0">
              <a:spcBef>
                <a:spcPct val="0"/>
              </a:spcBef>
            </a:pPr>
            <a:r>
              <a:rPr lang="en-US" sz="2800" dirty="0">
                <a:latin typeface="Copperplate Gothic Bold" panose="020E0705020206020404" pitchFamily="34" charset="0"/>
              </a:rPr>
              <a:t>Module 3: Sequential SQL Operations</a:t>
            </a:r>
            <a:br>
              <a:rPr lang="en-US" sz="2800" dirty="0">
                <a:latin typeface="Copperplate Gothic Bold" panose="020E0705020206020404" pitchFamily="34" charset="0"/>
              </a:rPr>
            </a:br>
            <a:endParaRPr lang="en-IN" sz="2800" dirty="0"/>
          </a:p>
        </p:txBody>
      </p:sp>
      <p:sp>
        <p:nvSpPr>
          <p:cNvPr id="3" name="Content Placeholder 2"/>
          <p:cNvSpPr>
            <a:spLocks noGrp="1"/>
          </p:cNvSpPr>
          <p:nvPr>
            <p:ph idx="1"/>
          </p:nvPr>
        </p:nvSpPr>
        <p:spPr>
          <a:xfrm>
            <a:off x="646111" y="1181100"/>
            <a:ext cx="10544628" cy="5067299"/>
          </a:xfrm>
        </p:spPr>
        <p:txBody>
          <a:bodyPr>
            <a:normAutofit/>
          </a:bodyPr>
          <a:lstStyle/>
          <a:p>
            <a:pPr lvl="0"/>
            <a:r>
              <a:rPr lang="en-US" dirty="0"/>
              <a:t>The first connection of the client with the cloud DBaaS is for authentication purposes. Secure DBaaS relies on standard authentication and authorization mechanisms pro-vided by the original DBMS </a:t>
            </a:r>
            <a:r>
              <a:rPr lang="en-US" dirty="0" smtClean="0"/>
              <a:t>server. </a:t>
            </a:r>
          </a:p>
          <a:p>
            <a:pPr lvl="0"/>
            <a:endParaRPr lang="en-IN" dirty="0"/>
          </a:p>
          <a:p>
            <a:pPr lvl="0"/>
            <a:r>
              <a:rPr lang="en-US" dirty="0"/>
              <a:t>Secure DBaaS analyzes the original operation to identify which tables are involved and to retrieve their metadata from the cloud database. </a:t>
            </a:r>
            <a:endParaRPr lang="en-US" dirty="0" smtClean="0"/>
          </a:p>
          <a:p>
            <a:pPr lvl="0"/>
            <a:endParaRPr lang="en-US" dirty="0" smtClean="0"/>
          </a:p>
          <a:p>
            <a:pPr lvl="0"/>
            <a:r>
              <a:rPr lang="en-US" dirty="0" smtClean="0"/>
              <a:t>The </a:t>
            </a:r>
            <a:r>
              <a:rPr lang="en-US" dirty="0"/>
              <a:t>metadata are decrypted through the master key and their information is used to translate the original plain SQL into a query that operates on the encrypted database. </a:t>
            </a:r>
            <a:endParaRPr lang="en-US" dirty="0" smtClean="0"/>
          </a:p>
          <a:p>
            <a:pPr marL="0" lvl="0" indent="0">
              <a:buNone/>
            </a:pPr>
            <a:endParaRPr lang="en-IN" dirty="0"/>
          </a:p>
        </p:txBody>
      </p:sp>
      <p:sp>
        <p:nvSpPr>
          <p:cNvPr id="5" name="Slide Number Placeholder 4"/>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21984151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10698"/>
          </a:xfrm>
        </p:spPr>
        <p:txBody>
          <a:bodyPr/>
          <a:lstStyle/>
          <a:p>
            <a:pPr lvl="1" algn="ctr" defTabSz="457200" rtl="0">
              <a:spcBef>
                <a:spcPct val="0"/>
              </a:spcBef>
            </a:pPr>
            <a:r>
              <a:rPr lang="en-US" sz="2800" dirty="0">
                <a:latin typeface="Copperplate Gothic Bold" panose="020E0705020206020404" pitchFamily="34" charset="0"/>
              </a:rPr>
              <a:t>Module 4: Concurrent SQL Operations</a:t>
            </a:r>
            <a:r>
              <a:rPr lang="en-IN" sz="2800" dirty="0">
                <a:latin typeface="Copperplate Gothic Bold" panose="020E0705020206020404" pitchFamily="34" charset="0"/>
              </a:rPr>
              <a:t/>
            </a:r>
            <a:br>
              <a:rPr lang="en-IN" sz="2800" dirty="0">
                <a:latin typeface="Copperplate Gothic Bold" panose="020E0705020206020404" pitchFamily="34" charset="0"/>
              </a:rPr>
            </a:br>
            <a:endParaRPr lang="en-IN" sz="2800" dirty="0"/>
          </a:p>
        </p:txBody>
      </p:sp>
      <p:sp>
        <p:nvSpPr>
          <p:cNvPr id="3" name="Content Placeholder 2"/>
          <p:cNvSpPr>
            <a:spLocks noGrp="1"/>
          </p:cNvSpPr>
          <p:nvPr>
            <p:ph idx="1"/>
          </p:nvPr>
        </p:nvSpPr>
        <p:spPr>
          <a:xfrm>
            <a:off x="646111" y="1244600"/>
            <a:ext cx="10544627" cy="5003799"/>
          </a:xfrm>
        </p:spPr>
        <p:txBody>
          <a:bodyPr>
            <a:normAutofit/>
          </a:bodyPr>
          <a:lstStyle/>
          <a:p>
            <a:pPr lvl="0"/>
            <a:r>
              <a:rPr lang="en-US" dirty="0"/>
              <a:t>The support to concurrent execution of SQL statements issued by multiple independent (and possibly geographically distributed) clients is one of the most important benefits of Secure DBaaS with respect to state-of-the-art solutions. </a:t>
            </a:r>
            <a:endParaRPr lang="en-US" dirty="0" smtClean="0"/>
          </a:p>
          <a:p>
            <a:pPr marL="0" lvl="0" indent="0">
              <a:buNone/>
            </a:pPr>
            <a:endParaRPr lang="en-IN" dirty="0"/>
          </a:p>
          <a:p>
            <a:pPr lvl="0"/>
            <a:r>
              <a:rPr lang="en-US" dirty="0"/>
              <a:t>Our architecture must guarantee consistency among encrypted tenant data and encrypted metadata because corrupted or out-of-date metadata would prevent clients from decoding encrypted tenant data resulting in permanent data losses. </a:t>
            </a:r>
            <a:endParaRPr lang="en-US" dirty="0" smtClean="0"/>
          </a:p>
          <a:p>
            <a:pPr marL="0" lvl="0" indent="0">
              <a:buNone/>
            </a:pPr>
            <a:endParaRPr lang="en-IN" dirty="0"/>
          </a:p>
          <a:p>
            <a:pPr lvl="0"/>
            <a:r>
              <a:rPr lang="en-US" dirty="0" smtClean="0"/>
              <a:t>Here</a:t>
            </a:r>
            <a:r>
              <a:rPr lang="en-US" dirty="0"/>
              <a:t>, we remark the importance of distinguishing two classes of statements that are supported by Secure DBaaS: SQL operations not causing modifications to the database structure, such as read, write, and update; operations involving alterations of the database structure through creation, removal, and modification of database tables (data definition layer operators).</a:t>
            </a:r>
            <a:endParaRPr lang="en-IN" dirty="0"/>
          </a:p>
          <a:p>
            <a:endParaRPr lang="en-IN" dirty="0"/>
          </a:p>
        </p:txBody>
      </p:sp>
      <p:sp>
        <p:nvSpPr>
          <p:cNvPr id="5" name="Slide Number Placeholder 4"/>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23329194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5800" y="838200"/>
            <a:ext cx="5384799" cy="5384799"/>
          </a:xfrm>
          <a:prstGeom prst="rect">
            <a:avLst/>
          </a:prstGeom>
        </p:spPr>
      </p:pic>
      <p:sp>
        <p:nvSpPr>
          <p:cNvPr id="2" name="Slide Number Placeholder 1"/>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2728802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0" y="239181"/>
            <a:ext cx="9404723" cy="880782"/>
          </a:xfrm>
        </p:spPr>
        <p:txBody>
          <a:bodyPr/>
          <a:lstStyle/>
          <a:p>
            <a:pPr algn="ctr"/>
            <a:r>
              <a:rPr lang="en-US" dirty="0" smtClean="0">
                <a:latin typeface="Copperplate Gothic Bold" panose="020E0705020206020404" pitchFamily="34" charset="0"/>
              </a:rPr>
              <a:t>INTRODUCTION</a:t>
            </a:r>
            <a:endParaRPr lang="en-IN" dirty="0">
              <a:latin typeface="Copperplate Gothic Bold" panose="020E0705020206020404" pitchFamily="34" charset="0"/>
            </a:endParaRPr>
          </a:p>
        </p:txBody>
      </p:sp>
      <p:sp>
        <p:nvSpPr>
          <p:cNvPr id="3" name="Content Placeholder 2"/>
          <p:cNvSpPr>
            <a:spLocks noGrp="1"/>
          </p:cNvSpPr>
          <p:nvPr>
            <p:ph idx="1"/>
          </p:nvPr>
        </p:nvSpPr>
        <p:spPr>
          <a:xfrm>
            <a:off x="0" y="1219200"/>
            <a:ext cx="12192000" cy="801197"/>
          </a:xfrm>
        </p:spPr>
        <p:txBody>
          <a:bodyPr>
            <a:normAutofit/>
          </a:bodyPr>
          <a:lstStyle/>
          <a:p>
            <a:pPr algn="ctr"/>
            <a:r>
              <a:rPr lang="en-US" b="1" dirty="0">
                <a:latin typeface="Footlight MT Light" pitchFamily="18" charset="0"/>
                <a:cs typeface="Arial" pitchFamily="34" charset="0"/>
              </a:rPr>
              <a:t>Cloud computing is computation software, data access and storage services that do not require end-user knowledge of the physical location and the configuration of the system that delivers the services</a:t>
            </a:r>
            <a:r>
              <a:rPr lang="en-US" b="1" dirty="0" smtClean="0">
                <a:latin typeface="Footlight MT Light" pitchFamily="18" charset="0"/>
                <a:cs typeface="Arial" pitchFamily="34" charset="0"/>
              </a:rPr>
              <a:t>.</a:t>
            </a:r>
            <a:endParaRPr lang="en-IN" dirty="0"/>
          </a:p>
        </p:txBody>
      </p:sp>
      <p:pic>
        <p:nvPicPr>
          <p:cNvPr id="5" name="Picture 4" descr="Cloud_computing.png"/>
          <p:cNvPicPr>
            <a:picLocks noChangeAspect="1"/>
          </p:cNvPicPr>
          <p:nvPr/>
        </p:nvPicPr>
        <p:blipFill>
          <a:blip r:embed="rId2"/>
          <a:stretch>
            <a:fillRect/>
          </a:stretch>
        </p:blipFill>
        <p:spPr>
          <a:xfrm>
            <a:off x="2044700" y="1819017"/>
            <a:ext cx="7137399" cy="4894053"/>
          </a:xfrm>
          <a:prstGeom prst="rect">
            <a:avLst/>
          </a:prstGeom>
        </p:spPr>
      </p:pic>
      <p:sp>
        <p:nvSpPr>
          <p:cNvPr id="6" name="Slide Number Placeholder 5"/>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1909845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0500" y="452718"/>
            <a:ext cx="8590334" cy="842682"/>
          </a:xfrm>
        </p:spPr>
        <p:txBody>
          <a:bodyPr/>
          <a:lstStyle/>
          <a:p>
            <a:pPr algn="ctr"/>
            <a:r>
              <a:rPr lang="en-US" i="1" dirty="0" smtClean="0">
                <a:latin typeface="Copperplate Gothic Bold" panose="020E0705020206020404" pitchFamily="34" charset="0"/>
              </a:rPr>
              <a:t>ABSTRACT</a:t>
            </a:r>
            <a:endParaRPr lang="en-IN" i="1" dirty="0">
              <a:latin typeface="Copperplate Gothic Bold" panose="020E0705020206020404" pitchFamily="34" charset="0"/>
            </a:endParaRPr>
          </a:p>
        </p:txBody>
      </p:sp>
      <p:sp>
        <p:nvSpPr>
          <p:cNvPr id="3" name="Content Placeholder 2"/>
          <p:cNvSpPr>
            <a:spLocks noGrp="1"/>
          </p:cNvSpPr>
          <p:nvPr>
            <p:ph idx="1"/>
          </p:nvPr>
        </p:nvSpPr>
        <p:spPr>
          <a:xfrm>
            <a:off x="685800" y="1295400"/>
            <a:ext cx="10504939" cy="5067300"/>
          </a:xfrm>
        </p:spPr>
        <p:txBody>
          <a:bodyPr>
            <a:normAutofit lnSpcReduction="10000"/>
          </a:bodyPr>
          <a:lstStyle/>
          <a:p>
            <a:r>
              <a:rPr lang="en-IN" dirty="0"/>
              <a:t>Placing critical data in the hands of a cloud provider should come with the guarantee of security and availability for data at rest, in motion, and in use. </a:t>
            </a:r>
            <a:endParaRPr lang="en-IN" dirty="0" smtClean="0"/>
          </a:p>
          <a:p>
            <a:pPr marL="0" indent="0">
              <a:buNone/>
            </a:pPr>
            <a:endParaRPr lang="en-IN" dirty="0" smtClean="0"/>
          </a:p>
          <a:p>
            <a:r>
              <a:rPr lang="en-IN" dirty="0" smtClean="0"/>
              <a:t>We </a:t>
            </a:r>
            <a:r>
              <a:rPr lang="en-IN" dirty="0"/>
              <a:t>propose a novel architecture that integrates cloud database services with data confidentiality and the possibility of executing concurrent operations on encrypted </a:t>
            </a:r>
            <a:r>
              <a:rPr lang="en-IN" dirty="0" smtClean="0"/>
              <a:t>data with the support </a:t>
            </a:r>
            <a:r>
              <a:rPr lang="en-IN" dirty="0"/>
              <a:t>geographically distributed </a:t>
            </a:r>
            <a:r>
              <a:rPr lang="en-IN" dirty="0" smtClean="0"/>
              <a:t>clients. </a:t>
            </a:r>
          </a:p>
          <a:p>
            <a:pPr marL="0" indent="0">
              <a:buNone/>
            </a:pPr>
            <a:endParaRPr lang="en-IN" dirty="0" smtClean="0"/>
          </a:p>
          <a:p>
            <a:r>
              <a:rPr lang="en-IN" dirty="0" smtClean="0"/>
              <a:t>The </a:t>
            </a:r>
            <a:r>
              <a:rPr lang="en-IN" dirty="0"/>
              <a:t>proposed architecture has the further advantage of eliminating intermediate proxies that limit the elasticity, availability, and scalability properties that are intrinsic in cloud-based solutions. </a:t>
            </a:r>
            <a:endParaRPr lang="en-IN" dirty="0" smtClean="0"/>
          </a:p>
          <a:p>
            <a:endParaRPr lang="en-IN" dirty="0" smtClean="0"/>
          </a:p>
          <a:p>
            <a:r>
              <a:rPr lang="en-IN" dirty="0" smtClean="0"/>
              <a:t>The </a:t>
            </a:r>
            <a:r>
              <a:rPr lang="en-IN" dirty="0"/>
              <a:t>efficacy of the proposed architecture is evaluated through theoretical analyses and extensive experimental results based on a prototype implementation subject to the TPC-C standard benchmark for different numbers of clients and network latencies.</a:t>
            </a:r>
          </a:p>
          <a:p>
            <a:endParaRPr lang="en-IN" dirty="0"/>
          </a:p>
        </p:txBody>
      </p:sp>
      <p:sp>
        <p:nvSpPr>
          <p:cNvPr id="5" name="Slide Number Placeholder 4"/>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16767547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79182"/>
          </a:xfrm>
        </p:spPr>
        <p:txBody>
          <a:bodyPr/>
          <a:lstStyle/>
          <a:p>
            <a:pPr algn="ctr"/>
            <a:r>
              <a:rPr lang="en-US" dirty="0">
                <a:latin typeface="Copperplate Gothic Bold" panose="020E0705020206020404" pitchFamily="34" charset="0"/>
              </a:rPr>
              <a:t>EXISTING </a:t>
            </a:r>
            <a:r>
              <a:rPr lang="en-US" dirty="0" smtClean="0">
                <a:latin typeface="Copperplate Gothic Bold" panose="020E0705020206020404" pitchFamily="34" charset="0"/>
              </a:rPr>
              <a:t>SYSTEM</a:t>
            </a:r>
            <a:endParaRPr lang="en-IN" dirty="0">
              <a:latin typeface="Copperplate Gothic Bold" panose="020E0705020206020404" pitchFamily="34" charset="0"/>
            </a:endParaRPr>
          </a:p>
        </p:txBody>
      </p:sp>
      <p:sp>
        <p:nvSpPr>
          <p:cNvPr id="3" name="Content Placeholder 2"/>
          <p:cNvSpPr>
            <a:spLocks noGrp="1"/>
          </p:cNvSpPr>
          <p:nvPr>
            <p:ph idx="1"/>
          </p:nvPr>
        </p:nvSpPr>
        <p:spPr>
          <a:xfrm>
            <a:off x="646110" y="1320800"/>
            <a:ext cx="10544629" cy="3937000"/>
          </a:xfrm>
        </p:spPr>
        <p:txBody>
          <a:bodyPr>
            <a:normAutofit/>
          </a:bodyPr>
          <a:lstStyle/>
          <a:p>
            <a:r>
              <a:rPr lang="en-US" dirty="0"/>
              <a:t>Original plain data must be accessible only by trusted parties that do not include cloud providers, intermediaries, and Internet; in any untrusted context, data must be encrypted. Satisfying these goals has different levels of complexity depending on the type of cloud service. </a:t>
            </a:r>
            <a:endParaRPr lang="en-US" dirty="0" smtClean="0"/>
          </a:p>
          <a:p>
            <a:endParaRPr lang="en-US" dirty="0"/>
          </a:p>
          <a:p>
            <a:pPr marL="0" indent="0">
              <a:buNone/>
            </a:pPr>
            <a:endParaRPr lang="en-US" dirty="0" smtClean="0"/>
          </a:p>
          <a:p>
            <a:r>
              <a:rPr lang="en-US" dirty="0" smtClean="0"/>
              <a:t>There </a:t>
            </a:r>
            <a:r>
              <a:rPr lang="en-US" dirty="0"/>
              <a:t>are several solutions ensuring confidentiality for the storage as a service paradigm, while guaranteeing confidentiality in the database as a service (DBaaS) paradigm is still an open research area.</a:t>
            </a:r>
            <a:endParaRPr lang="en-IN" dirty="0"/>
          </a:p>
          <a:p>
            <a:endParaRPr lang="en-IN" dirty="0"/>
          </a:p>
        </p:txBody>
      </p:sp>
      <p:sp>
        <p:nvSpPr>
          <p:cNvPr id="5" name="Slide Number Placeholder 4"/>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6911769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opperplate Gothic Bold" panose="020E0705020206020404" pitchFamily="34" charset="0"/>
              </a:rPr>
              <a:t>DISADVANTAGES OF EXISTING </a:t>
            </a:r>
            <a:r>
              <a:rPr lang="en-US" b="1" dirty="0" smtClean="0">
                <a:latin typeface="Copperplate Gothic Bold" panose="020E0705020206020404" pitchFamily="34" charset="0"/>
              </a:rPr>
              <a:t>SYSTEM</a:t>
            </a:r>
            <a:endParaRPr lang="en-IN" dirty="0">
              <a:latin typeface="Copperplate Gothic Bold" panose="020E0705020206020404" pitchFamily="34" charset="0"/>
            </a:endParaRPr>
          </a:p>
        </p:txBody>
      </p:sp>
      <p:sp>
        <p:nvSpPr>
          <p:cNvPr id="3" name="Content Placeholder 2"/>
          <p:cNvSpPr>
            <a:spLocks noGrp="1"/>
          </p:cNvSpPr>
          <p:nvPr>
            <p:ph idx="1"/>
          </p:nvPr>
        </p:nvSpPr>
        <p:spPr/>
        <p:txBody>
          <a:bodyPr/>
          <a:lstStyle/>
          <a:p>
            <a:pPr lvl="0"/>
            <a:r>
              <a:rPr lang="en-IN" dirty="0"/>
              <a:t>Cannot apply fully homomorphic encryption schemes because of their excessive computational complexity</a:t>
            </a:r>
            <a:r>
              <a:rPr lang="en-IN" dirty="0" smtClean="0"/>
              <a:t>.</a:t>
            </a:r>
          </a:p>
          <a:p>
            <a:r>
              <a:rPr lang="en-IN" dirty="0"/>
              <a:t>Several alternatives exist for storage services, while data confidentiality solutions for the database as a service paradigm are still immature.</a:t>
            </a:r>
          </a:p>
          <a:p>
            <a:pPr marL="0" lvl="0" indent="0">
              <a:buNone/>
            </a:pPr>
            <a:endParaRPr lang="en-IN" dirty="0" smtClean="0"/>
          </a:p>
          <a:p>
            <a:pPr lvl="0"/>
            <a:r>
              <a:rPr lang="en-US" dirty="0" smtClean="0"/>
              <a:t>No separation of metadata and data</a:t>
            </a:r>
          </a:p>
          <a:p>
            <a:pPr marL="0" lvl="0" indent="0">
              <a:buNone/>
            </a:pPr>
            <a:endParaRPr lang="en-US" dirty="0" smtClean="0"/>
          </a:p>
          <a:p>
            <a:pPr lvl="0"/>
            <a:r>
              <a:rPr lang="en-US" dirty="0" smtClean="0"/>
              <a:t>No security for metadata</a:t>
            </a:r>
          </a:p>
          <a:p>
            <a:pPr lvl="0"/>
            <a:endParaRPr lang="en-IN" dirty="0"/>
          </a:p>
          <a:p>
            <a:pPr marL="0" indent="0">
              <a:buNone/>
            </a:pPr>
            <a:endParaRPr lang="en-IN" dirty="0"/>
          </a:p>
        </p:txBody>
      </p:sp>
      <p:sp>
        <p:nvSpPr>
          <p:cNvPr id="5" name="Slide Number Placeholder 4"/>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526093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6111" y="452718"/>
            <a:ext cx="9404723" cy="829982"/>
          </a:xfrm>
        </p:spPr>
        <p:txBody>
          <a:bodyPr/>
          <a:lstStyle/>
          <a:p>
            <a:pPr algn="ctr"/>
            <a:r>
              <a:rPr lang="en-US" dirty="0">
                <a:latin typeface="Copperplate Gothic Bold" panose="020E0705020206020404" pitchFamily="34" charset="0"/>
              </a:rPr>
              <a:t>PROPOSED </a:t>
            </a:r>
            <a:r>
              <a:rPr lang="en-US" dirty="0" smtClean="0">
                <a:latin typeface="Copperplate Gothic Bold" panose="020E0705020206020404" pitchFamily="34" charset="0"/>
              </a:rPr>
              <a:t>SYSTEM</a:t>
            </a:r>
            <a:endParaRPr lang="en-IN" dirty="0">
              <a:latin typeface="Copperplate Gothic Bold" panose="020E0705020206020404" pitchFamily="34" charset="0"/>
            </a:endParaRPr>
          </a:p>
        </p:txBody>
      </p:sp>
      <p:sp>
        <p:nvSpPr>
          <p:cNvPr id="5" name="Content Placeholder 4"/>
          <p:cNvSpPr>
            <a:spLocks noGrp="1"/>
          </p:cNvSpPr>
          <p:nvPr>
            <p:ph idx="1"/>
          </p:nvPr>
        </p:nvSpPr>
        <p:spPr>
          <a:xfrm>
            <a:off x="646110" y="1562100"/>
            <a:ext cx="10544629" cy="4991100"/>
          </a:xfrm>
        </p:spPr>
        <p:txBody>
          <a:bodyPr>
            <a:normAutofit lnSpcReduction="10000"/>
          </a:bodyPr>
          <a:lstStyle/>
          <a:p>
            <a:pPr lvl="0"/>
            <a:r>
              <a:rPr lang="en-IN" dirty="0"/>
              <a:t>We propose a novel architecture that integrates cloud database services with data confidentiality and the possibility of executing concurrent operations on encrypted data</a:t>
            </a:r>
            <a:r>
              <a:rPr lang="en-IN" dirty="0" smtClean="0"/>
              <a:t>.</a:t>
            </a:r>
          </a:p>
          <a:p>
            <a:pPr lvl="0"/>
            <a:endParaRPr lang="en-IN" dirty="0"/>
          </a:p>
          <a:p>
            <a:pPr lvl="0"/>
            <a:r>
              <a:rPr lang="en-IN" dirty="0"/>
              <a:t>This is the first solution supporting geographically distributed clients to connect directly to an encrypted cloud database, and to execute concurrent and independent operations including those modifying the database structure. </a:t>
            </a:r>
            <a:endParaRPr lang="en-IN" dirty="0" smtClean="0"/>
          </a:p>
          <a:p>
            <a:pPr lvl="0"/>
            <a:endParaRPr lang="en-IN" dirty="0"/>
          </a:p>
          <a:p>
            <a:pPr lvl="0"/>
            <a:r>
              <a:rPr lang="en-IN" dirty="0"/>
              <a:t>The proposed architecture has the further advantage of eliminating intermediate proxies that limit the elasticity, availability, and scalability properties that are intrinsic in cloud-based solutions. </a:t>
            </a:r>
            <a:endParaRPr lang="en-IN" dirty="0" smtClean="0"/>
          </a:p>
          <a:p>
            <a:pPr marL="0" lvl="0" indent="0">
              <a:buNone/>
            </a:pPr>
            <a:endParaRPr lang="en-IN" dirty="0"/>
          </a:p>
          <a:p>
            <a:r>
              <a:rPr lang="en-IN" dirty="0"/>
              <a:t>Secure DBaaS provides several original features that differentiate it from previous work in the field of security for remote database services.</a:t>
            </a:r>
          </a:p>
        </p:txBody>
      </p:sp>
      <p:sp>
        <p:nvSpPr>
          <p:cNvPr id="2" name="Slide Number Placeholder 1"/>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6113996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287182"/>
          </a:xfrm>
        </p:spPr>
        <p:txBody>
          <a:bodyPr/>
          <a:lstStyle/>
          <a:p>
            <a:pPr algn="ctr"/>
            <a:r>
              <a:rPr lang="en-US" sz="3600" dirty="0">
                <a:latin typeface="Copperplate Gothic Bold" panose="020E0705020206020404" pitchFamily="34" charset="0"/>
              </a:rPr>
              <a:t>ADVANTAGES OF PROPOSED </a:t>
            </a:r>
            <a:r>
              <a:rPr lang="en-US" sz="3600" dirty="0" smtClean="0">
                <a:latin typeface="Copperplate Gothic Bold" panose="020E0705020206020404" pitchFamily="34" charset="0"/>
              </a:rPr>
              <a:t>SYSTEM</a:t>
            </a:r>
            <a:endParaRPr lang="en-IN" sz="3600" dirty="0">
              <a:latin typeface="Copperplate Gothic Bold" panose="020E0705020206020404" pitchFamily="34" charset="0"/>
            </a:endParaRPr>
          </a:p>
        </p:txBody>
      </p:sp>
      <p:sp>
        <p:nvSpPr>
          <p:cNvPr id="3" name="Content Placeholder 2"/>
          <p:cNvSpPr>
            <a:spLocks noGrp="1"/>
          </p:cNvSpPr>
          <p:nvPr>
            <p:ph idx="1"/>
          </p:nvPr>
        </p:nvSpPr>
        <p:spPr>
          <a:xfrm>
            <a:off x="646111" y="1739900"/>
            <a:ext cx="10544628" cy="4749800"/>
          </a:xfrm>
        </p:spPr>
        <p:txBody>
          <a:bodyPr>
            <a:normAutofit lnSpcReduction="10000"/>
          </a:bodyPr>
          <a:lstStyle/>
          <a:p>
            <a:pPr lvl="0"/>
            <a:r>
              <a:rPr lang="en-IN" dirty="0"/>
              <a:t>The proposed architecture does not require modifications to the cloud database, and it is immediately applicable to existing cloud DBaaS, such as the experimented PostgreSQL Plus Cloud Database, Windows Azure and Xeround </a:t>
            </a:r>
            <a:r>
              <a:rPr lang="en-IN" dirty="0" smtClean="0"/>
              <a:t>.</a:t>
            </a:r>
          </a:p>
          <a:p>
            <a:pPr marL="0" lvl="0" indent="0">
              <a:buNone/>
            </a:pPr>
            <a:r>
              <a:rPr lang="en-IN" dirty="0" smtClean="0"/>
              <a:t> </a:t>
            </a:r>
            <a:endParaRPr lang="en-IN" dirty="0"/>
          </a:p>
          <a:p>
            <a:pPr lvl="0"/>
            <a:r>
              <a:rPr lang="en-IN" dirty="0"/>
              <a:t>There are no theoretical and practical limits to extend our solution to other platforms and to include new encryption algorithm</a:t>
            </a:r>
            <a:r>
              <a:rPr lang="en-IN" dirty="0" smtClean="0"/>
              <a:t>.</a:t>
            </a:r>
          </a:p>
          <a:p>
            <a:pPr lvl="0"/>
            <a:endParaRPr lang="en-IN" dirty="0"/>
          </a:p>
          <a:p>
            <a:pPr lvl="0"/>
            <a:r>
              <a:rPr lang="en-IN" dirty="0"/>
              <a:t>It guarantees data confidentiality by allowing a cloud database server to execute concurrent SQL operations (not only read/write, but also modifications to the database structure) over encrypted data</a:t>
            </a:r>
            <a:r>
              <a:rPr lang="en-IN" dirty="0" smtClean="0"/>
              <a:t>.</a:t>
            </a:r>
          </a:p>
          <a:p>
            <a:pPr marL="0" lvl="0" indent="0">
              <a:buNone/>
            </a:pPr>
            <a:endParaRPr lang="en-IN" dirty="0"/>
          </a:p>
          <a:p>
            <a:pPr lvl="0"/>
            <a:r>
              <a:rPr lang="en-IN" dirty="0"/>
              <a:t>It provides the same availability, elasticity, and scalability of the original cloud DBaaS because it does not require any intermediate server. </a:t>
            </a:r>
          </a:p>
          <a:p>
            <a:endParaRPr lang="en-IN" dirty="0"/>
          </a:p>
        </p:txBody>
      </p:sp>
      <p:sp>
        <p:nvSpPr>
          <p:cNvPr id="5" name="Slide Number Placeholder 4"/>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5244228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42682"/>
          </a:xfrm>
        </p:spPr>
        <p:txBody>
          <a:bodyPr/>
          <a:lstStyle/>
          <a:p>
            <a:pPr algn="ctr"/>
            <a:r>
              <a:rPr lang="en-US" dirty="0">
                <a:latin typeface="Copperplate Gothic Bold" panose="020E0705020206020404" pitchFamily="34" charset="0"/>
              </a:rPr>
              <a:t>SYSTEM </a:t>
            </a:r>
            <a:r>
              <a:rPr lang="en-US" dirty="0" smtClean="0">
                <a:latin typeface="Copperplate Gothic Bold" panose="020E0705020206020404" pitchFamily="34" charset="0"/>
              </a:rPr>
              <a:t>ARCHITECTURE</a:t>
            </a:r>
            <a:endParaRPr lang="en-IN" dirty="0">
              <a:latin typeface="Copperplate Gothic Bold" panose="020E0705020206020404" pitchFamily="34" charset="0"/>
            </a:endParaRPr>
          </a:p>
        </p:txBody>
      </p:sp>
      <p:pic>
        <p:nvPicPr>
          <p:cNvPr id="4" name="Content Placeholder 3"/>
          <p:cNvPicPr>
            <a:picLocks noGrp="1"/>
          </p:cNvPicPr>
          <p:nvPr>
            <p:ph idx="1"/>
          </p:nvPr>
        </p:nvPicPr>
        <p:blipFill>
          <a:blip r:embed="rId2"/>
          <a:srcRect/>
          <a:stretch>
            <a:fillRect/>
          </a:stretch>
        </p:blipFill>
        <p:spPr bwMode="auto">
          <a:xfrm>
            <a:off x="1446258" y="1295400"/>
            <a:ext cx="8396242" cy="506730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7320089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80782"/>
          </a:xfrm>
        </p:spPr>
        <p:txBody>
          <a:bodyPr/>
          <a:lstStyle/>
          <a:p>
            <a:pPr algn="ctr"/>
            <a:r>
              <a:rPr lang="en-US" dirty="0">
                <a:latin typeface="Copperplate Gothic Bold" panose="020E0705020206020404" pitchFamily="34" charset="0"/>
              </a:rPr>
              <a:t>SYSTEM </a:t>
            </a:r>
            <a:r>
              <a:rPr lang="en-US" dirty="0" smtClean="0">
                <a:latin typeface="Copperplate Gothic Bold" panose="020E0705020206020404" pitchFamily="34" charset="0"/>
              </a:rPr>
              <a:t>REQUIREMENTS</a:t>
            </a:r>
            <a:endParaRPr lang="en-IN" dirty="0">
              <a:latin typeface="Copperplate Gothic Bold" panose="020E0705020206020404" pitchFamily="34" charset="0"/>
            </a:endParaRPr>
          </a:p>
        </p:txBody>
      </p:sp>
      <p:sp>
        <p:nvSpPr>
          <p:cNvPr id="3" name="Content Placeholder 2"/>
          <p:cNvSpPr>
            <a:spLocks noGrp="1"/>
          </p:cNvSpPr>
          <p:nvPr>
            <p:ph idx="1"/>
          </p:nvPr>
        </p:nvSpPr>
        <p:spPr>
          <a:xfrm>
            <a:off x="762001" y="1244600"/>
            <a:ext cx="7239000" cy="5308600"/>
          </a:xfrm>
        </p:spPr>
        <p:txBody>
          <a:bodyPr>
            <a:normAutofit/>
          </a:bodyPr>
          <a:lstStyle/>
          <a:p>
            <a:r>
              <a:rPr lang="en-US" b="1" u="sng" dirty="0"/>
              <a:t>HARDWARE REQUIREMENTS</a:t>
            </a:r>
            <a:r>
              <a:rPr lang="en-US" b="1" u="sng" dirty="0" smtClean="0"/>
              <a:t>:</a:t>
            </a:r>
            <a:r>
              <a:rPr lang="en-US" b="1" dirty="0"/>
              <a:t> </a:t>
            </a:r>
            <a:endParaRPr lang="en-IN" dirty="0"/>
          </a:p>
          <a:p>
            <a:pPr lvl="1">
              <a:buFont typeface="Wingdings" panose="05000000000000000000" pitchFamily="2" charset="2"/>
              <a:buChar char="§"/>
            </a:pPr>
            <a:r>
              <a:rPr lang="en-GB" dirty="0"/>
              <a:t>System		 	</a:t>
            </a:r>
            <a:r>
              <a:rPr lang="en-GB" dirty="0" smtClean="0"/>
              <a:t>	: </a:t>
            </a:r>
            <a:r>
              <a:rPr lang="en-GB" dirty="0"/>
              <a:t>	Pentium IV 2.4 GHz.</a:t>
            </a:r>
            <a:endParaRPr lang="en-IN" dirty="0"/>
          </a:p>
          <a:p>
            <a:pPr lvl="1">
              <a:buFont typeface="Wingdings" panose="05000000000000000000" pitchFamily="2" charset="2"/>
              <a:buChar char="§"/>
            </a:pPr>
            <a:r>
              <a:rPr lang="en-GB" dirty="0"/>
              <a:t>Hard Disk           	</a:t>
            </a:r>
            <a:r>
              <a:rPr lang="en-GB" dirty="0" smtClean="0"/>
              <a:t>	: </a:t>
            </a:r>
            <a:r>
              <a:rPr lang="en-GB" dirty="0"/>
              <a:t>	40 GB.</a:t>
            </a:r>
            <a:endParaRPr lang="en-IN" dirty="0"/>
          </a:p>
          <a:p>
            <a:pPr lvl="1">
              <a:buFont typeface="Wingdings" panose="05000000000000000000" pitchFamily="2" charset="2"/>
              <a:buChar char="§"/>
            </a:pPr>
            <a:r>
              <a:rPr lang="en-GB" dirty="0" smtClean="0"/>
              <a:t>Monitor</a:t>
            </a:r>
            <a:r>
              <a:rPr lang="en-GB" dirty="0"/>
              <a:t>			</a:t>
            </a:r>
            <a:r>
              <a:rPr lang="en-GB" dirty="0" smtClean="0"/>
              <a:t>	: </a:t>
            </a:r>
            <a:r>
              <a:rPr lang="en-GB" dirty="0"/>
              <a:t>	15 VGA Colour.</a:t>
            </a:r>
            <a:endParaRPr lang="en-IN" dirty="0"/>
          </a:p>
          <a:p>
            <a:pPr lvl="1">
              <a:buFont typeface="Wingdings" panose="05000000000000000000" pitchFamily="2" charset="2"/>
              <a:buChar char="§"/>
            </a:pPr>
            <a:r>
              <a:rPr lang="en-GB" dirty="0" smtClean="0"/>
              <a:t>Ram</a:t>
            </a:r>
            <a:r>
              <a:rPr lang="en-GB" dirty="0"/>
              <a:t>				</a:t>
            </a:r>
            <a:r>
              <a:rPr lang="en-GB" dirty="0" smtClean="0"/>
              <a:t>	: </a:t>
            </a:r>
            <a:r>
              <a:rPr lang="en-GB" dirty="0"/>
              <a:t>	512 Mb</a:t>
            </a:r>
            <a:endParaRPr lang="en-IN" dirty="0"/>
          </a:p>
          <a:p>
            <a:pPr marL="0" indent="0">
              <a:buNone/>
            </a:pPr>
            <a:endParaRPr lang="en-IN" dirty="0"/>
          </a:p>
          <a:p>
            <a:r>
              <a:rPr lang="en-US" b="1" u="sng" dirty="0"/>
              <a:t>SOFTWARE REQUIREMENTS:</a:t>
            </a:r>
            <a:endParaRPr lang="en-IN" dirty="0"/>
          </a:p>
          <a:p>
            <a:pPr lvl="1">
              <a:buFont typeface="Wingdings" panose="05000000000000000000" pitchFamily="2" charset="2"/>
              <a:buChar char="§"/>
            </a:pPr>
            <a:r>
              <a:rPr lang="en-US" dirty="0"/>
              <a:t>Operating system 	: 	Windows XP/7.</a:t>
            </a:r>
            <a:endParaRPr lang="en-IN" dirty="0"/>
          </a:p>
          <a:p>
            <a:pPr lvl="1">
              <a:buFont typeface="Wingdings" panose="05000000000000000000" pitchFamily="2" charset="2"/>
              <a:buChar char="§"/>
            </a:pPr>
            <a:r>
              <a:rPr lang="en-US" dirty="0"/>
              <a:t>Coding Language	: 	ASP.net, C#.net</a:t>
            </a:r>
            <a:endParaRPr lang="en-IN" dirty="0"/>
          </a:p>
          <a:p>
            <a:pPr lvl="1">
              <a:buFont typeface="Wingdings" panose="05000000000000000000" pitchFamily="2" charset="2"/>
              <a:buChar char="§"/>
            </a:pPr>
            <a:r>
              <a:rPr lang="en-US" dirty="0"/>
              <a:t>Tool			</a:t>
            </a:r>
            <a:r>
              <a:rPr lang="en-US" dirty="0" smtClean="0"/>
              <a:t>		:</a:t>
            </a:r>
            <a:r>
              <a:rPr lang="en-US" dirty="0"/>
              <a:t>	Visual Studio 2010</a:t>
            </a:r>
            <a:endParaRPr lang="en-IN" dirty="0"/>
          </a:p>
          <a:p>
            <a:pPr lvl="1">
              <a:buFont typeface="Wingdings" panose="05000000000000000000" pitchFamily="2" charset="2"/>
              <a:buChar char="§"/>
            </a:pPr>
            <a:r>
              <a:rPr lang="en-US" dirty="0"/>
              <a:t>Database		</a:t>
            </a:r>
            <a:r>
              <a:rPr lang="en-US" dirty="0" smtClean="0"/>
              <a:t>	:</a:t>
            </a:r>
            <a:r>
              <a:rPr lang="en-US" dirty="0"/>
              <a:t>	SQL SERVER 2008</a:t>
            </a:r>
            <a:endParaRPr lang="en-IN" dirty="0"/>
          </a:p>
          <a:p>
            <a:endParaRPr lang="en-IN" dirty="0"/>
          </a:p>
        </p:txBody>
      </p:sp>
      <p:sp>
        <p:nvSpPr>
          <p:cNvPr id="5" name="Slide Number Placeholder 4"/>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5039841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903</TotalTime>
  <Words>1091</Words>
  <Application>Microsoft Office PowerPoint</Application>
  <PresentationFormat>Widescreen</PresentationFormat>
  <Paragraphs>115</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Century Gothic</vt:lpstr>
      <vt:lpstr>Copperplate Gothic Bold</vt:lpstr>
      <vt:lpstr>Footlight MT Light</vt:lpstr>
      <vt:lpstr>Wingdings</vt:lpstr>
      <vt:lpstr>Wingdings 3</vt:lpstr>
      <vt:lpstr>Ion</vt:lpstr>
      <vt:lpstr>PowerPoint Presentation</vt:lpstr>
      <vt:lpstr>INTRODUCTION</vt:lpstr>
      <vt:lpstr>ABSTRACT</vt:lpstr>
      <vt:lpstr>EXISTING SYSTEM</vt:lpstr>
      <vt:lpstr>DISADVANTAGES OF EXISTING SYSTEM</vt:lpstr>
      <vt:lpstr>PROPOSED SYSTEM</vt:lpstr>
      <vt:lpstr>ADVANTAGES OF PROPOSED SYSTEM</vt:lpstr>
      <vt:lpstr>SYSTEM ARCHITECTURE</vt:lpstr>
      <vt:lpstr>SYSTEM REQUIREMENTS</vt:lpstr>
      <vt:lpstr>MODULES</vt:lpstr>
      <vt:lpstr>Module 1: Setup Phase </vt:lpstr>
      <vt:lpstr>Module 2: Meta Data Module </vt:lpstr>
      <vt:lpstr>PowerPoint Presentation</vt:lpstr>
      <vt:lpstr>Module 3: Sequential SQL Operations </vt:lpstr>
      <vt:lpstr>Module 4: Concurrent SQL Operations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S.S.Bharadwaza Ayyalasomayajula</dc:creator>
  <cp:lastModifiedBy>S.S.Bharadwaza Ayyalasomayajula</cp:lastModifiedBy>
  <cp:revision>47</cp:revision>
  <dcterms:created xsi:type="dcterms:W3CDTF">2015-03-05T10:02:00Z</dcterms:created>
  <dcterms:modified xsi:type="dcterms:W3CDTF">2015-04-18T10:29:30Z</dcterms:modified>
</cp:coreProperties>
</file>