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80" r:id="rId3"/>
    <p:sldId id="257" r:id="rId4"/>
    <p:sldId id="258" r:id="rId5"/>
    <p:sldId id="260" r:id="rId6"/>
    <p:sldId id="262" r:id="rId7"/>
    <p:sldId id="277" r:id="rId8"/>
    <p:sldId id="279" r:id="rId9"/>
    <p:sldId id="264" r:id="rId10"/>
    <p:sldId id="265" r:id="rId11"/>
    <p:sldId id="283" r:id="rId12"/>
    <p:sldId id="267" r:id="rId13"/>
    <p:sldId id="284" r:id="rId14"/>
    <p:sldId id="268" r:id="rId15"/>
    <p:sldId id="269" r:id="rId16"/>
    <p:sldId id="285" r:id="rId17"/>
    <p:sldId id="281" r:id="rId18"/>
    <p:sldId id="282" r:id="rId19"/>
    <p:sldId id="288" r:id="rId20"/>
    <p:sldId id="287" r:id="rId21"/>
    <p:sldId id="278" r:id="rId22"/>
    <p:sldId id="28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32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984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35224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4189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920078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56007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55026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57899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74605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215445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86510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60948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78698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8399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932366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45702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5559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7/14/2014</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627204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09800" y="663867"/>
            <a:ext cx="6589199" cy="1814290"/>
          </a:xfrm>
          <a:prstGeom prst="rect">
            <a:avLst/>
          </a:prstGeom>
        </p:spPr>
        <p:txBody>
          <a:bodyPr vert="horz" lIns="91440" tIns="45720" rIns="91440" bIns="45720" rtlCol="0" anchor="b">
            <a:normAutofit fontScale="850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latin typeface="Garamond" panose="02020404030301010803" pitchFamily="18" charset="0"/>
              </a:rPr>
              <a:t>Detecting Anomalous Insiders in Collaborative Information Systems </a:t>
            </a:r>
            <a:endParaRPr lang="en-US" b="1" u="sng" dirty="0"/>
          </a:p>
        </p:txBody>
      </p:sp>
      <p:sp>
        <p:nvSpPr>
          <p:cNvPr id="5" name="Content Placeholder 2"/>
          <p:cNvSpPr txBox="1">
            <a:spLocks/>
          </p:cNvSpPr>
          <p:nvPr/>
        </p:nvSpPr>
        <p:spPr>
          <a:xfrm>
            <a:off x="2989799" y="3048000"/>
            <a:ext cx="5029200" cy="1752600"/>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b="1" u="sng" dirty="0" smtClean="0"/>
              <a:t>Team Members:</a:t>
            </a:r>
            <a:endParaRPr lang="en-IN" dirty="0" smtClean="0"/>
          </a:p>
          <a:p>
            <a:r>
              <a:rPr lang="en-US" b="1" dirty="0" smtClean="0"/>
              <a:t>A.S.S.BHARADWAZA (11T81A0525)</a:t>
            </a:r>
            <a:endParaRPr lang="en-IN" dirty="0" smtClean="0"/>
          </a:p>
          <a:p>
            <a:r>
              <a:rPr lang="en-US" b="1" dirty="0" smtClean="0"/>
              <a:t>T.NAVEEN KUMAR (11T81A0517)</a:t>
            </a:r>
            <a:endParaRPr lang="en-IN" dirty="0" smtClean="0"/>
          </a:p>
          <a:p>
            <a:r>
              <a:rPr lang="en-US" b="1" dirty="0" smtClean="0"/>
              <a:t>P.SAI ARUN KUMAR (11T81A0528)</a:t>
            </a:r>
            <a:endParaRPr lang="en-IN" dirty="0" smtClean="0"/>
          </a:p>
          <a:p>
            <a:r>
              <a:rPr lang="en-US" dirty="0" smtClean="0"/>
              <a:t>,</a:t>
            </a:r>
            <a:endParaRPr lang="en-IN"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28600" y="580412"/>
            <a:ext cx="2077690" cy="1981200"/>
          </a:xfrm>
          <a:prstGeom prst="rect">
            <a:avLst/>
          </a:prstGeom>
          <a:noFill/>
        </p:spPr>
      </p:pic>
      <p:sp>
        <p:nvSpPr>
          <p:cNvPr id="7" name="TextBox 6"/>
          <p:cNvSpPr txBox="1"/>
          <p:nvPr/>
        </p:nvSpPr>
        <p:spPr>
          <a:xfrm>
            <a:off x="990600" y="5181600"/>
            <a:ext cx="7467600" cy="923330"/>
          </a:xfrm>
          <a:prstGeom prst="rect">
            <a:avLst/>
          </a:prstGeom>
          <a:noFill/>
        </p:spPr>
        <p:txBody>
          <a:bodyPr wrap="square" rtlCol="0">
            <a:spAutoFit/>
          </a:bodyPr>
          <a:lstStyle/>
          <a:p>
            <a:r>
              <a:rPr lang="en-US" dirty="0"/>
              <a:t>Under the guidance of </a:t>
            </a:r>
            <a:endParaRPr lang="en-IN" dirty="0"/>
          </a:p>
          <a:p>
            <a:r>
              <a:rPr lang="en-US" b="1" dirty="0"/>
              <a:t>Mr. </a:t>
            </a:r>
            <a:r>
              <a:rPr lang="en-US" b="1" dirty="0" smtClean="0"/>
              <a:t>Ravinder Reddy, M.Tech,</a:t>
            </a:r>
          </a:p>
          <a:p>
            <a:r>
              <a:rPr lang="en-US" b="1" dirty="0" smtClean="0"/>
              <a:t> </a:t>
            </a:r>
            <a:r>
              <a:rPr lang="en-US" dirty="0" smtClean="0"/>
              <a:t>Asst.professor,</a:t>
            </a:r>
            <a:r>
              <a:rPr lang="en-IN" dirty="0" smtClean="0"/>
              <a:t>CSE Dept.</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6589199" cy="747490"/>
          </a:xfrm>
        </p:spPr>
        <p:txBody>
          <a:bodyPr/>
          <a:lstStyle/>
          <a:p>
            <a:pPr algn="ctr"/>
            <a:r>
              <a:rPr lang="en-US" b="1" dirty="0" smtClean="0"/>
              <a:t>PATTERN EXTRACTION</a:t>
            </a:r>
            <a:endParaRPr lang="en-IN" dirty="0"/>
          </a:p>
        </p:txBody>
      </p:sp>
      <p:sp>
        <p:nvSpPr>
          <p:cNvPr id="3" name="Content Placeholder 2"/>
          <p:cNvSpPr>
            <a:spLocks noGrp="1"/>
          </p:cNvSpPr>
          <p:nvPr>
            <p:ph idx="1"/>
          </p:nvPr>
        </p:nvSpPr>
        <p:spPr>
          <a:xfrm>
            <a:off x="457200" y="1600200"/>
            <a:ext cx="8323799" cy="4953000"/>
          </a:xfrm>
        </p:spPr>
        <p:txBody>
          <a:bodyPr>
            <a:normAutofit/>
          </a:bodyPr>
          <a:lstStyle/>
          <a:p>
            <a:r>
              <a:rPr lang="en-US" dirty="0" smtClean="0"/>
              <a:t>CADS-PE infers communities from the relationships observed between users and subjects’ records in the CIS access logs. The community extraction process consists of two primary steps: a) construction of the user-subject access network and b) user community inference.</a:t>
            </a:r>
          </a:p>
          <a:p>
            <a:endParaRPr lang="en-US" dirty="0"/>
          </a:p>
          <a:p>
            <a:endParaRPr lang="en-US" dirty="0" smtClean="0"/>
          </a:p>
          <a:p>
            <a:r>
              <a:rPr lang="en-US" dirty="0" smtClean="0"/>
              <a:t> There are various aspects of a user’s relationship to subjects that could be leveraged for measuring similarity. To mitigate bias and develop a generic approach, we focus our attention on the number of subjects a user accessed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838200"/>
            <a:ext cx="6648372" cy="5073650"/>
          </a:xfrm>
        </p:spPr>
      </p:pic>
    </p:spTree>
    <p:extLst>
      <p:ext uri="{BB962C8B-B14F-4D97-AF65-F5344CB8AC3E}">
        <p14:creationId xmlns:p14="http://schemas.microsoft.com/office/powerpoint/2010/main" val="2945091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normAutofit/>
          </a:bodyPr>
          <a:lstStyle/>
          <a:p>
            <a:pPr algn="ctr"/>
            <a:r>
              <a:rPr lang="en-US" b="1" dirty="0" smtClean="0"/>
              <a:t>ANOMALY DETECTION</a:t>
            </a:r>
            <a:endParaRPr lang="en-US" dirty="0"/>
          </a:p>
        </p:txBody>
      </p:sp>
      <p:sp>
        <p:nvSpPr>
          <p:cNvPr id="3" name="Content Placeholder 2"/>
          <p:cNvSpPr>
            <a:spLocks noGrp="1"/>
          </p:cNvSpPr>
          <p:nvPr>
            <p:ph idx="1"/>
          </p:nvPr>
        </p:nvSpPr>
        <p:spPr>
          <a:xfrm>
            <a:off x="685801" y="1905000"/>
            <a:ext cx="7848600" cy="4006222"/>
          </a:xfrm>
        </p:spPr>
        <p:txBody>
          <a:bodyPr>
            <a:normAutofit/>
          </a:bodyPr>
          <a:lstStyle/>
          <a:p>
            <a:r>
              <a:rPr lang="en-US" dirty="0" smtClean="0"/>
              <a:t>CADS-AD predicts which users in the CIS are anomalous by e) discovering a user’s nearest neighbors and f) calculating the deviation of each user from their neighbors.</a:t>
            </a:r>
          </a:p>
          <a:p>
            <a:r>
              <a:rPr lang="en-US" dirty="0" smtClean="0"/>
              <a:t>There are alternative anomaly detection models that have been proposed in the literature. Thus, in addition to CADS and MetaCADS, we evaluate three of the most related models. The first two are based on supervised classification and assume there exists a training set of anomalous and</a:t>
            </a:r>
          </a:p>
          <a:p>
            <a:r>
              <a:rPr lang="en-US" dirty="0" smtClean="0"/>
              <a:t>no anomalous user class labels, whereas the final model is an unsupervised heuristic. For each of these models, we treat real and simulated users as no anomalous and anomalous, respectively.</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676400"/>
            <a:ext cx="8991600" cy="4495800"/>
          </a:xfrm>
        </p:spPr>
      </p:pic>
    </p:spTree>
    <p:extLst>
      <p:ext uri="{BB962C8B-B14F-4D97-AF65-F5344CB8AC3E}">
        <p14:creationId xmlns:p14="http://schemas.microsoft.com/office/powerpoint/2010/main" val="2998990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6589199" cy="1280890"/>
          </a:xfrm>
        </p:spPr>
        <p:txBody>
          <a:bodyPr>
            <a:normAutofit/>
          </a:bodyPr>
          <a:lstStyle/>
          <a:p>
            <a:pPr algn="ctr"/>
            <a:r>
              <a:rPr lang="en-US" b="1" dirty="0" smtClean="0"/>
              <a:t>DETECTION PERFORMANCE METRICS</a:t>
            </a:r>
            <a:endParaRPr lang="en-IN" dirty="0"/>
          </a:p>
        </p:txBody>
      </p:sp>
      <p:sp>
        <p:nvSpPr>
          <p:cNvPr id="3" name="Content Placeholder 2"/>
          <p:cNvSpPr>
            <a:spLocks noGrp="1"/>
          </p:cNvSpPr>
          <p:nvPr>
            <p:ph idx="1"/>
          </p:nvPr>
        </p:nvSpPr>
        <p:spPr>
          <a:xfrm>
            <a:off x="533401" y="1600200"/>
            <a:ext cx="8001000" cy="4953000"/>
          </a:xfrm>
        </p:spPr>
        <p:txBody>
          <a:bodyPr>
            <a:normAutofit lnSpcReduction="10000"/>
          </a:bodyPr>
          <a:lstStyle/>
          <a:p>
            <a:pPr>
              <a:buNone/>
            </a:pPr>
            <a:r>
              <a:rPr lang="en-US" dirty="0" smtClean="0"/>
              <a:t> </a:t>
            </a:r>
          </a:p>
          <a:p>
            <a:r>
              <a:rPr lang="en-US" dirty="0" smtClean="0"/>
              <a:t>We measure the performance of the models using the Receiver </a:t>
            </a:r>
            <a:r>
              <a:rPr lang="en-US" dirty="0"/>
              <a:t>O</a:t>
            </a:r>
            <a:r>
              <a:rPr lang="en-US" dirty="0" smtClean="0"/>
              <a:t>perating </a:t>
            </a:r>
            <a:r>
              <a:rPr lang="en-US" dirty="0"/>
              <a:t>C</a:t>
            </a:r>
            <a:r>
              <a:rPr lang="en-US" dirty="0" smtClean="0"/>
              <a:t>haracteristic (ROC) curve. </a:t>
            </a:r>
          </a:p>
          <a:p>
            <a:pPr marL="0" indent="0">
              <a:buNone/>
            </a:pPr>
            <a:endParaRPr lang="en-US" dirty="0" smtClean="0"/>
          </a:p>
          <a:p>
            <a:r>
              <a:rPr lang="en-US" dirty="0" smtClean="0"/>
              <a:t>This is a plot of the true positive rate versus false positive rate for a binary classifier as its discrimination threshold is varied. </a:t>
            </a:r>
          </a:p>
          <a:p>
            <a:endParaRPr lang="en-US" dirty="0"/>
          </a:p>
          <a:p>
            <a:pPr marL="0" indent="0">
              <a:buNone/>
            </a:pPr>
            <a:endParaRPr lang="en-US" dirty="0" smtClean="0"/>
          </a:p>
          <a:p>
            <a:r>
              <a:rPr lang="en-US" dirty="0" smtClean="0"/>
              <a:t>The Area </a:t>
            </a:r>
            <a:r>
              <a:rPr lang="en-US" dirty="0"/>
              <a:t>U</a:t>
            </a:r>
            <a:r>
              <a:rPr lang="en-US" dirty="0" smtClean="0"/>
              <a:t>nder the ROC Curve (AUC) reflects the relationship  between sensitivity and specificity for a given test.</a:t>
            </a:r>
            <a:endParaRPr lang="en-US" dirty="0"/>
          </a:p>
          <a:p>
            <a:endParaRPr lang="en-US" dirty="0" smtClean="0"/>
          </a:p>
          <a:p>
            <a:pPr marL="0" indent="0">
              <a:buNone/>
            </a:pPr>
            <a:endParaRPr lang="en-US" dirty="0" smtClean="0"/>
          </a:p>
          <a:p>
            <a:r>
              <a:rPr lang="en-US" dirty="0" smtClean="0"/>
              <a:t> A higher AUC indicates better overall performance. In the final two simulation settings, we report on the average AUC per simulation configuration.</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81000"/>
            <a:ext cx="6589199" cy="1280890"/>
          </a:xfrm>
        </p:spPr>
        <p:txBody>
          <a:bodyPr>
            <a:normAutofit/>
          </a:bodyPr>
          <a:lstStyle/>
          <a:p>
            <a:pPr algn="ctr"/>
            <a:r>
              <a:rPr lang="en-US" b="1" dirty="0" smtClean="0"/>
              <a:t>VARYING NUMBER OF ACCESSED SUBJECTS</a:t>
            </a:r>
            <a:endParaRPr lang="en-IN" dirty="0"/>
          </a:p>
        </p:txBody>
      </p:sp>
      <p:sp>
        <p:nvSpPr>
          <p:cNvPr id="3" name="Content Placeholder 2"/>
          <p:cNvSpPr>
            <a:spLocks noGrp="1"/>
          </p:cNvSpPr>
          <p:nvPr>
            <p:ph idx="1"/>
          </p:nvPr>
        </p:nvSpPr>
        <p:spPr>
          <a:xfrm>
            <a:off x="1752601" y="2133600"/>
            <a:ext cx="6781800" cy="3777622"/>
          </a:xfrm>
        </p:spPr>
        <p:txBody>
          <a:bodyPr/>
          <a:lstStyle/>
          <a:p>
            <a:r>
              <a:rPr lang="en-US" dirty="0" smtClean="0"/>
              <a:t>The first set of experiments focus on the sensitivity of anomaly detection models. To begin, we mixed a single simulated user with the real users. </a:t>
            </a:r>
          </a:p>
          <a:p>
            <a:endParaRPr lang="en-US" dirty="0"/>
          </a:p>
          <a:p>
            <a:pPr marL="0" indent="0">
              <a:buNone/>
            </a:pPr>
            <a:endParaRPr lang="en-US" dirty="0" smtClean="0"/>
          </a:p>
          <a:p>
            <a:r>
              <a:rPr lang="en-US" dirty="0" smtClean="0"/>
              <a:t>We varied the number of subjects accessed by the simulated user to investigate how volume impacts the deviation score and the performance of the anomaly detection models in general.</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0375" y="1295400"/>
            <a:ext cx="6822239" cy="4724400"/>
          </a:xfrm>
        </p:spPr>
      </p:pic>
    </p:spTree>
    <p:extLst>
      <p:ext uri="{BB962C8B-B14F-4D97-AF65-F5344CB8AC3E}">
        <p14:creationId xmlns:p14="http://schemas.microsoft.com/office/powerpoint/2010/main" val="3648274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6589199" cy="671290"/>
          </a:xfrm>
        </p:spPr>
        <p:txBody>
          <a:bodyPr/>
          <a:lstStyle/>
          <a:p>
            <a:pPr algn="ctr"/>
            <a:r>
              <a:rPr lang="en-US" dirty="0" smtClean="0"/>
              <a:t>RESULTS-SCREEN SHOTS</a:t>
            </a:r>
            <a:endParaRPr lang="en-IN"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540" y="899890"/>
            <a:ext cx="5430106" cy="2986310"/>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1" y="3581400"/>
            <a:ext cx="5701748" cy="3266661"/>
          </a:xfrm>
          <a:prstGeom prst="rect">
            <a:avLst/>
          </a:prstGeom>
        </p:spPr>
      </p:pic>
    </p:spTree>
    <p:extLst>
      <p:ext uri="{BB962C8B-B14F-4D97-AF65-F5344CB8AC3E}">
        <p14:creationId xmlns:p14="http://schemas.microsoft.com/office/powerpoint/2010/main" val="37937840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11" y="0"/>
            <a:ext cx="6082632" cy="3810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1230" y="3352800"/>
            <a:ext cx="5877407" cy="3505200"/>
          </a:xfrm>
          <a:prstGeom prst="rect">
            <a:avLst/>
          </a:prstGeom>
        </p:spPr>
      </p:pic>
    </p:spTree>
    <p:extLst>
      <p:ext uri="{BB962C8B-B14F-4D97-AF65-F5344CB8AC3E}">
        <p14:creationId xmlns:p14="http://schemas.microsoft.com/office/powerpoint/2010/main" val="2074211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1" y="1"/>
            <a:ext cx="5794148" cy="3657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3190329"/>
            <a:ext cx="6304722" cy="3810546"/>
          </a:xfrm>
          <a:prstGeom prst="rect">
            <a:avLst/>
          </a:prstGeom>
        </p:spPr>
      </p:pic>
    </p:spTree>
    <p:extLst>
      <p:ext uri="{BB962C8B-B14F-4D97-AF65-F5344CB8AC3E}">
        <p14:creationId xmlns:p14="http://schemas.microsoft.com/office/powerpoint/2010/main" val="1442860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23690"/>
          </a:xfrm>
        </p:spPr>
        <p:txBody>
          <a:bodyPr/>
          <a:lstStyle/>
          <a:p>
            <a:pPr algn="ctr"/>
            <a:r>
              <a:rPr lang="en-US" dirty="0" smtClean="0"/>
              <a:t>INTRODUCTION</a:t>
            </a:r>
            <a:endParaRPr lang="en-IN" dirty="0"/>
          </a:p>
        </p:txBody>
      </p:sp>
      <p:sp>
        <p:nvSpPr>
          <p:cNvPr id="3" name="Content Placeholder 2"/>
          <p:cNvSpPr>
            <a:spLocks noGrp="1"/>
          </p:cNvSpPr>
          <p:nvPr>
            <p:ph idx="1"/>
          </p:nvPr>
        </p:nvSpPr>
        <p:spPr>
          <a:xfrm>
            <a:off x="762000" y="1981200"/>
            <a:ext cx="8229599" cy="3429000"/>
          </a:xfrm>
        </p:spPr>
        <p:txBody>
          <a:bodyPr>
            <a:normAutofit/>
          </a:bodyPr>
          <a:lstStyle/>
          <a:p>
            <a:r>
              <a:rPr lang="en-US" sz="2000" dirty="0"/>
              <a:t>COLLABORATIVE </a:t>
            </a:r>
            <a:r>
              <a:rPr lang="en-US" sz="2000" cap="all" dirty="0"/>
              <a:t>information systems</a:t>
            </a:r>
            <a:r>
              <a:rPr lang="en-US" sz="2000" dirty="0"/>
              <a:t> (CISs) allow groups of users to communicate and cooperate over common tasks. </a:t>
            </a:r>
            <a:endParaRPr lang="en-US" sz="2000" dirty="0" smtClean="0"/>
          </a:p>
          <a:p>
            <a:pPr marL="0" indent="0">
              <a:buNone/>
            </a:pPr>
            <a:endParaRPr lang="en-US" sz="2000" dirty="0" smtClean="0"/>
          </a:p>
          <a:p>
            <a:pPr marL="0" indent="0">
              <a:buNone/>
            </a:pPr>
            <a:endParaRPr lang="en-US" sz="2000" dirty="0" smtClean="0"/>
          </a:p>
          <a:p>
            <a:r>
              <a:rPr lang="en-US" sz="2000" dirty="0" smtClean="0"/>
              <a:t>Additionally</a:t>
            </a:r>
            <a:r>
              <a:rPr lang="en-US" sz="2000" dirty="0"/>
              <a:t>, hospitals have adopted </a:t>
            </a:r>
            <a:r>
              <a:rPr lang="en-US" sz="2000" dirty="0" smtClean="0"/>
              <a:t>Electronic </a:t>
            </a:r>
            <a:r>
              <a:rPr lang="en-US" sz="2000" dirty="0"/>
              <a:t>H</a:t>
            </a:r>
            <a:r>
              <a:rPr lang="en-US" sz="2000" dirty="0" smtClean="0"/>
              <a:t>ealth </a:t>
            </a:r>
            <a:r>
              <a:rPr lang="en-US" sz="2000" dirty="0"/>
              <a:t>R</a:t>
            </a:r>
            <a:r>
              <a:rPr lang="en-US" sz="2000" dirty="0" smtClean="0"/>
              <a:t>ecord </a:t>
            </a:r>
            <a:r>
              <a:rPr lang="en-US" sz="2000" dirty="0"/>
              <a:t>(EHR) systems to decrease healthcare costs, strengthen care provider productivity, and increase patient safety, using vast quantities of personal medical data.</a:t>
            </a:r>
            <a:endParaRPr lang="en-IN" sz="2000" dirty="0"/>
          </a:p>
        </p:txBody>
      </p:sp>
    </p:spTree>
    <p:extLst>
      <p:ext uri="{BB962C8B-B14F-4D97-AF65-F5344CB8AC3E}">
        <p14:creationId xmlns:p14="http://schemas.microsoft.com/office/powerpoint/2010/main" val="17492825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76201"/>
            <a:ext cx="4952999" cy="355996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3452510"/>
            <a:ext cx="5061880" cy="3405490"/>
          </a:xfrm>
          <a:prstGeom prst="rect">
            <a:avLst/>
          </a:prstGeom>
        </p:spPr>
      </p:pic>
    </p:spTree>
    <p:extLst>
      <p:ext uri="{BB962C8B-B14F-4D97-AF65-F5344CB8AC3E}">
        <p14:creationId xmlns:p14="http://schemas.microsoft.com/office/powerpoint/2010/main" val="24464795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45201" y="624110"/>
            <a:ext cx="6589199" cy="747490"/>
          </a:xfrm>
        </p:spPr>
        <p:txBody>
          <a:bodyPr>
            <a:normAutofit/>
          </a:bodyPr>
          <a:lstStyle/>
          <a:p>
            <a:pPr algn="ctr"/>
            <a:r>
              <a:rPr lang="en-US" b="1" dirty="0" smtClean="0"/>
              <a:t>CONCLUSION</a:t>
            </a:r>
            <a:endParaRPr lang="en-IN" dirty="0"/>
          </a:p>
        </p:txBody>
      </p:sp>
      <p:sp>
        <p:nvSpPr>
          <p:cNvPr id="5" name="Content Placeholder 4"/>
          <p:cNvSpPr>
            <a:spLocks noGrp="1"/>
          </p:cNvSpPr>
          <p:nvPr>
            <p:ph idx="1"/>
          </p:nvPr>
        </p:nvSpPr>
        <p:spPr>
          <a:xfrm>
            <a:off x="533401" y="1524000"/>
            <a:ext cx="8001000" cy="5105400"/>
          </a:xfrm>
        </p:spPr>
        <p:txBody>
          <a:bodyPr>
            <a:normAutofit/>
          </a:bodyPr>
          <a:lstStyle/>
          <a:p>
            <a:r>
              <a:rPr lang="en-US" dirty="0" smtClean="0"/>
              <a:t>To </a:t>
            </a:r>
            <a:r>
              <a:rPr lang="en-US" dirty="0"/>
              <a:t>detect anomalous insiders in a CIS, we proposed </a:t>
            </a:r>
            <a:r>
              <a:rPr lang="en-US" dirty="0" smtClean="0"/>
              <a:t>CADS, that </a:t>
            </a:r>
            <a:r>
              <a:rPr lang="en-US" dirty="0"/>
              <a:t>utilizes a relational framework. To predict which users are anomalous, CADS calculates the deviation of users based on their nearest neighbor networks. </a:t>
            </a:r>
            <a:endParaRPr lang="en-US" dirty="0" smtClean="0"/>
          </a:p>
          <a:p>
            <a:r>
              <a:rPr lang="en-US" dirty="0" smtClean="0"/>
              <a:t>We </a:t>
            </a:r>
            <a:r>
              <a:rPr lang="en-US" dirty="0"/>
              <a:t>further extended CADS into MetaCADS to incarnate the semantics of the subjects accessed by the users</a:t>
            </a:r>
            <a:r>
              <a:rPr lang="en-US" dirty="0" smtClean="0"/>
              <a:t>.</a:t>
            </a:r>
          </a:p>
          <a:p>
            <a:r>
              <a:rPr lang="en-US" dirty="0" smtClean="0"/>
              <a:t> </a:t>
            </a:r>
            <a:r>
              <a:rPr lang="en-US" dirty="0"/>
              <a:t>Our model is based on the observation that “normal” users tend to form communities, unlike illicit insiders</a:t>
            </a:r>
            <a:r>
              <a:rPr lang="en-US" dirty="0" smtClean="0"/>
              <a:t>.</a:t>
            </a:r>
          </a:p>
          <a:p>
            <a:r>
              <a:rPr lang="en-US" dirty="0" smtClean="0"/>
              <a:t>Our </a:t>
            </a:r>
            <a:r>
              <a:rPr lang="en-US" dirty="0"/>
              <a:t>results illustrated that the community-based models exhibited better performance at detecting simulated insider threats. </a:t>
            </a:r>
            <a:endParaRPr lang="en-US" dirty="0" smtClean="0"/>
          </a:p>
          <a:p>
            <a:r>
              <a:rPr lang="en-US" dirty="0" smtClean="0"/>
              <a:t>The </a:t>
            </a:r>
            <a:r>
              <a:rPr lang="en-US" dirty="0"/>
              <a:t>evidence further suggested that MetaCADS is the best model when the number of intruders is relatively small, but that CADS dominates when the number of intruders increases. </a:t>
            </a:r>
            <a:endParaRPr lang="en-IN" dirty="0"/>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43000" y="3429000"/>
            <a:ext cx="7010400" cy="28971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le 1"/>
          <p:cNvSpPr>
            <a:spLocks noGrp="1"/>
          </p:cNvSpPr>
          <p:nvPr>
            <p:ph type="title" idx="4294967295"/>
          </p:nvPr>
        </p:nvSpPr>
        <p:spPr>
          <a:xfrm>
            <a:off x="1752600" y="304800"/>
            <a:ext cx="6589712" cy="2971800"/>
          </a:xfrm>
        </p:spPr>
        <p:txBody>
          <a:bodyPr>
            <a:normAutofit fontScale="90000"/>
          </a:bodyPr>
          <a:lstStyle/>
          <a:p>
            <a:pPr algn="ctr"/>
            <a:r>
              <a:rPr lang="en-US" dirty="0" smtClean="0"/>
              <a:t>THANK YOU!!</a:t>
            </a:r>
            <a:br>
              <a:rPr lang="en-US" dirty="0" smtClean="0"/>
            </a:br>
            <a:r>
              <a:rPr lang="en-US" dirty="0" smtClean="0"/>
              <a:t/>
            </a:r>
            <a:br>
              <a:rPr lang="en-US" dirty="0" smtClean="0"/>
            </a:br>
            <a:r>
              <a:rPr lang="en-US" dirty="0" smtClean="0"/>
              <a:t>PRESENTED BY:</a:t>
            </a:r>
            <a:br>
              <a:rPr lang="en-US" dirty="0" smtClean="0"/>
            </a:br>
            <a:r>
              <a:rPr lang="en-US" dirty="0"/>
              <a:t/>
            </a:r>
            <a:br>
              <a:rPr lang="en-US" dirty="0"/>
            </a:br>
            <a:r>
              <a:rPr lang="en-US" sz="2200" b="1" dirty="0"/>
              <a:t>A.S.S.BHARADWAZA (11T81A0525)</a:t>
            </a:r>
            <a:r>
              <a:rPr lang="en-IN" sz="2200" dirty="0"/>
              <a:t/>
            </a:r>
            <a:br>
              <a:rPr lang="en-IN" sz="2200" dirty="0"/>
            </a:br>
            <a:r>
              <a:rPr lang="en-US" sz="2200" b="1" dirty="0"/>
              <a:t>T.NAVEEN KUMAR (11T81A0517)</a:t>
            </a:r>
            <a:r>
              <a:rPr lang="en-IN" sz="2200" dirty="0"/>
              <a:t/>
            </a:r>
            <a:br>
              <a:rPr lang="en-IN" sz="2200" dirty="0"/>
            </a:br>
            <a:r>
              <a:rPr lang="en-US" sz="2200" b="1" dirty="0"/>
              <a:t>P.SAI ARUN KUMAR (11T81A0528)</a:t>
            </a:r>
            <a:r>
              <a:rPr lang="en-IN" sz="2200" dirty="0"/>
              <a:t/>
            </a:r>
            <a:br>
              <a:rPr lang="en-IN" sz="2200" dirty="0"/>
            </a:br>
            <a:r>
              <a:rPr lang="en-US" dirty="0" smtClean="0"/>
              <a:t/>
            </a:r>
            <a:br>
              <a:rPr lang="en-US" dirty="0" smtClean="0"/>
            </a:br>
            <a:endParaRPr lang="en-IN" dirty="0"/>
          </a:p>
        </p:txBody>
      </p:sp>
    </p:spTree>
    <p:extLst>
      <p:ext uri="{BB962C8B-B14F-4D97-AF65-F5344CB8AC3E}">
        <p14:creationId xmlns:p14="http://schemas.microsoft.com/office/powerpoint/2010/main" val="3451190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noAutofit/>
          </a:bodyPr>
          <a:lstStyle/>
          <a:p>
            <a:pPr algn="ctr"/>
            <a:r>
              <a:rPr lang="en-US" dirty="0" smtClean="0"/>
              <a:t>ABSTRACT</a:t>
            </a:r>
            <a:endParaRPr lang="en-US" dirty="0"/>
          </a:p>
        </p:txBody>
      </p:sp>
      <p:sp>
        <p:nvSpPr>
          <p:cNvPr id="3" name="Content Placeholder 2"/>
          <p:cNvSpPr>
            <a:spLocks noGrp="1"/>
          </p:cNvSpPr>
          <p:nvPr>
            <p:ph idx="1"/>
          </p:nvPr>
        </p:nvSpPr>
        <p:spPr>
          <a:xfrm>
            <a:off x="1066800" y="1295400"/>
            <a:ext cx="7924800" cy="5257800"/>
          </a:xfrm>
        </p:spPr>
        <p:txBody>
          <a:bodyPr>
            <a:normAutofit/>
          </a:bodyPr>
          <a:lstStyle/>
          <a:p>
            <a:pPr marL="0" lvl="0" indent="0">
              <a:buNone/>
            </a:pPr>
            <a:endParaRPr lang="en-US" dirty="0" smtClean="0"/>
          </a:p>
          <a:p>
            <a:r>
              <a:rPr lang="en-US" dirty="0"/>
              <a:t>R</a:t>
            </a:r>
            <a:r>
              <a:rPr lang="en-US" dirty="0" smtClean="0"/>
              <a:t>ecord (EHR) system in a large medical center. The results illustrate our models exhibit significant performance gains over state-of-the-art competitors.</a:t>
            </a:r>
          </a:p>
          <a:p>
            <a:pPr marL="0" indent="0">
              <a:buNone/>
            </a:pPr>
            <a:endParaRPr lang="en-US" dirty="0" smtClean="0"/>
          </a:p>
          <a:p>
            <a:r>
              <a:rPr lang="en-US" dirty="0"/>
              <a:t>A</a:t>
            </a:r>
            <a:r>
              <a:rPr lang="en-US" dirty="0" smtClean="0"/>
              <a:t> number of Collaborative information systems (CISs) are deployed within a diverse array of environments that manage sensitive information.</a:t>
            </a:r>
          </a:p>
          <a:p>
            <a:endParaRPr lang="en-US" dirty="0"/>
          </a:p>
          <a:p>
            <a:pPr marL="0" indent="0">
              <a:buNone/>
            </a:pPr>
            <a:endParaRPr lang="en-US" dirty="0" smtClean="0"/>
          </a:p>
          <a:p>
            <a:r>
              <a:rPr lang="en-US" dirty="0" smtClean="0"/>
              <a:t> Current security mechanisms detect insider threats, </a:t>
            </a:r>
            <a:r>
              <a:rPr lang="en-US" dirty="0"/>
              <a:t>T</a:t>
            </a:r>
            <a:r>
              <a:rPr lang="en-US" dirty="0" smtClean="0"/>
              <a:t>he </a:t>
            </a:r>
            <a:r>
              <a:rPr lang="en-US" dirty="0"/>
              <a:t>C</a:t>
            </a:r>
            <a:r>
              <a:rPr lang="en-US" dirty="0" smtClean="0"/>
              <a:t>ommunity </a:t>
            </a:r>
            <a:r>
              <a:rPr lang="en-US" dirty="0"/>
              <a:t>A</a:t>
            </a:r>
            <a:r>
              <a:rPr lang="en-US" dirty="0" smtClean="0"/>
              <a:t>nomaly </a:t>
            </a:r>
            <a:r>
              <a:rPr lang="en-US" dirty="0"/>
              <a:t>D</a:t>
            </a:r>
            <a:r>
              <a:rPr lang="en-US" dirty="0" smtClean="0"/>
              <a:t>etection System (CADS), an unsupervised learning framework to detect insider threats based on the access logs of collaborative environments.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6589199" cy="1066800"/>
          </a:xfrm>
        </p:spPr>
        <p:txBody>
          <a:bodyPr>
            <a:normAutofit fontScale="90000"/>
          </a:bodyPr>
          <a:lstStyle/>
          <a:p>
            <a:pPr algn="ctr"/>
            <a:r>
              <a:rPr lang="en-US" dirty="0"/>
              <a:t>Community Anomaly Detection S</a:t>
            </a:r>
            <a:r>
              <a:rPr lang="en-US" dirty="0" smtClean="0"/>
              <a:t>ystem </a:t>
            </a:r>
            <a:r>
              <a:rPr lang="en-US" dirty="0"/>
              <a:t>(CADS)</a:t>
            </a:r>
          </a:p>
        </p:txBody>
      </p:sp>
      <p:sp>
        <p:nvSpPr>
          <p:cNvPr id="3" name="Content Placeholder 2"/>
          <p:cNvSpPr>
            <a:spLocks noGrp="1"/>
          </p:cNvSpPr>
          <p:nvPr>
            <p:ph idx="1"/>
          </p:nvPr>
        </p:nvSpPr>
        <p:spPr>
          <a:xfrm>
            <a:off x="434009" y="1331843"/>
            <a:ext cx="8686800" cy="5181600"/>
          </a:xfrm>
        </p:spPr>
        <p:txBody>
          <a:bodyPr>
            <a:normAutofit/>
          </a:bodyPr>
          <a:lstStyle/>
          <a:p>
            <a:endParaRPr lang="en-US" dirty="0" smtClean="0"/>
          </a:p>
          <a:p>
            <a:r>
              <a:rPr lang="en-US" dirty="0" smtClean="0"/>
              <a:t>CADS </a:t>
            </a:r>
            <a:r>
              <a:rPr lang="en-US" dirty="0"/>
              <a:t>consists of two components: </a:t>
            </a:r>
            <a:endParaRPr lang="en-US" dirty="0" smtClean="0"/>
          </a:p>
          <a:p>
            <a:pPr marL="0" indent="0">
              <a:buNone/>
            </a:pPr>
            <a:r>
              <a:rPr lang="en-US" dirty="0" smtClean="0"/>
              <a:t>	</a:t>
            </a:r>
          </a:p>
          <a:p>
            <a:pPr marL="0" indent="0">
              <a:buNone/>
            </a:pPr>
            <a:r>
              <a:rPr lang="en-US" dirty="0"/>
              <a:t>	</a:t>
            </a:r>
            <a:r>
              <a:rPr lang="en-US" dirty="0" smtClean="0"/>
              <a:t>1</a:t>
            </a:r>
            <a:r>
              <a:rPr lang="en-US" dirty="0"/>
              <a:t>) R</a:t>
            </a:r>
            <a:r>
              <a:rPr lang="en-US" dirty="0" smtClean="0"/>
              <a:t>elational </a:t>
            </a:r>
            <a:r>
              <a:rPr lang="en-US" dirty="0"/>
              <a:t>pattern extraction, which derives community structures </a:t>
            </a:r>
            <a:r>
              <a:rPr lang="en-US" dirty="0" smtClean="0"/>
              <a:t> </a:t>
            </a:r>
          </a:p>
          <a:p>
            <a:pPr marL="0" indent="0">
              <a:buNone/>
            </a:pPr>
            <a:r>
              <a:rPr lang="en-US" dirty="0" smtClean="0"/>
              <a:t>	</a:t>
            </a:r>
          </a:p>
          <a:p>
            <a:pPr marL="0" indent="0">
              <a:buNone/>
            </a:pPr>
            <a:endParaRPr lang="en-US" dirty="0"/>
          </a:p>
          <a:p>
            <a:pPr marL="0" indent="0">
              <a:buNone/>
            </a:pPr>
            <a:r>
              <a:rPr lang="en-US" dirty="0" smtClean="0"/>
              <a:t>	2</a:t>
            </a:r>
            <a:r>
              <a:rPr lang="en-US" dirty="0"/>
              <a:t>) A</a:t>
            </a:r>
            <a:r>
              <a:rPr lang="en-US" dirty="0" smtClean="0"/>
              <a:t>nomaly prediction, which leverages a statistical model to determine 	when users have sufficiently deviated from communities. We further 	extend CADS into MetaCADS to account for the semantics of subjects 	(e.g., patients’ diagnoses).</a:t>
            </a:r>
          </a:p>
          <a:p>
            <a:pPr marL="0" indent="0">
              <a:buNone/>
            </a:pPr>
            <a:endParaRPr lang="en-US" dirty="0"/>
          </a:p>
          <a:p>
            <a:pPr marL="0" indent="0">
              <a:buNone/>
            </a:pPr>
            <a:r>
              <a:rPr lang="en-US" dirty="0" smtClean="0"/>
              <a:t> </a:t>
            </a:r>
          </a:p>
          <a:p>
            <a:pPr>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391" y="228600"/>
            <a:ext cx="6589199" cy="518890"/>
          </a:xfrm>
        </p:spPr>
        <p:txBody>
          <a:bodyPr>
            <a:normAutofit fontScale="90000"/>
          </a:bodyPr>
          <a:lstStyle/>
          <a:p>
            <a:pPr algn="ctr"/>
            <a:r>
              <a:rPr lang="en-US" dirty="0" smtClean="0"/>
              <a:t>EXISTING SYSTEM</a:t>
            </a:r>
            <a:endParaRPr lang="en-US" dirty="0"/>
          </a:p>
        </p:txBody>
      </p:sp>
      <p:sp>
        <p:nvSpPr>
          <p:cNvPr id="3" name="Content Placeholder 2"/>
          <p:cNvSpPr>
            <a:spLocks noGrp="1"/>
          </p:cNvSpPr>
          <p:nvPr>
            <p:ph idx="1"/>
          </p:nvPr>
        </p:nvSpPr>
        <p:spPr>
          <a:xfrm>
            <a:off x="480391" y="1447800"/>
            <a:ext cx="8077200" cy="4920622"/>
          </a:xfrm>
        </p:spPr>
        <p:txBody>
          <a:bodyPr>
            <a:normAutofit/>
          </a:bodyPr>
          <a:lstStyle/>
          <a:p>
            <a:r>
              <a:rPr lang="en-US" dirty="0" smtClean="0"/>
              <a:t>Supervised </a:t>
            </a:r>
            <a:r>
              <a:rPr lang="en-US" dirty="0"/>
              <a:t>models consistently have a lower true positive rate at all operating points</a:t>
            </a:r>
            <a:r>
              <a:rPr lang="en-US" dirty="0" smtClean="0"/>
              <a:t>.</a:t>
            </a:r>
          </a:p>
          <a:p>
            <a:pPr marL="0" indent="0">
              <a:buNone/>
            </a:pPr>
            <a:endParaRPr lang="en-IN" dirty="0" smtClean="0"/>
          </a:p>
          <a:p>
            <a:r>
              <a:rPr lang="en-US" dirty="0" smtClean="0"/>
              <a:t>With </a:t>
            </a:r>
            <a:r>
              <a:rPr lang="en-US" dirty="0"/>
              <a:t>respect to AUC, we observe the same trend as earlier regarding the dominance of the unsupervised models as a function of the mix </a:t>
            </a:r>
            <a:r>
              <a:rPr lang="en-US" dirty="0" smtClean="0"/>
              <a:t>rate.</a:t>
            </a:r>
          </a:p>
          <a:p>
            <a:pPr marL="0" indent="0">
              <a:buNone/>
            </a:pPr>
            <a:endParaRPr lang="en-IN" dirty="0"/>
          </a:p>
          <a:p>
            <a:r>
              <a:rPr lang="en-US" dirty="0" smtClean="0"/>
              <a:t>CADS </a:t>
            </a:r>
            <a:r>
              <a:rPr lang="en-US" dirty="0"/>
              <a:t>dominates only when the mix rate is high</a:t>
            </a:r>
            <a:endParaRPr lang="en-IN" dirty="0"/>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
            <a:ext cx="6589199" cy="671290"/>
          </a:xfrm>
        </p:spPr>
        <p:txBody>
          <a:bodyPr/>
          <a:lstStyle/>
          <a:p>
            <a:pPr algn="ctr"/>
            <a:r>
              <a:rPr lang="en-US" dirty="0" smtClean="0"/>
              <a:t>PROPOSED SYSTEM</a:t>
            </a:r>
            <a:endParaRPr lang="en-US" dirty="0"/>
          </a:p>
        </p:txBody>
      </p:sp>
      <p:sp>
        <p:nvSpPr>
          <p:cNvPr id="3" name="Content Placeholder 2"/>
          <p:cNvSpPr>
            <a:spLocks noGrp="1"/>
          </p:cNvSpPr>
          <p:nvPr>
            <p:ph idx="1"/>
          </p:nvPr>
        </p:nvSpPr>
        <p:spPr>
          <a:xfrm>
            <a:off x="381001" y="1447800"/>
            <a:ext cx="8153400" cy="4463422"/>
          </a:xfrm>
        </p:spPr>
        <p:txBody>
          <a:bodyPr>
            <a:normAutofit/>
          </a:bodyPr>
          <a:lstStyle/>
          <a:p>
            <a:r>
              <a:rPr lang="en-US" dirty="0" smtClean="0"/>
              <a:t>Proposed </a:t>
            </a:r>
            <a:r>
              <a:rPr lang="en-US" dirty="0"/>
              <a:t>System Consistently Have a Higher True Positive Rate at All Operating </a:t>
            </a:r>
            <a:r>
              <a:rPr lang="en-US" dirty="0" smtClean="0"/>
              <a:t>Points</a:t>
            </a:r>
          </a:p>
          <a:p>
            <a:pPr marL="0" indent="0">
              <a:buNone/>
            </a:pPr>
            <a:endParaRPr lang="en-IN" dirty="0"/>
          </a:p>
          <a:p>
            <a:pPr lvl="0"/>
            <a:r>
              <a:rPr lang="en-US" dirty="0" smtClean="0"/>
              <a:t>HVU(</a:t>
            </a:r>
            <a:r>
              <a:rPr lang="en-US" dirty="0"/>
              <a:t>High volume users </a:t>
            </a:r>
            <a:r>
              <a:rPr lang="en-US" dirty="0" smtClean="0"/>
              <a:t>) </a:t>
            </a:r>
            <a:r>
              <a:rPr lang="en-US" dirty="0"/>
              <a:t>Achieves More Comparable Results When Compared To Supervised </a:t>
            </a:r>
            <a:r>
              <a:rPr lang="en-US" dirty="0" smtClean="0"/>
              <a:t>Models</a:t>
            </a:r>
          </a:p>
          <a:p>
            <a:pPr marL="0" lvl="0" indent="0">
              <a:buNone/>
            </a:pPr>
            <a:endParaRPr lang="en-IN" dirty="0"/>
          </a:p>
          <a:p>
            <a:pPr lvl="0"/>
            <a:r>
              <a:rPr lang="en-US" dirty="0"/>
              <a:t>MetaCADS dominates when the mix rate is low, but CADS dominates when the mix rate is high</a:t>
            </a:r>
            <a:endParaRPr lang="en-IN" dirty="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lstStyle/>
          <a:p>
            <a:pPr algn="ctr"/>
            <a:r>
              <a:rPr lang="en-US" dirty="0" smtClean="0"/>
              <a:t>SYSTEM REQUIREMENTS</a:t>
            </a:r>
            <a:endParaRPr lang="en-US" dirty="0"/>
          </a:p>
        </p:txBody>
      </p:sp>
      <p:sp>
        <p:nvSpPr>
          <p:cNvPr id="3" name="Content Placeholder 2"/>
          <p:cNvSpPr>
            <a:spLocks noGrp="1"/>
          </p:cNvSpPr>
          <p:nvPr>
            <p:ph idx="1"/>
          </p:nvPr>
        </p:nvSpPr>
        <p:spPr>
          <a:xfrm>
            <a:off x="1942415" y="1295400"/>
            <a:ext cx="6591985" cy="5257800"/>
          </a:xfrm>
        </p:spPr>
        <p:txBody>
          <a:bodyPr>
            <a:normAutofit/>
          </a:bodyPr>
          <a:lstStyle/>
          <a:p>
            <a:pPr>
              <a:buFont typeface="Wingdings" pitchFamily="2" charset="2"/>
              <a:buChar char="v"/>
            </a:pPr>
            <a:r>
              <a:rPr lang="en-US" b="1" dirty="0" smtClean="0"/>
              <a:t>Software Requirements:</a:t>
            </a:r>
          </a:p>
          <a:p>
            <a:r>
              <a:rPr lang="en-US" dirty="0" smtClean="0"/>
              <a:t>OS			:Windows XP with SP2 or Higher</a:t>
            </a:r>
          </a:p>
          <a:p>
            <a:r>
              <a:rPr lang="en-US" dirty="0" smtClean="0"/>
              <a:t>Database </a:t>
            </a:r>
            <a:r>
              <a:rPr lang="en-US" dirty="0"/>
              <a:t>	</a:t>
            </a:r>
            <a:r>
              <a:rPr lang="en-US" dirty="0" smtClean="0"/>
              <a:t>:MS-SQL server 2008,Oracle</a:t>
            </a:r>
          </a:p>
          <a:p>
            <a:r>
              <a:rPr lang="en-US" dirty="0" smtClean="0"/>
              <a:t>Language	: C#.NET</a:t>
            </a:r>
          </a:p>
          <a:p>
            <a:r>
              <a:rPr lang="en-US" dirty="0" smtClean="0"/>
              <a:t>IDE  			:Visual Studio .NET 2010 or Higher</a:t>
            </a:r>
          </a:p>
          <a:p>
            <a:r>
              <a:rPr lang="en-US" dirty="0" smtClean="0"/>
              <a:t>Browser  		:IE or Google chrome</a:t>
            </a:r>
          </a:p>
          <a:p>
            <a:pPr marL="0" indent="0">
              <a:buNone/>
            </a:pPr>
            <a:endParaRPr lang="en-US" dirty="0" smtClean="0"/>
          </a:p>
          <a:p>
            <a:pPr>
              <a:buFont typeface="Wingdings" pitchFamily="2" charset="2"/>
              <a:buChar char="v"/>
            </a:pPr>
            <a:r>
              <a:rPr lang="en-US" b="1" dirty="0"/>
              <a:t>Hardware Requirements</a:t>
            </a:r>
            <a:r>
              <a:rPr lang="en-US" b="1" dirty="0" smtClean="0"/>
              <a:t>:</a:t>
            </a:r>
            <a:endParaRPr lang="en-US" b="1" dirty="0"/>
          </a:p>
          <a:p>
            <a:r>
              <a:rPr lang="en-US" dirty="0"/>
              <a:t>Processor	:</a:t>
            </a:r>
            <a:r>
              <a:rPr lang="en-US" dirty="0" smtClean="0"/>
              <a:t>Pentium iv or higher</a:t>
            </a:r>
            <a:endParaRPr lang="en-US" dirty="0"/>
          </a:p>
          <a:p>
            <a:r>
              <a:rPr lang="en-US" dirty="0" smtClean="0"/>
              <a:t>HDD		</a:t>
            </a:r>
            <a:r>
              <a:rPr lang="en-US" dirty="0"/>
              <a:t>	:20 GB Min 40 GB Recommended</a:t>
            </a:r>
          </a:p>
          <a:p>
            <a:r>
              <a:rPr lang="en-US" dirty="0"/>
              <a:t>RAM</a:t>
            </a:r>
            <a:r>
              <a:rPr lang="en-US"/>
              <a:t>	</a:t>
            </a:r>
            <a:r>
              <a:rPr lang="en-US" smtClean="0"/>
              <a:t>		:</a:t>
            </a:r>
            <a:r>
              <a:rPr lang="en-US" dirty="0"/>
              <a:t>1 GB Min 2 GB Recommended</a:t>
            </a:r>
          </a:p>
          <a:p>
            <a:pPr>
              <a:buNone/>
            </a:pPr>
            <a:endParaRPr lang="en-US" dirty="0"/>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239000" cy="1052290"/>
          </a:xfrm>
        </p:spPr>
        <p:txBody>
          <a:bodyPr>
            <a:normAutofit fontScale="90000"/>
          </a:bodyPr>
          <a:lstStyle/>
          <a:p>
            <a:pPr algn="ctr"/>
            <a:r>
              <a:rPr lang="en-US" b="1" dirty="0" smtClean="0"/>
              <a:t>BLOCK DIAGRAM OF PROJECT PROCESS</a:t>
            </a:r>
            <a:endParaRPr lang="en-IN" dirty="0"/>
          </a:p>
        </p:txBody>
      </p:sp>
      <p:pic>
        <p:nvPicPr>
          <p:cNvPr id="4" name="Content Placeholder 3"/>
          <p:cNvPicPr>
            <a:picLocks noGrp="1"/>
          </p:cNvPicPr>
          <p:nvPr>
            <p:ph idx="1"/>
          </p:nvPr>
        </p:nvPicPr>
        <p:blipFill>
          <a:blip r:embed="rId2" cstate="print"/>
          <a:srcRect/>
          <a:stretch>
            <a:fillRect/>
          </a:stretch>
        </p:blipFill>
        <p:spPr bwMode="auto">
          <a:xfrm>
            <a:off x="1143000" y="1371600"/>
            <a:ext cx="7315200" cy="5029200"/>
          </a:xfrm>
          <a:prstGeom prst="rect">
            <a:avLst/>
          </a:prstGeom>
          <a:noFill/>
          <a:ln w="9525">
            <a:noFill/>
            <a:miter lim="800000"/>
            <a:headEnd/>
            <a:tailEnd/>
          </a:ln>
        </p:spPr>
      </p:pic>
    </p:spTree>
    <p:extLst>
      <p:ext uri="{BB962C8B-B14F-4D97-AF65-F5344CB8AC3E}">
        <p14:creationId xmlns:p14="http://schemas.microsoft.com/office/powerpoint/2010/main" val="1201062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7900" y="990600"/>
            <a:ext cx="6589199" cy="823690"/>
          </a:xfrm>
        </p:spPr>
        <p:txBody>
          <a:bodyPr/>
          <a:lstStyle/>
          <a:p>
            <a:pPr algn="ctr"/>
            <a:r>
              <a:rPr lang="en-US" dirty="0" smtClean="0"/>
              <a:t>MODULES</a:t>
            </a:r>
            <a:endParaRPr lang="en-US" dirty="0"/>
          </a:p>
        </p:txBody>
      </p:sp>
      <p:sp>
        <p:nvSpPr>
          <p:cNvPr id="3" name="Content Placeholder 2"/>
          <p:cNvSpPr>
            <a:spLocks noGrp="1"/>
          </p:cNvSpPr>
          <p:nvPr>
            <p:ph idx="1"/>
          </p:nvPr>
        </p:nvSpPr>
        <p:spPr>
          <a:xfrm>
            <a:off x="761999" y="2286000"/>
            <a:ext cx="8001000" cy="2438400"/>
          </a:xfrm>
        </p:spPr>
        <p:txBody>
          <a:bodyPr>
            <a:normAutofit/>
          </a:bodyPr>
          <a:lstStyle/>
          <a:p>
            <a:pPr algn="ctr"/>
            <a:r>
              <a:rPr lang="en-US" sz="2800" b="1" dirty="0" smtClean="0"/>
              <a:t>Pattern Extraction</a:t>
            </a:r>
            <a:endParaRPr lang="en-US" sz="2800" dirty="0" smtClean="0"/>
          </a:p>
          <a:p>
            <a:pPr algn="ctr"/>
            <a:r>
              <a:rPr lang="en-US" sz="2800" b="1" dirty="0" smtClean="0"/>
              <a:t>Anomaly Detection</a:t>
            </a:r>
            <a:endParaRPr lang="en-US" sz="2800" dirty="0" smtClean="0"/>
          </a:p>
          <a:p>
            <a:pPr algn="ctr"/>
            <a:r>
              <a:rPr lang="en-US" sz="2800" b="1" dirty="0" smtClean="0"/>
              <a:t>Detection Performance Metrics</a:t>
            </a:r>
            <a:endParaRPr lang="en-US" sz="2800" dirty="0" smtClean="0"/>
          </a:p>
          <a:p>
            <a:pPr algn="ctr"/>
            <a:r>
              <a:rPr lang="en-US" sz="2800" b="1" dirty="0" smtClean="0"/>
              <a:t>Varying Number of Accessed Subjects</a:t>
            </a:r>
            <a:endParaRPr lang="en-US" sz="28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744</TotalTime>
  <Words>710</Words>
  <Application>Microsoft Office PowerPoint</Application>
  <PresentationFormat>On-screen Show (4:3)</PresentationFormat>
  <Paragraphs>96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Century Gothic</vt:lpstr>
      <vt:lpstr>Garamond</vt:lpstr>
      <vt:lpstr>Wingdings</vt:lpstr>
      <vt:lpstr>Wingdings 3</vt:lpstr>
      <vt:lpstr>Wisp</vt:lpstr>
      <vt:lpstr>PowerPoint Presentation</vt:lpstr>
      <vt:lpstr>INTRODUCTION</vt:lpstr>
      <vt:lpstr>ABSTRACT</vt:lpstr>
      <vt:lpstr>Community Anomaly Detection System (CADS)</vt:lpstr>
      <vt:lpstr>EXISTING SYSTEM</vt:lpstr>
      <vt:lpstr>PROPOSED SYSTEM</vt:lpstr>
      <vt:lpstr>SYSTEM REQUIREMENTS</vt:lpstr>
      <vt:lpstr>BLOCK DIAGRAM OF PROJECT PROCESS</vt:lpstr>
      <vt:lpstr>MODULES</vt:lpstr>
      <vt:lpstr>PATTERN EXTRACTION</vt:lpstr>
      <vt:lpstr>PowerPoint Presentation</vt:lpstr>
      <vt:lpstr>ANOMALY DETECTION</vt:lpstr>
      <vt:lpstr>PowerPoint Presentation</vt:lpstr>
      <vt:lpstr>DETECTION PERFORMANCE METRICS</vt:lpstr>
      <vt:lpstr>VARYING NUMBER OF ACCESSED SUBJECTS</vt:lpstr>
      <vt:lpstr>PowerPoint Presentation</vt:lpstr>
      <vt:lpstr>RESULTS-SCREEN SHOTS</vt:lpstr>
      <vt:lpstr>PowerPoint Presentation</vt:lpstr>
      <vt:lpstr>PowerPoint Presentation</vt:lpstr>
      <vt:lpstr>PowerPoint Presentation</vt:lpstr>
      <vt:lpstr>CONCLUSION</vt:lpstr>
      <vt:lpstr>THANK YOU!!  PRESENTED BY:  A.S.S.BHARADWAZA (11T81A0525) T.NAVEEN KUMAR (11T81A0517) P.SAI ARUN KUMAR (11T81A0528)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NeoApp25</dc:creator>
  <cp:lastModifiedBy>S.S.Bharadwaza Ayyalasomayajula</cp:lastModifiedBy>
  <cp:revision>68</cp:revision>
  <dcterms:created xsi:type="dcterms:W3CDTF">2006-08-16T00:00:00Z</dcterms:created>
  <dcterms:modified xsi:type="dcterms:W3CDTF">2014-07-14T05:15:22Z</dcterms:modified>
</cp:coreProperties>
</file>