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62" r:id="rId6"/>
    <p:sldId id="279" r:id="rId7"/>
    <p:sldId id="264" r:id="rId8"/>
    <p:sldId id="265" r:id="rId9"/>
    <p:sldId id="267" r:id="rId10"/>
    <p:sldId id="268" r:id="rId11"/>
    <p:sldId id="269" r:id="rId12"/>
    <p:sldId id="277"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84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522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4189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0078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6007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5026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789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460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54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510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7/11/2014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094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7/11/2014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869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7/11/2014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399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6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570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555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7/11/2014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62720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851648" cy="4038600"/>
          </a:xfrm>
        </p:spPr>
        <p:txBody>
          <a:bodyPr>
            <a:normAutofit fontScale="90000"/>
          </a:bodyPr>
          <a:lstStyle/>
          <a:p>
            <a:pPr algn="ctr"/>
            <a:r>
              <a:rPr lang="en-US" dirty="0" smtClean="0">
                <a:latin typeface="Algerian" panose="04020705040A02060702" pitchFamily="82" charset="0"/>
              </a:rPr>
              <a:t>Detecting Anomalous Insiders in Collaborative Information Systems </a:t>
            </a:r>
            <a:r>
              <a:rPr lang="en-US" dirty="0" smtClean="0">
                <a:latin typeface="Algerian" panose="04020705040A02060702" pitchFamily="82" charset="0"/>
              </a:rPr>
              <a:t>3.0</a:t>
            </a:r>
            <a:endParaRPr lang="en-US" dirty="0">
              <a:latin typeface="Algerian" panose="04020705040A02060702"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6589199" cy="1280890"/>
          </a:xfrm>
        </p:spPr>
        <p:txBody>
          <a:bodyPr>
            <a:normAutofit/>
          </a:bodyPr>
          <a:lstStyle/>
          <a:p>
            <a:pPr algn="ctr"/>
            <a:r>
              <a:rPr lang="en-US" b="1" dirty="0" smtClean="0"/>
              <a:t>DETECTION PERFORMANCE METRICS</a:t>
            </a:r>
            <a:endParaRPr lang="en-IN" dirty="0"/>
          </a:p>
        </p:txBody>
      </p:sp>
      <p:sp>
        <p:nvSpPr>
          <p:cNvPr id="3" name="Content Placeholder 2"/>
          <p:cNvSpPr>
            <a:spLocks noGrp="1"/>
          </p:cNvSpPr>
          <p:nvPr>
            <p:ph idx="1"/>
          </p:nvPr>
        </p:nvSpPr>
        <p:spPr/>
        <p:txBody>
          <a:bodyPr>
            <a:normAutofit/>
          </a:bodyPr>
          <a:lstStyle/>
          <a:p>
            <a:pPr>
              <a:buNone/>
            </a:pPr>
            <a:r>
              <a:rPr lang="en-US" dirty="0" smtClean="0"/>
              <a:t> </a:t>
            </a:r>
          </a:p>
          <a:p>
            <a:r>
              <a:rPr lang="en-US" dirty="0" smtClean="0"/>
              <a:t>We measure the performance of the models using the receiver operating characteristic (ROC) curve. This is a plot of the true positive rate versus false positive rate for a binary classifier as its discrimination threshold is varied. The area under the ROC curve (AUC) reflects the relationship  between sensitivity and specificity for a given test</a:t>
            </a:r>
            <a:r>
              <a:rPr lang="en-US" dirty="0" smtClean="0"/>
              <a:t>.</a:t>
            </a:r>
          </a:p>
          <a:p>
            <a:r>
              <a:rPr lang="en-US" dirty="0" smtClean="0"/>
              <a:t> </a:t>
            </a:r>
            <a:r>
              <a:rPr lang="en-US" dirty="0" smtClean="0"/>
              <a:t>A higher AUC indicates better overall performance. In the final two simulation settings, we report on the average AUC per simulation configuration.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6589199" cy="1280890"/>
          </a:xfrm>
        </p:spPr>
        <p:txBody>
          <a:bodyPr>
            <a:normAutofit/>
          </a:bodyPr>
          <a:lstStyle/>
          <a:p>
            <a:pPr algn="ctr"/>
            <a:r>
              <a:rPr lang="en-US" b="1" dirty="0" smtClean="0"/>
              <a:t>VARYING NUMBER OF ACCESSED SUBJECTS</a:t>
            </a:r>
            <a:endParaRPr lang="en-IN" dirty="0"/>
          </a:p>
        </p:txBody>
      </p:sp>
      <p:sp>
        <p:nvSpPr>
          <p:cNvPr id="3" name="Content Placeholder 2"/>
          <p:cNvSpPr>
            <a:spLocks noGrp="1"/>
          </p:cNvSpPr>
          <p:nvPr>
            <p:ph idx="1"/>
          </p:nvPr>
        </p:nvSpPr>
        <p:spPr>
          <a:xfrm>
            <a:off x="1752601" y="2133600"/>
            <a:ext cx="6781800" cy="3777622"/>
          </a:xfrm>
        </p:spPr>
        <p:txBody>
          <a:bodyPr/>
          <a:lstStyle/>
          <a:p>
            <a:r>
              <a:rPr lang="en-US" dirty="0" smtClean="0"/>
              <a:t>The </a:t>
            </a:r>
            <a:r>
              <a:rPr lang="en-US" dirty="0" smtClean="0"/>
              <a:t>first set of experiments focus on the sensitivity of anomaly detection models. To begin, we mixed a single simulated user with the real users. </a:t>
            </a:r>
            <a:endParaRPr lang="en-US" dirty="0" smtClean="0"/>
          </a:p>
          <a:p>
            <a:r>
              <a:rPr lang="en-US" dirty="0" smtClean="0"/>
              <a:t>We </a:t>
            </a:r>
            <a:r>
              <a:rPr lang="en-US" dirty="0" smtClean="0"/>
              <a:t>varied the number of subjects accessed by the simulated user to investigate how volume impacts the deviation score and the performance of the anomaly detection models in general. For illustration, the </a:t>
            </a:r>
            <a:r>
              <a:rPr lang="en-US" dirty="0" err="1" smtClean="0"/>
              <a:t>MetaCADS</a:t>
            </a:r>
            <a:r>
              <a:rPr lang="en-US" dirty="0" smtClean="0"/>
              <a:t> and CADS deviation scores for the simulated users in the EHR data</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REQUIREMENTS</a:t>
            </a:r>
            <a:endParaRPr lang="en-US" dirty="0"/>
          </a:p>
        </p:txBody>
      </p:sp>
      <p:sp>
        <p:nvSpPr>
          <p:cNvPr id="3" name="Content Placeholder 2"/>
          <p:cNvSpPr>
            <a:spLocks noGrp="1"/>
          </p:cNvSpPr>
          <p:nvPr>
            <p:ph idx="1"/>
          </p:nvPr>
        </p:nvSpPr>
        <p:spPr>
          <a:xfrm>
            <a:off x="1942415" y="1295400"/>
            <a:ext cx="6591985" cy="5257800"/>
          </a:xfrm>
        </p:spPr>
        <p:txBody>
          <a:bodyPr>
            <a:normAutofit/>
          </a:bodyPr>
          <a:lstStyle/>
          <a:p>
            <a:pPr>
              <a:buFont typeface="Wingdings" pitchFamily="2" charset="2"/>
              <a:buChar char="v"/>
            </a:pPr>
            <a:r>
              <a:rPr lang="en-US" b="1" dirty="0" smtClean="0"/>
              <a:t>Software Requirements</a:t>
            </a:r>
            <a:r>
              <a:rPr lang="en-US" b="1" dirty="0" smtClean="0"/>
              <a:t>:</a:t>
            </a:r>
            <a:endParaRPr lang="en-US" b="1" dirty="0" smtClean="0"/>
          </a:p>
          <a:p>
            <a:r>
              <a:rPr lang="en-US" dirty="0" smtClean="0"/>
              <a:t>OS			:Windows XP with SP2</a:t>
            </a:r>
          </a:p>
          <a:p>
            <a:r>
              <a:rPr lang="en-US" dirty="0" smtClean="0"/>
              <a:t>Database 		:MS-SQL server 2008</a:t>
            </a:r>
          </a:p>
          <a:p>
            <a:r>
              <a:rPr lang="en-US" dirty="0" smtClean="0"/>
              <a:t>Language		: C#.NET</a:t>
            </a:r>
          </a:p>
          <a:p>
            <a:r>
              <a:rPr lang="en-US" dirty="0" smtClean="0"/>
              <a:t>IDE  		:Visual Studio </a:t>
            </a:r>
            <a:r>
              <a:rPr lang="en-US" dirty="0" err="1" smtClean="0"/>
              <a:t>.Net</a:t>
            </a:r>
            <a:r>
              <a:rPr lang="en-US" dirty="0" smtClean="0"/>
              <a:t> 2010</a:t>
            </a:r>
          </a:p>
          <a:p>
            <a:r>
              <a:rPr lang="en-US" dirty="0" smtClean="0"/>
              <a:t>Browser  		:IE </a:t>
            </a:r>
            <a:endParaRPr lang="en-US" dirty="0" smtClean="0"/>
          </a:p>
          <a:p>
            <a:pPr marL="0" indent="0">
              <a:buNone/>
            </a:pPr>
            <a:endParaRPr lang="en-US" dirty="0" smtClean="0"/>
          </a:p>
          <a:p>
            <a:pPr>
              <a:buFont typeface="Wingdings" pitchFamily="2" charset="2"/>
              <a:buChar char="v"/>
            </a:pPr>
            <a:r>
              <a:rPr lang="en-US" b="1" dirty="0"/>
              <a:t>Hardware Requirements</a:t>
            </a:r>
            <a:r>
              <a:rPr lang="en-US" b="1" dirty="0" smtClean="0"/>
              <a:t>:</a:t>
            </a:r>
            <a:endParaRPr lang="en-US" b="1" dirty="0"/>
          </a:p>
          <a:p>
            <a:r>
              <a:rPr lang="en-US" dirty="0"/>
              <a:t>Processor	:Pentium</a:t>
            </a:r>
          </a:p>
          <a:p>
            <a:r>
              <a:rPr lang="en-US" dirty="0"/>
              <a:t>HDD	:20 GB Min 40 GB Recommended</a:t>
            </a:r>
          </a:p>
          <a:p>
            <a:r>
              <a:rPr lang="en-US" dirty="0"/>
              <a:t>RAM	:1 GB Min 2 GB Recommended</a:t>
            </a:r>
          </a:p>
          <a:p>
            <a:pPr>
              <a:buNone/>
            </a:pPr>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5201" y="624110"/>
            <a:ext cx="6589199" cy="747490"/>
          </a:xfrm>
        </p:spPr>
        <p:txBody>
          <a:bodyPr>
            <a:normAutofit/>
          </a:bodyPr>
          <a:lstStyle/>
          <a:p>
            <a:pPr algn="ctr"/>
            <a:r>
              <a:rPr lang="en-US" b="1" dirty="0" smtClean="0"/>
              <a:t>CONCLUSION</a:t>
            </a:r>
            <a:endParaRPr lang="en-IN" dirty="0"/>
          </a:p>
        </p:txBody>
      </p:sp>
      <p:sp>
        <p:nvSpPr>
          <p:cNvPr id="5" name="Content Placeholder 4"/>
          <p:cNvSpPr>
            <a:spLocks noGrp="1"/>
          </p:cNvSpPr>
          <p:nvPr>
            <p:ph idx="1"/>
          </p:nvPr>
        </p:nvSpPr>
        <p:spPr>
          <a:xfrm>
            <a:off x="1942415" y="1524000"/>
            <a:ext cx="6591985" cy="4387222"/>
          </a:xfrm>
        </p:spPr>
        <p:txBody>
          <a:bodyPr>
            <a:normAutofit fontScale="77500" lnSpcReduction="20000"/>
          </a:bodyPr>
          <a:lstStyle/>
          <a:p>
            <a:r>
              <a:rPr lang="en-US" dirty="0" smtClean="0"/>
              <a:t>To </a:t>
            </a:r>
            <a:r>
              <a:rPr lang="en-US" dirty="0"/>
              <a:t>detect anomalous insiders in a CIS, we proposed CADS, a community anomaly detection system that utilizes a relational framework. To predict which users are anomalous, CADS calculates the deviation of users based on their nearest neighbor networks. We further extended CADS into MetaCADS to incarnate the semantics of the subjects accessed by the users</a:t>
            </a:r>
            <a:r>
              <a:rPr lang="en-US" dirty="0" smtClean="0"/>
              <a:t>.</a:t>
            </a:r>
          </a:p>
          <a:p>
            <a:r>
              <a:rPr lang="en-US" dirty="0" smtClean="0"/>
              <a:t> </a:t>
            </a:r>
            <a:r>
              <a:rPr lang="en-US" dirty="0"/>
              <a:t>Our model is based on the observation that “normal” users tend to form communities, unlike illicit insiders. To evaluate the performance of our model, we conducted a series of experiments that compared our framework with the state-of-the-art anomaly detection methods for CIS systems. In the experiments, we mixed simulated users with the real users of a real electronic health record system. </a:t>
            </a:r>
            <a:endParaRPr lang="en-US" dirty="0" smtClean="0"/>
          </a:p>
          <a:p>
            <a:r>
              <a:rPr lang="en-US" dirty="0" smtClean="0"/>
              <a:t>Our </a:t>
            </a:r>
            <a:r>
              <a:rPr lang="en-US" dirty="0"/>
              <a:t>results illustrated that the community-based models exhibited better performance at detecting simulated insider threats. The evidence further suggested that MetaCADS is the best model when the number of intruders is relatively small, but that CADS dominates when the number of intruders increases. Since the framework is an unsupervised system, we believe it may be implemented in real time environments with offline training. There are limitations of the system; however, and in particular, we intend to validate and improve our system with adjudication through real human experts.</a:t>
            </a:r>
            <a:endParaRPr lang="en-IN" dirty="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noAutofit/>
          </a:bodyPr>
          <a:lstStyle/>
          <a:p>
            <a:pPr algn="ctr"/>
            <a:r>
              <a:rPr lang="en-US" dirty="0" smtClean="0"/>
              <a:t>ABSTRACT</a:t>
            </a:r>
            <a:endParaRPr lang="en-US" dirty="0"/>
          </a:p>
        </p:txBody>
      </p:sp>
      <p:sp>
        <p:nvSpPr>
          <p:cNvPr id="3" name="Content Placeholder 2"/>
          <p:cNvSpPr>
            <a:spLocks noGrp="1"/>
          </p:cNvSpPr>
          <p:nvPr>
            <p:ph idx="1"/>
          </p:nvPr>
        </p:nvSpPr>
        <p:spPr>
          <a:xfrm>
            <a:off x="1066800" y="1295400"/>
            <a:ext cx="7924800" cy="5257800"/>
          </a:xfrm>
        </p:spPr>
        <p:txBody>
          <a:bodyPr>
            <a:normAutofit/>
          </a:bodyPr>
          <a:lstStyle/>
          <a:p>
            <a:pPr lvl="0"/>
            <a:r>
              <a:rPr lang="en-US" b="1" dirty="0" smtClean="0"/>
              <a:t>ABSTRACT</a:t>
            </a:r>
            <a:endParaRPr lang="en-US" dirty="0" smtClean="0"/>
          </a:p>
          <a:p>
            <a:r>
              <a:rPr lang="en-US" dirty="0"/>
              <a:t>R</a:t>
            </a:r>
            <a:r>
              <a:rPr lang="en-US" dirty="0" smtClean="0"/>
              <a:t>ecord </a:t>
            </a:r>
            <a:r>
              <a:rPr lang="en-US" dirty="0" smtClean="0"/>
              <a:t>(EHR) system in a large medical center. The results illustrate our models exhibit significant performance gains over state-of-the-art competitors. When the number of Collaborative information systems (CISs) are deployed within a diverse array of environments that manage sensitive information</a:t>
            </a:r>
            <a:r>
              <a:rPr lang="en-US" dirty="0" smtClean="0"/>
              <a:t>.</a:t>
            </a:r>
          </a:p>
          <a:p>
            <a:r>
              <a:rPr lang="en-US" dirty="0" smtClean="0"/>
              <a:t> </a:t>
            </a:r>
            <a:r>
              <a:rPr lang="en-US" dirty="0" smtClean="0"/>
              <a:t>Current security mechanisms detect insider threats, but they are ill-suited to monitor systems in which users function in dynamic teams. In this paper, we introduce the community anomaly detection system (CADS), an unsupervised learning framework to detect insider threats based on the access logs of collaborative environments. </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589199" cy="518890"/>
          </a:xfrm>
        </p:spPr>
        <p:txBody>
          <a:bodyPr>
            <a:normAutofit fontScale="90000"/>
          </a:bodyPr>
          <a:lstStyle/>
          <a:p>
            <a:pPr algn="ctr"/>
            <a:r>
              <a:rPr lang="en-US" dirty="0" smtClean="0"/>
              <a:t>CONTD</a:t>
            </a:r>
            <a:endParaRPr lang="en-US" dirty="0"/>
          </a:p>
        </p:txBody>
      </p:sp>
      <p:sp>
        <p:nvSpPr>
          <p:cNvPr id="3" name="Content Placeholder 2"/>
          <p:cNvSpPr>
            <a:spLocks noGrp="1"/>
          </p:cNvSpPr>
          <p:nvPr>
            <p:ph idx="1"/>
          </p:nvPr>
        </p:nvSpPr>
        <p:spPr>
          <a:xfrm>
            <a:off x="304801" y="1295400"/>
            <a:ext cx="8686800" cy="5181600"/>
          </a:xfrm>
        </p:spPr>
        <p:txBody>
          <a:bodyPr>
            <a:normAutofit/>
          </a:bodyPr>
          <a:lstStyle/>
          <a:p>
            <a:r>
              <a:rPr lang="en-US" dirty="0"/>
              <a:t>The framework is based on the observation that typical CIS users tend to form community structures based on the subjects accessed (e.g., patients’ records viewed by healthcare providers). CADS consists of two components: 1) relational pattern extraction, which derives community structures and </a:t>
            </a:r>
            <a:endParaRPr lang="en-US" dirty="0" smtClean="0"/>
          </a:p>
          <a:p>
            <a:r>
              <a:rPr lang="en-US" dirty="0" smtClean="0"/>
              <a:t>2</a:t>
            </a:r>
            <a:r>
              <a:rPr lang="en-US" dirty="0"/>
              <a:t>) anomaly </a:t>
            </a:r>
            <a:r>
              <a:rPr lang="en-US" dirty="0" err="1" smtClean="0"/>
              <a:t>prediction,</a:t>
            </a:r>
            <a:r>
              <a:rPr lang="en-US" dirty="0" err="1" smtClean="0"/>
              <a:t>which</a:t>
            </a:r>
            <a:r>
              <a:rPr lang="en-US" dirty="0" smtClean="0"/>
              <a:t> </a:t>
            </a:r>
            <a:r>
              <a:rPr lang="en-US" dirty="0" smtClean="0"/>
              <a:t>leverages a statistical model to determine when users have sufficiently deviated from communities. We further extend CADS into MetaCADS to account for the semantics of subjects (e.g., patients’ diagnoses). </a:t>
            </a:r>
            <a:endParaRPr lang="en-US" dirty="0" smtClean="0"/>
          </a:p>
          <a:p>
            <a:r>
              <a:rPr lang="en-US" dirty="0" smtClean="0"/>
              <a:t>To </a:t>
            </a:r>
            <a:r>
              <a:rPr lang="en-US" dirty="0" smtClean="0"/>
              <a:t>empirically evaluate the framework, we perform an assessment with three months of access logs from a real electronic health illicit users is low, MetaCADS is the best model, but as the number grows, commonly accessed semantics lead to hiding in a crowd, such that CADS is more prudent.</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391" y="228600"/>
            <a:ext cx="6589199" cy="518890"/>
          </a:xfrm>
        </p:spPr>
        <p:txBody>
          <a:bodyPr>
            <a:normAutofit fontScale="90000"/>
          </a:bodyPr>
          <a:lstStyle/>
          <a:p>
            <a:pPr algn="ctr"/>
            <a:r>
              <a:rPr lang="en-US" dirty="0" smtClean="0"/>
              <a:t>EXISTING SYSTEM</a:t>
            </a:r>
            <a:endParaRPr lang="en-US" dirty="0"/>
          </a:p>
        </p:txBody>
      </p:sp>
      <p:sp>
        <p:nvSpPr>
          <p:cNvPr id="3" name="Content Placeholder 2"/>
          <p:cNvSpPr>
            <a:spLocks noGrp="1"/>
          </p:cNvSpPr>
          <p:nvPr>
            <p:ph idx="1"/>
          </p:nvPr>
        </p:nvSpPr>
        <p:spPr>
          <a:xfrm>
            <a:off x="480391" y="1447800"/>
            <a:ext cx="8077200" cy="4920622"/>
          </a:xfrm>
        </p:spPr>
        <p:txBody>
          <a:bodyPr>
            <a:normAutofit/>
          </a:bodyPr>
          <a:lstStyle/>
          <a:p>
            <a:r>
              <a:rPr lang="en-US" dirty="0" smtClean="0"/>
              <a:t>It can be seen that the performance of the supervised classification models is significantly worse than the unsupervised models. </a:t>
            </a:r>
            <a:endParaRPr lang="en-US" dirty="0" smtClean="0"/>
          </a:p>
          <a:p>
            <a:r>
              <a:rPr lang="en-US" dirty="0" smtClean="0"/>
              <a:t>The </a:t>
            </a:r>
            <a:r>
              <a:rPr lang="en-US" dirty="0" smtClean="0"/>
              <a:t>supervised models consistently have a lower true positive rate at all operating points. Second, unlike the previous experiment, HVU achieves comparable results to the supervised classification models. </a:t>
            </a:r>
            <a:endParaRPr lang="en-US" dirty="0" smtClean="0"/>
          </a:p>
          <a:p>
            <a:r>
              <a:rPr lang="en-US" dirty="0" smtClean="0"/>
              <a:t>This </a:t>
            </a:r>
            <a:r>
              <a:rPr lang="en-US" dirty="0" smtClean="0"/>
              <a:t>is due to the fact that this model is correctly characterizing the intruders that access a larger number of records. Third, with respect to AUC, we observe the same trend as earlier regarding the dominance of the unsupervised models as a function of the mix rate. Specifically</a:t>
            </a:r>
            <a:r>
              <a:rPr lang="en-US" dirty="0" smtClean="0"/>
              <a:t>,</a:t>
            </a:r>
          </a:p>
          <a:p>
            <a:r>
              <a:rPr lang="en-US" dirty="0"/>
              <a:t>MetaCADS dominates when the mix rate is low, but CADS dominates when the mix rate is high. Notably the disparity between MetaCADS and CADS is more pronounced at the low mix rate (0.91 versus 0.88) in this setting than in the previous setting. However, at lower false positive operating points, CADS appears to dominate MetaCADS.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6589199" cy="671290"/>
          </a:xfrm>
        </p:spPr>
        <p:txBody>
          <a:bodyPr/>
          <a:lstStyle/>
          <a:p>
            <a:pPr algn="ctr"/>
            <a:r>
              <a:rPr lang="en-US" dirty="0" smtClean="0"/>
              <a:t>PROPOSED SYSTEM</a:t>
            </a:r>
            <a:endParaRPr lang="en-US" dirty="0"/>
          </a:p>
        </p:txBody>
      </p:sp>
      <p:sp>
        <p:nvSpPr>
          <p:cNvPr id="3" name="Content Placeholder 2"/>
          <p:cNvSpPr>
            <a:spLocks noGrp="1"/>
          </p:cNvSpPr>
          <p:nvPr>
            <p:ph idx="1"/>
          </p:nvPr>
        </p:nvSpPr>
        <p:spPr>
          <a:xfrm>
            <a:off x="381001" y="1447800"/>
            <a:ext cx="8153400" cy="4463422"/>
          </a:xfrm>
        </p:spPr>
        <p:txBody>
          <a:bodyPr>
            <a:normAutofit/>
          </a:bodyPr>
          <a:lstStyle/>
          <a:p>
            <a:r>
              <a:rPr lang="en-US" dirty="0" smtClean="0"/>
              <a:t>Several notable approaches have been proposed to address this type of intruder. The first is nearest neighbor anomaly detection techniques ,  which are designed to measure the distances between instances by assessing their relationship to “close”</a:t>
            </a:r>
          </a:p>
          <a:p>
            <a:r>
              <a:rPr lang="en-US" dirty="0" smtClean="0"/>
              <a:t>instances. If the instance is not sufficiently close, then it may be classified as an anomaly. However, social structures in a CIS are not explicitly defined and need to be inferred from the utilization of system resources</a:t>
            </a:r>
            <a:r>
              <a:rPr lang="en-US" dirty="0" smtClean="0"/>
              <a:t>.</a:t>
            </a:r>
          </a:p>
          <a:p>
            <a:r>
              <a:rPr lang="en-US" dirty="0" smtClean="0"/>
              <a:t> </a:t>
            </a:r>
            <a:r>
              <a:rPr lang="en-US" dirty="0" smtClean="0"/>
              <a:t>If distance measurement procedures are not tuned to the way in which social structures have been constructed, the distances will not represent the structures well. Our experimental results confirm this notion.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239000" cy="1052290"/>
          </a:xfrm>
        </p:spPr>
        <p:txBody>
          <a:bodyPr>
            <a:normAutofit fontScale="90000"/>
          </a:bodyPr>
          <a:lstStyle/>
          <a:p>
            <a:pPr algn="ctr"/>
            <a:r>
              <a:rPr lang="en-US" b="1" dirty="0" smtClean="0"/>
              <a:t>BLOCK DIAGRAM OF PROJECT PROCESS</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1143000" y="1371600"/>
            <a:ext cx="7315200" cy="5029200"/>
          </a:xfrm>
          <a:prstGeom prst="rect">
            <a:avLst/>
          </a:prstGeom>
          <a:noFill/>
          <a:ln w="9525">
            <a:noFill/>
            <a:miter lim="800000"/>
            <a:headEnd/>
            <a:tailEnd/>
          </a:ln>
        </p:spPr>
      </p:pic>
    </p:spTree>
    <p:extLst>
      <p:ext uri="{BB962C8B-B14F-4D97-AF65-F5344CB8AC3E}">
        <p14:creationId xmlns:p14="http://schemas.microsoft.com/office/powerpoint/2010/main" val="120106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b="1" dirty="0" smtClean="0"/>
              <a:t>Pattern Extraction</a:t>
            </a:r>
            <a:endParaRPr lang="en-US" dirty="0" smtClean="0"/>
          </a:p>
          <a:p>
            <a:r>
              <a:rPr lang="en-US" b="1" dirty="0" smtClean="0"/>
              <a:t>Anomaly Detection</a:t>
            </a:r>
            <a:endParaRPr lang="en-US" dirty="0" smtClean="0"/>
          </a:p>
          <a:p>
            <a:r>
              <a:rPr lang="en-US" b="1" dirty="0" smtClean="0"/>
              <a:t>Detection Performance Metrics</a:t>
            </a:r>
            <a:endParaRPr lang="en-US" dirty="0" smtClean="0"/>
          </a:p>
          <a:p>
            <a:r>
              <a:rPr lang="en-US" b="1" dirty="0" smtClean="0"/>
              <a:t>Varying Number of Accessed Subjects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6589199" cy="747490"/>
          </a:xfrm>
        </p:spPr>
        <p:txBody>
          <a:bodyPr/>
          <a:lstStyle/>
          <a:p>
            <a:pPr algn="ctr"/>
            <a:r>
              <a:rPr lang="en-US" b="1" dirty="0" smtClean="0"/>
              <a:t>PATTERN EXTRACTION</a:t>
            </a:r>
            <a:endParaRPr lang="en-IN" dirty="0"/>
          </a:p>
        </p:txBody>
      </p:sp>
      <p:sp>
        <p:nvSpPr>
          <p:cNvPr id="3" name="Content Placeholder 2"/>
          <p:cNvSpPr>
            <a:spLocks noGrp="1"/>
          </p:cNvSpPr>
          <p:nvPr>
            <p:ph idx="1"/>
          </p:nvPr>
        </p:nvSpPr>
        <p:spPr>
          <a:xfrm>
            <a:off x="1465799" y="1600200"/>
            <a:ext cx="7315200" cy="3777622"/>
          </a:xfrm>
        </p:spPr>
        <p:txBody>
          <a:bodyPr>
            <a:normAutofit/>
          </a:bodyPr>
          <a:lstStyle/>
          <a:p>
            <a:r>
              <a:rPr lang="en-US" dirty="0" smtClean="0"/>
              <a:t>CADS-PE </a:t>
            </a:r>
            <a:r>
              <a:rPr lang="en-US" dirty="0" smtClean="0"/>
              <a:t>infers communities from the relationships observed between users and subjects’ records in the CIS access logs. The community extraction process consists of two primary steps: a) construction of the user-subject access network and b) user community </a:t>
            </a:r>
            <a:r>
              <a:rPr lang="en-US" dirty="0" smtClean="0"/>
              <a:t>inference.</a:t>
            </a:r>
          </a:p>
          <a:p>
            <a:r>
              <a:rPr lang="en-US" dirty="0" smtClean="0"/>
              <a:t> </a:t>
            </a:r>
            <a:r>
              <a:rPr lang="en-US" dirty="0" smtClean="0"/>
              <a:t>There are various aspects of a user’s relationship to subjects that could be leveraged for measuring similarity. To mitigate bias and develop a generic approach, we focus our attention on the number of subjects a user accessed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normAutofit/>
          </a:bodyPr>
          <a:lstStyle/>
          <a:p>
            <a:pPr algn="ctr"/>
            <a:r>
              <a:rPr lang="en-US" b="1" dirty="0" smtClean="0"/>
              <a:t>ANOMALY DETECTION</a:t>
            </a:r>
            <a:endParaRPr lang="en-US" dirty="0"/>
          </a:p>
        </p:txBody>
      </p:sp>
      <p:sp>
        <p:nvSpPr>
          <p:cNvPr id="3" name="Content Placeholder 2"/>
          <p:cNvSpPr>
            <a:spLocks noGrp="1"/>
          </p:cNvSpPr>
          <p:nvPr>
            <p:ph idx="1"/>
          </p:nvPr>
        </p:nvSpPr>
        <p:spPr>
          <a:xfrm>
            <a:off x="685801" y="1905000"/>
            <a:ext cx="7848600" cy="4006222"/>
          </a:xfrm>
        </p:spPr>
        <p:txBody>
          <a:bodyPr>
            <a:normAutofit/>
          </a:bodyPr>
          <a:lstStyle/>
          <a:p>
            <a:r>
              <a:rPr lang="en-US" dirty="0" smtClean="0"/>
              <a:t>CADS-AD </a:t>
            </a:r>
            <a:r>
              <a:rPr lang="en-US" dirty="0" smtClean="0"/>
              <a:t>predicts which users in the CIS are anomalous by e) discovering a user’s nearest neighbors and f) calculating the deviation of each user from their neighbors</a:t>
            </a:r>
            <a:r>
              <a:rPr lang="en-US" dirty="0" smtClean="0"/>
              <a:t>.</a:t>
            </a:r>
            <a:endParaRPr lang="en-US" dirty="0" smtClean="0"/>
          </a:p>
          <a:p>
            <a:r>
              <a:rPr lang="en-US" dirty="0" smtClean="0"/>
              <a:t>There are alternative anomaly detection models that have been proposed in the literature. Thus, in addition to CADS and </a:t>
            </a:r>
            <a:r>
              <a:rPr lang="en-US" dirty="0" err="1" smtClean="0"/>
              <a:t>MetaCADS</a:t>
            </a:r>
            <a:r>
              <a:rPr lang="en-US" dirty="0" smtClean="0"/>
              <a:t>, we evaluate three of the most related models. The first two are based on supervised classification and assume there exists a training set of anomalous and</a:t>
            </a:r>
          </a:p>
          <a:p>
            <a:r>
              <a:rPr lang="en-US" dirty="0" err="1" smtClean="0"/>
              <a:t>nonanomalous</a:t>
            </a:r>
            <a:r>
              <a:rPr lang="en-US" dirty="0" smtClean="0"/>
              <a:t> user class labels, whereas the final model is an unsupervised heuristic. For each of these models, we treat real and simulated users as </a:t>
            </a:r>
            <a:r>
              <a:rPr lang="en-US" dirty="0" err="1" smtClean="0"/>
              <a:t>nonanomalous</a:t>
            </a:r>
            <a:r>
              <a:rPr lang="en-US" dirty="0" smtClean="0"/>
              <a:t> and anomalous, respectively.</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TotalTime>
  <Words>1078</Words>
  <Application>Microsoft Office PowerPoint</Application>
  <PresentationFormat>On-screen Show (4:3)</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Century Gothic</vt:lpstr>
      <vt:lpstr>Wingdings</vt:lpstr>
      <vt:lpstr>Wingdings 3</vt:lpstr>
      <vt:lpstr>Wisp</vt:lpstr>
      <vt:lpstr>Detecting Anomalous Insiders in Collaborative Information Systems 3.0</vt:lpstr>
      <vt:lpstr>ABSTRACT</vt:lpstr>
      <vt:lpstr>CONTD</vt:lpstr>
      <vt:lpstr>EXISTING SYSTEM</vt:lpstr>
      <vt:lpstr>PROPOSED SYSTEM</vt:lpstr>
      <vt:lpstr>BLOCK DIAGRAM OF PROJECT PROCESS</vt:lpstr>
      <vt:lpstr>Modules</vt:lpstr>
      <vt:lpstr>PATTERN EXTRACTION</vt:lpstr>
      <vt:lpstr>ANOMALY DETECTION</vt:lpstr>
      <vt:lpstr>DETECTION PERFORMANCE METRICS</vt:lpstr>
      <vt:lpstr>VARYING NUMBER OF ACCESSED SUBJECTS</vt:lpstr>
      <vt:lpstr>SYSTEM REQUIREMENTS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NeoApp25</dc:creator>
  <cp:lastModifiedBy>S.S.Bharadwaza Ayyalasomayajula</cp:lastModifiedBy>
  <cp:revision>35</cp:revision>
  <dcterms:created xsi:type="dcterms:W3CDTF">2006-08-16T00:00:00Z</dcterms:created>
  <dcterms:modified xsi:type="dcterms:W3CDTF">2014-07-11T01:13:47Z</dcterms:modified>
</cp:coreProperties>
</file>