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png" ContentType="image/png"/>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x="9906000" cy="6858000"/>
  <p:notesSz cx="9906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91982" y="2547123"/>
            <a:ext cx="6122034" cy="939800"/>
          </a:xfrm>
          <a:prstGeom prst="rect">
            <a:avLst/>
          </a:prstGeom>
        </p:spPr>
        <p:txBody>
          <a:bodyPr wrap="square" lIns="0" tIns="0" rIns="0" bIns="0">
            <a:spAutoFit/>
          </a:bodyPr>
          <a:lstStyle>
            <a:lvl1pPr>
              <a:defRPr sz="6000" b="1" i="0">
                <a:solidFill>
                  <a:schemeClr val="tx1"/>
                </a:solidFill>
                <a:latin typeface="Yu Gothic UI Semibold"/>
                <a:cs typeface="Yu Gothic UI Semibold"/>
              </a:defRPr>
            </a:lvl1pPr>
          </a:lstStyle>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660066"/>
                </a:solidFill>
                <a:latin typeface="Yu Gothic UI Semibold"/>
                <a:cs typeface="Yu Gothic UI Semibold"/>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660066"/>
                </a:solidFill>
                <a:latin typeface="Yu Gothic UI Semibold"/>
                <a:cs typeface="Yu Gothic UI Semibold"/>
              </a:defRPr>
            </a:lvl1pPr>
          </a:lstStyle>
          <a:p/>
        </p:txBody>
      </p:sp>
      <p:sp>
        <p:nvSpPr>
          <p:cNvPr id="3" name="Holder 3"/>
          <p:cNvSpPr>
            <a:spLocks noGrp="1"/>
          </p:cNvSpPr>
          <p:nvPr>
            <p:ph idx="2" sz="half"/>
          </p:nvPr>
        </p:nvSpPr>
        <p:spPr>
          <a:xfrm>
            <a:off x="345440" y="1412239"/>
            <a:ext cx="4102100" cy="43942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idx="3" sz="half"/>
          </p:nvPr>
        </p:nvSpPr>
        <p:spPr>
          <a:xfrm>
            <a:off x="5101590" y="1577340"/>
            <a:ext cx="430911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660066"/>
                </a:solidFill>
                <a:latin typeface="Yu Gothic UI Semibold"/>
                <a:cs typeface="Yu Gothic UI Semibold"/>
              </a:defRPr>
            </a:lvl1pPr>
          </a:lstStyle>
          <a:p/>
        </p:txBody>
      </p:sp>
      <p:sp>
        <p:nvSpPr>
          <p:cNvPr id="3" name="Holder 3"/>
          <p:cNvSpPr>
            <a:spLocks noGrp="1"/>
          </p:cNvSpPr>
          <p:nvPr>
            <p:ph type="ftr" idx="5" sz="quarter"/>
          </p:nvPr>
        </p:nvSpPr>
        <p:spPr/>
        <p:txBody>
          <a:bodyPr lIns="0" tIns="0" rIns="0" bIns="0"/>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43559"/>
            <a:ext cx="9906000" cy="58419"/>
          </a:xfrm>
          <a:prstGeom prst="rect">
            <a:avLst/>
          </a:prstGeom>
        </p:spPr>
      </p:pic>
      <p:pic>
        <p:nvPicPr>
          <p:cNvPr id="17" name="bg object 17"/>
          <p:cNvPicPr/>
          <p:nvPr/>
        </p:nvPicPr>
        <p:blipFill>
          <a:blip r:embed="rId8" cstate="print"/>
          <a:stretch>
            <a:fillRect/>
          </a:stretch>
        </p:blipFill>
        <p:spPr>
          <a:xfrm>
            <a:off x="0" y="6466840"/>
            <a:ext cx="9906000" cy="45719"/>
          </a:xfrm>
          <a:prstGeom prst="rect">
            <a:avLst/>
          </a:prstGeom>
        </p:spPr>
      </p:pic>
      <p:sp>
        <p:nvSpPr>
          <p:cNvPr id="2" name="Holder 2"/>
          <p:cNvSpPr>
            <a:spLocks noGrp="1"/>
          </p:cNvSpPr>
          <p:nvPr>
            <p:ph type="title"/>
          </p:nvPr>
        </p:nvSpPr>
        <p:spPr>
          <a:xfrm>
            <a:off x="3111492" y="246397"/>
            <a:ext cx="3683015" cy="391159"/>
          </a:xfrm>
          <a:prstGeom prst="rect">
            <a:avLst/>
          </a:prstGeom>
        </p:spPr>
        <p:txBody>
          <a:bodyPr wrap="square" lIns="0" tIns="0" rIns="0" bIns="0">
            <a:spAutoFit/>
          </a:bodyPr>
          <a:lstStyle>
            <a:lvl1pPr>
              <a:defRPr sz="2400" b="1" i="0" u="sng">
                <a:solidFill>
                  <a:srgbClr val="660066"/>
                </a:solidFill>
                <a:latin typeface="Yu Gothic UI Semibold"/>
                <a:cs typeface="Yu Gothic UI Semibold"/>
              </a:defRPr>
            </a:lvl1pPr>
          </a:lstStyle>
          <a:p/>
        </p:txBody>
      </p:sp>
      <p:sp>
        <p:nvSpPr>
          <p:cNvPr id="3" name="Holder 3"/>
          <p:cNvSpPr>
            <a:spLocks noGrp="1"/>
          </p:cNvSpPr>
          <p:nvPr>
            <p:ph type="body" idx="1"/>
          </p:nvPr>
        </p:nvSpPr>
        <p:spPr>
          <a:xfrm>
            <a:off x="632459" y="2750820"/>
            <a:ext cx="8818880" cy="247269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351835" y="6570467"/>
            <a:ext cx="2647315" cy="237490"/>
          </a:xfrm>
          <a:prstGeom prst="rect">
            <a:avLst/>
          </a:prstGeom>
        </p:spPr>
        <p:txBody>
          <a:bodyPr wrap="square" lIns="0" tIns="0" rIns="0" bIns="0">
            <a:spAutoFit/>
          </a:bodyPr>
          <a:lstStyle>
            <a:lvl1pPr>
              <a:defRPr sz="1100" b="1" i="0">
                <a:solidFill>
                  <a:srgbClr val="7E7E7E"/>
                </a:solidFill>
                <a:latin typeface="Yu Gothic UI Semibold"/>
                <a:cs typeface="Yu Gothic UI Semibold"/>
              </a:defRPr>
            </a:lvl1p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 name="Holder 5"/>
          <p:cNvSpPr>
            <a:spLocks noGrp="1"/>
          </p:cNvSpPr>
          <p:nvPr>
            <p:ph type="dt" idx="6" sz="half"/>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9385934" y="6504820"/>
            <a:ext cx="205740" cy="139700"/>
          </a:xfrm>
          <a:prstGeom prst="rect">
            <a:avLst/>
          </a:prstGeom>
        </p:spPr>
        <p:txBody>
          <a:bodyPr wrap="square" lIns="0" tIns="0" rIns="0" bIns="0">
            <a:spAutoFit/>
          </a:bodyPr>
          <a:lstStyle>
            <a:lvl1pPr>
              <a:defRPr sz="900" b="0" i="0">
                <a:solidFill>
                  <a:schemeClr val="tx1"/>
                </a:solidFill>
                <a:latin typeface="MS UI Gothic"/>
                <a:cs typeface="MS UI Gothic"/>
              </a:defRPr>
            </a:lvl1pPr>
          </a:lstStyle>
          <a:p>
            <a:pPr marL="38100">
              <a:lnSpc>
                <a:spcPts val="1055"/>
              </a:lnSpc>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2"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image" Target="../media/image49.png"/><Relationship Id="rId15" Type="http://schemas.openxmlformats.org/officeDocument/2006/relationships/image" Target="../media/image50.png"/><Relationship Id="rId16" Type="http://schemas.openxmlformats.org/officeDocument/2006/relationships/image" Target="../media/image51.png"/><Relationship Id="rId17" Type="http://schemas.openxmlformats.org/officeDocument/2006/relationships/image" Target="../media/image52.png"/><Relationship Id="rId18" Type="http://schemas.openxmlformats.org/officeDocument/2006/relationships/image" Target="../media/image53.png"/><Relationship Id="rId19" Type="http://schemas.openxmlformats.org/officeDocument/2006/relationships/image" Target="../media/image54.png"/><Relationship Id="rId20" Type="http://schemas.openxmlformats.org/officeDocument/2006/relationships/image" Target="../media/image55.png"/><Relationship Id="rId21" Type="http://schemas.openxmlformats.org/officeDocument/2006/relationships/image" Target="../media/image56.png"/><Relationship Id="rId22" Type="http://schemas.openxmlformats.org/officeDocument/2006/relationships/image" Target="../media/image57.png"/><Relationship Id="rId23" Type="http://schemas.openxmlformats.org/officeDocument/2006/relationships/image" Target="../media/image58.png"/><Relationship Id="rId24" Type="http://schemas.openxmlformats.org/officeDocument/2006/relationships/image" Target="../media/image59.png"/><Relationship Id="rId25" Type="http://schemas.openxmlformats.org/officeDocument/2006/relationships/image" Target="../media/image60.png"/><Relationship Id="rId26" Type="http://schemas.openxmlformats.org/officeDocument/2006/relationships/image" Target="../media/image61.png"/><Relationship Id="rId27" Type="http://schemas.openxmlformats.org/officeDocument/2006/relationships/image" Target="../media/image62.png"/><Relationship Id="rId28" Type="http://schemas.openxmlformats.org/officeDocument/2006/relationships/image" Target="../media/image63.png"/><Relationship Id="rId29" Type="http://schemas.openxmlformats.org/officeDocument/2006/relationships/image" Target="../media/image64.png"/><Relationship Id="rId30" Type="http://schemas.openxmlformats.org/officeDocument/2006/relationships/image" Target="../media/image65.png"/><Relationship Id="rId31" Type="http://schemas.openxmlformats.org/officeDocument/2006/relationships/image" Target="../media/image66.png"/><Relationship Id="rId32" Type="http://schemas.openxmlformats.org/officeDocument/2006/relationships/image" Target="../media/image67.png"/><Relationship Id="rId33" Type="http://schemas.openxmlformats.org/officeDocument/2006/relationships/image" Target="../media/image68.png"/><Relationship Id="rId34" Type="http://schemas.openxmlformats.org/officeDocument/2006/relationships/image" Target="../media/image6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0.png"/><Relationship Id="rId3" Type="http://schemas.openxmlformats.org/officeDocument/2006/relationships/image" Target="../media/image7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7.png"/><Relationship Id="rId3" Type="http://schemas.openxmlformats.org/officeDocument/2006/relationships/image" Target="../media/image78.png"/><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3.png"/><Relationship Id="rId9" Type="http://schemas.openxmlformats.org/officeDocument/2006/relationships/image" Target="../media/image8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85.png"/><Relationship Id="rId4" Type="http://schemas.openxmlformats.org/officeDocument/2006/relationships/image" Target="../media/image8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87.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89.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3.png"/><Relationship Id="rId3" Type="http://schemas.openxmlformats.org/officeDocument/2006/relationships/image" Target="../media/image94.png"/><Relationship Id="rId4" Type="http://schemas.openxmlformats.org/officeDocument/2006/relationships/image" Target="../media/image9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 Id="rId3" Type="http://schemas.openxmlformats.org/officeDocument/2006/relationships/image" Target="../media/image97.png"/><Relationship Id="rId4" Type="http://schemas.openxmlformats.org/officeDocument/2006/relationships/image" Target="../media/image98.png"/><Relationship Id="rId5" Type="http://schemas.openxmlformats.org/officeDocument/2006/relationships/image" Target="../media/image9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image" Target="../media/image104.png"/><Relationship Id="rId7" Type="http://schemas.openxmlformats.org/officeDocument/2006/relationships/image" Target="../media/image105.png"/><Relationship Id="rId8" Type="http://schemas.openxmlformats.org/officeDocument/2006/relationships/image" Target="../media/image106.png"/><Relationship Id="rId9" Type="http://schemas.openxmlformats.org/officeDocument/2006/relationships/image" Target="../media/image107.png"/><Relationship Id="rId10" Type="http://schemas.openxmlformats.org/officeDocument/2006/relationships/image" Target="../media/image10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 Id="rId3" Type="http://schemas.openxmlformats.org/officeDocument/2006/relationships/image" Target="../media/image1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5.png"/><Relationship Id="rId3" Type="http://schemas.openxmlformats.org/officeDocument/2006/relationships/image" Target="../media/image116.png"/><Relationship Id="rId4" Type="http://schemas.openxmlformats.org/officeDocument/2006/relationships/image" Target="../media/image117.png"/><Relationship Id="rId5" Type="http://schemas.openxmlformats.org/officeDocument/2006/relationships/image" Target="../media/image118.png"/><Relationship Id="rId6" Type="http://schemas.openxmlformats.org/officeDocument/2006/relationships/image" Target="../media/image119.png"/><Relationship Id="rId7" Type="http://schemas.openxmlformats.org/officeDocument/2006/relationships/image" Target="../media/image120.png"/><Relationship Id="rId8" Type="http://schemas.openxmlformats.org/officeDocument/2006/relationships/image" Target="../media/image121.png"/><Relationship Id="rId9" Type="http://schemas.openxmlformats.org/officeDocument/2006/relationships/image" Target="../media/image122.png"/><Relationship Id="rId10" Type="http://schemas.openxmlformats.org/officeDocument/2006/relationships/image" Target="../media/image1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0.png"/><Relationship Id="rId3" Type="http://schemas.openxmlformats.org/officeDocument/2006/relationships/image" Target="../media/image121.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30.png"/><Relationship Id="rId11" Type="http://schemas.openxmlformats.org/officeDocument/2006/relationships/image" Target="../media/image131.png"/><Relationship Id="rId12" Type="http://schemas.openxmlformats.org/officeDocument/2006/relationships/image" Target="../media/image1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1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3.png"/><Relationship Id="rId3" Type="http://schemas.openxmlformats.org/officeDocument/2006/relationships/image" Target="../media/image137.png"/><Relationship Id="rId4" Type="http://schemas.openxmlformats.org/officeDocument/2006/relationships/image" Target="../media/image138.png"/><Relationship Id="rId5" Type="http://schemas.openxmlformats.org/officeDocument/2006/relationships/image" Target="../media/image139.png"/><Relationship Id="rId6" Type="http://schemas.openxmlformats.org/officeDocument/2006/relationships/image" Target="../media/image140.png"/><Relationship Id="rId7" Type="http://schemas.openxmlformats.org/officeDocument/2006/relationships/image" Target="../media/image141.png"/><Relationship Id="rId8" Type="http://schemas.openxmlformats.org/officeDocument/2006/relationships/image" Target="../media/image1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image" Target="../media/image150.png"/><Relationship Id="rId11" Type="http://schemas.openxmlformats.org/officeDocument/2006/relationships/image" Target="../media/image151.png"/><Relationship Id="rId12" Type="http://schemas.openxmlformats.org/officeDocument/2006/relationships/image" Target="../media/image152.png"/><Relationship Id="rId13" Type="http://schemas.openxmlformats.org/officeDocument/2006/relationships/image" Target="../media/image153.png"/><Relationship Id="rId14" Type="http://schemas.openxmlformats.org/officeDocument/2006/relationships/image" Target="../media/image154.png"/><Relationship Id="rId15" Type="http://schemas.openxmlformats.org/officeDocument/2006/relationships/image" Target="../media/image155.png"/><Relationship Id="rId16" Type="http://schemas.openxmlformats.org/officeDocument/2006/relationships/image" Target="../media/image156.png"/><Relationship Id="rId17" Type="http://schemas.openxmlformats.org/officeDocument/2006/relationships/image" Target="../media/image157.png"/><Relationship Id="rId18" Type="http://schemas.openxmlformats.org/officeDocument/2006/relationships/image" Target="../media/image158.png"/><Relationship Id="rId19" Type="http://schemas.openxmlformats.org/officeDocument/2006/relationships/image" Target="../media/image159.png"/><Relationship Id="rId20" Type="http://schemas.openxmlformats.org/officeDocument/2006/relationships/image" Target="../media/image160.jpg"/><Relationship Id="rId21" Type="http://schemas.openxmlformats.org/officeDocument/2006/relationships/image" Target="../media/image161.png"/><Relationship Id="rId22" Type="http://schemas.openxmlformats.org/officeDocument/2006/relationships/image" Target="../media/image162.png"/><Relationship Id="rId23" Type="http://schemas.openxmlformats.org/officeDocument/2006/relationships/image" Target="../media/image163.png"/><Relationship Id="rId24" Type="http://schemas.openxmlformats.org/officeDocument/2006/relationships/image" Target="../media/image164.png"/><Relationship Id="rId25" Type="http://schemas.openxmlformats.org/officeDocument/2006/relationships/image" Target="../media/image16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6.jpg"/><Relationship Id="rId3" Type="http://schemas.openxmlformats.org/officeDocument/2006/relationships/image" Target="../media/image16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8.png"/><Relationship Id="rId3" Type="http://schemas.openxmlformats.org/officeDocument/2006/relationships/image" Target="../media/image169.png"/><Relationship Id="rId4" Type="http://schemas.openxmlformats.org/officeDocument/2006/relationships/image" Target="../media/image170.png"/><Relationship Id="rId5" Type="http://schemas.openxmlformats.org/officeDocument/2006/relationships/image" Target="../media/image171.png"/><Relationship Id="rId6" Type="http://schemas.openxmlformats.org/officeDocument/2006/relationships/image" Target="../media/image172.png"/><Relationship Id="rId7" Type="http://schemas.openxmlformats.org/officeDocument/2006/relationships/image" Target="../media/image17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4.png"/><Relationship Id="rId3" Type="http://schemas.openxmlformats.org/officeDocument/2006/relationships/image" Target="../media/image175.png"/><Relationship Id="rId4" Type="http://schemas.openxmlformats.org/officeDocument/2006/relationships/image" Target="../media/image176.png"/><Relationship Id="rId5" Type="http://schemas.openxmlformats.org/officeDocument/2006/relationships/image" Target="../media/image177.png"/><Relationship Id="rId6" Type="http://schemas.openxmlformats.org/officeDocument/2006/relationships/image" Target="../media/image17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9.png"/><Relationship Id="rId3" Type="http://schemas.openxmlformats.org/officeDocument/2006/relationships/image" Target="../media/image180.png"/><Relationship Id="rId4" Type="http://schemas.openxmlformats.org/officeDocument/2006/relationships/image" Target="../media/image181.png"/><Relationship Id="rId5" Type="http://schemas.openxmlformats.org/officeDocument/2006/relationships/image" Target="../media/image182.png"/><Relationship Id="rId6" Type="http://schemas.openxmlformats.org/officeDocument/2006/relationships/image" Target="../media/image183.png"/><Relationship Id="rId7" Type="http://schemas.openxmlformats.org/officeDocument/2006/relationships/image" Target="../media/image184.png"/><Relationship Id="rId8" Type="http://schemas.openxmlformats.org/officeDocument/2006/relationships/image" Target="../media/image185.png"/><Relationship Id="rId9" Type="http://schemas.openxmlformats.org/officeDocument/2006/relationships/image" Target="../media/image186.png"/><Relationship Id="rId10" Type="http://schemas.openxmlformats.org/officeDocument/2006/relationships/image" Target="../media/image187.png"/><Relationship Id="rId11" Type="http://schemas.openxmlformats.org/officeDocument/2006/relationships/image" Target="../media/image188.png"/><Relationship Id="rId12" Type="http://schemas.openxmlformats.org/officeDocument/2006/relationships/image" Target="../media/image18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92.png"/><Relationship Id="rId5" Type="http://schemas.openxmlformats.org/officeDocument/2006/relationships/image" Target="../media/image193.png"/><Relationship Id="rId6" Type="http://schemas.openxmlformats.org/officeDocument/2006/relationships/image" Target="../media/image19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3140"/>
            <a:ext cx="9906000" cy="3428999"/>
          </a:xfrm>
          <a:prstGeom prst="rect">
            <a:avLst/>
          </a:prstGeom>
        </p:spPr>
      </p:pic>
      <p:sp>
        <p:nvSpPr>
          <p:cNvPr id="3" name="object 3"/>
          <p:cNvSpPr txBox="1">
            <a:spLocks noGrp="1"/>
          </p:cNvSpPr>
          <p:nvPr>
            <p:ph type="title"/>
          </p:nvPr>
        </p:nvSpPr>
        <p:spPr>
          <a:xfrm>
            <a:off x="309985" y="1686949"/>
            <a:ext cx="7340600" cy="574040"/>
          </a:xfrm>
          <a:prstGeom prst="rect"/>
        </p:spPr>
        <p:txBody>
          <a:bodyPr wrap="square" lIns="0" tIns="12700" rIns="0" bIns="0" rtlCol="0" vert="horz">
            <a:spAutoFit/>
          </a:bodyPr>
          <a:lstStyle/>
          <a:p>
            <a:pPr marL="12700">
              <a:lnSpc>
                <a:spcPct val="100000"/>
              </a:lnSpc>
              <a:spcBef>
                <a:spcPts val="100"/>
              </a:spcBef>
            </a:pPr>
            <a:r>
              <a:rPr dirty="0" u="none" sz="3600" spc="370">
                <a:solidFill>
                  <a:srgbClr val="FFFFFF"/>
                </a:solidFill>
              </a:rPr>
              <a:t>維新八策を具体化する国家ビジョン</a:t>
            </a:r>
            <a:endParaRPr sz="3600"/>
          </a:p>
        </p:txBody>
      </p:sp>
      <p:sp>
        <p:nvSpPr>
          <p:cNvPr id="4" name="object 4"/>
          <p:cNvSpPr txBox="1"/>
          <p:nvPr/>
        </p:nvSpPr>
        <p:spPr>
          <a:xfrm>
            <a:off x="309985" y="2192409"/>
            <a:ext cx="8966200" cy="1366520"/>
          </a:xfrm>
          <a:prstGeom prst="rect">
            <a:avLst/>
          </a:prstGeom>
        </p:spPr>
        <p:txBody>
          <a:bodyPr wrap="square" lIns="0" tIns="12700" rIns="0" bIns="0" rtlCol="0" vert="horz">
            <a:spAutoFit/>
          </a:bodyPr>
          <a:lstStyle/>
          <a:p>
            <a:pPr marL="12700">
              <a:lnSpc>
                <a:spcPct val="100000"/>
              </a:lnSpc>
              <a:spcBef>
                <a:spcPts val="100"/>
              </a:spcBef>
            </a:pPr>
            <a:r>
              <a:rPr dirty="0" sz="8800" spc="819" b="1">
                <a:solidFill>
                  <a:srgbClr val="FFFFFF"/>
                </a:solidFill>
                <a:latin typeface="Yu Gothic UI Semibold"/>
                <a:cs typeface="Yu Gothic UI Semibold"/>
              </a:rPr>
              <a:t>日本大改革プラン</a:t>
            </a:r>
            <a:endParaRPr sz="8800">
              <a:latin typeface="Yu Gothic UI Semibold"/>
              <a:cs typeface="Yu Gothic UI Semibold"/>
            </a:endParaRPr>
          </a:p>
        </p:txBody>
      </p:sp>
      <p:sp>
        <p:nvSpPr>
          <p:cNvPr id="5" name="object 5"/>
          <p:cNvSpPr txBox="1"/>
          <p:nvPr/>
        </p:nvSpPr>
        <p:spPr>
          <a:xfrm>
            <a:off x="425927" y="4600364"/>
            <a:ext cx="6223635" cy="1122680"/>
          </a:xfrm>
          <a:prstGeom prst="rect">
            <a:avLst/>
          </a:prstGeom>
        </p:spPr>
        <p:txBody>
          <a:bodyPr wrap="square" lIns="0" tIns="12700" rIns="0" bIns="0" rtlCol="0" vert="horz">
            <a:spAutoFit/>
          </a:bodyPr>
          <a:lstStyle/>
          <a:p>
            <a:pPr marL="12700" marR="5080">
              <a:lnSpc>
                <a:spcPct val="100000"/>
              </a:lnSpc>
              <a:spcBef>
                <a:spcPts val="100"/>
              </a:spcBef>
            </a:pPr>
            <a:r>
              <a:rPr dirty="0" sz="3600" b="1">
                <a:solidFill>
                  <a:srgbClr val="404040"/>
                </a:solidFill>
                <a:latin typeface="Yu Gothic"/>
                <a:cs typeface="Yu Gothic"/>
              </a:rPr>
              <a:t>経済成長</a:t>
            </a:r>
            <a:r>
              <a:rPr dirty="0" sz="2800" b="1">
                <a:solidFill>
                  <a:srgbClr val="404040"/>
                </a:solidFill>
                <a:latin typeface="Yu Gothic"/>
                <a:cs typeface="Yu Gothic"/>
              </a:rPr>
              <a:t>と</a:t>
            </a:r>
            <a:r>
              <a:rPr dirty="0" sz="3600" b="1">
                <a:solidFill>
                  <a:srgbClr val="404040"/>
                </a:solidFill>
                <a:latin typeface="Yu Gothic"/>
                <a:cs typeface="Yu Gothic"/>
              </a:rPr>
              <a:t>格差解消</a:t>
            </a:r>
            <a:r>
              <a:rPr dirty="0" sz="2800" b="1">
                <a:solidFill>
                  <a:srgbClr val="404040"/>
                </a:solidFill>
                <a:latin typeface="Yu Gothic"/>
                <a:cs typeface="Yu Gothic"/>
              </a:rPr>
              <a:t>を</a:t>
            </a:r>
            <a:r>
              <a:rPr dirty="0" sz="3600" b="1">
                <a:solidFill>
                  <a:srgbClr val="404040"/>
                </a:solidFill>
                <a:latin typeface="Yu Gothic"/>
                <a:cs typeface="Yu Gothic"/>
              </a:rPr>
              <a:t>実現する </a:t>
            </a:r>
            <a:r>
              <a:rPr dirty="0" sz="3600" b="1">
                <a:solidFill>
                  <a:srgbClr val="404040"/>
                </a:solidFill>
                <a:latin typeface="Yu Gothic"/>
                <a:cs typeface="Yu Gothic"/>
              </a:rPr>
              <a:t>グレートリセット</a:t>
            </a:r>
            <a:endParaRPr sz="3600">
              <a:latin typeface="Yu Gothic"/>
              <a:cs typeface="Yu Gothic"/>
            </a:endParaRPr>
          </a:p>
        </p:txBody>
      </p:sp>
      <p:grpSp>
        <p:nvGrpSpPr>
          <p:cNvPr id="6" name="object 6"/>
          <p:cNvGrpSpPr/>
          <p:nvPr/>
        </p:nvGrpSpPr>
        <p:grpSpPr>
          <a:xfrm>
            <a:off x="406400" y="3483478"/>
            <a:ext cx="9528175" cy="2386330"/>
            <a:chOff x="406400" y="3483478"/>
            <a:chExt cx="9528175" cy="2386330"/>
          </a:xfrm>
        </p:grpSpPr>
        <p:sp>
          <p:nvSpPr>
            <p:cNvPr id="7" name="object 7"/>
            <p:cNvSpPr/>
            <p:nvPr/>
          </p:nvSpPr>
          <p:spPr>
            <a:xfrm>
              <a:off x="406400" y="3512819"/>
              <a:ext cx="8867140" cy="86360"/>
            </a:xfrm>
            <a:custGeom>
              <a:avLst/>
              <a:gdLst/>
              <a:ahLst/>
              <a:cxnLst/>
              <a:rect l="l" t="t" r="r" b="b"/>
              <a:pathLst>
                <a:path w="8867140" h="86360">
                  <a:moveTo>
                    <a:pt x="8867140" y="0"/>
                  </a:moveTo>
                  <a:lnTo>
                    <a:pt x="0" y="0"/>
                  </a:lnTo>
                  <a:lnTo>
                    <a:pt x="0" y="86360"/>
                  </a:lnTo>
                  <a:lnTo>
                    <a:pt x="8867140" y="86360"/>
                  </a:lnTo>
                  <a:lnTo>
                    <a:pt x="8867140" y="0"/>
                  </a:lnTo>
                  <a:close/>
                </a:path>
              </a:pathLst>
            </a:custGeom>
            <a:solidFill>
              <a:srgbClr val="EFEA00"/>
            </a:solidFill>
          </p:spPr>
          <p:txBody>
            <a:bodyPr wrap="square" lIns="0" tIns="0" rIns="0" bIns="0" rtlCol="0"/>
            <a:lstStyle/>
            <a:p/>
          </p:txBody>
        </p:sp>
        <p:sp>
          <p:nvSpPr>
            <p:cNvPr id="8" name="object 8"/>
            <p:cNvSpPr/>
            <p:nvPr/>
          </p:nvSpPr>
          <p:spPr>
            <a:xfrm>
              <a:off x="7194550" y="3713134"/>
              <a:ext cx="2711450" cy="2142490"/>
            </a:xfrm>
            <a:custGeom>
              <a:avLst/>
              <a:gdLst/>
              <a:ahLst/>
              <a:cxnLst/>
              <a:rect l="l" t="t" r="r" b="b"/>
              <a:pathLst>
                <a:path w="2711450" h="2142490">
                  <a:moveTo>
                    <a:pt x="0" y="2141959"/>
                  </a:moveTo>
                  <a:lnTo>
                    <a:pt x="2711450" y="0"/>
                  </a:lnTo>
                </a:path>
              </a:pathLst>
            </a:custGeom>
            <a:ln w="28575">
              <a:solidFill>
                <a:srgbClr val="FFFFFF"/>
              </a:solidFill>
            </a:ln>
          </p:spPr>
          <p:txBody>
            <a:bodyPr wrap="square" lIns="0" tIns="0" rIns="0" bIns="0" rtlCol="0"/>
            <a:lstStyle/>
            <a:p/>
          </p:txBody>
        </p:sp>
        <p:sp>
          <p:nvSpPr>
            <p:cNvPr id="9" name="object 9"/>
            <p:cNvSpPr/>
            <p:nvPr/>
          </p:nvSpPr>
          <p:spPr>
            <a:xfrm>
              <a:off x="7155180" y="3488240"/>
              <a:ext cx="2750820" cy="2173605"/>
            </a:xfrm>
            <a:custGeom>
              <a:avLst/>
              <a:gdLst/>
              <a:ahLst/>
              <a:cxnLst/>
              <a:rect l="l" t="t" r="r" b="b"/>
              <a:pathLst>
                <a:path w="2750820" h="2173604">
                  <a:moveTo>
                    <a:pt x="0" y="2173063"/>
                  </a:moveTo>
                  <a:lnTo>
                    <a:pt x="2750819" y="0"/>
                  </a:lnTo>
                </a:path>
              </a:pathLst>
            </a:custGeom>
            <a:ln w="9525">
              <a:solidFill>
                <a:srgbClr val="FFFFFF"/>
              </a:solidFill>
            </a:ln>
          </p:spPr>
          <p:txBody>
            <a:bodyPr wrap="square" lIns="0" tIns="0" rIns="0" bIns="0" rtlCol="0"/>
            <a:lstStyle/>
            <a:p/>
          </p:txBody>
        </p:sp>
        <p:sp>
          <p:nvSpPr>
            <p:cNvPr id="10" name="object 10"/>
            <p:cNvSpPr/>
            <p:nvPr/>
          </p:nvSpPr>
          <p:spPr>
            <a:xfrm>
              <a:off x="8105140" y="4142001"/>
              <a:ext cx="1800860" cy="1423035"/>
            </a:xfrm>
            <a:custGeom>
              <a:avLst/>
              <a:gdLst/>
              <a:ahLst/>
              <a:cxnLst/>
              <a:rect l="l" t="t" r="r" b="b"/>
              <a:pathLst>
                <a:path w="1800859" h="1423035">
                  <a:moveTo>
                    <a:pt x="0" y="1422625"/>
                  </a:moveTo>
                  <a:lnTo>
                    <a:pt x="1800859" y="0"/>
                  </a:lnTo>
                </a:path>
              </a:pathLst>
            </a:custGeom>
            <a:ln w="19050">
              <a:solidFill>
                <a:srgbClr val="FFFFFF"/>
              </a:solidFill>
            </a:ln>
          </p:spPr>
          <p:txBody>
            <a:bodyPr wrap="square" lIns="0" tIns="0" rIns="0" bIns="0" rtlCol="0"/>
            <a:lstStyle/>
            <a:p/>
          </p:txBody>
        </p:sp>
        <p:sp>
          <p:nvSpPr>
            <p:cNvPr id="11" name="object 11"/>
            <p:cNvSpPr/>
            <p:nvPr/>
          </p:nvSpPr>
          <p:spPr>
            <a:xfrm>
              <a:off x="8428990" y="4031836"/>
              <a:ext cx="1477010" cy="1167130"/>
            </a:xfrm>
            <a:custGeom>
              <a:avLst/>
              <a:gdLst/>
              <a:ahLst/>
              <a:cxnLst/>
              <a:rect l="l" t="t" r="r" b="b"/>
              <a:pathLst>
                <a:path w="1477009" h="1167129">
                  <a:moveTo>
                    <a:pt x="0" y="1166792"/>
                  </a:moveTo>
                  <a:lnTo>
                    <a:pt x="1477009" y="0"/>
                  </a:lnTo>
                </a:path>
              </a:pathLst>
            </a:custGeom>
            <a:ln w="57150">
              <a:solidFill>
                <a:srgbClr val="FFFFFF"/>
              </a:solidFill>
            </a:ln>
          </p:spPr>
          <p:txBody>
            <a:bodyPr wrap="square" lIns="0" tIns="0" rIns="0" bIns="0" rtlCol="0"/>
            <a:lstStyle/>
            <a:p/>
          </p:txBody>
        </p:sp>
        <p:sp>
          <p:nvSpPr>
            <p:cNvPr id="12" name="object 12"/>
            <p:cNvSpPr/>
            <p:nvPr/>
          </p:nvSpPr>
          <p:spPr>
            <a:xfrm>
              <a:off x="7378700" y="3837939"/>
              <a:ext cx="2527935" cy="1997075"/>
            </a:xfrm>
            <a:custGeom>
              <a:avLst/>
              <a:gdLst/>
              <a:ahLst/>
              <a:cxnLst/>
              <a:rect l="l" t="t" r="r" b="b"/>
              <a:pathLst>
                <a:path w="2527934" h="1997075">
                  <a:moveTo>
                    <a:pt x="0" y="1996630"/>
                  </a:moveTo>
                  <a:lnTo>
                    <a:pt x="2527477" y="0"/>
                  </a:lnTo>
                </a:path>
              </a:pathLst>
            </a:custGeom>
            <a:ln w="9525">
              <a:solidFill>
                <a:srgbClr val="FFFFFF"/>
              </a:solidFill>
            </a:ln>
          </p:spPr>
          <p:txBody>
            <a:bodyPr wrap="square" lIns="0" tIns="0" rIns="0" bIns="0" rtlCol="0"/>
            <a:lstStyle/>
            <a:p/>
          </p:txBody>
        </p:sp>
      </p:grpSp>
      <p:pic>
        <p:nvPicPr>
          <p:cNvPr id="13" name="object 13"/>
          <p:cNvPicPr/>
          <p:nvPr/>
        </p:nvPicPr>
        <p:blipFill>
          <a:blip r:embed="rId3" cstate="print"/>
          <a:stretch>
            <a:fillRect/>
          </a:stretch>
        </p:blipFill>
        <p:spPr>
          <a:xfrm>
            <a:off x="7857724" y="6072473"/>
            <a:ext cx="1857787" cy="452460"/>
          </a:xfrm>
          <a:prstGeom prst="rect">
            <a:avLst/>
          </a:prstGeom>
        </p:spPr>
      </p:pic>
      <p:sp>
        <p:nvSpPr>
          <p:cNvPr id="14" name="object 14"/>
          <p:cNvSpPr txBox="1"/>
          <p:nvPr/>
        </p:nvSpPr>
        <p:spPr>
          <a:xfrm>
            <a:off x="7179017" y="6563355"/>
            <a:ext cx="2647315" cy="193040"/>
          </a:xfrm>
          <a:prstGeom prst="rect">
            <a:avLst/>
          </a:prstGeom>
        </p:spPr>
        <p:txBody>
          <a:bodyPr wrap="square" lIns="0" tIns="12700" rIns="0" bIns="0" rtlCol="0" vert="horz">
            <a:spAutoFit/>
          </a:bodyPr>
          <a:lstStyle/>
          <a:p>
            <a:pPr marL="12700">
              <a:lnSpc>
                <a:spcPct val="100000"/>
              </a:lnSpc>
              <a:spcBef>
                <a:spcPts val="100"/>
              </a:spcBef>
            </a:pPr>
            <a:r>
              <a:rPr dirty="0" sz="1100" spc="-75" b="1">
                <a:solidFill>
                  <a:srgbClr val="7E7E7E"/>
                </a:solidFill>
                <a:latin typeface="Yu Gothic UI Semibold"/>
                <a:cs typeface="Yu Gothic UI Semibold"/>
              </a:rPr>
              <a:t>©</a:t>
            </a:r>
            <a:r>
              <a:rPr dirty="0" sz="1100" spc="25" b="1">
                <a:solidFill>
                  <a:srgbClr val="7E7E7E"/>
                </a:solidFill>
                <a:latin typeface="Yu Gothic UI Semibold"/>
                <a:cs typeface="Yu Gothic UI Semibold"/>
              </a:rPr>
              <a:t>日本維新</a:t>
            </a:r>
            <a:r>
              <a:rPr dirty="0" sz="1100" spc="20" b="1">
                <a:solidFill>
                  <a:srgbClr val="7E7E7E"/>
                </a:solidFill>
                <a:latin typeface="Yu Gothic UI Semibold"/>
                <a:cs typeface="Yu Gothic UI Semibold"/>
              </a:rPr>
              <a:t>の</a:t>
            </a:r>
            <a:r>
              <a:rPr dirty="0" sz="1100" spc="25" b="1">
                <a:solidFill>
                  <a:srgbClr val="7E7E7E"/>
                </a:solidFill>
                <a:latin typeface="Yu Gothic UI Semibold"/>
                <a:cs typeface="Yu Gothic UI Semibold"/>
              </a:rPr>
              <a:t>会</a:t>
            </a:r>
            <a:r>
              <a:rPr dirty="0" sz="1100" spc="40"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15" name="object 15"/>
          <p:cNvSpPr txBox="1"/>
          <p:nvPr/>
        </p:nvSpPr>
        <p:spPr>
          <a:xfrm>
            <a:off x="8122919" y="139700"/>
            <a:ext cx="1551940" cy="289560"/>
          </a:xfrm>
          <a:prstGeom prst="rect">
            <a:avLst/>
          </a:prstGeom>
          <a:solidFill>
            <a:srgbClr val="CCEF47"/>
          </a:solidFill>
        </p:spPr>
        <p:txBody>
          <a:bodyPr wrap="square" lIns="0" tIns="24130" rIns="0" bIns="0" rtlCol="0" vert="horz">
            <a:spAutoFit/>
          </a:bodyPr>
          <a:lstStyle/>
          <a:p>
            <a:pPr marL="116839">
              <a:lnSpc>
                <a:spcPct val="100000"/>
              </a:lnSpc>
              <a:spcBef>
                <a:spcPts val="190"/>
              </a:spcBef>
            </a:pPr>
            <a:r>
              <a:rPr dirty="0" sz="1400" spc="25" b="1">
                <a:latin typeface="Yu Gothic UI Semibold"/>
                <a:cs typeface="Yu Gothic UI Semibold"/>
              </a:rPr>
              <a:t>2021.9.23</a:t>
            </a:r>
            <a:r>
              <a:rPr dirty="0" sz="1400" b="1">
                <a:latin typeface="Yu Gothic UI Semibold"/>
                <a:cs typeface="Yu Gothic UI Semibold"/>
              </a:rPr>
              <a:t>更新版</a:t>
            </a:r>
            <a:endParaRPr sz="1400">
              <a:latin typeface="Yu Gothic UI Semibold"/>
              <a:cs typeface="Yu Gothic UI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77560"/>
            <a:chOff x="0" y="0"/>
            <a:chExt cx="9906000" cy="5877560"/>
          </a:xfrm>
        </p:grpSpPr>
        <p:sp>
          <p:nvSpPr>
            <p:cNvPr id="4" name="object 4"/>
            <p:cNvSpPr/>
            <p:nvPr/>
          </p:nvSpPr>
          <p:spPr>
            <a:xfrm>
              <a:off x="0" y="0"/>
              <a:ext cx="9906000" cy="5877560"/>
            </a:xfrm>
            <a:custGeom>
              <a:avLst/>
              <a:gdLst/>
              <a:ahLst/>
              <a:cxnLst/>
              <a:rect l="l" t="t" r="r" b="b"/>
              <a:pathLst>
                <a:path w="9906000" h="5877560">
                  <a:moveTo>
                    <a:pt x="9906000" y="0"/>
                  </a:moveTo>
                  <a:lnTo>
                    <a:pt x="0" y="0"/>
                  </a:lnTo>
                  <a:lnTo>
                    <a:pt x="0" y="5877560"/>
                  </a:lnTo>
                  <a:lnTo>
                    <a:pt x="9906000" y="5877560"/>
                  </a:lnTo>
                  <a:lnTo>
                    <a:pt x="9906000" y="0"/>
                  </a:lnTo>
                  <a:close/>
                </a:path>
              </a:pathLst>
            </a:custGeom>
            <a:solidFill>
              <a:srgbClr val="D9D9D9"/>
            </a:solidFill>
          </p:spPr>
          <p:txBody>
            <a:bodyPr wrap="square" lIns="0" tIns="0" rIns="0" bIns="0" rtlCol="0"/>
            <a:lstStyle/>
            <a:p/>
          </p:txBody>
        </p:sp>
        <p:sp>
          <p:nvSpPr>
            <p:cNvPr id="5" name="object 5"/>
            <p:cNvSpPr/>
            <p:nvPr/>
          </p:nvSpPr>
          <p:spPr>
            <a:xfrm>
              <a:off x="772159" y="825500"/>
              <a:ext cx="8552180" cy="3893820"/>
            </a:xfrm>
            <a:custGeom>
              <a:avLst/>
              <a:gdLst/>
              <a:ahLst/>
              <a:cxnLst/>
              <a:rect l="l" t="t" r="r" b="b"/>
              <a:pathLst>
                <a:path w="8552180" h="3893820">
                  <a:moveTo>
                    <a:pt x="8552180" y="0"/>
                  </a:moveTo>
                  <a:lnTo>
                    <a:pt x="0" y="0"/>
                  </a:lnTo>
                  <a:lnTo>
                    <a:pt x="0" y="3893820"/>
                  </a:lnTo>
                  <a:lnTo>
                    <a:pt x="8552180" y="3893820"/>
                  </a:lnTo>
                  <a:lnTo>
                    <a:pt x="8552180" y="0"/>
                  </a:lnTo>
                  <a:close/>
                </a:path>
              </a:pathLst>
            </a:custGeom>
            <a:solidFill>
              <a:srgbClr val="FFFFFF"/>
            </a:solidFill>
          </p:spPr>
          <p:txBody>
            <a:bodyPr wrap="square" lIns="0" tIns="0" rIns="0" bIns="0" rtlCol="0"/>
            <a:lstStyle/>
            <a:p/>
          </p:txBody>
        </p:sp>
        <p:sp>
          <p:nvSpPr>
            <p:cNvPr id="6" name="object 6"/>
            <p:cNvSpPr/>
            <p:nvPr/>
          </p:nvSpPr>
          <p:spPr>
            <a:xfrm>
              <a:off x="772159" y="825500"/>
              <a:ext cx="8552180" cy="2595880"/>
            </a:xfrm>
            <a:custGeom>
              <a:avLst/>
              <a:gdLst/>
              <a:ahLst/>
              <a:cxnLst/>
              <a:rect l="l" t="t" r="r" b="b"/>
              <a:pathLst>
                <a:path w="8552180" h="2595879">
                  <a:moveTo>
                    <a:pt x="0" y="2595879"/>
                  </a:moveTo>
                  <a:lnTo>
                    <a:pt x="8552180" y="2595879"/>
                  </a:lnTo>
                </a:path>
                <a:path w="8552180" h="2595879">
                  <a:moveTo>
                    <a:pt x="0" y="1297939"/>
                  </a:moveTo>
                  <a:lnTo>
                    <a:pt x="8552180" y="1297939"/>
                  </a:lnTo>
                </a:path>
                <a:path w="8552180" h="2595879">
                  <a:moveTo>
                    <a:pt x="0" y="0"/>
                  </a:moveTo>
                  <a:lnTo>
                    <a:pt x="8552180" y="0"/>
                  </a:lnTo>
                </a:path>
              </a:pathLst>
            </a:custGeom>
            <a:ln w="9525">
              <a:solidFill>
                <a:srgbClr val="000000"/>
              </a:solidFill>
              <a:prstDash val="sysDash"/>
            </a:ln>
          </p:spPr>
          <p:txBody>
            <a:bodyPr wrap="square" lIns="0" tIns="0" rIns="0" bIns="0" rtlCol="0"/>
            <a:lstStyle/>
            <a:p/>
          </p:txBody>
        </p:sp>
        <p:sp>
          <p:nvSpPr>
            <p:cNvPr id="7" name="object 7"/>
            <p:cNvSpPr/>
            <p:nvPr/>
          </p:nvSpPr>
          <p:spPr>
            <a:xfrm>
              <a:off x="772159" y="4719320"/>
              <a:ext cx="8552180" cy="0"/>
            </a:xfrm>
            <a:custGeom>
              <a:avLst/>
              <a:gdLst/>
              <a:ahLst/>
              <a:cxnLst/>
              <a:rect l="l" t="t" r="r" b="b"/>
              <a:pathLst>
                <a:path w="8552180" h="0">
                  <a:moveTo>
                    <a:pt x="0" y="0"/>
                  </a:moveTo>
                  <a:lnTo>
                    <a:pt x="8552180" y="0"/>
                  </a:lnTo>
                </a:path>
              </a:pathLst>
            </a:custGeom>
            <a:ln w="9525">
              <a:solidFill>
                <a:srgbClr val="000000"/>
              </a:solidFill>
            </a:ln>
          </p:spPr>
          <p:txBody>
            <a:bodyPr wrap="square" lIns="0" tIns="0" rIns="0" bIns="0" rtlCol="0"/>
            <a:lstStyle/>
            <a:p/>
          </p:txBody>
        </p:sp>
        <p:sp>
          <p:nvSpPr>
            <p:cNvPr id="8" name="object 8"/>
            <p:cNvSpPr/>
            <p:nvPr/>
          </p:nvSpPr>
          <p:spPr>
            <a:xfrm>
              <a:off x="772159" y="4648200"/>
              <a:ext cx="8552180" cy="71120"/>
            </a:xfrm>
            <a:custGeom>
              <a:avLst/>
              <a:gdLst/>
              <a:ahLst/>
              <a:cxnLst/>
              <a:rect l="l" t="t" r="r" b="b"/>
              <a:pathLst>
                <a:path w="8552180" h="71120">
                  <a:moveTo>
                    <a:pt x="0" y="0"/>
                  </a:moveTo>
                  <a:lnTo>
                    <a:pt x="0" y="71120"/>
                  </a:lnTo>
                </a:path>
                <a:path w="8552180" h="71120">
                  <a:moveTo>
                    <a:pt x="307340" y="0"/>
                  </a:moveTo>
                  <a:lnTo>
                    <a:pt x="307340" y="71120"/>
                  </a:lnTo>
                </a:path>
                <a:path w="8552180" h="71120">
                  <a:moveTo>
                    <a:pt x="612140" y="0"/>
                  </a:moveTo>
                  <a:lnTo>
                    <a:pt x="612140" y="71120"/>
                  </a:lnTo>
                </a:path>
                <a:path w="8552180" h="71120">
                  <a:moveTo>
                    <a:pt x="916940" y="0"/>
                  </a:moveTo>
                  <a:lnTo>
                    <a:pt x="916940" y="71120"/>
                  </a:lnTo>
                </a:path>
                <a:path w="8552180" h="71120">
                  <a:moveTo>
                    <a:pt x="1221740" y="0"/>
                  </a:moveTo>
                  <a:lnTo>
                    <a:pt x="1221740" y="71120"/>
                  </a:lnTo>
                </a:path>
                <a:path w="8552180" h="71120">
                  <a:moveTo>
                    <a:pt x="1529080" y="0"/>
                  </a:moveTo>
                  <a:lnTo>
                    <a:pt x="1529080" y="71120"/>
                  </a:lnTo>
                </a:path>
                <a:path w="8552180" h="71120">
                  <a:moveTo>
                    <a:pt x="1833880" y="0"/>
                  </a:moveTo>
                  <a:lnTo>
                    <a:pt x="1833880" y="71120"/>
                  </a:lnTo>
                </a:path>
                <a:path w="8552180" h="71120">
                  <a:moveTo>
                    <a:pt x="2138680" y="0"/>
                  </a:moveTo>
                  <a:lnTo>
                    <a:pt x="2138680" y="71120"/>
                  </a:lnTo>
                </a:path>
                <a:path w="8552180" h="71120">
                  <a:moveTo>
                    <a:pt x="2443480" y="0"/>
                  </a:moveTo>
                  <a:lnTo>
                    <a:pt x="2443480" y="71120"/>
                  </a:lnTo>
                </a:path>
                <a:path w="8552180" h="71120">
                  <a:moveTo>
                    <a:pt x="2748280" y="0"/>
                  </a:moveTo>
                  <a:lnTo>
                    <a:pt x="2748280" y="71120"/>
                  </a:lnTo>
                </a:path>
                <a:path w="8552180" h="71120">
                  <a:moveTo>
                    <a:pt x="3055620" y="0"/>
                  </a:moveTo>
                  <a:lnTo>
                    <a:pt x="3055620" y="71120"/>
                  </a:lnTo>
                </a:path>
                <a:path w="8552180" h="71120">
                  <a:moveTo>
                    <a:pt x="3360420" y="0"/>
                  </a:moveTo>
                  <a:lnTo>
                    <a:pt x="3360420" y="71120"/>
                  </a:lnTo>
                </a:path>
                <a:path w="8552180" h="71120">
                  <a:moveTo>
                    <a:pt x="3665220" y="0"/>
                  </a:moveTo>
                  <a:lnTo>
                    <a:pt x="3665220" y="71120"/>
                  </a:lnTo>
                </a:path>
                <a:path w="8552180" h="71120">
                  <a:moveTo>
                    <a:pt x="3970020" y="0"/>
                  </a:moveTo>
                  <a:lnTo>
                    <a:pt x="3970020" y="71120"/>
                  </a:lnTo>
                </a:path>
                <a:path w="8552180" h="71120">
                  <a:moveTo>
                    <a:pt x="4277360" y="0"/>
                  </a:moveTo>
                  <a:lnTo>
                    <a:pt x="4277360" y="71120"/>
                  </a:lnTo>
                </a:path>
                <a:path w="8552180" h="71120">
                  <a:moveTo>
                    <a:pt x="4582160" y="0"/>
                  </a:moveTo>
                  <a:lnTo>
                    <a:pt x="4582160" y="71120"/>
                  </a:lnTo>
                </a:path>
                <a:path w="8552180" h="71120">
                  <a:moveTo>
                    <a:pt x="4886960" y="0"/>
                  </a:moveTo>
                  <a:lnTo>
                    <a:pt x="4886960" y="71120"/>
                  </a:lnTo>
                </a:path>
                <a:path w="8552180" h="71120">
                  <a:moveTo>
                    <a:pt x="5191760" y="0"/>
                  </a:moveTo>
                  <a:lnTo>
                    <a:pt x="5191760" y="71120"/>
                  </a:lnTo>
                </a:path>
                <a:path w="8552180" h="71120">
                  <a:moveTo>
                    <a:pt x="5496560" y="0"/>
                  </a:moveTo>
                  <a:lnTo>
                    <a:pt x="5496560" y="71120"/>
                  </a:lnTo>
                </a:path>
                <a:path w="8552180" h="71120">
                  <a:moveTo>
                    <a:pt x="5803900" y="0"/>
                  </a:moveTo>
                  <a:lnTo>
                    <a:pt x="5803900" y="71120"/>
                  </a:lnTo>
                </a:path>
                <a:path w="8552180" h="71120">
                  <a:moveTo>
                    <a:pt x="6108700" y="0"/>
                  </a:moveTo>
                  <a:lnTo>
                    <a:pt x="6108700" y="71120"/>
                  </a:lnTo>
                </a:path>
                <a:path w="8552180" h="71120">
                  <a:moveTo>
                    <a:pt x="6413500" y="0"/>
                  </a:moveTo>
                  <a:lnTo>
                    <a:pt x="6413500" y="71120"/>
                  </a:lnTo>
                </a:path>
                <a:path w="8552180" h="71120">
                  <a:moveTo>
                    <a:pt x="6718300" y="0"/>
                  </a:moveTo>
                  <a:lnTo>
                    <a:pt x="6718300" y="71120"/>
                  </a:lnTo>
                </a:path>
                <a:path w="8552180" h="71120">
                  <a:moveTo>
                    <a:pt x="7025640" y="0"/>
                  </a:moveTo>
                  <a:lnTo>
                    <a:pt x="7025640" y="71120"/>
                  </a:lnTo>
                </a:path>
                <a:path w="8552180" h="71120">
                  <a:moveTo>
                    <a:pt x="7330440" y="0"/>
                  </a:moveTo>
                  <a:lnTo>
                    <a:pt x="7330440" y="71120"/>
                  </a:lnTo>
                </a:path>
                <a:path w="8552180" h="71120">
                  <a:moveTo>
                    <a:pt x="7635240" y="0"/>
                  </a:moveTo>
                  <a:lnTo>
                    <a:pt x="7635240" y="71120"/>
                  </a:lnTo>
                </a:path>
                <a:path w="8552180" h="71120">
                  <a:moveTo>
                    <a:pt x="7940040" y="0"/>
                  </a:moveTo>
                  <a:lnTo>
                    <a:pt x="7940040" y="71120"/>
                  </a:lnTo>
                </a:path>
                <a:path w="8552180" h="71120">
                  <a:moveTo>
                    <a:pt x="8247380" y="0"/>
                  </a:moveTo>
                  <a:lnTo>
                    <a:pt x="8247380" y="71120"/>
                  </a:lnTo>
                </a:path>
                <a:path w="8552180" h="71120">
                  <a:moveTo>
                    <a:pt x="8552180" y="0"/>
                  </a:moveTo>
                  <a:lnTo>
                    <a:pt x="8552180" y="71120"/>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835342" y="850583"/>
              <a:ext cx="8425815" cy="3746818"/>
            </a:xfrm>
            <a:prstGeom prst="rect">
              <a:avLst/>
            </a:prstGeom>
          </p:spPr>
        </p:pic>
      </p:grpSp>
      <p:sp>
        <p:nvSpPr>
          <p:cNvPr id="10" name="object 10"/>
          <p:cNvSpPr txBox="1"/>
          <p:nvPr/>
        </p:nvSpPr>
        <p:spPr>
          <a:xfrm>
            <a:off x="358396" y="4579205"/>
            <a:ext cx="22352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88</a:t>
            </a:r>
            <a:endParaRPr sz="1400">
              <a:latin typeface="Yu Gothic UI Semibold"/>
              <a:cs typeface="Yu Gothic UI Semibold"/>
            </a:endParaRPr>
          </a:p>
        </p:txBody>
      </p:sp>
      <p:sp>
        <p:nvSpPr>
          <p:cNvPr id="11" name="object 11"/>
          <p:cNvSpPr txBox="1"/>
          <p:nvPr/>
        </p:nvSpPr>
        <p:spPr>
          <a:xfrm>
            <a:off x="358396" y="3281443"/>
            <a:ext cx="223520" cy="238760"/>
          </a:xfrm>
          <a:prstGeom prst="rect">
            <a:avLst/>
          </a:prstGeom>
        </p:spPr>
        <p:txBody>
          <a:bodyPr wrap="square" lIns="0" tIns="12700" rIns="0" bIns="0" rtlCol="0" vert="horz">
            <a:spAutoFit/>
          </a:bodyPr>
          <a:lstStyle/>
          <a:p>
            <a:pPr marL="12700">
              <a:lnSpc>
                <a:spcPct val="100000"/>
              </a:lnSpc>
              <a:spcBef>
                <a:spcPts val="100"/>
              </a:spcBef>
            </a:pPr>
            <a:r>
              <a:rPr dirty="0" sz="1400" spc="-20" b="1">
                <a:solidFill>
                  <a:srgbClr val="404040"/>
                </a:solidFill>
                <a:latin typeface="Yu Gothic UI Semibold"/>
                <a:cs typeface="Yu Gothic UI Semibold"/>
              </a:rPr>
              <a:t>94</a:t>
            </a:r>
            <a:endParaRPr sz="1400">
              <a:latin typeface="Yu Gothic UI Semibold"/>
              <a:cs typeface="Yu Gothic UI Semibold"/>
            </a:endParaRPr>
          </a:p>
        </p:txBody>
      </p:sp>
      <p:sp>
        <p:nvSpPr>
          <p:cNvPr id="12" name="object 12"/>
          <p:cNvSpPr txBox="1"/>
          <p:nvPr/>
        </p:nvSpPr>
        <p:spPr>
          <a:xfrm>
            <a:off x="259539" y="1983681"/>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404040"/>
                </a:solidFill>
                <a:latin typeface="Yu Gothic UI Semibold"/>
                <a:cs typeface="Yu Gothic UI Semibold"/>
              </a:rPr>
              <a:t>100</a:t>
            </a:r>
            <a:endParaRPr sz="1400">
              <a:latin typeface="Yu Gothic UI Semibold"/>
              <a:cs typeface="Yu Gothic UI Semibold"/>
            </a:endParaRPr>
          </a:p>
        </p:txBody>
      </p:sp>
      <p:sp>
        <p:nvSpPr>
          <p:cNvPr id="13" name="object 13"/>
          <p:cNvSpPr txBox="1"/>
          <p:nvPr/>
        </p:nvSpPr>
        <p:spPr>
          <a:xfrm>
            <a:off x="259539" y="685919"/>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404040"/>
                </a:solidFill>
                <a:latin typeface="Yu Gothic UI Semibold"/>
                <a:cs typeface="Yu Gothic UI Semibold"/>
              </a:rPr>
              <a:t>106</a:t>
            </a:r>
            <a:endParaRPr sz="1400">
              <a:latin typeface="Yu Gothic UI Semibold"/>
              <a:cs typeface="Yu Gothic UI Semibold"/>
            </a:endParaRPr>
          </a:p>
        </p:txBody>
      </p:sp>
      <p:sp>
        <p:nvSpPr>
          <p:cNvPr id="14" name="object 14"/>
          <p:cNvSpPr txBox="1"/>
          <p:nvPr/>
        </p:nvSpPr>
        <p:spPr>
          <a:xfrm>
            <a:off x="715418" y="487613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latin typeface="Yu Gothic UI Semibold"/>
                <a:cs typeface="Yu Gothic UI Semibold"/>
              </a:rPr>
              <a:t>1993</a:t>
            </a:r>
            <a:endParaRPr sz="1400">
              <a:latin typeface="Yu Gothic UI Semibold"/>
              <a:cs typeface="Yu Gothic UI Semibold"/>
            </a:endParaRPr>
          </a:p>
        </p:txBody>
      </p:sp>
      <p:sp>
        <p:nvSpPr>
          <p:cNvPr id="15" name="object 15"/>
          <p:cNvSpPr txBox="1"/>
          <p:nvPr/>
        </p:nvSpPr>
        <p:spPr>
          <a:xfrm>
            <a:off x="2242365" y="487613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latin typeface="Yu Gothic UI Semibold"/>
                <a:cs typeface="Yu Gothic UI Semibold"/>
              </a:rPr>
              <a:t>1998</a:t>
            </a:r>
            <a:endParaRPr sz="1400">
              <a:latin typeface="Yu Gothic UI Semibold"/>
              <a:cs typeface="Yu Gothic UI Semibold"/>
            </a:endParaRPr>
          </a:p>
        </p:txBody>
      </p:sp>
      <p:sp>
        <p:nvSpPr>
          <p:cNvPr id="16" name="object 16"/>
          <p:cNvSpPr txBox="1"/>
          <p:nvPr/>
        </p:nvSpPr>
        <p:spPr>
          <a:xfrm>
            <a:off x="3769311" y="487613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2003</a:t>
            </a:r>
            <a:endParaRPr sz="1400">
              <a:latin typeface="Yu Gothic UI Semibold"/>
              <a:cs typeface="Yu Gothic UI Semibold"/>
            </a:endParaRPr>
          </a:p>
        </p:txBody>
      </p:sp>
      <p:sp>
        <p:nvSpPr>
          <p:cNvPr id="17" name="object 17"/>
          <p:cNvSpPr txBox="1"/>
          <p:nvPr/>
        </p:nvSpPr>
        <p:spPr>
          <a:xfrm>
            <a:off x="5296258" y="4876131"/>
            <a:ext cx="3475990" cy="238760"/>
          </a:xfrm>
          <a:prstGeom prst="rect">
            <a:avLst/>
          </a:prstGeom>
        </p:spPr>
        <p:txBody>
          <a:bodyPr wrap="square" lIns="0" tIns="12700" rIns="0" bIns="0" rtlCol="0" vert="horz">
            <a:spAutoFit/>
          </a:bodyPr>
          <a:lstStyle/>
          <a:p>
            <a:pPr marL="12700">
              <a:lnSpc>
                <a:spcPct val="100000"/>
              </a:lnSpc>
              <a:spcBef>
                <a:spcPts val="100"/>
              </a:spcBef>
              <a:tabLst>
                <a:tab pos="1539240" algn="l"/>
                <a:tab pos="3066415" algn="l"/>
              </a:tabLst>
            </a:pPr>
            <a:r>
              <a:rPr dirty="0" sz="1400" b="1">
                <a:latin typeface="Yu Gothic UI Semibold"/>
                <a:cs typeface="Yu Gothic UI Semibold"/>
              </a:rPr>
              <a:t>2008</a:t>
            </a:r>
            <a:r>
              <a:rPr dirty="0" sz="1400" b="1">
                <a:latin typeface="Yu Gothic UI Semibold"/>
                <a:cs typeface="Yu Gothic UI Semibold"/>
              </a:rPr>
              <a:t>	</a:t>
            </a:r>
            <a:r>
              <a:rPr dirty="0" sz="1400" spc="50" b="1">
                <a:latin typeface="Yu Gothic UI Semibold"/>
                <a:cs typeface="Yu Gothic UI Semibold"/>
              </a:rPr>
              <a:t>2013</a:t>
            </a:r>
            <a:r>
              <a:rPr dirty="0" sz="1400" spc="50" b="1">
                <a:latin typeface="Yu Gothic UI Semibold"/>
                <a:cs typeface="Yu Gothic UI Semibold"/>
              </a:rPr>
              <a:t>	</a:t>
            </a:r>
            <a:r>
              <a:rPr dirty="0" sz="1400" spc="50" b="1">
                <a:latin typeface="Yu Gothic UI Semibold"/>
                <a:cs typeface="Yu Gothic UI Semibold"/>
              </a:rPr>
              <a:t>2018</a:t>
            </a:r>
            <a:endParaRPr sz="1400">
              <a:latin typeface="Yu Gothic UI Semibold"/>
              <a:cs typeface="Yu Gothic UI Semibold"/>
            </a:endParaRPr>
          </a:p>
        </p:txBody>
      </p:sp>
      <p:sp>
        <p:nvSpPr>
          <p:cNvPr id="18" name="object 18"/>
          <p:cNvSpPr txBox="1"/>
          <p:nvPr/>
        </p:nvSpPr>
        <p:spPr>
          <a:xfrm>
            <a:off x="6833891" y="946835"/>
            <a:ext cx="2159000" cy="71501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名目賃金（現金給与総額）</a:t>
            </a:r>
            <a:endParaRPr sz="1400">
              <a:latin typeface="Yu Gothic UI Semibold"/>
              <a:cs typeface="Yu Gothic UI Semibold"/>
            </a:endParaRPr>
          </a:p>
          <a:p>
            <a:pPr>
              <a:lnSpc>
                <a:spcPct val="100000"/>
              </a:lnSpc>
              <a:spcBef>
                <a:spcPts val="50"/>
              </a:spcBef>
            </a:pPr>
            <a:endParaRPr sz="1100">
              <a:latin typeface="Yu Gothic UI Semibold"/>
              <a:cs typeface="Yu Gothic UI Semibold"/>
            </a:endParaRPr>
          </a:p>
          <a:p>
            <a:pPr marL="12700">
              <a:lnSpc>
                <a:spcPct val="100000"/>
              </a:lnSpc>
            </a:pPr>
            <a:r>
              <a:rPr dirty="0" sz="1400" b="1">
                <a:solidFill>
                  <a:srgbClr val="404040"/>
                </a:solidFill>
                <a:latin typeface="Yu Gothic UI Semibold"/>
                <a:cs typeface="Yu Gothic UI Semibold"/>
              </a:rPr>
              <a:t>実質賃金</a:t>
            </a:r>
            <a:endParaRPr sz="1400">
              <a:latin typeface="Yu Gothic UI Semibold"/>
              <a:cs typeface="Yu Gothic UI Semibold"/>
            </a:endParaRPr>
          </a:p>
        </p:txBody>
      </p:sp>
      <p:sp>
        <p:nvSpPr>
          <p:cNvPr id="19" name="object 19"/>
          <p:cNvSpPr txBox="1">
            <a:spLocks noGrp="1"/>
          </p:cNvSpPr>
          <p:nvPr>
            <p:ph type="title"/>
          </p:nvPr>
        </p:nvSpPr>
        <p:spPr>
          <a:xfrm>
            <a:off x="4178934" y="12700"/>
            <a:ext cx="1549400" cy="391160"/>
          </a:xfrm>
          <a:prstGeom prst="rect"/>
        </p:spPr>
        <p:txBody>
          <a:bodyPr wrap="square" lIns="0" tIns="12700" rIns="0" bIns="0" rtlCol="0" vert="horz">
            <a:spAutoFit/>
          </a:bodyPr>
          <a:lstStyle/>
          <a:p>
            <a:pPr marL="12700">
              <a:lnSpc>
                <a:spcPct val="100000"/>
              </a:lnSpc>
              <a:spcBef>
                <a:spcPts val="100"/>
              </a:spcBef>
            </a:pPr>
            <a:r>
              <a:rPr dirty="0" u="sng" spc="75">
                <a:solidFill>
                  <a:srgbClr val="001F5F"/>
                </a:solidFill>
                <a:uFill>
                  <a:solidFill>
                    <a:srgbClr val="001F5F"/>
                  </a:solidFill>
                </a:uFill>
              </a:rPr>
              <a:t>賃金の推移</a:t>
            </a:r>
          </a:p>
        </p:txBody>
      </p:sp>
      <p:sp>
        <p:nvSpPr>
          <p:cNvPr id="20" name="object 20"/>
          <p:cNvSpPr txBox="1"/>
          <p:nvPr/>
        </p:nvSpPr>
        <p:spPr>
          <a:xfrm>
            <a:off x="9057240" y="4812189"/>
            <a:ext cx="482600" cy="208279"/>
          </a:xfrm>
          <a:prstGeom prst="rect">
            <a:avLst/>
          </a:prstGeom>
        </p:spPr>
        <p:txBody>
          <a:bodyPr wrap="square" lIns="0" tIns="12700" rIns="0" bIns="0" rtlCol="0" vert="horz">
            <a:spAutoFit/>
          </a:bodyPr>
          <a:lstStyle/>
          <a:p>
            <a:pPr marL="12700">
              <a:lnSpc>
                <a:spcPct val="100000"/>
              </a:lnSpc>
              <a:spcBef>
                <a:spcPts val="100"/>
              </a:spcBef>
            </a:pPr>
            <a:r>
              <a:rPr dirty="0" sz="1200" b="1">
                <a:latin typeface="Yu Gothic UI Semibold"/>
                <a:cs typeface="Yu Gothic UI Semibold"/>
              </a:rPr>
              <a:t>（年）</a:t>
            </a:r>
            <a:endParaRPr sz="1200">
              <a:latin typeface="Yu Gothic UI Semibold"/>
              <a:cs typeface="Yu Gothic UI Semibold"/>
            </a:endParaRPr>
          </a:p>
        </p:txBody>
      </p:sp>
      <p:sp>
        <p:nvSpPr>
          <p:cNvPr id="21" name="object 21"/>
          <p:cNvSpPr txBox="1"/>
          <p:nvPr/>
        </p:nvSpPr>
        <p:spPr>
          <a:xfrm>
            <a:off x="8053228" y="462693"/>
            <a:ext cx="1221740" cy="208279"/>
          </a:xfrm>
          <a:prstGeom prst="rect">
            <a:avLst/>
          </a:prstGeom>
        </p:spPr>
        <p:txBody>
          <a:bodyPr wrap="square" lIns="0" tIns="12700" rIns="0" bIns="0" rtlCol="0" vert="horz">
            <a:spAutoFit/>
          </a:bodyPr>
          <a:lstStyle/>
          <a:p>
            <a:pPr marL="12700">
              <a:lnSpc>
                <a:spcPct val="100000"/>
              </a:lnSpc>
              <a:spcBef>
                <a:spcPts val="100"/>
              </a:spcBef>
            </a:pPr>
            <a:r>
              <a:rPr dirty="0" sz="1200" spc="25" b="1">
                <a:solidFill>
                  <a:srgbClr val="404040"/>
                </a:solidFill>
                <a:latin typeface="Yu Gothic UI Semibold"/>
                <a:cs typeface="Yu Gothic UI Semibold"/>
              </a:rPr>
              <a:t>（1993</a:t>
            </a:r>
            <a:r>
              <a:rPr dirty="0" sz="1200" b="1">
                <a:solidFill>
                  <a:srgbClr val="404040"/>
                </a:solidFill>
                <a:latin typeface="Yu Gothic UI Semibold"/>
                <a:cs typeface="Yu Gothic UI Semibold"/>
              </a:rPr>
              <a:t>年</a:t>
            </a:r>
            <a:r>
              <a:rPr dirty="0" sz="1200" spc="30" b="1">
                <a:solidFill>
                  <a:srgbClr val="404040"/>
                </a:solidFill>
                <a:latin typeface="Yu Gothic UI Semibold"/>
                <a:cs typeface="Yu Gothic UI Semibold"/>
              </a:rPr>
              <a:t>＝100）</a:t>
            </a:r>
            <a:endParaRPr sz="1200">
              <a:latin typeface="Yu Gothic UI Semibold"/>
              <a:cs typeface="Yu Gothic UI Semibold"/>
            </a:endParaRPr>
          </a:p>
        </p:txBody>
      </p:sp>
      <p:sp>
        <p:nvSpPr>
          <p:cNvPr id="22" name="object 22"/>
          <p:cNvSpPr/>
          <p:nvPr/>
        </p:nvSpPr>
        <p:spPr>
          <a:xfrm>
            <a:off x="5097779" y="5300979"/>
            <a:ext cx="4724400" cy="261620"/>
          </a:xfrm>
          <a:custGeom>
            <a:avLst/>
            <a:gdLst/>
            <a:ahLst/>
            <a:cxnLst/>
            <a:rect l="l" t="t" r="r" b="b"/>
            <a:pathLst>
              <a:path w="4724400" h="261620">
                <a:moveTo>
                  <a:pt x="4724400" y="0"/>
                </a:moveTo>
                <a:lnTo>
                  <a:pt x="0" y="0"/>
                </a:lnTo>
                <a:lnTo>
                  <a:pt x="0" y="261620"/>
                </a:lnTo>
                <a:lnTo>
                  <a:pt x="4724400" y="261620"/>
                </a:lnTo>
                <a:lnTo>
                  <a:pt x="4724400" y="0"/>
                </a:lnTo>
                <a:close/>
              </a:path>
            </a:pathLst>
          </a:custGeom>
          <a:solidFill>
            <a:srgbClr val="FFFFFF"/>
          </a:solidFill>
        </p:spPr>
        <p:txBody>
          <a:bodyPr wrap="square" lIns="0" tIns="0" rIns="0" bIns="0" rtlCol="0"/>
          <a:lstStyle/>
          <a:p/>
        </p:txBody>
      </p:sp>
      <p:sp>
        <p:nvSpPr>
          <p:cNvPr id="23" name="object 23"/>
          <p:cNvSpPr txBox="1"/>
          <p:nvPr/>
        </p:nvSpPr>
        <p:spPr>
          <a:xfrm>
            <a:off x="78739" y="5244808"/>
            <a:ext cx="9489440" cy="497205"/>
          </a:xfrm>
          <a:prstGeom prst="rect">
            <a:avLst/>
          </a:prstGeom>
        </p:spPr>
        <p:txBody>
          <a:bodyPr wrap="square" lIns="0" tIns="92075" rIns="0" bIns="0" rtlCol="0" vert="horz">
            <a:spAutoFit/>
          </a:bodyPr>
          <a:lstStyle/>
          <a:p>
            <a:pPr marL="5285105">
              <a:lnSpc>
                <a:spcPct val="100000"/>
              </a:lnSpc>
              <a:spcBef>
                <a:spcPts val="725"/>
              </a:spcBef>
            </a:pPr>
            <a:r>
              <a:rPr dirty="0" sz="1100" b="1">
                <a:solidFill>
                  <a:srgbClr val="7E7E7E"/>
                </a:solidFill>
                <a:latin typeface="Yu Gothic UI Semibold"/>
                <a:cs typeface="Yu Gothic UI Semibold"/>
              </a:rPr>
              <a:t>出典：厚生労働省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毎月勤労統計調査</a:t>
            </a:r>
            <a:r>
              <a:rPr dirty="0" sz="1100" spc="550" b="1">
                <a:solidFill>
                  <a:srgbClr val="7E7E7E"/>
                </a:solidFill>
                <a:latin typeface="Yu Gothic UI Semibold"/>
                <a:cs typeface="Yu Gothic UI Semibold"/>
              </a:rPr>
              <a:t>』</a:t>
            </a:r>
            <a:r>
              <a:rPr dirty="0" sz="1100" spc="250" b="1">
                <a:solidFill>
                  <a:srgbClr val="7E7E7E"/>
                </a:solidFill>
                <a:latin typeface="Yu Gothic UI Semibold"/>
                <a:cs typeface="Yu Gothic UI Semibold"/>
              </a:rPr>
              <a:t>をもとに</a:t>
            </a:r>
            <a:r>
              <a:rPr dirty="0" sz="1100" spc="250" b="1">
                <a:solidFill>
                  <a:srgbClr val="7E7E7E"/>
                </a:solidFill>
                <a:latin typeface="Yu Gothic UI Semibold"/>
                <a:cs typeface="Yu Gothic UI Semibold"/>
              </a:rPr>
              <a:t>日本維新</a:t>
            </a:r>
            <a:r>
              <a:rPr dirty="0" sz="1100" spc="180" b="1">
                <a:solidFill>
                  <a:srgbClr val="7E7E7E"/>
                </a:solidFill>
                <a:latin typeface="Yu Gothic UI Semibold"/>
                <a:cs typeface="Yu Gothic UI Semibold"/>
              </a:rPr>
              <a:t>の</a:t>
            </a:r>
            <a:r>
              <a:rPr dirty="0" sz="1100" spc="180" b="1">
                <a:solidFill>
                  <a:srgbClr val="7E7E7E"/>
                </a:solidFill>
                <a:latin typeface="Yu Gothic UI Semibold"/>
                <a:cs typeface="Yu Gothic UI Semibold"/>
              </a:rPr>
              <a:t>会作成</a:t>
            </a:r>
            <a:endParaRPr sz="1100">
              <a:latin typeface="Yu Gothic UI Semibold"/>
              <a:cs typeface="Yu Gothic UI Semibold"/>
            </a:endParaRPr>
          </a:p>
          <a:p>
            <a:pPr marL="12700">
              <a:lnSpc>
                <a:spcPct val="100000"/>
              </a:lnSpc>
              <a:spcBef>
                <a:spcPts val="565"/>
              </a:spcBef>
            </a:pPr>
            <a:r>
              <a:rPr dirty="0" sz="1000" b="1">
                <a:solidFill>
                  <a:srgbClr val="7E7E7E"/>
                </a:solidFill>
                <a:latin typeface="Yu Gothic UI Semibold"/>
                <a:cs typeface="Yu Gothic UI Semibold"/>
              </a:rPr>
              <a:t>（注）調査産業計</a:t>
            </a:r>
            <a:r>
              <a:rPr dirty="0" sz="1000" spc="335" b="1">
                <a:solidFill>
                  <a:srgbClr val="7E7E7E"/>
                </a:solidFill>
                <a:latin typeface="Yu Gothic UI Semibold"/>
                <a:cs typeface="Yu Gothic UI Semibold"/>
              </a:rPr>
              <a:t>、</a:t>
            </a:r>
            <a:r>
              <a:rPr dirty="0" sz="1000" b="1">
                <a:solidFill>
                  <a:srgbClr val="7E7E7E"/>
                </a:solidFill>
                <a:latin typeface="Yu Gothic UI Semibold"/>
                <a:cs typeface="Yu Gothic UI Semibold"/>
              </a:rPr>
              <a:t>事業所規模5人以上</a:t>
            </a:r>
            <a:r>
              <a:rPr dirty="0" sz="1000" spc="335" b="1">
                <a:solidFill>
                  <a:srgbClr val="7E7E7E"/>
                </a:solidFill>
                <a:latin typeface="Yu Gothic UI Semibold"/>
                <a:cs typeface="Yu Gothic UI Semibold"/>
              </a:rPr>
              <a:t>。</a:t>
            </a:r>
            <a:r>
              <a:rPr dirty="0" sz="1000" spc="35" b="1">
                <a:solidFill>
                  <a:srgbClr val="7E7E7E"/>
                </a:solidFill>
                <a:latin typeface="Yu Gothic UI Semibold"/>
                <a:cs typeface="Yu Gothic UI Semibold"/>
              </a:rPr>
              <a:t>2012</a:t>
            </a:r>
            <a:r>
              <a:rPr dirty="0" sz="1000" b="1">
                <a:solidFill>
                  <a:srgbClr val="7E7E7E"/>
                </a:solidFill>
                <a:latin typeface="Yu Gothic UI Semibold"/>
                <a:cs typeface="Yu Gothic UI Semibold"/>
              </a:rPr>
              <a:t>年以前</a:t>
            </a:r>
            <a:r>
              <a:rPr dirty="0" sz="1000" spc="160" b="1">
                <a:solidFill>
                  <a:srgbClr val="7E7E7E"/>
                </a:solidFill>
                <a:latin typeface="Yu Gothic UI Semibold"/>
                <a:cs typeface="Yu Gothic UI Semibold"/>
              </a:rPr>
              <a:t>の</a:t>
            </a:r>
            <a:r>
              <a:rPr dirty="0" sz="1000" b="1">
                <a:solidFill>
                  <a:srgbClr val="7E7E7E"/>
                </a:solidFill>
                <a:latin typeface="Yu Gothic UI Semibold"/>
                <a:cs typeface="Yu Gothic UI Semibold"/>
              </a:rPr>
              <a:t>数値</a:t>
            </a:r>
            <a:r>
              <a:rPr dirty="0" sz="1000" spc="120" b="1">
                <a:solidFill>
                  <a:srgbClr val="7E7E7E"/>
                </a:solidFill>
                <a:latin typeface="Yu Gothic UI Semibold"/>
                <a:cs typeface="Yu Gothic UI Semibold"/>
              </a:rPr>
              <a:t>は</a:t>
            </a:r>
            <a:r>
              <a:rPr dirty="0" sz="1000" spc="500" b="1">
                <a:solidFill>
                  <a:srgbClr val="7E7E7E"/>
                </a:solidFill>
                <a:latin typeface="Yu Gothic UI Semibold"/>
                <a:cs typeface="Yu Gothic UI Semibold"/>
              </a:rPr>
              <a:t>「</a:t>
            </a:r>
            <a:r>
              <a:rPr dirty="0" sz="1000" b="1">
                <a:solidFill>
                  <a:srgbClr val="7E7E7E"/>
                </a:solidFill>
                <a:latin typeface="Yu Gothic UI Semibold"/>
                <a:cs typeface="Yu Gothic UI Semibold"/>
              </a:rPr>
              <a:t>時系列比較</a:t>
            </a:r>
            <a:r>
              <a:rPr dirty="0" sz="1000" spc="170" b="1">
                <a:solidFill>
                  <a:srgbClr val="7E7E7E"/>
                </a:solidFill>
                <a:latin typeface="Yu Gothic UI Semibold"/>
                <a:cs typeface="Yu Gothic UI Semibold"/>
              </a:rPr>
              <a:t>の</a:t>
            </a:r>
            <a:r>
              <a:rPr dirty="0" sz="1000" spc="165" b="1">
                <a:solidFill>
                  <a:srgbClr val="7E7E7E"/>
                </a:solidFill>
                <a:latin typeface="Yu Gothic UI Semibold"/>
                <a:cs typeface="Yu Gothic UI Semibold"/>
              </a:rPr>
              <a:t>た</a:t>
            </a:r>
            <a:r>
              <a:rPr dirty="0" sz="1000" spc="170" b="1">
                <a:solidFill>
                  <a:srgbClr val="7E7E7E"/>
                </a:solidFill>
                <a:latin typeface="Yu Gothic UI Semibold"/>
                <a:cs typeface="Yu Gothic UI Semibold"/>
              </a:rPr>
              <a:t>めの</a:t>
            </a:r>
            <a:r>
              <a:rPr dirty="0" sz="1000" b="1">
                <a:solidFill>
                  <a:srgbClr val="7E7E7E"/>
                </a:solidFill>
                <a:latin typeface="Yu Gothic UI Semibold"/>
                <a:cs typeface="Yu Gothic UI Semibold"/>
              </a:rPr>
              <a:t>推計値</a:t>
            </a:r>
            <a:r>
              <a:rPr dirty="0" sz="1000" spc="500" b="1">
                <a:solidFill>
                  <a:srgbClr val="7E7E7E"/>
                </a:solidFill>
                <a:latin typeface="Yu Gothic UI Semibold"/>
                <a:cs typeface="Yu Gothic UI Semibold"/>
              </a:rPr>
              <a:t>」</a:t>
            </a:r>
            <a:r>
              <a:rPr dirty="0" sz="1000" spc="225" b="1">
                <a:solidFill>
                  <a:srgbClr val="7E7E7E"/>
                </a:solidFill>
                <a:latin typeface="Yu Gothic UI Semibold"/>
                <a:cs typeface="Yu Gothic UI Semibold"/>
              </a:rPr>
              <a:t>を</a:t>
            </a:r>
            <a:r>
              <a:rPr dirty="0" sz="1000" b="1">
                <a:solidFill>
                  <a:srgbClr val="7E7E7E"/>
                </a:solidFill>
                <a:latin typeface="Yu Gothic UI Semibold"/>
                <a:cs typeface="Yu Gothic UI Semibold"/>
              </a:rPr>
              <a:t>用</a:t>
            </a:r>
            <a:r>
              <a:rPr dirty="0" sz="1000" spc="200" b="1">
                <a:solidFill>
                  <a:srgbClr val="7E7E7E"/>
                </a:solidFill>
                <a:latin typeface="Yu Gothic UI Semibold"/>
                <a:cs typeface="Yu Gothic UI Semibold"/>
              </a:rPr>
              <a:t>い</a:t>
            </a:r>
            <a:r>
              <a:rPr dirty="0" sz="1000" spc="185" b="1">
                <a:solidFill>
                  <a:srgbClr val="7E7E7E"/>
                </a:solidFill>
                <a:latin typeface="Yu Gothic UI Semibold"/>
                <a:cs typeface="Yu Gothic UI Semibold"/>
              </a:rPr>
              <a:t>て</a:t>
            </a:r>
            <a:r>
              <a:rPr dirty="0" sz="1000" spc="200" b="1">
                <a:solidFill>
                  <a:srgbClr val="7E7E7E"/>
                </a:solidFill>
                <a:latin typeface="Yu Gothic UI Semibold"/>
                <a:cs typeface="Yu Gothic UI Semibold"/>
              </a:rPr>
              <a:t>い</a:t>
            </a:r>
            <a:r>
              <a:rPr dirty="0" sz="1000" spc="185" b="1">
                <a:solidFill>
                  <a:srgbClr val="7E7E7E"/>
                </a:solidFill>
                <a:latin typeface="Yu Gothic UI Semibold"/>
                <a:cs typeface="Yu Gothic UI Semibold"/>
              </a:rPr>
              <a:t>る</a:t>
            </a:r>
            <a:r>
              <a:rPr dirty="0" sz="1000" spc="335" b="1">
                <a:solidFill>
                  <a:srgbClr val="7E7E7E"/>
                </a:solidFill>
                <a:latin typeface="Yu Gothic UI Semibold"/>
                <a:cs typeface="Yu Gothic UI Semibold"/>
              </a:rPr>
              <a:t>。</a:t>
            </a:r>
            <a:endParaRPr sz="1000">
              <a:latin typeface="Yu Gothic UI Semibold"/>
              <a:cs typeface="Yu Gothic UI Semibold"/>
            </a:endParaRPr>
          </a:p>
        </p:txBody>
      </p:sp>
      <p:sp>
        <p:nvSpPr>
          <p:cNvPr id="25" name="object 25"/>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9</a:t>
            </a:r>
          </a:p>
        </p:txBody>
      </p:sp>
      <p:sp>
        <p:nvSpPr>
          <p:cNvPr id="26" name="object 26"/>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24" name="object 24"/>
          <p:cNvSpPr txBox="1"/>
          <p:nvPr/>
        </p:nvSpPr>
        <p:spPr>
          <a:xfrm>
            <a:off x="274320" y="6052820"/>
            <a:ext cx="9215120" cy="368300"/>
          </a:xfrm>
          <a:prstGeom prst="rect">
            <a:avLst/>
          </a:prstGeom>
          <a:solidFill>
            <a:srgbClr val="FFFF5B"/>
          </a:solidFill>
        </p:spPr>
        <p:txBody>
          <a:bodyPr wrap="square" lIns="0" tIns="31750" rIns="0" bIns="0" rtlCol="0" vert="horz">
            <a:spAutoFit/>
          </a:bodyPr>
          <a:lstStyle/>
          <a:p>
            <a:pPr marL="948690">
              <a:lnSpc>
                <a:spcPct val="100000"/>
              </a:lnSpc>
              <a:spcBef>
                <a:spcPts val="250"/>
              </a:spcBef>
            </a:pPr>
            <a:r>
              <a:rPr dirty="0" sz="1800" spc="200" b="1">
                <a:solidFill>
                  <a:srgbClr val="252525"/>
                </a:solidFill>
                <a:latin typeface="Yu Gothic UI Semibold"/>
                <a:cs typeface="Yu Gothic UI Semibold"/>
              </a:rPr>
              <a:t>非正規を含めた賃金水準は、名目・実質ともに下落傾向が続いている。</a:t>
            </a:r>
            <a:endParaRPr sz="1800">
              <a:latin typeface="Yu Gothic UI Semibold"/>
              <a:cs typeface="Yu Gothic UI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39460"/>
            <a:chOff x="0" y="0"/>
            <a:chExt cx="9906000" cy="5839460"/>
          </a:xfrm>
        </p:grpSpPr>
        <p:sp>
          <p:nvSpPr>
            <p:cNvPr id="4" name="object 4"/>
            <p:cNvSpPr/>
            <p:nvPr/>
          </p:nvSpPr>
          <p:spPr>
            <a:xfrm>
              <a:off x="0" y="0"/>
              <a:ext cx="9906000" cy="5839460"/>
            </a:xfrm>
            <a:custGeom>
              <a:avLst/>
              <a:gdLst/>
              <a:ahLst/>
              <a:cxnLst/>
              <a:rect l="l" t="t" r="r" b="b"/>
              <a:pathLst>
                <a:path w="9906000" h="5839460">
                  <a:moveTo>
                    <a:pt x="9906000" y="0"/>
                  </a:moveTo>
                  <a:lnTo>
                    <a:pt x="0" y="0"/>
                  </a:lnTo>
                  <a:lnTo>
                    <a:pt x="0" y="5839460"/>
                  </a:lnTo>
                  <a:lnTo>
                    <a:pt x="9906000" y="5839460"/>
                  </a:lnTo>
                  <a:lnTo>
                    <a:pt x="9906000" y="0"/>
                  </a:lnTo>
                  <a:close/>
                </a:path>
              </a:pathLst>
            </a:custGeom>
            <a:solidFill>
              <a:srgbClr val="E1EFD9"/>
            </a:solidFill>
          </p:spPr>
          <p:txBody>
            <a:bodyPr wrap="square" lIns="0" tIns="0" rIns="0" bIns="0" rtlCol="0"/>
            <a:lstStyle/>
            <a:p/>
          </p:txBody>
        </p:sp>
        <p:sp>
          <p:nvSpPr>
            <p:cNvPr id="5" name="object 5"/>
            <p:cNvSpPr/>
            <p:nvPr/>
          </p:nvSpPr>
          <p:spPr>
            <a:xfrm>
              <a:off x="919480" y="744219"/>
              <a:ext cx="8475980" cy="4175760"/>
            </a:xfrm>
            <a:custGeom>
              <a:avLst/>
              <a:gdLst/>
              <a:ahLst/>
              <a:cxnLst/>
              <a:rect l="l" t="t" r="r" b="b"/>
              <a:pathLst>
                <a:path w="8475980" h="4175760">
                  <a:moveTo>
                    <a:pt x="8475980" y="0"/>
                  </a:moveTo>
                  <a:lnTo>
                    <a:pt x="0" y="0"/>
                  </a:lnTo>
                  <a:lnTo>
                    <a:pt x="0" y="4175760"/>
                  </a:lnTo>
                  <a:lnTo>
                    <a:pt x="8475980" y="4175760"/>
                  </a:lnTo>
                  <a:lnTo>
                    <a:pt x="8475980" y="0"/>
                  </a:lnTo>
                  <a:close/>
                </a:path>
              </a:pathLst>
            </a:custGeom>
            <a:solidFill>
              <a:srgbClr val="FFFFFF"/>
            </a:solidFill>
          </p:spPr>
          <p:txBody>
            <a:bodyPr wrap="square" lIns="0" tIns="0" rIns="0" bIns="0" rtlCol="0"/>
            <a:lstStyle/>
            <a:p/>
          </p:txBody>
        </p:sp>
        <p:sp>
          <p:nvSpPr>
            <p:cNvPr id="6" name="object 6"/>
            <p:cNvSpPr/>
            <p:nvPr/>
          </p:nvSpPr>
          <p:spPr>
            <a:xfrm>
              <a:off x="919480" y="4396740"/>
              <a:ext cx="8475980" cy="0"/>
            </a:xfrm>
            <a:custGeom>
              <a:avLst/>
              <a:gdLst/>
              <a:ahLst/>
              <a:cxnLst/>
              <a:rect l="l" t="t" r="r" b="b"/>
              <a:pathLst>
                <a:path w="8475980" h="0">
                  <a:moveTo>
                    <a:pt x="0" y="0"/>
                  </a:moveTo>
                  <a:lnTo>
                    <a:pt x="7562850" y="0"/>
                  </a:lnTo>
                </a:path>
                <a:path w="8475980" h="0">
                  <a:moveTo>
                    <a:pt x="8210550" y="0"/>
                  </a:moveTo>
                  <a:lnTo>
                    <a:pt x="8475980" y="0"/>
                  </a:lnTo>
                </a:path>
              </a:pathLst>
            </a:custGeom>
            <a:ln w="9525">
              <a:solidFill>
                <a:srgbClr val="000000"/>
              </a:solidFill>
              <a:prstDash val="sysDash"/>
            </a:ln>
          </p:spPr>
          <p:txBody>
            <a:bodyPr wrap="square" lIns="0" tIns="0" rIns="0" bIns="0" rtlCol="0"/>
            <a:lstStyle/>
            <a:p/>
          </p:txBody>
        </p:sp>
        <p:sp>
          <p:nvSpPr>
            <p:cNvPr id="7" name="object 7"/>
            <p:cNvSpPr/>
            <p:nvPr/>
          </p:nvSpPr>
          <p:spPr>
            <a:xfrm>
              <a:off x="919480" y="3355340"/>
              <a:ext cx="8475980" cy="520700"/>
            </a:xfrm>
            <a:custGeom>
              <a:avLst/>
              <a:gdLst/>
              <a:ahLst/>
              <a:cxnLst/>
              <a:rect l="l" t="t" r="r" b="b"/>
              <a:pathLst>
                <a:path w="8475980" h="520700">
                  <a:moveTo>
                    <a:pt x="0" y="520700"/>
                  </a:moveTo>
                  <a:lnTo>
                    <a:pt x="8475980" y="520700"/>
                  </a:lnTo>
                </a:path>
                <a:path w="8475980" h="520700">
                  <a:moveTo>
                    <a:pt x="0" y="0"/>
                  </a:moveTo>
                  <a:lnTo>
                    <a:pt x="8475980" y="0"/>
                  </a:lnTo>
                </a:path>
              </a:pathLst>
            </a:custGeom>
            <a:ln w="9525">
              <a:solidFill>
                <a:srgbClr val="000000"/>
              </a:solidFill>
              <a:prstDash val="sysDash"/>
            </a:ln>
          </p:spPr>
          <p:txBody>
            <a:bodyPr wrap="square" lIns="0" tIns="0" rIns="0" bIns="0" rtlCol="0"/>
            <a:lstStyle/>
            <a:p/>
          </p:txBody>
        </p:sp>
        <p:sp>
          <p:nvSpPr>
            <p:cNvPr id="8" name="object 8"/>
            <p:cNvSpPr/>
            <p:nvPr/>
          </p:nvSpPr>
          <p:spPr>
            <a:xfrm>
              <a:off x="919480" y="2830988"/>
              <a:ext cx="8475980" cy="5080"/>
            </a:xfrm>
            <a:custGeom>
              <a:avLst/>
              <a:gdLst/>
              <a:ahLst/>
              <a:cxnLst/>
              <a:rect l="l" t="t" r="r" b="b"/>
              <a:pathLst>
                <a:path w="8475980" h="5080">
                  <a:moveTo>
                    <a:pt x="0" y="0"/>
                  </a:moveTo>
                  <a:lnTo>
                    <a:pt x="8475980" y="0"/>
                  </a:lnTo>
                </a:path>
                <a:path w="8475980" h="5080">
                  <a:moveTo>
                    <a:pt x="0" y="4762"/>
                  </a:moveTo>
                  <a:lnTo>
                    <a:pt x="8475980" y="4762"/>
                  </a:lnTo>
                </a:path>
              </a:pathLst>
            </a:custGeom>
            <a:ln w="7302">
              <a:solidFill>
                <a:srgbClr val="000000"/>
              </a:solidFill>
              <a:prstDash val="sysDash"/>
            </a:ln>
          </p:spPr>
          <p:txBody>
            <a:bodyPr wrap="square" lIns="0" tIns="0" rIns="0" bIns="0" rtlCol="0"/>
            <a:lstStyle/>
            <a:p/>
          </p:txBody>
        </p:sp>
        <p:sp>
          <p:nvSpPr>
            <p:cNvPr id="9" name="object 9"/>
            <p:cNvSpPr/>
            <p:nvPr/>
          </p:nvSpPr>
          <p:spPr>
            <a:xfrm>
              <a:off x="919480" y="2311400"/>
              <a:ext cx="8415020" cy="0"/>
            </a:xfrm>
            <a:custGeom>
              <a:avLst/>
              <a:gdLst/>
              <a:ahLst/>
              <a:cxnLst/>
              <a:rect l="l" t="t" r="r" b="b"/>
              <a:pathLst>
                <a:path w="8415020" h="0">
                  <a:moveTo>
                    <a:pt x="0" y="0"/>
                  </a:moveTo>
                  <a:lnTo>
                    <a:pt x="8415020" y="0"/>
                  </a:lnTo>
                </a:path>
              </a:pathLst>
            </a:custGeom>
            <a:ln w="9525">
              <a:solidFill>
                <a:srgbClr val="000000"/>
              </a:solidFill>
              <a:prstDash val="sysDash"/>
            </a:ln>
          </p:spPr>
          <p:txBody>
            <a:bodyPr wrap="square" lIns="0" tIns="0" rIns="0" bIns="0" rtlCol="0"/>
            <a:lstStyle/>
            <a:p/>
          </p:txBody>
        </p:sp>
        <p:sp>
          <p:nvSpPr>
            <p:cNvPr id="10" name="object 10"/>
            <p:cNvSpPr/>
            <p:nvPr/>
          </p:nvSpPr>
          <p:spPr>
            <a:xfrm>
              <a:off x="919480" y="1785778"/>
              <a:ext cx="8475980" cy="5080"/>
            </a:xfrm>
            <a:custGeom>
              <a:avLst/>
              <a:gdLst/>
              <a:ahLst/>
              <a:cxnLst/>
              <a:rect l="l" t="t" r="r" b="b"/>
              <a:pathLst>
                <a:path w="8475980" h="5080">
                  <a:moveTo>
                    <a:pt x="0" y="4762"/>
                  </a:moveTo>
                  <a:lnTo>
                    <a:pt x="181609" y="4762"/>
                  </a:lnTo>
                </a:path>
                <a:path w="8475980" h="5080">
                  <a:moveTo>
                    <a:pt x="3415029" y="4762"/>
                  </a:moveTo>
                  <a:lnTo>
                    <a:pt x="8475980" y="4762"/>
                  </a:lnTo>
                </a:path>
                <a:path w="8475980" h="5080">
                  <a:moveTo>
                    <a:pt x="0" y="0"/>
                  </a:moveTo>
                  <a:lnTo>
                    <a:pt x="181609" y="0"/>
                  </a:lnTo>
                </a:path>
                <a:path w="8475980" h="5080">
                  <a:moveTo>
                    <a:pt x="3415029" y="0"/>
                  </a:moveTo>
                  <a:lnTo>
                    <a:pt x="8475980" y="0"/>
                  </a:lnTo>
                </a:path>
              </a:pathLst>
            </a:custGeom>
            <a:ln w="4762">
              <a:solidFill>
                <a:srgbClr val="000000"/>
              </a:solidFill>
              <a:prstDash val="sysDash"/>
            </a:ln>
          </p:spPr>
          <p:txBody>
            <a:bodyPr wrap="square" lIns="0" tIns="0" rIns="0" bIns="0" rtlCol="0"/>
            <a:lstStyle/>
            <a:p/>
          </p:txBody>
        </p:sp>
        <p:sp>
          <p:nvSpPr>
            <p:cNvPr id="11" name="object 11"/>
            <p:cNvSpPr/>
            <p:nvPr/>
          </p:nvSpPr>
          <p:spPr>
            <a:xfrm>
              <a:off x="919480" y="1267460"/>
              <a:ext cx="8475980" cy="0"/>
            </a:xfrm>
            <a:custGeom>
              <a:avLst/>
              <a:gdLst/>
              <a:ahLst/>
              <a:cxnLst/>
              <a:rect l="l" t="t" r="r" b="b"/>
              <a:pathLst>
                <a:path w="8475980" h="0">
                  <a:moveTo>
                    <a:pt x="0" y="0"/>
                  </a:moveTo>
                  <a:lnTo>
                    <a:pt x="181609" y="0"/>
                  </a:lnTo>
                </a:path>
                <a:path w="8475980" h="0">
                  <a:moveTo>
                    <a:pt x="3415029" y="0"/>
                  </a:moveTo>
                  <a:lnTo>
                    <a:pt x="8475980" y="0"/>
                  </a:lnTo>
                </a:path>
              </a:pathLst>
            </a:custGeom>
            <a:ln w="9525">
              <a:solidFill>
                <a:srgbClr val="000000"/>
              </a:solidFill>
              <a:prstDash val="sysDash"/>
            </a:ln>
          </p:spPr>
          <p:txBody>
            <a:bodyPr wrap="square" lIns="0" tIns="0" rIns="0" bIns="0" rtlCol="0"/>
            <a:lstStyle/>
            <a:p/>
          </p:txBody>
        </p:sp>
        <p:sp>
          <p:nvSpPr>
            <p:cNvPr id="12" name="object 12"/>
            <p:cNvSpPr/>
            <p:nvPr/>
          </p:nvSpPr>
          <p:spPr>
            <a:xfrm>
              <a:off x="919480" y="744219"/>
              <a:ext cx="8475980" cy="0"/>
            </a:xfrm>
            <a:custGeom>
              <a:avLst/>
              <a:gdLst/>
              <a:ahLst/>
              <a:cxnLst/>
              <a:rect l="l" t="t" r="r" b="b"/>
              <a:pathLst>
                <a:path w="8475980" h="0">
                  <a:moveTo>
                    <a:pt x="0" y="0"/>
                  </a:moveTo>
                  <a:lnTo>
                    <a:pt x="8475980" y="0"/>
                  </a:lnTo>
                </a:path>
              </a:pathLst>
            </a:custGeom>
            <a:ln w="9525">
              <a:solidFill>
                <a:srgbClr val="000000"/>
              </a:solidFill>
              <a:prstDash val="sysDash"/>
            </a:ln>
          </p:spPr>
          <p:txBody>
            <a:bodyPr wrap="square" lIns="0" tIns="0" rIns="0" bIns="0" rtlCol="0"/>
            <a:lstStyle/>
            <a:p/>
          </p:txBody>
        </p:sp>
        <p:sp>
          <p:nvSpPr>
            <p:cNvPr id="13" name="object 13"/>
            <p:cNvSpPr/>
            <p:nvPr/>
          </p:nvSpPr>
          <p:spPr>
            <a:xfrm>
              <a:off x="919480" y="4919979"/>
              <a:ext cx="8475980" cy="0"/>
            </a:xfrm>
            <a:custGeom>
              <a:avLst/>
              <a:gdLst/>
              <a:ahLst/>
              <a:cxnLst/>
              <a:rect l="l" t="t" r="r" b="b"/>
              <a:pathLst>
                <a:path w="8475980" h="0">
                  <a:moveTo>
                    <a:pt x="0" y="0"/>
                  </a:moveTo>
                  <a:lnTo>
                    <a:pt x="8475980" y="0"/>
                  </a:lnTo>
                </a:path>
              </a:pathLst>
            </a:custGeom>
            <a:ln w="9525">
              <a:solidFill>
                <a:srgbClr val="000000"/>
              </a:solidFill>
            </a:ln>
          </p:spPr>
          <p:txBody>
            <a:bodyPr wrap="square" lIns="0" tIns="0" rIns="0" bIns="0" rtlCol="0"/>
            <a:lstStyle/>
            <a:p/>
          </p:txBody>
        </p:sp>
        <p:sp>
          <p:nvSpPr>
            <p:cNvPr id="14" name="object 14"/>
            <p:cNvSpPr/>
            <p:nvPr/>
          </p:nvSpPr>
          <p:spPr>
            <a:xfrm>
              <a:off x="919480" y="4866640"/>
              <a:ext cx="8475980" cy="53340"/>
            </a:xfrm>
            <a:custGeom>
              <a:avLst/>
              <a:gdLst/>
              <a:ahLst/>
              <a:cxnLst/>
              <a:rect l="l" t="t" r="r" b="b"/>
              <a:pathLst>
                <a:path w="8475980" h="53339">
                  <a:moveTo>
                    <a:pt x="0" y="0"/>
                  </a:moveTo>
                  <a:lnTo>
                    <a:pt x="0" y="53340"/>
                  </a:lnTo>
                </a:path>
                <a:path w="8475980" h="53339">
                  <a:moveTo>
                    <a:pt x="314960" y="0"/>
                  </a:moveTo>
                  <a:lnTo>
                    <a:pt x="314960" y="53340"/>
                  </a:lnTo>
                </a:path>
                <a:path w="8475980" h="53339">
                  <a:moveTo>
                    <a:pt x="627380" y="0"/>
                  </a:moveTo>
                  <a:lnTo>
                    <a:pt x="627380" y="53340"/>
                  </a:lnTo>
                </a:path>
                <a:path w="8475980" h="53339">
                  <a:moveTo>
                    <a:pt x="942340" y="0"/>
                  </a:moveTo>
                  <a:lnTo>
                    <a:pt x="942340" y="53340"/>
                  </a:lnTo>
                </a:path>
                <a:path w="8475980" h="53339">
                  <a:moveTo>
                    <a:pt x="1254760" y="0"/>
                  </a:moveTo>
                  <a:lnTo>
                    <a:pt x="1254760" y="53340"/>
                  </a:lnTo>
                </a:path>
                <a:path w="8475980" h="53339">
                  <a:moveTo>
                    <a:pt x="1569720" y="0"/>
                  </a:moveTo>
                  <a:lnTo>
                    <a:pt x="1569720" y="53340"/>
                  </a:lnTo>
                </a:path>
                <a:path w="8475980" h="53339">
                  <a:moveTo>
                    <a:pt x="1882139" y="0"/>
                  </a:moveTo>
                  <a:lnTo>
                    <a:pt x="1882139" y="53340"/>
                  </a:lnTo>
                </a:path>
                <a:path w="8475980" h="53339">
                  <a:moveTo>
                    <a:pt x="2197100" y="0"/>
                  </a:moveTo>
                  <a:lnTo>
                    <a:pt x="2197100" y="53340"/>
                  </a:lnTo>
                </a:path>
                <a:path w="8475980" h="53339">
                  <a:moveTo>
                    <a:pt x="2512060" y="0"/>
                  </a:moveTo>
                  <a:lnTo>
                    <a:pt x="2512060" y="53340"/>
                  </a:lnTo>
                </a:path>
                <a:path w="8475980" h="53339">
                  <a:moveTo>
                    <a:pt x="2824480" y="0"/>
                  </a:moveTo>
                  <a:lnTo>
                    <a:pt x="2824480" y="53340"/>
                  </a:lnTo>
                </a:path>
                <a:path w="8475980" h="53339">
                  <a:moveTo>
                    <a:pt x="3139440" y="0"/>
                  </a:moveTo>
                  <a:lnTo>
                    <a:pt x="3139440" y="53340"/>
                  </a:lnTo>
                </a:path>
                <a:path w="8475980" h="53339">
                  <a:moveTo>
                    <a:pt x="3451860" y="0"/>
                  </a:moveTo>
                  <a:lnTo>
                    <a:pt x="3451860" y="53340"/>
                  </a:lnTo>
                </a:path>
                <a:path w="8475980" h="53339">
                  <a:moveTo>
                    <a:pt x="3766820" y="0"/>
                  </a:moveTo>
                  <a:lnTo>
                    <a:pt x="3766820" y="53340"/>
                  </a:lnTo>
                </a:path>
                <a:path w="8475980" h="53339">
                  <a:moveTo>
                    <a:pt x="4079240" y="0"/>
                  </a:moveTo>
                  <a:lnTo>
                    <a:pt x="4079240" y="53340"/>
                  </a:lnTo>
                </a:path>
                <a:path w="8475980" h="53339">
                  <a:moveTo>
                    <a:pt x="4394200" y="0"/>
                  </a:moveTo>
                  <a:lnTo>
                    <a:pt x="4394200" y="53340"/>
                  </a:lnTo>
                </a:path>
                <a:path w="8475980" h="53339">
                  <a:moveTo>
                    <a:pt x="4709160" y="0"/>
                  </a:moveTo>
                  <a:lnTo>
                    <a:pt x="4709160" y="53340"/>
                  </a:lnTo>
                </a:path>
                <a:path w="8475980" h="53339">
                  <a:moveTo>
                    <a:pt x="5021580" y="0"/>
                  </a:moveTo>
                  <a:lnTo>
                    <a:pt x="5021580" y="53340"/>
                  </a:lnTo>
                </a:path>
                <a:path w="8475980" h="53339">
                  <a:moveTo>
                    <a:pt x="5336540" y="0"/>
                  </a:moveTo>
                  <a:lnTo>
                    <a:pt x="5336540" y="53340"/>
                  </a:lnTo>
                </a:path>
                <a:path w="8475980" h="53339">
                  <a:moveTo>
                    <a:pt x="5648960" y="0"/>
                  </a:moveTo>
                  <a:lnTo>
                    <a:pt x="5648960" y="53340"/>
                  </a:lnTo>
                </a:path>
                <a:path w="8475980" h="53339">
                  <a:moveTo>
                    <a:pt x="5963920" y="0"/>
                  </a:moveTo>
                  <a:lnTo>
                    <a:pt x="5963920" y="53340"/>
                  </a:lnTo>
                </a:path>
                <a:path w="8475980" h="53339">
                  <a:moveTo>
                    <a:pt x="6278880" y="0"/>
                  </a:moveTo>
                  <a:lnTo>
                    <a:pt x="6278880" y="53340"/>
                  </a:lnTo>
                </a:path>
                <a:path w="8475980" h="53339">
                  <a:moveTo>
                    <a:pt x="6591300" y="0"/>
                  </a:moveTo>
                  <a:lnTo>
                    <a:pt x="6591300" y="53340"/>
                  </a:lnTo>
                </a:path>
                <a:path w="8475980" h="53339">
                  <a:moveTo>
                    <a:pt x="6906259" y="0"/>
                  </a:moveTo>
                  <a:lnTo>
                    <a:pt x="6906259" y="53340"/>
                  </a:lnTo>
                </a:path>
                <a:path w="8475980" h="53339">
                  <a:moveTo>
                    <a:pt x="7218680" y="0"/>
                  </a:moveTo>
                  <a:lnTo>
                    <a:pt x="7218680" y="53340"/>
                  </a:lnTo>
                </a:path>
                <a:path w="8475980" h="53339">
                  <a:moveTo>
                    <a:pt x="7533640" y="0"/>
                  </a:moveTo>
                  <a:lnTo>
                    <a:pt x="7533640" y="53340"/>
                  </a:lnTo>
                </a:path>
                <a:path w="8475980" h="53339">
                  <a:moveTo>
                    <a:pt x="7846059" y="0"/>
                  </a:moveTo>
                  <a:lnTo>
                    <a:pt x="7846059" y="53340"/>
                  </a:lnTo>
                </a:path>
                <a:path w="8475980" h="53339">
                  <a:moveTo>
                    <a:pt x="8161020" y="0"/>
                  </a:moveTo>
                  <a:lnTo>
                    <a:pt x="8161020" y="53340"/>
                  </a:lnTo>
                </a:path>
                <a:path w="8475980" h="53339">
                  <a:moveTo>
                    <a:pt x="8475980" y="0"/>
                  </a:moveTo>
                  <a:lnTo>
                    <a:pt x="8475980" y="53340"/>
                  </a:lnTo>
                </a:path>
              </a:pathLst>
            </a:custGeom>
            <a:ln w="9525">
              <a:solidFill>
                <a:srgbClr val="000000"/>
              </a:solidFill>
            </a:ln>
          </p:spPr>
          <p:txBody>
            <a:bodyPr wrap="square" lIns="0" tIns="0" rIns="0" bIns="0" rtlCol="0"/>
            <a:lstStyle/>
            <a:p/>
          </p:txBody>
        </p:sp>
        <p:pic>
          <p:nvPicPr>
            <p:cNvPr id="15" name="object 15"/>
            <p:cNvPicPr/>
            <p:nvPr/>
          </p:nvPicPr>
          <p:blipFill>
            <a:blip r:embed="rId3" cstate="print"/>
            <a:stretch>
              <a:fillRect/>
            </a:stretch>
          </p:blipFill>
          <p:spPr>
            <a:xfrm>
              <a:off x="1009016" y="815339"/>
              <a:ext cx="8762046" cy="3646804"/>
            </a:xfrm>
            <a:prstGeom prst="rect">
              <a:avLst/>
            </a:prstGeom>
          </p:spPr>
        </p:pic>
      </p:grpSp>
      <p:sp>
        <p:nvSpPr>
          <p:cNvPr id="16" name="object 16"/>
          <p:cNvSpPr txBox="1"/>
          <p:nvPr/>
        </p:nvSpPr>
        <p:spPr>
          <a:xfrm>
            <a:off x="9357345" y="2172182"/>
            <a:ext cx="342900" cy="177800"/>
          </a:xfrm>
          <a:prstGeom prst="rect">
            <a:avLst/>
          </a:prstGeom>
        </p:spPr>
        <p:txBody>
          <a:bodyPr wrap="square" lIns="0" tIns="12700" rIns="0" bIns="0" rtlCol="0" vert="horz">
            <a:spAutoFit/>
          </a:bodyPr>
          <a:lstStyle/>
          <a:p>
            <a:pPr marL="12700">
              <a:lnSpc>
                <a:spcPct val="100000"/>
              </a:lnSpc>
              <a:spcBef>
                <a:spcPts val="100"/>
              </a:spcBef>
            </a:pPr>
            <a:r>
              <a:rPr dirty="0" sz="1000" spc="40" b="1">
                <a:solidFill>
                  <a:srgbClr val="404040"/>
                </a:solidFill>
                <a:latin typeface="Yu Gothic UI Semibold"/>
                <a:cs typeface="Yu Gothic UI Semibold"/>
              </a:rPr>
              <a:t>138.</a:t>
            </a:r>
            <a:r>
              <a:rPr dirty="0" sz="1000" spc="-5" b="1">
                <a:solidFill>
                  <a:srgbClr val="404040"/>
                </a:solidFill>
                <a:latin typeface="Yu Gothic UI Semibold"/>
                <a:cs typeface="Yu Gothic UI Semibold"/>
              </a:rPr>
              <a:t>6</a:t>
            </a:r>
            <a:endParaRPr sz="1000">
              <a:latin typeface="Yu Gothic UI Semibold"/>
              <a:cs typeface="Yu Gothic UI Semibold"/>
            </a:endParaRPr>
          </a:p>
        </p:txBody>
      </p:sp>
      <p:sp>
        <p:nvSpPr>
          <p:cNvPr id="17" name="object 17"/>
          <p:cNvSpPr txBox="1"/>
          <p:nvPr/>
        </p:nvSpPr>
        <p:spPr>
          <a:xfrm>
            <a:off x="9370890" y="3115260"/>
            <a:ext cx="342900" cy="177800"/>
          </a:xfrm>
          <a:prstGeom prst="rect">
            <a:avLst/>
          </a:prstGeom>
        </p:spPr>
        <p:txBody>
          <a:bodyPr wrap="square" lIns="0" tIns="12700" rIns="0" bIns="0" rtlCol="0" vert="horz">
            <a:spAutoFit/>
          </a:bodyPr>
          <a:lstStyle/>
          <a:p>
            <a:pPr marL="12700">
              <a:lnSpc>
                <a:spcPct val="100000"/>
              </a:lnSpc>
              <a:spcBef>
                <a:spcPts val="100"/>
              </a:spcBef>
            </a:pPr>
            <a:r>
              <a:rPr dirty="0" sz="1000" spc="40" b="1">
                <a:solidFill>
                  <a:srgbClr val="404040"/>
                </a:solidFill>
                <a:latin typeface="Yu Gothic UI Semibold"/>
                <a:cs typeface="Yu Gothic UI Semibold"/>
              </a:rPr>
              <a:t>125.</a:t>
            </a:r>
            <a:r>
              <a:rPr dirty="0" sz="1000" spc="-5" b="1">
                <a:solidFill>
                  <a:srgbClr val="404040"/>
                </a:solidFill>
                <a:latin typeface="Yu Gothic UI Semibold"/>
                <a:cs typeface="Yu Gothic UI Semibold"/>
              </a:rPr>
              <a:t>9</a:t>
            </a:r>
            <a:endParaRPr sz="1000">
              <a:latin typeface="Yu Gothic UI Semibold"/>
              <a:cs typeface="Yu Gothic UI Semibold"/>
            </a:endParaRPr>
          </a:p>
        </p:txBody>
      </p:sp>
      <p:sp>
        <p:nvSpPr>
          <p:cNvPr id="18" name="object 18"/>
          <p:cNvSpPr txBox="1"/>
          <p:nvPr/>
        </p:nvSpPr>
        <p:spPr>
          <a:xfrm>
            <a:off x="9397980" y="2603440"/>
            <a:ext cx="342900" cy="177800"/>
          </a:xfrm>
          <a:prstGeom prst="rect">
            <a:avLst/>
          </a:prstGeom>
        </p:spPr>
        <p:txBody>
          <a:bodyPr wrap="square" lIns="0" tIns="12700" rIns="0" bIns="0" rtlCol="0" vert="horz">
            <a:spAutoFit/>
          </a:bodyPr>
          <a:lstStyle/>
          <a:p>
            <a:pPr marL="12700">
              <a:lnSpc>
                <a:spcPct val="100000"/>
              </a:lnSpc>
              <a:spcBef>
                <a:spcPts val="100"/>
              </a:spcBef>
            </a:pPr>
            <a:r>
              <a:rPr dirty="0" sz="1000" spc="40" b="1">
                <a:solidFill>
                  <a:srgbClr val="404040"/>
                </a:solidFill>
                <a:latin typeface="Yu Gothic UI Semibold"/>
                <a:cs typeface="Yu Gothic UI Semibold"/>
              </a:rPr>
              <a:t>130.</a:t>
            </a:r>
            <a:r>
              <a:rPr dirty="0" sz="1000" spc="-5" b="1">
                <a:solidFill>
                  <a:srgbClr val="404040"/>
                </a:solidFill>
                <a:latin typeface="Yu Gothic UI Semibold"/>
                <a:cs typeface="Yu Gothic UI Semibold"/>
              </a:rPr>
              <a:t>9</a:t>
            </a:r>
            <a:endParaRPr sz="1000">
              <a:latin typeface="Yu Gothic UI Semibold"/>
              <a:cs typeface="Yu Gothic UI Semibold"/>
            </a:endParaRPr>
          </a:p>
        </p:txBody>
      </p:sp>
      <p:sp>
        <p:nvSpPr>
          <p:cNvPr id="19" name="object 19"/>
          <p:cNvSpPr txBox="1"/>
          <p:nvPr/>
        </p:nvSpPr>
        <p:spPr>
          <a:xfrm>
            <a:off x="9045807" y="1845179"/>
            <a:ext cx="342900" cy="177800"/>
          </a:xfrm>
          <a:prstGeom prst="rect">
            <a:avLst/>
          </a:prstGeom>
        </p:spPr>
        <p:txBody>
          <a:bodyPr wrap="square" lIns="0" tIns="12700" rIns="0" bIns="0" rtlCol="0" vert="horz">
            <a:spAutoFit/>
          </a:bodyPr>
          <a:lstStyle/>
          <a:p>
            <a:pPr marL="12700">
              <a:lnSpc>
                <a:spcPct val="100000"/>
              </a:lnSpc>
              <a:spcBef>
                <a:spcPts val="100"/>
              </a:spcBef>
            </a:pPr>
            <a:r>
              <a:rPr dirty="0" sz="1000" spc="35" b="1">
                <a:solidFill>
                  <a:srgbClr val="404040"/>
                </a:solidFill>
                <a:latin typeface="Yu Gothic UI Semibold"/>
                <a:cs typeface="Yu Gothic UI Semibold"/>
              </a:rPr>
              <a:t>143.</a:t>
            </a:r>
            <a:r>
              <a:rPr dirty="0" sz="1000" b="1">
                <a:solidFill>
                  <a:srgbClr val="404040"/>
                </a:solidFill>
                <a:latin typeface="Yu Gothic UI Semibold"/>
                <a:cs typeface="Yu Gothic UI Semibold"/>
              </a:rPr>
              <a:t>0</a:t>
            </a:r>
            <a:endParaRPr sz="1000">
              <a:latin typeface="Yu Gothic UI Semibold"/>
              <a:cs typeface="Yu Gothic UI Semibold"/>
            </a:endParaRPr>
          </a:p>
        </p:txBody>
      </p:sp>
      <p:sp>
        <p:nvSpPr>
          <p:cNvPr id="20" name="object 20"/>
          <p:cNvSpPr txBox="1"/>
          <p:nvPr/>
        </p:nvSpPr>
        <p:spPr>
          <a:xfrm>
            <a:off x="9330763" y="878132"/>
            <a:ext cx="375285" cy="193040"/>
          </a:xfrm>
          <a:prstGeom prst="rect">
            <a:avLst/>
          </a:prstGeom>
        </p:spPr>
        <p:txBody>
          <a:bodyPr wrap="square" lIns="0" tIns="12700" rIns="0" bIns="0" rtlCol="0" vert="horz">
            <a:spAutoFit/>
          </a:bodyPr>
          <a:lstStyle/>
          <a:p>
            <a:pPr marL="12700">
              <a:lnSpc>
                <a:spcPct val="100000"/>
              </a:lnSpc>
              <a:spcBef>
                <a:spcPts val="100"/>
              </a:spcBef>
            </a:pPr>
            <a:r>
              <a:rPr dirty="0" sz="1100" spc="55" b="1">
                <a:solidFill>
                  <a:srgbClr val="404040"/>
                </a:solidFill>
                <a:latin typeface="Yu Gothic UI Semibold"/>
                <a:cs typeface="Yu Gothic UI Semibold"/>
              </a:rPr>
              <a:t>165</a:t>
            </a:r>
            <a:r>
              <a:rPr dirty="0" sz="1100" spc="20" b="1">
                <a:solidFill>
                  <a:srgbClr val="404040"/>
                </a:solidFill>
                <a:latin typeface="Yu Gothic UI Semibold"/>
                <a:cs typeface="Yu Gothic UI Semibold"/>
              </a:rPr>
              <a:t>.</a:t>
            </a:r>
            <a:r>
              <a:rPr dirty="0" sz="1100" spc="-5" b="1">
                <a:solidFill>
                  <a:srgbClr val="404040"/>
                </a:solidFill>
                <a:latin typeface="Yu Gothic UI Semibold"/>
                <a:cs typeface="Yu Gothic UI Semibold"/>
              </a:rPr>
              <a:t>6</a:t>
            </a:r>
            <a:endParaRPr sz="1100">
              <a:latin typeface="Yu Gothic UI Semibold"/>
              <a:cs typeface="Yu Gothic UI Semibold"/>
            </a:endParaRPr>
          </a:p>
        </p:txBody>
      </p:sp>
      <p:sp>
        <p:nvSpPr>
          <p:cNvPr id="21" name="object 21"/>
          <p:cNvSpPr txBox="1"/>
          <p:nvPr/>
        </p:nvSpPr>
        <p:spPr>
          <a:xfrm>
            <a:off x="9362005" y="4032050"/>
            <a:ext cx="342900" cy="177800"/>
          </a:xfrm>
          <a:prstGeom prst="rect">
            <a:avLst/>
          </a:prstGeom>
        </p:spPr>
        <p:txBody>
          <a:bodyPr wrap="square" lIns="0" tIns="12700" rIns="0" bIns="0" rtlCol="0" vert="horz">
            <a:spAutoFit/>
          </a:bodyPr>
          <a:lstStyle/>
          <a:p>
            <a:pPr marL="12700">
              <a:lnSpc>
                <a:spcPct val="100000"/>
              </a:lnSpc>
              <a:spcBef>
                <a:spcPts val="100"/>
              </a:spcBef>
            </a:pPr>
            <a:r>
              <a:rPr dirty="0" sz="1000" spc="30" b="1">
                <a:solidFill>
                  <a:srgbClr val="404040"/>
                </a:solidFill>
                <a:latin typeface="Yu Gothic UI Semibold"/>
                <a:cs typeface="Yu Gothic UI Semibold"/>
              </a:rPr>
              <a:t>105.3</a:t>
            </a:r>
            <a:endParaRPr sz="1000">
              <a:latin typeface="Yu Gothic UI Semibold"/>
              <a:cs typeface="Yu Gothic UI Semibold"/>
            </a:endParaRPr>
          </a:p>
        </p:txBody>
      </p:sp>
      <p:sp>
        <p:nvSpPr>
          <p:cNvPr id="22" name="object 22"/>
          <p:cNvSpPr txBox="1"/>
          <p:nvPr/>
        </p:nvSpPr>
        <p:spPr>
          <a:xfrm>
            <a:off x="577161" y="4817418"/>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5" b="1">
                <a:solidFill>
                  <a:srgbClr val="404040"/>
                </a:solidFill>
                <a:latin typeface="Yu Gothic UI Semibold"/>
                <a:cs typeface="Yu Gothic UI Semibold"/>
              </a:rPr>
              <a:t>90</a:t>
            </a:r>
            <a:endParaRPr sz="1000">
              <a:latin typeface="Yu Gothic UI Semibold"/>
              <a:cs typeface="Yu Gothic UI Semibold"/>
            </a:endParaRPr>
          </a:p>
        </p:txBody>
      </p:sp>
      <p:sp>
        <p:nvSpPr>
          <p:cNvPr id="23" name="object 23"/>
          <p:cNvSpPr txBox="1"/>
          <p:nvPr/>
        </p:nvSpPr>
        <p:spPr>
          <a:xfrm>
            <a:off x="506549" y="4295575"/>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404040"/>
                </a:solidFill>
                <a:latin typeface="Yu Gothic UI Semibold"/>
                <a:cs typeface="Yu Gothic UI Semibold"/>
              </a:rPr>
              <a:t>100</a:t>
            </a:r>
            <a:endParaRPr sz="1000">
              <a:latin typeface="Yu Gothic UI Semibold"/>
              <a:cs typeface="Yu Gothic UI Semibold"/>
            </a:endParaRPr>
          </a:p>
        </p:txBody>
      </p:sp>
      <p:sp>
        <p:nvSpPr>
          <p:cNvPr id="24" name="object 24"/>
          <p:cNvSpPr txBox="1"/>
          <p:nvPr/>
        </p:nvSpPr>
        <p:spPr>
          <a:xfrm>
            <a:off x="506549" y="3251889"/>
            <a:ext cx="238760" cy="69977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404040"/>
                </a:solidFill>
                <a:latin typeface="Yu Gothic UI Semibold"/>
                <a:cs typeface="Yu Gothic UI Semibold"/>
              </a:rPr>
              <a:t>120</a:t>
            </a:r>
            <a:endParaRPr sz="1000">
              <a:latin typeface="Yu Gothic UI Semibold"/>
              <a:cs typeface="Yu Gothic UI Semibold"/>
            </a:endParaRPr>
          </a:p>
          <a:p>
            <a:pPr>
              <a:lnSpc>
                <a:spcPct val="100000"/>
              </a:lnSpc>
              <a:spcBef>
                <a:spcPts val="65"/>
              </a:spcBef>
            </a:pPr>
            <a:endParaRPr sz="1550">
              <a:latin typeface="Yu Gothic UI Semibold"/>
              <a:cs typeface="Yu Gothic UI Semibold"/>
            </a:endParaRPr>
          </a:p>
          <a:p>
            <a:pPr marL="12700">
              <a:lnSpc>
                <a:spcPct val="100000"/>
              </a:lnSpc>
              <a:spcBef>
                <a:spcPts val="5"/>
              </a:spcBef>
            </a:pPr>
            <a:r>
              <a:rPr dirty="0" sz="1000" spc="100" b="1">
                <a:solidFill>
                  <a:srgbClr val="404040"/>
                </a:solidFill>
                <a:latin typeface="Yu Gothic UI Semibold"/>
                <a:cs typeface="Yu Gothic UI Semibold"/>
              </a:rPr>
              <a:t>110</a:t>
            </a:r>
            <a:endParaRPr sz="1000">
              <a:latin typeface="Yu Gothic UI Semibold"/>
              <a:cs typeface="Yu Gothic UI Semibold"/>
            </a:endParaRPr>
          </a:p>
        </p:txBody>
      </p:sp>
      <p:sp>
        <p:nvSpPr>
          <p:cNvPr id="25" name="object 25"/>
          <p:cNvSpPr txBox="1"/>
          <p:nvPr/>
        </p:nvSpPr>
        <p:spPr>
          <a:xfrm>
            <a:off x="506549" y="2730046"/>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404040"/>
                </a:solidFill>
                <a:latin typeface="Yu Gothic UI Semibold"/>
                <a:cs typeface="Yu Gothic UI Semibold"/>
              </a:rPr>
              <a:t>130</a:t>
            </a:r>
            <a:endParaRPr sz="1000">
              <a:latin typeface="Yu Gothic UI Semibold"/>
              <a:cs typeface="Yu Gothic UI Semibold"/>
            </a:endParaRPr>
          </a:p>
        </p:txBody>
      </p:sp>
      <p:sp>
        <p:nvSpPr>
          <p:cNvPr id="26" name="object 26"/>
          <p:cNvSpPr txBox="1"/>
          <p:nvPr/>
        </p:nvSpPr>
        <p:spPr>
          <a:xfrm>
            <a:off x="506549" y="2208203"/>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40" b="1">
                <a:solidFill>
                  <a:srgbClr val="404040"/>
                </a:solidFill>
                <a:latin typeface="Yu Gothic UI Semibold"/>
                <a:cs typeface="Yu Gothic UI Semibold"/>
              </a:rPr>
              <a:t>140</a:t>
            </a:r>
            <a:endParaRPr sz="1000">
              <a:latin typeface="Yu Gothic UI Semibold"/>
              <a:cs typeface="Yu Gothic UI Semibold"/>
            </a:endParaRPr>
          </a:p>
        </p:txBody>
      </p:sp>
      <p:sp>
        <p:nvSpPr>
          <p:cNvPr id="27" name="object 27"/>
          <p:cNvSpPr txBox="1"/>
          <p:nvPr/>
        </p:nvSpPr>
        <p:spPr>
          <a:xfrm>
            <a:off x="506549" y="1686360"/>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404040"/>
                </a:solidFill>
                <a:latin typeface="Yu Gothic UI Semibold"/>
                <a:cs typeface="Yu Gothic UI Semibold"/>
              </a:rPr>
              <a:t>150</a:t>
            </a:r>
            <a:endParaRPr sz="1000">
              <a:latin typeface="Yu Gothic UI Semibold"/>
              <a:cs typeface="Yu Gothic UI Semibold"/>
            </a:endParaRPr>
          </a:p>
        </p:txBody>
      </p:sp>
      <p:sp>
        <p:nvSpPr>
          <p:cNvPr id="28" name="object 28"/>
          <p:cNvSpPr txBox="1"/>
          <p:nvPr/>
        </p:nvSpPr>
        <p:spPr>
          <a:xfrm>
            <a:off x="506549" y="1164517"/>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404040"/>
                </a:solidFill>
                <a:latin typeface="Yu Gothic UI Semibold"/>
                <a:cs typeface="Yu Gothic UI Semibold"/>
              </a:rPr>
              <a:t>160</a:t>
            </a:r>
            <a:endParaRPr sz="1000">
              <a:latin typeface="Yu Gothic UI Semibold"/>
              <a:cs typeface="Yu Gothic UI Semibold"/>
            </a:endParaRPr>
          </a:p>
        </p:txBody>
      </p:sp>
      <p:sp>
        <p:nvSpPr>
          <p:cNvPr id="29" name="object 29"/>
          <p:cNvSpPr txBox="1"/>
          <p:nvPr/>
        </p:nvSpPr>
        <p:spPr>
          <a:xfrm>
            <a:off x="506549" y="642674"/>
            <a:ext cx="238760" cy="177800"/>
          </a:xfrm>
          <a:prstGeom prst="rect">
            <a:avLst/>
          </a:prstGeom>
        </p:spPr>
        <p:txBody>
          <a:bodyPr wrap="square" lIns="0" tIns="12700" rIns="0" bIns="0" rtlCol="0" vert="horz">
            <a:spAutoFit/>
          </a:bodyPr>
          <a:lstStyle/>
          <a:p>
            <a:pPr marL="12700">
              <a:lnSpc>
                <a:spcPct val="100000"/>
              </a:lnSpc>
              <a:spcBef>
                <a:spcPts val="100"/>
              </a:spcBef>
            </a:pPr>
            <a:r>
              <a:rPr dirty="0" sz="1000" spc="55" b="1">
                <a:solidFill>
                  <a:srgbClr val="404040"/>
                </a:solidFill>
                <a:latin typeface="Yu Gothic UI Semibold"/>
                <a:cs typeface="Yu Gothic UI Semibold"/>
              </a:rPr>
              <a:t>170</a:t>
            </a:r>
            <a:endParaRPr sz="1000">
              <a:latin typeface="Yu Gothic UI Semibold"/>
              <a:cs typeface="Yu Gothic UI Semibold"/>
            </a:endParaRPr>
          </a:p>
        </p:txBody>
      </p:sp>
      <p:sp>
        <p:nvSpPr>
          <p:cNvPr id="30" name="object 30"/>
          <p:cNvSpPr txBox="1"/>
          <p:nvPr/>
        </p:nvSpPr>
        <p:spPr>
          <a:xfrm>
            <a:off x="915263" y="5034667"/>
            <a:ext cx="323850" cy="187325"/>
          </a:xfrm>
          <a:prstGeom prst="rect">
            <a:avLst/>
          </a:prstGeom>
        </p:spPr>
        <p:txBody>
          <a:bodyPr wrap="square" lIns="0" tIns="13970" rIns="0" bIns="0" rtlCol="0" vert="horz">
            <a:spAutoFit/>
          </a:bodyPr>
          <a:lstStyle/>
          <a:p>
            <a:pPr marL="12700">
              <a:lnSpc>
                <a:spcPct val="100000"/>
              </a:lnSpc>
              <a:spcBef>
                <a:spcPts val="110"/>
              </a:spcBef>
            </a:pPr>
            <a:r>
              <a:rPr dirty="0" sz="1050" spc="40" b="1">
                <a:solidFill>
                  <a:srgbClr val="404040"/>
                </a:solidFill>
                <a:latin typeface="Yu Gothic UI Semibold"/>
                <a:cs typeface="Yu Gothic UI Semibold"/>
              </a:rPr>
              <a:t>19</a:t>
            </a:r>
            <a:r>
              <a:rPr dirty="0" sz="1050" spc="70" b="1">
                <a:solidFill>
                  <a:srgbClr val="404040"/>
                </a:solidFill>
                <a:latin typeface="Yu Gothic UI Semibold"/>
                <a:cs typeface="Yu Gothic UI Semibold"/>
              </a:rPr>
              <a:t>9</a:t>
            </a:r>
            <a:r>
              <a:rPr dirty="0" sz="1050" spc="5" b="1">
                <a:solidFill>
                  <a:srgbClr val="404040"/>
                </a:solidFill>
                <a:latin typeface="Yu Gothic UI Semibold"/>
                <a:cs typeface="Yu Gothic UI Semibold"/>
              </a:rPr>
              <a:t>3</a:t>
            </a:r>
            <a:endParaRPr sz="1050">
              <a:latin typeface="Yu Gothic UI Semibold"/>
              <a:cs typeface="Yu Gothic UI Semibold"/>
            </a:endParaRPr>
          </a:p>
        </p:txBody>
      </p:sp>
      <p:sp>
        <p:nvSpPr>
          <p:cNvPr id="31" name="object 31"/>
          <p:cNvSpPr txBox="1"/>
          <p:nvPr/>
        </p:nvSpPr>
        <p:spPr>
          <a:xfrm>
            <a:off x="2484663" y="5034667"/>
            <a:ext cx="323850" cy="187325"/>
          </a:xfrm>
          <a:prstGeom prst="rect">
            <a:avLst/>
          </a:prstGeom>
        </p:spPr>
        <p:txBody>
          <a:bodyPr wrap="square" lIns="0" tIns="13970" rIns="0" bIns="0" rtlCol="0" vert="horz">
            <a:spAutoFit/>
          </a:bodyPr>
          <a:lstStyle/>
          <a:p>
            <a:pPr marL="12700">
              <a:lnSpc>
                <a:spcPct val="100000"/>
              </a:lnSpc>
              <a:spcBef>
                <a:spcPts val="110"/>
              </a:spcBef>
            </a:pPr>
            <a:r>
              <a:rPr dirty="0" sz="1050" spc="40" b="1">
                <a:solidFill>
                  <a:srgbClr val="404040"/>
                </a:solidFill>
                <a:latin typeface="Yu Gothic UI Semibold"/>
                <a:cs typeface="Yu Gothic UI Semibold"/>
              </a:rPr>
              <a:t>19</a:t>
            </a:r>
            <a:r>
              <a:rPr dirty="0" sz="1050" spc="70" b="1">
                <a:solidFill>
                  <a:srgbClr val="404040"/>
                </a:solidFill>
                <a:latin typeface="Yu Gothic UI Semibold"/>
                <a:cs typeface="Yu Gothic UI Semibold"/>
              </a:rPr>
              <a:t>9</a:t>
            </a:r>
            <a:r>
              <a:rPr dirty="0" sz="1050" spc="5" b="1">
                <a:solidFill>
                  <a:srgbClr val="404040"/>
                </a:solidFill>
                <a:latin typeface="Yu Gothic UI Semibold"/>
                <a:cs typeface="Yu Gothic UI Semibold"/>
              </a:rPr>
              <a:t>8</a:t>
            </a:r>
            <a:endParaRPr sz="1050">
              <a:latin typeface="Yu Gothic UI Semibold"/>
              <a:cs typeface="Yu Gothic UI Semibold"/>
            </a:endParaRPr>
          </a:p>
        </p:txBody>
      </p:sp>
      <p:sp>
        <p:nvSpPr>
          <p:cNvPr id="32" name="object 32"/>
          <p:cNvSpPr txBox="1"/>
          <p:nvPr/>
        </p:nvSpPr>
        <p:spPr>
          <a:xfrm>
            <a:off x="4054063" y="5034667"/>
            <a:ext cx="32385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404040"/>
                </a:solidFill>
                <a:latin typeface="Yu Gothic UI Semibold"/>
                <a:cs typeface="Yu Gothic UI Semibold"/>
              </a:rPr>
              <a:t>20</a:t>
            </a:r>
            <a:r>
              <a:rPr dirty="0" sz="1050" spc="15" b="1">
                <a:solidFill>
                  <a:srgbClr val="404040"/>
                </a:solidFill>
                <a:latin typeface="Yu Gothic UI Semibold"/>
                <a:cs typeface="Yu Gothic UI Semibold"/>
              </a:rPr>
              <a:t>0</a:t>
            </a:r>
            <a:r>
              <a:rPr dirty="0" sz="1050" spc="5" b="1">
                <a:solidFill>
                  <a:srgbClr val="404040"/>
                </a:solidFill>
                <a:latin typeface="Yu Gothic UI Semibold"/>
                <a:cs typeface="Yu Gothic UI Semibold"/>
              </a:rPr>
              <a:t>3</a:t>
            </a:r>
            <a:endParaRPr sz="1050">
              <a:latin typeface="Yu Gothic UI Semibold"/>
              <a:cs typeface="Yu Gothic UI Semibold"/>
            </a:endParaRPr>
          </a:p>
        </p:txBody>
      </p:sp>
      <p:sp>
        <p:nvSpPr>
          <p:cNvPr id="33" name="object 33"/>
          <p:cNvSpPr txBox="1"/>
          <p:nvPr/>
        </p:nvSpPr>
        <p:spPr>
          <a:xfrm>
            <a:off x="5623463" y="5034667"/>
            <a:ext cx="32385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404040"/>
                </a:solidFill>
                <a:latin typeface="Yu Gothic UI Semibold"/>
                <a:cs typeface="Yu Gothic UI Semibold"/>
              </a:rPr>
              <a:t>20</a:t>
            </a:r>
            <a:r>
              <a:rPr dirty="0" sz="1050" spc="15" b="1">
                <a:solidFill>
                  <a:srgbClr val="404040"/>
                </a:solidFill>
                <a:latin typeface="Yu Gothic UI Semibold"/>
                <a:cs typeface="Yu Gothic UI Semibold"/>
              </a:rPr>
              <a:t>0</a:t>
            </a:r>
            <a:r>
              <a:rPr dirty="0" sz="1050" spc="5" b="1">
                <a:solidFill>
                  <a:srgbClr val="404040"/>
                </a:solidFill>
                <a:latin typeface="Yu Gothic UI Semibold"/>
                <a:cs typeface="Yu Gothic UI Semibold"/>
              </a:rPr>
              <a:t>8</a:t>
            </a:r>
            <a:endParaRPr sz="1050">
              <a:latin typeface="Yu Gothic UI Semibold"/>
              <a:cs typeface="Yu Gothic UI Semibold"/>
            </a:endParaRPr>
          </a:p>
        </p:txBody>
      </p:sp>
      <p:sp>
        <p:nvSpPr>
          <p:cNvPr id="34" name="object 34"/>
          <p:cNvSpPr txBox="1"/>
          <p:nvPr/>
        </p:nvSpPr>
        <p:spPr>
          <a:xfrm>
            <a:off x="7192863" y="5034667"/>
            <a:ext cx="323850" cy="187325"/>
          </a:xfrm>
          <a:prstGeom prst="rect">
            <a:avLst/>
          </a:prstGeom>
        </p:spPr>
        <p:txBody>
          <a:bodyPr wrap="square" lIns="0" tIns="13970" rIns="0" bIns="0" rtlCol="0" vert="horz">
            <a:spAutoFit/>
          </a:bodyPr>
          <a:lstStyle/>
          <a:p>
            <a:pPr marL="12700">
              <a:lnSpc>
                <a:spcPct val="100000"/>
              </a:lnSpc>
              <a:spcBef>
                <a:spcPts val="110"/>
              </a:spcBef>
            </a:pPr>
            <a:r>
              <a:rPr dirty="0" sz="1050" spc="55" b="1">
                <a:solidFill>
                  <a:srgbClr val="404040"/>
                </a:solidFill>
                <a:latin typeface="Yu Gothic UI Semibold"/>
                <a:cs typeface="Yu Gothic UI Semibold"/>
              </a:rPr>
              <a:t>20</a:t>
            </a:r>
            <a:r>
              <a:rPr dirty="0" sz="1050" spc="55" b="1">
                <a:solidFill>
                  <a:srgbClr val="404040"/>
                </a:solidFill>
                <a:latin typeface="Yu Gothic UI Semibold"/>
                <a:cs typeface="Yu Gothic UI Semibold"/>
              </a:rPr>
              <a:t>1</a:t>
            </a:r>
            <a:r>
              <a:rPr dirty="0" sz="1050" spc="5" b="1">
                <a:solidFill>
                  <a:srgbClr val="404040"/>
                </a:solidFill>
                <a:latin typeface="Yu Gothic UI Semibold"/>
                <a:cs typeface="Yu Gothic UI Semibold"/>
              </a:rPr>
              <a:t>3</a:t>
            </a:r>
            <a:endParaRPr sz="1050">
              <a:latin typeface="Yu Gothic UI Semibold"/>
              <a:cs typeface="Yu Gothic UI Semibold"/>
            </a:endParaRPr>
          </a:p>
        </p:txBody>
      </p:sp>
      <p:grpSp>
        <p:nvGrpSpPr>
          <p:cNvPr id="35" name="object 35"/>
          <p:cNvGrpSpPr/>
          <p:nvPr/>
        </p:nvGrpSpPr>
        <p:grpSpPr>
          <a:xfrm>
            <a:off x="1094739" y="853439"/>
            <a:ext cx="3246120" cy="1089660"/>
            <a:chOff x="1094739" y="853439"/>
            <a:chExt cx="3246120" cy="1089660"/>
          </a:xfrm>
        </p:grpSpPr>
        <p:sp>
          <p:nvSpPr>
            <p:cNvPr id="36" name="object 36"/>
            <p:cNvSpPr/>
            <p:nvPr/>
          </p:nvSpPr>
          <p:spPr>
            <a:xfrm>
              <a:off x="1101089" y="859789"/>
              <a:ext cx="3233420" cy="1076960"/>
            </a:xfrm>
            <a:custGeom>
              <a:avLst/>
              <a:gdLst/>
              <a:ahLst/>
              <a:cxnLst/>
              <a:rect l="l" t="t" r="r" b="b"/>
              <a:pathLst>
                <a:path w="3233420" h="1076960">
                  <a:moveTo>
                    <a:pt x="3233420" y="0"/>
                  </a:moveTo>
                  <a:lnTo>
                    <a:pt x="0" y="0"/>
                  </a:lnTo>
                  <a:lnTo>
                    <a:pt x="0" y="1076960"/>
                  </a:lnTo>
                  <a:lnTo>
                    <a:pt x="3233420" y="1076960"/>
                  </a:lnTo>
                  <a:lnTo>
                    <a:pt x="3233420" y="0"/>
                  </a:lnTo>
                  <a:close/>
                </a:path>
              </a:pathLst>
            </a:custGeom>
            <a:solidFill>
              <a:srgbClr val="FFFFFF"/>
            </a:solidFill>
          </p:spPr>
          <p:txBody>
            <a:bodyPr wrap="square" lIns="0" tIns="0" rIns="0" bIns="0" rtlCol="0"/>
            <a:lstStyle/>
            <a:p/>
          </p:txBody>
        </p:sp>
        <p:sp>
          <p:nvSpPr>
            <p:cNvPr id="37" name="object 37"/>
            <p:cNvSpPr/>
            <p:nvPr/>
          </p:nvSpPr>
          <p:spPr>
            <a:xfrm>
              <a:off x="1101089" y="859789"/>
              <a:ext cx="3233420" cy="1076960"/>
            </a:xfrm>
            <a:custGeom>
              <a:avLst/>
              <a:gdLst/>
              <a:ahLst/>
              <a:cxnLst/>
              <a:rect l="l" t="t" r="r" b="b"/>
              <a:pathLst>
                <a:path w="3233420" h="1076960">
                  <a:moveTo>
                    <a:pt x="0" y="0"/>
                  </a:moveTo>
                  <a:lnTo>
                    <a:pt x="3233420" y="0"/>
                  </a:lnTo>
                  <a:lnTo>
                    <a:pt x="3233420" y="1076960"/>
                  </a:lnTo>
                  <a:lnTo>
                    <a:pt x="0" y="1076960"/>
                  </a:lnTo>
                  <a:lnTo>
                    <a:pt x="0" y="0"/>
                  </a:lnTo>
                  <a:close/>
                </a:path>
              </a:pathLst>
            </a:custGeom>
            <a:ln w="12700">
              <a:solidFill>
                <a:srgbClr val="000000"/>
              </a:solidFill>
            </a:ln>
          </p:spPr>
          <p:txBody>
            <a:bodyPr wrap="square" lIns="0" tIns="0" rIns="0" bIns="0" rtlCol="0"/>
            <a:lstStyle/>
            <a:p/>
          </p:txBody>
        </p:sp>
        <p:sp>
          <p:nvSpPr>
            <p:cNvPr id="38" name="object 38"/>
            <p:cNvSpPr/>
            <p:nvPr/>
          </p:nvSpPr>
          <p:spPr>
            <a:xfrm>
              <a:off x="1170939" y="1127759"/>
              <a:ext cx="243840" cy="0"/>
            </a:xfrm>
            <a:custGeom>
              <a:avLst/>
              <a:gdLst/>
              <a:ahLst/>
              <a:cxnLst/>
              <a:rect l="l" t="t" r="r" b="b"/>
              <a:pathLst>
                <a:path w="243840" h="0">
                  <a:moveTo>
                    <a:pt x="0" y="0"/>
                  </a:moveTo>
                  <a:lnTo>
                    <a:pt x="243840" y="0"/>
                  </a:lnTo>
                </a:path>
              </a:pathLst>
            </a:custGeom>
            <a:ln w="50800">
              <a:solidFill>
                <a:srgbClr val="44536A"/>
              </a:solidFill>
            </a:ln>
          </p:spPr>
          <p:txBody>
            <a:bodyPr wrap="square" lIns="0" tIns="0" rIns="0" bIns="0" rtlCol="0"/>
            <a:lstStyle/>
            <a:p/>
          </p:txBody>
        </p:sp>
      </p:grpSp>
      <p:sp>
        <p:nvSpPr>
          <p:cNvPr id="39" name="object 39"/>
          <p:cNvSpPr txBox="1"/>
          <p:nvPr/>
        </p:nvSpPr>
        <p:spPr>
          <a:xfrm>
            <a:off x="1428027" y="989074"/>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252525"/>
                </a:solidFill>
                <a:latin typeface="Yu Gothic UI Semibold"/>
                <a:cs typeface="Yu Gothic UI Semibold"/>
              </a:rPr>
              <a:t>米国</a:t>
            </a:r>
            <a:endParaRPr sz="1400">
              <a:latin typeface="Yu Gothic UI Semibold"/>
              <a:cs typeface="Yu Gothic UI Semibold"/>
            </a:endParaRPr>
          </a:p>
        </p:txBody>
      </p:sp>
      <p:sp>
        <p:nvSpPr>
          <p:cNvPr id="40" name="object 40"/>
          <p:cNvSpPr/>
          <p:nvPr/>
        </p:nvSpPr>
        <p:spPr>
          <a:xfrm>
            <a:off x="2250439" y="1127760"/>
            <a:ext cx="243840" cy="0"/>
          </a:xfrm>
          <a:custGeom>
            <a:avLst/>
            <a:gdLst/>
            <a:ahLst/>
            <a:cxnLst/>
            <a:rect l="l" t="t" r="r" b="b"/>
            <a:pathLst>
              <a:path w="243839" h="0">
                <a:moveTo>
                  <a:pt x="0" y="0"/>
                </a:moveTo>
                <a:lnTo>
                  <a:pt x="243840" y="0"/>
                </a:lnTo>
              </a:path>
            </a:pathLst>
          </a:custGeom>
          <a:ln w="50800">
            <a:solidFill>
              <a:srgbClr val="FFC000"/>
            </a:solidFill>
          </a:ln>
        </p:spPr>
        <p:txBody>
          <a:bodyPr wrap="square" lIns="0" tIns="0" rIns="0" bIns="0" rtlCol="0"/>
          <a:lstStyle/>
          <a:p/>
        </p:txBody>
      </p:sp>
      <p:sp>
        <p:nvSpPr>
          <p:cNvPr id="41" name="object 41"/>
          <p:cNvSpPr txBox="1"/>
          <p:nvPr/>
        </p:nvSpPr>
        <p:spPr>
          <a:xfrm>
            <a:off x="2506219" y="989074"/>
            <a:ext cx="5588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252525"/>
                </a:solidFill>
                <a:latin typeface="Yu Gothic UI Semibold"/>
                <a:cs typeface="Yu Gothic UI Semibold"/>
              </a:rPr>
              <a:t>ドイツ</a:t>
            </a:r>
            <a:endParaRPr sz="1400">
              <a:latin typeface="Yu Gothic UI Semibold"/>
              <a:cs typeface="Yu Gothic UI Semibold"/>
            </a:endParaRPr>
          </a:p>
        </p:txBody>
      </p:sp>
      <p:sp>
        <p:nvSpPr>
          <p:cNvPr id="42" name="object 42"/>
          <p:cNvSpPr/>
          <p:nvPr/>
        </p:nvSpPr>
        <p:spPr>
          <a:xfrm>
            <a:off x="3327400" y="1127760"/>
            <a:ext cx="243840" cy="0"/>
          </a:xfrm>
          <a:custGeom>
            <a:avLst/>
            <a:gdLst/>
            <a:ahLst/>
            <a:cxnLst/>
            <a:rect l="l" t="t" r="r" b="b"/>
            <a:pathLst>
              <a:path w="243839" h="0">
                <a:moveTo>
                  <a:pt x="0" y="0"/>
                </a:moveTo>
                <a:lnTo>
                  <a:pt x="243840" y="0"/>
                </a:lnTo>
              </a:path>
            </a:pathLst>
          </a:custGeom>
          <a:ln w="50800">
            <a:solidFill>
              <a:srgbClr val="00AF50"/>
            </a:solidFill>
          </a:ln>
        </p:spPr>
        <p:txBody>
          <a:bodyPr wrap="square" lIns="0" tIns="0" rIns="0" bIns="0" rtlCol="0"/>
          <a:lstStyle/>
          <a:p/>
        </p:txBody>
      </p:sp>
      <p:sp>
        <p:nvSpPr>
          <p:cNvPr id="43" name="object 43"/>
          <p:cNvSpPr txBox="1"/>
          <p:nvPr/>
        </p:nvSpPr>
        <p:spPr>
          <a:xfrm>
            <a:off x="3584411" y="989074"/>
            <a:ext cx="7366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252525"/>
                </a:solidFill>
                <a:latin typeface="Yu Gothic UI Semibold"/>
                <a:cs typeface="Yu Gothic UI Semibold"/>
              </a:rPr>
              <a:t>フランス</a:t>
            </a:r>
            <a:endParaRPr sz="1400">
              <a:latin typeface="Yu Gothic UI Semibold"/>
              <a:cs typeface="Yu Gothic UI Semibold"/>
            </a:endParaRPr>
          </a:p>
        </p:txBody>
      </p:sp>
      <p:sp>
        <p:nvSpPr>
          <p:cNvPr id="44" name="object 44"/>
          <p:cNvSpPr/>
          <p:nvPr/>
        </p:nvSpPr>
        <p:spPr>
          <a:xfrm>
            <a:off x="1170939" y="1666239"/>
            <a:ext cx="243840" cy="0"/>
          </a:xfrm>
          <a:custGeom>
            <a:avLst/>
            <a:gdLst/>
            <a:ahLst/>
            <a:cxnLst/>
            <a:rect l="l" t="t" r="r" b="b"/>
            <a:pathLst>
              <a:path w="243840" h="0">
                <a:moveTo>
                  <a:pt x="0" y="0"/>
                </a:moveTo>
                <a:lnTo>
                  <a:pt x="243840" y="0"/>
                </a:lnTo>
              </a:path>
            </a:pathLst>
          </a:custGeom>
          <a:ln w="50800">
            <a:solidFill>
              <a:srgbClr val="006FC0"/>
            </a:solidFill>
          </a:ln>
        </p:spPr>
        <p:txBody>
          <a:bodyPr wrap="square" lIns="0" tIns="0" rIns="0" bIns="0" rtlCol="0"/>
          <a:lstStyle/>
          <a:p/>
        </p:txBody>
      </p:sp>
      <p:sp>
        <p:nvSpPr>
          <p:cNvPr id="45" name="object 45"/>
          <p:cNvSpPr txBox="1"/>
          <p:nvPr/>
        </p:nvSpPr>
        <p:spPr>
          <a:xfrm>
            <a:off x="1428027" y="1527446"/>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252525"/>
                </a:solidFill>
                <a:latin typeface="Yu Gothic UI Semibold"/>
                <a:cs typeface="Yu Gothic UI Semibold"/>
              </a:rPr>
              <a:t>英国</a:t>
            </a:r>
            <a:endParaRPr sz="1400">
              <a:latin typeface="Yu Gothic UI Semibold"/>
              <a:cs typeface="Yu Gothic UI Semibold"/>
            </a:endParaRPr>
          </a:p>
        </p:txBody>
      </p:sp>
      <p:sp>
        <p:nvSpPr>
          <p:cNvPr id="46" name="object 46"/>
          <p:cNvSpPr/>
          <p:nvPr/>
        </p:nvSpPr>
        <p:spPr>
          <a:xfrm>
            <a:off x="2250439" y="1666239"/>
            <a:ext cx="243840" cy="0"/>
          </a:xfrm>
          <a:custGeom>
            <a:avLst/>
            <a:gdLst/>
            <a:ahLst/>
            <a:cxnLst/>
            <a:rect l="l" t="t" r="r" b="b"/>
            <a:pathLst>
              <a:path w="243839" h="0">
                <a:moveTo>
                  <a:pt x="0" y="0"/>
                </a:moveTo>
                <a:lnTo>
                  <a:pt x="243840" y="0"/>
                </a:lnTo>
              </a:path>
            </a:pathLst>
          </a:custGeom>
          <a:ln w="50800">
            <a:solidFill>
              <a:srgbClr val="6F2F9F"/>
            </a:solidFill>
          </a:ln>
        </p:spPr>
        <p:txBody>
          <a:bodyPr wrap="square" lIns="0" tIns="0" rIns="0" bIns="0" rtlCol="0"/>
          <a:lstStyle/>
          <a:p/>
        </p:txBody>
      </p:sp>
      <p:sp>
        <p:nvSpPr>
          <p:cNvPr id="47" name="object 47"/>
          <p:cNvSpPr txBox="1"/>
          <p:nvPr/>
        </p:nvSpPr>
        <p:spPr>
          <a:xfrm>
            <a:off x="2506219" y="1527446"/>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252525"/>
                </a:solidFill>
                <a:latin typeface="Yu Gothic UI Semibold"/>
                <a:cs typeface="Yu Gothic UI Semibold"/>
              </a:rPr>
              <a:t>韓国</a:t>
            </a:r>
            <a:endParaRPr sz="1400">
              <a:latin typeface="Yu Gothic UI Semibold"/>
              <a:cs typeface="Yu Gothic UI Semibold"/>
            </a:endParaRPr>
          </a:p>
        </p:txBody>
      </p:sp>
      <p:pic>
        <p:nvPicPr>
          <p:cNvPr id="48" name="object 48"/>
          <p:cNvPicPr/>
          <p:nvPr/>
        </p:nvPicPr>
        <p:blipFill>
          <a:blip r:embed="rId4" cstate="print"/>
          <a:stretch>
            <a:fillRect/>
          </a:stretch>
        </p:blipFill>
        <p:spPr>
          <a:xfrm>
            <a:off x="3327400" y="1614805"/>
            <a:ext cx="243839" cy="105409"/>
          </a:xfrm>
          <a:prstGeom prst="rect">
            <a:avLst/>
          </a:prstGeom>
        </p:spPr>
      </p:pic>
      <p:sp>
        <p:nvSpPr>
          <p:cNvPr id="49" name="object 49"/>
          <p:cNvSpPr txBox="1"/>
          <p:nvPr/>
        </p:nvSpPr>
        <p:spPr>
          <a:xfrm>
            <a:off x="3584411" y="1527446"/>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252525"/>
                </a:solidFill>
                <a:latin typeface="Yu Gothic UI Semibold"/>
                <a:cs typeface="Yu Gothic UI Semibold"/>
              </a:rPr>
              <a:t>日本</a:t>
            </a:r>
            <a:endParaRPr sz="1400">
              <a:latin typeface="Yu Gothic UI Semibold"/>
              <a:cs typeface="Yu Gothic UI Semibold"/>
            </a:endParaRPr>
          </a:p>
        </p:txBody>
      </p:sp>
      <p:sp>
        <p:nvSpPr>
          <p:cNvPr id="50" name="object 50"/>
          <p:cNvSpPr txBox="1"/>
          <p:nvPr/>
        </p:nvSpPr>
        <p:spPr>
          <a:xfrm>
            <a:off x="78741" y="5610584"/>
            <a:ext cx="2301240"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404040"/>
                </a:solidFill>
                <a:latin typeface="Yu Gothic UI Semibold"/>
                <a:cs typeface="Yu Gothic UI Semibold"/>
              </a:rPr>
              <a:t>（注）物価</a:t>
            </a:r>
            <a:r>
              <a:rPr dirty="0" sz="1050" spc="180" b="1">
                <a:solidFill>
                  <a:srgbClr val="404040"/>
                </a:solidFill>
                <a:latin typeface="Yu Gothic UI Semibold"/>
                <a:cs typeface="Yu Gothic UI Semibold"/>
              </a:rPr>
              <a:t>の</a:t>
            </a:r>
            <a:r>
              <a:rPr dirty="0" sz="1050" spc="10" b="1">
                <a:solidFill>
                  <a:srgbClr val="404040"/>
                </a:solidFill>
                <a:latin typeface="Yu Gothic UI Semibold"/>
                <a:cs typeface="Yu Gothic UI Semibold"/>
              </a:rPr>
              <a:t>変</a:t>
            </a:r>
            <a:r>
              <a:rPr dirty="0" sz="1050" spc="-15" b="1">
                <a:solidFill>
                  <a:srgbClr val="404040"/>
                </a:solidFill>
                <a:latin typeface="Yu Gothic UI Semibold"/>
                <a:cs typeface="Yu Gothic UI Semibold"/>
              </a:rPr>
              <a:t>動</a:t>
            </a:r>
            <a:r>
              <a:rPr dirty="0" sz="1050" spc="245" b="1">
                <a:solidFill>
                  <a:srgbClr val="404040"/>
                </a:solidFill>
                <a:latin typeface="Yu Gothic UI Semibold"/>
                <a:cs typeface="Yu Gothic UI Semibold"/>
              </a:rPr>
              <a:t>を</a:t>
            </a:r>
            <a:r>
              <a:rPr dirty="0" sz="1050" spc="-15" b="1">
                <a:solidFill>
                  <a:srgbClr val="404040"/>
                </a:solidFill>
                <a:latin typeface="Yu Gothic UI Semibold"/>
                <a:cs typeface="Yu Gothic UI Semibold"/>
              </a:rPr>
              <a:t>考</a:t>
            </a:r>
            <a:r>
              <a:rPr dirty="0" sz="1050" spc="10" b="1">
                <a:solidFill>
                  <a:srgbClr val="404040"/>
                </a:solidFill>
                <a:latin typeface="Yu Gothic UI Semibold"/>
                <a:cs typeface="Yu Gothic UI Semibold"/>
              </a:rPr>
              <a:t>慮</a:t>
            </a:r>
            <a:r>
              <a:rPr dirty="0" sz="1050" spc="220" b="1">
                <a:solidFill>
                  <a:srgbClr val="404040"/>
                </a:solidFill>
                <a:latin typeface="Yu Gothic UI Semibold"/>
                <a:cs typeface="Yu Gothic UI Semibold"/>
              </a:rPr>
              <a:t>し</a:t>
            </a:r>
            <a:r>
              <a:rPr dirty="0" sz="1050" spc="275" b="1">
                <a:solidFill>
                  <a:srgbClr val="404040"/>
                </a:solidFill>
                <a:latin typeface="Yu Gothic UI Semibold"/>
                <a:cs typeface="Yu Gothic UI Semibold"/>
              </a:rPr>
              <a:t>た</a:t>
            </a:r>
            <a:r>
              <a:rPr dirty="0" sz="1050" spc="-15" b="1">
                <a:solidFill>
                  <a:srgbClr val="404040"/>
                </a:solidFill>
                <a:latin typeface="Yu Gothic UI Semibold"/>
                <a:cs typeface="Yu Gothic UI Semibold"/>
              </a:rPr>
              <a:t>実</a:t>
            </a:r>
            <a:r>
              <a:rPr dirty="0" sz="1050" spc="10" b="1">
                <a:solidFill>
                  <a:srgbClr val="404040"/>
                </a:solidFill>
                <a:latin typeface="Yu Gothic UI Semibold"/>
                <a:cs typeface="Yu Gothic UI Semibold"/>
              </a:rPr>
              <a:t>質</a:t>
            </a:r>
            <a:r>
              <a:rPr dirty="0" sz="1050" spc="-15" b="1">
                <a:solidFill>
                  <a:srgbClr val="404040"/>
                </a:solidFill>
                <a:latin typeface="Yu Gothic UI Semibold"/>
                <a:cs typeface="Yu Gothic UI Semibold"/>
              </a:rPr>
              <a:t>値</a:t>
            </a:r>
            <a:r>
              <a:rPr dirty="0" sz="1050" spc="360" b="1">
                <a:solidFill>
                  <a:srgbClr val="404040"/>
                </a:solidFill>
                <a:latin typeface="Yu Gothic UI Semibold"/>
                <a:cs typeface="Yu Gothic UI Semibold"/>
              </a:rPr>
              <a:t>。</a:t>
            </a:r>
            <a:endParaRPr sz="1050">
              <a:latin typeface="Yu Gothic UI Semibold"/>
              <a:cs typeface="Yu Gothic UI Semibold"/>
            </a:endParaRPr>
          </a:p>
        </p:txBody>
      </p:sp>
      <p:sp>
        <p:nvSpPr>
          <p:cNvPr id="51" name="object 51"/>
          <p:cNvSpPr txBox="1"/>
          <p:nvPr/>
        </p:nvSpPr>
        <p:spPr>
          <a:xfrm>
            <a:off x="8762263" y="5021318"/>
            <a:ext cx="1000125" cy="208279"/>
          </a:xfrm>
          <a:prstGeom prst="rect">
            <a:avLst/>
          </a:prstGeom>
        </p:spPr>
        <p:txBody>
          <a:bodyPr wrap="square" lIns="0" tIns="12700" rIns="0" bIns="0" rtlCol="0" vert="horz">
            <a:spAutoFit/>
          </a:bodyPr>
          <a:lstStyle/>
          <a:p>
            <a:pPr marL="12700">
              <a:lnSpc>
                <a:spcPct val="100000"/>
              </a:lnSpc>
              <a:spcBef>
                <a:spcPts val="100"/>
              </a:spcBef>
              <a:tabLst>
                <a:tab pos="529590" algn="l"/>
              </a:tabLst>
            </a:pPr>
            <a:r>
              <a:rPr dirty="0" baseline="2645" sz="1575" spc="82" b="1">
                <a:solidFill>
                  <a:srgbClr val="404040"/>
                </a:solidFill>
                <a:latin typeface="Yu Gothic UI Semibold"/>
                <a:cs typeface="Yu Gothic UI Semibold"/>
              </a:rPr>
              <a:t>20</a:t>
            </a:r>
            <a:r>
              <a:rPr dirty="0" baseline="2645" sz="1575" spc="82" b="1">
                <a:solidFill>
                  <a:srgbClr val="404040"/>
                </a:solidFill>
                <a:latin typeface="Yu Gothic UI Semibold"/>
                <a:cs typeface="Yu Gothic UI Semibold"/>
              </a:rPr>
              <a:t>1</a:t>
            </a:r>
            <a:r>
              <a:rPr dirty="0" baseline="2645" sz="1575" spc="7" b="1">
                <a:solidFill>
                  <a:srgbClr val="404040"/>
                </a:solidFill>
                <a:latin typeface="Yu Gothic UI Semibold"/>
                <a:cs typeface="Yu Gothic UI Semibold"/>
              </a:rPr>
              <a:t>8</a:t>
            </a:r>
            <a:r>
              <a:rPr dirty="0" baseline="2645" sz="1575" b="1">
                <a:solidFill>
                  <a:srgbClr val="404040"/>
                </a:solidFill>
                <a:latin typeface="Yu Gothic UI Semibold"/>
                <a:cs typeface="Yu Gothic UI Semibold"/>
              </a:rPr>
              <a:t>	</a:t>
            </a:r>
            <a:r>
              <a:rPr dirty="0" sz="1200" b="1">
                <a:solidFill>
                  <a:srgbClr val="404040"/>
                </a:solidFill>
                <a:latin typeface="Yu Gothic UI Semibold"/>
                <a:cs typeface="Yu Gothic UI Semibold"/>
              </a:rPr>
              <a:t>（年）</a:t>
            </a:r>
            <a:endParaRPr sz="1200">
              <a:latin typeface="Yu Gothic UI Semibold"/>
              <a:cs typeface="Yu Gothic UI Semibold"/>
            </a:endParaRPr>
          </a:p>
        </p:txBody>
      </p:sp>
      <p:sp>
        <p:nvSpPr>
          <p:cNvPr id="52" name="object 52"/>
          <p:cNvSpPr txBox="1"/>
          <p:nvPr/>
        </p:nvSpPr>
        <p:spPr>
          <a:xfrm>
            <a:off x="8106405" y="383024"/>
            <a:ext cx="1173480" cy="208279"/>
          </a:xfrm>
          <a:prstGeom prst="rect">
            <a:avLst/>
          </a:prstGeom>
        </p:spPr>
        <p:txBody>
          <a:bodyPr wrap="square" lIns="0" tIns="12700" rIns="0" bIns="0" rtlCol="0" vert="horz">
            <a:spAutoFit/>
          </a:bodyPr>
          <a:lstStyle/>
          <a:p>
            <a:pPr marL="12700">
              <a:lnSpc>
                <a:spcPct val="100000"/>
              </a:lnSpc>
              <a:spcBef>
                <a:spcPts val="100"/>
              </a:spcBef>
            </a:pPr>
            <a:r>
              <a:rPr dirty="0" sz="1200" spc="25" b="1">
                <a:latin typeface="Yu Gothic UI Semibold"/>
                <a:cs typeface="Yu Gothic UI Semibold"/>
              </a:rPr>
              <a:t>（1993</a:t>
            </a:r>
            <a:r>
              <a:rPr dirty="0" sz="1200" b="1">
                <a:latin typeface="Yu Gothic UI Semibold"/>
                <a:cs typeface="Yu Gothic UI Semibold"/>
              </a:rPr>
              <a:t>年</a:t>
            </a:r>
            <a:r>
              <a:rPr dirty="0" sz="1200" spc="25" b="1">
                <a:latin typeface="Yu Gothic UI Semibold"/>
                <a:cs typeface="Yu Gothic UI Semibold"/>
              </a:rPr>
              <a:t>=100）</a:t>
            </a:r>
            <a:endParaRPr sz="1200">
              <a:latin typeface="Yu Gothic UI Semibold"/>
              <a:cs typeface="Yu Gothic UI Semibold"/>
            </a:endParaRPr>
          </a:p>
        </p:txBody>
      </p:sp>
      <p:sp>
        <p:nvSpPr>
          <p:cNvPr id="53" name="object 53"/>
          <p:cNvSpPr txBox="1">
            <a:spLocks noGrp="1"/>
          </p:cNvSpPr>
          <p:nvPr>
            <p:ph type="title"/>
          </p:nvPr>
        </p:nvSpPr>
        <p:spPr>
          <a:xfrm>
            <a:off x="2654936" y="12700"/>
            <a:ext cx="4597400" cy="391160"/>
          </a:xfrm>
          <a:prstGeom prst="rect"/>
        </p:spPr>
        <p:txBody>
          <a:bodyPr wrap="square" lIns="0" tIns="12700" rIns="0" bIns="0" rtlCol="0" vert="horz">
            <a:spAutoFit/>
          </a:bodyPr>
          <a:lstStyle/>
          <a:p>
            <a:pPr marL="12700">
              <a:lnSpc>
                <a:spcPct val="100000"/>
              </a:lnSpc>
              <a:spcBef>
                <a:spcPts val="100"/>
              </a:spcBef>
            </a:pPr>
            <a:r>
              <a:rPr dirty="0" u="sng" spc="50">
                <a:solidFill>
                  <a:srgbClr val="003300"/>
                </a:solidFill>
                <a:uFill>
                  <a:solidFill>
                    <a:srgbClr val="003300"/>
                  </a:solidFill>
                </a:uFill>
              </a:rPr>
              <a:t>主要国の平均年収の推移（実質）</a:t>
            </a:r>
          </a:p>
        </p:txBody>
      </p:sp>
      <p:grpSp>
        <p:nvGrpSpPr>
          <p:cNvPr id="54" name="object 54"/>
          <p:cNvGrpSpPr/>
          <p:nvPr/>
        </p:nvGrpSpPr>
        <p:grpSpPr>
          <a:xfrm>
            <a:off x="8468042" y="4279582"/>
            <a:ext cx="676275" cy="348615"/>
            <a:chOff x="8468042" y="4279582"/>
            <a:chExt cx="676275" cy="348615"/>
          </a:xfrm>
        </p:grpSpPr>
        <p:sp>
          <p:nvSpPr>
            <p:cNvPr id="55" name="object 55"/>
            <p:cNvSpPr/>
            <p:nvPr/>
          </p:nvSpPr>
          <p:spPr>
            <a:xfrm>
              <a:off x="8482330" y="4293870"/>
              <a:ext cx="647700" cy="320040"/>
            </a:xfrm>
            <a:custGeom>
              <a:avLst/>
              <a:gdLst/>
              <a:ahLst/>
              <a:cxnLst/>
              <a:rect l="l" t="t" r="r" b="b"/>
              <a:pathLst>
                <a:path w="647700" h="320039">
                  <a:moveTo>
                    <a:pt x="647700" y="0"/>
                  </a:moveTo>
                  <a:lnTo>
                    <a:pt x="0" y="0"/>
                  </a:lnTo>
                  <a:lnTo>
                    <a:pt x="0" y="320039"/>
                  </a:lnTo>
                  <a:lnTo>
                    <a:pt x="647700" y="320039"/>
                  </a:lnTo>
                  <a:lnTo>
                    <a:pt x="647700" y="0"/>
                  </a:lnTo>
                  <a:close/>
                </a:path>
              </a:pathLst>
            </a:custGeom>
            <a:solidFill>
              <a:srgbClr val="FFFFFF"/>
            </a:solidFill>
          </p:spPr>
          <p:txBody>
            <a:bodyPr wrap="square" lIns="0" tIns="0" rIns="0" bIns="0" rtlCol="0"/>
            <a:lstStyle/>
            <a:p/>
          </p:txBody>
        </p:sp>
        <p:sp>
          <p:nvSpPr>
            <p:cNvPr id="56" name="object 56"/>
            <p:cNvSpPr/>
            <p:nvPr/>
          </p:nvSpPr>
          <p:spPr>
            <a:xfrm>
              <a:off x="8482330" y="4293870"/>
              <a:ext cx="647700" cy="320040"/>
            </a:xfrm>
            <a:custGeom>
              <a:avLst/>
              <a:gdLst/>
              <a:ahLst/>
              <a:cxnLst/>
              <a:rect l="l" t="t" r="r" b="b"/>
              <a:pathLst>
                <a:path w="647700" h="320039">
                  <a:moveTo>
                    <a:pt x="0" y="0"/>
                  </a:moveTo>
                  <a:lnTo>
                    <a:pt x="647700" y="0"/>
                  </a:lnTo>
                  <a:lnTo>
                    <a:pt x="647700" y="320039"/>
                  </a:lnTo>
                  <a:lnTo>
                    <a:pt x="0" y="320039"/>
                  </a:lnTo>
                  <a:lnTo>
                    <a:pt x="0" y="0"/>
                  </a:lnTo>
                  <a:close/>
                </a:path>
              </a:pathLst>
            </a:custGeom>
            <a:ln w="28575">
              <a:solidFill>
                <a:srgbClr val="FF0000"/>
              </a:solidFill>
            </a:ln>
          </p:spPr>
          <p:txBody>
            <a:bodyPr wrap="square" lIns="0" tIns="0" rIns="0" bIns="0" rtlCol="0"/>
            <a:lstStyle/>
            <a:p/>
          </p:txBody>
        </p:sp>
      </p:grpSp>
      <p:sp>
        <p:nvSpPr>
          <p:cNvPr id="57" name="object 57"/>
          <p:cNvSpPr txBox="1"/>
          <p:nvPr/>
        </p:nvSpPr>
        <p:spPr>
          <a:xfrm>
            <a:off x="8613547" y="4320268"/>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252525"/>
                </a:solidFill>
                <a:latin typeface="Yu Gothic UI Semibold"/>
                <a:cs typeface="Yu Gothic UI Semibold"/>
              </a:rPr>
              <a:t>日本</a:t>
            </a:r>
            <a:endParaRPr sz="1400">
              <a:latin typeface="Yu Gothic UI Semibold"/>
              <a:cs typeface="Yu Gothic UI Semibold"/>
            </a:endParaRPr>
          </a:p>
        </p:txBody>
      </p:sp>
      <p:sp>
        <p:nvSpPr>
          <p:cNvPr id="58" name="object 58"/>
          <p:cNvSpPr txBox="1"/>
          <p:nvPr/>
        </p:nvSpPr>
        <p:spPr>
          <a:xfrm>
            <a:off x="6464300" y="5445759"/>
            <a:ext cx="3169920" cy="261620"/>
          </a:xfrm>
          <a:prstGeom prst="rect">
            <a:avLst/>
          </a:prstGeom>
          <a:solidFill>
            <a:srgbClr val="FFFFFF"/>
          </a:solidFill>
        </p:spPr>
        <p:txBody>
          <a:bodyPr wrap="square" lIns="0" tIns="34925" rIns="0" bIns="0" rtlCol="0" vert="horz">
            <a:spAutoFit/>
          </a:bodyPr>
          <a:lstStyle/>
          <a:p>
            <a:pPr marL="91440">
              <a:lnSpc>
                <a:spcPct val="100000"/>
              </a:lnSpc>
              <a:spcBef>
                <a:spcPts val="275"/>
              </a:spcBef>
            </a:pPr>
            <a:r>
              <a:rPr dirty="0" sz="1100" b="1">
                <a:solidFill>
                  <a:srgbClr val="7E7E7E"/>
                </a:solidFill>
                <a:latin typeface="Yu Gothic UI Semibold"/>
                <a:cs typeface="Yu Gothic UI Semibold"/>
              </a:rPr>
              <a:t>出典：</a:t>
            </a:r>
            <a:r>
              <a:rPr dirty="0" sz="1100" spc="145" b="1">
                <a:solidFill>
                  <a:srgbClr val="7E7E7E"/>
                </a:solidFill>
                <a:latin typeface="Yu Gothic UI Semibold"/>
                <a:cs typeface="Yu Gothic UI Semibold"/>
              </a:rPr>
              <a:t>O</a:t>
            </a:r>
            <a:r>
              <a:rPr dirty="0" sz="1100" spc="105" b="1">
                <a:solidFill>
                  <a:srgbClr val="7E7E7E"/>
                </a:solidFill>
                <a:latin typeface="Yu Gothic UI Semibold"/>
                <a:cs typeface="Yu Gothic UI Semibold"/>
              </a:rPr>
              <a:t>E</a:t>
            </a:r>
            <a:r>
              <a:rPr dirty="0" sz="1100" spc="155" b="1">
                <a:solidFill>
                  <a:srgbClr val="7E7E7E"/>
                </a:solidFill>
                <a:latin typeface="Yu Gothic UI Semibold"/>
                <a:cs typeface="Yu Gothic UI Semibold"/>
              </a:rPr>
              <a:t>C</a:t>
            </a:r>
            <a:r>
              <a:rPr dirty="0" sz="1100" spc="45" b="1">
                <a:solidFill>
                  <a:srgbClr val="7E7E7E"/>
                </a:solidFill>
                <a:latin typeface="Yu Gothic UI Semibold"/>
                <a:cs typeface="Yu Gothic UI Semibold"/>
              </a:rPr>
              <a:t>D</a:t>
            </a:r>
            <a:r>
              <a:rPr dirty="0" sz="1100" spc="80" b="1">
                <a:solidFill>
                  <a:srgbClr val="7E7E7E"/>
                </a:solidFill>
                <a:latin typeface="Yu Gothic UI Semibold"/>
                <a:cs typeface="Yu Gothic UI Semibold"/>
              </a:rPr>
              <a:t>資料をもとに日本維新の会作成</a:t>
            </a:r>
            <a:endParaRPr sz="1100">
              <a:latin typeface="Yu Gothic UI Semibold"/>
              <a:cs typeface="Yu Gothic UI Semibold"/>
            </a:endParaRPr>
          </a:p>
        </p:txBody>
      </p:sp>
      <p:sp>
        <p:nvSpPr>
          <p:cNvPr id="59" name="object 59"/>
          <p:cNvSpPr/>
          <p:nvPr/>
        </p:nvSpPr>
        <p:spPr>
          <a:xfrm>
            <a:off x="129539" y="5996940"/>
            <a:ext cx="9646920" cy="370840"/>
          </a:xfrm>
          <a:custGeom>
            <a:avLst/>
            <a:gdLst/>
            <a:ahLst/>
            <a:cxnLst/>
            <a:rect l="l" t="t" r="r" b="b"/>
            <a:pathLst>
              <a:path w="9646920" h="370839">
                <a:moveTo>
                  <a:pt x="9646920" y="0"/>
                </a:moveTo>
                <a:lnTo>
                  <a:pt x="0" y="0"/>
                </a:lnTo>
                <a:lnTo>
                  <a:pt x="0" y="370840"/>
                </a:lnTo>
                <a:lnTo>
                  <a:pt x="9646920" y="370840"/>
                </a:lnTo>
                <a:lnTo>
                  <a:pt x="9646920" y="0"/>
                </a:lnTo>
                <a:close/>
              </a:path>
            </a:pathLst>
          </a:custGeom>
          <a:solidFill>
            <a:srgbClr val="FFFF5B"/>
          </a:solidFill>
        </p:spPr>
        <p:txBody>
          <a:bodyPr wrap="square" lIns="0" tIns="0" rIns="0" bIns="0" rtlCol="0"/>
          <a:lstStyle/>
          <a:p/>
        </p:txBody>
      </p:sp>
      <p:sp>
        <p:nvSpPr>
          <p:cNvPr id="60" name="object 60"/>
          <p:cNvSpPr txBox="1"/>
          <p:nvPr/>
        </p:nvSpPr>
        <p:spPr>
          <a:xfrm>
            <a:off x="367982" y="6017163"/>
            <a:ext cx="916940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252525"/>
                </a:solidFill>
                <a:latin typeface="Yu Gothic UI Semibold"/>
                <a:cs typeface="Yu Gothic UI Semibold"/>
              </a:rPr>
              <a:t>諸外国</a:t>
            </a:r>
            <a:r>
              <a:rPr dirty="0" sz="1800" spc="380" b="1">
                <a:solidFill>
                  <a:srgbClr val="252525"/>
                </a:solidFill>
                <a:latin typeface="Yu Gothic UI Semibold"/>
                <a:cs typeface="Yu Gothic UI Semibold"/>
              </a:rPr>
              <a:t>のフルタイムの</a:t>
            </a:r>
            <a:r>
              <a:rPr dirty="0" sz="1800" spc="380" b="1">
                <a:solidFill>
                  <a:srgbClr val="252525"/>
                </a:solidFill>
                <a:latin typeface="Yu Gothic UI Semibold"/>
                <a:cs typeface="Yu Gothic UI Semibold"/>
              </a:rPr>
              <a:t>平均年収</a:t>
            </a:r>
            <a:r>
              <a:rPr dirty="0" sz="1800" spc="220" b="1">
                <a:solidFill>
                  <a:srgbClr val="252525"/>
                </a:solidFill>
                <a:latin typeface="Yu Gothic UI Semibold"/>
                <a:cs typeface="Yu Gothic UI Semibold"/>
              </a:rPr>
              <a:t>は</a:t>
            </a:r>
            <a:r>
              <a:rPr dirty="0" sz="1800" spc="220" b="1">
                <a:solidFill>
                  <a:srgbClr val="252525"/>
                </a:solidFill>
                <a:latin typeface="Yu Gothic UI Semibold"/>
                <a:cs typeface="Yu Gothic UI Semibold"/>
              </a:rPr>
              <a:t>伸</a:t>
            </a:r>
            <a:r>
              <a:rPr dirty="0" sz="1800" spc="320" b="1">
                <a:solidFill>
                  <a:srgbClr val="252525"/>
                </a:solidFill>
                <a:latin typeface="Yu Gothic UI Semibold"/>
                <a:cs typeface="Yu Gothic UI Semibold"/>
              </a:rPr>
              <a:t>びているが</a:t>
            </a:r>
            <a:r>
              <a:rPr dirty="0" sz="1800" spc="600" b="1">
                <a:solidFill>
                  <a:srgbClr val="252525"/>
                </a:solidFill>
                <a:latin typeface="Yu Gothic UI Semibold"/>
                <a:cs typeface="Yu Gothic UI Semibold"/>
              </a:rPr>
              <a:t>、</a:t>
            </a:r>
            <a:r>
              <a:rPr dirty="0" sz="1800" spc="600" b="1">
                <a:solidFill>
                  <a:srgbClr val="252525"/>
                </a:solidFill>
                <a:latin typeface="Yu Gothic UI Semibold"/>
                <a:cs typeface="Yu Gothic UI Semibold"/>
              </a:rPr>
              <a:t>日本</a:t>
            </a:r>
            <a:r>
              <a:rPr dirty="0" sz="1800" spc="215" b="1">
                <a:solidFill>
                  <a:srgbClr val="252525"/>
                </a:solidFill>
                <a:latin typeface="Yu Gothic UI Semibold"/>
                <a:cs typeface="Yu Gothic UI Semibold"/>
              </a:rPr>
              <a:t>はほぼ</a:t>
            </a:r>
            <a:r>
              <a:rPr dirty="0" sz="1800" spc="215" b="1">
                <a:solidFill>
                  <a:srgbClr val="252525"/>
                </a:solidFill>
                <a:latin typeface="Yu Gothic UI Semibold"/>
                <a:cs typeface="Yu Gothic UI Semibold"/>
              </a:rPr>
              <a:t>横</a:t>
            </a:r>
            <a:r>
              <a:rPr dirty="0" sz="1800" spc="270" b="1">
                <a:solidFill>
                  <a:srgbClr val="252525"/>
                </a:solidFill>
                <a:latin typeface="Yu Gothic UI Semibold"/>
                <a:cs typeface="Yu Gothic UI Semibold"/>
              </a:rPr>
              <a:t>ばいで</a:t>
            </a:r>
            <a:r>
              <a:rPr dirty="0" sz="1800" spc="270" b="1">
                <a:solidFill>
                  <a:srgbClr val="252525"/>
                </a:solidFill>
                <a:latin typeface="Yu Gothic UI Semibold"/>
                <a:cs typeface="Yu Gothic UI Semibold"/>
              </a:rPr>
              <a:t>取</a:t>
            </a:r>
            <a:r>
              <a:rPr dirty="0" sz="1800" spc="535" b="1">
                <a:solidFill>
                  <a:srgbClr val="252525"/>
                </a:solidFill>
                <a:latin typeface="Yu Gothic UI Semibold"/>
                <a:cs typeface="Yu Gothic UI Semibold"/>
              </a:rPr>
              <a:t>り</a:t>
            </a:r>
            <a:r>
              <a:rPr dirty="0" sz="1800" spc="535" b="1">
                <a:solidFill>
                  <a:srgbClr val="252525"/>
                </a:solidFill>
                <a:latin typeface="Yu Gothic UI Semibold"/>
                <a:cs typeface="Yu Gothic UI Semibold"/>
              </a:rPr>
              <a:t>残</a:t>
            </a:r>
            <a:r>
              <a:rPr dirty="0" sz="1800" spc="355" b="1">
                <a:solidFill>
                  <a:srgbClr val="252525"/>
                </a:solidFill>
                <a:latin typeface="Yu Gothic UI Semibold"/>
                <a:cs typeface="Yu Gothic UI Semibold"/>
              </a:rPr>
              <a:t>されている</a:t>
            </a:r>
            <a:r>
              <a:rPr dirty="0" sz="1800" spc="600" b="1">
                <a:solidFill>
                  <a:srgbClr val="252525"/>
                </a:solidFill>
                <a:latin typeface="Yu Gothic UI Semibold"/>
                <a:cs typeface="Yu Gothic UI Semibold"/>
              </a:rPr>
              <a:t>。</a:t>
            </a:r>
            <a:endParaRPr sz="1800">
              <a:latin typeface="Yu Gothic UI Semibold"/>
              <a:cs typeface="Yu Gothic UI Semibold"/>
            </a:endParaRPr>
          </a:p>
        </p:txBody>
      </p:sp>
      <p:sp>
        <p:nvSpPr>
          <p:cNvPr id="61" name="object 61"/>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10</a:t>
            </a:r>
          </a:p>
        </p:txBody>
      </p:sp>
      <p:sp>
        <p:nvSpPr>
          <p:cNvPr id="62" name="object 6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87720"/>
            <a:chOff x="0" y="0"/>
            <a:chExt cx="9906000" cy="5887720"/>
          </a:xfrm>
        </p:grpSpPr>
        <p:sp>
          <p:nvSpPr>
            <p:cNvPr id="4" name="object 4"/>
            <p:cNvSpPr/>
            <p:nvPr/>
          </p:nvSpPr>
          <p:spPr>
            <a:xfrm>
              <a:off x="0" y="0"/>
              <a:ext cx="9906000" cy="5887720"/>
            </a:xfrm>
            <a:custGeom>
              <a:avLst/>
              <a:gdLst/>
              <a:ahLst/>
              <a:cxnLst/>
              <a:rect l="l" t="t" r="r" b="b"/>
              <a:pathLst>
                <a:path w="9906000" h="5887720">
                  <a:moveTo>
                    <a:pt x="9906000" y="0"/>
                  </a:moveTo>
                  <a:lnTo>
                    <a:pt x="0" y="0"/>
                  </a:lnTo>
                  <a:lnTo>
                    <a:pt x="0" y="5887720"/>
                  </a:lnTo>
                  <a:lnTo>
                    <a:pt x="9906000" y="5887720"/>
                  </a:lnTo>
                  <a:lnTo>
                    <a:pt x="9906000" y="0"/>
                  </a:lnTo>
                  <a:close/>
                </a:path>
              </a:pathLst>
            </a:custGeom>
            <a:solidFill>
              <a:srgbClr val="CCCCFF"/>
            </a:solidFill>
          </p:spPr>
          <p:txBody>
            <a:bodyPr wrap="square" lIns="0" tIns="0" rIns="0" bIns="0" rtlCol="0"/>
            <a:lstStyle/>
            <a:p/>
          </p:txBody>
        </p:sp>
        <p:sp>
          <p:nvSpPr>
            <p:cNvPr id="5" name="object 5"/>
            <p:cNvSpPr/>
            <p:nvPr/>
          </p:nvSpPr>
          <p:spPr>
            <a:xfrm>
              <a:off x="965200" y="1023619"/>
              <a:ext cx="8384540" cy="3556000"/>
            </a:xfrm>
            <a:custGeom>
              <a:avLst/>
              <a:gdLst/>
              <a:ahLst/>
              <a:cxnLst/>
              <a:rect l="l" t="t" r="r" b="b"/>
              <a:pathLst>
                <a:path w="8384540" h="3556000">
                  <a:moveTo>
                    <a:pt x="8384540" y="0"/>
                  </a:moveTo>
                  <a:lnTo>
                    <a:pt x="0" y="0"/>
                  </a:lnTo>
                  <a:lnTo>
                    <a:pt x="0" y="3556000"/>
                  </a:lnTo>
                  <a:lnTo>
                    <a:pt x="8384540" y="3556000"/>
                  </a:lnTo>
                  <a:lnTo>
                    <a:pt x="8384540" y="0"/>
                  </a:lnTo>
                  <a:close/>
                </a:path>
              </a:pathLst>
            </a:custGeom>
            <a:solidFill>
              <a:srgbClr val="FFFFFF"/>
            </a:solidFill>
          </p:spPr>
          <p:txBody>
            <a:bodyPr wrap="square" lIns="0" tIns="0" rIns="0" bIns="0" rtlCol="0"/>
            <a:lstStyle/>
            <a:p/>
          </p:txBody>
        </p:sp>
        <p:sp>
          <p:nvSpPr>
            <p:cNvPr id="6" name="object 6"/>
            <p:cNvSpPr/>
            <p:nvPr/>
          </p:nvSpPr>
          <p:spPr>
            <a:xfrm>
              <a:off x="965200" y="1023619"/>
              <a:ext cx="8384540" cy="2667000"/>
            </a:xfrm>
            <a:custGeom>
              <a:avLst/>
              <a:gdLst/>
              <a:ahLst/>
              <a:cxnLst/>
              <a:rect l="l" t="t" r="r" b="b"/>
              <a:pathLst>
                <a:path w="8384540" h="2667000">
                  <a:moveTo>
                    <a:pt x="0" y="2666999"/>
                  </a:moveTo>
                  <a:lnTo>
                    <a:pt x="8384540" y="2666999"/>
                  </a:lnTo>
                </a:path>
                <a:path w="8384540" h="2667000">
                  <a:moveTo>
                    <a:pt x="0" y="1777999"/>
                  </a:moveTo>
                  <a:lnTo>
                    <a:pt x="8384540" y="1777999"/>
                  </a:lnTo>
                </a:path>
                <a:path w="8384540" h="2667000">
                  <a:moveTo>
                    <a:pt x="0" y="888999"/>
                  </a:moveTo>
                  <a:lnTo>
                    <a:pt x="8384540" y="888999"/>
                  </a:lnTo>
                </a:path>
                <a:path w="8384540" h="2667000">
                  <a:moveTo>
                    <a:pt x="0" y="0"/>
                  </a:moveTo>
                  <a:lnTo>
                    <a:pt x="8384540" y="0"/>
                  </a:lnTo>
                </a:path>
              </a:pathLst>
            </a:custGeom>
            <a:ln w="9525">
              <a:solidFill>
                <a:srgbClr val="000000"/>
              </a:solidFill>
              <a:prstDash val="sysDash"/>
            </a:ln>
          </p:spPr>
          <p:txBody>
            <a:bodyPr wrap="square" lIns="0" tIns="0" rIns="0" bIns="0" rtlCol="0"/>
            <a:lstStyle/>
            <a:p/>
          </p:txBody>
        </p:sp>
        <p:sp>
          <p:nvSpPr>
            <p:cNvPr id="7" name="object 7"/>
            <p:cNvSpPr/>
            <p:nvPr/>
          </p:nvSpPr>
          <p:spPr>
            <a:xfrm>
              <a:off x="965200" y="4579620"/>
              <a:ext cx="8384540" cy="0"/>
            </a:xfrm>
            <a:custGeom>
              <a:avLst/>
              <a:gdLst/>
              <a:ahLst/>
              <a:cxnLst/>
              <a:rect l="l" t="t" r="r" b="b"/>
              <a:pathLst>
                <a:path w="8384540" h="0">
                  <a:moveTo>
                    <a:pt x="0" y="0"/>
                  </a:moveTo>
                  <a:lnTo>
                    <a:pt x="8384540" y="0"/>
                  </a:lnTo>
                </a:path>
              </a:pathLst>
            </a:custGeom>
            <a:ln w="9525">
              <a:solidFill>
                <a:srgbClr val="000000"/>
              </a:solidFill>
            </a:ln>
          </p:spPr>
          <p:txBody>
            <a:bodyPr wrap="square" lIns="0" tIns="0" rIns="0" bIns="0" rtlCol="0"/>
            <a:lstStyle/>
            <a:p/>
          </p:txBody>
        </p:sp>
        <p:sp>
          <p:nvSpPr>
            <p:cNvPr id="8" name="object 8"/>
            <p:cNvSpPr/>
            <p:nvPr/>
          </p:nvSpPr>
          <p:spPr>
            <a:xfrm>
              <a:off x="965200" y="4508500"/>
              <a:ext cx="8384540" cy="71120"/>
            </a:xfrm>
            <a:custGeom>
              <a:avLst/>
              <a:gdLst/>
              <a:ahLst/>
              <a:cxnLst/>
              <a:rect l="l" t="t" r="r" b="b"/>
              <a:pathLst>
                <a:path w="8384540" h="71120">
                  <a:moveTo>
                    <a:pt x="0" y="0"/>
                  </a:moveTo>
                  <a:lnTo>
                    <a:pt x="0" y="71120"/>
                  </a:lnTo>
                </a:path>
                <a:path w="8384540" h="71120">
                  <a:moveTo>
                    <a:pt x="246379" y="0"/>
                  </a:moveTo>
                  <a:lnTo>
                    <a:pt x="246379" y="71120"/>
                  </a:lnTo>
                </a:path>
                <a:path w="8384540" h="71120">
                  <a:moveTo>
                    <a:pt x="492759" y="0"/>
                  </a:moveTo>
                  <a:lnTo>
                    <a:pt x="492759" y="71120"/>
                  </a:lnTo>
                </a:path>
                <a:path w="8384540" h="71120">
                  <a:moveTo>
                    <a:pt x="739140" y="0"/>
                  </a:moveTo>
                  <a:lnTo>
                    <a:pt x="739140" y="71120"/>
                  </a:lnTo>
                </a:path>
                <a:path w="8384540" h="71120">
                  <a:moveTo>
                    <a:pt x="985519" y="0"/>
                  </a:moveTo>
                  <a:lnTo>
                    <a:pt x="985519" y="71120"/>
                  </a:lnTo>
                </a:path>
                <a:path w="8384540" h="71120">
                  <a:moveTo>
                    <a:pt x="1231900" y="0"/>
                  </a:moveTo>
                  <a:lnTo>
                    <a:pt x="1231900" y="71120"/>
                  </a:lnTo>
                </a:path>
                <a:path w="8384540" h="71120">
                  <a:moveTo>
                    <a:pt x="1478280" y="0"/>
                  </a:moveTo>
                  <a:lnTo>
                    <a:pt x="1478280" y="71120"/>
                  </a:lnTo>
                </a:path>
                <a:path w="8384540" h="71120">
                  <a:moveTo>
                    <a:pt x="1724660" y="0"/>
                  </a:moveTo>
                  <a:lnTo>
                    <a:pt x="1724660" y="71120"/>
                  </a:lnTo>
                </a:path>
                <a:path w="8384540" h="71120">
                  <a:moveTo>
                    <a:pt x="1971039" y="0"/>
                  </a:moveTo>
                  <a:lnTo>
                    <a:pt x="1971039" y="71120"/>
                  </a:lnTo>
                </a:path>
                <a:path w="8384540" h="71120">
                  <a:moveTo>
                    <a:pt x="2217420" y="0"/>
                  </a:moveTo>
                  <a:lnTo>
                    <a:pt x="2217420" y="71120"/>
                  </a:lnTo>
                </a:path>
                <a:path w="8384540" h="71120">
                  <a:moveTo>
                    <a:pt x="2466340" y="0"/>
                  </a:moveTo>
                  <a:lnTo>
                    <a:pt x="2466340" y="71120"/>
                  </a:lnTo>
                </a:path>
                <a:path w="8384540" h="71120">
                  <a:moveTo>
                    <a:pt x="2712720" y="0"/>
                  </a:moveTo>
                  <a:lnTo>
                    <a:pt x="2712720" y="71120"/>
                  </a:lnTo>
                </a:path>
                <a:path w="8384540" h="71120">
                  <a:moveTo>
                    <a:pt x="2959100" y="0"/>
                  </a:moveTo>
                  <a:lnTo>
                    <a:pt x="2959100" y="71120"/>
                  </a:lnTo>
                </a:path>
                <a:path w="8384540" h="71120">
                  <a:moveTo>
                    <a:pt x="3205480" y="0"/>
                  </a:moveTo>
                  <a:lnTo>
                    <a:pt x="3205480" y="71120"/>
                  </a:lnTo>
                </a:path>
                <a:path w="8384540" h="71120">
                  <a:moveTo>
                    <a:pt x="3451860" y="0"/>
                  </a:moveTo>
                  <a:lnTo>
                    <a:pt x="3451860" y="71120"/>
                  </a:lnTo>
                </a:path>
                <a:path w="8384540" h="71120">
                  <a:moveTo>
                    <a:pt x="3698240" y="0"/>
                  </a:moveTo>
                  <a:lnTo>
                    <a:pt x="3698240" y="71120"/>
                  </a:lnTo>
                </a:path>
                <a:path w="8384540" h="71120">
                  <a:moveTo>
                    <a:pt x="3944620" y="0"/>
                  </a:moveTo>
                  <a:lnTo>
                    <a:pt x="3944620" y="71120"/>
                  </a:lnTo>
                </a:path>
                <a:path w="8384540" h="71120">
                  <a:moveTo>
                    <a:pt x="4191000" y="0"/>
                  </a:moveTo>
                  <a:lnTo>
                    <a:pt x="4191000" y="71120"/>
                  </a:lnTo>
                </a:path>
                <a:path w="8384540" h="71120">
                  <a:moveTo>
                    <a:pt x="4437380" y="0"/>
                  </a:moveTo>
                  <a:lnTo>
                    <a:pt x="4437380" y="71120"/>
                  </a:lnTo>
                </a:path>
                <a:path w="8384540" h="71120">
                  <a:moveTo>
                    <a:pt x="4686300" y="0"/>
                  </a:moveTo>
                  <a:lnTo>
                    <a:pt x="4686300" y="71120"/>
                  </a:lnTo>
                </a:path>
                <a:path w="8384540" h="71120">
                  <a:moveTo>
                    <a:pt x="4932680" y="0"/>
                  </a:moveTo>
                  <a:lnTo>
                    <a:pt x="4932680" y="71120"/>
                  </a:lnTo>
                </a:path>
                <a:path w="8384540" h="71120">
                  <a:moveTo>
                    <a:pt x="5179060" y="0"/>
                  </a:moveTo>
                  <a:lnTo>
                    <a:pt x="5179060" y="71120"/>
                  </a:lnTo>
                </a:path>
                <a:path w="8384540" h="71120">
                  <a:moveTo>
                    <a:pt x="5425440" y="0"/>
                  </a:moveTo>
                  <a:lnTo>
                    <a:pt x="5425440" y="71120"/>
                  </a:lnTo>
                </a:path>
                <a:path w="8384540" h="71120">
                  <a:moveTo>
                    <a:pt x="5671820" y="0"/>
                  </a:moveTo>
                  <a:lnTo>
                    <a:pt x="5671820" y="71120"/>
                  </a:lnTo>
                </a:path>
                <a:path w="8384540" h="71120">
                  <a:moveTo>
                    <a:pt x="5918200" y="0"/>
                  </a:moveTo>
                  <a:lnTo>
                    <a:pt x="5918200" y="71120"/>
                  </a:lnTo>
                </a:path>
                <a:path w="8384540" h="71120">
                  <a:moveTo>
                    <a:pt x="6164580" y="0"/>
                  </a:moveTo>
                  <a:lnTo>
                    <a:pt x="6164580" y="71120"/>
                  </a:lnTo>
                </a:path>
                <a:path w="8384540" h="71120">
                  <a:moveTo>
                    <a:pt x="6410960" y="0"/>
                  </a:moveTo>
                  <a:lnTo>
                    <a:pt x="6410960" y="71120"/>
                  </a:lnTo>
                </a:path>
                <a:path w="8384540" h="71120">
                  <a:moveTo>
                    <a:pt x="6657340" y="0"/>
                  </a:moveTo>
                  <a:lnTo>
                    <a:pt x="6657340" y="71120"/>
                  </a:lnTo>
                </a:path>
                <a:path w="8384540" h="71120">
                  <a:moveTo>
                    <a:pt x="6903720" y="0"/>
                  </a:moveTo>
                  <a:lnTo>
                    <a:pt x="6903720" y="71120"/>
                  </a:lnTo>
                </a:path>
                <a:path w="8384540" h="71120">
                  <a:moveTo>
                    <a:pt x="7152640" y="0"/>
                  </a:moveTo>
                  <a:lnTo>
                    <a:pt x="7152640" y="71120"/>
                  </a:lnTo>
                </a:path>
                <a:path w="8384540" h="71120">
                  <a:moveTo>
                    <a:pt x="7399020" y="0"/>
                  </a:moveTo>
                  <a:lnTo>
                    <a:pt x="7399020" y="71120"/>
                  </a:lnTo>
                </a:path>
                <a:path w="8384540" h="71120">
                  <a:moveTo>
                    <a:pt x="7645400" y="0"/>
                  </a:moveTo>
                  <a:lnTo>
                    <a:pt x="7645400" y="71120"/>
                  </a:lnTo>
                </a:path>
                <a:path w="8384540" h="71120">
                  <a:moveTo>
                    <a:pt x="7891780" y="0"/>
                  </a:moveTo>
                  <a:lnTo>
                    <a:pt x="7891780" y="71120"/>
                  </a:lnTo>
                </a:path>
                <a:path w="8384540" h="71120">
                  <a:moveTo>
                    <a:pt x="8138159" y="0"/>
                  </a:moveTo>
                  <a:lnTo>
                    <a:pt x="8138159" y="71120"/>
                  </a:lnTo>
                </a:path>
                <a:path w="8384540" h="71120">
                  <a:moveTo>
                    <a:pt x="8384540" y="0"/>
                  </a:moveTo>
                  <a:lnTo>
                    <a:pt x="8384540" y="71120"/>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1008002" y="1049655"/>
              <a:ext cx="8296908" cy="3389948"/>
            </a:xfrm>
            <a:prstGeom prst="rect">
              <a:avLst/>
            </a:prstGeom>
          </p:spPr>
        </p:pic>
      </p:grpSp>
      <p:sp>
        <p:nvSpPr>
          <p:cNvPr id="10" name="object 10"/>
          <p:cNvSpPr txBox="1"/>
          <p:nvPr/>
        </p:nvSpPr>
        <p:spPr>
          <a:xfrm>
            <a:off x="549225" y="3550425"/>
            <a:ext cx="223520"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404040"/>
                </a:solidFill>
                <a:latin typeface="Yu Gothic UI Semibold"/>
                <a:cs typeface="Yu Gothic UI Semibold"/>
              </a:rPr>
              <a:t>90</a:t>
            </a:r>
            <a:endParaRPr sz="1400">
              <a:latin typeface="Yu Gothic UI Semibold"/>
              <a:cs typeface="Yu Gothic UI Semibold"/>
            </a:endParaRPr>
          </a:p>
        </p:txBody>
      </p:sp>
      <p:sp>
        <p:nvSpPr>
          <p:cNvPr id="11" name="object 11"/>
          <p:cNvSpPr txBox="1"/>
          <p:nvPr/>
        </p:nvSpPr>
        <p:spPr>
          <a:xfrm>
            <a:off x="450368" y="2661781"/>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404040"/>
                </a:solidFill>
                <a:latin typeface="Yu Gothic UI Semibold"/>
                <a:cs typeface="Yu Gothic UI Semibold"/>
              </a:rPr>
              <a:t>100</a:t>
            </a:r>
            <a:endParaRPr sz="1400">
              <a:latin typeface="Yu Gothic UI Semibold"/>
              <a:cs typeface="Yu Gothic UI Semibold"/>
            </a:endParaRPr>
          </a:p>
        </p:txBody>
      </p:sp>
      <p:sp>
        <p:nvSpPr>
          <p:cNvPr id="12" name="object 12"/>
          <p:cNvSpPr txBox="1"/>
          <p:nvPr/>
        </p:nvSpPr>
        <p:spPr>
          <a:xfrm>
            <a:off x="450368" y="1773137"/>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40" b="1">
                <a:solidFill>
                  <a:srgbClr val="404040"/>
                </a:solidFill>
                <a:latin typeface="Yu Gothic UI Semibold"/>
                <a:cs typeface="Yu Gothic UI Semibold"/>
              </a:rPr>
              <a:t>110</a:t>
            </a:r>
            <a:endParaRPr sz="1400">
              <a:latin typeface="Yu Gothic UI Semibold"/>
              <a:cs typeface="Yu Gothic UI Semibold"/>
            </a:endParaRPr>
          </a:p>
        </p:txBody>
      </p:sp>
      <p:sp>
        <p:nvSpPr>
          <p:cNvPr id="13" name="object 13"/>
          <p:cNvSpPr txBox="1"/>
          <p:nvPr/>
        </p:nvSpPr>
        <p:spPr>
          <a:xfrm>
            <a:off x="450368" y="884492"/>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404040"/>
                </a:solidFill>
                <a:latin typeface="Yu Gothic UI Semibold"/>
                <a:cs typeface="Yu Gothic UI Semibold"/>
              </a:rPr>
              <a:t>120</a:t>
            </a:r>
            <a:endParaRPr sz="1400">
              <a:latin typeface="Yu Gothic UI Semibold"/>
              <a:cs typeface="Yu Gothic UI Semibold"/>
            </a:endParaRPr>
          </a:p>
        </p:txBody>
      </p:sp>
      <p:sp>
        <p:nvSpPr>
          <p:cNvPr id="14" name="object 14"/>
          <p:cNvSpPr txBox="1"/>
          <p:nvPr/>
        </p:nvSpPr>
        <p:spPr>
          <a:xfrm>
            <a:off x="549225" y="4355326"/>
            <a:ext cx="749300" cy="619760"/>
          </a:xfrm>
          <a:prstGeom prst="rect">
            <a:avLst/>
          </a:prstGeom>
        </p:spPr>
        <p:txBody>
          <a:bodyPr wrap="square" lIns="0" tIns="96520" rIns="0" bIns="0" rtlCol="0" vert="horz">
            <a:spAutoFit/>
          </a:bodyPr>
          <a:lstStyle/>
          <a:p>
            <a:pPr marL="12700">
              <a:lnSpc>
                <a:spcPct val="100000"/>
              </a:lnSpc>
              <a:spcBef>
                <a:spcPts val="760"/>
              </a:spcBef>
            </a:pPr>
            <a:r>
              <a:rPr dirty="0" sz="1400" b="1">
                <a:solidFill>
                  <a:srgbClr val="404040"/>
                </a:solidFill>
                <a:latin typeface="Yu Gothic UI Semibold"/>
                <a:cs typeface="Yu Gothic UI Semibold"/>
              </a:rPr>
              <a:t>80</a:t>
            </a:r>
            <a:endParaRPr sz="1400">
              <a:latin typeface="Yu Gothic UI Semibold"/>
              <a:cs typeface="Yu Gothic UI Semibold"/>
            </a:endParaRPr>
          </a:p>
          <a:p>
            <a:pPr marL="340360">
              <a:lnSpc>
                <a:spcPct val="100000"/>
              </a:lnSpc>
              <a:spcBef>
                <a:spcPts val="655"/>
              </a:spcBef>
            </a:pPr>
            <a:r>
              <a:rPr dirty="0" sz="1400" spc="50" b="1">
                <a:solidFill>
                  <a:srgbClr val="404040"/>
                </a:solidFill>
                <a:latin typeface="Yu Gothic UI Semibold"/>
                <a:cs typeface="Yu Gothic UI Semibold"/>
              </a:rPr>
              <a:t>1985</a:t>
            </a:r>
            <a:endParaRPr sz="1400">
              <a:latin typeface="Yu Gothic UI Semibold"/>
              <a:cs typeface="Yu Gothic UI Semibold"/>
            </a:endParaRPr>
          </a:p>
        </p:txBody>
      </p:sp>
      <p:sp>
        <p:nvSpPr>
          <p:cNvPr id="15" name="object 15"/>
          <p:cNvSpPr txBox="1"/>
          <p:nvPr/>
        </p:nvSpPr>
        <p:spPr>
          <a:xfrm>
            <a:off x="2110131" y="4736174"/>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404040"/>
                </a:solidFill>
                <a:latin typeface="Yu Gothic UI Semibold"/>
                <a:cs typeface="Yu Gothic UI Semibold"/>
              </a:rPr>
              <a:t>1990</a:t>
            </a:r>
            <a:endParaRPr sz="1400">
              <a:latin typeface="Yu Gothic UI Semibold"/>
              <a:cs typeface="Yu Gothic UI Semibold"/>
            </a:endParaRPr>
          </a:p>
        </p:txBody>
      </p:sp>
      <p:sp>
        <p:nvSpPr>
          <p:cNvPr id="16" name="object 16"/>
          <p:cNvSpPr txBox="1"/>
          <p:nvPr/>
        </p:nvSpPr>
        <p:spPr>
          <a:xfrm>
            <a:off x="3343352" y="4736174"/>
            <a:ext cx="5354955" cy="238760"/>
          </a:xfrm>
          <a:prstGeom prst="rect">
            <a:avLst/>
          </a:prstGeom>
        </p:spPr>
        <p:txBody>
          <a:bodyPr wrap="square" lIns="0" tIns="12700" rIns="0" bIns="0" rtlCol="0" vert="horz">
            <a:spAutoFit/>
          </a:bodyPr>
          <a:lstStyle/>
          <a:p>
            <a:pPr marL="12700">
              <a:lnSpc>
                <a:spcPct val="100000"/>
              </a:lnSpc>
              <a:spcBef>
                <a:spcPts val="100"/>
              </a:spcBef>
              <a:tabLst>
                <a:tab pos="1245235" algn="l"/>
                <a:tab pos="2479040" algn="l"/>
                <a:tab pos="3712210" algn="l"/>
                <a:tab pos="4945380" algn="l"/>
              </a:tabLst>
            </a:pPr>
            <a:r>
              <a:rPr dirty="0" sz="1400" spc="50" b="1">
                <a:solidFill>
                  <a:srgbClr val="404040"/>
                </a:solidFill>
                <a:latin typeface="Yu Gothic UI Semibold"/>
                <a:cs typeface="Yu Gothic UI Semibold"/>
              </a:rPr>
              <a:t>1995</a:t>
            </a:r>
            <a:r>
              <a:rPr dirty="0" sz="1400" spc="50" b="1">
                <a:solidFill>
                  <a:srgbClr val="404040"/>
                </a:solidFill>
                <a:latin typeface="Yu Gothic UI Semibold"/>
                <a:cs typeface="Yu Gothic UI Semibold"/>
              </a:rPr>
              <a:t>	</a:t>
            </a:r>
            <a:r>
              <a:rPr dirty="0" sz="1400" b="1">
                <a:solidFill>
                  <a:srgbClr val="404040"/>
                </a:solidFill>
                <a:latin typeface="Yu Gothic UI Semibold"/>
                <a:cs typeface="Yu Gothic UI Semibold"/>
              </a:rPr>
              <a:t>2000</a:t>
            </a:r>
            <a:r>
              <a:rPr dirty="0" sz="1400" b="1">
                <a:solidFill>
                  <a:srgbClr val="404040"/>
                </a:solidFill>
                <a:latin typeface="Yu Gothic UI Semibold"/>
                <a:cs typeface="Yu Gothic UI Semibold"/>
              </a:rPr>
              <a:t>	</a:t>
            </a:r>
            <a:r>
              <a:rPr dirty="0" sz="1400" b="1">
                <a:solidFill>
                  <a:srgbClr val="404040"/>
                </a:solidFill>
                <a:latin typeface="Yu Gothic UI Semibold"/>
                <a:cs typeface="Yu Gothic UI Semibold"/>
              </a:rPr>
              <a:t>2005</a:t>
            </a:r>
            <a:r>
              <a:rPr dirty="0" sz="1400" b="1">
                <a:solidFill>
                  <a:srgbClr val="404040"/>
                </a:solidFill>
                <a:latin typeface="Yu Gothic UI Semibold"/>
                <a:cs typeface="Yu Gothic UI Semibold"/>
              </a:rPr>
              <a:t>	</a:t>
            </a:r>
            <a:r>
              <a:rPr dirty="0" sz="1400" spc="50" b="1">
                <a:solidFill>
                  <a:srgbClr val="404040"/>
                </a:solidFill>
                <a:latin typeface="Yu Gothic UI Semibold"/>
                <a:cs typeface="Yu Gothic UI Semibold"/>
              </a:rPr>
              <a:t>2010</a:t>
            </a:r>
            <a:r>
              <a:rPr dirty="0" sz="1400" spc="50" b="1">
                <a:solidFill>
                  <a:srgbClr val="404040"/>
                </a:solidFill>
                <a:latin typeface="Yu Gothic UI Semibold"/>
                <a:cs typeface="Yu Gothic UI Semibold"/>
              </a:rPr>
              <a:t>	</a:t>
            </a:r>
            <a:r>
              <a:rPr dirty="0" sz="1400" spc="50" b="1">
                <a:solidFill>
                  <a:srgbClr val="404040"/>
                </a:solidFill>
                <a:latin typeface="Yu Gothic UI Semibold"/>
                <a:cs typeface="Yu Gothic UI Semibold"/>
              </a:rPr>
              <a:t>2015</a:t>
            </a:r>
            <a:endParaRPr sz="1400">
              <a:latin typeface="Yu Gothic UI Semibold"/>
              <a:cs typeface="Yu Gothic UI Semibold"/>
            </a:endParaRPr>
          </a:p>
        </p:txBody>
      </p:sp>
      <p:sp>
        <p:nvSpPr>
          <p:cNvPr id="17" name="object 17"/>
          <p:cNvSpPr txBox="1"/>
          <p:nvPr/>
        </p:nvSpPr>
        <p:spPr>
          <a:xfrm>
            <a:off x="6027697" y="1083049"/>
            <a:ext cx="2870200" cy="706755"/>
          </a:xfrm>
          <a:prstGeom prst="rect">
            <a:avLst/>
          </a:prstGeom>
        </p:spPr>
        <p:txBody>
          <a:bodyPr wrap="square" lIns="0" tIns="12700" rIns="0" bIns="0" rtlCol="0" vert="horz">
            <a:spAutoFit/>
          </a:bodyPr>
          <a:lstStyle/>
          <a:p>
            <a:pPr marL="12700">
              <a:lnSpc>
                <a:spcPct val="100000"/>
              </a:lnSpc>
              <a:spcBef>
                <a:spcPts val="100"/>
              </a:spcBef>
            </a:pPr>
            <a:r>
              <a:rPr dirty="0" sz="1600" spc="100" b="1">
                <a:latin typeface="Yu Gothic UI Semibold"/>
                <a:cs typeface="Yu Gothic UI Semibold"/>
              </a:rPr>
              <a:t>１世帯当</a:t>
            </a:r>
            <a:r>
              <a:rPr dirty="0" sz="1600" spc="80" b="1">
                <a:latin typeface="Yu Gothic UI Semibold"/>
                <a:cs typeface="Yu Gothic UI Semibold"/>
              </a:rPr>
              <a:t>た</a:t>
            </a:r>
            <a:r>
              <a:rPr dirty="0" sz="1600" spc="70" b="1">
                <a:latin typeface="Yu Gothic UI Semibold"/>
                <a:cs typeface="Yu Gothic UI Semibold"/>
              </a:rPr>
              <a:t>り</a:t>
            </a:r>
            <a:r>
              <a:rPr dirty="0" sz="1600" spc="80" b="1">
                <a:latin typeface="Yu Gothic UI Semibold"/>
                <a:cs typeface="Yu Gothic UI Semibold"/>
              </a:rPr>
              <a:t>の</a:t>
            </a:r>
            <a:r>
              <a:rPr dirty="0" sz="1600" spc="100" b="1">
                <a:latin typeface="Yu Gothic UI Semibold"/>
                <a:cs typeface="Yu Gothic UI Semibold"/>
              </a:rPr>
              <a:t>平均所得</a:t>
            </a:r>
            <a:endParaRPr sz="1600">
              <a:latin typeface="Yu Gothic UI Semibold"/>
              <a:cs typeface="Yu Gothic UI Semibold"/>
            </a:endParaRPr>
          </a:p>
          <a:p>
            <a:pPr marL="12700">
              <a:lnSpc>
                <a:spcPct val="100000"/>
              </a:lnSpc>
              <a:spcBef>
                <a:spcPts val="1520"/>
              </a:spcBef>
            </a:pPr>
            <a:r>
              <a:rPr dirty="0" sz="1600" spc="75" b="1">
                <a:latin typeface="Yu Gothic UI Semibold"/>
                <a:cs typeface="Yu Gothic UI Semibold"/>
              </a:rPr>
              <a:t>１世帯当</a:t>
            </a:r>
            <a:r>
              <a:rPr dirty="0" sz="1600" spc="60" b="1">
                <a:latin typeface="Yu Gothic UI Semibold"/>
                <a:cs typeface="Yu Gothic UI Semibold"/>
              </a:rPr>
              <a:t>た</a:t>
            </a:r>
            <a:r>
              <a:rPr dirty="0" sz="1600" spc="55" b="1">
                <a:latin typeface="Yu Gothic UI Semibold"/>
                <a:cs typeface="Yu Gothic UI Semibold"/>
              </a:rPr>
              <a:t>り</a:t>
            </a:r>
            <a:r>
              <a:rPr dirty="0" sz="1600" spc="65" b="1">
                <a:latin typeface="Yu Gothic UI Semibold"/>
                <a:cs typeface="Yu Gothic UI Semibold"/>
              </a:rPr>
              <a:t>の</a:t>
            </a:r>
            <a:r>
              <a:rPr dirty="0" sz="1600" spc="75" b="1">
                <a:latin typeface="Yu Gothic UI Semibold"/>
                <a:cs typeface="Yu Gothic UI Semibold"/>
              </a:rPr>
              <a:t>平均可処分所得</a:t>
            </a:r>
            <a:endParaRPr sz="1600">
              <a:latin typeface="Yu Gothic UI Semibold"/>
              <a:cs typeface="Yu Gothic UI Semibold"/>
            </a:endParaRPr>
          </a:p>
        </p:txBody>
      </p:sp>
      <p:sp>
        <p:nvSpPr>
          <p:cNvPr id="18" name="object 18"/>
          <p:cNvSpPr txBox="1">
            <a:spLocks noGrp="1"/>
          </p:cNvSpPr>
          <p:nvPr>
            <p:ph type="title"/>
          </p:nvPr>
        </p:nvSpPr>
        <p:spPr>
          <a:xfrm>
            <a:off x="2188847" y="251057"/>
            <a:ext cx="5511800" cy="391160"/>
          </a:xfrm>
          <a:prstGeom prst="rect"/>
        </p:spPr>
        <p:txBody>
          <a:bodyPr wrap="square" lIns="0" tIns="12700" rIns="0" bIns="0" rtlCol="0" vert="horz">
            <a:spAutoFit/>
          </a:bodyPr>
          <a:lstStyle/>
          <a:p>
            <a:pPr marL="12700">
              <a:lnSpc>
                <a:spcPct val="100000"/>
              </a:lnSpc>
              <a:spcBef>
                <a:spcPts val="100"/>
              </a:spcBef>
            </a:pPr>
            <a:r>
              <a:rPr dirty="0" u="sng" spc="40">
                <a:solidFill>
                  <a:srgbClr val="001F5F"/>
                </a:solidFill>
                <a:uFill>
                  <a:solidFill>
                    <a:srgbClr val="001F5F"/>
                  </a:solidFill>
                </a:uFill>
              </a:rPr>
              <a:t>平均所得及び可処分所得の推移（実質）</a:t>
            </a:r>
          </a:p>
        </p:txBody>
      </p:sp>
      <p:sp>
        <p:nvSpPr>
          <p:cNvPr id="19" name="object 19"/>
          <p:cNvSpPr txBox="1"/>
          <p:nvPr/>
        </p:nvSpPr>
        <p:spPr>
          <a:xfrm>
            <a:off x="8117651" y="637505"/>
            <a:ext cx="1173480" cy="208279"/>
          </a:xfrm>
          <a:prstGeom prst="rect">
            <a:avLst/>
          </a:prstGeom>
        </p:spPr>
        <p:txBody>
          <a:bodyPr wrap="square" lIns="0" tIns="12700" rIns="0" bIns="0" rtlCol="0" vert="horz">
            <a:spAutoFit/>
          </a:bodyPr>
          <a:lstStyle/>
          <a:p>
            <a:pPr marL="12700">
              <a:lnSpc>
                <a:spcPct val="100000"/>
              </a:lnSpc>
              <a:spcBef>
                <a:spcPts val="100"/>
              </a:spcBef>
            </a:pPr>
            <a:r>
              <a:rPr dirty="0" sz="1200" spc="25" b="1">
                <a:solidFill>
                  <a:srgbClr val="585858"/>
                </a:solidFill>
                <a:latin typeface="Yu Gothic UI Semibold"/>
                <a:cs typeface="Yu Gothic UI Semibold"/>
              </a:rPr>
              <a:t>（1985</a:t>
            </a:r>
            <a:r>
              <a:rPr dirty="0" sz="1200" b="1">
                <a:solidFill>
                  <a:srgbClr val="585858"/>
                </a:solidFill>
                <a:latin typeface="Yu Gothic UI Semibold"/>
                <a:cs typeface="Yu Gothic UI Semibold"/>
              </a:rPr>
              <a:t>年</a:t>
            </a:r>
            <a:r>
              <a:rPr dirty="0" sz="1200" spc="25" b="1">
                <a:solidFill>
                  <a:srgbClr val="585858"/>
                </a:solidFill>
                <a:latin typeface="Yu Gothic UI Semibold"/>
                <a:cs typeface="Yu Gothic UI Semibold"/>
              </a:rPr>
              <a:t>=100）</a:t>
            </a:r>
            <a:endParaRPr sz="1200">
              <a:latin typeface="Yu Gothic UI Semibold"/>
              <a:cs typeface="Yu Gothic UI Semibold"/>
            </a:endParaRPr>
          </a:p>
        </p:txBody>
      </p:sp>
      <p:sp>
        <p:nvSpPr>
          <p:cNvPr id="20" name="object 20"/>
          <p:cNvSpPr txBox="1"/>
          <p:nvPr/>
        </p:nvSpPr>
        <p:spPr>
          <a:xfrm>
            <a:off x="9132483" y="4672143"/>
            <a:ext cx="4826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404040"/>
                </a:solidFill>
                <a:latin typeface="Yu Gothic UI Semibold"/>
                <a:cs typeface="Yu Gothic UI Semibold"/>
              </a:rPr>
              <a:t>（年）</a:t>
            </a:r>
            <a:endParaRPr sz="1200">
              <a:latin typeface="Yu Gothic UI Semibold"/>
              <a:cs typeface="Yu Gothic UI Semibold"/>
            </a:endParaRPr>
          </a:p>
        </p:txBody>
      </p:sp>
      <p:sp>
        <p:nvSpPr>
          <p:cNvPr id="21" name="object 21"/>
          <p:cNvSpPr/>
          <p:nvPr/>
        </p:nvSpPr>
        <p:spPr>
          <a:xfrm>
            <a:off x="3581400" y="5085079"/>
            <a:ext cx="6268720" cy="261620"/>
          </a:xfrm>
          <a:custGeom>
            <a:avLst/>
            <a:gdLst/>
            <a:ahLst/>
            <a:cxnLst/>
            <a:rect l="l" t="t" r="r" b="b"/>
            <a:pathLst>
              <a:path w="6268720" h="261620">
                <a:moveTo>
                  <a:pt x="6268720" y="0"/>
                </a:moveTo>
                <a:lnTo>
                  <a:pt x="0" y="0"/>
                </a:lnTo>
                <a:lnTo>
                  <a:pt x="0" y="261620"/>
                </a:lnTo>
                <a:lnTo>
                  <a:pt x="6268720" y="261620"/>
                </a:lnTo>
                <a:lnTo>
                  <a:pt x="6268720" y="0"/>
                </a:lnTo>
                <a:close/>
              </a:path>
            </a:pathLst>
          </a:custGeom>
          <a:solidFill>
            <a:srgbClr val="FFFFFF"/>
          </a:solidFill>
        </p:spPr>
        <p:txBody>
          <a:bodyPr wrap="square" lIns="0" tIns="0" rIns="0" bIns="0" rtlCol="0"/>
          <a:lstStyle/>
          <a:p/>
        </p:txBody>
      </p:sp>
      <p:sp>
        <p:nvSpPr>
          <p:cNvPr id="22" name="object 22"/>
          <p:cNvSpPr txBox="1"/>
          <p:nvPr/>
        </p:nvSpPr>
        <p:spPr>
          <a:xfrm>
            <a:off x="223941" y="5108044"/>
            <a:ext cx="9330055" cy="492125"/>
          </a:xfrm>
          <a:prstGeom prst="rect">
            <a:avLst/>
          </a:prstGeom>
        </p:spPr>
        <p:txBody>
          <a:bodyPr wrap="square" lIns="0" tIns="12700" rIns="0" bIns="0" rtlCol="0" vert="horz">
            <a:spAutoFit/>
          </a:bodyPr>
          <a:lstStyle/>
          <a:p>
            <a:pPr marL="3449320">
              <a:lnSpc>
                <a:spcPct val="100000"/>
              </a:lnSpc>
              <a:spcBef>
                <a:spcPts val="100"/>
              </a:spcBef>
            </a:pPr>
            <a:r>
              <a:rPr dirty="0" sz="1100" b="1">
                <a:solidFill>
                  <a:srgbClr val="7E7E7E"/>
                </a:solidFill>
                <a:latin typeface="Yu Gothic UI Semibold"/>
                <a:cs typeface="Yu Gothic UI Semibold"/>
              </a:rPr>
              <a:t>出典：厚生労働省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国民生活基礎調査</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総務省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消費者物価指数</a:t>
            </a:r>
            <a:r>
              <a:rPr dirty="0" sz="1100" spc="550" b="1">
                <a:solidFill>
                  <a:srgbClr val="7E7E7E"/>
                </a:solidFill>
                <a:latin typeface="Yu Gothic UI Semibold"/>
                <a:cs typeface="Yu Gothic UI Semibold"/>
              </a:rPr>
              <a:t>』</a:t>
            </a:r>
            <a:r>
              <a:rPr dirty="0" sz="1100" spc="95" b="1">
                <a:solidFill>
                  <a:srgbClr val="7E7E7E"/>
                </a:solidFill>
                <a:latin typeface="Yu Gothic UI Semibold"/>
                <a:cs typeface="Yu Gothic UI Semibold"/>
              </a:rPr>
              <a:t>をもとに日本維新の会作成</a:t>
            </a:r>
            <a:endParaRPr sz="1100">
              <a:latin typeface="Yu Gothic UI Semibold"/>
              <a:cs typeface="Yu Gothic UI Semibold"/>
            </a:endParaRPr>
          </a:p>
          <a:p>
            <a:pPr marL="12700">
              <a:lnSpc>
                <a:spcPct val="100000"/>
              </a:lnSpc>
              <a:spcBef>
                <a:spcPts val="1275"/>
              </a:spcBef>
            </a:pPr>
            <a:r>
              <a:rPr dirty="0" sz="900" b="1">
                <a:solidFill>
                  <a:srgbClr val="404040"/>
                </a:solidFill>
                <a:latin typeface="Yu Gothic UI Semibold"/>
                <a:cs typeface="Yu Gothic UI Semibold"/>
              </a:rPr>
              <a:t>（注）国民生活基礎調査</a:t>
            </a:r>
            <a:r>
              <a:rPr dirty="0" sz="900" spc="175" b="1">
                <a:solidFill>
                  <a:srgbClr val="404040"/>
                </a:solidFill>
                <a:latin typeface="Yu Gothic UI Semibold"/>
                <a:cs typeface="Yu Gothic UI Semibold"/>
              </a:rPr>
              <a:t>に</a:t>
            </a:r>
            <a:r>
              <a:rPr dirty="0" sz="900" spc="180" b="1">
                <a:solidFill>
                  <a:srgbClr val="404040"/>
                </a:solidFill>
                <a:latin typeface="Yu Gothic UI Semibold"/>
                <a:cs typeface="Yu Gothic UI Semibold"/>
              </a:rPr>
              <a:t>お</a:t>
            </a:r>
            <a:r>
              <a:rPr dirty="0" sz="900" spc="175" b="1">
                <a:solidFill>
                  <a:srgbClr val="404040"/>
                </a:solidFill>
                <a:latin typeface="Yu Gothic UI Semibold"/>
                <a:cs typeface="Yu Gothic UI Semibold"/>
              </a:rPr>
              <a:t>け</a:t>
            </a:r>
            <a:r>
              <a:rPr dirty="0" sz="900" spc="170" b="1">
                <a:solidFill>
                  <a:srgbClr val="404040"/>
                </a:solidFill>
                <a:latin typeface="Yu Gothic UI Semibold"/>
                <a:cs typeface="Yu Gothic UI Semibold"/>
              </a:rPr>
              <a:t>る</a:t>
            </a:r>
            <a:r>
              <a:rPr dirty="0" sz="900" spc="135" b="1">
                <a:solidFill>
                  <a:srgbClr val="404040"/>
                </a:solidFill>
                <a:latin typeface="Yu Gothic UI Semibold"/>
                <a:cs typeface="Yu Gothic UI Semibold"/>
              </a:rPr>
              <a:t>1</a:t>
            </a:r>
            <a:r>
              <a:rPr dirty="0" sz="900" b="1">
                <a:solidFill>
                  <a:srgbClr val="404040"/>
                </a:solidFill>
                <a:latin typeface="Yu Gothic UI Semibold"/>
                <a:cs typeface="Yu Gothic UI Semibold"/>
              </a:rPr>
              <a:t>世帯当</a:t>
            </a:r>
            <a:r>
              <a:rPr dirty="0" sz="900" spc="200" b="1">
                <a:solidFill>
                  <a:srgbClr val="404040"/>
                </a:solidFill>
                <a:latin typeface="Yu Gothic UI Semibold"/>
                <a:cs typeface="Yu Gothic UI Semibold"/>
              </a:rPr>
              <a:t>た</a:t>
            </a:r>
            <a:r>
              <a:rPr dirty="0" sz="900" spc="175" b="1">
                <a:solidFill>
                  <a:srgbClr val="404040"/>
                </a:solidFill>
                <a:latin typeface="Yu Gothic UI Semibold"/>
                <a:cs typeface="Yu Gothic UI Semibold"/>
              </a:rPr>
              <a:t>り</a:t>
            </a:r>
            <a:r>
              <a:rPr dirty="0" sz="900" spc="210" b="1">
                <a:solidFill>
                  <a:srgbClr val="404040"/>
                </a:solidFill>
                <a:latin typeface="Yu Gothic UI Semibold"/>
                <a:cs typeface="Yu Gothic UI Semibold"/>
              </a:rPr>
              <a:t>の</a:t>
            </a:r>
            <a:r>
              <a:rPr dirty="0" sz="900" b="1">
                <a:solidFill>
                  <a:srgbClr val="404040"/>
                </a:solidFill>
                <a:latin typeface="Yu Gothic UI Semibold"/>
                <a:cs typeface="Yu Gothic UI Semibold"/>
              </a:rPr>
              <a:t>平均所得金額及</a:t>
            </a:r>
            <a:r>
              <a:rPr dirty="0" sz="900" spc="120" b="1">
                <a:solidFill>
                  <a:srgbClr val="404040"/>
                </a:solidFill>
                <a:latin typeface="Yu Gothic UI Semibold"/>
                <a:cs typeface="Yu Gothic UI Semibold"/>
              </a:rPr>
              <a:t>び</a:t>
            </a:r>
            <a:r>
              <a:rPr dirty="0" sz="900" b="1">
                <a:solidFill>
                  <a:srgbClr val="404040"/>
                </a:solidFill>
                <a:latin typeface="Yu Gothic UI Semibold"/>
                <a:cs typeface="Yu Gothic UI Semibold"/>
              </a:rPr>
              <a:t>平均可処分所得金額</a:t>
            </a:r>
            <a:r>
              <a:rPr dirty="0" sz="900" spc="200" b="1">
                <a:solidFill>
                  <a:srgbClr val="404040"/>
                </a:solidFill>
                <a:latin typeface="Yu Gothic UI Semibold"/>
                <a:cs typeface="Yu Gothic UI Semibold"/>
              </a:rPr>
              <a:t>を</a:t>
            </a:r>
            <a:r>
              <a:rPr dirty="0" sz="900" spc="300" b="1">
                <a:solidFill>
                  <a:srgbClr val="404040"/>
                </a:solidFill>
                <a:latin typeface="Yu Gothic UI Semibold"/>
                <a:cs typeface="Yu Gothic UI Semibold"/>
              </a:rPr>
              <a:t>、</a:t>
            </a:r>
            <a:r>
              <a:rPr dirty="0" sz="900" b="1">
                <a:solidFill>
                  <a:srgbClr val="404040"/>
                </a:solidFill>
                <a:latin typeface="Yu Gothic UI Semibold"/>
                <a:cs typeface="Yu Gothic UI Semibold"/>
              </a:rPr>
              <a:t>消費者物価指数（持家</a:t>
            </a:r>
            <a:r>
              <a:rPr dirty="0" sz="900" spc="145" b="1">
                <a:solidFill>
                  <a:srgbClr val="404040"/>
                </a:solidFill>
                <a:latin typeface="Yu Gothic UI Semibold"/>
                <a:cs typeface="Yu Gothic UI Semibold"/>
              </a:rPr>
              <a:t>の</a:t>
            </a:r>
            <a:r>
              <a:rPr dirty="0" sz="900" b="1">
                <a:solidFill>
                  <a:srgbClr val="404040"/>
                </a:solidFill>
                <a:latin typeface="Yu Gothic UI Semibold"/>
                <a:cs typeface="Yu Gothic UI Semibold"/>
              </a:rPr>
              <a:t>帰属家賃</a:t>
            </a:r>
            <a:r>
              <a:rPr dirty="0" sz="900" spc="200" b="1">
                <a:solidFill>
                  <a:srgbClr val="404040"/>
                </a:solidFill>
                <a:latin typeface="Yu Gothic UI Semibold"/>
                <a:cs typeface="Yu Gothic UI Semibold"/>
              </a:rPr>
              <a:t>を</a:t>
            </a:r>
            <a:r>
              <a:rPr dirty="0" sz="900" b="1">
                <a:solidFill>
                  <a:srgbClr val="404040"/>
                </a:solidFill>
                <a:latin typeface="Yu Gothic UI Semibold"/>
                <a:cs typeface="Yu Gothic UI Semibold"/>
              </a:rPr>
              <a:t>除</a:t>
            </a:r>
            <a:r>
              <a:rPr dirty="0" sz="900" spc="345" b="1">
                <a:solidFill>
                  <a:srgbClr val="404040"/>
                </a:solidFill>
                <a:latin typeface="Yu Gothic UI Semibold"/>
                <a:cs typeface="Yu Gothic UI Semibold"/>
              </a:rPr>
              <a:t>く</a:t>
            </a:r>
            <a:r>
              <a:rPr dirty="0" sz="900" b="1">
                <a:solidFill>
                  <a:srgbClr val="404040"/>
                </a:solidFill>
                <a:latin typeface="Yu Gothic UI Semibold"/>
                <a:cs typeface="Yu Gothic UI Semibold"/>
              </a:rPr>
              <a:t>総合）</a:t>
            </a:r>
            <a:r>
              <a:rPr dirty="0" sz="900" spc="160" b="1">
                <a:solidFill>
                  <a:srgbClr val="404040"/>
                </a:solidFill>
                <a:latin typeface="Yu Gothic UI Semibold"/>
                <a:cs typeface="Yu Gothic UI Semibold"/>
              </a:rPr>
              <a:t>で</a:t>
            </a:r>
            <a:r>
              <a:rPr dirty="0" sz="900" b="1">
                <a:solidFill>
                  <a:srgbClr val="404040"/>
                </a:solidFill>
                <a:latin typeface="Yu Gothic UI Semibold"/>
                <a:cs typeface="Yu Gothic UI Semibold"/>
              </a:rPr>
              <a:t>実質化</a:t>
            </a:r>
            <a:r>
              <a:rPr dirty="0" sz="900" spc="200" b="1">
                <a:solidFill>
                  <a:srgbClr val="404040"/>
                </a:solidFill>
                <a:latin typeface="Yu Gothic UI Semibold"/>
                <a:cs typeface="Yu Gothic UI Semibold"/>
              </a:rPr>
              <a:t>し</a:t>
            </a:r>
            <a:r>
              <a:rPr dirty="0" sz="900" spc="225" b="1">
                <a:solidFill>
                  <a:srgbClr val="404040"/>
                </a:solidFill>
                <a:latin typeface="Yu Gothic UI Semibold"/>
                <a:cs typeface="Yu Gothic UI Semibold"/>
              </a:rPr>
              <a:t>た</a:t>
            </a:r>
            <a:r>
              <a:rPr dirty="0" sz="900" spc="300" b="1">
                <a:solidFill>
                  <a:srgbClr val="404040"/>
                </a:solidFill>
                <a:latin typeface="Yu Gothic UI Semibold"/>
                <a:cs typeface="Yu Gothic UI Semibold"/>
              </a:rPr>
              <a:t>。</a:t>
            </a:r>
            <a:endParaRPr sz="900">
              <a:latin typeface="Yu Gothic UI Semibold"/>
              <a:cs typeface="Yu Gothic UI Semibold"/>
            </a:endParaRPr>
          </a:p>
        </p:txBody>
      </p:sp>
      <p:sp>
        <p:nvSpPr>
          <p:cNvPr id="23" name="object 23"/>
          <p:cNvSpPr/>
          <p:nvPr/>
        </p:nvSpPr>
        <p:spPr>
          <a:xfrm>
            <a:off x="114300" y="5984240"/>
            <a:ext cx="9677400" cy="370840"/>
          </a:xfrm>
          <a:custGeom>
            <a:avLst/>
            <a:gdLst/>
            <a:ahLst/>
            <a:cxnLst/>
            <a:rect l="l" t="t" r="r" b="b"/>
            <a:pathLst>
              <a:path w="9677400" h="370839">
                <a:moveTo>
                  <a:pt x="9677400" y="0"/>
                </a:moveTo>
                <a:lnTo>
                  <a:pt x="0" y="0"/>
                </a:lnTo>
                <a:lnTo>
                  <a:pt x="0" y="370840"/>
                </a:lnTo>
                <a:lnTo>
                  <a:pt x="9677400" y="370840"/>
                </a:lnTo>
                <a:lnTo>
                  <a:pt x="9677400" y="0"/>
                </a:lnTo>
                <a:close/>
              </a:path>
            </a:pathLst>
          </a:custGeom>
          <a:solidFill>
            <a:srgbClr val="FFFF5B"/>
          </a:solidFill>
        </p:spPr>
        <p:txBody>
          <a:bodyPr wrap="square" lIns="0" tIns="0" rIns="0" bIns="0" rtlCol="0"/>
          <a:lstStyle/>
          <a:p/>
        </p:txBody>
      </p:sp>
      <p:sp>
        <p:nvSpPr>
          <p:cNvPr id="24" name="object 24"/>
          <p:cNvSpPr txBox="1"/>
          <p:nvPr/>
        </p:nvSpPr>
        <p:spPr>
          <a:xfrm>
            <a:off x="595820" y="6004917"/>
            <a:ext cx="8712200" cy="299720"/>
          </a:xfrm>
          <a:prstGeom prst="rect">
            <a:avLst/>
          </a:prstGeom>
        </p:spPr>
        <p:txBody>
          <a:bodyPr wrap="square" lIns="0" tIns="12700" rIns="0" bIns="0" rtlCol="0" vert="horz">
            <a:spAutoFit/>
          </a:bodyPr>
          <a:lstStyle/>
          <a:p>
            <a:pPr marL="12700">
              <a:lnSpc>
                <a:spcPct val="100000"/>
              </a:lnSpc>
              <a:spcBef>
                <a:spcPts val="100"/>
              </a:spcBef>
            </a:pPr>
            <a:r>
              <a:rPr dirty="0" sz="1800" spc="204" b="1">
                <a:solidFill>
                  <a:srgbClr val="252525"/>
                </a:solidFill>
                <a:latin typeface="Yu Gothic UI Semibold"/>
                <a:cs typeface="Yu Gothic UI Semibold"/>
              </a:rPr>
              <a:t>所得</a:t>
            </a:r>
            <a:r>
              <a:rPr dirty="0" sz="1800" spc="160" b="1">
                <a:solidFill>
                  <a:srgbClr val="252525"/>
                </a:solidFill>
                <a:latin typeface="Yu Gothic UI Semibold"/>
                <a:cs typeface="Yu Gothic UI Semibold"/>
              </a:rPr>
              <a:t>よ</a:t>
            </a:r>
            <a:r>
              <a:rPr dirty="0" sz="1800" spc="145" b="1">
                <a:solidFill>
                  <a:srgbClr val="252525"/>
                </a:solidFill>
                <a:latin typeface="Yu Gothic UI Semibold"/>
                <a:cs typeface="Yu Gothic UI Semibold"/>
              </a:rPr>
              <a:t>り</a:t>
            </a:r>
            <a:r>
              <a:rPr dirty="0" sz="1800" spc="204" b="1">
                <a:solidFill>
                  <a:srgbClr val="252525"/>
                </a:solidFill>
                <a:latin typeface="Yu Gothic UI Semibold"/>
                <a:cs typeface="Yu Gothic UI Semibold"/>
              </a:rPr>
              <a:t>可処分所得</a:t>
            </a:r>
            <a:r>
              <a:rPr dirty="0" sz="1800" spc="170" b="1">
                <a:solidFill>
                  <a:srgbClr val="252525"/>
                </a:solidFill>
                <a:latin typeface="Yu Gothic UI Semibold"/>
                <a:cs typeface="Yu Gothic UI Semibold"/>
              </a:rPr>
              <a:t>の</a:t>
            </a:r>
            <a:r>
              <a:rPr dirty="0" sz="1800" spc="204" b="1">
                <a:solidFill>
                  <a:srgbClr val="252525"/>
                </a:solidFill>
                <a:latin typeface="Yu Gothic UI Semibold"/>
                <a:cs typeface="Yu Gothic UI Semibold"/>
              </a:rPr>
              <a:t>減少幅</a:t>
            </a:r>
            <a:r>
              <a:rPr dirty="0" sz="1800" spc="175" b="1">
                <a:solidFill>
                  <a:srgbClr val="252525"/>
                </a:solidFill>
                <a:latin typeface="Yu Gothic UI Semibold"/>
                <a:cs typeface="Yu Gothic UI Semibold"/>
              </a:rPr>
              <a:t>が</a:t>
            </a:r>
            <a:r>
              <a:rPr dirty="0" sz="1800" spc="204" b="1">
                <a:solidFill>
                  <a:srgbClr val="252525"/>
                </a:solidFill>
                <a:latin typeface="Yu Gothic UI Semibold"/>
                <a:cs typeface="Yu Gothic UI Semibold"/>
              </a:rPr>
              <a:t>大</a:t>
            </a:r>
            <a:r>
              <a:rPr dirty="0" sz="1800" spc="160" b="1">
                <a:solidFill>
                  <a:srgbClr val="252525"/>
                </a:solidFill>
                <a:latin typeface="Yu Gothic UI Semibold"/>
                <a:cs typeface="Yu Gothic UI Semibold"/>
              </a:rPr>
              <a:t>き</a:t>
            </a:r>
            <a:r>
              <a:rPr dirty="0" sz="1800" spc="125" b="1">
                <a:solidFill>
                  <a:srgbClr val="252525"/>
                </a:solidFill>
                <a:latin typeface="Yu Gothic UI Semibold"/>
                <a:cs typeface="Yu Gothic UI Semibold"/>
              </a:rPr>
              <a:t>く</a:t>
            </a:r>
            <a:r>
              <a:rPr dirty="0" sz="1800" spc="135" b="1">
                <a:solidFill>
                  <a:srgbClr val="252525"/>
                </a:solidFill>
                <a:latin typeface="Yu Gothic UI Semibold"/>
                <a:cs typeface="Yu Gothic UI Semibold"/>
              </a:rPr>
              <a:t>、</a:t>
            </a:r>
            <a:r>
              <a:rPr dirty="0" sz="1800" spc="204" b="1">
                <a:solidFill>
                  <a:srgbClr val="252525"/>
                </a:solidFill>
                <a:latin typeface="Yu Gothic UI Semibold"/>
                <a:cs typeface="Yu Gothic UI Semibold"/>
              </a:rPr>
              <a:t>国民</a:t>
            </a:r>
            <a:r>
              <a:rPr dirty="0" sz="1800" spc="170" b="1">
                <a:solidFill>
                  <a:srgbClr val="252525"/>
                </a:solidFill>
                <a:latin typeface="Yu Gothic UI Semibold"/>
                <a:cs typeface="Yu Gothic UI Semibold"/>
              </a:rPr>
              <a:t>の</a:t>
            </a:r>
            <a:r>
              <a:rPr dirty="0" sz="1800" spc="204" b="1">
                <a:solidFill>
                  <a:srgbClr val="252525"/>
                </a:solidFill>
                <a:latin typeface="Yu Gothic UI Semibold"/>
                <a:cs typeface="Yu Gothic UI Semibold"/>
              </a:rPr>
              <a:t>生活実感</a:t>
            </a:r>
            <a:r>
              <a:rPr dirty="0" sz="1800" spc="170" b="1">
                <a:solidFill>
                  <a:srgbClr val="252525"/>
                </a:solidFill>
                <a:latin typeface="Yu Gothic UI Semibold"/>
                <a:cs typeface="Yu Gothic UI Semibold"/>
              </a:rPr>
              <a:t>の</a:t>
            </a:r>
            <a:r>
              <a:rPr dirty="0" sz="1800" spc="204" b="1">
                <a:solidFill>
                  <a:srgbClr val="252525"/>
                </a:solidFill>
                <a:latin typeface="Yu Gothic UI Semibold"/>
                <a:cs typeface="Yu Gothic UI Semibold"/>
              </a:rPr>
              <a:t>悪化</a:t>
            </a:r>
            <a:r>
              <a:rPr dirty="0" sz="1800" spc="170" b="1">
                <a:solidFill>
                  <a:srgbClr val="252525"/>
                </a:solidFill>
                <a:latin typeface="Yu Gothic UI Semibold"/>
                <a:cs typeface="Yu Gothic UI Semibold"/>
              </a:rPr>
              <a:t>の</a:t>
            </a:r>
            <a:r>
              <a:rPr dirty="0" sz="1800" spc="204" b="1">
                <a:solidFill>
                  <a:srgbClr val="252525"/>
                </a:solidFill>
                <a:latin typeface="Yu Gothic UI Semibold"/>
                <a:cs typeface="Yu Gothic UI Semibold"/>
              </a:rPr>
              <a:t>原因</a:t>
            </a:r>
            <a:r>
              <a:rPr dirty="0" sz="1800" spc="150" b="1">
                <a:solidFill>
                  <a:srgbClr val="252525"/>
                </a:solidFill>
                <a:latin typeface="Yu Gothic UI Semibold"/>
                <a:cs typeface="Yu Gothic UI Semibold"/>
              </a:rPr>
              <a:t>と</a:t>
            </a:r>
            <a:r>
              <a:rPr dirty="0" sz="1800" spc="180" b="1">
                <a:solidFill>
                  <a:srgbClr val="252525"/>
                </a:solidFill>
                <a:latin typeface="Yu Gothic UI Semibold"/>
                <a:cs typeface="Yu Gothic UI Semibold"/>
              </a:rPr>
              <a:t>な</a:t>
            </a:r>
            <a:r>
              <a:rPr dirty="0" sz="1800" spc="135" b="1">
                <a:solidFill>
                  <a:srgbClr val="252525"/>
                </a:solidFill>
                <a:latin typeface="Yu Gothic UI Semibold"/>
                <a:cs typeface="Yu Gothic UI Semibold"/>
              </a:rPr>
              <a:t>っ</a:t>
            </a:r>
            <a:r>
              <a:rPr dirty="0" sz="1800" spc="160" b="1">
                <a:solidFill>
                  <a:srgbClr val="252525"/>
                </a:solidFill>
                <a:latin typeface="Yu Gothic UI Semibold"/>
                <a:cs typeface="Yu Gothic UI Semibold"/>
              </a:rPr>
              <a:t>て</a:t>
            </a:r>
            <a:r>
              <a:rPr dirty="0" sz="1800" spc="170" b="1">
                <a:solidFill>
                  <a:srgbClr val="252525"/>
                </a:solidFill>
                <a:latin typeface="Yu Gothic UI Semibold"/>
                <a:cs typeface="Yu Gothic UI Semibold"/>
              </a:rPr>
              <a:t>い</a:t>
            </a:r>
            <a:r>
              <a:rPr dirty="0" sz="1800" spc="160" b="1">
                <a:solidFill>
                  <a:srgbClr val="252525"/>
                </a:solidFill>
                <a:latin typeface="Yu Gothic UI Semibold"/>
                <a:cs typeface="Yu Gothic UI Semibold"/>
              </a:rPr>
              <a:t>る</a:t>
            </a:r>
            <a:r>
              <a:rPr dirty="0" sz="1800" spc="135" b="1">
                <a:solidFill>
                  <a:srgbClr val="252525"/>
                </a:solidFill>
                <a:latin typeface="Yu Gothic UI Semibold"/>
                <a:cs typeface="Yu Gothic UI Semibold"/>
              </a:rPr>
              <a:t>。</a:t>
            </a:r>
            <a:endParaRPr sz="1800">
              <a:latin typeface="Yu Gothic UI Semibold"/>
              <a:cs typeface="Yu Gothic UI Semibold"/>
            </a:endParaRPr>
          </a:p>
        </p:txBody>
      </p:sp>
      <p:grpSp>
        <p:nvGrpSpPr>
          <p:cNvPr id="25" name="object 25"/>
          <p:cNvGrpSpPr/>
          <p:nvPr/>
        </p:nvGrpSpPr>
        <p:grpSpPr>
          <a:xfrm>
            <a:off x="8836977" y="3353117"/>
            <a:ext cx="365125" cy="728345"/>
            <a:chOff x="8836977" y="3353117"/>
            <a:chExt cx="365125" cy="728345"/>
          </a:xfrm>
        </p:grpSpPr>
        <p:sp>
          <p:nvSpPr>
            <p:cNvPr id="26" name="object 26"/>
            <p:cNvSpPr/>
            <p:nvPr/>
          </p:nvSpPr>
          <p:spPr>
            <a:xfrm>
              <a:off x="8841740" y="3357879"/>
              <a:ext cx="355600" cy="718820"/>
            </a:xfrm>
            <a:custGeom>
              <a:avLst/>
              <a:gdLst/>
              <a:ahLst/>
              <a:cxnLst/>
              <a:rect l="l" t="t" r="r" b="b"/>
              <a:pathLst>
                <a:path w="355600" h="718820">
                  <a:moveTo>
                    <a:pt x="177800" y="0"/>
                  </a:moveTo>
                  <a:lnTo>
                    <a:pt x="0" y="177800"/>
                  </a:lnTo>
                  <a:lnTo>
                    <a:pt x="88900" y="177800"/>
                  </a:lnTo>
                  <a:lnTo>
                    <a:pt x="88900" y="541020"/>
                  </a:lnTo>
                  <a:lnTo>
                    <a:pt x="0" y="541020"/>
                  </a:lnTo>
                  <a:lnTo>
                    <a:pt x="177800" y="718820"/>
                  </a:lnTo>
                  <a:lnTo>
                    <a:pt x="355600" y="541020"/>
                  </a:lnTo>
                  <a:lnTo>
                    <a:pt x="266700" y="541020"/>
                  </a:lnTo>
                  <a:lnTo>
                    <a:pt x="266700" y="177800"/>
                  </a:lnTo>
                  <a:lnTo>
                    <a:pt x="355600" y="177800"/>
                  </a:lnTo>
                  <a:lnTo>
                    <a:pt x="177800" y="0"/>
                  </a:lnTo>
                  <a:close/>
                </a:path>
              </a:pathLst>
            </a:custGeom>
            <a:solidFill>
              <a:srgbClr val="FFFF11"/>
            </a:solidFill>
          </p:spPr>
          <p:txBody>
            <a:bodyPr wrap="square" lIns="0" tIns="0" rIns="0" bIns="0" rtlCol="0"/>
            <a:lstStyle/>
            <a:p/>
          </p:txBody>
        </p:sp>
        <p:sp>
          <p:nvSpPr>
            <p:cNvPr id="27" name="object 27"/>
            <p:cNvSpPr/>
            <p:nvPr/>
          </p:nvSpPr>
          <p:spPr>
            <a:xfrm>
              <a:off x="8841740" y="3357879"/>
              <a:ext cx="355600" cy="718820"/>
            </a:xfrm>
            <a:custGeom>
              <a:avLst/>
              <a:gdLst/>
              <a:ahLst/>
              <a:cxnLst/>
              <a:rect l="l" t="t" r="r" b="b"/>
              <a:pathLst>
                <a:path w="355600" h="718820">
                  <a:moveTo>
                    <a:pt x="0" y="177800"/>
                  </a:moveTo>
                  <a:lnTo>
                    <a:pt x="177800" y="0"/>
                  </a:lnTo>
                  <a:lnTo>
                    <a:pt x="355600" y="177800"/>
                  </a:lnTo>
                  <a:lnTo>
                    <a:pt x="266700" y="177800"/>
                  </a:lnTo>
                  <a:lnTo>
                    <a:pt x="266700" y="541020"/>
                  </a:lnTo>
                  <a:lnTo>
                    <a:pt x="355600" y="541020"/>
                  </a:lnTo>
                  <a:lnTo>
                    <a:pt x="177800" y="718820"/>
                  </a:lnTo>
                  <a:lnTo>
                    <a:pt x="0" y="541020"/>
                  </a:lnTo>
                  <a:lnTo>
                    <a:pt x="88900" y="541020"/>
                  </a:lnTo>
                  <a:lnTo>
                    <a:pt x="88900" y="177800"/>
                  </a:lnTo>
                  <a:lnTo>
                    <a:pt x="0" y="177800"/>
                  </a:lnTo>
                  <a:close/>
                </a:path>
              </a:pathLst>
            </a:custGeom>
            <a:ln w="9525">
              <a:solidFill>
                <a:srgbClr val="000000"/>
              </a:solidFill>
            </a:ln>
          </p:spPr>
          <p:txBody>
            <a:bodyPr wrap="square" lIns="0" tIns="0" rIns="0" bIns="0" rtlCol="0"/>
            <a:lstStyle/>
            <a:p/>
          </p:txBody>
        </p:sp>
      </p:grpSp>
      <p:sp>
        <p:nvSpPr>
          <p:cNvPr id="28" name="object 28"/>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11</a:t>
            </a:r>
          </a:p>
        </p:txBody>
      </p:sp>
      <p:sp>
        <p:nvSpPr>
          <p:cNvPr id="29" name="object 29"/>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77560"/>
            <a:chOff x="0" y="0"/>
            <a:chExt cx="9906000" cy="5877560"/>
          </a:xfrm>
        </p:grpSpPr>
        <p:sp>
          <p:nvSpPr>
            <p:cNvPr id="4" name="object 4"/>
            <p:cNvSpPr/>
            <p:nvPr/>
          </p:nvSpPr>
          <p:spPr>
            <a:xfrm>
              <a:off x="0" y="0"/>
              <a:ext cx="9906000" cy="5877560"/>
            </a:xfrm>
            <a:custGeom>
              <a:avLst/>
              <a:gdLst/>
              <a:ahLst/>
              <a:cxnLst/>
              <a:rect l="l" t="t" r="r" b="b"/>
              <a:pathLst>
                <a:path w="9906000" h="5877560">
                  <a:moveTo>
                    <a:pt x="9906000" y="0"/>
                  </a:moveTo>
                  <a:lnTo>
                    <a:pt x="0" y="0"/>
                  </a:lnTo>
                  <a:lnTo>
                    <a:pt x="0" y="5877560"/>
                  </a:lnTo>
                  <a:lnTo>
                    <a:pt x="9906000" y="5877560"/>
                  </a:lnTo>
                  <a:lnTo>
                    <a:pt x="9906000" y="0"/>
                  </a:lnTo>
                  <a:close/>
                </a:path>
              </a:pathLst>
            </a:custGeom>
            <a:solidFill>
              <a:srgbClr val="A2A2DF"/>
            </a:solidFill>
          </p:spPr>
          <p:txBody>
            <a:bodyPr wrap="square" lIns="0" tIns="0" rIns="0" bIns="0" rtlCol="0"/>
            <a:lstStyle/>
            <a:p/>
          </p:txBody>
        </p:sp>
        <p:sp>
          <p:nvSpPr>
            <p:cNvPr id="5" name="object 5"/>
            <p:cNvSpPr/>
            <p:nvPr/>
          </p:nvSpPr>
          <p:spPr>
            <a:xfrm>
              <a:off x="1297939" y="812800"/>
              <a:ext cx="8128000" cy="3759200"/>
            </a:xfrm>
            <a:custGeom>
              <a:avLst/>
              <a:gdLst/>
              <a:ahLst/>
              <a:cxnLst/>
              <a:rect l="l" t="t" r="r" b="b"/>
              <a:pathLst>
                <a:path w="8128000" h="3759200">
                  <a:moveTo>
                    <a:pt x="8128000" y="0"/>
                  </a:moveTo>
                  <a:lnTo>
                    <a:pt x="0" y="0"/>
                  </a:lnTo>
                  <a:lnTo>
                    <a:pt x="0" y="3759200"/>
                  </a:lnTo>
                  <a:lnTo>
                    <a:pt x="8128000" y="3759200"/>
                  </a:lnTo>
                  <a:lnTo>
                    <a:pt x="8128000" y="0"/>
                  </a:lnTo>
                  <a:close/>
                </a:path>
              </a:pathLst>
            </a:custGeom>
            <a:solidFill>
              <a:srgbClr val="FFFFFF"/>
            </a:solidFill>
          </p:spPr>
          <p:txBody>
            <a:bodyPr wrap="square" lIns="0" tIns="0" rIns="0" bIns="0" rtlCol="0"/>
            <a:lstStyle/>
            <a:p/>
          </p:txBody>
        </p:sp>
        <p:sp>
          <p:nvSpPr>
            <p:cNvPr id="6" name="object 6"/>
            <p:cNvSpPr/>
            <p:nvPr/>
          </p:nvSpPr>
          <p:spPr>
            <a:xfrm>
              <a:off x="1297939" y="812800"/>
              <a:ext cx="8128000" cy="2819400"/>
            </a:xfrm>
            <a:custGeom>
              <a:avLst/>
              <a:gdLst/>
              <a:ahLst/>
              <a:cxnLst/>
              <a:rect l="l" t="t" r="r" b="b"/>
              <a:pathLst>
                <a:path w="8128000" h="2819400">
                  <a:moveTo>
                    <a:pt x="0" y="2819400"/>
                  </a:moveTo>
                  <a:lnTo>
                    <a:pt x="8128000" y="2819400"/>
                  </a:lnTo>
                </a:path>
                <a:path w="8128000" h="2819400">
                  <a:moveTo>
                    <a:pt x="0" y="1879600"/>
                  </a:moveTo>
                  <a:lnTo>
                    <a:pt x="8128000" y="1879600"/>
                  </a:lnTo>
                </a:path>
                <a:path w="8128000" h="2819400">
                  <a:moveTo>
                    <a:pt x="0" y="939800"/>
                  </a:moveTo>
                  <a:lnTo>
                    <a:pt x="8128000" y="939800"/>
                  </a:lnTo>
                </a:path>
                <a:path w="8128000" h="2819400">
                  <a:moveTo>
                    <a:pt x="0" y="0"/>
                  </a:moveTo>
                  <a:lnTo>
                    <a:pt x="8128000" y="0"/>
                  </a:lnTo>
                </a:path>
              </a:pathLst>
            </a:custGeom>
            <a:ln w="9525">
              <a:solidFill>
                <a:srgbClr val="000000"/>
              </a:solidFill>
              <a:prstDash val="sysDash"/>
            </a:ln>
          </p:spPr>
          <p:txBody>
            <a:bodyPr wrap="square" lIns="0" tIns="0" rIns="0" bIns="0" rtlCol="0"/>
            <a:lstStyle/>
            <a:p/>
          </p:txBody>
        </p:sp>
        <p:sp>
          <p:nvSpPr>
            <p:cNvPr id="7" name="object 7"/>
            <p:cNvSpPr/>
            <p:nvPr/>
          </p:nvSpPr>
          <p:spPr>
            <a:xfrm>
              <a:off x="1297939" y="4572000"/>
              <a:ext cx="8128000" cy="0"/>
            </a:xfrm>
            <a:custGeom>
              <a:avLst/>
              <a:gdLst/>
              <a:ahLst/>
              <a:cxnLst/>
              <a:rect l="l" t="t" r="r" b="b"/>
              <a:pathLst>
                <a:path w="8128000" h="0">
                  <a:moveTo>
                    <a:pt x="0" y="0"/>
                  </a:moveTo>
                  <a:lnTo>
                    <a:pt x="8128000" y="0"/>
                  </a:lnTo>
                </a:path>
              </a:pathLst>
            </a:custGeom>
            <a:ln w="9525">
              <a:solidFill>
                <a:srgbClr val="000000"/>
              </a:solidFill>
            </a:ln>
          </p:spPr>
          <p:txBody>
            <a:bodyPr wrap="square" lIns="0" tIns="0" rIns="0" bIns="0" rtlCol="0"/>
            <a:lstStyle/>
            <a:p/>
          </p:txBody>
        </p:sp>
        <p:sp>
          <p:nvSpPr>
            <p:cNvPr id="8" name="object 8"/>
            <p:cNvSpPr/>
            <p:nvPr/>
          </p:nvSpPr>
          <p:spPr>
            <a:xfrm>
              <a:off x="1297939" y="4511040"/>
              <a:ext cx="8128000" cy="60960"/>
            </a:xfrm>
            <a:custGeom>
              <a:avLst/>
              <a:gdLst/>
              <a:ahLst/>
              <a:cxnLst/>
              <a:rect l="l" t="t" r="r" b="b"/>
              <a:pathLst>
                <a:path w="8128000" h="60960">
                  <a:moveTo>
                    <a:pt x="0" y="0"/>
                  </a:moveTo>
                  <a:lnTo>
                    <a:pt x="0" y="60960"/>
                  </a:lnTo>
                </a:path>
                <a:path w="8128000" h="60960">
                  <a:moveTo>
                    <a:pt x="198120" y="0"/>
                  </a:moveTo>
                  <a:lnTo>
                    <a:pt x="198120" y="60960"/>
                  </a:lnTo>
                </a:path>
                <a:path w="8128000" h="60960">
                  <a:moveTo>
                    <a:pt x="396240" y="0"/>
                  </a:moveTo>
                  <a:lnTo>
                    <a:pt x="396240" y="60960"/>
                  </a:lnTo>
                </a:path>
                <a:path w="8128000" h="60960">
                  <a:moveTo>
                    <a:pt x="594360" y="0"/>
                  </a:moveTo>
                  <a:lnTo>
                    <a:pt x="594360" y="60960"/>
                  </a:lnTo>
                </a:path>
                <a:path w="8128000" h="60960">
                  <a:moveTo>
                    <a:pt x="792480" y="0"/>
                  </a:moveTo>
                  <a:lnTo>
                    <a:pt x="792480" y="60960"/>
                  </a:lnTo>
                </a:path>
                <a:path w="8128000" h="60960">
                  <a:moveTo>
                    <a:pt x="990600" y="0"/>
                  </a:moveTo>
                  <a:lnTo>
                    <a:pt x="990600" y="60960"/>
                  </a:lnTo>
                </a:path>
                <a:path w="8128000" h="60960">
                  <a:moveTo>
                    <a:pt x="1188720" y="0"/>
                  </a:moveTo>
                  <a:lnTo>
                    <a:pt x="1188720" y="60960"/>
                  </a:lnTo>
                </a:path>
                <a:path w="8128000" h="60960">
                  <a:moveTo>
                    <a:pt x="1386840" y="0"/>
                  </a:moveTo>
                  <a:lnTo>
                    <a:pt x="1386840" y="60960"/>
                  </a:lnTo>
                </a:path>
                <a:path w="8128000" h="60960">
                  <a:moveTo>
                    <a:pt x="1584960" y="0"/>
                  </a:moveTo>
                  <a:lnTo>
                    <a:pt x="1584960" y="60960"/>
                  </a:lnTo>
                </a:path>
                <a:path w="8128000" h="60960">
                  <a:moveTo>
                    <a:pt x="1783080" y="0"/>
                  </a:moveTo>
                  <a:lnTo>
                    <a:pt x="1783080" y="60960"/>
                  </a:lnTo>
                </a:path>
                <a:path w="8128000" h="60960">
                  <a:moveTo>
                    <a:pt x="1981200" y="0"/>
                  </a:moveTo>
                  <a:lnTo>
                    <a:pt x="1981200" y="60960"/>
                  </a:lnTo>
                </a:path>
                <a:path w="8128000" h="60960">
                  <a:moveTo>
                    <a:pt x="2179320" y="0"/>
                  </a:moveTo>
                  <a:lnTo>
                    <a:pt x="2179320" y="60960"/>
                  </a:lnTo>
                </a:path>
                <a:path w="8128000" h="60960">
                  <a:moveTo>
                    <a:pt x="2377440" y="0"/>
                  </a:moveTo>
                  <a:lnTo>
                    <a:pt x="2377440" y="60960"/>
                  </a:lnTo>
                </a:path>
                <a:path w="8128000" h="60960">
                  <a:moveTo>
                    <a:pt x="2575560" y="0"/>
                  </a:moveTo>
                  <a:lnTo>
                    <a:pt x="2575560" y="60960"/>
                  </a:lnTo>
                </a:path>
                <a:path w="8128000" h="60960">
                  <a:moveTo>
                    <a:pt x="2776220" y="0"/>
                  </a:moveTo>
                  <a:lnTo>
                    <a:pt x="2776220" y="60960"/>
                  </a:lnTo>
                </a:path>
                <a:path w="8128000" h="60960">
                  <a:moveTo>
                    <a:pt x="2974340" y="0"/>
                  </a:moveTo>
                  <a:lnTo>
                    <a:pt x="2974340" y="60960"/>
                  </a:lnTo>
                </a:path>
                <a:path w="8128000" h="60960">
                  <a:moveTo>
                    <a:pt x="3172460" y="0"/>
                  </a:moveTo>
                  <a:lnTo>
                    <a:pt x="3172460" y="60960"/>
                  </a:lnTo>
                </a:path>
                <a:path w="8128000" h="60960">
                  <a:moveTo>
                    <a:pt x="3370579" y="0"/>
                  </a:moveTo>
                  <a:lnTo>
                    <a:pt x="3370579" y="60960"/>
                  </a:lnTo>
                </a:path>
                <a:path w="8128000" h="60960">
                  <a:moveTo>
                    <a:pt x="3568700" y="0"/>
                  </a:moveTo>
                  <a:lnTo>
                    <a:pt x="3568700" y="60960"/>
                  </a:lnTo>
                </a:path>
                <a:path w="8128000" h="60960">
                  <a:moveTo>
                    <a:pt x="3766820" y="0"/>
                  </a:moveTo>
                  <a:lnTo>
                    <a:pt x="3766820" y="60960"/>
                  </a:lnTo>
                </a:path>
                <a:path w="8128000" h="60960">
                  <a:moveTo>
                    <a:pt x="3964940" y="0"/>
                  </a:moveTo>
                  <a:lnTo>
                    <a:pt x="3964940" y="60960"/>
                  </a:lnTo>
                </a:path>
                <a:path w="8128000" h="60960">
                  <a:moveTo>
                    <a:pt x="4163060" y="0"/>
                  </a:moveTo>
                  <a:lnTo>
                    <a:pt x="4163060" y="60960"/>
                  </a:lnTo>
                </a:path>
                <a:path w="8128000" h="60960">
                  <a:moveTo>
                    <a:pt x="4361180" y="0"/>
                  </a:moveTo>
                  <a:lnTo>
                    <a:pt x="4361180" y="60960"/>
                  </a:lnTo>
                </a:path>
                <a:path w="8128000" h="60960">
                  <a:moveTo>
                    <a:pt x="4559300" y="0"/>
                  </a:moveTo>
                  <a:lnTo>
                    <a:pt x="4559300" y="60960"/>
                  </a:lnTo>
                </a:path>
                <a:path w="8128000" h="60960">
                  <a:moveTo>
                    <a:pt x="4757420" y="0"/>
                  </a:moveTo>
                  <a:lnTo>
                    <a:pt x="4757420" y="60960"/>
                  </a:lnTo>
                </a:path>
                <a:path w="8128000" h="60960">
                  <a:moveTo>
                    <a:pt x="4955540" y="0"/>
                  </a:moveTo>
                  <a:lnTo>
                    <a:pt x="4955540" y="60960"/>
                  </a:lnTo>
                </a:path>
                <a:path w="8128000" h="60960">
                  <a:moveTo>
                    <a:pt x="5153660" y="0"/>
                  </a:moveTo>
                  <a:lnTo>
                    <a:pt x="5153660" y="60960"/>
                  </a:lnTo>
                </a:path>
                <a:path w="8128000" h="60960">
                  <a:moveTo>
                    <a:pt x="5351780" y="0"/>
                  </a:moveTo>
                  <a:lnTo>
                    <a:pt x="5351780" y="60960"/>
                  </a:lnTo>
                </a:path>
                <a:path w="8128000" h="60960">
                  <a:moveTo>
                    <a:pt x="5549900" y="0"/>
                  </a:moveTo>
                  <a:lnTo>
                    <a:pt x="5549900" y="60960"/>
                  </a:lnTo>
                </a:path>
                <a:path w="8128000" h="60960">
                  <a:moveTo>
                    <a:pt x="5748020" y="0"/>
                  </a:moveTo>
                  <a:lnTo>
                    <a:pt x="5748020" y="60960"/>
                  </a:lnTo>
                </a:path>
                <a:path w="8128000" h="60960">
                  <a:moveTo>
                    <a:pt x="5946140" y="0"/>
                  </a:moveTo>
                  <a:lnTo>
                    <a:pt x="5946140" y="60960"/>
                  </a:lnTo>
                </a:path>
                <a:path w="8128000" h="60960">
                  <a:moveTo>
                    <a:pt x="6144260" y="0"/>
                  </a:moveTo>
                  <a:lnTo>
                    <a:pt x="6144260" y="60960"/>
                  </a:lnTo>
                </a:path>
                <a:path w="8128000" h="60960">
                  <a:moveTo>
                    <a:pt x="6342380" y="0"/>
                  </a:moveTo>
                  <a:lnTo>
                    <a:pt x="6342380" y="60960"/>
                  </a:lnTo>
                </a:path>
                <a:path w="8128000" h="60960">
                  <a:moveTo>
                    <a:pt x="6540500" y="0"/>
                  </a:moveTo>
                  <a:lnTo>
                    <a:pt x="6540500" y="60960"/>
                  </a:lnTo>
                </a:path>
                <a:path w="8128000" h="60960">
                  <a:moveTo>
                    <a:pt x="6738620" y="0"/>
                  </a:moveTo>
                  <a:lnTo>
                    <a:pt x="6738620" y="60960"/>
                  </a:lnTo>
                </a:path>
                <a:path w="8128000" h="60960">
                  <a:moveTo>
                    <a:pt x="6936740" y="0"/>
                  </a:moveTo>
                  <a:lnTo>
                    <a:pt x="6936740" y="60960"/>
                  </a:lnTo>
                </a:path>
                <a:path w="8128000" h="60960">
                  <a:moveTo>
                    <a:pt x="7134859" y="0"/>
                  </a:moveTo>
                  <a:lnTo>
                    <a:pt x="7134859" y="60960"/>
                  </a:lnTo>
                </a:path>
                <a:path w="8128000" h="60960">
                  <a:moveTo>
                    <a:pt x="7332980" y="0"/>
                  </a:moveTo>
                  <a:lnTo>
                    <a:pt x="7332980" y="60960"/>
                  </a:lnTo>
                </a:path>
                <a:path w="8128000" h="60960">
                  <a:moveTo>
                    <a:pt x="7531100" y="0"/>
                  </a:moveTo>
                  <a:lnTo>
                    <a:pt x="7531100" y="60960"/>
                  </a:lnTo>
                </a:path>
                <a:path w="8128000" h="60960">
                  <a:moveTo>
                    <a:pt x="7729220" y="0"/>
                  </a:moveTo>
                  <a:lnTo>
                    <a:pt x="7729220" y="60960"/>
                  </a:lnTo>
                </a:path>
                <a:path w="8128000" h="60960">
                  <a:moveTo>
                    <a:pt x="7927340" y="0"/>
                  </a:moveTo>
                  <a:lnTo>
                    <a:pt x="7927340" y="60960"/>
                  </a:lnTo>
                </a:path>
                <a:path w="8128000" h="60960">
                  <a:moveTo>
                    <a:pt x="8128000" y="0"/>
                  </a:moveTo>
                  <a:lnTo>
                    <a:pt x="8128000" y="60960"/>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1344294" y="1186814"/>
              <a:ext cx="8032750" cy="3242311"/>
            </a:xfrm>
            <a:prstGeom prst="rect">
              <a:avLst/>
            </a:prstGeom>
          </p:spPr>
        </p:pic>
      </p:grpSp>
      <p:sp>
        <p:nvSpPr>
          <p:cNvPr id="10" name="object 10"/>
          <p:cNvSpPr txBox="1"/>
          <p:nvPr/>
        </p:nvSpPr>
        <p:spPr>
          <a:xfrm>
            <a:off x="596322" y="4451577"/>
            <a:ext cx="487680" cy="208279"/>
          </a:xfrm>
          <a:prstGeom prst="rect">
            <a:avLst/>
          </a:prstGeom>
        </p:spPr>
        <p:txBody>
          <a:bodyPr wrap="square" lIns="0" tIns="12700" rIns="0" bIns="0" rtlCol="0" vert="horz">
            <a:spAutoFit/>
          </a:bodyPr>
          <a:lstStyle/>
          <a:p>
            <a:pPr marL="12700">
              <a:lnSpc>
                <a:spcPct val="100000"/>
              </a:lnSpc>
              <a:spcBef>
                <a:spcPts val="100"/>
              </a:spcBef>
            </a:pPr>
            <a:r>
              <a:rPr dirty="0" sz="1200" spc="-25" b="1">
                <a:solidFill>
                  <a:srgbClr val="404040"/>
                </a:solidFill>
                <a:latin typeface="Yu Gothic UI Semibold"/>
                <a:cs typeface="Yu Gothic UI Semibold"/>
              </a:rPr>
              <a:t>4</a:t>
            </a:r>
            <a:r>
              <a:rPr dirty="0" sz="1200" spc="-5" b="1">
                <a:solidFill>
                  <a:srgbClr val="404040"/>
                </a:solidFill>
                <a:latin typeface="Yu Gothic UI Semibold"/>
                <a:cs typeface="Yu Gothic UI Semibold"/>
              </a:rPr>
              <a:t>0</a:t>
            </a:r>
            <a:r>
              <a:rPr dirty="0" sz="1200" spc="5" b="1">
                <a:solidFill>
                  <a:srgbClr val="404040"/>
                </a:solidFill>
                <a:latin typeface="Yu Gothic UI Semibold"/>
                <a:cs typeface="Yu Gothic UI Semibold"/>
              </a:rPr>
              <a:t>,</a:t>
            </a:r>
            <a:r>
              <a:rPr dirty="0" sz="1200" spc="10" b="1">
                <a:solidFill>
                  <a:srgbClr val="404040"/>
                </a:solidFill>
                <a:latin typeface="Yu Gothic UI Semibold"/>
                <a:cs typeface="Yu Gothic UI Semibold"/>
              </a:rPr>
              <a:t>0</a:t>
            </a:r>
            <a:r>
              <a:rPr dirty="0" sz="1200" spc="-10" b="1">
                <a:solidFill>
                  <a:srgbClr val="404040"/>
                </a:solidFill>
                <a:latin typeface="Yu Gothic UI Semibold"/>
                <a:cs typeface="Yu Gothic UI Semibold"/>
              </a:rPr>
              <a:t>00</a:t>
            </a:r>
            <a:endParaRPr sz="1200">
              <a:latin typeface="Yu Gothic UI Semibold"/>
              <a:cs typeface="Yu Gothic UI Semibold"/>
            </a:endParaRPr>
          </a:p>
        </p:txBody>
      </p:sp>
      <p:sp>
        <p:nvSpPr>
          <p:cNvPr id="11" name="object 11"/>
          <p:cNvSpPr txBox="1"/>
          <p:nvPr/>
        </p:nvSpPr>
        <p:spPr>
          <a:xfrm>
            <a:off x="596322" y="3512031"/>
            <a:ext cx="487680"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404040"/>
                </a:solidFill>
                <a:latin typeface="Yu Gothic UI Semibold"/>
                <a:cs typeface="Yu Gothic UI Semibold"/>
              </a:rPr>
              <a:t>60,000</a:t>
            </a:r>
            <a:endParaRPr sz="1200">
              <a:latin typeface="Yu Gothic UI Semibold"/>
              <a:cs typeface="Yu Gothic UI Semibold"/>
            </a:endParaRPr>
          </a:p>
        </p:txBody>
      </p:sp>
      <p:sp>
        <p:nvSpPr>
          <p:cNvPr id="12" name="object 12"/>
          <p:cNvSpPr txBox="1"/>
          <p:nvPr/>
        </p:nvSpPr>
        <p:spPr>
          <a:xfrm>
            <a:off x="596322" y="2572485"/>
            <a:ext cx="48768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04040"/>
                </a:solidFill>
                <a:latin typeface="Yu Gothic UI Semibold"/>
                <a:cs typeface="Yu Gothic UI Semibold"/>
              </a:rPr>
              <a:t>8</a:t>
            </a:r>
            <a:r>
              <a:rPr dirty="0" sz="1200" spc="10" b="1">
                <a:solidFill>
                  <a:srgbClr val="404040"/>
                </a:solidFill>
                <a:latin typeface="Yu Gothic UI Semibold"/>
                <a:cs typeface="Yu Gothic UI Semibold"/>
              </a:rPr>
              <a:t>0</a:t>
            </a:r>
            <a:r>
              <a:rPr dirty="0" sz="1200" spc="5" b="1">
                <a:solidFill>
                  <a:srgbClr val="404040"/>
                </a:solidFill>
                <a:latin typeface="Yu Gothic UI Semibold"/>
                <a:cs typeface="Yu Gothic UI Semibold"/>
              </a:rPr>
              <a:t>,</a:t>
            </a:r>
            <a:r>
              <a:rPr dirty="0" sz="1200" spc="10" b="1">
                <a:solidFill>
                  <a:srgbClr val="404040"/>
                </a:solidFill>
                <a:latin typeface="Yu Gothic UI Semibold"/>
                <a:cs typeface="Yu Gothic UI Semibold"/>
              </a:rPr>
              <a:t>0</a:t>
            </a:r>
            <a:r>
              <a:rPr dirty="0" sz="1200" spc="-10" b="1">
                <a:solidFill>
                  <a:srgbClr val="404040"/>
                </a:solidFill>
                <a:latin typeface="Yu Gothic UI Semibold"/>
                <a:cs typeface="Yu Gothic UI Semibold"/>
              </a:rPr>
              <a:t>00</a:t>
            </a:r>
            <a:endParaRPr sz="1200">
              <a:latin typeface="Yu Gothic UI Semibold"/>
              <a:cs typeface="Yu Gothic UI Semibold"/>
            </a:endParaRPr>
          </a:p>
        </p:txBody>
      </p:sp>
      <p:sp>
        <p:nvSpPr>
          <p:cNvPr id="13" name="object 13"/>
          <p:cNvSpPr txBox="1"/>
          <p:nvPr/>
        </p:nvSpPr>
        <p:spPr>
          <a:xfrm>
            <a:off x="1214913"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404040"/>
                </a:solidFill>
                <a:latin typeface="Yu Gothic UI Semibold"/>
                <a:cs typeface="Yu Gothic UI Semibold"/>
              </a:rPr>
              <a:t>1</a:t>
            </a:r>
            <a:r>
              <a:rPr dirty="0" sz="1200" spc="114" b="1">
                <a:solidFill>
                  <a:srgbClr val="404040"/>
                </a:solidFill>
                <a:latin typeface="Yu Gothic UI Semibold"/>
                <a:cs typeface="Yu Gothic UI Semibold"/>
              </a:rPr>
              <a:t>9</a:t>
            </a:r>
            <a:r>
              <a:rPr dirty="0" sz="1200" spc="-10" b="1">
                <a:solidFill>
                  <a:srgbClr val="404040"/>
                </a:solidFill>
                <a:latin typeface="Yu Gothic UI Semibold"/>
                <a:cs typeface="Yu Gothic UI Semibold"/>
              </a:rPr>
              <a:t>80</a:t>
            </a:r>
            <a:endParaRPr sz="1200">
              <a:latin typeface="Yu Gothic UI Semibold"/>
              <a:cs typeface="Yu Gothic UI Semibold"/>
            </a:endParaRPr>
          </a:p>
        </p:txBody>
      </p:sp>
      <p:sp>
        <p:nvSpPr>
          <p:cNvPr id="14" name="object 14"/>
          <p:cNvSpPr txBox="1"/>
          <p:nvPr/>
        </p:nvSpPr>
        <p:spPr>
          <a:xfrm>
            <a:off x="2205970"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404040"/>
                </a:solidFill>
                <a:latin typeface="Yu Gothic UI Semibold"/>
                <a:cs typeface="Yu Gothic UI Semibold"/>
              </a:rPr>
              <a:t>1</a:t>
            </a:r>
            <a:r>
              <a:rPr dirty="0" sz="1200" spc="114" b="1">
                <a:solidFill>
                  <a:srgbClr val="404040"/>
                </a:solidFill>
                <a:latin typeface="Yu Gothic UI Semibold"/>
                <a:cs typeface="Yu Gothic UI Semibold"/>
              </a:rPr>
              <a:t>9</a:t>
            </a:r>
            <a:r>
              <a:rPr dirty="0" sz="1200" spc="-10" b="1">
                <a:solidFill>
                  <a:srgbClr val="404040"/>
                </a:solidFill>
                <a:latin typeface="Yu Gothic UI Semibold"/>
                <a:cs typeface="Yu Gothic UI Semibold"/>
              </a:rPr>
              <a:t>85</a:t>
            </a:r>
            <a:endParaRPr sz="1200">
              <a:latin typeface="Yu Gothic UI Semibold"/>
              <a:cs typeface="Yu Gothic UI Semibold"/>
            </a:endParaRPr>
          </a:p>
        </p:txBody>
      </p:sp>
      <p:sp>
        <p:nvSpPr>
          <p:cNvPr id="15" name="object 15"/>
          <p:cNvSpPr txBox="1"/>
          <p:nvPr/>
        </p:nvSpPr>
        <p:spPr>
          <a:xfrm>
            <a:off x="3197028"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404040"/>
                </a:solidFill>
                <a:latin typeface="Yu Gothic UI Semibold"/>
                <a:cs typeface="Yu Gothic UI Semibold"/>
              </a:rPr>
              <a:t>1</a:t>
            </a:r>
            <a:r>
              <a:rPr dirty="0" sz="1200" spc="114" b="1">
                <a:solidFill>
                  <a:srgbClr val="404040"/>
                </a:solidFill>
                <a:latin typeface="Yu Gothic UI Semibold"/>
                <a:cs typeface="Yu Gothic UI Semibold"/>
              </a:rPr>
              <a:t>9</a:t>
            </a:r>
            <a:r>
              <a:rPr dirty="0" sz="1200" spc="-15" b="1">
                <a:solidFill>
                  <a:srgbClr val="404040"/>
                </a:solidFill>
                <a:latin typeface="Yu Gothic UI Semibold"/>
                <a:cs typeface="Yu Gothic UI Semibold"/>
              </a:rPr>
              <a:t>90</a:t>
            </a:r>
            <a:endParaRPr sz="1200">
              <a:latin typeface="Yu Gothic UI Semibold"/>
              <a:cs typeface="Yu Gothic UI Semibold"/>
            </a:endParaRPr>
          </a:p>
        </p:txBody>
      </p:sp>
      <p:sp>
        <p:nvSpPr>
          <p:cNvPr id="16" name="object 16"/>
          <p:cNvSpPr txBox="1"/>
          <p:nvPr/>
        </p:nvSpPr>
        <p:spPr>
          <a:xfrm>
            <a:off x="4188085"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404040"/>
                </a:solidFill>
                <a:latin typeface="Yu Gothic UI Semibold"/>
                <a:cs typeface="Yu Gothic UI Semibold"/>
              </a:rPr>
              <a:t>1</a:t>
            </a:r>
            <a:r>
              <a:rPr dirty="0" sz="1200" spc="114" b="1">
                <a:solidFill>
                  <a:srgbClr val="404040"/>
                </a:solidFill>
                <a:latin typeface="Yu Gothic UI Semibold"/>
                <a:cs typeface="Yu Gothic UI Semibold"/>
              </a:rPr>
              <a:t>9</a:t>
            </a:r>
            <a:r>
              <a:rPr dirty="0" sz="1200" spc="-15" b="1">
                <a:solidFill>
                  <a:srgbClr val="404040"/>
                </a:solidFill>
                <a:latin typeface="Yu Gothic UI Semibold"/>
                <a:cs typeface="Yu Gothic UI Semibold"/>
              </a:rPr>
              <a:t>95</a:t>
            </a:r>
            <a:endParaRPr sz="1200">
              <a:latin typeface="Yu Gothic UI Semibold"/>
              <a:cs typeface="Yu Gothic UI Semibold"/>
            </a:endParaRPr>
          </a:p>
        </p:txBody>
      </p:sp>
      <p:sp>
        <p:nvSpPr>
          <p:cNvPr id="17" name="object 17"/>
          <p:cNvSpPr txBox="1"/>
          <p:nvPr/>
        </p:nvSpPr>
        <p:spPr>
          <a:xfrm>
            <a:off x="5179142"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04040"/>
                </a:solidFill>
                <a:latin typeface="Yu Gothic UI Semibold"/>
                <a:cs typeface="Yu Gothic UI Semibold"/>
              </a:rPr>
              <a:t>2</a:t>
            </a:r>
            <a:r>
              <a:rPr dirty="0" sz="1200" spc="10" b="1">
                <a:solidFill>
                  <a:srgbClr val="404040"/>
                </a:solidFill>
                <a:latin typeface="Yu Gothic UI Semibold"/>
                <a:cs typeface="Yu Gothic UI Semibold"/>
              </a:rPr>
              <a:t>0</a:t>
            </a:r>
            <a:r>
              <a:rPr dirty="0" sz="1200" spc="-10" b="1">
                <a:solidFill>
                  <a:srgbClr val="404040"/>
                </a:solidFill>
                <a:latin typeface="Yu Gothic UI Semibold"/>
                <a:cs typeface="Yu Gothic UI Semibold"/>
              </a:rPr>
              <a:t>00</a:t>
            </a:r>
            <a:endParaRPr sz="1200">
              <a:latin typeface="Yu Gothic UI Semibold"/>
              <a:cs typeface="Yu Gothic UI Semibold"/>
            </a:endParaRPr>
          </a:p>
        </p:txBody>
      </p:sp>
      <p:sp>
        <p:nvSpPr>
          <p:cNvPr id="18" name="object 18"/>
          <p:cNvSpPr txBox="1"/>
          <p:nvPr/>
        </p:nvSpPr>
        <p:spPr>
          <a:xfrm>
            <a:off x="6170199"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04040"/>
                </a:solidFill>
                <a:latin typeface="Yu Gothic UI Semibold"/>
                <a:cs typeface="Yu Gothic UI Semibold"/>
              </a:rPr>
              <a:t>2</a:t>
            </a:r>
            <a:r>
              <a:rPr dirty="0" sz="1200" spc="10" b="1">
                <a:solidFill>
                  <a:srgbClr val="404040"/>
                </a:solidFill>
                <a:latin typeface="Yu Gothic UI Semibold"/>
                <a:cs typeface="Yu Gothic UI Semibold"/>
              </a:rPr>
              <a:t>0</a:t>
            </a:r>
            <a:r>
              <a:rPr dirty="0" sz="1200" spc="-10" b="1">
                <a:solidFill>
                  <a:srgbClr val="404040"/>
                </a:solidFill>
                <a:latin typeface="Yu Gothic UI Semibold"/>
                <a:cs typeface="Yu Gothic UI Semibold"/>
              </a:rPr>
              <a:t>05</a:t>
            </a:r>
            <a:endParaRPr sz="1200">
              <a:latin typeface="Yu Gothic UI Semibold"/>
              <a:cs typeface="Yu Gothic UI Semibold"/>
            </a:endParaRPr>
          </a:p>
        </p:txBody>
      </p:sp>
      <p:sp>
        <p:nvSpPr>
          <p:cNvPr id="19" name="object 19"/>
          <p:cNvSpPr txBox="1"/>
          <p:nvPr/>
        </p:nvSpPr>
        <p:spPr>
          <a:xfrm>
            <a:off x="7161256"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04040"/>
                </a:solidFill>
                <a:latin typeface="Yu Gothic UI Semibold"/>
                <a:cs typeface="Yu Gothic UI Semibold"/>
              </a:rPr>
              <a:t>2</a:t>
            </a:r>
            <a:r>
              <a:rPr dirty="0" sz="1200" spc="10" b="1">
                <a:solidFill>
                  <a:srgbClr val="404040"/>
                </a:solidFill>
                <a:latin typeface="Yu Gothic UI Semibold"/>
                <a:cs typeface="Yu Gothic UI Semibold"/>
              </a:rPr>
              <a:t>0</a:t>
            </a:r>
            <a:r>
              <a:rPr dirty="0" sz="1200" spc="80" b="1">
                <a:solidFill>
                  <a:srgbClr val="404040"/>
                </a:solidFill>
                <a:latin typeface="Yu Gothic UI Semibold"/>
                <a:cs typeface="Yu Gothic UI Semibold"/>
              </a:rPr>
              <a:t>10</a:t>
            </a:r>
            <a:endParaRPr sz="1200">
              <a:latin typeface="Yu Gothic UI Semibold"/>
              <a:cs typeface="Yu Gothic UI Semibold"/>
            </a:endParaRPr>
          </a:p>
        </p:txBody>
      </p:sp>
      <p:sp>
        <p:nvSpPr>
          <p:cNvPr id="20" name="object 20"/>
          <p:cNvSpPr txBox="1"/>
          <p:nvPr/>
        </p:nvSpPr>
        <p:spPr>
          <a:xfrm>
            <a:off x="8152314" y="4705932"/>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404040"/>
                </a:solidFill>
                <a:latin typeface="Yu Gothic UI Semibold"/>
                <a:cs typeface="Yu Gothic UI Semibold"/>
              </a:rPr>
              <a:t>2</a:t>
            </a:r>
            <a:r>
              <a:rPr dirty="0" sz="1200" spc="10" b="1">
                <a:solidFill>
                  <a:srgbClr val="404040"/>
                </a:solidFill>
                <a:latin typeface="Yu Gothic UI Semibold"/>
                <a:cs typeface="Yu Gothic UI Semibold"/>
              </a:rPr>
              <a:t>0</a:t>
            </a:r>
            <a:r>
              <a:rPr dirty="0" sz="1200" spc="80" b="1">
                <a:solidFill>
                  <a:srgbClr val="404040"/>
                </a:solidFill>
                <a:latin typeface="Yu Gothic UI Semibold"/>
                <a:cs typeface="Yu Gothic UI Semibold"/>
              </a:rPr>
              <a:t>15</a:t>
            </a:r>
            <a:endParaRPr sz="1200">
              <a:latin typeface="Yu Gothic UI Semibold"/>
              <a:cs typeface="Yu Gothic UI Semibold"/>
            </a:endParaRPr>
          </a:p>
        </p:txBody>
      </p:sp>
      <p:sp>
        <p:nvSpPr>
          <p:cNvPr id="21" name="object 21"/>
          <p:cNvSpPr txBox="1"/>
          <p:nvPr/>
        </p:nvSpPr>
        <p:spPr>
          <a:xfrm>
            <a:off x="78739" y="5372427"/>
            <a:ext cx="4978400" cy="332740"/>
          </a:xfrm>
          <a:prstGeom prst="rect">
            <a:avLst/>
          </a:prstGeom>
        </p:spPr>
        <p:txBody>
          <a:bodyPr wrap="square" lIns="0" tIns="10160" rIns="0" bIns="0" rtlCol="0" vert="horz">
            <a:spAutoFit/>
          </a:bodyPr>
          <a:lstStyle/>
          <a:p>
            <a:pPr marL="393700" marR="5080" indent="-381000">
              <a:lnSpc>
                <a:spcPct val="101699"/>
              </a:lnSpc>
              <a:spcBef>
                <a:spcPts val="80"/>
              </a:spcBef>
            </a:pPr>
            <a:r>
              <a:rPr dirty="0" sz="1000" b="1">
                <a:solidFill>
                  <a:srgbClr val="404040"/>
                </a:solidFill>
                <a:latin typeface="Yu Gothic UI Semibold"/>
                <a:cs typeface="Yu Gothic UI Semibold"/>
              </a:rPr>
              <a:t>（注）非消費支出</a:t>
            </a:r>
            <a:r>
              <a:rPr dirty="0" sz="1000" spc="195" b="1">
                <a:solidFill>
                  <a:srgbClr val="404040"/>
                </a:solidFill>
                <a:latin typeface="Yu Gothic UI Semibold"/>
                <a:cs typeface="Yu Gothic UI Semibold"/>
              </a:rPr>
              <a:t>とは</a:t>
            </a:r>
            <a:r>
              <a:rPr dirty="0" sz="1000" spc="335" b="1">
                <a:solidFill>
                  <a:srgbClr val="404040"/>
                </a:solidFill>
                <a:latin typeface="Yu Gothic UI Semibold"/>
                <a:cs typeface="Yu Gothic UI Semibold"/>
              </a:rPr>
              <a:t>、</a:t>
            </a:r>
            <a:r>
              <a:rPr dirty="0" sz="1000" spc="335" b="1">
                <a:solidFill>
                  <a:srgbClr val="404040"/>
                </a:solidFill>
                <a:latin typeface="Yu Gothic UI Semibold"/>
                <a:cs typeface="Yu Gothic UI Semibold"/>
              </a:rPr>
              <a:t>税金</a:t>
            </a:r>
            <a:r>
              <a:rPr dirty="0" sz="1000" spc="130" b="1">
                <a:solidFill>
                  <a:srgbClr val="404040"/>
                </a:solidFill>
                <a:latin typeface="Yu Gothic UI Semibold"/>
                <a:cs typeface="Yu Gothic UI Semibold"/>
              </a:rPr>
              <a:t>や</a:t>
            </a:r>
            <a:r>
              <a:rPr dirty="0" sz="1000" spc="130" b="1">
                <a:solidFill>
                  <a:srgbClr val="404040"/>
                </a:solidFill>
                <a:latin typeface="Yu Gothic UI Semibold"/>
                <a:cs typeface="Yu Gothic UI Semibold"/>
              </a:rPr>
              <a:t>社会保険料</a:t>
            </a:r>
            <a:r>
              <a:rPr dirty="0" sz="1000" spc="190" b="1">
                <a:solidFill>
                  <a:srgbClr val="404040"/>
                </a:solidFill>
                <a:latin typeface="Yu Gothic UI Semibold"/>
                <a:cs typeface="Yu Gothic UI Semibold"/>
              </a:rPr>
              <a:t>など</a:t>
            </a:r>
            <a:r>
              <a:rPr dirty="0" sz="1000" spc="190" b="1">
                <a:solidFill>
                  <a:srgbClr val="404040"/>
                </a:solidFill>
                <a:latin typeface="Yu Gothic UI Semibold"/>
                <a:cs typeface="Yu Gothic UI Semibold"/>
              </a:rPr>
              <a:t>原則</a:t>
            </a:r>
            <a:r>
              <a:rPr dirty="0" sz="1000" spc="260" b="1">
                <a:solidFill>
                  <a:srgbClr val="404040"/>
                </a:solidFill>
                <a:latin typeface="Yu Gothic UI Semibold"/>
                <a:cs typeface="Yu Gothic UI Semibold"/>
              </a:rPr>
              <a:t>として</a:t>
            </a:r>
            <a:r>
              <a:rPr dirty="0" sz="1000" spc="260" b="1">
                <a:solidFill>
                  <a:srgbClr val="404040"/>
                </a:solidFill>
                <a:latin typeface="Yu Gothic UI Semibold"/>
                <a:cs typeface="Yu Gothic UI Semibold"/>
              </a:rPr>
              <a:t>世帯</a:t>
            </a:r>
            <a:r>
              <a:rPr dirty="0" sz="1000" spc="160" b="1">
                <a:solidFill>
                  <a:srgbClr val="404040"/>
                </a:solidFill>
                <a:latin typeface="Yu Gothic UI Semibold"/>
                <a:cs typeface="Yu Gothic UI Semibold"/>
              </a:rPr>
              <a:t>の</a:t>
            </a:r>
            <a:r>
              <a:rPr dirty="0" sz="1000" spc="160" b="1">
                <a:solidFill>
                  <a:srgbClr val="404040"/>
                </a:solidFill>
                <a:latin typeface="Yu Gothic UI Semibold"/>
                <a:cs typeface="Yu Gothic UI Semibold"/>
              </a:rPr>
              <a:t>自由</a:t>
            </a:r>
            <a:r>
              <a:rPr dirty="0" sz="1000" spc="175" b="1">
                <a:solidFill>
                  <a:srgbClr val="404040"/>
                </a:solidFill>
                <a:latin typeface="Yu Gothic UI Semibold"/>
                <a:cs typeface="Yu Gothic UI Semibold"/>
              </a:rPr>
              <a:t>にならない</a:t>
            </a:r>
            <a:r>
              <a:rPr dirty="0" sz="1000" spc="175" b="1">
                <a:solidFill>
                  <a:srgbClr val="404040"/>
                </a:solidFill>
                <a:latin typeface="Yu Gothic UI Semibold"/>
                <a:cs typeface="Yu Gothic UI Semibold"/>
              </a:rPr>
              <a:t>支出</a:t>
            </a:r>
            <a:r>
              <a:rPr dirty="0" sz="1000" spc="235" b="1">
                <a:solidFill>
                  <a:srgbClr val="404040"/>
                </a:solidFill>
                <a:latin typeface="Yu Gothic UI Semibold"/>
                <a:cs typeface="Yu Gothic UI Semibold"/>
              </a:rPr>
              <a:t>。 </a:t>
            </a:r>
            <a:r>
              <a:rPr dirty="0" sz="1000" b="1">
                <a:solidFill>
                  <a:srgbClr val="404040"/>
                </a:solidFill>
                <a:latin typeface="Yu Gothic UI Semibold"/>
                <a:cs typeface="Yu Gothic UI Semibold"/>
              </a:rPr>
              <a:t>二人以上</a:t>
            </a:r>
            <a:r>
              <a:rPr dirty="0" sz="1000" spc="160" b="1">
                <a:solidFill>
                  <a:srgbClr val="404040"/>
                </a:solidFill>
                <a:latin typeface="Yu Gothic UI Semibold"/>
                <a:cs typeface="Yu Gothic UI Semibold"/>
              </a:rPr>
              <a:t>の</a:t>
            </a:r>
            <a:r>
              <a:rPr dirty="0" sz="1000" b="1">
                <a:solidFill>
                  <a:srgbClr val="404040"/>
                </a:solidFill>
                <a:latin typeface="Yu Gothic UI Semibold"/>
                <a:cs typeface="Yu Gothic UI Semibold"/>
              </a:rPr>
              <a:t>世帯</a:t>
            </a:r>
            <a:r>
              <a:rPr dirty="0" sz="1000" spc="260" b="1">
                <a:solidFill>
                  <a:srgbClr val="404040"/>
                </a:solidFill>
                <a:latin typeface="Yu Gothic UI Semibold"/>
                <a:cs typeface="Yu Gothic UI Semibold"/>
              </a:rPr>
              <a:t>の</a:t>
            </a:r>
            <a:r>
              <a:rPr dirty="0" sz="1000" spc="210" b="1">
                <a:solidFill>
                  <a:srgbClr val="404040"/>
                </a:solidFill>
                <a:latin typeface="Yu Gothic UI Semibold"/>
                <a:cs typeface="Yu Gothic UI Semibold"/>
              </a:rPr>
              <a:t>う</a:t>
            </a:r>
            <a:r>
              <a:rPr dirty="0" sz="1000" spc="240" b="1">
                <a:solidFill>
                  <a:srgbClr val="404040"/>
                </a:solidFill>
                <a:latin typeface="Yu Gothic UI Semibold"/>
                <a:cs typeface="Yu Gothic UI Semibold"/>
              </a:rPr>
              <a:t>ち</a:t>
            </a:r>
            <a:r>
              <a:rPr dirty="0" sz="1000" b="1">
                <a:solidFill>
                  <a:srgbClr val="404040"/>
                </a:solidFill>
                <a:latin typeface="Yu Gothic UI Semibold"/>
                <a:cs typeface="Yu Gothic UI Semibold"/>
              </a:rPr>
              <a:t>勤労者世帯</a:t>
            </a:r>
            <a:r>
              <a:rPr dirty="0" sz="1000" spc="335" b="1">
                <a:solidFill>
                  <a:srgbClr val="404040"/>
                </a:solidFill>
                <a:latin typeface="Yu Gothic UI Semibold"/>
                <a:cs typeface="Yu Gothic UI Semibold"/>
              </a:rPr>
              <a:t>。</a:t>
            </a:r>
            <a:r>
              <a:rPr dirty="0" sz="1000" spc="35" b="1">
                <a:solidFill>
                  <a:srgbClr val="404040"/>
                </a:solidFill>
                <a:latin typeface="Yu Gothic UI Semibold"/>
                <a:cs typeface="Yu Gothic UI Semibold"/>
              </a:rPr>
              <a:t>1999</a:t>
            </a:r>
            <a:r>
              <a:rPr dirty="0" sz="1000" b="1">
                <a:solidFill>
                  <a:srgbClr val="404040"/>
                </a:solidFill>
                <a:latin typeface="Yu Gothic UI Semibold"/>
                <a:cs typeface="Yu Gothic UI Semibold"/>
              </a:rPr>
              <a:t>年以前</a:t>
            </a:r>
            <a:r>
              <a:rPr dirty="0" sz="1000" spc="120" b="1">
                <a:solidFill>
                  <a:srgbClr val="404040"/>
                </a:solidFill>
                <a:latin typeface="Yu Gothic UI Semibold"/>
                <a:cs typeface="Yu Gothic UI Semibold"/>
              </a:rPr>
              <a:t>は</a:t>
            </a:r>
            <a:r>
              <a:rPr dirty="0" sz="1000" b="1">
                <a:solidFill>
                  <a:srgbClr val="404040"/>
                </a:solidFill>
                <a:latin typeface="Yu Gothic UI Semibold"/>
                <a:cs typeface="Yu Gothic UI Semibold"/>
              </a:rPr>
              <a:t>農林漁家世帯</a:t>
            </a:r>
            <a:r>
              <a:rPr dirty="0" sz="1000" spc="225" b="1">
                <a:solidFill>
                  <a:srgbClr val="404040"/>
                </a:solidFill>
                <a:latin typeface="Yu Gothic UI Semibold"/>
                <a:cs typeface="Yu Gothic UI Semibold"/>
              </a:rPr>
              <a:t>を</a:t>
            </a:r>
            <a:r>
              <a:rPr dirty="0" sz="1000" b="1">
                <a:solidFill>
                  <a:srgbClr val="404040"/>
                </a:solidFill>
                <a:latin typeface="Yu Gothic UI Semibold"/>
                <a:cs typeface="Yu Gothic UI Semibold"/>
              </a:rPr>
              <a:t>除</a:t>
            </a:r>
            <a:r>
              <a:rPr dirty="0" sz="1000" spc="380" b="1">
                <a:solidFill>
                  <a:srgbClr val="404040"/>
                </a:solidFill>
                <a:latin typeface="Yu Gothic UI Semibold"/>
                <a:cs typeface="Yu Gothic UI Semibold"/>
              </a:rPr>
              <a:t>く</a:t>
            </a:r>
            <a:r>
              <a:rPr dirty="0" sz="1000" b="1">
                <a:solidFill>
                  <a:srgbClr val="404040"/>
                </a:solidFill>
                <a:latin typeface="Yu Gothic UI Semibold"/>
                <a:cs typeface="Yu Gothic UI Semibold"/>
              </a:rPr>
              <a:t>結果</a:t>
            </a:r>
            <a:r>
              <a:rPr dirty="0" sz="1000">
                <a:latin typeface="HGPSoeiPresenceEB"/>
                <a:cs typeface="HGPSoeiPresenceEB"/>
              </a:rPr>
              <a:t>。</a:t>
            </a:r>
            <a:endParaRPr sz="1000">
              <a:latin typeface="HGPSoeiPresenceEB"/>
              <a:cs typeface="HGPSoeiPresenceEB"/>
            </a:endParaRPr>
          </a:p>
        </p:txBody>
      </p:sp>
      <p:sp>
        <p:nvSpPr>
          <p:cNvPr id="22" name="object 22"/>
          <p:cNvSpPr txBox="1">
            <a:spLocks noGrp="1"/>
          </p:cNvSpPr>
          <p:nvPr>
            <p:ph type="title"/>
          </p:nvPr>
        </p:nvSpPr>
        <p:spPr>
          <a:xfrm>
            <a:off x="3102642" y="83756"/>
            <a:ext cx="3683000" cy="391160"/>
          </a:xfrm>
          <a:prstGeom prst="rect"/>
        </p:spPr>
        <p:txBody>
          <a:bodyPr wrap="square" lIns="0" tIns="12700" rIns="0" bIns="0" rtlCol="0" vert="horz">
            <a:spAutoFit/>
          </a:bodyPr>
          <a:lstStyle/>
          <a:p>
            <a:pPr marL="12700">
              <a:lnSpc>
                <a:spcPct val="100000"/>
              </a:lnSpc>
              <a:spcBef>
                <a:spcPts val="100"/>
              </a:spcBef>
            </a:pPr>
            <a:r>
              <a:rPr dirty="0" u="sng" spc="150">
                <a:solidFill>
                  <a:srgbClr val="FFFFFF"/>
                </a:solidFill>
                <a:uFill>
                  <a:solidFill>
                    <a:srgbClr val="FFFFFF"/>
                  </a:solidFill>
                </a:uFill>
              </a:rPr>
              <a:t>税・社会保険料負担の増</a:t>
            </a:r>
            <a:r>
              <a:rPr dirty="0" u="sng" spc="-15">
                <a:solidFill>
                  <a:srgbClr val="FFFFFF"/>
                </a:solidFill>
                <a:uFill>
                  <a:solidFill>
                    <a:srgbClr val="FFFFFF"/>
                  </a:solidFill>
                </a:uFill>
              </a:rPr>
              <a:t>加</a:t>
            </a:r>
          </a:p>
        </p:txBody>
      </p:sp>
      <p:sp>
        <p:nvSpPr>
          <p:cNvPr id="23" name="object 23"/>
          <p:cNvSpPr txBox="1"/>
          <p:nvPr/>
        </p:nvSpPr>
        <p:spPr>
          <a:xfrm>
            <a:off x="9019003" y="4666419"/>
            <a:ext cx="487680" cy="452120"/>
          </a:xfrm>
          <a:prstGeom prst="rect">
            <a:avLst/>
          </a:prstGeom>
        </p:spPr>
        <p:txBody>
          <a:bodyPr wrap="square" lIns="0" tIns="52069" rIns="0" bIns="0" rtlCol="0" vert="horz">
            <a:spAutoFit/>
          </a:bodyPr>
          <a:lstStyle/>
          <a:p>
            <a:pPr algn="r" marR="5080">
              <a:lnSpc>
                <a:spcPct val="100000"/>
              </a:lnSpc>
              <a:spcBef>
                <a:spcPts val="409"/>
              </a:spcBef>
            </a:pPr>
            <a:r>
              <a:rPr dirty="0" sz="1200" spc="-5" b="1">
                <a:solidFill>
                  <a:srgbClr val="404040"/>
                </a:solidFill>
                <a:latin typeface="Yu Gothic UI Semibold"/>
                <a:cs typeface="Yu Gothic UI Semibold"/>
              </a:rPr>
              <a:t>2020</a:t>
            </a:r>
            <a:endParaRPr sz="1200">
              <a:latin typeface="Yu Gothic UI Semibold"/>
              <a:cs typeface="Yu Gothic UI Semibold"/>
            </a:endParaRPr>
          </a:p>
          <a:p>
            <a:pPr algn="r" marR="47625">
              <a:lnSpc>
                <a:spcPct val="100000"/>
              </a:lnSpc>
              <a:spcBef>
                <a:spcPts val="285"/>
              </a:spcBef>
            </a:pPr>
            <a:r>
              <a:rPr dirty="0" sz="1100" b="1">
                <a:solidFill>
                  <a:srgbClr val="404040"/>
                </a:solidFill>
                <a:latin typeface="Yu Gothic UI Semibold"/>
                <a:cs typeface="Yu Gothic UI Semibold"/>
              </a:rPr>
              <a:t>（年）</a:t>
            </a:r>
            <a:endParaRPr sz="1100">
              <a:latin typeface="Yu Gothic UI Semibold"/>
              <a:cs typeface="Yu Gothic UI Semibold"/>
            </a:endParaRPr>
          </a:p>
        </p:txBody>
      </p:sp>
      <p:sp>
        <p:nvSpPr>
          <p:cNvPr id="24" name="object 24"/>
          <p:cNvSpPr txBox="1"/>
          <p:nvPr/>
        </p:nvSpPr>
        <p:spPr>
          <a:xfrm>
            <a:off x="511587" y="414917"/>
            <a:ext cx="5598795" cy="1426845"/>
          </a:xfrm>
          <a:prstGeom prst="rect">
            <a:avLst/>
          </a:prstGeom>
        </p:spPr>
        <p:txBody>
          <a:bodyPr wrap="square" lIns="0" tIns="12700" rIns="0" bIns="0" rtlCol="0" vert="horz">
            <a:spAutoFit/>
          </a:bodyPr>
          <a:lstStyle/>
          <a:p>
            <a:pPr marL="12700" marR="4606925" indent="513715">
              <a:lnSpc>
                <a:spcPct val="126099"/>
              </a:lnSpc>
              <a:spcBef>
                <a:spcPts val="100"/>
              </a:spcBef>
            </a:pPr>
            <a:r>
              <a:rPr dirty="0" sz="1200" b="1">
                <a:latin typeface="Yu Gothic UI Semibold"/>
                <a:cs typeface="Yu Gothic UI Semibold"/>
              </a:rPr>
              <a:t>（円）  </a:t>
            </a:r>
            <a:r>
              <a:rPr dirty="0" sz="1200" spc="25" b="1">
                <a:solidFill>
                  <a:srgbClr val="404040"/>
                </a:solidFill>
                <a:latin typeface="Yu Gothic UI Semibold"/>
                <a:cs typeface="Yu Gothic UI Semibold"/>
              </a:rPr>
              <a:t>120,000</a:t>
            </a:r>
            <a:endParaRPr sz="1200">
              <a:latin typeface="Yu Gothic UI Semibold"/>
              <a:cs typeface="Yu Gothic UI Semibold"/>
            </a:endParaRPr>
          </a:p>
          <a:p>
            <a:pPr>
              <a:lnSpc>
                <a:spcPct val="100000"/>
              </a:lnSpc>
              <a:spcBef>
                <a:spcPts val="50"/>
              </a:spcBef>
            </a:pPr>
            <a:endParaRPr sz="1100">
              <a:latin typeface="Yu Gothic UI Semibold"/>
              <a:cs typeface="Yu Gothic UI Semibold"/>
            </a:endParaRPr>
          </a:p>
          <a:p>
            <a:pPr marL="1318260">
              <a:lnSpc>
                <a:spcPct val="100000"/>
              </a:lnSpc>
            </a:pPr>
            <a:r>
              <a:rPr dirty="0" sz="1400" spc="65" b="1">
                <a:solidFill>
                  <a:srgbClr val="404040"/>
                </a:solidFill>
                <a:latin typeface="Yu Gothic UI Semibold"/>
                <a:cs typeface="Yu Gothic UI Semibold"/>
              </a:rPr>
              <a:t>１世帯</a:t>
            </a:r>
            <a:r>
              <a:rPr dirty="0" sz="1400" spc="55" b="1">
                <a:solidFill>
                  <a:srgbClr val="404040"/>
                </a:solidFill>
                <a:latin typeface="Yu Gothic UI Semibold"/>
                <a:cs typeface="Yu Gothic UI Semibold"/>
              </a:rPr>
              <a:t>あた</a:t>
            </a:r>
            <a:r>
              <a:rPr dirty="0" sz="1400" spc="45" b="1">
                <a:solidFill>
                  <a:srgbClr val="404040"/>
                </a:solidFill>
                <a:latin typeface="Yu Gothic UI Semibold"/>
                <a:cs typeface="Yu Gothic UI Semibold"/>
              </a:rPr>
              <a:t>り</a:t>
            </a:r>
            <a:r>
              <a:rPr dirty="0" sz="1400" spc="55" b="1">
                <a:solidFill>
                  <a:srgbClr val="404040"/>
                </a:solidFill>
                <a:latin typeface="Yu Gothic UI Semibold"/>
                <a:cs typeface="Yu Gothic UI Semibold"/>
              </a:rPr>
              <a:t>の</a:t>
            </a:r>
            <a:r>
              <a:rPr dirty="0" sz="1400" spc="65" b="1">
                <a:solidFill>
                  <a:srgbClr val="404040"/>
                </a:solidFill>
                <a:latin typeface="Yu Gothic UI Semibold"/>
                <a:cs typeface="Yu Gothic UI Semibold"/>
              </a:rPr>
              <a:t>非消費支出（税金</a:t>
            </a:r>
            <a:r>
              <a:rPr dirty="0" sz="1400" spc="55" b="1">
                <a:solidFill>
                  <a:srgbClr val="404040"/>
                </a:solidFill>
                <a:latin typeface="Yu Gothic UI Semibold"/>
                <a:cs typeface="Yu Gothic UI Semibold"/>
              </a:rPr>
              <a:t>や</a:t>
            </a:r>
            <a:r>
              <a:rPr dirty="0" sz="1400" spc="65" b="1">
                <a:solidFill>
                  <a:srgbClr val="404040"/>
                </a:solidFill>
                <a:latin typeface="Yu Gothic UI Semibold"/>
                <a:cs typeface="Yu Gothic UI Semibold"/>
              </a:rPr>
              <a:t>社会保険料）</a:t>
            </a:r>
            <a:r>
              <a:rPr dirty="0" sz="1400" spc="55" b="1">
                <a:solidFill>
                  <a:srgbClr val="404040"/>
                </a:solidFill>
                <a:latin typeface="Yu Gothic UI Semibold"/>
                <a:cs typeface="Yu Gothic UI Semibold"/>
              </a:rPr>
              <a:t>の</a:t>
            </a:r>
            <a:r>
              <a:rPr dirty="0" sz="1400" spc="65" b="1">
                <a:solidFill>
                  <a:srgbClr val="404040"/>
                </a:solidFill>
                <a:latin typeface="Yu Gothic UI Semibold"/>
                <a:cs typeface="Yu Gothic UI Semibold"/>
              </a:rPr>
              <a:t>額</a:t>
            </a:r>
            <a:endParaRPr sz="1400">
              <a:latin typeface="Yu Gothic UI Semibold"/>
              <a:cs typeface="Yu Gothic UI Semibold"/>
            </a:endParaRPr>
          </a:p>
          <a:p>
            <a:pPr>
              <a:lnSpc>
                <a:spcPct val="100000"/>
              </a:lnSpc>
              <a:spcBef>
                <a:spcPts val="10"/>
              </a:spcBef>
            </a:pPr>
            <a:endParaRPr sz="1200">
              <a:latin typeface="Yu Gothic UI Semibold"/>
              <a:cs typeface="Yu Gothic UI Semibold"/>
            </a:endParaRPr>
          </a:p>
          <a:p>
            <a:pPr marL="12700">
              <a:lnSpc>
                <a:spcPct val="100000"/>
              </a:lnSpc>
              <a:spcBef>
                <a:spcPts val="5"/>
              </a:spcBef>
            </a:pPr>
            <a:r>
              <a:rPr dirty="0" sz="1200" spc="25" b="1">
                <a:solidFill>
                  <a:srgbClr val="404040"/>
                </a:solidFill>
                <a:latin typeface="Yu Gothic UI Semibold"/>
                <a:cs typeface="Yu Gothic UI Semibold"/>
              </a:rPr>
              <a:t>100,000</a:t>
            </a:r>
            <a:endParaRPr sz="1200">
              <a:latin typeface="Yu Gothic UI Semibold"/>
              <a:cs typeface="Yu Gothic UI Semibold"/>
            </a:endParaRPr>
          </a:p>
        </p:txBody>
      </p:sp>
      <p:sp>
        <p:nvSpPr>
          <p:cNvPr id="25" name="object 25"/>
          <p:cNvSpPr/>
          <p:nvPr/>
        </p:nvSpPr>
        <p:spPr>
          <a:xfrm>
            <a:off x="6032500" y="5516879"/>
            <a:ext cx="3754120" cy="261620"/>
          </a:xfrm>
          <a:custGeom>
            <a:avLst/>
            <a:gdLst/>
            <a:ahLst/>
            <a:cxnLst/>
            <a:rect l="l" t="t" r="r" b="b"/>
            <a:pathLst>
              <a:path w="3754120" h="261620">
                <a:moveTo>
                  <a:pt x="3754120" y="0"/>
                </a:moveTo>
                <a:lnTo>
                  <a:pt x="0" y="0"/>
                </a:lnTo>
                <a:lnTo>
                  <a:pt x="0" y="261620"/>
                </a:lnTo>
                <a:lnTo>
                  <a:pt x="3754120" y="261620"/>
                </a:lnTo>
                <a:lnTo>
                  <a:pt x="3754120" y="0"/>
                </a:lnTo>
                <a:close/>
              </a:path>
            </a:pathLst>
          </a:custGeom>
          <a:solidFill>
            <a:srgbClr val="FFFFFF"/>
          </a:solidFill>
        </p:spPr>
        <p:txBody>
          <a:bodyPr wrap="square" lIns="0" tIns="0" rIns="0" bIns="0" rtlCol="0"/>
          <a:lstStyle/>
          <a:p/>
        </p:txBody>
      </p:sp>
      <p:sp>
        <p:nvSpPr>
          <p:cNvPr id="26" name="object 26"/>
          <p:cNvSpPr txBox="1"/>
          <p:nvPr/>
        </p:nvSpPr>
        <p:spPr>
          <a:xfrm>
            <a:off x="6111859" y="5540092"/>
            <a:ext cx="337820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出典：総務省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家計調査</a:t>
            </a:r>
            <a:r>
              <a:rPr dirty="0" sz="1100" spc="550" b="1">
                <a:solidFill>
                  <a:srgbClr val="7E7E7E"/>
                </a:solidFill>
                <a:latin typeface="Yu Gothic UI Semibold"/>
                <a:cs typeface="Yu Gothic UI Semibold"/>
              </a:rPr>
              <a:t>』</a:t>
            </a:r>
            <a:r>
              <a:rPr dirty="0" sz="1100" spc="95" b="1">
                <a:solidFill>
                  <a:srgbClr val="7E7E7E"/>
                </a:solidFill>
                <a:latin typeface="Yu Gothic UI Semibold"/>
                <a:cs typeface="Yu Gothic UI Semibold"/>
              </a:rPr>
              <a:t>をもとに日本維新の会作成</a:t>
            </a:r>
            <a:endParaRPr sz="1100">
              <a:latin typeface="Yu Gothic UI Semibold"/>
              <a:cs typeface="Yu Gothic UI Semibold"/>
            </a:endParaRPr>
          </a:p>
        </p:txBody>
      </p:sp>
      <p:sp>
        <p:nvSpPr>
          <p:cNvPr id="27" name="object 27"/>
          <p:cNvSpPr/>
          <p:nvPr/>
        </p:nvSpPr>
        <p:spPr>
          <a:xfrm>
            <a:off x="55880" y="6017259"/>
            <a:ext cx="9779000" cy="368300"/>
          </a:xfrm>
          <a:custGeom>
            <a:avLst/>
            <a:gdLst/>
            <a:ahLst/>
            <a:cxnLst/>
            <a:rect l="l" t="t" r="r" b="b"/>
            <a:pathLst>
              <a:path w="9779000" h="368300">
                <a:moveTo>
                  <a:pt x="9779000" y="0"/>
                </a:moveTo>
                <a:lnTo>
                  <a:pt x="0" y="0"/>
                </a:lnTo>
                <a:lnTo>
                  <a:pt x="0" y="368299"/>
                </a:lnTo>
                <a:lnTo>
                  <a:pt x="9779000" y="368299"/>
                </a:lnTo>
                <a:lnTo>
                  <a:pt x="9779000" y="0"/>
                </a:lnTo>
                <a:close/>
              </a:path>
            </a:pathLst>
          </a:custGeom>
          <a:solidFill>
            <a:srgbClr val="FFFF5B"/>
          </a:solidFill>
        </p:spPr>
        <p:txBody>
          <a:bodyPr wrap="square" lIns="0" tIns="0" rIns="0" bIns="0" rtlCol="0"/>
          <a:lstStyle/>
          <a:p/>
        </p:txBody>
      </p:sp>
      <p:sp>
        <p:nvSpPr>
          <p:cNvPr id="28" name="object 28"/>
          <p:cNvSpPr txBox="1"/>
          <p:nvPr/>
        </p:nvSpPr>
        <p:spPr>
          <a:xfrm>
            <a:off x="351790" y="5995517"/>
            <a:ext cx="9227185" cy="812165"/>
          </a:xfrm>
          <a:prstGeom prst="rect">
            <a:avLst/>
          </a:prstGeom>
        </p:spPr>
        <p:txBody>
          <a:bodyPr wrap="square" lIns="0" tIns="53340" rIns="0" bIns="0" rtlCol="0" vert="horz">
            <a:spAutoFit/>
          </a:bodyPr>
          <a:lstStyle/>
          <a:p>
            <a:pPr marL="134620">
              <a:lnSpc>
                <a:spcPct val="100000"/>
              </a:lnSpc>
              <a:spcBef>
                <a:spcPts val="420"/>
              </a:spcBef>
            </a:pPr>
            <a:r>
              <a:rPr dirty="0" sz="1800" b="1">
                <a:solidFill>
                  <a:srgbClr val="252525"/>
                </a:solidFill>
                <a:latin typeface="Yu Gothic UI Semibold"/>
                <a:cs typeface="Yu Gothic UI Semibold"/>
              </a:rPr>
              <a:t>可処分所得</a:t>
            </a:r>
            <a:r>
              <a:rPr dirty="0" sz="1800" spc="295" b="1">
                <a:solidFill>
                  <a:srgbClr val="252525"/>
                </a:solidFill>
                <a:latin typeface="Yu Gothic UI Semibold"/>
                <a:cs typeface="Yu Gothic UI Semibold"/>
              </a:rPr>
              <a:t>の</a:t>
            </a:r>
            <a:r>
              <a:rPr dirty="0" sz="1800" spc="295" b="1">
                <a:solidFill>
                  <a:srgbClr val="252525"/>
                </a:solidFill>
                <a:latin typeface="Yu Gothic UI Semibold"/>
                <a:cs typeface="Yu Gothic UI Semibold"/>
              </a:rPr>
              <a:t>低下要因</a:t>
            </a:r>
            <a:r>
              <a:rPr dirty="0" sz="1800" spc="335" b="1">
                <a:solidFill>
                  <a:srgbClr val="252525"/>
                </a:solidFill>
                <a:latin typeface="Yu Gothic UI Semibold"/>
                <a:cs typeface="Yu Gothic UI Semibold"/>
              </a:rPr>
              <a:t>である</a:t>
            </a:r>
            <a:r>
              <a:rPr dirty="0" sz="1800" spc="335" b="1">
                <a:solidFill>
                  <a:srgbClr val="252525"/>
                </a:solidFill>
                <a:latin typeface="Yu Gothic UI Semibold"/>
                <a:cs typeface="Yu Gothic UI Semibold"/>
              </a:rPr>
              <a:t>税</a:t>
            </a:r>
            <a:r>
              <a:rPr dirty="0" sz="1800" spc="480" b="1">
                <a:solidFill>
                  <a:srgbClr val="252525"/>
                </a:solidFill>
                <a:latin typeface="Yu Gothic UI Semibold"/>
                <a:cs typeface="Yu Gothic UI Semibold"/>
              </a:rPr>
              <a:t>と</a:t>
            </a:r>
            <a:r>
              <a:rPr dirty="0" sz="1800" spc="480" b="1">
                <a:solidFill>
                  <a:srgbClr val="252525"/>
                </a:solidFill>
                <a:latin typeface="Yu Gothic UI Semibold"/>
                <a:cs typeface="Yu Gothic UI Semibold"/>
              </a:rPr>
              <a:t>社会保障料負担</a:t>
            </a:r>
            <a:r>
              <a:rPr dirty="0" sz="1800" spc="220" b="1">
                <a:solidFill>
                  <a:srgbClr val="252525"/>
                </a:solidFill>
                <a:latin typeface="Yu Gothic UI Semibold"/>
                <a:cs typeface="Yu Gothic UI Semibold"/>
              </a:rPr>
              <a:t>は</a:t>
            </a:r>
            <a:r>
              <a:rPr dirty="0" sz="1800" spc="220" b="1">
                <a:solidFill>
                  <a:srgbClr val="252525"/>
                </a:solidFill>
                <a:latin typeface="Yu Gothic UI Semibold"/>
                <a:cs typeface="Yu Gothic UI Semibold"/>
              </a:rPr>
              <a:t>年々増加</a:t>
            </a:r>
            <a:r>
              <a:rPr dirty="0" sz="1800" spc="509" b="1">
                <a:solidFill>
                  <a:srgbClr val="252525"/>
                </a:solidFill>
                <a:latin typeface="Yu Gothic UI Semibold"/>
                <a:cs typeface="Yu Gothic UI Semibold"/>
              </a:rPr>
              <a:t>し</a:t>
            </a:r>
            <a:r>
              <a:rPr dirty="0" sz="1800" spc="600" b="1">
                <a:solidFill>
                  <a:srgbClr val="252525"/>
                </a:solidFill>
                <a:latin typeface="Yu Gothic UI Semibold"/>
                <a:cs typeface="Yu Gothic UI Semibold"/>
              </a:rPr>
              <a:t>、</a:t>
            </a:r>
            <a:r>
              <a:rPr dirty="0" sz="1800" spc="600" b="1">
                <a:solidFill>
                  <a:srgbClr val="252525"/>
                </a:solidFill>
                <a:latin typeface="Yu Gothic UI Semibold"/>
                <a:cs typeface="Yu Gothic UI Semibold"/>
              </a:rPr>
              <a:t>家計</a:t>
            </a:r>
            <a:r>
              <a:rPr dirty="0" sz="1800" spc="405" b="1">
                <a:solidFill>
                  <a:srgbClr val="252525"/>
                </a:solidFill>
                <a:latin typeface="Yu Gothic UI Semibold"/>
                <a:cs typeface="Yu Gothic UI Semibold"/>
              </a:rPr>
              <a:t>を</a:t>
            </a:r>
            <a:r>
              <a:rPr dirty="0" sz="1800" spc="405" b="1">
                <a:solidFill>
                  <a:srgbClr val="252525"/>
                </a:solidFill>
                <a:latin typeface="Yu Gothic UI Semibold"/>
                <a:cs typeface="Yu Gothic UI Semibold"/>
              </a:rPr>
              <a:t>圧迫</a:t>
            </a:r>
            <a:r>
              <a:rPr dirty="0" sz="1800" spc="405" b="1">
                <a:solidFill>
                  <a:srgbClr val="252525"/>
                </a:solidFill>
                <a:latin typeface="Yu Gothic UI Semibold"/>
                <a:cs typeface="Yu Gothic UI Semibold"/>
              </a:rPr>
              <a:t>している</a:t>
            </a:r>
            <a:r>
              <a:rPr dirty="0" sz="1800" spc="600" b="1">
                <a:solidFill>
                  <a:srgbClr val="252525"/>
                </a:solidFill>
                <a:latin typeface="Yu Gothic UI Semibold"/>
                <a:cs typeface="Yu Gothic UI Semibold"/>
              </a:rPr>
              <a:t>。</a:t>
            </a:r>
            <a:endParaRPr sz="1800">
              <a:latin typeface="Yu Gothic UI Semibold"/>
              <a:cs typeface="Yu Gothic UI Semibold"/>
            </a:endParaRPr>
          </a:p>
          <a:p>
            <a:pPr marL="12700">
              <a:lnSpc>
                <a:spcPct val="100000"/>
              </a:lnSpc>
              <a:spcBef>
                <a:spcPts val="2240"/>
              </a:spcBef>
            </a:pPr>
            <a:r>
              <a:rPr dirty="0" sz="1100" spc="-75" b="1">
                <a:solidFill>
                  <a:srgbClr val="7E7E7E"/>
                </a:solidFill>
                <a:latin typeface="Yu Gothic UI Semibold"/>
                <a:cs typeface="Yu Gothic UI Semibold"/>
              </a:rPr>
              <a:t>©</a:t>
            </a:r>
            <a:r>
              <a:rPr dirty="0" sz="1100" spc="25" b="1">
                <a:solidFill>
                  <a:srgbClr val="7E7E7E"/>
                </a:solidFill>
                <a:latin typeface="Yu Gothic UI Semibold"/>
                <a:cs typeface="Yu Gothic UI Semibold"/>
              </a:rPr>
              <a:t>日本維新</a:t>
            </a:r>
            <a:r>
              <a:rPr dirty="0" sz="1100" spc="20" b="1">
                <a:solidFill>
                  <a:srgbClr val="7E7E7E"/>
                </a:solidFill>
                <a:latin typeface="Yu Gothic UI Semibold"/>
                <a:cs typeface="Yu Gothic UI Semibold"/>
              </a:rPr>
              <a:t>の</a:t>
            </a:r>
            <a:r>
              <a:rPr dirty="0" sz="1100" spc="25" b="1">
                <a:solidFill>
                  <a:srgbClr val="7E7E7E"/>
                </a:solidFill>
                <a:latin typeface="Yu Gothic UI Semibold"/>
                <a:cs typeface="Yu Gothic UI Semibold"/>
              </a:rPr>
              <a:t>会</a:t>
            </a:r>
            <a:r>
              <a:rPr dirty="0" sz="1100" spc="40"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25400"/>
            <a:ext cx="9906000" cy="5831840"/>
            <a:chOff x="0" y="25400"/>
            <a:chExt cx="9906000" cy="5831840"/>
          </a:xfrm>
        </p:grpSpPr>
        <p:sp>
          <p:nvSpPr>
            <p:cNvPr id="4" name="object 4"/>
            <p:cNvSpPr/>
            <p:nvPr/>
          </p:nvSpPr>
          <p:spPr>
            <a:xfrm>
              <a:off x="0" y="25400"/>
              <a:ext cx="9906000" cy="5831840"/>
            </a:xfrm>
            <a:custGeom>
              <a:avLst/>
              <a:gdLst/>
              <a:ahLst/>
              <a:cxnLst/>
              <a:rect l="l" t="t" r="r" b="b"/>
              <a:pathLst>
                <a:path w="9906000" h="5831840">
                  <a:moveTo>
                    <a:pt x="9906000" y="0"/>
                  </a:moveTo>
                  <a:lnTo>
                    <a:pt x="0" y="0"/>
                  </a:lnTo>
                  <a:lnTo>
                    <a:pt x="0" y="5831840"/>
                  </a:lnTo>
                  <a:lnTo>
                    <a:pt x="9906000" y="5831840"/>
                  </a:lnTo>
                  <a:lnTo>
                    <a:pt x="9906000" y="0"/>
                  </a:lnTo>
                  <a:close/>
                </a:path>
              </a:pathLst>
            </a:custGeom>
            <a:solidFill>
              <a:srgbClr val="E3F3F4"/>
            </a:solidFill>
          </p:spPr>
          <p:txBody>
            <a:bodyPr wrap="square" lIns="0" tIns="0" rIns="0" bIns="0" rtlCol="0"/>
            <a:lstStyle/>
            <a:p/>
          </p:txBody>
        </p:sp>
        <p:sp>
          <p:nvSpPr>
            <p:cNvPr id="5" name="object 5"/>
            <p:cNvSpPr/>
            <p:nvPr/>
          </p:nvSpPr>
          <p:spPr>
            <a:xfrm>
              <a:off x="800100" y="833119"/>
              <a:ext cx="8549640" cy="3728720"/>
            </a:xfrm>
            <a:custGeom>
              <a:avLst/>
              <a:gdLst/>
              <a:ahLst/>
              <a:cxnLst/>
              <a:rect l="l" t="t" r="r" b="b"/>
              <a:pathLst>
                <a:path w="8549640" h="3728720">
                  <a:moveTo>
                    <a:pt x="8549640" y="0"/>
                  </a:moveTo>
                  <a:lnTo>
                    <a:pt x="0" y="0"/>
                  </a:lnTo>
                  <a:lnTo>
                    <a:pt x="0" y="3728720"/>
                  </a:lnTo>
                  <a:lnTo>
                    <a:pt x="8549640" y="3728720"/>
                  </a:lnTo>
                  <a:lnTo>
                    <a:pt x="8549640" y="0"/>
                  </a:lnTo>
                  <a:close/>
                </a:path>
              </a:pathLst>
            </a:custGeom>
            <a:solidFill>
              <a:srgbClr val="FFFFFF"/>
            </a:solidFill>
          </p:spPr>
          <p:txBody>
            <a:bodyPr wrap="square" lIns="0" tIns="0" rIns="0" bIns="0" rtlCol="0"/>
            <a:lstStyle/>
            <a:p/>
          </p:txBody>
        </p:sp>
        <p:sp>
          <p:nvSpPr>
            <p:cNvPr id="6" name="object 6"/>
            <p:cNvSpPr/>
            <p:nvPr/>
          </p:nvSpPr>
          <p:spPr>
            <a:xfrm>
              <a:off x="800100" y="833119"/>
              <a:ext cx="8549640" cy="3195320"/>
            </a:xfrm>
            <a:custGeom>
              <a:avLst/>
              <a:gdLst/>
              <a:ahLst/>
              <a:cxnLst/>
              <a:rect l="l" t="t" r="r" b="b"/>
              <a:pathLst>
                <a:path w="8549640" h="3195320">
                  <a:moveTo>
                    <a:pt x="0" y="3195319"/>
                  </a:moveTo>
                  <a:lnTo>
                    <a:pt x="8549640" y="3195319"/>
                  </a:lnTo>
                </a:path>
                <a:path w="8549640" h="3195320">
                  <a:moveTo>
                    <a:pt x="0" y="2661919"/>
                  </a:moveTo>
                  <a:lnTo>
                    <a:pt x="8549640" y="2661919"/>
                  </a:lnTo>
                </a:path>
                <a:path w="8549640" h="3195320">
                  <a:moveTo>
                    <a:pt x="0" y="2128519"/>
                  </a:moveTo>
                  <a:lnTo>
                    <a:pt x="8549640" y="2128519"/>
                  </a:lnTo>
                </a:path>
                <a:path w="8549640" h="3195320">
                  <a:moveTo>
                    <a:pt x="0" y="1597659"/>
                  </a:moveTo>
                  <a:lnTo>
                    <a:pt x="8549640" y="1597659"/>
                  </a:lnTo>
                </a:path>
                <a:path w="8549640" h="3195320">
                  <a:moveTo>
                    <a:pt x="0" y="1064259"/>
                  </a:moveTo>
                  <a:lnTo>
                    <a:pt x="8549640" y="1064259"/>
                  </a:lnTo>
                </a:path>
                <a:path w="8549640" h="3195320">
                  <a:moveTo>
                    <a:pt x="0" y="530859"/>
                  </a:moveTo>
                  <a:lnTo>
                    <a:pt x="8549640" y="530859"/>
                  </a:lnTo>
                </a:path>
                <a:path w="8549640" h="3195320">
                  <a:moveTo>
                    <a:pt x="0" y="0"/>
                  </a:moveTo>
                  <a:lnTo>
                    <a:pt x="8549640" y="0"/>
                  </a:lnTo>
                </a:path>
              </a:pathLst>
            </a:custGeom>
            <a:ln w="9525">
              <a:solidFill>
                <a:srgbClr val="000000"/>
              </a:solidFill>
              <a:prstDash val="sysDash"/>
            </a:ln>
          </p:spPr>
          <p:txBody>
            <a:bodyPr wrap="square" lIns="0" tIns="0" rIns="0" bIns="0" rtlCol="0"/>
            <a:lstStyle/>
            <a:p/>
          </p:txBody>
        </p:sp>
        <p:sp>
          <p:nvSpPr>
            <p:cNvPr id="7" name="object 7"/>
            <p:cNvSpPr/>
            <p:nvPr/>
          </p:nvSpPr>
          <p:spPr>
            <a:xfrm>
              <a:off x="800100" y="4561840"/>
              <a:ext cx="8549640" cy="0"/>
            </a:xfrm>
            <a:custGeom>
              <a:avLst/>
              <a:gdLst/>
              <a:ahLst/>
              <a:cxnLst/>
              <a:rect l="l" t="t" r="r" b="b"/>
              <a:pathLst>
                <a:path w="8549640" h="0">
                  <a:moveTo>
                    <a:pt x="0" y="0"/>
                  </a:moveTo>
                  <a:lnTo>
                    <a:pt x="8549640" y="0"/>
                  </a:lnTo>
                </a:path>
              </a:pathLst>
            </a:custGeom>
            <a:ln w="9525">
              <a:solidFill>
                <a:srgbClr val="000000"/>
              </a:solidFill>
            </a:ln>
          </p:spPr>
          <p:txBody>
            <a:bodyPr wrap="square" lIns="0" tIns="0" rIns="0" bIns="0" rtlCol="0"/>
            <a:lstStyle/>
            <a:p/>
          </p:txBody>
        </p:sp>
        <p:sp>
          <p:nvSpPr>
            <p:cNvPr id="8" name="object 8"/>
            <p:cNvSpPr/>
            <p:nvPr/>
          </p:nvSpPr>
          <p:spPr>
            <a:xfrm>
              <a:off x="800100" y="4490720"/>
              <a:ext cx="8549640" cy="71120"/>
            </a:xfrm>
            <a:custGeom>
              <a:avLst/>
              <a:gdLst/>
              <a:ahLst/>
              <a:cxnLst/>
              <a:rect l="l" t="t" r="r" b="b"/>
              <a:pathLst>
                <a:path w="8549640" h="71120">
                  <a:moveTo>
                    <a:pt x="0" y="0"/>
                  </a:moveTo>
                  <a:lnTo>
                    <a:pt x="0" y="71119"/>
                  </a:lnTo>
                </a:path>
                <a:path w="8549640" h="71120">
                  <a:moveTo>
                    <a:pt x="317500" y="0"/>
                  </a:moveTo>
                  <a:lnTo>
                    <a:pt x="317500" y="71119"/>
                  </a:lnTo>
                </a:path>
                <a:path w="8549640" h="71120">
                  <a:moveTo>
                    <a:pt x="632460" y="0"/>
                  </a:moveTo>
                  <a:lnTo>
                    <a:pt x="632460" y="71119"/>
                  </a:lnTo>
                </a:path>
                <a:path w="8549640" h="71120">
                  <a:moveTo>
                    <a:pt x="949960" y="0"/>
                  </a:moveTo>
                  <a:lnTo>
                    <a:pt x="949960" y="71119"/>
                  </a:lnTo>
                </a:path>
                <a:path w="8549640" h="71120">
                  <a:moveTo>
                    <a:pt x="1267460" y="0"/>
                  </a:moveTo>
                  <a:lnTo>
                    <a:pt x="1267460" y="71119"/>
                  </a:lnTo>
                </a:path>
                <a:path w="8549640" h="71120">
                  <a:moveTo>
                    <a:pt x="1582420" y="0"/>
                  </a:moveTo>
                  <a:lnTo>
                    <a:pt x="1582420" y="71119"/>
                  </a:lnTo>
                </a:path>
                <a:path w="8549640" h="71120">
                  <a:moveTo>
                    <a:pt x="1899920" y="0"/>
                  </a:moveTo>
                  <a:lnTo>
                    <a:pt x="1899920" y="71119"/>
                  </a:lnTo>
                </a:path>
                <a:path w="8549640" h="71120">
                  <a:moveTo>
                    <a:pt x="2217420" y="0"/>
                  </a:moveTo>
                  <a:lnTo>
                    <a:pt x="2217420" y="71119"/>
                  </a:lnTo>
                </a:path>
                <a:path w="8549640" h="71120">
                  <a:moveTo>
                    <a:pt x="2534920" y="0"/>
                  </a:moveTo>
                  <a:lnTo>
                    <a:pt x="2534920" y="71119"/>
                  </a:lnTo>
                </a:path>
                <a:path w="8549640" h="71120">
                  <a:moveTo>
                    <a:pt x="2849880" y="0"/>
                  </a:moveTo>
                  <a:lnTo>
                    <a:pt x="2849880" y="71119"/>
                  </a:lnTo>
                </a:path>
                <a:path w="8549640" h="71120">
                  <a:moveTo>
                    <a:pt x="3167380" y="0"/>
                  </a:moveTo>
                  <a:lnTo>
                    <a:pt x="3167380" y="71119"/>
                  </a:lnTo>
                </a:path>
                <a:path w="8549640" h="71120">
                  <a:moveTo>
                    <a:pt x="3484879" y="0"/>
                  </a:moveTo>
                  <a:lnTo>
                    <a:pt x="3484879" y="71119"/>
                  </a:lnTo>
                </a:path>
                <a:path w="8549640" h="71120">
                  <a:moveTo>
                    <a:pt x="3799840" y="0"/>
                  </a:moveTo>
                  <a:lnTo>
                    <a:pt x="3799840" y="71119"/>
                  </a:lnTo>
                </a:path>
                <a:path w="8549640" h="71120">
                  <a:moveTo>
                    <a:pt x="4117340" y="0"/>
                  </a:moveTo>
                  <a:lnTo>
                    <a:pt x="4117340" y="71119"/>
                  </a:lnTo>
                </a:path>
                <a:path w="8549640" h="71120">
                  <a:moveTo>
                    <a:pt x="4434840" y="0"/>
                  </a:moveTo>
                  <a:lnTo>
                    <a:pt x="4434840" y="71119"/>
                  </a:lnTo>
                </a:path>
                <a:path w="8549640" h="71120">
                  <a:moveTo>
                    <a:pt x="4749800" y="0"/>
                  </a:moveTo>
                  <a:lnTo>
                    <a:pt x="4749800" y="71119"/>
                  </a:lnTo>
                </a:path>
                <a:path w="8549640" h="71120">
                  <a:moveTo>
                    <a:pt x="5067300" y="0"/>
                  </a:moveTo>
                  <a:lnTo>
                    <a:pt x="5067300" y="71119"/>
                  </a:lnTo>
                </a:path>
                <a:path w="8549640" h="71120">
                  <a:moveTo>
                    <a:pt x="5384800" y="0"/>
                  </a:moveTo>
                  <a:lnTo>
                    <a:pt x="5384800" y="71119"/>
                  </a:lnTo>
                </a:path>
                <a:path w="8549640" h="71120">
                  <a:moveTo>
                    <a:pt x="5699760" y="0"/>
                  </a:moveTo>
                  <a:lnTo>
                    <a:pt x="5699760" y="71119"/>
                  </a:lnTo>
                </a:path>
                <a:path w="8549640" h="71120">
                  <a:moveTo>
                    <a:pt x="6017260" y="0"/>
                  </a:moveTo>
                  <a:lnTo>
                    <a:pt x="6017260" y="71119"/>
                  </a:lnTo>
                </a:path>
                <a:path w="8549640" h="71120">
                  <a:moveTo>
                    <a:pt x="6334760" y="0"/>
                  </a:moveTo>
                  <a:lnTo>
                    <a:pt x="6334760" y="71119"/>
                  </a:lnTo>
                </a:path>
                <a:path w="8549640" h="71120">
                  <a:moveTo>
                    <a:pt x="6649720" y="0"/>
                  </a:moveTo>
                  <a:lnTo>
                    <a:pt x="6649720" y="71119"/>
                  </a:lnTo>
                </a:path>
                <a:path w="8549640" h="71120">
                  <a:moveTo>
                    <a:pt x="6967220" y="0"/>
                  </a:moveTo>
                  <a:lnTo>
                    <a:pt x="6967220" y="71119"/>
                  </a:lnTo>
                </a:path>
                <a:path w="8549640" h="71120">
                  <a:moveTo>
                    <a:pt x="7284720" y="0"/>
                  </a:moveTo>
                  <a:lnTo>
                    <a:pt x="7284720" y="71119"/>
                  </a:lnTo>
                </a:path>
                <a:path w="8549640" h="71120">
                  <a:moveTo>
                    <a:pt x="7599680" y="0"/>
                  </a:moveTo>
                  <a:lnTo>
                    <a:pt x="7599680" y="71119"/>
                  </a:lnTo>
                </a:path>
                <a:path w="8549640" h="71120">
                  <a:moveTo>
                    <a:pt x="7917180" y="0"/>
                  </a:moveTo>
                  <a:lnTo>
                    <a:pt x="7917180" y="71119"/>
                  </a:lnTo>
                </a:path>
                <a:path w="8549640" h="71120">
                  <a:moveTo>
                    <a:pt x="8234680" y="0"/>
                  </a:moveTo>
                  <a:lnTo>
                    <a:pt x="8234680" y="71119"/>
                  </a:lnTo>
                </a:path>
                <a:path w="8549640" h="71120">
                  <a:moveTo>
                    <a:pt x="8549640" y="0"/>
                  </a:moveTo>
                  <a:lnTo>
                    <a:pt x="8549640" y="71119"/>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868362" y="1411401"/>
              <a:ext cx="8413115" cy="2639695"/>
            </a:xfrm>
            <a:prstGeom prst="rect">
              <a:avLst/>
            </a:prstGeom>
          </p:spPr>
        </p:pic>
      </p:grpSp>
      <p:sp>
        <p:nvSpPr>
          <p:cNvPr id="10" name="object 10"/>
          <p:cNvSpPr txBox="1"/>
          <p:nvPr/>
        </p:nvSpPr>
        <p:spPr>
          <a:xfrm>
            <a:off x="748201" y="4718594"/>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404040"/>
                </a:solidFill>
                <a:latin typeface="Yu Gothic UI Semibold"/>
                <a:cs typeface="Yu Gothic UI Semibold"/>
              </a:rPr>
              <a:t>1993</a:t>
            </a:r>
            <a:endParaRPr sz="1400">
              <a:latin typeface="Yu Gothic UI Semibold"/>
              <a:cs typeface="Yu Gothic UI Semibold"/>
            </a:endParaRPr>
          </a:p>
        </p:txBody>
      </p:sp>
      <p:sp>
        <p:nvSpPr>
          <p:cNvPr id="11" name="object 11"/>
          <p:cNvSpPr txBox="1"/>
          <p:nvPr/>
        </p:nvSpPr>
        <p:spPr>
          <a:xfrm>
            <a:off x="2331688" y="4718594"/>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404040"/>
                </a:solidFill>
                <a:latin typeface="Yu Gothic UI Semibold"/>
                <a:cs typeface="Yu Gothic UI Semibold"/>
              </a:rPr>
              <a:t>1998</a:t>
            </a:r>
            <a:endParaRPr sz="1400">
              <a:latin typeface="Yu Gothic UI Semibold"/>
              <a:cs typeface="Yu Gothic UI Semibold"/>
            </a:endParaRPr>
          </a:p>
        </p:txBody>
      </p:sp>
      <p:sp>
        <p:nvSpPr>
          <p:cNvPr id="12" name="object 12"/>
          <p:cNvSpPr txBox="1"/>
          <p:nvPr/>
        </p:nvSpPr>
        <p:spPr>
          <a:xfrm>
            <a:off x="3915174" y="4718594"/>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2003</a:t>
            </a:r>
            <a:endParaRPr sz="1400">
              <a:latin typeface="Yu Gothic UI Semibold"/>
              <a:cs typeface="Yu Gothic UI Semibold"/>
            </a:endParaRPr>
          </a:p>
        </p:txBody>
      </p:sp>
      <p:sp>
        <p:nvSpPr>
          <p:cNvPr id="13" name="object 13"/>
          <p:cNvSpPr txBox="1"/>
          <p:nvPr/>
        </p:nvSpPr>
        <p:spPr>
          <a:xfrm>
            <a:off x="5498662" y="4718594"/>
            <a:ext cx="2005330" cy="238760"/>
          </a:xfrm>
          <a:prstGeom prst="rect">
            <a:avLst/>
          </a:prstGeom>
        </p:spPr>
        <p:txBody>
          <a:bodyPr wrap="square" lIns="0" tIns="12700" rIns="0" bIns="0" rtlCol="0" vert="horz">
            <a:spAutoFit/>
          </a:bodyPr>
          <a:lstStyle/>
          <a:p>
            <a:pPr marL="12700">
              <a:lnSpc>
                <a:spcPct val="100000"/>
              </a:lnSpc>
              <a:spcBef>
                <a:spcPts val="100"/>
              </a:spcBef>
              <a:tabLst>
                <a:tab pos="1595755" algn="l"/>
              </a:tabLst>
            </a:pPr>
            <a:r>
              <a:rPr dirty="0" sz="1400" b="1">
                <a:solidFill>
                  <a:srgbClr val="404040"/>
                </a:solidFill>
                <a:latin typeface="Yu Gothic UI Semibold"/>
                <a:cs typeface="Yu Gothic UI Semibold"/>
              </a:rPr>
              <a:t>2008</a:t>
            </a:r>
            <a:r>
              <a:rPr dirty="0" sz="1400" b="1">
                <a:solidFill>
                  <a:srgbClr val="404040"/>
                </a:solidFill>
                <a:latin typeface="Yu Gothic UI Semibold"/>
                <a:cs typeface="Yu Gothic UI Semibold"/>
              </a:rPr>
              <a:t>	</a:t>
            </a:r>
            <a:r>
              <a:rPr dirty="0" sz="1400" spc="50" b="1">
                <a:solidFill>
                  <a:srgbClr val="404040"/>
                </a:solidFill>
                <a:latin typeface="Yu Gothic UI Semibold"/>
                <a:cs typeface="Yu Gothic UI Semibold"/>
              </a:rPr>
              <a:t>2013</a:t>
            </a:r>
            <a:endParaRPr sz="1400">
              <a:latin typeface="Yu Gothic UI Semibold"/>
              <a:cs typeface="Yu Gothic UI Semibold"/>
            </a:endParaRPr>
          </a:p>
        </p:txBody>
      </p:sp>
      <p:sp>
        <p:nvSpPr>
          <p:cNvPr id="14" name="object 14"/>
          <p:cNvSpPr txBox="1"/>
          <p:nvPr/>
        </p:nvSpPr>
        <p:spPr>
          <a:xfrm>
            <a:off x="8665635" y="4718594"/>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404040"/>
                </a:solidFill>
                <a:latin typeface="Yu Gothic UI Semibold"/>
                <a:cs typeface="Yu Gothic UI Semibold"/>
              </a:rPr>
              <a:t>2018</a:t>
            </a:r>
            <a:endParaRPr sz="1400">
              <a:latin typeface="Yu Gothic UI Semibold"/>
              <a:cs typeface="Yu Gothic UI Semibold"/>
            </a:endParaRPr>
          </a:p>
        </p:txBody>
      </p:sp>
      <p:sp>
        <p:nvSpPr>
          <p:cNvPr id="15" name="object 15"/>
          <p:cNvSpPr txBox="1"/>
          <p:nvPr/>
        </p:nvSpPr>
        <p:spPr>
          <a:xfrm>
            <a:off x="216730" y="5554547"/>
            <a:ext cx="8534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404040"/>
                </a:solidFill>
                <a:latin typeface="Yu Gothic UI Semibold"/>
                <a:cs typeface="Yu Gothic UI Semibold"/>
              </a:rPr>
              <a:t>（注）労働分配率＝人件費／付加価値</a:t>
            </a:r>
            <a:r>
              <a:rPr dirty="0" sz="1000" spc="335" b="1">
                <a:solidFill>
                  <a:srgbClr val="404040"/>
                </a:solidFill>
                <a:latin typeface="Yu Gothic UI Semibold"/>
                <a:cs typeface="Yu Gothic UI Semibold"/>
              </a:rPr>
              <a:t>。</a:t>
            </a:r>
            <a:r>
              <a:rPr dirty="0" sz="1000" spc="335" b="1">
                <a:solidFill>
                  <a:srgbClr val="404040"/>
                </a:solidFill>
                <a:latin typeface="Yu Gothic UI Semibold"/>
                <a:cs typeface="Yu Gothic UI Semibold"/>
              </a:rPr>
              <a:t>人件費＝役員給与＋役員賞与＋従業員給与＋従業員賞与＋福利厚生費</a:t>
            </a:r>
            <a:r>
              <a:rPr dirty="0" sz="1000" spc="335" b="1">
                <a:solidFill>
                  <a:srgbClr val="404040"/>
                </a:solidFill>
                <a:latin typeface="Yu Gothic UI Semibold"/>
                <a:cs typeface="Yu Gothic UI Semibold"/>
              </a:rPr>
              <a:t>。</a:t>
            </a:r>
            <a:r>
              <a:rPr dirty="0" sz="1000" spc="335" b="1">
                <a:solidFill>
                  <a:srgbClr val="404040"/>
                </a:solidFill>
                <a:latin typeface="Yu Gothic UI Semibold"/>
                <a:cs typeface="Yu Gothic UI Semibold"/>
              </a:rPr>
              <a:t>金融業</a:t>
            </a:r>
            <a:r>
              <a:rPr dirty="0" sz="1000" spc="335" b="1">
                <a:solidFill>
                  <a:srgbClr val="404040"/>
                </a:solidFill>
                <a:latin typeface="Yu Gothic UI Semibold"/>
                <a:cs typeface="Yu Gothic UI Semibold"/>
              </a:rPr>
              <a:t>、</a:t>
            </a:r>
            <a:r>
              <a:rPr dirty="0" sz="1000" spc="335" b="1">
                <a:solidFill>
                  <a:srgbClr val="404040"/>
                </a:solidFill>
                <a:latin typeface="Yu Gothic UI Semibold"/>
                <a:cs typeface="Yu Gothic UI Semibold"/>
              </a:rPr>
              <a:t>保険業以外</a:t>
            </a:r>
            <a:r>
              <a:rPr dirty="0" sz="1000" spc="160" b="1">
                <a:solidFill>
                  <a:srgbClr val="404040"/>
                </a:solidFill>
                <a:latin typeface="Yu Gothic UI Semibold"/>
                <a:cs typeface="Yu Gothic UI Semibold"/>
              </a:rPr>
              <a:t>の</a:t>
            </a:r>
            <a:r>
              <a:rPr dirty="0" sz="1000" spc="160" b="1">
                <a:solidFill>
                  <a:srgbClr val="404040"/>
                </a:solidFill>
                <a:latin typeface="Yu Gothic UI Semibold"/>
                <a:cs typeface="Yu Gothic UI Semibold"/>
              </a:rPr>
              <a:t>業種</a:t>
            </a:r>
            <a:r>
              <a:rPr dirty="0" sz="1000" spc="335" b="1">
                <a:solidFill>
                  <a:srgbClr val="404040"/>
                </a:solidFill>
                <a:latin typeface="Yu Gothic UI Semibold"/>
                <a:cs typeface="Yu Gothic UI Semibold"/>
              </a:rPr>
              <a:t>。</a:t>
            </a:r>
            <a:r>
              <a:rPr dirty="0" sz="1000" spc="335" b="1">
                <a:solidFill>
                  <a:srgbClr val="404040"/>
                </a:solidFill>
                <a:latin typeface="Yu Gothic UI Semibold"/>
                <a:cs typeface="Yu Gothic UI Semibold"/>
              </a:rPr>
              <a:t>全規模</a:t>
            </a:r>
            <a:r>
              <a:rPr dirty="0" sz="1000" spc="335" b="1">
                <a:solidFill>
                  <a:srgbClr val="404040"/>
                </a:solidFill>
                <a:latin typeface="Yu Gothic UI Semibold"/>
                <a:cs typeface="Yu Gothic UI Semibold"/>
              </a:rPr>
              <a:t>。</a:t>
            </a:r>
            <a:endParaRPr sz="1000">
              <a:latin typeface="Yu Gothic UI Semibold"/>
              <a:cs typeface="Yu Gothic UI Semibold"/>
            </a:endParaRPr>
          </a:p>
        </p:txBody>
      </p:sp>
      <p:sp>
        <p:nvSpPr>
          <p:cNvPr id="16" name="object 16"/>
          <p:cNvSpPr txBox="1">
            <a:spLocks noGrp="1"/>
          </p:cNvSpPr>
          <p:nvPr>
            <p:ph type="title"/>
          </p:nvPr>
        </p:nvSpPr>
        <p:spPr>
          <a:xfrm>
            <a:off x="3728787" y="130191"/>
            <a:ext cx="2463800" cy="391160"/>
          </a:xfrm>
          <a:prstGeom prst="rect"/>
        </p:spPr>
        <p:txBody>
          <a:bodyPr wrap="square" lIns="0" tIns="12700" rIns="0" bIns="0" rtlCol="0" vert="horz">
            <a:spAutoFit/>
          </a:bodyPr>
          <a:lstStyle/>
          <a:p>
            <a:pPr marL="12700">
              <a:lnSpc>
                <a:spcPct val="100000"/>
              </a:lnSpc>
              <a:spcBef>
                <a:spcPts val="100"/>
              </a:spcBef>
            </a:pPr>
            <a:r>
              <a:rPr dirty="0" u="sng" spc="45">
                <a:solidFill>
                  <a:srgbClr val="001F5F"/>
                </a:solidFill>
                <a:uFill>
                  <a:solidFill>
                    <a:srgbClr val="001F5F"/>
                  </a:solidFill>
                </a:uFill>
              </a:rPr>
              <a:t>労働分配率の推移</a:t>
            </a:r>
          </a:p>
        </p:txBody>
      </p:sp>
      <p:sp>
        <p:nvSpPr>
          <p:cNvPr id="17" name="object 17"/>
          <p:cNvSpPr txBox="1"/>
          <p:nvPr/>
        </p:nvSpPr>
        <p:spPr>
          <a:xfrm>
            <a:off x="8875565" y="4912176"/>
            <a:ext cx="6350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Yu Gothic UI Semibold"/>
                <a:cs typeface="Yu Gothic UI Semibold"/>
              </a:rPr>
              <a:t>（年度）</a:t>
            </a:r>
            <a:endParaRPr sz="1200">
              <a:latin typeface="Yu Gothic UI Semibold"/>
              <a:cs typeface="Yu Gothic UI Semibold"/>
            </a:endParaRPr>
          </a:p>
        </p:txBody>
      </p:sp>
      <p:sp>
        <p:nvSpPr>
          <p:cNvPr id="18" name="object 18"/>
          <p:cNvSpPr txBox="1"/>
          <p:nvPr/>
        </p:nvSpPr>
        <p:spPr>
          <a:xfrm>
            <a:off x="385489" y="414575"/>
            <a:ext cx="730885" cy="4245610"/>
          </a:xfrm>
          <a:prstGeom prst="rect">
            <a:avLst/>
          </a:prstGeom>
        </p:spPr>
        <p:txBody>
          <a:bodyPr wrap="square" lIns="0" tIns="56515" rIns="0" bIns="0" rtlCol="0" vert="horz">
            <a:spAutoFit/>
          </a:bodyPr>
          <a:lstStyle/>
          <a:p>
            <a:pPr marL="260350">
              <a:lnSpc>
                <a:spcPct val="100000"/>
              </a:lnSpc>
              <a:spcBef>
                <a:spcPts val="445"/>
              </a:spcBef>
            </a:pPr>
            <a:r>
              <a:rPr dirty="0" sz="1200" b="1">
                <a:latin typeface="Yu Gothic UI Semibold"/>
                <a:cs typeface="Yu Gothic UI Semibold"/>
              </a:rPr>
              <a:t>（％）</a:t>
            </a:r>
            <a:endParaRPr sz="1200">
              <a:latin typeface="Yu Gothic UI Semibold"/>
              <a:cs typeface="Yu Gothic UI Semibold"/>
            </a:endParaRPr>
          </a:p>
          <a:p>
            <a:pPr marL="12700">
              <a:lnSpc>
                <a:spcPct val="100000"/>
              </a:lnSpc>
              <a:spcBef>
                <a:spcPts val="400"/>
              </a:spcBef>
            </a:pPr>
            <a:r>
              <a:rPr dirty="0" sz="1400" spc="10" b="1">
                <a:solidFill>
                  <a:srgbClr val="404040"/>
                </a:solidFill>
                <a:latin typeface="Yu Gothic UI Semibold"/>
                <a:cs typeface="Yu Gothic UI Semibold"/>
              </a:rPr>
              <a:t>78</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spcBef>
                <a:spcPts val="5"/>
              </a:spcBef>
            </a:pPr>
            <a:r>
              <a:rPr dirty="0" sz="1400" spc="10" b="1">
                <a:solidFill>
                  <a:srgbClr val="404040"/>
                </a:solidFill>
                <a:latin typeface="Yu Gothic UI Semibold"/>
                <a:cs typeface="Yu Gothic UI Semibold"/>
              </a:rPr>
              <a:t>76</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pPr>
            <a:r>
              <a:rPr dirty="0" sz="1400" spc="-5" b="1">
                <a:solidFill>
                  <a:srgbClr val="404040"/>
                </a:solidFill>
                <a:latin typeface="Yu Gothic UI Semibold"/>
                <a:cs typeface="Yu Gothic UI Semibold"/>
              </a:rPr>
              <a:t>74</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pPr>
            <a:r>
              <a:rPr dirty="0" sz="1400" spc="10" b="1">
                <a:solidFill>
                  <a:srgbClr val="404040"/>
                </a:solidFill>
                <a:latin typeface="Yu Gothic UI Semibold"/>
                <a:cs typeface="Yu Gothic UI Semibold"/>
              </a:rPr>
              <a:t>72</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pPr>
            <a:r>
              <a:rPr dirty="0" sz="1400" spc="10" b="1">
                <a:solidFill>
                  <a:srgbClr val="404040"/>
                </a:solidFill>
                <a:latin typeface="Yu Gothic UI Semibold"/>
                <a:cs typeface="Yu Gothic UI Semibold"/>
              </a:rPr>
              <a:t>70</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spcBef>
                <a:spcPts val="5"/>
              </a:spcBef>
            </a:pPr>
            <a:r>
              <a:rPr dirty="0" sz="1400" spc="-5" b="1">
                <a:solidFill>
                  <a:srgbClr val="404040"/>
                </a:solidFill>
                <a:latin typeface="Yu Gothic UI Semibold"/>
                <a:cs typeface="Yu Gothic UI Semibold"/>
              </a:rPr>
              <a:t>68</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pPr>
            <a:r>
              <a:rPr dirty="0" sz="1400" spc="-5" b="1">
                <a:solidFill>
                  <a:srgbClr val="404040"/>
                </a:solidFill>
                <a:latin typeface="Yu Gothic UI Semibold"/>
                <a:cs typeface="Yu Gothic UI Semibold"/>
              </a:rPr>
              <a:t>66</a:t>
            </a:r>
            <a:endParaRPr sz="1400">
              <a:latin typeface="Yu Gothic UI Semibold"/>
              <a:cs typeface="Yu Gothic UI Semibold"/>
            </a:endParaRPr>
          </a:p>
          <a:p>
            <a:pPr>
              <a:lnSpc>
                <a:spcPct val="100000"/>
              </a:lnSpc>
              <a:spcBef>
                <a:spcPts val="40"/>
              </a:spcBef>
            </a:pPr>
            <a:endParaRPr sz="1350">
              <a:latin typeface="Yu Gothic UI Semibold"/>
              <a:cs typeface="Yu Gothic UI Semibold"/>
            </a:endParaRPr>
          </a:p>
          <a:p>
            <a:pPr marL="12700">
              <a:lnSpc>
                <a:spcPct val="100000"/>
              </a:lnSpc>
            </a:pPr>
            <a:r>
              <a:rPr dirty="0" sz="1400" spc="-20" b="1">
                <a:solidFill>
                  <a:srgbClr val="404040"/>
                </a:solidFill>
                <a:latin typeface="Yu Gothic UI Semibold"/>
                <a:cs typeface="Yu Gothic UI Semibold"/>
              </a:rPr>
              <a:t>64</a:t>
            </a:r>
            <a:endParaRPr sz="1400">
              <a:latin typeface="Yu Gothic UI Semibold"/>
              <a:cs typeface="Yu Gothic UI Semibold"/>
            </a:endParaRPr>
          </a:p>
        </p:txBody>
      </p:sp>
      <p:sp>
        <p:nvSpPr>
          <p:cNvPr id="19" name="object 19"/>
          <p:cNvSpPr txBox="1"/>
          <p:nvPr/>
        </p:nvSpPr>
        <p:spPr>
          <a:xfrm>
            <a:off x="5354320" y="5227320"/>
            <a:ext cx="4401820" cy="261620"/>
          </a:xfrm>
          <a:prstGeom prst="rect">
            <a:avLst/>
          </a:prstGeom>
          <a:solidFill>
            <a:srgbClr val="FFFFFF"/>
          </a:solidFill>
        </p:spPr>
        <p:txBody>
          <a:bodyPr wrap="square" lIns="0" tIns="36194" rIns="0" bIns="0" rtlCol="0" vert="horz">
            <a:spAutoFit/>
          </a:bodyPr>
          <a:lstStyle/>
          <a:p>
            <a:pPr marL="91440">
              <a:lnSpc>
                <a:spcPct val="100000"/>
              </a:lnSpc>
              <a:spcBef>
                <a:spcPts val="284"/>
              </a:spcBef>
            </a:pPr>
            <a:r>
              <a:rPr dirty="0" sz="1100" b="1">
                <a:solidFill>
                  <a:srgbClr val="7E7E7E"/>
                </a:solidFill>
                <a:latin typeface="Yu Gothic UI Semibold"/>
                <a:cs typeface="Yu Gothic UI Semibold"/>
              </a:rPr>
              <a:t>出典：財務省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法人企業統計調査</a:t>
            </a:r>
            <a:r>
              <a:rPr dirty="0" sz="1100" spc="550" b="1">
                <a:solidFill>
                  <a:srgbClr val="7E7E7E"/>
                </a:solidFill>
                <a:latin typeface="Yu Gothic UI Semibold"/>
                <a:cs typeface="Yu Gothic UI Semibold"/>
              </a:rPr>
              <a:t>』</a:t>
            </a:r>
            <a:r>
              <a:rPr dirty="0" sz="1100" spc="95" b="1">
                <a:solidFill>
                  <a:srgbClr val="7E7E7E"/>
                </a:solidFill>
                <a:latin typeface="Yu Gothic UI Semibold"/>
                <a:cs typeface="Yu Gothic UI Semibold"/>
              </a:rPr>
              <a:t>をもとに日本維新の会作成</a:t>
            </a:r>
            <a:endParaRPr sz="1100">
              <a:latin typeface="Yu Gothic UI Semibold"/>
              <a:cs typeface="Yu Gothic UI Semibold"/>
            </a:endParaRPr>
          </a:p>
        </p:txBody>
      </p:sp>
      <p:sp>
        <p:nvSpPr>
          <p:cNvPr id="20" name="object 20"/>
          <p:cNvSpPr/>
          <p:nvPr/>
        </p:nvSpPr>
        <p:spPr>
          <a:xfrm>
            <a:off x="137160" y="6022340"/>
            <a:ext cx="9649460" cy="337820"/>
          </a:xfrm>
          <a:custGeom>
            <a:avLst/>
            <a:gdLst/>
            <a:ahLst/>
            <a:cxnLst/>
            <a:rect l="l" t="t" r="r" b="b"/>
            <a:pathLst>
              <a:path w="9649460" h="337820">
                <a:moveTo>
                  <a:pt x="9649460" y="0"/>
                </a:moveTo>
                <a:lnTo>
                  <a:pt x="0" y="0"/>
                </a:lnTo>
                <a:lnTo>
                  <a:pt x="0" y="337820"/>
                </a:lnTo>
                <a:lnTo>
                  <a:pt x="9649460" y="337820"/>
                </a:lnTo>
                <a:lnTo>
                  <a:pt x="9649460" y="0"/>
                </a:lnTo>
                <a:close/>
              </a:path>
            </a:pathLst>
          </a:custGeom>
          <a:solidFill>
            <a:srgbClr val="FFFF5B"/>
          </a:solidFill>
        </p:spPr>
        <p:txBody>
          <a:bodyPr wrap="square" lIns="0" tIns="0" rIns="0" bIns="0" rtlCol="0"/>
          <a:lstStyle/>
          <a:p/>
        </p:txBody>
      </p:sp>
      <p:sp>
        <p:nvSpPr>
          <p:cNvPr id="21" name="object 21"/>
          <p:cNvSpPr txBox="1"/>
          <p:nvPr/>
        </p:nvSpPr>
        <p:spPr>
          <a:xfrm>
            <a:off x="351790" y="6007636"/>
            <a:ext cx="8992235" cy="800100"/>
          </a:xfrm>
          <a:prstGeom prst="rect">
            <a:avLst/>
          </a:prstGeom>
        </p:spPr>
        <p:txBody>
          <a:bodyPr wrap="square" lIns="0" tIns="48894" rIns="0" bIns="0" rtlCol="0" vert="horz">
            <a:spAutoFit/>
          </a:bodyPr>
          <a:lstStyle/>
          <a:p>
            <a:pPr marL="241300">
              <a:lnSpc>
                <a:spcPct val="100000"/>
              </a:lnSpc>
              <a:spcBef>
                <a:spcPts val="384"/>
              </a:spcBef>
            </a:pPr>
            <a:r>
              <a:rPr dirty="0" sz="1600" b="1">
                <a:solidFill>
                  <a:srgbClr val="252525"/>
                </a:solidFill>
                <a:latin typeface="Yu Gothic UI Semibold"/>
                <a:cs typeface="Yu Gothic UI Semibold"/>
              </a:rPr>
              <a:t>労働分配率</a:t>
            </a:r>
            <a:r>
              <a:rPr dirty="0" sz="1600" spc="195" b="1">
                <a:solidFill>
                  <a:srgbClr val="252525"/>
                </a:solidFill>
                <a:latin typeface="Yu Gothic UI Semibold"/>
                <a:cs typeface="Yu Gothic UI Semibold"/>
              </a:rPr>
              <a:t>は</a:t>
            </a:r>
            <a:r>
              <a:rPr dirty="0" sz="1600" spc="195" b="1">
                <a:solidFill>
                  <a:srgbClr val="252525"/>
                </a:solidFill>
                <a:latin typeface="Yu Gothic UI Semibold"/>
                <a:cs typeface="Yu Gothic UI Semibold"/>
              </a:rPr>
              <a:t>長期的</a:t>
            </a:r>
            <a:r>
              <a:rPr dirty="0" sz="1600" spc="320" b="1">
                <a:solidFill>
                  <a:srgbClr val="252525"/>
                </a:solidFill>
                <a:latin typeface="Yu Gothic UI Semibold"/>
                <a:cs typeface="Yu Gothic UI Semibold"/>
              </a:rPr>
              <a:t>に</a:t>
            </a:r>
            <a:r>
              <a:rPr dirty="0" sz="1600" spc="320" b="1">
                <a:solidFill>
                  <a:srgbClr val="252525"/>
                </a:solidFill>
                <a:latin typeface="Yu Gothic UI Semibold"/>
                <a:cs typeface="Yu Gothic UI Semibold"/>
              </a:rPr>
              <a:t>低下傾向</a:t>
            </a:r>
            <a:r>
              <a:rPr dirty="0" sz="1600" spc="535" b="1">
                <a:solidFill>
                  <a:srgbClr val="252525"/>
                </a:solidFill>
                <a:latin typeface="Yu Gothic UI Semibold"/>
                <a:cs typeface="Yu Gothic UI Semibold"/>
              </a:rPr>
              <a:t>。</a:t>
            </a:r>
            <a:r>
              <a:rPr dirty="0" sz="1600" spc="535" b="1">
                <a:solidFill>
                  <a:srgbClr val="252525"/>
                </a:solidFill>
                <a:latin typeface="Yu Gothic UI Semibold"/>
                <a:cs typeface="Yu Gothic UI Semibold"/>
              </a:rPr>
              <a:t>企業</a:t>
            </a:r>
            <a:r>
              <a:rPr dirty="0" sz="1600" spc="225" b="1">
                <a:solidFill>
                  <a:srgbClr val="252525"/>
                </a:solidFill>
                <a:latin typeface="Yu Gothic UI Semibold"/>
                <a:cs typeface="Yu Gothic UI Semibold"/>
              </a:rPr>
              <a:t>が</a:t>
            </a:r>
            <a:r>
              <a:rPr dirty="0" sz="1600" spc="225" b="1">
                <a:solidFill>
                  <a:srgbClr val="252525"/>
                </a:solidFill>
                <a:latin typeface="Yu Gothic UI Semibold"/>
                <a:cs typeface="Yu Gothic UI Semibold"/>
              </a:rPr>
              <a:t>給与水準</a:t>
            </a:r>
            <a:r>
              <a:rPr dirty="0" sz="1600" spc="360" b="1">
                <a:solidFill>
                  <a:srgbClr val="252525"/>
                </a:solidFill>
                <a:latin typeface="Yu Gothic UI Semibold"/>
                <a:cs typeface="Yu Gothic UI Semibold"/>
              </a:rPr>
              <a:t>を</a:t>
            </a:r>
            <a:r>
              <a:rPr dirty="0" sz="1600" spc="360" b="1">
                <a:solidFill>
                  <a:srgbClr val="252525"/>
                </a:solidFill>
                <a:latin typeface="Yu Gothic UI Semibold"/>
                <a:cs typeface="Yu Gothic UI Semibold"/>
              </a:rPr>
              <a:t>引</a:t>
            </a:r>
            <a:r>
              <a:rPr dirty="0" sz="1600" spc="360" b="1">
                <a:solidFill>
                  <a:srgbClr val="252525"/>
                </a:solidFill>
                <a:latin typeface="Yu Gothic UI Semibold"/>
                <a:cs typeface="Yu Gothic UI Semibold"/>
              </a:rPr>
              <a:t>き</a:t>
            </a:r>
            <a:r>
              <a:rPr dirty="0" sz="1600" spc="360" b="1">
                <a:solidFill>
                  <a:srgbClr val="252525"/>
                </a:solidFill>
                <a:latin typeface="Yu Gothic UI Semibold"/>
                <a:cs typeface="Yu Gothic UI Semibold"/>
              </a:rPr>
              <a:t>上</a:t>
            </a:r>
            <a:r>
              <a:rPr dirty="0" sz="1600" spc="360" b="1">
                <a:solidFill>
                  <a:srgbClr val="252525"/>
                </a:solidFill>
                <a:latin typeface="Yu Gothic UI Semibold"/>
                <a:cs typeface="Yu Gothic UI Semibold"/>
              </a:rPr>
              <a:t>げるインセンティブが</a:t>
            </a:r>
            <a:r>
              <a:rPr dirty="0" sz="1600" spc="360" b="1">
                <a:solidFill>
                  <a:srgbClr val="252525"/>
                </a:solidFill>
                <a:latin typeface="Yu Gothic UI Semibold"/>
                <a:cs typeface="Yu Gothic UI Semibold"/>
              </a:rPr>
              <a:t>働</a:t>
            </a:r>
            <a:r>
              <a:rPr dirty="0" sz="1600" spc="270" b="1">
                <a:solidFill>
                  <a:srgbClr val="252525"/>
                </a:solidFill>
                <a:latin typeface="Yu Gothic UI Semibold"/>
                <a:cs typeface="Yu Gothic UI Semibold"/>
              </a:rPr>
              <a:t>いていない</a:t>
            </a:r>
            <a:r>
              <a:rPr dirty="0" sz="1600" spc="535" b="1">
                <a:solidFill>
                  <a:srgbClr val="252525"/>
                </a:solidFill>
                <a:latin typeface="Yu Gothic UI Semibold"/>
                <a:cs typeface="Yu Gothic UI Semibold"/>
              </a:rPr>
              <a:t>。</a:t>
            </a:r>
            <a:endParaRPr sz="1600">
              <a:latin typeface="Yu Gothic UI Semibold"/>
              <a:cs typeface="Yu Gothic UI Semibold"/>
            </a:endParaRPr>
          </a:p>
          <a:p>
            <a:pPr>
              <a:lnSpc>
                <a:spcPct val="100000"/>
              </a:lnSpc>
              <a:spcBef>
                <a:spcPts val="40"/>
              </a:spcBef>
            </a:pPr>
            <a:endParaRPr sz="1300">
              <a:latin typeface="Yu Gothic UI Semibold"/>
              <a:cs typeface="Yu Gothic UI Semibold"/>
            </a:endParaRPr>
          </a:p>
          <a:p>
            <a:pPr marL="12700">
              <a:lnSpc>
                <a:spcPct val="100000"/>
              </a:lnSpc>
            </a:pPr>
            <a:r>
              <a:rPr dirty="0" sz="1100" spc="-75" b="1">
                <a:solidFill>
                  <a:srgbClr val="7E7E7E"/>
                </a:solidFill>
                <a:latin typeface="Yu Gothic UI Semibold"/>
                <a:cs typeface="Yu Gothic UI Semibold"/>
              </a:rPr>
              <a:t>©</a:t>
            </a:r>
            <a:r>
              <a:rPr dirty="0" sz="1100" spc="25" b="1">
                <a:solidFill>
                  <a:srgbClr val="7E7E7E"/>
                </a:solidFill>
                <a:latin typeface="Yu Gothic UI Semibold"/>
                <a:cs typeface="Yu Gothic UI Semibold"/>
              </a:rPr>
              <a:t>日本維新</a:t>
            </a:r>
            <a:r>
              <a:rPr dirty="0" sz="1100" spc="20" b="1">
                <a:solidFill>
                  <a:srgbClr val="7E7E7E"/>
                </a:solidFill>
                <a:latin typeface="Yu Gothic UI Semibold"/>
                <a:cs typeface="Yu Gothic UI Semibold"/>
              </a:rPr>
              <a:t>の</a:t>
            </a:r>
            <a:r>
              <a:rPr dirty="0" sz="1100" spc="25" b="1">
                <a:solidFill>
                  <a:srgbClr val="7E7E7E"/>
                </a:solidFill>
                <a:latin typeface="Yu Gothic UI Semibold"/>
                <a:cs typeface="Yu Gothic UI Semibold"/>
              </a:rPr>
              <a:t>会</a:t>
            </a:r>
            <a:r>
              <a:rPr dirty="0" sz="1100" spc="40"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 y="6024879"/>
            <a:ext cx="9784080" cy="337820"/>
          </a:xfrm>
          <a:custGeom>
            <a:avLst/>
            <a:gdLst/>
            <a:ahLst/>
            <a:cxnLst/>
            <a:rect l="l" t="t" r="r" b="b"/>
            <a:pathLst>
              <a:path w="9784080" h="337820">
                <a:moveTo>
                  <a:pt x="9784080" y="0"/>
                </a:moveTo>
                <a:lnTo>
                  <a:pt x="0" y="0"/>
                </a:lnTo>
                <a:lnTo>
                  <a:pt x="0" y="337820"/>
                </a:lnTo>
                <a:lnTo>
                  <a:pt x="9784080" y="337820"/>
                </a:lnTo>
                <a:lnTo>
                  <a:pt x="9784080" y="0"/>
                </a:lnTo>
                <a:close/>
              </a:path>
            </a:pathLst>
          </a:custGeom>
          <a:solidFill>
            <a:srgbClr val="FFFF5B"/>
          </a:solidFill>
        </p:spPr>
        <p:txBody>
          <a:bodyPr wrap="square" lIns="0" tIns="0" rIns="0" bIns="0" rtlCol="0"/>
          <a:lstStyle/>
          <a:p/>
        </p:txBody>
      </p:sp>
      <p:sp>
        <p:nvSpPr>
          <p:cNvPr id="3" name="object 3"/>
          <p:cNvSpPr txBox="1">
            <a:spLocks noGrp="1"/>
          </p:cNvSpPr>
          <p:nvPr>
            <p:ph type="title"/>
          </p:nvPr>
        </p:nvSpPr>
        <p:spPr>
          <a:xfrm>
            <a:off x="232408" y="103832"/>
            <a:ext cx="628396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時価総額</a:t>
            </a:r>
            <a:r>
              <a:rPr dirty="0" u="none" spc="520">
                <a:solidFill>
                  <a:srgbClr val="000000"/>
                </a:solidFill>
              </a:rPr>
              <a:t>ラ</a:t>
            </a:r>
            <a:r>
              <a:rPr dirty="0" u="none" spc="560">
                <a:solidFill>
                  <a:srgbClr val="000000"/>
                </a:solidFill>
              </a:rPr>
              <a:t>ン</a:t>
            </a:r>
            <a:r>
              <a:rPr dirty="0" u="none" spc="565">
                <a:solidFill>
                  <a:srgbClr val="000000"/>
                </a:solidFill>
              </a:rPr>
              <a:t>キ</a:t>
            </a:r>
            <a:r>
              <a:rPr dirty="0" u="none" spc="560">
                <a:solidFill>
                  <a:srgbClr val="000000"/>
                </a:solidFill>
              </a:rPr>
              <a:t>ン</a:t>
            </a:r>
            <a:r>
              <a:rPr dirty="0" u="none" spc="600">
                <a:solidFill>
                  <a:srgbClr val="000000"/>
                </a:solidFill>
              </a:rPr>
              <a:t>グ</a:t>
            </a:r>
            <a:r>
              <a:rPr dirty="0" u="none" spc="95">
                <a:solidFill>
                  <a:srgbClr val="000000"/>
                </a:solidFill>
              </a:rPr>
              <a:t> </a:t>
            </a:r>
            <a:r>
              <a:rPr dirty="0" u="none" spc="625">
                <a:solidFill>
                  <a:srgbClr val="000000"/>
                </a:solidFill>
              </a:rPr>
              <a:t>ト</a:t>
            </a:r>
            <a:r>
              <a:rPr dirty="0" u="none" spc="620">
                <a:solidFill>
                  <a:srgbClr val="000000"/>
                </a:solidFill>
              </a:rPr>
              <a:t>ッ</a:t>
            </a:r>
            <a:r>
              <a:rPr dirty="0" u="none" spc="695">
                <a:solidFill>
                  <a:srgbClr val="000000"/>
                </a:solidFill>
              </a:rPr>
              <a:t>プ</a:t>
            </a:r>
            <a:r>
              <a:rPr dirty="0" u="none" spc="35">
                <a:solidFill>
                  <a:srgbClr val="000000"/>
                </a:solidFill>
              </a:rPr>
              <a:t>20</a:t>
            </a:r>
            <a:r>
              <a:rPr dirty="0" u="none" sz="1800" spc="35">
                <a:solidFill>
                  <a:srgbClr val="000000"/>
                </a:solidFill>
              </a:rPr>
              <a:t>（1989</a:t>
            </a:r>
            <a:r>
              <a:rPr dirty="0" u="none" sz="1800">
                <a:solidFill>
                  <a:srgbClr val="000000"/>
                </a:solidFill>
              </a:rPr>
              <a:t>年</a:t>
            </a:r>
            <a:r>
              <a:rPr dirty="0" u="none" sz="1800" spc="-5">
                <a:solidFill>
                  <a:srgbClr val="000000"/>
                </a:solidFill>
              </a:rPr>
              <a:t>→2020</a:t>
            </a:r>
            <a:r>
              <a:rPr dirty="0" u="none" sz="1800">
                <a:solidFill>
                  <a:srgbClr val="000000"/>
                </a:solidFill>
              </a:rPr>
              <a:t>年）</a:t>
            </a:r>
            <a:endParaRPr sz="1800"/>
          </a:p>
        </p:txBody>
      </p:sp>
      <p:sp>
        <p:nvSpPr>
          <p:cNvPr id="9" name="object 9"/>
          <p:cNvSpPr txBox="1"/>
          <p:nvPr/>
        </p:nvSpPr>
        <p:spPr>
          <a:xfrm>
            <a:off x="205557" y="6009859"/>
            <a:ext cx="9494520" cy="333375"/>
          </a:xfrm>
          <a:prstGeom prst="rect">
            <a:avLst/>
          </a:prstGeom>
        </p:spPr>
        <p:txBody>
          <a:bodyPr wrap="square" lIns="0" tIns="48894" rIns="0" bIns="0" rtlCol="0" vert="horz">
            <a:spAutoFit/>
          </a:bodyPr>
          <a:lstStyle/>
          <a:p>
            <a:pPr marL="12700">
              <a:lnSpc>
                <a:spcPct val="100000"/>
              </a:lnSpc>
              <a:spcBef>
                <a:spcPts val="384"/>
              </a:spcBef>
            </a:pPr>
            <a:r>
              <a:rPr dirty="0" sz="1600" spc="50" b="1">
                <a:solidFill>
                  <a:srgbClr val="252525"/>
                </a:solidFill>
                <a:latin typeface="Yu Gothic UI Semibold"/>
                <a:cs typeface="Yu Gothic UI Semibold"/>
              </a:rPr>
              <a:t>1989年</a:t>
            </a:r>
            <a:r>
              <a:rPr dirty="0" sz="1600" spc="40" b="1">
                <a:solidFill>
                  <a:srgbClr val="252525"/>
                </a:solidFill>
                <a:latin typeface="Yu Gothic UI Semibold"/>
                <a:cs typeface="Yu Gothic UI Semibold"/>
              </a:rPr>
              <a:t>は</a:t>
            </a:r>
            <a:r>
              <a:rPr dirty="0" sz="1600" spc="50" b="1">
                <a:solidFill>
                  <a:srgbClr val="252525"/>
                </a:solidFill>
                <a:latin typeface="Yu Gothic UI Semibold"/>
                <a:cs typeface="Yu Gothic UI Semibold"/>
              </a:rPr>
              <a:t>上位</a:t>
            </a:r>
            <a:r>
              <a:rPr dirty="0" sz="1600" spc="-10" b="1">
                <a:solidFill>
                  <a:srgbClr val="252525"/>
                </a:solidFill>
                <a:latin typeface="Yu Gothic UI Semibold"/>
                <a:cs typeface="Yu Gothic UI Semibold"/>
              </a:rPr>
              <a:t>20</a:t>
            </a:r>
            <a:r>
              <a:rPr dirty="0" sz="1600" b="1">
                <a:solidFill>
                  <a:srgbClr val="252525"/>
                </a:solidFill>
                <a:latin typeface="Yu Gothic UI Semibold"/>
                <a:cs typeface="Yu Gothic UI Semibold"/>
              </a:rPr>
              <a:t>社中</a:t>
            </a:r>
            <a:r>
              <a:rPr dirty="0" sz="1600" spc="95" b="1">
                <a:solidFill>
                  <a:srgbClr val="252525"/>
                </a:solidFill>
                <a:latin typeface="Yu Gothic UI Semibold"/>
                <a:cs typeface="Yu Gothic UI Semibold"/>
              </a:rPr>
              <a:t>14</a:t>
            </a:r>
            <a:r>
              <a:rPr dirty="0" sz="1600" spc="220" b="1">
                <a:solidFill>
                  <a:srgbClr val="252525"/>
                </a:solidFill>
                <a:latin typeface="Yu Gothic UI Semibold"/>
                <a:cs typeface="Yu Gothic UI Semibold"/>
              </a:rPr>
              <a:t>社</a:t>
            </a:r>
            <a:r>
              <a:rPr dirty="0" sz="1600" spc="190" b="1">
                <a:solidFill>
                  <a:srgbClr val="252525"/>
                </a:solidFill>
                <a:latin typeface="Yu Gothic UI Semibold"/>
                <a:cs typeface="Yu Gothic UI Semibold"/>
              </a:rPr>
              <a:t>が</a:t>
            </a:r>
            <a:r>
              <a:rPr dirty="0" sz="1600" spc="220" b="1">
                <a:solidFill>
                  <a:srgbClr val="252525"/>
                </a:solidFill>
                <a:latin typeface="Yu Gothic UI Semibold"/>
                <a:cs typeface="Yu Gothic UI Semibold"/>
              </a:rPr>
              <a:t>日本企業</a:t>
            </a:r>
            <a:r>
              <a:rPr dirty="0" sz="1600" spc="175" b="1">
                <a:solidFill>
                  <a:srgbClr val="252525"/>
                </a:solidFill>
                <a:latin typeface="Yu Gothic UI Semibold"/>
                <a:cs typeface="Yu Gothic UI Semibold"/>
              </a:rPr>
              <a:t>だ</a:t>
            </a:r>
            <a:r>
              <a:rPr dirty="0" sz="1600" spc="145" b="1">
                <a:solidFill>
                  <a:srgbClr val="252525"/>
                </a:solidFill>
                <a:latin typeface="Yu Gothic UI Semibold"/>
                <a:cs typeface="Yu Gothic UI Semibold"/>
              </a:rPr>
              <a:t>っ</a:t>
            </a:r>
            <a:r>
              <a:rPr dirty="0" sz="1600" spc="175" b="1">
                <a:solidFill>
                  <a:srgbClr val="252525"/>
                </a:solidFill>
                <a:latin typeface="Yu Gothic UI Semibold"/>
                <a:cs typeface="Yu Gothic UI Semibold"/>
              </a:rPr>
              <a:t>た</a:t>
            </a:r>
            <a:r>
              <a:rPr dirty="0" sz="1600" spc="190" b="1">
                <a:solidFill>
                  <a:srgbClr val="252525"/>
                </a:solidFill>
                <a:latin typeface="Yu Gothic UI Semibold"/>
                <a:cs typeface="Yu Gothic UI Semibold"/>
              </a:rPr>
              <a:t>が</a:t>
            </a:r>
            <a:r>
              <a:rPr dirty="0" sz="1600" spc="145" b="1">
                <a:solidFill>
                  <a:srgbClr val="252525"/>
                </a:solidFill>
                <a:latin typeface="Yu Gothic UI Semibold"/>
                <a:cs typeface="Yu Gothic UI Semibold"/>
              </a:rPr>
              <a:t>、</a:t>
            </a:r>
            <a:r>
              <a:rPr dirty="0" sz="1600" spc="-10" b="1">
                <a:solidFill>
                  <a:srgbClr val="252525"/>
                </a:solidFill>
                <a:latin typeface="Yu Gothic UI Semibold"/>
                <a:cs typeface="Yu Gothic UI Semibold"/>
              </a:rPr>
              <a:t>2020</a:t>
            </a:r>
            <a:r>
              <a:rPr dirty="0" sz="1600" spc="215" b="1">
                <a:solidFill>
                  <a:srgbClr val="252525"/>
                </a:solidFill>
                <a:latin typeface="Yu Gothic UI Semibold"/>
                <a:cs typeface="Yu Gothic UI Semibold"/>
              </a:rPr>
              <a:t>年</a:t>
            </a:r>
            <a:r>
              <a:rPr dirty="0" sz="1600" spc="190" b="1">
                <a:solidFill>
                  <a:srgbClr val="252525"/>
                </a:solidFill>
                <a:latin typeface="Yu Gothic UI Semibold"/>
                <a:cs typeface="Yu Gothic UI Semibold"/>
              </a:rPr>
              <a:t>は</a:t>
            </a:r>
            <a:r>
              <a:rPr dirty="0" sz="1600" spc="185" b="1">
                <a:solidFill>
                  <a:srgbClr val="252525"/>
                </a:solidFill>
                <a:latin typeface="Yu Gothic UI Semibold"/>
                <a:cs typeface="Yu Gothic UI Semibold"/>
              </a:rPr>
              <a:t>ゼ</a:t>
            </a:r>
            <a:r>
              <a:rPr dirty="0" sz="1600" spc="160" b="1">
                <a:solidFill>
                  <a:srgbClr val="252525"/>
                </a:solidFill>
                <a:latin typeface="Yu Gothic UI Semibold"/>
                <a:cs typeface="Yu Gothic UI Semibold"/>
              </a:rPr>
              <a:t>ロ</a:t>
            </a:r>
            <a:r>
              <a:rPr dirty="0" sz="1600" spc="215" b="1">
                <a:solidFill>
                  <a:srgbClr val="252525"/>
                </a:solidFill>
                <a:latin typeface="Yu Gothic UI Semibold"/>
                <a:cs typeface="Yu Gothic UI Semibold"/>
              </a:rPr>
              <a:t>社</a:t>
            </a:r>
            <a:r>
              <a:rPr dirty="0" sz="1600" spc="140" b="1">
                <a:solidFill>
                  <a:srgbClr val="252525"/>
                </a:solidFill>
                <a:latin typeface="Yu Gothic UI Semibold"/>
                <a:cs typeface="Yu Gothic UI Semibold"/>
              </a:rPr>
              <a:t>。</a:t>
            </a:r>
            <a:r>
              <a:rPr dirty="0" sz="1600" spc="215" b="1">
                <a:solidFill>
                  <a:srgbClr val="252525"/>
                </a:solidFill>
                <a:latin typeface="Yu Gothic UI Semibold"/>
                <a:cs typeface="Yu Gothic UI Semibold"/>
              </a:rPr>
              <a:t>日本企業</a:t>
            </a:r>
            <a:r>
              <a:rPr dirty="0" sz="1600" spc="180" b="1">
                <a:solidFill>
                  <a:srgbClr val="252525"/>
                </a:solidFill>
                <a:latin typeface="Yu Gothic UI Semibold"/>
                <a:cs typeface="Yu Gothic UI Semibold"/>
              </a:rPr>
              <a:t>の</a:t>
            </a:r>
            <a:r>
              <a:rPr dirty="0" sz="1600" spc="165" b="1">
                <a:solidFill>
                  <a:srgbClr val="252525"/>
                </a:solidFill>
                <a:latin typeface="Yu Gothic UI Semibold"/>
                <a:cs typeface="Yu Gothic UI Semibold"/>
              </a:rPr>
              <a:t>プ</a:t>
            </a:r>
            <a:r>
              <a:rPr dirty="0" sz="1600" spc="155" b="1">
                <a:solidFill>
                  <a:srgbClr val="252525"/>
                </a:solidFill>
                <a:latin typeface="Yu Gothic UI Semibold"/>
                <a:cs typeface="Yu Gothic UI Semibold"/>
              </a:rPr>
              <a:t>レ</a:t>
            </a:r>
            <a:r>
              <a:rPr dirty="0" sz="1600" spc="185" b="1">
                <a:solidFill>
                  <a:srgbClr val="252525"/>
                </a:solidFill>
                <a:latin typeface="Yu Gothic UI Semibold"/>
                <a:cs typeface="Yu Gothic UI Semibold"/>
              </a:rPr>
              <a:t>ゼ</a:t>
            </a:r>
            <a:r>
              <a:rPr dirty="0" sz="1600" spc="165" b="1">
                <a:solidFill>
                  <a:srgbClr val="252525"/>
                </a:solidFill>
                <a:latin typeface="Yu Gothic UI Semibold"/>
                <a:cs typeface="Yu Gothic UI Semibold"/>
              </a:rPr>
              <a:t>ンス</a:t>
            </a:r>
            <a:r>
              <a:rPr dirty="0" sz="1600" spc="190" b="1">
                <a:solidFill>
                  <a:srgbClr val="252525"/>
                </a:solidFill>
                <a:latin typeface="Yu Gothic UI Semibold"/>
                <a:cs typeface="Yu Gothic UI Semibold"/>
              </a:rPr>
              <a:t>は</a:t>
            </a:r>
            <a:r>
              <a:rPr dirty="0" sz="1600" spc="215" b="1">
                <a:solidFill>
                  <a:srgbClr val="252525"/>
                </a:solidFill>
                <a:latin typeface="Yu Gothic UI Semibold"/>
                <a:cs typeface="Yu Gothic UI Semibold"/>
              </a:rPr>
              <a:t>劇的</a:t>
            </a:r>
            <a:r>
              <a:rPr dirty="0" sz="1600" spc="170" b="1">
                <a:solidFill>
                  <a:srgbClr val="252525"/>
                </a:solidFill>
                <a:latin typeface="Yu Gothic UI Semibold"/>
                <a:cs typeface="Yu Gothic UI Semibold"/>
              </a:rPr>
              <a:t>に</a:t>
            </a:r>
            <a:r>
              <a:rPr dirty="0" sz="1600" spc="215" b="1">
                <a:solidFill>
                  <a:srgbClr val="252525"/>
                </a:solidFill>
                <a:latin typeface="Yu Gothic UI Semibold"/>
                <a:cs typeface="Yu Gothic UI Semibold"/>
              </a:rPr>
              <a:t>低下</a:t>
            </a:r>
            <a:r>
              <a:rPr dirty="0" sz="1600" spc="140" b="1">
                <a:solidFill>
                  <a:srgbClr val="252525"/>
                </a:solidFill>
                <a:latin typeface="Yu Gothic UI Semibold"/>
                <a:cs typeface="Yu Gothic UI Semibold"/>
              </a:rPr>
              <a:t>。</a:t>
            </a:r>
            <a:endParaRPr sz="1600">
              <a:latin typeface="Yu Gothic UI Semibold"/>
              <a:cs typeface="Yu Gothic UI Semibold"/>
            </a:endParaRPr>
          </a:p>
        </p:txBody>
      </p:sp>
      <p:sp>
        <p:nvSpPr>
          <p:cNvPr id="10" name="object 10"/>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14</a:t>
            </a:r>
            <a:endParaRPr sz="900">
              <a:latin typeface="MS UI Gothic"/>
              <a:cs typeface="MS UI Gothic"/>
            </a:endParaRPr>
          </a:p>
        </p:txBody>
      </p:sp>
      <p:sp>
        <p:nvSpPr>
          <p:cNvPr id="11" name="object 11"/>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object 4"/>
          <p:cNvSpPr txBox="1"/>
          <p:nvPr/>
        </p:nvSpPr>
        <p:spPr>
          <a:xfrm>
            <a:off x="232408" y="5695141"/>
            <a:ext cx="416306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a:t>
            </a:r>
            <a:r>
              <a:rPr dirty="0" sz="1100" spc="220" b="1">
                <a:solidFill>
                  <a:srgbClr val="7E7E7E"/>
                </a:solidFill>
                <a:latin typeface="Yu Gothic UI Semibold"/>
                <a:cs typeface="Yu Gothic UI Semibold"/>
              </a:rPr>
              <a:t>：週刊</a:t>
            </a:r>
            <a:r>
              <a:rPr dirty="0" sz="1100" spc="185" b="1">
                <a:solidFill>
                  <a:srgbClr val="7E7E7E"/>
                </a:solidFill>
                <a:latin typeface="Yu Gothic UI Semibold"/>
                <a:cs typeface="Yu Gothic UI Semibold"/>
              </a:rPr>
              <a:t>ダ</a:t>
            </a:r>
            <a:r>
              <a:rPr dirty="0" sz="1100" spc="160" b="1">
                <a:solidFill>
                  <a:srgbClr val="7E7E7E"/>
                </a:solidFill>
                <a:latin typeface="Yu Gothic UI Semibold"/>
                <a:cs typeface="Yu Gothic UI Semibold"/>
              </a:rPr>
              <a:t>イ</a:t>
            </a:r>
            <a:r>
              <a:rPr dirty="0" sz="1100" spc="185" b="1">
                <a:solidFill>
                  <a:srgbClr val="7E7E7E"/>
                </a:solidFill>
                <a:latin typeface="Yu Gothic UI Semibold"/>
                <a:cs typeface="Yu Gothic UI Semibold"/>
              </a:rPr>
              <a:t>ヤ</a:t>
            </a:r>
            <a:r>
              <a:rPr dirty="0" sz="1100" spc="170" b="1">
                <a:solidFill>
                  <a:srgbClr val="7E7E7E"/>
                </a:solidFill>
                <a:latin typeface="Yu Gothic UI Semibold"/>
                <a:cs typeface="Yu Gothic UI Semibold"/>
              </a:rPr>
              <a:t>モン</a:t>
            </a:r>
            <a:r>
              <a:rPr dirty="0" sz="1100" spc="160" b="1">
                <a:solidFill>
                  <a:srgbClr val="7E7E7E"/>
                </a:solidFill>
                <a:latin typeface="Yu Gothic UI Semibold"/>
                <a:cs typeface="Yu Gothic UI Semibold"/>
              </a:rPr>
              <a:t>ド</a:t>
            </a:r>
            <a:r>
              <a:rPr dirty="0" sz="1100" spc="145" b="1">
                <a:solidFill>
                  <a:srgbClr val="7E7E7E"/>
                </a:solidFill>
                <a:latin typeface="Yu Gothic UI Semibold"/>
                <a:cs typeface="Yu Gothic UI Semibold"/>
              </a:rPr>
              <a:t>、</a:t>
            </a:r>
            <a:r>
              <a:rPr dirty="0" sz="1100" spc="10" b="1">
                <a:solidFill>
                  <a:srgbClr val="7E7E7E"/>
                </a:solidFill>
                <a:latin typeface="Yu Gothic UI Semibold"/>
                <a:cs typeface="Yu Gothic UI Semibold"/>
              </a:rPr>
              <a:t>statista.com</a:t>
            </a:r>
            <a:r>
              <a:rPr dirty="0" sz="1100" spc="250" b="1">
                <a:solidFill>
                  <a:srgbClr val="7E7E7E"/>
                </a:solidFill>
                <a:latin typeface="Yu Gothic UI Semibold"/>
                <a:cs typeface="Yu Gothic UI Semibold"/>
              </a:rPr>
              <a:t>をも</a:t>
            </a:r>
            <a:r>
              <a:rPr dirty="0" sz="1100" spc="235" b="1">
                <a:solidFill>
                  <a:srgbClr val="7E7E7E"/>
                </a:solidFill>
                <a:latin typeface="Yu Gothic UI Semibold"/>
                <a:cs typeface="Yu Gothic UI Semibold"/>
              </a:rPr>
              <a:t>と</a:t>
            </a:r>
            <a:r>
              <a:rPr dirty="0" sz="1100" spc="260" b="1">
                <a:solidFill>
                  <a:srgbClr val="7E7E7E"/>
                </a:solidFill>
                <a:latin typeface="Yu Gothic UI Semibold"/>
                <a:cs typeface="Yu Gothic UI Semibold"/>
              </a:rPr>
              <a:t>に</a:t>
            </a:r>
            <a:r>
              <a:rPr dirty="0" sz="1100" spc="20" b="1">
                <a:solidFill>
                  <a:srgbClr val="7E7E7E"/>
                </a:solidFill>
                <a:latin typeface="Yu Gothic UI Semibold"/>
                <a:cs typeface="Yu Gothic UI Semibold"/>
              </a:rPr>
              <a:t>日本維新</a:t>
            </a:r>
            <a:r>
              <a:rPr dirty="0" sz="1100" spc="15" b="1">
                <a:solidFill>
                  <a:srgbClr val="7E7E7E"/>
                </a:solidFill>
                <a:latin typeface="Yu Gothic UI Semibold"/>
                <a:cs typeface="Yu Gothic UI Semibold"/>
              </a:rPr>
              <a:t>の</a:t>
            </a:r>
            <a:r>
              <a:rPr dirty="0" sz="1100" spc="20" b="1">
                <a:solidFill>
                  <a:srgbClr val="7E7E7E"/>
                </a:solidFill>
                <a:latin typeface="Yu Gothic UI Semibold"/>
                <a:cs typeface="Yu Gothic UI Semibold"/>
              </a:rPr>
              <a:t>会作成</a:t>
            </a:r>
            <a:endParaRPr sz="1100">
              <a:latin typeface="Yu Gothic UI Semibold"/>
              <a:cs typeface="Yu Gothic UI Semibold"/>
            </a:endParaRPr>
          </a:p>
        </p:txBody>
      </p:sp>
      <p:graphicFrame>
        <p:nvGraphicFramePr>
          <p:cNvPr id="5" name="object 5"/>
          <p:cNvGraphicFramePr>
            <a:graphicFrameLocks noGrp="1"/>
          </p:cNvGraphicFramePr>
          <p:nvPr/>
        </p:nvGraphicFramePr>
        <p:xfrm>
          <a:off x="121122" y="909154"/>
          <a:ext cx="4730115" cy="4600575"/>
        </p:xfrm>
        <a:graphic>
          <a:graphicData uri="http://schemas.openxmlformats.org/drawingml/2006/table">
            <a:tbl>
              <a:tblPr firstRow="1" bandRow="1">
                <a:tableStyleId>{2D5ABB26-0587-4C30-8999-92F81FD0307C}</a:tableStyleId>
              </a:tblPr>
              <a:tblGrid>
                <a:gridCol w="531495"/>
                <a:gridCol w="2089785"/>
                <a:gridCol w="981709"/>
                <a:gridCol w="1116964"/>
              </a:tblGrid>
              <a:tr h="219075">
                <a:tc>
                  <a:txBody>
                    <a:bodyPr/>
                    <a:lstStyle/>
                    <a:p>
                      <a:pPr>
                        <a:lnSpc>
                          <a:spcPct val="100000"/>
                        </a:lnSpc>
                      </a:pP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企業名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0185">
                        <a:lnSpc>
                          <a:spcPct val="100000"/>
                        </a:lnSpc>
                        <a:spcBef>
                          <a:spcPts val="270"/>
                        </a:spcBef>
                      </a:pPr>
                      <a:r>
                        <a:rPr dirty="0" sz="1100" b="1">
                          <a:solidFill>
                            <a:srgbClr val="404040"/>
                          </a:solidFill>
                          <a:latin typeface="Yu Gothic UI Semibold"/>
                          <a:cs typeface="Yu Gothic UI Semibold"/>
                        </a:rPr>
                        <a:t>時価総額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国名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spc="95" b="1">
                          <a:solidFill>
                            <a:srgbClr val="404040"/>
                          </a:solidFill>
                          <a:latin typeface="Yu Gothic UI Semibold"/>
                          <a:cs typeface="Yu Gothic UI Semibold"/>
                        </a:rPr>
                        <a:t>NTT</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40" b="1">
                          <a:solidFill>
                            <a:srgbClr val="404040"/>
                          </a:solidFill>
                          <a:latin typeface="Yu Gothic UI Semibold"/>
                          <a:cs typeface="Yu Gothic UI Semibold"/>
                        </a:rPr>
                        <a:t>1,639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日本興業銀行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65" b="1">
                          <a:solidFill>
                            <a:srgbClr val="404040"/>
                          </a:solidFill>
                          <a:latin typeface="Yu Gothic UI Semibold"/>
                          <a:cs typeface="Yu Gothic UI Semibold"/>
                        </a:rPr>
                        <a:t>719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住友銀行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b="1">
                          <a:solidFill>
                            <a:srgbClr val="404040"/>
                          </a:solidFill>
                          <a:latin typeface="Yu Gothic UI Semibold"/>
                          <a:cs typeface="Yu Gothic UI Semibold"/>
                        </a:rPr>
                        <a:t>696</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富士銀行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65" b="1">
                          <a:solidFill>
                            <a:srgbClr val="404040"/>
                          </a:solidFill>
                          <a:latin typeface="Yu Gothic UI Semibold"/>
                          <a:cs typeface="Yu Gothic UI Semibold"/>
                        </a:rPr>
                        <a:t>671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第一勧業銀行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5" b="1">
                          <a:solidFill>
                            <a:srgbClr val="404040"/>
                          </a:solidFill>
                          <a:latin typeface="Yu Gothic UI Semibold"/>
                          <a:cs typeface="Yu Gothic UI Semibold"/>
                        </a:rPr>
                        <a:t>661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6</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IBM</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b="1">
                          <a:solidFill>
                            <a:srgbClr val="404040"/>
                          </a:solidFill>
                          <a:latin typeface="Yu Gothic UI Semibold"/>
                          <a:cs typeface="Yu Gothic UI Semibold"/>
                        </a:rPr>
                        <a:t>647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三菱銀行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b="1">
                          <a:solidFill>
                            <a:srgbClr val="404040"/>
                          </a:solidFill>
                          <a:latin typeface="Yu Gothic UI Semibold"/>
                          <a:cs typeface="Yu Gothic UI Semibold"/>
                        </a:rPr>
                        <a:t>593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b="1">
                          <a:solidFill>
                            <a:srgbClr val="404040"/>
                          </a:solidFill>
                          <a:latin typeface="Yu Gothic UI Semibold"/>
                          <a:cs typeface="Yu Gothic UI Semibold"/>
                        </a:rPr>
                        <a:t>エクソン</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549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b="1">
                          <a:solidFill>
                            <a:srgbClr val="404040"/>
                          </a:solidFill>
                          <a:latin typeface="Yu Gothic UI Semibold"/>
                          <a:cs typeface="Yu Gothic UI Semibold"/>
                        </a:rPr>
                        <a:t>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東京電力</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545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90" b="1">
                          <a:solidFill>
                            <a:srgbClr val="404040"/>
                          </a:solidFill>
                          <a:latin typeface="Yu Gothic UI Semibold"/>
                          <a:cs typeface="Yu Gothic UI Semibold"/>
                        </a:rPr>
                        <a:t>10</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b="1">
                          <a:solidFill>
                            <a:srgbClr val="404040"/>
                          </a:solidFill>
                          <a:latin typeface="Yu Gothic UI Semibold"/>
                          <a:cs typeface="Yu Gothic UI Semibold"/>
                        </a:rPr>
                        <a:t>ロイヤル・ダッチ・シェル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0" b="1">
                          <a:solidFill>
                            <a:srgbClr val="404040"/>
                          </a:solidFill>
                          <a:latin typeface="Yu Gothic UI Semibold"/>
                          <a:cs typeface="Yu Gothic UI Semibold"/>
                        </a:rPr>
                        <a:t>544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イギリス</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spc="170" b="1">
                          <a:solidFill>
                            <a:srgbClr val="404040"/>
                          </a:solidFill>
                          <a:latin typeface="Yu Gothic UI Semibold"/>
                          <a:cs typeface="Yu Gothic UI Semibold"/>
                        </a:rPr>
                        <a:t>11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豊田自動車</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542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90" b="1">
                          <a:solidFill>
                            <a:srgbClr val="404040"/>
                          </a:solidFill>
                          <a:latin typeface="Yu Gothic UI Semibold"/>
                          <a:cs typeface="Yu Gothic UI Semibold"/>
                        </a:rPr>
                        <a:t>12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155" b="1">
                          <a:solidFill>
                            <a:srgbClr val="404040"/>
                          </a:solidFill>
                          <a:latin typeface="Yu Gothic UI Semibold"/>
                          <a:cs typeface="Yu Gothic UI Semibold"/>
                        </a:rPr>
                        <a:t>GE</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5" b="1">
                          <a:solidFill>
                            <a:srgbClr val="404040"/>
                          </a:solidFill>
                          <a:latin typeface="Yu Gothic UI Semibold"/>
                          <a:cs typeface="Yu Gothic UI Semibold"/>
                        </a:rPr>
                        <a:t>494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spc="90" b="1">
                          <a:solidFill>
                            <a:srgbClr val="404040"/>
                          </a:solidFill>
                          <a:latin typeface="Yu Gothic UI Semibold"/>
                          <a:cs typeface="Yu Gothic UI Semibold"/>
                        </a:rPr>
                        <a:t>13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三和銀行</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493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75" b="1">
                          <a:solidFill>
                            <a:srgbClr val="404040"/>
                          </a:solidFill>
                          <a:latin typeface="Yu Gothic UI Semibold"/>
                          <a:cs typeface="Yu Gothic UI Semibold"/>
                        </a:rPr>
                        <a:t>14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野村証券</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20" b="1">
                          <a:solidFill>
                            <a:srgbClr val="404040"/>
                          </a:solidFill>
                          <a:latin typeface="Yu Gothic UI Semibold"/>
                          <a:cs typeface="Yu Gothic UI Semibold"/>
                        </a:rPr>
                        <a:t>444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90" b="1">
                          <a:solidFill>
                            <a:srgbClr val="404040"/>
                          </a:solidFill>
                          <a:latin typeface="Yu Gothic UI Semibold"/>
                          <a:cs typeface="Yu Gothic UI Semibold"/>
                        </a:rPr>
                        <a:t>15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新日本製鉄</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0" b="1">
                          <a:solidFill>
                            <a:srgbClr val="404040"/>
                          </a:solidFill>
                          <a:latin typeface="Yu Gothic UI Semibold"/>
                          <a:cs typeface="Yu Gothic UI Semibold"/>
                        </a:rPr>
                        <a:t>415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85" b="1">
                          <a:solidFill>
                            <a:srgbClr val="404040"/>
                          </a:solidFill>
                          <a:latin typeface="Yu Gothic UI Semibold"/>
                          <a:cs typeface="Yu Gothic UI Semibold"/>
                        </a:rPr>
                        <a:t>16</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90" b="1">
                          <a:solidFill>
                            <a:srgbClr val="404040"/>
                          </a:solidFill>
                          <a:latin typeface="Yu Gothic UI Semibold"/>
                          <a:cs typeface="Yu Gothic UI Semibold"/>
                        </a:rPr>
                        <a:t>AT&amp;T</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60" b="1">
                          <a:solidFill>
                            <a:srgbClr val="404040"/>
                          </a:solidFill>
                          <a:latin typeface="Yu Gothic UI Semibold"/>
                          <a:cs typeface="Yu Gothic UI Semibold"/>
                        </a:rPr>
                        <a:t>381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spc="100" b="1">
                          <a:solidFill>
                            <a:srgbClr val="404040"/>
                          </a:solidFill>
                          <a:latin typeface="Yu Gothic UI Semibold"/>
                          <a:cs typeface="Yu Gothic UI Semibold"/>
                        </a:rPr>
                        <a:t>17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日立製作所</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358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90" b="1">
                          <a:solidFill>
                            <a:srgbClr val="404040"/>
                          </a:solidFill>
                          <a:latin typeface="Yu Gothic UI Semibold"/>
                          <a:cs typeface="Yu Gothic UI Semibold"/>
                        </a:rPr>
                        <a:t>18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松下電器</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10" b="1">
                          <a:solidFill>
                            <a:srgbClr val="404040"/>
                          </a:solidFill>
                          <a:latin typeface="Yu Gothic UI Semibold"/>
                          <a:cs typeface="Yu Gothic UI Semibold"/>
                        </a:rPr>
                        <a:t>357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r h="219075">
                <a:tc>
                  <a:txBody>
                    <a:bodyPr/>
                    <a:lstStyle/>
                    <a:p>
                      <a:pPr algn="ctr">
                        <a:lnSpc>
                          <a:spcPct val="100000"/>
                        </a:lnSpc>
                        <a:spcBef>
                          <a:spcPts val="270"/>
                        </a:spcBef>
                      </a:pPr>
                      <a:r>
                        <a:rPr dirty="0" sz="1100" spc="85" b="1">
                          <a:solidFill>
                            <a:srgbClr val="404040"/>
                          </a:solidFill>
                          <a:latin typeface="Yu Gothic UI Semibold"/>
                          <a:cs typeface="Yu Gothic UI Semibold"/>
                        </a:rPr>
                        <a:t>19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b="1">
                          <a:solidFill>
                            <a:srgbClr val="404040"/>
                          </a:solidFill>
                          <a:latin typeface="Yu Gothic UI Semibold"/>
                          <a:cs typeface="Yu Gothic UI Semibold"/>
                        </a:rPr>
                        <a:t>フィリップ・モリス</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60" b="1">
                          <a:solidFill>
                            <a:srgbClr val="404040"/>
                          </a:solidFill>
                          <a:latin typeface="Yu Gothic UI Semibold"/>
                          <a:cs typeface="Yu Gothic UI Semibold"/>
                        </a:rPr>
                        <a:t>321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ctr">
                        <a:lnSpc>
                          <a:spcPct val="100000"/>
                        </a:lnSpc>
                        <a:spcBef>
                          <a:spcPts val="270"/>
                        </a:spcBef>
                      </a:pPr>
                      <a:r>
                        <a:rPr dirty="0" sz="1100" spc="5" b="1">
                          <a:solidFill>
                            <a:srgbClr val="404040"/>
                          </a:solidFill>
                          <a:latin typeface="Yu Gothic UI Semibold"/>
                          <a:cs typeface="Yu Gothic UI Semibold"/>
                        </a:rPr>
                        <a:t>20</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東芝</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b="1">
                          <a:solidFill>
                            <a:srgbClr val="404040"/>
                          </a:solidFill>
                          <a:latin typeface="Yu Gothic UI Semibold"/>
                          <a:cs typeface="Yu Gothic UI Semibold"/>
                        </a:rPr>
                        <a:t>309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bl>
          </a:graphicData>
        </a:graphic>
      </p:graphicFrame>
      <p:graphicFrame>
        <p:nvGraphicFramePr>
          <p:cNvPr id="6" name="object 6"/>
          <p:cNvGraphicFramePr>
            <a:graphicFrameLocks noGrp="1"/>
          </p:cNvGraphicFramePr>
          <p:nvPr/>
        </p:nvGraphicFramePr>
        <p:xfrm>
          <a:off x="5057743" y="909154"/>
          <a:ext cx="4730115" cy="4819650"/>
        </p:xfrm>
        <a:graphic>
          <a:graphicData uri="http://schemas.openxmlformats.org/drawingml/2006/table">
            <a:tbl>
              <a:tblPr firstRow="1" bandRow="1">
                <a:tableStyleId>{2D5ABB26-0587-4C30-8999-92F81FD0307C}</a:tableStyleId>
              </a:tblPr>
              <a:tblGrid>
                <a:gridCol w="531495"/>
                <a:gridCol w="2089785"/>
                <a:gridCol w="981709"/>
                <a:gridCol w="1116964"/>
              </a:tblGrid>
              <a:tr h="219075">
                <a:tc>
                  <a:txBody>
                    <a:bodyPr/>
                    <a:lstStyle/>
                    <a:p>
                      <a:pPr>
                        <a:lnSpc>
                          <a:spcPct val="100000"/>
                        </a:lnSpc>
                      </a:pPr>
                      <a:endParaRPr sz="1100">
                        <a:latin typeface="Times New Roman"/>
                        <a:cs typeface="Times New Roman"/>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企業名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10185">
                        <a:lnSpc>
                          <a:spcPct val="100000"/>
                        </a:lnSpc>
                        <a:spcBef>
                          <a:spcPts val="270"/>
                        </a:spcBef>
                      </a:pPr>
                      <a:r>
                        <a:rPr dirty="0" sz="1100" b="1">
                          <a:solidFill>
                            <a:srgbClr val="404040"/>
                          </a:solidFill>
                          <a:latin typeface="Yu Gothic UI Semibold"/>
                          <a:cs typeface="Yu Gothic UI Semibold"/>
                        </a:rPr>
                        <a:t>時価総額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国名</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25" b="1">
                          <a:solidFill>
                            <a:srgbClr val="404040"/>
                          </a:solidFill>
                          <a:latin typeface="Yu Gothic UI Semibold"/>
                          <a:cs typeface="Yu Gothic UI Semibold"/>
                        </a:rPr>
                        <a:t>Saudi</a:t>
                      </a:r>
                      <a:r>
                        <a:rPr dirty="0" sz="1100" spc="-10" b="1">
                          <a:solidFill>
                            <a:srgbClr val="404040"/>
                          </a:solidFill>
                          <a:latin typeface="Yu Gothic UI Semibold"/>
                          <a:cs typeface="Yu Gothic UI Semibold"/>
                        </a:rPr>
                        <a:t> </a:t>
                      </a:r>
                      <a:r>
                        <a:rPr dirty="0" sz="1100" spc="40" b="1">
                          <a:solidFill>
                            <a:srgbClr val="404040"/>
                          </a:solidFill>
                          <a:latin typeface="Yu Gothic UI Semibold"/>
                          <a:cs typeface="Yu Gothic UI Semibold"/>
                        </a:rPr>
                        <a:t>Aramco</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30" b="1">
                          <a:solidFill>
                            <a:srgbClr val="404040"/>
                          </a:solidFill>
                          <a:latin typeface="Yu Gothic UI Semibold"/>
                          <a:cs typeface="Yu Gothic UI Semibold"/>
                        </a:rPr>
                        <a:t>16,848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635">
                        <a:lnSpc>
                          <a:spcPct val="100000"/>
                        </a:lnSpc>
                        <a:spcBef>
                          <a:spcPts val="270"/>
                        </a:spcBef>
                      </a:pPr>
                      <a:r>
                        <a:rPr dirty="0" sz="1100" b="1">
                          <a:solidFill>
                            <a:srgbClr val="404040"/>
                          </a:solidFill>
                          <a:latin typeface="Yu Gothic UI Semibold"/>
                          <a:cs typeface="Yu Gothic UI Semibold"/>
                        </a:rPr>
                        <a:t>サウジアラビア</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Microsoft</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30" b="1">
                          <a:solidFill>
                            <a:srgbClr val="404040"/>
                          </a:solidFill>
                          <a:latin typeface="Yu Gothic UI Semibold"/>
                          <a:cs typeface="Yu Gothic UI Semibold"/>
                        </a:rPr>
                        <a:t>13,590</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Apple</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35" b="1">
                          <a:solidFill>
                            <a:srgbClr val="404040"/>
                          </a:solidFill>
                          <a:latin typeface="Yu Gothic UI Semibold"/>
                          <a:cs typeface="Yu Gothic UI Semibold"/>
                        </a:rPr>
                        <a:t>12,855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25" b="1">
                          <a:solidFill>
                            <a:srgbClr val="404040"/>
                          </a:solidFill>
                          <a:latin typeface="Yu Gothic UI Semibold"/>
                          <a:cs typeface="Yu Gothic UI Semibold"/>
                        </a:rPr>
                        <a:t>Amazon</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30" b="1">
                          <a:solidFill>
                            <a:srgbClr val="404040"/>
                          </a:solidFill>
                          <a:latin typeface="Yu Gothic UI Semibold"/>
                          <a:cs typeface="Yu Gothic UI Semibold"/>
                        </a:rPr>
                        <a:t>12,334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b="1">
                          <a:solidFill>
                            <a:srgbClr val="404040"/>
                          </a:solidFill>
                          <a:latin typeface="Yu Gothic UI Semibold"/>
                          <a:cs typeface="Yu Gothic UI Semibold"/>
                        </a:rPr>
                        <a:t>Alphabet</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40" b="1">
                          <a:solidFill>
                            <a:srgbClr val="404040"/>
                          </a:solidFill>
                          <a:latin typeface="Yu Gothic UI Semibold"/>
                          <a:cs typeface="Yu Gothic UI Semibold"/>
                        </a:rPr>
                        <a:t>9,193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6</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45" b="1">
                          <a:solidFill>
                            <a:srgbClr val="404040"/>
                          </a:solidFill>
                          <a:latin typeface="Yu Gothic UI Semibold"/>
                          <a:cs typeface="Yu Gothic UI Semibold"/>
                        </a:rPr>
                        <a:t>Facebook</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0" b="1">
                          <a:solidFill>
                            <a:srgbClr val="404040"/>
                          </a:solidFill>
                          <a:latin typeface="Yu Gothic UI Semibold"/>
                          <a:cs typeface="Yu Gothic UI Semibold"/>
                        </a:rPr>
                        <a:t>5,837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10" b="1">
                          <a:solidFill>
                            <a:srgbClr val="404040"/>
                          </a:solidFill>
                          <a:latin typeface="Yu Gothic UI Semibold"/>
                          <a:cs typeface="Yu Gothic UI Semibold"/>
                        </a:rPr>
                        <a:t>Alibaba</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5,454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中国</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30" b="1">
                          <a:solidFill>
                            <a:srgbClr val="404040"/>
                          </a:solidFill>
                          <a:latin typeface="Yu Gothic UI Semibold"/>
                          <a:cs typeface="Yu Gothic UI Semibold"/>
                        </a:rPr>
                        <a:t>Tencent</a:t>
                      </a:r>
                      <a:r>
                        <a:rPr dirty="0" sz="1100" spc="-25" b="1">
                          <a:solidFill>
                            <a:srgbClr val="404040"/>
                          </a:solidFill>
                          <a:latin typeface="Yu Gothic UI Semibold"/>
                          <a:cs typeface="Yu Gothic UI Semibold"/>
                        </a:rPr>
                        <a:t> </a:t>
                      </a:r>
                      <a:r>
                        <a:rPr dirty="0" sz="1100" b="1">
                          <a:solidFill>
                            <a:srgbClr val="404040"/>
                          </a:solidFill>
                          <a:latin typeface="Yu Gothic UI Semibold"/>
                          <a:cs typeface="Yu Gothic UI Semibold"/>
                        </a:rPr>
                        <a:t>Holdings</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0" b="1">
                          <a:solidFill>
                            <a:srgbClr val="404040"/>
                          </a:solidFill>
                          <a:latin typeface="Yu Gothic UI Semibold"/>
                          <a:cs typeface="Yu Gothic UI Semibold"/>
                        </a:rPr>
                        <a:t>5,097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中国</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220979">
                        <a:lnSpc>
                          <a:spcPct val="100000"/>
                        </a:lnSpc>
                        <a:spcBef>
                          <a:spcPts val="270"/>
                        </a:spcBef>
                      </a:pPr>
                      <a:r>
                        <a:rPr dirty="0" sz="1100" b="1">
                          <a:solidFill>
                            <a:srgbClr val="404040"/>
                          </a:solidFill>
                          <a:latin typeface="Yu Gothic UI Semibold"/>
                          <a:cs typeface="Yu Gothic UI Semibold"/>
                        </a:rPr>
                        <a:t>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20" b="1">
                          <a:solidFill>
                            <a:srgbClr val="404040"/>
                          </a:solidFill>
                          <a:latin typeface="Yu Gothic UI Semibold"/>
                          <a:cs typeface="Yu Gothic UI Semibold"/>
                        </a:rPr>
                        <a:t>Berkshire</a:t>
                      </a:r>
                      <a:r>
                        <a:rPr dirty="0" sz="1100" spc="45" b="1">
                          <a:solidFill>
                            <a:srgbClr val="404040"/>
                          </a:solidFill>
                          <a:latin typeface="Yu Gothic UI Semibold"/>
                          <a:cs typeface="Yu Gothic UI Semibold"/>
                        </a:rPr>
                        <a:t> </a:t>
                      </a:r>
                      <a:r>
                        <a:rPr dirty="0" sz="1100" spc="20" b="1">
                          <a:solidFill>
                            <a:srgbClr val="404040"/>
                          </a:solidFill>
                          <a:latin typeface="Yu Gothic UI Semibold"/>
                          <a:cs typeface="Yu Gothic UI Semibold"/>
                        </a:rPr>
                        <a:t>Hathaway</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4,554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90" b="1">
                          <a:solidFill>
                            <a:srgbClr val="404040"/>
                          </a:solidFill>
                          <a:latin typeface="Yu Gothic UI Semibold"/>
                          <a:cs typeface="Yu Gothic UI Semibold"/>
                        </a:rPr>
                        <a:t>10</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35" b="1">
                          <a:solidFill>
                            <a:srgbClr val="404040"/>
                          </a:solidFill>
                          <a:latin typeface="Yu Gothic UI Semibold"/>
                          <a:cs typeface="Yu Gothic UI Semibold"/>
                        </a:rPr>
                        <a:t>Johnson</a:t>
                      </a:r>
                      <a:r>
                        <a:rPr dirty="0" sz="1100" spc="-5" b="1">
                          <a:solidFill>
                            <a:srgbClr val="404040"/>
                          </a:solidFill>
                          <a:latin typeface="Yu Gothic UI Semibold"/>
                          <a:cs typeface="Yu Gothic UI Semibold"/>
                        </a:rPr>
                        <a:t> </a:t>
                      </a:r>
                      <a:r>
                        <a:rPr dirty="0" sz="1100" spc="-35" b="1">
                          <a:solidFill>
                            <a:srgbClr val="404040"/>
                          </a:solidFill>
                          <a:latin typeface="Yu Gothic UI Semibold"/>
                          <a:cs typeface="Yu Gothic UI Semibold"/>
                        </a:rPr>
                        <a:t>&amp;</a:t>
                      </a:r>
                      <a:r>
                        <a:rPr dirty="0" sz="1100" spc="30" b="1">
                          <a:solidFill>
                            <a:srgbClr val="404040"/>
                          </a:solidFill>
                          <a:latin typeface="Yu Gothic UI Semibold"/>
                          <a:cs typeface="Yu Gothic UI Semibold"/>
                        </a:rPr>
                        <a:t> </a:t>
                      </a:r>
                      <a:r>
                        <a:rPr dirty="0" sz="1100" spc="35" b="1">
                          <a:solidFill>
                            <a:srgbClr val="404040"/>
                          </a:solidFill>
                          <a:latin typeface="Yu Gothic UI Semibold"/>
                          <a:cs typeface="Yu Gothic UI Semibold"/>
                        </a:rPr>
                        <a:t>Johnson</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3,953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170" b="1">
                          <a:solidFill>
                            <a:srgbClr val="404040"/>
                          </a:solidFill>
                          <a:latin typeface="Yu Gothic UI Semibold"/>
                          <a:cs typeface="Yu Gothic UI Semibold"/>
                        </a:rPr>
                        <a:t>11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30" b="1">
                          <a:solidFill>
                            <a:srgbClr val="404040"/>
                          </a:solidFill>
                          <a:latin typeface="Yu Gothic UI Semibold"/>
                          <a:cs typeface="Yu Gothic UI Semibold"/>
                        </a:rPr>
                        <a:t>Visa</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3,839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90" b="1">
                          <a:solidFill>
                            <a:srgbClr val="404040"/>
                          </a:solidFill>
                          <a:latin typeface="Yu Gothic UI Semibold"/>
                          <a:cs typeface="Yu Gothic UI Semibold"/>
                        </a:rPr>
                        <a:t>12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b="1">
                          <a:solidFill>
                            <a:srgbClr val="404040"/>
                          </a:solidFill>
                          <a:latin typeface="Yu Gothic UI Semibold"/>
                          <a:cs typeface="Yu Gothic UI Semibold"/>
                        </a:rPr>
                        <a:t>Walmart</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0" b="1">
                          <a:solidFill>
                            <a:srgbClr val="404040"/>
                          </a:solidFill>
                          <a:latin typeface="Yu Gothic UI Semibold"/>
                          <a:cs typeface="Yu Gothic UI Semibold"/>
                        </a:rPr>
                        <a:t>3,444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90" b="1">
                          <a:solidFill>
                            <a:srgbClr val="404040"/>
                          </a:solidFill>
                          <a:latin typeface="Yu Gothic UI Semibold"/>
                          <a:cs typeface="Yu Gothic UI Semibold"/>
                        </a:rPr>
                        <a:t>13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Nestlé</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35" b="1">
                          <a:solidFill>
                            <a:srgbClr val="404040"/>
                          </a:solidFill>
                          <a:latin typeface="Yu Gothic UI Semibold"/>
                          <a:cs typeface="Yu Gothic UI Semibold"/>
                        </a:rPr>
                        <a:t>3,041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635">
                        <a:lnSpc>
                          <a:spcPct val="100000"/>
                        </a:lnSpc>
                        <a:spcBef>
                          <a:spcPts val="270"/>
                        </a:spcBef>
                      </a:pPr>
                      <a:r>
                        <a:rPr dirty="0" sz="1100" b="1">
                          <a:solidFill>
                            <a:srgbClr val="404040"/>
                          </a:solidFill>
                          <a:latin typeface="Yu Gothic UI Semibold"/>
                          <a:cs typeface="Yu Gothic UI Semibold"/>
                        </a:rPr>
                        <a:t>スイス</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75" b="1">
                          <a:solidFill>
                            <a:srgbClr val="404040"/>
                          </a:solidFill>
                          <a:latin typeface="Yu Gothic UI Semibold"/>
                          <a:cs typeface="Yu Gothic UI Semibold"/>
                        </a:rPr>
                        <a:t>14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40" b="1">
                          <a:solidFill>
                            <a:srgbClr val="404040"/>
                          </a:solidFill>
                          <a:latin typeface="Yu Gothic UI Semibold"/>
                          <a:cs typeface="Yu Gothic UI Semibold"/>
                        </a:rPr>
                        <a:t>Roche</a:t>
                      </a:r>
                      <a:r>
                        <a:rPr dirty="0" sz="1100" spc="-10" b="1">
                          <a:solidFill>
                            <a:srgbClr val="404040"/>
                          </a:solidFill>
                          <a:latin typeface="Yu Gothic UI Semibold"/>
                          <a:cs typeface="Yu Gothic UI Semibold"/>
                        </a:rPr>
                        <a:t> Holding</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2,974</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marL="635">
                        <a:lnSpc>
                          <a:spcPct val="100000"/>
                        </a:lnSpc>
                        <a:spcBef>
                          <a:spcPts val="270"/>
                        </a:spcBef>
                      </a:pPr>
                      <a:r>
                        <a:rPr dirty="0" sz="1100" b="1">
                          <a:solidFill>
                            <a:srgbClr val="404040"/>
                          </a:solidFill>
                          <a:latin typeface="Yu Gothic UI Semibold"/>
                          <a:cs typeface="Yu Gothic UI Semibold"/>
                        </a:rPr>
                        <a:t>スイス</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90" b="1">
                          <a:solidFill>
                            <a:srgbClr val="404040"/>
                          </a:solidFill>
                          <a:latin typeface="Yu Gothic UI Semibold"/>
                          <a:cs typeface="Yu Gothic UI Semibold"/>
                        </a:rPr>
                        <a:t>15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30" b="1">
                          <a:solidFill>
                            <a:srgbClr val="404040"/>
                          </a:solidFill>
                          <a:latin typeface="Yu Gothic UI Semibold"/>
                          <a:cs typeface="Yu Gothic UI Semibold"/>
                        </a:rPr>
                        <a:t>Procter</a:t>
                      </a:r>
                      <a:r>
                        <a:rPr dirty="0" sz="1100" spc="20" b="1">
                          <a:solidFill>
                            <a:srgbClr val="404040"/>
                          </a:solidFill>
                          <a:latin typeface="Yu Gothic UI Semibold"/>
                          <a:cs typeface="Yu Gothic UI Semibold"/>
                        </a:rPr>
                        <a:t> </a:t>
                      </a:r>
                      <a:r>
                        <a:rPr dirty="0" sz="1100" spc="-35" b="1">
                          <a:solidFill>
                            <a:srgbClr val="404040"/>
                          </a:solidFill>
                          <a:latin typeface="Yu Gothic UI Semibold"/>
                          <a:cs typeface="Yu Gothic UI Semibold"/>
                        </a:rPr>
                        <a:t>&amp;</a:t>
                      </a:r>
                      <a:r>
                        <a:rPr dirty="0" sz="1100" spc="35" b="1">
                          <a:solidFill>
                            <a:srgbClr val="404040"/>
                          </a:solidFill>
                          <a:latin typeface="Yu Gothic UI Semibold"/>
                          <a:cs typeface="Yu Gothic UI Semibold"/>
                        </a:rPr>
                        <a:t> </a:t>
                      </a:r>
                      <a:r>
                        <a:rPr dirty="0" sz="1100" spc="20" b="1">
                          <a:solidFill>
                            <a:srgbClr val="404040"/>
                          </a:solidFill>
                          <a:latin typeface="Yu Gothic UI Semibold"/>
                          <a:cs typeface="Yu Gothic UI Semibold"/>
                        </a:rPr>
                        <a:t>Gamble</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40" b="1">
                          <a:solidFill>
                            <a:srgbClr val="404040"/>
                          </a:solidFill>
                          <a:latin typeface="Yu Gothic UI Semibold"/>
                          <a:cs typeface="Yu Gothic UI Semibold"/>
                        </a:rPr>
                        <a:t>2,918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85" b="1">
                          <a:solidFill>
                            <a:srgbClr val="404040"/>
                          </a:solidFill>
                          <a:latin typeface="Yu Gothic UI Semibold"/>
                          <a:cs typeface="Yu Gothic UI Semibold"/>
                        </a:rPr>
                        <a:t>16</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25" b="1">
                          <a:solidFill>
                            <a:srgbClr val="404040"/>
                          </a:solidFill>
                          <a:latin typeface="Yu Gothic UI Semibold"/>
                          <a:cs typeface="Yu Gothic UI Semibold"/>
                        </a:rPr>
                        <a:t>JPMorgan</a:t>
                      </a:r>
                      <a:r>
                        <a:rPr dirty="0" sz="1100" b="1">
                          <a:solidFill>
                            <a:srgbClr val="404040"/>
                          </a:solidFill>
                          <a:latin typeface="Yu Gothic UI Semibold"/>
                          <a:cs typeface="Yu Gothic UI Semibold"/>
                        </a:rPr>
                        <a:t> </a:t>
                      </a:r>
                      <a:r>
                        <a:rPr dirty="0" sz="1100" spc="50" b="1">
                          <a:solidFill>
                            <a:srgbClr val="404040"/>
                          </a:solidFill>
                          <a:latin typeface="Yu Gothic UI Semibold"/>
                          <a:cs typeface="Yu Gothic UI Semibold"/>
                        </a:rPr>
                        <a:t>Chase</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40" b="1">
                          <a:solidFill>
                            <a:srgbClr val="404040"/>
                          </a:solidFill>
                          <a:latin typeface="Yu Gothic UI Semibold"/>
                          <a:cs typeface="Yu Gothic UI Semibold"/>
                        </a:rPr>
                        <a:t>2,917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100" b="1">
                          <a:solidFill>
                            <a:srgbClr val="404040"/>
                          </a:solidFill>
                          <a:latin typeface="Yu Gothic UI Semibold"/>
                          <a:cs typeface="Yu Gothic UI Semibold"/>
                        </a:rPr>
                        <a:t>17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20" b="1">
                          <a:solidFill>
                            <a:srgbClr val="404040"/>
                          </a:solidFill>
                          <a:latin typeface="Yu Gothic UI Semibold"/>
                          <a:cs typeface="Yu Gothic UI Semibold"/>
                        </a:rPr>
                        <a:t>Samsung </a:t>
                      </a:r>
                      <a:r>
                        <a:rPr dirty="0" sz="1100" spc="35" b="1">
                          <a:solidFill>
                            <a:srgbClr val="404040"/>
                          </a:solidFill>
                          <a:latin typeface="Yu Gothic UI Semibold"/>
                          <a:cs typeface="Yu Gothic UI Semibold"/>
                        </a:rPr>
                        <a:t>Electronics</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15" b="1">
                          <a:solidFill>
                            <a:srgbClr val="404040"/>
                          </a:solidFill>
                          <a:latin typeface="Yu Gothic UI Semibold"/>
                          <a:cs typeface="Yu Gothic UI Semibold"/>
                        </a:rPr>
                        <a:t>2,787</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韓国</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90" b="1">
                          <a:solidFill>
                            <a:srgbClr val="404040"/>
                          </a:solidFill>
                          <a:latin typeface="Yu Gothic UI Semibold"/>
                          <a:cs typeface="Yu Gothic UI Semibold"/>
                        </a:rPr>
                        <a:t>18</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UnitedHealth</a:t>
                      </a:r>
                      <a:r>
                        <a:rPr dirty="0" sz="1100" spc="15" b="1">
                          <a:solidFill>
                            <a:srgbClr val="404040"/>
                          </a:solidFill>
                          <a:latin typeface="Yu Gothic UI Semibold"/>
                          <a:cs typeface="Yu Gothic UI Semibold"/>
                        </a:rPr>
                        <a:t> Group</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45" b="1">
                          <a:solidFill>
                            <a:srgbClr val="404040"/>
                          </a:solidFill>
                          <a:latin typeface="Yu Gothic UI Semibold"/>
                          <a:cs typeface="Yu Gothic UI Semibold"/>
                        </a:rPr>
                        <a:t>2,771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85" b="1">
                          <a:solidFill>
                            <a:srgbClr val="404040"/>
                          </a:solidFill>
                          <a:latin typeface="Yu Gothic UI Semibold"/>
                          <a:cs typeface="Yu Gothic UI Semibold"/>
                        </a:rPr>
                        <a:t>19</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5" b="1">
                          <a:solidFill>
                            <a:srgbClr val="404040"/>
                          </a:solidFill>
                          <a:latin typeface="Yu Gothic UI Semibold"/>
                          <a:cs typeface="Yu Gothic UI Semibold"/>
                        </a:rPr>
                        <a:t>Mastercard</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40" b="1">
                          <a:solidFill>
                            <a:srgbClr val="404040"/>
                          </a:solidFill>
                          <a:latin typeface="Yu Gothic UI Semibold"/>
                          <a:cs typeface="Yu Gothic UI Semibold"/>
                        </a:rPr>
                        <a:t>2,761</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アメリカ</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5" b="1">
                          <a:solidFill>
                            <a:srgbClr val="404040"/>
                          </a:solidFill>
                          <a:latin typeface="Yu Gothic UI Semibold"/>
                          <a:cs typeface="Yu Gothic UI Semibold"/>
                        </a:rPr>
                        <a:t>20</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
                        <a:lnSpc>
                          <a:spcPct val="100000"/>
                        </a:lnSpc>
                        <a:spcBef>
                          <a:spcPts val="270"/>
                        </a:spcBef>
                      </a:pPr>
                      <a:r>
                        <a:rPr dirty="0" sz="1100" spc="40" b="1">
                          <a:solidFill>
                            <a:srgbClr val="404040"/>
                          </a:solidFill>
                          <a:latin typeface="Yu Gothic UI Semibold"/>
                          <a:cs typeface="Yu Gothic UI Semibold"/>
                        </a:rPr>
                        <a:t>Taiwan</a:t>
                      </a:r>
                      <a:r>
                        <a:rPr dirty="0" sz="1100" spc="20" b="1">
                          <a:solidFill>
                            <a:srgbClr val="404040"/>
                          </a:solidFill>
                          <a:latin typeface="Yu Gothic UI Semibold"/>
                          <a:cs typeface="Yu Gothic UI Semibold"/>
                        </a:rPr>
                        <a:t> Semiconductor</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ct val="100000"/>
                        </a:lnSpc>
                        <a:spcBef>
                          <a:spcPts val="270"/>
                        </a:spcBef>
                      </a:pPr>
                      <a:r>
                        <a:rPr dirty="0" sz="1100" spc="5" b="1">
                          <a:solidFill>
                            <a:srgbClr val="404040"/>
                          </a:solidFill>
                          <a:latin typeface="Yu Gothic UI Semibold"/>
                          <a:cs typeface="Yu Gothic UI Semibold"/>
                        </a:rPr>
                        <a:t>2,655</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70"/>
                        </a:spcBef>
                      </a:pPr>
                      <a:r>
                        <a:rPr dirty="0" sz="1100" b="1">
                          <a:solidFill>
                            <a:srgbClr val="404040"/>
                          </a:solidFill>
                          <a:latin typeface="Yu Gothic UI Semibold"/>
                          <a:cs typeface="Yu Gothic UI Semibold"/>
                        </a:rPr>
                        <a:t>台湾</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19075">
                <a:tc>
                  <a:txBody>
                    <a:bodyPr/>
                    <a:lstStyle/>
                    <a:p>
                      <a:pPr algn="r" marR="179070">
                        <a:lnSpc>
                          <a:spcPct val="100000"/>
                        </a:lnSpc>
                        <a:spcBef>
                          <a:spcPts val="270"/>
                        </a:spcBef>
                      </a:pPr>
                      <a:r>
                        <a:rPr dirty="0" sz="1100" spc="-10" b="1">
                          <a:solidFill>
                            <a:srgbClr val="404040"/>
                          </a:solidFill>
                          <a:latin typeface="Yu Gothic UI Semibold"/>
                          <a:cs typeface="Yu Gothic UI Semibold"/>
                        </a:rPr>
                        <a:t>42</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marL="11430">
                        <a:lnSpc>
                          <a:spcPct val="100000"/>
                        </a:lnSpc>
                        <a:spcBef>
                          <a:spcPts val="270"/>
                        </a:spcBef>
                      </a:pPr>
                      <a:r>
                        <a:rPr dirty="0" sz="1100" b="1">
                          <a:solidFill>
                            <a:srgbClr val="404040"/>
                          </a:solidFill>
                          <a:latin typeface="Yu Gothic UI Semibold"/>
                          <a:cs typeface="Yu Gothic UI Semibold"/>
                        </a:rPr>
                        <a:t>トヨタ自動車</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r" marR="4445">
                        <a:lnSpc>
                          <a:spcPct val="100000"/>
                        </a:lnSpc>
                        <a:spcBef>
                          <a:spcPts val="270"/>
                        </a:spcBef>
                      </a:pPr>
                      <a:r>
                        <a:rPr dirty="0" sz="1100" spc="45" b="1">
                          <a:solidFill>
                            <a:srgbClr val="404040"/>
                          </a:solidFill>
                          <a:latin typeface="Yu Gothic UI Semibold"/>
                          <a:cs typeface="Yu Gothic UI Semibold"/>
                        </a:rPr>
                        <a:t>1,733</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c>
                  <a:txBody>
                    <a:bodyPr/>
                    <a:lstStyle/>
                    <a:p>
                      <a:pPr algn="ctr">
                        <a:lnSpc>
                          <a:spcPct val="100000"/>
                        </a:lnSpc>
                        <a:spcBef>
                          <a:spcPts val="270"/>
                        </a:spcBef>
                      </a:pPr>
                      <a:r>
                        <a:rPr dirty="0" sz="1100" b="1">
                          <a:solidFill>
                            <a:srgbClr val="404040"/>
                          </a:solidFill>
                          <a:latin typeface="Yu Gothic UI Semibold"/>
                          <a:cs typeface="Yu Gothic UI Semibold"/>
                        </a:rPr>
                        <a:t>日本</a:t>
                      </a:r>
                      <a:endParaRPr sz="1100">
                        <a:latin typeface="Yu Gothic UI Semibold"/>
                        <a:cs typeface="Yu Gothic UI Semibold"/>
                      </a:endParaRPr>
                    </a:p>
                  </a:txBody>
                  <a:tcPr marL="0" marR="0" marB="0" marT="3429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E1EEDA"/>
                    </a:solidFill>
                  </a:tcPr>
                </a:tc>
              </a:tr>
            </a:tbl>
          </a:graphicData>
        </a:graphic>
      </p:graphicFrame>
      <p:sp>
        <p:nvSpPr>
          <p:cNvPr id="7" name="object 7"/>
          <p:cNvSpPr txBox="1"/>
          <p:nvPr/>
        </p:nvSpPr>
        <p:spPr>
          <a:xfrm>
            <a:off x="123150" y="714309"/>
            <a:ext cx="6252845" cy="193040"/>
          </a:xfrm>
          <a:prstGeom prst="rect">
            <a:avLst/>
          </a:prstGeom>
        </p:spPr>
        <p:txBody>
          <a:bodyPr wrap="square" lIns="0" tIns="12700" rIns="0" bIns="0" rtlCol="0" vert="horz">
            <a:spAutoFit/>
          </a:bodyPr>
          <a:lstStyle/>
          <a:p>
            <a:pPr marL="12700">
              <a:lnSpc>
                <a:spcPct val="100000"/>
              </a:lnSpc>
              <a:spcBef>
                <a:spcPts val="100"/>
              </a:spcBef>
              <a:tabLst>
                <a:tab pos="603885" algn="l"/>
                <a:tab pos="3968750" algn="l"/>
                <a:tab pos="4949190" algn="l"/>
                <a:tab pos="5540375" algn="l"/>
              </a:tabLst>
            </a:pPr>
            <a:r>
              <a:rPr dirty="0" sz="1100" spc="45" b="1">
                <a:solidFill>
                  <a:srgbClr val="404040"/>
                </a:solidFill>
                <a:latin typeface="Yu Gothic UI Semibold"/>
                <a:cs typeface="Yu Gothic UI Semibold"/>
              </a:rPr>
              <a:t>1989</a:t>
            </a:r>
            <a:r>
              <a:rPr dirty="0" sz="1100" b="1">
                <a:solidFill>
                  <a:srgbClr val="404040"/>
                </a:solidFill>
                <a:latin typeface="Yu Gothic UI Semibold"/>
                <a:cs typeface="Yu Gothic UI Semibold"/>
              </a:rPr>
              <a:t>年	</a:t>
            </a:r>
            <a:r>
              <a:rPr dirty="0" sz="1100" spc="254" b="1">
                <a:solidFill>
                  <a:srgbClr val="404040"/>
                </a:solidFill>
                <a:latin typeface="Yu Gothic UI Semibold"/>
                <a:cs typeface="Yu Gothic UI Semibold"/>
              </a:rPr>
              <a:t>ランキング</a:t>
            </a:r>
            <a:r>
              <a:rPr dirty="0" sz="1100" b="1">
                <a:solidFill>
                  <a:srgbClr val="404040"/>
                </a:solidFill>
                <a:latin typeface="Yu Gothic UI Semibold"/>
                <a:cs typeface="Yu Gothic UI Semibold"/>
              </a:rPr>
              <a:t>	</a:t>
            </a:r>
            <a:r>
              <a:rPr dirty="0" sz="1100" spc="-30" b="1">
                <a:solidFill>
                  <a:srgbClr val="404040"/>
                </a:solidFill>
                <a:latin typeface="Yu Gothic UI Semibold"/>
                <a:cs typeface="Yu Gothic UI Semibold"/>
              </a:rPr>
              <a:t>(</a:t>
            </a:r>
            <a:r>
              <a:rPr dirty="0" sz="1100" spc="90" b="1">
                <a:solidFill>
                  <a:srgbClr val="404040"/>
                </a:solidFill>
                <a:latin typeface="Yu Gothic UI Semibold"/>
                <a:cs typeface="Yu Gothic UI Semibold"/>
              </a:rPr>
              <a:t>億米ドル）</a:t>
            </a:r>
            <a:r>
              <a:rPr dirty="0" sz="1100" b="1">
                <a:solidFill>
                  <a:srgbClr val="404040"/>
                </a:solidFill>
                <a:latin typeface="Yu Gothic UI Semibold"/>
                <a:cs typeface="Yu Gothic UI Semibold"/>
              </a:rPr>
              <a:t>	</a:t>
            </a:r>
            <a:r>
              <a:rPr dirty="0" sz="1100" spc="5" b="1">
                <a:solidFill>
                  <a:srgbClr val="404040"/>
                </a:solidFill>
                <a:latin typeface="Yu Gothic UI Semibold"/>
                <a:cs typeface="Yu Gothic UI Semibold"/>
              </a:rPr>
              <a:t>2020</a:t>
            </a:r>
            <a:r>
              <a:rPr dirty="0" sz="1100" b="1">
                <a:solidFill>
                  <a:srgbClr val="404040"/>
                </a:solidFill>
                <a:latin typeface="Yu Gothic UI Semibold"/>
                <a:cs typeface="Yu Gothic UI Semibold"/>
              </a:rPr>
              <a:t>年	</a:t>
            </a:r>
            <a:r>
              <a:rPr dirty="0" sz="1100" spc="254" b="1">
                <a:solidFill>
                  <a:srgbClr val="404040"/>
                </a:solidFill>
                <a:latin typeface="Yu Gothic UI Semibold"/>
                <a:cs typeface="Yu Gothic UI Semibold"/>
              </a:rPr>
              <a:t>ランキング</a:t>
            </a:r>
            <a:endParaRPr sz="1100">
              <a:latin typeface="Yu Gothic UI Semibold"/>
              <a:cs typeface="Yu Gothic UI Semibold"/>
            </a:endParaRPr>
          </a:p>
        </p:txBody>
      </p:sp>
      <p:sp>
        <p:nvSpPr>
          <p:cNvPr id="8" name="object 8"/>
          <p:cNvSpPr txBox="1"/>
          <p:nvPr/>
        </p:nvSpPr>
        <p:spPr>
          <a:xfrm>
            <a:off x="9016172" y="714309"/>
            <a:ext cx="767080" cy="193040"/>
          </a:xfrm>
          <a:prstGeom prst="rect">
            <a:avLst/>
          </a:prstGeom>
        </p:spPr>
        <p:txBody>
          <a:bodyPr wrap="square" lIns="0" tIns="12700" rIns="0" bIns="0" rtlCol="0" vert="horz">
            <a:spAutoFit/>
          </a:bodyPr>
          <a:lstStyle/>
          <a:p>
            <a:pPr marL="12700">
              <a:lnSpc>
                <a:spcPct val="100000"/>
              </a:lnSpc>
              <a:spcBef>
                <a:spcPts val="100"/>
              </a:spcBef>
            </a:pPr>
            <a:r>
              <a:rPr dirty="0" sz="1100" spc="-30" b="1">
                <a:solidFill>
                  <a:srgbClr val="404040"/>
                </a:solidFill>
                <a:latin typeface="Yu Gothic UI Semibold"/>
                <a:cs typeface="Yu Gothic UI Semibold"/>
              </a:rPr>
              <a:t>(</a:t>
            </a:r>
            <a:r>
              <a:rPr dirty="0" sz="1100" spc="90" b="1">
                <a:solidFill>
                  <a:srgbClr val="404040"/>
                </a:solidFill>
                <a:latin typeface="Yu Gothic UI Semibold"/>
                <a:cs typeface="Yu Gothic UI Semibold"/>
              </a:rPr>
              <a:t>億米ドル）</a:t>
            </a:r>
            <a:endParaRPr sz="1100">
              <a:latin typeface="Yu Gothic UI Semibold"/>
              <a:cs typeface="Yu Gothic UI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77560"/>
            <a:chOff x="0" y="0"/>
            <a:chExt cx="9906000" cy="5877560"/>
          </a:xfrm>
        </p:grpSpPr>
        <p:sp>
          <p:nvSpPr>
            <p:cNvPr id="4" name="object 4"/>
            <p:cNvSpPr/>
            <p:nvPr/>
          </p:nvSpPr>
          <p:spPr>
            <a:xfrm>
              <a:off x="0" y="0"/>
              <a:ext cx="9906000" cy="5877560"/>
            </a:xfrm>
            <a:custGeom>
              <a:avLst/>
              <a:gdLst/>
              <a:ahLst/>
              <a:cxnLst/>
              <a:rect l="l" t="t" r="r" b="b"/>
              <a:pathLst>
                <a:path w="9906000" h="5877560">
                  <a:moveTo>
                    <a:pt x="9906000" y="0"/>
                  </a:moveTo>
                  <a:lnTo>
                    <a:pt x="0" y="0"/>
                  </a:lnTo>
                  <a:lnTo>
                    <a:pt x="0" y="5877560"/>
                  </a:lnTo>
                  <a:lnTo>
                    <a:pt x="9906000" y="5877560"/>
                  </a:lnTo>
                  <a:lnTo>
                    <a:pt x="9906000" y="0"/>
                  </a:lnTo>
                  <a:close/>
                </a:path>
              </a:pathLst>
            </a:custGeom>
            <a:solidFill>
              <a:srgbClr val="BEBEBE"/>
            </a:solidFill>
          </p:spPr>
          <p:txBody>
            <a:bodyPr wrap="square" lIns="0" tIns="0" rIns="0" bIns="0" rtlCol="0"/>
            <a:lstStyle/>
            <a:p/>
          </p:txBody>
        </p:sp>
        <p:sp>
          <p:nvSpPr>
            <p:cNvPr id="5" name="object 5"/>
            <p:cNvSpPr/>
            <p:nvPr/>
          </p:nvSpPr>
          <p:spPr>
            <a:xfrm>
              <a:off x="868680" y="838200"/>
              <a:ext cx="8420100" cy="3756660"/>
            </a:xfrm>
            <a:custGeom>
              <a:avLst/>
              <a:gdLst/>
              <a:ahLst/>
              <a:cxnLst/>
              <a:rect l="l" t="t" r="r" b="b"/>
              <a:pathLst>
                <a:path w="8420100" h="3756660">
                  <a:moveTo>
                    <a:pt x="8420100" y="0"/>
                  </a:moveTo>
                  <a:lnTo>
                    <a:pt x="0" y="0"/>
                  </a:lnTo>
                  <a:lnTo>
                    <a:pt x="0" y="3756660"/>
                  </a:lnTo>
                  <a:lnTo>
                    <a:pt x="8420100" y="3756660"/>
                  </a:lnTo>
                  <a:lnTo>
                    <a:pt x="8420100" y="0"/>
                  </a:lnTo>
                  <a:close/>
                </a:path>
              </a:pathLst>
            </a:custGeom>
            <a:solidFill>
              <a:srgbClr val="FFFFFF"/>
            </a:solidFill>
          </p:spPr>
          <p:txBody>
            <a:bodyPr wrap="square" lIns="0" tIns="0" rIns="0" bIns="0" rtlCol="0"/>
            <a:lstStyle/>
            <a:p/>
          </p:txBody>
        </p:sp>
        <p:sp>
          <p:nvSpPr>
            <p:cNvPr id="6" name="object 6"/>
            <p:cNvSpPr/>
            <p:nvPr/>
          </p:nvSpPr>
          <p:spPr>
            <a:xfrm>
              <a:off x="868680" y="838200"/>
              <a:ext cx="8420100" cy="3004820"/>
            </a:xfrm>
            <a:custGeom>
              <a:avLst/>
              <a:gdLst/>
              <a:ahLst/>
              <a:cxnLst/>
              <a:rect l="l" t="t" r="r" b="b"/>
              <a:pathLst>
                <a:path w="8420100" h="3004820">
                  <a:moveTo>
                    <a:pt x="0" y="3004820"/>
                  </a:moveTo>
                  <a:lnTo>
                    <a:pt x="8420100" y="3004820"/>
                  </a:lnTo>
                </a:path>
                <a:path w="8420100" h="3004820">
                  <a:moveTo>
                    <a:pt x="0" y="2255520"/>
                  </a:moveTo>
                  <a:lnTo>
                    <a:pt x="8420100" y="2255520"/>
                  </a:lnTo>
                </a:path>
                <a:path w="8420100" h="3004820">
                  <a:moveTo>
                    <a:pt x="0" y="1503680"/>
                  </a:moveTo>
                  <a:lnTo>
                    <a:pt x="8420100" y="1503680"/>
                  </a:lnTo>
                </a:path>
                <a:path w="8420100" h="3004820">
                  <a:moveTo>
                    <a:pt x="0" y="751839"/>
                  </a:moveTo>
                  <a:lnTo>
                    <a:pt x="8420100" y="751839"/>
                  </a:lnTo>
                </a:path>
                <a:path w="8420100" h="3004820">
                  <a:moveTo>
                    <a:pt x="0" y="0"/>
                  </a:moveTo>
                  <a:lnTo>
                    <a:pt x="8420100" y="0"/>
                  </a:lnTo>
                </a:path>
              </a:pathLst>
            </a:custGeom>
            <a:ln w="9525">
              <a:solidFill>
                <a:srgbClr val="000000"/>
              </a:solidFill>
              <a:prstDash val="sysDash"/>
            </a:ln>
          </p:spPr>
          <p:txBody>
            <a:bodyPr wrap="square" lIns="0" tIns="0" rIns="0" bIns="0" rtlCol="0"/>
            <a:lstStyle/>
            <a:p/>
          </p:txBody>
        </p:sp>
        <p:sp>
          <p:nvSpPr>
            <p:cNvPr id="7" name="object 7"/>
            <p:cNvSpPr/>
            <p:nvPr/>
          </p:nvSpPr>
          <p:spPr>
            <a:xfrm>
              <a:off x="868680" y="4594859"/>
              <a:ext cx="8420100" cy="0"/>
            </a:xfrm>
            <a:custGeom>
              <a:avLst/>
              <a:gdLst/>
              <a:ahLst/>
              <a:cxnLst/>
              <a:rect l="l" t="t" r="r" b="b"/>
              <a:pathLst>
                <a:path w="8420100" h="0">
                  <a:moveTo>
                    <a:pt x="0" y="0"/>
                  </a:moveTo>
                  <a:lnTo>
                    <a:pt x="8420100" y="0"/>
                  </a:lnTo>
                </a:path>
              </a:pathLst>
            </a:custGeom>
            <a:ln w="9525">
              <a:solidFill>
                <a:srgbClr val="000000"/>
              </a:solidFill>
            </a:ln>
          </p:spPr>
          <p:txBody>
            <a:bodyPr wrap="square" lIns="0" tIns="0" rIns="0" bIns="0" rtlCol="0"/>
            <a:lstStyle/>
            <a:p/>
          </p:txBody>
        </p:sp>
        <p:sp>
          <p:nvSpPr>
            <p:cNvPr id="8" name="object 8"/>
            <p:cNvSpPr/>
            <p:nvPr/>
          </p:nvSpPr>
          <p:spPr>
            <a:xfrm>
              <a:off x="868680" y="4526279"/>
              <a:ext cx="8420100" cy="68580"/>
            </a:xfrm>
            <a:custGeom>
              <a:avLst/>
              <a:gdLst/>
              <a:ahLst/>
              <a:cxnLst/>
              <a:rect l="l" t="t" r="r" b="b"/>
              <a:pathLst>
                <a:path w="8420100" h="68579">
                  <a:moveTo>
                    <a:pt x="0" y="0"/>
                  </a:moveTo>
                  <a:lnTo>
                    <a:pt x="0" y="68580"/>
                  </a:lnTo>
                </a:path>
                <a:path w="8420100" h="68579">
                  <a:moveTo>
                    <a:pt x="271780" y="0"/>
                  </a:moveTo>
                  <a:lnTo>
                    <a:pt x="271780" y="68580"/>
                  </a:lnTo>
                </a:path>
                <a:path w="8420100" h="68579">
                  <a:moveTo>
                    <a:pt x="543560" y="0"/>
                  </a:moveTo>
                  <a:lnTo>
                    <a:pt x="543560" y="68580"/>
                  </a:lnTo>
                </a:path>
                <a:path w="8420100" h="68579">
                  <a:moveTo>
                    <a:pt x="815340" y="0"/>
                  </a:moveTo>
                  <a:lnTo>
                    <a:pt x="815340" y="68580"/>
                  </a:lnTo>
                </a:path>
                <a:path w="8420100" h="68579">
                  <a:moveTo>
                    <a:pt x="1087120" y="0"/>
                  </a:moveTo>
                  <a:lnTo>
                    <a:pt x="1087120" y="68580"/>
                  </a:lnTo>
                </a:path>
                <a:path w="8420100" h="68579">
                  <a:moveTo>
                    <a:pt x="1356360" y="0"/>
                  </a:moveTo>
                  <a:lnTo>
                    <a:pt x="1356360" y="68580"/>
                  </a:lnTo>
                </a:path>
                <a:path w="8420100" h="68579">
                  <a:moveTo>
                    <a:pt x="1628139" y="0"/>
                  </a:moveTo>
                  <a:lnTo>
                    <a:pt x="1628139" y="68580"/>
                  </a:lnTo>
                </a:path>
                <a:path w="8420100" h="68579">
                  <a:moveTo>
                    <a:pt x="1899920" y="0"/>
                  </a:moveTo>
                  <a:lnTo>
                    <a:pt x="1899920" y="68580"/>
                  </a:lnTo>
                </a:path>
                <a:path w="8420100" h="68579">
                  <a:moveTo>
                    <a:pt x="2171700" y="0"/>
                  </a:moveTo>
                  <a:lnTo>
                    <a:pt x="2171700" y="68580"/>
                  </a:lnTo>
                </a:path>
                <a:path w="8420100" h="68579">
                  <a:moveTo>
                    <a:pt x="2443480" y="0"/>
                  </a:moveTo>
                  <a:lnTo>
                    <a:pt x="2443480" y="68580"/>
                  </a:lnTo>
                </a:path>
                <a:path w="8420100" h="68579">
                  <a:moveTo>
                    <a:pt x="2715260" y="0"/>
                  </a:moveTo>
                  <a:lnTo>
                    <a:pt x="2715260" y="68580"/>
                  </a:lnTo>
                </a:path>
                <a:path w="8420100" h="68579">
                  <a:moveTo>
                    <a:pt x="2987040" y="0"/>
                  </a:moveTo>
                  <a:lnTo>
                    <a:pt x="2987040" y="68580"/>
                  </a:lnTo>
                </a:path>
                <a:path w="8420100" h="68579">
                  <a:moveTo>
                    <a:pt x="3258820" y="0"/>
                  </a:moveTo>
                  <a:lnTo>
                    <a:pt x="3258820" y="68580"/>
                  </a:lnTo>
                </a:path>
                <a:path w="8420100" h="68579">
                  <a:moveTo>
                    <a:pt x="3530600" y="0"/>
                  </a:moveTo>
                  <a:lnTo>
                    <a:pt x="3530600" y="68580"/>
                  </a:lnTo>
                </a:path>
                <a:path w="8420100" h="68579">
                  <a:moveTo>
                    <a:pt x="3802379" y="0"/>
                  </a:moveTo>
                  <a:lnTo>
                    <a:pt x="3802379" y="68580"/>
                  </a:lnTo>
                </a:path>
                <a:path w="8420100" h="68579">
                  <a:moveTo>
                    <a:pt x="4074160" y="0"/>
                  </a:moveTo>
                  <a:lnTo>
                    <a:pt x="4074160" y="68580"/>
                  </a:lnTo>
                </a:path>
                <a:path w="8420100" h="68579">
                  <a:moveTo>
                    <a:pt x="4345940" y="0"/>
                  </a:moveTo>
                  <a:lnTo>
                    <a:pt x="4345940" y="68580"/>
                  </a:lnTo>
                </a:path>
                <a:path w="8420100" h="68579">
                  <a:moveTo>
                    <a:pt x="4617720" y="0"/>
                  </a:moveTo>
                  <a:lnTo>
                    <a:pt x="4617720" y="68580"/>
                  </a:lnTo>
                </a:path>
                <a:path w="8420100" h="68579">
                  <a:moveTo>
                    <a:pt x="4889500" y="0"/>
                  </a:moveTo>
                  <a:lnTo>
                    <a:pt x="4889500" y="68580"/>
                  </a:lnTo>
                </a:path>
                <a:path w="8420100" h="68579">
                  <a:moveTo>
                    <a:pt x="5158740" y="0"/>
                  </a:moveTo>
                  <a:lnTo>
                    <a:pt x="5158740" y="68580"/>
                  </a:lnTo>
                </a:path>
                <a:path w="8420100" h="68579">
                  <a:moveTo>
                    <a:pt x="5430520" y="0"/>
                  </a:moveTo>
                  <a:lnTo>
                    <a:pt x="5430520" y="68580"/>
                  </a:lnTo>
                </a:path>
                <a:path w="8420100" h="68579">
                  <a:moveTo>
                    <a:pt x="5702300" y="0"/>
                  </a:moveTo>
                  <a:lnTo>
                    <a:pt x="5702300" y="68580"/>
                  </a:lnTo>
                </a:path>
                <a:path w="8420100" h="68579">
                  <a:moveTo>
                    <a:pt x="5974080" y="0"/>
                  </a:moveTo>
                  <a:lnTo>
                    <a:pt x="5974080" y="68580"/>
                  </a:lnTo>
                </a:path>
                <a:path w="8420100" h="68579">
                  <a:moveTo>
                    <a:pt x="6245860" y="0"/>
                  </a:moveTo>
                  <a:lnTo>
                    <a:pt x="6245860" y="68580"/>
                  </a:lnTo>
                </a:path>
                <a:path w="8420100" h="68579">
                  <a:moveTo>
                    <a:pt x="6517640" y="0"/>
                  </a:moveTo>
                  <a:lnTo>
                    <a:pt x="6517640" y="68580"/>
                  </a:lnTo>
                </a:path>
                <a:path w="8420100" h="68579">
                  <a:moveTo>
                    <a:pt x="6789420" y="0"/>
                  </a:moveTo>
                  <a:lnTo>
                    <a:pt x="6789420" y="68580"/>
                  </a:lnTo>
                </a:path>
                <a:path w="8420100" h="68579">
                  <a:moveTo>
                    <a:pt x="7061200" y="0"/>
                  </a:moveTo>
                  <a:lnTo>
                    <a:pt x="7061200" y="68580"/>
                  </a:lnTo>
                </a:path>
                <a:path w="8420100" h="68579">
                  <a:moveTo>
                    <a:pt x="7332980" y="0"/>
                  </a:moveTo>
                  <a:lnTo>
                    <a:pt x="7332980" y="68580"/>
                  </a:lnTo>
                </a:path>
                <a:path w="8420100" h="68579">
                  <a:moveTo>
                    <a:pt x="7604759" y="0"/>
                  </a:moveTo>
                  <a:lnTo>
                    <a:pt x="7604759" y="68580"/>
                  </a:lnTo>
                </a:path>
                <a:path w="8420100" h="68579">
                  <a:moveTo>
                    <a:pt x="7876540" y="0"/>
                  </a:moveTo>
                  <a:lnTo>
                    <a:pt x="7876540" y="68580"/>
                  </a:lnTo>
                </a:path>
                <a:path w="8420100" h="68579">
                  <a:moveTo>
                    <a:pt x="8148320" y="0"/>
                  </a:moveTo>
                  <a:lnTo>
                    <a:pt x="8148320" y="68580"/>
                  </a:lnTo>
                </a:path>
                <a:path w="8420100" h="68579">
                  <a:moveTo>
                    <a:pt x="8420100" y="0"/>
                  </a:moveTo>
                  <a:lnTo>
                    <a:pt x="8420100" y="68580"/>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927098" y="949960"/>
              <a:ext cx="8300721" cy="2847341"/>
            </a:xfrm>
            <a:prstGeom prst="rect">
              <a:avLst/>
            </a:prstGeom>
          </p:spPr>
        </p:pic>
      </p:grpSp>
      <p:sp>
        <p:nvSpPr>
          <p:cNvPr id="10" name="object 10"/>
          <p:cNvSpPr txBox="1"/>
          <p:nvPr/>
        </p:nvSpPr>
        <p:spPr>
          <a:xfrm>
            <a:off x="9276667" y="883429"/>
            <a:ext cx="367665" cy="269240"/>
          </a:xfrm>
          <a:prstGeom prst="rect">
            <a:avLst/>
          </a:prstGeom>
        </p:spPr>
        <p:txBody>
          <a:bodyPr wrap="square" lIns="0" tIns="12700" rIns="0" bIns="0" rtlCol="0" vert="horz">
            <a:spAutoFit/>
          </a:bodyPr>
          <a:lstStyle/>
          <a:p>
            <a:pPr marL="12700">
              <a:lnSpc>
                <a:spcPct val="100000"/>
              </a:lnSpc>
              <a:spcBef>
                <a:spcPts val="100"/>
              </a:spcBef>
            </a:pPr>
            <a:r>
              <a:rPr dirty="0" sz="1600" spc="5">
                <a:latin typeface="HGPSoeiPresenceEB"/>
                <a:cs typeface="HGPSoeiPresenceEB"/>
              </a:rPr>
              <a:t>47</a:t>
            </a:r>
            <a:r>
              <a:rPr dirty="0" sz="1600">
                <a:latin typeface="HGPSoeiPresenceEB"/>
                <a:cs typeface="HGPSoeiPresenceEB"/>
              </a:rPr>
              <a:t>5</a:t>
            </a:r>
            <a:endParaRPr sz="1600">
              <a:latin typeface="HGPSoeiPresenceEB"/>
              <a:cs typeface="HGPSoeiPresenceEB"/>
            </a:endParaRPr>
          </a:p>
        </p:txBody>
      </p:sp>
      <p:sp>
        <p:nvSpPr>
          <p:cNvPr id="11" name="object 11"/>
          <p:cNvSpPr txBox="1"/>
          <p:nvPr/>
        </p:nvSpPr>
        <p:spPr>
          <a:xfrm>
            <a:off x="552213" y="3850556"/>
            <a:ext cx="632460" cy="844550"/>
          </a:xfrm>
          <a:prstGeom prst="rect">
            <a:avLst/>
          </a:prstGeom>
        </p:spPr>
        <p:txBody>
          <a:bodyPr wrap="square" lIns="0" tIns="12700" rIns="0" bIns="0" rtlCol="0" vert="horz">
            <a:spAutoFit/>
          </a:bodyPr>
          <a:lstStyle/>
          <a:p>
            <a:pPr marL="276860">
              <a:lnSpc>
                <a:spcPct val="100000"/>
              </a:lnSpc>
              <a:spcBef>
                <a:spcPts val="100"/>
              </a:spcBef>
            </a:pPr>
            <a:r>
              <a:rPr dirty="0" sz="1600" spc="5">
                <a:latin typeface="HGPSoeiPresenceEB"/>
                <a:cs typeface="HGPSoeiPresenceEB"/>
              </a:rPr>
              <a:t>11</a:t>
            </a:r>
            <a:r>
              <a:rPr dirty="0" sz="1600">
                <a:latin typeface="HGPSoeiPresenceEB"/>
                <a:cs typeface="HGPSoeiPresenceEB"/>
              </a:rPr>
              <a:t>6</a:t>
            </a:r>
            <a:endParaRPr sz="1600">
              <a:latin typeface="HGPSoeiPresenceEB"/>
              <a:cs typeface="HGPSoeiPresenceEB"/>
            </a:endParaRPr>
          </a:p>
          <a:p>
            <a:pPr>
              <a:lnSpc>
                <a:spcPct val="100000"/>
              </a:lnSpc>
              <a:spcBef>
                <a:spcPts val="25"/>
              </a:spcBef>
            </a:pPr>
            <a:endParaRPr sz="2200">
              <a:latin typeface="HGPSoeiPresenceEB"/>
              <a:cs typeface="HGPSoeiPresenceEB"/>
            </a:endParaRPr>
          </a:p>
          <a:p>
            <a:pPr marL="12700">
              <a:lnSpc>
                <a:spcPct val="100000"/>
              </a:lnSpc>
            </a:pPr>
            <a:r>
              <a:rPr dirty="0" sz="1400" b="1">
                <a:latin typeface="Yu Gothic UI Semibold"/>
                <a:cs typeface="Yu Gothic UI Semibold"/>
              </a:rPr>
              <a:t>0</a:t>
            </a:r>
            <a:endParaRPr sz="1400">
              <a:latin typeface="Yu Gothic UI Semibold"/>
              <a:cs typeface="Yu Gothic UI Semibold"/>
            </a:endParaRPr>
          </a:p>
        </p:txBody>
      </p:sp>
      <p:sp>
        <p:nvSpPr>
          <p:cNvPr id="12" name="object 12"/>
          <p:cNvSpPr txBox="1"/>
          <p:nvPr/>
        </p:nvSpPr>
        <p:spPr>
          <a:xfrm>
            <a:off x="354500" y="3704484"/>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latin typeface="Yu Gothic UI Semibold"/>
                <a:cs typeface="Yu Gothic UI Semibold"/>
              </a:rPr>
              <a:t>100</a:t>
            </a:r>
            <a:endParaRPr sz="1400">
              <a:latin typeface="Yu Gothic UI Semibold"/>
              <a:cs typeface="Yu Gothic UI Semibold"/>
            </a:endParaRPr>
          </a:p>
        </p:txBody>
      </p:sp>
      <p:sp>
        <p:nvSpPr>
          <p:cNvPr id="13" name="object 13"/>
          <p:cNvSpPr txBox="1"/>
          <p:nvPr/>
        </p:nvSpPr>
        <p:spPr>
          <a:xfrm>
            <a:off x="354500" y="2952924"/>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200</a:t>
            </a:r>
            <a:endParaRPr sz="1400">
              <a:latin typeface="Yu Gothic UI Semibold"/>
              <a:cs typeface="Yu Gothic UI Semibold"/>
            </a:endParaRPr>
          </a:p>
        </p:txBody>
      </p:sp>
      <p:sp>
        <p:nvSpPr>
          <p:cNvPr id="14" name="object 14"/>
          <p:cNvSpPr txBox="1"/>
          <p:nvPr/>
        </p:nvSpPr>
        <p:spPr>
          <a:xfrm>
            <a:off x="354500" y="2201363"/>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300</a:t>
            </a:r>
            <a:endParaRPr sz="1400">
              <a:latin typeface="Yu Gothic UI Semibold"/>
              <a:cs typeface="Yu Gothic UI Semibold"/>
            </a:endParaRPr>
          </a:p>
        </p:txBody>
      </p:sp>
      <p:sp>
        <p:nvSpPr>
          <p:cNvPr id="15" name="object 15"/>
          <p:cNvSpPr txBox="1"/>
          <p:nvPr/>
        </p:nvSpPr>
        <p:spPr>
          <a:xfrm>
            <a:off x="354500" y="1449802"/>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0" b="1">
                <a:latin typeface="Yu Gothic UI Semibold"/>
                <a:cs typeface="Yu Gothic UI Semibold"/>
              </a:rPr>
              <a:t>400</a:t>
            </a:r>
            <a:endParaRPr sz="1400">
              <a:latin typeface="Yu Gothic UI Semibold"/>
              <a:cs typeface="Yu Gothic UI Semibold"/>
            </a:endParaRPr>
          </a:p>
        </p:txBody>
      </p:sp>
      <p:sp>
        <p:nvSpPr>
          <p:cNvPr id="16" name="object 16"/>
          <p:cNvSpPr txBox="1"/>
          <p:nvPr/>
        </p:nvSpPr>
        <p:spPr>
          <a:xfrm>
            <a:off x="793488"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latin typeface="Yu Gothic UI Semibold"/>
                <a:cs typeface="Yu Gothic UI Semibold"/>
              </a:rPr>
              <a:t>1989</a:t>
            </a:r>
            <a:endParaRPr sz="1400">
              <a:latin typeface="Yu Gothic UI Semibold"/>
              <a:cs typeface="Yu Gothic UI Semibold"/>
            </a:endParaRPr>
          </a:p>
        </p:txBody>
      </p:sp>
      <p:sp>
        <p:nvSpPr>
          <p:cNvPr id="17" name="object 17"/>
          <p:cNvSpPr txBox="1"/>
          <p:nvPr/>
        </p:nvSpPr>
        <p:spPr>
          <a:xfrm>
            <a:off x="2151524"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45" b="1">
                <a:latin typeface="Yu Gothic UI Semibold"/>
                <a:cs typeface="Yu Gothic UI Semibold"/>
              </a:rPr>
              <a:t>1994</a:t>
            </a:r>
            <a:endParaRPr sz="1400">
              <a:latin typeface="Yu Gothic UI Semibold"/>
              <a:cs typeface="Yu Gothic UI Semibold"/>
            </a:endParaRPr>
          </a:p>
        </p:txBody>
      </p:sp>
      <p:sp>
        <p:nvSpPr>
          <p:cNvPr id="18" name="object 18"/>
          <p:cNvSpPr txBox="1"/>
          <p:nvPr/>
        </p:nvSpPr>
        <p:spPr>
          <a:xfrm>
            <a:off x="3509561"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latin typeface="Yu Gothic UI Semibold"/>
                <a:cs typeface="Yu Gothic UI Semibold"/>
              </a:rPr>
              <a:t>1999</a:t>
            </a:r>
            <a:endParaRPr sz="1400">
              <a:latin typeface="Yu Gothic UI Semibold"/>
              <a:cs typeface="Yu Gothic UI Semibold"/>
            </a:endParaRPr>
          </a:p>
        </p:txBody>
      </p:sp>
      <p:sp>
        <p:nvSpPr>
          <p:cNvPr id="19" name="object 19"/>
          <p:cNvSpPr txBox="1"/>
          <p:nvPr/>
        </p:nvSpPr>
        <p:spPr>
          <a:xfrm>
            <a:off x="4867597"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10" b="1">
                <a:latin typeface="Yu Gothic UI Semibold"/>
                <a:cs typeface="Yu Gothic UI Semibold"/>
              </a:rPr>
              <a:t>2004</a:t>
            </a:r>
            <a:endParaRPr sz="1400">
              <a:latin typeface="Yu Gothic UI Semibold"/>
              <a:cs typeface="Yu Gothic UI Semibold"/>
            </a:endParaRPr>
          </a:p>
        </p:txBody>
      </p:sp>
      <p:sp>
        <p:nvSpPr>
          <p:cNvPr id="20" name="object 20"/>
          <p:cNvSpPr txBox="1"/>
          <p:nvPr/>
        </p:nvSpPr>
        <p:spPr>
          <a:xfrm>
            <a:off x="6225633"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2009</a:t>
            </a:r>
            <a:endParaRPr sz="1400">
              <a:latin typeface="Yu Gothic UI Semibold"/>
              <a:cs typeface="Yu Gothic UI Semibold"/>
            </a:endParaRPr>
          </a:p>
        </p:txBody>
      </p:sp>
      <p:sp>
        <p:nvSpPr>
          <p:cNvPr id="21" name="object 21"/>
          <p:cNvSpPr txBox="1"/>
          <p:nvPr/>
        </p:nvSpPr>
        <p:spPr>
          <a:xfrm>
            <a:off x="7583670" y="4752971"/>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45" b="1">
                <a:latin typeface="Yu Gothic UI Semibold"/>
                <a:cs typeface="Yu Gothic UI Semibold"/>
              </a:rPr>
              <a:t>2014</a:t>
            </a:r>
            <a:endParaRPr sz="1400">
              <a:latin typeface="Yu Gothic UI Semibold"/>
              <a:cs typeface="Yu Gothic UI Semibold"/>
            </a:endParaRPr>
          </a:p>
        </p:txBody>
      </p:sp>
      <p:sp>
        <p:nvSpPr>
          <p:cNvPr id="22" name="object 22"/>
          <p:cNvSpPr txBox="1">
            <a:spLocks noGrp="1"/>
          </p:cNvSpPr>
          <p:nvPr>
            <p:ph type="title"/>
          </p:nvPr>
        </p:nvSpPr>
        <p:spPr>
          <a:xfrm>
            <a:off x="1381760" y="187960"/>
            <a:ext cx="7172959" cy="472440"/>
          </a:xfrm>
          <a:prstGeom prst="rect"/>
          <a:solidFill>
            <a:srgbClr val="FFFFFF"/>
          </a:solidFill>
        </p:spPr>
        <p:txBody>
          <a:bodyPr wrap="square" lIns="0" tIns="26034" rIns="0" bIns="0" rtlCol="0" vert="horz">
            <a:spAutoFit/>
          </a:bodyPr>
          <a:lstStyle/>
          <a:p>
            <a:pPr algn="ctr" marL="1270">
              <a:lnSpc>
                <a:spcPct val="100000"/>
              </a:lnSpc>
              <a:spcBef>
                <a:spcPts val="204"/>
              </a:spcBef>
            </a:pPr>
            <a:r>
              <a:rPr dirty="0" u="sng" spc="65">
                <a:solidFill>
                  <a:srgbClr val="18184D"/>
                </a:solidFill>
                <a:uFill>
                  <a:solidFill>
                    <a:srgbClr val="18184D"/>
                  </a:solidFill>
                </a:uFill>
              </a:rPr>
              <a:t>日本企業の内部留保の推移</a:t>
            </a:r>
          </a:p>
        </p:txBody>
      </p:sp>
      <p:sp>
        <p:nvSpPr>
          <p:cNvPr id="23" name="object 23"/>
          <p:cNvSpPr txBox="1"/>
          <p:nvPr/>
        </p:nvSpPr>
        <p:spPr>
          <a:xfrm>
            <a:off x="78738" y="274349"/>
            <a:ext cx="635000" cy="662940"/>
          </a:xfrm>
          <a:prstGeom prst="rect">
            <a:avLst/>
          </a:prstGeom>
        </p:spPr>
        <p:txBody>
          <a:bodyPr wrap="square" lIns="0" tIns="12700" rIns="0" bIns="0" rtlCol="0" vert="horz">
            <a:spAutoFit/>
          </a:bodyPr>
          <a:lstStyle/>
          <a:p>
            <a:pPr algn="r" marR="5080">
              <a:lnSpc>
                <a:spcPct val="100000"/>
              </a:lnSpc>
              <a:spcBef>
                <a:spcPts val="100"/>
              </a:spcBef>
            </a:pPr>
            <a:r>
              <a:rPr dirty="0" sz="1200" b="1">
                <a:latin typeface="Yu Gothic UI Semibold"/>
                <a:cs typeface="Yu Gothic UI Semibold"/>
              </a:rPr>
              <a:t>（兆円）</a:t>
            </a:r>
            <a:endParaRPr sz="1200">
              <a:latin typeface="Yu Gothic UI Semibold"/>
              <a:cs typeface="Yu Gothic UI Semibold"/>
            </a:endParaRPr>
          </a:p>
          <a:p>
            <a:pPr>
              <a:lnSpc>
                <a:spcPct val="100000"/>
              </a:lnSpc>
              <a:spcBef>
                <a:spcPts val="65"/>
              </a:spcBef>
            </a:pPr>
            <a:endParaRPr sz="1000">
              <a:latin typeface="Yu Gothic UI Semibold"/>
              <a:cs typeface="Yu Gothic UI Semibold"/>
            </a:endParaRPr>
          </a:p>
          <a:p>
            <a:pPr algn="r" marR="41275">
              <a:lnSpc>
                <a:spcPct val="100000"/>
              </a:lnSpc>
            </a:pPr>
            <a:r>
              <a:rPr dirty="0" sz="1400" b="1">
                <a:latin typeface="Yu Gothic UI Semibold"/>
                <a:cs typeface="Yu Gothic UI Semibold"/>
              </a:rPr>
              <a:t>500</a:t>
            </a:r>
            <a:endParaRPr sz="1400">
              <a:latin typeface="Yu Gothic UI Semibold"/>
              <a:cs typeface="Yu Gothic UI Semibold"/>
            </a:endParaRPr>
          </a:p>
        </p:txBody>
      </p:sp>
      <p:sp>
        <p:nvSpPr>
          <p:cNvPr id="24" name="object 24"/>
          <p:cNvSpPr txBox="1"/>
          <p:nvPr/>
        </p:nvSpPr>
        <p:spPr>
          <a:xfrm>
            <a:off x="8726524" y="4752971"/>
            <a:ext cx="636905" cy="430530"/>
          </a:xfrm>
          <a:prstGeom prst="rect">
            <a:avLst/>
          </a:prstGeom>
        </p:spPr>
        <p:txBody>
          <a:bodyPr wrap="square" lIns="0" tIns="12700" rIns="0" bIns="0" rtlCol="0" vert="horz">
            <a:spAutoFit/>
          </a:bodyPr>
          <a:lstStyle/>
          <a:p>
            <a:pPr algn="r" marR="5080">
              <a:lnSpc>
                <a:spcPct val="100000"/>
              </a:lnSpc>
              <a:spcBef>
                <a:spcPts val="100"/>
              </a:spcBef>
            </a:pPr>
            <a:r>
              <a:rPr dirty="0" sz="1400" spc="50" b="1">
                <a:latin typeface="Yu Gothic UI Semibold"/>
                <a:cs typeface="Yu Gothic UI Semibold"/>
              </a:rPr>
              <a:t>2019</a:t>
            </a:r>
            <a:endParaRPr sz="1400">
              <a:latin typeface="Yu Gothic UI Semibold"/>
              <a:cs typeface="Yu Gothic UI Semibold"/>
            </a:endParaRPr>
          </a:p>
          <a:p>
            <a:pPr algn="r" marR="6350">
              <a:lnSpc>
                <a:spcPct val="100000"/>
              </a:lnSpc>
              <a:spcBef>
                <a:spcPts val="65"/>
              </a:spcBef>
            </a:pPr>
            <a:r>
              <a:rPr dirty="0" sz="1200" b="1">
                <a:latin typeface="Yu Gothic UI Semibold"/>
                <a:cs typeface="Yu Gothic UI Semibold"/>
              </a:rPr>
              <a:t>（年度）</a:t>
            </a:r>
            <a:endParaRPr sz="1200">
              <a:latin typeface="Yu Gothic UI Semibold"/>
              <a:cs typeface="Yu Gothic UI Semibold"/>
            </a:endParaRPr>
          </a:p>
        </p:txBody>
      </p:sp>
      <p:sp>
        <p:nvSpPr>
          <p:cNvPr id="25" name="object 25"/>
          <p:cNvSpPr txBox="1"/>
          <p:nvPr/>
        </p:nvSpPr>
        <p:spPr>
          <a:xfrm>
            <a:off x="78738" y="5501668"/>
            <a:ext cx="4701540" cy="187325"/>
          </a:xfrm>
          <a:prstGeom prst="rect">
            <a:avLst/>
          </a:prstGeom>
        </p:spPr>
        <p:txBody>
          <a:bodyPr wrap="square" lIns="0" tIns="13970" rIns="0" bIns="0" rtlCol="0" vert="horz">
            <a:spAutoFit/>
          </a:bodyPr>
          <a:lstStyle/>
          <a:p>
            <a:pPr marL="12700">
              <a:lnSpc>
                <a:spcPct val="100000"/>
              </a:lnSpc>
              <a:spcBef>
                <a:spcPts val="110"/>
              </a:spcBef>
            </a:pPr>
            <a:r>
              <a:rPr dirty="0" sz="1050" spc="10" b="1">
                <a:latin typeface="Yu Gothic UI Semibold"/>
                <a:cs typeface="Yu Gothic UI Semibold"/>
              </a:rPr>
              <a:t>（注）当期末時</a:t>
            </a:r>
            <a:r>
              <a:rPr dirty="0" sz="1050" spc="-10" b="1">
                <a:latin typeface="Yu Gothic UI Semibold"/>
                <a:cs typeface="Yu Gothic UI Semibold"/>
              </a:rPr>
              <a:t>点</a:t>
            </a:r>
            <a:r>
              <a:rPr dirty="0" sz="1050" spc="185" b="1">
                <a:latin typeface="Yu Gothic UI Semibold"/>
                <a:cs typeface="Yu Gothic UI Semibold"/>
              </a:rPr>
              <a:t>で</a:t>
            </a:r>
            <a:r>
              <a:rPr dirty="0" sz="1050" spc="170" b="1">
                <a:latin typeface="Yu Gothic UI Semibold"/>
                <a:cs typeface="Yu Gothic UI Semibold"/>
              </a:rPr>
              <a:t>の</a:t>
            </a:r>
            <a:r>
              <a:rPr dirty="0" sz="1050" spc="10" b="1">
                <a:latin typeface="Yu Gothic UI Semibold"/>
                <a:cs typeface="Yu Gothic UI Semibold"/>
              </a:rPr>
              <a:t>利</a:t>
            </a:r>
            <a:r>
              <a:rPr dirty="0" sz="1050" spc="-10" b="1">
                <a:latin typeface="Yu Gothic UI Semibold"/>
                <a:cs typeface="Yu Gothic UI Semibold"/>
              </a:rPr>
              <a:t>益</a:t>
            </a:r>
            <a:r>
              <a:rPr dirty="0" sz="1050" spc="10" b="1">
                <a:latin typeface="Yu Gothic UI Semibold"/>
                <a:cs typeface="Yu Gothic UI Semibold"/>
              </a:rPr>
              <a:t>剰</a:t>
            </a:r>
            <a:r>
              <a:rPr dirty="0" sz="1050" spc="-10" b="1">
                <a:latin typeface="Yu Gothic UI Semibold"/>
                <a:cs typeface="Yu Gothic UI Semibold"/>
              </a:rPr>
              <a:t>余</a:t>
            </a:r>
            <a:r>
              <a:rPr dirty="0" sz="1050" spc="100" b="1">
                <a:latin typeface="Yu Gothic UI Semibold"/>
                <a:cs typeface="Yu Gothic UI Semibold"/>
              </a:rPr>
              <a:t>金</a:t>
            </a:r>
            <a:r>
              <a:rPr dirty="0" sz="1050" spc="65" b="1">
                <a:latin typeface="Yu Gothic UI Semibold"/>
                <a:cs typeface="Yu Gothic UI Semibold"/>
              </a:rPr>
              <a:t>の</a:t>
            </a:r>
            <a:r>
              <a:rPr dirty="0" sz="1050" spc="220" b="1">
                <a:latin typeface="Yu Gothic UI Semibold"/>
                <a:cs typeface="Yu Gothic UI Semibold"/>
              </a:rPr>
              <a:t>額</a:t>
            </a:r>
            <a:r>
              <a:rPr dirty="0" sz="1050" spc="125" b="1">
                <a:latin typeface="Yu Gothic UI Semibold"/>
                <a:cs typeface="Yu Gothic UI Semibold"/>
              </a:rPr>
              <a:t>。</a:t>
            </a:r>
            <a:r>
              <a:rPr dirty="0" sz="1050" spc="10" b="1">
                <a:latin typeface="Yu Gothic UI Semibold"/>
                <a:cs typeface="Yu Gothic UI Semibold"/>
              </a:rPr>
              <a:t>金</a:t>
            </a:r>
            <a:r>
              <a:rPr dirty="0" sz="1050" spc="-10" b="1">
                <a:latin typeface="Yu Gothic UI Semibold"/>
                <a:cs typeface="Yu Gothic UI Semibold"/>
              </a:rPr>
              <a:t>融</a:t>
            </a:r>
            <a:r>
              <a:rPr dirty="0" sz="1050" spc="220" b="1">
                <a:latin typeface="Yu Gothic UI Semibold"/>
                <a:cs typeface="Yu Gothic UI Semibold"/>
              </a:rPr>
              <a:t>業</a:t>
            </a:r>
            <a:r>
              <a:rPr dirty="0" sz="1050" spc="125" b="1">
                <a:latin typeface="Yu Gothic UI Semibold"/>
                <a:cs typeface="Yu Gothic UI Semibold"/>
              </a:rPr>
              <a:t>、</a:t>
            </a:r>
            <a:r>
              <a:rPr dirty="0" sz="1050" spc="10" b="1">
                <a:latin typeface="Yu Gothic UI Semibold"/>
                <a:cs typeface="Yu Gothic UI Semibold"/>
              </a:rPr>
              <a:t>保</a:t>
            </a:r>
            <a:r>
              <a:rPr dirty="0" sz="1050" spc="-10" b="1">
                <a:latin typeface="Yu Gothic UI Semibold"/>
                <a:cs typeface="Yu Gothic UI Semibold"/>
              </a:rPr>
              <a:t>険</a:t>
            </a:r>
            <a:r>
              <a:rPr dirty="0" sz="1050" spc="10" b="1">
                <a:latin typeface="Yu Gothic UI Semibold"/>
                <a:cs typeface="Yu Gothic UI Semibold"/>
              </a:rPr>
              <a:t>業</a:t>
            </a:r>
            <a:r>
              <a:rPr dirty="0" sz="1050" spc="-10" b="1">
                <a:latin typeface="Yu Gothic UI Semibold"/>
                <a:cs typeface="Yu Gothic UI Semibold"/>
              </a:rPr>
              <a:t>以</a:t>
            </a:r>
            <a:r>
              <a:rPr dirty="0" sz="1050" spc="100" b="1">
                <a:latin typeface="Yu Gothic UI Semibold"/>
                <a:cs typeface="Yu Gothic UI Semibold"/>
              </a:rPr>
              <a:t>外</a:t>
            </a:r>
            <a:r>
              <a:rPr dirty="0" sz="1050" spc="65" b="1">
                <a:latin typeface="Yu Gothic UI Semibold"/>
                <a:cs typeface="Yu Gothic UI Semibold"/>
              </a:rPr>
              <a:t>の</a:t>
            </a:r>
            <a:r>
              <a:rPr dirty="0" sz="1050" spc="10" b="1">
                <a:latin typeface="Yu Gothic UI Semibold"/>
                <a:cs typeface="Yu Gothic UI Semibold"/>
              </a:rPr>
              <a:t>業</a:t>
            </a:r>
            <a:r>
              <a:rPr dirty="0" sz="1050" spc="-10" b="1">
                <a:latin typeface="Yu Gothic UI Semibold"/>
                <a:cs typeface="Yu Gothic UI Semibold"/>
              </a:rPr>
              <a:t>種</a:t>
            </a:r>
            <a:r>
              <a:rPr dirty="0" sz="1050" spc="145" b="1">
                <a:latin typeface="Yu Gothic UI Semibold"/>
                <a:cs typeface="Yu Gothic UI Semibold"/>
              </a:rPr>
              <a:t>。</a:t>
            </a:r>
            <a:r>
              <a:rPr dirty="0" sz="1050" spc="200" b="1">
                <a:latin typeface="Yu Gothic UI Semibold"/>
                <a:cs typeface="Yu Gothic UI Semibold"/>
              </a:rPr>
              <a:t>全</a:t>
            </a:r>
            <a:r>
              <a:rPr dirty="0" sz="1050" spc="10" b="1">
                <a:latin typeface="Yu Gothic UI Semibold"/>
                <a:cs typeface="Yu Gothic UI Semibold"/>
              </a:rPr>
              <a:t>規</a:t>
            </a:r>
            <a:r>
              <a:rPr dirty="0" sz="1050" spc="-10" b="1">
                <a:latin typeface="Yu Gothic UI Semibold"/>
                <a:cs typeface="Yu Gothic UI Semibold"/>
              </a:rPr>
              <a:t>模</a:t>
            </a:r>
            <a:r>
              <a:rPr dirty="0" sz="1050" spc="360" b="1">
                <a:latin typeface="Yu Gothic UI Semibold"/>
                <a:cs typeface="Yu Gothic UI Semibold"/>
              </a:rPr>
              <a:t>。</a:t>
            </a:r>
            <a:endParaRPr sz="1050">
              <a:latin typeface="Yu Gothic UI Semibold"/>
              <a:cs typeface="Yu Gothic UI Semibold"/>
            </a:endParaRPr>
          </a:p>
        </p:txBody>
      </p:sp>
      <p:sp>
        <p:nvSpPr>
          <p:cNvPr id="26" name="object 26"/>
          <p:cNvSpPr/>
          <p:nvPr/>
        </p:nvSpPr>
        <p:spPr>
          <a:xfrm>
            <a:off x="5455920" y="5445759"/>
            <a:ext cx="4353560" cy="261620"/>
          </a:xfrm>
          <a:custGeom>
            <a:avLst/>
            <a:gdLst/>
            <a:ahLst/>
            <a:cxnLst/>
            <a:rect l="l" t="t" r="r" b="b"/>
            <a:pathLst>
              <a:path w="4353559" h="261620">
                <a:moveTo>
                  <a:pt x="4353560" y="0"/>
                </a:moveTo>
                <a:lnTo>
                  <a:pt x="0" y="0"/>
                </a:lnTo>
                <a:lnTo>
                  <a:pt x="0" y="261619"/>
                </a:lnTo>
                <a:lnTo>
                  <a:pt x="4353560" y="261619"/>
                </a:lnTo>
                <a:lnTo>
                  <a:pt x="4353560" y="0"/>
                </a:lnTo>
                <a:close/>
              </a:path>
            </a:pathLst>
          </a:custGeom>
          <a:solidFill>
            <a:srgbClr val="FFFFFF"/>
          </a:solidFill>
        </p:spPr>
        <p:txBody>
          <a:bodyPr wrap="square" lIns="0" tIns="0" rIns="0" bIns="0" rtlCol="0"/>
          <a:lstStyle/>
          <a:p/>
        </p:txBody>
      </p:sp>
      <p:sp>
        <p:nvSpPr>
          <p:cNvPr id="27" name="object 27"/>
          <p:cNvSpPr txBox="1"/>
          <p:nvPr/>
        </p:nvSpPr>
        <p:spPr>
          <a:xfrm>
            <a:off x="5535796" y="5468084"/>
            <a:ext cx="393700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出典：財務省</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法人企業統計調査</a:t>
            </a:r>
            <a:r>
              <a:rPr dirty="0" sz="1100" spc="550" b="1">
                <a:solidFill>
                  <a:srgbClr val="7E7E7E"/>
                </a:solidFill>
                <a:latin typeface="Yu Gothic UI Semibold"/>
                <a:cs typeface="Yu Gothic UI Semibold"/>
              </a:rPr>
              <a:t>』</a:t>
            </a:r>
            <a:r>
              <a:rPr dirty="0" sz="1100" spc="95" b="1">
                <a:solidFill>
                  <a:srgbClr val="7E7E7E"/>
                </a:solidFill>
                <a:latin typeface="Yu Gothic UI Semibold"/>
                <a:cs typeface="Yu Gothic UI Semibold"/>
              </a:rPr>
              <a:t>をもとに日本維新の会作成</a:t>
            </a:r>
            <a:endParaRPr sz="1100">
              <a:latin typeface="Yu Gothic UI Semibold"/>
              <a:cs typeface="Yu Gothic UI Semibold"/>
            </a:endParaRPr>
          </a:p>
        </p:txBody>
      </p:sp>
      <p:sp>
        <p:nvSpPr>
          <p:cNvPr id="28" name="object 28"/>
          <p:cNvSpPr/>
          <p:nvPr/>
        </p:nvSpPr>
        <p:spPr>
          <a:xfrm>
            <a:off x="129539" y="6017259"/>
            <a:ext cx="9679940" cy="368300"/>
          </a:xfrm>
          <a:custGeom>
            <a:avLst/>
            <a:gdLst/>
            <a:ahLst/>
            <a:cxnLst/>
            <a:rect l="l" t="t" r="r" b="b"/>
            <a:pathLst>
              <a:path w="9679940" h="368300">
                <a:moveTo>
                  <a:pt x="9679940" y="0"/>
                </a:moveTo>
                <a:lnTo>
                  <a:pt x="0" y="0"/>
                </a:lnTo>
                <a:lnTo>
                  <a:pt x="0" y="368299"/>
                </a:lnTo>
                <a:lnTo>
                  <a:pt x="9679940" y="368299"/>
                </a:lnTo>
                <a:lnTo>
                  <a:pt x="9679940" y="0"/>
                </a:lnTo>
                <a:close/>
              </a:path>
            </a:pathLst>
          </a:custGeom>
          <a:solidFill>
            <a:srgbClr val="FFFF5B"/>
          </a:solidFill>
        </p:spPr>
        <p:txBody>
          <a:bodyPr wrap="square" lIns="0" tIns="0" rIns="0" bIns="0" rtlCol="0"/>
          <a:lstStyle/>
          <a:p/>
        </p:txBody>
      </p:sp>
      <p:sp>
        <p:nvSpPr>
          <p:cNvPr id="29" name="object 29"/>
          <p:cNvSpPr txBox="1"/>
          <p:nvPr/>
        </p:nvSpPr>
        <p:spPr>
          <a:xfrm>
            <a:off x="268936" y="5995517"/>
            <a:ext cx="9398000" cy="372110"/>
          </a:xfrm>
          <a:prstGeom prst="rect">
            <a:avLst/>
          </a:prstGeom>
        </p:spPr>
        <p:txBody>
          <a:bodyPr wrap="square" lIns="0" tIns="53340" rIns="0" bIns="0" rtlCol="0" vert="horz">
            <a:spAutoFit/>
          </a:bodyPr>
          <a:lstStyle/>
          <a:p>
            <a:pPr marL="12700">
              <a:lnSpc>
                <a:spcPct val="100000"/>
              </a:lnSpc>
              <a:spcBef>
                <a:spcPts val="420"/>
              </a:spcBef>
            </a:pPr>
            <a:r>
              <a:rPr dirty="0" sz="1800" spc="235" b="1">
                <a:solidFill>
                  <a:srgbClr val="252525"/>
                </a:solidFill>
                <a:latin typeface="Yu Gothic UI Semibold"/>
                <a:cs typeface="Yu Gothic UI Semibold"/>
              </a:rPr>
              <a:t>経済成長しない中でも、企業の内部留保は増加の一途。フローの目詰まりが起こっている。</a:t>
            </a:r>
            <a:endParaRPr sz="1800">
              <a:latin typeface="Yu Gothic UI Semibold"/>
              <a:cs typeface="Yu Gothic UI Semibold"/>
            </a:endParaRPr>
          </a:p>
        </p:txBody>
      </p:sp>
      <p:sp>
        <p:nvSpPr>
          <p:cNvPr id="30" name="object 30"/>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15</a:t>
            </a:r>
            <a:endParaRPr sz="900">
              <a:latin typeface="MS UI Gothic"/>
              <a:cs typeface="MS UI Gothic"/>
            </a:endParaRPr>
          </a:p>
        </p:txBody>
      </p:sp>
      <p:sp>
        <p:nvSpPr>
          <p:cNvPr id="31" name="object 31"/>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0"/>
            <a:ext cx="9906000" cy="5887720"/>
            <a:chOff x="0" y="0"/>
            <a:chExt cx="9906000" cy="5887720"/>
          </a:xfrm>
        </p:grpSpPr>
        <p:sp>
          <p:nvSpPr>
            <p:cNvPr id="4" name="object 4"/>
            <p:cNvSpPr/>
            <p:nvPr/>
          </p:nvSpPr>
          <p:spPr>
            <a:xfrm>
              <a:off x="0" y="0"/>
              <a:ext cx="9906000" cy="5887720"/>
            </a:xfrm>
            <a:custGeom>
              <a:avLst/>
              <a:gdLst/>
              <a:ahLst/>
              <a:cxnLst/>
              <a:rect l="l" t="t" r="r" b="b"/>
              <a:pathLst>
                <a:path w="9906000" h="5887720">
                  <a:moveTo>
                    <a:pt x="9906000" y="0"/>
                  </a:moveTo>
                  <a:lnTo>
                    <a:pt x="0" y="0"/>
                  </a:lnTo>
                  <a:lnTo>
                    <a:pt x="0" y="5887720"/>
                  </a:lnTo>
                  <a:lnTo>
                    <a:pt x="9906000" y="5887720"/>
                  </a:lnTo>
                  <a:lnTo>
                    <a:pt x="9906000" y="0"/>
                  </a:lnTo>
                  <a:close/>
                </a:path>
              </a:pathLst>
            </a:custGeom>
            <a:solidFill>
              <a:srgbClr val="FFE0FF"/>
            </a:solidFill>
          </p:spPr>
          <p:txBody>
            <a:bodyPr wrap="square" lIns="0" tIns="0" rIns="0" bIns="0" rtlCol="0"/>
            <a:lstStyle/>
            <a:p/>
          </p:txBody>
        </p:sp>
        <p:sp>
          <p:nvSpPr>
            <p:cNvPr id="5" name="object 5"/>
            <p:cNvSpPr/>
            <p:nvPr/>
          </p:nvSpPr>
          <p:spPr>
            <a:xfrm>
              <a:off x="904239" y="815339"/>
              <a:ext cx="8498840" cy="3764279"/>
            </a:xfrm>
            <a:custGeom>
              <a:avLst/>
              <a:gdLst/>
              <a:ahLst/>
              <a:cxnLst/>
              <a:rect l="l" t="t" r="r" b="b"/>
              <a:pathLst>
                <a:path w="8498840" h="3764279">
                  <a:moveTo>
                    <a:pt x="8498840" y="0"/>
                  </a:moveTo>
                  <a:lnTo>
                    <a:pt x="0" y="0"/>
                  </a:lnTo>
                  <a:lnTo>
                    <a:pt x="0" y="3764279"/>
                  </a:lnTo>
                  <a:lnTo>
                    <a:pt x="8498840" y="3764279"/>
                  </a:lnTo>
                  <a:lnTo>
                    <a:pt x="8498840" y="0"/>
                  </a:lnTo>
                  <a:close/>
                </a:path>
              </a:pathLst>
            </a:custGeom>
            <a:solidFill>
              <a:srgbClr val="FFFFFF"/>
            </a:solidFill>
          </p:spPr>
          <p:txBody>
            <a:bodyPr wrap="square" lIns="0" tIns="0" rIns="0" bIns="0" rtlCol="0"/>
            <a:lstStyle/>
            <a:p/>
          </p:txBody>
        </p:sp>
        <p:sp>
          <p:nvSpPr>
            <p:cNvPr id="6" name="object 6"/>
            <p:cNvSpPr/>
            <p:nvPr/>
          </p:nvSpPr>
          <p:spPr>
            <a:xfrm>
              <a:off x="904239" y="815339"/>
              <a:ext cx="8498840" cy="3009900"/>
            </a:xfrm>
            <a:custGeom>
              <a:avLst/>
              <a:gdLst/>
              <a:ahLst/>
              <a:cxnLst/>
              <a:rect l="l" t="t" r="r" b="b"/>
              <a:pathLst>
                <a:path w="8498840" h="3009900">
                  <a:moveTo>
                    <a:pt x="0" y="3009900"/>
                  </a:moveTo>
                  <a:lnTo>
                    <a:pt x="8498840" y="3009900"/>
                  </a:lnTo>
                </a:path>
                <a:path w="8498840" h="3009900">
                  <a:moveTo>
                    <a:pt x="0" y="2258060"/>
                  </a:moveTo>
                  <a:lnTo>
                    <a:pt x="8498840" y="2258060"/>
                  </a:lnTo>
                </a:path>
                <a:path w="8498840" h="3009900">
                  <a:moveTo>
                    <a:pt x="0" y="1503680"/>
                  </a:moveTo>
                  <a:lnTo>
                    <a:pt x="8498840" y="1503680"/>
                  </a:lnTo>
                </a:path>
                <a:path w="8498840" h="3009900">
                  <a:moveTo>
                    <a:pt x="0" y="751839"/>
                  </a:moveTo>
                  <a:lnTo>
                    <a:pt x="8498840" y="751839"/>
                  </a:lnTo>
                </a:path>
                <a:path w="8498840" h="3009900">
                  <a:moveTo>
                    <a:pt x="0" y="0"/>
                  </a:moveTo>
                  <a:lnTo>
                    <a:pt x="8498840" y="0"/>
                  </a:lnTo>
                </a:path>
              </a:pathLst>
            </a:custGeom>
            <a:ln w="9525">
              <a:solidFill>
                <a:srgbClr val="000000"/>
              </a:solidFill>
              <a:prstDash val="sysDash"/>
            </a:ln>
          </p:spPr>
          <p:txBody>
            <a:bodyPr wrap="square" lIns="0" tIns="0" rIns="0" bIns="0" rtlCol="0"/>
            <a:lstStyle/>
            <a:p/>
          </p:txBody>
        </p:sp>
        <p:sp>
          <p:nvSpPr>
            <p:cNvPr id="7" name="object 7"/>
            <p:cNvSpPr/>
            <p:nvPr/>
          </p:nvSpPr>
          <p:spPr>
            <a:xfrm>
              <a:off x="904239" y="4579620"/>
              <a:ext cx="8498840" cy="0"/>
            </a:xfrm>
            <a:custGeom>
              <a:avLst/>
              <a:gdLst/>
              <a:ahLst/>
              <a:cxnLst/>
              <a:rect l="l" t="t" r="r" b="b"/>
              <a:pathLst>
                <a:path w="8498840" h="0">
                  <a:moveTo>
                    <a:pt x="0" y="0"/>
                  </a:moveTo>
                  <a:lnTo>
                    <a:pt x="8498840" y="0"/>
                  </a:lnTo>
                </a:path>
              </a:pathLst>
            </a:custGeom>
            <a:ln w="9525">
              <a:solidFill>
                <a:srgbClr val="000000"/>
              </a:solidFill>
            </a:ln>
          </p:spPr>
          <p:txBody>
            <a:bodyPr wrap="square" lIns="0" tIns="0" rIns="0" bIns="0" rtlCol="0"/>
            <a:lstStyle/>
            <a:p/>
          </p:txBody>
        </p:sp>
        <p:sp>
          <p:nvSpPr>
            <p:cNvPr id="8" name="object 8"/>
            <p:cNvSpPr/>
            <p:nvPr/>
          </p:nvSpPr>
          <p:spPr>
            <a:xfrm>
              <a:off x="904239" y="4508500"/>
              <a:ext cx="8498840" cy="71120"/>
            </a:xfrm>
            <a:custGeom>
              <a:avLst/>
              <a:gdLst/>
              <a:ahLst/>
              <a:cxnLst/>
              <a:rect l="l" t="t" r="r" b="b"/>
              <a:pathLst>
                <a:path w="8498840" h="71120">
                  <a:moveTo>
                    <a:pt x="0" y="0"/>
                  </a:moveTo>
                  <a:lnTo>
                    <a:pt x="0" y="71120"/>
                  </a:lnTo>
                </a:path>
                <a:path w="8498840" h="71120">
                  <a:moveTo>
                    <a:pt x="271780" y="0"/>
                  </a:moveTo>
                  <a:lnTo>
                    <a:pt x="271780" y="71120"/>
                  </a:lnTo>
                </a:path>
                <a:path w="8498840" h="71120">
                  <a:moveTo>
                    <a:pt x="546100" y="0"/>
                  </a:moveTo>
                  <a:lnTo>
                    <a:pt x="546100" y="71120"/>
                  </a:lnTo>
                </a:path>
                <a:path w="8498840" h="71120">
                  <a:moveTo>
                    <a:pt x="820419" y="0"/>
                  </a:moveTo>
                  <a:lnTo>
                    <a:pt x="820419" y="71120"/>
                  </a:lnTo>
                </a:path>
                <a:path w="8498840" h="71120">
                  <a:moveTo>
                    <a:pt x="1094740" y="0"/>
                  </a:moveTo>
                  <a:lnTo>
                    <a:pt x="1094740" y="71120"/>
                  </a:lnTo>
                </a:path>
                <a:path w="8498840" h="71120">
                  <a:moveTo>
                    <a:pt x="1369060" y="0"/>
                  </a:moveTo>
                  <a:lnTo>
                    <a:pt x="1369060" y="71120"/>
                  </a:lnTo>
                </a:path>
                <a:path w="8498840" h="71120">
                  <a:moveTo>
                    <a:pt x="1643380" y="0"/>
                  </a:moveTo>
                  <a:lnTo>
                    <a:pt x="1643380" y="71120"/>
                  </a:lnTo>
                </a:path>
                <a:path w="8498840" h="71120">
                  <a:moveTo>
                    <a:pt x="1917700" y="0"/>
                  </a:moveTo>
                  <a:lnTo>
                    <a:pt x="1917700" y="71120"/>
                  </a:lnTo>
                </a:path>
                <a:path w="8498840" h="71120">
                  <a:moveTo>
                    <a:pt x="2192020" y="0"/>
                  </a:moveTo>
                  <a:lnTo>
                    <a:pt x="2192020" y="71120"/>
                  </a:lnTo>
                </a:path>
                <a:path w="8498840" h="71120">
                  <a:moveTo>
                    <a:pt x="2466340" y="0"/>
                  </a:moveTo>
                  <a:lnTo>
                    <a:pt x="2466340" y="71120"/>
                  </a:lnTo>
                </a:path>
                <a:path w="8498840" h="71120">
                  <a:moveTo>
                    <a:pt x="2740660" y="0"/>
                  </a:moveTo>
                  <a:lnTo>
                    <a:pt x="2740660" y="71120"/>
                  </a:lnTo>
                </a:path>
                <a:path w="8498840" h="71120">
                  <a:moveTo>
                    <a:pt x="3014980" y="0"/>
                  </a:moveTo>
                  <a:lnTo>
                    <a:pt x="3014980" y="71120"/>
                  </a:lnTo>
                </a:path>
                <a:path w="8498840" h="71120">
                  <a:moveTo>
                    <a:pt x="3289300" y="0"/>
                  </a:moveTo>
                  <a:lnTo>
                    <a:pt x="3289300" y="71120"/>
                  </a:lnTo>
                </a:path>
                <a:path w="8498840" h="71120">
                  <a:moveTo>
                    <a:pt x="3563620" y="0"/>
                  </a:moveTo>
                  <a:lnTo>
                    <a:pt x="3563620" y="71120"/>
                  </a:lnTo>
                </a:path>
                <a:path w="8498840" h="71120">
                  <a:moveTo>
                    <a:pt x="3837940" y="0"/>
                  </a:moveTo>
                  <a:lnTo>
                    <a:pt x="3837940" y="71120"/>
                  </a:lnTo>
                </a:path>
                <a:path w="8498840" h="71120">
                  <a:moveTo>
                    <a:pt x="4112260" y="0"/>
                  </a:moveTo>
                  <a:lnTo>
                    <a:pt x="4112260" y="71120"/>
                  </a:lnTo>
                </a:path>
                <a:path w="8498840" h="71120">
                  <a:moveTo>
                    <a:pt x="4386580" y="0"/>
                  </a:moveTo>
                  <a:lnTo>
                    <a:pt x="4386580" y="71120"/>
                  </a:lnTo>
                </a:path>
                <a:path w="8498840" h="71120">
                  <a:moveTo>
                    <a:pt x="4660900" y="0"/>
                  </a:moveTo>
                  <a:lnTo>
                    <a:pt x="4660900" y="71120"/>
                  </a:lnTo>
                </a:path>
                <a:path w="8498840" h="71120">
                  <a:moveTo>
                    <a:pt x="4935220" y="0"/>
                  </a:moveTo>
                  <a:lnTo>
                    <a:pt x="4935220" y="71120"/>
                  </a:lnTo>
                </a:path>
                <a:path w="8498840" h="71120">
                  <a:moveTo>
                    <a:pt x="5209540" y="0"/>
                  </a:moveTo>
                  <a:lnTo>
                    <a:pt x="5209540" y="71120"/>
                  </a:lnTo>
                </a:path>
                <a:path w="8498840" h="71120">
                  <a:moveTo>
                    <a:pt x="5481320" y="0"/>
                  </a:moveTo>
                  <a:lnTo>
                    <a:pt x="5481320" y="71120"/>
                  </a:lnTo>
                </a:path>
                <a:path w="8498840" h="71120">
                  <a:moveTo>
                    <a:pt x="5755640" y="0"/>
                  </a:moveTo>
                  <a:lnTo>
                    <a:pt x="5755640" y="71120"/>
                  </a:lnTo>
                </a:path>
                <a:path w="8498840" h="71120">
                  <a:moveTo>
                    <a:pt x="6029960" y="0"/>
                  </a:moveTo>
                  <a:lnTo>
                    <a:pt x="6029960" y="71120"/>
                  </a:lnTo>
                </a:path>
                <a:path w="8498840" h="71120">
                  <a:moveTo>
                    <a:pt x="6304280" y="0"/>
                  </a:moveTo>
                  <a:lnTo>
                    <a:pt x="6304280" y="71120"/>
                  </a:lnTo>
                </a:path>
                <a:path w="8498840" h="71120">
                  <a:moveTo>
                    <a:pt x="6578600" y="0"/>
                  </a:moveTo>
                  <a:lnTo>
                    <a:pt x="6578600" y="71120"/>
                  </a:lnTo>
                </a:path>
                <a:path w="8498840" h="71120">
                  <a:moveTo>
                    <a:pt x="6852920" y="0"/>
                  </a:moveTo>
                  <a:lnTo>
                    <a:pt x="6852920" y="71120"/>
                  </a:lnTo>
                </a:path>
                <a:path w="8498840" h="71120">
                  <a:moveTo>
                    <a:pt x="7127240" y="0"/>
                  </a:moveTo>
                  <a:lnTo>
                    <a:pt x="7127240" y="71120"/>
                  </a:lnTo>
                </a:path>
                <a:path w="8498840" h="71120">
                  <a:moveTo>
                    <a:pt x="7401559" y="0"/>
                  </a:moveTo>
                  <a:lnTo>
                    <a:pt x="7401559" y="71120"/>
                  </a:lnTo>
                </a:path>
                <a:path w="8498840" h="71120">
                  <a:moveTo>
                    <a:pt x="7675880" y="0"/>
                  </a:moveTo>
                  <a:lnTo>
                    <a:pt x="7675880" y="71120"/>
                  </a:lnTo>
                </a:path>
                <a:path w="8498840" h="71120">
                  <a:moveTo>
                    <a:pt x="7950200" y="0"/>
                  </a:moveTo>
                  <a:lnTo>
                    <a:pt x="7950200" y="71120"/>
                  </a:lnTo>
                </a:path>
                <a:path w="8498840" h="71120">
                  <a:moveTo>
                    <a:pt x="8224520" y="0"/>
                  </a:moveTo>
                  <a:lnTo>
                    <a:pt x="8224520" y="71120"/>
                  </a:lnTo>
                </a:path>
                <a:path w="8498840" h="71120">
                  <a:moveTo>
                    <a:pt x="8498840" y="0"/>
                  </a:moveTo>
                  <a:lnTo>
                    <a:pt x="8498840" y="71120"/>
                  </a:lnTo>
                </a:path>
              </a:pathLst>
            </a:custGeom>
            <a:ln w="9525">
              <a:solidFill>
                <a:srgbClr val="000000"/>
              </a:solidFill>
            </a:ln>
          </p:spPr>
          <p:txBody>
            <a:bodyPr wrap="square" lIns="0" tIns="0" rIns="0" bIns="0" rtlCol="0"/>
            <a:lstStyle/>
            <a:p/>
          </p:txBody>
        </p:sp>
        <p:pic>
          <p:nvPicPr>
            <p:cNvPr id="9" name="object 9"/>
            <p:cNvPicPr/>
            <p:nvPr/>
          </p:nvPicPr>
          <p:blipFill>
            <a:blip r:embed="rId3" cstate="print"/>
            <a:stretch>
              <a:fillRect/>
            </a:stretch>
          </p:blipFill>
          <p:spPr>
            <a:xfrm>
              <a:off x="981075" y="1506856"/>
              <a:ext cx="8345170" cy="2198370"/>
            </a:xfrm>
            <a:prstGeom prst="rect">
              <a:avLst/>
            </a:prstGeom>
          </p:spPr>
        </p:pic>
      </p:grpSp>
      <p:sp>
        <p:nvSpPr>
          <p:cNvPr id="10" name="object 10"/>
          <p:cNvSpPr txBox="1"/>
          <p:nvPr/>
        </p:nvSpPr>
        <p:spPr>
          <a:xfrm>
            <a:off x="389351" y="4438850"/>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200</a:t>
            </a:r>
            <a:endParaRPr sz="1400">
              <a:latin typeface="Yu Gothic UI Semibold"/>
              <a:cs typeface="Yu Gothic UI Semibold"/>
            </a:endParaRPr>
          </a:p>
        </p:txBody>
      </p:sp>
      <p:sp>
        <p:nvSpPr>
          <p:cNvPr id="11" name="object 11"/>
          <p:cNvSpPr txBox="1"/>
          <p:nvPr/>
        </p:nvSpPr>
        <p:spPr>
          <a:xfrm>
            <a:off x="389351" y="3686045"/>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404040"/>
                </a:solidFill>
                <a:latin typeface="Yu Gothic UI Semibold"/>
                <a:cs typeface="Yu Gothic UI Semibold"/>
              </a:rPr>
              <a:t>400</a:t>
            </a:r>
            <a:endParaRPr sz="1400">
              <a:latin typeface="Yu Gothic UI Semibold"/>
              <a:cs typeface="Yu Gothic UI Semibold"/>
            </a:endParaRPr>
          </a:p>
        </p:txBody>
      </p:sp>
      <p:sp>
        <p:nvSpPr>
          <p:cNvPr id="12" name="object 12"/>
          <p:cNvSpPr txBox="1"/>
          <p:nvPr/>
        </p:nvSpPr>
        <p:spPr>
          <a:xfrm>
            <a:off x="389351" y="2933240"/>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404040"/>
                </a:solidFill>
                <a:latin typeface="Yu Gothic UI Semibold"/>
                <a:cs typeface="Yu Gothic UI Semibold"/>
              </a:rPr>
              <a:t>600</a:t>
            </a:r>
            <a:endParaRPr sz="1400">
              <a:latin typeface="Yu Gothic UI Semibold"/>
              <a:cs typeface="Yu Gothic UI Semibold"/>
            </a:endParaRPr>
          </a:p>
        </p:txBody>
      </p:sp>
      <p:sp>
        <p:nvSpPr>
          <p:cNvPr id="13" name="object 13"/>
          <p:cNvSpPr txBox="1"/>
          <p:nvPr/>
        </p:nvSpPr>
        <p:spPr>
          <a:xfrm>
            <a:off x="389351" y="2180435"/>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800</a:t>
            </a:r>
            <a:endParaRPr sz="1400">
              <a:latin typeface="Yu Gothic UI Semibold"/>
              <a:cs typeface="Yu Gothic UI Semibold"/>
            </a:endParaRPr>
          </a:p>
        </p:txBody>
      </p:sp>
      <p:sp>
        <p:nvSpPr>
          <p:cNvPr id="14" name="object 14"/>
          <p:cNvSpPr txBox="1"/>
          <p:nvPr/>
        </p:nvSpPr>
        <p:spPr>
          <a:xfrm>
            <a:off x="244444" y="1427629"/>
            <a:ext cx="467359" cy="238760"/>
          </a:xfrm>
          <a:prstGeom prst="rect">
            <a:avLst/>
          </a:prstGeom>
        </p:spPr>
        <p:txBody>
          <a:bodyPr wrap="square" lIns="0" tIns="12700" rIns="0" bIns="0" rtlCol="0" vert="horz">
            <a:spAutoFit/>
          </a:bodyPr>
          <a:lstStyle/>
          <a:p>
            <a:pPr marL="12700">
              <a:lnSpc>
                <a:spcPct val="100000"/>
              </a:lnSpc>
              <a:spcBef>
                <a:spcPts val="100"/>
              </a:spcBef>
            </a:pPr>
            <a:r>
              <a:rPr dirty="0" sz="1400" spc="150" b="1">
                <a:solidFill>
                  <a:srgbClr val="404040"/>
                </a:solidFill>
                <a:latin typeface="Yu Gothic UI Semibold"/>
                <a:cs typeface="Yu Gothic UI Semibold"/>
              </a:rPr>
              <a:t>1</a:t>
            </a:r>
            <a:r>
              <a:rPr dirty="0" sz="1400" spc="85" b="1">
                <a:solidFill>
                  <a:srgbClr val="404040"/>
                </a:solidFill>
                <a:latin typeface="Yu Gothic UI Semibold"/>
                <a:cs typeface="Yu Gothic UI Semibold"/>
              </a:rPr>
              <a:t>,</a:t>
            </a:r>
            <a:r>
              <a:rPr dirty="0" sz="1400" b="1">
                <a:solidFill>
                  <a:srgbClr val="404040"/>
                </a:solidFill>
                <a:latin typeface="Yu Gothic UI Semibold"/>
                <a:cs typeface="Yu Gothic UI Semibold"/>
              </a:rPr>
              <a:t>000</a:t>
            </a:r>
            <a:endParaRPr sz="1400">
              <a:latin typeface="Yu Gothic UI Semibold"/>
              <a:cs typeface="Yu Gothic UI Semibold"/>
            </a:endParaRPr>
          </a:p>
        </p:txBody>
      </p:sp>
      <p:sp>
        <p:nvSpPr>
          <p:cNvPr id="15" name="object 15"/>
          <p:cNvSpPr txBox="1"/>
          <p:nvPr/>
        </p:nvSpPr>
        <p:spPr>
          <a:xfrm>
            <a:off x="6313114" y="4735776"/>
            <a:ext cx="1792605" cy="238760"/>
          </a:xfrm>
          <a:prstGeom prst="rect">
            <a:avLst/>
          </a:prstGeom>
        </p:spPr>
        <p:txBody>
          <a:bodyPr wrap="square" lIns="0" tIns="12700" rIns="0" bIns="0" rtlCol="0" vert="horz">
            <a:spAutoFit/>
          </a:bodyPr>
          <a:lstStyle/>
          <a:p>
            <a:pPr marL="12700">
              <a:lnSpc>
                <a:spcPct val="100000"/>
              </a:lnSpc>
              <a:spcBef>
                <a:spcPts val="100"/>
              </a:spcBef>
              <a:tabLst>
                <a:tab pos="1383030" algn="l"/>
              </a:tabLst>
            </a:pPr>
            <a:r>
              <a:rPr dirty="0" sz="1400" b="1">
                <a:solidFill>
                  <a:srgbClr val="404040"/>
                </a:solidFill>
                <a:latin typeface="Yu Gothic UI Semibold"/>
                <a:cs typeface="Yu Gothic UI Semibold"/>
              </a:rPr>
              <a:t>2009</a:t>
            </a:r>
            <a:r>
              <a:rPr dirty="0" sz="1400" b="1">
                <a:solidFill>
                  <a:srgbClr val="404040"/>
                </a:solidFill>
                <a:latin typeface="Yu Gothic UI Semibold"/>
                <a:cs typeface="Yu Gothic UI Semibold"/>
              </a:rPr>
              <a:t>	</a:t>
            </a:r>
            <a:r>
              <a:rPr dirty="0" sz="1400" spc="45" b="1">
                <a:solidFill>
                  <a:srgbClr val="404040"/>
                </a:solidFill>
                <a:latin typeface="Yu Gothic UI Semibold"/>
                <a:cs typeface="Yu Gothic UI Semibold"/>
              </a:rPr>
              <a:t>2014</a:t>
            </a:r>
            <a:endParaRPr sz="1400">
              <a:latin typeface="Yu Gothic UI Semibold"/>
              <a:cs typeface="Yu Gothic UI Semibold"/>
            </a:endParaRPr>
          </a:p>
        </p:txBody>
      </p:sp>
      <p:sp>
        <p:nvSpPr>
          <p:cNvPr id="16" name="object 16"/>
          <p:cNvSpPr txBox="1"/>
          <p:nvPr/>
        </p:nvSpPr>
        <p:spPr>
          <a:xfrm>
            <a:off x="207220" y="4735776"/>
            <a:ext cx="5156835" cy="715010"/>
          </a:xfrm>
          <a:prstGeom prst="rect">
            <a:avLst/>
          </a:prstGeom>
        </p:spPr>
        <p:txBody>
          <a:bodyPr wrap="square" lIns="0" tIns="12700" rIns="0" bIns="0" rtlCol="0" vert="horz">
            <a:spAutoFit/>
          </a:bodyPr>
          <a:lstStyle/>
          <a:p>
            <a:pPr marL="635000">
              <a:lnSpc>
                <a:spcPct val="100000"/>
              </a:lnSpc>
              <a:spcBef>
                <a:spcPts val="100"/>
              </a:spcBef>
              <a:tabLst>
                <a:tab pos="2005964" algn="l"/>
                <a:tab pos="3376295" algn="l"/>
                <a:tab pos="4747260" algn="l"/>
              </a:tabLst>
            </a:pPr>
            <a:r>
              <a:rPr dirty="0" sz="1400" spc="50" b="1">
                <a:solidFill>
                  <a:srgbClr val="404040"/>
                </a:solidFill>
                <a:latin typeface="Yu Gothic UI Semibold"/>
                <a:cs typeface="Yu Gothic UI Semibold"/>
              </a:rPr>
              <a:t>1989</a:t>
            </a:r>
            <a:r>
              <a:rPr dirty="0" sz="1400" spc="50" b="1">
                <a:solidFill>
                  <a:srgbClr val="404040"/>
                </a:solidFill>
                <a:latin typeface="Yu Gothic UI Semibold"/>
                <a:cs typeface="Yu Gothic UI Semibold"/>
              </a:rPr>
              <a:t>	</a:t>
            </a:r>
            <a:r>
              <a:rPr dirty="0" sz="1400" spc="45" b="1">
                <a:solidFill>
                  <a:srgbClr val="404040"/>
                </a:solidFill>
                <a:latin typeface="Yu Gothic UI Semibold"/>
                <a:cs typeface="Yu Gothic UI Semibold"/>
              </a:rPr>
              <a:t>1994</a:t>
            </a:r>
            <a:r>
              <a:rPr dirty="0" sz="1400" spc="45" b="1">
                <a:solidFill>
                  <a:srgbClr val="404040"/>
                </a:solidFill>
                <a:latin typeface="Yu Gothic UI Semibold"/>
                <a:cs typeface="Yu Gothic UI Semibold"/>
              </a:rPr>
              <a:t>	</a:t>
            </a:r>
            <a:r>
              <a:rPr dirty="0" sz="1400" spc="50" b="1">
                <a:solidFill>
                  <a:srgbClr val="404040"/>
                </a:solidFill>
                <a:latin typeface="Yu Gothic UI Semibold"/>
                <a:cs typeface="Yu Gothic UI Semibold"/>
              </a:rPr>
              <a:t>1999</a:t>
            </a:r>
            <a:r>
              <a:rPr dirty="0" sz="1400" spc="50" b="1">
                <a:solidFill>
                  <a:srgbClr val="404040"/>
                </a:solidFill>
                <a:latin typeface="Yu Gothic UI Semibold"/>
                <a:cs typeface="Yu Gothic UI Semibold"/>
              </a:rPr>
              <a:t>	</a:t>
            </a:r>
            <a:r>
              <a:rPr dirty="0" sz="1400" spc="-10" b="1">
                <a:solidFill>
                  <a:srgbClr val="404040"/>
                </a:solidFill>
                <a:latin typeface="Yu Gothic UI Semibold"/>
                <a:cs typeface="Yu Gothic UI Semibold"/>
              </a:rPr>
              <a:t>2004</a:t>
            </a:r>
            <a:endParaRPr sz="1400">
              <a:latin typeface="Yu Gothic UI Semibold"/>
              <a:cs typeface="Yu Gothic UI Semibold"/>
            </a:endParaRPr>
          </a:p>
          <a:p>
            <a:pPr>
              <a:lnSpc>
                <a:spcPct val="100000"/>
              </a:lnSpc>
              <a:spcBef>
                <a:spcPts val="75"/>
              </a:spcBef>
            </a:pPr>
            <a:endParaRPr sz="1350">
              <a:latin typeface="Yu Gothic UI Semibold"/>
              <a:cs typeface="Yu Gothic UI Semibold"/>
            </a:endParaRPr>
          </a:p>
          <a:p>
            <a:pPr marL="12700">
              <a:lnSpc>
                <a:spcPct val="100000"/>
              </a:lnSpc>
            </a:pPr>
            <a:r>
              <a:rPr dirty="0" sz="1000" b="1">
                <a:solidFill>
                  <a:srgbClr val="404040"/>
                </a:solidFill>
                <a:latin typeface="Yu Gothic UI Semibold"/>
                <a:cs typeface="Yu Gothic UI Semibold"/>
              </a:rPr>
              <a:t>（注）各年3</a:t>
            </a:r>
            <a:r>
              <a:rPr dirty="0" sz="1000" spc="95" b="1">
                <a:solidFill>
                  <a:srgbClr val="404040"/>
                </a:solidFill>
                <a:latin typeface="Yu Gothic UI Semibold"/>
                <a:cs typeface="Yu Gothic UI Semibold"/>
              </a:rPr>
              <a:t>月末時点</a:t>
            </a:r>
            <a:r>
              <a:rPr dirty="0" sz="1000" spc="60" b="1">
                <a:solidFill>
                  <a:srgbClr val="404040"/>
                </a:solidFill>
                <a:latin typeface="Yu Gothic UI Semibold"/>
                <a:cs typeface="Yu Gothic UI Semibold"/>
              </a:rPr>
              <a:t>。</a:t>
            </a:r>
            <a:r>
              <a:rPr dirty="0" sz="1000" spc="95" b="1">
                <a:solidFill>
                  <a:srgbClr val="404040"/>
                </a:solidFill>
                <a:latin typeface="Yu Gothic UI Semibold"/>
                <a:cs typeface="Yu Gothic UI Semibold"/>
              </a:rPr>
              <a:t>家計</a:t>
            </a:r>
            <a:r>
              <a:rPr dirty="0" sz="1000" spc="75" b="1">
                <a:solidFill>
                  <a:srgbClr val="404040"/>
                </a:solidFill>
                <a:latin typeface="Yu Gothic UI Semibold"/>
                <a:cs typeface="Yu Gothic UI Semibold"/>
              </a:rPr>
              <a:t>に</a:t>
            </a:r>
            <a:r>
              <a:rPr dirty="0" sz="1000" spc="80" b="1">
                <a:solidFill>
                  <a:srgbClr val="404040"/>
                </a:solidFill>
                <a:latin typeface="Yu Gothic UI Semibold"/>
                <a:cs typeface="Yu Gothic UI Semibold"/>
              </a:rPr>
              <a:t>は</a:t>
            </a:r>
            <a:r>
              <a:rPr dirty="0" sz="1000" spc="95" b="1">
                <a:solidFill>
                  <a:srgbClr val="404040"/>
                </a:solidFill>
                <a:latin typeface="Yu Gothic UI Semibold"/>
                <a:cs typeface="Yu Gothic UI Semibold"/>
              </a:rPr>
              <a:t>法人形態</a:t>
            </a:r>
            <a:r>
              <a:rPr dirty="0" sz="1000" spc="70" b="1">
                <a:solidFill>
                  <a:srgbClr val="404040"/>
                </a:solidFill>
                <a:latin typeface="Yu Gothic UI Semibold"/>
                <a:cs typeface="Yu Gothic UI Semibold"/>
              </a:rPr>
              <a:t>を</a:t>
            </a:r>
            <a:r>
              <a:rPr dirty="0" sz="1000" spc="95" b="1">
                <a:solidFill>
                  <a:srgbClr val="404040"/>
                </a:solidFill>
                <a:latin typeface="Yu Gothic UI Semibold"/>
                <a:cs typeface="Yu Gothic UI Semibold"/>
              </a:rPr>
              <a:t>採</a:t>
            </a:r>
            <a:r>
              <a:rPr dirty="0" sz="1000" spc="70" b="1">
                <a:solidFill>
                  <a:srgbClr val="404040"/>
                </a:solidFill>
                <a:latin typeface="Yu Gothic UI Semibold"/>
                <a:cs typeface="Yu Gothic UI Semibold"/>
              </a:rPr>
              <a:t>ら</a:t>
            </a:r>
            <a:r>
              <a:rPr dirty="0" sz="1000" spc="80" b="1">
                <a:solidFill>
                  <a:srgbClr val="404040"/>
                </a:solidFill>
                <a:latin typeface="Yu Gothic UI Semibold"/>
                <a:cs typeface="Yu Gothic UI Semibold"/>
              </a:rPr>
              <a:t>ない</a:t>
            </a:r>
            <a:r>
              <a:rPr dirty="0" sz="1000" spc="75" b="1">
                <a:solidFill>
                  <a:srgbClr val="404040"/>
                </a:solidFill>
                <a:latin typeface="Yu Gothic UI Semibold"/>
                <a:cs typeface="Yu Gothic UI Semibold"/>
              </a:rPr>
              <a:t>で</a:t>
            </a:r>
            <a:r>
              <a:rPr dirty="0" sz="1000" spc="95" b="1">
                <a:solidFill>
                  <a:srgbClr val="404040"/>
                </a:solidFill>
                <a:latin typeface="Yu Gothic UI Semibold"/>
                <a:cs typeface="Yu Gothic UI Semibold"/>
              </a:rPr>
              <a:t>事業</a:t>
            </a:r>
            <a:r>
              <a:rPr dirty="0" sz="1000" spc="70" b="1">
                <a:solidFill>
                  <a:srgbClr val="404040"/>
                </a:solidFill>
                <a:latin typeface="Yu Gothic UI Semibold"/>
                <a:cs typeface="Yu Gothic UI Semibold"/>
              </a:rPr>
              <a:t>を</a:t>
            </a:r>
            <a:r>
              <a:rPr dirty="0" sz="1000" spc="95" b="1">
                <a:solidFill>
                  <a:srgbClr val="404040"/>
                </a:solidFill>
                <a:latin typeface="Yu Gothic UI Semibold"/>
                <a:cs typeface="Yu Gothic UI Semibold"/>
              </a:rPr>
              <a:t>行</a:t>
            </a:r>
            <a:r>
              <a:rPr dirty="0" sz="1000" spc="65" b="1">
                <a:solidFill>
                  <a:srgbClr val="404040"/>
                </a:solidFill>
                <a:latin typeface="Yu Gothic UI Semibold"/>
                <a:cs typeface="Yu Gothic UI Semibold"/>
              </a:rPr>
              <a:t>う</a:t>
            </a:r>
            <a:r>
              <a:rPr dirty="0" sz="1000" spc="95" b="1">
                <a:solidFill>
                  <a:srgbClr val="404040"/>
                </a:solidFill>
                <a:latin typeface="Yu Gothic UI Semibold"/>
                <a:cs typeface="Yu Gothic UI Semibold"/>
              </a:rPr>
              <a:t>個人事業主</a:t>
            </a:r>
            <a:r>
              <a:rPr dirty="0" sz="1000" spc="70" b="1">
                <a:solidFill>
                  <a:srgbClr val="404040"/>
                </a:solidFill>
                <a:latin typeface="Yu Gothic UI Semibold"/>
                <a:cs typeface="Yu Gothic UI Semibold"/>
              </a:rPr>
              <a:t>を</a:t>
            </a:r>
            <a:r>
              <a:rPr dirty="0" sz="1000" spc="95" b="1">
                <a:solidFill>
                  <a:srgbClr val="404040"/>
                </a:solidFill>
                <a:latin typeface="Yu Gothic UI Semibold"/>
                <a:cs typeface="Yu Gothic UI Semibold"/>
              </a:rPr>
              <a:t>含</a:t>
            </a:r>
            <a:r>
              <a:rPr dirty="0" sz="1000" spc="80" b="1">
                <a:solidFill>
                  <a:srgbClr val="404040"/>
                </a:solidFill>
                <a:latin typeface="Yu Gothic UI Semibold"/>
                <a:cs typeface="Yu Gothic UI Semibold"/>
              </a:rPr>
              <a:t>む</a:t>
            </a:r>
            <a:r>
              <a:rPr dirty="0" sz="1000" spc="60" b="1">
                <a:solidFill>
                  <a:srgbClr val="404040"/>
                </a:solidFill>
                <a:latin typeface="Yu Gothic UI Semibold"/>
                <a:cs typeface="Yu Gothic UI Semibold"/>
              </a:rPr>
              <a:t>。</a:t>
            </a:r>
            <a:endParaRPr sz="1000">
              <a:latin typeface="Yu Gothic UI Semibold"/>
              <a:cs typeface="Yu Gothic UI Semibold"/>
            </a:endParaRPr>
          </a:p>
        </p:txBody>
      </p:sp>
      <p:sp>
        <p:nvSpPr>
          <p:cNvPr id="17" name="object 17"/>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180"/>
              <a:t>家計の現金・預金額の推</a:t>
            </a:r>
            <a:r>
              <a:rPr dirty="0" spc="20"/>
              <a:t>移</a:t>
            </a:r>
          </a:p>
        </p:txBody>
      </p:sp>
      <p:sp>
        <p:nvSpPr>
          <p:cNvPr id="18" name="object 18"/>
          <p:cNvSpPr txBox="1"/>
          <p:nvPr/>
        </p:nvSpPr>
        <p:spPr>
          <a:xfrm>
            <a:off x="8875551" y="4735776"/>
            <a:ext cx="635000" cy="405765"/>
          </a:xfrm>
          <a:prstGeom prst="rect">
            <a:avLst/>
          </a:prstGeom>
        </p:spPr>
        <p:txBody>
          <a:bodyPr wrap="square" lIns="0" tIns="12700" rIns="0" bIns="0" rtlCol="0" vert="horz">
            <a:spAutoFit/>
          </a:bodyPr>
          <a:lstStyle/>
          <a:p>
            <a:pPr algn="r" marR="38735">
              <a:lnSpc>
                <a:spcPts val="1614"/>
              </a:lnSpc>
              <a:spcBef>
                <a:spcPts val="100"/>
              </a:spcBef>
            </a:pPr>
            <a:r>
              <a:rPr dirty="0" sz="1400" spc="50" b="1">
                <a:solidFill>
                  <a:srgbClr val="404040"/>
                </a:solidFill>
                <a:latin typeface="Yu Gothic UI Semibold"/>
                <a:cs typeface="Yu Gothic UI Semibold"/>
              </a:rPr>
              <a:t>2019</a:t>
            </a:r>
            <a:endParaRPr sz="1400">
              <a:latin typeface="Yu Gothic UI Semibold"/>
              <a:cs typeface="Yu Gothic UI Semibold"/>
            </a:endParaRPr>
          </a:p>
          <a:p>
            <a:pPr algn="r" marR="5080">
              <a:lnSpc>
                <a:spcPts val="1375"/>
              </a:lnSpc>
            </a:pPr>
            <a:r>
              <a:rPr dirty="0" sz="1200" b="1">
                <a:solidFill>
                  <a:srgbClr val="404040"/>
                </a:solidFill>
                <a:latin typeface="Yu Gothic UI Semibold"/>
                <a:cs typeface="Yu Gothic UI Semibold"/>
              </a:rPr>
              <a:t>（年度）</a:t>
            </a:r>
            <a:endParaRPr sz="1200">
              <a:latin typeface="Yu Gothic UI Semibold"/>
              <a:cs typeface="Yu Gothic UI Semibold"/>
            </a:endParaRPr>
          </a:p>
        </p:txBody>
      </p:sp>
      <p:sp>
        <p:nvSpPr>
          <p:cNvPr id="19" name="object 19"/>
          <p:cNvSpPr txBox="1"/>
          <p:nvPr/>
        </p:nvSpPr>
        <p:spPr>
          <a:xfrm>
            <a:off x="116970" y="332894"/>
            <a:ext cx="635000" cy="581025"/>
          </a:xfrm>
          <a:prstGeom prst="rect">
            <a:avLst/>
          </a:prstGeom>
        </p:spPr>
        <p:txBody>
          <a:bodyPr wrap="square" lIns="0" tIns="12700" rIns="0" bIns="0" rtlCol="0" vert="horz">
            <a:spAutoFit/>
          </a:bodyPr>
          <a:lstStyle/>
          <a:p>
            <a:pPr algn="r" marR="5080">
              <a:lnSpc>
                <a:spcPct val="100000"/>
              </a:lnSpc>
              <a:spcBef>
                <a:spcPts val="100"/>
              </a:spcBef>
            </a:pPr>
            <a:r>
              <a:rPr dirty="0" sz="1200" b="1">
                <a:solidFill>
                  <a:srgbClr val="404040"/>
                </a:solidFill>
                <a:latin typeface="Yu Gothic UI Semibold"/>
                <a:cs typeface="Yu Gothic UI Semibold"/>
              </a:rPr>
              <a:t>（兆円）</a:t>
            </a:r>
            <a:endParaRPr sz="1200">
              <a:latin typeface="Yu Gothic UI Semibold"/>
              <a:cs typeface="Yu Gothic UI Semibold"/>
            </a:endParaRPr>
          </a:p>
          <a:p>
            <a:pPr algn="r" marR="45085">
              <a:lnSpc>
                <a:spcPct val="100000"/>
              </a:lnSpc>
              <a:spcBef>
                <a:spcPts val="1250"/>
              </a:spcBef>
            </a:pPr>
            <a:r>
              <a:rPr dirty="0" sz="1400" spc="45" b="1">
                <a:solidFill>
                  <a:srgbClr val="404040"/>
                </a:solidFill>
                <a:latin typeface="Yu Gothic UI Semibold"/>
                <a:cs typeface="Yu Gothic UI Semibold"/>
              </a:rPr>
              <a:t>1,200</a:t>
            </a:r>
            <a:endParaRPr sz="1400">
              <a:latin typeface="Yu Gothic UI Semibold"/>
              <a:cs typeface="Yu Gothic UI Semibold"/>
            </a:endParaRPr>
          </a:p>
        </p:txBody>
      </p:sp>
      <p:sp>
        <p:nvSpPr>
          <p:cNvPr id="20" name="object 20"/>
          <p:cNvSpPr/>
          <p:nvPr/>
        </p:nvSpPr>
        <p:spPr>
          <a:xfrm>
            <a:off x="5473700" y="5229859"/>
            <a:ext cx="4302760" cy="261620"/>
          </a:xfrm>
          <a:custGeom>
            <a:avLst/>
            <a:gdLst/>
            <a:ahLst/>
            <a:cxnLst/>
            <a:rect l="l" t="t" r="r" b="b"/>
            <a:pathLst>
              <a:path w="4302759" h="261620">
                <a:moveTo>
                  <a:pt x="4302759" y="0"/>
                </a:moveTo>
                <a:lnTo>
                  <a:pt x="0" y="0"/>
                </a:lnTo>
                <a:lnTo>
                  <a:pt x="0" y="261619"/>
                </a:lnTo>
                <a:lnTo>
                  <a:pt x="4302759" y="261619"/>
                </a:lnTo>
                <a:lnTo>
                  <a:pt x="4302759" y="0"/>
                </a:lnTo>
                <a:close/>
              </a:path>
            </a:pathLst>
          </a:custGeom>
          <a:solidFill>
            <a:srgbClr val="FFFFFF"/>
          </a:solidFill>
        </p:spPr>
        <p:txBody>
          <a:bodyPr wrap="square" lIns="0" tIns="0" rIns="0" bIns="0" rtlCol="0"/>
          <a:lstStyle/>
          <a:p/>
        </p:txBody>
      </p:sp>
      <p:sp>
        <p:nvSpPr>
          <p:cNvPr id="21" name="object 21"/>
          <p:cNvSpPr txBox="1"/>
          <p:nvPr/>
        </p:nvSpPr>
        <p:spPr>
          <a:xfrm>
            <a:off x="5727057" y="5252060"/>
            <a:ext cx="379730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出典：日本銀行</a:t>
            </a:r>
            <a:r>
              <a:rPr dirty="0" sz="1100" spc="550" b="1">
                <a:solidFill>
                  <a:srgbClr val="7E7E7E"/>
                </a:solidFill>
                <a:latin typeface="Yu Gothic UI Semibold"/>
                <a:cs typeface="Yu Gothic UI Semibold"/>
              </a:rPr>
              <a:t>『</a:t>
            </a:r>
            <a:r>
              <a:rPr dirty="0" sz="1100" spc="550" b="1">
                <a:solidFill>
                  <a:srgbClr val="7E7E7E"/>
                </a:solidFill>
                <a:latin typeface="Yu Gothic UI Semibold"/>
                <a:cs typeface="Yu Gothic UI Semibold"/>
              </a:rPr>
              <a:t>資金循環統計</a:t>
            </a:r>
            <a:r>
              <a:rPr dirty="0" sz="1100" spc="550" b="1">
                <a:solidFill>
                  <a:srgbClr val="7E7E7E"/>
                </a:solidFill>
                <a:latin typeface="Yu Gothic UI Semibold"/>
                <a:cs typeface="Yu Gothic UI Semibold"/>
              </a:rPr>
              <a:t>』</a:t>
            </a:r>
            <a:r>
              <a:rPr dirty="0" sz="1100" spc="95" b="1">
                <a:solidFill>
                  <a:srgbClr val="7E7E7E"/>
                </a:solidFill>
                <a:latin typeface="Yu Gothic UI Semibold"/>
                <a:cs typeface="Yu Gothic UI Semibold"/>
              </a:rPr>
              <a:t>をもとに日本維新の会作成</a:t>
            </a:r>
            <a:endParaRPr sz="1100">
              <a:latin typeface="Yu Gothic UI Semibold"/>
              <a:cs typeface="Yu Gothic UI Semibold"/>
            </a:endParaRPr>
          </a:p>
        </p:txBody>
      </p:sp>
      <p:sp>
        <p:nvSpPr>
          <p:cNvPr id="22" name="object 22"/>
          <p:cNvSpPr/>
          <p:nvPr/>
        </p:nvSpPr>
        <p:spPr>
          <a:xfrm>
            <a:off x="129539" y="6022340"/>
            <a:ext cx="9646920" cy="368300"/>
          </a:xfrm>
          <a:custGeom>
            <a:avLst/>
            <a:gdLst/>
            <a:ahLst/>
            <a:cxnLst/>
            <a:rect l="l" t="t" r="r" b="b"/>
            <a:pathLst>
              <a:path w="9646920" h="368300">
                <a:moveTo>
                  <a:pt x="9646920" y="0"/>
                </a:moveTo>
                <a:lnTo>
                  <a:pt x="0" y="0"/>
                </a:lnTo>
                <a:lnTo>
                  <a:pt x="0" y="368300"/>
                </a:lnTo>
                <a:lnTo>
                  <a:pt x="9646920" y="368300"/>
                </a:lnTo>
                <a:lnTo>
                  <a:pt x="9646920" y="0"/>
                </a:lnTo>
                <a:close/>
              </a:path>
            </a:pathLst>
          </a:custGeom>
          <a:solidFill>
            <a:srgbClr val="FFFF5B"/>
          </a:solidFill>
        </p:spPr>
        <p:txBody>
          <a:bodyPr wrap="square" lIns="0" tIns="0" rIns="0" bIns="0" rtlCol="0"/>
          <a:lstStyle/>
          <a:p/>
        </p:txBody>
      </p:sp>
      <p:sp>
        <p:nvSpPr>
          <p:cNvPr id="23" name="object 23"/>
          <p:cNvSpPr txBox="1"/>
          <p:nvPr/>
        </p:nvSpPr>
        <p:spPr>
          <a:xfrm>
            <a:off x="253682" y="6000163"/>
            <a:ext cx="9398000" cy="372110"/>
          </a:xfrm>
          <a:prstGeom prst="rect">
            <a:avLst/>
          </a:prstGeom>
        </p:spPr>
        <p:txBody>
          <a:bodyPr wrap="square" lIns="0" tIns="53340" rIns="0" bIns="0" rtlCol="0" vert="horz">
            <a:spAutoFit/>
          </a:bodyPr>
          <a:lstStyle/>
          <a:p>
            <a:pPr marL="12700">
              <a:lnSpc>
                <a:spcPct val="100000"/>
              </a:lnSpc>
              <a:spcBef>
                <a:spcPts val="420"/>
              </a:spcBef>
            </a:pPr>
            <a:r>
              <a:rPr dirty="0" sz="1800" spc="165" b="1">
                <a:solidFill>
                  <a:srgbClr val="252525"/>
                </a:solidFill>
                <a:latin typeface="Yu Gothic UI Semibold"/>
                <a:cs typeface="Yu Gothic UI Semibold"/>
              </a:rPr>
              <a:t>消費</a:t>
            </a:r>
            <a:r>
              <a:rPr dirty="0" sz="1800" spc="140" b="1">
                <a:solidFill>
                  <a:srgbClr val="252525"/>
                </a:solidFill>
                <a:latin typeface="Yu Gothic UI Semibold"/>
                <a:cs typeface="Yu Gothic UI Semibold"/>
              </a:rPr>
              <a:t>が</a:t>
            </a:r>
            <a:r>
              <a:rPr dirty="0" sz="1800" spc="165" b="1">
                <a:solidFill>
                  <a:srgbClr val="252525"/>
                </a:solidFill>
                <a:latin typeface="Yu Gothic UI Semibold"/>
                <a:cs typeface="Yu Gothic UI Semibold"/>
              </a:rPr>
              <a:t>冷</a:t>
            </a:r>
            <a:r>
              <a:rPr dirty="0" sz="1800" spc="135" b="1">
                <a:solidFill>
                  <a:srgbClr val="252525"/>
                </a:solidFill>
                <a:latin typeface="Yu Gothic UI Semibold"/>
                <a:cs typeface="Yu Gothic UI Semibold"/>
              </a:rPr>
              <a:t>え</a:t>
            </a:r>
            <a:r>
              <a:rPr dirty="0" sz="1800" spc="165" b="1">
                <a:solidFill>
                  <a:srgbClr val="252525"/>
                </a:solidFill>
                <a:latin typeface="Yu Gothic UI Semibold"/>
                <a:cs typeface="Yu Gothic UI Semibold"/>
              </a:rPr>
              <a:t>込</a:t>
            </a:r>
            <a:r>
              <a:rPr dirty="0" sz="1800" spc="150" b="1">
                <a:solidFill>
                  <a:srgbClr val="252525"/>
                </a:solidFill>
                <a:latin typeface="Yu Gothic UI Semibold"/>
                <a:cs typeface="Yu Gothic UI Semibold"/>
              </a:rPr>
              <a:t>み</a:t>
            </a:r>
            <a:r>
              <a:rPr dirty="0" sz="1800" spc="110" b="1">
                <a:solidFill>
                  <a:srgbClr val="252525"/>
                </a:solidFill>
                <a:latin typeface="Yu Gothic UI Semibold"/>
                <a:cs typeface="Yu Gothic UI Semibold"/>
              </a:rPr>
              <a:t>、</a:t>
            </a:r>
            <a:r>
              <a:rPr dirty="0" sz="1800" spc="165" b="1">
                <a:solidFill>
                  <a:srgbClr val="252525"/>
                </a:solidFill>
                <a:latin typeface="Yu Gothic UI Semibold"/>
                <a:cs typeface="Yu Gothic UI Semibold"/>
              </a:rPr>
              <a:t>賃金水準</a:t>
            </a:r>
            <a:r>
              <a:rPr dirty="0" sz="1800" spc="130" b="1">
                <a:solidFill>
                  <a:srgbClr val="252525"/>
                </a:solidFill>
                <a:latin typeface="Yu Gothic UI Semibold"/>
                <a:cs typeface="Yu Gothic UI Semibold"/>
              </a:rPr>
              <a:t>も</a:t>
            </a:r>
            <a:r>
              <a:rPr dirty="0" sz="1800" spc="165" b="1">
                <a:solidFill>
                  <a:srgbClr val="252525"/>
                </a:solidFill>
                <a:latin typeface="Yu Gothic UI Semibold"/>
                <a:cs typeface="Yu Gothic UI Semibold"/>
              </a:rPr>
              <a:t>低下</a:t>
            </a:r>
            <a:r>
              <a:rPr dirty="0" sz="1800" spc="140" b="1">
                <a:solidFill>
                  <a:srgbClr val="252525"/>
                </a:solidFill>
                <a:latin typeface="Yu Gothic UI Semibold"/>
                <a:cs typeface="Yu Gothic UI Semibold"/>
              </a:rPr>
              <a:t>す</a:t>
            </a:r>
            <a:r>
              <a:rPr dirty="0" sz="1800" spc="130" b="1">
                <a:solidFill>
                  <a:srgbClr val="252525"/>
                </a:solidFill>
                <a:latin typeface="Yu Gothic UI Semibold"/>
                <a:cs typeface="Yu Gothic UI Semibold"/>
              </a:rPr>
              <a:t>る</a:t>
            </a:r>
            <a:r>
              <a:rPr dirty="0" sz="1800" spc="165" b="1">
                <a:solidFill>
                  <a:srgbClr val="252525"/>
                </a:solidFill>
                <a:latin typeface="Yu Gothic UI Semibold"/>
                <a:cs typeface="Yu Gothic UI Semibold"/>
              </a:rPr>
              <a:t>中</a:t>
            </a:r>
            <a:r>
              <a:rPr dirty="0" sz="1800" spc="110" b="1">
                <a:solidFill>
                  <a:srgbClr val="252525"/>
                </a:solidFill>
                <a:latin typeface="Yu Gothic UI Semibold"/>
                <a:cs typeface="Yu Gothic UI Semibold"/>
              </a:rPr>
              <a:t>、</a:t>
            </a:r>
            <a:r>
              <a:rPr dirty="0" sz="1800" spc="165" b="1">
                <a:solidFill>
                  <a:srgbClr val="252525"/>
                </a:solidFill>
                <a:latin typeface="Yu Gothic UI Semibold"/>
                <a:cs typeface="Yu Gothic UI Semibold"/>
              </a:rPr>
              <a:t>将来不安</a:t>
            </a:r>
            <a:r>
              <a:rPr dirty="0" sz="1800" spc="140" b="1">
                <a:solidFill>
                  <a:srgbClr val="252525"/>
                </a:solidFill>
                <a:latin typeface="Yu Gothic UI Semibold"/>
                <a:cs typeface="Yu Gothic UI Semibold"/>
              </a:rPr>
              <a:t>か</a:t>
            </a:r>
            <a:r>
              <a:rPr dirty="0" sz="1800" spc="120" b="1">
                <a:solidFill>
                  <a:srgbClr val="252525"/>
                </a:solidFill>
                <a:latin typeface="Yu Gothic UI Semibold"/>
                <a:cs typeface="Yu Gothic UI Semibold"/>
              </a:rPr>
              <a:t>ら</a:t>
            </a:r>
            <a:r>
              <a:rPr dirty="0" sz="1800" spc="140" b="1">
                <a:solidFill>
                  <a:srgbClr val="252525"/>
                </a:solidFill>
                <a:latin typeface="Yu Gothic UI Semibold"/>
                <a:cs typeface="Yu Gothic UI Semibold"/>
              </a:rPr>
              <a:t>か</a:t>
            </a:r>
            <a:r>
              <a:rPr dirty="0" sz="1800" spc="165" b="1">
                <a:solidFill>
                  <a:srgbClr val="252525"/>
                </a:solidFill>
                <a:latin typeface="Yu Gothic UI Semibold"/>
                <a:cs typeface="Yu Gothic UI Semibold"/>
              </a:rPr>
              <a:t>家計</a:t>
            </a:r>
            <a:r>
              <a:rPr dirty="0" sz="1800" spc="140" b="1">
                <a:solidFill>
                  <a:srgbClr val="252525"/>
                </a:solidFill>
                <a:latin typeface="Yu Gothic UI Semibold"/>
                <a:cs typeface="Yu Gothic UI Semibold"/>
              </a:rPr>
              <a:t>の</a:t>
            </a:r>
            <a:r>
              <a:rPr dirty="0" sz="1800" spc="165" b="1">
                <a:solidFill>
                  <a:srgbClr val="252525"/>
                </a:solidFill>
                <a:latin typeface="Yu Gothic UI Semibold"/>
                <a:cs typeface="Yu Gothic UI Semibold"/>
              </a:rPr>
              <a:t>現金</a:t>
            </a:r>
            <a:r>
              <a:rPr dirty="0" sz="1800" spc="80" b="1">
                <a:solidFill>
                  <a:srgbClr val="252525"/>
                </a:solidFill>
                <a:latin typeface="Yu Gothic UI Semibold"/>
                <a:cs typeface="Yu Gothic UI Semibold"/>
              </a:rPr>
              <a:t>・</a:t>
            </a:r>
            <a:r>
              <a:rPr dirty="0" sz="1800" spc="165" b="1">
                <a:solidFill>
                  <a:srgbClr val="252525"/>
                </a:solidFill>
                <a:latin typeface="Yu Gothic UI Semibold"/>
                <a:cs typeface="Yu Gothic UI Semibold"/>
              </a:rPr>
              <a:t>預金額</a:t>
            </a:r>
            <a:r>
              <a:rPr dirty="0" sz="1800" spc="145" b="1">
                <a:solidFill>
                  <a:srgbClr val="252525"/>
                </a:solidFill>
                <a:latin typeface="Yu Gothic UI Semibold"/>
                <a:cs typeface="Yu Gothic UI Semibold"/>
              </a:rPr>
              <a:t>は</a:t>
            </a:r>
            <a:r>
              <a:rPr dirty="0" sz="1800" spc="165" b="1">
                <a:solidFill>
                  <a:srgbClr val="252525"/>
                </a:solidFill>
                <a:latin typeface="Yu Gothic UI Semibold"/>
                <a:cs typeface="Yu Gothic UI Semibold"/>
              </a:rPr>
              <a:t>増加傾向</a:t>
            </a:r>
            <a:r>
              <a:rPr dirty="0" sz="1800" spc="-15" b="1">
                <a:solidFill>
                  <a:srgbClr val="252525"/>
                </a:solidFill>
                <a:latin typeface="Yu Gothic UI Semibold"/>
                <a:cs typeface="Yu Gothic UI Semibold"/>
              </a:rPr>
              <a:t>。</a:t>
            </a:r>
            <a:endParaRPr sz="1800">
              <a:latin typeface="Yu Gothic UI Semibold"/>
              <a:cs typeface="Yu Gothic UI Semibold"/>
            </a:endParaRPr>
          </a:p>
        </p:txBody>
      </p:sp>
      <p:sp>
        <p:nvSpPr>
          <p:cNvPr id="24" name="object 24"/>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16</a:t>
            </a:r>
            <a:endParaRPr sz="900">
              <a:latin typeface="MS UI Gothic"/>
              <a:cs typeface="MS UI Gothic"/>
            </a:endParaRPr>
          </a:p>
        </p:txBody>
      </p:sp>
      <p:sp>
        <p:nvSpPr>
          <p:cNvPr id="25" name="object 2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187" y="114959"/>
            <a:ext cx="3378200" cy="391160"/>
          </a:xfrm>
          <a:prstGeom prst="rect">
            <a:avLst/>
          </a:prstGeom>
        </p:spPr>
        <p:txBody>
          <a:bodyPr wrap="square" lIns="0" tIns="12700" rIns="0" bIns="0" rtlCol="0" vert="horz">
            <a:spAutoFit/>
          </a:bodyPr>
          <a:lstStyle/>
          <a:p>
            <a:pPr marL="12700">
              <a:lnSpc>
                <a:spcPct val="100000"/>
              </a:lnSpc>
              <a:spcBef>
                <a:spcPts val="100"/>
              </a:spcBef>
            </a:pPr>
            <a:r>
              <a:rPr dirty="0" sz="2400" spc="120" b="1">
                <a:latin typeface="Yu Gothic UI Semibold"/>
                <a:cs typeface="Yu Gothic UI Semibold"/>
              </a:rPr>
              <a:t>金融資産ゼロ世帯の実態</a:t>
            </a:r>
            <a:endParaRPr sz="2400">
              <a:latin typeface="Yu Gothic UI Semibold"/>
              <a:cs typeface="Yu Gothic UI Semibold"/>
            </a:endParaRPr>
          </a:p>
        </p:txBody>
      </p:sp>
      <p:grpSp>
        <p:nvGrpSpPr>
          <p:cNvPr id="3" name="object 3"/>
          <p:cNvGrpSpPr/>
          <p:nvPr/>
        </p:nvGrpSpPr>
        <p:grpSpPr>
          <a:xfrm>
            <a:off x="1183639" y="2552700"/>
            <a:ext cx="3520440" cy="3103880"/>
            <a:chOff x="1183639" y="2552700"/>
            <a:chExt cx="3520440" cy="3103880"/>
          </a:xfrm>
        </p:grpSpPr>
        <p:pic>
          <p:nvPicPr>
            <p:cNvPr id="4" name="object 4"/>
            <p:cNvPicPr/>
            <p:nvPr/>
          </p:nvPicPr>
          <p:blipFill>
            <a:blip r:embed="rId2" cstate="print"/>
            <a:stretch>
              <a:fillRect/>
            </a:stretch>
          </p:blipFill>
          <p:spPr>
            <a:xfrm>
              <a:off x="1183639" y="2552700"/>
              <a:ext cx="3520440" cy="3103879"/>
            </a:xfrm>
            <a:prstGeom prst="rect">
              <a:avLst/>
            </a:prstGeom>
          </p:spPr>
        </p:pic>
        <p:sp>
          <p:nvSpPr>
            <p:cNvPr id="5" name="object 5"/>
            <p:cNvSpPr/>
            <p:nvPr/>
          </p:nvSpPr>
          <p:spPr>
            <a:xfrm>
              <a:off x="3754119" y="5384800"/>
              <a:ext cx="101600" cy="0"/>
            </a:xfrm>
            <a:custGeom>
              <a:avLst/>
              <a:gdLst/>
              <a:ahLst/>
              <a:cxnLst/>
              <a:rect l="l" t="t" r="r" b="b"/>
              <a:pathLst>
                <a:path w="101600" h="0">
                  <a:moveTo>
                    <a:pt x="0" y="0"/>
                  </a:moveTo>
                  <a:lnTo>
                    <a:pt x="43180" y="0"/>
                  </a:lnTo>
                  <a:lnTo>
                    <a:pt x="101600" y="0"/>
                  </a:lnTo>
                </a:path>
              </a:pathLst>
            </a:custGeom>
            <a:ln w="9525">
              <a:solidFill>
                <a:srgbClr val="A6A6A6"/>
              </a:solidFill>
            </a:ln>
          </p:spPr>
          <p:txBody>
            <a:bodyPr wrap="square" lIns="0" tIns="0" rIns="0" bIns="0" rtlCol="0"/>
            <a:lstStyle/>
            <a:p/>
          </p:txBody>
        </p:sp>
        <p:sp>
          <p:nvSpPr>
            <p:cNvPr id="6" name="object 6"/>
            <p:cNvSpPr/>
            <p:nvPr/>
          </p:nvSpPr>
          <p:spPr>
            <a:xfrm>
              <a:off x="4236719" y="4889500"/>
              <a:ext cx="63500" cy="2540"/>
            </a:xfrm>
            <a:custGeom>
              <a:avLst/>
              <a:gdLst/>
              <a:ahLst/>
              <a:cxnLst/>
              <a:rect l="l" t="t" r="r" b="b"/>
              <a:pathLst>
                <a:path w="63500" h="2539">
                  <a:moveTo>
                    <a:pt x="0" y="2539"/>
                  </a:moveTo>
                  <a:lnTo>
                    <a:pt x="5080" y="0"/>
                  </a:lnTo>
                  <a:lnTo>
                    <a:pt x="63500" y="0"/>
                  </a:lnTo>
                </a:path>
              </a:pathLst>
            </a:custGeom>
            <a:ln w="9525">
              <a:solidFill>
                <a:srgbClr val="A6A6A6"/>
              </a:solidFill>
            </a:ln>
          </p:spPr>
          <p:txBody>
            <a:bodyPr wrap="square" lIns="0" tIns="0" rIns="0" bIns="0" rtlCol="0"/>
            <a:lstStyle/>
            <a:p/>
          </p:txBody>
        </p:sp>
        <p:sp>
          <p:nvSpPr>
            <p:cNvPr id="7" name="object 7"/>
            <p:cNvSpPr/>
            <p:nvPr/>
          </p:nvSpPr>
          <p:spPr>
            <a:xfrm>
              <a:off x="3652519" y="4396739"/>
              <a:ext cx="127000" cy="2540"/>
            </a:xfrm>
            <a:custGeom>
              <a:avLst/>
              <a:gdLst/>
              <a:ahLst/>
              <a:cxnLst/>
              <a:rect l="l" t="t" r="r" b="b"/>
              <a:pathLst>
                <a:path w="127000" h="2539">
                  <a:moveTo>
                    <a:pt x="0" y="2539"/>
                  </a:moveTo>
                  <a:lnTo>
                    <a:pt x="71120" y="0"/>
                  </a:lnTo>
                  <a:lnTo>
                    <a:pt x="127000" y="0"/>
                  </a:lnTo>
                </a:path>
              </a:pathLst>
            </a:custGeom>
            <a:ln w="9525">
              <a:solidFill>
                <a:srgbClr val="A6A6A6"/>
              </a:solidFill>
            </a:ln>
          </p:spPr>
          <p:txBody>
            <a:bodyPr wrap="square" lIns="0" tIns="0" rIns="0" bIns="0" rtlCol="0"/>
            <a:lstStyle/>
            <a:p/>
          </p:txBody>
        </p:sp>
        <p:sp>
          <p:nvSpPr>
            <p:cNvPr id="8" name="object 8"/>
            <p:cNvSpPr/>
            <p:nvPr/>
          </p:nvSpPr>
          <p:spPr>
            <a:xfrm>
              <a:off x="3921760" y="3903980"/>
              <a:ext cx="127000" cy="2540"/>
            </a:xfrm>
            <a:custGeom>
              <a:avLst/>
              <a:gdLst/>
              <a:ahLst/>
              <a:cxnLst/>
              <a:rect l="l" t="t" r="r" b="b"/>
              <a:pathLst>
                <a:path w="127000" h="2539">
                  <a:moveTo>
                    <a:pt x="0" y="2540"/>
                  </a:moveTo>
                  <a:lnTo>
                    <a:pt x="68580" y="0"/>
                  </a:lnTo>
                  <a:lnTo>
                    <a:pt x="127000" y="0"/>
                  </a:lnTo>
                </a:path>
              </a:pathLst>
            </a:custGeom>
            <a:ln w="9525">
              <a:solidFill>
                <a:srgbClr val="A6A6A6"/>
              </a:solidFill>
            </a:ln>
          </p:spPr>
          <p:txBody>
            <a:bodyPr wrap="square" lIns="0" tIns="0" rIns="0" bIns="0" rtlCol="0"/>
            <a:lstStyle/>
            <a:p/>
          </p:txBody>
        </p:sp>
        <p:sp>
          <p:nvSpPr>
            <p:cNvPr id="9" name="object 9"/>
            <p:cNvSpPr/>
            <p:nvPr/>
          </p:nvSpPr>
          <p:spPr>
            <a:xfrm>
              <a:off x="3700779" y="3411219"/>
              <a:ext cx="76200" cy="0"/>
            </a:xfrm>
            <a:custGeom>
              <a:avLst/>
              <a:gdLst/>
              <a:ahLst/>
              <a:cxnLst/>
              <a:rect l="l" t="t" r="r" b="b"/>
              <a:pathLst>
                <a:path w="76200" h="0">
                  <a:moveTo>
                    <a:pt x="0" y="0"/>
                  </a:moveTo>
                  <a:lnTo>
                    <a:pt x="17780" y="0"/>
                  </a:lnTo>
                  <a:lnTo>
                    <a:pt x="76200" y="0"/>
                  </a:lnTo>
                </a:path>
              </a:pathLst>
            </a:custGeom>
            <a:ln w="9525">
              <a:solidFill>
                <a:srgbClr val="A6A6A6"/>
              </a:solidFill>
            </a:ln>
          </p:spPr>
          <p:txBody>
            <a:bodyPr wrap="square" lIns="0" tIns="0" rIns="0" bIns="0" rtlCol="0"/>
            <a:lstStyle/>
            <a:p/>
          </p:txBody>
        </p:sp>
        <p:sp>
          <p:nvSpPr>
            <p:cNvPr id="10" name="object 10"/>
            <p:cNvSpPr/>
            <p:nvPr/>
          </p:nvSpPr>
          <p:spPr>
            <a:xfrm>
              <a:off x="3205479" y="2915920"/>
              <a:ext cx="127000" cy="0"/>
            </a:xfrm>
            <a:custGeom>
              <a:avLst/>
              <a:gdLst/>
              <a:ahLst/>
              <a:cxnLst/>
              <a:rect l="l" t="t" r="r" b="b"/>
              <a:pathLst>
                <a:path w="127000" h="0">
                  <a:moveTo>
                    <a:pt x="0" y="0"/>
                  </a:moveTo>
                  <a:lnTo>
                    <a:pt x="68580" y="0"/>
                  </a:lnTo>
                  <a:lnTo>
                    <a:pt x="127000" y="0"/>
                  </a:lnTo>
                </a:path>
              </a:pathLst>
            </a:custGeom>
            <a:ln w="9525">
              <a:solidFill>
                <a:srgbClr val="A6A6A6"/>
              </a:solidFill>
            </a:ln>
          </p:spPr>
          <p:txBody>
            <a:bodyPr wrap="square" lIns="0" tIns="0" rIns="0" bIns="0" rtlCol="0"/>
            <a:lstStyle/>
            <a:p/>
          </p:txBody>
        </p:sp>
      </p:grpSp>
      <p:sp>
        <p:nvSpPr>
          <p:cNvPr id="11" name="object 11"/>
          <p:cNvSpPr txBox="1"/>
          <p:nvPr/>
        </p:nvSpPr>
        <p:spPr>
          <a:xfrm>
            <a:off x="1065546" y="5677982"/>
            <a:ext cx="28638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endParaRPr sz="1100">
              <a:latin typeface="HGPSoeiPresenceEB"/>
              <a:cs typeface="HGPSoeiPresenceEB"/>
            </a:endParaRPr>
          </a:p>
        </p:txBody>
      </p:sp>
      <p:sp>
        <p:nvSpPr>
          <p:cNvPr id="12" name="object 12"/>
          <p:cNvSpPr txBox="1"/>
          <p:nvPr/>
        </p:nvSpPr>
        <p:spPr>
          <a:xfrm>
            <a:off x="1696012"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1</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13" name="object 13"/>
          <p:cNvSpPr txBox="1"/>
          <p:nvPr/>
        </p:nvSpPr>
        <p:spPr>
          <a:xfrm>
            <a:off x="2365594"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2</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14" name="object 14"/>
          <p:cNvSpPr txBox="1"/>
          <p:nvPr/>
        </p:nvSpPr>
        <p:spPr>
          <a:xfrm>
            <a:off x="3035176"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3</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15" name="object 15"/>
          <p:cNvSpPr txBox="1"/>
          <p:nvPr/>
        </p:nvSpPr>
        <p:spPr>
          <a:xfrm>
            <a:off x="3704758" y="5225051"/>
            <a:ext cx="1035685" cy="646430"/>
          </a:xfrm>
          <a:prstGeom prst="rect">
            <a:avLst/>
          </a:prstGeom>
        </p:spPr>
        <p:txBody>
          <a:bodyPr wrap="square" lIns="0" tIns="12700" rIns="0" bIns="0" rtlCol="0" vert="horz">
            <a:spAutoFit/>
          </a:bodyPr>
          <a:lstStyle/>
          <a:p>
            <a:pPr marL="184785">
              <a:lnSpc>
                <a:spcPct val="100000"/>
              </a:lnSpc>
              <a:spcBef>
                <a:spcPts val="100"/>
              </a:spcBef>
            </a:pPr>
            <a:r>
              <a:rPr dirty="0" sz="1800" spc="5" b="1">
                <a:solidFill>
                  <a:srgbClr val="FF0000"/>
                </a:solidFill>
                <a:latin typeface="HGPSoeiPresenceEB"/>
                <a:cs typeface="HGPSoeiPresenceEB"/>
              </a:rPr>
              <a:t>38.0%</a:t>
            </a:r>
            <a:endParaRPr sz="1800">
              <a:latin typeface="HGPSoeiPresenceEB"/>
              <a:cs typeface="HGPSoeiPresenceEB"/>
            </a:endParaRPr>
          </a:p>
          <a:p>
            <a:pPr marL="12700">
              <a:lnSpc>
                <a:spcPct val="100000"/>
              </a:lnSpc>
              <a:spcBef>
                <a:spcPts val="1405"/>
              </a:spcBef>
              <a:tabLst>
                <a:tab pos="681990" algn="l"/>
              </a:tabLst>
            </a:pPr>
            <a:r>
              <a:rPr dirty="0" sz="1100" spc="5">
                <a:solidFill>
                  <a:srgbClr val="585858"/>
                </a:solidFill>
                <a:latin typeface="HGPSoeiPresenceEB"/>
                <a:cs typeface="HGPSoeiPresenceEB"/>
              </a:rPr>
              <a:t>4</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r>
              <a:rPr dirty="0" sz="1100">
                <a:solidFill>
                  <a:srgbClr val="585858"/>
                </a:solidFill>
                <a:latin typeface="HGPSoeiPresenceEB"/>
                <a:cs typeface="HGPSoeiPresenceEB"/>
              </a:rPr>
              <a:t>%	</a:t>
            </a:r>
            <a:r>
              <a:rPr dirty="0" sz="1100" spc="5">
                <a:solidFill>
                  <a:srgbClr val="585858"/>
                </a:solidFill>
                <a:latin typeface="HGPSoeiPresenceEB"/>
                <a:cs typeface="HGPSoeiPresenceEB"/>
              </a:rPr>
              <a:t>5</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16" name="object 16"/>
          <p:cNvSpPr txBox="1"/>
          <p:nvPr/>
        </p:nvSpPr>
        <p:spPr>
          <a:xfrm>
            <a:off x="802559" y="5282836"/>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全体</a:t>
            </a:r>
            <a:endParaRPr sz="1000">
              <a:latin typeface="Meiryo"/>
              <a:cs typeface="Meiryo"/>
            </a:endParaRPr>
          </a:p>
        </p:txBody>
      </p:sp>
      <p:sp>
        <p:nvSpPr>
          <p:cNvPr id="17" name="object 17"/>
          <p:cNvSpPr txBox="1"/>
          <p:nvPr/>
        </p:nvSpPr>
        <p:spPr>
          <a:xfrm>
            <a:off x="548559" y="4789441"/>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２０歳代</a:t>
            </a:r>
            <a:endParaRPr sz="1000">
              <a:latin typeface="Meiryo"/>
              <a:cs typeface="Meiryo"/>
            </a:endParaRPr>
          </a:p>
        </p:txBody>
      </p:sp>
      <p:sp>
        <p:nvSpPr>
          <p:cNvPr id="18" name="object 18"/>
          <p:cNvSpPr txBox="1"/>
          <p:nvPr/>
        </p:nvSpPr>
        <p:spPr>
          <a:xfrm>
            <a:off x="548559" y="4296046"/>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３０歳代</a:t>
            </a:r>
            <a:endParaRPr sz="1000">
              <a:latin typeface="Meiryo"/>
              <a:cs typeface="Meiryo"/>
            </a:endParaRPr>
          </a:p>
        </p:txBody>
      </p:sp>
      <p:sp>
        <p:nvSpPr>
          <p:cNvPr id="19" name="object 19"/>
          <p:cNvSpPr txBox="1"/>
          <p:nvPr/>
        </p:nvSpPr>
        <p:spPr>
          <a:xfrm>
            <a:off x="548559" y="3802651"/>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４０歳代</a:t>
            </a:r>
            <a:endParaRPr sz="1000">
              <a:latin typeface="Meiryo"/>
              <a:cs typeface="Meiryo"/>
            </a:endParaRPr>
          </a:p>
        </p:txBody>
      </p:sp>
      <p:sp>
        <p:nvSpPr>
          <p:cNvPr id="20" name="object 20"/>
          <p:cNvSpPr txBox="1"/>
          <p:nvPr/>
        </p:nvSpPr>
        <p:spPr>
          <a:xfrm>
            <a:off x="548559" y="3309256"/>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５０歳代</a:t>
            </a:r>
            <a:endParaRPr sz="1000">
              <a:latin typeface="Meiryo"/>
              <a:cs typeface="Meiryo"/>
            </a:endParaRPr>
          </a:p>
        </p:txBody>
      </p:sp>
      <p:sp>
        <p:nvSpPr>
          <p:cNvPr id="21" name="object 21"/>
          <p:cNvSpPr txBox="1"/>
          <p:nvPr/>
        </p:nvSpPr>
        <p:spPr>
          <a:xfrm>
            <a:off x="548559" y="2815861"/>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６０歳代</a:t>
            </a:r>
            <a:endParaRPr sz="1000">
              <a:latin typeface="Meiryo"/>
              <a:cs typeface="Meiryo"/>
            </a:endParaRPr>
          </a:p>
        </p:txBody>
      </p:sp>
      <p:sp>
        <p:nvSpPr>
          <p:cNvPr id="22" name="object 22"/>
          <p:cNvSpPr txBox="1"/>
          <p:nvPr/>
        </p:nvSpPr>
        <p:spPr>
          <a:xfrm>
            <a:off x="3802109" y="4238335"/>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404040"/>
                </a:solidFill>
                <a:latin typeface="HGPSoeiPresenceEB"/>
                <a:cs typeface="HGPSoeiPresenceEB"/>
              </a:rPr>
              <a:t>36</a:t>
            </a:r>
            <a:r>
              <a:rPr dirty="0" sz="1800" spc="15" b="1">
                <a:solidFill>
                  <a:srgbClr val="404040"/>
                </a:solidFill>
                <a:latin typeface="HGPSoeiPresenceEB"/>
                <a:cs typeface="HGPSoeiPresenceEB"/>
              </a:rPr>
              <a:t>.</a:t>
            </a:r>
            <a:r>
              <a:rPr dirty="0" sz="1800" spc="5" b="1">
                <a:solidFill>
                  <a:srgbClr val="404040"/>
                </a:solidFill>
                <a:latin typeface="HGPSoeiPresenceEB"/>
                <a:cs typeface="HGPSoeiPresenceEB"/>
              </a:rPr>
              <a:t>5%</a:t>
            </a:r>
            <a:endParaRPr sz="1800">
              <a:latin typeface="HGPSoeiPresenceEB"/>
              <a:cs typeface="HGPSoeiPresenceEB"/>
            </a:endParaRPr>
          </a:p>
        </p:txBody>
      </p:sp>
      <p:sp>
        <p:nvSpPr>
          <p:cNvPr id="23" name="object 23"/>
          <p:cNvSpPr txBox="1"/>
          <p:nvPr/>
        </p:nvSpPr>
        <p:spPr>
          <a:xfrm>
            <a:off x="4069929" y="3744977"/>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404040"/>
                </a:solidFill>
                <a:latin typeface="HGPSoeiPresenceEB"/>
                <a:cs typeface="HGPSoeiPresenceEB"/>
              </a:rPr>
              <a:t>40</a:t>
            </a:r>
            <a:r>
              <a:rPr dirty="0" sz="1800" spc="15" b="1">
                <a:solidFill>
                  <a:srgbClr val="404040"/>
                </a:solidFill>
                <a:latin typeface="HGPSoeiPresenceEB"/>
                <a:cs typeface="HGPSoeiPresenceEB"/>
              </a:rPr>
              <a:t>.</a:t>
            </a:r>
            <a:r>
              <a:rPr dirty="0" sz="1800" spc="5" b="1">
                <a:solidFill>
                  <a:srgbClr val="404040"/>
                </a:solidFill>
                <a:latin typeface="HGPSoeiPresenceEB"/>
                <a:cs typeface="HGPSoeiPresenceEB"/>
              </a:rPr>
              <a:t>5%</a:t>
            </a:r>
            <a:endParaRPr sz="1800">
              <a:latin typeface="HGPSoeiPresenceEB"/>
              <a:cs typeface="HGPSoeiPresenceEB"/>
            </a:endParaRPr>
          </a:p>
        </p:txBody>
      </p:sp>
      <p:sp>
        <p:nvSpPr>
          <p:cNvPr id="24" name="object 24"/>
          <p:cNvSpPr txBox="1"/>
          <p:nvPr/>
        </p:nvSpPr>
        <p:spPr>
          <a:xfrm>
            <a:off x="3798179" y="3251618"/>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404040"/>
                </a:solidFill>
                <a:latin typeface="HGPSoeiPresenceEB"/>
                <a:cs typeface="HGPSoeiPresenceEB"/>
              </a:rPr>
              <a:t>37</a:t>
            </a:r>
            <a:r>
              <a:rPr dirty="0" sz="1800" spc="15" b="1">
                <a:solidFill>
                  <a:srgbClr val="404040"/>
                </a:solidFill>
                <a:latin typeface="HGPSoeiPresenceEB"/>
                <a:cs typeface="HGPSoeiPresenceEB"/>
              </a:rPr>
              <a:t>.</a:t>
            </a:r>
            <a:r>
              <a:rPr dirty="0" sz="1800" spc="5" b="1">
                <a:solidFill>
                  <a:srgbClr val="404040"/>
                </a:solidFill>
                <a:latin typeface="HGPSoeiPresenceEB"/>
                <a:cs typeface="HGPSoeiPresenceEB"/>
              </a:rPr>
              <a:t>2%</a:t>
            </a:r>
            <a:endParaRPr sz="1800">
              <a:latin typeface="HGPSoeiPresenceEB"/>
              <a:cs typeface="HGPSoeiPresenceEB"/>
            </a:endParaRPr>
          </a:p>
        </p:txBody>
      </p:sp>
      <p:sp>
        <p:nvSpPr>
          <p:cNvPr id="25" name="object 25"/>
          <p:cNvSpPr txBox="1"/>
          <p:nvPr/>
        </p:nvSpPr>
        <p:spPr>
          <a:xfrm>
            <a:off x="3353511" y="2758261"/>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404040"/>
                </a:solidFill>
                <a:latin typeface="HGPSoeiPresenceEB"/>
                <a:cs typeface="HGPSoeiPresenceEB"/>
              </a:rPr>
              <a:t>29</a:t>
            </a:r>
            <a:r>
              <a:rPr dirty="0" sz="1800" spc="15" b="1">
                <a:solidFill>
                  <a:srgbClr val="404040"/>
                </a:solidFill>
                <a:latin typeface="HGPSoeiPresenceEB"/>
                <a:cs typeface="HGPSoeiPresenceEB"/>
              </a:rPr>
              <a:t>.</a:t>
            </a:r>
            <a:r>
              <a:rPr dirty="0" sz="1800" spc="5" b="1">
                <a:solidFill>
                  <a:srgbClr val="404040"/>
                </a:solidFill>
                <a:latin typeface="HGPSoeiPresenceEB"/>
                <a:cs typeface="HGPSoeiPresenceEB"/>
              </a:rPr>
              <a:t>8%</a:t>
            </a:r>
            <a:endParaRPr sz="1800">
              <a:latin typeface="HGPSoeiPresenceEB"/>
              <a:cs typeface="HGPSoeiPresenceEB"/>
            </a:endParaRPr>
          </a:p>
        </p:txBody>
      </p:sp>
      <p:sp>
        <p:nvSpPr>
          <p:cNvPr id="26" name="object 26"/>
          <p:cNvSpPr txBox="1"/>
          <p:nvPr/>
        </p:nvSpPr>
        <p:spPr>
          <a:xfrm>
            <a:off x="1318254" y="2101234"/>
            <a:ext cx="1651000" cy="513080"/>
          </a:xfrm>
          <a:prstGeom prst="rect">
            <a:avLst/>
          </a:prstGeom>
        </p:spPr>
        <p:txBody>
          <a:bodyPr wrap="square" lIns="0" tIns="12700" rIns="0" bIns="0" rtlCol="0" vert="horz">
            <a:spAutoFit/>
          </a:bodyPr>
          <a:lstStyle/>
          <a:p>
            <a:pPr marL="12700">
              <a:lnSpc>
                <a:spcPct val="100000"/>
              </a:lnSpc>
              <a:spcBef>
                <a:spcPts val="100"/>
              </a:spcBef>
            </a:pPr>
            <a:r>
              <a:rPr dirty="0" sz="3200" b="1">
                <a:solidFill>
                  <a:srgbClr val="585858"/>
                </a:solidFill>
                <a:latin typeface="Yu Gothic UI Semibold"/>
                <a:cs typeface="Yu Gothic UI Semibold"/>
              </a:rPr>
              <a:t>単身世帯</a:t>
            </a:r>
            <a:endParaRPr sz="3200">
              <a:latin typeface="Yu Gothic UI Semibold"/>
              <a:cs typeface="Yu Gothic UI Semibold"/>
            </a:endParaRPr>
          </a:p>
        </p:txBody>
      </p:sp>
      <p:sp>
        <p:nvSpPr>
          <p:cNvPr id="27" name="object 27"/>
          <p:cNvSpPr txBox="1"/>
          <p:nvPr/>
        </p:nvSpPr>
        <p:spPr>
          <a:xfrm>
            <a:off x="4295719" y="4731692"/>
            <a:ext cx="1238885" cy="299720"/>
          </a:xfrm>
          <a:prstGeom prst="rect">
            <a:avLst/>
          </a:prstGeom>
        </p:spPr>
        <p:txBody>
          <a:bodyPr wrap="square" lIns="0" tIns="12700" rIns="0" bIns="0" rtlCol="0" vert="horz">
            <a:spAutoFit/>
          </a:bodyPr>
          <a:lstStyle/>
          <a:p>
            <a:pPr marL="38100">
              <a:lnSpc>
                <a:spcPct val="100000"/>
              </a:lnSpc>
              <a:spcBef>
                <a:spcPts val="100"/>
              </a:spcBef>
            </a:pPr>
            <a:r>
              <a:rPr dirty="0" sz="1800" spc="5" b="1">
                <a:solidFill>
                  <a:srgbClr val="404040"/>
                </a:solidFill>
                <a:latin typeface="HGPSoeiPresenceEB"/>
                <a:cs typeface="HGPSoeiPresenceEB"/>
              </a:rPr>
              <a:t>45.2%</a:t>
            </a:r>
            <a:r>
              <a:rPr dirty="0" sz="1800" spc="25" b="1">
                <a:solidFill>
                  <a:srgbClr val="404040"/>
                </a:solidFill>
                <a:latin typeface="HGPSoeiPresenceEB"/>
                <a:cs typeface="HGPSoeiPresenceEB"/>
              </a:rPr>
              <a:t> </a:t>
            </a:r>
            <a:r>
              <a:rPr dirty="0" baseline="19444" sz="1500" b="1">
                <a:solidFill>
                  <a:srgbClr val="585858"/>
                </a:solidFill>
                <a:latin typeface="Meiryo"/>
                <a:cs typeface="Meiryo"/>
              </a:rPr>
              <a:t>２０歳代</a:t>
            </a:r>
            <a:endParaRPr baseline="19444" sz="1500">
              <a:latin typeface="Meiryo"/>
              <a:cs typeface="Meiryo"/>
            </a:endParaRPr>
          </a:p>
        </p:txBody>
      </p:sp>
      <p:grpSp>
        <p:nvGrpSpPr>
          <p:cNvPr id="28" name="object 28"/>
          <p:cNvGrpSpPr/>
          <p:nvPr/>
        </p:nvGrpSpPr>
        <p:grpSpPr>
          <a:xfrm>
            <a:off x="5610859" y="2552700"/>
            <a:ext cx="3520440" cy="3103880"/>
            <a:chOff x="5610859" y="2552700"/>
            <a:chExt cx="3520440" cy="3103880"/>
          </a:xfrm>
        </p:grpSpPr>
        <p:pic>
          <p:nvPicPr>
            <p:cNvPr id="29" name="object 29"/>
            <p:cNvPicPr/>
            <p:nvPr/>
          </p:nvPicPr>
          <p:blipFill>
            <a:blip r:embed="rId3" cstate="print"/>
            <a:stretch>
              <a:fillRect/>
            </a:stretch>
          </p:blipFill>
          <p:spPr>
            <a:xfrm>
              <a:off x="5610859" y="2552700"/>
              <a:ext cx="3520439" cy="3103879"/>
            </a:xfrm>
            <a:prstGeom prst="rect">
              <a:avLst/>
            </a:prstGeom>
          </p:spPr>
        </p:pic>
        <p:sp>
          <p:nvSpPr>
            <p:cNvPr id="30" name="object 30"/>
            <p:cNvSpPr/>
            <p:nvPr/>
          </p:nvSpPr>
          <p:spPr>
            <a:xfrm>
              <a:off x="7216139" y="5384800"/>
              <a:ext cx="139700" cy="0"/>
            </a:xfrm>
            <a:custGeom>
              <a:avLst/>
              <a:gdLst/>
              <a:ahLst/>
              <a:cxnLst/>
              <a:rect l="l" t="t" r="r" b="b"/>
              <a:pathLst>
                <a:path w="139700" h="0">
                  <a:moveTo>
                    <a:pt x="0" y="0"/>
                  </a:moveTo>
                  <a:lnTo>
                    <a:pt x="83820" y="0"/>
                  </a:lnTo>
                  <a:lnTo>
                    <a:pt x="139700" y="0"/>
                  </a:lnTo>
                </a:path>
              </a:pathLst>
            </a:custGeom>
            <a:ln w="9525">
              <a:solidFill>
                <a:srgbClr val="A6A6A6"/>
              </a:solidFill>
            </a:ln>
          </p:spPr>
          <p:txBody>
            <a:bodyPr wrap="square" lIns="0" tIns="0" rIns="0" bIns="0" rtlCol="0"/>
            <a:lstStyle/>
            <a:p/>
          </p:txBody>
        </p:sp>
        <p:sp>
          <p:nvSpPr>
            <p:cNvPr id="31" name="object 31"/>
            <p:cNvSpPr/>
            <p:nvPr/>
          </p:nvSpPr>
          <p:spPr>
            <a:xfrm>
              <a:off x="7170419" y="4889500"/>
              <a:ext cx="152400" cy="2540"/>
            </a:xfrm>
            <a:custGeom>
              <a:avLst/>
              <a:gdLst/>
              <a:ahLst/>
              <a:cxnLst/>
              <a:rect l="l" t="t" r="r" b="b"/>
              <a:pathLst>
                <a:path w="152400" h="2539">
                  <a:moveTo>
                    <a:pt x="0" y="2539"/>
                  </a:moveTo>
                  <a:lnTo>
                    <a:pt x="93980" y="0"/>
                  </a:lnTo>
                  <a:lnTo>
                    <a:pt x="152400" y="0"/>
                  </a:lnTo>
                </a:path>
              </a:pathLst>
            </a:custGeom>
            <a:ln w="9525">
              <a:solidFill>
                <a:srgbClr val="A6A6A6"/>
              </a:solidFill>
            </a:ln>
          </p:spPr>
          <p:txBody>
            <a:bodyPr wrap="square" lIns="0" tIns="0" rIns="0" bIns="0" rtlCol="0"/>
            <a:lstStyle/>
            <a:p/>
          </p:txBody>
        </p:sp>
        <p:sp>
          <p:nvSpPr>
            <p:cNvPr id="32" name="object 32"/>
            <p:cNvSpPr/>
            <p:nvPr/>
          </p:nvSpPr>
          <p:spPr>
            <a:xfrm>
              <a:off x="6692899" y="4396739"/>
              <a:ext cx="177800" cy="2540"/>
            </a:xfrm>
            <a:custGeom>
              <a:avLst/>
              <a:gdLst/>
              <a:ahLst/>
              <a:cxnLst/>
              <a:rect l="l" t="t" r="r" b="b"/>
              <a:pathLst>
                <a:path w="177800" h="2539">
                  <a:moveTo>
                    <a:pt x="0" y="2539"/>
                  </a:moveTo>
                  <a:lnTo>
                    <a:pt x="121920" y="0"/>
                  </a:lnTo>
                  <a:lnTo>
                    <a:pt x="177800" y="0"/>
                  </a:lnTo>
                </a:path>
              </a:pathLst>
            </a:custGeom>
            <a:ln w="9525">
              <a:solidFill>
                <a:srgbClr val="A6A6A6"/>
              </a:solidFill>
            </a:ln>
          </p:spPr>
          <p:txBody>
            <a:bodyPr wrap="square" lIns="0" tIns="0" rIns="0" bIns="0" rtlCol="0"/>
            <a:lstStyle/>
            <a:p/>
          </p:txBody>
        </p:sp>
        <p:sp>
          <p:nvSpPr>
            <p:cNvPr id="33" name="object 33"/>
            <p:cNvSpPr/>
            <p:nvPr/>
          </p:nvSpPr>
          <p:spPr>
            <a:xfrm>
              <a:off x="6888479" y="3903980"/>
              <a:ext cx="203200" cy="2540"/>
            </a:xfrm>
            <a:custGeom>
              <a:avLst/>
              <a:gdLst/>
              <a:ahLst/>
              <a:cxnLst/>
              <a:rect l="l" t="t" r="r" b="b"/>
              <a:pathLst>
                <a:path w="203200" h="2539">
                  <a:moveTo>
                    <a:pt x="0" y="2540"/>
                  </a:moveTo>
                  <a:lnTo>
                    <a:pt x="144780" y="0"/>
                  </a:lnTo>
                  <a:lnTo>
                    <a:pt x="203200" y="0"/>
                  </a:lnTo>
                </a:path>
              </a:pathLst>
            </a:custGeom>
            <a:ln w="9524">
              <a:solidFill>
                <a:srgbClr val="A6A6A6"/>
              </a:solidFill>
            </a:ln>
          </p:spPr>
          <p:txBody>
            <a:bodyPr wrap="square" lIns="0" tIns="0" rIns="0" bIns="0" rtlCol="0"/>
            <a:lstStyle/>
            <a:p/>
          </p:txBody>
        </p:sp>
        <p:sp>
          <p:nvSpPr>
            <p:cNvPr id="34" name="object 34"/>
            <p:cNvSpPr/>
            <p:nvPr/>
          </p:nvSpPr>
          <p:spPr>
            <a:xfrm>
              <a:off x="7096759" y="3411219"/>
              <a:ext cx="101600" cy="0"/>
            </a:xfrm>
            <a:custGeom>
              <a:avLst/>
              <a:gdLst/>
              <a:ahLst/>
              <a:cxnLst/>
              <a:rect l="l" t="t" r="r" b="b"/>
              <a:pathLst>
                <a:path w="101600" h="0">
                  <a:moveTo>
                    <a:pt x="0" y="0"/>
                  </a:moveTo>
                  <a:lnTo>
                    <a:pt x="43180" y="0"/>
                  </a:lnTo>
                  <a:lnTo>
                    <a:pt x="101600" y="0"/>
                  </a:lnTo>
                </a:path>
              </a:pathLst>
            </a:custGeom>
            <a:ln w="9525">
              <a:solidFill>
                <a:srgbClr val="A6A6A6"/>
              </a:solidFill>
            </a:ln>
          </p:spPr>
          <p:txBody>
            <a:bodyPr wrap="square" lIns="0" tIns="0" rIns="0" bIns="0" rtlCol="0"/>
            <a:lstStyle/>
            <a:p/>
          </p:txBody>
        </p:sp>
        <p:sp>
          <p:nvSpPr>
            <p:cNvPr id="35" name="object 35"/>
            <p:cNvSpPr/>
            <p:nvPr/>
          </p:nvSpPr>
          <p:spPr>
            <a:xfrm>
              <a:off x="7223759" y="2915920"/>
              <a:ext cx="114300" cy="0"/>
            </a:xfrm>
            <a:custGeom>
              <a:avLst/>
              <a:gdLst/>
              <a:ahLst/>
              <a:cxnLst/>
              <a:rect l="l" t="t" r="r" b="b"/>
              <a:pathLst>
                <a:path w="114300" h="0">
                  <a:moveTo>
                    <a:pt x="0" y="0"/>
                  </a:moveTo>
                  <a:lnTo>
                    <a:pt x="55880" y="0"/>
                  </a:lnTo>
                  <a:lnTo>
                    <a:pt x="114300" y="0"/>
                  </a:lnTo>
                </a:path>
              </a:pathLst>
            </a:custGeom>
            <a:ln w="9525">
              <a:solidFill>
                <a:srgbClr val="A6A6A6"/>
              </a:solidFill>
            </a:ln>
          </p:spPr>
          <p:txBody>
            <a:bodyPr wrap="square" lIns="0" tIns="0" rIns="0" bIns="0" rtlCol="0"/>
            <a:lstStyle/>
            <a:p/>
          </p:txBody>
        </p:sp>
      </p:grpSp>
      <p:sp>
        <p:nvSpPr>
          <p:cNvPr id="36" name="object 36"/>
          <p:cNvSpPr txBox="1"/>
          <p:nvPr/>
        </p:nvSpPr>
        <p:spPr>
          <a:xfrm>
            <a:off x="5492469" y="5677982"/>
            <a:ext cx="28638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endParaRPr sz="1100">
              <a:latin typeface="HGPSoeiPresenceEB"/>
              <a:cs typeface="HGPSoeiPresenceEB"/>
            </a:endParaRPr>
          </a:p>
        </p:txBody>
      </p:sp>
      <p:sp>
        <p:nvSpPr>
          <p:cNvPr id="55" name="object 55"/>
          <p:cNvSpPr txBox="1"/>
          <p:nvPr/>
        </p:nvSpPr>
        <p:spPr>
          <a:xfrm>
            <a:off x="3401409" y="6077425"/>
            <a:ext cx="6151880" cy="256540"/>
          </a:xfrm>
          <a:prstGeom prst="rect">
            <a:avLst/>
          </a:prstGeom>
        </p:spPr>
        <p:txBody>
          <a:bodyPr wrap="square" lIns="0" tIns="39370" rIns="0" bIns="0" rtlCol="0" vert="horz">
            <a:spAutoFit/>
          </a:bodyPr>
          <a:lstStyle/>
          <a:p>
            <a:pPr marL="12700">
              <a:lnSpc>
                <a:spcPct val="100000"/>
              </a:lnSpc>
              <a:spcBef>
                <a:spcPts val="310"/>
              </a:spcBef>
            </a:pPr>
            <a:r>
              <a:rPr dirty="0" sz="1200" spc="50" b="1">
                <a:solidFill>
                  <a:srgbClr val="585858"/>
                </a:solidFill>
                <a:latin typeface="Yu Gothic UI Semibold"/>
                <a:cs typeface="Yu Gothic UI Semibold"/>
              </a:rPr>
              <a:t>出典：金融広報中央委員会「家計の金融行動に関する世論調査</a:t>
            </a:r>
            <a:r>
              <a:rPr dirty="0" sz="1200" spc="35" b="1">
                <a:solidFill>
                  <a:srgbClr val="585858"/>
                </a:solidFill>
                <a:latin typeface="Yu Gothic UI Semibold"/>
                <a:cs typeface="Yu Gothic UI Semibold"/>
              </a:rPr>
              <a:t>2019</a:t>
            </a:r>
            <a:r>
              <a:rPr dirty="0" sz="1200" spc="60" b="1">
                <a:solidFill>
                  <a:srgbClr val="585858"/>
                </a:solidFill>
                <a:latin typeface="Yu Gothic UI Semibold"/>
                <a:cs typeface="Yu Gothic UI Semibold"/>
              </a:rPr>
              <a:t>年」金融資産非保有率</a:t>
            </a:r>
            <a:endParaRPr sz="1200">
              <a:latin typeface="Yu Gothic UI Semibold"/>
              <a:cs typeface="Yu Gothic UI Semibold"/>
            </a:endParaRPr>
          </a:p>
        </p:txBody>
      </p:sp>
      <p:sp>
        <p:nvSpPr>
          <p:cNvPr id="56" name="object 56"/>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17</a:t>
            </a:r>
            <a:endParaRPr sz="900">
              <a:latin typeface="MS UI Gothic"/>
              <a:cs typeface="MS UI Gothic"/>
            </a:endParaRPr>
          </a:p>
        </p:txBody>
      </p:sp>
      <p:sp>
        <p:nvSpPr>
          <p:cNvPr id="57" name="object 5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7" name="object 37"/>
          <p:cNvSpPr txBox="1"/>
          <p:nvPr/>
        </p:nvSpPr>
        <p:spPr>
          <a:xfrm>
            <a:off x="6122935"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1</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38" name="object 38"/>
          <p:cNvSpPr txBox="1"/>
          <p:nvPr/>
        </p:nvSpPr>
        <p:spPr>
          <a:xfrm>
            <a:off x="6792517"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2</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39" name="object 39"/>
          <p:cNvSpPr txBox="1"/>
          <p:nvPr/>
        </p:nvSpPr>
        <p:spPr>
          <a:xfrm>
            <a:off x="7462099"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3</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40" name="object 40"/>
          <p:cNvSpPr txBox="1"/>
          <p:nvPr/>
        </p:nvSpPr>
        <p:spPr>
          <a:xfrm>
            <a:off x="8131681"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4</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41" name="object 41"/>
          <p:cNvSpPr txBox="1"/>
          <p:nvPr/>
        </p:nvSpPr>
        <p:spPr>
          <a:xfrm>
            <a:off x="8801263" y="5677982"/>
            <a:ext cx="36639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585858"/>
                </a:solidFill>
                <a:latin typeface="HGPSoeiPresenceEB"/>
                <a:cs typeface="HGPSoeiPresenceEB"/>
              </a:rPr>
              <a:t>5</a:t>
            </a:r>
            <a:r>
              <a:rPr dirty="0" sz="1100" spc="-15">
                <a:solidFill>
                  <a:srgbClr val="585858"/>
                </a:solidFill>
                <a:latin typeface="HGPSoeiPresenceEB"/>
                <a:cs typeface="HGPSoeiPresenceEB"/>
              </a:rPr>
              <a:t>0</a:t>
            </a:r>
            <a:r>
              <a:rPr dirty="0" sz="1100">
                <a:solidFill>
                  <a:srgbClr val="585858"/>
                </a:solidFill>
                <a:latin typeface="HGPSoeiPresenceEB"/>
                <a:cs typeface="HGPSoeiPresenceEB"/>
              </a:rPr>
              <a:t>.</a:t>
            </a:r>
            <a:r>
              <a:rPr dirty="0" sz="1100" spc="5">
                <a:solidFill>
                  <a:srgbClr val="585858"/>
                </a:solidFill>
                <a:latin typeface="HGPSoeiPresenceEB"/>
                <a:cs typeface="HGPSoeiPresenceEB"/>
              </a:rPr>
              <a:t>0%</a:t>
            </a:r>
            <a:endParaRPr sz="1100">
              <a:latin typeface="HGPSoeiPresenceEB"/>
              <a:cs typeface="HGPSoeiPresenceEB"/>
            </a:endParaRPr>
          </a:p>
        </p:txBody>
      </p:sp>
      <p:sp>
        <p:nvSpPr>
          <p:cNvPr id="42" name="object 42"/>
          <p:cNvSpPr txBox="1"/>
          <p:nvPr/>
        </p:nvSpPr>
        <p:spPr>
          <a:xfrm>
            <a:off x="5229481" y="5282836"/>
            <a:ext cx="279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全体</a:t>
            </a:r>
            <a:endParaRPr sz="1000">
              <a:latin typeface="Meiryo"/>
              <a:cs typeface="Meiryo"/>
            </a:endParaRPr>
          </a:p>
        </p:txBody>
      </p:sp>
      <p:sp>
        <p:nvSpPr>
          <p:cNvPr id="43" name="object 43"/>
          <p:cNvSpPr txBox="1"/>
          <p:nvPr/>
        </p:nvSpPr>
        <p:spPr>
          <a:xfrm>
            <a:off x="4975481" y="4296046"/>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３０歳代</a:t>
            </a:r>
            <a:endParaRPr sz="1000">
              <a:latin typeface="Meiryo"/>
              <a:cs typeface="Meiryo"/>
            </a:endParaRPr>
          </a:p>
        </p:txBody>
      </p:sp>
      <p:sp>
        <p:nvSpPr>
          <p:cNvPr id="44" name="object 44"/>
          <p:cNvSpPr txBox="1"/>
          <p:nvPr/>
        </p:nvSpPr>
        <p:spPr>
          <a:xfrm>
            <a:off x="4975481" y="3802651"/>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４０歳代</a:t>
            </a:r>
            <a:endParaRPr sz="1000">
              <a:latin typeface="Meiryo"/>
              <a:cs typeface="Meiryo"/>
            </a:endParaRPr>
          </a:p>
        </p:txBody>
      </p:sp>
      <p:sp>
        <p:nvSpPr>
          <p:cNvPr id="45" name="object 45"/>
          <p:cNvSpPr txBox="1"/>
          <p:nvPr/>
        </p:nvSpPr>
        <p:spPr>
          <a:xfrm>
            <a:off x="4975481" y="3309256"/>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５０歳代</a:t>
            </a:r>
            <a:endParaRPr sz="1000">
              <a:latin typeface="Meiryo"/>
              <a:cs typeface="Meiryo"/>
            </a:endParaRPr>
          </a:p>
        </p:txBody>
      </p:sp>
      <p:sp>
        <p:nvSpPr>
          <p:cNvPr id="46" name="object 46"/>
          <p:cNvSpPr txBox="1"/>
          <p:nvPr/>
        </p:nvSpPr>
        <p:spPr>
          <a:xfrm>
            <a:off x="4975481" y="2815861"/>
            <a:ext cx="53340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Meiryo"/>
                <a:cs typeface="Meiryo"/>
              </a:rPr>
              <a:t>６０歳代</a:t>
            </a:r>
            <a:endParaRPr sz="1000">
              <a:latin typeface="Meiryo"/>
              <a:cs typeface="Meiryo"/>
            </a:endParaRPr>
          </a:p>
        </p:txBody>
      </p:sp>
      <p:sp>
        <p:nvSpPr>
          <p:cNvPr id="47" name="object 47"/>
          <p:cNvSpPr txBox="1"/>
          <p:nvPr/>
        </p:nvSpPr>
        <p:spPr>
          <a:xfrm>
            <a:off x="7378011" y="5225051"/>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FF0000"/>
                </a:solidFill>
                <a:latin typeface="HGPSoeiPresenceEB"/>
                <a:cs typeface="HGPSoeiPresenceEB"/>
              </a:rPr>
              <a:t>23</a:t>
            </a:r>
            <a:r>
              <a:rPr dirty="0" sz="1800" spc="15" b="1">
                <a:solidFill>
                  <a:srgbClr val="FF0000"/>
                </a:solidFill>
                <a:latin typeface="HGPSoeiPresenceEB"/>
                <a:cs typeface="HGPSoeiPresenceEB"/>
              </a:rPr>
              <a:t>.</a:t>
            </a:r>
            <a:r>
              <a:rPr dirty="0" sz="1800" spc="5" b="1">
                <a:solidFill>
                  <a:srgbClr val="FF0000"/>
                </a:solidFill>
                <a:latin typeface="HGPSoeiPresenceEB"/>
                <a:cs typeface="HGPSoeiPresenceEB"/>
              </a:rPr>
              <a:t>6%</a:t>
            </a:r>
            <a:endParaRPr sz="1800">
              <a:latin typeface="HGPSoeiPresenceEB"/>
              <a:cs typeface="HGPSoeiPresenceEB"/>
            </a:endParaRPr>
          </a:p>
        </p:txBody>
      </p:sp>
      <p:sp>
        <p:nvSpPr>
          <p:cNvPr id="48" name="object 48"/>
          <p:cNvSpPr txBox="1"/>
          <p:nvPr/>
        </p:nvSpPr>
        <p:spPr>
          <a:xfrm>
            <a:off x="7343842" y="4731692"/>
            <a:ext cx="59055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HGPSoeiPresenceEB"/>
                <a:cs typeface="HGPSoeiPresenceEB"/>
              </a:rPr>
              <a:t>22</a:t>
            </a:r>
            <a:r>
              <a:rPr dirty="0" sz="1800" spc="15" b="1">
                <a:latin typeface="HGPSoeiPresenceEB"/>
                <a:cs typeface="HGPSoeiPresenceEB"/>
              </a:rPr>
              <a:t>.</a:t>
            </a:r>
            <a:r>
              <a:rPr dirty="0" sz="1800" b="1">
                <a:latin typeface="HGPSoeiPresenceEB"/>
                <a:cs typeface="HGPSoeiPresenceEB"/>
              </a:rPr>
              <a:t>9</a:t>
            </a:r>
            <a:r>
              <a:rPr dirty="0" sz="1800" spc="-10" b="1">
                <a:latin typeface="HGPSoeiPresenceEB"/>
                <a:cs typeface="HGPSoeiPresenceEB"/>
              </a:rPr>
              <a:t>%</a:t>
            </a:r>
            <a:endParaRPr sz="1800">
              <a:latin typeface="HGPSoeiPresenceEB"/>
              <a:cs typeface="HGPSoeiPresenceEB"/>
            </a:endParaRPr>
          </a:p>
        </p:txBody>
      </p:sp>
      <p:sp>
        <p:nvSpPr>
          <p:cNvPr id="49" name="object 49"/>
          <p:cNvSpPr txBox="1"/>
          <p:nvPr/>
        </p:nvSpPr>
        <p:spPr>
          <a:xfrm>
            <a:off x="6893861" y="4238335"/>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HGPSoeiPresenceEB"/>
                <a:cs typeface="HGPSoeiPresenceEB"/>
              </a:rPr>
              <a:t>15</a:t>
            </a:r>
            <a:r>
              <a:rPr dirty="0" sz="1800" spc="15" b="1">
                <a:latin typeface="HGPSoeiPresenceEB"/>
                <a:cs typeface="HGPSoeiPresenceEB"/>
              </a:rPr>
              <a:t>.</a:t>
            </a:r>
            <a:r>
              <a:rPr dirty="0" sz="1800" spc="5" b="1">
                <a:latin typeface="HGPSoeiPresenceEB"/>
                <a:cs typeface="HGPSoeiPresenceEB"/>
              </a:rPr>
              <a:t>8%</a:t>
            </a:r>
            <a:endParaRPr sz="1800">
              <a:latin typeface="HGPSoeiPresenceEB"/>
              <a:cs typeface="HGPSoeiPresenceEB"/>
            </a:endParaRPr>
          </a:p>
        </p:txBody>
      </p:sp>
      <p:sp>
        <p:nvSpPr>
          <p:cNvPr id="50" name="object 50"/>
          <p:cNvSpPr txBox="1"/>
          <p:nvPr/>
        </p:nvSpPr>
        <p:spPr>
          <a:xfrm>
            <a:off x="7113430" y="3744977"/>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HGPSoeiPresenceEB"/>
                <a:cs typeface="HGPSoeiPresenceEB"/>
              </a:rPr>
              <a:t>18</a:t>
            </a:r>
            <a:r>
              <a:rPr dirty="0" sz="1800" spc="15" b="1">
                <a:latin typeface="HGPSoeiPresenceEB"/>
                <a:cs typeface="HGPSoeiPresenceEB"/>
              </a:rPr>
              <a:t>.</a:t>
            </a:r>
            <a:r>
              <a:rPr dirty="0" sz="1800" spc="5" b="1">
                <a:latin typeface="HGPSoeiPresenceEB"/>
                <a:cs typeface="HGPSoeiPresenceEB"/>
              </a:rPr>
              <a:t>7%</a:t>
            </a:r>
            <a:endParaRPr sz="1800">
              <a:latin typeface="HGPSoeiPresenceEB"/>
              <a:cs typeface="HGPSoeiPresenceEB"/>
            </a:endParaRPr>
          </a:p>
        </p:txBody>
      </p:sp>
      <p:sp>
        <p:nvSpPr>
          <p:cNvPr id="51" name="object 51"/>
          <p:cNvSpPr txBox="1"/>
          <p:nvPr/>
        </p:nvSpPr>
        <p:spPr>
          <a:xfrm>
            <a:off x="7219392" y="3251618"/>
            <a:ext cx="592455"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HGPSoeiPresenceEB"/>
                <a:cs typeface="HGPSoeiPresenceEB"/>
              </a:rPr>
              <a:t>21</a:t>
            </a:r>
            <a:r>
              <a:rPr dirty="0" sz="1800" spc="15" b="1">
                <a:latin typeface="HGPSoeiPresenceEB"/>
                <a:cs typeface="HGPSoeiPresenceEB"/>
              </a:rPr>
              <a:t>.</a:t>
            </a:r>
            <a:r>
              <a:rPr dirty="0" sz="1800" spc="5" b="1">
                <a:latin typeface="HGPSoeiPresenceEB"/>
                <a:cs typeface="HGPSoeiPresenceEB"/>
              </a:rPr>
              <a:t>8%</a:t>
            </a:r>
            <a:endParaRPr sz="1800">
              <a:latin typeface="HGPSoeiPresenceEB"/>
              <a:cs typeface="HGPSoeiPresenceEB"/>
            </a:endParaRPr>
          </a:p>
        </p:txBody>
      </p:sp>
      <p:sp>
        <p:nvSpPr>
          <p:cNvPr id="52" name="object 52"/>
          <p:cNvSpPr txBox="1"/>
          <p:nvPr/>
        </p:nvSpPr>
        <p:spPr>
          <a:xfrm>
            <a:off x="5743842" y="2097347"/>
            <a:ext cx="2283460" cy="960755"/>
          </a:xfrm>
          <a:prstGeom prst="rect">
            <a:avLst/>
          </a:prstGeom>
        </p:spPr>
        <p:txBody>
          <a:bodyPr wrap="square" lIns="0" tIns="12700" rIns="0" bIns="0" rtlCol="0" vert="horz">
            <a:spAutoFit/>
          </a:bodyPr>
          <a:lstStyle/>
          <a:p>
            <a:pPr marL="12700">
              <a:lnSpc>
                <a:spcPct val="100000"/>
              </a:lnSpc>
              <a:spcBef>
                <a:spcPts val="100"/>
              </a:spcBef>
            </a:pPr>
            <a:r>
              <a:rPr dirty="0" sz="3200" b="1">
                <a:solidFill>
                  <a:srgbClr val="585858"/>
                </a:solidFill>
                <a:latin typeface="Yu Gothic UI Semibold"/>
                <a:cs typeface="Yu Gothic UI Semibold"/>
              </a:rPr>
              <a:t>2</a:t>
            </a:r>
            <a:r>
              <a:rPr dirty="0" sz="3200" b="1">
                <a:solidFill>
                  <a:srgbClr val="585858"/>
                </a:solidFill>
                <a:latin typeface="Yu Gothic UI Semibold"/>
                <a:cs typeface="Yu Gothic UI Semibold"/>
              </a:rPr>
              <a:t>人以上世帯</a:t>
            </a:r>
            <a:endParaRPr sz="3200">
              <a:latin typeface="Yu Gothic UI Semibold"/>
              <a:cs typeface="Yu Gothic UI Semibold"/>
            </a:endParaRPr>
          </a:p>
          <a:p>
            <a:pPr algn="r" marR="80645">
              <a:lnSpc>
                <a:spcPct val="100000"/>
              </a:lnSpc>
              <a:spcBef>
                <a:spcPts val="1365"/>
              </a:spcBef>
            </a:pPr>
            <a:r>
              <a:rPr dirty="0" sz="1800" spc="5" b="1">
                <a:latin typeface="HGPSoeiPresenceEB"/>
                <a:cs typeface="HGPSoeiPresenceEB"/>
              </a:rPr>
              <a:t>23.7%</a:t>
            </a:r>
            <a:endParaRPr sz="1800">
              <a:latin typeface="HGPSoeiPresenceEB"/>
              <a:cs typeface="HGPSoeiPresenceEB"/>
            </a:endParaRPr>
          </a:p>
        </p:txBody>
      </p:sp>
      <p:sp>
        <p:nvSpPr>
          <p:cNvPr id="53" name="object 53"/>
          <p:cNvSpPr txBox="1">
            <a:spLocks noGrp="1"/>
          </p:cNvSpPr>
          <p:nvPr>
            <p:ph type="title"/>
          </p:nvPr>
        </p:nvSpPr>
        <p:spPr>
          <a:xfrm>
            <a:off x="495236" y="935019"/>
            <a:ext cx="5105400" cy="787400"/>
          </a:xfrm>
          <a:prstGeom prst="rect"/>
        </p:spPr>
        <p:txBody>
          <a:bodyPr wrap="square" lIns="0" tIns="12700" rIns="0" bIns="0" rtlCol="0" vert="horz">
            <a:spAutoFit/>
          </a:bodyPr>
          <a:lstStyle/>
          <a:p>
            <a:pPr marL="12700">
              <a:lnSpc>
                <a:spcPct val="100000"/>
              </a:lnSpc>
              <a:spcBef>
                <a:spcPts val="100"/>
              </a:spcBef>
            </a:pPr>
            <a:r>
              <a:rPr dirty="0" u="none" sz="5000" spc="240">
                <a:solidFill>
                  <a:srgbClr val="000000"/>
                </a:solidFill>
              </a:rPr>
              <a:t>金融資産ゼロ世帯</a:t>
            </a:r>
            <a:endParaRPr sz="5000"/>
          </a:p>
        </p:txBody>
      </p:sp>
      <p:sp>
        <p:nvSpPr>
          <p:cNvPr id="54" name="object 54"/>
          <p:cNvSpPr txBox="1"/>
          <p:nvPr/>
        </p:nvSpPr>
        <p:spPr>
          <a:xfrm>
            <a:off x="5941059" y="764540"/>
            <a:ext cx="3375660" cy="1160780"/>
          </a:xfrm>
          <a:prstGeom prst="rect">
            <a:avLst/>
          </a:prstGeom>
          <a:solidFill>
            <a:srgbClr val="F1F1F1"/>
          </a:solidFill>
        </p:spPr>
        <p:txBody>
          <a:bodyPr wrap="square" lIns="0" tIns="146685" rIns="0" bIns="0" rtlCol="0" vert="horz">
            <a:spAutoFit/>
          </a:bodyPr>
          <a:lstStyle/>
          <a:p>
            <a:pPr marL="203835">
              <a:lnSpc>
                <a:spcPct val="100000"/>
              </a:lnSpc>
              <a:spcBef>
                <a:spcPts val="1155"/>
              </a:spcBef>
            </a:pPr>
            <a:r>
              <a:rPr dirty="0" sz="2800" b="1">
                <a:latin typeface="Yu Gothic UI Semibold"/>
                <a:cs typeface="Yu Gothic UI Semibold"/>
              </a:rPr>
              <a:t>単身</a:t>
            </a:r>
            <a:r>
              <a:rPr dirty="0" sz="2800" spc="420" b="1">
                <a:latin typeface="Yu Gothic UI Semibold"/>
                <a:cs typeface="Yu Gothic UI Semibold"/>
              </a:rPr>
              <a:t>では</a:t>
            </a:r>
            <a:r>
              <a:rPr dirty="0" sz="2800" b="1">
                <a:solidFill>
                  <a:srgbClr val="FF0000"/>
                </a:solidFill>
                <a:latin typeface="Yu Gothic UI Semibold"/>
                <a:cs typeface="Yu Gothic UI Semibold"/>
              </a:rPr>
              <a:t>38</a:t>
            </a:r>
            <a:r>
              <a:rPr dirty="0" sz="2800" b="1">
                <a:solidFill>
                  <a:srgbClr val="FF0000"/>
                </a:solidFill>
                <a:latin typeface="Yu Gothic UI Semibold"/>
                <a:cs typeface="Yu Gothic UI Semibold"/>
              </a:rPr>
              <a:t>％</a:t>
            </a:r>
            <a:endParaRPr sz="2800">
              <a:latin typeface="Yu Gothic UI Semibold"/>
              <a:cs typeface="Yu Gothic UI Semibold"/>
            </a:endParaRPr>
          </a:p>
          <a:p>
            <a:pPr marL="203835">
              <a:lnSpc>
                <a:spcPct val="100000"/>
              </a:lnSpc>
            </a:pPr>
            <a:r>
              <a:rPr dirty="0" sz="2800" b="1">
                <a:latin typeface="Yu Gothic UI Semibold"/>
                <a:cs typeface="Yu Gothic UI Semibold"/>
              </a:rPr>
              <a:t>2人以上</a:t>
            </a:r>
            <a:r>
              <a:rPr dirty="0" sz="2800" spc="570" b="1">
                <a:latin typeface="Yu Gothic UI Semibold"/>
                <a:cs typeface="Yu Gothic UI Semibold"/>
              </a:rPr>
              <a:t>で</a:t>
            </a:r>
            <a:r>
              <a:rPr dirty="0" sz="2800" spc="540" b="1">
                <a:latin typeface="Yu Gothic UI Semibold"/>
                <a:cs typeface="Yu Gothic UI Semibold"/>
              </a:rPr>
              <a:t>も</a:t>
            </a:r>
            <a:r>
              <a:rPr dirty="0" sz="2800" spc="5" b="1">
                <a:solidFill>
                  <a:srgbClr val="FF0000"/>
                </a:solidFill>
                <a:latin typeface="Yu Gothic UI Semibold"/>
                <a:cs typeface="Yu Gothic UI Semibold"/>
              </a:rPr>
              <a:t>23.6％</a:t>
            </a:r>
            <a:endParaRPr sz="2800">
              <a:latin typeface="Yu Gothic UI Semibold"/>
              <a:cs typeface="Yu Gothic UI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30175"/>
            <a:ext cx="4597400" cy="391160"/>
          </a:xfrm>
          <a:prstGeom prst="rect"/>
        </p:spPr>
        <p:txBody>
          <a:bodyPr wrap="square" lIns="0" tIns="12700" rIns="0" bIns="0" rtlCol="0" vert="horz">
            <a:spAutoFit/>
          </a:bodyPr>
          <a:lstStyle/>
          <a:p>
            <a:pPr marL="12700">
              <a:lnSpc>
                <a:spcPct val="100000"/>
              </a:lnSpc>
              <a:spcBef>
                <a:spcPts val="100"/>
              </a:spcBef>
            </a:pPr>
            <a:r>
              <a:rPr dirty="0" u="none" spc="120">
                <a:solidFill>
                  <a:srgbClr val="000000"/>
                </a:solidFill>
              </a:rPr>
              <a:t>人口減少・超少子高齢社会の衝</a:t>
            </a:r>
            <a:r>
              <a:rPr dirty="0" u="none" spc="-45">
                <a:solidFill>
                  <a:srgbClr val="000000"/>
                </a:solidFill>
              </a:rPr>
              <a:t>撃</a:t>
            </a:r>
          </a:p>
        </p:txBody>
      </p:sp>
      <p:sp>
        <p:nvSpPr>
          <p:cNvPr id="3" name="object 3"/>
          <p:cNvSpPr/>
          <p:nvPr/>
        </p:nvSpPr>
        <p:spPr>
          <a:xfrm>
            <a:off x="119379" y="6014720"/>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pic>
        <p:nvPicPr>
          <p:cNvPr id="4" name="object 4"/>
          <p:cNvPicPr/>
          <p:nvPr/>
        </p:nvPicPr>
        <p:blipFill>
          <a:blip r:embed="rId2" cstate="print"/>
          <a:stretch>
            <a:fillRect/>
          </a:stretch>
        </p:blipFill>
        <p:spPr>
          <a:xfrm>
            <a:off x="194071" y="839634"/>
            <a:ext cx="9464515" cy="5072250"/>
          </a:xfrm>
          <a:prstGeom prst="rect">
            <a:avLst/>
          </a:prstGeom>
        </p:spPr>
      </p:pic>
      <p:sp>
        <p:nvSpPr>
          <p:cNvPr id="5" name="object 5"/>
          <p:cNvSpPr txBox="1"/>
          <p:nvPr/>
        </p:nvSpPr>
        <p:spPr>
          <a:xfrm>
            <a:off x="351790" y="5992813"/>
            <a:ext cx="8951595" cy="814705"/>
          </a:xfrm>
          <a:prstGeom prst="rect">
            <a:avLst/>
          </a:prstGeom>
        </p:spPr>
        <p:txBody>
          <a:bodyPr wrap="square" lIns="0" tIns="53340" rIns="0" bIns="0" rtlCol="0" vert="horz">
            <a:spAutoFit/>
          </a:bodyPr>
          <a:lstStyle/>
          <a:p>
            <a:pPr marL="251460">
              <a:lnSpc>
                <a:spcPct val="100000"/>
              </a:lnSpc>
              <a:spcBef>
                <a:spcPts val="420"/>
              </a:spcBef>
            </a:pPr>
            <a:r>
              <a:rPr dirty="0" sz="1800" spc="180" b="1">
                <a:solidFill>
                  <a:srgbClr val="252525"/>
                </a:solidFill>
                <a:latin typeface="Yu Gothic UI Semibold"/>
                <a:cs typeface="Yu Gothic UI Semibold"/>
              </a:rPr>
              <a:t>毎年の出生数は減少の一途をたどっており、特殊出生率は大幅な改善が見られない。</a:t>
            </a:r>
            <a:endParaRPr sz="1800">
              <a:latin typeface="Yu Gothic UI Semibold"/>
              <a:cs typeface="Yu Gothic UI Semibold"/>
            </a:endParaRPr>
          </a:p>
          <a:p>
            <a:pPr marL="12700">
              <a:lnSpc>
                <a:spcPct val="100000"/>
              </a:lnSpc>
              <a:spcBef>
                <a:spcPts val="2260"/>
              </a:spcBef>
            </a:pPr>
            <a:r>
              <a:rPr dirty="0" sz="1100" spc="-75" b="1">
                <a:solidFill>
                  <a:srgbClr val="7E7E7E"/>
                </a:solidFill>
                <a:latin typeface="Yu Gothic UI Semibold"/>
                <a:cs typeface="Yu Gothic UI Semibold"/>
              </a:rPr>
              <a:t>©</a:t>
            </a:r>
            <a:r>
              <a:rPr dirty="0" sz="1100" spc="25" b="1">
                <a:solidFill>
                  <a:srgbClr val="7E7E7E"/>
                </a:solidFill>
                <a:latin typeface="Yu Gothic UI Semibold"/>
                <a:cs typeface="Yu Gothic UI Semibold"/>
              </a:rPr>
              <a:t>日本維新</a:t>
            </a:r>
            <a:r>
              <a:rPr dirty="0" sz="1100" spc="20" b="1">
                <a:solidFill>
                  <a:srgbClr val="7E7E7E"/>
                </a:solidFill>
                <a:latin typeface="Yu Gothic UI Semibold"/>
                <a:cs typeface="Yu Gothic UI Semibold"/>
              </a:rPr>
              <a:t>の</a:t>
            </a:r>
            <a:r>
              <a:rPr dirty="0" sz="1100" spc="25" b="1">
                <a:solidFill>
                  <a:srgbClr val="7E7E7E"/>
                </a:solidFill>
                <a:latin typeface="Yu Gothic UI Semibold"/>
                <a:cs typeface="Yu Gothic UI Semibold"/>
              </a:rPr>
              <a:t>会</a:t>
            </a:r>
            <a:r>
              <a:rPr dirty="0" sz="1100" spc="40"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6" name="object 6"/>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18</a:t>
            </a:r>
            <a:endParaRPr sz="900">
              <a:latin typeface="MS UI Gothic"/>
              <a:cs typeface="MS UI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204" y="129331"/>
            <a:ext cx="3683000" cy="391160"/>
          </a:xfrm>
          <a:prstGeom prst="rect"/>
        </p:spPr>
        <p:txBody>
          <a:bodyPr wrap="square" lIns="0" tIns="12700" rIns="0" bIns="0" rtlCol="0" vert="horz">
            <a:spAutoFit/>
          </a:bodyPr>
          <a:lstStyle/>
          <a:p>
            <a:pPr marL="12700">
              <a:lnSpc>
                <a:spcPct val="100000"/>
              </a:lnSpc>
              <a:spcBef>
                <a:spcPts val="100"/>
              </a:spcBef>
            </a:pPr>
            <a:r>
              <a:rPr dirty="0" u="none" spc="1200">
                <a:solidFill>
                  <a:srgbClr val="000000"/>
                </a:solidFill>
              </a:rPr>
              <a:t>「</a:t>
            </a:r>
            <a:r>
              <a:rPr dirty="0" u="none" spc="270">
                <a:solidFill>
                  <a:srgbClr val="000000"/>
                </a:solidFill>
              </a:rPr>
              <a:t>日本大改革プラン」目次</a:t>
            </a:r>
          </a:p>
        </p:txBody>
      </p:sp>
      <p:sp>
        <p:nvSpPr>
          <p:cNvPr id="3" name="object 3"/>
          <p:cNvSpPr txBox="1"/>
          <p:nvPr/>
        </p:nvSpPr>
        <p:spPr>
          <a:xfrm>
            <a:off x="697544" y="824299"/>
            <a:ext cx="3866515" cy="1006475"/>
          </a:xfrm>
          <a:prstGeom prst="rect">
            <a:avLst/>
          </a:prstGeom>
        </p:spPr>
        <p:txBody>
          <a:bodyPr wrap="square" lIns="0" tIns="128270" rIns="0" bIns="0" rtlCol="0" vert="horz">
            <a:spAutoFit/>
          </a:bodyPr>
          <a:lstStyle/>
          <a:p>
            <a:pPr marL="198755" indent="-186690">
              <a:lnSpc>
                <a:spcPct val="100000"/>
              </a:lnSpc>
              <a:spcBef>
                <a:spcPts val="1010"/>
              </a:spcBef>
              <a:buSzPct val="94444"/>
              <a:buFont typeface="Segoe UI Emoji"/>
              <a:buChar char="◼"/>
              <a:tabLst>
                <a:tab pos="199390" algn="l"/>
              </a:tabLst>
            </a:pPr>
            <a:r>
              <a:rPr dirty="0" sz="1800" spc="340" b="1">
                <a:latin typeface="Yu Gothic UI Semibold"/>
                <a:cs typeface="Yu Gothic UI Semibold"/>
              </a:rPr>
              <a:t>はじめに</a:t>
            </a:r>
            <a:r>
              <a:rPr dirty="0" sz="1800" b="1">
                <a:latin typeface="Yu Gothic UI Semibold"/>
                <a:cs typeface="Yu Gothic UI Semibold"/>
              </a:rPr>
              <a:t>（問題意識</a:t>
            </a:r>
            <a:r>
              <a:rPr dirty="0" sz="1800" spc="480" b="1">
                <a:latin typeface="Yu Gothic UI Semibold"/>
                <a:cs typeface="Yu Gothic UI Semibold"/>
              </a:rPr>
              <a:t>と</a:t>
            </a:r>
            <a:r>
              <a:rPr dirty="0" sz="1800" b="1">
                <a:latin typeface="Yu Gothic UI Semibold"/>
                <a:cs typeface="Yu Gothic UI Semibold"/>
              </a:rPr>
              <a:t>背景）</a:t>
            </a:r>
            <a:endParaRPr sz="1800">
              <a:latin typeface="Yu Gothic UI Semibold"/>
              <a:cs typeface="Yu Gothic UI Semibold"/>
            </a:endParaRPr>
          </a:p>
          <a:p>
            <a:pPr marL="601980">
              <a:lnSpc>
                <a:spcPct val="100000"/>
              </a:lnSpc>
              <a:spcBef>
                <a:spcPts val="815"/>
              </a:spcBef>
            </a:pPr>
            <a:r>
              <a:rPr dirty="0" sz="1600" spc="170" b="1">
                <a:solidFill>
                  <a:srgbClr val="404040"/>
                </a:solidFill>
                <a:latin typeface="Yu Gothic UI Semibold"/>
                <a:cs typeface="Yu Gothic UI Semibold"/>
              </a:rPr>
              <a:t>・日本の危機感</a:t>
            </a:r>
            <a:endParaRPr sz="1600">
              <a:latin typeface="Yu Gothic UI Semibold"/>
              <a:cs typeface="Yu Gothic UI Semibold"/>
            </a:endParaRPr>
          </a:p>
          <a:p>
            <a:pPr marL="601980">
              <a:lnSpc>
                <a:spcPct val="100000"/>
              </a:lnSpc>
            </a:pPr>
            <a:r>
              <a:rPr dirty="0" sz="1600" spc="165" b="1">
                <a:solidFill>
                  <a:srgbClr val="404040"/>
                </a:solidFill>
                <a:latin typeface="Yu Gothic UI Semibold"/>
                <a:cs typeface="Yu Gothic UI Semibold"/>
              </a:rPr>
              <a:t>・日本社会が向き合うべき問題意</a:t>
            </a:r>
            <a:r>
              <a:rPr dirty="0" sz="1600" spc="80" b="1">
                <a:solidFill>
                  <a:srgbClr val="404040"/>
                </a:solidFill>
                <a:latin typeface="Yu Gothic UI Semibold"/>
                <a:cs typeface="Yu Gothic UI Semibold"/>
              </a:rPr>
              <a:t>識</a:t>
            </a:r>
            <a:endParaRPr sz="1600">
              <a:latin typeface="Yu Gothic UI Semibold"/>
              <a:cs typeface="Yu Gothic UI Semibold"/>
            </a:endParaRPr>
          </a:p>
        </p:txBody>
      </p:sp>
      <p:sp>
        <p:nvSpPr>
          <p:cNvPr id="4" name="object 4"/>
          <p:cNvSpPr txBox="1"/>
          <p:nvPr/>
        </p:nvSpPr>
        <p:spPr>
          <a:xfrm>
            <a:off x="697544" y="2088850"/>
            <a:ext cx="4882515" cy="2265045"/>
          </a:xfrm>
          <a:prstGeom prst="rect">
            <a:avLst/>
          </a:prstGeom>
        </p:spPr>
        <p:txBody>
          <a:bodyPr wrap="square" lIns="0" tIns="149225" rIns="0" bIns="0" rtlCol="0" vert="horz">
            <a:spAutoFit/>
          </a:bodyPr>
          <a:lstStyle/>
          <a:p>
            <a:pPr marL="198755" indent="-186690">
              <a:lnSpc>
                <a:spcPct val="100000"/>
              </a:lnSpc>
              <a:spcBef>
                <a:spcPts val="1175"/>
              </a:spcBef>
              <a:buSzPct val="94444"/>
              <a:buFont typeface="Segoe UI Emoji"/>
              <a:buChar char="◼"/>
              <a:tabLst>
                <a:tab pos="199390" algn="l"/>
              </a:tabLst>
            </a:pPr>
            <a:r>
              <a:rPr dirty="0" sz="1800" b="1">
                <a:latin typeface="Yu Gothic UI Semibold"/>
                <a:cs typeface="Yu Gothic UI Semibold"/>
              </a:rPr>
              <a:t>日本大改革</a:t>
            </a:r>
            <a:r>
              <a:rPr dirty="0" sz="1800" spc="445" b="1">
                <a:latin typeface="Yu Gothic UI Semibold"/>
                <a:cs typeface="Yu Gothic UI Semibold"/>
              </a:rPr>
              <a:t>プラン</a:t>
            </a:r>
            <a:endParaRPr sz="1800">
              <a:latin typeface="Yu Gothic UI Semibold"/>
              <a:cs typeface="Yu Gothic UI Semibold"/>
            </a:endParaRPr>
          </a:p>
          <a:p>
            <a:pPr marL="601980">
              <a:lnSpc>
                <a:spcPct val="100000"/>
              </a:lnSpc>
              <a:spcBef>
                <a:spcPts val="955"/>
              </a:spcBef>
            </a:pPr>
            <a:r>
              <a:rPr dirty="0" sz="1600" spc="285" b="1">
                <a:solidFill>
                  <a:srgbClr val="404040"/>
                </a:solidFill>
                <a:latin typeface="Yu Gothic UI Semibold"/>
                <a:cs typeface="Yu Gothic UI Semibold"/>
              </a:rPr>
              <a:t>・新しい時代を切り拓く「日本大改革プラン</a:t>
            </a:r>
            <a:r>
              <a:rPr dirty="0" sz="1600" spc="55" b="1">
                <a:solidFill>
                  <a:srgbClr val="404040"/>
                </a:solidFill>
                <a:latin typeface="Yu Gothic UI Semibold"/>
                <a:cs typeface="Yu Gothic UI Semibold"/>
              </a:rPr>
              <a:t>」</a:t>
            </a:r>
            <a:endParaRPr sz="1600">
              <a:latin typeface="Yu Gothic UI Semibold"/>
              <a:cs typeface="Yu Gothic UI Semibold"/>
            </a:endParaRPr>
          </a:p>
          <a:p>
            <a:pPr marL="601980">
              <a:lnSpc>
                <a:spcPct val="100000"/>
              </a:lnSpc>
            </a:pPr>
            <a:r>
              <a:rPr dirty="0" sz="1600" spc="120" b="1">
                <a:solidFill>
                  <a:srgbClr val="404040"/>
                </a:solidFill>
                <a:latin typeface="Yu Gothic UI Semibold"/>
                <a:cs typeface="Yu Gothic UI Semibold"/>
              </a:rPr>
              <a:t>・日本大改革の三本柱</a:t>
            </a:r>
            <a:endParaRPr sz="1600">
              <a:latin typeface="Yu Gothic UI Semibold"/>
              <a:cs typeface="Yu Gothic UI Semibold"/>
            </a:endParaRPr>
          </a:p>
          <a:p>
            <a:pPr marL="601980">
              <a:lnSpc>
                <a:spcPct val="100000"/>
              </a:lnSpc>
            </a:pPr>
            <a:r>
              <a:rPr dirty="0" sz="1600" spc="360" b="1">
                <a:solidFill>
                  <a:srgbClr val="404040"/>
                </a:solidFill>
                <a:latin typeface="Yu Gothic UI Semibold"/>
                <a:cs typeface="Yu Gothic UI Semibold"/>
              </a:rPr>
              <a:t>・政策パッケージのコンセプト</a:t>
            </a:r>
            <a:endParaRPr sz="1600">
              <a:latin typeface="Yu Gothic UI Semibold"/>
              <a:cs typeface="Yu Gothic UI Semibold"/>
            </a:endParaRPr>
          </a:p>
          <a:p>
            <a:pPr marL="601980">
              <a:lnSpc>
                <a:spcPct val="100000"/>
              </a:lnSpc>
            </a:pPr>
            <a:r>
              <a:rPr dirty="0" sz="1600" spc="265" b="1">
                <a:solidFill>
                  <a:srgbClr val="404040"/>
                </a:solidFill>
                <a:latin typeface="Yu Gothic UI Semibold"/>
                <a:cs typeface="Yu Gothic UI Semibold"/>
              </a:rPr>
              <a:t>・ベーシックインカムと社会保障改革案</a:t>
            </a:r>
            <a:endParaRPr sz="1600">
              <a:latin typeface="Yu Gothic UI Semibold"/>
              <a:cs typeface="Yu Gothic UI Semibold"/>
            </a:endParaRPr>
          </a:p>
          <a:p>
            <a:pPr marL="601980">
              <a:lnSpc>
                <a:spcPct val="100000"/>
              </a:lnSpc>
            </a:pPr>
            <a:r>
              <a:rPr dirty="0" sz="1600" spc="155" b="1">
                <a:solidFill>
                  <a:srgbClr val="404040"/>
                </a:solidFill>
                <a:latin typeface="Yu Gothic UI Semibold"/>
                <a:cs typeface="Yu Gothic UI Semibold"/>
              </a:rPr>
              <a:t>・所得税改革</a:t>
            </a:r>
            <a:endParaRPr sz="1600">
              <a:latin typeface="Yu Gothic UI Semibold"/>
              <a:cs typeface="Yu Gothic UI Semibold"/>
            </a:endParaRPr>
          </a:p>
          <a:p>
            <a:pPr marL="601980">
              <a:lnSpc>
                <a:spcPct val="100000"/>
              </a:lnSpc>
            </a:pPr>
            <a:r>
              <a:rPr dirty="0" sz="1600" spc="135" b="1">
                <a:solidFill>
                  <a:srgbClr val="404040"/>
                </a:solidFill>
                <a:latin typeface="Yu Gothic UI Semibold"/>
                <a:cs typeface="Yu Gothic UI Semibold"/>
              </a:rPr>
              <a:t>・労働市場改革</a:t>
            </a:r>
            <a:endParaRPr sz="1600">
              <a:latin typeface="Yu Gothic UI Semibold"/>
              <a:cs typeface="Yu Gothic UI Semibold"/>
            </a:endParaRPr>
          </a:p>
          <a:p>
            <a:pPr marL="601980">
              <a:lnSpc>
                <a:spcPct val="100000"/>
              </a:lnSpc>
            </a:pPr>
            <a:r>
              <a:rPr dirty="0" sz="1600" spc="195" b="1">
                <a:solidFill>
                  <a:srgbClr val="404040"/>
                </a:solidFill>
                <a:latin typeface="Yu Gothic UI Semibold"/>
                <a:cs typeface="Yu Gothic UI Semibold"/>
              </a:rPr>
              <a:t>・その他の相互補完的政策について</a:t>
            </a:r>
            <a:endParaRPr sz="1600">
              <a:latin typeface="Yu Gothic UI Semibold"/>
              <a:cs typeface="Yu Gothic UI Semibold"/>
            </a:endParaRPr>
          </a:p>
        </p:txBody>
      </p:sp>
      <p:sp>
        <p:nvSpPr>
          <p:cNvPr id="5" name="object 5"/>
          <p:cNvSpPr txBox="1"/>
          <p:nvPr/>
        </p:nvSpPr>
        <p:spPr>
          <a:xfrm>
            <a:off x="717122" y="4646664"/>
            <a:ext cx="5513070" cy="1720850"/>
          </a:xfrm>
          <a:prstGeom prst="rect">
            <a:avLst/>
          </a:prstGeom>
        </p:spPr>
        <p:txBody>
          <a:bodyPr wrap="square" lIns="0" tIns="119380" rIns="0" bIns="0" rtlCol="0" vert="horz">
            <a:spAutoFit/>
          </a:bodyPr>
          <a:lstStyle/>
          <a:p>
            <a:pPr marL="198755" indent="-186690">
              <a:lnSpc>
                <a:spcPct val="100000"/>
              </a:lnSpc>
              <a:spcBef>
                <a:spcPts val="940"/>
              </a:spcBef>
              <a:buSzPct val="94444"/>
              <a:buFont typeface="Segoe UI Emoji"/>
              <a:buChar char="◼"/>
              <a:tabLst>
                <a:tab pos="199390" algn="l"/>
              </a:tabLst>
            </a:pPr>
            <a:r>
              <a:rPr dirty="0" sz="1800" b="1">
                <a:latin typeface="Yu Gothic UI Semibold"/>
                <a:cs typeface="Yu Gothic UI Semibold"/>
              </a:rPr>
              <a:t>目指</a:t>
            </a:r>
            <a:r>
              <a:rPr dirty="0" sz="1800" spc="330" b="1">
                <a:latin typeface="Yu Gothic UI Semibold"/>
                <a:cs typeface="Yu Gothic UI Semibold"/>
              </a:rPr>
              <a:t>すべき</a:t>
            </a:r>
            <a:r>
              <a:rPr dirty="0" sz="1800" b="1">
                <a:latin typeface="Yu Gothic UI Semibold"/>
                <a:cs typeface="Yu Gothic UI Semibold"/>
              </a:rPr>
              <a:t>社会像</a:t>
            </a:r>
            <a:r>
              <a:rPr dirty="0" sz="1800" spc="480" b="1">
                <a:latin typeface="Yu Gothic UI Semibold"/>
                <a:cs typeface="Yu Gothic UI Semibold"/>
              </a:rPr>
              <a:t>と</a:t>
            </a:r>
            <a:r>
              <a:rPr dirty="0" sz="1800" b="1">
                <a:latin typeface="Yu Gothic UI Semibold"/>
                <a:cs typeface="Yu Gothic UI Semibold"/>
              </a:rPr>
              <a:t>維新</a:t>
            </a:r>
            <a:r>
              <a:rPr dirty="0" sz="1800" spc="295" b="1">
                <a:latin typeface="Yu Gothic UI Semibold"/>
                <a:cs typeface="Yu Gothic UI Semibold"/>
              </a:rPr>
              <a:t>の</a:t>
            </a:r>
            <a:r>
              <a:rPr dirty="0" sz="1800" b="1">
                <a:latin typeface="Yu Gothic UI Semibold"/>
                <a:cs typeface="Yu Gothic UI Semibold"/>
              </a:rPr>
              <a:t>政治運動</a:t>
            </a:r>
            <a:endParaRPr sz="1800">
              <a:latin typeface="Yu Gothic UI Semibold"/>
              <a:cs typeface="Yu Gothic UI Semibold"/>
            </a:endParaRPr>
          </a:p>
          <a:p>
            <a:pPr marL="582295">
              <a:lnSpc>
                <a:spcPct val="100000"/>
              </a:lnSpc>
              <a:spcBef>
                <a:spcPts val="750"/>
              </a:spcBef>
            </a:pPr>
            <a:r>
              <a:rPr dirty="0" sz="1600" spc="160" b="1">
                <a:solidFill>
                  <a:srgbClr val="404040"/>
                </a:solidFill>
                <a:latin typeface="Yu Gothic UI Semibold"/>
                <a:cs typeface="Yu Gothic UI Semibold"/>
              </a:rPr>
              <a:t>・政策効果と目指すべき社会像</a:t>
            </a:r>
            <a:endParaRPr sz="1600">
              <a:latin typeface="Yu Gothic UI Semibold"/>
              <a:cs typeface="Yu Gothic UI Semibold"/>
            </a:endParaRPr>
          </a:p>
          <a:p>
            <a:pPr marL="582295">
              <a:lnSpc>
                <a:spcPct val="100000"/>
              </a:lnSpc>
            </a:pPr>
            <a:r>
              <a:rPr dirty="0" sz="1600" spc="155" b="1">
                <a:solidFill>
                  <a:srgbClr val="404040"/>
                </a:solidFill>
                <a:latin typeface="Yu Gothic UI Semibold"/>
                <a:cs typeface="Yu Gothic UI Semibold"/>
              </a:rPr>
              <a:t>・維新八策（</a:t>
            </a:r>
            <a:r>
              <a:rPr dirty="0" sz="1600" spc="50" b="1">
                <a:solidFill>
                  <a:srgbClr val="404040"/>
                </a:solidFill>
                <a:latin typeface="Yu Gothic UI Semibold"/>
                <a:cs typeface="Yu Gothic UI Semibold"/>
              </a:rPr>
              <a:t>2012</a:t>
            </a:r>
            <a:r>
              <a:rPr dirty="0" sz="1600" spc="95" b="1">
                <a:solidFill>
                  <a:srgbClr val="404040"/>
                </a:solidFill>
                <a:latin typeface="Yu Gothic UI Semibold"/>
                <a:cs typeface="Yu Gothic UI Semibold"/>
              </a:rPr>
              <a:t>年版）の政策思想の原点に立ち返</a:t>
            </a:r>
            <a:r>
              <a:rPr dirty="0" sz="1600" spc="-20" b="1">
                <a:solidFill>
                  <a:srgbClr val="404040"/>
                </a:solidFill>
                <a:latin typeface="Yu Gothic UI Semibold"/>
                <a:cs typeface="Yu Gothic UI Semibold"/>
              </a:rPr>
              <a:t>る</a:t>
            </a:r>
            <a:endParaRPr sz="1600">
              <a:latin typeface="Yu Gothic UI Semibold"/>
              <a:cs typeface="Yu Gothic UI Semibold"/>
            </a:endParaRPr>
          </a:p>
          <a:p>
            <a:pPr marL="582295">
              <a:lnSpc>
                <a:spcPct val="100000"/>
              </a:lnSpc>
            </a:pPr>
            <a:r>
              <a:rPr dirty="0" sz="1600" spc="220" b="1">
                <a:solidFill>
                  <a:srgbClr val="404040"/>
                </a:solidFill>
                <a:latin typeface="Yu Gothic UI Semibold"/>
                <a:cs typeface="Yu Gothic UI Semibold"/>
              </a:rPr>
              <a:t>・政治・行政・政策の三層構造</a:t>
            </a:r>
            <a:endParaRPr sz="1600">
              <a:latin typeface="Yu Gothic UI Semibold"/>
              <a:cs typeface="Yu Gothic UI Semibold"/>
            </a:endParaRPr>
          </a:p>
          <a:p>
            <a:pPr marL="582295">
              <a:lnSpc>
                <a:spcPct val="100000"/>
              </a:lnSpc>
            </a:pPr>
            <a:r>
              <a:rPr dirty="0" sz="1600" spc="130" b="1">
                <a:solidFill>
                  <a:srgbClr val="404040"/>
                </a:solidFill>
                <a:latin typeface="Yu Gothic UI Semibold"/>
                <a:cs typeface="Yu Gothic UI Semibold"/>
              </a:rPr>
              <a:t>・政策の設計思想の対比</a:t>
            </a:r>
            <a:endParaRPr sz="1600">
              <a:latin typeface="Yu Gothic UI Semibold"/>
              <a:cs typeface="Yu Gothic UI Semibold"/>
            </a:endParaRPr>
          </a:p>
          <a:p>
            <a:pPr marL="582295">
              <a:lnSpc>
                <a:spcPct val="100000"/>
              </a:lnSpc>
            </a:pPr>
            <a:r>
              <a:rPr dirty="0" sz="1600" spc="320" b="1">
                <a:solidFill>
                  <a:srgbClr val="404040"/>
                </a:solidFill>
                <a:latin typeface="Yu Gothic UI Semibold"/>
                <a:cs typeface="Yu Gothic UI Semibold"/>
              </a:rPr>
              <a:t>・最後に</a:t>
            </a:r>
            <a:endParaRPr sz="1600">
              <a:latin typeface="Yu Gothic UI Semibold"/>
              <a:cs typeface="Yu Gothic UI Semibold"/>
            </a:endParaRPr>
          </a:p>
        </p:txBody>
      </p:sp>
      <p:sp>
        <p:nvSpPr>
          <p:cNvPr id="6" name="object 6"/>
          <p:cNvSpPr/>
          <p:nvPr/>
        </p:nvSpPr>
        <p:spPr>
          <a:xfrm>
            <a:off x="619759" y="2059939"/>
            <a:ext cx="8006715" cy="0"/>
          </a:xfrm>
          <a:custGeom>
            <a:avLst/>
            <a:gdLst/>
            <a:ahLst/>
            <a:cxnLst/>
            <a:rect l="l" t="t" r="r" b="b"/>
            <a:pathLst>
              <a:path w="8006715" h="0">
                <a:moveTo>
                  <a:pt x="0" y="0"/>
                </a:moveTo>
                <a:lnTo>
                  <a:pt x="8006600" y="0"/>
                </a:lnTo>
              </a:path>
            </a:pathLst>
          </a:custGeom>
          <a:ln w="19050">
            <a:solidFill>
              <a:srgbClr val="7E7E7E"/>
            </a:solidFill>
          </a:ln>
        </p:spPr>
        <p:txBody>
          <a:bodyPr wrap="square" lIns="0" tIns="0" rIns="0" bIns="0" rtlCol="0"/>
          <a:lstStyle/>
          <a:p/>
        </p:txBody>
      </p:sp>
      <p:sp>
        <p:nvSpPr>
          <p:cNvPr id="7" name="object 7"/>
          <p:cNvSpPr/>
          <p:nvPr/>
        </p:nvSpPr>
        <p:spPr>
          <a:xfrm>
            <a:off x="619759" y="4556759"/>
            <a:ext cx="8006715" cy="0"/>
          </a:xfrm>
          <a:custGeom>
            <a:avLst/>
            <a:gdLst/>
            <a:ahLst/>
            <a:cxnLst/>
            <a:rect l="l" t="t" r="r" b="b"/>
            <a:pathLst>
              <a:path w="8006715" h="0">
                <a:moveTo>
                  <a:pt x="0" y="0"/>
                </a:moveTo>
                <a:lnTo>
                  <a:pt x="8006600" y="0"/>
                </a:lnTo>
              </a:path>
            </a:pathLst>
          </a:custGeom>
          <a:ln w="19050">
            <a:solidFill>
              <a:srgbClr val="7E7E7E"/>
            </a:solidFill>
          </a:ln>
        </p:spPr>
        <p:txBody>
          <a:bodyPr wrap="square" lIns="0" tIns="0" rIns="0" bIns="0" rtlCol="0"/>
          <a:lstStyle/>
          <a:p/>
        </p:txBody>
      </p:sp>
      <p:sp>
        <p:nvSpPr>
          <p:cNvPr id="8" name="object 8"/>
          <p:cNvSpPr txBox="1"/>
          <p:nvPr/>
        </p:nvSpPr>
        <p:spPr>
          <a:xfrm>
            <a:off x="7231386" y="885924"/>
            <a:ext cx="977900" cy="939800"/>
          </a:xfrm>
          <a:prstGeom prst="rect">
            <a:avLst/>
          </a:prstGeom>
        </p:spPr>
        <p:txBody>
          <a:bodyPr wrap="square" lIns="0" tIns="12700" rIns="0" bIns="0" rtlCol="0" vert="horz">
            <a:spAutoFit/>
          </a:bodyPr>
          <a:lstStyle/>
          <a:p>
            <a:pPr marL="12700" marR="614680">
              <a:lnSpc>
                <a:spcPct val="125000"/>
              </a:lnSpc>
              <a:spcBef>
                <a:spcPts val="100"/>
              </a:spcBef>
            </a:pPr>
            <a:r>
              <a:rPr dirty="0" sz="1600" spc="160" b="1">
                <a:latin typeface="Yu Gothic UI Semibold"/>
                <a:cs typeface="Yu Gothic UI Semibold"/>
              </a:rPr>
              <a:t>P</a:t>
            </a:r>
            <a:r>
              <a:rPr dirty="0" sz="1600" spc="160" b="1">
                <a:latin typeface="Yu Gothic UI Semibold"/>
                <a:cs typeface="Yu Gothic UI Semibold"/>
              </a:rPr>
              <a:t>２  </a:t>
            </a:r>
            <a:r>
              <a:rPr dirty="0" sz="1600" spc="160" b="1">
                <a:latin typeface="Yu Gothic UI Semibold"/>
                <a:cs typeface="Yu Gothic UI Semibold"/>
              </a:rPr>
              <a:t>P</a:t>
            </a:r>
            <a:r>
              <a:rPr dirty="0" sz="1600" spc="160" b="1">
                <a:latin typeface="Yu Gothic UI Semibold"/>
                <a:cs typeface="Yu Gothic UI Semibold"/>
              </a:rPr>
              <a:t>３</a:t>
            </a:r>
            <a:endParaRPr sz="1600">
              <a:latin typeface="Yu Gothic UI Semibold"/>
              <a:cs typeface="Yu Gothic UI Semibold"/>
            </a:endParaRPr>
          </a:p>
          <a:p>
            <a:pPr marL="12700">
              <a:lnSpc>
                <a:spcPct val="100000"/>
              </a:lnSpc>
              <a:spcBef>
                <a:spcPts val="480"/>
              </a:spcBef>
            </a:pPr>
            <a:r>
              <a:rPr dirty="0" sz="1600" spc="160" b="1">
                <a:latin typeface="Yu Gothic UI Semibold"/>
                <a:cs typeface="Yu Gothic UI Semibold"/>
              </a:rPr>
              <a:t>P</a:t>
            </a:r>
            <a:r>
              <a:rPr dirty="0" sz="1600" spc="160" b="1">
                <a:latin typeface="Yu Gothic UI Semibold"/>
                <a:cs typeface="Yu Gothic UI Semibold"/>
              </a:rPr>
              <a:t>４～３４</a:t>
            </a:r>
            <a:endParaRPr sz="1600">
              <a:latin typeface="Yu Gothic UI Semibold"/>
              <a:cs typeface="Yu Gothic UI Semibold"/>
            </a:endParaRPr>
          </a:p>
        </p:txBody>
      </p:sp>
      <p:sp>
        <p:nvSpPr>
          <p:cNvPr id="11" name="object 11"/>
          <p:cNvSpPr txBox="1"/>
          <p:nvPr/>
        </p:nvSpPr>
        <p:spPr>
          <a:xfrm>
            <a:off x="9444355" y="6504820"/>
            <a:ext cx="146050" cy="139700"/>
          </a:xfrm>
          <a:prstGeom prst="rect">
            <a:avLst/>
          </a:prstGeom>
        </p:spPr>
        <p:txBody>
          <a:bodyPr wrap="square" lIns="0" tIns="0" rIns="0" bIns="0" rtlCol="0" vert="horz">
            <a:spAutoFit/>
          </a:bodyPr>
          <a:lstStyle/>
          <a:p>
            <a:pPr marL="38100">
              <a:lnSpc>
                <a:spcPts val="1055"/>
              </a:lnSpc>
            </a:pPr>
            <a:r>
              <a:rPr dirty="0" sz="900">
                <a:latin typeface="MS UI Gothic"/>
                <a:cs typeface="MS UI Gothic"/>
              </a:rPr>
              <a:t>1</a:t>
            </a:r>
            <a:endParaRPr sz="900">
              <a:latin typeface="MS UI Gothic"/>
              <a:cs typeface="MS UI Gothic"/>
            </a:endParaRPr>
          </a:p>
        </p:txBody>
      </p:sp>
      <p:sp>
        <p:nvSpPr>
          <p:cNvPr id="12" name="object 1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9" name="object 9"/>
          <p:cNvSpPr txBox="1"/>
          <p:nvPr/>
        </p:nvSpPr>
        <p:spPr>
          <a:xfrm>
            <a:off x="7231183" y="2155110"/>
            <a:ext cx="1185545" cy="2233295"/>
          </a:xfrm>
          <a:prstGeom prst="rect">
            <a:avLst/>
          </a:prstGeom>
        </p:spPr>
        <p:txBody>
          <a:bodyPr wrap="square" lIns="0" tIns="110489" rIns="0" bIns="0" rtlCol="0" vert="horz">
            <a:spAutoFit/>
          </a:bodyPr>
          <a:lstStyle/>
          <a:p>
            <a:pPr marL="16510" indent="-4445">
              <a:lnSpc>
                <a:spcPct val="100000"/>
              </a:lnSpc>
              <a:spcBef>
                <a:spcPts val="869"/>
              </a:spcBef>
            </a:pPr>
            <a:r>
              <a:rPr dirty="0" sz="1600" spc="50" b="1">
                <a:latin typeface="Yu Gothic UI Semibold"/>
                <a:cs typeface="Yu Gothic UI Semibold"/>
              </a:rPr>
              <a:t>P３５</a:t>
            </a:r>
            <a:endParaRPr sz="1600">
              <a:latin typeface="Yu Gothic UI Semibold"/>
              <a:cs typeface="Yu Gothic UI Semibold"/>
            </a:endParaRPr>
          </a:p>
          <a:p>
            <a:pPr marL="16510" marR="5080">
              <a:lnSpc>
                <a:spcPct val="104200"/>
              </a:lnSpc>
              <a:spcBef>
                <a:spcPts val="690"/>
              </a:spcBef>
            </a:pPr>
            <a:r>
              <a:rPr dirty="0" sz="1600" spc="50" b="1">
                <a:latin typeface="Yu Gothic UI Semibold"/>
                <a:cs typeface="Yu Gothic UI Semibold"/>
              </a:rPr>
              <a:t>P３６ </a:t>
            </a:r>
            <a:r>
              <a:rPr dirty="0" sz="1600" spc="55" b="1">
                <a:latin typeface="Yu Gothic UI Semibold"/>
                <a:cs typeface="Yu Gothic UI Semibold"/>
              </a:rPr>
              <a:t> </a:t>
            </a:r>
            <a:r>
              <a:rPr dirty="0" sz="1600" spc="160" b="1">
                <a:latin typeface="Yu Gothic UI Semibold"/>
                <a:cs typeface="Yu Gothic UI Semibold"/>
              </a:rPr>
              <a:t>P</a:t>
            </a:r>
            <a:r>
              <a:rPr dirty="0" sz="1600" b="1">
                <a:latin typeface="Yu Gothic UI Semibold"/>
                <a:cs typeface="Yu Gothic UI Semibold"/>
              </a:rPr>
              <a:t>３７～４０  </a:t>
            </a:r>
            <a:r>
              <a:rPr dirty="0" sz="1600" spc="50" b="1">
                <a:latin typeface="Yu Gothic UI Semibold"/>
                <a:cs typeface="Yu Gothic UI Semibold"/>
              </a:rPr>
              <a:t>P４１ </a:t>
            </a:r>
            <a:r>
              <a:rPr dirty="0" sz="1600" spc="55" b="1">
                <a:latin typeface="Yu Gothic UI Semibold"/>
                <a:cs typeface="Yu Gothic UI Semibold"/>
              </a:rPr>
              <a:t> </a:t>
            </a:r>
            <a:r>
              <a:rPr dirty="0" sz="1600" spc="160" b="1">
                <a:latin typeface="Yu Gothic UI Semibold"/>
                <a:cs typeface="Yu Gothic UI Semibold"/>
              </a:rPr>
              <a:t>P</a:t>
            </a:r>
            <a:r>
              <a:rPr dirty="0" sz="1600" b="1">
                <a:latin typeface="Yu Gothic UI Semibold"/>
                <a:cs typeface="Yu Gothic UI Semibold"/>
              </a:rPr>
              <a:t>４２～５３  </a:t>
            </a:r>
            <a:r>
              <a:rPr dirty="0" sz="1600" spc="160" b="1">
                <a:latin typeface="Yu Gothic UI Semibold"/>
                <a:cs typeface="Yu Gothic UI Semibold"/>
              </a:rPr>
              <a:t>P</a:t>
            </a:r>
            <a:r>
              <a:rPr dirty="0" sz="1600" b="1">
                <a:latin typeface="Yu Gothic UI Semibold"/>
                <a:cs typeface="Yu Gothic UI Semibold"/>
              </a:rPr>
              <a:t>５４～５９  </a:t>
            </a:r>
            <a:r>
              <a:rPr dirty="0" sz="1600" spc="160" b="1">
                <a:latin typeface="Yu Gothic UI Semibold"/>
                <a:cs typeface="Yu Gothic UI Semibold"/>
              </a:rPr>
              <a:t>P</a:t>
            </a:r>
            <a:r>
              <a:rPr dirty="0" sz="1600" b="1">
                <a:latin typeface="Yu Gothic UI Semibold"/>
                <a:cs typeface="Yu Gothic UI Semibold"/>
              </a:rPr>
              <a:t>６０～６２  </a:t>
            </a:r>
            <a:r>
              <a:rPr dirty="0" sz="1600" spc="50" b="1">
                <a:latin typeface="Yu Gothic UI Semibold"/>
                <a:cs typeface="Yu Gothic UI Semibold"/>
              </a:rPr>
              <a:t>P６３</a:t>
            </a:r>
            <a:endParaRPr sz="1600">
              <a:latin typeface="Yu Gothic UI Semibold"/>
              <a:cs typeface="Yu Gothic UI Semibold"/>
            </a:endParaRPr>
          </a:p>
        </p:txBody>
      </p:sp>
      <p:sp>
        <p:nvSpPr>
          <p:cNvPr id="10" name="object 10"/>
          <p:cNvSpPr txBox="1"/>
          <p:nvPr/>
        </p:nvSpPr>
        <p:spPr>
          <a:xfrm>
            <a:off x="7230980" y="4663208"/>
            <a:ext cx="1181100" cy="1739264"/>
          </a:xfrm>
          <a:prstGeom prst="rect">
            <a:avLst/>
          </a:prstGeom>
        </p:spPr>
        <p:txBody>
          <a:bodyPr wrap="square" lIns="0" tIns="117475" rIns="0" bIns="0" rtlCol="0" vert="horz">
            <a:spAutoFit/>
          </a:bodyPr>
          <a:lstStyle/>
          <a:p>
            <a:pPr marL="12700" indent="8255">
              <a:lnSpc>
                <a:spcPct val="100000"/>
              </a:lnSpc>
              <a:spcBef>
                <a:spcPts val="925"/>
              </a:spcBef>
            </a:pPr>
            <a:r>
              <a:rPr dirty="0" sz="1600" spc="50" b="1">
                <a:latin typeface="Yu Gothic UI Semibold"/>
                <a:cs typeface="Yu Gothic UI Semibold"/>
              </a:rPr>
              <a:t>P６４</a:t>
            </a:r>
            <a:endParaRPr sz="1600">
              <a:latin typeface="Yu Gothic UI Semibold"/>
              <a:cs typeface="Yu Gothic UI Semibold"/>
            </a:endParaRPr>
          </a:p>
          <a:p>
            <a:pPr marL="12700" marR="5080">
              <a:lnSpc>
                <a:spcPct val="104200"/>
              </a:lnSpc>
              <a:spcBef>
                <a:spcPts val="745"/>
              </a:spcBef>
            </a:pPr>
            <a:r>
              <a:rPr dirty="0" sz="1600" spc="50" b="1">
                <a:latin typeface="Yu Gothic UI Semibold"/>
                <a:cs typeface="Yu Gothic UI Semibold"/>
              </a:rPr>
              <a:t>P６５ </a:t>
            </a:r>
            <a:r>
              <a:rPr dirty="0" sz="1600" spc="55" b="1">
                <a:latin typeface="Yu Gothic UI Semibold"/>
                <a:cs typeface="Yu Gothic UI Semibold"/>
              </a:rPr>
              <a:t> </a:t>
            </a:r>
            <a:r>
              <a:rPr dirty="0" sz="1600" spc="160" b="1">
                <a:latin typeface="Yu Gothic UI Semibold"/>
                <a:cs typeface="Yu Gothic UI Semibold"/>
              </a:rPr>
              <a:t>P</a:t>
            </a:r>
            <a:r>
              <a:rPr dirty="0" sz="1600" b="1">
                <a:latin typeface="Yu Gothic UI Semibold"/>
                <a:cs typeface="Yu Gothic UI Semibold"/>
              </a:rPr>
              <a:t>６６～６８  </a:t>
            </a:r>
            <a:r>
              <a:rPr dirty="0" sz="1600" spc="50" b="1">
                <a:latin typeface="Yu Gothic UI Semibold"/>
                <a:cs typeface="Yu Gothic UI Semibold"/>
              </a:rPr>
              <a:t>P６９ </a:t>
            </a:r>
            <a:r>
              <a:rPr dirty="0" sz="1600" spc="55" b="1">
                <a:latin typeface="Yu Gothic UI Semibold"/>
                <a:cs typeface="Yu Gothic UI Semibold"/>
              </a:rPr>
              <a:t> </a:t>
            </a:r>
            <a:r>
              <a:rPr dirty="0" sz="1600" spc="50" b="1">
                <a:latin typeface="Yu Gothic UI Semibold"/>
                <a:cs typeface="Yu Gothic UI Semibold"/>
              </a:rPr>
              <a:t>P７０ </a:t>
            </a:r>
            <a:r>
              <a:rPr dirty="0" sz="1600" spc="55" b="1">
                <a:latin typeface="Yu Gothic UI Semibold"/>
                <a:cs typeface="Yu Gothic UI Semibold"/>
              </a:rPr>
              <a:t> </a:t>
            </a:r>
            <a:r>
              <a:rPr dirty="0" sz="1600" spc="50" b="1">
                <a:latin typeface="Yu Gothic UI Semibold"/>
                <a:cs typeface="Yu Gothic UI Semibold"/>
              </a:rPr>
              <a:t>P７１</a:t>
            </a:r>
            <a:endParaRPr sz="1600">
              <a:latin typeface="Yu Gothic UI Semibold"/>
              <a:cs typeface="Yu Gothic UI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84617" y="1437957"/>
            <a:ext cx="7560945" cy="3085465"/>
            <a:chOff x="1384617" y="1437957"/>
            <a:chExt cx="7560945" cy="3085465"/>
          </a:xfrm>
        </p:grpSpPr>
        <p:sp>
          <p:nvSpPr>
            <p:cNvPr id="3" name="object 3"/>
            <p:cNvSpPr/>
            <p:nvPr/>
          </p:nvSpPr>
          <p:spPr>
            <a:xfrm>
              <a:off x="2143760"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4" name="object 4"/>
            <p:cNvSpPr/>
            <p:nvPr/>
          </p:nvSpPr>
          <p:spPr>
            <a:xfrm>
              <a:off x="1389380" y="3665232"/>
              <a:ext cx="497840" cy="683260"/>
            </a:xfrm>
            <a:custGeom>
              <a:avLst/>
              <a:gdLst/>
              <a:ahLst/>
              <a:cxnLst/>
              <a:rect l="l" t="t" r="r" b="b"/>
              <a:pathLst>
                <a:path w="497839" h="683260">
                  <a:moveTo>
                    <a:pt x="497840" y="0"/>
                  </a:moveTo>
                  <a:lnTo>
                    <a:pt x="0" y="0"/>
                  </a:lnTo>
                  <a:lnTo>
                    <a:pt x="0" y="683247"/>
                  </a:lnTo>
                  <a:lnTo>
                    <a:pt x="497840" y="683247"/>
                  </a:lnTo>
                  <a:lnTo>
                    <a:pt x="497840" y="0"/>
                  </a:lnTo>
                  <a:close/>
                </a:path>
              </a:pathLst>
            </a:custGeom>
            <a:solidFill>
              <a:srgbClr val="737373"/>
            </a:solidFill>
          </p:spPr>
          <p:txBody>
            <a:bodyPr wrap="square" lIns="0" tIns="0" rIns="0" bIns="0" rtlCol="0"/>
            <a:lstStyle/>
            <a:p/>
          </p:txBody>
        </p:sp>
        <p:sp>
          <p:nvSpPr>
            <p:cNvPr id="5" name="object 5"/>
            <p:cNvSpPr/>
            <p:nvPr/>
          </p:nvSpPr>
          <p:spPr>
            <a:xfrm>
              <a:off x="1887220" y="3665219"/>
              <a:ext cx="563880" cy="683260"/>
            </a:xfrm>
            <a:custGeom>
              <a:avLst/>
              <a:gdLst/>
              <a:ahLst/>
              <a:cxnLst/>
              <a:rect l="l" t="t" r="r" b="b"/>
              <a:pathLst>
                <a:path w="563880" h="683260">
                  <a:moveTo>
                    <a:pt x="563880" y="0"/>
                  </a:moveTo>
                  <a:lnTo>
                    <a:pt x="0" y="0"/>
                  </a:lnTo>
                  <a:lnTo>
                    <a:pt x="0" y="683259"/>
                  </a:lnTo>
                  <a:lnTo>
                    <a:pt x="563880" y="683259"/>
                  </a:lnTo>
                  <a:lnTo>
                    <a:pt x="563880" y="0"/>
                  </a:lnTo>
                  <a:close/>
                </a:path>
              </a:pathLst>
            </a:custGeom>
            <a:solidFill>
              <a:srgbClr val="CCCCCC"/>
            </a:solidFill>
          </p:spPr>
          <p:txBody>
            <a:bodyPr wrap="square" lIns="0" tIns="0" rIns="0" bIns="0" rtlCol="0"/>
            <a:lstStyle/>
            <a:p/>
          </p:txBody>
        </p:sp>
        <p:sp>
          <p:nvSpPr>
            <p:cNvPr id="6" name="object 6"/>
            <p:cNvSpPr/>
            <p:nvPr/>
          </p:nvSpPr>
          <p:spPr>
            <a:xfrm>
              <a:off x="2143760" y="2296159"/>
              <a:ext cx="0" cy="342900"/>
            </a:xfrm>
            <a:custGeom>
              <a:avLst/>
              <a:gdLst/>
              <a:ahLst/>
              <a:cxnLst/>
              <a:rect l="l" t="t" r="r" b="b"/>
              <a:pathLst>
                <a:path w="0" h="342900">
                  <a:moveTo>
                    <a:pt x="0" y="0"/>
                  </a:moveTo>
                  <a:lnTo>
                    <a:pt x="0" y="342900"/>
                  </a:lnTo>
                </a:path>
              </a:pathLst>
            </a:custGeom>
            <a:ln w="9525">
              <a:solidFill>
                <a:srgbClr val="D9D9D9"/>
              </a:solidFill>
            </a:ln>
          </p:spPr>
          <p:txBody>
            <a:bodyPr wrap="square" lIns="0" tIns="0" rIns="0" bIns="0" rtlCol="0"/>
            <a:lstStyle/>
            <a:p/>
          </p:txBody>
        </p:sp>
        <p:sp>
          <p:nvSpPr>
            <p:cNvPr id="7" name="object 7"/>
            <p:cNvSpPr/>
            <p:nvPr/>
          </p:nvSpPr>
          <p:spPr>
            <a:xfrm>
              <a:off x="1389380" y="2639059"/>
              <a:ext cx="530860" cy="683260"/>
            </a:xfrm>
            <a:custGeom>
              <a:avLst/>
              <a:gdLst/>
              <a:ahLst/>
              <a:cxnLst/>
              <a:rect l="l" t="t" r="r" b="b"/>
              <a:pathLst>
                <a:path w="530860" h="683260">
                  <a:moveTo>
                    <a:pt x="530859" y="0"/>
                  </a:moveTo>
                  <a:lnTo>
                    <a:pt x="0" y="0"/>
                  </a:lnTo>
                  <a:lnTo>
                    <a:pt x="0" y="683260"/>
                  </a:lnTo>
                  <a:lnTo>
                    <a:pt x="530859" y="683260"/>
                  </a:lnTo>
                  <a:lnTo>
                    <a:pt x="530859" y="0"/>
                  </a:lnTo>
                  <a:close/>
                </a:path>
              </a:pathLst>
            </a:custGeom>
            <a:solidFill>
              <a:srgbClr val="737373"/>
            </a:solidFill>
          </p:spPr>
          <p:txBody>
            <a:bodyPr wrap="square" lIns="0" tIns="0" rIns="0" bIns="0" rtlCol="0"/>
            <a:lstStyle/>
            <a:p/>
          </p:txBody>
        </p:sp>
        <p:sp>
          <p:nvSpPr>
            <p:cNvPr id="8" name="object 8"/>
            <p:cNvSpPr/>
            <p:nvPr/>
          </p:nvSpPr>
          <p:spPr>
            <a:xfrm>
              <a:off x="1920240" y="2639059"/>
              <a:ext cx="576580" cy="683260"/>
            </a:xfrm>
            <a:custGeom>
              <a:avLst/>
              <a:gdLst/>
              <a:ahLst/>
              <a:cxnLst/>
              <a:rect l="l" t="t" r="r" b="b"/>
              <a:pathLst>
                <a:path w="576580" h="683260">
                  <a:moveTo>
                    <a:pt x="576580" y="0"/>
                  </a:moveTo>
                  <a:lnTo>
                    <a:pt x="0" y="0"/>
                  </a:lnTo>
                  <a:lnTo>
                    <a:pt x="0" y="683260"/>
                  </a:lnTo>
                  <a:lnTo>
                    <a:pt x="576580" y="683260"/>
                  </a:lnTo>
                  <a:lnTo>
                    <a:pt x="576580" y="0"/>
                  </a:lnTo>
                  <a:close/>
                </a:path>
              </a:pathLst>
            </a:custGeom>
            <a:solidFill>
              <a:srgbClr val="CCCCCC"/>
            </a:solidFill>
          </p:spPr>
          <p:txBody>
            <a:bodyPr wrap="square" lIns="0" tIns="0" rIns="0" bIns="0" rtlCol="0"/>
            <a:lstStyle/>
            <a:p/>
          </p:txBody>
        </p:sp>
        <p:sp>
          <p:nvSpPr>
            <p:cNvPr id="9" name="object 9"/>
            <p:cNvSpPr/>
            <p:nvPr/>
          </p:nvSpPr>
          <p:spPr>
            <a:xfrm>
              <a:off x="2143760" y="1442719"/>
              <a:ext cx="0" cy="170180"/>
            </a:xfrm>
            <a:custGeom>
              <a:avLst/>
              <a:gdLst/>
              <a:ahLst/>
              <a:cxnLst/>
              <a:rect l="l" t="t" r="r" b="b"/>
              <a:pathLst>
                <a:path w="0" h="170180">
                  <a:moveTo>
                    <a:pt x="0" y="0"/>
                  </a:moveTo>
                  <a:lnTo>
                    <a:pt x="0" y="170179"/>
                  </a:lnTo>
                </a:path>
              </a:pathLst>
            </a:custGeom>
            <a:ln w="9525">
              <a:solidFill>
                <a:srgbClr val="D9D9D9"/>
              </a:solidFill>
            </a:ln>
          </p:spPr>
          <p:txBody>
            <a:bodyPr wrap="square" lIns="0" tIns="0" rIns="0" bIns="0" rtlCol="0"/>
            <a:lstStyle/>
            <a:p/>
          </p:txBody>
        </p:sp>
        <p:sp>
          <p:nvSpPr>
            <p:cNvPr id="10" name="object 10"/>
            <p:cNvSpPr/>
            <p:nvPr/>
          </p:nvSpPr>
          <p:spPr>
            <a:xfrm>
              <a:off x="1389380" y="1612899"/>
              <a:ext cx="617220" cy="683260"/>
            </a:xfrm>
            <a:custGeom>
              <a:avLst/>
              <a:gdLst/>
              <a:ahLst/>
              <a:cxnLst/>
              <a:rect l="l" t="t" r="r" b="b"/>
              <a:pathLst>
                <a:path w="617219" h="683260">
                  <a:moveTo>
                    <a:pt x="617219" y="0"/>
                  </a:moveTo>
                  <a:lnTo>
                    <a:pt x="0" y="0"/>
                  </a:lnTo>
                  <a:lnTo>
                    <a:pt x="0" y="683260"/>
                  </a:lnTo>
                  <a:lnTo>
                    <a:pt x="617219" y="683260"/>
                  </a:lnTo>
                  <a:lnTo>
                    <a:pt x="617219" y="0"/>
                  </a:lnTo>
                  <a:close/>
                </a:path>
              </a:pathLst>
            </a:custGeom>
            <a:solidFill>
              <a:srgbClr val="737373"/>
            </a:solidFill>
          </p:spPr>
          <p:txBody>
            <a:bodyPr wrap="square" lIns="0" tIns="0" rIns="0" bIns="0" rtlCol="0"/>
            <a:lstStyle/>
            <a:p/>
          </p:txBody>
        </p:sp>
        <p:sp>
          <p:nvSpPr>
            <p:cNvPr id="11" name="object 11"/>
            <p:cNvSpPr/>
            <p:nvPr/>
          </p:nvSpPr>
          <p:spPr>
            <a:xfrm>
              <a:off x="2006600" y="1612899"/>
              <a:ext cx="698500" cy="683260"/>
            </a:xfrm>
            <a:custGeom>
              <a:avLst/>
              <a:gdLst/>
              <a:ahLst/>
              <a:cxnLst/>
              <a:rect l="l" t="t" r="r" b="b"/>
              <a:pathLst>
                <a:path w="698500" h="683260">
                  <a:moveTo>
                    <a:pt x="698500" y="0"/>
                  </a:moveTo>
                  <a:lnTo>
                    <a:pt x="0" y="0"/>
                  </a:lnTo>
                  <a:lnTo>
                    <a:pt x="0" y="683260"/>
                  </a:lnTo>
                  <a:lnTo>
                    <a:pt x="698500" y="683260"/>
                  </a:lnTo>
                  <a:lnTo>
                    <a:pt x="698500" y="0"/>
                  </a:lnTo>
                  <a:close/>
                </a:path>
              </a:pathLst>
            </a:custGeom>
            <a:solidFill>
              <a:srgbClr val="CCCCCC"/>
            </a:solidFill>
          </p:spPr>
          <p:txBody>
            <a:bodyPr wrap="square" lIns="0" tIns="0" rIns="0" bIns="0" rtlCol="0"/>
            <a:lstStyle/>
            <a:p/>
          </p:txBody>
        </p:sp>
        <p:sp>
          <p:nvSpPr>
            <p:cNvPr id="12" name="object 12"/>
            <p:cNvSpPr/>
            <p:nvPr/>
          </p:nvSpPr>
          <p:spPr>
            <a:xfrm>
              <a:off x="2900680"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13" name="object 13"/>
            <p:cNvSpPr/>
            <p:nvPr/>
          </p:nvSpPr>
          <p:spPr>
            <a:xfrm>
              <a:off x="2451100" y="3665219"/>
              <a:ext cx="657860" cy="683260"/>
            </a:xfrm>
            <a:custGeom>
              <a:avLst/>
              <a:gdLst/>
              <a:ahLst/>
              <a:cxnLst/>
              <a:rect l="l" t="t" r="r" b="b"/>
              <a:pathLst>
                <a:path w="657860" h="683260">
                  <a:moveTo>
                    <a:pt x="657860" y="0"/>
                  </a:moveTo>
                  <a:lnTo>
                    <a:pt x="0" y="0"/>
                  </a:lnTo>
                  <a:lnTo>
                    <a:pt x="0" y="683259"/>
                  </a:lnTo>
                  <a:lnTo>
                    <a:pt x="657860" y="683259"/>
                  </a:lnTo>
                  <a:lnTo>
                    <a:pt x="657860" y="0"/>
                  </a:lnTo>
                  <a:close/>
                </a:path>
              </a:pathLst>
            </a:custGeom>
            <a:solidFill>
              <a:srgbClr val="E3F3F4"/>
            </a:solidFill>
          </p:spPr>
          <p:txBody>
            <a:bodyPr wrap="square" lIns="0" tIns="0" rIns="0" bIns="0" rtlCol="0"/>
            <a:lstStyle/>
            <a:p/>
          </p:txBody>
        </p:sp>
        <p:sp>
          <p:nvSpPr>
            <p:cNvPr id="14" name="object 14"/>
            <p:cNvSpPr/>
            <p:nvPr/>
          </p:nvSpPr>
          <p:spPr>
            <a:xfrm>
              <a:off x="2900680" y="2296159"/>
              <a:ext cx="0" cy="342900"/>
            </a:xfrm>
            <a:custGeom>
              <a:avLst/>
              <a:gdLst/>
              <a:ahLst/>
              <a:cxnLst/>
              <a:rect l="l" t="t" r="r" b="b"/>
              <a:pathLst>
                <a:path w="0" h="342900">
                  <a:moveTo>
                    <a:pt x="0" y="0"/>
                  </a:moveTo>
                  <a:lnTo>
                    <a:pt x="0" y="342900"/>
                  </a:lnTo>
                </a:path>
              </a:pathLst>
            </a:custGeom>
            <a:ln w="9525">
              <a:solidFill>
                <a:srgbClr val="D9D9D9"/>
              </a:solidFill>
            </a:ln>
          </p:spPr>
          <p:txBody>
            <a:bodyPr wrap="square" lIns="0" tIns="0" rIns="0" bIns="0" rtlCol="0"/>
            <a:lstStyle/>
            <a:p/>
          </p:txBody>
        </p:sp>
        <p:sp>
          <p:nvSpPr>
            <p:cNvPr id="15" name="object 15"/>
            <p:cNvSpPr/>
            <p:nvPr/>
          </p:nvSpPr>
          <p:spPr>
            <a:xfrm>
              <a:off x="2496819" y="2639059"/>
              <a:ext cx="690880" cy="683260"/>
            </a:xfrm>
            <a:custGeom>
              <a:avLst/>
              <a:gdLst/>
              <a:ahLst/>
              <a:cxnLst/>
              <a:rect l="l" t="t" r="r" b="b"/>
              <a:pathLst>
                <a:path w="690880" h="683260">
                  <a:moveTo>
                    <a:pt x="690880" y="0"/>
                  </a:moveTo>
                  <a:lnTo>
                    <a:pt x="0" y="0"/>
                  </a:lnTo>
                  <a:lnTo>
                    <a:pt x="0" y="683260"/>
                  </a:lnTo>
                  <a:lnTo>
                    <a:pt x="690880" y="683260"/>
                  </a:lnTo>
                  <a:lnTo>
                    <a:pt x="690880" y="0"/>
                  </a:lnTo>
                  <a:close/>
                </a:path>
              </a:pathLst>
            </a:custGeom>
            <a:solidFill>
              <a:srgbClr val="E3F3F4"/>
            </a:solidFill>
          </p:spPr>
          <p:txBody>
            <a:bodyPr wrap="square" lIns="0" tIns="0" rIns="0" bIns="0" rtlCol="0"/>
            <a:lstStyle/>
            <a:p/>
          </p:txBody>
        </p:sp>
        <p:sp>
          <p:nvSpPr>
            <p:cNvPr id="16" name="object 16"/>
            <p:cNvSpPr/>
            <p:nvPr/>
          </p:nvSpPr>
          <p:spPr>
            <a:xfrm>
              <a:off x="2900680" y="1442719"/>
              <a:ext cx="0" cy="170180"/>
            </a:xfrm>
            <a:custGeom>
              <a:avLst/>
              <a:gdLst/>
              <a:ahLst/>
              <a:cxnLst/>
              <a:rect l="l" t="t" r="r" b="b"/>
              <a:pathLst>
                <a:path w="0" h="170180">
                  <a:moveTo>
                    <a:pt x="0" y="0"/>
                  </a:moveTo>
                  <a:lnTo>
                    <a:pt x="0" y="170179"/>
                  </a:lnTo>
                </a:path>
              </a:pathLst>
            </a:custGeom>
            <a:ln w="9525">
              <a:solidFill>
                <a:srgbClr val="D9D9D9"/>
              </a:solidFill>
            </a:ln>
          </p:spPr>
          <p:txBody>
            <a:bodyPr wrap="square" lIns="0" tIns="0" rIns="0" bIns="0" rtlCol="0"/>
            <a:lstStyle/>
            <a:p/>
          </p:txBody>
        </p:sp>
        <p:sp>
          <p:nvSpPr>
            <p:cNvPr id="17" name="object 17"/>
            <p:cNvSpPr/>
            <p:nvPr/>
          </p:nvSpPr>
          <p:spPr>
            <a:xfrm>
              <a:off x="2705100" y="1612899"/>
              <a:ext cx="744220" cy="683260"/>
            </a:xfrm>
            <a:custGeom>
              <a:avLst/>
              <a:gdLst/>
              <a:ahLst/>
              <a:cxnLst/>
              <a:rect l="l" t="t" r="r" b="b"/>
              <a:pathLst>
                <a:path w="744220" h="683260">
                  <a:moveTo>
                    <a:pt x="744219" y="0"/>
                  </a:moveTo>
                  <a:lnTo>
                    <a:pt x="0" y="0"/>
                  </a:lnTo>
                  <a:lnTo>
                    <a:pt x="0" y="683260"/>
                  </a:lnTo>
                  <a:lnTo>
                    <a:pt x="744219" y="683260"/>
                  </a:lnTo>
                  <a:lnTo>
                    <a:pt x="744219" y="0"/>
                  </a:lnTo>
                  <a:close/>
                </a:path>
              </a:pathLst>
            </a:custGeom>
            <a:solidFill>
              <a:srgbClr val="E3F3F4"/>
            </a:solidFill>
          </p:spPr>
          <p:txBody>
            <a:bodyPr wrap="square" lIns="0" tIns="0" rIns="0" bIns="0" rtlCol="0"/>
            <a:lstStyle/>
            <a:p/>
          </p:txBody>
        </p:sp>
        <p:sp>
          <p:nvSpPr>
            <p:cNvPr id="18" name="object 18"/>
            <p:cNvSpPr/>
            <p:nvPr/>
          </p:nvSpPr>
          <p:spPr>
            <a:xfrm>
              <a:off x="3655059"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19" name="object 19"/>
            <p:cNvSpPr/>
            <p:nvPr/>
          </p:nvSpPr>
          <p:spPr>
            <a:xfrm>
              <a:off x="3108959" y="3665219"/>
              <a:ext cx="734060" cy="683260"/>
            </a:xfrm>
            <a:custGeom>
              <a:avLst/>
              <a:gdLst/>
              <a:ahLst/>
              <a:cxnLst/>
              <a:rect l="l" t="t" r="r" b="b"/>
              <a:pathLst>
                <a:path w="734060" h="683260">
                  <a:moveTo>
                    <a:pt x="734060" y="0"/>
                  </a:moveTo>
                  <a:lnTo>
                    <a:pt x="0" y="0"/>
                  </a:lnTo>
                  <a:lnTo>
                    <a:pt x="0" y="683259"/>
                  </a:lnTo>
                  <a:lnTo>
                    <a:pt x="734060" y="683259"/>
                  </a:lnTo>
                  <a:lnTo>
                    <a:pt x="734060" y="0"/>
                  </a:lnTo>
                  <a:close/>
                </a:path>
              </a:pathLst>
            </a:custGeom>
            <a:solidFill>
              <a:srgbClr val="A2A2DF"/>
            </a:solidFill>
          </p:spPr>
          <p:txBody>
            <a:bodyPr wrap="square" lIns="0" tIns="0" rIns="0" bIns="0" rtlCol="0"/>
            <a:lstStyle/>
            <a:p/>
          </p:txBody>
        </p:sp>
        <p:sp>
          <p:nvSpPr>
            <p:cNvPr id="20" name="object 20"/>
            <p:cNvSpPr/>
            <p:nvPr/>
          </p:nvSpPr>
          <p:spPr>
            <a:xfrm>
              <a:off x="3655059" y="2296159"/>
              <a:ext cx="0" cy="342900"/>
            </a:xfrm>
            <a:custGeom>
              <a:avLst/>
              <a:gdLst/>
              <a:ahLst/>
              <a:cxnLst/>
              <a:rect l="l" t="t" r="r" b="b"/>
              <a:pathLst>
                <a:path w="0" h="342900">
                  <a:moveTo>
                    <a:pt x="0" y="0"/>
                  </a:moveTo>
                  <a:lnTo>
                    <a:pt x="0" y="342900"/>
                  </a:lnTo>
                </a:path>
              </a:pathLst>
            </a:custGeom>
            <a:ln w="9525">
              <a:solidFill>
                <a:srgbClr val="D9D9D9"/>
              </a:solidFill>
            </a:ln>
          </p:spPr>
          <p:txBody>
            <a:bodyPr wrap="square" lIns="0" tIns="0" rIns="0" bIns="0" rtlCol="0"/>
            <a:lstStyle/>
            <a:p/>
          </p:txBody>
        </p:sp>
        <p:sp>
          <p:nvSpPr>
            <p:cNvPr id="21" name="object 21"/>
            <p:cNvSpPr/>
            <p:nvPr/>
          </p:nvSpPr>
          <p:spPr>
            <a:xfrm>
              <a:off x="3187700" y="2639059"/>
              <a:ext cx="777240" cy="683260"/>
            </a:xfrm>
            <a:custGeom>
              <a:avLst/>
              <a:gdLst/>
              <a:ahLst/>
              <a:cxnLst/>
              <a:rect l="l" t="t" r="r" b="b"/>
              <a:pathLst>
                <a:path w="777239" h="683260">
                  <a:moveTo>
                    <a:pt x="777239" y="0"/>
                  </a:moveTo>
                  <a:lnTo>
                    <a:pt x="0" y="0"/>
                  </a:lnTo>
                  <a:lnTo>
                    <a:pt x="0" y="683260"/>
                  </a:lnTo>
                  <a:lnTo>
                    <a:pt x="777239" y="683260"/>
                  </a:lnTo>
                  <a:lnTo>
                    <a:pt x="777239" y="0"/>
                  </a:lnTo>
                  <a:close/>
                </a:path>
              </a:pathLst>
            </a:custGeom>
            <a:solidFill>
              <a:srgbClr val="A2A2DF"/>
            </a:solidFill>
          </p:spPr>
          <p:txBody>
            <a:bodyPr wrap="square" lIns="0" tIns="0" rIns="0" bIns="0" rtlCol="0"/>
            <a:lstStyle/>
            <a:p/>
          </p:txBody>
        </p:sp>
        <p:sp>
          <p:nvSpPr>
            <p:cNvPr id="22" name="object 22"/>
            <p:cNvSpPr/>
            <p:nvPr/>
          </p:nvSpPr>
          <p:spPr>
            <a:xfrm>
              <a:off x="3655059" y="1442719"/>
              <a:ext cx="754380" cy="1196340"/>
            </a:xfrm>
            <a:custGeom>
              <a:avLst/>
              <a:gdLst/>
              <a:ahLst/>
              <a:cxnLst/>
              <a:rect l="l" t="t" r="r" b="b"/>
              <a:pathLst>
                <a:path w="754379" h="1196339">
                  <a:moveTo>
                    <a:pt x="0" y="0"/>
                  </a:moveTo>
                  <a:lnTo>
                    <a:pt x="0" y="170179"/>
                  </a:lnTo>
                </a:path>
                <a:path w="754379" h="1196339">
                  <a:moveTo>
                    <a:pt x="754380" y="853439"/>
                  </a:moveTo>
                  <a:lnTo>
                    <a:pt x="754380" y="1196339"/>
                  </a:lnTo>
                </a:path>
                <a:path w="754379" h="1196339">
                  <a:moveTo>
                    <a:pt x="754380" y="0"/>
                  </a:moveTo>
                  <a:lnTo>
                    <a:pt x="754380" y="170179"/>
                  </a:lnTo>
                </a:path>
              </a:pathLst>
            </a:custGeom>
            <a:ln w="9525">
              <a:solidFill>
                <a:srgbClr val="D9D9D9"/>
              </a:solidFill>
            </a:ln>
          </p:spPr>
          <p:txBody>
            <a:bodyPr wrap="square" lIns="0" tIns="0" rIns="0" bIns="0" rtlCol="0"/>
            <a:lstStyle/>
            <a:p/>
          </p:txBody>
        </p:sp>
        <p:sp>
          <p:nvSpPr>
            <p:cNvPr id="23" name="object 23"/>
            <p:cNvSpPr/>
            <p:nvPr/>
          </p:nvSpPr>
          <p:spPr>
            <a:xfrm>
              <a:off x="3449319" y="1612899"/>
              <a:ext cx="937260" cy="683260"/>
            </a:xfrm>
            <a:custGeom>
              <a:avLst/>
              <a:gdLst/>
              <a:ahLst/>
              <a:cxnLst/>
              <a:rect l="l" t="t" r="r" b="b"/>
              <a:pathLst>
                <a:path w="937260" h="683260">
                  <a:moveTo>
                    <a:pt x="937260" y="0"/>
                  </a:moveTo>
                  <a:lnTo>
                    <a:pt x="0" y="0"/>
                  </a:lnTo>
                  <a:lnTo>
                    <a:pt x="0" y="683260"/>
                  </a:lnTo>
                  <a:lnTo>
                    <a:pt x="937260" y="683260"/>
                  </a:lnTo>
                  <a:lnTo>
                    <a:pt x="937260" y="0"/>
                  </a:lnTo>
                  <a:close/>
                </a:path>
              </a:pathLst>
            </a:custGeom>
            <a:solidFill>
              <a:srgbClr val="A2A2DF"/>
            </a:solidFill>
          </p:spPr>
          <p:txBody>
            <a:bodyPr wrap="square" lIns="0" tIns="0" rIns="0" bIns="0" rtlCol="0"/>
            <a:lstStyle/>
            <a:p/>
          </p:txBody>
        </p:sp>
        <p:sp>
          <p:nvSpPr>
            <p:cNvPr id="24" name="object 24"/>
            <p:cNvSpPr/>
            <p:nvPr/>
          </p:nvSpPr>
          <p:spPr>
            <a:xfrm>
              <a:off x="4409440"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25" name="object 25"/>
            <p:cNvSpPr/>
            <p:nvPr/>
          </p:nvSpPr>
          <p:spPr>
            <a:xfrm>
              <a:off x="3843007" y="2639059"/>
              <a:ext cx="963294" cy="1709420"/>
            </a:xfrm>
            <a:custGeom>
              <a:avLst/>
              <a:gdLst/>
              <a:ahLst/>
              <a:cxnLst/>
              <a:rect l="l" t="t" r="r" b="b"/>
              <a:pathLst>
                <a:path w="963295" h="1709420">
                  <a:moveTo>
                    <a:pt x="810272" y="1026172"/>
                  </a:moveTo>
                  <a:lnTo>
                    <a:pt x="0" y="1026172"/>
                  </a:lnTo>
                  <a:lnTo>
                    <a:pt x="0" y="1709420"/>
                  </a:lnTo>
                  <a:lnTo>
                    <a:pt x="810272" y="1709420"/>
                  </a:lnTo>
                  <a:lnTo>
                    <a:pt x="810272" y="1026172"/>
                  </a:lnTo>
                  <a:close/>
                </a:path>
                <a:path w="963295" h="1709420">
                  <a:moveTo>
                    <a:pt x="962672" y="0"/>
                  </a:moveTo>
                  <a:lnTo>
                    <a:pt x="121932" y="0"/>
                  </a:lnTo>
                  <a:lnTo>
                    <a:pt x="121932" y="683260"/>
                  </a:lnTo>
                  <a:lnTo>
                    <a:pt x="962672" y="683260"/>
                  </a:lnTo>
                  <a:lnTo>
                    <a:pt x="962672" y="0"/>
                  </a:lnTo>
                  <a:close/>
                </a:path>
              </a:pathLst>
            </a:custGeom>
            <a:solidFill>
              <a:srgbClr val="999999"/>
            </a:solidFill>
          </p:spPr>
          <p:txBody>
            <a:bodyPr wrap="square" lIns="0" tIns="0" rIns="0" bIns="0" rtlCol="0"/>
            <a:lstStyle/>
            <a:p/>
          </p:txBody>
        </p:sp>
        <p:sp>
          <p:nvSpPr>
            <p:cNvPr id="26" name="object 26"/>
            <p:cNvSpPr/>
            <p:nvPr/>
          </p:nvSpPr>
          <p:spPr>
            <a:xfrm>
              <a:off x="5163820" y="1442719"/>
              <a:ext cx="0" cy="1196340"/>
            </a:xfrm>
            <a:custGeom>
              <a:avLst/>
              <a:gdLst/>
              <a:ahLst/>
              <a:cxnLst/>
              <a:rect l="l" t="t" r="r" b="b"/>
              <a:pathLst>
                <a:path w="0" h="1196339">
                  <a:moveTo>
                    <a:pt x="0" y="853439"/>
                  </a:moveTo>
                  <a:lnTo>
                    <a:pt x="0" y="1196339"/>
                  </a:lnTo>
                </a:path>
                <a:path w="0" h="1196339">
                  <a:moveTo>
                    <a:pt x="0" y="0"/>
                  </a:moveTo>
                  <a:lnTo>
                    <a:pt x="0" y="170179"/>
                  </a:lnTo>
                </a:path>
              </a:pathLst>
            </a:custGeom>
            <a:ln w="9525">
              <a:solidFill>
                <a:srgbClr val="D9D9D9"/>
              </a:solidFill>
            </a:ln>
          </p:spPr>
          <p:txBody>
            <a:bodyPr wrap="square" lIns="0" tIns="0" rIns="0" bIns="0" rtlCol="0"/>
            <a:lstStyle/>
            <a:p/>
          </p:txBody>
        </p:sp>
        <p:sp>
          <p:nvSpPr>
            <p:cNvPr id="27" name="object 27"/>
            <p:cNvSpPr/>
            <p:nvPr/>
          </p:nvSpPr>
          <p:spPr>
            <a:xfrm>
              <a:off x="4386580" y="1612899"/>
              <a:ext cx="1104900" cy="683260"/>
            </a:xfrm>
            <a:custGeom>
              <a:avLst/>
              <a:gdLst/>
              <a:ahLst/>
              <a:cxnLst/>
              <a:rect l="l" t="t" r="r" b="b"/>
              <a:pathLst>
                <a:path w="1104900" h="683260">
                  <a:moveTo>
                    <a:pt x="1104900" y="0"/>
                  </a:moveTo>
                  <a:lnTo>
                    <a:pt x="0" y="0"/>
                  </a:lnTo>
                  <a:lnTo>
                    <a:pt x="0" y="683260"/>
                  </a:lnTo>
                  <a:lnTo>
                    <a:pt x="1104900" y="683260"/>
                  </a:lnTo>
                  <a:lnTo>
                    <a:pt x="1104900" y="0"/>
                  </a:lnTo>
                  <a:close/>
                </a:path>
              </a:pathLst>
            </a:custGeom>
            <a:solidFill>
              <a:srgbClr val="999999"/>
            </a:solidFill>
          </p:spPr>
          <p:txBody>
            <a:bodyPr wrap="square" lIns="0" tIns="0" rIns="0" bIns="0" rtlCol="0"/>
            <a:lstStyle/>
            <a:p/>
          </p:txBody>
        </p:sp>
        <p:sp>
          <p:nvSpPr>
            <p:cNvPr id="28" name="object 28"/>
            <p:cNvSpPr/>
            <p:nvPr/>
          </p:nvSpPr>
          <p:spPr>
            <a:xfrm>
              <a:off x="5163820"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29" name="object 29"/>
            <p:cNvSpPr/>
            <p:nvPr/>
          </p:nvSpPr>
          <p:spPr>
            <a:xfrm>
              <a:off x="4653280" y="2639059"/>
              <a:ext cx="1074420" cy="1709420"/>
            </a:xfrm>
            <a:custGeom>
              <a:avLst/>
              <a:gdLst/>
              <a:ahLst/>
              <a:cxnLst/>
              <a:rect l="l" t="t" r="r" b="b"/>
              <a:pathLst>
                <a:path w="1074420" h="1709420">
                  <a:moveTo>
                    <a:pt x="909320" y="1026172"/>
                  </a:moveTo>
                  <a:lnTo>
                    <a:pt x="0" y="1026172"/>
                  </a:lnTo>
                  <a:lnTo>
                    <a:pt x="0" y="1709420"/>
                  </a:lnTo>
                  <a:lnTo>
                    <a:pt x="909320" y="1709420"/>
                  </a:lnTo>
                  <a:lnTo>
                    <a:pt x="909320" y="1026172"/>
                  </a:lnTo>
                  <a:close/>
                </a:path>
                <a:path w="1074420" h="1709420">
                  <a:moveTo>
                    <a:pt x="1074420" y="0"/>
                  </a:moveTo>
                  <a:lnTo>
                    <a:pt x="152400" y="0"/>
                  </a:lnTo>
                  <a:lnTo>
                    <a:pt x="152400" y="683260"/>
                  </a:lnTo>
                  <a:lnTo>
                    <a:pt x="1074420" y="683260"/>
                  </a:lnTo>
                  <a:lnTo>
                    <a:pt x="1074420" y="0"/>
                  </a:lnTo>
                  <a:close/>
                </a:path>
              </a:pathLst>
            </a:custGeom>
            <a:solidFill>
              <a:srgbClr val="EFF8F8"/>
            </a:solidFill>
          </p:spPr>
          <p:txBody>
            <a:bodyPr wrap="square" lIns="0" tIns="0" rIns="0" bIns="0" rtlCol="0"/>
            <a:lstStyle/>
            <a:p/>
          </p:txBody>
        </p:sp>
        <p:sp>
          <p:nvSpPr>
            <p:cNvPr id="30" name="object 30"/>
            <p:cNvSpPr/>
            <p:nvPr/>
          </p:nvSpPr>
          <p:spPr>
            <a:xfrm>
              <a:off x="5920739" y="1442719"/>
              <a:ext cx="0" cy="1196340"/>
            </a:xfrm>
            <a:custGeom>
              <a:avLst/>
              <a:gdLst/>
              <a:ahLst/>
              <a:cxnLst/>
              <a:rect l="l" t="t" r="r" b="b"/>
              <a:pathLst>
                <a:path w="0" h="1196339">
                  <a:moveTo>
                    <a:pt x="0" y="853439"/>
                  </a:moveTo>
                  <a:lnTo>
                    <a:pt x="0" y="1196339"/>
                  </a:lnTo>
                </a:path>
                <a:path w="0" h="1196339">
                  <a:moveTo>
                    <a:pt x="0" y="0"/>
                  </a:moveTo>
                  <a:lnTo>
                    <a:pt x="0" y="170179"/>
                  </a:lnTo>
                </a:path>
              </a:pathLst>
            </a:custGeom>
            <a:ln w="9525">
              <a:solidFill>
                <a:srgbClr val="D9D9D9"/>
              </a:solidFill>
            </a:ln>
          </p:spPr>
          <p:txBody>
            <a:bodyPr wrap="square" lIns="0" tIns="0" rIns="0" bIns="0" rtlCol="0"/>
            <a:lstStyle/>
            <a:p/>
          </p:txBody>
        </p:sp>
        <p:sp>
          <p:nvSpPr>
            <p:cNvPr id="31" name="object 31"/>
            <p:cNvSpPr/>
            <p:nvPr/>
          </p:nvSpPr>
          <p:spPr>
            <a:xfrm>
              <a:off x="5491480" y="1612899"/>
              <a:ext cx="929640" cy="683260"/>
            </a:xfrm>
            <a:custGeom>
              <a:avLst/>
              <a:gdLst/>
              <a:ahLst/>
              <a:cxnLst/>
              <a:rect l="l" t="t" r="r" b="b"/>
              <a:pathLst>
                <a:path w="929639" h="683260">
                  <a:moveTo>
                    <a:pt x="929639" y="0"/>
                  </a:moveTo>
                  <a:lnTo>
                    <a:pt x="0" y="0"/>
                  </a:lnTo>
                  <a:lnTo>
                    <a:pt x="0" y="683260"/>
                  </a:lnTo>
                  <a:lnTo>
                    <a:pt x="929639" y="683260"/>
                  </a:lnTo>
                  <a:lnTo>
                    <a:pt x="929639" y="0"/>
                  </a:lnTo>
                  <a:close/>
                </a:path>
              </a:pathLst>
            </a:custGeom>
            <a:solidFill>
              <a:srgbClr val="EFF8F8"/>
            </a:solidFill>
          </p:spPr>
          <p:txBody>
            <a:bodyPr wrap="square" lIns="0" tIns="0" rIns="0" bIns="0" rtlCol="0"/>
            <a:lstStyle/>
            <a:p/>
          </p:txBody>
        </p:sp>
        <p:sp>
          <p:nvSpPr>
            <p:cNvPr id="32" name="object 32"/>
            <p:cNvSpPr/>
            <p:nvPr/>
          </p:nvSpPr>
          <p:spPr>
            <a:xfrm>
              <a:off x="5920739"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33" name="object 33"/>
            <p:cNvSpPr/>
            <p:nvPr/>
          </p:nvSpPr>
          <p:spPr>
            <a:xfrm>
              <a:off x="5562600" y="3665219"/>
              <a:ext cx="977900" cy="683260"/>
            </a:xfrm>
            <a:custGeom>
              <a:avLst/>
              <a:gdLst/>
              <a:ahLst/>
              <a:cxnLst/>
              <a:rect l="l" t="t" r="r" b="b"/>
              <a:pathLst>
                <a:path w="977900" h="683260">
                  <a:moveTo>
                    <a:pt x="977900" y="0"/>
                  </a:moveTo>
                  <a:lnTo>
                    <a:pt x="0" y="0"/>
                  </a:lnTo>
                  <a:lnTo>
                    <a:pt x="0" y="683259"/>
                  </a:lnTo>
                  <a:lnTo>
                    <a:pt x="977900" y="683259"/>
                  </a:lnTo>
                  <a:lnTo>
                    <a:pt x="977900" y="0"/>
                  </a:lnTo>
                  <a:close/>
                </a:path>
              </a:pathLst>
            </a:custGeom>
            <a:solidFill>
              <a:srgbClr val="9C9CDF"/>
            </a:solidFill>
          </p:spPr>
          <p:txBody>
            <a:bodyPr wrap="square" lIns="0" tIns="0" rIns="0" bIns="0" rtlCol="0"/>
            <a:lstStyle/>
            <a:p/>
          </p:txBody>
        </p:sp>
        <p:sp>
          <p:nvSpPr>
            <p:cNvPr id="34" name="object 34"/>
            <p:cNvSpPr/>
            <p:nvPr/>
          </p:nvSpPr>
          <p:spPr>
            <a:xfrm>
              <a:off x="6675120" y="2296159"/>
              <a:ext cx="0" cy="1369060"/>
            </a:xfrm>
            <a:custGeom>
              <a:avLst/>
              <a:gdLst/>
              <a:ahLst/>
              <a:cxnLst/>
              <a:rect l="l" t="t" r="r" b="b"/>
              <a:pathLst>
                <a:path w="0" h="1369060">
                  <a:moveTo>
                    <a:pt x="0" y="1026160"/>
                  </a:moveTo>
                  <a:lnTo>
                    <a:pt x="0" y="1369060"/>
                  </a:lnTo>
                </a:path>
                <a:path w="0" h="1369060">
                  <a:moveTo>
                    <a:pt x="0" y="0"/>
                  </a:moveTo>
                  <a:lnTo>
                    <a:pt x="0" y="342900"/>
                  </a:lnTo>
                </a:path>
              </a:pathLst>
            </a:custGeom>
            <a:ln w="9525">
              <a:solidFill>
                <a:srgbClr val="D9D9D9"/>
              </a:solidFill>
            </a:ln>
          </p:spPr>
          <p:txBody>
            <a:bodyPr wrap="square" lIns="0" tIns="0" rIns="0" bIns="0" rtlCol="0"/>
            <a:lstStyle/>
            <a:p/>
          </p:txBody>
        </p:sp>
        <p:sp>
          <p:nvSpPr>
            <p:cNvPr id="35" name="object 35"/>
            <p:cNvSpPr/>
            <p:nvPr/>
          </p:nvSpPr>
          <p:spPr>
            <a:xfrm>
              <a:off x="5727700" y="2639059"/>
              <a:ext cx="1160780" cy="683260"/>
            </a:xfrm>
            <a:custGeom>
              <a:avLst/>
              <a:gdLst/>
              <a:ahLst/>
              <a:cxnLst/>
              <a:rect l="l" t="t" r="r" b="b"/>
              <a:pathLst>
                <a:path w="1160779" h="683260">
                  <a:moveTo>
                    <a:pt x="1160779" y="0"/>
                  </a:moveTo>
                  <a:lnTo>
                    <a:pt x="0" y="0"/>
                  </a:lnTo>
                  <a:lnTo>
                    <a:pt x="0" y="683260"/>
                  </a:lnTo>
                  <a:lnTo>
                    <a:pt x="1160779" y="683260"/>
                  </a:lnTo>
                  <a:lnTo>
                    <a:pt x="1160779" y="0"/>
                  </a:lnTo>
                  <a:close/>
                </a:path>
              </a:pathLst>
            </a:custGeom>
            <a:solidFill>
              <a:srgbClr val="9C9CDF"/>
            </a:solidFill>
          </p:spPr>
          <p:txBody>
            <a:bodyPr wrap="square" lIns="0" tIns="0" rIns="0" bIns="0" rtlCol="0"/>
            <a:lstStyle/>
            <a:p/>
          </p:txBody>
        </p:sp>
        <p:sp>
          <p:nvSpPr>
            <p:cNvPr id="36" name="object 36"/>
            <p:cNvSpPr/>
            <p:nvPr/>
          </p:nvSpPr>
          <p:spPr>
            <a:xfrm>
              <a:off x="6675120" y="1442719"/>
              <a:ext cx="754380" cy="1196340"/>
            </a:xfrm>
            <a:custGeom>
              <a:avLst/>
              <a:gdLst/>
              <a:ahLst/>
              <a:cxnLst/>
              <a:rect l="l" t="t" r="r" b="b"/>
              <a:pathLst>
                <a:path w="754379" h="1196339">
                  <a:moveTo>
                    <a:pt x="0" y="0"/>
                  </a:moveTo>
                  <a:lnTo>
                    <a:pt x="0" y="170179"/>
                  </a:lnTo>
                </a:path>
                <a:path w="754379" h="1196339">
                  <a:moveTo>
                    <a:pt x="754379" y="853439"/>
                  </a:moveTo>
                  <a:lnTo>
                    <a:pt x="754379" y="1196339"/>
                  </a:lnTo>
                </a:path>
                <a:path w="754379" h="1196339">
                  <a:moveTo>
                    <a:pt x="754379" y="0"/>
                  </a:moveTo>
                  <a:lnTo>
                    <a:pt x="754379" y="170179"/>
                  </a:lnTo>
                </a:path>
              </a:pathLst>
            </a:custGeom>
            <a:ln w="9525">
              <a:solidFill>
                <a:srgbClr val="D9D9D9"/>
              </a:solidFill>
            </a:ln>
          </p:spPr>
          <p:txBody>
            <a:bodyPr wrap="square" lIns="0" tIns="0" rIns="0" bIns="0" rtlCol="0"/>
            <a:lstStyle/>
            <a:p/>
          </p:txBody>
        </p:sp>
        <p:sp>
          <p:nvSpPr>
            <p:cNvPr id="37" name="object 37"/>
            <p:cNvSpPr/>
            <p:nvPr/>
          </p:nvSpPr>
          <p:spPr>
            <a:xfrm>
              <a:off x="6421120" y="1612899"/>
              <a:ext cx="1087120" cy="683260"/>
            </a:xfrm>
            <a:custGeom>
              <a:avLst/>
              <a:gdLst/>
              <a:ahLst/>
              <a:cxnLst/>
              <a:rect l="l" t="t" r="r" b="b"/>
              <a:pathLst>
                <a:path w="1087120" h="683260">
                  <a:moveTo>
                    <a:pt x="1087120" y="0"/>
                  </a:moveTo>
                  <a:lnTo>
                    <a:pt x="0" y="0"/>
                  </a:lnTo>
                  <a:lnTo>
                    <a:pt x="0" y="683260"/>
                  </a:lnTo>
                  <a:lnTo>
                    <a:pt x="1087120" y="683260"/>
                  </a:lnTo>
                  <a:lnTo>
                    <a:pt x="1087120" y="0"/>
                  </a:lnTo>
                  <a:close/>
                </a:path>
              </a:pathLst>
            </a:custGeom>
            <a:solidFill>
              <a:srgbClr val="9C9CDF"/>
            </a:solidFill>
          </p:spPr>
          <p:txBody>
            <a:bodyPr wrap="square" lIns="0" tIns="0" rIns="0" bIns="0" rtlCol="0"/>
            <a:lstStyle/>
            <a:p/>
          </p:txBody>
        </p:sp>
        <p:sp>
          <p:nvSpPr>
            <p:cNvPr id="38" name="object 38"/>
            <p:cNvSpPr/>
            <p:nvPr/>
          </p:nvSpPr>
          <p:spPr>
            <a:xfrm>
              <a:off x="6675120" y="3322319"/>
              <a:ext cx="754380" cy="1196340"/>
            </a:xfrm>
            <a:custGeom>
              <a:avLst/>
              <a:gdLst/>
              <a:ahLst/>
              <a:cxnLst/>
              <a:rect l="l" t="t" r="r" b="b"/>
              <a:pathLst>
                <a:path w="754379" h="1196339">
                  <a:moveTo>
                    <a:pt x="0" y="1026159"/>
                  </a:moveTo>
                  <a:lnTo>
                    <a:pt x="0" y="1196339"/>
                  </a:lnTo>
                </a:path>
                <a:path w="754379" h="1196339">
                  <a:moveTo>
                    <a:pt x="754379" y="1026159"/>
                  </a:moveTo>
                  <a:lnTo>
                    <a:pt x="754379" y="1196339"/>
                  </a:lnTo>
                </a:path>
                <a:path w="754379" h="1196339">
                  <a:moveTo>
                    <a:pt x="754379" y="0"/>
                  </a:moveTo>
                  <a:lnTo>
                    <a:pt x="754379" y="342900"/>
                  </a:lnTo>
                </a:path>
              </a:pathLst>
            </a:custGeom>
            <a:ln w="9525">
              <a:solidFill>
                <a:srgbClr val="D9D9D9"/>
              </a:solidFill>
            </a:ln>
          </p:spPr>
          <p:txBody>
            <a:bodyPr wrap="square" lIns="0" tIns="0" rIns="0" bIns="0" rtlCol="0"/>
            <a:lstStyle/>
            <a:p/>
          </p:txBody>
        </p:sp>
        <p:sp>
          <p:nvSpPr>
            <p:cNvPr id="39" name="object 39"/>
            <p:cNvSpPr/>
            <p:nvPr/>
          </p:nvSpPr>
          <p:spPr>
            <a:xfrm>
              <a:off x="6540500" y="2639059"/>
              <a:ext cx="1325880" cy="1709420"/>
            </a:xfrm>
            <a:custGeom>
              <a:avLst/>
              <a:gdLst/>
              <a:ahLst/>
              <a:cxnLst/>
              <a:rect l="l" t="t" r="r" b="b"/>
              <a:pathLst>
                <a:path w="1325879" h="1709420">
                  <a:moveTo>
                    <a:pt x="939800" y="1026172"/>
                  </a:moveTo>
                  <a:lnTo>
                    <a:pt x="0" y="1026172"/>
                  </a:lnTo>
                  <a:lnTo>
                    <a:pt x="0" y="1709420"/>
                  </a:lnTo>
                  <a:lnTo>
                    <a:pt x="939800" y="1709420"/>
                  </a:lnTo>
                  <a:lnTo>
                    <a:pt x="939800" y="1026172"/>
                  </a:lnTo>
                  <a:close/>
                </a:path>
                <a:path w="1325879" h="1709420">
                  <a:moveTo>
                    <a:pt x="1325880" y="0"/>
                  </a:moveTo>
                  <a:lnTo>
                    <a:pt x="347980" y="0"/>
                  </a:lnTo>
                  <a:lnTo>
                    <a:pt x="347980" y="683260"/>
                  </a:lnTo>
                  <a:lnTo>
                    <a:pt x="1325880" y="683260"/>
                  </a:lnTo>
                  <a:lnTo>
                    <a:pt x="1325880" y="0"/>
                  </a:lnTo>
                  <a:close/>
                </a:path>
              </a:pathLst>
            </a:custGeom>
            <a:solidFill>
              <a:srgbClr val="D1D1EF"/>
            </a:solidFill>
          </p:spPr>
          <p:txBody>
            <a:bodyPr wrap="square" lIns="0" tIns="0" rIns="0" bIns="0" rtlCol="0"/>
            <a:lstStyle/>
            <a:p/>
          </p:txBody>
        </p:sp>
        <p:sp>
          <p:nvSpPr>
            <p:cNvPr id="40" name="object 40"/>
            <p:cNvSpPr/>
            <p:nvPr/>
          </p:nvSpPr>
          <p:spPr>
            <a:xfrm>
              <a:off x="8186420" y="1442719"/>
              <a:ext cx="0" cy="1196340"/>
            </a:xfrm>
            <a:custGeom>
              <a:avLst/>
              <a:gdLst/>
              <a:ahLst/>
              <a:cxnLst/>
              <a:rect l="l" t="t" r="r" b="b"/>
              <a:pathLst>
                <a:path w="0" h="1196339">
                  <a:moveTo>
                    <a:pt x="0" y="853439"/>
                  </a:moveTo>
                  <a:lnTo>
                    <a:pt x="0" y="1196339"/>
                  </a:lnTo>
                </a:path>
                <a:path w="0" h="1196339">
                  <a:moveTo>
                    <a:pt x="0" y="0"/>
                  </a:moveTo>
                  <a:lnTo>
                    <a:pt x="0" y="170179"/>
                  </a:lnTo>
                </a:path>
              </a:pathLst>
            </a:custGeom>
            <a:ln w="9525">
              <a:solidFill>
                <a:srgbClr val="D9D9D9"/>
              </a:solidFill>
            </a:ln>
          </p:spPr>
          <p:txBody>
            <a:bodyPr wrap="square" lIns="0" tIns="0" rIns="0" bIns="0" rtlCol="0"/>
            <a:lstStyle/>
            <a:p/>
          </p:txBody>
        </p:sp>
        <p:sp>
          <p:nvSpPr>
            <p:cNvPr id="41" name="object 41"/>
            <p:cNvSpPr/>
            <p:nvPr/>
          </p:nvSpPr>
          <p:spPr>
            <a:xfrm>
              <a:off x="7508239" y="1612899"/>
              <a:ext cx="840740" cy="683260"/>
            </a:xfrm>
            <a:custGeom>
              <a:avLst/>
              <a:gdLst/>
              <a:ahLst/>
              <a:cxnLst/>
              <a:rect l="l" t="t" r="r" b="b"/>
              <a:pathLst>
                <a:path w="840740" h="683260">
                  <a:moveTo>
                    <a:pt x="840740" y="0"/>
                  </a:moveTo>
                  <a:lnTo>
                    <a:pt x="0" y="0"/>
                  </a:lnTo>
                  <a:lnTo>
                    <a:pt x="0" y="683260"/>
                  </a:lnTo>
                  <a:lnTo>
                    <a:pt x="840740" y="683260"/>
                  </a:lnTo>
                  <a:lnTo>
                    <a:pt x="840740" y="0"/>
                  </a:lnTo>
                  <a:close/>
                </a:path>
              </a:pathLst>
            </a:custGeom>
            <a:solidFill>
              <a:srgbClr val="D1D1EF"/>
            </a:solidFill>
          </p:spPr>
          <p:txBody>
            <a:bodyPr wrap="square" lIns="0" tIns="0" rIns="0" bIns="0" rtlCol="0"/>
            <a:lstStyle/>
            <a:p/>
          </p:txBody>
        </p:sp>
        <p:sp>
          <p:nvSpPr>
            <p:cNvPr id="42" name="object 42"/>
            <p:cNvSpPr/>
            <p:nvPr/>
          </p:nvSpPr>
          <p:spPr>
            <a:xfrm>
              <a:off x="8186420" y="3322319"/>
              <a:ext cx="0" cy="1196340"/>
            </a:xfrm>
            <a:custGeom>
              <a:avLst/>
              <a:gdLst/>
              <a:ahLst/>
              <a:cxnLst/>
              <a:rect l="l" t="t" r="r" b="b"/>
              <a:pathLst>
                <a:path w="0" h="1196339">
                  <a:moveTo>
                    <a:pt x="0" y="1026159"/>
                  </a:moveTo>
                  <a:lnTo>
                    <a:pt x="0" y="1196339"/>
                  </a:lnTo>
                </a:path>
                <a:path w="0" h="1196339">
                  <a:moveTo>
                    <a:pt x="0" y="0"/>
                  </a:moveTo>
                  <a:lnTo>
                    <a:pt x="0" y="342900"/>
                  </a:lnTo>
                </a:path>
              </a:pathLst>
            </a:custGeom>
            <a:ln w="9525">
              <a:solidFill>
                <a:srgbClr val="D9D9D9"/>
              </a:solidFill>
            </a:ln>
          </p:spPr>
          <p:txBody>
            <a:bodyPr wrap="square" lIns="0" tIns="0" rIns="0" bIns="0" rtlCol="0"/>
            <a:lstStyle/>
            <a:p/>
          </p:txBody>
        </p:sp>
        <p:sp>
          <p:nvSpPr>
            <p:cNvPr id="43" name="object 43"/>
            <p:cNvSpPr/>
            <p:nvPr/>
          </p:nvSpPr>
          <p:spPr>
            <a:xfrm>
              <a:off x="7480300" y="1612899"/>
              <a:ext cx="1353820" cy="2735580"/>
            </a:xfrm>
            <a:custGeom>
              <a:avLst/>
              <a:gdLst/>
              <a:ahLst/>
              <a:cxnLst/>
              <a:rect l="l" t="t" r="r" b="b"/>
              <a:pathLst>
                <a:path w="1353820" h="2735579">
                  <a:moveTo>
                    <a:pt x="909320" y="2052332"/>
                  </a:moveTo>
                  <a:lnTo>
                    <a:pt x="0" y="2052332"/>
                  </a:lnTo>
                  <a:lnTo>
                    <a:pt x="0" y="2735580"/>
                  </a:lnTo>
                  <a:lnTo>
                    <a:pt x="909320" y="2735580"/>
                  </a:lnTo>
                  <a:lnTo>
                    <a:pt x="909320" y="2052332"/>
                  </a:lnTo>
                  <a:close/>
                </a:path>
                <a:path w="1353820" h="2735579">
                  <a:moveTo>
                    <a:pt x="1097280" y="1026160"/>
                  </a:moveTo>
                  <a:lnTo>
                    <a:pt x="386080" y="1026160"/>
                  </a:lnTo>
                  <a:lnTo>
                    <a:pt x="386080" y="1709420"/>
                  </a:lnTo>
                  <a:lnTo>
                    <a:pt x="1097280" y="1709420"/>
                  </a:lnTo>
                  <a:lnTo>
                    <a:pt x="1097280" y="1026160"/>
                  </a:lnTo>
                  <a:close/>
                </a:path>
                <a:path w="1353820" h="2735579">
                  <a:moveTo>
                    <a:pt x="1353820" y="0"/>
                  </a:moveTo>
                  <a:lnTo>
                    <a:pt x="868680" y="0"/>
                  </a:lnTo>
                  <a:lnTo>
                    <a:pt x="868680" y="683260"/>
                  </a:lnTo>
                  <a:lnTo>
                    <a:pt x="1353820" y="683260"/>
                  </a:lnTo>
                  <a:lnTo>
                    <a:pt x="1353820" y="0"/>
                  </a:lnTo>
                  <a:close/>
                </a:path>
              </a:pathLst>
            </a:custGeom>
            <a:solidFill>
              <a:srgbClr val="F8FAFB"/>
            </a:solidFill>
          </p:spPr>
          <p:txBody>
            <a:bodyPr wrap="square" lIns="0" tIns="0" rIns="0" bIns="0" rtlCol="0"/>
            <a:lstStyle/>
            <a:p/>
          </p:txBody>
        </p:sp>
        <p:sp>
          <p:nvSpPr>
            <p:cNvPr id="44" name="object 44"/>
            <p:cNvSpPr/>
            <p:nvPr/>
          </p:nvSpPr>
          <p:spPr>
            <a:xfrm>
              <a:off x="8940799" y="1442719"/>
              <a:ext cx="0" cy="3075940"/>
            </a:xfrm>
            <a:custGeom>
              <a:avLst/>
              <a:gdLst/>
              <a:ahLst/>
              <a:cxnLst/>
              <a:rect l="l" t="t" r="r" b="b"/>
              <a:pathLst>
                <a:path w="0" h="3075940">
                  <a:moveTo>
                    <a:pt x="0" y="0"/>
                  </a:moveTo>
                  <a:lnTo>
                    <a:pt x="0" y="3075940"/>
                  </a:lnTo>
                </a:path>
              </a:pathLst>
            </a:custGeom>
            <a:ln w="9525">
              <a:solidFill>
                <a:srgbClr val="D9D9D9"/>
              </a:solidFill>
            </a:ln>
          </p:spPr>
          <p:txBody>
            <a:bodyPr wrap="square" lIns="0" tIns="0" rIns="0" bIns="0" rtlCol="0"/>
            <a:lstStyle/>
            <a:p/>
          </p:txBody>
        </p:sp>
        <p:sp>
          <p:nvSpPr>
            <p:cNvPr id="45" name="object 45"/>
            <p:cNvSpPr/>
            <p:nvPr/>
          </p:nvSpPr>
          <p:spPr>
            <a:xfrm>
              <a:off x="8389620" y="1612899"/>
              <a:ext cx="546100" cy="2735580"/>
            </a:xfrm>
            <a:custGeom>
              <a:avLst/>
              <a:gdLst/>
              <a:ahLst/>
              <a:cxnLst/>
              <a:rect l="l" t="t" r="r" b="b"/>
              <a:pathLst>
                <a:path w="546100" h="2735579">
                  <a:moveTo>
                    <a:pt x="502920" y="2052332"/>
                  </a:moveTo>
                  <a:lnTo>
                    <a:pt x="0" y="2052332"/>
                  </a:lnTo>
                  <a:lnTo>
                    <a:pt x="0" y="2735580"/>
                  </a:lnTo>
                  <a:lnTo>
                    <a:pt x="502920" y="2735580"/>
                  </a:lnTo>
                  <a:lnTo>
                    <a:pt x="502920" y="2052332"/>
                  </a:lnTo>
                  <a:close/>
                </a:path>
                <a:path w="546100" h="2735579">
                  <a:moveTo>
                    <a:pt x="530860" y="1026160"/>
                  </a:moveTo>
                  <a:lnTo>
                    <a:pt x="187960" y="1026160"/>
                  </a:lnTo>
                  <a:lnTo>
                    <a:pt x="187960" y="1709420"/>
                  </a:lnTo>
                  <a:lnTo>
                    <a:pt x="530860" y="1709420"/>
                  </a:lnTo>
                  <a:lnTo>
                    <a:pt x="530860" y="1026160"/>
                  </a:lnTo>
                  <a:close/>
                </a:path>
                <a:path w="546100" h="2735579">
                  <a:moveTo>
                    <a:pt x="546100" y="0"/>
                  </a:moveTo>
                  <a:lnTo>
                    <a:pt x="444500" y="0"/>
                  </a:lnTo>
                  <a:lnTo>
                    <a:pt x="444500" y="683260"/>
                  </a:lnTo>
                  <a:lnTo>
                    <a:pt x="546100" y="683260"/>
                  </a:lnTo>
                  <a:lnTo>
                    <a:pt x="546100" y="0"/>
                  </a:lnTo>
                  <a:close/>
                </a:path>
              </a:pathLst>
            </a:custGeom>
            <a:solidFill>
              <a:srgbClr val="CECEEE"/>
            </a:solidFill>
          </p:spPr>
          <p:txBody>
            <a:bodyPr wrap="square" lIns="0" tIns="0" rIns="0" bIns="0" rtlCol="0"/>
            <a:lstStyle/>
            <a:p/>
          </p:txBody>
        </p:sp>
        <p:sp>
          <p:nvSpPr>
            <p:cNvPr id="46" name="object 46"/>
            <p:cNvSpPr/>
            <p:nvPr/>
          </p:nvSpPr>
          <p:spPr>
            <a:xfrm>
              <a:off x="8892540" y="1612899"/>
              <a:ext cx="48260" cy="2735580"/>
            </a:xfrm>
            <a:custGeom>
              <a:avLst/>
              <a:gdLst/>
              <a:ahLst/>
              <a:cxnLst/>
              <a:rect l="l" t="t" r="r" b="b"/>
              <a:pathLst>
                <a:path w="48259" h="2735579">
                  <a:moveTo>
                    <a:pt x="48260" y="2052332"/>
                  </a:moveTo>
                  <a:lnTo>
                    <a:pt x="0" y="2052332"/>
                  </a:lnTo>
                  <a:lnTo>
                    <a:pt x="0" y="2735580"/>
                  </a:lnTo>
                  <a:lnTo>
                    <a:pt x="48260" y="2735580"/>
                  </a:lnTo>
                  <a:lnTo>
                    <a:pt x="48260" y="2052332"/>
                  </a:lnTo>
                  <a:close/>
                </a:path>
                <a:path w="48259" h="2735579">
                  <a:moveTo>
                    <a:pt x="48260" y="1026160"/>
                  </a:moveTo>
                  <a:lnTo>
                    <a:pt x="27940" y="1026160"/>
                  </a:lnTo>
                  <a:lnTo>
                    <a:pt x="27940" y="1709420"/>
                  </a:lnTo>
                  <a:lnTo>
                    <a:pt x="48260" y="1709420"/>
                  </a:lnTo>
                  <a:lnTo>
                    <a:pt x="48260" y="1026160"/>
                  </a:lnTo>
                  <a:close/>
                </a:path>
                <a:path w="48259" h="2735579">
                  <a:moveTo>
                    <a:pt x="48260" y="0"/>
                  </a:moveTo>
                  <a:lnTo>
                    <a:pt x="43180" y="0"/>
                  </a:lnTo>
                  <a:lnTo>
                    <a:pt x="43180" y="683260"/>
                  </a:lnTo>
                  <a:lnTo>
                    <a:pt x="48260" y="683260"/>
                  </a:lnTo>
                  <a:lnTo>
                    <a:pt x="48260" y="0"/>
                  </a:lnTo>
                  <a:close/>
                </a:path>
              </a:pathLst>
            </a:custGeom>
            <a:solidFill>
              <a:srgbClr val="737373"/>
            </a:solidFill>
          </p:spPr>
          <p:txBody>
            <a:bodyPr wrap="square" lIns="0" tIns="0" rIns="0" bIns="0" rtlCol="0"/>
            <a:lstStyle/>
            <a:p/>
          </p:txBody>
        </p:sp>
        <p:sp>
          <p:nvSpPr>
            <p:cNvPr id="47" name="object 47"/>
            <p:cNvSpPr/>
            <p:nvPr/>
          </p:nvSpPr>
          <p:spPr>
            <a:xfrm>
              <a:off x="1389380" y="1442719"/>
              <a:ext cx="0" cy="3075940"/>
            </a:xfrm>
            <a:custGeom>
              <a:avLst/>
              <a:gdLst/>
              <a:ahLst/>
              <a:cxnLst/>
              <a:rect l="l" t="t" r="r" b="b"/>
              <a:pathLst>
                <a:path w="0" h="3075940">
                  <a:moveTo>
                    <a:pt x="0" y="3075940"/>
                  </a:moveTo>
                  <a:lnTo>
                    <a:pt x="0" y="0"/>
                  </a:lnTo>
                </a:path>
              </a:pathLst>
            </a:custGeom>
            <a:ln w="9525">
              <a:solidFill>
                <a:srgbClr val="D9D9D9"/>
              </a:solidFill>
            </a:ln>
          </p:spPr>
          <p:txBody>
            <a:bodyPr wrap="square" lIns="0" tIns="0" rIns="0" bIns="0" rtlCol="0"/>
            <a:lstStyle/>
            <a:p/>
          </p:txBody>
        </p:sp>
      </p:grpSp>
      <p:sp>
        <p:nvSpPr>
          <p:cNvPr id="48" name="object 48"/>
          <p:cNvSpPr txBox="1"/>
          <p:nvPr/>
        </p:nvSpPr>
        <p:spPr>
          <a:xfrm>
            <a:off x="1532008" y="3915297"/>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7%</a:t>
            </a:r>
            <a:endParaRPr sz="900">
              <a:latin typeface="Meiryo"/>
              <a:cs typeface="Meiryo"/>
            </a:endParaRPr>
          </a:p>
        </p:txBody>
      </p:sp>
      <p:sp>
        <p:nvSpPr>
          <p:cNvPr id="49" name="object 49"/>
          <p:cNvSpPr txBox="1"/>
          <p:nvPr/>
        </p:nvSpPr>
        <p:spPr>
          <a:xfrm>
            <a:off x="1547781" y="2889340"/>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7%</a:t>
            </a:r>
            <a:endParaRPr sz="900">
              <a:latin typeface="Meiryo"/>
              <a:cs typeface="Meiryo"/>
            </a:endParaRPr>
          </a:p>
        </p:txBody>
      </p:sp>
      <p:sp>
        <p:nvSpPr>
          <p:cNvPr id="50" name="object 50"/>
          <p:cNvSpPr txBox="1"/>
          <p:nvPr/>
        </p:nvSpPr>
        <p:spPr>
          <a:xfrm>
            <a:off x="1591901" y="1863383"/>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8%</a:t>
            </a:r>
            <a:endParaRPr sz="900">
              <a:latin typeface="Meiryo"/>
              <a:cs typeface="Meiryo"/>
            </a:endParaRPr>
          </a:p>
        </p:txBody>
      </p:sp>
      <p:sp>
        <p:nvSpPr>
          <p:cNvPr id="51" name="object 51"/>
          <p:cNvSpPr txBox="1"/>
          <p:nvPr/>
        </p:nvSpPr>
        <p:spPr>
          <a:xfrm>
            <a:off x="2062474" y="3915411"/>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7%</a:t>
            </a:r>
            <a:endParaRPr sz="900">
              <a:latin typeface="Meiryo"/>
              <a:cs typeface="Meiryo"/>
            </a:endParaRPr>
          </a:p>
        </p:txBody>
      </p:sp>
      <p:sp>
        <p:nvSpPr>
          <p:cNvPr id="52" name="object 52"/>
          <p:cNvSpPr txBox="1"/>
          <p:nvPr/>
        </p:nvSpPr>
        <p:spPr>
          <a:xfrm>
            <a:off x="2102136" y="2889454"/>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8%</a:t>
            </a:r>
            <a:endParaRPr sz="900">
              <a:latin typeface="Meiryo"/>
              <a:cs typeface="Meiryo"/>
            </a:endParaRPr>
          </a:p>
        </p:txBody>
      </p:sp>
      <p:sp>
        <p:nvSpPr>
          <p:cNvPr id="53" name="object 53"/>
          <p:cNvSpPr txBox="1"/>
          <p:nvPr/>
        </p:nvSpPr>
        <p:spPr>
          <a:xfrm>
            <a:off x="2249812" y="1863497"/>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9%</a:t>
            </a:r>
            <a:endParaRPr sz="900">
              <a:latin typeface="Meiryo"/>
              <a:cs typeface="Meiryo"/>
            </a:endParaRPr>
          </a:p>
        </p:txBody>
      </p:sp>
      <p:sp>
        <p:nvSpPr>
          <p:cNvPr id="54" name="object 54"/>
          <p:cNvSpPr txBox="1"/>
          <p:nvPr/>
        </p:nvSpPr>
        <p:spPr>
          <a:xfrm>
            <a:off x="2673408" y="3915525"/>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9%</a:t>
            </a:r>
            <a:endParaRPr sz="900">
              <a:latin typeface="Meiryo"/>
              <a:cs typeface="Meiryo"/>
            </a:endParaRPr>
          </a:p>
        </p:txBody>
      </p:sp>
      <p:sp>
        <p:nvSpPr>
          <p:cNvPr id="55" name="object 55"/>
          <p:cNvSpPr txBox="1"/>
          <p:nvPr/>
        </p:nvSpPr>
        <p:spPr>
          <a:xfrm>
            <a:off x="2736501" y="2889568"/>
            <a:ext cx="214629"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9%</a:t>
            </a:r>
            <a:endParaRPr sz="900">
              <a:latin typeface="Meiryo"/>
              <a:cs typeface="Meiryo"/>
            </a:endParaRPr>
          </a:p>
        </p:txBody>
      </p:sp>
      <p:sp>
        <p:nvSpPr>
          <p:cNvPr id="56" name="object 56"/>
          <p:cNvSpPr txBox="1"/>
          <p:nvPr/>
        </p:nvSpPr>
        <p:spPr>
          <a:xfrm>
            <a:off x="2935041" y="1863611"/>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10%</a:t>
            </a:r>
            <a:endParaRPr sz="900">
              <a:latin typeface="Meiryo"/>
              <a:cs typeface="Meiryo"/>
            </a:endParaRPr>
          </a:p>
        </p:txBody>
      </p:sp>
      <p:sp>
        <p:nvSpPr>
          <p:cNvPr id="57" name="object 57"/>
          <p:cNvSpPr txBox="1"/>
          <p:nvPr/>
        </p:nvSpPr>
        <p:spPr>
          <a:xfrm>
            <a:off x="3334176" y="3915640"/>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10%</a:t>
            </a:r>
            <a:endParaRPr sz="900">
              <a:latin typeface="Meiryo"/>
              <a:cs typeface="Meiryo"/>
            </a:endParaRPr>
          </a:p>
        </p:txBody>
      </p:sp>
      <p:sp>
        <p:nvSpPr>
          <p:cNvPr id="58" name="object 58"/>
          <p:cNvSpPr txBox="1"/>
          <p:nvPr/>
        </p:nvSpPr>
        <p:spPr>
          <a:xfrm>
            <a:off x="3434532" y="2889682"/>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10%</a:t>
            </a:r>
            <a:endParaRPr sz="900">
              <a:latin typeface="Meiryo"/>
              <a:cs typeface="Meiryo"/>
            </a:endParaRPr>
          </a:p>
        </p:txBody>
      </p:sp>
      <p:sp>
        <p:nvSpPr>
          <p:cNvPr id="59" name="object 59"/>
          <p:cNvSpPr txBox="1"/>
          <p:nvPr/>
        </p:nvSpPr>
        <p:spPr>
          <a:xfrm>
            <a:off x="3775946" y="1863726"/>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12%</a:t>
            </a:r>
            <a:endParaRPr sz="900">
              <a:latin typeface="Meiryo"/>
              <a:cs typeface="Meiryo"/>
            </a:endParaRPr>
          </a:p>
        </p:txBody>
      </p:sp>
      <p:sp>
        <p:nvSpPr>
          <p:cNvPr id="60" name="object 60"/>
          <p:cNvSpPr txBox="1"/>
          <p:nvPr/>
        </p:nvSpPr>
        <p:spPr>
          <a:xfrm>
            <a:off x="4106387" y="3915754"/>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11%</a:t>
            </a:r>
            <a:endParaRPr sz="900">
              <a:latin typeface="Meiryo"/>
              <a:cs typeface="Meiryo"/>
            </a:endParaRPr>
          </a:p>
        </p:txBody>
      </p:sp>
      <p:sp>
        <p:nvSpPr>
          <p:cNvPr id="61" name="object 61"/>
          <p:cNvSpPr txBox="1"/>
          <p:nvPr/>
        </p:nvSpPr>
        <p:spPr>
          <a:xfrm>
            <a:off x="4243090" y="2889797"/>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11%</a:t>
            </a:r>
            <a:endParaRPr sz="900">
              <a:latin typeface="Meiryo"/>
              <a:cs typeface="Meiryo"/>
            </a:endParaRPr>
          </a:p>
        </p:txBody>
      </p:sp>
      <p:sp>
        <p:nvSpPr>
          <p:cNvPr id="62" name="object 62"/>
          <p:cNvSpPr txBox="1"/>
          <p:nvPr/>
        </p:nvSpPr>
        <p:spPr>
          <a:xfrm>
            <a:off x="4797673" y="1863840"/>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14%</a:t>
            </a:r>
            <a:endParaRPr sz="900">
              <a:latin typeface="Meiryo"/>
              <a:cs typeface="Meiryo"/>
            </a:endParaRPr>
          </a:p>
        </p:txBody>
      </p:sp>
      <p:sp>
        <p:nvSpPr>
          <p:cNvPr id="63" name="object 63"/>
          <p:cNvSpPr txBox="1"/>
          <p:nvPr/>
        </p:nvSpPr>
        <p:spPr>
          <a:xfrm>
            <a:off x="4965923" y="3915868"/>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12%</a:t>
            </a:r>
            <a:endParaRPr sz="900">
              <a:latin typeface="Meiryo"/>
              <a:cs typeface="Meiryo"/>
            </a:endParaRPr>
          </a:p>
        </p:txBody>
      </p:sp>
      <p:sp>
        <p:nvSpPr>
          <p:cNvPr id="64" name="object 64"/>
          <p:cNvSpPr txBox="1"/>
          <p:nvPr/>
        </p:nvSpPr>
        <p:spPr>
          <a:xfrm>
            <a:off x="5124457" y="2889911"/>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12%</a:t>
            </a:r>
            <a:endParaRPr sz="900">
              <a:latin typeface="Meiryo"/>
              <a:cs typeface="Meiryo"/>
            </a:endParaRPr>
          </a:p>
        </p:txBody>
      </p:sp>
      <p:sp>
        <p:nvSpPr>
          <p:cNvPr id="65" name="object 65"/>
          <p:cNvSpPr txBox="1"/>
          <p:nvPr/>
        </p:nvSpPr>
        <p:spPr>
          <a:xfrm>
            <a:off x="5814486" y="1863954"/>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12%</a:t>
            </a:r>
            <a:endParaRPr sz="900">
              <a:latin typeface="Meiryo"/>
              <a:cs typeface="Meiryo"/>
            </a:endParaRPr>
          </a:p>
        </p:txBody>
      </p:sp>
      <p:sp>
        <p:nvSpPr>
          <p:cNvPr id="66" name="object 66"/>
          <p:cNvSpPr txBox="1"/>
          <p:nvPr/>
        </p:nvSpPr>
        <p:spPr>
          <a:xfrm>
            <a:off x="5909012" y="3915982"/>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13%</a:t>
            </a:r>
            <a:endParaRPr sz="900">
              <a:latin typeface="Meiryo"/>
              <a:cs typeface="Meiryo"/>
            </a:endParaRPr>
          </a:p>
        </p:txBody>
      </p:sp>
      <p:sp>
        <p:nvSpPr>
          <p:cNvPr id="67" name="object 67"/>
          <p:cNvSpPr txBox="1"/>
          <p:nvPr/>
        </p:nvSpPr>
        <p:spPr>
          <a:xfrm>
            <a:off x="6166302" y="2890025"/>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15%</a:t>
            </a:r>
            <a:endParaRPr sz="900">
              <a:latin typeface="Meiryo"/>
              <a:cs typeface="Meiryo"/>
            </a:endParaRPr>
          </a:p>
        </p:txBody>
      </p:sp>
      <p:sp>
        <p:nvSpPr>
          <p:cNvPr id="68" name="object 68"/>
          <p:cNvSpPr txBox="1"/>
          <p:nvPr/>
        </p:nvSpPr>
        <p:spPr>
          <a:xfrm>
            <a:off x="6822498" y="1864069"/>
            <a:ext cx="285750" cy="162560"/>
          </a:xfrm>
          <a:prstGeom prst="rect">
            <a:avLst/>
          </a:prstGeom>
        </p:spPr>
        <p:txBody>
          <a:bodyPr wrap="square" lIns="0" tIns="12700" rIns="0" bIns="0" rtlCol="0" vert="horz">
            <a:spAutoFit/>
          </a:bodyPr>
          <a:lstStyle/>
          <a:p>
            <a:pPr marL="12700">
              <a:lnSpc>
                <a:spcPct val="100000"/>
              </a:lnSpc>
              <a:spcBef>
                <a:spcPts val="100"/>
              </a:spcBef>
            </a:pPr>
            <a:r>
              <a:rPr dirty="0" sz="900">
                <a:solidFill>
                  <a:srgbClr val="404040"/>
                </a:solidFill>
                <a:latin typeface="Meiryo"/>
                <a:cs typeface="Meiryo"/>
              </a:rPr>
              <a:t>14%</a:t>
            </a:r>
            <a:endParaRPr sz="900">
              <a:latin typeface="Meiryo"/>
              <a:cs typeface="Meiryo"/>
            </a:endParaRPr>
          </a:p>
        </p:txBody>
      </p:sp>
      <p:sp>
        <p:nvSpPr>
          <p:cNvPr id="69" name="object 69"/>
          <p:cNvSpPr txBox="1"/>
          <p:nvPr/>
        </p:nvSpPr>
        <p:spPr>
          <a:xfrm>
            <a:off x="6822587" y="3898151"/>
            <a:ext cx="37274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12%</a:t>
            </a:r>
            <a:endParaRPr sz="1100">
              <a:latin typeface="Meiryo"/>
              <a:cs typeface="Meiryo"/>
            </a:endParaRPr>
          </a:p>
        </p:txBody>
      </p:sp>
      <p:sp>
        <p:nvSpPr>
          <p:cNvPr id="70" name="object 70"/>
          <p:cNvSpPr txBox="1"/>
          <p:nvPr/>
        </p:nvSpPr>
        <p:spPr>
          <a:xfrm>
            <a:off x="7189719" y="2872195"/>
            <a:ext cx="37274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13%</a:t>
            </a:r>
            <a:endParaRPr sz="1100">
              <a:latin typeface="Meiryo"/>
              <a:cs typeface="Meiryo"/>
            </a:endParaRPr>
          </a:p>
        </p:txBody>
      </p:sp>
      <p:sp>
        <p:nvSpPr>
          <p:cNvPr id="71" name="object 71"/>
          <p:cNvSpPr txBox="1"/>
          <p:nvPr/>
        </p:nvSpPr>
        <p:spPr>
          <a:xfrm>
            <a:off x="7740695" y="1846238"/>
            <a:ext cx="37274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11%</a:t>
            </a:r>
            <a:endParaRPr sz="1100">
              <a:latin typeface="Meiryo"/>
              <a:cs typeface="Meiryo"/>
            </a:endParaRPr>
          </a:p>
        </p:txBody>
      </p:sp>
      <p:sp>
        <p:nvSpPr>
          <p:cNvPr id="72" name="object 72"/>
          <p:cNvSpPr txBox="1"/>
          <p:nvPr/>
        </p:nvSpPr>
        <p:spPr>
          <a:xfrm>
            <a:off x="7747541" y="3898151"/>
            <a:ext cx="37274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12%</a:t>
            </a:r>
            <a:endParaRPr sz="1100">
              <a:latin typeface="Meiryo"/>
              <a:cs typeface="Meiryo"/>
            </a:endParaRPr>
          </a:p>
        </p:txBody>
      </p:sp>
      <p:sp>
        <p:nvSpPr>
          <p:cNvPr id="73" name="object 73"/>
          <p:cNvSpPr txBox="1"/>
          <p:nvPr/>
        </p:nvSpPr>
        <p:spPr>
          <a:xfrm>
            <a:off x="8502339" y="3898151"/>
            <a:ext cx="27876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7%</a:t>
            </a:r>
            <a:endParaRPr sz="1100">
              <a:latin typeface="Meiryo"/>
              <a:cs typeface="Meiryo"/>
            </a:endParaRPr>
          </a:p>
        </p:txBody>
      </p:sp>
      <p:sp>
        <p:nvSpPr>
          <p:cNvPr id="74" name="object 74"/>
          <p:cNvSpPr txBox="1"/>
          <p:nvPr/>
        </p:nvSpPr>
        <p:spPr>
          <a:xfrm>
            <a:off x="8082681" y="2872195"/>
            <a:ext cx="805815" cy="193040"/>
          </a:xfrm>
          <a:prstGeom prst="rect">
            <a:avLst/>
          </a:prstGeom>
        </p:spPr>
        <p:txBody>
          <a:bodyPr wrap="square" lIns="0" tIns="12700" rIns="0" bIns="0" rtlCol="0" vert="horz">
            <a:spAutoFit/>
          </a:bodyPr>
          <a:lstStyle/>
          <a:p>
            <a:pPr marL="12700">
              <a:lnSpc>
                <a:spcPct val="100000"/>
              </a:lnSpc>
              <a:spcBef>
                <a:spcPts val="100"/>
              </a:spcBef>
              <a:tabLst>
                <a:tab pos="539115" algn="l"/>
              </a:tabLst>
            </a:pPr>
            <a:r>
              <a:rPr dirty="0" sz="1100" spc="-5" b="1">
                <a:solidFill>
                  <a:srgbClr val="404040"/>
                </a:solidFill>
                <a:latin typeface="Meiryo"/>
                <a:cs typeface="Meiryo"/>
              </a:rPr>
              <a:t>9</a:t>
            </a:r>
            <a:r>
              <a:rPr dirty="0" sz="1100" b="1">
                <a:solidFill>
                  <a:srgbClr val="404040"/>
                </a:solidFill>
                <a:latin typeface="Meiryo"/>
                <a:cs typeface="Meiryo"/>
              </a:rPr>
              <a:t>%	</a:t>
            </a:r>
            <a:r>
              <a:rPr dirty="0" sz="1100" spc="-5" b="1">
                <a:solidFill>
                  <a:srgbClr val="404040"/>
                </a:solidFill>
                <a:latin typeface="Meiryo"/>
                <a:cs typeface="Meiryo"/>
              </a:rPr>
              <a:t>5</a:t>
            </a:r>
            <a:r>
              <a:rPr dirty="0" sz="1100" b="1">
                <a:solidFill>
                  <a:srgbClr val="404040"/>
                </a:solidFill>
                <a:latin typeface="Meiryo"/>
                <a:cs typeface="Meiryo"/>
              </a:rPr>
              <a:t>%</a:t>
            </a:r>
            <a:endParaRPr sz="1100">
              <a:latin typeface="Meiryo"/>
              <a:cs typeface="Meiryo"/>
            </a:endParaRPr>
          </a:p>
        </p:txBody>
      </p:sp>
      <p:sp>
        <p:nvSpPr>
          <p:cNvPr id="75" name="object 75"/>
          <p:cNvSpPr txBox="1"/>
          <p:nvPr/>
        </p:nvSpPr>
        <p:spPr>
          <a:xfrm>
            <a:off x="8451629" y="1846238"/>
            <a:ext cx="572770"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6</a:t>
            </a:r>
            <a:r>
              <a:rPr dirty="0" sz="1100" b="1">
                <a:solidFill>
                  <a:srgbClr val="404040"/>
                </a:solidFill>
                <a:latin typeface="Meiryo"/>
                <a:cs typeface="Meiryo"/>
              </a:rPr>
              <a:t>%</a:t>
            </a:r>
            <a:r>
              <a:rPr dirty="0" sz="1100" spc="-45" b="1">
                <a:solidFill>
                  <a:srgbClr val="404040"/>
                </a:solidFill>
                <a:latin typeface="Meiryo"/>
                <a:cs typeface="Meiryo"/>
              </a:rPr>
              <a:t> </a:t>
            </a:r>
            <a:r>
              <a:rPr dirty="0" sz="1100" spc="-5" b="1">
                <a:solidFill>
                  <a:srgbClr val="404040"/>
                </a:solidFill>
                <a:latin typeface="Meiryo"/>
                <a:cs typeface="Meiryo"/>
              </a:rPr>
              <a:t>1%</a:t>
            </a:r>
            <a:endParaRPr sz="1100">
              <a:latin typeface="Meiryo"/>
              <a:cs typeface="Meiryo"/>
            </a:endParaRPr>
          </a:p>
        </p:txBody>
      </p:sp>
      <p:sp>
        <p:nvSpPr>
          <p:cNvPr id="76" name="object 76"/>
          <p:cNvSpPr/>
          <p:nvPr/>
        </p:nvSpPr>
        <p:spPr>
          <a:xfrm>
            <a:off x="8940800" y="4005579"/>
            <a:ext cx="238760" cy="22860"/>
          </a:xfrm>
          <a:custGeom>
            <a:avLst/>
            <a:gdLst/>
            <a:ahLst/>
            <a:cxnLst/>
            <a:rect l="l" t="t" r="r" b="b"/>
            <a:pathLst>
              <a:path w="238759" h="22860">
                <a:moveTo>
                  <a:pt x="0" y="0"/>
                </a:moveTo>
                <a:lnTo>
                  <a:pt x="182880" y="22860"/>
                </a:lnTo>
                <a:lnTo>
                  <a:pt x="238760" y="22860"/>
                </a:lnTo>
              </a:path>
            </a:pathLst>
          </a:custGeom>
          <a:ln w="9525">
            <a:solidFill>
              <a:srgbClr val="A6A6A6"/>
            </a:solidFill>
          </a:ln>
        </p:spPr>
        <p:txBody>
          <a:bodyPr wrap="square" lIns="0" tIns="0" rIns="0" bIns="0" rtlCol="0"/>
          <a:lstStyle/>
          <a:p/>
        </p:txBody>
      </p:sp>
      <p:sp>
        <p:nvSpPr>
          <p:cNvPr id="77" name="object 77"/>
          <p:cNvSpPr txBox="1"/>
          <p:nvPr/>
        </p:nvSpPr>
        <p:spPr>
          <a:xfrm>
            <a:off x="9205572" y="3920063"/>
            <a:ext cx="278765"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404040"/>
                </a:solidFill>
                <a:latin typeface="Meiryo"/>
                <a:cs typeface="Meiryo"/>
              </a:rPr>
              <a:t>1%</a:t>
            </a:r>
            <a:endParaRPr sz="1100">
              <a:latin typeface="Meiryo"/>
              <a:cs typeface="Meiryo"/>
            </a:endParaRPr>
          </a:p>
        </p:txBody>
      </p:sp>
      <p:sp>
        <p:nvSpPr>
          <p:cNvPr id="78" name="object 78"/>
          <p:cNvSpPr txBox="1"/>
          <p:nvPr/>
        </p:nvSpPr>
        <p:spPr>
          <a:xfrm>
            <a:off x="1276610" y="4634303"/>
            <a:ext cx="225425" cy="187325"/>
          </a:xfrm>
          <a:prstGeom prst="rect">
            <a:avLst/>
          </a:prstGeom>
        </p:spPr>
        <p:txBody>
          <a:bodyPr wrap="square" lIns="0" tIns="13970" rIns="0" bIns="0" rtlCol="0" vert="horz">
            <a:spAutoFit/>
          </a:bodyPr>
          <a:lstStyle/>
          <a:p>
            <a:pPr marL="12700">
              <a:lnSpc>
                <a:spcPct val="100000"/>
              </a:lnSpc>
              <a:spcBef>
                <a:spcPts val="110"/>
              </a:spcBef>
            </a:pPr>
            <a:r>
              <a:rPr dirty="0" sz="1050" spc="50" b="1">
                <a:solidFill>
                  <a:srgbClr val="7E7E7E"/>
                </a:solidFill>
                <a:latin typeface="Yu Gothic UI Semibold"/>
                <a:cs typeface="Yu Gothic UI Semibold"/>
              </a:rPr>
              <a:t>0%</a:t>
            </a:r>
            <a:endParaRPr sz="1050">
              <a:latin typeface="Yu Gothic UI Semibold"/>
              <a:cs typeface="Yu Gothic UI Semibold"/>
            </a:endParaRPr>
          </a:p>
        </p:txBody>
      </p:sp>
      <p:sp>
        <p:nvSpPr>
          <p:cNvPr id="79" name="object 79"/>
          <p:cNvSpPr txBox="1"/>
          <p:nvPr/>
        </p:nvSpPr>
        <p:spPr>
          <a:xfrm>
            <a:off x="1994673" y="4634303"/>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7E7E7E"/>
                </a:solidFill>
                <a:latin typeface="Yu Gothic UI Semibold"/>
                <a:cs typeface="Yu Gothic UI Semibold"/>
              </a:rPr>
              <a:t>10%</a:t>
            </a:r>
            <a:endParaRPr sz="1050">
              <a:latin typeface="Yu Gothic UI Semibold"/>
              <a:cs typeface="Yu Gothic UI Semibold"/>
            </a:endParaRPr>
          </a:p>
        </p:txBody>
      </p:sp>
      <p:sp>
        <p:nvSpPr>
          <p:cNvPr id="80" name="object 80"/>
          <p:cNvSpPr txBox="1"/>
          <p:nvPr/>
        </p:nvSpPr>
        <p:spPr>
          <a:xfrm>
            <a:off x="2749756" y="4634303"/>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20%</a:t>
            </a:r>
            <a:endParaRPr sz="1050">
              <a:latin typeface="Yu Gothic UI Semibold"/>
              <a:cs typeface="Yu Gothic UI Semibold"/>
            </a:endParaRPr>
          </a:p>
        </p:txBody>
      </p:sp>
      <p:sp>
        <p:nvSpPr>
          <p:cNvPr id="81" name="object 81"/>
          <p:cNvSpPr txBox="1"/>
          <p:nvPr/>
        </p:nvSpPr>
        <p:spPr>
          <a:xfrm>
            <a:off x="3291190" y="4634303"/>
            <a:ext cx="513080" cy="831850"/>
          </a:xfrm>
          <a:prstGeom prst="rect">
            <a:avLst/>
          </a:prstGeom>
        </p:spPr>
        <p:txBody>
          <a:bodyPr wrap="square" lIns="0" tIns="13970" rIns="0" bIns="0" rtlCol="0" vert="horz">
            <a:spAutoFit/>
          </a:bodyPr>
          <a:lstStyle/>
          <a:p>
            <a:pPr algn="r" marR="5715">
              <a:lnSpc>
                <a:spcPct val="100000"/>
              </a:lnSpc>
              <a:spcBef>
                <a:spcPts val="110"/>
              </a:spcBef>
            </a:pPr>
            <a:r>
              <a:rPr dirty="0" sz="1050" spc="30" b="1">
                <a:solidFill>
                  <a:srgbClr val="7E7E7E"/>
                </a:solidFill>
                <a:latin typeface="Yu Gothic UI Semibold"/>
                <a:cs typeface="Yu Gothic UI Semibold"/>
              </a:rPr>
              <a:t>30%</a:t>
            </a:r>
            <a:endParaRPr sz="1050">
              <a:latin typeface="Yu Gothic UI Semibold"/>
              <a:cs typeface="Yu Gothic UI Semibold"/>
            </a:endParaRPr>
          </a:p>
          <a:p>
            <a:pPr algn="r" marR="5080">
              <a:lnSpc>
                <a:spcPct val="100000"/>
              </a:lnSpc>
              <a:spcBef>
                <a:spcPts val="1310"/>
              </a:spcBef>
            </a:pPr>
            <a:r>
              <a:rPr dirty="0" sz="1200" spc="80" b="1">
                <a:solidFill>
                  <a:srgbClr val="585858"/>
                </a:solidFill>
                <a:latin typeface="Yu Gothic UI Semibold"/>
                <a:cs typeface="Yu Gothic UI Semibold"/>
              </a:rPr>
              <a:t>10</a:t>
            </a:r>
            <a:r>
              <a:rPr dirty="0" sz="1200" b="1">
                <a:solidFill>
                  <a:srgbClr val="585858"/>
                </a:solidFill>
                <a:latin typeface="Yu Gothic UI Semibold"/>
                <a:cs typeface="Yu Gothic UI Semibold"/>
              </a:rPr>
              <a:t>～</a:t>
            </a:r>
            <a:r>
              <a:rPr dirty="0" sz="1200" spc="80" b="1">
                <a:solidFill>
                  <a:srgbClr val="585858"/>
                </a:solidFill>
                <a:latin typeface="Yu Gothic UI Semibold"/>
                <a:cs typeface="Yu Gothic UI Semibold"/>
              </a:rPr>
              <a:t>19</a:t>
            </a:r>
            <a:endParaRPr sz="1200">
              <a:latin typeface="Yu Gothic UI Semibold"/>
              <a:cs typeface="Yu Gothic UI Semibold"/>
            </a:endParaRPr>
          </a:p>
          <a:p>
            <a:pPr algn="r" marR="5080">
              <a:lnSpc>
                <a:spcPct val="100000"/>
              </a:lnSpc>
              <a:spcBef>
                <a:spcPts val="885"/>
              </a:spcBef>
            </a:pPr>
            <a:r>
              <a:rPr dirty="0" sz="1200" b="1">
                <a:solidFill>
                  <a:srgbClr val="585858"/>
                </a:solidFill>
                <a:latin typeface="Yu Gothic UI Semibold"/>
                <a:cs typeface="Yu Gothic UI Semibold"/>
              </a:rPr>
              <a:t>70</a:t>
            </a:r>
            <a:r>
              <a:rPr dirty="0" sz="1200" b="1">
                <a:solidFill>
                  <a:srgbClr val="585858"/>
                </a:solidFill>
                <a:latin typeface="Yu Gothic UI Semibold"/>
                <a:cs typeface="Yu Gothic UI Semibold"/>
              </a:rPr>
              <a:t>～</a:t>
            </a:r>
            <a:r>
              <a:rPr dirty="0" sz="1200" b="1">
                <a:solidFill>
                  <a:srgbClr val="585858"/>
                </a:solidFill>
                <a:latin typeface="Yu Gothic UI Semibold"/>
                <a:cs typeface="Yu Gothic UI Semibold"/>
              </a:rPr>
              <a:t>79</a:t>
            </a:r>
            <a:endParaRPr sz="1200">
              <a:latin typeface="Yu Gothic UI Semibold"/>
              <a:cs typeface="Yu Gothic UI Semibold"/>
            </a:endParaRPr>
          </a:p>
        </p:txBody>
      </p:sp>
      <p:sp>
        <p:nvSpPr>
          <p:cNvPr id="82" name="object 82"/>
          <p:cNvSpPr txBox="1"/>
          <p:nvPr/>
        </p:nvSpPr>
        <p:spPr>
          <a:xfrm>
            <a:off x="4256709" y="4634303"/>
            <a:ext cx="513080" cy="831850"/>
          </a:xfrm>
          <a:prstGeom prst="rect">
            <a:avLst/>
          </a:prstGeom>
        </p:spPr>
        <p:txBody>
          <a:bodyPr wrap="square" lIns="0" tIns="13970" rIns="0" bIns="0" rtlCol="0" vert="horz">
            <a:spAutoFit/>
          </a:bodyPr>
          <a:lstStyle/>
          <a:p>
            <a:pPr marL="15875">
              <a:lnSpc>
                <a:spcPct val="100000"/>
              </a:lnSpc>
              <a:spcBef>
                <a:spcPts val="110"/>
              </a:spcBef>
            </a:pPr>
            <a:r>
              <a:rPr dirty="0" sz="1050" spc="25" b="1">
                <a:solidFill>
                  <a:srgbClr val="7E7E7E"/>
                </a:solidFill>
                <a:latin typeface="Yu Gothic UI Semibold"/>
                <a:cs typeface="Yu Gothic UI Semibold"/>
              </a:rPr>
              <a:t>40%</a:t>
            </a:r>
            <a:endParaRPr sz="1050">
              <a:latin typeface="Yu Gothic UI Semibold"/>
              <a:cs typeface="Yu Gothic UI Semibold"/>
            </a:endParaRPr>
          </a:p>
          <a:p>
            <a:pPr marL="12700">
              <a:lnSpc>
                <a:spcPct val="100000"/>
              </a:lnSpc>
              <a:spcBef>
                <a:spcPts val="1310"/>
              </a:spcBef>
            </a:pPr>
            <a:r>
              <a:rPr dirty="0" sz="1200" spc="-10" b="1">
                <a:solidFill>
                  <a:srgbClr val="585858"/>
                </a:solidFill>
                <a:latin typeface="Yu Gothic UI Semibold"/>
                <a:cs typeface="Yu Gothic UI Semibold"/>
              </a:rPr>
              <a:t>20</a:t>
            </a:r>
            <a:r>
              <a:rPr dirty="0" sz="1200" b="1">
                <a:solidFill>
                  <a:srgbClr val="585858"/>
                </a:solidFill>
                <a:latin typeface="Yu Gothic UI Semibold"/>
                <a:cs typeface="Yu Gothic UI Semibold"/>
              </a:rPr>
              <a:t>～</a:t>
            </a:r>
            <a:r>
              <a:rPr dirty="0" sz="1200" spc="-15" b="1">
                <a:solidFill>
                  <a:srgbClr val="585858"/>
                </a:solidFill>
                <a:latin typeface="Yu Gothic UI Semibold"/>
                <a:cs typeface="Yu Gothic UI Semibold"/>
              </a:rPr>
              <a:t>29</a:t>
            </a:r>
            <a:endParaRPr sz="1200">
              <a:latin typeface="Yu Gothic UI Semibold"/>
              <a:cs typeface="Yu Gothic UI Semibold"/>
            </a:endParaRPr>
          </a:p>
          <a:p>
            <a:pPr marL="12700">
              <a:lnSpc>
                <a:spcPct val="100000"/>
              </a:lnSpc>
              <a:spcBef>
                <a:spcPts val="885"/>
              </a:spcBef>
            </a:pPr>
            <a:r>
              <a:rPr dirty="0" sz="1200" spc="-10" b="1">
                <a:solidFill>
                  <a:srgbClr val="585858"/>
                </a:solidFill>
                <a:latin typeface="Yu Gothic UI Semibold"/>
                <a:cs typeface="Yu Gothic UI Semibold"/>
              </a:rPr>
              <a:t>80</a:t>
            </a:r>
            <a:r>
              <a:rPr dirty="0" sz="1200" b="1">
                <a:solidFill>
                  <a:srgbClr val="585858"/>
                </a:solidFill>
                <a:latin typeface="Yu Gothic UI Semibold"/>
                <a:cs typeface="Yu Gothic UI Semibold"/>
              </a:rPr>
              <a:t>～</a:t>
            </a:r>
            <a:r>
              <a:rPr dirty="0" sz="1200" spc="-15" b="1">
                <a:solidFill>
                  <a:srgbClr val="585858"/>
                </a:solidFill>
                <a:latin typeface="Yu Gothic UI Semibold"/>
                <a:cs typeface="Yu Gothic UI Semibold"/>
              </a:rPr>
              <a:t>89</a:t>
            </a:r>
            <a:endParaRPr sz="1200">
              <a:latin typeface="Yu Gothic UI Semibold"/>
              <a:cs typeface="Yu Gothic UI Semibold"/>
            </a:endParaRPr>
          </a:p>
        </p:txBody>
      </p:sp>
      <p:sp>
        <p:nvSpPr>
          <p:cNvPr id="83" name="object 83"/>
          <p:cNvSpPr txBox="1"/>
          <p:nvPr/>
        </p:nvSpPr>
        <p:spPr>
          <a:xfrm>
            <a:off x="5770091" y="4634303"/>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60%</a:t>
            </a:r>
            <a:endParaRPr sz="1050">
              <a:latin typeface="Yu Gothic UI Semibold"/>
              <a:cs typeface="Yu Gothic UI Semibold"/>
            </a:endParaRPr>
          </a:p>
        </p:txBody>
      </p:sp>
      <p:sp>
        <p:nvSpPr>
          <p:cNvPr id="84" name="object 84"/>
          <p:cNvSpPr txBox="1"/>
          <p:nvPr/>
        </p:nvSpPr>
        <p:spPr>
          <a:xfrm>
            <a:off x="6136947" y="4634303"/>
            <a:ext cx="734060" cy="831850"/>
          </a:xfrm>
          <a:prstGeom prst="rect">
            <a:avLst/>
          </a:prstGeom>
        </p:spPr>
        <p:txBody>
          <a:bodyPr wrap="square" lIns="0" tIns="13970" rIns="0" bIns="0" rtlCol="0" vert="horz">
            <a:spAutoFit/>
          </a:bodyPr>
          <a:lstStyle/>
          <a:p>
            <a:pPr marL="400685">
              <a:lnSpc>
                <a:spcPct val="100000"/>
              </a:lnSpc>
              <a:spcBef>
                <a:spcPts val="110"/>
              </a:spcBef>
            </a:pPr>
            <a:r>
              <a:rPr dirty="0" sz="1050" spc="40" b="1">
                <a:solidFill>
                  <a:srgbClr val="7E7E7E"/>
                </a:solidFill>
                <a:latin typeface="Yu Gothic UI Semibold"/>
                <a:cs typeface="Yu Gothic UI Semibold"/>
              </a:rPr>
              <a:t>70%</a:t>
            </a:r>
            <a:endParaRPr sz="1050">
              <a:latin typeface="Yu Gothic UI Semibold"/>
              <a:cs typeface="Yu Gothic UI Semibold"/>
            </a:endParaRPr>
          </a:p>
          <a:p>
            <a:pPr marL="63500">
              <a:lnSpc>
                <a:spcPct val="100000"/>
              </a:lnSpc>
              <a:spcBef>
                <a:spcPts val="1310"/>
              </a:spcBef>
            </a:pPr>
            <a:r>
              <a:rPr dirty="0" sz="1200" spc="-20" b="1">
                <a:solidFill>
                  <a:srgbClr val="585858"/>
                </a:solidFill>
                <a:latin typeface="Yu Gothic UI Semibold"/>
                <a:cs typeface="Yu Gothic UI Semibold"/>
              </a:rPr>
              <a:t>40～49</a:t>
            </a:r>
            <a:endParaRPr sz="1200">
              <a:latin typeface="Yu Gothic UI Semibold"/>
              <a:cs typeface="Yu Gothic UI Semibold"/>
            </a:endParaRPr>
          </a:p>
          <a:p>
            <a:pPr marL="12700">
              <a:lnSpc>
                <a:spcPct val="100000"/>
              </a:lnSpc>
              <a:spcBef>
                <a:spcPts val="885"/>
              </a:spcBef>
            </a:pPr>
            <a:r>
              <a:rPr dirty="0" sz="1200" spc="50" b="1">
                <a:solidFill>
                  <a:srgbClr val="585858"/>
                </a:solidFill>
                <a:latin typeface="Yu Gothic UI Semibold"/>
                <a:cs typeface="Yu Gothic UI Semibold"/>
              </a:rPr>
              <a:t>100</a:t>
            </a:r>
            <a:r>
              <a:rPr dirty="0" sz="1200" b="1">
                <a:solidFill>
                  <a:srgbClr val="585858"/>
                </a:solidFill>
                <a:latin typeface="Yu Gothic UI Semibold"/>
                <a:cs typeface="Yu Gothic UI Semibold"/>
              </a:rPr>
              <a:t>歳以上</a:t>
            </a:r>
            <a:endParaRPr sz="1200">
              <a:latin typeface="Yu Gothic UI Semibold"/>
              <a:cs typeface="Yu Gothic UI Semibold"/>
            </a:endParaRPr>
          </a:p>
        </p:txBody>
      </p:sp>
      <p:sp>
        <p:nvSpPr>
          <p:cNvPr id="85" name="object 85"/>
          <p:cNvSpPr txBox="1"/>
          <p:nvPr/>
        </p:nvSpPr>
        <p:spPr>
          <a:xfrm>
            <a:off x="7153266" y="4634303"/>
            <a:ext cx="513080" cy="536575"/>
          </a:xfrm>
          <a:prstGeom prst="rect">
            <a:avLst/>
          </a:prstGeom>
        </p:spPr>
        <p:txBody>
          <a:bodyPr wrap="square" lIns="0" tIns="13970" rIns="0" bIns="0" rtlCol="0" vert="horz">
            <a:spAutoFit/>
          </a:bodyPr>
          <a:lstStyle/>
          <a:p>
            <a:pPr algn="ctr" marL="39370">
              <a:lnSpc>
                <a:spcPct val="100000"/>
              </a:lnSpc>
              <a:spcBef>
                <a:spcPts val="110"/>
              </a:spcBef>
            </a:pPr>
            <a:r>
              <a:rPr dirty="0" sz="1050" spc="30" b="1">
                <a:solidFill>
                  <a:srgbClr val="7E7E7E"/>
                </a:solidFill>
                <a:latin typeface="Yu Gothic UI Semibold"/>
                <a:cs typeface="Yu Gothic UI Semibold"/>
              </a:rPr>
              <a:t>80%</a:t>
            </a:r>
            <a:endParaRPr sz="1050">
              <a:latin typeface="Yu Gothic UI Semibold"/>
              <a:cs typeface="Yu Gothic UI Semibold"/>
            </a:endParaRPr>
          </a:p>
          <a:p>
            <a:pPr algn="ctr">
              <a:lnSpc>
                <a:spcPct val="100000"/>
              </a:lnSpc>
              <a:spcBef>
                <a:spcPts val="1310"/>
              </a:spcBef>
            </a:pPr>
            <a:r>
              <a:rPr dirty="0" sz="1200" spc="-10" b="1">
                <a:solidFill>
                  <a:srgbClr val="585858"/>
                </a:solidFill>
                <a:latin typeface="Yu Gothic UI Semibold"/>
                <a:cs typeface="Yu Gothic UI Semibold"/>
              </a:rPr>
              <a:t>50～59</a:t>
            </a:r>
            <a:endParaRPr sz="1200">
              <a:latin typeface="Yu Gothic UI Semibold"/>
              <a:cs typeface="Yu Gothic UI Semibold"/>
            </a:endParaRPr>
          </a:p>
        </p:txBody>
      </p:sp>
      <p:sp>
        <p:nvSpPr>
          <p:cNvPr id="86" name="object 86"/>
          <p:cNvSpPr txBox="1"/>
          <p:nvPr/>
        </p:nvSpPr>
        <p:spPr>
          <a:xfrm>
            <a:off x="8035342" y="4634303"/>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90%</a:t>
            </a:r>
            <a:endParaRPr sz="1050">
              <a:latin typeface="Yu Gothic UI Semibold"/>
              <a:cs typeface="Yu Gothic UI Semibold"/>
            </a:endParaRPr>
          </a:p>
        </p:txBody>
      </p:sp>
      <p:sp>
        <p:nvSpPr>
          <p:cNvPr id="87" name="object 87"/>
          <p:cNvSpPr txBox="1"/>
          <p:nvPr/>
        </p:nvSpPr>
        <p:spPr>
          <a:xfrm>
            <a:off x="8753405" y="4634303"/>
            <a:ext cx="376555" cy="187325"/>
          </a:xfrm>
          <a:prstGeom prst="rect">
            <a:avLst/>
          </a:prstGeom>
        </p:spPr>
        <p:txBody>
          <a:bodyPr wrap="square" lIns="0" tIns="13970" rIns="0" bIns="0" rtlCol="0" vert="horz">
            <a:spAutoFit/>
          </a:bodyPr>
          <a:lstStyle/>
          <a:p>
            <a:pPr marL="12700">
              <a:lnSpc>
                <a:spcPct val="100000"/>
              </a:lnSpc>
              <a:spcBef>
                <a:spcPts val="110"/>
              </a:spcBef>
            </a:pPr>
            <a:r>
              <a:rPr dirty="0" sz="1050" spc="45" b="1">
                <a:solidFill>
                  <a:srgbClr val="7E7E7E"/>
                </a:solidFill>
                <a:latin typeface="Yu Gothic UI Semibold"/>
                <a:cs typeface="Yu Gothic UI Semibold"/>
              </a:rPr>
              <a:t>10</a:t>
            </a:r>
            <a:r>
              <a:rPr dirty="0" sz="1050" spc="75" b="1">
                <a:solidFill>
                  <a:srgbClr val="7E7E7E"/>
                </a:solidFill>
                <a:latin typeface="Yu Gothic UI Semibold"/>
                <a:cs typeface="Yu Gothic UI Semibold"/>
              </a:rPr>
              <a:t>0</a:t>
            </a:r>
            <a:r>
              <a:rPr dirty="0" sz="1050" spc="114" b="1">
                <a:solidFill>
                  <a:srgbClr val="7E7E7E"/>
                </a:solidFill>
                <a:latin typeface="Yu Gothic UI Semibold"/>
                <a:cs typeface="Yu Gothic UI Semibold"/>
              </a:rPr>
              <a:t>%</a:t>
            </a:r>
            <a:endParaRPr sz="1050">
              <a:latin typeface="Yu Gothic UI Semibold"/>
              <a:cs typeface="Yu Gothic UI Semibold"/>
            </a:endParaRPr>
          </a:p>
        </p:txBody>
      </p:sp>
      <p:sp>
        <p:nvSpPr>
          <p:cNvPr id="88" name="object 88"/>
          <p:cNvSpPr txBox="1"/>
          <p:nvPr/>
        </p:nvSpPr>
        <p:spPr>
          <a:xfrm>
            <a:off x="405908" y="3885134"/>
            <a:ext cx="81788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585858"/>
                </a:solidFill>
                <a:latin typeface="Yu Gothic UI Semibold"/>
                <a:cs typeface="Yu Gothic UI Semibold"/>
              </a:rPr>
              <a:t>2060</a:t>
            </a:r>
            <a:r>
              <a:rPr dirty="0" sz="1200" b="1">
                <a:solidFill>
                  <a:srgbClr val="585858"/>
                </a:solidFill>
                <a:latin typeface="Yu Gothic UI Semibold"/>
                <a:cs typeface="Yu Gothic UI Semibold"/>
              </a:rPr>
              <a:t>年推計</a:t>
            </a:r>
            <a:endParaRPr sz="1200">
              <a:latin typeface="Yu Gothic UI Semibold"/>
              <a:cs typeface="Yu Gothic UI Semibold"/>
            </a:endParaRPr>
          </a:p>
        </p:txBody>
      </p:sp>
      <p:sp>
        <p:nvSpPr>
          <p:cNvPr id="89" name="object 89"/>
          <p:cNvSpPr txBox="1"/>
          <p:nvPr/>
        </p:nvSpPr>
        <p:spPr>
          <a:xfrm>
            <a:off x="405908" y="2859177"/>
            <a:ext cx="817880" cy="208279"/>
          </a:xfrm>
          <a:prstGeom prst="rect">
            <a:avLst/>
          </a:prstGeom>
        </p:spPr>
        <p:txBody>
          <a:bodyPr wrap="square" lIns="0" tIns="12700" rIns="0" bIns="0" rtlCol="0" vert="horz">
            <a:spAutoFit/>
          </a:bodyPr>
          <a:lstStyle/>
          <a:p>
            <a:pPr marL="12700">
              <a:lnSpc>
                <a:spcPct val="100000"/>
              </a:lnSpc>
              <a:spcBef>
                <a:spcPts val="100"/>
              </a:spcBef>
            </a:pPr>
            <a:r>
              <a:rPr dirty="0" sz="1200" spc="-20" b="1">
                <a:solidFill>
                  <a:srgbClr val="585858"/>
                </a:solidFill>
                <a:latin typeface="Yu Gothic UI Semibold"/>
                <a:cs typeface="Yu Gothic UI Semibold"/>
              </a:rPr>
              <a:t>2040</a:t>
            </a:r>
            <a:r>
              <a:rPr dirty="0" sz="1200" b="1">
                <a:solidFill>
                  <a:srgbClr val="585858"/>
                </a:solidFill>
                <a:latin typeface="Yu Gothic UI Semibold"/>
                <a:cs typeface="Yu Gothic UI Semibold"/>
              </a:rPr>
              <a:t>年推計</a:t>
            </a:r>
            <a:endParaRPr sz="1200">
              <a:latin typeface="Yu Gothic UI Semibold"/>
              <a:cs typeface="Yu Gothic UI Semibold"/>
            </a:endParaRPr>
          </a:p>
        </p:txBody>
      </p:sp>
      <p:sp>
        <p:nvSpPr>
          <p:cNvPr id="90" name="object 90"/>
          <p:cNvSpPr txBox="1"/>
          <p:nvPr/>
        </p:nvSpPr>
        <p:spPr>
          <a:xfrm>
            <a:off x="710708" y="1833221"/>
            <a:ext cx="513080" cy="208279"/>
          </a:xfrm>
          <a:prstGeom prst="rect">
            <a:avLst/>
          </a:prstGeom>
        </p:spPr>
        <p:txBody>
          <a:bodyPr wrap="square" lIns="0" tIns="12700" rIns="0" bIns="0" rtlCol="0" vert="horz">
            <a:spAutoFit/>
          </a:bodyPr>
          <a:lstStyle/>
          <a:p>
            <a:pPr marL="12700">
              <a:lnSpc>
                <a:spcPct val="100000"/>
              </a:lnSpc>
              <a:spcBef>
                <a:spcPts val="100"/>
              </a:spcBef>
            </a:pPr>
            <a:r>
              <a:rPr dirty="0" sz="1200" spc="35" b="1">
                <a:solidFill>
                  <a:srgbClr val="585858"/>
                </a:solidFill>
                <a:latin typeface="Yu Gothic UI Semibold"/>
                <a:cs typeface="Yu Gothic UI Semibold"/>
              </a:rPr>
              <a:t>2015</a:t>
            </a:r>
            <a:r>
              <a:rPr dirty="0" sz="1200" b="1">
                <a:solidFill>
                  <a:srgbClr val="585858"/>
                </a:solidFill>
                <a:latin typeface="Yu Gothic UI Semibold"/>
                <a:cs typeface="Yu Gothic UI Semibold"/>
              </a:rPr>
              <a:t>年</a:t>
            </a:r>
            <a:endParaRPr sz="1200">
              <a:latin typeface="Yu Gothic UI Semibold"/>
              <a:cs typeface="Yu Gothic UI Semibold"/>
            </a:endParaRPr>
          </a:p>
        </p:txBody>
      </p:sp>
      <p:sp>
        <p:nvSpPr>
          <p:cNvPr id="91" name="object 91"/>
          <p:cNvSpPr txBox="1"/>
          <p:nvPr/>
        </p:nvSpPr>
        <p:spPr>
          <a:xfrm>
            <a:off x="3783361" y="960464"/>
            <a:ext cx="2311400" cy="330200"/>
          </a:xfrm>
          <a:prstGeom prst="rect">
            <a:avLst/>
          </a:prstGeom>
        </p:spPr>
        <p:txBody>
          <a:bodyPr wrap="square" lIns="0" tIns="12700" rIns="0" bIns="0" rtlCol="0" vert="horz">
            <a:spAutoFit/>
          </a:bodyPr>
          <a:lstStyle/>
          <a:p>
            <a:pPr marL="12700">
              <a:lnSpc>
                <a:spcPct val="100000"/>
              </a:lnSpc>
              <a:spcBef>
                <a:spcPts val="100"/>
              </a:spcBef>
            </a:pPr>
            <a:r>
              <a:rPr dirty="0" sz="2000" spc="35" b="1">
                <a:solidFill>
                  <a:srgbClr val="585858"/>
                </a:solidFill>
                <a:latin typeface="Yu Gothic UI Semibold"/>
                <a:cs typeface="Yu Gothic UI Semibold"/>
              </a:rPr>
              <a:t>人口の推移（総数）</a:t>
            </a:r>
            <a:endParaRPr sz="2000">
              <a:latin typeface="Yu Gothic UI Semibold"/>
              <a:cs typeface="Yu Gothic UI Semibold"/>
            </a:endParaRPr>
          </a:p>
        </p:txBody>
      </p:sp>
      <p:sp>
        <p:nvSpPr>
          <p:cNvPr id="92" name="object 92"/>
          <p:cNvSpPr/>
          <p:nvPr/>
        </p:nvSpPr>
        <p:spPr>
          <a:xfrm>
            <a:off x="2136139" y="5031740"/>
            <a:ext cx="104139" cy="104139"/>
          </a:xfrm>
          <a:custGeom>
            <a:avLst/>
            <a:gdLst/>
            <a:ahLst/>
            <a:cxnLst/>
            <a:rect l="l" t="t" r="r" b="b"/>
            <a:pathLst>
              <a:path w="104139" h="104139">
                <a:moveTo>
                  <a:pt x="104139" y="0"/>
                </a:moveTo>
                <a:lnTo>
                  <a:pt x="0" y="0"/>
                </a:lnTo>
                <a:lnTo>
                  <a:pt x="0" y="104139"/>
                </a:lnTo>
                <a:lnTo>
                  <a:pt x="104139" y="104139"/>
                </a:lnTo>
                <a:lnTo>
                  <a:pt x="104139" y="0"/>
                </a:lnTo>
                <a:close/>
              </a:path>
            </a:pathLst>
          </a:custGeom>
          <a:solidFill>
            <a:srgbClr val="737373"/>
          </a:solidFill>
        </p:spPr>
        <p:txBody>
          <a:bodyPr wrap="square" lIns="0" tIns="0" rIns="0" bIns="0" rtlCol="0"/>
          <a:lstStyle/>
          <a:p/>
        </p:txBody>
      </p:sp>
      <p:sp>
        <p:nvSpPr>
          <p:cNvPr id="93" name="object 93"/>
          <p:cNvSpPr txBox="1"/>
          <p:nvPr/>
        </p:nvSpPr>
        <p:spPr>
          <a:xfrm>
            <a:off x="2325671" y="4962423"/>
            <a:ext cx="513080" cy="503555"/>
          </a:xfrm>
          <a:prstGeom prst="rect">
            <a:avLst/>
          </a:prstGeom>
        </p:spPr>
        <p:txBody>
          <a:bodyPr wrap="square" lIns="0" tIns="12700" rIns="0" bIns="0" rtlCol="0" vert="horz">
            <a:spAutoFit/>
          </a:bodyPr>
          <a:lstStyle/>
          <a:p>
            <a:pPr marL="63500">
              <a:lnSpc>
                <a:spcPct val="100000"/>
              </a:lnSpc>
              <a:spcBef>
                <a:spcPts val="100"/>
              </a:spcBef>
            </a:pPr>
            <a:r>
              <a:rPr dirty="0" sz="1200" spc="-5" b="1">
                <a:solidFill>
                  <a:srgbClr val="585858"/>
                </a:solidFill>
                <a:latin typeface="Yu Gothic UI Semibold"/>
                <a:cs typeface="Yu Gothic UI Semibold"/>
              </a:rPr>
              <a:t>0～</a:t>
            </a:r>
            <a:r>
              <a:rPr dirty="0" sz="1200" spc="15" b="1">
                <a:solidFill>
                  <a:srgbClr val="585858"/>
                </a:solidFill>
                <a:latin typeface="Yu Gothic UI Semibold"/>
                <a:cs typeface="Yu Gothic UI Semibold"/>
              </a:rPr>
              <a:t> </a:t>
            </a:r>
            <a:r>
              <a:rPr dirty="0" sz="1200" spc="-5" b="1">
                <a:solidFill>
                  <a:srgbClr val="585858"/>
                </a:solidFill>
                <a:latin typeface="Yu Gothic UI Semibold"/>
                <a:cs typeface="Yu Gothic UI Semibold"/>
              </a:rPr>
              <a:t>9</a:t>
            </a:r>
            <a:endParaRPr sz="1200">
              <a:latin typeface="Yu Gothic UI Semibold"/>
              <a:cs typeface="Yu Gothic UI Semibold"/>
            </a:endParaRPr>
          </a:p>
          <a:p>
            <a:pPr marL="12700">
              <a:lnSpc>
                <a:spcPct val="100000"/>
              </a:lnSpc>
              <a:spcBef>
                <a:spcPts val="880"/>
              </a:spcBef>
            </a:pPr>
            <a:r>
              <a:rPr dirty="0" sz="1200" spc="-15" b="1">
                <a:solidFill>
                  <a:srgbClr val="585858"/>
                </a:solidFill>
                <a:latin typeface="Yu Gothic UI Semibold"/>
                <a:cs typeface="Yu Gothic UI Semibold"/>
              </a:rPr>
              <a:t>60</a:t>
            </a:r>
            <a:r>
              <a:rPr dirty="0" sz="1200" b="1">
                <a:solidFill>
                  <a:srgbClr val="585858"/>
                </a:solidFill>
                <a:latin typeface="Yu Gothic UI Semibold"/>
                <a:cs typeface="Yu Gothic UI Semibold"/>
              </a:rPr>
              <a:t>～</a:t>
            </a:r>
            <a:r>
              <a:rPr dirty="0" sz="1200" spc="-15" b="1">
                <a:solidFill>
                  <a:srgbClr val="585858"/>
                </a:solidFill>
                <a:latin typeface="Yu Gothic UI Semibold"/>
                <a:cs typeface="Yu Gothic UI Semibold"/>
              </a:rPr>
              <a:t>69</a:t>
            </a:r>
            <a:endParaRPr sz="1200">
              <a:latin typeface="Yu Gothic UI Semibold"/>
              <a:cs typeface="Yu Gothic UI Semibold"/>
            </a:endParaRPr>
          </a:p>
        </p:txBody>
      </p:sp>
      <p:sp>
        <p:nvSpPr>
          <p:cNvPr id="94" name="object 94"/>
          <p:cNvSpPr/>
          <p:nvPr/>
        </p:nvSpPr>
        <p:spPr>
          <a:xfrm>
            <a:off x="3101339" y="5031740"/>
            <a:ext cx="104139" cy="104139"/>
          </a:xfrm>
          <a:custGeom>
            <a:avLst/>
            <a:gdLst/>
            <a:ahLst/>
            <a:cxnLst/>
            <a:rect l="l" t="t" r="r" b="b"/>
            <a:pathLst>
              <a:path w="104139" h="104139">
                <a:moveTo>
                  <a:pt x="104139" y="0"/>
                </a:moveTo>
                <a:lnTo>
                  <a:pt x="0" y="0"/>
                </a:lnTo>
                <a:lnTo>
                  <a:pt x="0" y="104139"/>
                </a:lnTo>
                <a:lnTo>
                  <a:pt x="104139" y="104139"/>
                </a:lnTo>
                <a:lnTo>
                  <a:pt x="104139" y="0"/>
                </a:lnTo>
                <a:close/>
              </a:path>
            </a:pathLst>
          </a:custGeom>
          <a:solidFill>
            <a:srgbClr val="CCCCCC"/>
          </a:solidFill>
        </p:spPr>
        <p:txBody>
          <a:bodyPr wrap="square" lIns="0" tIns="0" rIns="0" bIns="0" rtlCol="0"/>
          <a:lstStyle/>
          <a:p/>
        </p:txBody>
      </p:sp>
      <p:sp>
        <p:nvSpPr>
          <p:cNvPr id="95" name="object 95"/>
          <p:cNvSpPr/>
          <p:nvPr/>
        </p:nvSpPr>
        <p:spPr>
          <a:xfrm>
            <a:off x="4066540" y="5031740"/>
            <a:ext cx="104139" cy="104139"/>
          </a:xfrm>
          <a:custGeom>
            <a:avLst/>
            <a:gdLst/>
            <a:ahLst/>
            <a:cxnLst/>
            <a:rect l="l" t="t" r="r" b="b"/>
            <a:pathLst>
              <a:path w="104139" h="104139">
                <a:moveTo>
                  <a:pt x="104139" y="0"/>
                </a:moveTo>
                <a:lnTo>
                  <a:pt x="0" y="0"/>
                </a:lnTo>
                <a:lnTo>
                  <a:pt x="0" y="104139"/>
                </a:lnTo>
                <a:lnTo>
                  <a:pt x="104139" y="104139"/>
                </a:lnTo>
                <a:lnTo>
                  <a:pt x="104139" y="0"/>
                </a:lnTo>
                <a:close/>
              </a:path>
            </a:pathLst>
          </a:custGeom>
          <a:solidFill>
            <a:srgbClr val="E3F3F4"/>
          </a:solidFill>
        </p:spPr>
        <p:txBody>
          <a:bodyPr wrap="square" lIns="0" tIns="0" rIns="0" bIns="0" rtlCol="0"/>
          <a:lstStyle/>
          <a:p/>
        </p:txBody>
      </p:sp>
      <p:sp>
        <p:nvSpPr>
          <p:cNvPr id="96" name="object 96"/>
          <p:cNvSpPr/>
          <p:nvPr/>
        </p:nvSpPr>
        <p:spPr>
          <a:xfrm>
            <a:off x="5034279" y="5031740"/>
            <a:ext cx="101600" cy="104139"/>
          </a:xfrm>
          <a:custGeom>
            <a:avLst/>
            <a:gdLst/>
            <a:ahLst/>
            <a:cxnLst/>
            <a:rect l="l" t="t" r="r" b="b"/>
            <a:pathLst>
              <a:path w="101600" h="104139">
                <a:moveTo>
                  <a:pt x="101600" y="0"/>
                </a:moveTo>
                <a:lnTo>
                  <a:pt x="0" y="0"/>
                </a:lnTo>
                <a:lnTo>
                  <a:pt x="0" y="104139"/>
                </a:lnTo>
                <a:lnTo>
                  <a:pt x="101600" y="104139"/>
                </a:lnTo>
                <a:lnTo>
                  <a:pt x="101600" y="0"/>
                </a:lnTo>
                <a:close/>
              </a:path>
            </a:pathLst>
          </a:custGeom>
          <a:solidFill>
            <a:srgbClr val="A2A2DF"/>
          </a:solidFill>
        </p:spPr>
        <p:txBody>
          <a:bodyPr wrap="square" lIns="0" tIns="0" rIns="0" bIns="0" rtlCol="0"/>
          <a:lstStyle/>
          <a:p/>
        </p:txBody>
      </p:sp>
      <p:sp>
        <p:nvSpPr>
          <p:cNvPr id="97" name="object 97"/>
          <p:cNvSpPr/>
          <p:nvPr/>
        </p:nvSpPr>
        <p:spPr>
          <a:xfrm>
            <a:off x="5999479" y="5031740"/>
            <a:ext cx="104139" cy="104139"/>
          </a:xfrm>
          <a:custGeom>
            <a:avLst/>
            <a:gdLst/>
            <a:ahLst/>
            <a:cxnLst/>
            <a:rect l="l" t="t" r="r" b="b"/>
            <a:pathLst>
              <a:path w="104139" h="104139">
                <a:moveTo>
                  <a:pt x="104139" y="0"/>
                </a:moveTo>
                <a:lnTo>
                  <a:pt x="0" y="0"/>
                </a:lnTo>
                <a:lnTo>
                  <a:pt x="0" y="104139"/>
                </a:lnTo>
                <a:lnTo>
                  <a:pt x="104139" y="104139"/>
                </a:lnTo>
                <a:lnTo>
                  <a:pt x="104139" y="0"/>
                </a:lnTo>
                <a:close/>
              </a:path>
            </a:pathLst>
          </a:custGeom>
          <a:solidFill>
            <a:srgbClr val="999999"/>
          </a:solidFill>
        </p:spPr>
        <p:txBody>
          <a:bodyPr wrap="square" lIns="0" tIns="0" rIns="0" bIns="0" rtlCol="0"/>
          <a:lstStyle/>
          <a:p/>
        </p:txBody>
      </p:sp>
      <p:sp>
        <p:nvSpPr>
          <p:cNvPr id="98" name="object 98"/>
          <p:cNvSpPr/>
          <p:nvPr/>
        </p:nvSpPr>
        <p:spPr>
          <a:xfrm>
            <a:off x="6964680" y="5031740"/>
            <a:ext cx="104139" cy="104139"/>
          </a:xfrm>
          <a:custGeom>
            <a:avLst/>
            <a:gdLst/>
            <a:ahLst/>
            <a:cxnLst/>
            <a:rect l="l" t="t" r="r" b="b"/>
            <a:pathLst>
              <a:path w="104140" h="104139">
                <a:moveTo>
                  <a:pt x="104140" y="0"/>
                </a:moveTo>
                <a:lnTo>
                  <a:pt x="0" y="0"/>
                </a:lnTo>
                <a:lnTo>
                  <a:pt x="0" y="104139"/>
                </a:lnTo>
                <a:lnTo>
                  <a:pt x="104140" y="104139"/>
                </a:lnTo>
                <a:lnTo>
                  <a:pt x="104140" y="0"/>
                </a:lnTo>
                <a:close/>
              </a:path>
            </a:pathLst>
          </a:custGeom>
          <a:solidFill>
            <a:srgbClr val="EFF8F8"/>
          </a:solidFill>
        </p:spPr>
        <p:txBody>
          <a:bodyPr wrap="square" lIns="0" tIns="0" rIns="0" bIns="0" rtlCol="0"/>
          <a:lstStyle/>
          <a:p/>
        </p:txBody>
      </p:sp>
      <p:sp>
        <p:nvSpPr>
          <p:cNvPr id="99" name="object 99"/>
          <p:cNvSpPr/>
          <p:nvPr/>
        </p:nvSpPr>
        <p:spPr>
          <a:xfrm>
            <a:off x="2136139" y="5326379"/>
            <a:ext cx="104139" cy="104139"/>
          </a:xfrm>
          <a:custGeom>
            <a:avLst/>
            <a:gdLst/>
            <a:ahLst/>
            <a:cxnLst/>
            <a:rect l="l" t="t" r="r" b="b"/>
            <a:pathLst>
              <a:path w="104139" h="104139">
                <a:moveTo>
                  <a:pt x="104139" y="0"/>
                </a:moveTo>
                <a:lnTo>
                  <a:pt x="0" y="0"/>
                </a:lnTo>
                <a:lnTo>
                  <a:pt x="0" y="104140"/>
                </a:lnTo>
                <a:lnTo>
                  <a:pt x="104139" y="104140"/>
                </a:lnTo>
                <a:lnTo>
                  <a:pt x="104139" y="0"/>
                </a:lnTo>
                <a:close/>
              </a:path>
            </a:pathLst>
          </a:custGeom>
          <a:solidFill>
            <a:srgbClr val="9C9CDF"/>
          </a:solidFill>
        </p:spPr>
        <p:txBody>
          <a:bodyPr wrap="square" lIns="0" tIns="0" rIns="0" bIns="0" rtlCol="0"/>
          <a:lstStyle/>
          <a:p/>
        </p:txBody>
      </p:sp>
      <p:sp>
        <p:nvSpPr>
          <p:cNvPr id="100" name="object 100"/>
          <p:cNvSpPr/>
          <p:nvPr/>
        </p:nvSpPr>
        <p:spPr>
          <a:xfrm>
            <a:off x="3101339" y="5326379"/>
            <a:ext cx="104139" cy="104139"/>
          </a:xfrm>
          <a:custGeom>
            <a:avLst/>
            <a:gdLst/>
            <a:ahLst/>
            <a:cxnLst/>
            <a:rect l="l" t="t" r="r" b="b"/>
            <a:pathLst>
              <a:path w="104139" h="104139">
                <a:moveTo>
                  <a:pt x="104139" y="0"/>
                </a:moveTo>
                <a:lnTo>
                  <a:pt x="0" y="0"/>
                </a:lnTo>
                <a:lnTo>
                  <a:pt x="0" y="104140"/>
                </a:lnTo>
                <a:lnTo>
                  <a:pt x="104139" y="104140"/>
                </a:lnTo>
                <a:lnTo>
                  <a:pt x="104139" y="0"/>
                </a:lnTo>
                <a:close/>
              </a:path>
            </a:pathLst>
          </a:custGeom>
          <a:solidFill>
            <a:srgbClr val="D1D1EF"/>
          </a:solidFill>
        </p:spPr>
        <p:txBody>
          <a:bodyPr wrap="square" lIns="0" tIns="0" rIns="0" bIns="0" rtlCol="0"/>
          <a:lstStyle/>
          <a:p/>
        </p:txBody>
      </p:sp>
      <p:sp>
        <p:nvSpPr>
          <p:cNvPr id="101" name="object 101"/>
          <p:cNvSpPr/>
          <p:nvPr/>
        </p:nvSpPr>
        <p:spPr>
          <a:xfrm>
            <a:off x="4066540" y="5326379"/>
            <a:ext cx="104139" cy="104139"/>
          </a:xfrm>
          <a:custGeom>
            <a:avLst/>
            <a:gdLst/>
            <a:ahLst/>
            <a:cxnLst/>
            <a:rect l="l" t="t" r="r" b="b"/>
            <a:pathLst>
              <a:path w="104139" h="104139">
                <a:moveTo>
                  <a:pt x="104139" y="0"/>
                </a:moveTo>
                <a:lnTo>
                  <a:pt x="0" y="0"/>
                </a:lnTo>
                <a:lnTo>
                  <a:pt x="0" y="104140"/>
                </a:lnTo>
                <a:lnTo>
                  <a:pt x="104139" y="104140"/>
                </a:lnTo>
                <a:lnTo>
                  <a:pt x="104139" y="0"/>
                </a:lnTo>
                <a:close/>
              </a:path>
            </a:pathLst>
          </a:custGeom>
          <a:solidFill>
            <a:srgbClr val="F8FAFB"/>
          </a:solidFill>
        </p:spPr>
        <p:txBody>
          <a:bodyPr wrap="square" lIns="0" tIns="0" rIns="0" bIns="0" rtlCol="0"/>
          <a:lstStyle/>
          <a:p/>
        </p:txBody>
      </p:sp>
      <p:sp>
        <p:nvSpPr>
          <p:cNvPr id="102" name="object 102"/>
          <p:cNvSpPr/>
          <p:nvPr/>
        </p:nvSpPr>
        <p:spPr>
          <a:xfrm>
            <a:off x="5034279" y="5326379"/>
            <a:ext cx="101600" cy="104139"/>
          </a:xfrm>
          <a:custGeom>
            <a:avLst/>
            <a:gdLst/>
            <a:ahLst/>
            <a:cxnLst/>
            <a:rect l="l" t="t" r="r" b="b"/>
            <a:pathLst>
              <a:path w="101600" h="104139">
                <a:moveTo>
                  <a:pt x="101600" y="0"/>
                </a:moveTo>
                <a:lnTo>
                  <a:pt x="0" y="0"/>
                </a:lnTo>
                <a:lnTo>
                  <a:pt x="0" y="104140"/>
                </a:lnTo>
                <a:lnTo>
                  <a:pt x="101600" y="104140"/>
                </a:lnTo>
                <a:lnTo>
                  <a:pt x="101600" y="0"/>
                </a:lnTo>
                <a:close/>
              </a:path>
            </a:pathLst>
          </a:custGeom>
          <a:solidFill>
            <a:srgbClr val="CECEEE"/>
          </a:solidFill>
        </p:spPr>
        <p:txBody>
          <a:bodyPr wrap="square" lIns="0" tIns="0" rIns="0" bIns="0" rtlCol="0"/>
          <a:lstStyle/>
          <a:p/>
        </p:txBody>
      </p:sp>
      <p:sp>
        <p:nvSpPr>
          <p:cNvPr id="103" name="object 103"/>
          <p:cNvSpPr txBox="1"/>
          <p:nvPr/>
        </p:nvSpPr>
        <p:spPr>
          <a:xfrm>
            <a:off x="5015007" y="4634303"/>
            <a:ext cx="720725" cy="831850"/>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50%</a:t>
            </a:r>
            <a:endParaRPr sz="1050">
              <a:latin typeface="Yu Gothic UI Semibold"/>
              <a:cs typeface="Yu Gothic UI Semibold"/>
            </a:endParaRPr>
          </a:p>
          <a:p>
            <a:pPr marL="219710">
              <a:lnSpc>
                <a:spcPct val="100000"/>
              </a:lnSpc>
              <a:spcBef>
                <a:spcPts val="1310"/>
              </a:spcBef>
            </a:pPr>
            <a:r>
              <a:rPr dirty="0" sz="1200" spc="-10" b="1">
                <a:solidFill>
                  <a:srgbClr val="585858"/>
                </a:solidFill>
                <a:latin typeface="Yu Gothic UI Semibold"/>
                <a:cs typeface="Yu Gothic UI Semibold"/>
              </a:rPr>
              <a:t>30</a:t>
            </a:r>
            <a:r>
              <a:rPr dirty="0" sz="1200" b="1">
                <a:solidFill>
                  <a:srgbClr val="585858"/>
                </a:solidFill>
                <a:latin typeface="Yu Gothic UI Semibold"/>
                <a:cs typeface="Yu Gothic UI Semibold"/>
              </a:rPr>
              <a:t>～</a:t>
            </a:r>
            <a:r>
              <a:rPr dirty="0" sz="1200" spc="-15" b="1">
                <a:solidFill>
                  <a:srgbClr val="585858"/>
                </a:solidFill>
                <a:latin typeface="Yu Gothic UI Semibold"/>
                <a:cs typeface="Yu Gothic UI Semibold"/>
              </a:rPr>
              <a:t>39</a:t>
            </a:r>
            <a:endParaRPr sz="1200">
              <a:latin typeface="Yu Gothic UI Semibold"/>
              <a:cs typeface="Yu Gothic UI Semibold"/>
            </a:endParaRPr>
          </a:p>
          <a:p>
            <a:pPr marL="219710">
              <a:lnSpc>
                <a:spcPct val="100000"/>
              </a:lnSpc>
              <a:spcBef>
                <a:spcPts val="885"/>
              </a:spcBef>
            </a:pPr>
            <a:r>
              <a:rPr dirty="0" sz="1200" spc="-15" b="1">
                <a:solidFill>
                  <a:srgbClr val="585858"/>
                </a:solidFill>
                <a:latin typeface="Yu Gothic UI Semibold"/>
                <a:cs typeface="Yu Gothic UI Semibold"/>
              </a:rPr>
              <a:t>90</a:t>
            </a:r>
            <a:r>
              <a:rPr dirty="0" sz="1200" b="1">
                <a:solidFill>
                  <a:srgbClr val="585858"/>
                </a:solidFill>
                <a:latin typeface="Yu Gothic UI Semibold"/>
                <a:cs typeface="Yu Gothic UI Semibold"/>
              </a:rPr>
              <a:t>～</a:t>
            </a:r>
            <a:r>
              <a:rPr dirty="0" sz="1200" spc="-15" b="1">
                <a:solidFill>
                  <a:srgbClr val="585858"/>
                </a:solidFill>
                <a:latin typeface="Yu Gothic UI Semibold"/>
                <a:cs typeface="Yu Gothic UI Semibold"/>
              </a:rPr>
              <a:t>99</a:t>
            </a:r>
            <a:endParaRPr sz="1200">
              <a:latin typeface="Yu Gothic UI Semibold"/>
              <a:cs typeface="Yu Gothic UI Semibold"/>
            </a:endParaRPr>
          </a:p>
        </p:txBody>
      </p:sp>
      <p:sp>
        <p:nvSpPr>
          <p:cNvPr id="104" name="object 104"/>
          <p:cNvSpPr/>
          <p:nvPr/>
        </p:nvSpPr>
        <p:spPr>
          <a:xfrm>
            <a:off x="5999479" y="5326379"/>
            <a:ext cx="104139" cy="104139"/>
          </a:xfrm>
          <a:custGeom>
            <a:avLst/>
            <a:gdLst/>
            <a:ahLst/>
            <a:cxnLst/>
            <a:rect l="l" t="t" r="r" b="b"/>
            <a:pathLst>
              <a:path w="104139" h="104139">
                <a:moveTo>
                  <a:pt x="104139" y="0"/>
                </a:moveTo>
                <a:lnTo>
                  <a:pt x="0" y="0"/>
                </a:lnTo>
                <a:lnTo>
                  <a:pt x="0" y="104140"/>
                </a:lnTo>
                <a:lnTo>
                  <a:pt x="104139" y="104140"/>
                </a:lnTo>
                <a:lnTo>
                  <a:pt x="104139" y="0"/>
                </a:lnTo>
                <a:close/>
              </a:path>
            </a:pathLst>
          </a:custGeom>
          <a:solidFill>
            <a:srgbClr val="737373"/>
          </a:solidFill>
        </p:spPr>
        <p:txBody>
          <a:bodyPr wrap="square" lIns="0" tIns="0" rIns="0" bIns="0" rtlCol="0"/>
          <a:lstStyle/>
          <a:p/>
        </p:txBody>
      </p:sp>
      <p:sp>
        <p:nvSpPr>
          <p:cNvPr id="105" name="object 105"/>
          <p:cNvSpPr txBox="1"/>
          <p:nvPr/>
        </p:nvSpPr>
        <p:spPr>
          <a:xfrm>
            <a:off x="6292989" y="2333903"/>
            <a:ext cx="657860"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0000"/>
                </a:solidFill>
                <a:latin typeface="Yu Gothic UI Semibold"/>
                <a:cs typeface="Yu Gothic UI Semibold"/>
              </a:rPr>
              <a:t>9</a:t>
            </a:r>
            <a:r>
              <a:rPr dirty="0" sz="1400" spc="-5" b="1">
                <a:solidFill>
                  <a:srgbClr val="FF0000"/>
                </a:solidFill>
                <a:latin typeface="Yu Gothic UI Semibold"/>
                <a:cs typeface="Yu Gothic UI Semibold"/>
              </a:rPr>
              <a:t>％増加</a:t>
            </a:r>
            <a:endParaRPr sz="1400">
              <a:latin typeface="Yu Gothic UI Semibold"/>
              <a:cs typeface="Yu Gothic UI Semibold"/>
            </a:endParaRPr>
          </a:p>
        </p:txBody>
      </p:sp>
      <p:sp>
        <p:nvSpPr>
          <p:cNvPr id="106" name="object 106"/>
          <p:cNvSpPr txBox="1"/>
          <p:nvPr/>
        </p:nvSpPr>
        <p:spPr>
          <a:xfrm>
            <a:off x="5790704" y="3387368"/>
            <a:ext cx="65786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FF0000"/>
                </a:solidFill>
                <a:latin typeface="Yu Gothic UI Semibold"/>
                <a:cs typeface="Yu Gothic UI Semibold"/>
              </a:rPr>
              <a:t>5</a:t>
            </a:r>
            <a:r>
              <a:rPr dirty="0" sz="1400" b="1">
                <a:solidFill>
                  <a:srgbClr val="FF0000"/>
                </a:solidFill>
                <a:latin typeface="Yu Gothic UI Semibold"/>
                <a:cs typeface="Yu Gothic UI Semibold"/>
              </a:rPr>
              <a:t>％増加</a:t>
            </a:r>
            <a:endParaRPr sz="1400">
              <a:latin typeface="Yu Gothic UI Semibold"/>
              <a:cs typeface="Yu Gothic UI Semibold"/>
            </a:endParaRPr>
          </a:p>
        </p:txBody>
      </p:sp>
      <p:sp>
        <p:nvSpPr>
          <p:cNvPr id="107" name="object 107"/>
          <p:cNvSpPr txBox="1"/>
          <p:nvPr/>
        </p:nvSpPr>
        <p:spPr>
          <a:xfrm>
            <a:off x="7653019" y="1021080"/>
            <a:ext cx="1206500" cy="353060"/>
          </a:xfrm>
          <a:prstGeom prst="rect">
            <a:avLst/>
          </a:prstGeom>
          <a:ln w="9525">
            <a:solidFill>
              <a:srgbClr val="FF0000"/>
            </a:solidFill>
          </a:ln>
        </p:spPr>
        <p:txBody>
          <a:bodyPr wrap="square" lIns="0" tIns="57150" rIns="0" bIns="0" rtlCol="0" vert="horz">
            <a:spAutoFit/>
          </a:bodyPr>
          <a:lstStyle/>
          <a:p>
            <a:pPr marL="236220">
              <a:lnSpc>
                <a:spcPct val="100000"/>
              </a:lnSpc>
              <a:spcBef>
                <a:spcPts val="450"/>
              </a:spcBef>
            </a:pPr>
            <a:r>
              <a:rPr dirty="0" sz="1400" spc="10" b="1">
                <a:solidFill>
                  <a:srgbClr val="FF0000"/>
                </a:solidFill>
                <a:latin typeface="Yu Gothic UI Semibold"/>
                <a:cs typeface="Yu Gothic UI Semibold"/>
              </a:rPr>
              <a:t>70</a:t>
            </a:r>
            <a:r>
              <a:rPr dirty="0" sz="1400" b="1">
                <a:solidFill>
                  <a:srgbClr val="FF0000"/>
                </a:solidFill>
                <a:latin typeface="Yu Gothic UI Semibold"/>
                <a:cs typeface="Yu Gothic UI Semibold"/>
              </a:rPr>
              <a:t>歳以上</a:t>
            </a:r>
            <a:endParaRPr sz="1400">
              <a:latin typeface="Yu Gothic UI Semibold"/>
              <a:cs typeface="Yu Gothic UI Semibold"/>
            </a:endParaRPr>
          </a:p>
        </p:txBody>
      </p:sp>
      <p:sp>
        <p:nvSpPr>
          <p:cNvPr id="108" name="object 108"/>
          <p:cNvSpPr txBox="1"/>
          <p:nvPr/>
        </p:nvSpPr>
        <p:spPr>
          <a:xfrm>
            <a:off x="9113519" y="1450339"/>
            <a:ext cx="647700" cy="353060"/>
          </a:xfrm>
          <a:prstGeom prst="rect">
            <a:avLst/>
          </a:prstGeom>
          <a:ln w="9525">
            <a:solidFill>
              <a:srgbClr val="FF0000"/>
            </a:solidFill>
          </a:ln>
        </p:spPr>
        <p:txBody>
          <a:bodyPr wrap="square" lIns="0" tIns="56515" rIns="0" bIns="0" rtlCol="0" vert="horz">
            <a:spAutoFit/>
          </a:bodyPr>
          <a:lstStyle/>
          <a:p>
            <a:pPr marL="134620">
              <a:lnSpc>
                <a:spcPct val="100000"/>
              </a:lnSpc>
              <a:spcBef>
                <a:spcPts val="445"/>
              </a:spcBef>
            </a:pPr>
            <a:r>
              <a:rPr dirty="0" sz="1400" spc="70" b="1">
                <a:solidFill>
                  <a:srgbClr val="FF0000"/>
                </a:solidFill>
                <a:latin typeface="Yu Gothic UI Semibold"/>
                <a:cs typeface="Yu Gothic UI Semibold"/>
              </a:rPr>
              <a:t>18％</a:t>
            </a:r>
            <a:endParaRPr sz="1400">
              <a:latin typeface="Yu Gothic UI Semibold"/>
              <a:cs typeface="Yu Gothic UI Semibold"/>
            </a:endParaRPr>
          </a:p>
        </p:txBody>
      </p:sp>
      <p:sp>
        <p:nvSpPr>
          <p:cNvPr id="109" name="object 109"/>
          <p:cNvSpPr txBox="1"/>
          <p:nvPr/>
        </p:nvSpPr>
        <p:spPr>
          <a:xfrm>
            <a:off x="9116059" y="2428239"/>
            <a:ext cx="647700" cy="355600"/>
          </a:xfrm>
          <a:prstGeom prst="rect">
            <a:avLst/>
          </a:prstGeom>
          <a:ln w="9525">
            <a:solidFill>
              <a:srgbClr val="FF0000"/>
            </a:solidFill>
          </a:ln>
        </p:spPr>
        <p:txBody>
          <a:bodyPr wrap="square" lIns="0" tIns="57785" rIns="0" bIns="0" rtlCol="0" vert="horz">
            <a:spAutoFit/>
          </a:bodyPr>
          <a:lstStyle/>
          <a:p>
            <a:pPr marL="133985">
              <a:lnSpc>
                <a:spcPct val="100000"/>
              </a:lnSpc>
              <a:spcBef>
                <a:spcPts val="455"/>
              </a:spcBef>
            </a:pPr>
            <a:r>
              <a:rPr dirty="0" sz="1400" spc="5" b="1">
                <a:solidFill>
                  <a:srgbClr val="FF0000"/>
                </a:solidFill>
                <a:latin typeface="Yu Gothic UI Semibold"/>
                <a:cs typeface="Yu Gothic UI Semibold"/>
              </a:rPr>
              <a:t>27％</a:t>
            </a:r>
            <a:endParaRPr sz="1400">
              <a:latin typeface="Yu Gothic UI Semibold"/>
              <a:cs typeface="Yu Gothic UI Semibold"/>
            </a:endParaRPr>
          </a:p>
        </p:txBody>
      </p:sp>
      <p:sp>
        <p:nvSpPr>
          <p:cNvPr id="110" name="object 110"/>
          <p:cNvSpPr txBox="1"/>
          <p:nvPr/>
        </p:nvSpPr>
        <p:spPr>
          <a:xfrm>
            <a:off x="9113519" y="3449320"/>
            <a:ext cx="647700" cy="353060"/>
          </a:xfrm>
          <a:prstGeom prst="rect">
            <a:avLst/>
          </a:prstGeom>
          <a:ln w="9525">
            <a:solidFill>
              <a:srgbClr val="FF0000"/>
            </a:solidFill>
          </a:ln>
        </p:spPr>
        <p:txBody>
          <a:bodyPr wrap="square" lIns="0" tIns="57150" rIns="0" bIns="0" rtlCol="0" vert="horz">
            <a:spAutoFit/>
          </a:bodyPr>
          <a:lstStyle/>
          <a:p>
            <a:pPr marL="135255">
              <a:lnSpc>
                <a:spcPct val="100000"/>
              </a:lnSpc>
              <a:spcBef>
                <a:spcPts val="450"/>
              </a:spcBef>
            </a:pPr>
            <a:r>
              <a:rPr dirty="0" sz="1400" b="1">
                <a:solidFill>
                  <a:srgbClr val="FF0000"/>
                </a:solidFill>
                <a:latin typeface="Yu Gothic UI Semibold"/>
                <a:cs typeface="Yu Gothic UI Semibold"/>
              </a:rPr>
              <a:t>32％</a:t>
            </a:r>
            <a:endParaRPr sz="1400">
              <a:latin typeface="Yu Gothic UI Semibold"/>
              <a:cs typeface="Yu Gothic UI Semibold"/>
            </a:endParaRPr>
          </a:p>
        </p:txBody>
      </p:sp>
      <p:sp>
        <p:nvSpPr>
          <p:cNvPr id="111" name="object 111"/>
          <p:cNvSpPr txBox="1">
            <a:spLocks noGrp="1"/>
          </p:cNvSpPr>
          <p:nvPr>
            <p:ph type="title"/>
          </p:nvPr>
        </p:nvSpPr>
        <p:spPr>
          <a:xfrm>
            <a:off x="274407" y="130175"/>
            <a:ext cx="459740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人口減少</a:t>
            </a:r>
            <a:r>
              <a:rPr dirty="0" u="none" spc="1700">
                <a:solidFill>
                  <a:srgbClr val="000000"/>
                </a:solidFill>
              </a:rPr>
              <a:t>・</a:t>
            </a:r>
            <a:r>
              <a:rPr dirty="0" u="none" spc="1700">
                <a:solidFill>
                  <a:srgbClr val="000000"/>
                </a:solidFill>
              </a:rPr>
              <a:t>超少子高齢社会</a:t>
            </a:r>
            <a:r>
              <a:rPr dirty="0" u="none" spc="390">
                <a:solidFill>
                  <a:srgbClr val="000000"/>
                </a:solidFill>
              </a:rPr>
              <a:t>の</a:t>
            </a:r>
            <a:r>
              <a:rPr dirty="0" u="none" spc="390">
                <a:solidFill>
                  <a:srgbClr val="000000"/>
                </a:solidFill>
              </a:rPr>
              <a:t>衝</a:t>
            </a:r>
            <a:r>
              <a:rPr dirty="0" u="none" spc="-455">
                <a:solidFill>
                  <a:srgbClr val="000000"/>
                </a:solidFill>
              </a:rPr>
              <a:t>撃</a:t>
            </a:r>
          </a:p>
        </p:txBody>
      </p:sp>
      <p:grpSp>
        <p:nvGrpSpPr>
          <p:cNvPr id="112" name="object 112"/>
          <p:cNvGrpSpPr/>
          <p:nvPr/>
        </p:nvGrpSpPr>
        <p:grpSpPr>
          <a:xfrm>
            <a:off x="6448742" y="1508442"/>
            <a:ext cx="2609215" cy="2891155"/>
            <a:chOff x="6448742" y="1508442"/>
            <a:chExt cx="2609215" cy="2891155"/>
          </a:xfrm>
        </p:grpSpPr>
        <p:sp>
          <p:nvSpPr>
            <p:cNvPr id="113" name="object 113"/>
            <p:cNvSpPr/>
            <p:nvPr/>
          </p:nvSpPr>
          <p:spPr>
            <a:xfrm>
              <a:off x="7005175" y="2213610"/>
              <a:ext cx="394335" cy="186055"/>
            </a:xfrm>
            <a:custGeom>
              <a:avLst/>
              <a:gdLst/>
              <a:ahLst/>
              <a:cxnLst/>
              <a:rect l="l" t="t" r="r" b="b"/>
              <a:pathLst>
                <a:path w="394334" h="186055">
                  <a:moveTo>
                    <a:pt x="394093" y="0"/>
                  </a:moveTo>
                  <a:lnTo>
                    <a:pt x="0" y="185585"/>
                  </a:lnTo>
                </a:path>
              </a:pathLst>
            </a:custGeom>
            <a:ln w="28575">
              <a:solidFill>
                <a:srgbClr val="2E2E97"/>
              </a:solidFill>
            </a:ln>
          </p:spPr>
          <p:txBody>
            <a:bodyPr wrap="square" lIns="0" tIns="0" rIns="0" bIns="0" rtlCol="0"/>
            <a:lstStyle/>
            <a:p/>
          </p:txBody>
        </p:sp>
        <p:sp>
          <p:nvSpPr>
            <p:cNvPr id="114" name="object 114"/>
            <p:cNvSpPr/>
            <p:nvPr/>
          </p:nvSpPr>
          <p:spPr>
            <a:xfrm>
              <a:off x="6940544" y="2354329"/>
              <a:ext cx="95885" cy="78105"/>
            </a:xfrm>
            <a:custGeom>
              <a:avLst/>
              <a:gdLst/>
              <a:ahLst/>
              <a:cxnLst/>
              <a:rect l="l" t="t" r="r" b="b"/>
              <a:pathLst>
                <a:path w="95884" h="78105">
                  <a:moveTo>
                    <a:pt x="59296" y="0"/>
                  </a:moveTo>
                  <a:lnTo>
                    <a:pt x="0" y="75298"/>
                  </a:lnTo>
                  <a:lnTo>
                    <a:pt x="95821" y="77558"/>
                  </a:lnTo>
                  <a:lnTo>
                    <a:pt x="59296" y="0"/>
                  </a:lnTo>
                  <a:close/>
                </a:path>
              </a:pathLst>
            </a:custGeom>
            <a:solidFill>
              <a:srgbClr val="2E2E97"/>
            </a:solidFill>
          </p:spPr>
          <p:txBody>
            <a:bodyPr wrap="square" lIns="0" tIns="0" rIns="0" bIns="0" rtlCol="0"/>
            <a:lstStyle/>
            <a:p/>
          </p:txBody>
        </p:sp>
        <p:sp>
          <p:nvSpPr>
            <p:cNvPr id="115" name="object 115"/>
            <p:cNvSpPr/>
            <p:nvPr/>
          </p:nvSpPr>
          <p:spPr>
            <a:xfrm>
              <a:off x="6589746" y="3285490"/>
              <a:ext cx="238125" cy="238125"/>
            </a:xfrm>
            <a:custGeom>
              <a:avLst/>
              <a:gdLst/>
              <a:ahLst/>
              <a:cxnLst/>
              <a:rect l="l" t="t" r="r" b="b"/>
              <a:pathLst>
                <a:path w="238125" h="238125">
                  <a:moveTo>
                    <a:pt x="237515" y="0"/>
                  </a:moveTo>
                  <a:lnTo>
                    <a:pt x="0" y="237515"/>
                  </a:lnTo>
                </a:path>
              </a:pathLst>
            </a:custGeom>
            <a:ln w="28575">
              <a:solidFill>
                <a:srgbClr val="2E2E97"/>
              </a:solidFill>
            </a:ln>
          </p:spPr>
          <p:txBody>
            <a:bodyPr wrap="square" lIns="0" tIns="0" rIns="0" bIns="0" rtlCol="0"/>
            <a:lstStyle/>
            <a:p/>
          </p:txBody>
        </p:sp>
        <p:sp>
          <p:nvSpPr>
            <p:cNvPr id="116" name="object 116"/>
            <p:cNvSpPr/>
            <p:nvPr/>
          </p:nvSpPr>
          <p:spPr>
            <a:xfrm>
              <a:off x="6539232" y="3482595"/>
              <a:ext cx="91440" cy="91440"/>
            </a:xfrm>
            <a:custGeom>
              <a:avLst/>
              <a:gdLst/>
              <a:ahLst/>
              <a:cxnLst/>
              <a:rect l="l" t="t" r="r" b="b"/>
              <a:pathLst>
                <a:path w="91440" h="91439">
                  <a:moveTo>
                    <a:pt x="30302" y="0"/>
                  </a:moveTo>
                  <a:lnTo>
                    <a:pt x="0" y="90932"/>
                  </a:lnTo>
                  <a:lnTo>
                    <a:pt x="90919" y="60617"/>
                  </a:lnTo>
                  <a:lnTo>
                    <a:pt x="30302" y="0"/>
                  </a:lnTo>
                  <a:close/>
                </a:path>
              </a:pathLst>
            </a:custGeom>
            <a:solidFill>
              <a:srgbClr val="2E2E97"/>
            </a:solidFill>
          </p:spPr>
          <p:txBody>
            <a:bodyPr wrap="square" lIns="0" tIns="0" rIns="0" bIns="0" rtlCol="0"/>
            <a:lstStyle/>
            <a:p/>
          </p:txBody>
        </p:sp>
        <p:sp>
          <p:nvSpPr>
            <p:cNvPr id="117" name="object 117"/>
            <p:cNvSpPr/>
            <p:nvPr/>
          </p:nvSpPr>
          <p:spPr>
            <a:xfrm>
              <a:off x="6463029" y="1522730"/>
              <a:ext cx="2580640" cy="2862580"/>
            </a:xfrm>
            <a:custGeom>
              <a:avLst/>
              <a:gdLst/>
              <a:ahLst/>
              <a:cxnLst/>
              <a:rect l="l" t="t" r="r" b="b"/>
              <a:pathLst>
                <a:path w="2580640" h="2862579">
                  <a:moveTo>
                    <a:pt x="937260" y="0"/>
                  </a:moveTo>
                  <a:lnTo>
                    <a:pt x="2580640" y="0"/>
                  </a:lnTo>
                  <a:lnTo>
                    <a:pt x="2580640" y="840739"/>
                  </a:lnTo>
                  <a:lnTo>
                    <a:pt x="937260" y="840739"/>
                  </a:lnTo>
                  <a:lnTo>
                    <a:pt x="937260" y="0"/>
                  </a:lnTo>
                  <a:close/>
                </a:path>
                <a:path w="2580640" h="2862579">
                  <a:moveTo>
                    <a:pt x="330200" y="1038860"/>
                  </a:moveTo>
                  <a:lnTo>
                    <a:pt x="2578100" y="1038860"/>
                  </a:lnTo>
                  <a:lnTo>
                    <a:pt x="2578100" y="1849120"/>
                  </a:lnTo>
                  <a:lnTo>
                    <a:pt x="330200" y="1849120"/>
                  </a:lnTo>
                  <a:lnTo>
                    <a:pt x="330200" y="1038860"/>
                  </a:lnTo>
                  <a:close/>
                </a:path>
                <a:path w="2580640" h="2862579">
                  <a:moveTo>
                    <a:pt x="0" y="2049780"/>
                  </a:moveTo>
                  <a:lnTo>
                    <a:pt x="2578100" y="2049780"/>
                  </a:lnTo>
                  <a:lnTo>
                    <a:pt x="2578100" y="2862580"/>
                  </a:lnTo>
                  <a:lnTo>
                    <a:pt x="0" y="2862580"/>
                  </a:lnTo>
                  <a:lnTo>
                    <a:pt x="0" y="2049780"/>
                  </a:lnTo>
                  <a:close/>
                </a:path>
              </a:pathLst>
            </a:custGeom>
            <a:ln w="28575">
              <a:solidFill>
                <a:srgbClr val="FF0000"/>
              </a:solidFill>
              <a:prstDash val="lgDash"/>
            </a:ln>
          </p:spPr>
          <p:txBody>
            <a:bodyPr wrap="square" lIns="0" tIns="0" rIns="0" bIns="0" rtlCol="0"/>
            <a:lstStyle/>
            <a:p/>
          </p:txBody>
        </p:sp>
      </p:grpSp>
      <p:sp>
        <p:nvSpPr>
          <p:cNvPr id="118" name="object 118"/>
          <p:cNvSpPr txBox="1"/>
          <p:nvPr/>
        </p:nvSpPr>
        <p:spPr>
          <a:xfrm>
            <a:off x="5755515" y="5634469"/>
            <a:ext cx="379730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a:t>
            </a:r>
            <a:r>
              <a:rPr dirty="0" sz="1100" spc="80" b="1">
                <a:solidFill>
                  <a:srgbClr val="7E7E7E"/>
                </a:solidFill>
                <a:latin typeface="Yu Gothic UI Semibold"/>
                <a:cs typeface="Yu Gothic UI Semibold"/>
              </a:rPr>
              <a:t>：総務省統計局「人口推計」</a:t>
            </a:r>
            <a:r>
              <a:rPr dirty="0" sz="1100" spc="250" b="1">
                <a:solidFill>
                  <a:srgbClr val="7E7E7E"/>
                </a:solidFill>
                <a:latin typeface="Yu Gothic UI Semibold"/>
                <a:cs typeface="Yu Gothic UI Semibold"/>
              </a:rPr>
              <a:t>をもとに</a:t>
            </a:r>
            <a:r>
              <a:rPr dirty="0" sz="1100" spc="20" b="1">
                <a:solidFill>
                  <a:srgbClr val="7E7E7E"/>
                </a:solidFill>
                <a:latin typeface="Yu Gothic UI Semibold"/>
                <a:cs typeface="Yu Gothic UI Semibold"/>
              </a:rPr>
              <a:t>日本維新の会作成</a:t>
            </a:r>
            <a:endParaRPr sz="1100">
              <a:latin typeface="Yu Gothic UI Semibold"/>
              <a:cs typeface="Yu Gothic UI Semibold"/>
            </a:endParaRPr>
          </a:p>
        </p:txBody>
      </p:sp>
      <p:sp>
        <p:nvSpPr>
          <p:cNvPr id="119" name="object 119"/>
          <p:cNvSpPr/>
          <p:nvPr/>
        </p:nvSpPr>
        <p:spPr>
          <a:xfrm>
            <a:off x="119379" y="6029959"/>
            <a:ext cx="9657080" cy="337820"/>
          </a:xfrm>
          <a:custGeom>
            <a:avLst/>
            <a:gdLst/>
            <a:ahLst/>
            <a:cxnLst/>
            <a:rect l="l" t="t" r="r" b="b"/>
            <a:pathLst>
              <a:path w="9657080" h="337820">
                <a:moveTo>
                  <a:pt x="9657080" y="0"/>
                </a:moveTo>
                <a:lnTo>
                  <a:pt x="0" y="0"/>
                </a:lnTo>
                <a:lnTo>
                  <a:pt x="0" y="337819"/>
                </a:lnTo>
                <a:lnTo>
                  <a:pt x="9657080" y="337819"/>
                </a:lnTo>
                <a:lnTo>
                  <a:pt x="9657080" y="0"/>
                </a:lnTo>
                <a:close/>
              </a:path>
            </a:pathLst>
          </a:custGeom>
          <a:solidFill>
            <a:srgbClr val="FFFF5B"/>
          </a:solidFill>
        </p:spPr>
        <p:txBody>
          <a:bodyPr wrap="square" lIns="0" tIns="0" rIns="0" bIns="0" rtlCol="0"/>
          <a:lstStyle/>
          <a:p/>
        </p:txBody>
      </p:sp>
      <p:sp>
        <p:nvSpPr>
          <p:cNvPr id="120" name="object 120"/>
          <p:cNvSpPr txBox="1"/>
          <p:nvPr/>
        </p:nvSpPr>
        <p:spPr>
          <a:xfrm>
            <a:off x="351790" y="6015115"/>
            <a:ext cx="9048115" cy="792480"/>
          </a:xfrm>
          <a:prstGeom prst="rect">
            <a:avLst/>
          </a:prstGeom>
        </p:spPr>
        <p:txBody>
          <a:bodyPr wrap="square" lIns="0" tIns="48894" rIns="0" bIns="0" rtlCol="0" vert="horz">
            <a:spAutoFit/>
          </a:bodyPr>
          <a:lstStyle/>
          <a:p>
            <a:pPr marL="154940">
              <a:lnSpc>
                <a:spcPct val="100000"/>
              </a:lnSpc>
              <a:spcBef>
                <a:spcPts val="384"/>
              </a:spcBef>
            </a:pPr>
            <a:r>
              <a:rPr dirty="0" sz="1600" spc="145" b="1">
                <a:solidFill>
                  <a:srgbClr val="252525"/>
                </a:solidFill>
                <a:latin typeface="Yu Gothic UI Semibold"/>
                <a:cs typeface="Yu Gothic UI Semibold"/>
              </a:rPr>
              <a:t>全人口</a:t>
            </a:r>
            <a:r>
              <a:rPr dirty="0" sz="1600" spc="114" b="1">
                <a:solidFill>
                  <a:srgbClr val="252525"/>
                </a:solidFill>
                <a:latin typeface="Yu Gothic UI Semibold"/>
                <a:cs typeface="Yu Gothic UI Semibold"/>
              </a:rPr>
              <a:t>に</a:t>
            </a:r>
            <a:r>
              <a:rPr dirty="0" sz="1600" spc="145" b="1">
                <a:solidFill>
                  <a:srgbClr val="252525"/>
                </a:solidFill>
                <a:latin typeface="Yu Gothic UI Semibold"/>
                <a:cs typeface="Yu Gothic UI Semibold"/>
              </a:rPr>
              <a:t>占</a:t>
            </a:r>
            <a:r>
              <a:rPr dirty="0" sz="1600" spc="120" b="1">
                <a:solidFill>
                  <a:srgbClr val="252525"/>
                </a:solidFill>
                <a:latin typeface="Yu Gothic UI Semibold"/>
                <a:cs typeface="Yu Gothic UI Semibold"/>
              </a:rPr>
              <a:t>め</a:t>
            </a:r>
            <a:r>
              <a:rPr dirty="0" sz="1600" spc="110" b="1">
                <a:solidFill>
                  <a:srgbClr val="252525"/>
                </a:solidFill>
                <a:latin typeface="Yu Gothic UI Semibold"/>
                <a:cs typeface="Yu Gothic UI Semibold"/>
              </a:rPr>
              <a:t>る</a:t>
            </a:r>
            <a:r>
              <a:rPr dirty="0" sz="1600" spc="5" b="1">
                <a:solidFill>
                  <a:srgbClr val="252525"/>
                </a:solidFill>
                <a:latin typeface="Yu Gothic UI Semibold"/>
                <a:cs typeface="Yu Gothic UI Semibold"/>
              </a:rPr>
              <a:t>70</a:t>
            </a:r>
            <a:r>
              <a:rPr dirty="0" sz="1600" spc="135" b="1">
                <a:solidFill>
                  <a:srgbClr val="252525"/>
                </a:solidFill>
                <a:latin typeface="Yu Gothic UI Semibold"/>
                <a:cs typeface="Yu Gothic UI Semibold"/>
              </a:rPr>
              <a:t>歳以上</a:t>
            </a:r>
            <a:r>
              <a:rPr dirty="0" sz="1600" spc="110" b="1">
                <a:solidFill>
                  <a:srgbClr val="252525"/>
                </a:solidFill>
                <a:latin typeface="Yu Gothic UI Semibold"/>
                <a:cs typeface="Yu Gothic UI Semibold"/>
              </a:rPr>
              <a:t>の</a:t>
            </a:r>
            <a:r>
              <a:rPr dirty="0" sz="1600" spc="135" b="1">
                <a:solidFill>
                  <a:srgbClr val="252525"/>
                </a:solidFill>
                <a:latin typeface="Yu Gothic UI Semibold"/>
                <a:cs typeface="Yu Gothic UI Semibold"/>
              </a:rPr>
              <a:t>比率</a:t>
            </a:r>
            <a:r>
              <a:rPr dirty="0" sz="1600" spc="114" b="1">
                <a:solidFill>
                  <a:srgbClr val="252525"/>
                </a:solidFill>
                <a:latin typeface="Yu Gothic UI Semibold"/>
                <a:cs typeface="Yu Gothic UI Semibold"/>
              </a:rPr>
              <a:t>は</a:t>
            </a:r>
            <a:r>
              <a:rPr dirty="0" sz="1600" spc="85" b="1">
                <a:solidFill>
                  <a:srgbClr val="252525"/>
                </a:solidFill>
                <a:latin typeface="Yu Gothic UI Semibold"/>
                <a:cs typeface="Yu Gothic UI Semibold"/>
              </a:rPr>
              <a:t>、</a:t>
            </a:r>
            <a:r>
              <a:rPr dirty="0" sz="1600" spc="-20" b="1">
                <a:solidFill>
                  <a:srgbClr val="252525"/>
                </a:solidFill>
                <a:latin typeface="Yu Gothic UI Semibold"/>
                <a:cs typeface="Yu Gothic UI Semibold"/>
              </a:rPr>
              <a:t>2040</a:t>
            </a:r>
            <a:r>
              <a:rPr dirty="0" sz="1600" spc="190" b="1">
                <a:solidFill>
                  <a:srgbClr val="252525"/>
                </a:solidFill>
                <a:latin typeface="Yu Gothic UI Semibold"/>
                <a:cs typeface="Yu Gothic UI Semibold"/>
              </a:rPr>
              <a:t>年</a:t>
            </a:r>
            <a:r>
              <a:rPr dirty="0" sz="1600" spc="155" b="1">
                <a:solidFill>
                  <a:srgbClr val="252525"/>
                </a:solidFill>
                <a:latin typeface="Yu Gothic UI Semibold"/>
                <a:cs typeface="Yu Gothic UI Semibold"/>
              </a:rPr>
              <a:t>に</a:t>
            </a:r>
            <a:r>
              <a:rPr dirty="0" sz="1600" spc="170" b="1">
                <a:solidFill>
                  <a:srgbClr val="252525"/>
                </a:solidFill>
                <a:latin typeface="Yu Gothic UI Semibold"/>
                <a:cs typeface="Yu Gothic UI Semibold"/>
              </a:rPr>
              <a:t>は</a:t>
            </a:r>
            <a:r>
              <a:rPr dirty="0" sz="1600" spc="110" b="1">
                <a:solidFill>
                  <a:srgbClr val="252525"/>
                </a:solidFill>
                <a:latin typeface="Yu Gothic UI Semibold"/>
                <a:cs typeface="Yu Gothic UI Semibold"/>
              </a:rPr>
              <a:t>27％</a:t>
            </a:r>
            <a:r>
              <a:rPr dirty="0" sz="1600" spc="210" b="1">
                <a:solidFill>
                  <a:srgbClr val="252525"/>
                </a:solidFill>
                <a:latin typeface="Yu Gothic UI Semibold"/>
                <a:cs typeface="Yu Gothic UI Semibold"/>
              </a:rPr>
              <a:t>、</a:t>
            </a:r>
            <a:r>
              <a:rPr dirty="0" sz="1600" spc="-10" b="1">
                <a:solidFill>
                  <a:srgbClr val="252525"/>
                </a:solidFill>
                <a:latin typeface="Yu Gothic UI Semibold"/>
                <a:cs typeface="Yu Gothic UI Semibold"/>
              </a:rPr>
              <a:t>2060</a:t>
            </a:r>
            <a:r>
              <a:rPr dirty="0" sz="1600" spc="190" b="1">
                <a:solidFill>
                  <a:srgbClr val="252525"/>
                </a:solidFill>
                <a:latin typeface="Yu Gothic UI Semibold"/>
                <a:cs typeface="Yu Gothic UI Semibold"/>
              </a:rPr>
              <a:t>年</a:t>
            </a:r>
            <a:r>
              <a:rPr dirty="0" sz="1600" spc="155" b="1">
                <a:solidFill>
                  <a:srgbClr val="252525"/>
                </a:solidFill>
                <a:latin typeface="Yu Gothic UI Semibold"/>
                <a:cs typeface="Yu Gothic UI Semibold"/>
              </a:rPr>
              <a:t>に</a:t>
            </a:r>
            <a:r>
              <a:rPr dirty="0" sz="1600" spc="170" b="1">
                <a:solidFill>
                  <a:srgbClr val="252525"/>
                </a:solidFill>
                <a:latin typeface="Yu Gothic UI Semibold"/>
                <a:cs typeface="Yu Gothic UI Semibold"/>
              </a:rPr>
              <a:t>は</a:t>
            </a:r>
            <a:r>
              <a:rPr dirty="0" sz="1600" spc="40" b="1">
                <a:solidFill>
                  <a:srgbClr val="252525"/>
                </a:solidFill>
                <a:latin typeface="Yu Gothic UI Semibold"/>
                <a:cs typeface="Yu Gothic UI Semibold"/>
              </a:rPr>
              <a:t>32％</a:t>
            </a:r>
            <a:r>
              <a:rPr dirty="0" sz="1600" spc="105" b="1">
                <a:solidFill>
                  <a:srgbClr val="252525"/>
                </a:solidFill>
                <a:latin typeface="Yu Gothic UI Semibold"/>
                <a:cs typeface="Yu Gothic UI Semibold"/>
              </a:rPr>
              <a:t>と</a:t>
            </a:r>
            <a:r>
              <a:rPr dirty="0" sz="1600" spc="130" b="1">
                <a:solidFill>
                  <a:srgbClr val="252525"/>
                </a:solidFill>
                <a:latin typeface="Yu Gothic UI Semibold"/>
                <a:cs typeface="Yu Gothic UI Semibold"/>
              </a:rPr>
              <a:t>な</a:t>
            </a:r>
            <a:r>
              <a:rPr dirty="0" sz="1600" spc="114" b="1">
                <a:solidFill>
                  <a:srgbClr val="252525"/>
                </a:solidFill>
                <a:latin typeface="Yu Gothic UI Semibold"/>
                <a:cs typeface="Yu Gothic UI Semibold"/>
              </a:rPr>
              <a:t>る</a:t>
            </a:r>
            <a:r>
              <a:rPr dirty="0" sz="1600" spc="145" b="1">
                <a:solidFill>
                  <a:srgbClr val="252525"/>
                </a:solidFill>
                <a:latin typeface="Yu Gothic UI Semibold"/>
                <a:cs typeface="Yu Gothic UI Semibold"/>
              </a:rPr>
              <a:t>超高齢社会</a:t>
            </a:r>
            <a:r>
              <a:rPr dirty="0" sz="1600" spc="120" b="1">
                <a:solidFill>
                  <a:srgbClr val="252525"/>
                </a:solidFill>
                <a:latin typeface="Yu Gothic UI Semibold"/>
                <a:cs typeface="Yu Gothic UI Semibold"/>
              </a:rPr>
              <a:t>の</a:t>
            </a:r>
            <a:r>
              <a:rPr dirty="0" sz="1600" spc="145" b="1">
                <a:solidFill>
                  <a:srgbClr val="252525"/>
                </a:solidFill>
                <a:latin typeface="Yu Gothic UI Semibold"/>
                <a:cs typeface="Yu Gothic UI Semibold"/>
              </a:rPr>
              <a:t>到来</a:t>
            </a:r>
            <a:r>
              <a:rPr dirty="0" sz="1600" spc="95" b="1">
                <a:solidFill>
                  <a:srgbClr val="252525"/>
                </a:solidFill>
                <a:latin typeface="Yu Gothic UI Semibold"/>
                <a:cs typeface="Yu Gothic UI Semibold"/>
              </a:rPr>
              <a:t>。</a:t>
            </a:r>
            <a:endParaRPr sz="1600">
              <a:latin typeface="Yu Gothic UI Semibold"/>
              <a:cs typeface="Yu Gothic UI Semibold"/>
            </a:endParaRPr>
          </a:p>
          <a:p>
            <a:pPr>
              <a:lnSpc>
                <a:spcPct val="100000"/>
              </a:lnSpc>
              <a:spcBef>
                <a:spcPts val="70"/>
              </a:spcBef>
            </a:pPr>
            <a:endParaRPr sz="1250">
              <a:latin typeface="Yu Gothic UI Semibold"/>
              <a:cs typeface="Yu Gothic UI Semibold"/>
            </a:endParaRPr>
          </a:p>
          <a:p>
            <a:pPr marL="12700">
              <a:lnSpc>
                <a:spcPct val="100000"/>
              </a:lnSpc>
            </a:pPr>
            <a:r>
              <a:rPr dirty="0" sz="1100" spc="-75" b="1">
                <a:solidFill>
                  <a:srgbClr val="7E7E7E"/>
                </a:solidFill>
                <a:latin typeface="Yu Gothic UI Semibold"/>
                <a:cs typeface="Yu Gothic UI Semibold"/>
              </a:rPr>
              <a:t>©</a:t>
            </a:r>
            <a:r>
              <a:rPr dirty="0" sz="1100" spc="25" b="1">
                <a:solidFill>
                  <a:srgbClr val="7E7E7E"/>
                </a:solidFill>
                <a:latin typeface="Yu Gothic UI Semibold"/>
                <a:cs typeface="Yu Gothic UI Semibold"/>
              </a:rPr>
              <a:t>日本維新</a:t>
            </a:r>
            <a:r>
              <a:rPr dirty="0" sz="1100" spc="20" b="1">
                <a:solidFill>
                  <a:srgbClr val="7E7E7E"/>
                </a:solidFill>
                <a:latin typeface="Yu Gothic UI Semibold"/>
                <a:cs typeface="Yu Gothic UI Semibold"/>
              </a:rPr>
              <a:t>の</a:t>
            </a:r>
            <a:r>
              <a:rPr dirty="0" sz="1100" spc="25" b="1">
                <a:solidFill>
                  <a:srgbClr val="7E7E7E"/>
                </a:solidFill>
                <a:latin typeface="Yu Gothic UI Semibold"/>
                <a:cs typeface="Yu Gothic UI Semibold"/>
              </a:rPr>
              <a:t>会</a:t>
            </a:r>
            <a:r>
              <a:rPr dirty="0" sz="1100" spc="40"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121" name="object 121"/>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19</a:t>
            </a:r>
            <a:endParaRPr sz="900">
              <a:latin typeface="MS UI Gothic"/>
              <a:cs typeface="MS UI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4597400" cy="391160"/>
          </a:xfrm>
          <a:prstGeom prst="rect"/>
        </p:spPr>
        <p:txBody>
          <a:bodyPr wrap="square" lIns="0" tIns="12700" rIns="0" bIns="0" rtlCol="0" vert="horz">
            <a:spAutoFit/>
          </a:bodyPr>
          <a:lstStyle/>
          <a:p>
            <a:pPr marL="12700">
              <a:lnSpc>
                <a:spcPct val="100000"/>
              </a:lnSpc>
              <a:spcBef>
                <a:spcPts val="100"/>
              </a:spcBef>
            </a:pPr>
            <a:r>
              <a:rPr dirty="0" u="none" spc="120">
                <a:solidFill>
                  <a:srgbClr val="000000"/>
                </a:solidFill>
              </a:rPr>
              <a:t>人口減少・超少子高齢社会の衝</a:t>
            </a:r>
            <a:r>
              <a:rPr dirty="0" u="none" spc="-45">
                <a:solidFill>
                  <a:srgbClr val="000000"/>
                </a:solidFill>
              </a:rPr>
              <a:t>撃</a:t>
            </a:r>
          </a:p>
        </p:txBody>
      </p:sp>
      <p:sp>
        <p:nvSpPr>
          <p:cNvPr id="3" name="object 3"/>
          <p:cNvSpPr/>
          <p:nvPr/>
        </p:nvSpPr>
        <p:spPr>
          <a:xfrm>
            <a:off x="119379" y="6014720"/>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sp>
        <p:nvSpPr>
          <p:cNvPr id="4" name="object 4"/>
          <p:cNvSpPr/>
          <p:nvPr/>
        </p:nvSpPr>
        <p:spPr>
          <a:xfrm>
            <a:off x="833119" y="5008879"/>
            <a:ext cx="8803640" cy="0"/>
          </a:xfrm>
          <a:custGeom>
            <a:avLst/>
            <a:gdLst/>
            <a:ahLst/>
            <a:cxnLst/>
            <a:rect l="l" t="t" r="r" b="b"/>
            <a:pathLst>
              <a:path w="8803640" h="0">
                <a:moveTo>
                  <a:pt x="0" y="0"/>
                </a:moveTo>
                <a:lnTo>
                  <a:pt x="8803640" y="0"/>
                </a:lnTo>
              </a:path>
            </a:pathLst>
          </a:custGeom>
          <a:ln w="9525">
            <a:solidFill>
              <a:srgbClr val="D9D9D9"/>
            </a:solidFill>
          </a:ln>
        </p:spPr>
        <p:txBody>
          <a:bodyPr wrap="square" lIns="0" tIns="0" rIns="0" bIns="0" rtlCol="0"/>
          <a:lstStyle/>
          <a:p/>
        </p:txBody>
      </p:sp>
      <p:sp>
        <p:nvSpPr>
          <p:cNvPr id="5" name="object 5"/>
          <p:cNvSpPr/>
          <p:nvPr/>
        </p:nvSpPr>
        <p:spPr>
          <a:xfrm>
            <a:off x="833119" y="4132579"/>
            <a:ext cx="8803640" cy="0"/>
          </a:xfrm>
          <a:custGeom>
            <a:avLst/>
            <a:gdLst/>
            <a:ahLst/>
            <a:cxnLst/>
            <a:rect l="l" t="t" r="r" b="b"/>
            <a:pathLst>
              <a:path w="8803640" h="0">
                <a:moveTo>
                  <a:pt x="0" y="0"/>
                </a:moveTo>
                <a:lnTo>
                  <a:pt x="8803640" y="0"/>
                </a:lnTo>
              </a:path>
            </a:pathLst>
          </a:custGeom>
          <a:ln w="9525">
            <a:solidFill>
              <a:srgbClr val="D9D9D9"/>
            </a:solidFill>
          </a:ln>
        </p:spPr>
        <p:txBody>
          <a:bodyPr wrap="square" lIns="0" tIns="0" rIns="0" bIns="0" rtlCol="0"/>
          <a:lstStyle/>
          <a:p/>
        </p:txBody>
      </p:sp>
      <p:grpSp>
        <p:nvGrpSpPr>
          <p:cNvPr id="6" name="object 6"/>
          <p:cNvGrpSpPr/>
          <p:nvPr/>
        </p:nvGrpSpPr>
        <p:grpSpPr>
          <a:xfrm>
            <a:off x="833119" y="1502568"/>
            <a:ext cx="8803640" cy="2332990"/>
            <a:chOff x="833119" y="1502568"/>
            <a:chExt cx="8803640" cy="2332990"/>
          </a:xfrm>
        </p:grpSpPr>
        <p:sp>
          <p:nvSpPr>
            <p:cNvPr id="7" name="object 7"/>
            <p:cNvSpPr/>
            <p:nvPr/>
          </p:nvSpPr>
          <p:spPr>
            <a:xfrm>
              <a:off x="833119" y="2382519"/>
              <a:ext cx="8803640" cy="0"/>
            </a:xfrm>
            <a:custGeom>
              <a:avLst/>
              <a:gdLst/>
              <a:ahLst/>
              <a:cxnLst/>
              <a:rect l="l" t="t" r="r" b="b"/>
              <a:pathLst>
                <a:path w="8803640" h="0">
                  <a:moveTo>
                    <a:pt x="0" y="0"/>
                  </a:moveTo>
                  <a:lnTo>
                    <a:pt x="7477759" y="0"/>
                  </a:lnTo>
                </a:path>
                <a:path w="8803640" h="0">
                  <a:moveTo>
                    <a:pt x="7729219" y="0"/>
                  </a:moveTo>
                  <a:lnTo>
                    <a:pt x="8277859" y="0"/>
                  </a:lnTo>
                </a:path>
                <a:path w="8803640" h="0">
                  <a:moveTo>
                    <a:pt x="8529319" y="0"/>
                  </a:moveTo>
                  <a:lnTo>
                    <a:pt x="8803640" y="0"/>
                  </a:lnTo>
                </a:path>
              </a:pathLst>
            </a:custGeom>
            <a:ln w="9525">
              <a:solidFill>
                <a:srgbClr val="D9D9D9"/>
              </a:solidFill>
            </a:ln>
          </p:spPr>
          <p:txBody>
            <a:bodyPr wrap="square" lIns="0" tIns="0" rIns="0" bIns="0" rtlCol="0"/>
            <a:lstStyle/>
            <a:p/>
          </p:txBody>
        </p:sp>
        <p:sp>
          <p:nvSpPr>
            <p:cNvPr id="8" name="object 8"/>
            <p:cNvSpPr/>
            <p:nvPr/>
          </p:nvSpPr>
          <p:spPr>
            <a:xfrm>
              <a:off x="833119" y="1509871"/>
              <a:ext cx="8803640" cy="0"/>
            </a:xfrm>
            <a:custGeom>
              <a:avLst/>
              <a:gdLst/>
              <a:ahLst/>
              <a:cxnLst/>
              <a:rect l="l" t="t" r="r" b="b"/>
              <a:pathLst>
                <a:path w="8803640" h="0">
                  <a:moveTo>
                    <a:pt x="0" y="0"/>
                  </a:moveTo>
                  <a:lnTo>
                    <a:pt x="7477759" y="0"/>
                  </a:lnTo>
                </a:path>
                <a:path w="8803640" h="0">
                  <a:moveTo>
                    <a:pt x="7729219" y="0"/>
                  </a:moveTo>
                  <a:lnTo>
                    <a:pt x="8803640" y="0"/>
                  </a:lnTo>
                </a:path>
              </a:pathLst>
            </a:custGeom>
            <a:ln w="7302">
              <a:solidFill>
                <a:srgbClr val="D9D9D9"/>
              </a:solidFill>
            </a:ln>
          </p:spPr>
          <p:txBody>
            <a:bodyPr wrap="square" lIns="0" tIns="0" rIns="0" bIns="0" rtlCol="0"/>
            <a:lstStyle/>
            <a:p/>
          </p:txBody>
        </p:sp>
        <p:sp>
          <p:nvSpPr>
            <p:cNvPr id="9" name="object 9"/>
            <p:cNvSpPr/>
            <p:nvPr/>
          </p:nvSpPr>
          <p:spPr>
            <a:xfrm>
              <a:off x="833119" y="1503838"/>
              <a:ext cx="8803640" cy="3810"/>
            </a:xfrm>
            <a:custGeom>
              <a:avLst/>
              <a:gdLst/>
              <a:ahLst/>
              <a:cxnLst/>
              <a:rect l="l" t="t" r="r" b="b"/>
              <a:pathLst>
                <a:path w="8803640" h="3809">
                  <a:moveTo>
                    <a:pt x="0" y="3651"/>
                  </a:moveTo>
                  <a:lnTo>
                    <a:pt x="8803640" y="3651"/>
                  </a:lnTo>
                </a:path>
                <a:path w="8803640" h="3809">
                  <a:moveTo>
                    <a:pt x="0" y="0"/>
                  </a:moveTo>
                  <a:lnTo>
                    <a:pt x="8803640" y="0"/>
                  </a:lnTo>
                </a:path>
              </a:pathLst>
            </a:custGeom>
            <a:ln w="3175">
              <a:solidFill>
                <a:srgbClr val="D9D9D9"/>
              </a:solidFill>
            </a:ln>
          </p:spPr>
          <p:txBody>
            <a:bodyPr wrap="square" lIns="0" tIns="0" rIns="0" bIns="0" rtlCol="0"/>
            <a:lstStyle/>
            <a:p/>
          </p:txBody>
        </p:sp>
        <p:sp>
          <p:nvSpPr>
            <p:cNvPr id="10" name="object 10"/>
            <p:cNvSpPr/>
            <p:nvPr/>
          </p:nvSpPr>
          <p:spPr>
            <a:xfrm>
              <a:off x="1107440" y="1506219"/>
              <a:ext cx="8255000" cy="2329180"/>
            </a:xfrm>
            <a:custGeom>
              <a:avLst/>
              <a:gdLst/>
              <a:ahLst/>
              <a:cxnLst/>
              <a:rect l="l" t="t" r="r" b="b"/>
              <a:pathLst>
                <a:path w="8255000" h="2329179">
                  <a:moveTo>
                    <a:pt x="251460" y="1752600"/>
                  </a:moveTo>
                  <a:lnTo>
                    <a:pt x="0" y="1752600"/>
                  </a:lnTo>
                  <a:lnTo>
                    <a:pt x="0" y="2176780"/>
                  </a:lnTo>
                  <a:lnTo>
                    <a:pt x="251460" y="2176780"/>
                  </a:lnTo>
                  <a:lnTo>
                    <a:pt x="251460" y="1752600"/>
                  </a:lnTo>
                  <a:close/>
                </a:path>
                <a:path w="8255000" h="2329179">
                  <a:moveTo>
                    <a:pt x="1051560" y="1752600"/>
                  </a:moveTo>
                  <a:lnTo>
                    <a:pt x="800100" y="1752600"/>
                  </a:lnTo>
                  <a:lnTo>
                    <a:pt x="800100" y="2219960"/>
                  </a:lnTo>
                  <a:lnTo>
                    <a:pt x="1051560" y="2219960"/>
                  </a:lnTo>
                  <a:lnTo>
                    <a:pt x="1051560" y="1752600"/>
                  </a:lnTo>
                  <a:close/>
                </a:path>
                <a:path w="8255000" h="2329179">
                  <a:moveTo>
                    <a:pt x="1851660" y="1752600"/>
                  </a:moveTo>
                  <a:lnTo>
                    <a:pt x="1600200" y="1752600"/>
                  </a:lnTo>
                  <a:lnTo>
                    <a:pt x="1600200" y="2070112"/>
                  </a:lnTo>
                  <a:lnTo>
                    <a:pt x="1851660" y="2070112"/>
                  </a:lnTo>
                  <a:lnTo>
                    <a:pt x="1851660" y="1752600"/>
                  </a:lnTo>
                  <a:close/>
                </a:path>
                <a:path w="8255000" h="2329179">
                  <a:moveTo>
                    <a:pt x="2651760" y="1752600"/>
                  </a:moveTo>
                  <a:lnTo>
                    <a:pt x="2400300" y="1752600"/>
                  </a:lnTo>
                  <a:lnTo>
                    <a:pt x="2400300" y="2222500"/>
                  </a:lnTo>
                  <a:lnTo>
                    <a:pt x="2651760" y="2222500"/>
                  </a:lnTo>
                  <a:lnTo>
                    <a:pt x="2651760" y="1752600"/>
                  </a:lnTo>
                  <a:close/>
                </a:path>
                <a:path w="8255000" h="2329179">
                  <a:moveTo>
                    <a:pt x="3451860" y="1752600"/>
                  </a:moveTo>
                  <a:lnTo>
                    <a:pt x="3200400" y="1752600"/>
                  </a:lnTo>
                  <a:lnTo>
                    <a:pt x="3200400" y="2329180"/>
                  </a:lnTo>
                  <a:lnTo>
                    <a:pt x="3451860" y="2329180"/>
                  </a:lnTo>
                  <a:lnTo>
                    <a:pt x="3451860" y="1752600"/>
                  </a:lnTo>
                  <a:close/>
                </a:path>
                <a:path w="8255000" h="2329179">
                  <a:moveTo>
                    <a:pt x="4251960" y="1752600"/>
                  </a:moveTo>
                  <a:lnTo>
                    <a:pt x="4003040" y="1752600"/>
                  </a:lnTo>
                  <a:lnTo>
                    <a:pt x="4003040" y="1965960"/>
                  </a:lnTo>
                  <a:lnTo>
                    <a:pt x="4251960" y="1965960"/>
                  </a:lnTo>
                  <a:lnTo>
                    <a:pt x="4251960" y="1752600"/>
                  </a:lnTo>
                  <a:close/>
                </a:path>
                <a:path w="8255000" h="2329179">
                  <a:moveTo>
                    <a:pt x="5054600" y="1752600"/>
                  </a:moveTo>
                  <a:lnTo>
                    <a:pt x="4803140" y="1752600"/>
                  </a:lnTo>
                  <a:lnTo>
                    <a:pt x="4803140" y="1854200"/>
                  </a:lnTo>
                  <a:lnTo>
                    <a:pt x="5054600" y="1854200"/>
                  </a:lnTo>
                  <a:lnTo>
                    <a:pt x="5054600" y="1752600"/>
                  </a:lnTo>
                  <a:close/>
                </a:path>
                <a:path w="8255000" h="2329179">
                  <a:moveTo>
                    <a:pt x="5854687" y="1704340"/>
                  </a:moveTo>
                  <a:lnTo>
                    <a:pt x="5603240" y="1704340"/>
                  </a:lnTo>
                  <a:lnTo>
                    <a:pt x="5603240" y="1752600"/>
                  </a:lnTo>
                  <a:lnTo>
                    <a:pt x="5854687" y="1752600"/>
                  </a:lnTo>
                  <a:lnTo>
                    <a:pt x="5854687" y="1704340"/>
                  </a:lnTo>
                  <a:close/>
                </a:path>
                <a:path w="8255000" h="2329179">
                  <a:moveTo>
                    <a:pt x="6654787" y="1234440"/>
                  </a:moveTo>
                  <a:lnTo>
                    <a:pt x="6403340" y="1234440"/>
                  </a:lnTo>
                  <a:lnTo>
                    <a:pt x="6403340" y="1752600"/>
                  </a:lnTo>
                  <a:lnTo>
                    <a:pt x="6654787" y="1752600"/>
                  </a:lnTo>
                  <a:lnTo>
                    <a:pt x="6654787" y="1234440"/>
                  </a:lnTo>
                  <a:close/>
                </a:path>
                <a:path w="8255000" h="2329179">
                  <a:moveTo>
                    <a:pt x="7454887" y="0"/>
                  </a:moveTo>
                  <a:lnTo>
                    <a:pt x="7203440" y="0"/>
                  </a:lnTo>
                  <a:lnTo>
                    <a:pt x="7203440" y="1752600"/>
                  </a:lnTo>
                  <a:lnTo>
                    <a:pt x="7454887" y="1752600"/>
                  </a:lnTo>
                  <a:lnTo>
                    <a:pt x="7454887" y="0"/>
                  </a:lnTo>
                  <a:close/>
                </a:path>
                <a:path w="8255000" h="2329179">
                  <a:moveTo>
                    <a:pt x="8254987" y="0"/>
                  </a:moveTo>
                  <a:lnTo>
                    <a:pt x="8003540" y="0"/>
                  </a:lnTo>
                  <a:lnTo>
                    <a:pt x="8003540" y="1752600"/>
                  </a:lnTo>
                  <a:lnTo>
                    <a:pt x="8254987" y="1752600"/>
                  </a:lnTo>
                  <a:lnTo>
                    <a:pt x="8254987" y="0"/>
                  </a:lnTo>
                  <a:close/>
                </a:path>
              </a:pathLst>
            </a:custGeom>
            <a:solidFill>
              <a:srgbClr val="BADFE2"/>
            </a:solidFill>
          </p:spPr>
          <p:txBody>
            <a:bodyPr wrap="square" lIns="0" tIns="0" rIns="0" bIns="0" rtlCol="0"/>
            <a:lstStyle/>
            <a:p/>
          </p:txBody>
        </p:sp>
        <p:sp>
          <p:nvSpPr>
            <p:cNvPr id="11" name="object 11"/>
            <p:cNvSpPr/>
            <p:nvPr/>
          </p:nvSpPr>
          <p:spPr>
            <a:xfrm>
              <a:off x="833119" y="3258820"/>
              <a:ext cx="8803640" cy="0"/>
            </a:xfrm>
            <a:custGeom>
              <a:avLst/>
              <a:gdLst/>
              <a:ahLst/>
              <a:cxnLst/>
              <a:rect l="l" t="t" r="r" b="b"/>
              <a:pathLst>
                <a:path w="8803640" h="0">
                  <a:moveTo>
                    <a:pt x="0" y="0"/>
                  </a:moveTo>
                  <a:lnTo>
                    <a:pt x="8803640" y="0"/>
                  </a:lnTo>
                </a:path>
              </a:pathLst>
            </a:custGeom>
            <a:ln w="9525">
              <a:solidFill>
                <a:srgbClr val="D9D9D9"/>
              </a:solidFill>
            </a:ln>
          </p:spPr>
          <p:txBody>
            <a:bodyPr wrap="square" lIns="0" tIns="0" rIns="0" bIns="0" rtlCol="0"/>
            <a:lstStyle/>
            <a:p/>
          </p:txBody>
        </p:sp>
      </p:grpSp>
      <p:sp>
        <p:nvSpPr>
          <p:cNvPr id="12" name="object 12"/>
          <p:cNvSpPr txBox="1"/>
          <p:nvPr/>
        </p:nvSpPr>
        <p:spPr>
          <a:xfrm>
            <a:off x="1060076" y="3781752"/>
            <a:ext cx="34353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15" b="1">
                <a:solidFill>
                  <a:srgbClr val="585858"/>
                </a:solidFill>
                <a:latin typeface="Yu Gothic UI Semibold"/>
                <a:cs typeface="Yu Gothic UI Semibold"/>
              </a:rPr>
              <a:t>24</a:t>
            </a:r>
            <a:r>
              <a:rPr dirty="0" sz="1050" spc="114" b="1">
                <a:solidFill>
                  <a:srgbClr val="585858"/>
                </a:solidFill>
                <a:latin typeface="Yu Gothic UI Semibold"/>
                <a:cs typeface="Yu Gothic UI Semibold"/>
              </a:rPr>
              <a:t>%</a:t>
            </a:r>
            <a:endParaRPr sz="1050">
              <a:latin typeface="Yu Gothic UI Semibold"/>
              <a:cs typeface="Yu Gothic UI Semibold"/>
            </a:endParaRPr>
          </a:p>
        </p:txBody>
      </p:sp>
      <p:sp>
        <p:nvSpPr>
          <p:cNvPr id="40" name="object 40"/>
          <p:cNvSpPr txBox="1"/>
          <p:nvPr/>
        </p:nvSpPr>
        <p:spPr>
          <a:xfrm>
            <a:off x="351781" y="5992813"/>
            <a:ext cx="8964295" cy="814705"/>
          </a:xfrm>
          <a:prstGeom prst="rect">
            <a:avLst/>
          </a:prstGeom>
        </p:spPr>
        <p:txBody>
          <a:bodyPr wrap="square" lIns="0" tIns="53340" rIns="0" bIns="0" rtlCol="0" vert="horz">
            <a:spAutoFit/>
          </a:bodyPr>
          <a:lstStyle/>
          <a:p>
            <a:pPr marL="238760">
              <a:lnSpc>
                <a:spcPct val="100000"/>
              </a:lnSpc>
              <a:spcBef>
                <a:spcPts val="420"/>
              </a:spcBef>
            </a:pPr>
            <a:r>
              <a:rPr dirty="0" sz="1800" spc="165" b="1">
                <a:solidFill>
                  <a:srgbClr val="252525"/>
                </a:solidFill>
                <a:latin typeface="Yu Gothic UI Semibold"/>
                <a:cs typeface="Yu Gothic UI Semibold"/>
              </a:rPr>
              <a:t>社会の支え手である現役世代が激減し、</a:t>
            </a:r>
            <a:r>
              <a:rPr dirty="0" sz="1800" spc="15" b="1">
                <a:solidFill>
                  <a:srgbClr val="252525"/>
                </a:solidFill>
                <a:latin typeface="Yu Gothic UI Semibold"/>
                <a:cs typeface="Yu Gothic UI Semibold"/>
              </a:rPr>
              <a:t>7</a:t>
            </a:r>
            <a:r>
              <a:rPr dirty="0" sz="1800" spc="10" b="1">
                <a:solidFill>
                  <a:srgbClr val="252525"/>
                </a:solidFill>
                <a:latin typeface="Yu Gothic UI Semibold"/>
                <a:cs typeface="Yu Gothic UI Semibold"/>
              </a:rPr>
              <a:t>0</a:t>
            </a:r>
            <a:r>
              <a:rPr dirty="0" sz="1800" spc="160" b="1">
                <a:solidFill>
                  <a:srgbClr val="252525"/>
                </a:solidFill>
                <a:latin typeface="Yu Gothic UI Semibold"/>
                <a:cs typeface="Yu Gothic UI Semibold"/>
              </a:rPr>
              <a:t>歳以上の高齢者が増加していく人口動態。</a:t>
            </a:r>
            <a:endParaRPr sz="1800">
              <a:latin typeface="Yu Gothic UI Semibold"/>
              <a:cs typeface="Yu Gothic UI Semibold"/>
            </a:endParaRPr>
          </a:p>
          <a:p>
            <a:pPr marL="12700">
              <a:lnSpc>
                <a:spcPct val="100000"/>
              </a:lnSpc>
              <a:spcBef>
                <a:spcPts val="2260"/>
              </a:spcBef>
            </a:pPr>
            <a:r>
              <a:rPr dirty="0" sz="1100" spc="-75" b="1">
                <a:solidFill>
                  <a:srgbClr val="7E7E7E"/>
                </a:solidFill>
                <a:latin typeface="Yu Gothic UI Semibold"/>
                <a:cs typeface="Yu Gothic UI Semibold"/>
              </a:rPr>
              <a:t>©</a:t>
            </a:r>
            <a:r>
              <a:rPr dirty="0" sz="1100" b="1">
                <a:solidFill>
                  <a:srgbClr val="7E7E7E"/>
                </a:solidFill>
                <a:latin typeface="Yu Gothic UI Semibold"/>
                <a:cs typeface="Yu Gothic UI Semibold"/>
              </a:rPr>
              <a:t>日本維新</a:t>
            </a:r>
            <a:r>
              <a:rPr dirty="0" sz="1100" spc="180" b="1">
                <a:solidFill>
                  <a:srgbClr val="7E7E7E"/>
                </a:solidFill>
                <a:latin typeface="Yu Gothic UI Semibold"/>
                <a:cs typeface="Yu Gothic UI Semibold"/>
              </a:rPr>
              <a:t>の</a:t>
            </a:r>
            <a:r>
              <a:rPr dirty="0" sz="1100" b="1">
                <a:solidFill>
                  <a:srgbClr val="7E7E7E"/>
                </a:solidFill>
                <a:latin typeface="Yu Gothic UI Semibold"/>
                <a:cs typeface="Yu Gothic UI Semibold"/>
              </a:rPr>
              <a:t>会</a:t>
            </a:r>
            <a:r>
              <a:rPr dirty="0" sz="1100" spc="35" b="1">
                <a:solidFill>
                  <a:srgbClr val="7E7E7E"/>
                </a:solidFill>
                <a:latin typeface="Yu Gothic UI Semibold"/>
                <a:cs typeface="Yu Gothic UI Semibold"/>
              </a:rPr>
              <a:t>（2021</a:t>
            </a:r>
            <a:r>
              <a:rPr dirty="0" sz="1100" b="1">
                <a:solidFill>
                  <a:srgbClr val="7E7E7E"/>
                </a:solidFill>
                <a:latin typeface="Yu Gothic UI Semibold"/>
                <a:cs typeface="Yu Gothic UI Semibold"/>
              </a:rPr>
              <a:t>年9月</a:t>
            </a:r>
            <a:r>
              <a:rPr dirty="0" sz="1100" spc="5" b="1">
                <a:solidFill>
                  <a:srgbClr val="7E7E7E"/>
                </a:solidFill>
                <a:latin typeface="Yu Gothic UI Semibold"/>
                <a:cs typeface="Yu Gothic UI Semibold"/>
              </a:rPr>
              <a:t>23</a:t>
            </a:r>
            <a:r>
              <a:rPr dirty="0" sz="1100" b="1">
                <a:solidFill>
                  <a:srgbClr val="7E7E7E"/>
                </a:solidFill>
                <a:latin typeface="Yu Gothic UI Semibold"/>
                <a:cs typeface="Yu Gothic UI Semibold"/>
              </a:rPr>
              <a:t>日更新版）</a:t>
            </a:r>
            <a:endParaRPr sz="1100">
              <a:latin typeface="Yu Gothic UI Semibold"/>
              <a:cs typeface="Yu Gothic UI Semibold"/>
            </a:endParaRPr>
          </a:p>
        </p:txBody>
      </p:sp>
      <p:sp>
        <p:nvSpPr>
          <p:cNvPr id="41" name="object 41"/>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20</a:t>
            </a:r>
            <a:endParaRPr sz="900">
              <a:latin typeface="MS UI Gothic"/>
              <a:cs typeface="MS UI Gothic"/>
            </a:endParaRPr>
          </a:p>
        </p:txBody>
      </p:sp>
      <p:sp>
        <p:nvSpPr>
          <p:cNvPr id="13" name="object 13"/>
          <p:cNvSpPr txBox="1"/>
          <p:nvPr/>
        </p:nvSpPr>
        <p:spPr>
          <a:xfrm>
            <a:off x="1860661" y="3824561"/>
            <a:ext cx="34226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40" b="1">
                <a:solidFill>
                  <a:srgbClr val="585858"/>
                </a:solidFill>
                <a:latin typeface="Yu Gothic UI Semibold"/>
                <a:cs typeface="Yu Gothic UI Semibold"/>
              </a:rPr>
              <a:t>27%</a:t>
            </a:r>
            <a:endParaRPr sz="1050">
              <a:latin typeface="Yu Gothic UI Semibold"/>
              <a:cs typeface="Yu Gothic UI Semibold"/>
            </a:endParaRPr>
          </a:p>
        </p:txBody>
      </p:sp>
      <p:sp>
        <p:nvSpPr>
          <p:cNvPr id="14" name="object 14"/>
          <p:cNvSpPr txBox="1"/>
          <p:nvPr/>
        </p:nvSpPr>
        <p:spPr>
          <a:xfrm>
            <a:off x="2661246" y="3673114"/>
            <a:ext cx="34226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85" b="1">
                <a:solidFill>
                  <a:srgbClr val="585858"/>
                </a:solidFill>
                <a:latin typeface="Yu Gothic UI Semibold"/>
                <a:cs typeface="Yu Gothic UI Semibold"/>
              </a:rPr>
              <a:t>18%</a:t>
            </a:r>
            <a:endParaRPr sz="1050">
              <a:latin typeface="Yu Gothic UI Semibold"/>
              <a:cs typeface="Yu Gothic UI Semibold"/>
            </a:endParaRPr>
          </a:p>
        </p:txBody>
      </p:sp>
      <p:sp>
        <p:nvSpPr>
          <p:cNvPr id="15" name="object 15"/>
          <p:cNvSpPr txBox="1"/>
          <p:nvPr/>
        </p:nvSpPr>
        <p:spPr>
          <a:xfrm>
            <a:off x="3461832" y="3826311"/>
            <a:ext cx="34226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40" b="1">
                <a:solidFill>
                  <a:srgbClr val="585858"/>
                </a:solidFill>
                <a:latin typeface="Yu Gothic UI Semibold"/>
                <a:cs typeface="Yu Gothic UI Semibold"/>
              </a:rPr>
              <a:t>27%</a:t>
            </a:r>
            <a:endParaRPr sz="1050">
              <a:latin typeface="Yu Gothic UI Semibold"/>
              <a:cs typeface="Yu Gothic UI Semibold"/>
            </a:endParaRPr>
          </a:p>
        </p:txBody>
      </p:sp>
      <p:sp>
        <p:nvSpPr>
          <p:cNvPr id="16" name="object 16"/>
          <p:cNvSpPr txBox="1"/>
          <p:nvPr/>
        </p:nvSpPr>
        <p:spPr>
          <a:xfrm>
            <a:off x="4262417" y="3932257"/>
            <a:ext cx="34226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30" b="1">
                <a:solidFill>
                  <a:srgbClr val="585858"/>
                </a:solidFill>
                <a:latin typeface="Yu Gothic UI Semibold"/>
                <a:cs typeface="Yu Gothic UI Semibold"/>
              </a:rPr>
              <a:t>33%</a:t>
            </a:r>
            <a:endParaRPr sz="1050">
              <a:latin typeface="Yu Gothic UI Semibold"/>
              <a:cs typeface="Yu Gothic UI Semibold"/>
            </a:endParaRPr>
          </a:p>
        </p:txBody>
      </p:sp>
      <p:sp>
        <p:nvSpPr>
          <p:cNvPr id="17" name="object 17"/>
          <p:cNvSpPr txBox="1"/>
          <p:nvPr/>
        </p:nvSpPr>
        <p:spPr>
          <a:xfrm>
            <a:off x="5063002" y="3570533"/>
            <a:ext cx="34226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85" b="1">
                <a:solidFill>
                  <a:srgbClr val="585858"/>
                </a:solidFill>
                <a:latin typeface="Yu Gothic UI Semibold"/>
                <a:cs typeface="Yu Gothic UI Semibold"/>
              </a:rPr>
              <a:t>12%</a:t>
            </a:r>
            <a:endParaRPr sz="1050">
              <a:latin typeface="Yu Gothic UI Semibold"/>
              <a:cs typeface="Yu Gothic UI Semibold"/>
            </a:endParaRPr>
          </a:p>
        </p:txBody>
      </p:sp>
      <p:sp>
        <p:nvSpPr>
          <p:cNvPr id="18" name="object 18"/>
          <p:cNvSpPr txBox="1"/>
          <p:nvPr/>
        </p:nvSpPr>
        <p:spPr>
          <a:xfrm>
            <a:off x="5901684" y="3457183"/>
            <a:ext cx="26860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585858"/>
                </a:solidFill>
                <a:latin typeface="Yu Gothic UI Semibold"/>
                <a:cs typeface="Yu Gothic UI Semibold"/>
              </a:rPr>
              <a:t>-</a:t>
            </a:r>
            <a:r>
              <a:rPr dirty="0" sz="1050" spc="50" b="1">
                <a:solidFill>
                  <a:srgbClr val="585858"/>
                </a:solidFill>
                <a:latin typeface="Yu Gothic UI Semibold"/>
                <a:cs typeface="Yu Gothic UI Semibold"/>
              </a:rPr>
              <a:t>6%</a:t>
            </a:r>
            <a:endParaRPr sz="1050">
              <a:latin typeface="Yu Gothic UI Semibold"/>
              <a:cs typeface="Yu Gothic UI Semibold"/>
            </a:endParaRPr>
          </a:p>
        </p:txBody>
      </p:sp>
      <p:sp>
        <p:nvSpPr>
          <p:cNvPr id="19" name="object 19"/>
          <p:cNvSpPr txBox="1"/>
          <p:nvPr/>
        </p:nvSpPr>
        <p:spPr>
          <a:xfrm>
            <a:off x="6722597" y="2462745"/>
            <a:ext cx="1064895" cy="656590"/>
          </a:xfrm>
          <a:prstGeom prst="rect">
            <a:avLst/>
          </a:prstGeom>
        </p:spPr>
        <p:txBody>
          <a:bodyPr wrap="square" lIns="0" tIns="13970" rIns="0" bIns="0" rtlCol="0" vert="horz">
            <a:spAutoFit/>
          </a:bodyPr>
          <a:lstStyle/>
          <a:p>
            <a:pPr algn="r" marR="5080">
              <a:lnSpc>
                <a:spcPct val="100000"/>
              </a:lnSpc>
              <a:spcBef>
                <a:spcPts val="110"/>
              </a:spcBef>
            </a:pPr>
            <a:r>
              <a:rPr dirty="0" sz="1050" spc="35" b="1">
                <a:solidFill>
                  <a:srgbClr val="585858"/>
                </a:solidFill>
                <a:latin typeface="Yu Gothic UI Semibold"/>
                <a:cs typeface="Yu Gothic UI Semibold"/>
              </a:rPr>
              <a:t>30%</a:t>
            </a:r>
            <a:endParaRPr sz="1050">
              <a:latin typeface="Yu Gothic UI Semibold"/>
              <a:cs typeface="Yu Gothic UI Semibold"/>
            </a:endParaRPr>
          </a:p>
          <a:p>
            <a:pPr>
              <a:lnSpc>
                <a:spcPct val="100000"/>
              </a:lnSpc>
              <a:spcBef>
                <a:spcPts val="50"/>
              </a:spcBef>
            </a:pPr>
            <a:endParaRPr sz="1300">
              <a:latin typeface="Yu Gothic UI Semibold"/>
              <a:cs typeface="Yu Gothic UI Semibold"/>
            </a:endParaRPr>
          </a:p>
          <a:p>
            <a:pPr marL="12700">
              <a:lnSpc>
                <a:spcPct val="100000"/>
              </a:lnSpc>
            </a:pPr>
            <a:r>
              <a:rPr dirty="0" sz="1050" spc="50" b="1">
                <a:solidFill>
                  <a:srgbClr val="585858"/>
                </a:solidFill>
                <a:latin typeface="Yu Gothic UI Semibold"/>
                <a:cs typeface="Yu Gothic UI Semibold"/>
              </a:rPr>
              <a:t>3%</a:t>
            </a:r>
            <a:endParaRPr sz="1050">
              <a:latin typeface="Yu Gothic UI Semibold"/>
              <a:cs typeface="Yu Gothic UI Semibold"/>
            </a:endParaRPr>
          </a:p>
        </p:txBody>
      </p:sp>
      <p:sp>
        <p:nvSpPr>
          <p:cNvPr id="20" name="object 20"/>
          <p:cNvSpPr txBox="1"/>
          <p:nvPr/>
        </p:nvSpPr>
        <p:spPr>
          <a:xfrm>
            <a:off x="198314" y="4889075"/>
            <a:ext cx="471170" cy="208279"/>
          </a:xfrm>
          <a:prstGeom prst="rect">
            <a:avLst/>
          </a:prstGeom>
        </p:spPr>
        <p:txBody>
          <a:bodyPr wrap="square" lIns="0" tIns="12700" rIns="0" bIns="0" rtlCol="0" vert="horz">
            <a:spAutoFit/>
          </a:bodyPr>
          <a:lstStyle/>
          <a:p>
            <a:pPr marL="12700">
              <a:lnSpc>
                <a:spcPct val="100000"/>
              </a:lnSpc>
              <a:spcBef>
                <a:spcPts val="100"/>
              </a:spcBef>
            </a:pPr>
            <a:r>
              <a:rPr dirty="0" sz="1200" spc="-105" b="1">
                <a:solidFill>
                  <a:srgbClr val="585858"/>
                </a:solidFill>
                <a:latin typeface="Yu Gothic UI Semibold"/>
                <a:cs typeface="Yu Gothic UI Semibold"/>
              </a:rPr>
              <a:t>-</a:t>
            </a:r>
            <a:r>
              <a:rPr dirty="0" sz="1200" spc="65" b="1">
                <a:solidFill>
                  <a:srgbClr val="585858"/>
                </a:solidFill>
                <a:latin typeface="Yu Gothic UI Semibold"/>
                <a:cs typeface="Yu Gothic UI Semibold"/>
              </a:rPr>
              <a:t>1</a:t>
            </a:r>
            <a:r>
              <a:rPr dirty="0" sz="1200" spc="114" b="1">
                <a:solidFill>
                  <a:srgbClr val="585858"/>
                </a:solidFill>
                <a:latin typeface="Yu Gothic UI Semibold"/>
                <a:cs typeface="Yu Gothic UI Semibold"/>
              </a:rPr>
              <a:t>0</a:t>
            </a:r>
            <a:r>
              <a:rPr dirty="0" sz="1200" spc="50" b="1">
                <a:solidFill>
                  <a:srgbClr val="585858"/>
                </a:solidFill>
                <a:latin typeface="Yu Gothic UI Semibold"/>
                <a:cs typeface="Yu Gothic UI Semibold"/>
              </a:rPr>
              <a:t>0%</a:t>
            </a:r>
            <a:endParaRPr sz="1200">
              <a:latin typeface="Yu Gothic UI Semibold"/>
              <a:cs typeface="Yu Gothic UI Semibold"/>
            </a:endParaRPr>
          </a:p>
        </p:txBody>
      </p:sp>
      <p:sp>
        <p:nvSpPr>
          <p:cNvPr id="21" name="object 21"/>
          <p:cNvSpPr txBox="1"/>
          <p:nvPr/>
        </p:nvSpPr>
        <p:spPr>
          <a:xfrm>
            <a:off x="283048" y="4013842"/>
            <a:ext cx="387985" cy="208279"/>
          </a:xfrm>
          <a:prstGeom prst="rect">
            <a:avLst/>
          </a:prstGeom>
        </p:spPr>
        <p:txBody>
          <a:bodyPr wrap="square" lIns="0" tIns="12700" rIns="0" bIns="0" rtlCol="0" vert="horz">
            <a:spAutoFit/>
          </a:bodyPr>
          <a:lstStyle/>
          <a:p>
            <a:pPr marL="12700">
              <a:lnSpc>
                <a:spcPct val="100000"/>
              </a:lnSpc>
              <a:spcBef>
                <a:spcPts val="100"/>
              </a:spcBef>
            </a:pPr>
            <a:r>
              <a:rPr dirty="0" sz="1200" spc="-105" b="1">
                <a:solidFill>
                  <a:srgbClr val="585858"/>
                </a:solidFill>
                <a:latin typeface="Yu Gothic UI Semibold"/>
                <a:cs typeface="Yu Gothic UI Semibold"/>
              </a:rPr>
              <a:t>-</a:t>
            </a:r>
            <a:r>
              <a:rPr dirty="0" sz="1200" spc="-10" b="1">
                <a:solidFill>
                  <a:srgbClr val="585858"/>
                </a:solidFill>
                <a:latin typeface="Yu Gothic UI Semibold"/>
                <a:cs typeface="Yu Gothic UI Semibold"/>
              </a:rPr>
              <a:t>5</a:t>
            </a:r>
            <a:r>
              <a:rPr dirty="0" sz="1200" spc="10" b="1">
                <a:solidFill>
                  <a:srgbClr val="585858"/>
                </a:solidFill>
                <a:latin typeface="Yu Gothic UI Semibold"/>
                <a:cs typeface="Yu Gothic UI Semibold"/>
              </a:rPr>
              <a:t>0</a:t>
            </a:r>
            <a:r>
              <a:rPr dirty="0" sz="1200" spc="120" b="1">
                <a:solidFill>
                  <a:srgbClr val="585858"/>
                </a:solidFill>
                <a:latin typeface="Yu Gothic UI Semibold"/>
                <a:cs typeface="Yu Gothic UI Semibold"/>
              </a:rPr>
              <a:t>%</a:t>
            </a:r>
            <a:endParaRPr sz="1200">
              <a:latin typeface="Yu Gothic UI Semibold"/>
              <a:cs typeface="Yu Gothic UI Semibold"/>
            </a:endParaRPr>
          </a:p>
        </p:txBody>
      </p:sp>
      <p:sp>
        <p:nvSpPr>
          <p:cNvPr id="22" name="object 22"/>
          <p:cNvSpPr txBox="1"/>
          <p:nvPr/>
        </p:nvSpPr>
        <p:spPr>
          <a:xfrm>
            <a:off x="415789" y="3138609"/>
            <a:ext cx="252729" cy="208279"/>
          </a:xfrm>
          <a:prstGeom prst="rect">
            <a:avLst/>
          </a:prstGeom>
        </p:spPr>
        <p:txBody>
          <a:bodyPr wrap="square" lIns="0" tIns="12700" rIns="0" bIns="0" rtlCol="0" vert="horz">
            <a:spAutoFit/>
          </a:bodyPr>
          <a:lstStyle/>
          <a:p>
            <a:pPr marL="12700">
              <a:lnSpc>
                <a:spcPct val="100000"/>
              </a:lnSpc>
              <a:spcBef>
                <a:spcPts val="100"/>
              </a:spcBef>
            </a:pPr>
            <a:r>
              <a:rPr dirty="0" sz="1200" spc="50" b="1">
                <a:solidFill>
                  <a:srgbClr val="585858"/>
                </a:solidFill>
                <a:latin typeface="Yu Gothic UI Semibold"/>
                <a:cs typeface="Yu Gothic UI Semibold"/>
              </a:rPr>
              <a:t>0%</a:t>
            </a:r>
            <a:endParaRPr sz="1200">
              <a:latin typeface="Yu Gothic UI Semibold"/>
              <a:cs typeface="Yu Gothic UI Semibold"/>
            </a:endParaRPr>
          </a:p>
        </p:txBody>
      </p:sp>
      <p:sp>
        <p:nvSpPr>
          <p:cNvPr id="23" name="object 23"/>
          <p:cNvSpPr txBox="1"/>
          <p:nvPr/>
        </p:nvSpPr>
        <p:spPr>
          <a:xfrm>
            <a:off x="331054" y="2263376"/>
            <a:ext cx="339725"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585858"/>
                </a:solidFill>
                <a:latin typeface="Yu Gothic UI Semibold"/>
                <a:cs typeface="Yu Gothic UI Semibold"/>
              </a:rPr>
              <a:t>5</a:t>
            </a:r>
            <a:r>
              <a:rPr dirty="0" sz="1200" spc="10" b="1">
                <a:solidFill>
                  <a:srgbClr val="585858"/>
                </a:solidFill>
                <a:latin typeface="Yu Gothic UI Semibold"/>
                <a:cs typeface="Yu Gothic UI Semibold"/>
              </a:rPr>
              <a:t>0</a:t>
            </a:r>
            <a:r>
              <a:rPr dirty="0" sz="1200" spc="120" b="1">
                <a:solidFill>
                  <a:srgbClr val="585858"/>
                </a:solidFill>
                <a:latin typeface="Yu Gothic UI Semibold"/>
                <a:cs typeface="Yu Gothic UI Semibold"/>
              </a:rPr>
              <a:t>%</a:t>
            </a:r>
            <a:endParaRPr sz="1200">
              <a:latin typeface="Yu Gothic UI Semibold"/>
              <a:cs typeface="Yu Gothic UI Semibold"/>
            </a:endParaRPr>
          </a:p>
        </p:txBody>
      </p:sp>
      <p:sp>
        <p:nvSpPr>
          <p:cNvPr id="24" name="object 24"/>
          <p:cNvSpPr txBox="1"/>
          <p:nvPr/>
        </p:nvSpPr>
        <p:spPr>
          <a:xfrm>
            <a:off x="246320" y="1388143"/>
            <a:ext cx="422909"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585858"/>
                </a:solidFill>
                <a:latin typeface="Yu Gothic UI Semibold"/>
                <a:cs typeface="Yu Gothic UI Semibold"/>
              </a:rPr>
              <a:t>1</a:t>
            </a:r>
            <a:r>
              <a:rPr dirty="0" sz="1200" spc="114" b="1">
                <a:solidFill>
                  <a:srgbClr val="585858"/>
                </a:solidFill>
                <a:latin typeface="Yu Gothic UI Semibold"/>
                <a:cs typeface="Yu Gothic UI Semibold"/>
              </a:rPr>
              <a:t>0</a:t>
            </a:r>
            <a:r>
              <a:rPr dirty="0" sz="1200" spc="50" b="1">
                <a:solidFill>
                  <a:srgbClr val="585858"/>
                </a:solidFill>
                <a:latin typeface="Yu Gothic UI Semibold"/>
                <a:cs typeface="Yu Gothic UI Semibold"/>
              </a:rPr>
              <a:t>0%</a:t>
            </a:r>
            <a:endParaRPr sz="1200">
              <a:latin typeface="Yu Gothic UI Semibold"/>
              <a:cs typeface="Yu Gothic UI Semibold"/>
            </a:endParaRPr>
          </a:p>
        </p:txBody>
      </p:sp>
      <p:sp>
        <p:nvSpPr>
          <p:cNvPr id="25" name="object 25"/>
          <p:cNvSpPr txBox="1"/>
          <p:nvPr/>
        </p:nvSpPr>
        <p:spPr>
          <a:xfrm>
            <a:off x="1082841" y="5146609"/>
            <a:ext cx="33782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Yu Gothic UI Semibold"/>
                <a:cs typeface="Yu Gothic UI Semibold"/>
              </a:rPr>
              <a:t>0～</a:t>
            </a:r>
            <a:r>
              <a:rPr dirty="0" sz="1000" spc="-10" b="1">
                <a:solidFill>
                  <a:srgbClr val="585858"/>
                </a:solidFill>
                <a:latin typeface="Yu Gothic UI Semibold"/>
                <a:cs typeface="Yu Gothic UI Semibold"/>
              </a:rPr>
              <a:t> </a:t>
            </a:r>
            <a:r>
              <a:rPr dirty="0" sz="1000" spc="-5" b="1">
                <a:solidFill>
                  <a:srgbClr val="585858"/>
                </a:solidFill>
                <a:latin typeface="Yu Gothic UI Semibold"/>
                <a:cs typeface="Yu Gothic UI Semibold"/>
              </a:rPr>
              <a:t>9</a:t>
            </a:r>
            <a:endParaRPr sz="1000">
              <a:latin typeface="Yu Gothic UI Semibold"/>
              <a:cs typeface="Yu Gothic UI Semibold"/>
            </a:endParaRPr>
          </a:p>
        </p:txBody>
      </p:sp>
      <p:sp>
        <p:nvSpPr>
          <p:cNvPr id="26" name="object 26"/>
          <p:cNvSpPr txBox="1"/>
          <p:nvPr/>
        </p:nvSpPr>
        <p:spPr>
          <a:xfrm>
            <a:off x="1814742"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10</a:t>
            </a:r>
            <a:r>
              <a:rPr dirty="0" sz="1000" spc="75" b="1">
                <a:solidFill>
                  <a:srgbClr val="585858"/>
                </a:solidFill>
                <a:latin typeface="Yu Gothic UI Semibold"/>
                <a:cs typeface="Yu Gothic UI Semibold"/>
              </a:rPr>
              <a:t>～</a:t>
            </a:r>
            <a:r>
              <a:rPr dirty="0" sz="1000" spc="75" b="1">
                <a:solidFill>
                  <a:srgbClr val="585858"/>
                </a:solidFill>
                <a:latin typeface="Yu Gothic UI Semibold"/>
                <a:cs typeface="Yu Gothic UI Semibold"/>
              </a:rPr>
              <a:t>19</a:t>
            </a:r>
            <a:endParaRPr sz="1000">
              <a:latin typeface="Yu Gothic UI Semibold"/>
              <a:cs typeface="Yu Gothic UI Semibold"/>
            </a:endParaRPr>
          </a:p>
        </p:txBody>
      </p:sp>
      <p:sp>
        <p:nvSpPr>
          <p:cNvPr id="27" name="object 27"/>
          <p:cNvSpPr txBox="1"/>
          <p:nvPr/>
        </p:nvSpPr>
        <p:spPr>
          <a:xfrm>
            <a:off x="2615223"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Yu Gothic UI Semibold"/>
                <a:cs typeface="Yu Gothic UI Semibold"/>
              </a:rPr>
              <a:t>20</a:t>
            </a:r>
            <a:r>
              <a:rPr dirty="0" sz="1000" b="1">
                <a:solidFill>
                  <a:srgbClr val="585858"/>
                </a:solidFill>
                <a:latin typeface="Yu Gothic UI Semibold"/>
                <a:cs typeface="Yu Gothic UI Semibold"/>
              </a:rPr>
              <a:t>～</a:t>
            </a:r>
            <a:r>
              <a:rPr dirty="0" sz="1000" spc="-5" b="1">
                <a:solidFill>
                  <a:srgbClr val="585858"/>
                </a:solidFill>
                <a:latin typeface="Yu Gothic UI Semibold"/>
                <a:cs typeface="Yu Gothic UI Semibold"/>
              </a:rPr>
              <a:t>29</a:t>
            </a:r>
            <a:endParaRPr sz="1000">
              <a:latin typeface="Yu Gothic UI Semibold"/>
              <a:cs typeface="Yu Gothic UI Semibold"/>
            </a:endParaRPr>
          </a:p>
        </p:txBody>
      </p:sp>
      <p:sp>
        <p:nvSpPr>
          <p:cNvPr id="28" name="object 28"/>
          <p:cNvSpPr txBox="1"/>
          <p:nvPr/>
        </p:nvSpPr>
        <p:spPr>
          <a:xfrm>
            <a:off x="3415704"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Yu Gothic UI Semibold"/>
                <a:cs typeface="Yu Gothic UI Semibold"/>
              </a:rPr>
              <a:t>30</a:t>
            </a:r>
            <a:r>
              <a:rPr dirty="0" sz="1000" b="1">
                <a:solidFill>
                  <a:srgbClr val="585858"/>
                </a:solidFill>
                <a:latin typeface="Yu Gothic UI Semibold"/>
                <a:cs typeface="Yu Gothic UI Semibold"/>
              </a:rPr>
              <a:t>～</a:t>
            </a:r>
            <a:r>
              <a:rPr dirty="0" sz="1000" spc="-5" b="1">
                <a:solidFill>
                  <a:srgbClr val="585858"/>
                </a:solidFill>
                <a:latin typeface="Yu Gothic UI Semibold"/>
                <a:cs typeface="Yu Gothic UI Semibold"/>
              </a:rPr>
              <a:t>39</a:t>
            </a:r>
            <a:endParaRPr sz="1000">
              <a:latin typeface="Yu Gothic UI Semibold"/>
              <a:cs typeface="Yu Gothic UI Semibold"/>
            </a:endParaRPr>
          </a:p>
        </p:txBody>
      </p:sp>
      <p:sp>
        <p:nvSpPr>
          <p:cNvPr id="29" name="object 29"/>
          <p:cNvSpPr txBox="1"/>
          <p:nvPr/>
        </p:nvSpPr>
        <p:spPr>
          <a:xfrm>
            <a:off x="4216185"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spc="-10" b="1">
                <a:solidFill>
                  <a:srgbClr val="585858"/>
                </a:solidFill>
                <a:latin typeface="Yu Gothic UI Semibold"/>
                <a:cs typeface="Yu Gothic UI Semibold"/>
              </a:rPr>
              <a:t>40</a:t>
            </a:r>
            <a:r>
              <a:rPr dirty="0" sz="1000" spc="-10" b="1">
                <a:solidFill>
                  <a:srgbClr val="585858"/>
                </a:solidFill>
                <a:latin typeface="Yu Gothic UI Semibold"/>
                <a:cs typeface="Yu Gothic UI Semibold"/>
              </a:rPr>
              <a:t>～</a:t>
            </a:r>
            <a:r>
              <a:rPr dirty="0" sz="1000" spc="-15" b="1">
                <a:solidFill>
                  <a:srgbClr val="585858"/>
                </a:solidFill>
                <a:latin typeface="Yu Gothic UI Semibold"/>
                <a:cs typeface="Yu Gothic UI Semibold"/>
              </a:rPr>
              <a:t>49</a:t>
            </a:r>
            <a:endParaRPr sz="1000">
              <a:latin typeface="Yu Gothic UI Semibold"/>
              <a:cs typeface="Yu Gothic UI Semibold"/>
            </a:endParaRPr>
          </a:p>
        </p:txBody>
      </p:sp>
      <p:sp>
        <p:nvSpPr>
          <p:cNvPr id="30" name="object 30"/>
          <p:cNvSpPr txBox="1"/>
          <p:nvPr/>
        </p:nvSpPr>
        <p:spPr>
          <a:xfrm>
            <a:off x="5016666"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Yu Gothic UI Semibold"/>
                <a:cs typeface="Yu Gothic UI Semibold"/>
              </a:rPr>
              <a:t>50</a:t>
            </a:r>
            <a:r>
              <a:rPr dirty="0" sz="1000" b="1">
                <a:solidFill>
                  <a:srgbClr val="585858"/>
                </a:solidFill>
                <a:latin typeface="Yu Gothic UI Semibold"/>
                <a:cs typeface="Yu Gothic UI Semibold"/>
              </a:rPr>
              <a:t>～</a:t>
            </a:r>
            <a:r>
              <a:rPr dirty="0" sz="1000" spc="-5" b="1">
                <a:solidFill>
                  <a:srgbClr val="585858"/>
                </a:solidFill>
                <a:latin typeface="Yu Gothic UI Semibold"/>
                <a:cs typeface="Yu Gothic UI Semibold"/>
              </a:rPr>
              <a:t>59</a:t>
            </a:r>
            <a:endParaRPr sz="1000">
              <a:latin typeface="Yu Gothic UI Semibold"/>
              <a:cs typeface="Yu Gothic UI Semibold"/>
            </a:endParaRPr>
          </a:p>
        </p:txBody>
      </p:sp>
      <p:sp>
        <p:nvSpPr>
          <p:cNvPr id="31" name="object 31"/>
          <p:cNvSpPr txBox="1"/>
          <p:nvPr/>
        </p:nvSpPr>
        <p:spPr>
          <a:xfrm>
            <a:off x="5817147"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spc="-5" b="1">
                <a:solidFill>
                  <a:srgbClr val="585858"/>
                </a:solidFill>
                <a:latin typeface="Yu Gothic UI Semibold"/>
                <a:cs typeface="Yu Gothic UI Semibold"/>
              </a:rPr>
              <a:t>60</a:t>
            </a:r>
            <a:r>
              <a:rPr dirty="0" sz="1000" spc="-5" b="1">
                <a:solidFill>
                  <a:srgbClr val="585858"/>
                </a:solidFill>
                <a:latin typeface="Yu Gothic UI Semibold"/>
                <a:cs typeface="Yu Gothic UI Semibold"/>
              </a:rPr>
              <a:t>～</a:t>
            </a:r>
            <a:r>
              <a:rPr dirty="0" sz="1000" spc="-5" b="1">
                <a:solidFill>
                  <a:srgbClr val="585858"/>
                </a:solidFill>
                <a:latin typeface="Yu Gothic UI Semibold"/>
                <a:cs typeface="Yu Gothic UI Semibold"/>
              </a:rPr>
              <a:t>69</a:t>
            </a:r>
            <a:endParaRPr sz="1000">
              <a:latin typeface="Yu Gothic UI Semibold"/>
              <a:cs typeface="Yu Gothic UI Semibold"/>
            </a:endParaRPr>
          </a:p>
        </p:txBody>
      </p:sp>
      <p:sp>
        <p:nvSpPr>
          <p:cNvPr id="32" name="object 32"/>
          <p:cNvSpPr txBox="1"/>
          <p:nvPr/>
        </p:nvSpPr>
        <p:spPr>
          <a:xfrm>
            <a:off x="6617628"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spc="10" b="1">
                <a:solidFill>
                  <a:srgbClr val="585858"/>
                </a:solidFill>
                <a:latin typeface="Yu Gothic UI Semibold"/>
                <a:cs typeface="Yu Gothic UI Semibold"/>
              </a:rPr>
              <a:t>70</a:t>
            </a:r>
            <a:r>
              <a:rPr dirty="0" sz="1000" spc="10" b="1">
                <a:solidFill>
                  <a:srgbClr val="585858"/>
                </a:solidFill>
                <a:latin typeface="Yu Gothic UI Semibold"/>
                <a:cs typeface="Yu Gothic UI Semibold"/>
              </a:rPr>
              <a:t>～</a:t>
            </a:r>
            <a:r>
              <a:rPr dirty="0" sz="1000" spc="5" b="1">
                <a:solidFill>
                  <a:srgbClr val="585858"/>
                </a:solidFill>
                <a:latin typeface="Yu Gothic UI Semibold"/>
                <a:cs typeface="Yu Gothic UI Semibold"/>
              </a:rPr>
              <a:t>79</a:t>
            </a:r>
            <a:endParaRPr sz="1000">
              <a:latin typeface="Yu Gothic UI Semibold"/>
              <a:cs typeface="Yu Gothic UI Semibold"/>
            </a:endParaRPr>
          </a:p>
        </p:txBody>
      </p:sp>
      <p:sp>
        <p:nvSpPr>
          <p:cNvPr id="33" name="object 33"/>
          <p:cNvSpPr txBox="1"/>
          <p:nvPr/>
        </p:nvSpPr>
        <p:spPr>
          <a:xfrm>
            <a:off x="7418109"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b="1">
                <a:solidFill>
                  <a:srgbClr val="585858"/>
                </a:solidFill>
                <a:latin typeface="Yu Gothic UI Semibold"/>
                <a:cs typeface="Yu Gothic UI Semibold"/>
              </a:rPr>
              <a:t>80</a:t>
            </a:r>
            <a:r>
              <a:rPr dirty="0" sz="1000" b="1">
                <a:solidFill>
                  <a:srgbClr val="585858"/>
                </a:solidFill>
                <a:latin typeface="Yu Gothic UI Semibold"/>
                <a:cs typeface="Yu Gothic UI Semibold"/>
              </a:rPr>
              <a:t>～</a:t>
            </a:r>
            <a:r>
              <a:rPr dirty="0" sz="1000" spc="-5" b="1">
                <a:solidFill>
                  <a:srgbClr val="585858"/>
                </a:solidFill>
                <a:latin typeface="Yu Gothic UI Semibold"/>
                <a:cs typeface="Yu Gothic UI Semibold"/>
              </a:rPr>
              <a:t>89</a:t>
            </a:r>
            <a:endParaRPr sz="1000">
              <a:latin typeface="Yu Gothic UI Semibold"/>
              <a:cs typeface="Yu Gothic UI Semibold"/>
            </a:endParaRPr>
          </a:p>
        </p:txBody>
      </p:sp>
      <p:sp>
        <p:nvSpPr>
          <p:cNvPr id="34" name="object 34"/>
          <p:cNvSpPr txBox="1"/>
          <p:nvPr/>
        </p:nvSpPr>
        <p:spPr>
          <a:xfrm>
            <a:off x="8239799" y="5146609"/>
            <a:ext cx="436880" cy="177800"/>
          </a:xfrm>
          <a:prstGeom prst="rect">
            <a:avLst/>
          </a:prstGeom>
        </p:spPr>
        <p:txBody>
          <a:bodyPr wrap="square" lIns="0" tIns="12700" rIns="0" bIns="0" rtlCol="0" vert="horz">
            <a:spAutoFit/>
          </a:bodyPr>
          <a:lstStyle/>
          <a:p>
            <a:pPr marL="12700">
              <a:lnSpc>
                <a:spcPct val="100000"/>
              </a:lnSpc>
              <a:spcBef>
                <a:spcPts val="100"/>
              </a:spcBef>
            </a:pPr>
            <a:r>
              <a:rPr dirty="0" sz="1000" spc="-5" b="1">
                <a:solidFill>
                  <a:srgbClr val="585858"/>
                </a:solidFill>
                <a:latin typeface="Yu Gothic UI Semibold"/>
                <a:cs typeface="Yu Gothic UI Semibold"/>
              </a:rPr>
              <a:t>90</a:t>
            </a:r>
            <a:r>
              <a:rPr dirty="0" sz="1000" spc="-5" b="1">
                <a:solidFill>
                  <a:srgbClr val="585858"/>
                </a:solidFill>
                <a:latin typeface="Yu Gothic UI Semibold"/>
                <a:cs typeface="Yu Gothic UI Semibold"/>
              </a:rPr>
              <a:t>～</a:t>
            </a:r>
            <a:r>
              <a:rPr dirty="0" sz="1000" spc="-5" b="1">
                <a:solidFill>
                  <a:srgbClr val="585858"/>
                </a:solidFill>
                <a:latin typeface="Yu Gothic UI Semibold"/>
                <a:cs typeface="Yu Gothic UI Semibold"/>
              </a:rPr>
              <a:t>99</a:t>
            </a:r>
            <a:endParaRPr sz="1000">
              <a:latin typeface="Yu Gothic UI Semibold"/>
              <a:cs typeface="Yu Gothic UI Semibold"/>
            </a:endParaRPr>
          </a:p>
        </p:txBody>
      </p:sp>
      <p:sp>
        <p:nvSpPr>
          <p:cNvPr id="35" name="object 35"/>
          <p:cNvSpPr txBox="1"/>
          <p:nvPr/>
        </p:nvSpPr>
        <p:spPr>
          <a:xfrm>
            <a:off x="8925980" y="5146609"/>
            <a:ext cx="619760" cy="177800"/>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585858"/>
                </a:solidFill>
                <a:latin typeface="Yu Gothic UI Semibold"/>
                <a:cs typeface="Yu Gothic UI Semibold"/>
              </a:rPr>
              <a:t>100</a:t>
            </a:r>
            <a:r>
              <a:rPr dirty="0" sz="1000" spc="50" b="1">
                <a:solidFill>
                  <a:srgbClr val="585858"/>
                </a:solidFill>
                <a:latin typeface="Yu Gothic UI Semibold"/>
                <a:cs typeface="Yu Gothic UI Semibold"/>
              </a:rPr>
              <a:t>歳以上</a:t>
            </a:r>
            <a:endParaRPr sz="1000">
              <a:latin typeface="Yu Gothic UI Semibold"/>
              <a:cs typeface="Yu Gothic UI Semibold"/>
            </a:endParaRPr>
          </a:p>
        </p:txBody>
      </p:sp>
      <p:sp>
        <p:nvSpPr>
          <p:cNvPr id="36" name="object 36"/>
          <p:cNvSpPr txBox="1"/>
          <p:nvPr/>
        </p:nvSpPr>
        <p:spPr>
          <a:xfrm>
            <a:off x="3042052" y="862493"/>
            <a:ext cx="4272280" cy="299720"/>
          </a:xfrm>
          <a:prstGeom prst="rect">
            <a:avLst/>
          </a:prstGeom>
        </p:spPr>
        <p:txBody>
          <a:bodyPr wrap="square" lIns="0" tIns="12700" rIns="0" bIns="0" rtlCol="0" vert="horz">
            <a:spAutoFit/>
          </a:bodyPr>
          <a:lstStyle/>
          <a:p>
            <a:pPr marL="12700">
              <a:lnSpc>
                <a:spcPct val="100000"/>
              </a:lnSpc>
              <a:spcBef>
                <a:spcPts val="100"/>
              </a:spcBef>
            </a:pPr>
            <a:r>
              <a:rPr dirty="0" sz="1800" spc="30" b="1">
                <a:solidFill>
                  <a:srgbClr val="585858"/>
                </a:solidFill>
                <a:latin typeface="Yu Gothic UI Semibold"/>
                <a:cs typeface="Yu Gothic UI Semibold"/>
              </a:rPr>
              <a:t>年代別</a:t>
            </a:r>
            <a:r>
              <a:rPr dirty="0" sz="1800" spc="25" b="1">
                <a:solidFill>
                  <a:srgbClr val="585858"/>
                </a:solidFill>
                <a:latin typeface="Yu Gothic UI Semibold"/>
                <a:cs typeface="Yu Gothic UI Semibold"/>
              </a:rPr>
              <a:t>の</a:t>
            </a:r>
            <a:r>
              <a:rPr dirty="0" sz="1800" spc="30" b="1">
                <a:solidFill>
                  <a:srgbClr val="585858"/>
                </a:solidFill>
                <a:latin typeface="Yu Gothic UI Semibold"/>
                <a:cs typeface="Yu Gothic UI Semibold"/>
              </a:rPr>
              <a:t>人口増減率</a:t>
            </a:r>
            <a:r>
              <a:rPr dirty="0" sz="1600" b="1">
                <a:solidFill>
                  <a:srgbClr val="585858"/>
                </a:solidFill>
                <a:latin typeface="Yu Gothic UI Semibold"/>
                <a:cs typeface="Yu Gothic UI Semibold"/>
              </a:rPr>
              <a:t>（</a:t>
            </a:r>
            <a:r>
              <a:rPr dirty="0" sz="1600" spc="80" b="1">
                <a:solidFill>
                  <a:srgbClr val="585858"/>
                </a:solidFill>
                <a:latin typeface="Yu Gothic UI Semibold"/>
                <a:cs typeface="Yu Gothic UI Semibold"/>
              </a:rPr>
              <a:t> </a:t>
            </a:r>
            <a:r>
              <a:rPr dirty="0" sz="1600" spc="50" b="1">
                <a:solidFill>
                  <a:srgbClr val="585858"/>
                </a:solidFill>
                <a:latin typeface="Yu Gothic UI Semibold"/>
                <a:cs typeface="Yu Gothic UI Semibold"/>
              </a:rPr>
              <a:t>2015</a:t>
            </a:r>
            <a:r>
              <a:rPr dirty="0" sz="1600" b="1">
                <a:solidFill>
                  <a:srgbClr val="585858"/>
                </a:solidFill>
                <a:latin typeface="Yu Gothic UI Semibold"/>
                <a:cs typeface="Yu Gothic UI Semibold"/>
              </a:rPr>
              <a:t>年</a:t>
            </a:r>
            <a:r>
              <a:rPr dirty="0" sz="1600" spc="110" b="1">
                <a:solidFill>
                  <a:srgbClr val="585858"/>
                </a:solidFill>
                <a:latin typeface="Yu Gothic UI Semibold"/>
                <a:cs typeface="Yu Gothic UI Semibold"/>
              </a:rPr>
              <a:t> </a:t>
            </a:r>
            <a:r>
              <a:rPr dirty="0" sz="1600" b="1">
                <a:solidFill>
                  <a:srgbClr val="585858"/>
                </a:solidFill>
                <a:latin typeface="Yu Gothic UI Semibold"/>
                <a:cs typeface="Yu Gothic UI Semibold"/>
              </a:rPr>
              <a:t>→</a:t>
            </a:r>
            <a:r>
              <a:rPr dirty="0" sz="1600" spc="80" b="1">
                <a:solidFill>
                  <a:srgbClr val="585858"/>
                </a:solidFill>
                <a:latin typeface="Yu Gothic UI Semibold"/>
                <a:cs typeface="Yu Gothic UI Semibold"/>
              </a:rPr>
              <a:t> </a:t>
            </a:r>
            <a:r>
              <a:rPr dirty="0" sz="1600" spc="-20" b="1">
                <a:solidFill>
                  <a:srgbClr val="585858"/>
                </a:solidFill>
                <a:latin typeface="Yu Gothic UI Semibold"/>
                <a:cs typeface="Yu Gothic UI Semibold"/>
              </a:rPr>
              <a:t>2040</a:t>
            </a:r>
            <a:r>
              <a:rPr dirty="0" sz="1600" b="1">
                <a:solidFill>
                  <a:srgbClr val="585858"/>
                </a:solidFill>
                <a:latin typeface="Yu Gothic UI Semibold"/>
                <a:cs typeface="Yu Gothic UI Semibold"/>
              </a:rPr>
              <a:t>年</a:t>
            </a:r>
            <a:r>
              <a:rPr dirty="0" sz="1600" spc="110" b="1">
                <a:solidFill>
                  <a:srgbClr val="585858"/>
                </a:solidFill>
                <a:latin typeface="Yu Gothic UI Semibold"/>
                <a:cs typeface="Yu Gothic UI Semibold"/>
              </a:rPr>
              <a:t> </a:t>
            </a:r>
            <a:r>
              <a:rPr dirty="0" sz="1600" b="1">
                <a:solidFill>
                  <a:srgbClr val="585858"/>
                </a:solidFill>
                <a:latin typeface="Yu Gothic UI Semibold"/>
                <a:cs typeface="Yu Gothic UI Semibold"/>
              </a:rPr>
              <a:t>）</a:t>
            </a:r>
            <a:endParaRPr sz="1600">
              <a:latin typeface="Yu Gothic UI Semibold"/>
              <a:cs typeface="Yu Gothic UI Semibold"/>
            </a:endParaRPr>
          </a:p>
        </p:txBody>
      </p:sp>
      <p:sp>
        <p:nvSpPr>
          <p:cNvPr id="37" name="object 37"/>
          <p:cNvSpPr txBox="1"/>
          <p:nvPr/>
        </p:nvSpPr>
        <p:spPr>
          <a:xfrm>
            <a:off x="8234574" y="3326127"/>
            <a:ext cx="372745" cy="187325"/>
          </a:xfrm>
          <a:prstGeom prst="rect">
            <a:avLst/>
          </a:prstGeom>
        </p:spPr>
        <p:txBody>
          <a:bodyPr wrap="square" lIns="0" tIns="13970" rIns="0" bIns="0" rtlCol="0" vert="horz">
            <a:spAutoFit/>
          </a:bodyPr>
          <a:lstStyle/>
          <a:p>
            <a:pPr marL="12700">
              <a:lnSpc>
                <a:spcPct val="100000"/>
              </a:lnSpc>
              <a:spcBef>
                <a:spcPts val="110"/>
              </a:spcBef>
            </a:pPr>
            <a:r>
              <a:rPr dirty="0" sz="1050" spc="60" b="1">
                <a:latin typeface="Yu Gothic UI Semibold"/>
                <a:cs typeface="Yu Gothic UI Semibold"/>
              </a:rPr>
              <a:t>193%</a:t>
            </a:r>
            <a:endParaRPr sz="1050">
              <a:latin typeface="Yu Gothic UI Semibold"/>
              <a:cs typeface="Yu Gothic UI Semibold"/>
            </a:endParaRPr>
          </a:p>
        </p:txBody>
      </p:sp>
      <p:sp>
        <p:nvSpPr>
          <p:cNvPr id="38" name="object 38"/>
          <p:cNvSpPr txBox="1"/>
          <p:nvPr/>
        </p:nvSpPr>
        <p:spPr>
          <a:xfrm>
            <a:off x="9052929" y="3326127"/>
            <a:ext cx="372745" cy="187325"/>
          </a:xfrm>
          <a:prstGeom prst="rect">
            <a:avLst/>
          </a:prstGeom>
        </p:spPr>
        <p:txBody>
          <a:bodyPr wrap="square" lIns="0" tIns="13970" rIns="0" bIns="0" rtlCol="0" vert="horz">
            <a:spAutoFit/>
          </a:bodyPr>
          <a:lstStyle/>
          <a:p>
            <a:pPr marL="12700">
              <a:lnSpc>
                <a:spcPct val="100000"/>
              </a:lnSpc>
              <a:spcBef>
                <a:spcPts val="110"/>
              </a:spcBef>
            </a:pPr>
            <a:r>
              <a:rPr dirty="0" sz="1050" spc="15" b="1">
                <a:latin typeface="Yu Gothic UI Semibold"/>
                <a:cs typeface="Yu Gothic UI Semibold"/>
              </a:rPr>
              <a:t>400%</a:t>
            </a:r>
            <a:endParaRPr sz="1050">
              <a:latin typeface="Yu Gothic UI Semibold"/>
              <a:cs typeface="Yu Gothic UI Semibold"/>
            </a:endParaRPr>
          </a:p>
        </p:txBody>
      </p:sp>
      <p:sp>
        <p:nvSpPr>
          <p:cNvPr id="39" name="object 39"/>
          <p:cNvSpPr txBox="1"/>
          <p:nvPr/>
        </p:nvSpPr>
        <p:spPr>
          <a:xfrm>
            <a:off x="5755516" y="5549162"/>
            <a:ext cx="3797300"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出典</a:t>
            </a:r>
            <a:r>
              <a:rPr dirty="0" sz="1100" spc="80" b="1">
                <a:solidFill>
                  <a:srgbClr val="7E7E7E"/>
                </a:solidFill>
                <a:latin typeface="Yu Gothic UI Semibold"/>
                <a:cs typeface="Yu Gothic UI Semibold"/>
              </a:rPr>
              <a:t>：総務省統計局「人口推計」</a:t>
            </a:r>
            <a:r>
              <a:rPr dirty="0" sz="1100" spc="250" b="1">
                <a:solidFill>
                  <a:srgbClr val="7E7E7E"/>
                </a:solidFill>
                <a:latin typeface="Yu Gothic UI Semibold"/>
                <a:cs typeface="Yu Gothic UI Semibold"/>
              </a:rPr>
              <a:t>をもとに</a:t>
            </a:r>
            <a:r>
              <a:rPr dirty="0" sz="1100" spc="20" b="1">
                <a:solidFill>
                  <a:srgbClr val="7E7E7E"/>
                </a:solidFill>
                <a:latin typeface="Yu Gothic UI Semibold"/>
                <a:cs typeface="Yu Gothic UI Semibold"/>
              </a:rPr>
              <a:t>日本維新の会作成</a:t>
            </a:r>
            <a:endParaRPr sz="1100">
              <a:latin typeface="Yu Gothic UI Semibold"/>
              <a:cs typeface="Yu Gothic UI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4597400" cy="391160"/>
          </a:xfrm>
          <a:prstGeom prst="rect"/>
        </p:spPr>
        <p:txBody>
          <a:bodyPr wrap="square" lIns="0" tIns="12700" rIns="0" bIns="0" rtlCol="0" vert="horz">
            <a:spAutoFit/>
          </a:bodyPr>
          <a:lstStyle/>
          <a:p>
            <a:pPr marL="12700">
              <a:lnSpc>
                <a:spcPct val="100000"/>
              </a:lnSpc>
              <a:spcBef>
                <a:spcPts val="100"/>
              </a:spcBef>
            </a:pPr>
            <a:r>
              <a:rPr dirty="0" u="none" spc="120">
                <a:solidFill>
                  <a:srgbClr val="000000"/>
                </a:solidFill>
              </a:rPr>
              <a:t>人口減少・超少子高齢社会の衝</a:t>
            </a:r>
            <a:r>
              <a:rPr dirty="0" u="none" spc="-45">
                <a:solidFill>
                  <a:srgbClr val="000000"/>
                </a:solidFill>
              </a:rPr>
              <a:t>撃</a:t>
            </a:r>
          </a:p>
        </p:txBody>
      </p:sp>
      <p:sp>
        <p:nvSpPr>
          <p:cNvPr id="3" name="object 3"/>
          <p:cNvSpPr/>
          <p:nvPr/>
        </p:nvSpPr>
        <p:spPr>
          <a:xfrm>
            <a:off x="119379" y="6014720"/>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grpSp>
        <p:nvGrpSpPr>
          <p:cNvPr id="4" name="object 4"/>
          <p:cNvGrpSpPr/>
          <p:nvPr/>
        </p:nvGrpSpPr>
        <p:grpSpPr>
          <a:xfrm>
            <a:off x="584200" y="1917700"/>
            <a:ext cx="8862060" cy="2933700"/>
            <a:chOff x="584200" y="1917700"/>
            <a:chExt cx="8862060" cy="2933700"/>
          </a:xfrm>
        </p:grpSpPr>
        <p:sp>
          <p:nvSpPr>
            <p:cNvPr id="5" name="object 5"/>
            <p:cNvSpPr/>
            <p:nvPr/>
          </p:nvSpPr>
          <p:spPr>
            <a:xfrm>
              <a:off x="584200" y="2425700"/>
              <a:ext cx="223520" cy="1816100"/>
            </a:xfrm>
            <a:custGeom>
              <a:avLst/>
              <a:gdLst/>
              <a:ahLst/>
              <a:cxnLst/>
              <a:rect l="l" t="t" r="r" b="b"/>
              <a:pathLst>
                <a:path w="223520" h="1816100">
                  <a:moveTo>
                    <a:pt x="0" y="1816100"/>
                  </a:moveTo>
                  <a:lnTo>
                    <a:pt x="35559" y="1816100"/>
                  </a:lnTo>
                </a:path>
                <a:path w="223520" h="1816100">
                  <a:moveTo>
                    <a:pt x="154939" y="1816100"/>
                  </a:moveTo>
                  <a:lnTo>
                    <a:pt x="223520" y="1816100"/>
                  </a:lnTo>
                </a:path>
                <a:path w="223520" h="1816100">
                  <a:moveTo>
                    <a:pt x="0" y="1211580"/>
                  </a:moveTo>
                  <a:lnTo>
                    <a:pt x="35559" y="1211580"/>
                  </a:lnTo>
                </a:path>
                <a:path w="223520" h="1816100">
                  <a:moveTo>
                    <a:pt x="154939" y="1211580"/>
                  </a:moveTo>
                  <a:lnTo>
                    <a:pt x="223520" y="1211580"/>
                  </a:lnTo>
                </a:path>
                <a:path w="223520" h="1816100">
                  <a:moveTo>
                    <a:pt x="0" y="604520"/>
                  </a:moveTo>
                  <a:lnTo>
                    <a:pt x="35559" y="604520"/>
                  </a:lnTo>
                </a:path>
                <a:path w="223520" h="1816100">
                  <a:moveTo>
                    <a:pt x="154939" y="604520"/>
                  </a:moveTo>
                  <a:lnTo>
                    <a:pt x="223520" y="604520"/>
                  </a:lnTo>
                </a:path>
                <a:path w="223520" h="1816100">
                  <a:moveTo>
                    <a:pt x="0" y="0"/>
                  </a:moveTo>
                  <a:lnTo>
                    <a:pt x="35559" y="0"/>
                  </a:lnTo>
                </a:path>
                <a:path w="223520" h="1816100">
                  <a:moveTo>
                    <a:pt x="154939" y="0"/>
                  </a:moveTo>
                  <a:lnTo>
                    <a:pt x="223520" y="0"/>
                  </a:lnTo>
                </a:path>
              </a:pathLst>
            </a:custGeom>
            <a:ln w="9525">
              <a:solidFill>
                <a:srgbClr val="D9D9D9"/>
              </a:solidFill>
            </a:ln>
          </p:spPr>
          <p:txBody>
            <a:bodyPr wrap="square" lIns="0" tIns="0" rIns="0" bIns="0" rtlCol="0"/>
            <a:lstStyle/>
            <a:p/>
          </p:txBody>
        </p:sp>
        <p:sp>
          <p:nvSpPr>
            <p:cNvPr id="6" name="object 6"/>
            <p:cNvSpPr/>
            <p:nvPr/>
          </p:nvSpPr>
          <p:spPr>
            <a:xfrm>
              <a:off x="619759" y="1917700"/>
              <a:ext cx="119380" cy="2928620"/>
            </a:xfrm>
            <a:custGeom>
              <a:avLst/>
              <a:gdLst/>
              <a:ahLst/>
              <a:cxnLst/>
              <a:rect l="l" t="t" r="r" b="b"/>
              <a:pathLst>
                <a:path w="119379" h="2928620">
                  <a:moveTo>
                    <a:pt x="119379" y="0"/>
                  </a:moveTo>
                  <a:lnTo>
                    <a:pt x="0" y="0"/>
                  </a:lnTo>
                  <a:lnTo>
                    <a:pt x="0" y="2928620"/>
                  </a:lnTo>
                  <a:lnTo>
                    <a:pt x="119379" y="2928620"/>
                  </a:lnTo>
                  <a:lnTo>
                    <a:pt x="119379" y="0"/>
                  </a:lnTo>
                  <a:close/>
                </a:path>
              </a:pathLst>
            </a:custGeom>
            <a:solidFill>
              <a:srgbClr val="FFC000"/>
            </a:solidFill>
          </p:spPr>
          <p:txBody>
            <a:bodyPr wrap="square" lIns="0" tIns="0" rIns="0" bIns="0" rtlCol="0"/>
            <a:lstStyle/>
            <a:p/>
          </p:txBody>
        </p:sp>
        <p:sp>
          <p:nvSpPr>
            <p:cNvPr id="7" name="object 7"/>
            <p:cNvSpPr/>
            <p:nvPr/>
          </p:nvSpPr>
          <p:spPr>
            <a:xfrm>
              <a:off x="927100" y="2425700"/>
              <a:ext cx="68580" cy="1816100"/>
            </a:xfrm>
            <a:custGeom>
              <a:avLst/>
              <a:gdLst/>
              <a:ahLst/>
              <a:cxnLst/>
              <a:rect l="l" t="t" r="r" b="b"/>
              <a:pathLst>
                <a:path w="68580" h="1816100">
                  <a:moveTo>
                    <a:pt x="0" y="1816100"/>
                  </a:moveTo>
                  <a:lnTo>
                    <a:pt x="68580" y="1816100"/>
                  </a:lnTo>
                </a:path>
                <a:path w="68580" h="1816100">
                  <a:moveTo>
                    <a:pt x="0" y="1211580"/>
                  </a:moveTo>
                  <a:lnTo>
                    <a:pt x="68580" y="1211580"/>
                  </a:lnTo>
                </a:path>
                <a:path w="68580" h="1816100">
                  <a:moveTo>
                    <a:pt x="0" y="604520"/>
                  </a:moveTo>
                  <a:lnTo>
                    <a:pt x="68580" y="604520"/>
                  </a:lnTo>
                </a:path>
                <a:path w="68580" h="1816100">
                  <a:moveTo>
                    <a:pt x="0" y="0"/>
                  </a:moveTo>
                  <a:lnTo>
                    <a:pt x="68580" y="0"/>
                  </a:lnTo>
                </a:path>
              </a:pathLst>
            </a:custGeom>
            <a:ln w="9525">
              <a:solidFill>
                <a:srgbClr val="D9D9D9"/>
              </a:solidFill>
            </a:ln>
          </p:spPr>
          <p:txBody>
            <a:bodyPr wrap="square" lIns="0" tIns="0" rIns="0" bIns="0" rtlCol="0"/>
            <a:lstStyle/>
            <a:p/>
          </p:txBody>
        </p:sp>
        <p:sp>
          <p:nvSpPr>
            <p:cNvPr id="8" name="object 8"/>
            <p:cNvSpPr/>
            <p:nvPr/>
          </p:nvSpPr>
          <p:spPr>
            <a:xfrm>
              <a:off x="807720" y="1925320"/>
              <a:ext cx="119380" cy="2921000"/>
            </a:xfrm>
            <a:custGeom>
              <a:avLst/>
              <a:gdLst/>
              <a:ahLst/>
              <a:cxnLst/>
              <a:rect l="l" t="t" r="r" b="b"/>
              <a:pathLst>
                <a:path w="119380" h="2921000">
                  <a:moveTo>
                    <a:pt x="119379" y="0"/>
                  </a:moveTo>
                  <a:lnTo>
                    <a:pt x="0" y="0"/>
                  </a:lnTo>
                  <a:lnTo>
                    <a:pt x="0" y="2921000"/>
                  </a:lnTo>
                  <a:lnTo>
                    <a:pt x="119379" y="2921000"/>
                  </a:lnTo>
                  <a:lnTo>
                    <a:pt x="119379" y="0"/>
                  </a:lnTo>
                  <a:close/>
                </a:path>
              </a:pathLst>
            </a:custGeom>
            <a:solidFill>
              <a:srgbClr val="A6A6A6"/>
            </a:solidFill>
          </p:spPr>
          <p:txBody>
            <a:bodyPr wrap="square" lIns="0" tIns="0" rIns="0" bIns="0" rtlCol="0"/>
            <a:lstStyle/>
            <a:p/>
          </p:txBody>
        </p:sp>
        <p:sp>
          <p:nvSpPr>
            <p:cNvPr id="9" name="object 9"/>
            <p:cNvSpPr/>
            <p:nvPr/>
          </p:nvSpPr>
          <p:spPr>
            <a:xfrm>
              <a:off x="1115059" y="2425700"/>
              <a:ext cx="71120" cy="1816100"/>
            </a:xfrm>
            <a:custGeom>
              <a:avLst/>
              <a:gdLst/>
              <a:ahLst/>
              <a:cxnLst/>
              <a:rect l="l" t="t" r="r" b="b"/>
              <a:pathLst>
                <a:path w="71119" h="1816100">
                  <a:moveTo>
                    <a:pt x="0" y="1816100"/>
                  </a:moveTo>
                  <a:lnTo>
                    <a:pt x="71119" y="1816100"/>
                  </a:lnTo>
                </a:path>
                <a:path w="71119" h="1816100">
                  <a:moveTo>
                    <a:pt x="0" y="1211580"/>
                  </a:moveTo>
                  <a:lnTo>
                    <a:pt x="71119" y="1211580"/>
                  </a:lnTo>
                </a:path>
                <a:path w="71119" h="1816100">
                  <a:moveTo>
                    <a:pt x="0" y="604520"/>
                  </a:moveTo>
                  <a:lnTo>
                    <a:pt x="71119" y="604520"/>
                  </a:lnTo>
                </a:path>
                <a:path w="71119" h="1816100">
                  <a:moveTo>
                    <a:pt x="0" y="0"/>
                  </a:moveTo>
                  <a:lnTo>
                    <a:pt x="71119" y="0"/>
                  </a:lnTo>
                </a:path>
              </a:pathLst>
            </a:custGeom>
            <a:ln w="9525">
              <a:solidFill>
                <a:srgbClr val="D9D9D9"/>
              </a:solidFill>
            </a:ln>
          </p:spPr>
          <p:txBody>
            <a:bodyPr wrap="square" lIns="0" tIns="0" rIns="0" bIns="0" rtlCol="0"/>
            <a:lstStyle/>
            <a:p/>
          </p:txBody>
        </p:sp>
        <p:sp>
          <p:nvSpPr>
            <p:cNvPr id="10" name="object 10"/>
            <p:cNvSpPr/>
            <p:nvPr/>
          </p:nvSpPr>
          <p:spPr>
            <a:xfrm>
              <a:off x="995680" y="2131059"/>
              <a:ext cx="119380" cy="2715260"/>
            </a:xfrm>
            <a:custGeom>
              <a:avLst/>
              <a:gdLst/>
              <a:ahLst/>
              <a:cxnLst/>
              <a:rect l="l" t="t" r="r" b="b"/>
              <a:pathLst>
                <a:path w="119380" h="2715260">
                  <a:moveTo>
                    <a:pt x="119380" y="0"/>
                  </a:moveTo>
                  <a:lnTo>
                    <a:pt x="0" y="0"/>
                  </a:lnTo>
                  <a:lnTo>
                    <a:pt x="0" y="2715260"/>
                  </a:lnTo>
                  <a:lnTo>
                    <a:pt x="119380" y="2715260"/>
                  </a:lnTo>
                  <a:lnTo>
                    <a:pt x="119380" y="0"/>
                  </a:lnTo>
                  <a:close/>
                </a:path>
              </a:pathLst>
            </a:custGeom>
            <a:solidFill>
              <a:srgbClr val="A6A6A6"/>
            </a:solidFill>
          </p:spPr>
          <p:txBody>
            <a:bodyPr wrap="square" lIns="0" tIns="0" rIns="0" bIns="0" rtlCol="0"/>
            <a:lstStyle/>
            <a:p/>
          </p:txBody>
        </p:sp>
        <p:sp>
          <p:nvSpPr>
            <p:cNvPr id="11" name="object 11"/>
            <p:cNvSpPr/>
            <p:nvPr/>
          </p:nvSpPr>
          <p:spPr>
            <a:xfrm>
              <a:off x="1305559" y="2425700"/>
              <a:ext cx="68580" cy="1816100"/>
            </a:xfrm>
            <a:custGeom>
              <a:avLst/>
              <a:gdLst/>
              <a:ahLst/>
              <a:cxnLst/>
              <a:rect l="l" t="t" r="r" b="b"/>
              <a:pathLst>
                <a:path w="68580" h="1816100">
                  <a:moveTo>
                    <a:pt x="0" y="1816100"/>
                  </a:moveTo>
                  <a:lnTo>
                    <a:pt x="68579" y="1816100"/>
                  </a:lnTo>
                </a:path>
                <a:path w="68580" h="1816100">
                  <a:moveTo>
                    <a:pt x="0" y="1211580"/>
                  </a:moveTo>
                  <a:lnTo>
                    <a:pt x="68579" y="1211580"/>
                  </a:lnTo>
                </a:path>
                <a:path w="68580" h="1816100">
                  <a:moveTo>
                    <a:pt x="0" y="604520"/>
                  </a:moveTo>
                  <a:lnTo>
                    <a:pt x="68579" y="604520"/>
                  </a:lnTo>
                </a:path>
                <a:path w="68580" h="1816100">
                  <a:moveTo>
                    <a:pt x="0" y="0"/>
                  </a:moveTo>
                  <a:lnTo>
                    <a:pt x="68579" y="0"/>
                  </a:lnTo>
                </a:path>
              </a:pathLst>
            </a:custGeom>
            <a:ln w="9525">
              <a:solidFill>
                <a:srgbClr val="D9D9D9"/>
              </a:solidFill>
            </a:ln>
          </p:spPr>
          <p:txBody>
            <a:bodyPr wrap="square" lIns="0" tIns="0" rIns="0" bIns="0" rtlCol="0"/>
            <a:lstStyle/>
            <a:p/>
          </p:txBody>
        </p:sp>
        <p:sp>
          <p:nvSpPr>
            <p:cNvPr id="12" name="object 12"/>
            <p:cNvSpPr/>
            <p:nvPr/>
          </p:nvSpPr>
          <p:spPr>
            <a:xfrm>
              <a:off x="1186180" y="2184400"/>
              <a:ext cx="119380" cy="2661920"/>
            </a:xfrm>
            <a:custGeom>
              <a:avLst/>
              <a:gdLst/>
              <a:ahLst/>
              <a:cxnLst/>
              <a:rect l="l" t="t" r="r" b="b"/>
              <a:pathLst>
                <a:path w="119380" h="2661920">
                  <a:moveTo>
                    <a:pt x="119380" y="0"/>
                  </a:moveTo>
                  <a:lnTo>
                    <a:pt x="0" y="0"/>
                  </a:lnTo>
                  <a:lnTo>
                    <a:pt x="0" y="2661920"/>
                  </a:lnTo>
                  <a:lnTo>
                    <a:pt x="119380" y="2661920"/>
                  </a:lnTo>
                  <a:lnTo>
                    <a:pt x="119380" y="0"/>
                  </a:lnTo>
                  <a:close/>
                </a:path>
              </a:pathLst>
            </a:custGeom>
            <a:solidFill>
              <a:srgbClr val="A6A6A6"/>
            </a:solidFill>
          </p:spPr>
          <p:txBody>
            <a:bodyPr wrap="square" lIns="0" tIns="0" rIns="0" bIns="0" rtlCol="0"/>
            <a:lstStyle/>
            <a:p/>
          </p:txBody>
        </p:sp>
        <p:sp>
          <p:nvSpPr>
            <p:cNvPr id="13" name="object 13"/>
            <p:cNvSpPr/>
            <p:nvPr/>
          </p:nvSpPr>
          <p:spPr>
            <a:xfrm>
              <a:off x="1493519" y="2425700"/>
              <a:ext cx="68580" cy="1816100"/>
            </a:xfrm>
            <a:custGeom>
              <a:avLst/>
              <a:gdLst/>
              <a:ahLst/>
              <a:cxnLst/>
              <a:rect l="l" t="t" r="r" b="b"/>
              <a:pathLst>
                <a:path w="68580" h="1816100">
                  <a:moveTo>
                    <a:pt x="0" y="1816100"/>
                  </a:moveTo>
                  <a:lnTo>
                    <a:pt x="68579" y="1816100"/>
                  </a:lnTo>
                </a:path>
                <a:path w="68580" h="1816100">
                  <a:moveTo>
                    <a:pt x="0" y="1211580"/>
                  </a:moveTo>
                  <a:lnTo>
                    <a:pt x="68579" y="1211580"/>
                  </a:lnTo>
                </a:path>
                <a:path w="68580" h="1816100">
                  <a:moveTo>
                    <a:pt x="0" y="604520"/>
                  </a:moveTo>
                  <a:lnTo>
                    <a:pt x="68579" y="604520"/>
                  </a:lnTo>
                </a:path>
                <a:path w="68580" h="1816100">
                  <a:moveTo>
                    <a:pt x="0" y="0"/>
                  </a:moveTo>
                  <a:lnTo>
                    <a:pt x="68579" y="0"/>
                  </a:lnTo>
                </a:path>
              </a:pathLst>
            </a:custGeom>
            <a:ln w="9525">
              <a:solidFill>
                <a:srgbClr val="D9D9D9"/>
              </a:solidFill>
            </a:ln>
          </p:spPr>
          <p:txBody>
            <a:bodyPr wrap="square" lIns="0" tIns="0" rIns="0" bIns="0" rtlCol="0"/>
            <a:lstStyle/>
            <a:p/>
          </p:txBody>
        </p:sp>
        <p:sp>
          <p:nvSpPr>
            <p:cNvPr id="14" name="object 14"/>
            <p:cNvSpPr/>
            <p:nvPr/>
          </p:nvSpPr>
          <p:spPr>
            <a:xfrm>
              <a:off x="1374140" y="2214879"/>
              <a:ext cx="119380" cy="2631440"/>
            </a:xfrm>
            <a:custGeom>
              <a:avLst/>
              <a:gdLst/>
              <a:ahLst/>
              <a:cxnLst/>
              <a:rect l="l" t="t" r="r" b="b"/>
              <a:pathLst>
                <a:path w="119380" h="2631440">
                  <a:moveTo>
                    <a:pt x="119380" y="0"/>
                  </a:moveTo>
                  <a:lnTo>
                    <a:pt x="0" y="0"/>
                  </a:lnTo>
                  <a:lnTo>
                    <a:pt x="0" y="2631440"/>
                  </a:lnTo>
                  <a:lnTo>
                    <a:pt x="119380" y="2631440"/>
                  </a:lnTo>
                  <a:lnTo>
                    <a:pt x="119380" y="0"/>
                  </a:lnTo>
                  <a:close/>
                </a:path>
              </a:pathLst>
            </a:custGeom>
            <a:solidFill>
              <a:srgbClr val="A6A6A6"/>
            </a:solidFill>
          </p:spPr>
          <p:txBody>
            <a:bodyPr wrap="square" lIns="0" tIns="0" rIns="0" bIns="0" rtlCol="0"/>
            <a:lstStyle/>
            <a:p/>
          </p:txBody>
        </p:sp>
        <p:sp>
          <p:nvSpPr>
            <p:cNvPr id="15" name="object 15"/>
            <p:cNvSpPr/>
            <p:nvPr/>
          </p:nvSpPr>
          <p:spPr>
            <a:xfrm>
              <a:off x="1681480" y="2425700"/>
              <a:ext cx="68580" cy="1816100"/>
            </a:xfrm>
            <a:custGeom>
              <a:avLst/>
              <a:gdLst/>
              <a:ahLst/>
              <a:cxnLst/>
              <a:rect l="l" t="t" r="r" b="b"/>
              <a:pathLst>
                <a:path w="68580" h="1816100">
                  <a:moveTo>
                    <a:pt x="0" y="1816100"/>
                  </a:moveTo>
                  <a:lnTo>
                    <a:pt x="68580" y="1816100"/>
                  </a:lnTo>
                </a:path>
                <a:path w="68580" h="1816100">
                  <a:moveTo>
                    <a:pt x="0" y="1211580"/>
                  </a:moveTo>
                  <a:lnTo>
                    <a:pt x="68580" y="1211580"/>
                  </a:lnTo>
                </a:path>
                <a:path w="68580" h="1816100">
                  <a:moveTo>
                    <a:pt x="0" y="604520"/>
                  </a:moveTo>
                  <a:lnTo>
                    <a:pt x="68580" y="604520"/>
                  </a:lnTo>
                </a:path>
                <a:path w="68580" h="1816100">
                  <a:moveTo>
                    <a:pt x="0" y="0"/>
                  </a:moveTo>
                  <a:lnTo>
                    <a:pt x="68580" y="0"/>
                  </a:lnTo>
                </a:path>
              </a:pathLst>
            </a:custGeom>
            <a:ln w="9525">
              <a:solidFill>
                <a:srgbClr val="D9D9D9"/>
              </a:solidFill>
            </a:ln>
          </p:spPr>
          <p:txBody>
            <a:bodyPr wrap="square" lIns="0" tIns="0" rIns="0" bIns="0" rtlCol="0"/>
            <a:lstStyle/>
            <a:p/>
          </p:txBody>
        </p:sp>
        <p:sp>
          <p:nvSpPr>
            <p:cNvPr id="16" name="object 16"/>
            <p:cNvSpPr/>
            <p:nvPr/>
          </p:nvSpPr>
          <p:spPr>
            <a:xfrm>
              <a:off x="1562100" y="2280920"/>
              <a:ext cx="119380" cy="2565400"/>
            </a:xfrm>
            <a:custGeom>
              <a:avLst/>
              <a:gdLst/>
              <a:ahLst/>
              <a:cxnLst/>
              <a:rect l="l" t="t" r="r" b="b"/>
              <a:pathLst>
                <a:path w="119380" h="2565400">
                  <a:moveTo>
                    <a:pt x="119380" y="0"/>
                  </a:moveTo>
                  <a:lnTo>
                    <a:pt x="0" y="0"/>
                  </a:lnTo>
                  <a:lnTo>
                    <a:pt x="0" y="2565400"/>
                  </a:lnTo>
                  <a:lnTo>
                    <a:pt x="119380" y="2565400"/>
                  </a:lnTo>
                  <a:lnTo>
                    <a:pt x="119380" y="0"/>
                  </a:lnTo>
                  <a:close/>
                </a:path>
              </a:pathLst>
            </a:custGeom>
            <a:solidFill>
              <a:srgbClr val="A6A6A6"/>
            </a:solidFill>
          </p:spPr>
          <p:txBody>
            <a:bodyPr wrap="square" lIns="0" tIns="0" rIns="0" bIns="0" rtlCol="0"/>
            <a:lstStyle/>
            <a:p/>
          </p:txBody>
        </p:sp>
        <p:sp>
          <p:nvSpPr>
            <p:cNvPr id="17" name="object 17"/>
            <p:cNvSpPr/>
            <p:nvPr/>
          </p:nvSpPr>
          <p:spPr>
            <a:xfrm>
              <a:off x="1869439" y="2425700"/>
              <a:ext cx="71120" cy="1816100"/>
            </a:xfrm>
            <a:custGeom>
              <a:avLst/>
              <a:gdLst/>
              <a:ahLst/>
              <a:cxnLst/>
              <a:rect l="l" t="t" r="r" b="b"/>
              <a:pathLst>
                <a:path w="71119" h="1816100">
                  <a:moveTo>
                    <a:pt x="0" y="1816100"/>
                  </a:moveTo>
                  <a:lnTo>
                    <a:pt x="71119" y="1816100"/>
                  </a:lnTo>
                </a:path>
                <a:path w="71119" h="1816100">
                  <a:moveTo>
                    <a:pt x="0" y="1211580"/>
                  </a:moveTo>
                  <a:lnTo>
                    <a:pt x="71119" y="1211580"/>
                  </a:lnTo>
                </a:path>
                <a:path w="71119" h="1816100">
                  <a:moveTo>
                    <a:pt x="0" y="604520"/>
                  </a:moveTo>
                  <a:lnTo>
                    <a:pt x="71119" y="604520"/>
                  </a:lnTo>
                </a:path>
                <a:path w="71119" h="1816100">
                  <a:moveTo>
                    <a:pt x="0" y="0"/>
                  </a:moveTo>
                  <a:lnTo>
                    <a:pt x="71119" y="0"/>
                  </a:lnTo>
                </a:path>
              </a:pathLst>
            </a:custGeom>
            <a:ln w="9525">
              <a:solidFill>
                <a:srgbClr val="D9D9D9"/>
              </a:solidFill>
            </a:ln>
          </p:spPr>
          <p:txBody>
            <a:bodyPr wrap="square" lIns="0" tIns="0" rIns="0" bIns="0" rtlCol="0"/>
            <a:lstStyle/>
            <a:p/>
          </p:txBody>
        </p:sp>
        <p:sp>
          <p:nvSpPr>
            <p:cNvPr id="18" name="object 18"/>
            <p:cNvSpPr/>
            <p:nvPr/>
          </p:nvSpPr>
          <p:spPr>
            <a:xfrm>
              <a:off x="1750060" y="2293620"/>
              <a:ext cx="119380" cy="2552700"/>
            </a:xfrm>
            <a:custGeom>
              <a:avLst/>
              <a:gdLst/>
              <a:ahLst/>
              <a:cxnLst/>
              <a:rect l="l" t="t" r="r" b="b"/>
              <a:pathLst>
                <a:path w="119380" h="2552700">
                  <a:moveTo>
                    <a:pt x="119380" y="0"/>
                  </a:moveTo>
                  <a:lnTo>
                    <a:pt x="0" y="0"/>
                  </a:lnTo>
                  <a:lnTo>
                    <a:pt x="0" y="2552700"/>
                  </a:lnTo>
                  <a:lnTo>
                    <a:pt x="119380" y="2552700"/>
                  </a:lnTo>
                  <a:lnTo>
                    <a:pt x="119380" y="0"/>
                  </a:lnTo>
                  <a:close/>
                </a:path>
              </a:pathLst>
            </a:custGeom>
            <a:solidFill>
              <a:srgbClr val="A6A6A6"/>
            </a:solidFill>
          </p:spPr>
          <p:txBody>
            <a:bodyPr wrap="square" lIns="0" tIns="0" rIns="0" bIns="0" rtlCol="0"/>
            <a:lstStyle/>
            <a:p/>
          </p:txBody>
        </p:sp>
        <p:sp>
          <p:nvSpPr>
            <p:cNvPr id="19" name="object 19"/>
            <p:cNvSpPr/>
            <p:nvPr/>
          </p:nvSpPr>
          <p:spPr>
            <a:xfrm>
              <a:off x="2059939" y="2425700"/>
              <a:ext cx="68580" cy="1816100"/>
            </a:xfrm>
            <a:custGeom>
              <a:avLst/>
              <a:gdLst/>
              <a:ahLst/>
              <a:cxnLst/>
              <a:rect l="l" t="t" r="r" b="b"/>
              <a:pathLst>
                <a:path w="68580" h="1816100">
                  <a:moveTo>
                    <a:pt x="0" y="1816100"/>
                  </a:moveTo>
                  <a:lnTo>
                    <a:pt x="68579" y="1816100"/>
                  </a:lnTo>
                </a:path>
                <a:path w="68580" h="1816100">
                  <a:moveTo>
                    <a:pt x="0" y="1211580"/>
                  </a:moveTo>
                  <a:lnTo>
                    <a:pt x="68579" y="1211580"/>
                  </a:lnTo>
                </a:path>
                <a:path w="68580" h="1816100">
                  <a:moveTo>
                    <a:pt x="0" y="604520"/>
                  </a:moveTo>
                  <a:lnTo>
                    <a:pt x="68579" y="604520"/>
                  </a:lnTo>
                </a:path>
                <a:path w="68580" h="1816100">
                  <a:moveTo>
                    <a:pt x="0" y="0"/>
                  </a:moveTo>
                  <a:lnTo>
                    <a:pt x="68579" y="0"/>
                  </a:lnTo>
                </a:path>
              </a:pathLst>
            </a:custGeom>
            <a:ln w="9525">
              <a:solidFill>
                <a:srgbClr val="D9D9D9"/>
              </a:solidFill>
            </a:ln>
          </p:spPr>
          <p:txBody>
            <a:bodyPr wrap="square" lIns="0" tIns="0" rIns="0" bIns="0" rtlCol="0"/>
            <a:lstStyle/>
            <a:p/>
          </p:txBody>
        </p:sp>
        <p:sp>
          <p:nvSpPr>
            <p:cNvPr id="20" name="object 20"/>
            <p:cNvSpPr/>
            <p:nvPr/>
          </p:nvSpPr>
          <p:spPr>
            <a:xfrm>
              <a:off x="1940560" y="2316479"/>
              <a:ext cx="119380" cy="2529840"/>
            </a:xfrm>
            <a:custGeom>
              <a:avLst/>
              <a:gdLst/>
              <a:ahLst/>
              <a:cxnLst/>
              <a:rect l="l" t="t" r="r" b="b"/>
              <a:pathLst>
                <a:path w="119380" h="2529840">
                  <a:moveTo>
                    <a:pt x="119380" y="0"/>
                  </a:moveTo>
                  <a:lnTo>
                    <a:pt x="0" y="0"/>
                  </a:lnTo>
                  <a:lnTo>
                    <a:pt x="0" y="2529840"/>
                  </a:lnTo>
                  <a:lnTo>
                    <a:pt x="119380" y="2529840"/>
                  </a:lnTo>
                  <a:lnTo>
                    <a:pt x="119380" y="0"/>
                  </a:lnTo>
                  <a:close/>
                </a:path>
              </a:pathLst>
            </a:custGeom>
            <a:solidFill>
              <a:srgbClr val="A6A6A6"/>
            </a:solidFill>
          </p:spPr>
          <p:txBody>
            <a:bodyPr wrap="square" lIns="0" tIns="0" rIns="0" bIns="0" rtlCol="0"/>
            <a:lstStyle/>
            <a:p/>
          </p:txBody>
        </p:sp>
        <p:sp>
          <p:nvSpPr>
            <p:cNvPr id="21" name="object 21"/>
            <p:cNvSpPr/>
            <p:nvPr/>
          </p:nvSpPr>
          <p:spPr>
            <a:xfrm>
              <a:off x="2247900" y="2425700"/>
              <a:ext cx="68580" cy="1816100"/>
            </a:xfrm>
            <a:custGeom>
              <a:avLst/>
              <a:gdLst/>
              <a:ahLst/>
              <a:cxnLst/>
              <a:rect l="l" t="t" r="r" b="b"/>
              <a:pathLst>
                <a:path w="68580" h="1816100">
                  <a:moveTo>
                    <a:pt x="0" y="1816100"/>
                  </a:moveTo>
                  <a:lnTo>
                    <a:pt x="68580" y="1816100"/>
                  </a:lnTo>
                </a:path>
                <a:path w="68580" h="1816100">
                  <a:moveTo>
                    <a:pt x="0" y="1211580"/>
                  </a:moveTo>
                  <a:lnTo>
                    <a:pt x="68580" y="1211580"/>
                  </a:lnTo>
                </a:path>
                <a:path w="68580" h="1816100">
                  <a:moveTo>
                    <a:pt x="0" y="604520"/>
                  </a:moveTo>
                  <a:lnTo>
                    <a:pt x="68580" y="604520"/>
                  </a:lnTo>
                </a:path>
                <a:path w="68580" h="1816100">
                  <a:moveTo>
                    <a:pt x="0" y="0"/>
                  </a:moveTo>
                  <a:lnTo>
                    <a:pt x="68580" y="0"/>
                  </a:lnTo>
                </a:path>
              </a:pathLst>
            </a:custGeom>
            <a:ln w="9525">
              <a:solidFill>
                <a:srgbClr val="D9D9D9"/>
              </a:solidFill>
            </a:ln>
          </p:spPr>
          <p:txBody>
            <a:bodyPr wrap="square" lIns="0" tIns="0" rIns="0" bIns="0" rtlCol="0"/>
            <a:lstStyle/>
            <a:p/>
          </p:txBody>
        </p:sp>
        <p:sp>
          <p:nvSpPr>
            <p:cNvPr id="22" name="object 22"/>
            <p:cNvSpPr/>
            <p:nvPr/>
          </p:nvSpPr>
          <p:spPr>
            <a:xfrm>
              <a:off x="2128519" y="2397759"/>
              <a:ext cx="119380" cy="2448560"/>
            </a:xfrm>
            <a:custGeom>
              <a:avLst/>
              <a:gdLst/>
              <a:ahLst/>
              <a:cxnLst/>
              <a:rect l="l" t="t" r="r" b="b"/>
              <a:pathLst>
                <a:path w="119380" h="2448560">
                  <a:moveTo>
                    <a:pt x="119380" y="0"/>
                  </a:moveTo>
                  <a:lnTo>
                    <a:pt x="0" y="0"/>
                  </a:lnTo>
                  <a:lnTo>
                    <a:pt x="0" y="2448560"/>
                  </a:lnTo>
                  <a:lnTo>
                    <a:pt x="119380" y="2448560"/>
                  </a:lnTo>
                  <a:lnTo>
                    <a:pt x="119380" y="0"/>
                  </a:lnTo>
                  <a:close/>
                </a:path>
              </a:pathLst>
            </a:custGeom>
            <a:solidFill>
              <a:srgbClr val="A6A6A6"/>
            </a:solidFill>
          </p:spPr>
          <p:txBody>
            <a:bodyPr wrap="square" lIns="0" tIns="0" rIns="0" bIns="0" rtlCol="0"/>
            <a:lstStyle/>
            <a:p/>
          </p:txBody>
        </p:sp>
        <p:sp>
          <p:nvSpPr>
            <p:cNvPr id="23" name="object 23"/>
            <p:cNvSpPr/>
            <p:nvPr/>
          </p:nvSpPr>
          <p:spPr>
            <a:xfrm>
              <a:off x="2435860" y="2425700"/>
              <a:ext cx="68580" cy="1816100"/>
            </a:xfrm>
            <a:custGeom>
              <a:avLst/>
              <a:gdLst/>
              <a:ahLst/>
              <a:cxnLst/>
              <a:rect l="l" t="t" r="r" b="b"/>
              <a:pathLst>
                <a:path w="68580" h="1816100">
                  <a:moveTo>
                    <a:pt x="0" y="1816100"/>
                  </a:moveTo>
                  <a:lnTo>
                    <a:pt x="68579" y="1816100"/>
                  </a:lnTo>
                </a:path>
                <a:path w="68580" h="1816100">
                  <a:moveTo>
                    <a:pt x="0" y="1211580"/>
                  </a:moveTo>
                  <a:lnTo>
                    <a:pt x="68579" y="1211580"/>
                  </a:lnTo>
                </a:path>
                <a:path w="68580" h="1816100">
                  <a:moveTo>
                    <a:pt x="0" y="604520"/>
                  </a:moveTo>
                  <a:lnTo>
                    <a:pt x="68579" y="604520"/>
                  </a:lnTo>
                </a:path>
                <a:path w="68580" h="1816100">
                  <a:moveTo>
                    <a:pt x="0" y="0"/>
                  </a:moveTo>
                  <a:lnTo>
                    <a:pt x="68579" y="0"/>
                  </a:lnTo>
                </a:path>
              </a:pathLst>
            </a:custGeom>
            <a:ln w="9525">
              <a:solidFill>
                <a:srgbClr val="D9D9D9"/>
              </a:solidFill>
            </a:ln>
          </p:spPr>
          <p:txBody>
            <a:bodyPr wrap="square" lIns="0" tIns="0" rIns="0" bIns="0" rtlCol="0"/>
            <a:lstStyle/>
            <a:p/>
          </p:txBody>
        </p:sp>
        <p:sp>
          <p:nvSpPr>
            <p:cNvPr id="24" name="object 24"/>
            <p:cNvSpPr/>
            <p:nvPr/>
          </p:nvSpPr>
          <p:spPr>
            <a:xfrm>
              <a:off x="2316479" y="2407919"/>
              <a:ext cx="119380" cy="2438400"/>
            </a:xfrm>
            <a:custGeom>
              <a:avLst/>
              <a:gdLst/>
              <a:ahLst/>
              <a:cxnLst/>
              <a:rect l="l" t="t" r="r" b="b"/>
              <a:pathLst>
                <a:path w="119380" h="2438400">
                  <a:moveTo>
                    <a:pt x="119380" y="0"/>
                  </a:moveTo>
                  <a:lnTo>
                    <a:pt x="0" y="0"/>
                  </a:lnTo>
                  <a:lnTo>
                    <a:pt x="0" y="2438400"/>
                  </a:lnTo>
                  <a:lnTo>
                    <a:pt x="119380" y="2438400"/>
                  </a:lnTo>
                  <a:lnTo>
                    <a:pt x="119380" y="0"/>
                  </a:lnTo>
                  <a:close/>
                </a:path>
              </a:pathLst>
            </a:custGeom>
            <a:solidFill>
              <a:srgbClr val="A6A6A6"/>
            </a:solidFill>
          </p:spPr>
          <p:txBody>
            <a:bodyPr wrap="square" lIns="0" tIns="0" rIns="0" bIns="0" rtlCol="0"/>
            <a:lstStyle/>
            <a:p/>
          </p:txBody>
        </p:sp>
        <p:sp>
          <p:nvSpPr>
            <p:cNvPr id="25" name="object 25"/>
            <p:cNvSpPr/>
            <p:nvPr/>
          </p:nvSpPr>
          <p:spPr>
            <a:xfrm>
              <a:off x="2623820" y="2425700"/>
              <a:ext cx="68580" cy="1816100"/>
            </a:xfrm>
            <a:custGeom>
              <a:avLst/>
              <a:gdLst/>
              <a:ahLst/>
              <a:cxnLst/>
              <a:rect l="l" t="t" r="r" b="b"/>
              <a:pathLst>
                <a:path w="68580" h="1816100">
                  <a:moveTo>
                    <a:pt x="0" y="1816100"/>
                  </a:moveTo>
                  <a:lnTo>
                    <a:pt x="68580" y="1816100"/>
                  </a:lnTo>
                </a:path>
                <a:path w="68580" h="1816100">
                  <a:moveTo>
                    <a:pt x="0" y="1211580"/>
                  </a:moveTo>
                  <a:lnTo>
                    <a:pt x="68580" y="1211580"/>
                  </a:lnTo>
                </a:path>
                <a:path w="68580" h="1816100">
                  <a:moveTo>
                    <a:pt x="0" y="604520"/>
                  </a:moveTo>
                  <a:lnTo>
                    <a:pt x="68580" y="604520"/>
                  </a:lnTo>
                </a:path>
                <a:path w="68580" h="1816100">
                  <a:moveTo>
                    <a:pt x="0" y="0"/>
                  </a:moveTo>
                  <a:lnTo>
                    <a:pt x="68580" y="0"/>
                  </a:lnTo>
                </a:path>
              </a:pathLst>
            </a:custGeom>
            <a:ln w="9525">
              <a:solidFill>
                <a:srgbClr val="D9D9D9"/>
              </a:solidFill>
            </a:ln>
          </p:spPr>
          <p:txBody>
            <a:bodyPr wrap="square" lIns="0" tIns="0" rIns="0" bIns="0" rtlCol="0"/>
            <a:lstStyle/>
            <a:p/>
          </p:txBody>
        </p:sp>
        <p:sp>
          <p:nvSpPr>
            <p:cNvPr id="26" name="object 26"/>
            <p:cNvSpPr/>
            <p:nvPr/>
          </p:nvSpPr>
          <p:spPr>
            <a:xfrm>
              <a:off x="2504439" y="2418080"/>
              <a:ext cx="119380" cy="2428240"/>
            </a:xfrm>
            <a:custGeom>
              <a:avLst/>
              <a:gdLst/>
              <a:ahLst/>
              <a:cxnLst/>
              <a:rect l="l" t="t" r="r" b="b"/>
              <a:pathLst>
                <a:path w="119380" h="2428240">
                  <a:moveTo>
                    <a:pt x="119380" y="0"/>
                  </a:moveTo>
                  <a:lnTo>
                    <a:pt x="0" y="0"/>
                  </a:lnTo>
                  <a:lnTo>
                    <a:pt x="0" y="2428240"/>
                  </a:lnTo>
                  <a:lnTo>
                    <a:pt x="119380" y="2428240"/>
                  </a:lnTo>
                  <a:lnTo>
                    <a:pt x="119380" y="0"/>
                  </a:lnTo>
                  <a:close/>
                </a:path>
              </a:pathLst>
            </a:custGeom>
            <a:solidFill>
              <a:srgbClr val="A6A6A6"/>
            </a:solidFill>
          </p:spPr>
          <p:txBody>
            <a:bodyPr wrap="square" lIns="0" tIns="0" rIns="0" bIns="0" rtlCol="0"/>
            <a:lstStyle/>
            <a:p/>
          </p:txBody>
        </p:sp>
        <p:sp>
          <p:nvSpPr>
            <p:cNvPr id="27" name="object 27"/>
            <p:cNvSpPr/>
            <p:nvPr/>
          </p:nvSpPr>
          <p:spPr>
            <a:xfrm>
              <a:off x="2811779" y="2425700"/>
              <a:ext cx="6634480" cy="1816100"/>
            </a:xfrm>
            <a:custGeom>
              <a:avLst/>
              <a:gdLst/>
              <a:ahLst/>
              <a:cxnLst/>
              <a:rect l="l" t="t" r="r" b="b"/>
              <a:pathLst>
                <a:path w="6634480" h="1816100">
                  <a:moveTo>
                    <a:pt x="0" y="1816100"/>
                  </a:moveTo>
                  <a:lnTo>
                    <a:pt x="71119" y="1816100"/>
                  </a:lnTo>
                </a:path>
                <a:path w="6634480" h="1816100">
                  <a:moveTo>
                    <a:pt x="0" y="1211580"/>
                  </a:moveTo>
                  <a:lnTo>
                    <a:pt x="71119" y="1211580"/>
                  </a:lnTo>
                </a:path>
                <a:path w="6634480" h="1816100">
                  <a:moveTo>
                    <a:pt x="0" y="604520"/>
                  </a:moveTo>
                  <a:lnTo>
                    <a:pt x="71119" y="604520"/>
                  </a:lnTo>
                </a:path>
                <a:path w="6634480" h="1816100">
                  <a:moveTo>
                    <a:pt x="0" y="0"/>
                  </a:moveTo>
                  <a:lnTo>
                    <a:pt x="6634480" y="0"/>
                  </a:lnTo>
                </a:path>
              </a:pathLst>
            </a:custGeom>
            <a:ln w="9525">
              <a:solidFill>
                <a:srgbClr val="D9D9D9"/>
              </a:solidFill>
            </a:ln>
          </p:spPr>
          <p:txBody>
            <a:bodyPr wrap="square" lIns="0" tIns="0" rIns="0" bIns="0" rtlCol="0"/>
            <a:lstStyle/>
            <a:p/>
          </p:txBody>
        </p:sp>
        <p:sp>
          <p:nvSpPr>
            <p:cNvPr id="28" name="object 28"/>
            <p:cNvSpPr/>
            <p:nvPr/>
          </p:nvSpPr>
          <p:spPr>
            <a:xfrm>
              <a:off x="2692400" y="2420619"/>
              <a:ext cx="119380" cy="2425700"/>
            </a:xfrm>
            <a:custGeom>
              <a:avLst/>
              <a:gdLst/>
              <a:ahLst/>
              <a:cxnLst/>
              <a:rect l="l" t="t" r="r" b="b"/>
              <a:pathLst>
                <a:path w="119380" h="2425700">
                  <a:moveTo>
                    <a:pt x="119380" y="0"/>
                  </a:moveTo>
                  <a:lnTo>
                    <a:pt x="0" y="0"/>
                  </a:lnTo>
                  <a:lnTo>
                    <a:pt x="0" y="2425700"/>
                  </a:lnTo>
                  <a:lnTo>
                    <a:pt x="119380" y="2425700"/>
                  </a:lnTo>
                  <a:lnTo>
                    <a:pt x="119380" y="0"/>
                  </a:lnTo>
                  <a:close/>
                </a:path>
              </a:pathLst>
            </a:custGeom>
            <a:solidFill>
              <a:srgbClr val="A6A6A6"/>
            </a:solidFill>
          </p:spPr>
          <p:txBody>
            <a:bodyPr wrap="square" lIns="0" tIns="0" rIns="0" bIns="0" rtlCol="0"/>
            <a:lstStyle/>
            <a:p/>
          </p:txBody>
        </p:sp>
        <p:sp>
          <p:nvSpPr>
            <p:cNvPr id="29" name="object 29"/>
            <p:cNvSpPr/>
            <p:nvPr/>
          </p:nvSpPr>
          <p:spPr>
            <a:xfrm>
              <a:off x="3002279" y="3030219"/>
              <a:ext cx="68580" cy="1211580"/>
            </a:xfrm>
            <a:custGeom>
              <a:avLst/>
              <a:gdLst/>
              <a:ahLst/>
              <a:cxnLst/>
              <a:rect l="l" t="t" r="r" b="b"/>
              <a:pathLst>
                <a:path w="68580" h="1211579">
                  <a:moveTo>
                    <a:pt x="0" y="1211579"/>
                  </a:moveTo>
                  <a:lnTo>
                    <a:pt x="68580" y="1211579"/>
                  </a:lnTo>
                </a:path>
                <a:path w="68580" h="1211579">
                  <a:moveTo>
                    <a:pt x="0" y="607059"/>
                  </a:moveTo>
                  <a:lnTo>
                    <a:pt x="68580" y="607059"/>
                  </a:lnTo>
                </a:path>
                <a:path w="68580" h="1211579">
                  <a:moveTo>
                    <a:pt x="0" y="0"/>
                  </a:moveTo>
                  <a:lnTo>
                    <a:pt x="68580" y="0"/>
                  </a:lnTo>
                </a:path>
              </a:pathLst>
            </a:custGeom>
            <a:ln w="9525">
              <a:solidFill>
                <a:srgbClr val="D9D9D9"/>
              </a:solidFill>
            </a:ln>
          </p:spPr>
          <p:txBody>
            <a:bodyPr wrap="square" lIns="0" tIns="0" rIns="0" bIns="0" rtlCol="0"/>
            <a:lstStyle/>
            <a:p/>
          </p:txBody>
        </p:sp>
        <p:sp>
          <p:nvSpPr>
            <p:cNvPr id="30" name="object 30"/>
            <p:cNvSpPr/>
            <p:nvPr/>
          </p:nvSpPr>
          <p:spPr>
            <a:xfrm>
              <a:off x="2882900" y="2466340"/>
              <a:ext cx="119380" cy="2379980"/>
            </a:xfrm>
            <a:custGeom>
              <a:avLst/>
              <a:gdLst/>
              <a:ahLst/>
              <a:cxnLst/>
              <a:rect l="l" t="t" r="r" b="b"/>
              <a:pathLst>
                <a:path w="119380" h="2379979">
                  <a:moveTo>
                    <a:pt x="119380" y="0"/>
                  </a:moveTo>
                  <a:lnTo>
                    <a:pt x="0" y="0"/>
                  </a:lnTo>
                  <a:lnTo>
                    <a:pt x="0" y="2379980"/>
                  </a:lnTo>
                  <a:lnTo>
                    <a:pt x="119380" y="2379980"/>
                  </a:lnTo>
                  <a:lnTo>
                    <a:pt x="119380" y="0"/>
                  </a:lnTo>
                  <a:close/>
                </a:path>
              </a:pathLst>
            </a:custGeom>
            <a:solidFill>
              <a:srgbClr val="A6A6A6"/>
            </a:solidFill>
          </p:spPr>
          <p:txBody>
            <a:bodyPr wrap="square" lIns="0" tIns="0" rIns="0" bIns="0" rtlCol="0"/>
            <a:lstStyle/>
            <a:p/>
          </p:txBody>
        </p:sp>
        <p:sp>
          <p:nvSpPr>
            <p:cNvPr id="31" name="object 31"/>
            <p:cNvSpPr/>
            <p:nvPr/>
          </p:nvSpPr>
          <p:spPr>
            <a:xfrm>
              <a:off x="319023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32" name="object 32"/>
            <p:cNvSpPr/>
            <p:nvPr/>
          </p:nvSpPr>
          <p:spPr>
            <a:xfrm>
              <a:off x="3070860" y="2481580"/>
              <a:ext cx="119380" cy="2364740"/>
            </a:xfrm>
            <a:custGeom>
              <a:avLst/>
              <a:gdLst/>
              <a:ahLst/>
              <a:cxnLst/>
              <a:rect l="l" t="t" r="r" b="b"/>
              <a:pathLst>
                <a:path w="119380" h="2364740">
                  <a:moveTo>
                    <a:pt x="119380" y="0"/>
                  </a:moveTo>
                  <a:lnTo>
                    <a:pt x="0" y="0"/>
                  </a:lnTo>
                  <a:lnTo>
                    <a:pt x="0" y="2364740"/>
                  </a:lnTo>
                  <a:lnTo>
                    <a:pt x="119380" y="2364740"/>
                  </a:lnTo>
                  <a:lnTo>
                    <a:pt x="119380" y="0"/>
                  </a:lnTo>
                  <a:close/>
                </a:path>
              </a:pathLst>
            </a:custGeom>
            <a:solidFill>
              <a:srgbClr val="A6A6A6"/>
            </a:solidFill>
          </p:spPr>
          <p:txBody>
            <a:bodyPr wrap="square" lIns="0" tIns="0" rIns="0" bIns="0" rtlCol="0"/>
            <a:lstStyle/>
            <a:p/>
          </p:txBody>
        </p:sp>
        <p:sp>
          <p:nvSpPr>
            <p:cNvPr id="33" name="object 33"/>
            <p:cNvSpPr/>
            <p:nvPr/>
          </p:nvSpPr>
          <p:spPr>
            <a:xfrm>
              <a:off x="337820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34" name="object 34"/>
            <p:cNvSpPr/>
            <p:nvPr/>
          </p:nvSpPr>
          <p:spPr>
            <a:xfrm>
              <a:off x="3258820" y="2504440"/>
              <a:ext cx="119380" cy="2341880"/>
            </a:xfrm>
            <a:custGeom>
              <a:avLst/>
              <a:gdLst/>
              <a:ahLst/>
              <a:cxnLst/>
              <a:rect l="l" t="t" r="r" b="b"/>
              <a:pathLst>
                <a:path w="119379" h="2341879">
                  <a:moveTo>
                    <a:pt x="119379" y="0"/>
                  </a:moveTo>
                  <a:lnTo>
                    <a:pt x="0" y="0"/>
                  </a:lnTo>
                  <a:lnTo>
                    <a:pt x="0" y="2341880"/>
                  </a:lnTo>
                  <a:lnTo>
                    <a:pt x="119379" y="2341880"/>
                  </a:lnTo>
                  <a:lnTo>
                    <a:pt x="119379" y="0"/>
                  </a:lnTo>
                  <a:close/>
                </a:path>
              </a:pathLst>
            </a:custGeom>
            <a:solidFill>
              <a:srgbClr val="A6A6A6"/>
            </a:solidFill>
          </p:spPr>
          <p:txBody>
            <a:bodyPr wrap="square" lIns="0" tIns="0" rIns="0" bIns="0" rtlCol="0"/>
            <a:lstStyle/>
            <a:p/>
          </p:txBody>
        </p:sp>
        <p:sp>
          <p:nvSpPr>
            <p:cNvPr id="35" name="object 35"/>
            <p:cNvSpPr/>
            <p:nvPr/>
          </p:nvSpPr>
          <p:spPr>
            <a:xfrm>
              <a:off x="3566160"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36" name="object 36"/>
            <p:cNvSpPr/>
            <p:nvPr/>
          </p:nvSpPr>
          <p:spPr>
            <a:xfrm>
              <a:off x="3446779" y="2522219"/>
              <a:ext cx="119380" cy="2324100"/>
            </a:xfrm>
            <a:custGeom>
              <a:avLst/>
              <a:gdLst/>
              <a:ahLst/>
              <a:cxnLst/>
              <a:rect l="l" t="t" r="r" b="b"/>
              <a:pathLst>
                <a:path w="119379" h="2324100">
                  <a:moveTo>
                    <a:pt x="119379" y="0"/>
                  </a:moveTo>
                  <a:lnTo>
                    <a:pt x="0" y="0"/>
                  </a:lnTo>
                  <a:lnTo>
                    <a:pt x="0" y="2324100"/>
                  </a:lnTo>
                  <a:lnTo>
                    <a:pt x="119379" y="2324100"/>
                  </a:lnTo>
                  <a:lnTo>
                    <a:pt x="119379" y="0"/>
                  </a:lnTo>
                  <a:close/>
                </a:path>
              </a:pathLst>
            </a:custGeom>
            <a:solidFill>
              <a:srgbClr val="FFC000"/>
            </a:solidFill>
          </p:spPr>
          <p:txBody>
            <a:bodyPr wrap="square" lIns="0" tIns="0" rIns="0" bIns="0" rtlCol="0"/>
            <a:lstStyle/>
            <a:p/>
          </p:txBody>
        </p:sp>
        <p:sp>
          <p:nvSpPr>
            <p:cNvPr id="37" name="object 37"/>
            <p:cNvSpPr/>
            <p:nvPr/>
          </p:nvSpPr>
          <p:spPr>
            <a:xfrm>
              <a:off x="375666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38" name="object 38"/>
            <p:cNvSpPr/>
            <p:nvPr/>
          </p:nvSpPr>
          <p:spPr>
            <a:xfrm>
              <a:off x="3637279" y="2524759"/>
              <a:ext cx="119380" cy="2321560"/>
            </a:xfrm>
            <a:custGeom>
              <a:avLst/>
              <a:gdLst/>
              <a:ahLst/>
              <a:cxnLst/>
              <a:rect l="l" t="t" r="r" b="b"/>
              <a:pathLst>
                <a:path w="119379" h="2321560">
                  <a:moveTo>
                    <a:pt x="119379" y="0"/>
                  </a:moveTo>
                  <a:lnTo>
                    <a:pt x="0" y="0"/>
                  </a:lnTo>
                  <a:lnTo>
                    <a:pt x="0" y="2321560"/>
                  </a:lnTo>
                  <a:lnTo>
                    <a:pt x="119379" y="2321560"/>
                  </a:lnTo>
                  <a:lnTo>
                    <a:pt x="119379" y="0"/>
                  </a:lnTo>
                  <a:close/>
                </a:path>
              </a:pathLst>
            </a:custGeom>
            <a:solidFill>
              <a:srgbClr val="A6A6A6"/>
            </a:solidFill>
          </p:spPr>
          <p:txBody>
            <a:bodyPr wrap="square" lIns="0" tIns="0" rIns="0" bIns="0" rtlCol="0"/>
            <a:lstStyle/>
            <a:p/>
          </p:txBody>
        </p:sp>
        <p:sp>
          <p:nvSpPr>
            <p:cNvPr id="39" name="object 39"/>
            <p:cNvSpPr/>
            <p:nvPr/>
          </p:nvSpPr>
          <p:spPr>
            <a:xfrm>
              <a:off x="394462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40" name="object 40"/>
            <p:cNvSpPr/>
            <p:nvPr/>
          </p:nvSpPr>
          <p:spPr>
            <a:xfrm>
              <a:off x="3825239" y="2545080"/>
              <a:ext cx="119380" cy="2301240"/>
            </a:xfrm>
            <a:custGeom>
              <a:avLst/>
              <a:gdLst/>
              <a:ahLst/>
              <a:cxnLst/>
              <a:rect l="l" t="t" r="r" b="b"/>
              <a:pathLst>
                <a:path w="119379" h="2301240">
                  <a:moveTo>
                    <a:pt x="119379" y="0"/>
                  </a:moveTo>
                  <a:lnTo>
                    <a:pt x="0" y="0"/>
                  </a:lnTo>
                  <a:lnTo>
                    <a:pt x="0" y="2301240"/>
                  </a:lnTo>
                  <a:lnTo>
                    <a:pt x="119379" y="2301240"/>
                  </a:lnTo>
                  <a:lnTo>
                    <a:pt x="119379" y="0"/>
                  </a:lnTo>
                  <a:close/>
                </a:path>
              </a:pathLst>
            </a:custGeom>
            <a:solidFill>
              <a:srgbClr val="A6A6A6"/>
            </a:solidFill>
          </p:spPr>
          <p:txBody>
            <a:bodyPr wrap="square" lIns="0" tIns="0" rIns="0" bIns="0" rtlCol="0"/>
            <a:lstStyle/>
            <a:p/>
          </p:txBody>
        </p:sp>
        <p:sp>
          <p:nvSpPr>
            <p:cNvPr id="41" name="object 41"/>
            <p:cNvSpPr/>
            <p:nvPr/>
          </p:nvSpPr>
          <p:spPr>
            <a:xfrm>
              <a:off x="413257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42" name="object 42"/>
            <p:cNvSpPr/>
            <p:nvPr/>
          </p:nvSpPr>
          <p:spPr>
            <a:xfrm>
              <a:off x="4013200" y="2547619"/>
              <a:ext cx="119380" cy="2298700"/>
            </a:xfrm>
            <a:custGeom>
              <a:avLst/>
              <a:gdLst/>
              <a:ahLst/>
              <a:cxnLst/>
              <a:rect l="l" t="t" r="r" b="b"/>
              <a:pathLst>
                <a:path w="119379" h="2298700">
                  <a:moveTo>
                    <a:pt x="119379" y="0"/>
                  </a:moveTo>
                  <a:lnTo>
                    <a:pt x="0" y="0"/>
                  </a:lnTo>
                  <a:lnTo>
                    <a:pt x="0" y="2298700"/>
                  </a:lnTo>
                  <a:lnTo>
                    <a:pt x="119379" y="2298700"/>
                  </a:lnTo>
                  <a:lnTo>
                    <a:pt x="119379" y="0"/>
                  </a:lnTo>
                  <a:close/>
                </a:path>
              </a:pathLst>
            </a:custGeom>
            <a:solidFill>
              <a:srgbClr val="A6A6A6"/>
            </a:solidFill>
          </p:spPr>
          <p:txBody>
            <a:bodyPr wrap="square" lIns="0" tIns="0" rIns="0" bIns="0" rtlCol="0"/>
            <a:lstStyle/>
            <a:p/>
          </p:txBody>
        </p:sp>
        <p:sp>
          <p:nvSpPr>
            <p:cNvPr id="43" name="object 43"/>
            <p:cNvSpPr/>
            <p:nvPr/>
          </p:nvSpPr>
          <p:spPr>
            <a:xfrm>
              <a:off x="432054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44" name="object 44"/>
            <p:cNvSpPr/>
            <p:nvPr/>
          </p:nvSpPr>
          <p:spPr>
            <a:xfrm>
              <a:off x="4201159" y="2562859"/>
              <a:ext cx="119380" cy="2283460"/>
            </a:xfrm>
            <a:custGeom>
              <a:avLst/>
              <a:gdLst/>
              <a:ahLst/>
              <a:cxnLst/>
              <a:rect l="l" t="t" r="r" b="b"/>
              <a:pathLst>
                <a:path w="119379" h="2283460">
                  <a:moveTo>
                    <a:pt x="119379" y="0"/>
                  </a:moveTo>
                  <a:lnTo>
                    <a:pt x="0" y="0"/>
                  </a:lnTo>
                  <a:lnTo>
                    <a:pt x="0" y="2283460"/>
                  </a:lnTo>
                  <a:lnTo>
                    <a:pt x="119379" y="2283460"/>
                  </a:lnTo>
                  <a:lnTo>
                    <a:pt x="119379" y="0"/>
                  </a:lnTo>
                  <a:close/>
                </a:path>
              </a:pathLst>
            </a:custGeom>
            <a:solidFill>
              <a:srgbClr val="A6A6A6"/>
            </a:solidFill>
          </p:spPr>
          <p:txBody>
            <a:bodyPr wrap="square" lIns="0" tIns="0" rIns="0" bIns="0" rtlCol="0"/>
            <a:lstStyle/>
            <a:p/>
          </p:txBody>
        </p:sp>
        <p:sp>
          <p:nvSpPr>
            <p:cNvPr id="45" name="object 45"/>
            <p:cNvSpPr/>
            <p:nvPr/>
          </p:nvSpPr>
          <p:spPr>
            <a:xfrm>
              <a:off x="4508500"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46" name="object 46"/>
            <p:cNvSpPr/>
            <p:nvPr/>
          </p:nvSpPr>
          <p:spPr>
            <a:xfrm>
              <a:off x="4389120" y="2573019"/>
              <a:ext cx="119380" cy="2273300"/>
            </a:xfrm>
            <a:custGeom>
              <a:avLst/>
              <a:gdLst/>
              <a:ahLst/>
              <a:cxnLst/>
              <a:rect l="l" t="t" r="r" b="b"/>
              <a:pathLst>
                <a:path w="119379" h="2273300">
                  <a:moveTo>
                    <a:pt x="119379" y="0"/>
                  </a:moveTo>
                  <a:lnTo>
                    <a:pt x="0" y="0"/>
                  </a:lnTo>
                  <a:lnTo>
                    <a:pt x="0" y="2273300"/>
                  </a:lnTo>
                  <a:lnTo>
                    <a:pt x="119379" y="2273300"/>
                  </a:lnTo>
                  <a:lnTo>
                    <a:pt x="119379" y="0"/>
                  </a:lnTo>
                  <a:close/>
                </a:path>
              </a:pathLst>
            </a:custGeom>
            <a:solidFill>
              <a:srgbClr val="FFC000"/>
            </a:solidFill>
          </p:spPr>
          <p:txBody>
            <a:bodyPr wrap="square" lIns="0" tIns="0" rIns="0" bIns="0" rtlCol="0"/>
            <a:lstStyle/>
            <a:p/>
          </p:txBody>
        </p:sp>
        <p:sp>
          <p:nvSpPr>
            <p:cNvPr id="47" name="object 47"/>
            <p:cNvSpPr/>
            <p:nvPr/>
          </p:nvSpPr>
          <p:spPr>
            <a:xfrm>
              <a:off x="469900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48" name="object 48"/>
            <p:cNvSpPr/>
            <p:nvPr/>
          </p:nvSpPr>
          <p:spPr>
            <a:xfrm>
              <a:off x="4579620" y="2590800"/>
              <a:ext cx="119380" cy="2255520"/>
            </a:xfrm>
            <a:custGeom>
              <a:avLst/>
              <a:gdLst/>
              <a:ahLst/>
              <a:cxnLst/>
              <a:rect l="l" t="t" r="r" b="b"/>
              <a:pathLst>
                <a:path w="119379" h="2255520">
                  <a:moveTo>
                    <a:pt x="119379" y="0"/>
                  </a:moveTo>
                  <a:lnTo>
                    <a:pt x="0" y="0"/>
                  </a:lnTo>
                  <a:lnTo>
                    <a:pt x="0" y="2255520"/>
                  </a:lnTo>
                  <a:lnTo>
                    <a:pt x="119379" y="2255520"/>
                  </a:lnTo>
                  <a:lnTo>
                    <a:pt x="119379" y="0"/>
                  </a:lnTo>
                  <a:close/>
                </a:path>
              </a:pathLst>
            </a:custGeom>
            <a:solidFill>
              <a:srgbClr val="A6A6A6"/>
            </a:solidFill>
          </p:spPr>
          <p:txBody>
            <a:bodyPr wrap="square" lIns="0" tIns="0" rIns="0" bIns="0" rtlCol="0"/>
            <a:lstStyle/>
            <a:p/>
          </p:txBody>
        </p:sp>
        <p:sp>
          <p:nvSpPr>
            <p:cNvPr id="49" name="object 49"/>
            <p:cNvSpPr/>
            <p:nvPr/>
          </p:nvSpPr>
          <p:spPr>
            <a:xfrm>
              <a:off x="488695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50" name="object 50"/>
            <p:cNvSpPr/>
            <p:nvPr/>
          </p:nvSpPr>
          <p:spPr>
            <a:xfrm>
              <a:off x="4767579" y="2595880"/>
              <a:ext cx="119380" cy="2250440"/>
            </a:xfrm>
            <a:custGeom>
              <a:avLst/>
              <a:gdLst/>
              <a:ahLst/>
              <a:cxnLst/>
              <a:rect l="l" t="t" r="r" b="b"/>
              <a:pathLst>
                <a:path w="119379" h="2250440">
                  <a:moveTo>
                    <a:pt x="119379" y="0"/>
                  </a:moveTo>
                  <a:lnTo>
                    <a:pt x="0" y="0"/>
                  </a:lnTo>
                  <a:lnTo>
                    <a:pt x="0" y="2250440"/>
                  </a:lnTo>
                  <a:lnTo>
                    <a:pt x="119379" y="2250440"/>
                  </a:lnTo>
                  <a:lnTo>
                    <a:pt x="119379" y="0"/>
                  </a:lnTo>
                  <a:close/>
                </a:path>
              </a:pathLst>
            </a:custGeom>
            <a:solidFill>
              <a:srgbClr val="A6A6A6"/>
            </a:solidFill>
          </p:spPr>
          <p:txBody>
            <a:bodyPr wrap="square" lIns="0" tIns="0" rIns="0" bIns="0" rtlCol="0"/>
            <a:lstStyle/>
            <a:p/>
          </p:txBody>
        </p:sp>
        <p:sp>
          <p:nvSpPr>
            <p:cNvPr id="51" name="object 51"/>
            <p:cNvSpPr/>
            <p:nvPr/>
          </p:nvSpPr>
          <p:spPr>
            <a:xfrm>
              <a:off x="507492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52" name="object 52"/>
            <p:cNvSpPr/>
            <p:nvPr/>
          </p:nvSpPr>
          <p:spPr>
            <a:xfrm>
              <a:off x="4955540" y="2606040"/>
              <a:ext cx="119380" cy="2240280"/>
            </a:xfrm>
            <a:custGeom>
              <a:avLst/>
              <a:gdLst/>
              <a:ahLst/>
              <a:cxnLst/>
              <a:rect l="l" t="t" r="r" b="b"/>
              <a:pathLst>
                <a:path w="119379" h="2240279">
                  <a:moveTo>
                    <a:pt x="119379" y="0"/>
                  </a:moveTo>
                  <a:lnTo>
                    <a:pt x="0" y="0"/>
                  </a:lnTo>
                  <a:lnTo>
                    <a:pt x="0" y="2240280"/>
                  </a:lnTo>
                  <a:lnTo>
                    <a:pt x="119379" y="2240280"/>
                  </a:lnTo>
                  <a:lnTo>
                    <a:pt x="119379" y="0"/>
                  </a:lnTo>
                  <a:close/>
                </a:path>
              </a:pathLst>
            </a:custGeom>
            <a:solidFill>
              <a:srgbClr val="A6A6A6"/>
            </a:solidFill>
          </p:spPr>
          <p:txBody>
            <a:bodyPr wrap="square" lIns="0" tIns="0" rIns="0" bIns="0" rtlCol="0"/>
            <a:lstStyle/>
            <a:p/>
          </p:txBody>
        </p:sp>
        <p:sp>
          <p:nvSpPr>
            <p:cNvPr id="53" name="object 53"/>
            <p:cNvSpPr/>
            <p:nvPr/>
          </p:nvSpPr>
          <p:spPr>
            <a:xfrm>
              <a:off x="5262879"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54" name="object 54"/>
            <p:cNvSpPr/>
            <p:nvPr/>
          </p:nvSpPr>
          <p:spPr>
            <a:xfrm>
              <a:off x="5143500" y="2639059"/>
              <a:ext cx="119380" cy="2207260"/>
            </a:xfrm>
            <a:custGeom>
              <a:avLst/>
              <a:gdLst/>
              <a:ahLst/>
              <a:cxnLst/>
              <a:rect l="l" t="t" r="r" b="b"/>
              <a:pathLst>
                <a:path w="119379" h="2207260">
                  <a:moveTo>
                    <a:pt x="119379" y="0"/>
                  </a:moveTo>
                  <a:lnTo>
                    <a:pt x="0" y="0"/>
                  </a:lnTo>
                  <a:lnTo>
                    <a:pt x="0" y="2207260"/>
                  </a:lnTo>
                  <a:lnTo>
                    <a:pt x="119379" y="2207260"/>
                  </a:lnTo>
                  <a:lnTo>
                    <a:pt x="119379" y="0"/>
                  </a:lnTo>
                  <a:close/>
                </a:path>
              </a:pathLst>
            </a:custGeom>
            <a:solidFill>
              <a:srgbClr val="A6A6A6"/>
            </a:solidFill>
          </p:spPr>
          <p:txBody>
            <a:bodyPr wrap="square" lIns="0" tIns="0" rIns="0" bIns="0" rtlCol="0"/>
            <a:lstStyle/>
            <a:p/>
          </p:txBody>
        </p:sp>
        <p:sp>
          <p:nvSpPr>
            <p:cNvPr id="55" name="object 55"/>
            <p:cNvSpPr/>
            <p:nvPr/>
          </p:nvSpPr>
          <p:spPr>
            <a:xfrm>
              <a:off x="545337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56" name="object 56"/>
            <p:cNvSpPr/>
            <p:nvPr/>
          </p:nvSpPr>
          <p:spPr>
            <a:xfrm>
              <a:off x="5334000" y="2654300"/>
              <a:ext cx="119380" cy="2192020"/>
            </a:xfrm>
            <a:custGeom>
              <a:avLst/>
              <a:gdLst/>
              <a:ahLst/>
              <a:cxnLst/>
              <a:rect l="l" t="t" r="r" b="b"/>
              <a:pathLst>
                <a:path w="119379" h="2192020">
                  <a:moveTo>
                    <a:pt x="119379" y="0"/>
                  </a:moveTo>
                  <a:lnTo>
                    <a:pt x="0" y="0"/>
                  </a:lnTo>
                  <a:lnTo>
                    <a:pt x="0" y="2192020"/>
                  </a:lnTo>
                  <a:lnTo>
                    <a:pt x="119379" y="2192020"/>
                  </a:lnTo>
                  <a:lnTo>
                    <a:pt x="119379" y="0"/>
                  </a:lnTo>
                  <a:close/>
                </a:path>
              </a:pathLst>
            </a:custGeom>
            <a:solidFill>
              <a:srgbClr val="A6A6A6"/>
            </a:solidFill>
          </p:spPr>
          <p:txBody>
            <a:bodyPr wrap="square" lIns="0" tIns="0" rIns="0" bIns="0" rtlCol="0"/>
            <a:lstStyle/>
            <a:p/>
          </p:txBody>
        </p:sp>
        <p:sp>
          <p:nvSpPr>
            <p:cNvPr id="57" name="object 57"/>
            <p:cNvSpPr/>
            <p:nvPr/>
          </p:nvSpPr>
          <p:spPr>
            <a:xfrm>
              <a:off x="564134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58" name="object 58"/>
            <p:cNvSpPr/>
            <p:nvPr/>
          </p:nvSpPr>
          <p:spPr>
            <a:xfrm>
              <a:off x="5521959" y="2659380"/>
              <a:ext cx="119380" cy="2186940"/>
            </a:xfrm>
            <a:custGeom>
              <a:avLst/>
              <a:gdLst/>
              <a:ahLst/>
              <a:cxnLst/>
              <a:rect l="l" t="t" r="r" b="b"/>
              <a:pathLst>
                <a:path w="119379" h="2186940">
                  <a:moveTo>
                    <a:pt x="119379" y="0"/>
                  </a:moveTo>
                  <a:lnTo>
                    <a:pt x="0" y="0"/>
                  </a:lnTo>
                  <a:lnTo>
                    <a:pt x="0" y="2186940"/>
                  </a:lnTo>
                  <a:lnTo>
                    <a:pt x="119379" y="2186940"/>
                  </a:lnTo>
                  <a:lnTo>
                    <a:pt x="119379" y="0"/>
                  </a:lnTo>
                  <a:close/>
                </a:path>
              </a:pathLst>
            </a:custGeom>
            <a:solidFill>
              <a:srgbClr val="A6A6A6"/>
            </a:solidFill>
          </p:spPr>
          <p:txBody>
            <a:bodyPr wrap="square" lIns="0" tIns="0" rIns="0" bIns="0" rtlCol="0"/>
            <a:lstStyle/>
            <a:p/>
          </p:txBody>
        </p:sp>
        <p:sp>
          <p:nvSpPr>
            <p:cNvPr id="59" name="object 59"/>
            <p:cNvSpPr/>
            <p:nvPr/>
          </p:nvSpPr>
          <p:spPr>
            <a:xfrm>
              <a:off x="582930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60" name="object 60"/>
            <p:cNvSpPr/>
            <p:nvPr/>
          </p:nvSpPr>
          <p:spPr>
            <a:xfrm>
              <a:off x="5709920" y="2664459"/>
              <a:ext cx="119380" cy="2181860"/>
            </a:xfrm>
            <a:custGeom>
              <a:avLst/>
              <a:gdLst/>
              <a:ahLst/>
              <a:cxnLst/>
              <a:rect l="l" t="t" r="r" b="b"/>
              <a:pathLst>
                <a:path w="119379" h="2181860">
                  <a:moveTo>
                    <a:pt x="119379" y="0"/>
                  </a:moveTo>
                  <a:lnTo>
                    <a:pt x="0" y="0"/>
                  </a:lnTo>
                  <a:lnTo>
                    <a:pt x="0" y="2181860"/>
                  </a:lnTo>
                  <a:lnTo>
                    <a:pt x="119379" y="2181860"/>
                  </a:lnTo>
                  <a:lnTo>
                    <a:pt x="119379" y="0"/>
                  </a:lnTo>
                  <a:close/>
                </a:path>
              </a:pathLst>
            </a:custGeom>
            <a:solidFill>
              <a:srgbClr val="A6A6A6"/>
            </a:solidFill>
          </p:spPr>
          <p:txBody>
            <a:bodyPr wrap="square" lIns="0" tIns="0" rIns="0" bIns="0" rtlCol="0"/>
            <a:lstStyle/>
            <a:p/>
          </p:txBody>
        </p:sp>
        <p:sp>
          <p:nvSpPr>
            <p:cNvPr id="61" name="object 61"/>
            <p:cNvSpPr/>
            <p:nvPr/>
          </p:nvSpPr>
          <p:spPr>
            <a:xfrm>
              <a:off x="6017259"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62" name="object 62"/>
            <p:cNvSpPr/>
            <p:nvPr/>
          </p:nvSpPr>
          <p:spPr>
            <a:xfrm>
              <a:off x="5897879" y="2679700"/>
              <a:ext cx="119380" cy="2166620"/>
            </a:xfrm>
            <a:custGeom>
              <a:avLst/>
              <a:gdLst/>
              <a:ahLst/>
              <a:cxnLst/>
              <a:rect l="l" t="t" r="r" b="b"/>
              <a:pathLst>
                <a:path w="119379" h="2166620">
                  <a:moveTo>
                    <a:pt x="119379" y="0"/>
                  </a:moveTo>
                  <a:lnTo>
                    <a:pt x="0" y="0"/>
                  </a:lnTo>
                  <a:lnTo>
                    <a:pt x="0" y="2166620"/>
                  </a:lnTo>
                  <a:lnTo>
                    <a:pt x="119379" y="2166620"/>
                  </a:lnTo>
                  <a:lnTo>
                    <a:pt x="119379" y="0"/>
                  </a:lnTo>
                  <a:close/>
                </a:path>
              </a:pathLst>
            </a:custGeom>
            <a:solidFill>
              <a:srgbClr val="A6A6A6"/>
            </a:solidFill>
          </p:spPr>
          <p:txBody>
            <a:bodyPr wrap="square" lIns="0" tIns="0" rIns="0" bIns="0" rtlCol="0"/>
            <a:lstStyle/>
            <a:p/>
          </p:txBody>
        </p:sp>
        <p:sp>
          <p:nvSpPr>
            <p:cNvPr id="63" name="object 63"/>
            <p:cNvSpPr/>
            <p:nvPr/>
          </p:nvSpPr>
          <p:spPr>
            <a:xfrm>
              <a:off x="6205220"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64" name="object 64"/>
            <p:cNvSpPr/>
            <p:nvPr/>
          </p:nvSpPr>
          <p:spPr>
            <a:xfrm>
              <a:off x="6088379" y="2682240"/>
              <a:ext cx="116839" cy="2164080"/>
            </a:xfrm>
            <a:custGeom>
              <a:avLst/>
              <a:gdLst/>
              <a:ahLst/>
              <a:cxnLst/>
              <a:rect l="l" t="t" r="r" b="b"/>
              <a:pathLst>
                <a:path w="116839" h="2164079">
                  <a:moveTo>
                    <a:pt x="116839" y="0"/>
                  </a:moveTo>
                  <a:lnTo>
                    <a:pt x="0" y="0"/>
                  </a:lnTo>
                  <a:lnTo>
                    <a:pt x="0" y="2164080"/>
                  </a:lnTo>
                  <a:lnTo>
                    <a:pt x="116839" y="2164080"/>
                  </a:lnTo>
                  <a:lnTo>
                    <a:pt x="116839" y="0"/>
                  </a:lnTo>
                  <a:close/>
                </a:path>
              </a:pathLst>
            </a:custGeom>
            <a:solidFill>
              <a:srgbClr val="A6A6A6"/>
            </a:solidFill>
          </p:spPr>
          <p:txBody>
            <a:bodyPr wrap="square" lIns="0" tIns="0" rIns="0" bIns="0" rtlCol="0"/>
            <a:lstStyle/>
            <a:p/>
          </p:txBody>
        </p:sp>
        <p:sp>
          <p:nvSpPr>
            <p:cNvPr id="65" name="object 65"/>
            <p:cNvSpPr/>
            <p:nvPr/>
          </p:nvSpPr>
          <p:spPr>
            <a:xfrm>
              <a:off x="639572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66" name="object 66"/>
            <p:cNvSpPr/>
            <p:nvPr/>
          </p:nvSpPr>
          <p:spPr>
            <a:xfrm>
              <a:off x="6276340" y="2689859"/>
              <a:ext cx="119380" cy="2156460"/>
            </a:xfrm>
            <a:custGeom>
              <a:avLst/>
              <a:gdLst/>
              <a:ahLst/>
              <a:cxnLst/>
              <a:rect l="l" t="t" r="r" b="b"/>
              <a:pathLst>
                <a:path w="119379" h="2156460">
                  <a:moveTo>
                    <a:pt x="119379" y="0"/>
                  </a:moveTo>
                  <a:lnTo>
                    <a:pt x="0" y="0"/>
                  </a:lnTo>
                  <a:lnTo>
                    <a:pt x="0" y="2156460"/>
                  </a:lnTo>
                  <a:lnTo>
                    <a:pt x="119379" y="2156460"/>
                  </a:lnTo>
                  <a:lnTo>
                    <a:pt x="119379" y="0"/>
                  </a:lnTo>
                  <a:close/>
                </a:path>
              </a:pathLst>
            </a:custGeom>
            <a:solidFill>
              <a:srgbClr val="A6A6A6"/>
            </a:solidFill>
          </p:spPr>
          <p:txBody>
            <a:bodyPr wrap="square" lIns="0" tIns="0" rIns="0" bIns="0" rtlCol="0"/>
            <a:lstStyle/>
            <a:p/>
          </p:txBody>
        </p:sp>
        <p:sp>
          <p:nvSpPr>
            <p:cNvPr id="67" name="object 67"/>
            <p:cNvSpPr/>
            <p:nvPr/>
          </p:nvSpPr>
          <p:spPr>
            <a:xfrm>
              <a:off x="6583679"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68" name="object 68"/>
            <p:cNvSpPr/>
            <p:nvPr/>
          </p:nvSpPr>
          <p:spPr>
            <a:xfrm>
              <a:off x="6464300" y="2694940"/>
              <a:ext cx="119380" cy="2151380"/>
            </a:xfrm>
            <a:custGeom>
              <a:avLst/>
              <a:gdLst/>
              <a:ahLst/>
              <a:cxnLst/>
              <a:rect l="l" t="t" r="r" b="b"/>
              <a:pathLst>
                <a:path w="119379" h="2151379">
                  <a:moveTo>
                    <a:pt x="119379" y="0"/>
                  </a:moveTo>
                  <a:lnTo>
                    <a:pt x="0" y="0"/>
                  </a:lnTo>
                  <a:lnTo>
                    <a:pt x="0" y="2151380"/>
                  </a:lnTo>
                  <a:lnTo>
                    <a:pt x="119379" y="2151380"/>
                  </a:lnTo>
                  <a:lnTo>
                    <a:pt x="119379" y="0"/>
                  </a:lnTo>
                  <a:close/>
                </a:path>
              </a:pathLst>
            </a:custGeom>
            <a:solidFill>
              <a:srgbClr val="A6A6A6"/>
            </a:solidFill>
          </p:spPr>
          <p:txBody>
            <a:bodyPr wrap="square" lIns="0" tIns="0" rIns="0" bIns="0" rtlCol="0"/>
            <a:lstStyle/>
            <a:p/>
          </p:txBody>
        </p:sp>
        <p:sp>
          <p:nvSpPr>
            <p:cNvPr id="69" name="object 69"/>
            <p:cNvSpPr/>
            <p:nvPr/>
          </p:nvSpPr>
          <p:spPr>
            <a:xfrm>
              <a:off x="677164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70" name="object 70"/>
            <p:cNvSpPr/>
            <p:nvPr/>
          </p:nvSpPr>
          <p:spPr>
            <a:xfrm>
              <a:off x="6652259" y="2715259"/>
              <a:ext cx="119380" cy="2131060"/>
            </a:xfrm>
            <a:custGeom>
              <a:avLst/>
              <a:gdLst/>
              <a:ahLst/>
              <a:cxnLst/>
              <a:rect l="l" t="t" r="r" b="b"/>
              <a:pathLst>
                <a:path w="119379" h="2131060">
                  <a:moveTo>
                    <a:pt x="119379" y="0"/>
                  </a:moveTo>
                  <a:lnTo>
                    <a:pt x="0" y="0"/>
                  </a:lnTo>
                  <a:lnTo>
                    <a:pt x="0" y="2131060"/>
                  </a:lnTo>
                  <a:lnTo>
                    <a:pt x="119379" y="2131060"/>
                  </a:lnTo>
                  <a:lnTo>
                    <a:pt x="119379" y="0"/>
                  </a:lnTo>
                  <a:close/>
                </a:path>
              </a:pathLst>
            </a:custGeom>
            <a:solidFill>
              <a:srgbClr val="A6A6A6"/>
            </a:solidFill>
          </p:spPr>
          <p:txBody>
            <a:bodyPr wrap="square" lIns="0" tIns="0" rIns="0" bIns="0" rtlCol="0"/>
            <a:lstStyle/>
            <a:p/>
          </p:txBody>
        </p:sp>
        <p:sp>
          <p:nvSpPr>
            <p:cNvPr id="71" name="object 71"/>
            <p:cNvSpPr/>
            <p:nvPr/>
          </p:nvSpPr>
          <p:spPr>
            <a:xfrm>
              <a:off x="6959600"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72" name="object 72"/>
            <p:cNvSpPr/>
            <p:nvPr/>
          </p:nvSpPr>
          <p:spPr>
            <a:xfrm>
              <a:off x="6840220" y="2745739"/>
              <a:ext cx="119380" cy="2100580"/>
            </a:xfrm>
            <a:custGeom>
              <a:avLst/>
              <a:gdLst/>
              <a:ahLst/>
              <a:cxnLst/>
              <a:rect l="l" t="t" r="r" b="b"/>
              <a:pathLst>
                <a:path w="119379" h="2100579">
                  <a:moveTo>
                    <a:pt x="119379" y="0"/>
                  </a:moveTo>
                  <a:lnTo>
                    <a:pt x="0" y="0"/>
                  </a:lnTo>
                  <a:lnTo>
                    <a:pt x="0" y="2100580"/>
                  </a:lnTo>
                  <a:lnTo>
                    <a:pt x="119379" y="2100580"/>
                  </a:lnTo>
                  <a:lnTo>
                    <a:pt x="119379" y="0"/>
                  </a:lnTo>
                  <a:close/>
                </a:path>
              </a:pathLst>
            </a:custGeom>
            <a:solidFill>
              <a:srgbClr val="A6A6A6"/>
            </a:solidFill>
          </p:spPr>
          <p:txBody>
            <a:bodyPr wrap="square" lIns="0" tIns="0" rIns="0" bIns="0" rtlCol="0"/>
            <a:lstStyle/>
            <a:p/>
          </p:txBody>
        </p:sp>
        <p:sp>
          <p:nvSpPr>
            <p:cNvPr id="73" name="object 73"/>
            <p:cNvSpPr/>
            <p:nvPr/>
          </p:nvSpPr>
          <p:spPr>
            <a:xfrm>
              <a:off x="715010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74" name="object 74"/>
            <p:cNvSpPr/>
            <p:nvPr/>
          </p:nvSpPr>
          <p:spPr>
            <a:xfrm>
              <a:off x="7030720" y="2763519"/>
              <a:ext cx="119380" cy="2082800"/>
            </a:xfrm>
            <a:custGeom>
              <a:avLst/>
              <a:gdLst/>
              <a:ahLst/>
              <a:cxnLst/>
              <a:rect l="l" t="t" r="r" b="b"/>
              <a:pathLst>
                <a:path w="119379" h="2082800">
                  <a:moveTo>
                    <a:pt x="119379" y="0"/>
                  </a:moveTo>
                  <a:lnTo>
                    <a:pt x="0" y="0"/>
                  </a:lnTo>
                  <a:lnTo>
                    <a:pt x="0" y="2082800"/>
                  </a:lnTo>
                  <a:lnTo>
                    <a:pt x="119379" y="2082800"/>
                  </a:lnTo>
                  <a:lnTo>
                    <a:pt x="119379" y="0"/>
                  </a:lnTo>
                  <a:close/>
                </a:path>
              </a:pathLst>
            </a:custGeom>
            <a:solidFill>
              <a:srgbClr val="A6A6A6"/>
            </a:solidFill>
          </p:spPr>
          <p:txBody>
            <a:bodyPr wrap="square" lIns="0" tIns="0" rIns="0" bIns="0" rtlCol="0"/>
            <a:lstStyle/>
            <a:p/>
          </p:txBody>
        </p:sp>
        <p:sp>
          <p:nvSpPr>
            <p:cNvPr id="75" name="object 75"/>
            <p:cNvSpPr/>
            <p:nvPr/>
          </p:nvSpPr>
          <p:spPr>
            <a:xfrm>
              <a:off x="733805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76" name="object 76"/>
            <p:cNvSpPr/>
            <p:nvPr/>
          </p:nvSpPr>
          <p:spPr>
            <a:xfrm>
              <a:off x="7218680" y="2771139"/>
              <a:ext cx="119380" cy="2075180"/>
            </a:xfrm>
            <a:custGeom>
              <a:avLst/>
              <a:gdLst/>
              <a:ahLst/>
              <a:cxnLst/>
              <a:rect l="l" t="t" r="r" b="b"/>
              <a:pathLst>
                <a:path w="119379" h="2075179">
                  <a:moveTo>
                    <a:pt x="119379" y="0"/>
                  </a:moveTo>
                  <a:lnTo>
                    <a:pt x="0" y="0"/>
                  </a:lnTo>
                  <a:lnTo>
                    <a:pt x="0" y="2075180"/>
                  </a:lnTo>
                  <a:lnTo>
                    <a:pt x="119379" y="2075180"/>
                  </a:lnTo>
                  <a:lnTo>
                    <a:pt x="119379" y="0"/>
                  </a:lnTo>
                  <a:close/>
                </a:path>
              </a:pathLst>
            </a:custGeom>
            <a:solidFill>
              <a:srgbClr val="A6A6A6"/>
            </a:solidFill>
          </p:spPr>
          <p:txBody>
            <a:bodyPr wrap="square" lIns="0" tIns="0" rIns="0" bIns="0" rtlCol="0"/>
            <a:lstStyle/>
            <a:p/>
          </p:txBody>
        </p:sp>
        <p:sp>
          <p:nvSpPr>
            <p:cNvPr id="77" name="object 77"/>
            <p:cNvSpPr/>
            <p:nvPr/>
          </p:nvSpPr>
          <p:spPr>
            <a:xfrm>
              <a:off x="7526019"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78" name="object 78"/>
            <p:cNvSpPr/>
            <p:nvPr/>
          </p:nvSpPr>
          <p:spPr>
            <a:xfrm>
              <a:off x="7406640" y="2778760"/>
              <a:ext cx="119380" cy="2067560"/>
            </a:xfrm>
            <a:custGeom>
              <a:avLst/>
              <a:gdLst/>
              <a:ahLst/>
              <a:cxnLst/>
              <a:rect l="l" t="t" r="r" b="b"/>
              <a:pathLst>
                <a:path w="119379" h="2067560">
                  <a:moveTo>
                    <a:pt x="119379" y="0"/>
                  </a:moveTo>
                  <a:lnTo>
                    <a:pt x="0" y="0"/>
                  </a:lnTo>
                  <a:lnTo>
                    <a:pt x="0" y="2067560"/>
                  </a:lnTo>
                  <a:lnTo>
                    <a:pt x="119379" y="2067560"/>
                  </a:lnTo>
                  <a:lnTo>
                    <a:pt x="119379" y="0"/>
                  </a:lnTo>
                  <a:close/>
                </a:path>
              </a:pathLst>
            </a:custGeom>
            <a:solidFill>
              <a:srgbClr val="A6A6A6"/>
            </a:solidFill>
          </p:spPr>
          <p:txBody>
            <a:bodyPr wrap="square" lIns="0" tIns="0" rIns="0" bIns="0" rtlCol="0"/>
            <a:lstStyle/>
            <a:p/>
          </p:txBody>
        </p:sp>
        <p:sp>
          <p:nvSpPr>
            <p:cNvPr id="79" name="object 79"/>
            <p:cNvSpPr/>
            <p:nvPr/>
          </p:nvSpPr>
          <p:spPr>
            <a:xfrm>
              <a:off x="7713980"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80" name="object 80"/>
            <p:cNvSpPr/>
            <p:nvPr/>
          </p:nvSpPr>
          <p:spPr>
            <a:xfrm>
              <a:off x="7594600" y="2794000"/>
              <a:ext cx="119380" cy="2052320"/>
            </a:xfrm>
            <a:custGeom>
              <a:avLst/>
              <a:gdLst/>
              <a:ahLst/>
              <a:cxnLst/>
              <a:rect l="l" t="t" r="r" b="b"/>
              <a:pathLst>
                <a:path w="119379" h="2052320">
                  <a:moveTo>
                    <a:pt x="119379" y="0"/>
                  </a:moveTo>
                  <a:lnTo>
                    <a:pt x="0" y="0"/>
                  </a:lnTo>
                  <a:lnTo>
                    <a:pt x="0" y="2052320"/>
                  </a:lnTo>
                  <a:lnTo>
                    <a:pt x="119379" y="2052320"/>
                  </a:lnTo>
                  <a:lnTo>
                    <a:pt x="119379" y="0"/>
                  </a:lnTo>
                  <a:close/>
                </a:path>
              </a:pathLst>
            </a:custGeom>
            <a:solidFill>
              <a:srgbClr val="A6A6A6"/>
            </a:solidFill>
          </p:spPr>
          <p:txBody>
            <a:bodyPr wrap="square" lIns="0" tIns="0" rIns="0" bIns="0" rtlCol="0"/>
            <a:lstStyle/>
            <a:p/>
          </p:txBody>
        </p:sp>
        <p:sp>
          <p:nvSpPr>
            <p:cNvPr id="81" name="object 81"/>
            <p:cNvSpPr/>
            <p:nvPr/>
          </p:nvSpPr>
          <p:spPr>
            <a:xfrm>
              <a:off x="790448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82" name="object 82"/>
            <p:cNvSpPr/>
            <p:nvPr/>
          </p:nvSpPr>
          <p:spPr>
            <a:xfrm>
              <a:off x="7785100" y="2821939"/>
              <a:ext cx="119380" cy="2024380"/>
            </a:xfrm>
            <a:custGeom>
              <a:avLst/>
              <a:gdLst/>
              <a:ahLst/>
              <a:cxnLst/>
              <a:rect l="l" t="t" r="r" b="b"/>
              <a:pathLst>
                <a:path w="119379" h="2024379">
                  <a:moveTo>
                    <a:pt x="119379" y="0"/>
                  </a:moveTo>
                  <a:lnTo>
                    <a:pt x="0" y="0"/>
                  </a:lnTo>
                  <a:lnTo>
                    <a:pt x="0" y="2024380"/>
                  </a:lnTo>
                  <a:lnTo>
                    <a:pt x="119379" y="2024380"/>
                  </a:lnTo>
                  <a:lnTo>
                    <a:pt x="119379" y="0"/>
                  </a:lnTo>
                  <a:close/>
                </a:path>
              </a:pathLst>
            </a:custGeom>
            <a:solidFill>
              <a:srgbClr val="A6A6A6"/>
            </a:solidFill>
          </p:spPr>
          <p:txBody>
            <a:bodyPr wrap="square" lIns="0" tIns="0" rIns="0" bIns="0" rtlCol="0"/>
            <a:lstStyle/>
            <a:p/>
          </p:txBody>
        </p:sp>
        <p:sp>
          <p:nvSpPr>
            <p:cNvPr id="83" name="object 83"/>
            <p:cNvSpPr/>
            <p:nvPr/>
          </p:nvSpPr>
          <p:spPr>
            <a:xfrm>
              <a:off x="8092440"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84" name="object 84"/>
            <p:cNvSpPr/>
            <p:nvPr/>
          </p:nvSpPr>
          <p:spPr>
            <a:xfrm>
              <a:off x="7973059" y="2832100"/>
              <a:ext cx="119380" cy="2014220"/>
            </a:xfrm>
            <a:custGeom>
              <a:avLst/>
              <a:gdLst/>
              <a:ahLst/>
              <a:cxnLst/>
              <a:rect l="l" t="t" r="r" b="b"/>
              <a:pathLst>
                <a:path w="119379" h="2014220">
                  <a:moveTo>
                    <a:pt x="119379" y="0"/>
                  </a:moveTo>
                  <a:lnTo>
                    <a:pt x="0" y="0"/>
                  </a:lnTo>
                  <a:lnTo>
                    <a:pt x="0" y="2014220"/>
                  </a:lnTo>
                  <a:lnTo>
                    <a:pt x="119379" y="2014220"/>
                  </a:lnTo>
                  <a:lnTo>
                    <a:pt x="119379" y="0"/>
                  </a:lnTo>
                  <a:close/>
                </a:path>
              </a:pathLst>
            </a:custGeom>
            <a:solidFill>
              <a:srgbClr val="A6A6A6"/>
            </a:solidFill>
          </p:spPr>
          <p:txBody>
            <a:bodyPr wrap="square" lIns="0" tIns="0" rIns="0" bIns="0" rtlCol="0"/>
            <a:lstStyle/>
            <a:p/>
          </p:txBody>
        </p:sp>
        <p:sp>
          <p:nvSpPr>
            <p:cNvPr id="85" name="object 85"/>
            <p:cNvSpPr/>
            <p:nvPr/>
          </p:nvSpPr>
          <p:spPr>
            <a:xfrm>
              <a:off x="8280400" y="3030219"/>
              <a:ext cx="68580" cy="1211580"/>
            </a:xfrm>
            <a:custGeom>
              <a:avLst/>
              <a:gdLst/>
              <a:ahLst/>
              <a:cxnLst/>
              <a:rect l="l" t="t" r="r" b="b"/>
              <a:pathLst>
                <a:path w="68579" h="1211579">
                  <a:moveTo>
                    <a:pt x="0" y="1211579"/>
                  </a:moveTo>
                  <a:lnTo>
                    <a:pt x="68579" y="1211579"/>
                  </a:lnTo>
                </a:path>
                <a:path w="68579" h="1211579">
                  <a:moveTo>
                    <a:pt x="0" y="607059"/>
                  </a:moveTo>
                  <a:lnTo>
                    <a:pt x="68579" y="607059"/>
                  </a:lnTo>
                </a:path>
                <a:path w="68579" h="1211579">
                  <a:moveTo>
                    <a:pt x="0" y="0"/>
                  </a:moveTo>
                  <a:lnTo>
                    <a:pt x="68579" y="0"/>
                  </a:lnTo>
                </a:path>
              </a:pathLst>
            </a:custGeom>
            <a:ln w="9525">
              <a:solidFill>
                <a:srgbClr val="D9D9D9"/>
              </a:solidFill>
            </a:ln>
          </p:spPr>
          <p:txBody>
            <a:bodyPr wrap="square" lIns="0" tIns="0" rIns="0" bIns="0" rtlCol="0"/>
            <a:lstStyle/>
            <a:p/>
          </p:txBody>
        </p:sp>
        <p:sp>
          <p:nvSpPr>
            <p:cNvPr id="86" name="object 86"/>
            <p:cNvSpPr/>
            <p:nvPr/>
          </p:nvSpPr>
          <p:spPr>
            <a:xfrm>
              <a:off x="8161019" y="2832100"/>
              <a:ext cx="119380" cy="2014220"/>
            </a:xfrm>
            <a:custGeom>
              <a:avLst/>
              <a:gdLst/>
              <a:ahLst/>
              <a:cxnLst/>
              <a:rect l="l" t="t" r="r" b="b"/>
              <a:pathLst>
                <a:path w="119379" h="2014220">
                  <a:moveTo>
                    <a:pt x="119379" y="0"/>
                  </a:moveTo>
                  <a:lnTo>
                    <a:pt x="0" y="0"/>
                  </a:lnTo>
                  <a:lnTo>
                    <a:pt x="0" y="2014220"/>
                  </a:lnTo>
                  <a:lnTo>
                    <a:pt x="119379" y="2014220"/>
                  </a:lnTo>
                  <a:lnTo>
                    <a:pt x="119379" y="0"/>
                  </a:lnTo>
                  <a:close/>
                </a:path>
              </a:pathLst>
            </a:custGeom>
            <a:solidFill>
              <a:srgbClr val="A6A6A6"/>
            </a:solidFill>
          </p:spPr>
          <p:txBody>
            <a:bodyPr wrap="square" lIns="0" tIns="0" rIns="0" bIns="0" rtlCol="0"/>
            <a:lstStyle/>
            <a:p/>
          </p:txBody>
        </p:sp>
        <p:sp>
          <p:nvSpPr>
            <p:cNvPr id="87" name="object 87"/>
            <p:cNvSpPr/>
            <p:nvPr/>
          </p:nvSpPr>
          <p:spPr>
            <a:xfrm>
              <a:off x="8468359" y="3030219"/>
              <a:ext cx="68580" cy="1211580"/>
            </a:xfrm>
            <a:custGeom>
              <a:avLst/>
              <a:gdLst/>
              <a:ahLst/>
              <a:cxnLst/>
              <a:rect l="l" t="t" r="r" b="b"/>
              <a:pathLst>
                <a:path w="68579" h="1211579">
                  <a:moveTo>
                    <a:pt x="0" y="1211579"/>
                  </a:moveTo>
                  <a:lnTo>
                    <a:pt x="68580" y="1211579"/>
                  </a:lnTo>
                </a:path>
                <a:path w="68579" h="1211579">
                  <a:moveTo>
                    <a:pt x="0" y="607059"/>
                  </a:moveTo>
                  <a:lnTo>
                    <a:pt x="68580" y="607059"/>
                  </a:lnTo>
                </a:path>
                <a:path w="68579" h="1211579">
                  <a:moveTo>
                    <a:pt x="0" y="0"/>
                  </a:moveTo>
                  <a:lnTo>
                    <a:pt x="68580" y="0"/>
                  </a:lnTo>
                </a:path>
              </a:pathLst>
            </a:custGeom>
            <a:ln w="9525">
              <a:solidFill>
                <a:srgbClr val="D9D9D9"/>
              </a:solidFill>
            </a:ln>
          </p:spPr>
          <p:txBody>
            <a:bodyPr wrap="square" lIns="0" tIns="0" rIns="0" bIns="0" rtlCol="0"/>
            <a:lstStyle/>
            <a:p/>
          </p:txBody>
        </p:sp>
        <p:sp>
          <p:nvSpPr>
            <p:cNvPr id="88" name="object 88"/>
            <p:cNvSpPr/>
            <p:nvPr/>
          </p:nvSpPr>
          <p:spPr>
            <a:xfrm>
              <a:off x="8348980" y="2839719"/>
              <a:ext cx="119380" cy="2006600"/>
            </a:xfrm>
            <a:custGeom>
              <a:avLst/>
              <a:gdLst/>
              <a:ahLst/>
              <a:cxnLst/>
              <a:rect l="l" t="t" r="r" b="b"/>
              <a:pathLst>
                <a:path w="119379" h="2006600">
                  <a:moveTo>
                    <a:pt x="119379" y="0"/>
                  </a:moveTo>
                  <a:lnTo>
                    <a:pt x="0" y="0"/>
                  </a:lnTo>
                  <a:lnTo>
                    <a:pt x="0" y="2006600"/>
                  </a:lnTo>
                  <a:lnTo>
                    <a:pt x="119379" y="2006600"/>
                  </a:lnTo>
                  <a:lnTo>
                    <a:pt x="119379" y="0"/>
                  </a:lnTo>
                  <a:close/>
                </a:path>
              </a:pathLst>
            </a:custGeom>
            <a:solidFill>
              <a:srgbClr val="A6A6A6"/>
            </a:solidFill>
          </p:spPr>
          <p:txBody>
            <a:bodyPr wrap="square" lIns="0" tIns="0" rIns="0" bIns="0" rtlCol="0"/>
            <a:lstStyle/>
            <a:p/>
          </p:txBody>
        </p:sp>
        <p:sp>
          <p:nvSpPr>
            <p:cNvPr id="89" name="object 89"/>
            <p:cNvSpPr/>
            <p:nvPr/>
          </p:nvSpPr>
          <p:spPr>
            <a:xfrm>
              <a:off x="8656319" y="3030219"/>
              <a:ext cx="71120" cy="1211580"/>
            </a:xfrm>
            <a:custGeom>
              <a:avLst/>
              <a:gdLst/>
              <a:ahLst/>
              <a:cxnLst/>
              <a:rect l="l" t="t" r="r" b="b"/>
              <a:pathLst>
                <a:path w="71120" h="1211579">
                  <a:moveTo>
                    <a:pt x="0" y="1211579"/>
                  </a:moveTo>
                  <a:lnTo>
                    <a:pt x="71120" y="1211579"/>
                  </a:lnTo>
                </a:path>
                <a:path w="71120" h="1211579">
                  <a:moveTo>
                    <a:pt x="0" y="607059"/>
                  </a:moveTo>
                  <a:lnTo>
                    <a:pt x="71120" y="607059"/>
                  </a:lnTo>
                </a:path>
                <a:path w="71120" h="1211579">
                  <a:moveTo>
                    <a:pt x="0" y="0"/>
                  </a:moveTo>
                  <a:lnTo>
                    <a:pt x="71120" y="0"/>
                  </a:lnTo>
                </a:path>
              </a:pathLst>
            </a:custGeom>
            <a:ln w="9525">
              <a:solidFill>
                <a:srgbClr val="D9D9D9"/>
              </a:solidFill>
            </a:ln>
          </p:spPr>
          <p:txBody>
            <a:bodyPr wrap="square" lIns="0" tIns="0" rIns="0" bIns="0" rtlCol="0"/>
            <a:lstStyle/>
            <a:p/>
          </p:txBody>
        </p:sp>
        <p:sp>
          <p:nvSpPr>
            <p:cNvPr id="90" name="object 90"/>
            <p:cNvSpPr/>
            <p:nvPr/>
          </p:nvSpPr>
          <p:spPr>
            <a:xfrm>
              <a:off x="8536940" y="2870200"/>
              <a:ext cx="119380" cy="1976120"/>
            </a:xfrm>
            <a:custGeom>
              <a:avLst/>
              <a:gdLst/>
              <a:ahLst/>
              <a:cxnLst/>
              <a:rect l="l" t="t" r="r" b="b"/>
              <a:pathLst>
                <a:path w="119379" h="1976120">
                  <a:moveTo>
                    <a:pt x="119379" y="0"/>
                  </a:moveTo>
                  <a:lnTo>
                    <a:pt x="0" y="0"/>
                  </a:lnTo>
                  <a:lnTo>
                    <a:pt x="0" y="1976120"/>
                  </a:lnTo>
                  <a:lnTo>
                    <a:pt x="119379" y="1976120"/>
                  </a:lnTo>
                  <a:lnTo>
                    <a:pt x="119379" y="0"/>
                  </a:lnTo>
                  <a:close/>
                </a:path>
              </a:pathLst>
            </a:custGeom>
            <a:solidFill>
              <a:srgbClr val="A6A6A6"/>
            </a:solidFill>
          </p:spPr>
          <p:txBody>
            <a:bodyPr wrap="square" lIns="0" tIns="0" rIns="0" bIns="0" rtlCol="0"/>
            <a:lstStyle/>
            <a:p/>
          </p:txBody>
        </p:sp>
        <p:sp>
          <p:nvSpPr>
            <p:cNvPr id="91" name="object 91"/>
            <p:cNvSpPr/>
            <p:nvPr/>
          </p:nvSpPr>
          <p:spPr>
            <a:xfrm>
              <a:off x="8846819" y="3030219"/>
              <a:ext cx="599440" cy="1211580"/>
            </a:xfrm>
            <a:custGeom>
              <a:avLst/>
              <a:gdLst/>
              <a:ahLst/>
              <a:cxnLst/>
              <a:rect l="l" t="t" r="r" b="b"/>
              <a:pathLst>
                <a:path w="599440" h="1211579">
                  <a:moveTo>
                    <a:pt x="0" y="1211579"/>
                  </a:moveTo>
                  <a:lnTo>
                    <a:pt x="68579" y="1211579"/>
                  </a:lnTo>
                </a:path>
                <a:path w="599440" h="1211579">
                  <a:moveTo>
                    <a:pt x="0" y="607059"/>
                  </a:moveTo>
                  <a:lnTo>
                    <a:pt x="68579" y="607059"/>
                  </a:lnTo>
                </a:path>
                <a:path w="599440" h="1211579">
                  <a:moveTo>
                    <a:pt x="0" y="0"/>
                  </a:moveTo>
                  <a:lnTo>
                    <a:pt x="599439" y="0"/>
                  </a:lnTo>
                </a:path>
              </a:pathLst>
            </a:custGeom>
            <a:ln w="9525">
              <a:solidFill>
                <a:srgbClr val="D9D9D9"/>
              </a:solidFill>
            </a:ln>
          </p:spPr>
          <p:txBody>
            <a:bodyPr wrap="square" lIns="0" tIns="0" rIns="0" bIns="0" rtlCol="0"/>
            <a:lstStyle/>
            <a:p/>
          </p:txBody>
        </p:sp>
        <p:sp>
          <p:nvSpPr>
            <p:cNvPr id="92" name="object 92"/>
            <p:cNvSpPr/>
            <p:nvPr/>
          </p:nvSpPr>
          <p:spPr>
            <a:xfrm>
              <a:off x="8727440" y="2908300"/>
              <a:ext cx="119380" cy="1938020"/>
            </a:xfrm>
            <a:custGeom>
              <a:avLst/>
              <a:gdLst/>
              <a:ahLst/>
              <a:cxnLst/>
              <a:rect l="l" t="t" r="r" b="b"/>
              <a:pathLst>
                <a:path w="119379" h="1938020">
                  <a:moveTo>
                    <a:pt x="119379" y="0"/>
                  </a:moveTo>
                  <a:lnTo>
                    <a:pt x="0" y="0"/>
                  </a:lnTo>
                  <a:lnTo>
                    <a:pt x="0" y="1938020"/>
                  </a:lnTo>
                  <a:lnTo>
                    <a:pt x="119379" y="1938020"/>
                  </a:lnTo>
                  <a:lnTo>
                    <a:pt x="119379" y="0"/>
                  </a:lnTo>
                  <a:close/>
                </a:path>
              </a:pathLst>
            </a:custGeom>
            <a:solidFill>
              <a:srgbClr val="A6A6A6"/>
            </a:solidFill>
          </p:spPr>
          <p:txBody>
            <a:bodyPr wrap="square" lIns="0" tIns="0" rIns="0" bIns="0" rtlCol="0"/>
            <a:lstStyle/>
            <a:p/>
          </p:txBody>
        </p:sp>
        <p:sp>
          <p:nvSpPr>
            <p:cNvPr id="93" name="object 93"/>
            <p:cNvSpPr/>
            <p:nvPr/>
          </p:nvSpPr>
          <p:spPr>
            <a:xfrm>
              <a:off x="9034780" y="3637279"/>
              <a:ext cx="68580" cy="604520"/>
            </a:xfrm>
            <a:custGeom>
              <a:avLst/>
              <a:gdLst/>
              <a:ahLst/>
              <a:cxnLst/>
              <a:rect l="l" t="t" r="r" b="b"/>
              <a:pathLst>
                <a:path w="68579" h="604520">
                  <a:moveTo>
                    <a:pt x="0" y="604520"/>
                  </a:moveTo>
                  <a:lnTo>
                    <a:pt x="68579" y="604520"/>
                  </a:lnTo>
                </a:path>
                <a:path w="68579" h="604520">
                  <a:moveTo>
                    <a:pt x="0" y="0"/>
                  </a:moveTo>
                  <a:lnTo>
                    <a:pt x="68579" y="0"/>
                  </a:lnTo>
                </a:path>
              </a:pathLst>
            </a:custGeom>
            <a:ln w="9525">
              <a:solidFill>
                <a:srgbClr val="D9D9D9"/>
              </a:solidFill>
            </a:ln>
          </p:spPr>
          <p:txBody>
            <a:bodyPr wrap="square" lIns="0" tIns="0" rIns="0" bIns="0" rtlCol="0"/>
            <a:lstStyle/>
            <a:p/>
          </p:txBody>
        </p:sp>
        <p:sp>
          <p:nvSpPr>
            <p:cNvPr id="94" name="object 94"/>
            <p:cNvSpPr/>
            <p:nvPr/>
          </p:nvSpPr>
          <p:spPr>
            <a:xfrm>
              <a:off x="8915400" y="3147060"/>
              <a:ext cx="119380" cy="1699260"/>
            </a:xfrm>
            <a:custGeom>
              <a:avLst/>
              <a:gdLst/>
              <a:ahLst/>
              <a:cxnLst/>
              <a:rect l="l" t="t" r="r" b="b"/>
              <a:pathLst>
                <a:path w="119379" h="1699260">
                  <a:moveTo>
                    <a:pt x="119379" y="0"/>
                  </a:moveTo>
                  <a:lnTo>
                    <a:pt x="0" y="0"/>
                  </a:lnTo>
                  <a:lnTo>
                    <a:pt x="0" y="1699260"/>
                  </a:lnTo>
                  <a:lnTo>
                    <a:pt x="119379" y="1699260"/>
                  </a:lnTo>
                  <a:lnTo>
                    <a:pt x="119379" y="0"/>
                  </a:lnTo>
                  <a:close/>
                </a:path>
              </a:pathLst>
            </a:custGeom>
            <a:solidFill>
              <a:srgbClr val="A6A6A6"/>
            </a:solidFill>
          </p:spPr>
          <p:txBody>
            <a:bodyPr wrap="square" lIns="0" tIns="0" rIns="0" bIns="0" rtlCol="0"/>
            <a:lstStyle/>
            <a:p/>
          </p:txBody>
        </p:sp>
        <p:sp>
          <p:nvSpPr>
            <p:cNvPr id="95" name="object 95"/>
            <p:cNvSpPr/>
            <p:nvPr/>
          </p:nvSpPr>
          <p:spPr>
            <a:xfrm>
              <a:off x="9222740" y="3637279"/>
              <a:ext cx="68580" cy="604520"/>
            </a:xfrm>
            <a:custGeom>
              <a:avLst/>
              <a:gdLst/>
              <a:ahLst/>
              <a:cxnLst/>
              <a:rect l="l" t="t" r="r" b="b"/>
              <a:pathLst>
                <a:path w="68579" h="604520">
                  <a:moveTo>
                    <a:pt x="0" y="604520"/>
                  </a:moveTo>
                  <a:lnTo>
                    <a:pt x="68580" y="604520"/>
                  </a:lnTo>
                </a:path>
                <a:path w="68579" h="604520">
                  <a:moveTo>
                    <a:pt x="0" y="0"/>
                  </a:moveTo>
                  <a:lnTo>
                    <a:pt x="68580" y="0"/>
                  </a:lnTo>
                </a:path>
              </a:pathLst>
            </a:custGeom>
            <a:ln w="9525">
              <a:solidFill>
                <a:srgbClr val="D9D9D9"/>
              </a:solidFill>
            </a:ln>
          </p:spPr>
          <p:txBody>
            <a:bodyPr wrap="square" lIns="0" tIns="0" rIns="0" bIns="0" rtlCol="0"/>
            <a:lstStyle/>
            <a:p/>
          </p:txBody>
        </p:sp>
        <p:sp>
          <p:nvSpPr>
            <p:cNvPr id="96" name="object 96"/>
            <p:cNvSpPr/>
            <p:nvPr/>
          </p:nvSpPr>
          <p:spPr>
            <a:xfrm>
              <a:off x="9103359" y="3175000"/>
              <a:ext cx="119380" cy="1671320"/>
            </a:xfrm>
            <a:custGeom>
              <a:avLst/>
              <a:gdLst/>
              <a:ahLst/>
              <a:cxnLst/>
              <a:rect l="l" t="t" r="r" b="b"/>
              <a:pathLst>
                <a:path w="119379" h="1671320">
                  <a:moveTo>
                    <a:pt x="119379" y="0"/>
                  </a:moveTo>
                  <a:lnTo>
                    <a:pt x="0" y="0"/>
                  </a:lnTo>
                  <a:lnTo>
                    <a:pt x="0" y="1671320"/>
                  </a:lnTo>
                  <a:lnTo>
                    <a:pt x="119379" y="1671320"/>
                  </a:lnTo>
                  <a:lnTo>
                    <a:pt x="119379" y="0"/>
                  </a:lnTo>
                  <a:close/>
                </a:path>
              </a:pathLst>
            </a:custGeom>
            <a:solidFill>
              <a:srgbClr val="A6A6A6"/>
            </a:solidFill>
          </p:spPr>
          <p:txBody>
            <a:bodyPr wrap="square" lIns="0" tIns="0" rIns="0" bIns="0" rtlCol="0"/>
            <a:lstStyle/>
            <a:p/>
          </p:txBody>
        </p:sp>
        <p:sp>
          <p:nvSpPr>
            <p:cNvPr id="97" name="object 97"/>
            <p:cNvSpPr/>
            <p:nvPr/>
          </p:nvSpPr>
          <p:spPr>
            <a:xfrm>
              <a:off x="9410700" y="3637279"/>
              <a:ext cx="35560" cy="604520"/>
            </a:xfrm>
            <a:custGeom>
              <a:avLst/>
              <a:gdLst/>
              <a:ahLst/>
              <a:cxnLst/>
              <a:rect l="l" t="t" r="r" b="b"/>
              <a:pathLst>
                <a:path w="35559" h="604520">
                  <a:moveTo>
                    <a:pt x="0" y="604520"/>
                  </a:moveTo>
                  <a:lnTo>
                    <a:pt x="35559" y="604520"/>
                  </a:lnTo>
                </a:path>
                <a:path w="35559" h="604520">
                  <a:moveTo>
                    <a:pt x="0" y="0"/>
                  </a:moveTo>
                  <a:lnTo>
                    <a:pt x="35559" y="0"/>
                  </a:lnTo>
                </a:path>
              </a:pathLst>
            </a:custGeom>
            <a:ln w="9525">
              <a:solidFill>
                <a:srgbClr val="D9D9D9"/>
              </a:solidFill>
            </a:ln>
          </p:spPr>
          <p:txBody>
            <a:bodyPr wrap="square" lIns="0" tIns="0" rIns="0" bIns="0" rtlCol="0"/>
            <a:lstStyle/>
            <a:p/>
          </p:txBody>
        </p:sp>
        <p:sp>
          <p:nvSpPr>
            <p:cNvPr id="98" name="object 98"/>
            <p:cNvSpPr/>
            <p:nvPr/>
          </p:nvSpPr>
          <p:spPr>
            <a:xfrm>
              <a:off x="9291319" y="3510280"/>
              <a:ext cx="119380" cy="1336040"/>
            </a:xfrm>
            <a:custGeom>
              <a:avLst/>
              <a:gdLst/>
              <a:ahLst/>
              <a:cxnLst/>
              <a:rect l="l" t="t" r="r" b="b"/>
              <a:pathLst>
                <a:path w="119379" h="1336039">
                  <a:moveTo>
                    <a:pt x="119379" y="0"/>
                  </a:moveTo>
                  <a:lnTo>
                    <a:pt x="0" y="0"/>
                  </a:lnTo>
                  <a:lnTo>
                    <a:pt x="0" y="1336039"/>
                  </a:lnTo>
                  <a:lnTo>
                    <a:pt x="119379" y="1336039"/>
                  </a:lnTo>
                  <a:lnTo>
                    <a:pt x="119379" y="0"/>
                  </a:lnTo>
                  <a:close/>
                </a:path>
              </a:pathLst>
            </a:custGeom>
            <a:solidFill>
              <a:srgbClr val="A6A6A6"/>
            </a:solidFill>
          </p:spPr>
          <p:txBody>
            <a:bodyPr wrap="square" lIns="0" tIns="0" rIns="0" bIns="0" rtlCol="0"/>
            <a:lstStyle/>
            <a:p/>
          </p:txBody>
        </p:sp>
        <p:sp>
          <p:nvSpPr>
            <p:cNvPr id="99" name="object 99"/>
            <p:cNvSpPr/>
            <p:nvPr/>
          </p:nvSpPr>
          <p:spPr>
            <a:xfrm>
              <a:off x="584200" y="4846320"/>
              <a:ext cx="8862060" cy="0"/>
            </a:xfrm>
            <a:custGeom>
              <a:avLst/>
              <a:gdLst/>
              <a:ahLst/>
              <a:cxnLst/>
              <a:rect l="l" t="t" r="r" b="b"/>
              <a:pathLst>
                <a:path w="8862060" h="0">
                  <a:moveTo>
                    <a:pt x="0" y="0"/>
                  </a:moveTo>
                  <a:lnTo>
                    <a:pt x="8862060" y="0"/>
                  </a:lnTo>
                </a:path>
              </a:pathLst>
            </a:custGeom>
            <a:ln w="9525">
              <a:solidFill>
                <a:srgbClr val="D9D9D9"/>
              </a:solidFill>
            </a:ln>
          </p:spPr>
          <p:txBody>
            <a:bodyPr wrap="square" lIns="0" tIns="0" rIns="0" bIns="0" rtlCol="0"/>
            <a:lstStyle/>
            <a:p/>
          </p:txBody>
        </p:sp>
      </p:grpSp>
      <p:sp>
        <p:nvSpPr>
          <p:cNvPr id="100" name="object 100"/>
          <p:cNvSpPr/>
          <p:nvPr/>
        </p:nvSpPr>
        <p:spPr>
          <a:xfrm>
            <a:off x="584200" y="1216660"/>
            <a:ext cx="8862060" cy="0"/>
          </a:xfrm>
          <a:custGeom>
            <a:avLst/>
            <a:gdLst/>
            <a:ahLst/>
            <a:cxnLst/>
            <a:rect l="l" t="t" r="r" b="b"/>
            <a:pathLst>
              <a:path w="8862060" h="0">
                <a:moveTo>
                  <a:pt x="0" y="0"/>
                </a:moveTo>
                <a:lnTo>
                  <a:pt x="8862060" y="0"/>
                </a:lnTo>
              </a:path>
            </a:pathLst>
          </a:custGeom>
          <a:ln w="9525">
            <a:solidFill>
              <a:srgbClr val="D9D9D9"/>
            </a:solidFill>
          </a:ln>
        </p:spPr>
        <p:txBody>
          <a:bodyPr wrap="square" lIns="0" tIns="0" rIns="0" bIns="0" rtlCol="0"/>
          <a:lstStyle/>
          <a:p/>
        </p:txBody>
      </p:sp>
      <p:sp>
        <p:nvSpPr>
          <p:cNvPr id="101" name="object 101"/>
          <p:cNvSpPr txBox="1"/>
          <p:nvPr/>
        </p:nvSpPr>
        <p:spPr>
          <a:xfrm>
            <a:off x="124626" y="1105806"/>
            <a:ext cx="9334500" cy="798195"/>
          </a:xfrm>
          <a:prstGeom prst="rect">
            <a:avLst/>
          </a:prstGeom>
        </p:spPr>
        <p:txBody>
          <a:bodyPr wrap="square" lIns="0" tIns="12700" rIns="0" bIns="0" rtlCol="0" vert="horz">
            <a:spAutoFit/>
          </a:bodyPr>
          <a:lstStyle/>
          <a:p>
            <a:pPr marL="12700">
              <a:lnSpc>
                <a:spcPct val="100000"/>
              </a:lnSpc>
              <a:spcBef>
                <a:spcPts val="100"/>
              </a:spcBef>
            </a:pPr>
            <a:r>
              <a:rPr dirty="0" sz="1100" spc="25" b="1">
                <a:solidFill>
                  <a:srgbClr val="7E7E7E"/>
                </a:solidFill>
                <a:latin typeface="Yu Gothic UI Semibold"/>
                <a:cs typeface="Yu Gothic UI Semibold"/>
              </a:rPr>
              <a:t>60%</a:t>
            </a:r>
            <a:endParaRPr sz="1100">
              <a:latin typeface="Yu Gothic UI Semibold"/>
              <a:cs typeface="Yu Gothic UI Semibold"/>
            </a:endParaRPr>
          </a:p>
          <a:p>
            <a:pPr>
              <a:lnSpc>
                <a:spcPct val="100000"/>
              </a:lnSpc>
              <a:spcBef>
                <a:spcPts val="5"/>
              </a:spcBef>
            </a:pPr>
            <a:endParaRPr sz="1000">
              <a:latin typeface="Yu Gothic UI Semibold"/>
              <a:cs typeface="Yu Gothic UI Semibold"/>
            </a:endParaRPr>
          </a:p>
          <a:p>
            <a:pPr marL="345440">
              <a:lnSpc>
                <a:spcPts val="1760"/>
              </a:lnSpc>
              <a:tabLst>
                <a:tab pos="9321165" algn="l"/>
              </a:tabLst>
            </a:pPr>
            <a:r>
              <a:rPr dirty="0" sz="1600" spc="35" b="1">
                <a:solidFill>
                  <a:srgbClr val="333399"/>
                </a:solidFill>
                <a:latin typeface="Yu Gothic UI Semibold"/>
                <a:cs typeface="Yu Gothic UI Semibold"/>
              </a:rPr>
              <a:t>4</a:t>
            </a:r>
            <a:r>
              <a:rPr dirty="0" u="sng" sz="1600" spc="35" b="1">
                <a:solidFill>
                  <a:srgbClr val="333399"/>
                </a:solidFill>
                <a:uFill>
                  <a:solidFill>
                    <a:srgbClr val="D9D9D9"/>
                  </a:solidFill>
                </a:uFill>
                <a:latin typeface="Yu Gothic UI Semibold"/>
                <a:cs typeface="Yu Gothic UI Semibold"/>
              </a:rPr>
              <a:t>8%	</a:t>
            </a:r>
            <a:endParaRPr sz="1600">
              <a:latin typeface="Yu Gothic UI Semibold"/>
              <a:cs typeface="Yu Gothic UI Semibold"/>
            </a:endParaRPr>
          </a:p>
          <a:p>
            <a:pPr marL="12700">
              <a:lnSpc>
                <a:spcPts val="1160"/>
              </a:lnSpc>
            </a:pPr>
            <a:r>
              <a:rPr dirty="0" sz="1100" spc="30" b="1">
                <a:solidFill>
                  <a:srgbClr val="7E7E7E"/>
                </a:solidFill>
                <a:latin typeface="Yu Gothic UI Semibold"/>
                <a:cs typeface="Yu Gothic UI Semibold"/>
              </a:rPr>
              <a:t>50%</a:t>
            </a:r>
            <a:endParaRPr sz="1100">
              <a:latin typeface="Yu Gothic UI Semibold"/>
              <a:cs typeface="Yu Gothic UI Semibold"/>
            </a:endParaRPr>
          </a:p>
        </p:txBody>
      </p:sp>
      <p:sp>
        <p:nvSpPr>
          <p:cNvPr id="112" name="object 112"/>
          <p:cNvSpPr txBox="1"/>
          <p:nvPr/>
        </p:nvSpPr>
        <p:spPr>
          <a:xfrm>
            <a:off x="451349" y="5992813"/>
            <a:ext cx="8991600" cy="372110"/>
          </a:xfrm>
          <a:prstGeom prst="rect">
            <a:avLst/>
          </a:prstGeom>
        </p:spPr>
        <p:txBody>
          <a:bodyPr wrap="square" lIns="0" tIns="53340" rIns="0" bIns="0" rtlCol="0" vert="horz">
            <a:spAutoFit/>
          </a:bodyPr>
          <a:lstStyle/>
          <a:p>
            <a:pPr marL="12700">
              <a:lnSpc>
                <a:spcPct val="100000"/>
              </a:lnSpc>
              <a:spcBef>
                <a:spcPts val="420"/>
              </a:spcBef>
            </a:pPr>
            <a:r>
              <a:rPr dirty="0" sz="1800" spc="-5" b="1">
                <a:solidFill>
                  <a:srgbClr val="252525"/>
                </a:solidFill>
                <a:latin typeface="Yu Gothic UI Semibold"/>
                <a:cs typeface="Yu Gothic UI Semibold"/>
              </a:rPr>
              <a:t>20</a:t>
            </a:r>
            <a:r>
              <a:rPr dirty="0" sz="1800" b="1">
                <a:solidFill>
                  <a:srgbClr val="252525"/>
                </a:solidFill>
                <a:latin typeface="Yu Gothic UI Semibold"/>
                <a:cs typeface="Yu Gothic UI Semibold"/>
              </a:rPr>
              <a:t>歳</a:t>
            </a:r>
            <a:r>
              <a:rPr dirty="0" sz="1800" spc="-5" b="1">
                <a:solidFill>
                  <a:srgbClr val="252525"/>
                </a:solidFill>
                <a:latin typeface="Yu Gothic UI Semibold"/>
                <a:cs typeface="Yu Gothic UI Semibold"/>
              </a:rPr>
              <a:t>～39</a:t>
            </a:r>
            <a:r>
              <a:rPr dirty="0" sz="1800" spc="200" b="1">
                <a:solidFill>
                  <a:srgbClr val="252525"/>
                </a:solidFill>
                <a:latin typeface="Yu Gothic UI Semibold"/>
                <a:cs typeface="Yu Gothic UI Semibold"/>
              </a:rPr>
              <a:t>歳</a:t>
            </a:r>
            <a:r>
              <a:rPr dirty="0" sz="1800" spc="165" b="1">
                <a:solidFill>
                  <a:srgbClr val="252525"/>
                </a:solidFill>
                <a:latin typeface="Yu Gothic UI Semibold"/>
                <a:cs typeface="Yu Gothic UI Semibold"/>
              </a:rPr>
              <a:t>の</a:t>
            </a:r>
            <a:r>
              <a:rPr dirty="0" sz="1800" spc="200" b="1">
                <a:solidFill>
                  <a:srgbClr val="252525"/>
                </a:solidFill>
                <a:latin typeface="Yu Gothic UI Semibold"/>
                <a:cs typeface="Yu Gothic UI Semibold"/>
              </a:rPr>
              <a:t>若年女性</a:t>
            </a:r>
            <a:r>
              <a:rPr dirty="0" sz="1800" spc="165" b="1">
                <a:solidFill>
                  <a:srgbClr val="252525"/>
                </a:solidFill>
                <a:latin typeface="Yu Gothic UI Semibold"/>
                <a:cs typeface="Yu Gothic UI Semibold"/>
              </a:rPr>
              <a:t>の</a:t>
            </a:r>
            <a:r>
              <a:rPr dirty="0" sz="1800" spc="200" b="1">
                <a:solidFill>
                  <a:srgbClr val="252525"/>
                </a:solidFill>
                <a:latin typeface="Yu Gothic UI Semibold"/>
                <a:cs typeface="Yu Gothic UI Semibold"/>
              </a:rPr>
              <a:t>人口</a:t>
            </a:r>
            <a:r>
              <a:rPr dirty="0" sz="1800" spc="175" b="1">
                <a:solidFill>
                  <a:srgbClr val="252525"/>
                </a:solidFill>
                <a:latin typeface="Yu Gothic UI Semibold"/>
                <a:cs typeface="Yu Gothic UI Semibold"/>
              </a:rPr>
              <a:t>は</a:t>
            </a:r>
            <a:r>
              <a:rPr dirty="0" sz="1800" spc="165" b="1">
                <a:solidFill>
                  <a:srgbClr val="252525"/>
                </a:solidFill>
                <a:latin typeface="Yu Gothic UI Semibold"/>
                <a:cs typeface="Yu Gothic UI Semibold"/>
              </a:rPr>
              <a:t>すべ</a:t>
            </a:r>
            <a:r>
              <a:rPr dirty="0" sz="1800" spc="150" b="1">
                <a:solidFill>
                  <a:srgbClr val="252525"/>
                </a:solidFill>
                <a:latin typeface="Yu Gothic UI Semibold"/>
                <a:cs typeface="Yu Gothic UI Semibold"/>
              </a:rPr>
              <a:t>て</a:t>
            </a:r>
            <a:r>
              <a:rPr dirty="0" sz="1800" spc="165" b="1">
                <a:solidFill>
                  <a:srgbClr val="252525"/>
                </a:solidFill>
                <a:latin typeface="Yu Gothic UI Semibold"/>
                <a:cs typeface="Yu Gothic UI Semibold"/>
              </a:rPr>
              <a:t>の</a:t>
            </a:r>
            <a:r>
              <a:rPr dirty="0" sz="1800" spc="200" b="1">
                <a:solidFill>
                  <a:srgbClr val="252525"/>
                </a:solidFill>
                <a:latin typeface="Yu Gothic UI Semibold"/>
                <a:cs typeface="Yu Gothic UI Semibold"/>
              </a:rPr>
              <a:t>地域</a:t>
            </a:r>
            <a:r>
              <a:rPr dirty="0" sz="1800" spc="160" b="1">
                <a:solidFill>
                  <a:srgbClr val="252525"/>
                </a:solidFill>
                <a:latin typeface="Yu Gothic UI Semibold"/>
                <a:cs typeface="Yu Gothic UI Semibold"/>
              </a:rPr>
              <a:t>で</a:t>
            </a:r>
            <a:r>
              <a:rPr dirty="0" sz="1800" spc="200" b="1">
                <a:solidFill>
                  <a:srgbClr val="252525"/>
                </a:solidFill>
                <a:latin typeface="Yu Gothic UI Semibold"/>
                <a:cs typeface="Yu Gothic UI Semibold"/>
              </a:rPr>
              <a:t>激減</a:t>
            </a:r>
            <a:r>
              <a:rPr dirty="0" sz="1800" spc="140" b="1">
                <a:solidFill>
                  <a:srgbClr val="252525"/>
                </a:solidFill>
                <a:latin typeface="Yu Gothic UI Semibold"/>
                <a:cs typeface="Yu Gothic UI Semibold"/>
              </a:rPr>
              <a:t>し</a:t>
            </a:r>
            <a:r>
              <a:rPr dirty="0" sz="1800" spc="130" b="1">
                <a:solidFill>
                  <a:srgbClr val="252525"/>
                </a:solidFill>
                <a:latin typeface="Yu Gothic UI Semibold"/>
                <a:cs typeface="Yu Gothic UI Semibold"/>
              </a:rPr>
              <a:t>、</a:t>
            </a:r>
            <a:r>
              <a:rPr dirty="0" sz="1800" spc="200" b="1">
                <a:solidFill>
                  <a:srgbClr val="252525"/>
                </a:solidFill>
                <a:latin typeface="Yu Gothic UI Semibold"/>
                <a:cs typeface="Yu Gothic UI Semibold"/>
              </a:rPr>
              <a:t>出生数</a:t>
            </a:r>
            <a:r>
              <a:rPr dirty="0" sz="1800" spc="160" b="1">
                <a:solidFill>
                  <a:srgbClr val="252525"/>
                </a:solidFill>
                <a:latin typeface="Yu Gothic UI Semibold"/>
                <a:cs typeface="Yu Gothic UI Semibold"/>
              </a:rPr>
              <a:t>に</a:t>
            </a:r>
            <a:r>
              <a:rPr dirty="0" sz="1800" spc="200" b="1">
                <a:solidFill>
                  <a:srgbClr val="252525"/>
                </a:solidFill>
                <a:latin typeface="Yu Gothic UI Semibold"/>
                <a:cs typeface="Yu Gothic UI Semibold"/>
              </a:rPr>
              <a:t>大</a:t>
            </a:r>
            <a:r>
              <a:rPr dirty="0" sz="1800" spc="150" b="1">
                <a:solidFill>
                  <a:srgbClr val="252525"/>
                </a:solidFill>
                <a:latin typeface="Yu Gothic UI Semibold"/>
                <a:cs typeface="Yu Gothic UI Semibold"/>
              </a:rPr>
              <a:t>き</a:t>
            </a:r>
            <a:r>
              <a:rPr dirty="0" sz="1800" spc="175" b="1">
                <a:solidFill>
                  <a:srgbClr val="252525"/>
                </a:solidFill>
                <a:latin typeface="Yu Gothic UI Semibold"/>
                <a:cs typeface="Yu Gothic UI Semibold"/>
              </a:rPr>
              <a:t>な</a:t>
            </a:r>
            <a:r>
              <a:rPr dirty="0" sz="1800" spc="200" b="1">
                <a:solidFill>
                  <a:srgbClr val="252525"/>
                </a:solidFill>
                <a:latin typeface="Yu Gothic UI Semibold"/>
                <a:cs typeface="Yu Gothic UI Semibold"/>
              </a:rPr>
              <a:t>影響</a:t>
            </a:r>
            <a:r>
              <a:rPr dirty="0" sz="1800" spc="150" b="1">
                <a:solidFill>
                  <a:srgbClr val="252525"/>
                </a:solidFill>
                <a:latin typeface="Yu Gothic UI Semibold"/>
                <a:cs typeface="Yu Gothic UI Semibold"/>
              </a:rPr>
              <a:t>を</a:t>
            </a:r>
            <a:r>
              <a:rPr dirty="0" sz="1800" spc="200" b="1">
                <a:solidFill>
                  <a:srgbClr val="252525"/>
                </a:solidFill>
                <a:latin typeface="Yu Gothic UI Semibold"/>
                <a:cs typeface="Yu Gothic UI Semibold"/>
              </a:rPr>
              <a:t>与</a:t>
            </a:r>
            <a:r>
              <a:rPr dirty="0" sz="1800" spc="160" b="1">
                <a:solidFill>
                  <a:srgbClr val="252525"/>
                </a:solidFill>
                <a:latin typeface="Yu Gothic UI Semibold"/>
                <a:cs typeface="Yu Gothic UI Semibold"/>
              </a:rPr>
              <a:t>え</a:t>
            </a:r>
            <a:r>
              <a:rPr dirty="0" sz="1800" spc="155" b="1">
                <a:solidFill>
                  <a:srgbClr val="252525"/>
                </a:solidFill>
                <a:latin typeface="Yu Gothic UI Semibold"/>
                <a:cs typeface="Yu Gothic UI Semibold"/>
              </a:rPr>
              <a:t>る</a:t>
            </a:r>
            <a:r>
              <a:rPr dirty="0" sz="1800" spc="130" b="1">
                <a:solidFill>
                  <a:srgbClr val="252525"/>
                </a:solidFill>
                <a:latin typeface="Yu Gothic UI Semibold"/>
                <a:cs typeface="Yu Gothic UI Semibold"/>
              </a:rPr>
              <a:t>。</a:t>
            </a:r>
            <a:endParaRPr sz="1800">
              <a:latin typeface="Yu Gothic UI Semibold"/>
              <a:cs typeface="Yu Gothic UI Semibold"/>
            </a:endParaRPr>
          </a:p>
        </p:txBody>
      </p:sp>
      <p:sp>
        <p:nvSpPr>
          <p:cNvPr id="113" name="object 113"/>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21</a:t>
            </a:r>
            <a:endParaRPr sz="900">
              <a:latin typeface="MS UI Gothic"/>
              <a:cs typeface="MS UI Gothic"/>
            </a:endParaRPr>
          </a:p>
        </p:txBody>
      </p:sp>
      <p:sp>
        <p:nvSpPr>
          <p:cNvPr id="114" name="object 11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102" name="object 102"/>
          <p:cNvSpPr txBox="1"/>
          <p:nvPr/>
        </p:nvSpPr>
        <p:spPr>
          <a:xfrm>
            <a:off x="3285662" y="2111950"/>
            <a:ext cx="440055" cy="269240"/>
          </a:xfrm>
          <a:prstGeom prst="rect">
            <a:avLst/>
          </a:prstGeom>
        </p:spPr>
        <p:txBody>
          <a:bodyPr wrap="square" lIns="0" tIns="12700" rIns="0" bIns="0" rtlCol="0" vert="horz">
            <a:spAutoFit/>
          </a:bodyPr>
          <a:lstStyle/>
          <a:p>
            <a:pPr marL="12700">
              <a:lnSpc>
                <a:spcPct val="100000"/>
              </a:lnSpc>
              <a:spcBef>
                <a:spcPts val="100"/>
              </a:spcBef>
            </a:pPr>
            <a:r>
              <a:rPr dirty="0" sz="1600" spc="45" b="1">
                <a:solidFill>
                  <a:srgbClr val="333399"/>
                </a:solidFill>
                <a:latin typeface="Yu Gothic UI Semibold"/>
                <a:cs typeface="Yu Gothic UI Semibold"/>
              </a:rPr>
              <a:t>38%</a:t>
            </a:r>
            <a:endParaRPr sz="1600">
              <a:latin typeface="Yu Gothic UI Semibold"/>
              <a:cs typeface="Yu Gothic UI Semibold"/>
            </a:endParaRPr>
          </a:p>
        </p:txBody>
      </p:sp>
      <p:sp>
        <p:nvSpPr>
          <p:cNvPr id="103" name="object 103"/>
          <p:cNvSpPr txBox="1"/>
          <p:nvPr/>
        </p:nvSpPr>
        <p:spPr>
          <a:xfrm>
            <a:off x="4228307" y="2163766"/>
            <a:ext cx="441325" cy="269240"/>
          </a:xfrm>
          <a:prstGeom prst="rect">
            <a:avLst/>
          </a:prstGeom>
        </p:spPr>
        <p:txBody>
          <a:bodyPr wrap="square" lIns="0" tIns="12700" rIns="0" bIns="0" rtlCol="0" vert="horz">
            <a:spAutoFit/>
          </a:bodyPr>
          <a:lstStyle/>
          <a:p>
            <a:pPr marL="12700">
              <a:lnSpc>
                <a:spcPct val="100000"/>
              </a:lnSpc>
              <a:spcBef>
                <a:spcPts val="100"/>
              </a:spcBef>
            </a:pPr>
            <a:r>
              <a:rPr dirty="0" sz="1600" spc="-10" b="1">
                <a:solidFill>
                  <a:srgbClr val="333399"/>
                </a:solidFill>
                <a:latin typeface="Yu Gothic UI Semibold"/>
                <a:cs typeface="Yu Gothic UI Semibold"/>
              </a:rPr>
              <a:t>38</a:t>
            </a:r>
            <a:r>
              <a:rPr dirty="0" sz="1600" spc="165" b="1">
                <a:solidFill>
                  <a:srgbClr val="333399"/>
                </a:solidFill>
                <a:latin typeface="Yu Gothic UI Semibold"/>
                <a:cs typeface="Yu Gothic UI Semibold"/>
              </a:rPr>
              <a:t>%</a:t>
            </a:r>
            <a:endParaRPr sz="1600">
              <a:latin typeface="Yu Gothic UI Semibold"/>
              <a:cs typeface="Yu Gothic UI Semibold"/>
            </a:endParaRPr>
          </a:p>
        </p:txBody>
      </p:sp>
      <p:sp>
        <p:nvSpPr>
          <p:cNvPr id="104" name="object 104"/>
          <p:cNvSpPr txBox="1"/>
          <p:nvPr/>
        </p:nvSpPr>
        <p:spPr>
          <a:xfrm>
            <a:off x="202299" y="4735212"/>
            <a:ext cx="237490" cy="193040"/>
          </a:xfrm>
          <a:prstGeom prst="rect">
            <a:avLst/>
          </a:prstGeom>
        </p:spPr>
        <p:txBody>
          <a:bodyPr wrap="square" lIns="0" tIns="12700" rIns="0" bIns="0" rtlCol="0" vert="horz">
            <a:spAutoFit/>
          </a:bodyPr>
          <a:lstStyle/>
          <a:p>
            <a:pPr marL="12700">
              <a:lnSpc>
                <a:spcPct val="100000"/>
              </a:lnSpc>
              <a:spcBef>
                <a:spcPts val="100"/>
              </a:spcBef>
            </a:pPr>
            <a:r>
              <a:rPr dirty="0" sz="1100" spc="60" b="1">
                <a:solidFill>
                  <a:srgbClr val="7E7E7E"/>
                </a:solidFill>
                <a:latin typeface="Yu Gothic UI Semibold"/>
                <a:cs typeface="Yu Gothic UI Semibold"/>
              </a:rPr>
              <a:t>0%</a:t>
            </a:r>
            <a:endParaRPr sz="1100">
              <a:latin typeface="Yu Gothic UI Semibold"/>
              <a:cs typeface="Yu Gothic UI Semibold"/>
            </a:endParaRPr>
          </a:p>
        </p:txBody>
      </p:sp>
      <p:sp>
        <p:nvSpPr>
          <p:cNvPr id="105" name="object 105"/>
          <p:cNvSpPr txBox="1"/>
          <p:nvPr/>
        </p:nvSpPr>
        <p:spPr>
          <a:xfrm>
            <a:off x="124626" y="4130311"/>
            <a:ext cx="311150" cy="193040"/>
          </a:xfrm>
          <a:prstGeom prst="rect">
            <a:avLst/>
          </a:prstGeom>
        </p:spPr>
        <p:txBody>
          <a:bodyPr wrap="square" lIns="0" tIns="12700" rIns="0" bIns="0" rtlCol="0" vert="horz">
            <a:spAutoFit/>
          </a:bodyPr>
          <a:lstStyle/>
          <a:p>
            <a:pPr marL="12700">
              <a:lnSpc>
                <a:spcPct val="100000"/>
              </a:lnSpc>
              <a:spcBef>
                <a:spcPts val="100"/>
              </a:spcBef>
            </a:pPr>
            <a:r>
              <a:rPr dirty="0" sz="1100" spc="170" b="1">
                <a:solidFill>
                  <a:srgbClr val="7E7E7E"/>
                </a:solidFill>
                <a:latin typeface="Yu Gothic UI Semibold"/>
                <a:cs typeface="Yu Gothic UI Semibold"/>
              </a:rPr>
              <a:t>1</a:t>
            </a:r>
            <a:r>
              <a:rPr dirty="0" sz="1100" spc="40" b="1">
                <a:solidFill>
                  <a:srgbClr val="7E7E7E"/>
                </a:solidFill>
                <a:latin typeface="Yu Gothic UI Semibold"/>
                <a:cs typeface="Yu Gothic UI Semibold"/>
              </a:rPr>
              <a:t>0%</a:t>
            </a:r>
            <a:endParaRPr sz="1100">
              <a:latin typeface="Yu Gothic UI Semibold"/>
              <a:cs typeface="Yu Gothic UI Semibold"/>
            </a:endParaRPr>
          </a:p>
        </p:txBody>
      </p:sp>
      <p:sp>
        <p:nvSpPr>
          <p:cNvPr id="106" name="object 106"/>
          <p:cNvSpPr txBox="1"/>
          <p:nvPr/>
        </p:nvSpPr>
        <p:spPr>
          <a:xfrm>
            <a:off x="124626" y="3525410"/>
            <a:ext cx="311150"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7E7E7E"/>
                </a:solidFill>
                <a:latin typeface="Yu Gothic UI Semibold"/>
                <a:cs typeface="Yu Gothic UI Semibold"/>
              </a:rPr>
              <a:t>2</a:t>
            </a:r>
            <a:r>
              <a:rPr dirty="0" sz="1100" spc="40" b="1">
                <a:solidFill>
                  <a:srgbClr val="7E7E7E"/>
                </a:solidFill>
                <a:latin typeface="Yu Gothic UI Semibold"/>
                <a:cs typeface="Yu Gothic UI Semibold"/>
              </a:rPr>
              <a:t>0%</a:t>
            </a:r>
            <a:endParaRPr sz="1100">
              <a:latin typeface="Yu Gothic UI Semibold"/>
              <a:cs typeface="Yu Gothic UI Semibold"/>
            </a:endParaRPr>
          </a:p>
        </p:txBody>
      </p:sp>
      <p:sp>
        <p:nvSpPr>
          <p:cNvPr id="107" name="object 107"/>
          <p:cNvSpPr txBox="1"/>
          <p:nvPr/>
        </p:nvSpPr>
        <p:spPr>
          <a:xfrm>
            <a:off x="124626" y="2920509"/>
            <a:ext cx="311150" cy="193040"/>
          </a:xfrm>
          <a:prstGeom prst="rect">
            <a:avLst/>
          </a:prstGeom>
        </p:spPr>
        <p:txBody>
          <a:bodyPr wrap="square" lIns="0" tIns="12700" rIns="0" bIns="0" rtlCol="0" vert="horz">
            <a:spAutoFit/>
          </a:bodyPr>
          <a:lstStyle/>
          <a:p>
            <a:pPr marL="12700">
              <a:lnSpc>
                <a:spcPct val="100000"/>
              </a:lnSpc>
              <a:spcBef>
                <a:spcPts val="100"/>
              </a:spcBef>
            </a:pPr>
            <a:r>
              <a:rPr dirty="0" sz="1100" spc="5" b="1">
                <a:solidFill>
                  <a:srgbClr val="7E7E7E"/>
                </a:solidFill>
                <a:latin typeface="Yu Gothic UI Semibold"/>
                <a:cs typeface="Yu Gothic UI Semibold"/>
              </a:rPr>
              <a:t>3</a:t>
            </a:r>
            <a:r>
              <a:rPr dirty="0" sz="1100" spc="40" b="1">
                <a:solidFill>
                  <a:srgbClr val="7E7E7E"/>
                </a:solidFill>
                <a:latin typeface="Yu Gothic UI Semibold"/>
                <a:cs typeface="Yu Gothic UI Semibold"/>
              </a:rPr>
              <a:t>0%</a:t>
            </a:r>
            <a:endParaRPr sz="1100">
              <a:latin typeface="Yu Gothic UI Semibold"/>
              <a:cs typeface="Yu Gothic UI Semibold"/>
            </a:endParaRPr>
          </a:p>
        </p:txBody>
      </p:sp>
      <p:sp>
        <p:nvSpPr>
          <p:cNvPr id="108" name="object 108"/>
          <p:cNvSpPr txBox="1"/>
          <p:nvPr/>
        </p:nvSpPr>
        <p:spPr>
          <a:xfrm>
            <a:off x="124626" y="2315608"/>
            <a:ext cx="311150" cy="193040"/>
          </a:xfrm>
          <a:prstGeom prst="rect">
            <a:avLst/>
          </a:prstGeom>
        </p:spPr>
        <p:txBody>
          <a:bodyPr wrap="square" lIns="0" tIns="12700" rIns="0" bIns="0" rtlCol="0" vert="horz">
            <a:spAutoFit/>
          </a:bodyPr>
          <a:lstStyle/>
          <a:p>
            <a:pPr marL="12700">
              <a:lnSpc>
                <a:spcPct val="100000"/>
              </a:lnSpc>
              <a:spcBef>
                <a:spcPts val="100"/>
              </a:spcBef>
            </a:pPr>
            <a:r>
              <a:rPr dirty="0" sz="1100" spc="-20" b="1">
                <a:solidFill>
                  <a:srgbClr val="7E7E7E"/>
                </a:solidFill>
                <a:latin typeface="Yu Gothic UI Semibold"/>
                <a:cs typeface="Yu Gothic UI Semibold"/>
              </a:rPr>
              <a:t>4</a:t>
            </a:r>
            <a:r>
              <a:rPr dirty="0" sz="1100" spc="40" b="1">
                <a:solidFill>
                  <a:srgbClr val="7E7E7E"/>
                </a:solidFill>
                <a:latin typeface="Yu Gothic UI Semibold"/>
                <a:cs typeface="Yu Gothic UI Semibold"/>
              </a:rPr>
              <a:t>0%</a:t>
            </a:r>
            <a:endParaRPr sz="1100">
              <a:latin typeface="Yu Gothic UI Semibold"/>
              <a:cs typeface="Yu Gothic UI Semibold"/>
            </a:endParaRPr>
          </a:p>
        </p:txBody>
      </p:sp>
      <p:sp>
        <p:nvSpPr>
          <p:cNvPr id="109" name="object 109"/>
          <p:cNvSpPr txBox="1"/>
          <p:nvPr/>
        </p:nvSpPr>
        <p:spPr>
          <a:xfrm>
            <a:off x="631049" y="4931929"/>
            <a:ext cx="8825230" cy="533400"/>
          </a:xfrm>
          <a:prstGeom prst="rect">
            <a:avLst/>
          </a:prstGeom>
        </p:spPr>
        <p:txBody>
          <a:bodyPr wrap="square" lIns="0" tIns="0" rIns="0" bIns="0" rtlCol="0" vert="eaVert">
            <a:spAutoFit/>
          </a:bodyPr>
          <a:lstStyle/>
          <a:p>
            <a:pPr marL="12700">
              <a:lnSpc>
                <a:spcPct val="65000"/>
              </a:lnSpc>
            </a:pPr>
            <a:r>
              <a:rPr dirty="0" sz="1000" b="1">
                <a:solidFill>
                  <a:srgbClr val="7E7E7E"/>
                </a:solidFill>
                <a:latin typeface="Meiryo"/>
                <a:cs typeface="Meiryo"/>
              </a:rPr>
              <a:t>沖縄県</a:t>
            </a:r>
            <a:endParaRPr sz="1000">
              <a:latin typeface="Meiryo"/>
              <a:cs typeface="Meiryo"/>
            </a:endParaRPr>
          </a:p>
          <a:p>
            <a:pPr marL="12700" marR="5080">
              <a:lnSpc>
                <a:spcPct val="123700"/>
              </a:lnSpc>
            </a:pPr>
            <a:r>
              <a:rPr dirty="0" sz="1000" b="1">
                <a:solidFill>
                  <a:srgbClr val="7E7E7E"/>
                </a:solidFill>
                <a:latin typeface="Meiryo"/>
                <a:cs typeface="Meiryo"/>
              </a:rPr>
              <a:t>滋賀県</a:t>
            </a:r>
            <a:r>
              <a:rPr dirty="0" sz="1000" b="1">
                <a:solidFill>
                  <a:srgbClr val="7E7E7E"/>
                </a:solidFill>
                <a:latin typeface="Meiryo"/>
                <a:cs typeface="Meiryo"/>
              </a:rPr>
              <a:t> 愛知県 神奈川県熊本県 岡山県 宮崎県 佐賀県 石川県 大分県 三重県 埼玉県 広島県 群馬県 長野県 岐阜県 福岡県 静岡県 福井県 鹿児島県千葉県 兵庫県 栃木県 富山県 島根県 茨城県 東京都 香川県 山口県 京都府 山梨県 大阪府 宮城県 鳥取県 愛媛県 長崎県 奈良県 新潟県 山形県 福島県 岩手県 和歌山県高知県 徳島県 北海道 青森県 秋田県</a:t>
            </a:r>
            <a:endParaRPr sz="1000">
              <a:latin typeface="Meiryo"/>
              <a:cs typeface="Meiryo"/>
            </a:endParaRPr>
          </a:p>
        </p:txBody>
      </p:sp>
      <p:sp>
        <p:nvSpPr>
          <p:cNvPr id="110" name="object 110"/>
          <p:cNvSpPr txBox="1"/>
          <p:nvPr/>
        </p:nvSpPr>
        <p:spPr>
          <a:xfrm>
            <a:off x="2370763" y="790486"/>
            <a:ext cx="5077460" cy="299720"/>
          </a:xfrm>
          <a:prstGeom prst="rect">
            <a:avLst/>
          </a:prstGeom>
        </p:spPr>
        <p:txBody>
          <a:bodyPr wrap="square" lIns="0" tIns="12700" rIns="0" bIns="0" rtlCol="0" vert="horz">
            <a:spAutoFit/>
          </a:bodyPr>
          <a:lstStyle/>
          <a:p>
            <a:pPr marL="12700">
              <a:lnSpc>
                <a:spcPct val="100000"/>
              </a:lnSpc>
              <a:spcBef>
                <a:spcPts val="100"/>
              </a:spcBef>
            </a:pPr>
            <a:r>
              <a:rPr dirty="0" sz="1800" spc="-5" b="1">
                <a:solidFill>
                  <a:srgbClr val="585858"/>
                </a:solidFill>
                <a:latin typeface="Yu Gothic UI Semibold"/>
                <a:cs typeface="Yu Gothic UI Semibold"/>
              </a:rPr>
              <a:t>20～39</a:t>
            </a:r>
            <a:r>
              <a:rPr dirty="0" sz="1800" b="1">
                <a:solidFill>
                  <a:srgbClr val="585858"/>
                </a:solidFill>
                <a:latin typeface="Yu Gothic UI Semibold"/>
                <a:cs typeface="Yu Gothic UI Semibold"/>
              </a:rPr>
              <a:t>歳</a:t>
            </a:r>
            <a:r>
              <a:rPr dirty="0" sz="1800" spc="295" b="1">
                <a:solidFill>
                  <a:srgbClr val="585858"/>
                </a:solidFill>
                <a:latin typeface="Yu Gothic UI Semibold"/>
                <a:cs typeface="Yu Gothic UI Semibold"/>
              </a:rPr>
              <a:t>の</a:t>
            </a:r>
            <a:r>
              <a:rPr dirty="0" sz="1800" b="1">
                <a:solidFill>
                  <a:srgbClr val="585858"/>
                </a:solidFill>
                <a:latin typeface="Yu Gothic UI Semibold"/>
                <a:cs typeface="Yu Gothic UI Semibold"/>
              </a:rPr>
              <a:t>若年女性人口減少率</a:t>
            </a:r>
            <a:r>
              <a:rPr dirty="0" sz="1400" spc="40" b="1">
                <a:solidFill>
                  <a:srgbClr val="585858"/>
                </a:solidFill>
                <a:latin typeface="Yu Gothic UI Semibold"/>
                <a:cs typeface="Yu Gothic UI Semibold"/>
              </a:rPr>
              <a:t>（2010</a:t>
            </a:r>
            <a:r>
              <a:rPr dirty="0" sz="1400" b="1">
                <a:solidFill>
                  <a:srgbClr val="585858"/>
                </a:solidFill>
                <a:latin typeface="Yu Gothic UI Semibold"/>
                <a:cs typeface="Yu Gothic UI Semibold"/>
              </a:rPr>
              <a:t>年</a:t>
            </a:r>
            <a:r>
              <a:rPr dirty="0" sz="1400" spc="50" b="1">
                <a:solidFill>
                  <a:srgbClr val="585858"/>
                </a:solidFill>
                <a:latin typeface="Yu Gothic UI Semibold"/>
                <a:cs typeface="Yu Gothic UI Semibold"/>
              </a:rPr>
              <a:t> </a:t>
            </a:r>
            <a:r>
              <a:rPr dirty="0" sz="1400" b="1">
                <a:solidFill>
                  <a:srgbClr val="585858"/>
                </a:solidFill>
                <a:latin typeface="Yu Gothic UI Semibold"/>
                <a:cs typeface="Yu Gothic UI Semibold"/>
              </a:rPr>
              <a:t>→</a:t>
            </a:r>
            <a:r>
              <a:rPr dirty="0" sz="1400" spc="75" b="1">
                <a:solidFill>
                  <a:srgbClr val="585858"/>
                </a:solidFill>
                <a:latin typeface="Yu Gothic UI Semibold"/>
                <a:cs typeface="Yu Gothic UI Semibold"/>
              </a:rPr>
              <a:t> </a:t>
            </a:r>
            <a:r>
              <a:rPr dirty="0" sz="1400" spc="-10" b="1">
                <a:solidFill>
                  <a:srgbClr val="585858"/>
                </a:solidFill>
                <a:latin typeface="Yu Gothic UI Semibold"/>
                <a:cs typeface="Yu Gothic UI Semibold"/>
              </a:rPr>
              <a:t>2040</a:t>
            </a:r>
            <a:r>
              <a:rPr dirty="0" sz="1400" b="1">
                <a:solidFill>
                  <a:srgbClr val="585858"/>
                </a:solidFill>
                <a:latin typeface="Yu Gothic UI Semibold"/>
                <a:cs typeface="Yu Gothic UI Semibold"/>
              </a:rPr>
              <a:t>年）</a:t>
            </a:r>
            <a:endParaRPr sz="1400">
              <a:latin typeface="Yu Gothic UI Semibold"/>
              <a:cs typeface="Yu Gothic UI Semibold"/>
            </a:endParaRPr>
          </a:p>
        </p:txBody>
      </p:sp>
      <p:sp>
        <p:nvSpPr>
          <p:cNvPr id="111" name="object 111"/>
          <p:cNvSpPr txBox="1"/>
          <p:nvPr/>
        </p:nvSpPr>
        <p:spPr>
          <a:xfrm>
            <a:off x="3169197" y="5612100"/>
            <a:ext cx="6386195"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Yu Gothic UI Semibold"/>
                <a:cs typeface="Yu Gothic UI Semibold"/>
              </a:rPr>
              <a:t>出典：</a:t>
            </a:r>
            <a:r>
              <a:rPr dirty="0" sz="1100" b="1">
                <a:solidFill>
                  <a:srgbClr val="7E7E7E"/>
                </a:solidFill>
                <a:latin typeface="Yu Gothic UI Semibold"/>
                <a:cs typeface="Yu Gothic UI Semibold"/>
              </a:rPr>
              <a:t>日本創生会議</a:t>
            </a:r>
            <a:r>
              <a:rPr dirty="0" sz="1100" spc="550" b="1">
                <a:solidFill>
                  <a:srgbClr val="7E7E7E"/>
                </a:solidFill>
                <a:latin typeface="Yu Gothic UI Semibold"/>
                <a:cs typeface="Yu Gothic UI Semibold"/>
              </a:rPr>
              <a:t>『</a:t>
            </a:r>
            <a:r>
              <a:rPr dirty="0" sz="1100" spc="65" b="1">
                <a:solidFill>
                  <a:srgbClr val="7E7E7E"/>
                </a:solidFill>
                <a:latin typeface="Yu Gothic UI Semibold"/>
                <a:cs typeface="Yu Gothic UI Semibold"/>
              </a:rPr>
              <a:t>全国市区町村別「</a:t>
            </a:r>
            <a:r>
              <a:rPr dirty="0" sz="1100" spc="5" b="1">
                <a:solidFill>
                  <a:srgbClr val="7E7E7E"/>
                </a:solidFill>
                <a:latin typeface="Yu Gothic UI Semibold"/>
                <a:cs typeface="Yu Gothic UI Semibold"/>
              </a:rPr>
              <a:t>20</a:t>
            </a:r>
            <a:r>
              <a:rPr dirty="0" sz="1100" b="1">
                <a:solidFill>
                  <a:srgbClr val="7E7E7E"/>
                </a:solidFill>
                <a:latin typeface="Yu Gothic UI Semibold"/>
                <a:cs typeface="Yu Gothic UI Semibold"/>
              </a:rPr>
              <a:t>～</a:t>
            </a:r>
            <a:r>
              <a:rPr dirty="0" sz="1100" b="1">
                <a:solidFill>
                  <a:srgbClr val="7E7E7E"/>
                </a:solidFill>
                <a:latin typeface="Yu Gothic UI Semibold"/>
                <a:cs typeface="Yu Gothic UI Semibold"/>
              </a:rPr>
              <a:t>39</a:t>
            </a:r>
            <a:r>
              <a:rPr dirty="0" sz="1100" spc="65" b="1">
                <a:solidFill>
                  <a:srgbClr val="7E7E7E"/>
                </a:solidFill>
                <a:latin typeface="Yu Gothic UI Semibold"/>
                <a:cs typeface="Yu Gothic UI Semibold"/>
              </a:rPr>
              <a:t>歳女性」の将来推計人口</a:t>
            </a:r>
            <a:r>
              <a:rPr dirty="0" sz="1100" spc="550" b="1">
                <a:solidFill>
                  <a:srgbClr val="7E7E7E"/>
                </a:solidFill>
                <a:latin typeface="Yu Gothic UI Semibold"/>
                <a:cs typeface="Yu Gothic UI Semibold"/>
              </a:rPr>
              <a:t>』</a:t>
            </a:r>
            <a:r>
              <a:rPr dirty="0" sz="1100" spc="250" b="1">
                <a:solidFill>
                  <a:srgbClr val="7E7E7E"/>
                </a:solidFill>
                <a:latin typeface="Yu Gothic UI Semibold"/>
                <a:cs typeface="Yu Gothic UI Semibold"/>
              </a:rPr>
              <a:t>をもとに</a:t>
            </a:r>
            <a:r>
              <a:rPr dirty="0" sz="1100" spc="20" b="1">
                <a:solidFill>
                  <a:srgbClr val="7E7E7E"/>
                </a:solidFill>
                <a:latin typeface="Yu Gothic UI Semibold"/>
                <a:cs typeface="Yu Gothic UI Semibold"/>
              </a:rPr>
              <a:t>日本維新の会作成</a:t>
            </a:r>
            <a:endParaRPr sz="1100">
              <a:latin typeface="Yu Gothic UI Semibold"/>
              <a:cs typeface="Yu Gothic UI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406" y="128380"/>
            <a:ext cx="4597400" cy="391160"/>
          </a:xfrm>
          <a:prstGeom prst="rect"/>
        </p:spPr>
        <p:txBody>
          <a:bodyPr wrap="square" lIns="0" tIns="12700" rIns="0" bIns="0" rtlCol="0" vert="horz">
            <a:spAutoFit/>
          </a:bodyPr>
          <a:lstStyle/>
          <a:p>
            <a:pPr marL="12700">
              <a:lnSpc>
                <a:spcPct val="100000"/>
              </a:lnSpc>
              <a:spcBef>
                <a:spcPts val="100"/>
              </a:spcBef>
            </a:pPr>
            <a:r>
              <a:rPr dirty="0" u="none" spc="120">
                <a:solidFill>
                  <a:srgbClr val="000000"/>
                </a:solidFill>
              </a:rPr>
              <a:t>人口減少・超少子高齢社会の衝</a:t>
            </a:r>
            <a:r>
              <a:rPr dirty="0" u="none" spc="-45">
                <a:solidFill>
                  <a:srgbClr val="000000"/>
                </a:solidFill>
              </a:rPr>
              <a:t>撃</a:t>
            </a:r>
          </a:p>
        </p:txBody>
      </p:sp>
      <p:sp>
        <p:nvSpPr>
          <p:cNvPr id="3" name="object 3"/>
          <p:cNvSpPr/>
          <p:nvPr/>
        </p:nvSpPr>
        <p:spPr>
          <a:xfrm>
            <a:off x="119379" y="6014720"/>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591049" y="6033504"/>
            <a:ext cx="8712200" cy="299720"/>
          </a:xfrm>
          <a:prstGeom prst="rect">
            <a:avLst/>
          </a:prstGeom>
        </p:spPr>
        <p:txBody>
          <a:bodyPr wrap="square" lIns="0" tIns="12700" rIns="0" bIns="0" rtlCol="0" vert="horz">
            <a:spAutoFit/>
          </a:bodyPr>
          <a:lstStyle/>
          <a:p>
            <a:pPr marL="12700">
              <a:lnSpc>
                <a:spcPct val="100000"/>
              </a:lnSpc>
              <a:spcBef>
                <a:spcPts val="100"/>
              </a:spcBef>
            </a:pPr>
            <a:r>
              <a:rPr dirty="0" sz="1800" spc="150" b="1">
                <a:solidFill>
                  <a:srgbClr val="252525"/>
                </a:solidFill>
                <a:latin typeface="Yu Gothic UI Semibold"/>
                <a:cs typeface="Yu Gothic UI Semibold"/>
              </a:rPr>
              <a:t>人口は東京圏へ一極集中し、地方の人口減少は歯止めが効かない状態が続いている。</a:t>
            </a:r>
            <a:endParaRPr sz="1800">
              <a:latin typeface="Yu Gothic UI Semibold"/>
              <a:cs typeface="Yu Gothic UI Semibold"/>
            </a:endParaRPr>
          </a:p>
        </p:txBody>
      </p:sp>
      <p:sp>
        <p:nvSpPr>
          <p:cNvPr id="5" name="object 5"/>
          <p:cNvSpPr txBox="1"/>
          <p:nvPr/>
        </p:nvSpPr>
        <p:spPr>
          <a:xfrm>
            <a:off x="4374168" y="5549162"/>
            <a:ext cx="517906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7E7E7E"/>
                </a:solidFill>
                <a:latin typeface="Yu Gothic UI Semibold"/>
                <a:cs typeface="Yu Gothic UI Semibold"/>
              </a:rPr>
              <a:t>出典</a:t>
            </a:r>
            <a:r>
              <a:rPr dirty="0" sz="1200" spc="105" b="1">
                <a:solidFill>
                  <a:srgbClr val="7E7E7E"/>
                </a:solidFill>
                <a:latin typeface="Yu Gothic UI Semibold"/>
                <a:cs typeface="Yu Gothic UI Semibold"/>
              </a:rPr>
              <a:t>：</a:t>
            </a:r>
            <a:r>
              <a:rPr dirty="0" sz="1200" spc="50" b="1">
                <a:solidFill>
                  <a:srgbClr val="7E7E7E"/>
                </a:solidFill>
                <a:latin typeface="Yu Gothic UI Semibold"/>
                <a:cs typeface="Yu Gothic UI Semibold"/>
              </a:rPr>
              <a:t>「</a:t>
            </a:r>
            <a:r>
              <a:rPr dirty="0" sz="1200" spc="105" b="1">
                <a:solidFill>
                  <a:srgbClr val="7E7E7E"/>
                </a:solidFill>
                <a:latin typeface="Yu Gothic UI Semibold"/>
                <a:cs typeface="Yu Gothic UI Semibold"/>
              </a:rPr>
              <a:t>住民基本</a:t>
            </a:r>
            <a:r>
              <a:rPr dirty="0" sz="1100" b="1">
                <a:solidFill>
                  <a:srgbClr val="7E7E7E"/>
                </a:solidFill>
                <a:latin typeface="Yu Gothic UI Semibold"/>
                <a:cs typeface="Yu Gothic UI Semibold"/>
              </a:rPr>
              <a:t>台帳人口移動報告</a:t>
            </a:r>
            <a:r>
              <a:rPr dirty="0" sz="1100" spc="50" b="1">
                <a:solidFill>
                  <a:srgbClr val="7E7E7E"/>
                </a:solidFill>
                <a:latin typeface="Yu Gothic UI Semibold"/>
                <a:cs typeface="Yu Gothic UI Semibold"/>
              </a:rPr>
              <a:t> </a:t>
            </a:r>
            <a:r>
              <a:rPr dirty="0" sz="1100" spc="95" b="1">
                <a:solidFill>
                  <a:srgbClr val="7E7E7E"/>
                </a:solidFill>
                <a:latin typeface="Yu Gothic UI Semibold"/>
                <a:cs typeface="Yu Gothic UI Semibold"/>
              </a:rPr>
              <a:t>/</a:t>
            </a:r>
            <a:r>
              <a:rPr dirty="0" sz="1100" spc="60" b="1">
                <a:solidFill>
                  <a:srgbClr val="7E7E7E"/>
                </a:solidFill>
                <a:latin typeface="Yu Gothic UI Semibold"/>
                <a:cs typeface="Yu Gothic UI Semibold"/>
              </a:rPr>
              <a:t> </a:t>
            </a:r>
            <a:r>
              <a:rPr dirty="0" sz="1100" spc="80" b="1">
                <a:solidFill>
                  <a:srgbClr val="7E7E7E"/>
                </a:solidFill>
                <a:latin typeface="Yu Gothic UI Semibold"/>
                <a:cs typeface="Yu Gothic UI Semibold"/>
              </a:rPr>
              <a:t>長期時系列表</a:t>
            </a:r>
            <a:r>
              <a:rPr dirty="0" sz="1100" spc="40" b="1">
                <a:solidFill>
                  <a:srgbClr val="7E7E7E"/>
                </a:solidFill>
                <a:latin typeface="Yu Gothic UI Semibold"/>
                <a:cs typeface="Yu Gothic UI Semibold"/>
              </a:rPr>
              <a:t>」</a:t>
            </a:r>
            <a:r>
              <a:rPr dirty="0" sz="1100" spc="250" b="1">
                <a:solidFill>
                  <a:srgbClr val="7E7E7E"/>
                </a:solidFill>
                <a:latin typeface="Yu Gothic UI Semibold"/>
                <a:cs typeface="Yu Gothic UI Semibold"/>
              </a:rPr>
              <a:t>をも</a:t>
            </a:r>
            <a:r>
              <a:rPr dirty="0" sz="1100" spc="235" b="1">
                <a:solidFill>
                  <a:srgbClr val="7E7E7E"/>
                </a:solidFill>
                <a:latin typeface="Yu Gothic UI Semibold"/>
                <a:cs typeface="Yu Gothic UI Semibold"/>
              </a:rPr>
              <a:t>と</a:t>
            </a:r>
            <a:r>
              <a:rPr dirty="0" sz="1100" spc="260" b="1">
                <a:solidFill>
                  <a:srgbClr val="7E7E7E"/>
                </a:solidFill>
                <a:latin typeface="Yu Gothic UI Semibold"/>
                <a:cs typeface="Yu Gothic UI Semibold"/>
              </a:rPr>
              <a:t>に</a:t>
            </a:r>
            <a:r>
              <a:rPr dirty="0" sz="1100" spc="20" b="1">
                <a:solidFill>
                  <a:srgbClr val="7E7E7E"/>
                </a:solidFill>
                <a:latin typeface="Yu Gothic UI Semibold"/>
                <a:cs typeface="Yu Gothic UI Semibold"/>
              </a:rPr>
              <a:t>日本維新</a:t>
            </a:r>
            <a:r>
              <a:rPr dirty="0" sz="1100" spc="15" b="1">
                <a:solidFill>
                  <a:srgbClr val="7E7E7E"/>
                </a:solidFill>
                <a:latin typeface="Yu Gothic UI Semibold"/>
                <a:cs typeface="Yu Gothic UI Semibold"/>
              </a:rPr>
              <a:t>の</a:t>
            </a:r>
            <a:r>
              <a:rPr dirty="0" sz="1100" spc="20" b="1">
                <a:solidFill>
                  <a:srgbClr val="7E7E7E"/>
                </a:solidFill>
                <a:latin typeface="Yu Gothic UI Semibold"/>
                <a:cs typeface="Yu Gothic UI Semibold"/>
              </a:rPr>
              <a:t>会作成</a:t>
            </a:r>
            <a:endParaRPr sz="1100">
              <a:latin typeface="Yu Gothic UI Semibold"/>
              <a:cs typeface="Yu Gothic UI Semibold"/>
            </a:endParaRPr>
          </a:p>
        </p:txBody>
      </p:sp>
      <p:sp>
        <p:nvSpPr>
          <p:cNvPr id="6" name="object 6"/>
          <p:cNvSpPr/>
          <p:nvPr/>
        </p:nvSpPr>
        <p:spPr>
          <a:xfrm>
            <a:off x="627380" y="4914900"/>
            <a:ext cx="8750300" cy="0"/>
          </a:xfrm>
          <a:custGeom>
            <a:avLst/>
            <a:gdLst/>
            <a:ahLst/>
            <a:cxnLst/>
            <a:rect l="l" t="t" r="r" b="b"/>
            <a:pathLst>
              <a:path w="8750300" h="0">
                <a:moveTo>
                  <a:pt x="0" y="0"/>
                </a:moveTo>
                <a:lnTo>
                  <a:pt x="8750300" y="0"/>
                </a:lnTo>
              </a:path>
            </a:pathLst>
          </a:custGeom>
          <a:ln w="9525">
            <a:solidFill>
              <a:srgbClr val="D9D9D9"/>
            </a:solidFill>
          </a:ln>
        </p:spPr>
        <p:txBody>
          <a:bodyPr wrap="square" lIns="0" tIns="0" rIns="0" bIns="0" rtlCol="0"/>
          <a:lstStyle/>
          <a:p/>
        </p:txBody>
      </p:sp>
      <p:grpSp>
        <p:nvGrpSpPr>
          <p:cNvPr id="7" name="object 7"/>
          <p:cNvGrpSpPr/>
          <p:nvPr/>
        </p:nvGrpSpPr>
        <p:grpSpPr>
          <a:xfrm>
            <a:off x="627380" y="1983422"/>
            <a:ext cx="8750300" cy="2593975"/>
            <a:chOff x="627380" y="1983422"/>
            <a:chExt cx="8750300" cy="2593975"/>
          </a:xfrm>
        </p:grpSpPr>
        <p:sp>
          <p:nvSpPr>
            <p:cNvPr id="8" name="object 8"/>
            <p:cNvSpPr/>
            <p:nvPr/>
          </p:nvSpPr>
          <p:spPr>
            <a:xfrm>
              <a:off x="627380" y="2039620"/>
              <a:ext cx="8750300" cy="2463800"/>
            </a:xfrm>
            <a:custGeom>
              <a:avLst/>
              <a:gdLst/>
              <a:ahLst/>
              <a:cxnLst/>
              <a:rect l="l" t="t" r="r" b="b"/>
              <a:pathLst>
                <a:path w="8750300" h="2463800">
                  <a:moveTo>
                    <a:pt x="0" y="2463799"/>
                  </a:moveTo>
                  <a:lnTo>
                    <a:pt x="8750300" y="2463799"/>
                  </a:lnTo>
                </a:path>
                <a:path w="8750300" h="2463800">
                  <a:moveTo>
                    <a:pt x="0" y="2054859"/>
                  </a:moveTo>
                  <a:lnTo>
                    <a:pt x="8750300" y="2054859"/>
                  </a:lnTo>
                </a:path>
                <a:path w="8750300" h="2463800">
                  <a:moveTo>
                    <a:pt x="0" y="1643379"/>
                  </a:moveTo>
                  <a:lnTo>
                    <a:pt x="8750300" y="1643379"/>
                  </a:lnTo>
                </a:path>
                <a:path w="8750300" h="2463800">
                  <a:moveTo>
                    <a:pt x="0" y="822959"/>
                  </a:moveTo>
                  <a:lnTo>
                    <a:pt x="8750300" y="822959"/>
                  </a:lnTo>
                </a:path>
                <a:path w="8750300" h="2463800">
                  <a:moveTo>
                    <a:pt x="0" y="411479"/>
                  </a:moveTo>
                  <a:lnTo>
                    <a:pt x="8750300" y="411479"/>
                  </a:lnTo>
                </a:path>
                <a:path w="8750300" h="2463800">
                  <a:moveTo>
                    <a:pt x="0" y="0"/>
                  </a:moveTo>
                  <a:lnTo>
                    <a:pt x="8750300" y="0"/>
                  </a:lnTo>
                </a:path>
              </a:pathLst>
            </a:custGeom>
            <a:ln w="9525">
              <a:solidFill>
                <a:srgbClr val="D9D9D9"/>
              </a:solidFill>
            </a:ln>
          </p:spPr>
          <p:txBody>
            <a:bodyPr wrap="square" lIns="0" tIns="0" rIns="0" bIns="0" rtlCol="0"/>
            <a:lstStyle/>
            <a:p/>
          </p:txBody>
        </p:sp>
        <p:sp>
          <p:nvSpPr>
            <p:cNvPr id="9" name="object 9"/>
            <p:cNvSpPr/>
            <p:nvPr/>
          </p:nvSpPr>
          <p:spPr>
            <a:xfrm>
              <a:off x="627380" y="3271520"/>
              <a:ext cx="8750300" cy="0"/>
            </a:xfrm>
            <a:custGeom>
              <a:avLst/>
              <a:gdLst/>
              <a:ahLst/>
              <a:cxnLst/>
              <a:rect l="l" t="t" r="r" b="b"/>
              <a:pathLst>
                <a:path w="8750300" h="0">
                  <a:moveTo>
                    <a:pt x="0" y="0"/>
                  </a:moveTo>
                  <a:lnTo>
                    <a:pt x="8750300" y="0"/>
                  </a:lnTo>
                </a:path>
              </a:pathLst>
            </a:custGeom>
            <a:ln w="9525">
              <a:solidFill>
                <a:srgbClr val="D9D9D9"/>
              </a:solidFill>
            </a:ln>
          </p:spPr>
          <p:txBody>
            <a:bodyPr wrap="square" lIns="0" tIns="0" rIns="0" bIns="0" rtlCol="0"/>
            <a:lstStyle/>
            <a:p/>
          </p:txBody>
        </p:sp>
        <p:sp>
          <p:nvSpPr>
            <p:cNvPr id="10" name="object 10"/>
            <p:cNvSpPr/>
            <p:nvPr/>
          </p:nvSpPr>
          <p:spPr>
            <a:xfrm>
              <a:off x="773430" y="1997710"/>
              <a:ext cx="8458200" cy="1414780"/>
            </a:xfrm>
            <a:custGeom>
              <a:avLst/>
              <a:gdLst/>
              <a:ahLst/>
              <a:cxnLst/>
              <a:rect l="l" t="t" r="r" b="b"/>
              <a:pathLst>
                <a:path w="8458200" h="1414779">
                  <a:moveTo>
                    <a:pt x="0" y="495300"/>
                  </a:moveTo>
                  <a:lnTo>
                    <a:pt x="292100" y="645160"/>
                  </a:lnTo>
                  <a:lnTo>
                    <a:pt x="584200" y="919480"/>
                  </a:lnTo>
                  <a:lnTo>
                    <a:pt x="873760" y="1264920"/>
                  </a:lnTo>
                  <a:lnTo>
                    <a:pt x="1165860" y="1414780"/>
                  </a:lnTo>
                  <a:lnTo>
                    <a:pt x="1457960" y="1315720"/>
                  </a:lnTo>
                  <a:lnTo>
                    <a:pt x="1750060" y="1125220"/>
                  </a:lnTo>
                  <a:lnTo>
                    <a:pt x="2042160" y="949960"/>
                  </a:lnTo>
                  <a:lnTo>
                    <a:pt x="2334260" y="762000"/>
                  </a:lnTo>
                  <a:lnTo>
                    <a:pt x="2623820" y="736600"/>
                  </a:lnTo>
                  <a:lnTo>
                    <a:pt x="2915920" y="551180"/>
                  </a:lnTo>
                  <a:lnTo>
                    <a:pt x="3208020" y="314960"/>
                  </a:lnTo>
                  <a:lnTo>
                    <a:pt x="3500120" y="294640"/>
                  </a:lnTo>
                  <a:lnTo>
                    <a:pt x="3792220" y="388620"/>
                  </a:lnTo>
                  <a:lnTo>
                    <a:pt x="4084320" y="447040"/>
                  </a:lnTo>
                  <a:lnTo>
                    <a:pt x="4373880" y="332740"/>
                  </a:lnTo>
                  <a:lnTo>
                    <a:pt x="4665980" y="190500"/>
                  </a:lnTo>
                  <a:lnTo>
                    <a:pt x="4958080" y="0"/>
                  </a:lnTo>
                  <a:lnTo>
                    <a:pt x="5250180" y="27940"/>
                  </a:lnTo>
                  <a:lnTo>
                    <a:pt x="5542280" y="309880"/>
                  </a:lnTo>
                  <a:lnTo>
                    <a:pt x="5834380" y="513080"/>
                  </a:lnTo>
                  <a:lnTo>
                    <a:pt x="6123940" y="759460"/>
                  </a:lnTo>
                  <a:lnTo>
                    <a:pt x="6416040" y="723900"/>
                  </a:lnTo>
                  <a:lnTo>
                    <a:pt x="6708140" y="482600"/>
                  </a:lnTo>
                  <a:lnTo>
                    <a:pt x="7000240" y="375920"/>
                  </a:lnTo>
                  <a:lnTo>
                    <a:pt x="7292340" y="294640"/>
                  </a:lnTo>
                  <a:lnTo>
                    <a:pt x="7584440" y="307340"/>
                  </a:lnTo>
                  <a:lnTo>
                    <a:pt x="7874000" y="292100"/>
                  </a:lnTo>
                  <a:lnTo>
                    <a:pt x="8166100" y="160020"/>
                  </a:lnTo>
                  <a:lnTo>
                    <a:pt x="8458200" y="78740"/>
                  </a:lnTo>
                </a:path>
              </a:pathLst>
            </a:custGeom>
            <a:ln w="28574">
              <a:solidFill>
                <a:srgbClr val="4FD1FF"/>
              </a:solidFill>
            </a:ln>
          </p:spPr>
          <p:txBody>
            <a:bodyPr wrap="square" lIns="0" tIns="0" rIns="0" bIns="0" rtlCol="0"/>
            <a:lstStyle/>
            <a:p/>
          </p:txBody>
        </p:sp>
        <p:sp>
          <p:nvSpPr>
            <p:cNvPr id="11" name="object 11"/>
            <p:cNvSpPr/>
            <p:nvPr/>
          </p:nvSpPr>
          <p:spPr>
            <a:xfrm>
              <a:off x="773430" y="3125470"/>
              <a:ext cx="8458200" cy="241300"/>
            </a:xfrm>
            <a:custGeom>
              <a:avLst/>
              <a:gdLst/>
              <a:ahLst/>
              <a:cxnLst/>
              <a:rect l="l" t="t" r="r" b="b"/>
              <a:pathLst>
                <a:path w="8458200" h="241300">
                  <a:moveTo>
                    <a:pt x="0" y="43179"/>
                  </a:moveTo>
                  <a:lnTo>
                    <a:pt x="292100" y="66039"/>
                  </a:lnTo>
                  <a:lnTo>
                    <a:pt x="584200" y="104139"/>
                  </a:lnTo>
                  <a:lnTo>
                    <a:pt x="873760" y="116839"/>
                  </a:lnTo>
                  <a:lnTo>
                    <a:pt x="1165860" y="129539"/>
                  </a:lnTo>
                  <a:lnTo>
                    <a:pt x="1457960" y="124459"/>
                  </a:lnTo>
                  <a:lnTo>
                    <a:pt x="1750060" y="157479"/>
                  </a:lnTo>
                  <a:lnTo>
                    <a:pt x="2042160" y="139699"/>
                  </a:lnTo>
                  <a:lnTo>
                    <a:pt x="2334260" y="119379"/>
                  </a:lnTo>
                  <a:lnTo>
                    <a:pt x="2623820" y="139699"/>
                  </a:lnTo>
                  <a:lnTo>
                    <a:pt x="2915920" y="165099"/>
                  </a:lnTo>
                  <a:lnTo>
                    <a:pt x="3208020" y="167639"/>
                  </a:lnTo>
                  <a:lnTo>
                    <a:pt x="3500120" y="152399"/>
                  </a:lnTo>
                  <a:lnTo>
                    <a:pt x="3792220" y="126999"/>
                  </a:lnTo>
                  <a:lnTo>
                    <a:pt x="4084320" y="78739"/>
                  </a:lnTo>
                  <a:lnTo>
                    <a:pt x="4373880" y="22859"/>
                  </a:lnTo>
                  <a:lnTo>
                    <a:pt x="4665980" y="0"/>
                  </a:lnTo>
                  <a:lnTo>
                    <a:pt x="4958080" y="2539"/>
                  </a:lnTo>
                  <a:lnTo>
                    <a:pt x="5250180" y="35559"/>
                  </a:lnTo>
                  <a:lnTo>
                    <a:pt x="5542280" y="185419"/>
                  </a:lnTo>
                  <a:lnTo>
                    <a:pt x="5834380" y="198119"/>
                  </a:lnTo>
                  <a:lnTo>
                    <a:pt x="6123940" y="121919"/>
                  </a:lnTo>
                  <a:lnTo>
                    <a:pt x="6416040" y="134619"/>
                  </a:lnTo>
                  <a:lnTo>
                    <a:pt x="6708140" y="147319"/>
                  </a:lnTo>
                  <a:lnTo>
                    <a:pt x="7000240" y="152399"/>
                  </a:lnTo>
                  <a:lnTo>
                    <a:pt x="7292340" y="154939"/>
                  </a:lnTo>
                  <a:lnTo>
                    <a:pt x="7584440" y="167639"/>
                  </a:lnTo>
                  <a:lnTo>
                    <a:pt x="7874000" y="187959"/>
                  </a:lnTo>
                  <a:lnTo>
                    <a:pt x="8166100" y="208279"/>
                  </a:lnTo>
                  <a:lnTo>
                    <a:pt x="8458200" y="241299"/>
                  </a:lnTo>
                </a:path>
              </a:pathLst>
            </a:custGeom>
            <a:ln w="28575">
              <a:solidFill>
                <a:srgbClr val="333399"/>
              </a:solidFill>
            </a:ln>
          </p:spPr>
          <p:txBody>
            <a:bodyPr wrap="square" lIns="0" tIns="0" rIns="0" bIns="0" rtlCol="0"/>
            <a:lstStyle/>
            <a:p/>
          </p:txBody>
        </p:sp>
        <p:sp>
          <p:nvSpPr>
            <p:cNvPr id="12" name="object 12"/>
            <p:cNvSpPr/>
            <p:nvPr/>
          </p:nvSpPr>
          <p:spPr>
            <a:xfrm>
              <a:off x="773430" y="3237230"/>
              <a:ext cx="8458200" cy="355600"/>
            </a:xfrm>
            <a:custGeom>
              <a:avLst/>
              <a:gdLst/>
              <a:ahLst/>
              <a:cxnLst/>
              <a:rect l="l" t="t" r="r" b="b"/>
              <a:pathLst>
                <a:path w="8458200" h="355600">
                  <a:moveTo>
                    <a:pt x="0" y="322579"/>
                  </a:moveTo>
                  <a:lnTo>
                    <a:pt x="292100" y="261619"/>
                  </a:lnTo>
                  <a:lnTo>
                    <a:pt x="584200" y="233679"/>
                  </a:lnTo>
                  <a:lnTo>
                    <a:pt x="873760" y="241299"/>
                  </a:lnTo>
                  <a:lnTo>
                    <a:pt x="1165860" y="241299"/>
                  </a:lnTo>
                  <a:lnTo>
                    <a:pt x="1457960" y="355599"/>
                  </a:lnTo>
                  <a:lnTo>
                    <a:pt x="1750060" y="162559"/>
                  </a:lnTo>
                  <a:lnTo>
                    <a:pt x="2042160" y="190499"/>
                  </a:lnTo>
                  <a:lnTo>
                    <a:pt x="2334260" y="198119"/>
                  </a:lnTo>
                  <a:lnTo>
                    <a:pt x="2623820" y="213359"/>
                  </a:lnTo>
                  <a:lnTo>
                    <a:pt x="2915920" y="294639"/>
                  </a:lnTo>
                  <a:lnTo>
                    <a:pt x="3208020" y="246379"/>
                  </a:lnTo>
                  <a:lnTo>
                    <a:pt x="3500120" y="269239"/>
                  </a:lnTo>
                  <a:lnTo>
                    <a:pt x="3792220" y="220979"/>
                  </a:lnTo>
                  <a:lnTo>
                    <a:pt x="4084320" y="205739"/>
                  </a:lnTo>
                  <a:lnTo>
                    <a:pt x="4373880" y="157479"/>
                  </a:lnTo>
                  <a:lnTo>
                    <a:pt x="4665980" y="147319"/>
                  </a:lnTo>
                  <a:lnTo>
                    <a:pt x="4958080" y="162559"/>
                  </a:lnTo>
                  <a:lnTo>
                    <a:pt x="5250180" y="126999"/>
                  </a:lnTo>
                  <a:lnTo>
                    <a:pt x="5542280" y="106679"/>
                  </a:lnTo>
                  <a:lnTo>
                    <a:pt x="5834380" y="121919"/>
                  </a:lnTo>
                  <a:lnTo>
                    <a:pt x="6123940" y="0"/>
                  </a:lnTo>
                  <a:lnTo>
                    <a:pt x="6416040" y="27939"/>
                  </a:lnTo>
                  <a:lnTo>
                    <a:pt x="6708140" y="88899"/>
                  </a:lnTo>
                  <a:lnTo>
                    <a:pt x="7000240" y="132079"/>
                  </a:lnTo>
                  <a:lnTo>
                    <a:pt x="7292340" y="111759"/>
                  </a:lnTo>
                  <a:lnTo>
                    <a:pt x="7584440" y="111759"/>
                  </a:lnTo>
                  <a:lnTo>
                    <a:pt x="7874000" y="106679"/>
                  </a:lnTo>
                  <a:lnTo>
                    <a:pt x="8166100" y="99059"/>
                  </a:lnTo>
                  <a:lnTo>
                    <a:pt x="8458200" y="66039"/>
                  </a:lnTo>
                </a:path>
              </a:pathLst>
            </a:custGeom>
            <a:ln w="28575">
              <a:solidFill>
                <a:srgbClr val="FF9933"/>
              </a:solidFill>
            </a:ln>
          </p:spPr>
          <p:txBody>
            <a:bodyPr wrap="square" lIns="0" tIns="0" rIns="0" bIns="0" rtlCol="0"/>
            <a:lstStyle/>
            <a:p/>
          </p:txBody>
        </p:sp>
        <p:sp>
          <p:nvSpPr>
            <p:cNvPr id="13" name="object 13"/>
            <p:cNvSpPr/>
            <p:nvPr/>
          </p:nvSpPr>
          <p:spPr>
            <a:xfrm>
              <a:off x="773430" y="2934970"/>
              <a:ext cx="8458200" cy="1628139"/>
            </a:xfrm>
            <a:custGeom>
              <a:avLst/>
              <a:gdLst/>
              <a:ahLst/>
              <a:cxnLst/>
              <a:rect l="l" t="t" r="r" b="b"/>
              <a:pathLst>
                <a:path w="8458200" h="1628139">
                  <a:moveTo>
                    <a:pt x="0" y="934719"/>
                  </a:moveTo>
                  <a:lnTo>
                    <a:pt x="292100" y="822959"/>
                  </a:lnTo>
                  <a:lnTo>
                    <a:pt x="584200" y="538479"/>
                  </a:lnTo>
                  <a:lnTo>
                    <a:pt x="873760" y="172719"/>
                  </a:lnTo>
                  <a:lnTo>
                    <a:pt x="1165860" y="10159"/>
                  </a:lnTo>
                  <a:lnTo>
                    <a:pt x="1457960" y="0"/>
                  </a:lnTo>
                  <a:lnTo>
                    <a:pt x="1750060" y="350519"/>
                  </a:lnTo>
                  <a:lnTo>
                    <a:pt x="2042160" y="515619"/>
                  </a:lnTo>
                  <a:lnTo>
                    <a:pt x="2334260" y="713739"/>
                  </a:lnTo>
                  <a:lnTo>
                    <a:pt x="2623820" y="708659"/>
                  </a:lnTo>
                  <a:lnTo>
                    <a:pt x="2915920" y="782319"/>
                  </a:lnTo>
                  <a:lnTo>
                    <a:pt x="3208020" y="1064259"/>
                  </a:lnTo>
                  <a:lnTo>
                    <a:pt x="3500120" y="1079499"/>
                  </a:lnTo>
                  <a:lnTo>
                    <a:pt x="3792220" y="1059179"/>
                  </a:lnTo>
                  <a:lnTo>
                    <a:pt x="4084320" y="1061719"/>
                  </a:lnTo>
                  <a:lnTo>
                    <a:pt x="4373880" y="1280159"/>
                  </a:lnTo>
                  <a:lnTo>
                    <a:pt x="4665980" y="1455419"/>
                  </a:lnTo>
                  <a:lnTo>
                    <a:pt x="4958080" y="1628139"/>
                  </a:lnTo>
                  <a:lnTo>
                    <a:pt x="5250180" y="1602739"/>
                  </a:lnTo>
                  <a:lnTo>
                    <a:pt x="5542280" y="1193799"/>
                  </a:lnTo>
                  <a:lnTo>
                    <a:pt x="5834380" y="962659"/>
                  </a:lnTo>
                  <a:lnTo>
                    <a:pt x="6123940" y="911859"/>
                  </a:lnTo>
                  <a:lnTo>
                    <a:pt x="6416040" y="909319"/>
                  </a:lnTo>
                  <a:lnTo>
                    <a:pt x="6708140" y="1074419"/>
                  </a:lnTo>
                  <a:lnTo>
                    <a:pt x="7000240" y="1132839"/>
                  </a:lnTo>
                  <a:lnTo>
                    <a:pt x="7292340" y="1231899"/>
                  </a:lnTo>
                  <a:lnTo>
                    <a:pt x="7584440" y="1209039"/>
                  </a:lnTo>
                  <a:lnTo>
                    <a:pt x="7874000" y="1209039"/>
                  </a:lnTo>
                  <a:lnTo>
                    <a:pt x="8166100" y="1325879"/>
                  </a:lnTo>
                  <a:lnTo>
                    <a:pt x="8458200" y="1407159"/>
                  </a:lnTo>
                </a:path>
              </a:pathLst>
            </a:custGeom>
            <a:ln w="28575">
              <a:solidFill>
                <a:srgbClr val="000000"/>
              </a:solidFill>
            </a:ln>
          </p:spPr>
          <p:txBody>
            <a:bodyPr wrap="square" lIns="0" tIns="0" rIns="0" bIns="0" rtlCol="0"/>
            <a:lstStyle/>
            <a:p/>
          </p:txBody>
        </p:sp>
      </p:grpSp>
      <p:sp>
        <p:nvSpPr>
          <p:cNvPr id="14" name="object 14"/>
          <p:cNvSpPr/>
          <p:nvPr/>
        </p:nvSpPr>
        <p:spPr>
          <a:xfrm>
            <a:off x="627380" y="1630679"/>
            <a:ext cx="8750300" cy="0"/>
          </a:xfrm>
          <a:custGeom>
            <a:avLst/>
            <a:gdLst/>
            <a:ahLst/>
            <a:cxnLst/>
            <a:rect l="l" t="t" r="r" b="b"/>
            <a:pathLst>
              <a:path w="8750300" h="0">
                <a:moveTo>
                  <a:pt x="0" y="0"/>
                </a:moveTo>
                <a:lnTo>
                  <a:pt x="8750300" y="0"/>
                </a:lnTo>
              </a:path>
            </a:pathLst>
          </a:custGeom>
          <a:ln w="9525">
            <a:solidFill>
              <a:srgbClr val="D9D9D9"/>
            </a:solidFill>
          </a:ln>
        </p:spPr>
        <p:txBody>
          <a:bodyPr wrap="square" lIns="0" tIns="0" rIns="0" bIns="0" rtlCol="0"/>
          <a:lstStyle/>
          <a:p/>
        </p:txBody>
      </p:sp>
      <p:sp>
        <p:nvSpPr>
          <p:cNvPr id="15" name="object 15"/>
          <p:cNvSpPr txBox="1"/>
          <p:nvPr/>
        </p:nvSpPr>
        <p:spPr>
          <a:xfrm>
            <a:off x="9065935" y="1746872"/>
            <a:ext cx="328295"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404040"/>
                </a:solidFill>
                <a:latin typeface="HGPSoeiPresenceEB"/>
                <a:cs typeface="HGPSoeiPresenceEB"/>
              </a:rPr>
              <a:t>14</a:t>
            </a:r>
            <a:r>
              <a:rPr dirty="0" sz="1400" spc="-10" b="1">
                <a:solidFill>
                  <a:srgbClr val="404040"/>
                </a:solidFill>
                <a:latin typeface="HGPSoeiPresenceEB"/>
                <a:cs typeface="HGPSoeiPresenceEB"/>
              </a:rPr>
              <a:t>6</a:t>
            </a:r>
            <a:endParaRPr sz="1400">
              <a:latin typeface="HGPSoeiPresenceEB"/>
              <a:cs typeface="HGPSoeiPresenceEB"/>
            </a:endParaRPr>
          </a:p>
        </p:txBody>
      </p:sp>
      <p:sp>
        <p:nvSpPr>
          <p:cNvPr id="16" name="object 16"/>
          <p:cNvSpPr txBox="1"/>
          <p:nvPr/>
        </p:nvSpPr>
        <p:spPr>
          <a:xfrm>
            <a:off x="9065935" y="3445831"/>
            <a:ext cx="328295"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0000"/>
                </a:solidFill>
                <a:latin typeface="HGPSoeiPresenceEB"/>
                <a:cs typeface="HGPSoeiPresenceEB"/>
              </a:rPr>
              <a:t>-1</a:t>
            </a:r>
            <a:r>
              <a:rPr dirty="0" sz="1400" spc="-10" b="1">
                <a:solidFill>
                  <a:srgbClr val="FF0000"/>
                </a:solidFill>
                <a:latin typeface="HGPSoeiPresenceEB"/>
                <a:cs typeface="HGPSoeiPresenceEB"/>
              </a:rPr>
              <a:t>2</a:t>
            </a:r>
            <a:endParaRPr sz="1400">
              <a:latin typeface="HGPSoeiPresenceEB"/>
              <a:cs typeface="HGPSoeiPresenceEB"/>
            </a:endParaRPr>
          </a:p>
        </p:txBody>
      </p:sp>
      <p:sp>
        <p:nvSpPr>
          <p:cNvPr id="17" name="object 17"/>
          <p:cNvSpPr txBox="1"/>
          <p:nvPr/>
        </p:nvSpPr>
        <p:spPr>
          <a:xfrm>
            <a:off x="9116768" y="2974003"/>
            <a:ext cx="226695"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0000"/>
                </a:solidFill>
                <a:latin typeface="HGPSoeiPresenceEB"/>
                <a:cs typeface="HGPSoeiPresenceEB"/>
              </a:rPr>
              <a:t>-</a:t>
            </a:r>
            <a:r>
              <a:rPr dirty="0" sz="1400" spc="-10" b="1">
                <a:solidFill>
                  <a:srgbClr val="FF0000"/>
                </a:solidFill>
                <a:latin typeface="HGPSoeiPresenceEB"/>
                <a:cs typeface="HGPSoeiPresenceEB"/>
              </a:rPr>
              <a:t>4</a:t>
            </a:r>
            <a:endParaRPr sz="1400">
              <a:latin typeface="HGPSoeiPresenceEB"/>
              <a:cs typeface="HGPSoeiPresenceEB"/>
            </a:endParaRPr>
          </a:p>
        </p:txBody>
      </p:sp>
      <p:sp>
        <p:nvSpPr>
          <p:cNvPr id="18" name="object 18"/>
          <p:cNvSpPr txBox="1"/>
          <p:nvPr/>
        </p:nvSpPr>
        <p:spPr>
          <a:xfrm>
            <a:off x="9015168" y="4420494"/>
            <a:ext cx="429895"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0000"/>
                </a:solidFill>
                <a:latin typeface="HGPSoeiPresenceEB"/>
                <a:cs typeface="HGPSoeiPresenceEB"/>
              </a:rPr>
              <a:t>-13</a:t>
            </a:r>
            <a:r>
              <a:rPr dirty="0" sz="1400" spc="-10" b="1">
                <a:solidFill>
                  <a:srgbClr val="FF0000"/>
                </a:solidFill>
                <a:latin typeface="HGPSoeiPresenceEB"/>
                <a:cs typeface="HGPSoeiPresenceEB"/>
              </a:rPr>
              <a:t>0</a:t>
            </a:r>
            <a:endParaRPr sz="1400">
              <a:latin typeface="HGPSoeiPresenceEB"/>
              <a:cs typeface="HGPSoeiPresenceEB"/>
            </a:endParaRPr>
          </a:p>
        </p:txBody>
      </p:sp>
      <p:sp>
        <p:nvSpPr>
          <p:cNvPr id="19" name="object 19"/>
          <p:cNvSpPr txBox="1"/>
          <p:nvPr/>
        </p:nvSpPr>
        <p:spPr>
          <a:xfrm>
            <a:off x="155681" y="4803343"/>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5">
                <a:solidFill>
                  <a:srgbClr val="585858"/>
                </a:solidFill>
                <a:latin typeface="HGPSoeiPresenceEB"/>
                <a:cs typeface="HGPSoeiPresenceEB"/>
              </a:rPr>
              <a:t>-</a:t>
            </a:r>
            <a:r>
              <a:rPr dirty="0" sz="1200" spc="5">
                <a:solidFill>
                  <a:srgbClr val="585858"/>
                </a:solidFill>
                <a:latin typeface="HGPSoeiPresenceEB"/>
                <a:cs typeface="HGPSoeiPresenceEB"/>
              </a:rPr>
              <a:t>2</a:t>
            </a:r>
            <a:r>
              <a:rPr dirty="0" sz="1200" spc="-15">
                <a:solidFill>
                  <a:srgbClr val="585858"/>
                </a:solidFill>
                <a:latin typeface="HGPSoeiPresenceEB"/>
                <a:cs typeface="HGPSoeiPresenceEB"/>
              </a:rPr>
              <a:t>00</a:t>
            </a:r>
            <a:endParaRPr sz="1200">
              <a:latin typeface="HGPSoeiPresenceEB"/>
              <a:cs typeface="HGPSoeiPresenceEB"/>
            </a:endParaRPr>
          </a:p>
        </p:txBody>
      </p:sp>
      <p:sp>
        <p:nvSpPr>
          <p:cNvPr id="20" name="object 20"/>
          <p:cNvSpPr txBox="1"/>
          <p:nvPr/>
        </p:nvSpPr>
        <p:spPr>
          <a:xfrm>
            <a:off x="155681" y="4392777"/>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5">
                <a:solidFill>
                  <a:srgbClr val="585858"/>
                </a:solidFill>
                <a:latin typeface="HGPSoeiPresenceEB"/>
                <a:cs typeface="HGPSoeiPresenceEB"/>
              </a:rPr>
              <a:t>-</a:t>
            </a:r>
            <a:r>
              <a:rPr dirty="0" sz="1200" spc="5">
                <a:solidFill>
                  <a:srgbClr val="585858"/>
                </a:solidFill>
                <a:latin typeface="HGPSoeiPresenceEB"/>
                <a:cs typeface="HGPSoeiPresenceEB"/>
              </a:rPr>
              <a:t>1</a:t>
            </a:r>
            <a:r>
              <a:rPr dirty="0" sz="1200" spc="-15">
                <a:solidFill>
                  <a:srgbClr val="585858"/>
                </a:solidFill>
                <a:latin typeface="HGPSoeiPresenceEB"/>
                <a:cs typeface="HGPSoeiPresenceEB"/>
              </a:rPr>
              <a:t>50</a:t>
            </a:r>
            <a:endParaRPr sz="1200">
              <a:latin typeface="HGPSoeiPresenceEB"/>
              <a:cs typeface="HGPSoeiPresenceEB"/>
            </a:endParaRPr>
          </a:p>
        </p:txBody>
      </p:sp>
      <p:sp>
        <p:nvSpPr>
          <p:cNvPr id="21" name="object 21"/>
          <p:cNvSpPr txBox="1"/>
          <p:nvPr/>
        </p:nvSpPr>
        <p:spPr>
          <a:xfrm>
            <a:off x="155681" y="3982211"/>
            <a:ext cx="363220" cy="208279"/>
          </a:xfrm>
          <a:prstGeom prst="rect">
            <a:avLst/>
          </a:prstGeom>
        </p:spPr>
        <p:txBody>
          <a:bodyPr wrap="square" lIns="0" tIns="12700" rIns="0" bIns="0" rtlCol="0" vert="horz">
            <a:spAutoFit/>
          </a:bodyPr>
          <a:lstStyle/>
          <a:p>
            <a:pPr marL="12700">
              <a:lnSpc>
                <a:spcPct val="100000"/>
              </a:lnSpc>
              <a:spcBef>
                <a:spcPts val="100"/>
              </a:spcBef>
            </a:pPr>
            <a:r>
              <a:rPr dirty="0" sz="1200" spc="-15">
                <a:solidFill>
                  <a:srgbClr val="585858"/>
                </a:solidFill>
                <a:latin typeface="HGPSoeiPresenceEB"/>
                <a:cs typeface="HGPSoeiPresenceEB"/>
              </a:rPr>
              <a:t>-</a:t>
            </a:r>
            <a:r>
              <a:rPr dirty="0" sz="1200" spc="5">
                <a:solidFill>
                  <a:srgbClr val="585858"/>
                </a:solidFill>
                <a:latin typeface="HGPSoeiPresenceEB"/>
                <a:cs typeface="HGPSoeiPresenceEB"/>
              </a:rPr>
              <a:t>1</a:t>
            </a:r>
            <a:r>
              <a:rPr dirty="0" sz="1200" spc="-15">
                <a:solidFill>
                  <a:srgbClr val="585858"/>
                </a:solidFill>
                <a:latin typeface="HGPSoeiPresenceEB"/>
                <a:cs typeface="HGPSoeiPresenceEB"/>
              </a:rPr>
              <a:t>00</a:t>
            </a:r>
            <a:endParaRPr sz="1200">
              <a:latin typeface="HGPSoeiPresenceEB"/>
              <a:cs typeface="HGPSoeiPresenceEB"/>
            </a:endParaRPr>
          </a:p>
        </p:txBody>
      </p:sp>
      <p:sp>
        <p:nvSpPr>
          <p:cNvPr id="22" name="object 22"/>
          <p:cNvSpPr txBox="1"/>
          <p:nvPr/>
        </p:nvSpPr>
        <p:spPr>
          <a:xfrm>
            <a:off x="240568" y="3571646"/>
            <a:ext cx="281305" cy="208279"/>
          </a:xfrm>
          <a:prstGeom prst="rect">
            <a:avLst/>
          </a:prstGeom>
        </p:spPr>
        <p:txBody>
          <a:bodyPr wrap="square" lIns="0" tIns="12700" rIns="0" bIns="0" rtlCol="0" vert="horz">
            <a:spAutoFit/>
          </a:bodyPr>
          <a:lstStyle/>
          <a:p>
            <a:pPr marL="12700">
              <a:lnSpc>
                <a:spcPct val="100000"/>
              </a:lnSpc>
              <a:spcBef>
                <a:spcPts val="100"/>
              </a:spcBef>
            </a:pPr>
            <a:r>
              <a:rPr dirty="0" sz="1200" spc="-15">
                <a:solidFill>
                  <a:srgbClr val="585858"/>
                </a:solidFill>
                <a:latin typeface="HGPSoeiPresenceEB"/>
                <a:cs typeface="HGPSoeiPresenceEB"/>
              </a:rPr>
              <a:t>-</a:t>
            </a:r>
            <a:r>
              <a:rPr dirty="0" sz="1200" spc="5">
                <a:solidFill>
                  <a:srgbClr val="585858"/>
                </a:solidFill>
                <a:latin typeface="HGPSoeiPresenceEB"/>
                <a:cs typeface="HGPSoeiPresenceEB"/>
              </a:rPr>
              <a:t>5</a:t>
            </a:r>
            <a:r>
              <a:rPr dirty="0" sz="1200">
                <a:solidFill>
                  <a:srgbClr val="585858"/>
                </a:solidFill>
                <a:latin typeface="HGPSoeiPresenceEB"/>
                <a:cs typeface="HGPSoeiPresenceEB"/>
              </a:rPr>
              <a:t>0</a:t>
            </a:r>
            <a:endParaRPr sz="1200">
              <a:latin typeface="HGPSoeiPresenceEB"/>
              <a:cs typeface="HGPSoeiPresenceEB"/>
            </a:endParaRPr>
          </a:p>
        </p:txBody>
      </p:sp>
      <p:sp>
        <p:nvSpPr>
          <p:cNvPr id="23" name="object 23"/>
          <p:cNvSpPr txBox="1"/>
          <p:nvPr/>
        </p:nvSpPr>
        <p:spPr>
          <a:xfrm>
            <a:off x="410342" y="3161080"/>
            <a:ext cx="111125"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585858"/>
                </a:solidFill>
                <a:latin typeface="HGPSoeiPresenceEB"/>
                <a:cs typeface="HGPSoeiPresenceEB"/>
              </a:rPr>
              <a:t>0</a:t>
            </a:r>
            <a:endParaRPr sz="1200">
              <a:latin typeface="HGPSoeiPresenceEB"/>
              <a:cs typeface="HGPSoeiPresenceEB"/>
            </a:endParaRPr>
          </a:p>
        </p:txBody>
      </p:sp>
      <p:sp>
        <p:nvSpPr>
          <p:cNvPr id="24" name="object 24"/>
          <p:cNvSpPr txBox="1"/>
          <p:nvPr/>
        </p:nvSpPr>
        <p:spPr>
          <a:xfrm>
            <a:off x="240568" y="1929384"/>
            <a:ext cx="281305" cy="1029969"/>
          </a:xfrm>
          <a:prstGeom prst="rect">
            <a:avLst/>
          </a:prstGeom>
        </p:spPr>
        <p:txBody>
          <a:bodyPr wrap="square" lIns="0" tIns="12700" rIns="0" bIns="0" rtlCol="0" vert="horz">
            <a:spAutoFit/>
          </a:bodyPr>
          <a:lstStyle/>
          <a:p>
            <a:pPr algn="r" marR="5080">
              <a:lnSpc>
                <a:spcPct val="100000"/>
              </a:lnSpc>
              <a:spcBef>
                <a:spcPts val="100"/>
              </a:spcBef>
            </a:pPr>
            <a:r>
              <a:rPr dirty="0" sz="1200" spc="-15">
                <a:solidFill>
                  <a:srgbClr val="585858"/>
                </a:solidFill>
                <a:latin typeface="HGPSoeiPresenceEB"/>
                <a:cs typeface="HGPSoeiPresenceEB"/>
              </a:rPr>
              <a:t>1</a:t>
            </a:r>
            <a:r>
              <a:rPr dirty="0" sz="1200" spc="5">
                <a:solidFill>
                  <a:srgbClr val="585858"/>
                </a:solidFill>
                <a:latin typeface="HGPSoeiPresenceEB"/>
                <a:cs typeface="HGPSoeiPresenceEB"/>
              </a:rPr>
              <a:t>5</a:t>
            </a:r>
            <a:r>
              <a:rPr dirty="0" sz="1200">
                <a:solidFill>
                  <a:srgbClr val="585858"/>
                </a:solidFill>
                <a:latin typeface="HGPSoeiPresenceEB"/>
                <a:cs typeface="HGPSoeiPresenceEB"/>
              </a:rPr>
              <a:t>0</a:t>
            </a:r>
            <a:endParaRPr sz="1200">
              <a:latin typeface="HGPSoeiPresenceEB"/>
              <a:cs typeface="HGPSoeiPresenceEB"/>
            </a:endParaRPr>
          </a:p>
          <a:p>
            <a:pPr>
              <a:lnSpc>
                <a:spcPct val="100000"/>
              </a:lnSpc>
              <a:spcBef>
                <a:spcPts val="60"/>
              </a:spcBef>
            </a:pPr>
            <a:endParaRPr sz="1350">
              <a:latin typeface="HGPSoeiPresenceEB"/>
              <a:cs typeface="HGPSoeiPresenceEB"/>
            </a:endParaRPr>
          </a:p>
          <a:p>
            <a:pPr algn="r" marR="5080">
              <a:lnSpc>
                <a:spcPct val="100000"/>
              </a:lnSpc>
            </a:pPr>
            <a:r>
              <a:rPr dirty="0" sz="1200" spc="-15">
                <a:solidFill>
                  <a:srgbClr val="585858"/>
                </a:solidFill>
                <a:latin typeface="HGPSoeiPresenceEB"/>
                <a:cs typeface="HGPSoeiPresenceEB"/>
              </a:rPr>
              <a:t>1</a:t>
            </a:r>
            <a:r>
              <a:rPr dirty="0" sz="1200" spc="5">
                <a:solidFill>
                  <a:srgbClr val="585858"/>
                </a:solidFill>
                <a:latin typeface="HGPSoeiPresenceEB"/>
                <a:cs typeface="HGPSoeiPresenceEB"/>
              </a:rPr>
              <a:t>0</a:t>
            </a:r>
            <a:r>
              <a:rPr dirty="0" sz="1200">
                <a:solidFill>
                  <a:srgbClr val="585858"/>
                </a:solidFill>
                <a:latin typeface="HGPSoeiPresenceEB"/>
                <a:cs typeface="HGPSoeiPresenceEB"/>
              </a:rPr>
              <a:t>0</a:t>
            </a:r>
            <a:endParaRPr sz="1200">
              <a:latin typeface="HGPSoeiPresenceEB"/>
              <a:cs typeface="HGPSoeiPresenceEB"/>
            </a:endParaRPr>
          </a:p>
          <a:p>
            <a:pPr>
              <a:lnSpc>
                <a:spcPct val="100000"/>
              </a:lnSpc>
            </a:pPr>
            <a:endParaRPr sz="1400">
              <a:latin typeface="HGPSoeiPresenceEB"/>
              <a:cs typeface="HGPSoeiPresenceEB"/>
            </a:endParaRPr>
          </a:p>
          <a:p>
            <a:pPr algn="r" marR="7620">
              <a:lnSpc>
                <a:spcPct val="100000"/>
              </a:lnSpc>
            </a:pPr>
            <a:r>
              <a:rPr dirty="0" sz="1200" spc="-15">
                <a:solidFill>
                  <a:srgbClr val="585858"/>
                </a:solidFill>
                <a:latin typeface="HGPSoeiPresenceEB"/>
                <a:cs typeface="HGPSoeiPresenceEB"/>
              </a:rPr>
              <a:t>50</a:t>
            </a:r>
            <a:endParaRPr sz="1200">
              <a:latin typeface="HGPSoeiPresenceEB"/>
              <a:cs typeface="HGPSoeiPresenceEB"/>
            </a:endParaRPr>
          </a:p>
        </p:txBody>
      </p:sp>
      <p:sp>
        <p:nvSpPr>
          <p:cNvPr id="25" name="object 25"/>
          <p:cNvSpPr txBox="1"/>
          <p:nvPr/>
        </p:nvSpPr>
        <p:spPr>
          <a:xfrm>
            <a:off x="240568" y="1518818"/>
            <a:ext cx="281305" cy="208279"/>
          </a:xfrm>
          <a:prstGeom prst="rect">
            <a:avLst/>
          </a:prstGeom>
        </p:spPr>
        <p:txBody>
          <a:bodyPr wrap="square" lIns="0" tIns="12700" rIns="0" bIns="0" rtlCol="0" vert="horz">
            <a:spAutoFit/>
          </a:bodyPr>
          <a:lstStyle/>
          <a:p>
            <a:pPr marL="12700">
              <a:lnSpc>
                <a:spcPct val="100000"/>
              </a:lnSpc>
              <a:spcBef>
                <a:spcPts val="100"/>
              </a:spcBef>
            </a:pPr>
            <a:r>
              <a:rPr dirty="0" sz="1200" spc="-15">
                <a:solidFill>
                  <a:srgbClr val="585858"/>
                </a:solidFill>
                <a:latin typeface="HGPSoeiPresenceEB"/>
                <a:cs typeface="HGPSoeiPresenceEB"/>
              </a:rPr>
              <a:t>2</a:t>
            </a:r>
            <a:r>
              <a:rPr dirty="0" sz="1200" spc="5">
                <a:solidFill>
                  <a:srgbClr val="585858"/>
                </a:solidFill>
                <a:latin typeface="HGPSoeiPresenceEB"/>
                <a:cs typeface="HGPSoeiPresenceEB"/>
              </a:rPr>
              <a:t>0</a:t>
            </a:r>
            <a:r>
              <a:rPr dirty="0" sz="1200">
                <a:solidFill>
                  <a:srgbClr val="585858"/>
                </a:solidFill>
                <a:latin typeface="HGPSoeiPresenceEB"/>
                <a:cs typeface="HGPSoeiPresenceEB"/>
              </a:rPr>
              <a:t>0</a:t>
            </a:r>
            <a:endParaRPr sz="1200">
              <a:latin typeface="HGPSoeiPresenceEB"/>
              <a:cs typeface="HGPSoeiPresenceEB"/>
            </a:endParaRPr>
          </a:p>
        </p:txBody>
      </p:sp>
      <p:pic>
        <p:nvPicPr>
          <p:cNvPr id="26" name="object 26"/>
          <p:cNvPicPr/>
          <p:nvPr/>
        </p:nvPicPr>
        <p:blipFill>
          <a:blip r:embed="rId2" cstate="print"/>
          <a:stretch>
            <a:fillRect/>
          </a:stretch>
        </p:blipFill>
        <p:spPr>
          <a:xfrm>
            <a:off x="512575" y="5018152"/>
            <a:ext cx="8739598" cy="310946"/>
          </a:xfrm>
          <a:prstGeom prst="rect">
            <a:avLst/>
          </a:prstGeom>
        </p:spPr>
      </p:pic>
      <p:sp>
        <p:nvSpPr>
          <p:cNvPr id="27" name="object 27"/>
          <p:cNvSpPr/>
          <p:nvPr/>
        </p:nvSpPr>
        <p:spPr>
          <a:xfrm>
            <a:off x="3206750" y="1334769"/>
            <a:ext cx="243840" cy="0"/>
          </a:xfrm>
          <a:custGeom>
            <a:avLst/>
            <a:gdLst/>
            <a:ahLst/>
            <a:cxnLst/>
            <a:rect l="l" t="t" r="r" b="b"/>
            <a:pathLst>
              <a:path w="243839" h="0">
                <a:moveTo>
                  <a:pt x="0" y="0"/>
                </a:moveTo>
                <a:lnTo>
                  <a:pt x="243840" y="0"/>
                </a:lnTo>
              </a:path>
            </a:pathLst>
          </a:custGeom>
          <a:ln w="28575">
            <a:solidFill>
              <a:srgbClr val="4FD1FF"/>
            </a:solidFill>
          </a:ln>
        </p:spPr>
        <p:txBody>
          <a:bodyPr wrap="square" lIns="0" tIns="0" rIns="0" bIns="0" rtlCol="0"/>
          <a:lstStyle/>
          <a:p/>
        </p:txBody>
      </p:sp>
      <p:sp>
        <p:nvSpPr>
          <p:cNvPr id="28" name="object 28"/>
          <p:cNvSpPr txBox="1"/>
          <p:nvPr/>
        </p:nvSpPr>
        <p:spPr>
          <a:xfrm>
            <a:off x="3464847" y="1224338"/>
            <a:ext cx="482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585858"/>
                </a:solidFill>
                <a:latin typeface="HGPSoeiPresenceEB"/>
                <a:cs typeface="HGPSoeiPresenceEB"/>
              </a:rPr>
              <a:t>東京圏</a:t>
            </a:r>
            <a:endParaRPr sz="1200">
              <a:latin typeface="HGPSoeiPresenceEB"/>
              <a:cs typeface="HGPSoeiPresenceEB"/>
            </a:endParaRPr>
          </a:p>
        </p:txBody>
      </p:sp>
      <p:sp>
        <p:nvSpPr>
          <p:cNvPr id="29" name="object 29"/>
          <p:cNvSpPr/>
          <p:nvPr/>
        </p:nvSpPr>
        <p:spPr>
          <a:xfrm>
            <a:off x="4095750" y="1334769"/>
            <a:ext cx="243840" cy="0"/>
          </a:xfrm>
          <a:custGeom>
            <a:avLst/>
            <a:gdLst/>
            <a:ahLst/>
            <a:cxnLst/>
            <a:rect l="l" t="t" r="r" b="b"/>
            <a:pathLst>
              <a:path w="243839" h="0">
                <a:moveTo>
                  <a:pt x="0" y="0"/>
                </a:moveTo>
                <a:lnTo>
                  <a:pt x="243840" y="0"/>
                </a:lnTo>
              </a:path>
            </a:pathLst>
          </a:custGeom>
          <a:ln w="28575">
            <a:solidFill>
              <a:srgbClr val="333399"/>
            </a:solidFill>
          </a:ln>
        </p:spPr>
        <p:txBody>
          <a:bodyPr wrap="square" lIns="0" tIns="0" rIns="0" bIns="0" rtlCol="0"/>
          <a:lstStyle/>
          <a:p/>
        </p:txBody>
      </p:sp>
      <p:sp>
        <p:nvSpPr>
          <p:cNvPr id="30" name="object 30"/>
          <p:cNvSpPr/>
          <p:nvPr/>
        </p:nvSpPr>
        <p:spPr>
          <a:xfrm>
            <a:off x="5137150" y="1334769"/>
            <a:ext cx="243840" cy="0"/>
          </a:xfrm>
          <a:custGeom>
            <a:avLst/>
            <a:gdLst/>
            <a:ahLst/>
            <a:cxnLst/>
            <a:rect l="l" t="t" r="r" b="b"/>
            <a:pathLst>
              <a:path w="243839" h="0">
                <a:moveTo>
                  <a:pt x="0" y="0"/>
                </a:moveTo>
                <a:lnTo>
                  <a:pt x="243840" y="0"/>
                </a:lnTo>
              </a:path>
            </a:pathLst>
          </a:custGeom>
          <a:ln w="28575">
            <a:solidFill>
              <a:srgbClr val="FF9933"/>
            </a:solidFill>
          </a:ln>
        </p:spPr>
        <p:txBody>
          <a:bodyPr wrap="square" lIns="0" tIns="0" rIns="0" bIns="0" rtlCol="0"/>
          <a:lstStyle/>
          <a:p/>
        </p:txBody>
      </p:sp>
      <p:sp>
        <p:nvSpPr>
          <p:cNvPr id="31" name="object 31"/>
          <p:cNvSpPr txBox="1"/>
          <p:nvPr/>
        </p:nvSpPr>
        <p:spPr>
          <a:xfrm>
            <a:off x="4045511" y="799471"/>
            <a:ext cx="1831339" cy="633730"/>
          </a:xfrm>
          <a:prstGeom prst="rect">
            <a:avLst/>
          </a:prstGeom>
        </p:spPr>
        <p:txBody>
          <a:bodyPr wrap="square" lIns="0" tIns="13970" rIns="0" bIns="0" rtlCol="0" vert="horz">
            <a:spAutoFit/>
          </a:bodyPr>
          <a:lstStyle/>
          <a:p>
            <a:pPr marL="12700">
              <a:lnSpc>
                <a:spcPct val="100000"/>
              </a:lnSpc>
              <a:spcBef>
                <a:spcPts val="110"/>
              </a:spcBef>
            </a:pPr>
            <a:r>
              <a:rPr dirty="0" sz="1850" spc="50" b="1">
                <a:solidFill>
                  <a:srgbClr val="404040"/>
                </a:solidFill>
                <a:latin typeface="Yu Gothic UI Semibold"/>
                <a:cs typeface="Yu Gothic UI Semibold"/>
              </a:rPr>
              <a:t>人口移動の推移</a:t>
            </a:r>
            <a:endParaRPr sz="1850">
              <a:latin typeface="Yu Gothic UI Semibold"/>
              <a:cs typeface="Yu Gothic UI Semibold"/>
            </a:endParaRPr>
          </a:p>
          <a:p>
            <a:pPr marL="320675">
              <a:lnSpc>
                <a:spcPct val="100000"/>
              </a:lnSpc>
              <a:spcBef>
                <a:spcPts val="1115"/>
              </a:spcBef>
              <a:tabLst>
                <a:tab pos="1360805" algn="l"/>
              </a:tabLst>
            </a:pPr>
            <a:r>
              <a:rPr dirty="0" sz="1200">
                <a:solidFill>
                  <a:srgbClr val="585858"/>
                </a:solidFill>
                <a:latin typeface="HGPSoeiPresenceEB"/>
                <a:cs typeface="HGPSoeiPresenceEB"/>
              </a:rPr>
              <a:t>名古屋圏	大阪圏</a:t>
            </a:r>
            <a:endParaRPr sz="1200">
              <a:latin typeface="HGPSoeiPresenceEB"/>
              <a:cs typeface="HGPSoeiPresenceEB"/>
            </a:endParaRPr>
          </a:p>
        </p:txBody>
      </p:sp>
      <p:sp>
        <p:nvSpPr>
          <p:cNvPr id="32" name="object 32"/>
          <p:cNvSpPr/>
          <p:nvPr/>
        </p:nvSpPr>
        <p:spPr>
          <a:xfrm>
            <a:off x="6026150" y="1334769"/>
            <a:ext cx="243840" cy="0"/>
          </a:xfrm>
          <a:custGeom>
            <a:avLst/>
            <a:gdLst/>
            <a:ahLst/>
            <a:cxnLst/>
            <a:rect l="l" t="t" r="r" b="b"/>
            <a:pathLst>
              <a:path w="243839" h="0">
                <a:moveTo>
                  <a:pt x="0" y="0"/>
                </a:moveTo>
                <a:lnTo>
                  <a:pt x="243840" y="0"/>
                </a:lnTo>
              </a:path>
            </a:pathLst>
          </a:custGeom>
          <a:ln w="28575">
            <a:solidFill>
              <a:srgbClr val="000000"/>
            </a:solidFill>
          </a:ln>
        </p:spPr>
        <p:txBody>
          <a:bodyPr wrap="square" lIns="0" tIns="0" rIns="0" bIns="0" rtlCol="0"/>
          <a:lstStyle/>
          <a:p/>
        </p:txBody>
      </p:sp>
      <p:sp>
        <p:nvSpPr>
          <p:cNvPr id="33" name="object 33"/>
          <p:cNvSpPr txBox="1"/>
          <p:nvPr/>
        </p:nvSpPr>
        <p:spPr>
          <a:xfrm>
            <a:off x="6282884" y="1224338"/>
            <a:ext cx="482600" cy="208279"/>
          </a:xfrm>
          <a:prstGeom prst="rect">
            <a:avLst/>
          </a:prstGeom>
        </p:spPr>
        <p:txBody>
          <a:bodyPr wrap="square" lIns="0" tIns="12700" rIns="0" bIns="0" rtlCol="0" vert="horz">
            <a:spAutoFit/>
          </a:bodyPr>
          <a:lstStyle/>
          <a:p>
            <a:pPr marL="12700">
              <a:lnSpc>
                <a:spcPct val="100000"/>
              </a:lnSpc>
              <a:spcBef>
                <a:spcPts val="100"/>
              </a:spcBef>
            </a:pPr>
            <a:r>
              <a:rPr dirty="0" sz="1200">
                <a:solidFill>
                  <a:srgbClr val="585858"/>
                </a:solidFill>
                <a:latin typeface="HGPSoeiPresenceEB"/>
                <a:cs typeface="HGPSoeiPresenceEB"/>
              </a:rPr>
              <a:t>地方圏</a:t>
            </a:r>
            <a:endParaRPr sz="1200">
              <a:latin typeface="HGPSoeiPresenceEB"/>
              <a:cs typeface="HGPSoeiPresenceEB"/>
            </a:endParaRPr>
          </a:p>
        </p:txBody>
      </p:sp>
      <p:sp>
        <p:nvSpPr>
          <p:cNvPr id="35" name="object 35"/>
          <p:cNvSpPr txBox="1"/>
          <p:nvPr/>
        </p:nvSpPr>
        <p:spPr>
          <a:xfrm>
            <a:off x="9411334" y="6504820"/>
            <a:ext cx="142240" cy="139700"/>
          </a:xfrm>
          <a:prstGeom prst="rect">
            <a:avLst/>
          </a:prstGeom>
        </p:spPr>
        <p:txBody>
          <a:bodyPr wrap="square" lIns="0" tIns="0" rIns="0" bIns="0" rtlCol="0" vert="horz">
            <a:spAutoFit/>
          </a:bodyPr>
          <a:lstStyle/>
          <a:p>
            <a:pPr marL="12700">
              <a:lnSpc>
                <a:spcPts val="1055"/>
              </a:lnSpc>
            </a:pPr>
            <a:r>
              <a:rPr dirty="0" sz="900" spc="5">
                <a:latin typeface="MS UI Gothic"/>
                <a:cs typeface="MS UI Gothic"/>
              </a:rPr>
              <a:t>22</a:t>
            </a:r>
            <a:endParaRPr sz="900">
              <a:latin typeface="MS UI Gothic"/>
              <a:cs typeface="MS UI Gothic"/>
            </a:endParaRPr>
          </a:p>
        </p:txBody>
      </p:sp>
      <p:sp>
        <p:nvSpPr>
          <p:cNvPr id="36" name="object 36"/>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4" name="object 34"/>
          <p:cNvSpPr txBox="1"/>
          <p:nvPr/>
        </p:nvSpPr>
        <p:spPr>
          <a:xfrm>
            <a:off x="353796" y="1134790"/>
            <a:ext cx="445770" cy="193040"/>
          </a:xfrm>
          <a:prstGeom prst="rect">
            <a:avLst/>
          </a:prstGeom>
        </p:spPr>
        <p:txBody>
          <a:bodyPr wrap="square" lIns="0" tIns="12700" rIns="0" bIns="0" rtlCol="0" vert="horz">
            <a:spAutoFit/>
          </a:bodyPr>
          <a:lstStyle/>
          <a:p>
            <a:pPr marL="12700">
              <a:lnSpc>
                <a:spcPct val="100000"/>
              </a:lnSpc>
              <a:spcBef>
                <a:spcPts val="100"/>
              </a:spcBef>
            </a:pPr>
            <a:r>
              <a:rPr dirty="0" sz="1100" spc="10">
                <a:latin typeface="HGPSoeiPresenceEB"/>
                <a:cs typeface="HGPSoeiPresenceEB"/>
              </a:rPr>
              <a:t>（</a:t>
            </a:r>
            <a:r>
              <a:rPr dirty="0" sz="1100">
                <a:latin typeface="HGPSoeiPresenceEB"/>
                <a:cs typeface="HGPSoeiPresenceEB"/>
              </a:rPr>
              <a:t>千人）</a:t>
            </a:r>
            <a:endParaRPr sz="1100">
              <a:latin typeface="HGPSoeiPresenceEB"/>
              <a:cs typeface="HGPSoeiPresenceEB"/>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4597400" cy="391160"/>
          </a:xfrm>
          <a:prstGeom prst="rect"/>
        </p:spPr>
        <p:txBody>
          <a:bodyPr wrap="square" lIns="0" tIns="12700" rIns="0" bIns="0" rtlCol="0" vert="horz">
            <a:spAutoFit/>
          </a:bodyPr>
          <a:lstStyle/>
          <a:p>
            <a:pPr marL="12700">
              <a:lnSpc>
                <a:spcPct val="100000"/>
              </a:lnSpc>
              <a:spcBef>
                <a:spcPts val="100"/>
              </a:spcBef>
            </a:pPr>
            <a:r>
              <a:rPr dirty="0" u="none" spc="120">
                <a:solidFill>
                  <a:srgbClr val="000000"/>
                </a:solidFill>
              </a:rPr>
              <a:t>人口減少・超少子高齢社会の衝</a:t>
            </a:r>
            <a:r>
              <a:rPr dirty="0" u="none" spc="-45">
                <a:solidFill>
                  <a:srgbClr val="000000"/>
                </a:solidFill>
              </a:rPr>
              <a:t>撃</a:t>
            </a:r>
          </a:p>
        </p:txBody>
      </p:sp>
      <p:sp>
        <p:nvSpPr>
          <p:cNvPr id="3" name="object 3"/>
          <p:cNvSpPr/>
          <p:nvPr/>
        </p:nvSpPr>
        <p:spPr>
          <a:xfrm>
            <a:off x="119379" y="5732779"/>
            <a:ext cx="9657080" cy="647700"/>
          </a:xfrm>
          <a:custGeom>
            <a:avLst/>
            <a:gdLst/>
            <a:ahLst/>
            <a:cxnLst/>
            <a:rect l="l" t="t" r="r" b="b"/>
            <a:pathLst>
              <a:path w="9657080" h="647700">
                <a:moveTo>
                  <a:pt x="9657080" y="0"/>
                </a:moveTo>
                <a:lnTo>
                  <a:pt x="0" y="0"/>
                </a:lnTo>
                <a:lnTo>
                  <a:pt x="0" y="647700"/>
                </a:lnTo>
                <a:lnTo>
                  <a:pt x="9657080" y="647700"/>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1022849" y="5754161"/>
            <a:ext cx="7848600" cy="574040"/>
          </a:xfrm>
          <a:prstGeom prst="rect">
            <a:avLst/>
          </a:prstGeom>
        </p:spPr>
        <p:txBody>
          <a:bodyPr wrap="square" lIns="0" tIns="12700" rIns="0" bIns="0" rtlCol="0" vert="horz">
            <a:spAutoFit/>
          </a:bodyPr>
          <a:lstStyle/>
          <a:p>
            <a:pPr algn="ctr">
              <a:lnSpc>
                <a:spcPct val="100000"/>
              </a:lnSpc>
              <a:spcBef>
                <a:spcPts val="100"/>
              </a:spcBef>
            </a:pPr>
            <a:r>
              <a:rPr dirty="0" sz="1800" spc="-5" b="1">
                <a:solidFill>
                  <a:srgbClr val="252525"/>
                </a:solidFill>
                <a:latin typeface="Yu Gothic UI Semibold"/>
                <a:cs typeface="Yu Gothic UI Semibold"/>
              </a:rPr>
              <a:t>20～39</a:t>
            </a:r>
            <a:r>
              <a:rPr dirty="0" sz="1800" spc="160" b="1">
                <a:solidFill>
                  <a:srgbClr val="252525"/>
                </a:solidFill>
                <a:latin typeface="Yu Gothic UI Semibold"/>
                <a:cs typeface="Yu Gothic UI Semibold"/>
              </a:rPr>
              <a:t>歳</a:t>
            </a:r>
            <a:r>
              <a:rPr dirty="0" sz="1800" spc="135" b="1">
                <a:solidFill>
                  <a:srgbClr val="252525"/>
                </a:solidFill>
                <a:latin typeface="Yu Gothic UI Semibold"/>
                <a:cs typeface="Yu Gothic UI Semibold"/>
              </a:rPr>
              <a:t>の</a:t>
            </a:r>
            <a:r>
              <a:rPr dirty="0" sz="1800" spc="160" b="1">
                <a:solidFill>
                  <a:srgbClr val="252525"/>
                </a:solidFill>
                <a:latin typeface="Yu Gothic UI Semibold"/>
                <a:cs typeface="Yu Gothic UI Semibold"/>
              </a:rPr>
              <a:t>若年女性人口</a:t>
            </a:r>
            <a:r>
              <a:rPr dirty="0" sz="1800" spc="135" b="1">
                <a:solidFill>
                  <a:srgbClr val="252525"/>
                </a:solidFill>
                <a:latin typeface="Yu Gothic UI Semibold"/>
                <a:cs typeface="Yu Gothic UI Semibold"/>
              </a:rPr>
              <a:t>の</a:t>
            </a:r>
            <a:r>
              <a:rPr dirty="0" sz="1800" spc="160" b="1">
                <a:solidFill>
                  <a:srgbClr val="252525"/>
                </a:solidFill>
                <a:latin typeface="Yu Gothic UI Semibold"/>
                <a:cs typeface="Yu Gothic UI Semibold"/>
              </a:rPr>
              <a:t>減少</a:t>
            </a:r>
            <a:r>
              <a:rPr dirty="0" sz="1800" spc="120" b="1">
                <a:solidFill>
                  <a:srgbClr val="252525"/>
                </a:solidFill>
                <a:latin typeface="Yu Gothic UI Semibold"/>
                <a:cs typeface="Yu Gothic UI Semibold"/>
              </a:rPr>
              <a:t>と</a:t>
            </a:r>
            <a:r>
              <a:rPr dirty="0" sz="1800" spc="160" b="1">
                <a:solidFill>
                  <a:srgbClr val="252525"/>
                </a:solidFill>
                <a:latin typeface="Yu Gothic UI Semibold"/>
                <a:cs typeface="Yu Gothic UI Semibold"/>
              </a:rPr>
              <a:t>地方</a:t>
            </a:r>
            <a:r>
              <a:rPr dirty="0" sz="1800" spc="135" b="1">
                <a:solidFill>
                  <a:srgbClr val="252525"/>
                </a:solidFill>
                <a:latin typeface="Yu Gothic UI Semibold"/>
                <a:cs typeface="Yu Gothic UI Semibold"/>
              </a:rPr>
              <a:t>か</a:t>
            </a:r>
            <a:r>
              <a:rPr dirty="0" sz="1800" spc="114" b="1">
                <a:solidFill>
                  <a:srgbClr val="252525"/>
                </a:solidFill>
                <a:latin typeface="Yu Gothic UI Semibold"/>
                <a:cs typeface="Yu Gothic UI Semibold"/>
              </a:rPr>
              <a:t>ら</a:t>
            </a:r>
            <a:r>
              <a:rPr dirty="0" sz="1800" spc="160" b="1">
                <a:solidFill>
                  <a:srgbClr val="252525"/>
                </a:solidFill>
                <a:latin typeface="Yu Gothic UI Semibold"/>
                <a:cs typeface="Yu Gothic UI Semibold"/>
              </a:rPr>
              <a:t>大都市圏</a:t>
            </a:r>
            <a:r>
              <a:rPr dirty="0" sz="1800" spc="135" b="1">
                <a:solidFill>
                  <a:srgbClr val="252525"/>
                </a:solidFill>
                <a:latin typeface="Yu Gothic UI Semibold"/>
                <a:cs typeface="Yu Gothic UI Semibold"/>
              </a:rPr>
              <a:t>への</a:t>
            </a:r>
            <a:r>
              <a:rPr dirty="0" sz="1800" spc="160" b="1">
                <a:solidFill>
                  <a:srgbClr val="252525"/>
                </a:solidFill>
                <a:latin typeface="Yu Gothic UI Semibold"/>
                <a:cs typeface="Yu Gothic UI Semibold"/>
              </a:rPr>
              <a:t>若者</a:t>
            </a:r>
            <a:r>
              <a:rPr dirty="0" sz="1800" spc="135" b="1">
                <a:solidFill>
                  <a:srgbClr val="252525"/>
                </a:solidFill>
                <a:latin typeface="Yu Gothic UI Semibold"/>
                <a:cs typeface="Yu Gothic UI Semibold"/>
              </a:rPr>
              <a:t>の</a:t>
            </a:r>
            <a:r>
              <a:rPr dirty="0" sz="1800" spc="160" b="1">
                <a:solidFill>
                  <a:srgbClr val="252525"/>
                </a:solidFill>
                <a:latin typeface="Yu Gothic UI Semibold"/>
                <a:cs typeface="Yu Gothic UI Semibold"/>
              </a:rPr>
              <a:t>流出</a:t>
            </a:r>
            <a:r>
              <a:rPr dirty="0" sz="1800" spc="130" b="1">
                <a:solidFill>
                  <a:srgbClr val="252525"/>
                </a:solidFill>
                <a:latin typeface="Yu Gothic UI Semibold"/>
                <a:cs typeface="Yu Gothic UI Semibold"/>
              </a:rPr>
              <a:t>に</a:t>
            </a:r>
            <a:r>
              <a:rPr dirty="0" sz="1800" spc="125" b="1">
                <a:solidFill>
                  <a:srgbClr val="252525"/>
                </a:solidFill>
                <a:latin typeface="Yu Gothic UI Semibold"/>
                <a:cs typeface="Yu Gothic UI Semibold"/>
              </a:rPr>
              <a:t>よ</a:t>
            </a:r>
            <a:r>
              <a:rPr dirty="0" sz="1800" spc="110" b="1">
                <a:solidFill>
                  <a:srgbClr val="252525"/>
                </a:solidFill>
                <a:latin typeface="Yu Gothic UI Semibold"/>
                <a:cs typeface="Yu Gothic UI Semibold"/>
              </a:rPr>
              <a:t>り</a:t>
            </a:r>
            <a:r>
              <a:rPr dirty="0" sz="1800" spc="105" b="1">
                <a:solidFill>
                  <a:srgbClr val="252525"/>
                </a:solidFill>
                <a:latin typeface="Yu Gothic UI Semibold"/>
                <a:cs typeface="Yu Gothic UI Semibold"/>
              </a:rPr>
              <a:t>、</a:t>
            </a:r>
            <a:endParaRPr sz="1800">
              <a:latin typeface="Yu Gothic UI Semibold"/>
              <a:cs typeface="Yu Gothic UI Semibold"/>
            </a:endParaRPr>
          </a:p>
          <a:p>
            <a:pPr algn="ctr">
              <a:lnSpc>
                <a:spcPct val="100000"/>
              </a:lnSpc>
            </a:pPr>
            <a:r>
              <a:rPr dirty="0" sz="1800" spc="-15" b="1">
                <a:solidFill>
                  <a:srgbClr val="252525"/>
                </a:solidFill>
                <a:latin typeface="Yu Gothic UI Semibold"/>
                <a:cs typeface="Yu Gothic UI Semibold"/>
              </a:rPr>
              <a:t>2040</a:t>
            </a:r>
            <a:r>
              <a:rPr dirty="0" sz="1800" spc="215" b="1">
                <a:solidFill>
                  <a:srgbClr val="252525"/>
                </a:solidFill>
                <a:latin typeface="Yu Gothic UI Semibold"/>
                <a:cs typeface="Yu Gothic UI Semibold"/>
              </a:rPr>
              <a:t>年</a:t>
            </a:r>
            <a:r>
              <a:rPr dirty="0" sz="1800" spc="170" b="1">
                <a:solidFill>
                  <a:srgbClr val="252525"/>
                </a:solidFill>
                <a:latin typeface="Yu Gothic UI Semibold"/>
                <a:cs typeface="Yu Gothic UI Semibold"/>
              </a:rPr>
              <a:t>に</a:t>
            </a:r>
            <a:r>
              <a:rPr dirty="0" sz="1800" spc="190" b="1">
                <a:solidFill>
                  <a:srgbClr val="252525"/>
                </a:solidFill>
                <a:latin typeface="Yu Gothic UI Semibold"/>
                <a:cs typeface="Yu Gothic UI Semibold"/>
              </a:rPr>
              <a:t>は</a:t>
            </a:r>
            <a:r>
              <a:rPr dirty="0" sz="1800" spc="-5" b="1">
                <a:solidFill>
                  <a:srgbClr val="252525"/>
                </a:solidFill>
                <a:latin typeface="Yu Gothic UI Semibold"/>
                <a:cs typeface="Yu Gothic UI Semibold"/>
              </a:rPr>
              <a:t>896</a:t>
            </a:r>
            <a:r>
              <a:rPr dirty="0" sz="1800" spc="175" b="1">
                <a:solidFill>
                  <a:srgbClr val="252525"/>
                </a:solidFill>
                <a:latin typeface="Yu Gothic UI Semibold"/>
                <a:cs typeface="Yu Gothic UI Semibold"/>
              </a:rPr>
              <a:t>の</a:t>
            </a:r>
            <a:r>
              <a:rPr dirty="0" sz="1800" spc="210" b="1">
                <a:solidFill>
                  <a:srgbClr val="252525"/>
                </a:solidFill>
                <a:latin typeface="Yu Gothic UI Semibold"/>
                <a:cs typeface="Yu Gothic UI Semibold"/>
              </a:rPr>
              <a:t>市区町村</a:t>
            </a:r>
            <a:r>
              <a:rPr dirty="0" sz="1800" spc="180" b="1">
                <a:solidFill>
                  <a:srgbClr val="252525"/>
                </a:solidFill>
                <a:latin typeface="Yu Gothic UI Semibold"/>
                <a:cs typeface="Yu Gothic UI Semibold"/>
              </a:rPr>
              <a:t>が</a:t>
            </a:r>
            <a:r>
              <a:rPr dirty="0" sz="1800" spc="105" b="1">
                <a:solidFill>
                  <a:srgbClr val="252525"/>
                </a:solidFill>
                <a:latin typeface="Yu Gothic UI Semibold"/>
                <a:cs typeface="Yu Gothic UI Semibold"/>
              </a:rPr>
              <a:t>「</a:t>
            </a:r>
            <a:r>
              <a:rPr dirty="0" sz="1800" spc="210" b="1">
                <a:solidFill>
                  <a:srgbClr val="252525"/>
                </a:solidFill>
                <a:latin typeface="Yu Gothic UI Semibold"/>
                <a:cs typeface="Yu Gothic UI Semibold"/>
              </a:rPr>
              <a:t>消滅可能性都市</a:t>
            </a:r>
            <a:r>
              <a:rPr dirty="0" sz="1800" spc="105" b="1">
                <a:solidFill>
                  <a:srgbClr val="252525"/>
                </a:solidFill>
                <a:latin typeface="Yu Gothic UI Semibold"/>
                <a:cs typeface="Yu Gothic UI Semibold"/>
              </a:rPr>
              <a:t>」</a:t>
            </a:r>
            <a:r>
              <a:rPr dirty="0" sz="1800" spc="170" b="1">
                <a:solidFill>
                  <a:srgbClr val="252525"/>
                </a:solidFill>
                <a:latin typeface="Yu Gothic UI Semibold"/>
                <a:cs typeface="Yu Gothic UI Semibold"/>
              </a:rPr>
              <a:t>に</a:t>
            </a:r>
            <a:r>
              <a:rPr dirty="0" sz="1800" spc="210" b="1">
                <a:solidFill>
                  <a:srgbClr val="252525"/>
                </a:solidFill>
                <a:latin typeface="Yu Gothic UI Semibold"/>
                <a:cs typeface="Yu Gothic UI Semibold"/>
              </a:rPr>
              <a:t>該当</a:t>
            </a:r>
            <a:r>
              <a:rPr dirty="0" sz="1800" spc="175" b="1">
                <a:solidFill>
                  <a:srgbClr val="252525"/>
                </a:solidFill>
                <a:latin typeface="Yu Gothic UI Semibold"/>
                <a:cs typeface="Yu Gothic UI Semibold"/>
              </a:rPr>
              <a:t>す</a:t>
            </a:r>
            <a:r>
              <a:rPr dirty="0" sz="1800" spc="165" b="1">
                <a:solidFill>
                  <a:srgbClr val="252525"/>
                </a:solidFill>
                <a:latin typeface="Yu Gothic UI Semibold"/>
                <a:cs typeface="Yu Gothic UI Semibold"/>
              </a:rPr>
              <a:t>る</a:t>
            </a:r>
            <a:r>
              <a:rPr dirty="0" sz="1800" spc="140" b="1">
                <a:solidFill>
                  <a:srgbClr val="252525"/>
                </a:solidFill>
                <a:latin typeface="Yu Gothic UI Semibold"/>
                <a:cs typeface="Yu Gothic UI Semibold"/>
              </a:rPr>
              <a:t>。</a:t>
            </a:r>
            <a:endParaRPr sz="1800">
              <a:latin typeface="Yu Gothic UI Semibold"/>
              <a:cs typeface="Yu Gothic UI Semibold"/>
            </a:endParaRPr>
          </a:p>
        </p:txBody>
      </p:sp>
      <p:pic>
        <p:nvPicPr>
          <p:cNvPr id="5" name="object 5"/>
          <p:cNvPicPr/>
          <p:nvPr/>
        </p:nvPicPr>
        <p:blipFill>
          <a:blip r:embed="rId2" cstate="print"/>
          <a:stretch>
            <a:fillRect/>
          </a:stretch>
        </p:blipFill>
        <p:spPr>
          <a:xfrm>
            <a:off x="177431" y="690245"/>
            <a:ext cx="9531889" cy="4966321"/>
          </a:xfrm>
          <a:prstGeom prst="rect">
            <a:avLst/>
          </a:prstGeom>
        </p:spPr>
      </p:pic>
      <p:sp>
        <p:nvSpPr>
          <p:cNvPr id="6" name="object 6"/>
          <p:cNvSpPr txBox="1"/>
          <p:nvPr/>
        </p:nvSpPr>
        <p:spPr>
          <a:xfrm>
            <a:off x="6969759" y="5311140"/>
            <a:ext cx="2735580" cy="261620"/>
          </a:xfrm>
          <a:prstGeom prst="rect">
            <a:avLst/>
          </a:prstGeom>
          <a:solidFill>
            <a:srgbClr val="FFFFFF"/>
          </a:solidFill>
        </p:spPr>
        <p:txBody>
          <a:bodyPr wrap="square" lIns="0" tIns="36195" rIns="0" bIns="0" rtlCol="0" vert="horz">
            <a:spAutoFit/>
          </a:bodyPr>
          <a:lstStyle/>
          <a:p>
            <a:pPr marL="1247140">
              <a:lnSpc>
                <a:spcPct val="100000"/>
              </a:lnSpc>
              <a:spcBef>
                <a:spcPts val="285"/>
              </a:spcBef>
            </a:pPr>
            <a:r>
              <a:rPr dirty="0" sz="1100" spc="55" b="1">
                <a:solidFill>
                  <a:srgbClr val="7E7E7E"/>
                </a:solidFill>
                <a:latin typeface="Yu Gothic UI Semibold"/>
                <a:cs typeface="Yu Gothic UI Semibold"/>
              </a:rPr>
              <a:t>日本創生会議資料より</a:t>
            </a:r>
            <a:endParaRPr sz="1100">
              <a:latin typeface="Yu Gothic UI Semibold"/>
              <a:cs typeface="Yu Gothic UI Semibold"/>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23</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2768600" cy="391160"/>
          </a:xfrm>
          <a:prstGeom prst="rect"/>
        </p:spPr>
        <p:txBody>
          <a:bodyPr wrap="square" lIns="0" tIns="12700" rIns="0" bIns="0" rtlCol="0" vert="horz">
            <a:spAutoFit/>
          </a:bodyPr>
          <a:lstStyle/>
          <a:p>
            <a:pPr marL="12700">
              <a:lnSpc>
                <a:spcPct val="100000"/>
              </a:lnSpc>
              <a:spcBef>
                <a:spcPts val="100"/>
              </a:spcBef>
            </a:pPr>
            <a:r>
              <a:rPr dirty="0" u="none" spc="40">
                <a:solidFill>
                  <a:srgbClr val="000000"/>
                </a:solidFill>
              </a:rPr>
              <a:t>社会保障給付の増加</a:t>
            </a:r>
          </a:p>
        </p:txBody>
      </p:sp>
      <p:sp>
        <p:nvSpPr>
          <p:cNvPr id="3" name="object 3"/>
          <p:cNvSpPr/>
          <p:nvPr/>
        </p:nvSpPr>
        <p:spPr>
          <a:xfrm>
            <a:off x="119379" y="5872479"/>
            <a:ext cx="9657080" cy="368300"/>
          </a:xfrm>
          <a:custGeom>
            <a:avLst/>
            <a:gdLst/>
            <a:ahLst/>
            <a:cxnLst/>
            <a:rect l="l" t="t" r="r" b="b"/>
            <a:pathLst>
              <a:path w="9657080" h="368300">
                <a:moveTo>
                  <a:pt x="9657080" y="0"/>
                </a:moveTo>
                <a:lnTo>
                  <a:pt x="0" y="0"/>
                </a:lnTo>
                <a:lnTo>
                  <a:pt x="0" y="368300"/>
                </a:lnTo>
                <a:lnTo>
                  <a:pt x="9657080" y="368300"/>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476749" y="5891320"/>
            <a:ext cx="8940800" cy="299720"/>
          </a:xfrm>
          <a:prstGeom prst="rect">
            <a:avLst/>
          </a:prstGeom>
        </p:spPr>
        <p:txBody>
          <a:bodyPr wrap="square" lIns="0" tIns="12700" rIns="0" bIns="0" rtlCol="0" vert="horz">
            <a:spAutoFit/>
          </a:bodyPr>
          <a:lstStyle/>
          <a:p>
            <a:pPr marL="12700">
              <a:lnSpc>
                <a:spcPct val="100000"/>
              </a:lnSpc>
              <a:spcBef>
                <a:spcPts val="100"/>
              </a:spcBef>
            </a:pPr>
            <a:r>
              <a:rPr dirty="0" sz="1800" spc="175" b="1">
                <a:solidFill>
                  <a:srgbClr val="252525"/>
                </a:solidFill>
                <a:latin typeface="Yu Gothic UI Semibold"/>
                <a:cs typeface="Yu Gothic UI Semibold"/>
              </a:rPr>
              <a:t>社会保障給付は年々増加しており、社会保障費の自然増をどう抑えるかが大きな懸念。</a:t>
            </a:r>
            <a:endParaRPr sz="1800">
              <a:latin typeface="Yu Gothic UI Semibold"/>
              <a:cs typeface="Yu Gothic UI Semibold"/>
            </a:endParaRPr>
          </a:p>
        </p:txBody>
      </p:sp>
      <p:sp>
        <p:nvSpPr>
          <p:cNvPr id="5" name="object 5"/>
          <p:cNvSpPr txBox="1"/>
          <p:nvPr/>
        </p:nvSpPr>
        <p:spPr>
          <a:xfrm>
            <a:off x="4432443" y="5407108"/>
            <a:ext cx="5194300" cy="193040"/>
          </a:xfrm>
          <a:prstGeom prst="rect">
            <a:avLst/>
          </a:prstGeom>
        </p:spPr>
        <p:txBody>
          <a:bodyPr wrap="square" lIns="0" tIns="12700" rIns="0" bIns="0" rtlCol="0" vert="horz">
            <a:spAutoFit/>
          </a:bodyPr>
          <a:lstStyle/>
          <a:p>
            <a:pPr marL="12700">
              <a:lnSpc>
                <a:spcPct val="100000"/>
              </a:lnSpc>
              <a:spcBef>
                <a:spcPts val="100"/>
              </a:spcBef>
            </a:pPr>
            <a:r>
              <a:rPr dirty="0" sz="1100" spc="100" b="1">
                <a:solidFill>
                  <a:srgbClr val="7E7E7E"/>
                </a:solidFill>
                <a:latin typeface="Yu Gothic UI Semibold"/>
                <a:cs typeface="Yu Gothic UI Semibold"/>
              </a:rPr>
              <a:t>出典：国立社会保障</a:t>
            </a:r>
            <a:r>
              <a:rPr dirty="0" sz="1100" spc="50" b="1">
                <a:solidFill>
                  <a:srgbClr val="7E7E7E"/>
                </a:solidFill>
                <a:latin typeface="Yu Gothic UI Semibold"/>
                <a:cs typeface="Yu Gothic UI Semibold"/>
              </a:rPr>
              <a:t>・</a:t>
            </a:r>
            <a:r>
              <a:rPr dirty="0" sz="1100" spc="100" b="1">
                <a:solidFill>
                  <a:srgbClr val="7E7E7E"/>
                </a:solidFill>
                <a:latin typeface="Yu Gothic UI Semibold"/>
                <a:cs typeface="Yu Gothic UI Semibold"/>
              </a:rPr>
              <a:t>人口問題研究所</a:t>
            </a:r>
            <a:r>
              <a:rPr dirty="0" sz="1100" spc="50" b="1">
                <a:solidFill>
                  <a:srgbClr val="7E7E7E"/>
                </a:solidFill>
                <a:latin typeface="Yu Gothic UI Semibold"/>
                <a:cs typeface="Yu Gothic UI Semibold"/>
              </a:rPr>
              <a:t>「</a:t>
            </a:r>
            <a:r>
              <a:rPr dirty="0" sz="1100" spc="100" b="1">
                <a:solidFill>
                  <a:srgbClr val="7E7E7E"/>
                </a:solidFill>
                <a:latin typeface="Yu Gothic UI Semibold"/>
                <a:cs typeface="Yu Gothic UI Semibold"/>
              </a:rPr>
              <a:t>社会保障統計</a:t>
            </a:r>
            <a:r>
              <a:rPr dirty="0" sz="1100" spc="50" b="1">
                <a:solidFill>
                  <a:srgbClr val="7E7E7E"/>
                </a:solidFill>
                <a:latin typeface="Yu Gothic UI Semibold"/>
                <a:cs typeface="Yu Gothic UI Semibold"/>
              </a:rPr>
              <a:t>」</a:t>
            </a:r>
            <a:r>
              <a:rPr dirty="0" sz="1100" spc="80" b="1">
                <a:solidFill>
                  <a:srgbClr val="7E7E7E"/>
                </a:solidFill>
                <a:latin typeface="Yu Gothic UI Semibold"/>
                <a:cs typeface="Yu Gothic UI Semibold"/>
              </a:rPr>
              <a:t>をも</a:t>
            </a:r>
            <a:r>
              <a:rPr dirty="0" sz="1100" spc="75" b="1">
                <a:solidFill>
                  <a:srgbClr val="7E7E7E"/>
                </a:solidFill>
                <a:latin typeface="Yu Gothic UI Semibold"/>
                <a:cs typeface="Yu Gothic UI Semibold"/>
              </a:rPr>
              <a:t>と</a:t>
            </a:r>
            <a:r>
              <a:rPr dirty="0" sz="1100" spc="80" b="1">
                <a:solidFill>
                  <a:srgbClr val="7E7E7E"/>
                </a:solidFill>
                <a:latin typeface="Yu Gothic UI Semibold"/>
                <a:cs typeface="Yu Gothic UI Semibold"/>
              </a:rPr>
              <a:t>に</a:t>
            </a:r>
            <a:r>
              <a:rPr dirty="0" sz="1100" spc="20" b="1">
                <a:solidFill>
                  <a:srgbClr val="7E7E7E"/>
                </a:solidFill>
                <a:latin typeface="Yu Gothic UI Semibold"/>
                <a:cs typeface="Yu Gothic UI Semibold"/>
              </a:rPr>
              <a:t>日本維新</a:t>
            </a:r>
            <a:r>
              <a:rPr dirty="0" sz="1100" spc="15" b="1">
                <a:solidFill>
                  <a:srgbClr val="7E7E7E"/>
                </a:solidFill>
                <a:latin typeface="Yu Gothic UI Semibold"/>
                <a:cs typeface="Yu Gothic UI Semibold"/>
              </a:rPr>
              <a:t>の</a:t>
            </a:r>
            <a:r>
              <a:rPr dirty="0" sz="1100" spc="20" b="1">
                <a:solidFill>
                  <a:srgbClr val="7E7E7E"/>
                </a:solidFill>
                <a:latin typeface="Yu Gothic UI Semibold"/>
                <a:cs typeface="Yu Gothic UI Semibold"/>
              </a:rPr>
              <a:t>会作</a:t>
            </a:r>
            <a:r>
              <a:rPr dirty="0" sz="1100" spc="-35" b="1">
                <a:solidFill>
                  <a:srgbClr val="7E7E7E"/>
                </a:solidFill>
                <a:latin typeface="Yu Gothic UI Semibold"/>
                <a:cs typeface="Yu Gothic UI Semibold"/>
              </a:rPr>
              <a:t>成</a:t>
            </a:r>
            <a:endParaRPr sz="1100">
              <a:latin typeface="Yu Gothic UI Semibold"/>
              <a:cs typeface="Yu Gothic UI Semibold"/>
            </a:endParaRPr>
          </a:p>
        </p:txBody>
      </p:sp>
      <p:grpSp>
        <p:nvGrpSpPr>
          <p:cNvPr id="6" name="object 6"/>
          <p:cNvGrpSpPr/>
          <p:nvPr/>
        </p:nvGrpSpPr>
        <p:grpSpPr>
          <a:xfrm>
            <a:off x="876300" y="1764982"/>
            <a:ext cx="8679180" cy="2614295"/>
            <a:chOff x="876300" y="1764982"/>
            <a:chExt cx="8679180" cy="2614295"/>
          </a:xfrm>
        </p:grpSpPr>
        <p:sp>
          <p:nvSpPr>
            <p:cNvPr id="7" name="object 7"/>
            <p:cNvSpPr/>
            <p:nvPr/>
          </p:nvSpPr>
          <p:spPr>
            <a:xfrm>
              <a:off x="876300" y="1808480"/>
              <a:ext cx="8679180" cy="2415540"/>
            </a:xfrm>
            <a:custGeom>
              <a:avLst/>
              <a:gdLst/>
              <a:ahLst/>
              <a:cxnLst/>
              <a:rect l="l" t="t" r="r" b="b"/>
              <a:pathLst>
                <a:path w="8679180" h="2415540">
                  <a:moveTo>
                    <a:pt x="0" y="2415540"/>
                  </a:moveTo>
                  <a:lnTo>
                    <a:pt x="8679180" y="2415540"/>
                  </a:lnTo>
                </a:path>
                <a:path w="8679180" h="2415540">
                  <a:moveTo>
                    <a:pt x="0" y="1932940"/>
                  </a:moveTo>
                  <a:lnTo>
                    <a:pt x="8679180" y="1932940"/>
                  </a:lnTo>
                </a:path>
                <a:path w="8679180" h="2415540">
                  <a:moveTo>
                    <a:pt x="0" y="1450340"/>
                  </a:moveTo>
                  <a:lnTo>
                    <a:pt x="8679180" y="1450340"/>
                  </a:lnTo>
                </a:path>
                <a:path w="8679180" h="2415540">
                  <a:moveTo>
                    <a:pt x="0" y="967740"/>
                  </a:moveTo>
                  <a:lnTo>
                    <a:pt x="8679180" y="967740"/>
                  </a:lnTo>
                </a:path>
                <a:path w="8679180" h="2415540">
                  <a:moveTo>
                    <a:pt x="0" y="485140"/>
                  </a:moveTo>
                  <a:lnTo>
                    <a:pt x="8679180" y="485140"/>
                  </a:lnTo>
                </a:path>
                <a:path w="8679180" h="2415540">
                  <a:moveTo>
                    <a:pt x="0" y="0"/>
                  </a:moveTo>
                  <a:lnTo>
                    <a:pt x="8679180" y="0"/>
                  </a:lnTo>
                </a:path>
              </a:pathLst>
            </a:custGeom>
            <a:ln w="9525">
              <a:solidFill>
                <a:srgbClr val="D9D9D9"/>
              </a:solidFill>
            </a:ln>
          </p:spPr>
          <p:txBody>
            <a:bodyPr wrap="square" lIns="0" tIns="0" rIns="0" bIns="0" rtlCol="0"/>
            <a:lstStyle/>
            <a:p/>
          </p:txBody>
        </p:sp>
        <p:sp>
          <p:nvSpPr>
            <p:cNvPr id="8" name="object 8"/>
            <p:cNvSpPr/>
            <p:nvPr/>
          </p:nvSpPr>
          <p:spPr>
            <a:xfrm>
              <a:off x="941069" y="1779270"/>
              <a:ext cx="8549640" cy="2585720"/>
            </a:xfrm>
            <a:custGeom>
              <a:avLst/>
              <a:gdLst/>
              <a:ahLst/>
              <a:cxnLst/>
              <a:rect l="l" t="t" r="r" b="b"/>
              <a:pathLst>
                <a:path w="8549640" h="2585720">
                  <a:moveTo>
                    <a:pt x="0" y="2585719"/>
                  </a:moveTo>
                  <a:lnTo>
                    <a:pt x="127000" y="2522219"/>
                  </a:lnTo>
                  <a:lnTo>
                    <a:pt x="254000" y="2512059"/>
                  </a:lnTo>
                  <a:lnTo>
                    <a:pt x="381000" y="2364739"/>
                  </a:lnTo>
                  <a:lnTo>
                    <a:pt x="510540" y="2387599"/>
                  </a:lnTo>
                  <a:lnTo>
                    <a:pt x="637540" y="2440939"/>
                  </a:lnTo>
                  <a:lnTo>
                    <a:pt x="764540" y="2453639"/>
                  </a:lnTo>
                  <a:lnTo>
                    <a:pt x="891540" y="2405379"/>
                  </a:lnTo>
                  <a:lnTo>
                    <a:pt x="1021080" y="2423159"/>
                  </a:lnTo>
                  <a:lnTo>
                    <a:pt x="1148080" y="2458719"/>
                  </a:lnTo>
                  <a:lnTo>
                    <a:pt x="1275080" y="2453639"/>
                  </a:lnTo>
                  <a:lnTo>
                    <a:pt x="1402080" y="2430779"/>
                  </a:lnTo>
                  <a:lnTo>
                    <a:pt x="1531620" y="2415539"/>
                  </a:lnTo>
                  <a:lnTo>
                    <a:pt x="1658620" y="2387599"/>
                  </a:lnTo>
                  <a:lnTo>
                    <a:pt x="1785620" y="2349499"/>
                  </a:lnTo>
                  <a:lnTo>
                    <a:pt x="1912620" y="2357119"/>
                  </a:lnTo>
                  <a:lnTo>
                    <a:pt x="2042160" y="2369819"/>
                  </a:lnTo>
                  <a:lnTo>
                    <a:pt x="2169160" y="2372359"/>
                  </a:lnTo>
                  <a:lnTo>
                    <a:pt x="2296160" y="2395219"/>
                  </a:lnTo>
                  <a:lnTo>
                    <a:pt x="2423160" y="2369819"/>
                  </a:lnTo>
                  <a:lnTo>
                    <a:pt x="2552700" y="2336799"/>
                  </a:lnTo>
                  <a:lnTo>
                    <a:pt x="2679700" y="2308859"/>
                  </a:lnTo>
                  <a:lnTo>
                    <a:pt x="2806700" y="2296159"/>
                  </a:lnTo>
                  <a:lnTo>
                    <a:pt x="2933700" y="2151379"/>
                  </a:lnTo>
                  <a:lnTo>
                    <a:pt x="3063240" y="2006599"/>
                  </a:lnTo>
                  <a:lnTo>
                    <a:pt x="3190240" y="1925319"/>
                  </a:lnTo>
                  <a:lnTo>
                    <a:pt x="3317240" y="1874519"/>
                  </a:lnTo>
                  <a:lnTo>
                    <a:pt x="3444240" y="1808479"/>
                  </a:lnTo>
                  <a:lnTo>
                    <a:pt x="3571240" y="1755139"/>
                  </a:lnTo>
                  <a:lnTo>
                    <a:pt x="3700779" y="1747519"/>
                  </a:lnTo>
                  <a:lnTo>
                    <a:pt x="3827779" y="1663699"/>
                  </a:lnTo>
                  <a:lnTo>
                    <a:pt x="3954779" y="1607819"/>
                  </a:lnTo>
                  <a:lnTo>
                    <a:pt x="4081779" y="1592579"/>
                  </a:lnTo>
                  <a:lnTo>
                    <a:pt x="4211320" y="1592579"/>
                  </a:lnTo>
                  <a:lnTo>
                    <a:pt x="4338320" y="1605279"/>
                  </a:lnTo>
                  <a:lnTo>
                    <a:pt x="4465320" y="1536699"/>
                  </a:lnTo>
                  <a:lnTo>
                    <a:pt x="4592320" y="1529079"/>
                  </a:lnTo>
                  <a:lnTo>
                    <a:pt x="4721860" y="1572259"/>
                  </a:lnTo>
                  <a:lnTo>
                    <a:pt x="4848860" y="1572259"/>
                  </a:lnTo>
                  <a:lnTo>
                    <a:pt x="4975860" y="1607819"/>
                  </a:lnTo>
                  <a:lnTo>
                    <a:pt x="5102860" y="1610359"/>
                  </a:lnTo>
                  <a:lnTo>
                    <a:pt x="5232400" y="1501139"/>
                  </a:lnTo>
                  <a:lnTo>
                    <a:pt x="5359400" y="1419859"/>
                  </a:lnTo>
                  <a:lnTo>
                    <a:pt x="5486400" y="1336039"/>
                  </a:lnTo>
                  <a:lnTo>
                    <a:pt x="5613400" y="1269999"/>
                  </a:lnTo>
                  <a:lnTo>
                    <a:pt x="5742940" y="1254759"/>
                  </a:lnTo>
                  <a:lnTo>
                    <a:pt x="5869940" y="1193799"/>
                  </a:lnTo>
                  <a:lnTo>
                    <a:pt x="5996940" y="1079499"/>
                  </a:lnTo>
                  <a:lnTo>
                    <a:pt x="6123940" y="998219"/>
                  </a:lnTo>
                  <a:lnTo>
                    <a:pt x="6253480" y="965199"/>
                  </a:lnTo>
                  <a:lnTo>
                    <a:pt x="6380480" y="820419"/>
                  </a:lnTo>
                  <a:lnTo>
                    <a:pt x="6507480" y="754379"/>
                  </a:lnTo>
                  <a:lnTo>
                    <a:pt x="6634480" y="767079"/>
                  </a:lnTo>
                  <a:lnTo>
                    <a:pt x="6764020" y="754379"/>
                  </a:lnTo>
                  <a:lnTo>
                    <a:pt x="6891020" y="711199"/>
                  </a:lnTo>
                  <a:lnTo>
                    <a:pt x="7018020" y="695959"/>
                  </a:lnTo>
                  <a:lnTo>
                    <a:pt x="7145020" y="634999"/>
                  </a:lnTo>
                  <a:lnTo>
                    <a:pt x="7274559" y="386079"/>
                  </a:lnTo>
                  <a:lnTo>
                    <a:pt x="7401559" y="149859"/>
                  </a:lnTo>
                  <a:lnTo>
                    <a:pt x="7528559" y="116839"/>
                  </a:lnTo>
                  <a:lnTo>
                    <a:pt x="7655559" y="10159"/>
                  </a:lnTo>
                  <a:lnTo>
                    <a:pt x="7785100" y="0"/>
                  </a:lnTo>
                  <a:lnTo>
                    <a:pt x="7912100" y="68579"/>
                  </a:lnTo>
                  <a:lnTo>
                    <a:pt x="8039100" y="73659"/>
                  </a:lnTo>
                  <a:lnTo>
                    <a:pt x="8166100" y="35559"/>
                  </a:lnTo>
                  <a:lnTo>
                    <a:pt x="8295640" y="12699"/>
                  </a:lnTo>
                  <a:lnTo>
                    <a:pt x="8422640" y="30479"/>
                  </a:lnTo>
                  <a:lnTo>
                    <a:pt x="8549640" y="22859"/>
                  </a:lnTo>
                </a:path>
              </a:pathLst>
            </a:custGeom>
            <a:ln w="28574">
              <a:solidFill>
                <a:srgbClr val="FFC000"/>
              </a:solidFill>
            </a:ln>
          </p:spPr>
          <p:txBody>
            <a:bodyPr wrap="square" lIns="0" tIns="0" rIns="0" bIns="0" rtlCol="0"/>
            <a:lstStyle/>
            <a:p/>
          </p:txBody>
        </p:sp>
        <p:sp>
          <p:nvSpPr>
            <p:cNvPr id="9" name="object 9"/>
            <p:cNvSpPr/>
            <p:nvPr/>
          </p:nvSpPr>
          <p:spPr>
            <a:xfrm>
              <a:off x="1920239" y="4094480"/>
              <a:ext cx="297180" cy="137160"/>
            </a:xfrm>
            <a:custGeom>
              <a:avLst/>
              <a:gdLst/>
              <a:ahLst/>
              <a:cxnLst/>
              <a:rect l="l" t="t" r="r" b="b"/>
              <a:pathLst>
                <a:path w="297180" h="137160">
                  <a:moveTo>
                    <a:pt x="297180" y="137160"/>
                  </a:moveTo>
                  <a:lnTo>
                    <a:pt x="0" y="0"/>
                  </a:lnTo>
                </a:path>
              </a:pathLst>
            </a:custGeom>
            <a:ln w="9525">
              <a:solidFill>
                <a:srgbClr val="A6A6A6"/>
              </a:solidFill>
            </a:ln>
          </p:spPr>
          <p:txBody>
            <a:bodyPr wrap="square" lIns="0" tIns="0" rIns="0" bIns="0" rtlCol="0"/>
            <a:lstStyle/>
            <a:p/>
          </p:txBody>
        </p:sp>
        <p:sp>
          <p:nvSpPr>
            <p:cNvPr id="10" name="object 10"/>
            <p:cNvSpPr/>
            <p:nvPr/>
          </p:nvSpPr>
          <p:spPr>
            <a:xfrm>
              <a:off x="5905500" y="2976880"/>
              <a:ext cx="139700" cy="411480"/>
            </a:xfrm>
            <a:custGeom>
              <a:avLst/>
              <a:gdLst/>
              <a:ahLst/>
              <a:cxnLst/>
              <a:rect l="l" t="t" r="r" b="b"/>
              <a:pathLst>
                <a:path w="139700" h="411479">
                  <a:moveTo>
                    <a:pt x="139700" y="411479"/>
                  </a:moveTo>
                  <a:lnTo>
                    <a:pt x="55880" y="0"/>
                  </a:lnTo>
                  <a:lnTo>
                    <a:pt x="0" y="0"/>
                  </a:lnTo>
                </a:path>
              </a:pathLst>
            </a:custGeom>
            <a:ln w="9525">
              <a:solidFill>
                <a:srgbClr val="A6A6A6"/>
              </a:solidFill>
            </a:ln>
          </p:spPr>
          <p:txBody>
            <a:bodyPr wrap="square" lIns="0" tIns="0" rIns="0" bIns="0" rtlCol="0"/>
            <a:lstStyle/>
            <a:p/>
          </p:txBody>
        </p:sp>
        <p:sp>
          <p:nvSpPr>
            <p:cNvPr id="11" name="object 11"/>
            <p:cNvSpPr/>
            <p:nvPr/>
          </p:nvSpPr>
          <p:spPr>
            <a:xfrm>
              <a:off x="9184640" y="1803400"/>
              <a:ext cx="307340" cy="294640"/>
            </a:xfrm>
            <a:custGeom>
              <a:avLst/>
              <a:gdLst/>
              <a:ahLst/>
              <a:cxnLst/>
              <a:rect l="l" t="t" r="r" b="b"/>
              <a:pathLst>
                <a:path w="307340" h="294639">
                  <a:moveTo>
                    <a:pt x="307340" y="0"/>
                  </a:moveTo>
                  <a:lnTo>
                    <a:pt x="0" y="294640"/>
                  </a:lnTo>
                </a:path>
              </a:pathLst>
            </a:custGeom>
            <a:ln w="9524">
              <a:solidFill>
                <a:srgbClr val="A6A6A6"/>
              </a:solidFill>
            </a:ln>
          </p:spPr>
          <p:txBody>
            <a:bodyPr wrap="square" lIns="0" tIns="0" rIns="0" bIns="0" rtlCol="0"/>
            <a:lstStyle/>
            <a:p/>
          </p:txBody>
        </p:sp>
      </p:grpSp>
      <p:sp>
        <p:nvSpPr>
          <p:cNvPr id="12" name="object 12"/>
          <p:cNvSpPr/>
          <p:nvPr/>
        </p:nvSpPr>
        <p:spPr>
          <a:xfrm>
            <a:off x="876300" y="1325880"/>
            <a:ext cx="8679180" cy="0"/>
          </a:xfrm>
          <a:custGeom>
            <a:avLst/>
            <a:gdLst/>
            <a:ahLst/>
            <a:cxnLst/>
            <a:rect l="l" t="t" r="r" b="b"/>
            <a:pathLst>
              <a:path w="8679180" h="0">
                <a:moveTo>
                  <a:pt x="0" y="0"/>
                </a:moveTo>
                <a:lnTo>
                  <a:pt x="8679180" y="0"/>
                </a:lnTo>
              </a:path>
            </a:pathLst>
          </a:custGeom>
          <a:ln w="9525">
            <a:solidFill>
              <a:srgbClr val="D9D9D9"/>
            </a:solidFill>
          </a:ln>
        </p:spPr>
        <p:txBody>
          <a:bodyPr wrap="square" lIns="0" tIns="0" rIns="0" bIns="0" rtlCol="0"/>
          <a:lstStyle/>
          <a:p/>
        </p:txBody>
      </p:sp>
      <p:sp>
        <p:nvSpPr>
          <p:cNvPr id="13" name="object 13"/>
          <p:cNvSpPr/>
          <p:nvPr/>
        </p:nvSpPr>
        <p:spPr>
          <a:xfrm>
            <a:off x="876300" y="4706620"/>
            <a:ext cx="8679180" cy="0"/>
          </a:xfrm>
          <a:custGeom>
            <a:avLst/>
            <a:gdLst/>
            <a:ahLst/>
            <a:cxnLst/>
            <a:rect l="l" t="t" r="r" b="b"/>
            <a:pathLst>
              <a:path w="8679180" h="0">
                <a:moveTo>
                  <a:pt x="0" y="0"/>
                </a:moveTo>
                <a:lnTo>
                  <a:pt x="8679180" y="0"/>
                </a:lnTo>
              </a:path>
            </a:pathLst>
          </a:custGeom>
          <a:ln w="9525">
            <a:solidFill>
              <a:srgbClr val="D9D9D9"/>
            </a:solidFill>
          </a:ln>
        </p:spPr>
        <p:txBody>
          <a:bodyPr wrap="square" lIns="0" tIns="0" rIns="0" bIns="0" rtlCol="0"/>
          <a:lstStyle/>
          <a:p/>
        </p:txBody>
      </p:sp>
      <p:sp>
        <p:nvSpPr>
          <p:cNvPr id="14" name="object 14"/>
          <p:cNvSpPr txBox="1"/>
          <p:nvPr/>
        </p:nvSpPr>
        <p:spPr>
          <a:xfrm>
            <a:off x="1656100" y="3767416"/>
            <a:ext cx="52832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333399"/>
                </a:solidFill>
                <a:latin typeface="Meiryo"/>
                <a:cs typeface="Meiryo"/>
              </a:rPr>
              <a:t>4.9</a:t>
            </a:r>
            <a:r>
              <a:rPr dirty="0" sz="1400" b="1">
                <a:solidFill>
                  <a:srgbClr val="333399"/>
                </a:solidFill>
                <a:latin typeface="Meiryo"/>
                <a:cs typeface="Meiryo"/>
              </a:rPr>
              <a:t>%</a:t>
            </a:r>
            <a:endParaRPr sz="1400">
              <a:latin typeface="Meiryo"/>
              <a:cs typeface="Meiryo"/>
            </a:endParaRPr>
          </a:p>
        </p:txBody>
      </p:sp>
      <p:sp>
        <p:nvSpPr>
          <p:cNvPr id="15" name="object 15"/>
          <p:cNvSpPr txBox="1"/>
          <p:nvPr/>
        </p:nvSpPr>
        <p:spPr>
          <a:xfrm>
            <a:off x="5229524" y="2841434"/>
            <a:ext cx="64770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333399"/>
                </a:solidFill>
                <a:latin typeface="Meiryo"/>
                <a:cs typeface="Meiryo"/>
              </a:rPr>
              <a:t>13.7</a:t>
            </a:r>
            <a:r>
              <a:rPr dirty="0" sz="1400" b="1">
                <a:solidFill>
                  <a:srgbClr val="333399"/>
                </a:solidFill>
                <a:latin typeface="Meiryo"/>
                <a:cs typeface="Meiryo"/>
              </a:rPr>
              <a:t>%</a:t>
            </a:r>
            <a:endParaRPr sz="1400">
              <a:latin typeface="Meiryo"/>
              <a:cs typeface="Meiryo"/>
            </a:endParaRPr>
          </a:p>
        </p:txBody>
      </p:sp>
      <p:sp>
        <p:nvSpPr>
          <p:cNvPr id="16" name="object 16"/>
          <p:cNvSpPr txBox="1"/>
          <p:nvPr/>
        </p:nvSpPr>
        <p:spPr>
          <a:xfrm>
            <a:off x="8858600" y="2154593"/>
            <a:ext cx="64770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333399"/>
                </a:solidFill>
                <a:latin typeface="Meiryo"/>
                <a:cs typeface="Meiryo"/>
              </a:rPr>
              <a:t>30.1</a:t>
            </a:r>
            <a:r>
              <a:rPr dirty="0" sz="1400" b="1">
                <a:solidFill>
                  <a:srgbClr val="333399"/>
                </a:solidFill>
                <a:latin typeface="Meiryo"/>
                <a:cs typeface="Meiryo"/>
              </a:rPr>
              <a:t>%</a:t>
            </a:r>
            <a:endParaRPr sz="1400">
              <a:latin typeface="Meiryo"/>
              <a:cs typeface="Meiryo"/>
            </a:endParaRPr>
          </a:p>
        </p:txBody>
      </p:sp>
      <p:sp>
        <p:nvSpPr>
          <p:cNvPr id="17" name="object 17"/>
          <p:cNvSpPr txBox="1"/>
          <p:nvPr/>
        </p:nvSpPr>
        <p:spPr>
          <a:xfrm>
            <a:off x="527105" y="4121836"/>
            <a:ext cx="217170" cy="661035"/>
          </a:xfrm>
          <a:prstGeom prst="rect">
            <a:avLst/>
          </a:prstGeom>
        </p:spPr>
        <p:txBody>
          <a:bodyPr wrap="square" lIns="0" tIns="12700" rIns="0" bIns="0" rtlCol="0" vert="horz">
            <a:spAutoFit/>
          </a:bodyPr>
          <a:lstStyle/>
          <a:p>
            <a:pPr marL="12700">
              <a:lnSpc>
                <a:spcPct val="100000"/>
              </a:lnSpc>
              <a:spcBef>
                <a:spcPts val="100"/>
              </a:spcBef>
            </a:pPr>
            <a:r>
              <a:rPr dirty="0" sz="1000" spc="50" b="1">
                <a:solidFill>
                  <a:srgbClr val="7E7E7E"/>
                </a:solidFill>
                <a:latin typeface="Yu Gothic UI Semibold"/>
                <a:cs typeface="Yu Gothic UI Semibold"/>
              </a:rPr>
              <a:t>5%</a:t>
            </a:r>
            <a:endParaRPr sz="1000">
              <a:latin typeface="Yu Gothic UI Semibold"/>
              <a:cs typeface="Yu Gothic UI Semibold"/>
            </a:endParaRPr>
          </a:p>
          <a:p>
            <a:pPr>
              <a:lnSpc>
                <a:spcPct val="100000"/>
              </a:lnSpc>
              <a:spcBef>
                <a:spcPts val="35"/>
              </a:spcBef>
            </a:pPr>
            <a:endParaRPr sz="1400">
              <a:latin typeface="Yu Gothic UI Semibold"/>
              <a:cs typeface="Yu Gothic UI Semibold"/>
            </a:endParaRPr>
          </a:p>
          <a:p>
            <a:pPr marL="12700">
              <a:lnSpc>
                <a:spcPct val="100000"/>
              </a:lnSpc>
            </a:pPr>
            <a:r>
              <a:rPr dirty="0" sz="1000" spc="50" b="1">
                <a:solidFill>
                  <a:srgbClr val="7E7E7E"/>
                </a:solidFill>
                <a:latin typeface="Yu Gothic UI Semibold"/>
                <a:cs typeface="Yu Gothic UI Semibold"/>
              </a:rPr>
              <a:t>0%</a:t>
            </a:r>
            <a:endParaRPr sz="1000">
              <a:latin typeface="Yu Gothic UI Semibold"/>
              <a:cs typeface="Yu Gothic UI Semibold"/>
            </a:endParaRPr>
          </a:p>
        </p:txBody>
      </p:sp>
      <p:sp>
        <p:nvSpPr>
          <p:cNvPr id="18" name="object 18"/>
          <p:cNvSpPr txBox="1"/>
          <p:nvPr/>
        </p:nvSpPr>
        <p:spPr>
          <a:xfrm>
            <a:off x="456493" y="3155875"/>
            <a:ext cx="288290" cy="661035"/>
          </a:xfrm>
          <a:prstGeom prst="rect">
            <a:avLst/>
          </a:prstGeom>
        </p:spPr>
        <p:txBody>
          <a:bodyPr wrap="square" lIns="0" tIns="12700" rIns="0" bIns="0" rtlCol="0" vert="horz">
            <a:spAutoFit/>
          </a:bodyPr>
          <a:lstStyle/>
          <a:p>
            <a:pPr marL="12700">
              <a:lnSpc>
                <a:spcPct val="100000"/>
              </a:lnSpc>
              <a:spcBef>
                <a:spcPts val="100"/>
              </a:spcBef>
            </a:pPr>
            <a:r>
              <a:rPr dirty="0" sz="1000" spc="85" b="1">
                <a:solidFill>
                  <a:srgbClr val="7E7E7E"/>
                </a:solidFill>
                <a:latin typeface="Yu Gothic UI Semibold"/>
                <a:cs typeface="Yu Gothic UI Semibold"/>
              </a:rPr>
              <a:t>15%</a:t>
            </a:r>
            <a:endParaRPr sz="1000">
              <a:latin typeface="Yu Gothic UI Semibold"/>
              <a:cs typeface="Yu Gothic UI Semibold"/>
            </a:endParaRPr>
          </a:p>
          <a:p>
            <a:pPr>
              <a:lnSpc>
                <a:spcPct val="100000"/>
              </a:lnSpc>
              <a:spcBef>
                <a:spcPts val="35"/>
              </a:spcBef>
            </a:pPr>
            <a:endParaRPr sz="1400">
              <a:latin typeface="Yu Gothic UI Semibold"/>
              <a:cs typeface="Yu Gothic UI Semibold"/>
            </a:endParaRPr>
          </a:p>
          <a:p>
            <a:pPr marL="12700">
              <a:lnSpc>
                <a:spcPct val="100000"/>
              </a:lnSpc>
            </a:pPr>
            <a:r>
              <a:rPr dirty="0" sz="1000" spc="85" b="1">
                <a:solidFill>
                  <a:srgbClr val="7E7E7E"/>
                </a:solidFill>
                <a:latin typeface="Yu Gothic UI Semibold"/>
                <a:cs typeface="Yu Gothic UI Semibold"/>
              </a:rPr>
              <a:t>10%</a:t>
            </a:r>
            <a:endParaRPr sz="1000">
              <a:latin typeface="Yu Gothic UI Semibold"/>
              <a:cs typeface="Yu Gothic UI Semibold"/>
            </a:endParaRPr>
          </a:p>
        </p:txBody>
      </p:sp>
      <p:sp>
        <p:nvSpPr>
          <p:cNvPr id="19" name="object 19"/>
          <p:cNvSpPr txBox="1"/>
          <p:nvPr/>
        </p:nvSpPr>
        <p:spPr>
          <a:xfrm>
            <a:off x="456493" y="2672894"/>
            <a:ext cx="288290" cy="177800"/>
          </a:xfrm>
          <a:prstGeom prst="rect">
            <a:avLst/>
          </a:prstGeom>
        </p:spPr>
        <p:txBody>
          <a:bodyPr wrap="square" lIns="0" tIns="12700" rIns="0" bIns="0" rtlCol="0" vert="horz">
            <a:spAutoFit/>
          </a:bodyPr>
          <a:lstStyle/>
          <a:p>
            <a:pPr marL="12700">
              <a:lnSpc>
                <a:spcPct val="100000"/>
              </a:lnSpc>
              <a:spcBef>
                <a:spcPts val="100"/>
              </a:spcBef>
            </a:pPr>
            <a:r>
              <a:rPr dirty="0" sz="1000" spc="35" b="1">
                <a:solidFill>
                  <a:srgbClr val="7E7E7E"/>
                </a:solidFill>
                <a:latin typeface="Yu Gothic UI Semibold"/>
                <a:cs typeface="Yu Gothic UI Semibold"/>
              </a:rPr>
              <a:t>20%</a:t>
            </a:r>
            <a:endParaRPr sz="1000">
              <a:latin typeface="Yu Gothic UI Semibold"/>
              <a:cs typeface="Yu Gothic UI Semibold"/>
            </a:endParaRPr>
          </a:p>
        </p:txBody>
      </p:sp>
      <p:sp>
        <p:nvSpPr>
          <p:cNvPr id="20" name="object 20"/>
          <p:cNvSpPr txBox="1"/>
          <p:nvPr/>
        </p:nvSpPr>
        <p:spPr>
          <a:xfrm>
            <a:off x="456493" y="2189913"/>
            <a:ext cx="288290" cy="177800"/>
          </a:xfrm>
          <a:prstGeom prst="rect">
            <a:avLst/>
          </a:prstGeom>
        </p:spPr>
        <p:txBody>
          <a:bodyPr wrap="square" lIns="0" tIns="12700" rIns="0" bIns="0" rtlCol="0" vert="horz">
            <a:spAutoFit/>
          </a:bodyPr>
          <a:lstStyle/>
          <a:p>
            <a:pPr marL="12700">
              <a:lnSpc>
                <a:spcPct val="100000"/>
              </a:lnSpc>
              <a:spcBef>
                <a:spcPts val="100"/>
              </a:spcBef>
            </a:pPr>
            <a:r>
              <a:rPr dirty="0" sz="1000" spc="35" b="1">
                <a:solidFill>
                  <a:srgbClr val="7E7E7E"/>
                </a:solidFill>
                <a:latin typeface="Yu Gothic UI Semibold"/>
                <a:cs typeface="Yu Gothic UI Semibold"/>
              </a:rPr>
              <a:t>25%</a:t>
            </a:r>
            <a:endParaRPr sz="1000">
              <a:latin typeface="Yu Gothic UI Semibold"/>
              <a:cs typeface="Yu Gothic UI Semibold"/>
            </a:endParaRPr>
          </a:p>
        </p:txBody>
      </p:sp>
      <p:sp>
        <p:nvSpPr>
          <p:cNvPr id="21" name="object 21"/>
          <p:cNvSpPr txBox="1"/>
          <p:nvPr/>
        </p:nvSpPr>
        <p:spPr>
          <a:xfrm>
            <a:off x="456493" y="1223951"/>
            <a:ext cx="288290" cy="661035"/>
          </a:xfrm>
          <a:prstGeom prst="rect">
            <a:avLst/>
          </a:prstGeom>
        </p:spPr>
        <p:txBody>
          <a:bodyPr wrap="square" lIns="0" tIns="12700" rIns="0" bIns="0" rtlCol="0" vert="horz">
            <a:spAutoFit/>
          </a:bodyPr>
          <a:lstStyle/>
          <a:p>
            <a:pPr marL="12700">
              <a:lnSpc>
                <a:spcPct val="100000"/>
              </a:lnSpc>
              <a:spcBef>
                <a:spcPts val="100"/>
              </a:spcBef>
            </a:pPr>
            <a:r>
              <a:rPr dirty="0" sz="1000" spc="35" b="1">
                <a:solidFill>
                  <a:srgbClr val="7E7E7E"/>
                </a:solidFill>
                <a:latin typeface="Yu Gothic UI Semibold"/>
                <a:cs typeface="Yu Gothic UI Semibold"/>
              </a:rPr>
              <a:t>35%</a:t>
            </a:r>
            <a:endParaRPr sz="1000">
              <a:latin typeface="Yu Gothic UI Semibold"/>
              <a:cs typeface="Yu Gothic UI Semibold"/>
            </a:endParaRPr>
          </a:p>
          <a:p>
            <a:pPr>
              <a:lnSpc>
                <a:spcPct val="100000"/>
              </a:lnSpc>
              <a:spcBef>
                <a:spcPts val="35"/>
              </a:spcBef>
            </a:pPr>
            <a:endParaRPr sz="1400">
              <a:latin typeface="Yu Gothic UI Semibold"/>
              <a:cs typeface="Yu Gothic UI Semibold"/>
            </a:endParaRPr>
          </a:p>
          <a:p>
            <a:pPr marL="12700">
              <a:lnSpc>
                <a:spcPct val="100000"/>
              </a:lnSpc>
            </a:pPr>
            <a:r>
              <a:rPr dirty="0" sz="1000" spc="35" b="1">
                <a:solidFill>
                  <a:srgbClr val="7E7E7E"/>
                </a:solidFill>
                <a:latin typeface="Yu Gothic UI Semibold"/>
                <a:cs typeface="Yu Gothic UI Semibold"/>
              </a:rPr>
              <a:t>30%</a:t>
            </a:r>
            <a:endParaRPr sz="1000">
              <a:latin typeface="Yu Gothic UI Semibold"/>
              <a:cs typeface="Yu Gothic UI Semibold"/>
            </a:endParaRPr>
          </a:p>
        </p:txBody>
      </p:sp>
      <p:pic>
        <p:nvPicPr>
          <p:cNvPr id="22" name="object 22"/>
          <p:cNvPicPr/>
          <p:nvPr/>
        </p:nvPicPr>
        <p:blipFill>
          <a:blip r:embed="rId2" cstate="print"/>
          <a:stretch>
            <a:fillRect/>
          </a:stretch>
        </p:blipFill>
        <p:spPr>
          <a:xfrm>
            <a:off x="748618" y="4834096"/>
            <a:ext cx="8625699" cy="235877"/>
          </a:xfrm>
          <a:prstGeom prst="rect">
            <a:avLst/>
          </a:prstGeom>
        </p:spPr>
      </p:pic>
      <p:sp>
        <p:nvSpPr>
          <p:cNvPr id="23" name="object 23"/>
          <p:cNvSpPr txBox="1"/>
          <p:nvPr/>
        </p:nvSpPr>
        <p:spPr>
          <a:xfrm>
            <a:off x="3414965" y="835620"/>
            <a:ext cx="3073400" cy="330200"/>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404040"/>
                </a:solidFill>
                <a:latin typeface="Yu Gothic UI Semibold"/>
                <a:cs typeface="Yu Gothic UI Semibold"/>
              </a:rPr>
              <a:t>社会保障給付の国民所得比</a:t>
            </a:r>
            <a:endParaRPr sz="2000">
              <a:latin typeface="Yu Gothic UI Semibold"/>
              <a:cs typeface="Yu Gothic UI Semibold"/>
            </a:endParaRP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24</a:t>
            </a:r>
          </a:p>
        </p:txBody>
      </p:sp>
      <p:sp>
        <p:nvSpPr>
          <p:cNvPr id="25" name="object 2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219" y="129331"/>
            <a:ext cx="2159000" cy="391160"/>
          </a:xfrm>
          <a:prstGeom prst="rect"/>
        </p:spPr>
        <p:txBody>
          <a:bodyPr wrap="square" lIns="0" tIns="12700" rIns="0" bIns="0" rtlCol="0" vert="horz">
            <a:spAutoFit/>
          </a:bodyPr>
          <a:lstStyle/>
          <a:p>
            <a:pPr marL="12700">
              <a:lnSpc>
                <a:spcPct val="100000"/>
              </a:lnSpc>
              <a:spcBef>
                <a:spcPts val="100"/>
              </a:spcBef>
            </a:pPr>
            <a:r>
              <a:rPr dirty="0" u="none" spc="55">
                <a:solidFill>
                  <a:srgbClr val="000000"/>
                </a:solidFill>
              </a:rPr>
              <a:t>高齢世帯の現状</a:t>
            </a:r>
          </a:p>
        </p:txBody>
      </p:sp>
      <p:sp>
        <p:nvSpPr>
          <p:cNvPr id="3" name="object 3"/>
          <p:cNvSpPr/>
          <p:nvPr/>
        </p:nvSpPr>
        <p:spPr>
          <a:xfrm>
            <a:off x="119379" y="5872479"/>
            <a:ext cx="9657080" cy="368300"/>
          </a:xfrm>
          <a:custGeom>
            <a:avLst/>
            <a:gdLst/>
            <a:ahLst/>
            <a:cxnLst/>
            <a:rect l="l" t="t" r="r" b="b"/>
            <a:pathLst>
              <a:path w="9657080" h="368300">
                <a:moveTo>
                  <a:pt x="9657080" y="0"/>
                </a:moveTo>
                <a:lnTo>
                  <a:pt x="0" y="0"/>
                </a:lnTo>
                <a:lnTo>
                  <a:pt x="0" y="368300"/>
                </a:lnTo>
                <a:lnTo>
                  <a:pt x="9657080" y="368300"/>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705349" y="5891320"/>
            <a:ext cx="848360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252525"/>
                </a:solidFill>
                <a:latin typeface="Yu Gothic UI Semibold"/>
                <a:cs typeface="Yu Gothic UI Semibold"/>
              </a:rPr>
              <a:t>超高齢社会</a:t>
            </a:r>
            <a:r>
              <a:rPr dirty="0" sz="1800" spc="345" b="1">
                <a:solidFill>
                  <a:srgbClr val="252525"/>
                </a:solidFill>
                <a:latin typeface="Yu Gothic UI Semibold"/>
                <a:cs typeface="Yu Gothic UI Semibold"/>
              </a:rPr>
              <a:t>において</a:t>
            </a:r>
            <a:r>
              <a:rPr dirty="0" sz="1800" spc="600" b="1">
                <a:solidFill>
                  <a:srgbClr val="252525"/>
                </a:solidFill>
                <a:latin typeface="Yu Gothic UI Semibold"/>
                <a:cs typeface="Yu Gothic UI Semibold"/>
              </a:rPr>
              <a:t>、</a:t>
            </a:r>
            <a:r>
              <a:rPr dirty="0" sz="1800" spc="600" b="1">
                <a:solidFill>
                  <a:srgbClr val="252525"/>
                </a:solidFill>
                <a:latin typeface="Yu Gothic UI Semibold"/>
                <a:cs typeface="Yu Gothic UI Semibold"/>
              </a:rPr>
              <a:t>支援</a:t>
            </a:r>
            <a:r>
              <a:rPr dirty="0" sz="1800" spc="295" b="1">
                <a:solidFill>
                  <a:srgbClr val="252525"/>
                </a:solidFill>
                <a:latin typeface="Yu Gothic UI Semibold"/>
                <a:cs typeface="Yu Gothic UI Semibold"/>
              </a:rPr>
              <a:t>の</a:t>
            </a:r>
            <a:r>
              <a:rPr dirty="0" sz="1800" spc="295" b="1">
                <a:solidFill>
                  <a:srgbClr val="252525"/>
                </a:solidFill>
                <a:latin typeface="Yu Gothic UI Semibold"/>
                <a:cs typeface="Yu Gothic UI Semibold"/>
              </a:rPr>
              <a:t>必要</a:t>
            </a:r>
            <a:r>
              <a:rPr dirty="0" sz="1800" spc="220" b="1">
                <a:solidFill>
                  <a:srgbClr val="252525"/>
                </a:solidFill>
                <a:latin typeface="Yu Gothic UI Semibold"/>
                <a:cs typeface="Yu Gothic UI Semibold"/>
              </a:rPr>
              <a:t>な</a:t>
            </a:r>
            <a:r>
              <a:rPr dirty="0" sz="1800" spc="220" b="1">
                <a:solidFill>
                  <a:srgbClr val="252525"/>
                </a:solidFill>
                <a:latin typeface="Yu Gothic UI Semibold"/>
                <a:cs typeface="Yu Gothic UI Semibold"/>
              </a:rPr>
              <a:t>高齢世帯</a:t>
            </a:r>
            <a:r>
              <a:rPr dirty="0" sz="1800" spc="220" b="1">
                <a:solidFill>
                  <a:srgbClr val="252525"/>
                </a:solidFill>
                <a:latin typeface="Yu Gothic UI Semibold"/>
                <a:cs typeface="Yu Gothic UI Semibold"/>
              </a:rPr>
              <a:t>は</a:t>
            </a:r>
            <a:r>
              <a:rPr dirty="0" sz="1800" spc="220" b="1">
                <a:solidFill>
                  <a:srgbClr val="252525"/>
                </a:solidFill>
                <a:latin typeface="Yu Gothic UI Semibold"/>
                <a:cs typeface="Yu Gothic UI Semibold"/>
              </a:rPr>
              <a:t>急激</a:t>
            </a:r>
            <a:r>
              <a:rPr dirty="0" sz="1800" spc="360" b="1">
                <a:solidFill>
                  <a:srgbClr val="252525"/>
                </a:solidFill>
                <a:latin typeface="Yu Gothic UI Semibold"/>
                <a:cs typeface="Yu Gothic UI Semibold"/>
              </a:rPr>
              <a:t>に</a:t>
            </a:r>
            <a:r>
              <a:rPr dirty="0" sz="1800" spc="360" b="1">
                <a:solidFill>
                  <a:srgbClr val="252525"/>
                </a:solidFill>
                <a:latin typeface="Yu Gothic UI Semibold"/>
                <a:cs typeface="Yu Gothic UI Semibold"/>
              </a:rPr>
              <a:t>増加</a:t>
            </a:r>
            <a:r>
              <a:rPr dirty="0" sz="1800" spc="475" b="1">
                <a:solidFill>
                  <a:srgbClr val="252525"/>
                </a:solidFill>
                <a:latin typeface="Yu Gothic UI Semibold"/>
                <a:cs typeface="Yu Gothic UI Semibold"/>
              </a:rPr>
              <a:t>していく</a:t>
            </a:r>
            <a:r>
              <a:rPr dirty="0" sz="1800" spc="475" b="1">
                <a:solidFill>
                  <a:srgbClr val="252525"/>
                </a:solidFill>
                <a:latin typeface="Yu Gothic UI Semibold"/>
                <a:cs typeface="Yu Gothic UI Semibold"/>
              </a:rPr>
              <a:t>見込</a:t>
            </a:r>
            <a:r>
              <a:rPr dirty="0" sz="1800" spc="290" b="1">
                <a:solidFill>
                  <a:srgbClr val="252525"/>
                </a:solidFill>
                <a:latin typeface="Yu Gothic UI Semibold"/>
                <a:cs typeface="Yu Gothic UI Semibold"/>
              </a:rPr>
              <a:t>みである</a:t>
            </a:r>
            <a:r>
              <a:rPr dirty="0" sz="1800" spc="600" b="1">
                <a:solidFill>
                  <a:srgbClr val="252525"/>
                </a:solidFill>
                <a:latin typeface="Yu Gothic UI Semibold"/>
                <a:cs typeface="Yu Gothic UI Semibold"/>
              </a:rPr>
              <a:t>。</a:t>
            </a:r>
            <a:endParaRPr sz="1800">
              <a:latin typeface="Yu Gothic UI Semibold"/>
              <a:cs typeface="Yu Gothic UI Semibold"/>
            </a:endParaRPr>
          </a:p>
        </p:txBody>
      </p:sp>
      <p:sp>
        <p:nvSpPr>
          <p:cNvPr id="5" name="object 5"/>
          <p:cNvSpPr txBox="1"/>
          <p:nvPr/>
        </p:nvSpPr>
        <p:spPr>
          <a:xfrm>
            <a:off x="5618623" y="5407108"/>
            <a:ext cx="4008120" cy="208279"/>
          </a:xfrm>
          <a:prstGeom prst="rect">
            <a:avLst/>
          </a:prstGeom>
        </p:spPr>
        <p:txBody>
          <a:bodyPr wrap="square" lIns="0" tIns="12700" rIns="0" bIns="0" rtlCol="0" vert="horz">
            <a:spAutoFit/>
          </a:bodyPr>
          <a:lstStyle/>
          <a:p>
            <a:pPr marL="12700">
              <a:lnSpc>
                <a:spcPct val="100000"/>
              </a:lnSpc>
              <a:spcBef>
                <a:spcPts val="100"/>
              </a:spcBef>
            </a:pPr>
            <a:r>
              <a:rPr dirty="0" sz="1200" spc="100" b="1">
                <a:solidFill>
                  <a:srgbClr val="7E7E7E"/>
                </a:solidFill>
                <a:latin typeface="Yu Gothic UI Semibold"/>
                <a:cs typeface="Yu Gothic UI Semibold"/>
              </a:rPr>
              <a:t>出典：「令和</a:t>
            </a:r>
            <a:r>
              <a:rPr dirty="0" sz="1200" spc="-10" b="1">
                <a:solidFill>
                  <a:srgbClr val="7E7E7E"/>
                </a:solidFill>
                <a:latin typeface="Yu Gothic UI Semibold"/>
                <a:cs typeface="Yu Gothic UI Semibold"/>
              </a:rPr>
              <a:t>2</a:t>
            </a:r>
            <a:r>
              <a:rPr dirty="0" sz="1200" b="1">
                <a:solidFill>
                  <a:srgbClr val="7E7E7E"/>
                </a:solidFill>
                <a:latin typeface="Yu Gothic UI Semibold"/>
                <a:cs typeface="Yu Gothic UI Semibold"/>
              </a:rPr>
              <a:t>年版厚生</a:t>
            </a:r>
            <a:r>
              <a:rPr dirty="0" sz="1100" spc="170" b="1">
                <a:solidFill>
                  <a:srgbClr val="7E7E7E"/>
                </a:solidFill>
                <a:latin typeface="Yu Gothic UI Semibold"/>
                <a:cs typeface="Yu Gothic UI Semibold"/>
              </a:rPr>
              <a:t>労働白書」をもとに</a:t>
            </a:r>
            <a:r>
              <a:rPr dirty="0" sz="1100" spc="20" b="1">
                <a:solidFill>
                  <a:srgbClr val="7E7E7E"/>
                </a:solidFill>
                <a:latin typeface="Yu Gothic UI Semibold"/>
                <a:cs typeface="Yu Gothic UI Semibold"/>
              </a:rPr>
              <a:t>日本維新の会作成</a:t>
            </a:r>
            <a:endParaRPr sz="1100">
              <a:latin typeface="Yu Gothic UI Semibold"/>
              <a:cs typeface="Yu Gothic UI Semibold"/>
            </a:endParaRPr>
          </a:p>
        </p:txBody>
      </p:sp>
      <p:sp>
        <p:nvSpPr>
          <p:cNvPr id="6" name="object 6"/>
          <p:cNvSpPr/>
          <p:nvPr/>
        </p:nvSpPr>
        <p:spPr>
          <a:xfrm>
            <a:off x="820419" y="3914140"/>
            <a:ext cx="1673860" cy="0"/>
          </a:xfrm>
          <a:custGeom>
            <a:avLst/>
            <a:gdLst/>
            <a:ahLst/>
            <a:cxnLst/>
            <a:rect l="l" t="t" r="r" b="b"/>
            <a:pathLst>
              <a:path w="1673860" h="0">
                <a:moveTo>
                  <a:pt x="0" y="0"/>
                </a:moveTo>
                <a:lnTo>
                  <a:pt x="1673860" y="0"/>
                </a:lnTo>
              </a:path>
            </a:pathLst>
          </a:custGeom>
          <a:ln w="9525">
            <a:solidFill>
              <a:srgbClr val="D9D9D9"/>
            </a:solidFill>
          </a:ln>
        </p:spPr>
        <p:txBody>
          <a:bodyPr wrap="square" lIns="0" tIns="0" rIns="0" bIns="0" rtlCol="0"/>
          <a:lstStyle/>
          <a:p/>
        </p:txBody>
      </p:sp>
      <p:sp>
        <p:nvSpPr>
          <p:cNvPr id="7" name="object 7"/>
          <p:cNvSpPr/>
          <p:nvPr/>
        </p:nvSpPr>
        <p:spPr>
          <a:xfrm>
            <a:off x="3136900" y="3914140"/>
            <a:ext cx="685800" cy="0"/>
          </a:xfrm>
          <a:custGeom>
            <a:avLst/>
            <a:gdLst/>
            <a:ahLst/>
            <a:cxnLst/>
            <a:rect l="l" t="t" r="r" b="b"/>
            <a:pathLst>
              <a:path w="685800" h="0">
                <a:moveTo>
                  <a:pt x="0" y="0"/>
                </a:moveTo>
                <a:lnTo>
                  <a:pt x="685800" y="0"/>
                </a:lnTo>
              </a:path>
            </a:pathLst>
          </a:custGeom>
          <a:ln w="9525">
            <a:solidFill>
              <a:srgbClr val="D9D9D9"/>
            </a:solidFill>
          </a:ln>
        </p:spPr>
        <p:txBody>
          <a:bodyPr wrap="square" lIns="0" tIns="0" rIns="0" bIns="0" rtlCol="0"/>
          <a:lstStyle/>
          <a:p/>
        </p:txBody>
      </p:sp>
      <p:sp>
        <p:nvSpPr>
          <p:cNvPr id="8" name="object 8"/>
          <p:cNvSpPr/>
          <p:nvPr/>
        </p:nvSpPr>
        <p:spPr>
          <a:xfrm>
            <a:off x="4465320" y="3914140"/>
            <a:ext cx="342900" cy="0"/>
          </a:xfrm>
          <a:custGeom>
            <a:avLst/>
            <a:gdLst/>
            <a:ahLst/>
            <a:cxnLst/>
            <a:rect l="l" t="t" r="r" b="b"/>
            <a:pathLst>
              <a:path w="342900" h="0">
                <a:moveTo>
                  <a:pt x="0" y="0"/>
                </a:moveTo>
                <a:lnTo>
                  <a:pt x="342900" y="0"/>
                </a:lnTo>
              </a:path>
            </a:pathLst>
          </a:custGeom>
          <a:ln w="9525">
            <a:solidFill>
              <a:srgbClr val="D9D9D9"/>
            </a:solidFill>
          </a:ln>
        </p:spPr>
        <p:txBody>
          <a:bodyPr wrap="square" lIns="0" tIns="0" rIns="0" bIns="0" rtlCol="0"/>
          <a:lstStyle/>
          <a:p/>
        </p:txBody>
      </p:sp>
      <p:sp>
        <p:nvSpPr>
          <p:cNvPr id="9" name="object 9"/>
          <p:cNvSpPr/>
          <p:nvPr/>
        </p:nvSpPr>
        <p:spPr>
          <a:xfrm>
            <a:off x="820419" y="3370579"/>
            <a:ext cx="1673860" cy="0"/>
          </a:xfrm>
          <a:custGeom>
            <a:avLst/>
            <a:gdLst/>
            <a:ahLst/>
            <a:cxnLst/>
            <a:rect l="l" t="t" r="r" b="b"/>
            <a:pathLst>
              <a:path w="1673860" h="0">
                <a:moveTo>
                  <a:pt x="0" y="0"/>
                </a:moveTo>
                <a:lnTo>
                  <a:pt x="1673860" y="0"/>
                </a:lnTo>
              </a:path>
            </a:pathLst>
          </a:custGeom>
          <a:ln w="9525">
            <a:solidFill>
              <a:srgbClr val="D9D9D9"/>
            </a:solidFill>
          </a:ln>
        </p:spPr>
        <p:txBody>
          <a:bodyPr wrap="square" lIns="0" tIns="0" rIns="0" bIns="0" rtlCol="0"/>
          <a:lstStyle/>
          <a:p/>
        </p:txBody>
      </p:sp>
      <p:sp>
        <p:nvSpPr>
          <p:cNvPr id="10" name="object 10"/>
          <p:cNvSpPr/>
          <p:nvPr/>
        </p:nvSpPr>
        <p:spPr>
          <a:xfrm>
            <a:off x="3136900" y="3370579"/>
            <a:ext cx="685800" cy="0"/>
          </a:xfrm>
          <a:custGeom>
            <a:avLst/>
            <a:gdLst/>
            <a:ahLst/>
            <a:cxnLst/>
            <a:rect l="l" t="t" r="r" b="b"/>
            <a:pathLst>
              <a:path w="685800" h="0">
                <a:moveTo>
                  <a:pt x="0" y="0"/>
                </a:moveTo>
                <a:lnTo>
                  <a:pt x="685800" y="0"/>
                </a:lnTo>
              </a:path>
            </a:pathLst>
          </a:custGeom>
          <a:ln w="9525">
            <a:solidFill>
              <a:srgbClr val="D9D9D9"/>
            </a:solidFill>
          </a:ln>
        </p:spPr>
        <p:txBody>
          <a:bodyPr wrap="square" lIns="0" tIns="0" rIns="0" bIns="0" rtlCol="0"/>
          <a:lstStyle/>
          <a:p/>
        </p:txBody>
      </p:sp>
      <p:sp>
        <p:nvSpPr>
          <p:cNvPr id="11" name="object 11"/>
          <p:cNvSpPr/>
          <p:nvPr/>
        </p:nvSpPr>
        <p:spPr>
          <a:xfrm>
            <a:off x="4465320" y="3370579"/>
            <a:ext cx="342900" cy="0"/>
          </a:xfrm>
          <a:custGeom>
            <a:avLst/>
            <a:gdLst/>
            <a:ahLst/>
            <a:cxnLst/>
            <a:rect l="l" t="t" r="r" b="b"/>
            <a:pathLst>
              <a:path w="342900" h="0">
                <a:moveTo>
                  <a:pt x="0" y="0"/>
                </a:moveTo>
                <a:lnTo>
                  <a:pt x="342900" y="0"/>
                </a:lnTo>
              </a:path>
            </a:pathLst>
          </a:custGeom>
          <a:ln w="9525">
            <a:solidFill>
              <a:srgbClr val="D9D9D9"/>
            </a:solidFill>
          </a:ln>
        </p:spPr>
        <p:txBody>
          <a:bodyPr wrap="square" lIns="0" tIns="0" rIns="0" bIns="0" rtlCol="0"/>
          <a:lstStyle/>
          <a:p/>
        </p:txBody>
      </p:sp>
      <p:sp>
        <p:nvSpPr>
          <p:cNvPr id="12" name="object 12"/>
          <p:cNvSpPr/>
          <p:nvPr/>
        </p:nvSpPr>
        <p:spPr>
          <a:xfrm>
            <a:off x="820419" y="2827020"/>
            <a:ext cx="1673860" cy="0"/>
          </a:xfrm>
          <a:custGeom>
            <a:avLst/>
            <a:gdLst/>
            <a:ahLst/>
            <a:cxnLst/>
            <a:rect l="l" t="t" r="r" b="b"/>
            <a:pathLst>
              <a:path w="1673860" h="0">
                <a:moveTo>
                  <a:pt x="0" y="0"/>
                </a:moveTo>
                <a:lnTo>
                  <a:pt x="1673860" y="0"/>
                </a:lnTo>
              </a:path>
            </a:pathLst>
          </a:custGeom>
          <a:ln w="9525">
            <a:solidFill>
              <a:srgbClr val="D9D9D9"/>
            </a:solidFill>
          </a:ln>
        </p:spPr>
        <p:txBody>
          <a:bodyPr wrap="square" lIns="0" tIns="0" rIns="0" bIns="0" rtlCol="0"/>
          <a:lstStyle/>
          <a:p/>
        </p:txBody>
      </p:sp>
      <p:sp>
        <p:nvSpPr>
          <p:cNvPr id="13" name="object 13"/>
          <p:cNvSpPr/>
          <p:nvPr/>
        </p:nvSpPr>
        <p:spPr>
          <a:xfrm>
            <a:off x="3136900" y="2827020"/>
            <a:ext cx="685800" cy="0"/>
          </a:xfrm>
          <a:custGeom>
            <a:avLst/>
            <a:gdLst/>
            <a:ahLst/>
            <a:cxnLst/>
            <a:rect l="l" t="t" r="r" b="b"/>
            <a:pathLst>
              <a:path w="685800" h="0">
                <a:moveTo>
                  <a:pt x="0" y="0"/>
                </a:moveTo>
                <a:lnTo>
                  <a:pt x="685800" y="0"/>
                </a:lnTo>
              </a:path>
            </a:pathLst>
          </a:custGeom>
          <a:ln w="9525">
            <a:solidFill>
              <a:srgbClr val="D9D9D9"/>
            </a:solidFill>
          </a:ln>
        </p:spPr>
        <p:txBody>
          <a:bodyPr wrap="square" lIns="0" tIns="0" rIns="0" bIns="0" rtlCol="0"/>
          <a:lstStyle/>
          <a:p/>
        </p:txBody>
      </p:sp>
      <p:sp>
        <p:nvSpPr>
          <p:cNvPr id="14" name="object 14"/>
          <p:cNvSpPr/>
          <p:nvPr/>
        </p:nvSpPr>
        <p:spPr>
          <a:xfrm>
            <a:off x="4465320" y="2827020"/>
            <a:ext cx="342900" cy="0"/>
          </a:xfrm>
          <a:custGeom>
            <a:avLst/>
            <a:gdLst/>
            <a:ahLst/>
            <a:cxnLst/>
            <a:rect l="l" t="t" r="r" b="b"/>
            <a:pathLst>
              <a:path w="342900" h="0">
                <a:moveTo>
                  <a:pt x="0" y="0"/>
                </a:moveTo>
                <a:lnTo>
                  <a:pt x="342900" y="0"/>
                </a:lnTo>
              </a:path>
            </a:pathLst>
          </a:custGeom>
          <a:ln w="9525">
            <a:solidFill>
              <a:srgbClr val="D9D9D9"/>
            </a:solidFill>
          </a:ln>
        </p:spPr>
        <p:txBody>
          <a:bodyPr wrap="square" lIns="0" tIns="0" rIns="0" bIns="0" rtlCol="0"/>
          <a:lstStyle/>
          <a:p/>
        </p:txBody>
      </p:sp>
      <p:sp>
        <p:nvSpPr>
          <p:cNvPr id="15" name="object 15"/>
          <p:cNvSpPr/>
          <p:nvPr/>
        </p:nvSpPr>
        <p:spPr>
          <a:xfrm>
            <a:off x="820419" y="2283460"/>
            <a:ext cx="3002280" cy="0"/>
          </a:xfrm>
          <a:custGeom>
            <a:avLst/>
            <a:gdLst/>
            <a:ahLst/>
            <a:cxnLst/>
            <a:rect l="l" t="t" r="r" b="b"/>
            <a:pathLst>
              <a:path w="3002279" h="0">
                <a:moveTo>
                  <a:pt x="0" y="0"/>
                </a:moveTo>
                <a:lnTo>
                  <a:pt x="3002280" y="0"/>
                </a:lnTo>
              </a:path>
            </a:pathLst>
          </a:custGeom>
          <a:ln w="9525">
            <a:solidFill>
              <a:srgbClr val="D9D9D9"/>
            </a:solidFill>
          </a:ln>
        </p:spPr>
        <p:txBody>
          <a:bodyPr wrap="square" lIns="0" tIns="0" rIns="0" bIns="0" rtlCol="0"/>
          <a:lstStyle/>
          <a:p/>
        </p:txBody>
      </p:sp>
      <p:sp>
        <p:nvSpPr>
          <p:cNvPr id="16" name="object 16"/>
          <p:cNvSpPr/>
          <p:nvPr/>
        </p:nvSpPr>
        <p:spPr>
          <a:xfrm>
            <a:off x="4465320" y="2283460"/>
            <a:ext cx="342900" cy="0"/>
          </a:xfrm>
          <a:custGeom>
            <a:avLst/>
            <a:gdLst/>
            <a:ahLst/>
            <a:cxnLst/>
            <a:rect l="l" t="t" r="r" b="b"/>
            <a:pathLst>
              <a:path w="342900" h="0">
                <a:moveTo>
                  <a:pt x="0" y="0"/>
                </a:moveTo>
                <a:lnTo>
                  <a:pt x="342900" y="0"/>
                </a:lnTo>
              </a:path>
            </a:pathLst>
          </a:custGeom>
          <a:ln w="9525">
            <a:solidFill>
              <a:srgbClr val="D9D9D9"/>
            </a:solidFill>
          </a:ln>
        </p:spPr>
        <p:txBody>
          <a:bodyPr wrap="square" lIns="0" tIns="0" rIns="0" bIns="0" rtlCol="0"/>
          <a:lstStyle/>
          <a:p/>
        </p:txBody>
      </p:sp>
      <p:sp>
        <p:nvSpPr>
          <p:cNvPr id="17" name="object 17"/>
          <p:cNvSpPr/>
          <p:nvPr/>
        </p:nvSpPr>
        <p:spPr>
          <a:xfrm>
            <a:off x="820419" y="1739900"/>
            <a:ext cx="3987800" cy="0"/>
          </a:xfrm>
          <a:custGeom>
            <a:avLst/>
            <a:gdLst/>
            <a:ahLst/>
            <a:cxnLst/>
            <a:rect l="l" t="t" r="r" b="b"/>
            <a:pathLst>
              <a:path w="3987800" h="0">
                <a:moveTo>
                  <a:pt x="0" y="0"/>
                </a:moveTo>
                <a:lnTo>
                  <a:pt x="3987800" y="0"/>
                </a:lnTo>
              </a:path>
            </a:pathLst>
          </a:custGeom>
          <a:ln w="9525">
            <a:solidFill>
              <a:srgbClr val="D9D9D9"/>
            </a:solidFill>
          </a:ln>
        </p:spPr>
        <p:txBody>
          <a:bodyPr wrap="square" lIns="0" tIns="0" rIns="0" bIns="0" rtlCol="0"/>
          <a:lstStyle/>
          <a:p/>
        </p:txBody>
      </p:sp>
      <p:sp>
        <p:nvSpPr>
          <p:cNvPr id="18" name="object 18"/>
          <p:cNvSpPr/>
          <p:nvPr/>
        </p:nvSpPr>
        <p:spPr>
          <a:xfrm>
            <a:off x="820419" y="4457700"/>
            <a:ext cx="3987800" cy="0"/>
          </a:xfrm>
          <a:custGeom>
            <a:avLst/>
            <a:gdLst/>
            <a:ahLst/>
            <a:cxnLst/>
            <a:rect l="l" t="t" r="r" b="b"/>
            <a:pathLst>
              <a:path w="3987800" h="0">
                <a:moveTo>
                  <a:pt x="0" y="0"/>
                </a:moveTo>
                <a:lnTo>
                  <a:pt x="3987800" y="0"/>
                </a:lnTo>
              </a:path>
            </a:pathLst>
          </a:custGeom>
          <a:ln w="9525">
            <a:solidFill>
              <a:srgbClr val="D9D9D9"/>
            </a:solidFill>
          </a:ln>
        </p:spPr>
        <p:txBody>
          <a:bodyPr wrap="square" lIns="0" tIns="0" rIns="0" bIns="0" rtlCol="0"/>
          <a:lstStyle/>
          <a:p/>
        </p:txBody>
      </p:sp>
      <p:sp>
        <p:nvSpPr>
          <p:cNvPr id="19" name="object 19"/>
          <p:cNvSpPr txBox="1"/>
          <p:nvPr/>
        </p:nvSpPr>
        <p:spPr>
          <a:xfrm>
            <a:off x="1163319" y="3972559"/>
            <a:ext cx="642620" cy="485140"/>
          </a:xfrm>
          <a:prstGeom prst="rect">
            <a:avLst/>
          </a:prstGeom>
          <a:solidFill>
            <a:srgbClr val="BADFE2"/>
          </a:solidFill>
        </p:spPr>
        <p:txBody>
          <a:bodyPr wrap="square" lIns="0" tIns="5080" rIns="0" bIns="0" rtlCol="0" vert="horz">
            <a:spAutoFit/>
          </a:bodyPr>
          <a:lstStyle/>
          <a:p>
            <a:pPr>
              <a:lnSpc>
                <a:spcPct val="100000"/>
              </a:lnSpc>
              <a:spcBef>
                <a:spcPts val="40"/>
              </a:spcBef>
            </a:pPr>
            <a:endParaRPr sz="1300">
              <a:latin typeface="Times New Roman"/>
              <a:cs typeface="Times New Roman"/>
            </a:endParaRPr>
          </a:p>
          <a:p>
            <a:pPr marL="180340">
              <a:lnSpc>
                <a:spcPct val="100000"/>
              </a:lnSpc>
              <a:spcBef>
                <a:spcPts val="5"/>
              </a:spcBef>
            </a:pPr>
            <a:r>
              <a:rPr dirty="0" sz="1100" spc="-5" b="1">
                <a:solidFill>
                  <a:srgbClr val="FFFFFF"/>
                </a:solidFill>
                <a:latin typeface="Meiryo"/>
                <a:cs typeface="Meiryo"/>
              </a:rPr>
              <a:t>890</a:t>
            </a:r>
            <a:endParaRPr sz="1100">
              <a:latin typeface="Meiryo"/>
              <a:cs typeface="Meiryo"/>
            </a:endParaRPr>
          </a:p>
        </p:txBody>
      </p:sp>
      <p:sp>
        <p:nvSpPr>
          <p:cNvPr id="20" name="object 20"/>
          <p:cNvSpPr txBox="1"/>
          <p:nvPr/>
        </p:nvSpPr>
        <p:spPr>
          <a:xfrm>
            <a:off x="2494279" y="2722879"/>
            <a:ext cx="642620" cy="1734820"/>
          </a:xfrm>
          <a:prstGeom prst="rect">
            <a:avLst/>
          </a:prstGeom>
          <a:solidFill>
            <a:srgbClr val="BADFE2"/>
          </a:solidFill>
        </p:spPr>
        <p:txBody>
          <a:bodyPr wrap="square" lIns="0" tIns="0" rIns="0" bIns="0" rtlCol="0" vert="horz">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50"/>
              </a:spcBef>
            </a:pPr>
            <a:endParaRPr sz="1850">
              <a:latin typeface="Times New Roman"/>
              <a:cs typeface="Times New Roman"/>
            </a:endParaRPr>
          </a:p>
          <a:p>
            <a:pPr marL="107950">
              <a:lnSpc>
                <a:spcPct val="100000"/>
              </a:lnSpc>
            </a:pPr>
            <a:r>
              <a:rPr dirty="0" sz="1100" spc="-5" b="1">
                <a:solidFill>
                  <a:srgbClr val="FFFFFF"/>
                </a:solidFill>
                <a:latin typeface="Meiryo"/>
                <a:cs typeface="Meiryo"/>
              </a:rPr>
              <a:t>3,190</a:t>
            </a:r>
            <a:endParaRPr sz="1100">
              <a:latin typeface="Meiryo"/>
              <a:cs typeface="Meiryo"/>
            </a:endParaRPr>
          </a:p>
        </p:txBody>
      </p:sp>
      <p:sp>
        <p:nvSpPr>
          <p:cNvPr id="21" name="object 21"/>
          <p:cNvSpPr txBox="1"/>
          <p:nvPr/>
        </p:nvSpPr>
        <p:spPr>
          <a:xfrm>
            <a:off x="3822700" y="1940560"/>
            <a:ext cx="642620" cy="2517140"/>
          </a:xfrm>
          <a:prstGeom prst="rect">
            <a:avLst/>
          </a:prstGeom>
          <a:solidFill>
            <a:srgbClr val="BADFE2"/>
          </a:solidFill>
        </p:spPr>
        <p:txBody>
          <a:bodyPr wrap="square" lIns="0" tIns="0" rIns="0" bIns="0" rtlCol="0" vert="horz">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L="109220">
              <a:lnSpc>
                <a:spcPct val="100000"/>
              </a:lnSpc>
              <a:spcBef>
                <a:spcPts val="980"/>
              </a:spcBef>
            </a:pPr>
            <a:r>
              <a:rPr dirty="0" sz="1100" spc="-5" b="1">
                <a:solidFill>
                  <a:srgbClr val="FFFFFF"/>
                </a:solidFill>
                <a:latin typeface="Meiryo"/>
                <a:cs typeface="Meiryo"/>
              </a:rPr>
              <a:t>4,630</a:t>
            </a:r>
            <a:endParaRPr sz="1100">
              <a:latin typeface="Meiryo"/>
              <a:cs typeface="Meiryo"/>
            </a:endParaRPr>
          </a:p>
        </p:txBody>
      </p:sp>
      <p:sp>
        <p:nvSpPr>
          <p:cNvPr id="22" name="object 22"/>
          <p:cNvSpPr txBox="1"/>
          <p:nvPr/>
        </p:nvSpPr>
        <p:spPr>
          <a:xfrm>
            <a:off x="535877" y="4349071"/>
            <a:ext cx="10033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0</a:t>
            </a:r>
            <a:endParaRPr sz="1050">
              <a:latin typeface="Yu Gothic UI Semibold"/>
              <a:cs typeface="Yu Gothic UI Semibold"/>
            </a:endParaRPr>
          </a:p>
        </p:txBody>
      </p:sp>
      <p:sp>
        <p:nvSpPr>
          <p:cNvPr id="23" name="object 23"/>
          <p:cNvSpPr txBox="1"/>
          <p:nvPr/>
        </p:nvSpPr>
        <p:spPr>
          <a:xfrm>
            <a:off x="278888" y="3805610"/>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105" b="1">
                <a:solidFill>
                  <a:srgbClr val="7E7E7E"/>
                </a:solidFill>
                <a:latin typeface="Yu Gothic UI Semibold"/>
                <a:cs typeface="Yu Gothic UI Semibold"/>
              </a:rPr>
              <a:t>1</a:t>
            </a:r>
            <a:r>
              <a:rPr dirty="0" sz="1050" spc="75"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24" name="object 24"/>
          <p:cNvSpPr txBox="1"/>
          <p:nvPr/>
        </p:nvSpPr>
        <p:spPr>
          <a:xfrm>
            <a:off x="278888" y="3262149"/>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2</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25" name="object 25"/>
          <p:cNvSpPr txBox="1"/>
          <p:nvPr/>
        </p:nvSpPr>
        <p:spPr>
          <a:xfrm>
            <a:off x="278888" y="2718689"/>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3</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26" name="object 26"/>
          <p:cNvSpPr txBox="1"/>
          <p:nvPr/>
        </p:nvSpPr>
        <p:spPr>
          <a:xfrm>
            <a:off x="278888" y="2175228"/>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4</a:t>
            </a:r>
            <a:r>
              <a:rPr dirty="0" sz="1050" spc="5"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27" name="object 27"/>
          <p:cNvSpPr txBox="1"/>
          <p:nvPr/>
        </p:nvSpPr>
        <p:spPr>
          <a:xfrm>
            <a:off x="278888" y="1631767"/>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5</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28" name="object 28"/>
          <p:cNvSpPr txBox="1"/>
          <p:nvPr/>
        </p:nvSpPr>
        <p:spPr>
          <a:xfrm>
            <a:off x="1257440" y="4602426"/>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35" b="1">
                <a:solidFill>
                  <a:srgbClr val="7E7E7E"/>
                </a:solidFill>
                <a:latin typeface="Yu Gothic UI Semibold"/>
                <a:cs typeface="Yu Gothic UI Semibold"/>
              </a:rPr>
              <a:t>1990</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29" name="object 29"/>
          <p:cNvSpPr txBox="1"/>
          <p:nvPr/>
        </p:nvSpPr>
        <p:spPr>
          <a:xfrm>
            <a:off x="2586948" y="4602426"/>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35" b="1">
                <a:solidFill>
                  <a:srgbClr val="7E7E7E"/>
                </a:solidFill>
                <a:latin typeface="Yu Gothic UI Semibold"/>
                <a:cs typeface="Yu Gothic UI Semibold"/>
              </a:rPr>
              <a:t>2015</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30" name="object 30"/>
          <p:cNvSpPr txBox="1"/>
          <p:nvPr/>
        </p:nvSpPr>
        <p:spPr>
          <a:xfrm>
            <a:off x="3916455" y="4602426"/>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2040</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31" name="object 31"/>
          <p:cNvSpPr txBox="1"/>
          <p:nvPr/>
        </p:nvSpPr>
        <p:spPr>
          <a:xfrm>
            <a:off x="1270000" y="924560"/>
            <a:ext cx="3124200" cy="640080"/>
          </a:xfrm>
          <a:prstGeom prst="rect">
            <a:avLst/>
          </a:prstGeom>
          <a:ln w="9525">
            <a:solidFill>
              <a:srgbClr val="7E7E7E"/>
            </a:solidFill>
          </a:ln>
        </p:spPr>
        <p:txBody>
          <a:bodyPr wrap="square" lIns="0" tIns="80645" rIns="0" bIns="0" rtlCol="0" vert="horz">
            <a:spAutoFit/>
          </a:bodyPr>
          <a:lstStyle/>
          <a:p>
            <a:pPr marL="38735">
              <a:lnSpc>
                <a:spcPct val="100000"/>
              </a:lnSpc>
              <a:spcBef>
                <a:spcPts val="635"/>
              </a:spcBef>
            </a:pPr>
            <a:r>
              <a:rPr dirty="0" sz="1200" b="1">
                <a:solidFill>
                  <a:srgbClr val="585858"/>
                </a:solidFill>
                <a:latin typeface="Yu Gothic UI Semibold"/>
                <a:cs typeface="Yu Gothic UI Semibold"/>
              </a:rPr>
              <a:t>会話頻度</a:t>
            </a:r>
            <a:r>
              <a:rPr dirty="0" sz="1200" spc="170" b="1">
                <a:solidFill>
                  <a:srgbClr val="585858"/>
                </a:solidFill>
                <a:latin typeface="Yu Gothic UI Semibold"/>
                <a:cs typeface="Yu Gothic UI Semibold"/>
              </a:rPr>
              <a:t>が</a:t>
            </a:r>
            <a:r>
              <a:rPr dirty="0" sz="1200" spc="170" b="1">
                <a:solidFill>
                  <a:srgbClr val="585858"/>
                </a:solidFill>
                <a:latin typeface="Yu Gothic UI Semibold"/>
                <a:cs typeface="Yu Gothic UI Semibold"/>
              </a:rPr>
              <a:t>少</a:t>
            </a:r>
            <a:r>
              <a:rPr dirty="0" sz="1200" spc="305" b="1">
                <a:solidFill>
                  <a:srgbClr val="585858"/>
                </a:solidFill>
                <a:latin typeface="Yu Gothic UI Semibold"/>
                <a:cs typeface="Yu Gothic UI Semibold"/>
              </a:rPr>
              <a:t>なく</a:t>
            </a:r>
            <a:r>
              <a:rPr dirty="0" sz="1200" spc="305" b="1">
                <a:solidFill>
                  <a:srgbClr val="585858"/>
                </a:solidFill>
                <a:latin typeface="Yu Gothic UI Semibold"/>
                <a:cs typeface="Yu Gothic UI Semibold"/>
              </a:rPr>
              <a:t>見守</a:t>
            </a:r>
            <a:r>
              <a:rPr dirty="0" sz="1200" spc="254" b="1">
                <a:solidFill>
                  <a:srgbClr val="585858"/>
                </a:solidFill>
                <a:latin typeface="Yu Gothic UI Semibold"/>
                <a:cs typeface="Yu Gothic UI Semibold"/>
              </a:rPr>
              <a:t>りや</a:t>
            </a:r>
            <a:r>
              <a:rPr dirty="0" sz="1200" spc="254" b="1">
                <a:solidFill>
                  <a:srgbClr val="585858"/>
                </a:solidFill>
                <a:latin typeface="Yu Gothic UI Semibold"/>
                <a:cs typeface="Yu Gothic UI Semibold"/>
              </a:rPr>
              <a:t>居場所参加</a:t>
            </a:r>
            <a:r>
              <a:rPr dirty="0" sz="1200" spc="195" b="1">
                <a:solidFill>
                  <a:srgbClr val="585858"/>
                </a:solidFill>
                <a:latin typeface="Yu Gothic UI Semibold"/>
                <a:cs typeface="Yu Gothic UI Semibold"/>
              </a:rPr>
              <a:t>の</a:t>
            </a:r>
            <a:r>
              <a:rPr dirty="0" sz="1200" spc="195" b="1">
                <a:solidFill>
                  <a:srgbClr val="585858"/>
                </a:solidFill>
                <a:latin typeface="Yu Gothic UI Semibold"/>
                <a:cs typeface="Yu Gothic UI Semibold"/>
              </a:rPr>
              <a:t>場</a:t>
            </a:r>
            <a:r>
              <a:rPr dirty="0" sz="1200" spc="170" b="1">
                <a:solidFill>
                  <a:srgbClr val="585858"/>
                </a:solidFill>
                <a:latin typeface="Yu Gothic UI Semibold"/>
                <a:cs typeface="Yu Gothic UI Semibold"/>
              </a:rPr>
              <a:t>が</a:t>
            </a:r>
            <a:endParaRPr sz="1200">
              <a:latin typeface="Yu Gothic UI Semibold"/>
              <a:cs typeface="Yu Gothic UI Semibold"/>
            </a:endParaRPr>
          </a:p>
          <a:p>
            <a:pPr marL="38735">
              <a:lnSpc>
                <a:spcPct val="100000"/>
              </a:lnSpc>
              <a:spcBef>
                <a:spcPts val="919"/>
              </a:spcBef>
            </a:pPr>
            <a:r>
              <a:rPr dirty="0" sz="1200" b="1">
                <a:solidFill>
                  <a:srgbClr val="585858"/>
                </a:solidFill>
                <a:latin typeface="Yu Gothic UI Semibold"/>
                <a:cs typeface="Yu Gothic UI Semibold"/>
              </a:rPr>
              <a:t>必要</a:t>
            </a:r>
            <a:r>
              <a:rPr dirty="0" sz="1200" spc="320" b="1">
                <a:solidFill>
                  <a:srgbClr val="585858"/>
                </a:solidFill>
                <a:latin typeface="Yu Gothic UI Semibold"/>
                <a:cs typeface="Yu Gothic UI Semibold"/>
              </a:rPr>
              <a:t>と</a:t>
            </a:r>
            <a:r>
              <a:rPr dirty="0" sz="1200" spc="320" b="1">
                <a:solidFill>
                  <a:srgbClr val="585858"/>
                </a:solidFill>
                <a:latin typeface="Yu Gothic UI Semibold"/>
                <a:cs typeface="Yu Gothic UI Semibold"/>
              </a:rPr>
              <a:t>思</a:t>
            </a:r>
            <a:r>
              <a:rPr dirty="0" sz="1200" spc="170" b="1">
                <a:solidFill>
                  <a:srgbClr val="585858"/>
                </a:solidFill>
                <a:latin typeface="Yu Gothic UI Semibold"/>
                <a:cs typeface="Yu Gothic UI Semibold"/>
              </a:rPr>
              <a:t>われる</a:t>
            </a:r>
            <a:r>
              <a:rPr dirty="0" sz="1200" spc="170" b="1">
                <a:solidFill>
                  <a:srgbClr val="585858"/>
                </a:solidFill>
                <a:latin typeface="Yu Gothic UI Semibold"/>
                <a:cs typeface="Yu Gothic UI Semibold"/>
              </a:rPr>
              <a:t>高齢世帯</a:t>
            </a:r>
            <a:endParaRPr sz="1200">
              <a:latin typeface="Yu Gothic UI Semibold"/>
              <a:cs typeface="Yu Gothic UI Semibold"/>
            </a:endParaRPr>
          </a:p>
        </p:txBody>
      </p:sp>
      <p:sp>
        <p:nvSpPr>
          <p:cNvPr id="32" name="object 32"/>
          <p:cNvSpPr txBox="1"/>
          <p:nvPr/>
        </p:nvSpPr>
        <p:spPr>
          <a:xfrm>
            <a:off x="405922" y="1389152"/>
            <a:ext cx="532130" cy="193040"/>
          </a:xfrm>
          <a:prstGeom prst="rect">
            <a:avLst/>
          </a:prstGeom>
        </p:spPr>
        <p:txBody>
          <a:bodyPr wrap="square" lIns="0" tIns="12700" rIns="0" bIns="0" rtlCol="0" vert="horz">
            <a:spAutoFit/>
          </a:bodyPr>
          <a:lstStyle/>
          <a:p>
            <a:pPr marL="12700">
              <a:lnSpc>
                <a:spcPct val="100000"/>
              </a:lnSpc>
              <a:spcBef>
                <a:spcPts val="100"/>
              </a:spcBef>
            </a:pPr>
            <a:r>
              <a:rPr dirty="0" sz="1100" spc="-30" b="1">
                <a:solidFill>
                  <a:srgbClr val="7E7E7E"/>
                </a:solidFill>
                <a:latin typeface="Yu Gothic UI Semibold"/>
                <a:cs typeface="Yu Gothic UI Semibold"/>
              </a:rPr>
              <a:t>(</a:t>
            </a:r>
            <a:r>
              <a:rPr dirty="0" sz="1100" b="1">
                <a:solidFill>
                  <a:srgbClr val="7E7E7E"/>
                </a:solidFill>
                <a:latin typeface="Yu Gothic UI Semibold"/>
                <a:cs typeface="Yu Gothic UI Semibold"/>
              </a:rPr>
              <a:t>千世帯</a:t>
            </a:r>
            <a:r>
              <a:rPr dirty="0" sz="1100" spc="-20" b="1">
                <a:solidFill>
                  <a:srgbClr val="7E7E7E"/>
                </a:solidFill>
                <a:latin typeface="Yu Gothic UI Semibold"/>
                <a:cs typeface="Yu Gothic UI Semibold"/>
              </a:rPr>
              <a:t>)</a:t>
            </a:r>
            <a:endParaRPr sz="1100">
              <a:latin typeface="Yu Gothic UI Semibold"/>
              <a:cs typeface="Yu Gothic UI Semibold"/>
            </a:endParaRPr>
          </a:p>
        </p:txBody>
      </p:sp>
      <p:grpSp>
        <p:nvGrpSpPr>
          <p:cNvPr id="33" name="object 33"/>
          <p:cNvGrpSpPr/>
          <p:nvPr/>
        </p:nvGrpSpPr>
        <p:grpSpPr>
          <a:xfrm>
            <a:off x="1813242" y="3171188"/>
            <a:ext cx="470534" cy="617220"/>
            <a:chOff x="1813242" y="3171188"/>
            <a:chExt cx="470534" cy="617220"/>
          </a:xfrm>
        </p:grpSpPr>
        <p:sp>
          <p:nvSpPr>
            <p:cNvPr id="34" name="object 34"/>
            <p:cNvSpPr/>
            <p:nvPr/>
          </p:nvSpPr>
          <p:spPr>
            <a:xfrm>
              <a:off x="1827529" y="3228173"/>
              <a:ext cx="412750" cy="546100"/>
            </a:xfrm>
            <a:custGeom>
              <a:avLst/>
              <a:gdLst/>
              <a:ahLst/>
              <a:cxnLst/>
              <a:rect l="l" t="t" r="r" b="b"/>
              <a:pathLst>
                <a:path w="412750" h="546100">
                  <a:moveTo>
                    <a:pt x="0" y="545807"/>
                  </a:moveTo>
                  <a:lnTo>
                    <a:pt x="412572" y="0"/>
                  </a:lnTo>
                </a:path>
              </a:pathLst>
            </a:custGeom>
            <a:ln w="28575">
              <a:solidFill>
                <a:srgbClr val="2E2E97"/>
              </a:solidFill>
            </a:ln>
          </p:spPr>
          <p:txBody>
            <a:bodyPr wrap="square" lIns="0" tIns="0" rIns="0" bIns="0" rtlCol="0"/>
            <a:lstStyle/>
            <a:p/>
          </p:txBody>
        </p:sp>
        <p:sp>
          <p:nvSpPr>
            <p:cNvPr id="35" name="object 35"/>
            <p:cNvSpPr/>
            <p:nvPr/>
          </p:nvSpPr>
          <p:spPr>
            <a:xfrm>
              <a:off x="2197291" y="3171188"/>
              <a:ext cx="86360" cy="94615"/>
            </a:xfrm>
            <a:custGeom>
              <a:avLst/>
              <a:gdLst/>
              <a:ahLst/>
              <a:cxnLst/>
              <a:rect l="l" t="t" r="r" b="b"/>
              <a:pathLst>
                <a:path w="86360" h="94614">
                  <a:moveTo>
                    <a:pt x="85890" y="0"/>
                  </a:moveTo>
                  <a:lnTo>
                    <a:pt x="0" y="42545"/>
                  </a:lnTo>
                  <a:lnTo>
                    <a:pt x="68389" y="94234"/>
                  </a:lnTo>
                  <a:lnTo>
                    <a:pt x="85890" y="0"/>
                  </a:lnTo>
                  <a:close/>
                </a:path>
              </a:pathLst>
            </a:custGeom>
            <a:solidFill>
              <a:srgbClr val="2E2E97"/>
            </a:solidFill>
          </p:spPr>
          <p:txBody>
            <a:bodyPr wrap="square" lIns="0" tIns="0" rIns="0" bIns="0" rtlCol="0"/>
            <a:lstStyle/>
            <a:p/>
          </p:txBody>
        </p:sp>
      </p:grpSp>
      <p:grpSp>
        <p:nvGrpSpPr>
          <p:cNvPr id="36" name="object 36"/>
          <p:cNvGrpSpPr/>
          <p:nvPr/>
        </p:nvGrpSpPr>
        <p:grpSpPr>
          <a:xfrm>
            <a:off x="3250882" y="2150108"/>
            <a:ext cx="470534" cy="617220"/>
            <a:chOff x="3250882" y="2150108"/>
            <a:chExt cx="470534" cy="617220"/>
          </a:xfrm>
        </p:grpSpPr>
        <p:sp>
          <p:nvSpPr>
            <p:cNvPr id="37" name="object 37"/>
            <p:cNvSpPr/>
            <p:nvPr/>
          </p:nvSpPr>
          <p:spPr>
            <a:xfrm>
              <a:off x="3265170" y="2207097"/>
              <a:ext cx="412750" cy="546100"/>
            </a:xfrm>
            <a:custGeom>
              <a:avLst/>
              <a:gdLst/>
              <a:ahLst/>
              <a:cxnLst/>
              <a:rect l="l" t="t" r="r" b="b"/>
              <a:pathLst>
                <a:path w="412750" h="546100">
                  <a:moveTo>
                    <a:pt x="0" y="545846"/>
                  </a:moveTo>
                  <a:lnTo>
                    <a:pt x="412610" y="0"/>
                  </a:lnTo>
                </a:path>
              </a:pathLst>
            </a:custGeom>
            <a:ln w="28575">
              <a:solidFill>
                <a:srgbClr val="2E2E97"/>
              </a:solidFill>
            </a:ln>
          </p:spPr>
          <p:txBody>
            <a:bodyPr wrap="square" lIns="0" tIns="0" rIns="0" bIns="0" rtlCol="0"/>
            <a:lstStyle/>
            <a:p/>
          </p:txBody>
        </p:sp>
        <p:sp>
          <p:nvSpPr>
            <p:cNvPr id="38" name="object 38"/>
            <p:cNvSpPr/>
            <p:nvPr/>
          </p:nvSpPr>
          <p:spPr>
            <a:xfrm>
              <a:off x="3634975" y="2150108"/>
              <a:ext cx="86360" cy="94615"/>
            </a:xfrm>
            <a:custGeom>
              <a:avLst/>
              <a:gdLst/>
              <a:ahLst/>
              <a:cxnLst/>
              <a:rect l="l" t="t" r="r" b="b"/>
              <a:pathLst>
                <a:path w="86360" h="94614">
                  <a:moveTo>
                    <a:pt x="85890" y="0"/>
                  </a:moveTo>
                  <a:lnTo>
                    <a:pt x="0" y="42545"/>
                  </a:lnTo>
                  <a:lnTo>
                    <a:pt x="68389" y="94234"/>
                  </a:lnTo>
                  <a:lnTo>
                    <a:pt x="85890" y="0"/>
                  </a:lnTo>
                  <a:close/>
                </a:path>
              </a:pathLst>
            </a:custGeom>
            <a:solidFill>
              <a:srgbClr val="2E2E97"/>
            </a:solidFill>
          </p:spPr>
          <p:txBody>
            <a:bodyPr wrap="square" lIns="0" tIns="0" rIns="0" bIns="0" rtlCol="0"/>
            <a:lstStyle/>
            <a:p/>
          </p:txBody>
        </p:sp>
      </p:grpSp>
      <p:sp>
        <p:nvSpPr>
          <p:cNvPr id="39" name="object 39"/>
          <p:cNvSpPr txBox="1"/>
          <p:nvPr/>
        </p:nvSpPr>
        <p:spPr>
          <a:xfrm>
            <a:off x="1613100" y="3270027"/>
            <a:ext cx="44005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333399"/>
                </a:solidFill>
                <a:latin typeface="Meiryo"/>
                <a:cs typeface="Meiryo"/>
              </a:rPr>
              <a:t>3</a:t>
            </a:r>
            <a:r>
              <a:rPr dirty="0" sz="1200" b="1">
                <a:solidFill>
                  <a:srgbClr val="333399"/>
                </a:solidFill>
                <a:latin typeface="Meiryo"/>
                <a:cs typeface="Meiryo"/>
              </a:rPr>
              <a:t>.</a:t>
            </a:r>
            <a:r>
              <a:rPr dirty="0" sz="1200" spc="5" b="1">
                <a:solidFill>
                  <a:srgbClr val="333399"/>
                </a:solidFill>
                <a:latin typeface="Meiryo"/>
                <a:cs typeface="Meiryo"/>
              </a:rPr>
              <a:t>6</a:t>
            </a:r>
            <a:r>
              <a:rPr dirty="0" sz="1200" b="1">
                <a:solidFill>
                  <a:srgbClr val="333399"/>
                </a:solidFill>
                <a:latin typeface="Meiryo"/>
                <a:cs typeface="Meiryo"/>
              </a:rPr>
              <a:t>倍</a:t>
            </a:r>
            <a:endParaRPr sz="1200">
              <a:latin typeface="Meiryo"/>
              <a:cs typeface="Meiryo"/>
            </a:endParaRPr>
          </a:p>
        </p:txBody>
      </p:sp>
      <p:sp>
        <p:nvSpPr>
          <p:cNvPr id="40" name="object 40"/>
          <p:cNvSpPr txBox="1"/>
          <p:nvPr/>
        </p:nvSpPr>
        <p:spPr>
          <a:xfrm>
            <a:off x="3041545" y="2203532"/>
            <a:ext cx="44005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333399"/>
                </a:solidFill>
                <a:latin typeface="Meiryo"/>
                <a:cs typeface="Meiryo"/>
              </a:rPr>
              <a:t>1</a:t>
            </a:r>
            <a:r>
              <a:rPr dirty="0" sz="1200" b="1">
                <a:solidFill>
                  <a:srgbClr val="333399"/>
                </a:solidFill>
                <a:latin typeface="Meiryo"/>
                <a:cs typeface="Meiryo"/>
              </a:rPr>
              <a:t>.</a:t>
            </a:r>
            <a:r>
              <a:rPr dirty="0" sz="1200" spc="5" b="1">
                <a:solidFill>
                  <a:srgbClr val="333399"/>
                </a:solidFill>
                <a:latin typeface="Meiryo"/>
                <a:cs typeface="Meiryo"/>
              </a:rPr>
              <a:t>5</a:t>
            </a:r>
            <a:r>
              <a:rPr dirty="0" sz="1200" b="1">
                <a:solidFill>
                  <a:srgbClr val="333399"/>
                </a:solidFill>
                <a:latin typeface="Meiryo"/>
                <a:cs typeface="Meiryo"/>
              </a:rPr>
              <a:t>倍</a:t>
            </a:r>
            <a:endParaRPr sz="1200">
              <a:latin typeface="Meiryo"/>
              <a:cs typeface="Meiryo"/>
            </a:endParaRPr>
          </a:p>
        </p:txBody>
      </p:sp>
      <p:sp>
        <p:nvSpPr>
          <p:cNvPr id="41" name="object 41"/>
          <p:cNvSpPr/>
          <p:nvPr/>
        </p:nvSpPr>
        <p:spPr>
          <a:xfrm>
            <a:off x="5595620" y="3787140"/>
            <a:ext cx="1684020" cy="0"/>
          </a:xfrm>
          <a:custGeom>
            <a:avLst/>
            <a:gdLst/>
            <a:ahLst/>
            <a:cxnLst/>
            <a:rect l="l" t="t" r="r" b="b"/>
            <a:pathLst>
              <a:path w="1684020" h="0">
                <a:moveTo>
                  <a:pt x="0" y="0"/>
                </a:moveTo>
                <a:lnTo>
                  <a:pt x="1684020" y="0"/>
                </a:lnTo>
              </a:path>
            </a:pathLst>
          </a:custGeom>
          <a:ln w="9525">
            <a:solidFill>
              <a:srgbClr val="D9D9D9"/>
            </a:solidFill>
          </a:ln>
        </p:spPr>
        <p:txBody>
          <a:bodyPr wrap="square" lIns="0" tIns="0" rIns="0" bIns="0" rtlCol="0"/>
          <a:lstStyle/>
          <a:p/>
        </p:txBody>
      </p:sp>
      <p:sp>
        <p:nvSpPr>
          <p:cNvPr id="42" name="object 42"/>
          <p:cNvSpPr/>
          <p:nvPr/>
        </p:nvSpPr>
        <p:spPr>
          <a:xfrm>
            <a:off x="7924800" y="3787140"/>
            <a:ext cx="690880" cy="0"/>
          </a:xfrm>
          <a:custGeom>
            <a:avLst/>
            <a:gdLst/>
            <a:ahLst/>
            <a:cxnLst/>
            <a:rect l="l" t="t" r="r" b="b"/>
            <a:pathLst>
              <a:path w="690879" h="0">
                <a:moveTo>
                  <a:pt x="0" y="0"/>
                </a:moveTo>
                <a:lnTo>
                  <a:pt x="690879" y="0"/>
                </a:lnTo>
              </a:path>
            </a:pathLst>
          </a:custGeom>
          <a:ln w="9525">
            <a:solidFill>
              <a:srgbClr val="D9D9D9"/>
            </a:solidFill>
          </a:ln>
        </p:spPr>
        <p:txBody>
          <a:bodyPr wrap="square" lIns="0" tIns="0" rIns="0" bIns="0" rtlCol="0"/>
          <a:lstStyle/>
          <a:p/>
        </p:txBody>
      </p:sp>
      <p:sp>
        <p:nvSpPr>
          <p:cNvPr id="43" name="object 43"/>
          <p:cNvSpPr/>
          <p:nvPr/>
        </p:nvSpPr>
        <p:spPr>
          <a:xfrm>
            <a:off x="9260840" y="3787140"/>
            <a:ext cx="345440" cy="0"/>
          </a:xfrm>
          <a:custGeom>
            <a:avLst/>
            <a:gdLst/>
            <a:ahLst/>
            <a:cxnLst/>
            <a:rect l="l" t="t" r="r" b="b"/>
            <a:pathLst>
              <a:path w="345440" h="0">
                <a:moveTo>
                  <a:pt x="0" y="0"/>
                </a:moveTo>
                <a:lnTo>
                  <a:pt x="345440" y="0"/>
                </a:lnTo>
              </a:path>
            </a:pathLst>
          </a:custGeom>
          <a:ln w="9525">
            <a:solidFill>
              <a:srgbClr val="D9D9D9"/>
            </a:solidFill>
          </a:ln>
        </p:spPr>
        <p:txBody>
          <a:bodyPr wrap="square" lIns="0" tIns="0" rIns="0" bIns="0" rtlCol="0"/>
          <a:lstStyle/>
          <a:p/>
        </p:txBody>
      </p:sp>
      <p:sp>
        <p:nvSpPr>
          <p:cNvPr id="44" name="object 44"/>
          <p:cNvSpPr/>
          <p:nvPr/>
        </p:nvSpPr>
        <p:spPr>
          <a:xfrm>
            <a:off x="5595620" y="3116579"/>
            <a:ext cx="1684020" cy="0"/>
          </a:xfrm>
          <a:custGeom>
            <a:avLst/>
            <a:gdLst/>
            <a:ahLst/>
            <a:cxnLst/>
            <a:rect l="l" t="t" r="r" b="b"/>
            <a:pathLst>
              <a:path w="1684020" h="0">
                <a:moveTo>
                  <a:pt x="0" y="0"/>
                </a:moveTo>
                <a:lnTo>
                  <a:pt x="1684020" y="0"/>
                </a:lnTo>
              </a:path>
            </a:pathLst>
          </a:custGeom>
          <a:ln w="9525">
            <a:solidFill>
              <a:srgbClr val="D9D9D9"/>
            </a:solidFill>
          </a:ln>
        </p:spPr>
        <p:txBody>
          <a:bodyPr wrap="square" lIns="0" tIns="0" rIns="0" bIns="0" rtlCol="0"/>
          <a:lstStyle/>
          <a:p/>
        </p:txBody>
      </p:sp>
      <p:sp>
        <p:nvSpPr>
          <p:cNvPr id="45" name="object 45"/>
          <p:cNvSpPr/>
          <p:nvPr/>
        </p:nvSpPr>
        <p:spPr>
          <a:xfrm>
            <a:off x="7924800" y="3116579"/>
            <a:ext cx="690880" cy="0"/>
          </a:xfrm>
          <a:custGeom>
            <a:avLst/>
            <a:gdLst/>
            <a:ahLst/>
            <a:cxnLst/>
            <a:rect l="l" t="t" r="r" b="b"/>
            <a:pathLst>
              <a:path w="690879" h="0">
                <a:moveTo>
                  <a:pt x="0" y="0"/>
                </a:moveTo>
                <a:lnTo>
                  <a:pt x="690879" y="0"/>
                </a:lnTo>
              </a:path>
            </a:pathLst>
          </a:custGeom>
          <a:ln w="9525">
            <a:solidFill>
              <a:srgbClr val="D9D9D9"/>
            </a:solidFill>
          </a:ln>
        </p:spPr>
        <p:txBody>
          <a:bodyPr wrap="square" lIns="0" tIns="0" rIns="0" bIns="0" rtlCol="0"/>
          <a:lstStyle/>
          <a:p/>
        </p:txBody>
      </p:sp>
      <p:sp>
        <p:nvSpPr>
          <p:cNvPr id="46" name="object 46"/>
          <p:cNvSpPr/>
          <p:nvPr/>
        </p:nvSpPr>
        <p:spPr>
          <a:xfrm>
            <a:off x="9260840" y="3116579"/>
            <a:ext cx="345440" cy="0"/>
          </a:xfrm>
          <a:custGeom>
            <a:avLst/>
            <a:gdLst/>
            <a:ahLst/>
            <a:cxnLst/>
            <a:rect l="l" t="t" r="r" b="b"/>
            <a:pathLst>
              <a:path w="345440" h="0">
                <a:moveTo>
                  <a:pt x="0" y="0"/>
                </a:moveTo>
                <a:lnTo>
                  <a:pt x="345440" y="0"/>
                </a:lnTo>
              </a:path>
            </a:pathLst>
          </a:custGeom>
          <a:ln w="9525">
            <a:solidFill>
              <a:srgbClr val="D9D9D9"/>
            </a:solidFill>
          </a:ln>
        </p:spPr>
        <p:txBody>
          <a:bodyPr wrap="square" lIns="0" tIns="0" rIns="0" bIns="0" rtlCol="0"/>
          <a:lstStyle/>
          <a:p/>
        </p:txBody>
      </p:sp>
      <p:sp>
        <p:nvSpPr>
          <p:cNvPr id="47" name="object 47"/>
          <p:cNvSpPr/>
          <p:nvPr/>
        </p:nvSpPr>
        <p:spPr>
          <a:xfrm>
            <a:off x="5595620" y="2446020"/>
            <a:ext cx="3020060" cy="0"/>
          </a:xfrm>
          <a:custGeom>
            <a:avLst/>
            <a:gdLst/>
            <a:ahLst/>
            <a:cxnLst/>
            <a:rect l="l" t="t" r="r" b="b"/>
            <a:pathLst>
              <a:path w="3020059" h="0">
                <a:moveTo>
                  <a:pt x="0" y="0"/>
                </a:moveTo>
                <a:lnTo>
                  <a:pt x="3020059" y="0"/>
                </a:lnTo>
              </a:path>
            </a:pathLst>
          </a:custGeom>
          <a:ln w="9525">
            <a:solidFill>
              <a:srgbClr val="D9D9D9"/>
            </a:solidFill>
          </a:ln>
        </p:spPr>
        <p:txBody>
          <a:bodyPr wrap="square" lIns="0" tIns="0" rIns="0" bIns="0" rtlCol="0"/>
          <a:lstStyle/>
          <a:p/>
        </p:txBody>
      </p:sp>
      <p:sp>
        <p:nvSpPr>
          <p:cNvPr id="48" name="object 48"/>
          <p:cNvSpPr/>
          <p:nvPr/>
        </p:nvSpPr>
        <p:spPr>
          <a:xfrm>
            <a:off x="9260840" y="2446020"/>
            <a:ext cx="345440" cy="0"/>
          </a:xfrm>
          <a:custGeom>
            <a:avLst/>
            <a:gdLst/>
            <a:ahLst/>
            <a:cxnLst/>
            <a:rect l="l" t="t" r="r" b="b"/>
            <a:pathLst>
              <a:path w="345440" h="0">
                <a:moveTo>
                  <a:pt x="0" y="0"/>
                </a:moveTo>
                <a:lnTo>
                  <a:pt x="345440" y="0"/>
                </a:lnTo>
              </a:path>
            </a:pathLst>
          </a:custGeom>
          <a:ln w="9525">
            <a:solidFill>
              <a:srgbClr val="D9D9D9"/>
            </a:solidFill>
          </a:ln>
        </p:spPr>
        <p:txBody>
          <a:bodyPr wrap="square" lIns="0" tIns="0" rIns="0" bIns="0" rtlCol="0"/>
          <a:lstStyle/>
          <a:p/>
        </p:txBody>
      </p:sp>
      <p:sp>
        <p:nvSpPr>
          <p:cNvPr id="49" name="object 49"/>
          <p:cNvSpPr/>
          <p:nvPr/>
        </p:nvSpPr>
        <p:spPr>
          <a:xfrm>
            <a:off x="5595620" y="1775460"/>
            <a:ext cx="4010660" cy="0"/>
          </a:xfrm>
          <a:custGeom>
            <a:avLst/>
            <a:gdLst/>
            <a:ahLst/>
            <a:cxnLst/>
            <a:rect l="l" t="t" r="r" b="b"/>
            <a:pathLst>
              <a:path w="4010659" h="0">
                <a:moveTo>
                  <a:pt x="0" y="0"/>
                </a:moveTo>
                <a:lnTo>
                  <a:pt x="4010660" y="0"/>
                </a:lnTo>
              </a:path>
            </a:pathLst>
          </a:custGeom>
          <a:ln w="9525">
            <a:solidFill>
              <a:srgbClr val="D9D9D9"/>
            </a:solidFill>
          </a:ln>
        </p:spPr>
        <p:txBody>
          <a:bodyPr wrap="square" lIns="0" tIns="0" rIns="0" bIns="0" rtlCol="0"/>
          <a:lstStyle/>
          <a:p/>
        </p:txBody>
      </p:sp>
      <p:sp>
        <p:nvSpPr>
          <p:cNvPr id="50" name="object 50"/>
          <p:cNvSpPr/>
          <p:nvPr/>
        </p:nvSpPr>
        <p:spPr>
          <a:xfrm>
            <a:off x="5595620" y="4457700"/>
            <a:ext cx="4010660" cy="0"/>
          </a:xfrm>
          <a:custGeom>
            <a:avLst/>
            <a:gdLst/>
            <a:ahLst/>
            <a:cxnLst/>
            <a:rect l="l" t="t" r="r" b="b"/>
            <a:pathLst>
              <a:path w="4010659" h="0">
                <a:moveTo>
                  <a:pt x="0" y="0"/>
                </a:moveTo>
                <a:lnTo>
                  <a:pt x="4010660" y="0"/>
                </a:lnTo>
              </a:path>
            </a:pathLst>
          </a:custGeom>
          <a:ln w="9525">
            <a:solidFill>
              <a:srgbClr val="D9D9D9"/>
            </a:solidFill>
          </a:ln>
        </p:spPr>
        <p:txBody>
          <a:bodyPr wrap="square" lIns="0" tIns="0" rIns="0" bIns="0" rtlCol="0"/>
          <a:lstStyle/>
          <a:p/>
        </p:txBody>
      </p:sp>
      <p:sp>
        <p:nvSpPr>
          <p:cNvPr id="51" name="object 51"/>
          <p:cNvSpPr txBox="1"/>
          <p:nvPr/>
        </p:nvSpPr>
        <p:spPr>
          <a:xfrm>
            <a:off x="5941059" y="3962400"/>
            <a:ext cx="647700" cy="495300"/>
          </a:xfrm>
          <a:prstGeom prst="rect">
            <a:avLst/>
          </a:prstGeom>
          <a:solidFill>
            <a:srgbClr val="BADFE2"/>
          </a:solidFill>
        </p:spPr>
        <p:txBody>
          <a:bodyPr wrap="square" lIns="0" tIns="1270" rIns="0" bIns="0" rtlCol="0" vert="horz">
            <a:spAutoFit/>
          </a:bodyPr>
          <a:lstStyle/>
          <a:p>
            <a:pPr>
              <a:lnSpc>
                <a:spcPct val="100000"/>
              </a:lnSpc>
              <a:spcBef>
                <a:spcPts val="10"/>
              </a:spcBef>
            </a:pPr>
            <a:endParaRPr sz="1400">
              <a:latin typeface="Times New Roman"/>
              <a:cs typeface="Times New Roman"/>
            </a:endParaRPr>
          </a:p>
          <a:p>
            <a:pPr marL="111125">
              <a:lnSpc>
                <a:spcPct val="100000"/>
              </a:lnSpc>
              <a:spcBef>
                <a:spcPts val="5"/>
              </a:spcBef>
            </a:pPr>
            <a:r>
              <a:rPr dirty="0" sz="1100" spc="-5" b="1">
                <a:solidFill>
                  <a:srgbClr val="FFFFFF"/>
                </a:solidFill>
                <a:latin typeface="Meiryo"/>
                <a:cs typeface="Meiryo"/>
              </a:rPr>
              <a:t>1,480</a:t>
            </a:r>
            <a:endParaRPr sz="1100">
              <a:latin typeface="Meiryo"/>
              <a:cs typeface="Meiryo"/>
            </a:endParaRPr>
          </a:p>
        </p:txBody>
      </p:sp>
      <p:sp>
        <p:nvSpPr>
          <p:cNvPr id="52" name="object 52"/>
          <p:cNvSpPr txBox="1"/>
          <p:nvPr/>
        </p:nvSpPr>
        <p:spPr>
          <a:xfrm>
            <a:off x="7279640" y="2771139"/>
            <a:ext cx="645160" cy="1686560"/>
          </a:xfrm>
          <a:prstGeom prst="rect">
            <a:avLst/>
          </a:prstGeom>
          <a:solidFill>
            <a:srgbClr val="BADFE2"/>
          </a:solidFill>
        </p:spPr>
        <p:txBody>
          <a:bodyPr wrap="square" lIns="0" tIns="0" rIns="0" bIns="0" rtlCol="0" vert="horz">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20"/>
              </a:spcBef>
            </a:pPr>
            <a:endParaRPr sz="1550">
              <a:latin typeface="Times New Roman"/>
              <a:cs typeface="Times New Roman"/>
            </a:endParaRPr>
          </a:p>
          <a:p>
            <a:pPr marL="109855">
              <a:lnSpc>
                <a:spcPct val="100000"/>
              </a:lnSpc>
            </a:pPr>
            <a:r>
              <a:rPr dirty="0" sz="1100" spc="-5" b="1">
                <a:solidFill>
                  <a:srgbClr val="FFFFFF"/>
                </a:solidFill>
                <a:latin typeface="Meiryo"/>
                <a:cs typeface="Meiryo"/>
              </a:rPr>
              <a:t>5,030</a:t>
            </a:r>
            <a:endParaRPr sz="1100">
              <a:latin typeface="Meiryo"/>
              <a:cs typeface="Meiryo"/>
            </a:endParaRPr>
          </a:p>
        </p:txBody>
      </p:sp>
      <p:sp>
        <p:nvSpPr>
          <p:cNvPr id="53" name="object 53"/>
          <p:cNvSpPr txBox="1"/>
          <p:nvPr/>
        </p:nvSpPr>
        <p:spPr>
          <a:xfrm>
            <a:off x="8615680" y="2143760"/>
            <a:ext cx="645160" cy="2313940"/>
          </a:xfrm>
          <a:prstGeom prst="rect">
            <a:avLst/>
          </a:prstGeom>
          <a:solidFill>
            <a:srgbClr val="BADFE2"/>
          </a:solidFill>
        </p:spPr>
        <p:txBody>
          <a:bodyPr wrap="square" lIns="0" tIns="0" rIns="0" bIns="0" rtlCol="0" vert="horz">
            <a:spAutoFit/>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L="110489">
              <a:lnSpc>
                <a:spcPct val="100000"/>
              </a:lnSpc>
              <a:spcBef>
                <a:spcPts val="1225"/>
              </a:spcBef>
            </a:pPr>
            <a:r>
              <a:rPr dirty="0" sz="1100" spc="-5" b="1">
                <a:solidFill>
                  <a:srgbClr val="FFFFFF"/>
                </a:solidFill>
                <a:latin typeface="Meiryo"/>
                <a:cs typeface="Meiryo"/>
              </a:rPr>
              <a:t>6,900</a:t>
            </a:r>
            <a:endParaRPr sz="1100">
              <a:latin typeface="Meiryo"/>
              <a:cs typeface="Meiryo"/>
            </a:endParaRPr>
          </a:p>
        </p:txBody>
      </p:sp>
      <p:sp>
        <p:nvSpPr>
          <p:cNvPr id="54" name="object 54"/>
          <p:cNvSpPr txBox="1"/>
          <p:nvPr/>
        </p:nvSpPr>
        <p:spPr>
          <a:xfrm>
            <a:off x="5311677" y="4349705"/>
            <a:ext cx="10033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0</a:t>
            </a:r>
            <a:endParaRPr sz="1050">
              <a:latin typeface="Yu Gothic UI Semibold"/>
              <a:cs typeface="Yu Gothic UI Semibold"/>
            </a:endParaRPr>
          </a:p>
        </p:txBody>
      </p:sp>
      <p:sp>
        <p:nvSpPr>
          <p:cNvPr id="55" name="object 55"/>
          <p:cNvSpPr txBox="1"/>
          <p:nvPr/>
        </p:nvSpPr>
        <p:spPr>
          <a:xfrm>
            <a:off x="5054687" y="3678894"/>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2</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56" name="object 56"/>
          <p:cNvSpPr txBox="1"/>
          <p:nvPr/>
        </p:nvSpPr>
        <p:spPr>
          <a:xfrm>
            <a:off x="5054687" y="3008082"/>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4</a:t>
            </a:r>
            <a:r>
              <a:rPr dirty="0" sz="1050" spc="5"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57" name="object 57"/>
          <p:cNvSpPr txBox="1"/>
          <p:nvPr/>
        </p:nvSpPr>
        <p:spPr>
          <a:xfrm>
            <a:off x="5054687" y="2337270"/>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6</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58" name="object 58"/>
          <p:cNvSpPr txBox="1"/>
          <p:nvPr/>
        </p:nvSpPr>
        <p:spPr>
          <a:xfrm>
            <a:off x="5054687" y="1666459"/>
            <a:ext cx="355600" cy="18732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8</a:t>
            </a:r>
            <a:r>
              <a:rPr dirty="0" sz="1050" spc="10" b="1">
                <a:solidFill>
                  <a:srgbClr val="7E7E7E"/>
                </a:solidFill>
                <a:latin typeface="Yu Gothic UI Semibold"/>
                <a:cs typeface="Yu Gothic UI Semibold"/>
              </a:rPr>
              <a:t>,</a:t>
            </a:r>
            <a:r>
              <a:rPr dirty="0" sz="1050" spc="-5" b="1">
                <a:solidFill>
                  <a:srgbClr val="7E7E7E"/>
                </a:solidFill>
                <a:latin typeface="Yu Gothic UI Semibold"/>
                <a:cs typeface="Yu Gothic UI Semibold"/>
              </a:rPr>
              <a:t>000</a:t>
            </a:r>
            <a:endParaRPr sz="1050">
              <a:latin typeface="Yu Gothic UI Semibold"/>
              <a:cs typeface="Yu Gothic UI Semibold"/>
            </a:endParaRPr>
          </a:p>
        </p:txBody>
      </p:sp>
      <p:sp>
        <p:nvSpPr>
          <p:cNvPr id="59" name="object 59"/>
          <p:cNvSpPr txBox="1"/>
          <p:nvPr/>
        </p:nvSpPr>
        <p:spPr>
          <a:xfrm>
            <a:off x="6035663" y="4603194"/>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35" b="1">
                <a:solidFill>
                  <a:srgbClr val="7E7E7E"/>
                </a:solidFill>
                <a:latin typeface="Yu Gothic UI Semibold"/>
                <a:cs typeface="Yu Gothic UI Semibold"/>
              </a:rPr>
              <a:t>1990</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60" name="object 60"/>
          <p:cNvSpPr txBox="1"/>
          <p:nvPr/>
        </p:nvSpPr>
        <p:spPr>
          <a:xfrm>
            <a:off x="7372574" y="4603194"/>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35" b="1">
                <a:solidFill>
                  <a:srgbClr val="7E7E7E"/>
                </a:solidFill>
                <a:latin typeface="Yu Gothic UI Semibold"/>
                <a:cs typeface="Yu Gothic UI Semibold"/>
              </a:rPr>
              <a:t>2015</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61" name="object 61"/>
          <p:cNvSpPr txBox="1"/>
          <p:nvPr/>
        </p:nvSpPr>
        <p:spPr>
          <a:xfrm>
            <a:off x="8709486" y="4603194"/>
            <a:ext cx="454659"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2040</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62" name="object 62"/>
          <p:cNvSpPr txBox="1"/>
          <p:nvPr/>
        </p:nvSpPr>
        <p:spPr>
          <a:xfrm>
            <a:off x="5948679" y="929639"/>
            <a:ext cx="3581400" cy="637540"/>
          </a:xfrm>
          <a:prstGeom prst="rect">
            <a:avLst/>
          </a:prstGeom>
          <a:ln w="9525">
            <a:solidFill>
              <a:srgbClr val="7E7E7E"/>
            </a:solidFill>
          </a:ln>
        </p:spPr>
        <p:txBody>
          <a:bodyPr wrap="square" lIns="0" tIns="80645" rIns="0" bIns="0" rtlCol="0" vert="horz">
            <a:spAutoFit/>
          </a:bodyPr>
          <a:lstStyle/>
          <a:p>
            <a:pPr marL="38735">
              <a:lnSpc>
                <a:spcPct val="100000"/>
              </a:lnSpc>
              <a:spcBef>
                <a:spcPts val="635"/>
              </a:spcBef>
            </a:pPr>
            <a:r>
              <a:rPr dirty="0" sz="1200" spc="114" b="1">
                <a:solidFill>
                  <a:srgbClr val="585858"/>
                </a:solidFill>
                <a:latin typeface="Yu Gothic UI Semibold"/>
                <a:cs typeface="Yu Gothic UI Semibold"/>
              </a:rPr>
              <a:t>介護や看病で頼れる人がおらず</a:t>
            </a:r>
            <a:endParaRPr sz="1200">
              <a:latin typeface="Yu Gothic UI Semibold"/>
              <a:cs typeface="Yu Gothic UI Semibold"/>
            </a:endParaRPr>
          </a:p>
          <a:p>
            <a:pPr marL="38735">
              <a:lnSpc>
                <a:spcPct val="100000"/>
              </a:lnSpc>
              <a:spcBef>
                <a:spcPts val="919"/>
              </a:spcBef>
            </a:pPr>
            <a:r>
              <a:rPr dirty="0" sz="1200" spc="140" b="1">
                <a:solidFill>
                  <a:srgbClr val="585858"/>
                </a:solidFill>
                <a:latin typeface="Yu Gothic UI Semibold"/>
                <a:cs typeface="Yu Gothic UI Semibold"/>
              </a:rPr>
              <a:t>いざというときに支援者が必要と思われる高齢世帯</a:t>
            </a:r>
            <a:endParaRPr sz="1200">
              <a:latin typeface="Yu Gothic UI Semibold"/>
              <a:cs typeface="Yu Gothic UI Semibold"/>
            </a:endParaRPr>
          </a:p>
        </p:txBody>
      </p:sp>
      <p:sp>
        <p:nvSpPr>
          <p:cNvPr id="63" name="object 63"/>
          <p:cNvSpPr txBox="1"/>
          <p:nvPr/>
        </p:nvSpPr>
        <p:spPr>
          <a:xfrm>
            <a:off x="5171785" y="1376045"/>
            <a:ext cx="532130" cy="193040"/>
          </a:xfrm>
          <a:prstGeom prst="rect">
            <a:avLst/>
          </a:prstGeom>
        </p:spPr>
        <p:txBody>
          <a:bodyPr wrap="square" lIns="0" tIns="12700" rIns="0" bIns="0" rtlCol="0" vert="horz">
            <a:spAutoFit/>
          </a:bodyPr>
          <a:lstStyle/>
          <a:p>
            <a:pPr marL="12700">
              <a:lnSpc>
                <a:spcPct val="100000"/>
              </a:lnSpc>
              <a:spcBef>
                <a:spcPts val="100"/>
              </a:spcBef>
            </a:pPr>
            <a:r>
              <a:rPr dirty="0" sz="1100" spc="-30" b="1">
                <a:solidFill>
                  <a:srgbClr val="7E7E7E"/>
                </a:solidFill>
                <a:latin typeface="Yu Gothic UI Semibold"/>
                <a:cs typeface="Yu Gothic UI Semibold"/>
              </a:rPr>
              <a:t>(</a:t>
            </a:r>
            <a:r>
              <a:rPr dirty="0" sz="1100" b="1">
                <a:solidFill>
                  <a:srgbClr val="7E7E7E"/>
                </a:solidFill>
                <a:latin typeface="Yu Gothic UI Semibold"/>
                <a:cs typeface="Yu Gothic UI Semibold"/>
              </a:rPr>
              <a:t>千世帯</a:t>
            </a:r>
            <a:r>
              <a:rPr dirty="0" sz="1100" spc="-20" b="1">
                <a:solidFill>
                  <a:srgbClr val="7E7E7E"/>
                </a:solidFill>
                <a:latin typeface="Yu Gothic UI Semibold"/>
                <a:cs typeface="Yu Gothic UI Semibold"/>
              </a:rPr>
              <a:t>)</a:t>
            </a:r>
            <a:endParaRPr sz="1100">
              <a:latin typeface="Yu Gothic UI Semibold"/>
              <a:cs typeface="Yu Gothic UI Semibold"/>
            </a:endParaRPr>
          </a:p>
        </p:txBody>
      </p:sp>
      <p:grpSp>
        <p:nvGrpSpPr>
          <p:cNvPr id="64" name="object 64"/>
          <p:cNvGrpSpPr/>
          <p:nvPr/>
        </p:nvGrpSpPr>
        <p:grpSpPr>
          <a:xfrm>
            <a:off x="6578282" y="3194052"/>
            <a:ext cx="471805" cy="615950"/>
            <a:chOff x="6578282" y="3194052"/>
            <a:chExt cx="471805" cy="615950"/>
          </a:xfrm>
        </p:grpSpPr>
        <p:sp>
          <p:nvSpPr>
            <p:cNvPr id="65" name="object 65"/>
            <p:cNvSpPr/>
            <p:nvPr/>
          </p:nvSpPr>
          <p:spPr>
            <a:xfrm>
              <a:off x="6592569" y="3250920"/>
              <a:ext cx="414020" cy="544830"/>
            </a:xfrm>
            <a:custGeom>
              <a:avLst/>
              <a:gdLst/>
              <a:ahLst/>
              <a:cxnLst/>
              <a:rect l="l" t="t" r="r" b="b"/>
              <a:pathLst>
                <a:path w="414020" h="544829">
                  <a:moveTo>
                    <a:pt x="0" y="544626"/>
                  </a:moveTo>
                  <a:lnTo>
                    <a:pt x="413969" y="0"/>
                  </a:lnTo>
                </a:path>
              </a:pathLst>
            </a:custGeom>
            <a:ln w="28575">
              <a:solidFill>
                <a:srgbClr val="2E2E97"/>
              </a:solidFill>
            </a:ln>
          </p:spPr>
          <p:txBody>
            <a:bodyPr wrap="square" lIns="0" tIns="0" rIns="0" bIns="0" rtlCol="0"/>
            <a:lstStyle/>
            <a:p/>
          </p:txBody>
        </p:sp>
        <p:sp>
          <p:nvSpPr>
            <p:cNvPr id="66" name="object 66"/>
            <p:cNvSpPr/>
            <p:nvPr/>
          </p:nvSpPr>
          <p:spPr>
            <a:xfrm>
              <a:off x="6963766" y="3194052"/>
              <a:ext cx="86360" cy="94615"/>
            </a:xfrm>
            <a:custGeom>
              <a:avLst/>
              <a:gdLst/>
              <a:ahLst/>
              <a:cxnLst/>
              <a:rect l="l" t="t" r="r" b="b"/>
              <a:pathLst>
                <a:path w="86359" h="94614">
                  <a:moveTo>
                    <a:pt x="85991" y="0"/>
                  </a:moveTo>
                  <a:lnTo>
                    <a:pt x="0" y="42316"/>
                  </a:lnTo>
                  <a:lnTo>
                    <a:pt x="68249" y="94183"/>
                  </a:lnTo>
                  <a:lnTo>
                    <a:pt x="85991" y="0"/>
                  </a:lnTo>
                  <a:close/>
                </a:path>
              </a:pathLst>
            </a:custGeom>
            <a:solidFill>
              <a:srgbClr val="2E2E97"/>
            </a:solidFill>
          </p:spPr>
          <p:txBody>
            <a:bodyPr wrap="square" lIns="0" tIns="0" rIns="0" bIns="0" rtlCol="0"/>
            <a:lstStyle/>
            <a:p/>
          </p:txBody>
        </p:sp>
      </p:grpSp>
      <p:grpSp>
        <p:nvGrpSpPr>
          <p:cNvPr id="67" name="object 67"/>
          <p:cNvGrpSpPr/>
          <p:nvPr/>
        </p:nvGrpSpPr>
        <p:grpSpPr>
          <a:xfrm>
            <a:off x="8021002" y="2178053"/>
            <a:ext cx="471805" cy="615950"/>
            <a:chOff x="8021002" y="2178053"/>
            <a:chExt cx="471805" cy="615950"/>
          </a:xfrm>
        </p:grpSpPr>
        <p:sp>
          <p:nvSpPr>
            <p:cNvPr id="68" name="object 68"/>
            <p:cNvSpPr/>
            <p:nvPr/>
          </p:nvSpPr>
          <p:spPr>
            <a:xfrm>
              <a:off x="8035290" y="2234921"/>
              <a:ext cx="414020" cy="544830"/>
            </a:xfrm>
            <a:custGeom>
              <a:avLst/>
              <a:gdLst/>
              <a:ahLst/>
              <a:cxnLst/>
              <a:rect l="l" t="t" r="r" b="b"/>
              <a:pathLst>
                <a:path w="414020" h="544830">
                  <a:moveTo>
                    <a:pt x="0" y="544626"/>
                  </a:moveTo>
                  <a:lnTo>
                    <a:pt x="413969" y="0"/>
                  </a:lnTo>
                </a:path>
              </a:pathLst>
            </a:custGeom>
            <a:ln w="28575">
              <a:solidFill>
                <a:srgbClr val="2E2E97"/>
              </a:solidFill>
            </a:ln>
          </p:spPr>
          <p:txBody>
            <a:bodyPr wrap="square" lIns="0" tIns="0" rIns="0" bIns="0" rtlCol="0"/>
            <a:lstStyle/>
            <a:p/>
          </p:txBody>
        </p:sp>
        <p:sp>
          <p:nvSpPr>
            <p:cNvPr id="69" name="object 69"/>
            <p:cNvSpPr/>
            <p:nvPr/>
          </p:nvSpPr>
          <p:spPr>
            <a:xfrm>
              <a:off x="8406487" y="2178053"/>
              <a:ext cx="86360" cy="94615"/>
            </a:xfrm>
            <a:custGeom>
              <a:avLst/>
              <a:gdLst/>
              <a:ahLst/>
              <a:cxnLst/>
              <a:rect l="l" t="t" r="r" b="b"/>
              <a:pathLst>
                <a:path w="86359" h="94614">
                  <a:moveTo>
                    <a:pt x="85991" y="0"/>
                  </a:moveTo>
                  <a:lnTo>
                    <a:pt x="0" y="42316"/>
                  </a:lnTo>
                  <a:lnTo>
                    <a:pt x="68249" y="94183"/>
                  </a:lnTo>
                  <a:lnTo>
                    <a:pt x="85991" y="0"/>
                  </a:lnTo>
                  <a:close/>
                </a:path>
              </a:pathLst>
            </a:custGeom>
            <a:solidFill>
              <a:srgbClr val="2E2E97"/>
            </a:solidFill>
          </p:spPr>
          <p:txBody>
            <a:bodyPr wrap="square" lIns="0" tIns="0" rIns="0" bIns="0" rtlCol="0"/>
            <a:lstStyle/>
            <a:p/>
          </p:txBody>
        </p:sp>
      </p:grpSp>
      <p:sp>
        <p:nvSpPr>
          <p:cNvPr id="70" name="object 70"/>
          <p:cNvSpPr txBox="1"/>
          <p:nvPr/>
        </p:nvSpPr>
        <p:spPr>
          <a:xfrm>
            <a:off x="6378605" y="3294141"/>
            <a:ext cx="44005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333399"/>
                </a:solidFill>
                <a:latin typeface="Meiryo"/>
                <a:cs typeface="Meiryo"/>
              </a:rPr>
              <a:t>3</a:t>
            </a:r>
            <a:r>
              <a:rPr dirty="0" sz="1200" b="1">
                <a:solidFill>
                  <a:srgbClr val="333399"/>
                </a:solidFill>
                <a:latin typeface="Meiryo"/>
                <a:cs typeface="Meiryo"/>
              </a:rPr>
              <a:t>.</a:t>
            </a:r>
            <a:r>
              <a:rPr dirty="0" sz="1200" spc="5" b="1">
                <a:solidFill>
                  <a:srgbClr val="333399"/>
                </a:solidFill>
                <a:latin typeface="Meiryo"/>
                <a:cs typeface="Meiryo"/>
              </a:rPr>
              <a:t>4</a:t>
            </a:r>
            <a:r>
              <a:rPr dirty="0" sz="1200" b="1">
                <a:solidFill>
                  <a:srgbClr val="333399"/>
                </a:solidFill>
                <a:latin typeface="Meiryo"/>
                <a:cs typeface="Meiryo"/>
              </a:rPr>
              <a:t>倍</a:t>
            </a:r>
            <a:endParaRPr sz="1200">
              <a:latin typeface="Meiryo"/>
              <a:cs typeface="Meiryo"/>
            </a:endParaRPr>
          </a:p>
        </p:txBody>
      </p:sp>
      <p:sp>
        <p:nvSpPr>
          <p:cNvPr id="72" name="object 7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25</a:t>
            </a:r>
          </a:p>
        </p:txBody>
      </p:sp>
      <p:sp>
        <p:nvSpPr>
          <p:cNvPr id="73" name="object 7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71" name="object 71"/>
          <p:cNvSpPr txBox="1"/>
          <p:nvPr/>
        </p:nvSpPr>
        <p:spPr>
          <a:xfrm>
            <a:off x="7811775" y="2229932"/>
            <a:ext cx="44005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333399"/>
                </a:solidFill>
                <a:latin typeface="Meiryo"/>
                <a:cs typeface="Meiryo"/>
              </a:rPr>
              <a:t>1</a:t>
            </a:r>
            <a:r>
              <a:rPr dirty="0" sz="1200" b="1">
                <a:solidFill>
                  <a:srgbClr val="333399"/>
                </a:solidFill>
                <a:latin typeface="Meiryo"/>
                <a:cs typeface="Meiryo"/>
              </a:rPr>
              <a:t>.</a:t>
            </a:r>
            <a:r>
              <a:rPr dirty="0" sz="1200" spc="5" b="1">
                <a:solidFill>
                  <a:srgbClr val="333399"/>
                </a:solidFill>
                <a:latin typeface="Meiryo"/>
                <a:cs typeface="Meiryo"/>
              </a:rPr>
              <a:t>4</a:t>
            </a:r>
            <a:r>
              <a:rPr dirty="0" sz="1200" b="1">
                <a:solidFill>
                  <a:srgbClr val="333399"/>
                </a:solidFill>
                <a:latin typeface="Meiryo"/>
                <a:cs typeface="Meiryo"/>
              </a:rPr>
              <a:t>倍</a:t>
            </a:r>
            <a:endParaRPr sz="1200">
              <a:latin typeface="Meiryo"/>
              <a:cs typeface="Meiry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2768600" cy="391160"/>
          </a:xfrm>
          <a:prstGeom prst="rect"/>
        </p:spPr>
        <p:txBody>
          <a:bodyPr wrap="square" lIns="0" tIns="12700" rIns="0" bIns="0" rtlCol="0" vert="horz">
            <a:spAutoFit/>
          </a:bodyPr>
          <a:lstStyle/>
          <a:p>
            <a:pPr marL="12700">
              <a:lnSpc>
                <a:spcPct val="100000"/>
              </a:lnSpc>
              <a:spcBef>
                <a:spcPts val="100"/>
              </a:spcBef>
            </a:pPr>
            <a:r>
              <a:rPr dirty="0" u="none" spc="40">
                <a:solidFill>
                  <a:srgbClr val="000000"/>
                </a:solidFill>
              </a:rPr>
              <a:t>相対的貧困率の推移</a:t>
            </a:r>
          </a:p>
        </p:txBody>
      </p:sp>
      <p:sp>
        <p:nvSpPr>
          <p:cNvPr id="3" name="object 3"/>
          <p:cNvSpPr/>
          <p:nvPr/>
        </p:nvSpPr>
        <p:spPr>
          <a:xfrm>
            <a:off x="119379" y="5707379"/>
            <a:ext cx="9657080" cy="695960"/>
          </a:xfrm>
          <a:custGeom>
            <a:avLst/>
            <a:gdLst/>
            <a:ahLst/>
            <a:cxnLst/>
            <a:rect l="l" t="t" r="r" b="b"/>
            <a:pathLst>
              <a:path w="9657080" h="695960">
                <a:moveTo>
                  <a:pt x="9657080" y="0"/>
                </a:moveTo>
                <a:lnTo>
                  <a:pt x="0" y="0"/>
                </a:lnTo>
                <a:lnTo>
                  <a:pt x="0" y="695960"/>
                </a:lnTo>
                <a:lnTo>
                  <a:pt x="9657080" y="695960"/>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514798" y="5732286"/>
            <a:ext cx="8865235" cy="619760"/>
          </a:xfrm>
          <a:prstGeom prst="rect">
            <a:avLst/>
          </a:prstGeom>
        </p:spPr>
        <p:txBody>
          <a:bodyPr wrap="square" lIns="0" tIns="35560" rIns="0" bIns="0" rtlCol="0" vert="horz">
            <a:spAutoFit/>
          </a:bodyPr>
          <a:lstStyle/>
          <a:p>
            <a:pPr algn="ctr">
              <a:lnSpc>
                <a:spcPct val="100000"/>
              </a:lnSpc>
              <a:spcBef>
                <a:spcPts val="280"/>
              </a:spcBef>
            </a:pPr>
            <a:r>
              <a:rPr dirty="0" sz="1800" b="1">
                <a:solidFill>
                  <a:srgbClr val="252525"/>
                </a:solidFill>
                <a:latin typeface="Yu Gothic UI Semibold"/>
                <a:cs typeface="Yu Gothic UI Semibold"/>
              </a:rPr>
              <a:t>約</a:t>
            </a:r>
            <a:r>
              <a:rPr dirty="0" sz="1800" spc="-5" b="1">
                <a:solidFill>
                  <a:srgbClr val="252525"/>
                </a:solidFill>
                <a:latin typeface="Yu Gothic UI Semibold"/>
                <a:cs typeface="Yu Gothic UI Semibold"/>
              </a:rPr>
              <a:t>6</a:t>
            </a:r>
            <a:r>
              <a:rPr dirty="0" sz="1800" spc="200" b="1">
                <a:solidFill>
                  <a:srgbClr val="252525"/>
                </a:solidFill>
                <a:latin typeface="Yu Gothic UI Semibold"/>
                <a:cs typeface="Yu Gothic UI Semibold"/>
              </a:rPr>
              <a:t>人</a:t>
            </a:r>
            <a:r>
              <a:rPr dirty="0" sz="1800" spc="160" b="1">
                <a:solidFill>
                  <a:srgbClr val="252525"/>
                </a:solidFill>
                <a:latin typeface="Yu Gothic UI Semibold"/>
                <a:cs typeface="Yu Gothic UI Semibold"/>
              </a:rPr>
              <a:t>に</a:t>
            </a:r>
            <a:r>
              <a:rPr dirty="0" sz="1800" spc="270" b="1">
                <a:solidFill>
                  <a:srgbClr val="252525"/>
                </a:solidFill>
                <a:latin typeface="Yu Gothic UI Semibold"/>
                <a:cs typeface="Yu Gothic UI Semibold"/>
              </a:rPr>
              <a:t>1</a:t>
            </a:r>
            <a:r>
              <a:rPr dirty="0" sz="1800" spc="170" b="1">
                <a:solidFill>
                  <a:srgbClr val="252525"/>
                </a:solidFill>
                <a:latin typeface="Yu Gothic UI Semibold"/>
                <a:cs typeface="Yu Gothic UI Semibold"/>
              </a:rPr>
              <a:t>人</a:t>
            </a:r>
            <a:r>
              <a:rPr dirty="0" sz="1800" spc="145" b="1">
                <a:solidFill>
                  <a:srgbClr val="252525"/>
                </a:solidFill>
                <a:latin typeface="Yu Gothic UI Semibold"/>
                <a:cs typeface="Yu Gothic UI Semibold"/>
              </a:rPr>
              <a:t>が</a:t>
            </a:r>
            <a:r>
              <a:rPr dirty="0" sz="1800" spc="170" b="1">
                <a:solidFill>
                  <a:srgbClr val="252525"/>
                </a:solidFill>
                <a:latin typeface="Yu Gothic UI Semibold"/>
                <a:cs typeface="Yu Gothic UI Semibold"/>
              </a:rPr>
              <a:t>相対的貧困</a:t>
            </a:r>
            <a:r>
              <a:rPr dirty="0" sz="1800" spc="140" b="1">
                <a:solidFill>
                  <a:srgbClr val="252525"/>
                </a:solidFill>
                <a:latin typeface="Yu Gothic UI Semibold"/>
                <a:cs typeface="Yu Gothic UI Semibold"/>
              </a:rPr>
              <a:t>であ</a:t>
            </a:r>
            <a:r>
              <a:rPr dirty="0" sz="1800" spc="120" b="1">
                <a:solidFill>
                  <a:srgbClr val="252525"/>
                </a:solidFill>
                <a:latin typeface="Yu Gothic UI Semibold"/>
                <a:cs typeface="Yu Gothic UI Semibold"/>
              </a:rPr>
              <a:t>り</a:t>
            </a:r>
            <a:r>
              <a:rPr dirty="0" sz="1800" spc="110" b="1">
                <a:solidFill>
                  <a:srgbClr val="252525"/>
                </a:solidFill>
                <a:latin typeface="Yu Gothic UI Semibold"/>
                <a:cs typeface="Yu Gothic UI Semibold"/>
              </a:rPr>
              <a:t>、</a:t>
            </a:r>
            <a:r>
              <a:rPr dirty="0" sz="1800" spc="170" b="1">
                <a:solidFill>
                  <a:srgbClr val="252525"/>
                </a:solidFill>
                <a:latin typeface="Yu Gothic UI Semibold"/>
                <a:cs typeface="Yu Gothic UI Semibold"/>
              </a:rPr>
              <a:t>先進諸国</a:t>
            </a:r>
            <a:r>
              <a:rPr dirty="0" sz="1800" spc="140" b="1">
                <a:solidFill>
                  <a:srgbClr val="252525"/>
                </a:solidFill>
                <a:latin typeface="Yu Gothic UI Semibold"/>
                <a:cs typeface="Yu Gothic UI Semibold"/>
              </a:rPr>
              <a:t>の</a:t>
            </a:r>
            <a:r>
              <a:rPr dirty="0" sz="1800" spc="170" b="1">
                <a:solidFill>
                  <a:srgbClr val="252525"/>
                </a:solidFill>
                <a:latin typeface="Yu Gothic UI Semibold"/>
                <a:cs typeface="Yu Gothic UI Semibold"/>
              </a:rPr>
              <a:t>中</a:t>
            </a:r>
            <a:r>
              <a:rPr dirty="0" sz="1800" spc="140" b="1">
                <a:solidFill>
                  <a:srgbClr val="252525"/>
                </a:solidFill>
                <a:latin typeface="Yu Gothic UI Semibold"/>
                <a:cs typeface="Yu Gothic UI Semibold"/>
              </a:rPr>
              <a:t>で</a:t>
            </a:r>
            <a:r>
              <a:rPr dirty="0" sz="1800" spc="150" b="1">
                <a:solidFill>
                  <a:srgbClr val="252525"/>
                </a:solidFill>
                <a:latin typeface="Yu Gothic UI Semibold"/>
                <a:cs typeface="Yu Gothic UI Semibold"/>
              </a:rPr>
              <a:t>は</a:t>
            </a:r>
            <a:r>
              <a:rPr dirty="0" sz="1800" spc="170" b="1">
                <a:solidFill>
                  <a:srgbClr val="252525"/>
                </a:solidFill>
                <a:latin typeface="Yu Gothic UI Semibold"/>
                <a:cs typeface="Yu Gothic UI Semibold"/>
              </a:rPr>
              <a:t>高</a:t>
            </a:r>
            <a:r>
              <a:rPr dirty="0" sz="1800" spc="140" b="1">
                <a:solidFill>
                  <a:srgbClr val="252525"/>
                </a:solidFill>
                <a:latin typeface="Yu Gothic UI Semibold"/>
                <a:cs typeface="Yu Gothic UI Semibold"/>
              </a:rPr>
              <a:t>い</a:t>
            </a:r>
            <a:r>
              <a:rPr dirty="0" sz="1800" spc="170" b="1">
                <a:solidFill>
                  <a:srgbClr val="252525"/>
                </a:solidFill>
                <a:latin typeface="Yu Gothic UI Semibold"/>
                <a:cs typeface="Yu Gothic UI Semibold"/>
              </a:rPr>
              <a:t>水準</a:t>
            </a:r>
            <a:r>
              <a:rPr dirty="0" sz="1800" spc="110" b="1">
                <a:solidFill>
                  <a:srgbClr val="252525"/>
                </a:solidFill>
                <a:latin typeface="Yu Gothic UI Semibold"/>
                <a:cs typeface="Yu Gothic UI Semibold"/>
              </a:rPr>
              <a:t>。</a:t>
            </a:r>
            <a:endParaRPr sz="1800">
              <a:latin typeface="Yu Gothic UI Semibold"/>
              <a:cs typeface="Yu Gothic UI Semibold"/>
            </a:endParaRPr>
          </a:p>
          <a:p>
            <a:pPr algn="ctr">
              <a:lnSpc>
                <a:spcPct val="100000"/>
              </a:lnSpc>
              <a:spcBef>
                <a:spcPts val="180"/>
              </a:spcBef>
            </a:pPr>
            <a:r>
              <a:rPr dirty="0" sz="1800" spc="450" b="1">
                <a:solidFill>
                  <a:srgbClr val="252525"/>
                </a:solidFill>
                <a:latin typeface="Yu Gothic UI Semibold"/>
                <a:cs typeface="Yu Gothic UI Semibold"/>
              </a:rPr>
              <a:t>また、</a:t>
            </a:r>
            <a:r>
              <a:rPr dirty="0" sz="1800" spc="275" b="1">
                <a:solidFill>
                  <a:srgbClr val="252525"/>
                </a:solidFill>
                <a:latin typeface="Yu Gothic UI Semibold"/>
                <a:cs typeface="Yu Gothic UI Semibold"/>
              </a:rPr>
              <a:t>1</a:t>
            </a:r>
            <a:r>
              <a:rPr dirty="0" sz="1800" spc="35" b="1">
                <a:solidFill>
                  <a:srgbClr val="252525"/>
                </a:solidFill>
                <a:latin typeface="Yu Gothic UI Semibold"/>
                <a:cs typeface="Yu Gothic UI Semibold"/>
              </a:rPr>
              <a:t>人親世帯の相対的貧困率は約</a:t>
            </a:r>
            <a:r>
              <a:rPr dirty="0" sz="1800" spc="-5" b="1">
                <a:solidFill>
                  <a:srgbClr val="252525"/>
                </a:solidFill>
                <a:latin typeface="Yu Gothic UI Semibold"/>
                <a:cs typeface="Yu Gothic UI Semibold"/>
              </a:rPr>
              <a:t>5</a:t>
            </a:r>
            <a:r>
              <a:rPr dirty="0" sz="1800" b="1">
                <a:solidFill>
                  <a:srgbClr val="252525"/>
                </a:solidFill>
                <a:latin typeface="Yu Gothic UI Semibold"/>
                <a:cs typeface="Yu Gothic UI Semibold"/>
              </a:rPr>
              <a:t>0</a:t>
            </a:r>
            <a:r>
              <a:rPr dirty="0" sz="1800" spc="260" b="1">
                <a:solidFill>
                  <a:srgbClr val="252525"/>
                </a:solidFill>
                <a:latin typeface="Yu Gothic UI Semibold"/>
                <a:cs typeface="Yu Gothic UI Semibold"/>
              </a:rPr>
              <a:t>％であり、子どもの貧困問題に直結している。</a:t>
            </a:r>
            <a:endParaRPr sz="1800">
              <a:latin typeface="Yu Gothic UI Semibold"/>
              <a:cs typeface="Yu Gothic UI Semibold"/>
            </a:endParaRPr>
          </a:p>
        </p:txBody>
      </p:sp>
      <p:sp>
        <p:nvSpPr>
          <p:cNvPr id="5" name="object 5"/>
          <p:cNvSpPr txBox="1"/>
          <p:nvPr/>
        </p:nvSpPr>
        <p:spPr>
          <a:xfrm>
            <a:off x="5592440" y="5396076"/>
            <a:ext cx="4036060"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出典：厚生労働</a:t>
            </a:r>
            <a:r>
              <a:rPr dirty="0" sz="1050" spc="-10" b="1">
                <a:solidFill>
                  <a:srgbClr val="7E7E7E"/>
                </a:solidFill>
                <a:latin typeface="Yu Gothic UI Semibold"/>
                <a:cs typeface="Yu Gothic UI Semibold"/>
              </a:rPr>
              <a:t>省</a:t>
            </a:r>
            <a:r>
              <a:rPr dirty="0" sz="1050" spc="180" b="1">
                <a:solidFill>
                  <a:srgbClr val="7E7E7E"/>
                </a:solidFill>
                <a:latin typeface="Yu Gothic UI Semibold"/>
                <a:cs typeface="Yu Gothic UI Semibold"/>
              </a:rPr>
              <a:t>「</a:t>
            </a:r>
            <a:r>
              <a:rPr dirty="0" sz="1050" spc="340" b="1">
                <a:solidFill>
                  <a:srgbClr val="7E7E7E"/>
                </a:solidFill>
                <a:latin typeface="Yu Gothic UI Semibold"/>
                <a:cs typeface="Yu Gothic UI Semibold"/>
              </a:rPr>
              <a:t>国</a:t>
            </a:r>
            <a:r>
              <a:rPr dirty="0" sz="1050" spc="10" b="1">
                <a:solidFill>
                  <a:srgbClr val="7E7E7E"/>
                </a:solidFill>
                <a:latin typeface="Yu Gothic UI Semibold"/>
                <a:cs typeface="Yu Gothic UI Semibold"/>
              </a:rPr>
              <a:t>民</a:t>
            </a:r>
            <a:r>
              <a:rPr dirty="0" sz="1050" spc="-10" b="1">
                <a:solidFill>
                  <a:srgbClr val="7E7E7E"/>
                </a:solidFill>
                <a:latin typeface="Yu Gothic UI Semibold"/>
                <a:cs typeface="Yu Gothic UI Semibold"/>
              </a:rPr>
              <a:t>生</a:t>
            </a:r>
            <a:r>
              <a:rPr dirty="0" sz="1050" spc="10" b="1">
                <a:solidFill>
                  <a:srgbClr val="7E7E7E"/>
                </a:solidFill>
                <a:latin typeface="Yu Gothic UI Semibold"/>
                <a:cs typeface="Yu Gothic UI Semibold"/>
              </a:rPr>
              <a:t>活</a:t>
            </a:r>
            <a:r>
              <a:rPr dirty="0" sz="1050" spc="-10" b="1">
                <a:solidFill>
                  <a:srgbClr val="7E7E7E"/>
                </a:solidFill>
                <a:latin typeface="Yu Gothic UI Semibold"/>
                <a:cs typeface="Yu Gothic UI Semibold"/>
              </a:rPr>
              <a:t>基</a:t>
            </a:r>
            <a:r>
              <a:rPr dirty="0" sz="1050" spc="10" b="1">
                <a:solidFill>
                  <a:srgbClr val="7E7E7E"/>
                </a:solidFill>
                <a:latin typeface="Yu Gothic UI Semibold"/>
                <a:cs typeface="Yu Gothic UI Semibold"/>
              </a:rPr>
              <a:t>礎</a:t>
            </a:r>
            <a:r>
              <a:rPr dirty="0" sz="1050" spc="-10" b="1">
                <a:solidFill>
                  <a:srgbClr val="7E7E7E"/>
                </a:solidFill>
                <a:latin typeface="Yu Gothic UI Semibold"/>
                <a:cs typeface="Yu Gothic UI Semibold"/>
              </a:rPr>
              <a:t>調</a:t>
            </a:r>
            <a:r>
              <a:rPr dirty="0" sz="1050" spc="360" b="1">
                <a:solidFill>
                  <a:srgbClr val="7E7E7E"/>
                </a:solidFill>
                <a:latin typeface="Yu Gothic UI Semibold"/>
                <a:cs typeface="Yu Gothic UI Semibold"/>
              </a:rPr>
              <a:t>査</a:t>
            </a:r>
            <a:r>
              <a:rPr dirty="0" sz="1050" spc="160" b="1">
                <a:solidFill>
                  <a:srgbClr val="7E7E7E"/>
                </a:solidFill>
                <a:latin typeface="Yu Gothic UI Semibold"/>
                <a:cs typeface="Yu Gothic UI Semibold"/>
              </a:rPr>
              <a:t>」</a:t>
            </a:r>
            <a:r>
              <a:rPr dirty="0" sz="1050" spc="240" b="1">
                <a:solidFill>
                  <a:srgbClr val="7E7E7E"/>
                </a:solidFill>
                <a:latin typeface="Yu Gothic UI Semibold"/>
                <a:cs typeface="Yu Gothic UI Semibold"/>
              </a:rPr>
              <a:t>を</a:t>
            </a:r>
            <a:r>
              <a:rPr dirty="0" sz="1050" spc="225" b="1">
                <a:solidFill>
                  <a:srgbClr val="7E7E7E"/>
                </a:solidFill>
                <a:latin typeface="Yu Gothic UI Semibold"/>
                <a:cs typeface="Yu Gothic UI Semibold"/>
              </a:rPr>
              <a:t>も</a:t>
            </a:r>
            <a:r>
              <a:rPr dirty="0" sz="1050" spc="240" b="1">
                <a:solidFill>
                  <a:srgbClr val="7E7E7E"/>
                </a:solidFill>
                <a:latin typeface="Yu Gothic UI Semibold"/>
                <a:cs typeface="Yu Gothic UI Semibold"/>
              </a:rPr>
              <a:t>と</a:t>
            </a:r>
            <a:r>
              <a:rPr dirty="0" sz="1050" spc="245" b="1">
                <a:solidFill>
                  <a:srgbClr val="7E7E7E"/>
                </a:solidFill>
                <a:latin typeface="Yu Gothic UI Semibold"/>
                <a:cs typeface="Yu Gothic UI Semibold"/>
              </a:rPr>
              <a:t>に</a:t>
            </a:r>
            <a:r>
              <a:rPr dirty="0" sz="1050" spc="10"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0"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85" b="1">
                <a:solidFill>
                  <a:srgbClr val="7E7E7E"/>
                </a:solidFill>
                <a:latin typeface="Yu Gothic UI Semibold"/>
                <a:cs typeface="Yu Gothic UI Semibold"/>
              </a:rPr>
              <a:t>の</a:t>
            </a:r>
            <a:r>
              <a:rPr dirty="0" sz="1050" spc="80" b="1">
                <a:solidFill>
                  <a:srgbClr val="7E7E7E"/>
                </a:solidFill>
                <a:latin typeface="Yu Gothic UI Semibold"/>
                <a:cs typeface="Yu Gothic UI Semibold"/>
              </a:rPr>
              <a:t>会</a:t>
            </a:r>
            <a:r>
              <a:rPr dirty="0" sz="1050" spc="10" b="1">
                <a:solidFill>
                  <a:srgbClr val="7E7E7E"/>
                </a:solidFill>
                <a:latin typeface="Yu Gothic UI Semibold"/>
                <a:cs typeface="Yu Gothic UI Semibold"/>
              </a:rPr>
              <a:t>作成</a:t>
            </a:r>
            <a:endParaRPr sz="1050">
              <a:latin typeface="Yu Gothic UI Semibold"/>
              <a:cs typeface="Yu Gothic UI Semibold"/>
            </a:endParaRPr>
          </a:p>
        </p:txBody>
      </p:sp>
      <p:sp>
        <p:nvSpPr>
          <p:cNvPr id="6" name="object 6"/>
          <p:cNvSpPr/>
          <p:nvPr/>
        </p:nvSpPr>
        <p:spPr>
          <a:xfrm>
            <a:off x="919480" y="4069079"/>
            <a:ext cx="8422640" cy="0"/>
          </a:xfrm>
          <a:custGeom>
            <a:avLst/>
            <a:gdLst/>
            <a:ahLst/>
            <a:cxnLst/>
            <a:rect l="l" t="t" r="r" b="b"/>
            <a:pathLst>
              <a:path w="8422640" h="0">
                <a:moveTo>
                  <a:pt x="0" y="0"/>
                </a:moveTo>
                <a:lnTo>
                  <a:pt x="8422640" y="0"/>
                </a:lnTo>
              </a:path>
            </a:pathLst>
          </a:custGeom>
          <a:ln w="9525">
            <a:solidFill>
              <a:srgbClr val="D9D9D9"/>
            </a:solidFill>
          </a:ln>
        </p:spPr>
        <p:txBody>
          <a:bodyPr wrap="square" lIns="0" tIns="0" rIns="0" bIns="0" rtlCol="0"/>
          <a:lstStyle/>
          <a:p/>
        </p:txBody>
      </p:sp>
      <p:grpSp>
        <p:nvGrpSpPr>
          <p:cNvPr id="7" name="object 7"/>
          <p:cNvGrpSpPr/>
          <p:nvPr/>
        </p:nvGrpSpPr>
        <p:grpSpPr>
          <a:xfrm>
            <a:off x="919480" y="1763588"/>
            <a:ext cx="8422640" cy="1896745"/>
            <a:chOff x="919480" y="1763588"/>
            <a:chExt cx="8422640" cy="1896745"/>
          </a:xfrm>
        </p:grpSpPr>
        <p:sp>
          <p:nvSpPr>
            <p:cNvPr id="8" name="object 8"/>
            <p:cNvSpPr/>
            <p:nvPr/>
          </p:nvSpPr>
          <p:spPr>
            <a:xfrm>
              <a:off x="919480" y="1844040"/>
              <a:ext cx="8422640" cy="1780539"/>
            </a:xfrm>
            <a:custGeom>
              <a:avLst/>
              <a:gdLst/>
              <a:ahLst/>
              <a:cxnLst/>
              <a:rect l="l" t="t" r="r" b="b"/>
              <a:pathLst>
                <a:path w="8422640" h="1780539">
                  <a:moveTo>
                    <a:pt x="0" y="1780539"/>
                  </a:moveTo>
                  <a:lnTo>
                    <a:pt x="8422640" y="1780539"/>
                  </a:lnTo>
                </a:path>
                <a:path w="8422640" h="1780539">
                  <a:moveTo>
                    <a:pt x="0" y="1336039"/>
                  </a:moveTo>
                  <a:lnTo>
                    <a:pt x="8422640" y="1336039"/>
                  </a:lnTo>
                </a:path>
                <a:path w="8422640" h="1780539">
                  <a:moveTo>
                    <a:pt x="0" y="891539"/>
                  </a:moveTo>
                  <a:lnTo>
                    <a:pt x="8422640" y="891539"/>
                  </a:lnTo>
                </a:path>
                <a:path w="8422640" h="1780539">
                  <a:moveTo>
                    <a:pt x="0" y="444499"/>
                  </a:moveTo>
                  <a:lnTo>
                    <a:pt x="8422640" y="444499"/>
                  </a:lnTo>
                </a:path>
                <a:path w="8422640" h="1780539">
                  <a:moveTo>
                    <a:pt x="0" y="0"/>
                  </a:moveTo>
                  <a:lnTo>
                    <a:pt x="8422640" y="0"/>
                  </a:lnTo>
                </a:path>
              </a:pathLst>
            </a:custGeom>
            <a:ln w="9525">
              <a:solidFill>
                <a:srgbClr val="D9D9D9"/>
              </a:solidFill>
            </a:ln>
          </p:spPr>
          <p:txBody>
            <a:bodyPr wrap="square" lIns="0" tIns="0" rIns="0" bIns="0" rtlCol="0"/>
            <a:lstStyle/>
            <a:p/>
          </p:txBody>
        </p:sp>
        <p:sp>
          <p:nvSpPr>
            <p:cNvPr id="9" name="object 9"/>
            <p:cNvSpPr/>
            <p:nvPr/>
          </p:nvSpPr>
          <p:spPr>
            <a:xfrm>
              <a:off x="1271270" y="1799590"/>
              <a:ext cx="7719059" cy="1826260"/>
            </a:xfrm>
            <a:custGeom>
              <a:avLst/>
              <a:gdLst/>
              <a:ahLst/>
              <a:cxnLst/>
              <a:rect l="l" t="t" r="r" b="b"/>
              <a:pathLst>
                <a:path w="7719059" h="1826260">
                  <a:moveTo>
                    <a:pt x="0" y="1826260"/>
                  </a:moveTo>
                  <a:lnTo>
                    <a:pt x="701040" y="1290320"/>
                  </a:lnTo>
                  <a:lnTo>
                    <a:pt x="1402080" y="1158240"/>
                  </a:lnTo>
                  <a:lnTo>
                    <a:pt x="2105660" y="1023620"/>
                  </a:lnTo>
                  <a:lnTo>
                    <a:pt x="2806700" y="668020"/>
                  </a:lnTo>
                  <a:lnTo>
                    <a:pt x="3507740" y="355600"/>
                  </a:lnTo>
                  <a:lnTo>
                    <a:pt x="4211320" y="535940"/>
                  </a:lnTo>
                  <a:lnTo>
                    <a:pt x="4912360" y="177800"/>
                  </a:lnTo>
                  <a:lnTo>
                    <a:pt x="5613400" y="45720"/>
                  </a:lnTo>
                  <a:lnTo>
                    <a:pt x="6316980" y="0"/>
                  </a:lnTo>
                  <a:lnTo>
                    <a:pt x="7018020" y="177800"/>
                  </a:lnTo>
                  <a:lnTo>
                    <a:pt x="7719059" y="312420"/>
                  </a:lnTo>
                </a:path>
              </a:pathLst>
            </a:custGeom>
            <a:ln w="28575">
              <a:solidFill>
                <a:srgbClr val="FF0000"/>
              </a:solidFill>
            </a:ln>
          </p:spPr>
          <p:txBody>
            <a:bodyPr wrap="square" lIns="0" tIns="0" rIns="0" bIns="0" rtlCol="0"/>
            <a:lstStyle/>
            <a:p/>
          </p:txBody>
        </p:sp>
        <p:pic>
          <p:nvPicPr>
            <p:cNvPr id="10" name="object 10"/>
            <p:cNvPicPr/>
            <p:nvPr/>
          </p:nvPicPr>
          <p:blipFill>
            <a:blip r:embed="rId2" cstate="print"/>
            <a:stretch>
              <a:fillRect/>
            </a:stretch>
          </p:blipFill>
          <p:spPr>
            <a:xfrm>
              <a:off x="1231141" y="3587308"/>
              <a:ext cx="73025" cy="73025"/>
            </a:xfrm>
            <a:prstGeom prst="rect">
              <a:avLst/>
            </a:prstGeom>
          </p:spPr>
        </p:pic>
        <p:pic>
          <p:nvPicPr>
            <p:cNvPr id="11" name="object 11"/>
            <p:cNvPicPr/>
            <p:nvPr/>
          </p:nvPicPr>
          <p:blipFill>
            <a:blip r:embed="rId3" cstate="print"/>
            <a:stretch>
              <a:fillRect/>
            </a:stretch>
          </p:blipFill>
          <p:spPr>
            <a:xfrm>
              <a:off x="1932181" y="3053908"/>
              <a:ext cx="73025" cy="73025"/>
            </a:xfrm>
            <a:prstGeom prst="rect">
              <a:avLst/>
            </a:prstGeom>
          </p:spPr>
        </p:pic>
        <p:pic>
          <p:nvPicPr>
            <p:cNvPr id="12" name="object 12"/>
            <p:cNvPicPr/>
            <p:nvPr/>
          </p:nvPicPr>
          <p:blipFill>
            <a:blip r:embed="rId4" cstate="print"/>
            <a:stretch>
              <a:fillRect/>
            </a:stretch>
          </p:blipFill>
          <p:spPr>
            <a:xfrm>
              <a:off x="2635761" y="2919288"/>
              <a:ext cx="73025" cy="73025"/>
            </a:xfrm>
            <a:prstGeom prst="rect">
              <a:avLst/>
            </a:prstGeom>
          </p:spPr>
        </p:pic>
        <p:pic>
          <p:nvPicPr>
            <p:cNvPr id="13" name="object 13"/>
            <p:cNvPicPr/>
            <p:nvPr/>
          </p:nvPicPr>
          <p:blipFill>
            <a:blip r:embed="rId5" cstate="print"/>
            <a:stretch>
              <a:fillRect/>
            </a:stretch>
          </p:blipFill>
          <p:spPr>
            <a:xfrm>
              <a:off x="3336801" y="2787208"/>
              <a:ext cx="73025" cy="73025"/>
            </a:xfrm>
            <a:prstGeom prst="rect">
              <a:avLst/>
            </a:prstGeom>
          </p:spPr>
        </p:pic>
        <p:pic>
          <p:nvPicPr>
            <p:cNvPr id="14" name="object 14"/>
            <p:cNvPicPr/>
            <p:nvPr/>
          </p:nvPicPr>
          <p:blipFill>
            <a:blip r:embed="rId6" cstate="print"/>
            <a:stretch>
              <a:fillRect/>
            </a:stretch>
          </p:blipFill>
          <p:spPr>
            <a:xfrm>
              <a:off x="4040381" y="2431608"/>
              <a:ext cx="73025" cy="73025"/>
            </a:xfrm>
            <a:prstGeom prst="rect">
              <a:avLst/>
            </a:prstGeom>
          </p:spPr>
        </p:pic>
        <p:pic>
          <p:nvPicPr>
            <p:cNvPr id="15" name="object 15"/>
            <p:cNvPicPr/>
            <p:nvPr/>
          </p:nvPicPr>
          <p:blipFill>
            <a:blip r:embed="rId7" cstate="print"/>
            <a:stretch>
              <a:fillRect/>
            </a:stretch>
          </p:blipFill>
          <p:spPr>
            <a:xfrm>
              <a:off x="4741421" y="2119188"/>
              <a:ext cx="73025" cy="73025"/>
            </a:xfrm>
            <a:prstGeom prst="rect">
              <a:avLst/>
            </a:prstGeom>
          </p:spPr>
        </p:pic>
        <p:pic>
          <p:nvPicPr>
            <p:cNvPr id="16" name="object 16"/>
            <p:cNvPicPr/>
            <p:nvPr/>
          </p:nvPicPr>
          <p:blipFill>
            <a:blip r:embed="rId8" cstate="print"/>
            <a:stretch>
              <a:fillRect/>
            </a:stretch>
          </p:blipFill>
          <p:spPr>
            <a:xfrm>
              <a:off x="5442460" y="2296988"/>
              <a:ext cx="73025" cy="73025"/>
            </a:xfrm>
            <a:prstGeom prst="rect">
              <a:avLst/>
            </a:prstGeom>
          </p:spPr>
        </p:pic>
        <p:pic>
          <p:nvPicPr>
            <p:cNvPr id="17" name="object 17"/>
            <p:cNvPicPr/>
            <p:nvPr/>
          </p:nvPicPr>
          <p:blipFill>
            <a:blip r:embed="rId9" cstate="print"/>
            <a:stretch>
              <a:fillRect/>
            </a:stretch>
          </p:blipFill>
          <p:spPr>
            <a:xfrm>
              <a:off x="6146040" y="1941388"/>
              <a:ext cx="73025" cy="73025"/>
            </a:xfrm>
            <a:prstGeom prst="rect">
              <a:avLst/>
            </a:prstGeom>
          </p:spPr>
        </p:pic>
        <p:pic>
          <p:nvPicPr>
            <p:cNvPr id="18" name="object 18"/>
            <p:cNvPicPr/>
            <p:nvPr/>
          </p:nvPicPr>
          <p:blipFill>
            <a:blip r:embed="rId10" cstate="print"/>
            <a:stretch>
              <a:fillRect/>
            </a:stretch>
          </p:blipFill>
          <p:spPr>
            <a:xfrm>
              <a:off x="6847081" y="1806769"/>
              <a:ext cx="73025" cy="73025"/>
            </a:xfrm>
            <a:prstGeom prst="rect">
              <a:avLst/>
            </a:prstGeom>
          </p:spPr>
        </p:pic>
        <p:pic>
          <p:nvPicPr>
            <p:cNvPr id="19" name="object 19"/>
            <p:cNvPicPr/>
            <p:nvPr/>
          </p:nvPicPr>
          <p:blipFill>
            <a:blip r:embed="rId11" cstate="print"/>
            <a:stretch>
              <a:fillRect/>
            </a:stretch>
          </p:blipFill>
          <p:spPr>
            <a:xfrm>
              <a:off x="7548120" y="1763588"/>
              <a:ext cx="73025" cy="73025"/>
            </a:xfrm>
            <a:prstGeom prst="rect">
              <a:avLst/>
            </a:prstGeom>
          </p:spPr>
        </p:pic>
        <p:pic>
          <p:nvPicPr>
            <p:cNvPr id="20" name="object 20"/>
            <p:cNvPicPr/>
            <p:nvPr/>
          </p:nvPicPr>
          <p:blipFill>
            <a:blip r:embed="rId9" cstate="print"/>
            <a:stretch>
              <a:fillRect/>
            </a:stretch>
          </p:blipFill>
          <p:spPr>
            <a:xfrm>
              <a:off x="8251700" y="1941388"/>
              <a:ext cx="73025" cy="73025"/>
            </a:xfrm>
            <a:prstGeom prst="rect">
              <a:avLst/>
            </a:prstGeom>
          </p:spPr>
        </p:pic>
        <p:pic>
          <p:nvPicPr>
            <p:cNvPr id="21" name="object 21"/>
            <p:cNvPicPr/>
            <p:nvPr/>
          </p:nvPicPr>
          <p:blipFill>
            <a:blip r:embed="rId12" cstate="print"/>
            <a:stretch>
              <a:fillRect/>
            </a:stretch>
          </p:blipFill>
          <p:spPr>
            <a:xfrm>
              <a:off x="8952740" y="2073469"/>
              <a:ext cx="73025" cy="73025"/>
            </a:xfrm>
            <a:prstGeom prst="rect">
              <a:avLst/>
            </a:prstGeom>
          </p:spPr>
        </p:pic>
      </p:grpSp>
      <p:sp>
        <p:nvSpPr>
          <p:cNvPr id="22" name="object 22"/>
          <p:cNvSpPr/>
          <p:nvPr/>
        </p:nvSpPr>
        <p:spPr>
          <a:xfrm>
            <a:off x="919480" y="1399539"/>
            <a:ext cx="8422640" cy="0"/>
          </a:xfrm>
          <a:custGeom>
            <a:avLst/>
            <a:gdLst/>
            <a:ahLst/>
            <a:cxnLst/>
            <a:rect l="l" t="t" r="r" b="b"/>
            <a:pathLst>
              <a:path w="8422640" h="0">
                <a:moveTo>
                  <a:pt x="0" y="0"/>
                </a:moveTo>
                <a:lnTo>
                  <a:pt x="8422640" y="0"/>
                </a:lnTo>
              </a:path>
            </a:pathLst>
          </a:custGeom>
          <a:ln w="9525">
            <a:solidFill>
              <a:srgbClr val="D9D9D9"/>
            </a:solidFill>
          </a:ln>
        </p:spPr>
        <p:txBody>
          <a:bodyPr wrap="square" lIns="0" tIns="0" rIns="0" bIns="0" rtlCol="0"/>
          <a:lstStyle/>
          <a:p/>
        </p:txBody>
      </p:sp>
      <p:sp>
        <p:nvSpPr>
          <p:cNvPr id="23" name="object 23"/>
          <p:cNvSpPr/>
          <p:nvPr/>
        </p:nvSpPr>
        <p:spPr>
          <a:xfrm>
            <a:off x="919480" y="4516120"/>
            <a:ext cx="8422640" cy="0"/>
          </a:xfrm>
          <a:custGeom>
            <a:avLst/>
            <a:gdLst/>
            <a:ahLst/>
            <a:cxnLst/>
            <a:rect l="l" t="t" r="r" b="b"/>
            <a:pathLst>
              <a:path w="8422640" h="0">
                <a:moveTo>
                  <a:pt x="0" y="0"/>
                </a:moveTo>
                <a:lnTo>
                  <a:pt x="8422640" y="0"/>
                </a:lnTo>
              </a:path>
            </a:pathLst>
          </a:custGeom>
          <a:ln w="9525">
            <a:solidFill>
              <a:srgbClr val="D9D9D9"/>
            </a:solidFill>
          </a:ln>
        </p:spPr>
        <p:txBody>
          <a:bodyPr wrap="square" lIns="0" tIns="0" rIns="0" bIns="0" rtlCol="0"/>
          <a:lstStyle/>
          <a:p/>
        </p:txBody>
      </p:sp>
      <p:sp>
        <p:nvSpPr>
          <p:cNvPr id="24" name="object 24"/>
          <p:cNvSpPr txBox="1"/>
          <p:nvPr/>
        </p:nvSpPr>
        <p:spPr>
          <a:xfrm>
            <a:off x="1887905" y="2790225"/>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13</a:t>
            </a:r>
            <a:endParaRPr sz="1000">
              <a:latin typeface="Yu Gothic UI Semibold"/>
              <a:cs typeface="Yu Gothic UI Semibold"/>
            </a:endParaRPr>
          </a:p>
        </p:txBody>
      </p:sp>
      <p:sp>
        <p:nvSpPr>
          <p:cNvPr id="42" name="object 4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26</a:t>
            </a:r>
          </a:p>
        </p:txBody>
      </p:sp>
      <p:sp>
        <p:nvSpPr>
          <p:cNvPr id="43" name="object 4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25" name="object 25"/>
          <p:cNvSpPr txBox="1"/>
          <p:nvPr/>
        </p:nvSpPr>
        <p:spPr>
          <a:xfrm>
            <a:off x="2589834" y="2656748"/>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65" b="1">
                <a:solidFill>
                  <a:srgbClr val="585858"/>
                </a:solidFill>
                <a:latin typeface="Yu Gothic UI Semibold"/>
                <a:cs typeface="Yu Gothic UI Semibold"/>
              </a:rPr>
              <a:t>14</a:t>
            </a:r>
            <a:endParaRPr sz="1000">
              <a:latin typeface="Yu Gothic UI Semibold"/>
              <a:cs typeface="Yu Gothic UI Semibold"/>
            </a:endParaRPr>
          </a:p>
        </p:txBody>
      </p:sp>
      <p:sp>
        <p:nvSpPr>
          <p:cNvPr id="26" name="object 26"/>
          <p:cNvSpPr txBox="1"/>
          <p:nvPr/>
        </p:nvSpPr>
        <p:spPr>
          <a:xfrm>
            <a:off x="3291763" y="2523271"/>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65" b="1">
                <a:solidFill>
                  <a:srgbClr val="585858"/>
                </a:solidFill>
                <a:latin typeface="Yu Gothic UI Semibold"/>
                <a:cs typeface="Yu Gothic UI Semibold"/>
              </a:rPr>
              <a:t>14</a:t>
            </a:r>
            <a:endParaRPr sz="1000">
              <a:latin typeface="Yu Gothic UI Semibold"/>
              <a:cs typeface="Yu Gothic UI Semibold"/>
            </a:endParaRPr>
          </a:p>
        </p:txBody>
      </p:sp>
      <p:sp>
        <p:nvSpPr>
          <p:cNvPr id="27" name="object 27"/>
          <p:cNvSpPr txBox="1"/>
          <p:nvPr/>
        </p:nvSpPr>
        <p:spPr>
          <a:xfrm>
            <a:off x="3993692" y="2167163"/>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15</a:t>
            </a:r>
            <a:endParaRPr sz="1000">
              <a:latin typeface="Yu Gothic UI Semibold"/>
              <a:cs typeface="Yu Gothic UI Semibold"/>
            </a:endParaRPr>
          </a:p>
        </p:txBody>
      </p:sp>
      <p:sp>
        <p:nvSpPr>
          <p:cNvPr id="28" name="object 28"/>
          <p:cNvSpPr txBox="1"/>
          <p:nvPr/>
        </p:nvSpPr>
        <p:spPr>
          <a:xfrm>
            <a:off x="4695621" y="1855632"/>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15</a:t>
            </a:r>
            <a:endParaRPr sz="1000">
              <a:latin typeface="Yu Gothic UI Semibold"/>
              <a:cs typeface="Yu Gothic UI Semibold"/>
            </a:endParaRPr>
          </a:p>
        </p:txBody>
      </p:sp>
      <p:sp>
        <p:nvSpPr>
          <p:cNvPr id="29" name="object 29"/>
          <p:cNvSpPr txBox="1"/>
          <p:nvPr/>
        </p:nvSpPr>
        <p:spPr>
          <a:xfrm>
            <a:off x="5397550" y="2033686"/>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15</a:t>
            </a:r>
            <a:endParaRPr sz="1000">
              <a:latin typeface="Yu Gothic UI Semibold"/>
              <a:cs typeface="Yu Gothic UI Semibold"/>
            </a:endParaRPr>
          </a:p>
        </p:txBody>
      </p:sp>
      <p:sp>
        <p:nvSpPr>
          <p:cNvPr id="30" name="object 30"/>
          <p:cNvSpPr txBox="1"/>
          <p:nvPr/>
        </p:nvSpPr>
        <p:spPr>
          <a:xfrm>
            <a:off x="6099479" y="1677578"/>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16</a:t>
            </a:r>
            <a:endParaRPr sz="1000">
              <a:latin typeface="Yu Gothic UI Semibold"/>
              <a:cs typeface="Yu Gothic UI Semibold"/>
            </a:endParaRPr>
          </a:p>
        </p:txBody>
      </p:sp>
      <p:sp>
        <p:nvSpPr>
          <p:cNvPr id="31" name="object 31"/>
          <p:cNvSpPr txBox="1"/>
          <p:nvPr/>
        </p:nvSpPr>
        <p:spPr>
          <a:xfrm>
            <a:off x="6801408" y="1544101"/>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16</a:t>
            </a:r>
            <a:endParaRPr sz="1000">
              <a:latin typeface="Yu Gothic UI Semibold"/>
              <a:cs typeface="Yu Gothic UI Semibold"/>
            </a:endParaRPr>
          </a:p>
        </p:txBody>
      </p:sp>
      <p:sp>
        <p:nvSpPr>
          <p:cNvPr id="32" name="object 32"/>
          <p:cNvSpPr txBox="1"/>
          <p:nvPr/>
        </p:nvSpPr>
        <p:spPr>
          <a:xfrm>
            <a:off x="7503338" y="1499651"/>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16</a:t>
            </a:r>
            <a:endParaRPr sz="1000">
              <a:latin typeface="Yu Gothic UI Semibold"/>
              <a:cs typeface="Yu Gothic UI Semibold"/>
            </a:endParaRPr>
          </a:p>
        </p:txBody>
      </p:sp>
      <p:sp>
        <p:nvSpPr>
          <p:cNvPr id="33" name="object 33"/>
          <p:cNvSpPr txBox="1"/>
          <p:nvPr/>
        </p:nvSpPr>
        <p:spPr>
          <a:xfrm>
            <a:off x="8205266" y="1677705"/>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16</a:t>
            </a:r>
            <a:endParaRPr sz="1000">
              <a:latin typeface="Yu Gothic UI Semibold"/>
              <a:cs typeface="Yu Gothic UI Semibold"/>
            </a:endParaRPr>
          </a:p>
        </p:txBody>
      </p:sp>
      <p:sp>
        <p:nvSpPr>
          <p:cNvPr id="34" name="object 34"/>
          <p:cNvSpPr txBox="1"/>
          <p:nvPr/>
        </p:nvSpPr>
        <p:spPr>
          <a:xfrm>
            <a:off x="8907195" y="1811182"/>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585858"/>
                </a:solidFill>
                <a:latin typeface="Yu Gothic UI Semibold"/>
                <a:cs typeface="Yu Gothic UI Semibold"/>
              </a:rPr>
              <a:t>15</a:t>
            </a:r>
            <a:endParaRPr sz="1000">
              <a:latin typeface="Yu Gothic UI Semibold"/>
              <a:cs typeface="Yu Gothic UI Semibold"/>
            </a:endParaRPr>
          </a:p>
        </p:txBody>
      </p:sp>
      <p:sp>
        <p:nvSpPr>
          <p:cNvPr id="35" name="object 35"/>
          <p:cNvSpPr txBox="1"/>
          <p:nvPr/>
        </p:nvSpPr>
        <p:spPr>
          <a:xfrm>
            <a:off x="619175" y="3077880"/>
            <a:ext cx="8597900" cy="177038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7E7E7E"/>
                </a:solidFill>
                <a:latin typeface="Yu Gothic UI Semibold"/>
                <a:cs typeface="Yu Gothic UI Semibold"/>
              </a:rPr>
              <a:t>13</a:t>
            </a:r>
            <a:endParaRPr sz="1000">
              <a:latin typeface="Yu Gothic UI Semibold"/>
              <a:cs typeface="Yu Gothic UI Semibold"/>
            </a:endParaRPr>
          </a:p>
          <a:p>
            <a:pPr marL="579120">
              <a:lnSpc>
                <a:spcPct val="100000"/>
              </a:lnSpc>
              <a:spcBef>
                <a:spcPts val="740"/>
              </a:spcBef>
            </a:pPr>
            <a:r>
              <a:rPr dirty="0" sz="1000" spc="75" b="1">
                <a:solidFill>
                  <a:srgbClr val="585858"/>
                </a:solidFill>
                <a:latin typeface="Yu Gothic UI Semibold"/>
                <a:cs typeface="Yu Gothic UI Semibold"/>
              </a:rPr>
              <a:t>12</a:t>
            </a:r>
            <a:endParaRPr sz="1000">
              <a:latin typeface="Yu Gothic UI Semibold"/>
              <a:cs typeface="Yu Gothic UI Semibold"/>
            </a:endParaRPr>
          </a:p>
          <a:p>
            <a:pPr marL="12700">
              <a:lnSpc>
                <a:spcPct val="100000"/>
              </a:lnSpc>
              <a:spcBef>
                <a:spcPts val="365"/>
              </a:spcBef>
            </a:pPr>
            <a:r>
              <a:rPr dirty="0" sz="1000" spc="75" b="1">
                <a:solidFill>
                  <a:srgbClr val="7E7E7E"/>
                </a:solidFill>
                <a:latin typeface="Yu Gothic UI Semibold"/>
                <a:cs typeface="Yu Gothic UI Semibold"/>
              </a:rPr>
              <a:t>12</a:t>
            </a:r>
            <a:endParaRPr sz="1000">
              <a:latin typeface="Yu Gothic UI Semibold"/>
              <a:cs typeface="Yu Gothic UI Semibold"/>
            </a:endParaRPr>
          </a:p>
          <a:p>
            <a:pPr>
              <a:lnSpc>
                <a:spcPct val="100000"/>
              </a:lnSpc>
              <a:spcBef>
                <a:spcPts val="15"/>
              </a:spcBef>
            </a:pPr>
            <a:endParaRPr sz="1250">
              <a:latin typeface="Yu Gothic UI Semibold"/>
              <a:cs typeface="Yu Gothic UI Semibold"/>
            </a:endParaRPr>
          </a:p>
          <a:p>
            <a:pPr marL="12700">
              <a:lnSpc>
                <a:spcPct val="100000"/>
              </a:lnSpc>
            </a:pPr>
            <a:r>
              <a:rPr dirty="0" sz="1000" spc="150" b="1">
                <a:solidFill>
                  <a:srgbClr val="7E7E7E"/>
                </a:solidFill>
                <a:latin typeface="Yu Gothic UI Semibold"/>
                <a:cs typeface="Yu Gothic UI Semibold"/>
              </a:rPr>
              <a:t>11</a:t>
            </a:r>
            <a:endParaRPr sz="1000">
              <a:latin typeface="Yu Gothic UI Semibold"/>
              <a:cs typeface="Yu Gothic UI Semibold"/>
            </a:endParaRPr>
          </a:p>
          <a:p>
            <a:pPr>
              <a:lnSpc>
                <a:spcPct val="100000"/>
              </a:lnSpc>
              <a:spcBef>
                <a:spcPts val="10"/>
              </a:spcBef>
            </a:pPr>
            <a:endParaRPr sz="1250">
              <a:latin typeface="Yu Gothic UI Semibold"/>
              <a:cs typeface="Yu Gothic UI Semibold"/>
            </a:endParaRPr>
          </a:p>
          <a:p>
            <a:pPr marL="12700">
              <a:lnSpc>
                <a:spcPct val="100000"/>
              </a:lnSpc>
              <a:spcBef>
                <a:spcPts val="5"/>
              </a:spcBef>
            </a:pPr>
            <a:r>
              <a:rPr dirty="0" sz="1000" spc="75" b="1">
                <a:solidFill>
                  <a:srgbClr val="7E7E7E"/>
                </a:solidFill>
                <a:latin typeface="Yu Gothic UI Semibold"/>
                <a:cs typeface="Yu Gothic UI Semibold"/>
              </a:rPr>
              <a:t>10</a:t>
            </a:r>
            <a:endParaRPr sz="1000">
              <a:latin typeface="Yu Gothic UI Semibold"/>
              <a:cs typeface="Yu Gothic UI Semibold"/>
            </a:endParaRPr>
          </a:p>
          <a:p>
            <a:pPr marL="434340">
              <a:lnSpc>
                <a:spcPct val="100000"/>
              </a:lnSpc>
              <a:spcBef>
                <a:spcPts val="755"/>
              </a:spcBef>
              <a:tabLst>
                <a:tab pos="1136015" algn="l"/>
                <a:tab pos="1838325" algn="l"/>
                <a:tab pos="2540000" algn="l"/>
                <a:tab pos="3241675" algn="l"/>
                <a:tab pos="3943985" algn="l"/>
                <a:tab pos="4645660" algn="l"/>
                <a:tab pos="5347970" algn="l"/>
                <a:tab pos="6049645" algn="l"/>
                <a:tab pos="6751320" algn="l"/>
                <a:tab pos="7453630" algn="l"/>
                <a:tab pos="8155305" algn="l"/>
              </a:tabLst>
            </a:pPr>
            <a:r>
              <a:rPr dirty="0" sz="1050" spc="35" b="1">
                <a:solidFill>
                  <a:srgbClr val="7E7E7E"/>
                </a:solidFill>
                <a:latin typeface="Yu Gothic UI Semibold"/>
                <a:cs typeface="Yu Gothic UI Semibold"/>
              </a:rPr>
              <a:t>1985</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35" b="1">
                <a:solidFill>
                  <a:srgbClr val="7E7E7E"/>
                </a:solidFill>
                <a:latin typeface="Yu Gothic UI Semibold"/>
                <a:cs typeface="Yu Gothic UI Semibold"/>
              </a:rPr>
              <a:t>1988</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75" b="1">
                <a:solidFill>
                  <a:srgbClr val="7E7E7E"/>
                </a:solidFill>
                <a:latin typeface="Yu Gothic UI Semibold"/>
                <a:cs typeface="Yu Gothic UI Semibold"/>
              </a:rPr>
              <a:t>1991</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25" b="1">
                <a:solidFill>
                  <a:srgbClr val="7E7E7E"/>
                </a:solidFill>
                <a:latin typeface="Yu Gothic UI Semibold"/>
                <a:cs typeface="Yu Gothic UI Semibold"/>
              </a:rPr>
              <a:t>1994</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40" b="1">
                <a:solidFill>
                  <a:srgbClr val="7E7E7E"/>
                </a:solidFill>
                <a:latin typeface="Yu Gothic UI Semibold"/>
                <a:cs typeface="Yu Gothic UI Semibold"/>
              </a:rPr>
              <a:t>1997</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5" b="1">
                <a:solidFill>
                  <a:srgbClr val="7E7E7E"/>
                </a:solidFill>
                <a:latin typeface="Yu Gothic UI Semibold"/>
                <a:cs typeface="Yu Gothic UI Semibold"/>
              </a:rPr>
              <a:t>2000</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5" b="1">
                <a:solidFill>
                  <a:srgbClr val="7E7E7E"/>
                </a:solidFill>
                <a:latin typeface="Yu Gothic UI Semibold"/>
                <a:cs typeface="Yu Gothic UI Semibold"/>
              </a:rPr>
              <a:t>2003</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5" b="1">
                <a:solidFill>
                  <a:srgbClr val="7E7E7E"/>
                </a:solidFill>
                <a:latin typeface="Yu Gothic UI Semibold"/>
                <a:cs typeface="Yu Gothic UI Semibold"/>
              </a:rPr>
              <a:t>2006</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5" b="1">
                <a:solidFill>
                  <a:srgbClr val="7E7E7E"/>
                </a:solidFill>
                <a:latin typeface="Yu Gothic UI Semibold"/>
                <a:cs typeface="Yu Gothic UI Semibold"/>
              </a:rPr>
              <a:t>2009</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35" b="1">
                <a:solidFill>
                  <a:srgbClr val="7E7E7E"/>
                </a:solidFill>
                <a:latin typeface="Yu Gothic UI Semibold"/>
                <a:cs typeface="Yu Gothic UI Semibold"/>
              </a:rPr>
              <a:t>2012</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35" b="1">
                <a:solidFill>
                  <a:srgbClr val="7E7E7E"/>
                </a:solidFill>
                <a:latin typeface="Yu Gothic UI Semibold"/>
                <a:cs typeface="Yu Gothic UI Semibold"/>
              </a:rPr>
              <a:t>2015</a:t>
            </a:r>
            <a:r>
              <a:rPr dirty="0" sz="1050" spc="10" b="1">
                <a:solidFill>
                  <a:srgbClr val="7E7E7E"/>
                </a:solidFill>
                <a:latin typeface="Yu Gothic UI Semibold"/>
                <a:cs typeface="Yu Gothic UI Semibold"/>
              </a:rPr>
              <a:t>年</a:t>
            </a:r>
            <a:r>
              <a:rPr dirty="0" sz="1050" b="1">
                <a:solidFill>
                  <a:srgbClr val="7E7E7E"/>
                </a:solidFill>
                <a:latin typeface="Yu Gothic UI Semibold"/>
                <a:cs typeface="Yu Gothic UI Semibold"/>
              </a:rPr>
              <a:t>	</a:t>
            </a:r>
            <a:r>
              <a:rPr dirty="0" sz="1050" spc="35" b="1">
                <a:solidFill>
                  <a:srgbClr val="7E7E7E"/>
                </a:solidFill>
                <a:latin typeface="Yu Gothic UI Semibold"/>
                <a:cs typeface="Yu Gothic UI Semibold"/>
              </a:rPr>
              <a:t>2018</a:t>
            </a:r>
            <a:r>
              <a:rPr dirty="0" sz="1050" spc="10" b="1">
                <a:solidFill>
                  <a:srgbClr val="7E7E7E"/>
                </a:solidFill>
                <a:latin typeface="Yu Gothic UI Semibold"/>
                <a:cs typeface="Yu Gothic UI Semibold"/>
              </a:rPr>
              <a:t>年</a:t>
            </a:r>
            <a:endParaRPr sz="1050">
              <a:latin typeface="Yu Gothic UI Semibold"/>
              <a:cs typeface="Yu Gothic UI Semibold"/>
            </a:endParaRPr>
          </a:p>
        </p:txBody>
      </p:sp>
      <p:sp>
        <p:nvSpPr>
          <p:cNvPr id="36" name="object 36"/>
          <p:cNvSpPr txBox="1"/>
          <p:nvPr/>
        </p:nvSpPr>
        <p:spPr>
          <a:xfrm>
            <a:off x="619175" y="2632745"/>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65" b="1">
                <a:solidFill>
                  <a:srgbClr val="7E7E7E"/>
                </a:solidFill>
                <a:latin typeface="Yu Gothic UI Semibold"/>
                <a:cs typeface="Yu Gothic UI Semibold"/>
              </a:rPr>
              <a:t>14</a:t>
            </a:r>
            <a:endParaRPr sz="1000">
              <a:latin typeface="Yu Gothic UI Semibold"/>
              <a:cs typeface="Yu Gothic UI Semibold"/>
            </a:endParaRPr>
          </a:p>
        </p:txBody>
      </p:sp>
      <p:sp>
        <p:nvSpPr>
          <p:cNvPr id="37" name="object 37"/>
          <p:cNvSpPr txBox="1"/>
          <p:nvPr/>
        </p:nvSpPr>
        <p:spPr>
          <a:xfrm>
            <a:off x="619175" y="2187610"/>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7E7E7E"/>
                </a:solidFill>
                <a:latin typeface="Yu Gothic UI Semibold"/>
                <a:cs typeface="Yu Gothic UI Semibold"/>
              </a:rPr>
              <a:t>15</a:t>
            </a:r>
            <a:endParaRPr sz="1000">
              <a:latin typeface="Yu Gothic UI Semibold"/>
              <a:cs typeface="Yu Gothic UI Semibold"/>
            </a:endParaRPr>
          </a:p>
        </p:txBody>
      </p:sp>
      <p:sp>
        <p:nvSpPr>
          <p:cNvPr id="38" name="object 38"/>
          <p:cNvSpPr txBox="1"/>
          <p:nvPr/>
        </p:nvSpPr>
        <p:spPr>
          <a:xfrm>
            <a:off x="619175" y="1742475"/>
            <a:ext cx="167640" cy="177800"/>
          </a:xfrm>
          <a:prstGeom prst="rect">
            <a:avLst/>
          </a:prstGeom>
        </p:spPr>
        <p:txBody>
          <a:bodyPr wrap="square" lIns="0" tIns="12700" rIns="0" bIns="0" rtlCol="0" vert="horz">
            <a:spAutoFit/>
          </a:bodyPr>
          <a:lstStyle/>
          <a:p>
            <a:pPr marL="12700">
              <a:lnSpc>
                <a:spcPct val="100000"/>
              </a:lnSpc>
              <a:spcBef>
                <a:spcPts val="100"/>
              </a:spcBef>
            </a:pPr>
            <a:r>
              <a:rPr dirty="0" sz="1000" spc="75" b="1">
                <a:solidFill>
                  <a:srgbClr val="7E7E7E"/>
                </a:solidFill>
                <a:latin typeface="Yu Gothic UI Semibold"/>
                <a:cs typeface="Yu Gothic UI Semibold"/>
              </a:rPr>
              <a:t>16</a:t>
            </a:r>
            <a:endParaRPr sz="1000">
              <a:latin typeface="Yu Gothic UI Semibold"/>
              <a:cs typeface="Yu Gothic UI Semibold"/>
            </a:endParaRPr>
          </a:p>
        </p:txBody>
      </p:sp>
      <p:sp>
        <p:nvSpPr>
          <p:cNvPr id="39" name="object 39"/>
          <p:cNvSpPr txBox="1"/>
          <p:nvPr/>
        </p:nvSpPr>
        <p:spPr>
          <a:xfrm>
            <a:off x="522088" y="989158"/>
            <a:ext cx="264795" cy="486409"/>
          </a:xfrm>
          <a:prstGeom prst="rect">
            <a:avLst/>
          </a:prstGeom>
        </p:spPr>
        <p:txBody>
          <a:bodyPr wrap="square" lIns="0" tIns="12700" rIns="0" bIns="0" rtlCol="0" vert="horz">
            <a:spAutoFit/>
          </a:bodyPr>
          <a:lstStyle/>
          <a:p>
            <a:pPr algn="r" marR="44450">
              <a:lnSpc>
                <a:spcPct val="100000"/>
              </a:lnSpc>
              <a:spcBef>
                <a:spcPts val="100"/>
              </a:spcBef>
            </a:pPr>
            <a:r>
              <a:rPr dirty="0" sz="1000" spc="-15" b="1">
                <a:latin typeface="Yu Gothic UI Semibold"/>
                <a:cs typeface="Yu Gothic UI Semibold"/>
              </a:rPr>
              <a:t>(</a:t>
            </a:r>
            <a:r>
              <a:rPr dirty="0" sz="1000" spc="35" b="1">
                <a:latin typeface="Yu Gothic UI Semibold"/>
                <a:cs typeface="Yu Gothic UI Semibold"/>
              </a:rPr>
              <a:t>%)</a:t>
            </a:r>
            <a:endParaRPr sz="1000">
              <a:latin typeface="Yu Gothic UI Semibold"/>
              <a:cs typeface="Yu Gothic UI Semibold"/>
            </a:endParaRPr>
          </a:p>
          <a:p>
            <a:pPr algn="r" marR="5080">
              <a:lnSpc>
                <a:spcPct val="100000"/>
              </a:lnSpc>
              <a:spcBef>
                <a:spcPts val="1225"/>
              </a:spcBef>
            </a:pPr>
            <a:r>
              <a:rPr dirty="0" sz="1000" spc="85" b="1">
                <a:solidFill>
                  <a:srgbClr val="7E7E7E"/>
                </a:solidFill>
                <a:latin typeface="Yu Gothic UI Semibold"/>
                <a:cs typeface="Yu Gothic UI Semibold"/>
              </a:rPr>
              <a:t>17</a:t>
            </a:r>
            <a:endParaRPr sz="1000">
              <a:latin typeface="Yu Gothic UI Semibold"/>
              <a:cs typeface="Yu Gothic UI Semibold"/>
            </a:endParaRPr>
          </a:p>
        </p:txBody>
      </p:sp>
      <p:sp>
        <p:nvSpPr>
          <p:cNvPr id="40" name="object 40"/>
          <p:cNvSpPr txBox="1"/>
          <p:nvPr/>
        </p:nvSpPr>
        <p:spPr>
          <a:xfrm>
            <a:off x="4185838" y="816985"/>
            <a:ext cx="139700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585858"/>
                </a:solidFill>
                <a:latin typeface="Yu Gothic UI Semibold"/>
                <a:cs typeface="Yu Gothic UI Semibold"/>
              </a:rPr>
              <a:t>相対的貧困率</a:t>
            </a:r>
            <a:endParaRPr sz="1800">
              <a:latin typeface="Yu Gothic UI Semibold"/>
              <a:cs typeface="Yu Gothic UI Semibold"/>
            </a:endParaRPr>
          </a:p>
        </p:txBody>
      </p:sp>
      <p:sp>
        <p:nvSpPr>
          <p:cNvPr id="41" name="object 41"/>
          <p:cNvSpPr txBox="1"/>
          <p:nvPr/>
        </p:nvSpPr>
        <p:spPr>
          <a:xfrm>
            <a:off x="152400" y="4942840"/>
            <a:ext cx="4940300" cy="655320"/>
          </a:xfrm>
          <a:prstGeom prst="rect">
            <a:avLst/>
          </a:prstGeom>
          <a:solidFill>
            <a:srgbClr val="D9D9D9"/>
          </a:solidFill>
        </p:spPr>
        <p:txBody>
          <a:bodyPr wrap="square" lIns="0" tIns="48260" rIns="0" bIns="0" rtlCol="0" vert="horz">
            <a:spAutoFit/>
          </a:bodyPr>
          <a:lstStyle/>
          <a:p>
            <a:pPr marL="90170">
              <a:lnSpc>
                <a:spcPct val="100000"/>
              </a:lnSpc>
              <a:spcBef>
                <a:spcPts val="380"/>
              </a:spcBef>
            </a:pPr>
            <a:r>
              <a:rPr dirty="0" sz="1100" b="1">
                <a:latin typeface="Yu Gothic UI Semibold"/>
                <a:cs typeface="Yu Gothic UI Semibold"/>
              </a:rPr>
              <a:t>※</a:t>
            </a:r>
            <a:r>
              <a:rPr dirty="0" sz="1100" spc="50" b="1">
                <a:latin typeface="Yu Gothic UI Semibold"/>
                <a:cs typeface="Yu Gothic UI Semibold"/>
              </a:rPr>
              <a:t>相対的貧困率</a:t>
            </a:r>
            <a:r>
              <a:rPr dirty="0" sz="1100" spc="35" b="1">
                <a:latin typeface="Yu Gothic UI Semibold"/>
                <a:cs typeface="Yu Gothic UI Semibold"/>
              </a:rPr>
              <a:t>と</a:t>
            </a:r>
            <a:r>
              <a:rPr dirty="0" sz="1100" spc="40" b="1">
                <a:latin typeface="Yu Gothic UI Semibold"/>
                <a:cs typeface="Yu Gothic UI Semibold"/>
              </a:rPr>
              <a:t>は</a:t>
            </a:r>
            <a:r>
              <a:rPr dirty="0" sz="1100" spc="50" b="1">
                <a:latin typeface="Yu Gothic UI Semibold"/>
                <a:cs typeface="Yu Gothic UI Semibold"/>
              </a:rPr>
              <a:t>？</a:t>
            </a:r>
            <a:endParaRPr sz="1100">
              <a:latin typeface="Yu Gothic UI Semibold"/>
              <a:cs typeface="Yu Gothic UI Semibold"/>
            </a:endParaRPr>
          </a:p>
          <a:p>
            <a:pPr marL="90170">
              <a:lnSpc>
                <a:spcPct val="100000"/>
              </a:lnSpc>
              <a:spcBef>
                <a:spcPts val="280"/>
              </a:spcBef>
            </a:pPr>
            <a:r>
              <a:rPr dirty="0" sz="1000" spc="65" b="1">
                <a:solidFill>
                  <a:srgbClr val="404040"/>
                </a:solidFill>
                <a:latin typeface="Yu Gothic UI Semibold"/>
                <a:cs typeface="Yu Gothic UI Semibold"/>
              </a:rPr>
              <a:t>低所得者</a:t>
            </a:r>
            <a:r>
              <a:rPr dirty="0" sz="1000" spc="55" b="1">
                <a:solidFill>
                  <a:srgbClr val="404040"/>
                </a:solidFill>
                <a:latin typeface="Yu Gothic UI Semibold"/>
                <a:cs typeface="Yu Gothic UI Semibold"/>
              </a:rPr>
              <a:t>の</a:t>
            </a:r>
            <a:r>
              <a:rPr dirty="0" sz="1000" spc="65" b="1">
                <a:solidFill>
                  <a:srgbClr val="404040"/>
                </a:solidFill>
                <a:latin typeface="Yu Gothic UI Semibold"/>
                <a:cs typeface="Yu Gothic UI Semibold"/>
              </a:rPr>
              <a:t>割合</a:t>
            </a:r>
            <a:r>
              <a:rPr dirty="0" sz="1000" spc="55" b="1">
                <a:solidFill>
                  <a:srgbClr val="404040"/>
                </a:solidFill>
                <a:latin typeface="Yu Gothic UI Semibold"/>
                <a:cs typeface="Yu Gothic UI Semibold"/>
              </a:rPr>
              <a:t>や</a:t>
            </a:r>
            <a:r>
              <a:rPr dirty="0" sz="1000" spc="65" b="1">
                <a:solidFill>
                  <a:srgbClr val="404040"/>
                </a:solidFill>
                <a:latin typeface="Yu Gothic UI Semibold"/>
                <a:cs typeface="Yu Gothic UI Semibold"/>
              </a:rPr>
              <a:t>経済格差</a:t>
            </a:r>
            <a:r>
              <a:rPr dirty="0" sz="1000" spc="50" b="1">
                <a:solidFill>
                  <a:srgbClr val="404040"/>
                </a:solidFill>
                <a:latin typeface="Yu Gothic UI Semibold"/>
                <a:cs typeface="Yu Gothic UI Semibold"/>
              </a:rPr>
              <a:t>を</a:t>
            </a:r>
            <a:r>
              <a:rPr dirty="0" sz="1000" spc="65" b="1">
                <a:solidFill>
                  <a:srgbClr val="404040"/>
                </a:solidFill>
                <a:latin typeface="Yu Gothic UI Semibold"/>
                <a:cs typeface="Yu Gothic UI Semibold"/>
              </a:rPr>
              <a:t>示</a:t>
            </a:r>
            <a:r>
              <a:rPr dirty="0" sz="1000" spc="55" b="1">
                <a:solidFill>
                  <a:srgbClr val="404040"/>
                </a:solidFill>
                <a:latin typeface="Yu Gothic UI Semibold"/>
                <a:cs typeface="Yu Gothic UI Semibold"/>
              </a:rPr>
              <a:t>す</a:t>
            </a:r>
            <a:r>
              <a:rPr dirty="0" sz="1000" spc="65" b="1">
                <a:solidFill>
                  <a:srgbClr val="404040"/>
                </a:solidFill>
                <a:latin typeface="Yu Gothic UI Semibold"/>
                <a:cs typeface="Yu Gothic UI Semibold"/>
              </a:rPr>
              <a:t>指標</a:t>
            </a:r>
            <a:r>
              <a:rPr dirty="0" sz="1000" spc="45" b="1">
                <a:solidFill>
                  <a:srgbClr val="404040"/>
                </a:solidFill>
                <a:latin typeface="Yu Gothic UI Semibold"/>
                <a:cs typeface="Yu Gothic UI Semibold"/>
              </a:rPr>
              <a:t>。</a:t>
            </a:r>
            <a:r>
              <a:rPr dirty="0" sz="1000" spc="65" b="1">
                <a:solidFill>
                  <a:srgbClr val="404040"/>
                </a:solidFill>
                <a:latin typeface="Yu Gothic UI Semibold"/>
                <a:cs typeface="Yu Gothic UI Semibold"/>
              </a:rPr>
              <a:t>収入</a:t>
            </a:r>
            <a:r>
              <a:rPr dirty="0" sz="1000" spc="55" b="1">
                <a:solidFill>
                  <a:srgbClr val="404040"/>
                </a:solidFill>
                <a:latin typeface="Yu Gothic UI Semibold"/>
                <a:cs typeface="Yu Gothic UI Semibold"/>
              </a:rPr>
              <a:t>か</a:t>
            </a:r>
            <a:r>
              <a:rPr dirty="0" sz="1000" spc="45" b="1">
                <a:solidFill>
                  <a:srgbClr val="404040"/>
                </a:solidFill>
                <a:latin typeface="Yu Gothic UI Semibold"/>
                <a:cs typeface="Yu Gothic UI Semibold"/>
              </a:rPr>
              <a:t>ら</a:t>
            </a:r>
            <a:r>
              <a:rPr dirty="0" sz="1000" spc="65" b="1">
                <a:solidFill>
                  <a:srgbClr val="404040"/>
                </a:solidFill>
                <a:latin typeface="Yu Gothic UI Semibold"/>
                <a:cs typeface="Yu Gothic UI Semibold"/>
              </a:rPr>
              <a:t>税金</a:t>
            </a:r>
            <a:r>
              <a:rPr dirty="0" sz="1000" spc="55" b="1">
                <a:solidFill>
                  <a:srgbClr val="404040"/>
                </a:solidFill>
                <a:latin typeface="Yu Gothic UI Semibold"/>
                <a:cs typeface="Yu Gothic UI Semibold"/>
              </a:rPr>
              <a:t>や</a:t>
            </a:r>
            <a:r>
              <a:rPr dirty="0" sz="1000" spc="65" b="1">
                <a:solidFill>
                  <a:srgbClr val="404040"/>
                </a:solidFill>
                <a:latin typeface="Yu Gothic UI Semibold"/>
                <a:cs typeface="Yu Gothic UI Semibold"/>
              </a:rPr>
              <a:t>社会保険料</a:t>
            </a:r>
            <a:r>
              <a:rPr dirty="0" sz="1000" spc="50" b="1">
                <a:solidFill>
                  <a:srgbClr val="404040"/>
                </a:solidFill>
                <a:latin typeface="Yu Gothic UI Semibold"/>
                <a:cs typeface="Yu Gothic UI Semibold"/>
              </a:rPr>
              <a:t>を</a:t>
            </a:r>
            <a:r>
              <a:rPr dirty="0" sz="1000" spc="65" b="1">
                <a:solidFill>
                  <a:srgbClr val="404040"/>
                </a:solidFill>
                <a:latin typeface="Yu Gothic UI Semibold"/>
                <a:cs typeface="Yu Gothic UI Semibold"/>
              </a:rPr>
              <a:t>引</a:t>
            </a:r>
            <a:r>
              <a:rPr dirty="0" sz="1000" spc="55" b="1">
                <a:solidFill>
                  <a:srgbClr val="404040"/>
                </a:solidFill>
                <a:latin typeface="Yu Gothic UI Semibold"/>
                <a:cs typeface="Yu Gothic UI Semibold"/>
              </a:rPr>
              <a:t>いた</a:t>
            </a:r>
            <a:endParaRPr sz="1000">
              <a:latin typeface="Yu Gothic UI Semibold"/>
              <a:cs typeface="Yu Gothic UI Semibold"/>
            </a:endParaRPr>
          </a:p>
          <a:p>
            <a:pPr marL="90170">
              <a:lnSpc>
                <a:spcPct val="100000"/>
              </a:lnSpc>
              <a:spcBef>
                <a:spcPts val="300"/>
              </a:spcBef>
            </a:pPr>
            <a:r>
              <a:rPr dirty="0" sz="1000" spc="85" b="1">
                <a:solidFill>
                  <a:srgbClr val="404040"/>
                </a:solidFill>
                <a:latin typeface="Yu Gothic UI Semibold"/>
                <a:cs typeface="Yu Gothic UI Semibold"/>
              </a:rPr>
              <a:t>可処分所得を高い順に並べ、中央の額の半分に満たない人が全体に占める割合。</a:t>
            </a:r>
            <a:endParaRPr sz="1000">
              <a:latin typeface="Yu Gothic UI Semibold"/>
              <a:cs typeface="Yu Gothic UI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 y="5943600"/>
            <a:ext cx="9659620" cy="370840"/>
          </a:xfrm>
          <a:custGeom>
            <a:avLst/>
            <a:gdLst/>
            <a:ahLst/>
            <a:cxnLst/>
            <a:rect l="l" t="t" r="r" b="b"/>
            <a:pathLst>
              <a:path w="9659620" h="370839">
                <a:moveTo>
                  <a:pt x="9659620" y="0"/>
                </a:moveTo>
                <a:lnTo>
                  <a:pt x="0" y="0"/>
                </a:lnTo>
                <a:lnTo>
                  <a:pt x="0" y="370840"/>
                </a:lnTo>
                <a:lnTo>
                  <a:pt x="9659620" y="370840"/>
                </a:lnTo>
                <a:lnTo>
                  <a:pt x="9659620" y="0"/>
                </a:lnTo>
                <a:close/>
              </a:path>
            </a:pathLst>
          </a:custGeom>
          <a:solidFill>
            <a:srgbClr val="FFFF5B"/>
          </a:solidFill>
        </p:spPr>
        <p:txBody>
          <a:bodyPr wrap="square" lIns="0" tIns="0" rIns="0" bIns="0" rtlCol="0"/>
          <a:lstStyle/>
          <a:p/>
        </p:txBody>
      </p:sp>
      <p:sp>
        <p:nvSpPr>
          <p:cNvPr id="3" name="object 3"/>
          <p:cNvSpPr txBox="1"/>
          <p:nvPr/>
        </p:nvSpPr>
        <p:spPr>
          <a:xfrm>
            <a:off x="1043992" y="5964011"/>
            <a:ext cx="7797800" cy="299720"/>
          </a:xfrm>
          <a:prstGeom prst="rect">
            <a:avLst/>
          </a:prstGeom>
        </p:spPr>
        <p:txBody>
          <a:bodyPr wrap="square" lIns="0" tIns="12700" rIns="0" bIns="0" rtlCol="0" vert="horz">
            <a:spAutoFit/>
          </a:bodyPr>
          <a:lstStyle/>
          <a:p>
            <a:pPr marL="12700">
              <a:lnSpc>
                <a:spcPct val="100000"/>
              </a:lnSpc>
              <a:spcBef>
                <a:spcPts val="100"/>
              </a:spcBef>
            </a:pPr>
            <a:r>
              <a:rPr dirty="0" sz="1800" spc="145" b="1">
                <a:solidFill>
                  <a:srgbClr val="252525"/>
                </a:solidFill>
                <a:latin typeface="Yu Gothic UI Semibold"/>
                <a:cs typeface="Yu Gothic UI Semibold"/>
              </a:rPr>
              <a:t>最終学歴による所得格差は大きい。教育の機会平等による格差</a:t>
            </a:r>
            <a:r>
              <a:rPr dirty="0" sz="1800" spc="135" b="1">
                <a:solidFill>
                  <a:srgbClr val="252525"/>
                </a:solidFill>
                <a:latin typeface="Yu Gothic UI Semibold"/>
                <a:cs typeface="Yu Gothic UI Semibold"/>
              </a:rPr>
              <a:t>是正は必須。</a:t>
            </a:r>
            <a:endParaRPr sz="1800">
              <a:latin typeface="Yu Gothic UI Semibold"/>
              <a:cs typeface="Yu Gothic UI Semibold"/>
            </a:endParaRPr>
          </a:p>
        </p:txBody>
      </p:sp>
      <p:sp>
        <p:nvSpPr>
          <p:cNvPr id="4" name="object 4"/>
          <p:cNvSpPr txBox="1"/>
          <p:nvPr/>
        </p:nvSpPr>
        <p:spPr>
          <a:xfrm>
            <a:off x="5193041" y="5590371"/>
            <a:ext cx="4432300" cy="187325"/>
          </a:xfrm>
          <a:prstGeom prst="rect">
            <a:avLst/>
          </a:prstGeom>
        </p:spPr>
        <p:txBody>
          <a:bodyPr wrap="square" lIns="0" tIns="13970" rIns="0" bIns="0" rtlCol="0" vert="horz">
            <a:spAutoFit/>
          </a:bodyPr>
          <a:lstStyle/>
          <a:p>
            <a:pPr marL="12700">
              <a:lnSpc>
                <a:spcPct val="100000"/>
              </a:lnSpc>
              <a:spcBef>
                <a:spcPts val="110"/>
              </a:spcBef>
            </a:pPr>
            <a:r>
              <a:rPr dirty="0" sz="1050" spc="70" b="1">
                <a:solidFill>
                  <a:srgbClr val="7E7E7E"/>
                </a:solidFill>
                <a:latin typeface="Yu Gothic UI Semibold"/>
                <a:cs typeface="Yu Gothic UI Semibold"/>
              </a:rPr>
              <a:t>厚生労働省「令</a:t>
            </a:r>
            <a:r>
              <a:rPr dirty="0" sz="1050" spc="60" b="1">
                <a:solidFill>
                  <a:srgbClr val="7E7E7E"/>
                </a:solidFill>
                <a:latin typeface="Yu Gothic UI Semibold"/>
                <a:cs typeface="Yu Gothic UI Semibold"/>
              </a:rPr>
              <a:t>和</a:t>
            </a:r>
            <a:r>
              <a:rPr dirty="0" sz="1050" spc="10" b="1">
                <a:solidFill>
                  <a:srgbClr val="7E7E7E"/>
                </a:solidFill>
                <a:latin typeface="Yu Gothic UI Semibold"/>
                <a:cs typeface="Yu Gothic UI Semibold"/>
              </a:rPr>
              <a:t>２</a:t>
            </a:r>
            <a:r>
              <a:rPr dirty="0" sz="1050" spc="-10" b="1">
                <a:solidFill>
                  <a:srgbClr val="7E7E7E"/>
                </a:solidFill>
                <a:latin typeface="Yu Gothic UI Semibold"/>
                <a:cs typeface="Yu Gothic UI Semibold"/>
              </a:rPr>
              <a:t>年</a:t>
            </a:r>
            <a:r>
              <a:rPr dirty="0" sz="1050" spc="10" b="1">
                <a:solidFill>
                  <a:srgbClr val="7E7E7E"/>
                </a:solidFill>
                <a:latin typeface="Yu Gothic UI Semibold"/>
                <a:cs typeface="Yu Gothic UI Semibold"/>
              </a:rPr>
              <a:t>賃</a:t>
            </a:r>
            <a:r>
              <a:rPr dirty="0" sz="1050" spc="-10" b="1">
                <a:solidFill>
                  <a:srgbClr val="7E7E7E"/>
                </a:solidFill>
                <a:latin typeface="Yu Gothic UI Semibold"/>
                <a:cs typeface="Yu Gothic UI Semibold"/>
              </a:rPr>
              <a:t>金</a:t>
            </a:r>
            <a:r>
              <a:rPr dirty="0" sz="1050" spc="10" b="1">
                <a:solidFill>
                  <a:srgbClr val="7E7E7E"/>
                </a:solidFill>
                <a:latin typeface="Yu Gothic UI Semibold"/>
                <a:cs typeface="Yu Gothic UI Semibold"/>
              </a:rPr>
              <a:t>構</a:t>
            </a:r>
            <a:r>
              <a:rPr dirty="0" sz="1050" spc="-10" b="1">
                <a:solidFill>
                  <a:srgbClr val="7E7E7E"/>
                </a:solidFill>
                <a:latin typeface="Yu Gothic UI Semibold"/>
                <a:cs typeface="Yu Gothic UI Semibold"/>
              </a:rPr>
              <a:t>造</a:t>
            </a:r>
            <a:r>
              <a:rPr dirty="0" sz="1050" spc="10" b="1">
                <a:solidFill>
                  <a:srgbClr val="7E7E7E"/>
                </a:solidFill>
                <a:latin typeface="Yu Gothic UI Semibold"/>
                <a:cs typeface="Yu Gothic UI Semibold"/>
              </a:rPr>
              <a:t>基</a:t>
            </a:r>
            <a:r>
              <a:rPr dirty="0" sz="1050" spc="-10" b="1">
                <a:solidFill>
                  <a:srgbClr val="7E7E7E"/>
                </a:solidFill>
                <a:latin typeface="Yu Gothic UI Semibold"/>
                <a:cs typeface="Yu Gothic UI Semibold"/>
              </a:rPr>
              <a:t>本</a:t>
            </a:r>
            <a:r>
              <a:rPr dirty="0" sz="1050" spc="10" b="1">
                <a:solidFill>
                  <a:srgbClr val="7E7E7E"/>
                </a:solidFill>
                <a:latin typeface="Yu Gothic UI Semibold"/>
                <a:cs typeface="Yu Gothic UI Semibold"/>
              </a:rPr>
              <a:t>統</a:t>
            </a:r>
            <a:r>
              <a:rPr dirty="0" sz="1050" spc="-10" b="1">
                <a:solidFill>
                  <a:srgbClr val="7E7E7E"/>
                </a:solidFill>
                <a:latin typeface="Yu Gothic UI Semibold"/>
                <a:cs typeface="Yu Gothic UI Semibold"/>
              </a:rPr>
              <a:t>計</a:t>
            </a:r>
            <a:r>
              <a:rPr dirty="0" sz="1050" spc="10" b="1">
                <a:solidFill>
                  <a:srgbClr val="7E7E7E"/>
                </a:solidFill>
                <a:latin typeface="Yu Gothic UI Semibold"/>
                <a:cs typeface="Yu Gothic UI Semibold"/>
              </a:rPr>
              <a:t>調</a:t>
            </a:r>
            <a:r>
              <a:rPr dirty="0" sz="1050" spc="-10" b="1">
                <a:solidFill>
                  <a:srgbClr val="7E7E7E"/>
                </a:solidFill>
                <a:latin typeface="Yu Gothic UI Semibold"/>
                <a:cs typeface="Yu Gothic UI Semibold"/>
              </a:rPr>
              <a:t>査</a:t>
            </a:r>
            <a:r>
              <a:rPr dirty="0" sz="1050" spc="305" b="1">
                <a:solidFill>
                  <a:srgbClr val="7E7E7E"/>
                </a:solidFill>
                <a:latin typeface="Yu Gothic UI Semibold"/>
                <a:cs typeface="Yu Gothic UI Semibold"/>
              </a:rPr>
              <a:t>」</a:t>
            </a:r>
            <a:r>
              <a:rPr dirty="0" sz="1050" spc="455" b="1">
                <a:solidFill>
                  <a:srgbClr val="7E7E7E"/>
                </a:solidFill>
                <a:latin typeface="Yu Gothic UI Semibold"/>
                <a:cs typeface="Yu Gothic UI Semibold"/>
              </a:rPr>
              <a:t>を</a:t>
            </a:r>
            <a:r>
              <a:rPr dirty="0" sz="1050" spc="270" b="1">
                <a:solidFill>
                  <a:srgbClr val="7E7E7E"/>
                </a:solidFill>
                <a:latin typeface="Yu Gothic UI Semibold"/>
                <a:cs typeface="Yu Gothic UI Semibold"/>
              </a:rPr>
              <a:t>も</a:t>
            </a:r>
            <a:r>
              <a:rPr dirty="0" sz="1050" spc="235" b="1">
                <a:solidFill>
                  <a:srgbClr val="7E7E7E"/>
                </a:solidFill>
                <a:latin typeface="Yu Gothic UI Semibold"/>
                <a:cs typeface="Yu Gothic UI Semibold"/>
              </a:rPr>
              <a:t>と</a:t>
            </a:r>
            <a:r>
              <a:rPr dirty="0" sz="1050" spc="220" b="1">
                <a:solidFill>
                  <a:srgbClr val="7E7E7E"/>
                </a:solidFill>
                <a:latin typeface="Yu Gothic UI Semibold"/>
                <a:cs typeface="Yu Gothic UI Semibold"/>
              </a:rPr>
              <a:t>に</a:t>
            </a:r>
            <a:r>
              <a:rPr dirty="0" sz="1050" spc="-15"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5"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60" b="1">
                <a:solidFill>
                  <a:srgbClr val="7E7E7E"/>
                </a:solidFill>
                <a:latin typeface="Yu Gothic UI Semibold"/>
                <a:cs typeface="Yu Gothic UI Semibold"/>
              </a:rPr>
              <a:t>の</a:t>
            </a:r>
            <a:r>
              <a:rPr dirty="0" sz="1050" spc="100" b="1">
                <a:solidFill>
                  <a:srgbClr val="7E7E7E"/>
                </a:solidFill>
                <a:latin typeface="Yu Gothic UI Semibold"/>
                <a:cs typeface="Yu Gothic UI Semibold"/>
              </a:rPr>
              <a:t>会</a:t>
            </a:r>
            <a:r>
              <a:rPr dirty="0" sz="1050" spc="-15" b="1">
                <a:solidFill>
                  <a:srgbClr val="7E7E7E"/>
                </a:solidFill>
                <a:latin typeface="Yu Gothic UI Semibold"/>
                <a:cs typeface="Yu Gothic UI Semibold"/>
              </a:rPr>
              <a:t>作成</a:t>
            </a:r>
            <a:endParaRPr sz="1050">
              <a:latin typeface="Yu Gothic UI Semibold"/>
              <a:cs typeface="Yu Gothic UI Semibold"/>
            </a:endParaRPr>
          </a:p>
        </p:txBody>
      </p:sp>
      <p:sp>
        <p:nvSpPr>
          <p:cNvPr id="5" name="object 5"/>
          <p:cNvSpPr/>
          <p:nvPr/>
        </p:nvSpPr>
        <p:spPr>
          <a:xfrm>
            <a:off x="3484879" y="3987800"/>
            <a:ext cx="716280" cy="0"/>
          </a:xfrm>
          <a:custGeom>
            <a:avLst/>
            <a:gdLst/>
            <a:ahLst/>
            <a:cxnLst/>
            <a:rect l="l" t="t" r="r" b="b"/>
            <a:pathLst>
              <a:path w="716279" h="0">
                <a:moveTo>
                  <a:pt x="0" y="0"/>
                </a:moveTo>
                <a:lnTo>
                  <a:pt x="716280" y="0"/>
                </a:lnTo>
              </a:path>
            </a:pathLst>
          </a:custGeom>
          <a:ln w="9525">
            <a:solidFill>
              <a:srgbClr val="D9D9D9"/>
            </a:solidFill>
          </a:ln>
        </p:spPr>
        <p:txBody>
          <a:bodyPr wrap="square" lIns="0" tIns="0" rIns="0" bIns="0" rtlCol="0"/>
          <a:lstStyle/>
          <a:p/>
        </p:txBody>
      </p:sp>
      <p:sp>
        <p:nvSpPr>
          <p:cNvPr id="6" name="object 6"/>
          <p:cNvSpPr/>
          <p:nvPr/>
        </p:nvSpPr>
        <p:spPr>
          <a:xfrm>
            <a:off x="4914900" y="3987800"/>
            <a:ext cx="716280" cy="0"/>
          </a:xfrm>
          <a:custGeom>
            <a:avLst/>
            <a:gdLst/>
            <a:ahLst/>
            <a:cxnLst/>
            <a:rect l="l" t="t" r="r" b="b"/>
            <a:pathLst>
              <a:path w="716279" h="0">
                <a:moveTo>
                  <a:pt x="0" y="0"/>
                </a:moveTo>
                <a:lnTo>
                  <a:pt x="716279" y="0"/>
                </a:lnTo>
              </a:path>
            </a:pathLst>
          </a:custGeom>
          <a:ln w="9525">
            <a:solidFill>
              <a:srgbClr val="D9D9D9"/>
            </a:solidFill>
          </a:ln>
        </p:spPr>
        <p:txBody>
          <a:bodyPr wrap="square" lIns="0" tIns="0" rIns="0" bIns="0" rtlCol="0"/>
          <a:lstStyle/>
          <a:p/>
        </p:txBody>
      </p:sp>
      <p:sp>
        <p:nvSpPr>
          <p:cNvPr id="7" name="object 7"/>
          <p:cNvSpPr/>
          <p:nvPr/>
        </p:nvSpPr>
        <p:spPr>
          <a:xfrm>
            <a:off x="6347459" y="3987800"/>
            <a:ext cx="713740" cy="0"/>
          </a:xfrm>
          <a:custGeom>
            <a:avLst/>
            <a:gdLst/>
            <a:ahLst/>
            <a:cxnLst/>
            <a:rect l="l" t="t" r="r" b="b"/>
            <a:pathLst>
              <a:path w="713740" h="0">
                <a:moveTo>
                  <a:pt x="0" y="0"/>
                </a:moveTo>
                <a:lnTo>
                  <a:pt x="713740" y="0"/>
                </a:lnTo>
              </a:path>
            </a:pathLst>
          </a:custGeom>
          <a:ln w="9525">
            <a:solidFill>
              <a:srgbClr val="D9D9D9"/>
            </a:solidFill>
          </a:ln>
        </p:spPr>
        <p:txBody>
          <a:bodyPr wrap="square" lIns="0" tIns="0" rIns="0" bIns="0" rtlCol="0"/>
          <a:lstStyle/>
          <a:p/>
        </p:txBody>
      </p:sp>
      <p:sp>
        <p:nvSpPr>
          <p:cNvPr id="8" name="object 8"/>
          <p:cNvSpPr/>
          <p:nvPr/>
        </p:nvSpPr>
        <p:spPr>
          <a:xfrm>
            <a:off x="7777480" y="3987800"/>
            <a:ext cx="716280" cy="0"/>
          </a:xfrm>
          <a:custGeom>
            <a:avLst/>
            <a:gdLst/>
            <a:ahLst/>
            <a:cxnLst/>
            <a:rect l="l" t="t" r="r" b="b"/>
            <a:pathLst>
              <a:path w="716279" h="0">
                <a:moveTo>
                  <a:pt x="0" y="0"/>
                </a:moveTo>
                <a:lnTo>
                  <a:pt x="716279" y="0"/>
                </a:lnTo>
              </a:path>
            </a:pathLst>
          </a:custGeom>
          <a:ln w="9525">
            <a:solidFill>
              <a:srgbClr val="D9D9D9"/>
            </a:solidFill>
          </a:ln>
        </p:spPr>
        <p:txBody>
          <a:bodyPr wrap="square" lIns="0" tIns="0" rIns="0" bIns="0" rtlCol="0"/>
          <a:lstStyle/>
          <a:p/>
        </p:txBody>
      </p:sp>
      <p:sp>
        <p:nvSpPr>
          <p:cNvPr id="9" name="object 9"/>
          <p:cNvSpPr/>
          <p:nvPr/>
        </p:nvSpPr>
        <p:spPr>
          <a:xfrm>
            <a:off x="9207500" y="3987800"/>
            <a:ext cx="358140" cy="0"/>
          </a:xfrm>
          <a:custGeom>
            <a:avLst/>
            <a:gdLst/>
            <a:ahLst/>
            <a:cxnLst/>
            <a:rect l="l" t="t" r="r" b="b"/>
            <a:pathLst>
              <a:path w="358140" h="0">
                <a:moveTo>
                  <a:pt x="0" y="0"/>
                </a:moveTo>
                <a:lnTo>
                  <a:pt x="358140" y="0"/>
                </a:lnTo>
              </a:path>
            </a:pathLst>
          </a:custGeom>
          <a:ln w="9525">
            <a:solidFill>
              <a:srgbClr val="D9D9D9"/>
            </a:solidFill>
          </a:ln>
        </p:spPr>
        <p:txBody>
          <a:bodyPr wrap="square" lIns="0" tIns="0" rIns="0" bIns="0" rtlCol="0"/>
          <a:lstStyle/>
          <a:p/>
        </p:txBody>
      </p:sp>
      <p:sp>
        <p:nvSpPr>
          <p:cNvPr id="10" name="object 10"/>
          <p:cNvSpPr/>
          <p:nvPr/>
        </p:nvSpPr>
        <p:spPr>
          <a:xfrm>
            <a:off x="980439" y="2095500"/>
            <a:ext cx="7513320" cy="1892300"/>
          </a:xfrm>
          <a:custGeom>
            <a:avLst/>
            <a:gdLst/>
            <a:ahLst/>
            <a:cxnLst/>
            <a:rect l="l" t="t" r="r" b="b"/>
            <a:pathLst>
              <a:path w="7513320" h="1892300">
                <a:moveTo>
                  <a:pt x="0" y="1892300"/>
                </a:moveTo>
                <a:lnTo>
                  <a:pt x="1788160" y="1892300"/>
                </a:lnTo>
              </a:path>
              <a:path w="7513320" h="1892300">
                <a:moveTo>
                  <a:pt x="0" y="1259839"/>
                </a:moveTo>
                <a:lnTo>
                  <a:pt x="6080760" y="1259839"/>
                </a:lnTo>
              </a:path>
              <a:path w="7513320" h="1892300">
                <a:moveTo>
                  <a:pt x="0" y="629920"/>
                </a:moveTo>
                <a:lnTo>
                  <a:pt x="7513319" y="629920"/>
                </a:lnTo>
              </a:path>
              <a:path w="7513320" h="1892300">
                <a:moveTo>
                  <a:pt x="0" y="0"/>
                </a:moveTo>
                <a:lnTo>
                  <a:pt x="7513319" y="0"/>
                </a:lnTo>
              </a:path>
            </a:pathLst>
          </a:custGeom>
          <a:ln w="9525">
            <a:solidFill>
              <a:srgbClr val="D9D9D9"/>
            </a:solidFill>
          </a:ln>
        </p:spPr>
        <p:txBody>
          <a:bodyPr wrap="square" lIns="0" tIns="0" rIns="0" bIns="0" rtlCol="0"/>
          <a:lstStyle/>
          <a:p/>
        </p:txBody>
      </p:sp>
      <p:sp>
        <p:nvSpPr>
          <p:cNvPr id="11" name="object 11"/>
          <p:cNvSpPr/>
          <p:nvPr/>
        </p:nvSpPr>
        <p:spPr>
          <a:xfrm>
            <a:off x="7777480" y="3355340"/>
            <a:ext cx="716280" cy="0"/>
          </a:xfrm>
          <a:custGeom>
            <a:avLst/>
            <a:gdLst/>
            <a:ahLst/>
            <a:cxnLst/>
            <a:rect l="l" t="t" r="r" b="b"/>
            <a:pathLst>
              <a:path w="716279" h="0">
                <a:moveTo>
                  <a:pt x="0" y="0"/>
                </a:moveTo>
                <a:lnTo>
                  <a:pt x="716279" y="0"/>
                </a:lnTo>
              </a:path>
            </a:pathLst>
          </a:custGeom>
          <a:ln w="9525">
            <a:solidFill>
              <a:srgbClr val="D9D9D9"/>
            </a:solidFill>
          </a:ln>
        </p:spPr>
        <p:txBody>
          <a:bodyPr wrap="square" lIns="0" tIns="0" rIns="0" bIns="0" rtlCol="0"/>
          <a:lstStyle/>
          <a:p/>
        </p:txBody>
      </p:sp>
      <p:sp>
        <p:nvSpPr>
          <p:cNvPr id="12" name="object 12"/>
          <p:cNvSpPr/>
          <p:nvPr/>
        </p:nvSpPr>
        <p:spPr>
          <a:xfrm>
            <a:off x="9207500" y="3355340"/>
            <a:ext cx="358140" cy="0"/>
          </a:xfrm>
          <a:custGeom>
            <a:avLst/>
            <a:gdLst/>
            <a:ahLst/>
            <a:cxnLst/>
            <a:rect l="l" t="t" r="r" b="b"/>
            <a:pathLst>
              <a:path w="358140" h="0">
                <a:moveTo>
                  <a:pt x="0" y="0"/>
                </a:moveTo>
                <a:lnTo>
                  <a:pt x="358140" y="0"/>
                </a:lnTo>
              </a:path>
            </a:pathLst>
          </a:custGeom>
          <a:ln w="9525">
            <a:solidFill>
              <a:srgbClr val="D9D9D9"/>
            </a:solidFill>
          </a:ln>
        </p:spPr>
        <p:txBody>
          <a:bodyPr wrap="square" lIns="0" tIns="0" rIns="0" bIns="0" rtlCol="0"/>
          <a:lstStyle/>
          <a:p/>
        </p:txBody>
      </p:sp>
      <p:sp>
        <p:nvSpPr>
          <p:cNvPr id="13" name="object 13"/>
          <p:cNvSpPr/>
          <p:nvPr/>
        </p:nvSpPr>
        <p:spPr>
          <a:xfrm>
            <a:off x="9207500" y="2725420"/>
            <a:ext cx="358140" cy="0"/>
          </a:xfrm>
          <a:custGeom>
            <a:avLst/>
            <a:gdLst/>
            <a:ahLst/>
            <a:cxnLst/>
            <a:rect l="l" t="t" r="r" b="b"/>
            <a:pathLst>
              <a:path w="358140" h="0">
                <a:moveTo>
                  <a:pt x="0" y="0"/>
                </a:moveTo>
                <a:lnTo>
                  <a:pt x="358140" y="0"/>
                </a:lnTo>
              </a:path>
            </a:pathLst>
          </a:custGeom>
          <a:ln w="9525">
            <a:solidFill>
              <a:srgbClr val="D9D9D9"/>
            </a:solidFill>
          </a:ln>
        </p:spPr>
        <p:txBody>
          <a:bodyPr wrap="square" lIns="0" tIns="0" rIns="0" bIns="0" rtlCol="0"/>
          <a:lstStyle/>
          <a:p/>
        </p:txBody>
      </p:sp>
      <p:sp>
        <p:nvSpPr>
          <p:cNvPr id="14" name="object 14"/>
          <p:cNvSpPr/>
          <p:nvPr/>
        </p:nvSpPr>
        <p:spPr>
          <a:xfrm>
            <a:off x="9207500" y="2095500"/>
            <a:ext cx="358140" cy="0"/>
          </a:xfrm>
          <a:custGeom>
            <a:avLst/>
            <a:gdLst/>
            <a:ahLst/>
            <a:cxnLst/>
            <a:rect l="l" t="t" r="r" b="b"/>
            <a:pathLst>
              <a:path w="358140" h="0">
                <a:moveTo>
                  <a:pt x="0" y="0"/>
                </a:moveTo>
                <a:lnTo>
                  <a:pt x="358140" y="0"/>
                </a:lnTo>
              </a:path>
            </a:pathLst>
          </a:custGeom>
          <a:ln w="9525">
            <a:solidFill>
              <a:srgbClr val="D9D9D9"/>
            </a:solidFill>
          </a:ln>
        </p:spPr>
        <p:txBody>
          <a:bodyPr wrap="square" lIns="0" tIns="0" rIns="0" bIns="0" rtlCol="0"/>
          <a:lstStyle/>
          <a:p/>
        </p:txBody>
      </p:sp>
      <p:sp>
        <p:nvSpPr>
          <p:cNvPr id="15" name="object 15"/>
          <p:cNvSpPr/>
          <p:nvPr/>
        </p:nvSpPr>
        <p:spPr>
          <a:xfrm>
            <a:off x="980439" y="1463039"/>
            <a:ext cx="8585200" cy="0"/>
          </a:xfrm>
          <a:custGeom>
            <a:avLst/>
            <a:gdLst/>
            <a:ahLst/>
            <a:cxnLst/>
            <a:rect l="l" t="t" r="r" b="b"/>
            <a:pathLst>
              <a:path w="8585200" h="0">
                <a:moveTo>
                  <a:pt x="0" y="0"/>
                </a:moveTo>
                <a:lnTo>
                  <a:pt x="8585200" y="0"/>
                </a:lnTo>
              </a:path>
            </a:pathLst>
          </a:custGeom>
          <a:ln w="9525">
            <a:solidFill>
              <a:srgbClr val="D9D9D9"/>
            </a:solidFill>
          </a:ln>
        </p:spPr>
        <p:txBody>
          <a:bodyPr wrap="square" lIns="0" tIns="0" rIns="0" bIns="0" rtlCol="0"/>
          <a:lstStyle/>
          <a:p/>
        </p:txBody>
      </p:sp>
      <p:sp>
        <p:nvSpPr>
          <p:cNvPr id="16" name="object 16"/>
          <p:cNvSpPr txBox="1"/>
          <p:nvPr/>
        </p:nvSpPr>
        <p:spPr>
          <a:xfrm>
            <a:off x="1338580" y="4086859"/>
            <a:ext cx="716280" cy="530860"/>
          </a:xfrm>
          <a:prstGeom prst="rect">
            <a:avLst/>
          </a:prstGeom>
          <a:solidFill>
            <a:srgbClr val="4FD1FF"/>
          </a:solidFill>
        </p:spPr>
        <p:txBody>
          <a:bodyPr wrap="square" lIns="0" tIns="100330" rIns="0" bIns="0" rtlCol="0" vert="horz">
            <a:spAutoFit/>
          </a:bodyPr>
          <a:lstStyle/>
          <a:p>
            <a:pPr marL="122555">
              <a:lnSpc>
                <a:spcPct val="100000"/>
              </a:lnSpc>
              <a:spcBef>
                <a:spcPts val="790"/>
              </a:spcBef>
            </a:pPr>
            <a:r>
              <a:rPr dirty="0" sz="1200" b="1">
                <a:latin typeface="Meiryo"/>
                <a:cs typeface="Meiryo"/>
              </a:rPr>
              <a:t>3,843</a:t>
            </a:r>
            <a:endParaRPr sz="1200">
              <a:latin typeface="Meiryo"/>
              <a:cs typeface="Meiryo"/>
            </a:endParaRPr>
          </a:p>
        </p:txBody>
      </p:sp>
      <p:sp>
        <p:nvSpPr>
          <p:cNvPr id="17" name="object 17"/>
          <p:cNvSpPr txBox="1"/>
          <p:nvPr/>
        </p:nvSpPr>
        <p:spPr>
          <a:xfrm>
            <a:off x="2768600" y="3825240"/>
            <a:ext cx="716280" cy="792480"/>
          </a:xfrm>
          <a:prstGeom prst="rect">
            <a:avLst/>
          </a:prstGeom>
          <a:solidFill>
            <a:srgbClr val="4FD1FF"/>
          </a:solidFill>
        </p:spPr>
        <p:txBody>
          <a:bodyPr wrap="square" lIns="0" tIns="100965" rIns="0" bIns="0" rtlCol="0" vert="horz">
            <a:spAutoFit/>
          </a:bodyPr>
          <a:lstStyle/>
          <a:p>
            <a:pPr marL="123189">
              <a:lnSpc>
                <a:spcPct val="100000"/>
              </a:lnSpc>
              <a:spcBef>
                <a:spcPts val="795"/>
              </a:spcBef>
            </a:pPr>
            <a:r>
              <a:rPr dirty="0" sz="1200" b="1">
                <a:latin typeface="Meiryo"/>
                <a:cs typeface="Meiryo"/>
              </a:rPr>
              <a:t>4,256</a:t>
            </a:r>
            <a:endParaRPr sz="1200">
              <a:latin typeface="Meiryo"/>
              <a:cs typeface="Meiryo"/>
            </a:endParaRPr>
          </a:p>
        </p:txBody>
      </p:sp>
      <p:sp>
        <p:nvSpPr>
          <p:cNvPr id="18" name="object 18"/>
          <p:cNvSpPr txBox="1"/>
          <p:nvPr/>
        </p:nvSpPr>
        <p:spPr>
          <a:xfrm>
            <a:off x="4201159" y="3705859"/>
            <a:ext cx="713740" cy="911860"/>
          </a:xfrm>
          <a:prstGeom prst="rect">
            <a:avLst/>
          </a:prstGeom>
          <a:solidFill>
            <a:srgbClr val="4FD1FF"/>
          </a:solidFill>
        </p:spPr>
        <p:txBody>
          <a:bodyPr wrap="square" lIns="0" tIns="99695" rIns="0" bIns="0" rtlCol="0" vert="horz">
            <a:spAutoFit/>
          </a:bodyPr>
          <a:lstStyle/>
          <a:p>
            <a:pPr marL="121285">
              <a:lnSpc>
                <a:spcPct val="100000"/>
              </a:lnSpc>
              <a:spcBef>
                <a:spcPts val="785"/>
              </a:spcBef>
            </a:pPr>
            <a:r>
              <a:rPr dirty="0" sz="1200" b="1">
                <a:latin typeface="Meiryo"/>
                <a:cs typeface="Meiryo"/>
              </a:rPr>
              <a:t>4,447</a:t>
            </a:r>
            <a:endParaRPr sz="1200">
              <a:latin typeface="Meiryo"/>
              <a:cs typeface="Meiryo"/>
            </a:endParaRPr>
          </a:p>
        </p:txBody>
      </p:sp>
      <p:sp>
        <p:nvSpPr>
          <p:cNvPr id="19" name="object 19"/>
          <p:cNvSpPr txBox="1"/>
          <p:nvPr/>
        </p:nvSpPr>
        <p:spPr>
          <a:xfrm>
            <a:off x="5631179" y="3655059"/>
            <a:ext cx="716280" cy="962660"/>
          </a:xfrm>
          <a:prstGeom prst="rect">
            <a:avLst/>
          </a:prstGeom>
          <a:solidFill>
            <a:srgbClr val="4FD1FF"/>
          </a:solidFill>
        </p:spPr>
        <p:txBody>
          <a:bodyPr wrap="square" lIns="0" tIns="99060" rIns="0" bIns="0" rtlCol="0" vert="horz">
            <a:spAutoFit/>
          </a:bodyPr>
          <a:lstStyle/>
          <a:p>
            <a:pPr marL="121920">
              <a:lnSpc>
                <a:spcPct val="100000"/>
              </a:lnSpc>
              <a:spcBef>
                <a:spcPts val="780"/>
              </a:spcBef>
            </a:pPr>
            <a:r>
              <a:rPr dirty="0" sz="1200" b="1">
                <a:latin typeface="Meiryo"/>
                <a:cs typeface="Meiryo"/>
              </a:rPr>
              <a:t>4,529</a:t>
            </a:r>
            <a:endParaRPr sz="1200">
              <a:latin typeface="Meiryo"/>
              <a:cs typeface="Meiryo"/>
            </a:endParaRPr>
          </a:p>
        </p:txBody>
      </p:sp>
      <p:sp>
        <p:nvSpPr>
          <p:cNvPr id="20" name="object 20"/>
          <p:cNvSpPr txBox="1"/>
          <p:nvPr/>
        </p:nvSpPr>
        <p:spPr>
          <a:xfrm>
            <a:off x="7061200" y="2816860"/>
            <a:ext cx="716280" cy="1800860"/>
          </a:xfrm>
          <a:prstGeom prst="rect">
            <a:avLst/>
          </a:prstGeom>
          <a:solidFill>
            <a:srgbClr val="4FD1FF"/>
          </a:solidFill>
        </p:spPr>
        <p:txBody>
          <a:bodyPr wrap="square" lIns="0" tIns="99695" rIns="0" bIns="0" rtlCol="0" vert="horz">
            <a:spAutoFit/>
          </a:bodyPr>
          <a:lstStyle/>
          <a:p>
            <a:pPr marL="122555">
              <a:lnSpc>
                <a:spcPct val="100000"/>
              </a:lnSpc>
              <a:spcBef>
                <a:spcPts val="785"/>
              </a:spcBef>
            </a:pPr>
            <a:r>
              <a:rPr dirty="0" sz="1200" b="1">
                <a:latin typeface="Meiryo"/>
                <a:cs typeface="Meiryo"/>
              </a:rPr>
              <a:t>5,857</a:t>
            </a:r>
            <a:endParaRPr sz="1200">
              <a:latin typeface="Meiryo"/>
              <a:cs typeface="Meiryo"/>
            </a:endParaRPr>
          </a:p>
        </p:txBody>
      </p:sp>
      <p:sp>
        <p:nvSpPr>
          <p:cNvPr id="21" name="object 21"/>
          <p:cNvSpPr txBox="1"/>
          <p:nvPr/>
        </p:nvSpPr>
        <p:spPr>
          <a:xfrm>
            <a:off x="8493759" y="1678939"/>
            <a:ext cx="713740" cy="2938780"/>
          </a:xfrm>
          <a:prstGeom prst="rect">
            <a:avLst/>
          </a:prstGeom>
          <a:solidFill>
            <a:srgbClr val="4FD1FF"/>
          </a:solidFill>
        </p:spPr>
        <p:txBody>
          <a:bodyPr wrap="square" lIns="0" tIns="99695" rIns="0" bIns="0" rtlCol="0" vert="horz">
            <a:spAutoFit/>
          </a:bodyPr>
          <a:lstStyle/>
          <a:p>
            <a:pPr marL="121285">
              <a:lnSpc>
                <a:spcPct val="100000"/>
              </a:lnSpc>
              <a:spcBef>
                <a:spcPts val="785"/>
              </a:spcBef>
            </a:pPr>
            <a:r>
              <a:rPr dirty="0" sz="1200" b="1">
                <a:latin typeface="Meiryo"/>
                <a:cs typeface="Meiryo"/>
              </a:rPr>
              <a:t>7,660</a:t>
            </a:r>
            <a:endParaRPr sz="1200">
              <a:latin typeface="Meiryo"/>
              <a:cs typeface="Meiryo"/>
            </a:endParaRPr>
          </a:p>
        </p:txBody>
      </p:sp>
      <p:graphicFrame>
        <p:nvGraphicFramePr>
          <p:cNvPr id="22" name="object 22"/>
          <p:cNvGraphicFramePr>
            <a:graphicFrameLocks noGrp="1"/>
          </p:cNvGraphicFramePr>
          <p:nvPr/>
        </p:nvGraphicFramePr>
        <p:xfrm>
          <a:off x="975677" y="4612957"/>
          <a:ext cx="8599805" cy="858519"/>
        </p:xfrm>
        <a:graphic>
          <a:graphicData uri="http://schemas.openxmlformats.org/drawingml/2006/table">
            <a:tbl>
              <a:tblPr firstRow="1" bandRow="1">
                <a:tableStyleId>{2D5ABB26-0587-4C30-8999-92F81FD0307C}</a:tableStyleId>
              </a:tblPr>
              <a:tblGrid>
                <a:gridCol w="1432560"/>
                <a:gridCol w="1430019"/>
                <a:gridCol w="1430020"/>
                <a:gridCol w="1430020"/>
                <a:gridCol w="1432559"/>
                <a:gridCol w="1430020"/>
              </a:tblGrid>
              <a:tr h="858519">
                <a:tc>
                  <a:txBody>
                    <a:bodyPr/>
                    <a:lstStyle/>
                    <a:p>
                      <a:pPr algn="ctr">
                        <a:lnSpc>
                          <a:spcPct val="100000"/>
                        </a:lnSpc>
                        <a:spcBef>
                          <a:spcPts val="1425"/>
                        </a:spcBef>
                      </a:pPr>
                      <a:r>
                        <a:rPr dirty="0" sz="1200" b="1">
                          <a:solidFill>
                            <a:srgbClr val="585858"/>
                          </a:solidFill>
                          <a:latin typeface="Yu Gothic UI Semibold"/>
                          <a:cs typeface="Yu Gothic UI Semibold"/>
                        </a:rPr>
                        <a:t>中学</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c>
                  <a:txBody>
                    <a:bodyPr/>
                    <a:lstStyle/>
                    <a:p>
                      <a:pPr algn="ctr">
                        <a:lnSpc>
                          <a:spcPct val="100000"/>
                        </a:lnSpc>
                        <a:spcBef>
                          <a:spcPts val="1425"/>
                        </a:spcBef>
                      </a:pPr>
                      <a:r>
                        <a:rPr dirty="0" sz="1200" b="1">
                          <a:solidFill>
                            <a:srgbClr val="585858"/>
                          </a:solidFill>
                          <a:latin typeface="Yu Gothic UI Semibold"/>
                          <a:cs typeface="Yu Gothic UI Semibold"/>
                        </a:rPr>
                        <a:t>高校</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c>
                  <a:txBody>
                    <a:bodyPr/>
                    <a:lstStyle/>
                    <a:p>
                      <a:pPr algn="ctr">
                        <a:lnSpc>
                          <a:spcPct val="100000"/>
                        </a:lnSpc>
                        <a:spcBef>
                          <a:spcPts val="1425"/>
                        </a:spcBef>
                      </a:pPr>
                      <a:r>
                        <a:rPr dirty="0" sz="1200" b="1">
                          <a:solidFill>
                            <a:srgbClr val="585858"/>
                          </a:solidFill>
                          <a:latin typeface="Yu Gothic UI Semibold"/>
                          <a:cs typeface="Yu Gothic UI Semibold"/>
                        </a:rPr>
                        <a:t>専門学校</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c>
                  <a:txBody>
                    <a:bodyPr/>
                    <a:lstStyle/>
                    <a:p>
                      <a:pPr algn="ctr">
                        <a:lnSpc>
                          <a:spcPct val="100000"/>
                        </a:lnSpc>
                        <a:spcBef>
                          <a:spcPts val="1425"/>
                        </a:spcBef>
                      </a:pPr>
                      <a:r>
                        <a:rPr dirty="0" sz="1200" b="1">
                          <a:solidFill>
                            <a:srgbClr val="585858"/>
                          </a:solidFill>
                          <a:latin typeface="Yu Gothic UI Semibold"/>
                          <a:cs typeface="Yu Gothic UI Semibold"/>
                        </a:rPr>
                        <a:t>専・短大</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c>
                  <a:txBody>
                    <a:bodyPr/>
                    <a:lstStyle/>
                    <a:p>
                      <a:pPr algn="ctr">
                        <a:lnSpc>
                          <a:spcPct val="100000"/>
                        </a:lnSpc>
                        <a:spcBef>
                          <a:spcPts val="1425"/>
                        </a:spcBef>
                      </a:pPr>
                      <a:r>
                        <a:rPr dirty="0" sz="1200" b="1">
                          <a:solidFill>
                            <a:srgbClr val="585858"/>
                          </a:solidFill>
                          <a:latin typeface="Yu Gothic UI Semibold"/>
                          <a:cs typeface="Yu Gothic UI Semibold"/>
                        </a:rPr>
                        <a:t>大学</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c>
                  <a:txBody>
                    <a:bodyPr/>
                    <a:lstStyle/>
                    <a:p>
                      <a:pPr algn="ctr">
                        <a:lnSpc>
                          <a:spcPct val="100000"/>
                        </a:lnSpc>
                        <a:spcBef>
                          <a:spcPts val="1425"/>
                        </a:spcBef>
                      </a:pPr>
                      <a:r>
                        <a:rPr dirty="0" sz="1200" b="1">
                          <a:solidFill>
                            <a:srgbClr val="585858"/>
                          </a:solidFill>
                          <a:latin typeface="Yu Gothic UI Semibold"/>
                          <a:cs typeface="Yu Gothic UI Semibold"/>
                        </a:rPr>
                        <a:t>大学院</a:t>
                      </a:r>
                      <a:endParaRPr sz="1200">
                        <a:latin typeface="Yu Gothic UI Semibold"/>
                        <a:cs typeface="Yu Gothic UI Semibold"/>
                      </a:endParaRPr>
                    </a:p>
                    <a:p>
                      <a:pPr>
                        <a:lnSpc>
                          <a:spcPct val="100000"/>
                        </a:lnSpc>
                        <a:spcBef>
                          <a:spcPts val="45"/>
                        </a:spcBef>
                      </a:pPr>
                      <a:endParaRPr sz="1650">
                        <a:latin typeface="Times New Roman"/>
                        <a:cs typeface="Times New Roman"/>
                      </a:endParaRPr>
                    </a:p>
                    <a:p>
                      <a:pPr algn="ctr">
                        <a:lnSpc>
                          <a:spcPct val="100000"/>
                        </a:lnSpc>
                      </a:pPr>
                      <a:r>
                        <a:rPr dirty="0" sz="1200" b="1">
                          <a:solidFill>
                            <a:srgbClr val="585858"/>
                          </a:solidFill>
                          <a:latin typeface="Yu Gothic UI Semibold"/>
                          <a:cs typeface="Yu Gothic UI Semibold"/>
                        </a:rPr>
                        <a:t>男女計</a:t>
                      </a:r>
                      <a:endParaRPr sz="1200">
                        <a:latin typeface="Yu Gothic UI Semibold"/>
                        <a:cs typeface="Yu Gothic UI Semibold"/>
                      </a:endParaRPr>
                    </a:p>
                  </a:txBody>
                  <a:tcPr marL="0" marR="0" marB="0" marT="180975">
                    <a:lnL w="9525">
                      <a:solidFill>
                        <a:srgbClr val="D9D9D9"/>
                      </a:solidFill>
                      <a:prstDash val="solid"/>
                    </a:lnL>
                    <a:lnR w="9525">
                      <a:solidFill>
                        <a:srgbClr val="D9D9D9"/>
                      </a:solidFill>
                      <a:prstDash val="solid"/>
                    </a:lnR>
                    <a:lnT w="9525">
                      <a:solidFill>
                        <a:srgbClr val="D9D9D9"/>
                      </a:solidFill>
                      <a:prstDash val="solid"/>
                    </a:lnT>
                  </a:tcPr>
                </a:tc>
              </a:tr>
            </a:tbl>
          </a:graphicData>
        </a:graphic>
      </p:graphicFrame>
      <p:sp>
        <p:nvSpPr>
          <p:cNvPr id="23" name="object 23"/>
          <p:cNvSpPr txBox="1"/>
          <p:nvPr/>
        </p:nvSpPr>
        <p:spPr>
          <a:xfrm>
            <a:off x="414340" y="4507528"/>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spc="15" b="1">
                <a:solidFill>
                  <a:srgbClr val="7E7E7E"/>
                </a:solidFill>
                <a:latin typeface="Yu Gothic UI Semibold"/>
                <a:cs typeface="Yu Gothic UI Semibold"/>
              </a:rPr>
              <a:t>3</a:t>
            </a:r>
            <a:r>
              <a:rPr dirty="0" sz="1100"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4" name="object 24"/>
          <p:cNvSpPr txBox="1"/>
          <p:nvPr/>
        </p:nvSpPr>
        <p:spPr>
          <a:xfrm>
            <a:off x="414340" y="3876503"/>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4</a:t>
            </a:r>
            <a:r>
              <a:rPr dirty="0" sz="1100" spc="-10"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5" name="object 25"/>
          <p:cNvSpPr txBox="1"/>
          <p:nvPr/>
        </p:nvSpPr>
        <p:spPr>
          <a:xfrm>
            <a:off x="414340" y="3245478"/>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spc="15" b="1">
                <a:solidFill>
                  <a:srgbClr val="7E7E7E"/>
                </a:solidFill>
                <a:latin typeface="Yu Gothic UI Semibold"/>
                <a:cs typeface="Yu Gothic UI Semibold"/>
              </a:rPr>
              <a:t>5</a:t>
            </a:r>
            <a:r>
              <a:rPr dirty="0" sz="1100"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6" name="object 26"/>
          <p:cNvSpPr txBox="1"/>
          <p:nvPr/>
        </p:nvSpPr>
        <p:spPr>
          <a:xfrm>
            <a:off x="414340" y="2614453"/>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spc="15" b="1">
                <a:solidFill>
                  <a:srgbClr val="7E7E7E"/>
                </a:solidFill>
                <a:latin typeface="Yu Gothic UI Semibold"/>
                <a:cs typeface="Yu Gothic UI Semibold"/>
              </a:rPr>
              <a:t>6</a:t>
            </a:r>
            <a:r>
              <a:rPr dirty="0" sz="1100"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7" name="object 27"/>
          <p:cNvSpPr txBox="1"/>
          <p:nvPr/>
        </p:nvSpPr>
        <p:spPr>
          <a:xfrm>
            <a:off x="414340" y="1983428"/>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spc="30" b="1">
                <a:solidFill>
                  <a:srgbClr val="7E7E7E"/>
                </a:solidFill>
                <a:latin typeface="Yu Gothic UI Semibold"/>
                <a:cs typeface="Yu Gothic UI Semibold"/>
              </a:rPr>
              <a:t>7</a:t>
            </a:r>
            <a:r>
              <a:rPr dirty="0" sz="1100" spc="5"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8" name="object 28"/>
          <p:cNvSpPr txBox="1"/>
          <p:nvPr/>
        </p:nvSpPr>
        <p:spPr>
          <a:xfrm>
            <a:off x="414340" y="1352403"/>
            <a:ext cx="374015" cy="193040"/>
          </a:xfrm>
          <a:prstGeom prst="rect">
            <a:avLst/>
          </a:prstGeom>
        </p:spPr>
        <p:txBody>
          <a:bodyPr wrap="square" lIns="0" tIns="12700" rIns="0" bIns="0" rtlCol="0" vert="horz">
            <a:spAutoFit/>
          </a:bodyPr>
          <a:lstStyle/>
          <a:p>
            <a:pPr marL="12700">
              <a:lnSpc>
                <a:spcPct val="100000"/>
              </a:lnSpc>
              <a:spcBef>
                <a:spcPts val="100"/>
              </a:spcBef>
            </a:pPr>
            <a:r>
              <a:rPr dirty="0" sz="1100" spc="15" b="1">
                <a:solidFill>
                  <a:srgbClr val="7E7E7E"/>
                </a:solidFill>
                <a:latin typeface="Yu Gothic UI Semibold"/>
                <a:cs typeface="Yu Gothic UI Semibold"/>
              </a:rPr>
              <a:t>8</a:t>
            </a:r>
            <a:r>
              <a:rPr dirty="0" sz="1100" b="1">
                <a:solidFill>
                  <a:srgbClr val="7E7E7E"/>
                </a:solidFill>
                <a:latin typeface="Yu Gothic UI Semibold"/>
                <a:cs typeface="Yu Gothic UI Semibold"/>
              </a:rPr>
              <a:t>,</a:t>
            </a:r>
            <a:r>
              <a:rPr dirty="0" sz="1100" spc="-15" b="1">
                <a:solidFill>
                  <a:srgbClr val="7E7E7E"/>
                </a:solidFill>
                <a:latin typeface="Yu Gothic UI Semibold"/>
                <a:cs typeface="Yu Gothic UI Semibold"/>
              </a:rPr>
              <a:t>0</a:t>
            </a:r>
            <a:r>
              <a:rPr dirty="0" sz="1100" spc="5" b="1">
                <a:solidFill>
                  <a:srgbClr val="7E7E7E"/>
                </a:solidFill>
                <a:latin typeface="Yu Gothic UI Semibold"/>
                <a:cs typeface="Yu Gothic UI Semibold"/>
              </a:rPr>
              <a:t>00</a:t>
            </a:r>
            <a:endParaRPr sz="1100">
              <a:latin typeface="Yu Gothic UI Semibold"/>
              <a:cs typeface="Yu Gothic UI Semibold"/>
            </a:endParaRPr>
          </a:p>
        </p:txBody>
      </p:sp>
      <p:sp>
        <p:nvSpPr>
          <p:cNvPr id="29" name="object 29"/>
          <p:cNvSpPr txBox="1"/>
          <p:nvPr/>
        </p:nvSpPr>
        <p:spPr>
          <a:xfrm>
            <a:off x="3741864" y="866949"/>
            <a:ext cx="2565400" cy="330200"/>
          </a:xfrm>
          <a:prstGeom prst="rect">
            <a:avLst/>
          </a:prstGeom>
        </p:spPr>
        <p:txBody>
          <a:bodyPr wrap="square" lIns="0" tIns="12700" rIns="0" bIns="0" rtlCol="0" vert="horz">
            <a:spAutoFit/>
          </a:bodyPr>
          <a:lstStyle/>
          <a:p>
            <a:pPr marL="12700">
              <a:lnSpc>
                <a:spcPct val="100000"/>
              </a:lnSpc>
              <a:spcBef>
                <a:spcPts val="100"/>
              </a:spcBef>
            </a:pPr>
            <a:r>
              <a:rPr dirty="0" sz="2000" spc="30" b="1">
                <a:solidFill>
                  <a:srgbClr val="404040"/>
                </a:solidFill>
                <a:latin typeface="Yu Gothic UI Semibold"/>
                <a:cs typeface="Yu Gothic UI Semibold"/>
              </a:rPr>
              <a:t>学歴別想定年収額の差</a:t>
            </a:r>
            <a:endParaRPr sz="2000">
              <a:latin typeface="Yu Gothic UI Semibold"/>
              <a:cs typeface="Yu Gothic UI Semibold"/>
            </a:endParaRPr>
          </a:p>
        </p:txBody>
      </p:sp>
      <p:sp>
        <p:nvSpPr>
          <p:cNvPr id="30" name="object 30"/>
          <p:cNvSpPr txBox="1"/>
          <p:nvPr/>
        </p:nvSpPr>
        <p:spPr>
          <a:xfrm>
            <a:off x="836800" y="1017184"/>
            <a:ext cx="431800" cy="147320"/>
          </a:xfrm>
          <a:prstGeom prst="rect">
            <a:avLst/>
          </a:prstGeom>
        </p:spPr>
        <p:txBody>
          <a:bodyPr wrap="square" lIns="0" tIns="12700" rIns="0" bIns="0" rtlCol="0" vert="horz">
            <a:spAutoFit/>
          </a:bodyPr>
          <a:lstStyle/>
          <a:p>
            <a:pPr marL="12700">
              <a:lnSpc>
                <a:spcPct val="100000"/>
              </a:lnSpc>
              <a:spcBef>
                <a:spcPts val="100"/>
              </a:spcBef>
            </a:pPr>
            <a:r>
              <a:rPr dirty="0" sz="800" b="1">
                <a:solidFill>
                  <a:srgbClr val="7E7E7E"/>
                </a:solidFill>
                <a:latin typeface="Yu Gothic UI Semibold"/>
                <a:cs typeface="Yu Gothic UI Semibold"/>
              </a:rPr>
              <a:t>（千円）</a:t>
            </a:r>
            <a:endParaRPr sz="800">
              <a:latin typeface="Yu Gothic UI Semibold"/>
              <a:cs typeface="Yu Gothic UI Semibold"/>
            </a:endParaRPr>
          </a:p>
        </p:txBody>
      </p:sp>
      <p:grpSp>
        <p:nvGrpSpPr>
          <p:cNvPr id="31" name="object 31"/>
          <p:cNvGrpSpPr/>
          <p:nvPr/>
        </p:nvGrpSpPr>
        <p:grpSpPr>
          <a:xfrm>
            <a:off x="1416050" y="1564322"/>
            <a:ext cx="6983095" cy="2501265"/>
            <a:chOff x="1416050" y="1564322"/>
            <a:chExt cx="6983095" cy="2501265"/>
          </a:xfrm>
        </p:grpSpPr>
        <p:sp>
          <p:nvSpPr>
            <p:cNvPr id="32" name="object 32"/>
            <p:cNvSpPr/>
            <p:nvPr/>
          </p:nvSpPr>
          <p:spPr>
            <a:xfrm>
              <a:off x="1416050" y="1578610"/>
              <a:ext cx="6983095" cy="0"/>
            </a:xfrm>
            <a:custGeom>
              <a:avLst/>
              <a:gdLst/>
              <a:ahLst/>
              <a:cxnLst/>
              <a:rect l="l" t="t" r="r" b="b"/>
              <a:pathLst>
                <a:path w="6983095" h="0">
                  <a:moveTo>
                    <a:pt x="6982866" y="0"/>
                  </a:moveTo>
                  <a:lnTo>
                    <a:pt x="0" y="0"/>
                  </a:lnTo>
                </a:path>
              </a:pathLst>
            </a:custGeom>
            <a:ln w="28575">
              <a:solidFill>
                <a:srgbClr val="FFC000"/>
              </a:solidFill>
              <a:prstDash val="lgDash"/>
            </a:ln>
          </p:spPr>
          <p:txBody>
            <a:bodyPr wrap="square" lIns="0" tIns="0" rIns="0" bIns="0" rtlCol="0"/>
            <a:lstStyle/>
            <a:p/>
          </p:txBody>
        </p:sp>
        <p:sp>
          <p:nvSpPr>
            <p:cNvPr id="33" name="object 33"/>
            <p:cNvSpPr/>
            <p:nvPr/>
          </p:nvSpPr>
          <p:spPr>
            <a:xfrm>
              <a:off x="2025650" y="1627219"/>
              <a:ext cx="0" cy="2423795"/>
            </a:xfrm>
            <a:custGeom>
              <a:avLst/>
              <a:gdLst/>
              <a:ahLst/>
              <a:cxnLst/>
              <a:rect l="l" t="t" r="r" b="b"/>
              <a:pathLst>
                <a:path w="0" h="2423795">
                  <a:moveTo>
                    <a:pt x="0" y="0"/>
                  </a:moveTo>
                  <a:lnTo>
                    <a:pt x="0" y="2423629"/>
                  </a:lnTo>
                </a:path>
              </a:pathLst>
            </a:custGeom>
            <a:ln w="28575">
              <a:solidFill>
                <a:srgbClr val="45969F"/>
              </a:solidFill>
            </a:ln>
          </p:spPr>
          <p:txBody>
            <a:bodyPr wrap="square" lIns="0" tIns="0" rIns="0" bIns="0" rtlCol="0"/>
            <a:lstStyle/>
            <a:p/>
          </p:txBody>
        </p:sp>
        <p:sp>
          <p:nvSpPr>
            <p:cNvPr id="34" name="object 34"/>
            <p:cNvSpPr/>
            <p:nvPr/>
          </p:nvSpPr>
          <p:spPr>
            <a:xfrm>
              <a:off x="1975650" y="3965125"/>
              <a:ext cx="100330" cy="85725"/>
            </a:xfrm>
            <a:custGeom>
              <a:avLst/>
              <a:gdLst/>
              <a:ahLst/>
              <a:cxnLst/>
              <a:rect l="l" t="t" r="r" b="b"/>
              <a:pathLst>
                <a:path w="100330" h="85725">
                  <a:moveTo>
                    <a:pt x="100012" y="0"/>
                  </a:moveTo>
                  <a:lnTo>
                    <a:pt x="49999" y="85724"/>
                  </a:lnTo>
                  <a:lnTo>
                    <a:pt x="0" y="0"/>
                  </a:lnTo>
                </a:path>
              </a:pathLst>
            </a:custGeom>
            <a:ln w="28575">
              <a:solidFill>
                <a:srgbClr val="45969F"/>
              </a:solidFill>
            </a:ln>
          </p:spPr>
          <p:txBody>
            <a:bodyPr wrap="square" lIns="0" tIns="0" rIns="0" bIns="0" rtlCol="0"/>
            <a:lstStyle/>
            <a:p/>
          </p:txBody>
        </p:sp>
        <p:sp>
          <p:nvSpPr>
            <p:cNvPr id="35" name="object 35"/>
            <p:cNvSpPr/>
            <p:nvPr/>
          </p:nvSpPr>
          <p:spPr>
            <a:xfrm>
              <a:off x="1975648" y="1627221"/>
              <a:ext cx="100330" cy="85725"/>
            </a:xfrm>
            <a:custGeom>
              <a:avLst/>
              <a:gdLst/>
              <a:ahLst/>
              <a:cxnLst/>
              <a:rect l="l" t="t" r="r" b="b"/>
              <a:pathLst>
                <a:path w="100330" h="85725">
                  <a:moveTo>
                    <a:pt x="0" y="85725"/>
                  </a:moveTo>
                  <a:lnTo>
                    <a:pt x="49999" y="0"/>
                  </a:lnTo>
                  <a:lnTo>
                    <a:pt x="100012" y="85725"/>
                  </a:lnTo>
                </a:path>
              </a:pathLst>
            </a:custGeom>
            <a:ln w="28575">
              <a:solidFill>
                <a:srgbClr val="45969F"/>
              </a:solidFill>
            </a:ln>
          </p:spPr>
          <p:txBody>
            <a:bodyPr wrap="square" lIns="0" tIns="0" rIns="0" bIns="0" rtlCol="0"/>
            <a:lstStyle/>
            <a:p/>
          </p:txBody>
        </p:sp>
      </p:grpSp>
      <p:sp>
        <p:nvSpPr>
          <p:cNvPr id="36" name="object 36"/>
          <p:cNvSpPr txBox="1"/>
          <p:nvPr/>
        </p:nvSpPr>
        <p:spPr>
          <a:xfrm>
            <a:off x="2151464" y="2698625"/>
            <a:ext cx="1783080" cy="269240"/>
          </a:xfrm>
          <a:prstGeom prst="rect">
            <a:avLst/>
          </a:prstGeom>
        </p:spPr>
        <p:txBody>
          <a:bodyPr wrap="square" lIns="0" tIns="12700" rIns="0" bIns="0" rtlCol="0" vert="horz">
            <a:spAutoFit/>
          </a:bodyPr>
          <a:lstStyle/>
          <a:p>
            <a:pPr marL="12700">
              <a:lnSpc>
                <a:spcPct val="100000"/>
              </a:lnSpc>
              <a:spcBef>
                <a:spcPts val="100"/>
              </a:spcBef>
            </a:pPr>
            <a:r>
              <a:rPr dirty="0" sz="1600" b="1">
                <a:solidFill>
                  <a:srgbClr val="404040"/>
                </a:solidFill>
                <a:latin typeface="Yu Gothic UI Semibold"/>
                <a:cs typeface="Yu Gothic UI Semibold"/>
              </a:rPr>
              <a:t>約</a:t>
            </a:r>
            <a:r>
              <a:rPr dirty="0" sz="1600" spc="-10" b="1">
                <a:solidFill>
                  <a:srgbClr val="404040"/>
                </a:solidFill>
                <a:latin typeface="Yu Gothic UI Semibold"/>
                <a:cs typeface="Yu Gothic UI Semibold"/>
              </a:rPr>
              <a:t>380</a:t>
            </a:r>
            <a:r>
              <a:rPr dirty="0" sz="1600" spc="40" b="1">
                <a:solidFill>
                  <a:srgbClr val="404040"/>
                </a:solidFill>
                <a:latin typeface="Yu Gothic UI Semibold"/>
                <a:cs typeface="Yu Gothic UI Semibold"/>
              </a:rPr>
              <a:t>万円の年収差</a:t>
            </a:r>
            <a:endParaRPr sz="1600">
              <a:latin typeface="Yu Gothic UI Semibold"/>
              <a:cs typeface="Yu Gothic UI Semibold"/>
            </a:endParaRP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27</a:t>
            </a:r>
          </a:p>
        </p:txBody>
      </p:sp>
      <p:sp>
        <p:nvSpPr>
          <p:cNvPr id="39" name="object 39"/>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7" name="object 37"/>
          <p:cNvSpPr txBox="1">
            <a:spLocks noGrp="1"/>
          </p:cNvSpPr>
          <p:nvPr>
            <p:ph type="title"/>
          </p:nvPr>
        </p:nvSpPr>
        <p:spPr>
          <a:xfrm>
            <a:off x="323557"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
        <p:nvSpPr>
          <p:cNvPr id="3" name="object 3"/>
          <p:cNvSpPr/>
          <p:nvPr/>
        </p:nvSpPr>
        <p:spPr>
          <a:xfrm>
            <a:off x="119379" y="5854700"/>
            <a:ext cx="9657080" cy="403860"/>
          </a:xfrm>
          <a:custGeom>
            <a:avLst/>
            <a:gdLst/>
            <a:ahLst/>
            <a:cxnLst/>
            <a:rect l="l" t="t" r="r" b="b"/>
            <a:pathLst>
              <a:path w="9657080" h="403860">
                <a:moveTo>
                  <a:pt x="9657080" y="0"/>
                </a:moveTo>
                <a:lnTo>
                  <a:pt x="0" y="0"/>
                </a:lnTo>
                <a:lnTo>
                  <a:pt x="0" y="403859"/>
                </a:lnTo>
                <a:lnTo>
                  <a:pt x="9657080" y="403859"/>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933949" y="5909768"/>
            <a:ext cx="8026400" cy="299720"/>
          </a:xfrm>
          <a:prstGeom prst="rect">
            <a:avLst/>
          </a:prstGeom>
        </p:spPr>
        <p:txBody>
          <a:bodyPr wrap="square" lIns="0" tIns="12700" rIns="0" bIns="0" rtlCol="0" vert="horz">
            <a:spAutoFit/>
          </a:bodyPr>
          <a:lstStyle/>
          <a:p>
            <a:pPr marL="12700">
              <a:lnSpc>
                <a:spcPct val="100000"/>
              </a:lnSpc>
              <a:spcBef>
                <a:spcPts val="100"/>
              </a:spcBef>
            </a:pPr>
            <a:r>
              <a:rPr dirty="0" sz="1800" spc="250" b="1">
                <a:solidFill>
                  <a:srgbClr val="252525"/>
                </a:solidFill>
                <a:latin typeface="Yu Gothic UI Semibold"/>
                <a:cs typeface="Yu Gothic UI Semibold"/>
              </a:rPr>
              <a:t>世帯年収が高いほど、一人当たりの子どもにかける教育費は高くなっている。</a:t>
            </a:r>
            <a:endParaRPr sz="1800">
              <a:latin typeface="Yu Gothic UI Semibold"/>
              <a:cs typeface="Yu Gothic UI Semibold"/>
            </a:endParaRPr>
          </a:p>
        </p:txBody>
      </p:sp>
      <p:sp>
        <p:nvSpPr>
          <p:cNvPr id="5" name="object 5"/>
          <p:cNvSpPr txBox="1"/>
          <p:nvPr/>
        </p:nvSpPr>
        <p:spPr>
          <a:xfrm>
            <a:off x="3691920" y="5479116"/>
            <a:ext cx="5930900" cy="187325"/>
          </a:xfrm>
          <a:prstGeom prst="rect">
            <a:avLst/>
          </a:prstGeom>
        </p:spPr>
        <p:txBody>
          <a:bodyPr wrap="square" lIns="0" tIns="13970" rIns="0" bIns="0" rtlCol="0" vert="horz">
            <a:spAutoFit/>
          </a:bodyPr>
          <a:lstStyle/>
          <a:p>
            <a:pPr marL="12700">
              <a:lnSpc>
                <a:spcPct val="100000"/>
              </a:lnSpc>
              <a:spcBef>
                <a:spcPts val="110"/>
              </a:spcBef>
            </a:pPr>
            <a:r>
              <a:rPr dirty="0" sz="1050" spc="105" b="1">
                <a:solidFill>
                  <a:srgbClr val="7E7E7E"/>
                </a:solidFill>
                <a:latin typeface="Yu Gothic UI Semibold"/>
                <a:cs typeface="Yu Gothic UI Semibold"/>
              </a:rPr>
              <a:t>ベネッセ教育総</a:t>
            </a:r>
            <a:r>
              <a:rPr dirty="0" sz="1050" spc="100" b="1">
                <a:solidFill>
                  <a:srgbClr val="7E7E7E"/>
                </a:solidFill>
                <a:latin typeface="Yu Gothic UI Semibold"/>
                <a:cs typeface="Yu Gothic UI Semibold"/>
              </a:rPr>
              <a:t>合</a:t>
            </a:r>
            <a:r>
              <a:rPr dirty="0" sz="1050" spc="10" b="1">
                <a:solidFill>
                  <a:srgbClr val="7E7E7E"/>
                </a:solidFill>
                <a:latin typeface="Yu Gothic UI Semibold"/>
                <a:cs typeface="Yu Gothic UI Semibold"/>
              </a:rPr>
              <a:t>研</a:t>
            </a:r>
            <a:r>
              <a:rPr dirty="0" sz="1050" spc="-10" b="1">
                <a:solidFill>
                  <a:srgbClr val="7E7E7E"/>
                </a:solidFill>
                <a:latin typeface="Yu Gothic UI Semibold"/>
                <a:cs typeface="Yu Gothic UI Semibold"/>
              </a:rPr>
              <a:t>究</a:t>
            </a:r>
            <a:r>
              <a:rPr dirty="0" sz="1050" spc="360" b="1">
                <a:solidFill>
                  <a:srgbClr val="7E7E7E"/>
                </a:solidFill>
                <a:latin typeface="Yu Gothic UI Semibold"/>
                <a:cs typeface="Yu Gothic UI Semibold"/>
              </a:rPr>
              <a:t>所</a:t>
            </a:r>
            <a:r>
              <a:rPr dirty="0" sz="1050" spc="160" b="1">
                <a:solidFill>
                  <a:srgbClr val="7E7E7E"/>
                </a:solidFill>
                <a:latin typeface="Yu Gothic UI Semibold"/>
                <a:cs typeface="Yu Gothic UI Semibold"/>
              </a:rPr>
              <a:t>「</a:t>
            </a:r>
            <a:r>
              <a:rPr dirty="0" sz="1050" spc="165" b="1">
                <a:solidFill>
                  <a:srgbClr val="7E7E7E"/>
                </a:solidFill>
                <a:latin typeface="Yu Gothic UI Semibold"/>
                <a:cs typeface="Yu Gothic UI Semibold"/>
              </a:rPr>
              <a:t>子</a:t>
            </a:r>
            <a:r>
              <a:rPr dirty="0" sz="1050" spc="100" b="1">
                <a:solidFill>
                  <a:srgbClr val="7E7E7E"/>
                </a:solidFill>
                <a:latin typeface="Yu Gothic UI Semibold"/>
                <a:cs typeface="Yu Gothic UI Semibold"/>
              </a:rPr>
              <a:t>ど</a:t>
            </a:r>
            <a:r>
              <a:rPr dirty="0" sz="1050" spc="200" b="1">
                <a:solidFill>
                  <a:srgbClr val="7E7E7E"/>
                </a:solidFill>
                <a:latin typeface="Yu Gothic UI Semibold"/>
                <a:cs typeface="Yu Gothic UI Semibold"/>
              </a:rPr>
              <a:t>も</a:t>
            </a:r>
            <a:r>
              <a:rPr dirty="0" sz="1050" spc="195" b="1">
                <a:solidFill>
                  <a:srgbClr val="7E7E7E"/>
                </a:solidFill>
                <a:latin typeface="Yu Gothic UI Semibold"/>
                <a:cs typeface="Yu Gothic UI Semibold"/>
              </a:rPr>
              <a:t>の</a:t>
            </a:r>
            <a:r>
              <a:rPr dirty="0" sz="1050" spc="10" b="1">
                <a:solidFill>
                  <a:srgbClr val="7E7E7E"/>
                </a:solidFill>
                <a:latin typeface="Yu Gothic UI Semibold"/>
                <a:cs typeface="Yu Gothic UI Semibold"/>
              </a:rPr>
              <a:t>生</a:t>
            </a:r>
            <a:r>
              <a:rPr dirty="0" sz="1050" spc="-10" b="1">
                <a:solidFill>
                  <a:srgbClr val="7E7E7E"/>
                </a:solidFill>
                <a:latin typeface="Yu Gothic UI Semibold"/>
                <a:cs typeface="Yu Gothic UI Semibold"/>
              </a:rPr>
              <a:t>活</a:t>
            </a:r>
            <a:r>
              <a:rPr dirty="0" sz="1050" spc="125" b="1">
                <a:solidFill>
                  <a:srgbClr val="7E7E7E"/>
                </a:solidFill>
                <a:latin typeface="Yu Gothic UI Semibold"/>
                <a:cs typeface="Yu Gothic UI Semibold"/>
              </a:rPr>
              <a:t>と</a:t>
            </a:r>
            <a:r>
              <a:rPr dirty="0" sz="1050" spc="150" b="1">
                <a:solidFill>
                  <a:srgbClr val="7E7E7E"/>
                </a:solidFill>
                <a:latin typeface="Yu Gothic UI Semibold"/>
                <a:cs typeface="Yu Gothic UI Semibold"/>
              </a:rPr>
              <a:t>学</a:t>
            </a:r>
            <a:r>
              <a:rPr dirty="0" sz="1050" spc="190" b="1">
                <a:solidFill>
                  <a:srgbClr val="7E7E7E"/>
                </a:solidFill>
                <a:latin typeface="Yu Gothic UI Semibold"/>
                <a:cs typeface="Yu Gothic UI Semibold"/>
              </a:rPr>
              <a:t>び</a:t>
            </a:r>
            <a:r>
              <a:rPr dirty="0" sz="1050" spc="160" b="1">
                <a:solidFill>
                  <a:srgbClr val="7E7E7E"/>
                </a:solidFill>
                <a:latin typeface="Yu Gothic UI Semibold"/>
                <a:cs typeface="Yu Gothic UI Semibold"/>
              </a:rPr>
              <a:t>に</a:t>
            </a:r>
            <a:r>
              <a:rPr dirty="0" sz="1050" spc="105" b="1">
                <a:solidFill>
                  <a:srgbClr val="7E7E7E"/>
                </a:solidFill>
                <a:latin typeface="Yu Gothic UI Semibold"/>
                <a:cs typeface="Yu Gothic UI Semibold"/>
              </a:rPr>
              <a:t>関</a:t>
            </a:r>
            <a:r>
              <a:rPr dirty="0" sz="1050" spc="65" b="1">
                <a:solidFill>
                  <a:srgbClr val="7E7E7E"/>
                </a:solidFill>
                <a:latin typeface="Yu Gothic UI Semibold"/>
                <a:cs typeface="Yu Gothic UI Semibold"/>
              </a:rPr>
              <a:t>す</a:t>
            </a:r>
            <a:r>
              <a:rPr dirty="0" sz="1050" spc="105" b="1">
                <a:solidFill>
                  <a:srgbClr val="7E7E7E"/>
                </a:solidFill>
                <a:latin typeface="Yu Gothic UI Semibold"/>
                <a:cs typeface="Yu Gothic UI Semibold"/>
              </a:rPr>
              <a:t>る</a:t>
            </a:r>
            <a:r>
              <a:rPr dirty="0" sz="1050" spc="120" b="1">
                <a:solidFill>
                  <a:srgbClr val="7E7E7E"/>
                </a:solidFill>
                <a:latin typeface="Yu Gothic UI Semibold"/>
                <a:cs typeface="Yu Gothic UI Semibold"/>
              </a:rPr>
              <a:t>親</a:t>
            </a:r>
            <a:r>
              <a:rPr dirty="0" sz="1050" spc="10" b="1">
                <a:solidFill>
                  <a:srgbClr val="7E7E7E"/>
                </a:solidFill>
                <a:latin typeface="Yu Gothic UI Semibold"/>
                <a:cs typeface="Yu Gothic UI Semibold"/>
              </a:rPr>
              <a:t>子</a:t>
            </a:r>
            <a:r>
              <a:rPr dirty="0" sz="1050" spc="-10" b="1">
                <a:solidFill>
                  <a:srgbClr val="7E7E7E"/>
                </a:solidFill>
                <a:latin typeface="Yu Gothic UI Semibold"/>
                <a:cs typeface="Yu Gothic UI Semibold"/>
              </a:rPr>
              <a:t>調</a:t>
            </a:r>
            <a:r>
              <a:rPr dirty="0" sz="1050" spc="10" b="1">
                <a:solidFill>
                  <a:srgbClr val="7E7E7E"/>
                </a:solidFill>
                <a:latin typeface="Yu Gothic UI Semibold"/>
                <a:cs typeface="Yu Gothic UI Semibold"/>
              </a:rPr>
              <a:t>査</a:t>
            </a:r>
            <a:r>
              <a:rPr dirty="0" sz="1050" spc="35" b="1">
                <a:solidFill>
                  <a:srgbClr val="7E7E7E"/>
                </a:solidFill>
                <a:latin typeface="Yu Gothic UI Semibold"/>
                <a:cs typeface="Yu Gothic UI Semibold"/>
              </a:rPr>
              <a:t>2015</a:t>
            </a:r>
            <a:r>
              <a:rPr dirty="0" sz="1050" spc="320" b="1">
                <a:solidFill>
                  <a:srgbClr val="7E7E7E"/>
                </a:solidFill>
                <a:latin typeface="Yu Gothic UI Semibold"/>
                <a:cs typeface="Yu Gothic UI Semibold"/>
              </a:rPr>
              <a:t>」をも</a:t>
            </a:r>
            <a:r>
              <a:rPr dirty="0" sz="1050" spc="325" b="1">
                <a:solidFill>
                  <a:srgbClr val="7E7E7E"/>
                </a:solidFill>
                <a:latin typeface="Yu Gothic UI Semibold"/>
                <a:cs typeface="Yu Gothic UI Semibold"/>
              </a:rPr>
              <a:t>と</a:t>
            </a:r>
            <a:r>
              <a:rPr dirty="0" sz="1050" spc="220" b="1">
                <a:solidFill>
                  <a:srgbClr val="7E7E7E"/>
                </a:solidFill>
                <a:latin typeface="Yu Gothic UI Semibold"/>
                <a:cs typeface="Yu Gothic UI Semibold"/>
              </a:rPr>
              <a:t>に</a:t>
            </a:r>
            <a:r>
              <a:rPr dirty="0" sz="1050" spc="-15"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5"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60" b="1">
                <a:solidFill>
                  <a:srgbClr val="7E7E7E"/>
                </a:solidFill>
                <a:latin typeface="Yu Gothic UI Semibold"/>
                <a:cs typeface="Yu Gothic UI Semibold"/>
              </a:rPr>
              <a:t>の</a:t>
            </a:r>
            <a:r>
              <a:rPr dirty="0" sz="1050" spc="95" b="1">
                <a:solidFill>
                  <a:srgbClr val="7E7E7E"/>
                </a:solidFill>
                <a:latin typeface="Yu Gothic UI Semibold"/>
                <a:cs typeface="Yu Gothic UI Semibold"/>
              </a:rPr>
              <a:t>会</a:t>
            </a:r>
            <a:r>
              <a:rPr dirty="0" sz="1050" spc="-15" b="1">
                <a:solidFill>
                  <a:srgbClr val="7E7E7E"/>
                </a:solidFill>
                <a:latin typeface="Yu Gothic UI Semibold"/>
                <a:cs typeface="Yu Gothic UI Semibold"/>
              </a:rPr>
              <a:t>作成</a:t>
            </a:r>
            <a:endParaRPr sz="1050">
              <a:latin typeface="Yu Gothic UI Semibold"/>
              <a:cs typeface="Yu Gothic UI Semibold"/>
            </a:endParaRPr>
          </a:p>
        </p:txBody>
      </p:sp>
      <p:grpSp>
        <p:nvGrpSpPr>
          <p:cNvPr id="6" name="object 6"/>
          <p:cNvGrpSpPr/>
          <p:nvPr/>
        </p:nvGrpSpPr>
        <p:grpSpPr>
          <a:xfrm>
            <a:off x="937260" y="1813242"/>
            <a:ext cx="8564880" cy="2733675"/>
            <a:chOff x="937260" y="1813242"/>
            <a:chExt cx="8564880" cy="2733675"/>
          </a:xfrm>
        </p:grpSpPr>
        <p:sp>
          <p:nvSpPr>
            <p:cNvPr id="7" name="object 7"/>
            <p:cNvSpPr/>
            <p:nvPr/>
          </p:nvSpPr>
          <p:spPr>
            <a:xfrm>
              <a:off x="937260" y="3205479"/>
              <a:ext cx="8564880" cy="1038860"/>
            </a:xfrm>
            <a:custGeom>
              <a:avLst/>
              <a:gdLst/>
              <a:ahLst/>
              <a:cxnLst/>
              <a:rect l="l" t="t" r="r" b="b"/>
              <a:pathLst>
                <a:path w="8564880" h="1038860">
                  <a:moveTo>
                    <a:pt x="0" y="1038860"/>
                  </a:moveTo>
                  <a:lnTo>
                    <a:pt x="8564880" y="1038860"/>
                  </a:lnTo>
                </a:path>
                <a:path w="8564880" h="1038860">
                  <a:moveTo>
                    <a:pt x="0" y="520700"/>
                  </a:moveTo>
                  <a:lnTo>
                    <a:pt x="8564880" y="520700"/>
                  </a:lnTo>
                </a:path>
                <a:path w="8564880" h="1038860">
                  <a:moveTo>
                    <a:pt x="0" y="0"/>
                  </a:moveTo>
                  <a:lnTo>
                    <a:pt x="8564880" y="0"/>
                  </a:lnTo>
                </a:path>
              </a:pathLst>
            </a:custGeom>
            <a:ln w="9525">
              <a:solidFill>
                <a:srgbClr val="D9D9D9"/>
              </a:solidFill>
            </a:ln>
          </p:spPr>
          <p:txBody>
            <a:bodyPr wrap="square" lIns="0" tIns="0" rIns="0" bIns="0" rtlCol="0"/>
            <a:lstStyle/>
            <a:p/>
          </p:txBody>
        </p:sp>
        <p:sp>
          <p:nvSpPr>
            <p:cNvPr id="8" name="object 8"/>
            <p:cNvSpPr/>
            <p:nvPr/>
          </p:nvSpPr>
          <p:spPr>
            <a:xfrm>
              <a:off x="1294130" y="3036569"/>
              <a:ext cx="7851140" cy="1038860"/>
            </a:xfrm>
            <a:custGeom>
              <a:avLst/>
              <a:gdLst/>
              <a:ahLst/>
              <a:cxnLst/>
              <a:rect l="l" t="t" r="r" b="b"/>
              <a:pathLst>
                <a:path w="7851140" h="1038860">
                  <a:moveTo>
                    <a:pt x="0" y="1003299"/>
                  </a:moveTo>
                  <a:lnTo>
                    <a:pt x="713740" y="901699"/>
                  </a:lnTo>
                  <a:lnTo>
                    <a:pt x="1427480" y="779779"/>
                  </a:lnTo>
                  <a:lnTo>
                    <a:pt x="2141220" y="802639"/>
                  </a:lnTo>
                  <a:lnTo>
                    <a:pt x="2854960" y="789939"/>
                  </a:lnTo>
                  <a:lnTo>
                    <a:pt x="3568700" y="675639"/>
                  </a:lnTo>
                  <a:lnTo>
                    <a:pt x="4282440" y="716279"/>
                  </a:lnTo>
                  <a:lnTo>
                    <a:pt x="4996180" y="454659"/>
                  </a:lnTo>
                  <a:lnTo>
                    <a:pt x="5709920" y="0"/>
                  </a:lnTo>
                  <a:lnTo>
                    <a:pt x="6423660" y="1038859"/>
                  </a:lnTo>
                  <a:lnTo>
                    <a:pt x="7137400" y="947419"/>
                  </a:lnTo>
                  <a:lnTo>
                    <a:pt x="7851140" y="769619"/>
                  </a:lnTo>
                </a:path>
              </a:pathLst>
            </a:custGeom>
            <a:ln w="28575">
              <a:solidFill>
                <a:srgbClr val="00AF50"/>
              </a:solidFill>
            </a:ln>
          </p:spPr>
          <p:txBody>
            <a:bodyPr wrap="square" lIns="0" tIns="0" rIns="0" bIns="0" rtlCol="0"/>
            <a:lstStyle/>
            <a:p/>
          </p:txBody>
        </p:sp>
        <p:pic>
          <p:nvPicPr>
            <p:cNvPr id="9" name="object 9"/>
            <p:cNvPicPr/>
            <p:nvPr/>
          </p:nvPicPr>
          <p:blipFill>
            <a:blip r:embed="rId2" cstate="print"/>
            <a:stretch>
              <a:fillRect/>
            </a:stretch>
          </p:blipFill>
          <p:spPr>
            <a:xfrm>
              <a:off x="1254890" y="4000982"/>
              <a:ext cx="73025" cy="73025"/>
            </a:xfrm>
            <a:prstGeom prst="rect">
              <a:avLst/>
            </a:prstGeom>
          </p:spPr>
        </p:pic>
        <p:pic>
          <p:nvPicPr>
            <p:cNvPr id="10" name="object 10"/>
            <p:cNvPicPr/>
            <p:nvPr/>
          </p:nvPicPr>
          <p:blipFill>
            <a:blip r:embed="rId2" cstate="print"/>
            <a:stretch>
              <a:fillRect/>
            </a:stretch>
          </p:blipFill>
          <p:spPr>
            <a:xfrm>
              <a:off x="1968630" y="3899382"/>
              <a:ext cx="73025" cy="73025"/>
            </a:xfrm>
            <a:prstGeom prst="rect">
              <a:avLst/>
            </a:prstGeom>
          </p:spPr>
        </p:pic>
        <p:pic>
          <p:nvPicPr>
            <p:cNvPr id="11" name="object 11"/>
            <p:cNvPicPr/>
            <p:nvPr/>
          </p:nvPicPr>
          <p:blipFill>
            <a:blip r:embed="rId3" cstate="print"/>
            <a:stretch>
              <a:fillRect/>
            </a:stretch>
          </p:blipFill>
          <p:spPr>
            <a:xfrm>
              <a:off x="2682370" y="3780002"/>
              <a:ext cx="73025" cy="73025"/>
            </a:xfrm>
            <a:prstGeom prst="rect">
              <a:avLst/>
            </a:prstGeom>
          </p:spPr>
        </p:pic>
        <p:pic>
          <p:nvPicPr>
            <p:cNvPr id="12" name="object 12"/>
            <p:cNvPicPr/>
            <p:nvPr/>
          </p:nvPicPr>
          <p:blipFill>
            <a:blip r:embed="rId4" cstate="print"/>
            <a:stretch>
              <a:fillRect/>
            </a:stretch>
          </p:blipFill>
          <p:spPr>
            <a:xfrm>
              <a:off x="3396110" y="3802862"/>
              <a:ext cx="73025" cy="73025"/>
            </a:xfrm>
            <a:prstGeom prst="rect">
              <a:avLst/>
            </a:prstGeom>
          </p:spPr>
        </p:pic>
        <p:pic>
          <p:nvPicPr>
            <p:cNvPr id="13" name="object 13"/>
            <p:cNvPicPr/>
            <p:nvPr/>
          </p:nvPicPr>
          <p:blipFill>
            <a:blip r:embed="rId5" cstate="print"/>
            <a:stretch>
              <a:fillRect/>
            </a:stretch>
          </p:blipFill>
          <p:spPr>
            <a:xfrm>
              <a:off x="4109850" y="3790162"/>
              <a:ext cx="73025" cy="73025"/>
            </a:xfrm>
            <a:prstGeom prst="rect">
              <a:avLst/>
            </a:prstGeom>
          </p:spPr>
        </p:pic>
        <p:pic>
          <p:nvPicPr>
            <p:cNvPr id="14" name="object 14"/>
            <p:cNvPicPr/>
            <p:nvPr/>
          </p:nvPicPr>
          <p:blipFill>
            <a:blip r:embed="rId6" cstate="print"/>
            <a:stretch>
              <a:fillRect/>
            </a:stretch>
          </p:blipFill>
          <p:spPr>
            <a:xfrm>
              <a:off x="4823591" y="3675862"/>
              <a:ext cx="73025" cy="73025"/>
            </a:xfrm>
            <a:prstGeom prst="rect">
              <a:avLst/>
            </a:prstGeom>
          </p:spPr>
        </p:pic>
        <p:pic>
          <p:nvPicPr>
            <p:cNvPr id="15" name="object 15"/>
            <p:cNvPicPr/>
            <p:nvPr/>
          </p:nvPicPr>
          <p:blipFill>
            <a:blip r:embed="rId7" cstate="print"/>
            <a:stretch>
              <a:fillRect/>
            </a:stretch>
          </p:blipFill>
          <p:spPr>
            <a:xfrm>
              <a:off x="5537330" y="3716502"/>
              <a:ext cx="73025" cy="73025"/>
            </a:xfrm>
            <a:prstGeom prst="rect">
              <a:avLst/>
            </a:prstGeom>
          </p:spPr>
        </p:pic>
        <p:pic>
          <p:nvPicPr>
            <p:cNvPr id="16" name="object 16"/>
            <p:cNvPicPr/>
            <p:nvPr/>
          </p:nvPicPr>
          <p:blipFill>
            <a:blip r:embed="rId8" cstate="print"/>
            <a:stretch>
              <a:fillRect/>
            </a:stretch>
          </p:blipFill>
          <p:spPr>
            <a:xfrm>
              <a:off x="6253609" y="3454881"/>
              <a:ext cx="73025" cy="73025"/>
            </a:xfrm>
            <a:prstGeom prst="rect">
              <a:avLst/>
            </a:prstGeom>
          </p:spPr>
        </p:pic>
        <p:pic>
          <p:nvPicPr>
            <p:cNvPr id="17" name="object 17"/>
            <p:cNvPicPr/>
            <p:nvPr/>
          </p:nvPicPr>
          <p:blipFill>
            <a:blip r:embed="rId8" cstate="print"/>
            <a:stretch>
              <a:fillRect/>
            </a:stretch>
          </p:blipFill>
          <p:spPr>
            <a:xfrm>
              <a:off x="6967350" y="2997681"/>
              <a:ext cx="73025" cy="73025"/>
            </a:xfrm>
            <a:prstGeom prst="rect">
              <a:avLst/>
            </a:prstGeom>
          </p:spPr>
        </p:pic>
        <p:pic>
          <p:nvPicPr>
            <p:cNvPr id="18" name="object 18"/>
            <p:cNvPicPr/>
            <p:nvPr/>
          </p:nvPicPr>
          <p:blipFill>
            <a:blip r:embed="rId9" cstate="print"/>
            <a:stretch>
              <a:fillRect/>
            </a:stretch>
          </p:blipFill>
          <p:spPr>
            <a:xfrm>
              <a:off x="7681089" y="4036541"/>
              <a:ext cx="73025" cy="73025"/>
            </a:xfrm>
            <a:prstGeom prst="rect">
              <a:avLst/>
            </a:prstGeom>
          </p:spPr>
        </p:pic>
        <p:pic>
          <p:nvPicPr>
            <p:cNvPr id="19" name="object 19"/>
            <p:cNvPicPr/>
            <p:nvPr/>
          </p:nvPicPr>
          <p:blipFill>
            <a:blip r:embed="rId9" cstate="print"/>
            <a:stretch>
              <a:fillRect/>
            </a:stretch>
          </p:blipFill>
          <p:spPr>
            <a:xfrm>
              <a:off x="8394829" y="3947641"/>
              <a:ext cx="73025" cy="73025"/>
            </a:xfrm>
            <a:prstGeom prst="rect">
              <a:avLst/>
            </a:prstGeom>
          </p:spPr>
        </p:pic>
        <p:pic>
          <p:nvPicPr>
            <p:cNvPr id="20" name="object 20"/>
            <p:cNvPicPr/>
            <p:nvPr/>
          </p:nvPicPr>
          <p:blipFill>
            <a:blip r:embed="rId10" cstate="print"/>
            <a:stretch>
              <a:fillRect/>
            </a:stretch>
          </p:blipFill>
          <p:spPr>
            <a:xfrm>
              <a:off x="9108568" y="3767301"/>
              <a:ext cx="73025" cy="73025"/>
            </a:xfrm>
            <a:prstGeom prst="rect">
              <a:avLst/>
            </a:prstGeom>
          </p:spPr>
        </p:pic>
        <p:sp>
          <p:nvSpPr>
            <p:cNvPr id="21" name="object 21"/>
            <p:cNvSpPr/>
            <p:nvPr/>
          </p:nvSpPr>
          <p:spPr>
            <a:xfrm>
              <a:off x="937260" y="2684779"/>
              <a:ext cx="8564880" cy="0"/>
            </a:xfrm>
            <a:custGeom>
              <a:avLst/>
              <a:gdLst/>
              <a:ahLst/>
              <a:cxnLst/>
              <a:rect l="l" t="t" r="r" b="b"/>
              <a:pathLst>
                <a:path w="8564880" h="0">
                  <a:moveTo>
                    <a:pt x="0" y="0"/>
                  </a:moveTo>
                  <a:lnTo>
                    <a:pt x="8564880" y="0"/>
                  </a:lnTo>
                </a:path>
              </a:pathLst>
            </a:custGeom>
            <a:ln w="9525">
              <a:solidFill>
                <a:srgbClr val="D9D9D9"/>
              </a:solidFill>
            </a:ln>
          </p:spPr>
          <p:txBody>
            <a:bodyPr wrap="square" lIns="0" tIns="0" rIns="0" bIns="0" rtlCol="0"/>
            <a:lstStyle/>
            <a:p/>
          </p:txBody>
        </p:sp>
        <p:sp>
          <p:nvSpPr>
            <p:cNvPr id="22" name="object 22"/>
            <p:cNvSpPr/>
            <p:nvPr/>
          </p:nvSpPr>
          <p:spPr>
            <a:xfrm>
              <a:off x="1294130" y="2470149"/>
              <a:ext cx="7851140" cy="1297940"/>
            </a:xfrm>
            <a:custGeom>
              <a:avLst/>
              <a:gdLst/>
              <a:ahLst/>
              <a:cxnLst/>
              <a:rect l="l" t="t" r="r" b="b"/>
              <a:pathLst>
                <a:path w="7851140" h="1297939">
                  <a:moveTo>
                    <a:pt x="0" y="1297939"/>
                  </a:moveTo>
                  <a:lnTo>
                    <a:pt x="713740" y="1216659"/>
                  </a:lnTo>
                  <a:lnTo>
                    <a:pt x="1427480" y="1097280"/>
                  </a:lnTo>
                  <a:lnTo>
                    <a:pt x="2141220" y="919479"/>
                  </a:lnTo>
                  <a:lnTo>
                    <a:pt x="2854960" y="822959"/>
                  </a:lnTo>
                  <a:lnTo>
                    <a:pt x="3568700" y="693419"/>
                  </a:lnTo>
                  <a:lnTo>
                    <a:pt x="4282440" y="812799"/>
                  </a:lnTo>
                  <a:lnTo>
                    <a:pt x="4996180" y="617219"/>
                  </a:lnTo>
                  <a:lnTo>
                    <a:pt x="5709920" y="0"/>
                  </a:lnTo>
                  <a:lnTo>
                    <a:pt x="6423660" y="1295399"/>
                  </a:lnTo>
                  <a:lnTo>
                    <a:pt x="7137400" y="1264920"/>
                  </a:lnTo>
                  <a:lnTo>
                    <a:pt x="7851140" y="678179"/>
                  </a:lnTo>
                </a:path>
              </a:pathLst>
            </a:custGeom>
            <a:ln w="28574">
              <a:solidFill>
                <a:srgbClr val="FFC000"/>
              </a:solidFill>
            </a:ln>
          </p:spPr>
          <p:txBody>
            <a:bodyPr wrap="square" lIns="0" tIns="0" rIns="0" bIns="0" rtlCol="0"/>
            <a:lstStyle/>
            <a:p/>
          </p:txBody>
        </p:sp>
        <p:pic>
          <p:nvPicPr>
            <p:cNvPr id="23" name="object 23"/>
            <p:cNvPicPr/>
            <p:nvPr/>
          </p:nvPicPr>
          <p:blipFill>
            <a:blip r:embed="rId11" cstate="print"/>
            <a:stretch>
              <a:fillRect/>
            </a:stretch>
          </p:blipFill>
          <p:spPr>
            <a:xfrm>
              <a:off x="1254890" y="3729202"/>
              <a:ext cx="73025" cy="73025"/>
            </a:xfrm>
            <a:prstGeom prst="rect">
              <a:avLst/>
            </a:prstGeom>
          </p:spPr>
        </p:pic>
        <p:pic>
          <p:nvPicPr>
            <p:cNvPr id="24" name="object 24"/>
            <p:cNvPicPr/>
            <p:nvPr/>
          </p:nvPicPr>
          <p:blipFill>
            <a:blip r:embed="rId12" cstate="print"/>
            <a:stretch>
              <a:fillRect/>
            </a:stretch>
          </p:blipFill>
          <p:spPr>
            <a:xfrm>
              <a:off x="1968630" y="3650462"/>
              <a:ext cx="73025" cy="73025"/>
            </a:xfrm>
            <a:prstGeom prst="rect">
              <a:avLst/>
            </a:prstGeom>
          </p:spPr>
        </p:pic>
        <p:pic>
          <p:nvPicPr>
            <p:cNvPr id="25" name="object 25"/>
            <p:cNvPicPr/>
            <p:nvPr/>
          </p:nvPicPr>
          <p:blipFill>
            <a:blip r:embed="rId13" cstate="print"/>
            <a:stretch>
              <a:fillRect/>
            </a:stretch>
          </p:blipFill>
          <p:spPr>
            <a:xfrm>
              <a:off x="2682370" y="3531082"/>
              <a:ext cx="73025" cy="73025"/>
            </a:xfrm>
            <a:prstGeom prst="rect">
              <a:avLst/>
            </a:prstGeom>
          </p:spPr>
        </p:pic>
        <p:pic>
          <p:nvPicPr>
            <p:cNvPr id="26" name="object 26"/>
            <p:cNvPicPr/>
            <p:nvPr/>
          </p:nvPicPr>
          <p:blipFill>
            <a:blip r:embed="rId14" cstate="print"/>
            <a:stretch>
              <a:fillRect/>
            </a:stretch>
          </p:blipFill>
          <p:spPr>
            <a:xfrm>
              <a:off x="3396110" y="3350742"/>
              <a:ext cx="73025" cy="73025"/>
            </a:xfrm>
            <a:prstGeom prst="rect">
              <a:avLst/>
            </a:prstGeom>
          </p:spPr>
        </p:pic>
        <p:pic>
          <p:nvPicPr>
            <p:cNvPr id="27" name="object 27"/>
            <p:cNvPicPr/>
            <p:nvPr/>
          </p:nvPicPr>
          <p:blipFill>
            <a:blip r:embed="rId15" cstate="print"/>
            <a:stretch>
              <a:fillRect/>
            </a:stretch>
          </p:blipFill>
          <p:spPr>
            <a:xfrm>
              <a:off x="4109850" y="3254222"/>
              <a:ext cx="73025" cy="73025"/>
            </a:xfrm>
            <a:prstGeom prst="rect">
              <a:avLst/>
            </a:prstGeom>
          </p:spPr>
        </p:pic>
        <p:pic>
          <p:nvPicPr>
            <p:cNvPr id="28" name="object 28"/>
            <p:cNvPicPr/>
            <p:nvPr/>
          </p:nvPicPr>
          <p:blipFill>
            <a:blip r:embed="rId16" cstate="print"/>
            <a:stretch>
              <a:fillRect/>
            </a:stretch>
          </p:blipFill>
          <p:spPr>
            <a:xfrm>
              <a:off x="4823591" y="3127221"/>
              <a:ext cx="73025" cy="73025"/>
            </a:xfrm>
            <a:prstGeom prst="rect">
              <a:avLst/>
            </a:prstGeom>
          </p:spPr>
        </p:pic>
        <p:pic>
          <p:nvPicPr>
            <p:cNvPr id="29" name="object 29"/>
            <p:cNvPicPr/>
            <p:nvPr/>
          </p:nvPicPr>
          <p:blipFill>
            <a:blip r:embed="rId17" cstate="print"/>
            <a:stretch>
              <a:fillRect/>
            </a:stretch>
          </p:blipFill>
          <p:spPr>
            <a:xfrm>
              <a:off x="5537330" y="3246602"/>
              <a:ext cx="73025" cy="73025"/>
            </a:xfrm>
            <a:prstGeom prst="rect">
              <a:avLst/>
            </a:prstGeom>
          </p:spPr>
        </p:pic>
        <p:pic>
          <p:nvPicPr>
            <p:cNvPr id="30" name="object 30"/>
            <p:cNvPicPr/>
            <p:nvPr/>
          </p:nvPicPr>
          <p:blipFill>
            <a:blip r:embed="rId18" cstate="print"/>
            <a:stretch>
              <a:fillRect/>
            </a:stretch>
          </p:blipFill>
          <p:spPr>
            <a:xfrm>
              <a:off x="6253609" y="3048482"/>
              <a:ext cx="73025" cy="73025"/>
            </a:xfrm>
            <a:prstGeom prst="rect">
              <a:avLst/>
            </a:prstGeom>
          </p:spPr>
        </p:pic>
        <p:pic>
          <p:nvPicPr>
            <p:cNvPr id="31" name="object 31"/>
            <p:cNvPicPr/>
            <p:nvPr/>
          </p:nvPicPr>
          <p:blipFill>
            <a:blip r:embed="rId19" cstate="print"/>
            <a:stretch>
              <a:fillRect/>
            </a:stretch>
          </p:blipFill>
          <p:spPr>
            <a:xfrm>
              <a:off x="6967350" y="2431262"/>
              <a:ext cx="73025" cy="73025"/>
            </a:xfrm>
            <a:prstGeom prst="rect">
              <a:avLst/>
            </a:prstGeom>
          </p:spPr>
        </p:pic>
        <p:pic>
          <p:nvPicPr>
            <p:cNvPr id="32" name="object 32"/>
            <p:cNvPicPr/>
            <p:nvPr/>
          </p:nvPicPr>
          <p:blipFill>
            <a:blip r:embed="rId20" cstate="print"/>
            <a:stretch>
              <a:fillRect/>
            </a:stretch>
          </p:blipFill>
          <p:spPr>
            <a:xfrm>
              <a:off x="7681089" y="3726662"/>
              <a:ext cx="73025" cy="73025"/>
            </a:xfrm>
            <a:prstGeom prst="rect">
              <a:avLst/>
            </a:prstGeom>
          </p:spPr>
        </p:pic>
        <p:pic>
          <p:nvPicPr>
            <p:cNvPr id="33" name="object 33"/>
            <p:cNvPicPr/>
            <p:nvPr/>
          </p:nvPicPr>
          <p:blipFill>
            <a:blip r:embed="rId20" cstate="print"/>
            <a:stretch>
              <a:fillRect/>
            </a:stretch>
          </p:blipFill>
          <p:spPr>
            <a:xfrm>
              <a:off x="8394829" y="3696182"/>
              <a:ext cx="73025" cy="73025"/>
            </a:xfrm>
            <a:prstGeom prst="rect">
              <a:avLst/>
            </a:prstGeom>
          </p:spPr>
        </p:pic>
        <p:pic>
          <p:nvPicPr>
            <p:cNvPr id="34" name="object 34"/>
            <p:cNvPicPr/>
            <p:nvPr/>
          </p:nvPicPr>
          <p:blipFill>
            <a:blip r:embed="rId21" cstate="print"/>
            <a:stretch>
              <a:fillRect/>
            </a:stretch>
          </p:blipFill>
          <p:spPr>
            <a:xfrm>
              <a:off x="9108568" y="3111982"/>
              <a:ext cx="73025" cy="73025"/>
            </a:xfrm>
            <a:prstGeom prst="rect">
              <a:avLst/>
            </a:prstGeom>
          </p:spPr>
        </p:pic>
        <p:sp>
          <p:nvSpPr>
            <p:cNvPr id="35" name="object 35"/>
            <p:cNvSpPr/>
            <p:nvPr/>
          </p:nvSpPr>
          <p:spPr>
            <a:xfrm>
              <a:off x="937260" y="2164079"/>
              <a:ext cx="8564880" cy="0"/>
            </a:xfrm>
            <a:custGeom>
              <a:avLst/>
              <a:gdLst/>
              <a:ahLst/>
              <a:cxnLst/>
              <a:rect l="l" t="t" r="r" b="b"/>
              <a:pathLst>
                <a:path w="8564880" h="0">
                  <a:moveTo>
                    <a:pt x="0" y="0"/>
                  </a:moveTo>
                  <a:lnTo>
                    <a:pt x="8564880" y="0"/>
                  </a:lnTo>
                </a:path>
              </a:pathLst>
            </a:custGeom>
            <a:ln w="9525">
              <a:solidFill>
                <a:srgbClr val="D9D9D9"/>
              </a:solidFill>
            </a:ln>
          </p:spPr>
          <p:txBody>
            <a:bodyPr wrap="square" lIns="0" tIns="0" rIns="0" bIns="0" rtlCol="0"/>
            <a:lstStyle/>
            <a:p/>
          </p:txBody>
        </p:sp>
        <p:sp>
          <p:nvSpPr>
            <p:cNvPr id="36" name="object 36"/>
            <p:cNvSpPr/>
            <p:nvPr/>
          </p:nvSpPr>
          <p:spPr>
            <a:xfrm>
              <a:off x="1294130" y="2208529"/>
              <a:ext cx="7851140" cy="1247140"/>
            </a:xfrm>
            <a:custGeom>
              <a:avLst/>
              <a:gdLst/>
              <a:ahLst/>
              <a:cxnLst/>
              <a:rect l="l" t="t" r="r" b="b"/>
              <a:pathLst>
                <a:path w="7851140" h="1247139">
                  <a:moveTo>
                    <a:pt x="0" y="962660"/>
                  </a:moveTo>
                  <a:lnTo>
                    <a:pt x="713740" y="889000"/>
                  </a:lnTo>
                  <a:lnTo>
                    <a:pt x="1427480" y="746760"/>
                  </a:lnTo>
                  <a:lnTo>
                    <a:pt x="2141220" y="556260"/>
                  </a:lnTo>
                  <a:lnTo>
                    <a:pt x="2854960" y="284480"/>
                  </a:lnTo>
                  <a:lnTo>
                    <a:pt x="3568700" y="0"/>
                  </a:lnTo>
                  <a:lnTo>
                    <a:pt x="4282440" y="683260"/>
                  </a:lnTo>
                  <a:lnTo>
                    <a:pt x="4996180" y="513080"/>
                  </a:lnTo>
                  <a:lnTo>
                    <a:pt x="5709920" y="12700"/>
                  </a:lnTo>
                  <a:lnTo>
                    <a:pt x="6423660" y="1247140"/>
                  </a:lnTo>
                  <a:lnTo>
                    <a:pt x="7137400" y="919480"/>
                  </a:lnTo>
                  <a:lnTo>
                    <a:pt x="7851140" y="55880"/>
                  </a:lnTo>
                </a:path>
              </a:pathLst>
            </a:custGeom>
            <a:ln w="28575">
              <a:solidFill>
                <a:srgbClr val="EC33D2"/>
              </a:solidFill>
            </a:ln>
          </p:spPr>
          <p:txBody>
            <a:bodyPr wrap="square" lIns="0" tIns="0" rIns="0" bIns="0" rtlCol="0"/>
            <a:lstStyle/>
            <a:p/>
          </p:txBody>
        </p:sp>
        <p:pic>
          <p:nvPicPr>
            <p:cNvPr id="37" name="object 37"/>
            <p:cNvPicPr/>
            <p:nvPr/>
          </p:nvPicPr>
          <p:blipFill>
            <a:blip r:embed="rId22" cstate="print"/>
            <a:stretch>
              <a:fillRect/>
            </a:stretch>
          </p:blipFill>
          <p:spPr>
            <a:xfrm>
              <a:off x="1254890" y="3132302"/>
              <a:ext cx="73025" cy="73025"/>
            </a:xfrm>
            <a:prstGeom prst="rect">
              <a:avLst/>
            </a:prstGeom>
          </p:spPr>
        </p:pic>
        <p:pic>
          <p:nvPicPr>
            <p:cNvPr id="38" name="object 38"/>
            <p:cNvPicPr/>
            <p:nvPr/>
          </p:nvPicPr>
          <p:blipFill>
            <a:blip r:embed="rId23" cstate="print"/>
            <a:stretch>
              <a:fillRect/>
            </a:stretch>
          </p:blipFill>
          <p:spPr>
            <a:xfrm>
              <a:off x="1968630" y="3061182"/>
              <a:ext cx="73025" cy="73025"/>
            </a:xfrm>
            <a:prstGeom prst="rect">
              <a:avLst/>
            </a:prstGeom>
          </p:spPr>
        </p:pic>
        <p:pic>
          <p:nvPicPr>
            <p:cNvPr id="39" name="object 39"/>
            <p:cNvPicPr/>
            <p:nvPr/>
          </p:nvPicPr>
          <p:blipFill>
            <a:blip r:embed="rId24" cstate="print"/>
            <a:stretch>
              <a:fillRect/>
            </a:stretch>
          </p:blipFill>
          <p:spPr>
            <a:xfrm>
              <a:off x="2682370" y="2916402"/>
              <a:ext cx="73025" cy="73025"/>
            </a:xfrm>
            <a:prstGeom prst="rect">
              <a:avLst/>
            </a:prstGeom>
          </p:spPr>
        </p:pic>
        <p:pic>
          <p:nvPicPr>
            <p:cNvPr id="40" name="object 40"/>
            <p:cNvPicPr/>
            <p:nvPr/>
          </p:nvPicPr>
          <p:blipFill>
            <a:blip r:embed="rId25" cstate="print"/>
            <a:stretch>
              <a:fillRect/>
            </a:stretch>
          </p:blipFill>
          <p:spPr>
            <a:xfrm>
              <a:off x="3396110" y="2725902"/>
              <a:ext cx="73025" cy="73025"/>
            </a:xfrm>
            <a:prstGeom prst="rect">
              <a:avLst/>
            </a:prstGeom>
          </p:spPr>
        </p:pic>
        <p:pic>
          <p:nvPicPr>
            <p:cNvPr id="41" name="object 41"/>
            <p:cNvPicPr/>
            <p:nvPr/>
          </p:nvPicPr>
          <p:blipFill>
            <a:blip r:embed="rId26" cstate="print"/>
            <a:stretch>
              <a:fillRect/>
            </a:stretch>
          </p:blipFill>
          <p:spPr>
            <a:xfrm>
              <a:off x="4109850" y="2456662"/>
              <a:ext cx="73025" cy="73025"/>
            </a:xfrm>
            <a:prstGeom prst="rect">
              <a:avLst/>
            </a:prstGeom>
          </p:spPr>
        </p:pic>
        <p:pic>
          <p:nvPicPr>
            <p:cNvPr id="42" name="object 42"/>
            <p:cNvPicPr/>
            <p:nvPr/>
          </p:nvPicPr>
          <p:blipFill>
            <a:blip r:embed="rId27" cstate="print"/>
            <a:stretch>
              <a:fillRect/>
            </a:stretch>
          </p:blipFill>
          <p:spPr>
            <a:xfrm>
              <a:off x="4823591" y="2172182"/>
              <a:ext cx="73025" cy="73025"/>
            </a:xfrm>
            <a:prstGeom prst="rect">
              <a:avLst/>
            </a:prstGeom>
          </p:spPr>
        </p:pic>
        <p:pic>
          <p:nvPicPr>
            <p:cNvPr id="43" name="object 43"/>
            <p:cNvPicPr/>
            <p:nvPr/>
          </p:nvPicPr>
          <p:blipFill>
            <a:blip r:embed="rId28" cstate="print"/>
            <a:stretch>
              <a:fillRect/>
            </a:stretch>
          </p:blipFill>
          <p:spPr>
            <a:xfrm>
              <a:off x="5537330" y="2852902"/>
              <a:ext cx="73025" cy="73025"/>
            </a:xfrm>
            <a:prstGeom prst="rect">
              <a:avLst/>
            </a:prstGeom>
          </p:spPr>
        </p:pic>
        <p:pic>
          <p:nvPicPr>
            <p:cNvPr id="44" name="object 44"/>
            <p:cNvPicPr/>
            <p:nvPr/>
          </p:nvPicPr>
          <p:blipFill>
            <a:blip r:embed="rId26" cstate="print"/>
            <a:stretch>
              <a:fillRect/>
            </a:stretch>
          </p:blipFill>
          <p:spPr>
            <a:xfrm>
              <a:off x="6253609" y="2685262"/>
              <a:ext cx="73025" cy="73025"/>
            </a:xfrm>
            <a:prstGeom prst="rect">
              <a:avLst/>
            </a:prstGeom>
          </p:spPr>
        </p:pic>
        <p:pic>
          <p:nvPicPr>
            <p:cNvPr id="45" name="object 45"/>
            <p:cNvPicPr/>
            <p:nvPr/>
          </p:nvPicPr>
          <p:blipFill>
            <a:blip r:embed="rId29" cstate="print"/>
            <a:stretch>
              <a:fillRect/>
            </a:stretch>
          </p:blipFill>
          <p:spPr>
            <a:xfrm>
              <a:off x="6967350" y="2184882"/>
              <a:ext cx="73025" cy="73025"/>
            </a:xfrm>
            <a:prstGeom prst="rect">
              <a:avLst/>
            </a:prstGeom>
          </p:spPr>
        </p:pic>
        <p:pic>
          <p:nvPicPr>
            <p:cNvPr id="46" name="object 46"/>
            <p:cNvPicPr/>
            <p:nvPr/>
          </p:nvPicPr>
          <p:blipFill>
            <a:blip r:embed="rId30" cstate="print"/>
            <a:stretch>
              <a:fillRect/>
            </a:stretch>
          </p:blipFill>
          <p:spPr>
            <a:xfrm>
              <a:off x="7681089" y="3416782"/>
              <a:ext cx="73025" cy="73025"/>
            </a:xfrm>
            <a:prstGeom prst="rect">
              <a:avLst/>
            </a:prstGeom>
          </p:spPr>
        </p:pic>
        <p:pic>
          <p:nvPicPr>
            <p:cNvPr id="47" name="object 47"/>
            <p:cNvPicPr/>
            <p:nvPr/>
          </p:nvPicPr>
          <p:blipFill>
            <a:blip r:embed="rId31" cstate="print"/>
            <a:stretch>
              <a:fillRect/>
            </a:stretch>
          </p:blipFill>
          <p:spPr>
            <a:xfrm>
              <a:off x="8394829" y="3089122"/>
              <a:ext cx="73025" cy="73025"/>
            </a:xfrm>
            <a:prstGeom prst="rect">
              <a:avLst/>
            </a:prstGeom>
          </p:spPr>
        </p:pic>
        <p:pic>
          <p:nvPicPr>
            <p:cNvPr id="48" name="object 48"/>
            <p:cNvPicPr/>
            <p:nvPr/>
          </p:nvPicPr>
          <p:blipFill>
            <a:blip r:embed="rId30" cstate="print"/>
            <a:stretch>
              <a:fillRect/>
            </a:stretch>
          </p:blipFill>
          <p:spPr>
            <a:xfrm>
              <a:off x="9108568" y="2225522"/>
              <a:ext cx="73025" cy="73025"/>
            </a:xfrm>
            <a:prstGeom prst="rect">
              <a:avLst/>
            </a:prstGeom>
          </p:spPr>
        </p:pic>
        <p:sp>
          <p:nvSpPr>
            <p:cNvPr id="49" name="object 49"/>
            <p:cNvSpPr/>
            <p:nvPr/>
          </p:nvSpPr>
          <p:spPr>
            <a:xfrm>
              <a:off x="4593589" y="1827529"/>
              <a:ext cx="4798060" cy="2705100"/>
            </a:xfrm>
            <a:custGeom>
              <a:avLst/>
              <a:gdLst/>
              <a:ahLst/>
              <a:cxnLst/>
              <a:rect l="l" t="t" r="r" b="b"/>
              <a:pathLst>
                <a:path w="4798059" h="2705100">
                  <a:moveTo>
                    <a:pt x="0" y="0"/>
                  </a:moveTo>
                  <a:lnTo>
                    <a:pt x="472439" y="0"/>
                  </a:lnTo>
                  <a:lnTo>
                    <a:pt x="472439" y="2705100"/>
                  </a:lnTo>
                  <a:lnTo>
                    <a:pt x="0" y="2705100"/>
                  </a:lnTo>
                  <a:lnTo>
                    <a:pt x="0" y="0"/>
                  </a:lnTo>
                  <a:close/>
                </a:path>
                <a:path w="4798059" h="2705100">
                  <a:moveTo>
                    <a:pt x="4325620" y="0"/>
                  </a:moveTo>
                  <a:lnTo>
                    <a:pt x="4798060" y="0"/>
                  </a:lnTo>
                  <a:lnTo>
                    <a:pt x="4798060" y="2705100"/>
                  </a:lnTo>
                  <a:lnTo>
                    <a:pt x="4325620" y="2705100"/>
                  </a:lnTo>
                  <a:lnTo>
                    <a:pt x="4325620" y="0"/>
                  </a:lnTo>
                  <a:close/>
                </a:path>
              </a:pathLst>
            </a:custGeom>
            <a:ln w="28575">
              <a:solidFill>
                <a:srgbClr val="FF0000"/>
              </a:solidFill>
              <a:prstDash val="lgDash"/>
            </a:ln>
          </p:spPr>
          <p:txBody>
            <a:bodyPr wrap="square" lIns="0" tIns="0" rIns="0" bIns="0" rtlCol="0"/>
            <a:lstStyle/>
            <a:p/>
          </p:txBody>
        </p:sp>
      </p:grpSp>
      <p:sp>
        <p:nvSpPr>
          <p:cNvPr id="50" name="object 50"/>
          <p:cNvSpPr/>
          <p:nvPr/>
        </p:nvSpPr>
        <p:spPr>
          <a:xfrm>
            <a:off x="937260" y="1643379"/>
            <a:ext cx="8564880" cy="0"/>
          </a:xfrm>
          <a:custGeom>
            <a:avLst/>
            <a:gdLst/>
            <a:ahLst/>
            <a:cxnLst/>
            <a:rect l="l" t="t" r="r" b="b"/>
            <a:pathLst>
              <a:path w="8564880" h="0">
                <a:moveTo>
                  <a:pt x="0" y="0"/>
                </a:moveTo>
                <a:lnTo>
                  <a:pt x="8564880" y="0"/>
                </a:lnTo>
              </a:path>
            </a:pathLst>
          </a:custGeom>
          <a:ln w="9525">
            <a:solidFill>
              <a:srgbClr val="D9D9D9"/>
            </a:solidFill>
          </a:ln>
        </p:spPr>
        <p:txBody>
          <a:bodyPr wrap="square" lIns="0" tIns="0" rIns="0" bIns="0" rtlCol="0"/>
          <a:lstStyle/>
          <a:p/>
        </p:txBody>
      </p:sp>
      <p:sp>
        <p:nvSpPr>
          <p:cNvPr id="51" name="object 51"/>
          <p:cNvSpPr/>
          <p:nvPr/>
        </p:nvSpPr>
        <p:spPr>
          <a:xfrm>
            <a:off x="937260" y="4765040"/>
            <a:ext cx="8564880" cy="0"/>
          </a:xfrm>
          <a:custGeom>
            <a:avLst/>
            <a:gdLst/>
            <a:ahLst/>
            <a:cxnLst/>
            <a:rect l="l" t="t" r="r" b="b"/>
            <a:pathLst>
              <a:path w="8564880" h="0">
                <a:moveTo>
                  <a:pt x="0" y="0"/>
                </a:moveTo>
                <a:lnTo>
                  <a:pt x="8564880" y="0"/>
                </a:lnTo>
              </a:path>
            </a:pathLst>
          </a:custGeom>
          <a:ln w="9525">
            <a:solidFill>
              <a:srgbClr val="D9D9D9"/>
            </a:solidFill>
          </a:ln>
        </p:spPr>
        <p:txBody>
          <a:bodyPr wrap="square" lIns="0" tIns="0" rIns="0" bIns="0" rtlCol="0"/>
          <a:lstStyle/>
          <a:p/>
        </p:txBody>
      </p:sp>
      <p:sp>
        <p:nvSpPr>
          <p:cNvPr id="52" name="object 52"/>
          <p:cNvSpPr txBox="1"/>
          <p:nvPr/>
        </p:nvSpPr>
        <p:spPr>
          <a:xfrm>
            <a:off x="292229" y="1533049"/>
            <a:ext cx="452755" cy="3314700"/>
          </a:xfrm>
          <a:prstGeom prst="rect">
            <a:avLst/>
          </a:prstGeom>
        </p:spPr>
        <p:txBody>
          <a:bodyPr wrap="square" lIns="0" tIns="12700" rIns="0" bIns="0" rtlCol="0" vert="horz">
            <a:spAutoFit/>
          </a:bodyPr>
          <a:lstStyle/>
          <a:p>
            <a:pPr algn="r" marR="5080">
              <a:lnSpc>
                <a:spcPct val="100000"/>
              </a:lnSpc>
              <a:spcBef>
                <a:spcPts val="100"/>
              </a:spcBef>
            </a:pPr>
            <a:r>
              <a:rPr dirty="0" sz="1100" b="1">
                <a:solidFill>
                  <a:srgbClr val="7E7E7E"/>
                </a:solidFill>
                <a:latin typeface="Yu Gothic UI Semibold"/>
                <a:cs typeface="Yu Gothic UI Semibold"/>
              </a:rPr>
              <a:t>30,000</a:t>
            </a:r>
            <a:endParaRPr sz="1100">
              <a:latin typeface="Yu Gothic UI Semibold"/>
              <a:cs typeface="Yu Gothic UI Semibold"/>
            </a:endParaRPr>
          </a:p>
          <a:p>
            <a:pPr>
              <a:lnSpc>
                <a:spcPct val="100000"/>
              </a:lnSpc>
              <a:spcBef>
                <a:spcPts val="25"/>
              </a:spcBef>
            </a:pPr>
            <a:endParaRPr sz="1500">
              <a:latin typeface="Yu Gothic UI Semibold"/>
              <a:cs typeface="Yu Gothic UI Semibold"/>
            </a:endParaRPr>
          </a:p>
          <a:p>
            <a:pPr algn="r" marR="5080">
              <a:lnSpc>
                <a:spcPct val="100000"/>
              </a:lnSpc>
            </a:pPr>
            <a:r>
              <a:rPr dirty="0" sz="1100" b="1">
                <a:solidFill>
                  <a:srgbClr val="7E7E7E"/>
                </a:solidFill>
                <a:latin typeface="Yu Gothic UI Semibold"/>
                <a:cs typeface="Yu Gothic UI Semibold"/>
              </a:rPr>
              <a:t>25,000</a:t>
            </a:r>
            <a:endParaRPr sz="1100">
              <a:latin typeface="Yu Gothic UI Semibold"/>
              <a:cs typeface="Yu Gothic UI Semibold"/>
            </a:endParaRPr>
          </a:p>
          <a:p>
            <a:pPr>
              <a:lnSpc>
                <a:spcPct val="100000"/>
              </a:lnSpc>
              <a:spcBef>
                <a:spcPts val="30"/>
              </a:spcBef>
            </a:pPr>
            <a:endParaRPr sz="1500">
              <a:latin typeface="Yu Gothic UI Semibold"/>
              <a:cs typeface="Yu Gothic UI Semibold"/>
            </a:endParaRPr>
          </a:p>
          <a:p>
            <a:pPr algn="r" marR="5080">
              <a:lnSpc>
                <a:spcPct val="100000"/>
              </a:lnSpc>
            </a:pPr>
            <a:r>
              <a:rPr dirty="0" sz="1100" b="1">
                <a:solidFill>
                  <a:srgbClr val="7E7E7E"/>
                </a:solidFill>
                <a:latin typeface="Yu Gothic UI Semibold"/>
                <a:cs typeface="Yu Gothic UI Semibold"/>
              </a:rPr>
              <a:t>20,000</a:t>
            </a:r>
            <a:endParaRPr sz="1100">
              <a:latin typeface="Yu Gothic UI Semibold"/>
              <a:cs typeface="Yu Gothic UI Semibold"/>
            </a:endParaRPr>
          </a:p>
          <a:p>
            <a:pPr>
              <a:lnSpc>
                <a:spcPct val="100000"/>
              </a:lnSpc>
              <a:spcBef>
                <a:spcPts val="30"/>
              </a:spcBef>
            </a:pPr>
            <a:endParaRPr sz="1500">
              <a:latin typeface="Yu Gothic UI Semibold"/>
              <a:cs typeface="Yu Gothic UI Semibold"/>
            </a:endParaRPr>
          </a:p>
          <a:p>
            <a:pPr algn="r" marR="5080">
              <a:lnSpc>
                <a:spcPct val="100000"/>
              </a:lnSpc>
            </a:pPr>
            <a:r>
              <a:rPr dirty="0" sz="1100" spc="30" b="1">
                <a:solidFill>
                  <a:srgbClr val="7E7E7E"/>
                </a:solidFill>
                <a:latin typeface="Yu Gothic UI Semibold"/>
                <a:cs typeface="Yu Gothic UI Semibold"/>
              </a:rPr>
              <a:t>15,000</a:t>
            </a:r>
            <a:endParaRPr sz="1100">
              <a:latin typeface="Yu Gothic UI Semibold"/>
              <a:cs typeface="Yu Gothic UI Semibold"/>
            </a:endParaRPr>
          </a:p>
          <a:p>
            <a:pPr>
              <a:lnSpc>
                <a:spcPct val="100000"/>
              </a:lnSpc>
              <a:spcBef>
                <a:spcPts val="25"/>
              </a:spcBef>
            </a:pPr>
            <a:endParaRPr sz="1500">
              <a:latin typeface="Yu Gothic UI Semibold"/>
              <a:cs typeface="Yu Gothic UI Semibold"/>
            </a:endParaRPr>
          </a:p>
          <a:p>
            <a:pPr algn="r" marR="5080">
              <a:lnSpc>
                <a:spcPct val="100000"/>
              </a:lnSpc>
            </a:pPr>
            <a:r>
              <a:rPr dirty="0" sz="1100" spc="30" b="1">
                <a:solidFill>
                  <a:srgbClr val="7E7E7E"/>
                </a:solidFill>
                <a:latin typeface="Yu Gothic UI Semibold"/>
                <a:cs typeface="Yu Gothic UI Semibold"/>
              </a:rPr>
              <a:t>10,000</a:t>
            </a:r>
            <a:endParaRPr sz="1100">
              <a:latin typeface="Yu Gothic UI Semibold"/>
              <a:cs typeface="Yu Gothic UI Semibold"/>
            </a:endParaRPr>
          </a:p>
          <a:p>
            <a:pPr>
              <a:lnSpc>
                <a:spcPct val="100000"/>
              </a:lnSpc>
              <a:spcBef>
                <a:spcPts val="30"/>
              </a:spcBef>
            </a:pPr>
            <a:endParaRPr sz="1500">
              <a:latin typeface="Yu Gothic UI Semibold"/>
              <a:cs typeface="Yu Gothic UI Semibold"/>
            </a:endParaRPr>
          </a:p>
          <a:p>
            <a:pPr algn="r" marR="5715">
              <a:lnSpc>
                <a:spcPct val="100000"/>
              </a:lnSpc>
            </a:pPr>
            <a:r>
              <a:rPr dirty="0" sz="1100" b="1">
                <a:solidFill>
                  <a:srgbClr val="7E7E7E"/>
                </a:solidFill>
                <a:latin typeface="Yu Gothic UI Semibold"/>
                <a:cs typeface="Yu Gothic UI Semibold"/>
              </a:rPr>
              <a:t>5,000</a:t>
            </a:r>
            <a:endParaRPr sz="1100">
              <a:latin typeface="Yu Gothic UI Semibold"/>
              <a:cs typeface="Yu Gothic UI Semibold"/>
            </a:endParaRPr>
          </a:p>
          <a:p>
            <a:pPr>
              <a:lnSpc>
                <a:spcPct val="100000"/>
              </a:lnSpc>
              <a:spcBef>
                <a:spcPts val="30"/>
              </a:spcBef>
            </a:pPr>
            <a:endParaRPr sz="1500">
              <a:latin typeface="Yu Gothic UI Semibold"/>
              <a:cs typeface="Yu Gothic UI Semibold"/>
            </a:endParaRPr>
          </a:p>
          <a:p>
            <a:pPr algn="r" marR="6985">
              <a:lnSpc>
                <a:spcPct val="100000"/>
              </a:lnSpc>
            </a:pPr>
            <a:r>
              <a:rPr dirty="0" sz="1100" b="1">
                <a:solidFill>
                  <a:srgbClr val="7E7E7E"/>
                </a:solidFill>
                <a:latin typeface="Yu Gothic UI Semibold"/>
                <a:cs typeface="Yu Gothic UI Semibold"/>
              </a:rPr>
              <a:t>0</a:t>
            </a:r>
            <a:endParaRPr sz="1100">
              <a:latin typeface="Yu Gothic UI Semibold"/>
              <a:cs typeface="Yu Gothic UI Semibold"/>
            </a:endParaRPr>
          </a:p>
        </p:txBody>
      </p:sp>
      <p:sp>
        <p:nvSpPr>
          <p:cNvPr id="53" name="object 53"/>
          <p:cNvSpPr txBox="1"/>
          <p:nvPr/>
        </p:nvSpPr>
        <p:spPr>
          <a:xfrm>
            <a:off x="1170244"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spc="165" b="1">
                <a:solidFill>
                  <a:srgbClr val="7E7E7E"/>
                </a:solidFill>
                <a:latin typeface="Yu Gothic UI Semibold"/>
                <a:cs typeface="Yu Gothic UI Semibold"/>
              </a:rPr>
              <a:t>1</a:t>
            </a:r>
            <a:endParaRPr sz="1100">
              <a:latin typeface="Yu Gothic UI Semibold"/>
              <a:cs typeface="Yu Gothic UI Semibold"/>
            </a:endParaRPr>
          </a:p>
        </p:txBody>
      </p:sp>
      <p:sp>
        <p:nvSpPr>
          <p:cNvPr id="54" name="object 54"/>
          <p:cNvSpPr txBox="1"/>
          <p:nvPr/>
        </p:nvSpPr>
        <p:spPr>
          <a:xfrm>
            <a:off x="1884110"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b="1">
                <a:solidFill>
                  <a:srgbClr val="7E7E7E"/>
                </a:solidFill>
                <a:latin typeface="Yu Gothic UI Semibold"/>
                <a:cs typeface="Yu Gothic UI Semibold"/>
              </a:rPr>
              <a:t>2</a:t>
            </a:r>
            <a:endParaRPr sz="1100">
              <a:latin typeface="Yu Gothic UI Semibold"/>
              <a:cs typeface="Yu Gothic UI Semibold"/>
            </a:endParaRPr>
          </a:p>
        </p:txBody>
      </p:sp>
      <p:sp>
        <p:nvSpPr>
          <p:cNvPr id="55" name="object 55"/>
          <p:cNvSpPr txBox="1"/>
          <p:nvPr/>
        </p:nvSpPr>
        <p:spPr>
          <a:xfrm>
            <a:off x="2597978"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b="1">
                <a:solidFill>
                  <a:srgbClr val="7E7E7E"/>
                </a:solidFill>
                <a:latin typeface="Yu Gothic UI Semibold"/>
                <a:cs typeface="Yu Gothic UI Semibold"/>
              </a:rPr>
              <a:t>3</a:t>
            </a:r>
            <a:endParaRPr sz="1100">
              <a:latin typeface="Yu Gothic UI Semibold"/>
              <a:cs typeface="Yu Gothic UI Semibold"/>
            </a:endParaRPr>
          </a:p>
        </p:txBody>
      </p:sp>
      <p:sp>
        <p:nvSpPr>
          <p:cNvPr id="56" name="object 56"/>
          <p:cNvSpPr txBox="1"/>
          <p:nvPr/>
        </p:nvSpPr>
        <p:spPr>
          <a:xfrm>
            <a:off x="3311845"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spc="-25" b="1">
                <a:solidFill>
                  <a:srgbClr val="7E7E7E"/>
                </a:solidFill>
                <a:latin typeface="Yu Gothic UI Semibold"/>
                <a:cs typeface="Yu Gothic UI Semibold"/>
              </a:rPr>
              <a:t>4</a:t>
            </a:r>
            <a:endParaRPr sz="1100">
              <a:latin typeface="Yu Gothic UI Semibold"/>
              <a:cs typeface="Yu Gothic UI Semibold"/>
            </a:endParaRPr>
          </a:p>
        </p:txBody>
      </p:sp>
      <p:sp>
        <p:nvSpPr>
          <p:cNvPr id="57" name="object 57"/>
          <p:cNvSpPr txBox="1"/>
          <p:nvPr/>
        </p:nvSpPr>
        <p:spPr>
          <a:xfrm>
            <a:off x="4025712"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b="1">
                <a:solidFill>
                  <a:srgbClr val="7E7E7E"/>
                </a:solidFill>
                <a:latin typeface="Yu Gothic UI Semibold"/>
                <a:cs typeface="Yu Gothic UI Semibold"/>
              </a:rPr>
              <a:t>5</a:t>
            </a:r>
            <a:endParaRPr sz="1100">
              <a:latin typeface="Yu Gothic UI Semibold"/>
              <a:cs typeface="Yu Gothic UI Semibold"/>
            </a:endParaRPr>
          </a:p>
        </p:txBody>
      </p:sp>
      <p:sp>
        <p:nvSpPr>
          <p:cNvPr id="58" name="object 58"/>
          <p:cNvSpPr txBox="1"/>
          <p:nvPr/>
        </p:nvSpPr>
        <p:spPr>
          <a:xfrm>
            <a:off x="4739578"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小</a:t>
            </a:r>
            <a:r>
              <a:rPr dirty="0" sz="1100" spc="-5" b="1">
                <a:solidFill>
                  <a:srgbClr val="7E7E7E"/>
                </a:solidFill>
                <a:latin typeface="Yu Gothic UI Semibold"/>
                <a:cs typeface="Yu Gothic UI Semibold"/>
              </a:rPr>
              <a:t>6</a:t>
            </a:r>
            <a:endParaRPr sz="1100">
              <a:latin typeface="Yu Gothic UI Semibold"/>
              <a:cs typeface="Yu Gothic UI Semibold"/>
            </a:endParaRPr>
          </a:p>
        </p:txBody>
      </p:sp>
      <p:sp>
        <p:nvSpPr>
          <p:cNvPr id="59" name="object 59"/>
          <p:cNvSpPr txBox="1"/>
          <p:nvPr/>
        </p:nvSpPr>
        <p:spPr>
          <a:xfrm>
            <a:off x="5453446"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中</a:t>
            </a:r>
            <a:r>
              <a:rPr dirty="0" sz="1100" spc="165" b="1">
                <a:solidFill>
                  <a:srgbClr val="7E7E7E"/>
                </a:solidFill>
                <a:latin typeface="Yu Gothic UI Semibold"/>
                <a:cs typeface="Yu Gothic UI Semibold"/>
              </a:rPr>
              <a:t>1</a:t>
            </a:r>
            <a:endParaRPr sz="1100">
              <a:latin typeface="Yu Gothic UI Semibold"/>
              <a:cs typeface="Yu Gothic UI Semibold"/>
            </a:endParaRPr>
          </a:p>
        </p:txBody>
      </p:sp>
      <p:sp>
        <p:nvSpPr>
          <p:cNvPr id="60" name="object 60"/>
          <p:cNvSpPr txBox="1"/>
          <p:nvPr/>
        </p:nvSpPr>
        <p:spPr>
          <a:xfrm>
            <a:off x="6167313"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中</a:t>
            </a:r>
            <a:r>
              <a:rPr dirty="0" sz="1100" b="1">
                <a:solidFill>
                  <a:srgbClr val="7E7E7E"/>
                </a:solidFill>
                <a:latin typeface="Yu Gothic UI Semibold"/>
                <a:cs typeface="Yu Gothic UI Semibold"/>
              </a:rPr>
              <a:t>2</a:t>
            </a:r>
            <a:endParaRPr sz="1100">
              <a:latin typeface="Yu Gothic UI Semibold"/>
              <a:cs typeface="Yu Gothic UI Semibold"/>
            </a:endParaRPr>
          </a:p>
        </p:txBody>
      </p:sp>
      <p:sp>
        <p:nvSpPr>
          <p:cNvPr id="61" name="object 61"/>
          <p:cNvSpPr txBox="1"/>
          <p:nvPr/>
        </p:nvSpPr>
        <p:spPr>
          <a:xfrm>
            <a:off x="6881179"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中</a:t>
            </a:r>
            <a:r>
              <a:rPr dirty="0" sz="1100" b="1">
                <a:solidFill>
                  <a:srgbClr val="7E7E7E"/>
                </a:solidFill>
                <a:latin typeface="Yu Gothic UI Semibold"/>
                <a:cs typeface="Yu Gothic UI Semibold"/>
              </a:rPr>
              <a:t>3</a:t>
            </a:r>
            <a:endParaRPr sz="1100">
              <a:latin typeface="Yu Gothic UI Semibold"/>
              <a:cs typeface="Yu Gothic UI Semibold"/>
            </a:endParaRPr>
          </a:p>
        </p:txBody>
      </p:sp>
      <p:sp>
        <p:nvSpPr>
          <p:cNvPr id="62" name="object 62"/>
          <p:cNvSpPr txBox="1"/>
          <p:nvPr/>
        </p:nvSpPr>
        <p:spPr>
          <a:xfrm>
            <a:off x="7595047"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高</a:t>
            </a:r>
            <a:r>
              <a:rPr dirty="0" sz="1100" spc="165" b="1">
                <a:solidFill>
                  <a:srgbClr val="7E7E7E"/>
                </a:solidFill>
                <a:latin typeface="Yu Gothic UI Semibold"/>
                <a:cs typeface="Yu Gothic UI Semibold"/>
              </a:rPr>
              <a:t>1</a:t>
            </a:r>
            <a:endParaRPr sz="1100">
              <a:latin typeface="Yu Gothic UI Semibold"/>
              <a:cs typeface="Yu Gothic UI Semibold"/>
            </a:endParaRPr>
          </a:p>
        </p:txBody>
      </p:sp>
      <p:sp>
        <p:nvSpPr>
          <p:cNvPr id="63" name="object 63"/>
          <p:cNvSpPr txBox="1"/>
          <p:nvPr/>
        </p:nvSpPr>
        <p:spPr>
          <a:xfrm>
            <a:off x="8308913"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高</a:t>
            </a:r>
            <a:r>
              <a:rPr dirty="0" sz="1100" b="1">
                <a:solidFill>
                  <a:srgbClr val="7E7E7E"/>
                </a:solidFill>
                <a:latin typeface="Yu Gothic UI Semibold"/>
                <a:cs typeface="Yu Gothic UI Semibold"/>
              </a:rPr>
              <a:t>2</a:t>
            </a:r>
            <a:endParaRPr sz="1100">
              <a:latin typeface="Yu Gothic UI Semibold"/>
              <a:cs typeface="Yu Gothic UI Semibold"/>
            </a:endParaRPr>
          </a:p>
        </p:txBody>
      </p:sp>
      <p:sp>
        <p:nvSpPr>
          <p:cNvPr id="64" name="object 64"/>
          <p:cNvSpPr txBox="1"/>
          <p:nvPr/>
        </p:nvSpPr>
        <p:spPr>
          <a:xfrm>
            <a:off x="9022781" y="4918260"/>
            <a:ext cx="243204"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7E7E7E"/>
                </a:solidFill>
                <a:latin typeface="Yu Gothic UI Semibold"/>
                <a:cs typeface="Yu Gothic UI Semibold"/>
              </a:rPr>
              <a:t>高</a:t>
            </a:r>
            <a:r>
              <a:rPr dirty="0" sz="1100" b="1">
                <a:solidFill>
                  <a:srgbClr val="7E7E7E"/>
                </a:solidFill>
                <a:latin typeface="Yu Gothic UI Semibold"/>
                <a:cs typeface="Yu Gothic UI Semibold"/>
              </a:rPr>
              <a:t>3</a:t>
            </a:r>
            <a:endParaRPr sz="1100">
              <a:latin typeface="Yu Gothic UI Semibold"/>
              <a:cs typeface="Yu Gothic UI Semibold"/>
            </a:endParaRPr>
          </a:p>
        </p:txBody>
      </p:sp>
      <p:pic>
        <p:nvPicPr>
          <p:cNvPr id="65" name="object 65"/>
          <p:cNvPicPr/>
          <p:nvPr/>
        </p:nvPicPr>
        <p:blipFill>
          <a:blip r:embed="rId32" cstate="print"/>
          <a:stretch>
            <a:fillRect/>
          </a:stretch>
        </p:blipFill>
        <p:spPr>
          <a:xfrm>
            <a:off x="2945129" y="1305877"/>
            <a:ext cx="243839" cy="73025"/>
          </a:xfrm>
          <a:prstGeom prst="rect">
            <a:avLst/>
          </a:prstGeom>
        </p:spPr>
      </p:pic>
      <p:pic>
        <p:nvPicPr>
          <p:cNvPr id="66" name="object 66"/>
          <p:cNvPicPr/>
          <p:nvPr/>
        </p:nvPicPr>
        <p:blipFill>
          <a:blip r:embed="rId33" cstate="print"/>
          <a:stretch>
            <a:fillRect/>
          </a:stretch>
        </p:blipFill>
        <p:spPr>
          <a:xfrm>
            <a:off x="4448809" y="1305877"/>
            <a:ext cx="243839" cy="73025"/>
          </a:xfrm>
          <a:prstGeom prst="rect">
            <a:avLst/>
          </a:prstGeom>
        </p:spPr>
      </p:pic>
      <p:pic>
        <p:nvPicPr>
          <p:cNvPr id="67" name="object 67"/>
          <p:cNvPicPr/>
          <p:nvPr/>
        </p:nvPicPr>
        <p:blipFill>
          <a:blip r:embed="rId34" cstate="print"/>
          <a:stretch>
            <a:fillRect/>
          </a:stretch>
        </p:blipFill>
        <p:spPr>
          <a:xfrm>
            <a:off x="6005829" y="1305877"/>
            <a:ext cx="243839" cy="73025"/>
          </a:xfrm>
          <a:prstGeom prst="rect">
            <a:avLst/>
          </a:prstGeom>
        </p:spPr>
      </p:pic>
      <p:sp>
        <p:nvSpPr>
          <p:cNvPr id="68" name="object 68"/>
          <p:cNvSpPr txBox="1"/>
          <p:nvPr/>
        </p:nvSpPr>
        <p:spPr>
          <a:xfrm>
            <a:off x="2527682" y="766538"/>
            <a:ext cx="4851400" cy="687070"/>
          </a:xfrm>
          <a:prstGeom prst="rect">
            <a:avLst/>
          </a:prstGeom>
        </p:spPr>
        <p:txBody>
          <a:bodyPr wrap="square" lIns="0" tIns="121285" rIns="0" bIns="0" rtlCol="0" vert="horz">
            <a:spAutoFit/>
          </a:bodyPr>
          <a:lstStyle/>
          <a:p>
            <a:pPr marL="12700">
              <a:lnSpc>
                <a:spcPct val="100000"/>
              </a:lnSpc>
              <a:spcBef>
                <a:spcPts val="955"/>
              </a:spcBef>
            </a:pPr>
            <a:r>
              <a:rPr dirty="0" sz="2000" b="1">
                <a:solidFill>
                  <a:srgbClr val="404040"/>
                </a:solidFill>
                <a:latin typeface="Yu Gothic UI Semibold"/>
                <a:cs typeface="Yu Gothic UI Semibold"/>
              </a:rPr>
              <a:t>世帯年収</a:t>
            </a:r>
            <a:r>
              <a:rPr dirty="0" sz="2000" spc="530" b="1">
                <a:solidFill>
                  <a:srgbClr val="404040"/>
                </a:solidFill>
                <a:latin typeface="Yu Gothic UI Semibold"/>
                <a:cs typeface="Yu Gothic UI Semibold"/>
              </a:rPr>
              <a:t>と</a:t>
            </a:r>
            <a:r>
              <a:rPr dirty="0" sz="2000" spc="530" b="1">
                <a:solidFill>
                  <a:srgbClr val="404040"/>
                </a:solidFill>
                <a:latin typeface="Yu Gothic UI Semibold"/>
                <a:cs typeface="Yu Gothic UI Semibold"/>
              </a:rPr>
              <a:t>子</a:t>
            </a:r>
            <a:r>
              <a:rPr dirty="0" sz="2000" spc="475" b="1">
                <a:solidFill>
                  <a:srgbClr val="404040"/>
                </a:solidFill>
                <a:latin typeface="Yu Gothic UI Semibold"/>
                <a:cs typeface="Yu Gothic UI Semibold"/>
              </a:rPr>
              <a:t>ども</a:t>
            </a:r>
            <a:r>
              <a:rPr dirty="0" sz="2000" spc="475" b="1">
                <a:solidFill>
                  <a:srgbClr val="404040"/>
                </a:solidFill>
                <a:latin typeface="Yu Gothic UI Semibold"/>
                <a:cs typeface="Yu Gothic UI Semibold"/>
              </a:rPr>
              <a:t>一人当</a:t>
            </a:r>
            <a:r>
              <a:rPr dirty="0" sz="2000" spc="434" b="1">
                <a:solidFill>
                  <a:srgbClr val="404040"/>
                </a:solidFill>
                <a:latin typeface="Yu Gothic UI Semibold"/>
                <a:cs typeface="Yu Gothic UI Semibold"/>
              </a:rPr>
              <a:t>たりの</a:t>
            </a:r>
            <a:r>
              <a:rPr dirty="0" sz="2000" spc="434" b="1">
                <a:solidFill>
                  <a:srgbClr val="404040"/>
                </a:solidFill>
                <a:latin typeface="Yu Gothic UI Semibold"/>
                <a:cs typeface="Yu Gothic UI Semibold"/>
              </a:rPr>
              <a:t>月額教育費</a:t>
            </a:r>
            <a:endParaRPr sz="2000">
              <a:latin typeface="Yu Gothic UI Semibold"/>
              <a:cs typeface="Yu Gothic UI Semibold"/>
            </a:endParaRPr>
          </a:p>
          <a:p>
            <a:pPr algn="ctr" marL="444500">
              <a:lnSpc>
                <a:spcPct val="100000"/>
              </a:lnSpc>
              <a:spcBef>
                <a:spcPts val="509"/>
              </a:spcBef>
              <a:tabLst>
                <a:tab pos="1948814" algn="l"/>
                <a:tab pos="3507104" algn="l"/>
              </a:tabLst>
            </a:pPr>
            <a:r>
              <a:rPr dirty="0" sz="1200" spc="-10" b="1">
                <a:solidFill>
                  <a:srgbClr val="585858"/>
                </a:solidFill>
                <a:latin typeface="Yu Gothic UI Semibold"/>
                <a:cs typeface="Yu Gothic UI Semibold"/>
              </a:rPr>
              <a:t>500</a:t>
            </a:r>
            <a:r>
              <a:rPr dirty="0" sz="1200" b="1">
                <a:solidFill>
                  <a:srgbClr val="585858"/>
                </a:solidFill>
                <a:latin typeface="Yu Gothic UI Semibold"/>
                <a:cs typeface="Yu Gothic UI Semibold"/>
              </a:rPr>
              <a:t>万円未満	</a:t>
            </a:r>
            <a:r>
              <a:rPr dirty="0" sz="1200" spc="-10" b="1">
                <a:solidFill>
                  <a:srgbClr val="585858"/>
                </a:solidFill>
                <a:latin typeface="Yu Gothic UI Semibold"/>
                <a:cs typeface="Yu Gothic UI Semibold"/>
              </a:rPr>
              <a:t>500~800</a:t>
            </a:r>
            <a:r>
              <a:rPr dirty="0" sz="1200" b="1">
                <a:solidFill>
                  <a:srgbClr val="585858"/>
                </a:solidFill>
                <a:latin typeface="Yu Gothic UI Semibold"/>
                <a:cs typeface="Yu Gothic UI Semibold"/>
              </a:rPr>
              <a:t>万円	</a:t>
            </a:r>
            <a:r>
              <a:rPr dirty="0" sz="1200" spc="-10" b="1">
                <a:solidFill>
                  <a:srgbClr val="585858"/>
                </a:solidFill>
                <a:latin typeface="Yu Gothic UI Semibold"/>
                <a:cs typeface="Yu Gothic UI Semibold"/>
              </a:rPr>
              <a:t>800</a:t>
            </a:r>
            <a:r>
              <a:rPr dirty="0" sz="1200" b="1">
                <a:solidFill>
                  <a:srgbClr val="585858"/>
                </a:solidFill>
                <a:latin typeface="Yu Gothic UI Semibold"/>
                <a:cs typeface="Yu Gothic UI Semibold"/>
              </a:rPr>
              <a:t>万円以上</a:t>
            </a:r>
            <a:endParaRPr sz="1200">
              <a:latin typeface="Yu Gothic UI Semibold"/>
              <a:cs typeface="Yu Gothic UI Semibold"/>
            </a:endParaRPr>
          </a:p>
        </p:txBody>
      </p:sp>
      <p:sp>
        <p:nvSpPr>
          <p:cNvPr id="69" name="object 6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28</a:t>
            </a:r>
          </a:p>
        </p:txBody>
      </p:sp>
      <p:sp>
        <p:nvSpPr>
          <p:cNvPr id="70" name="object 70"/>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25800" y="2491739"/>
            <a:ext cx="3454400" cy="1016000"/>
          </a:xfrm>
          <a:custGeom>
            <a:avLst/>
            <a:gdLst/>
            <a:ahLst/>
            <a:cxnLst/>
            <a:rect l="l" t="t" r="r" b="b"/>
            <a:pathLst>
              <a:path w="3454400" h="1016000">
                <a:moveTo>
                  <a:pt x="3454400" y="0"/>
                </a:moveTo>
                <a:lnTo>
                  <a:pt x="0" y="0"/>
                </a:lnTo>
                <a:lnTo>
                  <a:pt x="0" y="1016000"/>
                </a:lnTo>
                <a:lnTo>
                  <a:pt x="3454400" y="1016000"/>
                </a:lnTo>
                <a:lnTo>
                  <a:pt x="3454400" y="0"/>
                </a:lnTo>
                <a:close/>
              </a:path>
            </a:pathLst>
          </a:custGeom>
          <a:solidFill>
            <a:srgbClr val="E0F1CE"/>
          </a:solidFill>
        </p:spPr>
        <p:txBody>
          <a:bodyPr wrap="square" lIns="0" tIns="0" rIns="0" bIns="0" rtlCol="0"/>
          <a:lstStyle/>
          <a:p/>
        </p:txBody>
      </p:sp>
      <p:sp>
        <p:nvSpPr>
          <p:cNvPr id="3" name="object 3"/>
          <p:cNvSpPr txBox="1"/>
          <p:nvPr/>
        </p:nvSpPr>
        <p:spPr>
          <a:xfrm>
            <a:off x="3416490" y="2547123"/>
            <a:ext cx="3073400" cy="939800"/>
          </a:xfrm>
          <a:prstGeom prst="rect">
            <a:avLst/>
          </a:prstGeom>
        </p:spPr>
        <p:txBody>
          <a:bodyPr wrap="square" lIns="0" tIns="12700" rIns="0" bIns="0" rtlCol="0" vert="horz">
            <a:spAutoFit/>
          </a:bodyPr>
          <a:lstStyle/>
          <a:p>
            <a:pPr marL="12700">
              <a:lnSpc>
                <a:spcPct val="100000"/>
              </a:lnSpc>
              <a:spcBef>
                <a:spcPts val="100"/>
              </a:spcBef>
            </a:pPr>
            <a:r>
              <a:rPr dirty="0" sz="6000" spc="1140" b="1">
                <a:latin typeface="Yu Gothic UI Semibold"/>
                <a:cs typeface="Yu Gothic UI Semibold"/>
              </a:rPr>
              <a:t>はじめに</a:t>
            </a:r>
            <a:endParaRPr sz="6000">
              <a:latin typeface="Yu Gothic UI Semibold"/>
              <a:cs typeface="Yu Gothic UI Semibold"/>
            </a:endParaRPr>
          </a:p>
        </p:txBody>
      </p:sp>
      <p:sp>
        <p:nvSpPr>
          <p:cNvPr id="5" name="object 5"/>
          <p:cNvSpPr txBox="1"/>
          <p:nvPr/>
        </p:nvSpPr>
        <p:spPr>
          <a:xfrm>
            <a:off x="9444355" y="6504820"/>
            <a:ext cx="146050" cy="139700"/>
          </a:xfrm>
          <a:prstGeom prst="rect">
            <a:avLst/>
          </a:prstGeom>
        </p:spPr>
        <p:txBody>
          <a:bodyPr wrap="square" lIns="0" tIns="0" rIns="0" bIns="0" rtlCol="0" vert="horz">
            <a:spAutoFit/>
          </a:bodyPr>
          <a:lstStyle/>
          <a:p>
            <a:pPr marL="38100">
              <a:lnSpc>
                <a:spcPts val="1055"/>
              </a:lnSpc>
            </a:pPr>
            <a:r>
              <a:rPr dirty="0" sz="900">
                <a:latin typeface="MS UI Gothic"/>
                <a:cs typeface="MS UI Gothic"/>
              </a:rPr>
              <a:t>2</a:t>
            </a:r>
            <a:endParaRPr sz="900">
              <a:latin typeface="MS UI Gothic"/>
              <a:cs typeface="MS UI Gothic"/>
            </a:endParaRPr>
          </a:p>
        </p:txBody>
      </p:sp>
      <p:sp>
        <p:nvSpPr>
          <p:cNvPr id="6" name="object 6"/>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object 4"/>
          <p:cNvSpPr txBox="1"/>
          <p:nvPr/>
        </p:nvSpPr>
        <p:spPr>
          <a:xfrm>
            <a:off x="4041725" y="3598347"/>
            <a:ext cx="1803400" cy="330200"/>
          </a:xfrm>
          <a:prstGeom prst="rect">
            <a:avLst/>
          </a:prstGeom>
        </p:spPr>
        <p:txBody>
          <a:bodyPr wrap="square" lIns="0" tIns="12700" rIns="0" bIns="0" rtlCol="0" vert="horz">
            <a:spAutoFit/>
          </a:bodyPr>
          <a:lstStyle/>
          <a:p>
            <a:pPr marL="12700">
              <a:lnSpc>
                <a:spcPct val="100000"/>
              </a:lnSpc>
              <a:spcBef>
                <a:spcPts val="100"/>
              </a:spcBef>
            </a:pPr>
            <a:r>
              <a:rPr dirty="0" sz="2000" spc="75" b="1">
                <a:solidFill>
                  <a:srgbClr val="404040"/>
                </a:solidFill>
                <a:latin typeface="Yu Gothic UI Semibold"/>
                <a:cs typeface="Yu Gothic UI Semibold"/>
              </a:rPr>
              <a:t>問題意識と背景</a:t>
            </a:r>
            <a:endParaRPr sz="2000">
              <a:latin typeface="Yu Gothic UI Semibold"/>
              <a:cs typeface="Yu Gothic UI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80" y="5687059"/>
            <a:ext cx="9657080" cy="739140"/>
          </a:xfrm>
          <a:custGeom>
            <a:avLst/>
            <a:gdLst/>
            <a:ahLst/>
            <a:cxnLst/>
            <a:rect l="l" t="t" r="r" b="b"/>
            <a:pathLst>
              <a:path w="9657080" h="739139">
                <a:moveTo>
                  <a:pt x="9657080" y="0"/>
                </a:moveTo>
                <a:lnTo>
                  <a:pt x="0" y="0"/>
                </a:lnTo>
                <a:lnTo>
                  <a:pt x="0" y="30480"/>
                </a:lnTo>
                <a:lnTo>
                  <a:pt x="0" y="739140"/>
                </a:lnTo>
                <a:lnTo>
                  <a:pt x="9657080" y="739140"/>
                </a:lnTo>
                <a:lnTo>
                  <a:pt x="9657080" y="30480"/>
                </a:lnTo>
                <a:lnTo>
                  <a:pt x="9657080" y="0"/>
                </a:lnTo>
                <a:close/>
              </a:path>
            </a:pathLst>
          </a:custGeom>
          <a:solidFill>
            <a:srgbClr val="FFFF5B"/>
          </a:solidFill>
        </p:spPr>
        <p:txBody>
          <a:bodyPr wrap="square" lIns="0" tIns="0" rIns="0" bIns="0" rtlCol="0"/>
          <a:lstStyle/>
          <a:p/>
        </p:txBody>
      </p:sp>
      <p:sp>
        <p:nvSpPr>
          <p:cNvPr id="3" name="object 3"/>
          <p:cNvSpPr txBox="1">
            <a:spLocks noGrp="1"/>
          </p:cNvSpPr>
          <p:nvPr>
            <p:ph type="title"/>
          </p:nvPr>
        </p:nvSpPr>
        <p:spPr>
          <a:xfrm>
            <a:off x="351218"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
        <p:nvSpPr>
          <p:cNvPr id="4" name="object 4"/>
          <p:cNvSpPr txBox="1"/>
          <p:nvPr/>
        </p:nvSpPr>
        <p:spPr>
          <a:xfrm>
            <a:off x="1619749" y="5688889"/>
            <a:ext cx="6654800" cy="685800"/>
          </a:xfrm>
          <a:prstGeom prst="rect">
            <a:avLst/>
          </a:prstGeom>
        </p:spPr>
        <p:txBody>
          <a:bodyPr wrap="square" lIns="0" tIns="68580" rIns="0" bIns="0" rtlCol="0" vert="horz">
            <a:spAutoFit/>
          </a:bodyPr>
          <a:lstStyle/>
          <a:p>
            <a:pPr algn="ctr">
              <a:lnSpc>
                <a:spcPct val="100000"/>
              </a:lnSpc>
              <a:spcBef>
                <a:spcPts val="540"/>
              </a:spcBef>
            </a:pPr>
            <a:r>
              <a:rPr dirty="0" sz="1800" spc="170" b="1">
                <a:solidFill>
                  <a:srgbClr val="252525"/>
                </a:solidFill>
                <a:latin typeface="Yu Gothic UI Semibold"/>
                <a:cs typeface="Yu Gothic UI Semibold"/>
              </a:rPr>
              <a:t>親の世帯年収は子どもの学力へ影響する。</a:t>
            </a:r>
            <a:endParaRPr sz="1800">
              <a:latin typeface="Yu Gothic UI Semibold"/>
              <a:cs typeface="Yu Gothic UI Semibold"/>
            </a:endParaRPr>
          </a:p>
          <a:p>
            <a:pPr algn="ctr">
              <a:lnSpc>
                <a:spcPct val="100000"/>
              </a:lnSpc>
              <a:spcBef>
                <a:spcPts val="434"/>
              </a:spcBef>
            </a:pPr>
            <a:r>
              <a:rPr dirty="0" sz="1800" spc="180" b="1">
                <a:solidFill>
                  <a:srgbClr val="252525"/>
                </a:solidFill>
                <a:latin typeface="Yu Gothic UI Semibold"/>
                <a:cs typeface="Yu Gothic UI Semibold"/>
              </a:rPr>
              <a:t>世帯年収が高いほど高等教育を意識した教育投資を行っている。</a:t>
            </a:r>
            <a:endParaRPr sz="1800">
              <a:latin typeface="Yu Gothic UI Semibold"/>
              <a:cs typeface="Yu Gothic UI Semibold"/>
            </a:endParaRPr>
          </a:p>
        </p:txBody>
      </p:sp>
      <p:graphicFrame>
        <p:nvGraphicFramePr>
          <p:cNvPr id="5" name="object 5"/>
          <p:cNvGraphicFramePr>
            <a:graphicFrameLocks noGrp="1"/>
          </p:cNvGraphicFramePr>
          <p:nvPr/>
        </p:nvGraphicFramePr>
        <p:xfrm>
          <a:off x="1710689" y="1730057"/>
          <a:ext cx="7098030" cy="2928620"/>
        </p:xfrm>
        <a:graphic>
          <a:graphicData uri="http://schemas.openxmlformats.org/drawingml/2006/table">
            <a:tbl>
              <a:tblPr firstRow="1" bandRow="1">
                <a:tableStyleId>{2D5ABB26-0587-4C30-8999-92F81FD0307C}</a:tableStyleId>
              </a:tblPr>
              <a:tblGrid>
                <a:gridCol w="535940"/>
                <a:gridCol w="873760"/>
                <a:gridCol w="571500"/>
                <a:gridCol w="453389"/>
                <a:gridCol w="384810"/>
                <a:gridCol w="1409700"/>
                <a:gridCol w="77470"/>
                <a:gridCol w="344170"/>
                <a:gridCol w="988060"/>
                <a:gridCol w="739139"/>
                <a:gridCol w="670559"/>
              </a:tblGrid>
              <a:tr h="325755">
                <a:tc gridSpan="2"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rowSpan="2" hMerge="1">
                  <a:txBody>
                    <a:bodyPr/>
                    <a:lstStyle/>
                    <a:p>
                      <a:pPr/>
                    </a:p>
                  </a:txBody>
                  <a:tcPr marL="0" marR="0" marB="0" marT="0"/>
                </a:tc>
                <a:tc gridSpan="3"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rowSpan="2" hMerge="1">
                  <a:txBody>
                    <a:bodyPr/>
                    <a:lstStyle/>
                    <a:p>
                      <a:pPr/>
                    </a:p>
                  </a:txBody>
                  <a:tcPr marL="0" marR="0" marB="0" marT="0"/>
                </a:tc>
                <a:tc rowSpan="2" hMerge="1">
                  <a:txBody>
                    <a:bodyPr/>
                    <a:lstStyle/>
                    <a:p>
                      <a:pPr/>
                    </a:p>
                  </a:txBody>
                  <a:tcPr marL="0" marR="0" marB="0" marT="0"/>
                </a:tc>
                <a:tc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3">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B w="28575">
                      <a:solidFill>
                        <a:srgbClr val="FF0000"/>
                      </a:solidFill>
                      <a:prstDash val="solid"/>
                    </a:lnB>
                  </a:tcPr>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B w="28575">
                      <a:solidFill>
                        <a:srgbClr val="FF0000"/>
                      </a:solidFill>
                      <a:prstDash val="solid"/>
                    </a:lnB>
                  </a:tcPr>
                </a:tc>
                <a:tc hMerge="1">
                  <a:txBody>
                    <a:bodyPr/>
                    <a:lstStyle/>
                    <a:p>
                      <a:pPr/>
                    </a:p>
                  </a:txBody>
                  <a:tcPr marL="0" marR="0" marB="0" marT="0"/>
                </a:tc>
              </a:tr>
              <a:tr h="112395">
                <a:tc gridSpan="2" vMerge="1">
                  <a:txBody>
                    <a:bodyPr/>
                    <a:lstStyle/>
                    <a:p>
                      <a:pPr/>
                    </a:p>
                  </a:txBody>
                  <a:tcPr marL="0" marR="0" marB="0" marT="0">
                    <a:lnL w="9525">
                      <a:solidFill>
                        <a:srgbClr val="D9D9D9"/>
                      </a:solidFill>
                      <a:prstDash val="solid"/>
                    </a:lnL>
                    <a:lnR w="9525">
                      <a:solidFill>
                        <a:srgbClr val="D9D9D9"/>
                      </a:solidFill>
                      <a:prstDash val="solid"/>
                    </a:lnR>
                  </a:tcPr>
                </a:tc>
                <a:tc hMerge="1" vMerge="1">
                  <a:txBody>
                    <a:bodyPr/>
                    <a:lstStyle/>
                    <a:p>
                      <a:pPr/>
                    </a:p>
                  </a:txBody>
                  <a:tcPr marL="0" marR="0" marB="0" marT="0"/>
                </a:tc>
                <a:tc gridSpan="3" vMerge="1">
                  <a:txBody>
                    <a:bodyPr/>
                    <a:lstStyle/>
                    <a:p>
                      <a:pPr/>
                    </a:p>
                  </a:txBody>
                  <a:tcPr marL="0" marR="0" marB="0" marT="0">
                    <a:lnL w="9525">
                      <a:solidFill>
                        <a:srgbClr val="D9D9D9"/>
                      </a:solidFill>
                      <a:prstDash val="solid"/>
                    </a:lnL>
                    <a:lnR w="9525">
                      <a:solidFill>
                        <a:srgbClr val="D9D9D9"/>
                      </a:solidFill>
                      <a:prstDash val="solid"/>
                    </a:lnR>
                  </a:tcPr>
                </a:tc>
                <a:tc hMerge="1" vMerge="1">
                  <a:txBody>
                    <a:bodyPr/>
                    <a:lstStyle/>
                    <a:p>
                      <a:pPr/>
                    </a:p>
                  </a:txBody>
                  <a:tcPr marL="0" marR="0" marB="0" marT="0"/>
                </a:tc>
                <a:tc hMerge="1" vMerge="1">
                  <a:txBody>
                    <a:bodyPr/>
                    <a:lstStyle/>
                    <a:p>
                      <a:pPr/>
                    </a:p>
                  </a:txBody>
                  <a:tcPr marL="0" marR="0" marB="0" marT="0"/>
                </a:tc>
                <a:tc vMerge="1">
                  <a:txBody>
                    <a:bodyPr/>
                    <a:lstStyle/>
                    <a:p>
                      <a:p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600">
                        <a:latin typeface="Times New Roman"/>
                        <a:cs typeface="Times New Roman"/>
                      </a:endParaRPr>
                    </a:p>
                  </a:txBody>
                  <a:tcPr marL="0" marR="0" marB="0" marT="0">
                    <a:lnL w="9525">
                      <a:solidFill>
                        <a:srgbClr val="D9D9D9"/>
                      </a:solidFill>
                      <a:prstDash val="solid"/>
                    </a:lnL>
                    <a:lnR w="28575">
                      <a:solidFill>
                        <a:srgbClr val="FF0000"/>
                      </a:solidFill>
                      <a:prstDash val="solid"/>
                    </a:lnR>
                  </a:tcPr>
                </a:tc>
                <a:tc gridSpan="2">
                  <a:txBody>
                    <a:bodyPr/>
                    <a:lstStyle/>
                    <a:p>
                      <a:pPr>
                        <a:lnSpc>
                          <a:spcPct val="100000"/>
                        </a:lnSpc>
                      </a:pPr>
                      <a:endParaRPr sz="600">
                        <a:latin typeface="Times New Roman"/>
                        <a:cs typeface="Times New Roman"/>
                      </a:endParaRPr>
                    </a:p>
                  </a:txBody>
                  <a:tcPr marL="0" marR="0" marB="0" marT="0">
                    <a:lnL w="28575">
                      <a:solidFill>
                        <a:srgbClr val="FF0000"/>
                      </a:solidFill>
                      <a:prstDash val="solid"/>
                    </a:lnL>
                    <a:lnR w="9525">
                      <a:solidFill>
                        <a:srgbClr val="D9D9D9"/>
                      </a:solidFill>
                      <a:prstDash val="solid"/>
                    </a:lnR>
                    <a:lnT w="28575">
                      <a:solidFill>
                        <a:srgbClr val="FF0000"/>
                      </a:solidFill>
                      <a:prstDash val="solid"/>
                    </a:lnT>
                  </a:tcPr>
                </a:tc>
                <a:tc hMerge="1">
                  <a:txBody>
                    <a:bodyPr/>
                    <a:lstStyle/>
                    <a:p>
                      <a:pPr/>
                    </a:p>
                  </a:txBody>
                  <a:tcPr marL="0" marR="0" marB="0" marT="0"/>
                </a:tc>
                <a:tc gridSpan="2">
                  <a:txBody>
                    <a:bodyPr/>
                    <a:lstStyle/>
                    <a:p>
                      <a:pPr>
                        <a:lnSpc>
                          <a:spcPct val="100000"/>
                        </a:lnSpc>
                      </a:pPr>
                      <a:endParaRPr sz="600">
                        <a:latin typeface="Times New Roman"/>
                        <a:cs typeface="Times New Roman"/>
                      </a:endParaRPr>
                    </a:p>
                  </a:txBody>
                  <a:tcPr marL="0" marR="0" marB="0" marT="0">
                    <a:lnL w="9525">
                      <a:solidFill>
                        <a:srgbClr val="D9D9D9"/>
                      </a:solidFill>
                      <a:prstDash val="solid"/>
                    </a:lnL>
                    <a:lnR w="28575">
                      <a:solidFill>
                        <a:srgbClr val="FF0000"/>
                      </a:solidFill>
                      <a:prstDash val="solid"/>
                    </a:lnR>
                    <a:lnT w="28575">
                      <a:solidFill>
                        <a:srgbClr val="FF0000"/>
                      </a:solidFill>
                      <a:prstDash val="solid"/>
                    </a:lnT>
                  </a:tcPr>
                </a:tc>
                <a:tc hMerge="1">
                  <a:txBody>
                    <a:bodyPr/>
                    <a:lstStyle/>
                    <a:p>
                      <a:pPr/>
                    </a:p>
                  </a:txBody>
                  <a:tcPr marL="0" marR="0" marB="0" marT="0"/>
                </a:tc>
              </a:tr>
              <a:tr h="584200">
                <a:tc>
                  <a:txBody>
                    <a:bodyPr/>
                    <a:lstStyle/>
                    <a:p>
                      <a:pPr>
                        <a:lnSpc>
                          <a:spcPct val="100000"/>
                        </a:lnSpc>
                        <a:spcBef>
                          <a:spcPts val="50"/>
                        </a:spcBef>
                      </a:pPr>
                      <a:endParaRPr sz="1300">
                        <a:latin typeface="Times New Roman"/>
                        <a:cs typeface="Times New Roman"/>
                      </a:endParaRPr>
                    </a:p>
                    <a:p>
                      <a:pPr marL="156210">
                        <a:lnSpc>
                          <a:spcPct val="100000"/>
                        </a:lnSpc>
                        <a:spcBef>
                          <a:spcPts val="5"/>
                        </a:spcBef>
                      </a:pPr>
                      <a:r>
                        <a:rPr dirty="0" sz="1100" spc="-5">
                          <a:solidFill>
                            <a:srgbClr val="FFFFFF"/>
                          </a:solidFill>
                          <a:latin typeface="Meiryo"/>
                          <a:cs typeface="Meiryo"/>
                        </a:rPr>
                        <a:t>7.6</a:t>
                      </a:r>
                      <a:endParaRPr sz="1100">
                        <a:latin typeface="Meiryo"/>
                        <a:cs typeface="Meiryo"/>
                      </a:endParaRPr>
                    </a:p>
                  </a:txBody>
                  <a:tcPr marL="0" marR="0" marB="0" marT="6350">
                    <a:lnL w="9525">
                      <a:solidFill>
                        <a:srgbClr val="D9D9D9"/>
                      </a:solidFill>
                      <a:prstDash val="solid"/>
                    </a:lnL>
                    <a:solidFill>
                      <a:srgbClr val="5C84CC"/>
                    </a:solidFill>
                  </a:tcPr>
                </a:tc>
                <a:tc gridSpan="2">
                  <a:txBody>
                    <a:bodyPr/>
                    <a:lstStyle/>
                    <a:p>
                      <a:pPr>
                        <a:lnSpc>
                          <a:spcPct val="100000"/>
                        </a:lnSpc>
                        <a:spcBef>
                          <a:spcPts val="50"/>
                        </a:spcBef>
                      </a:pPr>
                      <a:endParaRPr sz="1300">
                        <a:latin typeface="Times New Roman"/>
                        <a:cs typeface="Times New Roman"/>
                      </a:endParaRPr>
                    </a:p>
                    <a:p>
                      <a:pPr algn="ctr">
                        <a:lnSpc>
                          <a:spcPct val="100000"/>
                        </a:lnSpc>
                        <a:spcBef>
                          <a:spcPts val="5"/>
                        </a:spcBef>
                      </a:pPr>
                      <a:r>
                        <a:rPr dirty="0" sz="1100" spc="-5">
                          <a:solidFill>
                            <a:srgbClr val="404040"/>
                          </a:solidFill>
                          <a:latin typeface="Meiryo"/>
                          <a:cs typeface="Meiryo"/>
                        </a:rPr>
                        <a:t>20.5</a:t>
                      </a:r>
                      <a:endParaRPr sz="1100">
                        <a:latin typeface="Meiryo"/>
                        <a:cs typeface="Meiryo"/>
                      </a:endParaRPr>
                    </a:p>
                  </a:txBody>
                  <a:tcPr marL="0" marR="0" marB="0" marT="6350">
                    <a:solidFill>
                      <a:srgbClr val="71BEC5"/>
                    </a:solidFill>
                  </a:tcPr>
                </a:tc>
                <a:tc hMerge="1">
                  <a:txBody>
                    <a:bodyPr/>
                    <a:lstStyle/>
                    <a:p>
                      <a:pPr/>
                    </a:p>
                  </a:txBody>
                  <a:tcPr marL="0" marR="0" marB="0" marT="0"/>
                </a:tc>
                <a:tc gridSpan="4">
                  <a:txBody>
                    <a:bodyPr/>
                    <a:lstStyle/>
                    <a:p>
                      <a:pPr>
                        <a:lnSpc>
                          <a:spcPct val="100000"/>
                        </a:lnSpc>
                        <a:spcBef>
                          <a:spcPts val="50"/>
                        </a:spcBef>
                      </a:pPr>
                      <a:endParaRPr sz="1300">
                        <a:latin typeface="Times New Roman"/>
                        <a:cs typeface="Times New Roman"/>
                      </a:endParaRPr>
                    </a:p>
                    <a:p>
                      <a:pPr algn="ctr" marL="34290">
                        <a:lnSpc>
                          <a:spcPct val="100000"/>
                        </a:lnSpc>
                        <a:spcBef>
                          <a:spcPts val="5"/>
                        </a:spcBef>
                      </a:pPr>
                      <a:r>
                        <a:rPr dirty="0" sz="1100" spc="-5">
                          <a:solidFill>
                            <a:srgbClr val="404040"/>
                          </a:solidFill>
                          <a:latin typeface="Meiryo"/>
                          <a:cs typeface="Meiryo"/>
                        </a:rPr>
                        <a:t>33.5</a:t>
                      </a:r>
                      <a:endParaRPr sz="1100">
                        <a:latin typeface="Meiryo"/>
                        <a:cs typeface="Meiryo"/>
                      </a:endParaRPr>
                    </a:p>
                  </a:txBody>
                  <a:tcPr marL="0" marR="0" marB="0" marT="6350">
                    <a:lnR w="28575">
                      <a:solidFill>
                        <a:srgbClr val="FF0000"/>
                      </a:solidFill>
                      <a:prstDash val="solid"/>
                    </a:lnR>
                    <a:solidFill>
                      <a:srgbClr val="9C9CDF"/>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4">
                  <a:txBody>
                    <a:bodyPr/>
                    <a:lstStyle/>
                    <a:p>
                      <a:pPr algn="ctr" marL="36195">
                        <a:lnSpc>
                          <a:spcPct val="100000"/>
                        </a:lnSpc>
                        <a:spcBef>
                          <a:spcPts val="1335"/>
                        </a:spcBef>
                      </a:pPr>
                      <a:r>
                        <a:rPr dirty="0" sz="1400" spc="-10" b="1">
                          <a:latin typeface="Meiryo"/>
                          <a:cs typeface="Meiryo"/>
                        </a:rPr>
                        <a:t>38.4</a:t>
                      </a:r>
                      <a:endParaRPr sz="1400">
                        <a:latin typeface="Meiryo"/>
                        <a:cs typeface="Meiryo"/>
                      </a:endParaRPr>
                    </a:p>
                  </a:txBody>
                  <a:tcPr marL="0" marR="0" marB="0" marT="169545">
                    <a:lnL w="28575">
                      <a:solidFill>
                        <a:srgbClr val="FF0000"/>
                      </a:solidFill>
                      <a:prstDash val="solid"/>
                    </a:lnL>
                    <a:lnR w="28575">
                      <a:solidFill>
                        <a:srgbClr val="FF0000"/>
                      </a:solidFill>
                      <a:prstDash val="solid"/>
                    </a:lnR>
                    <a:solidFill>
                      <a:srgbClr val="DBAEE7"/>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95250">
                <a:tc gridSpan="2"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B w="28575">
                      <a:solidFill>
                        <a:srgbClr val="FF0000"/>
                      </a:solidFill>
                      <a:prstDash val="solid"/>
                    </a:lnB>
                  </a:tcPr>
                </a:tc>
                <a:tc rowSpan="2" hMerge="1">
                  <a:txBody>
                    <a:bodyPr/>
                    <a:lstStyle/>
                    <a:p>
                      <a:pPr/>
                    </a:p>
                  </a:txBody>
                  <a:tcPr marL="0" marR="0" marB="0" marT="0"/>
                </a:tc>
                <a:tc gridSpan="3"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rowSpan="2" hMerge="1">
                  <a:txBody>
                    <a:bodyPr/>
                    <a:lstStyle/>
                    <a:p>
                      <a:pPr/>
                    </a:p>
                  </a:txBody>
                  <a:tcPr marL="0" marR="0" marB="0" marT="0"/>
                </a:tc>
                <a:tc rowSpan="2" hMerge="1">
                  <a:txBody>
                    <a:bodyPr/>
                    <a:lstStyle/>
                    <a:p>
                      <a:pPr/>
                    </a:p>
                  </a:txBody>
                  <a:tcPr marL="0" marR="0" marB="0" marT="0"/>
                </a:tc>
                <a:tc rowSpan="3">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400">
                        <a:latin typeface="Times New Roman"/>
                        <a:cs typeface="Times New Roman"/>
                      </a:endParaRPr>
                    </a:p>
                  </a:txBody>
                  <a:tcPr marL="0" marR="0" marB="0" marT="0">
                    <a:lnL w="9525">
                      <a:solidFill>
                        <a:srgbClr val="D9D9D9"/>
                      </a:solidFill>
                      <a:prstDash val="solid"/>
                    </a:lnL>
                    <a:lnR w="28575">
                      <a:solidFill>
                        <a:srgbClr val="FF0000"/>
                      </a:solidFill>
                      <a:prstDash val="solid"/>
                    </a:lnR>
                  </a:tcPr>
                </a:tc>
                <a:tc gridSpan="2">
                  <a:txBody>
                    <a:bodyPr/>
                    <a:lstStyle/>
                    <a:p>
                      <a:pPr>
                        <a:lnSpc>
                          <a:spcPct val="100000"/>
                        </a:lnSpc>
                      </a:pPr>
                      <a:endParaRPr sz="400">
                        <a:latin typeface="Times New Roman"/>
                        <a:cs typeface="Times New Roman"/>
                      </a:endParaRPr>
                    </a:p>
                  </a:txBody>
                  <a:tcPr marL="0" marR="0" marB="0" marT="0">
                    <a:lnL w="28575">
                      <a:solidFill>
                        <a:srgbClr val="FF0000"/>
                      </a:solidFill>
                      <a:prstDash val="solid"/>
                    </a:lnL>
                    <a:lnR w="9525">
                      <a:solidFill>
                        <a:srgbClr val="D9D9D9"/>
                      </a:solidFill>
                      <a:prstDash val="solid"/>
                    </a:lnR>
                    <a:lnB w="28575">
                      <a:solidFill>
                        <a:srgbClr val="FF0000"/>
                      </a:solidFill>
                      <a:prstDash val="solid"/>
                    </a:lnB>
                  </a:tcPr>
                </a:tc>
                <a:tc hMerge="1">
                  <a:txBody>
                    <a:bodyPr/>
                    <a:lstStyle/>
                    <a:p>
                      <a:pPr/>
                    </a:p>
                  </a:txBody>
                  <a:tcPr marL="0" marR="0" marB="0" marT="0"/>
                </a:tc>
                <a:tc gridSpan="2">
                  <a:txBody>
                    <a:bodyPr/>
                    <a:lstStyle/>
                    <a:p>
                      <a:pPr>
                        <a:lnSpc>
                          <a:spcPct val="100000"/>
                        </a:lnSpc>
                      </a:pPr>
                      <a:endParaRPr sz="400">
                        <a:latin typeface="Times New Roman"/>
                        <a:cs typeface="Times New Roman"/>
                      </a:endParaRPr>
                    </a:p>
                  </a:txBody>
                  <a:tcPr marL="0" marR="0" marB="0" marT="0">
                    <a:lnL w="9525">
                      <a:solidFill>
                        <a:srgbClr val="D9D9D9"/>
                      </a:solidFill>
                      <a:prstDash val="solid"/>
                    </a:lnL>
                    <a:lnR w="28575">
                      <a:solidFill>
                        <a:srgbClr val="FF0000"/>
                      </a:solidFill>
                      <a:prstDash val="solid"/>
                    </a:lnR>
                    <a:lnB w="28575">
                      <a:solidFill>
                        <a:srgbClr val="FF0000"/>
                      </a:solidFill>
                      <a:prstDash val="solid"/>
                    </a:lnB>
                  </a:tcPr>
                </a:tc>
                <a:tc hMerge="1">
                  <a:txBody>
                    <a:bodyPr/>
                    <a:lstStyle/>
                    <a:p>
                      <a:pPr/>
                    </a:p>
                  </a:txBody>
                  <a:tcPr marL="0" marR="0" marB="0" marT="0"/>
                </a:tc>
              </a:tr>
              <a:tr h="647700">
                <a:tc gridSpan="2" vMerge="1">
                  <a:txBody>
                    <a:bodyPr/>
                    <a:lstStyle/>
                    <a:p>
                      <a:pPr/>
                    </a:p>
                  </a:txBody>
                  <a:tcPr marL="0" marR="0" marB="0" marT="0">
                    <a:lnL w="9525">
                      <a:solidFill>
                        <a:srgbClr val="D9D9D9"/>
                      </a:solidFill>
                      <a:prstDash val="solid"/>
                    </a:lnL>
                    <a:lnR w="9525">
                      <a:solidFill>
                        <a:srgbClr val="D9D9D9"/>
                      </a:solidFill>
                      <a:prstDash val="solid"/>
                    </a:lnR>
                    <a:lnB w="28575">
                      <a:solidFill>
                        <a:srgbClr val="FF0000"/>
                      </a:solidFill>
                      <a:prstDash val="solid"/>
                    </a:lnB>
                  </a:tcPr>
                </a:tc>
                <a:tc hMerge="1" vMerge="1">
                  <a:txBody>
                    <a:bodyPr/>
                    <a:lstStyle/>
                    <a:p>
                      <a:pPr/>
                    </a:p>
                  </a:txBody>
                  <a:tcPr marL="0" marR="0" marB="0" marT="0"/>
                </a:tc>
                <a:tc gridSpan="3" vMerge="1">
                  <a:txBody>
                    <a:bodyPr/>
                    <a:lstStyle/>
                    <a:p>
                      <a:pPr/>
                    </a:p>
                  </a:txBody>
                  <a:tcPr marL="0" marR="0" marB="0" marT="0">
                    <a:lnL w="9525">
                      <a:solidFill>
                        <a:srgbClr val="D9D9D9"/>
                      </a:solidFill>
                      <a:prstDash val="solid"/>
                    </a:lnL>
                    <a:lnR w="9525">
                      <a:solidFill>
                        <a:srgbClr val="D9D9D9"/>
                      </a:solidFill>
                      <a:prstDash val="solid"/>
                    </a:lnR>
                  </a:tcPr>
                </a:tc>
                <a:tc hMerge="1" vMerge="1">
                  <a:txBody>
                    <a:bodyPr/>
                    <a:lstStyle/>
                    <a:p>
                      <a:pPr/>
                    </a:p>
                  </a:txBody>
                  <a:tcPr marL="0" marR="0" marB="0" marT="0"/>
                </a:tc>
                <a:tc hMerge="1" vMerge="1">
                  <a:txBody>
                    <a:bodyPr/>
                    <a:lstStyle/>
                    <a:p>
                      <a:pPr/>
                    </a:p>
                  </a:txBody>
                  <a:tcPr marL="0" marR="0" marB="0" marT="0"/>
                </a:tc>
                <a:tc vMerge="1">
                  <a:txBody>
                    <a:bodyPr/>
                    <a:lstStyle/>
                    <a:p>
                      <a:pPr/>
                    </a:p>
                  </a:txBody>
                  <a:tcPr marL="0" marR="0" marB="0" marT="0">
                    <a:lnL w="9525">
                      <a:solidFill>
                        <a:srgbClr val="D9D9D9"/>
                      </a:solidFill>
                      <a:prstDash val="solid"/>
                    </a:lnL>
                    <a:lnR w="9525">
                      <a:solidFill>
                        <a:srgbClr val="D9D9D9"/>
                      </a:solidFill>
                      <a:prstDash val="solid"/>
                    </a:lnR>
                  </a:tcPr>
                </a:tc>
                <a:tc gridSpan="3"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T w="28575">
                      <a:solidFill>
                        <a:srgbClr val="FF0000"/>
                      </a:solidFill>
                      <a:prstDash val="solid"/>
                    </a:lnT>
                  </a:tcPr>
                </a:tc>
                <a:tc rowSpan="2" hMerge="1">
                  <a:txBody>
                    <a:bodyPr/>
                    <a:lstStyle/>
                    <a:p>
                      <a:pPr/>
                    </a:p>
                  </a:txBody>
                  <a:tcPr marL="0" marR="0" marB="0" marT="0"/>
                </a:tc>
                <a:tc rowSpan="2" hMerge="1">
                  <a:txBody>
                    <a:bodyPr/>
                    <a:lstStyle/>
                    <a:p>
                      <a:pPr/>
                    </a:p>
                  </a:txBody>
                  <a:tcPr marL="0" marR="0" marB="0" marT="0"/>
                </a:tc>
                <a:tc gridSpan="2"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T w="28575">
                      <a:solidFill>
                        <a:srgbClr val="FF0000"/>
                      </a:solidFill>
                      <a:prstDash val="solid"/>
                    </a:lnT>
                  </a:tcPr>
                </a:tc>
                <a:tc rowSpan="2" hMerge="1">
                  <a:txBody>
                    <a:bodyPr/>
                    <a:lstStyle/>
                    <a:p>
                      <a:pPr/>
                    </a:p>
                  </a:txBody>
                  <a:tcPr marL="0" marR="0" marB="0" marT="0"/>
                </a:tc>
              </a:tr>
              <a:tr h="137795">
                <a:tc gridSpan="2">
                  <a:txBody>
                    <a:bodyPr/>
                    <a:lstStyle/>
                    <a:p>
                      <a:pPr>
                        <a:lnSpc>
                          <a:spcPct val="100000"/>
                        </a:lnSpc>
                      </a:pPr>
                      <a:endParaRPr sz="700">
                        <a:latin typeface="Times New Roman"/>
                        <a:cs typeface="Times New Roman"/>
                      </a:endParaRPr>
                    </a:p>
                  </a:txBody>
                  <a:tcPr marL="0" marR="0" marB="0" marT="0">
                    <a:lnL w="38100">
                      <a:solidFill>
                        <a:srgbClr val="FF0000"/>
                      </a:solidFill>
                      <a:prstDash val="solid"/>
                    </a:lnL>
                    <a:lnR w="9525">
                      <a:solidFill>
                        <a:srgbClr val="D9D9D9"/>
                      </a:solidFill>
                      <a:prstDash val="solid"/>
                    </a:lnR>
                    <a:lnT w="28575">
                      <a:solidFill>
                        <a:srgbClr val="FF0000"/>
                      </a:solidFill>
                      <a:prstDash val="solid"/>
                    </a:lnT>
                  </a:tcPr>
                </a:tc>
                <a:tc hMerge="1">
                  <a:txBody>
                    <a:bodyPr/>
                    <a:lstStyle/>
                    <a:p>
                      <a:pPr/>
                    </a:p>
                  </a:txBody>
                  <a:tcPr marL="0" marR="0" marB="0" marT="0"/>
                </a:tc>
                <a:tc gridSpan="2">
                  <a:txBody>
                    <a:bodyPr/>
                    <a:lstStyle/>
                    <a:p>
                      <a:pPr>
                        <a:lnSpc>
                          <a:spcPct val="100000"/>
                        </a:lnSpc>
                      </a:pPr>
                      <a:endParaRPr sz="700">
                        <a:latin typeface="Times New Roman"/>
                        <a:cs typeface="Times New Roman"/>
                      </a:endParaRPr>
                    </a:p>
                  </a:txBody>
                  <a:tcPr marL="0" marR="0" marB="0" marT="0">
                    <a:lnL w="9525">
                      <a:solidFill>
                        <a:srgbClr val="D9D9D9"/>
                      </a:solidFill>
                      <a:prstDash val="solid"/>
                    </a:lnL>
                    <a:lnR w="28575">
                      <a:solidFill>
                        <a:srgbClr val="FF0000"/>
                      </a:solidFill>
                      <a:prstDash val="solid"/>
                    </a:lnR>
                    <a:lnT w="28575">
                      <a:solidFill>
                        <a:srgbClr val="FF0000"/>
                      </a:solidFill>
                      <a:prstDash val="solid"/>
                    </a:lnT>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L w="28575">
                      <a:solidFill>
                        <a:srgbClr val="FF0000"/>
                      </a:solidFill>
                      <a:prstDash val="solid"/>
                    </a:lnL>
                    <a:lnR w="9525">
                      <a:solidFill>
                        <a:srgbClr val="D9D9D9"/>
                      </a:solidFill>
                      <a:prstDash val="solid"/>
                    </a:lnR>
                  </a:tcPr>
                </a:tc>
                <a:tc vMerge="1">
                  <a:txBody>
                    <a:bodyPr/>
                    <a:lstStyle/>
                    <a:p>
                      <a:pPr/>
                    </a:p>
                  </a:txBody>
                  <a:tcPr marL="0" marR="0" marB="0" marT="0">
                    <a:lnL w="9525">
                      <a:solidFill>
                        <a:srgbClr val="D9D9D9"/>
                      </a:solidFill>
                      <a:prstDash val="solid"/>
                    </a:lnL>
                    <a:lnR w="9525">
                      <a:solidFill>
                        <a:srgbClr val="D9D9D9"/>
                      </a:solidFill>
                      <a:prstDash val="solid"/>
                    </a:lnR>
                  </a:tcPr>
                </a:tc>
                <a:tc gridSpan="3" vMerge="1">
                  <a:txBody>
                    <a:bodyPr/>
                    <a:lstStyle/>
                    <a:p>
                      <a:pPr/>
                    </a:p>
                  </a:txBody>
                  <a:tcPr marL="0" marR="0" marB="0" marT="0">
                    <a:lnL w="9525">
                      <a:solidFill>
                        <a:srgbClr val="D9D9D9"/>
                      </a:solidFill>
                      <a:prstDash val="solid"/>
                    </a:lnL>
                    <a:lnR w="9525">
                      <a:solidFill>
                        <a:srgbClr val="D9D9D9"/>
                      </a:solidFill>
                      <a:prstDash val="solid"/>
                    </a:lnR>
                    <a:lnT w="28575">
                      <a:solidFill>
                        <a:srgbClr val="FF0000"/>
                      </a:solidFill>
                      <a:prstDash val="solid"/>
                    </a:lnT>
                  </a:tcPr>
                </a:tc>
                <a:tc hMerge="1" vMerge="1">
                  <a:txBody>
                    <a:bodyPr/>
                    <a:lstStyle/>
                    <a:p>
                      <a:pPr/>
                    </a:p>
                  </a:txBody>
                  <a:tcPr marL="0" marR="0" marB="0" marT="0"/>
                </a:tc>
                <a:tc hMerge="1" vMerge="1">
                  <a:txBody>
                    <a:bodyPr/>
                    <a:lstStyle/>
                    <a:p>
                      <a:pPr/>
                    </a:p>
                  </a:txBody>
                  <a:tcPr marL="0" marR="0" marB="0" marT="0"/>
                </a:tc>
                <a:tc gridSpan="2" vMerge="1">
                  <a:txBody>
                    <a:bodyPr/>
                    <a:lstStyle/>
                    <a:p>
                      <a:pPr/>
                    </a:p>
                  </a:txBody>
                  <a:tcPr marL="0" marR="0" marB="0" marT="0">
                    <a:lnL w="9525">
                      <a:solidFill>
                        <a:srgbClr val="D9D9D9"/>
                      </a:solidFill>
                      <a:prstDash val="solid"/>
                    </a:lnL>
                    <a:lnR w="9525">
                      <a:solidFill>
                        <a:srgbClr val="D9D9D9"/>
                      </a:solidFill>
                      <a:prstDash val="solid"/>
                    </a:lnR>
                    <a:lnT w="28575">
                      <a:solidFill>
                        <a:srgbClr val="FF0000"/>
                      </a:solidFill>
                      <a:prstDash val="solid"/>
                    </a:lnT>
                  </a:tcPr>
                </a:tc>
                <a:tc hMerge="1" vMerge="1">
                  <a:txBody>
                    <a:bodyPr/>
                    <a:lstStyle/>
                    <a:p>
                      <a:pPr/>
                    </a:p>
                  </a:txBody>
                  <a:tcPr marL="0" marR="0" marB="0" marT="0"/>
                </a:tc>
              </a:tr>
              <a:tr h="586740">
                <a:tc gridSpan="4">
                  <a:txBody>
                    <a:bodyPr/>
                    <a:lstStyle/>
                    <a:p>
                      <a:pPr algn="ctr" marL="3175">
                        <a:lnSpc>
                          <a:spcPct val="100000"/>
                        </a:lnSpc>
                        <a:spcBef>
                          <a:spcPts val="1335"/>
                        </a:spcBef>
                      </a:pPr>
                      <a:r>
                        <a:rPr dirty="0" sz="1400" spc="-10" b="1">
                          <a:solidFill>
                            <a:srgbClr val="FFFFFF"/>
                          </a:solidFill>
                          <a:latin typeface="Meiryo"/>
                          <a:cs typeface="Meiryo"/>
                        </a:rPr>
                        <a:t>34.6</a:t>
                      </a:r>
                      <a:endParaRPr sz="1400">
                        <a:latin typeface="Meiryo"/>
                        <a:cs typeface="Meiryo"/>
                      </a:endParaRPr>
                    </a:p>
                  </a:txBody>
                  <a:tcPr marL="0" marR="0" marB="0" marT="169545">
                    <a:lnL w="38100">
                      <a:solidFill>
                        <a:srgbClr val="FF0000"/>
                      </a:solidFill>
                      <a:prstDash val="solid"/>
                    </a:lnL>
                    <a:lnR w="28575">
                      <a:solidFill>
                        <a:srgbClr val="FF0000"/>
                      </a:solidFill>
                      <a:prstDash val="solid"/>
                    </a:lnR>
                    <a:solidFill>
                      <a:srgbClr val="5C84CC"/>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4">
                  <a:txBody>
                    <a:bodyPr/>
                    <a:lstStyle/>
                    <a:p>
                      <a:pPr>
                        <a:lnSpc>
                          <a:spcPct val="100000"/>
                        </a:lnSpc>
                        <a:spcBef>
                          <a:spcPts val="50"/>
                        </a:spcBef>
                      </a:pPr>
                      <a:endParaRPr sz="1300">
                        <a:latin typeface="Times New Roman"/>
                        <a:cs typeface="Times New Roman"/>
                      </a:endParaRPr>
                    </a:p>
                    <a:p>
                      <a:pPr algn="ctr" marL="5080">
                        <a:lnSpc>
                          <a:spcPct val="100000"/>
                        </a:lnSpc>
                        <a:spcBef>
                          <a:spcPts val="5"/>
                        </a:spcBef>
                      </a:pPr>
                      <a:r>
                        <a:rPr dirty="0" sz="1100" spc="-5">
                          <a:solidFill>
                            <a:srgbClr val="404040"/>
                          </a:solidFill>
                          <a:latin typeface="Meiryo"/>
                          <a:cs typeface="Meiryo"/>
                        </a:rPr>
                        <a:t>31.4</a:t>
                      </a:r>
                      <a:endParaRPr sz="1100">
                        <a:latin typeface="Meiryo"/>
                        <a:cs typeface="Meiryo"/>
                      </a:endParaRPr>
                    </a:p>
                  </a:txBody>
                  <a:tcPr marL="0" marR="0" marB="0" marT="6350">
                    <a:lnL w="28575">
                      <a:solidFill>
                        <a:srgbClr val="FF0000"/>
                      </a:solidFill>
                      <a:prstDash val="solid"/>
                    </a:lnL>
                    <a:solidFill>
                      <a:srgbClr val="71BEC5"/>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spcBef>
                          <a:spcPts val="50"/>
                        </a:spcBef>
                      </a:pPr>
                      <a:endParaRPr sz="1300">
                        <a:latin typeface="Times New Roman"/>
                        <a:cs typeface="Times New Roman"/>
                      </a:endParaRPr>
                    </a:p>
                    <a:p>
                      <a:pPr algn="ctr" marL="2540">
                        <a:lnSpc>
                          <a:spcPct val="100000"/>
                        </a:lnSpc>
                        <a:spcBef>
                          <a:spcPts val="5"/>
                        </a:spcBef>
                      </a:pPr>
                      <a:r>
                        <a:rPr dirty="0" sz="1100" spc="-5">
                          <a:solidFill>
                            <a:srgbClr val="404040"/>
                          </a:solidFill>
                          <a:latin typeface="Meiryo"/>
                          <a:cs typeface="Meiryo"/>
                        </a:rPr>
                        <a:t>24.5</a:t>
                      </a:r>
                      <a:endParaRPr sz="1100">
                        <a:latin typeface="Meiryo"/>
                        <a:cs typeface="Meiryo"/>
                      </a:endParaRPr>
                    </a:p>
                  </a:txBody>
                  <a:tcPr marL="0" marR="0" marB="0" marT="6350">
                    <a:solidFill>
                      <a:srgbClr val="9C9CDF"/>
                    </a:solidFill>
                  </a:tcPr>
                </a:tc>
                <a:tc hMerge="1">
                  <a:txBody>
                    <a:bodyPr/>
                    <a:lstStyle/>
                    <a:p>
                      <a:pPr/>
                    </a:p>
                  </a:txBody>
                  <a:tcPr marL="0" marR="0" marB="0" marT="0"/>
                </a:tc>
                <a:tc>
                  <a:txBody>
                    <a:bodyPr/>
                    <a:lstStyle/>
                    <a:p>
                      <a:pPr>
                        <a:lnSpc>
                          <a:spcPct val="100000"/>
                        </a:lnSpc>
                        <a:spcBef>
                          <a:spcPts val="50"/>
                        </a:spcBef>
                      </a:pPr>
                      <a:endParaRPr sz="1300">
                        <a:latin typeface="Times New Roman"/>
                        <a:cs typeface="Times New Roman"/>
                      </a:endParaRPr>
                    </a:p>
                    <a:p>
                      <a:pPr marL="228600">
                        <a:lnSpc>
                          <a:spcPct val="100000"/>
                        </a:lnSpc>
                        <a:spcBef>
                          <a:spcPts val="5"/>
                        </a:spcBef>
                      </a:pPr>
                      <a:r>
                        <a:rPr dirty="0" sz="1100" spc="-5">
                          <a:solidFill>
                            <a:srgbClr val="404040"/>
                          </a:solidFill>
                          <a:latin typeface="Meiryo"/>
                          <a:cs typeface="Meiryo"/>
                        </a:rPr>
                        <a:t>9.6</a:t>
                      </a:r>
                      <a:endParaRPr sz="1100">
                        <a:latin typeface="Meiryo"/>
                        <a:cs typeface="Meiryo"/>
                      </a:endParaRPr>
                    </a:p>
                  </a:txBody>
                  <a:tcPr marL="0" marR="0" marB="0" marT="6350">
                    <a:solidFill>
                      <a:srgbClr val="DBAEE7"/>
                    </a:solidFill>
                  </a:tcPr>
                </a:tc>
              </a:tr>
              <a:tr h="140335">
                <a:tc gridSpan="2">
                  <a:txBody>
                    <a:bodyPr/>
                    <a:lstStyle/>
                    <a:p>
                      <a:pPr>
                        <a:lnSpc>
                          <a:spcPct val="100000"/>
                        </a:lnSpc>
                      </a:pPr>
                      <a:endParaRPr sz="700">
                        <a:latin typeface="Times New Roman"/>
                        <a:cs typeface="Times New Roman"/>
                      </a:endParaRPr>
                    </a:p>
                  </a:txBody>
                  <a:tcPr marL="0" marR="0" marB="0" marT="0">
                    <a:lnL w="38100">
                      <a:solidFill>
                        <a:srgbClr val="FF0000"/>
                      </a:solidFill>
                      <a:prstDash val="solid"/>
                    </a:lnL>
                    <a:lnR w="9525">
                      <a:solidFill>
                        <a:srgbClr val="D9D9D9"/>
                      </a:solidFill>
                      <a:prstDash val="solid"/>
                    </a:lnR>
                    <a:lnB w="28575">
                      <a:solidFill>
                        <a:srgbClr val="FF0000"/>
                      </a:solidFill>
                      <a:prstDash val="solid"/>
                    </a:lnB>
                  </a:tcPr>
                </a:tc>
                <a:tc hMerge="1">
                  <a:txBody>
                    <a:bodyPr/>
                    <a:lstStyle/>
                    <a:p>
                      <a:pPr/>
                    </a:p>
                  </a:txBody>
                  <a:tcPr marL="0" marR="0" marB="0" marT="0"/>
                </a:tc>
                <a:tc gridSpan="2">
                  <a:txBody>
                    <a:bodyPr/>
                    <a:lstStyle/>
                    <a:p>
                      <a:pPr>
                        <a:lnSpc>
                          <a:spcPct val="100000"/>
                        </a:lnSpc>
                      </a:pPr>
                      <a:endParaRPr sz="700">
                        <a:latin typeface="Times New Roman"/>
                        <a:cs typeface="Times New Roman"/>
                      </a:endParaRPr>
                    </a:p>
                  </a:txBody>
                  <a:tcPr marL="0" marR="0" marB="0" marT="0">
                    <a:lnL w="9525">
                      <a:solidFill>
                        <a:srgbClr val="D9D9D9"/>
                      </a:solidFill>
                      <a:prstDash val="solid"/>
                    </a:lnL>
                    <a:lnR w="28575">
                      <a:solidFill>
                        <a:srgbClr val="FF0000"/>
                      </a:solidFill>
                      <a:prstDash val="solid"/>
                    </a:lnR>
                    <a:lnB w="28575">
                      <a:solidFill>
                        <a:srgbClr val="FF0000"/>
                      </a:solidFill>
                      <a:prstDash val="solid"/>
                    </a:lnB>
                  </a:tcPr>
                </a:tc>
                <a:tc hMerge="1">
                  <a:txBody>
                    <a:bodyPr/>
                    <a:lstStyle/>
                    <a:p>
                      <a:pPr/>
                    </a:p>
                  </a:txBody>
                  <a:tcPr marL="0" marR="0" marB="0" marT="0"/>
                </a:tc>
                <a:tc>
                  <a:txBody>
                    <a:bodyPr/>
                    <a:lstStyle/>
                    <a:p>
                      <a:pPr>
                        <a:lnSpc>
                          <a:spcPct val="100000"/>
                        </a:lnSpc>
                      </a:pPr>
                      <a:endParaRPr sz="700">
                        <a:latin typeface="Times New Roman"/>
                        <a:cs typeface="Times New Roman"/>
                      </a:endParaRPr>
                    </a:p>
                  </a:txBody>
                  <a:tcPr marL="0" marR="0" marB="0" marT="0">
                    <a:lnL w="28575">
                      <a:solidFill>
                        <a:srgbClr val="FF0000"/>
                      </a:solidFill>
                      <a:prstDash val="solid"/>
                    </a:lnL>
                    <a:lnR w="9525">
                      <a:solidFill>
                        <a:srgbClr val="D9D9D9"/>
                      </a:solidFill>
                      <a:prstDash val="solid"/>
                    </a:lnR>
                  </a:tcPr>
                </a:tc>
                <a:tc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3"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rowSpan="2" hMerge="1">
                  <a:txBody>
                    <a:bodyPr/>
                    <a:lstStyle/>
                    <a:p>
                      <a:pPr/>
                    </a:p>
                  </a:txBody>
                  <a:tcPr marL="0" marR="0" marB="0" marT="0"/>
                </a:tc>
                <a:tc rowSpan="2" hMerge="1">
                  <a:txBody>
                    <a:bodyPr/>
                    <a:lstStyle/>
                    <a:p>
                      <a:pPr/>
                    </a:p>
                  </a:txBody>
                  <a:tcPr marL="0" marR="0" marB="0" marT="0"/>
                </a:tc>
                <a:tc gridSpan="2" row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rowSpan="2" hMerge="1">
                  <a:txBody>
                    <a:bodyPr/>
                    <a:lstStyle/>
                    <a:p>
                      <a:pPr/>
                    </a:p>
                  </a:txBody>
                  <a:tcPr marL="0" marR="0" marB="0" marT="0"/>
                </a:tc>
              </a:tr>
              <a:tr h="298450">
                <a:tc gridSpan="2">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lnT w="28575">
                      <a:solidFill>
                        <a:srgbClr val="FF0000"/>
                      </a:solidFill>
                      <a:prstDash val="solid"/>
                    </a:lnT>
                  </a:tcPr>
                </a:tc>
                <a:tc hMerge="1">
                  <a:txBody>
                    <a:bodyPr/>
                    <a:lstStyle/>
                    <a:p>
                      <a:pPr/>
                    </a:p>
                  </a:txBody>
                  <a:tcPr marL="0" marR="0" marB="0" marT="0"/>
                </a:tc>
                <a:tc gridSpan="3">
                  <a:txBody>
                    <a:bodyPr/>
                    <a:lstStyle/>
                    <a:p>
                      <a:pPr>
                        <a:lnSpc>
                          <a:spcPct val="100000"/>
                        </a:lnSpc>
                      </a:pPr>
                      <a:endParaRPr sz="14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vMerge="1">
                  <a:txBody>
                    <a:bodyPr/>
                    <a:lstStyle/>
                    <a:p>
                      <a:pPr/>
                    </a:p>
                  </a:txBody>
                  <a:tcPr marL="0" marR="0" marB="0" marT="0">
                    <a:lnL w="9525">
                      <a:solidFill>
                        <a:srgbClr val="D9D9D9"/>
                      </a:solidFill>
                      <a:prstDash val="solid"/>
                    </a:lnL>
                    <a:lnR w="9525">
                      <a:solidFill>
                        <a:srgbClr val="D9D9D9"/>
                      </a:solidFill>
                      <a:prstDash val="solid"/>
                    </a:lnR>
                  </a:tcPr>
                </a:tc>
                <a:tc gridSpan="3" vMerge="1">
                  <a:txBody>
                    <a:bodyPr/>
                    <a:lstStyle/>
                    <a:p>
                      <a:pPr/>
                    </a:p>
                  </a:txBody>
                  <a:tcPr marL="0" marR="0" marB="0" marT="0">
                    <a:lnL w="9525">
                      <a:solidFill>
                        <a:srgbClr val="D9D9D9"/>
                      </a:solidFill>
                      <a:prstDash val="solid"/>
                    </a:lnL>
                    <a:lnR w="9525">
                      <a:solidFill>
                        <a:srgbClr val="D9D9D9"/>
                      </a:solidFill>
                      <a:prstDash val="solid"/>
                    </a:lnR>
                  </a:tcPr>
                </a:tc>
                <a:tc hMerge="1" vMerge="1">
                  <a:txBody>
                    <a:bodyPr/>
                    <a:lstStyle/>
                    <a:p>
                      <a:pPr/>
                    </a:p>
                  </a:txBody>
                  <a:tcPr marL="0" marR="0" marB="0" marT="0"/>
                </a:tc>
                <a:tc hMerge="1" vMerge="1">
                  <a:txBody>
                    <a:bodyPr/>
                    <a:lstStyle/>
                    <a:p>
                      <a:pPr/>
                    </a:p>
                  </a:txBody>
                  <a:tcPr marL="0" marR="0" marB="0" marT="0"/>
                </a:tc>
                <a:tc gridSpan="2" vMerge="1">
                  <a:txBody>
                    <a:bodyPr/>
                    <a:lstStyle/>
                    <a:p>
                      <a:pPr/>
                    </a:p>
                  </a:txBody>
                  <a:tcPr marL="0" marR="0" marB="0" marT="0">
                    <a:lnL w="9525">
                      <a:solidFill>
                        <a:srgbClr val="D9D9D9"/>
                      </a:solidFill>
                      <a:prstDash val="solid"/>
                    </a:lnL>
                    <a:lnR w="9525">
                      <a:solidFill>
                        <a:srgbClr val="D9D9D9"/>
                      </a:solidFill>
                      <a:prstDash val="solid"/>
                    </a:lnR>
                  </a:tcPr>
                </a:tc>
                <a:tc hMerge="1" vMerge="1">
                  <a:txBody>
                    <a:bodyPr/>
                    <a:lstStyle/>
                    <a:p>
                      <a:pPr/>
                    </a:p>
                  </a:txBody>
                  <a:tcPr marL="0" marR="0" marB="0" marT="0"/>
                </a:tc>
              </a:tr>
            </a:tbl>
          </a:graphicData>
        </a:graphic>
      </p:graphicFrame>
      <p:sp>
        <p:nvSpPr>
          <p:cNvPr id="6" name="object 6"/>
          <p:cNvSpPr txBox="1"/>
          <p:nvPr/>
        </p:nvSpPr>
        <p:spPr>
          <a:xfrm>
            <a:off x="1671286" y="4799898"/>
            <a:ext cx="110489"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Yu Gothic UI Semibold"/>
                <a:cs typeface="Yu Gothic UI Semibold"/>
              </a:rPr>
              <a:t>0</a:t>
            </a:r>
            <a:endParaRPr sz="1200">
              <a:latin typeface="Yu Gothic UI Semibold"/>
              <a:cs typeface="Yu Gothic UI Semibold"/>
            </a:endParaRPr>
          </a:p>
        </p:txBody>
      </p:sp>
      <p:sp>
        <p:nvSpPr>
          <p:cNvPr id="7" name="object 7"/>
          <p:cNvSpPr txBox="1"/>
          <p:nvPr/>
        </p:nvSpPr>
        <p:spPr>
          <a:xfrm>
            <a:off x="3038924" y="4799898"/>
            <a:ext cx="19304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585858"/>
                </a:solidFill>
                <a:latin typeface="Yu Gothic UI Semibold"/>
                <a:cs typeface="Yu Gothic UI Semibold"/>
              </a:rPr>
              <a:t>20</a:t>
            </a:r>
            <a:endParaRPr sz="1200">
              <a:latin typeface="Yu Gothic UI Semibold"/>
              <a:cs typeface="Yu Gothic UI Semibold"/>
            </a:endParaRPr>
          </a:p>
        </p:txBody>
      </p:sp>
      <p:sp>
        <p:nvSpPr>
          <p:cNvPr id="8" name="object 8"/>
          <p:cNvSpPr txBox="1"/>
          <p:nvPr/>
        </p:nvSpPr>
        <p:spPr>
          <a:xfrm>
            <a:off x="4448929" y="4799898"/>
            <a:ext cx="193040" cy="208279"/>
          </a:xfrm>
          <a:prstGeom prst="rect">
            <a:avLst/>
          </a:prstGeom>
        </p:spPr>
        <p:txBody>
          <a:bodyPr wrap="square" lIns="0" tIns="12700" rIns="0" bIns="0" rtlCol="0" vert="horz">
            <a:spAutoFit/>
          </a:bodyPr>
          <a:lstStyle/>
          <a:p>
            <a:pPr marL="12700">
              <a:lnSpc>
                <a:spcPct val="100000"/>
              </a:lnSpc>
              <a:spcBef>
                <a:spcPts val="100"/>
              </a:spcBef>
            </a:pPr>
            <a:r>
              <a:rPr dirty="0" sz="1200" spc="-25" b="1">
                <a:solidFill>
                  <a:srgbClr val="585858"/>
                </a:solidFill>
                <a:latin typeface="Yu Gothic UI Semibold"/>
                <a:cs typeface="Yu Gothic UI Semibold"/>
              </a:rPr>
              <a:t>40</a:t>
            </a:r>
            <a:endParaRPr sz="1200">
              <a:latin typeface="Yu Gothic UI Semibold"/>
              <a:cs typeface="Yu Gothic UI Semibold"/>
            </a:endParaRPr>
          </a:p>
        </p:txBody>
      </p:sp>
      <p:sp>
        <p:nvSpPr>
          <p:cNvPr id="9" name="object 9"/>
          <p:cNvSpPr txBox="1"/>
          <p:nvPr/>
        </p:nvSpPr>
        <p:spPr>
          <a:xfrm>
            <a:off x="5858934" y="4799898"/>
            <a:ext cx="193040" cy="208279"/>
          </a:xfrm>
          <a:prstGeom prst="rect">
            <a:avLst/>
          </a:prstGeom>
        </p:spPr>
        <p:txBody>
          <a:bodyPr wrap="square" lIns="0" tIns="12700" rIns="0" bIns="0" rtlCol="0" vert="horz">
            <a:spAutoFit/>
          </a:bodyPr>
          <a:lstStyle/>
          <a:p>
            <a:pPr marL="12700">
              <a:lnSpc>
                <a:spcPct val="100000"/>
              </a:lnSpc>
              <a:spcBef>
                <a:spcPts val="100"/>
              </a:spcBef>
            </a:pPr>
            <a:r>
              <a:rPr dirty="0" sz="1200" spc="-15" b="1">
                <a:solidFill>
                  <a:srgbClr val="585858"/>
                </a:solidFill>
                <a:latin typeface="Yu Gothic UI Semibold"/>
                <a:cs typeface="Yu Gothic UI Semibold"/>
              </a:rPr>
              <a:t>60</a:t>
            </a:r>
            <a:endParaRPr sz="1200">
              <a:latin typeface="Yu Gothic UI Semibold"/>
              <a:cs typeface="Yu Gothic UI Semibold"/>
            </a:endParaRPr>
          </a:p>
        </p:txBody>
      </p:sp>
      <p:sp>
        <p:nvSpPr>
          <p:cNvPr id="10" name="object 10"/>
          <p:cNvSpPr txBox="1"/>
          <p:nvPr/>
        </p:nvSpPr>
        <p:spPr>
          <a:xfrm>
            <a:off x="7268939" y="4799898"/>
            <a:ext cx="19304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585858"/>
                </a:solidFill>
                <a:latin typeface="Yu Gothic UI Semibold"/>
                <a:cs typeface="Yu Gothic UI Semibold"/>
              </a:rPr>
              <a:t>80</a:t>
            </a:r>
            <a:endParaRPr sz="1200">
              <a:latin typeface="Yu Gothic UI Semibold"/>
              <a:cs typeface="Yu Gothic UI Semibold"/>
            </a:endParaRPr>
          </a:p>
        </p:txBody>
      </p:sp>
      <p:sp>
        <p:nvSpPr>
          <p:cNvPr id="11" name="object 11"/>
          <p:cNvSpPr txBox="1"/>
          <p:nvPr/>
        </p:nvSpPr>
        <p:spPr>
          <a:xfrm>
            <a:off x="8636576" y="4799898"/>
            <a:ext cx="280670" cy="208279"/>
          </a:xfrm>
          <a:prstGeom prst="rect">
            <a:avLst/>
          </a:prstGeom>
        </p:spPr>
        <p:txBody>
          <a:bodyPr wrap="square" lIns="0" tIns="12700" rIns="0" bIns="0" rtlCol="0" vert="horz">
            <a:spAutoFit/>
          </a:bodyPr>
          <a:lstStyle/>
          <a:p>
            <a:pPr marL="12700">
              <a:lnSpc>
                <a:spcPct val="100000"/>
              </a:lnSpc>
              <a:spcBef>
                <a:spcPts val="100"/>
              </a:spcBef>
            </a:pPr>
            <a:r>
              <a:rPr dirty="0" sz="1200" spc="65" b="1">
                <a:solidFill>
                  <a:srgbClr val="585858"/>
                </a:solidFill>
                <a:latin typeface="Yu Gothic UI Semibold"/>
                <a:cs typeface="Yu Gothic UI Semibold"/>
              </a:rPr>
              <a:t>1</a:t>
            </a:r>
            <a:r>
              <a:rPr dirty="0" sz="1200" spc="114" b="1">
                <a:solidFill>
                  <a:srgbClr val="585858"/>
                </a:solidFill>
                <a:latin typeface="Yu Gothic UI Semibold"/>
                <a:cs typeface="Yu Gothic UI Semibold"/>
              </a:rPr>
              <a:t>0</a:t>
            </a:r>
            <a:r>
              <a:rPr dirty="0" sz="1200" b="1">
                <a:solidFill>
                  <a:srgbClr val="585858"/>
                </a:solidFill>
                <a:latin typeface="Yu Gothic UI Semibold"/>
                <a:cs typeface="Yu Gothic UI Semibold"/>
              </a:rPr>
              <a:t>0</a:t>
            </a:r>
            <a:endParaRPr sz="1200">
              <a:latin typeface="Yu Gothic UI Semibold"/>
              <a:cs typeface="Yu Gothic UI Semibold"/>
            </a:endParaRPr>
          </a:p>
        </p:txBody>
      </p:sp>
      <p:sp>
        <p:nvSpPr>
          <p:cNvPr id="12" name="object 12"/>
          <p:cNvSpPr txBox="1"/>
          <p:nvPr/>
        </p:nvSpPr>
        <p:spPr>
          <a:xfrm>
            <a:off x="675200" y="3810975"/>
            <a:ext cx="88646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585858"/>
                </a:solidFill>
                <a:latin typeface="Yu Gothic UI Semibold"/>
                <a:cs typeface="Yu Gothic UI Semibold"/>
              </a:rPr>
              <a:t>300</a:t>
            </a:r>
            <a:r>
              <a:rPr dirty="0" sz="1200" b="1">
                <a:solidFill>
                  <a:srgbClr val="585858"/>
                </a:solidFill>
                <a:latin typeface="Yu Gothic UI Semibold"/>
                <a:cs typeface="Yu Gothic UI Semibold"/>
              </a:rPr>
              <a:t>万円未満</a:t>
            </a:r>
            <a:endParaRPr sz="1200">
              <a:latin typeface="Yu Gothic UI Semibold"/>
              <a:cs typeface="Yu Gothic UI Semibold"/>
            </a:endParaRPr>
          </a:p>
        </p:txBody>
      </p:sp>
      <p:sp>
        <p:nvSpPr>
          <p:cNvPr id="13" name="object 13"/>
          <p:cNvSpPr txBox="1"/>
          <p:nvPr/>
        </p:nvSpPr>
        <p:spPr>
          <a:xfrm>
            <a:off x="592142" y="2345344"/>
            <a:ext cx="970280" cy="208279"/>
          </a:xfrm>
          <a:prstGeom prst="rect">
            <a:avLst/>
          </a:prstGeom>
        </p:spPr>
        <p:txBody>
          <a:bodyPr wrap="square" lIns="0" tIns="12700" rIns="0" bIns="0" rtlCol="0" vert="horz">
            <a:spAutoFit/>
          </a:bodyPr>
          <a:lstStyle/>
          <a:p>
            <a:pPr marL="12700">
              <a:lnSpc>
                <a:spcPct val="100000"/>
              </a:lnSpc>
              <a:spcBef>
                <a:spcPts val="100"/>
              </a:spcBef>
            </a:pPr>
            <a:r>
              <a:rPr dirty="0" sz="1200" spc="35" b="1">
                <a:solidFill>
                  <a:srgbClr val="585858"/>
                </a:solidFill>
                <a:latin typeface="Yu Gothic UI Semibold"/>
                <a:cs typeface="Yu Gothic UI Semibold"/>
              </a:rPr>
              <a:t>1000</a:t>
            </a:r>
            <a:r>
              <a:rPr dirty="0" sz="1200" b="1">
                <a:solidFill>
                  <a:srgbClr val="585858"/>
                </a:solidFill>
                <a:latin typeface="Yu Gothic UI Semibold"/>
                <a:cs typeface="Yu Gothic UI Semibold"/>
              </a:rPr>
              <a:t>万円以上</a:t>
            </a:r>
            <a:endParaRPr sz="1200">
              <a:latin typeface="Yu Gothic UI Semibold"/>
              <a:cs typeface="Yu Gothic UI Semibold"/>
            </a:endParaRPr>
          </a:p>
        </p:txBody>
      </p:sp>
      <p:sp>
        <p:nvSpPr>
          <p:cNvPr id="14" name="object 14"/>
          <p:cNvSpPr/>
          <p:nvPr/>
        </p:nvSpPr>
        <p:spPr>
          <a:xfrm>
            <a:off x="2611120" y="1389380"/>
            <a:ext cx="121920" cy="121920"/>
          </a:xfrm>
          <a:custGeom>
            <a:avLst/>
            <a:gdLst/>
            <a:ahLst/>
            <a:cxnLst/>
            <a:rect l="l" t="t" r="r" b="b"/>
            <a:pathLst>
              <a:path w="121919" h="121919">
                <a:moveTo>
                  <a:pt x="121919" y="0"/>
                </a:moveTo>
                <a:lnTo>
                  <a:pt x="0" y="0"/>
                </a:lnTo>
                <a:lnTo>
                  <a:pt x="0" y="121920"/>
                </a:lnTo>
                <a:lnTo>
                  <a:pt x="121919" y="121920"/>
                </a:lnTo>
                <a:lnTo>
                  <a:pt x="121919" y="0"/>
                </a:lnTo>
                <a:close/>
              </a:path>
            </a:pathLst>
          </a:custGeom>
          <a:solidFill>
            <a:srgbClr val="5C84CC"/>
          </a:solidFill>
        </p:spPr>
        <p:txBody>
          <a:bodyPr wrap="square" lIns="0" tIns="0" rIns="0" bIns="0" rtlCol="0"/>
          <a:lstStyle/>
          <a:p/>
        </p:txBody>
      </p:sp>
      <p:sp>
        <p:nvSpPr>
          <p:cNvPr id="15" name="object 15"/>
          <p:cNvSpPr/>
          <p:nvPr/>
        </p:nvSpPr>
        <p:spPr>
          <a:xfrm>
            <a:off x="3573779" y="1389380"/>
            <a:ext cx="121920" cy="121920"/>
          </a:xfrm>
          <a:custGeom>
            <a:avLst/>
            <a:gdLst/>
            <a:ahLst/>
            <a:cxnLst/>
            <a:rect l="l" t="t" r="r" b="b"/>
            <a:pathLst>
              <a:path w="121920" h="121919">
                <a:moveTo>
                  <a:pt x="121920" y="0"/>
                </a:moveTo>
                <a:lnTo>
                  <a:pt x="0" y="0"/>
                </a:lnTo>
                <a:lnTo>
                  <a:pt x="0" y="121920"/>
                </a:lnTo>
                <a:lnTo>
                  <a:pt x="121920" y="121920"/>
                </a:lnTo>
                <a:lnTo>
                  <a:pt x="121920" y="0"/>
                </a:lnTo>
                <a:close/>
              </a:path>
            </a:pathLst>
          </a:custGeom>
          <a:solidFill>
            <a:srgbClr val="71BEC5"/>
          </a:solidFill>
        </p:spPr>
        <p:txBody>
          <a:bodyPr wrap="square" lIns="0" tIns="0" rIns="0" bIns="0" rtlCol="0"/>
          <a:lstStyle/>
          <a:p/>
        </p:txBody>
      </p:sp>
      <p:sp>
        <p:nvSpPr>
          <p:cNvPr id="16" name="object 16"/>
          <p:cNvSpPr/>
          <p:nvPr/>
        </p:nvSpPr>
        <p:spPr>
          <a:xfrm>
            <a:off x="5090159" y="1389380"/>
            <a:ext cx="121920" cy="121920"/>
          </a:xfrm>
          <a:custGeom>
            <a:avLst/>
            <a:gdLst/>
            <a:ahLst/>
            <a:cxnLst/>
            <a:rect l="l" t="t" r="r" b="b"/>
            <a:pathLst>
              <a:path w="121920" h="121919">
                <a:moveTo>
                  <a:pt x="121920" y="0"/>
                </a:moveTo>
                <a:lnTo>
                  <a:pt x="0" y="0"/>
                </a:lnTo>
                <a:lnTo>
                  <a:pt x="0" y="121920"/>
                </a:lnTo>
                <a:lnTo>
                  <a:pt x="121920" y="121920"/>
                </a:lnTo>
                <a:lnTo>
                  <a:pt x="121920" y="0"/>
                </a:lnTo>
                <a:close/>
              </a:path>
            </a:pathLst>
          </a:custGeom>
          <a:solidFill>
            <a:srgbClr val="9C9CDF"/>
          </a:solidFill>
        </p:spPr>
        <p:txBody>
          <a:bodyPr wrap="square" lIns="0" tIns="0" rIns="0" bIns="0" rtlCol="0"/>
          <a:lstStyle/>
          <a:p/>
        </p:txBody>
      </p:sp>
      <p:sp>
        <p:nvSpPr>
          <p:cNvPr id="17" name="object 17"/>
          <p:cNvSpPr/>
          <p:nvPr/>
        </p:nvSpPr>
        <p:spPr>
          <a:xfrm>
            <a:off x="6606540" y="1389380"/>
            <a:ext cx="121920" cy="121920"/>
          </a:xfrm>
          <a:custGeom>
            <a:avLst/>
            <a:gdLst/>
            <a:ahLst/>
            <a:cxnLst/>
            <a:rect l="l" t="t" r="r" b="b"/>
            <a:pathLst>
              <a:path w="121920" h="121919">
                <a:moveTo>
                  <a:pt x="121920" y="0"/>
                </a:moveTo>
                <a:lnTo>
                  <a:pt x="0" y="0"/>
                </a:lnTo>
                <a:lnTo>
                  <a:pt x="0" y="121920"/>
                </a:lnTo>
                <a:lnTo>
                  <a:pt x="121920" y="121920"/>
                </a:lnTo>
                <a:lnTo>
                  <a:pt x="121920" y="0"/>
                </a:lnTo>
                <a:close/>
              </a:path>
            </a:pathLst>
          </a:custGeom>
          <a:solidFill>
            <a:srgbClr val="DBAEE7"/>
          </a:solidFill>
        </p:spPr>
        <p:txBody>
          <a:bodyPr wrap="square" lIns="0" tIns="0" rIns="0" bIns="0" rtlCol="0"/>
          <a:lstStyle/>
          <a:p/>
        </p:txBody>
      </p:sp>
      <p:sp>
        <p:nvSpPr>
          <p:cNvPr id="18" name="object 18"/>
          <p:cNvSpPr txBox="1"/>
          <p:nvPr/>
        </p:nvSpPr>
        <p:spPr>
          <a:xfrm>
            <a:off x="2653825" y="851485"/>
            <a:ext cx="4696460" cy="721995"/>
          </a:xfrm>
          <a:prstGeom prst="rect">
            <a:avLst/>
          </a:prstGeom>
        </p:spPr>
        <p:txBody>
          <a:bodyPr wrap="square" lIns="0" tIns="12700" rIns="0" bIns="0" rtlCol="0" vert="horz">
            <a:spAutoFit/>
          </a:bodyPr>
          <a:lstStyle/>
          <a:p>
            <a:pPr marL="12700">
              <a:lnSpc>
                <a:spcPct val="100000"/>
              </a:lnSpc>
              <a:spcBef>
                <a:spcPts val="100"/>
              </a:spcBef>
            </a:pPr>
            <a:r>
              <a:rPr dirty="0" sz="2000" spc="114" b="1">
                <a:solidFill>
                  <a:srgbClr val="585858"/>
                </a:solidFill>
                <a:latin typeface="Yu Gothic UI Semibold"/>
                <a:cs typeface="Yu Gothic UI Semibold"/>
              </a:rPr>
              <a:t>世帯年収と子どもの高校偏差値の関係性</a:t>
            </a:r>
            <a:endParaRPr sz="2000">
              <a:latin typeface="Yu Gothic UI Semibold"/>
              <a:cs typeface="Yu Gothic UI Semibold"/>
            </a:endParaRPr>
          </a:p>
          <a:p>
            <a:pPr marL="135255">
              <a:lnSpc>
                <a:spcPct val="100000"/>
              </a:lnSpc>
              <a:spcBef>
                <a:spcPts val="1400"/>
              </a:spcBef>
              <a:tabLst>
                <a:tab pos="1097280" algn="l"/>
                <a:tab pos="2613660" algn="l"/>
                <a:tab pos="4129404" algn="l"/>
              </a:tabLst>
            </a:pPr>
            <a:r>
              <a:rPr dirty="0" sz="1400" spc="-30" b="1">
                <a:solidFill>
                  <a:srgbClr val="585858"/>
                </a:solidFill>
                <a:latin typeface="Yu Gothic UI Semibold"/>
                <a:cs typeface="Yu Gothic UI Semibold"/>
              </a:rPr>
              <a:t>44</a:t>
            </a:r>
            <a:r>
              <a:rPr dirty="0" sz="1400" spc="-30" b="1">
                <a:solidFill>
                  <a:srgbClr val="585858"/>
                </a:solidFill>
                <a:latin typeface="Yu Gothic UI Semibold"/>
                <a:cs typeface="Yu Gothic UI Semibold"/>
              </a:rPr>
              <a:t>以下	</a:t>
            </a:r>
            <a:r>
              <a:rPr dirty="0" sz="1400" spc="-15" b="1">
                <a:solidFill>
                  <a:srgbClr val="585858"/>
                </a:solidFill>
                <a:latin typeface="Yu Gothic UI Semibold"/>
                <a:cs typeface="Yu Gothic UI Semibold"/>
              </a:rPr>
              <a:t>45</a:t>
            </a:r>
            <a:r>
              <a:rPr dirty="0" sz="1400" spc="-15" b="1">
                <a:solidFill>
                  <a:srgbClr val="585858"/>
                </a:solidFill>
                <a:latin typeface="Yu Gothic UI Semibold"/>
                <a:cs typeface="Yu Gothic UI Semibold"/>
              </a:rPr>
              <a:t>以上</a:t>
            </a:r>
            <a:r>
              <a:rPr dirty="0" sz="1400" b="1">
                <a:solidFill>
                  <a:srgbClr val="585858"/>
                </a:solidFill>
                <a:latin typeface="Yu Gothic UI Semibold"/>
                <a:cs typeface="Yu Gothic UI Semibold"/>
              </a:rPr>
              <a:t>55</a:t>
            </a:r>
            <a:r>
              <a:rPr dirty="0" sz="1400" b="1">
                <a:solidFill>
                  <a:srgbClr val="585858"/>
                </a:solidFill>
                <a:latin typeface="Yu Gothic UI Semibold"/>
                <a:cs typeface="Yu Gothic UI Semibold"/>
              </a:rPr>
              <a:t>未満	</a:t>
            </a:r>
            <a:r>
              <a:rPr dirty="0" sz="1400" b="1">
                <a:solidFill>
                  <a:srgbClr val="585858"/>
                </a:solidFill>
                <a:latin typeface="Yu Gothic UI Semibold"/>
                <a:cs typeface="Yu Gothic UI Semibold"/>
              </a:rPr>
              <a:t>55</a:t>
            </a:r>
            <a:r>
              <a:rPr dirty="0" sz="1400" b="1">
                <a:solidFill>
                  <a:srgbClr val="585858"/>
                </a:solidFill>
                <a:latin typeface="Yu Gothic UI Semibold"/>
                <a:cs typeface="Yu Gothic UI Semibold"/>
              </a:rPr>
              <a:t>以上</a:t>
            </a:r>
            <a:r>
              <a:rPr dirty="0" sz="1400" spc="-5" b="1">
                <a:solidFill>
                  <a:srgbClr val="585858"/>
                </a:solidFill>
                <a:latin typeface="Yu Gothic UI Semibold"/>
                <a:cs typeface="Yu Gothic UI Semibold"/>
              </a:rPr>
              <a:t>65</a:t>
            </a:r>
            <a:r>
              <a:rPr dirty="0" sz="1400" spc="-5" b="1">
                <a:solidFill>
                  <a:srgbClr val="585858"/>
                </a:solidFill>
                <a:latin typeface="Yu Gothic UI Semibold"/>
                <a:cs typeface="Yu Gothic UI Semibold"/>
              </a:rPr>
              <a:t>未満	</a:t>
            </a:r>
            <a:r>
              <a:rPr dirty="0" sz="1400" spc="-5" b="1">
                <a:solidFill>
                  <a:srgbClr val="585858"/>
                </a:solidFill>
                <a:latin typeface="Yu Gothic UI Semibold"/>
                <a:cs typeface="Yu Gothic UI Semibold"/>
              </a:rPr>
              <a:t>65</a:t>
            </a:r>
            <a:r>
              <a:rPr dirty="0" sz="1400" spc="-5" b="1">
                <a:solidFill>
                  <a:srgbClr val="585858"/>
                </a:solidFill>
                <a:latin typeface="Yu Gothic UI Semibold"/>
                <a:cs typeface="Yu Gothic UI Semibold"/>
              </a:rPr>
              <a:t>以上</a:t>
            </a:r>
            <a:endParaRPr sz="1400">
              <a:latin typeface="Yu Gothic UI Semibold"/>
              <a:cs typeface="Yu Gothic UI Semibold"/>
            </a:endParaRPr>
          </a:p>
        </p:txBody>
      </p:sp>
      <p:sp>
        <p:nvSpPr>
          <p:cNvPr id="19" name="object 19"/>
          <p:cNvSpPr txBox="1"/>
          <p:nvPr/>
        </p:nvSpPr>
        <p:spPr>
          <a:xfrm>
            <a:off x="8812803" y="4446882"/>
            <a:ext cx="238125" cy="187325"/>
          </a:xfrm>
          <a:prstGeom prst="rect">
            <a:avLst/>
          </a:prstGeom>
        </p:spPr>
        <p:txBody>
          <a:bodyPr wrap="square" lIns="0" tIns="13970" rIns="0" bIns="0" rtlCol="0" vert="horz">
            <a:spAutoFit/>
          </a:bodyPr>
          <a:lstStyle/>
          <a:p>
            <a:pPr marL="12700">
              <a:lnSpc>
                <a:spcPct val="100000"/>
              </a:lnSpc>
              <a:spcBef>
                <a:spcPts val="110"/>
              </a:spcBef>
            </a:pPr>
            <a:r>
              <a:rPr dirty="0" sz="1050" spc="-10" b="1">
                <a:solidFill>
                  <a:srgbClr val="7E7E7E"/>
                </a:solidFill>
                <a:latin typeface="Yu Gothic UI Semibold"/>
                <a:cs typeface="Yu Gothic UI Semibold"/>
              </a:rPr>
              <a:t>(</a:t>
            </a:r>
            <a:r>
              <a:rPr dirty="0" sz="1050" spc="45" b="1">
                <a:solidFill>
                  <a:srgbClr val="7E7E7E"/>
                </a:solidFill>
                <a:latin typeface="Yu Gothic UI Semibold"/>
                <a:cs typeface="Yu Gothic UI Semibold"/>
              </a:rPr>
              <a:t>%)</a:t>
            </a:r>
            <a:endParaRPr sz="1050">
              <a:latin typeface="Yu Gothic UI Semibold"/>
              <a:cs typeface="Yu Gothic UI Semibold"/>
            </a:endParaRPr>
          </a:p>
        </p:txBody>
      </p:sp>
      <p:sp>
        <p:nvSpPr>
          <p:cNvPr id="20" name="object 20"/>
          <p:cNvSpPr/>
          <p:nvPr/>
        </p:nvSpPr>
        <p:spPr>
          <a:xfrm>
            <a:off x="2794000" y="5455920"/>
            <a:ext cx="6911340" cy="261620"/>
          </a:xfrm>
          <a:custGeom>
            <a:avLst/>
            <a:gdLst/>
            <a:ahLst/>
            <a:cxnLst/>
            <a:rect l="l" t="t" r="r" b="b"/>
            <a:pathLst>
              <a:path w="6911340" h="261620">
                <a:moveTo>
                  <a:pt x="6911340" y="0"/>
                </a:moveTo>
                <a:lnTo>
                  <a:pt x="0" y="0"/>
                </a:lnTo>
                <a:lnTo>
                  <a:pt x="0" y="261619"/>
                </a:lnTo>
                <a:lnTo>
                  <a:pt x="6911340" y="261619"/>
                </a:lnTo>
                <a:lnTo>
                  <a:pt x="6911340" y="0"/>
                </a:lnTo>
                <a:close/>
              </a:path>
            </a:pathLst>
          </a:custGeom>
          <a:solidFill>
            <a:srgbClr val="FFFFFF"/>
          </a:solidFill>
        </p:spPr>
        <p:txBody>
          <a:bodyPr wrap="square" lIns="0" tIns="0" rIns="0" bIns="0" rtlCol="0"/>
          <a:lstStyle/>
          <a:p/>
        </p:txBody>
      </p:sp>
      <p:sp>
        <p:nvSpPr>
          <p:cNvPr id="21" name="object 21"/>
          <p:cNvSpPr txBox="1"/>
          <p:nvPr/>
        </p:nvSpPr>
        <p:spPr>
          <a:xfrm>
            <a:off x="3691920" y="5479116"/>
            <a:ext cx="5930900" cy="187325"/>
          </a:xfrm>
          <a:prstGeom prst="rect">
            <a:avLst/>
          </a:prstGeom>
        </p:spPr>
        <p:txBody>
          <a:bodyPr wrap="square" lIns="0" tIns="13970" rIns="0" bIns="0" rtlCol="0" vert="horz">
            <a:spAutoFit/>
          </a:bodyPr>
          <a:lstStyle/>
          <a:p>
            <a:pPr marL="12700">
              <a:lnSpc>
                <a:spcPct val="100000"/>
              </a:lnSpc>
              <a:spcBef>
                <a:spcPts val="110"/>
              </a:spcBef>
            </a:pPr>
            <a:r>
              <a:rPr dirty="0" sz="1050" spc="105" b="1">
                <a:solidFill>
                  <a:srgbClr val="7E7E7E"/>
                </a:solidFill>
                <a:latin typeface="Yu Gothic UI Semibold"/>
                <a:cs typeface="Yu Gothic UI Semibold"/>
              </a:rPr>
              <a:t>ベネッセ教育総</a:t>
            </a:r>
            <a:r>
              <a:rPr dirty="0" sz="1050" spc="100" b="1">
                <a:solidFill>
                  <a:srgbClr val="7E7E7E"/>
                </a:solidFill>
                <a:latin typeface="Yu Gothic UI Semibold"/>
                <a:cs typeface="Yu Gothic UI Semibold"/>
              </a:rPr>
              <a:t>合</a:t>
            </a:r>
            <a:r>
              <a:rPr dirty="0" sz="1050" spc="10" b="1">
                <a:solidFill>
                  <a:srgbClr val="7E7E7E"/>
                </a:solidFill>
                <a:latin typeface="Yu Gothic UI Semibold"/>
                <a:cs typeface="Yu Gothic UI Semibold"/>
              </a:rPr>
              <a:t>研</a:t>
            </a:r>
            <a:r>
              <a:rPr dirty="0" sz="1050" spc="-10" b="1">
                <a:solidFill>
                  <a:srgbClr val="7E7E7E"/>
                </a:solidFill>
                <a:latin typeface="Yu Gothic UI Semibold"/>
                <a:cs typeface="Yu Gothic UI Semibold"/>
              </a:rPr>
              <a:t>究</a:t>
            </a:r>
            <a:r>
              <a:rPr dirty="0" sz="1050" spc="360" b="1">
                <a:solidFill>
                  <a:srgbClr val="7E7E7E"/>
                </a:solidFill>
                <a:latin typeface="Yu Gothic UI Semibold"/>
                <a:cs typeface="Yu Gothic UI Semibold"/>
              </a:rPr>
              <a:t>所</a:t>
            </a:r>
            <a:r>
              <a:rPr dirty="0" sz="1050" spc="160" b="1">
                <a:solidFill>
                  <a:srgbClr val="7E7E7E"/>
                </a:solidFill>
                <a:latin typeface="Yu Gothic UI Semibold"/>
                <a:cs typeface="Yu Gothic UI Semibold"/>
              </a:rPr>
              <a:t>「</a:t>
            </a:r>
            <a:r>
              <a:rPr dirty="0" sz="1050" spc="165" b="1">
                <a:solidFill>
                  <a:srgbClr val="7E7E7E"/>
                </a:solidFill>
                <a:latin typeface="Yu Gothic UI Semibold"/>
                <a:cs typeface="Yu Gothic UI Semibold"/>
              </a:rPr>
              <a:t>子</a:t>
            </a:r>
            <a:r>
              <a:rPr dirty="0" sz="1050" spc="100" b="1">
                <a:solidFill>
                  <a:srgbClr val="7E7E7E"/>
                </a:solidFill>
                <a:latin typeface="Yu Gothic UI Semibold"/>
                <a:cs typeface="Yu Gothic UI Semibold"/>
              </a:rPr>
              <a:t>ど</a:t>
            </a:r>
            <a:r>
              <a:rPr dirty="0" sz="1050" spc="200" b="1">
                <a:solidFill>
                  <a:srgbClr val="7E7E7E"/>
                </a:solidFill>
                <a:latin typeface="Yu Gothic UI Semibold"/>
                <a:cs typeface="Yu Gothic UI Semibold"/>
              </a:rPr>
              <a:t>も</a:t>
            </a:r>
            <a:r>
              <a:rPr dirty="0" sz="1050" spc="195" b="1">
                <a:solidFill>
                  <a:srgbClr val="7E7E7E"/>
                </a:solidFill>
                <a:latin typeface="Yu Gothic UI Semibold"/>
                <a:cs typeface="Yu Gothic UI Semibold"/>
              </a:rPr>
              <a:t>の</a:t>
            </a:r>
            <a:r>
              <a:rPr dirty="0" sz="1050" spc="10" b="1">
                <a:solidFill>
                  <a:srgbClr val="7E7E7E"/>
                </a:solidFill>
                <a:latin typeface="Yu Gothic UI Semibold"/>
                <a:cs typeface="Yu Gothic UI Semibold"/>
              </a:rPr>
              <a:t>生</a:t>
            </a:r>
            <a:r>
              <a:rPr dirty="0" sz="1050" spc="-10" b="1">
                <a:solidFill>
                  <a:srgbClr val="7E7E7E"/>
                </a:solidFill>
                <a:latin typeface="Yu Gothic UI Semibold"/>
                <a:cs typeface="Yu Gothic UI Semibold"/>
              </a:rPr>
              <a:t>活</a:t>
            </a:r>
            <a:r>
              <a:rPr dirty="0" sz="1050" spc="125" b="1">
                <a:solidFill>
                  <a:srgbClr val="7E7E7E"/>
                </a:solidFill>
                <a:latin typeface="Yu Gothic UI Semibold"/>
                <a:cs typeface="Yu Gothic UI Semibold"/>
              </a:rPr>
              <a:t>と</a:t>
            </a:r>
            <a:r>
              <a:rPr dirty="0" sz="1050" spc="150" b="1">
                <a:solidFill>
                  <a:srgbClr val="7E7E7E"/>
                </a:solidFill>
                <a:latin typeface="Yu Gothic UI Semibold"/>
                <a:cs typeface="Yu Gothic UI Semibold"/>
              </a:rPr>
              <a:t>学</a:t>
            </a:r>
            <a:r>
              <a:rPr dirty="0" sz="1050" spc="190" b="1">
                <a:solidFill>
                  <a:srgbClr val="7E7E7E"/>
                </a:solidFill>
                <a:latin typeface="Yu Gothic UI Semibold"/>
                <a:cs typeface="Yu Gothic UI Semibold"/>
              </a:rPr>
              <a:t>び</a:t>
            </a:r>
            <a:r>
              <a:rPr dirty="0" sz="1050" spc="160" b="1">
                <a:solidFill>
                  <a:srgbClr val="7E7E7E"/>
                </a:solidFill>
                <a:latin typeface="Yu Gothic UI Semibold"/>
                <a:cs typeface="Yu Gothic UI Semibold"/>
              </a:rPr>
              <a:t>に</a:t>
            </a:r>
            <a:r>
              <a:rPr dirty="0" sz="1050" spc="105" b="1">
                <a:solidFill>
                  <a:srgbClr val="7E7E7E"/>
                </a:solidFill>
                <a:latin typeface="Yu Gothic UI Semibold"/>
                <a:cs typeface="Yu Gothic UI Semibold"/>
              </a:rPr>
              <a:t>関</a:t>
            </a:r>
            <a:r>
              <a:rPr dirty="0" sz="1050" spc="65" b="1">
                <a:solidFill>
                  <a:srgbClr val="7E7E7E"/>
                </a:solidFill>
                <a:latin typeface="Yu Gothic UI Semibold"/>
                <a:cs typeface="Yu Gothic UI Semibold"/>
              </a:rPr>
              <a:t>す</a:t>
            </a:r>
            <a:r>
              <a:rPr dirty="0" sz="1050" spc="105" b="1">
                <a:solidFill>
                  <a:srgbClr val="7E7E7E"/>
                </a:solidFill>
                <a:latin typeface="Yu Gothic UI Semibold"/>
                <a:cs typeface="Yu Gothic UI Semibold"/>
              </a:rPr>
              <a:t>る</a:t>
            </a:r>
            <a:r>
              <a:rPr dirty="0" sz="1050" spc="120" b="1">
                <a:solidFill>
                  <a:srgbClr val="7E7E7E"/>
                </a:solidFill>
                <a:latin typeface="Yu Gothic UI Semibold"/>
                <a:cs typeface="Yu Gothic UI Semibold"/>
              </a:rPr>
              <a:t>親</a:t>
            </a:r>
            <a:r>
              <a:rPr dirty="0" sz="1050" spc="10" b="1">
                <a:solidFill>
                  <a:srgbClr val="7E7E7E"/>
                </a:solidFill>
                <a:latin typeface="Yu Gothic UI Semibold"/>
                <a:cs typeface="Yu Gothic UI Semibold"/>
              </a:rPr>
              <a:t>子</a:t>
            </a:r>
            <a:r>
              <a:rPr dirty="0" sz="1050" spc="-10" b="1">
                <a:solidFill>
                  <a:srgbClr val="7E7E7E"/>
                </a:solidFill>
                <a:latin typeface="Yu Gothic UI Semibold"/>
                <a:cs typeface="Yu Gothic UI Semibold"/>
              </a:rPr>
              <a:t>調</a:t>
            </a:r>
            <a:r>
              <a:rPr dirty="0" sz="1050" spc="10" b="1">
                <a:solidFill>
                  <a:srgbClr val="7E7E7E"/>
                </a:solidFill>
                <a:latin typeface="Yu Gothic UI Semibold"/>
                <a:cs typeface="Yu Gothic UI Semibold"/>
              </a:rPr>
              <a:t>査</a:t>
            </a:r>
            <a:r>
              <a:rPr dirty="0" sz="1050" spc="35" b="1">
                <a:solidFill>
                  <a:srgbClr val="7E7E7E"/>
                </a:solidFill>
                <a:latin typeface="Yu Gothic UI Semibold"/>
                <a:cs typeface="Yu Gothic UI Semibold"/>
              </a:rPr>
              <a:t>2015</a:t>
            </a:r>
            <a:r>
              <a:rPr dirty="0" sz="1050" spc="320" b="1">
                <a:solidFill>
                  <a:srgbClr val="7E7E7E"/>
                </a:solidFill>
                <a:latin typeface="Yu Gothic UI Semibold"/>
                <a:cs typeface="Yu Gothic UI Semibold"/>
              </a:rPr>
              <a:t>」をも</a:t>
            </a:r>
            <a:r>
              <a:rPr dirty="0" sz="1050" spc="325" b="1">
                <a:solidFill>
                  <a:srgbClr val="7E7E7E"/>
                </a:solidFill>
                <a:latin typeface="Yu Gothic UI Semibold"/>
                <a:cs typeface="Yu Gothic UI Semibold"/>
              </a:rPr>
              <a:t>と</a:t>
            </a:r>
            <a:r>
              <a:rPr dirty="0" sz="1050" spc="220" b="1">
                <a:solidFill>
                  <a:srgbClr val="7E7E7E"/>
                </a:solidFill>
                <a:latin typeface="Yu Gothic UI Semibold"/>
                <a:cs typeface="Yu Gothic UI Semibold"/>
              </a:rPr>
              <a:t>に</a:t>
            </a:r>
            <a:r>
              <a:rPr dirty="0" sz="1050" spc="-15"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5"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60" b="1">
                <a:solidFill>
                  <a:srgbClr val="7E7E7E"/>
                </a:solidFill>
                <a:latin typeface="Yu Gothic UI Semibold"/>
                <a:cs typeface="Yu Gothic UI Semibold"/>
              </a:rPr>
              <a:t>の</a:t>
            </a:r>
            <a:r>
              <a:rPr dirty="0" sz="1050" spc="95" b="1">
                <a:solidFill>
                  <a:srgbClr val="7E7E7E"/>
                </a:solidFill>
                <a:latin typeface="Yu Gothic UI Semibold"/>
                <a:cs typeface="Yu Gothic UI Semibold"/>
              </a:rPr>
              <a:t>会</a:t>
            </a:r>
            <a:r>
              <a:rPr dirty="0" sz="1050" spc="-15" b="1">
                <a:solidFill>
                  <a:srgbClr val="7E7E7E"/>
                </a:solidFill>
                <a:latin typeface="Yu Gothic UI Semibold"/>
                <a:cs typeface="Yu Gothic UI Semibold"/>
              </a:rPr>
              <a:t>作成</a:t>
            </a:r>
            <a:endParaRPr sz="1050">
              <a:latin typeface="Yu Gothic UI Semibold"/>
              <a:cs typeface="Yu Gothic UI Semibold"/>
            </a:endParaRPr>
          </a:p>
        </p:txBody>
      </p:sp>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29</a:t>
            </a:r>
          </a:p>
        </p:txBody>
      </p:sp>
      <p:sp>
        <p:nvSpPr>
          <p:cNvPr id="23" name="object 2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556"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
        <p:nvSpPr>
          <p:cNvPr id="3" name="object 3"/>
          <p:cNvSpPr/>
          <p:nvPr/>
        </p:nvSpPr>
        <p:spPr>
          <a:xfrm>
            <a:off x="119379" y="5996940"/>
            <a:ext cx="9657080" cy="386080"/>
          </a:xfrm>
          <a:custGeom>
            <a:avLst/>
            <a:gdLst/>
            <a:ahLst/>
            <a:cxnLst/>
            <a:rect l="l" t="t" r="r" b="b"/>
            <a:pathLst>
              <a:path w="9657080" h="386079">
                <a:moveTo>
                  <a:pt x="9657080" y="0"/>
                </a:moveTo>
                <a:lnTo>
                  <a:pt x="0" y="0"/>
                </a:lnTo>
                <a:lnTo>
                  <a:pt x="0" y="386080"/>
                </a:lnTo>
                <a:lnTo>
                  <a:pt x="9657080" y="386080"/>
                </a:lnTo>
                <a:lnTo>
                  <a:pt x="9657080" y="0"/>
                </a:lnTo>
                <a:close/>
              </a:path>
            </a:pathLst>
          </a:custGeom>
          <a:solidFill>
            <a:srgbClr val="FFFF5B"/>
          </a:solidFill>
        </p:spPr>
        <p:txBody>
          <a:bodyPr wrap="square" lIns="0" tIns="0" rIns="0" bIns="0" rtlCol="0"/>
          <a:lstStyle/>
          <a:p/>
        </p:txBody>
      </p:sp>
      <p:sp>
        <p:nvSpPr>
          <p:cNvPr id="4" name="object 4"/>
          <p:cNvSpPr txBox="1"/>
          <p:nvPr/>
        </p:nvSpPr>
        <p:spPr>
          <a:xfrm>
            <a:off x="972049" y="6067311"/>
            <a:ext cx="7950200" cy="269240"/>
          </a:xfrm>
          <a:prstGeom prst="rect">
            <a:avLst/>
          </a:prstGeom>
        </p:spPr>
        <p:txBody>
          <a:bodyPr wrap="square" lIns="0" tIns="12700" rIns="0" bIns="0" rtlCol="0" vert="horz">
            <a:spAutoFit/>
          </a:bodyPr>
          <a:lstStyle/>
          <a:p>
            <a:pPr marL="12700">
              <a:lnSpc>
                <a:spcPct val="100000"/>
              </a:lnSpc>
              <a:spcBef>
                <a:spcPts val="100"/>
              </a:spcBef>
            </a:pPr>
            <a:r>
              <a:rPr dirty="0" sz="1600" spc="65" b="1">
                <a:solidFill>
                  <a:srgbClr val="252525"/>
                </a:solidFill>
                <a:latin typeface="Yu Gothic UI Semibold"/>
                <a:cs typeface="Yu Gothic UI Semibold"/>
              </a:rPr>
              <a:t>親</a:t>
            </a:r>
            <a:r>
              <a:rPr dirty="0" sz="1600" spc="55" b="1">
                <a:solidFill>
                  <a:srgbClr val="252525"/>
                </a:solidFill>
                <a:latin typeface="Yu Gothic UI Semibold"/>
                <a:cs typeface="Yu Gothic UI Semibold"/>
              </a:rPr>
              <a:t>の</a:t>
            </a:r>
            <a:r>
              <a:rPr dirty="0" sz="1600" spc="65" b="1">
                <a:solidFill>
                  <a:srgbClr val="252525"/>
                </a:solidFill>
                <a:latin typeface="Yu Gothic UI Semibold"/>
                <a:cs typeface="Yu Gothic UI Semibold"/>
              </a:rPr>
              <a:t>世帯</a:t>
            </a:r>
            <a:r>
              <a:rPr dirty="0" sz="1600" spc="50" b="1">
                <a:solidFill>
                  <a:srgbClr val="252525"/>
                </a:solidFill>
                <a:latin typeface="Yu Gothic UI Semibold"/>
                <a:cs typeface="Yu Gothic UI Semibold"/>
              </a:rPr>
              <a:t>年収</a:t>
            </a:r>
            <a:r>
              <a:rPr dirty="0" sz="1600" spc="45" b="1">
                <a:solidFill>
                  <a:srgbClr val="252525"/>
                </a:solidFill>
                <a:latin typeface="Yu Gothic UI Semibold"/>
                <a:cs typeface="Yu Gothic UI Semibold"/>
              </a:rPr>
              <a:t>は</a:t>
            </a:r>
            <a:r>
              <a:rPr dirty="0" sz="1600" spc="50" b="1">
                <a:solidFill>
                  <a:srgbClr val="252525"/>
                </a:solidFill>
                <a:latin typeface="Yu Gothic UI Semibold"/>
                <a:cs typeface="Yu Gothic UI Semibold"/>
              </a:rPr>
              <a:t>高校卒業後</a:t>
            </a:r>
            <a:r>
              <a:rPr dirty="0" sz="1600" spc="40" b="1">
                <a:solidFill>
                  <a:srgbClr val="252525"/>
                </a:solidFill>
                <a:latin typeface="Yu Gothic UI Semibold"/>
                <a:cs typeface="Yu Gothic UI Semibold"/>
              </a:rPr>
              <a:t>の</a:t>
            </a:r>
            <a:r>
              <a:rPr dirty="0" sz="1600" spc="210" b="1">
                <a:solidFill>
                  <a:srgbClr val="252525"/>
                </a:solidFill>
                <a:latin typeface="Yu Gothic UI Semibold"/>
                <a:cs typeface="Yu Gothic UI Semibold"/>
              </a:rPr>
              <a:t>進路</a:t>
            </a:r>
            <a:r>
              <a:rPr dirty="0" sz="1600" spc="165" b="1">
                <a:solidFill>
                  <a:srgbClr val="252525"/>
                </a:solidFill>
                <a:latin typeface="Yu Gothic UI Semibold"/>
                <a:cs typeface="Yu Gothic UI Semibold"/>
              </a:rPr>
              <a:t>に</a:t>
            </a:r>
            <a:r>
              <a:rPr dirty="0" sz="1600" spc="210" b="1">
                <a:solidFill>
                  <a:srgbClr val="252525"/>
                </a:solidFill>
                <a:latin typeface="Yu Gothic UI Semibold"/>
                <a:cs typeface="Yu Gothic UI Semibold"/>
              </a:rPr>
              <a:t>影響</a:t>
            </a:r>
            <a:r>
              <a:rPr dirty="0" sz="1600" spc="150" b="1">
                <a:solidFill>
                  <a:srgbClr val="252525"/>
                </a:solidFill>
                <a:latin typeface="Yu Gothic UI Semibold"/>
                <a:cs typeface="Yu Gothic UI Semibold"/>
              </a:rPr>
              <a:t>し</a:t>
            </a:r>
            <a:r>
              <a:rPr dirty="0" sz="1600" spc="140" b="1">
                <a:solidFill>
                  <a:srgbClr val="252525"/>
                </a:solidFill>
                <a:latin typeface="Yu Gothic UI Semibold"/>
                <a:cs typeface="Yu Gothic UI Semibold"/>
              </a:rPr>
              <a:t>、</a:t>
            </a:r>
            <a:r>
              <a:rPr dirty="0" sz="1600" spc="165" b="1">
                <a:solidFill>
                  <a:srgbClr val="252525"/>
                </a:solidFill>
                <a:latin typeface="Yu Gothic UI Semibold"/>
                <a:cs typeface="Yu Gothic UI Semibold"/>
              </a:rPr>
              <a:t>特</a:t>
            </a:r>
            <a:r>
              <a:rPr dirty="0" sz="1600" spc="130" b="1">
                <a:solidFill>
                  <a:srgbClr val="252525"/>
                </a:solidFill>
                <a:latin typeface="Yu Gothic UI Semibold"/>
                <a:cs typeface="Yu Gothic UI Semibold"/>
              </a:rPr>
              <a:t>に</a:t>
            </a:r>
            <a:r>
              <a:rPr dirty="0" sz="1600" spc="165" b="1">
                <a:solidFill>
                  <a:srgbClr val="252525"/>
                </a:solidFill>
                <a:latin typeface="Yu Gothic UI Semibold"/>
                <a:cs typeface="Yu Gothic UI Semibold"/>
              </a:rPr>
              <a:t>大学進学率</a:t>
            </a:r>
            <a:r>
              <a:rPr dirty="0" sz="1600" spc="130" b="1">
                <a:solidFill>
                  <a:srgbClr val="252525"/>
                </a:solidFill>
                <a:latin typeface="Yu Gothic UI Semibold"/>
                <a:cs typeface="Yu Gothic UI Semibold"/>
              </a:rPr>
              <a:t>に</a:t>
            </a:r>
            <a:r>
              <a:rPr dirty="0" sz="1600" spc="145" b="1">
                <a:solidFill>
                  <a:srgbClr val="252525"/>
                </a:solidFill>
                <a:latin typeface="Yu Gothic UI Semibold"/>
                <a:cs typeface="Yu Gothic UI Semibold"/>
              </a:rPr>
              <a:t>は</a:t>
            </a:r>
            <a:r>
              <a:rPr dirty="0" sz="1600" spc="165" b="1">
                <a:solidFill>
                  <a:srgbClr val="252525"/>
                </a:solidFill>
                <a:latin typeface="Yu Gothic UI Semibold"/>
                <a:cs typeface="Yu Gothic UI Semibold"/>
              </a:rPr>
              <a:t>明確</a:t>
            </a:r>
            <a:r>
              <a:rPr dirty="0" sz="1600" spc="145" b="1">
                <a:solidFill>
                  <a:srgbClr val="252525"/>
                </a:solidFill>
                <a:latin typeface="Yu Gothic UI Semibold"/>
                <a:cs typeface="Yu Gothic UI Semibold"/>
              </a:rPr>
              <a:t>な</a:t>
            </a:r>
            <a:r>
              <a:rPr dirty="0" sz="1600" spc="165" b="1">
                <a:solidFill>
                  <a:srgbClr val="252525"/>
                </a:solidFill>
                <a:latin typeface="Yu Gothic UI Semibold"/>
                <a:cs typeface="Yu Gothic UI Semibold"/>
              </a:rPr>
              <a:t>差</a:t>
            </a:r>
            <a:r>
              <a:rPr dirty="0" sz="1600" spc="140" b="1">
                <a:solidFill>
                  <a:srgbClr val="252525"/>
                </a:solidFill>
                <a:latin typeface="Yu Gothic UI Semibold"/>
                <a:cs typeface="Yu Gothic UI Semibold"/>
              </a:rPr>
              <a:t>が</a:t>
            </a:r>
            <a:r>
              <a:rPr dirty="0" sz="1600" spc="150" b="1">
                <a:solidFill>
                  <a:srgbClr val="252525"/>
                </a:solidFill>
                <a:latin typeface="Yu Gothic UI Semibold"/>
                <a:cs typeface="Yu Gothic UI Semibold"/>
              </a:rPr>
              <a:t>み</a:t>
            </a:r>
            <a:r>
              <a:rPr dirty="0" sz="1600" spc="120" b="1">
                <a:solidFill>
                  <a:srgbClr val="252525"/>
                </a:solidFill>
                <a:latin typeface="Yu Gothic UI Semibold"/>
                <a:cs typeface="Yu Gothic UI Semibold"/>
              </a:rPr>
              <a:t>ら</a:t>
            </a:r>
            <a:r>
              <a:rPr dirty="0" sz="1600" spc="150" b="1">
                <a:solidFill>
                  <a:srgbClr val="252525"/>
                </a:solidFill>
                <a:latin typeface="Yu Gothic UI Semibold"/>
                <a:cs typeface="Yu Gothic UI Semibold"/>
              </a:rPr>
              <a:t>れ</a:t>
            </a:r>
            <a:r>
              <a:rPr dirty="0" sz="1600" spc="130" b="1">
                <a:solidFill>
                  <a:srgbClr val="252525"/>
                </a:solidFill>
                <a:latin typeface="Yu Gothic UI Semibold"/>
                <a:cs typeface="Yu Gothic UI Semibold"/>
              </a:rPr>
              <a:t>る</a:t>
            </a:r>
            <a:r>
              <a:rPr dirty="0" sz="1600" spc="110" b="1">
                <a:solidFill>
                  <a:srgbClr val="252525"/>
                </a:solidFill>
                <a:latin typeface="Yu Gothic UI Semibold"/>
                <a:cs typeface="Yu Gothic UI Semibold"/>
              </a:rPr>
              <a:t>。</a:t>
            </a:r>
            <a:endParaRPr sz="1600">
              <a:latin typeface="Yu Gothic UI Semibold"/>
              <a:cs typeface="Yu Gothic UI Semibold"/>
            </a:endParaRPr>
          </a:p>
        </p:txBody>
      </p:sp>
      <p:sp>
        <p:nvSpPr>
          <p:cNvPr id="5" name="object 5"/>
          <p:cNvSpPr txBox="1"/>
          <p:nvPr/>
        </p:nvSpPr>
        <p:spPr>
          <a:xfrm>
            <a:off x="3691920" y="5721949"/>
            <a:ext cx="5930900" cy="187325"/>
          </a:xfrm>
          <a:prstGeom prst="rect">
            <a:avLst/>
          </a:prstGeom>
        </p:spPr>
        <p:txBody>
          <a:bodyPr wrap="square" lIns="0" tIns="13970" rIns="0" bIns="0" rtlCol="0" vert="horz">
            <a:spAutoFit/>
          </a:bodyPr>
          <a:lstStyle/>
          <a:p>
            <a:pPr marL="12700">
              <a:lnSpc>
                <a:spcPct val="100000"/>
              </a:lnSpc>
              <a:spcBef>
                <a:spcPts val="110"/>
              </a:spcBef>
            </a:pPr>
            <a:r>
              <a:rPr dirty="0" sz="1050" spc="105" b="1">
                <a:solidFill>
                  <a:srgbClr val="7E7E7E"/>
                </a:solidFill>
                <a:latin typeface="Yu Gothic UI Semibold"/>
                <a:cs typeface="Yu Gothic UI Semibold"/>
              </a:rPr>
              <a:t>ベネッセ教育総</a:t>
            </a:r>
            <a:r>
              <a:rPr dirty="0" sz="1050" spc="100" b="1">
                <a:solidFill>
                  <a:srgbClr val="7E7E7E"/>
                </a:solidFill>
                <a:latin typeface="Yu Gothic UI Semibold"/>
                <a:cs typeface="Yu Gothic UI Semibold"/>
              </a:rPr>
              <a:t>合</a:t>
            </a:r>
            <a:r>
              <a:rPr dirty="0" sz="1050" spc="10" b="1">
                <a:solidFill>
                  <a:srgbClr val="7E7E7E"/>
                </a:solidFill>
                <a:latin typeface="Yu Gothic UI Semibold"/>
                <a:cs typeface="Yu Gothic UI Semibold"/>
              </a:rPr>
              <a:t>研</a:t>
            </a:r>
            <a:r>
              <a:rPr dirty="0" sz="1050" spc="-10" b="1">
                <a:solidFill>
                  <a:srgbClr val="7E7E7E"/>
                </a:solidFill>
                <a:latin typeface="Yu Gothic UI Semibold"/>
                <a:cs typeface="Yu Gothic UI Semibold"/>
              </a:rPr>
              <a:t>究</a:t>
            </a:r>
            <a:r>
              <a:rPr dirty="0" sz="1050" spc="360" b="1">
                <a:solidFill>
                  <a:srgbClr val="7E7E7E"/>
                </a:solidFill>
                <a:latin typeface="Yu Gothic UI Semibold"/>
                <a:cs typeface="Yu Gothic UI Semibold"/>
              </a:rPr>
              <a:t>所</a:t>
            </a:r>
            <a:r>
              <a:rPr dirty="0" sz="1050" spc="160" b="1">
                <a:solidFill>
                  <a:srgbClr val="7E7E7E"/>
                </a:solidFill>
                <a:latin typeface="Yu Gothic UI Semibold"/>
                <a:cs typeface="Yu Gothic UI Semibold"/>
              </a:rPr>
              <a:t>「</a:t>
            </a:r>
            <a:r>
              <a:rPr dirty="0" sz="1050" spc="165" b="1">
                <a:solidFill>
                  <a:srgbClr val="7E7E7E"/>
                </a:solidFill>
                <a:latin typeface="Yu Gothic UI Semibold"/>
                <a:cs typeface="Yu Gothic UI Semibold"/>
              </a:rPr>
              <a:t>子</a:t>
            </a:r>
            <a:r>
              <a:rPr dirty="0" sz="1050" spc="100" b="1">
                <a:solidFill>
                  <a:srgbClr val="7E7E7E"/>
                </a:solidFill>
                <a:latin typeface="Yu Gothic UI Semibold"/>
                <a:cs typeface="Yu Gothic UI Semibold"/>
              </a:rPr>
              <a:t>ど</a:t>
            </a:r>
            <a:r>
              <a:rPr dirty="0" sz="1050" spc="200" b="1">
                <a:solidFill>
                  <a:srgbClr val="7E7E7E"/>
                </a:solidFill>
                <a:latin typeface="Yu Gothic UI Semibold"/>
                <a:cs typeface="Yu Gothic UI Semibold"/>
              </a:rPr>
              <a:t>も</a:t>
            </a:r>
            <a:r>
              <a:rPr dirty="0" sz="1050" spc="195" b="1">
                <a:solidFill>
                  <a:srgbClr val="7E7E7E"/>
                </a:solidFill>
                <a:latin typeface="Yu Gothic UI Semibold"/>
                <a:cs typeface="Yu Gothic UI Semibold"/>
              </a:rPr>
              <a:t>の</a:t>
            </a:r>
            <a:r>
              <a:rPr dirty="0" sz="1050" spc="10" b="1">
                <a:solidFill>
                  <a:srgbClr val="7E7E7E"/>
                </a:solidFill>
                <a:latin typeface="Yu Gothic UI Semibold"/>
                <a:cs typeface="Yu Gothic UI Semibold"/>
              </a:rPr>
              <a:t>生</a:t>
            </a:r>
            <a:r>
              <a:rPr dirty="0" sz="1050" spc="-10" b="1">
                <a:solidFill>
                  <a:srgbClr val="7E7E7E"/>
                </a:solidFill>
                <a:latin typeface="Yu Gothic UI Semibold"/>
                <a:cs typeface="Yu Gothic UI Semibold"/>
              </a:rPr>
              <a:t>活</a:t>
            </a:r>
            <a:r>
              <a:rPr dirty="0" sz="1050" spc="125" b="1">
                <a:solidFill>
                  <a:srgbClr val="7E7E7E"/>
                </a:solidFill>
                <a:latin typeface="Yu Gothic UI Semibold"/>
                <a:cs typeface="Yu Gothic UI Semibold"/>
              </a:rPr>
              <a:t>と</a:t>
            </a:r>
            <a:r>
              <a:rPr dirty="0" sz="1050" spc="150" b="1">
                <a:solidFill>
                  <a:srgbClr val="7E7E7E"/>
                </a:solidFill>
                <a:latin typeface="Yu Gothic UI Semibold"/>
                <a:cs typeface="Yu Gothic UI Semibold"/>
              </a:rPr>
              <a:t>学</a:t>
            </a:r>
            <a:r>
              <a:rPr dirty="0" sz="1050" spc="190" b="1">
                <a:solidFill>
                  <a:srgbClr val="7E7E7E"/>
                </a:solidFill>
                <a:latin typeface="Yu Gothic UI Semibold"/>
                <a:cs typeface="Yu Gothic UI Semibold"/>
              </a:rPr>
              <a:t>び</a:t>
            </a:r>
            <a:r>
              <a:rPr dirty="0" sz="1050" spc="160" b="1">
                <a:solidFill>
                  <a:srgbClr val="7E7E7E"/>
                </a:solidFill>
                <a:latin typeface="Yu Gothic UI Semibold"/>
                <a:cs typeface="Yu Gothic UI Semibold"/>
              </a:rPr>
              <a:t>に</a:t>
            </a:r>
            <a:r>
              <a:rPr dirty="0" sz="1050" spc="105" b="1">
                <a:solidFill>
                  <a:srgbClr val="7E7E7E"/>
                </a:solidFill>
                <a:latin typeface="Yu Gothic UI Semibold"/>
                <a:cs typeface="Yu Gothic UI Semibold"/>
              </a:rPr>
              <a:t>関</a:t>
            </a:r>
            <a:r>
              <a:rPr dirty="0" sz="1050" spc="65" b="1">
                <a:solidFill>
                  <a:srgbClr val="7E7E7E"/>
                </a:solidFill>
                <a:latin typeface="Yu Gothic UI Semibold"/>
                <a:cs typeface="Yu Gothic UI Semibold"/>
              </a:rPr>
              <a:t>す</a:t>
            </a:r>
            <a:r>
              <a:rPr dirty="0" sz="1050" spc="105" b="1">
                <a:solidFill>
                  <a:srgbClr val="7E7E7E"/>
                </a:solidFill>
                <a:latin typeface="Yu Gothic UI Semibold"/>
                <a:cs typeface="Yu Gothic UI Semibold"/>
              </a:rPr>
              <a:t>る</a:t>
            </a:r>
            <a:r>
              <a:rPr dirty="0" sz="1050" spc="120" b="1">
                <a:solidFill>
                  <a:srgbClr val="7E7E7E"/>
                </a:solidFill>
                <a:latin typeface="Yu Gothic UI Semibold"/>
                <a:cs typeface="Yu Gothic UI Semibold"/>
              </a:rPr>
              <a:t>親</a:t>
            </a:r>
            <a:r>
              <a:rPr dirty="0" sz="1050" spc="10" b="1">
                <a:solidFill>
                  <a:srgbClr val="7E7E7E"/>
                </a:solidFill>
                <a:latin typeface="Yu Gothic UI Semibold"/>
                <a:cs typeface="Yu Gothic UI Semibold"/>
              </a:rPr>
              <a:t>子</a:t>
            </a:r>
            <a:r>
              <a:rPr dirty="0" sz="1050" spc="-10" b="1">
                <a:solidFill>
                  <a:srgbClr val="7E7E7E"/>
                </a:solidFill>
                <a:latin typeface="Yu Gothic UI Semibold"/>
                <a:cs typeface="Yu Gothic UI Semibold"/>
              </a:rPr>
              <a:t>調</a:t>
            </a:r>
            <a:r>
              <a:rPr dirty="0" sz="1050" spc="10" b="1">
                <a:solidFill>
                  <a:srgbClr val="7E7E7E"/>
                </a:solidFill>
                <a:latin typeface="Yu Gothic UI Semibold"/>
                <a:cs typeface="Yu Gothic UI Semibold"/>
              </a:rPr>
              <a:t>査</a:t>
            </a:r>
            <a:r>
              <a:rPr dirty="0" sz="1050" spc="35" b="1">
                <a:solidFill>
                  <a:srgbClr val="7E7E7E"/>
                </a:solidFill>
                <a:latin typeface="Yu Gothic UI Semibold"/>
                <a:cs typeface="Yu Gothic UI Semibold"/>
              </a:rPr>
              <a:t>2015</a:t>
            </a:r>
            <a:r>
              <a:rPr dirty="0" sz="1050" spc="320" b="1">
                <a:solidFill>
                  <a:srgbClr val="7E7E7E"/>
                </a:solidFill>
                <a:latin typeface="Yu Gothic UI Semibold"/>
                <a:cs typeface="Yu Gothic UI Semibold"/>
              </a:rPr>
              <a:t>」をも</a:t>
            </a:r>
            <a:r>
              <a:rPr dirty="0" sz="1050" spc="325" b="1">
                <a:solidFill>
                  <a:srgbClr val="7E7E7E"/>
                </a:solidFill>
                <a:latin typeface="Yu Gothic UI Semibold"/>
                <a:cs typeface="Yu Gothic UI Semibold"/>
              </a:rPr>
              <a:t>と</a:t>
            </a:r>
            <a:r>
              <a:rPr dirty="0" sz="1050" spc="220" b="1">
                <a:solidFill>
                  <a:srgbClr val="7E7E7E"/>
                </a:solidFill>
                <a:latin typeface="Yu Gothic UI Semibold"/>
                <a:cs typeface="Yu Gothic UI Semibold"/>
              </a:rPr>
              <a:t>に</a:t>
            </a:r>
            <a:r>
              <a:rPr dirty="0" sz="1050" spc="-15"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5"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60" b="1">
                <a:solidFill>
                  <a:srgbClr val="7E7E7E"/>
                </a:solidFill>
                <a:latin typeface="Yu Gothic UI Semibold"/>
                <a:cs typeface="Yu Gothic UI Semibold"/>
              </a:rPr>
              <a:t>の</a:t>
            </a:r>
            <a:r>
              <a:rPr dirty="0" sz="1050" spc="95" b="1">
                <a:solidFill>
                  <a:srgbClr val="7E7E7E"/>
                </a:solidFill>
                <a:latin typeface="Yu Gothic UI Semibold"/>
                <a:cs typeface="Yu Gothic UI Semibold"/>
              </a:rPr>
              <a:t>会</a:t>
            </a:r>
            <a:r>
              <a:rPr dirty="0" sz="1050" spc="-15" b="1">
                <a:solidFill>
                  <a:srgbClr val="7E7E7E"/>
                </a:solidFill>
                <a:latin typeface="Yu Gothic UI Semibold"/>
                <a:cs typeface="Yu Gothic UI Semibold"/>
              </a:rPr>
              <a:t>作成</a:t>
            </a:r>
            <a:endParaRPr sz="1050">
              <a:latin typeface="Yu Gothic UI Semibold"/>
              <a:cs typeface="Yu Gothic UI Semibold"/>
            </a:endParaRPr>
          </a:p>
        </p:txBody>
      </p:sp>
      <p:graphicFrame>
        <p:nvGraphicFramePr>
          <p:cNvPr id="6" name="object 6"/>
          <p:cNvGraphicFramePr>
            <a:graphicFrameLocks noGrp="1"/>
          </p:cNvGraphicFramePr>
          <p:nvPr/>
        </p:nvGraphicFramePr>
        <p:xfrm>
          <a:off x="2347277" y="1780857"/>
          <a:ext cx="7198359" cy="3345180"/>
        </p:xfrm>
        <a:graphic>
          <a:graphicData uri="http://schemas.openxmlformats.org/drawingml/2006/table">
            <a:tbl>
              <a:tblPr firstRow="1" bandRow="1">
                <a:tableStyleId>{2D5ABB26-0587-4C30-8999-92F81FD0307C}</a:tableStyleId>
              </a:tblPr>
              <a:tblGrid>
                <a:gridCol w="701040"/>
                <a:gridCol w="703579"/>
                <a:gridCol w="703580"/>
                <a:gridCol w="701039"/>
                <a:gridCol w="345439"/>
                <a:gridCol w="358139"/>
                <a:gridCol w="510539"/>
                <a:gridCol w="193039"/>
                <a:gridCol w="447039"/>
                <a:gridCol w="256539"/>
                <a:gridCol w="92710"/>
                <a:gridCol w="270510"/>
                <a:gridCol w="83820"/>
                <a:gridCol w="71120"/>
                <a:gridCol w="89535"/>
                <a:gridCol w="92710"/>
                <a:gridCol w="385445"/>
                <a:gridCol w="316864"/>
                <a:gridCol w="200659"/>
                <a:gridCol w="219074"/>
                <a:gridCol w="437515"/>
              </a:tblGrid>
              <a:tr h="108585">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r h="447040">
                <a:tc gridSpan="5">
                  <a:txBody>
                    <a:bodyPr/>
                    <a:lstStyle/>
                    <a:p>
                      <a:pPr algn="ctr">
                        <a:lnSpc>
                          <a:spcPct val="100000"/>
                        </a:lnSpc>
                        <a:spcBef>
                          <a:spcPts val="935"/>
                        </a:spcBef>
                      </a:pPr>
                      <a:r>
                        <a:rPr dirty="0" sz="1200" b="1">
                          <a:solidFill>
                            <a:srgbClr val="FFFFFF"/>
                          </a:solidFill>
                          <a:latin typeface="Meiryo"/>
                          <a:cs typeface="Meiryo"/>
                        </a:rPr>
                        <a:t>45</a:t>
                      </a:r>
                      <a:endParaRPr sz="1200">
                        <a:latin typeface="Meiryo"/>
                        <a:cs typeface="Meiryo"/>
                      </a:endParaRPr>
                    </a:p>
                  </a:txBody>
                  <a:tcPr marL="0" marR="0" marB="0" marT="118745">
                    <a:lnL w="9525">
                      <a:solidFill>
                        <a:srgbClr val="D9D9D9"/>
                      </a:solidFill>
                      <a:prstDash val="solid"/>
                    </a:lnL>
                    <a:solidFill>
                      <a:srgbClr val="89C5CD"/>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6">
                  <a:txBody>
                    <a:bodyPr/>
                    <a:lstStyle/>
                    <a:p>
                      <a:pPr algn="ctr" marR="4445">
                        <a:lnSpc>
                          <a:spcPct val="100000"/>
                        </a:lnSpc>
                        <a:spcBef>
                          <a:spcPts val="1015"/>
                        </a:spcBef>
                      </a:pPr>
                      <a:r>
                        <a:rPr dirty="0" sz="1100" spc="-5" b="1">
                          <a:latin typeface="Meiryo"/>
                          <a:cs typeface="Meiryo"/>
                        </a:rPr>
                        <a:t>26</a:t>
                      </a:r>
                      <a:endParaRPr sz="1100">
                        <a:latin typeface="Meiryo"/>
                        <a:cs typeface="Meiryo"/>
                      </a:endParaRPr>
                    </a:p>
                  </a:txBody>
                  <a:tcPr marL="0" marR="0" marB="0" marT="128905">
                    <a:solidFill>
                      <a:srgbClr val="629FD6"/>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marL="74295">
                        <a:lnSpc>
                          <a:spcPct val="100000"/>
                        </a:lnSpc>
                        <a:spcBef>
                          <a:spcPts val="1015"/>
                        </a:spcBef>
                      </a:pPr>
                      <a:r>
                        <a:rPr dirty="0" sz="1100" b="1">
                          <a:latin typeface="Meiryo"/>
                          <a:cs typeface="Meiryo"/>
                        </a:rPr>
                        <a:t>4</a:t>
                      </a:r>
                      <a:endParaRPr sz="1100">
                        <a:latin typeface="Meiryo"/>
                        <a:cs typeface="Meiryo"/>
                      </a:endParaRPr>
                    </a:p>
                  </a:txBody>
                  <a:tcPr marL="0" marR="0" marB="0" marT="128905">
                    <a:solidFill>
                      <a:srgbClr val="CCEF47"/>
                    </a:solidFill>
                  </a:tcPr>
                </a:tc>
                <a:tc gridSpan="8">
                  <a:txBody>
                    <a:bodyPr/>
                    <a:lstStyle/>
                    <a:p>
                      <a:pPr algn="ctr" marR="59055">
                        <a:lnSpc>
                          <a:spcPct val="100000"/>
                        </a:lnSpc>
                        <a:spcBef>
                          <a:spcPts val="1015"/>
                        </a:spcBef>
                      </a:pPr>
                      <a:r>
                        <a:rPr dirty="0" sz="1100" spc="-5" b="1">
                          <a:latin typeface="Meiryo"/>
                          <a:cs typeface="Meiryo"/>
                        </a:rPr>
                        <a:t>18.8</a:t>
                      </a:r>
                      <a:endParaRPr sz="1100">
                        <a:latin typeface="Meiryo"/>
                        <a:cs typeface="Meiryo"/>
                      </a:endParaRPr>
                    </a:p>
                  </a:txBody>
                  <a:tcPr marL="0" marR="0" marB="0" marT="128905">
                    <a:solidFill>
                      <a:srgbClr val="FBCE7B"/>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gn="r" marR="177165">
                        <a:lnSpc>
                          <a:spcPct val="100000"/>
                        </a:lnSpc>
                        <a:spcBef>
                          <a:spcPts val="1150"/>
                        </a:spcBef>
                      </a:pPr>
                      <a:r>
                        <a:rPr dirty="0" sz="900">
                          <a:solidFill>
                            <a:srgbClr val="404040"/>
                          </a:solidFill>
                          <a:latin typeface="Meiryo"/>
                          <a:cs typeface="Meiryo"/>
                        </a:rPr>
                        <a:t>6.3</a:t>
                      </a:r>
                      <a:endParaRPr sz="900">
                        <a:latin typeface="Meiryo"/>
                        <a:cs typeface="Meiryo"/>
                      </a:endParaRPr>
                    </a:p>
                  </a:txBody>
                  <a:tcPr marL="0" marR="0" marB="0" marT="146050">
                    <a:lnR w="9525">
                      <a:solidFill>
                        <a:srgbClr val="D9D9D9"/>
                      </a:solidFill>
                      <a:prstDash val="solid"/>
                    </a:lnR>
                    <a:solidFill>
                      <a:srgbClr val="FFB1A2"/>
                    </a:solidFill>
                  </a:tcPr>
                </a:tc>
              </a:tr>
              <a:tr h="223520">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r h="447040">
                <a:tc gridSpan="7">
                  <a:txBody>
                    <a:bodyPr/>
                    <a:lstStyle/>
                    <a:p>
                      <a:pPr algn="ctr">
                        <a:lnSpc>
                          <a:spcPct val="100000"/>
                        </a:lnSpc>
                        <a:spcBef>
                          <a:spcPts val="925"/>
                        </a:spcBef>
                      </a:pPr>
                      <a:r>
                        <a:rPr dirty="0" sz="1200" b="1">
                          <a:solidFill>
                            <a:srgbClr val="FFFFFF"/>
                          </a:solidFill>
                          <a:latin typeface="Meiryo"/>
                          <a:cs typeface="Meiryo"/>
                        </a:rPr>
                        <a:t>57</a:t>
                      </a:r>
                      <a:endParaRPr sz="1200">
                        <a:latin typeface="Meiryo"/>
                        <a:cs typeface="Meiryo"/>
                      </a:endParaRPr>
                    </a:p>
                  </a:txBody>
                  <a:tcPr marL="0" marR="0" marB="0" marT="117475">
                    <a:lnL w="9525">
                      <a:solidFill>
                        <a:srgbClr val="D9D9D9"/>
                      </a:solidFill>
                      <a:prstDash val="solid"/>
                    </a:lnL>
                    <a:solidFill>
                      <a:srgbClr val="89C5CD"/>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6">
                  <a:txBody>
                    <a:bodyPr/>
                    <a:lstStyle/>
                    <a:p>
                      <a:pPr algn="ctr">
                        <a:lnSpc>
                          <a:spcPct val="100000"/>
                        </a:lnSpc>
                        <a:spcBef>
                          <a:spcPts val="1005"/>
                        </a:spcBef>
                      </a:pPr>
                      <a:r>
                        <a:rPr dirty="0" sz="1100" spc="-5" b="1">
                          <a:latin typeface="Meiryo"/>
                          <a:cs typeface="Meiryo"/>
                        </a:rPr>
                        <a:t>19</a:t>
                      </a:r>
                      <a:endParaRPr sz="1100">
                        <a:latin typeface="Meiryo"/>
                        <a:cs typeface="Meiryo"/>
                      </a:endParaRPr>
                    </a:p>
                  </a:txBody>
                  <a:tcPr marL="0" marR="0" marB="0" marT="127635">
                    <a:solidFill>
                      <a:srgbClr val="629FD6"/>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marL="45085">
                        <a:lnSpc>
                          <a:spcPct val="100000"/>
                        </a:lnSpc>
                        <a:spcBef>
                          <a:spcPts val="1005"/>
                        </a:spcBef>
                      </a:pPr>
                      <a:r>
                        <a:rPr dirty="0" sz="1100" b="1">
                          <a:latin typeface="Meiryo"/>
                          <a:cs typeface="Meiryo"/>
                        </a:rPr>
                        <a:t>3</a:t>
                      </a:r>
                      <a:endParaRPr sz="1100">
                        <a:latin typeface="Meiryo"/>
                        <a:cs typeface="Meiryo"/>
                      </a:endParaRPr>
                    </a:p>
                  </a:txBody>
                  <a:tcPr marL="0" marR="0" marB="0" marT="127635">
                    <a:solidFill>
                      <a:srgbClr val="CCEF47"/>
                    </a:solidFill>
                  </a:tcPr>
                </a:tc>
                <a:tc hMerge="1">
                  <a:txBody>
                    <a:bodyPr/>
                    <a:lstStyle/>
                    <a:p>
                      <a:pPr/>
                    </a:p>
                  </a:txBody>
                  <a:tcPr marL="0" marR="0" marB="0" marT="0"/>
                </a:tc>
                <a:tc gridSpan="5">
                  <a:txBody>
                    <a:bodyPr/>
                    <a:lstStyle/>
                    <a:p>
                      <a:pPr marL="387350" marR="39370">
                        <a:lnSpc>
                          <a:spcPct val="100000"/>
                        </a:lnSpc>
                        <a:spcBef>
                          <a:spcPts val="1010"/>
                        </a:spcBef>
                      </a:pPr>
                      <a:r>
                        <a:rPr dirty="0" sz="1100" spc="-5" b="1">
                          <a:latin typeface="Meiryo"/>
                          <a:cs typeface="Meiryo"/>
                        </a:rPr>
                        <a:t>15.1</a:t>
                      </a:r>
                      <a:endParaRPr sz="1100">
                        <a:latin typeface="Meiryo"/>
                        <a:cs typeface="Meiryo"/>
                      </a:endParaRPr>
                    </a:p>
                  </a:txBody>
                  <a:tcPr marL="0" marR="0" marB="0" marT="128270">
                    <a:solidFill>
                      <a:srgbClr val="FBCE7B"/>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gn="r" marR="150495">
                        <a:lnSpc>
                          <a:spcPct val="100000"/>
                        </a:lnSpc>
                        <a:spcBef>
                          <a:spcPts val="1140"/>
                        </a:spcBef>
                      </a:pPr>
                      <a:r>
                        <a:rPr dirty="0" sz="900">
                          <a:solidFill>
                            <a:srgbClr val="404040"/>
                          </a:solidFill>
                          <a:latin typeface="Meiryo"/>
                          <a:cs typeface="Meiryo"/>
                        </a:rPr>
                        <a:t>5.9</a:t>
                      </a:r>
                      <a:endParaRPr sz="900">
                        <a:latin typeface="Meiryo"/>
                        <a:cs typeface="Meiryo"/>
                      </a:endParaRPr>
                    </a:p>
                  </a:txBody>
                  <a:tcPr marL="0" marR="0" marB="0" marT="144780">
                    <a:lnR w="9525">
                      <a:solidFill>
                        <a:srgbClr val="D9D9D9"/>
                      </a:solidFill>
                      <a:prstDash val="solid"/>
                    </a:lnR>
                    <a:solidFill>
                      <a:srgbClr val="FFB1A2"/>
                    </a:solidFill>
                  </a:tcPr>
                </a:tc>
              </a:tr>
              <a:tr h="222885">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r h="444500">
                <a:tc gridSpan="9">
                  <a:txBody>
                    <a:bodyPr/>
                    <a:lstStyle/>
                    <a:p>
                      <a:pPr algn="ctr">
                        <a:lnSpc>
                          <a:spcPct val="100000"/>
                        </a:lnSpc>
                        <a:spcBef>
                          <a:spcPts val="919"/>
                        </a:spcBef>
                      </a:pPr>
                      <a:r>
                        <a:rPr dirty="0" sz="1200" b="1">
                          <a:solidFill>
                            <a:srgbClr val="FFFFFF"/>
                          </a:solidFill>
                          <a:latin typeface="Meiryo"/>
                          <a:cs typeface="Meiryo"/>
                        </a:rPr>
                        <a:t>66</a:t>
                      </a:r>
                      <a:endParaRPr sz="1200">
                        <a:latin typeface="Meiryo"/>
                        <a:cs typeface="Meiryo"/>
                      </a:endParaRPr>
                    </a:p>
                  </a:txBody>
                  <a:tcPr marL="0" marR="0" marB="0" marT="116839">
                    <a:lnL w="9525">
                      <a:solidFill>
                        <a:srgbClr val="D9D9D9"/>
                      </a:solidFill>
                      <a:prstDash val="solid"/>
                    </a:lnL>
                    <a:solidFill>
                      <a:srgbClr val="89C5CD"/>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5">
                  <a:txBody>
                    <a:bodyPr/>
                    <a:lstStyle/>
                    <a:p>
                      <a:pPr algn="ctr">
                        <a:lnSpc>
                          <a:spcPct val="100000"/>
                        </a:lnSpc>
                        <a:spcBef>
                          <a:spcPts val="1000"/>
                        </a:spcBef>
                      </a:pPr>
                      <a:r>
                        <a:rPr dirty="0" sz="1100" spc="-5" b="1">
                          <a:latin typeface="Meiryo"/>
                          <a:cs typeface="Meiryo"/>
                        </a:rPr>
                        <a:t>11</a:t>
                      </a:r>
                      <a:endParaRPr sz="1100">
                        <a:latin typeface="Meiryo"/>
                        <a:cs typeface="Meiryo"/>
                      </a:endParaRPr>
                    </a:p>
                  </a:txBody>
                  <a:tcPr marL="0" marR="0" marB="0" marT="127000">
                    <a:solidFill>
                      <a:srgbClr val="629FD6"/>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algn="ctr" marL="635">
                        <a:lnSpc>
                          <a:spcPct val="100000"/>
                        </a:lnSpc>
                        <a:spcBef>
                          <a:spcPts val="1000"/>
                        </a:spcBef>
                      </a:pPr>
                      <a:r>
                        <a:rPr dirty="0" sz="1100" b="1">
                          <a:latin typeface="Meiryo"/>
                          <a:cs typeface="Meiryo"/>
                        </a:rPr>
                        <a:t>8</a:t>
                      </a:r>
                      <a:endParaRPr sz="1100">
                        <a:latin typeface="Meiryo"/>
                        <a:cs typeface="Meiryo"/>
                      </a:endParaRPr>
                    </a:p>
                  </a:txBody>
                  <a:tcPr marL="0" marR="0" marB="0" marT="127000">
                    <a:solidFill>
                      <a:srgbClr val="CCEF47"/>
                    </a:solidFill>
                  </a:tcPr>
                </a:tc>
                <a:tc hMerge="1">
                  <a:txBody>
                    <a:bodyPr/>
                    <a:lstStyle/>
                    <a:p>
                      <a:pPr/>
                    </a:p>
                  </a:txBody>
                  <a:tcPr marL="0" marR="0" marB="0" marT="0"/>
                </a:tc>
                <a:tc hMerge="1">
                  <a:txBody>
                    <a:bodyPr/>
                    <a:lstStyle/>
                    <a:p>
                      <a:pPr/>
                    </a:p>
                  </a:txBody>
                  <a:tcPr marL="0" marR="0" marB="0" marT="0"/>
                </a:tc>
                <a:tc gridSpan="3">
                  <a:txBody>
                    <a:bodyPr/>
                    <a:lstStyle/>
                    <a:p>
                      <a:pPr marL="177800" marR="39370">
                        <a:lnSpc>
                          <a:spcPct val="100000"/>
                        </a:lnSpc>
                        <a:spcBef>
                          <a:spcPts val="1000"/>
                        </a:spcBef>
                      </a:pPr>
                      <a:r>
                        <a:rPr dirty="0" sz="1100" spc="-5" b="1">
                          <a:latin typeface="Meiryo"/>
                          <a:cs typeface="Meiryo"/>
                        </a:rPr>
                        <a:t>8.4</a:t>
                      </a:r>
                      <a:endParaRPr sz="1100">
                        <a:latin typeface="Meiryo"/>
                        <a:cs typeface="Meiryo"/>
                      </a:endParaRPr>
                    </a:p>
                  </a:txBody>
                  <a:tcPr marL="0" marR="0" marB="0" marT="127000">
                    <a:solidFill>
                      <a:srgbClr val="FBCE7B"/>
                    </a:solidFill>
                  </a:tcPr>
                </a:tc>
                <a:tc hMerge="1">
                  <a:txBody>
                    <a:bodyPr/>
                    <a:lstStyle/>
                    <a:p>
                      <a:pPr/>
                    </a:p>
                  </a:txBody>
                  <a:tcPr marL="0" marR="0" marB="0" marT="0"/>
                </a:tc>
                <a:tc hMerge="1">
                  <a:txBody>
                    <a:bodyPr/>
                    <a:lstStyle/>
                    <a:p>
                      <a:pPr/>
                    </a:p>
                  </a:txBody>
                  <a:tcPr marL="0" marR="0" marB="0" marT="0"/>
                </a:tc>
                <a:tc>
                  <a:txBody>
                    <a:bodyPr/>
                    <a:lstStyle/>
                    <a:p>
                      <a:pPr algn="r" marR="164465">
                        <a:lnSpc>
                          <a:spcPct val="100000"/>
                        </a:lnSpc>
                        <a:spcBef>
                          <a:spcPts val="1135"/>
                        </a:spcBef>
                      </a:pPr>
                      <a:r>
                        <a:rPr dirty="0" sz="900">
                          <a:solidFill>
                            <a:srgbClr val="404040"/>
                          </a:solidFill>
                          <a:latin typeface="Meiryo"/>
                          <a:cs typeface="Meiryo"/>
                        </a:rPr>
                        <a:t>6.1</a:t>
                      </a:r>
                      <a:endParaRPr sz="900">
                        <a:latin typeface="Meiryo"/>
                        <a:cs typeface="Meiryo"/>
                      </a:endParaRPr>
                    </a:p>
                  </a:txBody>
                  <a:tcPr marL="0" marR="0" marB="0" marT="144145">
                    <a:lnR w="9525">
                      <a:solidFill>
                        <a:srgbClr val="D9D9D9"/>
                      </a:solidFill>
                      <a:prstDash val="solid"/>
                    </a:lnR>
                    <a:solidFill>
                      <a:srgbClr val="FFB1A2"/>
                    </a:solidFill>
                  </a:tcPr>
                </a:tc>
              </a:tr>
              <a:tr h="222885">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r h="447040">
                <a:tc gridSpan="11">
                  <a:txBody>
                    <a:bodyPr/>
                    <a:lstStyle/>
                    <a:p>
                      <a:pPr algn="ctr" marL="8255">
                        <a:lnSpc>
                          <a:spcPct val="100000"/>
                        </a:lnSpc>
                        <a:spcBef>
                          <a:spcPts val="930"/>
                        </a:spcBef>
                      </a:pPr>
                      <a:r>
                        <a:rPr dirty="0" sz="1200" b="1">
                          <a:solidFill>
                            <a:srgbClr val="FFFFFF"/>
                          </a:solidFill>
                          <a:latin typeface="Meiryo"/>
                          <a:cs typeface="Meiryo"/>
                        </a:rPr>
                        <a:t>72</a:t>
                      </a:r>
                      <a:endParaRPr sz="1200">
                        <a:latin typeface="Meiryo"/>
                        <a:cs typeface="Meiryo"/>
                      </a:endParaRPr>
                    </a:p>
                  </a:txBody>
                  <a:tcPr marL="0" marR="0" marB="0" marT="118110">
                    <a:lnL w="9525">
                      <a:solidFill>
                        <a:srgbClr val="D9D9D9"/>
                      </a:solidFill>
                      <a:prstDash val="solid"/>
                    </a:lnL>
                    <a:solidFill>
                      <a:srgbClr val="89C5CD"/>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4">
                  <a:txBody>
                    <a:bodyPr/>
                    <a:lstStyle/>
                    <a:p>
                      <a:pPr algn="ctr" marL="1270">
                        <a:lnSpc>
                          <a:spcPct val="100000"/>
                        </a:lnSpc>
                        <a:spcBef>
                          <a:spcPts val="1010"/>
                        </a:spcBef>
                      </a:pPr>
                      <a:r>
                        <a:rPr dirty="0" sz="1100" b="1">
                          <a:latin typeface="Meiryo"/>
                          <a:cs typeface="Meiryo"/>
                        </a:rPr>
                        <a:t>7</a:t>
                      </a:r>
                      <a:endParaRPr sz="1100">
                        <a:latin typeface="Meiryo"/>
                        <a:cs typeface="Meiryo"/>
                      </a:endParaRPr>
                    </a:p>
                  </a:txBody>
                  <a:tcPr marL="0" marR="0" marB="0" marT="128270">
                    <a:solidFill>
                      <a:srgbClr val="629FD6"/>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4">
                  <a:txBody>
                    <a:bodyPr/>
                    <a:lstStyle/>
                    <a:p>
                      <a:pPr marL="343535">
                        <a:lnSpc>
                          <a:spcPct val="100000"/>
                        </a:lnSpc>
                        <a:spcBef>
                          <a:spcPts val="1015"/>
                        </a:spcBef>
                        <a:tabLst>
                          <a:tab pos="850900" algn="l"/>
                        </a:tabLst>
                      </a:pPr>
                      <a:r>
                        <a:rPr dirty="0" sz="1100" spc="-5" b="1">
                          <a:latin typeface="Meiryo"/>
                          <a:cs typeface="Meiryo"/>
                        </a:rPr>
                        <a:t>1</a:t>
                      </a:r>
                      <a:r>
                        <a:rPr dirty="0" sz="1100" b="1">
                          <a:latin typeface="Meiryo"/>
                          <a:cs typeface="Meiryo"/>
                        </a:rPr>
                        <a:t>3	</a:t>
                      </a:r>
                      <a:r>
                        <a:rPr dirty="0" sz="1100" spc="-5" b="1">
                          <a:latin typeface="Meiryo"/>
                          <a:cs typeface="Meiryo"/>
                        </a:rPr>
                        <a:t>2.</a:t>
                      </a:r>
                      <a:endParaRPr sz="1100">
                        <a:latin typeface="Meiryo"/>
                        <a:cs typeface="Meiryo"/>
                      </a:endParaRPr>
                    </a:p>
                  </a:txBody>
                  <a:tcPr marL="0" marR="0" marB="0" marT="128905">
                    <a:solidFill>
                      <a:srgbClr val="CCEF47"/>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marL="105410" marR="11430">
                        <a:lnSpc>
                          <a:spcPct val="100000"/>
                        </a:lnSpc>
                        <a:spcBef>
                          <a:spcPts val="1015"/>
                        </a:spcBef>
                      </a:pPr>
                      <a:r>
                        <a:rPr dirty="0" sz="1100" b="1">
                          <a:latin typeface="Meiryo"/>
                          <a:cs typeface="Meiryo"/>
                        </a:rPr>
                        <a:t>3</a:t>
                      </a:r>
                      <a:endParaRPr sz="1100">
                        <a:latin typeface="Meiryo"/>
                        <a:cs typeface="Meiryo"/>
                      </a:endParaRPr>
                    </a:p>
                  </a:txBody>
                  <a:tcPr marL="0" marR="0" marB="0" marT="128905">
                    <a:solidFill>
                      <a:srgbClr val="FBCE7B"/>
                    </a:solidFill>
                  </a:tcPr>
                </a:tc>
                <a:tc>
                  <a:txBody>
                    <a:bodyPr/>
                    <a:lstStyle/>
                    <a:p>
                      <a:pPr algn="r" marR="184785">
                        <a:lnSpc>
                          <a:spcPct val="100000"/>
                        </a:lnSpc>
                        <a:spcBef>
                          <a:spcPts val="1145"/>
                        </a:spcBef>
                      </a:pPr>
                      <a:r>
                        <a:rPr dirty="0" sz="900">
                          <a:solidFill>
                            <a:srgbClr val="404040"/>
                          </a:solidFill>
                          <a:latin typeface="Meiryo"/>
                          <a:cs typeface="Meiryo"/>
                        </a:rPr>
                        <a:t>6.4</a:t>
                      </a:r>
                      <a:endParaRPr sz="900">
                        <a:latin typeface="Meiryo"/>
                        <a:cs typeface="Meiryo"/>
                      </a:endParaRPr>
                    </a:p>
                  </a:txBody>
                  <a:tcPr marL="0" marR="0" marB="0" marT="145415">
                    <a:lnR w="9525">
                      <a:solidFill>
                        <a:srgbClr val="D9D9D9"/>
                      </a:solidFill>
                      <a:prstDash val="solid"/>
                    </a:lnR>
                    <a:solidFill>
                      <a:srgbClr val="FFB1A2"/>
                    </a:solidFill>
                  </a:tcPr>
                </a:tc>
              </a:tr>
              <a:tr h="222885">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r h="447040">
                <a:tc gridSpan="12">
                  <a:txBody>
                    <a:bodyPr/>
                    <a:lstStyle/>
                    <a:p>
                      <a:pPr algn="ctr" marL="12065">
                        <a:lnSpc>
                          <a:spcPct val="100000"/>
                        </a:lnSpc>
                        <a:spcBef>
                          <a:spcPts val="925"/>
                        </a:spcBef>
                      </a:pPr>
                      <a:r>
                        <a:rPr dirty="0" sz="1200" b="1">
                          <a:solidFill>
                            <a:srgbClr val="FFFFFF"/>
                          </a:solidFill>
                          <a:latin typeface="Meiryo"/>
                          <a:cs typeface="Meiryo"/>
                        </a:rPr>
                        <a:t>75</a:t>
                      </a:r>
                      <a:endParaRPr sz="1200">
                        <a:latin typeface="Meiryo"/>
                        <a:cs typeface="Meiryo"/>
                      </a:endParaRPr>
                    </a:p>
                  </a:txBody>
                  <a:tcPr marL="0" marR="0" marB="0" marT="117475">
                    <a:lnL w="9525">
                      <a:solidFill>
                        <a:srgbClr val="D9D9D9"/>
                      </a:solidFill>
                      <a:prstDash val="solid"/>
                    </a:lnL>
                    <a:solidFill>
                      <a:srgbClr val="89C5CD"/>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3">
                  <a:txBody>
                    <a:bodyPr/>
                    <a:lstStyle/>
                    <a:p>
                      <a:pPr marL="77470">
                        <a:lnSpc>
                          <a:spcPct val="100000"/>
                        </a:lnSpc>
                        <a:spcBef>
                          <a:spcPts val="1005"/>
                        </a:spcBef>
                      </a:pPr>
                      <a:r>
                        <a:rPr dirty="0" sz="1100" b="1">
                          <a:latin typeface="Meiryo"/>
                          <a:cs typeface="Meiryo"/>
                        </a:rPr>
                        <a:t>3</a:t>
                      </a:r>
                      <a:endParaRPr sz="1100">
                        <a:latin typeface="Meiryo"/>
                        <a:cs typeface="Meiryo"/>
                      </a:endParaRPr>
                    </a:p>
                  </a:txBody>
                  <a:tcPr marL="0" marR="0" marB="0" marT="127635">
                    <a:solidFill>
                      <a:srgbClr val="629FD6"/>
                    </a:solidFill>
                  </a:tcPr>
                </a:tc>
                <a:tc hMerge="1">
                  <a:txBody>
                    <a:bodyPr/>
                    <a:lstStyle/>
                    <a:p>
                      <a:pPr/>
                    </a:p>
                  </a:txBody>
                  <a:tcPr marL="0" marR="0" marB="0" marT="0"/>
                </a:tc>
                <a:tc hMerge="1">
                  <a:txBody>
                    <a:bodyPr/>
                    <a:lstStyle/>
                    <a:p>
                      <a:pPr/>
                    </a:p>
                  </a:txBody>
                  <a:tcPr marL="0" marR="0" marB="0" marT="0"/>
                </a:tc>
                <a:tc gridSpan="5">
                  <a:txBody>
                    <a:bodyPr/>
                    <a:lstStyle/>
                    <a:p>
                      <a:pPr marL="410209">
                        <a:lnSpc>
                          <a:spcPct val="100000"/>
                        </a:lnSpc>
                        <a:spcBef>
                          <a:spcPts val="1005"/>
                        </a:spcBef>
                        <a:tabLst>
                          <a:tab pos="1010285" algn="l"/>
                        </a:tabLst>
                      </a:pPr>
                      <a:r>
                        <a:rPr dirty="0" sz="1100" spc="-5" b="1">
                          <a:latin typeface="Meiryo"/>
                          <a:cs typeface="Meiryo"/>
                        </a:rPr>
                        <a:t>1</a:t>
                      </a:r>
                      <a:r>
                        <a:rPr dirty="0" sz="1100" b="1">
                          <a:latin typeface="Meiryo"/>
                          <a:cs typeface="Meiryo"/>
                        </a:rPr>
                        <a:t>5	1</a:t>
                      </a:r>
                      <a:endParaRPr sz="1100">
                        <a:latin typeface="Meiryo"/>
                        <a:cs typeface="Meiryo"/>
                      </a:endParaRPr>
                    </a:p>
                  </a:txBody>
                  <a:tcPr marL="0" marR="0" marB="0" marT="127635">
                    <a:lnR w="76200">
                      <a:solidFill>
                        <a:srgbClr val="FBCE7B"/>
                      </a:solidFill>
                      <a:prstDash val="solid"/>
                    </a:lnR>
                    <a:solidFill>
                      <a:srgbClr val="CCEF47"/>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a:txBody>
                    <a:bodyPr/>
                    <a:lstStyle/>
                    <a:p>
                      <a:pPr algn="r" marR="142875">
                        <a:lnSpc>
                          <a:spcPct val="100000"/>
                        </a:lnSpc>
                        <a:spcBef>
                          <a:spcPts val="1140"/>
                        </a:spcBef>
                      </a:pPr>
                      <a:r>
                        <a:rPr dirty="0" sz="900">
                          <a:solidFill>
                            <a:srgbClr val="404040"/>
                          </a:solidFill>
                          <a:latin typeface="Meiryo"/>
                          <a:cs typeface="Meiryo"/>
                        </a:rPr>
                        <a:t>5.8</a:t>
                      </a:r>
                      <a:endParaRPr sz="900">
                        <a:latin typeface="Meiryo"/>
                        <a:cs typeface="Meiryo"/>
                      </a:endParaRPr>
                    </a:p>
                  </a:txBody>
                  <a:tcPr marL="0" marR="0" marB="0" marT="144780">
                    <a:lnL w="76200">
                      <a:solidFill>
                        <a:srgbClr val="FBCE7B"/>
                      </a:solidFill>
                      <a:prstDash val="solid"/>
                    </a:lnL>
                    <a:lnR w="9525">
                      <a:solidFill>
                        <a:srgbClr val="D9D9D9"/>
                      </a:solidFill>
                      <a:prstDash val="solid"/>
                    </a:lnR>
                    <a:solidFill>
                      <a:srgbClr val="FFB1A2"/>
                    </a:solidFill>
                  </a:tcPr>
                </a:tc>
              </a:tr>
              <a:tr h="111760">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6">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gridSpan="2">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gridSpan="3">
                  <a:txBody>
                    <a:bodyPr/>
                    <a:lstStyle/>
                    <a:p>
                      <a:pPr>
                        <a:lnSpc>
                          <a:spcPct val="100000"/>
                        </a:lnSpc>
                      </a:pPr>
                      <a:endParaRPr sz="500">
                        <a:latin typeface="Times New Roman"/>
                        <a:cs typeface="Times New Roman"/>
                      </a:endParaRPr>
                    </a:p>
                  </a:txBody>
                  <a:tcPr marL="0" marR="0" marB="0" marT="0">
                    <a:lnL w="9525">
                      <a:solidFill>
                        <a:srgbClr val="D9D9D9"/>
                      </a:solidFill>
                      <a:prstDash val="solid"/>
                    </a:lnL>
                    <a:lnR w="9525">
                      <a:solidFill>
                        <a:srgbClr val="D9D9D9"/>
                      </a:solidFill>
                      <a:prstDash val="solid"/>
                    </a:lnR>
                  </a:tcPr>
                </a:tc>
                <a:tc hMerge="1">
                  <a:txBody>
                    <a:bodyPr/>
                    <a:lstStyle/>
                    <a:p>
                      <a:pPr/>
                    </a:p>
                  </a:txBody>
                  <a:tcPr marL="0" marR="0" marB="0" marT="0"/>
                </a:tc>
                <a:tc hMerge="1">
                  <a:txBody>
                    <a:bodyPr/>
                    <a:lstStyle/>
                    <a:p>
                      <a:pPr/>
                    </a:p>
                  </a:txBody>
                  <a:tcPr marL="0" marR="0" marB="0" marT="0"/>
                </a:tc>
              </a:tr>
            </a:tbl>
          </a:graphicData>
        </a:graphic>
      </p:graphicFrame>
      <p:sp>
        <p:nvSpPr>
          <p:cNvPr id="7" name="object 7"/>
          <p:cNvSpPr txBox="1"/>
          <p:nvPr/>
        </p:nvSpPr>
        <p:spPr>
          <a:xfrm>
            <a:off x="2238624" y="5247346"/>
            <a:ext cx="225425" cy="187325"/>
          </a:xfrm>
          <a:prstGeom prst="rect">
            <a:avLst/>
          </a:prstGeom>
        </p:spPr>
        <p:txBody>
          <a:bodyPr wrap="square" lIns="0" tIns="13970" rIns="0" bIns="0" rtlCol="0" vert="horz">
            <a:spAutoFit/>
          </a:bodyPr>
          <a:lstStyle/>
          <a:p>
            <a:pPr marL="12700">
              <a:lnSpc>
                <a:spcPct val="100000"/>
              </a:lnSpc>
              <a:spcBef>
                <a:spcPts val="110"/>
              </a:spcBef>
            </a:pPr>
            <a:r>
              <a:rPr dirty="0" sz="1050" spc="50" b="1">
                <a:solidFill>
                  <a:srgbClr val="7E7E7E"/>
                </a:solidFill>
                <a:latin typeface="Yu Gothic UI Semibold"/>
                <a:cs typeface="Yu Gothic UI Semibold"/>
              </a:rPr>
              <a:t>0%</a:t>
            </a:r>
            <a:endParaRPr sz="1050">
              <a:latin typeface="Yu Gothic UI Semibold"/>
              <a:cs typeface="Yu Gothic UI Semibold"/>
            </a:endParaRPr>
          </a:p>
        </p:txBody>
      </p:sp>
      <p:sp>
        <p:nvSpPr>
          <p:cNvPr id="8" name="object 8"/>
          <p:cNvSpPr txBox="1"/>
          <p:nvPr/>
        </p:nvSpPr>
        <p:spPr>
          <a:xfrm>
            <a:off x="2904319"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85" b="1">
                <a:solidFill>
                  <a:srgbClr val="7E7E7E"/>
                </a:solidFill>
                <a:latin typeface="Yu Gothic UI Semibold"/>
                <a:cs typeface="Yu Gothic UI Semibold"/>
              </a:rPr>
              <a:t>10%</a:t>
            </a:r>
            <a:endParaRPr sz="1050">
              <a:latin typeface="Yu Gothic UI Semibold"/>
              <a:cs typeface="Yu Gothic UI Semibold"/>
            </a:endParaRPr>
          </a:p>
        </p:txBody>
      </p:sp>
      <p:sp>
        <p:nvSpPr>
          <p:cNvPr id="9" name="object 9"/>
          <p:cNvSpPr txBox="1"/>
          <p:nvPr/>
        </p:nvSpPr>
        <p:spPr>
          <a:xfrm>
            <a:off x="3607170"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20%</a:t>
            </a:r>
            <a:endParaRPr sz="1050">
              <a:latin typeface="Yu Gothic UI Semibold"/>
              <a:cs typeface="Yu Gothic UI Semibold"/>
            </a:endParaRPr>
          </a:p>
        </p:txBody>
      </p:sp>
      <p:sp>
        <p:nvSpPr>
          <p:cNvPr id="10" name="object 10"/>
          <p:cNvSpPr txBox="1"/>
          <p:nvPr/>
        </p:nvSpPr>
        <p:spPr>
          <a:xfrm>
            <a:off x="4310021"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30%</a:t>
            </a:r>
            <a:endParaRPr sz="1050">
              <a:latin typeface="Yu Gothic UI Semibold"/>
              <a:cs typeface="Yu Gothic UI Semibold"/>
            </a:endParaRPr>
          </a:p>
        </p:txBody>
      </p:sp>
      <p:sp>
        <p:nvSpPr>
          <p:cNvPr id="11" name="object 11"/>
          <p:cNvSpPr txBox="1"/>
          <p:nvPr/>
        </p:nvSpPr>
        <p:spPr>
          <a:xfrm>
            <a:off x="5012872"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25" b="1">
                <a:solidFill>
                  <a:srgbClr val="7E7E7E"/>
                </a:solidFill>
                <a:latin typeface="Yu Gothic UI Semibold"/>
                <a:cs typeface="Yu Gothic UI Semibold"/>
              </a:rPr>
              <a:t>40%</a:t>
            </a:r>
            <a:endParaRPr sz="1050">
              <a:latin typeface="Yu Gothic UI Semibold"/>
              <a:cs typeface="Yu Gothic UI Semibold"/>
            </a:endParaRPr>
          </a:p>
        </p:txBody>
      </p:sp>
      <p:sp>
        <p:nvSpPr>
          <p:cNvPr id="12" name="object 12"/>
          <p:cNvSpPr txBox="1"/>
          <p:nvPr/>
        </p:nvSpPr>
        <p:spPr>
          <a:xfrm>
            <a:off x="5715723"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50%</a:t>
            </a:r>
            <a:endParaRPr sz="1050">
              <a:latin typeface="Yu Gothic UI Semibold"/>
              <a:cs typeface="Yu Gothic UI Semibold"/>
            </a:endParaRPr>
          </a:p>
        </p:txBody>
      </p:sp>
      <p:sp>
        <p:nvSpPr>
          <p:cNvPr id="13" name="object 13"/>
          <p:cNvSpPr txBox="1"/>
          <p:nvPr/>
        </p:nvSpPr>
        <p:spPr>
          <a:xfrm>
            <a:off x="6418574"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60%</a:t>
            </a:r>
            <a:endParaRPr sz="1050">
              <a:latin typeface="Yu Gothic UI Semibold"/>
              <a:cs typeface="Yu Gothic UI Semibold"/>
            </a:endParaRPr>
          </a:p>
        </p:txBody>
      </p:sp>
      <p:sp>
        <p:nvSpPr>
          <p:cNvPr id="14" name="object 14"/>
          <p:cNvSpPr txBox="1"/>
          <p:nvPr/>
        </p:nvSpPr>
        <p:spPr>
          <a:xfrm>
            <a:off x="7121425"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40" b="1">
                <a:solidFill>
                  <a:srgbClr val="7E7E7E"/>
                </a:solidFill>
                <a:latin typeface="Yu Gothic UI Semibold"/>
                <a:cs typeface="Yu Gothic UI Semibold"/>
              </a:rPr>
              <a:t>70%</a:t>
            </a:r>
            <a:endParaRPr sz="1050">
              <a:latin typeface="Yu Gothic UI Semibold"/>
              <a:cs typeface="Yu Gothic UI Semibold"/>
            </a:endParaRPr>
          </a:p>
        </p:txBody>
      </p:sp>
      <p:sp>
        <p:nvSpPr>
          <p:cNvPr id="15" name="object 15"/>
          <p:cNvSpPr txBox="1"/>
          <p:nvPr/>
        </p:nvSpPr>
        <p:spPr>
          <a:xfrm>
            <a:off x="7824276"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80%</a:t>
            </a:r>
            <a:endParaRPr sz="1050">
              <a:latin typeface="Yu Gothic UI Semibold"/>
              <a:cs typeface="Yu Gothic UI Semibold"/>
            </a:endParaRPr>
          </a:p>
        </p:txBody>
      </p:sp>
      <p:sp>
        <p:nvSpPr>
          <p:cNvPr id="16" name="object 16"/>
          <p:cNvSpPr txBox="1"/>
          <p:nvPr/>
        </p:nvSpPr>
        <p:spPr>
          <a:xfrm>
            <a:off x="8527128" y="5247346"/>
            <a:ext cx="299085" cy="187325"/>
          </a:xfrm>
          <a:prstGeom prst="rect">
            <a:avLst/>
          </a:prstGeom>
        </p:spPr>
        <p:txBody>
          <a:bodyPr wrap="square" lIns="0" tIns="13970" rIns="0" bIns="0" rtlCol="0" vert="horz">
            <a:spAutoFit/>
          </a:bodyPr>
          <a:lstStyle/>
          <a:p>
            <a:pPr marL="12700">
              <a:lnSpc>
                <a:spcPct val="100000"/>
              </a:lnSpc>
              <a:spcBef>
                <a:spcPts val="110"/>
              </a:spcBef>
            </a:pPr>
            <a:r>
              <a:rPr dirty="0" sz="1050" spc="30" b="1">
                <a:solidFill>
                  <a:srgbClr val="7E7E7E"/>
                </a:solidFill>
                <a:latin typeface="Yu Gothic UI Semibold"/>
                <a:cs typeface="Yu Gothic UI Semibold"/>
              </a:rPr>
              <a:t>90%</a:t>
            </a:r>
            <a:endParaRPr sz="1050">
              <a:latin typeface="Yu Gothic UI Semibold"/>
              <a:cs typeface="Yu Gothic UI Semibold"/>
            </a:endParaRPr>
          </a:p>
        </p:txBody>
      </p:sp>
      <p:sp>
        <p:nvSpPr>
          <p:cNvPr id="17" name="object 17"/>
          <p:cNvSpPr txBox="1"/>
          <p:nvPr/>
        </p:nvSpPr>
        <p:spPr>
          <a:xfrm>
            <a:off x="9192824" y="5247346"/>
            <a:ext cx="376555" cy="187325"/>
          </a:xfrm>
          <a:prstGeom prst="rect">
            <a:avLst/>
          </a:prstGeom>
        </p:spPr>
        <p:txBody>
          <a:bodyPr wrap="square" lIns="0" tIns="13970" rIns="0" bIns="0" rtlCol="0" vert="horz">
            <a:spAutoFit/>
          </a:bodyPr>
          <a:lstStyle/>
          <a:p>
            <a:pPr marL="12700">
              <a:lnSpc>
                <a:spcPct val="100000"/>
              </a:lnSpc>
              <a:spcBef>
                <a:spcPts val="110"/>
              </a:spcBef>
            </a:pPr>
            <a:r>
              <a:rPr dirty="0" sz="1050" spc="45" b="1">
                <a:solidFill>
                  <a:srgbClr val="7E7E7E"/>
                </a:solidFill>
                <a:latin typeface="Yu Gothic UI Semibold"/>
                <a:cs typeface="Yu Gothic UI Semibold"/>
              </a:rPr>
              <a:t>10</a:t>
            </a:r>
            <a:r>
              <a:rPr dirty="0" sz="1050" spc="75" b="1">
                <a:solidFill>
                  <a:srgbClr val="7E7E7E"/>
                </a:solidFill>
                <a:latin typeface="Yu Gothic UI Semibold"/>
                <a:cs typeface="Yu Gothic UI Semibold"/>
              </a:rPr>
              <a:t>0</a:t>
            </a:r>
            <a:r>
              <a:rPr dirty="0" sz="1050" spc="114" b="1">
                <a:solidFill>
                  <a:srgbClr val="7E7E7E"/>
                </a:solidFill>
                <a:latin typeface="Yu Gothic UI Semibold"/>
                <a:cs typeface="Yu Gothic UI Semibold"/>
              </a:rPr>
              <a:t>%</a:t>
            </a:r>
            <a:endParaRPr sz="1050">
              <a:latin typeface="Yu Gothic UI Semibold"/>
              <a:cs typeface="Yu Gothic UI Semibold"/>
            </a:endParaRPr>
          </a:p>
        </p:txBody>
      </p:sp>
      <p:sp>
        <p:nvSpPr>
          <p:cNvPr id="18" name="object 18"/>
          <p:cNvSpPr txBox="1"/>
          <p:nvPr/>
        </p:nvSpPr>
        <p:spPr>
          <a:xfrm>
            <a:off x="1368366" y="4676361"/>
            <a:ext cx="817880" cy="208279"/>
          </a:xfrm>
          <a:prstGeom prst="rect">
            <a:avLst/>
          </a:prstGeom>
        </p:spPr>
        <p:txBody>
          <a:bodyPr wrap="square" lIns="0" tIns="12700" rIns="0" bIns="0" rtlCol="0" vert="horz">
            <a:spAutoFit/>
          </a:bodyPr>
          <a:lstStyle/>
          <a:p>
            <a:pPr marL="12700">
              <a:lnSpc>
                <a:spcPct val="100000"/>
              </a:lnSpc>
              <a:spcBef>
                <a:spcPts val="100"/>
              </a:spcBef>
            </a:pPr>
            <a:r>
              <a:rPr dirty="0" sz="1200" spc="35" b="1">
                <a:solidFill>
                  <a:srgbClr val="7E7E7E"/>
                </a:solidFill>
                <a:latin typeface="Yu Gothic UI Semibold"/>
                <a:cs typeface="Yu Gothic UI Semibold"/>
              </a:rPr>
              <a:t>1000</a:t>
            </a:r>
            <a:r>
              <a:rPr dirty="0" sz="1200" b="1">
                <a:solidFill>
                  <a:srgbClr val="7E7E7E"/>
                </a:solidFill>
                <a:latin typeface="Yu Gothic UI Semibold"/>
                <a:cs typeface="Yu Gothic UI Semibold"/>
              </a:rPr>
              <a:t>万以上</a:t>
            </a:r>
            <a:endParaRPr sz="1200">
              <a:latin typeface="Yu Gothic UI Semibold"/>
              <a:cs typeface="Yu Gothic UI Semibold"/>
            </a:endParaRPr>
          </a:p>
        </p:txBody>
      </p:sp>
      <p:sp>
        <p:nvSpPr>
          <p:cNvPr id="19" name="object 19"/>
          <p:cNvSpPr txBox="1"/>
          <p:nvPr/>
        </p:nvSpPr>
        <p:spPr>
          <a:xfrm>
            <a:off x="1011293" y="4006715"/>
            <a:ext cx="117348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7E7E7E"/>
                </a:solidFill>
                <a:latin typeface="Yu Gothic UI Semibold"/>
                <a:cs typeface="Yu Gothic UI Semibold"/>
              </a:rPr>
              <a:t>800~1000</a:t>
            </a:r>
            <a:r>
              <a:rPr dirty="0" sz="1200" b="1">
                <a:solidFill>
                  <a:srgbClr val="7E7E7E"/>
                </a:solidFill>
                <a:latin typeface="Yu Gothic UI Semibold"/>
                <a:cs typeface="Yu Gothic UI Semibold"/>
              </a:rPr>
              <a:t>万未満</a:t>
            </a:r>
            <a:endParaRPr sz="1200">
              <a:latin typeface="Yu Gothic UI Semibold"/>
              <a:cs typeface="Yu Gothic UI Semibold"/>
            </a:endParaRPr>
          </a:p>
        </p:txBody>
      </p:sp>
      <p:sp>
        <p:nvSpPr>
          <p:cNvPr id="20" name="object 20"/>
          <p:cNvSpPr txBox="1"/>
          <p:nvPr/>
        </p:nvSpPr>
        <p:spPr>
          <a:xfrm>
            <a:off x="1096789" y="3337069"/>
            <a:ext cx="1089660" cy="208279"/>
          </a:xfrm>
          <a:prstGeom prst="rect">
            <a:avLst/>
          </a:prstGeom>
        </p:spPr>
        <p:txBody>
          <a:bodyPr wrap="square" lIns="0" tIns="12700" rIns="0" bIns="0" rtlCol="0" vert="horz">
            <a:spAutoFit/>
          </a:bodyPr>
          <a:lstStyle/>
          <a:p>
            <a:pPr marL="12700">
              <a:lnSpc>
                <a:spcPct val="100000"/>
              </a:lnSpc>
              <a:spcBef>
                <a:spcPts val="100"/>
              </a:spcBef>
            </a:pPr>
            <a:r>
              <a:rPr dirty="0" sz="1200" spc="-15" b="1">
                <a:solidFill>
                  <a:srgbClr val="7E7E7E"/>
                </a:solidFill>
                <a:latin typeface="Yu Gothic UI Semibold"/>
                <a:cs typeface="Yu Gothic UI Semibold"/>
              </a:rPr>
              <a:t>500</a:t>
            </a:r>
            <a:r>
              <a:rPr dirty="0" sz="1200" spc="-10" b="1">
                <a:solidFill>
                  <a:srgbClr val="7E7E7E"/>
                </a:solidFill>
                <a:latin typeface="Yu Gothic UI Semibold"/>
                <a:cs typeface="Yu Gothic UI Semibold"/>
              </a:rPr>
              <a:t>~</a:t>
            </a:r>
            <a:r>
              <a:rPr dirty="0" sz="1200" spc="-10" b="1">
                <a:solidFill>
                  <a:srgbClr val="7E7E7E"/>
                </a:solidFill>
                <a:latin typeface="Yu Gothic UI Semibold"/>
                <a:cs typeface="Yu Gothic UI Semibold"/>
              </a:rPr>
              <a:t>800</a:t>
            </a:r>
            <a:r>
              <a:rPr dirty="0" sz="1200" b="1">
                <a:solidFill>
                  <a:srgbClr val="7E7E7E"/>
                </a:solidFill>
                <a:latin typeface="Yu Gothic UI Semibold"/>
                <a:cs typeface="Yu Gothic UI Semibold"/>
              </a:rPr>
              <a:t>万未満</a:t>
            </a:r>
            <a:endParaRPr sz="1200">
              <a:latin typeface="Yu Gothic UI Semibold"/>
              <a:cs typeface="Yu Gothic UI Semibold"/>
            </a:endParaRPr>
          </a:p>
        </p:txBody>
      </p:sp>
      <p:sp>
        <p:nvSpPr>
          <p:cNvPr id="21" name="object 21"/>
          <p:cNvSpPr txBox="1"/>
          <p:nvPr/>
        </p:nvSpPr>
        <p:spPr>
          <a:xfrm>
            <a:off x="1096789" y="2667424"/>
            <a:ext cx="1089660" cy="208279"/>
          </a:xfrm>
          <a:prstGeom prst="rect">
            <a:avLst/>
          </a:prstGeom>
        </p:spPr>
        <p:txBody>
          <a:bodyPr wrap="square" lIns="0" tIns="12700" rIns="0" bIns="0" rtlCol="0" vert="horz">
            <a:spAutoFit/>
          </a:bodyPr>
          <a:lstStyle/>
          <a:p>
            <a:pPr marL="12700">
              <a:lnSpc>
                <a:spcPct val="100000"/>
              </a:lnSpc>
              <a:spcBef>
                <a:spcPts val="100"/>
              </a:spcBef>
            </a:pPr>
            <a:r>
              <a:rPr dirty="0" sz="1200" spc="-15" b="1">
                <a:solidFill>
                  <a:srgbClr val="7E7E7E"/>
                </a:solidFill>
                <a:latin typeface="Yu Gothic UI Semibold"/>
                <a:cs typeface="Yu Gothic UI Semibold"/>
              </a:rPr>
              <a:t>300</a:t>
            </a:r>
            <a:r>
              <a:rPr dirty="0" sz="1200" spc="-10" b="1">
                <a:solidFill>
                  <a:srgbClr val="7E7E7E"/>
                </a:solidFill>
                <a:latin typeface="Yu Gothic UI Semibold"/>
                <a:cs typeface="Yu Gothic UI Semibold"/>
              </a:rPr>
              <a:t>~</a:t>
            </a:r>
            <a:r>
              <a:rPr dirty="0" sz="1200" spc="-10" b="1">
                <a:solidFill>
                  <a:srgbClr val="7E7E7E"/>
                </a:solidFill>
                <a:latin typeface="Yu Gothic UI Semibold"/>
                <a:cs typeface="Yu Gothic UI Semibold"/>
              </a:rPr>
              <a:t>500</a:t>
            </a:r>
            <a:r>
              <a:rPr dirty="0" sz="1200" b="1">
                <a:solidFill>
                  <a:srgbClr val="7E7E7E"/>
                </a:solidFill>
                <a:latin typeface="Yu Gothic UI Semibold"/>
                <a:cs typeface="Yu Gothic UI Semibold"/>
              </a:rPr>
              <a:t>万未満</a:t>
            </a:r>
            <a:endParaRPr sz="1200">
              <a:latin typeface="Yu Gothic UI Semibold"/>
              <a:cs typeface="Yu Gothic UI Semibold"/>
            </a:endParaRPr>
          </a:p>
        </p:txBody>
      </p:sp>
      <p:sp>
        <p:nvSpPr>
          <p:cNvPr id="22" name="object 22"/>
          <p:cNvSpPr txBox="1"/>
          <p:nvPr/>
        </p:nvSpPr>
        <p:spPr>
          <a:xfrm>
            <a:off x="1453863" y="1997778"/>
            <a:ext cx="734060" cy="208279"/>
          </a:xfrm>
          <a:prstGeom prst="rect">
            <a:avLst/>
          </a:prstGeom>
        </p:spPr>
        <p:txBody>
          <a:bodyPr wrap="square" lIns="0" tIns="12700" rIns="0" bIns="0" rtlCol="0" vert="horz">
            <a:spAutoFit/>
          </a:bodyPr>
          <a:lstStyle/>
          <a:p>
            <a:pPr marL="12700">
              <a:lnSpc>
                <a:spcPct val="100000"/>
              </a:lnSpc>
              <a:spcBef>
                <a:spcPts val="100"/>
              </a:spcBef>
            </a:pPr>
            <a:r>
              <a:rPr dirty="0" sz="1200" spc="-10" b="1">
                <a:solidFill>
                  <a:srgbClr val="7E7E7E"/>
                </a:solidFill>
                <a:latin typeface="Yu Gothic UI Semibold"/>
                <a:cs typeface="Yu Gothic UI Semibold"/>
              </a:rPr>
              <a:t>300</a:t>
            </a:r>
            <a:r>
              <a:rPr dirty="0" sz="1200" b="1">
                <a:solidFill>
                  <a:srgbClr val="7E7E7E"/>
                </a:solidFill>
                <a:latin typeface="Yu Gothic UI Semibold"/>
                <a:cs typeface="Yu Gothic UI Semibold"/>
              </a:rPr>
              <a:t>万未満</a:t>
            </a:r>
            <a:endParaRPr sz="1200">
              <a:latin typeface="Yu Gothic UI Semibold"/>
              <a:cs typeface="Yu Gothic UI Semibold"/>
            </a:endParaRPr>
          </a:p>
        </p:txBody>
      </p:sp>
      <p:sp>
        <p:nvSpPr>
          <p:cNvPr id="23" name="object 23"/>
          <p:cNvSpPr txBox="1"/>
          <p:nvPr/>
        </p:nvSpPr>
        <p:spPr>
          <a:xfrm>
            <a:off x="3239856" y="872055"/>
            <a:ext cx="3411220" cy="330200"/>
          </a:xfrm>
          <a:prstGeom prst="rect">
            <a:avLst/>
          </a:prstGeom>
        </p:spPr>
        <p:txBody>
          <a:bodyPr wrap="square" lIns="0" tIns="12700" rIns="0" bIns="0" rtlCol="0" vert="horz">
            <a:spAutoFit/>
          </a:bodyPr>
          <a:lstStyle/>
          <a:p>
            <a:pPr marL="12700">
              <a:lnSpc>
                <a:spcPct val="100000"/>
              </a:lnSpc>
              <a:spcBef>
                <a:spcPts val="100"/>
              </a:spcBef>
            </a:pPr>
            <a:r>
              <a:rPr dirty="0" sz="2000" b="1">
                <a:solidFill>
                  <a:srgbClr val="585858"/>
                </a:solidFill>
                <a:latin typeface="Yu Gothic UI Semibold"/>
                <a:cs typeface="Yu Gothic UI Semibold"/>
              </a:rPr>
              <a:t>世帯年収別</a:t>
            </a:r>
            <a:r>
              <a:rPr dirty="0" sz="2000" spc="20" b="1">
                <a:solidFill>
                  <a:srgbClr val="585858"/>
                </a:solidFill>
                <a:latin typeface="Yu Gothic UI Semibold"/>
                <a:cs typeface="Yu Gothic UI Semibold"/>
              </a:rPr>
              <a:t> </a:t>
            </a:r>
            <a:r>
              <a:rPr dirty="0" sz="2000" spc="40" b="1">
                <a:solidFill>
                  <a:srgbClr val="585858"/>
                </a:solidFill>
                <a:latin typeface="Yu Gothic UI Semibold"/>
                <a:cs typeface="Yu Gothic UI Semibold"/>
              </a:rPr>
              <a:t>高校卒業後</a:t>
            </a:r>
            <a:r>
              <a:rPr dirty="0" sz="2000" spc="35" b="1">
                <a:solidFill>
                  <a:srgbClr val="585858"/>
                </a:solidFill>
                <a:latin typeface="Yu Gothic UI Semibold"/>
                <a:cs typeface="Yu Gothic UI Semibold"/>
              </a:rPr>
              <a:t>の</a:t>
            </a:r>
            <a:r>
              <a:rPr dirty="0" sz="2000" spc="40" b="1">
                <a:solidFill>
                  <a:srgbClr val="585858"/>
                </a:solidFill>
                <a:latin typeface="Yu Gothic UI Semibold"/>
                <a:cs typeface="Yu Gothic UI Semibold"/>
              </a:rPr>
              <a:t>進路</a:t>
            </a:r>
            <a:endParaRPr sz="2000">
              <a:latin typeface="Yu Gothic UI Semibold"/>
              <a:cs typeface="Yu Gothic UI Semibold"/>
            </a:endParaRPr>
          </a:p>
        </p:txBody>
      </p:sp>
      <p:sp>
        <p:nvSpPr>
          <p:cNvPr id="24" name="object 24"/>
          <p:cNvSpPr/>
          <p:nvPr/>
        </p:nvSpPr>
        <p:spPr>
          <a:xfrm>
            <a:off x="3055620" y="1607819"/>
            <a:ext cx="78740" cy="81280"/>
          </a:xfrm>
          <a:custGeom>
            <a:avLst/>
            <a:gdLst/>
            <a:ahLst/>
            <a:cxnLst/>
            <a:rect l="l" t="t" r="r" b="b"/>
            <a:pathLst>
              <a:path w="78739" h="81280">
                <a:moveTo>
                  <a:pt x="78739" y="0"/>
                </a:moveTo>
                <a:lnTo>
                  <a:pt x="0" y="0"/>
                </a:lnTo>
                <a:lnTo>
                  <a:pt x="0" y="81279"/>
                </a:lnTo>
                <a:lnTo>
                  <a:pt x="78739" y="81279"/>
                </a:lnTo>
                <a:lnTo>
                  <a:pt x="78739" y="0"/>
                </a:lnTo>
                <a:close/>
              </a:path>
            </a:pathLst>
          </a:custGeom>
          <a:solidFill>
            <a:srgbClr val="89C5CD"/>
          </a:solidFill>
        </p:spPr>
        <p:txBody>
          <a:bodyPr wrap="square" lIns="0" tIns="0" rIns="0" bIns="0" rtlCol="0"/>
          <a:lstStyle/>
          <a:p/>
        </p:txBody>
      </p:sp>
      <p:sp>
        <p:nvSpPr>
          <p:cNvPr id="25" name="object 25"/>
          <p:cNvSpPr txBox="1"/>
          <p:nvPr/>
        </p:nvSpPr>
        <p:spPr>
          <a:xfrm>
            <a:off x="3156985" y="1522790"/>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585858"/>
                </a:solidFill>
                <a:latin typeface="HGPSoeiPresenceEB"/>
                <a:cs typeface="HGPSoeiPresenceEB"/>
              </a:rPr>
              <a:t>大学</a:t>
            </a:r>
            <a:endParaRPr sz="1400">
              <a:latin typeface="HGPSoeiPresenceEB"/>
              <a:cs typeface="HGPSoeiPresenceEB"/>
            </a:endParaRPr>
          </a:p>
        </p:txBody>
      </p:sp>
      <p:sp>
        <p:nvSpPr>
          <p:cNvPr id="26" name="object 26"/>
          <p:cNvSpPr/>
          <p:nvPr/>
        </p:nvSpPr>
        <p:spPr>
          <a:xfrm>
            <a:off x="4157979" y="1607819"/>
            <a:ext cx="81280" cy="81280"/>
          </a:xfrm>
          <a:custGeom>
            <a:avLst/>
            <a:gdLst/>
            <a:ahLst/>
            <a:cxnLst/>
            <a:rect l="l" t="t" r="r" b="b"/>
            <a:pathLst>
              <a:path w="81279" h="81280">
                <a:moveTo>
                  <a:pt x="81279" y="0"/>
                </a:moveTo>
                <a:lnTo>
                  <a:pt x="0" y="0"/>
                </a:lnTo>
                <a:lnTo>
                  <a:pt x="0" y="81279"/>
                </a:lnTo>
                <a:lnTo>
                  <a:pt x="81279" y="81279"/>
                </a:lnTo>
                <a:lnTo>
                  <a:pt x="81279" y="0"/>
                </a:lnTo>
                <a:close/>
              </a:path>
            </a:pathLst>
          </a:custGeom>
          <a:solidFill>
            <a:srgbClr val="629FD6"/>
          </a:solidFill>
        </p:spPr>
        <p:txBody>
          <a:bodyPr wrap="square" lIns="0" tIns="0" rIns="0" bIns="0" rtlCol="0"/>
          <a:lstStyle/>
          <a:p/>
        </p:txBody>
      </p:sp>
      <p:sp>
        <p:nvSpPr>
          <p:cNvPr id="27" name="object 27"/>
          <p:cNvSpPr txBox="1"/>
          <p:nvPr/>
        </p:nvSpPr>
        <p:spPr>
          <a:xfrm>
            <a:off x="4261788" y="1522790"/>
            <a:ext cx="736600" cy="238760"/>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585858"/>
                </a:solidFill>
                <a:latin typeface="HGPSoeiPresenceEB"/>
                <a:cs typeface="HGPSoeiPresenceEB"/>
              </a:rPr>
              <a:t>専門学校</a:t>
            </a:r>
            <a:endParaRPr sz="1400">
              <a:latin typeface="HGPSoeiPresenceEB"/>
              <a:cs typeface="HGPSoeiPresenceEB"/>
            </a:endParaRPr>
          </a:p>
        </p:txBody>
      </p:sp>
      <p:sp>
        <p:nvSpPr>
          <p:cNvPr id="28" name="object 28"/>
          <p:cNvSpPr/>
          <p:nvPr/>
        </p:nvSpPr>
        <p:spPr>
          <a:xfrm>
            <a:off x="5618479" y="1607819"/>
            <a:ext cx="81280" cy="81280"/>
          </a:xfrm>
          <a:custGeom>
            <a:avLst/>
            <a:gdLst/>
            <a:ahLst/>
            <a:cxnLst/>
            <a:rect l="l" t="t" r="r" b="b"/>
            <a:pathLst>
              <a:path w="81279" h="81280">
                <a:moveTo>
                  <a:pt x="81279" y="0"/>
                </a:moveTo>
                <a:lnTo>
                  <a:pt x="0" y="0"/>
                </a:lnTo>
                <a:lnTo>
                  <a:pt x="0" y="81279"/>
                </a:lnTo>
                <a:lnTo>
                  <a:pt x="81279" y="81279"/>
                </a:lnTo>
                <a:lnTo>
                  <a:pt x="81279" y="0"/>
                </a:lnTo>
                <a:close/>
              </a:path>
            </a:pathLst>
          </a:custGeom>
          <a:solidFill>
            <a:srgbClr val="CCEF47"/>
          </a:solidFill>
        </p:spPr>
        <p:txBody>
          <a:bodyPr wrap="square" lIns="0" tIns="0" rIns="0" bIns="0" rtlCol="0"/>
          <a:lstStyle/>
          <a:p/>
        </p:txBody>
      </p:sp>
      <p:sp>
        <p:nvSpPr>
          <p:cNvPr id="29" name="object 29"/>
          <p:cNvSpPr txBox="1"/>
          <p:nvPr/>
        </p:nvSpPr>
        <p:spPr>
          <a:xfrm>
            <a:off x="5722193" y="1522790"/>
            <a:ext cx="736600" cy="238760"/>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585858"/>
                </a:solidFill>
                <a:latin typeface="HGPSoeiPresenceEB"/>
                <a:cs typeface="HGPSoeiPresenceEB"/>
              </a:rPr>
              <a:t>進学準備</a:t>
            </a:r>
            <a:endParaRPr sz="1400">
              <a:latin typeface="HGPSoeiPresenceEB"/>
              <a:cs typeface="HGPSoeiPresenceEB"/>
            </a:endParaRPr>
          </a:p>
        </p:txBody>
      </p:sp>
      <p:sp>
        <p:nvSpPr>
          <p:cNvPr id="30" name="object 30"/>
          <p:cNvSpPr/>
          <p:nvPr/>
        </p:nvSpPr>
        <p:spPr>
          <a:xfrm>
            <a:off x="7078980" y="1607819"/>
            <a:ext cx="81280" cy="81280"/>
          </a:xfrm>
          <a:custGeom>
            <a:avLst/>
            <a:gdLst/>
            <a:ahLst/>
            <a:cxnLst/>
            <a:rect l="l" t="t" r="r" b="b"/>
            <a:pathLst>
              <a:path w="81279" h="81280">
                <a:moveTo>
                  <a:pt x="81279" y="0"/>
                </a:moveTo>
                <a:lnTo>
                  <a:pt x="0" y="0"/>
                </a:lnTo>
                <a:lnTo>
                  <a:pt x="0" y="81279"/>
                </a:lnTo>
                <a:lnTo>
                  <a:pt x="81279" y="81279"/>
                </a:lnTo>
                <a:lnTo>
                  <a:pt x="81279" y="0"/>
                </a:lnTo>
                <a:close/>
              </a:path>
            </a:pathLst>
          </a:custGeom>
          <a:solidFill>
            <a:srgbClr val="FBCE7B"/>
          </a:solidFill>
        </p:spPr>
        <p:txBody>
          <a:bodyPr wrap="square" lIns="0" tIns="0" rIns="0" bIns="0" rtlCol="0"/>
          <a:lstStyle/>
          <a:p/>
        </p:txBody>
      </p:sp>
      <p:sp>
        <p:nvSpPr>
          <p:cNvPr id="31" name="object 31"/>
          <p:cNvSpPr txBox="1"/>
          <p:nvPr/>
        </p:nvSpPr>
        <p:spPr>
          <a:xfrm>
            <a:off x="7182596" y="1522790"/>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a:solidFill>
                  <a:srgbClr val="585858"/>
                </a:solidFill>
                <a:latin typeface="HGPSoeiPresenceEB"/>
                <a:cs typeface="HGPSoeiPresenceEB"/>
              </a:rPr>
              <a:t>就職</a:t>
            </a:r>
            <a:endParaRPr sz="1400">
              <a:latin typeface="HGPSoeiPresenceEB"/>
              <a:cs typeface="HGPSoeiPresenceEB"/>
            </a:endParaRPr>
          </a:p>
        </p:txBody>
      </p:sp>
      <p:sp>
        <p:nvSpPr>
          <p:cNvPr id="32" name="object 32"/>
          <p:cNvSpPr/>
          <p:nvPr/>
        </p:nvSpPr>
        <p:spPr>
          <a:xfrm>
            <a:off x="8183880" y="1607819"/>
            <a:ext cx="81280" cy="81280"/>
          </a:xfrm>
          <a:custGeom>
            <a:avLst/>
            <a:gdLst/>
            <a:ahLst/>
            <a:cxnLst/>
            <a:rect l="l" t="t" r="r" b="b"/>
            <a:pathLst>
              <a:path w="81279" h="81280">
                <a:moveTo>
                  <a:pt x="81279" y="0"/>
                </a:moveTo>
                <a:lnTo>
                  <a:pt x="0" y="0"/>
                </a:lnTo>
                <a:lnTo>
                  <a:pt x="0" y="81279"/>
                </a:lnTo>
                <a:lnTo>
                  <a:pt x="81279" y="81279"/>
                </a:lnTo>
                <a:lnTo>
                  <a:pt x="81279" y="0"/>
                </a:lnTo>
                <a:close/>
              </a:path>
            </a:pathLst>
          </a:custGeom>
          <a:solidFill>
            <a:srgbClr val="FFB1A2"/>
          </a:solidFill>
        </p:spPr>
        <p:txBody>
          <a:bodyPr wrap="square" lIns="0" tIns="0" rIns="0" bIns="0" rtlCol="0"/>
          <a:lstStyle/>
          <a:p/>
        </p:txBody>
      </p:sp>
      <p:sp>
        <p:nvSpPr>
          <p:cNvPr id="33" name="object 33"/>
          <p:cNvSpPr txBox="1"/>
          <p:nvPr/>
        </p:nvSpPr>
        <p:spPr>
          <a:xfrm>
            <a:off x="8287400" y="1522790"/>
            <a:ext cx="501015" cy="238760"/>
          </a:xfrm>
          <a:prstGeom prst="rect">
            <a:avLst/>
          </a:prstGeom>
        </p:spPr>
        <p:txBody>
          <a:bodyPr wrap="square" lIns="0" tIns="12700" rIns="0" bIns="0" rtlCol="0" vert="horz">
            <a:spAutoFit/>
          </a:bodyPr>
          <a:lstStyle/>
          <a:p>
            <a:pPr marL="12700">
              <a:lnSpc>
                <a:spcPct val="100000"/>
              </a:lnSpc>
              <a:spcBef>
                <a:spcPts val="100"/>
              </a:spcBef>
            </a:pPr>
            <a:r>
              <a:rPr dirty="0" sz="1400" spc="-5">
                <a:solidFill>
                  <a:srgbClr val="585858"/>
                </a:solidFill>
                <a:latin typeface="HGPSoeiPresenceEB"/>
                <a:cs typeface="HGPSoeiPresenceEB"/>
              </a:rPr>
              <a:t>そ</a:t>
            </a:r>
            <a:r>
              <a:rPr dirty="0" sz="1400">
                <a:solidFill>
                  <a:srgbClr val="585858"/>
                </a:solidFill>
                <a:latin typeface="HGPSoeiPresenceEB"/>
                <a:cs typeface="HGPSoeiPresenceEB"/>
              </a:rPr>
              <a:t>の他</a:t>
            </a:r>
            <a:endParaRPr sz="1400">
              <a:latin typeface="HGPSoeiPresenceEB"/>
              <a:cs typeface="HGPSoeiPresenceEB"/>
            </a:endParaRPr>
          </a:p>
        </p:txBody>
      </p:sp>
      <p:sp>
        <p:nvSpPr>
          <p:cNvPr id="34" name="object 3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30</a:t>
            </a:r>
          </a:p>
        </p:txBody>
      </p:sp>
      <p:sp>
        <p:nvSpPr>
          <p:cNvPr id="35" name="object 3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5819" y="4302759"/>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3" name="object 3"/>
          <p:cNvSpPr/>
          <p:nvPr/>
        </p:nvSpPr>
        <p:spPr>
          <a:xfrm>
            <a:off x="1051560" y="430275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4" name="object 4"/>
          <p:cNvSpPr/>
          <p:nvPr/>
        </p:nvSpPr>
        <p:spPr>
          <a:xfrm>
            <a:off x="1300492" y="430275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5" name="object 5"/>
          <p:cNvSpPr/>
          <p:nvPr/>
        </p:nvSpPr>
        <p:spPr>
          <a:xfrm>
            <a:off x="1546860" y="4302759"/>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6" name="object 6"/>
          <p:cNvSpPr/>
          <p:nvPr/>
        </p:nvSpPr>
        <p:spPr>
          <a:xfrm>
            <a:off x="1793239" y="430275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7" name="object 7"/>
          <p:cNvSpPr/>
          <p:nvPr/>
        </p:nvSpPr>
        <p:spPr>
          <a:xfrm>
            <a:off x="2039620" y="430275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8" name="object 8"/>
          <p:cNvSpPr/>
          <p:nvPr/>
        </p:nvSpPr>
        <p:spPr>
          <a:xfrm>
            <a:off x="2288539" y="4302759"/>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9" name="object 9"/>
          <p:cNvSpPr/>
          <p:nvPr/>
        </p:nvSpPr>
        <p:spPr>
          <a:xfrm>
            <a:off x="2534932" y="430275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0" name="object 10"/>
          <p:cNvSpPr/>
          <p:nvPr/>
        </p:nvSpPr>
        <p:spPr>
          <a:xfrm>
            <a:off x="2781300" y="430275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1" name="object 11"/>
          <p:cNvSpPr/>
          <p:nvPr/>
        </p:nvSpPr>
        <p:spPr>
          <a:xfrm>
            <a:off x="3027679" y="430275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2" name="object 12"/>
          <p:cNvSpPr/>
          <p:nvPr/>
        </p:nvSpPr>
        <p:spPr>
          <a:xfrm>
            <a:off x="3276612" y="430275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3" name="object 13"/>
          <p:cNvSpPr/>
          <p:nvPr/>
        </p:nvSpPr>
        <p:spPr>
          <a:xfrm>
            <a:off x="3522979"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4" name="object 14"/>
          <p:cNvSpPr/>
          <p:nvPr/>
        </p:nvSpPr>
        <p:spPr>
          <a:xfrm>
            <a:off x="3769372" y="430275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15" name="object 15"/>
          <p:cNvSpPr/>
          <p:nvPr/>
        </p:nvSpPr>
        <p:spPr>
          <a:xfrm>
            <a:off x="4015740" y="430275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6" name="object 16"/>
          <p:cNvSpPr/>
          <p:nvPr/>
        </p:nvSpPr>
        <p:spPr>
          <a:xfrm>
            <a:off x="4264659"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7" name="object 17"/>
          <p:cNvSpPr/>
          <p:nvPr/>
        </p:nvSpPr>
        <p:spPr>
          <a:xfrm>
            <a:off x="4511040"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8" name="object 18"/>
          <p:cNvSpPr/>
          <p:nvPr/>
        </p:nvSpPr>
        <p:spPr>
          <a:xfrm>
            <a:off x="4757420" y="430275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19" name="object 19"/>
          <p:cNvSpPr/>
          <p:nvPr/>
        </p:nvSpPr>
        <p:spPr>
          <a:xfrm>
            <a:off x="5006340"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0" name="object 20"/>
          <p:cNvSpPr/>
          <p:nvPr/>
        </p:nvSpPr>
        <p:spPr>
          <a:xfrm>
            <a:off x="5252732" y="430275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1" name="object 21"/>
          <p:cNvSpPr/>
          <p:nvPr/>
        </p:nvSpPr>
        <p:spPr>
          <a:xfrm>
            <a:off x="5499100"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2" name="object 22"/>
          <p:cNvSpPr/>
          <p:nvPr/>
        </p:nvSpPr>
        <p:spPr>
          <a:xfrm>
            <a:off x="5745492" y="430275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3" name="object 23"/>
          <p:cNvSpPr/>
          <p:nvPr/>
        </p:nvSpPr>
        <p:spPr>
          <a:xfrm>
            <a:off x="5994400"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4" name="object 24"/>
          <p:cNvSpPr/>
          <p:nvPr/>
        </p:nvSpPr>
        <p:spPr>
          <a:xfrm>
            <a:off x="6240779"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5" name="object 25"/>
          <p:cNvSpPr/>
          <p:nvPr/>
        </p:nvSpPr>
        <p:spPr>
          <a:xfrm>
            <a:off x="6487159"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6" name="object 26"/>
          <p:cNvSpPr/>
          <p:nvPr/>
        </p:nvSpPr>
        <p:spPr>
          <a:xfrm>
            <a:off x="6733540" y="430275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7" name="object 27"/>
          <p:cNvSpPr/>
          <p:nvPr/>
        </p:nvSpPr>
        <p:spPr>
          <a:xfrm>
            <a:off x="6982473" y="430275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8" name="object 28"/>
          <p:cNvSpPr/>
          <p:nvPr/>
        </p:nvSpPr>
        <p:spPr>
          <a:xfrm>
            <a:off x="7228840"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9" name="object 29"/>
          <p:cNvSpPr/>
          <p:nvPr/>
        </p:nvSpPr>
        <p:spPr>
          <a:xfrm>
            <a:off x="7475219"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0" name="object 30"/>
          <p:cNvSpPr/>
          <p:nvPr/>
        </p:nvSpPr>
        <p:spPr>
          <a:xfrm>
            <a:off x="7721600" y="430275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1" name="object 31"/>
          <p:cNvSpPr/>
          <p:nvPr/>
        </p:nvSpPr>
        <p:spPr>
          <a:xfrm>
            <a:off x="7970519"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2" name="object 32"/>
          <p:cNvSpPr/>
          <p:nvPr/>
        </p:nvSpPr>
        <p:spPr>
          <a:xfrm>
            <a:off x="8216900" y="430275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3" name="object 33"/>
          <p:cNvSpPr/>
          <p:nvPr/>
        </p:nvSpPr>
        <p:spPr>
          <a:xfrm>
            <a:off x="8463280" y="430275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4" name="object 34"/>
          <p:cNvSpPr/>
          <p:nvPr/>
        </p:nvSpPr>
        <p:spPr>
          <a:xfrm>
            <a:off x="8709659" y="430275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5" name="object 35"/>
          <p:cNvSpPr/>
          <p:nvPr/>
        </p:nvSpPr>
        <p:spPr>
          <a:xfrm>
            <a:off x="8958592" y="430275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36" name="object 36"/>
          <p:cNvSpPr/>
          <p:nvPr/>
        </p:nvSpPr>
        <p:spPr>
          <a:xfrm>
            <a:off x="9204959" y="430275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7" name="object 37"/>
          <p:cNvSpPr/>
          <p:nvPr/>
        </p:nvSpPr>
        <p:spPr>
          <a:xfrm>
            <a:off x="9451340" y="4302759"/>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38" name="object 38"/>
          <p:cNvSpPr/>
          <p:nvPr/>
        </p:nvSpPr>
        <p:spPr>
          <a:xfrm>
            <a:off x="845819" y="4056379"/>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39" name="object 39"/>
          <p:cNvSpPr/>
          <p:nvPr/>
        </p:nvSpPr>
        <p:spPr>
          <a:xfrm>
            <a:off x="1051560" y="405637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40" name="object 40"/>
          <p:cNvSpPr/>
          <p:nvPr/>
        </p:nvSpPr>
        <p:spPr>
          <a:xfrm>
            <a:off x="1300492" y="405637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41" name="object 41"/>
          <p:cNvSpPr/>
          <p:nvPr/>
        </p:nvSpPr>
        <p:spPr>
          <a:xfrm>
            <a:off x="1546860" y="4056379"/>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42" name="object 42"/>
          <p:cNvSpPr/>
          <p:nvPr/>
        </p:nvSpPr>
        <p:spPr>
          <a:xfrm>
            <a:off x="1793239" y="405637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43" name="object 43"/>
          <p:cNvSpPr/>
          <p:nvPr/>
        </p:nvSpPr>
        <p:spPr>
          <a:xfrm>
            <a:off x="2039620" y="40563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44" name="object 44"/>
          <p:cNvSpPr/>
          <p:nvPr/>
        </p:nvSpPr>
        <p:spPr>
          <a:xfrm>
            <a:off x="2288539" y="4056379"/>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45" name="object 45"/>
          <p:cNvSpPr/>
          <p:nvPr/>
        </p:nvSpPr>
        <p:spPr>
          <a:xfrm>
            <a:off x="2534932" y="405637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46" name="object 46"/>
          <p:cNvSpPr/>
          <p:nvPr/>
        </p:nvSpPr>
        <p:spPr>
          <a:xfrm>
            <a:off x="2781300" y="40563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47" name="object 47"/>
          <p:cNvSpPr/>
          <p:nvPr/>
        </p:nvSpPr>
        <p:spPr>
          <a:xfrm>
            <a:off x="3027679" y="40563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48" name="object 48"/>
          <p:cNvSpPr/>
          <p:nvPr/>
        </p:nvSpPr>
        <p:spPr>
          <a:xfrm>
            <a:off x="3276612" y="40563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49" name="object 49"/>
          <p:cNvSpPr/>
          <p:nvPr/>
        </p:nvSpPr>
        <p:spPr>
          <a:xfrm>
            <a:off x="3522979"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50" name="object 50"/>
          <p:cNvSpPr/>
          <p:nvPr/>
        </p:nvSpPr>
        <p:spPr>
          <a:xfrm>
            <a:off x="3769372" y="405637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51" name="object 51"/>
          <p:cNvSpPr/>
          <p:nvPr/>
        </p:nvSpPr>
        <p:spPr>
          <a:xfrm>
            <a:off x="4015740" y="40563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52" name="object 52"/>
          <p:cNvSpPr/>
          <p:nvPr/>
        </p:nvSpPr>
        <p:spPr>
          <a:xfrm>
            <a:off x="4264659"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53" name="object 53"/>
          <p:cNvSpPr/>
          <p:nvPr/>
        </p:nvSpPr>
        <p:spPr>
          <a:xfrm>
            <a:off x="4511040"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54" name="object 54"/>
          <p:cNvSpPr/>
          <p:nvPr/>
        </p:nvSpPr>
        <p:spPr>
          <a:xfrm>
            <a:off x="4757420" y="405637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55" name="object 55"/>
          <p:cNvSpPr/>
          <p:nvPr/>
        </p:nvSpPr>
        <p:spPr>
          <a:xfrm>
            <a:off x="5006340"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56" name="object 56"/>
          <p:cNvSpPr/>
          <p:nvPr/>
        </p:nvSpPr>
        <p:spPr>
          <a:xfrm>
            <a:off x="5252732" y="40563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57" name="object 57"/>
          <p:cNvSpPr/>
          <p:nvPr/>
        </p:nvSpPr>
        <p:spPr>
          <a:xfrm>
            <a:off x="5499100"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58" name="object 58"/>
          <p:cNvSpPr/>
          <p:nvPr/>
        </p:nvSpPr>
        <p:spPr>
          <a:xfrm>
            <a:off x="5745492" y="405637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59" name="object 59"/>
          <p:cNvSpPr/>
          <p:nvPr/>
        </p:nvSpPr>
        <p:spPr>
          <a:xfrm>
            <a:off x="5994400"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60" name="object 60"/>
          <p:cNvSpPr/>
          <p:nvPr/>
        </p:nvSpPr>
        <p:spPr>
          <a:xfrm>
            <a:off x="6240779"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61" name="object 61"/>
          <p:cNvSpPr/>
          <p:nvPr/>
        </p:nvSpPr>
        <p:spPr>
          <a:xfrm>
            <a:off x="6487159"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62" name="object 62"/>
          <p:cNvSpPr/>
          <p:nvPr/>
        </p:nvSpPr>
        <p:spPr>
          <a:xfrm>
            <a:off x="6733540" y="405637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63" name="object 63"/>
          <p:cNvSpPr/>
          <p:nvPr/>
        </p:nvSpPr>
        <p:spPr>
          <a:xfrm>
            <a:off x="6982473" y="40563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64" name="object 64"/>
          <p:cNvSpPr/>
          <p:nvPr/>
        </p:nvSpPr>
        <p:spPr>
          <a:xfrm>
            <a:off x="7228840"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65" name="object 65"/>
          <p:cNvSpPr/>
          <p:nvPr/>
        </p:nvSpPr>
        <p:spPr>
          <a:xfrm>
            <a:off x="7475219"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66" name="object 66"/>
          <p:cNvSpPr/>
          <p:nvPr/>
        </p:nvSpPr>
        <p:spPr>
          <a:xfrm>
            <a:off x="7721600" y="40563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67" name="object 67"/>
          <p:cNvSpPr/>
          <p:nvPr/>
        </p:nvSpPr>
        <p:spPr>
          <a:xfrm>
            <a:off x="7970519"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68" name="object 68"/>
          <p:cNvSpPr/>
          <p:nvPr/>
        </p:nvSpPr>
        <p:spPr>
          <a:xfrm>
            <a:off x="8216900" y="40563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69" name="object 69"/>
          <p:cNvSpPr/>
          <p:nvPr/>
        </p:nvSpPr>
        <p:spPr>
          <a:xfrm>
            <a:off x="8463280" y="40563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70" name="object 70"/>
          <p:cNvSpPr/>
          <p:nvPr/>
        </p:nvSpPr>
        <p:spPr>
          <a:xfrm>
            <a:off x="8709659" y="40563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71" name="object 71"/>
          <p:cNvSpPr/>
          <p:nvPr/>
        </p:nvSpPr>
        <p:spPr>
          <a:xfrm>
            <a:off x="8958592" y="40563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72" name="object 72"/>
          <p:cNvSpPr/>
          <p:nvPr/>
        </p:nvSpPr>
        <p:spPr>
          <a:xfrm>
            <a:off x="9204959" y="40563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73" name="object 73"/>
          <p:cNvSpPr/>
          <p:nvPr/>
        </p:nvSpPr>
        <p:spPr>
          <a:xfrm>
            <a:off x="9451340" y="4056379"/>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74" name="object 74"/>
          <p:cNvSpPr/>
          <p:nvPr/>
        </p:nvSpPr>
        <p:spPr>
          <a:xfrm>
            <a:off x="845819" y="381000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75" name="object 75"/>
          <p:cNvSpPr/>
          <p:nvPr/>
        </p:nvSpPr>
        <p:spPr>
          <a:xfrm>
            <a:off x="1051560" y="381000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76" name="object 76"/>
          <p:cNvSpPr/>
          <p:nvPr/>
        </p:nvSpPr>
        <p:spPr>
          <a:xfrm>
            <a:off x="1300492" y="381000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77" name="object 77"/>
          <p:cNvSpPr/>
          <p:nvPr/>
        </p:nvSpPr>
        <p:spPr>
          <a:xfrm>
            <a:off x="1546860" y="381000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78" name="object 78"/>
          <p:cNvSpPr/>
          <p:nvPr/>
        </p:nvSpPr>
        <p:spPr>
          <a:xfrm>
            <a:off x="1793239" y="381000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79" name="object 79"/>
          <p:cNvSpPr/>
          <p:nvPr/>
        </p:nvSpPr>
        <p:spPr>
          <a:xfrm>
            <a:off x="2039620" y="38100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80" name="object 80"/>
          <p:cNvSpPr/>
          <p:nvPr/>
        </p:nvSpPr>
        <p:spPr>
          <a:xfrm>
            <a:off x="2288539" y="3810000"/>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81" name="object 81"/>
          <p:cNvSpPr/>
          <p:nvPr/>
        </p:nvSpPr>
        <p:spPr>
          <a:xfrm>
            <a:off x="2534932" y="381000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82" name="object 82"/>
          <p:cNvSpPr/>
          <p:nvPr/>
        </p:nvSpPr>
        <p:spPr>
          <a:xfrm>
            <a:off x="2781300" y="38100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83" name="object 83"/>
          <p:cNvSpPr/>
          <p:nvPr/>
        </p:nvSpPr>
        <p:spPr>
          <a:xfrm>
            <a:off x="3027679" y="38100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84" name="object 84"/>
          <p:cNvSpPr/>
          <p:nvPr/>
        </p:nvSpPr>
        <p:spPr>
          <a:xfrm>
            <a:off x="3276612" y="38100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85" name="object 85"/>
          <p:cNvSpPr/>
          <p:nvPr/>
        </p:nvSpPr>
        <p:spPr>
          <a:xfrm>
            <a:off x="3522979"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86" name="object 86"/>
          <p:cNvSpPr/>
          <p:nvPr/>
        </p:nvSpPr>
        <p:spPr>
          <a:xfrm>
            <a:off x="3769372" y="381000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87" name="object 87"/>
          <p:cNvSpPr/>
          <p:nvPr/>
        </p:nvSpPr>
        <p:spPr>
          <a:xfrm>
            <a:off x="4015740" y="38100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88" name="object 88"/>
          <p:cNvSpPr/>
          <p:nvPr/>
        </p:nvSpPr>
        <p:spPr>
          <a:xfrm>
            <a:off x="4264659"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89" name="object 89"/>
          <p:cNvSpPr/>
          <p:nvPr/>
        </p:nvSpPr>
        <p:spPr>
          <a:xfrm>
            <a:off x="4511040"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90" name="object 90"/>
          <p:cNvSpPr/>
          <p:nvPr/>
        </p:nvSpPr>
        <p:spPr>
          <a:xfrm>
            <a:off x="4757420" y="381000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91" name="object 91"/>
          <p:cNvSpPr/>
          <p:nvPr/>
        </p:nvSpPr>
        <p:spPr>
          <a:xfrm>
            <a:off x="5006340"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92" name="object 92"/>
          <p:cNvSpPr/>
          <p:nvPr/>
        </p:nvSpPr>
        <p:spPr>
          <a:xfrm>
            <a:off x="5252732" y="38100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93" name="object 93"/>
          <p:cNvSpPr/>
          <p:nvPr/>
        </p:nvSpPr>
        <p:spPr>
          <a:xfrm>
            <a:off x="5499100"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94" name="object 94"/>
          <p:cNvSpPr/>
          <p:nvPr/>
        </p:nvSpPr>
        <p:spPr>
          <a:xfrm>
            <a:off x="5745492" y="381000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95" name="object 95"/>
          <p:cNvSpPr/>
          <p:nvPr/>
        </p:nvSpPr>
        <p:spPr>
          <a:xfrm>
            <a:off x="5994400"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96" name="object 96"/>
          <p:cNvSpPr/>
          <p:nvPr/>
        </p:nvSpPr>
        <p:spPr>
          <a:xfrm>
            <a:off x="6240779"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97" name="object 97"/>
          <p:cNvSpPr/>
          <p:nvPr/>
        </p:nvSpPr>
        <p:spPr>
          <a:xfrm>
            <a:off x="6487159"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98" name="object 98"/>
          <p:cNvSpPr/>
          <p:nvPr/>
        </p:nvSpPr>
        <p:spPr>
          <a:xfrm>
            <a:off x="6733540" y="381000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99" name="object 99"/>
          <p:cNvSpPr/>
          <p:nvPr/>
        </p:nvSpPr>
        <p:spPr>
          <a:xfrm>
            <a:off x="6982473" y="38100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00" name="object 100"/>
          <p:cNvSpPr/>
          <p:nvPr/>
        </p:nvSpPr>
        <p:spPr>
          <a:xfrm>
            <a:off x="7228840"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01" name="object 101"/>
          <p:cNvSpPr/>
          <p:nvPr/>
        </p:nvSpPr>
        <p:spPr>
          <a:xfrm>
            <a:off x="7475219"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02" name="object 102"/>
          <p:cNvSpPr/>
          <p:nvPr/>
        </p:nvSpPr>
        <p:spPr>
          <a:xfrm>
            <a:off x="7721600" y="38100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03" name="object 103"/>
          <p:cNvSpPr/>
          <p:nvPr/>
        </p:nvSpPr>
        <p:spPr>
          <a:xfrm>
            <a:off x="7970519"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04" name="object 104"/>
          <p:cNvSpPr/>
          <p:nvPr/>
        </p:nvSpPr>
        <p:spPr>
          <a:xfrm>
            <a:off x="8216900" y="38100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05" name="object 105"/>
          <p:cNvSpPr/>
          <p:nvPr/>
        </p:nvSpPr>
        <p:spPr>
          <a:xfrm>
            <a:off x="8463280" y="38100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06" name="object 106"/>
          <p:cNvSpPr/>
          <p:nvPr/>
        </p:nvSpPr>
        <p:spPr>
          <a:xfrm>
            <a:off x="8709659" y="38100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07" name="object 107"/>
          <p:cNvSpPr/>
          <p:nvPr/>
        </p:nvSpPr>
        <p:spPr>
          <a:xfrm>
            <a:off x="8958592" y="38100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08" name="object 108"/>
          <p:cNvSpPr/>
          <p:nvPr/>
        </p:nvSpPr>
        <p:spPr>
          <a:xfrm>
            <a:off x="9204959" y="38100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09" name="object 109"/>
          <p:cNvSpPr/>
          <p:nvPr/>
        </p:nvSpPr>
        <p:spPr>
          <a:xfrm>
            <a:off x="9451340" y="381000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110" name="object 110"/>
          <p:cNvSpPr/>
          <p:nvPr/>
        </p:nvSpPr>
        <p:spPr>
          <a:xfrm>
            <a:off x="845819" y="356362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111" name="object 111"/>
          <p:cNvSpPr/>
          <p:nvPr/>
        </p:nvSpPr>
        <p:spPr>
          <a:xfrm>
            <a:off x="1051560" y="356362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12" name="object 112"/>
          <p:cNvSpPr/>
          <p:nvPr/>
        </p:nvSpPr>
        <p:spPr>
          <a:xfrm>
            <a:off x="1300492" y="356362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13" name="object 113"/>
          <p:cNvSpPr/>
          <p:nvPr/>
        </p:nvSpPr>
        <p:spPr>
          <a:xfrm>
            <a:off x="1546860" y="356362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114" name="object 114"/>
          <p:cNvSpPr/>
          <p:nvPr/>
        </p:nvSpPr>
        <p:spPr>
          <a:xfrm>
            <a:off x="1793239" y="356362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15" name="object 115"/>
          <p:cNvSpPr/>
          <p:nvPr/>
        </p:nvSpPr>
        <p:spPr>
          <a:xfrm>
            <a:off x="2039620" y="3561238"/>
            <a:ext cx="330200" cy="5080"/>
          </a:xfrm>
          <a:custGeom>
            <a:avLst/>
            <a:gdLst/>
            <a:ahLst/>
            <a:cxnLst/>
            <a:rect l="l" t="t" r="r" b="b"/>
            <a:pathLst>
              <a:path w="330200" h="5079">
                <a:moveTo>
                  <a:pt x="0" y="4762"/>
                </a:moveTo>
                <a:lnTo>
                  <a:pt x="330199" y="4762"/>
                </a:lnTo>
              </a:path>
              <a:path w="330200" h="5079">
                <a:moveTo>
                  <a:pt x="0" y="0"/>
                </a:moveTo>
                <a:lnTo>
                  <a:pt x="83819" y="0"/>
                </a:lnTo>
              </a:path>
              <a:path w="330200" h="5079">
                <a:moveTo>
                  <a:pt x="248919" y="0"/>
                </a:moveTo>
                <a:lnTo>
                  <a:pt x="330199" y="0"/>
                </a:lnTo>
              </a:path>
            </a:pathLst>
          </a:custGeom>
          <a:ln w="4762">
            <a:solidFill>
              <a:srgbClr val="D9D9D9"/>
            </a:solidFill>
          </a:ln>
        </p:spPr>
        <p:txBody>
          <a:bodyPr wrap="square" lIns="0" tIns="0" rIns="0" bIns="0" rtlCol="0"/>
          <a:lstStyle/>
          <a:p/>
        </p:txBody>
      </p:sp>
      <p:sp>
        <p:nvSpPr>
          <p:cNvPr id="116" name="object 116"/>
          <p:cNvSpPr/>
          <p:nvPr/>
        </p:nvSpPr>
        <p:spPr>
          <a:xfrm>
            <a:off x="2534932" y="356362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17" name="object 117"/>
          <p:cNvSpPr/>
          <p:nvPr/>
        </p:nvSpPr>
        <p:spPr>
          <a:xfrm>
            <a:off x="2781300" y="356362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18" name="object 118"/>
          <p:cNvSpPr/>
          <p:nvPr/>
        </p:nvSpPr>
        <p:spPr>
          <a:xfrm>
            <a:off x="3027679" y="356362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19" name="object 119"/>
          <p:cNvSpPr/>
          <p:nvPr/>
        </p:nvSpPr>
        <p:spPr>
          <a:xfrm>
            <a:off x="3276612" y="35636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20" name="object 120"/>
          <p:cNvSpPr/>
          <p:nvPr/>
        </p:nvSpPr>
        <p:spPr>
          <a:xfrm>
            <a:off x="3522979"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21" name="object 121"/>
          <p:cNvSpPr/>
          <p:nvPr/>
        </p:nvSpPr>
        <p:spPr>
          <a:xfrm>
            <a:off x="3769372" y="356362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122" name="object 122"/>
          <p:cNvSpPr/>
          <p:nvPr/>
        </p:nvSpPr>
        <p:spPr>
          <a:xfrm>
            <a:off x="4015740" y="35636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23" name="object 123"/>
          <p:cNvSpPr/>
          <p:nvPr/>
        </p:nvSpPr>
        <p:spPr>
          <a:xfrm>
            <a:off x="4264659"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24" name="object 124"/>
          <p:cNvSpPr/>
          <p:nvPr/>
        </p:nvSpPr>
        <p:spPr>
          <a:xfrm>
            <a:off x="4511040"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25" name="object 125"/>
          <p:cNvSpPr/>
          <p:nvPr/>
        </p:nvSpPr>
        <p:spPr>
          <a:xfrm>
            <a:off x="4757420" y="356362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126" name="object 126"/>
          <p:cNvSpPr/>
          <p:nvPr/>
        </p:nvSpPr>
        <p:spPr>
          <a:xfrm>
            <a:off x="5006340"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27" name="object 127"/>
          <p:cNvSpPr/>
          <p:nvPr/>
        </p:nvSpPr>
        <p:spPr>
          <a:xfrm>
            <a:off x="5252732" y="35636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28" name="object 128"/>
          <p:cNvSpPr/>
          <p:nvPr/>
        </p:nvSpPr>
        <p:spPr>
          <a:xfrm>
            <a:off x="5499100"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29" name="object 129"/>
          <p:cNvSpPr/>
          <p:nvPr/>
        </p:nvSpPr>
        <p:spPr>
          <a:xfrm>
            <a:off x="5745492" y="356362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130" name="object 130"/>
          <p:cNvSpPr/>
          <p:nvPr/>
        </p:nvSpPr>
        <p:spPr>
          <a:xfrm>
            <a:off x="5994400"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31" name="object 131"/>
          <p:cNvSpPr/>
          <p:nvPr/>
        </p:nvSpPr>
        <p:spPr>
          <a:xfrm>
            <a:off x="6240779"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32" name="object 132"/>
          <p:cNvSpPr/>
          <p:nvPr/>
        </p:nvSpPr>
        <p:spPr>
          <a:xfrm>
            <a:off x="6487159"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33" name="object 133"/>
          <p:cNvSpPr/>
          <p:nvPr/>
        </p:nvSpPr>
        <p:spPr>
          <a:xfrm>
            <a:off x="6733540" y="356362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134" name="object 134"/>
          <p:cNvSpPr/>
          <p:nvPr/>
        </p:nvSpPr>
        <p:spPr>
          <a:xfrm>
            <a:off x="6982473" y="35636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35" name="object 135"/>
          <p:cNvSpPr/>
          <p:nvPr/>
        </p:nvSpPr>
        <p:spPr>
          <a:xfrm>
            <a:off x="7228840"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36" name="object 136"/>
          <p:cNvSpPr/>
          <p:nvPr/>
        </p:nvSpPr>
        <p:spPr>
          <a:xfrm>
            <a:off x="7475219"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37" name="object 137"/>
          <p:cNvSpPr/>
          <p:nvPr/>
        </p:nvSpPr>
        <p:spPr>
          <a:xfrm>
            <a:off x="7721600" y="35636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38" name="object 138"/>
          <p:cNvSpPr/>
          <p:nvPr/>
        </p:nvSpPr>
        <p:spPr>
          <a:xfrm>
            <a:off x="7970519"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39" name="object 139"/>
          <p:cNvSpPr/>
          <p:nvPr/>
        </p:nvSpPr>
        <p:spPr>
          <a:xfrm>
            <a:off x="8216900" y="35636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40" name="object 140"/>
          <p:cNvSpPr/>
          <p:nvPr/>
        </p:nvSpPr>
        <p:spPr>
          <a:xfrm>
            <a:off x="8463280" y="35636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41" name="object 141"/>
          <p:cNvSpPr/>
          <p:nvPr/>
        </p:nvSpPr>
        <p:spPr>
          <a:xfrm>
            <a:off x="8709659" y="35636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42" name="object 142"/>
          <p:cNvSpPr/>
          <p:nvPr/>
        </p:nvSpPr>
        <p:spPr>
          <a:xfrm>
            <a:off x="8958592" y="35636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43" name="object 143"/>
          <p:cNvSpPr/>
          <p:nvPr/>
        </p:nvSpPr>
        <p:spPr>
          <a:xfrm>
            <a:off x="9204959" y="35636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44" name="object 144"/>
          <p:cNvSpPr/>
          <p:nvPr/>
        </p:nvSpPr>
        <p:spPr>
          <a:xfrm>
            <a:off x="9451340" y="356362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145" name="object 145"/>
          <p:cNvSpPr/>
          <p:nvPr/>
        </p:nvSpPr>
        <p:spPr>
          <a:xfrm>
            <a:off x="845819" y="331724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146" name="object 146"/>
          <p:cNvSpPr/>
          <p:nvPr/>
        </p:nvSpPr>
        <p:spPr>
          <a:xfrm>
            <a:off x="1051560" y="331724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47" name="object 147"/>
          <p:cNvSpPr/>
          <p:nvPr/>
        </p:nvSpPr>
        <p:spPr>
          <a:xfrm>
            <a:off x="1300492" y="331724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48" name="object 148"/>
          <p:cNvSpPr/>
          <p:nvPr/>
        </p:nvSpPr>
        <p:spPr>
          <a:xfrm>
            <a:off x="1546860" y="331724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149" name="object 149"/>
          <p:cNvSpPr/>
          <p:nvPr/>
        </p:nvSpPr>
        <p:spPr>
          <a:xfrm>
            <a:off x="1793239" y="331724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50" name="object 150"/>
          <p:cNvSpPr/>
          <p:nvPr/>
        </p:nvSpPr>
        <p:spPr>
          <a:xfrm>
            <a:off x="2039620" y="331724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51" name="object 151"/>
          <p:cNvSpPr/>
          <p:nvPr/>
        </p:nvSpPr>
        <p:spPr>
          <a:xfrm>
            <a:off x="2288539" y="3317240"/>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152" name="object 152"/>
          <p:cNvSpPr/>
          <p:nvPr/>
        </p:nvSpPr>
        <p:spPr>
          <a:xfrm>
            <a:off x="2534932" y="331724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53" name="object 153"/>
          <p:cNvSpPr/>
          <p:nvPr/>
        </p:nvSpPr>
        <p:spPr>
          <a:xfrm>
            <a:off x="2781300" y="3319621"/>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154" name="object 154"/>
          <p:cNvSpPr/>
          <p:nvPr/>
        </p:nvSpPr>
        <p:spPr>
          <a:xfrm>
            <a:off x="3027679" y="3319621"/>
            <a:ext cx="330200" cy="0"/>
          </a:xfrm>
          <a:custGeom>
            <a:avLst/>
            <a:gdLst/>
            <a:ahLst/>
            <a:cxnLst/>
            <a:rect l="l" t="t" r="r" b="b"/>
            <a:pathLst>
              <a:path w="330200" h="0">
                <a:moveTo>
                  <a:pt x="0" y="0"/>
                </a:moveTo>
                <a:lnTo>
                  <a:pt x="330199" y="0"/>
                </a:lnTo>
              </a:path>
            </a:pathLst>
          </a:custGeom>
          <a:ln w="4762">
            <a:solidFill>
              <a:srgbClr val="D9D9D9"/>
            </a:solidFill>
          </a:ln>
        </p:spPr>
        <p:txBody>
          <a:bodyPr wrap="square" lIns="0" tIns="0" rIns="0" bIns="0" rtlCol="0"/>
          <a:lstStyle/>
          <a:p/>
        </p:txBody>
      </p:sp>
      <p:sp>
        <p:nvSpPr>
          <p:cNvPr id="155" name="object 155"/>
          <p:cNvSpPr/>
          <p:nvPr/>
        </p:nvSpPr>
        <p:spPr>
          <a:xfrm>
            <a:off x="3522979" y="33196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156" name="object 156"/>
          <p:cNvSpPr/>
          <p:nvPr/>
        </p:nvSpPr>
        <p:spPr>
          <a:xfrm>
            <a:off x="2781300" y="3314858"/>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157" name="object 157"/>
          <p:cNvSpPr/>
          <p:nvPr/>
        </p:nvSpPr>
        <p:spPr>
          <a:xfrm>
            <a:off x="3027679" y="3314858"/>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158" name="object 158"/>
          <p:cNvSpPr/>
          <p:nvPr/>
        </p:nvSpPr>
        <p:spPr>
          <a:xfrm>
            <a:off x="3276612" y="3314858"/>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159" name="object 159"/>
          <p:cNvSpPr/>
          <p:nvPr/>
        </p:nvSpPr>
        <p:spPr>
          <a:xfrm>
            <a:off x="3522979" y="3314858"/>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160" name="object 160"/>
          <p:cNvSpPr/>
          <p:nvPr/>
        </p:nvSpPr>
        <p:spPr>
          <a:xfrm>
            <a:off x="3769372" y="331724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grpSp>
        <p:nvGrpSpPr>
          <p:cNvPr id="161" name="object 161"/>
          <p:cNvGrpSpPr/>
          <p:nvPr/>
        </p:nvGrpSpPr>
        <p:grpSpPr>
          <a:xfrm>
            <a:off x="4015740" y="3312477"/>
            <a:ext cx="330200" cy="9525"/>
            <a:chOff x="4015740" y="3312477"/>
            <a:chExt cx="330200" cy="9525"/>
          </a:xfrm>
        </p:grpSpPr>
        <p:sp>
          <p:nvSpPr>
            <p:cNvPr id="162" name="object 162"/>
            <p:cNvSpPr/>
            <p:nvPr/>
          </p:nvSpPr>
          <p:spPr>
            <a:xfrm>
              <a:off x="4015740" y="3319621"/>
              <a:ext cx="330200" cy="0"/>
            </a:xfrm>
            <a:custGeom>
              <a:avLst/>
              <a:gdLst/>
              <a:ahLst/>
              <a:cxnLst/>
              <a:rect l="l" t="t" r="r" b="b"/>
              <a:pathLst>
                <a:path w="330200" h="0">
                  <a:moveTo>
                    <a:pt x="0" y="0"/>
                  </a:moveTo>
                  <a:lnTo>
                    <a:pt x="330200" y="0"/>
                  </a:lnTo>
                </a:path>
              </a:pathLst>
            </a:custGeom>
            <a:ln w="4762">
              <a:solidFill>
                <a:srgbClr val="D9D9D9"/>
              </a:solidFill>
            </a:ln>
          </p:spPr>
          <p:txBody>
            <a:bodyPr wrap="square" lIns="0" tIns="0" rIns="0" bIns="0" rtlCol="0"/>
            <a:lstStyle/>
            <a:p/>
          </p:txBody>
        </p:sp>
        <p:sp>
          <p:nvSpPr>
            <p:cNvPr id="163" name="object 163"/>
            <p:cNvSpPr/>
            <p:nvPr/>
          </p:nvSpPr>
          <p:spPr>
            <a:xfrm>
              <a:off x="4015740" y="3314858"/>
              <a:ext cx="330200" cy="0"/>
            </a:xfrm>
            <a:custGeom>
              <a:avLst/>
              <a:gdLst/>
              <a:ahLst/>
              <a:cxnLst/>
              <a:rect l="l" t="t" r="r" b="b"/>
              <a:pathLst>
                <a:path w="330200" h="0">
                  <a:moveTo>
                    <a:pt x="0" y="0"/>
                  </a:moveTo>
                  <a:lnTo>
                    <a:pt x="83820" y="0"/>
                  </a:lnTo>
                </a:path>
                <a:path w="330200" h="0">
                  <a:moveTo>
                    <a:pt x="248920" y="0"/>
                  </a:moveTo>
                  <a:lnTo>
                    <a:pt x="330200" y="0"/>
                  </a:lnTo>
                </a:path>
              </a:pathLst>
            </a:custGeom>
            <a:ln w="4762">
              <a:solidFill>
                <a:srgbClr val="D9D9D9"/>
              </a:solidFill>
            </a:ln>
          </p:spPr>
          <p:txBody>
            <a:bodyPr wrap="square" lIns="0" tIns="0" rIns="0" bIns="0" rtlCol="0"/>
            <a:lstStyle/>
            <a:p/>
          </p:txBody>
        </p:sp>
      </p:grpSp>
      <p:sp>
        <p:nvSpPr>
          <p:cNvPr id="164" name="object 164"/>
          <p:cNvSpPr/>
          <p:nvPr/>
        </p:nvSpPr>
        <p:spPr>
          <a:xfrm>
            <a:off x="4511040" y="331724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65" name="object 165"/>
          <p:cNvSpPr/>
          <p:nvPr/>
        </p:nvSpPr>
        <p:spPr>
          <a:xfrm>
            <a:off x="4757420" y="331724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166" name="object 166"/>
          <p:cNvSpPr/>
          <p:nvPr/>
        </p:nvSpPr>
        <p:spPr>
          <a:xfrm>
            <a:off x="5006340" y="331724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67" name="object 167"/>
          <p:cNvSpPr/>
          <p:nvPr/>
        </p:nvSpPr>
        <p:spPr>
          <a:xfrm>
            <a:off x="5252732" y="331724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68" name="object 168"/>
          <p:cNvSpPr/>
          <p:nvPr/>
        </p:nvSpPr>
        <p:spPr>
          <a:xfrm>
            <a:off x="5499100"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69" name="object 169"/>
          <p:cNvSpPr/>
          <p:nvPr/>
        </p:nvSpPr>
        <p:spPr>
          <a:xfrm>
            <a:off x="5745492" y="331724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170" name="object 170"/>
          <p:cNvSpPr/>
          <p:nvPr/>
        </p:nvSpPr>
        <p:spPr>
          <a:xfrm>
            <a:off x="5994400"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71" name="object 171"/>
          <p:cNvSpPr/>
          <p:nvPr/>
        </p:nvSpPr>
        <p:spPr>
          <a:xfrm>
            <a:off x="6240779" y="331724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72" name="object 172"/>
          <p:cNvSpPr/>
          <p:nvPr/>
        </p:nvSpPr>
        <p:spPr>
          <a:xfrm>
            <a:off x="6487159" y="331724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73" name="object 173"/>
          <p:cNvSpPr/>
          <p:nvPr/>
        </p:nvSpPr>
        <p:spPr>
          <a:xfrm>
            <a:off x="6733540" y="331724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174" name="object 174"/>
          <p:cNvSpPr/>
          <p:nvPr/>
        </p:nvSpPr>
        <p:spPr>
          <a:xfrm>
            <a:off x="6982473" y="331724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75" name="object 175"/>
          <p:cNvSpPr/>
          <p:nvPr/>
        </p:nvSpPr>
        <p:spPr>
          <a:xfrm>
            <a:off x="7228840"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76" name="object 176"/>
          <p:cNvSpPr/>
          <p:nvPr/>
        </p:nvSpPr>
        <p:spPr>
          <a:xfrm>
            <a:off x="7475219"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77" name="object 177"/>
          <p:cNvSpPr/>
          <p:nvPr/>
        </p:nvSpPr>
        <p:spPr>
          <a:xfrm>
            <a:off x="7721600" y="331724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78" name="object 178"/>
          <p:cNvSpPr/>
          <p:nvPr/>
        </p:nvSpPr>
        <p:spPr>
          <a:xfrm>
            <a:off x="7970519"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79" name="object 179"/>
          <p:cNvSpPr/>
          <p:nvPr/>
        </p:nvSpPr>
        <p:spPr>
          <a:xfrm>
            <a:off x="8216900" y="331724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180" name="object 180"/>
          <p:cNvSpPr/>
          <p:nvPr/>
        </p:nvSpPr>
        <p:spPr>
          <a:xfrm>
            <a:off x="8463280" y="331724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81" name="object 181"/>
          <p:cNvSpPr/>
          <p:nvPr/>
        </p:nvSpPr>
        <p:spPr>
          <a:xfrm>
            <a:off x="8709659" y="331724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82" name="object 182"/>
          <p:cNvSpPr/>
          <p:nvPr/>
        </p:nvSpPr>
        <p:spPr>
          <a:xfrm>
            <a:off x="8958592" y="331724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83" name="object 183"/>
          <p:cNvSpPr/>
          <p:nvPr/>
        </p:nvSpPr>
        <p:spPr>
          <a:xfrm>
            <a:off x="9204959" y="331724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84" name="object 184"/>
          <p:cNvSpPr/>
          <p:nvPr/>
        </p:nvSpPr>
        <p:spPr>
          <a:xfrm>
            <a:off x="9451340" y="331724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185" name="object 185"/>
          <p:cNvSpPr/>
          <p:nvPr/>
        </p:nvSpPr>
        <p:spPr>
          <a:xfrm>
            <a:off x="845819" y="307086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186" name="object 186"/>
          <p:cNvSpPr/>
          <p:nvPr/>
        </p:nvSpPr>
        <p:spPr>
          <a:xfrm>
            <a:off x="1051560" y="307086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87" name="object 187"/>
          <p:cNvSpPr/>
          <p:nvPr/>
        </p:nvSpPr>
        <p:spPr>
          <a:xfrm>
            <a:off x="1300492" y="307086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88" name="object 188"/>
          <p:cNvSpPr/>
          <p:nvPr/>
        </p:nvSpPr>
        <p:spPr>
          <a:xfrm>
            <a:off x="1546860" y="307086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189" name="object 189"/>
          <p:cNvSpPr/>
          <p:nvPr/>
        </p:nvSpPr>
        <p:spPr>
          <a:xfrm>
            <a:off x="1793239" y="307086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190" name="object 190"/>
          <p:cNvSpPr/>
          <p:nvPr/>
        </p:nvSpPr>
        <p:spPr>
          <a:xfrm>
            <a:off x="2039620" y="307086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91" name="object 191"/>
          <p:cNvSpPr/>
          <p:nvPr/>
        </p:nvSpPr>
        <p:spPr>
          <a:xfrm>
            <a:off x="2288539" y="3070860"/>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192" name="object 192"/>
          <p:cNvSpPr/>
          <p:nvPr/>
        </p:nvSpPr>
        <p:spPr>
          <a:xfrm>
            <a:off x="2534932" y="307086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193" name="object 193"/>
          <p:cNvSpPr/>
          <p:nvPr/>
        </p:nvSpPr>
        <p:spPr>
          <a:xfrm>
            <a:off x="2781300" y="307086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94" name="object 194"/>
          <p:cNvSpPr/>
          <p:nvPr/>
        </p:nvSpPr>
        <p:spPr>
          <a:xfrm>
            <a:off x="3027679" y="307086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195" name="object 195"/>
          <p:cNvSpPr/>
          <p:nvPr/>
        </p:nvSpPr>
        <p:spPr>
          <a:xfrm>
            <a:off x="3276612" y="307086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196" name="object 196"/>
          <p:cNvSpPr/>
          <p:nvPr/>
        </p:nvSpPr>
        <p:spPr>
          <a:xfrm>
            <a:off x="3522979"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197" name="object 197"/>
          <p:cNvSpPr/>
          <p:nvPr/>
        </p:nvSpPr>
        <p:spPr>
          <a:xfrm>
            <a:off x="3769372" y="307086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198" name="object 198"/>
          <p:cNvSpPr/>
          <p:nvPr/>
        </p:nvSpPr>
        <p:spPr>
          <a:xfrm>
            <a:off x="4015740" y="307086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199" name="object 199"/>
          <p:cNvSpPr/>
          <p:nvPr/>
        </p:nvSpPr>
        <p:spPr>
          <a:xfrm>
            <a:off x="4264659"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00" name="object 200"/>
          <p:cNvSpPr/>
          <p:nvPr/>
        </p:nvSpPr>
        <p:spPr>
          <a:xfrm>
            <a:off x="4511040"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01" name="object 201"/>
          <p:cNvSpPr/>
          <p:nvPr/>
        </p:nvSpPr>
        <p:spPr>
          <a:xfrm>
            <a:off x="4757420" y="307086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02" name="object 202"/>
          <p:cNvSpPr/>
          <p:nvPr/>
        </p:nvSpPr>
        <p:spPr>
          <a:xfrm>
            <a:off x="5006340"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03" name="object 203"/>
          <p:cNvSpPr/>
          <p:nvPr/>
        </p:nvSpPr>
        <p:spPr>
          <a:xfrm>
            <a:off x="5252732" y="307086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04" name="object 204"/>
          <p:cNvSpPr/>
          <p:nvPr/>
        </p:nvSpPr>
        <p:spPr>
          <a:xfrm>
            <a:off x="5499100"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05" name="object 205"/>
          <p:cNvSpPr/>
          <p:nvPr/>
        </p:nvSpPr>
        <p:spPr>
          <a:xfrm>
            <a:off x="5745492" y="307086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06" name="object 206"/>
          <p:cNvSpPr/>
          <p:nvPr/>
        </p:nvSpPr>
        <p:spPr>
          <a:xfrm>
            <a:off x="5994400"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07" name="object 207"/>
          <p:cNvSpPr/>
          <p:nvPr/>
        </p:nvSpPr>
        <p:spPr>
          <a:xfrm>
            <a:off x="6240779"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08" name="object 208"/>
          <p:cNvSpPr/>
          <p:nvPr/>
        </p:nvSpPr>
        <p:spPr>
          <a:xfrm>
            <a:off x="6487159"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09" name="object 209"/>
          <p:cNvSpPr/>
          <p:nvPr/>
        </p:nvSpPr>
        <p:spPr>
          <a:xfrm>
            <a:off x="6733540" y="307086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10" name="object 210"/>
          <p:cNvSpPr/>
          <p:nvPr/>
        </p:nvSpPr>
        <p:spPr>
          <a:xfrm>
            <a:off x="6982473" y="307086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11" name="object 211"/>
          <p:cNvSpPr/>
          <p:nvPr/>
        </p:nvSpPr>
        <p:spPr>
          <a:xfrm>
            <a:off x="7228840"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12" name="object 212"/>
          <p:cNvSpPr/>
          <p:nvPr/>
        </p:nvSpPr>
        <p:spPr>
          <a:xfrm>
            <a:off x="7475219"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13" name="object 213"/>
          <p:cNvSpPr/>
          <p:nvPr/>
        </p:nvSpPr>
        <p:spPr>
          <a:xfrm>
            <a:off x="7721600" y="307086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14" name="object 214"/>
          <p:cNvSpPr/>
          <p:nvPr/>
        </p:nvSpPr>
        <p:spPr>
          <a:xfrm>
            <a:off x="7970519"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15" name="object 215"/>
          <p:cNvSpPr/>
          <p:nvPr/>
        </p:nvSpPr>
        <p:spPr>
          <a:xfrm>
            <a:off x="8216900" y="307086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16" name="object 216"/>
          <p:cNvSpPr/>
          <p:nvPr/>
        </p:nvSpPr>
        <p:spPr>
          <a:xfrm>
            <a:off x="8463280" y="307086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17" name="object 217"/>
          <p:cNvSpPr/>
          <p:nvPr/>
        </p:nvSpPr>
        <p:spPr>
          <a:xfrm>
            <a:off x="8709659" y="307086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18" name="object 218"/>
          <p:cNvSpPr/>
          <p:nvPr/>
        </p:nvSpPr>
        <p:spPr>
          <a:xfrm>
            <a:off x="8958592" y="307086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19" name="object 219"/>
          <p:cNvSpPr/>
          <p:nvPr/>
        </p:nvSpPr>
        <p:spPr>
          <a:xfrm>
            <a:off x="9204959" y="307086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20" name="object 220"/>
          <p:cNvSpPr/>
          <p:nvPr/>
        </p:nvSpPr>
        <p:spPr>
          <a:xfrm>
            <a:off x="9451340" y="307086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221" name="object 221"/>
          <p:cNvSpPr/>
          <p:nvPr/>
        </p:nvSpPr>
        <p:spPr>
          <a:xfrm>
            <a:off x="845819" y="2824479"/>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222" name="object 222"/>
          <p:cNvSpPr/>
          <p:nvPr/>
        </p:nvSpPr>
        <p:spPr>
          <a:xfrm>
            <a:off x="1051560" y="282447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223" name="object 223"/>
          <p:cNvSpPr/>
          <p:nvPr/>
        </p:nvSpPr>
        <p:spPr>
          <a:xfrm>
            <a:off x="1300492" y="282447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224" name="object 224"/>
          <p:cNvSpPr/>
          <p:nvPr/>
        </p:nvSpPr>
        <p:spPr>
          <a:xfrm>
            <a:off x="1546860" y="2824479"/>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225" name="object 225"/>
          <p:cNvSpPr/>
          <p:nvPr/>
        </p:nvSpPr>
        <p:spPr>
          <a:xfrm>
            <a:off x="1793239" y="2824479"/>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226" name="object 226"/>
          <p:cNvSpPr/>
          <p:nvPr/>
        </p:nvSpPr>
        <p:spPr>
          <a:xfrm>
            <a:off x="2039620" y="28244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27" name="object 227"/>
          <p:cNvSpPr/>
          <p:nvPr/>
        </p:nvSpPr>
        <p:spPr>
          <a:xfrm>
            <a:off x="2288539" y="2824479"/>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228" name="object 228"/>
          <p:cNvSpPr/>
          <p:nvPr/>
        </p:nvSpPr>
        <p:spPr>
          <a:xfrm>
            <a:off x="2534932" y="2824479"/>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229" name="object 229"/>
          <p:cNvSpPr/>
          <p:nvPr/>
        </p:nvSpPr>
        <p:spPr>
          <a:xfrm>
            <a:off x="2781300" y="28244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30" name="object 230"/>
          <p:cNvSpPr/>
          <p:nvPr/>
        </p:nvSpPr>
        <p:spPr>
          <a:xfrm>
            <a:off x="3027679" y="2824479"/>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31" name="object 231"/>
          <p:cNvSpPr/>
          <p:nvPr/>
        </p:nvSpPr>
        <p:spPr>
          <a:xfrm>
            <a:off x="3276612" y="28244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32" name="object 232"/>
          <p:cNvSpPr/>
          <p:nvPr/>
        </p:nvSpPr>
        <p:spPr>
          <a:xfrm>
            <a:off x="3522979"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33" name="object 233"/>
          <p:cNvSpPr/>
          <p:nvPr/>
        </p:nvSpPr>
        <p:spPr>
          <a:xfrm>
            <a:off x="3769372" y="282447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34" name="object 234"/>
          <p:cNvSpPr/>
          <p:nvPr/>
        </p:nvSpPr>
        <p:spPr>
          <a:xfrm>
            <a:off x="4015740" y="28244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35" name="object 235"/>
          <p:cNvSpPr/>
          <p:nvPr/>
        </p:nvSpPr>
        <p:spPr>
          <a:xfrm>
            <a:off x="4264659" y="28244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36" name="object 236"/>
          <p:cNvSpPr/>
          <p:nvPr/>
        </p:nvSpPr>
        <p:spPr>
          <a:xfrm>
            <a:off x="4511040"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37" name="object 237"/>
          <p:cNvSpPr/>
          <p:nvPr/>
        </p:nvSpPr>
        <p:spPr>
          <a:xfrm>
            <a:off x="4757420" y="282447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38" name="object 238"/>
          <p:cNvSpPr/>
          <p:nvPr/>
        </p:nvSpPr>
        <p:spPr>
          <a:xfrm>
            <a:off x="5006340"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39" name="object 239"/>
          <p:cNvSpPr/>
          <p:nvPr/>
        </p:nvSpPr>
        <p:spPr>
          <a:xfrm>
            <a:off x="5252732" y="28244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40" name="object 240"/>
          <p:cNvSpPr/>
          <p:nvPr/>
        </p:nvSpPr>
        <p:spPr>
          <a:xfrm>
            <a:off x="5499100" y="28244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41" name="object 241"/>
          <p:cNvSpPr/>
          <p:nvPr/>
        </p:nvSpPr>
        <p:spPr>
          <a:xfrm>
            <a:off x="5745492" y="2824479"/>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42" name="object 242"/>
          <p:cNvSpPr/>
          <p:nvPr/>
        </p:nvSpPr>
        <p:spPr>
          <a:xfrm>
            <a:off x="5994400" y="2824479"/>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43" name="object 243"/>
          <p:cNvSpPr/>
          <p:nvPr/>
        </p:nvSpPr>
        <p:spPr>
          <a:xfrm>
            <a:off x="6240779"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44" name="object 244"/>
          <p:cNvSpPr/>
          <p:nvPr/>
        </p:nvSpPr>
        <p:spPr>
          <a:xfrm>
            <a:off x="6487159"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45" name="object 245"/>
          <p:cNvSpPr/>
          <p:nvPr/>
        </p:nvSpPr>
        <p:spPr>
          <a:xfrm>
            <a:off x="6733540" y="2824479"/>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46" name="object 246"/>
          <p:cNvSpPr/>
          <p:nvPr/>
        </p:nvSpPr>
        <p:spPr>
          <a:xfrm>
            <a:off x="6982473" y="2826861"/>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247" name="object 247"/>
          <p:cNvSpPr/>
          <p:nvPr/>
        </p:nvSpPr>
        <p:spPr>
          <a:xfrm>
            <a:off x="7228840" y="282686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248" name="object 248"/>
          <p:cNvSpPr/>
          <p:nvPr/>
        </p:nvSpPr>
        <p:spPr>
          <a:xfrm>
            <a:off x="7475219" y="282686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249" name="object 249"/>
          <p:cNvSpPr/>
          <p:nvPr/>
        </p:nvSpPr>
        <p:spPr>
          <a:xfrm>
            <a:off x="7721600" y="2826861"/>
            <a:ext cx="330200" cy="0"/>
          </a:xfrm>
          <a:custGeom>
            <a:avLst/>
            <a:gdLst/>
            <a:ahLst/>
            <a:cxnLst/>
            <a:rect l="l" t="t" r="r" b="b"/>
            <a:pathLst>
              <a:path w="330200" h="0">
                <a:moveTo>
                  <a:pt x="0" y="0"/>
                </a:moveTo>
                <a:lnTo>
                  <a:pt x="330200" y="0"/>
                </a:lnTo>
              </a:path>
            </a:pathLst>
          </a:custGeom>
          <a:ln w="4762">
            <a:solidFill>
              <a:srgbClr val="D9D9D9"/>
            </a:solidFill>
          </a:ln>
        </p:spPr>
        <p:txBody>
          <a:bodyPr wrap="square" lIns="0" tIns="0" rIns="0" bIns="0" rtlCol="0"/>
          <a:lstStyle/>
          <a:p/>
        </p:txBody>
      </p:sp>
      <p:sp>
        <p:nvSpPr>
          <p:cNvPr id="250" name="object 250"/>
          <p:cNvSpPr/>
          <p:nvPr/>
        </p:nvSpPr>
        <p:spPr>
          <a:xfrm>
            <a:off x="6982473" y="2822098"/>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251" name="object 251"/>
          <p:cNvSpPr/>
          <p:nvPr/>
        </p:nvSpPr>
        <p:spPr>
          <a:xfrm>
            <a:off x="7228840" y="2822098"/>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252" name="object 252"/>
          <p:cNvSpPr/>
          <p:nvPr/>
        </p:nvSpPr>
        <p:spPr>
          <a:xfrm>
            <a:off x="7475219" y="2822098"/>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253" name="object 253"/>
          <p:cNvSpPr/>
          <p:nvPr/>
        </p:nvSpPr>
        <p:spPr>
          <a:xfrm>
            <a:off x="7721600" y="2822098"/>
            <a:ext cx="83820" cy="0"/>
          </a:xfrm>
          <a:custGeom>
            <a:avLst/>
            <a:gdLst/>
            <a:ahLst/>
            <a:cxnLst/>
            <a:rect l="l" t="t" r="r" b="b"/>
            <a:pathLst>
              <a:path w="83820" h="0">
                <a:moveTo>
                  <a:pt x="0" y="0"/>
                </a:moveTo>
                <a:lnTo>
                  <a:pt x="83820" y="0"/>
                </a:lnTo>
              </a:path>
            </a:pathLst>
          </a:custGeom>
          <a:ln w="4762">
            <a:solidFill>
              <a:srgbClr val="D9D9D9"/>
            </a:solidFill>
          </a:ln>
        </p:spPr>
        <p:txBody>
          <a:bodyPr wrap="square" lIns="0" tIns="0" rIns="0" bIns="0" rtlCol="0"/>
          <a:lstStyle/>
          <a:p/>
        </p:txBody>
      </p:sp>
      <p:sp>
        <p:nvSpPr>
          <p:cNvPr id="254" name="object 254"/>
          <p:cNvSpPr/>
          <p:nvPr/>
        </p:nvSpPr>
        <p:spPr>
          <a:xfrm>
            <a:off x="7970519" y="2822098"/>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255" name="object 255"/>
          <p:cNvSpPr/>
          <p:nvPr/>
        </p:nvSpPr>
        <p:spPr>
          <a:xfrm>
            <a:off x="8216900" y="2822098"/>
            <a:ext cx="330200" cy="5080"/>
          </a:xfrm>
          <a:custGeom>
            <a:avLst/>
            <a:gdLst/>
            <a:ahLst/>
            <a:cxnLst/>
            <a:rect l="l" t="t" r="r" b="b"/>
            <a:pathLst>
              <a:path w="330200" h="5080">
                <a:moveTo>
                  <a:pt x="0" y="4762"/>
                </a:moveTo>
                <a:lnTo>
                  <a:pt x="330200" y="4762"/>
                </a:lnTo>
              </a:path>
              <a:path w="330200" h="5080">
                <a:moveTo>
                  <a:pt x="0" y="0"/>
                </a:moveTo>
                <a:lnTo>
                  <a:pt x="81279" y="0"/>
                </a:lnTo>
              </a:path>
              <a:path w="330200" h="5080">
                <a:moveTo>
                  <a:pt x="246379" y="0"/>
                </a:moveTo>
                <a:lnTo>
                  <a:pt x="330200" y="0"/>
                </a:lnTo>
              </a:path>
            </a:pathLst>
          </a:custGeom>
          <a:ln w="4762">
            <a:solidFill>
              <a:srgbClr val="D9D9D9"/>
            </a:solidFill>
          </a:ln>
        </p:spPr>
        <p:txBody>
          <a:bodyPr wrap="square" lIns="0" tIns="0" rIns="0" bIns="0" rtlCol="0"/>
          <a:lstStyle/>
          <a:p/>
        </p:txBody>
      </p:sp>
      <p:sp>
        <p:nvSpPr>
          <p:cNvPr id="256" name="object 256"/>
          <p:cNvSpPr/>
          <p:nvPr/>
        </p:nvSpPr>
        <p:spPr>
          <a:xfrm>
            <a:off x="8709659" y="2824479"/>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57" name="object 257"/>
          <p:cNvSpPr/>
          <p:nvPr/>
        </p:nvSpPr>
        <p:spPr>
          <a:xfrm>
            <a:off x="8958592" y="2824479"/>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58" name="object 258"/>
          <p:cNvSpPr/>
          <p:nvPr/>
        </p:nvSpPr>
        <p:spPr>
          <a:xfrm>
            <a:off x="9204959" y="2824479"/>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59" name="object 259"/>
          <p:cNvSpPr/>
          <p:nvPr/>
        </p:nvSpPr>
        <p:spPr>
          <a:xfrm>
            <a:off x="9451340" y="2824479"/>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260" name="object 260"/>
          <p:cNvSpPr/>
          <p:nvPr/>
        </p:nvSpPr>
        <p:spPr>
          <a:xfrm>
            <a:off x="845819" y="257810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261" name="object 261"/>
          <p:cNvSpPr/>
          <p:nvPr/>
        </p:nvSpPr>
        <p:spPr>
          <a:xfrm>
            <a:off x="1051560" y="257810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262" name="object 262"/>
          <p:cNvSpPr/>
          <p:nvPr/>
        </p:nvSpPr>
        <p:spPr>
          <a:xfrm>
            <a:off x="1300492" y="257810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263" name="object 263"/>
          <p:cNvSpPr/>
          <p:nvPr/>
        </p:nvSpPr>
        <p:spPr>
          <a:xfrm>
            <a:off x="1546860" y="257810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264" name="object 264"/>
          <p:cNvSpPr/>
          <p:nvPr/>
        </p:nvSpPr>
        <p:spPr>
          <a:xfrm>
            <a:off x="1793239" y="257810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265" name="object 265"/>
          <p:cNvSpPr/>
          <p:nvPr/>
        </p:nvSpPr>
        <p:spPr>
          <a:xfrm>
            <a:off x="2039620" y="25781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66" name="object 266"/>
          <p:cNvSpPr/>
          <p:nvPr/>
        </p:nvSpPr>
        <p:spPr>
          <a:xfrm>
            <a:off x="2288539" y="2578100"/>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267" name="object 267"/>
          <p:cNvSpPr/>
          <p:nvPr/>
        </p:nvSpPr>
        <p:spPr>
          <a:xfrm>
            <a:off x="2534932" y="257810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268" name="object 268"/>
          <p:cNvSpPr/>
          <p:nvPr/>
        </p:nvSpPr>
        <p:spPr>
          <a:xfrm>
            <a:off x="2781300" y="25781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69" name="object 269"/>
          <p:cNvSpPr/>
          <p:nvPr/>
        </p:nvSpPr>
        <p:spPr>
          <a:xfrm>
            <a:off x="3027679" y="257810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270" name="object 270"/>
          <p:cNvSpPr/>
          <p:nvPr/>
        </p:nvSpPr>
        <p:spPr>
          <a:xfrm>
            <a:off x="3276612" y="25781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71" name="object 271"/>
          <p:cNvSpPr/>
          <p:nvPr/>
        </p:nvSpPr>
        <p:spPr>
          <a:xfrm>
            <a:off x="3522979"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72" name="object 272"/>
          <p:cNvSpPr/>
          <p:nvPr/>
        </p:nvSpPr>
        <p:spPr>
          <a:xfrm>
            <a:off x="3769372" y="257810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73" name="object 273"/>
          <p:cNvSpPr/>
          <p:nvPr/>
        </p:nvSpPr>
        <p:spPr>
          <a:xfrm>
            <a:off x="4015740" y="25781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74" name="object 274"/>
          <p:cNvSpPr/>
          <p:nvPr/>
        </p:nvSpPr>
        <p:spPr>
          <a:xfrm>
            <a:off x="4264659"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75" name="object 275"/>
          <p:cNvSpPr/>
          <p:nvPr/>
        </p:nvSpPr>
        <p:spPr>
          <a:xfrm>
            <a:off x="4511040"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76" name="object 276"/>
          <p:cNvSpPr/>
          <p:nvPr/>
        </p:nvSpPr>
        <p:spPr>
          <a:xfrm>
            <a:off x="4757420" y="257810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77" name="object 277"/>
          <p:cNvSpPr/>
          <p:nvPr/>
        </p:nvSpPr>
        <p:spPr>
          <a:xfrm>
            <a:off x="5006340"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78" name="object 278"/>
          <p:cNvSpPr/>
          <p:nvPr/>
        </p:nvSpPr>
        <p:spPr>
          <a:xfrm>
            <a:off x="5252732" y="25781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79" name="object 279"/>
          <p:cNvSpPr/>
          <p:nvPr/>
        </p:nvSpPr>
        <p:spPr>
          <a:xfrm>
            <a:off x="5499100"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80" name="object 280"/>
          <p:cNvSpPr/>
          <p:nvPr/>
        </p:nvSpPr>
        <p:spPr>
          <a:xfrm>
            <a:off x="5745492" y="257810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281" name="object 281"/>
          <p:cNvSpPr/>
          <p:nvPr/>
        </p:nvSpPr>
        <p:spPr>
          <a:xfrm>
            <a:off x="5994400"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82" name="object 282"/>
          <p:cNvSpPr/>
          <p:nvPr/>
        </p:nvSpPr>
        <p:spPr>
          <a:xfrm>
            <a:off x="6240779"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83" name="object 283"/>
          <p:cNvSpPr/>
          <p:nvPr/>
        </p:nvSpPr>
        <p:spPr>
          <a:xfrm>
            <a:off x="6487159"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84" name="object 284"/>
          <p:cNvSpPr/>
          <p:nvPr/>
        </p:nvSpPr>
        <p:spPr>
          <a:xfrm>
            <a:off x="6733540" y="257810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285" name="object 285"/>
          <p:cNvSpPr/>
          <p:nvPr/>
        </p:nvSpPr>
        <p:spPr>
          <a:xfrm>
            <a:off x="6982473" y="25781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86" name="object 286"/>
          <p:cNvSpPr/>
          <p:nvPr/>
        </p:nvSpPr>
        <p:spPr>
          <a:xfrm>
            <a:off x="7228840"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87" name="object 287"/>
          <p:cNvSpPr/>
          <p:nvPr/>
        </p:nvSpPr>
        <p:spPr>
          <a:xfrm>
            <a:off x="7475219"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88" name="object 288"/>
          <p:cNvSpPr/>
          <p:nvPr/>
        </p:nvSpPr>
        <p:spPr>
          <a:xfrm>
            <a:off x="7721600" y="25781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89" name="object 289"/>
          <p:cNvSpPr/>
          <p:nvPr/>
        </p:nvSpPr>
        <p:spPr>
          <a:xfrm>
            <a:off x="7970519"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90" name="object 290"/>
          <p:cNvSpPr/>
          <p:nvPr/>
        </p:nvSpPr>
        <p:spPr>
          <a:xfrm>
            <a:off x="8216900" y="257810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291" name="object 291"/>
          <p:cNvSpPr/>
          <p:nvPr/>
        </p:nvSpPr>
        <p:spPr>
          <a:xfrm>
            <a:off x="8463280" y="25781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92" name="object 292"/>
          <p:cNvSpPr/>
          <p:nvPr/>
        </p:nvSpPr>
        <p:spPr>
          <a:xfrm>
            <a:off x="8709659" y="257810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293" name="object 293"/>
          <p:cNvSpPr/>
          <p:nvPr/>
        </p:nvSpPr>
        <p:spPr>
          <a:xfrm>
            <a:off x="8958592" y="257810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294" name="object 294"/>
          <p:cNvSpPr/>
          <p:nvPr/>
        </p:nvSpPr>
        <p:spPr>
          <a:xfrm>
            <a:off x="9204959" y="257810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295" name="object 295"/>
          <p:cNvSpPr/>
          <p:nvPr/>
        </p:nvSpPr>
        <p:spPr>
          <a:xfrm>
            <a:off x="9451340" y="257810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296" name="object 296"/>
          <p:cNvSpPr/>
          <p:nvPr/>
        </p:nvSpPr>
        <p:spPr>
          <a:xfrm>
            <a:off x="845819" y="2331720"/>
            <a:ext cx="43180" cy="0"/>
          </a:xfrm>
          <a:custGeom>
            <a:avLst/>
            <a:gdLst/>
            <a:ahLst/>
            <a:cxnLst/>
            <a:rect l="l" t="t" r="r" b="b"/>
            <a:pathLst>
              <a:path w="43180" h="0">
                <a:moveTo>
                  <a:pt x="0" y="0"/>
                </a:moveTo>
                <a:lnTo>
                  <a:pt x="43180" y="0"/>
                </a:lnTo>
              </a:path>
            </a:pathLst>
          </a:custGeom>
          <a:ln w="9525">
            <a:solidFill>
              <a:srgbClr val="D9D9D9"/>
            </a:solidFill>
          </a:ln>
        </p:spPr>
        <p:txBody>
          <a:bodyPr wrap="square" lIns="0" tIns="0" rIns="0" bIns="0" rtlCol="0"/>
          <a:lstStyle/>
          <a:p/>
        </p:txBody>
      </p:sp>
      <p:sp>
        <p:nvSpPr>
          <p:cNvPr id="297" name="object 297"/>
          <p:cNvSpPr/>
          <p:nvPr/>
        </p:nvSpPr>
        <p:spPr>
          <a:xfrm>
            <a:off x="1051560" y="233172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298" name="object 298"/>
          <p:cNvSpPr/>
          <p:nvPr/>
        </p:nvSpPr>
        <p:spPr>
          <a:xfrm>
            <a:off x="1300492" y="233172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299" name="object 299"/>
          <p:cNvSpPr/>
          <p:nvPr/>
        </p:nvSpPr>
        <p:spPr>
          <a:xfrm>
            <a:off x="1546860" y="2331720"/>
            <a:ext cx="81280" cy="0"/>
          </a:xfrm>
          <a:custGeom>
            <a:avLst/>
            <a:gdLst/>
            <a:ahLst/>
            <a:cxnLst/>
            <a:rect l="l" t="t" r="r" b="b"/>
            <a:pathLst>
              <a:path w="81280" h="0">
                <a:moveTo>
                  <a:pt x="0" y="0"/>
                </a:moveTo>
                <a:lnTo>
                  <a:pt x="81279" y="0"/>
                </a:lnTo>
              </a:path>
            </a:pathLst>
          </a:custGeom>
          <a:ln w="9525">
            <a:solidFill>
              <a:srgbClr val="D9D9D9"/>
            </a:solidFill>
          </a:ln>
        </p:spPr>
        <p:txBody>
          <a:bodyPr wrap="square" lIns="0" tIns="0" rIns="0" bIns="0" rtlCol="0"/>
          <a:lstStyle/>
          <a:p/>
        </p:txBody>
      </p:sp>
      <p:sp>
        <p:nvSpPr>
          <p:cNvPr id="300" name="object 300"/>
          <p:cNvSpPr/>
          <p:nvPr/>
        </p:nvSpPr>
        <p:spPr>
          <a:xfrm>
            <a:off x="1793239" y="2331720"/>
            <a:ext cx="83820" cy="0"/>
          </a:xfrm>
          <a:custGeom>
            <a:avLst/>
            <a:gdLst/>
            <a:ahLst/>
            <a:cxnLst/>
            <a:rect l="l" t="t" r="r" b="b"/>
            <a:pathLst>
              <a:path w="83819" h="0">
                <a:moveTo>
                  <a:pt x="0" y="0"/>
                </a:moveTo>
                <a:lnTo>
                  <a:pt x="83820" y="0"/>
                </a:lnTo>
              </a:path>
            </a:pathLst>
          </a:custGeom>
          <a:ln w="9525">
            <a:solidFill>
              <a:srgbClr val="D9D9D9"/>
            </a:solidFill>
          </a:ln>
        </p:spPr>
        <p:txBody>
          <a:bodyPr wrap="square" lIns="0" tIns="0" rIns="0" bIns="0" rtlCol="0"/>
          <a:lstStyle/>
          <a:p/>
        </p:txBody>
      </p:sp>
      <p:sp>
        <p:nvSpPr>
          <p:cNvPr id="301" name="object 301"/>
          <p:cNvSpPr/>
          <p:nvPr/>
        </p:nvSpPr>
        <p:spPr>
          <a:xfrm>
            <a:off x="2039620" y="233172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302" name="object 302"/>
          <p:cNvSpPr/>
          <p:nvPr/>
        </p:nvSpPr>
        <p:spPr>
          <a:xfrm>
            <a:off x="2288539" y="2331720"/>
            <a:ext cx="81280" cy="0"/>
          </a:xfrm>
          <a:custGeom>
            <a:avLst/>
            <a:gdLst/>
            <a:ahLst/>
            <a:cxnLst/>
            <a:rect l="l" t="t" r="r" b="b"/>
            <a:pathLst>
              <a:path w="81280" h="0">
                <a:moveTo>
                  <a:pt x="0" y="0"/>
                </a:moveTo>
                <a:lnTo>
                  <a:pt x="81280" y="0"/>
                </a:lnTo>
              </a:path>
            </a:pathLst>
          </a:custGeom>
          <a:ln w="9525">
            <a:solidFill>
              <a:srgbClr val="D9D9D9"/>
            </a:solidFill>
          </a:ln>
        </p:spPr>
        <p:txBody>
          <a:bodyPr wrap="square" lIns="0" tIns="0" rIns="0" bIns="0" rtlCol="0"/>
          <a:lstStyle/>
          <a:p/>
        </p:txBody>
      </p:sp>
      <p:sp>
        <p:nvSpPr>
          <p:cNvPr id="303" name="object 303"/>
          <p:cNvSpPr/>
          <p:nvPr/>
        </p:nvSpPr>
        <p:spPr>
          <a:xfrm>
            <a:off x="2534932" y="2331720"/>
            <a:ext cx="81280" cy="0"/>
          </a:xfrm>
          <a:custGeom>
            <a:avLst/>
            <a:gdLst/>
            <a:ahLst/>
            <a:cxnLst/>
            <a:rect l="l" t="t" r="r" b="b"/>
            <a:pathLst>
              <a:path w="81280" h="0">
                <a:moveTo>
                  <a:pt x="0" y="0"/>
                </a:moveTo>
                <a:lnTo>
                  <a:pt x="81267" y="0"/>
                </a:lnTo>
              </a:path>
            </a:pathLst>
          </a:custGeom>
          <a:ln w="9525">
            <a:solidFill>
              <a:srgbClr val="D9D9D9"/>
            </a:solidFill>
          </a:ln>
        </p:spPr>
        <p:txBody>
          <a:bodyPr wrap="square" lIns="0" tIns="0" rIns="0" bIns="0" rtlCol="0"/>
          <a:lstStyle/>
          <a:p/>
        </p:txBody>
      </p:sp>
      <p:sp>
        <p:nvSpPr>
          <p:cNvPr id="304" name="object 304"/>
          <p:cNvSpPr/>
          <p:nvPr/>
        </p:nvSpPr>
        <p:spPr>
          <a:xfrm>
            <a:off x="2781300" y="233172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305" name="object 305"/>
          <p:cNvSpPr/>
          <p:nvPr/>
        </p:nvSpPr>
        <p:spPr>
          <a:xfrm>
            <a:off x="3027679" y="2331720"/>
            <a:ext cx="83820" cy="0"/>
          </a:xfrm>
          <a:custGeom>
            <a:avLst/>
            <a:gdLst/>
            <a:ahLst/>
            <a:cxnLst/>
            <a:rect l="l" t="t" r="r" b="b"/>
            <a:pathLst>
              <a:path w="83819" h="0">
                <a:moveTo>
                  <a:pt x="0" y="0"/>
                </a:moveTo>
                <a:lnTo>
                  <a:pt x="83819" y="0"/>
                </a:lnTo>
              </a:path>
            </a:pathLst>
          </a:custGeom>
          <a:ln w="9525">
            <a:solidFill>
              <a:srgbClr val="D9D9D9"/>
            </a:solidFill>
          </a:ln>
        </p:spPr>
        <p:txBody>
          <a:bodyPr wrap="square" lIns="0" tIns="0" rIns="0" bIns="0" rtlCol="0"/>
          <a:lstStyle/>
          <a:p/>
        </p:txBody>
      </p:sp>
      <p:sp>
        <p:nvSpPr>
          <p:cNvPr id="306" name="object 306"/>
          <p:cNvSpPr/>
          <p:nvPr/>
        </p:nvSpPr>
        <p:spPr>
          <a:xfrm>
            <a:off x="3276612" y="23317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307" name="object 307"/>
          <p:cNvSpPr/>
          <p:nvPr/>
        </p:nvSpPr>
        <p:spPr>
          <a:xfrm>
            <a:off x="3522979"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08" name="object 308"/>
          <p:cNvSpPr/>
          <p:nvPr/>
        </p:nvSpPr>
        <p:spPr>
          <a:xfrm>
            <a:off x="3769372" y="233172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309" name="object 309"/>
          <p:cNvSpPr/>
          <p:nvPr/>
        </p:nvSpPr>
        <p:spPr>
          <a:xfrm>
            <a:off x="4015740" y="23317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10" name="object 310"/>
          <p:cNvSpPr/>
          <p:nvPr/>
        </p:nvSpPr>
        <p:spPr>
          <a:xfrm>
            <a:off x="4264659"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11" name="object 311"/>
          <p:cNvSpPr/>
          <p:nvPr/>
        </p:nvSpPr>
        <p:spPr>
          <a:xfrm>
            <a:off x="4511040"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12" name="object 312"/>
          <p:cNvSpPr/>
          <p:nvPr/>
        </p:nvSpPr>
        <p:spPr>
          <a:xfrm>
            <a:off x="4757420" y="233172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313" name="object 313"/>
          <p:cNvSpPr/>
          <p:nvPr/>
        </p:nvSpPr>
        <p:spPr>
          <a:xfrm>
            <a:off x="5006340"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14" name="object 314"/>
          <p:cNvSpPr/>
          <p:nvPr/>
        </p:nvSpPr>
        <p:spPr>
          <a:xfrm>
            <a:off x="5252732" y="23317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315" name="object 315"/>
          <p:cNvSpPr/>
          <p:nvPr/>
        </p:nvSpPr>
        <p:spPr>
          <a:xfrm>
            <a:off x="5499100"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16" name="object 316"/>
          <p:cNvSpPr/>
          <p:nvPr/>
        </p:nvSpPr>
        <p:spPr>
          <a:xfrm>
            <a:off x="5745492" y="2331720"/>
            <a:ext cx="83820" cy="0"/>
          </a:xfrm>
          <a:custGeom>
            <a:avLst/>
            <a:gdLst/>
            <a:ahLst/>
            <a:cxnLst/>
            <a:rect l="l" t="t" r="r" b="b"/>
            <a:pathLst>
              <a:path w="83820" h="0">
                <a:moveTo>
                  <a:pt x="0" y="0"/>
                </a:moveTo>
                <a:lnTo>
                  <a:pt x="83807" y="0"/>
                </a:lnTo>
              </a:path>
            </a:pathLst>
          </a:custGeom>
          <a:ln w="9525">
            <a:solidFill>
              <a:srgbClr val="D9D9D9"/>
            </a:solidFill>
          </a:ln>
        </p:spPr>
        <p:txBody>
          <a:bodyPr wrap="square" lIns="0" tIns="0" rIns="0" bIns="0" rtlCol="0"/>
          <a:lstStyle/>
          <a:p/>
        </p:txBody>
      </p:sp>
      <p:sp>
        <p:nvSpPr>
          <p:cNvPr id="317" name="object 317"/>
          <p:cNvSpPr/>
          <p:nvPr/>
        </p:nvSpPr>
        <p:spPr>
          <a:xfrm>
            <a:off x="5994400"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18" name="object 318"/>
          <p:cNvSpPr/>
          <p:nvPr/>
        </p:nvSpPr>
        <p:spPr>
          <a:xfrm>
            <a:off x="6240779"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19" name="object 319"/>
          <p:cNvSpPr/>
          <p:nvPr/>
        </p:nvSpPr>
        <p:spPr>
          <a:xfrm>
            <a:off x="6487159"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20" name="object 320"/>
          <p:cNvSpPr/>
          <p:nvPr/>
        </p:nvSpPr>
        <p:spPr>
          <a:xfrm>
            <a:off x="6733540" y="2331720"/>
            <a:ext cx="83820" cy="0"/>
          </a:xfrm>
          <a:custGeom>
            <a:avLst/>
            <a:gdLst/>
            <a:ahLst/>
            <a:cxnLst/>
            <a:rect l="l" t="t" r="r" b="b"/>
            <a:pathLst>
              <a:path w="83820" h="0">
                <a:moveTo>
                  <a:pt x="0" y="0"/>
                </a:moveTo>
                <a:lnTo>
                  <a:pt x="83819" y="0"/>
                </a:lnTo>
              </a:path>
            </a:pathLst>
          </a:custGeom>
          <a:ln w="9525">
            <a:solidFill>
              <a:srgbClr val="D9D9D9"/>
            </a:solidFill>
          </a:ln>
        </p:spPr>
        <p:txBody>
          <a:bodyPr wrap="square" lIns="0" tIns="0" rIns="0" bIns="0" rtlCol="0"/>
          <a:lstStyle/>
          <a:p/>
        </p:txBody>
      </p:sp>
      <p:sp>
        <p:nvSpPr>
          <p:cNvPr id="321" name="object 321"/>
          <p:cNvSpPr/>
          <p:nvPr/>
        </p:nvSpPr>
        <p:spPr>
          <a:xfrm>
            <a:off x="6982473" y="23317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322" name="object 322"/>
          <p:cNvSpPr/>
          <p:nvPr/>
        </p:nvSpPr>
        <p:spPr>
          <a:xfrm>
            <a:off x="7228840"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23" name="object 323"/>
          <p:cNvSpPr/>
          <p:nvPr/>
        </p:nvSpPr>
        <p:spPr>
          <a:xfrm>
            <a:off x="7475219"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24" name="object 324"/>
          <p:cNvSpPr/>
          <p:nvPr/>
        </p:nvSpPr>
        <p:spPr>
          <a:xfrm>
            <a:off x="7721600" y="23317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25" name="object 325"/>
          <p:cNvSpPr/>
          <p:nvPr/>
        </p:nvSpPr>
        <p:spPr>
          <a:xfrm>
            <a:off x="7970519"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26" name="object 326"/>
          <p:cNvSpPr/>
          <p:nvPr/>
        </p:nvSpPr>
        <p:spPr>
          <a:xfrm>
            <a:off x="8216900" y="2331720"/>
            <a:ext cx="81280" cy="0"/>
          </a:xfrm>
          <a:custGeom>
            <a:avLst/>
            <a:gdLst/>
            <a:ahLst/>
            <a:cxnLst/>
            <a:rect l="l" t="t" r="r" b="b"/>
            <a:pathLst>
              <a:path w="81279" h="0">
                <a:moveTo>
                  <a:pt x="0" y="0"/>
                </a:moveTo>
                <a:lnTo>
                  <a:pt x="81279" y="0"/>
                </a:lnTo>
              </a:path>
            </a:pathLst>
          </a:custGeom>
          <a:ln w="9525">
            <a:solidFill>
              <a:srgbClr val="D9D9D9"/>
            </a:solidFill>
          </a:ln>
        </p:spPr>
        <p:txBody>
          <a:bodyPr wrap="square" lIns="0" tIns="0" rIns="0" bIns="0" rtlCol="0"/>
          <a:lstStyle/>
          <a:p/>
        </p:txBody>
      </p:sp>
      <p:sp>
        <p:nvSpPr>
          <p:cNvPr id="327" name="object 327"/>
          <p:cNvSpPr/>
          <p:nvPr/>
        </p:nvSpPr>
        <p:spPr>
          <a:xfrm>
            <a:off x="8463280" y="23317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28" name="object 328"/>
          <p:cNvSpPr/>
          <p:nvPr/>
        </p:nvSpPr>
        <p:spPr>
          <a:xfrm>
            <a:off x="8709659" y="2331720"/>
            <a:ext cx="83820" cy="0"/>
          </a:xfrm>
          <a:custGeom>
            <a:avLst/>
            <a:gdLst/>
            <a:ahLst/>
            <a:cxnLst/>
            <a:rect l="l" t="t" r="r" b="b"/>
            <a:pathLst>
              <a:path w="83820" h="0">
                <a:moveTo>
                  <a:pt x="0" y="0"/>
                </a:moveTo>
                <a:lnTo>
                  <a:pt x="83820" y="0"/>
                </a:lnTo>
              </a:path>
            </a:pathLst>
          </a:custGeom>
          <a:ln w="9525">
            <a:solidFill>
              <a:srgbClr val="D9D9D9"/>
            </a:solidFill>
          </a:ln>
        </p:spPr>
        <p:txBody>
          <a:bodyPr wrap="square" lIns="0" tIns="0" rIns="0" bIns="0" rtlCol="0"/>
          <a:lstStyle/>
          <a:p/>
        </p:txBody>
      </p:sp>
      <p:sp>
        <p:nvSpPr>
          <p:cNvPr id="329" name="object 329"/>
          <p:cNvSpPr/>
          <p:nvPr/>
        </p:nvSpPr>
        <p:spPr>
          <a:xfrm>
            <a:off x="8958592" y="2331720"/>
            <a:ext cx="81280" cy="0"/>
          </a:xfrm>
          <a:custGeom>
            <a:avLst/>
            <a:gdLst/>
            <a:ahLst/>
            <a:cxnLst/>
            <a:rect l="l" t="t" r="r" b="b"/>
            <a:pathLst>
              <a:path w="81279" h="0">
                <a:moveTo>
                  <a:pt x="0" y="0"/>
                </a:moveTo>
                <a:lnTo>
                  <a:pt x="81267" y="0"/>
                </a:lnTo>
              </a:path>
            </a:pathLst>
          </a:custGeom>
          <a:ln w="9525">
            <a:solidFill>
              <a:srgbClr val="D9D9D9"/>
            </a:solidFill>
          </a:ln>
        </p:spPr>
        <p:txBody>
          <a:bodyPr wrap="square" lIns="0" tIns="0" rIns="0" bIns="0" rtlCol="0"/>
          <a:lstStyle/>
          <a:p/>
        </p:txBody>
      </p:sp>
      <p:sp>
        <p:nvSpPr>
          <p:cNvPr id="330" name="object 330"/>
          <p:cNvSpPr/>
          <p:nvPr/>
        </p:nvSpPr>
        <p:spPr>
          <a:xfrm>
            <a:off x="9204959" y="2331720"/>
            <a:ext cx="81280" cy="0"/>
          </a:xfrm>
          <a:custGeom>
            <a:avLst/>
            <a:gdLst/>
            <a:ahLst/>
            <a:cxnLst/>
            <a:rect l="l" t="t" r="r" b="b"/>
            <a:pathLst>
              <a:path w="81279" h="0">
                <a:moveTo>
                  <a:pt x="0" y="0"/>
                </a:moveTo>
                <a:lnTo>
                  <a:pt x="81280" y="0"/>
                </a:lnTo>
              </a:path>
            </a:pathLst>
          </a:custGeom>
          <a:ln w="9525">
            <a:solidFill>
              <a:srgbClr val="D9D9D9"/>
            </a:solidFill>
          </a:ln>
        </p:spPr>
        <p:txBody>
          <a:bodyPr wrap="square" lIns="0" tIns="0" rIns="0" bIns="0" rtlCol="0"/>
          <a:lstStyle/>
          <a:p/>
        </p:txBody>
      </p:sp>
      <p:sp>
        <p:nvSpPr>
          <p:cNvPr id="331" name="object 331"/>
          <p:cNvSpPr/>
          <p:nvPr/>
        </p:nvSpPr>
        <p:spPr>
          <a:xfrm>
            <a:off x="9451340" y="2331720"/>
            <a:ext cx="40640" cy="0"/>
          </a:xfrm>
          <a:custGeom>
            <a:avLst/>
            <a:gdLst/>
            <a:ahLst/>
            <a:cxnLst/>
            <a:rect l="l" t="t" r="r" b="b"/>
            <a:pathLst>
              <a:path w="40640" h="0">
                <a:moveTo>
                  <a:pt x="0" y="0"/>
                </a:moveTo>
                <a:lnTo>
                  <a:pt x="40639" y="0"/>
                </a:lnTo>
              </a:path>
            </a:pathLst>
          </a:custGeom>
          <a:ln w="9525">
            <a:solidFill>
              <a:srgbClr val="D9D9D9"/>
            </a:solidFill>
          </a:ln>
        </p:spPr>
        <p:txBody>
          <a:bodyPr wrap="square" lIns="0" tIns="0" rIns="0" bIns="0" rtlCol="0"/>
          <a:lstStyle/>
          <a:p/>
        </p:txBody>
      </p:sp>
      <p:sp>
        <p:nvSpPr>
          <p:cNvPr id="332" name="object 332"/>
          <p:cNvSpPr/>
          <p:nvPr/>
        </p:nvSpPr>
        <p:spPr>
          <a:xfrm>
            <a:off x="845819" y="2087721"/>
            <a:ext cx="43180" cy="0"/>
          </a:xfrm>
          <a:custGeom>
            <a:avLst/>
            <a:gdLst/>
            <a:ahLst/>
            <a:cxnLst/>
            <a:rect l="l" t="t" r="r" b="b"/>
            <a:pathLst>
              <a:path w="43180" h="0">
                <a:moveTo>
                  <a:pt x="0" y="0"/>
                </a:moveTo>
                <a:lnTo>
                  <a:pt x="43180" y="0"/>
                </a:lnTo>
              </a:path>
            </a:pathLst>
          </a:custGeom>
          <a:ln w="4762">
            <a:solidFill>
              <a:srgbClr val="D9D9D9"/>
            </a:solidFill>
          </a:ln>
        </p:spPr>
        <p:txBody>
          <a:bodyPr wrap="square" lIns="0" tIns="0" rIns="0" bIns="0" rtlCol="0"/>
          <a:lstStyle/>
          <a:p/>
        </p:txBody>
      </p:sp>
      <p:sp>
        <p:nvSpPr>
          <p:cNvPr id="333" name="object 333"/>
          <p:cNvSpPr/>
          <p:nvPr/>
        </p:nvSpPr>
        <p:spPr>
          <a:xfrm>
            <a:off x="1051560" y="2087721"/>
            <a:ext cx="83820" cy="0"/>
          </a:xfrm>
          <a:custGeom>
            <a:avLst/>
            <a:gdLst/>
            <a:ahLst/>
            <a:cxnLst/>
            <a:rect l="l" t="t" r="r" b="b"/>
            <a:pathLst>
              <a:path w="83819" h="0">
                <a:moveTo>
                  <a:pt x="0" y="0"/>
                </a:moveTo>
                <a:lnTo>
                  <a:pt x="83820" y="0"/>
                </a:lnTo>
              </a:path>
            </a:pathLst>
          </a:custGeom>
          <a:ln w="4762">
            <a:solidFill>
              <a:srgbClr val="D9D9D9"/>
            </a:solidFill>
          </a:ln>
        </p:spPr>
        <p:txBody>
          <a:bodyPr wrap="square" lIns="0" tIns="0" rIns="0" bIns="0" rtlCol="0"/>
          <a:lstStyle/>
          <a:p/>
        </p:txBody>
      </p:sp>
      <p:sp>
        <p:nvSpPr>
          <p:cNvPr id="334" name="object 334"/>
          <p:cNvSpPr/>
          <p:nvPr/>
        </p:nvSpPr>
        <p:spPr>
          <a:xfrm>
            <a:off x="1300492" y="2087721"/>
            <a:ext cx="81280" cy="0"/>
          </a:xfrm>
          <a:custGeom>
            <a:avLst/>
            <a:gdLst/>
            <a:ahLst/>
            <a:cxnLst/>
            <a:rect l="l" t="t" r="r" b="b"/>
            <a:pathLst>
              <a:path w="81280" h="0">
                <a:moveTo>
                  <a:pt x="0" y="0"/>
                </a:moveTo>
                <a:lnTo>
                  <a:pt x="81267" y="0"/>
                </a:lnTo>
              </a:path>
            </a:pathLst>
          </a:custGeom>
          <a:ln w="4762">
            <a:solidFill>
              <a:srgbClr val="D9D9D9"/>
            </a:solidFill>
          </a:ln>
        </p:spPr>
        <p:txBody>
          <a:bodyPr wrap="square" lIns="0" tIns="0" rIns="0" bIns="0" rtlCol="0"/>
          <a:lstStyle/>
          <a:p/>
        </p:txBody>
      </p:sp>
      <p:sp>
        <p:nvSpPr>
          <p:cNvPr id="335" name="object 335"/>
          <p:cNvSpPr/>
          <p:nvPr/>
        </p:nvSpPr>
        <p:spPr>
          <a:xfrm>
            <a:off x="1546860" y="2087721"/>
            <a:ext cx="81280" cy="0"/>
          </a:xfrm>
          <a:custGeom>
            <a:avLst/>
            <a:gdLst/>
            <a:ahLst/>
            <a:cxnLst/>
            <a:rect l="l" t="t" r="r" b="b"/>
            <a:pathLst>
              <a:path w="81280" h="0">
                <a:moveTo>
                  <a:pt x="0" y="0"/>
                </a:moveTo>
                <a:lnTo>
                  <a:pt x="81279" y="0"/>
                </a:lnTo>
              </a:path>
            </a:pathLst>
          </a:custGeom>
          <a:ln w="4762">
            <a:solidFill>
              <a:srgbClr val="D9D9D9"/>
            </a:solidFill>
          </a:ln>
        </p:spPr>
        <p:txBody>
          <a:bodyPr wrap="square" lIns="0" tIns="0" rIns="0" bIns="0" rtlCol="0"/>
          <a:lstStyle/>
          <a:p/>
        </p:txBody>
      </p:sp>
      <p:sp>
        <p:nvSpPr>
          <p:cNvPr id="336" name="object 336"/>
          <p:cNvSpPr/>
          <p:nvPr/>
        </p:nvSpPr>
        <p:spPr>
          <a:xfrm>
            <a:off x="1793239" y="2087721"/>
            <a:ext cx="83820" cy="0"/>
          </a:xfrm>
          <a:custGeom>
            <a:avLst/>
            <a:gdLst/>
            <a:ahLst/>
            <a:cxnLst/>
            <a:rect l="l" t="t" r="r" b="b"/>
            <a:pathLst>
              <a:path w="83819" h="0">
                <a:moveTo>
                  <a:pt x="0" y="0"/>
                </a:moveTo>
                <a:lnTo>
                  <a:pt x="83820" y="0"/>
                </a:lnTo>
              </a:path>
            </a:pathLst>
          </a:custGeom>
          <a:ln w="4762">
            <a:solidFill>
              <a:srgbClr val="D9D9D9"/>
            </a:solidFill>
          </a:ln>
        </p:spPr>
        <p:txBody>
          <a:bodyPr wrap="square" lIns="0" tIns="0" rIns="0" bIns="0" rtlCol="0"/>
          <a:lstStyle/>
          <a:p/>
        </p:txBody>
      </p:sp>
      <p:sp>
        <p:nvSpPr>
          <p:cNvPr id="337" name="object 337"/>
          <p:cNvSpPr/>
          <p:nvPr/>
        </p:nvSpPr>
        <p:spPr>
          <a:xfrm>
            <a:off x="2039620" y="2087721"/>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338" name="object 338"/>
          <p:cNvSpPr/>
          <p:nvPr/>
        </p:nvSpPr>
        <p:spPr>
          <a:xfrm>
            <a:off x="2288539" y="2087721"/>
            <a:ext cx="81280" cy="0"/>
          </a:xfrm>
          <a:custGeom>
            <a:avLst/>
            <a:gdLst/>
            <a:ahLst/>
            <a:cxnLst/>
            <a:rect l="l" t="t" r="r" b="b"/>
            <a:pathLst>
              <a:path w="81280" h="0">
                <a:moveTo>
                  <a:pt x="0" y="0"/>
                </a:moveTo>
                <a:lnTo>
                  <a:pt x="81280" y="0"/>
                </a:lnTo>
              </a:path>
            </a:pathLst>
          </a:custGeom>
          <a:ln w="4762">
            <a:solidFill>
              <a:srgbClr val="D9D9D9"/>
            </a:solidFill>
          </a:ln>
        </p:spPr>
        <p:txBody>
          <a:bodyPr wrap="square" lIns="0" tIns="0" rIns="0" bIns="0" rtlCol="0"/>
          <a:lstStyle/>
          <a:p/>
        </p:txBody>
      </p:sp>
      <p:sp>
        <p:nvSpPr>
          <p:cNvPr id="339" name="object 339"/>
          <p:cNvSpPr/>
          <p:nvPr/>
        </p:nvSpPr>
        <p:spPr>
          <a:xfrm>
            <a:off x="2534932" y="2087721"/>
            <a:ext cx="81280" cy="0"/>
          </a:xfrm>
          <a:custGeom>
            <a:avLst/>
            <a:gdLst/>
            <a:ahLst/>
            <a:cxnLst/>
            <a:rect l="l" t="t" r="r" b="b"/>
            <a:pathLst>
              <a:path w="81280" h="0">
                <a:moveTo>
                  <a:pt x="0" y="0"/>
                </a:moveTo>
                <a:lnTo>
                  <a:pt x="81267" y="0"/>
                </a:lnTo>
              </a:path>
            </a:pathLst>
          </a:custGeom>
          <a:ln w="4762">
            <a:solidFill>
              <a:srgbClr val="D9D9D9"/>
            </a:solidFill>
          </a:ln>
        </p:spPr>
        <p:txBody>
          <a:bodyPr wrap="square" lIns="0" tIns="0" rIns="0" bIns="0" rtlCol="0"/>
          <a:lstStyle/>
          <a:p/>
        </p:txBody>
      </p:sp>
      <p:sp>
        <p:nvSpPr>
          <p:cNvPr id="340" name="object 340"/>
          <p:cNvSpPr/>
          <p:nvPr/>
        </p:nvSpPr>
        <p:spPr>
          <a:xfrm>
            <a:off x="2781300" y="2087721"/>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341" name="object 341"/>
          <p:cNvSpPr/>
          <p:nvPr/>
        </p:nvSpPr>
        <p:spPr>
          <a:xfrm>
            <a:off x="3027679" y="2087721"/>
            <a:ext cx="83820" cy="0"/>
          </a:xfrm>
          <a:custGeom>
            <a:avLst/>
            <a:gdLst/>
            <a:ahLst/>
            <a:cxnLst/>
            <a:rect l="l" t="t" r="r" b="b"/>
            <a:pathLst>
              <a:path w="83819" h="0">
                <a:moveTo>
                  <a:pt x="0" y="0"/>
                </a:moveTo>
                <a:lnTo>
                  <a:pt x="83819" y="0"/>
                </a:lnTo>
              </a:path>
            </a:pathLst>
          </a:custGeom>
          <a:ln w="4762">
            <a:solidFill>
              <a:srgbClr val="D9D9D9"/>
            </a:solidFill>
          </a:ln>
        </p:spPr>
        <p:txBody>
          <a:bodyPr wrap="square" lIns="0" tIns="0" rIns="0" bIns="0" rtlCol="0"/>
          <a:lstStyle/>
          <a:p/>
        </p:txBody>
      </p:sp>
      <p:sp>
        <p:nvSpPr>
          <p:cNvPr id="342" name="object 342"/>
          <p:cNvSpPr/>
          <p:nvPr/>
        </p:nvSpPr>
        <p:spPr>
          <a:xfrm>
            <a:off x="3276612" y="2087721"/>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343" name="object 343"/>
          <p:cNvSpPr/>
          <p:nvPr/>
        </p:nvSpPr>
        <p:spPr>
          <a:xfrm>
            <a:off x="3522979" y="20877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344" name="object 344"/>
          <p:cNvSpPr/>
          <p:nvPr/>
        </p:nvSpPr>
        <p:spPr>
          <a:xfrm>
            <a:off x="3769372" y="2087721"/>
            <a:ext cx="83820" cy="0"/>
          </a:xfrm>
          <a:custGeom>
            <a:avLst/>
            <a:gdLst/>
            <a:ahLst/>
            <a:cxnLst/>
            <a:rect l="l" t="t" r="r" b="b"/>
            <a:pathLst>
              <a:path w="83820" h="0">
                <a:moveTo>
                  <a:pt x="0" y="0"/>
                </a:moveTo>
                <a:lnTo>
                  <a:pt x="83807" y="0"/>
                </a:lnTo>
              </a:path>
            </a:pathLst>
          </a:custGeom>
          <a:ln w="4762">
            <a:solidFill>
              <a:srgbClr val="D9D9D9"/>
            </a:solidFill>
          </a:ln>
        </p:spPr>
        <p:txBody>
          <a:bodyPr wrap="square" lIns="0" tIns="0" rIns="0" bIns="0" rtlCol="0"/>
          <a:lstStyle/>
          <a:p/>
        </p:txBody>
      </p:sp>
      <p:sp>
        <p:nvSpPr>
          <p:cNvPr id="345" name="object 345"/>
          <p:cNvSpPr/>
          <p:nvPr/>
        </p:nvSpPr>
        <p:spPr>
          <a:xfrm>
            <a:off x="4015740" y="2087721"/>
            <a:ext cx="83820" cy="0"/>
          </a:xfrm>
          <a:custGeom>
            <a:avLst/>
            <a:gdLst/>
            <a:ahLst/>
            <a:cxnLst/>
            <a:rect l="l" t="t" r="r" b="b"/>
            <a:pathLst>
              <a:path w="83820" h="0">
                <a:moveTo>
                  <a:pt x="0" y="0"/>
                </a:moveTo>
                <a:lnTo>
                  <a:pt x="83820" y="0"/>
                </a:lnTo>
              </a:path>
            </a:pathLst>
          </a:custGeom>
          <a:ln w="4762">
            <a:solidFill>
              <a:srgbClr val="D9D9D9"/>
            </a:solidFill>
          </a:ln>
        </p:spPr>
        <p:txBody>
          <a:bodyPr wrap="square" lIns="0" tIns="0" rIns="0" bIns="0" rtlCol="0"/>
          <a:lstStyle/>
          <a:p/>
        </p:txBody>
      </p:sp>
      <p:sp>
        <p:nvSpPr>
          <p:cNvPr id="346" name="object 346"/>
          <p:cNvSpPr/>
          <p:nvPr/>
        </p:nvSpPr>
        <p:spPr>
          <a:xfrm>
            <a:off x="4264659"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47" name="object 347"/>
          <p:cNvSpPr/>
          <p:nvPr/>
        </p:nvSpPr>
        <p:spPr>
          <a:xfrm>
            <a:off x="4511040" y="20877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348" name="object 348"/>
          <p:cNvSpPr/>
          <p:nvPr/>
        </p:nvSpPr>
        <p:spPr>
          <a:xfrm>
            <a:off x="4757420" y="2087721"/>
            <a:ext cx="83820" cy="0"/>
          </a:xfrm>
          <a:custGeom>
            <a:avLst/>
            <a:gdLst/>
            <a:ahLst/>
            <a:cxnLst/>
            <a:rect l="l" t="t" r="r" b="b"/>
            <a:pathLst>
              <a:path w="83820" h="0">
                <a:moveTo>
                  <a:pt x="0" y="0"/>
                </a:moveTo>
                <a:lnTo>
                  <a:pt x="83819" y="0"/>
                </a:lnTo>
              </a:path>
            </a:pathLst>
          </a:custGeom>
          <a:ln w="4762">
            <a:solidFill>
              <a:srgbClr val="D9D9D9"/>
            </a:solidFill>
          </a:ln>
        </p:spPr>
        <p:txBody>
          <a:bodyPr wrap="square" lIns="0" tIns="0" rIns="0" bIns="0" rtlCol="0"/>
          <a:lstStyle/>
          <a:p/>
        </p:txBody>
      </p:sp>
      <p:sp>
        <p:nvSpPr>
          <p:cNvPr id="349" name="object 349"/>
          <p:cNvSpPr/>
          <p:nvPr/>
        </p:nvSpPr>
        <p:spPr>
          <a:xfrm>
            <a:off x="5006340" y="20877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350" name="object 350"/>
          <p:cNvSpPr/>
          <p:nvPr/>
        </p:nvSpPr>
        <p:spPr>
          <a:xfrm>
            <a:off x="5252732" y="2087721"/>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351" name="object 351"/>
          <p:cNvSpPr/>
          <p:nvPr/>
        </p:nvSpPr>
        <p:spPr>
          <a:xfrm>
            <a:off x="5499100"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52" name="object 352"/>
          <p:cNvSpPr/>
          <p:nvPr/>
        </p:nvSpPr>
        <p:spPr>
          <a:xfrm>
            <a:off x="5745492" y="2087721"/>
            <a:ext cx="83820" cy="0"/>
          </a:xfrm>
          <a:custGeom>
            <a:avLst/>
            <a:gdLst/>
            <a:ahLst/>
            <a:cxnLst/>
            <a:rect l="l" t="t" r="r" b="b"/>
            <a:pathLst>
              <a:path w="83820" h="0">
                <a:moveTo>
                  <a:pt x="0" y="0"/>
                </a:moveTo>
                <a:lnTo>
                  <a:pt x="83807" y="0"/>
                </a:lnTo>
              </a:path>
            </a:pathLst>
          </a:custGeom>
          <a:ln w="4762">
            <a:solidFill>
              <a:srgbClr val="D9D9D9"/>
            </a:solidFill>
          </a:ln>
        </p:spPr>
        <p:txBody>
          <a:bodyPr wrap="square" lIns="0" tIns="0" rIns="0" bIns="0" rtlCol="0"/>
          <a:lstStyle/>
          <a:p/>
        </p:txBody>
      </p:sp>
      <p:sp>
        <p:nvSpPr>
          <p:cNvPr id="353" name="object 353"/>
          <p:cNvSpPr/>
          <p:nvPr/>
        </p:nvSpPr>
        <p:spPr>
          <a:xfrm>
            <a:off x="5994400"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54" name="object 354"/>
          <p:cNvSpPr/>
          <p:nvPr/>
        </p:nvSpPr>
        <p:spPr>
          <a:xfrm>
            <a:off x="6240779" y="20877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355" name="object 355"/>
          <p:cNvSpPr/>
          <p:nvPr/>
        </p:nvSpPr>
        <p:spPr>
          <a:xfrm>
            <a:off x="6487159" y="2087721"/>
            <a:ext cx="81280" cy="0"/>
          </a:xfrm>
          <a:custGeom>
            <a:avLst/>
            <a:gdLst/>
            <a:ahLst/>
            <a:cxnLst/>
            <a:rect l="l" t="t" r="r" b="b"/>
            <a:pathLst>
              <a:path w="81279" h="0">
                <a:moveTo>
                  <a:pt x="0" y="0"/>
                </a:moveTo>
                <a:lnTo>
                  <a:pt x="81280" y="0"/>
                </a:lnTo>
              </a:path>
            </a:pathLst>
          </a:custGeom>
          <a:ln w="4762">
            <a:solidFill>
              <a:srgbClr val="D9D9D9"/>
            </a:solidFill>
          </a:ln>
        </p:spPr>
        <p:txBody>
          <a:bodyPr wrap="square" lIns="0" tIns="0" rIns="0" bIns="0" rtlCol="0"/>
          <a:lstStyle/>
          <a:p/>
        </p:txBody>
      </p:sp>
      <p:sp>
        <p:nvSpPr>
          <p:cNvPr id="356" name="object 356"/>
          <p:cNvSpPr/>
          <p:nvPr/>
        </p:nvSpPr>
        <p:spPr>
          <a:xfrm>
            <a:off x="6733540" y="2087721"/>
            <a:ext cx="83820" cy="0"/>
          </a:xfrm>
          <a:custGeom>
            <a:avLst/>
            <a:gdLst/>
            <a:ahLst/>
            <a:cxnLst/>
            <a:rect l="l" t="t" r="r" b="b"/>
            <a:pathLst>
              <a:path w="83820" h="0">
                <a:moveTo>
                  <a:pt x="0" y="0"/>
                </a:moveTo>
                <a:lnTo>
                  <a:pt x="83819" y="0"/>
                </a:lnTo>
              </a:path>
            </a:pathLst>
          </a:custGeom>
          <a:ln w="4762">
            <a:solidFill>
              <a:srgbClr val="D9D9D9"/>
            </a:solidFill>
          </a:ln>
        </p:spPr>
        <p:txBody>
          <a:bodyPr wrap="square" lIns="0" tIns="0" rIns="0" bIns="0" rtlCol="0"/>
          <a:lstStyle/>
          <a:p/>
        </p:txBody>
      </p:sp>
      <p:sp>
        <p:nvSpPr>
          <p:cNvPr id="357" name="object 357"/>
          <p:cNvSpPr/>
          <p:nvPr/>
        </p:nvSpPr>
        <p:spPr>
          <a:xfrm>
            <a:off x="6982473" y="2087721"/>
            <a:ext cx="81280" cy="0"/>
          </a:xfrm>
          <a:custGeom>
            <a:avLst/>
            <a:gdLst/>
            <a:ahLst/>
            <a:cxnLst/>
            <a:rect l="l" t="t" r="r" b="b"/>
            <a:pathLst>
              <a:path w="81279" h="0">
                <a:moveTo>
                  <a:pt x="0" y="0"/>
                </a:moveTo>
                <a:lnTo>
                  <a:pt x="81267" y="0"/>
                </a:lnTo>
              </a:path>
            </a:pathLst>
          </a:custGeom>
          <a:ln w="4762">
            <a:solidFill>
              <a:srgbClr val="D9D9D9"/>
            </a:solidFill>
          </a:ln>
        </p:spPr>
        <p:txBody>
          <a:bodyPr wrap="square" lIns="0" tIns="0" rIns="0" bIns="0" rtlCol="0"/>
          <a:lstStyle/>
          <a:p/>
        </p:txBody>
      </p:sp>
      <p:sp>
        <p:nvSpPr>
          <p:cNvPr id="358" name="object 358"/>
          <p:cNvSpPr/>
          <p:nvPr/>
        </p:nvSpPr>
        <p:spPr>
          <a:xfrm>
            <a:off x="7228840"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59" name="object 359"/>
          <p:cNvSpPr/>
          <p:nvPr/>
        </p:nvSpPr>
        <p:spPr>
          <a:xfrm>
            <a:off x="7475219"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60" name="object 360"/>
          <p:cNvSpPr/>
          <p:nvPr/>
        </p:nvSpPr>
        <p:spPr>
          <a:xfrm>
            <a:off x="7721600" y="2087721"/>
            <a:ext cx="83820" cy="0"/>
          </a:xfrm>
          <a:custGeom>
            <a:avLst/>
            <a:gdLst/>
            <a:ahLst/>
            <a:cxnLst/>
            <a:rect l="l" t="t" r="r" b="b"/>
            <a:pathLst>
              <a:path w="83820" h="0">
                <a:moveTo>
                  <a:pt x="0" y="0"/>
                </a:moveTo>
                <a:lnTo>
                  <a:pt x="83820" y="0"/>
                </a:lnTo>
              </a:path>
            </a:pathLst>
          </a:custGeom>
          <a:ln w="4762">
            <a:solidFill>
              <a:srgbClr val="D9D9D9"/>
            </a:solidFill>
          </a:ln>
        </p:spPr>
        <p:txBody>
          <a:bodyPr wrap="square" lIns="0" tIns="0" rIns="0" bIns="0" rtlCol="0"/>
          <a:lstStyle/>
          <a:p/>
        </p:txBody>
      </p:sp>
      <p:sp>
        <p:nvSpPr>
          <p:cNvPr id="361" name="object 361"/>
          <p:cNvSpPr/>
          <p:nvPr/>
        </p:nvSpPr>
        <p:spPr>
          <a:xfrm>
            <a:off x="7970519"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62" name="object 362"/>
          <p:cNvSpPr/>
          <p:nvPr/>
        </p:nvSpPr>
        <p:spPr>
          <a:xfrm>
            <a:off x="8216900" y="2087721"/>
            <a:ext cx="81280" cy="0"/>
          </a:xfrm>
          <a:custGeom>
            <a:avLst/>
            <a:gdLst/>
            <a:ahLst/>
            <a:cxnLst/>
            <a:rect l="l" t="t" r="r" b="b"/>
            <a:pathLst>
              <a:path w="81279" h="0">
                <a:moveTo>
                  <a:pt x="0" y="0"/>
                </a:moveTo>
                <a:lnTo>
                  <a:pt x="81279" y="0"/>
                </a:lnTo>
              </a:path>
            </a:pathLst>
          </a:custGeom>
          <a:ln w="4762">
            <a:solidFill>
              <a:srgbClr val="D9D9D9"/>
            </a:solidFill>
          </a:ln>
        </p:spPr>
        <p:txBody>
          <a:bodyPr wrap="square" lIns="0" tIns="0" rIns="0" bIns="0" rtlCol="0"/>
          <a:lstStyle/>
          <a:p/>
        </p:txBody>
      </p:sp>
      <p:sp>
        <p:nvSpPr>
          <p:cNvPr id="363" name="object 363"/>
          <p:cNvSpPr/>
          <p:nvPr/>
        </p:nvSpPr>
        <p:spPr>
          <a:xfrm>
            <a:off x="8463280" y="2087721"/>
            <a:ext cx="83820" cy="0"/>
          </a:xfrm>
          <a:custGeom>
            <a:avLst/>
            <a:gdLst/>
            <a:ahLst/>
            <a:cxnLst/>
            <a:rect l="l" t="t" r="r" b="b"/>
            <a:pathLst>
              <a:path w="83820" h="0">
                <a:moveTo>
                  <a:pt x="0" y="0"/>
                </a:moveTo>
                <a:lnTo>
                  <a:pt x="83820" y="0"/>
                </a:lnTo>
              </a:path>
            </a:pathLst>
          </a:custGeom>
          <a:ln w="4762">
            <a:solidFill>
              <a:srgbClr val="D9D9D9"/>
            </a:solidFill>
          </a:ln>
        </p:spPr>
        <p:txBody>
          <a:bodyPr wrap="square" lIns="0" tIns="0" rIns="0" bIns="0" rtlCol="0"/>
          <a:lstStyle/>
          <a:p/>
        </p:txBody>
      </p:sp>
      <p:sp>
        <p:nvSpPr>
          <p:cNvPr id="364" name="object 364"/>
          <p:cNvSpPr/>
          <p:nvPr/>
        </p:nvSpPr>
        <p:spPr>
          <a:xfrm>
            <a:off x="8709659" y="2087721"/>
            <a:ext cx="83820" cy="0"/>
          </a:xfrm>
          <a:custGeom>
            <a:avLst/>
            <a:gdLst/>
            <a:ahLst/>
            <a:cxnLst/>
            <a:rect l="l" t="t" r="r" b="b"/>
            <a:pathLst>
              <a:path w="83820" h="0">
                <a:moveTo>
                  <a:pt x="0" y="0"/>
                </a:moveTo>
                <a:lnTo>
                  <a:pt x="83820" y="0"/>
                </a:lnTo>
              </a:path>
            </a:pathLst>
          </a:custGeom>
          <a:ln w="4762">
            <a:solidFill>
              <a:srgbClr val="D9D9D9"/>
            </a:solidFill>
          </a:ln>
        </p:spPr>
        <p:txBody>
          <a:bodyPr wrap="square" lIns="0" tIns="0" rIns="0" bIns="0" rtlCol="0"/>
          <a:lstStyle/>
          <a:p/>
        </p:txBody>
      </p:sp>
      <p:grpSp>
        <p:nvGrpSpPr>
          <p:cNvPr id="365" name="object 365"/>
          <p:cNvGrpSpPr/>
          <p:nvPr/>
        </p:nvGrpSpPr>
        <p:grpSpPr>
          <a:xfrm>
            <a:off x="845819" y="2080577"/>
            <a:ext cx="8646160" cy="2473325"/>
            <a:chOff x="845819" y="2080577"/>
            <a:chExt cx="8646160" cy="2473325"/>
          </a:xfrm>
        </p:grpSpPr>
        <p:sp>
          <p:nvSpPr>
            <p:cNvPr id="366" name="object 366"/>
            <p:cNvSpPr/>
            <p:nvPr/>
          </p:nvSpPr>
          <p:spPr>
            <a:xfrm>
              <a:off x="8958593" y="2087721"/>
              <a:ext cx="533400" cy="0"/>
            </a:xfrm>
            <a:custGeom>
              <a:avLst/>
              <a:gdLst/>
              <a:ahLst/>
              <a:cxnLst/>
              <a:rect l="l" t="t" r="r" b="b"/>
              <a:pathLst>
                <a:path w="533400" h="0">
                  <a:moveTo>
                    <a:pt x="0" y="0"/>
                  </a:moveTo>
                  <a:lnTo>
                    <a:pt x="533387" y="0"/>
                  </a:lnTo>
                </a:path>
              </a:pathLst>
            </a:custGeom>
            <a:ln w="4762">
              <a:solidFill>
                <a:srgbClr val="D9D9D9"/>
              </a:solidFill>
            </a:ln>
          </p:spPr>
          <p:txBody>
            <a:bodyPr wrap="square" lIns="0" tIns="0" rIns="0" bIns="0" rtlCol="0"/>
            <a:lstStyle/>
            <a:p/>
          </p:txBody>
        </p:sp>
        <p:sp>
          <p:nvSpPr>
            <p:cNvPr id="367" name="object 367"/>
            <p:cNvSpPr/>
            <p:nvPr/>
          </p:nvSpPr>
          <p:spPr>
            <a:xfrm>
              <a:off x="845819" y="2082958"/>
              <a:ext cx="8646160" cy="0"/>
            </a:xfrm>
            <a:custGeom>
              <a:avLst/>
              <a:gdLst/>
              <a:ahLst/>
              <a:cxnLst/>
              <a:rect l="l" t="t" r="r" b="b"/>
              <a:pathLst>
                <a:path w="8646160" h="0">
                  <a:moveTo>
                    <a:pt x="0" y="0"/>
                  </a:moveTo>
                  <a:lnTo>
                    <a:pt x="8646160" y="0"/>
                  </a:lnTo>
                </a:path>
              </a:pathLst>
            </a:custGeom>
            <a:ln w="4762">
              <a:solidFill>
                <a:srgbClr val="D9D9D9"/>
              </a:solidFill>
            </a:ln>
          </p:spPr>
          <p:txBody>
            <a:bodyPr wrap="square" lIns="0" tIns="0" rIns="0" bIns="0" rtlCol="0"/>
            <a:lstStyle/>
            <a:p/>
          </p:txBody>
        </p:sp>
        <p:sp>
          <p:nvSpPr>
            <p:cNvPr id="368" name="object 368"/>
            <p:cNvSpPr/>
            <p:nvPr/>
          </p:nvSpPr>
          <p:spPr>
            <a:xfrm>
              <a:off x="889000" y="2090419"/>
              <a:ext cx="8562340" cy="2458720"/>
            </a:xfrm>
            <a:custGeom>
              <a:avLst/>
              <a:gdLst/>
              <a:ahLst/>
              <a:cxnLst/>
              <a:rect l="l" t="t" r="r" b="b"/>
              <a:pathLst>
                <a:path w="8562340" h="2458720">
                  <a:moveTo>
                    <a:pt x="162560" y="873760"/>
                  </a:moveTo>
                  <a:lnTo>
                    <a:pt x="0" y="873760"/>
                  </a:lnTo>
                  <a:lnTo>
                    <a:pt x="0" y="2458720"/>
                  </a:lnTo>
                  <a:lnTo>
                    <a:pt x="162560" y="2458720"/>
                  </a:lnTo>
                  <a:lnTo>
                    <a:pt x="162560" y="873760"/>
                  </a:lnTo>
                  <a:close/>
                </a:path>
                <a:path w="8562340" h="2458720">
                  <a:moveTo>
                    <a:pt x="411492" y="1546860"/>
                  </a:moveTo>
                  <a:lnTo>
                    <a:pt x="246380" y="1546860"/>
                  </a:lnTo>
                  <a:lnTo>
                    <a:pt x="246380" y="2458720"/>
                  </a:lnTo>
                  <a:lnTo>
                    <a:pt x="411492" y="2458720"/>
                  </a:lnTo>
                  <a:lnTo>
                    <a:pt x="411492" y="1546860"/>
                  </a:lnTo>
                  <a:close/>
                </a:path>
                <a:path w="8562340" h="2458720">
                  <a:moveTo>
                    <a:pt x="657860" y="1572260"/>
                  </a:moveTo>
                  <a:lnTo>
                    <a:pt x="492760" y="1572260"/>
                  </a:lnTo>
                  <a:lnTo>
                    <a:pt x="492760" y="2458720"/>
                  </a:lnTo>
                  <a:lnTo>
                    <a:pt x="657860" y="2458720"/>
                  </a:lnTo>
                  <a:lnTo>
                    <a:pt x="657860" y="1572260"/>
                  </a:lnTo>
                  <a:close/>
                </a:path>
                <a:path w="8562340" h="2458720">
                  <a:moveTo>
                    <a:pt x="904240" y="1173480"/>
                  </a:moveTo>
                  <a:lnTo>
                    <a:pt x="739127" y="1173480"/>
                  </a:lnTo>
                  <a:lnTo>
                    <a:pt x="739127" y="2458720"/>
                  </a:lnTo>
                  <a:lnTo>
                    <a:pt x="904240" y="2458720"/>
                  </a:lnTo>
                  <a:lnTo>
                    <a:pt x="904240" y="1173480"/>
                  </a:lnTo>
                  <a:close/>
                </a:path>
                <a:path w="8562340" h="2458720">
                  <a:moveTo>
                    <a:pt x="1150620" y="124460"/>
                  </a:moveTo>
                  <a:lnTo>
                    <a:pt x="988060" y="124460"/>
                  </a:lnTo>
                  <a:lnTo>
                    <a:pt x="988060" y="2458720"/>
                  </a:lnTo>
                  <a:lnTo>
                    <a:pt x="1150620" y="2458720"/>
                  </a:lnTo>
                  <a:lnTo>
                    <a:pt x="1150620" y="124460"/>
                  </a:lnTo>
                  <a:close/>
                </a:path>
                <a:path w="8562340" h="2458720">
                  <a:moveTo>
                    <a:pt x="1399540" y="1473212"/>
                  </a:moveTo>
                  <a:lnTo>
                    <a:pt x="1234440" y="1473212"/>
                  </a:lnTo>
                  <a:lnTo>
                    <a:pt x="1234440" y="2458720"/>
                  </a:lnTo>
                  <a:lnTo>
                    <a:pt x="1399540" y="2458720"/>
                  </a:lnTo>
                  <a:lnTo>
                    <a:pt x="1399540" y="1473212"/>
                  </a:lnTo>
                  <a:close/>
                </a:path>
                <a:path w="8562340" h="2458720">
                  <a:moveTo>
                    <a:pt x="1645932" y="642620"/>
                  </a:moveTo>
                  <a:lnTo>
                    <a:pt x="1480820" y="642620"/>
                  </a:lnTo>
                  <a:lnTo>
                    <a:pt x="1480820" y="2458720"/>
                  </a:lnTo>
                  <a:lnTo>
                    <a:pt x="1645932" y="2458720"/>
                  </a:lnTo>
                  <a:lnTo>
                    <a:pt x="1645932" y="642620"/>
                  </a:lnTo>
                  <a:close/>
                </a:path>
                <a:path w="8562340" h="2458720">
                  <a:moveTo>
                    <a:pt x="1892300" y="139700"/>
                  </a:moveTo>
                  <a:lnTo>
                    <a:pt x="1727200" y="139700"/>
                  </a:lnTo>
                  <a:lnTo>
                    <a:pt x="1727200" y="2458720"/>
                  </a:lnTo>
                  <a:lnTo>
                    <a:pt x="1892300" y="2458720"/>
                  </a:lnTo>
                  <a:lnTo>
                    <a:pt x="1892300" y="139700"/>
                  </a:lnTo>
                  <a:close/>
                </a:path>
                <a:path w="8562340" h="2458720">
                  <a:moveTo>
                    <a:pt x="2138680" y="1734820"/>
                  </a:moveTo>
                  <a:lnTo>
                    <a:pt x="1976120" y="1734820"/>
                  </a:lnTo>
                  <a:lnTo>
                    <a:pt x="1976120" y="2458720"/>
                  </a:lnTo>
                  <a:lnTo>
                    <a:pt x="2138680" y="2458720"/>
                  </a:lnTo>
                  <a:lnTo>
                    <a:pt x="2138680" y="1734820"/>
                  </a:lnTo>
                  <a:close/>
                </a:path>
                <a:path w="8562340" h="2458720">
                  <a:moveTo>
                    <a:pt x="2387600" y="1226820"/>
                  </a:moveTo>
                  <a:lnTo>
                    <a:pt x="2222500" y="1226820"/>
                  </a:lnTo>
                  <a:lnTo>
                    <a:pt x="2222500" y="2458720"/>
                  </a:lnTo>
                  <a:lnTo>
                    <a:pt x="2387600" y="2458720"/>
                  </a:lnTo>
                  <a:lnTo>
                    <a:pt x="2387600" y="1226820"/>
                  </a:lnTo>
                  <a:close/>
                </a:path>
                <a:path w="8562340" h="2458720">
                  <a:moveTo>
                    <a:pt x="2633980" y="1501140"/>
                  </a:moveTo>
                  <a:lnTo>
                    <a:pt x="2468880" y="1501140"/>
                  </a:lnTo>
                  <a:lnTo>
                    <a:pt x="2468880" y="2458720"/>
                  </a:lnTo>
                  <a:lnTo>
                    <a:pt x="2633980" y="2458720"/>
                  </a:lnTo>
                  <a:lnTo>
                    <a:pt x="2633980" y="1501140"/>
                  </a:lnTo>
                  <a:close/>
                </a:path>
                <a:path w="8562340" h="2458720">
                  <a:moveTo>
                    <a:pt x="2880372" y="764540"/>
                  </a:moveTo>
                  <a:lnTo>
                    <a:pt x="2715260" y="764540"/>
                  </a:lnTo>
                  <a:lnTo>
                    <a:pt x="2715260" y="2458720"/>
                  </a:lnTo>
                  <a:lnTo>
                    <a:pt x="2880372" y="2458720"/>
                  </a:lnTo>
                  <a:lnTo>
                    <a:pt x="2880372" y="764540"/>
                  </a:lnTo>
                  <a:close/>
                </a:path>
                <a:path w="8562340" h="2458720">
                  <a:moveTo>
                    <a:pt x="3126740" y="149860"/>
                  </a:moveTo>
                  <a:lnTo>
                    <a:pt x="2964180" y="149860"/>
                  </a:lnTo>
                  <a:lnTo>
                    <a:pt x="2964180" y="2458720"/>
                  </a:lnTo>
                  <a:lnTo>
                    <a:pt x="3126740" y="2458720"/>
                  </a:lnTo>
                  <a:lnTo>
                    <a:pt x="3126740" y="149860"/>
                  </a:lnTo>
                  <a:close/>
                </a:path>
                <a:path w="8562340" h="2458720">
                  <a:moveTo>
                    <a:pt x="3375660" y="1226820"/>
                  </a:moveTo>
                  <a:lnTo>
                    <a:pt x="3210560" y="1226820"/>
                  </a:lnTo>
                  <a:lnTo>
                    <a:pt x="3210560" y="2458720"/>
                  </a:lnTo>
                  <a:lnTo>
                    <a:pt x="3375660" y="2458720"/>
                  </a:lnTo>
                  <a:lnTo>
                    <a:pt x="3375660" y="1226820"/>
                  </a:lnTo>
                  <a:close/>
                </a:path>
                <a:path w="8562340" h="2458720">
                  <a:moveTo>
                    <a:pt x="3622040" y="302260"/>
                  </a:moveTo>
                  <a:lnTo>
                    <a:pt x="3456940" y="302260"/>
                  </a:lnTo>
                  <a:lnTo>
                    <a:pt x="3456940" y="2458720"/>
                  </a:lnTo>
                  <a:lnTo>
                    <a:pt x="3622040" y="2458720"/>
                  </a:lnTo>
                  <a:lnTo>
                    <a:pt x="3622040" y="302260"/>
                  </a:lnTo>
                  <a:close/>
                </a:path>
                <a:path w="8562340" h="2458720">
                  <a:moveTo>
                    <a:pt x="3868420" y="347980"/>
                  </a:moveTo>
                  <a:lnTo>
                    <a:pt x="3703320" y="347980"/>
                  </a:lnTo>
                  <a:lnTo>
                    <a:pt x="3703320" y="2458720"/>
                  </a:lnTo>
                  <a:lnTo>
                    <a:pt x="3868420" y="2458720"/>
                  </a:lnTo>
                  <a:lnTo>
                    <a:pt x="3868420" y="347980"/>
                  </a:lnTo>
                  <a:close/>
                </a:path>
                <a:path w="8562340" h="2458720">
                  <a:moveTo>
                    <a:pt x="4117340" y="347980"/>
                  </a:moveTo>
                  <a:lnTo>
                    <a:pt x="3952240" y="347980"/>
                  </a:lnTo>
                  <a:lnTo>
                    <a:pt x="3952240" y="2458720"/>
                  </a:lnTo>
                  <a:lnTo>
                    <a:pt x="4117340" y="2458720"/>
                  </a:lnTo>
                  <a:lnTo>
                    <a:pt x="4117340" y="347980"/>
                  </a:lnTo>
                  <a:close/>
                </a:path>
                <a:path w="8562340" h="2458720">
                  <a:moveTo>
                    <a:pt x="4363732" y="523240"/>
                  </a:moveTo>
                  <a:lnTo>
                    <a:pt x="4198620" y="523240"/>
                  </a:lnTo>
                  <a:lnTo>
                    <a:pt x="4198620" y="2458720"/>
                  </a:lnTo>
                  <a:lnTo>
                    <a:pt x="4363732" y="2458720"/>
                  </a:lnTo>
                  <a:lnTo>
                    <a:pt x="4363732" y="523240"/>
                  </a:lnTo>
                  <a:close/>
                </a:path>
                <a:path w="8562340" h="2458720">
                  <a:moveTo>
                    <a:pt x="4610100" y="1051560"/>
                  </a:moveTo>
                  <a:lnTo>
                    <a:pt x="4445000" y="1051560"/>
                  </a:lnTo>
                  <a:lnTo>
                    <a:pt x="4445000" y="2458720"/>
                  </a:lnTo>
                  <a:lnTo>
                    <a:pt x="4610100" y="2458720"/>
                  </a:lnTo>
                  <a:lnTo>
                    <a:pt x="4610100" y="1051560"/>
                  </a:lnTo>
                  <a:close/>
                </a:path>
                <a:path w="8562340" h="2458720">
                  <a:moveTo>
                    <a:pt x="4856480" y="1755140"/>
                  </a:moveTo>
                  <a:lnTo>
                    <a:pt x="4691380" y="1755140"/>
                  </a:lnTo>
                  <a:lnTo>
                    <a:pt x="4691380" y="2458720"/>
                  </a:lnTo>
                  <a:lnTo>
                    <a:pt x="4856480" y="2458720"/>
                  </a:lnTo>
                  <a:lnTo>
                    <a:pt x="4856480" y="1755140"/>
                  </a:lnTo>
                  <a:close/>
                </a:path>
                <a:path w="8562340" h="2458720">
                  <a:moveTo>
                    <a:pt x="5105400" y="754380"/>
                  </a:moveTo>
                  <a:lnTo>
                    <a:pt x="4940300" y="754380"/>
                  </a:lnTo>
                  <a:lnTo>
                    <a:pt x="4940300" y="2458720"/>
                  </a:lnTo>
                  <a:lnTo>
                    <a:pt x="5105400" y="2458720"/>
                  </a:lnTo>
                  <a:lnTo>
                    <a:pt x="5105400" y="754380"/>
                  </a:lnTo>
                  <a:close/>
                </a:path>
                <a:path w="8562340" h="2458720">
                  <a:moveTo>
                    <a:pt x="5351780" y="200660"/>
                  </a:moveTo>
                  <a:lnTo>
                    <a:pt x="5186680" y="200660"/>
                  </a:lnTo>
                  <a:lnTo>
                    <a:pt x="5186680" y="2458720"/>
                  </a:lnTo>
                  <a:lnTo>
                    <a:pt x="5351780" y="2458720"/>
                  </a:lnTo>
                  <a:lnTo>
                    <a:pt x="5351780" y="200660"/>
                  </a:lnTo>
                  <a:close/>
                </a:path>
                <a:path w="8562340" h="2458720">
                  <a:moveTo>
                    <a:pt x="5598160" y="815340"/>
                  </a:moveTo>
                  <a:lnTo>
                    <a:pt x="5433060" y="815340"/>
                  </a:lnTo>
                  <a:lnTo>
                    <a:pt x="5433060" y="2458720"/>
                  </a:lnTo>
                  <a:lnTo>
                    <a:pt x="5598160" y="2458720"/>
                  </a:lnTo>
                  <a:lnTo>
                    <a:pt x="5598160" y="815340"/>
                  </a:lnTo>
                  <a:close/>
                </a:path>
                <a:path w="8562340" h="2458720">
                  <a:moveTo>
                    <a:pt x="5844540" y="406400"/>
                  </a:moveTo>
                  <a:lnTo>
                    <a:pt x="5679440" y="406400"/>
                  </a:lnTo>
                  <a:lnTo>
                    <a:pt x="5679440" y="2458720"/>
                  </a:lnTo>
                  <a:lnTo>
                    <a:pt x="5844540" y="2458720"/>
                  </a:lnTo>
                  <a:lnTo>
                    <a:pt x="5844540" y="406400"/>
                  </a:lnTo>
                  <a:close/>
                </a:path>
                <a:path w="8562340" h="2458720">
                  <a:moveTo>
                    <a:pt x="6093460" y="441960"/>
                  </a:moveTo>
                  <a:lnTo>
                    <a:pt x="5928360" y="441960"/>
                  </a:lnTo>
                  <a:lnTo>
                    <a:pt x="5928360" y="2458720"/>
                  </a:lnTo>
                  <a:lnTo>
                    <a:pt x="6093460" y="2458720"/>
                  </a:lnTo>
                  <a:lnTo>
                    <a:pt x="6093460" y="441960"/>
                  </a:lnTo>
                  <a:close/>
                </a:path>
                <a:path w="8562340" h="2458720">
                  <a:moveTo>
                    <a:pt x="6339840" y="891540"/>
                  </a:moveTo>
                  <a:lnTo>
                    <a:pt x="6174740" y="891540"/>
                  </a:lnTo>
                  <a:lnTo>
                    <a:pt x="6174740" y="2458720"/>
                  </a:lnTo>
                  <a:lnTo>
                    <a:pt x="6339840" y="2458720"/>
                  </a:lnTo>
                  <a:lnTo>
                    <a:pt x="6339840" y="891540"/>
                  </a:lnTo>
                  <a:close/>
                </a:path>
                <a:path w="8562340" h="2458720">
                  <a:moveTo>
                    <a:pt x="6586220" y="734060"/>
                  </a:moveTo>
                  <a:lnTo>
                    <a:pt x="6421120" y="734060"/>
                  </a:lnTo>
                  <a:lnTo>
                    <a:pt x="6421120" y="2458720"/>
                  </a:lnTo>
                  <a:lnTo>
                    <a:pt x="6586220" y="2458720"/>
                  </a:lnTo>
                  <a:lnTo>
                    <a:pt x="6586220" y="734060"/>
                  </a:lnTo>
                  <a:close/>
                </a:path>
                <a:path w="8562340" h="2458720">
                  <a:moveTo>
                    <a:pt x="6832600" y="891540"/>
                  </a:moveTo>
                  <a:lnTo>
                    <a:pt x="6667500" y="891540"/>
                  </a:lnTo>
                  <a:lnTo>
                    <a:pt x="6667500" y="2458720"/>
                  </a:lnTo>
                  <a:lnTo>
                    <a:pt x="6832600" y="2458720"/>
                  </a:lnTo>
                  <a:lnTo>
                    <a:pt x="6832600" y="891540"/>
                  </a:lnTo>
                  <a:close/>
                </a:path>
                <a:path w="8562340" h="2458720">
                  <a:moveTo>
                    <a:pt x="7081520" y="734060"/>
                  </a:moveTo>
                  <a:lnTo>
                    <a:pt x="6916420" y="734060"/>
                  </a:lnTo>
                  <a:lnTo>
                    <a:pt x="6916420" y="2458720"/>
                  </a:lnTo>
                  <a:lnTo>
                    <a:pt x="7081520" y="2458720"/>
                  </a:lnTo>
                  <a:lnTo>
                    <a:pt x="7081520" y="734060"/>
                  </a:lnTo>
                  <a:close/>
                </a:path>
                <a:path w="8562340" h="2458720">
                  <a:moveTo>
                    <a:pt x="7327900" y="269240"/>
                  </a:moveTo>
                  <a:lnTo>
                    <a:pt x="7162800" y="269240"/>
                  </a:lnTo>
                  <a:lnTo>
                    <a:pt x="7162800" y="2458720"/>
                  </a:lnTo>
                  <a:lnTo>
                    <a:pt x="7327900" y="2458720"/>
                  </a:lnTo>
                  <a:lnTo>
                    <a:pt x="7327900" y="269240"/>
                  </a:lnTo>
                  <a:close/>
                </a:path>
                <a:path w="8562340" h="2458720">
                  <a:moveTo>
                    <a:pt x="7574280" y="734060"/>
                  </a:moveTo>
                  <a:lnTo>
                    <a:pt x="7409180" y="734060"/>
                  </a:lnTo>
                  <a:lnTo>
                    <a:pt x="7409180" y="2458720"/>
                  </a:lnTo>
                  <a:lnTo>
                    <a:pt x="7574280" y="2458720"/>
                  </a:lnTo>
                  <a:lnTo>
                    <a:pt x="7574280" y="734060"/>
                  </a:lnTo>
                  <a:close/>
                </a:path>
                <a:path w="8562340" h="2458720">
                  <a:moveTo>
                    <a:pt x="7820660" y="543560"/>
                  </a:moveTo>
                  <a:lnTo>
                    <a:pt x="7658100" y="543560"/>
                  </a:lnTo>
                  <a:lnTo>
                    <a:pt x="7658100" y="2458720"/>
                  </a:lnTo>
                  <a:lnTo>
                    <a:pt x="7820660" y="2458720"/>
                  </a:lnTo>
                  <a:lnTo>
                    <a:pt x="7820660" y="543560"/>
                  </a:lnTo>
                  <a:close/>
                </a:path>
                <a:path w="8562340" h="2458720">
                  <a:moveTo>
                    <a:pt x="8069593" y="919480"/>
                  </a:moveTo>
                  <a:lnTo>
                    <a:pt x="7904480" y="919480"/>
                  </a:lnTo>
                  <a:lnTo>
                    <a:pt x="7904480" y="2458720"/>
                  </a:lnTo>
                  <a:lnTo>
                    <a:pt x="8069593" y="2458720"/>
                  </a:lnTo>
                  <a:lnTo>
                    <a:pt x="8069593" y="919480"/>
                  </a:lnTo>
                  <a:close/>
                </a:path>
                <a:path w="8562340" h="2458720">
                  <a:moveTo>
                    <a:pt x="8315960" y="612140"/>
                  </a:moveTo>
                  <a:lnTo>
                    <a:pt x="8150860" y="612140"/>
                  </a:lnTo>
                  <a:lnTo>
                    <a:pt x="8150860" y="2458720"/>
                  </a:lnTo>
                  <a:lnTo>
                    <a:pt x="8315960" y="2458720"/>
                  </a:lnTo>
                  <a:lnTo>
                    <a:pt x="8315960" y="612140"/>
                  </a:lnTo>
                  <a:close/>
                </a:path>
                <a:path w="8562340" h="2458720">
                  <a:moveTo>
                    <a:pt x="8562340" y="0"/>
                  </a:moveTo>
                  <a:lnTo>
                    <a:pt x="8397240" y="0"/>
                  </a:lnTo>
                  <a:lnTo>
                    <a:pt x="8397240" y="2458720"/>
                  </a:lnTo>
                  <a:lnTo>
                    <a:pt x="8562340" y="2458720"/>
                  </a:lnTo>
                  <a:lnTo>
                    <a:pt x="8562340" y="0"/>
                  </a:lnTo>
                  <a:close/>
                </a:path>
              </a:pathLst>
            </a:custGeom>
            <a:solidFill>
              <a:srgbClr val="6B6BCF"/>
            </a:solidFill>
          </p:spPr>
          <p:txBody>
            <a:bodyPr wrap="square" lIns="0" tIns="0" rIns="0" bIns="0" rtlCol="0"/>
            <a:lstStyle/>
            <a:p/>
          </p:txBody>
        </p:sp>
        <p:sp>
          <p:nvSpPr>
            <p:cNvPr id="369" name="object 369"/>
            <p:cNvSpPr/>
            <p:nvPr/>
          </p:nvSpPr>
          <p:spPr>
            <a:xfrm>
              <a:off x="889000" y="2085327"/>
              <a:ext cx="8562340" cy="1760855"/>
            </a:xfrm>
            <a:custGeom>
              <a:avLst/>
              <a:gdLst/>
              <a:ahLst/>
              <a:cxnLst/>
              <a:rect l="l" t="t" r="r" b="b"/>
              <a:pathLst>
                <a:path w="8562340" h="1760854">
                  <a:moveTo>
                    <a:pt x="162560" y="12"/>
                  </a:moveTo>
                  <a:lnTo>
                    <a:pt x="0" y="12"/>
                  </a:lnTo>
                  <a:lnTo>
                    <a:pt x="0" y="878852"/>
                  </a:lnTo>
                  <a:lnTo>
                    <a:pt x="162560" y="878852"/>
                  </a:lnTo>
                  <a:lnTo>
                    <a:pt x="162560" y="12"/>
                  </a:lnTo>
                  <a:close/>
                </a:path>
                <a:path w="8562340" h="1760854">
                  <a:moveTo>
                    <a:pt x="411492" y="12"/>
                  </a:moveTo>
                  <a:lnTo>
                    <a:pt x="246380" y="12"/>
                  </a:lnTo>
                  <a:lnTo>
                    <a:pt x="246380" y="1551952"/>
                  </a:lnTo>
                  <a:lnTo>
                    <a:pt x="411492" y="1551952"/>
                  </a:lnTo>
                  <a:lnTo>
                    <a:pt x="411492" y="12"/>
                  </a:lnTo>
                  <a:close/>
                </a:path>
                <a:path w="8562340" h="1760854">
                  <a:moveTo>
                    <a:pt x="657860" y="12"/>
                  </a:moveTo>
                  <a:lnTo>
                    <a:pt x="492760" y="12"/>
                  </a:lnTo>
                  <a:lnTo>
                    <a:pt x="492760" y="1577352"/>
                  </a:lnTo>
                  <a:lnTo>
                    <a:pt x="657860" y="1577352"/>
                  </a:lnTo>
                  <a:lnTo>
                    <a:pt x="657860" y="12"/>
                  </a:lnTo>
                  <a:close/>
                </a:path>
                <a:path w="8562340" h="1760854">
                  <a:moveTo>
                    <a:pt x="904240" y="0"/>
                  </a:moveTo>
                  <a:lnTo>
                    <a:pt x="739127" y="0"/>
                  </a:lnTo>
                  <a:lnTo>
                    <a:pt x="739127" y="1178572"/>
                  </a:lnTo>
                  <a:lnTo>
                    <a:pt x="904240" y="1178572"/>
                  </a:lnTo>
                  <a:lnTo>
                    <a:pt x="904240" y="0"/>
                  </a:lnTo>
                  <a:close/>
                </a:path>
                <a:path w="8562340" h="1760854">
                  <a:moveTo>
                    <a:pt x="1150620" y="0"/>
                  </a:moveTo>
                  <a:lnTo>
                    <a:pt x="988060" y="0"/>
                  </a:lnTo>
                  <a:lnTo>
                    <a:pt x="988060" y="129552"/>
                  </a:lnTo>
                  <a:lnTo>
                    <a:pt x="1150620" y="129552"/>
                  </a:lnTo>
                  <a:lnTo>
                    <a:pt x="1150620" y="0"/>
                  </a:lnTo>
                  <a:close/>
                </a:path>
                <a:path w="8562340" h="1760854">
                  <a:moveTo>
                    <a:pt x="1399540" y="0"/>
                  </a:moveTo>
                  <a:lnTo>
                    <a:pt x="1234440" y="0"/>
                  </a:lnTo>
                  <a:lnTo>
                    <a:pt x="1234440" y="1478305"/>
                  </a:lnTo>
                  <a:lnTo>
                    <a:pt x="1399540" y="1478305"/>
                  </a:lnTo>
                  <a:lnTo>
                    <a:pt x="1399540" y="0"/>
                  </a:lnTo>
                  <a:close/>
                </a:path>
                <a:path w="8562340" h="1760854">
                  <a:moveTo>
                    <a:pt x="1645932" y="12"/>
                  </a:moveTo>
                  <a:lnTo>
                    <a:pt x="1480820" y="12"/>
                  </a:lnTo>
                  <a:lnTo>
                    <a:pt x="1480820" y="647712"/>
                  </a:lnTo>
                  <a:lnTo>
                    <a:pt x="1645932" y="647712"/>
                  </a:lnTo>
                  <a:lnTo>
                    <a:pt x="1645932" y="12"/>
                  </a:lnTo>
                  <a:close/>
                </a:path>
                <a:path w="8562340" h="1760854">
                  <a:moveTo>
                    <a:pt x="1892300" y="25"/>
                  </a:moveTo>
                  <a:lnTo>
                    <a:pt x="1727200" y="25"/>
                  </a:lnTo>
                  <a:lnTo>
                    <a:pt x="1727200" y="144792"/>
                  </a:lnTo>
                  <a:lnTo>
                    <a:pt x="1892300" y="144792"/>
                  </a:lnTo>
                  <a:lnTo>
                    <a:pt x="1892300" y="25"/>
                  </a:lnTo>
                  <a:close/>
                </a:path>
                <a:path w="8562340" h="1760854">
                  <a:moveTo>
                    <a:pt x="2138680" y="0"/>
                  </a:moveTo>
                  <a:lnTo>
                    <a:pt x="1976120" y="0"/>
                  </a:lnTo>
                  <a:lnTo>
                    <a:pt x="1976120" y="1739912"/>
                  </a:lnTo>
                  <a:lnTo>
                    <a:pt x="2138680" y="1739912"/>
                  </a:lnTo>
                  <a:lnTo>
                    <a:pt x="2138680" y="0"/>
                  </a:lnTo>
                  <a:close/>
                </a:path>
                <a:path w="8562340" h="1760854">
                  <a:moveTo>
                    <a:pt x="2387600" y="12"/>
                  </a:moveTo>
                  <a:lnTo>
                    <a:pt x="2222500" y="12"/>
                  </a:lnTo>
                  <a:lnTo>
                    <a:pt x="2222500" y="1231912"/>
                  </a:lnTo>
                  <a:lnTo>
                    <a:pt x="2387600" y="1231912"/>
                  </a:lnTo>
                  <a:lnTo>
                    <a:pt x="2387600" y="12"/>
                  </a:lnTo>
                  <a:close/>
                </a:path>
                <a:path w="8562340" h="1760854">
                  <a:moveTo>
                    <a:pt x="2633980" y="25"/>
                  </a:moveTo>
                  <a:lnTo>
                    <a:pt x="2468880" y="25"/>
                  </a:lnTo>
                  <a:lnTo>
                    <a:pt x="2468880" y="1506232"/>
                  </a:lnTo>
                  <a:lnTo>
                    <a:pt x="2633980" y="1506232"/>
                  </a:lnTo>
                  <a:lnTo>
                    <a:pt x="2633980" y="25"/>
                  </a:lnTo>
                  <a:close/>
                </a:path>
                <a:path w="8562340" h="1760854">
                  <a:moveTo>
                    <a:pt x="2880372" y="0"/>
                  </a:moveTo>
                  <a:lnTo>
                    <a:pt x="2715260" y="0"/>
                  </a:lnTo>
                  <a:lnTo>
                    <a:pt x="2715260" y="769632"/>
                  </a:lnTo>
                  <a:lnTo>
                    <a:pt x="2880372" y="769632"/>
                  </a:lnTo>
                  <a:lnTo>
                    <a:pt x="2880372" y="0"/>
                  </a:lnTo>
                  <a:close/>
                </a:path>
                <a:path w="8562340" h="1760854">
                  <a:moveTo>
                    <a:pt x="3126740" y="12"/>
                  </a:moveTo>
                  <a:lnTo>
                    <a:pt x="2964180" y="12"/>
                  </a:lnTo>
                  <a:lnTo>
                    <a:pt x="2964180" y="154952"/>
                  </a:lnTo>
                  <a:lnTo>
                    <a:pt x="3126740" y="154952"/>
                  </a:lnTo>
                  <a:lnTo>
                    <a:pt x="3126740" y="12"/>
                  </a:lnTo>
                  <a:close/>
                </a:path>
                <a:path w="8562340" h="1760854">
                  <a:moveTo>
                    <a:pt x="3375660" y="12"/>
                  </a:moveTo>
                  <a:lnTo>
                    <a:pt x="3210560" y="12"/>
                  </a:lnTo>
                  <a:lnTo>
                    <a:pt x="3210560" y="1231912"/>
                  </a:lnTo>
                  <a:lnTo>
                    <a:pt x="3375660" y="1231912"/>
                  </a:lnTo>
                  <a:lnTo>
                    <a:pt x="3375660" y="12"/>
                  </a:lnTo>
                  <a:close/>
                </a:path>
                <a:path w="8562340" h="1760854">
                  <a:moveTo>
                    <a:pt x="3622040" y="12"/>
                  </a:moveTo>
                  <a:lnTo>
                    <a:pt x="3456940" y="12"/>
                  </a:lnTo>
                  <a:lnTo>
                    <a:pt x="3456940" y="307352"/>
                  </a:lnTo>
                  <a:lnTo>
                    <a:pt x="3622040" y="307352"/>
                  </a:lnTo>
                  <a:lnTo>
                    <a:pt x="3622040" y="12"/>
                  </a:lnTo>
                  <a:close/>
                </a:path>
                <a:path w="8562340" h="1760854">
                  <a:moveTo>
                    <a:pt x="3868420" y="12"/>
                  </a:moveTo>
                  <a:lnTo>
                    <a:pt x="3703320" y="12"/>
                  </a:lnTo>
                  <a:lnTo>
                    <a:pt x="3703320" y="353072"/>
                  </a:lnTo>
                  <a:lnTo>
                    <a:pt x="3868420" y="353072"/>
                  </a:lnTo>
                  <a:lnTo>
                    <a:pt x="3868420" y="12"/>
                  </a:lnTo>
                  <a:close/>
                </a:path>
                <a:path w="8562340" h="1760854">
                  <a:moveTo>
                    <a:pt x="4117340" y="12"/>
                  </a:moveTo>
                  <a:lnTo>
                    <a:pt x="3952240" y="12"/>
                  </a:lnTo>
                  <a:lnTo>
                    <a:pt x="3952240" y="353072"/>
                  </a:lnTo>
                  <a:lnTo>
                    <a:pt x="4117340" y="353072"/>
                  </a:lnTo>
                  <a:lnTo>
                    <a:pt x="4117340" y="12"/>
                  </a:lnTo>
                  <a:close/>
                </a:path>
                <a:path w="8562340" h="1760854">
                  <a:moveTo>
                    <a:pt x="4363732" y="0"/>
                  </a:moveTo>
                  <a:lnTo>
                    <a:pt x="4198620" y="0"/>
                  </a:lnTo>
                  <a:lnTo>
                    <a:pt x="4198620" y="528332"/>
                  </a:lnTo>
                  <a:lnTo>
                    <a:pt x="4363732" y="528332"/>
                  </a:lnTo>
                  <a:lnTo>
                    <a:pt x="4363732" y="0"/>
                  </a:lnTo>
                  <a:close/>
                </a:path>
                <a:path w="8562340" h="1760854">
                  <a:moveTo>
                    <a:pt x="4610100" y="0"/>
                  </a:moveTo>
                  <a:lnTo>
                    <a:pt x="4445000" y="0"/>
                  </a:lnTo>
                  <a:lnTo>
                    <a:pt x="4445000" y="1056652"/>
                  </a:lnTo>
                  <a:lnTo>
                    <a:pt x="4610100" y="1056652"/>
                  </a:lnTo>
                  <a:lnTo>
                    <a:pt x="4610100" y="0"/>
                  </a:lnTo>
                  <a:close/>
                </a:path>
                <a:path w="8562340" h="1760854">
                  <a:moveTo>
                    <a:pt x="4856480" y="25"/>
                  </a:moveTo>
                  <a:lnTo>
                    <a:pt x="4691380" y="25"/>
                  </a:lnTo>
                  <a:lnTo>
                    <a:pt x="4691380" y="1760232"/>
                  </a:lnTo>
                  <a:lnTo>
                    <a:pt x="4856480" y="1760232"/>
                  </a:lnTo>
                  <a:lnTo>
                    <a:pt x="4856480" y="25"/>
                  </a:lnTo>
                  <a:close/>
                </a:path>
                <a:path w="8562340" h="1760854">
                  <a:moveTo>
                    <a:pt x="5105400" y="0"/>
                  </a:moveTo>
                  <a:lnTo>
                    <a:pt x="4940300" y="0"/>
                  </a:lnTo>
                  <a:lnTo>
                    <a:pt x="4940300" y="759472"/>
                  </a:lnTo>
                  <a:lnTo>
                    <a:pt x="5105400" y="759472"/>
                  </a:lnTo>
                  <a:lnTo>
                    <a:pt x="5105400" y="0"/>
                  </a:lnTo>
                  <a:close/>
                </a:path>
                <a:path w="8562340" h="1760854">
                  <a:moveTo>
                    <a:pt x="5351780" y="12"/>
                  </a:moveTo>
                  <a:lnTo>
                    <a:pt x="5186680" y="12"/>
                  </a:lnTo>
                  <a:lnTo>
                    <a:pt x="5186680" y="205752"/>
                  </a:lnTo>
                  <a:lnTo>
                    <a:pt x="5351780" y="205752"/>
                  </a:lnTo>
                  <a:lnTo>
                    <a:pt x="5351780" y="12"/>
                  </a:lnTo>
                  <a:close/>
                </a:path>
                <a:path w="8562340" h="1760854">
                  <a:moveTo>
                    <a:pt x="5598160" y="25"/>
                  </a:moveTo>
                  <a:lnTo>
                    <a:pt x="5433060" y="25"/>
                  </a:lnTo>
                  <a:lnTo>
                    <a:pt x="5433060" y="820432"/>
                  </a:lnTo>
                  <a:lnTo>
                    <a:pt x="5598160" y="820432"/>
                  </a:lnTo>
                  <a:lnTo>
                    <a:pt x="5598160" y="25"/>
                  </a:lnTo>
                  <a:close/>
                </a:path>
                <a:path w="8562340" h="1760854">
                  <a:moveTo>
                    <a:pt x="5844540" y="25"/>
                  </a:moveTo>
                  <a:lnTo>
                    <a:pt x="5679440" y="25"/>
                  </a:lnTo>
                  <a:lnTo>
                    <a:pt x="5679440" y="411492"/>
                  </a:lnTo>
                  <a:lnTo>
                    <a:pt x="5844540" y="411492"/>
                  </a:lnTo>
                  <a:lnTo>
                    <a:pt x="5844540" y="25"/>
                  </a:lnTo>
                  <a:close/>
                </a:path>
                <a:path w="8562340" h="1760854">
                  <a:moveTo>
                    <a:pt x="6093460" y="0"/>
                  </a:moveTo>
                  <a:lnTo>
                    <a:pt x="5928360" y="0"/>
                  </a:lnTo>
                  <a:lnTo>
                    <a:pt x="5928360" y="447052"/>
                  </a:lnTo>
                  <a:lnTo>
                    <a:pt x="6093460" y="447052"/>
                  </a:lnTo>
                  <a:lnTo>
                    <a:pt x="6093460" y="0"/>
                  </a:lnTo>
                  <a:close/>
                </a:path>
                <a:path w="8562340" h="1760854">
                  <a:moveTo>
                    <a:pt x="6339840" y="25"/>
                  </a:moveTo>
                  <a:lnTo>
                    <a:pt x="6174740" y="25"/>
                  </a:lnTo>
                  <a:lnTo>
                    <a:pt x="6174740" y="896632"/>
                  </a:lnTo>
                  <a:lnTo>
                    <a:pt x="6339840" y="896632"/>
                  </a:lnTo>
                  <a:lnTo>
                    <a:pt x="6339840" y="25"/>
                  </a:lnTo>
                  <a:close/>
                </a:path>
                <a:path w="8562340" h="1760854">
                  <a:moveTo>
                    <a:pt x="6586220" y="12"/>
                  </a:moveTo>
                  <a:lnTo>
                    <a:pt x="6421120" y="12"/>
                  </a:lnTo>
                  <a:lnTo>
                    <a:pt x="6421120" y="739152"/>
                  </a:lnTo>
                  <a:lnTo>
                    <a:pt x="6586220" y="739152"/>
                  </a:lnTo>
                  <a:lnTo>
                    <a:pt x="6586220" y="12"/>
                  </a:lnTo>
                  <a:close/>
                </a:path>
                <a:path w="8562340" h="1760854">
                  <a:moveTo>
                    <a:pt x="6832600" y="25"/>
                  </a:moveTo>
                  <a:lnTo>
                    <a:pt x="6667500" y="25"/>
                  </a:lnTo>
                  <a:lnTo>
                    <a:pt x="6667500" y="896632"/>
                  </a:lnTo>
                  <a:lnTo>
                    <a:pt x="6832600" y="896632"/>
                  </a:lnTo>
                  <a:lnTo>
                    <a:pt x="6832600" y="25"/>
                  </a:lnTo>
                  <a:close/>
                </a:path>
                <a:path w="8562340" h="1760854">
                  <a:moveTo>
                    <a:pt x="7081520" y="12"/>
                  </a:moveTo>
                  <a:lnTo>
                    <a:pt x="6916420" y="12"/>
                  </a:lnTo>
                  <a:lnTo>
                    <a:pt x="6916420" y="739152"/>
                  </a:lnTo>
                  <a:lnTo>
                    <a:pt x="7081520" y="739152"/>
                  </a:lnTo>
                  <a:lnTo>
                    <a:pt x="7081520" y="12"/>
                  </a:lnTo>
                  <a:close/>
                </a:path>
                <a:path w="8562340" h="1760854">
                  <a:moveTo>
                    <a:pt x="7327900" y="12"/>
                  </a:moveTo>
                  <a:lnTo>
                    <a:pt x="7162800" y="12"/>
                  </a:lnTo>
                  <a:lnTo>
                    <a:pt x="7162800" y="274332"/>
                  </a:lnTo>
                  <a:lnTo>
                    <a:pt x="7327900" y="274332"/>
                  </a:lnTo>
                  <a:lnTo>
                    <a:pt x="7327900" y="12"/>
                  </a:lnTo>
                  <a:close/>
                </a:path>
                <a:path w="8562340" h="1760854">
                  <a:moveTo>
                    <a:pt x="7574280" y="12"/>
                  </a:moveTo>
                  <a:lnTo>
                    <a:pt x="7409180" y="12"/>
                  </a:lnTo>
                  <a:lnTo>
                    <a:pt x="7409180" y="739152"/>
                  </a:lnTo>
                  <a:lnTo>
                    <a:pt x="7574280" y="739152"/>
                  </a:lnTo>
                  <a:lnTo>
                    <a:pt x="7574280" y="12"/>
                  </a:lnTo>
                  <a:close/>
                </a:path>
                <a:path w="8562340" h="1760854">
                  <a:moveTo>
                    <a:pt x="7820660" y="12"/>
                  </a:moveTo>
                  <a:lnTo>
                    <a:pt x="7658100" y="12"/>
                  </a:lnTo>
                  <a:lnTo>
                    <a:pt x="7658100" y="548652"/>
                  </a:lnTo>
                  <a:lnTo>
                    <a:pt x="7820660" y="548652"/>
                  </a:lnTo>
                  <a:lnTo>
                    <a:pt x="7820660" y="12"/>
                  </a:lnTo>
                  <a:close/>
                </a:path>
                <a:path w="8562340" h="1760854">
                  <a:moveTo>
                    <a:pt x="8069593" y="12"/>
                  </a:moveTo>
                  <a:lnTo>
                    <a:pt x="7904480" y="12"/>
                  </a:lnTo>
                  <a:lnTo>
                    <a:pt x="7904480" y="924572"/>
                  </a:lnTo>
                  <a:lnTo>
                    <a:pt x="8069593" y="924572"/>
                  </a:lnTo>
                  <a:lnTo>
                    <a:pt x="8069593" y="12"/>
                  </a:lnTo>
                  <a:close/>
                </a:path>
                <a:path w="8562340" h="1760854">
                  <a:moveTo>
                    <a:pt x="8315960" y="12"/>
                  </a:moveTo>
                  <a:lnTo>
                    <a:pt x="8150860" y="12"/>
                  </a:lnTo>
                  <a:lnTo>
                    <a:pt x="8150860" y="617232"/>
                  </a:lnTo>
                  <a:lnTo>
                    <a:pt x="8315960" y="617232"/>
                  </a:lnTo>
                  <a:lnTo>
                    <a:pt x="8315960" y="12"/>
                  </a:lnTo>
                  <a:close/>
                </a:path>
                <a:path w="8562340" h="1760854">
                  <a:moveTo>
                    <a:pt x="8562340" y="25"/>
                  </a:moveTo>
                  <a:lnTo>
                    <a:pt x="8397240" y="25"/>
                  </a:lnTo>
                  <a:lnTo>
                    <a:pt x="8397240" y="5092"/>
                  </a:lnTo>
                  <a:lnTo>
                    <a:pt x="8562340" y="5092"/>
                  </a:lnTo>
                  <a:lnTo>
                    <a:pt x="8562340" y="25"/>
                  </a:lnTo>
                  <a:close/>
                </a:path>
              </a:pathLst>
            </a:custGeom>
            <a:solidFill>
              <a:srgbClr val="E9F4F5"/>
            </a:solidFill>
          </p:spPr>
          <p:txBody>
            <a:bodyPr wrap="square" lIns="0" tIns="0" rIns="0" bIns="0" rtlCol="0"/>
            <a:lstStyle/>
            <a:p/>
          </p:txBody>
        </p:sp>
        <p:sp>
          <p:nvSpPr>
            <p:cNvPr id="370" name="object 370"/>
            <p:cNvSpPr/>
            <p:nvPr/>
          </p:nvSpPr>
          <p:spPr>
            <a:xfrm>
              <a:off x="845819" y="4549139"/>
              <a:ext cx="8646160" cy="0"/>
            </a:xfrm>
            <a:custGeom>
              <a:avLst/>
              <a:gdLst/>
              <a:ahLst/>
              <a:cxnLst/>
              <a:rect l="l" t="t" r="r" b="b"/>
              <a:pathLst>
                <a:path w="8646160" h="0">
                  <a:moveTo>
                    <a:pt x="0" y="0"/>
                  </a:moveTo>
                  <a:lnTo>
                    <a:pt x="8646160" y="0"/>
                  </a:lnTo>
                </a:path>
              </a:pathLst>
            </a:custGeom>
            <a:ln w="9525">
              <a:solidFill>
                <a:srgbClr val="D9D9D9"/>
              </a:solidFill>
            </a:ln>
          </p:spPr>
          <p:txBody>
            <a:bodyPr wrap="square" lIns="0" tIns="0" rIns="0" bIns="0" rtlCol="0"/>
            <a:lstStyle/>
            <a:p/>
          </p:txBody>
        </p:sp>
      </p:grpSp>
      <p:sp>
        <p:nvSpPr>
          <p:cNvPr id="371" name="object 371"/>
          <p:cNvSpPr txBox="1"/>
          <p:nvPr/>
        </p:nvSpPr>
        <p:spPr>
          <a:xfrm>
            <a:off x="5460981" y="4079091"/>
            <a:ext cx="407670"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F0000"/>
                </a:solidFill>
                <a:latin typeface="Meiryo"/>
                <a:cs typeface="Meiryo"/>
              </a:rPr>
              <a:t>29</a:t>
            </a:r>
            <a:r>
              <a:rPr dirty="0" sz="1200" b="1">
                <a:solidFill>
                  <a:srgbClr val="FF0000"/>
                </a:solidFill>
                <a:latin typeface="Meiryo"/>
                <a:cs typeface="Meiryo"/>
              </a:rPr>
              <a:t>%</a:t>
            </a:r>
            <a:endParaRPr sz="1200">
              <a:latin typeface="Meiryo"/>
              <a:cs typeface="Meiryo"/>
            </a:endParaRPr>
          </a:p>
        </p:txBody>
      </p:sp>
      <p:sp>
        <p:nvSpPr>
          <p:cNvPr id="372" name="object 372"/>
          <p:cNvSpPr txBox="1"/>
          <p:nvPr/>
        </p:nvSpPr>
        <p:spPr>
          <a:xfrm>
            <a:off x="5468601" y="2847242"/>
            <a:ext cx="392430"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F0000"/>
                </a:solidFill>
                <a:latin typeface="Meiryo"/>
                <a:cs typeface="Meiryo"/>
              </a:rPr>
              <a:t>7</a:t>
            </a:r>
            <a:r>
              <a:rPr dirty="0" sz="1200" spc="-114" b="1">
                <a:solidFill>
                  <a:srgbClr val="FF0000"/>
                </a:solidFill>
                <a:latin typeface="Meiryo"/>
                <a:cs typeface="Meiryo"/>
              </a:rPr>
              <a:t>1</a:t>
            </a:r>
            <a:r>
              <a:rPr dirty="0" sz="1200" b="1">
                <a:solidFill>
                  <a:srgbClr val="FF0000"/>
                </a:solidFill>
                <a:latin typeface="Meiryo"/>
                <a:cs typeface="Meiryo"/>
              </a:rPr>
              <a:t>%</a:t>
            </a:r>
            <a:endParaRPr sz="1200">
              <a:latin typeface="Meiryo"/>
              <a:cs typeface="Meiryo"/>
            </a:endParaRPr>
          </a:p>
        </p:txBody>
      </p:sp>
      <p:sp>
        <p:nvSpPr>
          <p:cNvPr id="373" name="object 373"/>
          <p:cNvSpPr txBox="1"/>
          <p:nvPr/>
        </p:nvSpPr>
        <p:spPr>
          <a:xfrm>
            <a:off x="308568" y="1895041"/>
            <a:ext cx="876935" cy="2736215"/>
          </a:xfrm>
          <a:prstGeom prst="rect">
            <a:avLst/>
          </a:prstGeom>
        </p:spPr>
        <p:txBody>
          <a:bodyPr wrap="square" lIns="0" tIns="91440" rIns="0" bIns="0" rtlCol="0" vert="horz">
            <a:spAutoFit/>
          </a:bodyPr>
          <a:lstStyle/>
          <a:p>
            <a:pPr marL="12700">
              <a:lnSpc>
                <a:spcPct val="100000"/>
              </a:lnSpc>
              <a:spcBef>
                <a:spcPts val="720"/>
              </a:spcBef>
            </a:pPr>
            <a:r>
              <a:rPr dirty="0" sz="1100" spc="70" b="1">
                <a:solidFill>
                  <a:srgbClr val="7E7E7E"/>
                </a:solidFill>
                <a:latin typeface="Yu Gothic UI Semibold"/>
                <a:cs typeface="Yu Gothic UI Semibold"/>
              </a:rPr>
              <a:t>100%</a:t>
            </a:r>
            <a:endParaRPr sz="1100">
              <a:latin typeface="Yu Gothic UI Semibold"/>
              <a:cs typeface="Yu Gothic UI Semibold"/>
            </a:endParaRPr>
          </a:p>
          <a:p>
            <a:pPr marL="90170">
              <a:lnSpc>
                <a:spcPct val="100000"/>
              </a:lnSpc>
              <a:spcBef>
                <a:spcPts val="620"/>
              </a:spcBef>
            </a:pPr>
            <a:r>
              <a:rPr dirty="0" sz="1100" spc="25" b="1">
                <a:solidFill>
                  <a:srgbClr val="7E7E7E"/>
                </a:solidFill>
                <a:latin typeface="Yu Gothic UI Semibold"/>
                <a:cs typeface="Yu Gothic UI Semibold"/>
              </a:rPr>
              <a:t>90%</a:t>
            </a:r>
            <a:endParaRPr sz="1100">
              <a:latin typeface="Yu Gothic UI Semibold"/>
              <a:cs typeface="Yu Gothic UI Semibold"/>
            </a:endParaRPr>
          </a:p>
          <a:p>
            <a:pPr marL="90170">
              <a:lnSpc>
                <a:spcPct val="100000"/>
              </a:lnSpc>
              <a:spcBef>
                <a:spcPts val="620"/>
              </a:spcBef>
            </a:pPr>
            <a:r>
              <a:rPr dirty="0" sz="1100" spc="30" b="1">
                <a:solidFill>
                  <a:srgbClr val="7E7E7E"/>
                </a:solidFill>
                <a:latin typeface="Yu Gothic UI Semibold"/>
                <a:cs typeface="Yu Gothic UI Semibold"/>
              </a:rPr>
              <a:t>80%</a:t>
            </a:r>
            <a:endParaRPr sz="1100">
              <a:latin typeface="Yu Gothic UI Semibold"/>
              <a:cs typeface="Yu Gothic UI Semibold"/>
            </a:endParaRPr>
          </a:p>
          <a:p>
            <a:pPr marL="90170">
              <a:lnSpc>
                <a:spcPct val="100000"/>
              </a:lnSpc>
              <a:spcBef>
                <a:spcPts val="620"/>
              </a:spcBef>
            </a:pPr>
            <a:r>
              <a:rPr dirty="0" sz="1100" spc="35" b="1">
                <a:solidFill>
                  <a:srgbClr val="7E7E7E"/>
                </a:solidFill>
                <a:latin typeface="Yu Gothic UI Semibold"/>
                <a:cs typeface="Yu Gothic UI Semibold"/>
              </a:rPr>
              <a:t>70%</a:t>
            </a:r>
            <a:endParaRPr sz="1100">
              <a:latin typeface="Yu Gothic UI Semibold"/>
              <a:cs typeface="Yu Gothic UI Semibold"/>
            </a:endParaRPr>
          </a:p>
          <a:p>
            <a:pPr marL="90170">
              <a:lnSpc>
                <a:spcPct val="100000"/>
              </a:lnSpc>
              <a:spcBef>
                <a:spcPts val="620"/>
              </a:spcBef>
            </a:pPr>
            <a:r>
              <a:rPr dirty="0" sz="1100" spc="25" b="1">
                <a:solidFill>
                  <a:srgbClr val="7E7E7E"/>
                </a:solidFill>
                <a:latin typeface="Yu Gothic UI Semibold"/>
                <a:cs typeface="Yu Gothic UI Semibold"/>
              </a:rPr>
              <a:t>60%</a:t>
            </a:r>
            <a:endParaRPr sz="1100">
              <a:latin typeface="Yu Gothic UI Semibold"/>
              <a:cs typeface="Yu Gothic UI Semibold"/>
            </a:endParaRPr>
          </a:p>
          <a:p>
            <a:pPr marL="90170">
              <a:lnSpc>
                <a:spcPct val="100000"/>
              </a:lnSpc>
              <a:spcBef>
                <a:spcPts val="620"/>
              </a:spcBef>
            </a:pPr>
            <a:r>
              <a:rPr dirty="0" sz="1100" spc="30" b="1">
                <a:solidFill>
                  <a:srgbClr val="7E7E7E"/>
                </a:solidFill>
                <a:latin typeface="Yu Gothic UI Semibold"/>
                <a:cs typeface="Yu Gothic UI Semibold"/>
              </a:rPr>
              <a:t>50%</a:t>
            </a:r>
            <a:endParaRPr sz="1100">
              <a:latin typeface="Yu Gothic UI Semibold"/>
              <a:cs typeface="Yu Gothic UI Semibold"/>
            </a:endParaRPr>
          </a:p>
          <a:p>
            <a:pPr marL="90170">
              <a:lnSpc>
                <a:spcPct val="100000"/>
              </a:lnSpc>
              <a:spcBef>
                <a:spcPts val="620"/>
              </a:spcBef>
            </a:pPr>
            <a:r>
              <a:rPr dirty="0" sz="1100" spc="20" b="1">
                <a:solidFill>
                  <a:srgbClr val="7E7E7E"/>
                </a:solidFill>
                <a:latin typeface="Yu Gothic UI Semibold"/>
                <a:cs typeface="Yu Gothic UI Semibold"/>
              </a:rPr>
              <a:t>40%</a:t>
            </a:r>
            <a:endParaRPr sz="1100">
              <a:latin typeface="Yu Gothic UI Semibold"/>
              <a:cs typeface="Yu Gothic UI Semibold"/>
            </a:endParaRPr>
          </a:p>
          <a:p>
            <a:pPr marL="90170">
              <a:lnSpc>
                <a:spcPct val="100000"/>
              </a:lnSpc>
              <a:spcBef>
                <a:spcPts val="620"/>
              </a:spcBef>
            </a:pPr>
            <a:r>
              <a:rPr dirty="0" sz="1100" spc="30" b="1">
                <a:solidFill>
                  <a:srgbClr val="7E7E7E"/>
                </a:solidFill>
                <a:latin typeface="Yu Gothic UI Semibold"/>
                <a:cs typeface="Yu Gothic UI Semibold"/>
              </a:rPr>
              <a:t>30%</a:t>
            </a:r>
            <a:endParaRPr sz="1100">
              <a:latin typeface="Yu Gothic UI Semibold"/>
              <a:cs typeface="Yu Gothic UI Semibold"/>
            </a:endParaRPr>
          </a:p>
          <a:p>
            <a:pPr marL="90170">
              <a:lnSpc>
                <a:spcPct val="100000"/>
              </a:lnSpc>
              <a:spcBef>
                <a:spcPts val="530"/>
              </a:spcBef>
            </a:pPr>
            <a:r>
              <a:rPr dirty="0" sz="1100" spc="35" b="1">
                <a:solidFill>
                  <a:srgbClr val="7E7E7E"/>
                </a:solidFill>
                <a:latin typeface="Yu Gothic UI Semibold"/>
                <a:cs typeface="Yu Gothic UI Semibold"/>
              </a:rPr>
              <a:t>20% </a:t>
            </a:r>
            <a:r>
              <a:rPr dirty="0" sz="1100" spc="270" b="1">
                <a:solidFill>
                  <a:srgbClr val="7E7E7E"/>
                </a:solidFill>
                <a:latin typeface="Yu Gothic UI Semibold"/>
                <a:cs typeface="Yu Gothic UI Semibold"/>
              </a:rPr>
              <a:t> </a:t>
            </a:r>
            <a:r>
              <a:rPr dirty="0" sz="1200" b="1">
                <a:solidFill>
                  <a:srgbClr val="FF0000"/>
                </a:solidFill>
                <a:latin typeface="Meiryo"/>
                <a:cs typeface="Meiryo"/>
              </a:rPr>
              <a:t>64％</a:t>
            </a:r>
            <a:endParaRPr sz="1200">
              <a:latin typeface="Meiryo"/>
              <a:cs typeface="Meiryo"/>
            </a:endParaRPr>
          </a:p>
          <a:p>
            <a:pPr marL="90170">
              <a:lnSpc>
                <a:spcPct val="100000"/>
              </a:lnSpc>
              <a:spcBef>
                <a:spcPts val="595"/>
              </a:spcBef>
            </a:pPr>
            <a:r>
              <a:rPr dirty="0" sz="1100" spc="85" b="1">
                <a:solidFill>
                  <a:srgbClr val="7E7E7E"/>
                </a:solidFill>
                <a:latin typeface="Yu Gothic UI Semibold"/>
                <a:cs typeface="Yu Gothic UI Semibold"/>
              </a:rPr>
              <a:t>10%</a:t>
            </a:r>
            <a:endParaRPr sz="1100">
              <a:latin typeface="Yu Gothic UI Semibold"/>
              <a:cs typeface="Yu Gothic UI Semibold"/>
            </a:endParaRPr>
          </a:p>
          <a:p>
            <a:pPr marL="167640">
              <a:lnSpc>
                <a:spcPct val="100000"/>
              </a:lnSpc>
              <a:spcBef>
                <a:spcPts val="620"/>
              </a:spcBef>
            </a:pPr>
            <a:r>
              <a:rPr dirty="0" sz="1100" spc="60" b="1">
                <a:solidFill>
                  <a:srgbClr val="7E7E7E"/>
                </a:solidFill>
                <a:latin typeface="Yu Gothic UI Semibold"/>
                <a:cs typeface="Yu Gothic UI Semibold"/>
              </a:rPr>
              <a:t>0%</a:t>
            </a:r>
            <a:endParaRPr sz="1100">
              <a:latin typeface="Yu Gothic UI Semibold"/>
              <a:cs typeface="Yu Gothic UI Semibold"/>
            </a:endParaRPr>
          </a:p>
        </p:txBody>
      </p:sp>
      <p:grpSp>
        <p:nvGrpSpPr>
          <p:cNvPr id="374" name="object 374"/>
          <p:cNvGrpSpPr/>
          <p:nvPr/>
        </p:nvGrpSpPr>
        <p:grpSpPr>
          <a:xfrm>
            <a:off x="460546" y="4663405"/>
            <a:ext cx="8188325" cy="752475"/>
            <a:chOff x="460546" y="4663405"/>
            <a:chExt cx="8188325" cy="752475"/>
          </a:xfrm>
        </p:grpSpPr>
        <p:pic>
          <p:nvPicPr>
            <p:cNvPr id="375" name="object 375"/>
            <p:cNvPicPr/>
            <p:nvPr/>
          </p:nvPicPr>
          <p:blipFill>
            <a:blip r:embed="rId2" cstate="print"/>
            <a:stretch>
              <a:fillRect/>
            </a:stretch>
          </p:blipFill>
          <p:spPr>
            <a:xfrm>
              <a:off x="460546" y="4663405"/>
              <a:ext cx="8187944" cy="577974"/>
            </a:xfrm>
            <a:prstGeom prst="rect">
              <a:avLst/>
            </a:prstGeom>
          </p:spPr>
        </p:pic>
        <p:sp>
          <p:nvSpPr>
            <p:cNvPr id="376" name="object 376"/>
            <p:cNvSpPr/>
            <p:nvPr/>
          </p:nvSpPr>
          <p:spPr>
            <a:xfrm>
              <a:off x="5486400" y="5054599"/>
              <a:ext cx="360680" cy="360680"/>
            </a:xfrm>
            <a:custGeom>
              <a:avLst/>
              <a:gdLst/>
              <a:ahLst/>
              <a:cxnLst/>
              <a:rect l="l" t="t" r="r" b="b"/>
              <a:pathLst>
                <a:path w="360679" h="360679">
                  <a:moveTo>
                    <a:pt x="180340" y="0"/>
                  </a:moveTo>
                  <a:lnTo>
                    <a:pt x="0" y="180340"/>
                  </a:lnTo>
                  <a:lnTo>
                    <a:pt x="90170" y="180340"/>
                  </a:lnTo>
                  <a:lnTo>
                    <a:pt x="90170" y="360680"/>
                  </a:lnTo>
                  <a:lnTo>
                    <a:pt x="270510" y="360680"/>
                  </a:lnTo>
                  <a:lnTo>
                    <a:pt x="270510" y="180340"/>
                  </a:lnTo>
                  <a:lnTo>
                    <a:pt x="360680" y="180340"/>
                  </a:lnTo>
                  <a:lnTo>
                    <a:pt x="180340" y="0"/>
                  </a:lnTo>
                  <a:close/>
                </a:path>
              </a:pathLst>
            </a:custGeom>
            <a:solidFill>
              <a:srgbClr val="FF0000"/>
            </a:solidFill>
          </p:spPr>
          <p:txBody>
            <a:bodyPr wrap="square" lIns="0" tIns="0" rIns="0" bIns="0" rtlCol="0"/>
            <a:lstStyle/>
            <a:p/>
          </p:txBody>
        </p:sp>
      </p:grpSp>
      <p:pic>
        <p:nvPicPr>
          <p:cNvPr id="377" name="object 377"/>
          <p:cNvPicPr/>
          <p:nvPr/>
        </p:nvPicPr>
        <p:blipFill>
          <a:blip r:embed="rId3" cstate="print"/>
          <a:stretch>
            <a:fillRect/>
          </a:stretch>
        </p:blipFill>
        <p:spPr>
          <a:xfrm>
            <a:off x="8717545" y="4664543"/>
            <a:ext cx="682773" cy="468391"/>
          </a:xfrm>
          <a:prstGeom prst="rect">
            <a:avLst/>
          </a:prstGeom>
        </p:spPr>
      </p:pic>
      <p:sp>
        <p:nvSpPr>
          <p:cNvPr id="378" name="object 378"/>
          <p:cNvSpPr/>
          <p:nvPr/>
        </p:nvSpPr>
        <p:spPr>
          <a:xfrm>
            <a:off x="3495040" y="1480819"/>
            <a:ext cx="119380" cy="121920"/>
          </a:xfrm>
          <a:custGeom>
            <a:avLst/>
            <a:gdLst/>
            <a:ahLst/>
            <a:cxnLst/>
            <a:rect l="l" t="t" r="r" b="b"/>
            <a:pathLst>
              <a:path w="119379" h="121919">
                <a:moveTo>
                  <a:pt x="119379" y="0"/>
                </a:moveTo>
                <a:lnTo>
                  <a:pt x="0" y="0"/>
                </a:lnTo>
                <a:lnTo>
                  <a:pt x="0" y="121920"/>
                </a:lnTo>
                <a:lnTo>
                  <a:pt x="119379" y="121920"/>
                </a:lnTo>
                <a:lnTo>
                  <a:pt x="119379" y="0"/>
                </a:lnTo>
                <a:close/>
              </a:path>
            </a:pathLst>
          </a:custGeom>
          <a:solidFill>
            <a:srgbClr val="6B6BCF"/>
          </a:solidFill>
        </p:spPr>
        <p:txBody>
          <a:bodyPr wrap="square" lIns="0" tIns="0" rIns="0" bIns="0" rtlCol="0"/>
          <a:lstStyle/>
          <a:p/>
        </p:txBody>
      </p:sp>
      <p:sp>
        <p:nvSpPr>
          <p:cNvPr id="379" name="object 379"/>
          <p:cNvSpPr/>
          <p:nvPr/>
        </p:nvSpPr>
        <p:spPr>
          <a:xfrm>
            <a:off x="5082540" y="1480819"/>
            <a:ext cx="121920" cy="121920"/>
          </a:xfrm>
          <a:custGeom>
            <a:avLst/>
            <a:gdLst/>
            <a:ahLst/>
            <a:cxnLst/>
            <a:rect l="l" t="t" r="r" b="b"/>
            <a:pathLst>
              <a:path w="121920" h="121919">
                <a:moveTo>
                  <a:pt x="121920" y="0"/>
                </a:moveTo>
                <a:lnTo>
                  <a:pt x="0" y="0"/>
                </a:lnTo>
                <a:lnTo>
                  <a:pt x="0" y="121920"/>
                </a:lnTo>
                <a:lnTo>
                  <a:pt x="121920" y="121920"/>
                </a:lnTo>
                <a:lnTo>
                  <a:pt x="121920" y="0"/>
                </a:lnTo>
                <a:close/>
              </a:path>
            </a:pathLst>
          </a:custGeom>
          <a:solidFill>
            <a:srgbClr val="E9F4F5"/>
          </a:solidFill>
        </p:spPr>
        <p:txBody>
          <a:bodyPr wrap="square" lIns="0" tIns="0" rIns="0" bIns="0" rtlCol="0"/>
          <a:lstStyle/>
          <a:p/>
        </p:txBody>
      </p:sp>
      <p:sp>
        <p:nvSpPr>
          <p:cNvPr id="380" name="object 380"/>
          <p:cNvSpPr txBox="1"/>
          <p:nvPr/>
        </p:nvSpPr>
        <p:spPr>
          <a:xfrm>
            <a:off x="642762" y="900144"/>
            <a:ext cx="7463790" cy="954405"/>
          </a:xfrm>
          <a:prstGeom prst="rect">
            <a:avLst/>
          </a:prstGeom>
        </p:spPr>
        <p:txBody>
          <a:bodyPr wrap="square" lIns="0" tIns="12700" rIns="0" bIns="0" rtlCol="0" vert="horz">
            <a:spAutoFit/>
          </a:bodyPr>
          <a:lstStyle/>
          <a:p>
            <a:pPr marL="1169035">
              <a:lnSpc>
                <a:spcPct val="100000"/>
              </a:lnSpc>
              <a:spcBef>
                <a:spcPts val="100"/>
              </a:spcBef>
            </a:pPr>
            <a:r>
              <a:rPr dirty="0" sz="2000" spc="35" b="1">
                <a:solidFill>
                  <a:srgbClr val="585858"/>
                </a:solidFill>
                <a:latin typeface="Yu Gothic UI Semibold"/>
                <a:cs typeface="Yu Gothic UI Semibold"/>
              </a:rPr>
              <a:t>高等教育費用</a:t>
            </a:r>
            <a:r>
              <a:rPr dirty="0" sz="2000" spc="30" b="1">
                <a:solidFill>
                  <a:srgbClr val="585858"/>
                </a:solidFill>
                <a:latin typeface="Yu Gothic UI Semibold"/>
                <a:cs typeface="Yu Gothic UI Semibold"/>
              </a:rPr>
              <a:t>の</a:t>
            </a:r>
            <a:r>
              <a:rPr dirty="0" sz="2000" spc="35" b="1">
                <a:solidFill>
                  <a:srgbClr val="585858"/>
                </a:solidFill>
                <a:latin typeface="Yu Gothic UI Semibold"/>
                <a:cs typeface="Yu Gothic UI Semibold"/>
              </a:rPr>
              <a:t>支出</a:t>
            </a:r>
            <a:r>
              <a:rPr dirty="0" sz="1600" b="1">
                <a:solidFill>
                  <a:srgbClr val="585858"/>
                </a:solidFill>
                <a:latin typeface="Yu Gothic UI Semibold"/>
                <a:cs typeface="Yu Gothic UI Semibold"/>
              </a:rPr>
              <a:t>（公的負担</a:t>
            </a:r>
            <a:r>
              <a:rPr dirty="0" sz="1600" spc="70" b="1">
                <a:solidFill>
                  <a:srgbClr val="585858"/>
                </a:solidFill>
                <a:latin typeface="Yu Gothic UI Semibold"/>
                <a:cs typeface="Yu Gothic UI Semibold"/>
              </a:rPr>
              <a:t> </a:t>
            </a:r>
            <a:r>
              <a:rPr dirty="0" sz="1600" b="1">
                <a:solidFill>
                  <a:srgbClr val="585858"/>
                </a:solidFill>
                <a:latin typeface="Yu Gothic UI Semibold"/>
                <a:cs typeface="Yu Gothic UI Semibold"/>
              </a:rPr>
              <a:t>対</a:t>
            </a:r>
            <a:r>
              <a:rPr dirty="0" sz="1600" spc="50" b="1">
                <a:solidFill>
                  <a:srgbClr val="585858"/>
                </a:solidFill>
                <a:latin typeface="Yu Gothic UI Semibold"/>
                <a:cs typeface="Yu Gothic UI Semibold"/>
              </a:rPr>
              <a:t> </a:t>
            </a:r>
            <a:r>
              <a:rPr dirty="0" sz="1600" spc="40" b="1">
                <a:solidFill>
                  <a:srgbClr val="585858"/>
                </a:solidFill>
                <a:latin typeface="Yu Gothic UI Semibold"/>
                <a:cs typeface="Yu Gothic UI Semibold"/>
              </a:rPr>
              <a:t>私的負担</a:t>
            </a:r>
            <a:r>
              <a:rPr dirty="0" sz="1600" spc="30" b="1">
                <a:solidFill>
                  <a:srgbClr val="585858"/>
                </a:solidFill>
                <a:latin typeface="Yu Gothic UI Semibold"/>
                <a:cs typeface="Yu Gothic UI Semibold"/>
              </a:rPr>
              <a:t>の</a:t>
            </a:r>
            <a:r>
              <a:rPr dirty="0" sz="1600" spc="40" b="1">
                <a:solidFill>
                  <a:srgbClr val="585858"/>
                </a:solidFill>
                <a:latin typeface="Yu Gothic UI Semibold"/>
                <a:cs typeface="Yu Gothic UI Semibold"/>
              </a:rPr>
              <a:t>割合</a:t>
            </a:r>
            <a:r>
              <a:rPr dirty="0" sz="1600" spc="30" b="1">
                <a:solidFill>
                  <a:srgbClr val="585858"/>
                </a:solidFill>
                <a:latin typeface="Yu Gothic UI Semibold"/>
                <a:cs typeface="Yu Gothic UI Semibold"/>
              </a:rPr>
              <a:t>の</a:t>
            </a:r>
            <a:r>
              <a:rPr dirty="0" sz="1600" spc="40" b="1">
                <a:solidFill>
                  <a:srgbClr val="585858"/>
                </a:solidFill>
                <a:latin typeface="Yu Gothic UI Semibold"/>
                <a:cs typeface="Yu Gothic UI Semibold"/>
              </a:rPr>
              <a:t>各国比較）</a:t>
            </a:r>
            <a:endParaRPr sz="1600">
              <a:latin typeface="Yu Gothic UI Semibold"/>
              <a:cs typeface="Yu Gothic UI Semibold"/>
            </a:endParaRPr>
          </a:p>
          <a:p>
            <a:pPr marL="3027680">
              <a:lnSpc>
                <a:spcPct val="100000"/>
              </a:lnSpc>
              <a:spcBef>
                <a:spcPts val="1630"/>
              </a:spcBef>
              <a:tabLst>
                <a:tab pos="4617085" algn="l"/>
              </a:tabLst>
            </a:pPr>
            <a:r>
              <a:rPr dirty="0" sz="1400" b="1">
                <a:solidFill>
                  <a:srgbClr val="585858"/>
                </a:solidFill>
                <a:latin typeface="Yu Gothic UI Semibold"/>
                <a:cs typeface="Yu Gothic UI Semibold"/>
              </a:rPr>
              <a:t>公的負担	私的負担</a:t>
            </a:r>
            <a:endParaRPr sz="1400">
              <a:latin typeface="Yu Gothic UI Semibold"/>
              <a:cs typeface="Yu Gothic UI Semibold"/>
            </a:endParaRPr>
          </a:p>
          <a:p>
            <a:pPr marL="12700">
              <a:lnSpc>
                <a:spcPct val="100000"/>
              </a:lnSpc>
              <a:spcBef>
                <a:spcPts val="280"/>
              </a:spcBef>
            </a:pPr>
            <a:r>
              <a:rPr dirty="0" sz="1100">
                <a:latin typeface="Meiryo"/>
                <a:cs typeface="Meiryo"/>
              </a:rPr>
              <a:t>（％）</a:t>
            </a:r>
            <a:endParaRPr sz="1100">
              <a:latin typeface="Meiryo"/>
              <a:cs typeface="Meiryo"/>
            </a:endParaRPr>
          </a:p>
        </p:txBody>
      </p:sp>
      <p:sp>
        <p:nvSpPr>
          <p:cNvPr id="381" name="object 381"/>
          <p:cNvSpPr txBox="1">
            <a:spLocks noGrp="1"/>
          </p:cNvSpPr>
          <p:nvPr>
            <p:ph type="title"/>
          </p:nvPr>
        </p:nvSpPr>
        <p:spPr>
          <a:xfrm>
            <a:off x="323556"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
        <p:nvSpPr>
          <p:cNvPr id="382" name="object 382"/>
          <p:cNvSpPr/>
          <p:nvPr/>
        </p:nvSpPr>
        <p:spPr>
          <a:xfrm>
            <a:off x="119379" y="5979159"/>
            <a:ext cx="9657080" cy="406400"/>
          </a:xfrm>
          <a:custGeom>
            <a:avLst/>
            <a:gdLst/>
            <a:ahLst/>
            <a:cxnLst/>
            <a:rect l="l" t="t" r="r" b="b"/>
            <a:pathLst>
              <a:path w="9657080" h="406400">
                <a:moveTo>
                  <a:pt x="9657080" y="0"/>
                </a:moveTo>
                <a:lnTo>
                  <a:pt x="0" y="0"/>
                </a:lnTo>
                <a:lnTo>
                  <a:pt x="0" y="406399"/>
                </a:lnTo>
                <a:lnTo>
                  <a:pt x="9657080" y="406399"/>
                </a:lnTo>
                <a:lnTo>
                  <a:pt x="9657080" y="0"/>
                </a:lnTo>
                <a:close/>
              </a:path>
            </a:pathLst>
          </a:custGeom>
          <a:solidFill>
            <a:srgbClr val="FFFF5B"/>
          </a:solidFill>
        </p:spPr>
        <p:txBody>
          <a:bodyPr wrap="square" lIns="0" tIns="0" rIns="0" bIns="0" rtlCol="0"/>
          <a:lstStyle/>
          <a:p/>
        </p:txBody>
      </p:sp>
      <p:sp>
        <p:nvSpPr>
          <p:cNvPr id="383" name="object 383"/>
          <p:cNvSpPr txBox="1"/>
          <p:nvPr/>
        </p:nvSpPr>
        <p:spPr>
          <a:xfrm>
            <a:off x="1988049" y="6066572"/>
            <a:ext cx="5918200" cy="269240"/>
          </a:xfrm>
          <a:prstGeom prst="rect">
            <a:avLst/>
          </a:prstGeom>
        </p:spPr>
        <p:txBody>
          <a:bodyPr wrap="square" lIns="0" tIns="12700" rIns="0" bIns="0" rtlCol="0" vert="horz">
            <a:spAutoFit/>
          </a:bodyPr>
          <a:lstStyle/>
          <a:p>
            <a:pPr marL="12700">
              <a:lnSpc>
                <a:spcPct val="100000"/>
              </a:lnSpc>
              <a:spcBef>
                <a:spcPts val="100"/>
              </a:spcBef>
            </a:pPr>
            <a:r>
              <a:rPr dirty="0" sz="1600" b="1">
                <a:solidFill>
                  <a:srgbClr val="252525"/>
                </a:solidFill>
                <a:latin typeface="Yu Gothic UI Semibold"/>
                <a:cs typeface="Yu Gothic UI Semibold"/>
              </a:rPr>
              <a:t>日本</a:t>
            </a:r>
            <a:r>
              <a:rPr dirty="0" sz="1600" spc="260" b="1">
                <a:solidFill>
                  <a:srgbClr val="252525"/>
                </a:solidFill>
                <a:latin typeface="Yu Gothic UI Semibold"/>
                <a:cs typeface="Yu Gothic UI Semibold"/>
              </a:rPr>
              <a:t>の</a:t>
            </a:r>
            <a:r>
              <a:rPr dirty="0" sz="1600" spc="260" b="1">
                <a:solidFill>
                  <a:srgbClr val="252525"/>
                </a:solidFill>
                <a:latin typeface="Yu Gothic UI Semibold"/>
                <a:cs typeface="Yu Gothic UI Semibold"/>
              </a:rPr>
              <a:t>高等教育</a:t>
            </a:r>
            <a:r>
              <a:rPr dirty="0" sz="1600" spc="320" b="1">
                <a:solidFill>
                  <a:srgbClr val="252525"/>
                </a:solidFill>
                <a:latin typeface="Yu Gothic UI Semibold"/>
                <a:cs typeface="Yu Gothic UI Semibold"/>
              </a:rPr>
              <a:t>に</a:t>
            </a:r>
            <a:r>
              <a:rPr dirty="0" sz="1600" spc="320" b="1">
                <a:solidFill>
                  <a:srgbClr val="252525"/>
                </a:solidFill>
                <a:latin typeface="Yu Gothic UI Semibold"/>
                <a:cs typeface="Yu Gothic UI Semibold"/>
              </a:rPr>
              <a:t>対</a:t>
            </a:r>
            <a:r>
              <a:rPr dirty="0" sz="1600" spc="305" b="1">
                <a:solidFill>
                  <a:srgbClr val="252525"/>
                </a:solidFill>
                <a:latin typeface="Yu Gothic UI Semibold"/>
                <a:cs typeface="Yu Gothic UI Semibold"/>
              </a:rPr>
              <a:t>する</a:t>
            </a:r>
            <a:r>
              <a:rPr dirty="0" sz="1600" spc="305" b="1">
                <a:solidFill>
                  <a:srgbClr val="252525"/>
                </a:solidFill>
                <a:latin typeface="Yu Gothic UI Semibold"/>
                <a:cs typeface="Yu Gothic UI Semibold"/>
              </a:rPr>
              <a:t>公的負担</a:t>
            </a:r>
            <a:r>
              <a:rPr dirty="0" sz="1600" spc="260" b="1">
                <a:solidFill>
                  <a:srgbClr val="252525"/>
                </a:solidFill>
                <a:latin typeface="Yu Gothic UI Semibold"/>
                <a:cs typeface="Yu Gothic UI Semibold"/>
              </a:rPr>
              <a:t>の</a:t>
            </a:r>
            <a:r>
              <a:rPr dirty="0" sz="1600" spc="260" b="1">
                <a:solidFill>
                  <a:srgbClr val="252525"/>
                </a:solidFill>
                <a:latin typeface="Yu Gothic UI Semibold"/>
                <a:cs typeface="Yu Gothic UI Semibold"/>
              </a:rPr>
              <a:t>割合</a:t>
            </a:r>
            <a:r>
              <a:rPr dirty="0" sz="1600" spc="195" b="1">
                <a:solidFill>
                  <a:srgbClr val="252525"/>
                </a:solidFill>
                <a:latin typeface="Yu Gothic UI Semibold"/>
                <a:cs typeface="Yu Gothic UI Semibold"/>
              </a:rPr>
              <a:t>は</a:t>
            </a:r>
            <a:r>
              <a:rPr dirty="0" sz="1600" spc="195" b="1">
                <a:solidFill>
                  <a:srgbClr val="252525"/>
                </a:solidFill>
                <a:latin typeface="Yu Gothic UI Semibold"/>
                <a:cs typeface="Yu Gothic UI Semibold"/>
              </a:rPr>
              <a:t>諸外国</a:t>
            </a:r>
            <a:r>
              <a:rPr dirty="0" sz="1600" spc="320" b="1">
                <a:solidFill>
                  <a:srgbClr val="252525"/>
                </a:solidFill>
                <a:latin typeface="Yu Gothic UI Semibold"/>
                <a:cs typeface="Yu Gothic UI Semibold"/>
              </a:rPr>
              <a:t>に</a:t>
            </a:r>
            <a:r>
              <a:rPr dirty="0" sz="1600" spc="320" b="1">
                <a:solidFill>
                  <a:srgbClr val="252525"/>
                </a:solidFill>
                <a:latin typeface="Yu Gothic UI Semibold"/>
                <a:cs typeface="Yu Gothic UI Semibold"/>
              </a:rPr>
              <a:t>比</a:t>
            </a:r>
            <a:r>
              <a:rPr dirty="0" sz="1600" spc="315" b="1">
                <a:solidFill>
                  <a:srgbClr val="252525"/>
                </a:solidFill>
                <a:latin typeface="Yu Gothic UI Semibold"/>
                <a:cs typeface="Yu Gothic UI Semibold"/>
              </a:rPr>
              <a:t>べて</a:t>
            </a:r>
            <a:r>
              <a:rPr dirty="0" sz="1600" spc="315" b="1">
                <a:solidFill>
                  <a:srgbClr val="252525"/>
                </a:solidFill>
                <a:latin typeface="Yu Gothic UI Semibold"/>
                <a:cs typeface="Yu Gothic UI Semibold"/>
              </a:rPr>
              <a:t>低</a:t>
            </a:r>
            <a:r>
              <a:rPr dirty="0" sz="1600" spc="260" b="1">
                <a:solidFill>
                  <a:srgbClr val="252525"/>
                </a:solidFill>
                <a:latin typeface="Yu Gothic UI Semibold"/>
                <a:cs typeface="Yu Gothic UI Semibold"/>
              </a:rPr>
              <a:t>い</a:t>
            </a:r>
            <a:r>
              <a:rPr dirty="0" sz="1600" spc="535" b="1">
                <a:solidFill>
                  <a:srgbClr val="252525"/>
                </a:solidFill>
                <a:latin typeface="Yu Gothic UI Semibold"/>
                <a:cs typeface="Yu Gothic UI Semibold"/>
              </a:rPr>
              <a:t>。</a:t>
            </a:r>
            <a:endParaRPr sz="1600">
              <a:latin typeface="Yu Gothic UI Semibold"/>
              <a:cs typeface="Yu Gothic UI Semibold"/>
            </a:endParaRPr>
          </a:p>
        </p:txBody>
      </p:sp>
      <p:sp>
        <p:nvSpPr>
          <p:cNvPr id="386" name="object 38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31</a:t>
            </a:r>
          </a:p>
        </p:txBody>
      </p:sp>
      <p:sp>
        <p:nvSpPr>
          <p:cNvPr id="387" name="object 38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84" name="object 384"/>
          <p:cNvSpPr txBox="1"/>
          <p:nvPr/>
        </p:nvSpPr>
        <p:spPr>
          <a:xfrm>
            <a:off x="5279772" y="5695141"/>
            <a:ext cx="4346575" cy="187325"/>
          </a:xfrm>
          <a:prstGeom prst="rect">
            <a:avLst/>
          </a:prstGeom>
        </p:spPr>
        <p:txBody>
          <a:bodyPr wrap="square" lIns="0" tIns="13970" rIns="0" bIns="0" rtlCol="0" vert="horz">
            <a:spAutoFit/>
          </a:bodyPr>
          <a:lstStyle/>
          <a:p>
            <a:pPr marL="12700">
              <a:lnSpc>
                <a:spcPct val="100000"/>
              </a:lnSpc>
              <a:spcBef>
                <a:spcPts val="110"/>
              </a:spcBef>
            </a:pPr>
            <a:r>
              <a:rPr dirty="0" sz="1050" spc="80" b="1">
                <a:solidFill>
                  <a:srgbClr val="7E7E7E"/>
                </a:solidFill>
                <a:latin typeface="Yu Gothic UI Semibold"/>
                <a:cs typeface="Yu Gothic UI Semibold"/>
              </a:rPr>
              <a:t>木村治生</a:t>
            </a:r>
            <a:r>
              <a:rPr dirty="0" sz="1050" spc="40" b="1">
                <a:solidFill>
                  <a:srgbClr val="7E7E7E"/>
                </a:solidFill>
                <a:latin typeface="Yu Gothic UI Semibold"/>
                <a:cs typeface="Yu Gothic UI Semibold"/>
              </a:rPr>
              <a:t>「</a:t>
            </a:r>
            <a:r>
              <a:rPr dirty="0" sz="1050" spc="80" b="1">
                <a:solidFill>
                  <a:srgbClr val="7E7E7E"/>
                </a:solidFill>
                <a:latin typeface="Yu Gothic UI Semibold"/>
                <a:cs typeface="Yu Gothic UI Semibold"/>
              </a:rPr>
              <a:t>低所</a:t>
            </a:r>
            <a:r>
              <a:rPr dirty="0" sz="1050" spc="60" b="1">
                <a:solidFill>
                  <a:srgbClr val="7E7E7E"/>
                </a:solidFill>
                <a:latin typeface="Yu Gothic UI Semibold"/>
                <a:cs typeface="Yu Gothic UI Semibold"/>
              </a:rPr>
              <a:t>得</a:t>
            </a:r>
            <a:r>
              <a:rPr dirty="0" sz="1050" spc="10" b="1">
                <a:solidFill>
                  <a:srgbClr val="7E7E7E"/>
                </a:solidFill>
                <a:latin typeface="Yu Gothic UI Semibold"/>
                <a:cs typeface="Yu Gothic UI Semibold"/>
              </a:rPr>
              <a:t>世</a:t>
            </a:r>
            <a:r>
              <a:rPr dirty="0" sz="1050" spc="-10" b="1">
                <a:solidFill>
                  <a:srgbClr val="7E7E7E"/>
                </a:solidFill>
                <a:latin typeface="Yu Gothic UI Semibold"/>
                <a:cs typeface="Yu Gothic UI Semibold"/>
              </a:rPr>
              <a:t>帯</a:t>
            </a:r>
            <a:r>
              <a:rPr dirty="0" sz="1050" spc="85" b="1">
                <a:solidFill>
                  <a:srgbClr val="7E7E7E"/>
                </a:solidFill>
                <a:latin typeface="Yu Gothic UI Semibold"/>
                <a:cs typeface="Yu Gothic UI Semibold"/>
              </a:rPr>
              <a:t>の</a:t>
            </a:r>
            <a:r>
              <a:rPr dirty="0" sz="1050" spc="80" b="1">
                <a:solidFill>
                  <a:srgbClr val="7E7E7E"/>
                </a:solidFill>
                <a:latin typeface="Yu Gothic UI Semibold"/>
                <a:cs typeface="Yu Gothic UI Semibold"/>
              </a:rPr>
              <a:t>高</a:t>
            </a:r>
            <a:r>
              <a:rPr dirty="0" sz="1050" spc="10" b="1">
                <a:solidFill>
                  <a:srgbClr val="7E7E7E"/>
                </a:solidFill>
                <a:latin typeface="Yu Gothic UI Semibold"/>
                <a:cs typeface="Yu Gothic UI Semibold"/>
              </a:rPr>
              <a:t>校</a:t>
            </a:r>
            <a:r>
              <a:rPr dirty="0" sz="1050" spc="-10" b="1">
                <a:solidFill>
                  <a:srgbClr val="7E7E7E"/>
                </a:solidFill>
                <a:latin typeface="Yu Gothic UI Semibold"/>
                <a:cs typeface="Yu Gothic UI Semibold"/>
              </a:rPr>
              <a:t>生</a:t>
            </a:r>
            <a:r>
              <a:rPr dirty="0" sz="1050" spc="85" b="1">
                <a:solidFill>
                  <a:srgbClr val="7E7E7E"/>
                </a:solidFill>
                <a:latin typeface="Yu Gothic UI Semibold"/>
                <a:cs typeface="Yu Gothic UI Semibold"/>
              </a:rPr>
              <a:t>の</a:t>
            </a:r>
            <a:r>
              <a:rPr dirty="0" sz="1050" spc="80" b="1">
                <a:solidFill>
                  <a:srgbClr val="7E7E7E"/>
                </a:solidFill>
                <a:latin typeface="Yu Gothic UI Semibold"/>
                <a:cs typeface="Yu Gothic UI Semibold"/>
              </a:rPr>
              <a:t>進</a:t>
            </a:r>
            <a:r>
              <a:rPr dirty="0" sz="1050" spc="10" b="1">
                <a:solidFill>
                  <a:srgbClr val="7E7E7E"/>
                </a:solidFill>
                <a:latin typeface="Yu Gothic UI Semibold"/>
                <a:cs typeface="Yu Gothic UI Semibold"/>
              </a:rPr>
              <a:t>路</a:t>
            </a:r>
            <a:r>
              <a:rPr dirty="0" sz="1050" spc="-10" b="1">
                <a:solidFill>
                  <a:srgbClr val="7E7E7E"/>
                </a:solidFill>
                <a:latin typeface="Yu Gothic UI Semibold"/>
                <a:cs typeface="Yu Gothic UI Semibold"/>
              </a:rPr>
              <a:t>選</a:t>
            </a:r>
            <a:r>
              <a:rPr dirty="0" sz="1050" spc="10" b="1">
                <a:solidFill>
                  <a:srgbClr val="7E7E7E"/>
                </a:solidFill>
                <a:latin typeface="Yu Gothic UI Semibold"/>
                <a:cs typeface="Yu Gothic UI Semibold"/>
              </a:rPr>
              <a:t>択</a:t>
            </a:r>
            <a:r>
              <a:rPr dirty="0" sz="1050" spc="-60" b="1">
                <a:solidFill>
                  <a:srgbClr val="7E7E7E"/>
                </a:solidFill>
                <a:latin typeface="Yu Gothic UI Semibold"/>
                <a:cs typeface="Yu Gothic UI Semibold"/>
              </a:rPr>
              <a:t> </a:t>
            </a:r>
            <a:r>
              <a:rPr dirty="0" sz="1050" spc="114" b="1">
                <a:solidFill>
                  <a:srgbClr val="7E7E7E"/>
                </a:solidFill>
                <a:latin typeface="Yu Gothic UI Semibold"/>
                <a:cs typeface="Yu Gothic UI Semibold"/>
              </a:rPr>
              <a:t>」</a:t>
            </a:r>
            <a:r>
              <a:rPr dirty="0" sz="1050" spc="180" b="1">
                <a:solidFill>
                  <a:srgbClr val="7E7E7E"/>
                </a:solidFill>
                <a:latin typeface="Yu Gothic UI Semibold"/>
                <a:cs typeface="Yu Gothic UI Semibold"/>
              </a:rPr>
              <a:t>を</a:t>
            </a:r>
            <a:r>
              <a:rPr dirty="0" sz="1050" spc="185" b="1">
                <a:solidFill>
                  <a:srgbClr val="7E7E7E"/>
                </a:solidFill>
                <a:latin typeface="Yu Gothic UI Semibold"/>
                <a:cs typeface="Yu Gothic UI Semibold"/>
              </a:rPr>
              <a:t>も</a:t>
            </a:r>
            <a:r>
              <a:rPr dirty="0" sz="1050" spc="170" b="1">
                <a:solidFill>
                  <a:srgbClr val="7E7E7E"/>
                </a:solidFill>
                <a:latin typeface="Yu Gothic UI Semibold"/>
                <a:cs typeface="Yu Gothic UI Semibold"/>
              </a:rPr>
              <a:t>と</a:t>
            </a:r>
            <a:r>
              <a:rPr dirty="0" sz="1050" spc="185" b="1">
                <a:solidFill>
                  <a:srgbClr val="7E7E7E"/>
                </a:solidFill>
                <a:latin typeface="Yu Gothic UI Semibold"/>
                <a:cs typeface="Yu Gothic UI Semibold"/>
              </a:rPr>
              <a:t>に</a:t>
            </a:r>
            <a:r>
              <a:rPr dirty="0" sz="1050" spc="235" b="1">
                <a:solidFill>
                  <a:srgbClr val="7E7E7E"/>
                </a:solidFill>
                <a:latin typeface="Yu Gothic UI Semibold"/>
                <a:cs typeface="Yu Gothic UI Semibold"/>
              </a:rPr>
              <a:t>日本</a:t>
            </a:r>
            <a:r>
              <a:rPr dirty="0" sz="1050" spc="215" b="1">
                <a:solidFill>
                  <a:srgbClr val="7E7E7E"/>
                </a:solidFill>
                <a:latin typeface="Yu Gothic UI Semibold"/>
                <a:cs typeface="Yu Gothic UI Semibold"/>
              </a:rPr>
              <a:t>維</a:t>
            </a:r>
            <a:r>
              <a:rPr dirty="0" sz="1050" spc="100" b="1">
                <a:solidFill>
                  <a:srgbClr val="7E7E7E"/>
                </a:solidFill>
                <a:latin typeface="Yu Gothic UI Semibold"/>
                <a:cs typeface="Yu Gothic UI Semibold"/>
              </a:rPr>
              <a:t>新</a:t>
            </a:r>
            <a:r>
              <a:rPr dirty="0" sz="1050" spc="65" b="1">
                <a:solidFill>
                  <a:srgbClr val="7E7E7E"/>
                </a:solidFill>
                <a:latin typeface="Yu Gothic UI Semibold"/>
                <a:cs typeface="Yu Gothic UI Semibold"/>
              </a:rPr>
              <a:t>の</a:t>
            </a:r>
            <a:r>
              <a:rPr dirty="0" sz="1050" spc="10" b="1">
                <a:solidFill>
                  <a:srgbClr val="7E7E7E"/>
                </a:solidFill>
                <a:latin typeface="Yu Gothic UI Semibold"/>
                <a:cs typeface="Yu Gothic UI Semibold"/>
              </a:rPr>
              <a:t>会</a:t>
            </a:r>
            <a:r>
              <a:rPr dirty="0" sz="1050" spc="-10" b="1">
                <a:solidFill>
                  <a:srgbClr val="7E7E7E"/>
                </a:solidFill>
                <a:latin typeface="Yu Gothic UI Semibold"/>
                <a:cs typeface="Yu Gothic UI Semibold"/>
              </a:rPr>
              <a:t>作</a:t>
            </a:r>
            <a:r>
              <a:rPr dirty="0" sz="1050" spc="10" b="1">
                <a:solidFill>
                  <a:srgbClr val="7E7E7E"/>
                </a:solidFill>
                <a:latin typeface="Yu Gothic UI Semibold"/>
                <a:cs typeface="Yu Gothic UI Semibold"/>
              </a:rPr>
              <a:t>成</a:t>
            </a:r>
            <a:endParaRPr sz="1050">
              <a:latin typeface="Yu Gothic UI Semibold"/>
              <a:cs typeface="Yu Gothic UI Semibold"/>
            </a:endParaRPr>
          </a:p>
        </p:txBody>
      </p:sp>
      <p:sp>
        <p:nvSpPr>
          <p:cNvPr id="385" name="object 385"/>
          <p:cNvSpPr txBox="1"/>
          <p:nvPr/>
        </p:nvSpPr>
        <p:spPr>
          <a:xfrm>
            <a:off x="799075" y="2405360"/>
            <a:ext cx="386715" cy="208279"/>
          </a:xfrm>
          <a:prstGeom prst="rect">
            <a:avLst/>
          </a:prstGeom>
        </p:spPr>
        <p:txBody>
          <a:bodyPr wrap="square" lIns="0" tIns="12700" rIns="0" bIns="0" rtlCol="0" vert="horz">
            <a:spAutoFit/>
          </a:bodyPr>
          <a:lstStyle/>
          <a:p>
            <a:pPr marL="12700">
              <a:lnSpc>
                <a:spcPct val="100000"/>
              </a:lnSpc>
              <a:spcBef>
                <a:spcPts val="100"/>
              </a:spcBef>
            </a:pPr>
            <a:r>
              <a:rPr dirty="0" sz="1200" spc="5" b="1">
                <a:solidFill>
                  <a:srgbClr val="FF0000"/>
                </a:solidFill>
                <a:latin typeface="Meiryo"/>
                <a:cs typeface="Meiryo"/>
              </a:rPr>
              <a:t>36</a:t>
            </a:r>
            <a:r>
              <a:rPr dirty="0" sz="1200" b="1">
                <a:solidFill>
                  <a:srgbClr val="FF0000"/>
                </a:solidFill>
                <a:latin typeface="Meiryo"/>
                <a:cs typeface="Meiryo"/>
              </a:rPr>
              <a:t>％</a:t>
            </a:r>
            <a:endParaRPr sz="1200">
              <a:latin typeface="Meiryo"/>
              <a:cs typeface="Meiry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5300" y="4124959"/>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3" name="object 3"/>
          <p:cNvSpPr/>
          <p:nvPr/>
        </p:nvSpPr>
        <p:spPr>
          <a:xfrm>
            <a:off x="68834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 name="object 4"/>
          <p:cNvSpPr/>
          <p:nvPr/>
        </p:nvSpPr>
        <p:spPr>
          <a:xfrm>
            <a:off x="91948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 name="object 5"/>
          <p:cNvSpPr/>
          <p:nvPr/>
        </p:nvSpPr>
        <p:spPr>
          <a:xfrm>
            <a:off x="1150619" y="412495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6" name="object 6"/>
          <p:cNvSpPr/>
          <p:nvPr/>
        </p:nvSpPr>
        <p:spPr>
          <a:xfrm>
            <a:off x="138176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7" name="object 7"/>
          <p:cNvSpPr/>
          <p:nvPr/>
        </p:nvSpPr>
        <p:spPr>
          <a:xfrm>
            <a:off x="161290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8" name="object 8"/>
          <p:cNvSpPr/>
          <p:nvPr/>
        </p:nvSpPr>
        <p:spPr>
          <a:xfrm>
            <a:off x="184403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 name="object 9"/>
          <p:cNvSpPr/>
          <p:nvPr/>
        </p:nvSpPr>
        <p:spPr>
          <a:xfrm>
            <a:off x="2075179" y="412495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0" name="object 10"/>
          <p:cNvSpPr/>
          <p:nvPr/>
        </p:nvSpPr>
        <p:spPr>
          <a:xfrm>
            <a:off x="2306320" y="412495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1" name="object 11"/>
          <p:cNvSpPr/>
          <p:nvPr/>
        </p:nvSpPr>
        <p:spPr>
          <a:xfrm>
            <a:off x="2537460" y="412495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12" name="object 12"/>
          <p:cNvSpPr/>
          <p:nvPr/>
        </p:nvSpPr>
        <p:spPr>
          <a:xfrm>
            <a:off x="277113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 name="object 13"/>
          <p:cNvSpPr/>
          <p:nvPr/>
        </p:nvSpPr>
        <p:spPr>
          <a:xfrm>
            <a:off x="300227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4" name="object 14"/>
          <p:cNvSpPr/>
          <p:nvPr/>
        </p:nvSpPr>
        <p:spPr>
          <a:xfrm>
            <a:off x="323342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5" name="object 15"/>
          <p:cNvSpPr/>
          <p:nvPr/>
        </p:nvSpPr>
        <p:spPr>
          <a:xfrm>
            <a:off x="346455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6" name="object 16"/>
          <p:cNvSpPr/>
          <p:nvPr/>
        </p:nvSpPr>
        <p:spPr>
          <a:xfrm>
            <a:off x="369570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7" name="object 17"/>
          <p:cNvSpPr/>
          <p:nvPr/>
        </p:nvSpPr>
        <p:spPr>
          <a:xfrm>
            <a:off x="392684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8" name="object 18"/>
          <p:cNvSpPr/>
          <p:nvPr/>
        </p:nvSpPr>
        <p:spPr>
          <a:xfrm>
            <a:off x="4157979" y="412495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9" name="object 19"/>
          <p:cNvSpPr/>
          <p:nvPr/>
        </p:nvSpPr>
        <p:spPr>
          <a:xfrm>
            <a:off x="4389120" y="412495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20" name="object 20"/>
          <p:cNvSpPr/>
          <p:nvPr/>
        </p:nvSpPr>
        <p:spPr>
          <a:xfrm>
            <a:off x="4620259" y="412495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21" name="object 21"/>
          <p:cNvSpPr/>
          <p:nvPr/>
        </p:nvSpPr>
        <p:spPr>
          <a:xfrm>
            <a:off x="4851400" y="412495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22" name="object 22"/>
          <p:cNvSpPr/>
          <p:nvPr/>
        </p:nvSpPr>
        <p:spPr>
          <a:xfrm>
            <a:off x="508507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3" name="object 23"/>
          <p:cNvSpPr/>
          <p:nvPr/>
        </p:nvSpPr>
        <p:spPr>
          <a:xfrm>
            <a:off x="531622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4" name="object 24"/>
          <p:cNvSpPr/>
          <p:nvPr/>
        </p:nvSpPr>
        <p:spPr>
          <a:xfrm>
            <a:off x="554735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5" name="object 25"/>
          <p:cNvSpPr/>
          <p:nvPr/>
        </p:nvSpPr>
        <p:spPr>
          <a:xfrm>
            <a:off x="577850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6" name="object 26"/>
          <p:cNvSpPr/>
          <p:nvPr/>
        </p:nvSpPr>
        <p:spPr>
          <a:xfrm>
            <a:off x="600964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7" name="object 27"/>
          <p:cNvSpPr/>
          <p:nvPr/>
        </p:nvSpPr>
        <p:spPr>
          <a:xfrm>
            <a:off x="624077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28" name="object 28"/>
          <p:cNvSpPr/>
          <p:nvPr/>
        </p:nvSpPr>
        <p:spPr>
          <a:xfrm>
            <a:off x="6471920" y="4124959"/>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29" name="object 29"/>
          <p:cNvSpPr/>
          <p:nvPr/>
        </p:nvSpPr>
        <p:spPr>
          <a:xfrm>
            <a:off x="6703059" y="4124959"/>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30" name="object 30"/>
          <p:cNvSpPr/>
          <p:nvPr/>
        </p:nvSpPr>
        <p:spPr>
          <a:xfrm>
            <a:off x="6934200" y="4124959"/>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31" name="object 31"/>
          <p:cNvSpPr/>
          <p:nvPr/>
        </p:nvSpPr>
        <p:spPr>
          <a:xfrm>
            <a:off x="7167880" y="412495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32" name="object 32"/>
          <p:cNvSpPr/>
          <p:nvPr/>
        </p:nvSpPr>
        <p:spPr>
          <a:xfrm>
            <a:off x="739901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33" name="object 33"/>
          <p:cNvSpPr/>
          <p:nvPr/>
        </p:nvSpPr>
        <p:spPr>
          <a:xfrm>
            <a:off x="7630159" y="412495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34" name="object 34"/>
          <p:cNvSpPr/>
          <p:nvPr/>
        </p:nvSpPr>
        <p:spPr>
          <a:xfrm>
            <a:off x="786130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35" name="object 35"/>
          <p:cNvSpPr/>
          <p:nvPr/>
        </p:nvSpPr>
        <p:spPr>
          <a:xfrm>
            <a:off x="8092440"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36" name="object 36"/>
          <p:cNvSpPr/>
          <p:nvPr/>
        </p:nvSpPr>
        <p:spPr>
          <a:xfrm>
            <a:off x="8323580" y="412495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37" name="object 37"/>
          <p:cNvSpPr/>
          <p:nvPr/>
        </p:nvSpPr>
        <p:spPr>
          <a:xfrm>
            <a:off x="8554719" y="412495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38" name="object 38"/>
          <p:cNvSpPr/>
          <p:nvPr/>
        </p:nvSpPr>
        <p:spPr>
          <a:xfrm>
            <a:off x="8785859" y="4124959"/>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39" name="object 39"/>
          <p:cNvSpPr/>
          <p:nvPr/>
        </p:nvSpPr>
        <p:spPr>
          <a:xfrm>
            <a:off x="9017000" y="4124959"/>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40" name="object 40"/>
          <p:cNvSpPr/>
          <p:nvPr/>
        </p:nvSpPr>
        <p:spPr>
          <a:xfrm>
            <a:off x="9248140" y="4124959"/>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41" name="object 41"/>
          <p:cNvSpPr/>
          <p:nvPr/>
        </p:nvSpPr>
        <p:spPr>
          <a:xfrm>
            <a:off x="9481819" y="4124959"/>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42" name="object 42"/>
          <p:cNvSpPr/>
          <p:nvPr/>
        </p:nvSpPr>
        <p:spPr>
          <a:xfrm>
            <a:off x="495300" y="3665220"/>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43" name="object 43"/>
          <p:cNvSpPr/>
          <p:nvPr/>
        </p:nvSpPr>
        <p:spPr>
          <a:xfrm>
            <a:off x="68834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4" name="object 44"/>
          <p:cNvSpPr/>
          <p:nvPr/>
        </p:nvSpPr>
        <p:spPr>
          <a:xfrm>
            <a:off x="91948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5" name="object 45"/>
          <p:cNvSpPr/>
          <p:nvPr/>
        </p:nvSpPr>
        <p:spPr>
          <a:xfrm>
            <a:off x="1150619" y="36652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46" name="object 46"/>
          <p:cNvSpPr/>
          <p:nvPr/>
        </p:nvSpPr>
        <p:spPr>
          <a:xfrm>
            <a:off x="138176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7" name="object 47"/>
          <p:cNvSpPr/>
          <p:nvPr/>
        </p:nvSpPr>
        <p:spPr>
          <a:xfrm>
            <a:off x="161290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8" name="object 48"/>
          <p:cNvSpPr/>
          <p:nvPr/>
        </p:nvSpPr>
        <p:spPr>
          <a:xfrm>
            <a:off x="184403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49" name="object 49"/>
          <p:cNvSpPr/>
          <p:nvPr/>
        </p:nvSpPr>
        <p:spPr>
          <a:xfrm>
            <a:off x="2075179" y="36652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50" name="object 50"/>
          <p:cNvSpPr/>
          <p:nvPr/>
        </p:nvSpPr>
        <p:spPr>
          <a:xfrm>
            <a:off x="2306320" y="36652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51" name="object 51"/>
          <p:cNvSpPr/>
          <p:nvPr/>
        </p:nvSpPr>
        <p:spPr>
          <a:xfrm>
            <a:off x="2537460" y="36652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52" name="object 52"/>
          <p:cNvSpPr/>
          <p:nvPr/>
        </p:nvSpPr>
        <p:spPr>
          <a:xfrm>
            <a:off x="277113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3" name="object 53"/>
          <p:cNvSpPr/>
          <p:nvPr/>
        </p:nvSpPr>
        <p:spPr>
          <a:xfrm>
            <a:off x="300227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4" name="object 54"/>
          <p:cNvSpPr/>
          <p:nvPr/>
        </p:nvSpPr>
        <p:spPr>
          <a:xfrm>
            <a:off x="323342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5" name="object 55"/>
          <p:cNvSpPr/>
          <p:nvPr/>
        </p:nvSpPr>
        <p:spPr>
          <a:xfrm>
            <a:off x="346455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6" name="object 56"/>
          <p:cNvSpPr/>
          <p:nvPr/>
        </p:nvSpPr>
        <p:spPr>
          <a:xfrm>
            <a:off x="369570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7" name="object 57"/>
          <p:cNvSpPr/>
          <p:nvPr/>
        </p:nvSpPr>
        <p:spPr>
          <a:xfrm>
            <a:off x="392684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58" name="object 58"/>
          <p:cNvSpPr/>
          <p:nvPr/>
        </p:nvSpPr>
        <p:spPr>
          <a:xfrm>
            <a:off x="4157979" y="36652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59" name="object 59"/>
          <p:cNvSpPr/>
          <p:nvPr/>
        </p:nvSpPr>
        <p:spPr>
          <a:xfrm>
            <a:off x="4389120" y="36652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60" name="object 60"/>
          <p:cNvSpPr/>
          <p:nvPr/>
        </p:nvSpPr>
        <p:spPr>
          <a:xfrm>
            <a:off x="4620259" y="36652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61" name="object 61"/>
          <p:cNvSpPr/>
          <p:nvPr/>
        </p:nvSpPr>
        <p:spPr>
          <a:xfrm>
            <a:off x="4851400" y="36652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62" name="object 62"/>
          <p:cNvSpPr/>
          <p:nvPr/>
        </p:nvSpPr>
        <p:spPr>
          <a:xfrm>
            <a:off x="508507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3" name="object 63"/>
          <p:cNvSpPr/>
          <p:nvPr/>
        </p:nvSpPr>
        <p:spPr>
          <a:xfrm>
            <a:off x="531622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4" name="object 64"/>
          <p:cNvSpPr/>
          <p:nvPr/>
        </p:nvSpPr>
        <p:spPr>
          <a:xfrm>
            <a:off x="554735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5" name="object 65"/>
          <p:cNvSpPr/>
          <p:nvPr/>
        </p:nvSpPr>
        <p:spPr>
          <a:xfrm>
            <a:off x="577850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6" name="object 66"/>
          <p:cNvSpPr/>
          <p:nvPr/>
        </p:nvSpPr>
        <p:spPr>
          <a:xfrm>
            <a:off x="600964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7" name="object 67"/>
          <p:cNvSpPr/>
          <p:nvPr/>
        </p:nvSpPr>
        <p:spPr>
          <a:xfrm>
            <a:off x="624077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68" name="object 68"/>
          <p:cNvSpPr/>
          <p:nvPr/>
        </p:nvSpPr>
        <p:spPr>
          <a:xfrm>
            <a:off x="6471920" y="3665220"/>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69" name="object 69"/>
          <p:cNvSpPr/>
          <p:nvPr/>
        </p:nvSpPr>
        <p:spPr>
          <a:xfrm>
            <a:off x="6703059" y="3665220"/>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70" name="object 70"/>
          <p:cNvSpPr/>
          <p:nvPr/>
        </p:nvSpPr>
        <p:spPr>
          <a:xfrm>
            <a:off x="6934200" y="3665220"/>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71" name="object 71"/>
          <p:cNvSpPr/>
          <p:nvPr/>
        </p:nvSpPr>
        <p:spPr>
          <a:xfrm>
            <a:off x="7167880" y="36652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72" name="object 72"/>
          <p:cNvSpPr/>
          <p:nvPr/>
        </p:nvSpPr>
        <p:spPr>
          <a:xfrm>
            <a:off x="739901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73" name="object 73"/>
          <p:cNvSpPr/>
          <p:nvPr/>
        </p:nvSpPr>
        <p:spPr>
          <a:xfrm>
            <a:off x="7630159" y="36652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74" name="object 74"/>
          <p:cNvSpPr/>
          <p:nvPr/>
        </p:nvSpPr>
        <p:spPr>
          <a:xfrm>
            <a:off x="786130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75" name="object 75"/>
          <p:cNvSpPr/>
          <p:nvPr/>
        </p:nvSpPr>
        <p:spPr>
          <a:xfrm>
            <a:off x="8092440"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76" name="object 76"/>
          <p:cNvSpPr/>
          <p:nvPr/>
        </p:nvSpPr>
        <p:spPr>
          <a:xfrm>
            <a:off x="8323580" y="36652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77" name="object 77"/>
          <p:cNvSpPr/>
          <p:nvPr/>
        </p:nvSpPr>
        <p:spPr>
          <a:xfrm>
            <a:off x="8554719" y="36652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78" name="object 78"/>
          <p:cNvSpPr/>
          <p:nvPr/>
        </p:nvSpPr>
        <p:spPr>
          <a:xfrm>
            <a:off x="8785859" y="3665220"/>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79" name="object 79"/>
          <p:cNvSpPr/>
          <p:nvPr/>
        </p:nvSpPr>
        <p:spPr>
          <a:xfrm>
            <a:off x="9017000" y="3665220"/>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80" name="object 80"/>
          <p:cNvSpPr/>
          <p:nvPr/>
        </p:nvSpPr>
        <p:spPr>
          <a:xfrm>
            <a:off x="9248140" y="3665220"/>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81" name="object 81"/>
          <p:cNvSpPr/>
          <p:nvPr/>
        </p:nvSpPr>
        <p:spPr>
          <a:xfrm>
            <a:off x="9481819" y="3665220"/>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82" name="object 82"/>
          <p:cNvSpPr/>
          <p:nvPr/>
        </p:nvSpPr>
        <p:spPr>
          <a:xfrm>
            <a:off x="495300" y="3208020"/>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83" name="object 83"/>
          <p:cNvSpPr/>
          <p:nvPr/>
        </p:nvSpPr>
        <p:spPr>
          <a:xfrm>
            <a:off x="68834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84" name="object 84"/>
          <p:cNvSpPr/>
          <p:nvPr/>
        </p:nvSpPr>
        <p:spPr>
          <a:xfrm>
            <a:off x="4157979" y="32080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85" name="object 85"/>
          <p:cNvSpPr/>
          <p:nvPr/>
        </p:nvSpPr>
        <p:spPr>
          <a:xfrm>
            <a:off x="4389120" y="32080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86" name="object 86"/>
          <p:cNvSpPr/>
          <p:nvPr/>
        </p:nvSpPr>
        <p:spPr>
          <a:xfrm>
            <a:off x="91948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87" name="object 87"/>
          <p:cNvSpPr/>
          <p:nvPr/>
        </p:nvSpPr>
        <p:spPr>
          <a:xfrm>
            <a:off x="1150619" y="32080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88" name="object 88"/>
          <p:cNvSpPr/>
          <p:nvPr/>
        </p:nvSpPr>
        <p:spPr>
          <a:xfrm>
            <a:off x="138176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89" name="object 89"/>
          <p:cNvSpPr/>
          <p:nvPr/>
        </p:nvSpPr>
        <p:spPr>
          <a:xfrm>
            <a:off x="161290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0" name="object 90"/>
          <p:cNvSpPr/>
          <p:nvPr/>
        </p:nvSpPr>
        <p:spPr>
          <a:xfrm>
            <a:off x="184403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1" name="object 91"/>
          <p:cNvSpPr/>
          <p:nvPr/>
        </p:nvSpPr>
        <p:spPr>
          <a:xfrm>
            <a:off x="2075179" y="32080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92" name="object 92"/>
          <p:cNvSpPr/>
          <p:nvPr/>
        </p:nvSpPr>
        <p:spPr>
          <a:xfrm>
            <a:off x="2306320" y="3208020"/>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93" name="object 93"/>
          <p:cNvSpPr/>
          <p:nvPr/>
        </p:nvSpPr>
        <p:spPr>
          <a:xfrm>
            <a:off x="2537460" y="32080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94" name="object 94"/>
          <p:cNvSpPr/>
          <p:nvPr/>
        </p:nvSpPr>
        <p:spPr>
          <a:xfrm>
            <a:off x="277113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5" name="object 95"/>
          <p:cNvSpPr/>
          <p:nvPr/>
        </p:nvSpPr>
        <p:spPr>
          <a:xfrm>
            <a:off x="300227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6" name="object 96"/>
          <p:cNvSpPr/>
          <p:nvPr/>
        </p:nvSpPr>
        <p:spPr>
          <a:xfrm>
            <a:off x="323342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7" name="object 97"/>
          <p:cNvSpPr/>
          <p:nvPr/>
        </p:nvSpPr>
        <p:spPr>
          <a:xfrm>
            <a:off x="346455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8" name="object 98"/>
          <p:cNvSpPr/>
          <p:nvPr/>
        </p:nvSpPr>
        <p:spPr>
          <a:xfrm>
            <a:off x="369570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99" name="object 99"/>
          <p:cNvSpPr/>
          <p:nvPr/>
        </p:nvSpPr>
        <p:spPr>
          <a:xfrm>
            <a:off x="392684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0" name="object 100"/>
          <p:cNvSpPr/>
          <p:nvPr/>
        </p:nvSpPr>
        <p:spPr>
          <a:xfrm>
            <a:off x="4620259" y="32080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101" name="object 101"/>
          <p:cNvSpPr/>
          <p:nvPr/>
        </p:nvSpPr>
        <p:spPr>
          <a:xfrm>
            <a:off x="4851400" y="3208020"/>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102" name="object 102"/>
          <p:cNvSpPr/>
          <p:nvPr/>
        </p:nvSpPr>
        <p:spPr>
          <a:xfrm>
            <a:off x="508507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3" name="object 103"/>
          <p:cNvSpPr/>
          <p:nvPr/>
        </p:nvSpPr>
        <p:spPr>
          <a:xfrm>
            <a:off x="531622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4" name="object 104"/>
          <p:cNvSpPr/>
          <p:nvPr/>
        </p:nvSpPr>
        <p:spPr>
          <a:xfrm>
            <a:off x="554735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5" name="object 105"/>
          <p:cNvSpPr/>
          <p:nvPr/>
        </p:nvSpPr>
        <p:spPr>
          <a:xfrm>
            <a:off x="577850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6" name="object 106"/>
          <p:cNvSpPr/>
          <p:nvPr/>
        </p:nvSpPr>
        <p:spPr>
          <a:xfrm>
            <a:off x="600964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7" name="object 107"/>
          <p:cNvSpPr/>
          <p:nvPr/>
        </p:nvSpPr>
        <p:spPr>
          <a:xfrm>
            <a:off x="624077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08" name="object 108"/>
          <p:cNvSpPr/>
          <p:nvPr/>
        </p:nvSpPr>
        <p:spPr>
          <a:xfrm>
            <a:off x="6471920" y="3208020"/>
            <a:ext cx="78740" cy="0"/>
          </a:xfrm>
          <a:custGeom>
            <a:avLst/>
            <a:gdLst/>
            <a:ahLst/>
            <a:cxnLst/>
            <a:rect l="l" t="t" r="r" b="b"/>
            <a:pathLst>
              <a:path w="78740" h="0">
                <a:moveTo>
                  <a:pt x="0" y="0"/>
                </a:moveTo>
                <a:lnTo>
                  <a:pt x="78739" y="0"/>
                </a:lnTo>
              </a:path>
            </a:pathLst>
          </a:custGeom>
          <a:ln w="9525">
            <a:solidFill>
              <a:srgbClr val="D9D9D9"/>
            </a:solidFill>
          </a:ln>
        </p:spPr>
        <p:txBody>
          <a:bodyPr wrap="square" lIns="0" tIns="0" rIns="0" bIns="0" rtlCol="0"/>
          <a:lstStyle/>
          <a:p/>
        </p:txBody>
      </p:sp>
      <p:sp>
        <p:nvSpPr>
          <p:cNvPr id="109" name="object 109"/>
          <p:cNvSpPr/>
          <p:nvPr/>
        </p:nvSpPr>
        <p:spPr>
          <a:xfrm>
            <a:off x="6703059" y="3208020"/>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110" name="object 110"/>
          <p:cNvSpPr/>
          <p:nvPr/>
        </p:nvSpPr>
        <p:spPr>
          <a:xfrm>
            <a:off x="6934200" y="3208020"/>
            <a:ext cx="78740" cy="0"/>
          </a:xfrm>
          <a:custGeom>
            <a:avLst/>
            <a:gdLst/>
            <a:ahLst/>
            <a:cxnLst/>
            <a:rect l="l" t="t" r="r" b="b"/>
            <a:pathLst>
              <a:path w="78740" h="0">
                <a:moveTo>
                  <a:pt x="0" y="0"/>
                </a:moveTo>
                <a:lnTo>
                  <a:pt x="78740" y="0"/>
                </a:lnTo>
              </a:path>
            </a:pathLst>
          </a:custGeom>
          <a:ln w="9525">
            <a:solidFill>
              <a:srgbClr val="D9D9D9"/>
            </a:solidFill>
          </a:ln>
        </p:spPr>
        <p:txBody>
          <a:bodyPr wrap="square" lIns="0" tIns="0" rIns="0" bIns="0" rtlCol="0"/>
          <a:lstStyle/>
          <a:p/>
        </p:txBody>
      </p:sp>
      <p:sp>
        <p:nvSpPr>
          <p:cNvPr id="111" name="object 111"/>
          <p:cNvSpPr/>
          <p:nvPr/>
        </p:nvSpPr>
        <p:spPr>
          <a:xfrm>
            <a:off x="7167880" y="32080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112" name="object 112"/>
          <p:cNvSpPr/>
          <p:nvPr/>
        </p:nvSpPr>
        <p:spPr>
          <a:xfrm>
            <a:off x="7399019"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13" name="object 113"/>
          <p:cNvSpPr/>
          <p:nvPr/>
        </p:nvSpPr>
        <p:spPr>
          <a:xfrm>
            <a:off x="7630159" y="32080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114" name="object 114"/>
          <p:cNvSpPr/>
          <p:nvPr/>
        </p:nvSpPr>
        <p:spPr>
          <a:xfrm>
            <a:off x="786130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15" name="object 115"/>
          <p:cNvSpPr/>
          <p:nvPr/>
        </p:nvSpPr>
        <p:spPr>
          <a:xfrm>
            <a:off x="8092440" y="3208020"/>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16" name="object 116"/>
          <p:cNvSpPr/>
          <p:nvPr/>
        </p:nvSpPr>
        <p:spPr>
          <a:xfrm>
            <a:off x="8323580" y="3208020"/>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117" name="object 117"/>
          <p:cNvSpPr/>
          <p:nvPr/>
        </p:nvSpPr>
        <p:spPr>
          <a:xfrm>
            <a:off x="8554719" y="3205638"/>
            <a:ext cx="965200" cy="5080"/>
          </a:xfrm>
          <a:custGeom>
            <a:avLst/>
            <a:gdLst/>
            <a:ahLst/>
            <a:cxnLst/>
            <a:rect l="l" t="t" r="r" b="b"/>
            <a:pathLst>
              <a:path w="965200" h="5080">
                <a:moveTo>
                  <a:pt x="0" y="4762"/>
                </a:moveTo>
                <a:lnTo>
                  <a:pt x="965200" y="4762"/>
                </a:lnTo>
              </a:path>
              <a:path w="965200" h="5080">
                <a:moveTo>
                  <a:pt x="0" y="0"/>
                </a:moveTo>
                <a:lnTo>
                  <a:pt x="965200" y="0"/>
                </a:lnTo>
              </a:path>
            </a:pathLst>
          </a:custGeom>
          <a:ln w="4762">
            <a:solidFill>
              <a:srgbClr val="D9D9D9"/>
            </a:solidFill>
          </a:ln>
        </p:spPr>
        <p:txBody>
          <a:bodyPr wrap="square" lIns="0" tIns="0" rIns="0" bIns="0" rtlCol="0"/>
          <a:lstStyle/>
          <a:p/>
        </p:txBody>
      </p:sp>
      <p:sp>
        <p:nvSpPr>
          <p:cNvPr id="118" name="object 118"/>
          <p:cNvSpPr/>
          <p:nvPr/>
        </p:nvSpPr>
        <p:spPr>
          <a:xfrm>
            <a:off x="495300" y="2748279"/>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119" name="object 119"/>
          <p:cNvSpPr/>
          <p:nvPr/>
        </p:nvSpPr>
        <p:spPr>
          <a:xfrm>
            <a:off x="68834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20" name="object 120"/>
          <p:cNvSpPr/>
          <p:nvPr/>
        </p:nvSpPr>
        <p:spPr>
          <a:xfrm>
            <a:off x="4157979" y="274827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21" name="object 121"/>
          <p:cNvSpPr/>
          <p:nvPr/>
        </p:nvSpPr>
        <p:spPr>
          <a:xfrm>
            <a:off x="4389120" y="274827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122" name="object 122"/>
          <p:cNvSpPr/>
          <p:nvPr/>
        </p:nvSpPr>
        <p:spPr>
          <a:xfrm>
            <a:off x="91948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23" name="object 123"/>
          <p:cNvSpPr/>
          <p:nvPr/>
        </p:nvSpPr>
        <p:spPr>
          <a:xfrm>
            <a:off x="1150619" y="274827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124" name="object 124"/>
          <p:cNvSpPr/>
          <p:nvPr/>
        </p:nvSpPr>
        <p:spPr>
          <a:xfrm>
            <a:off x="138176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25" name="object 125"/>
          <p:cNvSpPr/>
          <p:nvPr/>
        </p:nvSpPr>
        <p:spPr>
          <a:xfrm>
            <a:off x="161290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26" name="object 126"/>
          <p:cNvSpPr/>
          <p:nvPr/>
        </p:nvSpPr>
        <p:spPr>
          <a:xfrm>
            <a:off x="1844039"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27" name="object 127"/>
          <p:cNvSpPr/>
          <p:nvPr/>
        </p:nvSpPr>
        <p:spPr>
          <a:xfrm>
            <a:off x="2075179" y="274827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28" name="object 128"/>
          <p:cNvSpPr/>
          <p:nvPr/>
        </p:nvSpPr>
        <p:spPr>
          <a:xfrm>
            <a:off x="2306320" y="2748279"/>
            <a:ext cx="78740" cy="0"/>
          </a:xfrm>
          <a:custGeom>
            <a:avLst/>
            <a:gdLst/>
            <a:ahLst/>
            <a:cxnLst/>
            <a:rect l="l" t="t" r="r" b="b"/>
            <a:pathLst>
              <a:path w="78739" h="0">
                <a:moveTo>
                  <a:pt x="0" y="0"/>
                </a:moveTo>
                <a:lnTo>
                  <a:pt x="78740" y="0"/>
                </a:lnTo>
              </a:path>
            </a:pathLst>
          </a:custGeom>
          <a:ln w="9525">
            <a:solidFill>
              <a:srgbClr val="D9D9D9"/>
            </a:solidFill>
          </a:ln>
        </p:spPr>
        <p:txBody>
          <a:bodyPr wrap="square" lIns="0" tIns="0" rIns="0" bIns="0" rtlCol="0"/>
          <a:lstStyle/>
          <a:p/>
        </p:txBody>
      </p:sp>
      <p:sp>
        <p:nvSpPr>
          <p:cNvPr id="129" name="object 129"/>
          <p:cNvSpPr/>
          <p:nvPr/>
        </p:nvSpPr>
        <p:spPr>
          <a:xfrm>
            <a:off x="2537460" y="2748279"/>
            <a:ext cx="78740" cy="0"/>
          </a:xfrm>
          <a:custGeom>
            <a:avLst/>
            <a:gdLst/>
            <a:ahLst/>
            <a:cxnLst/>
            <a:rect l="l" t="t" r="r" b="b"/>
            <a:pathLst>
              <a:path w="78739" h="0">
                <a:moveTo>
                  <a:pt x="0" y="0"/>
                </a:moveTo>
                <a:lnTo>
                  <a:pt x="78739" y="0"/>
                </a:lnTo>
              </a:path>
            </a:pathLst>
          </a:custGeom>
          <a:ln w="9525">
            <a:solidFill>
              <a:srgbClr val="D9D9D9"/>
            </a:solidFill>
          </a:ln>
        </p:spPr>
        <p:txBody>
          <a:bodyPr wrap="square" lIns="0" tIns="0" rIns="0" bIns="0" rtlCol="0"/>
          <a:lstStyle/>
          <a:p/>
        </p:txBody>
      </p:sp>
      <p:sp>
        <p:nvSpPr>
          <p:cNvPr id="130" name="object 130"/>
          <p:cNvSpPr/>
          <p:nvPr/>
        </p:nvSpPr>
        <p:spPr>
          <a:xfrm>
            <a:off x="2771139"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1" name="object 131"/>
          <p:cNvSpPr/>
          <p:nvPr/>
        </p:nvSpPr>
        <p:spPr>
          <a:xfrm>
            <a:off x="3002279"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2" name="object 132"/>
          <p:cNvSpPr/>
          <p:nvPr/>
        </p:nvSpPr>
        <p:spPr>
          <a:xfrm>
            <a:off x="323342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3" name="object 133"/>
          <p:cNvSpPr/>
          <p:nvPr/>
        </p:nvSpPr>
        <p:spPr>
          <a:xfrm>
            <a:off x="3464559"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4" name="object 134"/>
          <p:cNvSpPr/>
          <p:nvPr/>
        </p:nvSpPr>
        <p:spPr>
          <a:xfrm>
            <a:off x="369570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5" name="object 135"/>
          <p:cNvSpPr/>
          <p:nvPr/>
        </p:nvSpPr>
        <p:spPr>
          <a:xfrm>
            <a:off x="3926840" y="27482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6" name="object 136"/>
          <p:cNvSpPr/>
          <p:nvPr/>
        </p:nvSpPr>
        <p:spPr>
          <a:xfrm>
            <a:off x="4620259" y="2745898"/>
            <a:ext cx="4899660" cy="5080"/>
          </a:xfrm>
          <a:custGeom>
            <a:avLst/>
            <a:gdLst/>
            <a:ahLst/>
            <a:cxnLst/>
            <a:rect l="l" t="t" r="r" b="b"/>
            <a:pathLst>
              <a:path w="4899659" h="5080">
                <a:moveTo>
                  <a:pt x="0" y="4762"/>
                </a:moveTo>
                <a:lnTo>
                  <a:pt x="4899660" y="4762"/>
                </a:lnTo>
              </a:path>
              <a:path w="4899659" h="5080">
                <a:moveTo>
                  <a:pt x="0" y="0"/>
                </a:moveTo>
                <a:lnTo>
                  <a:pt x="4899660" y="0"/>
                </a:lnTo>
              </a:path>
            </a:pathLst>
          </a:custGeom>
          <a:ln w="4762">
            <a:solidFill>
              <a:srgbClr val="D9D9D9"/>
            </a:solidFill>
          </a:ln>
        </p:spPr>
        <p:txBody>
          <a:bodyPr wrap="square" lIns="0" tIns="0" rIns="0" bIns="0" rtlCol="0"/>
          <a:lstStyle/>
          <a:p/>
        </p:txBody>
      </p:sp>
      <p:sp>
        <p:nvSpPr>
          <p:cNvPr id="137" name="object 137"/>
          <p:cNvSpPr/>
          <p:nvPr/>
        </p:nvSpPr>
        <p:spPr>
          <a:xfrm>
            <a:off x="495300" y="2291079"/>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138" name="object 138"/>
          <p:cNvSpPr/>
          <p:nvPr/>
        </p:nvSpPr>
        <p:spPr>
          <a:xfrm>
            <a:off x="688340" y="22910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39" name="object 139"/>
          <p:cNvSpPr/>
          <p:nvPr/>
        </p:nvSpPr>
        <p:spPr>
          <a:xfrm>
            <a:off x="919480" y="22910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40" name="object 140"/>
          <p:cNvSpPr/>
          <p:nvPr/>
        </p:nvSpPr>
        <p:spPr>
          <a:xfrm>
            <a:off x="1150619" y="2291079"/>
            <a:ext cx="76200" cy="0"/>
          </a:xfrm>
          <a:custGeom>
            <a:avLst/>
            <a:gdLst/>
            <a:ahLst/>
            <a:cxnLst/>
            <a:rect l="l" t="t" r="r" b="b"/>
            <a:pathLst>
              <a:path w="76200" h="0">
                <a:moveTo>
                  <a:pt x="0" y="0"/>
                </a:moveTo>
                <a:lnTo>
                  <a:pt x="76199" y="0"/>
                </a:lnTo>
              </a:path>
            </a:pathLst>
          </a:custGeom>
          <a:ln w="9525">
            <a:solidFill>
              <a:srgbClr val="D9D9D9"/>
            </a:solidFill>
          </a:ln>
        </p:spPr>
        <p:txBody>
          <a:bodyPr wrap="square" lIns="0" tIns="0" rIns="0" bIns="0" rtlCol="0"/>
          <a:lstStyle/>
          <a:p/>
        </p:txBody>
      </p:sp>
      <p:sp>
        <p:nvSpPr>
          <p:cNvPr id="141" name="object 141"/>
          <p:cNvSpPr/>
          <p:nvPr/>
        </p:nvSpPr>
        <p:spPr>
          <a:xfrm>
            <a:off x="1381760" y="22910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42" name="object 142"/>
          <p:cNvSpPr/>
          <p:nvPr/>
        </p:nvSpPr>
        <p:spPr>
          <a:xfrm>
            <a:off x="1612900" y="2291079"/>
            <a:ext cx="76200" cy="0"/>
          </a:xfrm>
          <a:custGeom>
            <a:avLst/>
            <a:gdLst/>
            <a:ahLst/>
            <a:cxnLst/>
            <a:rect l="l" t="t" r="r" b="b"/>
            <a:pathLst>
              <a:path w="76200" h="0">
                <a:moveTo>
                  <a:pt x="0" y="0"/>
                </a:moveTo>
                <a:lnTo>
                  <a:pt x="76200" y="0"/>
                </a:lnTo>
              </a:path>
            </a:pathLst>
          </a:custGeom>
          <a:ln w="9525">
            <a:solidFill>
              <a:srgbClr val="D9D9D9"/>
            </a:solidFill>
          </a:ln>
        </p:spPr>
        <p:txBody>
          <a:bodyPr wrap="square" lIns="0" tIns="0" rIns="0" bIns="0" rtlCol="0"/>
          <a:lstStyle/>
          <a:p/>
        </p:txBody>
      </p:sp>
      <p:sp>
        <p:nvSpPr>
          <p:cNvPr id="143" name="object 143"/>
          <p:cNvSpPr/>
          <p:nvPr/>
        </p:nvSpPr>
        <p:spPr>
          <a:xfrm>
            <a:off x="1844039" y="2293461"/>
            <a:ext cx="309880" cy="0"/>
          </a:xfrm>
          <a:custGeom>
            <a:avLst/>
            <a:gdLst/>
            <a:ahLst/>
            <a:cxnLst/>
            <a:rect l="l" t="t" r="r" b="b"/>
            <a:pathLst>
              <a:path w="309880" h="0">
                <a:moveTo>
                  <a:pt x="0" y="0"/>
                </a:moveTo>
                <a:lnTo>
                  <a:pt x="309880" y="0"/>
                </a:lnTo>
              </a:path>
            </a:pathLst>
          </a:custGeom>
          <a:ln w="4762">
            <a:solidFill>
              <a:srgbClr val="D9D9D9"/>
            </a:solidFill>
          </a:ln>
        </p:spPr>
        <p:txBody>
          <a:bodyPr wrap="square" lIns="0" tIns="0" rIns="0" bIns="0" rtlCol="0"/>
          <a:lstStyle/>
          <a:p/>
        </p:txBody>
      </p:sp>
      <p:sp>
        <p:nvSpPr>
          <p:cNvPr id="144" name="object 144"/>
          <p:cNvSpPr/>
          <p:nvPr/>
        </p:nvSpPr>
        <p:spPr>
          <a:xfrm>
            <a:off x="1844039" y="2288698"/>
            <a:ext cx="7675880" cy="5080"/>
          </a:xfrm>
          <a:custGeom>
            <a:avLst/>
            <a:gdLst/>
            <a:ahLst/>
            <a:cxnLst/>
            <a:rect l="l" t="t" r="r" b="b"/>
            <a:pathLst>
              <a:path w="7675880" h="5080">
                <a:moveTo>
                  <a:pt x="462280" y="4762"/>
                </a:moveTo>
                <a:lnTo>
                  <a:pt x="7675880" y="4762"/>
                </a:lnTo>
              </a:path>
              <a:path w="7675880" h="5080">
                <a:moveTo>
                  <a:pt x="0" y="0"/>
                </a:moveTo>
                <a:lnTo>
                  <a:pt x="7675880" y="0"/>
                </a:lnTo>
              </a:path>
            </a:pathLst>
          </a:custGeom>
          <a:ln w="4762">
            <a:solidFill>
              <a:srgbClr val="D9D9D9"/>
            </a:solidFill>
          </a:ln>
        </p:spPr>
        <p:txBody>
          <a:bodyPr wrap="square" lIns="0" tIns="0" rIns="0" bIns="0" rtlCol="0"/>
          <a:lstStyle/>
          <a:p/>
        </p:txBody>
      </p:sp>
      <p:sp>
        <p:nvSpPr>
          <p:cNvPr id="145" name="object 145"/>
          <p:cNvSpPr/>
          <p:nvPr/>
        </p:nvSpPr>
        <p:spPr>
          <a:xfrm>
            <a:off x="495300" y="1831339"/>
            <a:ext cx="38100" cy="0"/>
          </a:xfrm>
          <a:custGeom>
            <a:avLst/>
            <a:gdLst/>
            <a:ahLst/>
            <a:cxnLst/>
            <a:rect l="l" t="t" r="r" b="b"/>
            <a:pathLst>
              <a:path w="38100" h="0">
                <a:moveTo>
                  <a:pt x="0" y="0"/>
                </a:moveTo>
                <a:lnTo>
                  <a:pt x="38100" y="0"/>
                </a:lnTo>
              </a:path>
            </a:pathLst>
          </a:custGeom>
          <a:ln w="9525">
            <a:solidFill>
              <a:srgbClr val="D9D9D9"/>
            </a:solidFill>
          </a:ln>
        </p:spPr>
        <p:txBody>
          <a:bodyPr wrap="square" lIns="0" tIns="0" rIns="0" bIns="0" rtlCol="0"/>
          <a:lstStyle/>
          <a:p/>
        </p:txBody>
      </p:sp>
      <p:sp>
        <p:nvSpPr>
          <p:cNvPr id="146" name="object 146"/>
          <p:cNvSpPr/>
          <p:nvPr/>
        </p:nvSpPr>
        <p:spPr>
          <a:xfrm>
            <a:off x="688340" y="1831339"/>
            <a:ext cx="8831580" cy="0"/>
          </a:xfrm>
          <a:custGeom>
            <a:avLst/>
            <a:gdLst/>
            <a:ahLst/>
            <a:cxnLst/>
            <a:rect l="l" t="t" r="r" b="b"/>
            <a:pathLst>
              <a:path w="8831580" h="0">
                <a:moveTo>
                  <a:pt x="0" y="0"/>
                </a:moveTo>
                <a:lnTo>
                  <a:pt x="8831580" y="0"/>
                </a:lnTo>
              </a:path>
            </a:pathLst>
          </a:custGeom>
          <a:ln w="9525">
            <a:solidFill>
              <a:srgbClr val="D9D9D9"/>
            </a:solidFill>
          </a:ln>
        </p:spPr>
        <p:txBody>
          <a:bodyPr wrap="square" lIns="0" tIns="0" rIns="0" bIns="0" rtlCol="0"/>
          <a:lstStyle/>
          <a:p/>
        </p:txBody>
      </p:sp>
      <p:sp>
        <p:nvSpPr>
          <p:cNvPr id="147" name="object 147"/>
          <p:cNvSpPr/>
          <p:nvPr/>
        </p:nvSpPr>
        <p:spPr>
          <a:xfrm>
            <a:off x="495300" y="1374139"/>
            <a:ext cx="9024620" cy="0"/>
          </a:xfrm>
          <a:custGeom>
            <a:avLst/>
            <a:gdLst/>
            <a:ahLst/>
            <a:cxnLst/>
            <a:rect l="l" t="t" r="r" b="b"/>
            <a:pathLst>
              <a:path w="9024620" h="0">
                <a:moveTo>
                  <a:pt x="0" y="0"/>
                </a:moveTo>
                <a:lnTo>
                  <a:pt x="9024620" y="0"/>
                </a:lnTo>
              </a:path>
            </a:pathLst>
          </a:custGeom>
          <a:ln w="9525">
            <a:solidFill>
              <a:srgbClr val="D9D9D9"/>
            </a:solidFill>
          </a:ln>
        </p:spPr>
        <p:txBody>
          <a:bodyPr wrap="square" lIns="0" tIns="0" rIns="0" bIns="0" rtlCol="0"/>
          <a:lstStyle/>
          <a:p/>
        </p:txBody>
      </p:sp>
      <p:grpSp>
        <p:nvGrpSpPr>
          <p:cNvPr id="148" name="object 148"/>
          <p:cNvGrpSpPr/>
          <p:nvPr/>
        </p:nvGrpSpPr>
        <p:grpSpPr>
          <a:xfrm>
            <a:off x="4231957" y="2697797"/>
            <a:ext cx="161925" cy="1889125"/>
            <a:chOff x="4231957" y="2697797"/>
            <a:chExt cx="161925" cy="1889125"/>
          </a:xfrm>
        </p:grpSpPr>
        <p:sp>
          <p:nvSpPr>
            <p:cNvPr id="149" name="object 149"/>
            <p:cNvSpPr/>
            <p:nvPr/>
          </p:nvSpPr>
          <p:spPr>
            <a:xfrm>
              <a:off x="4236720" y="2702560"/>
              <a:ext cx="152400" cy="1879600"/>
            </a:xfrm>
            <a:custGeom>
              <a:avLst/>
              <a:gdLst/>
              <a:ahLst/>
              <a:cxnLst/>
              <a:rect l="l" t="t" r="r" b="b"/>
              <a:pathLst>
                <a:path w="152400" h="1879600">
                  <a:moveTo>
                    <a:pt x="152400" y="0"/>
                  </a:moveTo>
                  <a:lnTo>
                    <a:pt x="0" y="0"/>
                  </a:lnTo>
                  <a:lnTo>
                    <a:pt x="0" y="1879600"/>
                  </a:lnTo>
                  <a:lnTo>
                    <a:pt x="152400" y="1879600"/>
                  </a:lnTo>
                  <a:lnTo>
                    <a:pt x="152400" y="0"/>
                  </a:lnTo>
                  <a:close/>
                </a:path>
              </a:pathLst>
            </a:custGeom>
            <a:solidFill>
              <a:srgbClr val="89C5CD"/>
            </a:solidFill>
          </p:spPr>
          <p:txBody>
            <a:bodyPr wrap="square" lIns="0" tIns="0" rIns="0" bIns="0" rtlCol="0"/>
            <a:lstStyle/>
            <a:p/>
          </p:txBody>
        </p:sp>
        <p:sp>
          <p:nvSpPr>
            <p:cNvPr id="150" name="object 150"/>
            <p:cNvSpPr/>
            <p:nvPr/>
          </p:nvSpPr>
          <p:spPr>
            <a:xfrm>
              <a:off x="4236720" y="2702560"/>
              <a:ext cx="152400" cy="1879600"/>
            </a:xfrm>
            <a:custGeom>
              <a:avLst/>
              <a:gdLst/>
              <a:ahLst/>
              <a:cxnLst/>
              <a:rect l="l" t="t" r="r" b="b"/>
              <a:pathLst>
                <a:path w="152400" h="1879600">
                  <a:moveTo>
                    <a:pt x="0" y="0"/>
                  </a:moveTo>
                  <a:lnTo>
                    <a:pt x="152400" y="0"/>
                  </a:lnTo>
                  <a:lnTo>
                    <a:pt x="152400" y="1879600"/>
                  </a:lnTo>
                  <a:lnTo>
                    <a:pt x="0" y="1879600"/>
                  </a:lnTo>
                  <a:lnTo>
                    <a:pt x="0" y="0"/>
                  </a:lnTo>
                  <a:close/>
                </a:path>
              </a:pathLst>
            </a:custGeom>
            <a:ln w="9525">
              <a:solidFill>
                <a:srgbClr val="71BEC5"/>
              </a:solidFill>
            </a:ln>
          </p:spPr>
          <p:txBody>
            <a:bodyPr wrap="square" lIns="0" tIns="0" rIns="0" bIns="0" rtlCol="0"/>
            <a:lstStyle/>
            <a:p/>
          </p:txBody>
        </p:sp>
      </p:grpSp>
      <p:grpSp>
        <p:nvGrpSpPr>
          <p:cNvPr id="151" name="object 151"/>
          <p:cNvGrpSpPr/>
          <p:nvPr/>
        </p:nvGrpSpPr>
        <p:grpSpPr>
          <a:xfrm>
            <a:off x="9090977" y="3248977"/>
            <a:ext cx="161925" cy="1337945"/>
            <a:chOff x="9090977" y="3248977"/>
            <a:chExt cx="161925" cy="1337945"/>
          </a:xfrm>
        </p:grpSpPr>
        <p:sp>
          <p:nvSpPr>
            <p:cNvPr id="152" name="object 152"/>
            <p:cNvSpPr/>
            <p:nvPr/>
          </p:nvSpPr>
          <p:spPr>
            <a:xfrm>
              <a:off x="9095740" y="3253739"/>
              <a:ext cx="152400" cy="1328420"/>
            </a:xfrm>
            <a:custGeom>
              <a:avLst/>
              <a:gdLst/>
              <a:ahLst/>
              <a:cxnLst/>
              <a:rect l="l" t="t" r="r" b="b"/>
              <a:pathLst>
                <a:path w="152400" h="1328420">
                  <a:moveTo>
                    <a:pt x="152400" y="0"/>
                  </a:moveTo>
                  <a:lnTo>
                    <a:pt x="0" y="0"/>
                  </a:lnTo>
                  <a:lnTo>
                    <a:pt x="0" y="1328420"/>
                  </a:lnTo>
                  <a:lnTo>
                    <a:pt x="152400" y="1328420"/>
                  </a:lnTo>
                  <a:lnTo>
                    <a:pt x="152400" y="0"/>
                  </a:lnTo>
                  <a:close/>
                </a:path>
              </a:pathLst>
            </a:custGeom>
            <a:solidFill>
              <a:srgbClr val="A2A2DF"/>
            </a:solidFill>
          </p:spPr>
          <p:txBody>
            <a:bodyPr wrap="square" lIns="0" tIns="0" rIns="0" bIns="0" rtlCol="0"/>
            <a:lstStyle/>
            <a:p/>
          </p:txBody>
        </p:sp>
        <p:sp>
          <p:nvSpPr>
            <p:cNvPr id="153" name="object 153"/>
            <p:cNvSpPr/>
            <p:nvPr/>
          </p:nvSpPr>
          <p:spPr>
            <a:xfrm>
              <a:off x="9095740" y="3253739"/>
              <a:ext cx="152400" cy="1328420"/>
            </a:xfrm>
            <a:custGeom>
              <a:avLst/>
              <a:gdLst/>
              <a:ahLst/>
              <a:cxnLst/>
              <a:rect l="l" t="t" r="r" b="b"/>
              <a:pathLst>
                <a:path w="152400" h="1328420">
                  <a:moveTo>
                    <a:pt x="0" y="0"/>
                  </a:moveTo>
                  <a:lnTo>
                    <a:pt x="152400" y="0"/>
                  </a:lnTo>
                  <a:lnTo>
                    <a:pt x="152400" y="1328420"/>
                  </a:lnTo>
                  <a:lnTo>
                    <a:pt x="0" y="1328420"/>
                  </a:lnTo>
                  <a:lnTo>
                    <a:pt x="0" y="0"/>
                  </a:lnTo>
                  <a:close/>
                </a:path>
              </a:pathLst>
            </a:custGeom>
            <a:ln w="9525">
              <a:solidFill>
                <a:srgbClr val="71BEC5"/>
              </a:solidFill>
            </a:ln>
          </p:spPr>
          <p:txBody>
            <a:bodyPr wrap="square" lIns="0" tIns="0" rIns="0" bIns="0" rtlCol="0"/>
            <a:lstStyle/>
            <a:p/>
          </p:txBody>
        </p:sp>
      </p:grpSp>
      <p:sp>
        <p:nvSpPr>
          <p:cNvPr id="154" name="object 154"/>
          <p:cNvSpPr/>
          <p:nvPr/>
        </p:nvSpPr>
        <p:spPr>
          <a:xfrm>
            <a:off x="533400" y="1648460"/>
            <a:ext cx="154940" cy="2933700"/>
          </a:xfrm>
          <a:custGeom>
            <a:avLst/>
            <a:gdLst/>
            <a:ahLst/>
            <a:cxnLst/>
            <a:rect l="l" t="t" r="r" b="b"/>
            <a:pathLst>
              <a:path w="154940" h="2933700">
                <a:moveTo>
                  <a:pt x="154940" y="0"/>
                </a:moveTo>
                <a:lnTo>
                  <a:pt x="0" y="0"/>
                </a:lnTo>
                <a:lnTo>
                  <a:pt x="0" y="2933700"/>
                </a:lnTo>
                <a:lnTo>
                  <a:pt x="154940" y="2933700"/>
                </a:lnTo>
                <a:lnTo>
                  <a:pt x="154940" y="0"/>
                </a:lnTo>
                <a:close/>
              </a:path>
            </a:pathLst>
          </a:custGeom>
          <a:solidFill>
            <a:srgbClr val="E3F3F4"/>
          </a:solidFill>
        </p:spPr>
        <p:txBody>
          <a:bodyPr wrap="square" lIns="0" tIns="0" rIns="0" bIns="0" rtlCol="0"/>
          <a:lstStyle/>
          <a:p/>
        </p:txBody>
      </p:sp>
      <p:sp>
        <p:nvSpPr>
          <p:cNvPr id="155" name="object 155"/>
          <p:cNvSpPr/>
          <p:nvPr/>
        </p:nvSpPr>
        <p:spPr>
          <a:xfrm>
            <a:off x="764540" y="2016760"/>
            <a:ext cx="154940" cy="2565400"/>
          </a:xfrm>
          <a:custGeom>
            <a:avLst/>
            <a:gdLst/>
            <a:ahLst/>
            <a:cxnLst/>
            <a:rect l="l" t="t" r="r" b="b"/>
            <a:pathLst>
              <a:path w="154940" h="2565400">
                <a:moveTo>
                  <a:pt x="154940" y="0"/>
                </a:moveTo>
                <a:lnTo>
                  <a:pt x="0" y="0"/>
                </a:lnTo>
                <a:lnTo>
                  <a:pt x="0" y="2565400"/>
                </a:lnTo>
                <a:lnTo>
                  <a:pt x="154940" y="2565400"/>
                </a:lnTo>
                <a:lnTo>
                  <a:pt x="154940" y="0"/>
                </a:lnTo>
                <a:close/>
              </a:path>
            </a:pathLst>
          </a:custGeom>
          <a:solidFill>
            <a:srgbClr val="E3F3F4"/>
          </a:solidFill>
        </p:spPr>
        <p:txBody>
          <a:bodyPr wrap="square" lIns="0" tIns="0" rIns="0" bIns="0" rtlCol="0"/>
          <a:lstStyle/>
          <a:p/>
        </p:txBody>
      </p:sp>
      <p:sp>
        <p:nvSpPr>
          <p:cNvPr id="156" name="object 156"/>
          <p:cNvSpPr/>
          <p:nvPr/>
        </p:nvSpPr>
        <p:spPr>
          <a:xfrm>
            <a:off x="995680" y="2062479"/>
            <a:ext cx="154940" cy="2519680"/>
          </a:xfrm>
          <a:custGeom>
            <a:avLst/>
            <a:gdLst/>
            <a:ahLst/>
            <a:cxnLst/>
            <a:rect l="l" t="t" r="r" b="b"/>
            <a:pathLst>
              <a:path w="154940" h="2519679">
                <a:moveTo>
                  <a:pt x="154940" y="0"/>
                </a:moveTo>
                <a:lnTo>
                  <a:pt x="0" y="0"/>
                </a:lnTo>
                <a:lnTo>
                  <a:pt x="0" y="2519680"/>
                </a:lnTo>
                <a:lnTo>
                  <a:pt x="154940" y="2519680"/>
                </a:lnTo>
                <a:lnTo>
                  <a:pt x="154940" y="0"/>
                </a:lnTo>
                <a:close/>
              </a:path>
            </a:pathLst>
          </a:custGeom>
          <a:solidFill>
            <a:srgbClr val="E3F3F4"/>
          </a:solidFill>
        </p:spPr>
        <p:txBody>
          <a:bodyPr wrap="square" lIns="0" tIns="0" rIns="0" bIns="0" rtlCol="0"/>
          <a:lstStyle/>
          <a:p/>
        </p:txBody>
      </p:sp>
      <p:sp>
        <p:nvSpPr>
          <p:cNvPr id="157" name="object 157"/>
          <p:cNvSpPr/>
          <p:nvPr/>
        </p:nvSpPr>
        <p:spPr>
          <a:xfrm>
            <a:off x="1226819" y="2108200"/>
            <a:ext cx="154940" cy="2473960"/>
          </a:xfrm>
          <a:custGeom>
            <a:avLst/>
            <a:gdLst/>
            <a:ahLst/>
            <a:cxnLst/>
            <a:rect l="l" t="t" r="r" b="b"/>
            <a:pathLst>
              <a:path w="154940" h="2473960">
                <a:moveTo>
                  <a:pt x="154940" y="0"/>
                </a:moveTo>
                <a:lnTo>
                  <a:pt x="0" y="0"/>
                </a:lnTo>
                <a:lnTo>
                  <a:pt x="0" y="2473960"/>
                </a:lnTo>
                <a:lnTo>
                  <a:pt x="154940" y="2473960"/>
                </a:lnTo>
                <a:lnTo>
                  <a:pt x="154940" y="0"/>
                </a:lnTo>
                <a:close/>
              </a:path>
            </a:pathLst>
          </a:custGeom>
          <a:solidFill>
            <a:srgbClr val="E3F3F4"/>
          </a:solidFill>
        </p:spPr>
        <p:txBody>
          <a:bodyPr wrap="square" lIns="0" tIns="0" rIns="0" bIns="0" rtlCol="0"/>
          <a:lstStyle/>
          <a:p/>
        </p:txBody>
      </p:sp>
      <p:sp>
        <p:nvSpPr>
          <p:cNvPr id="158" name="object 158"/>
          <p:cNvSpPr/>
          <p:nvPr/>
        </p:nvSpPr>
        <p:spPr>
          <a:xfrm>
            <a:off x="1457960" y="2199639"/>
            <a:ext cx="154940" cy="2382520"/>
          </a:xfrm>
          <a:custGeom>
            <a:avLst/>
            <a:gdLst/>
            <a:ahLst/>
            <a:cxnLst/>
            <a:rect l="l" t="t" r="r" b="b"/>
            <a:pathLst>
              <a:path w="154940" h="2382520">
                <a:moveTo>
                  <a:pt x="154940" y="0"/>
                </a:moveTo>
                <a:lnTo>
                  <a:pt x="0" y="0"/>
                </a:lnTo>
                <a:lnTo>
                  <a:pt x="0" y="2382520"/>
                </a:lnTo>
                <a:lnTo>
                  <a:pt x="154940" y="2382520"/>
                </a:lnTo>
                <a:lnTo>
                  <a:pt x="154940" y="0"/>
                </a:lnTo>
                <a:close/>
              </a:path>
            </a:pathLst>
          </a:custGeom>
          <a:solidFill>
            <a:srgbClr val="E3F3F4"/>
          </a:solidFill>
        </p:spPr>
        <p:txBody>
          <a:bodyPr wrap="square" lIns="0" tIns="0" rIns="0" bIns="0" rtlCol="0"/>
          <a:lstStyle/>
          <a:p/>
        </p:txBody>
      </p:sp>
      <p:sp>
        <p:nvSpPr>
          <p:cNvPr id="159" name="object 159"/>
          <p:cNvSpPr/>
          <p:nvPr/>
        </p:nvSpPr>
        <p:spPr>
          <a:xfrm>
            <a:off x="1689100" y="2199639"/>
            <a:ext cx="154940" cy="2382520"/>
          </a:xfrm>
          <a:custGeom>
            <a:avLst/>
            <a:gdLst/>
            <a:ahLst/>
            <a:cxnLst/>
            <a:rect l="l" t="t" r="r" b="b"/>
            <a:pathLst>
              <a:path w="154939" h="2382520">
                <a:moveTo>
                  <a:pt x="154939" y="0"/>
                </a:moveTo>
                <a:lnTo>
                  <a:pt x="0" y="0"/>
                </a:lnTo>
                <a:lnTo>
                  <a:pt x="0" y="2382520"/>
                </a:lnTo>
                <a:lnTo>
                  <a:pt x="154939" y="2382520"/>
                </a:lnTo>
                <a:lnTo>
                  <a:pt x="154939" y="0"/>
                </a:lnTo>
                <a:close/>
              </a:path>
            </a:pathLst>
          </a:custGeom>
          <a:solidFill>
            <a:srgbClr val="E3F3F4"/>
          </a:solidFill>
        </p:spPr>
        <p:txBody>
          <a:bodyPr wrap="square" lIns="0" tIns="0" rIns="0" bIns="0" rtlCol="0"/>
          <a:lstStyle/>
          <a:p/>
        </p:txBody>
      </p:sp>
      <p:sp>
        <p:nvSpPr>
          <p:cNvPr id="160" name="object 160"/>
          <p:cNvSpPr/>
          <p:nvPr/>
        </p:nvSpPr>
        <p:spPr>
          <a:xfrm>
            <a:off x="1920239" y="2291079"/>
            <a:ext cx="154940" cy="2291080"/>
          </a:xfrm>
          <a:custGeom>
            <a:avLst/>
            <a:gdLst/>
            <a:ahLst/>
            <a:cxnLst/>
            <a:rect l="l" t="t" r="r" b="b"/>
            <a:pathLst>
              <a:path w="154939" h="2291079">
                <a:moveTo>
                  <a:pt x="154939" y="0"/>
                </a:moveTo>
                <a:lnTo>
                  <a:pt x="0" y="0"/>
                </a:lnTo>
                <a:lnTo>
                  <a:pt x="0" y="2291080"/>
                </a:lnTo>
                <a:lnTo>
                  <a:pt x="154939" y="2291080"/>
                </a:lnTo>
                <a:lnTo>
                  <a:pt x="154939" y="0"/>
                </a:lnTo>
                <a:close/>
              </a:path>
            </a:pathLst>
          </a:custGeom>
          <a:solidFill>
            <a:srgbClr val="E3F3F4"/>
          </a:solidFill>
        </p:spPr>
        <p:txBody>
          <a:bodyPr wrap="square" lIns="0" tIns="0" rIns="0" bIns="0" rtlCol="0"/>
          <a:lstStyle/>
          <a:p/>
        </p:txBody>
      </p:sp>
      <p:sp>
        <p:nvSpPr>
          <p:cNvPr id="161" name="object 161"/>
          <p:cNvSpPr/>
          <p:nvPr/>
        </p:nvSpPr>
        <p:spPr>
          <a:xfrm>
            <a:off x="2153920" y="2291079"/>
            <a:ext cx="152400" cy="2291080"/>
          </a:xfrm>
          <a:custGeom>
            <a:avLst/>
            <a:gdLst/>
            <a:ahLst/>
            <a:cxnLst/>
            <a:rect l="l" t="t" r="r" b="b"/>
            <a:pathLst>
              <a:path w="152400" h="2291079">
                <a:moveTo>
                  <a:pt x="152400" y="0"/>
                </a:moveTo>
                <a:lnTo>
                  <a:pt x="0" y="0"/>
                </a:lnTo>
                <a:lnTo>
                  <a:pt x="0" y="2291080"/>
                </a:lnTo>
                <a:lnTo>
                  <a:pt x="152400" y="2291080"/>
                </a:lnTo>
                <a:lnTo>
                  <a:pt x="152400" y="0"/>
                </a:lnTo>
                <a:close/>
              </a:path>
            </a:pathLst>
          </a:custGeom>
          <a:solidFill>
            <a:srgbClr val="E3F3F4"/>
          </a:solidFill>
        </p:spPr>
        <p:txBody>
          <a:bodyPr wrap="square" lIns="0" tIns="0" rIns="0" bIns="0" rtlCol="0"/>
          <a:lstStyle/>
          <a:p/>
        </p:txBody>
      </p:sp>
      <p:sp>
        <p:nvSpPr>
          <p:cNvPr id="162" name="object 162"/>
          <p:cNvSpPr/>
          <p:nvPr/>
        </p:nvSpPr>
        <p:spPr>
          <a:xfrm>
            <a:off x="2385060" y="2428239"/>
            <a:ext cx="152400" cy="2153920"/>
          </a:xfrm>
          <a:custGeom>
            <a:avLst/>
            <a:gdLst/>
            <a:ahLst/>
            <a:cxnLst/>
            <a:rect l="l" t="t" r="r" b="b"/>
            <a:pathLst>
              <a:path w="152400" h="2153920">
                <a:moveTo>
                  <a:pt x="152400" y="0"/>
                </a:moveTo>
                <a:lnTo>
                  <a:pt x="0" y="0"/>
                </a:lnTo>
                <a:lnTo>
                  <a:pt x="0" y="2153920"/>
                </a:lnTo>
                <a:lnTo>
                  <a:pt x="152400" y="2153920"/>
                </a:lnTo>
                <a:lnTo>
                  <a:pt x="152400" y="0"/>
                </a:lnTo>
                <a:close/>
              </a:path>
            </a:pathLst>
          </a:custGeom>
          <a:solidFill>
            <a:srgbClr val="E3F3F4"/>
          </a:solidFill>
        </p:spPr>
        <p:txBody>
          <a:bodyPr wrap="square" lIns="0" tIns="0" rIns="0" bIns="0" rtlCol="0"/>
          <a:lstStyle/>
          <a:p/>
        </p:txBody>
      </p:sp>
      <p:sp>
        <p:nvSpPr>
          <p:cNvPr id="163" name="object 163"/>
          <p:cNvSpPr/>
          <p:nvPr/>
        </p:nvSpPr>
        <p:spPr>
          <a:xfrm>
            <a:off x="2616200" y="2519679"/>
            <a:ext cx="154940" cy="2062480"/>
          </a:xfrm>
          <a:custGeom>
            <a:avLst/>
            <a:gdLst/>
            <a:ahLst/>
            <a:cxnLst/>
            <a:rect l="l" t="t" r="r" b="b"/>
            <a:pathLst>
              <a:path w="154939" h="2062479">
                <a:moveTo>
                  <a:pt x="154939" y="0"/>
                </a:moveTo>
                <a:lnTo>
                  <a:pt x="0" y="0"/>
                </a:lnTo>
                <a:lnTo>
                  <a:pt x="0" y="2062480"/>
                </a:lnTo>
                <a:lnTo>
                  <a:pt x="154939" y="2062480"/>
                </a:lnTo>
                <a:lnTo>
                  <a:pt x="154939" y="0"/>
                </a:lnTo>
                <a:close/>
              </a:path>
            </a:pathLst>
          </a:custGeom>
          <a:solidFill>
            <a:srgbClr val="E3F3F4"/>
          </a:solidFill>
        </p:spPr>
        <p:txBody>
          <a:bodyPr wrap="square" lIns="0" tIns="0" rIns="0" bIns="0" rtlCol="0"/>
          <a:lstStyle/>
          <a:p/>
        </p:txBody>
      </p:sp>
      <p:sp>
        <p:nvSpPr>
          <p:cNvPr id="164" name="object 164"/>
          <p:cNvSpPr/>
          <p:nvPr/>
        </p:nvSpPr>
        <p:spPr>
          <a:xfrm>
            <a:off x="2847339" y="2519679"/>
            <a:ext cx="154940" cy="2062480"/>
          </a:xfrm>
          <a:custGeom>
            <a:avLst/>
            <a:gdLst/>
            <a:ahLst/>
            <a:cxnLst/>
            <a:rect l="l" t="t" r="r" b="b"/>
            <a:pathLst>
              <a:path w="154939" h="2062479">
                <a:moveTo>
                  <a:pt x="154939" y="0"/>
                </a:moveTo>
                <a:lnTo>
                  <a:pt x="0" y="0"/>
                </a:lnTo>
                <a:lnTo>
                  <a:pt x="0" y="2062480"/>
                </a:lnTo>
                <a:lnTo>
                  <a:pt x="154939" y="2062480"/>
                </a:lnTo>
                <a:lnTo>
                  <a:pt x="154939" y="0"/>
                </a:lnTo>
                <a:close/>
              </a:path>
            </a:pathLst>
          </a:custGeom>
          <a:solidFill>
            <a:srgbClr val="E3F3F4"/>
          </a:solidFill>
        </p:spPr>
        <p:txBody>
          <a:bodyPr wrap="square" lIns="0" tIns="0" rIns="0" bIns="0" rtlCol="0"/>
          <a:lstStyle/>
          <a:p/>
        </p:txBody>
      </p:sp>
      <p:sp>
        <p:nvSpPr>
          <p:cNvPr id="165" name="object 165"/>
          <p:cNvSpPr/>
          <p:nvPr/>
        </p:nvSpPr>
        <p:spPr>
          <a:xfrm>
            <a:off x="3078479" y="2519679"/>
            <a:ext cx="154940" cy="2062480"/>
          </a:xfrm>
          <a:custGeom>
            <a:avLst/>
            <a:gdLst/>
            <a:ahLst/>
            <a:cxnLst/>
            <a:rect l="l" t="t" r="r" b="b"/>
            <a:pathLst>
              <a:path w="154939" h="2062479">
                <a:moveTo>
                  <a:pt x="154939" y="0"/>
                </a:moveTo>
                <a:lnTo>
                  <a:pt x="0" y="0"/>
                </a:lnTo>
                <a:lnTo>
                  <a:pt x="0" y="2062480"/>
                </a:lnTo>
                <a:lnTo>
                  <a:pt x="154939" y="2062480"/>
                </a:lnTo>
                <a:lnTo>
                  <a:pt x="154939" y="0"/>
                </a:lnTo>
                <a:close/>
              </a:path>
            </a:pathLst>
          </a:custGeom>
          <a:solidFill>
            <a:srgbClr val="E3F3F4"/>
          </a:solidFill>
        </p:spPr>
        <p:txBody>
          <a:bodyPr wrap="square" lIns="0" tIns="0" rIns="0" bIns="0" rtlCol="0"/>
          <a:lstStyle/>
          <a:p/>
        </p:txBody>
      </p:sp>
      <p:sp>
        <p:nvSpPr>
          <p:cNvPr id="166" name="object 166"/>
          <p:cNvSpPr/>
          <p:nvPr/>
        </p:nvSpPr>
        <p:spPr>
          <a:xfrm>
            <a:off x="3309620" y="2519679"/>
            <a:ext cx="154940" cy="2062480"/>
          </a:xfrm>
          <a:custGeom>
            <a:avLst/>
            <a:gdLst/>
            <a:ahLst/>
            <a:cxnLst/>
            <a:rect l="l" t="t" r="r" b="b"/>
            <a:pathLst>
              <a:path w="154939" h="2062479">
                <a:moveTo>
                  <a:pt x="154939" y="0"/>
                </a:moveTo>
                <a:lnTo>
                  <a:pt x="0" y="0"/>
                </a:lnTo>
                <a:lnTo>
                  <a:pt x="0" y="2062480"/>
                </a:lnTo>
                <a:lnTo>
                  <a:pt x="154939" y="2062480"/>
                </a:lnTo>
                <a:lnTo>
                  <a:pt x="154939" y="0"/>
                </a:lnTo>
                <a:close/>
              </a:path>
            </a:pathLst>
          </a:custGeom>
          <a:solidFill>
            <a:srgbClr val="E3F3F4"/>
          </a:solidFill>
        </p:spPr>
        <p:txBody>
          <a:bodyPr wrap="square" lIns="0" tIns="0" rIns="0" bIns="0" rtlCol="0"/>
          <a:lstStyle/>
          <a:p/>
        </p:txBody>
      </p:sp>
      <p:sp>
        <p:nvSpPr>
          <p:cNvPr id="167" name="object 167"/>
          <p:cNvSpPr/>
          <p:nvPr/>
        </p:nvSpPr>
        <p:spPr>
          <a:xfrm>
            <a:off x="3540759" y="2656839"/>
            <a:ext cx="154940" cy="1925320"/>
          </a:xfrm>
          <a:custGeom>
            <a:avLst/>
            <a:gdLst/>
            <a:ahLst/>
            <a:cxnLst/>
            <a:rect l="l" t="t" r="r" b="b"/>
            <a:pathLst>
              <a:path w="154939" h="1925320">
                <a:moveTo>
                  <a:pt x="154939" y="0"/>
                </a:moveTo>
                <a:lnTo>
                  <a:pt x="0" y="0"/>
                </a:lnTo>
                <a:lnTo>
                  <a:pt x="0" y="1925320"/>
                </a:lnTo>
                <a:lnTo>
                  <a:pt x="154939" y="1925320"/>
                </a:lnTo>
                <a:lnTo>
                  <a:pt x="154939" y="0"/>
                </a:lnTo>
                <a:close/>
              </a:path>
            </a:pathLst>
          </a:custGeom>
          <a:solidFill>
            <a:srgbClr val="E3F3F4"/>
          </a:solidFill>
        </p:spPr>
        <p:txBody>
          <a:bodyPr wrap="square" lIns="0" tIns="0" rIns="0" bIns="0" rtlCol="0"/>
          <a:lstStyle/>
          <a:p/>
        </p:txBody>
      </p:sp>
      <p:sp>
        <p:nvSpPr>
          <p:cNvPr id="168" name="object 168"/>
          <p:cNvSpPr/>
          <p:nvPr/>
        </p:nvSpPr>
        <p:spPr>
          <a:xfrm>
            <a:off x="3771900" y="2656839"/>
            <a:ext cx="154940" cy="1925320"/>
          </a:xfrm>
          <a:custGeom>
            <a:avLst/>
            <a:gdLst/>
            <a:ahLst/>
            <a:cxnLst/>
            <a:rect l="l" t="t" r="r" b="b"/>
            <a:pathLst>
              <a:path w="154939" h="1925320">
                <a:moveTo>
                  <a:pt x="154939" y="0"/>
                </a:moveTo>
                <a:lnTo>
                  <a:pt x="0" y="0"/>
                </a:lnTo>
                <a:lnTo>
                  <a:pt x="0" y="1925320"/>
                </a:lnTo>
                <a:lnTo>
                  <a:pt x="154939" y="1925320"/>
                </a:lnTo>
                <a:lnTo>
                  <a:pt x="154939" y="0"/>
                </a:lnTo>
                <a:close/>
              </a:path>
            </a:pathLst>
          </a:custGeom>
          <a:solidFill>
            <a:srgbClr val="E3F3F4"/>
          </a:solidFill>
        </p:spPr>
        <p:txBody>
          <a:bodyPr wrap="square" lIns="0" tIns="0" rIns="0" bIns="0" rtlCol="0"/>
          <a:lstStyle/>
          <a:p/>
        </p:txBody>
      </p:sp>
      <p:sp>
        <p:nvSpPr>
          <p:cNvPr id="169" name="object 169"/>
          <p:cNvSpPr/>
          <p:nvPr/>
        </p:nvSpPr>
        <p:spPr>
          <a:xfrm>
            <a:off x="4003040" y="2656839"/>
            <a:ext cx="154940" cy="1925320"/>
          </a:xfrm>
          <a:custGeom>
            <a:avLst/>
            <a:gdLst/>
            <a:ahLst/>
            <a:cxnLst/>
            <a:rect l="l" t="t" r="r" b="b"/>
            <a:pathLst>
              <a:path w="154939" h="1925320">
                <a:moveTo>
                  <a:pt x="154939" y="0"/>
                </a:moveTo>
                <a:lnTo>
                  <a:pt x="0" y="0"/>
                </a:lnTo>
                <a:lnTo>
                  <a:pt x="0" y="1925320"/>
                </a:lnTo>
                <a:lnTo>
                  <a:pt x="154939" y="1925320"/>
                </a:lnTo>
                <a:lnTo>
                  <a:pt x="154939" y="0"/>
                </a:lnTo>
                <a:close/>
              </a:path>
            </a:pathLst>
          </a:custGeom>
          <a:solidFill>
            <a:srgbClr val="E3F3F4"/>
          </a:solidFill>
        </p:spPr>
        <p:txBody>
          <a:bodyPr wrap="square" lIns="0" tIns="0" rIns="0" bIns="0" rtlCol="0"/>
          <a:lstStyle/>
          <a:p/>
        </p:txBody>
      </p:sp>
      <p:sp>
        <p:nvSpPr>
          <p:cNvPr id="170" name="object 170"/>
          <p:cNvSpPr/>
          <p:nvPr/>
        </p:nvSpPr>
        <p:spPr>
          <a:xfrm>
            <a:off x="4467859" y="2702560"/>
            <a:ext cx="152400" cy="1879600"/>
          </a:xfrm>
          <a:custGeom>
            <a:avLst/>
            <a:gdLst/>
            <a:ahLst/>
            <a:cxnLst/>
            <a:rect l="l" t="t" r="r" b="b"/>
            <a:pathLst>
              <a:path w="152400" h="1879600">
                <a:moveTo>
                  <a:pt x="152400" y="0"/>
                </a:moveTo>
                <a:lnTo>
                  <a:pt x="0" y="0"/>
                </a:lnTo>
                <a:lnTo>
                  <a:pt x="0" y="1879600"/>
                </a:lnTo>
                <a:lnTo>
                  <a:pt x="152400" y="1879600"/>
                </a:lnTo>
                <a:lnTo>
                  <a:pt x="152400" y="0"/>
                </a:lnTo>
                <a:close/>
              </a:path>
            </a:pathLst>
          </a:custGeom>
          <a:solidFill>
            <a:srgbClr val="E3F3F4"/>
          </a:solidFill>
        </p:spPr>
        <p:txBody>
          <a:bodyPr wrap="square" lIns="0" tIns="0" rIns="0" bIns="0" rtlCol="0"/>
          <a:lstStyle/>
          <a:p/>
        </p:txBody>
      </p:sp>
      <p:sp>
        <p:nvSpPr>
          <p:cNvPr id="171" name="object 171"/>
          <p:cNvSpPr/>
          <p:nvPr/>
        </p:nvSpPr>
        <p:spPr>
          <a:xfrm>
            <a:off x="4699000" y="2748279"/>
            <a:ext cx="152400" cy="1833880"/>
          </a:xfrm>
          <a:custGeom>
            <a:avLst/>
            <a:gdLst/>
            <a:ahLst/>
            <a:cxnLst/>
            <a:rect l="l" t="t" r="r" b="b"/>
            <a:pathLst>
              <a:path w="152400" h="1833879">
                <a:moveTo>
                  <a:pt x="152400" y="0"/>
                </a:moveTo>
                <a:lnTo>
                  <a:pt x="0" y="0"/>
                </a:lnTo>
                <a:lnTo>
                  <a:pt x="0" y="1833880"/>
                </a:lnTo>
                <a:lnTo>
                  <a:pt x="152400" y="1833880"/>
                </a:lnTo>
                <a:lnTo>
                  <a:pt x="152400" y="0"/>
                </a:lnTo>
                <a:close/>
              </a:path>
            </a:pathLst>
          </a:custGeom>
          <a:solidFill>
            <a:srgbClr val="E3F3F4"/>
          </a:solidFill>
        </p:spPr>
        <p:txBody>
          <a:bodyPr wrap="square" lIns="0" tIns="0" rIns="0" bIns="0" rtlCol="0"/>
          <a:lstStyle/>
          <a:p/>
        </p:txBody>
      </p:sp>
      <p:sp>
        <p:nvSpPr>
          <p:cNvPr id="172" name="object 172"/>
          <p:cNvSpPr/>
          <p:nvPr/>
        </p:nvSpPr>
        <p:spPr>
          <a:xfrm>
            <a:off x="4930140" y="2794000"/>
            <a:ext cx="154940" cy="1788160"/>
          </a:xfrm>
          <a:custGeom>
            <a:avLst/>
            <a:gdLst/>
            <a:ahLst/>
            <a:cxnLst/>
            <a:rect l="l" t="t" r="r" b="b"/>
            <a:pathLst>
              <a:path w="154939" h="1788160">
                <a:moveTo>
                  <a:pt x="154939" y="0"/>
                </a:moveTo>
                <a:lnTo>
                  <a:pt x="0" y="0"/>
                </a:lnTo>
                <a:lnTo>
                  <a:pt x="0" y="1788160"/>
                </a:lnTo>
                <a:lnTo>
                  <a:pt x="154939" y="1788160"/>
                </a:lnTo>
                <a:lnTo>
                  <a:pt x="154939" y="0"/>
                </a:lnTo>
                <a:close/>
              </a:path>
            </a:pathLst>
          </a:custGeom>
          <a:solidFill>
            <a:srgbClr val="E3F3F4"/>
          </a:solidFill>
        </p:spPr>
        <p:txBody>
          <a:bodyPr wrap="square" lIns="0" tIns="0" rIns="0" bIns="0" rtlCol="0"/>
          <a:lstStyle/>
          <a:p/>
        </p:txBody>
      </p:sp>
      <p:sp>
        <p:nvSpPr>
          <p:cNvPr id="173" name="object 173"/>
          <p:cNvSpPr/>
          <p:nvPr/>
        </p:nvSpPr>
        <p:spPr>
          <a:xfrm>
            <a:off x="5161279" y="2839720"/>
            <a:ext cx="154940" cy="1742439"/>
          </a:xfrm>
          <a:custGeom>
            <a:avLst/>
            <a:gdLst/>
            <a:ahLst/>
            <a:cxnLst/>
            <a:rect l="l" t="t" r="r" b="b"/>
            <a:pathLst>
              <a:path w="154939" h="1742439">
                <a:moveTo>
                  <a:pt x="154939" y="0"/>
                </a:moveTo>
                <a:lnTo>
                  <a:pt x="0" y="0"/>
                </a:lnTo>
                <a:lnTo>
                  <a:pt x="0" y="1742439"/>
                </a:lnTo>
                <a:lnTo>
                  <a:pt x="154939" y="1742439"/>
                </a:lnTo>
                <a:lnTo>
                  <a:pt x="154939" y="0"/>
                </a:lnTo>
                <a:close/>
              </a:path>
            </a:pathLst>
          </a:custGeom>
          <a:solidFill>
            <a:srgbClr val="E3F3F4"/>
          </a:solidFill>
        </p:spPr>
        <p:txBody>
          <a:bodyPr wrap="square" lIns="0" tIns="0" rIns="0" bIns="0" rtlCol="0"/>
          <a:lstStyle/>
          <a:p/>
        </p:txBody>
      </p:sp>
      <p:sp>
        <p:nvSpPr>
          <p:cNvPr id="174" name="object 174"/>
          <p:cNvSpPr/>
          <p:nvPr/>
        </p:nvSpPr>
        <p:spPr>
          <a:xfrm>
            <a:off x="5392420" y="2839720"/>
            <a:ext cx="154940" cy="1742439"/>
          </a:xfrm>
          <a:custGeom>
            <a:avLst/>
            <a:gdLst/>
            <a:ahLst/>
            <a:cxnLst/>
            <a:rect l="l" t="t" r="r" b="b"/>
            <a:pathLst>
              <a:path w="154939" h="1742439">
                <a:moveTo>
                  <a:pt x="154939" y="0"/>
                </a:moveTo>
                <a:lnTo>
                  <a:pt x="0" y="0"/>
                </a:lnTo>
                <a:lnTo>
                  <a:pt x="0" y="1742439"/>
                </a:lnTo>
                <a:lnTo>
                  <a:pt x="154939" y="1742439"/>
                </a:lnTo>
                <a:lnTo>
                  <a:pt x="154939" y="0"/>
                </a:lnTo>
                <a:close/>
              </a:path>
            </a:pathLst>
          </a:custGeom>
          <a:solidFill>
            <a:srgbClr val="E3F3F4"/>
          </a:solidFill>
        </p:spPr>
        <p:txBody>
          <a:bodyPr wrap="square" lIns="0" tIns="0" rIns="0" bIns="0" rtlCol="0"/>
          <a:lstStyle/>
          <a:p/>
        </p:txBody>
      </p:sp>
      <p:sp>
        <p:nvSpPr>
          <p:cNvPr id="175" name="object 175"/>
          <p:cNvSpPr/>
          <p:nvPr/>
        </p:nvSpPr>
        <p:spPr>
          <a:xfrm>
            <a:off x="5623559" y="2839720"/>
            <a:ext cx="154940" cy="1742439"/>
          </a:xfrm>
          <a:custGeom>
            <a:avLst/>
            <a:gdLst/>
            <a:ahLst/>
            <a:cxnLst/>
            <a:rect l="l" t="t" r="r" b="b"/>
            <a:pathLst>
              <a:path w="154939" h="1742439">
                <a:moveTo>
                  <a:pt x="154939" y="0"/>
                </a:moveTo>
                <a:lnTo>
                  <a:pt x="0" y="0"/>
                </a:lnTo>
                <a:lnTo>
                  <a:pt x="0" y="1742439"/>
                </a:lnTo>
                <a:lnTo>
                  <a:pt x="154939" y="1742439"/>
                </a:lnTo>
                <a:lnTo>
                  <a:pt x="154939" y="0"/>
                </a:lnTo>
                <a:close/>
              </a:path>
            </a:pathLst>
          </a:custGeom>
          <a:solidFill>
            <a:srgbClr val="E3F3F4"/>
          </a:solidFill>
        </p:spPr>
        <p:txBody>
          <a:bodyPr wrap="square" lIns="0" tIns="0" rIns="0" bIns="0" rtlCol="0"/>
          <a:lstStyle/>
          <a:p/>
        </p:txBody>
      </p:sp>
      <p:sp>
        <p:nvSpPr>
          <p:cNvPr id="176" name="object 176"/>
          <p:cNvSpPr/>
          <p:nvPr/>
        </p:nvSpPr>
        <p:spPr>
          <a:xfrm>
            <a:off x="5854700" y="2839720"/>
            <a:ext cx="154940" cy="1742439"/>
          </a:xfrm>
          <a:custGeom>
            <a:avLst/>
            <a:gdLst/>
            <a:ahLst/>
            <a:cxnLst/>
            <a:rect l="l" t="t" r="r" b="b"/>
            <a:pathLst>
              <a:path w="154939" h="1742439">
                <a:moveTo>
                  <a:pt x="154939" y="0"/>
                </a:moveTo>
                <a:lnTo>
                  <a:pt x="0" y="0"/>
                </a:lnTo>
                <a:lnTo>
                  <a:pt x="0" y="1742439"/>
                </a:lnTo>
                <a:lnTo>
                  <a:pt x="154939" y="1742439"/>
                </a:lnTo>
                <a:lnTo>
                  <a:pt x="154939" y="0"/>
                </a:lnTo>
                <a:close/>
              </a:path>
            </a:pathLst>
          </a:custGeom>
          <a:solidFill>
            <a:srgbClr val="E3F3F4"/>
          </a:solidFill>
        </p:spPr>
        <p:txBody>
          <a:bodyPr wrap="square" lIns="0" tIns="0" rIns="0" bIns="0" rtlCol="0"/>
          <a:lstStyle/>
          <a:p/>
        </p:txBody>
      </p:sp>
      <p:sp>
        <p:nvSpPr>
          <p:cNvPr id="177" name="object 177"/>
          <p:cNvSpPr/>
          <p:nvPr/>
        </p:nvSpPr>
        <p:spPr>
          <a:xfrm>
            <a:off x="6085840" y="2885439"/>
            <a:ext cx="154940" cy="1696720"/>
          </a:xfrm>
          <a:custGeom>
            <a:avLst/>
            <a:gdLst/>
            <a:ahLst/>
            <a:cxnLst/>
            <a:rect l="l" t="t" r="r" b="b"/>
            <a:pathLst>
              <a:path w="154939" h="1696720">
                <a:moveTo>
                  <a:pt x="154939" y="0"/>
                </a:moveTo>
                <a:lnTo>
                  <a:pt x="0" y="0"/>
                </a:lnTo>
                <a:lnTo>
                  <a:pt x="0" y="1696720"/>
                </a:lnTo>
                <a:lnTo>
                  <a:pt x="154939" y="1696720"/>
                </a:lnTo>
                <a:lnTo>
                  <a:pt x="154939" y="0"/>
                </a:lnTo>
                <a:close/>
              </a:path>
            </a:pathLst>
          </a:custGeom>
          <a:solidFill>
            <a:srgbClr val="E3F3F4"/>
          </a:solidFill>
        </p:spPr>
        <p:txBody>
          <a:bodyPr wrap="square" lIns="0" tIns="0" rIns="0" bIns="0" rtlCol="0"/>
          <a:lstStyle/>
          <a:p/>
        </p:txBody>
      </p:sp>
      <p:sp>
        <p:nvSpPr>
          <p:cNvPr id="178" name="object 178"/>
          <p:cNvSpPr/>
          <p:nvPr/>
        </p:nvSpPr>
        <p:spPr>
          <a:xfrm>
            <a:off x="6316979" y="2885439"/>
            <a:ext cx="154940" cy="1696720"/>
          </a:xfrm>
          <a:custGeom>
            <a:avLst/>
            <a:gdLst/>
            <a:ahLst/>
            <a:cxnLst/>
            <a:rect l="l" t="t" r="r" b="b"/>
            <a:pathLst>
              <a:path w="154939" h="1696720">
                <a:moveTo>
                  <a:pt x="154939" y="0"/>
                </a:moveTo>
                <a:lnTo>
                  <a:pt x="0" y="0"/>
                </a:lnTo>
                <a:lnTo>
                  <a:pt x="0" y="1696720"/>
                </a:lnTo>
                <a:lnTo>
                  <a:pt x="154939" y="1696720"/>
                </a:lnTo>
                <a:lnTo>
                  <a:pt x="154939" y="0"/>
                </a:lnTo>
                <a:close/>
              </a:path>
            </a:pathLst>
          </a:custGeom>
          <a:solidFill>
            <a:srgbClr val="E3F3F4"/>
          </a:solidFill>
        </p:spPr>
        <p:txBody>
          <a:bodyPr wrap="square" lIns="0" tIns="0" rIns="0" bIns="0" rtlCol="0"/>
          <a:lstStyle/>
          <a:p/>
        </p:txBody>
      </p:sp>
      <p:sp>
        <p:nvSpPr>
          <p:cNvPr id="179" name="object 179"/>
          <p:cNvSpPr/>
          <p:nvPr/>
        </p:nvSpPr>
        <p:spPr>
          <a:xfrm>
            <a:off x="6550659" y="2933700"/>
            <a:ext cx="152400" cy="1648460"/>
          </a:xfrm>
          <a:custGeom>
            <a:avLst/>
            <a:gdLst/>
            <a:ahLst/>
            <a:cxnLst/>
            <a:rect l="l" t="t" r="r" b="b"/>
            <a:pathLst>
              <a:path w="152400" h="1648460">
                <a:moveTo>
                  <a:pt x="152400" y="0"/>
                </a:moveTo>
                <a:lnTo>
                  <a:pt x="0" y="0"/>
                </a:lnTo>
                <a:lnTo>
                  <a:pt x="0" y="1648460"/>
                </a:lnTo>
                <a:lnTo>
                  <a:pt x="152400" y="1648460"/>
                </a:lnTo>
                <a:lnTo>
                  <a:pt x="152400" y="0"/>
                </a:lnTo>
                <a:close/>
              </a:path>
            </a:pathLst>
          </a:custGeom>
          <a:solidFill>
            <a:srgbClr val="E3F3F4"/>
          </a:solidFill>
        </p:spPr>
        <p:txBody>
          <a:bodyPr wrap="square" lIns="0" tIns="0" rIns="0" bIns="0" rtlCol="0"/>
          <a:lstStyle/>
          <a:p/>
        </p:txBody>
      </p:sp>
      <p:sp>
        <p:nvSpPr>
          <p:cNvPr id="180" name="object 180"/>
          <p:cNvSpPr/>
          <p:nvPr/>
        </p:nvSpPr>
        <p:spPr>
          <a:xfrm>
            <a:off x="6781800" y="2933700"/>
            <a:ext cx="152400" cy="1648460"/>
          </a:xfrm>
          <a:custGeom>
            <a:avLst/>
            <a:gdLst/>
            <a:ahLst/>
            <a:cxnLst/>
            <a:rect l="l" t="t" r="r" b="b"/>
            <a:pathLst>
              <a:path w="152400" h="1648460">
                <a:moveTo>
                  <a:pt x="152400" y="0"/>
                </a:moveTo>
                <a:lnTo>
                  <a:pt x="0" y="0"/>
                </a:lnTo>
                <a:lnTo>
                  <a:pt x="0" y="1648460"/>
                </a:lnTo>
                <a:lnTo>
                  <a:pt x="152400" y="1648460"/>
                </a:lnTo>
                <a:lnTo>
                  <a:pt x="152400" y="0"/>
                </a:lnTo>
                <a:close/>
              </a:path>
            </a:pathLst>
          </a:custGeom>
          <a:solidFill>
            <a:srgbClr val="E3F3F4"/>
          </a:solidFill>
        </p:spPr>
        <p:txBody>
          <a:bodyPr wrap="square" lIns="0" tIns="0" rIns="0" bIns="0" rtlCol="0"/>
          <a:lstStyle/>
          <a:p/>
        </p:txBody>
      </p:sp>
      <p:sp>
        <p:nvSpPr>
          <p:cNvPr id="181" name="object 181"/>
          <p:cNvSpPr/>
          <p:nvPr/>
        </p:nvSpPr>
        <p:spPr>
          <a:xfrm>
            <a:off x="7012940" y="2979420"/>
            <a:ext cx="154940" cy="1602740"/>
          </a:xfrm>
          <a:custGeom>
            <a:avLst/>
            <a:gdLst/>
            <a:ahLst/>
            <a:cxnLst/>
            <a:rect l="l" t="t" r="r" b="b"/>
            <a:pathLst>
              <a:path w="154940" h="1602739">
                <a:moveTo>
                  <a:pt x="154940" y="0"/>
                </a:moveTo>
                <a:lnTo>
                  <a:pt x="0" y="0"/>
                </a:lnTo>
                <a:lnTo>
                  <a:pt x="0" y="1602739"/>
                </a:lnTo>
                <a:lnTo>
                  <a:pt x="154940" y="1602739"/>
                </a:lnTo>
                <a:lnTo>
                  <a:pt x="154940" y="0"/>
                </a:lnTo>
                <a:close/>
              </a:path>
            </a:pathLst>
          </a:custGeom>
          <a:solidFill>
            <a:srgbClr val="E3F3F4"/>
          </a:solidFill>
        </p:spPr>
        <p:txBody>
          <a:bodyPr wrap="square" lIns="0" tIns="0" rIns="0" bIns="0" rtlCol="0"/>
          <a:lstStyle/>
          <a:p/>
        </p:txBody>
      </p:sp>
      <p:sp>
        <p:nvSpPr>
          <p:cNvPr id="182" name="object 182"/>
          <p:cNvSpPr/>
          <p:nvPr/>
        </p:nvSpPr>
        <p:spPr>
          <a:xfrm>
            <a:off x="7244080" y="3025139"/>
            <a:ext cx="154940" cy="1557020"/>
          </a:xfrm>
          <a:custGeom>
            <a:avLst/>
            <a:gdLst/>
            <a:ahLst/>
            <a:cxnLst/>
            <a:rect l="l" t="t" r="r" b="b"/>
            <a:pathLst>
              <a:path w="154940" h="1557020">
                <a:moveTo>
                  <a:pt x="154940" y="0"/>
                </a:moveTo>
                <a:lnTo>
                  <a:pt x="0" y="0"/>
                </a:lnTo>
                <a:lnTo>
                  <a:pt x="0" y="1557020"/>
                </a:lnTo>
                <a:lnTo>
                  <a:pt x="154940" y="1557020"/>
                </a:lnTo>
                <a:lnTo>
                  <a:pt x="154940" y="0"/>
                </a:lnTo>
                <a:close/>
              </a:path>
            </a:pathLst>
          </a:custGeom>
          <a:solidFill>
            <a:srgbClr val="E3F3F4"/>
          </a:solidFill>
        </p:spPr>
        <p:txBody>
          <a:bodyPr wrap="square" lIns="0" tIns="0" rIns="0" bIns="0" rtlCol="0"/>
          <a:lstStyle/>
          <a:p/>
        </p:txBody>
      </p:sp>
      <p:sp>
        <p:nvSpPr>
          <p:cNvPr id="183" name="object 183"/>
          <p:cNvSpPr/>
          <p:nvPr/>
        </p:nvSpPr>
        <p:spPr>
          <a:xfrm>
            <a:off x="7475219" y="3070860"/>
            <a:ext cx="154940" cy="1511300"/>
          </a:xfrm>
          <a:custGeom>
            <a:avLst/>
            <a:gdLst/>
            <a:ahLst/>
            <a:cxnLst/>
            <a:rect l="l" t="t" r="r" b="b"/>
            <a:pathLst>
              <a:path w="154940" h="1511300">
                <a:moveTo>
                  <a:pt x="154940" y="0"/>
                </a:moveTo>
                <a:lnTo>
                  <a:pt x="0" y="0"/>
                </a:lnTo>
                <a:lnTo>
                  <a:pt x="0" y="1511300"/>
                </a:lnTo>
                <a:lnTo>
                  <a:pt x="154940" y="1511300"/>
                </a:lnTo>
                <a:lnTo>
                  <a:pt x="154940" y="0"/>
                </a:lnTo>
                <a:close/>
              </a:path>
            </a:pathLst>
          </a:custGeom>
          <a:solidFill>
            <a:srgbClr val="E3F3F4"/>
          </a:solidFill>
        </p:spPr>
        <p:txBody>
          <a:bodyPr wrap="square" lIns="0" tIns="0" rIns="0" bIns="0" rtlCol="0"/>
          <a:lstStyle/>
          <a:p/>
        </p:txBody>
      </p:sp>
      <p:sp>
        <p:nvSpPr>
          <p:cNvPr id="184" name="object 184"/>
          <p:cNvSpPr/>
          <p:nvPr/>
        </p:nvSpPr>
        <p:spPr>
          <a:xfrm>
            <a:off x="7706359" y="3070860"/>
            <a:ext cx="154940" cy="1511300"/>
          </a:xfrm>
          <a:custGeom>
            <a:avLst/>
            <a:gdLst/>
            <a:ahLst/>
            <a:cxnLst/>
            <a:rect l="l" t="t" r="r" b="b"/>
            <a:pathLst>
              <a:path w="154940" h="1511300">
                <a:moveTo>
                  <a:pt x="154940" y="0"/>
                </a:moveTo>
                <a:lnTo>
                  <a:pt x="0" y="0"/>
                </a:lnTo>
                <a:lnTo>
                  <a:pt x="0" y="1511300"/>
                </a:lnTo>
                <a:lnTo>
                  <a:pt x="154940" y="1511300"/>
                </a:lnTo>
                <a:lnTo>
                  <a:pt x="154940" y="0"/>
                </a:lnTo>
                <a:close/>
              </a:path>
            </a:pathLst>
          </a:custGeom>
          <a:solidFill>
            <a:srgbClr val="E3F3F4"/>
          </a:solidFill>
        </p:spPr>
        <p:txBody>
          <a:bodyPr wrap="square" lIns="0" tIns="0" rIns="0" bIns="0" rtlCol="0"/>
          <a:lstStyle/>
          <a:p/>
        </p:txBody>
      </p:sp>
      <p:sp>
        <p:nvSpPr>
          <p:cNvPr id="185" name="object 185"/>
          <p:cNvSpPr/>
          <p:nvPr/>
        </p:nvSpPr>
        <p:spPr>
          <a:xfrm>
            <a:off x="7937500" y="3116579"/>
            <a:ext cx="154940" cy="1465580"/>
          </a:xfrm>
          <a:custGeom>
            <a:avLst/>
            <a:gdLst/>
            <a:ahLst/>
            <a:cxnLst/>
            <a:rect l="l" t="t" r="r" b="b"/>
            <a:pathLst>
              <a:path w="154940" h="1465579">
                <a:moveTo>
                  <a:pt x="154940" y="0"/>
                </a:moveTo>
                <a:lnTo>
                  <a:pt x="0" y="0"/>
                </a:lnTo>
                <a:lnTo>
                  <a:pt x="0" y="1465580"/>
                </a:lnTo>
                <a:lnTo>
                  <a:pt x="154940" y="1465580"/>
                </a:lnTo>
                <a:lnTo>
                  <a:pt x="154940" y="0"/>
                </a:lnTo>
                <a:close/>
              </a:path>
            </a:pathLst>
          </a:custGeom>
          <a:solidFill>
            <a:srgbClr val="E3F3F4"/>
          </a:solidFill>
        </p:spPr>
        <p:txBody>
          <a:bodyPr wrap="square" lIns="0" tIns="0" rIns="0" bIns="0" rtlCol="0"/>
          <a:lstStyle/>
          <a:p/>
        </p:txBody>
      </p:sp>
      <p:sp>
        <p:nvSpPr>
          <p:cNvPr id="186" name="object 186"/>
          <p:cNvSpPr/>
          <p:nvPr/>
        </p:nvSpPr>
        <p:spPr>
          <a:xfrm>
            <a:off x="8168640" y="3162300"/>
            <a:ext cx="154940" cy="1419860"/>
          </a:xfrm>
          <a:custGeom>
            <a:avLst/>
            <a:gdLst/>
            <a:ahLst/>
            <a:cxnLst/>
            <a:rect l="l" t="t" r="r" b="b"/>
            <a:pathLst>
              <a:path w="154940" h="1419860">
                <a:moveTo>
                  <a:pt x="154940" y="0"/>
                </a:moveTo>
                <a:lnTo>
                  <a:pt x="0" y="0"/>
                </a:lnTo>
                <a:lnTo>
                  <a:pt x="0" y="1419860"/>
                </a:lnTo>
                <a:lnTo>
                  <a:pt x="154940" y="1419860"/>
                </a:lnTo>
                <a:lnTo>
                  <a:pt x="154940" y="0"/>
                </a:lnTo>
                <a:close/>
              </a:path>
            </a:pathLst>
          </a:custGeom>
          <a:solidFill>
            <a:srgbClr val="E3F3F4"/>
          </a:solidFill>
        </p:spPr>
        <p:txBody>
          <a:bodyPr wrap="square" lIns="0" tIns="0" rIns="0" bIns="0" rtlCol="0"/>
          <a:lstStyle/>
          <a:p/>
        </p:txBody>
      </p:sp>
      <p:sp>
        <p:nvSpPr>
          <p:cNvPr id="187" name="object 187"/>
          <p:cNvSpPr/>
          <p:nvPr/>
        </p:nvSpPr>
        <p:spPr>
          <a:xfrm>
            <a:off x="8399780" y="3162300"/>
            <a:ext cx="154940" cy="1419860"/>
          </a:xfrm>
          <a:custGeom>
            <a:avLst/>
            <a:gdLst/>
            <a:ahLst/>
            <a:cxnLst/>
            <a:rect l="l" t="t" r="r" b="b"/>
            <a:pathLst>
              <a:path w="154940" h="1419860">
                <a:moveTo>
                  <a:pt x="154940" y="0"/>
                </a:moveTo>
                <a:lnTo>
                  <a:pt x="0" y="0"/>
                </a:lnTo>
                <a:lnTo>
                  <a:pt x="0" y="1419860"/>
                </a:lnTo>
                <a:lnTo>
                  <a:pt x="154940" y="1419860"/>
                </a:lnTo>
                <a:lnTo>
                  <a:pt x="154940" y="0"/>
                </a:lnTo>
                <a:close/>
              </a:path>
            </a:pathLst>
          </a:custGeom>
          <a:solidFill>
            <a:srgbClr val="E3F3F4"/>
          </a:solidFill>
        </p:spPr>
        <p:txBody>
          <a:bodyPr wrap="square" lIns="0" tIns="0" rIns="0" bIns="0" rtlCol="0"/>
          <a:lstStyle/>
          <a:p/>
        </p:txBody>
      </p:sp>
      <p:sp>
        <p:nvSpPr>
          <p:cNvPr id="188" name="object 188"/>
          <p:cNvSpPr/>
          <p:nvPr/>
        </p:nvSpPr>
        <p:spPr>
          <a:xfrm>
            <a:off x="8630919" y="3208020"/>
            <a:ext cx="154940" cy="1374140"/>
          </a:xfrm>
          <a:custGeom>
            <a:avLst/>
            <a:gdLst/>
            <a:ahLst/>
            <a:cxnLst/>
            <a:rect l="l" t="t" r="r" b="b"/>
            <a:pathLst>
              <a:path w="154940" h="1374139">
                <a:moveTo>
                  <a:pt x="154940" y="0"/>
                </a:moveTo>
                <a:lnTo>
                  <a:pt x="0" y="0"/>
                </a:lnTo>
                <a:lnTo>
                  <a:pt x="0" y="1374139"/>
                </a:lnTo>
                <a:lnTo>
                  <a:pt x="154940" y="1374139"/>
                </a:lnTo>
                <a:lnTo>
                  <a:pt x="154940" y="0"/>
                </a:lnTo>
                <a:close/>
              </a:path>
            </a:pathLst>
          </a:custGeom>
          <a:solidFill>
            <a:srgbClr val="E3F3F4"/>
          </a:solidFill>
        </p:spPr>
        <p:txBody>
          <a:bodyPr wrap="square" lIns="0" tIns="0" rIns="0" bIns="0" rtlCol="0"/>
          <a:lstStyle/>
          <a:p/>
        </p:txBody>
      </p:sp>
      <p:sp>
        <p:nvSpPr>
          <p:cNvPr id="189" name="object 189"/>
          <p:cNvSpPr/>
          <p:nvPr/>
        </p:nvSpPr>
        <p:spPr>
          <a:xfrm>
            <a:off x="8864600" y="3253740"/>
            <a:ext cx="152400" cy="1328420"/>
          </a:xfrm>
          <a:custGeom>
            <a:avLst/>
            <a:gdLst/>
            <a:ahLst/>
            <a:cxnLst/>
            <a:rect l="l" t="t" r="r" b="b"/>
            <a:pathLst>
              <a:path w="152400" h="1328420">
                <a:moveTo>
                  <a:pt x="152400" y="0"/>
                </a:moveTo>
                <a:lnTo>
                  <a:pt x="0" y="0"/>
                </a:lnTo>
                <a:lnTo>
                  <a:pt x="0" y="1328420"/>
                </a:lnTo>
                <a:lnTo>
                  <a:pt x="152400" y="1328420"/>
                </a:lnTo>
                <a:lnTo>
                  <a:pt x="152400" y="0"/>
                </a:lnTo>
                <a:close/>
              </a:path>
            </a:pathLst>
          </a:custGeom>
          <a:solidFill>
            <a:srgbClr val="E3F3F4"/>
          </a:solidFill>
        </p:spPr>
        <p:txBody>
          <a:bodyPr wrap="square" lIns="0" tIns="0" rIns="0" bIns="0" rtlCol="0"/>
          <a:lstStyle/>
          <a:p/>
        </p:txBody>
      </p:sp>
      <p:sp>
        <p:nvSpPr>
          <p:cNvPr id="190" name="object 190"/>
          <p:cNvSpPr/>
          <p:nvPr/>
        </p:nvSpPr>
        <p:spPr>
          <a:xfrm>
            <a:off x="9326880" y="3299459"/>
            <a:ext cx="154940" cy="1282700"/>
          </a:xfrm>
          <a:custGeom>
            <a:avLst/>
            <a:gdLst/>
            <a:ahLst/>
            <a:cxnLst/>
            <a:rect l="l" t="t" r="r" b="b"/>
            <a:pathLst>
              <a:path w="154940" h="1282700">
                <a:moveTo>
                  <a:pt x="154940" y="0"/>
                </a:moveTo>
                <a:lnTo>
                  <a:pt x="0" y="0"/>
                </a:lnTo>
                <a:lnTo>
                  <a:pt x="0" y="1282700"/>
                </a:lnTo>
                <a:lnTo>
                  <a:pt x="154940" y="1282700"/>
                </a:lnTo>
                <a:lnTo>
                  <a:pt x="154940" y="0"/>
                </a:lnTo>
                <a:close/>
              </a:path>
            </a:pathLst>
          </a:custGeom>
          <a:solidFill>
            <a:srgbClr val="E3F3F4"/>
          </a:solidFill>
        </p:spPr>
        <p:txBody>
          <a:bodyPr wrap="square" lIns="0" tIns="0" rIns="0" bIns="0" rtlCol="0"/>
          <a:lstStyle/>
          <a:p/>
        </p:txBody>
      </p:sp>
      <p:sp>
        <p:nvSpPr>
          <p:cNvPr id="191" name="object 191"/>
          <p:cNvSpPr/>
          <p:nvPr/>
        </p:nvSpPr>
        <p:spPr>
          <a:xfrm>
            <a:off x="533400" y="1648460"/>
            <a:ext cx="154940" cy="2933700"/>
          </a:xfrm>
          <a:custGeom>
            <a:avLst/>
            <a:gdLst/>
            <a:ahLst/>
            <a:cxnLst/>
            <a:rect l="l" t="t" r="r" b="b"/>
            <a:pathLst>
              <a:path w="154940" h="2933700">
                <a:moveTo>
                  <a:pt x="0" y="0"/>
                </a:moveTo>
                <a:lnTo>
                  <a:pt x="154940" y="0"/>
                </a:lnTo>
                <a:lnTo>
                  <a:pt x="154940" y="2933700"/>
                </a:lnTo>
                <a:lnTo>
                  <a:pt x="0" y="2933700"/>
                </a:lnTo>
                <a:lnTo>
                  <a:pt x="0" y="0"/>
                </a:lnTo>
                <a:close/>
              </a:path>
            </a:pathLst>
          </a:custGeom>
          <a:ln w="9525">
            <a:solidFill>
              <a:srgbClr val="71BEC5"/>
            </a:solidFill>
          </a:ln>
        </p:spPr>
        <p:txBody>
          <a:bodyPr wrap="square" lIns="0" tIns="0" rIns="0" bIns="0" rtlCol="0"/>
          <a:lstStyle/>
          <a:p/>
        </p:txBody>
      </p:sp>
      <p:sp>
        <p:nvSpPr>
          <p:cNvPr id="192" name="object 192"/>
          <p:cNvSpPr/>
          <p:nvPr/>
        </p:nvSpPr>
        <p:spPr>
          <a:xfrm>
            <a:off x="764540" y="2016760"/>
            <a:ext cx="154940" cy="2565400"/>
          </a:xfrm>
          <a:custGeom>
            <a:avLst/>
            <a:gdLst/>
            <a:ahLst/>
            <a:cxnLst/>
            <a:rect l="l" t="t" r="r" b="b"/>
            <a:pathLst>
              <a:path w="154940" h="2565400">
                <a:moveTo>
                  <a:pt x="0" y="0"/>
                </a:moveTo>
                <a:lnTo>
                  <a:pt x="154940" y="0"/>
                </a:lnTo>
                <a:lnTo>
                  <a:pt x="154940" y="2565400"/>
                </a:lnTo>
                <a:lnTo>
                  <a:pt x="0" y="2565400"/>
                </a:lnTo>
                <a:lnTo>
                  <a:pt x="0" y="0"/>
                </a:lnTo>
                <a:close/>
              </a:path>
            </a:pathLst>
          </a:custGeom>
          <a:ln w="9525">
            <a:solidFill>
              <a:srgbClr val="71BEC5"/>
            </a:solidFill>
          </a:ln>
        </p:spPr>
        <p:txBody>
          <a:bodyPr wrap="square" lIns="0" tIns="0" rIns="0" bIns="0" rtlCol="0"/>
          <a:lstStyle/>
          <a:p/>
        </p:txBody>
      </p:sp>
      <p:sp>
        <p:nvSpPr>
          <p:cNvPr id="193" name="object 193"/>
          <p:cNvSpPr/>
          <p:nvPr/>
        </p:nvSpPr>
        <p:spPr>
          <a:xfrm>
            <a:off x="995680" y="2062479"/>
            <a:ext cx="154940" cy="2519680"/>
          </a:xfrm>
          <a:custGeom>
            <a:avLst/>
            <a:gdLst/>
            <a:ahLst/>
            <a:cxnLst/>
            <a:rect l="l" t="t" r="r" b="b"/>
            <a:pathLst>
              <a:path w="154940" h="2519679">
                <a:moveTo>
                  <a:pt x="0" y="0"/>
                </a:moveTo>
                <a:lnTo>
                  <a:pt x="154940" y="0"/>
                </a:lnTo>
                <a:lnTo>
                  <a:pt x="154940" y="2519680"/>
                </a:lnTo>
                <a:lnTo>
                  <a:pt x="0" y="2519680"/>
                </a:lnTo>
                <a:lnTo>
                  <a:pt x="0" y="0"/>
                </a:lnTo>
                <a:close/>
              </a:path>
            </a:pathLst>
          </a:custGeom>
          <a:ln w="9525">
            <a:solidFill>
              <a:srgbClr val="71BEC5"/>
            </a:solidFill>
          </a:ln>
        </p:spPr>
        <p:txBody>
          <a:bodyPr wrap="square" lIns="0" tIns="0" rIns="0" bIns="0" rtlCol="0"/>
          <a:lstStyle/>
          <a:p/>
        </p:txBody>
      </p:sp>
      <p:sp>
        <p:nvSpPr>
          <p:cNvPr id="194" name="object 194"/>
          <p:cNvSpPr/>
          <p:nvPr/>
        </p:nvSpPr>
        <p:spPr>
          <a:xfrm>
            <a:off x="1226819" y="2108200"/>
            <a:ext cx="154940" cy="2473960"/>
          </a:xfrm>
          <a:custGeom>
            <a:avLst/>
            <a:gdLst/>
            <a:ahLst/>
            <a:cxnLst/>
            <a:rect l="l" t="t" r="r" b="b"/>
            <a:pathLst>
              <a:path w="154940" h="2473960">
                <a:moveTo>
                  <a:pt x="0" y="0"/>
                </a:moveTo>
                <a:lnTo>
                  <a:pt x="154940" y="0"/>
                </a:lnTo>
                <a:lnTo>
                  <a:pt x="154940" y="2473960"/>
                </a:lnTo>
                <a:lnTo>
                  <a:pt x="0" y="2473960"/>
                </a:lnTo>
                <a:lnTo>
                  <a:pt x="0" y="0"/>
                </a:lnTo>
                <a:close/>
              </a:path>
            </a:pathLst>
          </a:custGeom>
          <a:ln w="9525">
            <a:solidFill>
              <a:srgbClr val="71BEC5"/>
            </a:solidFill>
          </a:ln>
        </p:spPr>
        <p:txBody>
          <a:bodyPr wrap="square" lIns="0" tIns="0" rIns="0" bIns="0" rtlCol="0"/>
          <a:lstStyle/>
          <a:p/>
        </p:txBody>
      </p:sp>
      <p:sp>
        <p:nvSpPr>
          <p:cNvPr id="195" name="object 195"/>
          <p:cNvSpPr/>
          <p:nvPr/>
        </p:nvSpPr>
        <p:spPr>
          <a:xfrm>
            <a:off x="1457960" y="2199639"/>
            <a:ext cx="154940" cy="2382520"/>
          </a:xfrm>
          <a:custGeom>
            <a:avLst/>
            <a:gdLst/>
            <a:ahLst/>
            <a:cxnLst/>
            <a:rect l="l" t="t" r="r" b="b"/>
            <a:pathLst>
              <a:path w="154940" h="2382520">
                <a:moveTo>
                  <a:pt x="0" y="0"/>
                </a:moveTo>
                <a:lnTo>
                  <a:pt x="154940" y="0"/>
                </a:lnTo>
                <a:lnTo>
                  <a:pt x="154940" y="2382520"/>
                </a:lnTo>
                <a:lnTo>
                  <a:pt x="0" y="2382520"/>
                </a:lnTo>
                <a:lnTo>
                  <a:pt x="0" y="0"/>
                </a:lnTo>
                <a:close/>
              </a:path>
            </a:pathLst>
          </a:custGeom>
          <a:ln w="9525">
            <a:solidFill>
              <a:srgbClr val="71BEC5"/>
            </a:solidFill>
          </a:ln>
        </p:spPr>
        <p:txBody>
          <a:bodyPr wrap="square" lIns="0" tIns="0" rIns="0" bIns="0" rtlCol="0"/>
          <a:lstStyle/>
          <a:p/>
        </p:txBody>
      </p:sp>
      <p:sp>
        <p:nvSpPr>
          <p:cNvPr id="196" name="object 196"/>
          <p:cNvSpPr/>
          <p:nvPr/>
        </p:nvSpPr>
        <p:spPr>
          <a:xfrm>
            <a:off x="1689100" y="2199639"/>
            <a:ext cx="154940" cy="2382520"/>
          </a:xfrm>
          <a:custGeom>
            <a:avLst/>
            <a:gdLst/>
            <a:ahLst/>
            <a:cxnLst/>
            <a:rect l="l" t="t" r="r" b="b"/>
            <a:pathLst>
              <a:path w="154939" h="2382520">
                <a:moveTo>
                  <a:pt x="0" y="0"/>
                </a:moveTo>
                <a:lnTo>
                  <a:pt x="154939" y="0"/>
                </a:lnTo>
                <a:lnTo>
                  <a:pt x="154939" y="2382520"/>
                </a:lnTo>
                <a:lnTo>
                  <a:pt x="0" y="2382520"/>
                </a:lnTo>
                <a:lnTo>
                  <a:pt x="0" y="0"/>
                </a:lnTo>
                <a:close/>
              </a:path>
            </a:pathLst>
          </a:custGeom>
          <a:ln w="9525">
            <a:solidFill>
              <a:srgbClr val="71BEC5"/>
            </a:solidFill>
          </a:ln>
        </p:spPr>
        <p:txBody>
          <a:bodyPr wrap="square" lIns="0" tIns="0" rIns="0" bIns="0" rtlCol="0"/>
          <a:lstStyle/>
          <a:p/>
        </p:txBody>
      </p:sp>
      <p:sp>
        <p:nvSpPr>
          <p:cNvPr id="197" name="object 197"/>
          <p:cNvSpPr/>
          <p:nvPr/>
        </p:nvSpPr>
        <p:spPr>
          <a:xfrm>
            <a:off x="1920239" y="2291079"/>
            <a:ext cx="154940" cy="2291080"/>
          </a:xfrm>
          <a:custGeom>
            <a:avLst/>
            <a:gdLst/>
            <a:ahLst/>
            <a:cxnLst/>
            <a:rect l="l" t="t" r="r" b="b"/>
            <a:pathLst>
              <a:path w="154939" h="2291079">
                <a:moveTo>
                  <a:pt x="0" y="0"/>
                </a:moveTo>
                <a:lnTo>
                  <a:pt x="154939" y="0"/>
                </a:lnTo>
                <a:lnTo>
                  <a:pt x="154939" y="2291080"/>
                </a:lnTo>
                <a:lnTo>
                  <a:pt x="0" y="2291080"/>
                </a:lnTo>
                <a:lnTo>
                  <a:pt x="0" y="0"/>
                </a:lnTo>
                <a:close/>
              </a:path>
            </a:pathLst>
          </a:custGeom>
          <a:ln w="9525">
            <a:solidFill>
              <a:srgbClr val="71BEC5"/>
            </a:solidFill>
          </a:ln>
        </p:spPr>
        <p:txBody>
          <a:bodyPr wrap="square" lIns="0" tIns="0" rIns="0" bIns="0" rtlCol="0"/>
          <a:lstStyle/>
          <a:p/>
        </p:txBody>
      </p:sp>
      <p:sp>
        <p:nvSpPr>
          <p:cNvPr id="198" name="object 198"/>
          <p:cNvSpPr/>
          <p:nvPr/>
        </p:nvSpPr>
        <p:spPr>
          <a:xfrm>
            <a:off x="2153920" y="2291079"/>
            <a:ext cx="152400" cy="2291080"/>
          </a:xfrm>
          <a:custGeom>
            <a:avLst/>
            <a:gdLst/>
            <a:ahLst/>
            <a:cxnLst/>
            <a:rect l="l" t="t" r="r" b="b"/>
            <a:pathLst>
              <a:path w="152400" h="2291079">
                <a:moveTo>
                  <a:pt x="0" y="0"/>
                </a:moveTo>
                <a:lnTo>
                  <a:pt x="152400" y="0"/>
                </a:lnTo>
                <a:lnTo>
                  <a:pt x="152400" y="2291080"/>
                </a:lnTo>
                <a:lnTo>
                  <a:pt x="0" y="2291080"/>
                </a:lnTo>
                <a:lnTo>
                  <a:pt x="0" y="0"/>
                </a:lnTo>
                <a:close/>
              </a:path>
            </a:pathLst>
          </a:custGeom>
          <a:ln w="9525">
            <a:solidFill>
              <a:srgbClr val="71BEC5"/>
            </a:solidFill>
          </a:ln>
        </p:spPr>
        <p:txBody>
          <a:bodyPr wrap="square" lIns="0" tIns="0" rIns="0" bIns="0" rtlCol="0"/>
          <a:lstStyle/>
          <a:p/>
        </p:txBody>
      </p:sp>
      <p:sp>
        <p:nvSpPr>
          <p:cNvPr id="199" name="object 199"/>
          <p:cNvSpPr/>
          <p:nvPr/>
        </p:nvSpPr>
        <p:spPr>
          <a:xfrm>
            <a:off x="2385060" y="2428239"/>
            <a:ext cx="152400" cy="2153920"/>
          </a:xfrm>
          <a:custGeom>
            <a:avLst/>
            <a:gdLst/>
            <a:ahLst/>
            <a:cxnLst/>
            <a:rect l="l" t="t" r="r" b="b"/>
            <a:pathLst>
              <a:path w="152400" h="2153920">
                <a:moveTo>
                  <a:pt x="0" y="0"/>
                </a:moveTo>
                <a:lnTo>
                  <a:pt x="152400" y="0"/>
                </a:lnTo>
                <a:lnTo>
                  <a:pt x="152400" y="2153920"/>
                </a:lnTo>
                <a:lnTo>
                  <a:pt x="0" y="2153920"/>
                </a:lnTo>
                <a:lnTo>
                  <a:pt x="0" y="0"/>
                </a:lnTo>
                <a:close/>
              </a:path>
            </a:pathLst>
          </a:custGeom>
          <a:ln w="9525">
            <a:solidFill>
              <a:srgbClr val="71BEC5"/>
            </a:solidFill>
          </a:ln>
        </p:spPr>
        <p:txBody>
          <a:bodyPr wrap="square" lIns="0" tIns="0" rIns="0" bIns="0" rtlCol="0"/>
          <a:lstStyle/>
          <a:p/>
        </p:txBody>
      </p:sp>
      <p:sp>
        <p:nvSpPr>
          <p:cNvPr id="200" name="object 200"/>
          <p:cNvSpPr/>
          <p:nvPr/>
        </p:nvSpPr>
        <p:spPr>
          <a:xfrm>
            <a:off x="2616200" y="2519679"/>
            <a:ext cx="154940" cy="2062480"/>
          </a:xfrm>
          <a:custGeom>
            <a:avLst/>
            <a:gdLst/>
            <a:ahLst/>
            <a:cxnLst/>
            <a:rect l="l" t="t" r="r" b="b"/>
            <a:pathLst>
              <a:path w="154939" h="2062479">
                <a:moveTo>
                  <a:pt x="0" y="0"/>
                </a:moveTo>
                <a:lnTo>
                  <a:pt x="154939" y="0"/>
                </a:lnTo>
                <a:lnTo>
                  <a:pt x="154939" y="2062480"/>
                </a:lnTo>
                <a:lnTo>
                  <a:pt x="0" y="2062480"/>
                </a:lnTo>
                <a:lnTo>
                  <a:pt x="0" y="0"/>
                </a:lnTo>
                <a:close/>
              </a:path>
            </a:pathLst>
          </a:custGeom>
          <a:ln w="9525">
            <a:solidFill>
              <a:srgbClr val="71BEC5"/>
            </a:solidFill>
          </a:ln>
        </p:spPr>
        <p:txBody>
          <a:bodyPr wrap="square" lIns="0" tIns="0" rIns="0" bIns="0" rtlCol="0"/>
          <a:lstStyle/>
          <a:p/>
        </p:txBody>
      </p:sp>
      <p:sp>
        <p:nvSpPr>
          <p:cNvPr id="201" name="object 201"/>
          <p:cNvSpPr/>
          <p:nvPr/>
        </p:nvSpPr>
        <p:spPr>
          <a:xfrm>
            <a:off x="2847339" y="2519679"/>
            <a:ext cx="154940" cy="2062480"/>
          </a:xfrm>
          <a:custGeom>
            <a:avLst/>
            <a:gdLst/>
            <a:ahLst/>
            <a:cxnLst/>
            <a:rect l="l" t="t" r="r" b="b"/>
            <a:pathLst>
              <a:path w="154939" h="2062479">
                <a:moveTo>
                  <a:pt x="0" y="0"/>
                </a:moveTo>
                <a:lnTo>
                  <a:pt x="154939" y="0"/>
                </a:lnTo>
                <a:lnTo>
                  <a:pt x="154939" y="2062480"/>
                </a:lnTo>
                <a:lnTo>
                  <a:pt x="0" y="2062480"/>
                </a:lnTo>
                <a:lnTo>
                  <a:pt x="0" y="0"/>
                </a:lnTo>
                <a:close/>
              </a:path>
            </a:pathLst>
          </a:custGeom>
          <a:ln w="9525">
            <a:solidFill>
              <a:srgbClr val="71BEC5"/>
            </a:solidFill>
          </a:ln>
        </p:spPr>
        <p:txBody>
          <a:bodyPr wrap="square" lIns="0" tIns="0" rIns="0" bIns="0" rtlCol="0"/>
          <a:lstStyle/>
          <a:p/>
        </p:txBody>
      </p:sp>
      <p:sp>
        <p:nvSpPr>
          <p:cNvPr id="202" name="object 202"/>
          <p:cNvSpPr/>
          <p:nvPr/>
        </p:nvSpPr>
        <p:spPr>
          <a:xfrm>
            <a:off x="3078479" y="2519679"/>
            <a:ext cx="154940" cy="2062480"/>
          </a:xfrm>
          <a:custGeom>
            <a:avLst/>
            <a:gdLst/>
            <a:ahLst/>
            <a:cxnLst/>
            <a:rect l="l" t="t" r="r" b="b"/>
            <a:pathLst>
              <a:path w="154939" h="2062479">
                <a:moveTo>
                  <a:pt x="0" y="0"/>
                </a:moveTo>
                <a:lnTo>
                  <a:pt x="154939" y="0"/>
                </a:lnTo>
                <a:lnTo>
                  <a:pt x="154939" y="2062480"/>
                </a:lnTo>
                <a:lnTo>
                  <a:pt x="0" y="2062480"/>
                </a:lnTo>
                <a:lnTo>
                  <a:pt x="0" y="0"/>
                </a:lnTo>
                <a:close/>
              </a:path>
            </a:pathLst>
          </a:custGeom>
          <a:ln w="9525">
            <a:solidFill>
              <a:srgbClr val="71BEC5"/>
            </a:solidFill>
          </a:ln>
        </p:spPr>
        <p:txBody>
          <a:bodyPr wrap="square" lIns="0" tIns="0" rIns="0" bIns="0" rtlCol="0"/>
          <a:lstStyle/>
          <a:p/>
        </p:txBody>
      </p:sp>
      <p:sp>
        <p:nvSpPr>
          <p:cNvPr id="203" name="object 203"/>
          <p:cNvSpPr/>
          <p:nvPr/>
        </p:nvSpPr>
        <p:spPr>
          <a:xfrm>
            <a:off x="3309620" y="2519679"/>
            <a:ext cx="154940" cy="2062480"/>
          </a:xfrm>
          <a:custGeom>
            <a:avLst/>
            <a:gdLst/>
            <a:ahLst/>
            <a:cxnLst/>
            <a:rect l="l" t="t" r="r" b="b"/>
            <a:pathLst>
              <a:path w="154939" h="2062479">
                <a:moveTo>
                  <a:pt x="0" y="0"/>
                </a:moveTo>
                <a:lnTo>
                  <a:pt x="154939" y="0"/>
                </a:lnTo>
                <a:lnTo>
                  <a:pt x="154939" y="2062480"/>
                </a:lnTo>
                <a:lnTo>
                  <a:pt x="0" y="2062480"/>
                </a:lnTo>
                <a:lnTo>
                  <a:pt x="0" y="0"/>
                </a:lnTo>
                <a:close/>
              </a:path>
            </a:pathLst>
          </a:custGeom>
          <a:ln w="9525">
            <a:solidFill>
              <a:srgbClr val="71BEC5"/>
            </a:solidFill>
          </a:ln>
        </p:spPr>
        <p:txBody>
          <a:bodyPr wrap="square" lIns="0" tIns="0" rIns="0" bIns="0" rtlCol="0"/>
          <a:lstStyle/>
          <a:p/>
        </p:txBody>
      </p:sp>
      <p:sp>
        <p:nvSpPr>
          <p:cNvPr id="204" name="object 204"/>
          <p:cNvSpPr/>
          <p:nvPr/>
        </p:nvSpPr>
        <p:spPr>
          <a:xfrm>
            <a:off x="3540759" y="2656839"/>
            <a:ext cx="154940" cy="1925320"/>
          </a:xfrm>
          <a:custGeom>
            <a:avLst/>
            <a:gdLst/>
            <a:ahLst/>
            <a:cxnLst/>
            <a:rect l="l" t="t" r="r" b="b"/>
            <a:pathLst>
              <a:path w="154939" h="1925320">
                <a:moveTo>
                  <a:pt x="0" y="0"/>
                </a:moveTo>
                <a:lnTo>
                  <a:pt x="154939" y="0"/>
                </a:lnTo>
                <a:lnTo>
                  <a:pt x="154939" y="1925320"/>
                </a:lnTo>
                <a:lnTo>
                  <a:pt x="0" y="1925320"/>
                </a:lnTo>
                <a:lnTo>
                  <a:pt x="0" y="0"/>
                </a:lnTo>
                <a:close/>
              </a:path>
            </a:pathLst>
          </a:custGeom>
          <a:ln w="9524">
            <a:solidFill>
              <a:srgbClr val="71BEC5"/>
            </a:solidFill>
          </a:ln>
        </p:spPr>
        <p:txBody>
          <a:bodyPr wrap="square" lIns="0" tIns="0" rIns="0" bIns="0" rtlCol="0"/>
          <a:lstStyle/>
          <a:p/>
        </p:txBody>
      </p:sp>
      <p:sp>
        <p:nvSpPr>
          <p:cNvPr id="205" name="object 205"/>
          <p:cNvSpPr/>
          <p:nvPr/>
        </p:nvSpPr>
        <p:spPr>
          <a:xfrm>
            <a:off x="3771900" y="2656839"/>
            <a:ext cx="154940" cy="1925320"/>
          </a:xfrm>
          <a:custGeom>
            <a:avLst/>
            <a:gdLst/>
            <a:ahLst/>
            <a:cxnLst/>
            <a:rect l="l" t="t" r="r" b="b"/>
            <a:pathLst>
              <a:path w="154939" h="1925320">
                <a:moveTo>
                  <a:pt x="0" y="0"/>
                </a:moveTo>
                <a:lnTo>
                  <a:pt x="154939" y="0"/>
                </a:lnTo>
                <a:lnTo>
                  <a:pt x="154939" y="1925320"/>
                </a:lnTo>
                <a:lnTo>
                  <a:pt x="0" y="1925320"/>
                </a:lnTo>
                <a:lnTo>
                  <a:pt x="0" y="0"/>
                </a:lnTo>
                <a:close/>
              </a:path>
            </a:pathLst>
          </a:custGeom>
          <a:ln w="9524">
            <a:solidFill>
              <a:srgbClr val="71BEC5"/>
            </a:solidFill>
          </a:ln>
        </p:spPr>
        <p:txBody>
          <a:bodyPr wrap="square" lIns="0" tIns="0" rIns="0" bIns="0" rtlCol="0"/>
          <a:lstStyle/>
          <a:p/>
        </p:txBody>
      </p:sp>
      <p:sp>
        <p:nvSpPr>
          <p:cNvPr id="206" name="object 206"/>
          <p:cNvSpPr/>
          <p:nvPr/>
        </p:nvSpPr>
        <p:spPr>
          <a:xfrm>
            <a:off x="4003040" y="2656839"/>
            <a:ext cx="154940" cy="1925320"/>
          </a:xfrm>
          <a:custGeom>
            <a:avLst/>
            <a:gdLst/>
            <a:ahLst/>
            <a:cxnLst/>
            <a:rect l="l" t="t" r="r" b="b"/>
            <a:pathLst>
              <a:path w="154939" h="1925320">
                <a:moveTo>
                  <a:pt x="0" y="0"/>
                </a:moveTo>
                <a:lnTo>
                  <a:pt x="154939" y="0"/>
                </a:lnTo>
                <a:lnTo>
                  <a:pt x="154939" y="1925320"/>
                </a:lnTo>
                <a:lnTo>
                  <a:pt x="0" y="1925320"/>
                </a:lnTo>
                <a:lnTo>
                  <a:pt x="0" y="0"/>
                </a:lnTo>
                <a:close/>
              </a:path>
            </a:pathLst>
          </a:custGeom>
          <a:ln w="9524">
            <a:solidFill>
              <a:srgbClr val="71BEC5"/>
            </a:solidFill>
          </a:ln>
        </p:spPr>
        <p:txBody>
          <a:bodyPr wrap="square" lIns="0" tIns="0" rIns="0" bIns="0" rtlCol="0"/>
          <a:lstStyle/>
          <a:p/>
        </p:txBody>
      </p:sp>
      <p:sp>
        <p:nvSpPr>
          <p:cNvPr id="207" name="object 207"/>
          <p:cNvSpPr/>
          <p:nvPr/>
        </p:nvSpPr>
        <p:spPr>
          <a:xfrm>
            <a:off x="4467859" y="2702560"/>
            <a:ext cx="152400" cy="1879600"/>
          </a:xfrm>
          <a:custGeom>
            <a:avLst/>
            <a:gdLst/>
            <a:ahLst/>
            <a:cxnLst/>
            <a:rect l="l" t="t" r="r" b="b"/>
            <a:pathLst>
              <a:path w="152400" h="1879600">
                <a:moveTo>
                  <a:pt x="0" y="0"/>
                </a:moveTo>
                <a:lnTo>
                  <a:pt x="152400" y="0"/>
                </a:lnTo>
                <a:lnTo>
                  <a:pt x="152400" y="1879600"/>
                </a:lnTo>
                <a:lnTo>
                  <a:pt x="0" y="1879600"/>
                </a:lnTo>
                <a:lnTo>
                  <a:pt x="0" y="0"/>
                </a:lnTo>
                <a:close/>
              </a:path>
            </a:pathLst>
          </a:custGeom>
          <a:ln w="9525">
            <a:solidFill>
              <a:srgbClr val="71BEC5"/>
            </a:solidFill>
          </a:ln>
        </p:spPr>
        <p:txBody>
          <a:bodyPr wrap="square" lIns="0" tIns="0" rIns="0" bIns="0" rtlCol="0"/>
          <a:lstStyle/>
          <a:p/>
        </p:txBody>
      </p:sp>
      <p:sp>
        <p:nvSpPr>
          <p:cNvPr id="208" name="object 208"/>
          <p:cNvSpPr/>
          <p:nvPr/>
        </p:nvSpPr>
        <p:spPr>
          <a:xfrm>
            <a:off x="4699000" y="2748279"/>
            <a:ext cx="152400" cy="1833880"/>
          </a:xfrm>
          <a:custGeom>
            <a:avLst/>
            <a:gdLst/>
            <a:ahLst/>
            <a:cxnLst/>
            <a:rect l="l" t="t" r="r" b="b"/>
            <a:pathLst>
              <a:path w="152400" h="1833879">
                <a:moveTo>
                  <a:pt x="0" y="0"/>
                </a:moveTo>
                <a:lnTo>
                  <a:pt x="152400" y="0"/>
                </a:lnTo>
                <a:lnTo>
                  <a:pt x="152400" y="1833880"/>
                </a:lnTo>
                <a:lnTo>
                  <a:pt x="0" y="1833880"/>
                </a:lnTo>
                <a:lnTo>
                  <a:pt x="0" y="0"/>
                </a:lnTo>
                <a:close/>
              </a:path>
            </a:pathLst>
          </a:custGeom>
          <a:ln w="9525">
            <a:solidFill>
              <a:srgbClr val="71BEC5"/>
            </a:solidFill>
          </a:ln>
        </p:spPr>
        <p:txBody>
          <a:bodyPr wrap="square" lIns="0" tIns="0" rIns="0" bIns="0" rtlCol="0"/>
          <a:lstStyle/>
          <a:p/>
        </p:txBody>
      </p:sp>
      <p:sp>
        <p:nvSpPr>
          <p:cNvPr id="209" name="object 209"/>
          <p:cNvSpPr/>
          <p:nvPr/>
        </p:nvSpPr>
        <p:spPr>
          <a:xfrm>
            <a:off x="4930140" y="2794000"/>
            <a:ext cx="154940" cy="1788160"/>
          </a:xfrm>
          <a:custGeom>
            <a:avLst/>
            <a:gdLst/>
            <a:ahLst/>
            <a:cxnLst/>
            <a:rect l="l" t="t" r="r" b="b"/>
            <a:pathLst>
              <a:path w="154939" h="1788160">
                <a:moveTo>
                  <a:pt x="0" y="0"/>
                </a:moveTo>
                <a:lnTo>
                  <a:pt x="154939" y="0"/>
                </a:lnTo>
                <a:lnTo>
                  <a:pt x="154939" y="1788160"/>
                </a:lnTo>
                <a:lnTo>
                  <a:pt x="0" y="1788160"/>
                </a:lnTo>
                <a:lnTo>
                  <a:pt x="0" y="0"/>
                </a:lnTo>
                <a:close/>
              </a:path>
            </a:pathLst>
          </a:custGeom>
          <a:ln w="9525">
            <a:solidFill>
              <a:srgbClr val="71BEC5"/>
            </a:solidFill>
          </a:ln>
        </p:spPr>
        <p:txBody>
          <a:bodyPr wrap="square" lIns="0" tIns="0" rIns="0" bIns="0" rtlCol="0"/>
          <a:lstStyle/>
          <a:p/>
        </p:txBody>
      </p:sp>
      <p:sp>
        <p:nvSpPr>
          <p:cNvPr id="210" name="object 210"/>
          <p:cNvSpPr/>
          <p:nvPr/>
        </p:nvSpPr>
        <p:spPr>
          <a:xfrm>
            <a:off x="5161279" y="2839720"/>
            <a:ext cx="154940" cy="1742439"/>
          </a:xfrm>
          <a:custGeom>
            <a:avLst/>
            <a:gdLst/>
            <a:ahLst/>
            <a:cxnLst/>
            <a:rect l="l" t="t" r="r" b="b"/>
            <a:pathLst>
              <a:path w="154939" h="1742439">
                <a:moveTo>
                  <a:pt x="0" y="0"/>
                </a:moveTo>
                <a:lnTo>
                  <a:pt x="154939" y="0"/>
                </a:lnTo>
                <a:lnTo>
                  <a:pt x="154939" y="1742439"/>
                </a:lnTo>
                <a:lnTo>
                  <a:pt x="0" y="1742439"/>
                </a:lnTo>
                <a:lnTo>
                  <a:pt x="0" y="0"/>
                </a:lnTo>
                <a:close/>
              </a:path>
            </a:pathLst>
          </a:custGeom>
          <a:ln w="9525">
            <a:solidFill>
              <a:srgbClr val="71BEC5"/>
            </a:solidFill>
          </a:ln>
        </p:spPr>
        <p:txBody>
          <a:bodyPr wrap="square" lIns="0" tIns="0" rIns="0" bIns="0" rtlCol="0"/>
          <a:lstStyle/>
          <a:p/>
        </p:txBody>
      </p:sp>
      <p:sp>
        <p:nvSpPr>
          <p:cNvPr id="211" name="object 211"/>
          <p:cNvSpPr/>
          <p:nvPr/>
        </p:nvSpPr>
        <p:spPr>
          <a:xfrm>
            <a:off x="5392420" y="2839720"/>
            <a:ext cx="154940" cy="1742439"/>
          </a:xfrm>
          <a:custGeom>
            <a:avLst/>
            <a:gdLst/>
            <a:ahLst/>
            <a:cxnLst/>
            <a:rect l="l" t="t" r="r" b="b"/>
            <a:pathLst>
              <a:path w="154939" h="1742439">
                <a:moveTo>
                  <a:pt x="0" y="0"/>
                </a:moveTo>
                <a:lnTo>
                  <a:pt x="154939" y="0"/>
                </a:lnTo>
                <a:lnTo>
                  <a:pt x="154939" y="1742439"/>
                </a:lnTo>
                <a:lnTo>
                  <a:pt x="0" y="1742439"/>
                </a:lnTo>
                <a:lnTo>
                  <a:pt x="0" y="0"/>
                </a:lnTo>
                <a:close/>
              </a:path>
            </a:pathLst>
          </a:custGeom>
          <a:ln w="9525">
            <a:solidFill>
              <a:srgbClr val="71BEC5"/>
            </a:solidFill>
          </a:ln>
        </p:spPr>
        <p:txBody>
          <a:bodyPr wrap="square" lIns="0" tIns="0" rIns="0" bIns="0" rtlCol="0"/>
          <a:lstStyle/>
          <a:p/>
        </p:txBody>
      </p:sp>
      <p:sp>
        <p:nvSpPr>
          <p:cNvPr id="212" name="object 212"/>
          <p:cNvSpPr/>
          <p:nvPr/>
        </p:nvSpPr>
        <p:spPr>
          <a:xfrm>
            <a:off x="5623559" y="2839720"/>
            <a:ext cx="154940" cy="1742439"/>
          </a:xfrm>
          <a:custGeom>
            <a:avLst/>
            <a:gdLst/>
            <a:ahLst/>
            <a:cxnLst/>
            <a:rect l="l" t="t" r="r" b="b"/>
            <a:pathLst>
              <a:path w="154939" h="1742439">
                <a:moveTo>
                  <a:pt x="0" y="0"/>
                </a:moveTo>
                <a:lnTo>
                  <a:pt x="154939" y="0"/>
                </a:lnTo>
                <a:lnTo>
                  <a:pt x="154939" y="1742439"/>
                </a:lnTo>
                <a:lnTo>
                  <a:pt x="0" y="1742439"/>
                </a:lnTo>
                <a:lnTo>
                  <a:pt x="0" y="0"/>
                </a:lnTo>
                <a:close/>
              </a:path>
            </a:pathLst>
          </a:custGeom>
          <a:ln w="9525">
            <a:solidFill>
              <a:srgbClr val="71BEC5"/>
            </a:solidFill>
          </a:ln>
        </p:spPr>
        <p:txBody>
          <a:bodyPr wrap="square" lIns="0" tIns="0" rIns="0" bIns="0" rtlCol="0"/>
          <a:lstStyle/>
          <a:p/>
        </p:txBody>
      </p:sp>
      <p:sp>
        <p:nvSpPr>
          <p:cNvPr id="213" name="object 213"/>
          <p:cNvSpPr/>
          <p:nvPr/>
        </p:nvSpPr>
        <p:spPr>
          <a:xfrm>
            <a:off x="5854700" y="2839720"/>
            <a:ext cx="154940" cy="1742439"/>
          </a:xfrm>
          <a:custGeom>
            <a:avLst/>
            <a:gdLst/>
            <a:ahLst/>
            <a:cxnLst/>
            <a:rect l="l" t="t" r="r" b="b"/>
            <a:pathLst>
              <a:path w="154939" h="1742439">
                <a:moveTo>
                  <a:pt x="0" y="0"/>
                </a:moveTo>
                <a:lnTo>
                  <a:pt x="154939" y="0"/>
                </a:lnTo>
                <a:lnTo>
                  <a:pt x="154939" y="1742439"/>
                </a:lnTo>
                <a:lnTo>
                  <a:pt x="0" y="1742439"/>
                </a:lnTo>
                <a:lnTo>
                  <a:pt x="0" y="0"/>
                </a:lnTo>
                <a:close/>
              </a:path>
            </a:pathLst>
          </a:custGeom>
          <a:ln w="9525">
            <a:solidFill>
              <a:srgbClr val="71BEC5"/>
            </a:solidFill>
          </a:ln>
        </p:spPr>
        <p:txBody>
          <a:bodyPr wrap="square" lIns="0" tIns="0" rIns="0" bIns="0" rtlCol="0"/>
          <a:lstStyle/>
          <a:p/>
        </p:txBody>
      </p:sp>
      <p:sp>
        <p:nvSpPr>
          <p:cNvPr id="214" name="object 214"/>
          <p:cNvSpPr/>
          <p:nvPr/>
        </p:nvSpPr>
        <p:spPr>
          <a:xfrm>
            <a:off x="6085840" y="2885439"/>
            <a:ext cx="154940" cy="1696720"/>
          </a:xfrm>
          <a:custGeom>
            <a:avLst/>
            <a:gdLst/>
            <a:ahLst/>
            <a:cxnLst/>
            <a:rect l="l" t="t" r="r" b="b"/>
            <a:pathLst>
              <a:path w="154939" h="1696720">
                <a:moveTo>
                  <a:pt x="0" y="0"/>
                </a:moveTo>
                <a:lnTo>
                  <a:pt x="154939" y="0"/>
                </a:lnTo>
                <a:lnTo>
                  <a:pt x="154939" y="1696720"/>
                </a:lnTo>
                <a:lnTo>
                  <a:pt x="0" y="1696720"/>
                </a:lnTo>
                <a:lnTo>
                  <a:pt x="0" y="0"/>
                </a:lnTo>
                <a:close/>
              </a:path>
            </a:pathLst>
          </a:custGeom>
          <a:ln w="9525">
            <a:solidFill>
              <a:srgbClr val="71BEC5"/>
            </a:solidFill>
          </a:ln>
        </p:spPr>
        <p:txBody>
          <a:bodyPr wrap="square" lIns="0" tIns="0" rIns="0" bIns="0" rtlCol="0"/>
          <a:lstStyle/>
          <a:p/>
        </p:txBody>
      </p:sp>
      <p:sp>
        <p:nvSpPr>
          <p:cNvPr id="215" name="object 215"/>
          <p:cNvSpPr/>
          <p:nvPr/>
        </p:nvSpPr>
        <p:spPr>
          <a:xfrm>
            <a:off x="6316979" y="2885439"/>
            <a:ext cx="154940" cy="1696720"/>
          </a:xfrm>
          <a:custGeom>
            <a:avLst/>
            <a:gdLst/>
            <a:ahLst/>
            <a:cxnLst/>
            <a:rect l="l" t="t" r="r" b="b"/>
            <a:pathLst>
              <a:path w="154939" h="1696720">
                <a:moveTo>
                  <a:pt x="0" y="0"/>
                </a:moveTo>
                <a:lnTo>
                  <a:pt x="154939" y="0"/>
                </a:lnTo>
                <a:lnTo>
                  <a:pt x="154939" y="1696720"/>
                </a:lnTo>
                <a:lnTo>
                  <a:pt x="0" y="1696720"/>
                </a:lnTo>
                <a:lnTo>
                  <a:pt x="0" y="0"/>
                </a:lnTo>
                <a:close/>
              </a:path>
            </a:pathLst>
          </a:custGeom>
          <a:ln w="9525">
            <a:solidFill>
              <a:srgbClr val="71BEC5"/>
            </a:solidFill>
          </a:ln>
        </p:spPr>
        <p:txBody>
          <a:bodyPr wrap="square" lIns="0" tIns="0" rIns="0" bIns="0" rtlCol="0"/>
          <a:lstStyle/>
          <a:p/>
        </p:txBody>
      </p:sp>
      <p:sp>
        <p:nvSpPr>
          <p:cNvPr id="216" name="object 216"/>
          <p:cNvSpPr/>
          <p:nvPr/>
        </p:nvSpPr>
        <p:spPr>
          <a:xfrm>
            <a:off x="6550659" y="2933700"/>
            <a:ext cx="152400" cy="1648460"/>
          </a:xfrm>
          <a:custGeom>
            <a:avLst/>
            <a:gdLst/>
            <a:ahLst/>
            <a:cxnLst/>
            <a:rect l="l" t="t" r="r" b="b"/>
            <a:pathLst>
              <a:path w="152400" h="1648460">
                <a:moveTo>
                  <a:pt x="0" y="0"/>
                </a:moveTo>
                <a:lnTo>
                  <a:pt x="152400" y="0"/>
                </a:lnTo>
                <a:lnTo>
                  <a:pt x="152400" y="1648460"/>
                </a:lnTo>
                <a:lnTo>
                  <a:pt x="0" y="1648460"/>
                </a:lnTo>
                <a:lnTo>
                  <a:pt x="0" y="0"/>
                </a:lnTo>
                <a:close/>
              </a:path>
            </a:pathLst>
          </a:custGeom>
          <a:ln w="9525">
            <a:solidFill>
              <a:srgbClr val="71BEC5"/>
            </a:solidFill>
          </a:ln>
        </p:spPr>
        <p:txBody>
          <a:bodyPr wrap="square" lIns="0" tIns="0" rIns="0" bIns="0" rtlCol="0"/>
          <a:lstStyle/>
          <a:p/>
        </p:txBody>
      </p:sp>
      <p:sp>
        <p:nvSpPr>
          <p:cNvPr id="217" name="object 217"/>
          <p:cNvSpPr/>
          <p:nvPr/>
        </p:nvSpPr>
        <p:spPr>
          <a:xfrm>
            <a:off x="6781800" y="2933700"/>
            <a:ext cx="152400" cy="1648460"/>
          </a:xfrm>
          <a:custGeom>
            <a:avLst/>
            <a:gdLst/>
            <a:ahLst/>
            <a:cxnLst/>
            <a:rect l="l" t="t" r="r" b="b"/>
            <a:pathLst>
              <a:path w="152400" h="1648460">
                <a:moveTo>
                  <a:pt x="0" y="0"/>
                </a:moveTo>
                <a:lnTo>
                  <a:pt x="152400" y="0"/>
                </a:lnTo>
                <a:lnTo>
                  <a:pt x="152400" y="1648460"/>
                </a:lnTo>
                <a:lnTo>
                  <a:pt x="0" y="1648460"/>
                </a:lnTo>
                <a:lnTo>
                  <a:pt x="0" y="0"/>
                </a:lnTo>
                <a:close/>
              </a:path>
            </a:pathLst>
          </a:custGeom>
          <a:ln w="9525">
            <a:solidFill>
              <a:srgbClr val="71BEC5"/>
            </a:solidFill>
          </a:ln>
        </p:spPr>
        <p:txBody>
          <a:bodyPr wrap="square" lIns="0" tIns="0" rIns="0" bIns="0" rtlCol="0"/>
          <a:lstStyle/>
          <a:p/>
        </p:txBody>
      </p:sp>
      <p:sp>
        <p:nvSpPr>
          <p:cNvPr id="218" name="object 218"/>
          <p:cNvSpPr/>
          <p:nvPr/>
        </p:nvSpPr>
        <p:spPr>
          <a:xfrm>
            <a:off x="7012940" y="2979420"/>
            <a:ext cx="154940" cy="1602740"/>
          </a:xfrm>
          <a:custGeom>
            <a:avLst/>
            <a:gdLst/>
            <a:ahLst/>
            <a:cxnLst/>
            <a:rect l="l" t="t" r="r" b="b"/>
            <a:pathLst>
              <a:path w="154940" h="1602739">
                <a:moveTo>
                  <a:pt x="0" y="0"/>
                </a:moveTo>
                <a:lnTo>
                  <a:pt x="154940" y="0"/>
                </a:lnTo>
                <a:lnTo>
                  <a:pt x="154940" y="1602739"/>
                </a:lnTo>
                <a:lnTo>
                  <a:pt x="0" y="1602739"/>
                </a:lnTo>
                <a:lnTo>
                  <a:pt x="0" y="0"/>
                </a:lnTo>
                <a:close/>
              </a:path>
            </a:pathLst>
          </a:custGeom>
          <a:ln w="9524">
            <a:solidFill>
              <a:srgbClr val="71BEC5"/>
            </a:solidFill>
          </a:ln>
        </p:spPr>
        <p:txBody>
          <a:bodyPr wrap="square" lIns="0" tIns="0" rIns="0" bIns="0" rtlCol="0"/>
          <a:lstStyle/>
          <a:p/>
        </p:txBody>
      </p:sp>
      <p:sp>
        <p:nvSpPr>
          <p:cNvPr id="219" name="object 219"/>
          <p:cNvSpPr/>
          <p:nvPr/>
        </p:nvSpPr>
        <p:spPr>
          <a:xfrm>
            <a:off x="7244080" y="3025139"/>
            <a:ext cx="154940" cy="1557020"/>
          </a:xfrm>
          <a:custGeom>
            <a:avLst/>
            <a:gdLst/>
            <a:ahLst/>
            <a:cxnLst/>
            <a:rect l="l" t="t" r="r" b="b"/>
            <a:pathLst>
              <a:path w="154940" h="1557020">
                <a:moveTo>
                  <a:pt x="0" y="0"/>
                </a:moveTo>
                <a:lnTo>
                  <a:pt x="154940" y="0"/>
                </a:lnTo>
                <a:lnTo>
                  <a:pt x="154940" y="1557020"/>
                </a:lnTo>
                <a:lnTo>
                  <a:pt x="0" y="1557020"/>
                </a:lnTo>
                <a:lnTo>
                  <a:pt x="0" y="0"/>
                </a:lnTo>
                <a:close/>
              </a:path>
            </a:pathLst>
          </a:custGeom>
          <a:ln w="9525">
            <a:solidFill>
              <a:srgbClr val="71BEC5"/>
            </a:solidFill>
          </a:ln>
        </p:spPr>
        <p:txBody>
          <a:bodyPr wrap="square" lIns="0" tIns="0" rIns="0" bIns="0" rtlCol="0"/>
          <a:lstStyle/>
          <a:p/>
        </p:txBody>
      </p:sp>
      <p:sp>
        <p:nvSpPr>
          <p:cNvPr id="220" name="object 220"/>
          <p:cNvSpPr/>
          <p:nvPr/>
        </p:nvSpPr>
        <p:spPr>
          <a:xfrm>
            <a:off x="7475219" y="3070860"/>
            <a:ext cx="154940" cy="1511300"/>
          </a:xfrm>
          <a:custGeom>
            <a:avLst/>
            <a:gdLst/>
            <a:ahLst/>
            <a:cxnLst/>
            <a:rect l="l" t="t" r="r" b="b"/>
            <a:pathLst>
              <a:path w="154940" h="1511300">
                <a:moveTo>
                  <a:pt x="0" y="0"/>
                </a:moveTo>
                <a:lnTo>
                  <a:pt x="154940" y="0"/>
                </a:lnTo>
                <a:lnTo>
                  <a:pt x="154940" y="1511300"/>
                </a:lnTo>
                <a:lnTo>
                  <a:pt x="0" y="1511300"/>
                </a:lnTo>
                <a:lnTo>
                  <a:pt x="0" y="0"/>
                </a:lnTo>
                <a:close/>
              </a:path>
            </a:pathLst>
          </a:custGeom>
          <a:ln w="9525">
            <a:solidFill>
              <a:srgbClr val="71BEC5"/>
            </a:solidFill>
          </a:ln>
        </p:spPr>
        <p:txBody>
          <a:bodyPr wrap="square" lIns="0" tIns="0" rIns="0" bIns="0" rtlCol="0"/>
          <a:lstStyle/>
          <a:p/>
        </p:txBody>
      </p:sp>
      <p:sp>
        <p:nvSpPr>
          <p:cNvPr id="221" name="object 221"/>
          <p:cNvSpPr/>
          <p:nvPr/>
        </p:nvSpPr>
        <p:spPr>
          <a:xfrm>
            <a:off x="7706359" y="3070860"/>
            <a:ext cx="154940" cy="1511300"/>
          </a:xfrm>
          <a:custGeom>
            <a:avLst/>
            <a:gdLst/>
            <a:ahLst/>
            <a:cxnLst/>
            <a:rect l="l" t="t" r="r" b="b"/>
            <a:pathLst>
              <a:path w="154940" h="1511300">
                <a:moveTo>
                  <a:pt x="0" y="0"/>
                </a:moveTo>
                <a:lnTo>
                  <a:pt x="154940" y="0"/>
                </a:lnTo>
                <a:lnTo>
                  <a:pt x="154940" y="1511300"/>
                </a:lnTo>
                <a:lnTo>
                  <a:pt x="0" y="1511300"/>
                </a:lnTo>
                <a:lnTo>
                  <a:pt x="0" y="0"/>
                </a:lnTo>
                <a:close/>
              </a:path>
            </a:pathLst>
          </a:custGeom>
          <a:ln w="9525">
            <a:solidFill>
              <a:srgbClr val="71BEC5"/>
            </a:solidFill>
          </a:ln>
        </p:spPr>
        <p:txBody>
          <a:bodyPr wrap="square" lIns="0" tIns="0" rIns="0" bIns="0" rtlCol="0"/>
          <a:lstStyle/>
          <a:p/>
        </p:txBody>
      </p:sp>
      <p:sp>
        <p:nvSpPr>
          <p:cNvPr id="222" name="object 222"/>
          <p:cNvSpPr/>
          <p:nvPr/>
        </p:nvSpPr>
        <p:spPr>
          <a:xfrm>
            <a:off x="7937500" y="3116579"/>
            <a:ext cx="154940" cy="1465580"/>
          </a:xfrm>
          <a:custGeom>
            <a:avLst/>
            <a:gdLst/>
            <a:ahLst/>
            <a:cxnLst/>
            <a:rect l="l" t="t" r="r" b="b"/>
            <a:pathLst>
              <a:path w="154940" h="1465579">
                <a:moveTo>
                  <a:pt x="0" y="0"/>
                </a:moveTo>
                <a:lnTo>
                  <a:pt x="154940" y="0"/>
                </a:lnTo>
                <a:lnTo>
                  <a:pt x="154940" y="1465580"/>
                </a:lnTo>
                <a:lnTo>
                  <a:pt x="0" y="1465580"/>
                </a:lnTo>
                <a:lnTo>
                  <a:pt x="0" y="0"/>
                </a:lnTo>
                <a:close/>
              </a:path>
            </a:pathLst>
          </a:custGeom>
          <a:ln w="9525">
            <a:solidFill>
              <a:srgbClr val="71BEC5"/>
            </a:solidFill>
          </a:ln>
        </p:spPr>
        <p:txBody>
          <a:bodyPr wrap="square" lIns="0" tIns="0" rIns="0" bIns="0" rtlCol="0"/>
          <a:lstStyle/>
          <a:p/>
        </p:txBody>
      </p:sp>
      <p:sp>
        <p:nvSpPr>
          <p:cNvPr id="223" name="object 223"/>
          <p:cNvSpPr/>
          <p:nvPr/>
        </p:nvSpPr>
        <p:spPr>
          <a:xfrm>
            <a:off x="8168640" y="3162300"/>
            <a:ext cx="154940" cy="1419860"/>
          </a:xfrm>
          <a:custGeom>
            <a:avLst/>
            <a:gdLst/>
            <a:ahLst/>
            <a:cxnLst/>
            <a:rect l="l" t="t" r="r" b="b"/>
            <a:pathLst>
              <a:path w="154940" h="1419860">
                <a:moveTo>
                  <a:pt x="0" y="0"/>
                </a:moveTo>
                <a:lnTo>
                  <a:pt x="154940" y="0"/>
                </a:lnTo>
                <a:lnTo>
                  <a:pt x="154940" y="1419860"/>
                </a:lnTo>
                <a:lnTo>
                  <a:pt x="0" y="1419860"/>
                </a:lnTo>
                <a:lnTo>
                  <a:pt x="0" y="0"/>
                </a:lnTo>
                <a:close/>
              </a:path>
            </a:pathLst>
          </a:custGeom>
          <a:ln w="9524">
            <a:solidFill>
              <a:srgbClr val="71BEC5"/>
            </a:solidFill>
          </a:ln>
        </p:spPr>
        <p:txBody>
          <a:bodyPr wrap="square" lIns="0" tIns="0" rIns="0" bIns="0" rtlCol="0"/>
          <a:lstStyle/>
          <a:p/>
        </p:txBody>
      </p:sp>
      <p:sp>
        <p:nvSpPr>
          <p:cNvPr id="224" name="object 224"/>
          <p:cNvSpPr/>
          <p:nvPr/>
        </p:nvSpPr>
        <p:spPr>
          <a:xfrm>
            <a:off x="8399780" y="3162300"/>
            <a:ext cx="154940" cy="1419860"/>
          </a:xfrm>
          <a:custGeom>
            <a:avLst/>
            <a:gdLst/>
            <a:ahLst/>
            <a:cxnLst/>
            <a:rect l="l" t="t" r="r" b="b"/>
            <a:pathLst>
              <a:path w="154940" h="1419860">
                <a:moveTo>
                  <a:pt x="0" y="0"/>
                </a:moveTo>
                <a:lnTo>
                  <a:pt x="154940" y="0"/>
                </a:lnTo>
                <a:lnTo>
                  <a:pt x="154940" y="1419860"/>
                </a:lnTo>
                <a:lnTo>
                  <a:pt x="0" y="1419860"/>
                </a:lnTo>
                <a:lnTo>
                  <a:pt x="0" y="0"/>
                </a:lnTo>
                <a:close/>
              </a:path>
            </a:pathLst>
          </a:custGeom>
          <a:ln w="9524">
            <a:solidFill>
              <a:srgbClr val="71BEC5"/>
            </a:solidFill>
          </a:ln>
        </p:spPr>
        <p:txBody>
          <a:bodyPr wrap="square" lIns="0" tIns="0" rIns="0" bIns="0" rtlCol="0"/>
          <a:lstStyle/>
          <a:p/>
        </p:txBody>
      </p:sp>
      <p:sp>
        <p:nvSpPr>
          <p:cNvPr id="225" name="object 225"/>
          <p:cNvSpPr/>
          <p:nvPr/>
        </p:nvSpPr>
        <p:spPr>
          <a:xfrm>
            <a:off x="8630919" y="3208020"/>
            <a:ext cx="154940" cy="1374140"/>
          </a:xfrm>
          <a:custGeom>
            <a:avLst/>
            <a:gdLst/>
            <a:ahLst/>
            <a:cxnLst/>
            <a:rect l="l" t="t" r="r" b="b"/>
            <a:pathLst>
              <a:path w="154940" h="1374139">
                <a:moveTo>
                  <a:pt x="0" y="0"/>
                </a:moveTo>
                <a:lnTo>
                  <a:pt x="154940" y="0"/>
                </a:lnTo>
                <a:lnTo>
                  <a:pt x="154940" y="1374139"/>
                </a:lnTo>
                <a:lnTo>
                  <a:pt x="0" y="1374139"/>
                </a:lnTo>
                <a:lnTo>
                  <a:pt x="0" y="0"/>
                </a:lnTo>
                <a:close/>
              </a:path>
            </a:pathLst>
          </a:custGeom>
          <a:ln w="9524">
            <a:solidFill>
              <a:srgbClr val="71BEC5"/>
            </a:solidFill>
          </a:ln>
        </p:spPr>
        <p:txBody>
          <a:bodyPr wrap="square" lIns="0" tIns="0" rIns="0" bIns="0" rtlCol="0"/>
          <a:lstStyle/>
          <a:p/>
        </p:txBody>
      </p:sp>
      <p:sp>
        <p:nvSpPr>
          <p:cNvPr id="226" name="object 226"/>
          <p:cNvSpPr/>
          <p:nvPr/>
        </p:nvSpPr>
        <p:spPr>
          <a:xfrm>
            <a:off x="8864600" y="3253740"/>
            <a:ext cx="152400" cy="1328420"/>
          </a:xfrm>
          <a:custGeom>
            <a:avLst/>
            <a:gdLst/>
            <a:ahLst/>
            <a:cxnLst/>
            <a:rect l="l" t="t" r="r" b="b"/>
            <a:pathLst>
              <a:path w="152400" h="1328420">
                <a:moveTo>
                  <a:pt x="0" y="0"/>
                </a:moveTo>
                <a:lnTo>
                  <a:pt x="152400" y="0"/>
                </a:lnTo>
                <a:lnTo>
                  <a:pt x="152400" y="1328420"/>
                </a:lnTo>
                <a:lnTo>
                  <a:pt x="0" y="1328420"/>
                </a:lnTo>
                <a:lnTo>
                  <a:pt x="0" y="0"/>
                </a:lnTo>
                <a:close/>
              </a:path>
            </a:pathLst>
          </a:custGeom>
          <a:ln w="9525">
            <a:solidFill>
              <a:srgbClr val="71BEC5"/>
            </a:solidFill>
          </a:ln>
        </p:spPr>
        <p:txBody>
          <a:bodyPr wrap="square" lIns="0" tIns="0" rIns="0" bIns="0" rtlCol="0"/>
          <a:lstStyle/>
          <a:p/>
        </p:txBody>
      </p:sp>
      <p:grpSp>
        <p:nvGrpSpPr>
          <p:cNvPr id="227" name="object 227"/>
          <p:cNvGrpSpPr/>
          <p:nvPr/>
        </p:nvGrpSpPr>
        <p:grpSpPr>
          <a:xfrm>
            <a:off x="495300" y="3294697"/>
            <a:ext cx="9024620" cy="1292225"/>
            <a:chOff x="495300" y="3294697"/>
            <a:chExt cx="9024620" cy="1292225"/>
          </a:xfrm>
        </p:grpSpPr>
        <p:sp>
          <p:nvSpPr>
            <p:cNvPr id="228" name="object 228"/>
            <p:cNvSpPr/>
            <p:nvPr/>
          </p:nvSpPr>
          <p:spPr>
            <a:xfrm>
              <a:off x="9326880" y="3299459"/>
              <a:ext cx="154940" cy="1282700"/>
            </a:xfrm>
            <a:custGeom>
              <a:avLst/>
              <a:gdLst/>
              <a:ahLst/>
              <a:cxnLst/>
              <a:rect l="l" t="t" r="r" b="b"/>
              <a:pathLst>
                <a:path w="154940" h="1282700">
                  <a:moveTo>
                    <a:pt x="0" y="0"/>
                  </a:moveTo>
                  <a:lnTo>
                    <a:pt x="154940" y="0"/>
                  </a:lnTo>
                  <a:lnTo>
                    <a:pt x="154940" y="1282700"/>
                  </a:lnTo>
                  <a:lnTo>
                    <a:pt x="0" y="1282700"/>
                  </a:lnTo>
                  <a:lnTo>
                    <a:pt x="0" y="0"/>
                  </a:lnTo>
                  <a:close/>
                </a:path>
              </a:pathLst>
            </a:custGeom>
            <a:ln w="9524">
              <a:solidFill>
                <a:srgbClr val="71BEC5"/>
              </a:solidFill>
            </a:ln>
          </p:spPr>
          <p:txBody>
            <a:bodyPr wrap="square" lIns="0" tIns="0" rIns="0" bIns="0" rtlCol="0"/>
            <a:lstStyle/>
            <a:p/>
          </p:txBody>
        </p:sp>
        <p:sp>
          <p:nvSpPr>
            <p:cNvPr id="229" name="object 229"/>
            <p:cNvSpPr/>
            <p:nvPr/>
          </p:nvSpPr>
          <p:spPr>
            <a:xfrm>
              <a:off x="495300" y="4582159"/>
              <a:ext cx="9024620" cy="0"/>
            </a:xfrm>
            <a:custGeom>
              <a:avLst/>
              <a:gdLst/>
              <a:ahLst/>
              <a:cxnLst/>
              <a:rect l="l" t="t" r="r" b="b"/>
              <a:pathLst>
                <a:path w="9024620" h="0">
                  <a:moveTo>
                    <a:pt x="0" y="0"/>
                  </a:moveTo>
                  <a:lnTo>
                    <a:pt x="9024620" y="0"/>
                  </a:lnTo>
                </a:path>
              </a:pathLst>
            </a:custGeom>
            <a:ln w="9525">
              <a:solidFill>
                <a:srgbClr val="D9D9D9"/>
              </a:solidFill>
            </a:ln>
          </p:spPr>
          <p:txBody>
            <a:bodyPr wrap="square" lIns="0" tIns="0" rIns="0" bIns="0" rtlCol="0"/>
            <a:lstStyle/>
            <a:p/>
          </p:txBody>
        </p:sp>
      </p:grpSp>
      <p:sp>
        <p:nvSpPr>
          <p:cNvPr id="230" name="object 230"/>
          <p:cNvSpPr txBox="1"/>
          <p:nvPr/>
        </p:nvSpPr>
        <p:spPr>
          <a:xfrm>
            <a:off x="4176407" y="2354555"/>
            <a:ext cx="269240" cy="238760"/>
          </a:xfrm>
          <a:prstGeom prst="rect">
            <a:avLst/>
          </a:prstGeom>
        </p:spPr>
        <p:txBody>
          <a:bodyPr wrap="square" lIns="0" tIns="12700" rIns="0" bIns="0" rtlCol="0" vert="horz">
            <a:spAutoFit/>
          </a:bodyPr>
          <a:lstStyle/>
          <a:p>
            <a:pPr marL="12700">
              <a:lnSpc>
                <a:spcPct val="100000"/>
              </a:lnSpc>
              <a:spcBef>
                <a:spcPts val="100"/>
              </a:spcBef>
            </a:pPr>
            <a:r>
              <a:rPr dirty="0" sz="1400" spc="-30" b="1">
                <a:solidFill>
                  <a:srgbClr val="FF0000"/>
                </a:solidFill>
                <a:latin typeface="Yu Gothic UI Semibold"/>
                <a:cs typeface="Yu Gothic UI Semibold"/>
              </a:rPr>
              <a:t>4</a:t>
            </a:r>
            <a:r>
              <a:rPr dirty="0" sz="1400" spc="114" b="1">
                <a:solidFill>
                  <a:srgbClr val="FF0000"/>
                </a:solidFill>
                <a:latin typeface="Yu Gothic UI Semibold"/>
                <a:cs typeface="Yu Gothic UI Semibold"/>
              </a:rPr>
              <a:t>.1</a:t>
            </a:r>
            <a:endParaRPr sz="1400">
              <a:latin typeface="Yu Gothic UI Semibold"/>
              <a:cs typeface="Yu Gothic UI Semibold"/>
            </a:endParaRPr>
          </a:p>
        </p:txBody>
      </p:sp>
      <p:sp>
        <p:nvSpPr>
          <p:cNvPr id="231" name="object 231"/>
          <p:cNvSpPr txBox="1"/>
          <p:nvPr/>
        </p:nvSpPr>
        <p:spPr>
          <a:xfrm>
            <a:off x="9035859" y="2904669"/>
            <a:ext cx="26924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FF0000"/>
                </a:solidFill>
                <a:latin typeface="Yu Gothic UI Semibold"/>
                <a:cs typeface="Yu Gothic UI Semibold"/>
              </a:rPr>
              <a:t>2</a:t>
            </a:r>
            <a:r>
              <a:rPr dirty="0" sz="1400" spc="5" b="1">
                <a:solidFill>
                  <a:srgbClr val="FF0000"/>
                </a:solidFill>
                <a:latin typeface="Yu Gothic UI Semibold"/>
                <a:cs typeface="Yu Gothic UI Semibold"/>
              </a:rPr>
              <a:t>.9</a:t>
            </a:r>
            <a:endParaRPr sz="1400">
              <a:latin typeface="Yu Gothic UI Semibold"/>
              <a:cs typeface="Yu Gothic UI Semibold"/>
            </a:endParaRPr>
          </a:p>
        </p:txBody>
      </p:sp>
      <p:sp>
        <p:nvSpPr>
          <p:cNvPr id="232" name="object 232"/>
          <p:cNvSpPr txBox="1"/>
          <p:nvPr/>
        </p:nvSpPr>
        <p:spPr>
          <a:xfrm>
            <a:off x="254303" y="3099591"/>
            <a:ext cx="100330" cy="1562735"/>
          </a:xfrm>
          <a:prstGeom prst="rect">
            <a:avLst/>
          </a:prstGeom>
        </p:spPr>
        <p:txBody>
          <a:bodyPr wrap="square" lIns="0" tIns="13970" rIns="0" bIns="0" rtlCol="0" vert="horz">
            <a:spAutoFit/>
          </a:bodyPr>
          <a:lstStyle/>
          <a:p>
            <a:pPr marL="12700">
              <a:lnSpc>
                <a:spcPct val="100000"/>
              </a:lnSpc>
              <a:spcBef>
                <a:spcPts val="110"/>
              </a:spcBef>
            </a:pPr>
            <a:r>
              <a:rPr dirty="0" sz="1050" spc="5" b="1">
                <a:solidFill>
                  <a:srgbClr val="7E7E7E"/>
                </a:solidFill>
                <a:latin typeface="Yu Gothic UI Semibold"/>
                <a:cs typeface="Yu Gothic UI Semibold"/>
              </a:rPr>
              <a:t>3</a:t>
            </a:r>
            <a:endParaRPr sz="1050">
              <a:latin typeface="Yu Gothic UI Semibold"/>
              <a:cs typeface="Yu Gothic UI Semibold"/>
            </a:endParaRPr>
          </a:p>
          <a:p>
            <a:pPr>
              <a:lnSpc>
                <a:spcPct val="100000"/>
              </a:lnSpc>
              <a:spcBef>
                <a:spcPts val="60"/>
              </a:spcBef>
            </a:pPr>
            <a:endParaRPr sz="1250">
              <a:latin typeface="Yu Gothic UI Semibold"/>
              <a:cs typeface="Yu Gothic UI Semibold"/>
            </a:endParaRPr>
          </a:p>
          <a:p>
            <a:pPr marL="12700">
              <a:lnSpc>
                <a:spcPct val="100000"/>
              </a:lnSpc>
            </a:pPr>
            <a:r>
              <a:rPr dirty="0" sz="1050" spc="5" b="1">
                <a:solidFill>
                  <a:srgbClr val="7E7E7E"/>
                </a:solidFill>
                <a:latin typeface="Yu Gothic UI Semibold"/>
                <a:cs typeface="Yu Gothic UI Semibold"/>
              </a:rPr>
              <a:t>2</a:t>
            </a:r>
            <a:endParaRPr sz="1050">
              <a:latin typeface="Yu Gothic UI Semibold"/>
              <a:cs typeface="Yu Gothic UI Semibold"/>
            </a:endParaRPr>
          </a:p>
          <a:p>
            <a:pPr>
              <a:lnSpc>
                <a:spcPct val="100000"/>
              </a:lnSpc>
              <a:spcBef>
                <a:spcPts val="60"/>
              </a:spcBef>
            </a:pPr>
            <a:endParaRPr sz="1250">
              <a:latin typeface="Yu Gothic UI Semibold"/>
              <a:cs typeface="Yu Gothic UI Semibold"/>
            </a:endParaRPr>
          </a:p>
          <a:p>
            <a:pPr marL="12700">
              <a:lnSpc>
                <a:spcPct val="100000"/>
              </a:lnSpc>
            </a:pPr>
            <a:r>
              <a:rPr dirty="0" sz="1050" spc="165" b="1">
                <a:solidFill>
                  <a:srgbClr val="7E7E7E"/>
                </a:solidFill>
                <a:latin typeface="Yu Gothic UI Semibold"/>
                <a:cs typeface="Yu Gothic UI Semibold"/>
              </a:rPr>
              <a:t>1</a:t>
            </a:r>
            <a:endParaRPr sz="1050">
              <a:latin typeface="Yu Gothic UI Semibold"/>
              <a:cs typeface="Yu Gothic UI Semibold"/>
            </a:endParaRPr>
          </a:p>
          <a:p>
            <a:pPr>
              <a:lnSpc>
                <a:spcPct val="100000"/>
              </a:lnSpc>
              <a:spcBef>
                <a:spcPts val="60"/>
              </a:spcBef>
            </a:pPr>
            <a:endParaRPr sz="1250">
              <a:latin typeface="Yu Gothic UI Semibold"/>
              <a:cs typeface="Yu Gothic UI Semibold"/>
            </a:endParaRPr>
          </a:p>
          <a:p>
            <a:pPr marL="12700">
              <a:lnSpc>
                <a:spcPct val="100000"/>
              </a:lnSpc>
            </a:pPr>
            <a:r>
              <a:rPr dirty="0" sz="1050" spc="5" b="1">
                <a:solidFill>
                  <a:srgbClr val="7E7E7E"/>
                </a:solidFill>
                <a:latin typeface="Yu Gothic UI Semibold"/>
                <a:cs typeface="Yu Gothic UI Semibold"/>
              </a:rPr>
              <a:t>0</a:t>
            </a:r>
            <a:endParaRPr sz="1050">
              <a:latin typeface="Yu Gothic UI Semibold"/>
              <a:cs typeface="Yu Gothic UI Semibold"/>
            </a:endParaRPr>
          </a:p>
        </p:txBody>
      </p:sp>
      <p:sp>
        <p:nvSpPr>
          <p:cNvPr id="233" name="object 233"/>
          <p:cNvSpPr txBox="1"/>
          <p:nvPr/>
        </p:nvSpPr>
        <p:spPr>
          <a:xfrm>
            <a:off x="254303" y="2641075"/>
            <a:ext cx="100330" cy="187325"/>
          </a:xfrm>
          <a:prstGeom prst="rect">
            <a:avLst/>
          </a:prstGeom>
        </p:spPr>
        <p:txBody>
          <a:bodyPr wrap="square" lIns="0" tIns="13970" rIns="0" bIns="0" rtlCol="0" vert="horz">
            <a:spAutoFit/>
          </a:bodyPr>
          <a:lstStyle/>
          <a:p>
            <a:pPr marL="12700">
              <a:lnSpc>
                <a:spcPct val="100000"/>
              </a:lnSpc>
              <a:spcBef>
                <a:spcPts val="110"/>
              </a:spcBef>
            </a:pPr>
            <a:r>
              <a:rPr dirty="0" sz="1050" spc="-20" b="1">
                <a:solidFill>
                  <a:srgbClr val="7E7E7E"/>
                </a:solidFill>
                <a:latin typeface="Yu Gothic UI Semibold"/>
                <a:cs typeface="Yu Gothic UI Semibold"/>
              </a:rPr>
              <a:t>4</a:t>
            </a:r>
            <a:endParaRPr sz="1050">
              <a:latin typeface="Yu Gothic UI Semibold"/>
              <a:cs typeface="Yu Gothic UI Semibold"/>
            </a:endParaRPr>
          </a:p>
        </p:txBody>
      </p:sp>
      <p:sp>
        <p:nvSpPr>
          <p:cNvPr id="234" name="object 234"/>
          <p:cNvSpPr txBox="1"/>
          <p:nvPr/>
        </p:nvSpPr>
        <p:spPr>
          <a:xfrm>
            <a:off x="254303" y="1265528"/>
            <a:ext cx="100330" cy="1104265"/>
          </a:xfrm>
          <a:prstGeom prst="rect">
            <a:avLst/>
          </a:prstGeom>
        </p:spPr>
        <p:txBody>
          <a:bodyPr wrap="square" lIns="0" tIns="13970" rIns="0" bIns="0" rtlCol="0" vert="horz">
            <a:spAutoFit/>
          </a:bodyPr>
          <a:lstStyle/>
          <a:p>
            <a:pPr marL="12700">
              <a:lnSpc>
                <a:spcPct val="100000"/>
              </a:lnSpc>
              <a:spcBef>
                <a:spcPts val="110"/>
              </a:spcBef>
            </a:pPr>
            <a:r>
              <a:rPr dirty="0" sz="1050" spc="25" b="1">
                <a:solidFill>
                  <a:srgbClr val="7E7E7E"/>
                </a:solidFill>
                <a:latin typeface="Yu Gothic UI Semibold"/>
                <a:cs typeface="Yu Gothic UI Semibold"/>
              </a:rPr>
              <a:t>7</a:t>
            </a:r>
            <a:endParaRPr sz="1050">
              <a:latin typeface="Yu Gothic UI Semibold"/>
              <a:cs typeface="Yu Gothic UI Semibold"/>
            </a:endParaRPr>
          </a:p>
          <a:p>
            <a:pPr>
              <a:lnSpc>
                <a:spcPct val="100000"/>
              </a:lnSpc>
              <a:spcBef>
                <a:spcPts val="60"/>
              </a:spcBef>
            </a:pPr>
            <a:endParaRPr sz="1250">
              <a:latin typeface="Yu Gothic UI Semibold"/>
              <a:cs typeface="Yu Gothic UI Semibold"/>
            </a:endParaRPr>
          </a:p>
          <a:p>
            <a:pPr marL="12700">
              <a:lnSpc>
                <a:spcPct val="100000"/>
              </a:lnSpc>
            </a:pPr>
            <a:r>
              <a:rPr dirty="0" sz="1050" b="1">
                <a:solidFill>
                  <a:srgbClr val="7E7E7E"/>
                </a:solidFill>
                <a:latin typeface="Yu Gothic UI Semibold"/>
                <a:cs typeface="Yu Gothic UI Semibold"/>
              </a:rPr>
              <a:t>6</a:t>
            </a:r>
            <a:endParaRPr sz="1050">
              <a:latin typeface="Yu Gothic UI Semibold"/>
              <a:cs typeface="Yu Gothic UI Semibold"/>
            </a:endParaRPr>
          </a:p>
          <a:p>
            <a:pPr>
              <a:lnSpc>
                <a:spcPct val="100000"/>
              </a:lnSpc>
              <a:spcBef>
                <a:spcPts val="60"/>
              </a:spcBef>
            </a:pPr>
            <a:endParaRPr sz="1250">
              <a:latin typeface="Yu Gothic UI Semibold"/>
              <a:cs typeface="Yu Gothic UI Semibold"/>
            </a:endParaRPr>
          </a:p>
          <a:p>
            <a:pPr marL="12700">
              <a:lnSpc>
                <a:spcPct val="100000"/>
              </a:lnSpc>
            </a:pPr>
            <a:r>
              <a:rPr dirty="0" sz="1050" spc="5" b="1">
                <a:solidFill>
                  <a:srgbClr val="7E7E7E"/>
                </a:solidFill>
                <a:latin typeface="Yu Gothic UI Semibold"/>
                <a:cs typeface="Yu Gothic UI Semibold"/>
              </a:rPr>
              <a:t>5</a:t>
            </a:r>
            <a:endParaRPr sz="1050">
              <a:latin typeface="Yu Gothic UI Semibold"/>
              <a:cs typeface="Yu Gothic UI Semibold"/>
            </a:endParaRPr>
          </a:p>
        </p:txBody>
      </p:sp>
      <p:sp>
        <p:nvSpPr>
          <p:cNvPr id="235" name="object 235"/>
          <p:cNvSpPr txBox="1"/>
          <p:nvPr/>
        </p:nvSpPr>
        <p:spPr>
          <a:xfrm>
            <a:off x="509997" y="4669600"/>
            <a:ext cx="9010650" cy="1041400"/>
          </a:xfrm>
          <a:prstGeom prst="rect">
            <a:avLst/>
          </a:prstGeom>
        </p:spPr>
        <p:txBody>
          <a:bodyPr wrap="square" lIns="0" tIns="34925" rIns="0" bIns="0" rtlCol="0" vert="vert270">
            <a:spAutoFit/>
          </a:bodyPr>
          <a:lstStyle/>
          <a:p>
            <a:pPr algn="r" marR="5080">
              <a:lnSpc>
                <a:spcPct val="100000"/>
              </a:lnSpc>
              <a:spcBef>
                <a:spcPts val="275"/>
              </a:spcBef>
            </a:pPr>
            <a:r>
              <a:rPr dirty="0" sz="1000" b="1">
                <a:solidFill>
                  <a:srgbClr val="7E7E7E"/>
                </a:solidFill>
                <a:latin typeface="Yu Gothic UI Semibold"/>
                <a:cs typeface="Yu Gothic UI Semibold"/>
              </a:rPr>
              <a:t>ノルウェー</a:t>
            </a:r>
            <a:endParaRPr sz="1000">
              <a:latin typeface="Yu Gothic UI Semibold"/>
              <a:cs typeface="Yu Gothic UI Semibold"/>
            </a:endParaRPr>
          </a:p>
          <a:p>
            <a:pPr algn="r" marL="266700" marR="5080" indent="127000">
              <a:lnSpc>
                <a:spcPct val="151800"/>
              </a:lnSpc>
            </a:pPr>
            <a:r>
              <a:rPr dirty="0" sz="1000" b="1">
                <a:solidFill>
                  <a:srgbClr val="7E7E7E"/>
                </a:solidFill>
                <a:latin typeface="Yu Gothic UI Semibold"/>
                <a:cs typeface="Yu Gothic UI Semibold"/>
              </a:rPr>
              <a:t>コスタリカ </a:t>
            </a:r>
            <a:r>
              <a:rPr dirty="0" sz="1000" b="1">
                <a:solidFill>
                  <a:srgbClr val="7E7E7E"/>
                </a:solidFill>
                <a:latin typeface="Yu Gothic UI Semibold"/>
                <a:cs typeface="Yu Gothic UI Semibold"/>
              </a:rPr>
              <a:t>アイスランド </a:t>
            </a:r>
            <a:r>
              <a:rPr dirty="0" sz="1000" spc="260" b="1">
                <a:solidFill>
                  <a:srgbClr val="7E7E7E"/>
                </a:solidFill>
                <a:latin typeface="Yu Gothic UI Semibold"/>
                <a:cs typeface="Yu Gothic UI Semibold"/>
              </a:rPr>
              <a:t>デ</a:t>
            </a:r>
            <a:r>
              <a:rPr dirty="0" sz="1000" spc="245" b="1">
                <a:solidFill>
                  <a:srgbClr val="7E7E7E"/>
                </a:solidFill>
                <a:latin typeface="Yu Gothic UI Semibold"/>
                <a:cs typeface="Yu Gothic UI Semibold"/>
              </a:rPr>
              <a:t>ン</a:t>
            </a:r>
            <a:r>
              <a:rPr dirty="0" sz="1000" spc="250" b="1">
                <a:solidFill>
                  <a:srgbClr val="7E7E7E"/>
                </a:solidFill>
                <a:latin typeface="Yu Gothic UI Semibold"/>
                <a:cs typeface="Yu Gothic UI Semibold"/>
              </a:rPr>
              <a:t>マ</a:t>
            </a:r>
            <a:r>
              <a:rPr dirty="0" sz="1000" spc="210" b="1">
                <a:solidFill>
                  <a:srgbClr val="7E7E7E"/>
                </a:solidFill>
                <a:latin typeface="Yu Gothic UI Semibold"/>
                <a:cs typeface="Yu Gothic UI Semibold"/>
              </a:rPr>
              <a:t>ー</a:t>
            </a:r>
            <a:r>
              <a:rPr dirty="0" sz="1000" spc="245" b="1">
                <a:solidFill>
                  <a:srgbClr val="7E7E7E"/>
                </a:solidFill>
                <a:latin typeface="Yu Gothic UI Semibold"/>
                <a:cs typeface="Yu Gothic UI Semibold"/>
              </a:rPr>
              <a:t>ク </a:t>
            </a:r>
            <a:r>
              <a:rPr dirty="0" sz="1000" spc="220" b="1">
                <a:solidFill>
                  <a:srgbClr val="7E7E7E"/>
                </a:solidFill>
                <a:latin typeface="Yu Gothic UI Semibold"/>
                <a:cs typeface="Yu Gothic UI Semibold"/>
              </a:rPr>
              <a:t>ベル</a:t>
            </a:r>
            <a:r>
              <a:rPr dirty="0" sz="1000" spc="210" b="1">
                <a:solidFill>
                  <a:srgbClr val="7E7E7E"/>
                </a:solidFill>
                <a:latin typeface="Yu Gothic UI Semibold"/>
                <a:cs typeface="Yu Gothic UI Semibold"/>
              </a:rPr>
              <a:t>ギ</a:t>
            </a:r>
            <a:r>
              <a:rPr dirty="0" sz="1000" spc="170" b="1">
                <a:solidFill>
                  <a:srgbClr val="7E7E7E"/>
                </a:solidFill>
                <a:latin typeface="Yu Gothic UI Semibold"/>
                <a:cs typeface="Yu Gothic UI Semibold"/>
              </a:rPr>
              <a:t>ー</a:t>
            </a:r>
            <a:endParaRPr sz="1000">
              <a:latin typeface="Yu Gothic UI Semibold"/>
              <a:cs typeface="Yu Gothic UI Semibold"/>
            </a:endParaRPr>
          </a:p>
          <a:p>
            <a:pPr algn="r" marL="266700" marR="5080">
              <a:lnSpc>
                <a:spcPct val="151800"/>
              </a:lnSpc>
            </a:pPr>
            <a:r>
              <a:rPr dirty="0" sz="1000" b="1">
                <a:solidFill>
                  <a:srgbClr val="7E7E7E"/>
                </a:solidFill>
                <a:latin typeface="Yu Gothic UI Semibold"/>
                <a:cs typeface="Yu Gothic UI Semibold"/>
              </a:rPr>
              <a:t>スウェーデン </a:t>
            </a:r>
            <a:r>
              <a:rPr dirty="0" sz="1000" b="1">
                <a:solidFill>
                  <a:srgbClr val="7E7E7E"/>
                </a:solidFill>
                <a:latin typeface="Yu Gothic UI Semibold"/>
                <a:cs typeface="Yu Gothic UI Semibold"/>
              </a:rPr>
              <a:t>フィンランド </a:t>
            </a:r>
            <a:r>
              <a:rPr dirty="0" sz="1000" spc="220" b="1">
                <a:solidFill>
                  <a:srgbClr val="7E7E7E"/>
                </a:solidFill>
                <a:latin typeface="Yu Gothic UI Semibold"/>
                <a:cs typeface="Yu Gothic UI Semibold"/>
              </a:rPr>
              <a:t>イ</a:t>
            </a:r>
            <a:r>
              <a:rPr dirty="0" sz="1000" spc="235" b="1">
                <a:solidFill>
                  <a:srgbClr val="7E7E7E"/>
                </a:solidFill>
                <a:latin typeface="Yu Gothic UI Semibold"/>
                <a:cs typeface="Yu Gothic UI Semibold"/>
              </a:rPr>
              <a:t>ス</a:t>
            </a:r>
            <a:r>
              <a:rPr dirty="0" sz="1000" spc="215" b="1">
                <a:solidFill>
                  <a:srgbClr val="7E7E7E"/>
                </a:solidFill>
                <a:latin typeface="Yu Gothic UI Semibold"/>
                <a:cs typeface="Yu Gothic UI Semibold"/>
              </a:rPr>
              <a:t>ラ</a:t>
            </a:r>
            <a:r>
              <a:rPr dirty="0" sz="1000" spc="229" b="1">
                <a:solidFill>
                  <a:srgbClr val="7E7E7E"/>
                </a:solidFill>
                <a:latin typeface="Yu Gothic UI Semibold"/>
                <a:cs typeface="Yu Gothic UI Semibold"/>
              </a:rPr>
              <a:t>エ</a:t>
            </a:r>
            <a:r>
              <a:rPr dirty="0" sz="1000" spc="254" b="1">
                <a:solidFill>
                  <a:srgbClr val="7E7E7E"/>
                </a:solidFill>
                <a:latin typeface="Yu Gothic UI Semibold"/>
                <a:cs typeface="Yu Gothic UI Semibold"/>
              </a:rPr>
              <a:t>ル</a:t>
            </a:r>
            <a:endParaRPr sz="1000">
              <a:latin typeface="Yu Gothic UI Semibold"/>
              <a:cs typeface="Yu Gothic UI Semibold"/>
            </a:endParaRPr>
          </a:p>
          <a:p>
            <a:pPr algn="r" marL="266700" marR="5080" indent="-254000">
              <a:lnSpc>
                <a:spcPct val="151800"/>
              </a:lnSpc>
              <a:spcBef>
                <a:spcPts val="5"/>
              </a:spcBef>
            </a:pPr>
            <a:r>
              <a:rPr dirty="0" sz="1000" b="1">
                <a:solidFill>
                  <a:srgbClr val="7E7E7E"/>
                </a:solidFill>
                <a:latin typeface="Yu Gothic UI Semibold"/>
                <a:cs typeface="Yu Gothic UI Semibold"/>
              </a:rPr>
              <a:t>ニュージーランド </a:t>
            </a:r>
            <a:r>
              <a:rPr dirty="0" sz="1000" b="1">
                <a:solidFill>
                  <a:srgbClr val="7E7E7E"/>
                </a:solidFill>
                <a:latin typeface="Yu Gothic UI Semibold"/>
                <a:cs typeface="Yu Gothic UI Semibold"/>
              </a:rPr>
              <a:t>オーストリア</a:t>
            </a:r>
            <a:endParaRPr sz="1000">
              <a:latin typeface="Yu Gothic UI Semibold"/>
              <a:cs typeface="Yu Gothic UI Semibold"/>
            </a:endParaRPr>
          </a:p>
          <a:p>
            <a:pPr algn="r" marL="520700" marR="5080" indent="127000">
              <a:lnSpc>
                <a:spcPct val="151800"/>
              </a:lnSpc>
            </a:pPr>
            <a:r>
              <a:rPr dirty="0" sz="1000" b="1">
                <a:solidFill>
                  <a:srgbClr val="7E7E7E"/>
                </a:solidFill>
                <a:latin typeface="Yu Gothic UI Semibold"/>
                <a:cs typeface="Yu Gothic UI Semibold"/>
              </a:rPr>
              <a:t>カナダ </a:t>
            </a:r>
            <a:r>
              <a:rPr dirty="0" sz="1000" b="1">
                <a:solidFill>
                  <a:srgbClr val="7E7E7E"/>
                </a:solidFill>
                <a:latin typeface="Yu Gothic UI Semibold"/>
                <a:cs typeface="Yu Gothic UI Semibold"/>
              </a:rPr>
              <a:t>フランス </a:t>
            </a:r>
            <a:r>
              <a:rPr dirty="0" sz="1000" spc="240" b="1">
                <a:solidFill>
                  <a:srgbClr val="7E7E7E"/>
                </a:solidFill>
                <a:latin typeface="Yu Gothic UI Semibold"/>
                <a:cs typeface="Yu Gothic UI Semibold"/>
              </a:rPr>
              <a:t>ス</a:t>
            </a:r>
            <a:r>
              <a:rPr dirty="0" sz="1000" spc="225" b="1">
                <a:solidFill>
                  <a:srgbClr val="7E7E7E"/>
                </a:solidFill>
                <a:latin typeface="Yu Gothic UI Semibold"/>
                <a:cs typeface="Yu Gothic UI Semibold"/>
              </a:rPr>
              <a:t>イ</a:t>
            </a:r>
            <a:r>
              <a:rPr dirty="0" sz="1000" spc="240" b="1">
                <a:solidFill>
                  <a:srgbClr val="7E7E7E"/>
                </a:solidFill>
                <a:latin typeface="Yu Gothic UI Semibold"/>
                <a:cs typeface="Yu Gothic UI Semibold"/>
              </a:rPr>
              <a:t>ス </a:t>
            </a:r>
            <a:r>
              <a:rPr dirty="0" sz="1000" spc="245" b="1">
                <a:solidFill>
                  <a:srgbClr val="7E7E7E"/>
                </a:solidFill>
                <a:latin typeface="Yu Gothic UI Semibold"/>
                <a:cs typeface="Yu Gothic UI Semibold"/>
              </a:rPr>
              <a:t> </a:t>
            </a:r>
            <a:r>
              <a:rPr dirty="0" sz="1000" b="1">
                <a:solidFill>
                  <a:srgbClr val="7E7E7E"/>
                </a:solidFill>
                <a:latin typeface="Yu Gothic UI Semibold"/>
                <a:cs typeface="Yu Gothic UI Semibold"/>
              </a:rPr>
              <a:t>オランダ</a:t>
            </a:r>
            <a:endParaRPr sz="1000">
              <a:latin typeface="Yu Gothic UI Semibold"/>
              <a:cs typeface="Yu Gothic UI Semibold"/>
            </a:endParaRPr>
          </a:p>
          <a:p>
            <a:pPr algn="r" marL="389890" marR="5080" indent="3175">
              <a:lnSpc>
                <a:spcPct val="151800"/>
              </a:lnSpc>
            </a:pPr>
            <a:r>
              <a:rPr dirty="0" sz="1000" b="1">
                <a:solidFill>
                  <a:srgbClr val="7E7E7E"/>
                </a:solidFill>
                <a:latin typeface="Yu Gothic UI Semibold"/>
                <a:cs typeface="Yu Gothic UI Semibold"/>
              </a:rPr>
              <a:t>ポルトガル </a:t>
            </a:r>
            <a:r>
              <a:rPr dirty="0" sz="1000" spc="265" b="1">
                <a:solidFill>
                  <a:srgbClr val="7E7E7E"/>
                </a:solidFill>
                <a:latin typeface="Yu Gothic UI Semibold"/>
                <a:cs typeface="Yu Gothic UI Semibold"/>
              </a:rPr>
              <a:t>ア</a:t>
            </a:r>
            <a:r>
              <a:rPr dirty="0" sz="1000" spc="240" b="1">
                <a:solidFill>
                  <a:srgbClr val="7E7E7E"/>
                </a:solidFill>
                <a:latin typeface="Yu Gothic UI Semibold"/>
                <a:cs typeface="Yu Gothic UI Semibold"/>
              </a:rPr>
              <a:t>メリ</a:t>
            </a:r>
            <a:r>
              <a:rPr dirty="0" sz="1000" spc="250" b="1">
                <a:solidFill>
                  <a:srgbClr val="7E7E7E"/>
                </a:solidFill>
                <a:latin typeface="Yu Gothic UI Semibold"/>
                <a:cs typeface="Yu Gothic UI Semibold"/>
              </a:rPr>
              <a:t>カ </a:t>
            </a:r>
            <a:r>
              <a:rPr dirty="0" sz="1000" spc="5" b="1">
                <a:solidFill>
                  <a:srgbClr val="7E7E7E"/>
                </a:solidFill>
                <a:latin typeface="Yu Gothic UI Semibold"/>
                <a:cs typeface="Yu Gothic UI Semibold"/>
              </a:rPr>
              <a:t>O</a:t>
            </a:r>
            <a:r>
              <a:rPr dirty="0" sz="1000" spc="-5" b="1">
                <a:solidFill>
                  <a:srgbClr val="7E7E7E"/>
                </a:solidFill>
                <a:latin typeface="Yu Gothic UI Semibold"/>
                <a:cs typeface="Yu Gothic UI Semibold"/>
              </a:rPr>
              <a:t>E</a:t>
            </a:r>
            <a:r>
              <a:rPr dirty="0" sz="1000" b="1">
                <a:solidFill>
                  <a:srgbClr val="7E7E7E"/>
                </a:solidFill>
                <a:latin typeface="Yu Gothic UI Semibold"/>
                <a:cs typeface="Yu Gothic UI Semibold"/>
              </a:rPr>
              <a:t>C</a:t>
            </a:r>
            <a:r>
              <a:rPr dirty="0" sz="1000" b="1">
                <a:solidFill>
                  <a:srgbClr val="7E7E7E"/>
                </a:solidFill>
                <a:latin typeface="Yu Gothic UI Semibold"/>
                <a:cs typeface="Yu Gothic UI Semibold"/>
              </a:rPr>
              <a:t>D</a:t>
            </a:r>
            <a:r>
              <a:rPr dirty="0" sz="1000" b="1">
                <a:solidFill>
                  <a:srgbClr val="7E7E7E"/>
                </a:solidFill>
                <a:latin typeface="Yu Gothic UI Semibold"/>
                <a:cs typeface="Yu Gothic UI Semibold"/>
              </a:rPr>
              <a:t>平均 </a:t>
            </a:r>
            <a:r>
              <a:rPr dirty="0" sz="1000" spc="225" b="1">
                <a:solidFill>
                  <a:srgbClr val="7E7E7E"/>
                </a:solidFill>
                <a:latin typeface="Yu Gothic UI Semibold"/>
                <a:cs typeface="Yu Gothic UI Semibold"/>
              </a:rPr>
              <a:t>イ</a:t>
            </a:r>
            <a:r>
              <a:rPr dirty="0" sz="1000" spc="254" b="1">
                <a:solidFill>
                  <a:srgbClr val="7E7E7E"/>
                </a:solidFill>
                <a:latin typeface="Yu Gothic UI Semibold"/>
                <a:cs typeface="Yu Gothic UI Semibold"/>
              </a:rPr>
              <a:t>ギ</a:t>
            </a:r>
            <a:r>
              <a:rPr dirty="0" sz="1000" spc="225" b="1">
                <a:solidFill>
                  <a:srgbClr val="7E7E7E"/>
                </a:solidFill>
                <a:latin typeface="Yu Gothic UI Semibold"/>
                <a:cs typeface="Yu Gothic UI Semibold"/>
              </a:rPr>
              <a:t>リ</a:t>
            </a:r>
            <a:r>
              <a:rPr dirty="0" sz="1000" spc="240" b="1">
                <a:solidFill>
                  <a:srgbClr val="7E7E7E"/>
                </a:solidFill>
                <a:latin typeface="Yu Gothic UI Semibold"/>
                <a:cs typeface="Yu Gothic UI Semibold"/>
              </a:rPr>
              <a:t>ス</a:t>
            </a:r>
            <a:endParaRPr sz="1000">
              <a:latin typeface="Yu Gothic UI Semibold"/>
              <a:cs typeface="Yu Gothic UI Semibold"/>
            </a:endParaRPr>
          </a:p>
          <a:p>
            <a:pPr algn="r" marL="139700" marR="5080" indent="635000">
              <a:lnSpc>
                <a:spcPct val="151800"/>
              </a:lnSpc>
            </a:pPr>
            <a:r>
              <a:rPr dirty="0" sz="1000" b="1">
                <a:solidFill>
                  <a:srgbClr val="7E7E7E"/>
                </a:solidFill>
                <a:latin typeface="Yu Gothic UI Semibold"/>
                <a:cs typeface="Yu Gothic UI Semibold"/>
              </a:rPr>
              <a:t>チリ </a:t>
            </a:r>
            <a:r>
              <a:rPr dirty="0" sz="1000" b="1">
                <a:solidFill>
                  <a:srgbClr val="7E7E7E"/>
                </a:solidFill>
                <a:latin typeface="Yu Gothic UI Semibold"/>
                <a:cs typeface="Yu Gothic UI Semibold"/>
              </a:rPr>
              <a:t>オーストラリア </a:t>
            </a:r>
            <a:r>
              <a:rPr dirty="0" sz="1000" spc="240" b="1">
                <a:solidFill>
                  <a:srgbClr val="7E7E7E"/>
                </a:solidFill>
                <a:latin typeface="Yu Gothic UI Semibold"/>
                <a:cs typeface="Yu Gothic UI Semibold"/>
              </a:rPr>
              <a:t>コ</a:t>
            </a:r>
            <a:r>
              <a:rPr dirty="0" sz="1000" spc="250" b="1">
                <a:solidFill>
                  <a:srgbClr val="7E7E7E"/>
                </a:solidFill>
                <a:latin typeface="Yu Gothic UI Semibold"/>
                <a:cs typeface="Yu Gothic UI Semibold"/>
              </a:rPr>
              <a:t>ロ</a:t>
            </a:r>
            <a:r>
              <a:rPr dirty="0" sz="1000" spc="254" b="1">
                <a:solidFill>
                  <a:srgbClr val="7E7E7E"/>
                </a:solidFill>
                <a:latin typeface="Yu Gothic UI Semibold"/>
                <a:cs typeface="Yu Gothic UI Semibold"/>
              </a:rPr>
              <a:t>ン</a:t>
            </a:r>
            <a:r>
              <a:rPr dirty="0" sz="1000" spc="240" b="1">
                <a:solidFill>
                  <a:srgbClr val="7E7E7E"/>
                </a:solidFill>
                <a:latin typeface="Yu Gothic UI Semibold"/>
                <a:cs typeface="Yu Gothic UI Semibold"/>
              </a:rPr>
              <a:t>ビ</a:t>
            </a:r>
            <a:r>
              <a:rPr dirty="0" sz="1000" spc="265" b="1">
                <a:solidFill>
                  <a:srgbClr val="7E7E7E"/>
                </a:solidFill>
                <a:latin typeface="Yu Gothic UI Semibold"/>
                <a:cs typeface="Yu Gothic UI Semibold"/>
              </a:rPr>
              <a:t>ア</a:t>
            </a:r>
            <a:endParaRPr sz="1000">
              <a:latin typeface="Yu Gothic UI Semibold"/>
              <a:cs typeface="Yu Gothic UI Semibold"/>
            </a:endParaRPr>
          </a:p>
          <a:p>
            <a:pPr algn="r" marL="393700" marR="5080">
              <a:lnSpc>
                <a:spcPct val="151800"/>
              </a:lnSpc>
            </a:pPr>
            <a:r>
              <a:rPr dirty="0" sz="1000" b="1">
                <a:solidFill>
                  <a:srgbClr val="7E7E7E"/>
                </a:solidFill>
                <a:latin typeface="Yu Gothic UI Semibold"/>
                <a:cs typeface="Yu Gothic UI Semibold"/>
              </a:rPr>
              <a:t>エストニア </a:t>
            </a:r>
            <a:r>
              <a:rPr dirty="0" sz="1000" b="1">
                <a:solidFill>
                  <a:srgbClr val="7E7E7E"/>
                </a:solidFill>
                <a:latin typeface="Yu Gothic UI Semibold"/>
                <a:cs typeface="Yu Gothic UI Semibold"/>
              </a:rPr>
              <a:t>スロベニア</a:t>
            </a:r>
            <a:endParaRPr sz="1000">
              <a:latin typeface="Yu Gothic UI Semibold"/>
              <a:cs typeface="Yu Gothic UI Semibold"/>
            </a:endParaRPr>
          </a:p>
          <a:p>
            <a:pPr algn="r" marL="393700" marR="5080" indent="254000">
              <a:lnSpc>
                <a:spcPct val="151800"/>
              </a:lnSpc>
            </a:pPr>
            <a:r>
              <a:rPr dirty="0" sz="1000" b="1">
                <a:solidFill>
                  <a:srgbClr val="7E7E7E"/>
                </a:solidFill>
                <a:latin typeface="Yu Gothic UI Semibold"/>
                <a:cs typeface="Yu Gothic UI Semibold"/>
              </a:rPr>
              <a:t>トルコ </a:t>
            </a:r>
            <a:r>
              <a:rPr dirty="0" sz="1000" spc="229" b="1">
                <a:solidFill>
                  <a:srgbClr val="7E7E7E"/>
                </a:solidFill>
                <a:latin typeface="Yu Gothic UI Semibold"/>
                <a:cs typeface="Yu Gothic UI Semibold"/>
              </a:rPr>
              <a:t>メ</a:t>
            </a:r>
            <a:r>
              <a:rPr dirty="0" sz="1000" spc="245" b="1">
                <a:solidFill>
                  <a:srgbClr val="7E7E7E"/>
                </a:solidFill>
                <a:latin typeface="Yu Gothic UI Semibold"/>
                <a:cs typeface="Yu Gothic UI Semibold"/>
              </a:rPr>
              <a:t>キ</a:t>
            </a:r>
            <a:r>
              <a:rPr dirty="0" sz="1000" spc="260" b="1">
                <a:solidFill>
                  <a:srgbClr val="7E7E7E"/>
                </a:solidFill>
                <a:latin typeface="Yu Gothic UI Semibold"/>
                <a:cs typeface="Yu Gothic UI Semibold"/>
              </a:rPr>
              <a:t>シ</a:t>
            </a:r>
            <a:r>
              <a:rPr dirty="0" sz="1000" spc="225" b="1">
                <a:solidFill>
                  <a:srgbClr val="7E7E7E"/>
                </a:solidFill>
                <a:latin typeface="Yu Gothic UI Semibold"/>
                <a:cs typeface="Yu Gothic UI Semibold"/>
              </a:rPr>
              <a:t>コ </a:t>
            </a:r>
            <a:r>
              <a:rPr dirty="0" sz="1000" b="1">
                <a:solidFill>
                  <a:srgbClr val="7E7E7E"/>
                </a:solidFill>
                <a:latin typeface="Yu Gothic UI Semibold"/>
                <a:cs typeface="Yu Gothic UI Semibold"/>
              </a:rPr>
              <a:t>ポーランド</a:t>
            </a:r>
            <a:endParaRPr sz="1000">
              <a:latin typeface="Yu Gothic UI Semibold"/>
              <a:cs typeface="Yu Gothic UI Semibold"/>
            </a:endParaRPr>
          </a:p>
          <a:p>
            <a:pPr algn="r" marL="774700" marR="5080" indent="-127000">
              <a:lnSpc>
                <a:spcPct val="151800"/>
              </a:lnSpc>
            </a:pPr>
            <a:r>
              <a:rPr dirty="0" sz="1000" b="1">
                <a:solidFill>
                  <a:srgbClr val="7E7E7E"/>
                </a:solidFill>
                <a:latin typeface="Yu Gothic UI Semibold"/>
                <a:cs typeface="Yu Gothic UI Semibold"/>
              </a:rPr>
              <a:t>ドイツ </a:t>
            </a:r>
            <a:r>
              <a:rPr dirty="0" sz="1000" b="1">
                <a:solidFill>
                  <a:srgbClr val="7E7E7E"/>
                </a:solidFill>
                <a:latin typeface="Yu Gothic UI Semibold"/>
                <a:cs typeface="Yu Gothic UI Semibold"/>
              </a:rPr>
              <a:t>韓国</a:t>
            </a:r>
            <a:endParaRPr sz="1000">
              <a:latin typeface="Yu Gothic UI Semibold"/>
              <a:cs typeface="Yu Gothic UI Semibold"/>
            </a:endParaRPr>
          </a:p>
          <a:p>
            <a:pPr algn="r" marL="393700" marR="5080" indent="127000">
              <a:lnSpc>
                <a:spcPct val="151800"/>
              </a:lnSpc>
            </a:pPr>
            <a:r>
              <a:rPr dirty="0" sz="1000" b="1">
                <a:solidFill>
                  <a:srgbClr val="7E7E7E"/>
                </a:solidFill>
                <a:latin typeface="Yu Gothic UI Semibold"/>
                <a:cs typeface="Yu Gothic UI Semibold"/>
              </a:rPr>
              <a:t>スペイン </a:t>
            </a:r>
            <a:r>
              <a:rPr dirty="0" sz="1000" spc="254" b="1">
                <a:solidFill>
                  <a:srgbClr val="7E7E7E"/>
                </a:solidFill>
                <a:latin typeface="Yu Gothic UI Semibold"/>
                <a:cs typeface="Yu Gothic UI Semibold"/>
              </a:rPr>
              <a:t>ラト</a:t>
            </a:r>
            <a:r>
              <a:rPr dirty="0" sz="1000" spc="260" b="1">
                <a:solidFill>
                  <a:srgbClr val="7E7E7E"/>
                </a:solidFill>
                <a:latin typeface="Yu Gothic UI Semibold"/>
                <a:cs typeface="Yu Gothic UI Semibold"/>
              </a:rPr>
              <a:t>ビ</a:t>
            </a:r>
            <a:r>
              <a:rPr dirty="0" sz="1000" spc="285" b="1">
                <a:solidFill>
                  <a:srgbClr val="7E7E7E"/>
                </a:solidFill>
                <a:latin typeface="Yu Gothic UI Semibold"/>
                <a:cs typeface="Yu Gothic UI Semibold"/>
              </a:rPr>
              <a:t>ア </a:t>
            </a:r>
            <a:r>
              <a:rPr dirty="0" sz="1000" b="1">
                <a:solidFill>
                  <a:srgbClr val="7E7E7E"/>
                </a:solidFill>
                <a:latin typeface="Yu Gothic UI Semibold"/>
                <a:cs typeface="Yu Gothic UI Semibold"/>
              </a:rPr>
              <a:t>ハンガリー </a:t>
            </a:r>
            <a:r>
              <a:rPr dirty="0" sz="1000" spc="235" b="1">
                <a:solidFill>
                  <a:srgbClr val="7E7E7E"/>
                </a:solidFill>
                <a:latin typeface="Yu Gothic UI Semibold"/>
                <a:cs typeface="Yu Gothic UI Semibold"/>
              </a:rPr>
              <a:t>イ</a:t>
            </a:r>
            <a:r>
              <a:rPr dirty="0" sz="1000" spc="250" b="1">
                <a:solidFill>
                  <a:srgbClr val="7E7E7E"/>
                </a:solidFill>
                <a:latin typeface="Yu Gothic UI Semibold"/>
                <a:cs typeface="Yu Gothic UI Semibold"/>
              </a:rPr>
              <a:t>タ</a:t>
            </a:r>
            <a:r>
              <a:rPr dirty="0" sz="1000" spc="235" b="1">
                <a:solidFill>
                  <a:srgbClr val="7E7E7E"/>
                </a:solidFill>
                <a:latin typeface="Yu Gothic UI Semibold"/>
                <a:cs typeface="Yu Gothic UI Semibold"/>
              </a:rPr>
              <a:t>リ</a:t>
            </a:r>
            <a:r>
              <a:rPr dirty="0" sz="1000" spc="260" b="1">
                <a:solidFill>
                  <a:srgbClr val="7E7E7E"/>
                </a:solidFill>
                <a:latin typeface="Yu Gothic UI Semibold"/>
                <a:cs typeface="Yu Gothic UI Semibold"/>
              </a:rPr>
              <a:t>ア</a:t>
            </a:r>
            <a:endParaRPr sz="1000">
              <a:latin typeface="Yu Gothic UI Semibold"/>
              <a:cs typeface="Yu Gothic UI Semibold"/>
            </a:endParaRPr>
          </a:p>
          <a:p>
            <a:pPr algn="r" marR="5080">
              <a:lnSpc>
                <a:spcPct val="100000"/>
              </a:lnSpc>
              <a:spcBef>
                <a:spcPts val="625"/>
              </a:spcBef>
            </a:pPr>
            <a:r>
              <a:rPr dirty="0" sz="1000" b="1">
                <a:solidFill>
                  <a:srgbClr val="7E7E7E"/>
                </a:solidFill>
                <a:latin typeface="Yu Gothic UI Semibold"/>
                <a:cs typeface="Yu Gothic UI Semibold"/>
              </a:rPr>
              <a:t>チェコ</a:t>
            </a:r>
            <a:r>
              <a:rPr dirty="0" sz="1000" b="1">
                <a:solidFill>
                  <a:srgbClr val="7E7E7E"/>
                </a:solidFill>
                <a:latin typeface="Yu Gothic UI Semibold"/>
                <a:cs typeface="Yu Gothic UI Semibold"/>
              </a:rPr>
              <a:t>共和国</a:t>
            </a:r>
            <a:endParaRPr sz="1000">
              <a:latin typeface="Yu Gothic UI Semibold"/>
              <a:cs typeface="Yu Gothic UI Semibold"/>
            </a:endParaRPr>
          </a:p>
          <a:p>
            <a:pPr algn="r" marL="12700" marR="5080" indent="508000">
              <a:lnSpc>
                <a:spcPct val="151800"/>
              </a:lnSpc>
            </a:pPr>
            <a:r>
              <a:rPr dirty="0" sz="1000" b="1">
                <a:solidFill>
                  <a:srgbClr val="7E7E7E"/>
                </a:solidFill>
                <a:latin typeface="Yu Gothic UI Semibold"/>
                <a:cs typeface="Yu Gothic UI Semibold"/>
              </a:rPr>
              <a:t>ギリシャ </a:t>
            </a:r>
            <a:r>
              <a:rPr dirty="0" sz="1000" b="1">
                <a:solidFill>
                  <a:srgbClr val="7E7E7E"/>
                </a:solidFill>
                <a:latin typeface="Yu Gothic UI Semibold"/>
                <a:cs typeface="Yu Gothic UI Semibold"/>
              </a:rPr>
              <a:t>スロバキア共和国 </a:t>
            </a:r>
            <a:r>
              <a:rPr dirty="0" sz="1000" spc="210" b="1">
                <a:solidFill>
                  <a:srgbClr val="7E7E7E"/>
                </a:solidFill>
                <a:latin typeface="Yu Gothic UI Semibold"/>
                <a:cs typeface="Yu Gothic UI Semibold"/>
              </a:rPr>
              <a:t>ル</a:t>
            </a:r>
            <a:r>
              <a:rPr dirty="0" sz="1000" spc="190" b="1">
                <a:solidFill>
                  <a:srgbClr val="7E7E7E"/>
                </a:solidFill>
                <a:latin typeface="Yu Gothic UI Semibold"/>
                <a:cs typeface="Yu Gothic UI Semibold"/>
              </a:rPr>
              <a:t>ク</a:t>
            </a:r>
            <a:r>
              <a:rPr dirty="0" sz="1000" spc="210" b="1">
                <a:solidFill>
                  <a:srgbClr val="7E7E7E"/>
                </a:solidFill>
                <a:latin typeface="Yu Gothic UI Semibold"/>
                <a:cs typeface="Yu Gothic UI Semibold"/>
              </a:rPr>
              <a:t>セ</a:t>
            </a:r>
            <a:r>
              <a:rPr dirty="0" sz="1000" spc="190" b="1">
                <a:solidFill>
                  <a:srgbClr val="7E7E7E"/>
                </a:solidFill>
                <a:latin typeface="Yu Gothic UI Semibold"/>
                <a:cs typeface="Yu Gothic UI Semibold"/>
              </a:rPr>
              <a:t>ンブ</a:t>
            </a:r>
            <a:r>
              <a:rPr dirty="0" sz="1000" spc="210" b="1">
                <a:solidFill>
                  <a:srgbClr val="7E7E7E"/>
                </a:solidFill>
                <a:latin typeface="Yu Gothic UI Semibold"/>
                <a:cs typeface="Yu Gothic UI Semibold"/>
              </a:rPr>
              <a:t>ル</a:t>
            </a:r>
            <a:r>
              <a:rPr dirty="0" sz="1000" spc="190" b="1">
                <a:solidFill>
                  <a:srgbClr val="7E7E7E"/>
                </a:solidFill>
                <a:latin typeface="Yu Gothic UI Semibold"/>
                <a:cs typeface="Yu Gothic UI Semibold"/>
              </a:rPr>
              <a:t>ク </a:t>
            </a:r>
            <a:r>
              <a:rPr dirty="0" sz="1000" spc="195" b="1">
                <a:solidFill>
                  <a:srgbClr val="7E7E7E"/>
                </a:solidFill>
                <a:latin typeface="Yu Gothic UI Semibold"/>
                <a:cs typeface="Yu Gothic UI Semibold"/>
              </a:rPr>
              <a:t> </a:t>
            </a:r>
            <a:r>
              <a:rPr dirty="0" sz="1000" spc="229" b="1">
                <a:solidFill>
                  <a:srgbClr val="7E7E7E"/>
                </a:solidFill>
                <a:latin typeface="Yu Gothic UI Semibold"/>
                <a:cs typeface="Yu Gothic UI Semibold"/>
              </a:rPr>
              <a:t>リ</a:t>
            </a:r>
            <a:r>
              <a:rPr dirty="0" sz="1000" spc="225" b="1">
                <a:solidFill>
                  <a:srgbClr val="7E7E7E"/>
                </a:solidFill>
                <a:latin typeface="Yu Gothic UI Semibold"/>
                <a:cs typeface="Yu Gothic UI Semibold"/>
              </a:rPr>
              <a:t>ト</a:t>
            </a:r>
            <a:r>
              <a:rPr dirty="0" sz="1000" spc="254" b="1">
                <a:solidFill>
                  <a:srgbClr val="7E7E7E"/>
                </a:solidFill>
                <a:latin typeface="Yu Gothic UI Semibold"/>
                <a:cs typeface="Yu Gothic UI Semibold"/>
              </a:rPr>
              <a:t>ア</a:t>
            </a:r>
            <a:r>
              <a:rPr dirty="0" sz="1000" spc="245" b="1">
                <a:solidFill>
                  <a:srgbClr val="7E7E7E"/>
                </a:solidFill>
                <a:latin typeface="Yu Gothic UI Semibold"/>
                <a:cs typeface="Yu Gothic UI Semibold"/>
              </a:rPr>
              <a:t>ニ</a:t>
            </a:r>
            <a:r>
              <a:rPr dirty="0" sz="1000" spc="254" b="1">
                <a:solidFill>
                  <a:srgbClr val="7E7E7E"/>
                </a:solidFill>
                <a:latin typeface="Yu Gothic UI Semibold"/>
                <a:cs typeface="Yu Gothic UI Semibold"/>
              </a:rPr>
              <a:t>ア</a:t>
            </a:r>
            <a:endParaRPr sz="1000">
              <a:latin typeface="Yu Gothic UI Semibold"/>
              <a:cs typeface="Yu Gothic UI Semibold"/>
            </a:endParaRPr>
          </a:p>
          <a:p>
            <a:pPr algn="r" marL="266065" marR="5080" indent="508000">
              <a:lnSpc>
                <a:spcPct val="151800"/>
              </a:lnSpc>
            </a:pPr>
            <a:r>
              <a:rPr dirty="0" sz="1000" b="1">
                <a:solidFill>
                  <a:srgbClr val="7E7E7E"/>
                </a:solidFill>
                <a:latin typeface="Yu Gothic UI Semibold"/>
                <a:cs typeface="Yu Gothic UI Semibold"/>
              </a:rPr>
              <a:t>日本 </a:t>
            </a:r>
            <a:r>
              <a:rPr dirty="0" sz="1000" b="1">
                <a:solidFill>
                  <a:srgbClr val="7E7E7E"/>
                </a:solidFill>
                <a:latin typeface="Yu Gothic UI Semibold"/>
                <a:cs typeface="Yu Gothic UI Semibold"/>
              </a:rPr>
              <a:t>アイルランド</a:t>
            </a:r>
            <a:endParaRPr sz="1000">
              <a:latin typeface="Yu Gothic UI Semibold"/>
              <a:cs typeface="Yu Gothic UI Semibold"/>
            </a:endParaRPr>
          </a:p>
        </p:txBody>
      </p:sp>
      <p:sp>
        <p:nvSpPr>
          <p:cNvPr id="236" name="object 236"/>
          <p:cNvSpPr txBox="1"/>
          <p:nvPr/>
        </p:nvSpPr>
        <p:spPr>
          <a:xfrm>
            <a:off x="2393464" y="909364"/>
            <a:ext cx="5173980" cy="330200"/>
          </a:xfrm>
          <a:prstGeom prst="rect">
            <a:avLst/>
          </a:prstGeom>
        </p:spPr>
        <p:txBody>
          <a:bodyPr wrap="square" lIns="0" tIns="12700" rIns="0" bIns="0" rtlCol="0" vert="horz">
            <a:spAutoFit/>
          </a:bodyPr>
          <a:lstStyle/>
          <a:p>
            <a:pPr marL="12700">
              <a:lnSpc>
                <a:spcPct val="100000"/>
              </a:lnSpc>
              <a:spcBef>
                <a:spcPts val="100"/>
              </a:spcBef>
            </a:pPr>
            <a:r>
              <a:rPr dirty="0" sz="2000" spc="70" b="1">
                <a:solidFill>
                  <a:srgbClr val="585858"/>
                </a:solidFill>
                <a:latin typeface="Yu Gothic UI Semibold"/>
                <a:cs typeface="Yu Gothic UI Semibold"/>
              </a:rPr>
              <a:t>教育機関に対する公的財政支出（対</a:t>
            </a:r>
            <a:r>
              <a:rPr dirty="0" sz="2000" spc="245" b="1">
                <a:solidFill>
                  <a:srgbClr val="585858"/>
                </a:solidFill>
                <a:latin typeface="Yu Gothic UI Semibold"/>
                <a:cs typeface="Yu Gothic UI Semibold"/>
              </a:rPr>
              <a:t>G</a:t>
            </a:r>
            <a:r>
              <a:rPr dirty="0" sz="2000" spc="155" b="1">
                <a:solidFill>
                  <a:srgbClr val="585858"/>
                </a:solidFill>
                <a:latin typeface="Yu Gothic UI Semibold"/>
                <a:cs typeface="Yu Gothic UI Semibold"/>
              </a:rPr>
              <a:t>D</a:t>
            </a:r>
            <a:r>
              <a:rPr dirty="0" sz="2000" spc="135" b="1">
                <a:solidFill>
                  <a:srgbClr val="585858"/>
                </a:solidFill>
                <a:latin typeface="Yu Gothic UI Semibold"/>
                <a:cs typeface="Yu Gothic UI Semibold"/>
              </a:rPr>
              <a:t>P</a:t>
            </a:r>
            <a:r>
              <a:rPr dirty="0" sz="2000" b="1">
                <a:solidFill>
                  <a:srgbClr val="585858"/>
                </a:solidFill>
                <a:latin typeface="Yu Gothic UI Semibold"/>
                <a:cs typeface="Yu Gothic UI Semibold"/>
              </a:rPr>
              <a:t>比）</a:t>
            </a:r>
            <a:endParaRPr sz="2000">
              <a:latin typeface="Yu Gothic UI Semibold"/>
              <a:cs typeface="Yu Gothic UI Semibold"/>
            </a:endParaRPr>
          </a:p>
        </p:txBody>
      </p:sp>
      <p:sp>
        <p:nvSpPr>
          <p:cNvPr id="237" name="object 237"/>
          <p:cNvSpPr txBox="1"/>
          <p:nvPr/>
        </p:nvSpPr>
        <p:spPr>
          <a:xfrm>
            <a:off x="323963" y="1094573"/>
            <a:ext cx="444500" cy="193040"/>
          </a:xfrm>
          <a:prstGeom prst="rect">
            <a:avLst/>
          </a:prstGeom>
        </p:spPr>
        <p:txBody>
          <a:bodyPr wrap="square" lIns="0" tIns="12700" rIns="0" bIns="0" rtlCol="0" vert="horz">
            <a:spAutoFit/>
          </a:bodyPr>
          <a:lstStyle/>
          <a:p>
            <a:pPr marL="12700">
              <a:lnSpc>
                <a:spcPct val="100000"/>
              </a:lnSpc>
              <a:spcBef>
                <a:spcPts val="100"/>
              </a:spcBef>
            </a:pPr>
            <a:r>
              <a:rPr dirty="0" sz="1100">
                <a:latin typeface="Meiryo"/>
                <a:cs typeface="Meiryo"/>
              </a:rPr>
              <a:t>（％）</a:t>
            </a:r>
            <a:endParaRPr sz="1100">
              <a:latin typeface="Meiryo"/>
              <a:cs typeface="Meiryo"/>
            </a:endParaRPr>
          </a:p>
        </p:txBody>
      </p:sp>
      <p:sp>
        <p:nvSpPr>
          <p:cNvPr id="238" name="object 238"/>
          <p:cNvSpPr txBox="1">
            <a:spLocks noGrp="1"/>
          </p:cNvSpPr>
          <p:nvPr>
            <p:ph type="title"/>
          </p:nvPr>
        </p:nvSpPr>
        <p:spPr>
          <a:xfrm>
            <a:off x="323556" y="129331"/>
            <a:ext cx="3987800" cy="391160"/>
          </a:xfrm>
          <a:prstGeom prst="rect"/>
        </p:spPr>
        <p:txBody>
          <a:bodyPr wrap="square" lIns="0" tIns="12700" rIns="0" bIns="0" rtlCol="0" vert="horz">
            <a:spAutoFit/>
          </a:bodyPr>
          <a:lstStyle/>
          <a:p>
            <a:pPr marL="12700">
              <a:lnSpc>
                <a:spcPct val="100000"/>
              </a:lnSpc>
              <a:spcBef>
                <a:spcPts val="100"/>
              </a:spcBef>
            </a:pPr>
            <a:r>
              <a:rPr dirty="0" u="none" spc="75">
                <a:solidFill>
                  <a:srgbClr val="000000"/>
                </a:solidFill>
              </a:rPr>
              <a:t>教育格差と所得格差の関連性</a:t>
            </a:r>
          </a:p>
        </p:txBody>
      </p:sp>
      <p:sp>
        <p:nvSpPr>
          <p:cNvPr id="239" name="object 239"/>
          <p:cNvSpPr/>
          <p:nvPr/>
        </p:nvSpPr>
        <p:spPr>
          <a:xfrm>
            <a:off x="119379" y="5974079"/>
            <a:ext cx="9657080" cy="416559"/>
          </a:xfrm>
          <a:custGeom>
            <a:avLst/>
            <a:gdLst/>
            <a:ahLst/>
            <a:cxnLst/>
            <a:rect l="l" t="t" r="r" b="b"/>
            <a:pathLst>
              <a:path w="9657080" h="416560">
                <a:moveTo>
                  <a:pt x="9657080" y="0"/>
                </a:moveTo>
                <a:lnTo>
                  <a:pt x="0" y="0"/>
                </a:lnTo>
                <a:lnTo>
                  <a:pt x="0" y="416560"/>
                </a:lnTo>
                <a:lnTo>
                  <a:pt x="9657080" y="416560"/>
                </a:lnTo>
                <a:lnTo>
                  <a:pt x="9657080" y="0"/>
                </a:lnTo>
                <a:close/>
              </a:path>
            </a:pathLst>
          </a:custGeom>
          <a:solidFill>
            <a:srgbClr val="FFFF5B"/>
          </a:solidFill>
        </p:spPr>
        <p:txBody>
          <a:bodyPr wrap="square" lIns="0" tIns="0" rIns="0" bIns="0" rtlCol="0"/>
          <a:lstStyle/>
          <a:p/>
        </p:txBody>
      </p:sp>
      <p:sp>
        <p:nvSpPr>
          <p:cNvPr id="240" name="object 240"/>
          <p:cNvSpPr txBox="1"/>
          <p:nvPr/>
        </p:nvSpPr>
        <p:spPr>
          <a:xfrm>
            <a:off x="540217" y="6071970"/>
            <a:ext cx="8816340" cy="269240"/>
          </a:xfrm>
          <a:prstGeom prst="rect">
            <a:avLst/>
          </a:prstGeom>
        </p:spPr>
        <p:txBody>
          <a:bodyPr wrap="square" lIns="0" tIns="12700" rIns="0" bIns="0" rtlCol="0" vert="horz">
            <a:spAutoFit/>
          </a:bodyPr>
          <a:lstStyle/>
          <a:p>
            <a:pPr marL="12700">
              <a:lnSpc>
                <a:spcPct val="100000"/>
              </a:lnSpc>
              <a:spcBef>
                <a:spcPts val="100"/>
              </a:spcBef>
            </a:pPr>
            <a:r>
              <a:rPr dirty="0" sz="1600" spc="85" b="1">
                <a:solidFill>
                  <a:srgbClr val="252525"/>
                </a:solidFill>
                <a:latin typeface="Yu Gothic UI Semibold"/>
                <a:cs typeface="Yu Gothic UI Semibold"/>
              </a:rPr>
              <a:t>教育機関に対する公的支出の対</a:t>
            </a:r>
            <a:r>
              <a:rPr dirty="0" sz="1600" spc="180" b="1">
                <a:solidFill>
                  <a:srgbClr val="252525"/>
                </a:solidFill>
                <a:latin typeface="Yu Gothic UI Semibold"/>
                <a:cs typeface="Yu Gothic UI Semibold"/>
              </a:rPr>
              <a:t>G</a:t>
            </a:r>
            <a:r>
              <a:rPr dirty="0" sz="1600" spc="70" b="1">
                <a:solidFill>
                  <a:srgbClr val="252525"/>
                </a:solidFill>
                <a:latin typeface="Yu Gothic UI Semibold"/>
                <a:cs typeface="Yu Gothic UI Semibold"/>
              </a:rPr>
              <a:t>D</a:t>
            </a:r>
            <a:r>
              <a:rPr dirty="0" sz="1600" spc="160" b="1">
                <a:solidFill>
                  <a:srgbClr val="252525"/>
                </a:solidFill>
                <a:latin typeface="Yu Gothic UI Semibold"/>
                <a:cs typeface="Yu Gothic UI Semibold"/>
              </a:rPr>
              <a:t>P</a:t>
            </a:r>
            <a:r>
              <a:rPr dirty="0" sz="1600" spc="190" b="1">
                <a:solidFill>
                  <a:srgbClr val="252525"/>
                </a:solidFill>
                <a:latin typeface="Yu Gothic UI Semibold"/>
                <a:cs typeface="Yu Gothic UI Semibold"/>
              </a:rPr>
              <a:t>比は、諸外国に比べて低い。教育への投資が不足している。</a:t>
            </a:r>
            <a:endParaRPr sz="1600">
              <a:latin typeface="Yu Gothic UI Semibold"/>
              <a:cs typeface="Yu Gothic UI Semibold"/>
            </a:endParaRPr>
          </a:p>
        </p:txBody>
      </p:sp>
      <p:sp>
        <p:nvSpPr>
          <p:cNvPr id="241" name="object 241"/>
          <p:cNvSpPr/>
          <p:nvPr/>
        </p:nvSpPr>
        <p:spPr>
          <a:xfrm>
            <a:off x="5313679" y="5671820"/>
            <a:ext cx="4391660" cy="261620"/>
          </a:xfrm>
          <a:custGeom>
            <a:avLst/>
            <a:gdLst/>
            <a:ahLst/>
            <a:cxnLst/>
            <a:rect l="l" t="t" r="r" b="b"/>
            <a:pathLst>
              <a:path w="4391659" h="261620">
                <a:moveTo>
                  <a:pt x="4391660" y="0"/>
                </a:moveTo>
                <a:lnTo>
                  <a:pt x="0" y="0"/>
                </a:lnTo>
                <a:lnTo>
                  <a:pt x="0" y="261619"/>
                </a:lnTo>
                <a:lnTo>
                  <a:pt x="4391660" y="261619"/>
                </a:lnTo>
                <a:lnTo>
                  <a:pt x="4391660" y="0"/>
                </a:lnTo>
                <a:close/>
              </a:path>
            </a:pathLst>
          </a:custGeom>
          <a:solidFill>
            <a:srgbClr val="FFFFFF"/>
          </a:solidFill>
        </p:spPr>
        <p:txBody>
          <a:bodyPr wrap="square" lIns="0" tIns="0" rIns="0" bIns="0" rtlCol="0"/>
          <a:lstStyle/>
          <a:p/>
        </p:txBody>
      </p:sp>
      <p:sp>
        <p:nvSpPr>
          <p:cNvPr id="242" name="object 242"/>
          <p:cNvSpPr txBox="1"/>
          <p:nvPr/>
        </p:nvSpPr>
        <p:spPr>
          <a:xfrm>
            <a:off x="5544179" y="5695141"/>
            <a:ext cx="4081779" cy="187325"/>
          </a:xfrm>
          <a:prstGeom prst="rect">
            <a:avLst/>
          </a:prstGeom>
        </p:spPr>
        <p:txBody>
          <a:bodyPr wrap="square" lIns="0" tIns="13970" rIns="0" bIns="0" rtlCol="0" vert="horz">
            <a:spAutoFit/>
          </a:bodyPr>
          <a:lstStyle/>
          <a:p>
            <a:pPr marL="12700">
              <a:lnSpc>
                <a:spcPct val="100000"/>
              </a:lnSpc>
              <a:spcBef>
                <a:spcPts val="110"/>
              </a:spcBef>
            </a:pPr>
            <a:r>
              <a:rPr dirty="0" sz="1050" spc="105" b="1">
                <a:solidFill>
                  <a:srgbClr val="7E7E7E"/>
                </a:solidFill>
                <a:latin typeface="Yu Gothic UI Semibold"/>
                <a:cs typeface="Yu Gothic UI Semibold"/>
              </a:rPr>
              <a:t>OECD</a:t>
            </a:r>
            <a:r>
              <a:rPr dirty="0" sz="1050" spc="535" b="1">
                <a:solidFill>
                  <a:srgbClr val="7E7E7E"/>
                </a:solidFill>
                <a:latin typeface="Yu Gothic UI Semibold"/>
                <a:cs typeface="Yu Gothic UI Semibold"/>
              </a:rPr>
              <a:t>「</a:t>
            </a:r>
            <a:r>
              <a:rPr dirty="0" sz="1050" spc="50" b="1">
                <a:solidFill>
                  <a:srgbClr val="7E7E7E"/>
                </a:solidFill>
                <a:latin typeface="Yu Gothic UI Semibold"/>
                <a:cs typeface="Yu Gothic UI Semibold"/>
              </a:rPr>
              <a:t> </a:t>
            </a:r>
            <a:r>
              <a:rPr dirty="0" sz="1050" spc="15" b="1">
                <a:solidFill>
                  <a:srgbClr val="7E7E7E"/>
                </a:solidFill>
                <a:latin typeface="Yu Gothic UI Semibold"/>
                <a:cs typeface="Yu Gothic UI Semibold"/>
              </a:rPr>
              <a:t>Education</a:t>
            </a:r>
            <a:r>
              <a:rPr dirty="0" sz="1050" spc="80" b="1">
                <a:solidFill>
                  <a:srgbClr val="7E7E7E"/>
                </a:solidFill>
                <a:latin typeface="Yu Gothic UI Semibold"/>
                <a:cs typeface="Yu Gothic UI Semibold"/>
              </a:rPr>
              <a:t> </a:t>
            </a:r>
            <a:r>
              <a:rPr dirty="0" sz="1050" spc="-10" b="1">
                <a:solidFill>
                  <a:srgbClr val="7E7E7E"/>
                </a:solidFill>
                <a:latin typeface="Yu Gothic UI Semibold"/>
                <a:cs typeface="Yu Gothic UI Semibold"/>
              </a:rPr>
              <a:t>at</a:t>
            </a:r>
            <a:r>
              <a:rPr dirty="0" sz="1050" spc="55" b="1">
                <a:solidFill>
                  <a:srgbClr val="7E7E7E"/>
                </a:solidFill>
                <a:latin typeface="Yu Gothic UI Semibold"/>
                <a:cs typeface="Yu Gothic UI Semibold"/>
              </a:rPr>
              <a:t> </a:t>
            </a:r>
            <a:r>
              <a:rPr dirty="0" sz="1050" spc="40" b="1">
                <a:solidFill>
                  <a:srgbClr val="7E7E7E"/>
                </a:solidFill>
                <a:latin typeface="Yu Gothic UI Semibold"/>
                <a:cs typeface="Yu Gothic UI Semibold"/>
              </a:rPr>
              <a:t>a</a:t>
            </a:r>
            <a:r>
              <a:rPr dirty="0" sz="1050" spc="60" b="1">
                <a:solidFill>
                  <a:srgbClr val="7E7E7E"/>
                </a:solidFill>
                <a:latin typeface="Yu Gothic UI Semibold"/>
                <a:cs typeface="Yu Gothic UI Semibold"/>
              </a:rPr>
              <a:t> </a:t>
            </a:r>
            <a:r>
              <a:rPr dirty="0" sz="1050" spc="40" b="1">
                <a:solidFill>
                  <a:srgbClr val="7E7E7E"/>
                </a:solidFill>
                <a:latin typeface="Yu Gothic UI Semibold"/>
                <a:cs typeface="Yu Gothic UI Semibold"/>
              </a:rPr>
              <a:t>Glance</a:t>
            </a:r>
            <a:r>
              <a:rPr dirty="0" sz="1050" spc="60" b="1">
                <a:solidFill>
                  <a:srgbClr val="7E7E7E"/>
                </a:solidFill>
                <a:latin typeface="Yu Gothic UI Semibold"/>
                <a:cs typeface="Yu Gothic UI Semibold"/>
              </a:rPr>
              <a:t> </a:t>
            </a:r>
            <a:r>
              <a:rPr dirty="0" sz="1050" spc="-5" b="1">
                <a:solidFill>
                  <a:srgbClr val="7E7E7E"/>
                </a:solidFill>
                <a:latin typeface="Yu Gothic UI Semibold"/>
                <a:cs typeface="Yu Gothic UI Semibold"/>
              </a:rPr>
              <a:t>2020</a:t>
            </a:r>
            <a:r>
              <a:rPr dirty="0" sz="1050" spc="100" b="1">
                <a:solidFill>
                  <a:srgbClr val="7E7E7E"/>
                </a:solidFill>
                <a:latin typeface="Yu Gothic UI Semibold"/>
                <a:cs typeface="Yu Gothic UI Semibold"/>
              </a:rPr>
              <a:t>」</a:t>
            </a:r>
            <a:r>
              <a:rPr dirty="0" sz="1050" spc="160" b="1">
                <a:solidFill>
                  <a:srgbClr val="7E7E7E"/>
                </a:solidFill>
                <a:latin typeface="Yu Gothic UI Semibold"/>
                <a:cs typeface="Yu Gothic UI Semibold"/>
              </a:rPr>
              <a:t>をも</a:t>
            </a:r>
            <a:r>
              <a:rPr dirty="0" sz="1050" spc="150" b="1">
                <a:solidFill>
                  <a:srgbClr val="7E7E7E"/>
                </a:solidFill>
                <a:latin typeface="Yu Gothic UI Semibold"/>
                <a:cs typeface="Yu Gothic UI Semibold"/>
              </a:rPr>
              <a:t>と</a:t>
            </a:r>
            <a:r>
              <a:rPr dirty="0" sz="1050" spc="165" b="1">
                <a:solidFill>
                  <a:srgbClr val="7E7E7E"/>
                </a:solidFill>
                <a:latin typeface="Yu Gothic UI Semibold"/>
                <a:cs typeface="Yu Gothic UI Semibold"/>
              </a:rPr>
              <a:t>に</a:t>
            </a:r>
            <a:r>
              <a:rPr dirty="0" sz="1050" spc="204" b="1">
                <a:solidFill>
                  <a:srgbClr val="7E7E7E"/>
                </a:solidFill>
                <a:latin typeface="Yu Gothic UI Semibold"/>
                <a:cs typeface="Yu Gothic UI Semibold"/>
              </a:rPr>
              <a:t>日本維新</a:t>
            </a:r>
            <a:r>
              <a:rPr dirty="0" sz="1050" spc="150" b="1">
                <a:solidFill>
                  <a:srgbClr val="7E7E7E"/>
                </a:solidFill>
                <a:latin typeface="Yu Gothic UI Semibold"/>
                <a:cs typeface="Yu Gothic UI Semibold"/>
              </a:rPr>
              <a:t>の</a:t>
            </a:r>
            <a:r>
              <a:rPr dirty="0" sz="1050" spc="10" b="1">
                <a:solidFill>
                  <a:srgbClr val="7E7E7E"/>
                </a:solidFill>
                <a:latin typeface="Yu Gothic UI Semibold"/>
                <a:cs typeface="Yu Gothic UI Semibold"/>
              </a:rPr>
              <a:t>会</a:t>
            </a:r>
            <a:r>
              <a:rPr dirty="0" sz="1050" spc="-10" b="1">
                <a:solidFill>
                  <a:srgbClr val="7E7E7E"/>
                </a:solidFill>
                <a:latin typeface="Yu Gothic UI Semibold"/>
                <a:cs typeface="Yu Gothic UI Semibold"/>
              </a:rPr>
              <a:t>作</a:t>
            </a:r>
            <a:r>
              <a:rPr dirty="0" sz="1050" spc="10" b="1">
                <a:solidFill>
                  <a:srgbClr val="7E7E7E"/>
                </a:solidFill>
                <a:latin typeface="Yu Gothic UI Semibold"/>
                <a:cs typeface="Yu Gothic UI Semibold"/>
              </a:rPr>
              <a:t>成</a:t>
            </a:r>
            <a:endParaRPr sz="1050">
              <a:latin typeface="Yu Gothic UI Semibold"/>
              <a:cs typeface="Yu Gothic UI Semibold"/>
            </a:endParaRPr>
          </a:p>
        </p:txBody>
      </p:sp>
      <p:sp>
        <p:nvSpPr>
          <p:cNvPr id="243" name="object 24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32</a:t>
            </a:r>
          </a:p>
        </p:txBody>
      </p:sp>
      <p:sp>
        <p:nvSpPr>
          <p:cNvPr id="244" name="object 24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204" y="129331"/>
            <a:ext cx="3378200" cy="391160"/>
          </a:xfrm>
          <a:prstGeom prst="rect"/>
        </p:spPr>
        <p:txBody>
          <a:bodyPr wrap="square" lIns="0" tIns="12700" rIns="0" bIns="0" rtlCol="0" vert="horz">
            <a:spAutoFit/>
          </a:bodyPr>
          <a:lstStyle/>
          <a:p>
            <a:pPr marL="12700">
              <a:lnSpc>
                <a:spcPct val="100000"/>
              </a:lnSpc>
              <a:spcBef>
                <a:spcPts val="100"/>
              </a:spcBef>
            </a:pPr>
            <a:r>
              <a:rPr dirty="0" u="none" spc="60">
                <a:solidFill>
                  <a:srgbClr val="000000"/>
                </a:solidFill>
              </a:rPr>
              <a:t>日本社会の不合理な格差</a:t>
            </a:r>
          </a:p>
        </p:txBody>
      </p:sp>
      <p:grpSp>
        <p:nvGrpSpPr>
          <p:cNvPr id="3" name="object 3"/>
          <p:cNvGrpSpPr/>
          <p:nvPr/>
        </p:nvGrpSpPr>
        <p:grpSpPr>
          <a:xfrm>
            <a:off x="1910080" y="1747520"/>
            <a:ext cx="1871980" cy="1871980"/>
            <a:chOff x="1910080" y="1747520"/>
            <a:chExt cx="1871980" cy="1871980"/>
          </a:xfrm>
        </p:grpSpPr>
        <p:pic>
          <p:nvPicPr>
            <p:cNvPr id="4" name="object 4"/>
            <p:cNvPicPr/>
            <p:nvPr/>
          </p:nvPicPr>
          <p:blipFill>
            <a:blip r:embed="rId2" cstate="print"/>
            <a:stretch>
              <a:fillRect/>
            </a:stretch>
          </p:blipFill>
          <p:spPr>
            <a:xfrm>
              <a:off x="1910080" y="1747520"/>
              <a:ext cx="1871979" cy="1871979"/>
            </a:xfrm>
            <a:prstGeom prst="rect">
              <a:avLst/>
            </a:prstGeom>
          </p:spPr>
        </p:pic>
        <p:sp>
          <p:nvSpPr>
            <p:cNvPr id="5" name="object 5"/>
            <p:cNvSpPr/>
            <p:nvPr/>
          </p:nvSpPr>
          <p:spPr>
            <a:xfrm>
              <a:off x="1953259" y="1798319"/>
              <a:ext cx="1671320" cy="1671320"/>
            </a:xfrm>
            <a:custGeom>
              <a:avLst/>
              <a:gdLst/>
              <a:ahLst/>
              <a:cxnLst/>
              <a:rect l="l" t="t" r="r" b="b"/>
              <a:pathLst>
                <a:path w="1671320" h="1671320">
                  <a:moveTo>
                    <a:pt x="835660" y="0"/>
                  </a:moveTo>
                  <a:lnTo>
                    <a:pt x="788240" y="1322"/>
                  </a:lnTo>
                  <a:lnTo>
                    <a:pt x="741514" y="5244"/>
                  </a:lnTo>
                  <a:lnTo>
                    <a:pt x="695552" y="11694"/>
                  </a:lnTo>
                  <a:lnTo>
                    <a:pt x="650426" y="20601"/>
                  </a:lnTo>
                  <a:lnTo>
                    <a:pt x="606205" y="31896"/>
                  </a:lnTo>
                  <a:lnTo>
                    <a:pt x="562960" y="45507"/>
                  </a:lnTo>
                  <a:lnTo>
                    <a:pt x="520762" y="61364"/>
                  </a:lnTo>
                  <a:lnTo>
                    <a:pt x="479682" y="79396"/>
                  </a:lnTo>
                  <a:lnTo>
                    <a:pt x="439788" y="99533"/>
                  </a:lnTo>
                  <a:lnTo>
                    <a:pt x="401154" y="121705"/>
                  </a:lnTo>
                  <a:lnTo>
                    <a:pt x="363848" y="145840"/>
                  </a:lnTo>
                  <a:lnTo>
                    <a:pt x="327941" y="171869"/>
                  </a:lnTo>
                  <a:lnTo>
                    <a:pt x="293505" y="199720"/>
                  </a:lnTo>
                  <a:lnTo>
                    <a:pt x="260609" y="229324"/>
                  </a:lnTo>
                  <a:lnTo>
                    <a:pt x="229324" y="260609"/>
                  </a:lnTo>
                  <a:lnTo>
                    <a:pt x="199720" y="293505"/>
                  </a:lnTo>
                  <a:lnTo>
                    <a:pt x="171869" y="327941"/>
                  </a:lnTo>
                  <a:lnTo>
                    <a:pt x="145840" y="363848"/>
                  </a:lnTo>
                  <a:lnTo>
                    <a:pt x="121705" y="401154"/>
                  </a:lnTo>
                  <a:lnTo>
                    <a:pt x="99533" y="439788"/>
                  </a:lnTo>
                  <a:lnTo>
                    <a:pt x="79396" y="479682"/>
                  </a:lnTo>
                  <a:lnTo>
                    <a:pt x="61364" y="520762"/>
                  </a:lnTo>
                  <a:lnTo>
                    <a:pt x="45507" y="562960"/>
                  </a:lnTo>
                  <a:lnTo>
                    <a:pt x="31896" y="606205"/>
                  </a:lnTo>
                  <a:lnTo>
                    <a:pt x="20601" y="650426"/>
                  </a:lnTo>
                  <a:lnTo>
                    <a:pt x="11694" y="695552"/>
                  </a:lnTo>
                  <a:lnTo>
                    <a:pt x="5244" y="741514"/>
                  </a:lnTo>
                  <a:lnTo>
                    <a:pt x="1322" y="788240"/>
                  </a:lnTo>
                  <a:lnTo>
                    <a:pt x="0" y="835660"/>
                  </a:lnTo>
                  <a:lnTo>
                    <a:pt x="1322" y="883079"/>
                  </a:lnTo>
                  <a:lnTo>
                    <a:pt x="5244" y="929805"/>
                  </a:lnTo>
                  <a:lnTo>
                    <a:pt x="11694" y="975767"/>
                  </a:lnTo>
                  <a:lnTo>
                    <a:pt x="20601" y="1020893"/>
                  </a:lnTo>
                  <a:lnTo>
                    <a:pt x="31896" y="1065114"/>
                  </a:lnTo>
                  <a:lnTo>
                    <a:pt x="45507" y="1108359"/>
                  </a:lnTo>
                  <a:lnTo>
                    <a:pt x="61364" y="1150557"/>
                  </a:lnTo>
                  <a:lnTo>
                    <a:pt x="79396" y="1191637"/>
                  </a:lnTo>
                  <a:lnTo>
                    <a:pt x="99533" y="1231531"/>
                  </a:lnTo>
                  <a:lnTo>
                    <a:pt x="121705" y="1270165"/>
                  </a:lnTo>
                  <a:lnTo>
                    <a:pt x="145840" y="1307471"/>
                  </a:lnTo>
                  <a:lnTo>
                    <a:pt x="171869" y="1343378"/>
                  </a:lnTo>
                  <a:lnTo>
                    <a:pt x="199720" y="1377814"/>
                  </a:lnTo>
                  <a:lnTo>
                    <a:pt x="229324" y="1410710"/>
                  </a:lnTo>
                  <a:lnTo>
                    <a:pt x="260609" y="1441995"/>
                  </a:lnTo>
                  <a:lnTo>
                    <a:pt x="293505" y="1471599"/>
                  </a:lnTo>
                  <a:lnTo>
                    <a:pt x="327941" y="1499450"/>
                  </a:lnTo>
                  <a:lnTo>
                    <a:pt x="363848" y="1525479"/>
                  </a:lnTo>
                  <a:lnTo>
                    <a:pt x="401154" y="1549614"/>
                  </a:lnTo>
                  <a:lnTo>
                    <a:pt x="439788" y="1571786"/>
                  </a:lnTo>
                  <a:lnTo>
                    <a:pt x="479682" y="1591923"/>
                  </a:lnTo>
                  <a:lnTo>
                    <a:pt x="520762" y="1609955"/>
                  </a:lnTo>
                  <a:lnTo>
                    <a:pt x="562960" y="1625812"/>
                  </a:lnTo>
                  <a:lnTo>
                    <a:pt x="606205" y="1639423"/>
                  </a:lnTo>
                  <a:lnTo>
                    <a:pt x="650426" y="1650718"/>
                  </a:lnTo>
                  <a:lnTo>
                    <a:pt x="695552" y="1659625"/>
                  </a:lnTo>
                  <a:lnTo>
                    <a:pt x="741514" y="1666075"/>
                  </a:lnTo>
                  <a:lnTo>
                    <a:pt x="788240" y="1669997"/>
                  </a:lnTo>
                  <a:lnTo>
                    <a:pt x="835660" y="1671320"/>
                  </a:lnTo>
                  <a:lnTo>
                    <a:pt x="883079" y="1669997"/>
                  </a:lnTo>
                  <a:lnTo>
                    <a:pt x="929805" y="1666075"/>
                  </a:lnTo>
                  <a:lnTo>
                    <a:pt x="975767" y="1659625"/>
                  </a:lnTo>
                  <a:lnTo>
                    <a:pt x="1020893" y="1650718"/>
                  </a:lnTo>
                  <a:lnTo>
                    <a:pt x="1065114" y="1639423"/>
                  </a:lnTo>
                  <a:lnTo>
                    <a:pt x="1108359" y="1625812"/>
                  </a:lnTo>
                  <a:lnTo>
                    <a:pt x="1150557" y="1609955"/>
                  </a:lnTo>
                  <a:lnTo>
                    <a:pt x="1191637" y="1591923"/>
                  </a:lnTo>
                  <a:lnTo>
                    <a:pt x="1231531" y="1571786"/>
                  </a:lnTo>
                  <a:lnTo>
                    <a:pt x="1270165" y="1549614"/>
                  </a:lnTo>
                  <a:lnTo>
                    <a:pt x="1307471" y="1525479"/>
                  </a:lnTo>
                  <a:lnTo>
                    <a:pt x="1343378" y="1499450"/>
                  </a:lnTo>
                  <a:lnTo>
                    <a:pt x="1377814" y="1471599"/>
                  </a:lnTo>
                  <a:lnTo>
                    <a:pt x="1410710" y="1441995"/>
                  </a:lnTo>
                  <a:lnTo>
                    <a:pt x="1441995" y="1410710"/>
                  </a:lnTo>
                  <a:lnTo>
                    <a:pt x="1471599" y="1377814"/>
                  </a:lnTo>
                  <a:lnTo>
                    <a:pt x="1499450" y="1343378"/>
                  </a:lnTo>
                  <a:lnTo>
                    <a:pt x="1525479" y="1307471"/>
                  </a:lnTo>
                  <a:lnTo>
                    <a:pt x="1549614" y="1270165"/>
                  </a:lnTo>
                  <a:lnTo>
                    <a:pt x="1571786" y="1231531"/>
                  </a:lnTo>
                  <a:lnTo>
                    <a:pt x="1591923" y="1191637"/>
                  </a:lnTo>
                  <a:lnTo>
                    <a:pt x="1609955" y="1150557"/>
                  </a:lnTo>
                  <a:lnTo>
                    <a:pt x="1625812" y="1108359"/>
                  </a:lnTo>
                  <a:lnTo>
                    <a:pt x="1639423" y="1065114"/>
                  </a:lnTo>
                  <a:lnTo>
                    <a:pt x="1650718" y="1020893"/>
                  </a:lnTo>
                  <a:lnTo>
                    <a:pt x="1659625" y="975767"/>
                  </a:lnTo>
                  <a:lnTo>
                    <a:pt x="1666075" y="929805"/>
                  </a:lnTo>
                  <a:lnTo>
                    <a:pt x="1669997" y="883079"/>
                  </a:lnTo>
                  <a:lnTo>
                    <a:pt x="1671320" y="835660"/>
                  </a:lnTo>
                  <a:lnTo>
                    <a:pt x="1669997" y="788240"/>
                  </a:lnTo>
                  <a:lnTo>
                    <a:pt x="1666075" y="741514"/>
                  </a:lnTo>
                  <a:lnTo>
                    <a:pt x="1659625" y="695552"/>
                  </a:lnTo>
                  <a:lnTo>
                    <a:pt x="1650718" y="650426"/>
                  </a:lnTo>
                  <a:lnTo>
                    <a:pt x="1639423" y="606205"/>
                  </a:lnTo>
                  <a:lnTo>
                    <a:pt x="1625812" y="562960"/>
                  </a:lnTo>
                  <a:lnTo>
                    <a:pt x="1609955" y="520762"/>
                  </a:lnTo>
                  <a:lnTo>
                    <a:pt x="1591923" y="479682"/>
                  </a:lnTo>
                  <a:lnTo>
                    <a:pt x="1571786" y="439788"/>
                  </a:lnTo>
                  <a:lnTo>
                    <a:pt x="1549614" y="401154"/>
                  </a:lnTo>
                  <a:lnTo>
                    <a:pt x="1525479" y="363848"/>
                  </a:lnTo>
                  <a:lnTo>
                    <a:pt x="1499450" y="327941"/>
                  </a:lnTo>
                  <a:lnTo>
                    <a:pt x="1471599" y="293505"/>
                  </a:lnTo>
                  <a:lnTo>
                    <a:pt x="1441995" y="260609"/>
                  </a:lnTo>
                  <a:lnTo>
                    <a:pt x="1410710" y="229324"/>
                  </a:lnTo>
                  <a:lnTo>
                    <a:pt x="1377814" y="199720"/>
                  </a:lnTo>
                  <a:lnTo>
                    <a:pt x="1343378" y="171869"/>
                  </a:lnTo>
                  <a:lnTo>
                    <a:pt x="1307471" y="145840"/>
                  </a:lnTo>
                  <a:lnTo>
                    <a:pt x="1270165" y="121705"/>
                  </a:lnTo>
                  <a:lnTo>
                    <a:pt x="1231531" y="99533"/>
                  </a:lnTo>
                  <a:lnTo>
                    <a:pt x="1191637" y="79396"/>
                  </a:lnTo>
                  <a:lnTo>
                    <a:pt x="1150557" y="61364"/>
                  </a:lnTo>
                  <a:lnTo>
                    <a:pt x="1108359" y="45507"/>
                  </a:lnTo>
                  <a:lnTo>
                    <a:pt x="1065114" y="31896"/>
                  </a:lnTo>
                  <a:lnTo>
                    <a:pt x="1020893" y="20601"/>
                  </a:lnTo>
                  <a:lnTo>
                    <a:pt x="975767" y="11694"/>
                  </a:lnTo>
                  <a:lnTo>
                    <a:pt x="929805" y="5244"/>
                  </a:lnTo>
                  <a:lnTo>
                    <a:pt x="883079" y="1322"/>
                  </a:lnTo>
                  <a:lnTo>
                    <a:pt x="835660" y="0"/>
                  </a:lnTo>
                  <a:close/>
                </a:path>
              </a:pathLst>
            </a:custGeom>
            <a:solidFill>
              <a:srgbClr val="FFE0FF"/>
            </a:solidFill>
          </p:spPr>
          <p:txBody>
            <a:bodyPr wrap="square" lIns="0" tIns="0" rIns="0" bIns="0" rtlCol="0"/>
            <a:lstStyle/>
            <a:p/>
          </p:txBody>
        </p:sp>
      </p:grpSp>
      <p:sp>
        <p:nvSpPr>
          <p:cNvPr id="6" name="object 6"/>
          <p:cNvSpPr txBox="1"/>
          <p:nvPr/>
        </p:nvSpPr>
        <p:spPr>
          <a:xfrm>
            <a:off x="2312849" y="2478437"/>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男女格差</a:t>
            </a:r>
            <a:endParaRPr sz="1800">
              <a:latin typeface="MS PGothic"/>
              <a:cs typeface="MS PGothic"/>
            </a:endParaRPr>
          </a:p>
        </p:txBody>
      </p:sp>
      <p:grpSp>
        <p:nvGrpSpPr>
          <p:cNvPr id="7" name="object 7"/>
          <p:cNvGrpSpPr/>
          <p:nvPr/>
        </p:nvGrpSpPr>
        <p:grpSpPr>
          <a:xfrm>
            <a:off x="1963420" y="4302760"/>
            <a:ext cx="1869439" cy="1871980"/>
            <a:chOff x="1963420" y="4302760"/>
            <a:chExt cx="1869439" cy="1871980"/>
          </a:xfrm>
        </p:grpSpPr>
        <p:pic>
          <p:nvPicPr>
            <p:cNvPr id="8" name="object 8"/>
            <p:cNvPicPr/>
            <p:nvPr/>
          </p:nvPicPr>
          <p:blipFill>
            <a:blip r:embed="rId3" cstate="print"/>
            <a:stretch>
              <a:fillRect/>
            </a:stretch>
          </p:blipFill>
          <p:spPr>
            <a:xfrm>
              <a:off x="1963420" y="4302760"/>
              <a:ext cx="1869439" cy="1871979"/>
            </a:xfrm>
            <a:prstGeom prst="rect">
              <a:avLst/>
            </a:prstGeom>
          </p:spPr>
        </p:pic>
        <p:sp>
          <p:nvSpPr>
            <p:cNvPr id="9" name="object 9"/>
            <p:cNvSpPr/>
            <p:nvPr/>
          </p:nvSpPr>
          <p:spPr>
            <a:xfrm>
              <a:off x="2006600" y="4353560"/>
              <a:ext cx="1668780" cy="1671320"/>
            </a:xfrm>
            <a:custGeom>
              <a:avLst/>
              <a:gdLst/>
              <a:ahLst/>
              <a:cxnLst/>
              <a:rect l="l" t="t" r="r" b="b"/>
              <a:pathLst>
                <a:path w="1668779" h="1671320">
                  <a:moveTo>
                    <a:pt x="834390" y="0"/>
                  </a:moveTo>
                  <a:lnTo>
                    <a:pt x="787041" y="1322"/>
                  </a:lnTo>
                  <a:lnTo>
                    <a:pt x="740386" y="5244"/>
                  </a:lnTo>
                  <a:lnTo>
                    <a:pt x="694495" y="11694"/>
                  </a:lnTo>
                  <a:lnTo>
                    <a:pt x="649437" y="20601"/>
                  </a:lnTo>
                  <a:lnTo>
                    <a:pt x="605283" y="31896"/>
                  </a:lnTo>
                  <a:lnTo>
                    <a:pt x="562104" y="45507"/>
                  </a:lnTo>
                  <a:lnTo>
                    <a:pt x="519970" y="61364"/>
                  </a:lnTo>
                  <a:lnTo>
                    <a:pt x="478951" y="79396"/>
                  </a:lnTo>
                  <a:lnTo>
                    <a:pt x="439119" y="99533"/>
                  </a:lnTo>
                  <a:lnTo>
                    <a:pt x="400543" y="121705"/>
                  </a:lnTo>
                  <a:lnTo>
                    <a:pt x="363294" y="145840"/>
                  </a:lnTo>
                  <a:lnTo>
                    <a:pt x="327442" y="171869"/>
                  </a:lnTo>
                  <a:lnTo>
                    <a:pt x="293057" y="199720"/>
                  </a:lnTo>
                  <a:lnTo>
                    <a:pt x="260211" y="229324"/>
                  </a:lnTo>
                  <a:lnTo>
                    <a:pt x="228974" y="260609"/>
                  </a:lnTo>
                  <a:lnTo>
                    <a:pt x="199416" y="293505"/>
                  </a:lnTo>
                  <a:lnTo>
                    <a:pt x="171607" y="327941"/>
                  </a:lnTo>
                  <a:lnTo>
                    <a:pt x="145618" y="363848"/>
                  </a:lnTo>
                  <a:lnTo>
                    <a:pt x="121519" y="401154"/>
                  </a:lnTo>
                  <a:lnTo>
                    <a:pt x="99381" y="439788"/>
                  </a:lnTo>
                  <a:lnTo>
                    <a:pt x="79275" y="479682"/>
                  </a:lnTo>
                  <a:lnTo>
                    <a:pt x="61270" y="520762"/>
                  </a:lnTo>
                  <a:lnTo>
                    <a:pt x="45437" y="562960"/>
                  </a:lnTo>
                  <a:lnTo>
                    <a:pt x="31847" y="606205"/>
                  </a:lnTo>
                  <a:lnTo>
                    <a:pt x="20570" y="650426"/>
                  </a:lnTo>
                  <a:lnTo>
                    <a:pt x="11676" y="695552"/>
                  </a:lnTo>
                  <a:lnTo>
                    <a:pt x="5236" y="741514"/>
                  </a:lnTo>
                  <a:lnTo>
                    <a:pt x="1320" y="788240"/>
                  </a:lnTo>
                  <a:lnTo>
                    <a:pt x="0" y="835659"/>
                  </a:lnTo>
                  <a:lnTo>
                    <a:pt x="1320" y="883079"/>
                  </a:lnTo>
                  <a:lnTo>
                    <a:pt x="5236" y="929805"/>
                  </a:lnTo>
                  <a:lnTo>
                    <a:pt x="11676" y="975767"/>
                  </a:lnTo>
                  <a:lnTo>
                    <a:pt x="20570" y="1020893"/>
                  </a:lnTo>
                  <a:lnTo>
                    <a:pt x="31847" y="1065114"/>
                  </a:lnTo>
                  <a:lnTo>
                    <a:pt x="45437" y="1108359"/>
                  </a:lnTo>
                  <a:lnTo>
                    <a:pt x="61270" y="1150557"/>
                  </a:lnTo>
                  <a:lnTo>
                    <a:pt x="79275" y="1191637"/>
                  </a:lnTo>
                  <a:lnTo>
                    <a:pt x="99381" y="1231531"/>
                  </a:lnTo>
                  <a:lnTo>
                    <a:pt x="121519" y="1270165"/>
                  </a:lnTo>
                  <a:lnTo>
                    <a:pt x="145618" y="1307471"/>
                  </a:lnTo>
                  <a:lnTo>
                    <a:pt x="171607" y="1343378"/>
                  </a:lnTo>
                  <a:lnTo>
                    <a:pt x="199416" y="1377814"/>
                  </a:lnTo>
                  <a:lnTo>
                    <a:pt x="228974" y="1410710"/>
                  </a:lnTo>
                  <a:lnTo>
                    <a:pt x="260211" y="1441995"/>
                  </a:lnTo>
                  <a:lnTo>
                    <a:pt x="293057" y="1471599"/>
                  </a:lnTo>
                  <a:lnTo>
                    <a:pt x="327442" y="1499450"/>
                  </a:lnTo>
                  <a:lnTo>
                    <a:pt x="363294" y="1525479"/>
                  </a:lnTo>
                  <a:lnTo>
                    <a:pt x="400543" y="1549614"/>
                  </a:lnTo>
                  <a:lnTo>
                    <a:pt x="439119" y="1571786"/>
                  </a:lnTo>
                  <a:lnTo>
                    <a:pt x="478951" y="1591923"/>
                  </a:lnTo>
                  <a:lnTo>
                    <a:pt x="519970" y="1609955"/>
                  </a:lnTo>
                  <a:lnTo>
                    <a:pt x="562104" y="1625812"/>
                  </a:lnTo>
                  <a:lnTo>
                    <a:pt x="605283" y="1639423"/>
                  </a:lnTo>
                  <a:lnTo>
                    <a:pt x="649437" y="1650718"/>
                  </a:lnTo>
                  <a:lnTo>
                    <a:pt x="694495" y="1659625"/>
                  </a:lnTo>
                  <a:lnTo>
                    <a:pt x="740386" y="1666075"/>
                  </a:lnTo>
                  <a:lnTo>
                    <a:pt x="787041" y="1669997"/>
                  </a:lnTo>
                  <a:lnTo>
                    <a:pt x="834390" y="1671319"/>
                  </a:lnTo>
                  <a:lnTo>
                    <a:pt x="881738" y="1669997"/>
                  </a:lnTo>
                  <a:lnTo>
                    <a:pt x="928393" y="1666075"/>
                  </a:lnTo>
                  <a:lnTo>
                    <a:pt x="974284" y="1659625"/>
                  </a:lnTo>
                  <a:lnTo>
                    <a:pt x="1019342" y="1650718"/>
                  </a:lnTo>
                  <a:lnTo>
                    <a:pt x="1063496" y="1639423"/>
                  </a:lnTo>
                  <a:lnTo>
                    <a:pt x="1106675" y="1625812"/>
                  </a:lnTo>
                  <a:lnTo>
                    <a:pt x="1148809" y="1609955"/>
                  </a:lnTo>
                  <a:lnTo>
                    <a:pt x="1189828" y="1591923"/>
                  </a:lnTo>
                  <a:lnTo>
                    <a:pt x="1229660" y="1571786"/>
                  </a:lnTo>
                  <a:lnTo>
                    <a:pt x="1268236" y="1549614"/>
                  </a:lnTo>
                  <a:lnTo>
                    <a:pt x="1305485" y="1525479"/>
                  </a:lnTo>
                  <a:lnTo>
                    <a:pt x="1341337" y="1499450"/>
                  </a:lnTo>
                  <a:lnTo>
                    <a:pt x="1375722" y="1471599"/>
                  </a:lnTo>
                  <a:lnTo>
                    <a:pt x="1408568" y="1441995"/>
                  </a:lnTo>
                  <a:lnTo>
                    <a:pt x="1439805" y="1410710"/>
                  </a:lnTo>
                  <a:lnTo>
                    <a:pt x="1469363" y="1377814"/>
                  </a:lnTo>
                  <a:lnTo>
                    <a:pt x="1497172" y="1343378"/>
                  </a:lnTo>
                  <a:lnTo>
                    <a:pt x="1523161" y="1307471"/>
                  </a:lnTo>
                  <a:lnTo>
                    <a:pt x="1547260" y="1270165"/>
                  </a:lnTo>
                  <a:lnTo>
                    <a:pt x="1569398" y="1231531"/>
                  </a:lnTo>
                  <a:lnTo>
                    <a:pt x="1589504" y="1191637"/>
                  </a:lnTo>
                  <a:lnTo>
                    <a:pt x="1607509" y="1150557"/>
                  </a:lnTo>
                  <a:lnTo>
                    <a:pt x="1623342" y="1108359"/>
                  </a:lnTo>
                  <a:lnTo>
                    <a:pt x="1636932" y="1065114"/>
                  </a:lnTo>
                  <a:lnTo>
                    <a:pt x="1648209" y="1020893"/>
                  </a:lnTo>
                  <a:lnTo>
                    <a:pt x="1657103" y="975767"/>
                  </a:lnTo>
                  <a:lnTo>
                    <a:pt x="1663543" y="929805"/>
                  </a:lnTo>
                  <a:lnTo>
                    <a:pt x="1667459" y="883079"/>
                  </a:lnTo>
                  <a:lnTo>
                    <a:pt x="1668780" y="835659"/>
                  </a:lnTo>
                  <a:lnTo>
                    <a:pt x="1667459" y="788240"/>
                  </a:lnTo>
                  <a:lnTo>
                    <a:pt x="1663543" y="741514"/>
                  </a:lnTo>
                  <a:lnTo>
                    <a:pt x="1657103" y="695552"/>
                  </a:lnTo>
                  <a:lnTo>
                    <a:pt x="1648209" y="650426"/>
                  </a:lnTo>
                  <a:lnTo>
                    <a:pt x="1636932" y="606205"/>
                  </a:lnTo>
                  <a:lnTo>
                    <a:pt x="1623342" y="562960"/>
                  </a:lnTo>
                  <a:lnTo>
                    <a:pt x="1607509" y="520762"/>
                  </a:lnTo>
                  <a:lnTo>
                    <a:pt x="1589504" y="479682"/>
                  </a:lnTo>
                  <a:lnTo>
                    <a:pt x="1569398" y="439788"/>
                  </a:lnTo>
                  <a:lnTo>
                    <a:pt x="1547260" y="401154"/>
                  </a:lnTo>
                  <a:lnTo>
                    <a:pt x="1523161" y="363848"/>
                  </a:lnTo>
                  <a:lnTo>
                    <a:pt x="1497172" y="327941"/>
                  </a:lnTo>
                  <a:lnTo>
                    <a:pt x="1469363" y="293505"/>
                  </a:lnTo>
                  <a:lnTo>
                    <a:pt x="1439805" y="260609"/>
                  </a:lnTo>
                  <a:lnTo>
                    <a:pt x="1408568" y="229324"/>
                  </a:lnTo>
                  <a:lnTo>
                    <a:pt x="1375722" y="199720"/>
                  </a:lnTo>
                  <a:lnTo>
                    <a:pt x="1341337" y="171869"/>
                  </a:lnTo>
                  <a:lnTo>
                    <a:pt x="1305485" y="145840"/>
                  </a:lnTo>
                  <a:lnTo>
                    <a:pt x="1268236" y="121705"/>
                  </a:lnTo>
                  <a:lnTo>
                    <a:pt x="1229660" y="99533"/>
                  </a:lnTo>
                  <a:lnTo>
                    <a:pt x="1189828" y="79396"/>
                  </a:lnTo>
                  <a:lnTo>
                    <a:pt x="1148809" y="61364"/>
                  </a:lnTo>
                  <a:lnTo>
                    <a:pt x="1106675" y="45507"/>
                  </a:lnTo>
                  <a:lnTo>
                    <a:pt x="1063496" y="31896"/>
                  </a:lnTo>
                  <a:lnTo>
                    <a:pt x="1019342" y="20601"/>
                  </a:lnTo>
                  <a:lnTo>
                    <a:pt x="974284" y="11694"/>
                  </a:lnTo>
                  <a:lnTo>
                    <a:pt x="928393" y="5244"/>
                  </a:lnTo>
                  <a:lnTo>
                    <a:pt x="881738" y="1322"/>
                  </a:lnTo>
                  <a:lnTo>
                    <a:pt x="834390" y="0"/>
                  </a:lnTo>
                  <a:close/>
                </a:path>
              </a:pathLst>
            </a:custGeom>
            <a:solidFill>
              <a:srgbClr val="E0F3E8"/>
            </a:solidFill>
          </p:spPr>
          <p:txBody>
            <a:bodyPr wrap="square" lIns="0" tIns="0" rIns="0" bIns="0" rtlCol="0"/>
            <a:lstStyle/>
            <a:p/>
          </p:txBody>
        </p:sp>
      </p:grpSp>
      <p:sp>
        <p:nvSpPr>
          <p:cNvPr id="10" name="object 10"/>
          <p:cNvSpPr txBox="1"/>
          <p:nvPr/>
        </p:nvSpPr>
        <p:spPr>
          <a:xfrm>
            <a:off x="2365234" y="5033478"/>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地域格差</a:t>
            </a:r>
            <a:endParaRPr sz="1800">
              <a:latin typeface="MS PGothic"/>
              <a:cs typeface="MS PGothic"/>
            </a:endParaRPr>
          </a:p>
        </p:txBody>
      </p:sp>
      <p:grpSp>
        <p:nvGrpSpPr>
          <p:cNvPr id="11" name="object 11"/>
          <p:cNvGrpSpPr/>
          <p:nvPr/>
        </p:nvGrpSpPr>
        <p:grpSpPr>
          <a:xfrm>
            <a:off x="5895340" y="3248659"/>
            <a:ext cx="1871980" cy="1871980"/>
            <a:chOff x="5895340" y="3248659"/>
            <a:chExt cx="1871980" cy="1871980"/>
          </a:xfrm>
        </p:grpSpPr>
        <p:pic>
          <p:nvPicPr>
            <p:cNvPr id="12" name="object 12"/>
            <p:cNvPicPr/>
            <p:nvPr/>
          </p:nvPicPr>
          <p:blipFill>
            <a:blip r:embed="rId2" cstate="print"/>
            <a:stretch>
              <a:fillRect/>
            </a:stretch>
          </p:blipFill>
          <p:spPr>
            <a:xfrm>
              <a:off x="5895340" y="3248659"/>
              <a:ext cx="1871979" cy="1871979"/>
            </a:xfrm>
            <a:prstGeom prst="rect">
              <a:avLst/>
            </a:prstGeom>
          </p:spPr>
        </p:pic>
        <p:sp>
          <p:nvSpPr>
            <p:cNvPr id="13" name="object 13"/>
            <p:cNvSpPr/>
            <p:nvPr/>
          </p:nvSpPr>
          <p:spPr>
            <a:xfrm>
              <a:off x="5938519" y="3299460"/>
              <a:ext cx="1671320" cy="1671320"/>
            </a:xfrm>
            <a:custGeom>
              <a:avLst/>
              <a:gdLst/>
              <a:ahLst/>
              <a:cxnLst/>
              <a:rect l="l" t="t" r="r" b="b"/>
              <a:pathLst>
                <a:path w="1671320" h="1671320">
                  <a:moveTo>
                    <a:pt x="835660" y="0"/>
                  </a:moveTo>
                  <a:lnTo>
                    <a:pt x="788240" y="1322"/>
                  </a:lnTo>
                  <a:lnTo>
                    <a:pt x="741514" y="5244"/>
                  </a:lnTo>
                  <a:lnTo>
                    <a:pt x="695552" y="11694"/>
                  </a:lnTo>
                  <a:lnTo>
                    <a:pt x="650426" y="20601"/>
                  </a:lnTo>
                  <a:lnTo>
                    <a:pt x="606205" y="31896"/>
                  </a:lnTo>
                  <a:lnTo>
                    <a:pt x="562960" y="45507"/>
                  </a:lnTo>
                  <a:lnTo>
                    <a:pt x="520762" y="61364"/>
                  </a:lnTo>
                  <a:lnTo>
                    <a:pt x="479682" y="79396"/>
                  </a:lnTo>
                  <a:lnTo>
                    <a:pt x="439788" y="99533"/>
                  </a:lnTo>
                  <a:lnTo>
                    <a:pt x="401154" y="121705"/>
                  </a:lnTo>
                  <a:lnTo>
                    <a:pt x="363848" y="145840"/>
                  </a:lnTo>
                  <a:lnTo>
                    <a:pt x="327941" y="171869"/>
                  </a:lnTo>
                  <a:lnTo>
                    <a:pt x="293505" y="199720"/>
                  </a:lnTo>
                  <a:lnTo>
                    <a:pt x="260609" y="229324"/>
                  </a:lnTo>
                  <a:lnTo>
                    <a:pt x="229324" y="260609"/>
                  </a:lnTo>
                  <a:lnTo>
                    <a:pt x="199720" y="293505"/>
                  </a:lnTo>
                  <a:lnTo>
                    <a:pt x="171869" y="327941"/>
                  </a:lnTo>
                  <a:lnTo>
                    <a:pt x="145840" y="363848"/>
                  </a:lnTo>
                  <a:lnTo>
                    <a:pt x="121705" y="401154"/>
                  </a:lnTo>
                  <a:lnTo>
                    <a:pt x="99533" y="439788"/>
                  </a:lnTo>
                  <a:lnTo>
                    <a:pt x="79396" y="479682"/>
                  </a:lnTo>
                  <a:lnTo>
                    <a:pt x="61364" y="520762"/>
                  </a:lnTo>
                  <a:lnTo>
                    <a:pt x="45507" y="562960"/>
                  </a:lnTo>
                  <a:lnTo>
                    <a:pt x="31896" y="606205"/>
                  </a:lnTo>
                  <a:lnTo>
                    <a:pt x="20601" y="650426"/>
                  </a:lnTo>
                  <a:lnTo>
                    <a:pt x="11694" y="695552"/>
                  </a:lnTo>
                  <a:lnTo>
                    <a:pt x="5244" y="741514"/>
                  </a:lnTo>
                  <a:lnTo>
                    <a:pt x="1322" y="788240"/>
                  </a:lnTo>
                  <a:lnTo>
                    <a:pt x="0" y="835659"/>
                  </a:lnTo>
                  <a:lnTo>
                    <a:pt x="1322" y="883079"/>
                  </a:lnTo>
                  <a:lnTo>
                    <a:pt x="5244" y="929805"/>
                  </a:lnTo>
                  <a:lnTo>
                    <a:pt x="11694" y="975767"/>
                  </a:lnTo>
                  <a:lnTo>
                    <a:pt x="20601" y="1020893"/>
                  </a:lnTo>
                  <a:lnTo>
                    <a:pt x="31896" y="1065114"/>
                  </a:lnTo>
                  <a:lnTo>
                    <a:pt x="45507" y="1108359"/>
                  </a:lnTo>
                  <a:lnTo>
                    <a:pt x="61364" y="1150557"/>
                  </a:lnTo>
                  <a:lnTo>
                    <a:pt x="79396" y="1191637"/>
                  </a:lnTo>
                  <a:lnTo>
                    <a:pt x="99533" y="1231531"/>
                  </a:lnTo>
                  <a:lnTo>
                    <a:pt x="121705" y="1270165"/>
                  </a:lnTo>
                  <a:lnTo>
                    <a:pt x="145840" y="1307471"/>
                  </a:lnTo>
                  <a:lnTo>
                    <a:pt x="171869" y="1343378"/>
                  </a:lnTo>
                  <a:lnTo>
                    <a:pt x="199720" y="1377814"/>
                  </a:lnTo>
                  <a:lnTo>
                    <a:pt x="229324" y="1410710"/>
                  </a:lnTo>
                  <a:lnTo>
                    <a:pt x="260609" y="1441995"/>
                  </a:lnTo>
                  <a:lnTo>
                    <a:pt x="293505" y="1471599"/>
                  </a:lnTo>
                  <a:lnTo>
                    <a:pt x="327941" y="1499450"/>
                  </a:lnTo>
                  <a:lnTo>
                    <a:pt x="363848" y="1525479"/>
                  </a:lnTo>
                  <a:lnTo>
                    <a:pt x="401154" y="1549614"/>
                  </a:lnTo>
                  <a:lnTo>
                    <a:pt x="439788" y="1571786"/>
                  </a:lnTo>
                  <a:lnTo>
                    <a:pt x="479682" y="1591923"/>
                  </a:lnTo>
                  <a:lnTo>
                    <a:pt x="520762" y="1609955"/>
                  </a:lnTo>
                  <a:lnTo>
                    <a:pt x="562960" y="1625812"/>
                  </a:lnTo>
                  <a:lnTo>
                    <a:pt x="606205" y="1639423"/>
                  </a:lnTo>
                  <a:lnTo>
                    <a:pt x="650426" y="1650718"/>
                  </a:lnTo>
                  <a:lnTo>
                    <a:pt x="695552" y="1659625"/>
                  </a:lnTo>
                  <a:lnTo>
                    <a:pt x="741514" y="1666075"/>
                  </a:lnTo>
                  <a:lnTo>
                    <a:pt x="788240" y="1669997"/>
                  </a:lnTo>
                  <a:lnTo>
                    <a:pt x="835660" y="1671319"/>
                  </a:lnTo>
                  <a:lnTo>
                    <a:pt x="883079" y="1669997"/>
                  </a:lnTo>
                  <a:lnTo>
                    <a:pt x="929805" y="1666075"/>
                  </a:lnTo>
                  <a:lnTo>
                    <a:pt x="975767" y="1659625"/>
                  </a:lnTo>
                  <a:lnTo>
                    <a:pt x="1020893" y="1650718"/>
                  </a:lnTo>
                  <a:lnTo>
                    <a:pt x="1065114" y="1639423"/>
                  </a:lnTo>
                  <a:lnTo>
                    <a:pt x="1108359" y="1625812"/>
                  </a:lnTo>
                  <a:lnTo>
                    <a:pt x="1150557" y="1609955"/>
                  </a:lnTo>
                  <a:lnTo>
                    <a:pt x="1191637" y="1591923"/>
                  </a:lnTo>
                  <a:lnTo>
                    <a:pt x="1231531" y="1571786"/>
                  </a:lnTo>
                  <a:lnTo>
                    <a:pt x="1270165" y="1549614"/>
                  </a:lnTo>
                  <a:lnTo>
                    <a:pt x="1307471" y="1525479"/>
                  </a:lnTo>
                  <a:lnTo>
                    <a:pt x="1343378" y="1499450"/>
                  </a:lnTo>
                  <a:lnTo>
                    <a:pt x="1377814" y="1471599"/>
                  </a:lnTo>
                  <a:lnTo>
                    <a:pt x="1410710" y="1441995"/>
                  </a:lnTo>
                  <a:lnTo>
                    <a:pt x="1441995" y="1410710"/>
                  </a:lnTo>
                  <a:lnTo>
                    <a:pt x="1471599" y="1377814"/>
                  </a:lnTo>
                  <a:lnTo>
                    <a:pt x="1499450" y="1343378"/>
                  </a:lnTo>
                  <a:lnTo>
                    <a:pt x="1525479" y="1307471"/>
                  </a:lnTo>
                  <a:lnTo>
                    <a:pt x="1549614" y="1270165"/>
                  </a:lnTo>
                  <a:lnTo>
                    <a:pt x="1571786" y="1231531"/>
                  </a:lnTo>
                  <a:lnTo>
                    <a:pt x="1591923" y="1191637"/>
                  </a:lnTo>
                  <a:lnTo>
                    <a:pt x="1609955" y="1150557"/>
                  </a:lnTo>
                  <a:lnTo>
                    <a:pt x="1625812" y="1108359"/>
                  </a:lnTo>
                  <a:lnTo>
                    <a:pt x="1639423" y="1065114"/>
                  </a:lnTo>
                  <a:lnTo>
                    <a:pt x="1650718" y="1020893"/>
                  </a:lnTo>
                  <a:lnTo>
                    <a:pt x="1659625" y="975767"/>
                  </a:lnTo>
                  <a:lnTo>
                    <a:pt x="1666075" y="929805"/>
                  </a:lnTo>
                  <a:lnTo>
                    <a:pt x="1669997" y="883079"/>
                  </a:lnTo>
                  <a:lnTo>
                    <a:pt x="1671320" y="835659"/>
                  </a:lnTo>
                  <a:lnTo>
                    <a:pt x="1669997" y="788240"/>
                  </a:lnTo>
                  <a:lnTo>
                    <a:pt x="1666075" y="741514"/>
                  </a:lnTo>
                  <a:lnTo>
                    <a:pt x="1659625" y="695552"/>
                  </a:lnTo>
                  <a:lnTo>
                    <a:pt x="1650718" y="650426"/>
                  </a:lnTo>
                  <a:lnTo>
                    <a:pt x="1639423" y="606205"/>
                  </a:lnTo>
                  <a:lnTo>
                    <a:pt x="1625812" y="562960"/>
                  </a:lnTo>
                  <a:lnTo>
                    <a:pt x="1609955" y="520762"/>
                  </a:lnTo>
                  <a:lnTo>
                    <a:pt x="1591923" y="479682"/>
                  </a:lnTo>
                  <a:lnTo>
                    <a:pt x="1571786" y="439788"/>
                  </a:lnTo>
                  <a:lnTo>
                    <a:pt x="1549614" y="401154"/>
                  </a:lnTo>
                  <a:lnTo>
                    <a:pt x="1525479" y="363848"/>
                  </a:lnTo>
                  <a:lnTo>
                    <a:pt x="1499450" y="327941"/>
                  </a:lnTo>
                  <a:lnTo>
                    <a:pt x="1471599" y="293505"/>
                  </a:lnTo>
                  <a:lnTo>
                    <a:pt x="1441995" y="260609"/>
                  </a:lnTo>
                  <a:lnTo>
                    <a:pt x="1410710" y="229324"/>
                  </a:lnTo>
                  <a:lnTo>
                    <a:pt x="1377814" y="199720"/>
                  </a:lnTo>
                  <a:lnTo>
                    <a:pt x="1343378" y="171869"/>
                  </a:lnTo>
                  <a:lnTo>
                    <a:pt x="1307471" y="145840"/>
                  </a:lnTo>
                  <a:lnTo>
                    <a:pt x="1270165" y="121705"/>
                  </a:lnTo>
                  <a:lnTo>
                    <a:pt x="1231531" y="99533"/>
                  </a:lnTo>
                  <a:lnTo>
                    <a:pt x="1191637" y="79396"/>
                  </a:lnTo>
                  <a:lnTo>
                    <a:pt x="1150557" y="61364"/>
                  </a:lnTo>
                  <a:lnTo>
                    <a:pt x="1108359" y="45507"/>
                  </a:lnTo>
                  <a:lnTo>
                    <a:pt x="1065114" y="31896"/>
                  </a:lnTo>
                  <a:lnTo>
                    <a:pt x="1020893" y="20601"/>
                  </a:lnTo>
                  <a:lnTo>
                    <a:pt x="975767" y="11694"/>
                  </a:lnTo>
                  <a:lnTo>
                    <a:pt x="929805" y="5244"/>
                  </a:lnTo>
                  <a:lnTo>
                    <a:pt x="883079" y="1322"/>
                  </a:lnTo>
                  <a:lnTo>
                    <a:pt x="835660" y="0"/>
                  </a:lnTo>
                  <a:close/>
                </a:path>
              </a:pathLst>
            </a:custGeom>
            <a:solidFill>
              <a:srgbClr val="A2D4D9"/>
            </a:solidFill>
          </p:spPr>
          <p:txBody>
            <a:bodyPr wrap="square" lIns="0" tIns="0" rIns="0" bIns="0" rtlCol="0"/>
            <a:lstStyle/>
            <a:p/>
          </p:txBody>
        </p:sp>
      </p:grpSp>
      <p:sp>
        <p:nvSpPr>
          <p:cNvPr id="14" name="object 14"/>
          <p:cNvSpPr txBox="1"/>
          <p:nvPr/>
        </p:nvSpPr>
        <p:spPr>
          <a:xfrm>
            <a:off x="6297857" y="3980902"/>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情報格差</a:t>
            </a:r>
            <a:endParaRPr sz="1800">
              <a:latin typeface="MS PGothic"/>
              <a:cs typeface="MS PGothic"/>
            </a:endParaRPr>
          </a:p>
        </p:txBody>
      </p:sp>
      <p:grpSp>
        <p:nvGrpSpPr>
          <p:cNvPr id="15" name="object 15"/>
          <p:cNvGrpSpPr/>
          <p:nvPr/>
        </p:nvGrpSpPr>
        <p:grpSpPr>
          <a:xfrm>
            <a:off x="3195320" y="3012452"/>
            <a:ext cx="1871980" cy="1871980"/>
            <a:chOff x="3195320" y="3012452"/>
            <a:chExt cx="1871980" cy="1871980"/>
          </a:xfrm>
        </p:grpSpPr>
        <p:pic>
          <p:nvPicPr>
            <p:cNvPr id="16" name="object 16"/>
            <p:cNvPicPr/>
            <p:nvPr/>
          </p:nvPicPr>
          <p:blipFill>
            <a:blip r:embed="rId2" cstate="print"/>
            <a:stretch>
              <a:fillRect/>
            </a:stretch>
          </p:blipFill>
          <p:spPr>
            <a:xfrm>
              <a:off x="3195320" y="3012452"/>
              <a:ext cx="1871967" cy="1871967"/>
            </a:xfrm>
            <a:prstGeom prst="rect">
              <a:avLst/>
            </a:prstGeom>
          </p:spPr>
        </p:pic>
        <p:sp>
          <p:nvSpPr>
            <p:cNvPr id="17" name="object 17"/>
            <p:cNvSpPr/>
            <p:nvPr/>
          </p:nvSpPr>
          <p:spPr>
            <a:xfrm>
              <a:off x="3238500" y="3063240"/>
              <a:ext cx="1671320" cy="1671320"/>
            </a:xfrm>
            <a:custGeom>
              <a:avLst/>
              <a:gdLst/>
              <a:ahLst/>
              <a:cxnLst/>
              <a:rect l="l" t="t" r="r" b="b"/>
              <a:pathLst>
                <a:path w="1671320" h="1671320">
                  <a:moveTo>
                    <a:pt x="835660" y="0"/>
                  </a:moveTo>
                  <a:lnTo>
                    <a:pt x="788240" y="1322"/>
                  </a:lnTo>
                  <a:lnTo>
                    <a:pt x="741514" y="5244"/>
                  </a:lnTo>
                  <a:lnTo>
                    <a:pt x="695552" y="11694"/>
                  </a:lnTo>
                  <a:lnTo>
                    <a:pt x="650426" y="20601"/>
                  </a:lnTo>
                  <a:lnTo>
                    <a:pt x="606205" y="31896"/>
                  </a:lnTo>
                  <a:lnTo>
                    <a:pt x="562960" y="45507"/>
                  </a:lnTo>
                  <a:lnTo>
                    <a:pt x="520762" y="61364"/>
                  </a:lnTo>
                  <a:lnTo>
                    <a:pt x="479682" y="79396"/>
                  </a:lnTo>
                  <a:lnTo>
                    <a:pt x="439788" y="99533"/>
                  </a:lnTo>
                  <a:lnTo>
                    <a:pt x="401154" y="121705"/>
                  </a:lnTo>
                  <a:lnTo>
                    <a:pt x="363848" y="145840"/>
                  </a:lnTo>
                  <a:lnTo>
                    <a:pt x="327941" y="171869"/>
                  </a:lnTo>
                  <a:lnTo>
                    <a:pt x="293505" y="199720"/>
                  </a:lnTo>
                  <a:lnTo>
                    <a:pt x="260609" y="229324"/>
                  </a:lnTo>
                  <a:lnTo>
                    <a:pt x="229324" y="260609"/>
                  </a:lnTo>
                  <a:lnTo>
                    <a:pt x="199720" y="293505"/>
                  </a:lnTo>
                  <a:lnTo>
                    <a:pt x="171869" y="327941"/>
                  </a:lnTo>
                  <a:lnTo>
                    <a:pt x="145840" y="363848"/>
                  </a:lnTo>
                  <a:lnTo>
                    <a:pt x="121705" y="401154"/>
                  </a:lnTo>
                  <a:lnTo>
                    <a:pt x="99533" y="439788"/>
                  </a:lnTo>
                  <a:lnTo>
                    <a:pt x="79396" y="479682"/>
                  </a:lnTo>
                  <a:lnTo>
                    <a:pt x="61364" y="520762"/>
                  </a:lnTo>
                  <a:lnTo>
                    <a:pt x="45507" y="562960"/>
                  </a:lnTo>
                  <a:lnTo>
                    <a:pt x="31896" y="606205"/>
                  </a:lnTo>
                  <a:lnTo>
                    <a:pt x="20601" y="650426"/>
                  </a:lnTo>
                  <a:lnTo>
                    <a:pt x="11694" y="695552"/>
                  </a:lnTo>
                  <a:lnTo>
                    <a:pt x="5244" y="741514"/>
                  </a:lnTo>
                  <a:lnTo>
                    <a:pt x="1322" y="788240"/>
                  </a:lnTo>
                  <a:lnTo>
                    <a:pt x="0" y="835660"/>
                  </a:lnTo>
                  <a:lnTo>
                    <a:pt x="1322" y="883079"/>
                  </a:lnTo>
                  <a:lnTo>
                    <a:pt x="5244" y="929805"/>
                  </a:lnTo>
                  <a:lnTo>
                    <a:pt x="11694" y="975767"/>
                  </a:lnTo>
                  <a:lnTo>
                    <a:pt x="20601" y="1020893"/>
                  </a:lnTo>
                  <a:lnTo>
                    <a:pt x="31896" y="1065114"/>
                  </a:lnTo>
                  <a:lnTo>
                    <a:pt x="45507" y="1108359"/>
                  </a:lnTo>
                  <a:lnTo>
                    <a:pt x="61364" y="1150557"/>
                  </a:lnTo>
                  <a:lnTo>
                    <a:pt x="79396" y="1191637"/>
                  </a:lnTo>
                  <a:lnTo>
                    <a:pt x="99533" y="1231531"/>
                  </a:lnTo>
                  <a:lnTo>
                    <a:pt x="121705" y="1270165"/>
                  </a:lnTo>
                  <a:lnTo>
                    <a:pt x="145840" y="1307471"/>
                  </a:lnTo>
                  <a:lnTo>
                    <a:pt x="171869" y="1343378"/>
                  </a:lnTo>
                  <a:lnTo>
                    <a:pt x="199720" y="1377814"/>
                  </a:lnTo>
                  <a:lnTo>
                    <a:pt x="229324" y="1410710"/>
                  </a:lnTo>
                  <a:lnTo>
                    <a:pt x="260609" y="1441995"/>
                  </a:lnTo>
                  <a:lnTo>
                    <a:pt x="293505" y="1471599"/>
                  </a:lnTo>
                  <a:lnTo>
                    <a:pt x="327941" y="1499450"/>
                  </a:lnTo>
                  <a:lnTo>
                    <a:pt x="363848" y="1525479"/>
                  </a:lnTo>
                  <a:lnTo>
                    <a:pt x="401154" y="1549614"/>
                  </a:lnTo>
                  <a:lnTo>
                    <a:pt x="439788" y="1571786"/>
                  </a:lnTo>
                  <a:lnTo>
                    <a:pt x="479682" y="1591923"/>
                  </a:lnTo>
                  <a:lnTo>
                    <a:pt x="520762" y="1609955"/>
                  </a:lnTo>
                  <a:lnTo>
                    <a:pt x="562960" y="1625812"/>
                  </a:lnTo>
                  <a:lnTo>
                    <a:pt x="606205" y="1639423"/>
                  </a:lnTo>
                  <a:lnTo>
                    <a:pt x="650426" y="1650718"/>
                  </a:lnTo>
                  <a:lnTo>
                    <a:pt x="695552" y="1659625"/>
                  </a:lnTo>
                  <a:lnTo>
                    <a:pt x="741514" y="1666075"/>
                  </a:lnTo>
                  <a:lnTo>
                    <a:pt x="788240" y="1669997"/>
                  </a:lnTo>
                  <a:lnTo>
                    <a:pt x="835660" y="1671320"/>
                  </a:lnTo>
                  <a:lnTo>
                    <a:pt x="883079" y="1669997"/>
                  </a:lnTo>
                  <a:lnTo>
                    <a:pt x="929805" y="1666075"/>
                  </a:lnTo>
                  <a:lnTo>
                    <a:pt x="975767" y="1659625"/>
                  </a:lnTo>
                  <a:lnTo>
                    <a:pt x="1020893" y="1650718"/>
                  </a:lnTo>
                  <a:lnTo>
                    <a:pt x="1065114" y="1639423"/>
                  </a:lnTo>
                  <a:lnTo>
                    <a:pt x="1108359" y="1625812"/>
                  </a:lnTo>
                  <a:lnTo>
                    <a:pt x="1150557" y="1609955"/>
                  </a:lnTo>
                  <a:lnTo>
                    <a:pt x="1191637" y="1591923"/>
                  </a:lnTo>
                  <a:lnTo>
                    <a:pt x="1231531" y="1571786"/>
                  </a:lnTo>
                  <a:lnTo>
                    <a:pt x="1270165" y="1549614"/>
                  </a:lnTo>
                  <a:lnTo>
                    <a:pt x="1307471" y="1525479"/>
                  </a:lnTo>
                  <a:lnTo>
                    <a:pt x="1343378" y="1499450"/>
                  </a:lnTo>
                  <a:lnTo>
                    <a:pt x="1377814" y="1471599"/>
                  </a:lnTo>
                  <a:lnTo>
                    <a:pt x="1410710" y="1441995"/>
                  </a:lnTo>
                  <a:lnTo>
                    <a:pt x="1441995" y="1410710"/>
                  </a:lnTo>
                  <a:lnTo>
                    <a:pt x="1471599" y="1377814"/>
                  </a:lnTo>
                  <a:lnTo>
                    <a:pt x="1499450" y="1343378"/>
                  </a:lnTo>
                  <a:lnTo>
                    <a:pt x="1525479" y="1307471"/>
                  </a:lnTo>
                  <a:lnTo>
                    <a:pt x="1549614" y="1270165"/>
                  </a:lnTo>
                  <a:lnTo>
                    <a:pt x="1571786" y="1231531"/>
                  </a:lnTo>
                  <a:lnTo>
                    <a:pt x="1591923" y="1191637"/>
                  </a:lnTo>
                  <a:lnTo>
                    <a:pt x="1609955" y="1150557"/>
                  </a:lnTo>
                  <a:lnTo>
                    <a:pt x="1625812" y="1108359"/>
                  </a:lnTo>
                  <a:lnTo>
                    <a:pt x="1639423" y="1065114"/>
                  </a:lnTo>
                  <a:lnTo>
                    <a:pt x="1650718" y="1020893"/>
                  </a:lnTo>
                  <a:lnTo>
                    <a:pt x="1659625" y="975767"/>
                  </a:lnTo>
                  <a:lnTo>
                    <a:pt x="1666075" y="929805"/>
                  </a:lnTo>
                  <a:lnTo>
                    <a:pt x="1669997" y="883079"/>
                  </a:lnTo>
                  <a:lnTo>
                    <a:pt x="1671320" y="835660"/>
                  </a:lnTo>
                  <a:lnTo>
                    <a:pt x="1669997" y="788240"/>
                  </a:lnTo>
                  <a:lnTo>
                    <a:pt x="1666075" y="741514"/>
                  </a:lnTo>
                  <a:lnTo>
                    <a:pt x="1659625" y="695552"/>
                  </a:lnTo>
                  <a:lnTo>
                    <a:pt x="1650718" y="650426"/>
                  </a:lnTo>
                  <a:lnTo>
                    <a:pt x="1639423" y="606205"/>
                  </a:lnTo>
                  <a:lnTo>
                    <a:pt x="1625812" y="562960"/>
                  </a:lnTo>
                  <a:lnTo>
                    <a:pt x="1609955" y="520762"/>
                  </a:lnTo>
                  <a:lnTo>
                    <a:pt x="1591923" y="479682"/>
                  </a:lnTo>
                  <a:lnTo>
                    <a:pt x="1571786" y="439788"/>
                  </a:lnTo>
                  <a:lnTo>
                    <a:pt x="1549614" y="401154"/>
                  </a:lnTo>
                  <a:lnTo>
                    <a:pt x="1525479" y="363848"/>
                  </a:lnTo>
                  <a:lnTo>
                    <a:pt x="1499450" y="327941"/>
                  </a:lnTo>
                  <a:lnTo>
                    <a:pt x="1471599" y="293505"/>
                  </a:lnTo>
                  <a:lnTo>
                    <a:pt x="1441995" y="260609"/>
                  </a:lnTo>
                  <a:lnTo>
                    <a:pt x="1410710" y="229324"/>
                  </a:lnTo>
                  <a:lnTo>
                    <a:pt x="1377814" y="199720"/>
                  </a:lnTo>
                  <a:lnTo>
                    <a:pt x="1343378" y="171869"/>
                  </a:lnTo>
                  <a:lnTo>
                    <a:pt x="1307471" y="145840"/>
                  </a:lnTo>
                  <a:lnTo>
                    <a:pt x="1270165" y="121705"/>
                  </a:lnTo>
                  <a:lnTo>
                    <a:pt x="1231531" y="99533"/>
                  </a:lnTo>
                  <a:lnTo>
                    <a:pt x="1191637" y="79396"/>
                  </a:lnTo>
                  <a:lnTo>
                    <a:pt x="1150557" y="61364"/>
                  </a:lnTo>
                  <a:lnTo>
                    <a:pt x="1108359" y="45507"/>
                  </a:lnTo>
                  <a:lnTo>
                    <a:pt x="1065114" y="31896"/>
                  </a:lnTo>
                  <a:lnTo>
                    <a:pt x="1020893" y="20601"/>
                  </a:lnTo>
                  <a:lnTo>
                    <a:pt x="975767" y="11694"/>
                  </a:lnTo>
                  <a:lnTo>
                    <a:pt x="929805" y="5244"/>
                  </a:lnTo>
                  <a:lnTo>
                    <a:pt x="883079" y="1322"/>
                  </a:lnTo>
                  <a:lnTo>
                    <a:pt x="835660" y="0"/>
                  </a:lnTo>
                  <a:close/>
                </a:path>
              </a:pathLst>
            </a:custGeom>
            <a:solidFill>
              <a:srgbClr val="FFFFC8"/>
            </a:solidFill>
          </p:spPr>
          <p:txBody>
            <a:bodyPr wrap="square" lIns="0" tIns="0" rIns="0" bIns="0" rtlCol="0"/>
            <a:lstStyle/>
            <a:p/>
          </p:txBody>
        </p:sp>
      </p:grpSp>
      <p:sp>
        <p:nvSpPr>
          <p:cNvPr id="18" name="object 18"/>
          <p:cNvSpPr txBox="1"/>
          <p:nvPr/>
        </p:nvSpPr>
        <p:spPr>
          <a:xfrm>
            <a:off x="3599240" y="3606935"/>
            <a:ext cx="949960" cy="574040"/>
          </a:xfrm>
          <a:prstGeom prst="rect">
            <a:avLst/>
          </a:prstGeom>
        </p:spPr>
        <p:txBody>
          <a:bodyPr wrap="square" lIns="0" tIns="12700" rIns="0" bIns="0" rtlCol="0" vert="horz">
            <a:spAutoFit/>
          </a:bodyPr>
          <a:lstStyle/>
          <a:p>
            <a:pPr marL="12700" marR="5080">
              <a:lnSpc>
                <a:spcPct val="100000"/>
              </a:lnSpc>
              <a:spcBef>
                <a:spcPts val="100"/>
              </a:spcBef>
            </a:pPr>
            <a:r>
              <a:rPr dirty="0" sz="1800" spc="5" b="1">
                <a:latin typeface="MS PGothic"/>
                <a:cs typeface="MS PGothic"/>
              </a:rPr>
              <a:t>所得格差 資産格差</a:t>
            </a:r>
            <a:endParaRPr sz="1800">
              <a:latin typeface="MS PGothic"/>
              <a:cs typeface="MS PGothic"/>
            </a:endParaRPr>
          </a:p>
        </p:txBody>
      </p:sp>
      <p:grpSp>
        <p:nvGrpSpPr>
          <p:cNvPr id="19" name="object 19"/>
          <p:cNvGrpSpPr/>
          <p:nvPr/>
        </p:nvGrpSpPr>
        <p:grpSpPr>
          <a:xfrm>
            <a:off x="594359" y="3116592"/>
            <a:ext cx="1871980" cy="1871980"/>
            <a:chOff x="594359" y="3116592"/>
            <a:chExt cx="1871980" cy="1871980"/>
          </a:xfrm>
        </p:grpSpPr>
        <p:pic>
          <p:nvPicPr>
            <p:cNvPr id="20" name="object 20"/>
            <p:cNvPicPr/>
            <p:nvPr/>
          </p:nvPicPr>
          <p:blipFill>
            <a:blip r:embed="rId2" cstate="print"/>
            <a:stretch>
              <a:fillRect/>
            </a:stretch>
          </p:blipFill>
          <p:spPr>
            <a:xfrm>
              <a:off x="594359" y="3116592"/>
              <a:ext cx="1871979" cy="1871967"/>
            </a:xfrm>
            <a:prstGeom prst="rect">
              <a:avLst/>
            </a:prstGeom>
          </p:spPr>
        </p:pic>
        <p:sp>
          <p:nvSpPr>
            <p:cNvPr id="21" name="object 21"/>
            <p:cNvSpPr/>
            <p:nvPr/>
          </p:nvSpPr>
          <p:spPr>
            <a:xfrm>
              <a:off x="637539" y="3167380"/>
              <a:ext cx="1671320" cy="1671320"/>
            </a:xfrm>
            <a:custGeom>
              <a:avLst/>
              <a:gdLst/>
              <a:ahLst/>
              <a:cxnLst/>
              <a:rect l="l" t="t" r="r" b="b"/>
              <a:pathLst>
                <a:path w="1671320" h="1671320">
                  <a:moveTo>
                    <a:pt x="835660" y="0"/>
                  </a:moveTo>
                  <a:lnTo>
                    <a:pt x="788240" y="1322"/>
                  </a:lnTo>
                  <a:lnTo>
                    <a:pt x="741514" y="5244"/>
                  </a:lnTo>
                  <a:lnTo>
                    <a:pt x="695552" y="11694"/>
                  </a:lnTo>
                  <a:lnTo>
                    <a:pt x="650426" y="20601"/>
                  </a:lnTo>
                  <a:lnTo>
                    <a:pt x="606205" y="31896"/>
                  </a:lnTo>
                  <a:lnTo>
                    <a:pt x="562960" y="45507"/>
                  </a:lnTo>
                  <a:lnTo>
                    <a:pt x="520762" y="61364"/>
                  </a:lnTo>
                  <a:lnTo>
                    <a:pt x="479682" y="79396"/>
                  </a:lnTo>
                  <a:lnTo>
                    <a:pt x="439788" y="99533"/>
                  </a:lnTo>
                  <a:lnTo>
                    <a:pt x="401154" y="121705"/>
                  </a:lnTo>
                  <a:lnTo>
                    <a:pt x="363848" y="145840"/>
                  </a:lnTo>
                  <a:lnTo>
                    <a:pt x="327941" y="171869"/>
                  </a:lnTo>
                  <a:lnTo>
                    <a:pt x="293505" y="199720"/>
                  </a:lnTo>
                  <a:lnTo>
                    <a:pt x="260609" y="229324"/>
                  </a:lnTo>
                  <a:lnTo>
                    <a:pt x="229324" y="260609"/>
                  </a:lnTo>
                  <a:lnTo>
                    <a:pt x="199720" y="293505"/>
                  </a:lnTo>
                  <a:lnTo>
                    <a:pt x="171869" y="327941"/>
                  </a:lnTo>
                  <a:lnTo>
                    <a:pt x="145840" y="363848"/>
                  </a:lnTo>
                  <a:lnTo>
                    <a:pt x="121705" y="401154"/>
                  </a:lnTo>
                  <a:lnTo>
                    <a:pt x="99533" y="439788"/>
                  </a:lnTo>
                  <a:lnTo>
                    <a:pt x="79396" y="479682"/>
                  </a:lnTo>
                  <a:lnTo>
                    <a:pt x="61364" y="520762"/>
                  </a:lnTo>
                  <a:lnTo>
                    <a:pt x="45507" y="562960"/>
                  </a:lnTo>
                  <a:lnTo>
                    <a:pt x="31896" y="606205"/>
                  </a:lnTo>
                  <a:lnTo>
                    <a:pt x="20601" y="650426"/>
                  </a:lnTo>
                  <a:lnTo>
                    <a:pt x="11694" y="695552"/>
                  </a:lnTo>
                  <a:lnTo>
                    <a:pt x="5244" y="741514"/>
                  </a:lnTo>
                  <a:lnTo>
                    <a:pt x="1322" y="788240"/>
                  </a:lnTo>
                  <a:lnTo>
                    <a:pt x="0" y="835660"/>
                  </a:lnTo>
                  <a:lnTo>
                    <a:pt x="1322" y="883079"/>
                  </a:lnTo>
                  <a:lnTo>
                    <a:pt x="5244" y="929805"/>
                  </a:lnTo>
                  <a:lnTo>
                    <a:pt x="11694" y="975767"/>
                  </a:lnTo>
                  <a:lnTo>
                    <a:pt x="20601" y="1020893"/>
                  </a:lnTo>
                  <a:lnTo>
                    <a:pt x="31896" y="1065114"/>
                  </a:lnTo>
                  <a:lnTo>
                    <a:pt x="45507" y="1108359"/>
                  </a:lnTo>
                  <a:lnTo>
                    <a:pt x="61364" y="1150557"/>
                  </a:lnTo>
                  <a:lnTo>
                    <a:pt x="79396" y="1191637"/>
                  </a:lnTo>
                  <a:lnTo>
                    <a:pt x="99533" y="1231531"/>
                  </a:lnTo>
                  <a:lnTo>
                    <a:pt x="121705" y="1270165"/>
                  </a:lnTo>
                  <a:lnTo>
                    <a:pt x="145840" y="1307471"/>
                  </a:lnTo>
                  <a:lnTo>
                    <a:pt x="171869" y="1343378"/>
                  </a:lnTo>
                  <a:lnTo>
                    <a:pt x="199720" y="1377814"/>
                  </a:lnTo>
                  <a:lnTo>
                    <a:pt x="229324" y="1410710"/>
                  </a:lnTo>
                  <a:lnTo>
                    <a:pt x="260609" y="1441995"/>
                  </a:lnTo>
                  <a:lnTo>
                    <a:pt x="293505" y="1471599"/>
                  </a:lnTo>
                  <a:lnTo>
                    <a:pt x="327941" y="1499450"/>
                  </a:lnTo>
                  <a:lnTo>
                    <a:pt x="363848" y="1525479"/>
                  </a:lnTo>
                  <a:lnTo>
                    <a:pt x="401154" y="1549614"/>
                  </a:lnTo>
                  <a:lnTo>
                    <a:pt x="439788" y="1571786"/>
                  </a:lnTo>
                  <a:lnTo>
                    <a:pt x="479682" y="1591923"/>
                  </a:lnTo>
                  <a:lnTo>
                    <a:pt x="520762" y="1609955"/>
                  </a:lnTo>
                  <a:lnTo>
                    <a:pt x="562960" y="1625812"/>
                  </a:lnTo>
                  <a:lnTo>
                    <a:pt x="606205" y="1639423"/>
                  </a:lnTo>
                  <a:lnTo>
                    <a:pt x="650426" y="1650718"/>
                  </a:lnTo>
                  <a:lnTo>
                    <a:pt x="695552" y="1659625"/>
                  </a:lnTo>
                  <a:lnTo>
                    <a:pt x="741514" y="1666075"/>
                  </a:lnTo>
                  <a:lnTo>
                    <a:pt x="788240" y="1669997"/>
                  </a:lnTo>
                  <a:lnTo>
                    <a:pt x="835660" y="1671320"/>
                  </a:lnTo>
                  <a:lnTo>
                    <a:pt x="883079" y="1669997"/>
                  </a:lnTo>
                  <a:lnTo>
                    <a:pt x="929805" y="1666075"/>
                  </a:lnTo>
                  <a:lnTo>
                    <a:pt x="975767" y="1659625"/>
                  </a:lnTo>
                  <a:lnTo>
                    <a:pt x="1020893" y="1650718"/>
                  </a:lnTo>
                  <a:lnTo>
                    <a:pt x="1065114" y="1639423"/>
                  </a:lnTo>
                  <a:lnTo>
                    <a:pt x="1108359" y="1625812"/>
                  </a:lnTo>
                  <a:lnTo>
                    <a:pt x="1150557" y="1609955"/>
                  </a:lnTo>
                  <a:lnTo>
                    <a:pt x="1191637" y="1591923"/>
                  </a:lnTo>
                  <a:lnTo>
                    <a:pt x="1231531" y="1571786"/>
                  </a:lnTo>
                  <a:lnTo>
                    <a:pt x="1270165" y="1549614"/>
                  </a:lnTo>
                  <a:lnTo>
                    <a:pt x="1307471" y="1525479"/>
                  </a:lnTo>
                  <a:lnTo>
                    <a:pt x="1343378" y="1499450"/>
                  </a:lnTo>
                  <a:lnTo>
                    <a:pt x="1377814" y="1471599"/>
                  </a:lnTo>
                  <a:lnTo>
                    <a:pt x="1410710" y="1441995"/>
                  </a:lnTo>
                  <a:lnTo>
                    <a:pt x="1441995" y="1410710"/>
                  </a:lnTo>
                  <a:lnTo>
                    <a:pt x="1471599" y="1377814"/>
                  </a:lnTo>
                  <a:lnTo>
                    <a:pt x="1499450" y="1343378"/>
                  </a:lnTo>
                  <a:lnTo>
                    <a:pt x="1525479" y="1307471"/>
                  </a:lnTo>
                  <a:lnTo>
                    <a:pt x="1549614" y="1270165"/>
                  </a:lnTo>
                  <a:lnTo>
                    <a:pt x="1571786" y="1231531"/>
                  </a:lnTo>
                  <a:lnTo>
                    <a:pt x="1591923" y="1191637"/>
                  </a:lnTo>
                  <a:lnTo>
                    <a:pt x="1609955" y="1150557"/>
                  </a:lnTo>
                  <a:lnTo>
                    <a:pt x="1625812" y="1108359"/>
                  </a:lnTo>
                  <a:lnTo>
                    <a:pt x="1639423" y="1065114"/>
                  </a:lnTo>
                  <a:lnTo>
                    <a:pt x="1650718" y="1020893"/>
                  </a:lnTo>
                  <a:lnTo>
                    <a:pt x="1659625" y="975767"/>
                  </a:lnTo>
                  <a:lnTo>
                    <a:pt x="1666075" y="929805"/>
                  </a:lnTo>
                  <a:lnTo>
                    <a:pt x="1669997" y="883079"/>
                  </a:lnTo>
                  <a:lnTo>
                    <a:pt x="1671320" y="835660"/>
                  </a:lnTo>
                  <a:lnTo>
                    <a:pt x="1669997" y="788240"/>
                  </a:lnTo>
                  <a:lnTo>
                    <a:pt x="1666075" y="741514"/>
                  </a:lnTo>
                  <a:lnTo>
                    <a:pt x="1659625" y="695552"/>
                  </a:lnTo>
                  <a:lnTo>
                    <a:pt x="1650718" y="650426"/>
                  </a:lnTo>
                  <a:lnTo>
                    <a:pt x="1639423" y="606205"/>
                  </a:lnTo>
                  <a:lnTo>
                    <a:pt x="1625812" y="562960"/>
                  </a:lnTo>
                  <a:lnTo>
                    <a:pt x="1609955" y="520762"/>
                  </a:lnTo>
                  <a:lnTo>
                    <a:pt x="1591923" y="479682"/>
                  </a:lnTo>
                  <a:lnTo>
                    <a:pt x="1571786" y="439788"/>
                  </a:lnTo>
                  <a:lnTo>
                    <a:pt x="1549614" y="401154"/>
                  </a:lnTo>
                  <a:lnTo>
                    <a:pt x="1525479" y="363848"/>
                  </a:lnTo>
                  <a:lnTo>
                    <a:pt x="1499450" y="327941"/>
                  </a:lnTo>
                  <a:lnTo>
                    <a:pt x="1471599" y="293505"/>
                  </a:lnTo>
                  <a:lnTo>
                    <a:pt x="1441995" y="260609"/>
                  </a:lnTo>
                  <a:lnTo>
                    <a:pt x="1410710" y="229324"/>
                  </a:lnTo>
                  <a:lnTo>
                    <a:pt x="1377814" y="199720"/>
                  </a:lnTo>
                  <a:lnTo>
                    <a:pt x="1343378" y="171869"/>
                  </a:lnTo>
                  <a:lnTo>
                    <a:pt x="1307471" y="145840"/>
                  </a:lnTo>
                  <a:lnTo>
                    <a:pt x="1270165" y="121705"/>
                  </a:lnTo>
                  <a:lnTo>
                    <a:pt x="1231531" y="99533"/>
                  </a:lnTo>
                  <a:lnTo>
                    <a:pt x="1191637" y="79396"/>
                  </a:lnTo>
                  <a:lnTo>
                    <a:pt x="1150557" y="61364"/>
                  </a:lnTo>
                  <a:lnTo>
                    <a:pt x="1108359" y="45507"/>
                  </a:lnTo>
                  <a:lnTo>
                    <a:pt x="1065114" y="31896"/>
                  </a:lnTo>
                  <a:lnTo>
                    <a:pt x="1020893" y="20601"/>
                  </a:lnTo>
                  <a:lnTo>
                    <a:pt x="975767" y="11694"/>
                  </a:lnTo>
                  <a:lnTo>
                    <a:pt x="929805" y="5244"/>
                  </a:lnTo>
                  <a:lnTo>
                    <a:pt x="883079" y="1322"/>
                  </a:lnTo>
                  <a:lnTo>
                    <a:pt x="835660" y="0"/>
                  </a:lnTo>
                  <a:close/>
                </a:path>
              </a:pathLst>
            </a:custGeom>
            <a:solidFill>
              <a:srgbClr val="B9D1FD"/>
            </a:solidFill>
          </p:spPr>
          <p:txBody>
            <a:bodyPr wrap="square" lIns="0" tIns="0" rIns="0" bIns="0" rtlCol="0"/>
            <a:lstStyle/>
            <a:p/>
          </p:txBody>
        </p:sp>
      </p:grpSp>
      <p:sp>
        <p:nvSpPr>
          <p:cNvPr id="22" name="object 22"/>
          <p:cNvSpPr txBox="1"/>
          <p:nvPr/>
        </p:nvSpPr>
        <p:spPr>
          <a:xfrm>
            <a:off x="960527" y="3847236"/>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教育格差</a:t>
            </a:r>
            <a:endParaRPr sz="1800">
              <a:latin typeface="MS PGothic"/>
              <a:cs typeface="MS PGothic"/>
            </a:endParaRPr>
          </a:p>
        </p:txBody>
      </p:sp>
      <p:grpSp>
        <p:nvGrpSpPr>
          <p:cNvPr id="23" name="object 23"/>
          <p:cNvGrpSpPr/>
          <p:nvPr/>
        </p:nvGrpSpPr>
        <p:grpSpPr>
          <a:xfrm>
            <a:off x="4714240" y="1902460"/>
            <a:ext cx="4351020" cy="1917700"/>
            <a:chOff x="4714240" y="1902460"/>
            <a:chExt cx="4351020" cy="1917700"/>
          </a:xfrm>
        </p:grpSpPr>
        <p:pic>
          <p:nvPicPr>
            <p:cNvPr id="24" name="object 24"/>
            <p:cNvPicPr/>
            <p:nvPr/>
          </p:nvPicPr>
          <p:blipFill>
            <a:blip r:embed="rId4" cstate="print"/>
            <a:stretch>
              <a:fillRect/>
            </a:stretch>
          </p:blipFill>
          <p:spPr>
            <a:xfrm>
              <a:off x="7193281" y="1902460"/>
              <a:ext cx="1871978" cy="1869439"/>
            </a:xfrm>
            <a:prstGeom prst="rect">
              <a:avLst/>
            </a:prstGeom>
          </p:spPr>
        </p:pic>
        <p:sp>
          <p:nvSpPr>
            <p:cNvPr id="25" name="object 25"/>
            <p:cNvSpPr/>
            <p:nvPr/>
          </p:nvSpPr>
          <p:spPr>
            <a:xfrm>
              <a:off x="7236460" y="1953260"/>
              <a:ext cx="1671320" cy="1668780"/>
            </a:xfrm>
            <a:custGeom>
              <a:avLst/>
              <a:gdLst/>
              <a:ahLst/>
              <a:cxnLst/>
              <a:rect l="l" t="t" r="r" b="b"/>
              <a:pathLst>
                <a:path w="1671320" h="1668779">
                  <a:moveTo>
                    <a:pt x="835660" y="0"/>
                  </a:moveTo>
                  <a:lnTo>
                    <a:pt x="788240" y="1320"/>
                  </a:lnTo>
                  <a:lnTo>
                    <a:pt x="741514" y="5236"/>
                  </a:lnTo>
                  <a:lnTo>
                    <a:pt x="695552" y="11676"/>
                  </a:lnTo>
                  <a:lnTo>
                    <a:pt x="650426" y="20570"/>
                  </a:lnTo>
                  <a:lnTo>
                    <a:pt x="606205" y="31847"/>
                  </a:lnTo>
                  <a:lnTo>
                    <a:pt x="562960" y="45437"/>
                  </a:lnTo>
                  <a:lnTo>
                    <a:pt x="520762" y="61270"/>
                  </a:lnTo>
                  <a:lnTo>
                    <a:pt x="479682" y="79275"/>
                  </a:lnTo>
                  <a:lnTo>
                    <a:pt x="439788" y="99381"/>
                  </a:lnTo>
                  <a:lnTo>
                    <a:pt x="401154" y="121519"/>
                  </a:lnTo>
                  <a:lnTo>
                    <a:pt x="363848" y="145618"/>
                  </a:lnTo>
                  <a:lnTo>
                    <a:pt x="327941" y="171607"/>
                  </a:lnTo>
                  <a:lnTo>
                    <a:pt x="293505" y="199416"/>
                  </a:lnTo>
                  <a:lnTo>
                    <a:pt x="260609" y="228974"/>
                  </a:lnTo>
                  <a:lnTo>
                    <a:pt x="229324" y="260211"/>
                  </a:lnTo>
                  <a:lnTo>
                    <a:pt x="199720" y="293057"/>
                  </a:lnTo>
                  <a:lnTo>
                    <a:pt x="171869" y="327442"/>
                  </a:lnTo>
                  <a:lnTo>
                    <a:pt x="145840" y="363294"/>
                  </a:lnTo>
                  <a:lnTo>
                    <a:pt x="121705" y="400543"/>
                  </a:lnTo>
                  <a:lnTo>
                    <a:pt x="99533" y="439119"/>
                  </a:lnTo>
                  <a:lnTo>
                    <a:pt x="79396" y="478951"/>
                  </a:lnTo>
                  <a:lnTo>
                    <a:pt x="61364" y="519970"/>
                  </a:lnTo>
                  <a:lnTo>
                    <a:pt x="45507" y="562104"/>
                  </a:lnTo>
                  <a:lnTo>
                    <a:pt x="31896" y="605283"/>
                  </a:lnTo>
                  <a:lnTo>
                    <a:pt x="20601" y="649437"/>
                  </a:lnTo>
                  <a:lnTo>
                    <a:pt x="11694" y="694495"/>
                  </a:lnTo>
                  <a:lnTo>
                    <a:pt x="5244" y="740386"/>
                  </a:lnTo>
                  <a:lnTo>
                    <a:pt x="1322" y="787041"/>
                  </a:lnTo>
                  <a:lnTo>
                    <a:pt x="0" y="834389"/>
                  </a:lnTo>
                  <a:lnTo>
                    <a:pt x="1322" y="881738"/>
                  </a:lnTo>
                  <a:lnTo>
                    <a:pt x="5244" y="928393"/>
                  </a:lnTo>
                  <a:lnTo>
                    <a:pt x="11694" y="974284"/>
                  </a:lnTo>
                  <a:lnTo>
                    <a:pt x="20601" y="1019342"/>
                  </a:lnTo>
                  <a:lnTo>
                    <a:pt x="31896" y="1063496"/>
                  </a:lnTo>
                  <a:lnTo>
                    <a:pt x="45507" y="1106675"/>
                  </a:lnTo>
                  <a:lnTo>
                    <a:pt x="61364" y="1148809"/>
                  </a:lnTo>
                  <a:lnTo>
                    <a:pt x="79396" y="1189828"/>
                  </a:lnTo>
                  <a:lnTo>
                    <a:pt x="99533" y="1229660"/>
                  </a:lnTo>
                  <a:lnTo>
                    <a:pt x="121705" y="1268236"/>
                  </a:lnTo>
                  <a:lnTo>
                    <a:pt x="145840" y="1305485"/>
                  </a:lnTo>
                  <a:lnTo>
                    <a:pt x="171869" y="1341337"/>
                  </a:lnTo>
                  <a:lnTo>
                    <a:pt x="199720" y="1375722"/>
                  </a:lnTo>
                  <a:lnTo>
                    <a:pt x="229324" y="1408568"/>
                  </a:lnTo>
                  <a:lnTo>
                    <a:pt x="260609" y="1439805"/>
                  </a:lnTo>
                  <a:lnTo>
                    <a:pt x="293505" y="1469363"/>
                  </a:lnTo>
                  <a:lnTo>
                    <a:pt x="327941" y="1497172"/>
                  </a:lnTo>
                  <a:lnTo>
                    <a:pt x="363848" y="1523161"/>
                  </a:lnTo>
                  <a:lnTo>
                    <a:pt x="401154" y="1547260"/>
                  </a:lnTo>
                  <a:lnTo>
                    <a:pt x="439788" y="1569398"/>
                  </a:lnTo>
                  <a:lnTo>
                    <a:pt x="479682" y="1589504"/>
                  </a:lnTo>
                  <a:lnTo>
                    <a:pt x="520762" y="1607509"/>
                  </a:lnTo>
                  <a:lnTo>
                    <a:pt x="562960" y="1623342"/>
                  </a:lnTo>
                  <a:lnTo>
                    <a:pt x="606205" y="1636932"/>
                  </a:lnTo>
                  <a:lnTo>
                    <a:pt x="650426" y="1648209"/>
                  </a:lnTo>
                  <a:lnTo>
                    <a:pt x="695552" y="1657103"/>
                  </a:lnTo>
                  <a:lnTo>
                    <a:pt x="741514" y="1663543"/>
                  </a:lnTo>
                  <a:lnTo>
                    <a:pt x="788240" y="1667459"/>
                  </a:lnTo>
                  <a:lnTo>
                    <a:pt x="835660" y="1668779"/>
                  </a:lnTo>
                  <a:lnTo>
                    <a:pt x="883079" y="1667459"/>
                  </a:lnTo>
                  <a:lnTo>
                    <a:pt x="929805" y="1663543"/>
                  </a:lnTo>
                  <a:lnTo>
                    <a:pt x="975767" y="1657103"/>
                  </a:lnTo>
                  <a:lnTo>
                    <a:pt x="1020893" y="1648209"/>
                  </a:lnTo>
                  <a:lnTo>
                    <a:pt x="1065114" y="1636932"/>
                  </a:lnTo>
                  <a:lnTo>
                    <a:pt x="1108359" y="1623342"/>
                  </a:lnTo>
                  <a:lnTo>
                    <a:pt x="1150557" y="1607509"/>
                  </a:lnTo>
                  <a:lnTo>
                    <a:pt x="1191637" y="1589504"/>
                  </a:lnTo>
                  <a:lnTo>
                    <a:pt x="1231531" y="1569398"/>
                  </a:lnTo>
                  <a:lnTo>
                    <a:pt x="1270165" y="1547260"/>
                  </a:lnTo>
                  <a:lnTo>
                    <a:pt x="1307471" y="1523161"/>
                  </a:lnTo>
                  <a:lnTo>
                    <a:pt x="1343378" y="1497172"/>
                  </a:lnTo>
                  <a:lnTo>
                    <a:pt x="1377814" y="1469363"/>
                  </a:lnTo>
                  <a:lnTo>
                    <a:pt x="1410710" y="1439805"/>
                  </a:lnTo>
                  <a:lnTo>
                    <a:pt x="1441995" y="1408568"/>
                  </a:lnTo>
                  <a:lnTo>
                    <a:pt x="1471599" y="1375722"/>
                  </a:lnTo>
                  <a:lnTo>
                    <a:pt x="1499450" y="1341337"/>
                  </a:lnTo>
                  <a:lnTo>
                    <a:pt x="1525479" y="1305485"/>
                  </a:lnTo>
                  <a:lnTo>
                    <a:pt x="1549614" y="1268236"/>
                  </a:lnTo>
                  <a:lnTo>
                    <a:pt x="1571786" y="1229660"/>
                  </a:lnTo>
                  <a:lnTo>
                    <a:pt x="1591923" y="1189828"/>
                  </a:lnTo>
                  <a:lnTo>
                    <a:pt x="1609955" y="1148809"/>
                  </a:lnTo>
                  <a:lnTo>
                    <a:pt x="1625812" y="1106675"/>
                  </a:lnTo>
                  <a:lnTo>
                    <a:pt x="1639423" y="1063496"/>
                  </a:lnTo>
                  <a:lnTo>
                    <a:pt x="1650718" y="1019342"/>
                  </a:lnTo>
                  <a:lnTo>
                    <a:pt x="1659625" y="974284"/>
                  </a:lnTo>
                  <a:lnTo>
                    <a:pt x="1666075" y="928393"/>
                  </a:lnTo>
                  <a:lnTo>
                    <a:pt x="1669997" y="881738"/>
                  </a:lnTo>
                  <a:lnTo>
                    <a:pt x="1671320" y="834389"/>
                  </a:lnTo>
                  <a:lnTo>
                    <a:pt x="1669997" y="787041"/>
                  </a:lnTo>
                  <a:lnTo>
                    <a:pt x="1666075" y="740386"/>
                  </a:lnTo>
                  <a:lnTo>
                    <a:pt x="1659625" y="694495"/>
                  </a:lnTo>
                  <a:lnTo>
                    <a:pt x="1650718" y="649437"/>
                  </a:lnTo>
                  <a:lnTo>
                    <a:pt x="1639423" y="605283"/>
                  </a:lnTo>
                  <a:lnTo>
                    <a:pt x="1625812" y="562104"/>
                  </a:lnTo>
                  <a:lnTo>
                    <a:pt x="1609955" y="519970"/>
                  </a:lnTo>
                  <a:lnTo>
                    <a:pt x="1591923" y="478951"/>
                  </a:lnTo>
                  <a:lnTo>
                    <a:pt x="1571786" y="439119"/>
                  </a:lnTo>
                  <a:lnTo>
                    <a:pt x="1549614" y="400543"/>
                  </a:lnTo>
                  <a:lnTo>
                    <a:pt x="1525479" y="363294"/>
                  </a:lnTo>
                  <a:lnTo>
                    <a:pt x="1499450" y="327442"/>
                  </a:lnTo>
                  <a:lnTo>
                    <a:pt x="1471599" y="293057"/>
                  </a:lnTo>
                  <a:lnTo>
                    <a:pt x="1441995" y="260211"/>
                  </a:lnTo>
                  <a:lnTo>
                    <a:pt x="1410710" y="228974"/>
                  </a:lnTo>
                  <a:lnTo>
                    <a:pt x="1377814" y="199416"/>
                  </a:lnTo>
                  <a:lnTo>
                    <a:pt x="1343378" y="171607"/>
                  </a:lnTo>
                  <a:lnTo>
                    <a:pt x="1307471" y="145618"/>
                  </a:lnTo>
                  <a:lnTo>
                    <a:pt x="1270165" y="121519"/>
                  </a:lnTo>
                  <a:lnTo>
                    <a:pt x="1231531" y="99381"/>
                  </a:lnTo>
                  <a:lnTo>
                    <a:pt x="1191637" y="79275"/>
                  </a:lnTo>
                  <a:lnTo>
                    <a:pt x="1150557" y="61270"/>
                  </a:lnTo>
                  <a:lnTo>
                    <a:pt x="1108359" y="45437"/>
                  </a:lnTo>
                  <a:lnTo>
                    <a:pt x="1065114" y="31847"/>
                  </a:lnTo>
                  <a:lnTo>
                    <a:pt x="1020893" y="20570"/>
                  </a:lnTo>
                  <a:lnTo>
                    <a:pt x="975767" y="11676"/>
                  </a:lnTo>
                  <a:lnTo>
                    <a:pt x="929805" y="5236"/>
                  </a:lnTo>
                  <a:lnTo>
                    <a:pt x="883079" y="1320"/>
                  </a:lnTo>
                  <a:lnTo>
                    <a:pt x="835660" y="0"/>
                  </a:lnTo>
                  <a:close/>
                </a:path>
              </a:pathLst>
            </a:custGeom>
            <a:solidFill>
              <a:srgbClr val="FFE28A"/>
            </a:solidFill>
          </p:spPr>
          <p:txBody>
            <a:bodyPr wrap="square" lIns="0" tIns="0" rIns="0" bIns="0" rtlCol="0"/>
            <a:lstStyle/>
            <a:p/>
          </p:txBody>
        </p:sp>
        <p:pic>
          <p:nvPicPr>
            <p:cNvPr id="26" name="object 26"/>
            <p:cNvPicPr/>
            <p:nvPr/>
          </p:nvPicPr>
          <p:blipFill>
            <a:blip r:embed="rId5" cstate="print"/>
            <a:stretch>
              <a:fillRect/>
            </a:stretch>
          </p:blipFill>
          <p:spPr>
            <a:xfrm>
              <a:off x="4714240" y="1950732"/>
              <a:ext cx="1869439" cy="1869427"/>
            </a:xfrm>
            <a:prstGeom prst="rect">
              <a:avLst/>
            </a:prstGeom>
          </p:spPr>
        </p:pic>
        <p:sp>
          <p:nvSpPr>
            <p:cNvPr id="27" name="object 27"/>
            <p:cNvSpPr/>
            <p:nvPr/>
          </p:nvSpPr>
          <p:spPr>
            <a:xfrm>
              <a:off x="4757419" y="2001520"/>
              <a:ext cx="1668780" cy="1668780"/>
            </a:xfrm>
            <a:custGeom>
              <a:avLst/>
              <a:gdLst/>
              <a:ahLst/>
              <a:cxnLst/>
              <a:rect l="l" t="t" r="r" b="b"/>
              <a:pathLst>
                <a:path w="1668779" h="1668779">
                  <a:moveTo>
                    <a:pt x="834390" y="0"/>
                  </a:moveTo>
                  <a:lnTo>
                    <a:pt x="787041" y="1320"/>
                  </a:lnTo>
                  <a:lnTo>
                    <a:pt x="740386" y="5236"/>
                  </a:lnTo>
                  <a:lnTo>
                    <a:pt x="694495" y="11676"/>
                  </a:lnTo>
                  <a:lnTo>
                    <a:pt x="649437" y="20570"/>
                  </a:lnTo>
                  <a:lnTo>
                    <a:pt x="605283" y="31847"/>
                  </a:lnTo>
                  <a:lnTo>
                    <a:pt x="562104" y="45437"/>
                  </a:lnTo>
                  <a:lnTo>
                    <a:pt x="519970" y="61270"/>
                  </a:lnTo>
                  <a:lnTo>
                    <a:pt x="478951" y="79275"/>
                  </a:lnTo>
                  <a:lnTo>
                    <a:pt x="439119" y="99381"/>
                  </a:lnTo>
                  <a:lnTo>
                    <a:pt x="400543" y="121519"/>
                  </a:lnTo>
                  <a:lnTo>
                    <a:pt x="363294" y="145618"/>
                  </a:lnTo>
                  <a:lnTo>
                    <a:pt x="327442" y="171607"/>
                  </a:lnTo>
                  <a:lnTo>
                    <a:pt x="293057" y="199416"/>
                  </a:lnTo>
                  <a:lnTo>
                    <a:pt x="260211" y="228974"/>
                  </a:lnTo>
                  <a:lnTo>
                    <a:pt x="228974" y="260211"/>
                  </a:lnTo>
                  <a:lnTo>
                    <a:pt x="199416" y="293057"/>
                  </a:lnTo>
                  <a:lnTo>
                    <a:pt x="171607" y="327442"/>
                  </a:lnTo>
                  <a:lnTo>
                    <a:pt x="145618" y="363294"/>
                  </a:lnTo>
                  <a:lnTo>
                    <a:pt x="121519" y="400543"/>
                  </a:lnTo>
                  <a:lnTo>
                    <a:pt x="99381" y="439119"/>
                  </a:lnTo>
                  <a:lnTo>
                    <a:pt x="79275" y="478951"/>
                  </a:lnTo>
                  <a:lnTo>
                    <a:pt x="61270" y="519970"/>
                  </a:lnTo>
                  <a:lnTo>
                    <a:pt x="45437" y="562104"/>
                  </a:lnTo>
                  <a:lnTo>
                    <a:pt x="31847" y="605283"/>
                  </a:lnTo>
                  <a:lnTo>
                    <a:pt x="20570" y="649437"/>
                  </a:lnTo>
                  <a:lnTo>
                    <a:pt x="11676" y="694495"/>
                  </a:lnTo>
                  <a:lnTo>
                    <a:pt x="5236" y="740386"/>
                  </a:lnTo>
                  <a:lnTo>
                    <a:pt x="1320" y="787041"/>
                  </a:lnTo>
                  <a:lnTo>
                    <a:pt x="0" y="834389"/>
                  </a:lnTo>
                  <a:lnTo>
                    <a:pt x="1320" y="881738"/>
                  </a:lnTo>
                  <a:lnTo>
                    <a:pt x="5236" y="928393"/>
                  </a:lnTo>
                  <a:lnTo>
                    <a:pt x="11676" y="974284"/>
                  </a:lnTo>
                  <a:lnTo>
                    <a:pt x="20570" y="1019342"/>
                  </a:lnTo>
                  <a:lnTo>
                    <a:pt x="31847" y="1063496"/>
                  </a:lnTo>
                  <a:lnTo>
                    <a:pt x="45437" y="1106675"/>
                  </a:lnTo>
                  <a:lnTo>
                    <a:pt x="61270" y="1148809"/>
                  </a:lnTo>
                  <a:lnTo>
                    <a:pt x="79275" y="1189828"/>
                  </a:lnTo>
                  <a:lnTo>
                    <a:pt x="99381" y="1229660"/>
                  </a:lnTo>
                  <a:lnTo>
                    <a:pt x="121519" y="1268236"/>
                  </a:lnTo>
                  <a:lnTo>
                    <a:pt x="145618" y="1305485"/>
                  </a:lnTo>
                  <a:lnTo>
                    <a:pt x="171607" y="1341337"/>
                  </a:lnTo>
                  <a:lnTo>
                    <a:pt x="199416" y="1375722"/>
                  </a:lnTo>
                  <a:lnTo>
                    <a:pt x="228974" y="1408568"/>
                  </a:lnTo>
                  <a:lnTo>
                    <a:pt x="260211" y="1439805"/>
                  </a:lnTo>
                  <a:lnTo>
                    <a:pt x="293057" y="1469363"/>
                  </a:lnTo>
                  <a:lnTo>
                    <a:pt x="327442" y="1497172"/>
                  </a:lnTo>
                  <a:lnTo>
                    <a:pt x="363294" y="1523161"/>
                  </a:lnTo>
                  <a:lnTo>
                    <a:pt x="400543" y="1547260"/>
                  </a:lnTo>
                  <a:lnTo>
                    <a:pt x="439119" y="1569398"/>
                  </a:lnTo>
                  <a:lnTo>
                    <a:pt x="478951" y="1589504"/>
                  </a:lnTo>
                  <a:lnTo>
                    <a:pt x="519970" y="1607509"/>
                  </a:lnTo>
                  <a:lnTo>
                    <a:pt x="562104" y="1623342"/>
                  </a:lnTo>
                  <a:lnTo>
                    <a:pt x="605283" y="1636932"/>
                  </a:lnTo>
                  <a:lnTo>
                    <a:pt x="649437" y="1648209"/>
                  </a:lnTo>
                  <a:lnTo>
                    <a:pt x="694495" y="1657103"/>
                  </a:lnTo>
                  <a:lnTo>
                    <a:pt x="740386" y="1663543"/>
                  </a:lnTo>
                  <a:lnTo>
                    <a:pt x="787041" y="1667459"/>
                  </a:lnTo>
                  <a:lnTo>
                    <a:pt x="834390" y="1668779"/>
                  </a:lnTo>
                  <a:lnTo>
                    <a:pt x="881738" y="1667459"/>
                  </a:lnTo>
                  <a:lnTo>
                    <a:pt x="928393" y="1663543"/>
                  </a:lnTo>
                  <a:lnTo>
                    <a:pt x="974284" y="1657103"/>
                  </a:lnTo>
                  <a:lnTo>
                    <a:pt x="1019342" y="1648209"/>
                  </a:lnTo>
                  <a:lnTo>
                    <a:pt x="1063496" y="1636932"/>
                  </a:lnTo>
                  <a:lnTo>
                    <a:pt x="1106675" y="1623342"/>
                  </a:lnTo>
                  <a:lnTo>
                    <a:pt x="1148809" y="1607509"/>
                  </a:lnTo>
                  <a:lnTo>
                    <a:pt x="1189828" y="1589504"/>
                  </a:lnTo>
                  <a:lnTo>
                    <a:pt x="1229660" y="1569398"/>
                  </a:lnTo>
                  <a:lnTo>
                    <a:pt x="1268236" y="1547260"/>
                  </a:lnTo>
                  <a:lnTo>
                    <a:pt x="1305485" y="1523161"/>
                  </a:lnTo>
                  <a:lnTo>
                    <a:pt x="1341337" y="1497172"/>
                  </a:lnTo>
                  <a:lnTo>
                    <a:pt x="1375722" y="1469363"/>
                  </a:lnTo>
                  <a:lnTo>
                    <a:pt x="1408568" y="1439805"/>
                  </a:lnTo>
                  <a:lnTo>
                    <a:pt x="1439805" y="1408568"/>
                  </a:lnTo>
                  <a:lnTo>
                    <a:pt x="1469363" y="1375722"/>
                  </a:lnTo>
                  <a:lnTo>
                    <a:pt x="1497172" y="1341337"/>
                  </a:lnTo>
                  <a:lnTo>
                    <a:pt x="1523161" y="1305485"/>
                  </a:lnTo>
                  <a:lnTo>
                    <a:pt x="1547260" y="1268236"/>
                  </a:lnTo>
                  <a:lnTo>
                    <a:pt x="1569398" y="1229660"/>
                  </a:lnTo>
                  <a:lnTo>
                    <a:pt x="1589504" y="1189828"/>
                  </a:lnTo>
                  <a:lnTo>
                    <a:pt x="1607509" y="1148809"/>
                  </a:lnTo>
                  <a:lnTo>
                    <a:pt x="1623342" y="1106675"/>
                  </a:lnTo>
                  <a:lnTo>
                    <a:pt x="1636932" y="1063496"/>
                  </a:lnTo>
                  <a:lnTo>
                    <a:pt x="1648209" y="1019342"/>
                  </a:lnTo>
                  <a:lnTo>
                    <a:pt x="1657103" y="974284"/>
                  </a:lnTo>
                  <a:lnTo>
                    <a:pt x="1663543" y="928393"/>
                  </a:lnTo>
                  <a:lnTo>
                    <a:pt x="1667459" y="881738"/>
                  </a:lnTo>
                  <a:lnTo>
                    <a:pt x="1668780" y="834389"/>
                  </a:lnTo>
                  <a:lnTo>
                    <a:pt x="1667459" y="787041"/>
                  </a:lnTo>
                  <a:lnTo>
                    <a:pt x="1663543" y="740386"/>
                  </a:lnTo>
                  <a:lnTo>
                    <a:pt x="1657103" y="694495"/>
                  </a:lnTo>
                  <a:lnTo>
                    <a:pt x="1648209" y="649437"/>
                  </a:lnTo>
                  <a:lnTo>
                    <a:pt x="1636932" y="605283"/>
                  </a:lnTo>
                  <a:lnTo>
                    <a:pt x="1623342" y="562104"/>
                  </a:lnTo>
                  <a:lnTo>
                    <a:pt x="1607509" y="519970"/>
                  </a:lnTo>
                  <a:lnTo>
                    <a:pt x="1589504" y="478951"/>
                  </a:lnTo>
                  <a:lnTo>
                    <a:pt x="1569398" y="439119"/>
                  </a:lnTo>
                  <a:lnTo>
                    <a:pt x="1547260" y="400543"/>
                  </a:lnTo>
                  <a:lnTo>
                    <a:pt x="1523161" y="363294"/>
                  </a:lnTo>
                  <a:lnTo>
                    <a:pt x="1497172" y="327442"/>
                  </a:lnTo>
                  <a:lnTo>
                    <a:pt x="1469363" y="293057"/>
                  </a:lnTo>
                  <a:lnTo>
                    <a:pt x="1439805" y="260211"/>
                  </a:lnTo>
                  <a:lnTo>
                    <a:pt x="1408568" y="228974"/>
                  </a:lnTo>
                  <a:lnTo>
                    <a:pt x="1375722" y="199416"/>
                  </a:lnTo>
                  <a:lnTo>
                    <a:pt x="1341337" y="171607"/>
                  </a:lnTo>
                  <a:lnTo>
                    <a:pt x="1305485" y="145618"/>
                  </a:lnTo>
                  <a:lnTo>
                    <a:pt x="1268236" y="121519"/>
                  </a:lnTo>
                  <a:lnTo>
                    <a:pt x="1229660" y="99381"/>
                  </a:lnTo>
                  <a:lnTo>
                    <a:pt x="1189828" y="79275"/>
                  </a:lnTo>
                  <a:lnTo>
                    <a:pt x="1148809" y="61270"/>
                  </a:lnTo>
                  <a:lnTo>
                    <a:pt x="1106675" y="45437"/>
                  </a:lnTo>
                  <a:lnTo>
                    <a:pt x="1063496" y="31847"/>
                  </a:lnTo>
                  <a:lnTo>
                    <a:pt x="1019342" y="20570"/>
                  </a:lnTo>
                  <a:lnTo>
                    <a:pt x="974284" y="11676"/>
                  </a:lnTo>
                  <a:lnTo>
                    <a:pt x="928393" y="5236"/>
                  </a:lnTo>
                  <a:lnTo>
                    <a:pt x="881738" y="1320"/>
                  </a:lnTo>
                  <a:lnTo>
                    <a:pt x="834390" y="0"/>
                  </a:lnTo>
                  <a:close/>
                </a:path>
              </a:pathLst>
            </a:custGeom>
            <a:solidFill>
              <a:srgbClr val="DCC5EC"/>
            </a:solidFill>
          </p:spPr>
          <p:txBody>
            <a:bodyPr wrap="square" lIns="0" tIns="0" rIns="0" bIns="0" rtlCol="0"/>
            <a:lstStyle/>
            <a:p/>
          </p:txBody>
        </p:sp>
      </p:grpSp>
      <p:sp>
        <p:nvSpPr>
          <p:cNvPr id="28" name="object 28"/>
          <p:cNvSpPr txBox="1"/>
          <p:nvPr/>
        </p:nvSpPr>
        <p:spPr>
          <a:xfrm>
            <a:off x="5116235" y="2680765"/>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官民格差</a:t>
            </a:r>
            <a:endParaRPr sz="1800">
              <a:latin typeface="MS PGothic"/>
              <a:cs typeface="MS PGothic"/>
            </a:endParaRPr>
          </a:p>
        </p:txBody>
      </p:sp>
      <p:grpSp>
        <p:nvGrpSpPr>
          <p:cNvPr id="29" name="object 29"/>
          <p:cNvGrpSpPr/>
          <p:nvPr/>
        </p:nvGrpSpPr>
        <p:grpSpPr>
          <a:xfrm>
            <a:off x="4437380" y="4122420"/>
            <a:ext cx="4935220" cy="2026920"/>
            <a:chOff x="4437380" y="4122420"/>
            <a:chExt cx="4935220" cy="2026920"/>
          </a:xfrm>
        </p:grpSpPr>
        <p:pic>
          <p:nvPicPr>
            <p:cNvPr id="30" name="object 30"/>
            <p:cNvPicPr/>
            <p:nvPr/>
          </p:nvPicPr>
          <p:blipFill>
            <a:blip r:embed="rId3" cstate="print"/>
            <a:stretch>
              <a:fillRect/>
            </a:stretch>
          </p:blipFill>
          <p:spPr>
            <a:xfrm>
              <a:off x="7503160" y="4122420"/>
              <a:ext cx="1869439" cy="1871979"/>
            </a:xfrm>
            <a:prstGeom prst="rect">
              <a:avLst/>
            </a:prstGeom>
          </p:spPr>
        </p:pic>
        <p:sp>
          <p:nvSpPr>
            <p:cNvPr id="31" name="object 31"/>
            <p:cNvSpPr/>
            <p:nvPr/>
          </p:nvSpPr>
          <p:spPr>
            <a:xfrm>
              <a:off x="7546339" y="4173220"/>
              <a:ext cx="1668780" cy="1671320"/>
            </a:xfrm>
            <a:custGeom>
              <a:avLst/>
              <a:gdLst/>
              <a:ahLst/>
              <a:cxnLst/>
              <a:rect l="l" t="t" r="r" b="b"/>
              <a:pathLst>
                <a:path w="1668779" h="1671320">
                  <a:moveTo>
                    <a:pt x="834390" y="0"/>
                  </a:moveTo>
                  <a:lnTo>
                    <a:pt x="787041" y="1322"/>
                  </a:lnTo>
                  <a:lnTo>
                    <a:pt x="740386" y="5244"/>
                  </a:lnTo>
                  <a:lnTo>
                    <a:pt x="694495" y="11694"/>
                  </a:lnTo>
                  <a:lnTo>
                    <a:pt x="649437" y="20601"/>
                  </a:lnTo>
                  <a:lnTo>
                    <a:pt x="605283" y="31896"/>
                  </a:lnTo>
                  <a:lnTo>
                    <a:pt x="562104" y="45507"/>
                  </a:lnTo>
                  <a:lnTo>
                    <a:pt x="519970" y="61364"/>
                  </a:lnTo>
                  <a:lnTo>
                    <a:pt x="478951" y="79396"/>
                  </a:lnTo>
                  <a:lnTo>
                    <a:pt x="439119" y="99533"/>
                  </a:lnTo>
                  <a:lnTo>
                    <a:pt x="400543" y="121705"/>
                  </a:lnTo>
                  <a:lnTo>
                    <a:pt x="363294" y="145840"/>
                  </a:lnTo>
                  <a:lnTo>
                    <a:pt x="327442" y="171869"/>
                  </a:lnTo>
                  <a:lnTo>
                    <a:pt x="293057" y="199720"/>
                  </a:lnTo>
                  <a:lnTo>
                    <a:pt x="260211" y="229324"/>
                  </a:lnTo>
                  <a:lnTo>
                    <a:pt x="228974" y="260609"/>
                  </a:lnTo>
                  <a:lnTo>
                    <a:pt x="199416" y="293505"/>
                  </a:lnTo>
                  <a:lnTo>
                    <a:pt x="171607" y="327941"/>
                  </a:lnTo>
                  <a:lnTo>
                    <a:pt x="145618" y="363848"/>
                  </a:lnTo>
                  <a:lnTo>
                    <a:pt x="121519" y="401154"/>
                  </a:lnTo>
                  <a:lnTo>
                    <a:pt x="99381" y="439788"/>
                  </a:lnTo>
                  <a:lnTo>
                    <a:pt x="79275" y="479682"/>
                  </a:lnTo>
                  <a:lnTo>
                    <a:pt x="61270" y="520762"/>
                  </a:lnTo>
                  <a:lnTo>
                    <a:pt x="45437" y="562960"/>
                  </a:lnTo>
                  <a:lnTo>
                    <a:pt x="31847" y="606205"/>
                  </a:lnTo>
                  <a:lnTo>
                    <a:pt x="20570" y="650426"/>
                  </a:lnTo>
                  <a:lnTo>
                    <a:pt x="11676" y="695552"/>
                  </a:lnTo>
                  <a:lnTo>
                    <a:pt x="5236" y="741514"/>
                  </a:lnTo>
                  <a:lnTo>
                    <a:pt x="1320" y="788240"/>
                  </a:lnTo>
                  <a:lnTo>
                    <a:pt x="0" y="835659"/>
                  </a:lnTo>
                  <a:lnTo>
                    <a:pt x="1320" y="883079"/>
                  </a:lnTo>
                  <a:lnTo>
                    <a:pt x="5236" y="929805"/>
                  </a:lnTo>
                  <a:lnTo>
                    <a:pt x="11676" y="975767"/>
                  </a:lnTo>
                  <a:lnTo>
                    <a:pt x="20570" y="1020893"/>
                  </a:lnTo>
                  <a:lnTo>
                    <a:pt x="31847" y="1065114"/>
                  </a:lnTo>
                  <a:lnTo>
                    <a:pt x="45437" y="1108359"/>
                  </a:lnTo>
                  <a:lnTo>
                    <a:pt x="61270" y="1150557"/>
                  </a:lnTo>
                  <a:lnTo>
                    <a:pt x="79275" y="1191637"/>
                  </a:lnTo>
                  <a:lnTo>
                    <a:pt x="99381" y="1231531"/>
                  </a:lnTo>
                  <a:lnTo>
                    <a:pt x="121519" y="1270165"/>
                  </a:lnTo>
                  <a:lnTo>
                    <a:pt x="145618" y="1307471"/>
                  </a:lnTo>
                  <a:lnTo>
                    <a:pt x="171607" y="1343378"/>
                  </a:lnTo>
                  <a:lnTo>
                    <a:pt x="199416" y="1377814"/>
                  </a:lnTo>
                  <a:lnTo>
                    <a:pt x="228974" y="1410710"/>
                  </a:lnTo>
                  <a:lnTo>
                    <a:pt x="260211" y="1441995"/>
                  </a:lnTo>
                  <a:lnTo>
                    <a:pt x="293057" y="1471599"/>
                  </a:lnTo>
                  <a:lnTo>
                    <a:pt x="327442" y="1499450"/>
                  </a:lnTo>
                  <a:lnTo>
                    <a:pt x="363294" y="1525479"/>
                  </a:lnTo>
                  <a:lnTo>
                    <a:pt x="400543" y="1549614"/>
                  </a:lnTo>
                  <a:lnTo>
                    <a:pt x="439119" y="1571786"/>
                  </a:lnTo>
                  <a:lnTo>
                    <a:pt x="478951" y="1591923"/>
                  </a:lnTo>
                  <a:lnTo>
                    <a:pt x="519970" y="1609955"/>
                  </a:lnTo>
                  <a:lnTo>
                    <a:pt x="562104" y="1625812"/>
                  </a:lnTo>
                  <a:lnTo>
                    <a:pt x="605283" y="1639423"/>
                  </a:lnTo>
                  <a:lnTo>
                    <a:pt x="649437" y="1650718"/>
                  </a:lnTo>
                  <a:lnTo>
                    <a:pt x="694495" y="1659625"/>
                  </a:lnTo>
                  <a:lnTo>
                    <a:pt x="740386" y="1666075"/>
                  </a:lnTo>
                  <a:lnTo>
                    <a:pt x="787041" y="1669997"/>
                  </a:lnTo>
                  <a:lnTo>
                    <a:pt x="834390" y="1671319"/>
                  </a:lnTo>
                  <a:lnTo>
                    <a:pt x="881738" y="1669997"/>
                  </a:lnTo>
                  <a:lnTo>
                    <a:pt x="928393" y="1666075"/>
                  </a:lnTo>
                  <a:lnTo>
                    <a:pt x="974284" y="1659625"/>
                  </a:lnTo>
                  <a:lnTo>
                    <a:pt x="1019342" y="1650718"/>
                  </a:lnTo>
                  <a:lnTo>
                    <a:pt x="1063496" y="1639423"/>
                  </a:lnTo>
                  <a:lnTo>
                    <a:pt x="1106675" y="1625812"/>
                  </a:lnTo>
                  <a:lnTo>
                    <a:pt x="1148809" y="1609955"/>
                  </a:lnTo>
                  <a:lnTo>
                    <a:pt x="1189828" y="1591923"/>
                  </a:lnTo>
                  <a:lnTo>
                    <a:pt x="1229660" y="1571786"/>
                  </a:lnTo>
                  <a:lnTo>
                    <a:pt x="1268236" y="1549614"/>
                  </a:lnTo>
                  <a:lnTo>
                    <a:pt x="1305485" y="1525479"/>
                  </a:lnTo>
                  <a:lnTo>
                    <a:pt x="1341337" y="1499450"/>
                  </a:lnTo>
                  <a:lnTo>
                    <a:pt x="1375722" y="1471599"/>
                  </a:lnTo>
                  <a:lnTo>
                    <a:pt x="1408568" y="1441995"/>
                  </a:lnTo>
                  <a:lnTo>
                    <a:pt x="1439805" y="1410710"/>
                  </a:lnTo>
                  <a:lnTo>
                    <a:pt x="1469363" y="1377814"/>
                  </a:lnTo>
                  <a:lnTo>
                    <a:pt x="1497172" y="1343378"/>
                  </a:lnTo>
                  <a:lnTo>
                    <a:pt x="1523161" y="1307471"/>
                  </a:lnTo>
                  <a:lnTo>
                    <a:pt x="1547260" y="1270165"/>
                  </a:lnTo>
                  <a:lnTo>
                    <a:pt x="1569398" y="1231531"/>
                  </a:lnTo>
                  <a:lnTo>
                    <a:pt x="1589504" y="1191637"/>
                  </a:lnTo>
                  <a:lnTo>
                    <a:pt x="1607509" y="1150557"/>
                  </a:lnTo>
                  <a:lnTo>
                    <a:pt x="1623342" y="1108359"/>
                  </a:lnTo>
                  <a:lnTo>
                    <a:pt x="1636932" y="1065114"/>
                  </a:lnTo>
                  <a:lnTo>
                    <a:pt x="1648209" y="1020893"/>
                  </a:lnTo>
                  <a:lnTo>
                    <a:pt x="1657103" y="975767"/>
                  </a:lnTo>
                  <a:lnTo>
                    <a:pt x="1663543" y="929805"/>
                  </a:lnTo>
                  <a:lnTo>
                    <a:pt x="1667459" y="883079"/>
                  </a:lnTo>
                  <a:lnTo>
                    <a:pt x="1668780" y="835659"/>
                  </a:lnTo>
                  <a:lnTo>
                    <a:pt x="1667459" y="788240"/>
                  </a:lnTo>
                  <a:lnTo>
                    <a:pt x="1663543" y="741514"/>
                  </a:lnTo>
                  <a:lnTo>
                    <a:pt x="1657103" y="695552"/>
                  </a:lnTo>
                  <a:lnTo>
                    <a:pt x="1648209" y="650426"/>
                  </a:lnTo>
                  <a:lnTo>
                    <a:pt x="1636932" y="606205"/>
                  </a:lnTo>
                  <a:lnTo>
                    <a:pt x="1623342" y="562960"/>
                  </a:lnTo>
                  <a:lnTo>
                    <a:pt x="1607509" y="520762"/>
                  </a:lnTo>
                  <a:lnTo>
                    <a:pt x="1589504" y="479682"/>
                  </a:lnTo>
                  <a:lnTo>
                    <a:pt x="1569398" y="439788"/>
                  </a:lnTo>
                  <a:lnTo>
                    <a:pt x="1547260" y="401154"/>
                  </a:lnTo>
                  <a:lnTo>
                    <a:pt x="1523161" y="363848"/>
                  </a:lnTo>
                  <a:lnTo>
                    <a:pt x="1497172" y="327941"/>
                  </a:lnTo>
                  <a:lnTo>
                    <a:pt x="1469363" y="293505"/>
                  </a:lnTo>
                  <a:lnTo>
                    <a:pt x="1439805" y="260609"/>
                  </a:lnTo>
                  <a:lnTo>
                    <a:pt x="1408568" y="229324"/>
                  </a:lnTo>
                  <a:lnTo>
                    <a:pt x="1375722" y="199720"/>
                  </a:lnTo>
                  <a:lnTo>
                    <a:pt x="1341337" y="171869"/>
                  </a:lnTo>
                  <a:lnTo>
                    <a:pt x="1305485" y="145840"/>
                  </a:lnTo>
                  <a:lnTo>
                    <a:pt x="1268236" y="121705"/>
                  </a:lnTo>
                  <a:lnTo>
                    <a:pt x="1229660" y="99533"/>
                  </a:lnTo>
                  <a:lnTo>
                    <a:pt x="1189828" y="79396"/>
                  </a:lnTo>
                  <a:lnTo>
                    <a:pt x="1148809" y="61364"/>
                  </a:lnTo>
                  <a:lnTo>
                    <a:pt x="1106675" y="45507"/>
                  </a:lnTo>
                  <a:lnTo>
                    <a:pt x="1063496" y="31896"/>
                  </a:lnTo>
                  <a:lnTo>
                    <a:pt x="1019342" y="20601"/>
                  </a:lnTo>
                  <a:lnTo>
                    <a:pt x="974284" y="11694"/>
                  </a:lnTo>
                  <a:lnTo>
                    <a:pt x="928393" y="5244"/>
                  </a:lnTo>
                  <a:lnTo>
                    <a:pt x="881738" y="1322"/>
                  </a:lnTo>
                  <a:lnTo>
                    <a:pt x="834390" y="0"/>
                  </a:lnTo>
                  <a:close/>
                </a:path>
              </a:pathLst>
            </a:custGeom>
            <a:solidFill>
              <a:srgbClr val="FF8888"/>
            </a:solidFill>
          </p:spPr>
          <p:txBody>
            <a:bodyPr wrap="square" lIns="0" tIns="0" rIns="0" bIns="0" rtlCol="0"/>
            <a:lstStyle/>
            <a:p/>
          </p:txBody>
        </p:sp>
        <p:pic>
          <p:nvPicPr>
            <p:cNvPr id="32" name="object 32"/>
            <p:cNvPicPr/>
            <p:nvPr/>
          </p:nvPicPr>
          <p:blipFill>
            <a:blip r:embed="rId3" cstate="print"/>
            <a:stretch>
              <a:fillRect/>
            </a:stretch>
          </p:blipFill>
          <p:spPr>
            <a:xfrm>
              <a:off x="4437380" y="4277360"/>
              <a:ext cx="1869439" cy="1871979"/>
            </a:xfrm>
            <a:prstGeom prst="rect">
              <a:avLst/>
            </a:prstGeom>
          </p:spPr>
        </p:pic>
        <p:sp>
          <p:nvSpPr>
            <p:cNvPr id="33" name="object 33"/>
            <p:cNvSpPr/>
            <p:nvPr/>
          </p:nvSpPr>
          <p:spPr>
            <a:xfrm>
              <a:off x="4480559" y="4328160"/>
              <a:ext cx="1668780" cy="1671320"/>
            </a:xfrm>
            <a:custGeom>
              <a:avLst/>
              <a:gdLst/>
              <a:ahLst/>
              <a:cxnLst/>
              <a:rect l="l" t="t" r="r" b="b"/>
              <a:pathLst>
                <a:path w="1668779" h="1671320">
                  <a:moveTo>
                    <a:pt x="834390" y="0"/>
                  </a:moveTo>
                  <a:lnTo>
                    <a:pt x="787041" y="1322"/>
                  </a:lnTo>
                  <a:lnTo>
                    <a:pt x="740386" y="5244"/>
                  </a:lnTo>
                  <a:lnTo>
                    <a:pt x="694495" y="11694"/>
                  </a:lnTo>
                  <a:lnTo>
                    <a:pt x="649437" y="20601"/>
                  </a:lnTo>
                  <a:lnTo>
                    <a:pt x="605283" y="31896"/>
                  </a:lnTo>
                  <a:lnTo>
                    <a:pt x="562104" y="45507"/>
                  </a:lnTo>
                  <a:lnTo>
                    <a:pt x="519970" y="61364"/>
                  </a:lnTo>
                  <a:lnTo>
                    <a:pt x="478951" y="79396"/>
                  </a:lnTo>
                  <a:lnTo>
                    <a:pt x="439119" y="99533"/>
                  </a:lnTo>
                  <a:lnTo>
                    <a:pt x="400543" y="121705"/>
                  </a:lnTo>
                  <a:lnTo>
                    <a:pt x="363294" y="145840"/>
                  </a:lnTo>
                  <a:lnTo>
                    <a:pt x="327442" y="171869"/>
                  </a:lnTo>
                  <a:lnTo>
                    <a:pt x="293057" y="199720"/>
                  </a:lnTo>
                  <a:lnTo>
                    <a:pt x="260211" y="229324"/>
                  </a:lnTo>
                  <a:lnTo>
                    <a:pt x="228974" y="260609"/>
                  </a:lnTo>
                  <a:lnTo>
                    <a:pt x="199416" y="293505"/>
                  </a:lnTo>
                  <a:lnTo>
                    <a:pt x="171607" y="327941"/>
                  </a:lnTo>
                  <a:lnTo>
                    <a:pt x="145618" y="363848"/>
                  </a:lnTo>
                  <a:lnTo>
                    <a:pt x="121519" y="401154"/>
                  </a:lnTo>
                  <a:lnTo>
                    <a:pt x="99381" y="439788"/>
                  </a:lnTo>
                  <a:lnTo>
                    <a:pt x="79275" y="479682"/>
                  </a:lnTo>
                  <a:lnTo>
                    <a:pt x="61270" y="520762"/>
                  </a:lnTo>
                  <a:lnTo>
                    <a:pt x="45437" y="562960"/>
                  </a:lnTo>
                  <a:lnTo>
                    <a:pt x="31847" y="606205"/>
                  </a:lnTo>
                  <a:lnTo>
                    <a:pt x="20570" y="650426"/>
                  </a:lnTo>
                  <a:lnTo>
                    <a:pt x="11676" y="695552"/>
                  </a:lnTo>
                  <a:lnTo>
                    <a:pt x="5236" y="741514"/>
                  </a:lnTo>
                  <a:lnTo>
                    <a:pt x="1320" y="788240"/>
                  </a:lnTo>
                  <a:lnTo>
                    <a:pt x="0" y="835659"/>
                  </a:lnTo>
                  <a:lnTo>
                    <a:pt x="1320" y="883079"/>
                  </a:lnTo>
                  <a:lnTo>
                    <a:pt x="5236" y="929805"/>
                  </a:lnTo>
                  <a:lnTo>
                    <a:pt x="11676" y="975767"/>
                  </a:lnTo>
                  <a:lnTo>
                    <a:pt x="20570" y="1020893"/>
                  </a:lnTo>
                  <a:lnTo>
                    <a:pt x="31847" y="1065114"/>
                  </a:lnTo>
                  <a:lnTo>
                    <a:pt x="45437" y="1108359"/>
                  </a:lnTo>
                  <a:lnTo>
                    <a:pt x="61270" y="1150557"/>
                  </a:lnTo>
                  <a:lnTo>
                    <a:pt x="79275" y="1191637"/>
                  </a:lnTo>
                  <a:lnTo>
                    <a:pt x="99381" y="1231531"/>
                  </a:lnTo>
                  <a:lnTo>
                    <a:pt x="121519" y="1270165"/>
                  </a:lnTo>
                  <a:lnTo>
                    <a:pt x="145618" y="1307471"/>
                  </a:lnTo>
                  <a:lnTo>
                    <a:pt x="171607" y="1343378"/>
                  </a:lnTo>
                  <a:lnTo>
                    <a:pt x="199416" y="1377814"/>
                  </a:lnTo>
                  <a:lnTo>
                    <a:pt x="228974" y="1410710"/>
                  </a:lnTo>
                  <a:lnTo>
                    <a:pt x="260211" y="1441995"/>
                  </a:lnTo>
                  <a:lnTo>
                    <a:pt x="293057" y="1471599"/>
                  </a:lnTo>
                  <a:lnTo>
                    <a:pt x="327442" y="1499450"/>
                  </a:lnTo>
                  <a:lnTo>
                    <a:pt x="363294" y="1525479"/>
                  </a:lnTo>
                  <a:lnTo>
                    <a:pt x="400543" y="1549614"/>
                  </a:lnTo>
                  <a:lnTo>
                    <a:pt x="439119" y="1571786"/>
                  </a:lnTo>
                  <a:lnTo>
                    <a:pt x="478951" y="1591923"/>
                  </a:lnTo>
                  <a:lnTo>
                    <a:pt x="519970" y="1609955"/>
                  </a:lnTo>
                  <a:lnTo>
                    <a:pt x="562104" y="1625812"/>
                  </a:lnTo>
                  <a:lnTo>
                    <a:pt x="605283" y="1639423"/>
                  </a:lnTo>
                  <a:lnTo>
                    <a:pt x="649437" y="1650718"/>
                  </a:lnTo>
                  <a:lnTo>
                    <a:pt x="694495" y="1659625"/>
                  </a:lnTo>
                  <a:lnTo>
                    <a:pt x="740386" y="1666075"/>
                  </a:lnTo>
                  <a:lnTo>
                    <a:pt x="787041" y="1669997"/>
                  </a:lnTo>
                  <a:lnTo>
                    <a:pt x="834390" y="1671319"/>
                  </a:lnTo>
                  <a:lnTo>
                    <a:pt x="881738" y="1669997"/>
                  </a:lnTo>
                  <a:lnTo>
                    <a:pt x="928393" y="1666075"/>
                  </a:lnTo>
                  <a:lnTo>
                    <a:pt x="974284" y="1659625"/>
                  </a:lnTo>
                  <a:lnTo>
                    <a:pt x="1019342" y="1650718"/>
                  </a:lnTo>
                  <a:lnTo>
                    <a:pt x="1063496" y="1639423"/>
                  </a:lnTo>
                  <a:lnTo>
                    <a:pt x="1106675" y="1625812"/>
                  </a:lnTo>
                  <a:lnTo>
                    <a:pt x="1148809" y="1609955"/>
                  </a:lnTo>
                  <a:lnTo>
                    <a:pt x="1189828" y="1591923"/>
                  </a:lnTo>
                  <a:lnTo>
                    <a:pt x="1229660" y="1571786"/>
                  </a:lnTo>
                  <a:lnTo>
                    <a:pt x="1268236" y="1549614"/>
                  </a:lnTo>
                  <a:lnTo>
                    <a:pt x="1305485" y="1525479"/>
                  </a:lnTo>
                  <a:lnTo>
                    <a:pt x="1341337" y="1499450"/>
                  </a:lnTo>
                  <a:lnTo>
                    <a:pt x="1375722" y="1471599"/>
                  </a:lnTo>
                  <a:lnTo>
                    <a:pt x="1408568" y="1441995"/>
                  </a:lnTo>
                  <a:lnTo>
                    <a:pt x="1439805" y="1410710"/>
                  </a:lnTo>
                  <a:lnTo>
                    <a:pt x="1469363" y="1377814"/>
                  </a:lnTo>
                  <a:lnTo>
                    <a:pt x="1497172" y="1343378"/>
                  </a:lnTo>
                  <a:lnTo>
                    <a:pt x="1523161" y="1307471"/>
                  </a:lnTo>
                  <a:lnTo>
                    <a:pt x="1547260" y="1270165"/>
                  </a:lnTo>
                  <a:lnTo>
                    <a:pt x="1569398" y="1231531"/>
                  </a:lnTo>
                  <a:lnTo>
                    <a:pt x="1589504" y="1191637"/>
                  </a:lnTo>
                  <a:lnTo>
                    <a:pt x="1607509" y="1150557"/>
                  </a:lnTo>
                  <a:lnTo>
                    <a:pt x="1623342" y="1108359"/>
                  </a:lnTo>
                  <a:lnTo>
                    <a:pt x="1636932" y="1065114"/>
                  </a:lnTo>
                  <a:lnTo>
                    <a:pt x="1648209" y="1020893"/>
                  </a:lnTo>
                  <a:lnTo>
                    <a:pt x="1657103" y="975767"/>
                  </a:lnTo>
                  <a:lnTo>
                    <a:pt x="1663543" y="929805"/>
                  </a:lnTo>
                  <a:lnTo>
                    <a:pt x="1667459" y="883079"/>
                  </a:lnTo>
                  <a:lnTo>
                    <a:pt x="1668780" y="835659"/>
                  </a:lnTo>
                  <a:lnTo>
                    <a:pt x="1667459" y="788240"/>
                  </a:lnTo>
                  <a:lnTo>
                    <a:pt x="1663543" y="741514"/>
                  </a:lnTo>
                  <a:lnTo>
                    <a:pt x="1657103" y="695552"/>
                  </a:lnTo>
                  <a:lnTo>
                    <a:pt x="1648209" y="650426"/>
                  </a:lnTo>
                  <a:lnTo>
                    <a:pt x="1636932" y="606205"/>
                  </a:lnTo>
                  <a:lnTo>
                    <a:pt x="1623342" y="562960"/>
                  </a:lnTo>
                  <a:lnTo>
                    <a:pt x="1607509" y="520762"/>
                  </a:lnTo>
                  <a:lnTo>
                    <a:pt x="1589504" y="479682"/>
                  </a:lnTo>
                  <a:lnTo>
                    <a:pt x="1569398" y="439788"/>
                  </a:lnTo>
                  <a:lnTo>
                    <a:pt x="1547260" y="401154"/>
                  </a:lnTo>
                  <a:lnTo>
                    <a:pt x="1523161" y="363848"/>
                  </a:lnTo>
                  <a:lnTo>
                    <a:pt x="1497172" y="327941"/>
                  </a:lnTo>
                  <a:lnTo>
                    <a:pt x="1469363" y="293505"/>
                  </a:lnTo>
                  <a:lnTo>
                    <a:pt x="1439805" y="260609"/>
                  </a:lnTo>
                  <a:lnTo>
                    <a:pt x="1408568" y="229324"/>
                  </a:lnTo>
                  <a:lnTo>
                    <a:pt x="1375722" y="199720"/>
                  </a:lnTo>
                  <a:lnTo>
                    <a:pt x="1341337" y="171869"/>
                  </a:lnTo>
                  <a:lnTo>
                    <a:pt x="1305485" y="145840"/>
                  </a:lnTo>
                  <a:lnTo>
                    <a:pt x="1268236" y="121705"/>
                  </a:lnTo>
                  <a:lnTo>
                    <a:pt x="1229660" y="99533"/>
                  </a:lnTo>
                  <a:lnTo>
                    <a:pt x="1189828" y="79396"/>
                  </a:lnTo>
                  <a:lnTo>
                    <a:pt x="1148809" y="61364"/>
                  </a:lnTo>
                  <a:lnTo>
                    <a:pt x="1106675" y="45507"/>
                  </a:lnTo>
                  <a:lnTo>
                    <a:pt x="1063496" y="31896"/>
                  </a:lnTo>
                  <a:lnTo>
                    <a:pt x="1019342" y="20601"/>
                  </a:lnTo>
                  <a:lnTo>
                    <a:pt x="974284" y="11694"/>
                  </a:lnTo>
                  <a:lnTo>
                    <a:pt x="928393" y="5244"/>
                  </a:lnTo>
                  <a:lnTo>
                    <a:pt x="881738" y="1322"/>
                  </a:lnTo>
                  <a:lnTo>
                    <a:pt x="834390" y="0"/>
                  </a:lnTo>
                  <a:close/>
                </a:path>
              </a:pathLst>
            </a:custGeom>
            <a:solidFill>
              <a:srgbClr val="FFFF81"/>
            </a:solidFill>
          </p:spPr>
          <p:txBody>
            <a:bodyPr wrap="square" lIns="0" tIns="0" rIns="0" bIns="0" rtlCol="0"/>
            <a:lstStyle/>
            <a:p/>
          </p:txBody>
        </p:sp>
      </p:grpSp>
      <p:sp>
        <p:nvSpPr>
          <p:cNvPr id="34" name="object 34"/>
          <p:cNvSpPr txBox="1"/>
          <p:nvPr/>
        </p:nvSpPr>
        <p:spPr>
          <a:xfrm>
            <a:off x="4956172" y="4872592"/>
            <a:ext cx="718820" cy="574040"/>
          </a:xfrm>
          <a:prstGeom prst="rect">
            <a:avLst/>
          </a:prstGeom>
        </p:spPr>
        <p:txBody>
          <a:bodyPr wrap="square" lIns="0" tIns="12700" rIns="0" bIns="0" rtlCol="0" vert="horz">
            <a:spAutoFit/>
          </a:bodyPr>
          <a:lstStyle/>
          <a:p>
            <a:pPr marL="127000" marR="5080" indent="-114300">
              <a:lnSpc>
                <a:spcPct val="100000"/>
              </a:lnSpc>
              <a:spcBef>
                <a:spcPts val="100"/>
              </a:spcBef>
            </a:pPr>
            <a:r>
              <a:rPr dirty="0" sz="1800" spc="5" b="1">
                <a:latin typeface="MS PGothic"/>
                <a:cs typeface="MS PGothic"/>
              </a:rPr>
              <a:t>世代間 </a:t>
            </a:r>
            <a:r>
              <a:rPr dirty="0" sz="1800" spc="5" b="1">
                <a:latin typeface="MS PGothic"/>
                <a:cs typeface="MS PGothic"/>
              </a:rPr>
              <a:t>格差</a:t>
            </a:r>
            <a:endParaRPr sz="1800">
              <a:latin typeface="MS PGothic"/>
              <a:cs typeface="MS PGothic"/>
            </a:endParaRPr>
          </a:p>
        </p:txBody>
      </p:sp>
      <p:grpSp>
        <p:nvGrpSpPr>
          <p:cNvPr id="35" name="object 35"/>
          <p:cNvGrpSpPr/>
          <p:nvPr/>
        </p:nvGrpSpPr>
        <p:grpSpPr>
          <a:xfrm>
            <a:off x="289242" y="690878"/>
            <a:ext cx="9459595" cy="5634355"/>
            <a:chOff x="289242" y="690878"/>
            <a:chExt cx="9459595" cy="5634355"/>
          </a:xfrm>
        </p:grpSpPr>
        <p:sp>
          <p:nvSpPr>
            <p:cNvPr id="36" name="object 36"/>
            <p:cNvSpPr/>
            <p:nvPr/>
          </p:nvSpPr>
          <p:spPr>
            <a:xfrm>
              <a:off x="303529" y="1197608"/>
              <a:ext cx="9431020" cy="5113020"/>
            </a:xfrm>
            <a:custGeom>
              <a:avLst/>
              <a:gdLst/>
              <a:ahLst/>
              <a:cxnLst/>
              <a:rect l="l" t="t" r="r" b="b"/>
              <a:pathLst>
                <a:path w="9431020" h="5113020">
                  <a:moveTo>
                    <a:pt x="0" y="233311"/>
                  </a:moveTo>
                  <a:lnTo>
                    <a:pt x="4740" y="186291"/>
                  </a:lnTo>
                  <a:lnTo>
                    <a:pt x="18334" y="142496"/>
                  </a:lnTo>
                  <a:lnTo>
                    <a:pt x="39846" y="102865"/>
                  </a:lnTo>
                  <a:lnTo>
                    <a:pt x="68335" y="68335"/>
                  </a:lnTo>
                  <a:lnTo>
                    <a:pt x="102865" y="39846"/>
                  </a:lnTo>
                  <a:lnTo>
                    <a:pt x="142496" y="18334"/>
                  </a:lnTo>
                  <a:lnTo>
                    <a:pt x="186291" y="4740"/>
                  </a:lnTo>
                  <a:lnTo>
                    <a:pt x="233311" y="0"/>
                  </a:lnTo>
                  <a:lnTo>
                    <a:pt x="9197708" y="0"/>
                  </a:lnTo>
                  <a:lnTo>
                    <a:pt x="9244728" y="4740"/>
                  </a:lnTo>
                  <a:lnTo>
                    <a:pt x="9288523" y="18334"/>
                  </a:lnTo>
                  <a:lnTo>
                    <a:pt x="9328154" y="39846"/>
                  </a:lnTo>
                  <a:lnTo>
                    <a:pt x="9362684" y="68335"/>
                  </a:lnTo>
                  <a:lnTo>
                    <a:pt x="9391173" y="102865"/>
                  </a:lnTo>
                  <a:lnTo>
                    <a:pt x="9412685" y="142496"/>
                  </a:lnTo>
                  <a:lnTo>
                    <a:pt x="9426279" y="186291"/>
                  </a:lnTo>
                  <a:lnTo>
                    <a:pt x="9431020" y="233311"/>
                  </a:lnTo>
                  <a:lnTo>
                    <a:pt x="9431020" y="4879708"/>
                  </a:lnTo>
                  <a:lnTo>
                    <a:pt x="9426279" y="4926728"/>
                  </a:lnTo>
                  <a:lnTo>
                    <a:pt x="9412685" y="4970523"/>
                  </a:lnTo>
                  <a:lnTo>
                    <a:pt x="9391173" y="5010154"/>
                  </a:lnTo>
                  <a:lnTo>
                    <a:pt x="9362684" y="5044684"/>
                  </a:lnTo>
                  <a:lnTo>
                    <a:pt x="9328154" y="5073173"/>
                  </a:lnTo>
                  <a:lnTo>
                    <a:pt x="9288523" y="5094685"/>
                  </a:lnTo>
                  <a:lnTo>
                    <a:pt x="9244728" y="5108279"/>
                  </a:lnTo>
                  <a:lnTo>
                    <a:pt x="9197708" y="5113020"/>
                  </a:lnTo>
                  <a:lnTo>
                    <a:pt x="233311" y="5113020"/>
                  </a:lnTo>
                  <a:lnTo>
                    <a:pt x="186291" y="5108279"/>
                  </a:lnTo>
                  <a:lnTo>
                    <a:pt x="142496" y="5094685"/>
                  </a:lnTo>
                  <a:lnTo>
                    <a:pt x="102865" y="5073173"/>
                  </a:lnTo>
                  <a:lnTo>
                    <a:pt x="68335" y="5044684"/>
                  </a:lnTo>
                  <a:lnTo>
                    <a:pt x="39846" y="5010154"/>
                  </a:lnTo>
                  <a:lnTo>
                    <a:pt x="18334" y="4970523"/>
                  </a:lnTo>
                  <a:lnTo>
                    <a:pt x="4740" y="4926728"/>
                  </a:lnTo>
                  <a:lnTo>
                    <a:pt x="0" y="4879708"/>
                  </a:lnTo>
                  <a:lnTo>
                    <a:pt x="0" y="233311"/>
                  </a:lnTo>
                  <a:close/>
                </a:path>
              </a:pathLst>
            </a:custGeom>
            <a:ln w="28575">
              <a:solidFill>
                <a:srgbClr val="A6A6A6"/>
              </a:solidFill>
            </a:ln>
          </p:spPr>
          <p:txBody>
            <a:bodyPr wrap="square" lIns="0" tIns="0" rIns="0" bIns="0" rtlCol="0"/>
            <a:lstStyle/>
            <a:p/>
          </p:txBody>
        </p:sp>
        <p:sp>
          <p:nvSpPr>
            <p:cNvPr id="37" name="object 37"/>
            <p:cNvSpPr/>
            <p:nvPr/>
          </p:nvSpPr>
          <p:spPr>
            <a:xfrm>
              <a:off x="3403600" y="690878"/>
              <a:ext cx="3208020" cy="957580"/>
            </a:xfrm>
            <a:custGeom>
              <a:avLst/>
              <a:gdLst/>
              <a:ahLst/>
              <a:cxnLst/>
              <a:rect l="l" t="t" r="r" b="b"/>
              <a:pathLst>
                <a:path w="3208020" h="957580">
                  <a:moveTo>
                    <a:pt x="3116033" y="0"/>
                  </a:moveTo>
                  <a:lnTo>
                    <a:pt x="91986" y="0"/>
                  </a:lnTo>
                  <a:lnTo>
                    <a:pt x="56182" y="7229"/>
                  </a:lnTo>
                  <a:lnTo>
                    <a:pt x="26943" y="26943"/>
                  </a:lnTo>
                  <a:lnTo>
                    <a:pt x="7229" y="56182"/>
                  </a:lnTo>
                  <a:lnTo>
                    <a:pt x="0" y="91986"/>
                  </a:lnTo>
                  <a:lnTo>
                    <a:pt x="0" y="865593"/>
                  </a:lnTo>
                  <a:lnTo>
                    <a:pt x="7229" y="901397"/>
                  </a:lnTo>
                  <a:lnTo>
                    <a:pt x="26943" y="930636"/>
                  </a:lnTo>
                  <a:lnTo>
                    <a:pt x="56182" y="950350"/>
                  </a:lnTo>
                  <a:lnTo>
                    <a:pt x="91986" y="957579"/>
                  </a:lnTo>
                  <a:lnTo>
                    <a:pt x="3116033" y="957579"/>
                  </a:lnTo>
                  <a:lnTo>
                    <a:pt x="3151837" y="950350"/>
                  </a:lnTo>
                  <a:lnTo>
                    <a:pt x="3181076" y="930636"/>
                  </a:lnTo>
                  <a:lnTo>
                    <a:pt x="3200790" y="901397"/>
                  </a:lnTo>
                  <a:lnTo>
                    <a:pt x="3208020" y="865593"/>
                  </a:lnTo>
                  <a:lnTo>
                    <a:pt x="3208020" y="91986"/>
                  </a:lnTo>
                  <a:lnTo>
                    <a:pt x="3200790" y="56182"/>
                  </a:lnTo>
                  <a:lnTo>
                    <a:pt x="3181076" y="26943"/>
                  </a:lnTo>
                  <a:lnTo>
                    <a:pt x="3151837" y="7229"/>
                  </a:lnTo>
                  <a:lnTo>
                    <a:pt x="3116033" y="0"/>
                  </a:lnTo>
                  <a:close/>
                </a:path>
              </a:pathLst>
            </a:custGeom>
            <a:solidFill>
              <a:srgbClr val="FFFFFF"/>
            </a:solidFill>
          </p:spPr>
          <p:txBody>
            <a:bodyPr wrap="square" lIns="0" tIns="0" rIns="0" bIns="0" rtlCol="0"/>
            <a:lstStyle/>
            <a:p/>
          </p:txBody>
        </p:sp>
      </p:grpSp>
      <p:sp>
        <p:nvSpPr>
          <p:cNvPr id="38" name="object 38"/>
          <p:cNvSpPr txBox="1"/>
          <p:nvPr/>
        </p:nvSpPr>
        <p:spPr>
          <a:xfrm>
            <a:off x="4079123" y="771244"/>
            <a:ext cx="1854200" cy="756920"/>
          </a:xfrm>
          <a:prstGeom prst="rect">
            <a:avLst/>
          </a:prstGeom>
        </p:spPr>
        <p:txBody>
          <a:bodyPr wrap="square" lIns="0" tIns="12700" rIns="0" bIns="0" rtlCol="0" vert="horz">
            <a:spAutoFit/>
          </a:bodyPr>
          <a:lstStyle/>
          <a:p>
            <a:pPr marL="12700" marR="5080" indent="152400">
              <a:lnSpc>
                <a:spcPct val="100000"/>
              </a:lnSpc>
              <a:spcBef>
                <a:spcPts val="100"/>
              </a:spcBef>
            </a:pPr>
            <a:r>
              <a:rPr dirty="0" sz="2400" spc="80" b="1">
                <a:latin typeface="Yu Gothic UI Semibold"/>
                <a:cs typeface="Yu Gothic UI Semibold"/>
              </a:rPr>
              <a:t>日本社会</a:t>
            </a:r>
            <a:r>
              <a:rPr dirty="0" sz="2400" spc="65" b="1">
                <a:latin typeface="Yu Gothic UI Semibold"/>
                <a:cs typeface="Yu Gothic UI Semibold"/>
              </a:rPr>
              <a:t>の </a:t>
            </a:r>
            <a:r>
              <a:rPr dirty="0" sz="2400" spc="45" b="1">
                <a:latin typeface="Yu Gothic UI Semibold"/>
                <a:cs typeface="Yu Gothic UI Semibold"/>
              </a:rPr>
              <a:t>不合理な格差</a:t>
            </a:r>
            <a:endParaRPr sz="2400">
              <a:latin typeface="Yu Gothic UI Semibold"/>
              <a:cs typeface="Yu Gothic UI Semibold"/>
            </a:endParaRPr>
          </a:p>
        </p:txBody>
      </p:sp>
      <p:sp>
        <p:nvSpPr>
          <p:cNvPr id="41" name="object 41"/>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33</a:t>
            </a:r>
          </a:p>
        </p:txBody>
      </p:sp>
      <p:sp>
        <p:nvSpPr>
          <p:cNvPr id="42" name="object 4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9" name="object 39"/>
          <p:cNvSpPr txBox="1"/>
          <p:nvPr/>
        </p:nvSpPr>
        <p:spPr>
          <a:xfrm>
            <a:off x="7479993" y="2492773"/>
            <a:ext cx="1181100" cy="574040"/>
          </a:xfrm>
          <a:prstGeom prst="rect">
            <a:avLst/>
          </a:prstGeom>
        </p:spPr>
        <p:txBody>
          <a:bodyPr wrap="square" lIns="0" tIns="12700" rIns="0" bIns="0" rtlCol="0" vert="horz">
            <a:spAutoFit/>
          </a:bodyPr>
          <a:lstStyle/>
          <a:p>
            <a:pPr marL="360045" marR="5080" indent="-347980">
              <a:lnSpc>
                <a:spcPct val="100000"/>
              </a:lnSpc>
              <a:spcBef>
                <a:spcPts val="100"/>
              </a:spcBef>
            </a:pPr>
            <a:r>
              <a:rPr dirty="0" sz="1800" spc="5" b="1">
                <a:latin typeface="MS PGothic"/>
                <a:cs typeface="MS PGothic"/>
              </a:rPr>
              <a:t>正規非正規 </a:t>
            </a:r>
            <a:r>
              <a:rPr dirty="0" sz="1800" spc="5" b="1">
                <a:latin typeface="MS PGothic"/>
                <a:cs typeface="MS PGothic"/>
              </a:rPr>
              <a:t>格差</a:t>
            </a:r>
            <a:endParaRPr sz="1800">
              <a:latin typeface="MS PGothic"/>
              <a:cs typeface="MS PGothic"/>
            </a:endParaRPr>
          </a:p>
        </p:txBody>
      </p:sp>
      <p:sp>
        <p:nvSpPr>
          <p:cNvPr id="40" name="object 40"/>
          <p:cNvSpPr txBox="1"/>
          <p:nvPr/>
        </p:nvSpPr>
        <p:spPr>
          <a:xfrm>
            <a:off x="7904775" y="4574683"/>
            <a:ext cx="952500" cy="848360"/>
          </a:xfrm>
          <a:prstGeom prst="rect">
            <a:avLst/>
          </a:prstGeom>
        </p:spPr>
        <p:txBody>
          <a:bodyPr wrap="square" lIns="0" tIns="12700" rIns="0" bIns="0" rtlCol="0" vert="horz">
            <a:spAutoFit/>
          </a:bodyPr>
          <a:lstStyle/>
          <a:p>
            <a:pPr algn="ctr" marL="12700" marR="6985" indent="2540">
              <a:lnSpc>
                <a:spcPct val="100000"/>
              </a:lnSpc>
              <a:spcBef>
                <a:spcPts val="100"/>
              </a:spcBef>
            </a:pPr>
            <a:r>
              <a:rPr dirty="0" sz="1800" spc="5" b="1">
                <a:latin typeface="MS PGothic"/>
                <a:cs typeface="MS PGothic"/>
              </a:rPr>
              <a:t>有事の </a:t>
            </a:r>
            <a:r>
              <a:rPr dirty="0" sz="1800" spc="10" b="1">
                <a:latin typeface="MS PGothic"/>
                <a:cs typeface="MS PGothic"/>
              </a:rPr>
              <a:t> </a:t>
            </a:r>
            <a:r>
              <a:rPr dirty="0" sz="1800" spc="5" b="1">
                <a:latin typeface="MS PGothic"/>
                <a:cs typeface="MS PGothic"/>
              </a:rPr>
              <a:t>支援格差</a:t>
            </a:r>
            <a:endParaRPr sz="1800">
              <a:latin typeface="MS PGothic"/>
              <a:cs typeface="MS PGothic"/>
            </a:endParaRPr>
          </a:p>
          <a:p>
            <a:pPr algn="ctr">
              <a:lnSpc>
                <a:spcPct val="100000"/>
              </a:lnSpc>
            </a:pPr>
            <a:r>
              <a:rPr dirty="0" sz="1800" spc="5" b="1">
                <a:latin typeface="MS PGothic"/>
                <a:cs typeface="MS PGothic"/>
              </a:rPr>
              <a:t>（不公平）</a:t>
            </a:r>
            <a:endParaRPr sz="1800">
              <a:latin typeface="MS PGothic"/>
              <a:cs typeface="MS PGothic"/>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212" y="94974"/>
            <a:ext cx="5064125" cy="391160"/>
          </a:xfrm>
          <a:prstGeom prst="rect"/>
        </p:spPr>
        <p:txBody>
          <a:bodyPr wrap="square" lIns="0" tIns="12700" rIns="0" bIns="0" rtlCol="0" vert="horz">
            <a:spAutoFit/>
          </a:bodyPr>
          <a:lstStyle/>
          <a:p>
            <a:pPr marL="12700">
              <a:lnSpc>
                <a:spcPct val="100000"/>
              </a:lnSpc>
              <a:spcBef>
                <a:spcPts val="100"/>
              </a:spcBef>
            </a:pPr>
            <a:r>
              <a:rPr dirty="0" u="none" spc="5" b="1">
                <a:solidFill>
                  <a:srgbClr val="000000"/>
                </a:solidFill>
                <a:latin typeface="MS PGothic"/>
                <a:cs typeface="MS PGothic"/>
              </a:rPr>
              <a:t>負のル</a:t>
            </a:r>
            <a:r>
              <a:rPr dirty="0" u="none" b="1">
                <a:solidFill>
                  <a:srgbClr val="000000"/>
                </a:solidFill>
                <a:latin typeface="MS PGothic"/>
                <a:cs typeface="MS PGothic"/>
              </a:rPr>
              <a:t>ー</a:t>
            </a:r>
            <a:r>
              <a:rPr dirty="0" u="none" spc="10" b="1">
                <a:solidFill>
                  <a:srgbClr val="000000"/>
                </a:solidFill>
                <a:latin typeface="MS PGothic"/>
                <a:cs typeface="MS PGothic"/>
              </a:rPr>
              <a:t>プ</a:t>
            </a:r>
            <a:r>
              <a:rPr dirty="0" u="none" b="1">
                <a:solidFill>
                  <a:srgbClr val="000000"/>
                </a:solidFill>
                <a:latin typeface="MS PGothic"/>
                <a:cs typeface="MS PGothic"/>
              </a:rPr>
              <a:t>か</a:t>
            </a:r>
            <a:r>
              <a:rPr dirty="0" u="none" spc="-5" b="1">
                <a:solidFill>
                  <a:srgbClr val="000000"/>
                </a:solidFill>
                <a:latin typeface="MS PGothic"/>
                <a:cs typeface="MS PGothic"/>
              </a:rPr>
              <a:t>ら</a:t>
            </a:r>
            <a:r>
              <a:rPr dirty="0" u="none" spc="5" b="1">
                <a:solidFill>
                  <a:srgbClr val="000000"/>
                </a:solidFill>
                <a:latin typeface="MS PGothic"/>
                <a:cs typeface="MS PGothic"/>
              </a:rPr>
              <a:t>抜</a:t>
            </a:r>
            <a:r>
              <a:rPr dirty="0" u="none" b="1">
                <a:solidFill>
                  <a:srgbClr val="000000"/>
                </a:solidFill>
                <a:latin typeface="MS PGothic"/>
                <a:cs typeface="MS PGothic"/>
              </a:rPr>
              <a:t>け</a:t>
            </a:r>
            <a:r>
              <a:rPr dirty="0" u="none" spc="-10" b="1">
                <a:solidFill>
                  <a:srgbClr val="000000"/>
                </a:solidFill>
                <a:latin typeface="MS PGothic"/>
                <a:cs typeface="MS PGothic"/>
              </a:rPr>
              <a:t>出</a:t>
            </a:r>
            <a:r>
              <a:rPr dirty="0" u="none" spc="5" b="1">
                <a:solidFill>
                  <a:srgbClr val="000000"/>
                </a:solidFill>
                <a:latin typeface="MS PGothic"/>
                <a:cs typeface="MS PGothic"/>
              </a:rPr>
              <a:t>せな</a:t>
            </a:r>
            <a:r>
              <a:rPr dirty="0" u="none" spc="-20" b="1">
                <a:solidFill>
                  <a:srgbClr val="000000"/>
                </a:solidFill>
                <a:latin typeface="MS PGothic"/>
                <a:cs typeface="MS PGothic"/>
              </a:rPr>
              <a:t>い</a:t>
            </a:r>
            <a:r>
              <a:rPr dirty="0" u="none" spc="5" b="1">
                <a:solidFill>
                  <a:srgbClr val="000000"/>
                </a:solidFill>
                <a:latin typeface="MS PGothic"/>
                <a:cs typeface="MS PGothic"/>
              </a:rPr>
              <a:t>日本</a:t>
            </a:r>
            <a:r>
              <a:rPr dirty="0" u="none" spc="-10" b="1">
                <a:solidFill>
                  <a:srgbClr val="000000"/>
                </a:solidFill>
                <a:latin typeface="MS PGothic"/>
                <a:cs typeface="MS PGothic"/>
              </a:rPr>
              <a:t>社会</a:t>
            </a:r>
          </a:p>
        </p:txBody>
      </p:sp>
      <p:pic>
        <p:nvPicPr>
          <p:cNvPr id="3" name="object 3"/>
          <p:cNvPicPr/>
          <p:nvPr/>
        </p:nvPicPr>
        <p:blipFill>
          <a:blip r:embed="rId2" cstate="print"/>
          <a:stretch>
            <a:fillRect/>
          </a:stretch>
        </p:blipFill>
        <p:spPr>
          <a:xfrm>
            <a:off x="1496060" y="909320"/>
            <a:ext cx="7175499" cy="5367006"/>
          </a:xfrm>
          <a:prstGeom prst="rect">
            <a:avLst/>
          </a:prstGeom>
        </p:spPr>
      </p:pic>
      <p:sp>
        <p:nvSpPr>
          <p:cNvPr id="4" name="object 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34</a:t>
            </a:r>
          </a:p>
        </p:txBody>
      </p:sp>
      <p:sp>
        <p:nvSpPr>
          <p:cNvPr id="5" name="object 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1960" y="2491739"/>
            <a:ext cx="6553200" cy="1016000"/>
          </a:xfrm>
          <a:custGeom>
            <a:avLst/>
            <a:gdLst/>
            <a:ahLst/>
            <a:cxnLst/>
            <a:rect l="l" t="t" r="r" b="b"/>
            <a:pathLst>
              <a:path w="6553200" h="1016000">
                <a:moveTo>
                  <a:pt x="6553200" y="0"/>
                </a:moveTo>
                <a:lnTo>
                  <a:pt x="0" y="0"/>
                </a:lnTo>
                <a:lnTo>
                  <a:pt x="0" y="1016000"/>
                </a:lnTo>
                <a:lnTo>
                  <a:pt x="6553200" y="1016000"/>
                </a:lnTo>
                <a:lnTo>
                  <a:pt x="6553200" y="0"/>
                </a:lnTo>
                <a:close/>
              </a:path>
            </a:pathLst>
          </a:custGeom>
          <a:solidFill>
            <a:srgbClr val="E0F1CE"/>
          </a:solidFill>
        </p:spPr>
        <p:txBody>
          <a:bodyPr wrap="square" lIns="0" tIns="0" rIns="0" bIns="0" rtlCol="0"/>
          <a:lstStyle/>
          <a:p/>
        </p:txBody>
      </p:sp>
      <p:sp>
        <p:nvSpPr>
          <p:cNvPr id="3" name="object 3"/>
          <p:cNvSpPr txBox="1">
            <a:spLocks noGrp="1"/>
          </p:cNvSpPr>
          <p:nvPr>
            <p:ph type="ctrTitle"/>
          </p:nvPr>
        </p:nvSpPr>
        <p:spPr>
          <a:prstGeom prst="rect"/>
        </p:spPr>
        <p:txBody>
          <a:bodyPr wrap="square" lIns="0" tIns="12700" rIns="0" bIns="0" rtlCol="0" vert="horz">
            <a:spAutoFit/>
          </a:bodyPr>
          <a:lstStyle/>
          <a:p>
            <a:pPr marL="12700">
              <a:lnSpc>
                <a:spcPct val="100000"/>
              </a:lnSpc>
              <a:spcBef>
                <a:spcPts val="100"/>
              </a:spcBef>
            </a:pPr>
            <a:r>
              <a:rPr dirty="0" spc="555"/>
              <a:t>日本大改革プラン</a:t>
            </a:r>
          </a:p>
        </p:txBody>
      </p:sp>
      <p:sp>
        <p:nvSpPr>
          <p:cNvPr id="5" name="object 5"/>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35</a:t>
            </a:r>
          </a:p>
        </p:txBody>
      </p:sp>
      <p:sp>
        <p:nvSpPr>
          <p:cNvPr id="6" name="object 6"/>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object 4"/>
          <p:cNvSpPr txBox="1"/>
          <p:nvPr/>
        </p:nvSpPr>
        <p:spPr>
          <a:xfrm>
            <a:off x="2217435" y="3669940"/>
            <a:ext cx="5613400" cy="330200"/>
          </a:xfrm>
          <a:prstGeom prst="rect">
            <a:avLst/>
          </a:prstGeom>
        </p:spPr>
        <p:txBody>
          <a:bodyPr wrap="square" lIns="0" tIns="12700" rIns="0" bIns="0" rtlCol="0" vert="horz">
            <a:spAutoFit/>
          </a:bodyPr>
          <a:lstStyle/>
          <a:p>
            <a:pPr marL="12700">
              <a:lnSpc>
                <a:spcPct val="100000"/>
              </a:lnSpc>
              <a:spcBef>
                <a:spcPts val="100"/>
              </a:spcBef>
            </a:pPr>
            <a:r>
              <a:rPr dirty="0" sz="2000" b="1">
                <a:solidFill>
                  <a:srgbClr val="404040"/>
                </a:solidFill>
                <a:latin typeface="Yu Gothic"/>
                <a:cs typeface="Yu Gothic"/>
              </a:rPr>
              <a:t>経済成長と格差解消を実現するグレートリセット</a:t>
            </a:r>
            <a:endParaRPr sz="2000">
              <a:latin typeface="Yu Gothic"/>
              <a:cs typeface="Yu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16600" y="5877559"/>
            <a:ext cx="3101340" cy="243840"/>
          </a:xfrm>
          <a:custGeom>
            <a:avLst/>
            <a:gdLst/>
            <a:ahLst/>
            <a:cxnLst/>
            <a:rect l="l" t="t" r="r" b="b"/>
            <a:pathLst>
              <a:path w="3101340" h="243839">
                <a:moveTo>
                  <a:pt x="3101340" y="0"/>
                </a:moveTo>
                <a:lnTo>
                  <a:pt x="0" y="0"/>
                </a:lnTo>
                <a:lnTo>
                  <a:pt x="0" y="243839"/>
                </a:lnTo>
                <a:lnTo>
                  <a:pt x="3101340" y="243839"/>
                </a:lnTo>
                <a:lnTo>
                  <a:pt x="3101340" y="0"/>
                </a:lnTo>
                <a:close/>
              </a:path>
            </a:pathLst>
          </a:custGeom>
          <a:solidFill>
            <a:srgbClr val="FFFF00"/>
          </a:solidFill>
        </p:spPr>
        <p:txBody>
          <a:bodyPr wrap="square" lIns="0" tIns="0" rIns="0" bIns="0" rtlCol="0"/>
          <a:lstStyle/>
          <a:p/>
        </p:txBody>
      </p:sp>
      <p:sp>
        <p:nvSpPr>
          <p:cNvPr id="3" name="object 3"/>
          <p:cNvSpPr/>
          <p:nvPr/>
        </p:nvSpPr>
        <p:spPr>
          <a:xfrm>
            <a:off x="3140710" y="2932429"/>
            <a:ext cx="1741805" cy="1335405"/>
          </a:xfrm>
          <a:custGeom>
            <a:avLst/>
            <a:gdLst/>
            <a:ahLst/>
            <a:cxnLst/>
            <a:rect l="l" t="t" r="r" b="b"/>
            <a:pathLst>
              <a:path w="1741804" h="1335404">
                <a:moveTo>
                  <a:pt x="0" y="0"/>
                </a:moveTo>
                <a:lnTo>
                  <a:pt x="1741195" y="1334833"/>
                </a:lnTo>
              </a:path>
            </a:pathLst>
          </a:custGeom>
          <a:ln w="38100">
            <a:solidFill>
              <a:srgbClr val="7E7E7E"/>
            </a:solidFill>
          </a:ln>
        </p:spPr>
        <p:txBody>
          <a:bodyPr wrap="square" lIns="0" tIns="0" rIns="0" bIns="0" rtlCol="0"/>
          <a:lstStyle/>
          <a:p/>
        </p:txBody>
      </p:sp>
      <p:grpSp>
        <p:nvGrpSpPr>
          <p:cNvPr id="4" name="object 4"/>
          <p:cNvGrpSpPr/>
          <p:nvPr/>
        </p:nvGrpSpPr>
        <p:grpSpPr>
          <a:xfrm>
            <a:off x="1892300" y="2496820"/>
            <a:ext cx="4902200" cy="1788160"/>
            <a:chOff x="1892300" y="2496820"/>
            <a:chExt cx="4902200" cy="1788160"/>
          </a:xfrm>
        </p:grpSpPr>
        <p:sp>
          <p:nvSpPr>
            <p:cNvPr id="5" name="object 5"/>
            <p:cNvSpPr/>
            <p:nvPr/>
          </p:nvSpPr>
          <p:spPr>
            <a:xfrm>
              <a:off x="5025388" y="2917190"/>
              <a:ext cx="1750060" cy="1348740"/>
            </a:xfrm>
            <a:custGeom>
              <a:avLst/>
              <a:gdLst/>
              <a:ahLst/>
              <a:cxnLst/>
              <a:rect l="l" t="t" r="r" b="b"/>
              <a:pathLst>
                <a:path w="1750059" h="1348739">
                  <a:moveTo>
                    <a:pt x="1749539" y="0"/>
                  </a:moveTo>
                  <a:lnTo>
                    <a:pt x="0" y="1348473"/>
                  </a:lnTo>
                </a:path>
              </a:pathLst>
            </a:custGeom>
            <a:ln w="38100">
              <a:solidFill>
                <a:srgbClr val="7E7E7E"/>
              </a:solidFill>
            </a:ln>
          </p:spPr>
          <p:txBody>
            <a:bodyPr wrap="square" lIns="0" tIns="0" rIns="0" bIns="0" rtlCol="0"/>
            <a:lstStyle/>
            <a:p/>
          </p:txBody>
        </p:sp>
        <p:sp>
          <p:nvSpPr>
            <p:cNvPr id="6" name="object 6"/>
            <p:cNvSpPr/>
            <p:nvPr/>
          </p:nvSpPr>
          <p:spPr>
            <a:xfrm>
              <a:off x="3676650" y="2929890"/>
              <a:ext cx="2236470" cy="1270"/>
            </a:xfrm>
            <a:custGeom>
              <a:avLst/>
              <a:gdLst/>
              <a:ahLst/>
              <a:cxnLst/>
              <a:rect l="l" t="t" r="r" b="b"/>
              <a:pathLst>
                <a:path w="2236470" h="1269">
                  <a:moveTo>
                    <a:pt x="0" y="0"/>
                  </a:moveTo>
                  <a:lnTo>
                    <a:pt x="2235898" y="825"/>
                  </a:lnTo>
                </a:path>
              </a:pathLst>
            </a:custGeom>
            <a:ln w="38099">
              <a:solidFill>
                <a:srgbClr val="7E7E7E"/>
              </a:solidFill>
            </a:ln>
          </p:spPr>
          <p:txBody>
            <a:bodyPr wrap="square" lIns="0" tIns="0" rIns="0" bIns="0" rtlCol="0"/>
            <a:lstStyle/>
            <a:p/>
          </p:txBody>
        </p:sp>
        <p:pic>
          <p:nvPicPr>
            <p:cNvPr id="7" name="object 7"/>
            <p:cNvPicPr/>
            <p:nvPr/>
          </p:nvPicPr>
          <p:blipFill>
            <a:blip r:embed="rId2" cstate="print"/>
            <a:stretch>
              <a:fillRect/>
            </a:stretch>
          </p:blipFill>
          <p:spPr>
            <a:xfrm>
              <a:off x="1892300" y="2496820"/>
              <a:ext cx="2550160" cy="924559"/>
            </a:xfrm>
            <a:prstGeom prst="rect">
              <a:avLst/>
            </a:prstGeom>
          </p:spPr>
        </p:pic>
        <p:pic>
          <p:nvPicPr>
            <p:cNvPr id="8" name="object 8"/>
            <p:cNvPicPr/>
            <p:nvPr/>
          </p:nvPicPr>
          <p:blipFill>
            <a:blip r:embed="rId3" cstate="print"/>
            <a:stretch>
              <a:fillRect/>
            </a:stretch>
          </p:blipFill>
          <p:spPr>
            <a:xfrm>
              <a:off x="2189479" y="3326130"/>
              <a:ext cx="1955799" cy="110489"/>
            </a:xfrm>
            <a:prstGeom prst="rect">
              <a:avLst/>
            </a:prstGeom>
          </p:spPr>
        </p:pic>
        <p:pic>
          <p:nvPicPr>
            <p:cNvPr id="9" name="object 9"/>
            <p:cNvPicPr/>
            <p:nvPr/>
          </p:nvPicPr>
          <p:blipFill>
            <a:blip r:embed="rId4" cstate="print"/>
            <a:stretch>
              <a:fillRect/>
            </a:stretch>
          </p:blipFill>
          <p:spPr>
            <a:xfrm>
              <a:off x="1934210" y="2538730"/>
              <a:ext cx="2412999" cy="787399"/>
            </a:xfrm>
            <a:prstGeom prst="rect">
              <a:avLst/>
            </a:prstGeom>
          </p:spPr>
        </p:pic>
      </p:grpSp>
      <p:sp>
        <p:nvSpPr>
          <p:cNvPr id="10" name="object 10"/>
          <p:cNvSpPr txBox="1">
            <a:spLocks noGrp="1"/>
          </p:cNvSpPr>
          <p:nvPr>
            <p:ph type="title"/>
          </p:nvPr>
        </p:nvSpPr>
        <p:spPr>
          <a:xfrm>
            <a:off x="1026985" y="769279"/>
            <a:ext cx="7848600" cy="574040"/>
          </a:xfrm>
          <a:prstGeom prst="rect"/>
        </p:spPr>
        <p:txBody>
          <a:bodyPr wrap="square" lIns="0" tIns="12700" rIns="0" bIns="0" rtlCol="0" vert="horz">
            <a:spAutoFit/>
          </a:bodyPr>
          <a:lstStyle/>
          <a:p>
            <a:pPr marL="12700">
              <a:lnSpc>
                <a:spcPct val="100000"/>
              </a:lnSpc>
              <a:spcBef>
                <a:spcPts val="100"/>
              </a:spcBef>
            </a:pPr>
            <a:r>
              <a:rPr dirty="0" u="none" sz="3600" spc="600">
                <a:solidFill>
                  <a:srgbClr val="404040"/>
                </a:solidFill>
              </a:rPr>
              <a:t>「経済成長」</a:t>
            </a:r>
            <a:r>
              <a:rPr dirty="0" u="none" sz="2800" spc="745">
                <a:solidFill>
                  <a:srgbClr val="404040"/>
                </a:solidFill>
              </a:rPr>
              <a:t>と</a:t>
            </a:r>
            <a:r>
              <a:rPr dirty="0" u="none" sz="3600" spc="600">
                <a:solidFill>
                  <a:srgbClr val="404040"/>
                </a:solidFill>
              </a:rPr>
              <a:t>「格差解消」</a:t>
            </a:r>
            <a:r>
              <a:rPr dirty="0" u="none" sz="2800" spc="635">
                <a:solidFill>
                  <a:srgbClr val="404040"/>
                </a:solidFill>
              </a:rPr>
              <a:t>を</a:t>
            </a:r>
            <a:r>
              <a:rPr dirty="0" u="none" sz="3200" spc="305">
                <a:solidFill>
                  <a:srgbClr val="404040"/>
                </a:solidFill>
              </a:rPr>
              <a:t>実現する</a:t>
            </a:r>
            <a:endParaRPr sz="3200"/>
          </a:p>
        </p:txBody>
      </p:sp>
      <p:sp>
        <p:nvSpPr>
          <p:cNvPr id="11" name="object 11"/>
          <p:cNvSpPr txBox="1"/>
          <p:nvPr/>
        </p:nvSpPr>
        <p:spPr>
          <a:xfrm>
            <a:off x="207204" y="129331"/>
            <a:ext cx="9169400" cy="391160"/>
          </a:xfrm>
          <a:prstGeom prst="rect">
            <a:avLst/>
          </a:prstGeom>
        </p:spPr>
        <p:txBody>
          <a:bodyPr wrap="square" lIns="0" tIns="12700" rIns="0" bIns="0" rtlCol="0" vert="horz">
            <a:spAutoFit/>
          </a:bodyPr>
          <a:lstStyle/>
          <a:p>
            <a:pPr marL="12700">
              <a:lnSpc>
                <a:spcPct val="100000"/>
              </a:lnSpc>
              <a:spcBef>
                <a:spcPts val="100"/>
              </a:spcBef>
            </a:pPr>
            <a:r>
              <a:rPr dirty="0" sz="2400" spc="445" b="1">
                <a:latin typeface="Yu Gothic UI Semibold"/>
                <a:cs typeface="Yu Gothic UI Semibold"/>
              </a:rPr>
              <a:t>ピンチをチャンスに、新しい時代を切り拓く「日本大改革プラン」</a:t>
            </a:r>
            <a:endParaRPr sz="2400">
              <a:latin typeface="Yu Gothic UI Semibold"/>
              <a:cs typeface="Yu Gothic UI Semibold"/>
            </a:endParaRPr>
          </a:p>
        </p:txBody>
      </p:sp>
      <p:sp>
        <p:nvSpPr>
          <p:cNvPr id="12" name="object 12"/>
          <p:cNvSpPr txBox="1"/>
          <p:nvPr/>
        </p:nvSpPr>
        <p:spPr>
          <a:xfrm>
            <a:off x="929214" y="5647117"/>
            <a:ext cx="8153400" cy="513080"/>
          </a:xfrm>
          <a:prstGeom prst="rect">
            <a:avLst/>
          </a:prstGeom>
        </p:spPr>
        <p:txBody>
          <a:bodyPr wrap="square" lIns="0" tIns="12700" rIns="0" bIns="0" rtlCol="0" vert="horz">
            <a:spAutoFit/>
          </a:bodyPr>
          <a:lstStyle/>
          <a:p>
            <a:pPr marL="12700">
              <a:lnSpc>
                <a:spcPct val="100000"/>
              </a:lnSpc>
              <a:spcBef>
                <a:spcPts val="100"/>
              </a:spcBef>
            </a:pPr>
            <a:r>
              <a:rPr dirty="0" sz="3200" spc="204" b="1">
                <a:latin typeface="Yu Gothic UI Semibold"/>
                <a:cs typeface="Yu Gothic UI Semibold"/>
              </a:rPr>
              <a:t>可処分所得アップで国民の生活実感を向上！</a:t>
            </a:r>
            <a:endParaRPr sz="3200">
              <a:latin typeface="Yu Gothic UI Semibold"/>
              <a:cs typeface="Yu Gothic UI Semibold"/>
            </a:endParaRPr>
          </a:p>
        </p:txBody>
      </p:sp>
      <p:sp>
        <p:nvSpPr>
          <p:cNvPr id="13" name="object 13"/>
          <p:cNvSpPr/>
          <p:nvPr/>
        </p:nvSpPr>
        <p:spPr>
          <a:xfrm>
            <a:off x="1460500" y="1490980"/>
            <a:ext cx="6985000" cy="708660"/>
          </a:xfrm>
          <a:custGeom>
            <a:avLst/>
            <a:gdLst/>
            <a:ahLst/>
            <a:cxnLst/>
            <a:rect l="l" t="t" r="r" b="b"/>
            <a:pathLst>
              <a:path w="6985000" h="708660">
                <a:moveTo>
                  <a:pt x="6985000" y="0"/>
                </a:moveTo>
                <a:lnTo>
                  <a:pt x="0" y="0"/>
                </a:lnTo>
                <a:lnTo>
                  <a:pt x="0" y="708660"/>
                </a:lnTo>
                <a:lnTo>
                  <a:pt x="6985000" y="708660"/>
                </a:lnTo>
                <a:lnTo>
                  <a:pt x="6985000" y="0"/>
                </a:lnTo>
                <a:close/>
              </a:path>
            </a:pathLst>
          </a:custGeom>
          <a:solidFill>
            <a:srgbClr val="92D050"/>
          </a:solidFill>
        </p:spPr>
        <p:txBody>
          <a:bodyPr wrap="square" lIns="0" tIns="0" rIns="0" bIns="0" rtlCol="0"/>
          <a:lstStyle/>
          <a:p/>
        </p:txBody>
      </p:sp>
      <p:sp>
        <p:nvSpPr>
          <p:cNvPr id="14" name="object 14"/>
          <p:cNvSpPr txBox="1"/>
          <p:nvPr/>
        </p:nvSpPr>
        <p:spPr>
          <a:xfrm>
            <a:off x="2060605" y="1494303"/>
            <a:ext cx="5783580" cy="635000"/>
          </a:xfrm>
          <a:prstGeom prst="rect">
            <a:avLst/>
          </a:prstGeom>
        </p:spPr>
        <p:txBody>
          <a:bodyPr wrap="square" lIns="0" tIns="12700" rIns="0" bIns="0" rtlCol="0" vert="horz">
            <a:spAutoFit/>
          </a:bodyPr>
          <a:lstStyle/>
          <a:p>
            <a:pPr marL="12700">
              <a:lnSpc>
                <a:spcPct val="100000"/>
              </a:lnSpc>
              <a:spcBef>
                <a:spcPts val="100"/>
              </a:spcBef>
            </a:pPr>
            <a:r>
              <a:rPr dirty="0" sz="4000" spc="1180" b="1">
                <a:solidFill>
                  <a:srgbClr val="FFFFFF"/>
                </a:solidFill>
                <a:latin typeface="Yu Gothic UI Semibold"/>
                <a:cs typeface="Yu Gothic UI Semibold"/>
              </a:rPr>
              <a:t>グ</a:t>
            </a:r>
            <a:r>
              <a:rPr dirty="0" sz="4000" spc="1055" b="1">
                <a:solidFill>
                  <a:srgbClr val="FFFFFF"/>
                </a:solidFill>
                <a:latin typeface="Yu Gothic UI Semibold"/>
                <a:cs typeface="Yu Gothic UI Semibold"/>
              </a:rPr>
              <a:t>レ</a:t>
            </a:r>
            <a:r>
              <a:rPr dirty="0" sz="4000" spc="950" b="1">
                <a:solidFill>
                  <a:srgbClr val="FFFFFF"/>
                </a:solidFill>
                <a:latin typeface="Yu Gothic UI Semibold"/>
                <a:cs typeface="Yu Gothic UI Semibold"/>
              </a:rPr>
              <a:t>ー</a:t>
            </a:r>
            <a:r>
              <a:rPr dirty="0" sz="4000" spc="1015" b="1">
                <a:solidFill>
                  <a:srgbClr val="FFFFFF"/>
                </a:solidFill>
                <a:latin typeface="Yu Gothic UI Semibold"/>
                <a:cs typeface="Yu Gothic UI Semibold"/>
              </a:rPr>
              <a:t>ト</a:t>
            </a:r>
            <a:r>
              <a:rPr dirty="0" sz="4000" spc="1030" b="1">
                <a:solidFill>
                  <a:srgbClr val="FFFFFF"/>
                </a:solidFill>
                <a:latin typeface="Yu Gothic UI Semibold"/>
                <a:cs typeface="Yu Gothic UI Semibold"/>
              </a:rPr>
              <a:t>リ</a:t>
            </a:r>
            <a:r>
              <a:rPr dirty="0" sz="4000" spc="1200" b="1">
                <a:solidFill>
                  <a:srgbClr val="FFFFFF"/>
                </a:solidFill>
                <a:latin typeface="Yu Gothic UI Semibold"/>
                <a:cs typeface="Yu Gothic UI Semibold"/>
              </a:rPr>
              <a:t>セ</a:t>
            </a:r>
            <a:r>
              <a:rPr dirty="0" sz="4000" spc="1005" b="1">
                <a:solidFill>
                  <a:srgbClr val="FFFFFF"/>
                </a:solidFill>
                <a:latin typeface="Yu Gothic UI Semibold"/>
                <a:cs typeface="Yu Gothic UI Semibold"/>
              </a:rPr>
              <a:t>ッ</a:t>
            </a:r>
            <a:r>
              <a:rPr dirty="0" sz="4000" spc="1015" b="1">
                <a:solidFill>
                  <a:srgbClr val="FFFFFF"/>
                </a:solidFill>
                <a:latin typeface="Yu Gothic UI Semibold"/>
                <a:cs typeface="Yu Gothic UI Semibold"/>
              </a:rPr>
              <a:t>ト</a:t>
            </a:r>
            <a:r>
              <a:rPr dirty="0" sz="4000" spc="165" b="1">
                <a:solidFill>
                  <a:srgbClr val="FFFFFF"/>
                </a:solidFill>
                <a:latin typeface="Yu Gothic UI Semibold"/>
                <a:cs typeface="Yu Gothic UI Semibold"/>
              </a:rPr>
              <a:t> </a:t>
            </a:r>
            <a:r>
              <a:rPr dirty="0" sz="4000" b="1">
                <a:solidFill>
                  <a:srgbClr val="FFFFFF"/>
                </a:solidFill>
                <a:latin typeface="Yu Gothic UI Semibold"/>
                <a:cs typeface="Yu Gothic UI Semibold"/>
              </a:rPr>
              <a:t>三本柱</a:t>
            </a:r>
            <a:endParaRPr sz="4000">
              <a:latin typeface="Yu Gothic UI Semibold"/>
              <a:cs typeface="Yu Gothic UI Semibold"/>
            </a:endParaRPr>
          </a:p>
        </p:txBody>
      </p:sp>
      <p:sp>
        <p:nvSpPr>
          <p:cNvPr id="15" name="object 15"/>
          <p:cNvSpPr txBox="1"/>
          <p:nvPr/>
        </p:nvSpPr>
        <p:spPr>
          <a:xfrm>
            <a:off x="1934210" y="2538729"/>
            <a:ext cx="2413000" cy="787400"/>
          </a:xfrm>
          <a:prstGeom prst="rect">
            <a:avLst/>
          </a:prstGeom>
          <a:ln w="28575">
            <a:solidFill>
              <a:srgbClr val="7E7E7E"/>
            </a:solidFill>
          </a:ln>
        </p:spPr>
        <p:txBody>
          <a:bodyPr wrap="square" lIns="0" tIns="154940" rIns="0" bIns="0" rtlCol="0" vert="horz">
            <a:spAutoFit/>
          </a:bodyPr>
          <a:lstStyle/>
          <a:p>
            <a:pPr marL="494665">
              <a:lnSpc>
                <a:spcPct val="100000"/>
              </a:lnSpc>
              <a:spcBef>
                <a:spcPts val="1220"/>
              </a:spcBef>
            </a:pPr>
            <a:r>
              <a:rPr dirty="0" sz="2800" b="1">
                <a:latin typeface="Yu Gothic UI Semibold"/>
                <a:cs typeface="Yu Gothic UI Semibold"/>
              </a:rPr>
              <a:t>税制改革</a:t>
            </a:r>
            <a:endParaRPr sz="2800">
              <a:latin typeface="Yu Gothic UI Semibold"/>
              <a:cs typeface="Yu Gothic UI Semibold"/>
            </a:endParaRPr>
          </a:p>
        </p:txBody>
      </p:sp>
      <p:grpSp>
        <p:nvGrpSpPr>
          <p:cNvPr id="16" name="object 16"/>
          <p:cNvGrpSpPr/>
          <p:nvPr/>
        </p:nvGrpSpPr>
        <p:grpSpPr>
          <a:xfrm>
            <a:off x="5461000" y="2496820"/>
            <a:ext cx="2667000" cy="939800"/>
            <a:chOff x="5461000" y="2496820"/>
            <a:chExt cx="2667000" cy="939800"/>
          </a:xfrm>
        </p:grpSpPr>
        <p:pic>
          <p:nvPicPr>
            <p:cNvPr id="17" name="object 17"/>
            <p:cNvPicPr/>
            <p:nvPr/>
          </p:nvPicPr>
          <p:blipFill>
            <a:blip r:embed="rId2" cstate="print"/>
            <a:stretch>
              <a:fillRect/>
            </a:stretch>
          </p:blipFill>
          <p:spPr>
            <a:xfrm>
              <a:off x="5519420" y="2496820"/>
              <a:ext cx="2550159" cy="924559"/>
            </a:xfrm>
            <a:prstGeom prst="rect">
              <a:avLst/>
            </a:prstGeom>
          </p:spPr>
        </p:pic>
        <p:pic>
          <p:nvPicPr>
            <p:cNvPr id="18" name="object 18"/>
            <p:cNvPicPr/>
            <p:nvPr/>
          </p:nvPicPr>
          <p:blipFill>
            <a:blip r:embed="rId5" cstate="print"/>
            <a:stretch>
              <a:fillRect/>
            </a:stretch>
          </p:blipFill>
          <p:spPr>
            <a:xfrm>
              <a:off x="5461000" y="2583180"/>
              <a:ext cx="2667000" cy="853439"/>
            </a:xfrm>
            <a:prstGeom prst="rect">
              <a:avLst/>
            </a:prstGeom>
          </p:spPr>
        </p:pic>
        <p:pic>
          <p:nvPicPr>
            <p:cNvPr id="19" name="object 19"/>
            <p:cNvPicPr/>
            <p:nvPr/>
          </p:nvPicPr>
          <p:blipFill>
            <a:blip r:embed="rId6" cstate="print"/>
            <a:stretch>
              <a:fillRect/>
            </a:stretch>
          </p:blipFill>
          <p:spPr>
            <a:xfrm>
              <a:off x="5561330" y="2538730"/>
              <a:ext cx="2412999" cy="787399"/>
            </a:xfrm>
            <a:prstGeom prst="rect">
              <a:avLst/>
            </a:prstGeom>
          </p:spPr>
        </p:pic>
      </p:grpSp>
      <p:sp>
        <p:nvSpPr>
          <p:cNvPr id="20" name="object 20"/>
          <p:cNvSpPr txBox="1"/>
          <p:nvPr/>
        </p:nvSpPr>
        <p:spPr>
          <a:xfrm>
            <a:off x="5561329" y="2538729"/>
            <a:ext cx="2413000" cy="787400"/>
          </a:xfrm>
          <a:prstGeom prst="rect">
            <a:avLst/>
          </a:prstGeom>
          <a:ln w="28575">
            <a:solidFill>
              <a:srgbClr val="7E7E7E"/>
            </a:solidFill>
          </a:ln>
        </p:spPr>
        <p:txBody>
          <a:bodyPr wrap="square" lIns="0" tIns="154940" rIns="0" bIns="0" rtlCol="0" vert="horz">
            <a:spAutoFit/>
          </a:bodyPr>
          <a:lstStyle/>
          <a:p>
            <a:pPr marL="138430">
              <a:lnSpc>
                <a:spcPct val="100000"/>
              </a:lnSpc>
              <a:spcBef>
                <a:spcPts val="1220"/>
              </a:spcBef>
            </a:pPr>
            <a:r>
              <a:rPr dirty="0" sz="2800" b="1">
                <a:latin typeface="Yu Gothic UI Semibold"/>
                <a:cs typeface="Yu Gothic UI Semibold"/>
              </a:rPr>
              <a:t>社会保障改革</a:t>
            </a:r>
            <a:endParaRPr sz="2800">
              <a:latin typeface="Yu Gothic UI Semibold"/>
              <a:cs typeface="Yu Gothic UI Semibold"/>
            </a:endParaRPr>
          </a:p>
        </p:txBody>
      </p:sp>
      <p:grpSp>
        <p:nvGrpSpPr>
          <p:cNvPr id="21" name="object 21"/>
          <p:cNvGrpSpPr/>
          <p:nvPr/>
        </p:nvGrpSpPr>
        <p:grpSpPr>
          <a:xfrm>
            <a:off x="3728720" y="3830320"/>
            <a:ext cx="2550160" cy="942340"/>
            <a:chOff x="3728720" y="3830320"/>
            <a:chExt cx="2550160" cy="942340"/>
          </a:xfrm>
        </p:grpSpPr>
        <p:pic>
          <p:nvPicPr>
            <p:cNvPr id="22" name="object 22"/>
            <p:cNvPicPr/>
            <p:nvPr/>
          </p:nvPicPr>
          <p:blipFill>
            <a:blip r:embed="rId2" cstate="print"/>
            <a:stretch>
              <a:fillRect/>
            </a:stretch>
          </p:blipFill>
          <p:spPr>
            <a:xfrm>
              <a:off x="3728720" y="3830320"/>
              <a:ext cx="2550159" cy="924559"/>
            </a:xfrm>
            <a:prstGeom prst="rect">
              <a:avLst/>
            </a:prstGeom>
          </p:spPr>
        </p:pic>
        <p:pic>
          <p:nvPicPr>
            <p:cNvPr id="23" name="object 23"/>
            <p:cNvPicPr/>
            <p:nvPr/>
          </p:nvPicPr>
          <p:blipFill>
            <a:blip r:embed="rId7" cstate="print"/>
            <a:stretch>
              <a:fillRect/>
            </a:stretch>
          </p:blipFill>
          <p:spPr>
            <a:xfrm>
              <a:off x="4025900" y="4659630"/>
              <a:ext cx="1955800" cy="113030"/>
            </a:xfrm>
            <a:prstGeom prst="rect">
              <a:avLst/>
            </a:prstGeom>
          </p:spPr>
        </p:pic>
        <p:pic>
          <p:nvPicPr>
            <p:cNvPr id="24" name="object 24"/>
            <p:cNvPicPr/>
            <p:nvPr/>
          </p:nvPicPr>
          <p:blipFill>
            <a:blip r:embed="rId8" cstate="print"/>
            <a:stretch>
              <a:fillRect/>
            </a:stretch>
          </p:blipFill>
          <p:spPr>
            <a:xfrm>
              <a:off x="3770630" y="3872230"/>
              <a:ext cx="2412999" cy="787399"/>
            </a:xfrm>
            <a:prstGeom prst="rect">
              <a:avLst/>
            </a:prstGeom>
          </p:spPr>
        </p:pic>
      </p:grpSp>
      <p:sp>
        <p:nvSpPr>
          <p:cNvPr id="25" name="object 25"/>
          <p:cNvSpPr txBox="1"/>
          <p:nvPr/>
        </p:nvSpPr>
        <p:spPr>
          <a:xfrm>
            <a:off x="3770629" y="3872229"/>
            <a:ext cx="2413000" cy="787400"/>
          </a:xfrm>
          <a:prstGeom prst="rect">
            <a:avLst/>
          </a:prstGeom>
          <a:ln w="28575">
            <a:solidFill>
              <a:srgbClr val="7E7E7E"/>
            </a:solidFill>
          </a:ln>
        </p:spPr>
        <p:txBody>
          <a:bodyPr wrap="square" lIns="0" tIns="156210" rIns="0" bIns="0" rtlCol="0" vert="horz">
            <a:spAutoFit/>
          </a:bodyPr>
          <a:lstStyle/>
          <a:p>
            <a:pPr marL="493395">
              <a:lnSpc>
                <a:spcPct val="100000"/>
              </a:lnSpc>
              <a:spcBef>
                <a:spcPts val="1230"/>
              </a:spcBef>
            </a:pPr>
            <a:r>
              <a:rPr dirty="0" sz="2800" b="1">
                <a:solidFill>
                  <a:srgbClr val="FFFFFF"/>
                </a:solidFill>
                <a:latin typeface="Yu Gothic UI Semibold"/>
                <a:cs typeface="Yu Gothic UI Semibold"/>
              </a:rPr>
              <a:t>成長戦略</a:t>
            </a:r>
            <a:endParaRPr sz="2800">
              <a:latin typeface="Yu Gothic UI Semibold"/>
              <a:cs typeface="Yu Gothic UI Semibold"/>
            </a:endParaRPr>
          </a:p>
        </p:txBody>
      </p:sp>
      <p:pic>
        <p:nvPicPr>
          <p:cNvPr id="26" name="object 26"/>
          <p:cNvPicPr/>
          <p:nvPr/>
        </p:nvPicPr>
        <p:blipFill>
          <a:blip r:embed="rId9" cstate="print"/>
          <a:stretch>
            <a:fillRect/>
          </a:stretch>
        </p:blipFill>
        <p:spPr>
          <a:xfrm>
            <a:off x="4376420" y="4792979"/>
            <a:ext cx="1257299" cy="762000"/>
          </a:xfrm>
          <a:prstGeom prst="rect">
            <a:avLst/>
          </a:prstGeom>
        </p:spPr>
      </p:pic>
      <p:sp>
        <p:nvSpPr>
          <p:cNvPr id="27" name="object 2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36</a:t>
            </a:r>
          </a:p>
        </p:txBody>
      </p:sp>
      <p:sp>
        <p:nvSpPr>
          <p:cNvPr id="28" name="object 2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pic>
        <p:nvPicPr>
          <p:cNvPr id="3" name="object 3"/>
          <p:cNvPicPr/>
          <p:nvPr/>
        </p:nvPicPr>
        <p:blipFill>
          <a:blip r:embed="rId3" cstate="print"/>
          <a:stretch>
            <a:fillRect/>
          </a:stretch>
        </p:blipFill>
        <p:spPr>
          <a:xfrm>
            <a:off x="0" y="0"/>
            <a:ext cx="9906000" cy="899159"/>
          </a:xfrm>
          <a:prstGeom prst="rect">
            <a:avLst/>
          </a:prstGeom>
        </p:spPr>
      </p:pic>
      <p:sp>
        <p:nvSpPr>
          <p:cNvPr id="4" name="object 4"/>
          <p:cNvSpPr txBox="1">
            <a:spLocks noGrp="1"/>
          </p:cNvSpPr>
          <p:nvPr>
            <p:ph type="title"/>
          </p:nvPr>
        </p:nvSpPr>
        <p:spPr>
          <a:xfrm>
            <a:off x="309879" y="127363"/>
            <a:ext cx="7340600" cy="574040"/>
          </a:xfrm>
          <a:prstGeom prst="rect"/>
        </p:spPr>
        <p:txBody>
          <a:bodyPr wrap="square" lIns="0" tIns="12700" rIns="0" bIns="0" rtlCol="0" vert="horz">
            <a:spAutoFit/>
          </a:bodyPr>
          <a:lstStyle/>
          <a:p>
            <a:pPr marL="12700">
              <a:lnSpc>
                <a:spcPct val="100000"/>
              </a:lnSpc>
              <a:spcBef>
                <a:spcPts val="100"/>
              </a:spcBef>
            </a:pPr>
            <a:r>
              <a:rPr dirty="0" u="none" sz="3600" b="1">
                <a:solidFill>
                  <a:srgbClr val="FFFFFF"/>
                </a:solidFill>
                <a:latin typeface="Yu Gothic"/>
                <a:cs typeface="Yu Gothic"/>
              </a:rPr>
              <a:t>日本大改革の三本柱と政策ロジック</a:t>
            </a:r>
            <a:endParaRPr sz="3600">
              <a:latin typeface="Yu Gothic"/>
              <a:cs typeface="Yu Gothic"/>
            </a:endParaRPr>
          </a:p>
        </p:txBody>
      </p:sp>
      <p:sp>
        <p:nvSpPr>
          <p:cNvPr id="5" name="object 5"/>
          <p:cNvSpPr/>
          <p:nvPr/>
        </p:nvSpPr>
        <p:spPr>
          <a:xfrm>
            <a:off x="3571240" y="4587240"/>
            <a:ext cx="3622040" cy="1516380"/>
          </a:xfrm>
          <a:custGeom>
            <a:avLst/>
            <a:gdLst/>
            <a:ahLst/>
            <a:cxnLst/>
            <a:rect l="l" t="t" r="r" b="b"/>
            <a:pathLst>
              <a:path w="3622040" h="1516379">
                <a:moveTo>
                  <a:pt x="3622040" y="0"/>
                </a:moveTo>
                <a:lnTo>
                  <a:pt x="0" y="0"/>
                </a:lnTo>
                <a:lnTo>
                  <a:pt x="0" y="1516380"/>
                </a:lnTo>
                <a:lnTo>
                  <a:pt x="3622040" y="1516380"/>
                </a:lnTo>
                <a:lnTo>
                  <a:pt x="3622040" y="0"/>
                </a:lnTo>
                <a:close/>
              </a:path>
            </a:pathLst>
          </a:custGeom>
          <a:solidFill>
            <a:srgbClr val="FFD967"/>
          </a:solidFill>
        </p:spPr>
        <p:txBody>
          <a:bodyPr wrap="square" lIns="0" tIns="0" rIns="0" bIns="0" rtlCol="0"/>
          <a:lstStyle/>
          <a:p/>
        </p:txBody>
      </p:sp>
      <p:sp>
        <p:nvSpPr>
          <p:cNvPr id="6" name="object 6"/>
          <p:cNvSpPr txBox="1"/>
          <p:nvPr/>
        </p:nvSpPr>
        <p:spPr>
          <a:xfrm>
            <a:off x="3571240" y="4587240"/>
            <a:ext cx="3622040" cy="1516380"/>
          </a:xfrm>
          <a:prstGeom prst="rect">
            <a:avLst/>
          </a:prstGeom>
        </p:spPr>
        <p:txBody>
          <a:bodyPr wrap="square" lIns="0" tIns="1270" rIns="0" bIns="0" rtlCol="0" vert="horz">
            <a:spAutoFit/>
          </a:bodyPr>
          <a:lstStyle/>
          <a:p>
            <a:pPr>
              <a:lnSpc>
                <a:spcPct val="100000"/>
              </a:lnSpc>
              <a:spcBef>
                <a:spcPts val="10"/>
              </a:spcBef>
            </a:pPr>
            <a:endParaRPr sz="2100">
              <a:latin typeface="Times New Roman"/>
              <a:cs typeface="Times New Roman"/>
            </a:endParaRPr>
          </a:p>
          <a:p>
            <a:pPr algn="ctr">
              <a:lnSpc>
                <a:spcPts val="2840"/>
              </a:lnSpc>
              <a:spcBef>
                <a:spcPts val="5"/>
              </a:spcBef>
            </a:pPr>
            <a:r>
              <a:rPr dirty="0" sz="2400" b="1">
                <a:solidFill>
                  <a:srgbClr val="252525"/>
                </a:solidFill>
                <a:latin typeface="Yu Gothic"/>
                <a:cs typeface="Yu Gothic"/>
              </a:rPr>
              <a:t>生産性向上による</a:t>
            </a:r>
            <a:endParaRPr sz="2400">
              <a:latin typeface="Yu Gothic"/>
              <a:cs typeface="Yu Gothic"/>
            </a:endParaRPr>
          </a:p>
          <a:p>
            <a:pPr algn="ctr">
              <a:lnSpc>
                <a:spcPts val="3800"/>
              </a:lnSpc>
            </a:pPr>
            <a:r>
              <a:rPr dirty="0" sz="2800" b="1">
                <a:latin typeface="Yu Gothic"/>
                <a:cs typeface="Yu Gothic"/>
              </a:rPr>
              <a:t>間接的な</a:t>
            </a:r>
            <a:r>
              <a:rPr dirty="0" sz="3200" b="1">
                <a:latin typeface="Yu Gothic"/>
                <a:cs typeface="Yu Gothic"/>
              </a:rPr>
              <a:t>所得増</a:t>
            </a:r>
            <a:endParaRPr sz="3200">
              <a:latin typeface="Yu Gothic"/>
              <a:cs typeface="Yu Gothic"/>
            </a:endParaRPr>
          </a:p>
        </p:txBody>
      </p:sp>
      <p:sp>
        <p:nvSpPr>
          <p:cNvPr id="7" name="object 7"/>
          <p:cNvSpPr txBox="1"/>
          <p:nvPr/>
        </p:nvSpPr>
        <p:spPr>
          <a:xfrm>
            <a:off x="347979" y="1229360"/>
            <a:ext cx="2341880" cy="1516380"/>
          </a:xfrm>
          <a:prstGeom prst="rect">
            <a:avLst/>
          </a:prstGeom>
          <a:solidFill>
            <a:srgbClr val="C4BC96">
              <a:alpha val="78039"/>
            </a:srgbClr>
          </a:solidFill>
        </p:spPr>
        <p:txBody>
          <a:bodyPr wrap="square" lIns="0" tIns="304165" rIns="0" bIns="0" rtlCol="0" vert="horz">
            <a:spAutoFit/>
          </a:bodyPr>
          <a:lstStyle/>
          <a:p>
            <a:pPr algn="ctr">
              <a:lnSpc>
                <a:spcPct val="100000"/>
              </a:lnSpc>
              <a:spcBef>
                <a:spcPts val="2395"/>
              </a:spcBef>
            </a:pPr>
            <a:r>
              <a:rPr dirty="0" sz="2800" b="1">
                <a:latin typeface="Yu Gothic"/>
                <a:cs typeface="Yu Gothic"/>
              </a:rPr>
              <a:t>①</a:t>
            </a:r>
            <a:endParaRPr sz="2800">
              <a:latin typeface="Yu Gothic"/>
              <a:cs typeface="Yu Gothic"/>
            </a:endParaRPr>
          </a:p>
          <a:p>
            <a:pPr algn="ctr">
              <a:lnSpc>
                <a:spcPct val="100000"/>
              </a:lnSpc>
            </a:pPr>
            <a:r>
              <a:rPr dirty="0" sz="2800" b="1">
                <a:latin typeface="Yu Gothic"/>
                <a:cs typeface="Yu Gothic"/>
              </a:rPr>
              <a:t>税制改革</a:t>
            </a:r>
            <a:endParaRPr sz="2800">
              <a:latin typeface="Yu Gothic"/>
              <a:cs typeface="Yu Gothic"/>
            </a:endParaRPr>
          </a:p>
        </p:txBody>
      </p:sp>
      <p:sp>
        <p:nvSpPr>
          <p:cNvPr id="8" name="object 8"/>
          <p:cNvSpPr txBox="1"/>
          <p:nvPr/>
        </p:nvSpPr>
        <p:spPr>
          <a:xfrm>
            <a:off x="347979" y="2908300"/>
            <a:ext cx="2341880" cy="1516380"/>
          </a:xfrm>
          <a:prstGeom prst="rect">
            <a:avLst/>
          </a:prstGeom>
          <a:solidFill>
            <a:srgbClr val="C4BC96">
              <a:alpha val="78039"/>
            </a:srgbClr>
          </a:solidFill>
        </p:spPr>
        <p:txBody>
          <a:bodyPr wrap="square" lIns="0" tIns="90170" rIns="0" bIns="0" rtlCol="0" vert="horz">
            <a:spAutoFit/>
          </a:bodyPr>
          <a:lstStyle/>
          <a:p>
            <a:pPr algn="ctr">
              <a:lnSpc>
                <a:spcPct val="100000"/>
              </a:lnSpc>
              <a:spcBef>
                <a:spcPts val="710"/>
              </a:spcBef>
            </a:pPr>
            <a:r>
              <a:rPr dirty="0" sz="2800" b="1">
                <a:latin typeface="Yu Gothic"/>
                <a:cs typeface="Yu Gothic"/>
              </a:rPr>
              <a:t>②</a:t>
            </a:r>
            <a:endParaRPr sz="2800">
              <a:latin typeface="Yu Gothic"/>
              <a:cs typeface="Yu Gothic"/>
            </a:endParaRPr>
          </a:p>
          <a:p>
            <a:pPr algn="ctr" marL="458470" marR="452755">
              <a:lnSpc>
                <a:spcPct val="100000"/>
              </a:lnSpc>
            </a:pPr>
            <a:r>
              <a:rPr dirty="0" sz="2800" b="1">
                <a:latin typeface="Yu Gothic"/>
                <a:cs typeface="Yu Gothic"/>
              </a:rPr>
              <a:t>社会保障 </a:t>
            </a:r>
            <a:r>
              <a:rPr dirty="0" sz="2800" b="1">
                <a:latin typeface="Yu Gothic"/>
                <a:cs typeface="Yu Gothic"/>
              </a:rPr>
              <a:t>改革</a:t>
            </a:r>
            <a:endParaRPr sz="2800">
              <a:latin typeface="Yu Gothic"/>
              <a:cs typeface="Yu Gothic"/>
            </a:endParaRPr>
          </a:p>
        </p:txBody>
      </p:sp>
      <p:sp>
        <p:nvSpPr>
          <p:cNvPr id="9" name="object 9"/>
          <p:cNvSpPr txBox="1"/>
          <p:nvPr/>
        </p:nvSpPr>
        <p:spPr>
          <a:xfrm>
            <a:off x="347979" y="4587240"/>
            <a:ext cx="2341880" cy="1516380"/>
          </a:xfrm>
          <a:prstGeom prst="rect">
            <a:avLst/>
          </a:prstGeom>
          <a:solidFill>
            <a:srgbClr val="C4BC96">
              <a:alpha val="78039"/>
            </a:srgbClr>
          </a:solidFill>
        </p:spPr>
        <p:txBody>
          <a:bodyPr wrap="square" lIns="0" tIns="237490" rIns="0" bIns="0" rtlCol="0" vert="horz">
            <a:spAutoFit/>
          </a:bodyPr>
          <a:lstStyle/>
          <a:p>
            <a:pPr algn="ctr">
              <a:lnSpc>
                <a:spcPct val="100000"/>
              </a:lnSpc>
              <a:spcBef>
                <a:spcPts val="1870"/>
              </a:spcBef>
            </a:pPr>
            <a:r>
              <a:rPr dirty="0" sz="3200" b="1">
                <a:latin typeface="Yu Gothic"/>
                <a:cs typeface="Yu Gothic"/>
              </a:rPr>
              <a:t>③</a:t>
            </a:r>
            <a:endParaRPr sz="3200">
              <a:latin typeface="Yu Gothic"/>
              <a:cs typeface="Yu Gothic"/>
            </a:endParaRPr>
          </a:p>
          <a:p>
            <a:pPr algn="ctr">
              <a:lnSpc>
                <a:spcPct val="100000"/>
              </a:lnSpc>
            </a:pPr>
            <a:r>
              <a:rPr dirty="0" sz="3200" b="1">
                <a:latin typeface="Yu Gothic"/>
                <a:cs typeface="Yu Gothic"/>
              </a:rPr>
              <a:t>成長戦略</a:t>
            </a:r>
            <a:endParaRPr sz="3200">
              <a:latin typeface="Yu Gothic"/>
              <a:cs typeface="Yu Gothic"/>
            </a:endParaRPr>
          </a:p>
        </p:txBody>
      </p:sp>
      <p:pic>
        <p:nvPicPr>
          <p:cNvPr id="10" name="object 10"/>
          <p:cNvPicPr/>
          <p:nvPr/>
        </p:nvPicPr>
        <p:blipFill>
          <a:blip r:embed="rId4" cstate="print"/>
          <a:stretch>
            <a:fillRect/>
          </a:stretch>
        </p:blipFill>
        <p:spPr>
          <a:xfrm>
            <a:off x="3563620" y="1221739"/>
            <a:ext cx="3622039" cy="3192780"/>
          </a:xfrm>
          <a:prstGeom prst="rect">
            <a:avLst/>
          </a:prstGeom>
        </p:spPr>
      </p:pic>
      <p:sp>
        <p:nvSpPr>
          <p:cNvPr id="11" name="object 11"/>
          <p:cNvSpPr txBox="1"/>
          <p:nvPr/>
        </p:nvSpPr>
        <p:spPr>
          <a:xfrm>
            <a:off x="4549654" y="2284577"/>
            <a:ext cx="1651000" cy="1000760"/>
          </a:xfrm>
          <a:prstGeom prst="rect">
            <a:avLst/>
          </a:prstGeom>
        </p:spPr>
        <p:txBody>
          <a:bodyPr wrap="square" lIns="0" tIns="12700" rIns="0" bIns="0" rtlCol="0" vert="horz">
            <a:spAutoFit/>
          </a:bodyPr>
          <a:lstStyle/>
          <a:p>
            <a:pPr marL="215900" marR="5080" indent="-203200">
              <a:lnSpc>
                <a:spcPct val="100000"/>
              </a:lnSpc>
              <a:spcBef>
                <a:spcPts val="100"/>
              </a:spcBef>
            </a:pPr>
            <a:r>
              <a:rPr dirty="0" sz="3200" b="1">
                <a:latin typeface="Yu Gothic"/>
                <a:cs typeface="Yu Gothic"/>
              </a:rPr>
              <a:t>直接的な </a:t>
            </a:r>
            <a:r>
              <a:rPr dirty="0" sz="3200" b="1">
                <a:latin typeface="Yu Gothic"/>
                <a:cs typeface="Yu Gothic"/>
              </a:rPr>
              <a:t>所得増</a:t>
            </a:r>
            <a:endParaRPr sz="3200">
              <a:latin typeface="Yu Gothic"/>
              <a:cs typeface="Yu Gothic"/>
            </a:endParaRPr>
          </a:p>
        </p:txBody>
      </p:sp>
      <p:grpSp>
        <p:nvGrpSpPr>
          <p:cNvPr id="12" name="object 12"/>
          <p:cNvGrpSpPr/>
          <p:nvPr/>
        </p:nvGrpSpPr>
        <p:grpSpPr>
          <a:xfrm>
            <a:off x="2683510" y="1196339"/>
            <a:ext cx="6950709" cy="4884420"/>
            <a:chOff x="2683510" y="1196339"/>
            <a:chExt cx="6950709" cy="4884420"/>
          </a:xfrm>
        </p:grpSpPr>
        <p:sp>
          <p:nvSpPr>
            <p:cNvPr id="13" name="object 13"/>
            <p:cNvSpPr/>
            <p:nvPr/>
          </p:nvSpPr>
          <p:spPr>
            <a:xfrm>
              <a:off x="2689860" y="5344160"/>
              <a:ext cx="810260" cy="0"/>
            </a:xfrm>
            <a:custGeom>
              <a:avLst/>
              <a:gdLst/>
              <a:ahLst/>
              <a:cxnLst/>
              <a:rect l="l" t="t" r="r" b="b"/>
              <a:pathLst>
                <a:path w="810260" h="0">
                  <a:moveTo>
                    <a:pt x="0" y="0"/>
                  </a:moveTo>
                  <a:lnTo>
                    <a:pt x="436613" y="0"/>
                  </a:lnTo>
                  <a:lnTo>
                    <a:pt x="809713" y="0"/>
                  </a:lnTo>
                </a:path>
              </a:pathLst>
            </a:custGeom>
            <a:ln w="12700">
              <a:solidFill>
                <a:srgbClr val="000000"/>
              </a:solidFill>
            </a:ln>
          </p:spPr>
          <p:txBody>
            <a:bodyPr wrap="square" lIns="0" tIns="0" rIns="0" bIns="0" rtlCol="0"/>
            <a:lstStyle/>
            <a:p/>
          </p:txBody>
        </p:sp>
        <p:sp>
          <p:nvSpPr>
            <p:cNvPr id="14" name="object 14"/>
            <p:cNvSpPr/>
            <p:nvPr/>
          </p:nvSpPr>
          <p:spPr>
            <a:xfrm>
              <a:off x="3486877" y="5306057"/>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p:txBody>
        </p:sp>
        <p:sp>
          <p:nvSpPr>
            <p:cNvPr id="15" name="object 15"/>
            <p:cNvSpPr/>
            <p:nvPr/>
          </p:nvSpPr>
          <p:spPr>
            <a:xfrm>
              <a:off x="2689860" y="2816857"/>
              <a:ext cx="810260" cy="848994"/>
            </a:xfrm>
            <a:custGeom>
              <a:avLst/>
              <a:gdLst/>
              <a:ahLst/>
              <a:cxnLst/>
              <a:rect l="l" t="t" r="r" b="b"/>
              <a:pathLst>
                <a:path w="810260" h="848995">
                  <a:moveTo>
                    <a:pt x="0" y="848766"/>
                  </a:moveTo>
                  <a:lnTo>
                    <a:pt x="436613" y="848766"/>
                  </a:lnTo>
                  <a:lnTo>
                    <a:pt x="436613" y="0"/>
                  </a:lnTo>
                  <a:lnTo>
                    <a:pt x="809713" y="0"/>
                  </a:lnTo>
                </a:path>
              </a:pathLst>
            </a:custGeom>
            <a:ln w="12700">
              <a:solidFill>
                <a:srgbClr val="000000"/>
              </a:solidFill>
            </a:ln>
          </p:spPr>
          <p:txBody>
            <a:bodyPr wrap="square" lIns="0" tIns="0" rIns="0" bIns="0" rtlCol="0"/>
            <a:lstStyle/>
            <a:p/>
          </p:txBody>
        </p:sp>
        <p:sp>
          <p:nvSpPr>
            <p:cNvPr id="16" name="object 16"/>
            <p:cNvSpPr/>
            <p:nvPr/>
          </p:nvSpPr>
          <p:spPr>
            <a:xfrm>
              <a:off x="3486877" y="277876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p:txBody>
        </p:sp>
        <p:sp>
          <p:nvSpPr>
            <p:cNvPr id="17" name="object 17"/>
            <p:cNvSpPr/>
            <p:nvPr/>
          </p:nvSpPr>
          <p:spPr>
            <a:xfrm>
              <a:off x="7185660" y="2816859"/>
              <a:ext cx="810260" cy="821055"/>
            </a:xfrm>
            <a:custGeom>
              <a:avLst/>
              <a:gdLst/>
              <a:ahLst/>
              <a:cxnLst/>
              <a:rect l="l" t="t" r="r" b="b"/>
              <a:pathLst>
                <a:path w="810259" h="821054">
                  <a:moveTo>
                    <a:pt x="0" y="0"/>
                  </a:moveTo>
                  <a:lnTo>
                    <a:pt x="436600" y="0"/>
                  </a:lnTo>
                  <a:lnTo>
                    <a:pt x="436600" y="820699"/>
                  </a:lnTo>
                  <a:lnTo>
                    <a:pt x="809713" y="820699"/>
                  </a:lnTo>
                </a:path>
              </a:pathLst>
            </a:custGeom>
            <a:ln w="12700">
              <a:solidFill>
                <a:srgbClr val="000000"/>
              </a:solidFill>
            </a:ln>
          </p:spPr>
          <p:txBody>
            <a:bodyPr wrap="square" lIns="0" tIns="0" rIns="0" bIns="0" rtlCol="0"/>
            <a:lstStyle/>
            <a:p/>
          </p:txBody>
        </p:sp>
        <p:sp>
          <p:nvSpPr>
            <p:cNvPr id="18" name="object 18"/>
            <p:cNvSpPr/>
            <p:nvPr/>
          </p:nvSpPr>
          <p:spPr>
            <a:xfrm>
              <a:off x="8059419" y="1196339"/>
              <a:ext cx="1574800" cy="4884420"/>
            </a:xfrm>
            <a:custGeom>
              <a:avLst/>
              <a:gdLst/>
              <a:ahLst/>
              <a:cxnLst/>
              <a:rect l="l" t="t" r="r" b="b"/>
              <a:pathLst>
                <a:path w="1574800" h="4884420">
                  <a:moveTo>
                    <a:pt x="1574800" y="0"/>
                  </a:moveTo>
                  <a:lnTo>
                    <a:pt x="0" y="0"/>
                  </a:lnTo>
                  <a:lnTo>
                    <a:pt x="0" y="4884420"/>
                  </a:lnTo>
                  <a:lnTo>
                    <a:pt x="1574800" y="4884420"/>
                  </a:lnTo>
                  <a:lnTo>
                    <a:pt x="1574800" y="0"/>
                  </a:lnTo>
                  <a:close/>
                </a:path>
              </a:pathLst>
            </a:custGeom>
            <a:solidFill>
              <a:srgbClr val="ADD393"/>
            </a:solidFill>
          </p:spPr>
          <p:txBody>
            <a:bodyPr wrap="square" lIns="0" tIns="0" rIns="0" bIns="0" rtlCol="0"/>
            <a:lstStyle/>
            <a:p/>
          </p:txBody>
        </p:sp>
        <p:sp>
          <p:nvSpPr>
            <p:cNvPr id="19" name="object 19"/>
            <p:cNvSpPr/>
            <p:nvPr/>
          </p:nvSpPr>
          <p:spPr>
            <a:xfrm>
              <a:off x="7982675" y="359946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p:txBody>
        </p:sp>
        <p:sp>
          <p:nvSpPr>
            <p:cNvPr id="20" name="object 20"/>
            <p:cNvSpPr/>
            <p:nvPr/>
          </p:nvSpPr>
          <p:spPr>
            <a:xfrm>
              <a:off x="7185660" y="3639822"/>
              <a:ext cx="810260" cy="1706880"/>
            </a:xfrm>
            <a:custGeom>
              <a:avLst/>
              <a:gdLst/>
              <a:ahLst/>
              <a:cxnLst/>
              <a:rect l="l" t="t" r="r" b="b"/>
              <a:pathLst>
                <a:path w="810259" h="1706879">
                  <a:moveTo>
                    <a:pt x="0" y="1706664"/>
                  </a:moveTo>
                  <a:lnTo>
                    <a:pt x="436613" y="1706664"/>
                  </a:lnTo>
                  <a:lnTo>
                    <a:pt x="436613" y="0"/>
                  </a:lnTo>
                  <a:lnTo>
                    <a:pt x="809713" y="0"/>
                  </a:lnTo>
                </a:path>
              </a:pathLst>
            </a:custGeom>
            <a:ln w="12700">
              <a:solidFill>
                <a:srgbClr val="000000"/>
              </a:solidFill>
            </a:ln>
          </p:spPr>
          <p:txBody>
            <a:bodyPr wrap="square" lIns="0" tIns="0" rIns="0" bIns="0" rtlCol="0"/>
            <a:lstStyle/>
            <a:p/>
          </p:txBody>
        </p:sp>
        <p:sp>
          <p:nvSpPr>
            <p:cNvPr id="21" name="object 21"/>
            <p:cNvSpPr/>
            <p:nvPr/>
          </p:nvSpPr>
          <p:spPr>
            <a:xfrm>
              <a:off x="7982675" y="360172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p:txBody>
        </p:sp>
        <p:sp>
          <p:nvSpPr>
            <p:cNvPr id="22" name="object 22"/>
            <p:cNvSpPr/>
            <p:nvPr/>
          </p:nvSpPr>
          <p:spPr>
            <a:xfrm>
              <a:off x="2689860" y="1988819"/>
              <a:ext cx="810260" cy="829944"/>
            </a:xfrm>
            <a:custGeom>
              <a:avLst/>
              <a:gdLst/>
              <a:ahLst/>
              <a:cxnLst/>
              <a:rect l="l" t="t" r="r" b="b"/>
              <a:pathLst>
                <a:path w="810260" h="829944">
                  <a:moveTo>
                    <a:pt x="0" y="0"/>
                  </a:moveTo>
                  <a:lnTo>
                    <a:pt x="436613" y="0"/>
                  </a:lnTo>
                  <a:lnTo>
                    <a:pt x="436613" y="829843"/>
                  </a:lnTo>
                  <a:lnTo>
                    <a:pt x="809713" y="829843"/>
                  </a:lnTo>
                </a:path>
              </a:pathLst>
            </a:custGeom>
            <a:ln w="12700">
              <a:solidFill>
                <a:srgbClr val="000000"/>
              </a:solidFill>
            </a:ln>
          </p:spPr>
          <p:txBody>
            <a:bodyPr wrap="square" lIns="0" tIns="0" rIns="0" bIns="0" rtlCol="0"/>
            <a:lstStyle/>
            <a:p/>
          </p:txBody>
        </p:sp>
        <p:sp>
          <p:nvSpPr>
            <p:cNvPr id="23" name="object 23"/>
            <p:cNvSpPr/>
            <p:nvPr/>
          </p:nvSpPr>
          <p:spPr>
            <a:xfrm>
              <a:off x="3486877" y="278055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p:txBody>
        </p:sp>
        <p:sp>
          <p:nvSpPr>
            <p:cNvPr id="24" name="object 24"/>
            <p:cNvSpPr/>
            <p:nvPr/>
          </p:nvSpPr>
          <p:spPr>
            <a:xfrm>
              <a:off x="4744720" y="1305559"/>
              <a:ext cx="4589780" cy="4663440"/>
            </a:xfrm>
            <a:custGeom>
              <a:avLst/>
              <a:gdLst/>
              <a:ahLst/>
              <a:cxnLst/>
              <a:rect l="l" t="t" r="r" b="b"/>
              <a:pathLst>
                <a:path w="4589780" h="4663440">
                  <a:moveTo>
                    <a:pt x="1247140" y="2032000"/>
                  </a:moveTo>
                  <a:lnTo>
                    <a:pt x="0" y="2032000"/>
                  </a:lnTo>
                  <a:lnTo>
                    <a:pt x="0" y="2087880"/>
                  </a:lnTo>
                  <a:lnTo>
                    <a:pt x="1247140" y="2087880"/>
                  </a:lnTo>
                  <a:lnTo>
                    <a:pt x="1247140" y="2032000"/>
                  </a:lnTo>
                  <a:close/>
                </a:path>
                <a:path w="4589780" h="4663440">
                  <a:moveTo>
                    <a:pt x="1971040" y="4480560"/>
                  </a:moveTo>
                  <a:lnTo>
                    <a:pt x="723900" y="4480560"/>
                  </a:lnTo>
                  <a:lnTo>
                    <a:pt x="723900" y="4538980"/>
                  </a:lnTo>
                  <a:lnTo>
                    <a:pt x="1971040" y="4538980"/>
                  </a:lnTo>
                  <a:lnTo>
                    <a:pt x="1971040" y="4480560"/>
                  </a:lnTo>
                  <a:close/>
                </a:path>
                <a:path w="4589780" h="4663440">
                  <a:moveTo>
                    <a:pt x="4589780" y="0"/>
                  </a:moveTo>
                  <a:lnTo>
                    <a:pt x="3705860" y="0"/>
                  </a:lnTo>
                  <a:lnTo>
                    <a:pt x="3705860" y="4663440"/>
                  </a:lnTo>
                  <a:lnTo>
                    <a:pt x="4589780" y="4663440"/>
                  </a:lnTo>
                  <a:lnTo>
                    <a:pt x="4589780" y="0"/>
                  </a:lnTo>
                  <a:close/>
                </a:path>
              </a:pathLst>
            </a:custGeom>
            <a:solidFill>
              <a:srgbClr val="FFFFFF"/>
            </a:solidFill>
          </p:spPr>
          <p:txBody>
            <a:bodyPr wrap="square" lIns="0" tIns="0" rIns="0" bIns="0" rtlCol="0"/>
            <a:lstStyle/>
            <a:p/>
          </p:txBody>
        </p:sp>
      </p:grpSp>
      <p:sp>
        <p:nvSpPr>
          <p:cNvPr id="25" name="object 25"/>
          <p:cNvSpPr txBox="1"/>
          <p:nvPr/>
        </p:nvSpPr>
        <p:spPr>
          <a:xfrm>
            <a:off x="8726998" y="1439061"/>
            <a:ext cx="482600" cy="4269740"/>
          </a:xfrm>
          <a:prstGeom prst="rect">
            <a:avLst/>
          </a:prstGeom>
        </p:spPr>
        <p:txBody>
          <a:bodyPr wrap="square" lIns="0" tIns="0" rIns="0" bIns="0" rtlCol="0" vert="eaVert">
            <a:spAutoFit/>
          </a:bodyPr>
          <a:lstStyle/>
          <a:p>
            <a:pPr marL="12700">
              <a:lnSpc>
                <a:spcPct val="60000"/>
              </a:lnSpc>
            </a:pPr>
            <a:r>
              <a:rPr dirty="0" sz="3600" b="1">
                <a:latin typeface="Yu Gothic"/>
                <a:cs typeface="Yu Gothic"/>
              </a:rPr>
              <a:t>可処分所得</a:t>
            </a:r>
            <a:r>
              <a:rPr dirty="0" sz="3600" spc="-10" b="1">
                <a:latin typeface="Yu Gothic"/>
                <a:cs typeface="Yu Gothic"/>
              </a:rPr>
              <a:t> </a:t>
            </a:r>
            <a:r>
              <a:rPr dirty="0" sz="3600" b="1">
                <a:latin typeface="Yu Gothic"/>
                <a:cs typeface="Yu Gothic"/>
              </a:rPr>
              <a:t>アップ！</a:t>
            </a:r>
            <a:endParaRPr sz="3600">
              <a:latin typeface="Yu Gothic"/>
              <a:cs typeface="Yu Gothic"/>
            </a:endParaRPr>
          </a:p>
        </p:txBody>
      </p:sp>
      <p:sp>
        <p:nvSpPr>
          <p:cNvPr id="26" name="object 2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37</a:t>
            </a:r>
          </a:p>
        </p:txBody>
      </p:sp>
      <p:sp>
        <p:nvSpPr>
          <p:cNvPr id="27" name="object 2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sp>
        <p:nvSpPr>
          <p:cNvPr id="3" name="object 3"/>
          <p:cNvSpPr/>
          <p:nvPr/>
        </p:nvSpPr>
        <p:spPr>
          <a:xfrm>
            <a:off x="777240" y="1125219"/>
            <a:ext cx="3312160" cy="236220"/>
          </a:xfrm>
          <a:custGeom>
            <a:avLst/>
            <a:gdLst/>
            <a:ahLst/>
            <a:cxnLst/>
            <a:rect l="l" t="t" r="r" b="b"/>
            <a:pathLst>
              <a:path w="3312160" h="236219">
                <a:moveTo>
                  <a:pt x="3312160" y="0"/>
                </a:moveTo>
                <a:lnTo>
                  <a:pt x="0" y="0"/>
                </a:lnTo>
                <a:lnTo>
                  <a:pt x="0" y="236220"/>
                </a:lnTo>
                <a:lnTo>
                  <a:pt x="3312160" y="236220"/>
                </a:lnTo>
                <a:lnTo>
                  <a:pt x="3312160" y="0"/>
                </a:lnTo>
                <a:close/>
              </a:path>
            </a:pathLst>
          </a:custGeom>
          <a:solidFill>
            <a:srgbClr val="FFFF00"/>
          </a:solidFill>
        </p:spPr>
        <p:txBody>
          <a:bodyPr wrap="square" lIns="0" tIns="0" rIns="0" bIns="0" rtlCol="0"/>
          <a:lstStyle/>
          <a:p/>
        </p:txBody>
      </p:sp>
      <p:sp>
        <p:nvSpPr>
          <p:cNvPr id="4" name="object 4"/>
          <p:cNvSpPr txBox="1"/>
          <p:nvPr/>
        </p:nvSpPr>
        <p:spPr>
          <a:xfrm>
            <a:off x="770255" y="913800"/>
            <a:ext cx="8366759" cy="452120"/>
          </a:xfrm>
          <a:prstGeom prst="rect">
            <a:avLst/>
          </a:prstGeom>
        </p:spPr>
        <p:txBody>
          <a:bodyPr wrap="square" lIns="0" tIns="12700" rIns="0" bIns="0" rtlCol="0" vert="horz">
            <a:spAutoFit/>
          </a:bodyPr>
          <a:lstStyle/>
          <a:p>
            <a:pPr marL="12700">
              <a:lnSpc>
                <a:spcPct val="100000"/>
              </a:lnSpc>
              <a:spcBef>
                <a:spcPts val="100"/>
              </a:spcBef>
            </a:pPr>
            <a:r>
              <a:rPr dirty="0" sz="2800" spc="-60" b="1">
                <a:latin typeface="Yu Gothic"/>
                <a:cs typeface="Yu Gothic"/>
              </a:rPr>
              <a:t>「</a:t>
            </a:r>
            <a:r>
              <a:rPr dirty="0" sz="2400" spc="-60" b="1">
                <a:latin typeface="Yu Gothic"/>
                <a:cs typeface="Yu Gothic"/>
              </a:rPr>
              <a:t>フローからストックへ」</a:t>
            </a:r>
            <a:r>
              <a:rPr dirty="0" sz="1800" spc="-60" b="1">
                <a:latin typeface="Yu Gothic"/>
                <a:cs typeface="Yu Gothic"/>
              </a:rPr>
              <a:t>をコンセプトに</a:t>
            </a:r>
            <a:r>
              <a:rPr dirty="0" sz="1800" spc="-65" b="1">
                <a:latin typeface="Yu Gothic"/>
                <a:cs typeface="Yu Gothic"/>
              </a:rPr>
              <a:t>、</a:t>
            </a:r>
            <a:r>
              <a:rPr dirty="0" sz="2400" b="1">
                <a:latin typeface="Yu Gothic"/>
                <a:cs typeface="Yu Gothic"/>
              </a:rPr>
              <a:t>“税体系一体”</a:t>
            </a:r>
            <a:r>
              <a:rPr dirty="0" sz="1800" b="1">
                <a:latin typeface="Yu Gothic"/>
                <a:cs typeface="Yu Gothic"/>
              </a:rPr>
              <a:t>での改革。</a:t>
            </a:r>
            <a:endParaRPr sz="1800">
              <a:latin typeface="Yu Gothic"/>
              <a:cs typeface="Yu Gothic"/>
            </a:endParaRPr>
          </a:p>
        </p:txBody>
      </p:sp>
      <p:pic>
        <p:nvPicPr>
          <p:cNvPr id="5" name="object 5"/>
          <p:cNvPicPr/>
          <p:nvPr/>
        </p:nvPicPr>
        <p:blipFill>
          <a:blip r:embed="rId3" cstate="print"/>
          <a:stretch>
            <a:fillRect/>
          </a:stretch>
        </p:blipFill>
        <p:spPr>
          <a:xfrm>
            <a:off x="165100" y="5702300"/>
            <a:ext cx="9575800" cy="607059"/>
          </a:xfrm>
          <a:prstGeom prst="rect">
            <a:avLst/>
          </a:prstGeom>
        </p:spPr>
      </p:pic>
      <p:grpSp>
        <p:nvGrpSpPr>
          <p:cNvPr id="6" name="object 6"/>
          <p:cNvGrpSpPr/>
          <p:nvPr/>
        </p:nvGrpSpPr>
        <p:grpSpPr>
          <a:xfrm>
            <a:off x="-17779" y="0"/>
            <a:ext cx="9944100" cy="5556250"/>
            <a:chOff x="-17779" y="0"/>
            <a:chExt cx="9944100" cy="5556250"/>
          </a:xfrm>
        </p:grpSpPr>
        <p:sp>
          <p:nvSpPr>
            <p:cNvPr id="7" name="object 7"/>
            <p:cNvSpPr/>
            <p:nvPr/>
          </p:nvSpPr>
          <p:spPr>
            <a:xfrm>
              <a:off x="1270" y="781050"/>
              <a:ext cx="9906000" cy="4737100"/>
            </a:xfrm>
            <a:custGeom>
              <a:avLst/>
              <a:gdLst/>
              <a:ahLst/>
              <a:cxnLst/>
              <a:rect l="l" t="t" r="r" b="b"/>
              <a:pathLst>
                <a:path w="9906000" h="4737100">
                  <a:moveTo>
                    <a:pt x="0" y="0"/>
                  </a:moveTo>
                  <a:lnTo>
                    <a:pt x="9906000" y="0"/>
                  </a:lnTo>
                  <a:lnTo>
                    <a:pt x="9906000" y="4737100"/>
                  </a:lnTo>
                  <a:lnTo>
                    <a:pt x="0" y="4737100"/>
                  </a:lnTo>
                  <a:lnTo>
                    <a:pt x="0" y="0"/>
                  </a:lnTo>
                  <a:close/>
                </a:path>
              </a:pathLst>
            </a:custGeom>
            <a:ln w="38100">
              <a:solidFill>
                <a:srgbClr val="188535"/>
              </a:solidFill>
            </a:ln>
          </p:spPr>
          <p:txBody>
            <a:bodyPr wrap="square" lIns="0" tIns="0" rIns="0" bIns="0" rtlCol="0"/>
            <a:lstStyle/>
            <a:p/>
          </p:txBody>
        </p:sp>
        <p:pic>
          <p:nvPicPr>
            <p:cNvPr id="8" name="object 8"/>
            <p:cNvPicPr/>
            <p:nvPr/>
          </p:nvPicPr>
          <p:blipFill>
            <a:blip r:embed="rId4" cstate="print"/>
            <a:stretch>
              <a:fillRect/>
            </a:stretch>
          </p:blipFill>
          <p:spPr>
            <a:xfrm>
              <a:off x="1270" y="0"/>
              <a:ext cx="9904730" cy="778509"/>
            </a:xfrm>
            <a:prstGeom prst="rect">
              <a:avLst/>
            </a:prstGeom>
          </p:spPr>
        </p:pic>
        <p:sp>
          <p:nvSpPr>
            <p:cNvPr id="9" name="object 9"/>
            <p:cNvSpPr/>
            <p:nvPr/>
          </p:nvSpPr>
          <p:spPr>
            <a:xfrm>
              <a:off x="1270" y="0"/>
              <a:ext cx="9904730" cy="778510"/>
            </a:xfrm>
            <a:custGeom>
              <a:avLst/>
              <a:gdLst/>
              <a:ahLst/>
              <a:cxnLst/>
              <a:rect l="l" t="t" r="r" b="b"/>
              <a:pathLst>
                <a:path w="9904730" h="778510">
                  <a:moveTo>
                    <a:pt x="9904730" y="778510"/>
                  </a:moveTo>
                  <a:lnTo>
                    <a:pt x="0" y="778510"/>
                  </a:lnTo>
                  <a:lnTo>
                    <a:pt x="0" y="0"/>
                  </a:lnTo>
                </a:path>
              </a:pathLst>
            </a:custGeom>
            <a:ln w="38100">
              <a:solidFill>
                <a:srgbClr val="188535"/>
              </a:solidFill>
            </a:ln>
          </p:spPr>
          <p:txBody>
            <a:bodyPr wrap="square" lIns="0" tIns="0" rIns="0" bIns="0" rtlCol="0"/>
            <a:lstStyle/>
            <a:p/>
          </p:txBody>
        </p:sp>
      </p:grpSp>
      <p:sp>
        <p:nvSpPr>
          <p:cNvPr id="10" name="object 10"/>
          <p:cNvSpPr txBox="1">
            <a:spLocks noGrp="1"/>
          </p:cNvSpPr>
          <p:nvPr>
            <p:ph type="title"/>
          </p:nvPr>
        </p:nvSpPr>
        <p:spPr>
          <a:xfrm>
            <a:off x="485140" y="93331"/>
            <a:ext cx="6121400" cy="513080"/>
          </a:xfrm>
          <a:prstGeom prst="rect"/>
        </p:spPr>
        <p:txBody>
          <a:bodyPr wrap="square" lIns="0" tIns="12700" rIns="0" bIns="0" rtlCol="0" vert="horz">
            <a:spAutoFit/>
          </a:bodyPr>
          <a:lstStyle/>
          <a:p>
            <a:pPr marL="12700">
              <a:lnSpc>
                <a:spcPct val="100000"/>
              </a:lnSpc>
              <a:spcBef>
                <a:spcPts val="100"/>
              </a:spcBef>
              <a:tabLst>
                <a:tab pos="4482465" algn="l"/>
              </a:tabLst>
            </a:pPr>
            <a:r>
              <a:rPr dirty="0" u="none" sz="3200" b="1">
                <a:solidFill>
                  <a:srgbClr val="FFFFFF"/>
                </a:solidFill>
                <a:latin typeface="Yu Gothic"/>
                <a:cs typeface="Yu Gothic"/>
              </a:rPr>
              <a:t>日本大改革の三本柱①	税制改革</a:t>
            </a:r>
            <a:endParaRPr sz="3200">
              <a:latin typeface="Yu Gothic"/>
              <a:cs typeface="Yu Gothic"/>
            </a:endParaRPr>
          </a:p>
        </p:txBody>
      </p:sp>
      <p:sp>
        <p:nvSpPr>
          <p:cNvPr id="11" name="object 11"/>
          <p:cNvSpPr txBox="1"/>
          <p:nvPr/>
        </p:nvSpPr>
        <p:spPr>
          <a:xfrm>
            <a:off x="341820" y="5750812"/>
            <a:ext cx="9220200" cy="513080"/>
          </a:xfrm>
          <a:prstGeom prst="rect">
            <a:avLst/>
          </a:prstGeom>
        </p:spPr>
        <p:txBody>
          <a:bodyPr wrap="square" lIns="0" tIns="12700" rIns="0" bIns="0" rtlCol="0" vert="horz">
            <a:spAutoFit/>
          </a:bodyPr>
          <a:lstStyle/>
          <a:p>
            <a:pPr marL="12700">
              <a:lnSpc>
                <a:spcPct val="100000"/>
              </a:lnSpc>
              <a:spcBef>
                <a:spcPts val="100"/>
              </a:spcBef>
            </a:pPr>
            <a:r>
              <a:rPr dirty="0" sz="3200" spc="910" b="1">
                <a:solidFill>
                  <a:srgbClr val="232323"/>
                </a:solidFill>
                <a:latin typeface="Yu Gothic UI Semibold"/>
                <a:cs typeface="Yu Gothic UI Semibold"/>
              </a:rPr>
              <a:t>フェア</a:t>
            </a:r>
            <a:r>
              <a:rPr dirty="0" sz="2800" spc="495" b="1">
                <a:solidFill>
                  <a:srgbClr val="232323"/>
                </a:solidFill>
                <a:latin typeface="Yu Gothic UI Semibold"/>
                <a:cs typeface="Yu Gothic UI Semibold"/>
              </a:rPr>
              <a:t>で</a:t>
            </a:r>
            <a:r>
              <a:rPr dirty="0" sz="3200" spc="625" b="1">
                <a:solidFill>
                  <a:srgbClr val="232323"/>
                </a:solidFill>
                <a:latin typeface="Yu Gothic UI Semibold"/>
                <a:cs typeface="Yu Gothic UI Semibold"/>
              </a:rPr>
              <a:t>シンプル</a:t>
            </a:r>
            <a:r>
              <a:rPr dirty="0" sz="2800" spc="345" b="1">
                <a:solidFill>
                  <a:srgbClr val="232323"/>
                </a:solidFill>
                <a:latin typeface="Yu Gothic UI Semibold"/>
                <a:cs typeface="Yu Gothic UI Semibold"/>
              </a:rPr>
              <a:t>な</a:t>
            </a:r>
            <a:r>
              <a:rPr dirty="0" sz="2800" spc="345" b="1">
                <a:solidFill>
                  <a:srgbClr val="232323"/>
                </a:solidFill>
                <a:latin typeface="Yu Gothic UI Semibold"/>
                <a:cs typeface="Yu Gothic UI Semibold"/>
              </a:rPr>
              <a:t>仕組</a:t>
            </a:r>
            <a:r>
              <a:rPr dirty="0" sz="2800" spc="250" b="1">
                <a:solidFill>
                  <a:srgbClr val="232323"/>
                </a:solidFill>
                <a:latin typeface="Yu Gothic UI Semibold"/>
                <a:cs typeface="Yu Gothic UI Semibold"/>
              </a:rPr>
              <a:t>み</a:t>
            </a:r>
            <a:r>
              <a:rPr dirty="0" sz="2800" spc="940" b="1">
                <a:solidFill>
                  <a:srgbClr val="232323"/>
                </a:solidFill>
                <a:latin typeface="Yu Gothic UI Semibold"/>
                <a:cs typeface="Yu Gothic UI Semibold"/>
              </a:rPr>
              <a:t>、</a:t>
            </a:r>
            <a:r>
              <a:rPr dirty="0" sz="3200" spc="940" b="1">
                <a:solidFill>
                  <a:srgbClr val="232323"/>
                </a:solidFill>
                <a:latin typeface="Yu Gothic UI Semibold"/>
                <a:cs typeface="Yu Gothic UI Semibold"/>
              </a:rPr>
              <a:t>成長</a:t>
            </a:r>
            <a:r>
              <a:rPr dirty="0" sz="2800" spc="480" b="1">
                <a:solidFill>
                  <a:srgbClr val="232323"/>
                </a:solidFill>
                <a:latin typeface="Yu Gothic UI Semibold"/>
                <a:cs typeface="Yu Gothic UI Semibold"/>
              </a:rPr>
              <a:t>のための</a:t>
            </a:r>
            <a:r>
              <a:rPr dirty="0" sz="3200" spc="480" b="1">
                <a:solidFill>
                  <a:srgbClr val="232323"/>
                </a:solidFill>
                <a:latin typeface="Yu Gothic UI Semibold"/>
                <a:cs typeface="Yu Gothic UI Semibold"/>
              </a:rPr>
              <a:t>税制</a:t>
            </a:r>
            <a:r>
              <a:rPr dirty="0" sz="2800" spc="455" b="1">
                <a:solidFill>
                  <a:srgbClr val="232323"/>
                </a:solidFill>
                <a:latin typeface="Yu Gothic UI Semibold"/>
                <a:cs typeface="Yu Gothic UI Semibold"/>
              </a:rPr>
              <a:t>へ</a:t>
            </a:r>
            <a:r>
              <a:rPr dirty="0" sz="3200" spc="455" b="1">
                <a:solidFill>
                  <a:srgbClr val="232323"/>
                </a:solidFill>
                <a:latin typeface="Yu Gothic UI Semibold"/>
                <a:cs typeface="Yu Gothic UI Semibold"/>
              </a:rPr>
              <a:t>転換</a:t>
            </a:r>
            <a:endParaRPr sz="3200">
              <a:latin typeface="Yu Gothic UI Semibold"/>
              <a:cs typeface="Yu Gothic UI Semibold"/>
            </a:endParaRPr>
          </a:p>
        </p:txBody>
      </p:sp>
      <p:sp>
        <p:nvSpPr>
          <p:cNvPr id="12" name="object 12"/>
          <p:cNvSpPr txBox="1"/>
          <p:nvPr/>
        </p:nvSpPr>
        <p:spPr>
          <a:xfrm>
            <a:off x="993139" y="1597660"/>
            <a:ext cx="7919720" cy="734060"/>
          </a:xfrm>
          <a:prstGeom prst="rect">
            <a:avLst/>
          </a:prstGeom>
          <a:solidFill>
            <a:srgbClr val="92D050"/>
          </a:solidFill>
        </p:spPr>
        <p:txBody>
          <a:bodyPr wrap="square" lIns="0" tIns="109855" rIns="0" bIns="0" rtlCol="0" vert="horz">
            <a:spAutoFit/>
          </a:bodyPr>
          <a:lstStyle/>
          <a:p>
            <a:pPr marL="189865">
              <a:lnSpc>
                <a:spcPct val="100000"/>
              </a:lnSpc>
              <a:spcBef>
                <a:spcPts val="865"/>
              </a:spcBef>
            </a:pPr>
            <a:r>
              <a:rPr dirty="0" sz="2400" spc="-60" b="1">
                <a:solidFill>
                  <a:srgbClr val="FFFFFF"/>
                </a:solidFill>
                <a:latin typeface="Yu Gothic UI Semibold"/>
                <a:cs typeface="Yu Gothic UI Semibold"/>
              </a:rPr>
              <a:t>消費喚起</a:t>
            </a:r>
            <a:r>
              <a:rPr dirty="0" sz="2000" spc="470" b="1">
                <a:solidFill>
                  <a:srgbClr val="FFFFFF"/>
                </a:solidFill>
                <a:latin typeface="Yu Gothic UI Semibold"/>
                <a:cs typeface="Yu Gothic UI Semibold"/>
              </a:rPr>
              <a:t>と</a:t>
            </a:r>
            <a:r>
              <a:rPr dirty="0" sz="2400" spc="-60" b="1">
                <a:solidFill>
                  <a:srgbClr val="FFFFFF"/>
                </a:solidFill>
                <a:latin typeface="Yu Gothic UI Semibold"/>
                <a:cs typeface="Yu Gothic UI Semibold"/>
              </a:rPr>
              <a:t>経済成長</a:t>
            </a:r>
            <a:r>
              <a:rPr dirty="0" sz="2000" spc="180" b="1">
                <a:solidFill>
                  <a:srgbClr val="FFFFFF"/>
                </a:solidFill>
                <a:latin typeface="Yu Gothic UI Semibold"/>
                <a:cs typeface="Yu Gothic UI Semibold"/>
              </a:rPr>
              <a:t>を重視する</a:t>
            </a:r>
            <a:r>
              <a:rPr dirty="0" sz="2800" spc="1340" b="1">
                <a:solidFill>
                  <a:srgbClr val="FFFFFF"/>
                </a:solidFill>
                <a:latin typeface="Yu Gothic UI Semibold"/>
                <a:cs typeface="Yu Gothic UI Semibold"/>
              </a:rPr>
              <a:t>「</a:t>
            </a:r>
            <a:r>
              <a:rPr dirty="0" sz="3200" spc="395" b="1">
                <a:solidFill>
                  <a:srgbClr val="FFFFFF"/>
                </a:solidFill>
                <a:latin typeface="Yu Gothic UI Semibold"/>
                <a:cs typeface="Yu Gothic UI Semibold"/>
              </a:rPr>
              <a:t>フロー大減</a:t>
            </a:r>
            <a:r>
              <a:rPr dirty="0" sz="3200" spc="500" b="1">
                <a:solidFill>
                  <a:srgbClr val="FFFFFF"/>
                </a:solidFill>
                <a:latin typeface="Yu Gothic UI Semibold"/>
                <a:cs typeface="Yu Gothic UI Semibold"/>
              </a:rPr>
              <a:t>税</a:t>
            </a:r>
            <a:r>
              <a:rPr dirty="0" sz="2800" spc="1340" b="1">
                <a:solidFill>
                  <a:srgbClr val="FFFFFF"/>
                </a:solidFill>
                <a:latin typeface="Yu Gothic UI Semibold"/>
                <a:cs typeface="Yu Gothic UI Semibold"/>
              </a:rPr>
              <a:t>」</a:t>
            </a:r>
            <a:r>
              <a:rPr dirty="0" sz="2400" spc="210" b="1">
                <a:solidFill>
                  <a:srgbClr val="FFFFFF"/>
                </a:solidFill>
                <a:latin typeface="Yu Gothic UI Semibold"/>
                <a:cs typeface="Yu Gothic UI Semibold"/>
              </a:rPr>
              <a:t>を！</a:t>
            </a:r>
            <a:endParaRPr sz="2400">
              <a:latin typeface="Yu Gothic UI Semibold"/>
              <a:cs typeface="Yu Gothic UI Semibold"/>
            </a:endParaRPr>
          </a:p>
        </p:txBody>
      </p:sp>
      <p:sp>
        <p:nvSpPr>
          <p:cNvPr id="13" name="object 13"/>
          <p:cNvSpPr txBox="1"/>
          <p:nvPr/>
        </p:nvSpPr>
        <p:spPr>
          <a:xfrm>
            <a:off x="1717488" y="3067512"/>
            <a:ext cx="5674360" cy="822325"/>
          </a:xfrm>
          <a:prstGeom prst="rect">
            <a:avLst/>
          </a:prstGeom>
        </p:spPr>
        <p:txBody>
          <a:bodyPr wrap="square" lIns="0" tIns="12700" rIns="0" bIns="0" rtlCol="0" vert="horz">
            <a:spAutoFit/>
          </a:bodyPr>
          <a:lstStyle/>
          <a:p>
            <a:pPr marL="12700">
              <a:lnSpc>
                <a:spcPct val="100000"/>
              </a:lnSpc>
              <a:spcBef>
                <a:spcPts val="100"/>
              </a:spcBef>
            </a:pPr>
            <a:r>
              <a:rPr dirty="0" sz="2000" spc="-60" b="1">
                <a:solidFill>
                  <a:srgbClr val="001F5F"/>
                </a:solidFill>
                <a:latin typeface="Yu Gothic UI Semibold"/>
                <a:cs typeface="Yu Gothic UI Semibold"/>
              </a:rPr>
              <a:t>法人</a:t>
            </a:r>
            <a:r>
              <a:rPr dirty="0" sz="2000" b="1">
                <a:solidFill>
                  <a:srgbClr val="001F5F"/>
                </a:solidFill>
                <a:latin typeface="Yu Gothic UI Semibold"/>
                <a:cs typeface="Yu Gothic UI Semibold"/>
              </a:rPr>
              <a:t>税</a:t>
            </a:r>
            <a:r>
              <a:rPr dirty="0" sz="2000" spc="-25" b="1">
                <a:solidFill>
                  <a:srgbClr val="001F5F"/>
                </a:solidFill>
                <a:latin typeface="Yu Gothic UI Semibold"/>
                <a:cs typeface="Yu Gothic UI Semibold"/>
              </a:rPr>
              <a:t> </a:t>
            </a:r>
            <a:r>
              <a:rPr dirty="0" sz="2000" spc="-60" b="1">
                <a:solidFill>
                  <a:srgbClr val="001F5F"/>
                </a:solidFill>
                <a:latin typeface="Yu Gothic UI Semibold"/>
                <a:cs typeface="Yu Gothic UI Semibold"/>
              </a:rPr>
              <a:t>減</a:t>
            </a:r>
            <a:r>
              <a:rPr dirty="0" sz="2000" b="1">
                <a:solidFill>
                  <a:srgbClr val="001F5F"/>
                </a:solidFill>
                <a:latin typeface="Yu Gothic UI Semibold"/>
                <a:cs typeface="Yu Gothic UI Semibold"/>
              </a:rPr>
              <a:t>税</a:t>
            </a:r>
            <a:r>
              <a:rPr dirty="0" sz="2000" spc="-25" b="1">
                <a:solidFill>
                  <a:srgbClr val="001F5F"/>
                </a:solidFill>
                <a:latin typeface="Yu Gothic UI Semibold"/>
                <a:cs typeface="Yu Gothic UI Semibold"/>
              </a:rPr>
              <a:t> </a:t>
            </a:r>
            <a:r>
              <a:rPr dirty="0" sz="2000" b="1">
                <a:latin typeface="Yu Gothic UI Semibold"/>
                <a:cs typeface="Yu Gothic UI Semibold"/>
              </a:rPr>
              <a:t>＋</a:t>
            </a:r>
            <a:r>
              <a:rPr dirty="0" sz="2000" spc="-25" b="1">
                <a:latin typeface="Yu Gothic UI Semibold"/>
                <a:cs typeface="Yu Gothic UI Semibold"/>
              </a:rPr>
              <a:t> </a:t>
            </a:r>
            <a:r>
              <a:rPr dirty="0" sz="2000" spc="20" b="1">
                <a:latin typeface="Yu Gothic UI Semibold"/>
                <a:cs typeface="Yu Gothic UI Semibold"/>
              </a:rPr>
              <a:t>既得権益化</a:t>
            </a:r>
            <a:r>
              <a:rPr dirty="0" sz="2000" spc="-5" b="1">
                <a:latin typeface="Yu Gothic UI Semibold"/>
                <a:cs typeface="Yu Gothic UI Semibold"/>
              </a:rPr>
              <a:t>し</a:t>
            </a:r>
            <a:r>
              <a:rPr dirty="0" sz="2000" spc="5" b="1">
                <a:latin typeface="Yu Gothic UI Semibold"/>
                <a:cs typeface="Yu Gothic UI Semibold"/>
              </a:rPr>
              <a:t>た</a:t>
            </a:r>
            <a:r>
              <a:rPr dirty="0" sz="2000" spc="20" b="1">
                <a:latin typeface="Yu Gothic UI Semibold"/>
                <a:cs typeface="Yu Gothic UI Semibold"/>
              </a:rPr>
              <a:t>租税特別措置</a:t>
            </a:r>
            <a:r>
              <a:rPr dirty="0" sz="2000" spc="10" b="1">
                <a:latin typeface="Yu Gothic UI Semibold"/>
                <a:cs typeface="Yu Gothic UI Semibold"/>
              </a:rPr>
              <a:t>の</a:t>
            </a:r>
            <a:r>
              <a:rPr dirty="0" sz="2000" spc="20" b="1">
                <a:latin typeface="Yu Gothic UI Semibold"/>
                <a:cs typeface="Yu Gothic UI Semibold"/>
              </a:rPr>
              <a:t>廃止</a:t>
            </a:r>
            <a:endParaRPr sz="2000">
              <a:latin typeface="Yu Gothic UI Semibold"/>
              <a:cs typeface="Yu Gothic UI Semibold"/>
            </a:endParaRPr>
          </a:p>
          <a:p>
            <a:pPr marL="12700">
              <a:lnSpc>
                <a:spcPct val="100000"/>
              </a:lnSpc>
              <a:spcBef>
                <a:spcPts val="1470"/>
              </a:spcBef>
            </a:pPr>
            <a:r>
              <a:rPr dirty="0" sz="2000" spc="-60" b="1">
                <a:solidFill>
                  <a:srgbClr val="001F5F"/>
                </a:solidFill>
                <a:latin typeface="Yu Gothic UI Semibold"/>
                <a:cs typeface="Yu Gothic UI Semibold"/>
              </a:rPr>
              <a:t>所得</a:t>
            </a:r>
            <a:r>
              <a:rPr dirty="0" sz="2000" b="1">
                <a:solidFill>
                  <a:srgbClr val="001F5F"/>
                </a:solidFill>
                <a:latin typeface="Yu Gothic UI Semibold"/>
                <a:cs typeface="Yu Gothic UI Semibold"/>
              </a:rPr>
              <a:t>税</a:t>
            </a:r>
            <a:r>
              <a:rPr dirty="0" sz="2000" spc="-110" b="1">
                <a:solidFill>
                  <a:srgbClr val="001F5F"/>
                </a:solidFill>
                <a:latin typeface="Yu Gothic UI Semibold"/>
                <a:cs typeface="Yu Gothic UI Semibold"/>
              </a:rPr>
              <a:t> </a:t>
            </a:r>
            <a:r>
              <a:rPr dirty="0" sz="2000" spc="-60" b="1">
                <a:solidFill>
                  <a:srgbClr val="001F5F"/>
                </a:solidFill>
                <a:latin typeface="Yu Gothic UI Semibold"/>
                <a:cs typeface="Yu Gothic UI Semibold"/>
              </a:rPr>
              <a:t>実質減税</a:t>
            </a:r>
            <a:endParaRPr sz="2000">
              <a:latin typeface="Yu Gothic UI Semibold"/>
              <a:cs typeface="Yu Gothic UI Semibold"/>
            </a:endParaRPr>
          </a:p>
        </p:txBody>
      </p:sp>
      <p:sp>
        <p:nvSpPr>
          <p:cNvPr id="14" name="object 14"/>
          <p:cNvSpPr txBox="1"/>
          <p:nvPr/>
        </p:nvSpPr>
        <p:spPr>
          <a:xfrm>
            <a:off x="4643568" y="3917749"/>
            <a:ext cx="3599179"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7E7E7E"/>
                </a:solidFill>
                <a:latin typeface="Yu Gothic UI Semibold"/>
                <a:cs typeface="Yu Gothic UI Semibold"/>
              </a:rPr>
              <a:t>（全国民</a:t>
            </a:r>
            <a:r>
              <a:rPr dirty="0" sz="1400" spc="-20" b="1">
                <a:solidFill>
                  <a:srgbClr val="7E7E7E"/>
                </a:solidFill>
                <a:latin typeface="Yu Gothic UI Semibold"/>
                <a:cs typeface="Yu Gothic UI Semibold"/>
              </a:rPr>
              <a:t>への</a:t>
            </a:r>
            <a:r>
              <a:rPr dirty="0" sz="1400" spc="-10" b="1">
                <a:solidFill>
                  <a:srgbClr val="7E7E7E"/>
                </a:solidFill>
                <a:latin typeface="Yu Gothic UI Semibold"/>
                <a:cs typeface="Yu Gothic UI Semibold"/>
              </a:rPr>
              <a:t>最低所得保障</a:t>
            </a:r>
            <a:r>
              <a:rPr dirty="0" sz="1400" spc="-30" b="1">
                <a:solidFill>
                  <a:srgbClr val="7E7E7E"/>
                </a:solidFill>
                <a:latin typeface="Yu Gothic UI Semibold"/>
                <a:cs typeface="Yu Gothic UI Semibold"/>
              </a:rPr>
              <a:t>、</a:t>
            </a:r>
            <a:r>
              <a:rPr dirty="0" sz="1400" spc="-10" b="1">
                <a:solidFill>
                  <a:srgbClr val="7E7E7E"/>
                </a:solidFill>
                <a:latin typeface="Yu Gothic UI Semibold"/>
                <a:cs typeface="Yu Gothic UI Semibold"/>
              </a:rPr>
              <a:t>所得控除</a:t>
            </a:r>
            <a:r>
              <a:rPr dirty="0" sz="1400" spc="-20" b="1">
                <a:solidFill>
                  <a:srgbClr val="7E7E7E"/>
                </a:solidFill>
                <a:latin typeface="Yu Gothic UI Semibold"/>
                <a:cs typeface="Yu Gothic UI Semibold"/>
              </a:rPr>
              <a:t>の</a:t>
            </a:r>
            <a:r>
              <a:rPr dirty="0" sz="1400" spc="-10" b="1">
                <a:solidFill>
                  <a:srgbClr val="7E7E7E"/>
                </a:solidFill>
                <a:latin typeface="Yu Gothic UI Semibold"/>
                <a:cs typeface="Yu Gothic UI Semibold"/>
              </a:rPr>
              <a:t>代替）</a:t>
            </a:r>
            <a:endParaRPr sz="1400">
              <a:latin typeface="Yu Gothic UI Semibold"/>
              <a:cs typeface="Yu Gothic UI Semibold"/>
            </a:endParaRPr>
          </a:p>
        </p:txBody>
      </p:sp>
      <p:sp>
        <p:nvSpPr>
          <p:cNvPr id="15" name="object 15"/>
          <p:cNvSpPr txBox="1"/>
          <p:nvPr/>
        </p:nvSpPr>
        <p:spPr>
          <a:xfrm>
            <a:off x="2159448" y="3866949"/>
            <a:ext cx="2305050" cy="848360"/>
          </a:xfrm>
          <a:prstGeom prst="rect">
            <a:avLst/>
          </a:prstGeom>
        </p:spPr>
        <p:txBody>
          <a:bodyPr wrap="square" lIns="0" tIns="12700" rIns="0" bIns="0" rtlCol="0" vert="horz">
            <a:spAutoFit/>
          </a:bodyPr>
          <a:lstStyle/>
          <a:p>
            <a:pPr marL="302260" indent="-290195">
              <a:lnSpc>
                <a:spcPct val="100000"/>
              </a:lnSpc>
              <a:spcBef>
                <a:spcPts val="100"/>
              </a:spcBef>
              <a:buChar char="•"/>
              <a:tabLst>
                <a:tab pos="302895" algn="l"/>
              </a:tabLst>
            </a:pPr>
            <a:r>
              <a:rPr dirty="0" sz="1800" spc="370" b="1">
                <a:latin typeface="Yu Gothic UI Semibold"/>
                <a:cs typeface="Yu Gothic UI Semibold"/>
              </a:rPr>
              <a:t>ベーシックインカム</a:t>
            </a:r>
            <a:endParaRPr sz="1800">
              <a:latin typeface="Yu Gothic UI Semibold"/>
              <a:cs typeface="Yu Gothic UI Semibold"/>
            </a:endParaRPr>
          </a:p>
          <a:p>
            <a:pPr marL="302260" indent="-290195">
              <a:lnSpc>
                <a:spcPct val="100000"/>
              </a:lnSpc>
              <a:buChar char="•"/>
              <a:tabLst>
                <a:tab pos="302895" algn="l"/>
              </a:tabLst>
            </a:pPr>
            <a:r>
              <a:rPr dirty="0" sz="1800" spc="425" b="1">
                <a:latin typeface="Yu Gothic UI Semibold"/>
                <a:cs typeface="Yu Gothic UI Semibold"/>
              </a:rPr>
              <a:t>フラットタックス</a:t>
            </a:r>
            <a:endParaRPr sz="1800">
              <a:latin typeface="Yu Gothic UI Semibold"/>
              <a:cs typeface="Yu Gothic UI Semibold"/>
            </a:endParaRPr>
          </a:p>
          <a:p>
            <a:pPr marL="302260" indent="-290195">
              <a:lnSpc>
                <a:spcPct val="100000"/>
              </a:lnSpc>
              <a:buChar char="•"/>
              <a:tabLst>
                <a:tab pos="302895" algn="l"/>
              </a:tabLst>
            </a:pPr>
            <a:r>
              <a:rPr dirty="0" sz="1800" spc="-60" b="1">
                <a:latin typeface="Yu Gothic UI Semibold"/>
                <a:cs typeface="Yu Gothic UI Semibold"/>
              </a:rPr>
              <a:t>総合課税</a:t>
            </a:r>
            <a:endParaRPr sz="1800">
              <a:latin typeface="Yu Gothic UI Semibold"/>
              <a:cs typeface="Yu Gothic UI Semibold"/>
            </a:endParaRPr>
          </a:p>
        </p:txBody>
      </p:sp>
      <p:sp>
        <p:nvSpPr>
          <p:cNvPr id="16" name="object 16"/>
          <p:cNvSpPr txBox="1"/>
          <p:nvPr/>
        </p:nvSpPr>
        <p:spPr>
          <a:xfrm>
            <a:off x="4605468" y="4131109"/>
            <a:ext cx="3792220" cy="574040"/>
          </a:xfrm>
          <a:prstGeom prst="rect">
            <a:avLst/>
          </a:prstGeom>
        </p:spPr>
        <p:txBody>
          <a:bodyPr wrap="square" lIns="0" tIns="73660" rIns="0" bIns="0" rtlCol="0" vert="horz">
            <a:spAutoFit/>
          </a:bodyPr>
          <a:lstStyle/>
          <a:p>
            <a:pPr marL="35560">
              <a:lnSpc>
                <a:spcPct val="100000"/>
              </a:lnSpc>
              <a:spcBef>
                <a:spcPts val="580"/>
              </a:spcBef>
            </a:pPr>
            <a:r>
              <a:rPr dirty="0" sz="1400" spc="55" b="1">
                <a:solidFill>
                  <a:srgbClr val="7E7E7E"/>
                </a:solidFill>
                <a:latin typeface="Yu Gothic UI Semibold"/>
                <a:cs typeface="Yu Gothic UI Semibold"/>
              </a:rPr>
              <a:t>（累進課税</a:t>
            </a:r>
            <a:r>
              <a:rPr dirty="0" sz="1400" spc="35" b="1">
                <a:solidFill>
                  <a:srgbClr val="7E7E7E"/>
                </a:solidFill>
                <a:latin typeface="Yu Gothic UI Semibold"/>
                <a:cs typeface="Yu Gothic UI Semibold"/>
              </a:rPr>
              <a:t>の</a:t>
            </a:r>
            <a:r>
              <a:rPr dirty="0" sz="1400" spc="55" b="1">
                <a:solidFill>
                  <a:srgbClr val="7E7E7E"/>
                </a:solidFill>
                <a:latin typeface="Yu Gothic UI Semibold"/>
                <a:cs typeface="Yu Gothic UI Semibold"/>
              </a:rPr>
              <a:t>適正化</a:t>
            </a:r>
            <a:r>
              <a:rPr dirty="0" sz="1400" spc="10" b="1">
                <a:solidFill>
                  <a:srgbClr val="7E7E7E"/>
                </a:solidFill>
                <a:latin typeface="Yu Gothic UI Semibold"/>
                <a:cs typeface="Yu Gothic UI Semibold"/>
              </a:rPr>
              <a:t>、</a:t>
            </a:r>
            <a:r>
              <a:rPr dirty="0" sz="1400" spc="30" b="1">
                <a:solidFill>
                  <a:srgbClr val="7E7E7E"/>
                </a:solidFill>
                <a:latin typeface="Yu Gothic UI Semibold"/>
                <a:cs typeface="Yu Gothic UI Semibold"/>
              </a:rPr>
              <a:t>シ</a:t>
            </a:r>
            <a:r>
              <a:rPr dirty="0" sz="1400" spc="25" b="1">
                <a:solidFill>
                  <a:srgbClr val="7E7E7E"/>
                </a:solidFill>
                <a:latin typeface="Yu Gothic UI Semibold"/>
                <a:cs typeface="Yu Gothic UI Semibold"/>
              </a:rPr>
              <a:t>ンプ</a:t>
            </a:r>
            <a:r>
              <a:rPr dirty="0" sz="1400" spc="35" b="1">
                <a:solidFill>
                  <a:srgbClr val="7E7E7E"/>
                </a:solidFill>
                <a:latin typeface="Yu Gothic UI Semibold"/>
                <a:cs typeface="Yu Gothic UI Semibold"/>
              </a:rPr>
              <a:t>ル</a:t>
            </a:r>
            <a:r>
              <a:rPr dirty="0" sz="1400" spc="40" b="1">
                <a:solidFill>
                  <a:srgbClr val="7E7E7E"/>
                </a:solidFill>
                <a:latin typeface="Yu Gothic UI Semibold"/>
                <a:cs typeface="Yu Gothic UI Semibold"/>
              </a:rPr>
              <a:t>な</a:t>
            </a:r>
            <a:r>
              <a:rPr dirty="0" sz="1400" spc="55" b="1">
                <a:solidFill>
                  <a:srgbClr val="7E7E7E"/>
                </a:solidFill>
                <a:latin typeface="Yu Gothic UI Semibold"/>
                <a:cs typeface="Yu Gothic UI Semibold"/>
              </a:rPr>
              <a:t>税制</a:t>
            </a:r>
            <a:r>
              <a:rPr dirty="0" sz="1400" spc="35" b="1">
                <a:solidFill>
                  <a:srgbClr val="7E7E7E"/>
                </a:solidFill>
                <a:latin typeface="Yu Gothic UI Semibold"/>
                <a:cs typeface="Yu Gothic UI Semibold"/>
              </a:rPr>
              <a:t>への</a:t>
            </a:r>
            <a:r>
              <a:rPr dirty="0" sz="1400" spc="55" b="1">
                <a:solidFill>
                  <a:srgbClr val="7E7E7E"/>
                </a:solidFill>
                <a:latin typeface="Yu Gothic UI Semibold"/>
                <a:cs typeface="Yu Gothic UI Semibold"/>
              </a:rPr>
              <a:t>移行）</a:t>
            </a:r>
            <a:endParaRPr sz="1400">
              <a:latin typeface="Yu Gothic UI Semibold"/>
              <a:cs typeface="Yu Gothic UI Semibold"/>
            </a:endParaRPr>
          </a:p>
          <a:p>
            <a:pPr marL="12700">
              <a:lnSpc>
                <a:spcPct val="100000"/>
              </a:lnSpc>
              <a:spcBef>
                <a:spcPts val="480"/>
              </a:spcBef>
            </a:pPr>
            <a:r>
              <a:rPr dirty="0" sz="1400" spc="-20" b="1">
                <a:solidFill>
                  <a:srgbClr val="7E7E7E"/>
                </a:solidFill>
                <a:latin typeface="Yu Gothic UI Semibold"/>
                <a:cs typeface="Yu Gothic UI Semibold"/>
              </a:rPr>
              <a:t>（超富裕層</a:t>
            </a:r>
            <a:r>
              <a:rPr dirty="0" sz="1400" spc="-30" b="1">
                <a:solidFill>
                  <a:srgbClr val="7E7E7E"/>
                </a:solidFill>
                <a:latin typeface="Yu Gothic UI Semibold"/>
                <a:cs typeface="Yu Gothic UI Semibold"/>
              </a:rPr>
              <a:t>への</a:t>
            </a:r>
            <a:r>
              <a:rPr dirty="0" sz="1400" spc="-20" b="1">
                <a:solidFill>
                  <a:srgbClr val="7E7E7E"/>
                </a:solidFill>
                <a:latin typeface="Yu Gothic UI Semibold"/>
                <a:cs typeface="Yu Gothic UI Semibold"/>
              </a:rPr>
              <a:t>逆累進性</a:t>
            </a:r>
            <a:r>
              <a:rPr dirty="0" sz="1400" spc="-30" b="1">
                <a:solidFill>
                  <a:srgbClr val="7E7E7E"/>
                </a:solidFill>
                <a:latin typeface="Yu Gothic UI Semibold"/>
                <a:cs typeface="Yu Gothic UI Semibold"/>
              </a:rPr>
              <a:t>の</a:t>
            </a:r>
            <a:r>
              <a:rPr dirty="0" sz="1400" spc="-20" b="1">
                <a:solidFill>
                  <a:srgbClr val="7E7E7E"/>
                </a:solidFill>
                <a:latin typeface="Yu Gothic UI Semibold"/>
                <a:cs typeface="Yu Gothic UI Semibold"/>
              </a:rPr>
              <a:t>是正）</a:t>
            </a:r>
            <a:endParaRPr sz="1400">
              <a:latin typeface="Yu Gothic UI Semibold"/>
              <a:cs typeface="Yu Gothic UI Semibold"/>
            </a:endParaRPr>
          </a:p>
        </p:txBody>
      </p:sp>
      <p:sp>
        <p:nvSpPr>
          <p:cNvPr id="17" name="object 17"/>
          <p:cNvSpPr txBox="1"/>
          <p:nvPr/>
        </p:nvSpPr>
        <p:spPr>
          <a:xfrm>
            <a:off x="1717488" y="4834782"/>
            <a:ext cx="4119879" cy="330200"/>
          </a:xfrm>
          <a:prstGeom prst="rect">
            <a:avLst/>
          </a:prstGeom>
        </p:spPr>
        <p:txBody>
          <a:bodyPr wrap="square" lIns="0" tIns="12700" rIns="0" bIns="0" rtlCol="0" vert="horz">
            <a:spAutoFit/>
          </a:bodyPr>
          <a:lstStyle/>
          <a:p>
            <a:pPr marL="12700">
              <a:lnSpc>
                <a:spcPct val="100000"/>
              </a:lnSpc>
              <a:spcBef>
                <a:spcPts val="100"/>
              </a:spcBef>
            </a:pPr>
            <a:r>
              <a:rPr dirty="0" sz="2000" spc="-25" b="1">
                <a:solidFill>
                  <a:srgbClr val="001F5F"/>
                </a:solidFill>
                <a:latin typeface="Yu Gothic UI Semibold"/>
                <a:cs typeface="Yu Gothic UI Semibold"/>
              </a:rPr>
              <a:t>固定資産税</a:t>
            </a:r>
            <a:r>
              <a:rPr dirty="0" sz="2000" spc="-30" b="1">
                <a:solidFill>
                  <a:srgbClr val="001F5F"/>
                </a:solidFill>
                <a:latin typeface="Yu Gothic UI Semibold"/>
                <a:cs typeface="Yu Gothic UI Semibold"/>
              </a:rPr>
              <a:t>の</a:t>
            </a:r>
            <a:r>
              <a:rPr dirty="0" sz="2000" spc="-25" b="1">
                <a:solidFill>
                  <a:srgbClr val="001F5F"/>
                </a:solidFill>
                <a:latin typeface="Yu Gothic UI Semibold"/>
                <a:cs typeface="Yu Gothic UI Semibold"/>
              </a:rPr>
              <a:t>適正</a:t>
            </a:r>
            <a:r>
              <a:rPr dirty="0" sz="2000" spc="35" b="1">
                <a:solidFill>
                  <a:srgbClr val="001F5F"/>
                </a:solidFill>
                <a:latin typeface="Yu Gothic UI Semibold"/>
                <a:cs typeface="Yu Gothic UI Semibold"/>
              </a:rPr>
              <a:t>化</a:t>
            </a:r>
            <a:r>
              <a:rPr dirty="0" sz="2000" spc="-50" b="1">
                <a:solidFill>
                  <a:srgbClr val="001F5F"/>
                </a:solidFill>
                <a:latin typeface="Yu Gothic UI Semibold"/>
                <a:cs typeface="Yu Gothic UI Semibold"/>
              </a:rPr>
              <a:t> </a:t>
            </a:r>
            <a:r>
              <a:rPr dirty="0" sz="2000" b="1">
                <a:latin typeface="Yu Gothic UI Semibold"/>
                <a:cs typeface="Yu Gothic UI Semibold"/>
              </a:rPr>
              <a:t>＋</a:t>
            </a:r>
            <a:r>
              <a:rPr dirty="0" sz="2000" spc="-45" b="1">
                <a:latin typeface="Yu Gothic UI Semibold"/>
                <a:cs typeface="Yu Gothic UI Semibold"/>
              </a:rPr>
              <a:t> </a:t>
            </a:r>
            <a:r>
              <a:rPr dirty="0" sz="2000" spc="-5" b="1">
                <a:solidFill>
                  <a:srgbClr val="001F5F"/>
                </a:solidFill>
                <a:latin typeface="Yu Gothic UI Semibold"/>
                <a:cs typeface="Yu Gothic UI Semibold"/>
              </a:rPr>
              <a:t>相続税</a:t>
            </a:r>
            <a:r>
              <a:rPr dirty="0" sz="2000" spc="-15" b="1">
                <a:solidFill>
                  <a:srgbClr val="001F5F"/>
                </a:solidFill>
                <a:latin typeface="Yu Gothic UI Semibold"/>
                <a:cs typeface="Yu Gothic UI Semibold"/>
              </a:rPr>
              <a:t>の</a:t>
            </a:r>
            <a:r>
              <a:rPr dirty="0" sz="2000" spc="-5" b="1">
                <a:solidFill>
                  <a:srgbClr val="001F5F"/>
                </a:solidFill>
                <a:latin typeface="Yu Gothic UI Semibold"/>
                <a:cs typeface="Yu Gothic UI Semibold"/>
              </a:rPr>
              <a:t>廃止</a:t>
            </a:r>
            <a:endParaRPr sz="2000">
              <a:latin typeface="Yu Gothic UI Semibold"/>
              <a:cs typeface="Yu Gothic UI Semibold"/>
            </a:endParaRPr>
          </a:p>
        </p:txBody>
      </p:sp>
      <p:sp>
        <p:nvSpPr>
          <p:cNvPr id="18" name="object 18"/>
          <p:cNvSpPr/>
          <p:nvPr/>
        </p:nvSpPr>
        <p:spPr>
          <a:xfrm>
            <a:off x="1170939" y="2552700"/>
            <a:ext cx="370840" cy="368300"/>
          </a:xfrm>
          <a:custGeom>
            <a:avLst/>
            <a:gdLst/>
            <a:ahLst/>
            <a:cxnLst/>
            <a:rect l="l" t="t" r="r" b="b"/>
            <a:pathLst>
              <a:path w="370840" h="368300">
                <a:moveTo>
                  <a:pt x="185420" y="0"/>
                </a:moveTo>
                <a:lnTo>
                  <a:pt x="136129" y="6578"/>
                </a:lnTo>
                <a:lnTo>
                  <a:pt x="91836" y="25142"/>
                </a:lnTo>
                <a:lnTo>
                  <a:pt x="54309" y="53936"/>
                </a:lnTo>
                <a:lnTo>
                  <a:pt x="25316" y="91206"/>
                </a:lnTo>
                <a:lnTo>
                  <a:pt x="6623" y="135196"/>
                </a:lnTo>
                <a:lnTo>
                  <a:pt x="0" y="184150"/>
                </a:lnTo>
                <a:lnTo>
                  <a:pt x="6623" y="233103"/>
                </a:lnTo>
                <a:lnTo>
                  <a:pt x="25316" y="277093"/>
                </a:lnTo>
                <a:lnTo>
                  <a:pt x="54309" y="314363"/>
                </a:lnTo>
                <a:lnTo>
                  <a:pt x="91836" y="343157"/>
                </a:lnTo>
                <a:lnTo>
                  <a:pt x="136129" y="361721"/>
                </a:lnTo>
                <a:lnTo>
                  <a:pt x="185420" y="368300"/>
                </a:lnTo>
                <a:lnTo>
                  <a:pt x="234710" y="361721"/>
                </a:lnTo>
                <a:lnTo>
                  <a:pt x="279003" y="343157"/>
                </a:lnTo>
                <a:lnTo>
                  <a:pt x="316530" y="314363"/>
                </a:lnTo>
                <a:lnTo>
                  <a:pt x="345523" y="277093"/>
                </a:lnTo>
                <a:lnTo>
                  <a:pt x="364216" y="233103"/>
                </a:lnTo>
                <a:lnTo>
                  <a:pt x="370840" y="184150"/>
                </a:lnTo>
                <a:lnTo>
                  <a:pt x="364216" y="135196"/>
                </a:lnTo>
                <a:lnTo>
                  <a:pt x="345523" y="91206"/>
                </a:lnTo>
                <a:lnTo>
                  <a:pt x="316530" y="53936"/>
                </a:lnTo>
                <a:lnTo>
                  <a:pt x="279003" y="25142"/>
                </a:lnTo>
                <a:lnTo>
                  <a:pt x="234710" y="6578"/>
                </a:lnTo>
                <a:lnTo>
                  <a:pt x="185420" y="0"/>
                </a:lnTo>
                <a:close/>
              </a:path>
            </a:pathLst>
          </a:custGeom>
          <a:solidFill>
            <a:srgbClr val="92D050"/>
          </a:solidFill>
        </p:spPr>
        <p:txBody>
          <a:bodyPr wrap="square" lIns="0" tIns="0" rIns="0" bIns="0" rtlCol="0"/>
          <a:lstStyle/>
          <a:p/>
        </p:txBody>
      </p:sp>
      <p:sp>
        <p:nvSpPr>
          <p:cNvPr id="19" name="object 19"/>
          <p:cNvSpPr txBox="1"/>
          <p:nvPr/>
        </p:nvSpPr>
        <p:spPr>
          <a:xfrm>
            <a:off x="1276772" y="2557480"/>
            <a:ext cx="5366385" cy="330200"/>
          </a:xfrm>
          <a:prstGeom prst="rect">
            <a:avLst/>
          </a:prstGeom>
        </p:spPr>
        <p:txBody>
          <a:bodyPr wrap="square" lIns="0" tIns="12700" rIns="0" bIns="0" rtlCol="0" vert="horz">
            <a:spAutoFit/>
          </a:bodyPr>
          <a:lstStyle/>
          <a:p>
            <a:pPr marL="12700">
              <a:lnSpc>
                <a:spcPct val="100000"/>
              </a:lnSpc>
              <a:spcBef>
                <a:spcPts val="100"/>
              </a:spcBef>
              <a:tabLst>
                <a:tab pos="452755" algn="l"/>
              </a:tabLst>
            </a:pPr>
            <a:r>
              <a:rPr dirty="0" sz="1800" b="1">
                <a:solidFill>
                  <a:srgbClr val="FFFFFF"/>
                </a:solidFill>
                <a:latin typeface="Arial"/>
                <a:cs typeface="Arial"/>
              </a:rPr>
              <a:t>1	</a:t>
            </a:r>
            <a:r>
              <a:rPr dirty="0" sz="2000" spc="-60" b="1">
                <a:solidFill>
                  <a:srgbClr val="001F5F"/>
                </a:solidFill>
                <a:latin typeface="Yu Gothic UI Semibold"/>
                <a:cs typeface="Yu Gothic UI Semibold"/>
              </a:rPr>
              <a:t>消費</a:t>
            </a:r>
            <a:r>
              <a:rPr dirty="0" sz="2000" b="1">
                <a:solidFill>
                  <a:srgbClr val="001F5F"/>
                </a:solidFill>
                <a:latin typeface="Yu Gothic UI Semibold"/>
                <a:cs typeface="Yu Gothic UI Semibold"/>
              </a:rPr>
              <a:t>税</a:t>
            </a:r>
            <a:r>
              <a:rPr dirty="0" sz="2000" spc="-70" b="1">
                <a:solidFill>
                  <a:srgbClr val="001F5F"/>
                </a:solidFill>
                <a:latin typeface="Yu Gothic UI Semibold"/>
                <a:cs typeface="Yu Gothic UI Semibold"/>
              </a:rPr>
              <a:t> </a:t>
            </a:r>
            <a:r>
              <a:rPr dirty="0" sz="2000" spc="-60" b="1">
                <a:solidFill>
                  <a:srgbClr val="001F5F"/>
                </a:solidFill>
                <a:latin typeface="Yu Gothic UI Semibold"/>
                <a:cs typeface="Yu Gothic UI Semibold"/>
              </a:rPr>
              <a:t>減税</a:t>
            </a:r>
            <a:r>
              <a:rPr dirty="0" sz="2000" spc="-60" b="1">
                <a:latin typeface="Yu Gothic UI Semibold"/>
                <a:cs typeface="Yu Gothic UI Semibold"/>
              </a:rPr>
              <a:t>（2</a:t>
            </a:r>
            <a:r>
              <a:rPr dirty="0" sz="2000" spc="55" b="1">
                <a:latin typeface="Yu Gothic UI Semibold"/>
                <a:cs typeface="Yu Gothic UI Semibold"/>
              </a:rPr>
              <a:t>年間</a:t>
            </a:r>
            <a:r>
              <a:rPr dirty="0" sz="2000" spc="35" b="1">
                <a:latin typeface="Yu Gothic UI Semibold"/>
                <a:cs typeface="Yu Gothic UI Semibold"/>
              </a:rPr>
              <a:t>の</a:t>
            </a:r>
            <a:r>
              <a:rPr dirty="0" sz="2000" spc="40" b="1">
                <a:latin typeface="Yu Gothic UI Semibold"/>
                <a:cs typeface="Yu Gothic UI Semibold"/>
              </a:rPr>
              <a:t>5%</a:t>
            </a:r>
            <a:r>
              <a:rPr dirty="0" sz="2000" spc="95" b="1">
                <a:latin typeface="Yu Gothic UI Semibold"/>
                <a:cs typeface="Yu Gothic UI Semibold"/>
              </a:rPr>
              <a:t>、</a:t>
            </a:r>
            <a:r>
              <a:rPr dirty="0" sz="2000" spc="180" b="1">
                <a:latin typeface="Yu Gothic UI Semibold"/>
                <a:cs typeface="Yu Gothic UI Semibold"/>
              </a:rPr>
              <a:t>恒常的</a:t>
            </a:r>
            <a:r>
              <a:rPr dirty="0" sz="2000" spc="130" b="1">
                <a:latin typeface="Yu Gothic UI Semibold"/>
                <a:cs typeface="Yu Gothic UI Semibold"/>
              </a:rPr>
              <a:t>に</a:t>
            </a:r>
            <a:r>
              <a:rPr dirty="0" sz="2000" b="1">
                <a:latin typeface="Yu Gothic UI Semibold"/>
                <a:cs typeface="Yu Gothic UI Semibold"/>
              </a:rPr>
              <a:t>8％</a:t>
            </a:r>
            <a:r>
              <a:rPr dirty="0" sz="2000" spc="35" b="1">
                <a:latin typeface="Yu Gothic UI Semibold"/>
                <a:cs typeface="Yu Gothic UI Semibold"/>
              </a:rPr>
              <a:t>へ</a:t>
            </a:r>
            <a:r>
              <a:rPr dirty="0" sz="2000" spc="55" b="1">
                <a:latin typeface="Yu Gothic UI Semibold"/>
                <a:cs typeface="Yu Gothic UI Semibold"/>
              </a:rPr>
              <a:t>）</a:t>
            </a:r>
            <a:endParaRPr sz="2000">
              <a:latin typeface="Yu Gothic UI Semibold"/>
              <a:cs typeface="Yu Gothic UI Semibold"/>
            </a:endParaRPr>
          </a:p>
        </p:txBody>
      </p:sp>
      <p:sp>
        <p:nvSpPr>
          <p:cNvPr id="20" name="object 20"/>
          <p:cNvSpPr/>
          <p:nvPr/>
        </p:nvSpPr>
        <p:spPr>
          <a:xfrm>
            <a:off x="1170940" y="3047999"/>
            <a:ext cx="370840" cy="2153920"/>
          </a:xfrm>
          <a:custGeom>
            <a:avLst/>
            <a:gdLst/>
            <a:ahLst/>
            <a:cxnLst/>
            <a:rect l="l" t="t" r="r" b="b"/>
            <a:pathLst>
              <a:path w="370840" h="2153920">
                <a:moveTo>
                  <a:pt x="370840" y="1969770"/>
                </a:moveTo>
                <a:lnTo>
                  <a:pt x="364210" y="1920824"/>
                </a:lnTo>
                <a:lnTo>
                  <a:pt x="345516" y="1876831"/>
                </a:lnTo>
                <a:lnTo>
                  <a:pt x="316522" y="1839556"/>
                </a:lnTo>
                <a:lnTo>
                  <a:pt x="278993" y="1810766"/>
                </a:lnTo>
                <a:lnTo>
                  <a:pt x="234708" y="1792198"/>
                </a:lnTo>
                <a:lnTo>
                  <a:pt x="185420" y="1785620"/>
                </a:lnTo>
                <a:lnTo>
                  <a:pt x="136118" y="1792198"/>
                </a:lnTo>
                <a:lnTo>
                  <a:pt x="91833" y="1810766"/>
                </a:lnTo>
                <a:lnTo>
                  <a:pt x="54305" y="1839556"/>
                </a:lnTo>
                <a:lnTo>
                  <a:pt x="25311" y="1876831"/>
                </a:lnTo>
                <a:lnTo>
                  <a:pt x="6616" y="1920824"/>
                </a:lnTo>
                <a:lnTo>
                  <a:pt x="0" y="1969770"/>
                </a:lnTo>
                <a:lnTo>
                  <a:pt x="6616" y="2018728"/>
                </a:lnTo>
                <a:lnTo>
                  <a:pt x="25311" y="2062721"/>
                </a:lnTo>
                <a:lnTo>
                  <a:pt x="54305" y="2099983"/>
                </a:lnTo>
                <a:lnTo>
                  <a:pt x="91833" y="2128786"/>
                </a:lnTo>
                <a:lnTo>
                  <a:pt x="136118" y="2147354"/>
                </a:lnTo>
                <a:lnTo>
                  <a:pt x="185420" y="2153920"/>
                </a:lnTo>
                <a:lnTo>
                  <a:pt x="234708" y="2147354"/>
                </a:lnTo>
                <a:lnTo>
                  <a:pt x="278993" y="2128786"/>
                </a:lnTo>
                <a:lnTo>
                  <a:pt x="316522" y="2099983"/>
                </a:lnTo>
                <a:lnTo>
                  <a:pt x="345516" y="2062721"/>
                </a:lnTo>
                <a:lnTo>
                  <a:pt x="364210" y="2018728"/>
                </a:lnTo>
                <a:lnTo>
                  <a:pt x="370840" y="1969770"/>
                </a:lnTo>
                <a:close/>
              </a:path>
              <a:path w="370840" h="2153920">
                <a:moveTo>
                  <a:pt x="370840" y="689610"/>
                </a:moveTo>
                <a:lnTo>
                  <a:pt x="364210" y="640664"/>
                </a:lnTo>
                <a:lnTo>
                  <a:pt x="345516" y="596671"/>
                </a:lnTo>
                <a:lnTo>
                  <a:pt x="316522" y="559396"/>
                </a:lnTo>
                <a:lnTo>
                  <a:pt x="278993" y="530606"/>
                </a:lnTo>
                <a:lnTo>
                  <a:pt x="234708" y="512038"/>
                </a:lnTo>
                <a:lnTo>
                  <a:pt x="185420" y="505460"/>
                </a:lnTo>
                <a:lnTo>
                  <a:pt x="136118" y="512038"/>
                </a:lnTo>
                <a:lnTo>
                  <a:pt x="91833" y="530606"/>
                </a:lnTo>
                <a:lnTo>
                  <a:pt x="54305" y="559396"/>
                </a:lnTo>
                <a:lnTo>
                  <a:pt x="25311" y="596671"/>
                </a:lnTo>
                <a:lnTo>
                  <a:pt x="6616" y="640664"/>
                </a:lnTo>
                <a:lnTo>
                  <a:pt x="0" y="689610"/>
                </a:lnTo>
                <a:lnTo>
                  <a:pt x="6616" y="738568"/>
                </a:lnTo>
                <a:lnTo>
                  <a:pt x="25311" y="782561"/>
                </a:lnTo>
                <a:lnTo>
                  <a:pt x="54305" y="819823"/>
                </a:lnTo>
                <a:lnTo>
                  <a:pt x="91833" y="848626"/>
                </a:lnTo>
                <a:lnTo>
                  <a:pt x="136118" y="867194"/>
                </a:lnTo>
                <a:lnTo>
                  <a:pt x="185420" y="873760"/>
                </a:lnTo>
                <a:lnTo>
                  <a:pt x="234708" y="867194"/>
                </a:lnTo>
                <a:lnTo>
                  <a:pt x="278993" y="848626"/>
                </a:lnTo>
                <a:lnTo>
                  <a:pt x="316522" y="819823"/>
                </a:lnTo>
                <a:lnTo>
                  <a:pt x="345516" y="782561"/>
                </a:lnTo>
                <a:lnTo>
                  <a:pt x="364210" y="738568"/>
                </a:lnTo>
                <a:lnTo>
                  <a:pt x="370840" y="689610"/>
                </a:lnTo>
                <a:close/>
              </a:path>
              <a:path w="370840" h="2153920">
                <a:moveTo>
                  <a:pt x="370840" y="184150"/>
                </a:moveTo>
                <a:lnTo>
                  <a:pt x="364210" y="135204"/>
                </a:lnTo>
                <a:lnTo>
                  <a:pt x="345516" y="91211"/>
                </a:lnTo>
                <a:lnTo>
                  <a:pt x="316522" y="53936"/>
                </a:lnTo>
                <a:lnTo>
                  <a:pt x="278993" y="25146"/>
                </a:lnTo>
                <a:lnTo>
                  <a:pt x="234708" y="6578"/>
                </a:lnTo>
                <a:lnTo>
                  <a:pt x="185420" y="0"/>
                </a:lnTo>
                <a:lnTo>
                  <a:pt x="136118" y="6578"/>
                </a:lnTo>
                <a:lnTo>
                  <a:pt x="91833" y="25146"/>
                </a:lnTo>
                <a:lnTo>
                  <a:pt x="54305" y="53936"/>
                </a:lnTo>
                <a:lnTo>
                  <a:pt x="25311" y="91211"/>
                </a:lnTo>
                <a:lnTo>
                  <a:pt x="6616" y="135204"/>
                </a:lnTo>
                <a:lnTo>
                  <a:pt x="0" y="184150"/>
                </a:lnTo>
                <a:lnTo>
                  <a:pt x="6616" y="233108"/>
                </a:lnTo>
                <a:lnTo>
                  <a:pt x="25311" y="277101"/>
                </a:lnTo>
                <a:lnTo>
                  <a:pt x="54305" y="314363"/>
                </a:lnTo>
                <a:lnTo>
                  <a:pt x="91833" y="343166"/>
                </a:lnTo>
                <a:lnTo>
                  <a:pt x="136118" y="361734"/>
                </a:lnTo>
                <a:lnTo>
                  <a:pt x="185420" y="368300"/>
                </a:lnTo>
                <a:lnTo>
                  <a:pt x="234708" y="361734"/>
                </a:lnTo>
                <a:lnTo>
                  <a:pt x="278993" y="343166"/>
                </a:lnTo>
                <a:lnTo>
                  <a:pt x="316522" y="314363"/>
                </a:lnTo>
                <a:lnTo>
                  <a:pt x="345516" y="277101"/>
                </a:lnTo>
                <a:lnTo>
                  <a:pt x="364210" y="233108"/>
                </a:lnTo>
                <a:lnTo>
                  <a:pt x="370840" y="184150"/>
                </a:lnTo>
                <a:close/>
              </a:path>
            </a:pathLst>
          </a:custGeom>
          <a:solidFill>
            <a:srgbClr val="92D050"/>
          </a:solidFill>
        </p:spPr>
        <p:txBody>
          <a:bodyPr wrap="square" lIns="0" tIns="0" rIns="0" bIns="0" rtlCol="0"/>
          <a:lstStyle/>
          <a:p/>
        </p:txBody>
      </p:sp>
      <p:sp>
        <p:nvSpPr>
          <p:cNvPr id="21" name="object 21"/>
          <p:cNvSpPr txBox="1"/>
          <p:nvPr/>
        </p:nvSpPr>
        <p:spPr>
          <a:xfrm>
            <a:off x="1276772" y="3075467"/>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FFFF"/>
                </a:solidFill>
                <a:latin typeface="Arial"/>
                <a:cs typeface="Arial"/>
              </a:rPr>
              <a:t>2</a:t>
            </a:r>
            <a:endParaRPr sz="1800">
              <a:latin typeface="Arial"/>
              <a:cs typeface="Arial"/>
            </a:endParaRP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38</a:t>
            </a:r>
          </a:p>
        </p:txBody>
      </p:sp>
      <p:sp>
        <p:nvSpPr>
          <p:cNvPr id="25" name="object 2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22" name="object 22"/>
          <p:cNvSpPr txBox="1"/>
          <p:nvPr/>
        </p:nvSpPr>
        <p:spPr>
          <a:xfrm>
            <a:off x="1276772" y="3569929"/>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FFFF"/>
                </a:solidFill>
                <a:latin typeface="Arial"/>
                <a:cs typeface="Arial"/>
              </a:rPr>
              <a:t>3</a:t>
            </a:r>
            <a:endParaRPr sz="1800">
              <a:latin typeface="Arial"/>
              <a:cs typeface="Arial"/>
            </a:endParaRPr>
          </a:p>
        </p:txBody>
      </p:sp>
      <p:sp>
        <p:nvSpPr>
          <p:cNvPr id="23" name="object 23"/>
          <p:cNvSpPr txBox="1"/>
          <p:nvPr/>
        </p:nvSpPr>
        <p:spPr>
          <a:xfrm>
            <a:off x="1276772" y="4847345"/>
            <a:ext cx="15303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FFFF"/>
                </a:solidFill>
                <a:latin typeface="Arial"/>
                <a:cs typeface="Arial"/>
              </a:rPr>
              <a:t>4</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03580"/>
            <a:ext cx="9906000" cy="5831840"/>
            <a:chOff x="0" y="703580"/>
            <a:chExt cx="9906000" cy="5831840"/>
          </a:xfrm>
        </p:grpSpPr>
        <p:pic>
          <p:nvPicPr>
            <p:cNvPr id="3" name="object 3"/>
            <p:cNvPicPr/>
            <p:nvPr/>
          </p:nvPicPr>
          <p:blipFill>
            <a:blip r:embed="rId2" cstate="print"/>
            <a:stretch>
              <a:fillRect/>
            </a:stretch>
          </p:blipFill>
          <p:spPr>
            <a:xfrm>
              <a:off x="335279" y="703580"/>
              <a:ext cx="810259" cy="5831839"/>
            </a:xfrm>
            <a:prstGeom prst="rect">
              <a:avLst/>
            </a:prstGeom>
          </p:spPr>
        </p:pic>
        <p:sp>
          <p:nvSpPr>
            <p:cNvPr id="4" name="object 4"/>
            <p:cNvSpPr/>
            <p:nvPr/>
          </p:nvSpPr>
          <p:spPr>
            <a:xfrm>
              <a:off x="360679" y="728979"/>
              <a:ext cx="703580" cy="5725160"/>
            </a:xfrm>
            <a:custGeom>
              <a:avLst/>
              <a:gdLst/>
              <a:ahLst/>
              <a:cxnLst/>
              <a:rect l="l" t="t" r="r" b="b"/>
              <a:pathLst>
                <a:path w="703580" h="5725160">
                  <a:moveTo>
                    <a:pt x="703580" y="0"/>
                  </a:moveTo>
                  <a:lnTo>
                    <a:pt x="0" y="0"/>
                  </a:lnTo>
                  <a:lnTo>
                    <a:pt x="0" y="5725160"/>
                  </a:lnTo>
                  <a:lnTo>
                    <a:pt x="703580" y="5725160"/>
                  </a:lnTo>
                  <a:lnTo>
                    <a:pt x="703580" y="0"/>
                  </a:lnTo>
                  <a:close/>
                </a:path>
              </a:pathLst>
            </a:custGeom>
            <a:solidFill>
              <a:srgbClr val="FFFFFF"/>
            </a:solidFill>
          </p:spPr>
          <p:txBody>
            <a:bodyPr wrap="square" lIns="0" tIns="0" rIns="0" bIns="0" rtlCol="0"/>
            <a:lstStyle/>
            <a:p/>
          </p:txBody>
        </p:sp>
        <p:sp>
          <p:nvSpPr>
            <p:cNvPr id="5" name="object 5"/>
            <p:cNvSpPr/>
            <p:nvPr/>
          </p:nvSpPr>
          <p:spPr>
            <a:xfrm>
              <a:off x="1353820" y="5019039"/>
              <a:ext cx="8163559" cy="929640"/>
            </a:xfrm>
            <a:custGeom>
              <a:avLst/>
              <a:gdLst/>
              <a:ahLst/>
              <a:cxnLst/>
              <a:rect l="l" t="t" r="r" b="b"/>
              <a:pathLst>
                <a:path w="8163559" h="929639">
                  <a:moveTo>
                    <a:pt x="8163560" y="0"/>
                  </a:moveTo>
                  <a:lnTo>
                    <a:pt x="0" y="0"/>
                  </a:lnTo>
                  <a:lnTo>
                    <a:pt x="0" y="792480"/>
                  </a:lnTo>
                  <a:lnTo>
                    <a:pt x="0" y="929640"/>
                  </a:lnTo>
                  <a:lnTo>
                    <a:pt x="8163560" y="929640"/>
                  </a:lnTo>
                  <a:lnTo>
                    <a:pt x="8163560" y="792480"/>
                  </a:lnTo>
                  <a:lnTo>
                    <a:pt x="8163560" y="0"/>
                  </a:lnTo>
                  <a:close/>
                </a:path>
              </a:pathLst>
            </a:custGeom>
            <a:solidFill>
              <a:srgbClr val="F1F1F1"/>
            </a:solidFill>
          </p:spPr>
          <p:txBody>
            <a:bodyPr wrap="square" lIns="0" tIns="0" rIns="0" bIns="0" rtlCol="0"/>
            <a:lstStyle/>
            <a:p/>
          </p:txBody>
        </p:sp>
        <p:sp>
          <p:nvSpPr>
            <p:cNvPr id="6" name="object 6"/>
            <p:cNvSpPr/>
            <p:nvPr/>
          </p:nvSpPr>
          <p:spPr>
            <a:xfrm>
              <a:off x="1353819" y="5019040"/>
              <a:ext cx="8163559" cy="929640"/>
            </a:xfrm>
            <a:custGeom>
              <a:avLst/>
              <a:gdLst/>
              <a:ahLst/>
              <a:cxnLst/>
              <a:rect l="l" t="t" r="r" b="b"/>
              <a:pathLst>
                <a:path w="8163559" h="929639">
                  <a:moveTo>
                    <a:pt x="0" y="0"/>
                  </a:moveTo>
                  <a:lnTo>
                    <a:pt x="8163559" y="0"/>
                  </a:lnTo>
                  <a:lnTo>
                    <a:pt x="8163559" y="929640"/>
                  </a:lnTo>
                  <a:lnTo>
                    <a:pt x="0" y="929640"/>
                  </a:lnTo>
                  <a:lnTo>
                    <a:pt x="0" y="0"/>
                  </a:lnTo>
                  <a:close/>
                </a:path>
              </a:pathLst>
            </a:custGeom>
            <a:ln w="9525">
              <a:solidFill>
                <a:srgbClr val="E6E6E6"/>
              </a:solidFill>
            </a:ln>
          </p:spPr>
          <p:txBody>
            <a:bodyPr wrap="square" lIns="0" tIns="0" rIns="0" bIns="0" rtlCol="0"/>
            <a:lstStyle/>
            <a:p/>
          </p:txBody>
        </p:sp>
        <p:sp>
          <p:nvSpPr>
            <p:cNvPr id="7" name="object 7"/>
            <p:cNvSpPr/>
            <p:nvPr/>
          </p:nvSpPr>
          <p:spPr>
            <a:xfrm>
              <a:off x="6393179" y="5554979"/>
              <a:ext cx="1440180" cy="86360"/>
            </a:xfrm>
            <a:custGeom>
              <a:avLst/>
              <a:gdLst/>
              <a:ahLst/>
              <a:cxnLst/>
              <a:rect l="l" t="t" r="r" b="b"/>
              <a:pathLst>
                <a:path w="1440179" h="86360">
                  <a:moveTo>
                    <a:pt x="1440179" y="0"/>
                  </a:moveTo>
                  <a:lnTo>
                    <a:pt x="0" y="0"/>
                  </a:lnTo>
                  <a:lnTo>
                    <a:pt x="0" y="86360"/>
                  </a:lnTo>
                  <a:lnTo>
                    <a:pt x="1440179" y="86360"/>
                  </a:lnTo>
                  <a:lnTo>
                    <a:pt x="1440179" y="0"/>
                  </a:lnTo>
                  <a:close/>
                </a:path>
              </a:pathLst>
            </a:custGeom>
            <a:solidFill>
              <a:srgbClr val="FFFF00"/>
            </a:solidFill>
          </p:spPr>
          <p:txBody>
            <a:bodyPr wrap="square" lIns="0" tIns="0" rIns="0" bIns="0" rtlCol="0"/>
            <a:lstStyle/>
            <a:p/>
          </p:txBody>
        </p:sp>
      </p:grpSp>
      <p:sp>
        <p:nvSpPr>
          <p:cNvPr id="8" name="object 8"/>
          <p:cNvSpPr txBox="1"/>
          <p:nvPr/>
        </p:nvSpPr>
        <p:spPr>
          <a:xfrm>
            <a:off x="1590017" y="785023"/>
            <a:ext cx="7964170" cy="4925060"/>
          </a:xfrm>
          <a:prstGeom prst="rect">
            <a:avLst/>
          </a:prstGeom>
        </p:spPr>
        <p:txBody>
          <a:bodyPr wrap="square" lIns="0" tIns="12700" rIns="0" bIns="0" rtlCol="0" vert="horz">
            <a:spAutoFit/>
          </a:bodyPr>
          <a:lstStyle/>
          <a:p>
            <a:pPr algn="r" marR="5080">
              <a:lnSpc>
                <a:spcPct val="100000"/>
              </a:lnSpc>
              <a:spcBef>
                <a:spcPts val="100"/>
              </a:spcBef>
            </a:pPr>
            <a:r>
              <a:rPr dirty="0" sz="1400" b="1">
                <a:solidFill>
                  <a:srgbClr val="404040"/>
                </a:solidFill>
                <a:latin typeface="Yu Gothic UI Semibold"/>
                <a:cs typeface="Yu Gothic UI Semibold"/>
              </a:rPr>
              <a:t>漠然</a:t>
            </a:r>
            <a:r>
              <a:rPr dirty="0" sz="1400" spc="345" b="1">
                <a:solidFill>
                  <a:srgbClr val="404040"/>
                </a:solidFill>
                <a:latin typeface="Yu Gothic UI Semibold"/>
                <a:cs typeface="Yu Gothic UI Semibold"/>
              </a:rPr>
              <a:t>とした</a:t>
            </a:r>
            <a:r>
              <a:rPr dirty="0" sz="1400" spc="345" b="1">
                <a:solidFill>
                  <a:srgbClr val="404040"/>
                </a:solidFill>
                <a:latin typeface="Yu Gothic UI Semibold"/>
                <a:cs typeface="Yu Gothic UI Semibold"/>
              </a:rPr>
              <a:t>不安</a:t>
            </a:r>
            <a:r>
              <a:rPr dirty="0" sz="1400" spc="200" b="1">
                <a:solidFill>
                  <a:srgbClr val="404040"/>
                </a:solidFill>
                <a:latin typeface="Yu Gothic UI Semibold"/>
                <a:cs typeface="Yu Gothic UI Semibold"/>
              </a:rPr>
              <a:t>が</a:t>
            </a:r>
            <a:r>
              <a:rPr dirty="0" sz="1400" spc="200" b="1">
                <a:solidFill>
                  <a:srgbClr val="404040"/>
                </a:solidFill>
                <a:latin typeface="Yu Gothic UI Semibold"/>
                <a:cs typeface="Yu Gothic UI Semibold"/>
              </a:rPr>
              <a:t>蔓延</a:t>
            </a:r>
            <a:r>
              <a:rPr dirty="0" sz="1400" spc="265" b="1">
                <a:solidFill>
                  <a:srgbClr val="404040"/>
                </a:solidFill>
                <a:latin typeface="Yu Gothic UI Semibold"/>
                <a:cs typeface="Yu Gothic UI Semibold"/>
              </a:rPr>
              <a:t>する</a:t>
            </a:r>
            <a:r>
              <a:rPr dirty="0" sz="1400" spc="265" b="1">
                <a:solidFill>
                  <a:srgbClr val="404040"/>
                </a:solidFill>
                <a:latin typeface="Yu Gothic UI Semibold"/>
                <a:cs typeface="Yu Gothic UI Semibold"/>
              </a:rPr>
              <a:t>社会</a:t>
            </a:r>
            <a:r>
              <a:rPr dirty="0" sz="1400" spc="470" b="1">
                <a:solidFill>
                  <a:srgbClr val="404040"/>
                </a:solidFill>
                <a:latin typeface="Yu Gothic UI Semibold"/>
                <a:cs typeface="Yu Gothic UI Semibold"/>
              </a:rPr>
              <a:t>。</a:t>
            </a:r>
            <a:endParaRPr sz="1400">
              <a:latin typeface="Yu Gothic UI Semibold"/>
              <a:cs typeface="Yu Gothic UI Semibold"/>
            </a:endParaRPr>
          </a:p>
          <a:p>
            <a:pPr algn="r" marL="4217035" marR="5080" indent="711200">
              <a:lnSpc>
                <a:spcPct val="200000"/>
              </a:lnSpc>
            </a:pPr>
            <a:r>
              <a:rPr dirty="0" sz="1400" b="1">
                <a:solidFill>
                  <a:srgbClr val="404040"/>
                </a:solidFill>
                <a:latin typeface="Yu Gothic UI Semibold"/>
                <a:cs typeface="Yu Gothic UI Semibold"/>
              </a:rPr>
              <a:t>人口減少</a:t>
            </a:r>
            <a:r>
              <a:rPr dirty="0" sz="1400" spc="990" b="1">
                <a:solidFill>
                  <a:srgbClr val="404040"/>
                </a:solidFill>
                <a:latin typeface="Yu Gothic UI Semibold"/>
                <a:cs typeface="Yu Gothic UI Semibold"/>
              </a:rPr>
              <a:t>・</a:t>
            </a:r>
            <a:r>
              <a:rPr dirty="0" sz="1400" spc="990" b="1">
                <a:solidFill>
                  <a:srgbClr val="404040"/>
                </a:solidFill>
                <a:latin typeface="Yu Gothic UI Semibold"/>
                <a:cs typeface="Yu Gothic UI Semibold"/>
              </a:rPr>
              <a:t>超少子高齢社会</a:t>
            </a:r>
            <a:r>
              <a:rPr dirty="0" sz="1400" spc="225" b="1">
                <a:solidFill>
                  <a:srgbClr val="404040"/>
                </a:solidFill>
                <a:latin typeface="Yu Gothic UI Semibold"/>
                <a:cs typeface="Yu Gothic UI Semibold"/>
              </a:rPr>
              <a:t>の</a:t>
            </a:r>
            <a:r>
              <a:rPr dirty="0" sz="1400" spc="225" b="1">
                <a:solidFill>
                  <a:srgbClr val="404040"/>
                </a:solidFill>
                <a:latin typeface="Yu Gothic UI Semibold"/>
                <a:cs typeface="Yu Gothic UI Semibold"/>
              </a:rPr>
              <a:t>大激震</a:t>
            </a:r>
            <a:r>
              <a:rPr dirty="0" sz="1400" spc="-5" b="1">
                <a:solidFill>
                  <a:srgbClr val="404040"/>
                </a:solidFill>
                <a:latin typeface="Yu Gothic UI Semibold"/>
                <a:cs typeface="Yu Gothic UI Semibold"/>
              </a:rPr>
              <a:t>。 </a:t>
            </a:r>
            <a:r>
              <a:rPr dirty="0" sz="1400" b="1">
                <a:solidFill>
                  <a:srgbClr val="404040"/>
                </a:solidFill>
                <a:latin typeface="Yu Gothic UI Semibold"/>
                <a:cs typeface="Yu Gothic UI Semibold"/>
              </a:rPr>
              <a:t>東京一極集中</a:t>
            </a:r>
            <a:r>
              <a:rPr dirty="0" sz="1400" spc="170" b="1">
                <a:solidFill>
                  <a:srgbClr val="404040"/>
                </a:solidFill>
                <a:latin typeface="Yu Gothic UI Semibold"/>
                <a:cs typeface="Yu Gothic UI Semibold"/>
              </a:rPr>
              <a:t>は</a:t>
            </a:r>
            <a:r>
              <a:rPr dirty="0" sz="1400" b="1">
                <a:solidFill>
                  <a:srgbClr val="404040"/>
                </a:solidFill>
                <a:latin typeface="Yu Gothic UI Semibold"/>
                <a:cs typeface="Yu Gothic UI Semibold"/>
              </a:rPr>
              <a:t>止</a:t>
            </a:r>
            <a:r>
              <a:rPr dirty="0" sz="1400" spc="300" b="1">
                <a:solidFill>
                  <a:srgbClr val="404040"/>
                </a:solidFill>
                <a:latin typeface="Yu Gothic UI Semibold"/>
                <a:cs typeface="Yu Gothic UI Semibold"/>
              </a:rPr>
              <a:t>まらず</a:t>
            </a:r>
            <a:r>
              <a:rPr dirty="0" sz="1400" spc="470" b="1">
                <a:solidFill>
                  <a:srgbClr val="404040"/>
                </a:solidFill>
                <a:latin typeface="Yu Gothic UI Semibold"/>
                <a:cs typeface="Yu Gothic UI Semibold"/>
              </a:rPr>
              <a:t>、</a:t>
            </a:r>
            <a:r>
              <a:rPr dirty="0" sz="1400" b="1">
                <a:solidFill>
                  <a:srgbClr val="404040"/>
                </a:solidFill>
                <a:latin typeface="Yu Gothic UI Semibold"/>
                <a:cs typeface="Yu Gothic UI Semibold"/>
              </a:rPr>
              <a:t>地方</a:t>
            </a:r>
            <a:r>
              <a:rPr dirty="0" sz="1400" spc="225" b="1">
                <a:solidFill>
                  <a:srgbClr val="404040"/>
                </a:solidFill>
                <a:latin typeface="Yu Gothic UI Semibold"/>
                <a:cs typeface="Yu Gothic UI Semibold"/>
              </a:rPr>
              <a:t>の</a:t>
            </a:r>
            <a:r>
              <a:rPr dirty="0" sz="1400" b="1">
                <a:solidFill>
                  <a:srgbClr val="404040"/>
                </a:solidFill>
                <a:latin typeface="Yu Gothic UI Semibold"/>
                <a:cs typeface="Yu Gothic UI Semibold"/>
              </a:rPr>
              <a:t>衰退</a:t>
            </a:r>
            <a:r>
              <a:rPr dirty="0" sz="1400" spc="170" b="1">
                <a:solidFill>
                  <a:srgbClr val="404040"/>
                </a:solidFill>
                <a:latin typeface="Yu Gothic UI Semibold"/>
                <a:cs typeface="Yu Gothic UI Semibold"/>
              </a:rPr>
              <a:t>は</a:t>
            </a:r>
            <a:r>
              <a:rPr dirty="0" sz="1400" b="1">
                <a:solidFill>
                  <a:srgbClr val="404040"/>
                </a:solidFill>
                <a:latin typeface="Yu Gothic UI Semibold"/>
                <a:cs typeface="Yu Gothic UI Semibold"/>
              </a:rPr>
              <a:t>進</a:t>
            </a:r>
            <a:r>
              <a:rPr dirty="0" sz="1400" spc="225" b="1">
                <a:solidFill>
                  <a:srgbClr val="404040"/>
                </a:solidFill>
                <a:latin typeface="Yu Gothic UI Semibold"/>
                <a:cs typeface="Yu Gothic UI Semibold"/>
              </a:rPr>
              <a:t>む</a:t>
            </a:r>
            <a:r>
              <a:rPr dirty="0" sz="1400" spc="470" b="1">
                <a:solidFill>
                  <a:srgbClr val="404040"/>
                </a:solidFill>
                <a:latin typeface="Yu Gothic UI Semibold"/>
                <a:cs typeface="Yu Gothic UI Semibold"/>
              </a:rPr>
              <a:t>。</a:t>
            </a:r>
            <a:endParaRPr sz="1400">
              <a:latin typeface="Yu Gothic UI Semibold"/>
              <a:cs typeface="Yu Gothic UI Semibold"/>
            </a:endParaRPr>
          </a:p>
          <a:p>
            <a:pPr algn="r" marL="2972435" marR="5080" indent="665480">
              <a:lnSpc>
                <a:spcPct val="200000"/>
              </a:lnSpc>
            </a:pPr>
            <a:r>
              <a:rPr dirty="0" sz="1400" spc="155" b="1">
                <a:solidFill>
                  <a:srgbClr val="404040"/>
                </a:solidFill>
                <a:latin typeface="Yu Gothic UI Semibold"/>
                <a:cs typeface="Yu Gothic UI Semibold"/>
              </a:rPr>
              <a:t>G</a:t>
            </a:r>
            <a:r>
              <a:rPr dirty="0" sz="1400" spc="100" b="1">
                <a:solidFill>
                  <a:srgbClr val="404040"/>
                </a:solidFill>
                <a:latin typeface="Yu Gothic UI Semibold"/>
                <a:cs typeface="Yu Gothic UI Semibold"/>
              </a:rPr>
              <a:t>D</a:t>
            </a:r>
            <a:r>
              <a:rPr dirty="0" sz="1400" spc="85" b="1">
                <a:solidFill>
                  <a:srgbClr val="404040"/>
                </a:solidFill>
                <a:latin typeface="Yu Gothic UI Semibold"/>
                <a:cs typeface="Yu Gothic UI Semibold"/>
              </a:rPr>
              <a:t>P</a:t>
            </a:r>
            <a:r>
              <a:rPr dirty="0" sz="1400" spc="200" b="1">
                <a:solidFill>
                  <a:srgbClr val="404040"/>
                </a:solidFill>
                <a:latin typeface="Yu Gothic UI Semibold"/>
                <a:cs typeface="Yu Gothic UI Semibold"/>
              </a:rPr>
              <a:t>が</a:t>
            </a:r>
            <a:r>
              <a:rPr dirty="0" sz="1400" b="1">
                <a:solidFill>
                  <a:srgbClr val="404040"/>
                </a:solidFill>
                <a:latin typeface="Yu Gothic UI Semibold"/>
                <a:cs typeface="Yu Gothic UI Semibold"/>
              </a:rPr>
              <a:t>自然増</a:t>
            </a:r>
            <a:r>
              <a:rPr dirty="0" sz="1400" spc="265" b="1">
                <a:solidFill>
                  <a:srgbClr val="404040"/>
                </a:solidFill>
                <a:latin typeface="Yu Gothic UI Semibold"/>
                <a:cs typeface="Yu Gothic UI Semibold"/>
              </a:rPr>
              <a:t>しない</a:t>
            </a:r>
            <a:r>
              <a:rPr dirty="0" sz="1400" b="1">
                <a:solidFill>
                  <a:srgbClr val="404040"/>
                </a:solidFill>
                <a:latin typeface="Yu Gothic UI Semibold"/>
                <a:cs typeface="Yu Gothic UI Semibold"/>
              </a:rPr>
              <a:t>日本経済</a:t>
            </a:r>
            <a:r>
              <a:rPr dirty="0" sz="1400" spc="470" b="1">
                <a:solidFill>
                  <a:srgbClr val="404040"/>
                </a:solidFill>
                <a:latin typeface="Yu Gothic UI Semibold"/>
                <a:cs typeface="Yu Gothic UI Semibold"/>
              </a:rPr>
              <a:t>、</a:t>
            </a:r>
            <a:r>
              <a:rPr dirty="0" sz="1400" b="1">
                <a:solidFill>
                  <a:srgbClr val="404040"/>
                </a:solidFill>
                <a:latin typeface="Yu Gothic UI Semibold"/>
                <a:cs typeface="Yu Gothic UI Semibold"/>
              </a:rPr>
              <a:t>勢</a:t>
            </a:r>
            <a:r>
              <a:rPr dirty="0" sz="1400" spc="270" b="1">
                <a:solidFill>
                  <a:srgbClr val="404040"/>
                </a:solidFill>
                <a:latin typeface="Yu Gothic UI Semibold"/>
                <a:cs typeface="Yu Gothic UI Semibold"/>
              </a:rPr>
              <a:t>いを</a:t>
            </a:r>
            <a:r>
              <a:rPr dirty="0" sz="1400" b="1">
                <a:solidFill>
                  <a:srgbClr val="404040"/>
                </a:solidFill>
                <a:latin typeface="Yu Gothic UI Semibold"/>
                <a:cs typeface="Yu Gothic UI Semibold"/>
              </a:rPr>
              <a:t>失</a:t>
            </a:r>
            <a:r>
              <a:rPr dirty="0" sz="1400" spc="450" b="1">
                <a:solidFill>
                  <a:srgbClr val="404040"/>
                </a:solidFill>
                <a:latin typeface="Yu Gothic UI Semibold"/>
                <a:cs typeface="Yu Gothic UI Semibold"/>
              </a:rPr>
              <a:t>う</a:t>
            </a:r>
            <a:r>
              <a:rPr dirty="0" sz="1400" b="1">
                <a:solidFill>
                  <a:srgbClr val="404040"/>
                </a:solidFill>
                <a:latin typeface="Yu Gothic UI Semibold"/>
                <a:cs typeface="Yu Gothic UI Semibold"/>
              </a:rPr>
              <a:t>日本企業</a:t>
            </a:r>
            <a:r>
              <a:rPr dirty="0" sz="1400" spc="330" b="1">
                <a:solidFill>
                  <a:srgbClr val="404040"/>
                </a:solidFill>
                <a:latin typeface="Yu Gothic UI Semibold"/>
                <a:cs typeface="Yu Gothic UI Semibold"/>
              </a:rPr>
              <a:t>。 </a:t>
            </a:r>
            <a:r>
              <a:rPr dirty="0" sz="1400" b="1">
                <a:solidFill>
                  <a:srgbClr val="404040"/>
                </a:solidFill>
                <a:latin typeface="Yu Gothic UI Semibold"/>
                <a:cs typeface="Yu Gothic UI Semibold"/>
              </a:rPr>
              <a:t>流動性</a:t>
            </a:r>
            <a:r>
              <a:rPr dirty="0" sz="1400" spc="225" b="1">
                <a:solidFill>
                  <a:srgbClr val="404040"/>
                </a:solidFill>
                <a:latin typeface="Yu Gothic UI Semibold"/>
                <a:cs typeface="Yu Gothic UI Semibold"/>
              </a:rPr>
              <a:t>の</a:t>
            </a:r>
            <a:r>
              <a:rPr dirty="0" sz="1400" b="1">
                <a:solidFill>
                  <a:srgbClr val="404040"/>
                </a:solidFill>
                <a:latin typeface="Yu Gothic UI Semibold"/>
                <a:cs typeface="Yu Gothic UI Semibold"/>
              </a:rPr>
              <a:t>低</a:t>
            </a:r>
            <a:r>
              <a:rPr dirty="0" sz="1400" spc="325" b="1">
                <a:solidFill>
                  <a:srgbClr val="404040"/>
                </a:solidFill>
                <a:latin typeface="Yu Gothic UI Semibold"/>
                <a:cs typeface="Yu Gothic UI Semibold"/>
              </a:rPr>
              <a:t>さによる</a:t>
            </a:r>
            <a:r>
              <a:rPr dirty="0" sz="1400" b="1">
                <a:solidFill>
                  <a:srgbClr val="404040"/>
                </a:solidFill>
                <a:latin typeface="Yu Gothic UI Semibold"/>
                <a:cs typeface="Yu Gothic UI Semibold"/>
              </a:rPr>
              <a:t>社会</a:t>
            </a:r>
            <a:r>
              <a:rPr dirty="0" sz="1400" spc="225" b="1">
                <a:solidFill>
                  <a:srgbClr val="404040"/>
                </a:solidFill>
                <a:latin typeface="Yu Gothic UI Semibold"/>
                <a:cs typeface="Yu Gothic UI Semibold"/>
              </a:rPr>
              <a:t>の</a:t>
            </a:r>
            <a:r>
              <a:rPr dirty="0" sz="1400" b="1">
                <a:solidFill>
                  <a:srgbClr val="404040"/>
                </a:solidFill>
                <a:latin typeface="Yu Gothic UI Semibold"/>
                <a:cs typeface="Yu Gothic UI Semibold"/>
              </a:rPr>
              <a:t>活力</a:t>
            </a:r>
            <a:r>
              <a:rPr dirty="0" sz="1400" spc="265" b="1">
                <a:solidFill>
                  <a:srgbClr val="404040"/>
                </a:solidFill>
                <a:latin typeface="Yu Gothic UI Semibold"/>
                <a:cs typeface="Yu Gothic UI Semibold"/>
              </a:rPr>
              <a:t>のなさ</a:t>
            </a:r>
            <a:r>
              <a:rPr dirty="0" sz="1400" spc="470" b="1">
                <a:solidFill>
                  <a:srgbClr val="404040"/>
                </a:solidFill>
                <a:latin typeface="Yu Gothic UI Semibold"/>
                <a:cs typeface="Yu Gothic UI Semibold"/>
              </a:rPr>
              <a:t>。</a:t>
            </a:r>
            <a:r>
              <a:rPr dirty="0" sz="1400" b="1">
                <a:solidFill>
                  <a:srgbClr val="404040"/>
                </a:solidFill>
                <a:latin typeface="Yu Gothic UI Semibold"/>
                <a:cs typeface="Yu Gothic UI Semibold"/>
              </a:rPr>
              <a:t>既得権益</a:t>
            </a:r>
            <a:r>
              <a:rPr dirty="0" sz="1400" spc="300" b="1">
                <a:solidFill>
                  <a:srgbClr val="404040"/>
                </a:solidFill>
                <a:latin typeface="Yu Gothic UI Semibold"/>
                <a:cs typeface="Yu Gothic UI Semibold"/>
              </a:rPr>
              <a:t>による</a:t>
            </a:r>
            <a:r>
              <a:rPr dirty="0" sz="1400" b="1">
                <a:solidFill>
                  <a:srgbClr val="404040"/>
                </a:solidFill>
                <a:latin typeface="Yu Gothic UI Semibold"/>
                <a:cs typeface="Yu Gothic UI Semibold"/>
              </a:rPr>
              <a:t>抵抗</a:t>
            </a:r>
            <a:r>
              <a:rPr dirty="0" sz="1400" spc="470" b="1">
                <a:solidFill>
                  <a:srgbClr val="404040"/>
                </a:solidFill>
                <a:latin typeface="Yu Gothic UI Semibold"/>
                <a:cs typeface="Yu Gothic UI Semibold"/>
              </a:rPr>
              <a:t>。</a:t>
            </a:r>
            <a:endParaRPr sz="1400">
              <a:latin typeface="Yu Gothic UI Semibold"/>
              <a:cs typeface="Yu Gothic UI Semibold"/>
            </a:endParaRPr>
          </a:p>
          <a:p>
            <a:pPr algn="r" marL="1707514" marR="5080" indent="908685">
              <a:lnSpc>
                <a:spcPct val="200000"/>
              </a:lnSpc>
            </a:pPr>
            <a:r>
              <a:rPr dirty="0" sz="1400" b="1">
                <a:solidFill>
                  <a:srgbClr val="404040"/>
                </a:solidFill>
                <a:latin typeface="Yu Gothic UI Semibold"/>
                <a:cs typeface="Yu Gothic UI Semibold"/>
              </a:rPr>
              <a:t>社会</a:t>
            </a:r>
            <a:r>
              <a:rPr dirty="0" sz="1400" spc="315" b="1">
                <a:solidFill>
                  <a:srgbClr val="404040"/>
                </a:solidFill>
                <a:latin typeface="Yu Gothic UI Semibold"/>
                <a:cs typeface="Yu Gothic UI Semibold"/>
              </a:rPr>
              <a:t>を</a:t>
            </a:r>
            <a:r>
              <a:rPr dirty="0" sz="1400" spc="315" b="1">
                <a:solidFill>
                  <a:srgbClr val="404040"/>
                </a:solidFill>
                <a:latin typeface="Yu Gothic UI Semibold"/>
                <a:cs typeface="Yu Gothic UI Semibold"/>
              </a:rPr>
              <a:t>不安定化</a:t>
            </a:r>
            <a:r>
              <a:rPr dirty="0" sz="1400" spc="295" b="1">
                <a:solidFill>
                  <a:srgbClr val="404040"/>
                </a:solidFill>
                <a:latin typeface="Yu Gothic UI Semibold"/>
                <a:cs typeface="Yu Gothic UI Semibold"/>
              </a:rPr>
              <a:t>させる</a:t>
            </a:r>
            <a:r>
              <a:rPr dirty="0" sz="1400" spc="295" b="1">
                <a:solidFill>
                  <a:srgbClr val="404040"/>
                </a:solidFill>
                <a:latin typeface="Yu Gothic UI Semibold"/>
                <a:cs typeface="Yu Gothic UI Semibold"/>
              </a:rPr>
              <a:t>不合理</a:t>
            </a:r>
            <a:r>
              <a:rPr dirty="0" sz="1400" spc="170" b="1">
                <a:solidFill>
                  <a:srgbClr val="404040"/>
                </a:solidFill>
                <a:latin typeface="Yu Gothic UI Semibold"/>
                <a:cs typeface="Yu Gothic UI Semibold"/>
              </a:rPr>
              <a:t>な</a:t>
            </a:r>
            <a:r>
              <a:rPr dirty="0" sz="1400" spc="170" b="1">
                <a:solidFill>
                  <a:srgbClr val="404040"/>
                </a:solidFill>
                <a:latin typeface="Yu Gothic UI Semibold"/>
                <a:cs typeface="Yu Gothic UI Semibold"/>
              </a:rPr>
              <a:t>格差</a:t>
            </a:r>
            <a:r>
              <a:rPr dirty="0" sz="1400" spc="370" b="1">
                <a:solidFill>
                  <a:srgbClr val="404040"/>
                </a:solidFill>
                <a:latin typeface="Yu Gothic UI Semibold"/>
                <a:cs typeface="Yu Gothic UI Semibold"/>
              </a:rPr>
              <a:t>と</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下</a:t>
            </a:r>
            <a:r>
              <a:rPr dirty="0" sz="1400" spc="305" b="1">
                <a:solidFill>
                  <a:srgbClr val="404040"/>
                </a:solidFill>
                <a:latin typeface="Yu Gothic UI Semibold"/>
                <a:cs typeface="Yu Gothic UI Semibold"/>
              </a:rPr>
              <a:t>がり</a:t>
            </a:r>
            <a:r>
              <a:rPr dirty="0" sz="1400" spc="305" b="1">
                <a:solidFill>
                  <a:srgbClr val="404040"/>
                </a:solidFill>
                <a:latin typeface="Yu Gothic UI Semibold"/>
                <a:cs typeface="Yu Gothic UI Semibold"/>
              </a:rPr>
              <a:t>続</a:t>
            </a:r>
            <a:r>
              <a:rPr dirty="0" sz="1400" spc="290" b="1">
                <a:solidFill>
                  <a:srgbClr val="404040"/>
                </a:solidFill>
                <a:latin typeface="Yu Gothic UI Semibold"/>
                <a:cs typeface="Yu Gothic UI Semibold"/>
              </a:rPr>
              <a:t>ける</a:t>
            </a:r>
            <a:r>
              <a:rPr dirty="0" sz="1400" spc="290" b="1">
                <a:solidFill>
                  <a:srgbClr val="404040"/>
                </a:solidFill>
                <a:latin typeface="Yu Gothic UI Semibold"/>
                <a:cs typeface="Yu Gothic UI Semibold"/>
              </a:rPr>
              <a:t>可処分所得</a:t>
            </a:r>
            <a:r>
              <a:rPr dirty="0" sz="1400" spc="330" b="1">
                <a:solidFill>
                  <a:srgbClr val="404040"/>
                </a:solidFill>
                <a:latin typeface="Yu Gothic UI Semibold"/>
                <a:cs typeface="Yu Gothic UI Semibold"/>
              </a:rPr>
              <a:t>。 </a:t>
            </a:r>
            <a:r>
              <a:rPr dirty="0" sz="1400" spc="330" b="1">
                <a:solidFill>
                  <a:srgbClr val="404040"/>
                </a:solidFill>
                <a:latin typeface="Yu Gothic UI Semibold"/>
                <a:cs typeface="Yu Gothic UI Semibold"/>
              </a:rPr>
              <a:t>失</a:t>
            </a:r>
            <a:r>
              <a:rPr dirty="0" sz="1400" spc="185" b="1">
                <a:solidFill>
                  <a:srgbClr val="404040"/>
                </a:solidFill>
                <a:latin typeface="Yu Gothic UI Semibold"/>
                <a:cs typeface="Yu Gothic UI Semibold"/>
              </a:rPr>
              <a:t>われた</a:t>
            </a:r>
            <a:r>
              <a:rPr dirty="0" sz="1400" b="1">
                <a:solidFill>
                  <a:srgbClr val="404040"/>
                </a:solidFill>
                <a:latin typeface="Yu Gothic UI Semibold"/>
                <a:cs typeface="Yu Gothic UI Semibold"/>
              </a:rPr>
              <a:t>30</a:t>
            </a:r>
            <a:r>
              <a:rPr dirty="0" sz="1400" b="1">
                <a:solidFill>
                  <a:srgbClr val="404040"/>
                </a:solidFill>
                <a:latin typeface="Yu Gothic UI Semibold"/>
                <a:cs typeface="Yu Gothic UI Semibold"/>
              </a:rPr>
              <a:t>年</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徐々</a:t>
            </a:r>
            <a:r>
              <a:rPr dirty="0" sz="1400" spc="280" b="1">
                <a:solidFill>
                  <a:srgbClr val="404040"/>
                </a:solidFill>
                <a:latin typeface="Yu Gothic UI Semibold"/>
                <a:cs typeface="Yu Gothic UI Semibold"/>
              </a:rPr>
              <a:t>に</a:t>
            </a:r>
            <a:r>
              <a:rPr dirty="0" sz="1400" spc="280" b="1">
                <a:solidFill>
                  <a:srgbClr val="404040"/>
                </a:solidFill>
                <a:latin typeface="Yu Gothic UI Semibold"/>
                <a:cs typeface="Yu Gothic UI Semibold"/>
              </a:rPr>
              <a:t>衰退</a:t>
            </a:r>
            <a:r>
              <a:rPr dirty="0" sz="1400" spc="395" b="1">
                <a:solidFill>
                  <a:srgbClr val="404040"/>
                </a:solidFill>
                <a:latin typeface="Yu Gothic UI Semibold"/>
                <a:cs typeface="Yu Gothic UI Semibold"/>
              </a:rPr>
              <a:t>し</a:t>
            </a:r>
            <a:r>
              <a:rPr dirty="0" sz="1400" spc="395" b="1">
                <a:solidFill>
                  <a:srgbClr val="404040"/>
                </a:solidFill>
                <a:latin typeface="Yu Gothic UI Semibold"/>
                <a:cs typeface="Yu Gothic UI Semibold"/>
              </a:rPr>
              <a:t>世界</a:t>
            </a:r>
            <a:r>
              <a:rPr dirty="0" sz="1400" spc="280" b="1">
                <a:solidFill>
                  <a:srgbClr val="404040"/>
                </a:solidFill>
                <a:latin typeface="Yu Gothic UI Semibold"/>
                <a:cs typeface="Yu Gothic UI Semibold"/>
              </a:rPr>
              <a:t>に</a:t>
            </a:r>
            <a:r>
              <a:rPr dirty="0" sz="1400" spc="280" b="1">
                <a:solidFill>
                  <a:srgbClr val="404040"/>
                </a:solidFill>
                <a:latin typeface="Yu Gothic UI Semibold"/>
                <a:cs typeface="Yu Gothic UI Semibold"/>
              </a:rPr>
              <a:t>取</a:t>
            </a:r>
            <a:r>
              <a:rPr dirty="0" sz="1400" spc="415" b="1">
                <a:solidFill>
                  <a:srgbClr val="404040"/>
                </a:solidFill>
                <a:latin typeface="Yu Gothic UI Semibold"/>
                <a:cs typeface="Yu Gothic UI Semibold"/>
              </a:rPr>
              <a:t>り</a:t>
            </a:r>
            <a:r>
              <a:rPr dirty="0" sz="1400" spc="415" b="1">
                <a:solidFill>
                  <a:srgbClr val="404040"/>
                </a:solidFill>
                <a:latin typeface="Yu Gothic UI Semibold"/>
                <a:cs typeface="Yu Gothic UI Semibold"/>
              </a:rPr>
              <a:t>残</a:t>
            </a:r>
            <a:r>
              <a:rPr dirty="0" sz="1400" spc="275" b="1">
                <a:solidFill>
                  <a:srgbClr val="404040"/>
                </a:solidFill>
                <a:latin typeface="Yu Gothic UI Semibold"/>
                <a:cs typeface="Yu Gothic UI Semibold"/>
              </a:rPr>
              <a:t>される</a:t>
            </a:r>
            <a:r>
              <a:rPr dirty="0" sz="1400" spc="700" b="1">
                <a:solidFill>
                  <a:srgbClr val="404040"/>
                </a:solidFill>
                <a:latin typeface="Yu Gothic UI Semibold"/>
                <a:cs typeface="Yu Gothic UI Semibold"/>
              </a:rPr>
              <a:t>「</a:t>
            </a:r>
            <a:r>
              <a:rPr dirty="0" sz="1400" spc="700" b="1">
                <a:solidFill>
                  <a:srgbClr val="404040"/>
                </a:solidFill>
                <a:latin typeface="Yu Gothic UI Semibold"/>
                <a:cs typeface="Yu Gothic UI Semibold"/>
              </a:rPr>
              <a:t>茹</a:t>
            </a:r>
            <a:r>
              <a:rPr dirty="0" sz="1400" spc="265" b="1">
                <a:solidFill>
                  <a:srgbClr val="404040"/>
                </a:solidFill>
                <a:latin typeface="Yu Gothic UI Semibold"/>
                <a:cs typeface="Yu Gothic UI Semibold"/>
              </a:rPr>
              <a:t>でガエル</a:t>
            </a:r>
            <a:r>
              <a:rPr dirty="0" sz="1400" spc="265" b="1">
                <a:solidFill>
                  <a:srgbClr val="404040"/>
                </a:solidFill>
                <a:latin typeface="Yu Gothic UI Semibold"/>
                <a:cs typeface="Yu Gothic UI Semibold"/>
              </a:rPr>
              <a:t>状態</a:t>
            </a:r>
            <a:r>
              <a:rPr dirty="0" sz="1400" spc="700" b="1">
                <a:solidFill>
                  <a:srgbClr val="404040"/>
                </a:solidFill>
                <a:latin typeface="Yu Gothic UI Semibold"/>
                <a:cs typeface="Yu Gothic UI Semibold"/>
              </a:rPr>
              <a:t>」</a:t>
            </a:r>
            <a:r>
              <a:rPr dirty="0" sz="1400" spc="225" b="1">
                <a:solidFill>
                  <a:srgbClr val="404040"/>
                </a:solidFill>
                <a:latin typeface="Yu Gothic UI Semibold"/>
                <a:cs typeface="Yu Gothic UI Semibold"/>
              </a:rPr>
              <a:t>の</a:t>
            </a:r>
            <a:r>
              <a:rPr dirty="0" sz="1400" spc="225" b="1">
                <a:solidFill>
                  <a:srgbClr val="404040"/>
                </a:solidFill>
                <a:latin typeface="Yu Gothic UI Semibold"/>
                <a:cs typeface="Yu Gothic UI Semibold"/>
              </a:rPr>
              <a:t>日本</a:t>
            </a:r>
            <a:r>
              <a:rPr dirty="0" sz="1400" spc="470" b="1">
                <a:solidFill>
                  <a:srgbClr val="404040"/>
                </a:solidFill>
                <a:latin typeface="Yu Gothic UI Semibold"/>
                <a:cs typeface="Yu Gothic UI Semibold"/>
              </a:rPr>
              <a:t>。</a:t>
            </a:r>
            <a:endParaRPr sz="1400">
              <a:latin typeface="Yu Gothic UI Semibold"/>
              <a:cs typeface="Yu Gothic UI Semibold"/>
            </a:endParaRPr>
          </a:p>
          <a:p>
            <a:pPr algn="r" marL="661035" marR="5080" indent="533400">
              <a:lnSpc>
                <a:spcPct val="200000"/>
              </a:lnSpc>
            </a:pPr>
            <a:r>
              <a:rPr dirty="0" sz="1400" b="1">
                <a:solidFill>
                  <a:srgbClr val="404040"/>
                </a:solidFill>
                <a:latin typeface="Yu Gothic UI Semibold"/>
                <a:cs typeface="Yu Gothic UI Semibold"/>
              </a:rPr>
              <a:t>災害大国</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日本</a:t>
            </a:r>
            <a:r>
              <a:rPr dirty="0" sz="1400" spc="470" b="1">
                <a:solidFill>
                  <a:srgbClr val="404040"/>
                </a:solidFill>
                <a:latin typeface="Yu Gothic UI Semibold"/>
                <a:cs typeface="Yu Gothic UI Semibold"/>
              </a:rPr>
              <a:t>。</a:t>
            </a:r>
            <a:r>
              <a:rPr dirty="0" sz="1400" spc="330" b="1">
                <a:solidFill>
                  <a:srgbClr val="404040"/>
                </a:solidFill>
                <a:latin typeface="Yu Gothic UI Semibold"/>
                <a:cs typeface="Yu Gothic UI Semibold"/>
              </a:rPr>
              <a:t>コロナで</a:t>
            </a:r>
            <a:r>
              <a:rPr dirty="0" sz="1400" spc="330" b="1">
                <a:solidFill>
                  <a:srgbClr val="404040"/>
                </a:solidFill>
                <a:latin typeface="Yu Gothic UI Semibold"/>
                <a:cs typeface="Yu Gothic UI Semibold"/>
              </a:rPr>
              <a:t>浮</a:t>
            </a:r>
            <a:r>
              <a:rPr dirty="0" sz="1400" spc="315" b="1">
                <a:solidFill>
                  <a:srgbClr val="404040"/>
                </a:solidFill>
                <a:latin typeface="Yu Gothic UI Semibold"/>
                <a:cs typeface="Yu Gothic UI Semibold"/>
              </a:rPr>
              <a:t>き</a:t>
            </a:r>
            <a:r>
              <a:rPr dirty="0" sz="1400" spc="315" b="1">
                <a:solidFill>
                  <a:srgbClr val="404040"/>
                </a:solidFill>
                <a:latin typeface="Yu Gothic UI Semibold"/>
                <a:cs typeface="Yu Gothic UI Semibold"/>
              </a:rPr>
              <a:t>彫</a:t>
            </a:r>
            <a:r>
              <a:rPr dirty="0" sz="1400" spc="320" b="1">
                <a:solidFill>
                  <a:srgbClr val="404040"/>
                </a:solidFill>
                <a:latin typeface="Yu Gothic UI Semibold"/>
                <a:cs typeface="Yu Gothic UI Semibold"/>
              </a:rPr>
              <a:t>りになった</a:t>
            </a:r>
            <a:r>
              <a:rPr dirty="0" sz="1400" spc="320" b="1">
                <a:solidFill>
                  <a:srgbClr val="404040"/>
                </a:solidFill>
                <a:latin typeface="Yu Gothic UI Semibold"/>
                <a:cs typeface="Yu Gothic UI Semibold"/>
              </a:rPr>
              <a:t>有事</a:t>
            </a:r>
            <a:r>
              <a:rPr dirty="0" sz="1400" spc="280" b="1">
                <a:solidFill>
                  <a:srgbClr val="404040"/>
                </a:solidFill>
                <a:latin typeface="Yu Gothic UI Semibold"/>
                <a:cs typeface="Yu Gothic UI Semibold"/>
              </a:rPr>
              <a:t>に</a:t>
            </a:r>
            <a:r>
              <a:rPr dirty="0" sz="1400" spc="280" b="1">
                <a:solidFill>
                  <a:srgbClr val="404040"/>
                </a:solidFill>
                <a:latin typeface="Yu Gothic UI Semibold"/>
                <a:cs typeface="Yu Gothic UI Semibold"/>
              </a:rPr>
              <a:t>対応</a:t>
            </a:r>
            <a:r>
              <a:rPr dirty="0" sz="1400" spc="330" b="1">
                <a:solidFill>
                  <a:srgbClr val="404040"/>
                </a:solidFill>
                <a:latin typeface="Yu Gothic UI Semibold"/>
                <a:cs typeface="Yu Gothic UI Semibold"/>
              </a:rPr>
              <a:t>できないセーフティネット</a:t>
            </a:r>
            <a:r>
              <a:rPr dirty="0" sz="1400" spc="330" b="1">
                <a:solidFill>
                  <a:srgbClr val="404040"/>
                </a:solidFill>
                <a:latin typeface="Yu Gothic UI Semibold"/>
                <a:cs typeface="Yu Gothic UI Semibold"/>
              </a:rPr>
              <a:t>。 </a:t>
            </a:r>
            <a:r>
              <a:rPr dirty="0" sz="1400" spc="330" b="1">
                <a:solidFill>
                  <a:srgbClr val="404040"/>
                </a:solidFill>
                <a:latin typeface="Yu Gothic UI Semibold"/>
                <a:cs typeface="Yu Gothic UI Semibold"/>
              </a:rPr>
              <a:t>中長期</a:t>
            </a:r>
            <a:r>
              <a:rPr dirty="0" sz="1400" spc="225" b="1">
                <a:solidFill>
                  <a:srgbClr val="404040"/>
                </a:solidFill>
                <a:latin typeface="Yu Gothic UI Semibold"/>
                <a:cs typeface="Yu Gothic UI Semibold"/>
              </a:rPr>
              <a:t>の</a:t>
            </a:r>
            <a:r>
              <a:rPr dirty="0" sz="1400" spc="225" b="1">
                <a:solidFill>
                  <a:srgbClr val="404040"/>
                </a:solidFill>
                <a:latin typeface="Yu Gothic UI Semibold"/>
                <a:cs typeface="Yu Gothic UI Semibold"/>
              </a:rPr>
              <a:t>国家</a:t>
            </a:r>
            <a:r>
              <a:rPr dirty="0" sz="1400" spc="355" b="1">
                <a:solidFill>
                  <a:srgbClr val="404040"/>
                </a:solidFill>
                <a:latin typeface="Yu Gothic UI Semibold"/>
                <a:cs typeface="Yu Gothic UI Semibold"/>
              </a:rPr>
              <a:t>ビジョンを</a:t>
            </a:r>
            <a:r>
              <a:rPr dirty="0" sz="1400" spc="355" b="1">
                <a:solidFill>
                  <a:srgbClr val="404040"/>
                </a:solidFill>
                <a:latin typeface="Yu Gothic UI Semibold"/>
                <a:cs typeface="Yu Gothic UI Semibold"/>
              </a:rPr>
              <a:t>持</a:t>
            </a:r>
            <a:r>
              <a:rPr dirty="0" sz="1400" spc="325" b="1">
                <a:solidFill>
                  <a:srgbClr val="404040"/>
                </a:solidFill>
                <a:latin typeface="Yu Gothic UI Semibold"/>
                <a:cs typeface="Yu Gothic UI Semibold"/>
              </a:rPr>
              <a:t>ち</a:t>
            </a:r>
            <a:r>
              <a:rPr dirty="0" sz="1400" spc="325" b="1">
                <a:solidFill>
                  <a:srgbClr val="404040"/>
                </a:solidFill>
                <a:latin typeface="Yu Gothic UI Semibold"/>
                <a:cs typeface="Yu Gothic UI Semibold"/>
              </a:rPr>
              <a:t>合</a:t>
            </a:r>
            <a:r>
              <a:rPr dirty="0" sz="1400" spc="185" b="1">
                <a:solidFill>
                  <a:srgbClr val="404040"/>
                </a:solidFill>
                <a:latin typeface="Yu Gothic UI Semibold"/>
                <a:cs typeface="Yu Gothic UI Semibold"/>
              </a:rPr>
              <a:t>わせず</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場当</a:t>
            </a:r>
            <a:r>
              <a:rPr dirty="0" sz="1400" spc="340" b="1">
                <a:solidFill>
                  <a:srgbClr val="404040"/>
                </a:solidFill>
                <a:latin typeface="Yu Gothic UI Semibold"/>
                <a:cs typeface="Yu Gothic UI Semibold"/>
              </a:rPr>
              <a:t>たり</a:t>
            </a:r>
            <a:r>
              <a:rPr dirty="0" sz="1400" spc="340" b="1">
                <a:solidFill>
                  <a:srgbClr val="404040"/>
                </a:solidFill>
                <a:latin typeface="Yu Gothic UI Semibold"/>
                <a:cs typeface="Yu Gothic UI Semibold"/>
              </a:rPr>
              <a:t>的</a:t>
            </a:r>
            <a:r>
              <a:rPr dirty="0" sz="1400" spc="170" b="1">
                <a:solidFill>
                  <a:srgbClr val="404040"/>
                </a:solidFill>
                <a:latin typeface="Yu Gothic UI Semibold"/>
                <a:cs typeface="Yu Gothic UI Semibold"/>
              </a:rPr>
              <a:t>な</a:t>
            </a:r>
            <a:r>
              <a:rPr dirty="0" sz="1400" spc="170" b="1">
                <a:solidFill>
                  <a:srgbClr val="404040"/>
                </a:solidFill>
                <a:latin typeface="Yu Gothic UI Semibold"/>
                <a:cs typeface="Yu Gothic UI Semibold"/>
              </a:rPr>
              <a:t>現状維持</a:t>
            </a:r>
            <a:r>
              <a:rPr dirty="0" sz="1400" spc="990" b="1">
                <a:solidFill>
                  <a:srgbClr val="404040"/>
                </a:solidFill>
                <a:latin typeface="Yu Gothic UI Semibold"/>
                <a:cs typeface="Yu Gothic UI Semibold"/>
              </a:rPr>
              <a:t>・</a:t>
            </a:r>
            <a:r>
              <a:rPr dirty="0" sz="1400" spc="990" b="1">
                <a:solidFill>
                  <a:srgbClr val="404040"/>
                </a:solidFill>
                <a:latin typeface="Yu Gothic UI Semibold"/>
                <a:cs typeface="Yu Gothic UI Semibold"/>
              </a:rPr>
              <a:t>微修正型</a:t>
            </a:r>
            <a:r>
              <a:rPr dirty="0" sz="1400" spc="280" b="1">
                <a:solidFill>
                  <a:srgbClr val="404040"/>
                </a:solidFill>
                <a:latin typeface="Yu Gothic UI Semibold"/>
                <a:cs typeface="Yu Gothic UI Semibold"/>
              </a:rPr>
              <a:t>に</a:t>
            </a:r>
            <a:r>
              <a:rPr dirty="0" sz="1400" spc="280" b="1">
                <a:solidFill>
                  <a:srgbClr val="404040"/>
                </a:solidFill>
                <a:latin typeface="Yu Gothic UI Semibold"/>
                <a:cs typeface="Yu Gothic UI Semibold"/>
              </a:rPr>
              <a:t>終始</a:t>
            </a:r>
            <a:r>
              <a:rPr dirty="0" sz="1400" spc="265" b="1">
                <a:solidFill>
                  <a:srgbClr val="404040"/>
                </a:solidFill>
                <a:latin typeface="Yu Gothic UI Semibold"/>
                <a:cs typeface="Yu Gothic UI Semibold"/>
              </a:rPr>
              <a:t>する</a:t>
            </a:r>
            <a:r>
              <a:rPr dirty="0" sz="1400" spc="265" b="1">
                <a:solidFill>
                  <a:srgbClr val="404040"/>
                </a:solidFill>
                <a:latin typeface="Yu Gothic UI Semibold"/>
                <a:cs typeface="Yu Gothic UI Semibold"/>
              </a:rPr>
              <a:t>政治</a:t>
            </a:r>
            <a:r>
              <a:rPr dirty="0" sz="1400" spc="135" b="1">
                <a:solidFill>
                  <a:srgbClr val="404040"/>
                </a:solidFill>
                <a:latin typeface="Yu Gothic UI Semibold"/>
                <a:cs typeface="Yu Gothic UI Semibold"/>
              </a:rPr>
              <a:t>。</a:t>
            </a:r>
            <a:endParaRPr sz="1400">
              <a:latin typeface="Yu Gothic UI Semibold"/>
              <a:cs typeface="Yu Gothic UI Semibold"/>
            </a:endParaRPr>
          </a:p>
          <a:p>
            <a:pPr algn="r" marR="5080">
              <a:lnSpc>
                <a:spcPct val="100000"/>
              </a:lnSpc>
              <a:spcBef>
                <a:spcPts val="1680"/>
              </a:spcBef>
            </a:pPr>
            <a:r>
              <a:rPr dirty="0" sz="1400" b="1">
                <a:solidFill>
                  <a:srgbClr val="404040"/>
                </a:solidFill>
                <a:latin typeface="Yu Gothic UI Semibold"/>
                <a:cs typeface="Yu Gothic UI Semibold"/>
              </a:rPr>
              <a:t>国家的危機</a:t>
            </a:r>
            <a:r>
              <a:rPr dirty="0" sz="1400" spc="290" b="1">
                <a:solidFill>
                  <a:srgbClr val="404040"/>
                </a:solidFill>
                <a:latin typeface="Yu Gothic UI Semibold"/>
                <a:cs typeface="Yu Gothic UI Semibold"/>
              </a:rPr>
              <a:t>にも</a:t>
            </a:r>
            <a:r>
              <a:rPr dirty="0" sz="1400" spc="290" b="1">
                <a:solidFill>
                  <a:srgbClr val="404040"/>
                </a:solidFill>
                <a:latin typeface="Yu Gothic UI Semibold"/>
                <a:cs typeface="Yu Gothic UI Semibold"/>
              </a:rPr>
              <a:t>覚悟</a:t>
            </a:r>
            <a:r>
              <a:rPr dirty="0" sz="1400" spc="315" b="1">
                <a:solidFill>
                  <a:srgbClr val="404040"/>
                </a:solidFill>
                <a:latin typeface="Yu Gothic UI Semibold"/>
                <a:cs typeface="Yu Gothic UI Semibold"/>
              </a:rPr>
              <a:t>を</a:t>
            </a:r>
            <a:r>
              <a:rPr dirty="0" sz="1400" spc="315" b="1">
                <a:solidFill>
                  <a:srgbClr val="404040"/>
                </a:solidFill>
                <a:latin typeface="Yu Gothic UI Semibold"/>
                <a:cs typeface="Yu Gothic UI Semibold"/>
              </a:rPr>
              <a:t>示</a:t>
            </a:r>
            <a:r>
              <a:rPr dirty="0" sz="1400" spc="195" b="1">
                <a:solidFill>
                  <a:srgbClr val="404040"/>
                </a:solidFill>
                <a:latin typeface="Yu Gothic UI Semibold"/>
                <a:cs typeface="Yu Gothic UI Semibold"/>
              </a:rPr>
              <a:t>せず</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長年先送</a:t>
            </a:r>
            <a:r>
              <a:rPr dirty="0" sz="1400" spc="305" b="1">
                <a:solidFill>
                  <a:srgbClr val="404040"/>
                </a:solidFill>
                <a:latin typeface="Yu Gothic UI Semibold"/>
                <a:cs typeface="Yu Gothic UI Semibold"/>
              </a:rPr>
              <a:t>りにされてきた</a:t>
            </a:r>
            <a:r>
              <a:rPr dirty="0" sz="1400" spc="305" b="1">
                <a:solidFill>
                  <a:srgbClr val="404040"/>
                </a:solidFill>
                <a:latin typeface="Yu Gothic UI Semibold"/>
                <a:cs typeface="Yu Gothic UI Semibold"/>
              </a:rPr>
              <a:t>構造的課題</a:t>
            </a:r>
            <a:r>
              <a:rPr dirty="0" sz="1400" spc="280" b="1">
                <a:solidFill>
                  <a:srgbClr val="404040"/>
                </a:solidFill>
                <a:latin typeface="Yu Gothic UI Semibold"/>
                <a:cs typeface="Yu Gothic UI Semibold"/>
              </a:rPr>
              <a:t>に</a:t>
            </a:r>
            <a:r>
              <a:rPr dirty="0" sz="1400" spc="280" b="1">
                <a:solidFill>
                  <a:srgbClr val="404040"/>
                </a:solidFill>
                <a:latin typeface="Yu Gothic UI Semibold"/>
                <a:cs typeface="Yu Gothic UI Semibold"/>
              </a:rPr>
              <a:t>挑戦</a:t>
            </a:r>
            <a:r>
              <a:rPr dirty="0" sz="1400" spc="265" b="1">
                <a:solidFill>
                  <a:srgbClr val="404040"/>
                </a:solidFill>
                <a:latin typeface="Yu Gothic UI Semibold"/>
                <a:cs typeface="Yu Gothic UI Semibold"/>
              </a:rPr>
              <a:t>する</a:t>
            </a:r>
            <a:r>
              <a:rPr dirty="0" sz="1400" spc="265" b="1">
                <a:solidFill>
                  <a:srgbClr val="404040"/>
                </a:solidFill>
                <a:latin typeface="Yu Gothic UI Semibold"/>
                <a:cs typeface="Yu Gothic UI Semibold"/>
              </a:rPr>
              <a:t>気概</a:t>
            </a:r>
            <a:r>
              <a:rPr dirty="0" sz="1400" spc="200" b="1">
                <a:solidFill>
                  <a:srgbClr val="404040"/>
                </a:solidFill>
                <a:latin typeface="Yu Gothic UI Semibold"/>
                <a:cs typeface="Yu Gothic UI Semibold"/>
              </a:rPr>
              <a:t>がない</a:t>
            </a:r>
            <a:r>
              <a:rPr dirty="0" sz="1400" spc="200" b="1">
                <a:solidFill>
                  <a:srgbClr val="404040"/>
                </a:solidFill>
                <a:latin typeface="Yu Gothic UI Semibold"/>
                <a:cs typeface="Yu Gothic UI Semibold"/>
              </a:rPr>
              <a:t>政治家</a:t>
            </a:r>
            <a:r>
              <a:rPr dirty="0" sz="1400" spc="470" b="1">
                <a:solidFill>
                  <a:srgbClr val="404040"/>
                </a:solidFill>
                <a:latin typeface="Yu Gothic UI Semibold"/>
                <a:cs typeface="Yu Gothic UI Semibold"/>
              </a:rPr>
              <a:t>。</a:t>
            </a:r>
            <a:endParaRPr sz="1400">
              <a:latin typeface="Yu Gothic UI Semibold"/>
              <a:cs typeface="Yu Gothic UI Semibold"/>
            </a:endParaRPr>
          </a:p>
          <a:p>
            <a:pPr marL="12700" marR="120014">
              <a:lnSpc>
                <a:spcPct val="150000"/>
              </a:lnSpc>
              <a:spcBef>
                <a:spcPts val="1614"/>
              </a:spcBef>
            </a:pPr>
            <a:r>
              <a:rPr dirty="0" sz="1400" b="1">
                <a:latin typeface="Yu Gothic UI Semibold"/>
                <a:cs typeface="Yu Gothic UI Semibold"/>
              </a:rPr>
              <a:t>誰</a:t>
            </a:r>
            <a:r>
              <a:rPr dirty="0" sz="1400" spc="240" b="1">
                <a:latin typeface="Yu Gothic UI Semibold"/>
                <a:cs typeface="Yu Gothic UI Semibold"/>
              </a:rPr>
              <a:t>も</a:t>
            </a:r>
            <a:r>
              <a:rPr dirty="0" sz="1400" spc="265" b="1">
                <a:latin typeface="Yu Gothic UI Semibold"/>
                <a:cs typeface="Yu Gothic UI Semibold"/>
              </a:rPr>
              <a:t>が</a:t>
            </a:r>
            <a:r>
              <a:rPr dirty="0" sz="1400" b="1">
                <a:latin typeface="Yu Gothic UI Semibold"/>
                <a:cs typeface="Yu Gothic UI Semibold"/>
              </a:rPr>
              <a:t>変</a:t>
            </a:r>
            <a:r>
              <a:rPr dirty="0" sz="1400" spc="250" b="1">
                <a:latin typeface="Yu Gothic UI Semibold"/>
                <a:cs typeface="Yu Gothic UI Semibold"/>
              </a:rPr>
              <a:t>わ</a:t>
            </a:r>
            <a:r>
              <a:rPr dirty="0" sz="1400" spc="204" b="1">
                <a:latin typeface="Yu Gothic UI Semibold"/>
                <a:cs typeface="Yu Gothic UI Semibold"/>
              </a:rPr>
              <a:t>ら</a:t>
            </a:r>
            <a:r>
              <a:rPr dirty="0" sz="1400" spc="250" b="1">
                <a:latin typeface="Yu Gothic UI Semibold"/>
                <a:cs typeface="Yu Gothic UI Semibold"/>
              </a:rPr>
              <a:t>な</a:t>
            </a:r>
            <a:r>
              <a:rPr dirty="0" sz="1400" spc="229" b="1">
                <a:latin typeface="Yu Gothic UI Semibold"/>
                <a:cs typeface="Yu Gothic UI Semibold"/>
              </a:rPr>
              <a:t>け</a:t>
            </a:r>
            <a:r>
              <a:rPr dirty="0" sz="1400" spc="260" b="1">
                <a:latin typeface="Yu Gothic UI Semibold"/>
                <a:cs typeface="Yu Gothic UI Semibold"/>
              </a:rPr>
              <a:t>れ</a:t>
            </a:r>
            <a:r>
              <a:rPr dirty="0" sz="1400" spc="250" b="1">
                <a:latin typeface="Yu Gothic UI Semibold"/>
                <a:cs typeface="Yu Gothic UI Semibold"/>
              </a:rPr>
              <a:t>ばな</a:t>
            </a:r>
            <a:r>
              <a:rPr dirty="0" sz="1400" spc="204" b="1">
                <a:latin typeface="Yu Gothic UI Semibold"/>
                <a:cs typeface="Yu Gothic UI Semibold"/>
              </a:rPr>
              <a:t>ら</a:t>
            </a:r>
            <a:r>
              <a:rPr dirty="0" sz="1400" spc="250" b="1">
                <a:latin typeface="Yu Gothic UI Semibold"/>
                <a:cs typeface="Yu Gothic UI Semibold"/>
              </a:rPr>
              <a:t>な</a:t>
            </a:r>
            <a:r>
              <a:rPr dirty="0" sz="1400" spc="235" b="1">
                <a:latin typeface="Yu Gothic UI Semibold"/>
                <a:cs typeface="Yu Gothic UI Semibold"/>
              </a:rPr>
              <a:t>い</a:t>
            </a:r>
            <a:r>
              <a:rPr dirty="0" sz="1400" spc="204" b="1">
                <a:latin typeface="Yu Gothic UI Semibold"/>
                <a:cs typeface="Yu Gothic UI Semibold"/>
              </a:rPr>
              <a:t>と</a:t>
            </a:r>
            <a:r>
              <a:rPr dirty="0" sz="1400" b="1">
                <a:latin typeface="Yu Gothic UI Semibold"/>
                <a:cs typeface="Yu Gothic UI Semibold"/>
              </a:rPr>
              <a:t>分</a:t>
            </a:r>
            <a:r>
              <a:rPr dirty="0" sz="1400" spc="335" b="1">
                <a:latin typeface="Yu Gothic UI Semibold"/>
                <a:cs typeface="Yu Gothic UI Semibold"/>
              </a:rPr>
              <a:t>か</a:t>
            </a:r>
            <a:r>
              <a:rPr dirty="0" sz="1400" spc="265" b="1">
                <a:latin typeface="Yu Gothic UI Semibold"/>
                <a:cs typeface="Yu Gothic UI Semibold"/>
              </a:rPr>
              <a:t>っ</a:t>
            </a:r>
            <a:r>
              <a:rPr dirty="0" sz="1400" spc="305" b="1">
                <a:latin typeface="Yu Gothic UI Semibold"/>
                <a:cs typeface="Yu Gothic UI Semibold"/>
              </a:rPr>
              <a:t>て</a:t>
            </a:r>
            <a:r>
              <a:rPr dirty="0" sz="1400" spc="335" b="1">
                <a:latin typeface="Yu Gothic UI Semibold"/>
                <a:cs typeface="Yu Gothic UI Semibold"/>
              </a:rPr>
              <a:t>い</a:t>
            </a:r>
            <a:r>
              <a:rPr dirty="0" sz="1400" spc="310" b="1">
                <a:latin typeface="Yu Gothic UI Semibold"/>
                <a:cs typeface="Yu Gothic UI Semibold"/>
              </a:rPr>
              <a:t>る</a:t>
            </a:r>
            <a:r>
              <a:rPr dirty="0" sz="1400" b="1">
                <a:latin typeface="Yu Gothic UI Semibold"/>
                <a:cs typeface="Yu Gothic UI Semibold"/>
              </a:rPr>
              <a:t>転換期</a:t>
            </a:r>
            <a:r>
              <a:rPr dirty="0" sz="1400" spc="470" b="1">
                <a:latin typeface="Yu Gothic UI Semibold"/>
                <a:cs typeface="Yu Gothic UI Semibold"/>
              </a:rPr>
              <a:t>。</a:t>
            </a:r>
            <a:r>
              <a:rPr dirty="0" sz="1400" spc="320" b="1">
                <a:latin typeface="Yu Gothic UI Semibold"/>
                <a:cs typeface="Yu Gothic UI Semibold"/>
              </a:rPr>
              <a:t>し</a:t>
            </a:r>
            <a:r>
              <a:rPr dirty="0" sz="1400" spc="375" b="1">
                <a:latin typeface="Yu Gothic UI Semibold"/>
                <a:cs typeface="Yu Gothic UI Semibold"/>
              </a:rPr>
              <a:t>か</a:t>
            </a:r>
            <a:r>
              <a:rPr dirty="0" sz="1400" spc="320" b="1">
                <a:latin typeface="Yu Gothic UI Semibold"/>
                <a:cs typeface="Yu Gothic UI Semibold"/>
              </a:rPr>
              <a:t>し</a:t>
            </a:r>
            <a:r>
              <a:rPr dirty="0" sz="1400" spc="470" b="1">
                <a:latin typeface="Yu Gothic UI Semibold"/>
                <a:cs typeface="Yu Gothic UI Semibold"/>
              </a:rPr>
              <a:t>、</a:t>
            </a:r>
            <a:r>
              <a:rPr dirty="0" sz="1400" b="1">
                <a:latin typeface="Yu Gothic UI Semibold"/>
                <a:cs typeface="Yu Gothic UI Semibold"/>
              </a:rPr>
              <a:t>変</a:t>
            </a:r>
            <a:r>
              <a:rPr dirty="0" sz="1400" spc="200" b="1">
                <a:latin typeface="Yu Gothic UI Semibold"/>
                <a:cs typeface="Yu Gothic UI Semibold"/>
              </a:rPr>
              <a:t>わ</a:t>
            </a:r>
            <a:r>
              <a:rPr dirty="0" sz="1400" spc="204" b="1">
                <a:latin typeface="Yu Gothic UI Semibold"/>
                <a:cs typeface="Yu Gothic UI Semibold"/>
              </a:rPr>
              <a:t>れ</a:t>
            </a:r>
            <a:r>
              <a:rPr dirty="0" sz="1400" spc="195" b="1">
                <a:latin typeface="Yu Gothic UI Semibold"/>
                <a:cs typeface="Yu Gothic UI Semibold"/>
              </a:rPr>
              <a:t>ず</a:t>
            </a:r>
            <a:r>
              <a:rPr dirty="0" sz="1400" spc="180" b="1">
                <a:latin typeface="Yu Gothic UI Semibold"/>
                <a:cs typeface="Yu Gothic UI Semibold"/>
              </a:rPr>
              <a:t>に</a:t>
            </a:r>
            <a:r>
              <a:rPr dirty="0" sz="1400" b="1">
                <a:latin typeface="Yu Gothic UI Semibold"/>
                <a:cs typeface="Yu Gothic UI Semibold"/>
              </a:rPr>
              <a:t>衰退</a:t>
            </a:r>
            <a:r>
              <a:rPr dirty="0" sz="1400" spc="395" b="1">
                <a:latin typeface="Yu Gothic UI Semibold"/>
                <a:cs typeface="Yu Gothic UI Semibold"/>
              </a:rPr>
              <a:t>し</a:t>
            </a:r>
            <a:r>
              <a:rPr dirty="0" sz="1400" b="1">
                <a:latin typeface="Yu Gothic UI Semibold"/>
                <a:cs typeface="Yu Gothic UI Semibold"/>
              </a:rPr>
              <a:t>続</a:t>
            </a:r>
            <a:r>
              <a:rPr dirty="0" sz="1400" spc="295" b="1">
                <a:latin typeface="Yu Gothic UI Semibold"/>
                <a:cs typeface="Yu Gothic UI Semibold"/>
              </a:rPr>
              <a:t>け</a:t>
            </a:r>
            <a:r>
              <a:rPr dirty="0" sz="1400" spc="285" b="1">
                <a:latin typeface="Yu Gothic UI Semibold"/>
                <a:cs typeface="Yu Gothic UI Semibold"/>
              </a:rPr>
              <a:t>る</a:t>
            </a:r>
            <a:r>
              <a:rPr dirty="0" sz="1400" b="1">
                <a:latin typeface="Yu Gothic UI Semibold"/>
                <a:cs typeface="Yu Gothic UI Semibold"/>
              </a:rPr>
              <a:t>日本</a:t>
            </a:r>
            <a:r>
              <a:rPr dirty="0" sz="1400" spc="470" b="1">
                <a:latin typeface="Yu Gothic UI Semibold"/>
                <a:cs typeface="Yu Gothic UI Semibold"/>
              </a:rPr>
              <a:t>。 </a:t>
            </a:r>
            <a:r>
              <a:rPr dirty="0" sz="1400" spc="475" b="1">
                <a:latin typeface="Yu Gothic UI Semibold"/>
                <a:cs typeface="Yu Gothic UI Semibold"/>
              </a:rPr>
              <a:t> </a:t>
            </a:r>
            <a:r>
              <a:rPr dirty="0" sz="1400" b="1">
                <a:latin typeface="Yu Gothic UI Semibold"/>
                <a:cs typeface="Yu Gothic UI Semibold"/>
              </a:rPr>
              <a:t>新</a:t>
            </a:r>
            <a:r>
              <a:rPr dirty="0" sz="1400" spc="310" b="1">
                <a:latin typeface="Yu Gothic UI Semibold"/>
                <a:cs typeface="Yu Gothic UI Semibold"/>
              </a:rPr>
              <a:t>しい</a:t>
            </a:r>
            <a:r>
              <a:rPr dirty="0" sz="1400" b="1">
                <a:latin typeface="Yu Gothic UI Semibold"/>
                <a:cs typeface="Yu Gothic UI Semibold"/>
              </a:rPr>
              <a:t>時代</a:t>
            </a:r>
            <a:r>
              <a:rPr dirty="0" sz="1400" spc="315" b="1">
                <a:latin typeface="Yu Gothic UI Semibold"/>
                <a:cs typeface="Yu Gothic UI Semibold"/>
              </a:rPr>
              <a:t>を</a:t>
            </a:r>
            <a:r>
              <a:rPr dirty="0" sz="1400" b="1">
                <a:latin typeface="Yu Gothic UI Semibold"/>
                <a:cs typeface="Yu Gothic UI Semibold"/>
              </a:rPr>
              <a:t>切</a:t>
            </a:r>
            <a:r>
              <a:rPr dirty="0" sz="1400" spc="415" b="1">
                <a:latin typeface="Yu Gothic UI Semibold"/>
                <a:cs typeface="Yu Gothic UI Semibold"/>
              </a:rPr>
              <a:t>り</a:t>
            </a:r>
            <a:r>
              <a:rPr dirty="0" sz="1400" b="1">
                <a:latin typeface="Yu Gothic UI Semibold"/>
                <a:cs typeface="Yu Gothic UI Semibold"/>
              </a:rPr>
              <a:t>拓</a:t>
            </a:r>
            <a:r>
              <a:rPr dirty="0" sz="1400" spc="345" b="1">
                <a:latin typeface="Yu Gothic UI Semibold"/>
                <a:cs typeface="Yu Gothic UI Semibold"/>
              </a:rPr>
              <a:t>くため</a:t>
            </a:r>
            <a:r>
              <a:rPr dirty="0" sz="1400" spc="470" b="1">
                <a:latin typeface="Yu Gothic UI Semibold"/>
                <a:cs typeface="Yu Gothic UI Semibold"/>
              </a:rPr>
              <a:t>、</a:t>
            </a:r>
            <a:r>
              <a:rPr dirty="0" sz="1400" b="1">
                <a:latin typeface="Yu Gothic UI Semibold"/>
                <a:cs typeface="Yu Gothic UI Semibold"/>
              </a:rPr>
              <a:t>経済成長</a:t>
            </a:r>
            <a:r>
              <a:rPr dirty="0" sz="1400" spc="370" b="1">
                <a:latin typeface="Yu Gothic UI Semibold"/>
                <a:cs typeface="Yu Gothic UI Semibold"/>
              </a:rPr>
              <a:t>と</a:t>
            </a:r>
            <a:r>
              <a:rPr dirty="0" sz="1400" b="1">
                <a:latin typeface="Yu Gothic UI Semibold"/>
                <a:cs typeface="Yu Gothic UI Semibold"/>
              </a:rPr>
              <a:t>格差解消</a:t>
            </a:r>
            <a:r>
              <a:rPr dirty="0" sz="1400" spc="315" b="1">
                <a:latin typeface="Yu Gothic UI Semibold"/>
                <a:cs typeface="Yu Gothic UI Semibold"/>
              </a:rPr>
              <a:t>を</a:t>
            </a:r>
            <a:r>
              <a:rPr dirty="0" sz="1400" b="1">
                <a:latin typeface="Yu Gothic UI Semibold"/>
                <a:cs typeface="Yu Gothic UI Semibold"/>
              </a:rPr>
              <a:t>実現</a:t>
            </a:r>
            <a:r>
              <a:rPr dirty="0" sz="1400" spc="335" b="1">
                <a:latin typeface="Yu Gothic UI Semibold"/>
                <a:cs typeface="Yu Gothic UI Semibold"/>
              </a:rPr>
              <a:t>するグレートリセットが</a:t>
            </a:r>
            <a:r>
              <a:rPr dirty="0" sz="1400" b="1">
                <a:latin typeface="Yu Gothic UI Semibold"/>
                <a:cs typeface="Yu Gothic UI Semibold"/>
              </a:rPr>
              <a:t>必要</a:t>
            </a:r>
            <a:r>
              <a:rPr dirty="0" sz="1400" spc="210" b="1">
                <a:latin typeface="Yu Gothic UI Semibold"/>
                <a:cs typeface="Yu Gothic UI Semibold"/>
              </a:rPr>
              <a:t>ではないか</a:t>
            </a:r>
            <a:r>
              <a:rPr dirty="0" sz="1400" spc="470" b="1">
                <a:latin typeface="Yu Gothic UI Semibold"/>
                <a:cs typeface="Yu Gothic UI Semibold"/>
              </a:rPr>
              <a:t>。</a:t>
            </a:r>
            <a:endParaRPr sz="1400">
              <a:latin typeface="Yu Gothic UI Semibold"/>
              <a:cs typeface="Yu Gothic UI Semibold"/>
            </a:endParaRPr>
          </a:p>
        </p:txBody>
      </p:sp>
      <p:sp>
        <p:nvSpPr>
          <p:cNvPr id="9" name="object 9"/>
          <p:cNvSpPr txBox="1">
            <a:spLocks noGrp="1"/>
          </p:cNvSpPr>
          <p:nvPr>
            <p:ph type="title"/>
          </p:nvPr>
        </p:nvSpPr>
        <p:spPr>
          <a:xfrm>
            <a:off x="207204" y="134411"/>
            <a:ext cx="1397000" cy="299720"/>
          </a:xfrm>
          <a:prstGeom prst="rect"/>
        </p:spPr>
        <p:txBody>
          <a:bodyPr wrap="square" lIns="0" tIns="12700" rIns="0" bIns="0" rtlCol="0" vert="horz">
            <a:spAutoFit/>
          </a:bodyPr>
          <a:lstStyle/>
          <a:p>
            <a:pPr marL="12700">
              <a:lnSpc>
                <a:spcPct val="100000"/>
              </a:lnSpc>
              <a:spcBef>
                <a:spcPts val="100"/>
              </a:spcBef>
            </a:pPr>
            <a:r>
              <a:rPr dirty="0" u="none" sz="1800" spc="45">
                <a:solidFill>
                  <a:srgbClr val="000000"/>
                </a:solidFill>
              </a:rPr>
              <a:t>日本の危機感</a:t>
            </a:r>
            <a:endParaRPr sz="1800"/>
          </a:p>
        </p:txBody>
      </p:sp>
      <p:sp>
        <p:nvSpPr>
          <p:cNvPr id="10" name="object 10"/>
          <p:cNvSpPr/>
          <p:nvPr/>
        </p:nvSpPr>
        <p:spPr>
          <a:xfrm>
            <a:off x="3441700" y="5811520"/>
            <a:ext cx="6309360" cy="647700"/>
          </a:xfrm>
          <a:custGeom>
            <a:avLst/>
            <a:gdLst/>
            <a:ahLst/>
            <a:cxnLst/>
            <a:rect l="l" t="t" r="r" b="b"/>
            <a:pathLst>
              <a:path w="6309359" h="647700">
                <a:moveTo>
                  <a:pt x="6309359" y="0"/>
                </a:moveTo>
                <a:lnTo>
                  <a:pt x="0" y="0"/>
                </a:lnTo>
                <a:lnTo>
                  <a:pt x="0" y="647699"/>
                </a:lnTo>
                <a:lnTo>
                  <a:pt x="6309359" y="647699"/>
                </a:lnTo>
                <a:lnTo>
                  <a:pt x="6309359" y="0"/>
                </a:lnTo>
                <a:close/>
              </a:path>
            </a:pathLst>
          </a:custGeom>
          <a:solidFill>
            <a:srgbClr val="FFFFFF"/>
          </a:solidFill>
        </p:spPr>
        <p:txBody>
          <a:bodyPr wrap="square" lIns="0" tIns="0" rIns="0" bIns="0" rtlCol="0"/>
          <a:lstStyle/>
          <a:p/>
        </p:txBody>
      </p:sp>
      <p:sp>
        <p:nvSpPr>
          <p:cNvPr id="11" name="object 11"/>
          <p:cNvSpPr txBox="1"/>
          <p:nvPr/>
        </p:nvSpPr>
        <p:spPr>
          <a:xfrm>
            <a:off x="3611363" y="5814566"/>
            <a:ext cx="5969000" cy="574040"/>
          </a:xfrm>
          <a:prstGeom prst="rect">
            <a:avLst/>
          </a:prstGeom>
        </p:spPr>
        <p:txBody>
          <a:bodyPr wrap="square" lIns="0" tIns="12700" rIns="0" bIns="0" rtlCol="0" vert="horz">
            <a:spAutoFit/>
          </a:bodyPr>
          <a:lstStyle/>
          <a:p>
            <a:pPr marL="12700">
              <a:lnSpc>
                <a:spcPct val="100000"/>
              </a:lnSpc>
              <a:spcBef>
                <a:spcPts val="100"/>
              </a:spcBef>
            </a:pPr>
            <a:r>
              <a:rPr dirty="0" sz="3600" b="1">
                <a:solidFill>
                  <a:srgbClr val="6FAC2D"/>
                </a:solidFill>
                <a:latin typeface="Yu Gothic UI Semibold"/>
                <a:cs typeface="Yu Gothic UI Semibold"/>
              </a:rPr>
              <a:t>今</a:t>
            </a:r>
            <a:r>
              <a:rPr dirty="0" sz="3600" spc="1019" b="1">
                <a:solidFill>
                  <a:srgbClr val="6FAC2D"/>
                </a:solidFill>
                <a:latin typeface="Yu Gothic UI Semibold"/>
                <a:cs typeface="Yu Gothic UI Semibold"/>
              </a:rPr>
              <a:t>こそ</a:t>
            </a:r>
            <a:r>
              <a:rPr dirty="0" sz="3600" spc="1500" b="1">
                <a:solidFill>
                  <a:srgbClr val="6FAC2D"/>
                </a:solidFill>
                <a:latin typeface="Yu Gothic UI Semibold"/>
                <a:cs typeface="Yu Gothic UI Semibold"/>
              </a:rPr>
              <a:t>、「</a:t>
            </a:r>
            <a:r>
              <a:rPr dirty="0" sz="3600" spc="1500" b="1">
                <a:solidFill>
                  <a:srgbClr val="6FAC2D"/>
                </a:solidFill>
                <a:latin typeface="Yu Gothic UI Semibold"/>
                <a:cs typeface="Yu Gothic UI Semibold"/>
              </a:rPr>
              <a:t>日本大改革</a:t>
            </a:r>
            <a:r>
              <a:rPr dirty="0" sz="3600" spc="1800" b="1">
                <a:solidFill>
                  <a:srgbClr val="6FAC2D"/>
                </a:solidFill>
                <a:latin typeface="Yu Gothic UI Semibold"/>
                <a:cs typeface="Yu Gothic UI Semibold"/>
              </a:rPr>
              <a:t>」</a:t>
            </a:r>
            <a:r>
              <a:rPr dirty="0" sz="3600" spc="815" b="1">
                <a:solidFill>
                  <a:srgbClr val="6FAC2D"/>
                </a:solidFill>
                <a:latin typeface="Yu Gothic UI Semibold"/>
                <a:cs typeface="Yu Gothic UI Semibold"/>
              </a:rPr>
              <a:t>を</a:t>
            </a:r>
            <a:r>
              <a:rPr dirty="0" sz="3600" spc="1205" b="1">
                <a:solidFill>
                  <a:srgbClr val="6FAC2D"/>
                </a:solidFill>
                <a:latin typeface="Yu Gothic UI Semibold"/>
                <a:cs typeface="Yu Gothic UI Semibold"/>
              </a:rPr>
              <a:t>。</a:t>
            </a:r>
            <a:endParaRPr sz="3600">
              <a:latin typeface="Yu Gothic UI Semibold"/>
              <a:cs typeface="Yu Gothic UI Semibold"/>
            </a:endParaRPr>
          </a:p>
        </p:txBody>
      </p:sp>
      <p:sp>
        <p:nvSpPr>
          <p:cNvPr id="13" name="object 13"/>
          <p:cNvSpPr txBox="1"/>
          <p:nvPr/>
        </p:nvSpPr>
        <p:spPr>
          <a:xfrm>
            <a:off x="9444355" y="6504820"/>
            <a:ext cx="146050" cy="139700"/>
          </a:xfrm>
          <a:prstGeom prst="rect">
            <a:avLst/>
          </a:prstGeom>
        </p:spPr>
        <p:txBody>
          <a:bodyPr wrap="square" lIns="0" tIns="0" rIns="0" bIns="0" rtlCol="0" vert="horz">
            <a:spAutoFit/>
          </a:bodyPr>
          <a:lstStyle/>
          <a:p>
            <a:pPr marL="38100">
              <a:lnSpc>
                <a:spcPts val="1055"/>
              </a:lnSpc>
            </a:pPr>
            <a:r>
              <a:rPr dirty="0" sz="900">
                <a:latin typeface="MS UI Gothic"/>
                <a:cs typeface="MS UI Gothic"/>
              </a:rPr>
              <a:t>3</a:t>
            </a:r>
            <a:endParaRPr sz="900">
              <a:latin typeface="MS UI Gothic"/>
              <a:cs typeface="MS UI Gothic"/>
            </a:endParaRPr>
          </a:p>
        </p:txBody>
      </p:sp>
      <p:sp>
        <p:nvSpPr>
          <p:cNvPr id="14" name="object 1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12" name="object 12"/>
          <p:cNvSpPr txBox="1"/>
          <p:nvPr/>
        </p:nvSpPr>
        <p:spPr>
          <a:xfrm>
            <a:off x="557734" y="808492"/>
            <a:ext cx="387985" cy="5675630"/>
          </a:xfrm>
          <a:prstGeom prst="rect">
            <a:avLst/>
          </a:prstGeom>
        </p:spPr>
        <p:txBody>
          <a:bodyPr wrap="square" lIns="0" tIns="0" rIns="0" bIns="0" rtlCol="0" vert="eaVert">
            <a:spAutoFit/>
          </a:bodyPr>
          <a:lstStyle/>
          <a:p>
            <a:pPr marL="12700">
              <a:lnSpc>
                <a:spcPct val="65000"/>
              </a:lnSpc>
            </a:pPr>
            <a:r>
              <a:rPr dirty="0" sz="2800" b="1">
                <a:solidFill>
                  <a:srgbClr val="001F5F"/>
                </a:solidFill>
                <a:latin typeface="Yu Gothic"/>
                <a:cs typeface="Yu Gothic"/>
              </a:rPr>
              <a:t>現在の延長線上に</a:t>
            </a:r>
            <a:r>
              <a:rPr dirty="0" sz="2800" spc="-315" b="1">
                <a:solidFill>
                  <a:srgbClr val="001F5F"/>
                </a:solidFill>
                <a:latin typeface="Yu Gothic"/>
                <a:cs typeface="Yu Gothic"/>
              </a:rPr>
              <a:t>、</a:t>
            </a:r>
            <a:r>
              <a:rPr dirty="0" sz="2800" b="1">
                <a:solidFill>
                  <a:srgbClr val="001F5F"/>
                </a:solidFill>
                <a:latin typeface="Yu Gothic"/>
                <a:cs typeface="Yu Gothic"/>
              </a:rPr>
              <a:t>解決策は無い。</a:t>
            </a:r>
            <a:endParaRPr sz="2800">
              <a:latin typeface="Yu Gothic"/>
              <a:cs typeface="Yu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sp>
        <p:nvSpPr>
          <p:cNvPr id="3" name="object 3"/>
          <p:cNvSpPr txBox="1"/>
          <p:nvPr/>
        </p:nvSpPr>
        <p:spPr>
          <a:xfrm>
            <a:off x="2499360" y="2700020"/>
            <a:ext cx="4686300" cy="434340"/>
          </a:xfrm>
          <a:prstGeom prst="rect">
            <a:avLst/>
          </a:prstGeom>
          <a:solidFill>
            <a:srgbClr val="4471C4"/>
          </a:solidFill>
          <a:ln w="25400">
            <a:solidFill>
              <a:srgbClr val="88A3A7"/>
            </a:solidFill>
          </a:ln>
        </p:spPr>
        <p:txBody>
          <a:bodyPr wrap="square" lIns="0" tIns="21590" rIns="0" bIns="0" rtlCol="0" vert="horz">
            <a:spAutoFit/>
          </a:bodyPr>
          <a:lstStyle/>
          <a:p>
            <a:pPr marL="186690">
              <a:lnSpc>
                <a:spcPct val="100000"/>
              </a:lnSpc>
              <a:spcBef>
                <a:spcPts val="170"/>
              </a:spcBef>
            </a:pPr>
            <a:r>
              <a:rPr dirty="0" sz="2400" b="1">
                <a:solidFill>
                  <a:srgbClr val="FFFFFF"/>
                </a:solidFill>
                <a:latin typeface="Yu Gothic"/>
                <a:cs typeface="Yu Gothic"/>
              </a:rPr>
              <a:t>月々の手元に残る所得を大幅増</a:t>
            </a:r>
            <a:endParaRPr sz="2400">
              <a:latin typeface="Yu Gothic"/>
              <a:cs typeface="Yu Gothic"/>
            </a:endParaRPr>
          </a:p>
        </p:txBody>
      </p:sp>
      <p:sp>
        <p:nvSpPr>
          <p:cNvPr id="4" name="object 4"/>
          <p:cNvSpPr txBox="1"/>
          <p:nvPr/>
        </p:nvSpPr>
        <p:spPr>
          <a:xfrm>
            <a:off x="416559" y="5092700"/>
            <a:ext cx="2115820" cy="576580"/>
          </a:xfrm>
          <a:prstGeom prst="rect">
            <a:avLst/>
          </a:prstGeom>
          <a:solidFill>
            <a:srgbClr val="B4C6E7"/>
          </a:solidFill>
        </p:spPr>
        <p:txBody>
          <a:bodyPr wrap="square" lIns="0" tIns="132715" rIns="0" bIns="0" rtlCol="0" vert="horz">
            <a:spAutoFit/>
          </a:bodyPr>
          <a:lstStyle/>
          <a:p>
            <a:pPr marL="370840">
              <a:lnSpc>
                <a:spcPct val="100000"/>
              </a:lnSpc>
              <a:spcBef>
                <a:spcPts val="1045"/>
              </a:spcBef>
            </a:pPr>
            <a:r>
              <a:rPr dirty="0" sz="1800" b="1">
                <a:latin typeface="Yu Gothic"/>
                <a:cs typeface="Yu Gothic"/>
              </a:rPr>
              <a:t>児童手当など</a:t>
            </a:r>
            <a:endParaRPr sz="1800">
              <a:latin typeface="Yu Gothic"/>
              <a:cs typeface="Yu Gothic"/>
            </a:endParaRPr>
          </a:p>
        </p:txBody>
      </p:sp>
      <p:sp>
        <p:nvSpPr>
          <p:cNvPr id="5" name="object 5"/>
          <p:cNvSpPr/>
          <p:nvPr/>
        </p:nvSpPr>
        <p:spPr>
          <a:xfrm>
            <a:off x="5168900" y="5412740"/>
            <a:ext cx="3197860" cy="1023619"/>
          </a:xfrm>
          <a:custGeom>
            <a:avLst/>
            <a:gdLst/>
            <a:ahLst/>
            <a:cxnLst/>
            <a:rect l="l" t="t" r="r" b="b"/>
            <a:pathLst>
              <a:path w="3197859" h="1023620">
                <a:moveTo>
                  <a:pt x="3197859" y="0"/>
                </a:moveTo>
                <a:lnTo>
                  <a:pt x="0" y="0"/>
                </a:lnTo>
                <a:lnTo>
                  <a:pt x="0" y="1023620"/>
                </a:lnTo>
                <a:lnTo>
                  <a:pt x="3197859" y="1023620"/>
                </a:lnTo>
                <a:lnTo>
                  <a:pt x="3197859" y="0"/>
                </a:lnTo>
                <a:close/>
              </a:path>
            </a:pathLst>
          </a:custGeom>
          <a:solidFill>
            <a:srgbClr val="C5DFB4"/>
          </a:solidFill>
        </p:spPr>
        <p:txBody>
          <a:bodyPr wrap="square" lIns="0" tIns="0" rIns="0" bIns="0" rtlCol="0"/>
          <a:lstStyle/>
          <a:p/>
        </p:txBody>
      </p:sp>
      <p:sp>
        <p:nvSpPr>
          <p:cNvPr id="6" name="object 6"/>
          <p:cNvSpPr txBox="1"/>
          <p:nvPr/>
        </p:nvSpPr>
        <p:spPr>
          <a:xfrm>
            <a:off x="5383138" y="5495174"/>
            <a:ext cx="2768600" cy="825500"/>
          </a:xfrm>
          <a:prstGeom prst="rect">
            <a:avLst/>
          </a:prstGeom>
        </p:spPr>
        <p:txBody>
          <a:bodyPr wrap="square" lIns="0" tIns="12700" rIns="0" bIns="0" rtlCol="0" vert="horz">
            <a:spAutoFit/>
          </a:bodyPr>
          <a:lstStyle/>
          <a:p>
            <a:pPr algn="ctr" marL="368300" marR="360680">
              <a:lnSpc>
                <a:spcPct val="100000"/>
              </a:lnSpc>
              <a:spcBef>
                <a:spcPts val="100"/>
              </a:spcBef>
            </a:pPr>
            <a:r>
              <a:rPr dirty="0" sz="2000" b="1">
                <a:latin typeface="Yu Gothic"/>
                <a:cs typeface="Yu Gothic"/>
              </a:rPr>
              <a:t>据え置き改革する </a:t>
            </a:r>
            <a:r>
              <a:rPr dirty="0" sz="2000" b="1">
                <a:latin typeface="Yu Gothic"/>
                <a:cs typeface="Yu Gothic"/>
              </a:rPr>
              <a:t>社会保障</a:t>
            </a:r>
            <a:endParaRPr sz="2000">
              <a:latin typeface="Yu Gothic"/>
              <a:cs typeface="Yu Gothic"/>
            </a:endParaRPr>
          </a:p>
          <a:p>
            <a:pPr algn="ctr">
              <a:lnSpc>
                <a:spcPct val="100000"/>
              </a:lnSpc>
              <a:spcBef>
                <a:spcPts val="60"/>
              </a:spcBef>
            </a:pPr>
            <a:r>
              <a:rPr dirty="0" sz="1200" b="1">
                <a:latin typeface="Yu Gothic"/>
                <a:cs typeface="Yu Gothic"/>
              </a:rPr>
              <a:t>（医療・介護・福祉・教育・雇用など）</a:t>
            </a:r>
            <a:endParaRPr sz="1200">
              <a:latin typeface="Yu Gothic"/>
              <a:cs typeface="Yu Gothic"/>
            </a:endParaRPr>
          </a:p>
        </p:txBody>
      </p:sp>
      <p:sp>
        <p:nvSpPr>
          <p:cNvPr id="7" name="object 7"/>
          <p:cNvSpPr/>
          <p:nvPr/>
        </p:nvSpPr>
        <p:spPr>
          <a:xfrm>
            <a:off x="1140460" y="1358899"/>
            <a:ext cx="3327400" cy="502920"/>
          </a:xfrm>
          <a:custGeom>
            <a:avLst/>
            <a:gdLst/>
            <a:ahLst/>
            <a:cxnLst/>
            <a:rect l="l" t="t" r="r" b="b"/>
            <a:pathLst>
              <a:path w="3327400" h="502919">
                <a:moveTo>
                  <a:pt x="1183640" y="335280"/>
                </a:moveTo>
                <a:lnTo>
                  <a:pt x="0" y="335280"/>
                </a:lnTo>
                <a:lnTo>
                  <a:pt x="0" y="502920"/>
                </a:lnTo>
                <a:lnTo>
                  <a:pt x="1183640" y="502920"/>
                </a:lnTo>
                <a:lnTo>
                  <a:pt x="1183640" y="335280"/>
                </a:lnTo>
                <a:close/>
              </a:path>
              <a:path w="3327400" h="502919">
                <a:moveTo>
                  <a:pt x="3327400" y="0"/>
                </a:moveTo>
                <a:lnTo>
                  <a:pt x="0" y="0"/>
                </a:lnTo>
                <a:lnTo>
                  <a:pt x="0" y="170180"/>
                </a:lnTo>
                <a:lnTo>
                  <a:pt x="3327400" y="170180"/>
                </a:lnTo>
                <a:lnTo>
                  <a:pt x="3327400" y="0"/>
                </a:lnTo>
                <a:close/>
              </a:path>
            </a:pathLst>
          </a:custGeom>
          <a:solidFill>
            <a:srgbClr val="FFFF00"/>
          </a:solidFill>
        </p:spPr>
        <p:txBody>
          <a:bodyPr wrap="square" lIns="0" tIns="0" rIns="0" bIns="0" rtlCol="0"/>
          <a:lstStyle/>
          <a:p/>
        </p:txBody>
      </p:sp>
      <p:sp>
        <p:nvSpPr>
          <p:cNvPr id="8" name="object 8"/>
          <p:cNvSpPr txBox="1"/>
          <p:nvPr/>
        </p:nvSpPr>
        <p:spPr>
          <a:xfrm>
            <a:off x="419100" y="5773420"/>
            <a:ext cx="2115820" cy="574040"/>
          </a:xfrm>
          <a:prstGeom prst="rect">
            <a:avLst/>
          </a:prstGeom>
          <a:solidFill>
            <a:srgbClr val="C4BC96"/>
          </a:solidFill>
        </p:spPr>
        <p:txBody>
          <a:bodyPr wrap="square" lIns="0" tIns="132080" rIns="0" bIns="0" rtlCol="0" vert="horz">
            <a:spAutoFit/>
          </a:bodyPr>
          <a:lstStyle/>
          <a:p>
            <a:pPr marL="255904">
              <a:lnSpc>
                <a:spcPct val="100000"/>
              </a:lnSpc>
              <a:spcBef>
                <a:spcPts val="1040"/>
              </a:spcBef>
            </a:pPr>
            <a:r>
              <a:rPr dirty="0" sz="1800" b="1">
                <a:latin typeface="Yu Gothic"/>
                <a:cs typeface="Yu Gothic"/>
              </a:rPr>
              <a:t>その他社会保障</a:t>
            </a:r>
            <a:endParaRPr sz="1800">
              <a:latin typeface="Yu Gothic"/>
              <a:cs typeface="Yu Gothic"/>
            </a:endParaRPr>
          </a:p>
        </p:txBody>
      </p:sp>
      <p:sp>
        <p:nvSpPr>
          <p:cNvPr id="9" name="object 9"/>
          <p:cNvSpPr txBox="1"/>
          <p:nvPr/>
        </p:nvSpPr>
        <p:spPr>
          <a:xfrm>
            <a:off x="1231997" y="3301678"/>
            <a:ext cx="48260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a:cs typeface="Yu Gothic"/>
              </a:rPr>
              <a:t>現状</a:t>
            </a:r>
            <a:endParaRPr sz="1800">
              <a:latin typeface="Yu Gothic"/>
              <a:cs typeface="Yu Gothic"/>
            </a:endParaRPr>
          </a:p>
        </p:txBody>
      </p:sp>
      <p:sp>
        <p:nvSpPr>
          <p:cNvPr id="10" name="object 10"/>
          <p:cNvSpPr txBox="1"/>
          <p:nvPr/>
        </p:nvSpPr>
        <p:spPr>
          <a:xfrm>
            <a:off x="6230108" y="3295049"/>
            <a:ext cx="71120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a:cs typeface="Yu Gothic"/>
              </a:rPr>
              <a:t>改革後</a:t>
            </a:r>
            <a:endParaRPr sz="1800">
              <a:latin typeface="Yu Gothic"/>
              <a:cs typeface="Yu Gothic"/>
            </a:endParaRPr>
          </a:p>
        </p:txBody>
      </p:sp>
      <p:pic>
        <p:nvPicPr>
          <p:cNvPr id="11" name="object 11"/>
          <p:cNvPicPr/>
          <p:nvPr/>
        </p:nvPicPr>
        <p:blipFill>
          <a:blip r:embed="rId3" cstate="print"/>
          <a:stretch>
            <a:fillRect/>
          </a:stretch>
        </p:blipFill>
        <p:spPr>
          <a:xfrm>
            <a:off x="419100" y="3736340"/>
            <a:ext cx="2115820" cy="574039"/>
          </a:xfrm>
          <a:prstGeom prst="rect">
            <a:avLst/>
          </a:prstGeom>
        </p:spPr>
      </p:pic>
      <p:sp>
        <p:nvSpPr>
          <p:cNvPr id="12" name="object 12"/>
          <p:cNvSpPr txBox="1"/>
          <p:nvPr/>
        </p:nvSpPr>
        <p:spPr>
          <a:xfrm>
            <a:off x="1005683" y="3855789"/>
            <a:ext cx="93980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a:cs typeface="Yu Gothic"/>
              </a:rPr>
              <a:t>基礎年金</a:t>
            </a:r>
            <a:endParaRPr sz="1800">
              <a:latin typeface="Yu Gothic"/>
              <a:cs typeface="Yu Gothic"/>
            </a:endParaRPr>
          </a:p>
        </p:txBody>
      </p:sp>
      <p:grpSp>
        <p:nvGrpSpPr>
          <p:cNvPr id="13" name="object 13"/>
          <p:cNvGrpSpPr/>
          <p:nvPr/>
        </p:nvGrpSpPr>
        <p:grpSpPr>
          <a:xfrm>
            <a:off x="2540317" y="3614737"/>
            <a:ext cx="2288540" cy="2770505"/>
            <a:chOff x="2540317" y="3614737"/>
            <a:chExt cx="2288540" cy="2770505"/>
          </a:xfrm>
        </p:grpSpPr>
        <p:sp>
          <p:nvSpPr>
            <p:cNvPr id="14" name="object 14"/>
            <p:cNvSpPr/>
            <p:nvPr/>
          </p:nvSpPr>
          <p:spPr>
            <a:xfrm>
              <a:off x="3083559" y="4503421"/>
              <a:ext cx="1744980" cy="1043940"/>
            </a:xfrm>
            <a:custGeom>
              <a:avLst/>
              <a:gdLst/>
              <a:ahLst/>
              <a:cxnLst/>
              <a:rect l="l" t="t" r="r" b="b"/>
              <a:pathLst>
                <a:path w="1744979" h="1043939">
                  <a:moveTo>
                    <a:pt x="1287576" y="0"/>
                  </a:moveTo>
                  <a:lnTo>
                    <a:pt x="1287576" y="260985"/>
                  </a:lnTo>
                  <a:lnTo>
                    <a:pt x="0" y="260985"/>
                  </a:lnTo>
                  <a:lnTo>
                    <a:pt x="0" y="782955"/>
                  </a:lnTo>
                  <a:lnTo>
                    <a:pt x="1287576" y="782955"/>
                  </a:lnTo>
                  <a:lnTo>
                    <a:pt x="1287576" y="1043940"/>
                  </a:lnTo>
                  <a:lnTo>
                    <a:pt x="1744980" y="521970"/>
                  </a:lnTo>
                  <a:lnTo>
                    <a:pt x="1287576" y="0"/>
                  </a:lnTo>
                  <a:close/>
                </a:path>
              </a:pathLst>
            </a:custGeom>
            <a:solidFill>
              <a:srgbClr val="D9D7D9"/>
            </a:solidFill>
          </p:spPr>
          <p:txBody>
            <a:bodyPr wrap="square" lIns="0" tIns="0" rIns="0" bIns="0" rtlCol="0"/>
            <a:lstStyle/>
            <a:p/>
          </p:txBody>
        </p:sp>
        <p:sp>
          <p:nvSpPr>
            <p:cNvPr id="15" name="object 15"/>
            <p:cNvSpPr/>
            <p:nvPr/>
          </p:nvSpPr>
          <p:spPr>
            <a:xfrm>
              <a:off x="2545079" y="3619500"/>
              <a:ext cx="327660" cy="2760980"/>
            </a:xfrm>
            <a:custGeom>
              <a:avLst/>
              <a:gdLst/>
              <a:ahLst/>
              <a:cxnLst/>
              <a:rect l="l" t="t" r="r" b="b"/>
              <a:pathLst>
                <a:path w="327660" h="2760979">
                  <a:moveTo>
                    <a:pt x="0" y="0"/>
                  </a:moveTo>
                  <a:lnTo>
                    <a:pt x="63767" y="2146"/>
                  </a:lnTo>
                  <a:lnTo>
                    <a:pt x="115843" y="7999"/>
                  </a:lnTo>
                  <a:lnTo>
                    <a:pt x="150954" y="16678"/>
                  </a:lnTo>
                  <a:lnTo>
                    <a:pt x="163830" y="27305"/>
                  </a:lnTo>
                  <a:lnTo>
                    <a:pt x="163830" y="1353185"/>
                  </a:lnTo>
                  <a:lnTo>
                    <a:pt x="176705" y="1363811"/>
                  </a:lnTo>
                  <a:lnTo>
                    <a:pt x="211816" y="1372490"/>
                  </a:lnTo>
                  <a:lnTo>
                    <a:pt x="263892" y="1378343"/>
                  </a:lnTo>
                  <a:lnTo>
                    <a:pt x="327660" y="1380490"/>
                  </a:lnTo>
                  <a:lnTo>
                    <a:pt x="263892" y="1382636"/>
                  </a:lnTo>
                  <a:lnTo>
                    <a:pt x="211816" y="1388489"/>
                  </a:lnTo>
                  <a:lnTo>
                    <a:pt x="176705" y="1397168"/>
                  </a:lnTo>
                  <a:lnTo>
                    <a:pt x="163830" y="1407795"/>
                  </a:lnTo>
                  <a:lnTo>
                    <a:pt x="163830" y="2733675"/>
                  </a:lnTo>
                  <a:lnTo>
                    <a:pt x="150954" y="2744301"/>
                  </a:lnTo>
                  <a:lnTo>
                    <a:pt x="115843" y="2752980"/>
                  </a:lnTo>
                  <a:lnTo>
                    <a:pt x="63767" y="2758833"/>
                  </a:lnTo>
                  <a:lnTo>
                    <a:pt x="0" y="2760980"/>
                  </a:lnTo>
                </a:path>
              </a:pathLst>
            </a:custGeom>
            <a:ln w="9525">
              <a:solidFill>
                <a:srgbClr val="000000"/>
              </a:solidFill>
            </a:ln>
          </p:spPr>
          <p:txBody>
            <a:bodyPr wrap="square" lIns="0" tIns="0" rIns="0" bIns="0" rtlCol="0"/>
            <a:lstStyle/>
            <a:p/>
          </p:txBody>
        </p:sp>
      </p:grpSp>
      <p:sp>
        <p:nvSpPr>
          <p:cNvPr id="16" name="object 16"/>
          <p:cNvSpPr txBox="1"/>
          <p:nvPr/>
        </p:nvSpPr>
        <p:spPr>
          <a:xfrm>
            <a:off x="2921623" y="5573830"/>
            <a:ext cx="2082800" cy="57404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a:cs typeface="Yu Gothic"/>
              </a:rPr>
              <a:t>持続可能な</a:t>
            </a:r>
            <a:endParaRPr sz="1800">
              <a:latin typeface="Yu Gothic"/>
              <a:cs typeface="Yu Gothic"/>
            </a:endParaRPr>
          </a:p>
          <a:p>
            <a:pPr marL="12700">
              <a:lnSpc>
                <a:spcPct val="100000"/>
              </a:lnSpc>
            </a:pPr>
            <a:r>
              <a:rPr dirty="0" sz="1800" b="1">
                <a:latin typeface="Yu Gothic"/>
                <a:cs typeface="Yu Gothic"/>
              </a:rPr>
              <a:t>セーフティネットへ</a:t>
            </a:r>
            <a:endParaRPr sz="1800">
              <a:latin typeface="Yu Gothic"/>
              <a:cs typeface="Yu Gothic"/>
            </a:endParaRPr>
          </a:p>
        </p:txBody>
      </p:sp>
      <p:grpSp>
        <p:nvGrpSpPr>
          <p:cNvPr id="17" name="object 17"/>
          <p:cNvGrpSpPr/>
          <p:nvPr/>
        </p:nvGrpSpPr>
        <p:grpSpPr>
          <a:xfrm>
            <a:off x="5168900" y="3632200"/>
            <a:ext cx="4554220" cy="1917700"/>
            <a:chOff x="5168900" y="3632200"/>
            <a:chExt cx="4554220" cy="1917700"/>
          </a:xfrm>
        </p:grpSpPr>
        <p:sp>
          <p:nvSpPr>
            <p:cNvPr id="18" name="object 18"/>
            <p:cNvSpPr/>
            <p:nvPr/>
          </p:nvSpPr>
          <p:spPr>
            <a:xfrm>
              <a:off x="5168900" y="3632200"/>
              <a:ext cx="3197860" cy="1780539"/>
            </a:xfrm>
            <a:custGeom>
              <a:avLst/>
              <a:gdLst/>
              <a:ahLst/>
              <a:cxnLst/>
              <a:rect l="l" t="t" r="r" b="b"/>
              <a:pathLst>
                <a:path w="3197859" h="1780539">
                  <a:moveTo>
                    <a:pt x="3197859" y="0"/>
                  </a:moveTo>
                  <a:lnTo>
                    <a:pt x="0" y="0"/>
                  </a:lnTo>
                  <a:lnTo>
                    <a:pt x="0" y="1780539"/>
                  </a:lnTo>
                  <a:lnTo>
                    <a:pt x="3197859" y="1780539"/>
                  </a:lnTo>
                  <a:lnTo>
                    <a:pt x="3197859" y="0"/>
                  </a:lnTo>
                  <a:close/>
                </a:path>
              </a:pathLst>
            </a:custGeom>
            <a:solidFill>
              <a:srgbClr val="34C2C2"/>
            </a:solidFill>
          </p:spPr>
          <p:txBody>
            <a:bodyPr wrap="square" lIns="0" tIns="0" rIns="0" bIns="0" rtlCol="0"/>
            <a:lstStyle/>
            <a:p/>
          </p:txBody>
        </p:sp>
        <p:sp>
          <p:nvSpPr>
            <p:cNvPr id="19" name="object 19"/>
            <p:cNvSpPr/>
            <p:nvPr/>
          </p:nvSpPr>
          <p:spPr>
            <a:xfrm>
              <a:off x="8435340" y="4516119"/>
              <a:ext cx="1287780" cy="1033780"/>
            </a:xfrm>
            <a:custGeom>
              <a:avLst/>
              <a:gdLst/>
              <a:ahLst/>
              <a:cxnLst/>
              <a:rect l="l" t="t" r="r" b="b"/>
              <a:pathLst>
                <a:path w="1287779" h="1033779">
                  <a:moveTo>
                    <a:pt x="1287779" y="0"/>
                  </a:moveTo>
                  <a:lnTo>
                    <a:pt x="0" y="0"/>
                  </a:lnTo>
                  <a:lnTo>
                    <a:pt x="0" y="1033779"/>
                  </a:lnTo>
                  <a:lnTo>
                    <a:pt x="1287779" y="1033779"/>
                  </a:lnTo>
                  <a:lnTo>
                    <a:pt x="1287779" y="0"/>
                  </a:lnTo>
                  <a:close/>
                </a:path>
              </a:pathLst>
            </a:custGeom>
            <a:solidFill>
              <a:srgbClr val="FFFF00"/>
            </a:solidFill>
          </p:spPr>
          <p:txBody>
            <a:bodyPr wrap="square" lIns="0" tIns="0" rIns="0" bIns="0" rtlCol="0"/>
            <a:lstStyle/>
            <a:p/>
          </p:txBody>
        </p:sp>
      </p:grpSp>
      <p:sp>
        <p:nvSpPr>
          <p:cNvPr id="20" name="object 20"/>
          <p:cNvSpPr txBox="1"/>
          <p:nvPr/>
        </p:nvSpPr>
        <p:spPr>
          <a:xfrm>
            <a:off x="2842260" y="3815079"/>
            <a:ext cx="2052320" cy="368300"/>
          </a:xfrm>
          <a:prstGeom prst="rect">
            <a:avLst/>
          </a:prstGeom>
          <a:solidFill>
            <a:srgbClr val="FFFF00"/>
          </a:solidFill>
        </p:spPr>
        <p:txBody>
          <a:bodyPr wrap="square" lIns="0" tIns="27305" rIns="0" bIns="0" rtlCol="0" vert="horz">
            <a:spAutoFit/>
          </a:bodyPr>
          <a:lstStyle/>
          <a:p>
            <a:pPr marL="113030">
              <a:lnSpc>
                <a:spcPct val="100000"/>
              </a:lnSpc>
              <a:spcBef>
                <a:spcPts val="215"/>
              </a:spcBef>
            </a:pPr>
            <a:r>
              <a:rPr dirty="0" sz="1800" b="1">
                <a:latin typeface="Yu Gothic"/>
                <a:cs typeface="Yu Gothic"/>
              </a:rPr>
              <a:t>整理統合・簡素化</a:t>
            </a:r>
            <a:endParaRPr sz="1800">
              <a:latin typeface="Yu Gothic"/>
              <a:cs typeface="Yu Gothic"/>
            </a:endParaRPr>
          </a:p>
        </p:txBody>
      </p:sp>
      <p:sp>
        <p:nvSpPr>
          <p:cNvPr id="21" name="object 21"/>
          <p:cNvSpPr txBox="1"/>
          <p:nvPr/>
        </p:nvSpPr>
        <p:spPr>
          <a:xfrm>
            <a:off x="419100" y="4414520"/>
            <a:ext cx="2125980" cy="585470"/>
          </a:xfrm>
          <a:prstGeom prst="rect">
            <a:avLst/>
          </a:prstGeom>
          <a:solidFill>
            <a:srgbClr val="FFCD54"/>
          </a:solidFill>
        </p:spPr>
        <p:txBody>
          <a:bodyPr wrap="square" lIns="0" tIns="132715" rIns="0" bIns="0" rtlCol="0" vert="horz">
            <a:spAutoFit/>
          </a:bodyPr>
          <a:lstStyle/>
          <a:p>
            <a:pPr marL="243204">
              <a:lnSpc>
                <a:spcPct val="100000"/>
              </a:lnSpc>
              <a:spcBef>
                <a:spcPts val="1045"/>
              </a:spcBef>
            </a:pPr>
            <a:r>
              <a:rPr dirty="0" sz="1800" b="1">
                <a:latin typeface="Yu Gothic"/>
                <a:cs typeface="Yu Gothic"/>
              </a:rPr>
              <a:t>生活保護</a:t>
            </a:r>
            <a:r>
              <a:rPr dirty="0" sz="1400" b="1">
                <a:latin typeface="Yu Gothic"/>
                <a:cs typeface="Yu Gothic"/>
              </a:rPr>
              <a:t>（一部）</a:t>
            </a:r>
            <a:endParaRPr sz="1400">
              <a:latin typeface="Yu Gothic"/>
              <a:cs typeface="Yu Gothic"/>
            </a:endParaRPr>
          </a:p>
        </p:txBody>
      </p:sp>
      <p:sp>
        <p:nvSpPr>
          <p:cNvPr id="22" name="object 22"/>
          <p:cNvSpPr txBox="1"/>
          <p:nvPr/>
        </p:nvSpPr>
        <p:spPr>
          <a:xfrm>
            <a:off x="8556608" y="4761774"/>
            <a:ext cx="1041400" cy="513080"/>
          </a:xfrm>
          <a:prstGeom prst="rect">
            <a:avLst/>
          </a:prstGeom>
        </p:spPr>
        <p:txBody>
          <a:bodyPr wrap="square" lIns="0" tIns="12700" rIns="0" bIns="0" rtlCol="0" vert="horz">
            <a:spAutoFit/>
          </a:bodyPr>
          <a:lstStyle/>
          <a:p>
            <a:pPr marL="12700" marR="5080">
              <a:lnSpc>
                <a:spcPct val="100000"/>
              </a:lnSpc>
              <a:spcBef>
                <a:spcPts val="100"/>
              </a:spcBef>
            </a:pPr>
            <a:r>
              <a:rPr dirty="0" sz="1600" b="1">
                <a:latin typeface="Yu Gothic"/>
                <a:cs typeface="Yu Gothic"/>
              </a:rPr>
              <a:t>手元に残る 現金が増加</a:t>
            </a:r>
            <a:endParaRPr sz="1600">
              <a:latin typeface="Yu Gothic"/>
              <a:cs typeface="Yu Gothic"/>
            </a:endParaRPr>
          </a:p>
        </p:txBody>
      </p:sp>
      <p:grpSp>
        <p:nvGrpSpPr>
          <p:cNvPr id="23" name="object 23"/>
          <p:cNvGrpSpPr/>
          <p:nvPr/>
        </p:nvGrpSpPr>
        <p:grpSpPr>
          <a:xfrm>
            <a:off x="-17779" y="0"/>
            <a:ext cx="9942830" cy="2604770"/>
            <a:chOff x="-17779" y="0"/>
            <a:chExt cx="9942830" cy="2604770"/>
          </a:xfrm>
        </p:grpSpPr>
        <p:sp>
          <p:nvSpPr>
            <p:cNvPr id="24" name="object 24"/>
            <p:cNvSpPr/>
            <p:nvPr/>
          </p:nvSpPr>
          <p:spPr>
            <a:xfrm>
              <a:off x="4264660" y="2367279"/>
              <a:ext cx="1376680" cy="218440"/>
            </a:xfrm>
            <a:custGeom>
              <a:avLst/>
              <a:gdLst/>
              <a:ahLst/>
              <a:cxnLst/>
              <a:rect l="l" t="t" r="r" b="b"/>
              <a:pathLst>
                <a:path w="1376679" h="218439">
                  <a:moveTo>
                    <a:pt x="1376680" y="0"/>
                  </a:moveTo>
                  <a:lnTo>
                    <a:pt x="0" y="0"/>
                  </a:lnTo>
                  <a:lnTo>
                    <a:pt x="688340" y="218440"/>
                  </a:lnTo>
                  <a:lnTo>
                    <a:pt x="1376680" y="0"/>
                  </a:lnTo>
                  <a:close/>
                </a:path>
              </a:pathLst>
            </a:custGeom>
            <a:solidFill>
              <a:srgbClr val="737373"/>
            </a:solidFill>
          </p:spPr>
          <p:txBody>
            <a:bodyPr wrap="square" lIns="0" tIns="0" rIns="0" bIns="0" rtlCol="0"/>
            <a:lstStyle/>
            <a:p/>
          </p:txBody>
        </p:sp>
        <p:pic>
          <p:nvPicPr>
            <p:cNvPr id="25" name="object 25"/>
            <p:cNvPicPr/>
            <p:nvPr/>
          </p:nvPicPr>
          <p:blipFill>
            <a:blip r:embed="rId4" cstate="print"/>
            <a:stretch>
              <a:fillRect/>
            </a:stretch>
          </p:blipFill>
          <p:spPr>
            <a:xfrm>
              <a:off x="1270" y="0"/>
              <a:ext cx="9904730" cy="778509"/>
            </a:xfrm>
            <a:prstGeom prst="rect">
              <a:avLst/>
            </a:prstGeom>
          </p:spPr>
        </p:pic>
        <p:sp>
          <p:nvSpPr>
            <p:cNvPr id="26" name="object 26"/>
            <p:cNvSpPr/>
            <p:nvPr/>
          </p:nvSpPr>
          <p:spPr>
            <a:xfrm>
              <a:off x="1270" y="0"/>
              <a:ext cx="9904730" cy="778510"/>
            </a:xfrm>
            <a:custGeom>
              <a:avLst/>
              <a:gdLst/>
              <a:ahLst/>
              <a:cxnLst/>
              <a:rect l="l" t="t" r="r" b="b"/>
              <a:pathLst>
                <a:path w="9904730" h="778510">
                  <a:moveTo>
                    <a:pt x="9904730" y="778510"/>
                  </a:moveTo>
                  <a:lnTo>
                    <a:pt x="0" y="778510"/>
                  </a:lnTo>
                  <a:lnTo>
                    <a:pt x="0" y="0"/>
                  </a:lnTo>
                </a:path>
              </a:pathLst>
            </a:custGeom>
            <a:ln w="38100">
              <a:solidFill>
                <a:srgbClr val="188535"/>
              </a:solidFill>
            </a:ln>
          </p:spPr>
          <p:txBody>
            <a:bodyPr wrap="square" lIns="0" tIns="0" rIns="0" bIns="0" rtlCol="0"/>
            <a:lstStyle/>
            <a:p/>
          </p:txBody>
        </p:sp>
      </p:grpSp>
      <p:sp>
        <p:nvSpPr>
          <p:cNvPr id="27" name="object 27"/>
          <p:cNvSpPr txBox="1"/>
          <p:nvPr/>
        </p:nvSpPr>
        <p:spPr>
          <a:xfrm>
            <a:off x="5532120" y="3797300"/>
            <a:ext cx="2435860" cy="1465580"/>
          </a:xfrm>
          <a:prstGeom prst="rect">
            <a:avLst/>
          </a:prstGeom>
          <a:solidFill>
            <a:srgbClr val="FFFFFF">
              <a:alpha val="67842"/>
            </a:srgbClr>
          </a:solidFill>
        </p:spPr>
        <p:txBody>
          <a:bodyPr wrap="square" lIns="0" tIns="118110" rIns="0" bIns="0" rtlCol="0" vert="horz">
            <a:spAutoFit/>
          </a:bodyPr>
          <a:lstStyle/>
          <a:p>
            <a:pPr algn="ctr" marL="327660" marR="321945">
              <a:lnSpc>
                <a:spcPct val="100000"/>
              </a:lnSpc>
              <a:spcBef>
                <a:spcPts val="930"/>
              </a:spcBef>
            </a:pPr>
            <a:r>
              <a:rPr dirty="0" sz="2800" b="1">
                <a:latin typeface="Yu Gothic"/>
                <a:cs typeface="Yu Gothic"/>
              </a:rPr>
              <a:t>ベーシック </a:t>
            </a:r>
            <a:r>
              <a:rPr dirty="0" sz="2800" b="1">
                <a:latin typeface="Yu Gothic"/>
                <a:cs typeface="Yu Gothic"/>
              </a:rPr>
              <a:t>インカム</a:t>
            </a:r>
            <a:endParaRPr sz="2800">
              <a:latin typeface="Yu Gothic"/>
              <a:cs typeface="Yu Gothic"/>
            </a:endParaRPr>
          </a:p>
          <a:p>
            <a:pPr algn="ctr">
              <a:lnSpc>
                <a:spcPct val="100000"/>
              </a:lnSpc>
              <a:spcBef>
                <a:spcPts val="60"/>
              </a:spcBef>
            </a:pPr>
            <a:r>
              <a:rPr dirty="0" sz="2000" b="1">
                <a:solidFill>
                  <a:srgbClr val="FC835D"/>
                </a:solidFill>
                <a:latin typeface="Yu Gothic"/>
                <a:cs typeface="Yu Gothic"/>
              </a:rPr>
              <a:t>（最低所得保障）</a:t>
            </a:r>
            <a:endParaRPr sz="2000">
              <a:latin typeface="Yu Gothic"/>
              <a:cs typeface="Yu Gothic"/>
            </a:endParaRPr>
          </a:p>
        </p:txBody>
      </p:sp>
      <p:sp>
        <p:nvSpPr>
          <p:cNvPr id="28" name="object 28"/>
          <p:cNvSpPr txBox="1">
            <a:spLocks noGrp="1"/>
          </p:cNvSpPr>
          <p:nvPr>
            <p:ph type="title"/>
          </p:nvPr>
        </p:nvSpPr>
        <p:spPr>
          <a:xfrm>
            <a:off x="485140" y="93331"/>
            <a:ext cx="6934200" cy="513080"/>
          </a:xfrm>
          <a:prstGeom prst="rect"/>
        </p:spPr>
        <p:txBody>
          <a:bodyPr wrap="square" lIns="0" tIns="12700" rIns="0" bIns="0" rtlCol="0" vert="horz">
            <a:spAutoFit/>
          </a:bodyPr>
          <a:lstStyle/>
          <a:p>
            <a:pPr marL="12700">
              <a:lnSpc>
                <a:spcPct val="100000"/>
              </a:lnSpc>
              <a:spcBef>
                <a:spcPts val="100"/>
              </a:spcBef>
              <a:tabLst>
                <a:tab pos="4482465" algn="l"/>
              </a:tabLst>
            </a:pPr>
            <a:r>
              <a:rPr dirty="0" u="none" sz="3200" b="1">
                <a:solidFill>
                  <a:srgbClr val="FFFFFF"/>
                </a:solidFill>
                <a:latin typeface="Yu Gothic"/>
                <a:cs typeface="Yu Gothic"/>
              </a:rPr>
              <a:t>日本大改革の三本柱②	社会保障改革</a:t>
            </a:r>
            <a:endParaRPr sz="3200">
              <a:latin typeface="Yu Gothic"/>
              <a:cs typeface="Yu Gothic"/>
            </a:endParaRPr>
          </a:p>
        </p:txBody>
      </p:sp>
      <p:sp>
        <p:nvSpPr>
          <p:cNvPr id="29" name="object 29"/>
          <p:cNvSpPr/>
          <p:nvPr/>
        </p:nvSpPr>
        <p:spPr>
          <a:xfrm>
            <a:off x="1270" y="765809"/>
            <a:ext cx="9906000" cy="2519680"/>
          </a:xfrm>
          <a:custGeom>
            <a:avLst/>
            <a:gdLst/>
            <a:ahLst/>
            <a:cxnLst/>
            <a:rect l="l" t="t" r="r" b="b"/>
            <a:pathLst>
              <a:path w="9906000" h="2519679">
                <a:moveTo>
                  <a:pt x="0" y="0"/>
                </a:moveTo>
                <a:lnTo>
                  <a:pt x="9906000" y="0"/>
                </a:lnTo>
                <a:lnTo>
                  <a:pt x="9906000" y="2519680"/>
                </a:lnTo>
                <a:lnTo>
                  <a:pt x="0" y="2519680"/>
                </a:lnTo>
                <a:lnTo>
                  <a:pt x="0" y="0"/>
                </a:lnTo>
                <a:close/>
              </a:path>
            </a:pathLst>
          </a:custGeom>
          <a:ln w="38099">
            <a:solidFill>
              <a:srgbClr val="188535"/>
            </a:solidFill>
          </a:ln>
        </p:spPr>
        <p:txBody>
          <a:bodyPr wrap="square" lIns="0" tIns="0" rIns="0" bIns="0" rtlCol="0"/>
          <a:lstStyle/>
          <a:p/>
        </p:txBody>
      </p:sp>
      <p:sp>
        <p:nvSpPr>
          <p:cNvPr id="30" name="object 30"/>
          <p:cNvSpPr txBox="1"/>
          <p:nvPr/>
        </p:nvSpPr>
        <p:spPr>
          <a:xfrm>
            <a:off x="358140" y="753889"/>
            <a:ext cx="7651115" cy="1508760"/>
          </a:xfrm>
          <a:prstGeom prst="rect">
            <a:avLst/>
          </a:prstGeom>
        </p:spPr>
        <p:txBody>
          <a:bodyPr wrap="square" lIns="0" tIns="71120" rIns="0" bIns="0" rtlCol="0" vert="horz">
            <a:spAutoFit/>
          </a:bodyPr>
          <a:lstStyle/>
          <a:p>
            <a:pPr marL="12700">
              <a:lnSpc>
                <a:spcPct val="100000"/>
              </a:lnSpc>
              <a:spcBef>
                <a:spcPts val="560"/>
              </a:spcBef>
            </a:pPr>
            <a:r>
              <a:rPr dirty="0" sz="2200" b="1">
                <a:latin typeface="Yu Gothic"/>
                <a:cs typeface="Yu Gothic"/>
              </a:rPr>
              <a:t>綻びの目立つ社会保障制度は抜本改革</a:t>
            </a:r>
            <a:endParaRPr sz="2200">
              <a:latin typeface="Yu Gothic"/>
              <a:cs typeface="Yu Gothic"/>
            </a:endParaRPr>
          </a:p>
          <a:p>
            <a:pPr marL="795020" indent="-502920">
              <a:lnSpc>
                <a:spcPct val="100000"/>
              </a:lnSpc>
              <a:spcBef>
                <a:spcPts val="459"/>
              </a:spcBef>
              <a:buFont typeface="Segoe UI Emoji"/>
              <a:buChar char="◼"/>
              <a:tabLst>
                <a:tab pos="794385" algn="l"/>
                <a:tab pos="795020" algn="l"/>
              </a:tabLst>
            </a:pPr>
            <a:r>
              <a:rPr dirty="0" sz="2200" spc="475" b="1">
                <a:latin typeface="Yu Gothic UI Semibold"/>
                <a:cs typeface="Yu Gothic UI Semibold"/>
              </a:rPr>
              <a:t>ベーシックインカム（</a:t>
            </a:r>
            <a:r>
              <a:rPr dirty="0" sz="2200" spc="60" b="1">
                <a:latin typeface="Yu Gothic UI Semibold"/>
                <a:cs typeface="Yu Gothic UI Semibold"/>
              </a:rPr>
              <a:t>B</a:t>
            </a:r>
            <a:r>
              <a:rPr dirty="0" sz="2200" spc="15" b="1">
                <a:latin typeface="Yu Gothic UI Semibold"/>
                <a:cs typeface="Yu Gothic UI Semibold"/>
              </a:rPr>
              <a:t>I</a:t>
            </a:r>
            <a:r>
              <a:rPr dirty="0" sz="2200" spc="90" b="1">
                <a:latin typeface="Yu Gothic UI Semibold"/>
                <a:cs typeface="Yu Gothic UI Semibold"/>
              </a:rPr>
              <a:t>）の導入</a:t>
            </a:r>
            <a:endParaRPr sz="2200">
              <a:latin typeface="Yu Gothic UI Semibold"/>
              <a:cs typeface="Yu Gothic UI Semibold"/>
            </a:endParaRPr>
          </a:p>
          <a:p>
            <a:pPr marL="795020" indent="-502920">
              <a:lnSpc>
                <a:spcPts val="2630"/>
              </a:lnSpc>
              <a:spcBef>
                <a:spcPts val="220"/>
              </a:spcBef>
              <a:buFont typeface="Segoe UI Emoji"/>
              <a:buChar char="◼"/>
              <a:tabLst>
                <a:tab pos="794385" algn="l"/>
                <a:tab pos="795020" algn="l"/>
              </a:tabLst>
            </a:pPr>
            <a:r>
              <a:rPr dirty="0" sz="2200" spc="25" b="1">
                <a:latin typeface="Yu Gothic UI Semibold"/>
                <a:cs typeface="Yu Gothic UI Semibold"/>
              </a:rPr>
              <a:t>年金改革（基礎年金は</a:t>
            </a:r>
            <a:r>
              <a:rPr dirty="0" sz="2200" spc="60" b="1">
                <a:latin typeface="Yu Gothic UI Semibold"/>
                <a:cs typeface="Yu Gothic UI Semibold"/>
              </a:rPr>
              <a:t>B</a:t>
            </a:r>
            <a:r>
              <a:rPr dirty="0" sz="2200" spc="15" b="1">
                <a:latin typeface="Yu Gothic UI Semibold"/>
                <a:cs typeface="Yu Gothic UI Semibold"/>
              </a:rPr>
              <a:t>I</a:t>
            </a:r>
            <a:r>
              <a:rPr dirty="0" sz="2200" spc="295" b="1">
                <a:latin typeface="Yu Gothic UI Semibold"/>
                <a:cs typeface="Yu Gothic UI Semibold"/>
              </a:rPr>
              <a:t>に統合、</a:t>
            </a:r>
            <a:r>
              <a:rPr dirty="0" sz="2200" spc="-5" b="1">
                <a:latin typeface="Yu Gothic UI Semibold"/>
                <a:cs typeface="Yu Gothic UI Semibold"/>
              </a:rPr>
              <a:t>2</a:t>
            </a:r>
            <a:r>
              <a:rPr dirty="0" sz="2200" spc="30" b="1">
                <a:latin typeface="Yu Gothic UI Semibold"/>
                <a:cs typeface="Yu Gothic UI Semibold"/>
              </a:rPr>
              <a:t>階部分は維持継続）</a:t>
            </a:r>
            <a:endParaRPr sz="2200">
              <a:latin typeface="Yu Gothic UI Semibold"/>
              <a:cs typeface="Yu Gothic UI Semibold"/>
            </a:endParaRPr>
          </a:p>
          <a:p>
            <a:pPr marL="795020" indent="-502920">
              <a:lnSpc>
                <a:spcPts val="2630"/>
              </a:lnSpc>
              <a:buFont typeface="Segoe UI Emoji"/>
              <a:buChar char="◼"/>
              <a:tabLst>
                <a:tab pos="794385" algn="l"/>
                <a:tab pos="795020" algn="l"/>
              </a:tabLst>
            </a:pPr>
            <a:r>
              <a:rPr dirty="0" sz="2200" spc="95" b="1">
                <a:latin typeface="Yu Gothic UI Semibold"/>
                <a:cs typeface="Yu Gothic UI Semibold"/>
              </a:rPr>
              <a:t>生活保護（一部）、児童手当などを整理統合や簡素化</a:t>
            </a:r>
            <a:endParaRPr sz="2200">
              <a:latin typeface="Yu Gothic UI Semibold"/>
              <a:cs typeface="Yu Gothic UI Semibold"/>
            </a:endParaRPr>
          </a:p>
        </p:txBody>
      </p:sp>
      <p:sp>
        <p:nvSpPr>
          <p:cNvPr id="31" name="object 31"/>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39</a:t>
            </a:r>
          </a:p>
        </p:txBody>
      </p:sp>
      <p:sp>
        <p:nvSpPr>
          <p:cNvPr id="32" name="object 3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sp>
        <p:nvSpPr>
          <p:cNvPr id="3" name="object 3"/>
          <p:cNvSpPr txBox="1"/>
          <p:nvPr/>
        </p:nvSpPr>
        <p:spPr>
          <a:xfrm>
            <a:off x="970280" y="2555239"/>
            <a:ext cx="3357879" cy="541020"/>
          </a:xfrm>
          <a:prstGeom prst="rect">
            <a:avLst/>
          </a:prstGeom>
          <a:solidFill>
            <a:srgbClr val="FFE699"/>
          </a:solidFill>
        </p:spPr>
        <p:txBody>
          <a:bodyPr wrap="square" lIns="0" tIns="116205" rIns="0" bIns="0" rtlCol="0" vert="horz">
            <a:spAutoFit/>
          </a:bodyPr>
          <a:lstStyle/>
          <a:p>
            <a:pPr marL="209550">
              <a:lnSpc>
                <a:spcPct val="100000"/>
              </a:lnSpc>
              <a:spcBef>
                <a:spcPts val="915"/>
              </a:spcBef>
            </a:pPr>
            <a:r>
              <a:rPr dirty="0" sz="1800" b="1">
                <a:latin typeface="Yu Gothic"/>
                <a:cs typeface="Yu Gothic"/>
              </a:rPr>
              <a:t>日本社会全体の生産性を向上</a:t>
            </a:r>
            <a:endParaRPr sz="1800">
              <a:latin typeface="Yu Gothic"/>
              <a:cs typeface="Yu Gothic"/>
            </a:endParaRPr>
          </a:p>
        </p:txBody>
      </p:sp>
      <p:sp>
        <p:nvSpPr>
          <p:cNvPr id="4" name="object 4"/>
          <p:cNvSpPr txBox="1"/>
          <p:nvPr/>
        </p:nvSpPr>
        <p:spPr>
          <a:xfrm>
            <a:off x="5148579" y="2575560"/>
            <a:ext cx="3357879" cy="541020"/>
          </a:xfrm>
          <a:prstGeom prst="rect">
            <a:avLst/>
          </a:prstGeom>
          <a:solidFill>
            <a:srgbClr val="F8C8A9"/>
          </a:solidFill>
        </p:spPr>
        <p:txBody>
          <a:bodyPr wrap="square" lIns="0" tIns="113664" rIns="0" bIns="0" rtlCol="0" vert="horz">
            <a:spAutoFit/>
          </a:bodyPr>
          <a:lstStyle/>
          <a:p>
            <a:pPr marL="243840">
              <a:lnSpc>
                <a:spcPct val="100000"/>
              </a:lnSpc>
              <a:spcBef>
                <a:spcPts val="894"/>
              </a:spcBef>
            </a:pPr>
            <a:r>
              <a:rPr dirty="0" sz="1800" b="1">
                <a:latin typeface="Yu Gothic"/>
                <a:cs typeface="Yu Gothic"/>
              </a:rPr>
              <a:t>中長期的な個々人の所得増へ</a:t>
            </a:r>
            <a:endParaRPr sz="1800">
              <a:latin typeface="Yu Gothic"/>
              <a:cs typeface="Yu Gothic"/>
            </a:endParaRPr>
          </a:p>
        </p:txBody>
      </p:sp>
      <p:grpSp>
        <p:nvGrpSpPr>
          <p:cNvPr id="5" name="object 5"/>
          <p:cNvGrpSpPr/>
          <p:nvPr/>
        </p:nvGrpSpPr>
        <p:grpSpPr>
          <a:xfrm>
            <a:off x="-17779" y="0"/>
            <a:ext cx="9944100" cy="825500"/>
            <a:chOff x="-17779" y="0"/>
            <a:chExt cx="9944100" cy="825500"/>
          </a:xfrm>
        </p:grpSpPr>
        <p:pic>
          <p:nvPicPr>
            <p:cNvPr id="6" name="object 6"/>
            <p:cNvPicPr/>
            <p:nvPr/>
          </p:nvPicPr>
          <p:blipFill>
            <a:blip r:embed="rId3" cstate="print"/>
            <a:stretch>
              <a:fillRect/>
            </a:stretch>
          </p:blipFill>
          <p:spPr>
            <a:xfrm>
              <a:off x="1270" y="0"/>
              <a:ext cx="9904730" cy="786129"/>
            </a:xfrm>
            <a:prstGeom prst="rect">
              <a:avLst/>
            </a:prstGeom>
          </p:spPr>
        </p:pic>
        <p:sp>
          <p:nvSpPr>
            <p:cNvPr id="7" name="object 7"/>
            <p:cNvSpPr/>
            <p:nvPr/>
          </p:nvSpPr>
          <p:spPr>
            <a:xfrm>
              <a:off x="1270" y="0"/>
              <a:ext cx="9906000" cy="787400"/>
            </a:xfrm>
            <a:custGeom>
              <a:avLst/>
              <a:gdLst/>
              <a:ahLst/>
              <a:cxnLst/>
              <a:rect l="l" t="t" r="r" b="b"/>
              <a:pathLst>
                <a:path w="9906000" h="787400">
                  <a:moveTo>
                    <a:pt x="0" y="0"/>
                  </a:moveTo>
                  <a:lnTo>
                    <a:pt x="9906000" y="0"/>
                  </a:lnTo>
                  <a:lnTo>
                    <a:pt x="9906000" y="787400"/>
                  </a:lnTo>
                  <a:lnTo>
                    <a:pt x="0" y="787400"/>
                  </a:lnTo>
                  <a:lnTo>
                    <a:pt x="0" y="0"/>
                  </a:lnTo>
                  <a:close/>
                </a:path>
              </a:pathLst>
            </a:custGeom>
            <a:ln w="38100">
              <a:solidFill>
                <a:srgbClr val="188535"/>
              </a:solidFill>
            </a:ln>
          </p:spPr>
          <p:txBody>
            <a:bodyPr wrap="square" lIns="0" tIns="0" rIns="0" bIns="0" rtlCol="0"/>
            <a:lstStyle/>
            <a:p/>
          </p:txBody>
        </p:sp>
      </p:grpSp>
      <p:sp>
        <p:nvSpPr>
          <p:cNvPr id="8" name="object 8"/>
          <p:cNvSpPr txBox="1">
            <a:spLocks noGrp="1"/>
          </p:cNvSpPr>
          <p:nvPr>
            <p:ph type="title"/>
          </p:nvPr>
        </p:nvSpPr>
        <p:spPr>
          <a:xfrm>
            <a:off x="485140" y="101907"/>
            <a:ext cx="6121400" cy="513080"/>
          </a:xfrm>
          <a:prstGeom prst="rect"/>
        </p:spPr>
        <p:txBody>
          <a:bodyPr wrap="square" lIns="0" tIns="12700" rIns="0" bIns="0" rtlCol="0" vert="horz">
            <a:spAutoFit/>
          </a:bodyPr>
          <a:lstStyle/>
          <a:p>
            <a:pPr marL="12700">
              <a:lnSpc>
                <a:spcPct val="100000"/>
              </a:lnSpc>
              <a:spcBef>
                <a:spcPts val="100"/>
              </a:spcBef>
              <a:tabLst>
                <a:tab pos="4482465" algn="l"/>
              </a:tabLst>
            </a:pPr>
            <a:r>
              <a:rPr dirty="0" u="none" sz="3200" b="1">
                <a:solidFill>
                  <a:srgbClr val="FFFFFF"/>
                </a:solidFill>
                <a:latin typeface="Yu Gothic"/>
                <a:cs typeface="Yu Gothic"/>
              </a:rPr>
              <a:t>日本大改革の三本柱③	成長戦略</a:t>
            </a:r>
            <a:endParaRPr sz="3200">
              <a:latin typeface="Yu Gothic"/>
              <a:cs typeface="Yu Gothic"/>
            </a:endParaRPr>
          </a:p>
        </p:txBody>
      </p:sp>
      <p:sp>
        <p:nvSpPr>
          <p:cNvPr id="9" name="object 9"/>
          <p:cNvSpPr txBox="1"/>
          <p:nvPr/>
        </p:nvSpPr>
        <p:spPr>
          <a:xfrm>
            <a:off x="1663700" y="3444240"/>
            <a:ext cx="647700" cy="370840"/>
          </a:xfrm>
          <a:prstGeom prst="rect">
            <a:avLst/>
          </a:prstGeom>
          <a:solidFill>
            <a:srgbClr val="252525"/>
          </a:solidFill>
        </p:spPr>
        <p:txBody>
          <a:bodyPr wrap="square" lIns="0" tIns="27940" rIns="0" bIns="0" rtlCol="0" vert="horz">
            <a:spAutoFit/>
          </a:bodyPr>
          <a:lstStyle/>
          <a:p>
            <a:pPr marL="92075">
              <a:lnSpc>
                <a:spcPct val="100000"/>
              </a:lnSpc>
              <a:spcBef>
                <a:spcPts val="220"/>
              </a:spcBef>
            </a:pPr>
            <a:r>
              <a:rPr dirty="0" sz="1800" b="1">
                <a:solidFill>
                  <a:srgbClr val="FFFFFF"/>
                </a:solidFill>
                <a:latin typeface="Yu Gothic"/>
                <a:cs typeface="Yu Gothic"/>
              </a:rPr>
              <a:t>現状</a:t>
            </a:r>
            <a:endParaRPr sz="1800">
              <a:latin typeface="Yu Gothic"/>
              <a:cs typeface="Yu Gothic"/>
            </a:endParaRPr>
          </a:p>
        </p:txBody>
      </p:sp>
      <p:sp>
        <p:nvSpPr>
          <p:cNvPr id="10" name="object 10"/>
          <p:cNvSpPr/>
          <p:nvPr/>
        </p:nvSpPr>
        <p:spPr>
          <a:xfrm>
            <a:off x="6464300" y="3429000"/>
            <a:ext cx="876300" cy="368300"/>
          </a:xfrm>
          <a:custGeom>
            <a:avLst/>
            <a:gdLst/>
            <a:ahLst/>
            <a:cxnLst/>
            <a:rect l="l" t="t" r="r" b="b"/>
            <a:pathLst>
              <a:path w="876300" h="368300">
                <a:moveTo>
                  <a:pt x="876300" y="0"/>
                </a:moveTo>
                <a:lnTo>
                  <a:pt x="0" y="0"/>
                </a:lnTo>
                <a:lnTo>
                  <a:pt x="0" y="368300"/>
                </a:lnTo>
                <a:lnTo>
                  <a:pt x="876300" y="368300"/>
                </a:lnTo>
                <a:lnTo>
                  <a:pt x="876300" y="0"/>
                </a:lnTo>
                <a:close/>
              </a:path>
            </a:pathLst>
          </a:custGeom>
          <a:solidFill>
            <a:srgbClr val="252525"/>
          </a:solidFill>
        </p:spPr>
        <p:txBody>
          <a:bodyPr wrap="square" lIns="0" tIns="0" rIns="0" bIns="0" rtlCol="0"/>
          <a:lstStyle/>
          <a:p/>
        </p:txBody>
      </p:sp>
      <p:sp>
        <p:nvSpPr>
          <p:cNvPr id="11" name="object 11"/>
          <p:cNvSpPr txBox="1"/>
          <p:nvPr/>
        </p:nvSpPr>
        <p:spPr>
          <a:xfrm>
            <a:off x="6464300" y="3444240"/>
            <a:ext cx="876300" cy="299720"/>
          </a:xfrm>
          <a:prstGeom prst="rect">
            <a:avLst/>
          </a:prstGeom>
        </p:spPr>
        <p:txBody>
          <a:bodyPr wrap="square" lIns="0" tIns="12700" rIns="0" bIns="0" rtlCol="0" vert="horz">
            <a:spAutoFit/>
          </a:bodyPr>
          <a:lstStyle/>
          <a:p>
            <a:pPr marL="90170">
              <a:lnSpc>
                <a:spcPct val="100000"/>
              </a:lnSpc>
              <a:spcBef>
                <a:spcPts val="100"/>
              </a:spcBef>
            </a:pPr>
            <a:r>
              <a:rPr dirty="0" sz="1800" b="1">
                <a:solidFill>
                  <a:srgbClr val="FFFFFF"/>
                </a:solidFill>
                <a:latin typeface="Yu Gothic"/>
                <a:cs typeface="Yu Gothic"/>
              </a:rPr>
              <a:t>改革後</a:t>
            </a:r>
            <a:endParaRPr sz="1800">
              <a:latin typeface="Yu Gothic"/>
              <a:cs typeface="Yu Gothic"/>
            </a:endParaRPr>
          </a:p>
        </p:txBody>
      </p:sp>
      <p:pic>
        <p:nvPicPr>
          <p:cNvPr id="12" name="object 12"/>
          <p:cNvPicPr/>
          <p:nvPr/>
        </p:nvPicPr>
        <p:blipFill>
          <a:blip r:embed="rId4" cstate="print"/>
          <a:stretch>
            <a:fillRect/>
          </a:stretch>
        </p:blipFill>
        <p:spPr>
          <a:xfrm>
            <a:off x="1061719" y="4511040"/>
            <a:ext cx="2115819" cy="1308099"/>
          </a:xfrm>
          <a:prstGeom prst="rect">
            <a:avLst/>
          </a:prstGeom>
        </p:spPr>
      </p:pic>
      <p:sp>
        <p:nvSpPr>
          <p:cNvPr id="13" name="object 13"/>
          <p:cNvSpPr txBox="1"/>
          <p:nvPr/>
        </p:nvSpPr>
        <p:spPr>
          <a:xfrm>
            <a:off x="1766037" y="4946021"/>
            <a:ext cx="708025" cy="391160"/>
          </a:xfrm>
          <a:prstGeom prst="rect">
            <a:avLst/>
          </a:prstGeom>
        </p:spPr>
        <p:txBody>
          <a:bodyPr wrap="square" lIns="0" tIns="12700" rIns="0" bIns="0" rtlCol="0" vert="horz">
            <a:spAutoFit/>
          </a:bodyPr>
          <a:lstStyle/>
          <a:p>
            <a:pPr marL="12700">
              <a:lnSpc>
                <a:spcPct val="100000"/>
              </a:lnSpc>
              <a:spcBef>
                <a:spcPts val="100"/>
              </a:spcBef>
            </a:pPr>
            <a:r>
              <a:rPr dirty="0" sz="2400" spc="5" b="1">
                <a:latin typeface="Yu Gothic"/>
                <a:cs typeface="Yu Gothic"/>
              </a:rPr>
              <a:t>GDP</a:t>
            </a:r>
            <a:endParaRPr sz="2400">
              <a:latin typeface="Yu Gothic"/>
              <a:cs typeface="Yu Gothic"/>
            </a:endParaRPr>
          </a:p>
        </p:txBody>
      </p:sp>
      <p:grpSp>
        <p:nvGrpSpPr>
          <p:cNvPr id="14" name="object 14"/>
          <p:cNvGrpSpPr/>
          <p:nvPr/>
        </p:nvGrpSpPr>
        <p:grpSpPr>
          <a:xfrm>
            <a:off x="3893820" y="3812540"/>
            <a:ext cx="4348480" cy="2560320"/>
            <a:chOff x="3893820" y="3812540"/>
            <a:chExt cx="4348480" cy="2560320"/>
          </a:xfrm>
        </p:grpSpPr>
        <p:pic>
          <p:nvPicPr>
            <p:cNvPr id="15" name="object 15"/>
            <p:cNvPicPr/>
            <p:nvPr/>
          </p:nvPicPr>
          <p:blipFill>
            <a:blip r:embed="rId5" cstate="print"/>
            <a:stretch>
              <a:fillRect/>
            </a:stretch>
          </p:blipFill>
          <p:spPr>
            <a:xfrm>
              <a:off x="5580380" y="3812540"/>
              <a:ext cx="2661919" cy="1849120"/>
            </a:xfrm>
            <a:prstGeom prst="rect">
              <a:avLst/>
            </a:prstGeom>
          </p:spPr>
        </p:pic>
        <p:sp>
          <p:nvSpPr>
            <p:cNvPr id="16" name="object 16"/>
            <p:cNvSpPr/>
            <p:nvPr/>
          </p:nvSpPr>
          <p:spPr>
            <a:xfrm>
              <a:off x="3893820" y="5351780"/>
              <a:ext cx="1226820" cy="1021080"/>
            </a:xfrm>
            <a:custGeom>
              <a:avLst/>
              <a:gdLst/>
              <a:ahLst/>
              <a:cxnLst/>
              <a:rect l="l" t="t" r="r" b="b"/>
              <a:pathLst>
                <a:path w="1226820" h="1021079">
                  <a:moveTo>
                    <a:pt x="797915" y="0"/>
                  </a:moveTo>
                  <a:lnTo>
                    <a:pt x="797915" y="255270"/>
                  </a:lnTo>
                  <a:lnTo>
                    <a:pt x="0" y="255270"/>
                  </a:lnTo>
                  <a:lnTo>
                    <a:pt x="0" y="765810"/>
                  </a:lnTo>
                  <a:lnTo>
                    <a:pt x="797915" y="765810"/>
                  </a:lnTo>
                  <a:lnTo>
                    <a:pt x="797915" y="1021080"/>
                  </a:lnTo>
                  <a:lnTo>
                    <a:pt x="1226820" y="510540"/>
                  </a:lnTo>
                  <a:lnTo>
                    <a:pt x="797915" y="0"/>
                  </a:lnTo>
                  <a:close/>
                </a:path>
              </a:pathLst>
            </a:custGeom>
            <a:solidFill>
              <a:srgbClr val="D9D7D9"/>
            </a:solidFill>
          </p:spPr>
          <p:txBody>
            <a:bodyPr wrap="square" lIns="0" tIns="0" rIns="0" bIns="0" rtlCol="0"/>
            <a:lstStyle/>
            <a:p/>
          </p:txBody>
        </p:sp>
      </p:grpSp>
      <p:sp>
        <p:nvSpPr>
          <p:cNvPr id="17" name="object 17"/>
          <p:cNvSpPr txBox="1"/>
          <p:nvPr/>
        </p:nvSpPr>
        <p:spPr>
          <a:xfrm>
            <a:off x="6500598" y="4482547"/>
            <a:ext cx="817880" cy="452120"/>
          </a:xfrm>
          <a:prstGeom prst="rect">
            <a:avLst/>
          </a:prstGeom>
        </p:spPr>
        <p:txBody>
          <a:bodyPr wrap="square" lIns="0" tIns="12700" rIns="0" bIns="0" rtlCol="0" vert="horz">
            <a:spAutoFit/>
          </a:bodyPr>
          <a:lstStyle/>
          <a:p>
            <a:pPr marL="12700">
              <a:lnSpc>
                <a:spcPct val="100000"/>
              </a:lnSpc>
              <a:spcBef>
                <a:spcPts val="100"/>
              </a:spcBef>
            </a:pPr>
            <a:r>
              <a:rPr dirty="0" sz="2800" spc="-5" b="1">
                <a:latin typeface="Yu Gothic"/>
                <a:cs typeface="Yu Gothic"/>
              </a:rPr>
              <a:t>GD</a:t>
            </a:r>
            <a:r>
              <a:rPr dirty="0" sz="2800" b="1">
                <a:latin typeface="Yu Gothic"/>
                <a:cs typeface="Yu Gothic"/>
              </a:rPr>
              <a:t>P</a:t>
            </a:r>
            <a:endParaRPr sz="2800">
              <a:latin typeface="Yu Gothic"/>
              <a:cs typeface="Yu Gothic"/>
            </a:endParaRPr>
          </a:p>
        </p:txBody>
      </p:sp>
      <p:sp>
        <p:nvSpPr>
          <p:cNvPr id="18" name="object 18"/>
          <p:cNvSpPr/>
          <p:nvPr/>
        </p:nvSpPr>
        <p:spPr>
          <a:xfrm>
            <a:off x="828852" y="4537951"/>
            <a:ext cx="2637155" cy="972819"/>
          </a:xfrm>
          <a:custGeom>
            <a:avLst/>
            <a:gdLst/>
            <a:ahLst/>
            <a:cxnLst/>
            <a:rect l="l" t="t" r="r" b="b"/>
            <a:pathLst>
              <a:path w="2637154" h="972820">
                <a:moveTo>
                  <a:pt x="439889" y="679907"/>
                </a:moveTo>
                <a:lnTo>
                  <a:pt x="437146" y="674370"/>
                </a:lnTo>
                <a:lnTo>
                  <a:pt x="434035" y="673328"/>
                </a:lnTo>
                <a:lnTo>
                  <a:pt x="430923" y="674001"/>
                </a:lnTo>
                <a:lnTo>
                  <a:pt x="297586" y="724090"/>
                </a:lnTo>
                <a:lnTo>
                  <a:pt x="244792" y="617512"/>
                </a:lnTo>
                <a:lnTo>
                  <a:pt x="237032" y="613168"/>
                </a:lnTo>
                <a:lnTo>
                  <a:pt x="219760" y="613105"/>
                </a:lnTo>
                <a:lnTo>
                  <a:pt x="212140" y="618604"/>
                </a:lnTo>
                <a:lnTo>
                  <a:pt x="209003" y="626186"/>
                </a:lnTo>
                <a:lnTo>
                  <a:pt x="203568" y="642543"/>
                </a:lnTo>
                <a:lnTo>
                  <a:pt x="200825" y="661314"/>
                </a:lnTo>
                <a:lnTo>
                  <a:pt x="200761" y="682078"/>
                </a:lnTo>
                <a:lnTo>
                  <a:pt x="203365" y="704392"/>
                </a:lnTo>
                <a:lnTo>
                  <a:pt x="78371" y="784402"/>
                </a:lnTo>
                <a:lnTo>
                  <a:pt x="66459" y="773684"/>
                </a:lnTo>
                <a:lnTo>
                  <a:pt x="53289" y="764768"/>
                </a:lnTo>
                <a:lnTo>
                  <a:pt x="39052" y="757758"/>
                </a:lnTo>
                <a:lnTo>
                  <a:pt x="23914" y="752754"/>
                </a:lnTo>
                <a:lnTo>
                  <a:pt x="13068" y="753757"/>
                </a:lnTo>
                <a:lnTo>
                  <a:pt x="4495" y="759675"/>
                </a:lnTo>
                <a:lnTo>
                  <a:pt x="0" y="768604"/>
                </a:lnTo>
                <a:lnTo>
                  <a:pt x="1358" y="778573"/>
                </a:lnTo>
                <a:lnTo>
                  <a:pt x="92887" y="963358"/>
                </a:lnTo>
                <a:lnTo>
                  <a:pt x="100012" y="970495"/>
                </a:lnTo>
                <a:lnTo>
                  <a:pt x="109829" y="972324"/>
                </a:lnTo>
                <a:lnTo>
                  <a:pt x="119735" y="969098"/>
                </a:lnTo>
                <a:lnTo>
                  <a:pt x="127101" y="961072"/>
                </a:lnTo>
                <a:lnTo>
                  <a:pt x="132372" y="946035"/>
                </a:lnTo>
                <a:lnTo>
                  <a:pt x="135547" y="930490"/>
                </a:lnTo>
                <a:lnTo>
                  <a:pt x="136448" y="914628"/>
                </a:lnTo>
                <a:lnTo>
                  <a:pt x="134937" y="898588"/>
                </a:lnTo>
                <a:lnTo>
                  <a:pt x="274320" y="847661"/>
                </a:lnTo>
                <a:lnTo>
                  <a:pt x="307124" y="875588"/>
                </a:lnTo>
                <a:lnTo>
                  <a:pt x="347903" y="892657"/>
                </a:lnTo>
                <a:lnTo>
                  <a:pt x="356895" y="889939"/>
                </a:lnTo>
                <a:lnTo>
                  <a:pt x="362102" y="883043"/>
                </a:lnTo>
                <a:lnTo>
                  <a:pt x="367652" y="876846"/>
                </a:lnTo>
                <a:lnTo>
                  <a:pt x="368376" y="867867"/>
                </a:lnTo>
                <a:lnTo>
                  <a:pt x="364604" y="860259"/>
                </a:lnTo>
                <a:lnTo>
                  <a:pt x="315582" y="761288"/>
                </a:lnTo>
                <a:lnTo>
                  <a:pt x="436410" y="685076"/>
                </a:lnTo>
                <a:lnTo>
                  <a:pt x="439178" y="683704"/>
                </a:lnTo>
                <a:lnTo>
                  <a:pt x="439889" y="679907"/>
                </a:lnTo>
                <a:close/>
              </a:path>
              <a:path w="2637154" h="972820">
                <a:moveTo>
                  <a:pt x="2636748" y="223126"/>
                </a:moveTo>
                <a:lnTo>
                  <a:pt x="2630474" y="210502"/>
                </a:lnTo>
                <a:lnTo>
                  <a:pt x="2426271" y="6273"/>
                </a:lnTo>
                <a:lnTo>
                  <a:pt x="2413635" y="0"/>
                </a:lnTo>
                <a:lnTo>
                  <a:pt x="2399779" y="1968"/>
                </a:lnTo>
                <a:lnTo>
                  <a:pt x="2388082" y="10680"/>
                </a:lnTo>
                <a:lnTo>
                  <a:pt x="2381910" y="24625"/>
                </a:lnTo>
                <a:lnTo>
                  <a:pt x="2381745" y="46951"/>
                </a:lnTo>
                <a:lnTo>
                  <a:pt x="2384679" y="68999"/>
                </a:lnTo>
                <a:lnTo>
                  <a:pt x="2390622" y="90462"/>
                </a:lnTo>
                <a:lnTo>
                  <a:pt x="2399500" y="111061"/>
                </a:lnTo>
                <a:lnTo>
                  <a:pt x="2237359" y="241096"/>
                </a:lnTo>
                <a:lnTo>
                  <a:pt x="2208911" y="227647"/>
                </a:lnTo>
                <a:lnTo>
                  <a:pt x="2181326" y="218427"/>
                </a:lnTo>
                <a:lnTo>
                  <a:pt x="2155190" y="213664"/>
                </a:lnTo>
                <a:lnTo>
                  <a:pt x="2131047" y="213550"/>
                </a:lnTo>
                <a:lnTo>
                  <a:pt x="2122678" y="215379"/>
                </a:lnTo>
                <a:lnTo>
                  <a:pt x="2115172" y="219481"/>
                </a:lnTo>
                <a:lnTo>
                  <a:pt x="2109101" y="225602"/>
                </a:lnTo>
                <a:lnTo>
                  <a:pt x="2105037" y="233438"/>
                </a:lnTo>
                <a:lnTo>
                  <a:pt x="2103323" y="242125"/>
                </a:lnTo>
                <a:lnTo>
                  <a:pt x="2103894" y="250647"/>
                </a:lnTo>
                <a:lnTo>
                  <a:pt x="2106765" y="258610"/>
                </a:lnTo>
                <a:lnTo>
                  <a:pt x="2111921" y="265569"/>
                </a:lnTo>
                <a:lnTo>
                  <a:pt x="2221293" y="374942"/>
                </a:lnTo>
                <a:lnTo>
                  <a:pt x="2095093" y="529450"/>
                </a:lnTo>
                <a:lnTo>
                  <a:pt x="2092807" y="533273"/>
                </a:lnTo>
                <a:lnTo>
                  <a:pt x="2092807" y="537870"/>
                </a:lnTo>
                <a:lnTo>
                  <a:pt x="2098929" y="543991"/>
                </a:lnTo>
                <a:lnTo>
                  <a:pt x="2104275" y="544753"/>
                </a:lnTo>
                <a:lnTo>
                  <a:pt x="2107336" y="541693"/>
                </a:lnTo>
                <a:lnTo>
                  <a:pt x="2262594" y="415480"/>
                </a:lnTo>
                <a:lnTo>
                  <a:pt x="2371966" y="524865"/>
                </a:lnTo>
                <a:lnTo>
                  <a:pt x="2378900" y="530136"/>
                </a:lnTo>
                <a:lnTo>
                  <a:pt x="2386787" y="533184"/>
                </a:lnTo>
                <a:lnTo>
                  <a:pt x="2395093" y="533793"/>
                </a:lnTo>
                <a:lnTo>
                  <a:pt x="2403322" y="531749"/>
                </a:lnTo>
                <a:lnTo>
                  <a:pt x="2411158" y="527685"/>
                </a:lnTo>
                <a:lnTo>
                  <a:pt x="2417280" y="521614"/>
                </a:lnTo>
                <a:lnTo>
                  <a:pt x="2421394" y="514108"/>
                </a:lnTo>
                <a:lnTo>
                  <a:pt x="2423210" y="505739"/>
                </a:lnTo>
                <a:lnTo>
                  <a:pt x="2422779" y="481596"/>
                </a:lnTo>
                <a:lnTo>
                  <a:pt x="2418042" y="455447"/>
                </a:lnTo>
                <a:lnTo>
                  <a:pt x="2409012" y="427863"/>
                </a:lnTo>
                <a:lnTo>
                  <a:pt x="2395677" y="399427"/>
                </a:lnTo>
                <a:lnTo>
                  <a:pt x="2525687" y="237274"/>
                </a:lnTo>
                <a:lnTo>
                  <a:pt x="2546299" y="246468"/>
                </a:lnTo>
                <a:lnTo>
                  <a:pt x="2567762" y="252374"/>
                </a:lnTo>
                <a:lnTo>
                  <a:pt x="2589796" y="255117"/>
                </a:lnTo>
                <a:lnTo>
                  <a:pt x="2612110" y="254863"/>
                </a:lnTo>
                <a:lnTo>
                  <a:pt x="2626068" y="248678"/>
                </a:lnTo>
                <a:lnTo>
                  <a:pt x="2634767" y="236982"/>
                </a:lnTo>
                <a:lnTo>
                  <a:pt x="2636748" y="223126"/>
                </a:lnTo>
                <a:close/>
              </a:path>
            </a:pathLst>
          </a:custGeom>
          <a:solidFill>
            <a:srgbClr val="000000"/>
          </a:solidFill>
        </p:spPr>
        <p:txBody>
          <a:bodyPr wrap="square" lIns="0" tIns="0" rIns="0" bIns="0" rtlCol="0"/>
          <a:lstStyle/>
          <a:p/>
        </p:txBody>
      </p:sp>
      <p:sp>
        <p:nvSpPr>
          <p:cNvPr id="19" name="object 19"/>
          <p:cNvSpPr txBox="1"/>
          <p:nvPr/>
        </p:nvSpPr>
        <p:spPr>
          <a:xfrm>
            <a:off x="600600" y="5509354"/>
            <a:ext cx="1244600" cy="269240"/>
          </a:xfrm>
          <a:prstGeom prst="rect">
            <a:avLst/>
          </a:prstGeom>
        </p:spPr>
        <p:txBody>
          <a:bodyPr wrap="square" lIns="0" tIns="12700" rIns="0" bIns="0" rtlCol="0" vert="horz">
            <a:spAutoFit/>
          </a:bodyPr>
          <a:lstStyle/>
          <a:p>
            <a:pPr marL="12700">
              <a:lnSpc>
                <a:spcPct val="100000"/>
              </a:lnSpc>
              <a:spcBef>
                <a:spcPts val="100"/>
              </a:spcBef>
            </a:pPr>
            <a:r>
              <a:rPr dirty="0" sz="1600" b="1">
                <a:latin typeface="Yu Gothic"/>
                <a:cs typeface="Yu Gothic"/>
              </a:rPr>
              <a:t>雇用の硬直化</a:t>
            </a:r>
            <a:endParaRPr sz="1600">
              <a:latin typeface="Yu Gothic"/>
              <a:cs typeface="Yu Gothic"/>
            </a:endParaRPr>
          </a:p>
        </p:txBody>
      </p:sp>
      <p:sp>
        <p:nvSpPr>
          <p:cNvPr id="20" name="object 20"/>
          <p:cNvSpPr txBox="1"/>
          <p:nvPr/>
        </p:nvSpPr>
        <p:spPr>
          <a:xfrm>
            <a:off x="2405829" y="4342986"/>
            <a:ext cx="431800" cy="269240"/>
          </a:xfrm>
          <a:prstGeom prst="rect">
            <a:avLst/>
          </a:prstGeom>
        </p:spPr>
        <p:txBody>
          <a:bodyPr wrap="square" lIns="0" tIns="12700" rIns="0" bIns="0" rtlCol="0" vert="horz">
            <a:spAutoFit/>
          </a:bodyPr>
          <a:lstStyle/>
          <a:p>
            <a:pPr marL="12700">
              <a:lnSpc>
                <a:spcPct val="100000"/>
              </a:lnSpc>
              <a:spcBef>
                <a:spcPts val="100"/>
              </a:spcBef>
            </a:pPr>
            <a:r>
              <a:rPr dirty="0" sz="1600" b="1">
                <a:latin typeface="Yu Gothic"/>
                <a:cs typeface="Yu Gothic"/>
              </a:rPr>
              <a:t>規制</a:t>
            </a:r>
            <a:endParaRPr sz="1600">
              <a:latin typeface="Yu Gothic"/>
              <a:cs typeface="Yu Gothic"/>
            </a:endParaRPr>
          </a:p>
        </p:txBody>
      </p:sp>
      <p:sp>
        <p:nvSpPr>
          <p:cNvPr id="21" name="object 21"/>
          <p:cNvSpPr/>
          <p:nvPr/>
        </p:nvSpPr>
        <p:spPr>
          <a:xfrm>
            <a:off x="1145092" y="4272867"/>
            <a:ext cx="359410" cy="418465"/>
          </a:xfrm>
          <a:custGeom>
            <a:avLst/>
            <a:gdLst/>
            <a:ahLst/>
            <a:cxnLst/>
            <a:rect l="l" t="t" r="r" b="b"/>
            <a:pathLst>
              <a:path w="359409" h="418464">
                <a:moveTo>
                  <a:pt x="309245" y="417555"/>
                </a:moveTo>
                <a:lnTo>
                  <a:pt x="307667" y="414998"/>
                </a:lnTo>
                <a:lnTo>
                  <a:pt x="222939" y="304895"/>
                </a:lnTo>
                <a:lnTo>
                  <a:pt x="131549" y="361314"/>
                </a:lnTo>
                <a:lnTo>
                  <a:pt x="124519" y="365654"/>
                </a:lnTo>
                <a:lnTo>
                  <a:pt x="115761" y="365765"/>
                </a:lnTo>
                <a:lnTo>
                  <a:pt x="109260" y="360952"/>
                </a:lnTo>
                <a:lnTo>
                  <a:pt x="102119" y="356533"/>
                </a:lnTo>
                <a:lnTo>
                  <a:pt x="98664" y="348075"/>
                </a:lnTo>
                <a:lnTo>
                  <a:pt x="111511" y="307044"/>
                </a:lnTo>
                <a:lnTo>
                  <a:pt x="135586" y="272763"/>
                </a:lnTo>
                <a:lnTo>
                  <a:pt x="73661" y="142405"/>
                </a:lnTo>
                <a:lnTo>
                  <a:pt x="58268" y="145328"/>
                </a:lnTo>
                <a:lnTo>
                  <a:pt x="42822" y="145886"/>
                </a:lnTo>
                <a:lnTo>
                  <a:pt x="27492" y="144220"/>
                </a:lnTo>
                <a:lnTo>
                  <a:pt x="12450" y="140472"/>
                </a:lnTo>
                <a:lnTo>
                  <a:pt x="4015" y="134068"/>
                </a:lnTo>
                <a:lnTo>
                  <a:pt x="0" y="124769"/>
                </a:lnTo>
                <a:lnTo>
                  <a:pt x="882" y="115094"/>
                </a:lnTo>
                <a:lnTo>
                  <a:pt x="7141" y="107561"/>
                </a:lnTo>
                <a:lnTo>
                  <a:pt x="177779" y="2219"/>
                </a:lnTo>
                <a:lnTo>
                  <a:pt x="187317" y="0"/>
                </a:lnTo>
                <a:lnTo>
                  <a:pt x="196361" y="3547"/>
                </a:lnTo>
                <a:lnTo>
                  <a:pt x="202873" y="11304"/>
                </a:lnTo>
                <a:lnTo>
                  <a:pt x="204817" y="21716"/>
                </a:lnTo>
                <a:lnTo>
                  <a:pt x="201353" y="36826"/>
                </a:lnTo>
                <a:lnTo>
                  <a:pt x="195850" y="51249"/>
                </a:lnTo>
                <a:lnTo>
                  <a:pt x="188405" y="64803"/>
                </a:lnTo>
                <a:lnTo>
                  <a:pt x="179111" y="77306"/>
                </a:lnTo>
                <a:lnTo>
                  <a:pt x="267878" y="191093"/>
                </a:lnTo>
                <a:lnTo>
                  <a:pt x="289246" y="186556"/>
                </a:lnTo>
                <a:lnTo>
                  <a:pt x="309356" y="184740"/>
                </a:lnTo>
                <a:lnTo>
                  <a:pt x="327786" y="185699"/>
                </a:lnTo>
                <a:lnTo>
                  <a:pt x="344115" y="189486"/>
                </a:lnTo>
                <a:lnTo>
                  <a:pt x="351744" y="191837"/>
                </a:lnTo>
                <a:lnTo>
                  <a:pt x="357756" y="198718"/>
                </a:lnTo>
                <a:lnTo>
                  <a:pt x="359255" y="215446"/>
                </a:lnTo>
                <a:lnTo>
                  <a:pt x="355748" y="223348"/>
                </a:lnTo>
                <a:lnTo>
                  <a:pt x="257328" y="284107"/>
                </a:lnTo>
                <a:lnTo>
                  <a:pt x="317892" y="408686"/>
                </a:lnTo>
                <a:lnTo>
                  <a:pt x="318831" y="411637"/>
                </a:lnTo>
                <a:lnTo>
                  <a:pt x="318097" y="414738"/>
                </a:lnTo>
                <a:lnTo>
                  <a:pt x="312985" y="417894"/>
                </a:lnTo>
                <a:lnTo>
                  <a:pt x="309245" y="417555"/>
                </a:lnTo>
                <a:close/>
              </a:path>
            </a:pathLst>
          </a:custGeom>
          <a:solidFill>
            <a:srgbClr val="000000"/>
          </a:solidFill>
        </p:spPr>
        <p:txBody>
          <a:bodyPr wrap="square" lIns="0" tIns="0" rIns="0" bIns="0" rtlCol="0"/>
          <a:lstStyle/>
          <a:p/>
        </p:txBody>
      </p:sp>
      <p:sp>
        <p:nvSpPr>
          <p:cNvPr id="22" name="object 22"/>
          <p:cNvSpPr txBox="1"/>
          <p:nvPr/>
        </p:nvSpPr>
        <p:spPr>
          <a:xfrm>
            <a:off x="280724" y="3930248"/>
            <a:ext cx="838200" cy="513080"/>
          </a:xfrm>
          <a:prstGeom prst="rect">
            <a:avLst/>
          </a:prstGeom>
        </p:spPr>
        <p:txBody>
          <a:bodyPr wrap="square" lIns="0" tIns="12700" rIns="0" bIns="0" rtlCol="0" vert="horz">
            <a:spAutoFit/>
          </a:bodyPr>
          <a:lstStyle/>
          <a:p>
            <a:pPr marL="12700" marR="5080">
              <a:lnSpc>
                <a:spcPct val="100000"/>
              </a:lnSpc>
              <a:spcBef>
                <a:spcPts val="100"/>
              </a:spcBef>
            </a:pPr>
            <a:r>
              <a:rPr dirty="0" sz="1600" b="1">
                <a:latin typeface="Yu Gothic"/>
                <a:cs typeface="Yu Gothic"/>
              </a:rPr>
              <a:t>ローテク 古い習慣</a:t>
            </a:r>
            <a:endParaRPr sz="1600">
              <a:latin typeface="Yu Gothic"/>
              <a:cs typeface="Yu Gothic"/>
            </a:endParaRPr>
          </a:p>
        </p:txBody>
      </p:sp>
      <p:grpSp>
        <p:nvGrpSpPr>
          <p:cNvPr id="23" name="object 23"/>
          <p:cNvGrpSpPr/>
          <p:nvPr/>
        </p:nvGrpSpPr>
        <p:grpSpPr>
          <a:xfrm>
            <a:off x="970280" y="5510321"/>
            <a:ext cx="2298700" cy="708025"/>
            <a:chOff x="970280" y="5510321"/>
            <a:chExt cx="2298700" cy="708025"/>
          </a:xfrm>
        </p:grpSpPr>
        <p:sp>
          <p:nvSpPr>
            <p:cNvPr id="24" name="object 24"/>
            <p:cNvSpPr/>
            <p:nvPr/>
          </p:nvSpPr>
          <p:spPr>
            <a:xfrm>
              <a:off x="2852987" y="5510321"/>
              <a:ext cx="407034" cy="322580"/>
            </a:xfrm>
            <a:custGeom>
              <a:avLst/>
              <a:gdLst/>
              <a:ahLst/>
              <a:cxnLst/>
              <a:rect l="l" t="t" r="r" b="b"/>
              <a:pathLst>
                <a:path w="407035" h="322579">
                  <a:moveTo>
                    <a:pt x="5278" y="65441"/>
                  </a:moveTo>
                  <a:lnTo>
                    <a:pt x="7878" y="66551"/>
                  </a:lnTo>
                  <a:lnTo>
                    <a:pt x="132748" y="105242"/>
                  </a:lnTo>
                  <a:lnTo>
                    <a:pt x="172409" y="12288"/>
                  </a:lnTo>
                  <a:lnTo>
                    <a:pt x="175459" y="5138"/>
                  </a:lnTo>
                  <a:lnTo>
                    <a:pt x="182133" y="302"/>
                  </a:lnTo>
                  <a:lnTo>
                    <a:pt x="189742" y="476"/>
                  </a:lnTo>
                  <a:lnTo>
                    <a:pt x="197629" y="0"/>
                  </a:lnTo>
                  <a:lnTo>
                    <a:pt x="204875" y="4628"/>
                  </a:lnTo>
                  <a:lnTo>
                    <a:pt x="208133" y="11398"/>
                  </a:lnTo>
                  <a:lnTo>
                    <a:pt x="213753" y="26139"/>
                  </a:lnTo>
                  <a:lnTo>
                    <a:pt x="217255" y="43145"/>
                  </a:lnTo>
                  <a:lnTo>
                    <a:pt x="218497" y="62068"/>
                  </a:lnTo>
                  <a:lnTo>
                    <a:pt x="217341" y="82561"/>
                  </a:lnTo>
                  <a:lnTo>
                    <a:pt x="335667" y="149196"/>
                  </a:lnTo>
                  <a:lnTo>
                    <a:pt x="345916" y="138598"/>
                  </a:lnTo>
                  <a:lnTo>
                    <a:pt x="357489" y="129790"/>
                  </a:lnTo>
                  <a:lnTo>
                    <a:pt x="370180" y="122755"/>
                  </a:lnTo>
                  <a:lnTo>
                    <a:pt x="383777" y="117477"/>
                  </a:lnTo>
                  <a:lnTo>
                    <a:pt x="393737" y="117825"/>
                  </a:lnTo>
                  <a:lnTo>
                    <a:pt x="401869" y="122797"/>
                  </a:lnTo>
                  <a:lnTo>
                    <a:pt x="406439" y="130714"/>
                  </a:lnTo>
                  <a:lnTo>
                    <a:pt x="405712" y="139901"/>
                  </a:lnTo>
                  <a:lnTo>
                    <a:pt x="331661" y="313458"/>
                  </a:lnTo>
                  <a:lnTo>
                    <a:pt x="325532" y="320339"/>
                  </a:lnTo>
                  <a:lnTo>
                    <a:pt x="316654" y="322518"/>
                  </a:lnTo>
                  <a:lnTo>
                    <a:pt x="307439" y="320086"/>
                  </a:lnTo>
                  <a:lnTo>
                    <a:pt x="300296" y="313135"/>
                  </a:lnTo>
                  <a:lnTo>
                    <a:pt x="294763" y="299638"/>
                  </a:lnTo>
                  <a:lnTo>
                    <a:pt x="291170" y="285564"/>
                  </a:lnTo>
                  <a:lnTo>
                    <a:pt x="289542" y="271105"/>
                  </a:lnTo>
                  <a:lnTo>
                    <a:pt x="289905" y="256450"/>
                  </a:lnTo>
                  <a:lnTo>
                    <a:pt x="159930" y="217117"/>
                  </a:lnTo>
                  <a:lnTo>
                    <a:pt x="131486" y="244502"/>
                  </a:lnTo>
                  <a:lnTo>
                    <a:pt x="95046" y="262040"/>
                  </a:lnTo>
                  <a:lnTo>
                    <a:pt x="86691" y="260011"/>
                  </a:lnTo>
                  <a:lnTo>
                    <a:pt x="76464" y="247963"/>
                  </a:lnTo>
                  <a:lnTo>
                    <a:pt x="74874" y="239984"/>
                  </a:lnTo>
                  <a:lnTo>
                    <a:pt x="117585" y="139880"/>
                  </a:lnTo>
                  <a:lnTo>
                    <a:pt x="3440" y="76951"/>
                  </a:lnTo>
                  <a:lnTo>
                    <a:pt x="1117" y="75192"/>
                  </a:lnTo>
                  <a:lnTo>
                    <a:pt x="0" y="72409"/>
                  </a:lnTo>
                  <a:lnTo>
                    <a:pt x="2218" y="67209"/>
                  </a:lnTo>
                  <a:lnTo>
                    <a:pt x="5278" y="65441"/>
                  </a:lnTo>
                  <a:close/>
                </a:path>
              </a:pathLst>
            </a:custGeom>
            <a:solidFill>
              <a:srgbClr val="000000"/>
            </a:solidFill>
          </p:spPr>
          <p:txBody>
            <a:bodyPr wrap="square" lIns="0" tIns="0" rIns="0" bIns="0" rtlCol="0"/>
            <a:lstStyle/>
            <a:p/>
          </p:txBody>
        </p:sp>
        <p:sp>
          <p:nvSpPr>
            <p:cNvPr id="25" name="object 25"/>
            <p:cNvSpPr/>
            <p:nvPr/>
          </p:nvSpPr>
          <p:spPr>
            <a:xfrm>
              <a:off x="970280" y="5892800"/>
              <a:ext cx="2298700" cy="325120"/>
            </a:xfrm>
            <a:custGeom>
              <a:avLst/>
              <a:gdLst/>
              <a:ahLst/>
              <a:cxnLst/>
              <a:rect l="l" t="t" r="r" b="b"/>
              <a:pathLst>
                <a:path w="2298700" h="325120">
                  <a:moveTo>
                    <a:pt x="2217420" y="0"/>
                  </a:moveTo>
                  <a:lnTo>
                    <a:pt x="81280" y="0"/>
                  </a:lnTo>
                  <a:lnTo>
                    <a:pt x="0" y="325120"/>
                  </a:lnTo>
                  <a:lnTo>
                    <a:pt x="2298700" y="325120"/>
                  </a:lnTo>
                  <a:lnTo>
                    <a:pt x="2217420" y="0"/>
                  </a:lnTo>
                  <a:close/>
                </a:path>
              </a:pathLst>
            </a:custGeom>
            <a:solidFill>
              <a:srgbClr val="FFCD54"/>
            </a:solidFill>
          </p:spPr>
          <p:txBody>
            <a:bodyPr wrap="square" lIns="0" tIns="0" rIns="0" bIns="0" rtlCol="0"/>
            <a:lstStyle/>
            <a:p/>
          </p:txBody>
        </p:sp>
      </p:grpSp>
      <p:sp>
        <p:nvSpPr>
          <p:cNvPr id="26" name="object 26"/>
          <p:cNvSpPr txBox="1"/>
          <p:nvPr/>
        </p:nvSpPr>
        <p:spPr>
          <a:xfrm>
            <a:off x="2698216" y="5199117"/>
            <a:ext cx="838200" cy="269240"/>
          </a:xfrm>
          <a:prstGeom prst="rect">
            <a:avLst/>
          </a:prstGeom>
        </p:spPr>
        <p:txBody>
          <a:bodyPr wrap="square" lIns="0" tIns="12700" rIns="0" bIns="0" rtlCol="0" vert="horz">
            <a:spAutoFit/>
          </a:bodyPr>
          <a:lstStyle/>
          <a:p>
            <a:pPr marL="12700">
              <a:lnSpc>
                <a:spcPct val="100000"/>
              </a:lnSpc>
              <a:spcBef>
                <a:spcPts val="100"/>
              </a:spcBef>
            </a:pPr>
            <a:r>
              <a:rPr dirty="0" sz="1600" b="1">
                <a:latin typeface="Yu Gothic"/>
                <a:cs typeface="Yu Gothic"/>
              </a:rPr>
              <a:t>既得権益</a:t>
            </a:r>
            <a:endParaRPr sz="1600">
              <a:latin typeface="Yu Gothic"/>
              <a:cs typeface="Yu Gothic"/>
            </a:endParaRPr>
          </a:p>
        </p:txBody>
      </p:sp>
      <p:sp>
        <p:nvSpPr>
          <p:cNvPr id="27" name="object 27"/>
          <p:cNvSpPr/>
          <p:nvPr/>
        </p:nvSpPr>
        <p:spPr>
          <a:xfrm>
            <a:off x="8323580" y="4330700"/>
            <a:ext cx="1244600" cy="830580"/>
          </a:xfrm>
          <a:custGeom>
            <a:avLst/>
            <a:gdLst/>
            <a:ahLst/>
            <a:cxnLst/>
            <a:rect l="l" t="t" r="r" b="b"/>
            <a:pathLst>
              <a:path w="1244600" h="830579">
                <a:moveTo>
                  <a:pt x="1244600" y="0"/>
                </a:moveTo>
                <a:lnTo>
                  <a:pt x="0" y="0"/>
                </a:lnTo>
                <a:lnTo>
                  <a:pt x="0" y="830580"/>
                </a:lnTo>
                <a:lnTo>
                  <a:pt x="1244600" y="830580"/>
                </a:lnTo>
                <a:lnTo>
                  <a:pt x="1244600" y="0"/>
                </a:lnTo>
                <a:close/>
              </a:path>
            </a:pathLst>
          </a:custGeom>
          <a:solidFill>
            <a:srgbClr val="FFFF00"/>
          </a:solidFill>
        </p:spPr>
        <p:txBody>
          <a:bodyPr wrap="square" lIns="0" tIns="0" rIns="0" bIns="0" rtlCol="0"/>
          <a:lstStyle/>
          <a:p/>
        </p:txBody>
      </p:sp>
      <p:sp>
        <p:nvSpPr>
          <p:cNvPr id="28" name="object 28"/>
          <p:cNvSpPr txBox="1"/>
          <p:nvPr/>
        </p:nvSpPr>
        <p:spPr>
          <a:xfrm>
            <a:off x="8426325" y="4348361"/>
            <a:ext cx="1041400" cy="756920"/>
          </a:xfrm>
          <a:prstGeom prst="rect">
            <a:avLst/>
          </a:prstGeom>
        </p:spPr>
        <p:txBody>
          <a:bodyPr wrap="square" lIns="0" tIns="12700" rIns="0" bIns="0" rtlCol="0" vert="horz">
            <a:spAutoFit/>
          </a:bodyPr>
          <a:lstStyle/>
          <a:p>
            <a:pPr algn="ctr">
              <a:lnSpc>
                <a:spcPct val="100000"/>
              </a:lnSpc>
              <a:spcBef>
                <a:spcPts val="100"/>
              </a:spcBef>
            </a:pPr>
            <a:r>
              <a:rPr dirty="0" sz="1600" b="1">
                <a:latin typeface="Yu Gothic"/>
                <a:cs typeface="Yu Gothic"/>
              </a:rPr>
              <a:t>生産性向上</a:t>
            </a:r>
            <a:endParaRPr sz="1600">
              <a:latin typeface="Yu Gothic"/>
              <a:cs typeface="Yu Gothic"/>
            </a:endParaRPr>
          </a:p>
          <a:p>
            <a:pPr algn="ctr">
              <a:lnSpc>
                <a:spcPct val="100000"/>
              </a:lnSpc>
            </a:pPr>
            <a:r>
              <a:rPr dirty="0" sz="1600" b="1">
                <a:latin typeface="Yu Gothic"/>
                <a:cs typeface="Yu Gothic"/>
              </a:rPr>
              <a:t>↓</a:t>
            </a:r>
            <a:endParaRPr sz="1600">
              <a:latin typeface="Yu Gothic"/>
              <a:cs typeface="Yu Gothic"/>
            </a:endParaRPr>
          </a:p>
          <a:p>
            <a:pPr algn="ctr">
              <a:lnSpc>
                <a:spcPct val="100000"/>
              </a:lnSpc>
            </a:pPr>
            <a:r>
              <a:rPr dirty="0" sz="1600" b="1">
                <a:latin typeface="Yu Gothic"/>
                <a:cs typeface="Yu Gothic"/>
              </a:rPr>
              <a:t>所得に還元</a:t>
            </a:r>
            <a:endParaRPr sz="1600">
              <a:latin typeface="Yu Gothic"/>
              <a:cs typeface="Yu Gothic"/>
            </a:endParaRPr>
          </a:p>
        </p:txBody>
      </p:sp>
      <p:sp>
        <p:nvSpPr>
          <p:cNvPr id="29" name="object 29"/>
          <p:cNvSpPr txBox="1"/>
          <p:nvPr/>
        </p:nvSpPr>
        <p:spPr>
          <a:xfrm>
            <a:off x="1128496" y="5927364"/>
            <a:ext cx="198120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a:cs typeface="Yu Gothic"/>
              </a:rPr>
              <a:t>脆弱なセーフティネット</a:t>
            </a:r>
            <a:endParaRPr sz="1400">
              <a:latin typeface="Yu Gothic"/>
              <a:cs typeface="Yu Gothic"/>
            </a:endParaRPr>
          </a:p>
        </p:txBody>
      </p:sp>
      <p:sp>
        <p:nvSpPr>
          <p:cNvPr id="30" name="object 30"/>
          <p:cNvSpPr/>
          <p:nvPr/>
        </p:nvSpPr>
        <p:spPr>
          <a:xfrm>
            <a:off x="5410200" y="5689600"/>
            <a:ext cx="3004820" cy="660400"/>
          </a:xfrm>
          <a:custGeom>
            <a:avLst/>
            <a:gdLst/>
            <a:ahLst/>
            <a:cxnLst/>
            <a:rect l="l" t="t" r="r" b="b"/>
            <a:pathLst>
              <a:path w="3004820" h="660400">
                <a:moveTo>
                  <a:pt x="2839720" y="0"/>
                </a:moveTo>
                <a:lnTo>
                  <a:pt x="165100" y="0"/>
                </a:lnTo>
                <a:lnTo>
                  <a:pt x="0" y="660400"/>
                </a:lnTo>
                <a:lnTo>
                  <a:pt x="3004820" y="660400"/>
                </a:lnTo>
                <a:lnTo>
                  <a:pt x="2839720" y="0"/>
                </a:lnTo>
                <a:close/>
              </a:path>
            </a:pathLst>
          </a:custGeom>
          <a:solidFill>
            <a:srgbClr val="FFCD54"/>
          </a:solidFill>
        </p:spPr>
        <p:txBody>
          <a:bodyPr wrap="square" lIns="0" tIns="0" rIns="0" bIns="0" rtlCol="0"/>
          <a:lstStyle/>
          <a:p/>
        </p:txBody>
      </p:sp>
      <p:sp>
        <p:nvSpPr>
          <p:cNvPr id="31" name="object 31"/>
          <p:cNvSpPr txBox="1"/>
          <p:nvPr/>
        </p:nvSpPr>
        <p:spPr>
          <a:xfrm>
            <a:off x="5872593" y="5725959"/>
            <a:ext cx="2082800" cy="574040"/>
          </a:xfrm>
          <a:prstGeom prst="rect">
            <a:avLst/>
          </a:prstGeom>
        </p:spPr>
        <p:txBody>
          <a:bodyPr wrap="square" lIns="0" tIns="12700" rIns="0" bIns="0" rtlCol="0" vert="horz">
            <a:spAutoFit/>
          </a:bodyPr>
          <a:lstStyle/>
          <a:p>
            <a:pPr marL="127000" marR="5080" indent="-114300">
              <a:lnSpc>
                <a:spcPct val="100000"/>
              </a:lnSpc>
              <a:spcBef>
                <a:spcPts val="100"/>
              </a:spcBef>
            </a:pPr>
            <a:r>
              <a:rPr dirty="0" sz="1800" b="1">
                <a:latin typeface="Yu Gothic"/>
                <a:cs typeface="Yu Gothic"/>
              </a:rPr>
              <a:t>チャレンジのための </a:t>
            </a:r>
            <a:r>
              <a:rPr dirty="0" sz="1800" b="1">
                <a:latin typeface="Yu Gothic"/>
                <a:cs typeface="Yu Gothic"/>
              </a:rPr>
              <a:t>セーフティネット</a:t>
            </a:r>
            <a:endParaRPr sz="1800">
              <a:latin typeface="Yu Gothic"/>
              <a:cs typeface="Yu Gothic"/>
            </a:endParaRPr>
          </a:p>
        </p:txBody>
      </p:sp>
      <p:sp>
        <p:nvSpPr>
          <p:cNvPr id="32" name="object 32"/>
          <p:cNvSpPr/>
          <p:nvPr/>
        </p:nvSpPr>
        <p:spPr>
          <a:xfrm>
            <a:off x="1270" y="808990"/>
            <a:ext cx="9906000" cy="2413000"/>
          </a:xfrm>
          <a:custGeom>
            <a:avLst/>
            <a:gdLst/>
            <a:ahLst/>
            <a:cxnLst/>
            <a:rect l="l" t="t" r="r" b="b"/>
            <a:pathLst>
              <a:path w="9906000" h="2413000">
                <a:moveTo>
                  <a:pt x="0" y="0"/>
                </a:moveTo>
                <a:lnTo>
                  <a:pt x="9906000" y="0"/>
                </a:lnTo>
                <a:lnTo>
                  <a:pt x="9906000" y="2413000"/>
                </a:lnTo>
                <a:lnTo>
                  <a:pt x="0" y="2413000"/>
                </a:lnTo>
                <a:lnTo>
                  <a:pt x="0" y="0"/>
                </a:lnTo>
                <a:close/>
              </a:path>
            </a:pathLst>
          </a:custGeom>
          <a:ln w="38100">
            <a:solidFill>
              <a:srgbClr val="188535"/>
            </a:solidFill>
          </a:ln>
        </p:spPr>
        <p:txBody>
          <a:bodyPr wrap="square" lIns="0" tIns="0" rIns="0" bIns="0" rtlCol="0"/>
          <a:lstStyle/>
          <a:p/>
        </p:txBody>
      </p:sp>
      <p:sp>
        <p:nvSpPr>
          <p:cNvPr id="33" name="object 33"/>
          <p:cNvSpPr txBox="1"/>
          <p:nvPr/>
        </p:nvSpPr>
        <p:spPr>
          <a:xfrm>
            <a:off x="758122" y="933396"/>
            <a:ext cx="8023859" cy="1488440"/>
          </a:xfrm>
          <a:prstGeom prst="rect">
            <a:avLst/>
          </a:prstGeom>
        </p:spPr>
        <p:txBody>
          <a:bodyPr wrap="square" lIns="0" tIns="12700" rIns="0" bIns="0" rtlCol="0" vert="horz">
            <a:spAutoFit/>
          </a:bodyPr>
          <a:lstStyle/>
          <a:p>
            <a:pPr marL="467359" indent="-454659">
              <a:lnSpc>
                <a:spcPct val="100000"/>
              </a:lnSpc>
              <a:spcBef>
                <a:spcPts val="100"/>
              </a:spcBef>
              <a:buSzPct val="83333"/>
              <a:buFont typeface="Segoe UI Emoji"/>
              <a:buChar char="◼"/>
              <a:tabLst>
                <a:tab pos="466725" algn="l"/>
                <a:tab pos="467359" algn="l"/>
              </a:tabLst>
            </a:pPr>
            <a:r>
              <a:rPr dirty="0" sz="2400" b="1">
                <a:latin typeface="Yu Gothic"/>
                <a:cs typeface="Yu Gothic"/>
              </a:rPr>
              <a:t>地方分権改革</a:t>
            </a:r>
            <a:r>
              <a:rPr dirty="0" sz="1800" spc="125" b="1">
                <a:solidFill>
                  <a:srgbClr val="404040"/>
                </a:solidFill>
                <a:latin typeface="Yu Gothic UI Semibold"/>
                <a:cs typeface="Yu Gothic UI Semibold"/>
              </a:rPr>
              <a:t>（東京一極集中の是正、地方の自立した成長モデル）</a:t>
            </a:r>
            <a:endParaRPr sz="1800">
              <a:latin typeface="Yu Gothic UI Semibold"/>
              <a:cs typeface="Yu Gothic UI Semibold"/>
            </a:endParaRPr>
          </a:p>
          <a:p>
            <a:pPr marL="467359" indent="-454659">
              <a:lnSpc>
                <a:spcPct val="100000"/>
              </a:lnSpc>
              <a:buSzPct val="83333"/>
              <a:buFont typeface="Segoe UI Emoji"/>
              <a:buChar char="◼"/>
              <a:tabLst>
                <a:tab pos="466725" algn="l"/>
                <a:tab pos="467359" algn="l"/>
              </a:tabLst>
            </a:pPr>
            <a:r>
              <a:rPr dirty="0" sz="2400" b="1">
                <a:latin typeface="Yu Gothic"/>
                <a:cs typeface="Yu Gothic"/>
              </a:rPr>
              <a:t>労働市場改革</a:t>
            </a:r>
            <a:r>
              <a:rPr dirty="0" sz="1800" spc="220" b="1">
                <a:solidFill>
                  <a:srgbClr val="404040"/>
                </a:solidFill>
                <a:latin typeface="Yu Gothic UI Semibold"/>
                <a:cs typeface="Yu Gothic UI Semibold"/>
              </a:rPr>
              <a:t>（雇用の流動化＋セーフティネット充実）</a:t>
            </a:r>
            <a:endParaRPr sz="1800">
              <a:latin typeface="Yu Gothic UI Semibold"/>
              <a:cs typeface="Yu Gothic UI Semibold"/>
            </a:endParaRPr>
          </a:p>
          <a:p>
            <a:pPr marL="467359" indent="-454659">
              <a:lnSpc>
                <a:spcPct val="100000"/>
              </a:lnSpc>
              <a:buSzPct val="83333"/>
              <a:buFont typeface="Segoe UI Emoji"/>
              <a:buChar char="◼"/>
              <a:tabLst>
                <a:tab pos="466725" algn="l"/>
                <a:tab pos="467359" algn="l"/>
              </a:tabLst>
            </a:pPr>
            <a:r>
              <a:rPr dirty="0" sz="2400" b="1">
                <a:latin typeface="Yu Gothic"/>
                <a:cs typeface="Yu Gothic"/>
              </a:rPr>
              <a:t>大・規制改革</a:t>
            </a:r>
            <a:r>
              <a:rPr dirty="0" sz="1800" spc="80" b="1">
                <a:solidFill>
                  <a:srgbClr val="404040"/>
                </a:solidFill>
                <a:latin typeface="Yu Gothic UI Semibold"/>
                <a:cs typeface="Yu Gothic UI Semibold"/>
              </a:rPr>
              <a:t>（既得権益の打破、産業構造の転換、民間活力）</a:t>
            </a:r>
            <a:endParaRPr sz="1800">
              <a:latin typeface="Yu Gothic UI Semibold"/>
              <a:cs typeface="Yu Gothic UI Semibold"/>
            </a:endParaRPr>
          </a:p>
          <a:p>
            <a:pPr marL="467359" indent="-454659">
              <a:lnSpc>
                <a:spcPct val="100000"/>
              </a:lnSpc>
              <a:buSzPct val="83333"/>
              <a:buFont typeface="Segoe UI Emoji"/>
              <a:buChar char="◼"/>
              <a:tabLst>
                <a:tab pos="466725" algn="l"/>
                <a:tab pos="467359" algn="l"/>
              </a:tabLst>
            </a:pPr>
            <a:r>
              <a:rPr dirty="0" sz="2400" b="1">
                <a:latin typeface="Yu Gothic"/>
                <a:cs typeface="Yu Gothic"/>
              </a:rPr>
              <a:t>デジタル改革</a:t>
            </a:r>
            <a:r>
              <a:rPr dirty="0" sz="1800" spc="295" b="1">
                <a:solidFill>
                  <a:srgbClr val="404040"/>
                </a:solidFill>
                <a:latin typeface="Yu Gothic UI Semibold"/>
                <a:cs typeface="Yu Gothic UI Semibold"/>
              </a:rPr>
              <a:t>（マイナンバーのフル活用、テクノロジーの社会実装）</a:t>
            </a:r>
            <a:endParaRPr sz="1800">
              <a:latin typeface="Yu Gothic UI Semibold"/>
              <a:cs typeface="Yu Gothic UI Semibold"/>
            </a:endParaRPr>
          </a:p>
        </p:txBody>
      </p:sp>
      <p:sp>
        <p:nvSpPr>
          <p:cNvPr id="34" name="object 34"/>
          <p:cNvSpPr/>
          <p:nvPr/>
        </p:nvSpPr>
        <p:spPr>
          <a:xfrm>
            <a:off x="4612640" y="2598420"/>
            <a:ext cx="388620" cy="464820"/>
          </a:xfrm>
          <a:custGeom>
            <a:avLst/>
            <a:gdLst/>
            <a:ahLst/>
            <a:cxnLst/>
            <a:rect l="l" t="t" r="r" b="b"/>
            <a:pathLst>
              <a:path w="388620" h="464819">
                <a:moveTo>
                  <a:pt x="0" y="0"/>
                </a:moveTo>
                <a:lnTo>
                  <a:pt x="0" y="464820"/>
                </a:lnTo>
                <a:lnTo>
                  <a:pt x="388620" y="232410"/>
                </a:lnTo>
                <a:lnTo>
                  <a:pt x="0" y="0"/>
                </a:lnTo>
                <a:close/>
              </a:path>
            </a:pathLst>
          </a:custGeom>
          <a:solidFill>
            <a:srgbClr val="737373"/>
          </a:solidFill>
        </p:spPr>
        <p:txBody>
          <a:bodyPr wrap="square" lIns="0" tIns="0" rIns="0" bIns="0" rtlCol="0"/>
          <a:lstStyle/>
          <a:p/>
        </p:txBody>
      </p:sp>
      <p:grpSp>
        <p:nvGrpSpPr>
          <p:cNvPr id="35" name="object 35"/>
          <p:cNvGrpSpPr/>
          <p:nvPr/>
        </p:nvGrpSpPr>
        <p:grpSpPr>
          <a:xfrm>
            <a:off x="3164522" y="3737393"/>
            <a:ext cx="2477135" cy="789305"/>
            <a:chOff x="3164522" y="3737393"/>
            <a:chExt cx="2477135" cy="789305"/>
          </a:xfrm>
        </p:grpSpPr>
        <p:sp>
          <p:nvSpPr>
            <p:cNvPr id="36" name="object 36"/>
            <p:cNvSpPr/>
            <p:nvPr/>
          </p:nvSpPr>
          <p:spPr>
            <a:xfrm>
              <a:off x="3178810" y="3813812"/>
              <a:ext cx="2402840" cy="699135"/>
            </a:xfrm>
            <a:custGeom>
              <a:avLst/>
              <a:gdLst/>
              <a:ahLst/>
              <a:cxnLst/>
              <a:rect l="l" t="t" r="r" b="b"/>
              <a:pathLst>
                <a:path w="2402840" h="699135">
                  <a:moveTo>
                    <a:pt x="0" y="698588"/>
                  </a:moveTo>
                  <a:lnTo>
                    <a:pt x="2402560" y="0"/>
                  </a:lnTo>
                </a:path>
              </a:pathLst>
            </a:custGeom>
            <a:ln w="28575">
              <a:solidFill>
                <a:srgbClr val="00AFEF"/>
              </a:solidFill>
              <a:prstDash val="sysDash"/>
            </a:ln>
          </p:spPr>
          <p:txBody>
            <a:bodyPr wrap="square" lIns="0" tIns="0" rIns="0" bIns="0" rtlCol="0"/>
            <a:lstStyle/>
            <a:p/>
          </p:txBody>
        </p:sp>
        <p:sp>
          <p:nvSpPr>
            <p:cNvPr id="37" name="object 37"/>
            <p:cNvSpPr/>
            <p:nvPr/>
          </p:nvSpPr>
          <p:spPr>
            <a:xfrm>
              <a:off x="5342742" y="3750093"/>
              <a:ext cx="286385" cy="133985"/>
            </a:xfrm>
            <a:custGeom>
              <a:avLst/>
              <a:gdLst/>
              <a:ahLst/>
              <a:cxnLst/>
              <a:rect l="l" t="t" r="r" b="b"/>
              <a:pathLst>
                <a:path w="286385" h="133985">
                  <a:moveTo>
                    <a:pt x="0" y="0"/>
                  </a:moveTo>
                  <a:lnTo>
                    <a:pt x="37363" y="133540"/>
                  </a:lnTo>
                  <a:lnTo>
                    <a:pt x="285889" y="64007"/>
                  </a:lnTo>
                  <a:lnTo>
                    <a:pt x="0" y="0"/>
                  </a:lnTo>
                  <a:close/>
                </a:path>
              </a:pathLst>
            </a:custGeom>
            <a:solidFill>
              <a:srgbClr val="00AFEF"/>
            </a:solidFill>
          </p:spPr>
          <p:txBody>
            <a:bodyPr wrap="square" lIns="0" tIns="0" rIns="0" bIns="0" rtlCol="0"/>
            <a:lstStyle/>
            <a:p/>
          </p:txBody>
        </p:sp>
        <p:sp>
          <p:nvSpPr>
            <p:cNvPr id="38" name="object 38"/>
            <p:cNvSpPr/>
            <p:nvPr/>
          </p:nvSpPr>
          <p:spPr>
            <a:xfrm>
              <a:off x="5342742" y="3750093"/>
              <a:ext cx="286385" cy="133985"/>
            </a:xfrm>
            <a:custGeom>
              <a:avLst/>
              <a:gdLst/>
              <a:ahLst/>
              <a:cxnLst/>
              <a:rect l="l" t="t" r="r" b="b"/>
              <a:pathLst>
                <a:path w="286385" h="133985">
                  <a:moveTo>
                    <a:pt x="37363" y="133540"/>
                  </a:moveTo>
                  <a:lnTo>
                    <a:pt x="0" y="0"/>
                  </a:lnTo>
                  <a:lnTo>
                    <a:pt x="285889" y="64007"/>
                  </a:lnTo>
                  <a:lnTo>
                    <a:pt x="37363" y="133540"/>
                  </a:lnTo>
                  <a:close/>
                </a:path>
              </a:pathLst>
            </a:custGeom>
            <a:ln w="25400">
              <a:solidFill>
                <a:srgbClr val="00AFEF"/>
              </a:solidFill>
            </a:ln>
          </p:spPr>
          <p:txBody>
            <a:bodyPr wrap="square" lIns="0" tIns="0" rIns="0" bIns="0" rtlCol="0"/>
            <a:lstStyle/>
            <a:p/>
          </p:txBody>
        </p:sp>
      </p:grpSp>
      <p:sp>
        <p:nvSpPr>
          <p:cNvPr id="39" name="object 39"/>
          <p:cNvSpPr txBox="1"/>
          <p:nvPr/>
        </p:nvSpPr>
        <p:spPr>
          <a:xfrm>
            <a:off x="3698240" y="4259579"/>
            <a:ext cx="1595120" cy="1076960"/>
          </a:xfrm>
          <a:prstGeom prst="rect">
            <a:avLst/>
          </a:prstGeom>
          <a:solidFill>
            <a:srgbClr val="FFFF00"/>
          </a:solidFill>
        </p:spPr>
        <p:txBody>
          <a:bodyPr wrap="square" lIns="0" tIns="31115" rIns="0" bIns="0" rtlCol="0" vert="horz">
            <a:spAutoFit/>
          </a:bodyPr>
          <a:lstStyle/>
          <a:p>
            <a:pPr algn="just" marL="187960" marR="179705">
              <a:lnSpc>
                <a:spcPct val="100000"/>
              </a:lnSpc>
              <a:spcBef>
                <a:spcPts val="245"/>
              </a:spcBef>
            </a:pPr>
            <a:r>
              <a:rPr dirty="0" sz="1600" b="1">
                <a:latin typeface="Yu Gothic"/>
                <a:cs typeface="Yu Gothic"/>
              </a:rPr>
              <a:t>地方分権改革 労働市場改革 大・規制改革 デジタル改革</a:t>
            </a:r>
            <a:endParaRPr sz="1600">
              <a:latin typeface="Yu Gothic"/>
              <a:cs typeface="Yu Gothic"/>
            </a:endParaRPr>
          </a:p>
        </p:txBody>
      </p:sp>
      <p:grpSp>
        <p:nvGrpSpPr>
          <p:cNvPr id="40" name="object 40"/>
          <p:cNvGrpSpPr/>
          <p:nvPr/>
        </p:nvGrpSpPr>
        <p:grpSpPr>
          <a:xfrm>
            <a:off x="3172777" y="5667061"/>
            <a:ext cx="2413635" cy="687705"/>
            <a:chOff x="3172777" y="5667061"/>
            <a:chExt cx="2413635" cy="687705"/>
          </a:xfrm>
        </p:grpSpPr>
        <p:sp>
          <p:nvSpPr>
            <p:cNvPr id="41" name="object 41"/>
            <p:cNvSpPr/>
            <p:nvPr/>
          </p:nvSpPr>
          <p:spPr>
            <a:xfrm>
              <a:off x="3177539" y="5671823"/>
              <a:ext cx="2404110" cy="231140"/>
            </a:xfrm>
            <a:custGeom>
              <a:avLst/>
              <a:gdLst/>
              <a:ahLst/>
              <a:cxnLst/>
              <a:rect l="l" t="t" r="r" b="b"/>
              <a:pathLst>
                <a:path w="2404110" h="231139">
                  <a:moveTo>
                    <a:pt x="0" y="230987"/>
                  </a:moveTo>
                  <a:lnTo>
                    <a:pt x="2403906" y="0"/>
                  </a:lnTo>
                </a:path>
              </a:pathLst>
            </a:custGeom>
            <a:ln w="9525">
              <a:solidFill>
                <a:srgbClr val="B6DCDF"/>
              </a:solidFill>
              <a:prstDash val="sysDash"/>
            </a:ln>
          </p:spPr>
          <p:txBody>
            <a:bodyPr wrap="square" lIns="0" tIns="0" rIns="0" bIns="0" rtlCol="0"/>
            <a:lstStyle/>
            <a:p/>
          </p:txBody>
        </p:sp>
        <p:sp>
          <p:nvSpPr>
            <p:cNvPr id="42" name="object 42"/>
            <p:cNvSpPr/>
            <p:nvPr/>
          </p:nvSpPr>
          <p:spPr>
            <a:xfrm>
              <a:off x="3268979" y="6217920"/>
              <a:ext cx="2141855" cy="132080"/>
            </a:xfrm>
            <a:custGeom>
              <a:avLst/>
              <a:gdLst/>
              <a:ahLst/>
              <a:cxnLst/>
              <a:rect l="l" t="t" r="r" b="b"/>
              <a:pathLst>
                <a:path w="2141854" h="132079">
                  <a:moveTo>
                    <a:pt x="0" y="0"/>
                  </a:moveTo>
                  <a:lnTo>
                    <a:pt x="2141537" y="131457"/>
                  </a:lnTo>
                </a:path>
              </a:pathLst>
            </a:custGeom>
            <a:ln w="9525">
              <a:solidFill>
                <a:srgbClr val="B6DCDF"/>
              </a:solidFill>
              <a:prstDash val="sysDash"/>
            </a:ln>
          </p:spPr>
          <p:txBody>
            <a:bodyPr wrap="square" lIns="0" tIns="0" rIns="0" bIns="0" rtlCol="0"/>
            <a:lstStyle/>
            <a:p/>
          </p:txBody>
        </p:sp>
      </p:grpSp>
      <p:sp>
        <p:nvSpPr>
          <p:cNvPr id="43" name="object 4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40</a:t>
            </a:r>
          </a:p>
        </p:txBody>
      </p:sp>
      <p:sp>
        <p:nvSpPr>
          <p:cNvPr id="44" name="object 4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6416" y="1765458"/>
            <a:ext cx="6794500" cy="1676400"/>
          </a:xfrm>
          <a:prstGeom prst="rect">
            <a:avLst/>
          </a:prstGeom>
        </p:spPr>
        <p:txBody>
          <a:bodyPr wrap="square" lIns="0" tIns="0" rIns="0" bIns="0" rtlCol="0" vert="horz">
            <a:spAutoFit/>
          </a:bodyPr>
          <a:lstStyle/>
          <a:p>
            <a:pPr algn="ctr">
              <a:lnSpc>
                <a:spcPts val="6355"/>
              </a:lnSpc>
            </a:pPr>
            <a:r>
              <a:rPr dirty="0" sz="6000">
                <a:latin typeface="MS UI Gothic"/>
                <a:cs typeface="MS UI Gothic"/>
              </a:rPr>
              <a:t>政策</a:t>
            </a:r>
            <a:r>
              <a:rPr dirty="0" sz="6000" spc="5">
                <a:latin typeface="MS UI Gothic"/>
                <a:cs typeface="MS UI Gothic"/>
              </a:rPr>
              <a:t>パ</a:t>
            </a:r>
            <a:r>
              <a:rPr dirty="0" sz="6000" spc="-10">
                <a:latin typeface="MS UI Gothic"/>
                <a:cs typeface="MS UI Gothic"/>
              </a:rPr>
              <a:t>ッ</a:t>
            </a:r>
            <a:r>
              <a:rPr dirty="0" sz="6000" spc="5">
                <a:latin typeface="MS UI Gothic"/>
                <a:cs typeface="MS UI Gothic"/>
              </a:rPr>
              <a:t>ケ</a:t>
            </a:r>
            <a:r>
              <a:rPr dirty="0" sz="6000">
                <a:latin typeface="MS UI Gothic"/>
                <a:cs typeface="MS UI Gothic"/>
              </a:rPr>
              <a:t>ー</a:t>
            </a:r>
            <a:r>
              <a:rPr dirty="0" sz="6000" spc="5">
                <a:latin typeface="MS UI Gothic"/>
                <a:cs typeface="MS UI Gothic"/>
              </a:rPr>
              <a:t>ジ</a:t>
            </a:r>
            <a:r>
              <a:rPr dirty="0" sz="6000">
                <a:latin typeface="MS UI Gothic"/>
                <a:cs typeface="MS UI Gothic"/>
              </a:rPr>
              <a:t>の</a:t>
            </a:r>
            <a:r>
              <a:rPr dirty="0" sz="6000" spc="-10">
                <a:latin typeface="MS UI Gothic"/>
                <a:cs typeface="MS UI Gothic"/>
              </a:rPr>
              <a:t>コ</a:t>
            </a:r>
            <a:r>
              <a:rPr dirty="0" sz="6000">
                <a:latin typeface="MS UI Gothic"/>
                <a:cs typeface="MS UI Gothic"/>
              </a:rPr>
              <a:t>ンセ</a:t>
            </a:r>
            <a:endParaRPr sz="6000">
              <a:latin typeface="MS UI Gothic"/>
              <a:cs typeface="MS UI Gothic"/>
            </a:endParaRPr>
          </a:p>
          <a:p>
            <a:pPr algn="ctr">
              <a:lnSpc>
                <a:spcPts val="6845"/>
              </a:lnSpc>
            </a:pPr>
            <a:r>
              <a:rPr dirty="0" sz="6000" spc="-10">
                <a:latin typeface="MS UI Gothic"/>
                <a:cs typeface="MS UI Gothic"/>
              </a:rPr>
              <a:t>プト</a:t>
            </a:r>
            <a:endParaRPr sz="6000">
              <a:latin typeface="MS UI Gothic"/>
              <a:cs typeface="MS UI Gothic"/>
            </a:endParaRPr>
          </a:p>
        </p:txBody>
      </p:sp>
      <p:sp>
        <p:nvSpPr>
          <p:cNvPr id="3" name="object 3"/>
          <p:cNvSpPr/>
          <p:nvPr/>
        </p:nvSpPr>
        <p:spPr>
          <a:xfrm>
            <a:off x="335279" y="916939"/>
            <a:ext cx="9433560" cy="5369560"/>
          </a:xfrm>
          <a:custGeom>
            <a:avLst/>
            <a:gdLst/>
            <a:ahLst/>
            <a:cxnLst/>
            <a:rect l="l" t="t" r="r" b="b"/>
            <a:pathLst>
              <a:path w="9433560" h="5369560">
                <a:moveTo>
                  <a:pt x="9433560" y="0"/>
                </a:moveTo>
                <a:lnTo>
                  <a:pt x="0" y="0"/>
                </a:lnTo>
                <a:lnTo>
                  <a:pt x="0" y="5369560"/>
                </a:lnTo>
                <a:lnTo>
                  <a:pt x="9433560" y="5369560"/>
                </a:lnTo>
                <a:lnTo>
                  <a:pt x="9433560" y="0"/>
                </a:lnTo>
                <a:close/>
              </a:path>
            </a:pathLst>
          </a:custGeom>
          <a:solidFill>
            <a:srgbClr val="FFFFFF"/>
          </a:solidFill>
        </p:spPr>
        <p:txBody>
          <a:bodyPr wrap="square" lIns="0" tIns="0" rIns="0" bIns="0" rtlCol="0"/>
          <a:lstStyle/>
          <a:p/>
        </p:txBody>
      </p:sp>
      <p:sp>
        <p:nvSpPr>
          <p:cNvPr id="4" name="object 4"/>
          <p:cNvSpPr txBox="1"/>
          <p:nvPr/>
        </p:nvSpPr>
        <p:spPr>
          <a:xfrm>
            <a:off x="427888" y="898905"/>
            <a:ext cx="6108700" cy="307340"/>
          </a:xfrm>
          <a:prstGeom prst="rect">
            <a:avLst/>
          </a:prstGeom>
          <a:solidFill>
            <a:srgbClr val="FFFF69"/>
          </a:solidFill>
        </p:spPr>
        <p:txBody>
          <a:bodyPr wrap="square" lIns="0" tIns="50800" rIns="0" bIns="0" rtlCol="0" vert="horz">
            <a:spAutoFit/>
          </a:bodyPr>
          <a:lstStyle/>
          <a:p>
            <a:pPr>
              <a:lnSpc>
                <a:spcPct val="100000"/>
              </a:lnSpc>
              <a:spcBef>
                <a:spcPts val="400"/>
              </a:spcBef>
            </a:pPr>
            <a:r>
              <a:rPr dirty="0" u="sng" sz="1600" spc="320" b="1">
                <a:uFill>
                  <a:solidFill>
                    <a:srgbClr val="000000"/>
                  </a:solidFill>
                </a:uFill>
                <a:latin typeface="Yu Gothic UI Semibold"/>
                <a:cs typeface="Yu Gothic UI Semibold"/>
              </a:rPr>
              <a:t>１</a:t>
            </a:r>
            <a:r>
              <a:rPr dirty="0" u="sng" sz="1600" spc="210" b="1">
                <a:uFill>
                  <a:solidFill>
                    <a:srgbClr val="000000"/>
                  </a:solidFill>
                </a:uFill>
                <a:latin typeface="Yu Gothic UI Semibold"/>
                <a:cs typeface="Yu Gothic UI Semibold"/>
              </a:rPr>
              <a:t>、</a:t>
            </a:r>
            <a:r>
              <a:rPr dirty="0" u="sng" sz="1600" spc="245" b="1">
                <a:uFill>
                  <a:solidFill>
                    <a:srgbClr val="000000"/>
                  </a:solidFill>
                </a:uFill>
                <a:latin typeface="Yu Gothic UI Semibold"/>
                <a:cs typeface="Yu Gothic UI Semibold"/>
              </a:rPr>
              <a:t>チ</a:t>
            </a:r>
            <a:r>
              <a:rPr dirty="0" u="sng" sz="1600" spc="229" b="1">
                <a:uFill>
                  <a:solidFill>
                    <a:srgbClr val="000000"/>
                  </a:solidFill>
                </a:uFill>
                <a:latin typeface="Yu Gothic UI Semibold"/>
                <a:cs typeface="Yu Gothic UI Semibold"/>
              </a:rPr>
              <a:t>ャ</a:t>
            </a:r>
            <a:r>
              <a:rPr dirty="0" u="sng" sz="1600" spc="235" b="1">
                <a:uFill>
                  <a:solidFill>
                    <a:srgbClr val="000000"/>
                  </a:solidFill>
                </a:uFill>
                <a:latin typeface="Yu Gothic UI Semibold"/>
                <a:cs typeface="Yu Gothic UI Semibold"/>
              </a:rPr>
              <a:t>レ</a:t>
            </a:r>
            <a:r>
              <a:rPr dirty="0" u="sng" sz="1600" spc="245" b="1">
                <a:uFill>
                  <a:solidFill>
                    <a:srgbClr val="000000"/>
                  </a:solidFill>
                </a:uFill>
                <a:latin typeface="Yu Gothic UI Semibold"/>
                <a:cs typeface="Yu Gothic UI Semibold"/>
              </a:rPr>
              <a:t>ン</a:t>
            </a:r>
            <a:r>
              <a:rPr dirty="0" u="sng" sz="1600" spc="265" b="1">
                <a:uFill>
                  <a:solidFill>
                    <a:srgbClr val="000000"/>
                  </a:solidFill>
                </a:uFill>
                <a:latin typeface="Yu Gothic UI Semibold"/>
                <a:cs typeface="Yu Gothic UI Semibold"/>
              </a:rPr>
              <a:t>ジ</a:t>
            </a:r>
            <a:r>
              <a:rPr dirty="0" u="sng" sz="1600" spc="270" b="1">
                <a:uFill>
                  <a:solidFill>
                    <a:srgbClr val="000000"/>
                  </a:solidFill>
                </a:uFill>
                <a:latin typeface="Yu Gothic UI Semibold"/>
                <a:cs typeface="Yu Gothic UI Semibold"/>
              </a:rPr>
              <a:t>の</a:t>
            </a:r>
            <a:r>
              <a:rPr dirty="0" u="sng" sz="1600" spc="260" b="1">
                <a:uFill>
                  <a:solidFill>
                    <a:srgbClr val="000000"/>
                  </a:solidFill>
                </a:uFill>
                <a:latin typeface="Yu Gothic UI Semibold"/>
                <a:cs typeface="Yu Gothic UI Semibold"/>
              </a:rPr>
              <a:t>た</a:t>
            </a:r>
            <a:r>
              <a:rPr dirty="0" u="sng" sz="1600" spc="270" b="1">
                <a:uFill>
                  <a:solidFill>
                    <a:srgbClr val="000000"/>
                  </a:solidFill>
                </a:uFill>
                <a:latin typeface="Yu Gothic UI Semibold"/>
                <a:cs typeface="Yu Gothic UI Semibold"/>
              </a:rPr>
              <a:t>めのセ</a:t>
            </a:r>
            <a:r>
              <a:rPr dirty="0" u="sng" sz="1600" spc="210" b="1">
                <a:uFill>
                  <a:solidFill>
                    <a:srgbClr val="000000"/>
                  </a:solidFill>
                </a:uFill>
                <a:latin typeface="Yu Gothic UI Semibold"/>
                <a:cs typeface="Yu Gothic UI Semibold"/>
              </a:rPr>
              <a:t>ー</a:t>
            </a:r>
            <a:r>
              <a:rPr dirty="0" u="sng" sz="1600" spc="225" b="1">
                <a:uFill>
                  <a:solidFill>
                    <a:srgbClr val="000000"/>
                  </a:solidFill>
                </a:uFill>
                <a:latin typeface="Yu Gothic UI Semibold"/>
                <a:cs typeface="Yu Gothic UI Semibold"/>
              </a:rPr>
              <a:t>フ</a:t>
            </a:r>
            <a:r>
              <a:rPr dirty="0" u="sng" sz="1600" spc="245" b="1">
                <a:uFill>
                  <a:solidFill>
                    <a:srgbClr val="000000"/>
                  </a:solidFill>
                </a:uFill>
                <a:latin typeface="Yu Gothic UI Semibold"/>
                <a:cs typeface="Yu Gothic UI Semibold"/>
              </a:rPr>
              <a:t>テ</a:t>
            </a:r>
            <a:r>
              <a:rPr dirty="0" u="sng" sz="1600" spc="195" b="1">
                <a:uFill>
                  <a:solidFill>
                    <a:srgbClr val="000000"/>
                  </a:solidFill>
                </a:uFill>
                <a:latin typeface="Yu Gothic UI Semibold"/>
                <a:cs typeface="Yu Gothic UI Semibold"/>
              </a:rPr>
              <a:t>ィ</a:t>
            </a:r>
            <a:r>
              <a:rPr dirty="0" u="sng" sz="1600" spc="275" b="1">
                <a:uFill>
                  <a:solidFill>
                    <a:srgbClr val="000000"/>
                  </a:solidFill>
                </a:uFill>
                <a:latin typeface="Yu Gothic UI Semibold"/>
                <a:cs typeface="Yu Gothic UI Semibold"/>
              </a:rPr>
              <a:t>ネ</a:t>
            </a:r>
            <a:r>
              <a:rPr dirty="0" u="sng" sz="1600" spc="225" b="1">
                <a:uFill>
                  <a:solidFill>
                    <a:srgbClr val="000000"/>
                  </a:solidFill>
                </a:uFill>
                <a:latin typeface="Yu Gothic UI Semibold"/>
                <a:cs typeface="Yu Gothic UI Semibold"/>
              </a:rPr>
              <a:t>ット</a:t>
            </a:r>
            <a:r>
              <a:rPr dirty="0" u="sng" sz="1600" spc="320" b="1">
                <a:uFill>
                  <a:solidFill>
                    <a:srgbClr val="000000"/>
                  </a:solidFill>
                </a:uFill>
                <a:latin typeface="Yu Gothic UI Semibold"/>
                <a:cs typeface="Yu Gothic UI Semibold"/>
              </a:rPr>
              <a:t>（挑戦</a:t>
            </a:r>
            <a:r>
              <a:rPr dirty="0" u="sng" sz="1600" spc="270" b="1">
                <a:uFill>
                  <a:solidFill>
                    <a:srgbClr val="000000"/>
                  </a:solidFill>
                </a:uFill>
                <a:latin typeface="Yu Gothic UI Semibold"/>
                <a:cs typeface="Yu Gothic UI Semibold"/>
              </a:rPr>
              <a:t>の</a:t>
            </a:r>
            <a:r>
              <a:rPr dirty="0" u="sng" sz="1600" spc="260" b="1">
                <a:uFill>
                  <a:solidFill>
                    <a:srgbClr val="000000"/>
                  </a:solidFill>
                </a:uFill>
                <a:latin typeface="Yu Gothic UI Semibold"/>
                <a:cs typeface="Yu Gothic UI Semibold"/>
              </a:rPr>
              <a:t>た</a:t>
            </a:r>
            <a:r>
              <a:rPr dirty="0" u="sng" sz="1600" spc="270" b="1">
                <a:uFill>
                  <a:solidFill>
                    <a:srgbClr val="000000"/>
                  </a:solidFill>
                </a:uFill>
                <a:latin typeface="Yu Gothic UI Semibold"/>
                <a:cs typeface="Yu Gothic UI Semibold"/>
              </a:rPr>
              <a:t>めの</a:t>
            </a:r>
            <a:r>
              <a:rPr dirty="0" u="sng" sz="1600" spc="320" b="1">
                <a:uFill>
                  <a:solidFill>
                    <a:srgbClr val="000000"/>
                  </a:solidFill>
                </a:uFill>
                <a:latin typeface="Yu Gothic UI Semibold"/>
                <a:cs typeface="Yu Gothic UI Semibold"/>
              </a:rPr>
              <a:t>安全網）</a:t>
            </a:r>
            <a:endParaRPr sz="1600">
              <a:latin typeface="Yu Gothic UI Semibold"/>
              <a:cs typeface="Yu Gothic UI Semibold"/>
            </a:endParaRP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41</a:t>
            </a:r>
          </a:p>
        </p:txBody>
      </p:sp>
      <p:sp>
        <p:nvSpPr>
          <p:cNvPr id="17" name="object 1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 name="object 5"/>
          <p:cNvSpPr txBox="1"/>
          <p:nvPr/>
        </p:nvSpPr>
        <p:spPr>
          <a:xfrm>
            <a:off x="948588" y="1257047"/>
            <a:ext cx="6070600" cy="665480"/>
          </a:xfrm>
          <a:prstGeom prst="rect">
            <a:avLst/>
          </a:prstGeom>
        </p:spPr>
        <p:txBody>
          <a:bodyPr wrap="square" lIns="0" tIns="12700" rIns="0" bIns="0" rtlCol="0" vert="horz">
            <a:spAutoFit/>
          </a:bodyPr>
          <a:lstStyle/>
          <a:p>
            <a:pPr marL="368300" indent="-355600">
              <a:lnSpc>
                <a:spcPct val="100000"/>
              </a:lnSpc>
              <a:spcBef>
                <a:spcPts val="100"/>
              </a:spcBef>
              <a:buChar char="•"/>
              <a:tabLst>
                <a:tab pos="367665" algn="l"/>
                <a:tab pos="368300" algn="l"/>
              </a:tabLst>
            </a:pPr>
            <a:r>
              <a:rPr dirty="0" sz="1400" spc="215" b="1">
                <a:solidFill>
                  <a:srgbClr val="585858"/>
                </a:solidFill>
                <a:latin typeface="Yu Gothic UI Semibold"/>
                <a:cs typeface="Yu Gothic UI Semibold"/>
              </a:rPr>
              <a:t>積極果敢なチャレンジを後押しし、失敗しても再チャレンジできる社会</a:t>
            </a:r>
            <a:endParaRPr sz="1400">
              <a:latin typeface="Yu Gothic UI Semibold"/>
              <a:cs typeface="Yu Gothic UI Semibold"/>
            </a:endParaRPr>
          </a:p>
          <a:p>
            <a:pPr marL="368300" indent="-355600">
              <a:lnSpc>
                <a:spcPct val="100000"/>
              </a:lnSpc>
              <a:buChar char="•"/>
              <a:tabLst>
                <a:tab pos="367665" algn="l"/>
                <a:tab pos="368300" algn="l"/>
              </a:tabLst>
            </a:pPr>
            <a:r>
              <a:rPr dirty="0" sz="1400" spc="375" b="1">
                <a:solidFill>
                  <a:srgbClr val="585858"/>
                </a:solidFill>
                <a:latin typeface="Yu Gothic UI Semibold"/>
                <a:cs typeface="Yu Gothic UI Semibold"/>
              </a:rPr>
              <a:t>フレキシキュリティ</a:t>
            </a:r>
            <a:r>
              <a:rPr dirty="0" sz="1400" spc="20" b="1">
                <a:solidFill>
                  <a:srgbClr val="585858"/>
                </a:solidFill>
                <a:latin typeface="Yu Gothic UI Semibold"/>
                <a:cs typeface="Yu Gothic UI Semibold"/>
              </a:rPr>
              <a:t>（雇用の流動化＋手厚い社会保障＋再就職支援）</a:t>
            </a:r>
            <a:endParaRPr sz="1400">
              <a:latin typeface="Yu Gothic UI Semibold"/>
              <a:cs typeface="Yu Gothic UI Semibold"/>
            </a:endParaRPr>
          </a:p>
          <a:p>
            <a:pPr marL="368300" indent="-355600">
              <a:lnSpc>
                <a:spcPct val="100000"/>
              </a:lnSpc>
              <a:buChar char="•"/>
              <a:tabLst>
                <a:tab pos="367665" algn="l"/>
                <a:tab pos="368300" algn="l"/>
              </a:tabLst>
            </a:pPr>
            <a:r>
              <a:rPr dirty="0" sz="1400" spc="204" b="1">
                <a:solidFill>
                  <a:srgbClr val="585858"/>
                </a:solidFill>
                <a:latin typeface="Yu Gothic UI Semibold"/>
                <a:cs typeface="Yu Gothic UI Semibold"/>
              </a:rPr>
              <a:t>社会的弱者に優しく、マイノリティに寛容な社会</a:t>
            </a:r>
            <a:endParaRPr sz="1400">
              <a:latin typeface="Yu Gothic UI Semibold"/>
              <a:cs typeface="Yu Gothic UI Semibold"/>
            </a:endParaRPr>
          </a:p>
        </p:txBody>
      </p:sp>
      <p:sp>
        <p:nvSpPr>
          <p:cNvPr id="6" name="object 6"/>
          <p:cNvSpPr txBox="1"/>
          <p:nvPr/>
        </p:nvSpPr>
        <p:spPr>
          <a:xfrm>
            <a:off x="427888" y="1965705"/>
            <a:ext cx="2654300" cy="307340"/>
          </a:xfrm>
          <a:prstGeom prst="rect">
            <a:avLst/>
          </a:prstGeom>
          <a:solidFill>
            <a:srgbClr val="FFFF69"/>
          </a:solidFill>
        </p:spPr>
        <p:txBody>
          <a:bodyPr wrap="square" lIns="0" tIns="50800" rIns="0" bIns="0" rtlCol="0" vert="horz">
            <a:spAutoFit/>
          </a:bodyPr>
          <a:lstStyle/>
          <a:p>
            <a:pPr>
              <a:lnSpc>
                <a:spcPct val="100000"/>
              </a:lnSpc>
              <a:spcBef>
                <a:spcPts val="400"/>
              </a:spcBef>
            </a:pPr>
            <a:r>
              <a:rPr dirty="0" u="sng" sz="1600" spc="140" b="1">
                <a:uFill>
                  <a:solidFill>
                    <a:srgbClr val="000000"/>
                  </a:solidFill>
                </a:uFill>
                <a:latin typeface="Yu Gothic UI Semibold"/>
                <a:cs typeface="Yu Gothic UI Semibold"/>
              </a:rPr>
              <a:t>２、簡素、公平、活力の税制</a:t>
            </a:r>
            <a:endParaRPr sz="1600">
              <a:latin typeface="Yu Gothic UI Semibold"/>
              <a:cs typeface="Yu Gothic UI Semibold"/>
            </a:endParaRPr>
          </a:p>
        </p:txBody>
      </p:sp>
      <p:sp>
        <p:nvSpPr>
          <p:cNvPr id="7" name="object 7"/>
          <p:cNvSpPr txBox="1"/>
          <p:nvPr/>
        </p:nvSpPr>
        <p:spPr>
          <a:xfrm>
            <a:off x="948588" y="2323847"/>
            <a:ext cx="8559800" cy="665480"/>
          </a:xfrm>
          <a:prstGeom prst="rect">
            <a:avLst/>
          </a:prstGeom>
        </p:spPr>
        <p:txBody>
          <a:bodyPr wrap="square" lIns="0" tIns="12700" rIns="0" bIns="0" rtlCol="0" vert="horz">
            <a:spAutoFit/>
          </a:bodyPr>
          <a:lstStyle/>
          <a:p>
            <a:pPr marL="368300" indent="-355600">
              <a:lnSpc>
                <a:spcPct val="100000"/>
              </a:lnSpc>
              <a:spcBef>
                <a:spcPts val="100"/>
              </a:spcBef>
              <a:buChar char="•"/>
              <a:tabLst>
                <a:tab pos="367665" algn="l"/>
                <a:tab pos="368300" algn="l"/>
                <a:tab pos="2856865" algn="l"/>
                <a:tab pos="3212465" algn="l"/>
              </a:tabLst>
            </a:pPr>
            <a:r>
              <a:rPr dirty="0" sz="1400" spc="225" b="1">
                <a:solidFill>
                  <a:srgbClr val="585858"/>
                </a:solidFill>
                <a:latin typeface="Yu Gothic UI Semibold"/>
                <a:cs typeface="Yu Gothic UI Semibold"/>
              </a:rPr>
              <a:t>制度はとにかくシンプルに！</a:t>
            </a:r>
            <a:r>
              <a:rPr dirty="0" sz="1400" spc="225" b="1">
                <a:solidFill>
                  <a:srgbClr val="585858"/>
                </a:solidFill>
                <a:latin typeface="Yu Gothic UI Semibold"/>
                <a:cs typeface="Yu Gothic UI Semibold"/>
              </a:rPr>
              <a:t>	→	</a:t>
            </a:r>
            <a:r>
              <a:rPr dirty="0" sz="1400" spc="140" b="1">
                <a:solidFill>
                  <a:srgbClr val="585858"/>
                </a:solidFill>
                <a:latin typeface="Yu Gothic UI Semibold"/>
                <a:cs typeface="Yu Gothic UI Semibold"/>
              </a:rPr>
              <a:t>国民の分かりやすさ＆受け入れやすさ。恣意的な裁量行政の縮小。</a:t>
            </a:r>
            <a:endParaRPr sz="1400">
              <a:latin typeface="Yu Gothic UI Semibold"/>
              <a:cs typeface="Yu Gothic UI Semibold"/>
            </a:endParaRPr>
          </a:p>
          <a:p>
            <a:pPr marL="368300" indent="-355600">
              <a:lnSpc>
                <a:spcPct val="100000"/>
              </a:lnSpc>
              <a:buChar char="•"/>
              <a:tabLst>
                <a:tab pos="367665" algn="l"/>
                <a:tab pos="368300" algn="l"/>
              </a:tabLst>
            </a:pPr>
            <a:r>
              <a:rPr dirty="0" sz="1400" spc="195" b="1">
                <a:solidFill>
                  <a:srgbClr val="585858"/>
                </a:solidFill>
                <a:latin typeface="Yu Gothic UI Semibold"/>
                <a:cs typeface="Yu Gothic UI Semibold"/>
              </a:rPr>
              <a:t>国民の「重税感」を取り除き、納得感を増す。</a:t>
            </a:r>
            <a:endParaRPr sz="1400">
              <a:latin typeface="Yu Gothic UI Semibold"/>
              <a:cs typeface="Yu Gothic UI Semibold"/>
            </a:endParaRPr>
          </a:p>
          <a:p>
            <a:pPr marL="12700">
              <a:lnSpc>
                <a:spcPct val="100000"/>
              </a:lnSpc>
            </a:pPr>
            <a:r>
              <a:rPr dirty="0" sz="1400" spc="990" b="1">
                <a:solidFill>
                  <a:srgbClr val="585858"/>
                </a:solidFill>
                <a:latin typeface="Yu Gothic UI Semibold"/>
                <a:cs typeface="Yu Gothic UI Semibold"/>
              </a:rPr>
              <a:t>・</a:t>
            </a:r>
            <a:endParaRPr sz="1400">
              <a:latin typeface="Yu Gothic UI Semibold"/>
              <a:cs typeface="Yu Gothic UI Semibold"/>
            </a:endParaRPr>
          </a:p>
        </p:txBody>
      </p:sp>
      <p:sp>
        <p:nvSpPr>
          <p:cNvPr id="8" name="object 8"/>
          <p:cNvSpPr txBox="1"/>
          <p:nvPr/>
        </p:nvSpPr>
        <p:spPr>
          <a:xfrm>
            <a:off x="1304188" y="2750567"/>
            <a:ext cx="7670800" cy="238760"/>
          </a:xfrm>
          <a:prstGeom prst="rect">
            <a:avLst/>
          </a:prstGeom>
        </p:spPr>
        <p:txBody>
          <a:bodyPr wrap="square" lIns="0" tIns="12700" rIns="0" bIns="0" rtlCol="0" vert="horz">
            <a:spAutoFit/>
          </a:bodyPr>
          <a:lstStyle/>
          <a:p>
            <a:pPr marL="12700">
              <a:lnSpc>
                <a:spcPct val="100000"/>
              </a:lnSpc>
              <a:spcBef>
                <a:spcPts val="100"/>
              </a:spcBef>
            </a:pPr>
            <a:r>
              <a:rPr dirty="0" sz="1400" spc="185" b="1">
                <a:solidFill>
                  <a:srgbClr val="585858"/>
                </a:solidFill>
                <a:latin typeface="Yu Gothic UI Semibold"/>
                <a:cs typeface="Yu Gothic UI Semibold"/>
              </a:rPr>
              <a:t>民間活力を最大化させ、経済活動の活力を削がない。グローバル視点でのマーケティング発想。</a:t>
            </a:r>
            <a:endParaRPr sz="1400">
              <a:latin typeface="Yu Gothic UI Semibold"/>
              <a:cs typeface="Yu Gothic UI Semibold"/>
            </a:endParaRPr>
          </a:p>
        </p:txBody>
      </p:sp>
      <p:sp>
        <p:nvSpPr>
          <p:cNvPr id="9" name="object 9"/>
          <p:cNvSpPr txBox="1"/>
          <p:nvPr/>
        </p:nvSpPr>
        <p:spPr>
          <a:xfrm>
            <a:off x="427888" y="3032505"/>
            <a:ext cx="1841500" cy="307340"/>
          </a:xfrm>
          <a:prstGeom prst="rect">
            <a:avLst/>
          </a:prstGeom>
          <a:solidFill>
            <a:srgbClr val="FFFF69"/>
          </a:solidFill>
        </p:spPr>
        <p:txBody>
          <a:bodyPr wrap="square" lIns="0" tIns="50800" rIns="0" bIns="0" rtlCol="0" vert="horz">
            <a:spAutoFit/>
          </a:bodyPr>
          <a:lstStyle/>
          <a:p>
            <a:pPr>
              <a:lnSpc>
                <a:spcPct val="100000"/>
              </a:lnSpc>
              <a:spcBef>
                <a:spcPts val="400"/>
              </a:spcBef>
            </a:pPr>
            <a:r>
              <a:rPr dirty="0" u="sng" sz="1600" spc="85" b="1">
                <a:uFill>
                  <a:solidFill>
                    <a:srgbClr val="000000"/>
                  </a:solidFill>
                </a:uFill>
                <a:latin typeface="Yu Gothic UI Semibold"/>
                <a:cs typeface="Yu Gothic UI Semibold"/>
              </a:rPr>
              <a:t>３、既得権益の打破</a:t>
            </a:r>
            <a:endParaRPr sz="1600">
              <a:latin typeface="Yu Gothic UI Semibold"/>
              <a:cs typeface="Yu Gothic UI Semibold"/>
            </a:endParaRPr>
          </a:p>
        </p:txBody>
      </p:sp>
      <p:sp>
        <p:nvSpPr>
          <p:cNvPr id="10" name="object 10"/>
          <p:cNvSpPr txBox="1"/>
          <p:nvPr/>
        </p:nvSpPr>
        <p:spPr>
          <a:xfrm>
            <a:off x="948588" y="3390647"/>
            <a:ext cx="2870200" cy="665480"/>
          </a:xfrm>
          <a:prstGeom prst="rect">
            <a:avLst/>
          </a:prstGeom>
        </p:spPr>
        <p:txBody>
          <a:bodyPr wrap="square" lIns="0" tIns="12700" rIns="0" bIns="0" rtlCol="0" vert="horz">
            <a:spAutoFit/>
          </a:bodyPr>
          <a:lstStyle/>
          <a:p>
            <a:pPr marL="368300" indent="-355600">
              <a:lnSpc>
                <a:spcPct val="100000"/>
              </a:lnSpc>
              <a:spcBef>
                <a:spcPts val="100"/>
              </a:spcBef>
              <a:buChar char="•"/>
              <a:tabLst>
                <a:tab pos="367665" algn="l"/>
                <a:tab pos="368300" algn="l"/>
              </a:tabLst>
            </a:pPr>
            <a:r>
              <a:rPr dirty="0" sz="1400" spc="90" b="1">
                <a:solidFill>
                  <a:srgbClr val="585858"/>
                </a:solidFill>
                <a:latin typeface="Yu Gothic UI Semibold"/>
                <a:cs typeface="Yu Gothic UI Semibold"/>
              </a:rPr>
              <a:t>旧態依然とした利権構造の打破</a:t>
            </a:r>
            <a:endParaRPr sz="1400">
              <a:latin typeface="Yu Gothic UI Semibold"/>
              <a:cs typeface="Yu Gothic UI Semibold"/>
            </a:endParaRPr>
          </a:p>
          <a:p>
            <a:pPr marL="368300" indent="-355600">
              <a:lnSpc>
                <a:spcPct val="100000"/>
              </a:lnSpc>
              <a:buChar char="•"/>
              <a:tabLst>
                <a:tab pos="367665" algn="l"/>
                <a:tab pos="368300" algn="l"/>
              </a:tabLst>
            </a:pPr>
            <a:r>
              <a:rPr dirty="0" sz="1400" spc="45" b="1">
                <a:solidFill>
                  <a:srgbClr val="585858"/>
                </a:solidFill>
                <a:latin typeface="Yu Gothic UI Semibold"/>
                <a:cs typeface="Yu Gothic UI Semibold"/>
              </a:rPr>
              <a:t>透明性と外形的公正性の確保</a:t>
            </a:r>
            <a:endParaRPr sz="1400">
              <a:latin typeface="Yu Gothic UI Semibold"/>
              <a:cs typeface="Yu Gothic UI Semibold"/>
            </a:endParaRPr>
          </a:p>
          <a:p>
            <a:pPr marL="368300" indent="-355600">
              <a:lnSpc>
                <a:spcPct val="100000"/>
              </a:lnSpc>
              <a:buChar char="•"/>
              <a:tabLst>
                <a:tab pos="367665" algn="l"/>
                <a:tab pos="368300" algn="l"/>
              </a:tabLst>
            </a:pPr>
            <a:r>
              <a:rPr dirty="0" sz="1400" spc="70" b="1">
                <a:solidFill>
                  <a:srgbClr val="585858"/>
                </a:solidFill>
                <a:latin typeface="Yu Gothic UI Semibold"/>
                <a:cs typeface="Yu Gothic UI Semibold"/>
              </a:rPr>
              <a:t>合理化、効率化の徹底</a:t>
            </a:r>
            <a:endParaRPr sz="1400">
              <a:latin typeface="Yu Gothic UI Semibold"/>
              <a:cs typeface="Yu Gothic UI Semibold"/>
            </a:endParaRPr>
          </a:p>
        </p:txBody>
      </p:sp>
      <p:sp>
        <p:nvSpPr>
          <p:cNvPr id="11" name="object 11"/>
          <p:cNvSpPr txBox="1"/>
          <p:nvPr/>
        </p:nvSpPr>
        <p:spPr>
          <a:xfrm>
            <a:off x="427888" y="4099305"/>
            <a:ext cx="3060700" cy="307340"/>
          </a:xfrm>
          <a:prstGeom prst="rect">
            <a:avLst/>
          </a:prstGeom>
          <a:solidFill>
            <a:srgbClr val="FFFF69"/>
          </a:solidFill>
        </p:spPr>
        <p:txBody>
          <a:bodyPr wrap="square" lIns="0" tIns="50800" rIns="0" bIns="0" rtlCol="0" vert="horz">
            <a:spAutoFit/>
          </a:bodyPr>
          <a:lstStyle/>
          <a:p>
            <a:pPr>
              <a:lnSpc>
                <a:spcPct val="100000"/>
              </a:lnSpc>
              <a:spcBef>
                <a:spcPts val="400"/>
              </a:spcBef>
            </a:pPr>
            <a:r>
              <a:rPr dirty="0" u="sng" sz="1600" spc="95" b="1">
                <a:uFill>
                  <a:solidFill>
                    <a:srgbClr val="000000"/>
                  </a:solidFill>
                </a:uFill>
                <a:latin typeface="Yu Gothic UI Semibold"/>
                <a:cs typeface="Yu Gothic UI Semibold"/>
              </a:rPr>
              <a:t>４、適切な所得移転と富の再分配</a:t>
            </a:r>
            <a:endParaRPr sz="1600">
              <a:latin typeface="Yu Gothic UI Semibold"/>
              <a:cs typeface="Yu Gothic UI Semibold"/>
            </a:endParaRPr>
          </a:p>
        </p:txBody>
      </p:sp>
      <p:sp>
        <p:nvSpPr>
          <p:cNvPr id="12" name="object 12"/>
          <p:cNvSpPr txBox="1"/>
          <p:nvPr/>
        </p:nvSpPr>
        <p:spPr>
          <a:xfrm>
            <a:off x="948588" y="4457447"/>
            <a:ext cx="7137400" cy="665480"/>
          </a:xfrm>
          <a:prstGeom prst="rect">
            <a:avLst/>
          </a:prstGeom>
        </p:spPr>
        <p:txBody>
          <a:bodyPr wrap="square" lIns="0" tIns="12700" rIns="0" bIns="0" rtlCol="0" vert="horz">
            <a:spAutoFit/>
          </a:bodyPr>
          <a:lstStyle/>
          <a:p>
            <a:pPr marL="368300" indent="-355600">
              <a:lnSpc>
                <a:spcPct val="100000"/>
              </a:lnSpc>
              <a:spcBef>
                <a:spcPts val="100"/>
              </a:spcBef>
              <a:buChar char="•"/>
              <a:tabLst>
                <a:tab pos="367665" algn="l"/>
                <a:tab pos="368300" algn="l"/>
              </a:tabLst>
            </a:pPr>
            <a:r>
              <a:rPr dirty="0" sz="1400" spc="170" b="1">
                <a:solidFill>
                  <a:srgbClr val="585858"/>
                </a:solidFill>
                <a:latin typeface="Yu Gothic UI Semibold"/>
                <a:cs typeface="Yu Gothic UI Semibold"/>
              </a:rPr>
              <a:t>みんなで負担し、みんなが享受できる仕組みへの転換。</a:t>
            </a:r>
            <a:endParaRPr sz="1400">
              <a:latin typeface="Yu Gothic UI Semibold"/>
              <a:cs typeface="Yu Gothic UI Semibold"/>
            </a:endParaRPr>
          </a:p>
          <a:p>
            <a:pPr marL="368300" indent="-355600">
              <a:lnSpc>
                <a:spcPct val="100000"/>
              </a:lnSpc>
              <a:buChar char="•"/>
              <a:tabLst>
                <a:tab pos="367665" algn="l"/>
                <a:tab pos="368300" algn="l"/>
              </a:tabLst>
            </a:pPr>
            <a:r>
              <a:rPr dirty="0" sz="1400" spc="60" b="1">
                <a:solidFill>
                  <a:srgbClr val="585858"/>
                </a:solidFill>
                <a:latin typeface="Yu Gothic UI Semibold"/>
                <a:cs typeface="Yu Gothic UI Semibold"/>
              </a:rPr>
              <a:t>富裕層＆既得権益層から中間層＆低所得者層への適切な再分配。世代間格差の是正。</a:t>
            </a:r>
            <a:endParaRPr sz="1400">
              <a:latin typeface="Yu Gothic UI Semibold"/>
              <a:cs typeface="Yu Gothic UI Semibold"/>
            </a:endParaRPr>
          </a:p>
          <a:p>
            <a:pPr marL="368300" indent="-355600">
              <a:lnSpc>
                <a:spcPct val="100000"/>
              </a:lnSpc>
              <a:buChar char="•"/>
              <a:tabLst>
                <a:tab pos="367665" algn="l"/>
                <a:tab pos="368300" algn="l"/>
              </a:tabLst>
            </a:pPr>
            <a:r>
              <a:rPr dirty="0" sz="1400" spc="270" b="1">
                <a:solidFill>
                  <a:srgbClr val="585858"/>
                </a:solidFill>
                <a:latin typeface="Yu Gothic UI Semibold"/>
                <a:cs typeface="Yu Gothic UI Semibold"/>
              </a:rPr>
              <a:t>フロー課税からストック課税へのシフト</a:t>
            </a:r>
            <a:endParaRPr sz="1400">
              <a:latin typeface="Yu Gothic UI Semibold"/>
              <a:cs typeface="Yu Gothic UI Semibold"/>
            </a:endParaRPr>
          </a:p>
        </p:txBody>
      </p:sp>
      <p:sp>
        <p:nvSpPr>
          <p:cNvPr id="13" name="object 13"/>
          <p:cNvSpPr txBox="1"/>
          <p:nvPr/>
        </p:nvSpPr>
        <p:spPr>
          <a:xfrm>
            <a:off x="427888" y="5166105"/>
            <a:ext cx="3873500" cy="307340"/>
          </a:xfrm>
          <a:prstGeom prst="rect">
            <a:avLst/>
          </a:prstGeom>
          <a:solidFill>
            <a:srgbClr val="FFFF69"/>
          </a:solidFill>
        </p:spPr>
        <p:txBody>
          <a:bodyPr wrap="square" lIns="0" tIns="50800" rIns="0" bIns="0" rtlCol="0" vert="horz">
            <a:spAutoFit/>
          </a:bodyPr>
          <a:lstStyle/>
          <a:p>
            <a:pPr>
              <a:lnSpc>
                <a:spcPct val="100000"/>
              </a:lnSpc>
              <a:spcBef>
                <a:spcPts val="400"/>
              </a:spcBef>
            </a:pPr>
            <a:r>
              <a:rPr dirty="0" u="sng" sz="1600" spc="220" b="1">
                <a:uFill>
                  <a:solidFill>
                    <a:srgbClr val="000000"/>
                  </a:solidFill>
                </a:uFill>
                <a:latin typeface="Yu Gothic UI Semibold"/>
                <a:cs typeface="Yu Gothic UI Semibold"/>
              </a:rPr>
              <a:t>５</a:t>
            </a:r>
            <a:r>
              <a:rPr dirty="0" u="sng" sz="1600" spc="145" b="1">
                <a:uFill>
                  <a:solidFill>
                    <a:srgbClr val="000000"/>
                  </a:solidFill>
                </a:uFill>
                <a:latin typeface="Yu Gothic UI Semibold"/>
                <a:cs typeface="Yu Gothic UI Semibold"/>
              </a:rPr>
              <a:t>、</a:t>
            </a:r>
            <a:r>
              <a:rPr dirty="0" u="sng" sz="1600" spc="220" b="1">
                <a:uFill>
                  <a:solidFill>
                    <a:srgbClr val="000000"/>
                  </a:solidFill>
                </a:uFill>
                <a:latin typeface="Yu Gothic UI Semibold"/>
                <a:cs typeface="Yu Gothic UI Semibold"/>
              </a:rPr>
              <a:t>徴税</a:t>
            </a:r>
            <a:r>
              <a:rPr dirty="0" u="sng" sz="1600" spc="155" b="1">
                <a:uFill>
                  <a:solidFill>
                    <a:srgbClr val="000000"/>
                  </a:solidFill>
                </a:uFill>
                <a:latin typeface="Yu Gothic UI Semibold"/>
                <a:cs typeface="Yu Gothic UI Semibold"/>
              </a:rPr>
              <a:t>コ</a:t>
            </a:r>
            <a:r>
              <a:rPr dirty="0" u="sng" sz="1600" spc="170" b="1">
                <a:uFill>
                  <a:solidFill>
                    <a:srgbClr val="000000"/>
                  </a:solidFill>
                </a:uFill>
                <a:latin typeface="Yu Gothic UI Semibold"/>
                <a:cs typeface="Yu Gothic UI Semibold"/>
              </a:rPr>
              <a:t>ス</a:t>
            </a:r>
            <a:r>
              <a:rPr dirty="0" u="sng" sz="1600" spc="155" b="1">
                <a:uFill>
                  <a:solidFill>
                    <a:srgbClr val="000000"/>
                  </a:solidFill>
                </a:uFill>
                <a:latin typeface="Yu Gothic UI Semibold"/>
                <a:cs typeface="Yu Gothic UI Semibold"/>
              </a:rPr>
              <a:t>ト</a:t>
            </a:r>
            <a:r>
              <a:rPr dirty="0" u="sng" sz="1600" spc="170" b="1">
                <a:uFill>
                  <a:solidFill>
                    <a:srgbClr val="000000"/>
                  </a:solidFill>
                </a:uFill>
                <a:latin typeface="Yu Gothic UI Semibold"/>
                <a:cs typeface="Yu Gothic UI Semibold"/>
              </a:rPr>
              <a:t>を</a:t>
            </a:r>
            <a:r>
              <a:rPr dirty="0" u="sng" sz="1600" spc="220" b="1">
                <a:uFill>
                  <a:solidFill>
                    <a:srgbClr val="000000"/>
                  </a:solidFill>
                </a:uFill>
                <a:latin typeface="Yu Gothic UI Semibold"/>
                <a:cs typeface="Yu Gothic UI Semibold"/>
              </a:rPr>
              <a:t>下</a:t>
            </a:r>
            <a:r>
              <a:rPr dirty="0" u="sng" sz="1600" spc="190" b="1">
                <a:uFill>
                  <a:solidFill>
                    <a:srgbClr val="000000"/>
                  </a:solidFill>
                </a:uFill>
                <a:latin typeface="Yu Gothic UI Semibold"/>
                <a:cs typeface="Yu Gothic UI Semibold"/>
              </a:rPr>
              <a:t>げ</a:t>
            </a:r>
            <a:r>
              <a:rPr dirty="0" u="sng" sz="1600" spc="175" b="1">
                <a:uFill>
                  <a:solidFill>
                    <a:srgbClr val="000000"/>
                  </a:solidFill>
                </a:uFill>
                <a:latin typeface="Yu Gothic UI Semibold"/>
                <a:cs typeface="Yu Gothic UI Semibold"/>
              </a:rPr>
              <a:t>る</a:t>
            </a:r>
            <a:r>
              <a:rPr dirty="0" u="sng" sz="1600" spc="220" b="1">
                <a:uFill>
                  <a:solidFill>
                    <a:srgbClr val="000000"/>
                  </a:solidFill>
                </a:uFill>
                <a:latin typeface="Yu Gothic UI Semibold"/>
                <a:cs typeface="Yu Gothic UI Semibold"/>
              </a:rPr>
              <a:t>＋捕捉率</a:t>
            </a:r>
            <a:r>
              <a:rPr dirty="0" u="sng" sz="1600" spc="170" b="1">
                <a:uFill>
                  <a:solidFill>
                    <a:srgbClr val="000000"/>
                  </a:solidFill>
                </a:uFill>
                <a:latin typeface="Yu Gothic UI Semibold"/>
                <a:cs typeface="Yu Gothic UI Semibold"/>
              </a:rPr>
              <a:t>を</a:t>
            </a:r>
            <a:r>
              <a:rPr dirty="0" u="sng" sz="1600" spc="220" b="1">
                <a:uFill>
                  <a:solidFill>
                    <a:srgbClr val="000000"/>
                  </a:solidFill>
                </a:uFill>
                <a:latin typeface="Yu Gothic UI Semibold"/>
                <a:cs typeface="Yu Gothic UI Semibold"/>
              </a:rPr>
              <a:t>上</a:t>
            </a:r>
            <a:r>
              <a:rPr dirty="0" u="sng" sz="1600" spc="190" b="1">
                <a:uFill>
                  <a:solidFill>
                    <a:srgbClr val="000000"/>
                  </a:solidFill>
                </a:uFill>
                <a:latin typeface="Yu Gothic UI Semibold"/>
                <a:cs typeface="Yu Gothic UI Semibold"/>
              </a:rPr>
              <a:t>げ</a:t>
            </a:r>
            <a:r>
              <a:rPr dirty="0" u="sng" sz="1600" spc="175" b="1">
                <a:uFill>
                  <a:solidFill>
                    <a:srgbClr val="000000"/>
                  </a:solidFill>
                </a:uFill>
                <a:latin typeface="Yu Gothic UI Semibold"/>
                <a:cs typeface="Yu Gothic UI Semibold"/>
              </a:rPr>
              <a:t>る</a:t>
            </a:r>
            <a:endParaRPr sz="1600">
              <a:latin typeface="Yu Gothic UI Semibold"/>
              <a:cs typeface="Yu Gothic UI Semibold"/>
            </a:endParaRPr>
          </a:p>
        </p:txBody>
      </p:sp>
      <p:sp>
        <p:nvSpPr>
          <p:cNvPr id="14" name="object 14"/>
          <p:cNvSpPr txBox="1"/>
          <p:nvPr/>
        </p:nvSpPr>
        <p:spPr>
          <a:xfrm>
            <a:off x="948588" y="5524247"/>
            <a:ext cx="6426200" cy="665480"/>
          </a:xfrm>
          <a:prstGeom prst="rect">
            <a:avLst/>
          </a:prstGeom>
        </p:spPr>
        <p:txBody>
          <a:bodyPr wrap="square" lIns="0" tIns="12700" rIns="0" bIns="0" rtlCol="0" vert="horz">
            <a:spAutoFit/>
          </a:bodyPr>
          <a:lstStyle/>
          <a:p>
            <a:pPr marL="368300" indent="-355600">
              <a:lnSpc>
                <a:spcPct val="100000"/>
              </a:lnSpc>
              <a:spcBef>
                <a:spcPts val="100"/>
              </a:spcBef>
              <a:buChar char="•"/>
              <a:tabLst>
                <a:tab pos="367665" algn="l"/>
                <a:tab pos="368300" algn="l"/>
              </a:tabLst>
            </a:pPr>
            <a:r>
              <a:rPr dirty="0" sz="1400" spc="150" b="1">
                <a:solidFill>
                  <a:srgbClr val="585858"/>
                </a:solidFill>
                <a:latin typeface="Yu Gothic UI Semibold"/>
                <a:cs typeface="Yu Gothic UI Semibold"/>
              </a:rPr>
              <a:t>シンプルな制度＋行政の効率化＋テクノロジー活用＝徴税コストの最小化</a:t>
            </a:r>
            <a:endParaRPr sz="1400">
              <a:latin typeface="Yu Gothic UI Semibold"/>
              <a:cs typeface="Yu Gothic UI Semibold"/>
            </a:endParaRPr>
          </a:p>
          <a:p>
            <a:pPr marL="368300" indent="-355600">
              <a:lnSpc>
                <a:spcPct val="100000"/>
              </a:lnSpc>
              <a:buChar char="•"/>
              <a:tabLst>
                <a:tab pos="367665" algn="l"/>
                <a:tab pos="368300" algn="l"/>
              </a:tabLst>
            </a:pPr>
            <a:r>
              <a:rPr dirty="0" sz="1400" spc="170" b="1">
                <a:solidFill>
                  <a:srgbClr val="585858"/>
                </a:solidFill>
                <a:latin typeface="Yu Gothic UI Semibold"/>
                <a:cs typeface="Yu Gothic UI Semibold"/>
              </a:rPr>
              <a:t>マイナンバーの活用による収入と資産の正確な把握</a:t>
            </a:r>
            <a:endParaRPr sz="1400">
              <a:latin typeface="Yu Gothic UI Semibold"/>
              <a:cs typeface="Yu Gothic UI Semibold"/>
            </a:endParaRPr>
          </a:p>
          <a:p>
            <a:pPr marL="368300" indent="-355600">
              <a:lnSpc>
                <a:spcPct val="100000"/>
              </a:lnSpc>
              <a:buChar char="•"/>
              <a:tabLst>
                <a:tab pos="367665" algn="l"/>
                <a:tab pos="368300" algn="l"/>
              </a:tabLst>
            </a:pPr>
            <a:r>
              <a:rPr dirty="0" sz="1400" spc="165" b="1">
                <a:solidFill>
                  <a:srgbClr val="585858"/>
                </a:solidFill>
                <a:latin typeface="Yu Gothic UI Semibold"/>
                <a:cs typeface="Yu Gothic UI Semibold"/>
              </a:rPr>
              <a:t>脱法的な節税スキームの排除、脱税や違法な資産フライトの取り締まり強化</a:t>
            </a:r>
            <a:endParaRPr sz="1400">
              <a:latin typeface="Yu Gothic UI Semibold"/>
              <a:cs typeface="Yu Gothic UI Semibold"/>
            </a:endParaRPr>
          </a:p>
        </p:txBody>
      </p:sp>
      <p:sp>
        <p:nvSpPr>
          <p:cNvPr id="15" name="object 15"/>
          <p:cNvSpPr txBox="1">
            <a:spLocks noGrp="1"/>
          </p:cNvSpPr>
          <p:nvPr>
            <p:ph type="title"/>
          </p:nvPr>
        </p:nvSpPr>
        <p:spPr>
          <a:xfrm>
            <a:off x="421341" y="94819"/>
            <a:ext cx="3593465" cy="391160"/>
          </a:xfrm>
          <a:prstGeom prst="rect"/>
        </p:spPr>
        <p:txBody>
          <a:bodyPr wrap="square" lIns="0" tIns="12700" rIns="0" bIns="0" rtlCol="0" vert="horz">
            <a:spAutoFit/>
          </a:bodyPr>
          <a:lstStyle/>
          <a:p>
            <a:pPr marL="12700">
              <a:lnSpc>
                <a:spcPct val="100000"/>
              </a:lnSpc>
              <a:spcBef>
                <a:spcPts val="100"/>
              </a:spcBef>
            </a:pPr>
            <a:r>
              <a:rPr dirty="0" u="none" spc="5" b="1">
                <a:solidFill>
                  <a:srgbClr val="000000"/>
                </a:solidFill>
                <a:latin typeface="MS PGothic"/>
                <a:cs typeface="MS PGothic"/>
              </a:rPr>
              <a:t>政策パッ</a:t>
            </a:r>
            <a:r>
              <a:rPr dirty="0" u="none" spc="15" b="1">
                <a:solidFill>
                  <a:srgbClr val="000000"/>
                </a:solidFill>
                <a:latin typeface="MS PGothic"/>
                <a:cs typeface="MS PGothic"/>
              </a:rPr>
              <a:t>ケ</a:t>
            </a:r>
            <a:r>
              <a:rPr dirty="0" u="none" b="1">
                <a:solidFill>
                  <a:srgbClr val="000000"/>
                </a:solidFill>
                <a:latin typeface="MS PGothic"/>
                <a:cs typeface="MS PGothic"/>
              </a:rPr>
              <a:t>ー</a:t>
            </a:r>
            <a:r>
              <a:rPr dirty="0" u="none" spc="-10" b="1">
                <a:solidFill>
                  <a:srgbClr val="000000"/>
                </a:solidFill>
                <a:latin typeface="MS PGothic"/>
                <a:cs typeface="MS PGothic"/>
              </a:rPr>
              <a:t>ジ</a:t>
            </a:r>
            <a:r>
              <a:rPr dirty="0" u="none" b="1">
                <a:solidFill>
                  <a:srgbClr val="000000"/>
                </a:solidFill>
                <a:latin typeface="MS PGothic"/>
                <a:cs typeface="MS PGothic"/>
              </a:rPr>
              <a:t>の</a:t>
            </a:r>
            <a:r>
              <a:rPr dirty="0" u="none" spc="-5" b="1">
                <a:solidFill>
                  <a:srgbClr val="000000"/>
                </a:solidFill>
                <a:latin typeface="MS PGothic"/>
                <a:cs typeface="MS PGothic"/>
              </a:rPr>
              <a:t>コ</a:t>
            </a:r>
            <a:r>
              <a:rPr dirty="0" u="none" spc="15" b="1">
                <a:solidFill>
                  <a:srgbClr val="000000"/>
                </a:solidFill>
                <a:latin typeface="MS PGothic"/>
                <a:cs typeface="MS PGothic"/>
              </a:rPr>
              <a:t>ン</a:t>
            </a:r>
            <a:r>
              <a:rPr dirty="0" u="none" spc="-5" b="1">
                <a:solidFill>
                  <a:srgbClr val="000000"/>
                </a:solidFill>
                <a:latin typeface="MS PGothic"/>
                <a:cs typeface="MS PGothic"/>
              </a:rPr>
              <a:t>セ</a:t>
            </a:r>
            <a:r>
              <a:rPr dirty="0" u="none" spc="-10" b="1">
                <a:solidFill>
                  <a:srgbClr val="000000"/>
                </a:solidFill>
                <a:latin typeface="MS PGothic"/>
                <a:cs typeface="MS PGothic"/>
              </a:rPr>
              <a:t>プ</a:t>
            </a:r>
            <a:r>
              <a:rPr dirty="0" u="none" spc="-10" b="1">
                <a:solidFill>
                  <a:srgbClr val="000000"/>
                </a:solidFill>
                <a:latin typeface="MS PGothic"/>
                <a:cs typeface="MS PGothic"/>
              </a:rPr>
              <a:t>ト</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0559" y="4569459"/>
            <a:ext cx="9057640" cy="1851660"/>
            <a:chOff x="670559" y="4569459"/>
            <a:chExt cx="9057640" cy="1851660"/>
          </a:xfrm>
        </p:grpSpPr>
        <p:sp>
          <p:nvSpPr>
            <p:cNvPr id="3" name="object 3"/>
            <p:cNvSpPr/>
            <p:nvPr/>
          </p:nvSpPr>
          <p:spPr>
            <a:xfrm>
              <a:off x="670559" y="4569459"/>
              <a:ext cx="9057640" cy="1851660"/>
            </a:xfrm>
            <a:custGeom>
              <a:avLst/>
              <a:gdLst/>
              <a:ahLst/>
              <a:cxnLst/>
              <a:rect l="l" t="t" r="r" b="b"/>
              <a:pathLst>
                <a:path w="9057640" h="1851660">
                  <a:moveTo>
                    <a:pt x="9057640" y="0"/>
                  </a:moveTo>
                  <a:lnTo>
                    <a:pt x="0" y="0"/>
                  </a:lnTo>
                  <a:lnTo>
                    <a:pt x="0" y="1851660"/>
                  </a:lnTo>
                  <a:lnTo>
                    <a:pt x="9057640" y="1851660"/>
                  </a:lnTo>
                  <a:lnTo>
                    <a:pt x="9057640" y="0"/>
                  </a:lnTo>
                  <a:close/>
                </a:path>
              </a:pathLst>
            </a:custGeom>
            <a:solidFill>
              <a:srgbClr val="F8FCE7"/>
            </a:solidFill>
          </p:spPr>
          <p:txBody>
            <a:bodyPr wrap="square" lIns="0" tIns="0" rIns="0" bIns="0" rtlCol="0"/>
            <a:lstStyle/>
            <a:p/>
          </p:txBody>
        </p:sp>
        <p:sp>
          <p:nvSpPr>
            <p:cNvPr id="4" name="object 4"/>
            <p:cNvSpPr/>
            <p:nvPr/>
          </p:nvSpPr>
          <p:spPr>
            <a:xfrm>
              <a:off x="878840" y="4676139"/>
              <a:ext cx="4290060" cy="1671320"/>
            </a:xfrm>
            <a:custGeom>
              <a:avLst/>
              <a:gdLst/>
              <a:ahLst/>
              <a:cxnLst/>
              <a:rect l="l" t="t" r="r" b="b"/>
              <a:pathLst>
                <a:path w="4290060" h="1671320">
                  <a:moveTo>
                    <a:pt x="789940" y="0"/>
                  </a:moveTo>
                  <a:lnTo>
                    <a:pt x="0" y="0"/>
                  </a:lnTo>
                  <a:lnTo>
                    <a:pt x="0" y="203200"/>
                  </a:lnTo>
                  <a:lnTo>
                    <a:pt x="789940" y="203200"/>
                  </a:lnTo>
                  <a:lnTo>
                    <a:pt x="789940" y="0"/>
                  </a:lnTo>
                  <a:close/>
                </a:path>
                <a:path w="4290060" h="1671320">
                  <a:moveTo>
                    <a:pt x="927100" y="591820"/>
                  </a:moveTo>
                  <a:lnTo>
                    <a:pt x="25400" y="591820"/>
                  </a:lnTo>
                  <a:lnTo>
                    <a:pt x="25400" y="795020"/>
                  </a:lnTo>
                  <a:lnTo>
                    <a:pt x="927100" y="795020"/>
                  </a:lnTo>
                  <a:lnTo>
                    <a:pt x="927100" y="591820"/>
                  </a:lnTo>
                  <a:close/>
                </a:path>
                <a:path w="4290060" h="1671320">
                  <a:moveTo>
                    <a:pt x="1290320" y="1468120"/>
                  </a:moveTo>
                  <a:lnTo>
                    <a:pt x="25400" y="1468120"/>
                  </a:lnTo>
                  <a:lnTo>
                    <a:pt x="25400" y="1671320"/>
                  </a:lnTo>
                  <a:lnTo>
                    <a:pt x="1290320" y="1671320"/>
                  </a:lnTo>
                  <a:lnTo>
                    <a:pt x="1290320" y="1468120"/>
                  </a:lnTo>
                  <a:close/>
                </a:path>
                <a:path w="4290060" h="1671320">
                  <a:moveTo>
                    <a:pt x="4290060" y="1186180"/>
                  </a:moveTo>
                  <a:lnTo>
                    <a:pt x="2344420" y="1186180"/>
                  </a:lnTo>
                  <a:lnTo>
                    <a:pt x="2344420" y="1389380"/>
                  </a:lnTo>
                  <a:lnTo>
                    <a:pt x="4290060" y="1389380"/>
                  </a:lnTo>
                  <a:lnTo>
                    <a:pt x="4290060" y="1186180"/>
                  </a:lnTo>
                  <a:close/>
                </a:path>
              </a:pathLst>
            </a:custGeom>
            <a:solidFill>
              <a:srgbClr val="FFFF00"/>
            </a:solidFill>
          </p:spPr>
          <p:txBody>
            <a:bodyPr wrap="square" lIns="0" tIns="0" rIns="0" bIns="0" rtlCol="0"/>
            <a:lstStyle/>
            <a:p/>
          </p:txBody>
        </p:sp>
      </p:grpSp>
      <p:sp>
        <p:nvSpPr>
          <p:cNvPr id="5" name="object 5"/>
          <p:cNvSpPr/>
          <p:nvPr/>
        </p:nvSpPr>
        <p:spPr>
          <a:xfrm>
            <a:off x="127000" y="883919"/>
            <a:ext cx="9705340" cy="1485900"/>
          </a:xfrm>
          <a:custGeom>
            <a:avLst/>
            <a:gdLst/>
            <a:ahLst/>
            <a:cxnLst/>
            <a:rect l="l" t="t" r="r" b="b"/>
            <a:pathLst>
              <a:path w="9705340" h="1485900">
                <a:moveTo>
                  <a:pt x="0" y="0"/>
                </a:moveTo>
                <a:lnTo>
                  <a:pt x="9705340" y="0"/>
                </a:lnTo>
                <a:lnTo>
                  <a:pt x="9705340" y="1485900"/>
                </a:lnTo>
                <a:lnTo>
                  <a:pt x="0" y="1485900"/>
                </a:lnTo>
                <a:lnTo>
                  <a:pt x="0" y="0"/>
                </a:lnTo>
                <a:close/>
              </a:path>
            </a:pathLst>
          </a:custGeom>
          <a:ln w="9525">
            <a:solidFill>
              <a:srgbClr val="CCEF47"/>
            </a:solidFill>
          </a:ln>
        </p:spPr>
        <p:txBody>
          <a:bodyPr wrap="square" lIns="0" tIns="0" rIns="0" bIns="0" rtlCol="0"/>
          <a:lstStyle/>
          <a:p/>
        </p:txBody>
      </p:sp>
      <p:sp>
        <p:nvSpPr>
          <p:cNvPr id="6" name="object 6"/>
          <p:cNvSpPr txBox="1">
            <a:spLocks noGrp="1"/>
          </p:cNvSpPr>
          <p:nvPr>
            <p:ph type="title"/>
          </p:nvPr>
        </p:nvSpPr>
        <p:spPr>
          <a:xfrm>
            <a:off x="356922" y="105895"/>
            <a:ext cx="4580255" cy="391160"/>
          </a:xfrm>
          <a:prstGeom prst="rect"/>
        </p:spPr>
        <p:txBody>
          <a:bodyPr wrap="square" lIns="0" tIns="12700" rIns="0" bIns="0" rtlCol="0" vert="horz">
            <a:spAutoFit/>
          </a:bodyPr>
          <a:lstStyle/>
          <a:p>
            <a:pPr marL="12700">
              <a:lnSpc>
                <a:spcPct val="100000"/>
              </a:lnSpc>
              <a:spcBef>
                <a:spcPts val="100"/>
              </a:spcBef>
            </a:pPr>
            <a:r>
              <a:rPr dirty="0" u="none" spc="515">
                <a:solidFill>
                  <a:srgbClr val="000000"/>
                </a:solidFill>
              </a:rPr>
              <a:t>ベーシックインカム（</a:t>
            </a:r>
            <a:r>
              <a:rPr dirty="0" u="none" spc="70">
                <a:solidFill>
                  <a:srgbClr val="000000"/>
                </a:solidFill>
              </a:rPr>
              <a:t>B</a:t>
            </a:r>
            <a:r>
              <a:rPr dirty="0" u="none" spc="35">
                <a:solidFill>
                  <a:srgbClr val="000000"/>
                </a:solidFill>
              </a:rPr>
              <a:t>I</a:t>
            </a:r>
            <a:r>
              <a:rPr dirty="0" u="none" spc="229">
                <a:solidFill>
                  <a:srgbClr val="000000"/>
                </a:solidFill>
              </a:rPr>
              <a:t>）とは？</a:t>
            </a:r>
          </a:p>
        </p:txBody>
      </p:sp>
      <p:sp>
        <p:nvSpPr>
          <p:cNvPr id="7" name="object 7"/>
          <p:cNvSpPr txBox="1"/>
          <p:nvPr/>
        </p:nvSpPr>
        <p:spPr>
          <a:xfrm>
            <a:off x="127000" y="883919"/>
            <a:ext cx="1303020" cy="396240"/>
          </a:xfrm>
          <a:prstGeom prst="rect">
            <a:avLst/>
          </a:prstGeom>
          <a:solidFill>
            <a:srgbClr val="CCEF47"/>
          </a:solidFill>
        </p:spPr>
        <p:txBody>
          <a:bodyPr wrap="square" lIns="0" tIns="63500" rIns="0" bIns="0" rtlCol="0" vert="horz">
            <a:spAutoFit/>
          </a:bodyPr>
          <a:lstStyle/>
          <a:p>
            <a:pPr marL="347345">
              <a:lnSpc>
                <a:spcPct val="100000"/>
              </a:lnSpc>
              <a:spcBef>
                <a:spcPts val="500"/>
              </a:spcBef>
            </a:pPr>
            <a:r>
              <a:rPr dirty="0" sz="1600" spc="35" b="1">
                <a:latin typeface="Yu Gothic UI Semibold"/>
                <a:cs typeface="Yu Gothic UI Semibold"/>
              </a:rPr>
              <a:t>BI</a:t>
            </a:r>
            <a:r>
              <a:rPr dirty="0" sz="1600" spc="285" b="1">
                <a:latin typeface="Yu Gothic UI Semibold"/>
                <a:cs typeface="Yu Gothic UI Semibold"/>
              </a:rPr>
              <a:t>と</a:t>
            </a:r>
            <a:r>
              <a:rPr dirty="0" sz="1600" spc="340" b="1">
                <a:latin typeface="Yu Gothic UI Semibold"/>
                <a:cs typeface="Yu Gothic UI Semibold"/>
              </a:rPr>
              <a:t>は</a:t>
            </a:r>
            <a:endParaRPr sz="1600">
              <a:latin typeface="Yu Gothic UI Semibold"/>
              <a:cs typeface="Yu Gothic UI Semibold"/>
            </a:endParaRPr>
          </a:p>
        </p:txBody>
      </p:sp>
      <p:sp>
        <p:nvSpPr>
          <p:cNvPr id="8" name="object 8"/>
          <p:cNvSpPr txBox="1"/>
          <p:nvPr/>
        </p:nvSpPr>
        <p:spPr>
          <a:xfrm>
            <a:off x="1123698" y="1385607"/>
            <a:ext cx="7340600" cy="863600"/>
          </a:xfrm>
          <a:prstGeom prst="rect">
            <a:avLst/>
          </a:prstGeom>
        </p:spPr>
        <p:txBody>
          <a:bodyPr wrap="square" lIns="0" tIns="48260" rIns="0" bIns="0" rtlCol="0" vert="horz">
            <a:spAutoFit/>
          </a:bodyPr>
          <a:lstStyle/>
          <a:p>
            <a:pPr marL="12700">
              <a:lnSpc>
                <a:spcPct val="100000"/>
              </a:lnSpc>
              <a:spcBef>
                <a:spcPts val="380"/>
              </a:spcBef>
            </a:pPr>
            <a:r>
              <a:rPr dirty="0" sz="1600" spc="85" b="1">
                <a:latin typeface="Yu Gothic UI Semibold"/>
                <a:cs typeface="Yu Gothic UI Semibold"/>
              </a:rPr>
              <a:t>・</a:t>
            </a:r>
            <a:r>
              <a:rPr dirty="0" sz="1600" spc="170" b="1">
                <a:latin typeface="Yu Gothic UI Semibold"/>
                <a:cs typeface="Yu Gothic UI Semibold"/>
              </a:rPr>
              <a:t>無条件給付</a:t>
            </a:r>
            <a:r>
              <a:rPr dirty="0" sz="1200" spc="105" b="1">
                <a:solidFill>
                  <a:srgbClr val="585858"/>
                </a:solidFill>
                <a:latin typeface="Yu Gothic UI Semibold"/>
                <a:cs typeface="Yu Gothic UI Semibold"/>
              </a:rPr>
              <a:t>（自国民</a:t>
            </a:r>
            <a:r>
              <a:rPr dirty="0" sz="1200" spc="90" b="1">
                <a:solidFill>
                  <a:srgbClr val="585858"/>
                </a:solidFill>
                <a:latin typeface="Yu Gothic UI Semibold"/>
                <a:cs typeface="Yu Gothic UI Semibold"/>
              </a:rPr>
              <a:t>であ</a:t>
            </a:r>
            <a:r>
              <a:rPr dirty="0" sz="1200" spc="95" b="1">
                <a:solidFill>
                  <a:srgbClr val="585858"/>
                </a:solidFill>
                <a:latin typeface="Yu Gothic UI Semibold"/>
                <a:cs typeface="Yu Gothic UI Semibold"/>
              </a:rPr>
              <a:t>れば</a:t>
            </a:r>
            <a:r>
              <a:rPr dirty="0" sz="1200" spc="105" b="1">
                <a:solidFill>
                  <a:srgbClr val="585858"/>
                </a:solidFill>
                <a:latin typeface="Yu Gothic UI Semibold"/>
                <a:cs typeface="Yu Gothic UI Semibold"/>
              </a:rPr>
              <a:t>受給条件無</a:t>
            </a:r>
            <a:r>
              <a:rPr dirty="0" sz="1200" spc="75" b="1">
                <a:solidFill>
                  <a:srgbClr val="585858"/>
                </a:solidFill>
                <a:latin typeface="Yu Gothic UI Semibold"/>
                <a:cs typeface="Yu Gothic UI Semibold"/>
              </a:rPr>
              <a:t>し</a:t>
            </a:r>
            <a:r>
              <a:rPr dirty="0" sz="1200" spc="70" b="1">
                <a:solidFill>
                  <a:srgbClr val="585858"/>
                </a:solidFill>
                <a:latin typeface="Yu Gothic UI Semibold"/>
                <a:cs typeface="Yu Gothic UI Semibold"/>
              </a:rPr>
              <a:t>。</a:t>
            </a:r>
            <a:r>
              <a:rPr dirty="0" sz="1200" spc="105" b="1">
                <a:solidFill>
                  <a:srgbClr val="585858"/>
                </a:solidFill>
                <a:latin typeface="Yu Gothic UI Semibold"/>
                <a:cs typeface="Yu Gothic UI Semibold"/>
              </a:rPr>
              <a:t>年齢</a:t>
            </a:r>
            <a:r>
              <a:rPr dirty="0" sz="1200" spc="70" b="1">
                <a:solidFill>
                  <a:srgbClr val="585858"/>
                </a:solidFill>
                <a:latin typeface="Yu Gothic UI Semibold"/>
                <a:cs typeface="Yu Gothic UI Semibold"/>
              </a:rPr>
              <a:t>、</a:t>
            </a:r>
            <a:r>
              <a:rPr dirty="0" sz="1200" spc="105" b="1">
                <a:solidFill>
                  <a:srgbClr val="585858"/>
                </a:solidFill>
                <a:latin typeface="Yu Gothic UI Semibold"/>
                <a:cs typeface="Yu Gothic UI Semibold"/>
              </a:rPr>
              <a:t>性別</a:t>
            </a:r>
            <a:r>
              <a:rPr dirty="0" sz="1200" spc="70" b="1">
                <a:solidFill>
                  <a:srgbClr val="585858"/>
                </a:solidFill>
                <a:latin typeface="Yu Gothic UI Semibold"/>
                <a:cs typeface="Yu Gothic UI Semibold"/>
              </a:rPr>
              <a:t>、</a:t>
            </a:r>
            <a:r>
              <a:rPr dirty="0" sz="1200" spc="105" b="1">
                <a:solidFill>
                  <a:srgbClr val="585858"/>
                </a:solidFill>
                <a:latin typeface="Yu Gothic UI Semibold"/>
                <a:cs typeface="Yu Gothic UI Semibold"/>
              </a:rPr>
              <a:t>既往歴</a:t>
            </a:r>
            <a:r>
              <a:rPr dirty="0" sz="1200" spc="70" b="1">
                <a:solidFill>
                  <a:srgbClr val="585858"/>
                </a:solidFill>
                <a:latin typeface="Yu Gothic UI Semibold"/>
                <a:cs typeface="Yu Gothic UI Semibold"/>
              </a:rPr>
              <a:t>、</a:t>
            </a:r>
            <a:r>
              <a:rPr dirty="0" sz="1200" spc="105" b="1">
                <a:solidFill>
                  <a:srgbClr val="585858"/>
                </a:solidFill>
                <a:latin typeface="Yu Gothic UI Semibold"/>
                <a:cs typeface="Yu Gothic UI Semibold"/>
              </a:rPr>
              <a:t>所得</a:t>
            </a:r>
            <a:r>
              <a:rPr dirty="0" sz="1200" spc="70" b="1">
                <a:solidFill>
                  <a:srgbClr val="585858"/>
                </a:solidFill>
                <a:latin typeface="Yu Gothic UI Semibold"/>
                <a:cs typeface="Yu Gothic UI Semibold"/>
              </a:rPr>
              <a:t>、</a:t>
            </a:r>
            <a:r>
              <a:rPr dirty="0" sz="1200" spc="105" b="1">
                <a:solidFill>
                  <a:srgbClr val="585858"/>
                </a:solidFill>
                <a:latin typeface="Yu Gothic UI Semibold"/>
                <a:cs typeface="Yu Gothic UI Semibold"/>
              </a:rPr>
              <a:t>就業状況</a:t>
            </a:r>
            <a:r>
              <a:rPr dirty="0" sz="1200" spc="95" b="1">
                <a:solidFill>
                  <a:srgbClr val="585858"/>
                </a:solidFill>
                <a:latin typeface="Yu Gothic UI Semibold"/>
                <a:cs typeface="Yu Gothic UI Semibold"/>
              </a:rPr>
              <a:t>な</a:t>
            </a:r>
            <a:r>
              <a:rPr dirty="0" sz="1200" spc="80" b="1">
                <a:solidFill>
                  <a:srgbClr val="585858"/>
                </a:solidFill>
                <a:latin typeface="Yu Gothic UI Semibold"/>
                <a:cs typeface="Yu Gothic UI Semibold"/>
              </a:rPr>
              <a:t>ど</a:t>
            </a:r>
            <a:r>
              <a:rPr dirty="0" sz="1200" spc="90" b="1">
                <a:solidFill>
                  <a:srgbClr val="585858"/>
                </a:solidFill>
                <a:latin typeface="Yu Gothic UI Semibold"/>
                <a:cs typeface="Yu Gothic UI Semibold"/>
              </a:rPr>
              <a:t>の</a:t>
            </a:r>
            <a:r>
              <a:rPr dirty="0" sz="1200" spc="105" b="1">
                <a:solidFill>
                  <a:srgbClr val="585858"/>
                </a:solidFill>
                <a:latin typeface="Yu Gothic UI Semibold"/>
                <a:cs typeface="Yu Gothic UI Semibold"/>
              </a:rPr>
              <a:t>制約無</a:t>
            </a:r>
            <a:r>
              <a:rPr dirty="0" sz="1200" spc="75" b="1">
                <a:solidFill>
                  <a:srgbClr val="585858"/>
                </a:solidFill>
                <a:latin typeface="Yu Gothic UI Semibold"/>
                <a:cs typeface="Yu Gothic UI Semibold"/>
              </a:rPr>
              <a:t>し</a:t>
            </a:r>
            <a:r>
              <a:rPr dirty="0" sz="1200" b="1">
                <a:solidFill>
                  <a:srgbClr val="585858"/>
                </a:solidFill>
                <a:latin typeface="Yu Gothic UI Semibold"/>
                <a:cs typeface="Yu Gothic UI Semibold"/>
              </a:rPr>
              <a:t>）</a:t>
            </a:r>
            <a:endParaRPr sz="1200">
              <a:latin typeface="Yu Gothic UI Semibold"/>
              <a:cs typeface="Yu Gothic UI Semibold"/>
            </a:endParaRPr>
          </a:p>
          <a:p>
            <a:pPr marL="12700">
              <a:lnSpc>
                <a:spcPct val="100000"/>
              </a:lnSpc>
              <a:spcBef>
                <a:spcPts val="275"/>
              </a:spcBef>
            </a:pPr>
            <a:r>
              <a:rPr dirty="0" sz="1600" spc="175" b="1">
                <a:latin typeface="Yu Gothic UI Semibold"/>
                <a:cs typeface="Yu Gothic UI Semibold"/>
              </a:rPr>
              <a:t>・ゼロ歳からの全国民に一律に現金給付</a:t>
            </a:r>
            <a:endParaRPr sz="1600">
              <a:latin typeface="Yu Gothic UI Semibold"/>
              <a:cs typeface="Yu Gothic UI Semibold"/>
            </a:endParaRPr>
          </a:p>
          <a:p>
            <a:pPr marL="12700">
              <a:lnSpc>
                <a:spcPct val="100000"/>
              </a:lnSpc>
              <a:spcBef>
                <a:spcPts val="280"/>
              </a:spcBef>
            </a:pPr>
            <a:r>
              <a:rPr dirty="0" sz="1600" spc="165" b="1">
                <a:latin typeface="Yu Gothic UI Semibold"/>
                <a:cs typeface="Yu Gothic UI Semibold"/>
              </a:rPr>
              <a:t>・受給期間の制限が無く永続的に支給される</a:t>
            </a:r>
            <a:endParaRPr sz="1600">
              <a:latin typeface="Yu Gothic UI Semibold"/>
              <a:cs typeface="Yu Gothic UI Semibold"/>
            </a:endParaRPr>
          </a:p>
        </p:txBody>
      </p:sp>
      <p:sp>
        <p:nvSpPr>
          <p:cNvPr id="9" name="object 9"/>
          <p:cNvSpPr txBox="1"/>
          <p:nvPr/>
        </p:nvSpPr>
        <p:spPr>
          <a:xfrm>
            <a:off x="591819" y="2578100"/>
            <a:ext cx="1076960" cy="1168400"/>
          </a:xfrm>
          <a:prstGeom prst="rect">
            <a:avLst/>
          </a:prstGeom>
          <a:solidFill>
            <a:srgbClr val="74B40B"/>
          </a:solidFill>
        </p:spPr>
        <p:txBody>
          <a:bodyPr wrap="square" lIns="0" tIns="261620" rIns="0" bIns="0" rtlCol="0" vert="horz">
            <a:spAutoFit/>
          </a:bodyPr>
          <a:lstStyle/>
          <a:p>
            <a:pPr marL="300355" marR="133350" indent="-127000">
              <a:lnSpc>
                <a:spcPct val="100000"/>
              </a:lnSpc>
              <a:spcBef>
                <a:spcPts val="2060"/>
              </a:spcBef>
            </a:pPr>
            <a:r>
              <a:rPr dirty="0" sz="2000" b="1">
                <a:solidFill>
                  <a:srgbClr val="FFFFFF"/>
                </a:solidFill>
                <a:latin typeface="Yu Gothic UI Semibold"/>
                <a:cs typeface="Yu Gothic UI Semibold"/>
              </a:rPr>
              <a:t>制度的 </a:t>
            </a:r>
            <a:r>
              <a:rPr dirty="0" sz="2000" b="1">
                <a:solidFill>
                  <a:srgbClr val="FFFFFF"/>
                </a:solidFill>
                <a:latin typeface="Yu Gothic UI Semibold"/>
                <a:cs typeface="Yu Gothic UI Semibold"/>
              </a:rPr>
              <a:t>長所</a:t>
            </a:r>
            <a:endParaRPr sz="2000">
              <a:latin typeface="Yu Gothic UI Semibold"/>
              <a:cs typeface="Yu Gothic UI Semibold"/>
            </a:endParaRPr>
          </a:p>
        </p:txBody>
      </p:sp>
      <p:sp>
        <p:nvSpPr>
          <p:cNvPr id="10" name="object 10"/>
          <p:cNvSpPr txBox="1"/>
          <p:nvPr/>
        </p:nvSpPr>
        <p:spPr>
          <a:xfrm>
            <a:off x="1429702" y="883919"/>
            <a:ext cx="8402955" cy="396240"/>
          </a:xfrm>
          <a:prstGeom prst="rect">
            <a:avLst/>
          </a:prstGeom>
          <a:solidFill>
            <a:srgbClr val="F4FBD7"/>
          </a:solidFill>
        </p:spPr>
        <p:txBody>
          <a:bodyPr wrap="square" lIns="0" tIns="73660" rIns="0" bIns="0" rtlCol="0" vert="horz">
            <a:spAutoFit/>
          </a:bodyPr>
          <a:lstStyle/>
          <a:p>
            <a:pPr marL="198120">
              <a:lnSpc>
                <a:spcPct val="100000"/>
              </a:lnSpc>
              <a:spcBef>
                <a:spcPts val="580"/>
              </a:spcBef>
            </a:pPr>
            <a:r>
              <a:rPr dirty="0" sz="1500" spc="140" b="1">
                <a:latin typeface="Yu Gothic UI Semibold"/>
                <a:cs typeface="Yu Gothic UI Semibold"/>
              </a:rPr>
              <a:t>すべ</a:t>
            </a:r>
            <a:r>
              <a:rPr dirty="0" sz="1500" spc="130" b="1">
                <a:latin typeface="Yu Gothic UI Semibold"/>
                <a:cs typeface="Yu Gothic UI Semibold"/>
              </a:rPr>
              <a:t>て</a:t>
            </a:r>
            <a:r>
              <a:rPr dirty="0" sz="1500" spc="140" b="1">
                <a:latin typeface="Yu Gothic UI Semibold"/>
                <a:cs typeface="Yu Gothic UI Semibold"/>
              </a:rPr>
              <a:t>の</a:t>
            </a:r>
            <a:r>
              <a:rPr dirty="0" sz="1500" spc="170" b="1">
                <a:latin typeface="Yu Gothic UI Semibold"/>
                <a:cs typeface="Yu Gothic UI Semibold"/>
              </a:rPr>
              <a:t>国民</a:t>
            </a:r>
            <a:r>
              <a:rPr dirty="0" sz="1500" spc="135" b="1">
                <a:latin typeface="Yu Gothic UI Semibold"/>
                <a:cs typeface="Yu Gothic UI Semibold"/>
              </a:rPr>
              <a:t>に</a:t>
            </a:r>
            <a:r>
              <a:rPr dirty="0" sz="1500" spc="170" b="1">
                <a:latin typeface="Yu Gothic UI Semibold"/>
                <a:cs typeface="Yu Gothic UI Semibold"/>
              </a:rPr>
              <a:t>対</a:t>
            </a:r>
            <a:r>
              <a:rPr dirty="0" sz="1500" spc="120" b="1">
                <a:latin typeface="Yu Gothic UI Semibold"/>
                <a:cs typeface="Yu Gothic UI Semibold"/>
              </a:rPr>
              <a:t>し</a:t>
            </a:r>
            <a:r>
              <a:rPr dirty="0" sz="1500" spc="130" b="1">
                <a:latin typeface="Yu Gothic UI Semibold"/>
                <a:cs typeface="Yu Gothic UI Semibold"/>
              </a:rPr>
              <a:t>て</a:t>
            </a:r>
            <a:r>
              <a:rPr dirty="0" sz="1500" spc="110" b="1">
                <a:latin typeface="Yu Gothic UI Semibold"/>
                <a:cs typeface="Yu Gothic UI Semibold"/>
              </a:rPr>
              <a:t>、</a:t>
            </a:r>
            <a:r>
              <a:rPr dirty="0" sz="1500" spc="170" b="1">
                <a:latin typeface="Yu Gothic UI Semibold"/>
                <a:cs typeface="Yu Gothic UI Semibold"/>
              </a:rPr>
              <a:t>生活</a:t>
            </a:r>
            <a:r>
              <a:rPr dirty="0" sz="1500" spc="130" b="1">
                <a:latin typeface="Yu Gothic UI Semibold"/>
                <a:cs typeface="Yu Gothic UI Semibold"/>
              </a:rPr>
              <a:t>を</a:t>
            </a:r>
            <a:r>
              <a:rPr dirty="0" sz="1500" spc="170" b="1">
                <a:latin typeface="Yu Gothic UI Semibold"/>
                <a:cs typeface="Yu Gothic UI Semibold"/>
              </a:rPr>
              <a:t>補</a:t>
            </a:r>
            <a:r>
              <a:rPr dirty="0" sz="1500" spc="135" b="1">
                <a:latin typeface="Yu Gothic UI Semibold"/>
                <a:cs typeface="Yu Gothic UI Semibold"/>
              </a:rPr>
              <a:t>え</a:t>
            </a:r>
            <a:r>
              <a:rPr dirty="0" sz="1500" spc="130" b="1">
                <a:latin typeface="Yu Gothic UI Semibold"/>
                <a:cs typeface="Yu Gothic UI Semibold"/>
              </a:rPr>
              <a:t>る</a:t>
            </a:r>
            <a:r>
              <a:rPr dirty="0" sz="1500" spc="135" b="1">
                <a:latin typeface="Yu Gothic UI Semibold"/>
                <a:cs typeface="Yu Gothic UI Semibold"/>
              </a:rPr>
              <a:t>だけ</a:t>
            </a:r>
            <a:r>
              <a:rPr dirty="0" sz="1500" spc="140" b="1">
                <a:latin typeface="Yu Gothic UI Semibold"/>
                <a:cs typeface="Yu Gothic UI Semibold"/>
              </a:rPr>
              <a:t>の</a:t>
            </a:r>
            <a:r>
              <a:rPr dirty="0" sz="1500" spc="170" b="1">
                <a:latin typeface="Yu Gothic UI Semibold"/>
                <a:cs typeface="Yu Gothic UI Semibold"/>
              </a:rPr>
              <a:t>一定額</a:t>
            </a:r>
            <a:r>
              <a:rPr dirty="0" sz="1500" spc="140" b="1">
                <a:latin typeface="Yu Gothic UI Semibold"/>
                <a:cs typeface="Yu Gothic UI Semibold"/>
              </a:rPr>
              <a:t>の</a:t>
            </a:r>
            <a:r>
              <a:rPr dirty="0" sz="1500" spc="170" b="1">
                <a:latin typeface="Yu Gothic UI Semibold"/>
                <a:cs typeface="Yu Gothic UI Semibold"/>
              </a:rPr>
              <a:t>金銭</a:t>
            </a:r>
            <a:r>
              <a:rPr dirty="0" sz="1500" spc="130" b="1">
                <a:latin typeface="Yu Gothic UI Semibold"/>
                <a:cs typeface="Yu Gothic UI Semibold"/>
              </a:rPr>
              <a:t>を</a:t>
            </a:r>
            <a:r>
              <a:rPr dirty="0" sz="1500" spc="170" b="1">
                <a:latin typeface="Yu Gothic UI Semibold"/>
                <a:cs typeface="Yu Gothic UI Semibold"/>
              </a:rPr>
              <a:t>無条件</a:t>
            </a:r>
            <a:r>
              <a:rPr dirty="0" sz="1500" spc="140" b="1">
                <a:latin typeface="Yu Gothic UI Semibold"/>
                <a:cs typeface="Yu Gothic UI Semibold"/>
              </a:rPr>
              <a:t>か</a:t>
            </a:r>
            <a:r>
              <a:rPr dirty="0" sz="1500" spc="135" b="1">
                <a:latin typeface="Yu Gothic UI Semibold"/>
                <a:cs typeface="Yu Gothic UI Semibold"/>
              </a:rPr>
              <a:t>つ</a:t>
            </a:r>
            <a:r>
              <a:rPr dirty="0" sz="1500" spc="170" b="1">
                <a:latin typeface="Yu Gothic UI Semibold"/>
                <a:cs typeface="Yu Gothic UI Semibold"/>
              </a:rPr>
              <a:t>無期限</a:t>
            </a:r>
            <a:r>
              <a:rPr dirty="0" sz="1500" spc="135" b="1">
                <a:latin typeface="Yu Gothic UI Semibold"/>
                <a:cs typeface="Yu Gothic UI Semibold"/>
              </a:rPr>
              <a:t>に</a:t>
            </a:r>
            <a:r>
              <a:rPr dirty="0" sz="1500" spc="170" b="1">
                <a:latin typeface="Yu Gothic UI Semibold"/>
                <a:cs typeface="Yu Gothic UI Semibold"/>
              </a:rPr>
              <a:t>給付</a:t>
            </a:r>
            <a:r>
              <a:rPr dirty="0" sz="1500" spc="140" b="1">
                <a:latin typeface="Yu Gothic UI Semibold"/>
                <a:cs typeface="Yu Gothic UI Semibold"/>
              </a:rPr>
              <a:t>す</a:t>
            </a:r>
            <a:r>
              <a:rPr dirty="0" sz="1500" spc="130" b="1">
                <a:latin typeface="Yu Gothic UI Semibold"/>
                <a:cs typeface="Yu Gothic UI Semibold"/>
              </a:rPr>
              <a:t>る</a:t>
            </a:r>
            <a:r>
              <a:rPr dirty="0" sz="1500" spc="170" b="1">
                <a:latin typeface="Yu Gothic UI Semibold"/>
                <a:cs typeface="Yu Gothic UI Semibold"/>
              </a:rPr>
              <a:t>制度</a:t>
            </a:r>
            <a:endParaRPr sz="1500">
              <a:latin typeface="Yu Gothic UI Semibold"/>
              <a:cs typeface="Yu Gothic UI Semibold"/>
            </a:endParaRPr>
          </a:p>
        </p:txBody>
      </p:sp>
      <p:sp>
        <p:nvSpPr>
          <p:cNvPr id="11" name="object 11"/>
          <p:cNvSpPr txBox="1"/>
          <p:nvPr/>
        </p:nvSpPr>
        <p:spPr>
          <a:xfrm>
            <a:off x="449580" y="1379219"/>
            <a:ext cx="574040" cy="909319"/>
          </a:xfrm>
          <a:prstGeom prst="rect">
            <a:avLst/>
          </a:prstGeom>
          <a:solidFill>
            <a:srgbClr val="CCEF47"/>
          </a:solidFill>
        </p:spPr>
        <p:txBody>
          <a:bodyPr wrap="square" lIns="0" tIns="1905" rIns="0" bIns="0" rtlCol="0" vert="horz">
            <a:spAutoFit/>
          </a:bodyPr>
          <a:lstStyle/>
          <a:p>
            <a:pPr>
              <a:lnSpc>
                <a:spcPct val="100000"/>
              </a:lnSpc>
              <a:spcBef>
                <a:spcPts val="15"/>
              </a:spcBef>
            </a:pPr>
            <a:endParaRPr sz="1400">
              <a:latin typeface="Times New Roman"/>
              <a:cs typeface="Times New Roman"/>
            </a:endParaRPr>
          </a:p>
          <a:p>
            <a:pPr marL="169545" marR="167640">
              <a:lnSpc>
                <a:spcPts val="2060"/>
              </a:lnSpc>
            </a:pPr>
            <a:r>
              <a:rPr dirty="0" sz="1800" spc="-10" b="1">
                <a:latin typeface="MS PGothic"/>
                <a:cs typeface="MS PGothic"/>
              </a:rPr>
              <a:t>要 件</a:t>
            </a:r>
            <a:endParaRPr sz="1800">
              <a:latin typeface="MS PGothic"/>
              <a:cs typeface="MS PGothic"/>
            </a:endParaRPr>
          </a:p>
        </p:txBody>
      </p:sp>
      <p:grpSp>
        <p:nvGrpSpPr>
          <p:cNvPr id="12" name="object 12"/>
          <p:cNvGrpSpPr/>
          <p:nvPr/>
        </p:nvGrpSpPr>
        <p:grpSpPr>
          <a:xfrm>
            <a:off x="1668779" y="2578100"/>
            <a:ext cx="7691120" cy="1168400"/>
            <a:chOff x="1668779" y="2578100"/>
            <a:chExt cx="7691120" cy="1168400"/>
          </a:xfrm>
        </p:grpSpPr>
        <p:pic>
          <p:nvPicPr>
            <p:cNvPr id="13" name="object 13"/>
            <p:cNvPicPr/>
            <p:nvPr/>
          </p:nvPicPr>
          <p:blipFill>
            <a:blip r:embed="rId2" cstate="print"/>
            <a:stretch>
              <a:fillRect/>
            </a:stretch>
          </p:blipFill>
          <p:spPr>
            <a:xfrm>
              <a:off x="1668779" y="2578100"/>
              <a:ext cx="3848100" cy="584200"/>
            </a:xfrm>
            <a:prstGeom prst="rect">
              <a:avLst/>
            </a:prstGeom>
          </p:spPr>
        </p:pic>
        <p:pic>
          <p:nvPicPr>
            <p:cNvPr id="14" name="object 14"/>
            <p:cNvPicPr/>
            <p:nvPr/>
          </p:nvPicPr>
          <p:blipFill>
            <a:blip r:embed="rId3" cstate="print"/>
            <a:stretch>
              <a:fillRect/>
            </a:stretch>
          </p:blipFill>
          <p:spPr>
            <a:xfrm>
              <a:off x="5511800" y="2578100"/>
              <a:ext cx="3848100" cy="584200"/>
            </a:xfrm>
            <a:prstGeom prst="rect">
              <a:avLst/>
            </a:prstGeom>
          </p:spPr>
        </p:pic>
        <p:pic>
          <p:nvPicPr>
            <p:cNvPr id="15" name="object 15"/>
            <p:cNvPicPr/>
            <p:nvPr/>
          </p:nvPicPr>
          <p:blipFill>
            <a:blip r:embed="rId4" cstate="print"/>
            <a:stretch>
              <a:fillRect/>
            </a:stretch>
          </p:blipFill>
          <p:spPr>
            <a:xfrm>
              <a:off x="1668779" y="3162300"/>
              <a:ext cx="3843020" cy="584200"/>
            </a:xfrm>
            <a:prstGeom prst="rect">
              <a:avLst/>
            </a:prstGeom>
          </p:spPr>
        </p:pic>
        <p:pic>
          <p:nvPicPr>
            <p:cNvPr id="16" name="object 16"/>
            <p:cNvPicPr/>
            <p:nvPr/>
          </p:nvPicPr>
          <p:blipFill>
            <a:blip r:embed="rId3" cstate="print"/>
            <a:stretch>
              <a:fillRect/>
            </a:stretch>
          </p:blipFill>
          <p:spPr>
            <a:xfrm>
              <a:off x="5511800" y="3162300"/>
              <a:ext cx="3848100" cy="584200"/>
            </a:xfrm>
            <a:prstGeom prst="rect">
              <a:avLst/>
            </a:prstGeom>
          </p:spPr>
        </p:pic>
      </p:grpSp>
      <p:graphicFrame>
        <p:nvGraphicFramePr>
          <p:cNvPr id="17" name="object 17"/>
          <p:cNvGraphicFramePr>
            <a:graphicFrameLocks noGrp="1"/>
          </p:cNvGraphicFramePr>
          <p:nvPr/>
        </p:nvGraphicFramePr>
        <p:xfrm>
          <a:off x="1664017" y="2573337"/>
          <a:ext cx="7705725" cy="1168400"/>
        </p:xfrm>
        <a:graphic>
          <a:graphicData uri="http://schemas.openxmlformats.org/drawingml/2006/table">
            <a:tbl>
              <a:tblPr firstRow="1" bandRow="1">
                <a:tableStyleId>{2D5ABB26-0587-4C30-8999-92F81FD0307C}</a:tableStyleId>
              </a:tblPr>
              <a:tblGrid>
                <a:gridCol w="3845560"/>
                <a:gridCol w="3845560"/>
              </a:tblGrid>
              <a:tr h="584200">
                <a:tc>
                  <a:txBody>
                    <a:bodyPr/>
                    <a:lstStyle/>
                    <a:p>
                      <a:pPr marL="701675" marR="494030">
                        <a:lnSpc>
                          <a:spcPct val="100000"/>
                        </a:lnSpc>
                        <a:spcBef>
                          <a:spcPts val="275"/>
                        </a:spcBef>
                      </a:pPr>
                      <a:r>
                        <a:rPr dirty="0" sz="1600" b="1">
                          <a:latin typeface="Yu Gothic UI Semibold"/>
                          <a:cs typeface="Yu Gothic UI Semibold"/>
                        </a:rPr>
                        <a:t>シンプル（簡素）であること </a:t>
                      </a:r>
                      <a:r>
                        <a:rPr dirty="0" sz="1600" spc="355" b="1">
                          <a:latin typeface="Yu Gothic UI Semibold"/>
                          <a:cs typeface="Yu Gothic UI Semibold"/>
                        </a:rPr>
                        <a:t>運用</a:t>
                      </a:r>
                      <a:r>
                        <a:rPr dirty="0" sz="1600" spc="250" b="1">
                          <a:latin typeface="Yu Gothic UI Semibold"/>
                          <a:cs typeface="Yu Gothic UI Semibold"/>
                        </a:rPr>
                        <a:t>コ</a:t>
                      </a:r>
                      <a:r>
                        <a:rPr dirty="0" sz="1600" spc="275" b="1">
                          <a:latin typeface="Yu Gothic UI Semibold"/>
                          <a:cs typeface="Yu Gothic UI Semibold"/>
                        </a:rPr>
                        <a:t>ス</a:t>
                      </a:r>
                      <a:r>
                        <a:rPr dirty="0" sz="1600" spc="250" b="1">
                          <a:latin typeface="Yu Gothic UI Semibold"/>
                          <a:cs typeface="Yu Gothic UI Semibold"/>
                        </a:rPr>
                        <a:t>ト</a:t>
                      </a:r>
                      <a:r>
                        <a:rPr dirty="0" sz="1600" spc="300" b="1">
                          <a:latin typeface="Yu Gothic UI Semibold"/>
                          <a:cs typeface="Yu Gothic UI Semibold"/>
                        </a:rPr>
                        <a:t>が</a:t>
                      </a:r>
                      <a:r>
                        <a:rPr dirty="0" sz="1600" spc="355" b="1">
                          <a:latin typeface="Yu Gothic UI Semibold"/>
                          <a:cs typeface="Yu Gothic UI Semibold"/>
                        </a:rPr>
                        <a:t>小</a:t>
                      </a:r>
                      <a:r>
                        <a:rPr dirty="0" sz="1600" spc="250" b="1">
                          <a:latin typeface="Yu Gothic UI Semibold"/>
                          <a:cs typeface="Yu Gothic UI Semibold"/>
                        </a:rPr>
                        <a:t>さ</a:t>
                      </a:r>
                      <a:r>
                        <a:rPr dirty="0" sz="1600" spc="295" b="1">
                          <a:latin typeface="Yu Gothic UI Semibold"/>
                          <a:cs typeface="Yu Gothic UI Semibold"/>
                        </a:rPr>
                        <a:t>い</a:t>
                      </a:r>
                      <a:r>
                        <a:rPr dirty="0" sz="1600" spc="235" b="1">
                          <a:latin typeface="Yu Gothic UI Semibold"/>
                          <a:cs typeface="Yu Gothic UI Semibold"/>
                        </a:rPr>
                        <a:t>こ</a:t>
                      </a:r>
                      <a:r>
                        <a:rPr dirty="0" sz="1600" spc="260" b="1">
                          <a:latin typeface="Yu Gothic UI Semibold"/>
                          <a:cs typeface="Yu Gothic UI Semibold"/>
                        </a:rPr>
                        <a:t>と</a:t>
                      </a:r>
                      <a:endParaRPr sz="1600">
                        <a:latin typeface="Yu Gothic UI Semibold"/>
                        <a:cs typeface="Yu Gothic UI Semibold"/>
                      </a:endParaRPr>
                    </a:p>
                  </a:txBody>
                  <a:tcPr marL="0" marR="0" marB="0" marT="34925">
                    <a:lnL w="9525">
                      <a:solidFill>
                        <a:srgbClr val="7E7E7E"/>
                      </a:solidFill>
                      <a:prstDash val="solid"/>
                    </a:lnL>
                    <a:lnR w="19050">
                      <a:solidFill>
                        <a:srgbClr val="7E7E7E"/>
                      </a:solidFill>
                      <a:prstDash val="solid"/>
                    </a:lnR>
                    <a:lnT w="9525">
                      <a:solidFill>
                        <a:srgbClr val="7E7E7E"/>
                      </a:solidFill>
                      <a:prstDash val="solid"/>
                    </a:lnT>
                    <a:lnB w="9525">
                      <a:solidFill>
                        <a:srgbClr val="7E7E7E"/>
                      </a:solidFill>
                      <a:prstDash val="solid"/>
                    </a:lnB>
                  </a:tcPr>
                </a:tc>
                <a:tc>
                  <a:txBody>
                    <a:bodyPr/>
                    <a:lstStyle/>
                    <a:p>
                      <a:pPr marL="803910">
                        <a:lnSpc>
                          <a:spcPct val="100000"/>
                        </a:lnSpc>
                        <a:spcBef>
                          <a:spcPts val="1235"/>
                        </a:spcBef>
                      </a:pPr>
                      <a:r>
                        <a:rPr dirty="0" sz="1600" b="1">
                          <a:latin typeface="Yu Gothic UI Semibold"/>
                          <a:cs typeface="Yu Gothic UI Semibold"/>
                        </a:rPr>
                        <a:t>恣意性と裁量が入らない</a:t>
                      </a:r>
                      <a:endParaRPr sz="1600">
                        <a:latin typeface="Yu Gothic UI Semibold"/>
                        <a:cs typeface="Yu Gothic UI Semibold"/>
                      </a:endParaRPr>
                    </a:p>
                  </a:txBody>
                  <a:tcPr marL="0" marR="0" marB="0" marT="156845">
                    <a:lnL w="19050">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r>
              <a:tr h="584200">
                <a:tc>
                  <a:txBody>
                    <a:bodyPr/>
                    <a:lstStyle/>
                    <a:p>
                      <a:pPr algn="ctr">
                        <a:lnSpc>
                          <a:spcPct val="100000"/>
                        </a:lnSpc>
                        <a:spcBef>
                          <a:spcPts val="520"/>
                        </a:spcBef>
                      </a:pPr>
                      <a:r>
                        <a:rPr dirty="0" sz="1600" b="1">
                          <a:latin typeface="Yu Gothic UI Semibold"/>
                          <a:cs typeface="Yu Gothic UI Semibold"/>
                        </a:rPr>
                        <a:t>働くインセンティブが失われない</a:t>
                      </a:r>
                      <a:endParaRPr sz="1600">
                        <a:latin typeface="Yu Gothic UI Semibold"/>
                        <a:cs typeface="Yu Gothic UI Semibold"/>
                      </a:endParaRPr>
                    </a:p>
                    <a:p>
                      <a:pPr algn="ctr">
                        <a:lnSpc>
                          <a:spcPct val="100000"/>
                        </a:lnSpc>
                        <a:spcBef>
                          <a:spcPts val="20"/>
                        </a:spcBef>
                      </a:pPr>
                      <a:r>
                        <a:rPr dirty="0" sz="1200" spc="20" b="1">
                          <a:solidFill>
                            <a:srgbClr val="585858"/>
                          </a:solidFill>
                          <a:latin typeface="Yu Gothic UI Semibold"/>
                          <a:cs typeface="Yu Gothic UI Semibold"/>
                        </a:rPr>
                        <a:t>（生活保護</a:t>
                      </a:r>
                      <a:r>
                        <a:rPr dirty="0" sz="1200" spc="15" b="1">
                          <a:solidFill>
                            <a:srgbClr val="585858"/>
                          </a:solidFill>
                          <a:latin typeface="Yu Gothic UI Semibold"/>
                          <a:cs typeface="Yu Gothic UI Semibold"/>
                        </a:rPr>
                        <a:t>や</a:t>
                      </a:r>
                      <a:r>
                        <a:rPr dirty="0" sz="1200" spc="20" b="1">
                          <a:solidFill>
                            <a:srgbClr val="585858"/>
                          </a:solidFill>
                          <a:latin typeface="Yu Gothic UI Semibold"/>
                          <a:cs typeface="Yu Gothic UI Semibold"/>
                        </a:rPr>
                        <a:t>配偶者控除</a:t>
                      </a:r>
                      <a:r>
                        <a:rPr dirty="0" sz="1200" spc="15" b="1">
                          <a:solidFill>
                            <a:srgbClr val="585858"/>
                          </a:solidFill>
                          <a:latin typeface="Yu Gothic UI Semibold"/>
                          <a:cs typeface="Yu Gothic UI Semibold"/>
                        </a:rPr>
                        <a:t>の</a:t>
                      </a:r>
                      <a:r>
                        <a:rPr dirty="0" sz="1200" spc="20" b="1">
                          <a:solidFill>
                            <a:srgbClr val="585858"/>
                          </a:solidFill>
                          <a:latin typeface="Yu Gothic UI Semibold"/>
                          <a:cs typeface="Yu Gothic UI Semibold"/>
                        </a:rPr>
                        <a:t>対象者）</a:t>
                      </a:r>
                      <a:endParaRPr sz="1200">
                        <a:latin typeface="Yu Gothic UI Semibold"/>
                        <a:cs typeface="Yu Gothic UI Semibold"/>
                      </a:endParaRPr>
                    </a:p>
                  </a:txBody>
                  <a:tcPr marL="0" marR="0" marB="0" marT="6604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c>
                  <a:txBody>
                    <a:bodyPr/>
                    <a:lstStyle/>
                    <a:p>
                      <a:pPr marL="803910">
                        <a:lnSpc>
                          <a:spcPct val="100000"/>
                        </a:lnSpc>
                        <a:spcBef>
                          <a:spcPts val="1240"/>
                        </a:spcBef>
                      </a:pPr>
                      <a:r>
                        <a:rPr dirty="0" sz="1600" b="1">
                          <a:latin typeface="Yu Gothic UI Semibold"/>
                          <a:cs typeface="Yu Gothic UI Semibold"/>
                        </a:rPr>
                        <a:t>個人の尊厳を傷つけない</a:t>
                      </a:r>
                      <a:endParaRPr sz="1600">
                        <a:latin typeface="Yu Gothic UI Semibold"/>
                        <a:cs typeface="Yu Gothic UI Semibold"/>
                      </a:endParaRPr>
                    </a:p>
                  </a:txBody>
                  <a:tcPr marL="0" marR="0" marB="0" marT="157480">
                    <a:lnL w="9525">
                      <a:solidFill>
                        <a:srgbClr val="7E7E7E"/>
                      </a:solidFill>
                      <a:prstDash val="solid"/>
                    </a:lnL>
                    <a:lnR w="9525">
                      <a:solidFill>
                        <a:srgbClr val="7E7E7E"/>
                      </a:solidFill>
                      <a:prstDash val="solid"/>
                    </a:lnR>
                    <a:lnT w="9525">
                      <a:solidFill>
                        <a:srgbClr val="7E7E7E"/>
                      </a:solidFill>
                      <a:prstDash val="solid"/>
                    </a:lnT>
                    <a:lnB w="9525">
                      <a:solidFill>
                        <a:srgbClr val="7E7E7E"/>
                      </a:solidFill>
                      <a:prstDash val="solid"/>
                    </a:lnB>
                  </a:tcPr>
                </a:tc>
              </a:tr>
            </a:tbl>
          </a:graphicData>
        </a:graphic>
      </p:graphicFrame>
      <p:sp>
        <p:nvSpPr>
          <p:cNvPr id="18" name="object 18"/>
          <p:cNvSpPr/>
          <p:nvPr/>
        </p:nvSpPr>
        <p:spPr>
          <a:xfrm>
            <a:off x="622300" y="4561840"/>
            <a:ext cx="48260" cy="1854200"/>
          </a:xfrm>
          <a:custGeom>
            <a:avLst/>
            <a:gdLst/>
            <a:ahLst/>
            <a:cxnLst/>
            <a:rect l="l" t="t" r="r" b="b"/>
            <a:pathLst>
              <a:path w="48259" h="1854200">
                <a:moveTo>
                  <a:pt x="48259" y="0"/>
                </a:moveTo>
                <a:lnTo>
                  <a:pt x="0" y="0"/>
                </a:lnTo>
                <a:lnTo>
                  <a:pt x="0" y="1854200"/>
                </a:lnTo>
                <a:lnTo>
                  <a:pt x="48259" y="1854200"/>
                </a:lnTo>
                <a:lnTo>
                  <a:pt x="48259" y="0"/>
                </a:lnTo>
                <a:close/>
              </a:path>
            </a:pathLst>
          </a:custGeom>
          <a:solidFill>
            <a:srgbClr val="CCEF47"/>
          </a:solidFill>
        </p:spPr>
        <p:txBody>
          <a:bodyPr wrap="square" lIns="0" tIns="0" rIns="0" bIns="0" rtlCol="0"/>
          <a:lstStyle/>
          <a:p/>
        </p:txBody>
      </p:sp>
      <p:sp>
        <p:nvSpPr>
          <p:cNvPr id="19" name="object 19"/>
          <p:cNvSpPr txBox="1"/>
          <p:nvPr/>
        </p:nvSpPr>
        <p:spPr>
          <a:xfrm>
            <a:off x="423227" y="4131703"/>
            <a:ext cx="5799455" cy="391160"/>
          </a:xfrm>
          <a:prstGeom prst="rect">
            <a:avLst/>
          </a:prstGeom>
        </p:spPr>
        <p:txBody>
          <a:bodyPr wrap="square" lIns="0" tIns="12700" rIns="0" bIns="0" rtlCol="0" vert="horz">
            <a:spAutoFit/>
          </a:bodyPr>
          <a:lstStyle/>
          <a:p>
            <a:pPr marL="12700">
              <a:lnSpc>
                <a:spcPct val="100000"/>
              </a:lnSpc>
              <a:spcBef>
                <a:spcPts val="100"/>
              </a:spcBef>
            </a:pPr>
            <a:r>
              <a:rPr dirty="0" sz="2400" spc="55" b="1">
                <a:solidFill>
                  <a:srgbClr val="00AF50"/>
                </a:solidFill>
                <a:latin typeface="Yu Gothic UI Semibold"/>
                <a:cs typeface="Yu Gothic UI Semibold"/>
              </a:rPr>
              <a:t>BI</a:t>
            </a:r>
            <a:r>
              <a:rPr dirty="0" sz="2400" spc="300" b="1">
                <a:solidFill>
                  <a:srgbClr val="00AF50"/>
                </a:solidFill>
                <a:latin typeface="Yu Gothic UI Semibold"/>
                <a:cs typeface="Yu Gothic UI Semibold"/>
              </a:rPr>
              <a:t>に</a:t>
            </a:r>
            <a:r>
              <a:rPr dirty="0" sz="2400" spc="290" b="1">
                <a:solidFill>
                  <a:srgbClr val="00AF50"/>
                </a:solidFill>
                <a:latin typeface="Yu Gothic UI Semibold"/>
                <a:cs typeface="Yu Gothic UI Semibold"/>
              </a:rPr>
              <a:t>よ</a:t>
            </a:r>
            <a:r>
              <a:rPr dirty="0" sz="2400" spc="250" b="1">
                <a:solidFill>
                  <a:srgbClr val="00AF50"/>
                </a:solidFill>
                <a:latin typeface="Yu Gothic UI Semibold"/>
                <a:cs typeface="Yu Gothic UI Semibold"/>
              </a:rPr>
              <a:t>っ</a:t>
            </a:r>
            <a:r>
              <a:rPr dirty="0" sz="2400" spc="290" b="1">
                <a:solidFill>
                  <a:srgbClr val="00AF50"/>
                </a:solidFill>
                <a:latin typeface="Yu Gothic UI Semibold"/>
                <a:cs typeface="Yu Gothic UI Semibold"/>
              </a:rPr>
              <a:t>て</a:t>
            </a:r>
            <a:r>
              <a:rPr dirty="0" sz="2400" spc="375" b="1">
                <a:solidFill>
                  <a:srgbClr val="00AF50"/>
                </a:solidFill>
                <a:latin typeface="Yu Gothic UI Semibold"/>
                <a:cs typeface="Yu Gothic UI Semibold"/>
              </a:rPr>
              <a:t>予想</a:t>
            </a:r>
            <a:r>
              <a:rPr dirty="0" sz="2400" spc="265" b="1">
                <a:solidFill>
                  <a:srgbClr val="00AF50"/>
                </a:solidFill>
                <a:latin typeface="Yu Gothic UI Semibold"/>
                <a:cs typeface="Yu Gothic UI Semibold"/>
              </a:rPr>
              <a:t>さ</a:t>
            </a:r>
            <a:r>
              <a:rPr dirty="0" sz="2400" spc="340" b="1">
                <a:solidFill>
                  <a:srgbClr val="00AF50"/>
                </a:solidFill>
                <a:latin typeface="Yu Gothic UI Semibold"/>
                <a:cs typeface="Yu Gothic UI Semibold"/>
              </a:rPr>
              <a:t>れ</a:t>
            </a:r>
            <a:r>
              <a:rPr dirty="0" sz="2400" spc="295" b="1">
                <a:solidFill>
                  <a:srgbClr val="00AF50"/>
                </a:solidFill>
                <a:latin typeface="Yu Gothic UI Semibold"/>
                <a:cs typeface="Yu Gothic UI Semibold"/>
              </a:rPr>
              <a:t>る</a:t>
            </a:r>
            <a:r>
              <a:rPr dirty="0" sz="2400" spc="375" b="1">
                <a:solidFill>
                  <a:srgbClr val="00AF50"/>
                </a:solidFill>
                <a:latin typeface="Yu Gothic UI Semibold"/>
                <a:cs typeface="Yu Gothic UI Semibold"/>
              </a:rPr>
              <a:t>代表的</a:t>
            </a:r>
            <a:r>
              <a:rPr dirty="0" sz="2400" spc="330" b="1">
                <a:solidFill>
                  <a:srgbClr val="00AF50"/>
                </a:solidFill>
                <a:latin typeface="Yu Gothic UI Semibold"/>
                <a:cs typeface="Yu Gothic UI Semibold"/>
              </a:rPr>
              <a:t>な</a:t>
            </a:r>
            <a:r>
              <a:rPr dirty="0" sz="2400" spc="295" b="1">
                <a:solidFill>
                  <a:srgbClr val="00AF50"/>
                </a:solidFill>
                <a:latin typeface="Yu Gothic UI Semibold"/>
                <a:cs typeface="Yu Gothic UI Semibold"/>
              </a:rPr>
              <a:t>プ</a:t>
            </a:r>
            <a:r>
              <a:rPr dirty="0" sz="2400" spc="265" b="1">
                <a:solidFill>
                  <a:srgbClr val="00AF50"/>
                </a:solidFill>
                <a:latin typeface="Yu Gothic UI Semibold"/>
                <a:cs typeface="Yu Gothic UI Semibold"/>
              </a:rPr>
              <a:t>ラ</a:t>
            </a:r>
            <a:r>
              <a:rPr dirty="0" sz="2400" spc="290" b="1">
                <a:solidFill>
                  <a:srgbClr val="00AF50"/>
                </a:solidFill>
                <a:latin typeface="Yu Gothic UI Semibold"/>
                <a:cs typeface="Yu Gothic UI Semibold"/>
              </a:rPr>
              <a:t>ス</a:t>
            </a:r>
            <a:r>
              <a:rPr dirty="0" sz="2400" spc="375" b="1">
                <a:solidFill>
                  <a:srgbClr val="00AF50"/>
                </a:solidFill>
                <a:latin typeface="Yu Gothic UI Semibold"/>
                <a:cs typeface="Yu Gothic UI Semibold"/>
              </a:rPr>
              <a:t>効果</a:t>
            </a:r>
            <a:endParaRPr sz="2400">
              <a:latin typeface="Yu Gothic UI Semibold"/>
              <a:cs typeface="Yu Gothic UI Semibold"/>
            </a:endParaRPr>
          </a:p>
        </p:txBody>
      </p:sp>
      <p:sp>
        <p:nvSpPr>
          <p:cNvPr id="21" name="object 21"/>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42</a:t>
            </a:r>
          </a:p>
        </p:txBody>
      </p:sp>
      <p:sp>
        <p:nvSpPr>
          <p:cNvPr id="22" name="object 2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20" name="object 20"/>
          <p:cNvSpPr txBox="1"/>
          <p:nvPr/>
        </p:nvSpPr>
        <p:spPr>
          <a:xfrm>
            <a:off x="670559" y="4573682"/>
            <a:ext cx="9057640" cy="1778635"/>
          </a:xfrm>
          <a:prstGeom prst="rect">
            <a:avLst/>
          </a:prstGeom>
        </p:spPr>
        <p:txBody>
          <a:bodyPr wrap="square" lIns="0" tIns="91440" rIns="0" bIns="0" rtlCol="0" vert="horz">
            <a:spAutoFit/>
          </a:bodyPr>
          <a:lstStyle/>
          <a:p>
            <a:pPr marL="67945">
              <a:lnSpc>
                <a:spcPct val="100000"/>
              </a:lnSpc>
              <a:spcBef>
                <a:spcPts val="720"/>
              </a:spcBef>
            </a:pPr>
            <a:r>
              <a:rPr dirty="0" sz="1400" spc="990" b="1">
                <a:latin typeface="Yu Gothic UI Semibold"/>
                <a:cs typeface="Yu Gothic UI Semibold"/>
              </a:rPr>
              <a:t>・</a:t>
            </a:r>
            <a:r>
              <a:rPr dirty="0" sz="1400" b="1">
                <a:latin typeface="Yu Gothic UI Semibold"/>
                <a:cs typeface="Yu Gothic UI Semibold"/>
              </a:rPr>
              <a:t>景気対策</a:t>
            </a:r>
            <a:r>
              <a:rPr dirty="0" sz="1400" spc="360" b="1">
                <a:latin typeface="Yu Gothic UI Semibold"/>
                <a:cs typeface="Yu Gothic UI Semibold"/>
              </a:rPr>
              <a:t>と</a:t>
            </a:r>
            <a:r>
              <a:rPr dirty="0" sz="1400" spc="350" b="1">
                <a:latin typeface="Yu Gothic UI Semibold"/>
                <a:cs typeface="Yu Gothic UI Semibold"/>
              </a:rPr>
              <a:t>し</a:t>
            </a:r>
            <a:r>
              <a:rPr dirty="0" sz="1400" spc="380" b="1">
                <a:latin typeface="Yu Gothic UI Semibold"/>
                <a:cs typeface="Yu Gothic UI Semibold"/>
              </a:rPr>
              <a:t>て</a:t>
            </a:r>
            <a:r>
              <a:rPr dirty="0" sz="1400" b="1">
                <a:latin typeface="Yu Gothic UI Semibold"/>
                <a:cs typeface="Yu Gothic UI Semibold"/>
              </a:rPr>
              <a:t>有効（</a:t>
            </a:r>
            <a:r>
              <a:rPr dirty="0" sz="1400" spc="335" b="1">
                <a:latin typeface="Yu Gothic UI Semibold"/>
                <a:cs typeface="Yu Gothic UI Semibold"/>
              </a:rPr>
              <a:t>マク</a:t>
            </a:r>
            <a:r>
              <a:rPr dirty="0" sz="1400" spc="325" b="1">
                <a:latin typeface="Yu Gothic UI Semibold"/>
                <a:cs typeface="Yu Gothic UI Semibold"/>
              </a:rPr>
              <a:t>ロ</a:t>
            </a:r>
            <a:r>
              <a:rPr dirty="0" sz="1400" b="1">
                <a:latin typeface="Yu Gothic UI Semibold"/>
                <a:cs typeface="Yu Gothic UI Semibold"/>
              </a:rPr>
              <a:t>経済</a:t>
            </a:r>
            <a:r>
              <a:rPr dirty="0" sz="1400" spc="380" b="1">
                <a:latin typeface="Yu Gothic UI Semibold"/>
                <a:cs typeface="Yu Gothic UI Semibold"/>
              </a:rPr>
              <a:t>への</a:t>
            </a:r>
            <a:r>
              <a:rPr dirty="0" sz="1400" spc="330" b="1">
                <a:latin typeface="Yu Gothic UI Semibold"/>
                <a:cs typeface="Yu Gothic UI Semibold"/>
              </a:rPr>
              <a:t>メ</a:t>
            </a:r>
            <a:r>
              <a:rPr dirty="0" sz="1400" spc="325" b="1">
                <a:latin typeface="Yu Gothic UI Semibold"/>
                <a:cs typeface="Yu Gothic UI Semibold"/>
              </a:rPr>
              <a:t>リ</a:t>
            </a:r>
            <a:r>
              <a:rPr dirty="0" sz="1400" spc="320" b="1">
                <a:latin typeface="Yu Gothic UI Semibold"/>
                <a:cs typeface="Yu Gothic UI Semibold"/>
              </a:rPr>
              <a:t>ット</a:t>
            </a:r>
            <a:r>
              <a:rPr dirty="0" sz="1400" b="1">
                <a:latin typeface="Yu Gothic UI Semibold"/>
                <a:cs typeface="Yu Gothic UI Semibold"/>
              </a:rPr>
              <a:t>）</a:t>
            </a:r>
            <a:r>
              <a:rPr dirty="0" sz="1100" b="1">
                <a:solidFill>
                  <a:srgbClr val="7E7E7E"/>
                </a:solidFill>
                <a:latin typeface="Yu Gothic UI Semibold"/>
                <a:cs typeface="Yu Gothic UI Semibold"/>
              </a:rPr>
              <a:t>※高所得層</a:t>
            </a:r>
            <a:r>
              <a:rPr dirty="0" sz="1100" spc="300" b="1">
                <a:solidFill>
                  <a:srgbClr val="7E7E7E"/>
                </a:solidFill>
                <a:latin typeface="Yu Gothic UI Semibold"/>
                <a:cs typeface="Yu Gothic UI Semibold"/>
              </a:rPr>
              <a:t>よ</a:t>
            </a:r>
            <a:r>
              <a:rPr dirty="0" sz="1100" spc="270" b="1">
                <a:solidFill>
                  <a:srgbClr val="7E7E7E"/>
                </a:solidFill>
                <a:latin typeface="Yu Gothic UI Semibold"/>
                <a:cs typeface="Yu Gothic UI Semibold"/>
              </a:rPr>
              <a:t>り</a:t>
            </a:r>
            <a:r>
              <a:rPr dirty="0" sz="1100" b="1">
                <a:solidFill>
                  <a:srgbClr val="7E7E7E"/>
                </a:solidFill>
                <a:latin typeface="Yu Gothic UI Semibold"/>
                <a:cs typeface="Yu Gothic UI Semibold"/>
              </a:rPr>
              <a:t>低所得層</a:t>
            </a:r>
            <a:r>
              <a:rPr dirty="0" sz="1100" spc="180" b="1">
                <a:solidFill>
                  <a:srgbClr val="7E7E7E"/>
                </a:solidFill>
                <a:latin typeface="Yu Gothic UI Semibold"/>
                <a:cs typeface="Yu Gothic UI Semibold"/>
              </a:rPr>
              <a:t>の</a:t>
            </a:r>
            <a:r>
              <a:rPr dirty="0" sz="1100" b="1">
                <a:solidFill>
                  <a:srgbClr val="7E7E7E"/>
                </a:solidFill>
                <a:latin typeface="Yu Gothic UI Semibold"/>
                <a:cs typeface="Yu Gothic UI Semibold"/>
              </a:rPr>
              <a:t>方</a:t>
            </a:r>
            <a:r>
              <a:rPr dirty="0" sz="1100" spc="155" b="1">
                <a:solidFill>
                  <a:srgbClr val="7E7E7E"/>
                </a:solidFill>
                <a:latin typeface="Yu Gothic UI Semibold"/>
                <a:cs typeface="Yu Gothic UI Semibold"/>
              </a:rPr>
              <a:t>が</a:t>
            </a:r>
            <a:r>
              <a:rPr dirty="0" sz="1100" b="1">
                <a:solidFill>
                  <a:srgbClr val="7E7E7E"/>
                </a:solidFill>
                <a:latin typeface="Yu Gothic UI Semibold"/>
                <a:cs typeface="Yu Gothic UI Semibold"/>
              </a:rPr>
              <a:t>消費性向</a:t>
            </a:r>
            <a:r>
              <a:rPr dirty="0" sz="1100" spc="155" b="1">
                <a:solidFill>
                  <a:srgbClr val="7E7E7E"/>
                </a:solidFill>
                <a:latin typeface="Yu Gothic UI Semibold"/>
                <a:cs typeface="Yu Gothic UI Semibold"/>
              </a:rPr>
              <a:t>が</a:t>
            </a:r>
            <a:r>
              <a:rPr dirty="0" sz="1100" b="1">
                <a:solidFill>
                  <a:srgbClr val="7E7E7E"/>
                </a:solidFill>
                <a:latin typeface="Yu Gothic UI Semibold"/>
                <a:cs typeface="Yu Gothic UI Semibold"/>
              </a:rPr>
              <a:t>高</a:t>
            </a:r>
            <a:r>
              <a:rPr dirty="0" sz="1100" spc="190" b="1">
                <a:solidFill>
                  <a:srgbClr val="7E7E7E"/>
                </a:solidFill>
                <a:latin typeface="Yu Gothic UI Semibold"/>
                <a:cs typeface="Yu Gothic UI Semibold"/>
              </a:rPr>
              <a:t>い</a:t>
            </a:r>
            <a:r>
              <a:rPr dirty="0" sz="1100" spc="185" b="1">
                <a:solidFill>
                  <a:srgbClr val="7E7E7E"/>
                </a:solidFill>
                <a:latin typeface="Yu Gothic UI Semibold"/>
                <a:cs typeface="Yu Gothic UI Semibold"/>
              </a:rPr>
              <a:t>た</a:t>
            </a:r>
            <a:r>
              <a:rPr dirty="0" sz="1100" spc="190" b="1">
                <a:solidFill>
                  <a:srgbClr val="7E7E7E"/>
                </a:solidFill>
                <a:latin typeface="Yu Gothic UI Semibold"/>
                <a:cs typeface="Yu Gothic UI Semibold"/>
              </a:rPr>
              <a:t>め</a:t>
            </a:r>
            <a:r>
              <a:rPr dirty="0" sz="1100" spc="365" b="1">
                <a:solidFill>
                  <a:srgbClr val="7E7E7E"/>
                </a:solidFill>
                <a:latin typeface="Yu Gothic UI Semibold"/>
                <a:cs typeface="Yu Gothic UI Semibold"/>
              </a:rPr>
              <a:t>。</a:t>
            </a:r>
            <a:endParaRPr sz="1100">
              <a:latin typeface="Yu Gothic UI Semibold"/>
              <a:cs typeface="Yu Gothic UI Semibold"/>
            </a:endParaRPr>
          </a:p>
          <a:p>
            <a:pPr marL="67945">
              <a:lnSpc>
                <a:spcPct val="100000"/>
              </a:lnSpc>
              <a:spcBef>
                <a:spcPts val="620"/>
              </a:spcBef>
            </a:pPr>
            <a:r>
              <a:rPr dirty="0" sz="1400" spc="990" b="1">
                <a:latin typeface="Yu Gothic UI Semibold"/>
                <a:cs typeface="Yu Gothic UI Semibold"/>
              </a:rPr>
              <a:t>・</a:t>
            </a:r>
            <a:r>
              <a:rPr dirty="0" sz="1400" b="1">
                <a:latin typeface="Yu Gothic UI Semibold"/>
                <a:cs typeface="Yu Gothic UI Semibold"/>
              </a:rPr>
              <a:t>個人</a:t>
            </a:r>
            <a:r>
              <a:rPr dirty="0" sz="1400" spc="225" b="1">
                <a:latin typeface="Yu Gothic UI Semibold"/>
                <a:cs typeface="Yu Gothic UI Semibold"/>
              </a:rPr>
              <a:t>の</a:t>
            </a:r>
            <a:r>
              <a:rPr dirty="0" sz="1400" b="1">
                <a:latin typeface="Yu Gothic UI Semibold"/>
                <a:cs typeface="Yu Gothic UI Semibold"/>
              </a:rPr>
              <a:t>収入</a:t>
            </a:r>
            <a:r>
              <a:rPr dirty="0" sz="1400" spc="320" b="1">
                <a:latin typeface="Yu Gothic UI Semibold"/>
                <a:cs typeface="Yu Gothic UI Semibold"/>
              </a:rPr>
              <a:t>ベ</a:t>
            </a:r>
            <a:r>
              <a:rPr dirty="0" sz="1400" spc="250" b="1">
                <a:latin typeface="Yu Gothic UI Semibold"/>
                <a:cs typeface="Yu Gothic UI Semibold"/>
              </a:rPr>
              <a:t>ー</a:t>
            </a:r>
            <a:r>
              <a:rPr dirty="0" sz="1400" spc="295" b="1">
                <a:latin typeface="Yu Gothic UI Semibold"/>
                <a:cs typeface="Yu Gothic UI Semibold"/>
              </a:rPr>
              <a:t>ス</a:t>
            </a:r>
            <a:r>
              <a:rPr dirty="0" sz="1400" spc="325" b="1">
                <a:latin typeface="Yu Gothic UI Semibold"/>
                <a:cs typeface="Yu Gothic UI Semibold"/>
              </a:rPr>
              <a:t>が</a:t>
            </a:r>
            <a:r>
              <a:rPr dirty="0" sz="1400" b="1">
                <a:latin typeface="Yu Gothic UI Semibold"/>
                <a:cs typeface="Yu Gothic UI Semibold"/>
              </a:rPr>
              <a:t>確保</a:t>
            </a:r>
            <a:r>
              <a:rPr dirty="0" sz="1400" spc="235" b="1">
                <a:latin typeface="Yu Gothic UI Semibold"/>
                <a:cs typeface="Yu Gothic UI Semibold"/>
              </a:rPr>
              <a:t>さ</a:t>
            </a:r>
            <a:r>
              <a:rPr dirty="0" sz="1400" spc="300" b="1">
                <a:latin typeface="Yu Gothic UI Semibold"/>
                <a:cs typeface="Yu Gothic UI Semibold"/>
              </a:rPr>
              <a:t>れ</a:t>
            </a:r>
            <a:r>
              <a:rPr dirty="0" sz="1400" spc="254" b="1">
                <a:latin typeface="Yu Gothic UI Semibold"/>
                <a:cs typeface="Yu Gothic UI Semibold"/>
              </a:rPr>
              <a:t>る</a:t>
            </a:r>
            <a:r>
              <a:rPr dirty="0" sz="1400" spc="265" b="1">
                <a:latin typeface="Yu Gothic UI Semibold"/>
                <a:cs typeface="Yu Gothic UI Semibold"/>
              </a:rPr>
              <a:t>た</a:t>
            </a:r>
            <a:r>
              <a:rPr dirty="0" sz="1400" spc="275" b="1">
                <a:latin typeface="Yu Gothic UI Semibold"/>
                <a:cs typeface="Yu Gothic UI Semibold"/>
              </a:rPr>
              <a:t>め</a:t>
            </a:r>
            <a:r>
              <a:rPr dirty="0" sz="1400" spc="470" b="1">
                <a:latin typeface="Yu Gothic UI Semibold"/>
                <a:cs typeface="Yu Gothic UI Semibold"/>
              </a:rPr>
              <a:t>、</a:t>
            </a:r>
            <a:r>
              <a:rPr dirty="0" sz="1400" spc="275" b="1">
                <a:latin typeface="Yu Gothic UI Semibold"/>
                <a:cs typeface="Yu Gothic UI Semibold"/>
              </a:rPr>
              <a:t>ユ</a:t>
            </a:r>
            <a:r>
              <a:rPr dirty="0" sz="1400" spc="254" b="1">
                <a:latin typeface="Yu Gothic UI Semibold"/>
                <a:cs typeface="Yu Gothic UI Semibold"/>
              </a:rPr>
              <a:t>ニ</a:t>
            </a:r>
            <a:r>
              <a:rPr dirty="0" sz="1400" spc="275" b="1">
                <a:latin typeface="Yu Gothic UI Semibold"/>
                <a:cs typeface="Yu Gothic UI Semibold"/>
              </a:rPr>
              <a:t>バ</a:t>
            </a:r>
            <a:r>
              <a:rPr dirty="0" sz="1400" spc="220" b="1">
                <a:latin typeface="Yu Gothic UI Semibold"/>
                <a:cs typeface="Yu Gothic UI Semibold"/>
              </a:rPr>
              <a:t>ー</a:t>
            </a:r>
            <a:r>
              <a:rPr dirty="0" sz="1400" spc="275" b="1">
                <a:latin typeface="Yu Gothic UI Semibold"/>
                <a:cs typeface="Yu Gothic UI Semibold"/>
              </a:rPr>
              <a:t>サ</a:t>
            </a:r>
            <a:r>
              <a:rPr dirty="0" sz="1400" spc="280" b="1">
                <a:latin typeface="Yu Gothic UI Semibold"/>
                <a:cs typeface="Yu Gothic UI Semibold"/>
              </a:rPr>
              <a:t>ル</a:t>
            </a:r>
            <a:r>
              <a:rPr dirty="0" sz="1400" spc="290" b="1">
                <a:latin typeface="Yu Gothic UI Semibold"/>
                <a:cs typeface="Yu Gothic UI Semibold"/>
              </a:rPr>
              <a:t>な</a:t>
            </a:r>
            <a:r>
              <a:rPr dirty="0" sz="1400" b="1">
                <a:latin typeface="Yu Gothic UI Semibold"/>
                <a:cs typeface="Yu Gothic UI Semibold"/>
              </a:rPr>
              <a:t>最低生活保障</a:t>
            </a:r>
            <a:r>
              <a:rPr dirty="0" sz="1400" spc="200" b="1">
                <a:latin typeface="Yu Gothic UI Semibold"/>
                <a:cs typeface="Yu Gothic UI Semibold"/>
              </a:rPr>
              <a:t>が</a:t>
            </a:r>
            <a:r>
              <a:rPr dirty="0" sz="1400" b="1">
                <a:latin typeface="Yu Gothic UI Semibold"/>
                <a:cs typeface="Yu Gothic UI Semibold"/>
              </a:rPr>
              <a:t>実現</a:t>
            </a:r>
            <a:r>
              <a:rPr dirty="0" sz="1400" spc="470" b="1">
                <a:latin typeface="Yu Gothic UI Semibold"/>
                <a:cs typeface="Yu Gothic UI Semibold"/>
              </a:rPr>
              <a:t>。</a:t>
            </a:r>
            <a:endParaRPr sz="1400">
              <a:latin typeface="Yu Gothic UI Semibold"/>
              <a:cs typeface="Yu Gothic UI Semibold"/>
            </a:endParaRPr>
          </a:p>
          <a:p>
            <a:pPr marL="67945">
              <a:lnSpc>
                <a:spcPct val="100000"/>
              </a:lnSpc>
              <a:spcBef>
                <a:spcPts val="620"/>
              </a:spcBef>
            </a:pPr>
            <a:r>
              <a:rPr dirty="0" sz="1400" spc="990" b="1">
                <a:latin typeface="Yu Gothic UI Semibold"/>
                <a:cs typeface="Yu Gothic UI Semibold"/>
              </a:rPr>
              <a:t>・</a:t>
            </a:r>
            <a:r>
              <a:rPr dirty="0" sz="1400" b="1">
                <a:latin typeface="Yu Gothic UI Semibold"/>
                <a:cs typeface="Yu Gothic UI Semibold"/>
              </a:rPr>
              <a:t>格差</a:t>
            </a:r>
            <a:r>
              <a:rPr dirty="0" sz="1400" spc="225" b="1">
                <a:latin typeface="Yu Gothic UI Semibold"/>
                <a:cs typeface="Yu Gothic UI Semibold"/>
              </a:rPr>
              <a:t>の</a:t>
            </a:r>
            <a:r>
              <a:rPr dirty="0" sz="1400" b="1">
                <a:latin typeface="Yu Gothic UI Semibold"/>
                <a:cs typeface="Yu Gothic UI Semibold"/>
              </a:rPr>
              <a:t>是正</a:t>
            </a:r>
            <a:r>
              <a:rPr dirty="0" sz="1400" spc="315" b="1">
                <a:latin typeface="Yu Gothic UI Semibold"/>
                <a:cs typeface="Yu Gothic UI Semibold"/>
              </a:rPr>
              <a:t>を</a:t>
            </a:r>
            <a:r>
              <a:rPr dirty="0" sz="1400" b="1">
                <a:latin typeface="Yu Gothic UI Semibold"/>
                <a:cs typeface="Yu Gothic UI Semibold"/>
              </a:rPr>
              <a:t>目的</a:t>
            </a:r>
            <a:r>
              <a:rPr dirty="0" sz="1400" spc="335" b="1">
                <a:latin typeface="Yu Gothic UI Semibold"/>
                <a:cs typeface="Yu Gothic UI Semibold"/>
              </a:rPr>
              <a:t>と</a:t>
            </a:r>
            <a:r>
              <a:rPr dirty="0" sz="1400" spc="330" b="1">
                <a:latin typeface="Yu Gothic UI Semibold"/>
                <a:cs typeface="Yu Gothic UI Semibold"/>
              </a:rPr>
              <a:t>し</a:t>
            </a:r>
            <a:r>
              <a:rPr dirty="0" sz="1400" spc="370" b="1">
                <a:latin typeface="Yu Gothic UI Semibold"/>
                <a:cs typeface="Yu Gothic UI Semibold"/>
              </a:rPr>
              <a:t>た</a:t>
            </a:r>
            <a:r>
              <a:rPr dirty="0" sz="1400" b="1">
                <a:latin typeface="Yu Gothic UI Semibold"/>
                <a:cs typeface="Yu Gothic UI Semibold"/>
              </a:rPr>
              <a:t>再分配</a:t>
            </a:r>
            <a:r>
              <a:rPr dirty="0" sz="1400" spc="285" b="1">
                <a:latin typeface="Yu Gothic UI Semibold"/>
                <a:cs typeface="Yu Gothic UI Semibold"/>
              </a:rPr>
              <a:t>シ</a:t>
            </a:r>
            <a:r>
              <a:rPr dirty="0" sz="1400" spc="270" b="1">
                <a:latin typeface="Yu Gothic UI Semibold"/>
                <a:cs typeface="Yu Gothic UI Semibold"/>
              </a:rPr>
              <a:t>ス</a:t>
            </a:r>
            <a:r>
              <a:rPr dirty="0" sz="1400" spc="265" b="1">
                <a:latin typeface="Yu Gothic UI Semibold"/>
                <a:cs typeface="Yu Gothic UI Semibold"/>
              </a:rPr>
              <a:t>テ</a:t>
            </a:r>
            <a:r>
              <a:rPr dirty="0" sz="1400" spc="275" b="1">
                <a:latin typeface="Yu Gothic UI Semibold"/>
                <a:cs typeface="Yu Gothic UI Semibold"/>
              </a:rPr>
              <a:t>ム</a:t>
            </a:r>
            <a:r>
              <a:rPr dirty="0" sz="1400" spc="290" b="1">
                <a:latin typeface="Yu Gothic UI Semibold"/>
                <a:cs typeface="Yu Gothic UI Semibold"/>
              </a:rPr>
              <a:t>の</a:t>
            </a:r>
            <a:r>
              <a:rPr dirty="0" sz="1400" b="1">
                <a:latin typeface="Yu Gothic UI Semibold"/>
                <a:cs typeface="Yu Gothic UI Semibold"/>
              </a:rPr>
              <a:t>構築</a:t>
            </a:r>
            <a:r>
              <a:rPr dirty="0" sz="1400" spc="200" b="1">
                <a:latin typeface="Yu Gothic UI Semibold"/>
                <a:cs typeface="Yu Gothic UI Semibold"/>
              </a:rPr>
              <a:t>が</a:t>
            </a:r>
            <a:r>
              <a:rPr dirty="0" sz="1400" b="1">
                <a:latin typeface="Yu Gothic UI Semibold"/>
                <a:cs typeface="Yu Gothic UI Semibold"/>
              </a:rPr>
              <a:t>可能</a:t>
            </a:r>
            <a:r>
              <a:rPr dirty="0" sz="1400" spc="470" b="1">
                <a:latin typeface="Yu Gothic UI Semibold"/>
                <a:cs typeface="Yu Gothic UI Semibold"/>
              </a:rPr>
              <a:t>。</a:t>
            </a:r>
            <a:r>
              <a:rPr dirty="0" sz="1400" b="1">
                <a:latin typeface="Yu Gothic UI Semibold"/>
                <a:cs typeface="Yu Gothic UI Semibold"/>
              </a:rPr>
              <a:t>富裕層</a:t>
            </a:r>
            <a:r>
              <a:rPr dirty="0" sz="1400" spc="325" b="1">
                <a:latin typeface="Yu Gothic UI Semibold"/>
                <a:cs typeface="Yu Gothic UI Semibold"/>
              </a:rPr>
              <a:t>か</a:t>
            </a:r>
            <a:r>
              <a:rPr dirty="0" sz="1400" spc="280" b="1">
                <a:latin typeface="Yu Gothic UI Semibold"/>
                <a:cs typeface="Yu Gothic UI Semibold"/>
              </a:rPr>
              <a:t>ら</a:t>
            </a:r>
            <a:r>
              <a:rPr dirty="0" sz="1400" b="1">
                <a:latin typeface="Yu Gothic UI Semibold"/>
                <a:cs typeface="Yu Gothic UI Semibold"/>
              </a:rPr>
              <a:t>中間層</a:t>
            </a:r>
            <a:r>
              <a:rPr dirty="0" sz="1400" spc="990" b="1">
                <a:latin typeface="Yu Gothic UI Semibold"/>
                <a:cs typeface="Yu Gothic UI Semibold"/>
              </a:rPr>
              <a:t>・</a:t>
            </a:r>
            <a:r>
              <a:rPr dirty="0" sz="1400" b="1">
                <a:latin typeface="Yu Gothic UI Semibold"/>
                <a:cs typeface="Yu Gothic UI Semibold"/>
              </a:rPr>
              <a:t>低所得者層</a:t>
            </a:r>
            <a:r>
              <a:rPr dirty="0" sz="1400" spc="225" b="1">
                <a:latin typeface="Yu Gothic UI Semibold"/>
                <a:cs typeface="Yu Gothic UI Semibold"/>
              </a:rPr>
              <a:t>への</a:t>
            </a:r>
            <a:r>
              <a:rPr dirty="0" sz="1400" b="1">
                <a:latin typeface="Yu Gothic UI Semibold"/>
                <a:cs typeface="Yu Gothic UI Semibold"/>
              </a:rPr>
              <a:t>所得移転効果</a:t>
            </a:r>
            <a:r>
              <a:rPr dirty="0" sz="1400" spc="470" b="1">
                <a:latin typeface="Yu Gothic UI Semibold"/>
                <a:cs typeface="Yu Gothic UI Semibold"/>
              </a:rPr>
              <a:t>。</a:t>
            </a:r>
            <a:endParaRPr sz="1400">
              <a:latin typeface="Yu Gothic UI Semibold"/>
              <a:cs typeface="Yu Gothic UI Semibold"/>
            </a:endParaRPr>
          </a:p>
          <a:p>
            <a:pPr marL="67945">
              <a:lnSpc>
                <a:spcPct val="100000"/>
              </a:lnSpc>
              <a:spcBef>
                <a:spcPts val="620"/>
              </a:spcBef>
            </a:pPr>
            <a:r>
              <a:rPr dirty="0" sz="1400" spc="990" b="1">
                <a:latin typeface="Yu Gothic UI Semibold"/>
                <a:cs typeface="Yu Gothic UI Semibold"/>
              </a:rPr>
              <a:t>・</a:t>
            </a:r>
            <a:r>
              <a:rPr dirty="0" sz="1400" b="1">
                <a:latin typeface="Yu Gothic UI Semibold"/>
                <a:cs typeface="Yu Gothic UI Semibold"/>
              </a:rPr>
              <a:t>制度運用</a:t>
            </a:r>
            <a:r>
              <a:rPr dirty="0" sz="1400" spc="275" b="1">
                <a:latin typeface="Yu Gothic UI Semibold"/>
                <a:cs typeface="Yu Gothic UI Semibold"/>
              </a:rPr>
              <a:t>に</a:t>
            </a:r>
            <a:r>
              <a:rPr dirty="0" sz="1400" spc="285" b="1">
                <a:latin typeface="Yu Gothic UI Semibold"/>
                <a:cs typeface="Yu Gothic UI Semibold"/>
              </a:rPr>
              <a:t>お</a:t>
            </a:r>
            <a:r>
              <a:rPr dirty="0" sz="1400" spc="275" b="1">
                <a:latin typeface="Yu Gothic UI Semibold"/>
                <a:cs typeface="Yu Gothic UI Semibold"/>
              </a:rPr>
              <a:t>け</a:t>
            </a:r>
            <a:r>
              <a:rPr dirty="0" sz="1400" spc="265" b="1">
                <a:latin typeface="Yu Gothic UI Semibold"/>
                <a:cs typeface="Yu Gothic UI Semibold"/>
              </a:rPr>
              <a:t>る</a:t>
            </a:r>
            <a:r>
              <a:rPr dirty="0" sz="1400" b="1">
                <a:latin typeface="Yu Gothic UI Semibold"/>
                <a:cs typeface="Yu Gothic UI Semibold"/>
              </a:rPr>
              <a:t>行政</a:t>
            </a:r>
            <a:r>
              <a:rPr dirty="0" sz="1400" spc="315" b="1">
                <a:latin typeface="Yu Gothic UI Semibold"/>
                <a:cs typeface="Yu Gothic UI Semibold"/>
              </a:rPr>
              <a:t>コ</a:t>
            </a:r>
            <a:r>
              <a:rPr dirty="0" sz="1400" spc="345" b="1">
                <a:latin typeface="Yu Gothic UI Semibold"/>
                <a:cs typeface="Yu Gothic UI Semibold"/>
              </a:rPr>
              <a:t>ス</a:t>
            </a:r>
            <a:r>
              <a:rPr dirty="0" sz="1400" spc="315" b="1">
                <a:latin typeface="Yu Gothic UI Semibold"/>
                <a:cs typeface="Yu Gothic UI Semibold"/>
              </a:rPr>
              <a:t>ト</a:t>
            </a:r>
            <a:r>
              <a:rPr dirty="0" sz="1400" spc="370" b="1">
                <a:latin typeface="Yu Gothic UI Semibold"/>
                <a:cs typeface="Yu Gothic UI Semibold"/>
              </a:rPr>
              <a:t>の</a:t>
            </a:r>
            <a:r>
              <a:rPr dirty="0" sz="1400" b="1">
                <a:latin typeface="Yu Gothic UI Semibold"/>
                <a:cs typeface="Yu Gothic UI Semibold"/>
              </a:rPr>
              <a:t>削減</a:t>
            </a:r>
            <a:r>
              <a:rPr dirty="0" sz="1400" spc="470" b="1">
                <a:latin typeface="Yu Gothic UI Semibold"/>
                <a:cs typeface="Yu Gothic UI Semibold"/>
              </a:rPr>
              <a:t>。</a:t>
            </a:r>
            <a:r>
              <a:rPr dirty="0" sz="1100" b="1">
                <a:solidFill>
                  <a:srgbClr val="FC835D"/>
                </a:solidFill>
                <a:latin typeface="Yu Gothic UI Semibold"/>
                <a:cs typeface="Yu Gothic UI Semibold"/>
              </a:rPr>
              <a:t>※</a:t>
            </a:r>
            <a:r>
              <a:rPr dirty="0" sz="1100" spc="300" b="1">
                <a:solidFill>
                  <a:srgbClr val="FC835D"/>
                </a:solidFill>
                <a:latin typeface="Yu Gothic UI Semibold"/>
                <a:cs typeface="Yu Gothic UI Semibold"/>
              </a:rPr>
              <a:t>メリ</a:t>
            </a:r>
            <a:r>
              <a:rPr dirty="0" sz="1100" spc="290" b="1">
                <a:solidFill>
                  <a:srgbClr val="FC835D"/>
                </a:solidFill>
                <a:latin typeface="Yu Gothic UI Semibold"/>
                <a:cs typeface="Yu Gothic UI Semibold"/>
              </a:rPr>
              <a:t>ッ</a:t>
            </a:r>
            <a:r>
              <a:rPr dirty="0" sz="1100" spc="295" b="1">
                <a:solidFill>
                  <a:srgbClr val="FC835D"/>
                </a:solidFill>
                <a:latin typeface="Yu Gothic UI Semibold"/>
                <a:cs typeface="Yu Gothic UI Semibold"/>
              </a:rPr>
              <a:t>ト</a:t>
            </a:r>
            <a:r>
              <a:rPr dirty="0" sz="1100" spc="320" b="1">
                <a:solidFill>
                  <a:srgbClr val="FC835D"/>
                </a:solidFill>
                <a:latin typeface="Yu Gothic UI Semibold"/>
                <a:cs typeface="Yu Gothic UI Semibold"/>
              </a:rPr>
              <a:t>を</a:t>
            </a:r>
            <a:r>
              <a:rPr dirty="0" sz="1100" b="1">
                <a:solidFill>
                  <a:srgbClr val="FC835D"/>
                </a:solidFill>
                <a:latin typeface="Yu Gothic UI Semibold"/>
                <a:cs typeface="Yu Gothic UI Semibold"/>
              </a:rPr>
              <a:t>最大化</a:t>
            </a:r>
            <a:r>
              <a:rPr dirty="0" sz="1100" spc="210" b="1">
                <a:solidFill>
                  <a:srgbClr val="FC835D"/>
                </a:solidFill>
                <a:latin typeface="Yu Gothic UI Semibold"/>
                <a:cs typeface="Yu Gothic UI Semibold"/>
              </a:rPr>
              <a:t>す</a:t>
            </a:r>
            <a:r>
              <a:rPr dirty="0" sz="1100" spc="200" b="1">
                <a:solidFill>
                  <a:srgbClr val="FC835D"/>
                </a:solidFill>
                <a:latin typeface="Yu Gothic UI Semibold"/>
                <a:cs typeface="Yu Gothic UI Semibold"/>
              </a:rPr>
              <a:t>る</a:t>
            </a:r>
            <a:r>
              <a:rPr dirty="0" sz="1100" spc="204" b="1">
                <a:solidFill>
                  <a:srgbClr val="FC835D"/>
                </a:solidFill>
                <a:latin typeface="Yu Gothic UI Semibold"/>
                <a:cs typeface="Yu Gothic UI Semibold"/>
              </a:rPr>
              <a:t>た</a:t>
            </a:r>
            <a:r>
              <a:rPr dirty="0" sz="1100" spc="210" b="1">
                <a:solidFill>
                  <a:srgbClr val="FC835D"/>
                </a:solidFill>
                <a:latin typeface="Yu Gothic UI Semibold"/>
                <a:cs typeface="Yu Gothic UI Semibold"/>
              </a:rPr>
              <a:t>め</a:t>
            </a:r>
            <a:r>
              <a:rPr dirty="0" sz="1100" spc="200" b="1">
                <a:solidFill>
                  <a:srgbClr val="FC835D"/>
                </a:solidFill>
                <a:latin typeface="Yu Gothic UI Semibold"/>
                <a:cs typeface="Yu Gothic UI Semibold"/>
              </a:rPr>
              <a:t>に</a:t>
            </a:r>
            <a:r>
              <a:rPr dirty="0" sz="1100" spc="365" b="1">
                <a:solidFill>
                  <a:srgbClr val="FC835D"/>
                </a:solidFill>
                <a:latin typeface="Yu Gothic UI Semibold"/>
                <a:cs typeface="Yu Gothic UI Semibold"/>
              </a:rPr>
              <a:t>、</a:t>
            </a:r>
            <a:r>
              <a:rPr dirty="0" sz="1100" b="1">
                <a:solidFill>
                  <a:srgbClr val="FC835D"/>
                </a:solidFill>
                <a:latin typeface="Yu Gothic UI Semibold"/>
                <a:cs typeface="Yu Gothic UI Semibold"/>
              </a:rPr>
              <a:t>制限</a:t>
            </a:r>
            <a:r>
              <a:rPr dirty="0" sz="1100" spc="140" b="1">
                <a:solidFill>
                  <a:srgbClr val="FC835D"/>
                </a:solidFill>
                <a:latin typeface="Yu Gothic UI Semibold"/>
                <a:cs typeface="Yu Gothic UI Semibold"/>
              </a:rPr>
              <a:t>や</a:t>
            </a:r>
            <a:r>
              <a:rPr dirty="0" sz="1100" b="1">
                <a:solidFill>
                  <a:srgbClr val="FC835D"/>
                </a:solidFill>
                <a:latin typeface="Yu Gothic UI Semibold"/>
                <a:cs typeface="Yu Gothic UI Semibold"/>
              </a:rPr>
              <a:t>特例</a:t>
            </a:r>
            <a:r>
              <a:rPr dirty="0" sz="1100" spc="135" b="1">
                <a:solidFill>
                  <a:srgbClr val="FC835D"/>
                </a:solidFill>
                <a:latin typeface="Yu Gothic UI Semibold"/>
                <a:cs typeface="Yu Gothic UI Semibold"/>
              </a:rPr>
              <a:t>は</a:t>
            </a:r>
            <a:r>
              <a:rPr dirty="0" sz="1100" b="1">
                <a:solidFill>
                  <a:srgbClr val="FC835D"/>
                </a:solidFill>
                <a:latin typeface="Yu Gothic UI Semibold"/>
                <a:cs typeface="Yu Gothic UI Semibold"/>
              </a:rPr>
              <a:t>設</a:t>
            </a:r>
            <a:r>
              <a:rPr dirty="0" sz="1100" spc="195" b="1">
                <a:solidFill>
                  <a:srgbClr val="FC835D"/>
                </a:solidFill>
                <a:latin typeface="Yu Gothic UI Semibold"/>
                <a:cs typeface="Yu Gothic UI Semibold"/>
              </a:rPr>
              <a:t>け</a:t>
            </a:r>
            <a:r>
              <a:rPr dirty="0" sz="1100" spc="204" b="1">
                <a:solidFill>
                  <a:srgbClr val="FC835D"/>
                </a:solidFill>
                <a:latin typeface="Yu Gothic UI Semibold"/>
                <a:cs typeface="Yu Gothic UI Semibold"/>
              </a:rPr>
              <a:t>ず</a:t>
            </a:r>
            <a:r>
              <a:rPr dirty="0" sz="1100" spc="195" b="1">
                <a:solidFill>
                  <a:srgbClr val="FC835D"/>
                </a:solidFill>
                <a:latin typeface="Yu Gothic UI Semibold"/>
                <a:cs typeface="Yu Gothic UI Semibold"/>
              </a:rPr>
              <a:t>に</a:t>
            </a:r>
            <a:r>
              <a:rPr dirty="0" sz="1100" b="1">
                <a:solidFill>
                  <a:srgbClr val="FC835D"/>
                </a:solidFill>
                <a:latin typeface="Yu Gothic UI Semibold"/>
                <a:cs typeface="Yu Gothic UI Semibold"/>
              </a:rPr>
              <a:t>運用</a:t>
            </a:r>
            <a:r>
              <a:rPr dirty="0" sz="1100" spc="190" b="1">
                <a:solidFill>
                  <a:srgbClr val="FC835D"/>
                </a:solidFill>
                <a:latin typeface="Yu Gothic UI Semibold"/>
                <a:cs typeface="Yu Gothic UI Semibold"/>
              </a:rPr>
              <a:t>す</a:t>
            </a:r>
            <a:r>
              <a:rPr dirty="0" sz="1100" spc="175" b="1">
                <a:solidFill>
                  <a:srgbClr val="FC835D"/>
                </a:solidFill>
                <a:latin typeface="Yu Gothic UI Semibold"/>
                <a:cs typeface="Yu Gothic UI Semibold"/>
              </a:rPr>
              <a:t>る</a:t>
            </a:r>
            <a:r>
              <a:rPr dirty="0" sz="1100" spc="190" b="1">
                <a:solidFill>
                  <a:srgbClr val="FC835D"/>
                </a:solidFill>
                <a:latin typeface="Yu Gothic UI Semibold"/>
                <a:cs typeface="Yu Gothic UI Semibold"/>
              </a:rPr>
              <a:t>の</a:t>
            </a:r>
            <a:r>
              <a:rPr dirty="0" sz="1100" spc="195" b="1">
                <a:solidFill>
                  <a:srgbClr val="FC835D"/>
                </a:solidFill>
                <a:latin typeface="Yu Gothic UI Semibold"/>
                <a:cs typeface="Yu Gothic UI Semibold"/>
              </a:rPr>
              <a:t>が</a:t>
            </a:r>
            <a:r>
              <a:rPr dirty="0" sz="1100" b="1">
                <a:solidFill>
                  <a:srgbClr val="FC835D"/>
                </a:solidFill>
                <a:latin typeface="Yu Gothic UI Semibold"/>
                <a:cs typeface="Yu Gothic UI Semibold"/>
              </a:rPr>
              <a:t>望</a:t>
            </a:r>
            <a:r>
              <a:rPr dirty="0" sz="1100" spc="245" b="1">
                <a:solidFill>
                  <a:srgbClr val="FC835D"/>
                </a:solidFill>
                <a:latin typeface="Yu Gothic UI Semibold"/>
                <a:cs typeface="Yu Gothic UI Semibold"/>
              </a:rPr>
              <a:t>ま</a:t>
            </a:r>
            <a:r>
              <a:rPr dirty="0" sz="1100" spc="225" b="1">
                <a:solidFill>
                  <a:srgbClr val="FC835D"/>
                </a:solidFill>
                <a:latin typeface="Yu Gothic UI Semibold"/>
                <a:cs typeface="Yu Gothic UI Semibold"/>
              </a:rPr>
              <a:t>し</a:t>
            </a:r>
            <a:r>
              <a:rPr dirty="0" sz="1100" spc="265" b="1">
                <a:solidFill>
                  <a:srgbClr val="FC835D"/>
                </a:solidFill>
                <a:latin typeface="Yu Gothic UI Semibold"/>
                <a:cs typeface="Yu Gothic UI Semibold"/>
              </a:rPr>
              <a:t>い</a:t>
            </a:r>
            <a:r>
              <a:rPr dirty="0" sz="1100" spc="365" b="1">
                <a:solidFill>
                  <a:srgbClr val="FC835D"/>
                </a:solidFill>
                <a:latin typeface="Yu Gothic UI Semibold"/>
                <a:cs typeface="Yu Gothic UI Semibold"/>
              </a:rPr>
              <a:t>。</a:t>
            </a:r>
            <a:endParaRPr sz="1100">
              <a:latin typeface="Yu Gothic UI Semibold"/>
              <a:cs typeface="Yu Gothic UI Semibold"/>
            </a:endParaRPr>
          </a:p>
          <a:p>
            <a:pPr marL="67945">
              <a:lnSpc>
                <a:spcPct val="100000"/>
              </a:lnSpc>
              <a:spcBef>
                <a:spcPts val="620"/>
              </a:spcBef>
            </a:pPr>
            <a:r>
              <a:rPr dirty="0" sz="1400" spc="470" b="1">
                <a:latin typeface="Yu Gothic UI Semibold"/>
                <a:cs typeface="Yu Gothic UI Semibold"/>
              </a:rPr>
              <a:t>・ゼロ</a:t>
            </a:r>
            <a:r>
              <a:rPr dirty="0" sz="1400" spc="470" b="1">
                <a:latin typeface="Yu Gothic UI Semibold"/>
                <a:cs typeface="Yu Gothic UI Semibold"/>
              </a:rPr>
              <a:t>歳</a:t>
            </a:r>
            <a:r>
              <a:rPr dirty="0" sz="1400" spc="300" b="1">
                <a:latin typeface="Yu Gothic UI Semibold"/>
                <a:cs typeface="Yu Gothic UI Semibold"/>
              </a:rPr>
              <a:t>から</a:t>
            </a:r>
            <a:r>
              <a:rPr dirty="0" sz="1400" spc="300" b="1">
                <a:latin typeface="Yu Gothic UI Semibold"/>
                <a:cs typeface="Yu Gothic UI Semibold"/>
              </a:rPr>
              <a:t>給付</a:t>
            </a:r>
            <a:r>
              <a:rPr dirty="0" sz="1400" spc="325" b="1">
                <a:latin typeface="Yu Gothic UI Semibold"/>
                <a:cs typeface="Yu Gothic UI Semibold"/>
              </a:rPr>
              <a:t>することで</a:t>
            </a:r>
            <a:r>
              <a:rPr dirty="0" sz="1400" spc="470" b="1">
                <a:latin typeface="Yu Gothic UI Semibold"/>
                <a:cs typeface="Yu Gothic UI Semibold"/>
              </a:rPr>
              <a:t>、</a:t>
            </a:r>
            <a:r>
              <a:rPr dirty="0" sz="1400" spc="470" b="1">
                <a:latin typeface="Yu Gothic UI Semibold"/>
                <a:cs typeface="Yu Gothic UI Semibold"/>
              </a:rPr>
              <a:t>子育</a:t>
            </a:r>
            <a:r>
              <a:rPr dirty="0" sz="1400" spc="325" b="1">
                <a:latin typeface="Yu Gothic UI Semibold"/>
                <a:cs typeface="Yu Gothic UI Semibold"/>
              </a:rPr>
              <a:t>て</a:t>
            </a:r>
            <a:r>
              <a:rPr dirty="0" sz="1400" spc="325" b="1">
                <a:latin typeface="Yu Gothic UI Semibold"/>
                <a:cs typeface="Yu Gothic UI Semibold"/>
              </a:rPr>
              <a:t>世代</a:t>
            </a:r>
            <a:r>
              <a:rPr dirty="0" sz="1400" spc="225" b="1">
                <a:latin typeface="Yu Gothic UI Semibold"/>
                <a:cs typeface="Yu Gothic UI Semibold"/>
              </a:rPr>
              <a:t>への</a:t>
            </a:r>
            <a:r>
              <a:rPr dirty="0" sz="1400" spc="225" b="1">
                <a:latin typeface="Yu Gothic UI Semibold"/>
                <a:cs typeface="Yu Gothic UI Semibold"/>
              </a:rPr>
              <a:t>支援強化</a:t>
            </a:r>
            <a:r>
              <a:rPr dirty="0" sz="1400" spc="290" b="1">
                <a:latin typeface="Yu Gothic UI Semibold"/>
                <a:cs typeface="Yu Gothic UI Semibold"/>
              </a:rPr>
              <a:t>にも</a:t>
            </a:r>
            <a:r>
              <a:rPr dirty="0" sz="1400" spc="290" b="1">
                <a:latin typeface="Yu Gothic UI Semibold"/>
                <a:cs typeface="Yu Gothic UI Semibold"/>
              </a:rPr>
              <a:t>効果</a:t>
            </a:r>
            <a:r>
              <a:rPr dirty="0" sz="1400" spc="320" b="1">
                <a:latin typeface="Yu Gothic UI Semibold"/>
                <a:cs typeface="Yu Gothic UI Semibold"/>
              </a:rPr>
              <a:t>あり</a:t>
            </a:r>
            <a:r>
              <a:rPr dirty="0" sz="1400" spc="470" b="1">
                <a:latin typeface="Yu Gothic UI Semibold"/>
                <a:cs typeface="Yu Gothic UI Semibold"/>
              </a:rPr>
              <a:t>。</a:t>
            </a:r>
            <a:endParaRPr sz="1400">
              <a:latin typeface="Yu Gothic UI Semibold"/>
              <a:cs typeface="Yu Gothic UI Semibold"/>
            </a:endParaRPr>
          </a:p>
          <a:p>
            <a:pPr marL="67945">
              <a:lnSpc>
                <a:spcPct val="100000"/>
              </a:lnSpc>
              <a:spcBef>
                <a:spcPts val="620"/>
              </a:spcBef>
            </a:pPr>
            <a:r>
              <a:rPr dirty="0" sz="1400" spc="990" b="1">
                <a:latin typeface="Yu Gothic UI Semibold"/>
                <a:cs typeface="Yu Gothic UI Semibold"/>
              </a:rPr>
              <a:t>・</a:t>
            </a:r>
            <a:r>
              <a:rPr dirty="0" sz="1400" spc="990" b="1">
                <a:latin typeface="Yu Gothic UI Semibold"/>
                <a:cs typeface="Yu Gothic UI Semibold"/>
              </a:rPr>
              <a:t>地方分権</a:t>
            </a:r>
            <a:r>
              <a:rPr dirty="0" sz="1400" spc="225" b="1">
                <a:latin typeface="Yu Gothic UI Semibold"/>
                <a:cs typeface="Yu Gothic UI Semibold"/>
              </a:rPr>
              <a:t>の</a:t>
            </a:r>
            <a:r>
              <a:rPr dirty="0" sz="1400" spc="225" b="1">
                <a:latin typeface="Yu Gothic UI Semibold"/>
                <a:cs typeface="Yu Gothic UI Semibold"/>
              </a:rPr>
              <a:t>推進</a:t>
            </a:r>
            <a:r>
              <a:rPr dirty="0" sz="1400" spc="470" b="1">
                <a:latin typeface="Yu Gothic UI Semibold"/>
                <a:cs typeface="Yu Gothic UI Semibold"/>
              </a:rPr>
              <a:t>、</a:t>
            </a:r>
            <a:r>
              <a:rPr dirty="0" sz="1400" spc="470" b="1">
                <a:latin typeface="Yu Gothic UI Semibold"/>
                <a:cs typeface="Yu Gothic UI Semibold"/>
              </a:rPr>
              <a:t>生活</a:t>
            </a:r>
            <a:r>
              <a:rPr dirty="0" sz="1400" spc="335" b="1">
                <a:latin typeface="Yu Gothic UI Semibold"/>
                <a:cs typeface="Yu Gothic UI Semibold"/>
              </a:rPr>
              <a:t>コストの</a:t>
            </a:r>
            <a:r>
              <a:rPr dirty="0" sz="1400" spc="335" b="1">
                <a:latin typeface="Yu Gothic UI Semibold"/>
                <a:cs typeface="Yu Gothic UI Semibold"/>
              </a:rPr>
              <a:t>安</a:t>
            </a:r>
            <a:r>
              <a:rPr dirty="0" sz="1400" spc="225" b="1">
                <a:latin typeface="Yu Gothic UI Semibold"/>
                <a:cs typeface="Yu Gothic UI Semibold"/>
              </a:rPr>
              <a:t>い</a:t>
            </a:r>
            <a:r>
              <a:rPr dirty="0" sz="1400" spc="225" b="1">
                <a:latin typeface="Yu Gothic UI Semibold"/>
                <a:cs typeface="Yu Gothic UI Semibold"/>
              </a:rPr>
              <a:t>地方</a:t>
            </a:r>
            <a:r>
              <a:rPr dirty="0" sz="1400" spc="225" b="1">
                <a:latin typeface="Yu Gothic UI Semibold"/>
                <a:cs typeface="Yu Gothic UI Semibold"/>
              </a:rPr>
              <a:t>への</a:t>
            </a:r>
            <a:r>
              <a:rPr dirty="0" sz="1400" spc="225" b="1">
                <a:latin typeface="Yu Gothic UI Semibold"/>
                <a:cs typeface="Yu Gothic UI Semibold"/>
              </a:rPr>
              <a:t>移住促進</a:t>
            </a:r>
            <a:r>
              <a:rPr dirty="0" sz="1400" spc="200" b="1">
                <a:latin typeface="Yu Gothic UI Semibold"/>
                <a:cs typeface="Yu Gothic UI Semibold"/>
              </a:rPr>
              <a:t>が</a:t>
            </a:r>
            <a:r>
              <a:rPr dirty="0" sz="1400" spc="200" b="1">
                <a:latin typeface="Yu Gothic UI Semibold"/>
                <a:cs typeface="Yu Gothic UI Semibold"/>
              </a:rPr>
              <a:t>期待</a:t>
            </a:r>
            <a:r>
              <a:rPr dirty="0" sz="1400" spc="290" b="1">
                <a:latin typeface="Yu Gothic UI Semibold"/>
                <a:cs typeface="Yu Gothic UI Semibold"/>
              </a:rPr>
              <a:t>できる</a:t>
            </a:r>
            <a:r>
              <a:rPr dirty="0" sz="1400" spc="470" b="1">
                <a:latin typeface="Yu Gothic UI Semibold"/>
                <a:cs typeface="Yu Gothic UI Semibold"/>
              </a:rPr>
              <a:t>。</a:t>
            </a:r>
            <a:endParaRPr sz="1400">
              <a:latin typeface="Yu Gothic UI Semibold"/>
              <a:cs typeface="Yu Gothic UI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2300" y="5923279"/>
            <a:ext cx="1399540" cy="360680"/>
            <a:chOff x="622300" y="5923279"/>
            <a:chExt cx="1399540" cy="360680"/>
          </a:xfrm>
        </p:grpSpPr>
        <p:pic>
          <p:nvPicPr>
            <p:cNvPr id="3" name="object 3"/>
            <p:cNvPicPr/>
            <p:nvPr/>
          </p:nvPicPr>
          <p:blipFill>
            <a:blip r:embed="rId2" cstate="print"/>
            <a:stretch>
              <a:fillRect/>
            </a:stretch>
          </p:blipFill>
          <p:spPr>
            <a:xfrm>
              <a:off x="622300" y="5923279"/>
              <a:ext cx="1399539" cy="360679"/>
            </a:xfrm>
            <a:prstGeom prst="rect">
              <a:avLst/>
            </a:prstGeom>
          </p:spPr>
        </p:pic>
        <p:sp>
          <p:nvSpPr>
            <p:cNvPr id="4" name="object 4"/>
            <p:cNvSpPr/>
            <p:nvPr/>
          </p:nvSpPr>
          <p:spPr>
            <a:xfrm>
              <a:off x="647700" y="5948679"/>
              <a:ext cx="1292860" cy="254000"/>
            </a:xfrm>
            <a:custGeom>
              <a:avLst/>
              <a:gdLst/>
              <a:ahLst/>
              <a:cxnLst/>
              <a:rect l="l" t="t" r="r" b="b"/>
              <a:pathLst>
                <a:path w="1292860" h="254000">
                  <a:moveTo>
                    <a:pt x="1292860" y="0"/>
                  </a:moveTo>
                  <a:lnTo>
                    <a:pt x="0" y="0"/>
                  </a:lnTo>
                  <a:lnTo>
                    <a:pt x="0" y="254000"/>
                  </a:lnTo>
                  <a:lnTo>
                    <a:pt x="1292860" y="254000"/>
                  </a:lnTo>
                  <a:lnTo>
                    <a:pt x="1292860" y="0"/>
                  </a:lnTo>
                  <a:close/>
                </a:path>
              </a:pathLst>
            </a:custGeom>
            <a:solidFill>
              <a:srgbClr val="FFFF00"/>
            </a:solidFill>
          </p:spPr>
          <p:txBody>
            <a:bodyPr wrap="square" lIns="0" tIns="0" rIns="0" bIns="0" rtlCol="0"/>
            <a:lstStyle/>
            <a:p/>
          </p:txBody>
        </p:sp>
      </p:grpSp>
      <p:sp>
        <p:nvSpPr>
          <p:cNvPr id="5" name="object 5"/>
          <p:cNvSpPr/>
          <p:nvPr/>
        </p:nvSpPr>
        <p:spPr>
          <a:xfrm>
            <a:off x="5430520" y="5722620"/>
            <a:ext cx="3627120" cy="505459"/>
          </a:xfrm>
          <a:custGeom>
            <a:avLst/>
            <a:gdLst/>
            <a:ahLst/>
            <a:cxnLst/>
            <a:rect l="l" t="t" r="r" b="b"/>
            <a:pathLst>
              <a:path w="3627120" h="505460">
                <a:moveTo>
                  <a:pt x="3627120" y="0"/>
                </a:moveTo>
                <a:lnTo>
                  <a:pt x="0" y="0"/>
                </a:lnTo>
                <a:lnTo>
                  <a:pt x="0" y="505459"/>
                </a:lnTo>
                <a:lnTo>
                  <a:pt x="3627120" y="505459"/>
                </a:lnTo>
                <a:lnTo>
                  <a:pt x="3627120" y="0"/>
                </a:lnTo>
                <a:close/>
              </a:path>
            </a:pathLst>
          </a:custGeom>
          <a:solidFill>
            <a:srgbClr val="FFFF00"/>
          </a:solidFill>
        </p:spPr>
        <p:txBody>
          <a:bodyPr wrap="square" lIns="0" tIns="0" rIns="0" bIns="0" rtlCol="0"/>
          <a:lstStyle/>
          <a:p/>
        </p:txBody>
      </p:sp>
      <p:sp>
        <p:nvSpPr>
          <p:cNvPr id="6" name="object 6"/>
          <p:cNvSpPr/>
          <p:nvPr/>
        </p:nvSpPr>
        <p:spPr>
          <a:xfrm>
            <a:off x="345440" y="734059"/>
            <a:ext cx="9072880" cy="370840"/>
          </a:xfrm>
          <a:custGeom>
            <a:avLst/>
            <a:gdLst/>
            <a:ahLst/>
            <a:cxnLst/>
            <a:rect l="l" t="t" r="r" b="b"/>
            <a:pathLst>
              <a:path w="9072880" h="370840">
                <a:moveTo>
                  <a:pt x="9046387" y="0"/>
                </a:moveTo>
                <a:lnTo>
                  <a:pt x="26492" y="0"/>
                </a:lnTo>
                <a:lnTo>
                  <a:pt x="16180" y="2082"/>
                </a:lnTo>
                <a:lnTo>
                  <a:pt x="7759" y="7759"/>
                </a:lnTo>
                <a:lnTo>
                  <a:pt x="2082" y="16180"/>
                </a:lnTo>
                <a:lnTo>
                  <a:pt x="0" y="26492"/>
                </a:lnTo>
                <a:lnTo>
                  <a:pt x="0" y="344347"/>
                </a:lnTo>
                <a:lnTo>
                  <a:pt x="2082" y="354659"/>
                </a:lnTo>
                <a:lnTo>
                  <a:pt x="7759" y="363080"/>
                </a:lnTo>
                <a:lnTo>
                  <a:pt x="16180" y="368757"/>
                </a:lnTo>
                <a:lnTo>
                  <a:pt x="26492" y="370840"/>
                </a:lnTo>
                <a:lnTo>
                  <a:pt x="9046387" y="370840"/>
                </a:lnTo>
                <a:lnTo>
                  <a:pt x="9056699" y="368757"/>
                </a:lnTo>
                <a:lnTo>
                  <a:pt x="9065120" y="363080"/>
                </a:lnTo>
                <a:lnTo>
                  <a:pt x="9070797" y="354659"/>
                </a:lnTo>
                <a:lnTo>
                  <a:pt x="9072880" y="344347"/>
                </a:lnTo>
                <a:lnTo>
                  <a:pt x="9072880" y="26492"/>
                </a:lnTo>
                <a:lnTo>
                  <a:pt x="9070797" y="16180"/>
                </a:lnTo>
                <a:lnTo>
                  <a:pt x="9065120" y="7759"/>
                </a:lnTo>
                <a:lnTo>
                  <a:pt x="9056699" y="2082"/>
                </a:lnTo>
                <a:lnTo>
                  <a:pt x="9046387" y="0"/>
                </a:lnTo>
                <a:close/>
              </a:path>
            </a:pathLst>
          </a:custGeom>
          <a:solidFill>
            <a:srgbClr val="E0F1CE"/>
          </a:solidFill>
        </p:spPr>
        <p:txBody>
          <a:bodyPr wrap="square" lIns="0" tIns="0" rIns="0" bIns="0" rtlCol="0"/>
          <a:lstStyle/>
          <a:p/>
        </p:txBody>
      </p:sp>
      <p:sp>
        <p:nvSpPr>
          <p:cNvPr id="7" name="object 7"/>
          <p:cNvSpPr txBox="1">
            <a:spLocks noGrp="1"/>
          </p:cNvSpPr>
          <p:nvPr>
            <p:ph type="title"/>
          </p:nvPr>
        </p:nvSpPr>
        <p:spPr>
          <a:xfrm>
            <a:off x="279300" y="104306"/>
            <a:ext cx="7543800" cy="391160"/>
          </a:xfrm>
          <a:prstGeom prst="rect"/>
        </p:spPr>
        <p:txBody>
          <a:bodyPr wrap="square" lIns="0" tIns="12700" rIns="0" bIns="0" rtlCol="0" vert="horz">
            <a:spAutoFit/>
          </a:bodyPr>
          <a:lstStyle/>
          <a:p>
            <a:pPr marL="12700">
              <a:lnSpc>
                <a:spcPct val="100000"/>
              </a:lnSpc>
              <a:spcBef>
                <a:spcPts val="100"/>
              </a:spcBef>
            </a:pPr>
            <a:r>
              <a:rPr dirty="0" u="none" spc="545">
                <a:solidFill>
                  <a:srgbClr val="0D0D0D"/>
                </a:solidFill>
              </a:rPr>
              <a:t>なぜ、ベーシックインカム</a:t>
            </a:r>
            <a:r>
              <a:rPr dirty="0" u="none" sz="2000" spc="545">
                <a:solidFill>
                  <a:srgbClr val="7E7E7E"/>
                </a:solidFill>
              </a:rPr>
              <a:t>（最低所得保障）</a:t>
            </a:r>
            <a:r>
              <a:rPr dirty="0" u="none" spc="120">
                <a:solidFill>
                  <a:srgbClr val="0D0D0D"/>
                </a:solidFill>
              </a:rPr>
              <a:t>が効果的か？</a:t>
            </a:r>
            <a:endParaRPr sz="2000"/>
          </a:p>
        </p:txBody>
      </p:sp>
      <p:sp>
        <p:nvSpPr>
          <p:cNvPr id="8" name="object 8"/>
          <p:cNvSpPr txBox="1"/>
          <p:nvPr/>
        </p:nvSpPr>
        <p:spPr>
          <a:xfrm>
            <a:off x="425350" y="752678"/>
            <a:ext cx="8966200" cy="1210310"/>
          </a:xfrm>
          <a:prstGeom prst="rect">
            <a:avLst/>
          </a:prstGeom>
        </p:spPr>
        <p:txBody>
          <a:bodyPr wrap="square" lIns="0" tIns="12700" rIns="0" bIns="0" rtlCol="0" vert="horz">
            <a:spAutoFit/>
          </a:bodyPr>
          <a:lstStyle/>
          <a:p>
            <a:pPr marL="216535">
              <a:lnSpc>
                <a:spcPct val="100000"/>
              </a:lnSpc>
              <a:spcBef>
                <a:spcPts val="100"/>
              </a:spcBef>
            </a:pPr>
            <a:r>
              <a:rPr dirty="0" sz="1800" spc="170" b="1">
                <a:latin typeface="Yu Gothic UI Semibold"/>
                <a:cs typeface="Yu Gothic UI Semibold"/>
              </a:rPr>
              <a:t>「</a:t>
            </a:r>
            <a:r>
              <a:rPr dirty="0" sz="1800" spc="345" b="1">
                <a:latin typeface="Yu Gothic UI Semibold"/>
                <a:cs typeface="Yu Gothic UI Semibold"/>
              </a:rPr>
              <a:t>誰</a:t>
            </a:r>
            <a:r>
              <a:rPr dirty="0" sz="1800" spc="270" b="1">
                <a:latin typeface="Yu Gothic UI Semibold"/>
                <a:cs typeface="Yu Gothic UI Semibold"/>
              </a:rPr>
              <a:t>も</a:t>
            </a:r>
            <a:r>
              <a:rPr dirty="0" sz="1800" spc="295" b="1">
                <a:latin typeface="Yu Gothic UI Semibold"/>
                <a:cs typeface="Yu Gothic UI Semibold"/>
              </a:rPr>
              <a:t>が</a:t>
            </a:r>
            <a:r>
              <a:rPr dirty="0" sz="1800" spc="345" b="1">
                <a:latin typeface="Yu Gothic UI Semibold"/>
                <a:cs typeface="Yu Gothic UI Semibold"/>
              </a:rPr>
              <a:t>突然有事</a:t>
            </a:r>
            <a:r>
              <a:rPr dirty="0" sz="1800" spc="275" b="1">
                <a:latin typeface="Yu Gothic UI Semibold"/>
                <a:cs typeface="Yu Gothic UI Semibold"/>
              </a:rPr>
              <a:t>に</a:t>
            </a:r>
            <a:r>
              <a:rPr dirty="0" sz="1800" spc="345" b="1">
                <a:latin typeface="Yu Gothic UI Semibold"/>
                <a:cs typeface="Yu Gothic UI Semibold"/>
              </a:rPr>
              <a:t>直面</a:t>
            </a:r>
            <a:r>
              <a:rPr dirty="0" sz="1800" spc="290" b="1">
                <a:latin typeface="Yu Gothic UI Semibold"/>
                <a:cs typeface="Yu Gothic UI Semibold"/>
              </a:rPr>
              <a:t>す</a:t>
            </a:r>
            <a:r>
              <a:rPr dirty="0" sz="1800" spc="270" b="1">
                <a:latin typeface="Yu Gothic UI Semibold"/>
                <a:cs typeface="Yu Gothic UI Semibold"/>
              </a:rPr>
              <a:t>る</a:t>
            </a:r>
            <a:r>
              <a:rPr dirty="0" sz="1800" spc="345" b="1">
                <a:latin typeface="Yu Gothic UI Semibold"/>
                <a:cs typeface="Yu Gothic UI Semibold"/>
              </a:rPr>
              <a:t>時代</a:t>
            </a:r>
            <a:r>
              <a:rPr dirty="0" sz="1800" spc="290" b="1">
                <a:latin typeface="Yu Gothic UI Semibold"/>
                <a:cs typeface="Yu Gothic UI Semibold"/>
              </a:rPr>
              <a:t>のセ</a:t>
            </a:r>
            <a:r>
              <a:rPr dirty="0" sz="1800" spc="225" b="1">
                <a:latin typeface="Yu Gothic UI Semibold"/>
                <a:cs typeface="Yu Gothic UI Semibold"/>
              </a:rPr>
              <a:t>ー</a:t>
            </a:r>
            <a:r>
              <a:rPr dirty="0" sz="1800" spc="240" b="1">
                <a:latin typeface="Yu Gothic UI Semibold"/>
                <a:cs typeface="Yu Gothic UI Semibold"/>
              </a:rPr>
              <a:t>フ</a:t>
            </a:r>
            <a:r>
              <a:rPr dirty="0" sz="1800" spc="265" b="1">
                <a:latin typeface="Yu Gothic UI Semibold"/>
                <a:cs typeface="Yu Gothic UI Semibold"/>
              </a:rPr>
              <a:t>テ</a:t>
            </a:r>
            <a:r>
              <a:rPr dirty="0" sz="1800" spc="210" b="1">
                <a:latin typeface="Yu Gothic UI Semibold"/>
                <a:cs typeface="Yu Gothic UI Semibold"/>
              </a:rPr>
              <a:t>ィ</a:t>
            </a:r>
            <a:r>
              <a:rPr dirty="0" sz="1800" spc="295" b="1">
                <a:latin typeface="Yu Gothic UI Semibold"/>
                <a:cs typeface="Yu Gothic UI Semibold"/>
              </a:rPr>
              <a:t>ネ</a:t>
            </a:r>
            <a:r>
              <a:rPr dirty="0" sz="1800" spc="240" b="1">
                <a:latin typeface="Yu Gothic UI Semibold"/>
                <a:cs typeface="Yu Gothic UI Semibold"/>
              </a:rPr>
              <a:t>ッ</a:t>
            </a:r>
            <a:r>
              <a:rPr dirty="0" sz="1800" spc="245" b="1">
                <a:latin typeface="Yu Gothic UI Semibold"/>
                <a:cs typeface="Yu Gothic UI Semibold"/>
              </a:rPr>
              <a:t>ト</a:t>
            </a:r>
            <a:r>
              <a:rPr dirty="0" sz="1800" spc="170" b="1">
                <a:latin typeface="Yu Gothic UI Semibold"/>
                <a:cs typeface="Yu Gothic UI Semibold"/>
              </a:rPr>
              <a:t>」</a:t>
            </a:r>
            <a:r>
              <a:rPr dirty="0" sz="1800" spc="265" b="1">
                <a:latin typeface="Yu Gothic UI Semibold"/>
                <a:cs typeface="Yu Gothic UI Semibold"/>
              </a:rPr>
              <a:t>を</a:t>
            </a:r>
            <a:r>
              <a:rPr dirty="0" sz="1800" spc="345" b="1">
                <a:latin typeface="Yu Gothic UI Semibold"/>
                <a:cs typeface="Yu Gothic UI Semibold"/>
              </a:rPr>
              <a:t>構築</a:t>
            </a:r>
            <a:r>
              <a:rPr dirty="0" sz="1800" spc="245" b="1">
                <a:latin typeface="Yu Gothic UI Semibold"/>
                <a:cs typeface="Yu Gothic UI Semibold"/>
              </a:rPr>
              <a:t>し</a:t>
            </a:r>
            <a:r>
              <a:rPr dirty="0" sz="1800" spc="300" b="1">
                <a:latin typeface="Yu Gothic UI Semibold"/>
                <a:cs typeface="Yu Gothic UI Semibold"/>
              </a:rPr>
              <a:t>な</a:t>
            </a:r>
            <a:r>
              <a:rPr dirty="0" sz="1800" spc="275" b="1">
                <a:latin typeface="Yu Gothic UI Semibold"/>
                <a:cs typeface="Yu Gothic UI Semibold"/>
              </a:rPr>
              <a:t>け</a:t>
            </a:r>
            <a:r>
              <a:rPr dirty="0" sz="1800" spc="315" b="1">
                <a:latin typeface="Yu Gothic UI Semibold"/>
                <a:cs typeface="Yu Gothic UI Semibold"/>
              </a:rPr>
              <a:t>れ</a:t>
            </a:r>
            <a:r>
              <a:rPr dirty="0" sz="1800" spc="305" b="1">
                <a:latin typeface="Yu Gothic UI Semibold"/>
                <a:cs typeface="Yu Gothic UI Semibold"/>
              </a:rPr>
              <a:t>ば</a:t>
            </a:r>
            <a:r>
              <a:rPr dirty="0" sz="1800" spc="300" b="1">
                <a:latin typeface="Yu Gothic UI Semibold"/>
                <a:cs typeface="Yu Gothic UI Semibold"/>
              </a:rPr>
              <a:t>な</a:t>
            </a:r>
            <a:r>
              <a:rPr dirty="0" sz="1800" spc="250" b="1">
                <a:latin typeface="Yu Gothic UI Semibold"/>
                <a:cs typeface="Yu Gothic UI Semibold"/>
              </a:rPr>
              <a:t>ら</a:t>
            </a:r>
            <a:r>
              <a:rPr dirty="0" sz="1800" spc="300" b="1">
                <a:latin typeface="Yu Gothic UI Semibold"/>
                <a:cs typeface="Yu Gothic UI Semibold"/>
              </a:rPr>
              <a:t>な</a:t>
            </a:r>
            <a:r>
              <a:rPr dirty="0" sz="1800" spc="290" b="1">
                <a:latin typeface="Yu Gothic UI Semibold"/>
                <a:cs typeface="Yu Gothic UI Semibold"/>
              </a:rPr>
              <a:t>い</a:t>
            </a:r>
            <a:endParaRPr sz="1800">
              <a:latin typeface="Yu Gothic UI Semibold"/>
              <a:cs typeface="Yu Gothic UI Semibold"/>
            </a:endParaRPr>
          </a:p>
          <a:p>
            <a:pPr marL="12700">
              <a:lnSpc>
                <a:spcPct val="100000"/>
              </a:lnSpc>
              <a:spcBef>
                <a:spcPts val="1415"/>
              </a:spcBef>
            </a:pPr>
            <a:r>
              <a:rPr dirty="0" sz="1600" spc="254" b="1">
                <a:solidFill>
                  <a:srgbClr val="252525"/>
                </a:solidFill>
                <a:latin typeface="Yu Gothic UI Semibold"/>
                <a:cs typeface="Yu Gothic UI Semibold"/>
              </a:rPr>
              <a:t>コ</a:t>
            </a:r>
            <a:r>
              <a:rPr dirty="0" sz="1600" spc="265" b="1">
                <a:solidFill>
                  <a:srgbClr val="252525"/>
                </a:solidFill>
                <a:latin typeface="Yu Gothic UI Semibold"/>
                <a:cs typeface="Yu Gothic UI Semibold"/>
              </a:rPr>
              <a:t>ロ</a:t>
            </a:r>
            <a:r>
              <a:rPr dirty="0" sz="1600" spc="280" b="1">
                <a:solidFill>
                  <a:srgbClr val="252525"/>
                </a:solidFill>
                <a:latin typeface="Yu Gothic UI Semibold"/>
                <a:cs typeface="Yu Gothic UI Semibold"/>
              </a:rPr>
              <a:t>ナ</a:t>
            </a:r>
            <a:r>
              <a:rPr dirty="0" sz="1600" spc="295" b="1">
                <a:solidFill>
                  <a:srgbClr val="252525"/>
                </a:solidFill>
                <a:latin typeface="Yu Gothic UI Semibold"/>
                <a:cs typeface="Yu Gothic UI Semibold"/>
              </a:rPr>
              <a:t>シ</a:t>
            </a:r>
            <a:r>
              <a:rPr dirty="0" sz="1600" spc="225" b="1">
                <a:solidFill>
                  <a:srgbClr val="252525"/>
                </a:solidFill>
                <a:latin typeface="Yu Gothic UI Semibold"/>
                <a:cs typeface="Yu Gothic UI Semibold"/>
              </a:rPr>
              <a:t>ョ</a:t>
            </a:r>
            <a:r>
              <a:rPr dirty="0" sz="1600" spc="250" b="1">
                <a:solidFill>
                  <a:srgbClr val="252525"/>
                </a:solidFill>
                <a:latin typeface="Yu Gothic UI Semibold"/>
                <a:cs typeface="Yu Gothic UI Semibold"/>
              </a:rPr>
              <a:t>ッ</a:t>
            </a:r>
            <a:r>
              <a:rPr dirty="0" sz="1600" spc="275" b="1">
                <a:solidFill>
                  <a:srgbClr val="252525"/>
                </a:solidFill>
                <a:latin typeface="Yu Gothic UI Semibold"/>
                <a:cs typeface="Yu Gothic UI Semibold"/>
              </a:rPr>
              <a:t>ク</a:t>
            </a:r>
            <a:r>
              <a:rPr dirty="0" sz="1600" spc="295" b="1">
                <a:solidFill>
                  <a:srgbClr val="252525"/>
                </a:solidFill>
                <a:latin typeface="Yu Gothic UI Semibold"/>
                <a:cs typeface="Yu Gothic UI Semibold"/>
              </a:rPr>
              <a:t>で</a:t>
            </a:r>
            <a:r>
              <a:rPr dirty="0" sz="1600" spc="360" b="1">
                <a:solidFill>
                  <a:srgbClr val="252525"/>
                </a:solidFill>
                <a:latin typeface="Yu Gothic UI Semibold"/>
                <a:cs typeface="Yu Gothic UI Semibold"/>
              </a:rPr>
              <a:t>露</a:t>
            </a:r>
            <a:r>
              <a:rPr dirty="0" sz="1600" spc="320" b="1">
                <a:solidFill>
                  <a:srgbClr val="252525"/>
                </a:solidFill>
                <a:latin typeface="Yu Gothic UI Semibold"/>
                <a:cs typeface="Yu Gothic UI Semibold"/>
              </a:rPr>
              <a:t>わ</a:t>
            </a:r>
            <a:r>
              <a:rPr dirty="0" sz="1600" spc="290" b="1">
                <a:solidFill>
                  <a:srgbClr val="252525"/>
                </a:solidFill>
                <a:latin typeface="Yu Gothic UI Semibold"/>
                <a:cs typeface="Yu Gothic UI Semibold"/>
              </a:rPr>
              <a:t>に</a:t>
            </a:r>
            <a:r>
              <a:rPr dirty="0" sz="1600" spc="315" b="1">
                <a:solidFill>
                  <a:srgbClr val="252525"/>
                </a:solidFill>
                <a:latin typeface="Yu Gothic UI Semibold"/>
                <a:cs typeface="Yu Gothic UI Semibold"/>
              </a:rPr>
              <a:t>な</a:t>
            </a:r>
            <a:r>
              <a:rPr dirty="0" sz="1600" spc="240" b="1">
                <a:solidFill>
                  <a:srgbClr val="252525"/>
                </a:solidFill>
                <a:latin typeface="Yu Gothic UI Semibold"/>
                <a:cs typeface="Yu Gothic UI Semibold"/>
              </a:rPr>
              <a:t>っ</a:t>
            </a:r>
            <a:r>
              <a:rPr dirty="0" sz="1600" spc="290" b="1">
                <a:solidFill>
                  <a:srgbClr val="252525"/>
                </a:solidFill>
                <a:latin typeface="Yu Gothic UI Semibold"/>
                <a:cs typeface="Yu Gothic UI Semibold"/>
              </a:rPr>
              <a:t>た</a:t>
            </a:r>
            <a:r>
              <a:rPr dirty="0" sz="1600" spc="360" b="1">
                <a:solidFill>
                  <a:srgbClr val="252525"/>
                </a:solidFill>
                <a:latin typeface="Yu Gothic UI Semibold"/>
                <a:cs typeface="Yu Gothic UI Semibold"/>
              </a:rPr>
              <a:t>日本社会</a:t>
            </a:r>
            <a:r>
              <a:rPr dirty="0" sz="1600" spc="300" b="1">
                <a:solidFill>
                  <a:srgbClr val="252525"/>
                </a:solidFill>
                <a:latin typeface="Yu Gothic UI Semibold"/>
                <a:cs typeface="Yu Gothic UI Semibold"/>
              </a:rPr>
              <a:t>のセ</a:t>
            </a:r>
            <a:r>
              <a:rPr dirty="0" sz="1600" spc="235" b="1">
                <a:solidFill>
                  <a:srgbClr val="252525"/>
                </a:solidFill>
                <a:latin typeface="Yu Gothic UI Semibold"/>
                <a:cs typeface="Yu Gothic UI Semibold"/>
              </a:rPr>
              <a:t>ー</a:t>
            </a:r>
            <a:r>
              <a:rPr dirty="0" sz="1600" spc="254" b="1">
                <a:solidFill>
                  <a:srgbClr val="252525"/>
                </a:solidFill>
                <a:latin typeface="Yu Gothic UI Semibold"/>
                <a:cs typeface="Yu Gothic UI Semibold"/>
              </a:rPr>
              <a:t>フ</a:t>
            </a:r>
            <a:r>
              <a:rPr dirty="0" sz="1600" spc="275" b="1">
                <a:solidFill>
                  <a:srgbClr val="252525"/>
                </a:solidFill>
                <a:latin typeface="Yu Gothic UI Semibold"/>
                <a:cs typeface="Yu Gothic UI Semibold"/>
              </a:rPr>
              <a:t>テ</a:t>
            </a:r>
            <a:r>
              <a:rPr dirty="0" sz="1600" spc="220" b="1">
                <a:solidFill>
                  <a:srgbClr val="252525"/>
                </a:solidFill>
                <a:latin typeface="Yu Gothic UI Semibold"/>
                <a:cs typeface="Yu Gothic UI Semibold"/>
              </a:rPr>
              <a:t>ィ</a:t>
            </a:r>
            <a:r>
              <a:rPr dirty="0" sz="1600" spc="305" b="1">
                <a:solidFill>
                  <a:srgbClr val="252525"/>
                </a:solidFill>
                <a:latin typeface="Yu Gothic UI Semibold"/>
                <a:cs typeface="Yu Gothic UI Semibold"/>
              </a:rPr>
              <a:t>ネ</a:t>
            </a:r>
            <a:r>
              <a:rPr dirty="0" sz="1600" spc="250" b="1">
                <a:solidFill>
                  <a:srgbClr val="252525"/>
                </a:solidFill>
                <a:latin typeface="Yu Gothic UI Semibold"/>
                <a:cs typeface="Yu Gothic UI Semibold"/>
              </a:rPr>
              <a:t>ッ</a:t>
            </a:r>
            <a:r>
              <a:rPr dirty="0" sz="1600" spc="254" b="1">
                <a:solidFill>
                  <a:srgbClr val="252525"/>
                </a:solidFill>
                <a:latin typeface="Yu Gothic UI Semibold"/>
                <a:cs typeface="Yu Gothic UI Semibold"/>
              </a:rPr>
              <a:t>ト</a:t>
            </a:r>
            <a:r>
              <a:rPr dirty="0" sz="1600" spc="360" b="1">
                <a:solidFill>
                  <a:srgbClr val="252525"/>
                </a:solidFill>
                <a:latin typeface="Yu Gothic UI Semibold"/>
                <a:cs typeface="Yu Gothic UI Semibold"/>
              </a:rPr>
              <a:t>機能</a:t>
            </a:r>
            <a:r>
              <a:rPr dirty="0" sz="1600" spc="300" b="1">
                <a:solidFill>
                  <a:srgbClr val="252525"/>
                </a:solidFill>
                <a:latin typeface="Yu Gothic UI Semibold"/>
                <a:cs typeface="Yu Gothic UI Semibold"/>
              </a:rPr>
              <a:t>の</a:t>
            </a:r>
            <a:r>
              <a:rPr dirty="0" sz="1600" spc="360" b="1">
                <a:solidFill>
                  <a:srgbClr val="252525"/>
                </a:solidFill>
                <a:latin typeface="Yu Gothic UI Semibold"/>
                <a:cs typeface="Yu Gothic UI Semibold"/>
              </a:rPr>
              <a:t>弱</a:t>
            </a:r>
            <a:r>
              <a:rPr dirty="0" sz="1600" spc="254" b="1">
                <a:solidFill>
                  <a:srgbClr val="252525"/>
                </a:solidFill>
                <a:latin typeface="Yu Gothic UI Semibold"/>
                <a:cs typeface="Yu Gothic UI Semibold"/>
              </a:rPr>
              <a:t>さ</a:t>
            </a:r>
            <a:r>
              <a:rPr dirty="0" sz="1600" spc="240" b="1">
                <a:solidFill>
                  <a:srgbClr val="252525"/>
                </a:solidFill>
                <a:latin typeface="Yu Gothic UI Semibold"/>
                <a:cs typeface="Yu Gothic UI Semibold"/>
              </a:rPr>
              <a:t>。</a:t>
            </a:r>
            <a:endParaRPr sz="1600">
              <a:latin typeface="Yu Gothic UI Semibold"/>
              <a:cs typeface="Yu Gothic UI Semibold"/>
            </a:endParaRPr>
          </a:p>
          <a:p>
            <a:pPr marL="12700">
              <a:lnSpc>
                <a:spcPts val="1895"/>
              </a:lnSpc>
              <a:spcBef>
                <a:spcPts val="280"/>
              </a:spcBef>
            </a:pPr>
            <a:r>
              <a:rPr dirty="0" sz="1600" spc="150" b="1">
                <a:solidFill>
                  <a:srgbClr val="252525"/>
                </a:solidFill>
                <a:latin typeface="Yu Gothic UI Semibold"/>
                <a:cs typeface="Yu Gothic UI Semibold"/>
              </a:rPr>
              <a:t>国民が安心できる</a:t>
            </a:r>
            <a:r>
              <a:rPr dirty="0" sz="1600" spc="530" b="1">
                <a:solidFill>
                  <a:srgbClr val="FD5B12"/>
                </a:solidFill>
                <a:latin typeface="Yu Gothic UI Semibold"/>
                <a:cs typeface="Yu Gothic UI Semibold"/>
              </a:rPr>
              <a:t>「ディザスター・レディ」「パンデミック・レディ」</a:t>
            </a:r>
            <a:r>
              <a:rPr dirty="0" sz="1600" spc="145" b="1">
                <a:solidFill>
                  <a:srgbClr val="252525"/>
                </a:solidFill>
                <a:latin typeface="Yu Gothic UI Semibold"/>
                <a:cs typeface="Yu Gothic UI Semibold"/>
              </a:rPr>
              <a:t>な社会を構築する必要性</a:t>
            </a:r>
            <a:r>
              <a:rPr dirty="0" sz="1600" spc="-265" b="1">
                <a:solidFill>
                  <a:srgbClr val="252525"/>
                </a:solidFill>
                <a:latin typeface="Yu Gothic UI Semibold"/>
                <a:cs typeface="Yu Gothic UI Semibold"/>
              </a:rPr>
              <a:t>。</a:t>
            </a:r>
            <a:endParaRPr sz="1600">
              <a:latin typeface="Yu Gothic UI Semibold"/>
              <a:cs typeface="Yu Gothic UI Semibold"/>
            </a:endParaRPr>
          </a:p>
          <a:p>
            <a:pPr marL="1941830">
              <a:lnSpc>
                <a:spcPts val="1655"/>
              </a:lnSpc>
              <a:tabLst>
                <a:tab pos="4330700" algn="l"/>
              </a:tabLst>
            </a:pPr>
            <a:r>
              <a:rPr dirty="0" baseline="1984" sz="2100" spc="172" b="1">
                <a:solidFill>
                  <a:srgbClr val="92D050"/>
                </a:solidFill>
                <a:latin typeface="Yu Gothic UI Semibold"/>
                <a:cs typeface="Yu Gothic UI Semibold"/>
              </a:rPr>
              <a:t>（災害</a:t>
            </a:r>
            <a:r>
              <a:rPr dirty="0" baseline="1984" sz="2100" spc="135" b="1">
                <a:solidFill>
                  <a:srgbClr val="92D050"/>
                </a:solidFill>
                <a:latin typeface="Yu Gothic UI Semibold"/>
                <a:cs typeface="Yu Gothic UI Semibold"/>
              </a:rPr>
              <a:t>に</a:t>
            </a:r>
            <a:r>
              <a:rPr dirty="0" baseline="1984" sz="2100" spc="172" b="1">
                <a:solidFill>
                  <a:srgbClr val="92D050"/>
                </a:solidFill>
                <a:latin typeface="Yu Gothic UI Semibold"/>
                <a:cs typeface="Yu Gothic UI Semibold"/>
              </a:rPr>
              <a:t>対</a:t>
            </a:r>
            <a:r>
              <a:rPr dirty="0" baseline="1984" sz="2100" spc="142" b="1">
                <a:solidFill>
                  <a:srgbClr val="92D050"/>
                </a:solidFill>
                <a:latin typeface="Yu Gothic UI Semibold"/>
                <a:cs typeface="Yu Gothic UI Semibold"/>
              </a:rPr>
              <a:t>す</a:t>
            </a:r>
            <a:r>
              <a:rPr dirty="0" baseline="1984" sz="2100" spc="135" b="1">
                <a:solidFill>
                  <a:srgbClr val="92D050"/>
                </a:solidFill>
                <a:latin typeface="Yu Gothic UI Semibold"/>
                <a:cs typeface="Yu Gothic UI Semibold"/>
              </a:rPr>
              <a:t>る</a:t>
            </a:r>
            <a:r>
              <a:rPr dirty="0" baseline="1984" sz="2100" spc="172" b="1">
                <a:solidFill>
                  <a:srgbClr val="92D050"/>
                </a:solidFill>
                <a:latin typeface="Yu Gothic UI Semibold"/>
                <a:cs typeface="Yu Gothic UI Semibold"/>
              </a:rPr>
              <a:t>備</a:t>
            </a:r>
            <a:r>
              <a:rPr dirty="0" baseline="1984" sz="2100" spc="142" b="1">
                <a:solidFill>
                  <a:srgbClr val="92D050"/>
                </a:solidFill>
                <a:latin typeface="Yu Gothic UI Semibold"/>
                <a:cs typeface="Yu Gothic UI Semibold"/>
              </a:rPr>
              <a:t>え</a:t>
            </a:r>
            <a:r>
              <a:rPr dirty="0" baseline="1984" sz="2100" spc="172" b="1">
                <a:solidFill>
                  <a:srgbClr val="92D050"/>
                </a:solidFill>
                <a:latin typeface="Yu Gothic UI Semibold"/>
                <a:cs typeface="Yu Gothic UI Semibold"/>
              </a:rPr>
              <a:t>）	</a:t>
            </a:r>
            <a:r>
              <a:rPr dirty="0" sz="1400" spc="105" b="1">
                <a:solidFill>
                  <a:srgbClr val="92D050"/>
                </a:solidFill>
                <a:latin typeface="Yu Gothic UI Semibold"/>
                <a:cs typeface="Yu Gothic UI Semibold"/>
              </a:rPr>
              <a:t>（感染症</a:t>
            </a:r>
            <a:r>
              <a:rPr dirty="0" sz="1400" spc="85" b="1">
                <a:solidFill>
                  <a:srgbClr val="92D050"/>
                </a:solidFill>
                <a:latin typeface="Yu Gothic UI Semibold"/>
                <a:cs typeface="Yu Gothic UI Semibold"/>
              </a:rPr>
              <a:t>に</a:t>
            </a:r>
            <a:r>
              <a:rPr dirty="0" sz="1400" spc="105" b="1">
                <a:solidFill>
                  <a:srgbClr val="92D050"/>
                </a:solidFill>
                <a:latin typeface="Yu Gothic UI Semibold"/>
                <a:cs typeface="Yu Gothic UI Semibold"/>
              </a:rPr>
              <a:t>対</a:t>
            </a:r>
            <a:r>
              <a:rPr dirty="0" sz="1400" spc="85" b="1">
                <a:solidFill>
                  <a:srgbClr val="92D050"/>
                </a:solidFill>
                <a:latin typeface="Yu Gothic UI Semibold"/>
                <a:cs typeface="Yu Gothic UI Semibold"/>
              </a:rPr>
              <a:t>す</a:t>
            </a:r>
            <a:r>
              <a:rPr dirty="0" sz="1400" spc="80" b="1">
                <a:solidFill>
                  <a:srgbClr val="92D050"/>
                </a:solidFill>
                <a:latin typeface="Yu Gothic UI Semibold"/>
                <a:cs typeface="Yu Gothic UI Semibold"/>
              </a:rPr>
              <a:t>る</a:t>
            </a:r>
            <a:r>
              <a:rPr dirty="0" sz="1400" spc="105" b="1">
                <a:solidFill>
                  <a:srgbClr val="92D050"/>
                </a:solidFill>
                <a:latin typeface="Yu Gothic UI Semibold"/>
                <a:cs typeface="Yu Gothic UI Semibold"/>
              </a:rPr>
              <a:t>備</a:t>
            </a:r>
            <a:r>
              <a:rPr dirty="0" sz="1400" spc="85" b="1">
                <a:solidFill>
                  <a:srgbClr val="92D050"/>
                </a:solidFill>
                <a:latin typeface="Yu Gothic UI Semibold"/>
                <a:cs typeface="Yu Gothic UI Semibold"/>
              </a:rPr>
              <a:t>え</a:t>
            </a:r>
            <a:r>
              <a:rPr dirty="0" sz="1400" spc="105" b="1">
                <a:solidFill>
                  <a:srgbClr val="92D050"/>
                </a:solidFill>
                <a:latin typeface="Yu Gothic UI Semibold"/>
                <a:cs typeface="Yu Gothic UI Semibold"/>
              </a:rPr>
              <a:t>）</a:t>
            </a:r>
            <a:endParaRPr sz="1400">
              <a:latin typeface="Yu Gothic UI Semibold"/>
              <a:cs typeface="Yu Gothic UI Semibold"/>
            </a:endParaRPr>
          </a:p>
        </p:txBody>
      </p:sp>
      <p:grpSp>
        <p:nvGrpSpPr>
          <p:cNvPr id="9" name="object 9"/>
          <p:cNvGrpSpPr/>
          <p:nvPr/>
        </p:nvGrpSpPr>
        <p:grpSpPr>
          <a:xfrm>
            <a:off x="229234" y="2179958"/>
            <a:ext cx="9447530" cy="1080770"/>
            <a:chOff x="229234" y="2179958"/>
            <a:chExt cx="9447530" cy="1080770"/>
          </a:xfrm>
        </p:grpSpPr>
        <p:sp>
          <p:nvSpPr>
            <p:cNvPr id="10" name="object 10"/>
            <p:cNvSpPr/>
            <p:nvPr/>
          </p:nvSpPr>
          <p:spPr>
            <a:xfrm>
              <a:off x="238759" y="2189486"/>
              <a:ext cx="789940" cy="505459"/>
            </a:xfrm>
            <a:custGeom>
              <a:avLst/>
              <a:gdLst/>
              <a:ahLst/>
              <a:cxnLst/>
              <a:rect l="l" t="t" r="r" b="b"/>
              <a:pathLst>
                <a:path w="789940" h="505460">
                  <a:moveTo>
                    <a:pt x="789940" y="0"/>
                  </a:moveTo>
                  <a:lnTo>
                    <a:pt x="47104" y="0"/>
                  </a:lnTo>
                  <a:lnTo>
                    <a:pt x="28766" y="3700"/>
                  </a:lnTo>
                  <a:lnTo>
                    <a:pt x="13793" y="13792"/>
                  </a:lnTo>
                  <a:lnTo>
                    <a:pt x="3700" y="28760"/>
                  </a:lnTo>
                  <a:lnTo>
                    <a:pt x="0" y="47091"/>
                  </a:lnTo>
                  <a:lnTo>
                    <a:pt x="0" y="458355"/>
                  </a:lnTo>
                  <a:lnTo>
                    <a:pt x="3700" y="476688"/>
                  </a:lnTo>
                  <a:lnTo>
                    <a:pt x="13793" y="491661"/>
                  </a:lnTo>
                  <a:lnTo>
                    <a:pt x="28766" y="501757"/>
                  </a:lnTo>
                  <a:lnTo>
                    <a:pt x="47104" y="505460"/>
                  </a:lnTo>
                  <a:lnTo>
                    <a:pt x="789940" y="505460"/>
                  </a:lnTo>
                  <a:lnTo>
                    <a:pt x="789940" y="0"/>
                  </a:lnTo>
                  <a:close/>
                </a:path>
              </a:pathLst>
            </a:custGeom>
            <a:solidFill>
              <a:srgbClr val="71BEC5"/>
            </a:solidFill>
          </p:spPr>
          <p:txBody>
            <a:bodyPr wrap="square" lIns="0" tIns="0" rIns="0" bIns="0" rtlCol="0"/>
            <a:lstStyle/>
            <a:p/>
          </p:txBody>
        </p:sp>
        <p:sp>
          <p:nvSpPr>
            <p:cNvPr id="11" name="object 11"/>
            <p:cNvSpPr/>
            <p:nvPr/>
          </p:nvSpPr>
          <p:spPr>
            <a:xfrm>
              <a:off x="238759" y="2189486"/>
              <a:ext cx="789940" cy="505459"/>
            </a:xfrm>
            <a:custGeom>
              <a:avLst/>
              <a:gdLst/>
              <a:ahLst/>
              <a:cxnLst/>
              <a:rect l="l" t="t" r="r" b="b"/>
              <a:pathLst>
                <a:path w="789940" h="505460">
                  <a:moveTo>
                    <a:pt x="0" y="458355"/>
                  </a:moveTo>
                  <a:lnTo>
                    <a:pt x="0" y="47091"/>
                  </a:lnTo>
                  <a:lnTo>
                    <a:pt x="3700" y="28760"/>
                  </a:lnTo>
                  <a:lnTo>
                    <a:pt x="13793" y="13792"/>
                  </a:lnTo>
                  <a:lnTo>
                    <a:pt x="28766" y="3700"/>
                  </a:lnTo>
                  <a:lnTo>
                    <a:pt x="47104" y="0"/>
                  </a:lnTo>
                  <a:lnTo>
                    <a:pt x="789940" y="0"/>
                  </a:lnTo>
                  <a:lnTo>
                    <a:pt x="789940" y="505460"/>
                  </a:lnTo>
                  <a:lnTo>
                    <a:pt x="47104" y="505460"/>
                  </a:lnTo>
                  <a:lnTo>
                    <a:pt x="28766" y="501757"/>
                  </a:lnTo>
                  <a:lnTo>
                    <a:pt x="13793" y="491661"/>
                  </a:lnTo>
                  <a:lnTo>
                    <a:pt x="3700" y="476688"/>
                  </a:lnTo>
                  <a:lnTo>
                    <a:pt x="0" y="458355"/>
                  </a:lnTo>
                  <a:close/>
                </a:path>
              </a:pathLst>
            </a:custGeom>
            <a:ln w="19050">
              <a:solidFill>
                <a:srgbClr val="71BEC5"/>
              </a:solidFill>
            </a:ln>
          </p:spPr>
          <p:txBody>
            <a:bodyPr wrap="square" lIns="0" tIns="0" rIns="0" bIns="0" rtlCol="0"/>
            <a:lstStyle/>
            <a:p/>
          </p:txBody>
        </p:sp>
        <p:sp>
          <p:nvSpPr>
            <p:cNvPr id="12" name="object 12"/>
            <p:cNvSpPr/>
            <p:nvPr/>
          </p:nvSpPr>
          <p:spPr>
            <a:xfrm>
              <a:off x="1028700" y="2189483"/>
              <a:ext cx="8638540" cy="505459"/>
            </a:xfrm>
            <a:custGeom>
              <a:avLst/>
              <a:gdLst/>
              <a:ahLst/>
              <a:cxnLst/>
              <a:rect l="l" t="t" r="r" b="b"/>
              <a:pathLst>
                <a:path w="8638540" h="505460">
                  <a:moveTo>
                    <a:pt x="8638540" y="47091"/>
                  </a:moveTo>
                  <a:lnTo>
                    <a:pt x="8638540" y="458355"/>
                  </a:lnTo>
                  <a:lnTo>
                    <a:pt x="8634839" y="476693"/>
                  </a:lnTo>
                  <a:lnTo>
                    <a:pt x="8624747" y="491666"/>
                  </a:lnTo>
                  <a:lnTo>
                    <a:pt x="8609779" y="501759"/>
                  </a:lnTo>
                  <a:lnTo>
                    <a:pt x="8591448" y="505460"/>
                  </a:lnTo>
                  <a:lnTo>
                    <a:pt x="0" y="505460"/>
                  </a:lnTo>
                  <a:lnTo>
                    <a:pt x="0" y="0"/>
                  </a:lnTo>
                  <a:lnTo>
                    <a:pt x="8591448" y="0"/>
                  </a:lnTo>
                  <a:lnTo>
                    <a:pt x="8609779" y="3700"/>
                  </a:lnTo>
                  <a:lnTo>
                    <a:pt x="8624747" y="13792"/>
                  </a:lnTo>
                  <a:lnTo>
                    <a:pt x="8634839" y="28760"/>
                  </a:lnTo>
                  <a:lnTo>
                    <a:pt x="8638540" y="47091"/>
                  </a:lnTo>
                  <a:close/>
                </a:path>
              </a:pathLst>
            </a:custGeom>
            <a:ln w="19050">
              <a:solidFill>
                <a:srgbClr val="71BEC5"/>
              </a:solidFill>
            </a:ln>
          </p:spPr>
          <p:txBody>
            <a:bodyPr wrap="square" lIns="0" tIns="0" rIns="0" bIns="0" rtlCol="0"/>
            <a:lstStyle/>
            <a:p/>
          </p:txBody>
        </p:sp>
        <p:sp>
          <p:nvSpPr>
            <p:cNvPr id="13" name="object 13"/>
            <p:cNvSpPr/>
            <p:nvPr/>
          </p:nvSpPr>
          <p:spPr>
            <a:xfrm>
              <a:off x="238759" y="2745746"/>
              <a:ext cx="789940" cy="505459"/>
            </a:xfrm>
            <a:custGeom>
              <a:avLst/>
              <a:gdLst/>
              <a:ahLst/>
              <a:cxnLst/>
              <a:rect l="l" t="t" r="r" b="b"/>
              <a:pathLst>
                <a:path w="789940" h="505460">
                  <a:moveTo>
                    <a:pt x="789940" y="0"/>
                  </a:moveTo>
                  <a:lnTo>
                    <a:pt x="47104" y="0"/>
                  </a:lnTo>
                  <a:lnTo>
                    <a:pt x="28766" y="3700"/>
                  </a:lnTo>
                  <a:lnTo>
                    <a:pt x="13793" y="13792"/>
                  </a:lnTo>
                  <a:lnTo>
                    <a:pt x="3700" y="28760"/>
                  </a:lnTo>
                  <a:lnTo>
                    <a:pt x="0" y="47091"/>
                  </a:lnTo>
                  <a:lnTo>
                    <a:pt x="0" y="458355"/>
                  </a:lnTo>
                  <a:lnTo>
                    <a:pt x="3700" y="476688"/>
                  </a:lnTo>
                  <a:lnTo>
                    <a:pt x="13793" y="491661"/>
                  </a:lnTo>
                  <a:lnTo>
                    <a:pt x="28766" y="501757"/>
                  </a:lnTo>
                  <a:lnTo>
                    <a:pt x="47104" y="505460"/>
                  </a:lnTo>
                  <a:lnTo>
                    <a:pt x="789940" y="505460"/>
                  </a:lnTo>
                  <a:lnTo>
                    <a:pt x="789940" y="0"/>
                  </a:lnTo>
                  <a:close/>
                </a:path>
              </a:pathLst>
            </a:custGeom>
            <a:solidFill>
              <a:srgbClr val="71BEC5"/>
            </a:solidFill>
          </p:spPr>
          <p:txBody>
            <a:bodyPr wrap="square" lIns="0" tIns="0" rIns="0" bIns="0" rtlCol="0"/>
            <a:lstStyle/>
            <a:p/>
          </p:txBody>
        </p:sp>
        <p:sp>
          <p:nvSpPr>
            <p:cNvPr id="14" name="object 14"/>
            <p:cNvSpPr/>
            <p:nvPr/>
          </p:nvSpPr>
          <p:spPr>
            <a:xfrm>
              <a:off x="238759" y="2745746"/>
              <a:ext cx="789940" cy="505459"/>
            </a:xfrm>
            <a:custGeom>
              <a:avLst/>
              <a:gdLst/>
              <a:ahLst/>
              <a:cxnLst/>
              <a:rect l="l" t="t" r="r" b="b"/>
              <a:pathLst>
                <a:path w="789940" h="505460">
                  <a:moveTo>
                    <a:pt x="0" y="458355"/>
                  </a:moveTo>
                  <a:lnTo>
                    <a:pt x="0" y="47091"/>
                  </a:lnTo>
                  <a:lnTo>
                    <a:pt x="3700" y="28760"/>
                  </a:lnTo>
                  <a:lnTo>
                    <a:pt x="13793" y="13792"/>
                  </a:lnTo>
                  <a:lnTo>
                    <a:pt x="28766" y="3700"/>
                  </a:lnTo>
                  <a:lnTo>
                    <a:pt x="47104" y="0"/>
                  </a:lnTo>
                  <a:lnTo>
                    <a:pt x="789940" y="0"/>
                  </a:lnTo>
                  <a:lnTo>
                    <a:pt x="789940" y="505460"/>
                  </a:lnTo>
                  <a:lnTo>
                    <a:pt x="47104" y="505460"/>
                  </a:lnTo>
                  <a:lnTo>
                    <a:pt x="28766" y="501757"/>
                  </a:lnTo>
                  <a:lnTo>
                    <a:pt x="13793" y="491661"/>
                  </a:lnTo>
                  <a:lnTo>
                    <a:pt x="3700" y="476688"/>
                  </a:lnTo>
                  <a:lnTo>
                    <a:pt x="0" y="458355"/>
                  </a:lnTo>
                  <a:close/>
                </a:path>
              </a:pathLst>
            </a:custGeom>
            <a:ln w="19050">
              <a:solidFill>
                <a:srgbClr val="71BEC5"/>
              </a:solidFill>
            </a:ln>
          </p:spPr>
          <p:txBody>
            <a:bodyPr wrap="square" lIns="0" tIns="0" rIns="0" bIns="0" rtlCol="0"/>
            <a:lstStyle/>
            <a:p/>
          </p:txBody>
        </p:sp>
        <p:sp>
          <p:nvSpPr>
            <p:cNvPr id="15" name="object 15"/>
            <p:cNvSpPr/>
            <p:nvPr/>
          </p:nvSpPr>
          <p:spPr>
            <a:xfrm>
              <a:off x="1028700" y="2745743"/>
              <a:ext cx="8638540" cy="505459"/>
            </a:xfrm>
            <a:custGeom>
              <a:avLst/>
              <a:gdLst/>
              <a:ahLst/>
              <a:cxnLst/>
              <a:rect l="l" t="t" r="r" b="b"/>
              <a:pathLst>
                <a:path w="8638540" h="505460">
                  <a:moveTo>
                    <a:pt x="8638540" y="47091"/>
                  </a:moveTo>
                  <a:lnTo>
                    <a:pt x="8638540" y="458355"/>
                  </a:lnTo>
                  <a:lnTo>
                    <a:pt x="8634839" y="476693"/>
                  </a:lnTo>
                  <a:lnTo>
                    <a:pt x="8624747" y="491666"/>
                  </a:lnTo>
                  <a:lnTo>
                    <a:pt x="8609779" y="501759"/>
                  </a:lnTo>
                  <a:lnTo>
                    <a:pt x="8591448" y="505460"/>
                  </a:lnTo>
                  <a:lnTo>
                    <a:pt x="0" y="505460"/>
                  </a:lnTo>
                  <a:lnTo>
                    <a:pt x="0" y="0"/>
                  </a:lnTo>
                  <a:lnTo>
                    <a:pt x="8591448" y="0"/>
                  </a:lnTo>
                  <a:lnTo>
                    <a:pt x="8609779" y="3700"/>
                  </a:lnTo>
                  <a:lnTo>
                    <a:pt x="8624747" y="13792"/>
                  </a:lnTo>
                  <a:lnTo>
                    <a:pt x="8634839" y="28760"/>
                  </a:lnTo>
                  <a:lnTo>
                    <a:pt x="8638540" y="47091"/>
                  </a:lnTo>
                  <a:close/>
                </a:path>
              </a:pathLst>
            </a:custGeom>
            <a:ln w="19050">
              <a:solidFill>
                <a:srgbClr val="71BEC5"/>
              </a:solidFill>
            </a:ln>
          </p:spPr>
          <p:txBody>
            <a:bodyPr wrap="square" lIns="0" tIns="0" rIns="0" bIns="0" rtlCol="0"/>
            <a:lstStyle/>
            <a:p/>
          </p:txBody>
        </p:sp>
      </p:grpSp>
      <p:sp>
        <p:nvSpPr>
          <p:cNvPr id="16" name="object 16"/>
          <p:cNvSpPr txBox="1"/>
          <p:nvPr/>
        </p:nvSpPr>
        <p:spPr>
          <a:xfrm>
            <a:off x="389155" y="2281842"/>
            <a:ext cx="5418455" cy="846455"/>
          </a:xfrm>
          <a:prstGeom prst="rect">
            <a:avLst/>
          </a:prstGeom>
        </p:spPr>
        <p:txBody>
          <a:bodyPr wrap="square" lIns="0" tIns="12700" rIns="0" bIns="0" rtlCol="0" vert="horz">
            <a:spAutoFit/>
          </a:bodyPr>
          <a:lstStyle/>
          <a:p>
            <a:pPr marL="12700">
              <a:lnSpc>
                <a:spcPct val="100000"/>
              </a:lnSpc>
              <a:spcBef>
                <a:spcPts val="100"/>
              </a:spcBef>
              <a:tabLst>
                <a:tab pos="731520" algn="l"/>
              </a:tabLst>
            </a:pPr>
            <a:r>
              <a:rPr dirty="0" sz="1800" b="1">
                <a:solidFill>
                  <a:srgbClr val="FFFFFF"/>
                </a:solidFill>
                <a:latin typeface="Yu Gothic UI Semibold"/>
                <a:cs typeface="Yu Gothic UI Semibold"/>
              </a:rPr>
              <a:t>平時	</a:t>
            </a:r>
            <a:r>
              <a:rPr dirty="0" sz="1600" b="1">
                <a:solidFill>
                  <a:srgbClr val="404040"/>
                </a:solidFill>
                <a:latin typeface="Yu Gothic UI Semibold"/>
                <a:cs typeface="Yu Gothic UI Semibold"/>
              </a:rPr>
              <a:t>今</a:t>
            </a:r>
            <a:r>
              <a:rPr dirty="0" sz="1600" spc="260" b="1">
                <a:solidFill>
                  <a:srgbClr val="404040"/>
                </a:solidFill>
                <a:latin typeface="Yu Gothic UI Semibold"/>
                <a:cs typeface="Yu Gothic UI Semibold"/>
              </a:rPr>
              <a:t>の</a:t>
            </a:r>
            <a:r>
              <a:rPr dirty="0" sz="1600" spc="260" b="1">
                <a:solidFill>
                  <a:srgbClr val="404040"/>
                </a:solidFill>
                <a:latin typeface="Yu Gothic UI Semibold"/>
                <a:cs typeface="Yu Gothic UI Semibold"/>
              </a:rPr>
              <a:t>日本</a:t>
            </a:r>
            <a:r>
              <a:rPr dirty="0" sz="1600" spc="390" b="1">
                <a:solidFill>
                  <a:srgbClr val="404040"/>
                </a:solidFill>
                <a:latin typeface="Yu Gothic UI Semibold"/>
                <a:cs typeface="Yu Gothic UI Semibold"/>
              </a:rPr>
              <a:t>のセーフティネットは</a:t>
            </a:r>
            <a:r>
              <a:rPr dirty="0" sz="1600" spc="535" b="1">
                <a:solidFill>
                  <a:srgbClr val="404040"/>
                </a:solidFill>
                <a:latin typeface="Yu Gothic UI Semibold"/>
                <a:cs typeface="Yu Gothic UI Semibold"/>
              </a:rPr>
              <a:t>、</a:t>
            </a:r>
            <a:r>
              <a:rPr dirty="0" sz="1600" spc="535" b="1">
                <a:solidFill>
                  <a:srgbClr val="404040"/>
                </a:solidFill>
                <a:latin typeface="Yu Gothic UI Semibold"/>
                <a:cs typeface="Yu Gothic UI Semibold"/>
              </a:rPr>
              <a:t>脆弱</a:t>
            </a:r>
            <a:r>
              <a:rPr dirty="0" sz="1600" spc="285" b="1">
                <a:solidFill>
                  <a:srgbClr val="404040"/>
                </a:solidFill>
                <a:latin typeface="Yu Gothic UI Semibold"/>
                <a:cs typeface="Yu Gothic UI Semibold"/>
              </a:rPr>
              <a:t>かつ</a:t>
            </a:r>
            <a:r>
              <a:rPr dirty="0" sz="1600" spc="285" b="1">
                <a:solidFill>
                  <a:srgbClr val="404040"/>
                </a:solidFill>
                <a:latin typeface="Yu Gothic UI Semibold"/>
                <a:cs typeface="Yu Gothic UI Semibold"/>
              </a:rPr>
              <a:t>不公平</a:t>
            </a:r>
            <a:r>
              <a:rPr dirty="0" sz="1600" spc="535" b="1">
                <a:solidFill>
                  <a:srgbClr val="404040"/>
                </a:solidFill>
                <a:latin typeface="Yu Gothic UI Semibold"/>
                <a:cs typeface="Yu Gothic UI Semibold"/>
              </a:rPr>
              <a:t>。</a:t>
            </a:r>
            <a:endParaRPr sz="1600">
              <a:latin typeface="Yu Gothic UI Semibold"/>
              <a:cs typeface="Yu Gothic UI Semibold"/>
            </a:endParaRPr>
          </a:p>
          <a:p>
            <a:pPr marL="12700">
              <a:lnSpc>
                <a:spcPct val="100000"/>
              </a:lnSpc>
              <a:spcBef>
                <a:spcPts val="2140"/>
              </a:spcBef>
            </a:pPr>
            <a:r>
              <a:rPr dirty="0" sz="1800" b="1">
                <a:solidFill>
                  <a:srgbClr val="FFFFFF"/>
                </a:solidFill>
                <a:latin typeface="Yu Gothic UI Semibold"/>
                <a:cs typeface="Yu Gothic UI Semibold"/>
              </a:rPr>
              <a:t>有事</a:t>
            </a:r>
            <a:endParaRPr sz="1800">
              <a:latin typeface="Yu Gothic UI Semibold"/>
              <a:cs typeface="Yu Gothic UI Semibold"/>
            </a:endParaRPr>
          </a:p>
        </p:txBody>
      </p:sp>
      <p:sp>
        <p:nvSpPr>
          <p:cNvPr id="17" name="object 17"/>
          <p:cNvSpPr txBox="1"/>
          <p:nvPr/>
        </p:nvSpPr>
        <p:spPr>
          <a:xfrm>
            <a:off x="1108364" y="2850659"/>
            <a:ext cx="8559800" cy="269240"/>
          </a:xfrm>
          <a:prstGeom prst="rect">
            <a:avLst/>
          </a:prstGeom>
        </p:spPr>
        <p:txBody>
          <a:bodyPr wrap="square" lIns="0" tIns="12700" rIns="0" bIns="0" rtlCol="0" vert="horz">
            <a:spAutoFit/>
          </a:bodyPr>
          <a:lstStyle/>
          <a:p>
            <a:pPr marL="12700">
              <a:lnSpc>
                <a:spcPct val="100000"/>
              </a:lnSpc>
              <a:spcBef>
                <a:spcPts val="100"/>
              </a:spcBef>
            </a:pPr>
            <a:r>
              <a:rPr dirty="0" sz="1600" spc="175" b="1">
                <a:solidFill>
                  <a:srgbClr val="404040"/>
                </a:solidFill>
                <a:latin typeface="Yu Gothic UI Semibold"/>
                <a:cs typeface="Yu Gothic UI Semibold"/>
              </a:rPr>
              <a:t>国は誰がどの程度困っているか把握できず、公平公正な支援を素早く実施する仕組みがない。</a:t>
            </a:r>
            <a:endParaRPr sz="1600">
              <a:latin typeface="Yu Gothic UI Semibold"/>
              <a:cs typeface="Yu Gothic UI Semibold"/>
            </a:endParaRPr>
          </a:p>
        </p:txBody>
      </p:sp>
      <p:sp>
        <p:nvSpPr>
          <p:cNvPr id="18" name="object 18"/>
          <p:cNvSpPr txBox="1"/>
          <p:nvPr/>
        </p:nvSpPr>
        <p:spPr>
          <a:xfrm>
            <a:off x="5087620" y="3525520"/>
            <a:ext cx="4589780" cy="398780"/>
          </a:xfrm>
          <a:prstGeom prst="rect">
            <a:avLst/>
          </a:prstGeom>
          <a:solidFill>
            <a:srgbClr val="FF9933"/>
          </a:solidFill>
        </p:spPr>
        <p:txBody>
          <a:bodyPr wrap="square" lIns="0" tIns="29845" rIns="0" bIns="0" rtlCol="0" vert="horz">
            <a:spAutoFit/>
          </a:bodyPr>
          <a:lstStyle/>
          <a:p>
            <a:pPr marL="81280">
              <a:lnSpc>
                <a:spcPct val="100000"/>
              </a:lnSpc>
              <a:spcBef>
                <a:spcPts val="235"/>
              </a:spcBef>
            </a:pPr>
            <a:r>
              <a:rPr dirty="0" sz="2000" spc="125" b="1">
                <a:solidFill>
                  <a:srgbClr val="FFFFFF"/>
                </a:solidFill>
                <a:latin typeface="Yu Gothic UI Semibold"/>
                <a:cs typeface="Yu Gothic UI Semibold"/>
              </a:rPr>
              <a:t>格差解消のため、再分配政策の強化</a:t>
            </a:r>
            <a:endParaRPr sz="2000">
              <a:latin typeface="Yu Gothic UI Semibold"/>
              <a:cs typeface="Yu Gothic UI Semibold"/>
            </a:endParaRPr>
          </a:p>
        </p:txBody>
      </p:sp>
      <p:sp>
        <p:nvSpPr>
          <p:cNvPr id="19" name="object 19"/>
          <p:cNvSpPr txBox="1"/>
          <p:nvPr/>
        </p:nvSpPr>
        <p:spPr>
          <a:xfrm>
            <a:off x="5405893" y="3974504"/>
            <a:ext cx="4089400" cy="1143000"/>
          </a:xfrm>
          <a:prstGeom prst="rect">
            <a:avLst/>
          </a:prstGeom>
        </p:spPr>
        <p:txBody>
          <a:bodyPr wrap="square" lIns="0" tIns="12700" rIns="0" bIns="0" rtlCol="0" vert="horz">
            <a:spAutoFit/>
          </a:bodyPr>
          <a:lstStyle/>
          <a:p>
            <a:pPr marL="12700" marR="614680">
              <a:lnSpc>
                <a:spcPct val="114599"/>
              </a:lnSpc>
              <a:spcBef>
                <a:spcPts val="100"/>
              </a:spcBef>
            </a:pPr>
            <a:r>
              <a:rPr dirty="0" sz="1600" spc="45" b="1">
                <a:solidFill>
                  <a:srgbClr val="585858"/>
                </a:solidFill>
                <a:latin typeface="Yu Gothic UI Semibold"/>
                <a:cs typeface="Yu Gothic UI Semibold"/>
              </a:rPr>
              <a:t>AI</a:t>
            </a:r>
            <a:r>
              <a:rPr dirty="0" sz="1600" spc="365" b="1">
                <a:solidFill>
                  <a:srgbClr val="585858"/>
                </a:solidFill>
                <a:latin typeface="Yu Gothic UI Semibold"/>
                <a:cs typeface="Yu Gothic UI Semibold"/>
              </a:rPr>
              <a:t>や</a:t>
            </a:r>
            <a:r>
              <a:rPr dirty="0" sz="1600" spc="320" b="1">
                <a:solidFill>
                  <a:srgbClr val="585858"/>
                </a:solidFill>
                <a:latin typeface="Yu Gothic UI Semibold"/>
                <a:cs typeface="Yu Gothic UI Semibold"/>
              </a:rPr>
              <a:t>テク</a:t>
            </a:r>
            <a:r>
              <a:rPr dirty="0" sz="1600" spc="280" b="1">
                <a:solidFill>
                  <a:srgbClr val="585858"/>
                </a:solidFill>
                <a:latin typeface="Yu Gothic UI Semibold"/>
                <a:cs typeface="Yu Gothic UI Semibold"/>
              </a:rPr>
              <a:t>ノ</a:t>
            </a:r>
            <a:r>
              <a:rPr dirty="0" sz="1600" spc="310" b="1">
                <a:solidFill>
                  <a:srgbClr val="585858"/>
                </a:solidFill>
                <a:latin typeface="Yu Gothic UI Semibold"/>
                <a:cs typeface="Yu Gothic UI Semibold"/>
              </a:rPr>
              <a:t>ロ</a:t>
            </a:r>
            <a:r>
              <a:rPr dirty="0" sz="1600" spc="350" b="1">
                <a:solidFill>
                  <a:srgbClr val="585858"/>
                </a:solidFill>
                <a:latin typeface="Yu Gothic UI Semibold"/>
                <a:cs typeface="Yu Gothic UI Semibold"/>
              </a:rPr>
              <a:t>ジ</a:t>
            </a:r>
            <a:r>
              <a:rPr dirty="0" sz="1600" spc="275" b="1">
                <a:solidFill>
                  <a:srgbClr val="585858"/>
                </a:solidFill>
                <a:latin typeface="Yu Gothic UI Semibold"/>
                <a:cs typeface="Yu Gothic UI Semibold"/>
              </a:rPr>
              <a:t>ー</a:t>
            </a:r>
            <a:r>
              <a:rPr dirty="0" sz="1600" spc="350" b="1">
                <a:solidFill>
                  <a:srgbClr val="585858"/>
                </a:solidFill>
                <a:latin typeface="Yu Gothic UI Semibold"/>
                <a:cs typeface="Yu Gothic UI Semibold"/>
              </a:rPr>
              <a:t>の</a:t>
            </a:r>
            <a:r>
              <a:rPr dirty="0" sz="1600" spc="420" b="1">
                <a:solidFill>
                  <a:srgbClr val="585858"/>
                </a:solidFill>
                <a:latin typeface="Yu Gothic UI Semibold"/>
                <a:cs typeface="Yu Gothic UI Semibold"/>
              </a:rPr>
              <a:t>発展</a:t>
            </a:r>
            <a:r>
              <a:rPr dirty="0" sz="1600" spc="335" b="1">
                <a:solidFill>
                  <a:srgbClr val="585858"/>
                </a:solidFill>
                <a:latin typeface="Yu Gothic UI Semibold"/>
                <a:cs typeface="Yu Gothic UI Semibold"/>
              </a:rPr>
              <a:t>に</a:t>
            </a:r>
            <a:r>
              <a:rPr dirty="0" sz="1600" spc="325" b="1">
                <a:solidFill>
                  <a:srgbClr val="585858"/>
                </a:solidFill>
                <a:latin typeface="Yu Gothic UI Semibold"/>
                <a:cs typeface="Yu Gothic UI Semibold"/>
              </a:rPr>
              <a:t>よ</a:t>
            </a:r>
            <a:r>
              <a:rPr dirty="0" sz="1600" spc="295" b="1">
                <a:solidFill>
                  <a:srgbClr val="585858"/>
                </a:solidFill>
                <a:latin typeface="Yu Gothic UI Semibold"/>
                <a:cs typeface="Yu Gothic UI Semibold"/>
              </a:rPr>
              <a:t>り</a:t>
            </a:r>
            <a:r>
              <a:rPr dirty="0" sz="1600" spc="280" b="1">
                <a:solidFill>
                  <a:srgbClr val="585858"/>
                </a:solidFill>
                <a:latin typeface="Yu Gothic UI Semibold"/>
                <a:cs typeface="Yu Gothic UI Semibold"/>
              </a:rPr>
              <a:t>、 </a:t>
            </a:r>
            <a:r>
              <a:rPr dirty="0" sz="1600" spc="1000" b="1">
                <a:solidFill>
                  <a:srgbClr val="585858"/>
                </a:solidFill>
                <a:latin typeface="Yu Gothic UI Semibold"/>
                <a:cs typeface="Yu Gothic UI Semibold"/>
              </a:rPr>
              <a:t> </a:t>
            </a:r>
            <a:r>
              <a:rPr dirty="0" sz="1600" spc="150" b="1">
                <a:solidFill>
                  <a:srgbClr val="585858"/>
                </a:solidFill>
                <a:latin typeface="Yu Gothic UI Semibold"/>
                <a:cs typeface="Yu Gothic UI Semibold"/>
              </a:rPr>
              <a:t>人の仕事が奪われる時代へ突入する。</a:t>
            </a:r>
            <a:endParaRPr sz="1600">
              <a:latin typeface="Yu Gothic UI Semibold"/>
              <a:cs typeface="Yu Gothic UI Semibold"/>
            </a:endParaRPr>
          </a:p>
          <a:p>
            <a:pPr marL="12700">
              <a:lnSpc>
                <a:spcPct val="100000"/>
              </a:lnSpc>
              <a:spcBef>
                <a:spcPts val="280"/>
              </a:spcBef>
            </a:pPr>
            <a:r>
              <a:rPr dirty="0" sz="1600" spc="95" b="1">
                <a:solidFill>
                  <a:srgbClr val="585858"/>
                </a:solidFill>
                <a:latin typeface="Yu Gothic UI Semibold"/>
                <a:cs typeface="Yu Gothic UI Semibold"/>
              </a:rPr>
              <a:t>産業構造の劇的な変化による所得格差の</a:t>
            </a:r>
            <a:endParaRPr sz="1600">
              <a:latin typeface="Yu Gothic UI Semibold"/>
              <a:cs typeface="Yu Gothic UI Semibold"/>
            </a:endParaRPr>
          </a:p>
          <a:p>
            <a:pPr marL="12700">
              <a:lnSpc>
                <a:spcPct val="100000"/>
              </a:lnSpc>
              <a:spcBef>
                <a:spcPts val="280"/>
              </a:spcBef>
            </a:pPr>
            <a:r>
              <a:rPr dirty="0" sz="1600" spc="130" b="1">
                <a:solidFill>
                  <a:srgbClr val="585858"/>
                </a:solidFill>
                <a:latin typeface="Yu Gothic UI Semibold"/>
                <a:cs typeface="Yu Gothic UI Semibold"/>
              </a:rPr>
              <a:t>拡大を是正するための再分配政策の必要性。</a:t>
            </a:r>
            <a:endParaRPr sz="1600">
              <a:latin typeface="Yu Gothic UI Semibold"/>
              <a:cs typeface="Yu Gothic UI Semibold"/>
            </a:endParaRPr>
          </a:p>
        </p:txBody>
      </p:sp>
      <p:sp>
        <p:nvSpPr>
          <p:cNvPr id="20" name="object 20"/>
          <p:cNvSpPr/>
          <p:nvPr/>
        </p:nvSpPr>
        <p:spPr>
          <a:xfrm>
            <a:off x="5224779" y="3970020"/>
            <a:ext cx="71120" cy="1150620"/>
          </a:xfrm>
          <a:custGeom>
            <a:avLst/>
            <a:gdLst/>
            <a:ahLst/>
            <a:cxnLst/>
            <a:rect l="l" t="t" r="r" b="b"/>
            <a:pathLst>
              <a:path w="71120" h="1150620">
                <a:moveTo>
                  <a:pt x="71120" y="0"/>
                </a:moveTo>
                <a:lnTo>
                  <a:pt x="0" y="0"/>
                </a:lnTo>
                <a:lnTo>
                  <a:pt x="0" y="1150619"/>
                </a:lnTo>
                <a:lnTo>
                  <a:pt x="71120" y="1150619"/>
                </a:lnTo>
                <a:lnTo>
                  <a:pt x="71120" y="0"/>
                </a:lnTo>
                <a:close/>
              </a:path>
            </a:pathLst>
          </a:custGeom>
          <a:solidFill>
            <a:srgbClr val="FF9933"/>
          </a:solidFill>
        </p:spPr>
        <p:txBody>
          <a:bodyPr wrap="square" lIns="0" tIns="0" rIns="0" bIns="0" rtlCol="0"/>
          <a:lstStyle/>
          <a:p/>
        </p:txBody>
      </p:sp>
      <p:sp>
        <p:nvSpPr>
          <p:cNvPr id="21" name="object 21"/>
          <p:cNvSpPr txBox="1"/>
          <p:nvPr/>
        </p:nvSpPr>
        <p:spPr>
          <a:xfrm>
            <a:off x="238759" y="3525520"/>
            <a:ext cx="4589780" cy="398780"/>
          </a:xfrm>
          <a:prstGeom prst="rect">
            <a:avLst/>
          </a:prstGeom>
          <a:solidFill>
            <a:srgbClr val="FF9933"/>
          </a:solidFill>
        </p:spPr>
        <p:txBody>
          <a:bodyPr wrap="square" lIns="0" tIns="25400" rIns="0" bIns="0" rtlCol="0" vert="horz">
            <a:spAutoFit/>
          </a:bodyPr>
          <a:lstStyle/>
          <a:p>
            <a:pPr marL="158115">
              <a:lnSpc>
                <a:spcPct val="100000"/>
              </a:lnSpc>
              <a:spcBef>
                <a:spcPts val="200"/>
              </a:spcBef>
            </a:pPr>
            <a:r>
              <a:rPr dirty="0" sz="2000" spc="75" b="1">
                <a:solidFill>
                  <a:srgbClr val="FFFFFF"/>
                </a:solidFill>
                <a:latin typeface="Yu Gothic UI Semibold"/>
                <a:cs typeface="Yu Gothic UI Semibold"/>
              </a:rPr>
              <a:t>経済成長と国民の生活実感の向上</a:t>
            </a:r>
            <a:endParaRPr sz="2000">
              <a:latin typeface="Yu Gothic UI Semibold"/>
              <a:cs typeface="Yu Gothic UI Semibold"/>
            </a:endParaRPr>
          </a:p>
        </p:txBody>
      </p:sp>
      <p:sp>
        <p:nvSpPr>
          <p:cNvPr id="22" name="object 22"/>
          <p:cNvSpPr/>
          <p:nvPr/>
        </p:nvSpPr>
        <p:spPr>
          <a:xfrm>
            <a:off x="436880" y="3970020"/>
            <a:ext cx="71120" cy="1150620"/>
          </a:xfrm>
          <a:custGeom>
            <a:avLst/>
            <a:gdLst/>
            <a:ahLst/>
            <a:cxnLst/>
            <a:rect l="l" t="t" r="r" b="b"/>
            <a:pathLst>
              <a:path w="71120" h="1150620">
                <a:moveTo>
                  <a:pt x="71120" y="0"/>
                </a:moveTo>
                <a:lnTo>
                  <a:pt x="0" y="0"/>
                </a:lnTo>
                <a:lnTo>
                  <a:pt x="0" y="1150619"/>
                </a:lnTo>
                <a:lnTo>
                  <a:pt x="71120" y="1150619"/>
                </a:lnTo>
                <a:lnTo>
                  <a:pt x="71120" y="0"/>
                </a:lnTo>
                <a:close/>
              </a:path>
            </a:pathLst>
          </a:custGeom>
          <a:solidFill>
            <a:srgbClr val="FF9933"/>
          </a:solidFill>
        </p:spPr>
        <p:txBody>
          <a:bodyPr wrap="square" lIns="0" tIns="0" rIns="0" bIns="0" rtlCol="0"/>
          <a:lstStyle/>
          <a:p/>
        </p:txBody>
      </p:sp>
      <p:sp>
        <p:nvSpPr>
          <p:cNvPr id="23" name="object 23"/>
          <p:cNvSpPr txBox="1"/>
          <p:nvPr/>
        </p:nvSpPr>
        <p:spPr>
          <a:xfrm>
            <a:off x="630039" y="3975345"/>
            <a:ext cx="4292600" cy="1143000"/>
          </a:xfrm>
          <a:prstGeom prst="rect">
            <a:avLst/>
          </a:prstGeom>
        </p:spPr>
        <p:txBody>
          <a:bodyPr wrap="square" lIns="0" tIns="12700" rIns="0" bIns="0" rtlCol="0" vert="horz">
            <a:spAutoFit/>
          </a:bodyPr>
          <a:lstStyle/>
          <a:p>
            <a:pPr marL="12700" marR="154305">
              <a:lnSpc>
                <a:spcPct val="114599"/>
              </a:lnSpc>
              <a:spcBef>
                <a:spcPts val="100"/>
              </a:spcBef>
            </a:pPr>
            <a:r>
              <a:rPr dirty="0" sz="1600" spc="180" b="1">
                <a:solidFill>
                  <a:srgbClr val="585858"/>
                </a:solidFill>
                <a:latin typeface="Yu Gothic UI Semibold"/>
                <a:cs typeface="Yu Gothic UI Semibold"/>
              </a:rPr>
              <a:t>G</a:t>
            </a:r>
            <a:r>
              <a:rPr dirty="0" sz="1600" spc="70" b="1">
                <a:solidFill>
                  <a:srgbClr val="585858"/>
                </a:solidFill>
                <a:latin typeface="Yu Gothic UI Semibold"/>
                <a:cs typeface="Yu Gothic UI Semibold"/>
              </a:rPr>
              <a:t>D</a:t>
            </a:r>
            <a:r>
              <a:rPr dirty="0" sz="1600" spc="160" b="1">
                <a:solidFill>
                  <a:srgbClr val="585858"/>
                </a:solidFill>
                <a:latin typeface="Yu Gothic UI Semibold"/>
                <a:cs typeface="Yu Gothic UI Semibold"/>
              </a:rPr>
              <a:t>P</a:t>
            </a:r>
            <a:r>
              <a:rPr dirty="0" sz="1600" spc="150" b="1">
                <a:solidFill>
                  <a:srgbClr val="585858"/>
                </a:solidFill>
                <a:latin typeface="Yu Gothic UI Semibold"/>
                <a:cs typeface="Yu Gothic UI Semibold"/>
              </a:rPr>
              <a:t>が自然増しない、国内消費が拡大しない </a:t>
            </a:r>
            <a:r>
              <a:rPr dirty="0" sz="1600" spc="250" b="1">
                <a:solidFill>
                  <a:srgbClr val="585858"/>
                </a:solidFill>
                <a:latin typeface="Yu Gothic UI Semibold"/>
                <a:cs typeface="Yu Gothic UI Semibold"/>
              </a:rPr>
              <a:t>現状</a:t>
            </a:r>
            <a:r>
              <a:rPr dirty="0" sz="1600" spc="195" b="1">
                <a:solidFill>
                  <a:srgbClr val="585858"/>
                </a:solidFill>
                <a:latin typeface="Yu Gothic UI Semibold"/>
                <a:cs typeface="Yu Gothic UI Semibold"/>
              </a:rPr>
              <a:t>を</a:t>
            </a:r>
            <a:r>
              <a:rPr dirty="0" sz="1600" spc="250" b="1">
                <a:solidFill>
                  <a:srgbClr val="585858"/>
                </a:solidFill>
                <a:latin typeface="Yu Gothic UI Semibold"/>
                <a:cs typeface="Yu Gothic UI Semibold"/>
              </a:rPr>
              <a:t>打破</a:t>
            </a:r>
            <a:r>
              <a:rPr dirty="0" sz="1600" spc="180" b="1">
                <a:solidFill>
                  <a:srgbClr val="585858"/>
                </a:solidFill>
                <a:latin typeface="Yu Gothic UI Semibold"/>
                <a:cs typeface="Yu Gothic UI Semibold"/>
              </a:rPr>
              <a:t>し</a:t>
            </a:r>
            <a:r>
              <a:rPr dirty="0" sz="1600" spc="220" b="1">
                <a:solidFill>
                  <a:srgbClr val="585858"/>
                </a:solidFill>
                <a:latin typeface="Yu Gothic UI Semibold"/>
                <a:cs typeface="Yu Gothic UI Semibold"/>
              </a:rPr>
              <a:t>な</a:t>
            </a:r>
            <a:r>
              <a:rPr dirty="0" sz="1600" spc="200" b="1">
                <a:solidFill>
                  <a:srgbClr val="585858"/>
                </a:solidFill>
                <a:latin typeface="Yu Gothic UI Semibold"/>
                <a:cs typeface="Yu Gothic UI Semibold"/>
              </a:rPr>
              <a:t>け</a:t>
            </a:r>
            <a:r>
              <a:rPr dirty="0" sz="1600" spc="229" b="1">
                <a:solidFill>
                  <a:srgbClr val="585858"/>
                </a:solidFill>
                <a:latin typeface="Yu Gothic UI Semibold"/>
                <a:cs typeface="Yu Gothic UI Semibold"/>
              </a:rPr>
              <a:t>れ</a:t>
            </a:r>
            <a:r>
              <a:rPr dirty="0" sz="1600" spc="225" b="1">
                <a:solidFill>
                  <a:srgbClr val="585858"/>
                </a:solidFill>
                <a:latin typeface="Yu Gothic UI Semibold"/>
                <a:cs typeface="Yu Gothic UI Semibold"/>
              </a:rPr>
              <a:t>ば</a:t>
            </a:r>
            <a:r>
              <a:rPr dirty="0" sz="1600" spc="220" b="1">
                <a:solidFill>
                  <a:srgbClr val="585858"/>
                </a:solidFill>
                <a:latin typeface="Yu Gothic UI Semibold"/>
                <a:cs typeface="Yu Gothic UI Semibold"/>
              </a:rPr>
              <a:t>な</a:t>
            </a:r>
            <a:r>
              <a:rPr dirty="0" sz="1600" spc="185" b="1">
                <a:solidFill>
                  <a:srgbClr val="585858"/>
                </a:solidFill>
                <a:latin typeface="Yu Gothic UI Semibold"/>
                <a:cs typeface="Yu Gothic UI Semibold"/>
              </a:rPr>
              <a:t>ら</a:t>
            </a:r>
            <a:r>
              <a:rPr dirty="0" sz="1600" spc="220" b="1">
                <a:solidFill>
                  <a:srgbClr val="585858"/>
                </a:solidFill>
                <a:latin typeface="Yu Gothic UI Semibold"/>
                <a:cs typeface="Yu Gothic UI Semibold"/>
              </a:rPr>
              <a:t>な</a:t>
            </a:r>
            <a:r>
              <a:rPr dirty="0" sz="1600" spc="210" b="1">
                <a:solidFill>
                  <a:srgbClr val="585858"/>
                </a:solidFill>
                <a:latin typeface="Yu Gothic UI Semibold"/>
                <a:cs typeface="Yu Gothic UI Semibold"/>
              </a:rPr>
              <a:t>い</a:t>
            </a:r>
            <a:r>
              <a:rPr dirty="0" sz="1600" spc="165" b="1">
                <a:solidFill>
                  <a:srgbClr val="585858"/>
                </a:solidFill>
                <a:latin typeface="Yu Gothic UI Semibold"/>
                <a:cs typeface="Yu Gothic UI Semibold"/>
              </a:rPr>
              <a:t>。</a:t>
            </a:r>
            <a:endParaRPr sz="1600">
              <a:latin typeface="Yu Gothic UI Semibold"/>
              <a:cs typeface="Yu Gothic UI Semibold"/>
            </a:endParaRPr>
          </a:p>
          <a:p>
            <a:pPr marL="12700">
              <a:lnSpc>
                <a:spcPct val="100000"/>
              </a:lnSpc>
              <a:spcBef>
                <a:spcPts val="280"/>
              </a:spcBef>
            </a:pPr>
            <a:r>
              <a:rPr dirty="0" sz="1600" spc="70" b="1">
                <a:solidFill>
                  <a:srgbClr val="585858"/>
                </a:solidFill>
                <a:latin typeface="Yu Gothic UI Semibold"/>
                <a:cs typeface="Yu Gothic UI Semibold"/>
              </a:rPr>
              <a:t>中間層、低所得層の可処分所得の</a:t>
            </a:r>
            <a:endParaRPr sz="1600">
              <a:latin typeface="Yu Gothic UI Semibold"/>
              <a:cs typeface="Yu Gothic UI Semibold"/>
            </a:endParaRPr>
          </a:p>
          <a:p>
            <a:pPr marL="12700">
              <a:lnSpc>
                <a:spcPct val="100000"/>
              </a:lnSpc>
              <a:spcBef>
                <a:spcPts val="280"/>
              </a:spcBef>
            </a:pPr>
            <a:r>
              <a:rPr dirty="0" sz="1600" spc="185" b="1">
                <a:solidFill>
                  <a:srgbClr val="585858"/>
                </a:solidFill>
                <a:latin typeface="Yu Gothic UI Semibold"/>
                <a:cs typeface="Yu Gothic UI Semibold"/>
              </a:rPr>
              <a:t>大幅アップによって消費拡大を目指す必要性。</a:t>
            </a:r>
            <a:endParaRPr sz="1600">
              <a:latin typeface="Yu Gothic UI Semibold"/>
              <a:cs typeface="Yu Gothic UI Semibold"/>
            </a:endParaRPr>
          </a:p>
        </p:txBody>
      </p:sp>
      <p:grpSp>
        <p:nvGrpSpPr>
          <p:cNvPr id="24" name="object 24"/>
          <p:cNvGrpSpPr/>
          <p:nvPr/>
        </p:nvGrpSpPr>
        <p:grpSpPr>
          <a:xfrm>
            <a:off x="2133282" y="5220970"/>
            <a:ext cx="5499735" cy="450850"/>
            <a:chOff x="2133282" y="5220970"/>
            <a:chExt cx="5499735" cy="450850"/>
          </a:xfrm>
        </p:grpSpPr>
        <p:sp>
          <p:nvSpPr>
            <p:cNvPr id="25" name="object 25"/>
            <p:cNvSpPr/>
            <p:nvPr/>
          </p:nvSpPr>
          <p:spPr>
            <a:xfrm>
              <a:off x="7618729" y="5220970"/>
              <a:ext cx="0" cy="216535"/>
            </a:xfrm>
            <a:custGeom>
              <a:avLst/>
              <a:gdLst/>
              <a:ahLst/>
              <a:cxnLst/>
              <a:rect l="l" t="t" r="r" b="b"/>
              <a:pathLst>
                <a:path w="0" h="216535">
                  <a:moveTo>
                    <a:pt x="0" y="0"/>
                  </a:moveTo>
                  <a:lnTo>
                    <a:pt x="0" y="216026"/>
                  </a:lnTo>
                </a:path>
              </a:pathLst>
            </a:custGeom>
            <a:ln w="28575">
              <a:solidFill>
                <a:srgbClr val="7E7E7E"/>
              </a:solidFill>
            </a:ln>
          </p:spPr>
          <p:txBody>
            <a:bodyPr wrap="square" lIns="0" tIns="0" rIns="0" bIns="0" rtlCol="0"/>
            <a:lstStyle/>
            <a:p/>
          </p:txBody>
        </p:sp>
        <p:sp>
          <p:nvSpPr>
            <p:cNvPr id="26" name="object 26"/>
            <p:cNvSpPr/>
            <p:nvPr/>
          </p:nvSpPr>
          <p:spPr>
            <a:xfrm>
              <a:off x="2147570" y="5220970"/>
              <a:ext cx="0" cy="216535"/>
            </a:xfrm>
            <a:custGeom>
              <a:avLst/>
              <a:gdLst/>
              <a:ahLst/>
              <a:cxnLst/>
              <a:rect l="l" t="t" r="r" b="b"/>
              <a:pathLst>
                <a:path w="0" h="216535">
                  <a:moveTo>
                    <a:pt x="0" y="0"/>
                  </a:moveTo>
                  <a:lnTo>
                    <a:pt x="0" y="216026"/>
                  </a:lnTo>
                </a:path>
              </a:pathLst>
            </a:custGeom>
            <a:ln w="28575">
              <a:solidFill>
                <a:srgbClr val="7E7E7E"/>
              </a:solidFill>
            </a:ln>
          </p:spPr>
          <p:txBody>
            <a:bodyPr wrap="square" lIns="0" tIns="0" rIns="0" bIns="0" rtlCol="0"/>
            <a:lstStyle/>
            <a:p/>
          </p:txBody>
        </p:sp>
        <p:sp>
          <p:nvSpPr>
            <p:cNvPr id="27" name="object 27"/>
            <p:cNvSpPr/>
            <p:nvPr/>
          </p:nvSpPr>
          <p:spPr>
            <a:xfrm>
              <a:off x="2137410" y="5436870"/>
              <a:ext cx="5494020" cy="0"/>
            </a:xfrm>
            <a:custGeom>
              <a:avLst/>
              <a:gdLst/>
              <a:ahLst/>
              <a:cxnLst/>
              <a:rect l="l" t="t" r="r" b="b"/>
              <a:pathLst>
                <a:path w="5494020" h="0">
                  <a:moveTo>
                    <a:pt x="0" y="0"/>
                  </a:moveTo>
                  <a:lnTo>
                    <a:pt x="5493689" y="0"/>
                  </a:lnTo>
                </a:path>
              </a:pathLst>
            </a:custGeom>
            <a:ln w="28575">
              <a:solidFill>
                <a:srgbClr val="7E7E7E"/>
              </a:solidFill>
            </a:ln>
          </p:spPr>
          <p:txBody>
            <a:bodyPr wrap="square" lIns="0" tIns="0" rIns="0" bIns="0" rtlCol="0"/>
            <a:lstStyle/>
            <a:p/>
          </p:txBody>
        </p:sp>
        <p:sp>
          <p:nvSpPr>
            <p:cNvPr id="28" name="object 28"/>
            <p:cNvSpPr/>
            <p:nvPr/>
          </p:nvSpPr>
          <p:spPr>
            <a:xfrm>
              <a:off x="4728210" y="5436870"/>
              <a:ext cx="0" cy="216535"/>
            </a:xfrm>
            <a:custGeom>
              <a:avLst/>
              <a:gdLst/>
              <a:ahLst/>
              <a:cxnLst/>
              <a:rect l="l" t="t" r="r" b="b"/>
              <a:pathLst>
                <a:path w="0" h="216535">
                  <a:moveTo>
                    <a:pt x="0" y="0"/>
                  </a:moveTo>
                  <a:lnTo>
                    <a:pt x="0" y="216026"/>
                  </a:lnTo>
                </a:path>
              </a:pathLst>
            </a:custGeom>
            <a:ln w="28575">
              <a:solidFill>
                <a:srgbClr val="7E7E7E"/>
              </a:solidFill>
            </a:ln>
          </p:spPr>
          <p:txBody>
            <a:bodyPr wrap="square" lIns="0" tIns="0" rIns="0" bIns="0" rtlCol="0"/>
            <a:lstStyle/>
            <a:p/>
          </p:txBody>
        </p:sp>
        <p:sp>
          <p:nvSpPr>
            <p:cNvPr id="29" name="object 29"/>
            <p:cNvSpPr/>
            <p:nvPr/>
          </p:nvSpPr>
          <p:spPr>
            <a:xfrm>
              <a:off x="4597400" y="5580380"/>
              <a:ext cx="261620" cy="86360"/>
            </a:xfrm>
            <a:custGeom>
              <a:avLst/>
              <a:gdLst/>
              <a:ahLst/>
              <a:cxnLst/>
              <a:rect l="l" t="t" r="r" b="b"/>
              <a:pathLst>
                <a:path w="261620" h="86360">
                  <a:moveTo>
                    <a:pt x="261620" y="0"/>
                  </a:moveTo>
                  <a:lnTo>
                    <a:pt x="0" y="0"/>
                  </a:lnTo>
                  <a:lnTo>
                    <a:pt x="130810" y="86360"/>
                  </a:lnTo>
                  <a:lnTo>
                    <a:pt x="261620" y="0"/>
                  </a:lnTo>
                  <a:close/>
                </a:path>
              </a:pathLst>
            </a:custGeom>
            <a:solidFill>
              <a:srgbClr val="7E7E7E"/>
            </a:solidFill>
          </p:spPr>
          <p:txBody>
            <a:bodyPr wrap="square" lIns="0" tIns="0" rIns="0" bIns="0" rtlCol="0"/>
            <a:lstStyle/>
            <a:p/>
          </p:txBody>
        </p:sp>
        <p:sp>
          <p:nvSpPr>
            <p:cNvPr id="30" name="object 30"/>
            <p:cNvSpPr/>
            <p:nvPr/>
          </p:nvSpPr>
          <p:spPr>
            <a:xfrm>
              <a:off x="4597400" y="5580380"/>
              <a:ext cx="261620" cy="86360"/>
            </a:xfrm>
            <a:custGeom>
              <a:avLst/>
              <a:gdLst/>
              <a:ahLst/>
              <a:cxnLst/>
              <a:rect l="l" t="t" r="r" b="b"/>
              <a:pathLst>
                <a:path w="261620" h="86360">
                  <a:moveTo>
                    <a:pt x="261620" y="0"/>
                  </a:moveTo>
                  <a:lnTo>
                    <a:pt x="130810" y="86360"/>
                  </a:lnTo>
                  <a:lnTo>
                    <a:pt x="0" y="0"/>
                  </a:lnTo>
                  <a:lnTo>
                    <a:pt x="261620" y="0"/>
                  </a:lnTo>
                  <a:close/>
                </a:path>
              </a:pathLst>
            </a:custGeom>
            <a:ln w="9525">
              <a:solidFill>
                <a:srgbClr val="7E7E7E"/>
              </a:solidFill>
            </a:ln>
          </p:spPr>
          <p:txBody>
            <a:bodyPr wrap="square" lIns="0" tIns="0" rIns="0" bIns="0" rtlCol="0"/>
            <a:lstStyle/>
            <a:p/>
          </p:txBody>
        </p:sp>
      </p:grpSp>
      <p:grpSp>
        <p:nvGrpSpPr>
          <p:cNvPr id="31" name="object 31"/>
          <p:cNvGrpSpPr/>
          <p:nvPr/>
        </p:nvGrpSpPr>
        <p:grpSpPr>
          <a:xfrm>
            <a:off x="7995920" y="1930400"/>
            <a:ext cx="1750060" cy="965200"/>
            <a:chOff x="7995920" y="1930400"/>
            <a:chExt cx="1750060" cy="965200"/>
          </a:xfrm>
        </p:grpSpPr>
        <p:pic>
          <p:nvPicPr>
            <p:cNvPr id="32" name="object 32"/>
            <p:cNvPicPr/>
            <p:nvPr/>
          </p:nvPicPr>
          <p:blipFill>
            <a:blip r:embed="rId3" cstate="print"/>
            <a:stretch>
              <a:fillRect/>
            </a:stretch>
          </p:blipFill>
          <p:spPr>
            <a:xfrm>
              <a:off x="7995920" y="1930400"/>
              <a:ext cx="1750059" cy="965200"/>
            </a:xfrm>
            <a:prstGeom prst="rect">
              <a:avLst/>
            </a:prstGeom>
          </p:spPr>
        </p:pic>
        <p:pic>
          <p:nvPicPr>
            <p:cNvPr id="33" name="object 33"/>
            <p:cNvPicPr/>
            <p:nvPr/>
          </p:nvPicPr>
          <p:blipFill>
            <a:blip r:embed="rId4" cstate="print"/>
            <a:stretch>
              <a:fillRect/>
            </a:stretch>
          </p:blipFill>
          <p:spPr>
            <a:xfrm>
              <a:off x="8023791" y="1958140"/>
              <a:ext cx="1641602" cy="857415"/>
            </a:xfrm>
            <a:prstGeom prst="rect">
              <a:avLst/>
            </a:prstGeom>
          </p:spPr>
        </p:pic>
      </p:grpSp>
      <p:grpSp>
        <p:nvGrpSpPr>
          <p:cNvPr id="34" name="object 34"/>
          <p:cNvGrpSpPr/>
          <p:nvPr/>
        </p:nvGrpSpPr>
        <p:grpSpPr>
          <a:xfrm>
            <a:off x="2164080" y="5923279"/>
            <a:ext cx="1313180" cy="360680"/>
            <a:chOff x="2164080" y="5923279"/>
            <a:chExt cx="1313180" cy="360680"/>
          </a:xfrm>
        </p:grpSpPr>
        <p:pic>
          <p:nvPicPr>
            <p:cNvPr id="35" name="object 35"/>
            <p:cNvPicPr/>
            <p:nvPr/>
          </p:nvPicPr>
          <p:blipFill>
            <a:blip r:embed="rId5" cstate="print"/>
            <a:stretch>
              <a:fillRect/>
            </a:stretch>
          </p:blipFill>
          <p:spPr>
            <a:xfrm>
              <a:off x="2164080" y="5923279"/>
              <a:ext cx="1313179" cy="360679"/>
            </a:xfrm>
            <a:prstGeom prst="rect">
              <a:avLst/>
            </a:prstGeom>
          </p:spPr>
        </p:pic>
        <p:sp>
          <p:nvSpPr>
            <p:cNvPr id="36" name="object 36"/>
            <p:cNvSpPr/>
            <p:nvPr/>
          </p:nvSpPr>
          <p:spPr>
            <a:xfrm>
              <a:off x="2189479" y="5948679"/>
              <a:ext cx="1206500" cy="254000"/>
            </a:xfrm>
            <a:custGeom>
              <a:avLst/>
              <a:gdLst/>
              <a:ahLst/>
              <a:cxnLst/>
              <a:rect l="l" t="t" r="r" b="b"/>
              <a:pathLst>
                <a:path w="1206500" h="254000">
                  <a:moveTo>
                    <a:pt x="1206499" y="0"/>
                  </a:moveTo>
                  <a:lnTo>
                    <a:pt x="0" y="0"/>
                  </a:lnTo>
                  <a:lnTo>
                    <a:pt x="0" y="254000"/>
                  </a:lnTo>
                  <a:lnTo>
                    <a:pt x="1206499" y="254000"/>
                  </a:lnTo>
                  <a:lnTo>
                    <a:pt x="1206499" y="0"/>
                  </a:lnTo>
                  <a:close/>
                </a:path>
              </a:pathLst>
            </a:custGeom>
            <a:solidFill>
              <a:srgbClr val="FFFF00"/>
            </a:solidFill>
          </p:spPr>
          <p:txBody>
            <a:bodyPr wrap="square" lIns="0" tIns="0" rIns="0" bIns="0" rtlCol="0"/>
            <a:lstStyle/>
            <a:p/>
          </p:txBody>
        </p:sp>
      </p:grpSp>
      <p:sp>
        <p:nvSpPr>
          <p:cNvPr id="37" name="object 37"/>
          <p:cNvSpPr txBox="1"/>
          <p:nvPr/>
        </p:nvSpPr>
        <p:spPr>
          <a:xfrm>
            <a:off x="688313" y="5687636"/>
            <a:ext cx="8407400" cy="513080"/>
          </a:xfrm>
          <a:prstGeom prst="rect">
            <a:avLst/>
          </a:prstGeom>
        </p:spPr>
        <p:txBody>
          <a:bodyPr wrap="square" lIns="0" tIns="12700" rIns="0" bIns="0" rtlCol="0" vert="horz">
            <a:spAutoFit/>
          </a:bodyPr>
          <a:lstStyle/>
          <a:p>
            <a:pPr marL="12700">
              <a:lnSpc>
                <a:spcPct val="100000"/>
              </a:lnSpc>
              <a:spcBef>
                <a:spcPts val="100"/>
              </a:spcBef>
            </a:pPr>
            <a:r>
              <a:rPr dirty="0" sz="2400" b="1">
                <a:solidFill>
                  <a:srgbClr val="252525"/>
                </a:solidFill>
                <a:latin typeface="Yu Gothic UI Semibold"/>
                <a:cs typeface="Yu Gothic UI Semibold"/>
              </a:rPr>
              <a:t>経済成長</a:t>
            </a:r>
            <a:r>
              <a:rPr dirty="0" sz="2000" spc="530" b="1">
                <a:solidFill>
                  <a:srgbClr val="252525"/>
                </a:solidFill>
                <a:latin typeface="Yu Gothic UI Semibold"/>
                <a:cs typeface="Yu Gothic UI Semibold"/>
              </a:rPr>
              <a:t>と</a:t>
            </a:r>
            <a:r>
              <a:rPr dirty="0" sz="2400" spc="530" b="1">
                <a:solidFill>
                  <a:srgbClr val="252525"/>
                </a:solidFill>
                <a:latin typeface="Yu Gothic UI Semibold"/>
                <a:cs typeface="Yu Gothic UI Semibold"/>
              </a:rPr>
              <a:t>格差解消</a:t>
            </a:r>
            <a:r>
              <a:rPr dirty="0" sz="2000" spc="195" b="1">
                <a:solidFill>
                  <a:srgbClr val="252525"/>
                </a:solidFill>
                <a:latin typeface="Yu Gothic UI Semibold"/>
                <a:cs typeface="Yu Gothic UI Semibold"/>
              </a:rPr>
              <a:t>を両輪で実現する</a:t>
            </a:r>
            <a:r>
              <a:rPr dirty="0" sz="3200" spc="765" b="1">
                <a:solidFill>
                  <a:srgbClr val="252525"/>
                </a:solidFill>
                <a:latin typeface="Yu Gothic UI Semibold"/>
                <a:cs typeface="Yu Gothic UI Semibold"/>
              </a:rPr>
              <a:t>ベーシックインカム</a:t>
            </a:r>
            <a:endParaRPr sz="3200">
              <a:latin typeface="Yu Gothic UI Semibold"/>
              <a:cs typeface="Yu Gothic UI Semibold"/>
            </a:endParaRPr>
          </a:p>
        </p:txBody>
      </p:sp>
      <p:sp>
        <p:nvSpPr>
          <p:cNvPr id="38" name="object 38"/>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43</a:t>
            </a:r>
          </a:p>
        </p:txBody>
      </p:sp>
      <p:sp>
        <p:nvSpPr>
          <p:cNvPr id="39" name="object 39"/>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43940" y="789940"/>
            <a:ext cx="8018780" cy="614680"/>
            <a:chOff x="1043940" y="789940"/>
            <a:chExt cx="8018780" cy="614680"/>
          </a:xfrm>
        </p:grpSpPr>
        <p:pic>
          <p:nvPicPr>
            <p:cNvPr id="3" name="object 3"/>
            <p:cNvPicPr/>
            <p:nvPr/>
          </p:nvPicPr>
          <p:blipFill>
            <a:blip r:embed="rId2" cstate="print"/>
            <a:stretch>
              <a:fillRect/>
            </a:stretch>
          </p:blipFill>
          <p:spPr>
            <a:xfrm>
              <a:off x="1043940" y="789940"/>
              <a:ext cx="8018779" cy="614679"/>
            </a:xfrm>
            <a:prstGeom prst="rect">
              <a:avLst/>
            </a:prstGeom>
          </p:spPr>
        </p:pic>
        <p:sp>
          <p:nvSpPr>
            <p:cNvPr id="4" name="object 4"/>
            <p:cNvSpPr/>
            <p:nvPr/>
          </p:nvSpPr>
          <p:spPr>
            <a:xfrm>
              <a:off x="1079500" y="825500"/>
              <a:ext cx="7894320" cy="490220"/>
            </a:xfrm>
            <a:custGeom>
              <a:avLst/>
              <a:gdLst/>
              <a:ahLst/>
              <a:cxnLst/>
              <a:rect l="l" t="t" r="r" b="b"/>
              <a:pathLst>
                <a:path w="7894320" h="490219">
                  <a:moveTo>
                    <a:pt x="7894320" y="0"/>
                  </a:moveTo>
                  <a:lnTo>
                    <a:pt x="0" y="0"/>
                  </a:lnTo>
                  <a:lnTo>
                    <a:pt x="0" y="490220"/>
                  </a:lnTo>
                  <a:lnTo>
                    <a:pt x="7894320" y="490220"/>
                  </a:lnTo>
                  <a:lnTo>
                    <a:pt x="7894320" y="0"/>
                  </a:lnTo>
                  <a:close/>
                </a:path>
              </a:pathLst>
            </a:custGeom>
            <a:solidFill>
              <a:srgbClr val="FFFFFF"/>
            </a:solidFill>
          </p:spPr>
          <p:txBody>
            <a:bodyPr wrap="square" lIns="0" tIns="0" rIns="0" bIns="0" rtlCol="0"/>
            <a:lstStyle/>
            <a:p/>
          </p:txBody>
        </p:sp>
        <p:sp>
          <p:nvSpPr>
            <p:cNvPr id="5" name="object 5"/>
            <p:cNvSpPr/>
            <p:nvPr/>
          </p:nvSpPr>
          <p:spPr>
            <a:xfrm>
              <a:off x="1209040" y="1021079"/>
              <a:ext cx="7553959" cy="248920"/>
            </a:xfrm>
            <a:custGeom>
              <a:avLst/>
              <a:gdLst/>
              <a:ahLst/>
              <a:cxnLst/>
              <a:rect l="l" t="t" r="r" b="b"/>
              <a:pathLst>
                <a:path w="7553959" h="248919">
                  <a:moveTo>
                    <a:pt x="3870960" y="17780"/>
                  </a:moveTo>
                  <a:lnTo>
                    <a:pt x="0" y="17780"/>
                  </a:lnTo>
                  <a:lnTo>
                    <a:pt x="0" y="248920"/>
                  </a:lnTo>
                  <a:lnTo>
                    <a:pt x="3870960" y="248920"/>
                  </a:lnTo>
                  <a:lnTo>
                    <a:pt x="3870960" y="17780"/>
                  </a:lnTo>
                  <a:close/>
                </a:path>
                <a:path w="7553959" h="248919">
                  <a:moveTo>
                    <a:pt x="7553960" y="0"/>
                  </a:moveTo>
                  <a:lnTo>
                    <a:pt x="4178300" y="0"/>
                  </a:lnTo>
                  <a:lnTo>
                    <a:pt x="4178300" y="231140"/>
                  </a:lnTo>
                  <a:lnTo>
                    <a:pt x="7553960" y="231140"/>
                  </a:lnTo>
                  <a:lnTo>
                    <a:pt x="7553960" y="0"/>
                  </a:lnTo>
                  <a:close/>
                </a:path>
              </a:pathLst>
            </a:custGeom>
            <a:solidFill>
              <a:srgbClr val="FFFF00"/>
            </a:solidFill>
          </p:spPr>
          <p:txBody>
            <a:bodyPr wrap="square" lIns="0" tIns="0" rIns="0" bIns="0" rtlCol="0"/>
            <a:lstStyle/>
            <a:p/>
          </p:txBody>
        </p:sp>
      </p:grpSp>
      <p:sp>
        <p:nvSpPr>
          <p:cNvPr id="6" name="object 6"/>
          <p:cNvSpPr txBox="1"/>
          <p:nvPr/>
        </p:nvSpPr>
        <p:spPr>
          <a:xfrm>
            <a:off x="1079500" y="825500"/>
            <a:ext cx="7894320" cy="490220"/>
          </a:xfrm>
          <a:prstGeom prst="rect">
            <a:avLst/>
          </a:prstGeom>
          <a:ln w="19050">
            <a:solidFill>
              <a:srgbClr val="7E7E7E"/>
            </a:solidFill>
          </a:ln>
        </p:spPr>
        <p:txBody>
          <a:bodyPr wrap="square" lIns="0" tIns="83185" rIns="0" bIns="0" rtlCol="0" vert="horz">
            <a:spAutoFit/>
          </a:bodyPr>
          <a:lstStyle/>
          <a:p>
            <a:pPr marL="147320">
              <a:lnSpc>
                <a:spcPct val="100000"/>
              </a:lnSpc>
              <a:spcBef>
                <a:spcPts val="655"/>
              </a:spcBef>
            </a:pPr>
            <a:r>
              <a:rPr dirty="0" sz="2000" spc="10" b="1">
                <a:latin typeface="MS Gothic"/>
                <a:cs typeface="MS Gothic"/>
              </a:rPr>
              <a:t>事前型セーフティネ</a:t>
            </a:r>
            <a:r>
              <a:rPr dirty="0" sz="2000" spc="-10" b="1">
                <a:latin typeface="MS Gothic"/>
                <a:cs typeface="MS Gothic"/>
              </a:rPr>
              <a:t>ッ</a:t>
            </a:r>
            <a:r>
              <a:rPr dirty="0" sz="2000" spc="10" b="1">
                <a:latin typeface="MS Gothic"/>
                <a:cs typeface="MS Gothic"/>
              </a:rPr>
              <a:t>トへ</a:t>
            </a:r>
            <a:r>
              <a:rPr dirty="0" sz="2000" spc="-10" b="1">
                <a:latin typeface="MS Gothic"/>
                <a:cs typeface="MS Gothic"/>
              </a:rPr>
              <a:t>の</a:t>
            </a:r>
            <a:r>
              <a:rPr dirty="0" sz="2000" spc="10" b="1">
                <a:latin typeface="MS Gothic"/>
                <a:cs typeface="MS Gothic"/>
              </a:rPr>
              <a:t>転</a:t>
            </a:r>
            <a:r>
              <a:rPr dirty="0" sz="2000" spc="-10" b="1">
                <a:latin typeface="MS Gothic"/>
                <a:cs typeface="MS Gothic"/>
              </a:rPr>
              <a:t>換</a:t>
            </a:r>
            <a:r>
              <a:rPr dirty="0" sz="2000" spc="-350" b="1">
                <a:latin typeface="MS Gothic"/>
                <a:cs typeface="MS Gothic"/>
              </a:rPr>
              <a:t> </a:t>
            </a:r>
            <a:r>
              <a:rPr dirty="0" sz="2000" spc="-20" b="1">
                <a:latin typeface="Yu Gothic UI Semibold"/>
                <a:cs typeface="Yu Gothic UI Semibold"/>
              </a:rPr>
              <a:t>+</a:t>
            </a:r>
            <a:r>
              <a:rPr dirty="0" sz="2000" spc="60" b="1">
                <a:latin typeface="Yu Gothic UI Semibold"/>
                <a:cs typeface="Yu Gothic UI Semibold"/>
              </a:rPr>
              <a:t> </a:t>
            </a:r>
            <a:r>
              <a:rPr dirty="0" sz="2000" spc="10" b="1">
                <a:latin typeface="MS Gothic"/>
                <a:cs typeface="MS Gothic"/>
              </a:rPr>
              <a:t>所得制限による不公平</a:t>
            </a:r>
            <a:r>
              <a:rPr dirty="0" sz="2000" spc="-10" b="1">
                <a:latin typeface="MS Gothic"/>
                <a:cs typeface="MS Gothic"/>
              </a:rPr>
              <a:t>の</a:t>
            </a:r>
            <a:r>
              <a:rPr dirty="0" sz="2000" spc="10" b="1">
                <a:latin typeface="MS Gothic"/>
                <a:cs typeface="MS Gothic"/>
              </a:rPr>
              <a:t>撤廃</a:t>
            </a:r>
            <a:endParaRPr sz="2000">
              <a:latin typeface="MS Gothic"/>
              <a:cs typeface="MS Gothic"/>
            </a:endParaRPr>
          </a:p>
        </p:txBody>
      </p:sp>
      <p:grpSp>
        <p:nvGrpSpPr>
          <p:cNvPr id="7" name="object 7"/>
          <p:cNvGrpSpPr/>
          <p:nvPr/>
        </p:nvGrpSpPr>
        <p:grpSpPr>
          <a:xfrm>
            <a:off x="970914" y="1666875"/>
            <a:ext cx="7801609" cy="4110990"/>
            <a:chOff x="970914" y="1666875"/>
            <a:chExt cx="7801609" cy="4110990"/>
          </a:xfrm>
        </p:grpSpPr>
        <p:sp>
          <p:nvSpPr>
            <p:cNvPr id="8" name="object 8"/>
            <p:cNvSpPr/>
            <p:nvPr/>
          </p:nvSpPr>
          <p:spPr>
            <a:xfrm>
              <a:off x="4919980" y="1678939"/>
              <a:ext cx="0" cy="3998595"/>
            </a:xfrm>
            <a:custGeom>
              <a:avLst/>
              <a:gdLst/>
              <a:ahLst/>
              <a:cxnLst/>
              <a:rect l="l" t="t" r="r" b="b"/>
              <a:pathLst>
                <a:path w="0" h="3998595">
                  <a:moveTo>
                    <a:pt x="0" y="0"/>
                  </a:moveTo>
                  <a:lnTo>
                    <a:pt x="0" y="3998556"/>
                  </a:lnTo>
                </a:path>
              </a:pathLst>
            </a:custGeom>
            <a:ln w="19050">
              <a:solidFill>
                <a:srgbClr val="7E7E7E"/>
              </a:solidFill>
              <a:prstDash val="sysDot"/>
            </a:ln>
          </p:spPr>
          <p:txBody>
            <a:bodyPr wrap="square" lIns="0" tIns="0" rIns="0" bIns="0" rtlCol="0"/>
            <a:lstStyle/>
            <a:p/>
          </p:txBody>
        </p:sp>
        <p:pic>
          <p:nvPicPr>
            <p:cNvPr id="9" name="object 9"/>
            <p:cNvPicPr/>
            <p:nvPr/>
          </p:nvPicPr>
          <p:blipFill>
            <a:blip r:embed="rId3" cstate="print"/>
            <a:stretch>
              <a:fillRect/>
            </a:stretch>
          </p:blipFill>
          <p:spPr>
            <a:xfrm>
              <a:off x="3992879" y="1676400"/>
              <a:ext cx="1884679" cy="1051559"/>
            </a:xfrm>
            <a:prstGeom prst="rect">
              <a:avLst/>
            </a:prstGeom>
          </p:spPr>
        </p:pic>
        <p:sp>
          <p:nvSpPr>
            <p:cNvPr id="10" name="object 10"/>
            <p:cNvSpPr/>
            <p:nvPr/>
          </p:nvSpPr>
          <p:spPr>
            <a:xfrm>
              <a:off x="3992879" y="1676400"/>
              <a:ext cx="1884680" cy="1051560"/>
            </a:xfrm>
            <a:custGeom>
              <a:avLst/>
              <a:gdLst/>
              <a:ahLst/>
              <a:cxnLst/>
              <a:rect l="l" t="t" r="r" b="b"/>
              <a:pathLst>
                <a:path w="1884679" h="1051560">
                  <a:moveTo>
                    <a:pt x="0" y="130276"/>
                  </a:moveTo>
                  <a:lnTo>
                    <a:pt x="10238" y="79568"/>
                  </a:lnTo>
                  <a:lnTo>
                    <a:pt x="38158" y="38158"/>
                  </a:lnTo>
                  <a:lnTo>
                    <a:pt x="79568" y="10238"/>
                  </a:lnTo>
                  <a:lnTo>
                    <a:pt x="130276" y="0"/>
                  </a:lnTo>
                  <a:lnTo>
                    <a:pt x="1754403" y="0"/>
                  </a:lnTo>
                  <a:lnTo>
                    <a:pt x="1805111" y="10238"/>
                  </a:lnTo>
                  <a:lnTo>
                    <a:pt x="1846521" y="38158"/>
                  </a:lnTo>
                  <a:lnTo>
                    <a:pt x="1874441" y="79568"/>
                  </a:lnTo>
                  <a:lnTo>
                    <a:pt x="1884680" y="130276"/>
                  </a:lnTo>
                  <a:lnTo>
                    <a:pt x="1884680" y="921283"/>
                  </a:lnTo>
                  <a:lnTo>
                    <a:pt x="1874441" y="971991"/>
                  </a:lnTo>
                  <a:lnTo>
                    <a:pt x="1846521" y="1013401"/>
                  </a:lnTo>
                  <a:lnTo>
                    <a:pt x="1805111" y="1041321"/>
                  </a:lnTo>
                  <a:lnTo>
                    <a:pt x="1754403" y="1051559"/>
                  </a:lnTo>
                  <a:lnTo>
                    <a:pt x="130276" y="1051559"/>
                  </a:lnTo>
                  <a:lnTo>
                    <a:pt x="79568" y="1041321"/>
                  </a:lnTo>
                  <a:lnTo>
                    <a:pt x="38158" y="1013401"/>
                  </a:lnTo>
                  <a:lnTo>
                    <a:pt x="10238" y="971991"/>
                  </a:lnTo>
                  <a:lnTo>
                    <a:pt x="0" y="921283"/>
                  </a:lnTo>
                  <a:lnTo>
                    <a:pt x="0" y="130276"/>
                  </a:lnTo>
                  <a:close/>
                </a:path>
              </a:pathLst>
            </a:custGeom>
            <a:ln w="19050">
              <a:solidFill>
                <a:srgbClr val="585858"/>
              </a:solidFill>
            </a:ln>
          </p:spPr>
          <p:txBody>
            <a:bodyPr wrap="square" lIns="0" tIns="0" rIns="0" bIns="0" rtlCol="0"/>
            <a:lstStyle/>
            <a:p/>
          </p:txBody>
        </p:sp>
        <p:sp>
          <p:nvSpPr>
            <p:cNvPr id="11" name="object 11"/>
            <p:cNvSpPr/>
            <p:nvPr/>
          </p:nvSpPr>
          <p:spPr>
            <a:xfrm>
              <a:off x="3048000" y="2712719"/>
              <a:ext cx="3712845" cy="2290445"/>
            </a:xfrm>
            <a:custGeom>
              <a:avLst/>
              <a:gdLst/>
              <a:ahLst/>
              <a:cxnLst/>
              <a:rect l="l" t="t" r="r" b="b"/>
              <a:pathLst>
                <a:path w="3712845" h="2290445">
                  <a:moveTo>
                    <a:pt x="0" y="0"/>
                  </a:moveTo>
                  <a:lnTo>
                    <a:pt x="3712794" y="2289975"/>
                  </a:lnTo>
                </a:path>
              </a:pathLst>
            </a:custGeom>
            <a:ln w="19050">
              <a:solidFill>
                <a:srgbClr val="7E7E7E"/>
              </a:solidFill>
              <a:prstDash val="sysDot"/>
            </a:ln>
          </p:spPr>
          <p:txBody>
            <a:bodyPr wrap="square" lIns="0" tIns="0" rIns="0" bIns="0" rtlCol="0"/>
            <a:lstStyle/>
            <a:p/>
          </p:txBody>
        </p:sp>
        <p:sp>
          <p:nvSpPr>
            <p:cNvPr id="12" name="object 12"/>
            <p:cNvSpPr/>
            <p:nvPr/>
          </p:nvSpPr>
          <p:spPr>
            <a:xfrm>
              <a:off x="3144523" y="2712719"/>
              <a:ext cx="3617595" cy="2290445"/>
            </a:xfrm>
            <a:custGeom>
              <a:avLst/>
              <a:gdLst/>
              <a:ahLst/>
              <a:cxnLst/>
              <a:rect l="l" t="t" r="r" b="b"/>
              <a:pathLst>
                <a:path w="3617595" h="2290445">
                  <a:moveTo>
                    <a:pt x="3617353" y="0"/>
                  </a:moveTo>
                  <a:lnTo>
                    <a:pt x="0" y="2289975"/>
                  </a:lnTo>
                </a:path>
              </a:pathLst>
            </a:custGeom>
            <a:ln w="19050">
              <a:solidFill>
                <a:srgbClr val="7E7E7E"/>
              </a:solidFill>
              <a:prstDash val="sysDot"/>
            </a:ln>
          </p:spPr>
          <p:txBody>
            <a:bodyPr wrap="square" lIns="0" tIns="0" rIns="0" bIns="0" rtlCol="0"/>
            <a:lstStyle/>
            <a:p/>
          </p:txBody>
        </p:sp>
        <p:pic>
          <p:nvPicPr>
            <p:cNvPr id="13" name="object 13"/>
            <p:cNvPicPr/>
            <p:nvPr/>
          </p:nvPicPr>
          <p:blipFill>
            <a:blip r:embed="rId4" cstate="print"/>
            <a:stretch>
              <a:fillRect/>
            </a:stretch>
          </p:blipFill>
          <p:spPr>
            <a:xfrm>
              <a:off x="6334760" y="1943100"/>
              <a:ext cx="1884679" cy="1054100"/>
            </a:xfrm>
            <a:prstGeom prst="rect">
              <a:avLst/>
            </a:prstGeom>
          </p:spPr>
        </p:pic>
        <p:sp>
          <p:nvSpPr>
            <p:cNvPr id="14" name="object 14"/>
            <p:cNvSpPr/>
            <p:nvPr/>
          </p:nvSpPr>
          <p:spPr>
            <a:xfrm>
              <a:off x="6334760" y="1943097"/>
              <a:ext cx="1884680" cy="1054100"/>
            </a:xfrm>
            <a:custGeom>
              <a:avLst/>
              <a:gdLst/>
              <a:ahLst/>
              <a:cxnLst/>
              <a:rect l="l" t="t" r="r" b="b"/>
              <a:pathLst>
                <a:path w="1884679" h="1054100">
                  <a:moveTo>
                    <a:pt x="0" y="130594"/>
                  </a:moveTo>
                  <a:lnTo>
                    <a:pt x="10262" y="79761"/>
                  </a:lnTo>
                  <a:lnTo>
                    <a:pt x="38250" y="38250"/>
                  </a:lnTo>
                  <a:lnTo>
                    <a:pt x="79761" y="10262"/>
                  </a:lnTo>
                  <a:lnTo>
                    <a:pt x="130594" y="0"/>
                  </a:lnTo>
                  <a:lnTo>
                    <a:pt x="1754085" y="0"/>
                  </a:lnTo>
                  <a:lnTo>
                    <a:pt x="1804918" y="10262"/>
                  </a:lnTo>
                  <a:lnTo>
                    <a:pt x="1846429" y="38250"/>
                  </a:lnTo>
                  <a:lnTo>
                    <a:pt x="1874417" y="79761"/>
                  </a:lnTo>
                  <a:lnTo>
                    <a:pt x="1884680" y="130594"/>
                  </a:lnTo>
                  <a:lnTo>
                    <a:pt x="1884680" y="923505"/>
                  </a:lnTo>
                  <a:lnTo>
                    <a:pt x="1874417" y="974338"/>
                  </a:lnTo>
                  <a:lnTo>
                    <a:pt x="1846429" y="1015849"/>
                  </a:lnTo>
                  <a:lnTo>
                    <a:pt x="1804918" y="1043837"/>
                  </a:lnTo>
                  <a:lnTo>
                    <a:pt x="1754085" y="1054100"/>
                  </a:lnTo>
                  <a:lnTo>
                    <a:pt x="130594" y="1054100"/>
                  </a:lnTo>
                  <a:lnTo>
                    <a:pt x="79761" y="1043837"/>
                  </a:lnTo>
                  <a:lnTo>
                    <a:pt x="38250" y="1015849"/>
                  </a:lnTo>
                  <a:lnTo>
                    <a:pt x="10262" y="974338"/>
                  </a:lnTo>
                  <a:lnTo>
                    <a:pt x="0" y="923505"/>
                  </a:lnTo>
                  <a:lnTo>
                    <a:pt x="0" y="130594"/>
                  </a:lnTo>
                  <a:close/>
                </a:path>
              </a:pathLst>
            </a:custGeom>
            <a:ln w="19050">
              <a:solidFill>
                <a:srgbClr val="585858"/>
              </a:solidFill>
            </a:ln>
          </p:spPr>
          <p:txBody>
            <a:bodyPr wrap="square" lIns="0" tIns="0" rIns="0" bIns="0" rtlCol="0"/>
            <a:lstStyle/>
            <a:p/>
          </p:txBody>
        </p:sp>
        <p:pic>
          <p:nvPicPr>
            <p:cNvPr id="15" name="object 15"/>
            <p:cNvPicPr/>
            <p:nvPr/>
          </p:nvPicPr>
          <p:blipFill>
            <a:blip r:embed="rId5" cstate="print"/>
            <a:stretch>
              <a:fillRect/>
            </a:stretch>
          </p:blipFill>
          <p:spPr>
            <a:xfrm>
              <a:off x="1666239" y="1986279"/>
              <a:ext cx="1884679" cy="1051560"/>
            </a:xfrm>
            <a:prstGeom prst="rect">
              <a:avLst/>
            </a:prstGeom>
          </p:spPr>
        </p:pic>
        <p:sp>
          <p:nvSpPr>
            <p:cNvPr id="16" name="object 16"/>
            <p:cNvSpPr/>
            <p:nvPr/>
          </p:nvSpPr>
          <p:spPr>
            <a:xfrm>
              <a:off x="1666239" y="1986281"/>
              <a:ext cx="1884680" cy="1051560"/>
            </a:xfrm>
            <a:custGeom>
              <a:avLst/>
              <a:gdLst/>
              <a:ahLst/>
              <a:cxnLst/>
              <a:rect l="l" t="t" r="r" b="b"/>
              <a:pathLst>
                <a:path w="1884679" h="1051560">
                  <a:moveTo>
                    <a:pt x="0" y="130276"/>
                  </a:moveTo>
                  <a:lnTo>
                    <a:pt x="10238" y="79568"/>
                  </a:lnTo>
                  <a:lnTo>
                    <a:pt x="38158" y="38158"/>
                  </a:lnTo>
                  <a:lnTo>
                    <a:pt x="79568" y="10238"/>
                  </a:lnTo>
                  <a:lnTo>
                    <a:pt x="130276" y="0"/>
                  </a:lnTo>
                  <a:lnTo>
                    <a:pt x="1754403" y="0"/>
                  </a:lnTo>
                  <a:lnTo>
                    <a:pt x="1805111" y="10238"/>
                  </a:lnTo>
                  <a:lnTo>
                    <a:pt x="1846521" y="38158"/>
                  </a:lnTo>
                  <a:lnTo>
                    <a:pt x="1874441" y="79568"/>
                  </a:lnTo>
                  <a:lnTo>
                    <a:pt x="1884680" y="130276"/>
                  </a:lnTo>
                  <a:lnTo>
                    <a:pt x="1884680" y="921283"/>
                  </a:lnTo>
                  <a:lnTo>
                    <a:pt x="1874441" y="971991"/>
                  </a:lnTo>
                  <a:lnTo>
                    <a:pt x="1846521" y="1013401"/>
                  </a:lnTo>
                  <a:lnTo>
                    <a:pt x="1805111" y="1041321"/>
                  </a:lnTo>
                  <a:lnTo>
                    <a:pt x="1754403" y="1051559"/>
                  </a:lnTo>
                  <a:lnTo>
                    <a:pt x="130276" y="1051559"/>
                  </a:lnTo>
                  <a:lnTo>
                    <a:pt x="79568" y="1041321"/>
                  </a:lnTo>
                  <a:lnTo>
                    <a:pt x="38158" y="1013401"/>
                  </a:lnTo>
                  <a:lnTo>
                    <a:pt x="10238" y="971991"/>
                  </a:lnTo>
                  <a:lnTo>
                    <a:pt x="0" y="921283"/>
                  </a:lnTo>
                  <a:lnTo>
                    <a:pt x="0" y="130276"/>
                  </a:lnTo>
                  <a:close/>
                </a:path>
              </a:pathLst>
            </a:custGeom>
            <a:ln w="19050">
              <a:solidFill>
                <a:srgbClr val="585858"/>
              </a:solidFill>
            </a:ln>
          </p:spPr>
          <p:txBody>
            <a:bodyPr wrap="square" lIns="0" tIns="0" rIns="0" bIns="0" rtlCol="0"/>
            <a:lstStyle/>
            <a:p/>
          </p:txBody>
        </p:sp>
        <p:pic>
          <p:nvPicPr>
            <p:cNvPr id="17" name="object 17"/>
            <p:cNvPicPr/>
            <p:nvPr/>
          </p:nvPicPr>
          <p:blipFill>
            <a:blip r:embed="rId4" cstate="print"/>
            <a:stretch>
              <a:fillRect/>
            </a:stretch>
          </p:blipFill>
          <p:spPr>
            <a:xfrm>
              <a:off x="6334760" y="4714239"/>
              <a:ext cx="1884679" cy="1054099"/>
            </a:xfrm>
            <a:prstGeom prst="rect">
              <a:avLst/>
            </a:prstGeom>
          </p:spPr>
        </p:pic>
        <p:sp>
          <p:nvSpPr>
            <p:cNvPr id="18" name="object 18"/>
            <p:cNvSpPr/>
            <p:nvPr/>
          </p:nvSpPr>
          <p:spPr>
            <a:xfrm>
              <a:off x="6334760" y="4714237"/>
              <a:ext cx="1884680" cy="1054100"/>
            </a:xfrm>
            <a:custGeom>
              <a:avLst/>
              <a:gdLst/>
              <a:ahLst/>
              <a:cxnLst/>
              <a:rect l="l" t="t" r="r" b="b"/>
              <a:pathLst>
                <a:path w="1884679" h="1054100">
                  <a:moveTo>
                    <a:pt x="0" y="130594"/>
                  </a:moveTo>
                  <a:lnTo>
                    <a:pt x="10262" y="79761"/>
                  </a:lnTo>
                  <a:lnTo>
                    <a:pt x="38250" y="38250"/>
                  </a:lnTo>
                  <a:lnTo>
                    <a:pt x="79761" y="10262"/>
                  </a:lnTo>
                  <a:lnTo>
                    <a:pt x="130594" y="0"/>
                  </a:lnTo>
                  <a:lnTo>
                    <a:pt x="1754085" y="0"/>
                  </a:lnTo>
                  <a:lnTo>
                    <a:pt x="1804918" y="10262"/>
                  </a:lnTo>
                  <a:lnTo>
                    <a:pt x="1846429" y="38250"/>
                  </a:lnTo>
                  <a:lnTo>
                    <a:pt x="1874417" y="79761"/>
                  </a:lnTo>
                  <a:lnTo>
                    <a:pt x="1884680" y="130594"/>
                  </a:lnTo>
                  <a:lnTo>
                    <a:pt x="1884680" y="923505"/>
                  </a:lnTo>
                  <a:lnTo>
                    <a:pt x="1874417" y="974338"/>
                  </a:lnTo>
                  <a:lnTo>
                    <a:pt x="1846429" y="1015849"/>
                  </a:lnTo>
                  <a:lnTo>
                    <a:pt x="1804918" y="1043837"/>
                  </a:lnTo>
                  <a:lnTo>
                    <a:pt x="1754085" y="1054100"/>
                  </a:lnTo>
                  <a:lnTo>
                    <a:pt x="130594" y="1054100"/>
                  </a:lnTo>
                  <a:lnTo>
                    <a:pt x="79761" y="1043837"/>
                  </a:lnTo>
                  <a:lnTo>
                    <a:pt x="38250" y="1015849"/>
                  </a:lnTo>
                  <a:lnTo>
                    <a:pt x="10262" y="974338"/>
                  </a:lnTo>
                  <a:lnTo>
                    <a:pt x="0" y="923505"/>
                  </a:lnTo>
                  <a:lnTo>
                    <a:pt x="0" y="130594"/>
                  </a:lnTo>
                  <a:close/>
                </a:path>
              </a:pathLst>
            </a:custGeom>
            <a:ln w="19050">
              <a:solidFill>
                <a:srgbClr val="585858"/>
              </a:solidFill>
            </a:ln>
          </p:spPr>
          <p:txBody>
            <a:bodyPr wrap="square" lIns="0" tIns="0" rIns="0" bIns="0" rtlCol="0"/>
            <a:lstStyle/>
            <a:p/>
          </p:txBody>
        </p:sp>
        <p:sp>
          <p:nvSpPr>
            <p:cNvPr id="19" name="object 19"/>
            <p:cNvSpPr/>
            <p:nvPr/>
          </p:nvSpPr>
          <p:spPr>
            <a:xfrm>
              <a:off x="2593342" y="3916679"/>
              <a:ext cx="4718685" cy="0"/>
            </a:xfrm>
            <a:custGeom>
              <a:avLst/>
              <a:gdLst/>
              <a:ahLst/>
              <a:cxnLst/>
              <a:rect l="l" t="t" r="r" b="b"/>
              <a:pathLst>
                <a:path w="4718684" h="0">
                  <a:moveTo>
                    <a:pt x="4718418" y="0"/>
                  </a:moveTo>
                  <a:lnTo>
                    <a:pt x="0" y="0"/>
                  </a:lnTo>
                </a:path>
              </a:pathLst>
            </a:custGeom>
            <a:ln w="19050">
              <a:solidFill>
                <a:srgbClr val="7E7E7E"/>
              </a:solidFill>
              <a:prstDash val="sysDot"/>
            </a:ln>
          </p:spPr>
          <p:txBody>
            <a:bodyPr wrap="square" lIns="0" tIns="0" rIns="0" bIns="0" rtlCol="0"/>
            <a:lstStyle/>
            <a:p/>
          </p:txBody>
        </p:sp>
        <p:pic>
          <p:nvPicPr>
            <p:cNvPr id="20" name="object 20"/>
            <p:cNvPicPr/>
            <p:nvPr/>
          </p:nvPicPr>
          <p:blipFill>
            <a:blip r:embed="rId6" cstate="print"/>
            <a:stretch>
              <a:fillRect/>
            </a:stretch>
          </p:blipFill>
          <p:spPr>
            <a:xfrm>
              <a:off x="980440" y="3426460"/>
              <a:ext cx="1884679" cy="1054100"/>
            </a:xfrm>
            <a:prstGeom prst="rect">
              <a:avLst/>
            </a:prstGeom>
          </p:spPr>
        </p:pic>
        <p:sp>
          <p:nvSpPr>
            <p:cNvPr id="21" name="object 21"/>
            <p:cNvSpPr/>
            <p:nvPr/>
          </p:nvSpPr>
          <p:spPr>
            <a:xfrm>
              <a:off x="980439" y="3426458"/>
              <a:ext cx="1884680" cy="1054100"/>
            </a:xfrm>
            <a:custGeom>
              <a:avLst/>
              <a:gdLst/>
              <a:ahLst/>
              <a:cxnLst/>
              <a:rect l="l" t="t" r="r" b="b"/>
              <a:pathLst>
                <a:path w="1884680" h="1054100">
                  <a:moveTo>
                    <a:pt x="0" y="130594"/>
                  </a:moveTo>
                  <a:lnTo>
                    <a:pt x="10262" y="79761"/>
                  </a:lnTo>
                  <a:lnTo>
                    <a:pt x="38250" y="38250"/>
                  </a:lnTo>
                  <a:lnTo>
                    <a:pt x="79761" y="10262"/>
                  </a:lnTo>
                  <a:lnTo>
                    <a:pt x="130594" y="0"/>
                  </a:lnTo>
                  <a:lnTo>
                    <a:pt x="1754085" y="0"/>
                  </a:lnTo>
                  <a:lnTo>
                    <a:pt x="1804918" y="10262"/>
                  </a:lnTo>
                  <a:lnTo>
                    <a:pt x="1846429" y="38250"/>
                  </a:lnTo>
                  <a:lnTo>
                    <a:pt x="1874417" y="79761"/>
                  </a:lnTo>
                  <a:lnTo>
                    <a:pt x="1884680" y="130594"/>
                  </a:lnTo>
                  <a:lnTo>
                    <a:pt x="1884680" y="923505"/>
                  </a:lnTo>
                  <a:lnTo>
                    <a:pt x="1874417" y="974338"/>
                  </a:lnTo>
                  <a:lnTo>
                    <a:pt x="1846429" y="1015849"/>
                  </a:lnTo>
                  <a:lnTo>
                    <a:pt x="1804918" y="1043837"/>
                  </a:lnTo>
                  <a:lnTo>
                    <a:pt x="1754085" y="1054100"/>
                  </a:lnTo>
                  <a:lnTo>
                    <a:pt x="130594" y="1054100"/>
                  </a:lnTo>
                  <a:lnTo>
                    <a:pt x="79761" y="1043837"/>
                  </a:lnTo>
                  <a:lnTo>
                    <a:pt x="38250" y="1015849"/>
                  </a:lnTo>
                  <a:lnTo>
                    <a:pt x="10262" y="974338"/>
                  </a:lnTo>
                  <a:lnTo>
                    <a:pt x="0" y="923505"/>
                  </a:lnTo>
                  <a:lnTo>
                    <a:pt x="0" y="130594"/>
                  </a:lnTo>
                  <a:close/>
                </a:path>
              </a:pathLst>
            </a:custGeom>
            <a:ln w="19050">
              <a:solidFill>
                <a:srgbClr val="585858"/>
              </a:solidFill>
            </a:ln>
          </p:spPr>
          <p:txBody>
            <a:bodyPr wrap="square" lIns="0" tIns="0" rIns="0" bIns="0" rtlCol="0"/>
            <a:lstStyle/>
            <a:p/>
          </p:txBody>
        </p:sp>
        <p:pic>
          <p:nvPicPr>
            <p:cNvPr id="22" name="object 22"/>
            <p:cNvPicPr/>
            <p:nvPr/>
          </p:nvPicPr>
          <p:blipFill>
            <a:blip r:embed="rId7" cstate="print"/>
            <a:stretch>
              <a:fillRect/>
            </a:stretch>
          </p:blipFill>
          <p:spPr>
            <a:xfrm>
              <a:off x="6878321" y="3429000"/>
              <a:ext cx="1884678" cy="1054100"/>
            </a:xfrm>
            <a:prstGeom prst="rect">
              <a:avLst/>
            </a:prstGeom>
          </p:spPr>
        </p:pic>
        <p:sp>
          <p:nvSpPr>
            <p:cNvPr id="23" name="object 23"/>
            <p:cNvSpPr/>
            <p:nvPr/>
          </p:nvSpPr>
          <p:spPr>
            <a:xfrm>
              <a:off x="6878319" y="3428997"/>
              <a:ext cx="1884680" cy="1054100"/>
            </a:xfrm>
            <a:custGeom>
              <a:avLst/>
              <a:gdLst/>
              <a:ahLst/>
              <a:cxnLst/>
              <a:rect l="l" t="t" r="r" b="b"/>
              <a:pathLst>
                <a:path w="1884679" h="1054100">
                  <a:moveTo>
                    <a:pt x="0" y="130594"/>
                  </a:moveTo>
                  <a:lnTo>
                    <a:pt x="10262" y="79761"/>
                  </a:lnTo>
                  <a:lnTo>
                    <a:pt x="38250" y="38250"/>
                  </a:lnTo>
                  <a:lnTo>
                    <a:pt x="79761" y="10262"/>
                  </a:lnTo>
                  <a:lnTo>
                    <a:pt x="130594" y="0"/>
                  </a:lnTo>
                  <a:lnTo>
                    <a:pt x="1754085" y="0"/>
                  </a:lnTo>
                  <a:lnTo>
                    <a:pt x="1804918" y="10262"/>
                  </a:lnTo>
                  <a:lnTo>
                    <a:pt x="1846429" y="38250"/>
                  </a:lnTo>
                  <a:lnTo>
                    <a:pt x="1874417" y="79761"/>
                  </a:lnTo>
                  <a:lnTo>
                    <a:pt x="1884680" y="130594"/>
                  </a:lnTo>
                  <a:lnTo>
                    <a:pt x="1884680" y="923505"/>
                  </a:lnTo>
                  <a:lnTo>
                    <a:pt x="1874417" y="974338"/>
                  </a:lnTo>
                  <a:lnTo>
                    <a:pt x="1846429" y="1015849"/>
                  </a:lnTo>
                  <a:lnTo>
                    <a:pt x="1804918" y="1043837"/>
                  </a:lnTo>
                  <a:lnTo>
                    <a:pt x="1754085" y="1054100"/>
                  </a:lnTo>
                  <a:lnTo>
                    <a:pt x="130594" y="1054100"/>
                  </a:lnTo>
                  <a:lnTo>
                    <a:pt x="79761" y="1043837"/>
                  </a:lnTo>
                  <a:lnTo>
                    <a:pt x="38250" y="1015849"/>
                  </a:lnTo>
                  <a:lnTo>
                    <a:pt x="10262" y="974338"/>
                  </a:lnTo>
                  <a:lnTo>
                    <a:pt x="0" y="923505"/>
                  </a:lnTo>
                  <a:lnTo>
                    <a:pt x="0" y="130594"/>
                  </a:lnTo>
                  <a:close/>
                </a:path>
              </a:pathLst>
            </a:custGeom>
            <a:ln w="19050">
              <a:solidFill>
                <a:srgbClr val="585858"/>
              </a:solidFill>
            </a:ln>
          </p:spPr>
          <p:txBody>
            <a:bodyPr wrap="square" lIns="0" tIns="0" rIns="0" bIns="0" rtlCol="0"/>
            <a:lstStyle/>
            <a:p/>
          </p:txBody>
        </p:sp>
        <p:pic>
          <p:nvPicPr>
            <p:cNvPr id="24" name="object 24"/>
            <p:cNvPicPr/>
            <p:nvPr/>
          </p:nvPicPr>
          <p:blipFill>
            <a:blip r:embed="rId5" cstate="print"/>
            <a:stretch>
              <a:fillRect/>
            </a:stretch>
          </p:blipFill>
          <p:spPr>
            <a:xfrm>
              <a:off x="1676399" y="4709160"/>
              <a:ext cx="1884679" cy="1051559"/>
            </a:xfrm>
            <a:prstGeom prst="rect">
              <a:avLst/>
            </a:prstGeom>
          </p:spPr>
        </p:pic>
        <p:sp>
          <p:nvSpPr>
            <p:cNvPr id="25" name="object 25"/>
            <p:cNvSpPr/>
            <p:nvPr/>
          </p:nvSpPr>
          <p:spPr>
            <a:xfrm>
              <a:off x="1676399" y="4709160"/>
              <a:ext cx="1884680" cy="1051560"/>
            </a:xfrm>
            <a:custGeom>
              <a:avLst/>
              <a:gdLst/>
              <a:ahLst/>
              <a:cxnLst/>
              <a:rect l="l" t="t" r="r" b="b"/>
              <a:pathLst>
                <a:path w="1884679" h="1051560">
                  <a:moveTo>
                    <a:pt x="0" y="130276"/>
                  </a:moveTo>
                  <a:lnTo>
                    <a:pt x="10238" y="79568"/>
                  </a:lnTo>
                  <a:lnTo>
                    <a:pt x="38158" y="38158"/>
                  </a:lnTo>
                  <a:lnTo>
                    <a:pt x="79568" y="10238"/>
                  </a:lnTo>
                  <a:lnTo>
                    <a:pt x="130276" y="0"/>
                  </a:lnTo>
                  <a:lnTo>
                    <a:pt x="1754403" y="0"/>
                  </a:lnTo>
                  <a:lnTo>
                    <a:pt x="1805111" y="10238"/>
                  </a:lnTo>
                  <a:lnTo>
                    <a:pt x="1846521" y="38158"/>
                  </a:lnTo>
                  <a:lnTo>
                    <a:pt x="1874441" y="79568"/>
                  </a:lnTo>
                  <a:lnTo>
                    <a:pt x="1884680" y="130276"/>
                  </a:lnTo>
                  <a:lnTo>
                    <a:pt x="1884680" y="921283"/>
                  </a:lnTo>
                  <a:lnTo>
                    <a:pt x="1874441" y="971991"/>
                  </a:lnTo>
                  <a:lnTo>
                    <a:pt x="1846521" y="1013401"/>
                  </a:lnTo>
                  <a:lnTo>
                    <a:pt x="1805111" y="1041321"/>
                  </a:lnTo>
                  <a:lnTo>
                    <a:pt x="1754403" y="1051560"/>
                  </a:lnTo>
                  <a:lnTo>
                    <a:pt x="130276" y="1051560"/>
                  </a:lnTo>
                  <a:lnTo>
                    <a:pt x="79568" y="1041321"/>
                  </a:lnTo>
                  <a:lnTo>
                    <a:pt x="38158" y="1013401"/>
                  </a:lnTo>
                  <a:lnTo>
                    <a:pt x="10238" y="971991"/>
                  </a:lnTo>
                  <a:lnTo>
                    <a:pt x="0" y="921283"/>
                  </a:lnTo>
                  <a:lnTo>
                    <a:pt x="0" y="130276"/>
                  </a:lnTo>
                  <a:close/>
                </a:path>
              </a:pathLst>
            </a:custGeom>
            <a:ln w="19050">
              <a:solidFill>
                <a:srgbClr val="585858"/>
              </a:solidFill>
            </a:ln>
          </p:spPr>
          <p:txBody>
            <a:bodyPr wrap="square" lIns="0" tIns="0" rIns="0" bIns="0" rtlCol="0"/>
            <a:lstStyle/>
            <a:p/>
          </p:txBody>
        </p:sp>
        <p:pic>
          <p:nvPicPr>
            <p:cNvPr id="26" name="object 26"/>
            <p:cNvPicPr/>
            <p:nvPr/>
          </p:nvPicPr>
          <p:blipFill>
            <a:blip r:embed="rId8" cstate="print"/>
            <a:stretch>
              <a:fillRect/>
            </a:stretch>
          </p:blipFill>
          <p:spPr>
            <a:xfrm>
              <a:off x="3787140" y="3073400"/>
              <a:ext cx="2324099" cy="1691639"/>
            </a:xfrm>
            <a:prstGeom prst="rect">
              <a:avLst/>
            </a:prstGeom>
          </p:spPr>
        </p:pic>
        <p:pic>
          <p:nvPicPr>
            <p:cNvPr id="27" name="object 27"/>
            <p:cNvPicPr/>
            <p:nvPr/>
          </p:nvPicPr>
          <p:blipFill>
            <a:blip r:embed="rId9" cstate="print"/>
            <a:stretch>
              <a:fillRect/>
            </a:stretch>
          </p:blipFill>
          <p:spPr>
            <a:xfrm>
              <a:off x="3812540" y="3098800"/>
              <a:ext cx="2217419" cy="1584960"/>
            </a:xfrm>
            <a:prstGeom prst="rect">
              <a:avLst/>
            </a:prstGeom>
          </p:spPr>
        </p:pic>
      </p:grpSp>
      <p:sp>
        <p:nvSpPr>
          <p:cNvPr id="28" name="object 28"/>
          <p:cNvSpPr txBox="1">
            <a:spLocks noGrp="1"/>
          </p:cNvSpPr>
          <p:nvPr>
            <p:ph type="title"/>
          </p:nvPr>
        </p:nvSpPr>
        <p:spPr>
          <a:xfrm>
            <a:off x="207204" y="129331"/>
            <a:ext cx="7322820" cy="391160"/>
          </a:xfrm>
          <a:prstGeom prst="rect"/>
        </p:spPr>
        <p:txBody>
          <a:bodyPr wrap="square" lIns="0" tIns="12700" rIns="0" bIns="0" rtlCol="0" vert="horz">
            <a:spAutoFit/>
          </a:bodyPr>
          <a:lstStyle/>
          <a:p>
            <a:pPr marL="12700">
              <a:lnSpc>
                <a:spcPct val="100000"/>
              </a:lnSpc>
              <a:spcBef>
                <a:spcPts val="100"/>
              </a:spcBef>
            </a:pPr>
            <a:r>
              <a:rPr dirty="0" u="none" spc="620">
                <a:solidFill>
                  <a:srgbClr val="000000"/>
                </a:solidFill>
              </a:rPr>
              <a:t>「チャレンジのためのセーフティネット」としての</a:t>
            </a:r>
            <a:r>
              <a:rPr dirty="0" u="none" spc="50">
                <a:solidFill>
                  <a:srgbClr val="000000"/>
                </a:solidFill>
              </a:rPr>
              <a:t>BI</a:t>
            </a:r>
          </a:p>
        </p:txBody>
      </p:sp>
      <p:sp>
        <p:nvSpPr>
          <p:cNvPr id="29" name="object 29"/>
          <p:cNvSpPr txBox="1"/>
          <p:nvPr/>
        </p:nvSpPr>
        <p:spPr>
          <a:xfrm>
            <a:off x="4013615" y="3658701"/>
            <a:ext cx="1829435"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ベ</a:t>
            </a:r>
            <a:r>
              <a:rPr dirty="0" sz="1800" b="1">
                <a:latin typeface="MS PGothic"/>
                <a:cs typeface="MS PGothic"/>
              </a:rPr>
              <a:t>ー</a:t>
            </a:r>
            <a:r>
              <a:rPr dirty="0" sz="1800" spc="10" b="1">
                <a:latin typeface="MS PGothic"/>
                <a:cs typeface="MS PGothic"/>
              </a:rPr>
              <a:t>シ</a:t>
            </a:r>
            <a:r>
              <a:rPr dirty="0" sz="1800" spc="5" b="1">
                <a:latin typeface="MS PGothic"/>
                <a:cs typeface="MS PGothic"/>
              </a:rPr>
              <a:t>ッ</a:t>
            </a:r>
            <a:r>
              <a:rPr dirty="0" sz="1800" b="1">
                <a:latin typeface="MS PGothic"/>
                <a:cs typeface="MS PGothic"/>
              </a:rPr>
              <a:t>ク</a:t>
            </a:r>
            <a:r>
              <a:rPr dirty="0" sz="1800" spc="5" b="1">
                <a:latin typeface="MS PGothic"/>
                <a:cs typeface="MS PGothic"/>
              </a:rPr>
              <a:t>イ</a:t>
            </a:r>
            <a:r>
              <a:rPr dirty="0" sz="1800" spc="-5" b="1">
                <a:latin typeface="MS PGothic"/>
                <a:cs typeface="MS PGothic"/>
              </a:rPr>
              <a:t>ン</a:t>
            </a:r>
            <a:r>
              <a:rPr dirty="0" sz="1800" spc="-15" b="1">
                <a:latin typeface="MS PGothic"/>
                <a:cs typeface="MS PGothic"/>
              </a:rPr>
              <a:t>カ</a:t>
            </a:r>
            <a:r>
              <a:rPr dirty="0" sz="1800" spc="-10" b="1">
                <a:latin typeface="MS PGothic"/>
                <a:cs typeface="MS PGothic"/>
              </a:rPr>
              <a:t>ム</a:t>
            </a:r>
            <a:endParaRPr sz="1800">
              <a:latin typeface="MS PGothic"/>
              <a:cs typeface="MS PGothic"/>
            </a:endParaRPr>
          </a:p>
        </p:txBody>
      </p:sp>
      <p:sp>
        <p:nvSpPr>
          <p:cNvPr id="30" name="object 30"/>
          <p:cNvSpPr txBox="1"/>
          <p:nvPr/>
        </p:nvSpPr>
        <p:spPr>
          <a:xfrm>
            <a:off x="4661315" y="3933021"/>
            <a:ext cx="53340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Arial"/>
                <a:cs typeface="Arial"/>
              </a:rPr>
              <a:t>-</a:t>
            </a:r>
            <a:r>
              <a:rPr dirty="0" sz="1800" spc="-45" b="1">
                <a:latin typeface="Arial"/>
                <a:cs typeface="Arial"/>
              </a:rPr>
              <a:t> </a:t>
            </a:r>
            <a:r>
              <a:rPr dirty="0" sz="1800" spc="-5" b="1">
                <a:latin typeface="Arial"/>
                <a:cs typeface="Arial"/>
              </a:rPr>
              <a:t>BI</a:t>
            </a:r>
            <a:r>
              <a:rPr dirty="0" sz="1800" spc="-50" b="1">
                <a:latin typeface="Arial"/>
                <a:cs typeface="Arial"/>
              </a:rPr>
              <a:t> </a:t>
            </a:r>
            <a:r>
              <a:rPr dirty="0" sz="1800" b="1">
                <a:latin typeface="Arial"/>
                <a:cs typeface="Arial"/>
              </a:rPr>
              <a:t>-</a:t>
            </a:r>
            <a:endParaRPr sz="1800">
              <a:latin typeface="Arial"/>
              <a:cs typeface="Arial"/>
            </a:endParaRPr>
          </a:p>
        </p:txBody>
      </p:sp>
      <p:sp>
        <p:nvSpPr>
          <p:cNvPr id="31" name="object 31"/>
          <p:cNvSpPr txBox="1"/>
          <p:nvPr/>
        </p:nvSpPr>
        <p:spPr>
          <a:xfrm>
            <a:off x="1778782" y="2512385"/>
            <a:ext cx="1701800" cy="391160"/>
          </a:xfrm>
          <a:prstGeom prst="rect">
            <a:avLst/>
          </a:prstGeom>
        </p:spPr>
        <p:txBody>
          <a:bodyPr wrap="square" lIns="0" tIns="12700" rIns="0" bIns="0" rtlCol="0" vert="horz">
            <a:spAutoFit/>
          </a:bodyPr>
          <a:lstStyle/>
          <a:p>
            <a:pPr marL="469900" marR="5080" indent="-457200">
              <a:lnSpc>
                <a:spcPct val="100000"/>
              </a:lnSpc>
              <a:spcBef>
                <a:spcPts val="100"/>
              </a:spcBef>
            </a:pPr>
            <a:r>
              <a:rPr dirty="0" sz="1200" spc="300" b="1">
                <a:solidFill>
                  <a:srgbClr val="585858"/>
                </a:solidFill>
                <a:latin typeface="Yu Gothic UI Semibold"/>
                <a:cs typeface="Yu Gothic UI Semibold"/>
              </a:rPr>
              <a:t>セーフティネットとして </a:t>
            </a:r>
            <a:r>
              <a:rPr dirty="0" sz="1200" spc="50" b="1">
                <a:solidFill>
                  <a:srgbClr val="585858"/>
                </a:solidFill>
                <a:latin typeface="Yu Gothic UI Semibold"/>
                <a:cs typeface="Yu Gothic UI Semibold"/>
              </a:rPr>
              <a:t>持続可能</a:t>
            </a:r>
            <a:r>
              <a:rPr dirty="0" sz="1200" spc="40" b="1">
                <a:solidFill>
                  <a:srgbClr val="585858"/>
                </a:solidFill>
                <a:latin typeface="Yu Gothic UI Semibold"/>
                <a:cs typeface="Yu Gothic UI Semibold"/>
              </a:rPr>
              <a:t>に</a:t>
            </a:r>
            <a:endParaRPr sz="1200">
              <a:latin typeface="Yu Gothic UI Semibold"/>
              <a:cs typeface="Yu Gothic UI Semibold"/>
            </a:endParaRPr>
          </a:p>
        </p:txBody>
      </p:sp>
      <p:sp>
        <p:nvSpPr>
          <p:cNvPr id="32" name="object 32"/>
          <p:cNvSpPr/>
          <p:nvPr/>
        </p:nvSpPr>
        <p:spPr>
          <a:xfrm>
            <a:off x="1790700" y="2075179"/>
            <a:ext cx="1607820" cy="337820"/>
          </a:xfrm>
          <a:custGeom>
            <a:avLst/>
            <a:gdLst/>
            <a:ahLst/>
            <a:cxnLst/>
            <a:rect l="l" t="t" r="r" b="b"/>
            <a:pathLst>
              <a:path w="1607820" h="337819">
                <a:moveTo>
                  <a:pt x="1607820" y="0"/>
                </a:moveTo>
                <a:lnTo>
                  <a:pt x="0" y="0"/>
                </a:lnTo>
                <a:lnTo>
                  <a:pt x="0" y="337820"/>
                </a:lnTo>
                <a:lnTo>
                  <a:pt x="1607820" y="337820"/>
                </a:lnTo>
                <a:lnTo>
                  <a:pt x="1607820" y="0"/>
                </a:lnTo>
                <a:close/>
              </a:path>
            </a:pathLst>
          </a:custGeom>
          <a:solidFill>
            <a:srgbClr val="FFFFFF"/>
          </a:solidFill>
        </p:spPr>
        <p:txBody>
          <a:bodyPr wrap="square" lIns="0" tIns="0" rIns="0" bIns="0" rtlCol="0"/>
          <a:lstStyle/>
          <a:p/>
        </p:txBody>
      </p:sp>
      <p:sp>
        <p:nvSpPr>
          <p:cNvPr id="33" name="object 33"/>
          <p:cNvSpPr txBox="1"/>
          <p:nvPr/>
        </p:nvSpPr>
        <p:spPr>
          <a:xfrm>
            <a:off x="2173927" y="2094434"/>
            <a:ext cx="838200" cy="269240"/>
          </a:xfrm>
          <a:prstGeom prst="rect">
            <a:avLst/>
          </a:prstGeom>
        </p:spPr>
        <p:txBody>
          <a:bodyPr wrap="square" lIns="0" tIns="12700" rIns="0" bIns="0" rtlCol="0" vert="horz">
            <a:spAutoFit/>
          </a:bodyPr>
          <a:lstStyle/>
          <a:p>
            <a:pPr marL="12700">
              <a:lnSpc>
                <a:spcPct val="100000"/>
              </a:lnSpc>
              <a:spcBef>
                <a:spcPts val="100"/>
              </a:spcBef>
            </a:pPr>
            <a:r>
              <a:rPr dirty="0" sz="1600" b="1">
                <a:latin typeface="Yu Gothic UI Semibold"/>
                <a:cs typeface="Yu Gothic UI Semibold"/>
              </a:rPr>
              <a:t>基礎年金</a:t>
            </a:r>
            <a:endParaRPr sz="1600">
              <a:latin typeface="Yu Gothic UI Semibold"/>
              <a:cs typeface="Yu Gothic UI Semibold"/>
            </a:endParaRPr>
          </a:p>
        </p:txBody>
      </p:sp>
      <p:sp>
        <p:nvSpPr>
          <p:cNvPr id="34" name="object 34"/>
          <p:cNvSpPr txBox="1"/>
          <p:nvPr/>
        </p:nvSpPr>
        <p:spPr>
          <a:xfrm>
            <a:off x="4317415" y="2226867"/>
            <a:ext cx="1244600" cy="208279"/>
          </a:xfrm>
          <a:prstGeom prst="rect">
            <a:avLst/>
          </a:prstGeom>
        </p:spPr>
        <p:txBody>
          <a:bodyPr wrap="square" lIns="0" tIns="12700" rIns="0" bIns="0" rtlCol="0" vert="horz">
            <a:spAutoFit/>
          </a:bodyPr>
          <a:lstStyle/>
          <a:p>
            <a:pPr marL="12700">
              <a:lnSpc>
                <a:spcPct val="100000"/>
              </a:lnSpc>
              <a:spcBef>
                <a:spcPts val="100"/>
              </a:spcBef>
            </a:pPr>
            <a:r>
              <a:rPr dirty="0" sz="1200" spc="20" b="1">
                <a:solidFill>
                  <a:srgbClr val="585858"/>
                </a:solidFill>
                <a:latin typeface="Yu Gothic UI Semibold"/>
                <a:cs typeface="Yu Gothic UI Semibold"/>
              </a:rPr>
              <a:t>経済的不安の解消</a:t>
            </a:r>
            <a:endParaRPr sz="1200">
              <a:latin typeface="Yu Gothic UI Semibold"/>
              <a:cs typeface="Yu Gothic UI Semibold"/>
            </a:endParaRPr>
          </a:p>
        </p:txBody>
      </p:sp>
      <p:sp>
        <p:nvSpPr>
          <p:cNvPr id="35" name="object 35"/>
          <p:cNvSpPr/>
          <p:nvPr/>
        </p:nvSpPr>
        <p:spPr>
          <a:xfrm>
            <a:off x="4150359" y="1772920"/>
            <a:ext cx="1605280" cy="337820"/>
          </a:xfrm>
          <a:custGeom>
            <a:avLst/>
            <a:gdLst/>
            <a:ahLst/>
            <a:cxnLst/>
            <a:rect l="l" t="t" r="r" b="b"/>
            <a:pathLst>
              <a:path w="1605279" h="337819">
                <a:moveTo>
                  <a:pt x="1605280" y="0"/>
                </a:moveTo>
                <a:lnTo>
                  <a:pt x="0" y="0"/>
                </a:lnTo>
                <a:lnTo>
                  <a:pt x="0" y="337820"/>
                </a:lnTo>
                <a:lnTo>
                  <a:pt x="1605280" y="337820"/>
                </a:lnTo>
                <a:lnTo>
                  <a:pt x="1605280" y="0"/>
                </a:lnTo>
                <a:close/>
              </a:path>
            </a:pathLst>
          </a:custGeom>
          <a:solidFill>
            <a:srgbClr val="FFFFFF"/>
          </a:solidFill>
        </p:spPr>
        <p:txBody>
          <a:bodyPr wrap="square" lIns="0" tIns="0" rIns="0" bIns="0" rtlCol="0"/>
          <a:lstStyle/>
          <a:p/>
        </p:txBody>
      </p:sp>
      <p:sp>
        <p:nvSpPr>
          <p:cNvPr id="36" name="object 36"/>
          <p:cNvSpPr txBox="1"/>
          <p:nvPr/>
        </p:nvSpPr>
        <p:spPr>
          <a:xfrm>
            <a:off x="4431538" y="1793135"/>
            <a:ext cx="1041400" cy="269240"/>
          </a:xfrm>
          <a:prstGeom prst="rect">
            <a:avLst/>
          </a:prstGeom>
        </p:spPr>
        <p:txBody>
          <a:bodyPr wrap="square" lIns="0" tIns="12700" rIns="0" bIns="0" rtlCol="0" vert="horz">
            <a:spAutoFit/>
          </a:bodyPr>
          <a:lstStyle/>
          <a:p>
            <a:pPr marL="12700">
              <a:lnSpc>
                <a:spcPct val="100000"/>
              </a:lnSpc>
              <a:spcBef>
                <a:spcPts val="100"/>
              </a:spcBef>
            </a:pPr>
            <a:r>
              <a:rPr dirty="0" sz="1600" spc="70" b="1">
                <a:latin typeface="Yu Gothic UI Semibold"/>
                <a:cs typeface="Yu Gothic UI Semibold"/>
              </a:rPr>
              <a:t>子育て世代</a:t>
            </a:r>
            <a:endParaRPr sz="1600">
              <a:latin typeface="Yu Gothic UI Semibold"/>
              <a:cs typeface="Yu Gothic UI Semibold"/>
            </a:endParaRPr>
          </a:p>
        </p:txBody>
      </p:sp>
      <p:sp>
        <p:nvSpPr>
          <p:cNvPr id="37" name="object 37"/>
          <p:cNvSpPr txBox="1"/>
          <p:nvPr/>
        </p:nvSpPr>
        <p:spPr>
          <a:xfrm>
            <a:off x="6617089" y="2463786"/>
            <a:ext cx="1397000" cy="391160"/>
          </a:xfrm>
          <a:prstGeom prst="rect">
            <a:avLst/>
          </a:prstGeom>
        </p:spPr>
        <p:txBody>
          <a:bodyPr wrap="square" lIns="0" tIns="12700" rIns="0" bIns="0" rtlCol="0" vert="horz">
            <a:spAutoFit/>
          </a:bodyPr>
          <a:lstStyle/>
          <a:p>
            <a:pPr marL="165100" marR="5080" indent="-152400">
              <a:lnSpc>
                <a:spcPct val="100000"/>
              </a:lnSpc>
              <a:spcBef>
                <a:spcPts val="100"/>
              </a:spcBef>
            </a:pPr>
            <a:r>
              <a:rPr dirty="0" sz="1200" spc="60" b="1">
                <a:solidFill>
                  <a:srgbClr val="585858"/>
                </a:solidFill>
                <a:latin typeface="Yu Gothic UI Semibold"/>
                <a:cs typeface="Yu Gothic UI Semibold"/>
              </a:rPr>
              <a:t>多様な働き方の実現 </a:t>
            </a:r>
            <a:r>
              <a:rPr dirty="0" sz="1200" spc="25" b="1">
                <a:solidFill>
                  <a:srgbClr val="585858"/>
                </a:solidFill>
                <a:latin typeface="Yu Gothic UI Semibold"/>
                <a:cs typeface="Yu Gothic UI Semibold"/>
              </a:rPr>
              <a:t>労働調整</a:t>
            </a:r>
            <a:r>
              <a:rPr dirty="0" sz="1200" spc="20" b="1">
                <a:solidFill>
                  <a:srgbClr val="585858"/>
                </a:solidFill>
                <a:latin typeface="Yu Gothic UI Semibold"/>
                <a:cs typeface="Yu Gothic UI Semibold"/>
              </a:rPr>
              <a:t>の</a:t>
            </a:r>
            <a:r>
              <a:rPr dirty="0" sz="1200" spc="25" b="1">
                <a:solidFill>
                  <a:srgbClr val="585858"/>
                </a:solidFill>
                <a:latin typeface="Yu Gothic UI Semibold"/>
                <a:cs typeface="Yu Gothic UI Semibold"/>
              </a:rPr>
              <a:t>解消</a:t>
            </a:r>
            <a:endParaRPr sz="1200">
              <a:latin typeface="Yu Gothic UI Semibold"/>
              <a:cs typeface="Yu Gothic UI Semibold"/>
            </a:endParaRPr>
          </a:p>
        </p:txBody>
      </p:sp>
      <p:sp>
        <p:nvSpPr>
          <p:cNvPr id="38" name="object 38"/>
          <p:cNvSpPr/>
          <p:nvPr/>
        </p:nvSpPr>
        <p:spPr>
          <a:xfrm>
            <a:off x="6477000" y="2016760"/>
            <a:ext cx="1607820" cy="337820"/>
          </a:xfrm>
          <a:custGeom>
            <a:avLst/>
            <a:gdLst/>
            <a:ahLst/>
            <a:cxnLst/>
            <a:rect l="l" t="t" r="r" b="b"/>
            <a:pathLst>
              <a:path w="1607820" h="337819">
                <a:moveTo>
                  <a:pt x="1607820" y="0"/>
                </a:moveTo>
                <a:lnTo>
                  <a:pt x="0" y="0"/>
                </a:lnTo>
                <a:lnTo>
                  <a:pt x="0" y="337820"/>
                </a:lnTo>
                <a:lnTo>
                  <a:pt x="1607820" y="337820"/>
                </a:lnTo>
                <a:lnTo>
                  <a:pt x="1607820" y="0"/>
                </a:lnTo>
                <a:close/>
              </a:path>
            </a:pathLst>
          </a:custGeom>
          <a:solidFill>
            <a:srgbClr val="FFFFFF"/>
          </a:solidFill>
        </p:spPr>
        <p:txBody>
          <a:bodyPr wrap="square" lIns="0" tIns="0" rIns="0" bIns="0" rtlCol="0"/>
          <a:lstStyle/>
          <a:p/>
        </p:txBody>
      </p:sp>
      <p:sp>
        <p:nvSpPr>
          <p:cNvPr id="39" name="object 39"/>
          <p:cNvSpPr txBox="1"/>
          <p:nvPr/>
        </p:nvSpPr>
        <p:spPr>
          <a:xfrm>
            <a:off x="6556752" y="2037048"/>
            <a:ext cx="1447800" cy="269240"/>
          </a:xfrm>
          <a:prstGeom prst="rect">
            <a:avLst/>
          </a:prstGeom>
        </p:spPr>
        <p:txBody>
          <a:bodyPr wrap="square" lIns="0" tIns="12700" rIns="0" bIns="0" rtlCol="0" vert="horz">
            <a:spAutoFit/>
          </a:bodyPr>
          <a:lstStyle/>
          <a:p>
            <a:pPr marL="12700">
              <a:lnSpc>
                <a:spcPct val="100000"/>
              </a:lnSpc>
              <a:spcBef>
                <a:spcPts val="100"/>
              </a:spcBef>
            </a:pPr>
            <a:r>
              <a:rPr dirty="0" sz="1600" spc="35" b="1">
                <a:latin typeface="Yu Gothic UI Semibold"/>
                <a:cs typeface="Yu Gothic UI Semibold"/>
              </a:rPr>
              <a:t>配偶者控除の壁</a:t>
            </a:r>
            <a:endParaRPr sz="1600">
              <a:latin typeface="Yu Gothic UI Semibold"/>
              <a:cs typeface="Yu Gothic UI Semibold"/>
            </a:endParaRPr>
          </a:p>
        </p:txBody>
      </p:sp>
      <p:sp>
        <p:nvSpPr>
          <p:cNvPr id="40" name="object 40"/>
          <p:cNvSpPr txBox="1"/>
          <p:nvPr/>
        </p:nvSpPr>
        <p:spPr>
          <a:xfrm>
            <a:off x="1299580" y="3928710"/>
            <a:ext cx="1244600" cy="391160"/>
          </a:xfrm>
          <a:prstGeom prst="rect">
            <a:avLst/>
          </a:prstGeom>
        </p:spPr>
        <p:txBody>
          <a:bodyPr wrap="square" lIns="0" tIns="12700" rIns="0" bIns="0" rtlCol="0" vert="horz">
            <a:spAutoFit/>
          </a:bodyPr>
          <a:lstStyle/>
          <a:p>
            <a:pPr marL="12700" marR="5080" indent="76200">
              <a:lnSpc>
                <a:spcPct val="100000"/>
              </a:lnSpc>
              <a:spcBef>
                <a:spcPts val="100"/>
              </a:spcBef>
            </a:pPr>
            <a:r>
              <a:rPr dirty="0" sz="1200" spc="235" b="1">
                <a:solidFill>
                  <a:srgbClr val="585858"/>
                </a:solidFill>
                <a:latin typeface="Yu Gothic UI Semibold"/>
                <a:cs typeface="Yu Gothic UI Semibold"/>
              </a:rPr>
              <a:t>ユ</a:t>
            </a:r>
            <a:r>
              <a:rPr dirty="0" sz="1200" spc="215" b="1">
                <a:solidFill>
                  <a:srgbClr val="585858"/>
                </a:solidFill>
                <a:latin typeface="Yu Gothic UI Semibold"/>
                <a:cs typeface="Yu Gothic UI Semibold"/>
              </a:rPr>
              <a:t>ニ</a:t>
            </a:r>
            <a:r>
              <a:rPr dirty="0" sz="1200" spc="235" b="1">
                <a:solidFill>
                  <a:srgbClr val="585858"/>
                </a:solidFill>
                <a:latin typeface="Yu Gothic UI Semibold"/>
                <a:cs typeface="Yu Gothic UI Semibold"/>
              </a:rPr>
              <a:t>バ</a:t>
            </a:r>
            <a:r>
              <a:rPr dirty="0" sz="1200" spc="185" b="1">
                <a:solidFill>
                  <a:srgbClr val="585858"/>
                </a:solidFill>
                <a:latin typeface="Yu Gothic UI Semibold"/>
                <a:cs typeface="Yu Gothic UI Semibold"/>
              </a:rPr>
              <a:t>ー</a:t>
            </a:r>
            <a:r>
              <a:rPr dirty="0" sz="1200" spc="235" b="1">
                <a:solidFill>
                  <a:srgbClr val="585858"/>
                </a:solidFill>
                <a:latin typeface="Yu Gothic UI Semibold"/>
                <a:cs typeface="Yu Gothic UI Semibold"/>
              </a:rPr>
              <a:t>サ</a:t>
            </a:r>
            <a:r>
              <a:rPr dirty="0" sz="1200" spc="240" b="1">
                <a:solidFill>
                  <a:srgbClr val="585858"/>
                </a:solidFill>
                <a:latin typeface="Yu Gothic UI Semibold"/>
                <a:cs typeface="Yu Gothic UI Semibold"/>
              </a:rPr>
              <a:t>ル</a:t>
            </a:r>
            <a:r>
              <a:rPr dirty="0" sz="1200" spc="250" b="1">
                <a:solidFill>
                  <a:srgbClr val="585858"/>
                </a:solidFill>
                <a:latin typeface="Yu Gothic UI Semibold"/>
                <a:cs typeface="Yu Gothic UI Semibold"/>
              </a:rPr>
              <a:t>な </a:t>
            </a:r>
            <a:r>
              <a:rPr dirty="0" sz="1200" spc="45" b="1">
                <a:solidFill>
                  <a:srgbClr val="585858"/>
                </a:solidFill>
                <a:latin typeface="Yu Gothic UI Semibold"/>
                <a:cs typeface="Yu Gothic UI Semibold"/>
              </a:rPr>
              <a:t>生活保障への転換</a:t>
            </a:r>
            <a:endParaRPr sz="1200">
              <a:latin typeface="Yu Gothic UI Semibold"/>
              <a:cs typeface="Yu Gothic UI Semibold"/>
            </a:endParaRPr>
          </a:p>
        </p:txBody>
      </p:sp>
      <p:sp>
        <p:nvSpPr>
          <p:cNvPr id="41" name="object 41"/>
          <p:cNvSpPr txBox="1"/>
          <p:nvPr/>
        </p:nvSpPr>
        <p:spPr>
          <a:xfrm>
            <a:off x="1107439" y="3474720"/>
            <a:ext cx="1607820" cy="340360"/>
          </a:xfrm>
          <a:prstGeom prst="rect">
            <a:avLst/>
          </a:prstGeom>
          <a:solidFill>
            <a:srgbClr val="FFFFFF"/>
          </a:solidFill>
        </p:spPr>
        <p:txBody>
          <a:bodyPr wrap="square" lIns="0" tIns="33655" rIns="0" bIns="0" rtlCol="0" vert="horz">
            <a:spAutoFit/>
          </a:bodyPr>
          <a:lstStyle/>
          <a:p>
            <a:pPr marL="396875">
              <a:lnSpc>
                <a:spcPct val="100000"/>
              </a:lnSpc>
              <a:spcBef>
                <a:spcPts val="265"/>
              </a:spcBef>
            </a:pPr>
            <a:r>
              <a:rPr dirty="0" sz="1600" b="1">
                <a:latin typeface="Yu Gothic UI Semibold"/>
                <a:cs typeface="Yu Gothic UI Semibold"/>
              </a:rPr>
              <a:t>生活保護</a:t>
            </a:r>
            <a:endParaRPr sz="1600">
              <a:latin typeface="Yu Gothic UI Semibold"/>
              <a:cs typeface="Yu Gothic UI Semibold"/>
            </a:endParaRPr>
          </a:p>
        </p:txBody>
      </p:sp>
      <p:sp>
        <p:nvSpPr>
          <p:cNvPr id="42" name="object 42"/>
          <p:cNvSpPr txBox="1"/>
          <p:nvPr/>
        </p:nvSpPr>
        <p:spPr>
          <a:xfrm>
            <a:off x="1805939" y="4826000"/>
            <a:ext cx="1607820" cy="340360"/>
          </a:xfrm>
          <a:prstGeom prst="rect">
            <a:avLst/>
          </a:prstGeom>
          <a:solidFill>
            <a:srgbClr val="FFFFFF"/>
          </a:solidFill>
        </p:spPr>
        <p:txBody>
          <a:bodyPr wrap="square" lIns="0" tIns="33655" rIns="0" bIns="0" rtlCol="0" vert="horz">
            <a:spAutoFit/>
          </a:bodyPr>
          <a:lstStyle/>
          <a:p>
            <a:pPr marL="90805">
              <a:lnSpc>
                <a:spcPct val="100000"/>
              </a:lnSpc>
              <a:spcBef>
                <a:spcPts val="265"/>
              </a:spcBef>
            </a:pPr>
            <a:r>
              <a:rPr dirty="0" sz="1600" spc="375" b="1">
                <a:latin typeface="Yu Gothic UI Semibold"/>
                <a:cs typeface="Yu Gothic UI Semibold"/>
              </a:rPr>
              <a:t>ワーキングプア</a:t>
            </a:r>
            <a:endParaRPr sz="1600">
              <a:latin typeface="Yu Gothic UI Semibold"/>
              <a:cs typeface="Yu Gothic UI Semibold"/>
            </a:endParaRPr>
          </a:p>
        </p:txBody>
      </p:sp>
      <p:sp>
        <p:nvSpPr>
          <p:cNvPr id="43" name="object 43"/>
          <p:cNvSpPr txBox="1"/>
          <p:nvPr/>
        </p:nvSpPr>
        <p:spPr>
          <a:xfrm>
            <a:off x="1975074" y="5249173"/>
            <a:ext cx="1244600" cy="391160"/>
          </a:xfrm>
          <a:prstGeom prst="rect">
            <a:avLst/>
          </a:prstGeom>
        </p:spPr>
        <p:txBody>
          <a:bodyPr wrap="square" lIns="0" tIns="12700" rIns="0" bIns="0" rtlCol="0" vert="horz">
            <a:spAutoFit/>
          </a:bodyPr>
          <a:lstStyle/>
          <a:p>
            <a:pPr marL="12700" marR="5080" indent="76200">
              <a:lnSpc>
                <a:spcPct val="100000"/>
              </a:lnSpc>
              <a:spcBef>
                <a:spcPts val="100"/>
              </a:spcBef>
            </a:pPr>
            <a:r>
              <a:rPr dirty="0" sz="1200" spc="235" b="1">
                <a:solidFill>
                  <a:srgbClr val="585858"/>
                </a:solidFill>
                <a:latin typeface="Yu Gothic UI Semibold"/>
                <a:cs typeface="Yu Gothic UI Semibold"/>
              </a:rPr>
              <a:t>ユ</a:t>
            </a:r>
            <a:r>
              <a:rPr dirty="0" sz="1200" spc="215" b="1">
                <a:solidFill>
                  <a:srgbClr val="585858"/>
                </a:solidFill>
                <a:latin typeface="Yu Gothic UI Semibold"/>
                <a:cs typeface="Yu Gothic UI Semibold"/>
              </a:rPr>
              <a:t>ニ</a:t>
            </a:r>
            <a:r>
              <a:rPr dirty="0" sz="1200" spc="235" b="1">
                <a:solidFill>
                  <a:srgbClr val="585858"/>
                </a:solidFill>
                <a:latin typeface="Yu Gothic UI Semibold"/>
                <a:cs typeface="Yu Gothic UI Semibold"/>
              </a:rPr>
              <a:t>バ</a:t>
            </a:r>
            <a:r>
              <a:rPr dirty="0" sz="1200" spc="185" b="1">
                <a:solidFill>
                  <a:srgbClr val="585858"/>
                </a:solidFill>
                <a:latin typeface="Yu Gothic UI Semibold"/>
                <a:cs typeface="Yu Gothic UI Semibold"/>
              </a:rPr>
              <a:t>ー</a:t>
            </a:r>
            <a:r>
              <a:rPr dirty="0" sz="1200" spc="235" b="1">
                <a:solidFill>
                  <a:srgbClr val="585858"/>
                </a:solidFill>
                <a:latin typeface="Yu Gothic UI Semibold"/>
                <a:cs typeface="Yu Gothic UI Semibold"/>
              </a:rPr>
              <a:t>サ</a:t>
            </a:r>
            <a:r>
              <a:rPr dirty="0" sz="1200" spc="240" b="1">
                <a:solidFill>
                  <a:srgbClr val="585858"/>
                </a:solidFill>
                <a:latin typeface="Yu Gothic UI Semibold"/>
                <a:cs typeface="Yu Gothic UI Semibold"/>
              </a:rPr>
              <a:t>ル</a:t>
            </a:r>
            <a:r>
              <a:rPr dirty="0" sz="1200" spc="250" b="1">
                <a:solidFill>
                  <a:srgbClr val="585858"/>
                </a:solidFill>
                <a:latin typeface="Yu Gothic UI Semibold"/>
                <a:cs typeface="Yu Gothic UI Semibold"/>
              </a:rPr>
              <a:t>な </a:t>
            </a:r>
            <a:r>
              <a:rPr dirty="0" sz="1200" b="1">
                <a:solidFill>
                  <a:srgbClr val="585858"/>
                </a:solidFill>
                <a:latin typeface="Yu Gothic UI Semibold"/>
                <a:cs typeface="Yu Gothic UI Semibold"/>
              </a:rPr>
              <a:t>生活保障</a:t>
            </a:r>
            <a:r>
              <a:rPr dirty="0" sz="1200" spc="195" b="1">
                <a:solidFill>
                  <a:srgbClr val="585858"/>
                </a:solidFill>
                <a:latin typeface="Yu Gothic UI Semibold"/>
                <a:cs typeface="Yu Gothic UI Semibold"/>
              </a:rPr>
              <a:t>への</a:t>
            </a:r>
            <a:r>
              <a:rPr dirty="0" sz="1200" b="1">
                <a:solidFill>
                  <a:srgbClr val="585858"/>
                </a:solidFill>
                <a:latin typeface="Yu Gothic UI Semibold"/>
                <a:cs typeface="Yu Gothic UI Semibold"/>
              </a:rPr>
              <a:t>転換</a:t>
            </a:r>
            <a:endParaRPr sz="1200">
              <a:latin typeface="Yu Gothic UI Semibold"/>
              <a:cs typeface="Yu Gothic UI Semibold"/>
            </a:endParaRPr>
          </a:p>
        </p:txBody>
      </p:sp>
      <p:grpSp>
        <p:nvGrpSpPr>
          <p:cNvPr id="44" name="object 44"/>
          <p:cNvGrpSpPr/>
          <p:nvPr/>
        </p:nvGrpSpPr>
        <p:grpSpPr>
          <a:xfrm>
            <a:off x="3965575" y="5108572"/>
            <a:ext cx="1903730" cy="1073150"/>
            <a:chOff x="3965575" y="5108572"/>
            <a:chExt cx="1903730" cy="1073150"/>
          </a:xfrm>
        </p:grpSpPr>
        <p:pic>
          <p:nvPicPr>
            <p:cNvPr id="45" name="object 45"/>
            <p:cNvPicPr/>
            <p:nvPr/>
          </p:nvPicPr>
          <p:blipFill>
            <a:blip r:embed="rId10" cstate="print"/>
            <a:stretch>
              <a:fillRect/>
            </a:stretch>
          </p:blipFill>
          <p:spPr>
            <a:xfrm>
              <a:off x="3975100" y="5118099"/>
              <a:ext cx="1884679" cy="1054100"/>
            </a:xfrm>
            <a:prstGeom prst="rect">
              <a:avLst/>
            </a:prstGeom>
          </p:spPr>
        </p:pic>
        <p:sp>
          <p:nvSpPr>
            <p:cNvPr id="46" name="object 46"/>
            <p:cNvSpPr/>
            <p:nvPr/>
          </p:nvSpPr>
          <p:spPr>
            <a:xfrm>
              <a:off x="3975100" y="5118097"/>
              <a:ext cx="1884680" cy="1054100"/>
            </a:xfrm>
            <a:custGeom>
              <a:avLst/>
              <a:gdLst/>
              <a:ahLst/>
              <a:cxnLst/>
              <a:rect l="l" t="t" r="r" b="b"/>
              <a:pathLst>
                <a:path w="1884679" h="1054100">
                  <a:moveTo>
                    <a:pt x="0" y="130594"/>
                  </a:moveTo>
                  <a:lnTo>
                    <a:pt x="10262" y="79761"/>
                  </a:lnTo>
                  <a:lnTo>
                    <a:pt x="38250" y="38250"/>
                  </a:lnTo>
                  <a:lnTo>
                    <a:pt x="79761" y="10262"/>
                  </a:lnTo>
                  <a:lnTo>
                    <a:pt x="130594" y="0"/>
                  </a:lnTo>
                  <a:lnTo>
                    <a:pt x="1754085" y="0"/>
                  </a:lnTo>
                  <a:lnTo>
                    <a:pt x="1804918" y="10262"/>
                  </a:lnTo>
                  <a:lnTo>
                    <a:pt x="1846429" y="38250"/>
                  </a:lnTo>
                  <a:lnTo>
                    <a:pt x="1874417" y="79761"/>
                  </a:lnTo>
                  <a:lnTo>
                    <a:pt x="1884680" y="130594"/>
                  </a:lnTo>
                  <a:lnTo>
                    <a:pt x="1884680" y="923505"/>
                  </a:lnTo>
                  <a:lnTo>
                    <a:pt x="1874417" y="974338"/>
                  </a:lnTo>
                  <a:lnTo>
                    <a:pt x="1846429" y="1015849"/>
                  </a:lnTo>
                  <a:lnTo>
                    <a:pt x="1804918" y="1043837"/>
                  </a:lnTo>
                  <a:lnTo>
                    <a:pt x="1754085" y="1054100"/>
                  </a:lnTo>
                  <a:lnTo>
                    <a:pt x="130594" y="1054100"/>
                  </a:lnTo>
                  <a:lnTo>
                    <a:pt x="79761" y="1043837"/>
                  </a:lnTo>
                  <a:lnTo>
                    <a:pt x="38250" y="1015849"/>
                  </a:lnTo>
                  <a:lnTo>
                    <a:pt x="10262" y="974338"/>
                  </a:lnTo>
                  <a:lnTo>
                    <a:pt x="0" y="923505"/>
                  </a:lnTo>
                  <a:lnTo>
                    <a:pt x="0" y="130594"/>
                  </a:lnTo>
                  <a:close/>
                </a:path>
              </a:pathLst>
            </a:custGeom>
            <a:ln w="19050">
              <a:solidFill>
                <a:srgbClr val="585858"/>
              </a:solidFill>
            </a:ln>
          </p:spPr>
          <p:txBody>
            <a:bodyPr wrap="square" lIns="0" tIns="0" rIns="0" bIns="0" rtlCol="0"/>
            <a:lstStyle/>
            <a:p/>
          </p:txBody>
        </p:sp>
        <p:sp>
          <p:nvSpPr>
            <p:cNvPr id="47" name="object 47"/>
            <p:cNvSpPr/>
            <p:nvPr/>
          </p:nvSpPr>
          <p:spPr>
            <a:xfrm>
              <a:off x="4150360" y="5219699"/>
              <a:ext cx="1605280" cy="337820"/>
            </a:xfrm>
            <a:custGeom>
              <a:avLst/>
              <a:gdLst/>
              <a:ahLst/>
              <a:cxnLst/>
              <a:rect l="l" t="t" r="r" b="b"/>
              <a:pathLst>
                <a:path w="1605279" h="337820">
                  <a:moveTo>
                    <a:pt x="1605280" y="0"/>
                  </a:moveTo>
                  <a:lnTo>
                    <a:pt x="0" y="0"/>
                  </a:lnTo>
                  <a:lnTo>
                    <a:pt x="0" y="337819"/>
                  </a:lnTo>
                  <a:lnTo>
                    <a:pt x="1605280" y="337819"/>
                  </a:lnTo>
                  <a:lnTo>
                    <a:pt x="1605280" y="0"/>
                  </a:lnTo>
                  <a:close/>
                </a:path>
              </a:pathLst>
            </a:custGeom>
            <a:solidFill>
              <a:srgbClr val="FFFFFF"/>
            </a:solidFill>
          </p:spPr>
          <p:txBody>
            <a:bodyPr wrap="square" lIns="0" tIns="0" rIns="0" bIns="0" rtlCol="0"/>
            <a:lstStyle/>
            <a:p/>
          </p:txBody>
        </p:sp>
      </p:grpSp>
      <p:sp>
        <p:nvSpPr>
          <p:cNvPr id="48" name="object 48"/>
          <p:cNvSpPr txBox="1"/>
          <p:nvPr/>
        </p:nvSpPr>
        <p:spPr>
          <a:xfrm>
            <a:off x="4228338" y="5239477"/>
            <a:ext cx="1447800" cy="269240"/>
          </a:xfrm>
          <a:prstGeom prst="rect">
            <a:avLst/>
          </a:prstGeom>
        </p:spPr>
        <p:txBody>
          <a:bodyPr wrap="square" lIns="0" tIns="12700" rIns="0" bIns="0" rtlCol="0" vert="horz">
            <a:spAutoFit/>
          </a:bodyPr>
          <a:lstStyle/>
          <a:p>
            <a:pPr marL="12700">
              <a:lnSpc>
                <a:spcPct val="100000"/>
              </a:lnSpc>
              <a:spcBef>
                <a:spcPts val="100"/>
              </a:spcBef>
            </a:pPr>
            <a:r>
              <a:rPr dirty="0" sz="1600" spc="25" b="1">
                <a:latin typeface="Yu Gothic UI Semibold"/>
                <a:cs typeface="Yu Gothic UI Semibold"/>
              </a:rPr>
              <a:t>一時的な失業者</a:t>
            </a:r>
            <a:endParaRPr sz="1600">
              <a:latin typeface="Yu Gothic UI Semibold"/>
              <a:cs typeface="Yu Gothic UI Semibold"/>
            </a:endParaRPr>
          </a:p>
        </p:txBody>
      </p:sp>
      <p:sp>
        <p:nvSpPr>
          <p:cNvPr id="54" name="object 5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44</a:t>
            </a:r>
          </a:p>
        </p:txBody>
      </p:sp>
      <p:sp>
        <p:nvSpPr>
          <p:cNvPr id="55" name="object 5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9" name="object 49"/>
          <p:cNvSpPr txBox="1"/>
          <p:nvPr/>
        </p:nvSpPr>
        <p:spPr>
          <a:xfrm>
            <a:off x="4095526" y="5687293"/>
            <a:ext cx="1701800" cy="391160"/>
          </a:xfrm>
          <a:prstGeom prst="rect">
            <a:avLst/>
          </a:prstGeom>
        </p:spPr>
        <p:txBody>
          <a:bodyPr wrap="square" lIns="0" tIns="12700" rIns="0" bIns="0" rtlCol="0" vert="horz">
            <a:spAutoFit/>
          </a:bodyPr>
          <a:lstStyle/>
          <a:p>
            <a:pPr marL="393700" marR="5080" indent="-381000">
              <a:lnSpc>
                <a:spcPct val="100000"/>
              </a:lnSpc>
              <a:spcBef>
                <a:spcPts val="100"/>
              </a:spcBef>
            </a:pPr>
            <a:r>
              <a:rPr dirty="0" sz="1200" spc="235" b="1">
                <a:solidFill>
                  <a:srgbClr val="585858"/>
                </a:solidFill>
                <a:latin typeface="Yu Gothic UI Semibold"/>
                <a:cs typeface="Yu Gothic UI Semibold"/>
              </a:rPr>
              <a:t>有事のセーフティネット </a:t>
            </a:r>
            <a:r>
              <a:rPr dirty="0" sz="1200" spc="165" b="1">
                <a:solidFill>
                  <a:srgbClr val="585858"/>
                </a:solidFill>
                <a:latin typeface="Yu Gothic UI Semibold"/>
                <a:cs typeface="Yu Gothic UI Semibold"/>
              </a:rPr>
              <a:t>と</a:t>
            </a:r>
            <a:r>
              <a:rPr dirty="0" sz="1200" spc="160" b="1">
                <a:solidFill>
                  <a:srgbClr val="585858"/>
                </a:solidFill>
                <a:latin typeface="Yu Gothic UI Semibold"/>
                <a:cs typeface="Yu Gothic UI Semibold"/>
              </a:rPr>
              <a:t>し</a:t>
            </a:r>
            <a:r>
              <a:rPr dirty="0" sz="1200" spc="170" b="1">
                <a:solidFill>
                  <a:srgbClr val="585858"/>
                </a:solidFill>
                <a:latin typeface="Yu Gothic UI Semibold"/>
                <a:cs typeface="Yu Gothic UI Semibold"/>
              </a:rPr>
              <a:t>て</a:t>
            </a:r>
            <a:r>
              <a:rPr dirty="0" sz="1200" spc="185" b="1">
                <a:solidFill>
                  <a:srgbClr val="585858"/>
                </a:solidFill>
                <a:latin typeface="Yu Gothic UI Semibold"/>
                <a:cs typeface="Yu Gothic UI Semibold"/>
              </a:rPr>
              <a:t>の</a:t>
            </a:r>
            <a:r>
              <a:rPr dirty="0" sz="1200" spc="225" b="1">
                <a:solidFill>
                  <a:srgbClr val="585858"/>
                </a:solidFill>
                <a:latin typeface="Yu Gothic UI Semibold"/>
                <a:cs typeface="Yu Gothic UI Semibold"/>
              </a:rPr>
              <a:t>機能</a:t>
            </a:r>
            <a:endParaRPr sz="1200">
              <a:latin typeface="Yu Gothic UI Semibold"/>
              <a:cs typeface="Yu Gothic UI Semibold"/>
            </a:endParaRPr>
          </a:p>
        </p:txBody>
      </p:sp>
      <p:sp>
        <p:nvSpPr>
          <p:cNvPr id="50" name="object 50"/>
          <p:cNvSpPr txBox="1"/>
          <p:nvPr/>
        </p:nvSpPr>
        <p:spPr>
          <a:xfrm>
            <a:off x="6484620" y="4798059"/>
            <a:ext cx="1607820" cy="337820"/>
          </a:xfrm>
          <a:prstGeom prst="rect">
            <a:avLst/>
          </a:prstGeom>
          <a:solidFill>
            <a:srgbClr val="FFFFFF"/>
          </a:solidFill>
        </p:spPr>
        <p:txBody>
          <a:bodyPr wrap="square" lIns="0" tIns="32384" rIns="0" bIns="0" rtlCol="0" vert="horz">
            <a:spAutoFit/>
          </a:bodyPr>
          <a:lstStyle/>
          <a:p>
            <a:pPr marL="295910">
              <a:lnSpc>
                <a:spcPct val="100000"/>
              </a:lnSpc>
              <a:spcBef>
                <a:spcPts val="254"/>
              </a:spcBef>
            </a:pPr>
            <a:r>
              <a:rPr dirty="0" sz="1600" spc="50" b="1">
                <a:latin typeface="Yu Gothic UI Semibold"/>
                <a:cs typeface="Yu Gothic UI Semibold"/>
              </a:rPr>
              <a:t>地方の衰退</a:t>
            </a:r>
            <a:endParaRPr sz="1600">
              <a:latin typeface="Yu Gothic UI Semibold"/>
              <a:cs typeface="Yu Gothic UI Semibold"/>
            </a:endParaRPr>
          </a:p>
        </p:txBody>
      </p:sp>
      <p:sp>
        <p:nvSpPr>
          <p:cNvPr id="51" name="object 51"/>
          <p:cNvSpPr txBox="1"/>
          <p:nvPr/>
        </p:nvSpPr>
        <p:spPr>
          <a:xfrm>
            <a:off x="6742851" y="5328051"/>
            <a:ext cx="1092200" cy="208279"/>
          </a:xfrm>
          <a:prstGeom prst="rect">
            <a:avLst/>
          </a:prstGeom>
        </p:spPr>
        <p:txBody>
          <a:bodyPr wrap="square" lIns="0" tIns="12700" rIns="0" bIns="0" rtlCol="0" vert="horz">
            <a:spAutoFit/>
          </a:bodyPr>
          <a:lstStyle/>
          <a:p>
            <a:pPr marL="12700">
              <a:lnSpc>
                <a:spcPct val="100000"/>
              </a:lnSpc>
              <a:spcBef>
                <a:spcPts val="100"/>
              </a:spcBef>
            </a:pPr>
            <a:r>
              <a:rPr dirty="0" sz="1200" spc="25" b="1">
                <a:solidFill>
                  <a:srgbClr val="585858"/>
                </a:solidFill>
                <a:latin typeface="Yu Gothic UI Semibold"/>
                <a:cs typeface="Yu Gothic UI Semibold"/>
              </a:rPr>
              <a:t>地方移住の促進</a:t>
            </a:r>
            <a:endParaRPr sz="1200">
              <a:latin typeface="Yu Gothic UI Semibold"/>
              <a:cs typeface="Yu Gothic UI Semibold"/>
            </a:endParaRPr>
          </a:p>
        </p:txBody>
      </p:sp>
      <p:sp>
        <p:nvSpPr>
          <p:cNvPr id="52" name="object 52"/>
          <p:cNvSpPr txBox="1"/>
          <p:nvPr/>
        </p:nvSpPr>
        <p:spPr>
          <a:xfrm>
            <a:off x="7040880" y="3484879"/>
            <a:ext cx="1607820" cy="337820"/>
          </a:xfrm>
          <a:prstGeom prst="rect">
            <a:avLst/>
          </a:prstGeom>
          <a:solidFill>
            <a:srgbClr val="FFFFFF"/>
          </a:solidFill>
        </p:spPr>
        <p:txBody>
          <a:bodyPr wrap="square" lIns="0" tIns="31750" rIns="0" bIns="0" rtlCol="0" vert="horz">
            <a:spAutoFit/>
          </a:bodyPr>
          <a:lstStyle/>
          <a:p>
            <a:pPr marL="396240">
              <a:lnSpc>
                <a:spcPct val="100000"/>
              </a:lnSpc>
              <a:spcBef>
                <a:spcPts val="250"/>
              </a:spcBef>
            </a:pPr>
            <a:r>
              <a:rPr dirty="0" sz="1600" b="1">
                <a:latin typeface="Yu Gothic UI Semibold"/>
                <a:cs typeface="Yu Gothic UI Semibold"/>
              </a:rPr>
              <a:t>独立起業</a:t>
            </a:r>
            <a:endParaRPr sz="1600">
              <a:latin typeface="Yu Gothic UI Semibold"/>
              <a:cs typeface="Yu Gothic UI Semibold"/>
            </a:endParaRPr>
          </a:p>
        </p:txBody>
      </p:sp>
      <p:sp>
        <p:nvSpPr>
          <p:cNvPr id="53" name="object 53"/>
          <p:cNvSpPr txBox="1"/>
          <p:nvPr/>
        </p:nvSpPr>
        <p:spPr>
          <a:xfrm>
            <a:off x="7132010" y="3945627"/>
            <a:ext cx="1397000" cy="391160"/>
          </a:xfrm>
          <a:prstGeom prst="rect">
            <a:avLst/>
          </a:prstGeom>
        </p:spPr>
        <p:txBody>
          <a:bodyPr wrap="square" lIns="0" tIns="12700" rIns="0" bIns="0" rtlCol="0" vert="horz">
            <a:spAutoFit/>
          </a:bodyPr>
          <a:lstStyle/>
          <a:p>
            <a:pPr marL="469900" marR="5080" indent="-457200">
              <a:lnSpc>
                <a:spcPct val="100000"/>
              </a:lnSpc>
              <a:spcBef>
                <a:spcPts val="100"/>
              </a:spcBef>
            </a:pPr>
            <a:r>
              <a:rPr dirty="0" sz="1200" spc="190" b="1">
                <a:solidFill>
                  <a:srgbClr val="585858"/>
                </a:solidFill>
                <a:latin typeface="Yu Gothic UI Semibold"/>
                <a:cs typeface="Yu Gothic UI Semibold"/>
              </a:rPr>
              <a:t>果敢なチャレンジを </a:t>
            </a:r>
            <a:r>
              <a:rPr dirty="0" sz="1200" spc="125" b="1">
                <a:solidFill>
                  <a:srgbClr val="585858"/>
                </a:solidFill>
                <a:latin typeface="Yu Gothic UI Semibold"/>
                <a:cs typeface="Yu Gothic UI Semibold"/>
              </a:rPr>
              <a:t>後押</a:t>
            </a:r>
            <a:r>
              <a:rPr dirty="0" sz="1200" spc="85" b="1">
                <a:solidFill>
                  <a:srgbClr val="585858"/>
                </a:solidFill>
                <a:latin typeface="Yu Gothic UI Semibold"/>
                <a:cs typeface="Yu Gothic UI Semibold"/>
              </a:rPr>
              <a:t>し</a:t>
            </a:r>
            <a:endParaRPr sz="1200">
              <a:latin typeface="Yu Gothic UI Semibold"/>
              <a:cs typeface="Yu Gothic UI Semibo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63420" y="843280"/>
            <a:ext cx="5979160" cy="937260"/>
          </a:xfrm>
          <a:custGeom>
            <a:avLst/>
            <a:gdLst/>
            <a:ahLst/>
            <a:cxnLst/>
            <a:rect l="l" t="t" r="r" b="b"/>
            <a:pathLst>
              <a:path w="5979159" h="937260">
                <a:moveTo>
                  <a:pt x="0" y="0"/>
                </a:moveTo>
                <a:lnTo>
                  <a:pt x="5979159" y="0"/>
                </a:lnTo>
                <a:lnTo>
                  <a:pt x="5979159" y="937260"/>
                </a:lnTo>
                <a:lnTo>
                  <a:pt x="0" y="937260"/>
                </a:lnTo>
                <a:lnTo>
                  <a:pt x="0" y="0"/>
                </a:lnTo>
                <a:close/>
              </a:path>
            </a:pathLst>
          </a:custGeom>
          <a:ln w="9525">
            <a:solidFill>
              <a:srgbClr val="000000"/>
            </a:solidFill>
          </a:ln>
        </p:spPr>
        <p:txBody>
          <a:bodyPr wrap="square" lIns="0" tIns="0" rIns="0" bIns="0" rtlCol="0"/>
          <a:lstStyle/>
          <a:p/>
        </p:txBody>
      </p:sp>
      <p:pic>
        <p:nvPicPr>
          <p:cNvPr id="3" name="object 3"/>
          <p:cNvPicPr/>
          <p:nvPr/>
        </p:nvPicPr>
        <p:blipFill>
          <a:blip r:embed="rId2" cstate="print"/>
          <a:stretch>
            <a:fillRect/>
          </a:stretch>
        </p:blipFill>
        <p:spPr>
          <a:xfrm>
            <a:off x="3500121" y="3136900"/>
            <a:ext cx="2976877" cy="523239"/>
          </a:xfrm>
          <a:prstGeom prst="rect">
            <a:avLst/>
          </a:prstGeom>
        </p:spPr>
      </p:pic>
      <p:sp>
        <p:nvSpPr>
          <p:cNvPr id="4" name="object 4"/>
          <p:cNvSpPr/>
          <p:nvPr/>
        </p:nvSpPr>
        <p:spPr>
          <a:xfrm>
            <a:off x="876300" y="1971039"/>
            <a:ext cx="401320" cy="401320"/>
          </a:xfrm>
          <a:custGeom>
            <a:avLst/>
            <a:gdLst/>
            <a:ahLst/>
            <a:cxnLst/>
            <a:rect l="l" t="t" r="r" b="b"/>
            <a:pathLst>
              <a:path w="401319" h="401319">
                <a:moveTo>
                  <a:pt x="200660" y="0"/>
                </a:moveTo>
                <a:lnTo>
                  <a:pt x="154650" y="5299"/>
                </a:lnTo>
                <a:lnTo>
                  <a:pt x="112415" y="20395"/>
                </a:lnTo>
                <a:lnTo>
                  <a:pt x="75157" y="44083"/>
                </a:lnTo>
                <a:lnTo>
                  <a:pt x="44083" y="75157"/>
                </a:lnTo>
                <a:lnTo>
                  <a:pt x="20395" y="112415"/>
                </a:lnTo>
                <a:lnTo>
                  <a:pt x="5299" y="154650"/>
                </a:lnTo>
                <a:lnTo>
                  <a:pt x="0" y="200660"/>
                </a:lnTo>
                <a:lnTo>
                  <a:pt x="5299" y="246669"/>
                </a:lnTo>
                <a:lnTo>
                  <a:pt x="20395" y="288904"/>
                </a:lnTo>
                <a:lnTo>
                  <a:pt x="44083" y="326162"/>
                </a:lnTo>
                <a:lnTo>
                  <a:pt x="75157" y="357236"/>
                </a:lnTo>
                <a:lnTo>
                  <a:pt x="112415" y="380924"/>
                </a:lnTo>
                <a:lnTo>
                  <a:pt x="154650" y="396020"/>
                </a:lnTo>
                <a:lnTo>
                  <a:pt x="200660" y="401320"/>
                </a:lnTo>
                <a:lnTo>
                  <a:pt x="246669" y="396020"/>
                </a:lnTo>
                <a:lnTo>
                  <a:pt x="288904" y="380924"/>
                </a:lnTo>
                <a:lnTo>
                  <a:pt x="326162" y="357236"/>
                </a:lnTo>
                <a:lnTo>
                  <a:pt x="357236" y="326162"/>
                </a:lnTo>
                <a:lnTo>
                  <a:pt x="380924" y="288904"/>
                </a:lnTo>
                <a:lnTo>
                  <a:pt x="396020" y="246669"/>
                </a:lnTo>
                <a:lnTo>
                  <a:pt x="401320" y="200660"/>
                </a:lnTo>
                <a:lnTo>
                  <a:pt x="396020" y="154650"/>
                </a:lnTo>
                <a:lnTo>
                  <a:pt x="380924" y="112415"/>
                </a:lnTo>
                <a:lnTo>
                  <a:pt x="357236" y="75157"/>
                </a:lnTo>
                <a:lnTo>
                  <a:pt x="326162" y="44083"/>
                </a:lnTo>
                <a:lnTo>
                  <a:pt x="288904" y="20395"/>
                </a:lnTo>
                <a:lnTo>
                  <a:pt x="246669" y="5299"/>
                </a:lnTo>
                <a:lnTo>
                  <a:pt x="200660" y="0"/>
                </a:lnTo>
                <a:close/>
              </a:path>
            </a:pathLst>
          </a:custGeom>
          <a:solidFill>
            <a:srgbClr val="585858"/>
          </a:solidFill>
        </p:spPr>
        <p:txBody>
          <a:bodyPr wrap="square" lIns="0" tIns="0" rIns="0" bIns="0" rtlCol="0"/>
          <a:lstStyle/>
          <a:p/>
        </p:txBody>
      </p:sp>
      <p:sp>
        <p:nvSpPr>
          <p:cNvPr id="5" name="object 5"/>
          <p:cNvSpPr txBox="1"/>
          <p:nvPr/>
        </p:nvSpPr>
        <p:spPr>
          <a:xfrm>
            <a:off x="943593" y="2006170"/>
            <a:ext cx="279400" cy="330200"/>
          </a:xfrm>
          <a:prstGeom prst="rect">
            <a:avLst/>
          </a:prstGeom>
        </p:spPr>
        <p:txBody>
          <a:bodyPr wrap="square" lIns="0" tIns="12700" rIns="0" bIns="0" rtlCol="0" vert="horz">
            <a:spAutoFit/>
          </a:bodyPr>
          <a:lstStyle/>
          <a:p>
            <a:pPr marL="12700">
              <a:lnSpc>
                <a:spcPct val="100000"/>
              </a:lnSpc>
              <a:spcBef>
                <a:spcPts val="100"/>
              </a:spcBef>
            </a:pPr>
            <a:r>
              <a:rPr dirty="0" sz="2000" spc="-10" b="1">
                <a:solidFill>
                  <a:srgbClr val="FFFFFF"/>
                </a:solidFill>
                <a:latin typeface="MS PGothic"/>
                <a:cs typeface="MS PGothic"/>
              </a:rPr>
              <a:t>✓</a:t>
            </a:r>
            <a:endParaRPr sz="2000">
              <a:latin typeface="MS PGothic"/>
              <a:cs typeface="MS PGothic"/>
            </a:endParaRPr>
          </a:p>
        </p:txBody>
      </p:sp>
      <p:sp>
        <p:nvSpPr>
          <p:cNvPr id="6" name="object 6"/>
          <p:cNvSpPr txBox="1">
            <a:spLocks noGrp="1"/>
          </p:cNvSpPr>
          <p:nvPr>
            <p:ph type="title"/>
          </p:nvPr>
        </p:nvSpPr>
        <p:spPr>
          <a:xfrm>
            <a:off x="351219" y="90258"/>
            <a:ext cx="5511800" cy="391160"/>
          </a:xfrm>
          <a:prstGeom prst="rect"/>
        </p:spPr>
        <p:txBody>
          <a:bodyPr wrap="square" lIns="0" tIns="12700" rIns="0" bIns="0" rtlCol="0" vert="horz">
            <a:spAutoFit/>
          </a:bodyPr>
          <a:lstStyle/>
          <a:p>
            <a:pPr marL="12700">
              <a:lnSpc>
                <a:spcPct val="100000"/>
              </a:lnSpc>
              <a:spcBef>
                <a:spcPts val="100"/>
              </a:spcBef>
            </a:pPr>
            <a:r>
              <a:rPr dirty="0" u="none" spc="350">
                <a:solidFill>
                  <a:srgbClr val="000000"/>
                </a:solidFill>
              </a:rPr>
              <a:t>給付付き税額控除とベーシックインカム</a:t>
            </a:r>
          </a:p>
        </p:txBody>
      </p:sp>
      <p:grpSp>
        <p:nvGrpSpPr>
          <p:cNvPr id="7" name="object 7"/>
          <p:cNvGrpSpPr/>
          <p:nvPr/>
        </p:nvGrpSpPr>
        <p:grpSpPr>
          <a:xfrm>
            <a:off x="2575560" y="660400"/>
            <a:ext cx="4754880" cy="1353820"/>
            <a:chOff x="2575560" y="660400"/>
            <a:chExt cx="4754880" cy="1353820"/>
          </a:xfrm>
        </p:grpSpPr>
        <p:sp>
          <p:nvSpPr>
            <p:cNvPr id="8" name="object 8"/>
            <p:cNvSpPr/>
            <p:nvPr/>
          </p:nvSpPr>
          <p:spPr>
            <a:xfrm>
              <a:off x="3667760" y="660400"/>
              <a:ext cx="2570480" cy="370840"/>
            </a:xfrm>
            <a:custGeom>
              <a:avLst/>
              <a:gdLst/>
              <a:ahLst/>
              <a:cxnLst/>
              <a:rect l="l" t="t" r="r" b="b"/>
              <a:pathLst>
                <a:path w="2570479" h="370840">
                  <a:moveTo>
                    <a:pt x="2570480" y="0"/>
                  </a:moveTo>
                  <a:lnTo>
                    <a:pt x="0" y="0"/>
                  </a:lnTo>
                  <a:lnTo>
                    <a:pt x="0" y="370839"/>
                  </a:lnTo>
                  <a:lnTo>
                    <a:pt x="2570480" y="370839"/>
                  </a:lnTo>
                  <a:lnTo>
                    <a:pt x="2570480" y="0"/>
                  </a:lnTo>
                  <a:close/>
                </a:path>
              </a:pathLst>
            </a:custGeom>
            <a:solidFill>
              <a:srgbClr val="FFFFFF"/>
            </a:solidFill>
          </p:spPr>
          <p:txBody>
            <a:bodyPr wrap="square" lIns="0" tIns="0" rIns="0" bIns="0" rtlCol="0"/>
            <a:lstStyle/>
            <a:p/>
          </p:txBody>
        </p:sp>
        <p:sp>
          <p:nvSpPr>
            <p:cNvPr id="9" name="object 9"/>
            <p:cNvSpPr/>
            <p:nvPr/>
          </p:nvSpPr>
          <p:spPr>
            <a:xfrm>
              <a:off x="2575560" y="1524000"/>
              <a:ext cx="4754880" cy="490220"/>
            </a:xfrm>
            <a:custGeom>
              <a:avLst/>
              <a:gdLst/>
              <a:ahLst/>
              <a:cxnLst/>
              <a:rect l="l" t="t" r="r" b="b"/>
              <a:pathLst>
                <a:path w="4754880" h="490219">
                  <a:moveTo>
                    <a:pt x="4754880" y="0"/>
                  </a:moveTo>
                  <a:lnTo>
                    <a:pt x="0" y="0"/>
                  </a:lnTo>
                  <a:lnTo>
                    <a:pt x="0" y="490220"/>
                  </a:lnTo>
                  <a:lnTo>
                    <a:pt x="4754880" y="490220"/>
                  </a:lnTo>
                  <a:lnTo>
                    <a:pt x="4754880" y="0"/>
                  </a:lnTo>
                  <a:close/>
                </a:path>
              </a:pathLst>
            </a:custGeom>
            <a:solidFill>
              <a:srgbClr val="FFFFFF"/>
            </a:solidFill>
          </p:spPr>
          <p:txBody>
            <a:bodyPr wrap="square" lIns="0" tIns="0" rIns="0" bIns="0" rtlCol="0"/>
            <a:lstStyle/>
            <a:p/>
          </p:txBody>
        </p:sp>
      </p:grpSp>
      <p:sp>
        <p:nvSpPr>
          <p:cNvPr id="10" name="object 10"/>
          <p:cNvSpPr txBox="1"/>
          <p:nvPr/>
        </p:nvSpPr>
        <p:spPr>
          <a:xfrm>
            <a:off x="1367947" y="1960201"/>
            <a:ext cx="7315200" cy="1729739"/>
          </a:xfrm>
          <a:prstGeom prst="rect">
            <a:avLst/>
          </a:prstGeom>
        </p:spPr>
        <p:txBody>
          <a:bodyPr wrap="square" lIns="0" tIns="12700" rIns="0" bIns="0" rtlCol="0" vert="horz">
            <a:spAutoFit/>
          </a:bodyPr>
          <a:lstStyle/>
          <a:p>
            <a:pPr marL="12700" marR="5080">
              <a:lnSpc>
                <a:spcPct val="113100"/>
              </a:lnSpc>
              <a:spcBef>
                <a:spcPts val="100"/>
              </a:spcBef>
            </a:pPr>
            <a:r>
              <a:rPr dirty="0" sz="1400" spc="240" b="1">
                <a:solidFill>
                  <a:srgbClr val="404040"/>
                </a:solidFill>
                <a:latin typeface="Yu Gothic UI Semibold"/>
                <a:cs typeface="Yu Gothic UI Semibold"/>
              </a:rPr>
              <a:t>ベ</a:t>
            </a:r>
            <a:r>
              <a:rPr dirty="0" sz="1400" spc="185" b="1">
                <a:solidFill>
                  <a:srgbClr val="404040"/>
                </a:solidFill>
                <a:latin typeface="Yu Gothic UI Semibold"/>
                <a:cs typeface="Yu Gothic UI Semibold"/>
              </a:rPr>
              <a:t>ー</a:t>
            </a:r>
            <a:r>
              <a:rPr dirty="0" sz="1400" spc="229" b="1">
                <a:solidFill>
                  <a:srgbClr val="404040"/>
                </a:solidFill>
                <a:latin typeface="Yu Gothic UI Semibold"/>
                <a:cs typeface="Yu Gothic UI Semibold"/>
              </a:rPr>
              <a:t>シ</a:t>
            </a:r>
            <a:r>
              <a:rPr dirty="0" sz="1400" spc="195" b="1">
                <a:solidFill>
                  <a:srgbClr val="404040"/>
                </a:solidFill>
                <a:latin typeface="Yu Gothic UI Semibold"/>
                <a:cs typeface="Yu Gothic UI Semibold"/>
              </a:rPr>
              <a:t>ッ</a:t>
            </a:r>
            <a:r>
              <a:rPr dirty="0" sz="1400" spc="215" b="1">
                <a:solidFill>
                  <a:srgbClr val="404040"/>
                </a:solidFill>
                <a:latin typeface="Yu Gothic UI Semibold"/>
                <a:cs typeface="Yu Gothic UI Semibold"/>
              </a:rPr>
              <a:t>ク</a:t>
            </a:r>
            <a:r>
              <a:rPr dirty="0" sz="1400" spc="204" b="1">
                <a:solidFill>
                  <a:srgbClr val="404040"/>
                </a:solidFill>
                <a:latin typeface="Yu Gothic UI Semibold"/>
                <a:cs typeface="Yu Gothic UI Semibold"/>
              </a:rPr>
              <a:t>イ</a:t>
            </a:r>
            <a:r>
              <a:rPr dirty="0" sz="1400" spc="215" b="1">
                <a:solidFill>
                  <a:srgbClr val="404040"/>
                </a:solidFill>
                <a:latin typeface="Yu Gothic UI Semibold"/>
                <a:cs typeface="Yu Gothic UI Semibold"/>
              </a:rPr>
              <a:t>ン</a:t>
            </a:r>
            <a:r>
              <a:rPr dirty="0" sz="1400" spc="210" b="1">
                <a:solidFill>
                  <a:srgbClr val="404040"/>
                </a:solidFill>
                <a:latin typeface="Yu Gothic UI Semibold"/>
                <a:cs typeface="Yu Gothic UI Semibold"/>
              </a:rPr>
              <a:t>カ</a:t>
            </a:r>
            <a:r>
              <a:rPr dirty="0" sz="1400" spc="225" b="1">
                <a:solidFill>
                  <a:srgbClr val="404040"/>
                </a:solidFill>
                <a:latin typeface="Yu Gothic UI Semibold"/>
                <a:cs typeface="Yu Gothic UI Semibold"/>
              </a:rPr>
              <a:t>ム</a:t>
            </a:r>
            <a:r>
              <a:rPr dirty="0" sz="1400" spc="245" b="1">
                <a:solidFill>
                  <a:srgbClr val="404040"/>
                </a:solidFill>
                <a:latin typeface="Yu Gothic UI Semibold"/>
                <a:cs typeface="Yu Gothic UI Semibold"/>
              </a:rPr>
              <a:t>は</a:t>
            </a:r>
            <a:r>
              <a:rPr dirty="0" sz="1400" spc="185" b="1">
                <a:solidFill>
                  <a:srgbClr val="404040"/>
                </a:solidFill>
                <a:latin typeface="Yu Gothic UI Semibold"/>
                <a:cs typeface="Yu Gothic UI Semibold"/>
              </a:rPr>
              <a:t>、</a:t>
            </a:r>
            <a:r>
              <a:rPr dirty="0" sz="1400" spc="280" b="1">
                <a:solidFill>
                  <a:srgbClr val="404040"/>
                </a:solidFill>
                <a:latin typeface="Yu Gothic UI Semibold"/>
                <a:cs typeface="Yu Gothic UI Semibold"/>
              </a:rPr>
              <a:t>政府規模</a:t>
            </a:r>
            <a:r>
              <a:rPr dirty="0" sz="1400" spc="240" b="1">
                <a:solidFill>
                  <a:srgbClr val="404040"/>
                </a:solidFill>
                <a:latin typeface="Yu Gothic UI Semibold"/>
                <a:cs typeface="Yu Gothic UI Semibold"/>
              </a:rPr>
              <a:t>が</a:t>
            </a:r>
            <a:r>
              <a:rPr dirty="0" sz="1400" spc="280" b="1">
                <a:solidFill>
                  <a:srgbClr val="404040"/>
                </a:solidFill>
                <a:latin typeface="Yu Gothic UI Semibold"/>
                <a:cs typeface="Yu Gothic UI Semibold"/>
              </a:rPr>
              <a:t>膨張</a:t>
            </a:r>
            <a:r>
              <a:rPr dirty="0" sz="1400" spc="200" b="1">
                <a:solidFill>
                  <a:srgbClr val="404040"/>
                </a:solidFill>
                <a:latin typeface="Yu Gothic UI Semibold"/>
                <a:cs typeface="Yu Gothic UI Semibold"/>
              </a:rPr>
              <a:t>し</a:t>
            </a:r>
            <a:r>
              <a:rPr dirty="0" sz="1400" spc="215" b="1">
                <a:solidFill>
                  <a:srgbClr val="404040"/>
                </a:solidFill>
                <a:latin typeface="Yu Gothic UI Semibold"/>
                <a:cs typeface="Yu Gothic UI Semibold"/>
              </a:rPr>
              <a:t>て</a:t>
            </a:r>
            <a:r>
              <a:rPr dirty="0" sz="1400" spc="140" b="1">
                <a:solidFill>
                  <a:srgbClr val="404040"/>
                </a:solidFill>
                <a:latin typeface="Yu Gothic UI Semibold"/>
                <a:cs typeface="Yu Gothic UI Semibold"/>
              </a:rPr>
              <a:t>「</a:t>
            </a:r>
            <a:r>
              <a:rPr dirty="0" sz="1400" spc="280" b="1">
                <a:solidFill>
                  <a:srgbClr val="404040"/>
                </a:solidFill>
                <a:latin typeface="Yu Gothic UI Semibold"/>
                <a:cs typeface="Yu Gothic UI Semibold"/>
              </a:rPr>
              <a:t>大</a:t>
            </a:r>
            <a:r>
              <a:rPr dirty="0" sz="1400" spc="215" b="1">
                <a:solidFill>
                  <a:srgbClr val="404040"/>
                </a:solidFill>
                <a:latin typeface="Yu Gothic UI Semibold"/>
                <a:cs typeface="Yu Gothic UI Semibold"/>
              </a:rPr>
              <a:t>き</a:t>
            </a:r>
            <a:r>
              <a:rPr dirty="0" sz="1400" spc="245" b="1">
                <a:solidFill>
                  <a:srgbClr val="404040"/>
                </a:solidFill>
                <a:latin typeface="Yu Gothic UI Semibold"/>
                <a:cs typeface="Yu Gothic UI Semibold"/>
              </a:rPr>
              <a:t>な</a:t>
            </a:r>
            <a:r>
              <a:rPr dirty="0" sz="1400" spc="280" b="1">
                <a:solidFill>
                  <a:srgbClr val="404040"/>
                </a:solidFill>
                <a:latin typeface="Yu Gothic UI Semibold"/>
                <a:cs typeface="Yu Gothic UI Semibold"/>
              </a:rPr>
              <a:t>政府</a:t>
            </a:r>
            <a:r>
              <a:rPr dirty="0" sz="1400" spc="140" b="1">
                <a:solidFill>
                  <a:srgbClr val="404040"/>
                </a:solidFill>
                <a:latin typeface="Yu Gothic UI Semibold"/>
                <a:cs typeface="Yu Gothic UI Semibold"/>
              </a:rPr>
              <a:t>」</a:t>
            </a:r>
            <a:r>
              <a:rPr dirty="0" sz="1400" spc="280" b="1">
                <a:solidFill>
                  <a:srgbClr val="404040"/>
                </a:solidFill>
                <a:latin typeface="Yu Gothic UI Semibold"/>
                <a:cs typeface="Yu Gothic UI Semibold"/>
              </a:rPr>
              <a:t>化</a:t>
            </a:r>
            <a:r>
              <a:rPr dirty="0" sz="1400" spc="200" b="1">
                <a:solidFill>
                  <a:srgbClr val="404040"/>
                </a:solidFill>
                <a:latin typeface="Yu Gothic UI Semibold"/>
                <a:cs typeface="Yu Gothic UI Semibold"/>
              </a:rPr>
              <a:t>し</a:t>
            </a:r>
            <a:r>
              <a:rPr dirty="0" sz="1400" spc="215" b="1">
                <a:solidFill>
                  <a:srgbClr val="404040"/>
                </a:solidFill>
                <a:latin typeface="Yu Gothic UI Semibold"/>
                <a:cs typeface="Yu Gothic UI Semibold"/>
              </a:rPr>
              <a:t>て</a:t>
            </a:r>
            <a:r>
              <a:rPr dirty="0" sz="1400" spc="235" b="1">
                <a:solidFill>
                  <a:srgbClr val="404040"/>
                </a:solidFill>
                <a:latin typeface="Yu Gothic UI Semibold"/>
                <a:cs typeface="Yu Gothic UI Semibold"/>
              </a:rPr>
              <a:t>い</a:t>
            </a:r>
            <a:r>
              <a:rPr dirty="0" sz="1400" spc="170" b="1">
                <a:solidFill>
                  <a:srgbClr val="404040"/>
                </a:solidFill>
                <a:latin typeface="Yu Gothic UI Semibold"/>
                <a:cs typeface="Yu Gothic UI Semibold"/>
              </a:rPr>
              <a:t>く</a:t>
            </a:r>
            <a:r>
              <a:rPr dirty="0" sz="1400" spc="280" b="1">
                <a:solidFill>
                  <a:srgbClr val="404040"/>
                </a:solidFill>
                <a:latin typeface="Yu Gothic UI Semibold"/>
                <a:cs typeface="Yu Gothic UI Semibold"/>
              </a:rPr>
              <a:t>懸念</a:t>
            </a:r>
            <a:r>
              <a:rPr dirty="0" sz="1400" spc="240" b="1">
                <a:solidFill>
                  <a:srgbClr val="404040"/>
                </a:solidFill>
                <a:latin typeface="Yu Gothic UI Semibold"/>
                <a:cs typeface="Yu Gothic UI Semibold"/>
              </a:rPr>
              <a:t>が</a:t>
            </a:r>
            <a:r>
              <a:rPr dirty="0" sz="1400" spc="280" b="1">
                <a:solidFill>
                  <a:srgbClr val="404040"/>
                </a:solidFill>
                <a:latin typeface="Yu Gothic UI Semibold"/>
                <a:cs typeface="Yu Gothic UI Semibold"/>
              </a:rPr>
              <a:t>見</a:t>
            </a:r>
            <a:r>
              <a:rPr dirty="0" sz="1400" spc="204" b="1">
                <a:solidFill>
                  <a:srgbClr val="404040"/>
                </a:solidFill>
                <a:latin typeface="Yu Gothic UI Semibold"/>
                <a:cs typeface="Yu Gothic UI Semibold"/>
              </a:rPr>
              <a:t>ら</a:t>
            </a:r>
            <a:r>
              <a:rPr dirty="0" sz="1400" spc="254" b="1">
                <a:solidFill>
                  <a:srgbClr val="404040"/>
                </a:solidFill>
                <a:latin typeface="Yu Gothic UI Semibold"/>
                <a:cs typeface="Yu Gothic UI Semibold"/>
              </a:rPr>
              <a:t>れ</a:t>
            </a:r>
            <a:r>
              <a:rPr dirty="0" sz="1400" spc="220" b="1">
                <a:solidFill>
                  <a:srgbClr val="404040"/>
                </a:solidFill>
                <a:latin typeface="Yu Gothic UI Semibold"/>
                <a:cs typeface="Yu Gothic UI Semibold"/>
              </a:rPr>
              <a:t>る</a:t>
            </a:r>
            <a:r>
              <a:rPr dirty="0" sz="1400" spc="240" b="1">
                <a:solidFill>
                  <a:srgbClr val="404040"/>
                </a:solidFill>
                <a:latin typeface="Yu Gothic UI Semibold"/>
                <a:cs typeface="Yu Gothic UI Semibold"/>
              </a:rPr>
              <a:t>が</a:t>
            </a:r>
            <a:r>
              <a:rPr dirty="0" sz="1400" spc="185" b="1">
                <a:solidFill>
                  <a:srgbClr val="404040"/>
                </a:solidFill>
                <a:latin typeface="Yu Gothic UI Semibold"/>
                <a:cs typeface="Yu Gothic UI Semibold"/>
              </a:rPr>
              <a:t>、 </a:t>
            </a:r>
            <a:r>
              <a:rPr dirty="0" sz="1400" spc="114" b="1">
                <a:solidFill>
                  <a:srgbClr val="404040"/>
                </a:solidFill>
                <a:latin typeface="Yu Gothic UI Semibold"/>
                <a:cs typeface="Yu Gothic UI Semibold"/>
              </a:rPr>
              <a:t>給付付</a:t>
            </a:r>
            <a:r>
              <a:rPr dirty="0" sz="1400" spc="90" b="1">
                <a:solidFill>
                  <a:srgbClr val="404040"/>
                </a:solidFill>
                <a:latin typeface="Yu Gothic UI Semibold"/>
                <a:cs typeface="Yu Gothic UI Semibold"/>
              </a:rPr>
              <a:t>き</a:t>
            </a:r>
            <a:r>
              <a:rPr dirty="0" sz="1400" spc="114" b="1">
                <a:solidFill>
                  <a:srgbClr val="404040"/>
                </a:solidFill>
                <a:latin typeface="Yu Gothic UI Semibold"/>
                <a:cs typeface="Yu Gothic UI Semibold"/>
              </a:rPr>
              <a:t>税額控除</a:t>
            </a:r>
            <a:r>
              <a:rPr dirty="0" sz="1400" spc="100" b="1">
                <a:solidFill>
                  <a:srgbClr val="404040"/>
                </a:solidFill>
                <a:latin typeface="Yu Gothic UI Semibold"/>
                <a:cs typeface="Yu Gothic UI Semibold"/>
              </a:rPr>
              <a:t>は</a:t>
            </a:r>
            <a:r>
              <a:rPr dirty="0" sz="1400" spc="114" b="1">
                <a:solidFill>
                  <a:srgbClr val="404040"/>
                </a:solidFill>
                <a:latin typeface="Yu Gothic UI Semibold"/>
                <a:cs typeface="Yu Gothic UI Semibold"/>
              </a:rPr>
              <a:t>制度設計次第</a:t>
            </a:r>
            <a:r>
              <a:rPr dirty="0" sz="1400" spc="95" b="1">
                <a:solidFill>
                  <a:srgbClr val="404040"/>
                </a:solidFill>
                <a:latin typeface="Yu Gothic UI Semibold"/>
                <a:cs typeface="Yu Gothic UI Semibold"/>
              </a:rPr>
              <a:t>で</a:t>
            </a:r>
            <a:r>
              <a:rPr dirty="0" sz="1400" spc="90" b="1">
                <a:solidFill>
                  <a:srgbClr val="404040"/>
                </a:solidFill>
                <a:latin typeface="Yu Gothic UI Semibold"/>
                <a:cs typeface="Yu Gothic UI Semibold"/>
              </a:rPr>
              <a:t>そ</a:t>
            </a:r>
            <a:r>
              <a:rPr dirty="0" sz="1400" spc="95" b="1">
                <a:solidFill>
                  <a:srgbClr val="404040"/>
                </a:solidFill>
                <a:latin typeface="Yu Gothic UI Semibold"/>
                <a:cs typeface="Yu Gothic UI Semibold"/>
              </a:rPr>
              <a:t>の</a:t>
            </a:r>
            <a:r>
              <a:rPr dirty="0" sz="1400" spc="114" b="1">
                <a:solidFill>
                  <a:srgbClr val="404040"/>
                </a:solidFill>
                <a:latin typeface="Yu Gothic UI Semibold"/>
                <a:cs typeface="Yu Gothic UI Semibold"/>
              </a:rPr>
              <a:t>懸念</a:t>
            </a:r>
            <a:r>
              <a:rPr dirty="0" sz="1400" spc="95" b="1">
                <a:solidFill>
                  <a:srgbClr val="404040"/>
                </a:solidFill>
                <a:latin typeface="Yu Gothic UI Semibold"/>
                <a:cs typeface="Yu Gothic UI Semibold"/>
              </a:rPr>
              <a:t>の</a:t>
            </a:r>
            <a:r>
              <a:rPr dirty="0" sz="1400" spc="114" b="1">
                <a:solidFill>
                  <a:srgbClr val="404040"/>
                </a:solidFill>
                <a:latin typeface="Yu Gothic UI Semibold"/>
                <a:cs typeface="Yu Gothic UI Semibold"/>
              </a:rPr>
              <a:t>払拭</a:t>
            </a:r>
            <a:r>
              <a:rPr dirty="0" sz="1400" spc="100" b="1">
                <a:solidFill>
                  <a:srgbClr val="404040"/>
                </a:solidFill>
                <a:latin typeface="Yu Gothic UI Semibold"/>
                <a:cs typeface="Yu Gothic UI Semibold"/>
              </a:rPr>
              <a:t>が</a:t>
            </a:r>
            <a:r>
              <a:rPr dirty="0" sz="1400" spc="95" b="1">
                <a:solidFill>
                  <a:srgbClr val="404040"/>
                </a:solidFill>
                <a:latin typeface="Yu Gothic UI Semibold"/>
                <a:cs typeface="Yu Gothic UI Semibold"/>
              </a:rPr>
              <a:t>で</a:t>
            </a:r>
            <a:r>
              <a:rPr dirty="0" sz="1400" spc="90" b="1">
                <a:solidFill>
                  <a:srgbClr val="404040"/>
                </a:solidFill>
                <a:latin typeface="Yu Gothic UI Semibold"/>
                <a:cs typeface="Yu Gothic UI Semibold"/>
              </a:rPr>
              <a:t>きる</a:t>
            </a:r>
            <a:r>
              <a:rPr dirty="0" sz="1400" spc="75" b="1">
                <a:solidFill>
                  <a:srgbClr val="404040"/>
                </a:solidFill>
                <a:latin typeface="Yu Gothic UI Semibold"/>
                <a:cs typeface="Yu Gothic UI Semibold"/>
              </a:rPr>
              <a:t>。</a:t>
            </a:r>
            <a:endParaRPr sz="1400">
              <a:latin typeface="Yu Gothic UI Semibold"/>
              <a:cs typeface="Yu Gothic UI Semibold"/>
            </a:endParaRPr>
          </a:p>
          <a:p>
            <a:pPr marL="24130">
              <a:lnSpc>
                <a:spcPct val="100000"/>
              </a:lnSpc>
              <a:spcBef>
                <a:spcPts val="1850"/>
              </a:spcBef>
            </a:pPr>
            <a:r>
              <a:rPr dirty="0" sz="1400" spc="135" b="1">
                <a:solidFill>
                  <a:srgbClr val="404040"/>
                </a:solidFill>
                <a:latin typeface="Yu Gothic UI Semibold"/>
                <a:cs typeface="Yu Gothic UI Semibold"/>
              </a:rPr>
              <a:t>反面、給付付き税額控除は制度の複雑さなどに課題があり、</a:t>
            </a:r>
            <a:endParaRPr sz="1400">
              <a:latin typeface="Yu Gothic UI Semibold"/>
              <a:cs typeface="Yu Gothic UI Semibold"/>
            </a:endParaRPr>
          </a:p>
          <a:p>
            <a:pPr marL="24130">
              <a:lnSpc>
                <a:spcPct val="100000"/>
              </a:lnSpc>
              <a:spcBef>
                <a:spcPts val="220"/>
              </a:spcBef>
            </a:pPr>
            <a:r>
              <a:rPr dirty="0" sz="1400" spc="150" b="1">
                <a:solidFill>
                  <a:srgbClr val="404040"/>
                </a:solidFill>
                <a:latin typeface="Yu Gothic UI Semibold"/>
                <a:cs typeface="Yu Gothic UI Semibold"/>
              </a:rPr>
              <a:t>制度設計に恣意性が入ると行政のスリム化に逆行する恐れもある。</a:t>
            </a:r>
            <a:endParaRPr sz="1400">
              <a:latin typeface="Yu Gothic UI Semibold"/>
              <a:cs typeface="Yu Gothic UI Semibold"/>
            </a:endParaRPr>
          </a:p>
          <a:p>
            <a:pPr algn="ctr" marR="137795">
              <a:lnSpc>
                <a:spcPct val="100000"/>
              </a:lnSpc>
              <a:spcBef>
                <a:spcPts val="825"/>
              </a:spcBef>
            </a:pPr>
            <a:r>
              <a:rPr dirty="0" sz="1400" spc="295" b="1">
                <a:solidFill>
                  <a:srgbClr val="FB5A28"/>
                </a:solidFill>
                <a:latin typeface="Yu Gothic UI Semibold"/>
                <a:cs typeface="Yu Gothic UI Semibold"/>
              </a:rPr>
              <a:t>「給付付き税額控除」と「ベーシックインカム」</a:t>
            </a:r>
            <a:endParaRPr sz="1400">
              <a:latin typeface="Yu Gothic UI Semibold"/>
              <a:cs typeface="Yu Gothic UI Semibold"/>
            </a:endParaRPr>
          </a:p>
          <a:p>
            <a:pPr algn="ctr" marR="137795">
              <a:lnSpc>
                <a:spcPct val="100000"/>
              </a:lnSpc>
            </a:pPr>
            <a:r>
              <a:rPr dirty="0" sz="1400" spc="155" b="1">
                <a:solidFill>
                  <a:srgbClr val="FB5A28"/>
                </a:solidFill>
                <a:latin typeface="Yu Gothic UI Semibold"/>
                <a:cs typeface="Yu Gothic UI Semibold"/>
              </a:rPr>
              <a:t>どちらを用いて社会保障制度改革を実現するかは、議論と選択の余地がある。</a:t>
            </a:r>
            <a:endParaRPr sz="1400">
              <a:latin typeface="Yu Gothic UI Semibold"/>
              <a:cs typeface="Yu Gothic UI Semibold"/>
            </a:endParaRPr>
          </a:p>
        </p:txBody>
      </p:sp>
      <p:sp>
        <p:nvSpPr>
          <p:cNvPr id="11" name="object 11"/>
          <p:cNvSpPr/>
          <p:nvPr/>
        </p:nvSpPr>
        <p:spPr>
          <a:xfrm>
            <a:off x="878839" y="2679700"/>
            <a:ext cx="398780" cy="401320"/>
          </a:xfrm>
          <a:custGeom>
            <a:avLst/>
            <a:gdLst/>
            <a:ahLst/>
            <a:cxnLst/>
            <a:rect l="l" t="t" r="r" b="b"/>
            <a:pathLst>
              <a:path w="398780" h="401319">
                <a:moveTo>
                  <a:pt x="199390" y="0"/>
                </a:moveTo>
                <a:lnTo>
                  <a:pt x="153671" y="5299"/>
                </a:lnTo>
                <a:lnTo>
                  <a:pt x="111702" y="20395"/>
                </a:lnTo>
                <a:lnTo>
                  <a:pt x="74681" y="44083"/>
                </a:lnTo>
                <a:lnTo>
                  <a:pt x="43803" y="75157"/>
                </a:lnTo>
                <a:lnTo>
                  <a:pt x="20265" y="112415"/>
                </a:lnTo>
                <a:lnTo>
                  <a:pt x="5265" y="154650"/>
                </a:lnTo>
                <a:lnTo>
                  <a:pt x="0" y="200660"/>
                </a:lnTo>
                <a:lnTo>
                  <a:pt x="5265" y="246669"/>
                </a:lnTo>
                <a:lnTo>
                  <a:pt x="20265" y="288904"/>
                </a:lnTo>
                <a:lnTo>
                  <a:pt x="43803" y="326162"/>
                </a:lnTo>
                <a:lnTo>
                  <a:pt x="74681" y="357236"/>
                </a:lnTo>
                <a:lnTo>
                  <a:pt x="111702" y="380924"/>
                </a:lnTo>
                <a:lnTo>
                  <a:pt x="153671" y="396020"/>
                </a:lnTo>
                <a:lnTo>
                  <a:pt x="199390" y="401320"/>
                </a:lnTo>
                <a:lnTo>
                  <a:pt x="245108" y="396020"/>
                </a:lnTo>
                <a:lnTo>
                  <a:pt x="287077" y="380924"/>
                </a:lnTo>
                <a:lnTo>
                  <a:pt x="324098" y="357236"/>
                </a:lnTo>
                <a:lnTo>
                  <a:pt x="354976" y="326162"/>
                </a:lnTo>
                <a:lnTo>
                  <a:pt x="378514" y="288904"/>
                </a:lnTo>
                <a:lnTo>
                  <a:pt x="393514" y="246669"/>
                </a:lnTo>
                <a:lnTo>
                  <a:pt x="398780" y="200660"/>
                </a:lnTo>
                <a:lnTo>
                  <a:pt x="393514" y="154650"/>
                </a:lnTo>
                <a:lnTo>
                  <a:pt x="378514" y="112415"/>
                </a:lnTo>
                <a:lnTo>
                  <a:pt x="354976" y="75157"/>
                </a:lnTo>
                <a:lnTo>
                  <a:pt x="324098" y="44083"/>
                </a:lnTo>
                <a:lnTo>
                  <a:pt x="287077" y="20395"/>
                </a:lnTo>
                <a:lnTo>
                  <a:pt x="245108" y="5299"/>
                </a:lnTo>
                <a:lnTo>
                  <a:pt x="199390" y="0"/>
                </a:lnTo>
                <a:close/>
              </a:path>
            </a:pathLst>
          </a:custGeom>
          <a:solidFill>
            <a:srgbClr val="585858"/>
          </a:solidFill>
        </p:spPr>
        <p:txBody>
          <a:bodyPr wrap="square" lIns="0" tIns="0" rIns="0" bIns="0" rtlCol="0"/>
          <a:lstStyle/>
          <a:p/>
        </p:txBody>
      </p:sp>
      <p:sp>
        <p:nvSpPr>
          <p:cNvPr id="12" name="object 12"/>
          <p:cNvSpPr txBox="1"/>
          <p:nvPr/>
        </p:nvSpPr>
        <p:spPr>
          <a:xfrm>
            <a:off x="944239" y="2715901"/>
            <a:ext cx="279400" cy="330200"/>
          </a:xfrm>
          <a:prstGeom prst="rect">
            <a:avLst/>
          </a:prstGeom>
        </p:spPr>
        <p:txBody>
          <a:bodyPr wrap="square" lIns="0" tIns="12700" rIns="0" bIns="0" rtlCol="0" vert="horz">
            <a:spAutoFit/>
          </a:bodyPr>
          <a:lstStyle/>
          <a:p>
            <a:pPr marL="12700">
              <a:lnSpc>
                <a:spcPct val="100000"/>
              </a:lnSpc>
              <a:spcBef>
                <a:spcPts val="100"/>
              </a:spcBef>
            </a:pPr>
            <a:r>
              <a:rPr dirty="0" sz="2000" spc="-10" b="1">
                <a:solidFill>
                  <a:srgbClr val="FFFFFF"/>
                </a:solidFill>
                <a:latin typeface="MS PGothic"/>
                <a:cs typeface="MS PGothic"/>
              </a:rPr>
              <a:t>✓</a:t>
            </a:r>
            <a:endParaRPr sz="2000">
              <a:latin typeface="MS PGothic"/>
              <a:cs typeface="MS PGothic"/>
            </a:endParaRPr>
          </a:p>
        </p:txBody>
      </p:sp>
      <p:graphicFrame>
        <p:nvGraphicFramePr>
          <p:cNvPr id="13" name="object 13"/>
          <p:cNvGraphicFramePr>
            <a:graphicFrameLocks noGrp="1"/>
          </p:cNvGraphicFramePr>
          <p:nvPr/>
        </p:nvGraphicFramePr>
        <p:xfrm>
          <a:off x="487408" y="3780194"/>
          <a:ext cx="9086850" cy="2625725"/>
        </p:xfrm>
        <a:graphic>
          <a:graphicData uri="http://schemas.openxmlformats.org/drawingml/2006/table">
            <a:tbl>
              <a:tblPr firstRow="1" bandRow="1">
                <a:tableStyleId>{2D5ABB26-0587-4C30-8999-92F81FD0307C}</a:tableStyleId>
              </a:tblPr>
              <a:tblGrid>
                <a:gridCol w="2515235"/>
                <a:gridCol w="3530600"/>
                <a:gridCol w="3023235"/>
              </a:tblGrid>
              <a:tr h="370840">
                <a:tc>
                  <a:txBody>
                    <a:bodyPr/>
                    <a:lstStyle/>
                    <a:p>
                      <a:pPr>
                        <a:lnSpc>
                          <a:spcPct val="100000"/>
                        </a:lnSpc>
                      </a:pPr>
                      <a:endParaRPr sz="1400">
                        <a:latin typeface="Times New Roman"/>
                        <a:cs typeface="Times New Roman"/>
                      </a:endParaRPr>
                    </a:p>
                  </a:txBody>
                  <a:tcPr marL="0" marR="0" marB="0" marT="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6FC0"/>
                    </a:solidFill>
                  </a:tcPr>
                </a:tc>
                <a:tc>
                  <a:txBody>
                    <a:bodyPr/>
                    <a:lstStyle/>
                    <a:p>
                      <a:pPr marL="850900">
                        <a:lnSpc>
                          <a:spcPct val="100000"/>
                        </a:lnSpc>
                        <a:spcBef>
                          <a:spcPts val="260"/>
                        </a:spcBef>
                      </a:pPr>
                      <a:r>
                        <a:rPr dirty="0" sz="1800" b="1">
                          <a:solidFill>
                            <a:srgbClr val="FFFFFF"/>
                          </a:solidFill>
                          <a:latin typeface="Yu Gothic UI Semibold"/>
                          <a:cs typeface="Yu Gothic UI Semibold"/>
                        </a:rPr>
                        <a:t>給付付き税額控除</a:t>
                      </a:r>
                      <a:endParaRPr sz="18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6FC0"/>
                    </a:solidFill>
                  </a:tcPr>
                </a:tc>
                <a:tc>
                  <a:txBody>
                    <a:bodyPr/>
                    <a:lstStyle/>
                    <a:p>
                      <a:pPr marL="482600">
                        <a:lnSpc>
                          <a:spcPct val="100000"/>
                        </a:lnSpc>
                        <a:spcBef>
                          <a:spcPts val="260"/>
                        </a:spcBef>
                      </a:pPr>
                      <a:r>
                        <a:rPr dirty="0" sz="1800" b="1">
                          <a:solidFill>
                            <a:srgbClr val="FFFFFF"/>
                          </a:solidFill>
                          <a:latin typeface="Yu Gothic UI Semibold"/>
                          <a:cs typeface="Yu Gothic UI Semibold"/>
                        </a:rPr>
                        <a:t>ベーシックインカム</a:t>
                      </a:r>
                      <a:endParaRPr sz="18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6FC0"/>
                    </a:solidFill>
                  </a:tcPr>
                </a:tc>
              </a:tr>
              <a:tr h="701040">
                <a:tc>
                  <a:txBody>
                    <a:bodyPr/>
                    <a:lstStyle/>
                    <a:p>
                      <a:pPr algn="ctr">
                        <a:lnSpc>
                          <a:spcPct val="100000"/>
                        </a:lnSpc>
                        <a:spcBef>
                          <a:spcPts val="1700"/>
                        </a:spcBef>
                      </a:pPr>
                      <a:r>
                        <a:rPr dirty="0" sz="1600" b="1">
                          <a:latin typeface="Yu Gothic UI Semibold"/>
                          <a:cs typeface="Yu Gothic UI Semibold"/>
                        </a:rPr>
                        <a:t>財源への影響</a:t>
                      </a:r>
                      <a:endParaRPr sz="1600">
                        <a:latin typeface="Yu Gothic UI Semibold"/>
                        <a:cs typeface="Yu Gothic UI Semibold"/>
                      </a:endParaRPr>
                    </a:p>
                  </a:txBody>
                  <a:tcPr marL="0" marR="0" marB="0" marT="21590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marL="1270">
                        <a:lnSpc>
                          <a:spcPct val="100000"/>
                        </a:lnSpc>
                        <a:spcBef>
                          <a:spcPts val="980"/>
                        </a:spcBef>
                      </a:pPr>
                      <a:r>
                        <a:rPr dirty="0" sz="1600" b="1">
                          <a:latin typeface="Yu Gothic UI Semibold"/>
                          <a:cs typeface="Yu Gothic UI Semibold"/>
                        </a:rPr>
                        <a:t>見かけ上は小さい</a:t>
                      </a:r>
                      <a:endParaRPr sz="1600">
                        <a:latin typeface="Yu Gothic UI Semibold"/>
                        <a:cs typeface="Yu Gothic UI Semibold"/>
                      </a:endParaRPr>
                    </a:p>
                    <a:p>
                      <a:pPr algn="ctr" marL="1270">
                        <a:lnSpc>
                          <a:spcPct val="100000"/>
                        </a:lnSpc>
                        <a:spcBef>
                          <a:spcPts val="40"/>
                        </a:spcBef>
                      </a:pPr>
                      <a:r>
                        <a:rPr dirty="0" sz="1200" b="1">
                          <a:solidFill>
                            <a:srgbClr val="7E7E7E"/>
                          </a:solidFill>
                          <a:latin typeface="Yu Gothic UI Semibold"/>
                          <a:cs typeface="Yu Gothic UI Semibold"/>
                        </a:rPr>
                        <a:t>控除額及び所得から対象者を限定して給付</a:t>
                      </a:r>
                      <a:endParaRPr sz="1200">
                        <a:latin typeface="Yu Gothic UI Semibold"/>
                        <a:cs typeface="Yu Gothic UI Semibold"/>
                      </a:endParaRPr>
                    </a:p>
                  </a:txBody>
                  <a:tcPr marL="0" marR="0" marB="0" marT="12446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marL="1270">
                        <a:lnSpc>
                          <a:spcPct val="100000"/>
                        </a:lnSpc>
                        <a:spcBef>
                          <a:spcPts val="260"/>
                        </a:spcBef>
                      </a:pPr>
                      <a:r>
                        <a:rPr dirty="0" sz="1600" b="1">
                          <a:latin typeface="Yu Gothic UI Semibold"/>
                          <a:cs typeface="Yu Gothic UI Semibold"/>
                        </a:rPr>
                        <a:t>見かけ上は大きい</a:t>
                      </a:r>
                      <a:endParaRPr sz="1600">
                        <a:latin typeface="Yu Gothic UI Semibold"/>
                        <a:cs typeface="Yu Gothic UI Semibold"/>
                      </a:endParaRPr>
                    </a:p>
                    <a:p>
                      <a:pPr algn="ctr" marL="295275" marR="288290">
                        <a:lnSpc>
                          <a:spcPct val="100000"/>
                        </a:lnSpc>
                        <a:spcBef>
                          <a:spcPts val="20"/>
                        </a:spcBef>
                      </a:pPr>
                      <a:r>
                        <a:rPr dirty="0" sz="1200" b="1">
                          <a:solidFill>
                            <a:srgbClr val="7E7E7E"/>
                          </a:solidFill>
                          <a:latin typeface="Yu Gothic UI Semibold"/>
                          <a:cs typeface="Yu Gothic UI Semibold"/>
                        </a:rPr>
                        <a:t>人口</a:t>
                      </a:r>
                      <a:r>
                        <a:rPr dirty="0" sz="1200" b="1">
                          <a:solidFill>
                            <a:srgbClr val="7E7E7E"/>
                          </a:solidFill>
                          <a:latin typeface="Yu Gothic UI Semibold"/>
                          <a:cs typeface="Yu Gothic UI Semibold"/>
                        </a:rPr>
                        <a:t>×</a:t>
                      </a:r>
                      <a:r>
                        <a:rPr dirty="0" sz="1200" spc="-5" b="1">
                          <a:solidFill>
                            <a:srgbClr val="7E7E7E"/>
                          </a:solidFill>
                          <a:latin typeface="Yu Gothic UI Semibold"/>
                          <a:cs typeface="Yu Gothic UI Semibold"/>
                        </a:rPr>
                        <a:t>B</a:t>
                      </a:r>
                      <a:r>
                        <a:rPr dirty="0" sz="1200" spc="5" b="1">
                          <a:solidFill>
                            <a:srgbClr val="7E7E7E"/>
                          </a:solidFill>
                          <a:latin typeface="Yu Gothic UI Semibold"/>
                          <a:cs typeface="Yu Gothic UI Semibold"/>
                        </a:rPr>
                        <a:t>I</a:t>
                      </a:r>
                      <a:r>
                        <a:rPr dirty="0" sz="1200" b="1">
                          <a:solidFill>
                            <a:srgbClr val="7E7E7E"/>
                          </a:solidFill>
                          <a:latin typeface="Yu Gothic UI Semibold"/>
                          <a:cs typeface="Yu Gothic UI Semibold"/>
                        </a:rPr>
                        <a:t>額を確保し配分、対象者は </a:t>
                      </a:r>
                      <a:r>
                        <a:rPr dirty="0" sz="1200" spc="150" b="1">
                          <a:solidFill>
                            <a:srgbClr val="7E7E7E"/>
                          </a:solidFill>
                          <a:latin typeface="Yu Gothic UI Semibold"/>
                          <a:cs typeface="Yu Gothic UI Semibold"/>
                        </a:rPr>
                        <a:t>限定</a:t>
                      </a:r>
                      <a:r>
                        <a:rPr dirty="0" sz="1200" spc="105" b="1">
                          <a:solidFill>
                            <a:srgbClr val="7E7E7E"/>
                          </a:solidFill>
                          <a:latin typeface="Yu Gothic UI Semibold"/>
                          <a:cs typeface="Yu Gothic UI Semibold"/>
                        </a:rPr>
                        <a:t>さ</a:t>
                      </a:r>
                      <a:r>
                        <a:rPr dirty="0" sz="1200" spc="135" b="1">
                          <a:solidFill>
                            <a:srgbClr val="7E7E7E"/>
                          </a:solidFill>
                          <a:latin typeface="Yu Gothic UI Semibold"/>
                          <a:cs typeface="Yu Gothic UI Semibold"/>
                        </a:rPr>
                        <a:t>れ</a:t>
                      </a:r>
                      <a:r>
                        <a:rPr dirty="0" sz="1200" spc="130" b="1">
                          <a:solidFill>
                            <a:srgbClr val="7E7E7E"/>
                          </a:solidFill>
                          <a:latin typeface="Yu Gothic UI Semibold"/>
                          <a:cs typeface="Yu Gothic UI Semibold"/>
                        </a:rPr>
                        <a:t>な</a:t>
                      </a:r>
                      <a:r>
                        <a:rPr dirty="0" sz="1200" spc="125" b="1">
                          <a:solidFill>
                            <a:srgbClr val="7E7E7E"/>
                          </a:solidFill>
                          <a:latin typeface="Yu Gothic UI Semibold"/>
                          <a:cs typeface="Yu Gothic UI Semibold"/>
                        </a:rPr>
                        <a:t>い</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r>
              <a:tr h="518159">
                <a:tc>
                  <a:txBody>
                    <a:bodyPr/>
                    <a:lstStyle/>
                    <a:p>
                      <a:pPr algn="ctr">
                        <a:lnSpc>
                          <a:spcPct val="100000"/>
                        </a:lnSpc>
                        <a:spcBef>
                          <a:spcPts val="980"/>
                        </a:spcBef>
                      </a:pPr>
                      <a:r>
                        <a:rPr dirty="0" sz="1600" b="1">
                          <a:latin typeface="Yu Gothic UI Semibold"/>
                          <a:cs typeface="Yu Gothic UI Semibold"/>
                        </a:rPr>
                        <a:t>制度への理解</a:t>
                      </a:r>
                      <a:endParaRPr sz="1600">
                        <a:latin typeface="Yu Gothic UI Semibold"/>
                        <a:cs typeface="Yu Gothic UI Semibold"/>
                      </a:endParaRPr>
                    </a:p>
                  </a:txBody>
                  <a:tcPr marL="0" marR="0" marB="0" marT="12446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marL="1270">
                        <a:lnSpc>
                          <a:spcPct val="100000"/>
                        </a:lnSpc>
                        <a:spcBef>
                          <a:spcPts val="260"/>
                        </a:spcBef>
                      </a:pPr>
                      <a:r>
                        <a:rPr dirty="0" sz="1600" b="1">
                          <a:latin typeface="Yu Gothic UI Semibold"/>
                          <a:cs typeface="Yu Gothic UI Semibold"/>
                        </a:rPr>
                        <a:t>わかりにくい</a:t>
                      </a:r>
                      <a:endParaRPr sz="1600">
                        <a:latin typeface="Yu Gothic UI Semibold"/>
                        <a:cs typeface="Yu Gothic UI Semibold"/>
                      </a:endParaRPr>
                    </a:p>
                    <a:p>
                      <a:pPr algn="ctr" marL="1270">
                        <a:lnSpc>
                          <a:spcPct val="100000"/>
                        </a:lnSpc>
                        <a:spcBef>
                          <a:spcPts val="20"/>
                        </a:spcBef>
                      </a:pPr>
                      <a:r>
                        <a:rPr dirty="0" sz="1200" b="1">
                          <a:solidFill>
                            <a:srgbClr val="7E7E7E"/>
                          </a:solidFill>
                          <a:latin typeface="Yu Gothic UI Semibold"/>
                          <a:cs typeface="Yu Gothic UI Semibold"/>
                        </a:rPr>
                        <a:t>控除後の税額等、設計次第</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901700">
                        <a:lnSpc>
                          <a:spcPct val="100000"/>
                        </a:lnSpc>
                        <a:spcBef>
                          <a:spcPts val="260"/>
                        </a:spcBef>
                      </a:pPr>
                      <a:r>
                        <a:rPr dirty="0" sz="1600" b="1">
                          <a:latin typeface="Yu Gothic UI Semibold"/>
                          <a:cs typeface="Yu Gothic UI Semibold"/>
                        </a:rPr>
                        <a:t>わかりやすい</a:t>
                      </a:r>
                      <a:endParaRPr sz="1600">
                        <a:latin typeface="Yu Gothic UI Semibold"/>
                        <a:cs typeface="Yu Gothic UI Semibold"/>
                      </a:endParaRPr>
                    </a:p>
                    <a:p>
                      <a:pPr marL="825500">
                        <a:lnSpc>
                          <a:spcPct val="100000"/>
                        </a:lnSpc>
                        <a:spcBef>
                          <a:spcPts val="20"/>
                        </a:spcBef>
                      </a:pPr>
                      <a:r>
                        <a:rPr dirty="0" sz="1200" b="1">
                          <a:solidFill>
                            <a:srgbClr val="7E7E7E"/>
                          </a:solidFill>
                          <a:latin typeface="Yu Gothic UI Semibold"/>
                          <a:cs typeface="Yu Gothic UI Semibold"/>
                        </a:rPr>
                        <a:t>対象者・金額が明確</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r>
              <a:tr h="518159">
                <a:tc>
                  <a:txBody>
                    <a:bodyPr/>
                    <a:lstStyle/>
                    <a:p>
                      <a:pPr algn="ctr">
                        <a:lnSpc>
                          <a:spcPct val="100000"/>
                        </a:lnSpc>
                        <a:spcBef>
                          <a:spcPts val="980"/>
                        </a:spcBef>
                      </a:pPr>
                      <a:r>
                        <a:rPr dirty="0" sz="1600" b="1">
                          <a:latin typeface="Yu Gothic UI Semibold"/>
                          <a:cs typeface="Yu Gothic UI Semibold"/>
                        </a:rPr>
                        <a:t>給付と控除のタイミング</a:t>
                      </a:r>
                      <a:endParaRPr sz="1600">
                        <a:latin typeface="Yu Gothic UI Semibold"/>
                        <a:cs typeface="Yu Gothic UI Semibold"/>
                      </a:endParaRPr>
                    </a:p>
                  </a:txBody>
                  <a:tcPr marL="0" marR="0" marB="0" marT="12446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marL="1270">
                        <a:lnSpc>
                          <a:spcPct val="100000"/>
                        </a:lnSpc>
                        <a:spcBef>
                          <a:spcPts val="260"/>
                        </a:spcBef>
                      </a:pPr>
                      <a:r>
                        <a:rPr dirty="0" sz="1600" b="1">
                          <a:latin typeface="Yu Gothic UI Semibold"/>
                          <a:cs typeface="Yu Gothic UI Semibold"/>
                        </a:rPr>
                        <a:t>事後型の所得補償措置</a:t>
                      </a:r>
                      <a:endParaRPr sz="1600">
                        <a:latin typeface="Yu Gothic UI Semibold"/>
                        <a:cs typeface="Yu Gothic UI Semibold"/>
                      </a:endParaRPr>
                    </a:p>
                    <a:p>
                      <a:pPr algn="ctr" marL="1270">
                        <a:lnSpc>
                          <a:spcPct val="100000"/>
                        </a:lnSpc>
                        <a:spcBef>
                          <a:spcPts val="20"/>
                        </a:spcBef>
                      </a:pPr>
                      <a:r>
                        <a:rPr dirty="0" sz="1200" b="1">
                          <a:solidFill>
                            <a:srgbClr val="7E7E7E"/>
                          </a:solidFill>
                          <a:latin typeface="Yu Gothic UI Semibold"/>
                          <a:cs typeface="Yu Gothic UI Semibold"/>
                        </a:rPr>
                        <a:t>生活保障機能が弱い</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marL="1270">
                        <a:lnSpc>
                          <a:spcPct val="100000"/>
                        </a:lnSpc>
                        <a:spcBef>
                          <a:spcPts val="260"/>
                        </a:spcBef>
                      </a:pPr>
                      <a:r>
                        <a:rPr dirty="0" sz="1600" b="1">
                          <a:latin typeface="Yu Gothic UI Semibold"/>
                          <a:cs typeface="Yu Gothic UI Semibold"/>
                        </a:rPr>
                        <a:t>事前型の所得補償措置</a:t>
                      </a:r>
                      <a:endParaRPr sz="1600">
                        <a:latin typeface="Yu Gothic UI Semibold"/>
                        <a:cs typeface="Yu Gothic UI Semibold"/>
                      </a:endParaRPr>
                    </a:p>
                    <a:p>
                      <a:pPr algn="ctr" marL="1270">
                        <a:lnSpc>
                          <a:spcPct val="100000"/>
                        </a:lnSpc>
                        <a:spcBef>
                          <a:spcPts val="20"/>
                        </a:spcBef>
                      </a:pPr>
                      <a:r>
                        <a:rPr dirty="0" sz="1200" b="1">
                          <a:solidFill>
                            <a:srgbClr val="7E7E7E"/>
                          </a:solidFill>
                          <a:latin typeface="Yu Gothic UI Semibold"/>
                          <a:cs typeface="Yu Gothic UI Semibold"/>
                        </a:rPr>
                        <a:t>生活保障機能が強い</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r>
              <a:tr h="517525">
                <a:tc>
                  <a:txBody>
                    <a:bodyPr/>
                    <a:lstStyle/>
                    <a:p>
                      <a:pPr algn="ctr">
                        <a:lnSpc>
                          <a:spcPct val="100000"/>
                        </a:lnSpc>
                        <a:spcBef>
                          <a:spcPts val="980"/>
                        </a:spcBef>
                      </a:pPr>
                      <a:r>
                        <a:rPr dirty="0" sz="1600" b="1">
                          <a:latin typeface="Yu Gothic UI Semibold"/>
                          <a:cs typeface="Yu Gothic UI Semibold"/>
                        </a:rPr>
                        <a:t>導入事例</a:t>
                      </a:r>
                      <a:endParaRPr sz="1600">
                        <a:latin typeface="Yu Gothic UI Semibold"/>
                        <a:cs typeface="Yu Gothic UI Semibold"/>
                      </a:endParaRPr>
                    </a:p>
                  </a:txBody>
                  <a:tcPr marL="0" marR="0" marB="0" marT="12446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marL="1270">
                        <a:lnSpc>
                          <a:spcPct val="100000"/>
                        </a:lnSpc>
                        <a:spcBef>
                          <a:spcPts val="260"/>
                        </a:spcBef>
                      </a:pPr>
                      <a:r>
                        <a:rPr dirty="0" sz="1600" b="1">
                          <a:latin typeface="Yu Gothic UI Semibold"/>
                          <a:cs typeface="Yu Gothic UI Semibold"/>
                        </a:rPr>
                        <a:t>導入国あり</a:t>
                      </a:r>
                      <a:endParaRPr sz="1600">
                        <a:latin typeface="Yu Gothic UI Semibold"/>
                        <a:cs typeface="Yu Gothic UI Semibold"/>
                      </a:endParaRPr>
                    </a:p>
                    <a:p>
                      <a:pPr algn="ctr" marL="1270">
                        <a:lnSpc>
                          <a:spcPct val="100000"/>
                        </a:lnSpc>
                        <a:spcBef>
                          <a:spcPts val="40"/>
                        </a:spcBef>
                        <a:tabLst>
                          <a:tab pos="2591435" algn="l"/>
                        </a:tabLst>
                      </a:pPr>
                      <a:r>
                        <a:rPr dirty="0" sz="1200" spc="300" b="1">
                          <a:solidFill>
                            <a:srgbClr val="7E7E7E"/>
                          </a:solidFill>
                          <a:latin typeface="Yu Gothic UI Semibold"/>
                          <a:cs typeface="Yu Gothic UI Semibold"/>
                        </a:rPr>
                        <a:t>米</a:t>
                      </a:r>
                      <a:r>
                        <a:rPr dirty="0" sz="1200" spc="200" b="1">
                          <a:solidFill>
                            <a:srgbClr val="7E7E7E"/>
                          </a:solidFill>
                          <a:latin typeface="Yu Gothic UI Semibold"/>
                          <a:cs typeface="Yu Gothic UI Semibold"/>
                        </a:rPr>
                        <a:t>、</a:t>
                      </a:r>
                      <a:r>
                        <a:rPr dirty="0" sz="1200" spc="300" b="1">
                          <a:solidFill>
                            <a:srgbClr val="7E7E7E"/>
                          </a:solidFill>
                          <a:latin typeface="Yu Gothic UI Semibold"/>
                          <a:cs typeface="Yu Gothic UI Semibold"/>
                        </a:rPr>
                        <a:t>英</a:t>
                      </a:r>
                      <a:r>
                        <a:rPr dirty="0" sz="1200" spc="200" b="1">
                          <a:solidFill>
                            <a:srgbClr val="7E7E7E"/>
                          </a:solidFill>
                          <a:latin typeface="Yu Gothic UI Semibold"/>
                          <a:cs typeface="Yu Gothic UI Semibold"/>
                        </a:rPr>
                        <a:t>、</a:t>
                      </a:r>
                      <a:r>
                        <a:rPr dirty="0" sz="1200" spc="300" b="1">
                          <a:solidFill>
                            <a:srgbClr val="7E7E7E"/>
                          </a:solidFill>
                          <a:latin typeface="Yu Gothic UI Semibold"/>
                          <a:cs typeface="Yu Gothic UI Semibold"/>
                        </a:rPr>
                        <a:t>独</a:t>
                      </a:r>
                      <a:r>
                        <a:rPr dirty="0" sz="1200" spc="200" b="1">
                          <a:solidFill>
                            <a:srgbClr val="7E7E7E"/>
                          </a:solidFill>
                          <a:latin typeface="Yu Gothic UI Semibold"/>
                          <a:cs typeface="Yu Gothic UI Semibold"/>
                        </a:rPr>
                        <a:t>、</a:t>
                      </a:r>
                      <a:r>
                        <a:rPr dirty="0" sz="1200" spc="300" b="1">
                          <a:solidFill>
                            <a:srgbClr val="7E7E7E"/>
                          </a:solidFill>
                          <a:latin typeface="Yu Gothic UI Semibold"/>
                          <a:cs typeface="Yu Gothic UI Semibold"/>
                        </a:rPr>
                        <a:t>仏</a:t>
                      </a:r>
                      <a:r>
                        <a:rPr dirty="0" sz="1200" spc="200" b="1">
                          <a:solidFill>
                            <a:srgbClr val="7E7E7E"/>
                          </a:solidFill>
                          <a:latin typeface="Yu Gothic UI Semibold"/>
                          <a:cs typeface="Yu Gothic UI Semibold"/>
                        </a:rPr>
                        <a:t>、</a:t>
                      </a:r>
                      <a:r>
                        <a:rPr dirty="0" sz="1200" spc="235" b="1">
                          <a:solidFill>
                            <a:srgbClr val="7E7E7E"/>
                          </a:solidFill>
                          <a:latin typeface="Yu Gothic UI Semibold"/>
                          <a:cs typeface="Yu Gothic UI Semibold"/>
                        </a:rPr>
                        <a:t>オ</a:t>
                      </a:r>
                      <a:r>
                        <a:rPr dirty="0" sz="1200" spc="215" b="1">
                          <a:solidFill>
                            <a:srgbClr val="7E7E7E"/>
                          </a:solidFill>
                          <a:latin typeface="Yu Gothic UI Semibold"/>
                          <a:cs typeface="Yu Gothic UI Semibold"/>
                        </a:rPr>
                        <a:t>ラ</a:t>
                      </a:r>
                      <a:r>
                        <a:rPr dirty="0" sz="1200" spc="229" b="1">
                          <a:solidFill>
                            <a:srgbClr val="7E7E7E"/>
                          </a:solidFill>
                          <a:latin typeface="Yu Gothic UI Semibold"/>
                          <a:cs typeface="Yu Gothic UI Semibold"/>
                        </a:rPr>
                        <a:t>ン</a:t>
                      </a:r>
                      <a:r>
                        <a:rPr dirty="0" sz="1200" spc="250" b="1">
                          <a:solidFill>
                            <a:srgbClr val="7E7E7E"/>
                          </a:solidFill>
                          <a:latin typeface="Yu Gothic UI Semibold"/>
                          <a:cs typeface="Yu Gothic UI Semibold"/>
                        </a:rPr>
                        <a:t>ダ</a:t>
                      </a:r>
                      <a:r>
                        <a:rPr dirty="0" sz="1200" spc="200" b="1">
                          <a:solidFill>
                            <a:srgbClr val="7E7E7E"/>
                          </a:solidFill>
                          <a:latin typeface="Yu Gothic UI Semibold"/>
                          <a:cs typeface="Yu Gothic UI Semibold"/>
                        </a:rPr>
                        <a:t>、</a:t>
                      </a:r>
                      <a:r>
                        <a:rPr dirty="0" sz="1200" spc="225" b="1">
                          <a:solidFill>
                            <a:srgbClr val="7E7E7E"/>
                          </a:solidFill>
                          <a:latin typeface="Yu Gothic UI Semibold"/>
                          <a:cs typeface="Yu Gothic UI Semibold"/>
                        </a:rPr>
                        <a:t>カ</a:t>
                      </a:r>
                      <a:r>
                        <a:rPr dirty="0" sz="1200" spc="235" b="1">
                          <a:solidFill>
                            <a:srgbClr val="7E7E7E"/>
                          </a:solidFill>
                          <a:latin typeface="Yu Gothic UI Semibold"/>
                          <a:cs typeface="Yu Gothic UI Semibold"/>
                        </a:rPr>
                        <a:t>ナ</a:t>
                      </a:r>
                      <a:r>
                        <a:rPr dirty="0" sz="1200" spc="250" b="1">
                          <a:solidFill>
                            <a:srgbClr val="7E7E7E"/>
                          </a:solidFill>
                          <a:latin typeface="Yu Gothic UI Semibold"/>
                          <a:cs typeface="Yu Gothic UI Semibold"/>
                        </a:rPr>
                        <a:t>ダ	</a:t>
                      </a:r>
                      <a:r>
                        <a:rPr dirty="0" sz="1200" b="1">
                          <a:solidFill>
                            <a:srgbClr val="7E7E7E"/>
                          </a:solidFill>
                          <a:latin typeface="Yu Gothic UI Semibold"/>
                          <a:cs typeface="Yu Gothic UI Semibold"/>
                        </a:rPr>
                        <a:t>等</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698500">
                        <a:lnSpc>
                          <a:spcPct val="100000"/>
                        </a:lnSpc>
                        <a:spcBef>
                          <a:spcPts val="260"/>
                        </a:spcBef>
                      </a:pPr>
                      <a:r>
                        <a:rPr dirty="0" sz="1600" b="1">
                          <a:latin typeface="Yu Gothic UI Semibold"/>
                          <a:cs typeface="Yu Gothic UI Semibold"/>
                        </a:rPr>
                        <a:t>諸外国で試行段階</a:t>
                      </a:r>
                      <a:endParaRPr sz="1600">
                        <a:latin typeface="Yu Gothic UI Semibold"/>
                        <a:cs typeface="Yu Gothic UI Semibold"/>
                      </a:endParaRPr>
                    </a:p>
                    <a:p>
                      <a:pPr marL="596900">
                        <a:lnSpc>
                          <a:spcPct val="100000"/>
                        </a:lnSpc>
                        <a:spcBef>
                          <a:spcPts val="20"/>
                        </a:spcBef>
                      </a:pPr>
                      <a:r>
                        <a:rPr dirty="0" sz="1200" b="1">
                          <a:solidFill>
                            <a:srgbClr val="7E7E7E"/>
                          </a:solidFill>
                          <a:latin typeface="Yu Gothic UI Semibold"/>
                          <a:cs typeface="Yu Gothic UI Semibold"/>
                        </a:rPr>
                        <a:t>米、独、フィンランドなど</a:t>
                      </a:r>
                      <a:endParaRPr sz="1200">
                        <a:latin typeface="Yu Gothic UI Semibold"/>
                        <a:cs typeface="Yu Gothic UI Semibold"/>
                      </a:endParaRPr>
                    </a:p>
                  </a:txBody>
                  <a:tcPr marL="0" marR="0" marB="0" marT="3302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r>
            </a:tbl>
          </a:graphicData>
        </a:graphic>
      </p:graphicFrame>
      <p:sp>
        <p:nvSpPr>
          <p:cNvPr id="14" name="object 14"/>
          <p:cNvSpPr/>
          <p:nvPr/>
        </p:nvSpPr>
        <p:spPr>
          <a:xfrm>
            <a:off x="2689860" y="1061719"/>
            <a:ext cx="4526280" cy="462280"/>
          </a:xfrm>
          <a:custGeom>
            <a:avLst/>
            <a:gdLst/>
            <a:ahLst/>
            <a:cxnLst/>
            <a:rect l="l" t="t" r="r" b="b"/>
            <a:pathLst>
              <a:path w="4526280" h="462280">
                <a:moveTo>
                  <a:pt x="2161540" y="77050"/>
                </a:moveTo>
                <a:lnTo>
                  <a:pt x="2155482" y="47066"/>
                </a:lnTo>
                <a:lnTo>
                  <a:pt x="2138972" y="22567"/>
                </a:lnTo>
                <a:lnTo>
                  <a:pt x="2114473" y="6057"/>
                </a:lnTo>
                <a:lnTo>
                  <a:pt x="2084489" y="0"/>
                </a:lnTo>
                <a:lnTo>
                  <a:pt x="77050" y="0"/>
                </a:lnTo>
                <a:lnTo>
                  <a:pt x="47053" y="6057"/>
                </a:lnTo>
                <a:lnTo>
                  <a:pt x="22555" y="22567"/>
                </a:lnTo>
                <a:lnTo>
                  <a:pt x="6045" y="47066"/>
                </a:lnTo>
                <a:lnTo>
                  <a:pt x="0" y="77050"/>
                </a:lnTo>
                <a:lnTo>
                  <a:pt x="0" y="385229"/>
                </a:lnTo>
                <a:lnTo>
                  <a:pt x="6045" y="415226"/>
                </a:lnTo>
                <a:lnTo>
                  <a:pt x="22555" y="439712"/>
                </a:lnTo>
                <a:lnTo>
                  <a:pt x="47053" y="456234"/>
                </a:lnTo>
                <a:lnTo>
                  <a:pt x="77050" y="462280"/>
                </a:lnTo>
                <a:lnTo>
                  <a:pt x="2084489" y="462280"/>
                </a:lnTo>
                <a:lnTo>
                  <a:pt x="2114473" y="456234"/>
                </a:lnTo>
                <a:lnTo>
                  <a:pt x="2138972" y="439712"/>
                </a:lnTo>
                <a:lnTo>
                  <a:pt x="2155482" y="415226"/>
                </a:lnTo>
                <a:lnTo>
                  <a:pt x="2161540" y="385229"/>
                </a:lnTo>
                <a:lnTo>
                  <a:pt x="2161540" y="77050"/>
                </a:lnTo>
                <a:close/>
              </a:path>
              <a:path w="4526280" h="462280">
                <a:moveTo>
                  <a:pt x="4526280" y="77050"/>
                </a:moveTo>
                <a:lnTo>
                  <a:pt x="4520222" y="47066"/>
                </a:lnTo>
                <a:lnTo>
                  <a:pt x="4503712" y="22567"/>
                </a:lnTo>
                <a:lnTo>
                  <a:pt x="4479214" y="6057"/>
                </a:lnTo>
                <a:lnTo>
                  <a:pt x="4449229" y="0"/>
                </a:lnTo>
                <a:lnTo>
                  <a:pt x="2441791" y="0"/>
                </a:lnTo>
                <a:lnTo>
                  <a:pt x="2411793" y="6057"/>
                </a:lnTo>
                <a:lnTo>
                  <a:pt x="2387295" y="22567"/>
                </a:lnTo>
                <a:lnTo>
                  <a:pt x="2370785" y="47066"/>
                </a:lnTo>
                <a:lnTo>
                  <a:pt x="2364740" y="77050"/>
                </a:lnTo>
                <a:lnTo>
                  <a:pt x="2364740" y="385229"/>
                </a:lnTo>
                <a:lnTo>
                  <a:pt x="2370785" y="415226"/>
                </a:lnTo>
                <a:lnTo>
                  <a:pt x="2387295" y="439712"/>
                </a:lnTo>
                <a:lnTo>
                  <a:pt x="2411793" y="456234"/>
                </a:lnTo>
                <a:lnTo>
                  <a:pt x="2441791" y="462280"/>
                </a:lnTo>
                <a:lnTo>
                  <a:pt x="4449229" y="462280"/>
                </a:lnTo>
                <a:lnTo>
                  <a:pt x="4479214" y="456234"/>
                </a:lnTo>
                <a:lnTo>
                  <a:pt x="4503712" y="439712"/>
                </a:lnTo>
                <a:lnTo>
                  <a:pt x="4520222" y="415226"/>
                </a:lnTo>
                <a:lnTo>
                  <a:pt x="4526280" y="385229"/>
                </a:lnTo>
                <a:lnTo>
                  <a:pt x="4526280" y="77050"/>
                </a:lnTo>
                <a:close/>
              </a:path>
            </a:pathLst>
          </a:custGeom>
          <a:solidFill>
            <a:srgbClr val="CCEF47"/>
          </a:solidFill>
        </p:spPr>
        <p:txBody>
          <a:bodyPr wrap="square" lIns="0" tIns="0" rIns="0" bIns="0" rtlCol="0"/>
          <a:lstStyle/>
          <a:p/>
        </p:txBody>
      </p:sp>
      <p:sp>
        <p:nvSpPr>
          <p:cNvPr id="15" name="object 15"/>
          <p:cNvSpPr txBox="1"/>
          <p:nvPr/>
        </p:nvSpPr>
        <p:spPr>
          <a:xfrm>
            <a:off x="2758222" y="681959"/>
            <a:ext cx="4368800" cy="1240790"/>
          </a:xfrm>
          <a:prstGeom prst="rect">
            <a:avLst/>
          </a:prstGeom>
        </p:spPr>
        <p:txBody>
          <a:bodyPr wrap="square" lIns="0" tIns="12700" rIns="0" bIns="0" rtlCol="0" vert="horz">
            <a:spAutoFit/>
          </a:bodyPr>
          <a:lstStyle/>
          <a:p>
            <a:pPr algn="ctr" marL="20320">
              <a:lnSpc>
                <a:spcPct val="100000"/>
              </a:lnSpc>
              <a:spcBef>
                <a:spcPts val="100"/>
              </a:spcBef>
            </a:pPr>
            <a:r>
              <a:rPr dirty="0" sz="1800" spc="105" b="1">
                <a:latin typeface="Yu Gothic UI Semibold"/>
                <a:cs typeface="Yu Gothic UI Semibold"/>
              </a:rPr>
              <a:t>同じ政策効果と思想</a:t>
            </a:r>
            <a:endParaRPr sz="1800">
              <a:latin typeface="Yu Gothic UI Semibold"/>
              <a:cs typeface="Yu Gothic UI Semibold"/>
            </a:endParaRPr>
          </a:p>
          <a:p>
            <a:pPr algn="ctr">
              <a:lnSpc>
                <a:spcPct val="100000"/>
              </a:lnSpc>
              <a:spcBef>
                <a:spcPts val="1420"/>
              </a:spcBef>
              <a:tabLst>
                <a:tab pos="2381250" algn="l"/>
              </a:tabLst>
            </a:pPr>
            <a:r>
              <a:rPr dirty="0" baseline="3086" sz="2700" spc="75" b="1">
                <a:latin typeface="Yu Gothic UI Semibold"/>
                <a:cs typeface="Yu Gothic UI Semibold"/>
              </a:rPr>
              <a:t>給付付き税額控除</a:t>
            </a:r>
            <a:r>
              <a:rPr dirty="0" baseline="3086" sz="2700" spc="75" b="1">
                <a:latin typeface="Yu Gothic UI Semibold"/>
                <a:cs typeface="Yu Gothic UI Semibold"/>
              </a:rPr>
              <a:t>	</a:t>
            </a:r>
            <a:r>
              <a:rPr dirty="0" sz="1800" spc="5" b="1">
                <a:latin typeface="MS PGothic"/>
                <a:cs typeface="MS PGothic"/>
              </a:rPr>
              <a:t>ベ</a:t>
            </a:r>
            <a:r>
              <a:rPr dirty="0" sz="1800" b="1">
                <a:latin typeface="MS PGothic"/>
                <a:cs typeface="MS PGothic"/>
              </a:rPr>
              <a:t>ー</a:t>
            </a:r>
            <a:r>
              <a:rPr dirty="0" sz="1800" spc="10" b="1">
                <a:latin typeface="MS PGothic"/>
                <a:cs typeface="MS PGothic"/>
              </a:rPr>
              <a:t>シ</a:t>
            </a:r>
            <a:r>
              <a:rPr dirty="0" sz="1800" spc="5" b="1">
                <a:latin typeface="MS PGothic"/>
                <a:cs typeface="MS PGothic"/>
              </a:rPr>
              <a:t>ッ</a:t>
            </a:r>
            <a:r>
              <a:rPr dirty="0" sz="1800" b="1">
                <a:latin typeface="MS PGothic"/>
                <a:cs typeface="MS PGothic"/>
              </a:rPr>
              <a:t>ク</a:t>
            </a:r>
            <a:r>
              <a:rPr dirty="0" sz="1800" spc="5" b="1">
                <a:latin typeface="MS PGothic"/>
                <a:cs typeface="MS PGothic"/>
              </a:rPr>
              <a:t>イ</a:t>
            </a:r>
            <a:r>
              <a:rPr dirty="0" sz="1800" spc="-5" b="1">
                <a:latin typeface="MS PGothic"/>
                <a:cs typeface="MS PGothic"/>
              </a:rPr>
              <a:t>ン</a:t>
            </a:r>
            <a:r>
              <a:rPr dirty="0" sz="1800" spc="-15" b="1">
                <a:latin typeface="MS PGothic"/>
                <a:cs typeface="MS PGothic"/>
              </a:rPr>
              <a:t>カ</a:t>
            </a:r>
            <a:r>
              <a:rPr dirty="0" sz="1800" spc="-10" b="1">
                <a:latin typeface="MS PGothic"/>
                <a:cs typeface="MS PGothic"/>
              </a:rPr>
              <a:t>ム</a:t>
            </a:r>
            <a:endParaRPr sz="1800">
              <a:latin typeface="MS PGothic"/>
              <a:cs typeface="MS PGothic"/>
            </a:endParaRPr>
          </a:p>
          <a:p>
            <a:pPr algn="ctr">
              <a:lnSpc>
                <a:spcPct val="100000"/>
              </a:lnSpc>
              <a:spcBef>
                <a:spcPts val="1670"/>
              </a:spcBef>
            </a:pPr>
            <a:r>
              <a:rPr dirty="0" sz="1800" spc="415" b="1">
                <a:solidFill>
                  <a:srgbClr val="FC835D"/>
                </a:solidFill>
                <a:latin typeface="Yu Gothic UI Semibold"/>
                <a:cs typeface="Yu Gothic UI Semibold"/>
              </a:rPr>
              <a:t>どちらの</a:t>
            </a:r>
            <a:r>
              <a:rPr dirty="0" sz="1800" spc="415" b="1">
                <a:solidFill>
                  <a:srgbClr val="FC835D"/>
                </a:solidFill>
                <a:latin typeface="Yu Gothic UI Semibold"/>
                <a:cs typeface="Yu Gothic UI Semibold"/>
              </a:rPr>
              <a:t>制度</a:t>
            </a:r>
            <a:r>
              <a:rPr dirty="0" sz="1800" spc="355" b="1">
                <a:solidFill>
                  <a:srgbClr val="FC835D"/>
                </a:solidFill>
                <a:latin typeface="Yu Gothic UI Semibold"/>
                <a:cs typeface="Yu Gothic UI Semibold"/>
              </a:rPr>
              <a:t>においても</a:t>
            </a:r>
            <a:r>
              <a:rPr dirty="0" sz="1800" spc="355" b="1">
                <a:solidFill>
                  <a:srgbClr val="FC835D"/>
                </a:solidFill>
                <a:latin typeface="Yu Gothic UI Semibold"/>
                <a:cs typeface="Yu Gothic UI Semibold"/>
              </a:rPr>
              <a:t>一定</a:t>
            </a:r>
            <a:r>
              <a:rPr dirty="0" sz="1800" spc="295" b="1">
                <a:solidFill>
                  <a:srgbClr val="FC835D"/>
                </a:solidFill>
                <a:latin typeface="Yu Gothic UI Semibold"/>
                <a:cs typeface="Yu Gothic UI Semibold"/>
              </a:rPr>
              <a:t>の</a:t>
            </a:r>
            <a:r>
              <a:rPr dirty="0" sz="1800" spc="295" b="1">
                <a:solidFill>
                  <a:srgbClr val="FC835D"/>
                </a:solidFill>
                <a:latin typeface="Yu Gothic UI Semibold"/>
                <a:cs typeface="Yu Gothic UI Semibold"/>
              </a:rPr>
              <a:t>達成</a:t>
            </a:r>
            <a:r>
              <a:rPr dirty="0" sz="1800" spc="254" b="1">
                <a:solidFill>
                  <a:srgbClr val="FC835D"/>
                </a:solidFill>
                <a:latin typeface="Yu Gothic UI Semibold"/>
                <a:cs typeface="Yu Gothic UI Semibold"/>
              </a:rPr>
              <a:t>が</a:t>
            </a:r>
            <a:r>
              <a:rPr dirty="0" sz="1800" spc="254" b="1">
                <a:solidFill>
                  <a:srgbClr val="FC835D"/>
                </a:solidFill>
                <a:latin typeface="Yu Gothic UI Semibold"/>
                <a:cs typeface="Yu Gothic UI Semibold"/>
              </a:rPr>
              <a:t>可能</a:t>
            </a:r>
            <a:endParaRPr sz="1800">
              <a:latin typeface="Yu Gothic UI Semibold"/>
              <a:cs typeface="Yu Gothic UI Semibold"/>
            </a:endParaRPr>
          </a:p>
        </p:txBody>
      </p:sp>
      <p:sp>
        <p:nvSpPr>
          <p:cNvPr id="16" name="object 1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45</a:t>
            </a:r>
          </a:p>
        </p:txBody>
      </p:sp>
      <p:sp>
        <p:nvSpPr>
          <p:cNvPr id="17" name="object 1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7" y="146156"/>
            <a:ext cx="4580255" cy="391160"/>
          </a:xfrm>
          <a:prstGeom prst="rect"/>
        </p:spPr>
        <p:txBody>
          <a:bodyPr wrap="square" lIns="0" tIns="12700" rIns="0" bIns="0" rtlCol="0" vert="horz">
            <a:spAutoFit/>
          </a:bodyPr>
          <a:lstStyle/>
          <a:p>
            <a:pPr marL="12700">
              <a:lnSpc>
                <a:spcPct val="100000"/>
              </a:lnSpc>
              <a:spcBef>
                <a:spcPts val="100"/>
              </a:spcBef>
            </a:pPr>
            <a:r>
              <a:rPr dirty="0" u="none" spc="515">
                <a:solidFill>
                  <a:srgbClr val="000000"/>
                </a:solidFill>
              </a:rPr>
              <a:t>ベーシックインカム（</a:t>
            </a:r>
            <a:r>
              <a:rPr dirty="0" u="none" spc="70">
                <a:solidFill>
                  <a:srgbClr val="000000"/>
                </a:solidFill>
              </a:rPr>
              <a:t>B</a:t>
            </a:r>
            <a:r>
              <a:rPr dirty="0" u="none" spc="35">
                <a:solidFill>
                  <a:srgbClr val="000000"/>
                </a:solidFill>
              </a:rPr>
              <a:t>I</a:t>
            </a:r>
            <a:r>
              <a:rPr dirty="0" u="none" spc="229">
                <a:solidFill>
                  <a:srgbClr val="000000"/>
                </a:solidFill>
              </a:rPr>
              <a:t>）とは？</a:t>
            </a:r>
          </a:p>
        </p:txBody>
      </p:sp>
      <p:sp>
        <p:nvSpPr>
          <p:cNvPr id="11" name="object 11"/>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46</a:t>
            </a:r>
          </a:p>
        </p:txBody>
      </p:sp>
      <p:sp>
        <p:nvSpPr>
          <p:cNvPr id="12" name="object 12"/>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 name="object 3"/>
          <p:cNvSpPr txBox="1"/>
          <p:nvPr/>
        </p:nvSpPr>
        <p:spPr>
          <a:xfrm>
            <a:off x="1064260" y="716280"/>
            <a:ext cx="8354059" cy="568960"/>
          </a:xfrm>
          <a:prstGeom prst="rect">
            <a:avLst/>
          </a:prstGeom>
          <a:solidFill>
            <a:srgbClr val="74B40B"/>
          </a:solidFill>
        </p:spPr>
        <p:txBody>
          <a:bodyPr wrap="square" lIns="0" tIns="136525" rIns="0" bIns="0" rtlCol="0" vert="horz">
            <a:spAutoFit/>
          </a:bodyPr>
          <a:lstStyle/>
          <a:p>
            <a:pPr algn="ctr">
              <a:lnSpc>
                <a:spcPct val="100000"/>
              </a:lnSpc>
              <a:spcBef>
                <a:spcPts val="1075"/>
              </a:spcBef>
            </a:pPr>
            <a:r>
              <a:rPr dirty="0" sz="1800" spc="235" b="1">
                <a:solidFill>
                  <a:srgbClr val="FFFFFF"/>
                </a:solidFill>
                <a:latin typeface="Yu Gothic UI Semibold"/>
                <a:cs typeface="Yu Gothic UI Semibold"/>
              </a:rPr>
              <a:t>コミュニタリアン（共同体主義者）＝「平等性の重視」</a:t>
            </a:r>
            <a:endParaRPr sz="1800">
              <a:latin typeface="Yu Gothic UI Semibold"/>
              <a:cs typeface="Yu Gothic UI Semibold"/>
            </a:endParaRPr>
          </a:p>
        </p:txBody>
      </p:sp>
      <p:sp>
        <p:nvSpPr>
          <p:cNvPr id="4" name="object 4"/>
          <p:cNvSpPr txBox="1"/>
          <p:nvPr/>
        </p:nvSpPr>
        <p:spPr>
          <a:xfrm>
            <a:off x="1064260" y="1285239"/>
            <a:ext cx="8354059" cy="993140"/>
          </a:xfrm>
          <a:prstGeom prst="rect">
            <a:avLst/>
          </a:prstGeom>
          <a:solidFill>
            <a:srgbClr val="EFF9C9"/>
          </a:solidFill>
        </p:spPr>
        <p:txBody>
          <a:bodyPr wrap="square" lIns="0" tIns="132715" rIns="0" bIns="0" rtlCol="0" vert="horz">
            <a:spAutoFit/>
          </a:bodyPr>
          <a:lstStyle/>
          <a:p>
            <a:pPr algn="ctr">
              <a:lnSpc>
                <a:spcPct val="100000"/>
              </a:lnSpc>
              <a:spcBef>
                <a:spcPts val="1045"/>
              </a:spcBef>
            </a:pPr>
            <a:r>
              <a:rPr dirty="0" sz="1400" b="1">
                <a:solidFill>
                  <a:srgbClr val="404040"/>
                </a:solidFill>
                <a:latin typeface="Yu Gothic UI Semibold"/>
                <a:cs typeface="Yu Gothic UI Semibold"/>
              </a:rPr>
              <a:t>国民一人一人</a:t>
            </a:r>
            <a:r>
              <a:rPr dirty="0" sz="1400" spc="225" b="1">
                <a:solidFill>
                  <a:srgbClr val="404040"/>
                </a:solidFill>
                <a:latin typeface="Yu Gothic UI Semibold"/>
                <a:cs typeface="Yu Gothic UI Semibold"/>
              </a:rPr>
              <a:t>の</a:t>
            </a:r>
            <a:r>
              <a:rPr dirty="0" sz="1400" spc="225" b="1">
                <a:solidFill>
                  <a:srgbClr val="404040"/>
                </a:solidFill>
                <a:latin typeface="Yu Gothic UI Semibold"/>
                <a:cs typeface="Yu Gothic UI Semibold"/>
              </a:rPr>
              <a:t>平等性</a:t>
            </a:r>
            <a:r>
              <a:rPr dirty="0" sz="1400" spc="315" b="1">
                <a:solidFill>
                  <a:srgbClr val="404040"/>
                </a:solidFill>
                <a:latin typeface="Yu Gothic UI Semibold"/>
                <a:cs typeface="Yu Gothic UI Semibold"/>
              </a:rPr>
              <a:t>を</a:t>
            </a:r>
            <a:r>
              <a:rPr dirty="0" sz="1400" spc="315" b="1">
                <a:solidFill>
                  <a:srgbClr val="404040"/>
                </a:solidFill>
                <a:latin typeface="Yu Gothic UI Semibold"/>
                <a:cs typeface="Yu Gothic UI Semibold"/>
              </a:rPr>
              <a:t>重視</a:t>
            </a:r>
            <a:r>
              <a:rPr dirty="0" sz="1400" spc="395" b="1">
                <a:solidFill>
                  <a:srgbClr val="404040"/>
                </a:solidFill>
                <a:latin typeface="Yu Gothic UI Semibold"/>
                <a:cs typeface="Yu Gothic UI Semibold"/>
              </a:rPr>
              <a:t>し</a:t>
            </a:r>
            <a:r>
              <a:rPr dirty="0" sz="1400" spc="470" b="1">
                <a:solidFill>
                  <a:srgbClr val="404040"/>
                </a:solidFill>
                <a:latin typeface="Yu Gothic UI Semibold"/>
                <a:cs typeface="Yu Gothic UI Semibold"/>
              </a:rPr>
              <a:t>、</a:t>
            </a:r>
            <a:r>
              <a:rPr dirty="0" sz="1400" spc="470" b="1">
                <a:solidFill>
                  <a:srgbClr val="404040"/>
                </a:solidFill>
                <a:latin typeface="Yu Gothic UI Semibold"/>
                <a:cs typeface="Yu Gothic UI Semibold"/>
              </a:rPr>
              <a:t>平等性</a:t>
            </a:r>
            <a:r>
              <a:rPr dirty="0" sz="1400" spc="315" b="1">
                <a:solidFill>
                  <a:srgbClr val="404040"/>
                </a:solidFill>
                <a:latin typeface="Yu Gothic UI Semibold"/>
                <a:cs typeface="Yu Gothic UI Semibold"/>
              </a:rPr>
              <a:t>を</a:t>
            </a:r>
            <a:r>
              <a:rPr dirty="0" sz="1400" spc="315" b="1">
                <a:solidFill>
                  <a:srgbClr val="404040"/>
                </a:solidFill>
                <a:latin typeface="Yu Gothic UI Semibold"/>
                <a:cs typeface="Yu Gothic UI Semibold"/>
              </a:rPr>
              <a:t>担保</a:t>
            </a:r>
            <a:r>
              <a:rPr dirty="0" sz="1400" spc="395" b="1">
                <a:solidFill>
                  <a:srgbClr val="404040"/>
                </a:solidFill>
                <a:latin typeface="Yu Gothic UI Semibold"/>
                <a:cs typeface="Yu Gothic UI Semibold"/>
              </a:rPr>
              <a:t>し</a:t>
            </a:r>
            <a:r>
              <a:rPr dirty="0" sz="1400" spc="395" b="1">
                <a:solidFill>
                  <a:srgbClr val="404040"/>
                </a:solidFill>
                <a:latin typeface="Yu Gothic UI Semibold"/>
                <a:cs typeface="Yu Gothic UI Semibold"/>
              </a:rPr>
              <a:t>得</a:t>
            </a:r>
            <a:r>
              <a:rPr dirty="0" sz="1400" spc="305" b="1">
                <a:solidFill>
                  <a:srgbClr val="404040"/>
                </a:solidFill>
                <a:latin typeface="Yu Gothic UI Semibold"/>
                <a:cs typeface="Yu Gothic UI Semibold"/>
              </a:rPr>
              <a:t>る</a:t>
            </a:r>
            <a:r>
              <a:rPr dirty="0" sz="1400" spc="305" b="1">
                <a:solidFill>
                  <a:srgbClr val="404040"/>
                </a:solidFill>
                <a:latin typeface="Yu Gothic UI Semibold"/>
                <a:cs typeface="Yu Gothic UI Semibold"/>
              </a:rPr>
              <a:t>共同体</a:t>
            </a:r>
            <a:r>
              <a:rPr dirty="0" sz="1400" spc="330" b="1">
                <a:solidFill>
                  <a:srgbClr val="404040"/>
                </a:solidFill>
                <a:latin typeface="Yu Gothic UI Semibold"/>
                <a:cs typeface="Yu Gothic UI Semibold"/>
              </a:rPr>
              <a:t>こそが</a:t>
            </a:r>
            <a:r>
              <a:rPr dirty="0" sz="1400" spc="330" b="1">
                <a:solidFill>
                  <a:srgbClr val="404040"/>
                </a:solidFill>
                <a:latin typeface="Yu Gothic UI Semibold"/>
                <a:cs typeface="Yu Gothic UI Semibold"/>
              </a:rPr>
              <a:t>望</a:t>
            </a:r>
            <a:r>
              <a:rPr dirty="0" sz="1400" spc="315" b="1">
                <a:solidFill>
                  <a:srgbClr val="404040"/>
                </a:solidFill>
                <a:latin typeface="Yu Gothic UI Semibold"/>
                <a:cs typeface="Yu Gothic UI Semibold"/>
              </a:rPr>
              <a:t>ましい</a:t>
            </a:r>
            <a:r>
              <a:rPr dirty="0" sz="1400" spc="315" b="1">
                <a:solidFill>
                  <a:srgbClr val="404040"/>
                </a:solidFill>
                <a:latin typeface="Yu Gothic UI Semibold"/>
                <a:cs typeface="Yu Gothic UI Semibold"/>
              </a:rPr>
              <a:t>社会形態</a:t>
            </a:r>
            <a:r>
              <a:rPr dirty="0" sz="1400" spc="280" b="1">
                <a:solidFill>
                  <a:srgbClr val="404040"/>
                </a:solidFill>
                <a:latin typeface="Yu Gothic UI Semibold"/>
                <a:cs typeface="Yu Gothic UI Semibold"/>
              </a:rPr>
              <a:t>であるとする</a:t>
            </a:r>
            <a:r>
              <a:rPr dirty="0" sz="1400" spc="470" b="1">
                <a:solidFill>
                  <a:srgbClr val="404040"/>
                </a:solidFill>
                <a:latin typeface="Yu Gothic UI Semibold"/>
                <a:cs typeface="Yu Gothic UI Semibold"/>
              </a:rPr>
              <a:t>。</a:t>
            </a:r>
            <a:endParaRPr sz="1400">
              <a:latin typeface="Yu Gothic UI Semibold"/>
              <a:cs typeface="Yu Gothic UI Semibold"/>
            </a:endParaRPr>
          </a:p>
          <a:p>
            <a:pPr algn="ctr">
              <a:lnSpc>
                <a:spcPct val="100000"/>
              </a:lnSpc>
            </a:pPr>
            <a:r>
              <a:rPr dirty="0" sz="1400" b="1">
                <a:latin typeface="Yu Gothic UI Semibold"/>
                <a:cs typeface="Yu Gothic UI Semibold"/>
              </a:rPr>
              <a:t>↓</a:t>
            </a:r>
            <a:endParaRPr sz="1400">
              <a:latin typeface="Yu Gothic UI Semibold"/>
              <a:cs typeface="Yu Gothic UI Semibold"/>
            </a:endParaRPr>
          </a:p>
          <a:p>
            <a:pPr algn="ctr">
              <a:lnSpc>
                <a:spcPct val="100000"/>
              </a:lnSpc>
            </a:pPr>
            <a:r>
              <a:rPr dirty="0" sz="1800" spc="900" b="1">
                <a:latin typeface="Yu Gothic UI Semibold"/>
                <a:cs typeface="Yu Gothic UI Semibold"/>
              </a:rPr>
              <a:t>「</a:t>
            </a:r>
            <a:r>
              <a:rPr dirty="0" sz="1800" b="1">
                <a:latin typeface="Yu Gothic UI Semibold"/>
                <a:cs typeface="Yu Gothic UI Semibold"/>
              </a:rPr>
              <a:t>格差解消</a:t>
            </a:r>
            <a:r>
              <a:rPr dirty="0" sz="1800" spc="900" b="1">
                <a:latin typeface="Yu Gothic UI Semibold"/>
                <a:cs typeface="Yu Gothic UI Semibold"/>
              </a:rPr>
              <a:t>」</a:t>
            </a:r>
            <a:r>
              <a:rPr dirty="0" sz="1800" spc="480" b="1">
                <a:latin typeface="Yu Gothic UI Semibold"/>
                <a:cs typeface="Yu Gothic UI Semibold"/>
              </a:rPr>
              <a:t>と</a:t>
            </a:r>
            <a:r>
              <a:rPr dirty="0" sz="1800" spc="900" b="1">
                <a:latin typeface="Yu Gothic UI Semibold"/>
                <a:cs typeface="Yu Gothic UI Semibold"/>
              </a:rPr>
              <a:t>「</a:t>
            </a:r>
            <a:r>
              <a:rPr dirty="0" sz="1800" b="1">
                <a:latin typeface="Yu Gothic UI Semibold"/>
                <a:cs typeface="Yu Gothic UI Semibold"/>
              </a:rPr>
              <a:t>平等性</a:t>
            </a:r>
            <a:r>
              <a:rPr dirty="0" sz="1800" spc="900" b="1">
                <a:latin typeface="Yu Gothic UI Semibold"/>
                <a:cs typeface="Yu Gothic UI Semibold"/>
              </a:rPr>
              <a:t>」</a:t>
            </a:r>
            <a:r>
              <a:rPr dirty="0" sz="1800" spc="440" b="1">
                <a:latin typeface="Yu Gothic UI Semibold"/>
                <a:cs typeface="Yu Gothic UI Semibold"/>
              </a:rPr>
              <a:t>と</a:t>
            </a:r>
            <a:r>
              <a:rPr dirty="0" sz="1800" spc="505" b="1">
                <a:latin typeface="Yu Gothic UI Semibold"/>
                <a:cs typeface="Yu Gothic UI Semibold"/>
              </a:rPr>
              <a:t>い</a:t>
            </a:r>
            <a:r>
              <a:rPr dirty="0" sz="1800" spc="405" b="1">
                <a:latin typeface="Yu Gothic UI Semibold"/>
                <a:cs typeface="Yu Gothic UI Semibold"/>
              </a:rPr>
              <a:t>う</a:t>
            </a:r>
            <a:r>
              <a:rPr dirty="0" sz="1800" b="1">
                <a:latin typeface="Yu Gothic UI Semibold"/>
                <a:cs typeface="Yu Gothic UI Semibold"/>
              </a:rPr>
              <a:t>理由</a:t>
            </a:r>
            <a:r>
              <a:rPr dirty="0" sz="1800" spc="320" b="1">
                <a:latin typeface="Yu Gothic UI Semibold"/>
                <a:cs typeface="Yu Gothic UI Semibold"/>
              </a:rPr>
              <a:t>で</a:t>
            </a:r>
            <a:r>
              <a:rPr dirty="0" sz="1800" b="1">
                <a:latin typeface="Yu Gothic UI Semibold"/>
                <a:cs typeface="Yu Gothic UI Semibold"/>
              </a:rPr>
              <a:t>支持</a:t>
            </a:r>
            <a:endParaRPr sz="1800">
              <a:latin typeface="Yu Gothic UI Semibold"/>
              <a:cs typeface="Yu Gothic UI Semibold"/>
            </a:endParaRPr>
          </a:p>
        </p:txBody>
      </p:sp>
      <p:sp>
        <p:nvSpPr>
          <p:cNvPr id="5" name="object 5"/>
          <p:cNvSpPr txBox="1"/>
          <p:nvPr/>
        </p:nvSpPr>
        <p:spPr>
          <a:xfrm>
            <a:off x="1087119" y="2476500"/>
            <a:ext cx="8354059" cy="566420"/>
          </a:xfrm>
          <a:prstGeom prst="rect">
            <a:avLst/>
          </a:prstGeom>
          <a:solidFill>
            <a:srgbClr val="74B40B"/>
          </a:solidFill>
        </p:spPr>
        <p:txBody>
          <a:bodyPr wrap="square" lIns="0" tIns="134620" rIns="0" bIns="0" rtlCol="0" vert="horz">
            <a:spAutoFit/>
          </a:bodyPr>
          <a:lstStyle/>
          <a:p>
            <a:pPr algn="ctr">
              <a:lnSpc>
                <a:spcPct val="100000"/>
              </a:lnSpc>
              <a:spcBef>
                <a:spcPts val="1060"/>
              </a:spcBef>
            </a:pPr>
            <a:r>
              <a:rPr dirty="0" sz="1800" spc="195" b="1">
                <a:solidFill>
                  <a:srgbClr val="FFFFFF"/>
                </a:solidFill>
                <a:latin typeface="Yu Gothic UI Semibold"/>
                <a:cs typeface="Yu Gothic UI Semibold"/>
              </a:rPr>
              <a:t>リバタリアン（自由主義者）＝「国家の介入の極小化」</a:t>
            </a:r>
            <a:endParaRPr sz="1800">
              <a:latin typeface="Yu Gothic UI Semibold"/>
              <a:cs typeface="Yu Gothic UI Semibold"/>
            </a:endParaRPr>
          </a:p>
        </p:txBody>
      </p:sp>
      <p:sp>
        <p:nvSpPr>
          <p:cNvPr id="6" name="object 6"/>
          <p:cNvSpPr txBox="1"/>
          <p:nvPr/>
        </p:nvSpPr>
        <p:spPr>
          <a:xfrm>
            <a:off x="1087119" y="3042920"/>
            <a:ext cx="8354059" cy="1150620"/>
          </a:xfrm>
          <a:prstGeom prst="rect">
            <a:avLst/>
          </a:prstGeom>
          <a:solidFill>
            <a:srgbClr val="EFF9C9"/>
          </a:solidFill>
        </p:spPr>
        <p:txBody>
          <a:bodyPr wrap="square" lIns="0" tIns="112395" rIns="0" bIns="0" rtlCol="0" vert="horz">
            <a:spAutoFit/>
          </a:bodyPr>
          <a:lstStyle/>
          <a:p>
            <a:pPr marL="798830" marR="790575" indent="266700">
              <a:lnSpc>
                <a:spcPct val="100000"/>
              </a:lnSpc>
              <a:spcBef>
                <a:spcPts val="885"/>
              </a:spcBef>
            </a:pPr>
            <a:r>
              <a:rPr dirty="0" sz="1400" spc="135" b="1">
                <a:solidFill>
                  <a:srgbClr val="404040"/>
                </a:solidFill>
                <a:latin typeface="Yu Gothic UI Semibold"/>
                <a:cs typeface="Yu Gothic UI Semibold"/>
              </a:rPr>
              <a:t>国家</a:t>
            </a:r>
            <a:r>
              <a:rPr dirty="0" sz="1400" spc="114" b="1">
                <a:solidFill>
                  <a:srgbClr val="404040"/>
                </a:solidFill>
                <a:latin typeface="Yu Gothic UI Semibold"/>
                <a:cs typeface="Yu Gothic UI Semibold"/>
              </a:rPr>
              <a:t>の</a:t>
            </a:r>
            <a:r>
              <a:rPr dirty="0" sz="1400" spc="135" b="1">
                <a:solidFill>
                  <a:srgbClr val="404040"/>
                </a:solidFill>
                <a:latin typeface="Yu Gothic UI Semibold"/>
                <a:cs typeface="Yu Gothic UI Semibold"/>
              </a:rPr>
              <a:t>干渉</a:t>
            </a:r>
            <a:r>
              <a:rPr dirty="0" sz="1400" spc="110" b="1">
                <a:solidFill>
                  <a:srgbClr val="404040"/>
                </a:solidFill>
                <a:latin typeface="Yu Gothic UI Semibold"/>
                <a:cs typeface="Yu Gothic UI Semibold"/>
              </a:rPr>
              <a:t>に</a:t>
            </a:r>
            <a:r>
              <a:rPr dirty="0" sz="1400" spc="135" b="1">
                <a:solidFill>
                  <a:srgbClr val="404040"/>
                </a:solidFill>
                <a:latin typeface="Yu Gothic UI Semibold"/>
                <a:cs typeface="Yu Gothic UI Semibold"/>
              </a:rPr>
              <a:t>対</a:t>
            </a:r>
            <a:r>
              <a:rPr dirty="0" sz="1400" spc="95" b="1">
                <a:solidFill>
                  <a:srgbClr val="404040"/>
                </a:solidFill>
                <a:latin typeface="Yu Gothic UI Semibold"/>
                <a:cs typeface="Yu Gothic UI Semibold"/>
              </a:rPr>
              <a:t>し</a:t>
            </a:r>
            <a:r>
              <a:rPr dirty="0" sz="1400" spc="105" b="1">
                <a:solidFill>
                  <a:srgbClr val="404040"/>
                </a:solidFill>
                <a:latin typeface="Yu Gothic UI Semibold"/>
                <a:cs typeface="Yu Gothic UI Semibold"/>
              </a:rPr>
              <a:t>て</a:t>
            </a:r>
            <a:r>
              <a:rPr dirty="0" sz="1400" spc="135" b="1">
                <a:solidFill>
                  <a:srgbClr val="404040"/>
                </a:solidFill>
                <a:latin typeface="Yu Gothic UI Semibold"/>
                <a:cs typeface="Yu Gothic UI Semibold"/>
              </a:rPr>
              <a:t>個人</a:t>
            </a:r>
            <a:r>
              <a:rPr dirty="0" sz="1400" spc="114" b="1">
                <a:solidFill>
                  <a:srgbClr val="404040"/>
                </a:solidFill>
                <a:latin typeface="Yu Gothic UI Semibold"/>
                <a:cs typeface="Yu Gothic UI Semibold"/>
              </a:rPr>
              <a:t>の</a:t>
            </a:r>
            <a:r>
              <a:rPr dirty="0" sz="1400" spc="135" b="1">
                <a:solidFill>
                  <a:srgbClr val="404040"/>
                </a:solidFill>
                <a:latin typeface="Yu Gothic UI Semibold"/>
                <a:cs typeface="Yu Gothic UI Semibold"/>
              </a:rPr>
              <a:t>権利</a:t>
            </a:r>
            <a:r>
              <a:rPr dirty="0" sz="1400" spc="114" b="1">
                <a:solidFill>
                  <a:srgbClr val="404040"/>
                </a:solidFill>
                <a:latin typeface="Yu Gothic UI Semibold"/>
                <a:cs typeface="Yu Gothic UI Semibold"/>
              </a:rPr>
              <a:t>の</a:t>
            </a:r>
            <a:r>
              <a:rPr dirty="0" sz="1400" spc="135" b="1">
                <a:solidFill>
                  <a:srgbClr val="404040"/>
                </a:solidFill>
                <a:latin typeface="Yu Gothic UI Semibold"/>
                <a:cs typeface="Yu Gothic UI Semibold"/>
              </a:rPr>
              <a:t>不可侵</a:t>
            </a:r>
            <a:r>
              <a:rPr dirty="0" sz="1400" spc="105" b="1">
                <a:solidFill>
                  <a:srgbClr val="404040"/>
                </a:solidFill>
                <a:latin typeface="Yu Gothic UI Semibold"/>
                <a:cs typeface="Yu Gothic UI Semibold"/>
              </a:rPr>
              <a:t>を</a:t>
            </a:r>
            <a:r>
              <a:rPr dirty="0" sz="1400" spc="135" b="1">
                <a:solidFill>
                  <a:srgbClr val="404040"/>
                </a:solidFill>
                <a:latin typeface="Yu Gothic UI Semibold"/>
                <a:cs typeface="Yu Gothic UI Semibold"/>
              </a:rPr>
              <a:t>主張</a:t>
            </a:r>
            <a:r>
              <a:rPr dirty="0" sz="1400" spc="114" b="1">
                <a:solidFill>
                  <a:srgbClr val="404040"/>
                </a:solidFill>
                <a:latin typeface="Yu Gothic UI Semibold"/>
                <a:cs typeface="Yu Gothic UI Semibold"/>
              </a:rPr>
              <a:t>す</a:t>
            </a:r>
            <a:r>
              <a:rPr dirty="0" sz="1400" spc="105" b="1">
                <a:solidFill>
                  <a:srgbClr val="404040"/>
                </a:solidFill>
                <a:latin typeface="Yu Gothic UI Semibold"/>
                <a:cs typeface="Yu Gothic UI Semibold"/>
              </a:rPr>
              <a:t>る</a:t>
            </a:r>
            <a:r>
              <a:rPr dirty="0" sz="1400" spc="90" b="1">
                <a:solidFill>
                  <a:srgbClr val="404040"/>
                </a:solidFill>
                <a:latin typeface="Yu Gothic UI Semibold"/>
                <a:cs typeface="Yu Gothic UI Semibold"/>
              </a:rPr>
              <a:t>。</a:t>
            </a:r>
            <a:r>
              <a:rPr dirty="0" sz="1400" spc="135" b="1">
                <a:solidFill>
                  <a:srgbClr val="404040"/>
                </a:solidFill>
                <a:latin typeface="Yu Gothic UI Semibold"/>
                <a:cs typeface="Yu Gothic UI Semibold"/>
              </a:rPr>
              <a:t>国家</a:t>
            </a:r>
            <a:r>
              <a:rPr dirty="0" sz="1400" spc="114" b="1">
                <a:solidFill>
                  <a:srgbClr val="404040"/>
                </a:solidFill>
                <a:latin typeface="Yu Gothic UI Semibold"/>
                <a:cs typeface="Yu Gothic UI Semibold"/>
              </a:rPr>
              <a:t>の</a:t>
            </a:r>
            <a:r>
              <a:rPr dirty="0" sz="1400" spc="135" b="1">
                <a:solidFill>
                  <a:srgbClr val="404040"/>
                </a:solidFill>
                <a:latin typeface="Yu Gothic UI Semibold"/>
                <a:cs typeface="Yu Gothic UI Semibold"/>
              </a:rPr>
              <a:t>介入</a:t>
            </a:r>
            <a:r>
              <a:rPr dirty="0" sz="1400" spc="105" b="1">
                <a:solidFill>
                  <a:srgbClr val="404040"/>
                </a:solidFill>
                <a:latin typeface="Yu Gothic UI Semibold"/>
                <a:cs typeface="Yu Gothic UI Semibold"/>
              </a:rPr>
              <a:t>を</a:t>
            </a:r>
            <a:r>
              <a:rPr dirty="0" sz="1400" spc="135" b="1">
                <a:solidFill>
                  <a:srgbClr val="404040"/>
                </a:solidFill>
                <a:latin typeface="Yu Gothic UI Semibold"/>
                <a:cs typeface="Yu Gothic UI Semibold"/>
              </a:rPr>
              <a:t>極小化</a:t>
            </a:r>
            <a:r>
              <a:rPr dirty="0" sz="1400" spc="95" b="1">
                <a:solidFill>
                  <a:srgbClr val="404040"/>
                </a:solidFill>
                <a:latin typeface="Yu Gothic UI Semibold"/>
                <a:cs typeface="Yu Gothic UI Semibold"/>
              </a:rPr>
              <a:t>し</a:t>
            </a:r>
            <a:r>
              <a:rPr dirty="0" sz="1400" spc="90" b="1">
                <a:solidFill>
                  <a:srgbClr val="404040"/>
                </a:solidFill>
                <a:latin typeface="Yu Gothic UI Semibold"/>
                <a:cs typeface="Yu Gothic UI Semibold"/>
              </a:rPr>
              <a:t>、 </a:t>
            </a:r>
            <a:r>
              <a:rPr dirty="0" sz="1400" spc="285" b="1">
                <a:solidFill>
                  <a:srgbClr val="404040"/>
                </a:solidFill>
                <a:latin typeface="Yu Gothic UI Semibold"/>
                <a:cs typeface="Yu Gothic UI Semibold"/>
              </a:rPr>
              <a:t> </a:t>
            </a:r>
            <a:r>
              <a:rPr dirty="0" sz="1400" spc="155" b="1">
                <a:solidFill>
                  <a:srgbClr val="404040"/>
                </a:solidFill>
                <a:latin typeface="Yu Gothic UI Semibold"/>
                <a:cs typeface="Yu Gothic UI Semibold"/>
              </a:rPr>
              <a:t>社会の運営を可能な限り民間に委ね、自己責任の原則と「小さな政府」を志向する。</a:t>
            </a:r>
            <a:endParaRPr sz="1400">
              <a:latin typeface="Yu Gothic UI Semibold"/>
              <a:cs typeface="Yu Gothic UI Semibold"/>
            </a:endParaRPr>
          </a:p>
          <a:p>
            <a:pPr marL="4088129">
              <a:lnSpc>
                <a:spcPts val="1670"/>
              </a:lnSpc>
            </a:pPr>
            <a:r>
              <a:rPr dirty="0" sz="1400" b="1">
                <a:latin typeface="Yu Gothic UI Semibold"/>
                <a:cs typeface="Yu Gothic UI Semibold"/>
              </a:rPr>
              <a:t>↓</a:t>
            </a:r>
            <a:endParaRPr sz="1400">
              <a:latin typeface="Yu Gothic UI Semibold"/>
              <a:cs typeface="Yu Gothic UI Semibold"/>
            </a:endParaRPr>
          </a:p>
          <a:p>
            <a:pPr marL="290830">
              <a:lnSpc>
                <a:spcPts val="2030"/>
              </a:lnSpc>
            </a:pPr>
            <a:r>
              <a:rPr dirty="0" sz="1700" spc="245" b="1">
                <a:latin typeface="Yu Gothic UI Semibold"/>
                <a:cs typeface="Yu Gothic UI Semibold"/>
              </a:rPr>
              <a:t>「非効率な行政コストの削減」と「行政の介入・裁量の排除」という理由で支持</a:t>
            </a:r>
            <a:endParaRPr sz="1700">
              <a:latin typeface="Yu Gothic UI Semibold"/>
              <a:cs typeface="Yu Gothic UI Semibold"/>
            </a:endParaRPr>
          </a:p>
        </p:txBody>
      </p:sp>
      <p:sp>
        <p:nvSpPr>
          <p:cNvPr id="7" name="object 7"/>
          <p:cNvSpPr txBox="1"/>
          <p:nvPr/>
        </p:nvSpPr>
        <p:spPr>
          <a:xfrm>
            <a:off x="1087119" y="4389120"/>
            <a:ext cx="8354059" cy="568960"/>
          </a:xfrm>
          <a:prstGeom prst="rect">
            <a:avLst/>
          </a:prstGeom>
          <a:solidFill>
            <a:srgbClr val="74B40B"/>
          </a:solidFill>
        </p:spPr>
        <p:txBody>
          <a:bodyPr wrap="square" lIns="0" tIns="135890" rIns="0" bIns="0" rtlCol="0" vert="horz">
            <a:spAutoFit/>
          </a:bodyPr>
          <a:lstStyle/>
          <a:p>
            <a:pPr algn="ctr">
              <a:lnSpc>
                <a:spcPct val="100000"/>
              </a:lnSpc>
              <a:spcBef>
                <a:spcPts val="1070"/>
              </a:spcBef>
            </a:pPr>
            <a:r>
              <a:rPr dirty="0" sz="1800" spc="210" b="1">
                <a:solidFill>
                  <a:srgbClr val="FFFFFF"/>
                </a:solidFill>
                <a:latin typeface="Yu Gothic UI Semibold"/>
                <a:cs typeface="Yu Gothic UI Semibold"/>
              </a:rPr>
              <a:t>ネオリベラリスト（新自由主義者）＝「市場機能の尊重」</a:t>
            </a:r>
            <a:endParaRPr sz="1800">
              <a:latin typeface="Yu Gothic UI Semibold"/>
              <a:cs typeface="Yu Gothic UI Semibold"/>
            </a:endParaRPr>
          </a:p>
        </p:txBody>
      </p:sp>
      <p:sp>
        <p:nvSpPr>
          <p:cNvPr id="8" name="object 8"/>
          <p:cNvSpPr txBox="1"/>
          <p:nvPr/>
        </p:nvSpPr>
        <p:spPr>
          <a:xfrm>
            <a:off x="1087119" y="4958079"/>
            <a:ext cx="8354059" cy="1183640"/>
          </a:xfrm>
          <a:prstGeom prst="rect">
            <a:avLst/>
          </a:prstGeom>
          <a:solidFill>
            <a:srgbClr val="EFF9C9"/>
          </a:solidFill>
        </p:spPr>
        <p:txBody>
          <a:bodyPr wrap="square" lIns="0" tIns="91440" rIns="0" bIns="0" rtlCol="0" vert="horz">
            <a:spAutoFit/>
          </a:bodyPr>
          <a:lstStyle/>
          <a:p>
            <a:pPr algn="ctr">
              <a:lnSpc>
                <a:spcPct val="100000"/>
              </a:lnSpc>
              <a:spcBef>
                <a:spcPts val="720"/>
              </a:spcBef>
            </a:pPr>
            <a:r>
              <a:rPr dirty="0" sz="1400" spc="150" b="1">
                <a:solidFill>
                  <a:srgbClr val="404040"/>
                </a:solidFill>
                <a:latin typeface="Yu Gothic UI Semibold"/>
                <a:cs typeface="Yu Gothic UI Semibold"/>
              </a:rPr>
              <a:t>経済資源の配分を可能な限り市場機能に委ねることを是とする。</a:t>
            </a:r>
            <a:endParaRPr sz="1400">
              <a:latin typeface="Yu Gothic UI Semibold"/>
              <a:cs typeface="Yu Gothic UI Semibold"/>
            </a:endParaRPr>
          </a:p>
          <a:p>
            <a:pPr algn="ctr">
              <a:lnSpc>
                <a:spcPts val="1670"/>
              </a:lnSpc>
            </a:pPr>
            <a:r>
              <a:rPr dirty="0" sz="1400" b="1">
                <a:solidFill>
                  <a:srgbClr val="404040"/>
                </a:solidFill>
                <a:latin typeface="Yu Gothic UI Semibold"/>
                <a:cs typeface="Yu Gothic UI Semibold"/>
              </a:rPr>
              <a:t>↓</a:t>
            </a:r>
            <a:endParaRPr sz="1400">
              <a:latin typeface="Yu Gothic UI Semibold"/>
              <a:cs typeface="Yu Gothic UI Semibold"/>
            </a:endParaRPr>
          </a:p>
          <a:p>
            <a:pPr algn="ctr">
              <a:lnSpc>
                <a:spcPts val="2150"/>
              </a:lnSpc>
            </a:pPr>
            <a:r>
              <a:rPr dirty="0" sz="1800" spc="135" b="1">
                <a:latin typeface="Yu Gothic UI Semibold"/>
                <a:cs typeface="Yu Gothic UI Semibold"/>
              </a:rPr>
              <a:t>給付された現金の使途を国民一人一人が自由に選択し、</a:t>
            </a:r>
            <a:endParaRPr sz="1800">
              <a:latin typeface="Yu Gothic UI Semibold"/>
              <a:cs typeface="Yu Gothic UI Semibold"/>
            </a:endParaRPr>
          </a:p>
          <a:p>
            <a:pPr algn="ctr">
              <a:lnSpc>
                <a:spcPct val="100000"/>
              </a:lnSpc>
            </a:pPr>
            <a:r>
              <a:rPr dirty="0" sz="1800" spc="105" b="1">
                <a:latin typeface="Yu Gothic UI Semibold"/>
                <a:cs typeface="Yu Gothic UI Semibold"/>
              </a:rPr>
              <a:t>「</a:t>
            </a:r>
            <a:r>
              <a:rPr dirty="0" sz="1800" spc="210" b="1">
                <a:latin typeface="Yu Gothic UI Semibold"/>
                <a:cs typeface="Yu Gothic UI Semibold"/>
              </a:rPr>
              <a:t>市場機能</a:t>
            </a:r>
            <a:r>
              <a:rPr dirty="0" sz="1800" spc="165" b="1">
                <a:latin typeface="Yu Gothic UI Semibold"/>
                <a:cs typeface="Yu Gothic UI Semibold"/>
              </a:rPr>
              <a:t>を</a:t>
            </a:r>
            <a:r>
              <a:rPr dirty="0" sz="1800" spc="210" b="1">
                <a:latin typeface="Yu Gothic UI Semibold"/>
                <a:cs typeface="Yu Gothic UI Semibold"/>
              </a:rPr>
              <a:t>通</a:t>
            </a:r>
            <a:r>
              <a:rPr dirty="0" sz="1800" spc="155" b="1">
                <a:latin typeface="Yu Gothic UI Semibold"/>
                <a:cs typeface="Yu Gothic UI Semibold"/>
              </a:rPr>
              <a:t>じ</a:t>
            </a:r>
            <a:r>
              <a:rPr dirty="0" sz="1800" spc="170" b="1">
                <a:latin typeface="Yu Gothic UI Semibold"/>
                <a:cs typeface="Yu Gothic UI Semibold"/>
              </a:rPr>
              <a:t>た</a:t>
            </a:r>
            <a:r>
              <a:rPr dirty="0" sz="1800" spc="210" b="1">
                <a:latin typeface="Yu Gothic UI Semibold"/>
                <a:cs typeface="Yu Gothic UI Semibold"/>
              </a:rPr>
              <a:t>合理的資源配分</a:t>
            </a:r>
            <a:r>
              <a:rPr dirty="0" sz="1800" spc="105" b="1">
                <a:latin typeface="Yu Gothic UI Semibold"/>
                <a:cs typeface="Yu Gothic UI Semibold"/>
              </a:rPr>
              <a:t>」</a:t>
            </a:r>
            <a:r>
              <a:rPr dirty="0" sz="1800" spc="180" b="1">
                <a:latin typeface="Yu Gothic UI Semibold"/>
                <a:cs typeface="Yu Gothic UI Semibold"/>
              </a:rPr>
              <a:t>が</a:t>
            </a:r>
            <a:r>
              <a:rPr dirty="0" sz="1800" spc="210" b="1">
                <a:latin typeface="Yu Gothic UI Semibold"/>
                <a:cs typeface="Yu Gothic UI Semibold"/>
              </a:rPr>
              <a:t>行</a:t>
            </a:r>
            <a:r>
              <a:rPr dirty="0" sz="1800" spc="185" b="1">
                <a:latin typeface="Yu Gothic UI Semibold"/>
                <a:cs typeface="Yu Gothic UI Semibold"/>
              </a:rPr>
              <a:t>わ</a:t>
            </a:r>
            <a:r>
              <a:rPr dirty="0" sz="1800" spc="195" b="1">
                <a:latin typeface="Yu Gothic UI Semibold"/>
                <a:cs typeface="Yu Gothic UI Semibold"/>
              </a:rPr>
              <a:t>れ</a:t>
            </a:r>
            <a:r>
              <a:rPr dirty="0" sz="1800" spc="165" b="1">
                <a:latin typeface="Yu Gothic UI Semibold"/>
                <a:cs typeface="Yu Gothic UI Semibold"/>
              </a:rPr>
              <a:t>る</a:t>
            </a:r>
            <a:r>
              <a:rPr dirty="0" sz="1800" spc="155" b="1">
                <a:latin typeface="Yu Gothic UI Semibold"/>
                <a:cs typeface="Yu Gothic UI Semibold"/>
              </a:rPr>
              <a:t>と</a:t>
            </a:r>
            <a:r>
              <a:rPr dirty="0" sz="1800" spc="175" b="1">
                <a:latin typeface="Yu Gothic UI Semibold"/>
                <a:cs typeface="Yu Gothic UI Semibold"/>
              </a:rPr>
              <a:t>い</a:t>
            </a:r>
            <a:r>
              <a:rPr dirty="0" sz="1800" spc="145" b="1">
                <a:latin typeface="Yu Gothic UI Semibold"/>
                <a:cs typeface="Yu Gothic UI Semibold"/>
              </a:rPr>
              <a:t>う</a:t>
            </a:r>
            <a:r>
              <a:rPr dirty="0" sz="1800" spc="210" b="1">
                <a:latin typeface="Yu Gothic UI Semibold"/>
                <a:cs typeface="Yu Gothic UI Semibold"/>
              </a:rPr>
              <a:t>理由</a:t>
            </a:r>
            <a:r>
              <a:rPr dirty="0" sz="1800" spc="175" b="1">
                <a:latin typeface="Yu Gothic UI Semibold"/>
                <a:cs typeface="Yu Gothic UI Semibold"/>
              </a:rPr>
              <a:t>で</a:t>
            </a:r>
            <a:r>
              <a:rPr dirty="0" sz="1800" spc="210" b="1">
                <a:latin typeface="Yu Gothic UI Semibold"/>
                <a:cs typeface="Yu Gothic UI Semibold"/>
              </a:rPr>
              <a:t>支持</a:t>
            </a:r>
            <a:endParaRPr sz="1800">
              <a:latin typeface="Yu Gothic UI Semibold"/>
              <a:cs typeface="Yu Gothic UI Semibold"/>
            </a:endParaRPr>
          </a:p>
        </p:txBody>
      </p:sp>
      <p:sp>
        <p:nvSpPr>
          <p:cNvPr id="9" name="object 9"/>
          <p:cNvSpPr txBox="1"/>
          <p:nvPr/>
        </p:nvSpPr>
        <p:spPr>
          <a:xfrm>
            <a:off x="480617" y="812509"/>
            <a:ext cx="251460" cy="513080"/>
          </a:xfrm>
          <a:prstGeom prst="rect">
            <a:avLst/>
          </a:prstGeom>
        </p:spPr>
        <p:txBody>
          <a:bodyPr wrap="square" lIns="0" tIns="12700" rIns="0" bIns="0" rtlCol="0" vert="horz">
            <a:spAutoFit/>
          </a:bodyPr>
          <a:lstStyle/>
          <a:p>
            <a:pPr marL="12700">
              <a:lnSpc>
                <a:spcPct val="100000"/>
              </a:lnSpc>
              <a:spcBef>
                <a:spcPts val="100"/>
              </a:spcBef>
            </a:pPr>
            <a:r>
              <a:rPr dirty="0" sz="3200" b="1">
                <a:solidFill>
                  <a:srgbClr val="404040"/>
                </a:solidFill>
                <a:latin typeface="Yu Gothic UI Semibold"/>
                <a:cs typeface="Yu Gothic UI Semibold"/>
              </a:rPr>
              <a:t>3</a:t>
            </a:r>
            <a:endParaRPr sz="3200">
              <a:latin typeface="Yu Gothic UI Semibold"/>
              <a:cs typeface="Yu Gothic UI Semibold"/>
            </a:endParaRPr>
          </a:p>
        </p:txBody>
      </p:sp>
      <p:sp>
        <p:nvSpPr>
          <p:cNvPr id="10" name="object 10"/>
          <p:cNvSpPr txBox="1"/>
          <p:nvPr/>
        </p:nvSpPr>
        <p:spPr>
          <a:xfrm>
            <a:off x="392631" y="1320509"/>
            <a:ext cx="431800" cy="4902200"/>
          </a:xfrm>
          <a:prstGeom prst="rect">
            <a:avLst/>
          </a:prstGeom>
        </p:spPr>
        <p:txBody>
          <a:bodyPr wrap="square" lIns="0" tIns="0" rIns="0" bIns="0" rtlCol="0" vert="eaVert">
            <a:spAutoFit/>
          </a:bodyPr>
          <a:lstStyle/>
          <a:p>
            <a:pPr marL="12700">
              <a:lnSpc>
                <a:spcPct val="60000"/>
              </a:lnSpc>
            </a:pPr>
            <a:r>
              <a:rPr dirty="0" sz="3200" b="1">
                <a:solidFill>
                  <a:srgbClr val="404040"/>
                </a:solidFill>
                <a:latin typeface="Meiryo"/>
                <a:cs typeface="Meiryo"/>
              </a:rPr>
              <a:t>つの経済思想からの合理性</a:t>
            </a:r>
            <a:endParaRPr sz="3200">
              <a:latin typeface="Meiryo"/>
              <a:cs typeface="Meiry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37959" y="2339339"/>
            <a:ext cx="2913380" cy="408940"/>
          </a:xfrm>
          <a:custGeom>
            <a:avLst/>
            <a:gdLst/>
            <a:ahLst/>
            <a:cxnLst/>
            <a:rect l="l" t="t" r="r" b="b"/>
            <a:pathLst>
              <a:path w="2913379" h="408939">
                <a:moveTo>
                  <a:pt x="1456690" y="0"/>
                </a:moveTo>
                <a:lnTo>
                  <a:pt x="0" y="408939"/>
                </a:lnTo>
                <a:lnTo>
                  <a:pt x="2913380" y="408939"/>
                </a:lnTo>
                <a:lnTo>
                  <a:pt x="1456690" y="0"/>
                </a:lnTo>
                <a:close/>
              </a:path>
            </a:pathLst>
          </a:custGeom>
          <a:solidFill>
            <a:srgbClr val="BADFE2"/>
          </a:solidFill>
        </p:spPr>
        <p:txBody>
          <a:bodyPr wrap="square" lIns="0" tIns="0" rIns="0" bIns="0" rtlCol="0"/>
          <a:lstStyle/>
          <a:p/>
        </p:txBody>
      </p:sp>
      <p:sp>
        <p:nvSpPr>
          <p:cNvPr id="3" name="object 3"/>
          <p:cNvSpPr/>
          <p:nvPr/>
        </p:nvSpPr>
        <p:spPr>
          <a:xfrm>
            <a:off x="632460" y="2344419"/>
            <a:ext cx="5867400" cy="411480"/>
          </a:xfrm>
          <a:custGeom>
            <a:avLst/>
            <a:gdLst/>
            <a:ahLst/>
            <a:cxnLst/>
            <a:rect l="l" t="t" r="r" b="b"/>
            <a:pathLst>
              <a:path w="5867400" h="411480">
                <a:moveTo>
                  <a:pt x="2913380" y="411480"/>
                </a:moveTo>
                <a:lnTo>
                  <a:pt x="1456690" y="2540"/>
                </a:lnTo>
                <a:lnTo>
                  <a:pt x="0" y="411480"/>
                </a:lnTo>
                <a:lnTo>
                  <a:pt x="2913380" y="411480"/>
                </a:lnTo>
                <a:close/>
              </a:path>
              <a:path w="5867400" h="411480">
                <a:moveTo>
                  <a:pt x="5867400" y="408940"/>
                </a:moveTo>
                <a:lnTo>
                  <a:pt x="4409440" y="0"/>
                </a:lnTo>
                <a:lnTo>
                  <a:pt x="2951480" y="408940"/>
                </a:lnTo>
                <a:lnTo>
                  <a:pt x="5867400" y="408940"/>
                </a:lnTo>
                <a:close/>
              </a:path>
            </a:pathLst>
          </a:custGeom>
          <a:solidFill>
            <a:srgbClr val="BADFE2"/>
          </a:solidFill>
        </p:spPr>
        <p:txBody>
          <a:bodyPr wrap="square" lIns="0" tIns="0" rIns="0" bIns="0" rtlCol="0"/>
          <a:lstStyle/>
          <a:p/>
        </p:txBody>
      </p:sp>
      <p:graphicFrame>
        <p:nvGraphicFramePr>
          <p:cNvPr id="4" name="object 4"/>
          <p:cNvGraphicFramePr>
            <a:graphicFrameLocks noGrp="1"/>
          </p:cNvGraphicFramePr>
          <p:nvPr/>
        </p:nvGraphicFramePr>
        <p:xfrm>
          <a:off x="632459" y="2750820"/>
          <a:ext cx="8818880" cy="2472690"/>
        </p:xfrm>
        <a:graphic>
          <a:graphicData uri="http://schemas.openxmlformats.org/drawingml/2006/table">
            <a:tbl>
              <a:tblPr firstRow="1" bandRow="1">
                <a:tableStyleId>{2D5ABB26-0587-4C30-8999-92F81FD0307C}</a:tableStyleId>
              </a:tblPr>
              <a:tblGrid>
                <a:gridCol w="220979"/>
                <a:gridCol w="2448560"/>
                <a:gridCol w="262889"/>
                <a:gridCol w="257810"/>
                <a:gridCol w="2448560"/>
                <a:gridCol w="247650"/>
                <a:gridCol w="245110"/>
                <a:gridCol w="2458719"/>
                <a:gridCol w="228600"/>
              </a:tblGrid>
              <a:tr h="314960">
                <a:tc>
                  <a:txBody>
                    <a:bodyPr/>
                    <a:lstStyle/>
                    <a:p>
                      <a:pPr>
                        <a:lnSpc>
                          <a:spcPct val="100000"/>
                        </a:lnSpc>
                      </a:pPr>
                      <a:endParaRPr sz="1800">
                        <a:latin typeface="Times New Roman"/>
                        <a:cs typeface="Times New Roman"/>
                      </a:endParaRPr>
                    </a:p>
                  </a:txBody>
                  <a:tcPr marL="0" marR="0" marB="0" marT="0">
                    <a:solidFill>
                      <a:srgbClr val="BADFE2"/>
                    </a:solidFill>
                  </a:tcPr>
                </a:tc>
                <a:tc>
                  <a:txBody>
                    <a:bodyPr/>
                    <a:lstStyle/>
                    <a:p>
                      <a:pPr marL="765810">
                        <a:lnSpc>
                          <a:spcPct val="100000"/>
                        </a:lnSpc>
                        <a:spcBef>
                          <a:spcPts val="65"/>
                        </a:spcBef>
                      </a:pPr>
                      <a:r>
                        <a:rPr dirty="0" sz="1800" b="1">
                          <a:latin typeface="Yu Gothic UI Semibold"/>
                          <a:cs typeface="Yu Gothic UI Semibold"/>
                        </a:rPr>
                        <a:t>税制改革</a:t>
                      </a:r>
                      <a:endParaRPr sz="1800">
                        <a:latin typeface="Yu Gothic UI Semibold"/>
                        <a:cs typeface="Yu Gothic UI Semibold"/>
                      </a:endParaRPr>
                    </a:p>
                  </a:txBody>
                  <a:tcPr marL="0" marR="0" marB="0" marT="8255">
                    <a:solidFill>
                      <a:srgbClr val="FFFFFF"/>
                    </a:solidFill>
                  </a:tcPr>
                </a:tc>
                <a:tc>
                  <a:txBody>
                    <a:bodyPr/>
                    <a:lstStyle/>
                    <a:p>
                      <a:pPr>
                        <a:lnSpc>
                          <a:spcPct val="100000"/>
                        </a:lnSpc>
                      </a:pPr>
                      <a:endParaRPr sz="1800">
                        <a:latin typeface="Times New Roman"/>
                        <a:cs typeface="Times New Roman"/>
                      </a:endParaRPr>
                    </a:p>
                  </a:txBody>
                  <a:tcPr marL="0" marR="0" marB="0" marT="0">
                    <a:lnR w="38100">
                      <a:solidFill>
                        <a:srgbClr val="FFFFFF"/>
                      </a:solidFill>
                      <a:prstDash val="solid"/>
                    </a:lnR>
                    <a:solidFill>
                      <a:srgbClr val="BADFE2"/>
                    </a:solidFill>
                  </a:tcPr>
                </a:tc>
                <a:tc>
                  <a:txBody>
                    <a:bodyPr/>
                    <a:lstStyle/>
                    <a:p>
                      <a:pPr>
                        <a:lnSpc>
                          <a:spcPct val="100000"/>
                        </a:lnSpc>
                      </a:pPr>
                      <a:endParaRPr sz="1800">
                        <a:latin typeface="Times New Roman"/>
                        <a:cs typeface="Times New Roman"/>
                      </a:endParaRPr>
                    </a:p>
                  </a:txBody>
                  <a:tcPr marL="0" marR="0" marB="0" marT="0">
                    <a:lnL w="38100">
                      <a:solidFill>
                        <a:srgbClr val="FFFFFF"/>
                      </a:solidFill>
                      <a:prstDash val="solid"/>
                    </a:lnL>
                    <a:solidFill>
                      <a:srgbClr val="BADFE2"/>
                    </a:solidFill>
                  </a:tcPr>
                </a:tc>
                <a:tc>
                  <a:txBody>
                    <a:bodyPr/>
                    <a:lstStyle/>
                    <a:p>
                      <a:pPr marL="530860">
                        <a:lnSpc>
                          <a:spcPct val="100000"/>
                        </a:lnSpc>
                        <a:spcBef>
                          <a:spcPts val="105"/>
                        </a:spcBef>
                      </a:pPr>
                      <a:r>
                        <a:rPr dirty="0" sz="1800" spc="15" b="1">
                          <a:latin typeface="MS PGothic"/>
                          <a:cs typeface="MS PGothic"/>
                        </a:rPr>
                        <a:t>社会保障改革</a:t>
                      </a:r>
                      <a:endParaRPr sz="1800">
                        <a:latin typeface="MS PGothic"/>
                        <a:cs typeface="MS PGothic"/>
                      </a:endParaRPr>
                    </a:p>
                  </a:txBody>
                  <a:tcPr marL="0" marR="0" marB="0" marT="13335">
                    <a:solidFill>
                      <a:srgbClr val="FFFFFF"/>
                    </a:solidFill>
                  </a:tcPr>
                </a:tc>
                <a:tc>
                  <a:txBody>
                    <a:bodyPr/>
                    <a:lstStyle/>
                    <a:p>
                      <a:pPr>
                        <a:lnSpc>
                          <a:spcPct val="100000"/>
                        </a:lnSpc>
                      </a:pPr>
                      <a:endParaRPr sz="1800">
                        <a:latin typeface="Times New Roman"/>
                        <a:cs typeface="Times New Roman"/>
                      </a:endParaRPr>
                    </a:p>
                  </a:txBody>
                  <a:tcPr marL="0" marR="0" marB="0" marT="0">
                    <a:lnR w="38100">
                      <a:solidFill>
                        <a:srgbClr val="FFFFFF"/>
                      </a:solidFill>
                      <a:prstDash val="solid"/>
                    </a:lnR>
                    <a:solidFill>
                      <a:srgbClr val="BADFE2"/>
                    </a:solidFill>
                  </a:tcPr>
                </a:tc>
                <a:tc>
                  <a:txBody>
                    <a:bodyPr/>
                    <a:lstStyle/>
                    <a:p>
                      <a:pPr>
                        <a:lnSpc>
                          <a:spcPct val="100000"/>
                        </a:lnSpc>
                      </a:pPr>
                      <a:endParaRPr sz="1800">
                        <a:latin typeface="Times New Roman"/>
                        <a:cs typeface="Times New Roman"/>
                      </a:endParaRPr>
                    </a:p>
                  </a:txBody>
                  <a:tcPr marL="0" marR="0" marB="0" marT="0">
                    <a:lnL w="38100">
                      <a:solidFill>
                        <a:srgbClr val="FFFFFF"/>
                      </a:solidFill>
                      <a:prstDash val="solid"/>
                    </a:lnL>
                    <a:solidFill>
                      <a:srgbClr val="BADFE2"/>
                    </a:solidFill>
                  </a:tcPr>
                </a:tc>
                <a:tc>
                  <a:txBody>
                    <a:bodyPr/>
                    <a:lstStyle/>
                    <a:p>
                      <a:pPr marL="227329">
                        <a:lnSpc>
                          <a:spcPct val="100000"/>
                        </a:lnSpc>
                        <a:spcBef>
                          <a:spcPts val="75"/>
                        </a:spcBef>
                      </a:pPr>
                      <a:r>
                        <a:rPr dirty="0" sz="1800" spc="15" b="1">
                          <a:latin typeface="MS PGothic"/>
                          <a:cs typeface="MS PGothic"/>
                        </a:rPr>
                        <a:t>徹底</a:t>
                      </a:r>
                      <a:r>
                        <a:rPr dirty="0" sz="1800" spc="20" b="1">
                          <a:latin typeface="MS PGothic"/>
                          <a:cs typeface="MS PGothic"/>
                        </a:rPr>
                        <a:t>し</a:t>
                      </a:r>
                      <a:r>
                        <a:rPr dirty="0" sz="1800" spc="20" b="1">
                          <a:latin typeface="MS PGothic"/>
                          <a:cs typeface="MS PGothic"/>
                        </a:rPr>
                        <a:t>た行財政</a:t>
                      </a:r>
                      <a:r>
                        <a:rPr dirty="0" sz="1800" b="1">
                          <a:latin typeface="MS PGothic"/>
                          <a:cs typeface="MS PGothic"/>
                        </a:rPr>
                        <a:t>改革</a:t>
                      </a:r>
                      <a:endParaRPr sz="1800">
                        <a:latin typeface="MS PGothic"/>
                        <a:cs typeface="MS PGothic"/>
                      </a:endParaRPr>
                    </a:p>
                  </a:txBody>
                  <a:tcPr marL="0" marR="0" marB="0" marT="9525">
                    <a:solidFill>
                      <a:srgbClr val="FFFFFF"/>
                    </a:solidFill>
                  </a:tcPr>
                </a:tc>
                <a:tc>
                  <a:txBody>
                    <a:bodyPr/>
                    <a:lstStyle/>
                    <a:p>
                      <a:pPr>
                        <a:lnSpc>
                          <a:spcPct val="100000"/>
                        </a:lnSpc>
                      </a:pPr>
                      <a:endParaRPr sz="1800">
                        <a:latin typeface="Times New Roman"/>
                        <a:cs typeface="Times New Roman"/>
                      </a:endParaRPr>
                    </a:p>
                  </a:txBody>
                  <a:tcPr marL="0" marR="0" marB="0" marT="0">
                    <a:solidFill>
                      <a:srgbClr val="BADFE2"/>
                    </a:solidFill>
                  </a:tcPr>
                </a:tc>
              </a:tr>
              <a:tr h="1464945">
                <a:tc gridSpan="3">
                  <a:txBody>
                    <a:bodyPr/>
                    <a:lstStyle/>
                    <a:p>
                      <a:pPr marL="207010">
                        <a:lnSpc>
                          <a:spcPct val="100000"/>
                        </a:lnSpc>
                        <a:spcBef>
                          <a:spcPts val="470"/>
                        </a:spcBef>
                      </a:pPr>
                      <a:r>
                        <a:rPr dirty="0" sz="1600" b="1">
                          <a:solidFill>
                            <a:srgbClr val="404040"/>
                          </a:solidFill>
                          <a:latin typeface="Yu Gothic UI Semibold"/>
                          <a:cs typeface="Yu Gothic UI Semibold"/>
                        </a:rPr>
                        <a:t>・捕捉率向上、適正化</a:t>
                      </a:r>
                      <a:endParaRPr sz="1600">
                        <a:latin typeface="Yu Gothic UI Semibold"/>
                        <a:cs typeface="Yu Gothic UI Semibold"/>
                      </a:endParaRPr>
                    </a:p>
                    <a:p>
                      <a:pPr marL="207010">
                        <a:lnSpc>
                          <a:spcPct val="100000"/>
                        </a:lnSpc>
                      </a:pPr>
                      <a:r>
                        <a:rPr dirty="0" sz="1600" b="1">
                          <a:solidFill>
                            <a:srgbClr val="404040"/>
                          </a:solidFill>
                          <a:latin typeface="Yu Gothic UI Semibold"/>
                          <a:cs typeface="Yu Gothic UI Semibold"/>
                        </a:rPr>
                        <a:t>・逆累進性の是正</a:t>
                      </a:r>
                      <a:endParaRPr sz="1600">
                        <a:latin typeface="Yu Gothic UI Semibold"/>
                        <a:cs typeface="Yu Gothic UI Semibold"/>
                      </a:endParaRPr>
                    </a:p>
                    <a:p>
                      <a:pPr marL="207010">
                        <a:lnSpc>
                          <a:spcPct val="100000"/>
                        </a:lnSpc>
                      </a:pPr>
                      <a:r>
                        <a:rPr dirty="0" sz="1600" b="1">
                          <a:solidFill>
                            <a:srgbClr val="404040"/>
                          </a:solidFill>
                          <a:latin typeface="Yu Gothic UI Semibold"/>
                          <a:cs typeface="Yu Gothic UI Semibold"/>
                        </a:rPr>
                        <a:t>・課税ベース拡大</a:t>
                      </a:r>
                      <a:endParaRPr sz="1600">
                        <a:latin typeface="Yu Gothic UI Semibold"/>
                        <a:cs typeface="Yu Gothic UI Semibold"/>
                      </a:endParaRPr>
                    </a:p>
                    <a:p>
                      <a:pPr marL="207010">
                        <a:lnSpc>
                          <a:spcPct val="100000"/>
                        </a:lnSpc>
                      </a:pPr>
                      <a:r>
                        <a:rPr dirty="0" sz="1600" b="1">
                          <a:solidFill>
                            <a:srgbClr val="404040"/>
                          </a:solidFill>
                          <a:latin typeface="Yu Gothic UI Semibold"/>
                          <a:cs typeface="Yu Gothic UI Semibold"/>
                        </a:rPr>
                        <a:t>・フローからストックへ</a:t>
                      </a:r>
                      <a:endParaRPr sz="1600">
                        <a:latin typeface="Yu Gothic UI Semibold"/>
                        <a:cs typeface="Yu Gothic UI Semibold"/>
                      </a:endParaRPr>
                    </a:p>
                    <a:p>
                      <a:pPr marL="207010">
                        <a:lnSpc>
                          <a:spcPct val="100000"/>
                        </a:lnSpc>
                      </a:pPr>
                      <a:r>
                        <a:rPr dirty="0" sz="1600" b="1">
                          <a:solidFill>
                            <a:srgbClr val="404040"/>
                          </a:solidFill>
                          <a:latin typeface="Yu Gothic UI Semibold"/>
                          <a:cs typeface="Yu Gothic UI Semibold"/>
                        </a:rPr>
                        <a:t>・経済成長による税収増</a:t>
                      </a:r>
                      <a:endParaRPr sz="1600">
                        <a:latin typeface="Yu Gothic UI Semibold"/>
                        <a:cs typeface="Yu Gothic UI Semibold"/>
                      </a:endParaRPr>
                    </a:p>
                  </a:txBody>
                  <a:tcPr marL="0" marR="0" marB="0" marT="59690">
                    <a:lnR w="38100">
                      <a:solidFill>
                        <a:srgbClr val="FFFFFF"/>
                      </a:solidFill>
                      <a:prstDash val="solid"/>
                    </a:lnR>
                    <a:lnB w="76200">
                      <a:solidFill>
                        <a:srgbClr val="FFFFFF"/>
                      </a:solidFill>
                      <a:prstDash val="solid"/>
                    </a:lnB>
                    <a:solidFill>
                      <a:srgbClr val="BADFE2"/>
                    </a:solidFill>
                  </a:tcPr>
                </a:tc>
                <a:tc hMerge="1">
                  <a:txBody>
                    <a:bodyPr/>
                    <a:lstStyle/>
                    <a:p>
                      <a:pPr/>
                    </a:p>
                  </a:txBody>
                  <a:tcPr marL="0" marR="0" marB="0" marT="0"/>
                </a:tc>
                <a:tc hMerge="1">
                  <a:txBody>
                    <a:bodyPr/>
                    <a:lstStyle/>
                    <a:p>
                      <a:pPr/>
                    </a:p>
                  </a:txBody>
                  <a:tcPr marL="0" marR="0" marB="0" marT="0"/>
                </a:tc>
                <a:tc gridSpan="3">
                  <a:txBody>
                    <a:bodyPr/>
                    <a:lstStyle/>
                    <a:p>
                      <a:pPr marL="243840">
                        <a:lnSpc>
                          <a:spcPct val="100000"/>
                        </a:lnSpc>
                        <a:spcBef>
                          <a:spcPts val="450"/>
                        </a:spcBef>
                      </a:pPr>
                      <a:r>
                        <a:rPr dirty="0" sz="1600" b="1">
                          <a:solidFill>
                            <a:srgbClr val="404040"/>
                          </a:solidFill>
                          <a:latin typeface="Yu Gothic UI Semibold"/>
                          <a:cs typeface="Yu Gothic UI Semibold"/>
                        </a:rPr>
                        <a:t>・基礎年金改革</a:t>
                      </a:r>
                      <a:endParaRPr sz="1600">
                        <a:latin typeface="Yu Gothic UI Semibold"/>
                        <a:cs typeface="Yu Gothic UI Semibold"/>
                      </a:endParaRPr>
                    </a:p>
                    <a:p>
                      <a:pPr marL="243840">
                        <a:lnSpc>
                          <a:spcPct val="100000"/>
                        </a:lnSpc>
                      </a:pPr>
                      <a:r>
                        <a:rPr dirty="0" sz="1600" b="1">
                          <a:solidFill>
                            <a:srgbClr val="404040"/>
                          </a:solidFill>
                          <a:latin typeface="Yu Gothic UI Semibold"/>
                          <a:cs typeface="Yu Gothic UI Semibold"/>
                        </a:rPr>
                        <a:t>・医療保険改革</a:t>
                      </a:r>
                      <a:endParaRPr sz="1600">
                        <a:latin typeface="Yu Gothic UI Semibold"/>
                        <a:cs typeface="Yu Gothic UI Semibold"/>
                      </a:endParaRPr>
                    </a:p>
                    <a:p>
                      <a:pPr marL="243840">
                        <a:lnSpc>
                          <a:spcPct val="100000"/>
                        </a:lnSpc>
                      </a:pPr>
                      <a:r>
                        <a:rPr dirty="0" sz="1600" b="1">
                          <a:solidFill>
                            <a:srgbClr val="404040"/>
                          </a:solidFill>
                          <a:latin typeface="Yu Gothic UI Semibold"/>
                          <a:cs typeface="Yu Gothic UI Semibold"/>
                        </a:rPr>
                        <a:t>・生活保護改革</a:t>
                      </a:r>
                      <a:endParaRPr sz="1600">
                        <a:latin typeface="Yu Gothic UI Semibold"/>
                        <a:cs typeface="Yu Gothic UI Semibold"/>
                      </a:endParaRPr>
                    </a:p>
                    <a:p>
                      <a:pPr marL="447040" marR="669925" indent="-203200">
                        <a:lnSpc>
                          <a:spcPct val="100000"/>
                        </a:lnSpc>
                      </a:pPr>
                      <a:r>
                        <a:rPr dirty="0" sz="1600" b="1">
                          <a:solidFill>
                            <a:srgbClr val="404040"/>
                          </a:solidFill>
                          <a:latin typeface="Yu Gothic UI Semibold"/>
                          <a:cs typeface="Yu Gothic UI Semibold"/>
                        </a:rPr>
                        <a:t>・その他の社会保障</a:t>
                      </a:r>
                      <a:r>
                        <a:rPr dirty="0" sz="1600" spc="-195" b="1">
                          <a:solidFill>
                            <a:srgbClr val="404040"/>
                          </a:solidFill>
                          <a:latin typeface="Yu Gothic UI Semibold"/>
                          <a:cs typeface="Yu Gothic UI Semibold"/>
                        </a:rPr>
                        <a:t>の </a:t>
                      </a:r>
                      <a:r>
                        <a:rPr dirty="0" sz="1600" spc="25" b="1">
                          <a:solidFill>
                            <a:srgbClr val="404040"/>
                          </a:solidFill>
                          <a:latin typeface="Yu Gothic UI Semibold"/>
                          <a:cs typeface="Yu Gothic UI Semibold"/>
                        </a:rPr>
                        <a:t>整理統合</a:t>
                      </a:r>
                      <a:r>
                        <a:rPr dirty="0" sz="1600" spc="20" b="1">
                          <a:solidFill>
                            <a:srgbClr val="404040"/>
                          </a:solidFill>
                          <a:latin typeface="Yu Gothic UI Semibold"/>
                          <a:cs typeface="Yu Gothic UI Semibold"/>
                        </a:rPr>
                        <a:t>や</a:t>
                      </a:r>
                      <a:r>
                        <a:rPr dirty="0" sz="1600" spc="25" b="1">
                          <a:solidFill>
                            <a:srgbClr val="404040"/>
                          </a:solidFill>
                          <a:latin typeface="Yu Gothic UI Semibold"/>
                          <a:cs typeface="Yu Gothic UI Semibold"/>
                        </a:rPr>
                        <a:t>簡素化</a:t>
                      </a:r>
                      <a:endParaRPr sz="1600">
                        <a:latin typeface="Yu Gothic UI Semibold"/>
                        <a:cs typeface="Yu Gothic UI Semibold"/>
                      </a:endParaRPr>
                    </a:p>
                  </a:txBody>
                  <a:tcPr marL="0" marR="0" marB="0" marT="57150">
                    <a:lnL w="38100">
                      <a:solidFill>
                        <a:srgbClr val="FFFFFF"/>
                      </a:solidFill>
                      <a:prstDash val="solid"/>
                    </a:lnL>
                    <a:lnR w="38100">
                      <a:solidFill>
                        <a:srgbClr val="FFFFFF"/>
                      </a:solidFill>
                      <a:prstDash val="solid"/>
                    </a:lnR>
                    <a:lnB w="76200">
                      <a:solidFill>
                        <a:srgbClr val="FFFFFF"/>
                      </a:solidFill>
                      <a:prstDash val="solid"/>
                    </a:lnB>
                    <a:solidFill>
                      <a:srgbClr val="BADFE2"/>
                    </a:solidFill>
                  </a:tcPr>
                </a:tc>
                <a:tc hMerge="1">
                  <a:txBody>
                    <a:bodyPr/>
                    <a:lstStyle/>
                    <a:p>
                      <a:pPr/>
                    </a:p>
                  </a:txBody>
                  <a:tcPr marL="0" marR="0" marB="0" marT="0"/>
                </a:tc>
                <a:tc hMerge="1">
                  <a:txBody>
                    <a:bodyPr/>
                    <a:lstStyle/>
                    <a:p>
                      <a:pPr/>
                    </a:p>
                  </a:txBody>
                  <a:tcPr marL="0" marR="0" marB="0" marT="0"/>
                </a:tc>
                <a:tc gridSpan="3">
                  <a:txBody>
                    <a:bodyPr/>
                    <a:lstStyle/>
                    <a:p>
                      <a:pPr marL="209550">
                        <a:lnSpc>
                          <a:spcPct val="100000"/>
                        </a:lnSpc>
                        <a:spcBef>
                          <a:spcPts val="450"/>
                        </a:spcBef>
                      </a:pPr>
                      <a:r>
                        <a:rPr dirty="0" sz="1600" b="1">
                          <a:solidFill>
                            <a:srgbClr val="404040"/>
                          </a:solidFill>
                          <a:latin typeface="Yu Gothic UI Semibold"/>
                          <a:cs typeface="Yu Gothic UI Semibold"/>
                        </a:rPr>
                        <a:t>・徴収漏れの適正化</a:t>
                      </a:r>
                      <a:endParaRPr sz="1600">
                        <a:latin typeface="Yu Gothic UI Semibold"/>
                        <a:cs typeface="Yu Gothic UI Semibold"/>
                      </a:endParaRPr>
                    </a:p>
                    <a:p>
                      <a:pPr marL="209550">
                        <a:lnSpc>
                          <a:spcPct val="100000"/>
                        </a:lnSpc>
                      </a:pPr>
                      <a:r>
                        <a:rPr dirty="0" sz="1600" b="1">
                          <a:solidFill>
                            <a:srgbClr val="404040"/>
                          </a:solidFill>
                          <a:latin typeface="Yu Gothic UI Semibold"/>
                          <a:cs typeface="Yu Gothic UI Semibold"/>
                        </a:rPr>
                        <a:t>・国と地方の政策合理化</a:t>
                      </a:r>
                      <a:endParaRPr sz="1600">
                        <a:latin typeface="Yu Gothic UI Semibold"/>
                        <a:cs typeface="Yu Gothic UI Semibold"/>
                      </a:endParaRPr>
                    </a:p>
                    <a:p>
                      <a:pPr marL="209550">
                        <a:lnSpc>
                          <a:spcPct val="100000"/>
                        </a:lnSpc>
                      </a:pPr>
                      <a:r>
                        <a:rPr dirty="0" sz="1600" b="1">
                          <a:solidFill>
                            <a:srgbClr val="404040"/>
                          </a:solidFill>
                          <a:latin typeface="Yu Gothic UI Semibold"/>
                          <a:cs typeface="Yu Gothic UI Semibold"/>
                        </a:rPr>
                        <a:t>・公共事業や補助金の見直し</a:t>
                      </a:r>
                      <a:endParaRPr sz="1600">
                        <a:latin typeface="Yu Gothic UI Semibold"/>
                        <a:cs typeface="Yu Gothic UI Semibold"/>
                      </a:endParaRPr>
                    </a:p>
                    <a:p>
                      <a:pPr marL="209550">
                        <a:lnSpc>
                          <a:spcPct val="100000"/>
                        </a:lnSpc>
                      </a:pPr>
                      <a:r>
                        <a:rPr dirty="0" sz="1600" b="1">
                          <a:solidFill>
                            <a:srgbClr val="404040"/>
                          </a:solidFill>
                          <a:latin typeface="Yu Gothic UI Semibold"/>
                          <a:cs typeface="Yu Gothic UI Semibold"/>
                        </a:rPr>
                        <a:t>・行政コストの削減</a:t>
                      </a:r>
                      <a:endParaRPr sz="1600">
                        <a:latin typeface="Yu Gothic UI Semibold"/>
                        <a:cs typeface="Yu Gothic UI Semibold"/>
                      </a:endParaRPr>
                    </a:p>
                    <a:p>
                      <a:pPr marL="209550">
                        <a:lnSpc>
                          <a:spcPct val="100000"/>
                        </a:lnSpc>
                      </a:pPr>
                      <a:r>
                        <a:rPr dirty="0" sz="1600" b="1">
                          <a:solidFill>
                            <a:srgbClr val="404040"/>
                          </a:solidFill>
                          <a:latin typeface="Yu Gothic UI Semibold"/>
                          <a:cs typeface="Yu Gothic UI Semibold"/>
                        </a:rPr>
                        <a:t>・財政効率化効果</a:t>
                      </a:r>
                      <a:endParaRPr sz="1600">
                        <a:latin typeface="Yu Gothic UI Semibold"/>
                        <a:cs typeface="Yu Gothic UI Semibold"/>
                      </a:endParaRPr>
                    </a:p>
                  </a:txBody>
                  <a:tcPr marL="0" marR="0" marB="0" marT="57150">
                    <a:lnL w="38100">
                      <a:solidFill>
                        <a:srgbClr val="FFFFFF"/>
                      </a:solidFill>
                      <a:prstDash val="solid"/>
                    </a:lnL>
                    <a:lnB w="76200">
                      <a:solidFill>
                        <a:srgbClr val="FFFFFF"/>
                      </a:solidFill>
                      <a:prstDash val="solid"/>
                    </a:lnB>
                    <a:solidFill>
                      <a:srgbClr val="BADFE2"/>
                    </a:solidFill>
                  </a:tcPr>
                </a:tc>
                <a:tc hMerge="1">
                  <a:txBody>
                    <a:bodyPr/>
                    <a:lstStyle/>
                    <a:p>
                      <a:pPr/>
                    </a:p>
                  </a:txBody>
                  <a:tcPr marL="0" marR="0" marB="0" marT="0"/>
                </a:tc>
                <a:tc hMerge="1">
                  <a:txBody>
                    <a:bodyPr/>
                    <a:lstStyle/>
                    <a:p>
                      <a:pPr/>
                    </a:p>
                  </a:txBody>
                  <a:tcPr marL="0" marR="0" marB="0" marT="0"/>
                </a:tc>
              </a:tr>
              <a:tr h="692785">
                <a:tc gridSpan="9">
                  <a:txBody>
                    <a:bodyPr/>
                    <a:lstStyle/>
                    <a:p>
                      <a:pPr marL="957580">
                        <a:lnSpc>
                          <a:spcPct val="100000"/>
                        </a:lnSpc>
                        <a:spcBef>
                          <a:spcPts val="1605"/>
                        </a:spcBef>
                      </a:pPr>
                      <a:r>
                        <a:rPr dirty="0" sz="2000" spc="10" b="1">
                          <a:solidFill>
                            <a:srgbClr val="FD5B12"/>
                          </a:solidFill>
                          <a:latin typeface="MS PGothic"/>
                          <a:cs typeface="MS PGothic"/>
                        </a:rPr>
                        <a:t>シ</a:t>
                      </a:r>
                      <a:r>
                        <a:rPr dirty="0" sz="2000" b="1">
                          <a:solidFill>
                            <a:srgbClr val="FD5B12"/>
                          </a:solidFill>
                          <a:latin typeface="MS PGothic"/>
                          <a:cs typeface="MS PGothic"/>
                        </a:rPr>
                        <a:t>ンプ</a:t>
                      </a:r>
                      <a:r>
                        <a:rPr dirty="0" sz="2000" spc="10" b="1">
                          <a:solidFill>
                            <a:srgbClr val="FD5B12"/>
                          </a:solidFill>
                          <a:latin typeface="MS PGothic"/>
                          <a:cs typeface="MS PGothic"/>
                        </a:rPr>
                        <a:t>ル</a:t>
                      </a:r>
                      <a:r>
                        <a:rPr dirty="0" sz="2000" spc="5" b="1">
                          <a:solidFill>
                            <a:srgbClr val="FD5B12"/>
                          </a:solidFill>
                          <a:latin typeface="MS PGothic"/>
                          <a:cs typeface="MS PGothic"/>
                        </a:rPr>
                        <a:t>で</a:t>
                      </a:r>
                      <a:r>
                        <a:rPr dirty="0" sz="2000" spc="10" b="1">
                          <a:solidFill>
                            <a:srgbClr val="FD5B12"/>
                          </a:solidFill>
                          <a:latin typeface="MS PGothic"/>
                          <a:cs typeface="MS PGothic"/>
                        </a:rPr>
                        <a:t>公平公</a:t>
                      </a:r>
                      <a:r>
                        <a:rPr dirty="0" sz="2000" spc="-10" b="1">
                          <a:solidFill>
                            <a:srgbClr val="FD5B12"/>
                          </a:solidFill>
                          <a:latin typeface="MS PGothic"/>
                          <a:cs typeface="MS PGothic"/>
                        </a:rPr>
                        <a:t>正</a:t>
                      </a:r>
                      <a:r>
                        <a:rPr dirty="0" sz="2000" spc="5" b="1">
                          <a:solidFill>
                            <a:srgbClr val="FD5B12"/>
                          </a:solidFill>
                          <a:latin typeface="MS PGothic"/>
                          <a:cs typeface="MS PGothic"/>
                        </a:rPr>
                        <a:t>な</a:t>
                      </a:r>
                      <a:r>
                        <a:rPr dirty="0" sz="2000" spc="10" b="1">
                          <a:solidFill>
                            <a:srgbClr val="FD5B12"/>
                          </a:solidFill>
                          <a:latin typeface="MS PGothic"/>
                          <a:cs typeface="MS PGothic"/>
                        </a:rPr>
                        <a:t>社</a:t>
                      </a:r>
                      <a:r>
                        <a:rPr dirty="0" sz="2000" spc="-10" b="1">
                          <a:solidFill>
                            <a:srgbClr val="FD5B12"/>
                          </a:solidFill>
                          <a:latin typeface="MS PGothic"/>
                          <a:cs typeface="MS PGothic"/>
                        </a:rPr>
                        <a:t>会</a:t>
                      </a:r>
                      <a:r>
                        <a:rPr dirty="0" sz="2000" spc="10" b="1">
                          <a:solidFill>
                            <a:srgbClr val="FD5B12"/>
                          </a:solidFill>
                          <a:latin typeface="MS PGothic"/>
                          <a:cs typeface="MS PGothic"/>
                        </a:rPr>
                        <a:t>制</a:t>
                      </a:r>
                      <a:r>
                        <a:rPr dirty="0" sz="2000" spc="-10" b="1">
                          <a:solidFill>
                            <a:srgbClr val="FD5B12"/>
                          </a:solidFill>
                          <a:latin typeface="MS PGothic"/>
                          <a:cs typeface="MS PGothic"/>
                        </a:rPr>
                        <a:t>度</a:t>
                      </a:r>
                      <a:r>
                        <a:rPr dirty="0" sz="2000" spc="-130" b="1">
                          <a:solidFill>
                            <a:srgbClr val="FD5B12"/>
                          </a:solidFill>
                          <a:latin typeface="MS PGothic"/>
                          <a:cs typeface="MS PGothic"/>
                        </a:rPr>
                        <a:t> </a:t>
                      </a:r>
                      <a:r>
                        <a:rPr dirty="0" sz="1800" spc="-10" b="1">
                          <a:solidFill>
                            <a:srgbClr val="FD5B12"/>
                          </a:solidFill>
                          <a:latin typeface="MS PGothic"/>
                          <a:cs typeface="MS PGothic"/>
                        </a:rPr>
                        <a:t>と</a:t>
                      </a:r>
                      <a:r>
                        <a:rPr dirty="0" sz="1800" spc="-65" b="1">
                          <a:solidFill>
                            <a:srgbClr val="FD5B12"/>
                          </a:solidFill>
                          <a:latin typeface="MS PGothic"/>
                          <a:cs typeface="MS PGothic"/>
                        </a:rPr>
                        <a:t> </a:t>
                      </a:r>
                      <a:r>
                        <a:rPr dirty="0" sz="2000" spc="15" b="1">
                          <a:solidFill>
                            <a:srgbClr val="FD5B12"/>
                          </a:solidFill>
                          <a:latin typeface="MS PGothic"/>
                          <a:cs typeface="MS PGothic"/>
                        </a:rPr>
                        <a:t>コ</a:t>
                      </a:r>
                      <a:r>
                        <a:rPr dirty="0" sz="2000" b="1">
                          <a:solidFill>
                            <a:srgbClr val="FD5B12"/>
                          </a:solidFill>
                          <a:latin typeface="MS PGothic"/>
                          <a:cs typeface="MS PGothic"/>
                        </a:rPr>
                        <a:t>ン</a:t>
                      </a:r>
                      <a:r>
                        <a:rPr dirty="0" sz="2000" spc="10" b="1">
                          <a:solidFill>
                            <a:srgbClr val="FD5B12"/>
                          </a:solidFill>
                          <a:latin typeface="MS PGothic"/>
                          <a:cs typeface="MS PGothic"/>
                        </a:rPr>
                        <a:t>パ</a:t>
                      </a:r>
                      <a:r>
                        <a:rPr dirty="0" sz="2000" b="1">
                          <a:solidFill>
                            <a:srgbClr val="FD5B12"/>
                          </a:solidFill>
                          <a:latin typeface="MS PGothic"/>
                          <a:cs typeface="MS PGothic"/>
                        </a:rPr>
                        <a:t>ク</a:t>
                      </a:r>
                      <a:r>
                        <a:rPr dirty="0" sz="2000" spc="10" b="1">
                          <a:solidFill>
                            <a:srgbClr val="FD5B12"/>
                          </a:solidFill>
                          <a:latin typeface="MS PGothic"/>
                          <a:cs typeface="MS PGothic"/>
                        </a:rPr>
                        <a:t>ト</a:t>
                      </a:r>
                      <a:r>
                        <a:rPr dirty="0" sz="2000" spc="5" b="1">
                          <a:solidFill>
                            <a:srgbClr val="FD5B12"/>
                          </a:solidFill>
                          <a:latin typeface="MS PGothic"/>
                          <a:cs typeface="MS PGothic"/>
                        </a:rPr>
                        <a:t>な</a:t>
                      </a:r>
                      <a:r>
                        <a:rPr dirty="0" sz="2000" spc="10" b="1">
                          <a:solidFill>
                            <a:srgbClr val="FD5B12"/>
                          </a:solidFill>
                          <a:latin typeface="MS PGothic"/>
                          <a:cs typeface="MS PGothic"/>
                        </a:rPr>
                        <a:t>政</a:t>
                      </a:r>
                      <a:r>
                        <a:rPr dirty="0" sz="2000" spc="-10" b="1">
                          <a:solidFill>
                            <a:srgbClr val="FD5B12"/>
                          </a:solidFill>
                          <a:latin typeface="MS PGothic"/>
                          <a:cs typeface="MS PGothic"/>
                        </a:rPr>
                        <a:t>府</a:t>
                      </a:r>
                      <a:r>
                        <a:rPr dirty="0" sz="2000" spc="-125" b="1">
                          <a:solidFill>
                            <a:srgbClr val="FD5B12"/>
                          </a:solidFill>
                          <a:latin typeface="MS PGothic"/>
                          <a:cs typeface="MS PGothic"/>
                        </a:rPr>
                        <a:t> </a:t>
                      </a:r>
                      <a:r>
                        <a:rPr dirty="0" sz="1800" spc="10" b="1">
                          <a:solidFill>
                            <a:srgbClr val="FD5B12"/>
                          </a:solidFill>
                          <a:latin typeface="MS PGothic"/>
                          <a:cs typeface="MS PGothic"/>
                        </a:rPr>
                        <a:t>を</a:t>
                      </a:r>
                      <a:r>
                        <a:rPr dirty="0" sz="1800" spc="5" b="1">
                          <a:solidFill>
                            <a:srgbClr val="FD5B12"/>
                          </a:solidFill>
                          <a:latin typeface="MS PGothic"/>
                          <a:cs typeface="MS PGothic"/>
                        </a:rPr>
                        <a:t>確立</a:t>
                      </a:r>
                      <a:r>
                        <a:rPr dirty="0" sz="1800" b="1">
                          <a:solidFill>
                            <a:srgbClr val="FD5B12"/>
                          </a:solidFill>
                          <a:latin typeface="MS PGothic"/>
                          <a:cs typeface="MS PGothic"/>
                        </a:rPr>
                        <a:t>す</a:t>
                      </a:r>
                      <a:r>
                        <a:rPr dirty="0" sz="1800" spc="-10" b="1">
                          <a:solidFill>
                            <a:srgbClr val="FD5B12"/>
                          </a:solidFill>
                          <a:latin typeface="MS PGothic"/>
                          <a:cs typeface="MS PGothic"/>
                        </a:rPr>
                        <a:t>る</a:t>
                      </a:r>
                      <a:endParaRPr sz="1800">
                        <a:latin typeface="MS PGothic"/>
                        <a:cs typeface="MS PGothic"/>
                      </a:endParaRPr>
                    </a:p>
                  </a:txBody>
                  <a:tcPr marL="0" marR="0" marB="0" marT="203835">
                    <a:lnT w="76200">
                      <a:solidFill>
                        <a:srgbClr val="FFFFFF"/>
                      </a:solidFill>
                      <a:prstDash val="solid"/>
                    </a:lnT>
                    <a:solidFill>
                      <a:srgbClr val="BADFE2"/>
                    </a:solidFill>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5" name="object 5"/>
          <p:cNvSpPr txBox="1">
            <a:spLocks noGrp="1"/>
          </p:cNvSpPr>
          <p:nvPr>
            <p:ph type="title"/>
          </p:nvPr>
        </p:nvSpPr>
        <p:spPr>
          <a:xfrm>
            <a:off x="351219" y="90258"/>
            <a:ext cx="6409055" cy="391160"/>
          </a:xfrm>
          <a:prstGeom prst="rect"/>
        </p:spPr>
        <p:txBody>
          <a:bodyPr wrap="square" lIns="0" tIns="12700" rIns="0" bIns="0" rtlCol="0" vert="horz">
            <a:spAutoFit/>
          </a:bodyPr>
          <a:lstStyle/>
          <a:p>
            <a:pPr marL="12700">
              <a:lnSpc>
                <a:spcPct val="100000"/>
              </a:lnSpc>
              <a:spcBef>
                <a:spcPts val="100"/>
              </a:spcBef>
            </a:pPr>
            <a:r>
              <a:rPr dirty="0" u="none" spc="575">
                <a:solidFill>
                  <a:srgbClr val="000000"/>
                </a:solidFill>
              </a:rPr>
              <a:t>ベーシックインカム</a:t>
            </a:r>
            <a:r>
              <a:rPr dirty="0" u="none" spc="575">
                <a:solidFill>
                  <a:srgbClr val="000000"/>
                </a:solidFill>
              </a:rPr>
              <a:t>（</a:t>
            </a:r>
            <a:r>
              <a:rPr dirty="0" u="none" spc="70">
                <a:solidFill>
                  <a:srgbClr val="000000"/>
                </a:solidFill>
              </a:rPr>
              <a:t>B</a:t>
            </a:r>
            <a:r>
              <a:rPr dirty="0" u="none" spc="35">
                <a:solidFill>
                  <a:srgbClr val="000000"/>
                </a:solidFill>
              </a:rPr>
              <a:t>I</a:t>
            </a:r>
            <a:r>
              <a:rPr dirty="0" u="none">
                <a:solidFill>
                  <a:srgbClr val="000000"/>
                </a:solidFill>
              </a:rPr>
              <a:t>）</a:t>
            </a:r>
            <a:r>
              <a:rPr dirty="0" u="none" spc="390">
                <a:solidFill>
                  <a:srgbClr val="000000"/>
                </a:solidFill>
              </a:rPr>
              <a:t>の</a:t>
            </a:r>
            <a:r>
              <a:rPr dirty="0" u="none">
                <a:solidFill>
                  <a:srgbClr val="000000"/>
                </a:solidFill>
              </a:rPr>
              <a:t>財源構成</a:t>
            </a:r>
            <a:r>
              <a:rPr dirty="0" u="none" spc="630">
                <a:solidFill>
                  <a:srgbClr val="000000"/>
                </a:solidFill>
              </a:rPr>
              <a:t>イメージ</a:t>
            </a:r>
          </a:p>
        </p:txBody>
      </p:sp>
      <p:grpSp>
        <p:nvGrpSpPr>
          <p:cNvPr id="6" name="object 6"/>
          <p:cNvGrpSpPr/>
          <p:nvPr/>
        </p:nvGrpSpPr>
        <p:grpSpPr>
          <a:xfrm>
            <a:off x="1064260" y="1056642"/>
            <a:ext cx="7922259" cy="1079500"/>
            <a:chOff x="1064260" y="1056642"/>
            <a:chExt cx="7922259" cy="1079500"/>
          </a:xfrm>
        </p:grpSpPr>
        <p:sp>
          <p:nvSpPr>
            <p:cNvPr id="7" name="object 7"/>
            <p:cNvSpPr/>
            <p:nvPr/>
          </p:nvSpPr>
          <p:spPr>
            <a:xfrm>
              <a:off x="1064260" y="1056642"/>
              <a:ext cx="7922259" cy="1079500"/>
            </a:xfrm>
            <a:custGeom>
              <a:avLst/>
              <a:gdLst/>
              <a:ahLst/>
              <a:cxnLst/>
              <a:rect l="l" t="t" r="r" b="b"/>
              <a:pathLst>
                <a:path w="7922259" h="1079500">
                  <a:moveTo>
                    <a:pt x="7742339" y="0"/>
                  </a:moveTo>
                  <a:lnTo>
                    <a:pt x="179920" y="0"/>
                  </a:lnTo>
                  <a:lnTo>
                    <a:pt x="132091" y="6427"/>
                  </a:lnTo>
                  <a:lnTo>
                    <a:pt x="89112" y="24565"/>
                  </a:lnTo>
                  <a:lnTo>
                    <a:pt x="52698" y="52698"/>
                  </a:lnTo>
                  <a:lnTo>
                    <a:pt x="24565" y="89112"/>
                  </a:lnTo>
                  <a:lnTo>
                    <a:pt x="6427" y="132091"/>
                  </a:lnTo>
                  <a:lnTo>
                    <a:pt x="0" y="179920"/>
                  </a:lnTo>
                  <a:lnTo>
                    <a:pt x="0" y="899579"/>
                  </a:lnTo>
                  <a:lnTo>
                    <a:pt x="6427" y="947408"/>
                  </a:lnTo>
                  <a:lnTo>
                    <a:pt x="24565" y="990387"/>
                  </a:lnTo>
                  <a:lnTo>
                    <a:pt x="52698" y="1026801"/>
                  </a:lnTo>
                  <a:lnTo>
                    <a:pt x="89112" y="1054934"/>
                  </a:lnTo>
                  <a:lnTo>
                    <a:pt x="132091" y="1073072"/>
                  </a:lnTo>
                  <a:lnTo>
                    <a:pt x="179920" y="1079499"/>
                  </a:lnTo>
                  <a:lnTo>
                    <a:pt x="7742339" y="1079499"/>
                  </a:lnTo>
                  <a:lnTo>
                    <a:pt x="7790168" y="1073072"/>
                  </a:lnTo>
                  <a:lnTo>
                    <a:pt x="7833147" y="1054934"/>
                  </a:lnTo>
                  <a:lnTo>
                    <a:pt x="7869561" y="1026801"/>
                  </a:lnTo>
                  <a:lnTo>
                    <a:pt x="7897694" y="990387"/>
                  </a:lnTo>
                  <a:lnTo>
                    <a:pt x="7915832" y="947408"/>
                  </a:lnTo>
                  <a:lnTo>
                    <a:pt x="7922259" y="899579"/>
                  </a:lnTo>
                  <a:lnTo>
                    <a:pt x="7922259" y="179920"/>
                  </a:lnTo>
                  <a:lnTo>
                    <a:pt x="7915832" y="132091"/>
                  </a:lnTo>
                  <a:lnTo>
                    <a:pt x="7897694" y="89112"/>
                  </a:lnTo>
                  <a:lnTo>
                    <a:pt x="7869561" y="52698"/>
                  </a:lnTo>
                  <a:lnTo>
                    <a:pt x="7833147" y="24565"/>
                  </a:lnTo>
                  <a:lnTo>
                    <a:pt x="7790168" y="6427"/>
                  </a:lnTo>
                  <a:lnTo>
                    <a:pt x="7742339" y="0"/>
                  </a:lnTo>
                  <a:close/>
                </a:path>
              </a:pathLst>
            </a:custGeom>
            <a:solidFill>
              <a:srgbClr val="92D050"/>
            </a:solidFill>
          </p:spPr>
          <p:txBody>
            <a:bodyPr wrap="square" lIns="0" tIns="0" rIns="0" bIns="0" rtlCol="0"/>
            <a:lstStyle/>
            <a:p/>
          </p:txBody>
        </p:sp>
        <p:sp>
          <p:nvSpPr>
            <p:cNvPr id="8" name="object 8"/>
            <p:cNvSpPr/>
            <p:nvPr/>
          </p:nvSpPr>
          <p:spPr>
            <a:xfrm>
              <a:off x="1409700" y="1168400"/>
              <a:ext cx="7264400" cy="505459"/>
            </a:xfrm>
            <a:custGeom>
              <a:avLst/>
              <a:gdLst/>
              <a:ahLst/>
              <a:cxnLst/>
              <a:rect l="l" t="t" r="r" b="b"/>
              <a:pathLst>
                <a:path w="7264400" h="505460">
                  <a:moveTo>
                    <a:pt x="7264400" y="0"/>
                  </a:moveTo>
                  <a:lnTo>
                    <a:pt x="0" y="0"/>
                  </a:lnTo>
                  <a:lnTo>
                    <a:pt x="0" y="505460"/>
                  </a:lnTo>
                  <a:lnTo>
                    <a:pt x="7264400" y="505460"/>
                  </a:lnTo>
                  <a:lnTo>
                    <a:pt x="7264400" y="0"/>
                  </a:lnTo>
                  <a:close/>
                </a:path>
              </a:pathLst>
            </a:custGeom>
            <a:solidFill>
              <a:srgbClr val="FFFFFF"/>
            </a:solidFill>
          </p:spPr>
          <p:txBody>
            <a:bodyPr wrap="square" lIns="0" tIns="0" rIns="0" bIns="0" rtlCol="0"/>
            <a:lstStyle/>
            <a:p/>
          </p:txBody>
        </p:sp>
      </p:grpSp>
      <p:sp>
        <p:nvSpPr>
          <p:cNvPr id="9" name="object 9"/>
          <p:cNvSpPr txBox="1"/>
          <p:nvPr/>
        </p:nvSpPr>
        <p:spPr>
          <a:xfrm>
            <a:off x="1600103" y="1010246"/>
            <a:ext cx="6883400" cy="1034415"/>
          </a:xfrm>
          <a:prstGeom prst="rect">
            <a:avLst/>
          </a:prstGeom>
        </p:spPr>
        <p:txBody>
          <a:bodyPr wrap="square" lIns="0" tIns="173990" rIns="0" bIns="0" rtlCol="0" vert="horz">
            <a:spAutoFit/>
          </a:bodyPr>
          <a:lstStyle/>
          <a:p>
            <a:pPr marL="12700">
              <a:lnSpc>
                <a:spcPct val="100000"/>
              </a:lnSpc>
              <a:spcBef>
                <a:spcPts val="1370"/>
              </a:spcBef>
            </a:pPr>
            <a:r>
              <a:rPr dirty="0" sz="2800" spc="660" b="1">
                <a:solidFill>
                  <a:srgbClr val="001F5F"/>
                </a:solidFill>
                <a:latin typeface="Yu Gothic UI Semibold"/>
                <a:cs typeface="Yu Gothic UI Semibold"/>
              </a:rPr>
              <a:t>チャレンジ</a:t>
            </a:r>
            <a:r>
              <a:rPr dirty="0" sz="2400" spc="409" b="1">
                <a:solidFill>
                  <a:srgbClr val="001F5F"/>
                </a:solidFill>
                <a:latin typeface="Yu Gothic UI Semibold"/>
                <a:cs typeface="Yu Gothic UI Semibold"/>
              </a:rPr>
              <a:t>のための</a:t>
            </a:r>
            <a:r>
              <a:rPr dirty="0" sz="2800" spc="755" b="1">
                <a:solidFill>
                  <a:srgbClr val="001F5F"/>
                </a:solidFill>
                <a:latin typeface="Yu Gothic UI Semibold"/>
                <a:cs typeface="Yu Gothic UI Semibold"/>
              </a:rPr>
              <a:t>セーフティネット</a:t>
            </a:r>
            <a:r>
              <a:rPr dirty="0" sz="2400" spc="390" b="1">
                <a:solidFill>
                  <a:srgbClr val="001F5F"/>
                </a:solidFill>
                <a:latin typeface="Yu Gothic UI Semibold"/>
                <a:cs typeface="Yu Gothic UI Semibold"/>
              </a:rPr>
              <a:t>の</a:t>
            </a:r>
            <a:r>
              <a:rPr dirty="0" sz="2800" spc="390" b="1">
                <a:solidFill>
                  <a:srgbClr val="001F5F"/>
                </a:solidFill>
                <a:latin typeface="Yu Gothic UI Semibold"/>
                <a:cs typeface="Yu Gothic UI Semibold"/>
              </a:rPr>
              <a:t>構築</a:t>
            </a:r>
            <a:endParaRPr sz="2800">
              <a:latin typeface="Yu Gothic UI Semibold"/>
              <a:cs typeface="Yu Gothic UI Semibold"/>
            </a:endParaRPr>
          </a:p>
          <a:p>
            <a:pPr algn="ctr" marR="206375">
              <a:lnSpc>
                <a:spcPct val="100000"/>
              </a:lnSpc>
              <a:spcBef>
                <a:spcPts val="910"/>
              </a:spcBef>
            </a:pPr>
            <a:r>
              <a:rPr dirty="0" sz="2000" b="1">
                <a:solidFill>
                  <a:srgbClr val="FFFFFF"/>
                </a:solidFill>
                <a:latin typeface="Yu Gothic UI Semibold"/>
                <a:cs typeface="Yu Gothic UI Semibold"/>
              </a:rPr>
              <a:t>（</a:t>
            </a:r>
            <a:r>
              <a:rPr dirty="0" sz="2000" spc="405" b="1">
                <a:solidFill>
                  <a:srgbClr val="FFFFFF"/>
                </a:solidFill>
                <a:latin typeface="Yu Gothic UI Semibold"/>
                <a:cs typeface="Yu Gothic UI Semibold"/>
              </a:rPr>
              <a:t>ベ</a:t>
            </a:r>
            <a:r>
              <a:rPr dirty="0" sz="2000" spc="315" b="1">
                <a:solidFill>
                  <a:srgbClr val="FFFFFF"/>
                </a:solidFill>
                <a:latin typeface="Yu Gothic UI Semibold"/>
                <a:cs typeface="Yu Gothic UI Semibold"/>
              </a:rPr>
              <a:t>ー</a:t>
            </a:r>
            <a:r>
              <a:rPr dirty="0" sz="2000" spc="390" b="1">
                <a:solidFill>
                  <a:srgbClr val="FFFFFF"/>
                </a:solidFill>
                <a:latin typeface="Yu Gothic UI Semibold"/>
                <a:cs typeface="Yu Gothic UI Semibold"/>
              </a:rPr>
              <a:t>シ</a:t>
            </a:r>
            <a:r>
              <a:rPr dirty="0" sz="2000" spc="335" b="1">
                <a:solidFill>
                  <a:srgbClr val="FFFFFF"/>
                </a:solidFill>
                <a:latin typeface="Yu Gothic UI Semibold"/>
                <a:cs typeface="Yu Gothic UI Semibold"/>
              </a:rPr>
              <a:t>ッ</a:t>
            </a:r>
            <a:r>
              <a:rPr dirty="0" sz="2000" spc="365" b="1">
                <a:solidFill>
                  <a:srgbClr val="FFFFFF"/>
                </a:solidFill>
                <a:latin typeface="Yu Gothic UI Semibold"/>
                <a:cs typeface="Yu Gothic UI Semibold"/>
              </a:rPr>
              <a:t>ク</a:t>
            </a:r>
            <a:r>
              <a:rPr dirty="0" sz="2000" spc="350" b="1">
                <a:solidFill>
                  <a:srgbClr val="FFFFFF"/>
                </a:solidFill>
                <a:latin typeface="Yu Gothic UI Semibold"/>
                <a:cs typeface="Yu Gothic UI Semibold"/>
              </a:rPr>
              <a:t>イ</a:t>
            </a:r>
            <a:r>
              <a:rPr dirty="0" sz="2000" spc="365" b="1">
                <a:solidFill>
                  <a:srgbClr val="FFFFFF"/>
                </a:solidFill>
                <a:latin typeface="Yu Gothic UI Semibold"/>
                <a:cs typeface="Yu Gothic UI Semibold"/>
              </a:rPr>
              <a:t>ン</a:t>
            </a:r>
            <a:r>
              <a:rPr dirty="0" sz="2000" spc="360" b="1">
                <a:solidFill>
                  <a:srgbClr val="FFFFFF"/>
                </a:solidFill>
                <a:latin typeface="Yu Gothic UI Semibold"/>
                <a:cs typeface="Yu Gothic UI Semibold"/>
              </a:rPr>
              <a:t>カ</a:t>
            </a:r>
            <a:r>
              <a:rPr dirty="0" sz="2000" spc="380" b="1">
                <a:solidFill>
                  <a:srgbClr val="FFFFFF"/>
                </a:solidFill>
                <a:latin typeface="Yu Gothic UI Semibold"/>
                <a:cs typeface="Yu Gothic UI Semibold"/>
              </a:rPr>
              <a:t>ム</a:t>
            </a:r>
            <a:r>
              <a:rPr dirty="0" sz="2000" spc="400" b="1">
                <a:solidFill>
                  <a:srgbClr val="FFFFFF"/>
                </a:solidFill>
                <a:latin typeface="Yu Gothic UI Semibold"/>
                <a:cs typeface="Yu Gothic UI Semibold"/>
              </a:rPr>
              <a:t>の</a:t>
            </a:r>
            <a:r>
              <a:rPr dirty="0" sz="2000" spc="480" b="1">
                <a:solidFill>
                  <a:srgbClr val="FFFFFF"/>
                </a:solidFill>
                <a:latin typeface="Yu Gothic UI Semibold"/>
                <a:cs typeface="Yu Gothic UI Semibold"/>
              </a:rPr>
              <a:t>財源</a:t>
            </a:r>
            <a:r>
              <a:rPr dirty="0" sz="2000" b="1">
                <a:solidFill>
                  <a:srgbClr val="FFFFFF"/>
                </a:solidFill>
                <a:latin typeface="Yu Gothic UI Semibold"/>
                <a:cs typeface="Yu Gothic UI Semibold"/>
              </a:rPr>
              <a:t>）</a:t>
            </a:r>
            <a:endParaRPr sz="2000">
              <a:latin typeface="Yu Gothic UI Semibold"/>
              <a:cs typeface="Yu Gothic UI Semibold"/>
            </a:endParaRPr>
          </a:p>
        </p:txBody>
      </p:sp>
      <p:grpSp>
        <p:nvGrpSpPr>
          <p:cNvPr id="10" name="object 10"/>
          <p:cNvGrpSpPr/>
          <p:nvPr/>
        </p:nvGrpSpPr>
        <p:grpSpPr>
          <a:xfrm>
            <a:off x="632454" y="5224779"/>
            <a:ext cx="8818880" cy="754380"/>
            <a:chOff x="632454" y="5224779"/>
            <a:chExt cx="8818880" cy="754380"/>
          </a:xfrm>
        </p:grpSpPr>
        <p:sp>
          <p:nvSpPr>
            <p:cNvPr id="11" name="object 11"/>
            <p:cNvSpPr/>
            <p:nvPr/>
          </p:nvSpPr>
          <p:spPr>
            <a:xfrm>
              <a:off x="632454" y="5224779"/>
              <a:ext cx="8818880" cy="754380"/>
            </a:xfrm>
            <a:custGeom>
              <a:avLst/>
              <a:gdLst/>
              <a:ahLst/>
              <a:cxnLst/>
              <a:rect l="l" t="t" r="r" b="b"/>
              <a:pathLst>
                <a:path w="8818880" h="754379">
                  <a:moveTo>
                    <a:pt x="8818880" y="0"/>
                  </a:moveTo>
                  <a:lnTo>
                    <a:pt x="0" y="0"/>
                  </a:lnTo>
                  <a:lnTo>
                    <a:pt x="0" y="628650"/>
                  </a:lnTo>
                  <a:lnTo>
                    <a:pt x="9881" y="677586"/>
                  </a:lnTo>
                  <a:lnTo>
                    <a:pt x="36829" y="717551"/>
                  </a:lnTo>
                  <a:lnTo>
                    <a:pt x="76798" y="744498"/>
                  </a:lnTo>
                  <a:lnTo>
                    <a:pt x="125742" y="754380"/>
                  </a:lnTo>
                  <a:lnTo>
                    <a:pt x="8693150" y="754380"/>
                  </a:lnTo>
                  <a:lnTo>
                    <a:pt x="8742091" y="744498"/>
                  </a:lnTo>
                  <a:lnTo>
                    <a:pt x="8782056" y="717551"/>
                  </a:lnTo>
                  <a:lnTo>
                    <a:pt x="8809000" y="677586"/>
                  </a:lnTo>
                  <a:lnTo>
                    <a:pt x="8818880" y="628650"/>
                  </a:lnTo>
                  <a:lnTo>
                    <a:pt x="8818880" y="0"/>
                  </a:lnTo>
                  <a:close/>
                </a:path>
              </a:pathLst>
            </a:custGeom>
            <a:solidFill>
              <a:srgbClr val="E0F1CE"/>
            </a:solidFill>
          </p:spPr>
          <p:txBody>
            <a:bodyPr wrap="square" lIns="0" tIns="0" rIns="0" bIns="0" rtlCol="0"/>
            <a:lstStyle/>
            <a:p/>
          </p:txBody>
        </p:sp>
        <p:sp>
          <p:nvSpPr>
            <p:cNvPr id="12" name="object 12"/>
            <p:cNvSpPr/>
            <p:nvPr/>
          </p:nvSpPr>
          <p:spPr>
            <a:xfrm>
              <a:off x="2666999" y="5349239"/>
              <a:ext cx="4538980" cy="505459"/>
            </a:xfrm>
            <a:custGeom>
              <a:avLst/>
              <a:gdLst/>
              <a:ahLst/>
              <a:cxnLst/>
              <a:rect l="l" t="t" r="r" b="b"/>
              <a:pathLst>
                <a:path w="4538980" h="505460">
                  <a:moveTo>
                    <a:pt x="4538980" y="0"/>
                  </a:moveTo>
                  <a:lnTo>
                    <a:pt x="0" y="0"/>
                  </a:lnTo>
                  <a:lnTo>
                    <a:pt x="0" y="505460"/>
                  </a:lnTo>
                  <a:lnTo>
                    <a:pt x="4538980" y="505460"/>
                  </a:lnTo>
                  <a:lnTo>
                    <a:pt x="4538980" y="0"/>
                  </a:lnTo>
                  <a:close/>
                </a:path>
              </a:pathLst>
            </a:custGeom>
            <a:solidFill>
              <a:srgbClr val="FFFFFF"/>
            </a:solidFill>
          </p:spPr>
          <p:txBody>
            <a:bodyPr wrap="square" lIns="0" tIns="0" rIns="0" bIns="0" rtlCol="0"/>
            <a:lstStyle/>
            <a:p/>
          </p:txBody>
        </p:sp>
      </p:grpSp>
      <p:sp>
        <p:nvSpPr>
          <p:cNvPr id="13" name="object 13"/>
          <p:cNvSpPr txBox="1"/>
          <p:nvPr/>
        </p:nvSpPr>
        <p:spPr>
          <a:xfrm>
            <a:off x="3145135" y="5352780"/>
            <a:ext cx="3581400" cy="452120"/>
          </a:xfrm>
          <a:prstGeom prst="rect">
            <a:avLst/>
          </a:prstGeom>
        </p:spPr>
        <p:txBody>
          <a:bodyPr wrap="square" lIns="0" tIns="12700" rIns="0" bIns="0" rtlCol="0" vert="horz">
            <a:spAutoFit/>
          </a:bodyPr>
          <a:lstStyle/>
          <a:p>
            <a:pPr marL="12700">
              <a:lnSpc>
                <a:spcPct val="100000"/>
              </a:lnSpc>
              <a:spcBef>
                <a:spcPts val="100"/>
              </a:spcBef>
            </a:pPr>
            <a:r>
              <a:rPr dirty="0" sz="2800" b="1">
                <a:latin typeface="Yu Gothic UI Semibold"/>
                <a:cs typeface="Yu Gothic UI Semibold"/>
              </a:rPr>
              <a:t>経済成長</a:t>
            </a:r>
            <a:r>
              <a:rPr dirty="0" sz="2800" spc="600" b="1">
                <a:latin typeface="Yu Gothic UI Semibold"/>
                <a:cs typeface="Yu Gothic UI Semibold"/>
              </a:rPr>
              <a:t>による</a:t>
            </a:r>
            <a:r>
              <a:rPr dirty="0" sz="2800" spc="600" b="1">
                <a:latin typeface="Yu Gothic UI Semibold"/>
                <a:cs typeface="Yu Gothic UI Semibold"/>
              </a:rPr>
              <a:t>底上</a:t>
            </a:r>
            <a:r>
              <a:rPr dirty="0" sz="2800" spc="430" b="1">
                <a:latin typeface="Yu Gothic UI Semibold"/>
                <a:cs typeface="Yu Gothic UI Semibold"/>
              </a:rPr>
              <a:t>げ</a:t>
            </a:r>
            <a:endParaRPr sz="2800">
              <a:latin typeface="Yu Gothic UI Semibold"/>
              <a:cs typeface="Yu Gothic UI Semibold"/>
            </a:endParaRP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47</a:t>
            </a:r>
          </a:p>
        </p:txBody>
      </p:sp>
      <p:sp>
        <p:nvSpPr>
          <p:cNvPr id="15" name="object 1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6444" y="5044248"/>
            <a:ext cx="9194800" cy="692785"/>
          </a:xfrm>
          <a:prstGeom prst="rect">
            <a:avLst/>
          </a:prstGeom>
        </p:spPr>
        <p:txBody>
          <a:bodyPr wrap="square" lIns="0" tIns="12700" rIns="0" bIns="0" rtlCol="0" vert="horz">
            <a:spAutoFit/>
          </a:bodyPr>
          <a:lstStyle/>
          <a:p>
            <a:pPr marL="12700">
              <a:lnSpc>
                <a:spcPct val="100000"/>
              </a:lnSpc>
              <a:spcBef>
                <a:spcPts val="100"/>
              </a:spcBef>
            </a:pPr>
            <a:r>
              <a:rPr dirty="0" sz="900" spc="105" b="1">
                <a:solidFill>
                  <a:srgbClr val="7E7E7E"/>
                </a:solidFill>
                <a:latin typeface="Yu Gothic UI Semibold"/>
                <a:cs typeface="Yu Gothic UI Semibold"/>
              </a:rPr>
              <a:t>（注）基礎のみ共済なし・旧国年を計上している。</a:t>
            </a:r>
            <a:endParaRPr sz="900">
              <a:latin typeface="Yu Gothic UI Semibold"/>
              <a:cs typeface="Yu Gothic UI Semibold"/>
            </a:endParaRPr>
          </a:p>
          <a:p>
            <a:pPr marL="355600">
              <a:lnSpc>
                <a:spcPct val="100000"/>
              </a:lnSpc>
            </a:pPr>
            <a:r>
              <a:rPr dirty="0" sz="900" spc="30" b="1">
                <a:solidFill>
                  <a:srgbClr val="7E7E7E"/>
                </a:solidFill>
                <a:latin typeface="Yu Gothic UI Semibold"/>
                <a:cs typeface="Yu Gothic UI Semibold"/>
              </a:rPr>
              <a:t>・</a:t>
            </a:r>
            <a:r>
              <a:rPr dirty="0" sz="900" spc="60" b="1">
                <a:solidFill>
                  <a:srgbClr val="7E7E7E"/>
                </a:solidFill>
                <a:latin typeface="Yu Gothic UI Semibold"/>
                <a:cs typeface="Yu Gothic UI Semibold"/>
              </a:rPr>
              <a:t>老齢厚生年金</a:t>
            </a:r>
            <a:r>
              <a:rPr dirty="0" sz="900" spc="50" b="1">
                <a:solidFill>
                  <a:srgbClr val="7E7E7E"/>
                </a:solidFill>
                <a:latin typeface="Yu Gothic UI Semibold"/>
                <a:cs typeface="Yu Gothic UI Semibold"/>
              </a:rPr>
              <a:t>の</a:t>
            </a:r>
            <a:r>
              <a:rPr dirty="0" sz="900" spc="60" b="1">
                <a:solidFill>
                  <a:srgbClr val="7E7E7E"/>
                </a:solidFill>
                <a:latin typeface="Yu Gothic UI Semibold"/>
                <a:cs typeface="Yu Gothic UI Semibold"/>
              </a:rPr>
              <a:t>受給権</a:t>
            </a:r>
            <a:r>
              <a:rPr dirty="0" sz="900" spc="45" b="1">
                <a:solidFill>
                  <a:srgbClr val="7E7E7E"/>
                </a:solidFill>
                <a:latin typeface="Yu Gothic UI Semibold"/>
                <a:cs typeface="Yu Gothic UI Semibold"/>
              </a:rPr>
              <a:t>を</a:t>
            </a:r>
            <a:r>
              <a:rPr dirty="0" sz="900" spc="60" b="1">
                <a:solidFill>
                  <a:srgbClr val="7E7E7E"/>
                </a:solidFill>
                <a:latin typeface="Yu Gothic UI Semibold"/>
                <a:cs typeface="Yu Gothic UI Semibold"/>
              </a:rPr>
              <a:t>有</a:t>
            </a:r>
            <a:r>
              <a:rPr dirty="0" sz="900" spc="45" b="1">
                <a:solidFill>
                  <a:srgbClr val="7E7E7E"/>
                </a:solidFill>
                <a:latin typeface="Yu Gothic UI Semibold"/>
                <a:cs typeface="Yu Gothic UI Semibold"/>
              </a:rPr>
              <a:t>し</a:t>
            </a:r>
            <a:r>
              <a:rPr dirty="0" sz="900" spc="55" b="1">
                <a:solidFill>
                  <a:srgbClr val="7E7E7E"/>
                </a:solidFill>
                <a:latin typeface="Yu Gothic UI Semibold"/>
                <a:cs typeface="Yu Gothic UI Semibold"/>
              </a:rPr>
              <a:t>な</a:t>
            </a:r>
            <a:r>
              <a:rPr dirty="0" sz="900" spc="50" b="1">
                <a:solidFill>
                  <a:srgbClr val="7E7E7E"/>
                </a:solidFill>
                <a:latin typeface="Yu Gothic UI Semibold"/>
                <a:cs typeface="Yu Gothic UI Semibold"/>
              </a:rPr>
              <a:t>い</a:t>
            </a:r>
            <a:r>
              <a:rPr dirty="0" sz="900" spc="60" b="1">
                <a:solidFill>
                  <a:srgbClr val="7E7E7E"/>
                </a:solidFill>
                <a:latin typeface="Yu Gothic UI Semibold"/>
                <a:cs typeface="Yu Gothic UI Semibold"/>
              </a:rPr>
              <a:t>老齢基礎年金受給権者（受給資格期間</a:t>
            </a:r>
            <a:r>
              <a:rPr dirty="0" sz="900" spc="45" b="1">
                <a:solidFill>
                  <a:srgbClr val="7E7E7E"/>
                </a:solidFill>
                <a:latin typeface="Yu Gothic UI Semibold"/>
                <a:cs typeface="Yu Gothic UI Semibold"/>
              </a:rPr>
              <a:t>を</a:t>
            </a:r>
            <a:r>
              <a:rPr dirty="0" sz="900" spc="60" b="1">
                <a:solidFill>
                  <a:srgbClr val="7E7E7E"/>
                </a:solidFill>
                <a:latin typeface="Yu Gothic UI Semibold"/>
                <a:cs typeface="Yu Gothic UI Semibold"/>
              </a:rPr>
              <a:t>原則</a:t>
            </a:r>
            <a:r>
              <a:rPr dirty="0" sz="900" spc="45" b="1">
                <a:solidFill>
                  <a:srgbClr val="7E7E7E"/>
                </a:solidFill>
                <a:latin typeface="Yu Gothic UI Semibold"/>
                <a:cs typeface="Yu Gothic UI Semibold"/>
              </a:rPr>
              <a:t>として</a:t>
            </a:r>
            <a:r>
              <a:rPr dirty="0" sz="900" spc="180" b="1">
                <a:solidFill>
                  <a:srgbClr val="7E7E7E"/>
                </a:solidFill>
                <a:latin typeface="Yu Gothic UI Semibold"/>
                <a:cs typeface="Yu Gothic UI Semibold"/>
              </a:rPr>
              <a:t> </a:t>
            </a:r>
            <a:r>
              <a:rPr dirty="0" sz="900" spc="-5" b="1">
                <a:solidFill>
                  <a:srgbClr val="7E7E7E"/>
                </a:solidFill>
                <a:latin typeface="Yu Gothic UI Semibold"/>
                <a:cs typeface="Yu Gothic UI Semibold"/>
              </a:rPr>
              <a:t>25</a:t>
            </a:r>
            <a:r>
              <a:rPr dirty="0" sz="900" spc="65" b="1">
                <a:solidFill>
                  <a:srgbClr val="7E7E7E"/>
                </a:solidFill>
                <a:latin typeface="Yu Gothic UI Semibold"/>
                <a:cs typeface="Yu Gothic UI Semibold"/>
              </a:rPr>
              <a:t>年以上有</a:t>
            </a:r>
            <a:r>
              <a:rPr dirty="0" sz="900" spc="55" b="1">
                <a:solidFill>
                  <a:srgbClr val="7E7E7E"/>
                </a:solidFill>
                <a:latin typeface="Yu Gothic UI Semibold"/>
                <a:cs typeface="Yu Gothic UI Semibold"/>
              </a:rPr>
              <a:t>す</a:t>
            </a:r>
            <a:r>
              <a:rPr dirty="0" sz="900" spc="50" b="1">
                <a:solidFill>
                  <a:srgbClr val="7E7E7E"/>
                </a:solidFill>
                <a:latin typeface="Yu Gothic UI Semibold"/>
                <a:cs typeface="Yu Gothic UI Semibold"/>
              </a:rPr>
              <a:t>る</a:t>
            </a:r>
            <a:r>
              <a:rPr dirty="0" sz="900" spc="65" b="1">
                <a:solidFill>
                  <a:srgbClr val="7E7E7E"/>
                </a:solidFill>
                <a:latin typeface="Yu Gothic UI Semibold"/>
                <a:cs typeface="Yu Gothic UI Semibold"/>
              </a:rPr>
              <a:t>者）</a:t>
            </a:r>
            <a:r>
              <a:rPr dirty="0" sz="900" spc="55" b="1">
                <a:solidFill>
                  <a:srgbClr val="7E7E7E"/>
                </a:solidFill>
                <a:latin typeface="Yu Gothic UI Semibold"/>
                <a:cs typeface="Yu Gothic UI Semibold"/>
              </a:rPr>
              <a:t>の</a:t>
            </a:r>
            <a:r>
              <a:rPr dirty="0" sz="900" spc="45" b="1">
                <a:solidFill>
                  <a:srgbClr val="7E7E7E"/>
                </a:solidFill>
                <a:latin typeface="Yu Gothic UI Semibold"/>
                <a:cs typeface="Yu Gothic UI Semibold"/>
              </a:rPr>
              <a:t>う</a:t>
            </a:r>
            <a:r>
              <a:rPr dirty="0" sz="900" spc="50" b="1">
                <a:solidFill>
                  <a:srgbClr val="7E7E7E"/>
                </a:solidFill>
                <a:latin typeface="Yu Gothic UI Semibold"/>
                <a:cs typeface="Yu Gothic UI Semibold"/>
              </a:rPr>
              <a:t>ち</a:t>
            </a:r>
            <a:r>
              <a:rPr dirty="0" sz="900" spc="65" b="1">
                <a:solidFill>
                  <a:srgbClr val="7E7E7E"/>
                </a:solidFill>
                <a:latin typeface="Yu Gothic UI Semibold"/>
                <a:cs typeface="Yu Gothic UI Semibold"/>
              </a:rPr>
              <a:t>共済組合員等</a:t>
            </a:r>
            <a:r>
              <a:rPr dirty="0" sz="900" spc="55" b="1">
                <a:solidFill>
                  <a:srgbClr val="7E7E7E"/>
                </a:solidFill>
                <a:latin typeface="Yu Gothic UI Semibold"/>
                <a:cs typeface="Yu Gothic UI Semibold"/>
              </a:rPr>
              <a:t>の</a:t>
            </a:r>
            <a:r>
              <a:rPr dirty="0" sz="900" spc="65" b="1">
                <a:solidFill>
                  <a:srgbClr val="7E7E7E"/>
                </a:solidFill>
                <a:latin typeface="Yu Gothic UI Semibold"/>
                <a:cs typeface="Yu Gothic UI Semibold"/>
              </a:rPr>
              <a:t>期間</a:t>
            </a:r>
            <a:r>
              <a:rPr dirty="0" sz="900" spc="50" b="1">
                <a:solidFill>
                  <a:srgbClr val="7E7E7E"/>
                </a:solidFill>
                <a:latin typeface="Yu Gothic UI Semibold"/>
                <a:cs typeface="Yu Gothic UI Semibold"/>
              </a:rPr>
              <a:t>を</a:t>
            </a:r>
            <a:r>
              <a:rPr dirty="0" sz="900" spc="65" b="1">
                <a:solidFill>
                  <a:srgbClr val="7E7E7E"/>
                </a:solidFill>
                <a:latin typeface="Yu Gothic UI Semibold"/>
                <a:cs typeface="Yu Gothic UI Semibold"/>
              </a:rPr>
              <a:t>有</a:t>
            </a:r>
            <a:r>
              <a:rPr dirty="0" sz="900" spc="45" b="1">
                <a:solidFill>
                  <a:srgbClr val="7E7E7E"/>
                </a:solidFill>
                <a:latin typeface="Yu Gothic UI Semibold"/>
                <a:cs typeface="Yu Gothic UI Semibold"/>
              </a:rPr>
              <a:t>し</a:t>
            </a:r>
            <a:r>
              <a:rPr dirty="0" sz="900" spc="60" b="1">
                <a:solidFill>
                  <a:srgbClr val="7E7E7E"/>
                </a:solidFill>
                <a:latin typeface="Yu Gothic UI Semibold"/>
                <a:cs typeface="Yu Gothic UI Semibold"/>
              </a:rPr>
              <a:t>な</a:t>
            </a:r>
            <a:r>
              <a:rPr dirty="0" sz="900" spc="55" b="1">
                <a:solidFill>
                  <a:srgbClr val="7E7E7E"/>
                </a:solidFill>
                <a:latin typeface="Yu Gothic UI Semibold"/>
                <a:cs typeface="Yu Gothic UI Semibold"/>
              </a:rPr>
              <a:t>い</a:t>
            </a:r>
            <a:r>
              <a:rPr dirty="0" sz="900" spc="65" b="1">
                <a:solidFill>
                  <a:srgbClr val="7E7E7E"/>
                </a:solidFill>
                <a:latin typeface="Yu Gothic UI Semibold"/>
                <a:cs typeface="Yu Gothic UI Semibold"/>
              </a:rPr>
              <a:t>受給権者</a:t>
            </a:r>
            <a:endParaRPr sz="900">
              <a:latin typeface="Yu Gothic UI Semibold"/>
              <a:cs typeface="Yu Gothic UI Semibold"/>
            </a:endParaRPr>
          </a:p>
          <a:p>
            <a:pPr marL="354965">
              <a:lnSpc>
                <a:spcPct val="100000"/>
              </a:lnSpc>
            </a:pPr>
            <a:r>
              <a:rPr dirty="0" sz="900" spc="45" b="1">
                <a:solidFill>
                  <a:srgbClr val="7E7E7E"/>
                </a:solidFill>
                <a:latin typeface="Yu Gothic UI Semibold"/>
                <a:cs typeface="Yu Gothic UI Semibold"/>
              </a:rPr>
              <a:t>・旧法国民年金の老齢年金（５年年金除く）の受給権者</a:t>
            </a:r>
            <a:endParaRPr sz="900">
              <a:latin typeface="Yu Gothic UI Semibold"/>
              <a:cs typeface="Yu Gothic UI Semibold"/>
            </a:endParaRPr>
          </a:p>
          <a:p>
            <a:pPr marL="3392170">
              <a:lnSpc>
                <a:spcPct val="100000"/>
              </a:lnSpc>
              <a:spcBef>
                <a:spcPts val="745"/>
              </a:spcBef>
            </a:pPr>
            <a:r>
              <a:rPr dirty="0" sz="1050" spc="10" b="1">
                <a:solidFill>
                  <a:srgbClr val="7E7E7E"/>
                </a:solidFill>
                <a:latin typeface="Yu Gothic UI Semibold"/>
                <a:cs typeface="Yu Gothic UI Semibold"/>
              </a:rPr>
              <a:t>出典：厚生労働</a:t>
            </a:r>
            <a:r>
              <a:rPr dirty="0" sz="1050" spc="-10" b="1">
                <a:solidFill>
                  <a:srgbClr val="7E7E7E"/>
                </a:solidFill>
                <a:latin typeface="Yu Gothic UI Semibold"/>
                <a:cs typeface="Yu Gothic UI Semibold"/>
              </a:rPr>
              <a:t>省</a:t>
            </a:r>
            <a:r>
              <a:rPr dirty="0" sz="1050" spc="180" b="1">
                <a:solidFill>
                  <a:srgbClr val="7E7E7E"/>
                </a:solidFill>
                <a:latin typeface="Yu Gothic UI Semibold"/>
                <a:cs typeface="Yu Gothic UI Semibold"/>
              </a:rPr>
              <a:t>「</a:t>
            </a:r>
            <a:r>
              <a:rPr dirty="0" sz="1050" spc="340" b="1">
                <a:solidFill>
                  <a:srgbClr val="7E7E7E"/>
                </a:solidFill>
                <a:latin typeface="Yu Gothic UI Semibold"/>
                <a:cs typeface="Yu Gothic UI Semibold"/>
              </a:rPr>
              <a:t>令</a:t>
            </a:r>
            <a:r>
              <a:rPr dirty="0" sz="1050" spc="10" b="1">
                <a:solidFill>
                  <a:srgbClr val="7E7E7E"/>
                </a:solidFill>
                <a:latin typeface="Yu Gothic UI Semibold"/>
                <a:cs typeface="Yu Gothic UI Semibold"/>
              </a:rPr>
              <a:t>和</a:t>
            </a:r>
            <a:r>
              <a:rPr dirty="0" sz="1050" spc="-10" b="1">
                <a:solidFill>
                  <a:srgbClr val="7E7E7E"/>
                </a:solidFill>
                <a:latin typeface="Yu Gothic UI Semibold"/>
                <a:cs typeface="Yu Gothic UI Semibold"/>
              </a:rPr>
              <a:t>元</a:t>
            </a:r>
            <a:r>
              <a:rPr dirty="0" sz="1050" spc="10" b="1">
                <a:solidFill>
                  <a:srgbClr val="7E7E7E"/>
                </a:solidFill>
                <a:latin typeface="Yu Gothic UI Semibold"/>
                <a:cs typeface="Yu Gothic UI Semibold"/>
              </a:rPr>
              <a:t>年度</a:t>
            </a:r>
            <a:r>
              <a:rPr dirty="0" sz="1050" spc="-65" b="1">
                <a:solidFill>
                  <a:srgbClr val="7E7E7E"/>
                </a:solidFill>
                <a:latin typeface="Yu Gothic UI Semibold"/>
                <a:cs typeface="Yu Gothic UI Semibold"/>
              </a:rPr>
              <a:t> </a:t>
            </a:r>
            <a:r>
              <a:rPr dirty="0" sz="1050" spc="105" b="1">
                <a:solidFill>
                  <a:srgbClr val="7E7E7E"/>
                </a:solidFill>
                <a:latin typeface="Yu Gothic UI Semibold"/>
                <a:cs typeface="Yu Gothic UI Semibold"/>
              </a:rPr>
              <a:t>厚生年金保険</a:t>
            </a:r>
            <a:r>
              <a:rPr dirty="0" sz="1050" spc="30" b="1">
                <a:solidFill>
                  <a:srgbClr val="7E7E7E"/>
                </a:solidFill>
                <a:latin typeface="Yu Gothic UI Semibold"/>
                <a:cs typeface="Yu Gothic UI Semibold"/>
              </a:rPr>
              <a:t>・</a:t>
            </a:r>
            <a:r>
              <a:rPr dirty="0" sz="1050" spc="10" b="1">
                <a:solidFill>
                  <a:srgbClr val="7E7E7E"/>
                </a:solidFill>
                <a:latin typeface="Yu Gothic UI Semibold"/>
                <a:cs typeface="Yu Gothic UI Semibold"/>
              </a:rPr>
              <a:t>国</a:t>
            </a:r>
            <a:r>
              <a:rPr dirty="0" sz="1050" spc="-10" b="1">
                <a:solidFill>
                  <a:srgbClr val="7E7E7E"/>
                </a:solidFill>
                <a:latin typeface="Yu Gothic UI Semibold"/>
                <a:cs typeface="Yu Gothic UI Semibold"/>
              </a:rPr>
              <a:t>民</a:t>
            </a:r>
            <a:r>
              <a:rPr dirty="0" sz="1050" spc="10" b="1">
                <a:solidFill>
                  <a:srgbClr val="7E7E7E"/>
                </a:solidFill>
                <a:latin typeface="Yu Gothic UI Semibold"/>
                <a:cs typeface="Yu Gothic UI Semibold"/>
              </a:rPr>
              <a:t>年</a:t>
            </a:r>
            <a:r>
              <a:rPr dirty="0" sz="1050" spc="-10" b="1">
                <a:solidFill>
                  <a:srgbClr val="7E7E7E"/>
                </a:solidFill>
                <a:latin typeface="Yu Gothic UI Semibold"/>
                <a:cs typeface="Yu Gothic UI Semibold"/>
              </a:rPr>
              <a:t>金</a:t>
            </a:r>
            <a:r>
              <a:rPr dirty="0" sz="1050" spc="10" b="1">
                <a:solidFill>
                  <a:srgbClr val="7E7E7E"/>
                </a:solidFill>
                <a:latin typeface="Yu Gothic UI Semibold"/>
                <a:cs typeface="Yu Gothic UI Semibold"/>
              </a:rPr>
              <a:t>事</a:t>
            </a:r>
            <a:r>
              <a:rPr dirty="0" sz="1050" spc="-10" b="1">
                <a:solidFill>
                  <a:srgbClr val="7E7E7E"/>
                </a:solidFill>
                <a:latin typeface="Yu Gothic UI Semibold"/>
                <a:cs typeface="Yu Gothic UI Semibold"/>
              </a:rPr>
              <a:t>業</a:t>
            </a:r>
            <a:r>
              <a:rPr dirty="0" sz="1050" spc="85" b="1">
                <a:solidFill>
                  <a:srgbClr val="7E7E7E"/>
                </a:solidFill>
                <a:latin typeface="Yu Gothic UI Semibold"/>
                <a:cs typeface="Yu Gothic UI Semibold"/>
              </a:rPr>
              <a:t>の</a:t>
            </a:r>
            <a:r>
              <a:rPr dirty="0" sz="1050" spc="80" b="1">
                <a:solidFill>
                  <a:srgbClr val="7E7E7E"/>
                </a:solidFill>
                <a:latin typeface="Yu Gothic UI Semibold"/>
                <a:cs typeface="Yu Gothic UI Semibold"/>
              </a:rPr>
              <a:t>概</a:t>
            </a:r>
            <a:r>
              <a:rPr dirty="0" sz="1050" spc="360" b="1">
                <a:solidFill>
                  <a:srgbClr val="7E7E7E"/>
                </a:solidFill>
                <a:latin typeface="Yu Gothic UI Semibold"/>
                <a:cs typeface="Yu Gothic UI Semibold"/>
              </a:rPr>
              <a:t>況</a:t>
            </a:r>
            <a:r>
              <a:rPr dirty="0" sz="1050" spc="160" b="1">
                <a:solidFill>
                  <a:srgbClr val="7E7E7E"/>
                </a:solidFill>
                <a:latin typeface="Yu Gothic UI Semibold"/>
                <a:cs typeface="Yu Gothic UI Semibold"/>
              </a:rPr>
              <a:t>」</a:t>
            </a:r>
            <a:r>
              <a:rPr dirty="0" sz="1050" spc="240" b="1">
                <a:solidFill>
                  <a:srgbClr val="7E7E7E"/>
                </a:solidFill>
                <a:latin typeface="Yu Gothic UI Semibold"/>
                <a:cs typeface="Yu Gothic UI Semibold"/>
              </a:rPr>
              <a:t>を</a:t>
            </a:r>
            <a:r>
              <a:rPr dirty="0" sz="1050" spc="225" b="1">
                <a:solidFill>
                  <a:srgbClr val="7E7E7E"/>
                </a:solidFill>
                <a:latin typeface="Yu Gothic UI Semibold"/>
                <a:cs typeface="Yu Gothic UI Semibold"/>
              </a:rPr>
              <a:t>も</a:t>
            </a:r>
            <a:r>
              <a:rPr dirty="0" sz="1050" spc="240" b="1">
                <a:solidFill>
                  <a:srgbClr val="7E7E7E"/>
                </a:solidFill>
                <a:latin typeface="Yu Gothic UI Semibold"/>
                <a:cs typeface="Yu Gothic UI Semibold"/>
              </a:rPr>
              <a:t>と</a:t>
            </a:r>
            <a:r>
              <a:rPr dirty="0" sz="1050" spc="245" b="1">
                <a:solidFill>
                  <a:srgbClr val="7E7E7E"/>
                </a:solidFill>
                <a:latin typeface="Yu Gothic UI Semibold"/>
                <a:cs typeface="Yu Gothic UI Semibold"/>
              </a:rPr>
              <a:t>に</a:t>
            </a:r>
            <a:r>
              <a:rPr dirty="0" sz="1050" spc="10" b="1">
                <a:solidFill>
                  <a:srgbClr val="7E7E7E"/>
                </a:solidFill>
                <a:latin typeface="Yu Gothic UI Semibold"/>
                <a:cs typeface="Yu Gothic UI Semibold"/>
              </a:rPr>
              <a:t>日</a:t>
            </a:r>
            <a:r>
              <a:rPr dirty="0" sz="1050" spc="-10" b="1">
                <a:solidFill>
                  <a:srgbClr val="7E7E7E"/>
                </a:solidFill>
                <a:latin typeface="Yu Gothic UI Semibold"/>
                <a:cs typeface="Yu Gothic UI Semibold"/>
              </a:rPr>
              <a:t>本</a:t>
            </a:r>
            <a:r>
              <a:rPr dirty="0" sz="1050" spc="10" b="1">
                <a:solidFill>
                  <a:srgbClr val="7E7E7E"/>
                </a:solidFill>
                <a:latin typeface="Yu Gothic UI Semibold"/>
                <a:cs typeface="Yu Gothic UI Semibold"/>
              </a:rPr>
              <a:t>維</a:t>
            </a:r>
            <a:r>
              <a:rPr dirty="0" sz="1050" spc="-10" b="1">
                <a:solidFill>
                  <a:srgbClr val="7E7E7E"/>
                </a:solidFill>
                <a:latin typeface="Yu Gothic UI Semibold"/>
                <a:cs typeface="Yu Gothic UI Semibold"/>
              </a:rPr>
              <a:t>新</a:t>
            </a:r>
            <a:r>
              <a:rPr dirty="0" sz="1050" spc="85" b="1">
                <a:solidFill>
                  <a:srgbClr val="7E7E7E"/>
                </a:solidFill>
                <a:latin typeface="Yu Gothic UI Semibold"/>
                <a:cs typeface="Yu Gothic UI Semibold"/>
              </a:rPr>
              <a:t>の</a:t>
            </a:r>
            <a:r>
              <a:rPr dirty="0" sz="1050" spc="80" b="1">
                <a:solidFill>
                  <a:srgbClr val="7E7E7E"/>
                </a:solidFill>
                <a:latin typeface="Yu Gothic UI Semibold"/>
                <a:cs typeface="Yu Gothic UI Semibold"/>
              </a:rPr>
              <a:t>会</a:t>
            </a:r>
            <a:r>
              <a:rPr dirty="0" sz="1050" spc="10" b="1">
                <a:solidFill>
                  <a:srgbClr val="7E7E7E"/>
                </a:solidFill>
                <a:latin typeface="Yu Gothic UI Semibold"/>
                <a:cs typeface="Yu Gothic UI Semibold"/>
              </a:rPr>
              <a:t>作成</a:t>
            </a:r>
            <a:endParaRPr sz="1050">
              <a:latin typeface="Yu Gothic UI Semibold"/>
              <a:cs typeface="Yu Gothic UI Semibold"/>
            </a:endParaRPr>
          </a:p>
        </p:txBody>
      </p:sp>
      <p:grpSp>
        <p:nvGrpSpPr>
          <p:cNvPr id="3" name="object 3"/>
          <p:cNvGrpSpPr/>
          <p:nvPr/>
        </p:nvGrpSpPr>
        <p:grpSpPr>
          <a:xfrm>
            <a:off x="1064260" y="736600"/>
            <a:ext cx="8239759" cy="4323080"/>
            <a:chOff x="1064260" y="736600"/>
            <a:chExt cx="8239759" cy="4323080"/>
          </a:xfrm>
        </p:grpSpPr>
        <p:pic>
          <p:nvPicPr>
            <p:cNvPr id="4" name="object 4"/>
            <p:cNvPicPr/>
            <p:nvPr/>
          </p:nvPicPr>
          <p:blipFill>
            <a:blip r:embed="rId2" cstate="print"/>
            <a:stretch>
              <a:fillRect/>
            </a:stretch>
          </p:blipFill>
          <p:spPr>
            <a:xfrm>
              <a:off x="1064260" y="736600"/>
              <a:ext cx="7731759" cy="4323079"/>
            </a:xfrm>
            <a:prstGeom prst="rect">
              <a:avLst/>
            </a:prstGeom>
          </p:spPr>
        </p:pic>
        <p:sp>
          <p:nvSpPr>
            <p:cNvPr id="5" name="object 5"/>
            <p:cNvSpPr/>
            <p:nvPr/>
          </p:nvSpPr>
          <p:spPr>
            <a:xfrm>
              <a:off x="1802130" y="2350769"/>
              <a:ext cx="7273290" cy="0"/>
            </a:xfrm>
            <a:custGeom>
              <a:avLst/>
              <a:gdLst/>
              <a:ahLst/>
              <a:cxnLst/>
              <a:rect l="l" t="t" r="r" b="b"/>
              <a:pathLst>
                <a:path w="7273290" h="0">
                  <a:moveTo>
                    <a:pt x="0" y="0"/>
                  </a:moveTo>
                  <a:lnTo>
                    <a:pt x="7272807" y="0"/>
                  </a:lnTo>
                </a:path>
              </a:pathLst>
            </a:custGeom>
            <a:ln w="22225">
              <a:solidFill>
                <a:srgbClr val="FF0000"/>
              </a:solidFill>
            </a:ln>
          </p:spPr>
          <p:txBody>
            <a:bodyPr wrap="square" lIns="0" tIns="0" rIns="0" bIns="0" rtlCol="0"/>
            <a:lstStyle/>
            <a:p/>
          </p:txBody>
        </p:sp>
        <p:pic>
          <p:nvPicPr>
            <p:cNvPr id="6" name="object 6"/>
            <p:cNvPicPr/>
            <p:nvPr/>
          </p:nvPicPr>
          <p:blipFill>
            <a:blip r:embed="rId3" cstate="print"/>
            <a:stretch>
              <a:fillRect/>
            </a:stretch>
          </p:blipFill>
          <p:spPr>
            <a:xfrm>
              <a:off x="8407401" y="1986280"/>
              <a:ext cx="541018" cy="403859"/>
            </a:xfrm>
            <a:prstGeom prst="rect">
              <a:avLst/>
            </a:prstGeom>
          </p:spPr>
        </p:pic>
        <p:pic>
          <p:nvPicPr>
            <p:cNvPr id="7" name="object 7"/>
            <p:cNvPicPr/>
            <p:nvPr/>
          </p:nvPicPr>
          <p:blipFill>
            <a:blip r:embed="rId4" cstate="print"/>
            <a:stretch>
              <a:fillRect/>
            </a:stretch>
          </p:blipFill>
          <p:spPr>
            <a:xfrm>
              <a:off x="8704580" y="1986280"/>
              <a:ext cx="599439" cy="403859"/>
            </a:xfrm>
            <a:prstGeom prst="rect">
              <a:avLst/>
            </a:prstGeom>
          </p:spPr>
        </p:pic>
      </p:grpSp>
      <p:sp>
        <p:nvSpPr>
          <p:cNvPr id="8" name="object 8"/>
          <p:cNvSpPr txBox="1"/>
          <p:nvPr/>
        </p:nvSpPr>
        <p:spPr>
          <a:xfrm>
            <a:off x="8506873" y="2020267"/>
            <a:ext cx="6781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FF0000"/>
                </a:solidFill>
                <a:latin typeface="Yu Gothic UI Semibold"/>
                <a:cs typeface="Yu Gothic UI Semibold"/>
              </a:rPr>
              <a:t>100</a:t>
            </a:r>
            <a:r>
              <a:rPr dirty="0" sz="1400" spc="70" b="1">
                <a:solidFill>
                  <a:srgbClr val="FF0000"/>
                </a:solidFill>
                <a:latin typeface="Yu Gothic UI Semibold"/>
                <a:cs typeface="Yu Gothic UI Semibold"/>
              </a:rPr>
              <a:t>万人</a:t>
            </a:r>
            <a:endParaRPr sz="1400">
              <a:latin typeface="Yu Gothic UI Semibold"/>
              <a:cs typeface="Yu Gothic UI Semibold"/>
            </a:endParaRPr>
          </a:p>
        </p:txBody>
      </p:sp>
      <p:sp>
        <p:nvSpPr>
          <p:cNvPr id="9" name="object 9"/>
          <p:cNvSpPr txBox="1"/>
          <p:nvPr/>
        </p:nvSpPr>
        <p:spPr>
          <a:xfrm>
            <a:off x="804312" y="2758001"/>
            <a:ext cx="1778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Yu Gothic UI Semibold"/>
                <a:cs typeface="Yu Gothic UI Semibold"/>
              </a:rPr>
              <a:t>人</a:t>
            </a:r>
            <a:endParaRPr sz="1200">
              <a:latin typeface="Yu Gothic UI Semibold"/>
              <a:cs typeface="Yu Gothic UI Semibold"/>
            </a:endParaRPr>
          </a:p>
        </p:txBody>
      </p:sp>
      <p:sp>
        <p:nvSpPr>
          <p:cNvPr id="10" name="object 10"/>
          <p:cNvSpPr txBox="1">
            <a:spLocks noGrp="1"/>
          </p:cNvSpPr>
          <p:nvPr>
            <p:ph type="title"/>
          </p:nvPr>
        </p:nvSpPr>
        <p:spPr>
          <a:xfrm>
            <a:off x="284704" y="106248"/>
            <a:ext cx="500380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国民年金</a:t>
            </a:r>
            <a:r>
              <a:rPr dirty="0" u="none" spc="35">
                <a:solidFill>
                  <a:srgbClr val="000000"/>
                </a:solidFill>
              </a:rPr>
              <a:t> </a:t>
            </a:r>
            <a:r>
              <a:rPr dirty="0" u="none">
                <a:solidFill>
                  <a:srgbClr val="000000"/>
                </a:solidFill>
              </a:rPr>
              <a:t>受給権者数（月額階級別）</a:t>
            </a:r>
          </a:p>
        </p:txBody>
      </p:sp>
      <p:sp>
        <p:nvSpPr>
          <p:cNvPr id="11" name="object 11"/>
          <p:cNvSpPr/>
          <p:nvPr/>
        </p:nvSpPr>
        <p:spPr>
          <a:xfrm>
            <a:off x="119379" y="5941059"/>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sp>
        <p:nvSpPr>
          <p:cNvPr id="12" name="object 12"/>
          <p:cNvSpPr txBox="1"/>
          <p:nvPr/>
        </p:nvSpPr>
        <p:spPr>
          <a:xfrm>
            <a:off x="1391149" y="5959553"/>
            <a:ext cx="7112000" cy="299720"/>
          </a:xfrm>
          <a:prstGeom prst="rect">
            <a:avLst/>
          </a:prstGeom>
        </p:spPr>
        <p:txBody>
          <a:bodyPr wrap="square" lIns="0" tIns="12700" rIns="0" bIns="0" rtlCol="0" vert="horz">
            <a:spAutoFit/>
          </a:bodyPr>
          <a:lstStyle/>
          <a:p>
            <a:pPr marL="12700">
              <a:lnSpc>
                <a:spcPct val="100000"/>
              </a:lnSpc>
              <a:spcBef>
                <a:spcPts val="100"/>
              </a:spcBef>
            </a:pPr>
            <a:r>
              <a:rPr dirty="0" sz="1800" spc="265" b="1">
                <a:solidFill>
                  <a:srgbClr val="252525"/>
                </a:solidFill>
                <a:latin typeface="Yu Gothic UI Semibold"/>
                <a:cs typeface="Yu Gothic UI Semibold"/>
              </a:rPr>
              <a:t>現在</a:t>
            </a:r>
            <a:r>
              <a:rPr dirty="0" sz="1800" spc="220" b="1">
                <a:solidFill>
                  <a:srgbClr val="252525"/>
                </a:solidFill>
                <a:latin typeface="Yu Gothic UI Semibold"/>
                <a:cs typeface="Yu Gothic UI Semibold"/>
              </a:rPr>
              <a:t>で</a:t>
            </a:r>
            <a:r>
              <a:rPr dirty="0" sz="1800" spc="204" b="1">
                <a:solidFill>
                  <a:srgbClr val="252525"/>
                </a:solidFill>
                <a:latin typeface="Yu Gothic UI Semibold"/>
                <a:cs typeface="Yu Gothic UI Semibold"/>
              </a:rPr>
              <a:t>も</a:t>
            </a:r>
            <a:r>
              <a:rPr dirty="0" sz="1800" spc="220" b="1">
                <a:solidFill>
                  <a:srgbClr val="252525"/>
                </a:solidFill>
                <a:latin typeface="Yu Gothic UI Semibold"/>
                <a:cs typeface="Yu Gothic UI Semibold"/>
              </a:rPr>
              <a:t>すで</a:t>
            </a:r>
            <a:r>
              <a:rPr dirty="0" sz="1800" spc="210" b="1">
                <a:solidFill>
                  <a:srgbClr val="252525"/>
                </a:solidFill>
                <a:latin typeface="Yu Gothic UI Semibold"/>
                <a:cs typeface="Yu Gothic UI Semibold"/>
              </a:rPr>
              <a:t>に</a:t>
            </a:r>
            <a:r>
              <a:rPr dirty="0" sz="1800" spc="265" b="1">
                <a:solidFill>
                  <a:srgbClr val="252525"/>
                </a:solidFill>
                <a:latin typeface="Yu Gothic UI Semibold"/>
                <a:cs typeface="Yu Gothic UI Semibold"/>
              </a:rPr>
              <a:t>数百万人</a:t>
            </a:r>
            <a:r>
              <a:rPr dirty="0" sz="1800" spc="220" b="1">
                <a:solidFill>
                  <a:srgbClr val="252525"/>
                </a:solidFill>
                <a:latin typeface="Yu Gothic UI Semibold"/>
                <a:cs typeface="Yu Gothic UI Semibold"/>
              </a:rPr>
              <a:t>の</a:t>
            </a:r>
            <a:r>
              <a:rPr dirty="0" sz="1800" spc="130" b="1">
                <a:solidFill>
                  <a:srgbClr val="252525"/>
                </a:solidFill>
                <a:latin typeface="Yu Gothic UI Semibold"/>
                <a:cs typeface="Yu Gothic UI Semibold"/>
              </a:rPr>
              <a:t>「</a:t>
            </a:r>
            <a:r>
              <a:rPr dirty="0" sz="1800" spc="265" b="1">
                <a:solidFill>
                  <a:srgbClr val="252525"/>
                </a:solidFill>
                <a:latin typeface="Yu Gothic UI Semibold"/>
                <a:cs typeface="Yu Gothic UI Semibold"/>
              </a:rPr>
              <a:t>低年金</a:t>
            </a:r>
            <a:r>
              <a:rPr dirty="0" sz="1800" spc="130" b="1">
                <a:solidFill>
                  <a:srgbClr val="252525"/>
                </a:solidFill>
                <a:latin typeface="Yu Gothic UI Semibold"/>
                <a:cs typeface="Yu Gothic UI Semibold"/>
              </a:rPr>
              <a:t>・</a:t>
            </a:r>
            <a:r>
              <a:rPr dirty="0" sz="1800" spc="265" b="1">
                <a:solidFill>
                  <a:srgbClr val="252525"/>
                </a:solidFill>
                <a:latin typeface="Yu Gothic UI Semibold"/>
                <a:cs typeface="Yu Gothic UI Semibold"/>
              </a:rPr>
              <a:t>無年金</a:t>
            </a:r>
            <a:r>
              <a:rPr dirty="0" sz="1800" spc="130" b="1">
                <a:solidFill>
                  <a:srgbClr val="252525"/>
                </a:solidFill>
                <a:latin typeface="Yu Gothic UI Semibold"/>
                <a:cs typeface="Yu Gothic UI Semibold"/>
              </a:rPr>
              <a:t>」</a:t>
            </a:r>
            <a:r>
              <a:rPr dirty="0" sz="1800" spc="220" b="1">
                <a:solidFill>
                  <a:srgbClr val="252525"/>
                </a:solidFill>
                <a:latin typeface="Yu Gothic UI Semibold"/>
                <a:cs typeface="Yu Gothic UI Semibold"/>
              </a:rPr>
              <a:t>の</a:t>
            </a:r>
            <a:r>
              <a:rPr dirty="0" sz="1800" spc="325" b="1">
                <a:solidFill>
                  <a:srgbClr val="252525"/>
                </a:solidFill>
                <a:latin typeface="Yu Gothic UI Semibold"/>
                <a:cs typeface="Yu Gothic UI Semibold"/>
              </a:rPr>
              <a:t>方</a:t>
            </a:r>
            <a:r>
              <a:rPr dirty="0" sz="1800" spc="275" b="1">
                <a:solidFill>
                  <a:srgbClr val="252525"/>
                </a:solidFill>
                <a:latin typeface="Yu Gothic UI Semibold"/>
                <a:cs typeface="Yu Gothic UI Semibold"/>
              </a:rPr>
              <a:t>が</a:t>
            </a:r>
            <a:r>
              <a:rPr dirty="0" sz="1800" spc="325" b="1">
                <a:solidFill>
                  <a:srgbClr val="252525"/>
                </a:solidFill>
                <a:latin typeface="Yu Gothic UI Semibold"/>
                <a:cs typeface="Yu Gothic UI Semibold"/>
              </a:rPr>
              <a:t>存在</a:t>
            </a:r>
            <a:r>
              <a:rPr dirty="0" sz="1800" spc="229" b="1">
                <a:solidFill>
                  <a:srgbClr val="252525"/>
                </a:solidFill>
                <a:latin typeface="Yu Gothic UI Semibold"/>
                <a:cs typeface="Yu Gothic UI Semibold"/>
              </a:rPr>
              <a:t>し</a:t>
            </a:r>
            <a:r>
              <a:rPr dirty="0" sz="1800" spc="245" b="1">
                <a:solidFill>
                  <a:srgbClr val="252525"/>
                </a:solidFill>
                <a:latin typeface="Yu Gothic UI Semibold"/>
                <a:cs typeface="Yu Gothic UI Semibold"/>
              </a:rPr>
              <a:t>て</a:t>
            </a:r>
            <a:r>
              <a:rPr dirty="0" sz="1800" spc="270" b="1">
                <a:solidFill>
                  <a:srgbClr val="252525"/>
                </a:solidFill>
                <a:latin typeface="Yu Gothic UI Semibold"/>
                <a:cs typeface="Yu Gothic UI Semibold"/>
              </a:rPr>
              <a:t>い</a:t>
            </a:r>
            <a:r>
              <a:rPr dirty="0" sz="1800" spc="250" b="1">
                <a:solidFill>
                  <a:srgbClr val="252525"/>
                </a:solidFill>
                <a:latin typeface="Yu Gothic UI Semibold"/>
                <a:cs typeface="Yu Gothic UI Semibold"/>
              </a:rPr>
              <a:t>る</a:t>
            </a:r>
            <a:r>
              <a:rPr dirty="0" sz="1800" spc="85" b="1">
                <a:solidFill>
                  <a:srgbClr val="252525"/>
                </a:solidFill>
                <a:latin typeface="Yu Gothic UI Semibold"/>
                <a:cs typeface="Yu Gothic UI Semibold"/>
              </a:rPr>
              <a:t>。</a:t>
            </a:r>
            <a:endParaRPr sz="1800">
              <a:latin typeface="Yu Gothic UI Semibold"/>
              <a:cs typeface="Yu Gothic UI Semibold"/>
            </a:endParaRPr>
          </a:p>
        </p:txBody>
      </p:sp>
      <p:sp>
        <p:nvSpPr>
          <p:cNvPr id="13" name="object 1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48</a:t>
            </a:r>
          </a:p>
        </p:txBody>
      </p:sp>
      <p:sp>
        <p:nvSpPr>
          <p:cNvPr id="14" name="object 1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5440" y="2103120"/>
            <a:ext cx="9217025" cy="0"/>
          </a:xfrm>
          <a:custGeom>
            <a:avLst/>
            <a:gdLst/>
            <a:ahLst/>
            <a:cxnLst/>
            <a:rect l="l" t="t" r="r" b="b"/>
            <a:pathLst>
              <a:path w="9217025" h="0">
                <a:moveTo>
                  <a:pt x="0" y="0"/>
                </a:moveTo>
                <a:lnTo>
                  <a:pt x="9217025" y="0"/>
                </a:lnTo>
              </a:path>
            </a:pathLst>
          </a:custGeom>
          <a:ln w="9525">
            <a:solidFill>
              <a:srgbClr val="000000"/>
            </a:solidFill>
            <a:prstDash val="sysDash"/>
          </a:ln>
        </p:spPr>
        <p:txBody>
          <a:bodyPr wrap="square" lIns="0" tIns="0" rIns="0" bIns="0" rtlCol="0"/>
          <a:lstStyle/>
          <a:p/>
        </p:txBody>
      </p:sp>
      <p:sp>
        <p:nvSpPr>
          <p:cNvPr id="3" name="object 3"/>
          <p:cNvSpPr/>
          <p:nvPr/>
        </p:nvSpPr>
        <p:spPr>
          <a:xfrm>
            <a:off x="345440" y="4508500"/>
            <a:ext cx="9217025" cy="0"/>
          </a:xfrm>
          <a:custGeom>
            <a:avLst/>
            <a:gdLst/>
            <a:ahLst/>
            <a:cxnLst/>
            <a:rect l="l" t="t" r="r" b="b"/>
            <a:pathLst>
              <a:path w="9217025" h="0">
                <a:moveTo>
                  <a:pt x="0" y="0"/>
                </a:moveTo>
                <a:lnTo>
                  <a:pt x="9217025" y="0"/>
                </a:lnTo>
              </a:path>
            </a:pathLst>
          </a:custGeom>
          <a:ln w="9525">
            <a:solidFill>
              <a:srgbClr val="000000"/>
            </a:solidFill>
            <a:prstDash val="sysDash"/>
          </a:ln>
        </p:spPr>
        <p:txBody>
          <a:bodyPr wrap="square" lIns="0" tIns="0" rIns="0" bIns="0" rtlCol="0"/>
          <a:lstStyle/>
          <a:p/>
        </p:txBody>
      </p:sp>
      <p:sp>
        <p:nvSpPr>
          <p:cNvPr id="4" name="object 4"/>
          <p:cNvSpPr txBox="1"/>
          <p:nvPr/>
        </p:nvSpPr>
        <p:spPr>
          <a:xfrm>
            <a:off x="320040" y="764540"/>
            <a:ext cx="360680" cy="1203960"/>
          </a:xfrm>
          <a:prstGeom prst="rect">
            <a:avLst/>
          </a:prstGeom>
          <a:solidFill>
            <a:srgbClr val="FFFF00"/>
          </a:solidFill>
        </p:spPr>
        <p:txBody>
          <a:bodyPr wrap="square" lIns="0" tIns="125730" rIns="0" bIns="0" rtlCol="0" vert="horz">
            <a:spAutoFit/>
          </a:bodyPr>
          <a:lstStyle/>
          <a:p>
            <a:pPr algn="just" marL="78105" marR="71120">
              <a:lnSpc>
                <a:spcPct val="98600"/>
              </a:lnSpc>
              <a:spcBef>
                <a:spcPts val="990"/>
              </a:spcBef>
            </a:pPr>
            <a:r>
              <a:rPr dirty="0" sz="1600" spc="-5" b="1">
                <a:solidFill>
                  <a:srgbClr val="404040"/>
                </a:solidFill>
                <a:latin typeface="MS PGothic"/>
                <a:cs typeface="MS PGothic"/>
              </a:rPr>
              <a:t>社 会 構 造</a:t>
            </a:r>
            <a:endParaRPr sz="1600">
              <a:latin typeface="MS PGothic"/>
              <a:cs typeface="MS PGothic"/>
            </a:endParaRPr>
          </a:p>
        </p:txBody>
      </p:sp>
      <p:graphicFrame>
        <p:nvGraphicFramePr>
          <p:cNvPr id="5" name="object 5"/>
          <p:cNvGraphicFramePr>
            <a:graphicFrameLocks noGrp="1"/>
          </p:cNvGraphicFramePr>
          <p:nvPr/>
        </p:nvGraphicFramePr>
        <p:xfrm>
          <a:off x="320040" y="2306320"/>
          <a:ext cx="360680" cy="2052320"/>
        </p:xfrm>
        <a:graphic>
          <a:graphicData uri="http://schemas.openxmlformats.org/drawingml/2006/table">
            <a:tbl>
              <a:tblPr firstRow="1" bandRow="1">
                <a:tableStyleId>{2D5ABB26-0587-4C30-8999-92F81FD0307C}</a:tableStyleId>
              </a:tblPr>
              <a:tblGrid>
                <a:gridCol w="360680"/>
              </a:tblGrid>
              <a:tr h="400685">
                <a:tc>
                  <a:txBody>
                    <a:bodyPr/>
                    <a:lstStyle/>
                    <a:p>
                      <a:pPr algn="r" marR="70485">
                        <a:lnSpc>
                          <a:spcPts val="1785"/>
                        </a:lnSpc>
                        <a:spcBef>
                          <a:spcPts val="1270"/>
                        </a:spcBef>
                      </a:pPr>
                      <a:r>
                        <a:rPr dirty="0" sz="1600" b="1">
                          <a:solidFill>
                            <a:srgbClr val="404040"/>
                          </a:solidFill>
                          <a:latin typeface="Yu Gothic UI Semibold"/>
                          <a:cs typeface="Yu Gothic UI Semibold"/>
                        </a:rPr>
                        <a:t>経</a:t>
                      </a:r>
                      <a:endParaRPr sz="1600">
                        <a:latin typeface="Yu Gothic UI Semibold"/>
                        <a:cs typeface="Yu Gothic UI Semibold"/>
                      </a:endParaRPr>
                    </a:p>
                  </a:txBody>
                  <a:tcPr marL="0" marR="0" marB="0" marT="161290">
                    <a:solidFill>
                      <a:srgbClr val="88DFFF"/>
                    </a:solidFill>
                  </a:tcPr>
                </a:tc>
              </a:tr>
              <a:tr h="243204">
                <a:tc>
                  <a:txBody>
                    <a:bodyPr/>
                    <a:lstStyle/>
                    <a:p>
                      <a:pPr algn="r" marR="70485">
                        <a:lnSpc>
                          <a:spcPts val="1785"/>
                        </a:lnSpc>
                        <a:spcBef>
                          <a:spcPts val="30"/>
                        </a:spcBef>
                      </a:pPr>
                      <a:r>
                        <a:rPr dirty="0" sz="1600" b="1">
                          <a:solidFill>
                            <a:srgbClr val="404040"/>
                          </a:solidFill>
                          <a:latin typeface="Yu Gothic UI Semibold"/>
                          <a:cs typeface="Yu Gothic UI Semibold"/>
                        </a:rPr>
                        <a:t>済</a:t>
                      </a:r>
                      <a:endParaRPr sz="1600">
                        <a:latin typeface="Yu Gothic UI Semibold"/>
                        <a:cs typeface="Yu Gothic UI Semibold"/>
                      </a:endParaRPr>
                    </a:p>
                  </a:txBody>
                  <a:tcPr marL="0" marR="0" marB="0" marT="3810">
                    <a:solidFill>
                      <a:srgbClr val="88DFFF"/>
                    </a:solidFill>
                  </a:tcPr>
                </a:tc>
              </a:tr>
              <a:tr h="243840">
                <a:tc>
                  <a:txBody>
                    <a:bodyPr/>
                    <a:lstStyle/>
                    <a:p>
                      <a:pPr algn="r" marR="70485">
                        <a:lnSpc>
                          <a:spcPts val="1785"/>
                        </a:lnSpc>
                        <a:spcBef>
                          <a:spcPts val="30"/>
                        </a:spcBef>
                      </a:pPr>
                      <a:r>
                        <a:rPr dirty="0" sz="1600" b="1">
                          <a:solidFill>
                            <a:srgbClr val="404040"/>
                          </a:solidFill>
                          <a:latin typeface="Yu Gothic UI Semibold"/>
                          <a:cs typeface="Yu Gothic UI Semibold"/>
                        </a:rPr>
                        <a:t>・</a:t>
                      </a:r>
                      <a:endParaRPr sz="1600">
                        <a:latin typeface="Yu Gothic UI Semibold"/>
                        <a:cs typeface="Yu Gothic UI Semibold"/>
                      </a:endParaRPr>
                    </a:p>
                  </a:txBody>
                  <a:tcPr marL="0" marR="0" marB="0" marT="3810">
                    <a:solidFill>
                      <a:srgbClr val="88DFFF"/>
                    </a:solidFill>
                  </a:tcPr>
                </a:tc>
              </a:tr>
              <a:tr h="243204">
                <a:tc>
                  <a:txBody>
                    <a:bodyPr/>
                    <a:lstStyle/>
                    <a:p>
                      <a:pPr algn="r" marR="70485">
                        <a:lnSpc>
                          <a:spcPts val="1785"/>
                        </a:lnSpc>
                        <a:spcBef>
                          <a:spcPts val="30"/>
                        </a:spcBef>
                      </a:pPr>
                      <a:r>
                        <a:rPr dirty="0" sz="1600" b="1">
                          <a:solidFill>
                            <a:srgbClr val="404040"/>
                          </a:solidFill>
                          <a:latin typeface="Yu Gothic UI Semibold"/>
                          <a:cs typeface="Yu Gothic UI Semibold"/>
                        </a:rPr>
                        <a:t>社</a:t>
                      </a:r>
                      <a:endParaRPr sz="1600">
                        <a:latin typeface="Yu Gothic UI Semibold"/>
                        <a:cs typeface="Yu Gothic UI Semibold"/>
                      </a:endParaRPr>
                    </a:p>
                  </a:txBody>
                  <a:tcPr marL="0" marR="0" marB="0" marT="3810">
                    <a:solidFill>
                      <a:srgbClr val="88DFFF"/>
                    </a:solidFill>
                  </a:tcPr>
                </a:tc>
              </a:tr>
              <a:tr h="243840">
                <a:tc>
                  <a:txBody>
                    <a:bodyPr/>
                    <a:lstStyle/>
                    <a:p>
                      <a:pPr algn="r" marR="70485">
                        <a:lnSpc>
                          <a:spcPts val="1785"/>
                        </a:lnSpc>
                        <a:spcBef>
                          <a:spcPts val="30"/>
                        </a:spcBef>
                      </a:pPr>
                      <a:r>
                        <a:rPr dirty="0" sz="1600" b="1">
                          <a:solidFill>
                            <a:srgbClr val="404040"/>
                          </a:solidFill>
                          <a:latin typeface="Yu Gothic UI Semibold"/>
                          <a:cs typeface="Yu Gothic UI Semibold"/>
                        </a:rPr>
                        <a:t>会</a:t>
                      </a:r>
                      <a:endParaRPr sz="1600">
                        <a:latin typeface="Yu Gothic UI Semibold"/>
                        <a:cs typeface="Yu Gothic UI Semibold"/>
                      </a:endParaRPr>
                    </a:p>
                  </a:txBody>
                  <a:tcPr marL="0" marR="0" marB="0" marT="3810">
                    <a:solidFill>
                      <a:srgbClr val="88DFFF"/>
                    </a:solidFill>
                  </a:tcPr>
                </a:tc>
              </a:tr>
              <a:tr h="243204">
                <a:tc>
                  <a:txBody>
                    <a:bodyPr/>
                    <a:lstStyle/>
                    <a:p>
                      <a:pPr algn="r" marR="70485">
                        <a:lnSpc>
                          <a:spcPts val="1785"/>
                        </a:lnSpc>
                        <a:spcBef>
                          <a:spcPts val="30"/>
                        </a:spcBef>
                      </a:pPr>
                      <a:r>
                        <a:rPr dirty="0" sz="1600" b="1">
                          <a:solidFill>
                            <a:srgbClr val="404040"/>
                          </a:solidFill>
                          <a:latin typeface="Yu Gothic UI Semibold"/>
                          <a:cs typeface="Yu Gothic UI Semibold"/>
                        </a:rPr>
                        <a:t>保</a:t>
                      </a:r>
                      <a:endParaRPr sz="1600">
                        <a:latin typeface="Yu Gothic UI Semibold"/>
                        <a:cs typeface="Yu Gothic UI Semibold"/>
                      </a:endParaRPr>
                    </a:p>
                  </a:txBody>
                  <a:tcPr marL="0" marR="0" marB="0" marT="3810">
                    <a:solidFill>
                      <a:srgbClr val="88DFFF"/>
                    </a:solidFill>
                  </a:tcPr>
                </a:tc>
              </a:tr>
              <a:tr h="434340">
                <a:tc>
                  <a:txBody>
                    <a:bodyPr/>
                    <a:lstStyle/>
                    <a:p>
                      <a:pPr algn="r" marR="70485">
                        <a:lnSpc>
                          <a:spcPct val="100000"/>
                        </a:lnSpc>
                        <a:spcBef>
                          <a:spcPts val="30"/>
                        </a:spcBef>
                      </a:pPr>
                      <a:r>
                        <a:rPr dirty="0" sz="1600" b="1">
                          <a:solidFill>
                            <a:srgbClr val="404040"/>
                          </a:solidFill>
                          <a:latin typeface="Yu Gothic UI Semibold"/>
                          <a:cs typeface="Yu Gothic UI Semibold"/>
                        </a:rPr>
                        <a:t>障</a:t>
                      </a:r>
                      <a:endParaRPr sz="1600">
                        <a:latin typeface="Yu Gothic UI Semibold"/>
                        <a:cs typeface="Yu Gothic UI Semibold"/>
                      </a:endParaRPr>
                    </a:p>
                  </a:txBody>
                  <a:tcPr marL="0" marR="0" marB="0" marT="3810">
                    <a:solidFill>
                      <a:srgbClr val="88DFFF"/>
                    </a:solidFill>
                  </a:tcPr>
                </a:tc>
              </a:tr>
            </a:tbl>
          </a:graphicData>
        </a:graphic>
      </p:graphicFrame>
      <p:graphicFrame>
        <p:nvGraphicFramePr>
          <p:cNvPr id="6" name="object 6"/>
          <p:cNvGraphicFramePr>
            <a:graphicFrameLocks noGrp="1"/>
          </p:cNvGraphicFramePr>
          <p:nvPr/>
        </p:nvGraphicFramePr>
        <p:xfrm>
          <a:off x="320040" y="4630420"/>
          <a:ext cx="360680" cy="1741170"/>
        </p:xfrm>
        <a:graphic>
          <a:graphicData uri="http://schemas.openxmlformats.org/drawingml/2006/table">
            <a:tbl>
              <a:tblPr firstRow="1" bandRow="1">
                <a:tableStyleId>{2D5ABB26-0587-4C30-8999-92F81FD0307C}</a:tableStyleId>
              </a:tblPr>
              <a:tblGrid>
                <a:gridCol w="360680"/>
              </a:tblGrid>
              <a:tr h="365760">
                <a:tc>
                  <a:txBody>
                    <a:bodyPr/>
                    <a:lstStyle/>
                    <a:p>
                      <a:pPr algn="r" marR="70485">
                        <a:lnSpc>
                          <a:spcPts val="1785"/>
                        </a:lnSpc>
                        <a:spcBef>
                          <a:spcPts val="994"/>
                        </a:spcBef>
                      </a:pPr>
                      <a:r>
                        <a:rPr dirty="0" sz="1600" b="1">
                          <a:solidFill>
                            <a:srgbClr val="404040"/>
                          </a:solidFill>
                          <a:latin typeface="Yu Gothic UI Semibold"/>
                          <a:cs typeface="Yu Gothic UI Semibold"/>
                        </a:rPr>
                        <a:t>不</a:t>
                      </a:r>
                      <a:endParaRPr sz="1600">
                        <a:latin typeface="Yu Gothic UI Semibold"/>
                        <a:cs typeface="Yu Gothic UI Semibold"/>
                      </a:endParaRPr>
                    </a:p>
                  </a:txBody>
                  <a:tcPr marL="0" marR="0" marB="0" marT="126364">
                    <a:solidFill>
                      <a:srgbClr val="C2E39C"/>
                    </a:solidFill>
                  </a:tcPr>
                </a:tc>
              </a:tr>
              <a:tr h="243840">
                <a:tc>
                  <a:txBody>
                    <a:bodyPr/>
                    <a:lstStyle/>
                    <a:p>
                      <a:pPr algn="r" marR="70485">
                        <a:lnSpc>
                          <a:spcPts val="1785"/>
                        </a:lnSpc>
                        <a:spcBef>
                          <a:spcPts val="30"/>
                        </a:spcBef>
                      </a:pPr>
                      <a:r>
                        <a:rPr dirty="0" sz="1600" b="1">
                          <a:solidFill>
                            <a:srgbClr val="404040"/>
                          </a:solidFill>
                          <a:latin typeface="Yu Gothic UI Semibold"/>
                          <a:cs typeface="Yu Gothic UI Semibold"/>
                        </a:rPr>
                        <a:t>安</a:t>
                      </a:r>
                      <a:endParaRPr sz="1600">
                        <a:latin typeface="Yu Gothic UI Semibold"/>
                        <a:cs typeface="Yu Gothic UI Semibold"/>
                      </a:endParaRPr>
                    </a:p>
                  </a:txBody>
                  <a:tcPr marL="0" marR="0" marB="0" marT="3810">
                    <a:solidFill>
                      <a:srgbClr val="C2E39C"/>
                    </a:solidFill>
                  </a:tcPr>
                </a:tc>
              </a:tr>
              <a:tr h="243840">
                <a:tc>
                  <a:txBody>
                    <a:bodyPr/>
                    <a:lstStyle/>
                    <a:p>
                      <a:pPr algn="r" marR="70485">
                        <a:lnSpc>
                          <a:spcPts val="1785"/>
                        </a:lnSpc>
                        <a:spcBef>
                          <a:spcPts val="30"/>
                        </a:spcBef>
                      </a:pPr>
                      <a:r>
                        <a:rPr dirty="0" sz="1600" b="1">
                          <a:solidFill>
                            <a:srgbClr val="404040"/>
                          </a:solidFill>
                          <a:latin typeface="Yu Gothic UI Semibold"/>
                          <a:cs typeface="Yu Gothic UI Semibold"/>
                        </a:rPr>
                        <a:t>・</a:t>
                      </a:r>
                      <a:endParaRPr sz="1600">
                        <a:latin typeface="Yu Gothic UI Semibold"/>
                        <a:cs typeface="Yu Gothic UI Semibold"/>
                      </a:endParaRPr>
                    </a:p>
                  </a:txBody>
                  <a:tcPr marL="0" marR="0" marB="0" marT="3810">
                    <a:solidFill>
                      <a:srgbClr val="C2E39C"/>
                    </a:solidFill>
                  </a:tcPr>
                </a:tc>
              </a:tr>
              <a:tr h="243204">
                <a:tc>
                  <a:txBody>
                    <a:bodyPr/>
                    <a:lstStyle/>
                    <a:p>
                      <a:pPr algn="r" marR="70485">
                        <a:lnSpc>
                          <a:spcPts val="1785"/>
                        </a:lnSpc>
                        <a:spcBef>
                          <a:spcPts val="30"/>
                        </a:spcBef>
                      </a:pPr>
                      <a:r>
                        <a:rPr dirty="0" sz="1600" b="1">
                          <a:solidFill>
                            <a:srgbClr val="404040"/>
                          </a:solidFill>
                          <a:latin typeface="Yu Gothic UI Semibold"/>
                          <a:cs typeface="Yu Gothic UI Semibold"/>
                        </a:rPr>
                        <a:t>非</a:t>
                      </a:r>
                      <a:endParaRPr sz="1600">
                        <a:latin typeface="Yu Gothic UI Semibold"/>
                        <a:cs typeface="Yu Gothic UI Semibold"/>
                      </a:endParaRPr>
                    </a:p>
                  </a:txBody>
                  <a:tcPr marL="0" marR="0" marB="0" marT="3810">
                    <a:solidFill>
                      <a:srgbClr val="C2E39C"/>
                    </a:solidFill>
                  </a:tcPr>
                </a:tc>
              </a:tr>
              <a:tr h="243840">
                <a:tc>
                  <a:txBody>
                    <a:bodyPr/>
                    <a:lstStyle/>
                    <a:p>
                      <a:pPr algn="r" marR="70485">
                        <a:lnSpc>
                          <a:spcPts val="1785"/>
                        </a:lnSpc>
                        <a:spcBef>
                          <a:spcPts val="30"/>
                        </a:spcBef>
                      </a:pPr>
                      <a:r>
                        <a:rPr dirty="0" sz="1600" b="1">
                          <a:solidFill>
                            <a:srgbClr val="404040"/>
                          </a:solidFill>
                          <a:latin typeface="Yu Gothic UI Semibold"/>
                          <a:cs typeface="Yu Gothic UI Semibold"/>
                        </a:rPr>
                        <a:t>効</a:t>
                      </a:r>
                      <a:endParaRPr sz="1600">
                        <a:latin typeface="Yu Gothic UI Semibold"/>
                        <a:cs typeface="Yu Gothic UI Semibold"/>
                      </a:endParaRPr>
                    </a:p>
                  </a:txBody>
                  <a:tcPr marL="0" marR="0" marB="0" marT="3810">
                    <a:solidFill>
                      <a:srgbClr val="C2E39C"/>
                    </a:solidFill>
                  </a:tcPr>
                </a:tc>
              </a:tr>
              <a:tr h="400685">
                <a:tc>
                  <a:txBody>
                    <a:bodyPr/>
                    <a:lstStyle/>
                    <a:p>
                      <a:pPr algn="r" marR="70485">
                        <a:lnSpc>
                          <a:spcPct val="100000"/>
                        </a:lnSpc>
                        <a:spcBef>
                          <a:spcPts val="30"/>
                        </a:spcBef>
                      </a:pPr>
                      <a:r>
                        <a:rPr dirty="0" sz="1600" b="1">
                          <a:solidFill>
                            <a:srgbClr val="404040"/>
                          </a:solidFill>
                          <a:latin typeface="Yu Gothic UI Semibold"/>
                          <a:cs typeface="Yu Gothic UI Semibold"/>
                        </a:rPr>
                        <a:t>率</a:t>
                      </a:r>
                      <a:endParaRPr sz="1600">
                        <a:latin typeface="Yu Gothic UI Semibold"/>
                        <a:cs typeface="Yu Gothic UI Semibold"/>
                      </a:endParaRPr>
                    </a:p>
                  </a:txBody>
                  <a:tcPr marL="0" marR="0" marB="0" marT="3810">
                    <a:solidFill>
                      <a:srgbClr val="C2E39C"/>
                    </a:solidFill>
                  </a:tcPr>
                </a:tc>
              </a:tr>
            </a:tbl>
          </a:graphicData>
        </a:graphic>
      </p:graphicFrame>
      <p:pic>
        <p:nvPicPr>
          <p:cNvPr id="7" name="object 7"/>
          <p:cNvPicPr/>
          <p:nvPr/>
        </p:nvPicPr>
        <p:blipFill>
          <a:blip r:embed="rId2" cstate="print"/>
          <a:stretch>
            <a:fillRect/>
          </a:stretch>
        </p:blipFill>
        <p:spPr>
          <a:xfrm>
            <a:off x="0" y="543559"/>
            <a:ext cx="9906000" cy="58419"/>
          </a:xfrm>
          <a:prstGeom prst="rect">
            <a:avLst/>
          </a:prstGeom>
        </p:spPr>
      </p:pic>
      <p:pic>
        <p:nvPicPr>
          <p:cNvPr id="8" name="object 8"/>
          <p:cNvPicPr/>
          <p:nvPr/>
        </p:nvPicPr>
        <p:blipFill>
          <a:blip r:embed="rId3" cstate="print"/>
          <a:stretch>
            <a:fillRect/>
          </a:stretch>
        </p:blipFill>
        <p:spPr>
          <a:xfrm>
            <a:off x="0" y="6466840"/>
            <a:ext cx="9906000" cy="45719"/>
          </a:xfrm>
          <a:prstGeom prst="rect">
            <a:avLst/>
          </a:prstGeom>
        </p:spPr>
      </p:pic>
      <p:sp>
        <p:nvSpPr>
          <p:cNvPr id="9" name="object 9"/>
          <p:cNvSpPr txBox="1"/>
          <p:nvPr/>
        </p:nvSpPr>
        <p:spPr>
          <a:xfrm>
            <a:off x="838200" y="782319"/>
            <a:ext cx="1818639" cy="307340"/>
          </a:xfrm>
          <a:prstGeom prst="rect">
            <a:avLst/>
          </a:prstGeom>
          <a:solidFill>
            <a:srgbClr val="FFFF5B"/>
          </a:solidFill>
        </p:spPr>
        <p:txBody>
          <a:bodyPr wrap="square" lIns="0" tIns="31750" rIns="0" bIns="0" rtlCol="0" vert="horz">
            <a:spAutoFit/>
          </a:bodyPr>
          <a:lstStyle/>
          <a:p>
            <a:pPr marL="465455">
              <a:lnSpc>
                <a:spcPct val="100000"/>
              </a:lnSpc>
              <a:spcBef>
                <a:spcPts val="250"/>
              </a:spcBef>
            </a:pPr>
            <a:r>
              <a:rPr dirty="0" sz="1400" b="1">
                <a:latin typeface="Yu Gothic UI Semibold"/>
                <a:cs typeface="Yu Gothic UI Semibold"/>
              </a:rPr>
              <a:t>人</a:t>
            </a:r>
            <a:r>
              <a:rPr dirty="0" sz="1400" spc="50" b="1">
                <a:latin typeface="Yu Gothic UI Semibold"/>
                <a:cs typeface="Yu Gothic UI Semibold"/>
              </a:rPr>
              <a:t> </a:t>
            </a:r>
            <a:r>
              <a:rPr dirty="0" sz="1400" b="1">
                <a:latin typeface="Yu Gothic UI Semibold"/>
                <a:cs typeface="Yu Gothic UI Semibold"/>
              </a:rPr>
              <a:t>口</a:t>
            </a:r>
            <a:r>
              <a:rPr dirty="0" sz="1400" spc="50" b="1">
                <a:latin typeface="Yu Gothic UI Semibold"/>
                <a:cs typeface="Yu Gothic UI Semibold"/>
              </a:rPr>
              <a:t> </a:t>
            </a:r>
            <a:r>
              <a:rPr dirty="0" sz="1400" b="1">
                <a:latin typeface="Yu Gothic UI Semibold"/>
                <a:cs typeface="Yu Gothic UI Semibold"/>
              </a:rPr>
              <a:t>動</a:t>
            </a:r>
            <a:r>
              <a:rPr dirty="0" sz="1400" spc="50" b="1">
                <a:latin typeface="Yu Gothic UI Semibold"/>
                <a:cs typeface="Yu Gothic UI Semibold"/>
              </a:rPr>
              <a:t> </a:t>
            </a:r>
            <a:r>
              <a:rPr dirty="0" sz="1400" b="1">
                <a:latin typeface="Yu Gothic UI Semibold"/>
                <a:cs typeface="Yu Gothic UI Semibold"/>
              </a:rPr>
              <a:t>態</a:t>
            </a:r>
            <a:endParaRPr sz="1400">
              <a:latin typeface="Yu Gothic UI Semibold"/>
              <a:cs typeface="Yu Gothic UI Semibold"/>
            </a:endParaRPr>
          </a:p>
        </p:txBody>
      </p:sp>
      <p:sp>
        <p:nvSpPr>
          <p:cNvPr id="32" name="object 32"/>
          <p:cNvSpPr txBox="1"/>
          <p:nvPr/>
        </p:nvSpPr>
        <p:spPr>
          <a:xfrm>
            <a:off x="9742805" y="6504820"/>
            <a:ext cx="82550" cy="139700"/>
          </a:xfrm>
          <a:prstGeom prst="rect">
            <a:avLst/>
          </a:prstGeom>
        </p:spPr>
        <p:txBody>
          <a:bodyPr wrap="square" lIns="0" tIns="0" rIns="0" bIns="0" rtlCol="0" vert="horz">
            <a:spAutoFit/>
          </a:bodyPr>
          <a:lstStyle/>
          <a:p>
            <a:pPr marL="12700">
              <a:lnSpc>
                <a:spcPts val="1055"/>
              </a:lnSpc>
            </a:pPr>
            <a:r>
              <a:rPr dirty="0" sz="900">
                <a:latin typeface="MS UI Gothic"/>
                <a:cs typeface="MS UI Gothic"/>
              </a:rPr>
              <a:t>4</a:t>
            </a:r>
            <a:endParaRPr sz="900">
              <a:latin typeface="MS UI Gothic"/>
              <a:cs typeface="MS UI Gothic"/>
            </a:endParaRPr>
          </a:p>
        </p:txBody>
      </p:sp>
      <p:sp>
        <p:nvSpPr>
          <p:cNvPr id="33" name="object 3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10" name="object 10"/>
          <p:cNvSpPr txBox="1"/>
          <p:nvPr/>
        </p:nvSpPr>
        <p:spPr>
          <a:xfrm>
            <a:off x="853439" y="1209039"/>
            <a:ext cx="1818639" cy="307340"/>
          </a:xfrm>
          <a:prstGeom prst="rect">
            <a:avLst/>
          </a:prstGeom>
          <a:solidFill>
            <a:srgbClr val="FFFF5B"/>
          </a:solidFill>
        </p:spPr>
        <p:txBody>
          <a:bodyPr wrap="square" lIns="0" tIns="31750" rIns="0" bIns="0" rtlCol="0" vert="horz">
            <a:spAutoFit/>
          </a:bodyPr>
          <a:lstStyle/>
          <a:p>
            <a:pPr marL="465455">
              <a:lnSpc>
                <a:spcPct val="100000"/>
              </a:lnSpc>
              <a:spcBef>
                <a:spcPts val="250"/>
              </a:spcBef>
            </a:pPr>
            <a:r>
              <a:rPr dirty="0" sz="1400" b="1">
                <a:latin typeface="Yu Gothic UI Semibold"/>
                <a:cs typeface="Yu Gothic UI Semibold"/>
              </a:rPr>
              <a:t>統</a:t>
            </a:r>
            <a:r>
              <a:rPr dirty="0" sz="1400" spc="50" b="1">
                <a:latin typeface="Yu Gothic UI Semibold"/>
                <a:cs typeface="Yu Gothic UI Semibold"/>
              </a:rPr>
              <a:t> </a:t>
            </a:r>
            <a:r>
              <a:rPr dirty="0" sz="1400" b="1">
                <a:latin typeface="Yu Gothic UI Semibold"/>
                <a:cs typeface="Yu Gothic UI Semibold"/>
              </a:rPr>
              <a:t>治</a:t>
            </a:r>
            <a:r>
              <a:rPr dirty="0" sz="1400" spc="50" b="1">
                <a:latin typeface="Yu Gothic UI Semibold"/>
                <a:cs typeface="Yu Gothic UI Semibold"/>
              </a:rPr>
              <a:t> </a:t>
            </a:r>
            <a:r>
              <a:rPr dirty="0" sz="1400" b="1">
                <a:latin typeface="Yu Gothic UI Semibold"/>
                <a:cs typeface="Yu Gothic UI Semibold"/>
              </a:rPr>
              <a:t>機</a:t>
            </a:r>
            <a:r>
              <a:rPr dirty="0" sz="1400" spc="50" b="1">
                <a:latin typeface="Yu Gothic UI Semibold"/>
                <a:cs typeface="Yu Gothic UI Semibold"/>
              </a:rPr>
              <a:t> </a:t>
            </a:r>
            <a:r>
              <a:rPr dirty="0" sz="1400" b="1">
                <a:latin typeface="Yu Gothic UI Semibold"/>
                <a:cs typeface="Yu Gothic UI Semibold"/>
              </a:rPr>
              <a:t>構</a:t>
            </a:r>
            <a:endParaRPr sz="1400">
              <a:latin typeface="Yu Gothic UI Semibold"/>
              <a:cs typeface="Yu Gothic UI Semibold"/>
            </a:endParaRPr>
          </a:p>
        </p:txBody>
      </p:sp>
      <p:sp>
        <p:nvSpPr>
          <p:cNvPr id="11" name="object 11"/>
          <p:cNvSpPr txBox="1"/>
          <p:nvPr/>
        </p:nvSpPr>
        <p:spPr>
          <a:xfrm>
            <a:off x="853439" y="1656079"/>
            <a:ext cx="1818639" cy="307340"/>
          </a:xfrm>
          <a:prstGeom prst="rect">
            <a:avLst/>
          </a:prstGeom>
          <a:solidFill>
            <a:srgbClr val="FFFF5B"/>
          </a:solidFill>
        </p:spPr>
        <p:txBody>
          <a:bodyPr wrap="square" lIns="0" tIns="33020" rIns="0" bIns="0" rtlCol="0" vert="horz">
            <a:spAutoFit/>
          </a:bodyPr>
          <a:lstStyle/>
          <a:p>
            <a:pPr marL="465455">
              <a:lnSpc>
                <a:spcPct val="100000"/>
              </a:lnSpc>
              <a:spcBef>
                <a:spcPts val="260"/>
              </a:spcBef>
            </a:pPr>
            <a:r>
              <a:rPr dirty="0" sz="1400" spc="30" b="1">
                <a:latin typeface="Yu Gothic UI Semibold"/>
                <a:cs typeface="Yu Gothic UI Semibold"/>
              </a:rPr>
              <a:t>様々な格差</a:t>
            </a:r>
            <a:endParaRPr sz="1400">
              <a:latin typeface="Yu Gothic UI Semibold"/>
              <a:cs typeface="Yu Gothic UI Semibold"/>
            </a:endParaRPr>
          </a:p>
        </p:txBody>
      </p:sp>
      <p:sp>
        <p:nvSpPr>
          <p:cNvPr id="12" name="object 12"/>
          <p:cNvSpPr txBox="1"/>
          <p:nvPr/>
        </p:nvSpPr>
        <p:spPr>
          <a:xfrm>
            <a:off x="838200" y="2329179"/>
            <a:ext cx="1818639" cy="307340"/>
          </a:xfrm>
          <a:prstGeom prst="rect">
            <a:avLst/>
          </a:prstGeom>
          <a:solidFill>
            <a:srgbClr val="B8ECFF"/>
          </a:solidFill>
        </p:spPr>
        <p:txBody>
          <a:bodyPr wrap="square" lIns="0" tIns="33020" rIns="0" bIns="0" rtlCol="0" vert="horz">
            <a:spAutoFit/>
          </a:bodyPr>
          <a:lstStyle/>
          <a:p>
            <a:pPr marL="554355">
              <a:lnSpc>
                <a:spcPct val="100000"/>
              </a:lnSpc>
              <a:spcBef>
                <a:spcPts val="260"/>
              </a:spcBef>
            </a:pPr>
            <a:r>
              <a:rPr dirty="0" sz="1400" b="1">
                <a:latin typeface="Yu Gothic UI Semibold"/>
                <a:cs typeface="Yu Gothic UI Semibold"/>
              </a:rPr>
              <a:t>経済全体</a:t>
            </a:r>
            <a:endParaRPr sz="1400">
              <a:latin typeface="Yu Gothic UI Semibold"/>
              <a:cs typeface="Yu Gothic UI Semibold"/>
            </a:endParaRPr>
          </a:p>
        </p:txBody>
      </p:sp>
      <p:sp>
        <p:nvSpPr>
          <p:cNvPr id="13" name="object 13"/>
          <p:cNvSpPr txBox="1"/>
          <p:nvPr/>
        </p:nvSpPr>
        <p:spPr>
          <a:xfrm>
            <a:off x="853439" y="2748279"/>
            <a:ext cx="1818639" cy="309880"/>
          </a:xfrm>
          <a:prstGeom prst="rect">
            <a:avLst/>
          </a:prstGeom>
          <a:solidFill>
            <a:srgbClr val="B8ECFF"/>
          </a:solidFill>
        </p:spPr>
        <p:txBody>
          <a:bodyPr wrap="square" lIns="0" tIns="33655" rIns="0" bIns="0" rtlCol="0" vert="horz">
            <a:spAutoFit/>
          </a:bodyPr>
          <a:lstStyle/>
          <a:p>
            <a:pPr marL="376555">
              <a:lnSpc>
                <a:spcPct val="100000"/>
              </a:lnSpc>
              <a:spcBef>
                <a:spcPts val="265"/>
              </a:spcBef>
            </a:pPr>
            <a:r>
              <a:rPr dirty="0" sz="1400" b="1">
                <a:latin typeface="Yu Gothic UI Semibold"/>
                <a:cs typeface="Yu Gothic UI Semibold"/>
              </a:rPr>
              <a:t>流動性</a:t>
            </a:r>
            <a:r>
              <a:rPr dirty="0" sz="1400" spc="225" b="1">
                <a:latin typeface="Yu Gothic UI Semibold"/>
                <a:cs typeface="Yu Gothic UI Semibold"/>
              </a:rPr>
              <a:t>の</a:t>
            </a:r>
            <a:r>
              <a:rPr dirty="0" sz="1400" spc="225" b="1">
                <a:latin typeface="Yu Gothic UI Semibold"/>
                <a:cs typeface="Yu Gothic UI Semibold"/>
              </a:rPr>
              <a:t>低</a:t>
            </a:r>
            <a:r>
              <a:rPr dirty="0" sz="1400" spc="400" b="1">
                <a:latin typeface="Yu Gothic UI Semibold"/>
                <a:cs typeface="Yu Gothic UI Semibold"/>
              </a:rPr>
              <a:t>さ</a:t>
            </a:r>
            <a:endParaRPr sz="1400">
              <a:latin typeface="Yu Gothic UI Semibold"/>
              <a:cs typeface="Yu Gothic UI Semibold"/>
            </a:endParaRPr>
          </a:p>
        </p:txBody>
      </p:sp>
      <p:sp>
        <p:nvSpPr>
          <p:cNvPr id="14" name="object 14"/>
          <p:cNvSpPr txBox="1"/>
          <p:nvPr/>
        </p:nvSpPr>
        <p:spPr>
          <a:xfrm>
            <a:off x="853439" y="3192779"/>
            <a:ext cx="1818639" cy="307340"/>
          </a:xfrm>
          <a:prstGeom prst="rect">
            <a:avLst/>
          </a:prstGeom>
          <a:solidFill>
            <a:srgbClr val="B8ECFF"/>
          </a:solidFill>
        </p:spPr>
        <p:txBody>
          <a:bodyPr wrap="square" lIns="0" tIns="32384" rIns="0" bIns="0" rtlCol="0" vert="horz">
            <a:spAutoFit/>
          </a:bodyPr>
          <a:lstStyle/>
          <a:p>
            <a:pPr marL="287655">
              <a:lnSpc>
                <a:spcPct val="100000"/>
              </a:lnSpc>
              <a:spcBef>
                <a:spcPts val="254"/>
              </a:spcBef>
            </a:pPr>
            <a:r>
              <a:rPr dirty="0" sz="1400" spc="30" b="1">
                <a:latin typeface="Yu Gothic UI Semibold"/>
                <a:cs typeface="Yu Gothic UI Semibold"/>
              </a:rPr>
              <a:t>日本企業の衰退</a:t>
            </a:r>
            <a:endParaRPr sz="1400">
              <a:latin typeface="Yu Gothic UI Semibold"/>
              <a:cs typeface="Yu Gothic UI Semibold"/>
            </a:endParaRPr>
          </a:p>
        </p:txBody>
      </p:sp>
      <p:sp>
        <p:nvSpPr>
          <p:cNvPr id="15" name="object 15"/>
          <p:cNvSpPr txBox="1"/>
          <p:nvPr/>
        </p:nvSpPr>
        <p:spPr>
          <a:xfrm>
            <a:off x="848360" y="3632200"/>
            <a:ext cx="1818639" cy="307340"/>
          </a:xfrm>
          <a:prstGeom prst="rect">
            <a:avLst/>
          </a:prstGeom>
          <a:solidFill>
            <a:srgbClr val="B8ECFF"/>
          </a:solidFill>
        </p:spPr>
        <p:txBody>
          <a:bodyPr wrap="square" lIns="0" tIns="33020" rIns="0" bIns="0" rtlCol="0" vert="horz">
            <a:spAutoFit/>
          </a:bodyPr>
          <a:lstStyle/>
          <a:p>
            <a:pPr marL="287655">
              <a:lnSpc>
                <a:spcPct val="100000"/>
              </a:lnSpc>
              <a:spcBef>
                <a:spcPts val="260"/>
              </a:spcBef>
            </a:pPr>
            <a:r>
              <a:rPr dirty="0" sz="1400" b="1">
                <a:latin typeface="Yu Gothic UI Semibold"/>
                <a:cs typeface="Yu Gothic UI Semibold"/>
              </a:rPr>
              <a:t>社会保障</a:t>
            </a:r>
            <a:r>
              <a:rPr dirty="0" sz="1400" spc="370" b="1">
                <a:latin typeface="Yu Gothic UI Semibold"/>
                <a:cs typeface="Yu Gothic UI Semibold"/>
              </a:rPr>
              <a:t>コスト</a:t>
            </a:r>
            <a:endParaRPr sz="1400">
              <a:latin typeface="Yu Gothic UI Semibold"/>
              <a:cs typeface="Yu Gothic UI Semibold"/>
            </a:endParaRPr>
          </a:p>
        </p:txBody>
      </p:sp>
      <p:sp>
        <p:nvSpPr>
          <p:cNvPr id="16" name="object 16"/>
          <p:cNvSpPr txBox="1"/>
          <p:nvPr/>
        </p:nvSpPr>
        <p:spPr>
          <a:xfrm>
            <a:off x="914400" y="4711700"/>
            <a:ext cx="1818639" cy="307340"/>
          </a:xfrm>
          <a:prstGeom prst="rect">
            <a:avLst/>
          </a:prstGeom>
          <a:solidFill>
            <a:srgbClr val="DAEEC3"/>
          </a:solidFill>
        </p:spPr>
        <p:txBody>
          <a:bodyPr wrap="square" lIns="0" tIns="33020" rIns="0" bIns="0" rtlCol="0" vert="horz">
            <a:spAutoFit/>
          </a:bodyPr>
          <a:lstStyle/>
          <a:p>
            <a:pPr marL="109855">
              <a:lnSpc>
                <a:spcPct val="100000"/>
              </a:lnSpc>
              <a:spcBef>
                <a:spcPts val="260"/>
              </a:spcBef>
            </a:pPr>
            <a:r>
              <a:rPr dirty="0" sz="1400" spc="50" b="1">
                <a:latin typeface="Yu Gothic UI Semibold"/>
                <a:cs typeface="Yu Gothic UI Semibold"/>
              </a:rPr>
              <a:t>未来への不安：所得</a:t>
            </a:r>
            <a:endParaRPr sz="1400">
              <a:latin typeface="Yu Gothic UI Semibold"/>
              <a:cs typeface="Yu Gothic UI Semibold"/>
            </a:endParaRPr>
          </a:p>
        </p:txBody>
      </p:sp>
      <p:sp>
        <p:nvSpPr>
          <p:cNvPr id="17" name="object 17"/>
          <p:cNvSpPr txBox="1"/>
          <p:nvPr/>
        </p:nvSpPr>
        <p:spPr>
          <a:xfrm>
            <a:off x="919480" y="5163820"/>
            <a:ext cx="1818639" cy="307340"/>
          </a:xfrm>
          <a:prstGeom prst="rect">
            <a:avLst/>
          </a:prstGeom>
          <a:solidFill>
            <a:srgbClr val="DAEEC3"/>
          </a:solidFill>
        </p:spPr>
        <p:txBody>
          <a:bodyPr wrap="square" lIns="0" tIns="33020" rIns="0" bIns="0" rtlCol="0" vert="horz">
            <a:spAutoFit/>
          </a:bodyPr>
          <a:lstStyle/>
          <a:p>
            <a:pPr marL="109220">
              <a:lnSpc>
                <a:spcPct val="100000"/>
              </a:lnSpc>
              <a:spcBef>
                <a:spcPts val="260"/>
              </a:spcBef>
            </a:pPr>
            <a:r>
              <a:rPr dirty="0" sz="1400" b="1">
                <a:latin typeface="Yu Gothic UI Semibold"/>
                <a:cs typeface="Yu Gothic UI Semibold"/>
              </a:rPr>
              <a:t>未来</a:t>
            </a:r>
            <a:r>
              <a:rPr dirty="0" sz="1400" spc="225" b="1">
                <a:latin typeface="Yu Gothic UI Semibold"/>
                <a:cs typeface="Yu Gothic UI Semibold"/>
              </a:rPr>
              <a:t>への</a:t>
            </a:r>
            <a:r>
              <a:rPr dirty="0" sz="1400" spc="225" b="1">
                <a:latin typeface="Yu Gothic UI Semibold"/>
                <a:cs typeface="Yu Gothic UI Semibold"/>
              </a:rPr>
              <a:t>不安：保障</a:t>
            </a:r>
            <a:endParaRPr sz="1400">
              <a:latin typeface="Yu Gothic UI Semibold"/>
              <a:cs typeface="Yu Gothic UI Semibold"/>
            </a:endParaRPr>
          </a:p>
        </p:txBody>
      </p:sp>
      <p:sp>
        <p:nvSpPr>
          <p:cNvPr id="18" name="object 18"/>
          <p:cNvSpPr txBox="1"/>
          <p:nvPr/>
        </p:nvSpPr>
        <p:spPr>
          <a:xfrm>
            <a:off x="914400" y="5610859"/>
            <a:ext cx="1818639" cy="307340"/>
          </a:xfrm>
          <a:prstGeom prst="rect">
            <a:avLst/>
          </a:prstGeom>
          <a:solidFill>
            <a:srgbClr val="DAEEC3"/>
          </a:solidFill>
        </p:spPr>
        <p:txBody>
          <a:bodyPr wrap="square" lIns="0" tIns="31750" rIns="0" bIns="0" rtlCol="0" vert="horz">
            <a:spAutoFit/>
          </a:bodyPr>
          <a:lstStyle/>
          <a:p>
            <a:pPr marL="109855">
              <a:lnSpc>
                <a:spcPct val="100000"/>
              </a:lnSpc>
              <a:spcBef>
                <a:spcPts val="250"/>
              </a:spcBef>
            </a:pPr>
            <a:r>
              <a:rPr dirty="0" sz="1400" spc="50" b="1">
                <a:latin typeface="Yu Gothic UI Semibold"/>
                <a:cs typeface="Yu Gothic UI Semibold"/>
              </a:rPr>
              <a:t>未来への不安：雇用</a:t>
            </a:r>
            <a:endParaRPr sz="1400">
              <a:latin typeface="Yu Gothic UI Semibold"/>
              <a:cs typeface="Yu Gothic UI Semibold"/>
            </a:endParaRPr>
          </a:p>
        </p:txBody>
      </p:sp>
      <p:sp>
        <p:nvSpPr>
          <p:cNvPr id="19" name="object 19"/>
          <p:cNvSpPr txBox="1"/>
          <p:nvPr/>
        </p:nvSpPr>
        <p:spPr>
          <a:xfrm>
            <a:off x="914400" y="6062979"/>
            <a:ext cx="1818639" cy="309880"/>
          </a:xfrm>
          <a:prstGeom prst="rect">
            <a:avLst/>
          </a:prstGeom>
          <a:solidFill>
            <a:srgbClr val="DAEEC3"/>
          </a:solidFill>
        </p:spPr>
        <p:txBody>
          <a:bodyPr wrap="square" lIns="0" tIns="33655" rIns="0" bIns="0" rtlCol="0" vert="horz">
            <a:spAutoFit/>
          </a:bodyPr>
          <a:lstStyle/>
          <a:p>
            <a:pPr marL="109855">
              <a:lnSpc>
                <a:spcPct val="100000"/>
              </a:lnSpc>
              <a:spcBef>
                <a:spcPts val="265"/>
              </a:spcBef>
            </a:pPr>
            <a:r>
              <a:rPr dirty="0" sz="1400" spc="50" b="1">
                <a:latin typeface="Yu Gothic UI Semibold"/>
                <a:cs typeface="Yu Gothic UI Semibold"/>
              </a:rPr>
              <a:t>未来への改革：行政</a:t>
            </a:r>
            <a:endParaRPr sz="1400">
              <a:latin typeface="Yu Gothic UI Semibold"/>
              <a:cs typeface="Yu Gothic UI Semibold"/>
            </a:endParaRPr>
          </a:p>
        </p:txBody>
      </p:sp>
      <p:sp>
        <p:nvSpPr>
          <p:cNvPr id="20" name="object 20"/>
          <p:cNvSpPr txBox="1"/>
          <p:nvPr/>
        </p:nvSpPr>
        <p:spPr>
          <a:xfrm>
            <a:off x="2915797" y="823861"/>
            <a:ext cx="3530600" cy="629285"/>
          </a:xfrm>
          <a:prstGeom prst="rect">
            <a:avLst/>
          </a:prstGeom>
        </p:spPr>
        <p:txBody>
          <a:bodyPr wrap="square" lIns="0" tIns="12700" rIns="0" bIns="0" rtlCol="0" vert="horz">
            <a:spAutoFit/>
          </a:bodyPr>
          <a:lstStyle/>
          <a:p>
            <a:pPr marL="12700">
              <a:lnSpc>
                <a:spcPct val="100000"/>
              </a:lnSpc>
              <a:spcBef>
                <a:spcPts val="100"/>
              </a:spcBef>
            </a:pPr>
            <a:r>
              <a:rPr dirty="0" sz="1200" spc="75" b="1">
                <a:solidFill>
                  <a:srgbClr val="404040"/>
                </a:solidFill>
                <a:latin typeface="Yu Gothic UI Semibold"/>
                <a:cs typeface="Yu Gothic UI Semibold"/>
              </a:rPr>
              <a:t>人口減少・超少子高齢社会による社会構造の変化</a:t>
            </a:r>
            <a:endParaRPr sz="1200">
              <a:latin typeface="Yu Gothic UI Semibold"/>
              <a:cs typeface="Yu Gothic UI Semibold"/>
            </a:endParaRPr>
          </a:p>
          <a:p>
            <a:pPr>
              <a:lnSpc>
                <a:spcPct val="100000"/>
              </a:lnSpc>
              <a:spcBef>
                <a:spcPts val="40"/>
              </a:spcBef>
            </a:pPr>
            <a:endParaRPr sz="1000">
              <a:latin typeface="Yu Gothic UI Semibold"/>
              <a:cs typeface="Yu Gothic UI Semibold"/>
            </a:endParaRPr>
          </a:p>
          <a:p>
            <a:pPr marL="12700">
              <a:lnSpc>
                <a:spcPct val="100000"/>
              </a:lnSpc>
            </a:pPr>
            <a:r>
              <a:rPr dirty="0" sz="1200" b="1">
                <a:solidFill>
                  <a:srgbClr val="404040"/>
                </a:solidFill>
                <a:latin typeface="Yu Gothic UI Semibold"/>
                <a:cs typeface="Yu Gothic UI Semibold"/>
              </a:rPr>
              <a:t>東京一極集中</a:t>
            </a:r>
            <a:r>
              <a:rPr dirty="0" sz="1200" spc="400" b="1">
                <a:solidFill>
                  <a:srgbClr val="404040"/>
                </a:solidFill>
                <a:latin typeface="Yu Gothic UI Semibold"/>
                <a:cs typeface="Yu Gothic UI Semibold"/>
              </a:rPr>
              <a:t>、</a:t>
            </a:r>
            <a:r>
              <a:rPr dirty="0" sz="1200" spc="400" b="1">
                <a:solidFill>
                  <a:srgbClr val="404040"/>
                </a:solidFill>
                <a:latin typeface="Yu Gothic UI Semibold"/>
                <a:cs typeface="Yu Gothic UI Semibold"/>
              </a:rPr>
              <a:t>中央集権型</a:t>
            </a:r>
            <a:r>
              <a:rPr dirty="0" sz="1200" spc="195"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統治機構</a:t>
            </a:r>
            <a:r>
              <a:rPr dirty="0" sz="1200" spc="400" b="1">
                <a:solidFill>
                  <a:srgbClr val="404040"/>
                </a:solidFill>
                <a:latin typeface="Yu Gothic UI Semibold"/>
                <a:cs typeface="Yu Gothic UI Semibold"/>
              </a:rPr>
              <a:t>、</a:t>
            </a:r>
            <a:r>
              <a:rPr dirty="0" sz="1200" spc="400" b="1">
                <a:solidFill>
                  <a:srgbClr val="404040"/>
                </a:solidFill>
                <a:latin typeface="Yu Gothic UI Semibold"/>
                <a:cs typeface="Yu Gothic UI Semibold"/>
              </a:rPr>
              <a:t>地方</a:t>
            </a:r>
            <a:r>
              <a:rPr dirty="0" sz="1200" spc="195"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衰退</a:t>
            </a:r>
            <a:endParaRPr sz="1200">
              <a:latin typeface="Yu Gothic UI Semibold"/>
              <a:cs typeface="Yu Gothic UI Semibold"/>
            </a:endParaRPr>
          </a:p>
        </p:txBody>
      </p:sp>
      <p:sp>
        <p:nvSpPr>
          <p:cNvPr id="21" name="object 21"/>
          <p:cNvSpPr txBox="1"/>
          <p:nvPr/>
        </p:nvSpPr>
        <p:spPr>
          <a:xfrm>
            <a:off x="2915797" y="1700161"/>
            <a:ext cx="65786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404040"/>
                </a:solidFill>
                <a:latin typeface="Yu Gothic UI Semibold"/>
                <a:cs typeface="Yu Gothic UI Semibold"/>
              </a:rPr>
              <a:t>所得</a:t>
            </a:r>
            <a:r>
              <a:rPr dirty="0" sz="1200" spc="45" b="1">
                <a:solidFill>
                  <a:srgbClr val="404040"/>
                </a:solidFill>
                <a:latin typeface="Yu Gothic UI Semibold"/>
                <a:cs typeface="Yu Gothic UI Semibold"/>
              </a:rPr>
              <a:t>・</a:t>
            </a:r>
            <a:r>
              <a:rPr dirty="0" sz="1200" spc="90" b="1">
                <a:solidFill>
                  <a:srgbClr val="404040"/>
                </a:solidFill>
                <a:latin typeface="Yu Gothic UI Semibold"/>
                <a:cs typeface="Yu Gothic UI Semibold"/>
              </a:rPr>
              <a:t>資産格差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正規非正規格差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世代間格差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男女格差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地域格差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官民格差</a:t>
            </a:r>
            <a:r>
              <a:rPr dirty="0" sz="1200" spc="60" b="1">
                <a:solidFill>
                  <a:srgbClr val="404040"/>
                </a:solidFill>
                <a:latin typeface="Yu Gothic UI Semibold"/>
                <a:cs typeface="Yu Gothic UI Semibold"/>
              </a:rPr>
              <a:t>、</a:t>
            </a:r>
            <a:r>
              <a:rPr dirty="0" sz="1200" spc="90" b="1">
                <a:solidFill>
                  <a:srgbClr val="404040"/>
                </a:solidFill>
                <a:latin typeface="Yu Gothic UI Semibold"/>
                <a:cs typeface="Yu Gothic UI Semibold"/>
              </a:rPr>
              <a:t>教育格差</a:t>
            </a:r>
            <a:r>
              <a:rPr dirty="0" sz="1200" spc="80" b="1">
                <a:solidFill>
                  <a:srgbClr val="404040"/>
                </a:solidFill>
                <a:latin typeface="Yu Gothic UI Semibold"/>
                <a:cs typeface="Yu Gothic UI Semibold"/>
              </a:rPr>
              <a:t>な</a:t>
            </a:r>
            <a:r>
              <a:rPr dirty="0" sz="1200" b="1">
                <a:solidFill>
                  <a:srgbClr val="404040"/>
                </a:solidFill>
                <a:latin typeface="Yu Gothic UI Semibold"/>
                <a:cs typeface="Yu Gothic UI Semibold"/>
              </a:rPr>
              <a:t>ど</a:t>
            </a:r>
            <a:endParaRPr sz="1200">
              <a:latin typeface="Yu Gothic UI Semibold"/>
              <a:cs typeface="Yu Gothic UI Semibold"/>
            </a:endParaRPr>
          </a:p>
        </p:txBody>
      </p:sp>
      <p:sp>
        <p:nvSpPr>
          <p:cNvPr id="22" name="object 22"/>
          <p:cNvSpPr txBox="1"/>
          <p:nvPr/>
        </p:nvSpPr>
        <p:spPr>
          <a:xfrm>
            <a:off x="2901167" y="2354567"/>
            <a:ext cx="5705475" cy="621665"/>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404040"/>
                </a:solidFill>
                <a:latin typeface="Yu Gothic UI Semibold"/>
                <a:cs typeface="Yu Gothic UI Semibold"/>
              </a:rPr>
              <a:t>自然増</a:t>
            </a:r>
            <a:r>
              <a:rPr dirty="0" sz="1200" spc="225" b="1">
                <a:solidFill>
                  <a:srgbClr val="404040"/>
                </a:solidFill>
                <a:latin typeface="Yu Gothic UI Semibold"/>
                <a:cs typeface="Yu Gothic UI Semibold"/>
              </a:rPr>
              <a:t>しない</a:t>
            </a:r>
            <a:r>
              <a:rPr dirty="0" sz="1200" spc="90" b="1">
                <a:solidFill>
                  <a:srgbClr val="404040"/>
                </a:solidFill>
                <a:latin typeface="Yu Gothic UI Semibold"/>
                <a:cs typeface="Yu Gothic UI Semibold"/>
              </a:rPr>
              <a:t>G</a:t>
            </a:r>
            <a:r>
              <a:rPr dirty="0" sz="1200" spc="100" b="1">
                <a:solidFill>
                  <a:srgbClr val="404040"/>
                </a:solidFill>
                <a:latin typeface="Yu Gothic UI Semibold"/>
                <a:cs typeface="Yu Gothic UI Semibold"/>
              </a:rPr>
              <a:t>D</a:t>
            </a:r>
            <a:r>
              <a:rPr dirty="0" sz="1200" spc="114" b="1">
                <a:solidFill>
                  <a:srgbClr val="404040"/>
                </a:solidFill>
                <a:latin typeface="Yu Gothic UI Semibold"/>
                <a:cs typeface="Yu Gothic UI Semibold"/>
              </a:rPr>
              <a:t>P</a:t>
            </a:r>
            <a:r>
              <a:rPr dirty="0" sz="1200" spc="400" b="1">
                <a:solidFill>
                  <a:srgbClr val="404040"/>
                </a:solidFill>
                <a:latin typeface="Yu Gothic UI Semibold"/>
                <a:cs typeface="Yu Gothic UI Semibold"/>
              </a:rPr>
              <a:t>、</a:t>
            </a:r>
            <a:r>
              <a:rPr dirty="0" sz="1200" b="1">
                <a:solidFill>
                  <a:srgbClr val="404040"/>
                </a:solidFill>
                <a:latin typeface="Yu Gothic UI Semibold"/>
                <a:cs typeface="Yu Gothic UI Semibold"/>
              </a:rPr>
              <a:t>拡大</a:t>
            </a:r>
            <a:r>
              <a:rPr dirty="0" sz="1200" spc="225" b="1">
                <a:solidFill>
                  <a:srgbClr val="404040"/>
                </a:solidFill>
                <a:latin typeface="Yu Gothic UI Semibold"/>
                <a:cs typeface="Yu Gothic UI Semibold"/>
              </a:rPr>
              <a:t>しない</a:t>
            </a:r>
            <a:r>
              <a:rPr dirty="0" sz="1200" b="1">
                <a:solidFill>
                  <a:srgbClr val="404040"/>
                </a:solidFill>
                <a:latin typeface="Yu Gothic UI Semibold"/>
                <a:cs typeface="Yu Gothic UI Semibold"/>
              </a:rPr>
              <a:t>国内消費</a:t>
            </a:r>
            <a:r>
              <a:rPr dirty="0" sz="1200" spc="400" b="1">
                <a:solidFill>
                  <a:srgbClr val="404040"/>
                </a:solidFill>
                <a:latin typeface="Yu Gothic UI Semibold"/>
                <a:cs typeface="Yu Gothic UI Semibold"/>
              </a:rPr>
              <a:t>、</a:t>
            </a:r>
            <a:r>
              <a:rPr dirty="0" sz="1200" b="1">
                <a:solidFill>
                  <a:srgbClr val="404040"/>
                </a:solidFill>
                <a:latin typeface="Yu Gothic UI Semibold"/>
                <a:cs typeface="Yu Gothic UI Semibold"/>
              </a:rPr>
              <a:t>世界</a:t>
            </a:r>
            <a:r>
              <a:rPr dirty="0" sz="1200" spc="235" b="1">
                <a:solidFill>
                  <a:srgbClr val="404040"/>
                </a:solidFill>
                <a:latin typeface="Yu Gothic UI Semibold"/>
                <a:cs typeface="Yu Gothic UI Semibold"/>
              </a:rPr>
              <a:t>における</a:t>
            </a:r>
            <a:r>
              <a:rPr dirty="0" sz="1200" b="1">
                <a:solidFill>
                  <a:srgbClr val="404040"/>
                </a:solidFill>
                <a:latin typeface="Yu Gothic UI Semibold"/>
                <a:cs typeface="Yu Gothic UI Semibold"/>
              </a:rPr>
              <a:t>日本経済</a:t>
            </a:r>
            <a:r>
              <a:rPr dirty="0" sz="1200" spc="245" b="1">
                <a:solidFill>
                  <a:srgbClr val="404040"/>
                </a:solidFill>
                <a:latin typeface="Yu Gothic UI Semibold"/>
                <a:cs typeface="Yu Gothic UI Semibold"/>
              </a:rPr>
              <a:t>のプレゼンス</a:t>
            </a:r>
            <a:r>
              <a:rPr dirty="0" sz="1200" b="1">
                <a:solidFill>
                  <a:srgbClr val="404040"/>
                </a:solidFill>
                <a:latin typeface="Yu Gothic UI Semibold"/>
                <a:cs typeface="Yu Gothic UI Semibold"/>
              </a:rPr>
              <a:t>低下</a:t>
            </a:r>
            <a:endParaRPr sz="1200">
              <a:latin typeface="Yu Gothic UI Semibold"/>
              <a:cs typeface="Yu Gothic UI Semibold"/>
            </a:endParaRPr>
          </a:p>
          <a:p>
            <a:pPr>
              <a:lnSpc>
                <a:spcPct val="100000"/>
              </a:lnSpc>
              <a:spcBef>
                <a:spcPts val="70"/>
              </a:spcBef>
            </a:pPr>
            <a:endParaRPr sz="950">
              <a:latin typeface="Yu Gothic UI Semibold"/>
              <a:cs typeface="Yu Gothic UI Semibold"/>
            </a:endParaRPr>
          </a:p>
          <a:p>
            <a:pPr marL="12700">
              <a:lnSpc>
                <a:spcPct val="100000"/>
              </a:lnSpc>
            </a:pPr>
            <a:r>
              <a:rPr dirty="0" sz="1200" spc="55" b="1">
                <a:solidFill>
                  <a:srgbClr val="404040"/>
                </a:solidFill>
                <a:latin typeface="Yu Gothic UI Semibold"/>
                <a:cs typeface="Yu Gothic UI Semibold"/>
              </a:rPr>
              <a:t>企業の内部留保と個人の貯蓄の拡大</a:t>
            </a:r>
            <a:endParaRPr sz="1200">
              <a:latin typeface="Yu Gothic UI Semibold"/>
              <a:cs typeface="Yu Gothic UI Semibold"/>
            </a:endParaRPr>
          </a:p>
        </p:txBody>
      </p:sp>
      <p:sp>
        <p:nvSpPr>
          <p:cNvPr id="23" name="object 23"/>
          <p:cNvSpPr txBox="1"/>
          <p:nvPr/>
        </p:nvSpPr>
        <p:spPr>
          <a:xfrm>
            <a:off x="861060" y="4081779"/>
            <a:ext cx="1818639" cy="307340"/>
          </a:xfrm>
          <a:prstGeom prst="rect">
            <a:avLst/>
          </a:prstGeom>
          <a:solidFill>
            <a:srgbClr val="B8ECFF"/>
          </a:solidFill>
        </p:spPr>
        <p:txBody>
          <a:bodyPr wrap="square" lIns="0" tIns="32384" rIns="0" bIns="0" rtlCol="0" vert="horz">
            <a:spAutoFit/>
          </a:bodyPr>
          <a:lstStyle/>
          <a:p>
            <a:pPr marL="197485">
              <a:lnSpc>
                <a:spcPct val="100000"/>
              </a:lnSpc>
              <a:spcBef>
                <a:spcPts val="254"/>
              </a:spcBef>
            </a:pPr>
            <a:r>
              <a:rPr dirty="0" sz="1400" spc="360" b="1">
                <a:latin typeface="Yu Gothic UI Semibold"/>
                <a:cs typeface="Yu Gothic UI Semibold"/>
              </a:rPr>
              <a:t>テクノロジー</a:t>
            </a:r>
            <a:r>
              <a:rPr dirty="0" sz="1400" spc="360" b="1">
                <a:latin typeface="Yu Gothic UI Semibold"/>
                <a:cs typeface="Yu Gothic UI Semibold"/>
              </a:rPr>
              <a:t>格差</a:t>
            </a:r>
            <a:endParaRPr sz="1400">
              <a:latin typeface="Yu Gothic UI Semibold"/>
              <a:cs typeface="Yu Gothic UI Semibold"/>
            </a:endParaRPr>
          </a:p>
        </p:txBody>
      </p:sp>
      <p:sp>
        <p:nvSpPr>
          <p:cNvPr id="24" name="object 24"/>
          <p:cNvSpPr txBox="1"/>
          <p:nvPr/>
        </p:nvSpPr>
        <p:spPr>
          <a:xfrm>
            <a:off x="2901236" y="3196111"/>
            <a:ext cx="2616200" cy="208279"/>
          </a:xfrm>
          <a:prstGeom prst="rect">
            <a:avLst/>
          </a:prstGeom>
        </p:spPr>
        <p:txBody>
          <a:bodyPr wrap="square" lIns="0" tIns="12700" rIns="0" bIns="0" rtlCol="0" vert="horz">
            <a:spAutoFit/>
          </a:bodyPr>
          <a:lstStyle/>
          <a:p>
            <a:pPr marL="12700">
              <a:lnSpc>
                <a:spcPct val="100000"/>
              </a:lnSpc>
              <a:spcBef>
                <a:spcPts val="100"/>
              </a:spcBef>
            </a:pPr>
            <a:r>
              <a:rPr dirty="0" sz="1200" spc="105" b="1">
                <a:solidFill>
                  <a:srgbClr val="404040"/>
                </a:solidFill>
                <a:latin typeface="Yu Gothic UI Semibold"/>
                <a:cs typeface="Yu Gothic UI Semibold"/>
              </a:rPr>
              <a:t>日本企業の世界的なプレゼンスの低下</a:t>
            </a:r>
            <a:endParaRPr sz="1200">
              <a:latin typeface="Yu Gothic UI Semibold"/>
              <a:cs typeface="Yu Gothic UI Semibold"/>
            </a:endParaRPr>
          </a:p>
        </p:txBody>
      </p:sp>
      <p:sp>
        <p:nvSpPr>
          <p:cNvPr id="25" name="object 25"/>
          <p:cNvSpPr txBox="1"/>
          <p:nvPr/>
        </p:nvSpPr>
        <p:spPr>
          <a:xfrm>
            <a:off x="2901236" y="3651177"/>
            <a:ext cx="2341880" cy="208279"/>
          </a:xfrm>
          <a:prstGeom prst="rect">
            <a:avLst/>
          </a:prstGeom>
        </p:spPr>
        <p:txBody>
          <a:bodyPr wrap="square" lIns="0" tIns="12700" rIns="0" bIns="0" rtlCol="0" vert="horz">
            <a:spAutoFit/>
          </a:bodyPr>
          <a:lstStyle/>
          <a:p>
            <a:pPr marL="12700">
              <a:lnSpc>
                <a:spcPct val="100000"/>
              </a:lnSpc>
              <a:spcBef>
                <a:spcPts val="100"/>
              </a:spcBef>
            </a:pPr>
            <a:r>
              <a:rPr dirty="0" sz="1200" spc="60" b="1">
                <a:solidFill>
                  <a:srgbClr val="404040"/>
                </a:solidFill>
                <a:latin typeface="Yu Gothic UI Semibold"/>
                <a:cs typeface="Yu Gothic UI Semibold"/>
              </a:rPr>
              <a:t>社会保障費の自然増、</a:t>
            </a:r>
            <a:r>
              <a:rPr dirty="0" sz="1200" spc="-10" b="1">
                <a:solidFill>
                  <a:srgbClr val="404040"/>
                </a:solidFill>
                <a:latin typeface="Yu Gothic UI Semibold"/>
                <a:cs typeface="Yu Gothic UI Semibold"/>
              </a:rPr>
              <a:t>2025</a:t>
            </a:r>
            <a:r>
              <a:rPr dirty="0" sz="1200" b="1">
                <a:solidFill>
                  <a:srgbClr val="404040"/>
                </a:solidFill>
                <a:latin typeface="Yu Gothic UI Semibold"/>
                <a:cs typeface="Yu Gothic UI Semibold"/>
              </a:rPr>
              <a:t>年問題</a:t>
            </a:r>
            <a:endParaRPr sz="1200">
              <a:latin typeface="Yu Gothic UI Semibold"/>
              <a:cs typeface="Yu Gothic UI Semibold"/>
            </a:endParaRPr>
          </a:p>
        </p:txBody>
      </p:sp>
      <p:sp>
        <p:nvSpPr>
          <p:cNvPr id="26" name="object 26"/>
          <p:cNvSpPr txBox="1"/>
          <p:nvPr/>
        </p:nvSpPr>
        <p:spPr>
          <a:xfrm>
            <a:off x="2901236" y="4091308"/>
            <a:ext cx="5212715" cy="208279"/>
          </a:xfrm>
          <a:prstGeom prst="rect">
            <a:avLst/>
          </a:prstGeom>
        </p:spPr>
        <p:txBody>
          <a:bodyPr wrap="square" lIns="0" tIns="12700" rIns="0" bIns="0" rtlCol="0" vert="horz">
            <a:spAutoFit/>
          </a:bodyPr>
          <a:lstStyle/>
          <a:p>
            <a:pPr marL="12700">
              <a:lnSpc>
                <a:spcPct val="100000"/>
              </a:lnSpc>
              <a:spcBef>
                <a:spcPts val="100"/>
              </a:spcBef>
            </a:pPr>
            <a:r>
              <a:rPr dirty="0" sz="1200" spc="35" b="1">
                <a:solidFill>
                  <a:srgbClr val="404040"/>
                </a:solidFill>
                <a:latin typeface="Yu Gothic UI Semibold"/>
                <a:cs typeface="Yu Gothic UI Semibold"/>
              </a:rPr>
              <a:t>AI</a:t>
            </a:r>
            <a:r>
              <a:rPr dirty="0" sz="1200" spc="160"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発展</a:t>
            </a:r>
            <a:r>
              <a:rPr dirty="0" sz="1200" spc="155" b="1">
                <a:solidFill>
                  <a:srgbClr val="404040"/>
                </a:solidFill>
                <a:latin typeface="Yu Gothic UI Semibold"/>
                <a:cs typeface="Yu Gothic UI Semibold"/>
              </a:rPr>
              <a:t>に</a:t>
            </a:r>
            <a:r>
              <a:rPr dirty="0" sz="1200" spc="150" b="1">
                <a:solidFill>
                  <a:srgbClr val="404040"/>
                </a:solidFill>
                <a:latin typeface="Yu Gothic UI Semibold"/>
                <a:cs typeface="Yu Gothic UI Semibold"/>
              </a:rPr>
              <a:t>よる</a:t>
            </a:r>
            <a:r>
              <a:rPr dirty="0" sz="1200" spc="195" b="1">
                <a:solidFill>
                  <a:srgbClr val="404040"/>
                </a:solidFill>
                <a:latin typeface="Yu Gothic UI Semibold"/>
                <a:cs typeface="Yu Gothic UI Semibold"/>
              </a:rPr>
              <a:t>格差</a:t>
            </a:r>
            <a:r>
              <a:rPr dirty="0" sz="1200" spc="160"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拡大</a:t>
            </a:r>
            <a:r>
              <a:rPr dirty="0" sz="1200" spc="130" b="1">
                <a:solidFill>
                  <a:srgbClr val="404040"/>
                </a:solidFill>
                <a:latin typeface="Yu Gothic UI Semibold"/>
                <a:cs typeface="Yu Gothic UI Semibold"/>
              </a:rPr>
              <a:t>、</a:t>
            </a:r>
            <a:r>
              <a:rPr dirty="0" sz="1200" spc="160" b="1">
                <a:solidFill>
                  <a:srgbClr val="404040"/>
                </a:solidFill>
                <a:latin typeface="Yu Gothic UI Semibold"/>
                <a:cs typeface="Yu Gothic UI Semibold"/>
              </a:rPr>
              <a:t>シ</a:t>
            </a:r>
            <a:r>
              <a:rPr dirty="0" sz="1200" spc="150" b="1">
                <a:solidFill>
                  <a:srgbClr val="404040"/>
                </a:solidFill>
                <a:latin typeface="Yu Gothic UI Semibold"/>
                <a:cs typeface="Yu Gothic UI Semibold"/>
              </a:rPr>
              <a:t>ン</a:t>
            </a:r>
            <a:r>
              <a:rPr dirty="0" sz="1200" spc="160" b="1">
                <a:solidFill>
                  <a:srgbClr val="404040"/>
                </a:solidFill>
                <a:latin typeface="Yu Gothic UI Semibold"/>
                <a:cs typeface="Yu Gothic UI Semibold"/>
              </a:rPr>
              <a:t>ギ</a:t>
            </a:r>
            <a:r>
              <a:rPr dirty="0" sz="1200" spc="130" b="1">
                <a:solidFill>
                  <a:srgbClr val="404040"/>
                </a:solidFill>
                <a:latin typeface="Yu Gothic UI Semibold"/>
                <a:cs typeface="Yu Gothic UI Semibold"/>
              </a:rPr>
              <a:t>ュ</a:t>
            </a:r>
            <a:r>
              <a:rPr dirty="0" sz="1200" spc="135" b="1">
                <a:solidFill>
                  <a:srgbClr val="404040"/>
                </a:solidFill>
                <a:latin typeface="Yu Gothic UI Semibold"/>
                <a:cs typeface="Yu Gothic UI Semibold"/>
              </a:rPr>
              <a:t>ラ</a:t>
            </a:r>
            <a:r>
              <a:rPr dirty="0" sz="1200" spc="140" b="1">
                <a:solidFill>
                  <a:srgbClr val="404040"/>
                </a:solidFill>
                <a:latin typeface="Yu Gothic UI Semibold"/>
                <a:cs typeface="Yu Gothic UI Semibold"/>
              </a:rPr>
              <a:t>リ</a:t>
            </a:r>
            <a:r>
              <a:rPr dirty="0" sz="1200" spc="150" b="1">
                <a:solidFill>
                  <a:srgbClr val="404040"/>
                </a:solidFill>
                <a:latin typeface="Yu Gothic UI Semibold"/>
                <a:cs typeface="Yu Gothic UI Semibold"/>
              </a:rPr>
              <a:t>テ</a:t>
            </a:r>
            <a:r>
              <a:rPr dirty="0" sz="1200" spc="120" b="1">
                <a:solidFill>
                  <a:srgbClr val="404040"/>
                </a:solidFill>
                <a:latin typeface="Yu Gothic UI Semibold"/>
                <a:cs typeface="Yu Gothic UI Semibold"/>
              </a:rPr>
              <a:t>ィ</a:t>
            </a:r>
            <a:r>
              <a:rPr dirty="0" sz="1200" spc="130" b="1">
                <a:solidFill>
                  <a:srgbClr val="404040"/>
                </a:solidFill>
                <a:latin typeface="Yu Gothic UI Semibold"/>
                <a:cs typeface="Yu Gothic UI Semibold"/>
              </a:rPr>
              <a:t>、</a:t>
            </a:r>
            <a:r>
              <a:rPr dirty="0" sz="1200" spc="195" b="1">
                <a:solidFill>
                  <a:srgbClr val="404040"/>
                </a:solidFill>
                <a:latin typeface="Yu Gothic UI Semibold"/>
                <a:cs typeface="Yu Gothic UI Semibold"/>
              </a:rPr>
              <a:t>人</a:t>
            </a:r>
            <a:r>
              <a:rPr dirty="0" sz="1200" spc="160"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仕事</a:t>
            </a:r>
            <a:r>
              <a:rPr dirty="0" sz="1200" spc="165" b="1">
                <a:solidFill>
                  <a:srgbClr val="404040"/>
                </a:solidFill>
                <a:latin typeface="Yu Gothic UI Semibold"/>
                <a:cs typeface="Yu Gothic UI Semibold"/>
              </a:rPr>
              <a:t>が</a:t>
            </a:r>
            <a:r>
              <a:rPr dirty="0" sz="1200" spc="195" b="1">
                <a:solidFill>
                  <a:srgbClr val="404040"/>
                </a:solidFill>
                <a:latin typeface="Yu Gothic UI Semibold"/>
                <a:cs typeface="Yu Gothic UI Semibold"/>
              </a:rPr>
              <a:t>奪</a:t>
            </a:r>
            <a:r>
              <a:rPr dirty="0" sz="1200" spc="170" b="1">
                <a:solidFill>
                  <a:srgbClr val="404040"/>
                </a:solidFill>
                <a:latin typeface="Yu Gothic UI Semibold"/>
                <a:cs typeface="Yu Gothic UI Semibold"/>
              </a:rPr>
              <a:t>わ</a:t>
            </a:r>
            <a:r>
              <a:rPr dirty="0" sz="1200" spc="175" b="1">
                <a:solidFill>
                  <a:srgbClr val="404040"/>
                </a:solidFill>
                <a:latin typeface="Yu Gothic UI Semibold"/>
                <a:cs typeface="Yu Gothic UI Semibold"/>
              </a:rPr>
              <a:t>れ</a:t>
            </a:r>
            <a:r>
              <a:rPr dirty="0" sz="1200" spc="150" b="1">
                <a:solidFill>
                  <a:srgbClr val="404040"/>
                </a:solidFill>
                <a:latin typeface="Yu Gothic UI Semibold"/>
                <a:cs typeface="Yu Gothic UI Semibold"/>
              </a:rPr>
              <a:t>る</a:t>
            </a:r>
            <a:r>
              <a:rPr dirty="0" sz="1200" spc="195" b="1">
                <a:solidFill>
                  <a:srgbClr val="404040"/>
                </a:solidFill>
                <a:latin typeface="Yu Gothic UI Semibold"/>
                <a:cs typeface="Yu Gothic UI Semibold"/>
              </a:rPr>
              <a:t>時代</a:t>
            </a:r>
            <a:r>
              <a:rPr dirty="0" sz="1200" spc="160" b="1">
                <a:solidFill>
                  <a:srgbClr val="404040"/>
                </a:solidFill>
                <a:latin typeface="Yu Gothic UI Semibold"/>
                <a:cs typeface="Yu Gothic UI Semibold"/>
              </a:rPr>
              <a:t>へ</a:t>
            </a:r>
            <a:endParaRPr sz="1200">
              <a:latin typeface="Yu Gothic UI Semibold"/>
              <a:cs typeface="Yu Gothic UI Semibold"/>
            </a:endParaRPr>
          </a:p>
        </p:txBody>
      </p:sp>
      <p:sp>
        <p:nvSpPr>
          <p:cNvPr id="27" name="object 27"/>
          <p:cNvSpPr txBox="1"/>
          <p:nvPr/>
        </p:nvSpPr>
        <p:spPr>
          <a:xfrm>
            <a:off x="2901236" y="4750438"/>
            <a:ext cx="42926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404040"/>
                </a:solidFill>
                <a:latin typeface="Yu Gothic UI Semibold"/>
                <a:cs typeface="Yu Gothic UI Semibold"/>
              </a:rPr>
              <a:t>上</a:t>
            </a:r>
            <a:r>
              <a:rPr dirty="0" sz="1200" spc="215" b="1">
                <a:solidFill>
                  <a:srgbClr val="404040"/>
                </a:solidFill>
                <a:latin typeface="Yu Gothic UI Semibold"/>
                <a:cs typeface="Yu Gothic UI Semibold"/>
              </a:rPr>
              <a:t>が</a:t>
            </a:r>
            <a:r>
              <a:rPr dirty="0" sz="1200" spc="185" b="1">
                <a:solidFill>
                  <a:srgbClr val="404040"/>
                </a:solidFill>
                <a:latin typeface="Yu Gothic UI Semibold"/>
                <a:cs typeface="Yu Gothic UI Semibold"/>
              </a:rPr>
              <a:t>ら</a:t>
            </a:r>
            <a:r>
              <a:rPr dirty="0" sz="1200" spc="220" b="1">
                <a:solidFill>
                  <a:srgbClr val="404040"/>
                </a:solidFill>
                <a:latin typeface="Yu Gothic UI Semibold"/>
                <a:cs typeface="Yu Gothic UI Semibold"/>
              </a:rPr>
              <a:t>な</a:t>
            </a:r>
            <a:r>
              <a:rPr dirty="0" sz="1200" spc="210" b="1">
                <a:solidFill>
                  <a:srgbClr val="404040"/>
                </a:solidFill>
                <a:latin typeface="Yu Gothic UI Semibold"/>
                <a:cs typeface="Yu Gothic UI Semibold"/>
              </a:rPr>
              <a:t>い</a:t>
            </a:r>
            <a:r>
              <a:rPr dirty="0" sz="1200" b="1">
                <a:solidFill>
                  <a:srgbClr val="404040"/>
                </a:solidFill>
                <a:latin typeface="Yu Gothic UI Semibold"/>
                <a:cs typeface="Yu Gothic UI Semibold"/>
              </a:rPr>
              <a:t>賃金水準</a:t>
            </a:r>
            <a:r>
              <a:rPr dirty="0" sz="1200" spc="400" b="1">
                <a:solidFill>
                  <a:srgbClr val="404040"/>
                </a:solidFill>
                <a:latin typeface="Yu Gothic UI Semibold"/>
                <a:cs typeface="Yu Gothic UI Semibold"/>
              </a:rPr>
              <a:t>、</a:t>
            </a:r>
            <a:r>
              <a:rPr dirty="0" sz="1200" b="1">
                <a:solidFill>
                  <a:srgbClr val="404040"/>
                </a:solidFill>
                <a:latin typeface="Yu Gothic UI Semibold"/>
                <a:cs typeface="Yu Gothic UI Semibold"/>
              </a:rPr>
              <a:t>可処分所得</a:t>
            </a:r>
            <a:r>
              <a:rPr dirty="0" sz="1200" spc="195" b="1">
                <a:solidFill>
                  <a:srgbClr val="404040"/>
                </a:solidFill>
                <a:latin typeface="Yu Gothic UI Semibold"/>
                <a:cs typeface="Yu Gothic UI Semibold"/>
              </a:rPr>
              <a:t>の</a:t>
            </a:r>
            <a:r>
              <a:rPr dirty="0" sz="1200" b="1">
                <a:solidFill>
                  <a:srgbClr val="404040"/>
                </a:solidFill>
                <a:latin typeface="Yu Gothic UI Semibold"/>
                <a:cs typeface="Yu Gothic UI Semibold"/>
              </a:rPr>
              <a:t>低下</a:t>
            </a:r>
            <a:r>
              <a:rPr dirty="0" sz="1200" spc="400" b="1">
                <a:solidFill>
                  <a:srgbClr val="404040"/>
                </a:solidFill>
                <a:latin typeface="Yu Gothic UI Semibold"/>
                <a:cs typeface="Yu Gothic UI Semibold"/>
              </a:rPr>
              <a:t>、</a:t>
            </a:r>
            <a:r>
              <a:rPr dirty="0" sz="1200" spc="280" b="1">
                <a:solidFill>
                  <a:srgbClr val="404040"/>
                </a:solidFill>
                <a:latin typeface="Yu Gothic UI Semibold"/>
                <a:cs typeface="Yu Gothic UI Semibold"/>
              </a:rPr>
              <a:t>ワ</a:t>
            </a:r>
            <a:r>
              <a:rPr dirty="0" sz="1200" spc="240" b="1">
                <a:solidFill>
                  <a:srgbClr val="404040"/>
                </a:solidFill>
                <a:latin typeface="Yu Gothic UI Semibold"/>
                <a:cs typeface="Yu Gothic UI Semibold"/>
              </a:rPr>
              <a:t>ー</a:t>
            </a:r>
            <a:r>
              <a:rPr dirty="0" sz="1200" spc="280" b="1">
                <a:solidFill>
                  <a:srgbClr val="404040"/>
                </a:solidFill>
                <a:latin typeface="Yu Gothic UI Semibold"/>
                <a:cs typeface="Yu Gothic UI Semibold"/>
              </a:rPr>
              <a:t>キン</a:t>
            </a:r>
            <a:r>
              <a:rPr dirty="0" sz="1200" spc="300" b="1">
                <a:solidFill>
                  <a:srgbClr val="404040"/>
                </a:solidFill>
                <a:latin typeface="Yu Gothic UI Semibold"/>
                <a:cs typeface="Yu Gothic UI Semibold"/>
              </a:rPr>
              <a:t>グ</a:t>
            </a:r>
            <a:r>
              <a:rPr dirty="0" sz="1200" spc="285" b="1">
                <a:solidFill>
                  <a:srgbClr val="404040"/>
                </a:solidFill>
                <a:latin typeface="Yu Gothic UI Semibold"/>
                <a:cs typeface="Yu Gothic UI Semibold"/>
              </a:rPr>
              <a:t>プ</a:t>
            </a:r>
            <a:r>
              <a:rPr dirty="0" sz="1200" spc="290" b="1">
                <a:solidFill>
                  <a:srgbClr val="404040"/>
                </a:solidFill>
                <a:latin typeface="Yu Gothic UI Semibold"/>
                <a:cs typeface="Yu Gothic UI Semibold"/>
              </a:rPr>
              <a:t>ア</a:t>
            </a:r>
            <a:r>
              <a:rPr dirty="0" sz="1200" b="1">
                <a:solidFill>
                  <a:srgbClr val="404040"/>
                </a:solidFill>
                <a:latin typeface="Yu Gothic UI Semibold"/>
                <a:cs typeface="Yu Gothic UI Semibold"/>
              </a:rPr>
              <a:t>問題</a:t>
            </a:r>
            <a:endParaRPr sz="1200">
              <a:latin typeface="Yu Gothic UI Semibold"/>
              <a:cs typeface="Yu Gothic UI Semibold"/>
            </a:endParaRPr>
          </a:p>
        </p:txBody>
      </p:sp>
      <p:sp>
        <p:nvSpPr>
          <p:cNvPr id="28" name="object 28"/>
          <p:cNvSpPr txBox="1"/>
          <p:nvPr/>
        </p:nvSpPr>
        <p:spPr>
          <a:xfrm>
            <a:off x="2901236" y="5199256"/>
            <a:ext cx="6273800" cy="208279"/>
          </a:xfrm>
          <a:prstGeom prst="rect">
            <a:avLst/>
          </a:prstGeom>
        </p:spPr>
        <p:txBody>
          <a:bodyPr wrap="square" lIns="0" tIns="12700" rIns="0" bIns="0" rtlCol="0" vert="horz">
            <a:spAutoFit/>
          </a:bodyPr>
          <a:lstStyle/>
          <a:p>
            <a:pPr marL="12700">
              <a:lnSpc>
                <a:spcPct val="100000"/>
              </a:lnSpc>
              <a:spcBef>
                <a:spcPts val="100"/>
              </a:spcBef>
            </a:pPr>
            <a:r>
              <a:rPr dirty="0" sz="1200" spc="125" b="1">
                <a:solidFill>
                  <a:srgbClr val="404040"/>
                </a:solidFill>
                <a:latin typeface="Yu Gothic UI Semibold"/>
                <a:cs typeface="Yu Gothic UI Semibold"/>
              </a:rPr>
              <a:t>脆弱なセーフティネット、老後不安、年金の持続可能性、低年金無年金問題、</a:t>
            </a:r>
            <a:r>
              <a:rPr dirty="0" sz="1200" spc="125" b="1">
                <a:solidFill>
                  <a:srgbClr val="404040"/>
                </a:solidFill>
                <a:latin typeface="Yu Gothic UI Semibold"/>
                <a:cs typeface="Yu Gothic UI Semibold"/>
              </a:rPr>
              <a:t>生活保護問題</a:t>
            </a:r>
            <a:endParaRPr sz="1200">
              <a:latin typeface="Yu Gothic UI Semibold"/>
              <a:cs typeface="Yu Gothic UI Semibold"/>
            </a:endParaRPr>
          </a:p>
        </p:txBody>
      </p:sp>
      <p:sp>
        <p:nvSpPr>
          <p:cNvPr id="29" name="object 29"/>
          <p:cNvSpPr txBox="1"/>
          <p:nvPr/>
        </p:nvSpPr>
        <p:spPr>
          <a:xfrm>
            <a:off x="2901236" y="5648074"/>
            <a:ext cx="56642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404040"/>
                </a:solidFill>
                <a:latin typeface="Yu Gothic UI Semibold"/>
                <a:cs typeface="Yu Gothic UI Semibold"/>
              </a:rPr>
              <a:t>労働市場</a:t>
            </a:r>
            <a:r>
              <a:rPr dirty="0" sz="1200" spc="195"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流動性</a:t>
            </a:r>
            <a:r>
              <a:rPr dirty="0" sz="1200" spc="195" b="1">
                <a:solidFill>
                  <a:srgbClr val="404040"/>
                </a:solidFill>
                <a:latin typeface="Yu Gothic UI Semibold"/>
                <a:cs typeface="Yu Gothic UI Semibold"/>
              </a:rPr>
              <a:t>の</a:t>
            </a:r>
            <a:r>
              <a:rPr dirty="0" sz="1200" spc="195" b="1">
                <a:solidFill>
                  <a:srgbClr val="404040"/>
                </a:solidFill>
                <a:latin typeface="Yu Gothic UI Semibold"/>
                <a:cs typeface="Yu Gothic UI Semibold"/>
              </a:rPr>
              <a:t>低</a:t>
            </a:r>
            <a:r>
              <a:rPr dirty="0" sz="1200" spc="345" b="1">
                <a:solidFill>
                  <a:srgbClr val="404040"/>
                </a:solidFill>
                <a:latin typeface="Yu Gothic UI Semibold"/>
                <a:cs typeface="Yu Gothic UI Semibold"/>
              </a:rPr>
              <a:t>さ</a:t>
            </a:r>
            <a:r>
              <a:rPr dirty="0" sz="1200" spc="400" b="1">
                <a:solidFill>
                  <a:srgbClr val="404040"/>
                </a:solidFill>
                <a:latin typeface="Yu Gothic UI Semibold"/>
                <a:cs typeface="Yu Gothic UI Semibold"/>
              </a:rPr>
              <a:t>、</a:t>
            </a:r>
            <a:r>
              <a:rPr dirty="0" sz="1200" spc="400" b="1">
                <a:solidFill>
                  <a:srgbClr val="404040"/>
                </a:solidFill>
                <a:latin typeface="Yu Gothic UI Semibold"/>
                <a:cs typeface="Yu Gothic UI Semibold"/>
              </a:rPr>
              <a:t>給与水準</a:t>
            </a:r>
            <a:r>
              <a:rPr dirty="0" sz="1200" spc="170" b="1">
                <a:solidFill>
                  <a:srgbClr val="404040"/>
                </a:solidFill>
                <a:latin typeface="Yu Gothic UI Semibold"/>
                <a:cs typeface="Yu Gothic UI Semibold"/>
              </a:rPr>
              <a:t>が</a:t>
            </a:r>
            <a:r>
              <a:rPr dirty="0" sz="1200" spc="170" b="1">
                <a:solidFill>
                  <a:srgbClr val="404040"/>
                </a:solidFill>
                <a:latin typeface="Yu Gothic UI Semibold"/>
                <a:cs typeface="Yu Gothic UI Semibold"/>
              </a:rPr>
              <a:t>上</a:t>
            </a:r>
            <a:r>
              <a:rPr dirty="0" sz="1200" spc="210" b="1">
                <a:solidFill>
                  <a:srgbClr val="404040"/>
                </a:solidFill>
                <a:latin typeface="Yu Gothic UI Semibold"/>
                <a:cs typeface="Yu Gothic UI Semibold"/>
              </a:rPr>
              <a:t>がらない</a:t>
            </a:r>
            <a:r>
              <a:rPr dirty="0" sz="1200" spc="210" b="1">
                <a:solidFill>
                  <a:srgbClr val="404040"/>
                </a:solidFill>
                <a:latin typeface="Yu Gothic UI Semibold"/>
                <a:cs typeface="Yu Gothic UI Semibold"/>
              </a:rPr>
              <a:t>構造的問題</a:t>
            </a:r>
            <a:r>
              <a:rPr dirty="0" sz="1200" spc="400" b="1">
                <a:solidFill>
                  <a:srgbClr val="404040"/>
                </a:solidFill>
                <a:latin typeface="Yu Gothic UI Semibold"/>
                <a:cs typeface="Yu Gothic UI Semibold"/>
              </a:rPr>
              <a:t>、</a:t>
            </a:r>
            <a:r>
              <a:rPr dirty="0" sz="1200" spc="400" b="1">
                <a:solidFill>
                  <a:srgbClr val="404040"/>
                </a:solidFill>
                <a:latin typeface="Yu Gothic UI Semibold"/>
                <a:cs typeface="Yu Gothic UI Semibold"/>
              </a:rPr>
              <a:t>就職氷河期世代問題</a:t>
            </a:r>
            <a:endParaRPr sz="1200">
              <a:latin typeface="Yu Gothic UI Semibold"/>
              <a:cs typeface="Yu Gothic UI Semibold"/>
            </a:endParaRPr>
          </a:p>
        </p:txBody>
      </p:sp>
      <p:sp>
        <p:nvSpPr>
          <p:cNvPr id="30" name="object 30"/>
          <p:cNvSpPr txBox="1"/>
          <p:nvPr/>
        </p:nvSpPr>
        <p:spPr>
          <a:xfrm>
            <a:off x="2901236" y="6102074"/>
            <a:ext cx="3530600" cy="208279"/>
          </a:xfrm>
          <a:prstGeom prst="rect">
            <a:avLst/>
          </a:prstGeom>
        </p:spPr>
        <p:txBody>
          <a:bodyPr wrap="square" lIns="0" tIns="12700" rIns="0" bIns="0" rtlCol="0" vert="horz">
            <a:spAutoFit/>
          </a:bodyPr>
          <a:lstStyle/>
          <a:p>
            <a:pPr marL="12700">
              <a:lnSpc>
                <a:spcPct val="100000"/>
              </a:lnSpc>
              <a:spcBef>
                <a:spcPts val="100"/>
              </a:spcBef>
            </a:pPr>
            <a:r>
              <a:rPr dirty="0" sz="1200" spc="114" b="1">
                <a:solidFill>
                  <a:srgbClr val="404040"/>
                </a:solidFill>
                <a:latin typeface="Yu Gothic UI Semibold"/>
                <a:cs typeface="Yu Gothic UI Semibold"/>
              </a:rPr>
              <a:t>アナログで非効率な行政、裁量による恣意的な行政</a:t>
            </a:r>
            <a:endParaRPr sz="1200">
              <a:latin typeface="Yu Gothic UI Semibold"/>
              <a:cs typeface="Yu Gothic UI Semibold"/>
            </a:endParaRPr>
          </a:p>
        </p:txBody>
      </p:sp>
      <p:sp>
        <p:nvSpPr>
          <p:cNvPr id="31" name="object 31"/>
          <p:cNvSpPr txBox="1">
            <a:spLocks noGrp="1"/>
          </p:cNvSpPr>
          <p:nvPr>
            <p:ph type="title"/>
          </p:nvPr>
        </p:nvSpPr>
        <p:spPr>
          <a:xfrm>
            <a:off x="207204" y="134411"/>
            <a:ext cx="3454400" cy="299720"/>
          </a:xfrm>
          <a:prstGeom prst="rect"/>
        </p:spPr>
        <p:txBody>
          <a:bodyPr wrap="square" lIns="0" tIns="12700" rIns="0" bIns="0" rtlCol="0" vert="horz">
            <a:spAutoFit/>
          </a:bodyPr>
          <a:lstStyle/>
          <a:p>
            <a:pPr marL="12700">
              <a:lnSpc>
                <a:spcPct val="100000"/>
              </a:lnSpc>
              <a:spcBef>
                <a:spcPts val="100"/>
              </a:spcBef>
            </a:pPr>
            <a:r>
              <a:rPr dirty="0" u="none" sz="1800">
                <a:solidFill>
                  <a:srgbClr val="000000"/>
                </a:solidFill>
              </a:rPr>
              <a:t>日本社会</a:t>
            </a:r>
            <a:r>
              <a:rPr dirty="0" u="none" sz="1800" spc="254">
                <a:solidFill>
                  <a:srgbClr val="000000"/>
                </a:solidFill>
              </a:rPr>
              <a:t>が</a:t>
            </a:r>
            <a:r>
              <a:rPr dirty="0" u="none" sz="1800" spc="254">
                <a:solidFill>
                  <a:srgbClr val="000000"/>
                </a:solidFill>
              </a:rPr>
              <a:t>向</a:t>
            </a:r>
            <a:r>
              <a:rPr dirty="0" u="none" sz="1800" spc="405">
                <a:solidFill>
                  <a:srgbClr val="000000"/>
                </a:solidFill>
              </a:rPr>
              <a:t>き</a:t>
            </a:r>
            <a:r>
              <a:rPr dirty="0" u="none" sz="1800" spc="405">
                <a:solidFill>
                  <a:srgbClr val="000000"/>
                </a:solidFill>
              </a:rPr>
              <a:t>合</a:t>
            </a:r>
            <a:r>
              <a:rPr dirty="0" u="none" sz="1800" spc="425">
                <a:solidFill>
                  <a:srgbClr val="000000"/>
                </a:solidFill>
              </a:rPr>
              <a:t>うべき</a:t>
            </a:r>
            <a:r>
              <a:rPr dirty="0" u="none" sz="1800" spc="425">
                <a:solidFill>
                  <a:srgbClr val="000000"/>
                </a:solidFill>
              </a:rPr>
              <a:t>問題意識</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2639" y="5892800"/>
            <a:ext cx="2593340" cy="241300"/>
          </a:xfrm>
          <a:custGeom>
            <a:avLst/>
            <a:gdLst/>
            <a:ahLst/>
            <a:cxnLst/>
            <a:rect l="l" t="t" r="r" b="b"/>
            <a:pathLst>
              <a:path w="2593340" h="241300">
                <a:moveTo>
                  <a:pt x="2593340" y="0"/>
                </a:moveTo>
                <a:lnTo>
                  <a:pt x="0" y="0"/>
                </a:lnTo>
                <a:lnTo>
                  <a:pt x="0" y="241300"/>
                </a:lnTo>
                <a:lnTo>
                  <a:pt x="2593340" y="241300"/>
                </a:lnTo>
                <a:lnTo>
                  <a:pt x="2593340" y="0"/>
                </a:lnTo>
                <a:close/>
              </a:path>
            </a:pathLst>
          </a:custGeom>
          <a:solidFill>
            <a:srgbClr val="FFFF5B"/>
          </a:solidFill>
        </p:spPr>
        <p:txBody>
          <a:bodyPr wrap="square" lIns="0" tIns="0" rIns="0" bIns="0" rtlCol="0"/>
          <a:lstStyle/>
          <a:p/>
        </p:txBody>
      </p:sp>
      <p:sp>
        <p:nvSpPr>
          <p:cNvPr id="3" name="object 3"/>
          <p:cNvSpPr txBox="1"/>
          <p:nvPr/>
        </p:nvSpPr>
        <p:spPr>
          <a:xfrm>
            <a:off x="703580" y="5806440"/>
            <a:ext cx="8641080" cy="467359"/>
          </a:xfrm>
          <a:prstGeom prst="rect">
            <a:avLst/>
          </a:prstGeom>
          <a:ln w="9525">
            <a:solidFill>
              <a:srgbClr val="000000"/>
            </a:solidFill>
          </a:ln>
        </p:spPr>
        <p:txBody>
          <a:bodyPr wrap="square" lIns="0" tIns="62865" rIns="0" bIns="0" rtlCol="0" vert="horz">
            <a:spAutoFit/>
          </a:bodyPr>
          <a:lstStyle/>
          <a:p>
            <a:pPr marL="382270">
              <a:lnSpc>
                <a:spcPct val="100000"/>
              </a:lnSpc>
              <a:spcBef>
                <a:spcPts val="495"/>
              </a:spcBef>
            </a:pPr>
            <a:r>
              <a:rPr dirty="0" sz="2000" spc="345" b="1">
                <a:latin typeface="Yu Gothic UI Semibold"/>
                <a:cs typeface="Yu Gothic UI Semibold"/>
              </a:rPr>
              <a:t>年金の「セーフティネット機能」としての持続可能性が揺らいでいる</a:t>
            </a:r>
            <a:endParaRPr sz="2000">
              <a:latin typeface="Yu Gothic UI Semibold"/>
              <a:cs typeface="Yu Gothic UI Semibold"/>
            </a:endParaRPr>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49</a:t>
            </a:r>
          </a:p>
        </p:txBody>
      </p:sp>
      <p:sp>
        <p:nvSpPr>
          <p:cNvPr id="7" name="object 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object 4"/>
          <p:cNvSpPr txBox="1"/>
          <p:nvPr/>
        </p:nvSpPr>
        <p:spPr>
          <a:xfrm>
            <a:off x="423227" y="591185"/>
            <a:ext cx="8966200" cy="5008880"/>
          </a:xfrm>
          <a:prstGeom prst="rect">
            <a:avLst/>
          </a:prstGeom>
        </p:spPr>
        <p:txBody>
          <a:bodyPr wrap="square" lIns="0" tIns="149860" rIns="0" bIns="0" rtlCol="0" vert="horz">
            <a:spAutoFit/>
          </a:bodyPr>
          <a:lstStyle/>
          <a:p>
            <a:pPr marL="426720" indent="-414020">
              <a:lnSpc>
                <a:spcPct val="100000"/>
              </a:lnSpc>
              <a:spcBef>
                <a:spcPts val="1180"/>
              </a:spcBef>
              <a:buFont typeface="Segoe UI Emoji"/>
              <a:buChar char="◼"/>
              <a:tabLst>
                <a:tab pos="426084" algn="l"/>
                <a:tab pos="426720" algn="l"/>
              </a:tabLst>
            </a:pPr>
            <a:r>
              <a:rPr dirty="0" u="sng" sz="1800" b="1">
                <a:uFill>
                  <a:solidFill>
                    <a:srgbClr val="000000"/>
                  </a:solidFill>
                </a:uFill>
                <a:latin typeface="Yu Gothic UI Semibold"/>
                <a:cs typeface="Yu Gothic UI Semibold"/>
              </a:rPr>
              <a:t>低年金無年金問題</a:t>
            </a:r>
            <a:endParaRPr sz="1800">
              <a:latin typeface="Yu Gothic UI Semibold"/>
              <a:cs typeface="Yu Gothic UI Semibold"/>
            </a:endParaRPr>
          </a:p>
          <a:p>
            <a:pPr marL="419100">
              <a:lnSpc>
                <a:spcPct val="100000"/>
              </a:lnSpc>
              <a:spcBef>
                <a:spcPts val="960"/>
              </a:spcBef>
              <a:tabLst>
                <a:tab pos="824865" algn="l"/>
              </a:tabLst>
            </a:pPr>
            <a:r>
              <a:rPr dirty="0" sz="1600" b="1">
                <a:solidFill>
                  <a:srgbClr val="404040"/>
                </a:solidFill>
                <a:latin typeface="Yu Gothic UI Semibold"/>
                <a:cs typeface="Yu Gothic UI Semibold"/>
              </a:rPr>
              <a:t>▶	</a:t>
            </a:r>
            <a:r>
              <a:rPr dirty="0" sz="1600" spc="160" b="1">
                <a:solidFill>
                  <a:srgbClr val="404040"/>
                </a:solidFill>
                <a:latin typeface="Yu Gothic UI Semibold"/>
                <a:cs typeface="Yu Gothic UI Semibold"/>
              </a:rPr>
              <a:t>現在</a:t>
            </a:r>
            <a:r>
              <a:rPr dirty="0" sz="1600" spc="130" b="1">
                <a:solidFill>
                  <a:srgbClr val="404040"/>
                </a:solidFill>
                <a:latin typeface="Yu Gothic UI Semibold"/>
                <a:cs typeface="Yu Gothic UI Semibold"/>
              </a:rPr>
              <a:t>で</a:t>
            </a:r>
            <a:r>
              <a:rPr dirty="0" sz="1600" spc="125" b="1">
                <a:solidFill>
                  <a:srgbClr val="404040"/>
                </a:solidFill>
                <a:latin typeface="Yu Gothic UI Semibold"/>
                <a:cs typeface="Yu Gothic UI Semibold"/>
              </a:rPr>
              <a:t>も</a:t>
            </a:r>
            <a:r>
              <a:rPr dirty="0" sz="1600" spc="130" b="1">
                <a:solidFill>
                  <a:srgbClr val="404040"/>
                </a:solidFill>
                <a:latin typeface="Yu Gothic UI Semibold"/>
                <a:cs typeface="Yu Gothic UI Semibold"/>
              </a:rPr>
              <a:t>すで</a:t>
            </a:r>
            <a:r>
              <a:rPr dirty="0" sz="1600" spc="125" b="1">
                <a:solidFill>
                  <a:srgbClr val="404040"/>
                </a:solidFill>
                <a:latin typeface="Yu Gothic UI Semibold"/>
                <a:cs typeface="Yu Gothic UI Semibold"/>
              </a:rPr>
              <a:t>に</a:t>
            </a:r>
            <a:r>
              <a:rPr dirty="0" sz="1600" spc="160" b="1">
                <a:solidFill>
                  <a:srgbClr val="404040"/>
                </a:solidFill>
                <a:latin typeface="Yu Gothic UI Semibold"/>
                <a:cs typeface="Yu Gothic UI Semibold"/>
              </a:rPr>
              <a:t>数百万人規模</a:t>
            </a:r>
            <a:r>
              <a:rPr dirty="0" sz="1600" spc="130" b="1">
                <a:solidFill>
                  <a:srgbClr val="404040"/>
                </a:solidFill>
                <a:latin typeface="Yu Gothic UI Semibold"/>
                <a:cs typeface="Yu Gothic UI Semibold"/>
              </a:rPr>
              <a:t>で</a:t>
            </a:r>
            <a:r>
              <a:rPr dirty="0" sz="1600" spc="160" b="1">
                <a:solidFill>
                  <a:srgbClr val="404040"/>
                </a:solidFill>
                <a:latin typeface="Yu Gothic UI Semibold"/>
                <a:cs typeface="Yu Gothic UI Semibold"/>
              </a:rPr>
              <a:t>存在</a:t>
            </a:r>
            <a:r>
              <a:rPr dirty="0" sz="1600" spc="114" b="1">
                <a:solidFill>
                  <a:srgbClr val="404040"/>
                </a:solidFill>
                <a:latin typeface="Yu Gothic UI Semibold"/>
                <a:cs typeface="Yu Gothic UI Semibold"/>
              </a:rPr>
              <a:t>し</a:t>
            </a:r>
            <a:r>
              <a:rPr dirty="0" sz="1600" spc="105" b="1">
                <a:solidFill>
                  <a:srgbClr val="404040"/>
                </a:solidFill>
                <a:latin typeface="Yu Gothic UI Semibold"/>
                <a:cs typeface="Yu Gothic UI Semibold"/>
              </a:rPr>
              <a:t>、</a:t>
            </a:r>
            <a:r>
              <a:rPr dirty="0" sz="1600" spc="160" b="1">
                <a:solidFill>
                  <a:srgbClr val="404040"/>
                </a:solidFill>
                <a:latin typeface="Yu Gothic UI Semibold"/>
                <a:cs typeface="Yu Gothic UI Semibold"/>
              </a:rPr>
              <a:t>今後</a:t>
            </a:r>
            <a:r>
              <a:rPr dirty="0" sz="1600" spc="125" b="1">
                <a:solidFill>
                  <a:srgbClr val="404040"/>
                </a:solidFill>
                <a:latin typeface="Yu Gothic UI Semibold"/>
                <a:cs typeface="Yu Gothic UI Semibold"/>
              </a:rPr>
              <a:t>も</a:t>
            </a:r>
            <a:r>
              <a:rPr dirty="0" sz="1600" spc="160" b="1">
                <a:solidFill>
                  <a:srgbClr val="404040"/>
                </a:solidFill>
                <a:latin typeface="Yu Gothic UI Semibold"/>
                <a:cs typeface="Yu Gothic UI Semibold"/>
              </a:rPr>
              <a:t>増</a:t>
            </a:r>
            <a:r>
              <a:rPr dirty="0" sz="1600" spc="125" b="1">
                <a:solidFill>
                  <a:srgbClr val="404040"/>
                </a:solidFill>
                <a:latin typeface="Yu Gothic UI Semibold"/>
                <a:cs typeface="Yu Gothic UI Semibold"/>
              </a:rPr>
              <a:t>える</a:t>
            </a:r>
            <a:r>
              <a:rPr dirty="0" sz="1600" spc="160" b="1">
                <a:solidFill>
                  <a:srgbClr val="404040"/>
                </a:solidFill>
                <a:latin typeface="Yu Gothic UI Semibold"/>
                <a:cs typeface="Yu Gothic UI Semibold"/>
              </a:rPr>
              <a:t>見込</a:t>
            </a:r>
            <a:r>
              <a:rPr dirty="0" sz="1600" spc="145" b="1">
                <a:solidFill>
                  <a:srgbClr val="404040"/>
                </a:solidFill>
                <a:latin typeface="Yu Gothic UI Semibold"/>
                <a:cs typeface="Yu Gothic UI Semibold"/>
              </a:rPr>
              <a:t>み</a:t>
            </a:r>
            <a:endParaRPr sz="1600">
              <a:latin typeface="Yu Gothic UI Semibold"/>
              <a:cs typeface="Yu Gothic UI Semibold"/>
            </a:endParaRPr>
          </a:p>
          <a:p>
            <a:pPr marL="419100">
              <a:lnSpc>
                <a:spcPct val="100000"/>
              </a:lnSpc>
              <a:tabLst>
                <a:tab pos="824865" algn="l"/>
              </a:tabLst>
            </a:pPr>
            <a:r>
              <a:rPr dirty="0" sz="1600" b="1">
                <a:solidFill>
                  <a:srgbClr val="404040"/>
                </a:solidFill>
                <a:latin typeface="Yu Gothic UI Semibold"/>
                <a:cs typeface="Yu Gothic UI Semibold"/>
              </a:rPr>
              <a:t>▶	</a:t>
            </a:r>
            <a:r>
              <a:rPr dirty="0" sz="1600" spc="100" b="1">
                <a:solidFill>
                  <a:srgbClr val="404040"/>
                </a:solidFill>
                <a:latin typeface="Yu Gothic UI Semibold"/>
                <a:cs typeface="Yu Gothic UI Semibold"/>
              </a:rPr>
              <a:t>就職氷河期世代問題</a:t>
            </a:r>
            <a:r>
              <a:rPr dirty="0" sz="1600" spc="70" b="1">
                <a:solidFill>
                  <a:srgbClr val="404040"/>
                </a:solidFill>
                <a:latin typeface="Yu Gothic UI Semibold"/>
                <a:cs typeface="Yu Gothic UI Semibold"/>
              </a:rPr>
              <a:t>と</a:t>
            </a:r>
            <a:r>
              <a:rPr dirty="0" sz="1600" spc="75" b="1">
                <a:solidFill>
                  <a:srgbClr val="404040"/>
                </a:solidFill>
                <a:latin typeface="Yu Gothic UI Semibold"/>
                <a:cs typeface="Yu Gothic UI Semibold"/>
              </a:rPr>
              <a:t>も</a:t>
            </a:r>
            <a:r>
              <a:rPr dirty="0" sz="1600" spc="100" b="1">
                <a:solidFill>
                  <a:srgbClr val="404040"/>
                </a:solidFill>
                <a:latin typeface="Yu Gothic UI Semibold"/>
                <a:cs typeface="Yu Gothic UI Semibold"/>
              </a:rPr>
              <a:t>関連</a:t>
            </a:r>
            <a:r>
              <a:rPr dirty="0" sz="1600" spc="70" b="1">
                <a:solidFill>
                  <a:srgbClr val="404040"/>
                </a:solidFill>
                <a:latin typeface="Yu Gothic UI Semibold"/>
                <a:cs typeface="Yu Gothic UI Semibold"/>
              </a:rPr>
              <a:t>し</a:t>
            </a:r>
            <a:r>
              <a:rPr dirty="0" sz="1600" spc="65" b="1">
                <a:solidFill>
                  <a:srgbClr val="404040"/>
                </a:solidFill>
                <a:latin typeface="Yu Gothic UI Semibold"/>
                <a:cs typeface="Yu Gothic UI Semibold"/>
              </a:rPr>
              <a:t>、</a:t>
            </a:r>
            <a:r>
              <a:rPr dirty="0" sz="1600" spc="100" b="1">
                <a:solidFill>
                  <a:srgbClr val="404040"/>
                </a:solidFill>
                <a:latin typeface="Yu Gothic UI Semibold"/>
                <a:cs typeface="Yu Gothic UI Semibold"/>
              </a:rPr>
              <a:t>低年金無年金</a:t>
            </a:r>
            <a:r>
              <a:rPr dirty="0" sz="1600" spc="80" b="1">
                <a:solidFill>
                  <a:srgbClr val="404040"/>
                </a:solidFill>
                <a:latin typeface="Yu Gothic UI Semibold"/>
                <a:cs typeface="Yu Gothic UI Semibold"/>
              </a:rPr>
              <a:t>か</a:t>
            </a:r>
            <a:r>
              <a:rPr dirty="0" sz="1600" spc="70" b="1">
                <a:solidFill>
                  <a:srgbClr val="404040"/>
                </a:solidFill>
                <a:latin typeface="Yu Gothic UI Semibold"/>
                <a:cs typeface="Yu Gothic UI Semibold"/>
              </a:rPr>
              <a:t>ら</a:t>
            </a:r>
            <a:r>
              <a:rPr dirty="0" sz="1600" spc="100" b="1">
                <a:solidFill>
                  <a:srgbClr val="404040"/>
                </a:solidFill>
                <a:latin typeface="Yu Gothic UI Semibold"/>
                <a:cs typeface="Yu Gothic UI Semibold"/>
              </a:rPr>
              <a:t>老後生活保護問題</a:t>
            </a:r>
            <a:r>
              <a:rPr dirty="0" sz="1600" spc="80" b="1">
                <a:solidFill>
                  <a:srgbClr val="404040"/>
                </a:solidFill>
                <a:latin typeface="Yu Gothic UI Semibold"/>
                <a:cs typeface="Yu Gothic UI Semibold"/>
              </a:rPr>
              <a:t>へ</a:t>
            </a:r>
            <a:r>
              <a:rPr dirty="0" sz="1600" spc="100" b="1">
                <a:solidFill>
                  <a:srgbClr val="404040"/>
                </a:solidFill>
                <a:latin typeface="Yu Gothic UI Semibold"/>
                <a:cs typeface="Yu Gothic UI Semibold"/>
              </a:rPr>
              <a:t>繋</a:t>
            </a:r>
            <a:r>
              <a:rPr dirty="0" sz="1600" spc="85" b="1">
                <a:solidFill>
                  <a:srgbClr val="404040"/>
                </a:solidFill>
                <a:latin typeface="Yu Gothic UI Semibold"/>
                <a:cs typeface="Yu Gothic UI Semibold"/>
              </a:rPr>
              <a:t>が</a:t>
            </a:r>
            <a:r>
              <a:rPr dirty="0" sz="1600" spc="75" b="1">
                <a:solidFill>
                  <a:srgbClr val="404040"/>
                </a:solidFill>
                <a:latin typeface="Yu Gothic UI Semibold"/>
                <a:cs typeface="Yu Gothic UI Semibold"/>
              </a:rPr>
              <a:t>る</a:t>
            </a:r>
            <a:endParaRPr sz="1600">
              <a:latin typeface="Yu Gothic UI Semibold"/>
              <a:cs typeface="Yu Gothic UI Semibold"/>
            </a:endParaRPr>
          </a:p>
          <a:p>
            <a:pPr marL="426720" indent="-414020">
              <a:lnSpc>
                <a:spcPct val="100000"/>
              </a:lnSpc>
              <a:spcBef>
                <a:spcPts val="1920"/>
              </a:spcBef>
              <a:buFont typeface="Segoe UI Emoji"/>
              <a:buChar char="◼"/>
              <a:tabLst>
                <a:tab pos="426084" algn="l"/>
                <a:tab pos="426720" algn="l"/>
              </a:tabLst>
            </a:pPr>
            <a:r>
              <a:rPr dirty="0" u="sng" sz="1800" spc="45" b="1">
                <a:uFill>
                  <a:solidFill>
                    <a:srgbClr val="000000"/>
                  </a:solidFill>
                </a:uFill>
                <a:latin typeface="Yu Gothic UI Semibold"/>
                <a:cs typeface="Yu Gothic UI Semibold"/>
              </a:rPr>
              <a:t>年金財政の持続可能性の問題</a:t>
            </a:r>
            <a:endParaRPr sz="1800">
              <a:latin typeface="Yu Gothic UI Semibold"/>
              <a:cs typeface="Yu Gothic UI Semibold"/>
            </a:endParaRPr>
          </a:p>
          <a:p>
            <a:pPr marL="419100">
              <a:lnSpc>
                <a:spcPct val="100000"/>
              </a:lnSpc>
              <a:spcBef>
                <a:spcPts val="960"/>
              </a:spcBef>
              <a:tabLst>
                <a:tab pos="824865" algn="l"/>
              </a:tabLst>
            </a:pPr>
            <a:r>
              <a:rPr dirty="0" sz="1600" b="1">
                <a:solidFill>
                  <a:srgbClr val="404040"/>
                </a:solidFill>
                <a:latin typeface="Yu Gothic UI Semibold"/>
                <a:cs typeface="Yu Gothic UI Semibold"/>
              </a:rPr>
              <a:t>▶	</a:t>
            </a:r>
            <a:r>
              <a:rPr dirty="0" sz="1600" spc="250" b="1">
                <a:solidFill>
                  <a:srgbClr val="404040"/>
                </a:solidFill>
                <a:latin typeface="Yu Gothic UI Semibold"/>
                <a:cs typeface="Yu Gothic UI Semibold"/>
              </a:rPr>
              <a:t>そ</a:t>
            </a:r>
            <a:r>
              <a:rPr dirty="0" sz="1600" spc="254" b="1">
                <a:solidFill>
                  <a:srgbClr val="404040"/>
                </a:solidFill>
                <a:latin typeface="Yu Gothic UI Semibold"/>
                <a:cs typeface="Yu Gothic UI Semibold"/>
              </a:rPr>
              <a:t>も</a:t>
            </a:r>
            <a:r>
              <a:rPr dirty="0" sz="1600" spc="250" b="1">
                <a:solidFill>
                  <a:srgbClr val="404040"/>
                </a:solidFill>
                <a:latin typeface="Yu Gothic UI Semibold"/>
                <a:cs typeface="Yu Gothic UI Semibold"/>
              </a:rPr>
              <a:t>そ</a:t>
            </a:r>
            <a:r>
              <a:rPr dirty="0" sz="1600" spc="254" b="1">
                <a:solidFill>
                  <a:srgbClr val="404040"/>
                </a:solidFill>
                <a:latin typeface="Yu Gothic UI Semibold"/>
                <a:cs typeface="Yu Gothic UI Semibold"/>
              </a:rPr>
              <a:t>も</a:t>
            </a:r>
            <a:r>
              <a:rPr dirty="0" sz="1600" spc="215" b="1">
                <a:solidFill>
                  <a:srgbClr val="404040"/>
                </a:solidFill>
                <a:latin typeface="Yu Gothic UI Semibold"/>
                <a:cs typeface="Yu Gothic UI Semibold"/>
              </a:rPr>
              <a:t>、</a:t>
            </a:r>
            <a:r>
              <a:rPr dirty="0" sz="1600" spc="325" b="1">
                <a:solidFill>
                  <a:srgbClr val="404040"/>
                </a:solidFill>
                <a:latin typeface="Yu Gothic UI Semibold"/>
                <a:cs typeface="Yu Gothic UI Semibold"/>
              </a:rPr>
              <a:t>年金</a:t>
            </a:r>
            <a:r>
              <a:rPr dirty="0" sz="1600" spc="285" b="1">
                <a:solidFill>
                  <a:srgbClr val="404040"/>
                </a:solidFill>
                <a:latin typeface="Yu Gothic UI Semibold"/>
                <a:cs typeface="Yu Gothic UI Semibold"/>
              </a:rPr>
              <a:t>は</a:t>
            </a:r>
            <a:r>
              <a:rPr dirty="0" sz="1600" spc="160" b="1">
                <a:solidFill>
                  <a:srgbClr val="404040"/>
                </a:solidFill>
                <a:latin typeface="Yu Gothic UI Semibold"/>
                <a:cs typeface="Yu Gothic UI Semibold"/>
              </a:rPr>
              <a:t>「</a:t>
            </a:r>
            <a:r>
              <a:rPr dirty="0" sz="1600" spc="325" b="1">
                <a:solidFill>
                  <a:srgbClr val="404040"/>
                </a:solidFill>
                <a:latin typeface="Yu Gothic UI Semibold"/>
                <a:cs typeface="Yu Gothic UI Semibold"/>
              </a:rPr>
              <a:t>保険数理</a:t>
            </a:r>
            <a:r>
              <a:rPr dirty="0" sz="1600" spc="160" b="1">
                <a:solidFill>
                  <a:srgbClr val="404040"/>
                </a:solidFill>
                <a:latin typeface="Yu Gothic UI Semibold"/>
                <a:cs typeface="Yu Gothic UI Semibold"/>
              </a:rPr>
              <a:t>」</a:t>
            </a:r>
            <a:r>
              <a:rPr dirty="0" sz="1600" spc="265" b="1">
                <a:solidFill>
                  <a:srgbClr val="404040"/>
                </a:solidFill>
                <a:latin typeface="Yu Gothic UI Semibold"/>
                <a:cs typeface="Yu Gothic UI Semibold"/>
              </a:rPr>
              <a:t>で</a:t>
            </a:r>
            <a:r>
              <a:rPr dirty="0" sz="1600" spc="325" b="1">
                <a:solidFill>
                  <a:srgbClr val="404040"/>
                </a:solidFill>
                <a:latin typeface="Yu Gothic UI Semibold"/>
                <a:cs typeface="Yu Gothic UI Semibold"/>
              </a:rPr>
              <a:t>成</a:t>
            </a:r>
            <a:r>
              <a:rPr dirty="0" sz="1600" spc="225" b="1">
                <a:solidFill>
                  <a:srgbClr val="404040"/>
                </a:solidFill>
                <a:latin typeface="Yu Gothic UI Semibold"/>
                <a:cs typeface="Yu Gothic UI Semibold"/>
              </a:rPr>
              <a:t>り</a:t>
            </a:r>
            <a:r>
              <a:rPr dirty="0" sz="1600" spc="325" b="1">
                <a:solidFill>
                  <a:srgbClr val="404040"/>
                </a:solidFill>
                <a:latin typeface="Yu Gothic UI Semibold"/>
                <a:cs typeface="Yu Gothic UI Semibold"/>
              </a:rPr>
              <a:t>立</a:t>
            </a:r>
            <a:r>
              <a:rPr dirty="0" sz="1600" spc="215" b="1">
                <a:solidFill>
                  <a:srgbClr val="404040"/>
                </a:solidFill>
                <a:latin typeface="Yu Gothic UI Semibold"/>
                <a:cs typeface="Yu Gothic UI Semibold"/>
              </a:rPr>
              <a:t>っ</a:t>
            </a:r>
            <a:r>
              <a:rPr dirty="0" sz="1600" spc="250" b="1">
                <a:solidFill>
                  <a:srgbClr val="404040"/>
                </a:solidFill>
                <a:latin typeface="Yu Gothic UI Semibold"/>
                <a:cs typeface="Yu Gothic UI Semibold"/>
              </a:rPr>
              <a:t>て</a:t>
            </a:r>
            <a:r>
              <a:rPr dirty="0" sz="1600" spc="270" b="1">
                <a:solidFill>
                  <a:srgbClr val="404040"/>
                </a:solidFill>
                <a:latin typeface="Yu Gothic UI Semibold"/>
                <a:cs typeface="Yu Gothic UI Semibold"/>
              </a:rPr>
              <a:t>い</a:t>
            </a:r>
            <a:r>
              <a:rPr dirty="0" sz="1600" spc="254" b="1">
                <a:solidFill>
                  <a:srgbClr val="404040"/>
                </a:solidFill>
                <a:latin typeface="Yu Gothic UI Semibold"/>
                <a:cs typeface="Yu Gothic UI Semibold"/>
              </a:rPr>
              <a:t>る</a:t>
            </a:r>
            <a:r>
              <a:rPr dirty="0" sz="1600" spc="285" b="1">
                <a:solidFill>
                  <a:srgbClr val="404040"/>
                </a:solidFill>
                <a:latin typeface="Yu Gothic UI Semibold"/>
                <a:cs typeface="Yu Gothic UI Semibold"/>
              </a:rPr>
              <a:t>は</a:t>
            </a:r>
            <a:r>
              <a:rPr dirty="0" sz="1600" spc="275" b="1">
                <a:solidFill>
                  <a:srgbClr val="404040"/>
                </a:solidFill>
                <a:latin typeface="Yu Gothic UI Semibold"/>
                <a:cs typeface="Yu Gothic UI Semibold"/>
              </a:rPr>
              <a:t>ず</a:t>
            </a:r>
            <a:endParaRPr sz="1600">
              <a:latin typeface="Yu Gothic UI Semibold"/>
              <a:cs typeface="Yu Gothic UI Semibold"/>
            </a:endParaRPr>
          </a:p>
          <a:p>
            <a:pPr marL="419100">
              <a:lnSpc>
                <a:spcPct val="100000"/>
              </a:lnSpc>
              <a:tabLst>
                <a:tab pos="824865" algn="l"/>
              </a:tabLst>
            </a:pPr>
            <a:r>
              <a:rPr dirty="0" sz="1600" b="1">
                <a:solidFill>
                  <a:srgbClr val="404040"/>
                </a:solidFill>
                <a:latin typeface="Yu Gothic UI Semibold"/>
                <a:cs typeface="Yu Gothic UI Semibold"/>
              </a:rPr>
              <a:t>▶	</a:t>
            </a:r>
            <a:r>
              <a:rPr dirty="0" sz="1600" spc="185" b="1">
                <a:solidFill>
                  <a:srgbClr val="404040"/>
                </a:solidFill>
                <a:latin typeface="Yu Gothic UI Semibold"/>
                <a:cs typeface="Yu Gothic UI Semibold"/>
              </a:rPr>
              <a:t>基礎年金</a:t>
            </a:r>
            <a:r>
              <a:rPr dirty="0" sz="1600" spc="155" b="1">
                <a:solidFill>
                  <a:srgbClr val="404040"/>
                </a:solidFill>
                <a:latin typeface="Yu Gothic UI Semibold"/>
                <a:cs typeface="Yu Gothic UI Semibold"/>
              </a:rPr>
              <a:t>の</a:t>
            </a:r>
            <a:r>
              <a:rPr dirty="0" sz="1600" spc="185" b="1">
                <a:solidFill>
                  <a:srgbClr val="404040"/>
                </a:solidFill>
                <a:latin typeface="Yu Gothic UI Semibold"/>
                <a:cs typeface="Yu Gothic UI Semibold"/>
              </a:rPr>
              <a:t>財政</a:t>
            </a:r>
            <a:r>
              <a:rPr dirty="0" sz="1600" spc="160" b="1">
                <a:solidFill>
                  <a:srgbClr val="404040"/>
                </a:solidFill>
                <a:latin typeface="Yu Gothic UI Semibold"/>
                <a:cs typeface="Yu Gothic UI Semibold"/>
              </a:rPr>
              <a:t>は</a:t>
            </a:r>
            <a:r>
              <a:rPr dirty="0" sz="1600" spc="120" b="1">
                <a:solidFill>
                  <a:srgbClr val="404040"/>
                </a:solidFill>
                <a:latin typeface="Yu Gothic UI Semibold"/>
                <a:cs typeface="Yu Gothic UI Semibold"/>
              </a:rPr>
              <a:t>、</a:t>
            </a:r>
            <a:r>
              <a:rPr dirty="0" sz="1600" spc="155" b="1">
                <a:solidFill>
                  <a:srgbClr val="404040"/>
                </a:solidFill>
                <a:latin typeface="Yu Gothic UI Semibold"/>
                <a:cs typeface="Yu Gothic UI Semibold"/>
              </a:rPr>
              <a:t>す</a:t>
            </a:r>
            <a:r>
              <a:rPr dirty="0" sz="1600" spc="150" b="1">
                <a:solidFill>
                  <a:srgbClr val="404040"/>
                </a:solidFill>
                <a:latin typeface="Yu Gothic UI Semibold"/>
                <a:cs typeface="Yu Gothic UI Semibold"/>
              </a:rPr>
              <a:t>で</a:t>
            </a:r>
            <a:r>
              <a:rPr dirty="0" sz="1600" spc="145" b="1">
                <a:solidFill>
                  <a:srgbClr val="404040"/>
                </a:solidFill>
                <a:latin typeface="Yu Gothic UI Semibold"/>
                <a:cs typeface="Yu Gothic UI Semibold"/>
              </a:rPr>
              <a:t>に</a:t>
            </a:r>
            <a:r>
              <a:rPr dirty="0" sz="1600" spc="185" b="1">
                <a:solidFill>
                  <a:srgbClr val="404040"/>
                </a:solidFill>
                <a:latin typeface="Yu Gothic UI Semibold"/>
                <a:cs typeface="Yu Gothic UI Semibold"/>
              </a:rPr>
              <a:t>保険料</a:t>
            </a:r>
            <a:r>
              <a:rPr dirty="0" sz="1600" spc="150" b="1">
                <a:solidFill>
                  <a:srgbClr val="404040"/>
                </a:solidFill>
                <a:latin typeface="Yu Gothic UI Semibold"/>
                <a:cs typeface="Yu Gothic UI Semibold"/>
              </a:rPr>
              <a:t>だけで</a:t>
            </a:r>
            <a:r>
              <a:rPr dirty="0" sz="1600" spc="160" b="1">
                <a:solidFill>
                  <a:srgbClr val="404040"/>
                </a:solidFill>
                <a:latin typeface="Yu Gothic UI Semibold"/>
                <a:cs typeface="Yu Gothic UI Semibold"/>
              </a:rPr>
              <a:t>は</a:t>
            </a:r>
            <a:r>
              <a:rPr dirty="0" sz="1600" spc="185" b="1">
                <a:solidFill>
                  <a:srgbClr val="404040"/>
                </a:solidFill>
                <a:latin typeface="Yu Gothic UI Semibold"/>
                <a:cs typeface="Yu Gothic UI Semibold"/>
              </a:rPr>
              <a:t>成</a:t>
            </a:r>
            <a:r>
              <a:rPr dirty="0" sz="1600" spc="130" b="1">
                <a:solidFill>
                  <a:srgbClr val="404040"/>
                </a:solidFill>
                <a:latin typeface="Yu Gothic UI Semibold"/>
                <a:cs typeface="Yu Gothic UI Semibold"/>
              </a:rPr>
              <a:t>り</a:t>
            </a:r>
            <a:r>
              <a:rPr dirty="0" sz="1600" spc="185" b="1">
                <a:solidFill>
                  <a:srgbClr val="404040"/>
                </a:solidFill>
                <a:latin typeface="Yu Gothic UI Semibold"/>
                <a:cs typeface="Yu Gothic UI Semibold"/>
              </a:rPr>
              <a:t>立</a:t>
            </a:r>
            <a:r>
              <a:rPr dirty="0" sz="1600" spc="150" b="1">
                <a:solidFill>
                  <a:srgbClr val="404040"/>
                </a:solidFill>
                <a:latin typeface="Yu Gothic UI Semibold"/>
                <a:cs typeface="Yu Gothic UI Semibold"/>
              </a:rPr>
              <a:t>た</a:t>
            </a:r>
            <a:r>
              <a:rPr dirty="0" sz="1600" spc="155" b="1">
                <a:solidFill>
                  <a:srgbClr val="404040"/>
                </a:solidFill>
                <a:latin typeface="Yu Gothic UI Semibold"/>
                <a:cs typeface="Yu Gothic UI Semibold"/>
              </a:rPr>
              <a:t>ず</a:t>
            </a:r>
            <a:r>
              <a:rPr dirty="0" sz="1600" spc="35" b="1">
                <a:solidFill>
                  <a:srgbClr val="404040"/>
                </a:solidFill>
                <a:latin typeface="Yu Gothic UI Semibold"/>
                <a:cs typeface="Yu Gothic UI Semibold"/>
              </a:rPr>
              <a:t>50％（10</a:t>
            </a:r>
            <a:r>
              <a:rPr dirty="0" sz="1600" spc="20" b="1">
                <a:solidFill>
                  <a:srgbClr val="404040"/>
                </a:solidFill>
                <a:latin typeface="Yu Gothic UI Semibold"/>
                <a:cs typeface="Yu Gothic UI Semibold"/>
              </a:rPr>
              <a:t>兆円以上）</a:t>
            </a:r>
            <a:r>
              <a:rPr dirty="0" sz="1600" spc="15" b="1">
                <a:solidFill>
                  <a:srgbClr val="404040"/>
                </a:solidFill>
                <a:latin typeface="Yu Gothic UI Semibold"/>
                <a:cs typeface="Yu Gothic UI Semibold"/>
              </a:rPr>
              <a:t>が</a:t>
            </a:r>
            <a:r>
              <a:rPr dirty="0" sz="1600" spc="20" b="1">
                <a:solidFill>
                  <a:srgbClr val="404040"/>
                </a:solidFill>
                <a:latin typeface="Yu Gothic UI Semibold"/>
                <a:cs typeface="Yu Gothic UI Semibold"/>
              </a:rPr>
              <a:t>国庫負担金</a:t>
            </a:r>
            <a:endParaRPr sz="1600">
              <a:latin typeface="Yu Gothic UI Semibold"/>
              <a:cs typeface="Yu Gothic UI Semibold"/>
            </a:endParaRPr>
          </a:p>
          <a:p>
            <a:pPr marL="419100">
              <a:lnSpc>
                <a:spcPct val="100000"/>
              </a:lnSpc>
              <a:spcBef>
                <a:spcPts val="960"/>
              </a:spcBef>
              <a:tabLst>
                <a:tab pos="824865" algn="l"/>
              </a:tabLst>
            </a:pPr>
            <a:r>
              <a:rPr dirty="0" sz="1600" b="1">
                <a:solidFill>
                  <a:srgbClr val="404040"/>
                </a:solidFill>
                <a:latin typeface="Yu Gothic UI Semibold"/>
                <a:cs typeface="Yu Gothic UI Semibold"/>
              </a:rPr>
              <a:t>▶	</a:t>
            </a:r>
            <a:r>
              <a:rPr dirty="0" sz="1600" spc="30" b="1">
                <a:solidFill>
                  <a:srgbClr val="404040"/>
                </a:solidFill>
                <a:latin typeface="Yu Gothic UI Semibold"/>
                <a:cs typeface="Yu Gothic UI Semibold"/>
              </a:rPr>
              <a:t>賦課方式</a:t>
            </a:r>
            <a:r>
              <a:rPr dirty="0" sz="1600" spc="25" b="1">
                <a:solidFill>
                  <a:srgbClr val="404040"/>
                </a:solidFill>
                <a:latin typeface="Yu Gothic UI Semibold"/>
                <a:cs typeface="Yu Gothic UI Semibold"/>
              </a:rPr>
              <a:t>の</a:t>
            </a:r>
            <a:r>
              <a:rPr dirty="0" sz="1600" spc="30" b="1">
                <a:solidFill>
                  <a:srgbClr val="404040"/>
                </a:solidFill>
                <a:latin typeface="Yu Gothic UI Semibold"/>
                <a:cs typeface="Yu Gothic UI Semibold"/>
              </a:rPr>
              <a:t>問題点</a:t>
            </a:r>
            <a:endParaRPr sz="1600">
              <a:latin typeface="Yu Gothic UI Semibold"/>
              <a:cs typeface="Yu Gothic UI Semibold"/>
            </a:endParaRPr>
          </a:p>
          <a:p>
            <a:pPr lvl="1" marL="1231900" indent="-406400">
              <a:lnSpc>
                <a:spcPct val="100000"/>
              </a:lnSpc>
              <a:buChar char="•"/>
              <a:tabLst>
                <a:tab pos="1231265" algn="l"/>
                <a:tab pos="1231900" algn="l"/>
              </a:tabLst>
            </a:pPr>
            <a:r>
              <a:rPr dirty="0" sz="1600" spc="130" b="1">
                <a:solidFill>
                  <a:srgbClr val="404040"/>
                </a:solidFill>
                <a:latin typeface="Yu Gothic UI Semibold"/>
                <a:cs typeface="Yu Gothic UI Semibold"/>
              </a:rPr>
              <a:t>現役世代の負担で、高齢者の給付を支えている構造</a:t>
            </a:r>
            <a:endParaRPr sz="1600">
              <a:latin typeface="Yu Gothic UI Semibold"/>
              <a:cs typeface="Yu Gothic UI Semibold"/>
            </a:endParaRPr>
          </a:p>
          <a:p>
            <a:pPr lvl="1" marL="1231900" indent="-407034">
              <a:lnSpc>
                <a:spcPct val="100000"/>
              </a:lnSpc>
              <a:buChar char="•"/>
              <a:tabLst>
                <a:tab pos="1231265" algn="l"/>
                <a:tab pos="1231900" algn="l"/>
              </a:tabLst>
            </a:pPr>
            <a:r>
              <a:rPr dirty="0" sz="1600" spc="140" b="1">
                <a:solidFill>
                  <a:srgbClr val="404040"/>
                </a:solidFill>
                <a:latin typeface="Yu Gothic UI Semibold"/>
                <a:cs typeface="Yu Gothic UI Semibold"/>
              </a:rPr>
              <a:t>よって、年金財政は人口動態（人口減少・超少子高齢社会）に大きく影響を受ける</a:t>
            </a:r>
            <a:endParaRPr sz="1600">
              <a:latin typeface="Yu Gothic UI Semibold"/>
              <a:cs typeface="Yu Gothic UI Semibold"/>
            </a:endParaRPr>
          </a:p>
          <a:p>
            <a:pPr marL="418465">
              <a:lnSpc>
                <a:spcPct val="100000"/>
              </a:lnSpc>
              <a:spcBef>
                <a:spcPts val="960"/>
              </a:spcBef>
              <a:tabLst>
                <a:tab pos="824865" algn="l"/>
              </a:tabLst>
            </a:pPr>
            <a:r>
              <a:rPr dirty="0" sz="1600" b="1">
                <a:solidFill>
                  <a:srgbClr val="404040"/>
                </a:solidFill>
                <a:latin typeface="Yu Gothic UI Semibold"/>
                <a:cs typeface="Yu Gothic UI Semibold"/>
              </a:rPr>
              <a:t>▶	</a:t>
            </a:r>
            <a:r>
              <a:rPr dirty="0" sz="1600" spc="254" b="1">
                <a:solidFill>
                  <a:srgbClr val="404040"/>
                </a:solidFill>
                <a:latin typeface="Yu Gothic UI Semibold"/>
                <a:cs typeface="Yu Gothic UI Semibold"/>
              </a:rPr>
              <a:t>年金財政</a:t>
            </a:r>
            <a:r>
              <a:rPr dirty="0" sz="1600" spc="215" b="1">
                <a:solidFill>
                  <a:srgbClr val="404040"/>
                </a:solidFill>
                <a:latin typeface="Yu Gothic UI Semibold"/>
                <a:cs typeface="Yu Gothic UI Semibold"/>
              </a:rPr>
              <a:t>の</a:t>
            </a:r>
            <a:r>
              <a:rPr dirty="0" sz="1600" spc="254" b="1">
                <a:solidFill>
                  <a:srgbClr val="404040"/>
                </a:solidFill>
                <a:latin typeface="Yu Gothic UI Semibold"/>
                <a:cs typeface="Yu Gothic UI Semibold"/>
              </a:rPr>
              <a:t>持続可能性</a:t>
            </a:r>
            <a:r>
              <a:rPr dirty="0" sz="1600" spc="200" b="1">
                <a:solidFill>
                  <a:srgbClr val="404040"/>
                </a:solidFill>
                <a:latin typeface="Yu Gothic UI Semibold"/>
                <a:cs typeface="Yu Gothic UI Semibold"/>
              </a:rPr>
              <a:t>を</a:t>
            </a:r>
            <a:r>
              <a:rPr dirty="0" sz="1600" spc="254" b="1">
                <a:solidFill>
                  <a:srgbClr val="404040"/>
                </a:solidFill>
                <a:latin typeface="Yu Gothic UI Semibold"/>
                <a:cs typeface="Yu Gothic UI Semibold"/>
              </a:rPr>
              <a:t>高</a:t>
            </a:r>
            <a:r>
              <a:rPr dirty="0" sz="1600" spc="215" b="1">
                <a:solidFill>
                  <a:srgbClr val="404040"/>
                </a:solidFill>
                <a:latin typeface="Yu Gothic UI Semibold"/>
                <a:cs typeface="Yu Gothic UI Semibold"/>
              </a:rPr>
              <a:t>め</a:t>
            </a:r>
            <a:r>
              <a:rPr dirty="0" sz="1600" spc="200" b="1">
                <a:solidFill>
                  <a:srgbClr val="404040"/>
                </a:solidFill>
                <a:latin typeface="Yu Gothic UI Semibold"/>
                <a:cs typeface="Yu Gothic UI Semibold"/>
              </a:rPr>
              <a:t>る</a:t>
            </a:r>
            <a:r>
              <a:rPr dirty="0" sz="1600" spc="204" b="1">
                <a:solidFill>
                  <a:srgbClr val="404040"/>
                </a:solidFill>
                <a:latin typeface="Yu Gothic UI Semibold"/>
                <a:cs typeface="Yu Gothic UI Semibold"/>
              </a:rPr>
              <a:t>に</a:t>
            </a:r>
            <a:r>
              <a:rPr dirty="0" sz="1600" spc="225" b="1">
                <a:solidFill>
                  <a:srgbClr val="404040"/>
                </a:solidFill>
                <a:latin typeface="Yu Gothic UI Semibold"/>
                <a:cs typeface="Yu Gothic UI Semibold"/>
              </a:rPr>
              <a:t>は</a:t>
            </a:r>
            <a:r>
              <a:rPr dirty="0" sz="1600" spc="170" b="1">
                <a:solidFill>
                  <a:srgbClr val="404040"/>
                </a:solidFill>
                <a:latin typeface="Yu Gothic UI Semibold"/>
                <a:cs typeface="Yu Gothic UI Semibold"/>
              </a:rPr>
              <a:t>、</a:t>
            </a:r>
            <a:r>
              <a:rPr dirty="0" sz="1600" spc="125" b="1">
                <a:solidFill>
                  <a:srgbClr val="404040"/>
                </a:solidFill>
                <a:latin typeface="Yu Gothic UI Semibold"/>
                <a:cs typeface="Yu Gothic UI Semibold"/>
              </a:rPr>
              <a:t>「</a:t>
            </a:r>
            <a:r>
              <a:rPr dirty="0" sz="1600" spc="254" b="1">
                <a:solidFill>
                  <a:srgbClr val="404040"/>
                </a:solidFill>
                <a:latin typeface="Yu Gothic UI Semibold"/>
                <a:cs typeface="Yu Gothic UI Semibold"/>
              </a:rPr>
              <a:t>入</a:t>
            </a:r>
            <a:r>
              <a:rPr dirty="0" sz="1600" spc="200" b="1">
                <a:solidFill>
                  <a:srgbClr val="404040"/>
                </a:solidFill>
                <a:latin typeface="Yu Gothic UI Semibold"/>
                <a:cs typeface="Yu Gothic UI Semibold"/>
              </a:rPr>
              <a:t>を</a:t>
            </a:r>
            <a:r>
              <a:rPr dirty="0" sz="1600" spc="254" b="1">
                <a:solidFill>
                  <a:srgbClr val="404040"/>
                </a:solidFill>
                <a:latin typeface="Yu Gothic UI Semibold"/>
                <a:cs typeface="Yu Gothic UI Semibold"/>
              </a:rPr>
              <a:t>増</a:t>
            </a:r>
            <a:r>
              <a:rPr dirty="0" sz="1600" spc="225" b="1">
                <a:solidFill>
                  <a:srgbClr val="404040"/>
                </a:solidFill>
                <a:latin typeface="Yu Gothic UI Semibold"/>
                <a:cs typeface="Yu Gothic UI Semibold"/>
              </a:rPr>
              <a:t>や</a:t>
            </a:r>
            <a:r>
              <a:rPr dirty="0" sz="1600" spc="215" b="1">
                <a:solidFill>
                  <a:srgbClr val="404040"/>
                </a:solidFill>
                <a:latin typeface="Yu Gothic UI Semibold"/>
                <a:cs typeface="Yu Gothic UI Semibold"/>
              </a:rPr>
              <a:t>すか</a:t>
            </a:r>
            <a:r>
              <a:rPr dirty="0" sz="1600" spc="170" b="1">
                <a:solidFill>
                  <a:srgbClr val="404040"/>
                </a:solidFill>
                <a:latin typeface="Yu Gothic UI Semibold"/>
                <a:cs typeface="Yu Gothic UI Semibold"/>
              </a:rPr>
              <a:t>、</a:t>
            </a:r>
            <a:r>
              <a:rPr dirty="0" sz="1600" spc="254" b="1">
                <a:solidFill>
                  <a:srgbClr val="404040"/>
                </a:solidFill>
                <a:latin typeface="Yu Gothic UI Semibold"/>
                <a:cs typeface="Yu Gothic UI Semibold"/>
              </a:rPr>
              <a:t>出</a:t>
            </a:r>
            <a:r>
              <a:rPr dirty="0" sz="1600" spc="200" b="1">
                <a:solidFill>
                  <a:srgbClr val="404040"/>
                </a:solidFill>
                <a:latin typeface="Yu Gothic UI Semibold"/>
                <a:cs typeface="Yu Gothic UI Semibold"/>
              </a:rPr>
              <a:t>を</a:t>
            </a:r>
            <a:r>
              <a:rPr dirty="0" sz="1600" spc="254" b="1">
                <a:solidFill>
                  <a:srgbClr val="404040"/>
                </a:solidFill>
                <a:latin typeface="Yu Gothic UI Semibold"/>
                <a:cs typeface="Yu Gothic UI Semibold"/>
              </a:rPr>
              <a:t>減</a:t>
            </a:r>
            <a:r>
              <a:rPr dirty="0" sz="1600" spc="185" b="1">
                <a:solidFill>
                  <a:srgbClr val="404040"/>
                </a:solidFill>
                <a:latin typeface="Yu Gothic UI Semibold"/>
                <a:cs typeface="Yu Gothic UI Semibold"/>
              </a:rPr>
              <a:t>ら</a:t>
            </a:r>
            <a:r>
              <a:rPr dirty="0" sz="1600" spc="215" b="1">
                <a:solidFill>
                  <a:srgbClr val="404040"/>
                </a:solidFill>
                <a:latin typeface="Yu Gothic UI Semibold"/>
                <a:cs typeface="Yu Gothic UI Semibold"/>
              </a:rPr>
              <a:t>すか</a:t>
            </a:r>
            <a:r>
              <a:rPr dirty="0" sz="1600" spc="125" b="1">
                <a:solidFill>
                  <a:srgbClr val="404040"/>
                </a:solidFill>
                <a:latin typeface="Yu Gothic UI Semibold"/>
                <a:cs typeface="Yu Gothic UI Semibold"/>
              </a:rPr>
              <a:t>」</a:t>
            </a:r>
            <a:r>
              <a:rPr dirty="0" sz="1600" spc="185" b="1">
                <a:solidFill>
                  <a:srgbClr val="404040"/>
                </a:solidFill>
                <a:latin typeface="Yu Gothic UI Semibold"/>
                <a:cs typeface="Yu Gothic UI Semibold"/>
              </a:rPr>
              <a:t>し</a:t>
            </a:r>
            <a:r>
              <a:rPr dirty="0" sz="1600" spc="215" b="1">
                <a:solidFill>
                  <a:srgbClr val="404040"/>
                </a:solidFill>
                <a:latin typeface="Yu Gothic UI Semibold"/>
                <a:cs typeface="Yu Gothic UI Semibold"/>
              </a:rPr>
              <a:t>か</a:t>
            </a:r>
            <a:r>
              <a:rPr dirty="0" sz="1600" spc="225" b="1">
                <a:solidFill>
                  <a:srgbClr val="404040"/>
                </a:solidFill>
                <a:latin typeface="Yu Gothic UI Semibold"/>
                <a:cs typeface="Yu Gothic UI Semibold"/>
              </a:rPr>
              <a:t>な</a:t>
            </a:r>
            <a:r>
              <a:rPr dirty="0" sz="1600" spc="215" b="1">
                <a:solidFill>
                  <a:srgbClr val="404040"/>
                </a:solidFill>
                <a:latin typeface="Yu Gothic UI Semibold"/>
                <a:cs typeface="Yu Gothic UI Semibold"/>
              </a:rPr>
              <a:t>い</a:t>
            </a:r>
            <a:endParaRPr sz="1600">
              <a:latin typeface="Yu Gothic UI Semibold"/>
              <a:cs typeface="Yu Gothic UI Semibold"/>
            </a:endParaRPr>
          </a:p>
          <a:p>
            <a:pPr lvl="1" marL="1231900" indent="-407034">
              <a:lnSpc>
                <a:spcPct val="100000"/>
              </a:lnSpc>
              <a:buChar char="•"/>
              <a:tabLst>
                <a:tab pos="1231265" algn="l"/>
                <a:tab pos="1231900" algn="l"/>
                <a:tab pos="3060065" algn="l"/>
                <a:tab pos="3466465" algn="l"/>
              </a:tabLst>
            </a:pPr>
            <a:r>
              <a:rPr dirty="0" sz="1600" spc="300" b="1">
                <a:solidFill>
                  <a:srgbClr val="404040"/>
                </a:solidFill>
                <a:latin typeface="Yu Gothic UI Semibold"/>
                <a:cs typeface="Yu Gothic UI Semibold"/>
              </a:rPr>
              <a:t>「入」を増やす策</a:t>
            </a:r>
            <a:r>
              <a:rPr dirty="0" sz="1600" spc="300" b="1">
                <a:solidFill>
                  <a:srgbClr val="404040"/>
                </a:solidFill>
                <a:latin typeface="Yu Gothic UI Semibold"/>
                <a:cs typeface="Yu Gothic UI Semibold"/>
              </a:rPr>
              <a:t>	→	</a:t>
            </a:r>
            <a:r>
              <a:rPr dirty="0" sz="1600" spc="105" b="1">
                <a:solidFill>
                  <a:srgbClr val="404040"/>
                </a:solidFill>
                <a:latin typeface="Yu Gothic UI Semibold"/>
                <a:cs typeface="Yu Gothic UI Semibold"/>
              </a:rPr>
              <a:t>年金保険料を増額する、厚生年金の適用拡大する</a:t>
            </a:r>
            <a:endParaRPr sz="1600">
              <a:latin typeface="Yu Gothic UI Semibold"/>
              <a:cs typeface="Yu Gothic UI Semibold"/>
            </a:endParaRPr>
          </a:p>
          <a:p>
            <a:pPr lvl="1" marL="1231900" indent="-407034">
              <a:lnSpc>
                <a:spcPct val="100000"/>
              </a:lnSpc>
              <a:buChar char="•"/>
              <a:tabLst>
                <a:tab pos="1231265" algn="l"/>
                <a:tab pos="1231900" algn="l"/>
                <a:tab pos="3060065" algn="l"/>
                <a:tab pos="3466465" algn="l"/>
              </a:tabLst>
            </a:pPr>
            <a:r>
              <a:rPr dirty="0" sz="1600" spc="330" b="1">
                <a:solidFill>
                  <a:srgbClr val="404040"/>
                </a:solidFill>
                <a:latin typeface="Yu Gothic UI Semibold"/>
                <a:cs typeface="Yu Gothic UI Semibold"/>
              </a:rPr>
              <a:t>「出」を減らす策</a:t>
            </a:r>
            <a:r>
              <a:rPr dirty="0" sz="1600" spc="330" b="1">
                <a:solidFill>
                  <a:srgbClr val="404040"/>
                </a:solidFill>
                <a:latin typeface="Yu Gothic UI Semibold"/>
                <a:cs typeface="Yu Gothic UI Semibold"/>
              </a:rPr>
              <a:t>	→	</a:t>
            </a:r>
            <a:r>
              <a:rPr dirty="0" sz="1600" spc="155" b="1">
                <a:solidFill>
                  <a:srgbClr val="404040"/>
                </a:solidFill>
                <a:latin typeface="Yu Gothic UI Semibold"/>
                <a:cs typeface="Yu Gothic UI Semibold"/>
              </a:rPr>
              <a:t>給付額を減らす、支給開始年齢を遅らせる</a:t>
            </a:r>
            <a:endParaRPr sz="1600">
              <a:latin typeface="Yu Gothic UI Semibold"/>
              <a:cs typeface="Yu Gothic UI Semibold"/>
            </a:endParaRPr>
          </a:p>
          <a:p>
            <a:pPr marL="426720" indent="-414020">
              <a:lnSpc>
                <a:spcPct val="100000"/>
              </a:lnSpc>
              <a:spcBef>
                <a:spcPts val="1920"/>
              </a:spcBef>
              <a:buFont typeface="Segoe UI Emoji"/>
              <a:buChar char="◼"/>
              <a:tabLst>
                <a:tab pos="426084" algn="l"/>
                <a:tab pos="426720" algn="l"/>
              </a:tabLst>
            </a:pPr>
            <a:r>
              <a:rPr dirty="0" u="sng" sz="1800" spc="45" b="1">
                <a:uFill>
                  <a:solidFill>
                    <a:srgbClr val="000000"/>
                  </a:solidFill>
                </a:uFill>
                <a:latin typeface="Yu Gothic UI Semibold"/>
                <a:cs typeface="Yu Gothic UI Semibold"/>
              </a:rPr>
              <a:t>未納率の問題</a:t>
            </a:r>
            <a:endParaRPr sz="1800">
              <a:latin typeface="Yu Gothic UI Semibold"/>
              <a:cs typeface="Yu Gothic UI Semibold"/>
            </a:endParaRPr>
          </a:p>
          <a:p>
            <a:pPr marL="419100">
              <a:lnSpc>
                <a:spcPct val="100000"/>
              </a:lnSpc>
              <a:spcBef>
                <a:spcPts val="960"/>
              </a:spcBef>
              <a:tabLst>
                <a:tab pos="824865" algn="l"/>
              </a:tabLst>
            </a:pPr>
            <a:r>
              <a:rPr dirty="0" sz="1600" b="1">
                <a:solidFill>
                  <a:srgbClr val="404040"/>
                </a:solidFill>
                <a:latin typeface="Yu Gothic UI Semibold"/>
                <a:cs typeface="Yu Gothic UI Semibold"/>
              </a:rPr>
              <a:t>▶	</a:t>
            </a:r>
            <a:r>
              <a:rPr dirty="0" sz="1600" spc="65" b="1">
                <a:solidFill>
                  <a:srgbClr val="404040"/>
                </a:solidFill>
                <a:latin typeface="Yu Gothic UI Semibold"/>
                <a:cs typeface="Yu Gothic UI Semibold"/>
              </a:rPr>
              <a:t>現在</a:t>
            </a:r>
            <a:r>
              <a:rPr dirty="0" sz="1600" spc="55" b="1">
                <a:solidFill>
                  <a:srgbClr val="404040"/>
                </a:solidFill>
                <a:latin typeface="Yu Gothic UI Semibold"/>
                <a:cs typeface="Yu Gothic UI Semibold"/>
              </a:rPr>
              <a:t>の</a:t>
            </a:r>
            <a:r>
              <a:rPr dirty="0" sz="1600" spc="65" b="1">
                <a:solidFill>
                  <a:srgbClr val="404040"/>
                </a:solidFill>
                <a:latin typeface="Yu Gothic UI Semibold"/>
                <a:cs typeface="Yu Gothic UI Semibold"/>
              </a:rPr>
              <a:t>未納率</a:t>
            </a:r>
            <a:r>
              <a:rPr dirty="0" sz="1600" spc="60" b="1">
                <a:solidFill>
                  <a:srgbClr val="404040"/>
                </a:solidFill>
                <a:latin typeface="Yu Gothic UI Semibold"/>
                <a:cs typeface="Yu Gothic UI Semibold"/>
              </a:rPr>
              <a:t>は</a:t>
            </a:r>
            <a:r>
              <a:rPr dirty="0" sz="1600" spc="70" b="1">
                <a:solidFill>
                  <a:srgbClr val="404040"/>
                </a:solidFill>
                <a:latin typeface="Yu Gothic UI Semibold"/>
                <a:cs typeface="Yu Gothic UI Semibold"/>
              </a:rPr>
              <a:t>30％</a:t>
            </a:r>
            <a:r>
              <a:rPr dirty="0" sz="1600" spc="180" b="1">
                <a:solidFill>
                  <a:srgbClr val="404040"/>
                </a:solidFill>
                <a:latin typeface="Yu Gothic UI Semibold"/>
                <a:cs typeface="Yu Gothic UI Semibold"/>
              </a:rPr>
              <a:t>を</a:t>
            </a:r>
            <a:r>
              <a:rPr dirty="0" sz="1600" spc="235" b="1">
                <a:solidFill>
                  <a:srgbClr val="404040"/>
                </a:solidFill>
                <a:latin typeface="Yu Gothic UI Semibold"/>
                <a:cs typeface="Yu Gothic UI Semibold"/>
              </a:rPr>
              <a:t>超</a:t>
            </a:r>
            <a:r>
              <a:rPr dirty="0" sz="1600" spc="185" b="1">
                <a:solidFill>
                  <a:srgbClr val="404040"/>
                </a:solidFill>
                <a:latin typeface="Yu Gothic UI Semibold"/>
                <a:cs typeface="Yu Gothic UI Semibold"/>
              </a:rPr>
              <a:t>え</a:t>
            </a:r>
            <a:r>
              <a:rPr dirty="0" sz="1600" spc="180" b="1">
                <a:solidFill>
                  <a:srgbClr val="404040"/>
                </a:solidFill>
                <a:latin typeface="Yu Gothic UI Semibold"/>
                <a:cs typeface="Yu Gothic UI Semibold"/>
              </a:rPr>
              <a:t>る</a:t>
            </a:r>
            <a:endParaRPr sz="1600">
              <a:latin typeface="Yu Gothic UI Semibold"/>
              <a:cs typeface="Yu Gothic UI Semibold"/>
            </a:endParaRPr>
          </a:p>
          <a:p>
            <a:pPr marL="419100">
              <a:lnSpc>
                <a:spcPct val="100000"/>
              </a:lnSpc>
              <a:tabLst>
                <a:tab pos="824865" algn="l"/>
              </a:tabLst>
            </a:pPr>
            <a:r>
              <a:rPr dirty="0" sz="1600" b="1">
                <a:solidFill>
                  <a:srgbClr val="404040"/>
                </a:solidFill>
                <a:latin typeface="Yu Gothic UI Semibold"/>
                <a:cs typeface="Yu Gothic UI Semibold"/>
              </a:rPr>
              <a:t>▶	</a:t>
            </a:r>
            <a:r>
              <a:rPr dirty="0" sz="1600" spc="270" b="1">
                <a:solidFill>
                  <a:srgbClr val="404040"/>
                </a:solidFill>
                <a:latin typeface="Yu Gothic UI Semibold"/>
                <a:cs typeface="Yu Gothic UI Semibold"/>
              </a:rPr>
              <a:t>未納</a:t>
            </a:r>
            <a:r>
              <a:rPr dirty="0" sz="1600" spc="225" b="1">
                <a:solidFill>
                  <a:srgbClr val="404040"/>
                </a:solidFill>
                <a:latin typeface="Yu Gothic UI Semibold"/>
                <a:cs typeface="Yu Gothic UI Semibold"/>
              </a:rPr>
              <a:t>の</a:t>
            </a:r>
            <a:r>
              <a:rPr dirty="0" sz="1600" spc="270" b="1">
                <a:solidFill>
                  <a:srgbClr val="404040"/>
                </a:solidFill>
                <a:latin typeface="Yu Gothic UI Semibold"/>
                <a:cs typeface="Yu Gothic UI Semibold"/>
              </a:rPr>
              <a:t>理由</a:t>
            </a:r>
            <a:r>
              <a:rPr dirty="0" sz="1600" spc="195" b="1">
                <a:solidFill>
                  <a:srgbClr val="404040"/>
                </a:solidFill>
                <a:latin typeface="Yu Gothic UI Semibold"/>
                <a:cs typeface="Yu Gothic UI Semibold"/>
              </a:rPr>
              <a:t>と</a:t>
            </a:r>
            <a:r>
              <a:rPr dirty="0" sz="1600" spc="190" b="1">
                <a:solidFill>
                  <a:srgbClr val="404040"/>
                </a:solidFill>
                <a:latin typeface="Yu Gothic UI Semibold"/>
                <a:cs typeface="Yu Gothic UI Semibold"/>
              </a:rPr>
              <a:t>し</a:t>
            </a:r>
            <a:r>
              <a:rPr dirty="0" sz="1600" spc="204" b="1">
                <a:solidFill>
                  <a:srgbClr val="404040"/>
                </a:solidFill>
                <a:latin typeface="Yu Gothic UI Semibold"/>
                <a:cs typeface="Yu Gothic UI Semibold"/>
              </a:rPr>
              <a:t>て</a:t>
            </a:r>
            <a:r>
              <a:rPr dirty="0" sz="1600" spc="270" b="1">
                <a:solidFill>
                  <a:srgbClr val="404040"/>
                </a:solidFill>
                <a:latin typeface="Yu Gothic UI Semibold"/>
                <a:cs typeface="Yu Gothic UI Semibold"/>
              </a:rPr>
              <a:t>最</a:t>
            </a:r>
            <a:r>
              <a:rPr dirty="0" sz="1600" spc="210" b="1">
                <a:solidFill>
                  <a:srgbClr val="404040"/>
                </a:solidFill>
                <a:latin typeface="Yu Gothic UI Semibold"/>
                <a:cs typeface="Yu Gothic UI Semibold"/>
              </a:rPr>
              <a:t>も</a:t>
            </a:r>
            <a:r>
              <a:rPr dirty="0" sz="1600" spc="270" b="1">
                <a:solidFill>
                  <a:srgbClr val="404040"/>
                </a:solidFill>
                <a:latin typeface="Yu Gothic UI Semibold"/>
                <a:cs typeface="Yu Gothic UI Semibold"/>
              </a:rPr>
              <a:t>多</a:t>
            </a:r>
            <a:r>
              <a:rPr dirty="0" sz="1600" spc="225" b="1">
                <a:solidFill>
                  <a:srgbClr val="404040"/>
                </a:solidFill>
                <a:latin typeface="Yu Gothic UI Semibold"/>
                <a:cs typeface="Yu Gothic UI Semibold"/>
              </a:rPr>
              <a:t>いの</a:t>
            </a:r>
            <a:r>
              <a:rPr dirty="0" sz="1600" spc="235" b="1">
                <a:solidFill>
                  <a:srgbClr val="404040"/>
                </a:solidFill>
                <a:latin typeface="Yu Gothic UI Semibold"/>
                <a:cs typeface="Yu Gothic UI Semibold"/>
              </a:rPr>
              <a:t>は</a:t>
            </a:r>
            <a:r>
              <a:rPr dirty="0" sz="1600" spc="175" b="1">
                <a:solidFill>
                  <a:srgbClr val="404040"/>
                </a:solidFill>
                <a:latin typeface="Yu Gothic UI Semibold"/>
                <a:cs typeface="Yu Gothic UI Semibold"/>
              </a:rPr>
              <a:t>、</a:t>
            </a:r>
            <a:r>
              <a:rPr dirty="0" sz="1600" spc="135" b="1">
                <a:solidFill>
                  <a:srgbClr val="404040"/>
                </a:solidFill>
                <a:latin typeface="Yu Gothic UI Semibold"/>
                <a:cs typeface="Yu Gothic UI Semibold"/>
              </a:rPr>
              <a:t>「</a:t>
            </a:r>
            <a:r>
              <a:rPr dirty="0" sz="1600" spc="270" b="1">
                <a:solidFill>
                  <a:srgbClr val="404040"/>
                </a:solidFill>
                <a:latin typeface="Yu Gothic UI Semibold"/>
                <a:cs typeface="Yu Gothic UI Semibold"/>
              </a:rPr>
              <a:t>保険料</a:t>
            </a:r>
            <a:r>
              <a:rPr dirty="0" sz="1600" spc="229" b="1">
                <a:solidFill>
                  <a:srgbClr val="404040"/>
                </a:solidFill>
                <a:latin typeface="Yu Gothic UI Semibold"/>
                <a:cs typeface="Yu Gothic UI Semibold"/>
              </a:rPr>
              <a:t>が</a:t>
            </a:r>
            <a:r>
              <a:rPr dirty="0" sz="1600" spc="270" b="1">
                <a:solidFill>
                  <a:srgbClr val="404040"/>
                </a:solidFill>
                <a:latin typeface="Yu Gothic UI Semibold"/>
                <a:cs typeface="Yu Gothic UI Semibold"/>
              </a:rPr>
              <a:t>高</a:t>
            </a:r>
            <a:r>
              <a:rPr dirty="0" sz="1600" spc="165" b="1">
                <a:solidFill>
                  <a:srgbClr val="404040"/>
                </a:solidFill>
                <a:latin typeface="Yu Gothic UI Semibold"/>
                <a:cs typeface="Yu Gothic UI Semibold"/>
              </a:rPr>
              <a:t>く</a:t>
            </a:r>
            <a:r>
              <a:rPr dirty="0" sz="1600" spc="175" b="1">
                <a:solidFill>
                  <a:srgbClr val="404040"/>
                </a:solidFill>
                <a:latin typeface="Yu Gothic UI Semibold"/>
                <a:cs typeface="Yu Gothic UI Semibold"/>
              </a:rPr>
              <a:t>、</a:t>
            </a:r>
            <a:r>
              <a:rPr dirty="0" sz="1600" spc="270" b="1">
                <a:solidFill>
                  <a:srgbClr val="404040"/>
                </a:solidFill>
                <a:latin typeface="Yu Gothic UI Semibold"/>
                <a:cs typeface="Yu Gothic UI Semibold"/>
              </a:rPr>
              <a:t>経済的</a:t>
            </a:r>
            <a:r>
              <a:rPr dirty="0" sz="1600" spc="215" b="1">
                <a:solidFill>
                  <a:srgbClr val="404040"/>
                </a:solidFill>
                <a:latin typeface="Yu Gothic UI Semibold"/>
                <a:cs typeface="Yu Gothic UI Semibold"/>
              </a:rPr>
              <a:t>に</a:t>
            </a:r>
            <a:r>
              <a:rPr dirty="0" sz="1600" spc="270" b="1">
                <a:solidFill>
                  <a:srgbClr val="404040"/>
                </a:solidFill>
                <a:latin typeface="Yu Gothic UI Semibold"/>
                <a:cs typeface="Yu Gothic UI Semibold"/>
              </a:rPr>
              <a:t>支払</a:t>
            </a:r>
            <a:r>
              <a:rPr dirty="0" sz="1600" spc="180" b="1">
                <a:solidFill>
                  <a:srgbClr val="404040"/>
                </a:solidFill>
                <a:latin typeface="Yu Gothic UI Semibold"/>
                <a:cs typeface="Yu Gothic UI Semibold"/>
              </a:rPr>
              <a:t>う</a:t>
            </a:r>
            <a:r>
              <a:rPr dirty="0" sz="1600" spc="225" b="1">
                <a:solidFill>
                  <a:srgbClr val="404040"/>
                </a:solidFill>
                <a:latin typeface="Yu Gothic UI Semibold"/>
                <a:cs typeface="Yu Gothic UI Semibold"/>
              </a:rPr>
              <a:t>の</a:t>
            </a:r>
            <a:r>
              <a:rPr dirty="0" sz="1600" spc="229" b="1">
                <a:solidFill>
                  <a:srgbClr val="404040"/>
                </a:solidFill>
                <a:latin typeface="Yu Gothic UI Semibold"/>
                <a:cs typeface="Yu Gothic UI Semibold"/>
              </a:rPr>
              <a:t>が</a:t>
            </a:r>
            <a:r>
              <a:rPr dirty="0" sz="1600" spc="270" b="1">
                <a:solidFill>
                  <a:srgbClr val="404040"/>
                </a:solidFill>
                <a:latin typeface="Yu Gothic UI Semibold"/>
                <a:cs typeface="Yu Gothic UI Semibold"/>
              </a:rPr>
              <a:t>困難</a:t>
            </a:r>
            <a:r>
              <a:rPr dirty="0" sz="1600" spc="135" b="1">
                <a:solidFill>
                  <a:srgbClr val="404040"/>
                </a:solidFill>
                <a:latin typeface="Yu Gothic UI Semibold"/>
                <a:cs typeface="Yu Gothic UI Semibold"/>
              </a:rPr>
              <a:t>」</a:t>
            </a:r>
            <a:r>
              <a:rPr dirty="0" sz="1600" spc="195" b="1">
                <a:solidFill>
                  <a:srgbClr val="404040"/>
                </a:solidFill>
                <a:latin typeface="Yu Gothic UI Semibold"/>
                <a:cs typeface="Yu Gothic UI Semibold"/>
              </a:rPr>
              <a:t>と</a:t>
            </a:r>
            <a:r>
              <a:rPr dirty="0" sz="1600" spc="225" b="1">
                <a:solidFill>
                  <a:srgbClr val="404040"/>
                </a:solidFill>
                <a:latin typeface="Yu Gothic UI Semibold"/>
                <a:cs typeface="Yu Gothic UI Semibold"/>
              </a:rPr>
              <a:t>い</a:t>
            </a:r>
            <a:r>
              <a:rPr dirty="0" sz="1600" spc="180" b="1">
                <a:solidFill>
                  <a:srgbClr val="404040"/>
                </a:solidFill>
                <a:latin typeface="Yu Gothic UI Semibold"/>
                <a:cs typeface="Yu Gothic UI Semibold"/>
              </a:rPr>
              <a:t>う</a:t>
            </a:r>
            <a:r>
              <a:rPr dirty="0" sz="1600" spc="210" b="1">
                <a:solidFill>
                  <a:srgbClr val="404040"/>
                </a:solidFill>
                <a:latin typeface="Yu Gothic UI Semibold"/>
                <a:cs typeface="Yu Gothic UI Semibold"/>
              </a:rPr>
              <a:t>も</a:t>
            </a:r>
            <a:r>
              <a:rPr dirty="0" sz="1600" spc="225" b="1">
                <a:solidFill>
                  <a:srgbClr val="404040"/>
                </a:solidFill>
                <a:latin typeface="Yu Gothic UI Semibold"/>
                <a:cs typeface="Yu Gothic UI Semibold"/>
              </a:rPr>
              <a:t>の</a:t>
            </a:r>
            <a:endParaRPr sz="1600">
              <a:latin typeface="Yu Gothic UI Semibold"/>
              <a:cs typeface="Yu Gothic UI Semibold"/>
            </a:endParaRPr>
          </a:p>
        </p:txBody>
      </p:sp>
      <p:sp>
        <p:nvSpPr>
          <p:cNvPr id="5" name="object 5"/>
          <p:cNvSpPr txBox="1">
            <a:spLocks noGrp="1"/>
          </p:cNvSpPr>
          <p:nvPr>
            <p:ph type="title"/>
          </p:nvPr>
        </p:nvSpPr>
        <p:spPr>
          <a:xfrm>
            <a:off x="351219" y="113445"/>
            <a:ext cx="3987800" cy="391160"/>
          </a:xfrm>
          <a:prstGeom prst="rect"/>
        </p:spPr>
        <p:txBody>
          <a:bodyPr wrap="square" lIns="0" tIns="12700" rIns="0" bIns="0" rtlCol="0" vert="horz">
            <a:spAutoFit/>
          </a:bodyPr>
          <a:lstStyle/>
          <a:p>
            <a:pPr marL="12700">
              <a:lnSpc>
                <a:spcPct val="100000"/>
              </a:lnSpc>
              <a:spcBef>
                <a:spcPts val="100"/>
              </a:spcBef>
            </a:pPr>
            <a:r>
              <a:rPr dirty="0" u="none" spc="245">
                <a:solidFill>
                  <a:srgbClr val="000000"/>
                </a:solidFill>
              </a:rPr>
              <a:t>現行の「年金制度」の問題点</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7680" y="6022340"/>
            <a:ext cx="3962400" cy="175260"/>
          </a:xfrm>
          <a:custGeom>
            <a:avLst/>
            <a:gdLst/>
            <a:ahLst/>
            <a:cxnLst/>
            <a:rect l="l" t="t" r="r" b="b"/>
            <a:pathLst>
              <a:path w="3962400" h="175260">
                <a:moveTo>
                  <a:pt x="3962400" y="0"/>
                </a:moveTo>
                <a:lnTo>
                  <a:pt x="0" y="0"/>
                </a:lnTo>
                <a:lnTo>
                  <a:pt x="0" y="175260"/>
                </a:lnTo>
                <a:lnTo>
                  <a:pt x="3962400" y="175260"/>
                </a:lnTo>
                <a:lnTo>
                  <a:pt x="3962400" y="0"/>
                </a:lnTo>
                <a:close/>
              </a:path>
            </a:pathLst>
          </a:custGeom>
          <a:solidFill>
            <a:srgbClr val="FFFF5B"/>
          </a:solidFill>
        </p:spPr>
        <p:txBody>
          <a:bodyPr wrap="square" lIns="0" tIns="0" rIns="0" bIns="0" rtlCol="0"/>
          <a:lstStyle/>
          <a:p/>
        </p:txBody>
      </p:sp>
      <p:sp>
        <p:nvSpPr>
          <p:cNvPr id="3" name="object 3"/>
          <p:cNvSpPr/>
          <p:nvPr/>
        </p:nvSpPr>
        <p:spPr>
          <a:xfrm>
            <a:off x="5313679" y="6022340"/>
            <a:ext cx="2519680" cy="175260"/>
          </a:xfrm>
          <a:custGeom>
            <a:avLst/>
            <a:gdLst/>
            <a:ahLst/>
            <a:cxnLst/>
            <a:rect l="l" t="t" r="r" b="b"/>
            <a:pathLst>
              <a:path w="2519679" h="175260">
                <a:moveTo>
                  <a:pt x="2519679" y="0"/>
                </a:moveTo>
                <a:lnTo>
                  <a:pt x="0" y="0"/>
                </a:lnTo>
                <a:lnTo>
                  <a:pt x="0" y="175260"/>
                </a:lnTo>
                <a:lnTo>
                  <a:pt x="2519679" y="175260"/>
                </a:lnTo>
                <a:lnTo>
                  <a:pt x="2519679" y="0"/>
                </a:lnTo>
                <a:close/>
              </a:path>
            </a:pathLst>
          </a:custGeom>
          <a:solidFill>
            <a:srgbClr val="FFFF5B"/>
          </a:solidFill>
        </p:spPr>
        <p:txBody>
          <a:bodyPr wrap="square" lIns="0" tIns="0" rIns="0" bIns="0" rtlCol="0"/>
          <a:lstStyle/>
          <a:p/>
        </p:txBody>
      </p:sp>
      <p:sp>
        <p:nvSpPr>
          <p:cNvPr id="4" name="object 4"/>
          <p:cNvSpPr txBox="1"/>
          <p:nvPr/>
        </p:nvSpPr>
        <p:spPr>
          <a:xfrm>
            <a:off x="200660" y="5854700"/>
            <a:ext cx="9575800" cy="469900"/>
          </a:xfrm>
          <a:prstGeom prst="rect">
            <a:avLst/>
          </a:prstGeom>
          <a:ln w="9525">
            <a:solidFill>
              <a:srgbClr val="000000"/>
            </a:solidFill>
          </a:ln>
        </p:spPr>
        <p:txBody>
          <a:bodyPr wrap="square" lIns="0" tIns="82550" rIns="0" bIns="0" rtlCol="0" vert="horz">
            <a:spAutoFit/>
          </a:bodyPr>
          <a:lstStyle/>
          <a:p>
            <a:pPr marL="101600">
              <a:lnSpc>
                <a:spcPct val="100000"/>
              </a:lnSpc>
              <a:spcBef>
                <a:spcPts val="650"/>
              </a:spcBef>
            </a:pPr>
            <a:r>
              <a:rPr dirty="0" sz="1800" spc="265" b="1">
                <a:latin typeface="Yu Gothic UI Semibold"/>
                <a:cs typeface="Yu Gothic UI Semibold"/>
              </a:rPr>
              <a:t>「狭く＆深い＆抜け出しにくい生活保護」から「ユニバーサルな生活保障」への転換が必要</a:t>
            </a:r>
            <a:endParaRPr sz="1800">
              <a:latin typeface="Yu Gothic UI Semibold"/>
              <a:cs typeface="Yu Gothic UI Semibold"/>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50</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 name="object 5"/>
          <p:cNvSpPr txBox="1"/>
          <p:nvPr/>
        </p:nvSpPr>
        <p:spPr>
          <a:xfrm>
            <a:off x="423151" y="747017"/>
            <a:ext cx="8738235" cy="4904105"/>
          </a:xfrm>
          <a:prstGeom prst="rect">
            <a:avLst/>
          </a:prstGeom>
        </p:spPr>
        <p:txBody>
          <a:bodyPr wrap="square" lIns="0" tIns="32384" rIns="0" bIns="0" rtlCol="0" vert="horz">
            <a:spAutoFit/>
          </a:bodyPr>
          <a:lstStyle/>
          <a:p>
            <a:pPr marL="426084" indent="-414020">
              <a:lnSpc>
                <a:spcPct val="100000"/>
              </a:lnSpc>
              <a:spcBef>
                <a:spcPts val="254"/>
              </a:spcBef>
              <a:buFont typeface="Segoe UI Emoji"/>
              <a:buChar char="◼"/>
              <a:tabLst>
                <a:tab pos="426084" algn="l"/>
                <a:tab pos="426720" algn="l"/>
              </a:tabLst>
            </a:pPr>
            <a:r>
              <a:rPr dirty="0" sz="1800" spc="125" b="1">
                <a:latin typeface="Yu Gothic UI Semibold"/>
                <a:cs typeface="Yu Gothic UI Semibold"/>
              </a:rPr>
              <a:t>低い捕捉率（＝本当に必要な人に届いていない）</a:t>
            </a:r>
            <a:endParaRPr sz="1800">
              <a:latin typeface="Yu Gothic UI Semibold"/>
              <a:cs typeface="Yu Gothic UI Semibold"/>
            </a:endParaRPr>
          </a:p>
          <a:p>
            <a:pPr marL="368300">
              <a:lnSpc>
                <a:spcPct val="100000"/>
              </a:lnSpc>
              <a:spcBef>
                <a:spcPts val="120"/>
              </a:spcBef>
              <a:tabLst>
                <a:tab pos="723900" algn="l"/>
              </a:tabLst>
            </a:pPr>
            <a:r>
              <a:rPr dirty="0" sz="1400" b="1">
                <a:solidFill>
                  <a:srgbClr val="404040"/>
                </a:solidFill>
                <a:latin typeface="Yu Gothic UI Semibold"/>
                <a:cs typeface="Yu Gothic UI Semibold"/>
              </a:rPr>
              <a:t>▶	</a:t>
            </a:r>
            <a:r>
              <a:rPr dirty="0" sz="1400" spc="85" b="1">
                <a:solidFill>
                  <a:srgbClr val="404040"/>
                </a:solidFill>
                <a:latin typeface="Yu Gothic UI Semibold"/>
                <a:cs typeface="Yu Gothic UI Semibold"/>
              </a:rPr>
              <a:t>生活保護水準以下</a:t>
            </a:r>
            <a:r>
              <a:rPr dirty="0" sz="1400" spc="70" b="1">
                <a:solidFill>
                  <a:srgbClr val="404040"/>
                </a:solidFill>
                <a:latin typeface="Yu Gothic UI Semibold"/>
                <a:cs typeface="Yu Gothic UI Semibold"/>
              </a:rPr>
              <a:t>の</a:t>
            </a:r>
            <a:r>
              <a:rPr dirty="0" sz="1400" spc="85" b="1">
                <a:solidFill>
                  <a:srgbClr val="404040"/>
                </a:solidFill>
                <a:latin typeface="Yu Gothic UI Semibold"/>
                <a:cs typeface="Yu Gothic UI Semibold"/>
              </a:rPr>
              <a:t>低所得世帯</a:t>
            </a:r>
            <a:r>
              <a:rPr dirty="0" sz="1400" spc="70" b="1">
                <a:solidFill>
                  <a:srgbClr val="404040"/>
                </a:solidFill>
                <a:latin typeface="Yu Gothic UI Semibold"/>
                <a:cs typeface="Yu Gothic UI Semibold"/>
              </a:rPr>
              <a:t>の</a:t>
            </a:r>
            <a:r>
              <a:rPr dirty="0" sz="1400" spc="55" b="1">
                <a:solidFill>
                  <a:srgbClr val="404040"/>
                </a:solidFill>
                <a:latin typeface="Yu Gothic UI Semibold"/>
                <a:cs typeface="Yu Gothic UI Semibold"/>
              </a:rPr>
              <a:t>う</a:t>
            </a:r>
            <a:r>
              <a:rPr dirty="0" sz="1400" spc="65" b="1">
                <a:solidFill>
                  <a:srgbClr val="404040"/>
                </a:solidFill>
                <a:latin typeface="Yu Gothic UI Semibold"/>
                <a:cs typeface="Yu Gothic UI Semibold"/>
              </a:rPr>
              <a:t>ち</a:t>
            </a:r>
            <a:r>
              <a:rPr dirty="0" sz="1400" spc="55" b="1">
                <a:solidFill>
                  <a:srgbClr val="404040"/>
                </a:solidFill>
                <a:latin typeface="Yu Gothic UI Semibold"/>
                <a:cs typeface="Yu Gothic UI Semibold"/>
              </a:rPr>
              <a:t>、</a:t>
            </a:r>
            <a:r>
              <a:rPr dirty="0" sz="1400" spc="85" b="1">
                <a:solidFill>
                  <a:srgbClr val="404040"/>
                </a:solidFill>
                <a:latin typeface="Yu Gothic UI Semibold"/>
                <a:cs typeface="Yu Gothic UI Semibold"/>
              </a:rPr>
              <a:t>保護制度</a:t>
            </a:r>
            <a:r>
              <a:rPr dirty="0" sz="1400" spc="70" b="1">
                <a:solidFill>
                  <a:srgbClr val="404040"/>
                </a:solidFill>
                <a:latin typeface="Yu Gothic UI Semibold"/>
                <a:cs typeface="Yu Gothic UI Semibold"/>
              </a:rPr>
              <a:t>の</a:t>
            </a:r>
            <a:r>
              <a:rPr dirty="0" sz="1400" spc="85" b="1">
                <a:solidFill>
                  <a:srgbClr val="404040"/>
                </a:solidFill>
                <a:latin typeface="Yu Gothic UI Semibold"/>
                <a:cs typeface="Yu Gothic UI Semibold"/>
              </a:rPr>
              <a:t>利用</a:t>
            </a:r>
            <a:r>
              <a:rPr dirty="0" sz="1400" spc="75" b="1">
                <a:solidFill>
                  <a:srgbClr val="404040"/>
                </a:solidFill>
                <a:latin typeface="Yu Gothic UI Semibold"/>
                <a:cs typeface="Yu Gothic UI Semibold"/>
              </a:rPr>
              <a:t>は</a:t>
            </a:r>
            <a:r>
              <a:rPr dirty="0" sz="1400" spc="80" b="1">
                <a:solidFill>
                  <a:srgbClr val="404040"/>
                </a:solidFill>
                <a:latin typeface="Yu Gothic UI Semibold"/>
                <a:cs typeface="Yu Gothic UI Semibold"/>
              </a:rPr>
              <a:t>20％</a:t>
            </a:r>
            <a:r>
              <a:rPr dirty="0" sz="1400" spc="240" b="1">
                <a:solidFill>
                  <a:srgbClr val="404040"/>
                </a:solidFill>
                <a:latin typeface="Yu Gothic UI Semibold"/>
                <a:cs typeface="Yu Gothic UI Semibold"/>
              </a:rPr>
              <a:t>程度</a:t>
            </a:r>
            <a:r>
              <a:rPr dirty="0" sz="1400" spc="190" b="1">
                <a:solidFill>
                  <a:srgbClr val="404040"/>
                </a:solidFill>
                <a:latin typeface="Yu Gothic UI Semibold"/>
                <a:cs typeface="Yu Gothic UI Semibold"/>
              </a:rPr>
              <a:t>に</a:t>
            </a:r>
            <a:r>
              <a:rPr dirty="0" sz="1400" spc="175" b="1">
                <a:solidFill>
                  <a:srgbClr val="404040"/>
                </a:solidFill>
                <a:latin typeface="Yu Gothic UI Semibold"/>
                <a:cs typeface="Yu Gothic UI Semibold"/>
              </a:rPr>
              <a:t>とど</a:t>
            </a:r>
            <a:r>
              <a:rPr dirty="0" sz="1400" spc="185" b="1">
                <a:solidFill>
                  <a:srgbClr val="404040"/>
                </a:solidFill>
                <a:latin typeface="Yu Gothic UI Semibold"/>
                <a:cs typeface="Yu Gothic UI Semibold"/>
              </a:rPr>
              <a:t>まる</a:t>
            </a:r>
            <a:endParaRPr sz="1400">
              <a:latin typeface="Yu Gothic UI Semibold"/>
              <a:cs typeface="Yu Gothic UI Semibold"/>
            </a:endParaRPr>
          </a:p>
          <a:p>
            <a:pPr marL="368300">
              <a:lnSpc>
                <a:spcPct val="100000"/>
              </a:lnSpc>
              <a:spcBef>
                <a:spcPts val="220"/>
              </a:spcBef>
              <a:tabLst>
                <a:tab pos="723900" algn="l"/>
              </a:tabLst>
            </a:pPr>
            <a:r>
              <a:rPr dirty="0" sz="1400" b="1">
                <a:solidFill>
                  <a:srgbClr val="404040"/>
                </a:solidFill>
                <a:latin typeface="Yu Gothic UI Semibold"/>
                <a:cs typeface="Yu Gothic UI Semibold"/>
              </a:rPr>
              <a:t>▶	</a:t>
            </a:r>
            <a:r>
              <a:rPr dirty="0" sz="1400" spc="345" b="1">
                <a:solidFill>
                  <a:srgbClr val="404040"/>
                </a:solidFill>
                <a:latin typeface="Yu Gothic UI Semibold"/>
                <a:cs typeface="Yu Gothic UI Semibold"/>
              </a:rPr>
              <a:t>多</a:t>
            </a:r>
            <a:r>
              <a:rPr dirty="0" sz="1400" spc="215" b="1">
                <a:solidFill>
                  <a:srgbClr val="404040"/>
                </a:solidFill>
                <a:latin typeface="Yu Gothic UI Semibold"/>
                <a:cs typeface="Yu Gothic UI Semibold"/>
              </a:rPr>
              <a:t>く</a:t>
            </a:r>
            <a:r>
              <a:rPr dirty="0" sz="1400" spc="290" b="1">
                <a:solidFill>
                  <a:srgbClr val="404040"/>
                </a:solidFill>
                <a:latin typeface="Yu Gothic UI Semibold"/>
                <a:cs typeface="Yu Gothic UI Semibold"/>
              </a:rPr>
              <a:t>の</a:t>
            </a:r>
            <a:r>
              <a:rPr dirty="0" sz="1400" spc="265" b="1">
                <a:solidFill>
                  <a:srgbClr val="404040"/>
                </a:solidFill>
                <a:latin typeface="Yu Gothic UI Semibold"/>
                <a:cs typeface="Yu Gothic UI Semibold"/>
              </a:rPr>
              <a:t>ワ</a:t>
            </a:r>
            <a:r>
              <a:rPr dirty="0" sz="1400" spc="229" b="1">
                <a:solidFill>
                  <a:srgbClr val="404040"/>
                </a:solidFill>
                <a:latin typeface="Yu Gothic UI Semibold"/>
                <a:cs typeface="Yu Gothic UI Semibold"/>
              </a:rPr>
              <a:t>ー</a:t>
            </a:r>
            <a:r>
              <a:rPr dirty="0" sz="1400" spc="265" b="1">
                <a:solidFill>
                  <a:srgbClr val="404040"/>
                </a:solidFill>
                <a:latin typeface="Yu Gothic UI Semibold"/>
                <a:cs typeface="Yu Gothic UI Semibold"/>
              </a:rPr>
              <a:t>キン</a:t>
            </a:r>
            <a:r>
              <a:rPr dirty="0" sz="1400" spc="285" b="1">
                <a:solidFill>
                  <a:srgbClr val="404040"/>
                </a:solidFill>
                <a:latin typeface="Yu Gothic UI Semibold"/>
                <a:cs typeface="Yu Gothic UI Semibold"/>
              </a:rPr>
              <a:t>グ</a:t>
            </a:r>
            <a:r>
              <a:rPr dirty="0" sz="1400" spc="270" b="1">
                <a:solidFill>
                  <a:srgbClr val="404040"/>
                </a:solidFill>
                <a:latin typeface="Yu Gothic UI Semibold"/>
                <a:cs typeface="Yu Gothic UI Semibold"/>
              </a:rPr>
              <a:t>プ</a:t>
            </a:r>
            <a:r>
              <a:rPr dirty="0" sz="1400" spc="275" b="1">
                <a:solidFill>
                  <a:srgbClr val="404040"/>
                </a:solidFill>
                <a:latin typeface="Yu Gothic UI Semibold"/>
                <a:cs typeface="Yu Gothic UI Semibold"/>
              </a:rPr>
              <a:t>ア</a:t>
            </a:r>
            <a:r>
              <a:rPr dirty="0" sz="1400" spc="345" b="1">
                <a:solidFill>
                  <a:srgbClr val="404040"/>
                </a:solidFill>
                <a:latin typeface="Yu Gothic UI Semibold"/>
                <a:cs typeface="Yu Gothic UI Semibold"/>
              </a:rPr>
              <a:t>世帯</a:t>
            </a:r>
            <a:r>
              <a:rPr dirty="0" sz="1400" spc="290" b="1">
                <a:solidFill>
                  <a:srgbClr val="404040"/>
                </a:solidFill>
                <a:latin typeface="Yu Gothic UI Semibold"/>
                <a:cs typeface="Yu Gothic UI Semibold"/>
              </a:rPr>
              <a:t>のセ</a:t>
            </a:r>
            <a:r>
              <a:rPr dirty="0" sz="1400" spc="229" b="1">
                <a:solidFill>
                  <a:srgbClr val="404040"/>
                </a:solidFill>
                <a:latin typeface="Yu Gothic UI Semibold"/>
                <a:cs typeface="Yu Gothic UI Semibold"/>
              </a:rPr>
              <a:t>ー</a:t>
            </a:r>
            <a:r>
              <a:rPr dirty="0" sz="1400" spc="245" b="1">
                <a:solidFill>
                  <a:srgbClr val="404040"/>
                </a:solidFill>
                <a:latin typeface="Yu Gothic UI Semibold"/>
                <a:cs typeface="Yu Gothic UI Semibold"/>
              </a:rPr>
              <a:t>フ</a:t>
            </a:r>
            <a:r>
              <a:rPr dirty="0" sz="1400" spc="265" b="1">
                <a:solidFill>
                  <a:srgbClr val="404040"/>
                </a:solidFill>
                <a:latin typeface="Yu Gothic UI Semibold"/>
                <a:cs typeface="Yu Gothic UI Semibold"/>
              </a:rPr>
              <a:t>テ</a:t>
            </a:r>
            <a:r>
              <a:rPr dirty="0" sz="1400" spc="215" b="1">
                <a:solidFill>
                  <a:srgbClr val="404040"/>
                </a:solidFill>
                <a:latin typeface="Yu Gothic UI Semibold"/>
                <a:cs typeface="Yu Gothic UI Semibold"/>
              </a:rPr>
              <a:t>ィ</a:t>
            </a:r>
            <a:r>
              <a:rPr dirty="0" sz="1400" spc="295" b="1">
                <a:solidFill>
                  <a:srgbClr val="404040"/>
                </a:solidFill>
                <a:latin typeface="Yu Gothic UI Semibold"/>
                <a:cs typeface="Yu Gothic UI Semibold"/>
              </a:rPr>
              <a:t>ネ</a:t>
            </a:r>
            <a:r>
              <a:rPr dirty="0" sz="1400" spc="240" b="1">
                <a:solidFill>
                  <a:srgbClr val="404040"/>
                </a:solidFill>
                <a:latin typeface="Yu Gothic UI Semibold"/>
                <a:cs typeface="Yu Gothic UI Semibold"/>
              </a:rPr>
              <a:t>ッ</a:t>
            </a:r>
            <a:r>
              <a:rPr dirty="0" sz="1400" spc="245" b="1">
                <a:solidFill>
                  <a:srgbClr val="404040"/>
                </a:solidFill>
                <a:latin typeface="Yu Gothic UI Semibold"/>
                <a:cs typeface="Yu Gothic UI Semibold"/>
              </a:rPr>
              <a:t>ト</a:t>
            </a:r>
            <a:r>
              <a:rPr dirty="0" sz="1400" spc="254" b="1">
                <a:solidFill>
                  <a:srgbClr val="404040"/>
                </a:solidFill>
                <a:latin typeface="Yu Gothic UI Semibold"/>
                <a:cs typeface="Yu Gothic UI Semibold"/>
              </a:rPr>
              <a:t>と</a:t>
            </a:r>
            <a:r>
              <a:rPr dirty="0" sz="1400" spc="250" b="1">
                <a:solidFill>
                  <a:srgbClr val="404040"/>
                </a:solidFill>
                <a:latin typeface="Yu Gothic UI Semibold"/>
                <a:cs typeface="Yu Gothic UI Semibold"/>
              </a:rPr>
              <a:t>し</a:t>
            </a:r>
            <a:r>
              <a:rPr dirty="0" sz="1400" spc="265" b="1">
                <a:solidFill>
                  <a:srgbClr val="404040"/>
                </a:solidFill>
                <a:latin typeface="Yu Gothic UI Semibold"/>
                <a:cs typeface="Yu Gothic UI Semibold"/>
              </a:rPr>
              <a:t>て</a:t>
            </a:r>
            <a:r>
              <a:rPr dirty="0" sz="1400" spc="305" b="1">
                <a:solidFill>
                  <a:srgbClr val="404040"/>
                </a:solidFill>
                <a:latin typeface="Yu Gothic UI Semibold"/>
                <a:cs typeface="Yu Gothic UI Semibold"/>
              </a:rPr>
              <a:t>は</a:t>
            </a:r>
            <a:r>
              <a:rPr dirty="0" sz="1400" spc="345" b="1">
                <a:solidFill>
                  <a:srgbClr val="404040"/>
                </a:solidFill>
                <a:latin typeface="Yu Gothic UI Semibold"/>
                <a:cs typeface="Yu Gothic UI Semibold"/>
              </a:rPr>
              <a:t>機能</a:t>
            </a:r>
            <a:r>
              <a:rPr dirty="0" sz="1400" spc="250" b="1">
                <a:solidFill>
                  <a:srgbClr val="404040"/>
                </a:solidFill>
                <a:latin typeface="Yu Gothic UI Semibold"/>
                <a:cs typeface="Yu Gothic UI Semibold"/>
              </a:rPr>
              <a:t>し</a:t>
            </a:r>
            <a:r>
              <a:rPr dirty="0" sz="1400" spc="265" b="1">
                <a:solidFill>
                  <a:srgbClr val="404040"/>
                </a:solidFill>
                <a:latin typeface="Yu Gothic UI Semibold"/>
                <a:cs typeface="Yu Gothic UI Semibold"/>
              </a:rPr>
              <a:t>て</a:t>
            </a:r>
            <a:r>
              <a:rPr dirty="0" sz="1400" spc="290" b="1">
                <a:solidFill>
                  <a:srgbClr val="404040"/>
                </a:solidFill>
                <a:latin typeface="Yu Gothic UI Semibold"/>
                <a:cs typeface="Yu Gothic UI Semibold"/>
              </a:rPr>
              <a:t>い</a:t>
            </a:r>
            <a:r>
              <a:rPr dirty="0" sz="1400" spc="305" b="1">
                <a:solidFill>
                  <a:srgbClr val="404040"/>
                </a:solidFill>
                <a:latin typeface="Yu Gothic UI Semibold"/>
                <a:cs typeface="Yu Gothic UI Semibold"/>
              </a:rPr>
              <a:t>な</a:t>
            </a:r>
            <a:r>
              <a:rPr dirty="0" sz="1400" spc="290" b="1">
                <a:solidFill>
                  <a:srgbClr val="404040"/>
                </a:solidFill>
                <a:latin typeface="Yu Gothic UI Semibold"/>
                <a:cs typeface="Yu Gothic UI Semibold"/>
              </a:rPr>
              <a:t>い</a:t>
            </a:r>
            <a:endParaRPr sz="1400">
              <a:latin typeface="Yu Gothic UI Semibold"/>
              <a:cs typeface="Yu Gothic UI Semibold"/>
            </a:endParaRPr>
          </a:p>
          <a:p>
            <a:pPr marL="368300">
              <a:lnSpc>
                <a:spcPct val="100000"/>
              </a:lnSpc>
              <a:spcBef>
                <a:spcPts val="220"/>
              </a:spcBef>
              <a:tabLst>
                <a:tab pos="723900" algn="l"/>
              </a:tabLst>
            </a:pPr>
            <a:r>
              <a:rPr dirty="0" sz="1400" b="1">
                <a:solidFill>
                  <a:srgbClr val="404040"/>
                </a:solidFill>
                <a:latin typeface="Yu Gothic UI Semibold"/>
                <a:cs typeface="Yu Gothic UI Semibold"/>
              </a:rPr>
              <a:t>▶	</a:t>
            </a:r>
            <a:r>
              <a:rPr dirty="0" sz="1400" spc="200" b="1">
                <a:solidFill>
                  <a:srgbClr val="404040"/>
                </a:solidFill>
                <a:latin typeface="Yu Gothic UI Semibold"/>
                <a:cs typeface="Yu Gothic UI Semibold"/>
              </a:rPr>
              <a:t>仮</a:t>
            </a:r>
            <a:r>
              <a:rPr dirty="0" sz="1400" spc="160" b="1">
                <a:solidFill>
                  <a:srgbClr val="404040"/>
                </a:solidFill>
                <a:latin typeface="Yu Gothic UI Semibold"/>
                <a:cs typeface="Yu Gothic UI Semibold"/>
              </a:rPr>
              <a:t>に</a:t>
            </a:r>
            <a:r>
              <a:rPr dirty="0" sz="1400" spc="155" b="1">
                <a:solidFill>
                  <a:srgbClr val="404040"/>
                </a:solidFill>
                <a:latin typeface="Yu Gothic UI Semibold"/>
                <a:cs typeface="Yu Gothic UI Semibold"/>
              </a:rPr>
              <a:t>そ</a:t>
            </a:r>
            <a:r>
              <a:rPr dirty="0" sz="1400" spc="170" b="1">
                <a:solidFill>
                  <a:srgbClr val="404040"/>
                </a:solidFill>
                <a:latin typeface="Yu Gothic UI Semibold"/>
                <a:cs typeface="Yu Gothic UI Semibold"/>
              </a:rPr>
              <a:t>の</a:t>
            </a:r>
            <a:r>
              <a:rPr dirty="0" sz="1400" spc="200" b="1">
                <a:solidFill>
                  <a:srgbClr val="404040"/>
                </a:solidFill>
                <a:latin typeface="Yu Gothic UI Semibold"/>
                <a:cs typeface="Yu Gothic UI Semibold"/>
              </a:rPr>
              <a:t>他</a:t>
            </a:r>
            <a:r>
              <a:rPr dirty="0" sz="1400" spc="170" b="1">
                <a:solidFill>
                  <a:srgbClr val="404040"/>
                </a:solidFill>
                <a:latin typeface="Yu Gothic UI Semibold"/>
                <a:cs typeface="Yu Gothic UI Semibold"/>
              </a:rPr>
              <a:t>の</a:t>
            </a:r>
            <a:r>
              <a:rPr dirty="0" sz="1400" spc="60" b="1">
                <a:solidFill>
                  <a:srgbClr val="404040"/>
                </a:solidFill>
                <a:latin typeface="Yu Gothic UI Semibold"/>
                <a:cs typeface="Yu Gothic UI Semibold"/>
              </a:rPr>
              <a:t>80％</a:t>
            </a:r>
            <a:r>
              <a:rPr dirty="0" sz="1400" spc="160" b="1">
                <a:solidFill>
                  <a:srgbClr val="404040"/>
                </a:solidFill>
                <a:latin typeface="Yu Gothic UI Semibold"/>
                <a:cs typeface="Yu Gothic UI Semibold"/>
              </a:rPr>
              <a:t>が</a:t>
            </a:r>
            <a:r>
              <a:rPr dirty="0" sz="1400" spc="190" b="1">
                <a:solidFill>
                  <a:srgbClr val="404040"/>
                </a:solidFill>
                <a:latin typeface="Yu Gothic UI Semibold"/>
                <a:cs typeface="Yu Gothic UI Semibold"/>
              </a:rPr>
              <a:t>生活保護申請</a:t>
            </a:r>
            <a:r>
              <a:rPr dirty="0" sz="1400" spc="135" b="1">
                <a:solidFill>
                  <a:srgbClr val="404040"/>
                </a:solidFill>
                <a:latin typeface="Yu Gothic UI Semibold"/>
                <a:cs typeface="Yu Gothic UI Semibold"/>
              </a:rPr>
              <a:t>し</a:t>
            </a:r>
            <a:r>
              <a:rPr dirty="0" sz="1400" spc="150" b="1">
                <a:solidFill>
                  <a:srgbClr val="404040"/>
                </a:solidFill>
                <a:latin typeface="Yu Gothic UI Semibold"/>
                <a:cs typeface="Yu Gothic UI Semibold"/>
              </a:rPr>
              <a:t>た</a:t>
            </a:r>
            <a:r>
              <a:rPr dirty="0" sz="1400" spc="135" b="1">
                <a:solidFill>
                  <a:srgbClr val="404040"/>
                </a:solidFill>
                <a:latin typeface="Yu Gothic UI Semibold"/>
                <a:cs typeface="Yu Gothic UI Semibold"/>
              </a:rPr>
              <a:t>ら</a:t>
            </a:r>
            <a:r>
              <a:rPr dirty="0" sz="1400" spc="125" b="1">
                <a:solidFill>
                  <a:srgbClr val="404040"/>
                </a:solidFill>
                <a:latin typeface="Yu Gothic UI Semibold"/>
                <a:cs typeface="Yu Gothic UI Semibold"/>
              </a:rPr>
              <a:t>、</a:t>
            </a:r>
            <a:r>
              <a:rPr dirty="0" sz="1400" spc="190" b="1">
                <a:solidFill>
                  <a:srgbClr val="404040"/>
                </a:solidFill>
                <a:latin typeface="Yu Gothic UI Semibold"/>
                <a:cs typeface="Yu Gothic UI Semibold"/>
              </a:rPr>
              <a:t>地方自治体</a:t>
            </a:r>
            <a:r>
              <a:rPr dirty="0" sz="1400" spc="155" b="1">
                <a:solidFill>
                  <a:srgbClr val="404040"/>
                </a:solidFill>
                <a:latin typeface="Yu Gothic UI Semibold"/>
                <a:cs typeface="Yu Gothic UI Semibold"/>
              </a:rPr>
              <a:t>の</a:t>
            </a:r>
            <a:r>
              <a:rPr dirty="0" sz="1400" spc="190" b="1">
                <a:solidFill>
                  <a:srgbClr val="404040"/>
                </a:solidFill>
                <a:latin typeface="Yu Gothic UI Semibold"/>
                <a:cs typeface="Yu Gothic UI Semibold"/>
              </a:rPr>
              <a:t>財政</a:t>
            </a:r>
            <a:r>
              <a:rPr dirty="0" sz="1400" spc="135" b="1">
                <a:solidFill>
                  <a:srgbClr val="404040"/>
                </a:solidFill>
                <a:latin typeface="Yu Gothic UI Semibold"/>
                <a:cs typeface="Yu Gothic UI Semibold"/>
              </a:rPr>
              <a:t>と</a:t>
            </a:r>
            <a:r>
              <a:rPr dirty="0" sz="1400" spc="145" b="1">
                <a:solidFill>
                  <a:srgbClr val="404040"/>
                </a:solidFill>
                <a:latin typeface="Yu Gothic UI Semibold"/>
                <a:cs typeface="Yu Gothic UI Semibold"/>
              </a:rPr>
              <a:t>マン</a:t>
            </a:r>
            <a:r>
              <a:rPr dirty="0" sz="1400" spc="155" b="1">
                <a:solidFill>
                  <a:srgbClr val="404040"/>
                </a:solidFill>
                <a:latin typeface="Yu Gothic UI Semibold"/>
                <a:cs typeface="Yu Gothic UI Semibold"/>
              </a:rPr>
              <a:t>パ</a:t>
            </a:r>
            <a:r>
              <a:rPr dirty="0" sz="1400" spc="145" b="1">
                <a:solidFill>
                  <a:srgbClr val="404040"/>
                </a:solidFill>
                <a:latin typeface="Yu Gothic UI Semibold"/>
                <a:cs typeface="Yu Gothic UI Semibold"/>
              </a:rPr>
              <a:t>ワ</a:t>
            </a:r>
            <a:r>
              <a:rPr dirty="0" sz="1400" spc="125" b="1">
                <a:solidFill>
                  <a:srgbClr val="404040"/>
                </a:solidFill>
                <a:latin typeface="Yu Gothic UI Semibold"/>
                <a:cs typeface="Yu Gothic UI Semibold"/>
              </a:rPr>
              <a:t>ー</a:t>
            </a:r>
            <a:r>
              <a:rPr dirty="0" sz="1400" spc="160" b="1">
                <a:solidFill>
                  <a:srgbClr val="404040"/>
                </a:solidFill>
                <a:latin typeface="Yu Gothic UI Semibold"/>
                <a:cs typeface="Yu Gothic UI Semibold"/>
              </a:rPr>
              <a:t>が</a:t>
            </a:r>
            <a:r>
              <a:rPr dirty="0" sz="1400" spc="145" b="1">
                <a:solidFill>
                  <a:srgbClr val="404040"/>
                </a:solidFill>
                <a:latin typeface="Yu Gothic UI Semibold"/>
                <a:cs typeface="Yu Gothic UI Semibold"/>
              </a:rPr>
              <a:t>も</a:t>
            </a:r>
            <a:r>
              <a:rPr dirty="0" sz="1400" spc="150" b="1">
                <a:solidFill>
                  <a:srgbClr val="404040"/>
                </a:solidFill>
                <a:latin typeface="Yu Gothic UI Semibold"/>
                <a:cs typeface="Yu Gothic UI Semibold"/>
              </a:rPr>
              <a:t>た</a:t>
            </a:r>
            <a:r>
              <a:rPr dirty="0" sz="1400" spc="165" b="1">
                <a:solidFill>
                  <a:srgbClr val="404040"/>
                </a:solidFill>
                <a:latin typeface="Yu Gothic UI Semibold"/>
                <a:cs typeface="Yu Gothic UI Semibold"/>
              </a:rPr>
              <a:t>な</a:t>
            </a:r>
            <a:r>
              <a:rPr dirty="0" sz="1400" spc="155" b="1">
                <a:solidFill>
                  <a:srgbClr val="404040"/>
                </a:solidFill>
                <a:latin typeface="Yu Gothic UI Semibold"/>
                <a:cs typeface="Yu Gothic UI Semibold"/>
              </a:rPr>
              <a:t>い</a:t>
            </a:r>
            <a:endParaRPr sz="1400">
              <a:latin typeface="Yu Gothic UI Semibold"/>
              <a:cs typeface="Yu Gothic UI Semibold"/>
            </a:endParaRPr>
          </a:p>
          <a:p>
            <a:pPr marL="426720" indent="-414655">
              <a:lnSpc>
                <a:spcPct val="100000"/>
              </a:lnSpc>
              <a:spcBef>
                <a:spcPts val="1739"/>
              </a:spcBef>
              <a:buFont typeface="Segoe UI Emoji"/>
              <a:buChar char="◼"/>
              <a:tabLst>
                <a:tab pos="426084" algn="l"/>
                <a:tab pos="427355" algn="l"/>
              </a:tabLst>
            </a:pPr>
            <a:r>
              <a:rPr dirty="0" sz="1800" spc="70" b="1">
                <a:latin typeface="Yu Gothic UI Semibold"/>
                <a:cs typeface="Yu Gothic UI Semibold"/>
              </a:rPr>
              <a:t>貧困の罠</a:t>
            </a:r>
            <a:endParaRPr sz="1800">
              <a:latin typeface="Yu Gothic UI Semibold"/>
              <a:cs typeface="Yu Gothic UI Semibold"/>
            </a:endParaRPr>
          </a:p>
          <a:p>
            <a:pPr marL="368300">
              <a:lnSpc>
                <a:spcPct val="100000"/>
              </a:lnSpc>
              <a:spcBef>
                <a:spcPts val="120"/>
              </a:spcBef>
              <a:tabLst>
                <a:tab pos="723900" algn="l"/>
              </a:tabLst>
            </a:pPr>
            <a:r>
              <a:rPr dirty="0" sz="1400" b="1">
                <a:solidFill>
                  <a:srgbClr val="404040"/>
                </a:solidFill>
                <a:latin typeface="Yu Gothic UI Semibold"/>
                <a:cs typeface="Yu Gothic UI Semibold"/>
              </a:rPr>
              <a:t>▶	</a:t>
            </a:r>
            <a:r>
              <a:rPr dirty="0" sz="1400" spc="285" b="1">
                <a:solidFill>
                  <a:srgbClr val="404040"/>
                </a:solidFill>
                <a:latin typeface="Yu Gothic UI Semibold"/>
                <a:cs typeface="Yu Gothic UI Semibold"/>
              </a:rPr>
              <a:t>働</a:t>
            </a:r>
            <a:r>
              <a:rPr dirty="0" sz="1400" spc="175" b="1">
                <a:solidFill>
                  <a:srgbClr val="404040"/>
                </a:solidFill>
                <a:latin typeface="Yu Gothic UI Semibold"/>
                <a:cs typeface="Yu Gothic UI Semibold"/>
              </a:rPr>
              <a:t>く</a:t>
            </a:r>
            <a:r>
              <a:rPr dirty="0" sz="1400" spc="210" b="1">
                <a:solidFill>
                  <a:srgbClr val="404040"/>
                </a:solidFill>
                <a:latin typeface="Yu Gothic UI Semibold"/>
                <a:cs typeface="Yu Gothic UI Semibold"/>
              </a:rPr>
              <a:t>と</a:t>
            </a:r>
            <a:r>
              <a:rPr dirty="0" sz="1400" spc="285" b="1">
                <a:solidFill>
                  <a:srgbClr val="404040"/>
                </a:solidFill>
                <a:latin typeface="Yu Gothic UI Semibold"/>
                <a:cs typeface="Yu Gothic UI Semibold"/>
              </a:rPr>
              <a:t>給付</a:t>
            </a:r>
            <a:r>
              <a:rPr dirty="0" sz="1400" spc="220" b="1">
                <a:solidFill>
                  <a:srgbClr val="404040"/>
                </a:solidFill>
                <a:latin typeface="Yu Gothic UI Semibold"/>
                <a:cs typeface="Yu Gothic UI Semibold"/>
              </a:rPr>
              <a:t>を</a:t>
            </a:r>
            <a:r>
              <a:rPr dirty="0" sz="1400" spc="285" b="1">
                <a:solidFill>
                  <a:srgbClr val="404040"/>
                </a:solidFill>
                <a:latin typeface="Yu Gothic UI Semibold"/>
                <a:cs typeface="Yu Gothic UI Semibold"/>
              </a:rPr>
              <a:t>減</a:t>
            </a:r>
            <a:r>
              <a:rPr dirty="0" sz="1400" spc="210" b="1">
                <a:solidFill>
                  <a:srgbClr val="404040"/>
                </a:solidFill>
                <a:latin typeface="Yu Gothic UI Semibold"/>
                <a:cs typeface="Yu Gothic UI Semibold"/>
              </a:rPr>
              <a:t>ら</a:t>
            </a:r>
            <a:r>
              <a:rPr dirty="0" sz="1400" spc="200" b="1">
                <a:solidFill>
                  <a:srgbClr val="404040"/>
                </a:solidFill>
                <a:latin typeface="Yu Gothic UI Semibold"/>
                <a:cs typeface="Yu Gothic UI Semibold"/>
              </a:rPr>
              <a:t>さ</a:t>
            </a:r>
            <a:r>
              <a:rPr dirty="0" sz="1400" spc="260" b="1">
                <a:solidFill>
                  <a:srgbClr val="404040"/>
                </a:solidFill>
                <a:latin typeface="Yu Gothic UI Semibold"/>
                <a:cs typeface="Yu Gothic UI Semibold"/>
              </a:rPr>
              <a:t>れ</a:t>
            </a:r>
            <a:r>
              <a:rPr dirty="0" sz="1400" spc="220" b="1">
                <a:solidFill>
                  <a:srgbClr val="404040"/>
                </a:solidFill>
                <a:latin typeface="Yu Gothic UI Semibold"/>
                <a:cs typeface="Yu Gothic UI Semibold"/>
              </a:rPr>
              <a:t>る</a:t>
            </a:r>
            <a:r>
              <a:rPr dirty="0" sz="1400" spc="210" b="1">
                <a:solidFill>
                  <a:srgbClr val="404040"/>
                </a:solidFill>
                <a:latin typeface="Yu Gothic UI Semibold"/>
                <a:cs typeface="Yu Gothic UI Semibold"/>
              </a:rPr>
              <a:t>と</a:t>
            </a:r>
            <a:r>
              <a:rPr dirty="0" sz="1400" spc="240" b="1">
                <a:solidFill>
                  <a:srgbClr val="404040"/>
                </a:solidFill>
                <a:latin typeface="Yu Gothic UI Semibold"/>
                <a:cs typeface="Yu Gothic UI Semibold"/>
              </a:rPr>
              <a:t>い</a:t>
            </a:r>
            <a:r>
              <a:rPr dirty="0" sz="1400" spc="190" b="1">
                <a:solidFill>
                  <a:srgbClr val="404040"/>
                </a:solidFill>
                <a:latin typeface="Yu Gothic UI Semibold"/>
                <a:cs typeface="Yu Gothic UI Semibold"/>
              </a:rPr>
              <a:t>うこ</a:t>
            </a:r>
            <a:r>
              <a:rPr dirty="0" sz="1400" spc="210" b="1">
                <a:solidFill>
                  <a:srgbClr val="404040"/>
                </a:solidFill>
                <a:latin typeface="Yu Gothic UI Semibold"/>
                <a:cs typeface="Yu Gothic UI Semibold"/>
              </a:rPr>
              <a:t>と</a:t>
            </a:r>
            <a:r>
              <a:rPr dirty="0" sz="1400" spc="220" b="1">
                <a:solidFill>
                  <a:srgbClr val="404040"/>
                </a:solidFill>
                <a:latin typeface="Yu Gothic UI Semibold"/>
                <a:cs typeface="Yu Gothic UI Semibold"/>
              </a:rPr>
              <a:t>も</a:t>
            </a:r>
            <a:r>
              <a:rPr dirty="0" sz="1400" spc="240" b="1">
                <a:solidFill>
                  <a:srgbClr val="404040"/>
                </a:solidFill>
                <a:latin typeface="Yu Gothic UI Semibold"/>
                <a:cs typeface="Yu Gothic UI Semibold"/>
              </a:rPr>
              <a:t>あ</a:t>
            </a:r>
            <a:r>
              <a:rPr dirty="0" sz="1400" spc="200" b="1">
                <a:solidFill>
                  <a:srgbClr val="404040"/>
                </a:solidFill>
                <a:latin typeface="Yu Gothic UI Semibold"/>
                <a:cs typeface="Yu Gothic UI Semibold"/>
              </a:rPr>
              <a:t>り</a:t>
            </a:r>
            <a:r>
              <a:rPr dirty="0" sz="1400" spc="190" b="1">
                <a:solidFill>
                  <a:srgbClr val="404040"/>
                </a:solidFill>
                <a:latin typeface="Yu Gothic UI Semibold"/>
                <a:cs typeface="Yu Gothic UI Semibold"/>
              </a:rPr>
              <a:t>、</a:t>
            </a:r>
            <a:r>
              <a:rPr dirty="0" sz="1400" spc="285" b="1">
                <a:solidFill>
                  <a:srgbClr val="404040"/>
                </a:solidFill>
                <a:latin typeface="Yu Gothic UI Semibold"/>
                <a:cs typeface="Yu Gothic UI Semibold"/>
              </a:rPr>
              <a:t>労働意欲</a:t>
            </a:r>
            <a:r>
              <a:rPr dirty="0" sz="1400" spc="210" b="1">
                <a:solidFill>
                  <a:srgbClr val="404040"/>
                </a:solidFill>
                <a:latin typeface="Yu Gothic UI Semibold"/>
                <a:cs typeface="Yu Gothic UI Semibold"/>
              </a:rPr>
              <a:t>と</a:t>
            </a:r>
            <a:r>
              <a:rPr dirty="0" sz="1400" spc="250" b="1">
                <a:solidFill>
                  <a:srgbClr val="404040"/>
                </a:solidFill>
                <a:latin typeface="Yu Gothic UI Semibold"/>
                <a:cs typeface="Yu Gothic UI Semibold"/>
              </a:rPr>
              <a:t>や</a:t>
            </a:r>
            <a:r>
              <a:rPr dirty="0" sz="1400" spc="220" b="1">
                <a:solidFill>
                  <a:srgbClr val="404040"/>
                </a:solidFill>
                <a:latin typeface="Yu Gothic UI Semibold"/>
                <a:cs typeface="Yu Gothic UI Semibold"/>
              </a:rPr>
              <a:t>る</a:t>
            </a:r>
            <a:r>
              <a:rPr dirty="0" sz="1400" spc="285" b="1">
                <a:solidFill>
                  <a:srgbClr val="404040"/>
                </a:solidFill>
                <a:latin typeface="Yu Gothic UI Semibold"/>
                <a:cs typeface="Yu Gothic UI Semibold"/>
              </a:rPr>
              <a:t>気</a:t>
            </a:r>
            <a:r>
              <a:rPr dirty="0" sz="1400" spc="220" b="1">
                <a:solidFill>
                  <a:srgbClr val="404040"/>
                </a:solidFill>
                <a:latin typeface="Yu Gothic UI Semibold"/>
                <a:cs typeface="Yu Gothic UI Semibold"/>
              </a:rPr>
              <a:t>を</a:t>
            </a:r>
            <a:r>
              <a:rPr dirty="0" sz="1400" spc="285" b="1">
                <a:solidFill>
                  <a:srgbClr val="404040"/>
                </a:solidFill>
                <a:latin typeface="Yu Gothic UI Semibold"/>
                <a:cs typeface="Yu Gothic UI Semibold"/>
              </a:rPr>
              <a:t>削</a:t>
            </a:r>
            <a:r>
              <a:rPr dirty="0" sz="1400" spc="190" b="1">
                <a:solidFill>
                  <a:srgbClr val="404040"/>
                </a:solidFill>
                <a:latin typeface="Yu Gothic UI Semibold"/>
                <a:cs typeface="Yu Gothic UI Semibold"/>
              </a:rPr>
              <a:t>ぐ。</a:t>
            </a:r>
            <a:r>
              <a:rPr dirty="0" sz="1400" spc="285" b="1">
                <a:solidFill>
                  <a:srgbClr val="404040"/>
                </a:solidFill>
                <a:latin typeface="Yu Gothic UI Semibold"/>
                <a:cs typeface="Yu Gothic UI Semibold"/>
              </a:rPr>
              <a:t>一度入</a:t>
            </a:r>
            <a:r>
              <a:rPr dirty="0" sz="1400" spc="220" b="1">
                <a:solidFill>
                  <a:srgbClr val="404040"/>
                </a:solidFill>
                <a:latin typeface="Yu Gothic UI Semibold"/>
                <a:cs typeface="Yu Gothic UI Semibold"/>
              </a:rPr>
              <a:t>る</a:t>
            </a:r>
            <a:r>
              <a:rPr dirty="0" sz="1400" spc="210" b="1">
                <a:solidFill>
                  <a:srgbClr val="404040"/>
                </a:solidFill>
                <a:latin typeface="Yu Gothic UI Semibold"/>
                <a:cs typeface="Yu Gothic UI Semibold"/>
              </a:rPr>
              <a:t>と</a:t>
            </a:r>
            <a:r>
              <a:rPr dirty="0" sz="1400" spc="285" b="1">
                <a:solidFill>
                  <a:srgbClr val="404040"/>
                </a:solidFill>
                <a:latin typeface="Yu Gothic UI Semibold"/>
                <a:cs typeface="Yu Gothic UI Semibold"/>
              </a:rPr>
              <a:t>抜</a:t>
            </a:r>
            <a:r>
              <a:rPr dirty="0" sz="1400" spc="229" b="1">
                <a:solidFill>
                  <a:srgbClr val="404040"/>
                </a:solidFill>
                <a:latin typeface="Yu Gothic UI Semibold"/>
                <a:cs typeface="Yu Gothic UI Semibold"/>
              </a:rPr>
              <a:t>け</a:t>
            </a:r>
            <a:r>
              <a:rPr dirty="0" sz="1400" spc="285" b="1">
                <a:solidFill>
                  <a:srgbClr val="404040"/>
                </a:solidFill>
                <a:latin typeface="Yu Gothic UI Semibold"/>
                <a:cs typeface="Yu Gothic UI Semibold"/>
              </a:rPr>
              <a:t>出</a:t>
            </a:r>
            <a:r>
              <a:rPr dirty="0" sz="1400" spc="204" b="1">
                <a:solidFill>
                  <a:srgbClr val="404040"/>
                </a:solidFill>
                <a:latin typeface="Yu Gothic UI Semibold"/>
                <a:cs typeface="Yu Gothic UI Semibold"/>
              </a:rPr>
              <a:t>し</a:t>
            </a:r>
            <a:r>
              <a:rPr dirty="0" sz="1400" spc="229" b="1">
                <a:solidFill>
                  <a:srgbClr val="404040"/>
                </a:solidFill>
                <a:latin typeface="Yu Gothic UI Semibold"/>
                <a:cs typeface="Yu Gothic UI Semibold"/>
              </a:rPr>
              <a:t>に</a:t>
            </a:r>
            <a:r>
              <a:rPr dirty="0" sz="1400" spc="175" b="1">
                <a:solidFill>
                  <a:srgbClr val="404040"/>
                </a:solidFill>
                <a:latin typeface="Yu Gothic UI Semibold"/>
                <a:cs typeface="Yu Gothic UI Semibold"/>
              </a:rPr>
              <a:t>く</a:t>
            </a:r>
            <a:r>
              <a:rPr dirty="0" sz="1400" spc="240" b="1">
                <a:solidFill>
                  <a:srgbClr val="404040"/>
                </a:solidFill>
                <a:latin typeface="Yu Gothic UI Semibold"/>
                <a:cs typeface="Yu Gothic UI Semibold"/>
              </a:rPr>
              <a:t>い</a:t>
            </a:r>
            <a:r>
              <a:rPr dirty="0" sz="1400" spc="190" b="1">
                <a:solidFill>
                  <a:srgbClr val="404040"/>
                </a:solidFill>
                <a:latin typeface="Yu Gothic UI Semibold"/>
                <a:cs typeface="Yu Gothic UI Semibold"/>
              </a:rPr>
              <a:t>。</a:t>
            </a:r>
            <a:endParaRPr sz="1400">
              <a:latin typeface="Yu Gothic UI Semibold"/>
              <a:cs typeface="Yu Gothic UI Semibold"/>
            </a:endParaRPr>
          </a:p>
          <a:p>
            <a:pPr marL="368300">
              <a:lnSpc>
                <a:spcPct val="100000"/>
              </a:lnSpc>
              <a:spcBef>
                <a:spcPts val="220"/>
              </a:spcBef>
              <a:tabLst>
                <a:tab pos="723900" algn="l"/>
                <a:tab pos="3390900" algn="l"/>
                <a:tab pos="3746500" algn="l"/>
              </a:tabLst>
            </a:pPr>
            <a:r>
              <a:rPr dirty="0" sz="1400" b="1">
                <a:solidFill>
                  <a:srgbClr val="404040"/>
                </a:solidFill>
                <a:latin typeface="Yu Gothic UI Semibold"/>
                <a:cs typeface="Yu Gothic UI Semibold"/>
              </a:rPr>
              <a:t>▶	</a:t>
            </a:r>
            <a:r>
              <a:rPr dirty="0" sz="1400" spc="160" b="1">
                <a:solidFill>
                  <a:srgbClr val="404040"/>
                </a:solidFill>
                <a:latin typeface="Yu Gothic UI Semibold"/>
                <a:cs typeface="Yu Gothic UI Semibold"/>
              </a:rPr>
              <a:t>大学進学</a:t>
            </a:r>
            <a:r>
              <a:rPr dirty="0" sz="1400" spc="135" b="1">
                <a:solidFill>
                  <a:srgbClr val="404040"/>
                </a:solidFill>
                <a:latin typeface="Yu Gothic UI Semibold"/>
                <a:cs typeface="Yu Gothic UI Semibold"/>
              </a:rPr>
              <a:t>す</a:t>
            </a:r>
            <a:r>
              <a:rPr dirty="0" sz="1400" spc="125" b="1">
                <a:solidFill>
                  <a:srgbClr val="404040"/>
                </a:solidFill>
                <a:latin typeface="Yu Gothic UI Semibold"/>
                <a:cs typeface="Yu Gothic UI Semibold"/>
              </a:rPr>
              <a:t>る</a:t>
            </a:r>
            <a:r>
              <a:rPr dirty="0" sz="1400" spc="114" b="1">
                <a:solidFill>
                  <a:srgbClr val="404040"/>
                </a:solidFill>
                <a:latin typeface="Yu Gothic UI Semibold"/>
                <a:cs typeface="Yu Gothic UI Semibold"/>
              </a:rPr>
              <a:t>と</a:t>
            </a:r>
            <a:r>
              <a:rPr dirty="0" sz="1400" spc="160" b="1">
                <a:solidFill>
                  <a:srgbClr val="404040"/>
                </a:solidFill>
                <a:latin typeface="Yu Gothic UI Semibold"/>
                <a:cs typeface="Yu Gothic UI Semibold"/>
              </a:rPr>
              <a:t>給付</a:t>
            </a:r>
            <a:r>
              <a:rPr dirty="0" sz="1400" spc="125" b="1">
                <a:solidFill>
                  <a:srgbClr val="404040"/>
                </a:solidFill>
                <a:latin typeface="Yu Gothic UI Semibold"/>
                <a:cs typeface="Yu Gothic UI Semibold"/>
              </a:rPr>
              <a:t>を</a:t>
            </a:r>
            <a:r>
              <a:rPr dirty="0" sz="1400" spc="160" b="1">
                <a:solidFill>
                  <a:srgbClr val="404040"/>
                </a:solidFill>
                <a:latin typeface="Yu Gothic UI Semibold"/>
                <a:cs typeface="Yu Gothic UI Semibold"/>
              </a:rPr>
              <a:t>削</a:t>
            </a:r>
            <a:r>
              <a:rPr dirty="0" sz="1400" spc="114" b="1">
                <a:solidFill>
                  <a:srgbClr val="404040"/>
                </a:solidFill>
                <a:latin typeface="Yu Gothic UI Semibold"/>
                <a:cs typeface="Yu Gothic UI Semibold"/>
              </a:rPr>
              <a:t>ら</a:t>
            </a:r>
            <a:r>
              <a:rPr dirty="0" sz="1400" spc="145" b="1">
                <a:solidFill>
                  <a:srgbClr val="404040"/>
                </a:solidFill>
                <a:latin typeface="Yu Gothic UI Semibold"/>
                <a:cs typeface="Yu Gothic UI Semibold"/>
              </a:rPr>
              <a:t>れ</a:t>
            </a:r>
            <a:r>
              <a:rPr dirty="0" sz="1400" spc="125" b="1">
                <a:solidFill>
                  <a:srgbClr val="404040"/>
                </a:solidFill>
                <a:latin typeface="Yu Gothic UI Semibold"/>
                <a:cs typeface="Yu Gothic UI Semibold"/>
              </a:rPr>
              <a:t>る	</a:t>
            </a:r>
            <a:r>
              <a:rPr dirty="0" sz="1400" b="1">
                <a:solidFill>
                  <a:srgbClr val="404040"/>
                </a:solidFill>
                <a:latin typeface="Yu Gothic UI Semibold"/>
                <a:cs typeface="Yu Gothic UI Semibold"/>
              </a:rPr>
              <a:t>→	</a:t>
            </a:r>
            <a:r>
              <a:rPr dirty="0" sz="1400" spc="105" b="1">
                <a:solidFill>
                  <a:srgbClr val="404040"/>
                </a:solidFill>
                <a:latin typeface="Yu Gothic UI Semibold"/>
                <a:cs typeface="Yu Gothic UI Semibold"/>
              </a:rPr>
              <a:t>世代</a:t>
            </a:r>
            <a:r>
              <a:rPr dirty="0" sz="1400" spc="80" b="1">
                <a:solidFill>
                  <a:srgbClr val="404040"/>
                </a:solidFill>
                <a:latin typeface="Yu Gothic UI Semibold"/>
                <a:cs typeface="Yu Gothic UI Semibold"/>
              </a:rPr>
              <a:t>を</a:t>
            </a:r>
            <a:r>
              <a:rPr dirty="0" sz="1400" spc="105" b="1">
                <a:solidFill>
                  <a:srgbClr val="404040"/>
                </a:solidFill>
                <a:latin typeface="Yu Gothic UI Semibold"/>
                <a:cs typeface="Yu Gothic UI Semibold"/>
              </a:rPr>
              <a:t>超</a:t>
            </a:r>
            <a:r>
              <a:rPr dirty="0" sz="1400" spc="85" b="1">
                <a:solidFill>
                  <a:srgbClr val="404040"/>
                </a:solidFill>
                <a:latin typeface="Yu Gothic UI Semibold"/>
                <a:cs typeface="Yu Gothic UI Semibold"/>
              </a:rPr>
              <a:t>えた</a:t>
            </a:r>
            <a:r>
              <a:rPr dirty="0" sz="1400" spc="105" b="1">
                <a:solidFill>
                  <a:srgbClr val="404040"/>
                </a:solidFill>
                <a:latin typeface="Yu Gothic UI Semibold"/>
                <a:cs typeface="Yu Gothic UI Semibold"/>
              </a:rPr>
              <a:t>貧困</a:t>
            </a:r>
            <a:r>
              <a:rPr dirty="0" sz="1400" spc="85" b="1">
                <a:solidFill>
                  <a:srgbClr val="404040"/>
                </a:solidFill>
                <a:latin typeface="Yu Gothic UI Semibold"/>
                <a:cs typeface="Yu Gothic UI Semibold"/>
              </a:rPr>
              <a:t>の</a:t>
            </a:r>
            <a:r>
              <a:rPr dirty="0" sz="1400" spc="105" b="1">
                <a:solidFill>
                  <a:srgbClr val="404040"/>
                </a:solidFill>
                <a:latin typeface="Yu Gothic UI Semibold"/>
                <a:cs typeface="Yu Gothic UI Semibold"/>
              </a:rPr>
              <a:t>連鎖</a:t>
            </a:r>
            <a:endParaRPr sz="1400">
              <a:latin typeface="Yu Gothic UI Semibold"/>
              <a:cs typeface="Yu Gothic UI Semibold"/>
            </a:endParaRPr>
          </a:p>
          <a:p>
            <a:pPr marL="426720" indent="-414655">
              <a:lnSpc>
                <a:spcPct val="100000"/>
              </a:lnSpc>
              <a:spcBef>
                <a:spcPts val="1739"/>
              </a:spcBef>
              <a:buFont typeface="Segoe UI Emoji"/>
              <a:buChar char="◼"/>
              <a:tabLst>
                <a:tab pos="426084" algn="l"/>
                <a:tab pos="427355" algn="l"/>
              </a:tabLst>
            </a:pPr>
            <a:r>
              <a:rPr dirty="0" sz="1800" spc="105" b="1">
                <a:latin typeface="Yu Gothic UI Semibold"/>
                <a:cs typeface="Yu Gothic UI Semibold"/>
              </a:rPr>
              <a:t>働けない高齢世帯の増加</a:t>
            </a:r>
            <a:endParaRPr sz="1800">
              <a:latin typeface="Yu Gothic UI Semibold"/>
              <a:cs typeface="Yu Gothic UI Semibold"/>
            </a:endParaRPr>
          </a:p>
          <a:p>
            <a:pPr marL="426720" indent="-414655">
              <a:lnSpc>
                <a:spcPct val="100000"/>
              </a:lnSpc>
              <a:spcBef>
                <a:spcPts val="1639"/>
              </a:spcBef>
              <a:buFont typeface="Segoe UI Emoji"/>
              <a:buChar char="◼"/>
              <a:tabLst>
                <a:tab pos="426084" algn="l"/>
                <a:tab pos="427355" algn="l"/>
              </a:tabLst>
            </a:pPr>
            <a:r>
              <a:rPr dirty="0" sz="1800" spc="70" b="1">
                <a:latin typeface="Yu Gothic UI Semibold"/>
                <a:cs typeface="Yu Gothic UI Semibold"/>
              </a:rPr>
              <a:t>不正受給への対応</a:t>
            </a:r>
            <a:endParaRPr sz="1800">
              <a:latin typeface="Yu Gothic UI Semibold"/>
              <a:cs typeface="Yu Gothic UI Semibold"/>
            </a:endParaRPr>
          </a:p>
          <a:p>
            <a:pPr marL="426720" indent="-414655">
              <a:lnSpc>
                <a:spcPct val="100000"/>
              </a:lnSpc>
              <a:spcBef>
                <a:spcPts val="1639"/>
              </a:spcBef>
              <a:buFont typeface="Segoe UI Emoji"/>
              <a:buChar char="◼"/>
              <a:tabLst>
                <a:tab pos="426084" algn="l"/>
                <a:tab pos="427355" algn="l"/>
              </a:tabLst>
            </a:pPr>
            <a:r>
              <a:rPr dirty="0" sz="1800" b="1">
                <a:latin typeface="Yu Gothic UI Semibold"/>
                <a:cs typeface="Yu Gothic UI Semibold"/>
              </a:rPr>
              <a:t>扶養照会</a:t>
            </a:r>
            <a:endParaRPr sz="1800">
              <a:latin typeface="Yu Gothic UI Semibold"/>
              <a:cs typeface="Yu Gothic UI Semibold"/>
            </a:endParaRPr>
          </a:p>
          <a:p>
            <a:pPr marL="426720" indent="-414655">
              <a:lnSpc>
                <a:spcPct val="100000"/>
              </a:lnSpc>
              <a:spcBef>
                <a:spcPts val="1640"/>
              </a:spcBef>
              <a:buFont typeface="Segoe UI Emoji"/>
              <a:buChar char="◼"/>
              <a:tabLst>
                <a:tab pos="426084" algn="l"/>
                <a:tab pos="427355" algn="l"/>
              </a:tabLst>
            </a:pPr>
            <a:r>
              <a:rPr dirty="0" sz="1800" spc="55" b="1">
                <a:latin typeface="Yu Gothic UI Semibold"/>
                <a:cs typeface="Yu Gothic UI Semibold"/>
              </a:rPr>
              <a:t>資産の処分</a:t>
            </a:r>
            <a:endParaRPr sz="1800">
              <a:latin typeface="Yu Gothic UI Semibold"/>
              <a:cs typeface="Yu Gothic UI Semibold"/>
            </a:endParaRPr>
          </a:p>
          <a:p>
            <a:pPr marL="426720" indent="-414655">
              <a:lnSpc>
                <a:spcPct val="100000"/>
              </a:lnSpc>
              <a:spcBef>
                <a:spcPts val="1640"/>
              </a:spcBef>
              <a:buFont typeface="Segoe UI Emoji"/>
              <a:buChar char="◼"/>
              <a:tabLst>
                <a:tab pos="426084" algn="l"/>
                <a:tab pos="427355" algn="l"/>
              </a:tabLst>
            </a:pPr>
            <a:r>
              <a:rPr dirty="0" sz="1800" spc="300" b="1">
                <a:latin typeface="Yu Gothic UI Semibold"/>
                <a:cs typeface="Yu Gothic UI Semibold"/>
              </a:rPr>
              <a:t>生活保護を受けることに対する「うしろめたさ」や周囲からの偏見</a:t>
            </a:r>
            <a:endParaRPr sz="1800">
              <a:latin typeface="Yu Gothic UI Semibold"/>
              <a:cs typeface="Yu Gothic UI Semibold"/>
            </a:endParaRPr>
          </a:p>
          <a:p>
            <a:pPr marL="426720" indent="-414655">
              <a:lnSpc>
                <a:spcPct val="100000"/>
              </a:lnSpc>
              <a:spcBef>
                <a:spcPts val="1640"/>
              </a:spcBef>
              <a:buFont typeface="Segoe UI Emoji"/>
              <a:buChar char="◼"/>
              <a:tabLst>
                <a:tab pos="426084" algn="l"/>
                <a:tab pos="427355" algn="l"/>
              </a:tabLst>
            </a:pPr>
            <a:r>
              <a:rPr dirty="0" sz="1800" spc="145" b="1">
                <a:latin typeface="Yu Gothic UI Semibold"/>
                <a:cs typeface="Yu Gothic UI Semibold"/>
              </a:rPr>
              <a:t>有事における一時的な生活困窮支援には適さない</a:t>
            </a:r>
            <a:endParaRPr sz="1800">
              <a:latin typeface="Yu Gothic UI Semibold"/>
              <a:cs typeface="Yu Gothic UI Semibold"/>
            </a:endParaRPr>
          </a:p>
        </p:txBody>
      </p:sp>
      <p:sp>
        <p:nvSpPr>
          <p:cNvPr id="6" name="object 6"/>
          <p:cNvSpPr txBox="1">
            <a:spLocks noGrp="1"/>
          </p:cNvSpPr>
          <p:nvPr>
            <p:ph type="title"/>
          </p:nvPr>
        </p:nvSpPr>
        <p:spPr>
          <a:xfrm>
            <a:off x="351219" y="111959"/>
            <a:ext cx="4597400" cy="391160"/>
          </a:xfrm>
          <a:prstGeom prst="rect"/>
        </p:spPr>
        <p:txBody>
          <a:bodyPr wrap="square" lIns="0" tIns="12700" rIns="0" bIns="0" rtlCol="0" vert="horz">
            <a:spAutoFit/>
          </a:bodyPr>
          <a:lstStyle/>
          <a:p>
            <a:pPr marL="12700">
              <a:lnSpc>
                <a:spcPct val="100000"/>
              </a:lnSpc>
              <a:spcBef>
                <a:spcPts val="100"/>
              </a:spcBef>
            </a:pPr>
            <a:r>
              <a:rPr dirty="0" u="none" spc="210">
                <a:solidFill>
                  <a:srgbClr val="000000"/>
                </a:solidFill>
              </a:rPr>
              <a:t>現行の「生活保護制度」の問題点</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019" y="4000940"/>
            <a:ext cx="6146800" cy="1671320"/>
          </a:xfrm>
          <a:prstGeom prst="rect">
            <a:avLst/>
          </a:prstGeom>
        </p:spPr>
        <p:txBody>
          <a:bodyPr wrap="square" lIns="0" tIns="12700" rIns="0" bIns="0" rtlCol="0" vert="horz">
            <a:spAutoFit/>
          </a:bodyPr>
          <a:lstStyle/>
          <a:p>
            <a:pPr marL="469900" indent="-457200">
              <a:lnSpc>
                <a:spcPct val="100000"/>
              </a:lnSpc>
              <a:spcBef>
                <a:spcPts val="100"/>
              </a:spcBef>
              <a:buFont typeface="Yu Gothic UI Semibold"/>
              <a:buChar char="•"/>
              <a:tabLst>
                <a:tab pos="469265" algn="l"/>
                <a:tab pos="469900" algn="l"/>
              </a:tabLst>
            </a:pPr>
            <a:r>
              <a:rPr dirty="0" sz="1800" b="1">
                <a:latin typeface="Yu Gothic UI Semibold"/>
                <a:cs typeface="Yu Gothic UI Semibold"/>
              </a:rPr>
              <a:t>基</a:t>
            </a:r>
            <a:r>
              <a:rPr dirty="0" sz="1800" b="1">
                <a:latin typeface="Yu Gothic UI Semibold"/>
                <a:cs typeface="Yu Gothic UI Semibold"/>
              </a:rPr>
              <a:t>礎年金（</a:t>
            </a:r>
            <a:r>
              <a:rPr dirty="0" sz="1800" spc="275" b="1">
                <a:latin typeface="Yu Gothic UI Semibold"/>
                <a:cs typeface="Yu Gothic UI Semibold"/>
              </a:rPr>
              <a:t>1</a:t>
            </a:r>
            <a:r>
              <a:rPr dirty="0" sz="1800" spc="40" b="1">
                <a:latin typeface="Yu Gothic UI Semibold"/>
                <a:cs typeface="Yu Gothic UI Semibold"/>
              </a:rPr>
              <a:t>階部分）は</a:t>
            </a:r>
            <a:r>
              <a:rPr dirty="0" sz="1800" spc="60" b="1">
                <a:latin typeface="Yu Gothic UI Semibold"/>
                <a:cs typeface="Yu Gothic UI Semibold"/>
              </a:rPr>
              <a:t>B</a:t>
            </a:r>
            <a:r>
              <a:rPr dirty="0" sz="1800" spc="15" b="1">
                <a:latin typeface="Yu Gothic UI Semibold"/>
                <a:cs typeface="Yu Gothic UI Semibold"/>
              </a:rPr>
              <a:t>I</a:t>
            </a:r>
            <a:r>
              <a:rPr dirty="0" sz="1800" spc="145" b="1">
                <a:latin typeface="Yu Gothic UI Semibold"/>
                <a:cs typeface="Yu Gothic UI Semibold"/>
              </a:rPr>
              <a:t>が代替機能を果たす</a:t>
            </a:r>
            <a:endParaRPr sz="1800">
              <a:latin typeface="Yu Gothic UI Semibold"/>
              <a:cs typeface="Yu Gothic UI Semibold"/>
            </a:endParaRPr>
          </a:p>
          <a:p>
            <a:pPr marL="469900" indent="-457200">
              <a:lnSpc>
                <a:spcPct val="100000"/>
              </a:lnSpc>
              <a:buChar char="•"/>
              <a:tabLst>
                <a:tab pos="469265" algn="l"/>
                <a:tab pos="469900" algn="l"/>
                <a:tab pos="3644265" algn="l"/>
              </a:tabLst>
            </a:pPr>
            <a:r>
              <a:rPr dirty="0" sz="1800" b="1">
                <a:latin typeface="Yu Gothic UI Semibold"/>
                <a:cs typeface="Yu Gothic UI Semibold"/>
              </a:rPr>
              <a:t>報酬比例（</a:t>
            </a:r>
            <a:r>
              <a:rPr dirty="0" sz="1800" b="1">
                <a:latin typeface="Yu Gothic UI Semibold"/>
                <a:cs typeface="Yu Gothic UI Semibold"/>
              </a:rPr>
              <a:t>2</a:t>
            </a:r>
            <a:r>
              <a:rPr dirty="0" sz="1800" spc="30" b="1">
                <a:latin typeface="Yu Gothic UI Semibold"/>
                <a:cs typeface="Yu Gothic UI Semibold"/>
              </a:rPr>
              <a:t>階部分）は維持</a:t>
            </a:r>
            <a:r>
              <a:rPr dirty="0" sz="1800" spc="30" b="1">
                <a:latin typeface="Yu Gothic UI Semibold"/>
                <a:cs typeface="Yu Gothic UI Semibold"/>
              </a:rPr>
              <a:t>	</a:t>
            </a:r>
            <a:r>
              <a:rPr dirty="0" sz="1400" spc="30" b="1">
                <a:solidFill>
                  <a:srgbClr val="7E7E7E"/>
                </a:solidFill>
                <a:latin typeface="Yu Gothic UI Semibold"/>
                <a:cs typeface="Yu Gothic UI Semibold"/>
              </a:rPr>
              <a:t>※</a:t>
            </a:r>
            <a:r>
              <a:rPr dirty="0" sz="1400" spc="125" b="1">
                <a:solidFill>
                  <a:srgbClr val="7E7E7E"/>
                </a:solidFill>
                <a:latin typeface="Yu Gothic UI Semibold"/>
                <a:cs typeface="Yu Gothic UI Semibold"/>
              </a:rPr>
              <a:t>税負担なし、保険のみで運用</a:t>
            </a:r>
            <a:endParaRPr sz="1400">
              <a:latin typeface="Yu Gothic UI Semibold"/>
              <a:cs typeface="Yu Gothic UI Semibold"/>
            </a:endParaRPr>
          </a:p>
          <a:p>
            <a:pPr marL="469900" indent="-457200">
              <a:lnSpc>
                <a:spcPct val="100000"/>
              </a:lnSpc>
              <a:spcBef>
                <a:spcPts val="2160"/>
              </a:spcBef>
              <a:buChar char="•"/>
              <a:tabLst>
                <a:tab pos="469265" algn="l"/>
                <a:tab pos="469900" algn="l"/>
              </a:tabLst>
            </a:pPr>
            <a:r>
              <a:rPr dirty="0" sz="1800" spc="80" b="1">
                <a:latin typeface="Yu Gothic UI Semibold"/>
                <a:cs typeface="Yu Gothic UI Semibold"/>
              </a:rPr>
              <a:t>個人も企業も毎月の負担軽減</a:t>
            </a:r>
            <a:endParaRPr sz="1800">
              <a:latin typeface="Yu Gothic UI Semibold"/>
              <a:cs typeface="Yu Gothic UI Semibold"/>
            </a:endParaRPr>
          </a:p>
          <a:p>
            <a:pPr marL="469900" indent="-457200">
              <a:lnSpc>
                <a:spcPct val="100000"/>
              </a:lnSpc>
              <a:buChar char="•"/>
              <a:tabLst>
                <a:tab pos="469265" algn="l"/>
                <a:tab pos="469900" algn="l"/>
              </a:tabLst>
            </a:pPr>
            <a:r>
              <a:rPr dirty="0" sz="1800" b="1">
                <a:latin typeface="Yu Gothic UI Semibold"/>
                <a:cs typeface="Yu Gothic UI Semibold"/>
              </a:rPr>
              <a:t>医療保険制度改革</a:t>
            </a:r>
            <a:endParaRPr sz="1800">
              <a:latin typeface="Yu Gothic UI Semibold"/>
              <a:cs typeface="Yu Gothic UI Semibold"/>
            </a:endParaRPr>
          </a:p>
          <a:p>
            <a:pPr marL="469900">
              <a:lnSpc>
                <a:spcPct val="100000"/>
              </a:lnSpc>
            </a:pPr>
            <a:r>
              <a:rPr dirty="0" sz="1800" b="1">
                <a:latin typeface="Yu Gothic UI Semibold"/>
                <a:cs typeface="Yu Gothic UI Semibold"/>
              </a:rPr>
              <a:t>→</a:t>
            </a:r>
            <a:r>
              <a:rPr dirty="0" sz="1800" spc="75" b="1">
                <a:latin typeface="Yu Gothic UI Semibold"/>
                <a:cs typeface="Yu Gothic UI Semibold"/>
              </a:rPr>
              <a:t> </a:t>
            </a:r>
            <a:r>
              <a:rPr dirty="0" sz="1800" spc="125" b="1">
                <a:latin typeface="Yu Gothic UI Semibold"/>
                <a:cs typeface="Yu Gothic UI Semibold"/>
              </a:rPr>
              <a:t>負担割合</a:t>
            </a:r>
            <a:r>
              <a:rPr dirty="0" sz="1800" spc="105" b="1">
                <a:latin typeface="Yu Gothic UI Semibold"/>
                <a:cs typeface="Yu Gothic UI Semibold"/>
              </a:rPr>
              <a:t>の</a:t>
            </a:r>
            <a:r>
              <a:rPr dirty="0" sz="1800" spc="125" b="1">
                <a:latin typeface="Yu Gothic UI Semibold"/>
                <a:cs typeface="Yu Gothic UI Semibold"/>
              </a:rPr>
              <a:t>階層</a:t>
            </a:r>
            <a:r>
              <a:rPr dirty="0" sz="1800" spc="95" b="1">
                <a:latin typeface="Yu Gothic UI Semibold"/>
                <a:cs typeface="Yu Gothic UI Semibold"/>
              </a:rPr>
              <a:t>を</a:t>
            </a:r>
            <a:r>
              <a:rPr dirty="0" sz="1800" spc="80" b="1">
                <a:latin typeface="Yu Gothic UI Semibold"/>
                <a:cs typeface="Yu Gothic UI Semibold"/>
              </a:rPr>
              <a:t>、</a:t>
            </a:r>
            <a:r>
              <a:rPr dirty="0" sz="1800" spc="125" b="1">
                <a:latin typeface="Yu Gothic UI Semibold"/>
                <a:cs typeface="Yu Gothic UI Semibold"/>
              </a:rPr>
              <a:t>年齢区分</a:t>
            </a:r>
            <a:r>
              <a:rPr dirty="0" sz="1800" spc="105" b="1">
                <a:latin typeface="Yu Gothic UI Semibold"/>
                <a:cs typeface="Yu Gothic UI Semibold"/>
              </a:rPr>
              <a:t>か</a:t>
            </a:r>
            <a:r>
              <a:rPr dirty="0" sz="1800" spc="90" b="1">
                <a:latin typeface="Yu Gothic UI Semibold"/>
                <a:cs typeface="Yu Gothic UI Semibold"/>
              </a:rPr>
              <a:t>ら</a:t>
            </a:r>
            <a:r>
              <a:rPr dirty="0" sz="1800" spc="125" b="1">
                <a:latin typeface="Yu Gothic UI Semibold"/>
                <a:cs typeface="Yu Gothic UI Semibold"/>
              </a:rPr>
              <a:t>所得区分</a:t>
            </a:r>
            <a:r>
              <a:rPr dirty="0" sz="1800" spc="105" b="1">
                <a:latin typeface="Yu Gothic UI Semibold"/>
                <a:cs typeface="Yu Gothic UI Semibold"/>
              </a:rPr>
              <a:t>へ</a:t>
            </a:r>
            <a:endParaRPr sz="1800">
              <a:latin typeface="Yu Gothic UI Semibold"/>
              <a:cs typeface="Yu Gothic UI Semibold"/>
            </a:endParaRPr>
          </a:p>
        </p:txBody>
      </p:sp>
      <p:sp>
        <p:nvSpPr>
          <p:cNvPr id="3" name="object 3"/>
          <p:cNvSpPr txBox="1"/>
          <p:nvPr/>
        </p:nvSpPr>
        <p:spPr>
          <a:xfrm>
            <a:off x="423227" y="797001"/>
            <a:ext cx="3360420" cy="330200"/>
          </a:xfrm>
          <a:prstGeom prst="rect">
            <a:avLst/>
          </a:prstGeom>
        </p:spPr>
        <p:txBody>
          <a:bodyPr wrap="square" lIns="0" tIns="12700" rIns="0" bIns="0" rtlCol="0" vert="horz">
            <a:spAutoFit/>
          </a:bodyPr>
          <a:lstStyle/>
          <a:p>
            <a:pPr marL="312420" indent="-299720">
              <a:lnSpc>
                <a:spcPct val="100000"/>
              </a:lnSpc>
              <a:spcBef>
                <a:spcPts val="100"/>
              </a:spcBef>
              <a:buSzPct val="80000"/>
              <a:buFont typeface="Segoe UI Emoji"/>
              <a:buChar char="◼"/>
              <a:tabLst>
                <a:tab pos="311785" algn="l"/>
                <a:tab pos="312420" algn="l"/>
              </a:tabLst>
            </a:pPr>
            <a:r>
              <a:rPr dirty="0" sz="2000" spc="75" b="1">
                <a:latin typeface="Yu Gothic UI Semibold"/>
                <a:cs typeface="Yu Gothic UI Semibold"/>
              </a:rPr>
              <a:t>B</a:t>
            </a:r>
            <a:r>
              <a:rPr dirty="0" sz="2000" spc="30" b="1">
                <a:latin typeface="Yu Gothic UI Semibold"/>
                <a:cs typeface="Yu Gothic UI Semibold"/>
              </a:rPr>
              <a:t>I</a:t>
            </a:r>
            <a:r>
              <a:rPr dirty="0" sz="2000" b="1">
                <a:latin typeface="Yu Gothic UI Semibold"/>
                <a:cs typeface="Yu Gothic UI Semibold"/>
              </a:rPr>
              <a:t>（</a:t>
            </a:r>
            <a:r>
              <a:rPr dirty="0" sz="2000" spc="480" b="1">
                <a:latin typeface="Yu Gothic UI Semibold"/>
                <a:cs typeface="Yu Gothic UI Semibold"/>
              </a:rPr>
              <a:t>ベーシックインカム</a:t>
            </a:r>
            <a:r>
              <a:rPr dirty="0" sz="2000" b="1">
                <a:latin typeface="Yu Gothic UI Semibold"/>
                <a:cs typeface="Yu Gothic UI Semibold"/>
              </a:rPr>
              <a:t>）</a:t>
            </a:r>
            <a:endParaRPr sz="2000">
              <a:latin typeface="Yu Gothic UI Semibold"/>
              <a:cs typeface="Yu Gothic UI Semibold"/>
            </a:endParaRPr>
          </a:p>
        </p:txBody>
      </p:sp>
      <p:sp>
        <p:nvSpPr>
          <p:cNvPr id="4" name="object 4"/>
          <p:cNvSpPr txBox="1"/>
          <p:nvPr/>
        </p:nvSpPr>
        <p:spPr>
          <a:xfrm>
            <a:off x="3961447" y="847801"/>
            <a:ext cx="1041400" cy="269240"/>
          </a:xfrm>
          <a:prstGeom prst="rect">
            <a:avLst/>
          </a:prstGeom>
        </p:spPr>
        <p:txBody>
          <a:bodyPr wrap="square" lIns="0" tIns="12700" rIns="0" bIns="0" rtlCol="0" vert="horz">
            <a:spAutoFit/>
          </a:bodyPr>
          <a:lstStyle/>
          <a:p>
            <a:pPr marL="12700">
              <a:lnSpc>
                <a:spcPct val="100000"/>
              </a:lnSpc>
              <a:spcBef>
                <a:spcPts val="100"/>
              </a:spcBef>
            </a:pPr>
            <a:r>
              <a:rPr dirty="0" sz="1600" b="1">
                <a:latin typeface="Yu Gothic UI Semibold"/>
                <a:cs typeface="Yu Gothic UI Semibold"/>
              </a:rPr>
              <a:t>事業規模：</a:t>
            </a:r>
            <a:endParaRPr sz="1600">
              <a:latin typeface="Yu Gothic UI Semibold"/>
              <a:cs typeface="Yu Gothic UI Semibold"/>
            </a:endParaRPr>
          </a:p>
        </p:txBody>
      </p:sp>
      <p:sp>
        <p:nvSpPr>
          <p:cNvPr id="5" name="object 5"/>
          <p:cNvSpPr txBox="1"/>
          <p:nvPr/>
        </p:nvSpPr>
        <p:spPr>
          <a:xfrm>
            <a:off x="5193347" y="682701"/>
            <a:ext cx="1666239" cy="462280"/>
          </a:xfrm>
          <a:prstGeom prst="rect">
            <a:avLst/>
          </a:prstGeom>
          <a:solidFill>
            <a:srgbClr val="FFFF00"/>
          </a:solidFill>
        </p:spPr>
        <p:txBody>
          <a:bodyPr wrap="square" lIns="0" tIns="76200" rIns="0" bIns="0" rtlCol="0" vert="horz">
            <a:spAutoFit/>
          </a:bodyPr>
          <a:lstStyle/>
          <a:p>
            <a:pPr>
              <a:lnSpc>
                <a:spcPct val="100000"/>
              </a:lnSpc>
              <a:spcBef>
                <a:spcPts val="600"/>
              </a:spcBef>
            </a:pPr>
            <a:r>
              <a:rPr dirty="0" sz="1800" b="1">
                <a:latin typeface="Yu Gothic UI Semibold"/>
                <a:cs typeface="Yu Gothic UI Semibold"/>
              </a:rPr>
              <a:t>合計約</a:t>
            </a:r>
            <a:r>
              <a:rPr dirty="0" sz="2400" spc="114" b="1">
                <a:latin typeface="Yu Gothic UI Semibold"/>
                <a:cs typeface="Yu Gothic UI Semibold"/>
              </a:rPr>
              <a:t>10</a:t>
            </a:r>
            <a:r>
              <a:rPr dirty="0" sz="2400" spc="140" b="1">
                <a:latin typeface="Yu Gothic UI Semibold"/>
                <a:cs typeface="Yu Gothic UI Semibold"/>
              </a:rPr>
              <a:t>0</a:t>
            </a:r>
            <a:r>
              <a:rPr dirty="0" sz="1800" b="1">
                <a:latin typeface="Yu Gothic UI Semibold"/>
                <a:cs typeface="Yu Gothic UI Semibold"/>
              </a:rPr>
              <a:t>兆円</a:t>
            </a:r>
            <a:endParaRPr sz="1800">
              <a:latin typeface="Yu Gothic UI Semibold"/>
              <a:cs typeface="Yu Gothic UI Semibold"/>
            </a:endParaRPr>
          </a:p>
        </p:txBody>
      </p:sp>
      <p:grpSp>
        <p:nvGrpSpPr>
          <p:cNvPr id="6" name="object 6"/>
          <p:cNvGrpSpPr/>
          <p:nvPr/>
        </p:nvGrpSpPr>
        <p:grpSpPr>
          <a:xfrm>
            <a:off x="6230937" y="4778057"/>
            <a:ext cx="1927225" cy="1617345"/>
            <a:chOff x="6230937" y="4778057"/>
            <a:chExt cx="1927225" cy="1617345"/>
          </a:xfrm>
        </p:grpSpPr>
        <p:pic>
          <p:nvPicPr>
            <p:cNvPr id="7" name="object 7"/>
            <p:cNvPicPr/>
            <p:nvPr/>
          </p:nvPicPr>
          <p:blipFill>
            <a:blip r:embed="rId2" cstate="print"/>
            <a:stretch>
              <a:fillRect/>
            </a:stretch>
          </p:blipFill>
          <p:spPr>
            <a:xfrm>
              <a:off x="6235700" y="5458460"/>
              <a:ext cx="1917700" cy="932179"/>
            </a:xfrm>
            <a:prstGeom prst="rect">
              <a:avLst/>
            </a:prstGeom>
          </p:spPr>
        </p:pic>
        <p:sp>
          <p:nvSpPr>
            <p:cNvPr id="8" name="object 8"/>
            <p:cNvSpPr/>
            <p:nvPr/>
          </p:nvSpPr>
          <p:spPr>
            <a:xfrm>
              <a:off x="6235700" y="5613824"/>
              <a:ext cx="1917700" cy="155575"/>
            </a:xfrm>
            <a:custGeom>
              <a:avLst/>
              <a:gdLst/>
              <a:ahLst/>
              <a:cxnLst/>
              <a:rect l="l" t="t" r="r" b="b"/>
              <a:pathLst>
                <a:path w="1917700" h="155575">
                  <a:moveTo>
                    <a:pt x="1917700" y="0"/>
                  </a:moveTo>
                  <a:lnTo>
                    <a:pt x="1892376" y="35622"/>
                  </a:lnTo>
                  <a:lnTo>
                    <a:pt x="1849133" y="57804"/>
                  </a:lnTo>
                  <a:lnTo>
                    <a:pt x="1786790" y="78412"/>
                  </a:lnTo>
                  <a:lnTo>
                    <a:pt x="1748989" y="88039"/>
                  </a:lnTo>
                  <a:lnTo>
                    <a:pt x="1707053" y="97168"/>
                  </a:lnTo>
                  <a:lnTo>
                    <a:pt x="1661195" y="105766"/>
                  </a:lnTo>
                  <a:lnTo>
                    <a:pt x="1611627" y="113797"/>
                  </a:lnTo>
                  <a:lnTo>
                    <a:pt x="1558564" y="121228"/>
                  </a:lnTo>
                  <a:lnTo>
                    <a:pt x="1502218" y="128022"/>
                  </a:lnTo>
                  <a:lnTo>
                    <a:pt x="1442802" y="134147"/>
                  </a:lnTo>
                  <a:lnTo>
                    <a:pt x="1380530" y="139568"/>
                  </a:lnTo>
                  <a:lnTo>
                    <a:pt x="1315615" y="144249"/>
                  </a:lnTo>
                  <a:lnTo>
                    <a:pt x="1248269" y="148156"/>
                  </a:lnTo>
                  <a:lnTo>
                    <a:pt x="1178707" y="151255"/>
                  </a:lnTo>
                  <a:lnTo>
                    <a:pt x="1107141" y="153512"/>
                  </a:lnTo>
                  <a:lnTo>
                    <a:pt x="1033784" y="154891"/>
                  </a:lnTo>
                  <a:lnTo>
                    <a:pt x="958850" y="155359"/>
                  </a:lnTo>
                  <a:lnTo>
                    <a:pt x="883915" y="154891"/>
                  </a:lnTo>
                  <a:lnTo>
                    <a:pt x="810558" y="153512"/>
                  </a:lnTo>
                  <a:lnTo>
                    <a:pt x="738992" y="151255"/>
                  </a:lnTo>
                  <a:lnTo>
                    <a:pt x="669430" y="148156"/>
                  </a:lnTo>
                  <a:lnTo>
                    <a:pt x="602084" y="144249"/>
                  </a:lnTo>
                  <a:lnTo>
                    <a:pt x="537169" y="139568"/>
                  </a:lnTo>
                  <a:lnTo>
                    <a:pt x="474897" y="134147"/>
                  </a:lnTo>
                  <a:lnTo>
                    <a:pt x="415481" y="128022"/>
                  </a:lnTo>
                  <a:lnTo>
                    <a:pt x="359135" y="121228"/>
                  </a:lnTo>
                  <a:lnTo>
                    <a:pt x="306072" y="113797"/>
                  </a:lnTo>
                  <a:lnTo>
                    <a:pt x="256504" y="105766"/>
                  </a:lnTo>
                  <a:lnTo>
                    <a:pt x="210646" y="97168"/>
                  </a:lnTo>
                  <a:lnTo>
                    <a:pt x="168710" y="88039"/>
                  </a:lnTo>
                  <a:lnTo>
                    <a:pt x="130909" y="78412"/>
                  </a:lnTo>
                  <a:lnTo>
                    <a:pt x="68566" y="57804"/>
                  </a:lnTo>
                  <a:lnTo>
                    <a:pt x="25323" y="35622"/>
                  </a:lnTo>
                  <a:lnTo>
                    <a:pt x="2884" y="12141"/>
                  </a:lnTo>
                  <a:lnTo>
                    <a:pt x="0" y="0"/>
                  </a:lnTo>
                </a:path>
              </a:pathLst>
            </a:custGeom>
            <a:ln w="9525">
              <a:solidFill>
                <a:srgbClr val="000000"/>
              </a:solidFill>
            </a:ln>
          </p:spPr>
          <p:txBody>
            <a:bodyPr wrap="square" lIns="0" tIns="0" rIns="0" bIns="0" rtlCol="0"/>
            <a:lstStyle/>
            <a:p/>
          </p:txBody>
        </p:sp>
        <p:sp>
          <p:nvSpPr>
            <p:cNvPr id="9" name="object 9"/>
            <p:cNvSpPr/>
            <p:nvPr/>
          </p:nvSpPr>
          <p:spPr>
            <a:xfrm>
              <a:off x="6235700" y="5458465"/>
              <a:ext cx="1917700" cy="932180"/>
            </a:xfrm>
            <a:custGeom>
              <a:avLst/>
              <a:gdLst/>
              <a:ahLst/>
              <a:cxnLst/>
              <a:rect l="l" t="t" r="r" b="b"/>
              <a:pathLst>
                <a:path w="1917700" h="932179">
                  <a:moveTo>
                    <a:pt x="0" y="155359"/>
                  </a:moveTo>
                  <a:lnTo>
                    <a:pt x="25323" y="119737"/>
                  </a:lnTo>
                  <a:lnTo>
                    <a:pt x="68566" y="97554"/>
                  </a:lnTo>
                  <a:lnTo>
                    <a:pt x="130909" y="76946"/>
                  </a:lnTo>
                  <a:lnTo>
                    <a:pt x="168710" y="67320"/>
                  </a:lnTo>
                  <a:lnTo>
                    <a:pt x="210646" y="58190"/>
                  </a:lnTo>
                  <a:lnTo>
                    <a:pt x="256504" y="49592"/>
                  </a:lnTo>
                  <a:lnTo>
                    <a:pt x="306072" y="41561"/>
                  </a:lnTo>
                  <a:lnTo>
                    <a:pt x="359135" y="34131"/>
                  </a:lnTo>
                  <a:lnTo>
                    <a:pt x="415481" y="27336"/>
                  </a:lnTo>
                  <a:lnTo>
                    <a:pt x="474897" y="21211"/>
                  </a:lnTo>
                  <a:lnTo>
                    <a:pt x="537169" y="15791"/>
                  </a:lnTo>
                  <a:lnTo>
                    <a:pt x="602084" y="11109"/>
                  </a:lnTo>
                  <a:lnTo>
                    <a:pt x="669430" y="7202"/>
                  </a:lnTo>
                  <a:lnTo>
                    <a:pt x="738992" y="4103"/>
                  </a:lnTo>
                  <a:lnTo>
                    <a:pt x="810558" y="1846"/>
                  </a:lnTo>
                  <a:lnTo>
                    <a:pt x="883915" y="467"/>
                  </a:lnTo>
                  <a:lnTo>
                    <a:pt x="958850" y="0"/>
                  </a:lnTo>
                  <a:lnTo>
                    <a:pt x="1033784" y="467"/>
                  </a:lnTo>
                  <a:lnTo>
                    <a:pt x="1107141" y="1846"/>
                  </a:lnTo>
                  <a:lnTo>
                    <a:pt x="1178707" y="4103"/>
                  </a:lnTo>
                  <a:lnTo>
                    <a:pt x="1248269" y="7202"/>
                  </a:lnTo>
                  <a:lnTo>
                    <a:pt x="1315615" y="11109"/>
                  </a:lnTo>
                  <a:lnTo>
                    <a:pt x="1380530" y="15791"/>
                  </a:lnTo>
                  <a:lnTo>
                    <a:pt x="1442802" y="21211"/>
                  </a:lnTo>
                  <a:lnTo>
                    <a:pt x="1502218" y="27336"/>
                  </a:lnTo>
                  <a:lnTo>
                    <a:pt x="1558564" y="34131"/>
                  </a:lnTo>
                  <a:lnTo>
                    <a:pt x="1611627" y="41561"/>
                  </a:lnTo>
                  <a:lnTo>
                    <a:pt x="1661195" y="49592"/>
                  </a:lnTo>
                  <a:lnTo>
                    <a:pt x="1707053" y="58190"/>
                  </a:lnTo>
                  <a:lnTo>
                    <a:pt x="1748989" y="67320"/>
                  </a:lnTo>
                  <a:lnTo>
                    <a:pt x="1786790" y="76946"/>
                  </a:lnTo>
                  <a:lnTo>
                    <a:pt x="1849133" y="97554"/>
                  </a:lnTo>
                  <a:lnTo>
                    <a:pt x="1892376" y="119737"/>
                  </a:lnTo>
                  <a:lnTo>
                    <a:pt x="1917700" y="155359"/>
                  </a:lnTo>
                  <a:lnTo>
                    <a:pt x="1917700" y="776808"/>
                  </a:lnTo>
                  <a:lnTo>
                    <a:pt x="1892376" y="812434"/>
                  </a:lnTo>
                  <a:lnTo>
                    <a:pt x="1849133" y="834619"/>
                  </a:lnTo>
                  <a:lnTo>
                    <a:pt x="1786790" y="855229"/>
                  </a:lnTo>
                  <a:lnTo>
                    <a:pt x="1748989" y="864856"/>
                  </a:lnTo>
                  <a:lnTo>
                    <a:pt x="1707053" y="873987"/>
                  </a:lnTo>
                  <a:lnTo>
                    <a:pt x="1661195" y="882585"/>
                  </a:lnTo>
                  <a:lnTo>
                    <a:pt x="1611627" y="890617"/>
                  </a:lnTo>
                  <a:lnTo>
                    <a:pt x="1558564" y="898047"/>
                  </a:lnTo>
                  <a:lnTo>
                    <a:pt x="1502218" y="904843"/>
                  </a:lnTo>
                  <a:lnTo>
                    <a:pt x="1442802" y="910968"/>
                  </a:lnTo>
                  <a:lnTo>
                    <a:pt x="1380530" y="916388"/>
                  </a:lnTo>
                  <a:lnTo>
                    <a:pt x="1315615" y="921069"/>
                  </a:lnTo>
                  <a:lnTo>
                    <a:pt x="1248269" y="924977"/>
                  </a:lnTo>
                  <a:lnTo>
                    <a:pt x="1178707" y="928076"/>
                  </a:lnTo>
                  <a:lnTo>
                    <a:pt x="1107141" y="930333"/>
                  </a:lnTo>
                  <a:lnTo>
                    <a:pt x="1033784" y="931712"/>
                  </a:lnTo>
                  <a:lnTo>
                    <a:pt x="958850" y="932180"/>
                  </a:lnTo>
                  <a:lnTo>
                    <a:pt x="883915" y="931712"/>
                  </a:lnTo>
                  <a:lnTo>
                    <a:pt x="810558" y="930333"/>
                  </a:lnTo>
                  <a:lnTo>
                    <a:pt x="738992" y="928076"/>
                  </a:lnTo>
                  <a:lnTo>
                    <a:pt x="669430" y="924977"/>
                  </a:lnTo>
                  <a:lnTo>
                    <a:pt x="602084" y="921069"/>
                  </a:lnTo>
                  <a:lnTo>
                    <a:pt x="537169" y="916388"/>
                  </a:lnTo>
                  <a:lnTo>
                    <a:pt x="474897" y="910968"/>
                  </a:lnTo>
                  <a:lnTo>
                    <a:pt x="415481" y="904843"/>
                  </a:lnTo>
                  <a:lnTo>
                    <a:pt x="359135" y="898047"/>
                  </a:lnTo>
                  <a:lnTo>
                    <a:pt x="306072" y="890617"/>
                  </a:lnTo>
                  <a:lnTo>
                    <a:pt x="256504" y="882585"/>
                  </a:lnTo>
                  <a:lnTo>
                    <a:pt x="210646" y="873987"/>
                  </a:lnTo>
                  <a:lnTo>
                    <a:pt x="168710" y="864856"/>
                  </a:lnTo>
                  <a:lnTo>
                    <a:pt x="130909" y="855229"/>
                  </a:lnTo>
                  <a:lnTo>
                    <a:pt x="68566" y="834619"/>
                  </a:lnTo>
                  <a:lnTo>
                    <a:pt x="25323" y="812434"/>
                  </a:lnTo>
                  <a:lnTo>
                    <a:pt x="0" y="776808"/>
                  </a:lnTo>
                  <a:lnTo>
                    <a:pt x="0" y="155359"/>
                  </a:lnTo>
                  <a:close/>
                </a:path>
              </a:pathLst>
            </a:custGeom>
            <a:ln w="9525">
              <a:solidFill>
                <a:srgbClr val="000000"/>
              </a:solidFill>
            </a:ln>
          </p:spPr>
          <p:txBody>
            <a:bodyPr wrap="square" lIns="0" tIns="0" rIns="0" bIns="0" rtlCol="0"/>
            <a:lstStyle/>
            <a:p/>
          </p:txBody>
        </p:sp>
        <p:pic>
          <p:nvPicPr>
            <p:cNvPr id="10" name="object 10"/>
            <p:cNvPicPr/>
            <p:nvPr/>
          </p:nvPicPr>
          <p:blipFill>
            <a:blip r:embed="rId3" cstate="print"/>
            <a:stretch>
              <a:fillRect/>
            </a:stretch>
          </p:blipFill>
          <p:spPr>
            <a:xfrm>
              <a:off x="6235700" y="4782820"/>
              <a:ext cx="1917700" cy="929639"/>
            </a:xfrm>
            <a:prstGeom prst="rect">
              <a:avLst/>
            </a:prstGeom>
          </p:spPr>
        </p:pic>
        <p:sp>
          <p:nvSpPr>
            <p:cNvPr id="11" name="object 11"/>
            <p:cNvSpPr/>
            <p:nvPr/>
          </p:nvSpPr>
          <p:spPr>
            <a:xfrm>
              <a:off x="6235700" y="4937760"/>
              <a:ext cx="1917700" cy="154940"/>
            </a:xfrm>
            <a:custGeom>
              <a:avLst/>
              <a:gdLst/>
              <a:ahLst/>
              <a:cxnLst/>
              <a:rect l="l" t="t" r="r" b="b"/>
              <a:pathLst>
                <a:path w="1917700" h="154939">
                  <a:moveTo>
                    <a:pt x="1917700" y="0"/>
                  </a:moveTo>
                  <a:lnTo>
                    <a:pt x="1892376" y="35526"/>
                  </a:lnTo>
                  <a:lnTo>
                    <a:pt x="1849133" y="57649"/>
                  </a:lnTo>
                  <a:lnTo>
                    <a:pt x="1786790" y="78201"/>
                  </a:lnTo>
                  <a:lnTo>
                    <a:pt x="1748989" y="87802"/>
                  </a:lnTo>
                  <a:lnTo>
                    <a:pt x="1707053" y="96907"/>
                  </a:lnTo>
                  <a:lnTo>
                    <a:pt x="1661195" y="105482"/>
                  </a:lnTo>
                  <a:lnTo>
                    <a:pt x="1611627" y="113491"/>
                  </a:lnTo>
                  <a:lnTo>
                    <a:pt x="1558564" y="120901"/>
                  </a:lnTo>
                  <a:lnTo>
                    <a:pt x="1502218" y="127678"/>
                  </a:lnTo>
                  <a:lnTo>
                    <a:pt x="1442802" y="133786"/>
                  </a:lnTo>
                  <a:lnTo>
                    <a:pt x="1380530" y="139192"/>
                  </a:lnTo>
                  <a:lnTo>
                    <a:pt x="1315615" y="143860"/>
                  </a:lnTo>
                  <a:lnTo>
                    <a:pt x="1248269" y="147757"/>
                  </a:lnTo>
                  <a:lnTo>
                    <a:pt x="1178707" y="150848"/>
                  </a:lnTo>
                  <a:lnTo>
                    <a:pt x="1107141" y="153098"/>
                  </a:lnTo>
                  <a:lnTo>
                    <a:pt x="1033784" y="154473"/>
                  </a:lnTo>
                  <a:lnTo>
                    <a:pt x="958850" y="154940"/>
                  </a:lnTo>
                  <a:lnTo>
                    <a:pt x="883915" y="154473"/>
                  </a:lnTo>
                  <a:lnTo>
                    <a:pt x="810558" y="153098"/>
                  </a:lnTo>
                  <a:lnTo>
                    <a:pt x="738992" y="150848"/>
                  </a:lnTo>
                  <a:lnTo>
                    <a:pt x="669430" y="147757"/>
                  </a:lnTo>
                  <a:lnTo>
                    <a:pt x="602084" y="143860"/>
                  </a:lnTo>
                  <a:lnTo>
                    <a:pt x="537169" y="139192"/>
                  </a:lnTo>
                  <a:lnTo>
                    <a:pt x="474897" y="133786"/>
                  </a:lnTo>
                  <a:lnTo>
                    <a:pt x="415481" y="127678"/>
                  </a:lnTo>
                  <a:lnTo>
                    <a:pt x="359135" y="120901"/>
                  </a:lnTo>
                  <a:lnTo>
                    <a:pt x="306072" y="113491"/>
                  </a:lnTo>
                  <a:lnTo>
                    <a:pt x="256504" y="105482"/>
                  </a:lnTo>
                  <a:lnTo>
                    <a:pt x="210646" y="96907"/>
                  </a:lnTo>
                  <a:lnTo>
                    <a:pt x="168710" y="87802"/>
                  </a:lnTo>
                  <a:lnTo>
                    <a:pt x="130909" y="78201"/>
                  </a:lnTo>
                  <a:lnTo>
                    <a:pt x="68566" y="57649"/>
                  </a:lnTo>
                  <a:lnTo>
                    <a:pt x="25323" y="35526"/>
                  </a:lnTo>
                  <a:lnTo>
                    <a:pt x="2884" y="12108"/>
                  </a:lnTo>
                  <a:lnTo>
                    <a:pt x="0" y="0"/>
                  </a:lnTo>
                </a:path>
              </a:pathLst>
            </a:custGeom>
            <a:ln w="9525">
              <a:solidFill>
                <a:srgbClr val="000000"/>
              </a:solidFill>
            </a:ln>
          </p:spPr>
          <p:txBody>
            <a:bodyPr wrap="square" lIns="0" tIns="0" rIns="0" bIns="0" rtlCol="0"/>
            <a:lstStyle/>
            <a:p/>
          </p:txBody>
        </p:sp>
        <p:sp>
          <p:nvSpPr>
            <p:cNvPr id="12" name="object 12"/>
            <p:cNvSpPr/>
            <p:nvPr/>
          </p:nvSpPr>
          <p:spPr>
            <a:xfrm>
              <a:off x="6235700" y="4782820"/>
              <a:ext cx="1917700" cy="929640"/>
            </a:xfrm>
            <a:custGeom>
              <a:avLst/>
              <a:gdLst/>
              <a:ahLst/>
              <a:cxnLst/>
              <a:rect l="l" t="t" r="r" b="b"/>
              <a:pathLst>
                <a:path w="1917700" h="929639">
                  <a:moveTo>
                    <a:pt x="0" y="154939"/>
                  </a:moveTo>
                  <a:lnTo>
                    <a:pt x="25323" y="119413"/>
                  </a:lnTo>
                  <a:lnTo>
                    <a:pt x="68566" y="97290"/>
                  </a:lnTo>
                  <a:lnTo>
                    <a:pt x="130909" y="76738"/>
                  </a:lnTo>
                  <a:lnTo>
                    <a:pt x="168710" y="67137"/>
                  </a:lnTo>
                  <a:lnTo>
                    <a:pt x="210646" y="58032"/>
                  </a:lnTo>
                  <a:lnTo>
                    <a:pt x="256504" y="49457"/>
                  </a:lnTo>
                  <a:lnTo>
                    <a:pt x="306072" y="41448"/>
                  </a:lnTo>
                  <a:lnTo>
                    <a:pt x="359135" y="34038"/>
                  </a:lnTo>
                  <a:lnTo>
                    <a:pt x="415481" y="27261"/>
                  </a:lnTo>
                  <a:lnTo>
                    <a:pt x="474897" y="21153"/>
                  </a:lnTo>
                  <a:lnTo>
                    <a:pt x="537169" y="15747"/>
                  </a:lnTo>
                  <a:lnTo>
                    <a:pt x="602084" y="11079"/>
                  </a:lnTo>
                  <a:lnTo>
                    <a:pt x="669430" y="7182"/>
                  </a:lnTo>
                  <a:lnTo>
                    <a:pt x="738992" y="4091"/>
                  </a:lnTo>
                  <a:lnTo>
                    <a:pt x="810558" y="1841"/>
                  </a:lnTo>
                  <a:lnTo>
                    <a:pt x="883915" y="466"/>
                  </a:lnTo>
                  <a:lnTo>
                    <a:pt x="958850" y="0"/>
                  </a:lnTo>
                  <a:lnTo>
                    <a:pt x="1033784" y="466"/>
                  </a:lnTo>
                  <a:lnTo>
                    <a:pt x="1107141" y="1841"/>
                  </a:lnTo>
                  <a:lnTo>
                    <a:pt x="1178707" y="4091"/>
                  </a:lnTo>
                  <a:lnTo>
                    <a:pt x="1248269" y="7182"/>
                  </a:lnTo>
                  <a:lnTo>
                    <a:pt x="1315615" y="11079"/>
                  </a:lnTo>
                  <a:lnTo>
                    <a:pt x="1380530" y="15747"/>
                  </a:lnTo>
                  <a:lnTo>
                    <a:pt x="1442802" y="21153"/>
                  </a:lnTo>
                  <a:lnTo>
                    <a:pt x="1502218" y="27261"/>
                  </a:lnTo>
                  <a:lnTo>
                    <a:pt x="1558564" y="34038"/>
                  </a:lnTo>
                  <a:lnTo>
                    <a:pt x="1611627" y="41448"/>
                  </a:lnTo>
                  <a:lnTo>
                    <a:pt x="1661195" y="49457"/>
                  </a:lnTo>
                  <a:lnTo>
                    <a:pt x="1707053" y="58032"/>
                  </a:lnTo>
                  <a:lnTo>
                    <a:pt x="1748989" y="67137"/>
                  </a:lnTo>
                  <a:lnTo>
                    <a:pt x="1786790" y="76738"/>
                  </a:lnTo>
                  <a:lnTo>
                    <a:pt x="1849133" y="97290"/>
                  </a:lnTo>
                  <a:lnTo>
                    <a:pt x="1892376" y="119413"/>
                  </a:lnTo>
                  <a:lnTo>
                    <a:pt x="1917700" y="154939"/>
                  </a:lnTo>
                  <a:lnTo>
                    <a:pt x="1917700" y="774699"/>
                  </a:lnTo>
                  <a:lnTo>
                    <a:pt x="1892376" y="810226"/>
                  </a:lnTo>
                  <a:lnTo>
                    <a:pt x="1849133" y="832349"/>
                  </a:lnTo>
                  <a:lnTo>
                    <a:pt x="1786790" y="852901"/>
                  </a:lnTo>
                  <a:lnTo>
                    <a:pt x="1748989" y="862502"/>
                  </a:lnTo>
                  <a:lnTo>
                    <a:pt x="1707053" y="871607"/>
                  </a:lnTo>
                  <a:lnTo>
                    <a:pt x="1661195" y="880182"/>
                  </a:lnTo>
                  <a:lnTo>
                    <a:pt x="1611627" y="888191"/>
                  </a:lnTo>
                  <a:lnTo>
                    <a:pt x="1558564" y="895601"/>
                  </a:lnTo>
                  <a:lnTo>
                    <a:pt x="1502218" y="902378"/>
                  </a:lnTo>
                  <a:lnTo>
                    <a:pt x="1442802" y="908486"/>
                  </a:lnTo>
                  <a:lnTo>
                    <a:pt x="1380530" y="913891"/>
                  </a:lnTo>
                  <a:lnTo>
                    <a:pt x="1315615" y="918560"/>
                  </a:lnTo>
                  <a:lnTo>
                    <a:pt x="1248269" y="922457"/>
                  </a:lnTo>
                  <a:lnTo>
                    <a:pt x="1178707" y="925548"/>
                  </a:lnTo>
                  <a:lnTo>
                    <a:pt x="1107141" y="927798"/>
                  </a:lnTo>
                  <a:lnTo>
                    <a:pt x="1033784" y="929173"/>
                  </a:lnTo>
                  <a:lnTo>
                    <a:pt x="958850" y="929639"/>
                  </a:lnTo>
                  <a:lnTo>
                    <a:pt x="883915" y="929173"/>
                  </a:lnTo>
                  <a:lnTo>
                    <a:pt x="810558" y="927798"/>
                  </a:lnTo>
                  <a:lnTo>
                    <a:pt x="738992" y="925548"/>
                  </a:lnTo>
                  <a:lnTo>
                    <a:pt x="669430" y="922457"/>
                  </a:lnTo>
                  <a:lnTo>
                    <a:pt x="602084" y="918560"/>
                  </a:lnTo>
                  <a:lnTo>
                    <a:pt x="537169" y="913891"/>
                  </a:lnTo>
                  <a:lnTo>
                    <a:pt x="474897" y="908486"/>
                  </a:lnTo>
                  <a:lnTo>
                    <a:pt x="415481" y="902378"/>
                  </a:lnTo>
                  <a:lnTo>
                    <a:pt x="359135" y="895601"/>
                  </a:lnTo>
                  <a:lnTo>
                    <a:pt x="306072" y="888191"/>
                  </a:lnTo>
                  <a:lnTo>
                    <a:pt x="256504" y="880182"/>
                  </a:lnTo>
                  <a:lnTo>
                    <a:pt x="210646" y="871607"/>
                  </a:lnTo>
                  <a:lnTo>
                    <a:pt x="168710" y="862502"/>
                  </a:lnTo>
                  <a:lnTo>
                    <a:pt x="130909" y="852901"/>
                  </a:lnTo>
                  <a:lnTo>
                    <a:pt x="68566" y="832349"/>
                  </a:lnTo>
                  <a:lnTo>
                    <a:pt x="25323" y="810226"/>
                  </a:lnTo>
                  <a:lnTo>
                    <a:pt x="0" y="774699"/>
                  </a:lnTo>
                  <a:lnTo>
                    <a:pt x="0" y="154939"/>
                  </a:lnTo>
                  <a:close/>
                </a:path>
              </a:pathLst>
            </a:custGeom>
            <a:ln w="9525">
              <a:solidFill>
                <a:srgbClr val="000000"/>
              </a:solidFill>
            </a:ln>
          </p:spPr>
          <p:txBody>
            <a:bodyPr wrap="square" lIns="0" tIns="0" rIns="0" bIns="0" rtlCol="0"/>
            <a:lstStyle/>
            <a:p/>
          </p:txBody>
        </p:sp>
      </p:grpSp>
      <p:sp>
        <p:nvSpPr>
          <p:cNvPr id="13" name="object 13"/>
          <p:cNvSpPr txBox="1"/>
          <p:nvPr/>
        </p:nvSpPr>
        <p:spPr>
          <a:xfrm>
            <a:off x="6764615" y="5953103"/>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基礎年金</a:t>
            </a:r>
            <a:endParaRPr sz="1800">
              <a:latin typeface="MS PGothic"/>
              <a:cs typeface="MS PGothic"/>
            </a:endParaRPr>
          </a:p>
        </p:txBody>
      </p:sp>
      <p:sp>
        <p:nvSpPr>
          <p:cNvPr id="14" name="object 14"/>
          <p:cNvSpPr txBox="1"/>
          <p:nvPr/>
        </p:nvSpPr>
        <p:spPr>
          <a:xfrm>
            <a:off x="6764615" y="5189882"/>
            <a:ext cx="94996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報酬比例</a:t>
            </a:r>
            <a:endParaRPr sz="1800">
              <a:latin typeface="MS PGothic"/>
              <a:cs typeface="MS PGothic"/>
            </a:endParaRPr>
          </a:p>
        </p:txBody>
      </p:sp>
      <p:grpSp>
        <p:nvGrpSpPr>
          <p:cNvPr id="15" name="object 15"/>
          <p:cNvGrpSpPr/>
          <p:nvPr/>
        </p:nvGrpSpPr>
        <p:grpSpPr>
          <a:xfrm>
            <a:off x="6839552" y="5885982"/>
            <a:ext cx="634365" cy="410209"/>
            <a:chOff x="6839552" y="5885982"/>
            <a:chExt cx="634365" cy="410209"/>
          </a:xfrm>
        </p:grpSpPr>
        <p:sp>
          <p:nvSpPr>
            <p:cNvPr id="16" name="object 16"/>
            <p:cNvSpPr/>
            <p:nvPr/>
          </p:nvSpPr>
          <p:spPr>
            <a:xfrm>
              <a:off x="6844314" y="5890745"/>
              <a:ext cx="624840" cy="400685"/>
            </a:xfrm>
            <a:custGeom>
              <a:avLst/>
              <a:gdLst/>
              <a:ahLst/>
              <a:cxnLst/>
              <a:rect l="l" t="t" r="r" b="b"/>
              <a:pathLst>
                <a:path w="624840" h="400685">
                  <a:moveTo>
                    <a:pt x="566242" y="0"/>
                  </a:moveTo>
                  <a:lnTo>
                    <a:pt x="312140" y="127939"/>
                  </a:lnTo>
                  <a:lnTo>
                    <a:pt x="58026" y="0"/>
                  </a:lnTo>
                  <a:lnTo>
                    <a:pt x="0" y="115252"/>
                  </a:lnTo>
                  <a:lnTo>
                    <a:pt x="168668" y="200177"/>
                  </a:lnTo>
                  <a:lnTo>
                    <a:pt x="0" y="285102"/>
                  </a:lnTo>
                  <a:lnTo>
                    <a:pt x="58026" y="400354"/>
                  </a:lnTo>
                  <a:lnTo>
                    <a:pt x="312140" y="272414"/>
                  </a:lnTo>
                  <a:lnTo>
                    <a:pt x="566242" y="400354"/>
                  </a:lnTo>
                  <a:lnTo>
                    <a:pt x="624268" y="285102"/>
                  </a:lnTo>
                  <a:lnTo>
                    <a:pt x="455612" y="200177"/>
                  </a:lnTo>
                  <a:lnTo>
                    <a:pt x="624268" y="115252"/>
                  </a:lnTo>
                  <a:lnTo>
                    <a:pt x="566242" y="0"/>
                  </a:lnTo>
                  <a:close/>
                </a:path>
              </a:pathLst>
            </a:custGeom>
            <a:solidFill>
              <a:srgbClr val="7E7E7E">
                <a:alpha val="45881"/>
              </a:srgbClr>
            </a:solidFill>
          </p:spPr>
          <p:txBody>
            <a:bodyPr wrap="square" lIns="0" tIns="0" rIns="0" bIns="0" rtlCol="0"/>
            <a:lstStyle/>
            <a:p/>
          </p:txBody>
        </p:sp>
        <p:sp>
          <p:nvSpPr>
            <p:cNvPr id="17" name="object 17"/>
            <p:cNvSpPr/>
            <p:nvPr/>
          </p:nvSpPr>
          <p:spPr>
            <a:xfrm>
              <a:off x="6844314" y="5890745"/>
              <a:ext cx="624840" cy="400685"/>
            </a:xfrm>
            <a:custGeom>
              <a:avLst/>
              <a:gdLst/>
              <a:ahLst/>
              <a:cxnLst/>
              <a:rect l="l" t="t" r="r" b="b"/>
              <a:pathLst>
                <a:path w="624840" h="400685">
                  <a:moveTo>
                    <a:pt x="0" y="115252"/>
                  </a:moveTo>
                  <a:lnTo>
                    <a:pt x="58026" y="0"/>
                  </a:lnTo>
                  <a:lnTo>
                    <a:pt x="312140" y="127939"/>
                  </a:lnTo>
                  <a:lnTo>
                    <a:pt x="566242" y="0"/>
                  </a:lnTo>
                  <a:lnTo>
                    <a:pt x="624268" y="115252"/>
                  </a:lnTo>
                  <a:lnTo>
                    <a:pt x="455612" y="200177"/>
                  </a:lnTo>
                  <a:lnTo>
                    <a:pt x="624268" y="285102"/>
                  </a:lnTo>
                  <a:lnTo>
                    <a:pt x="566242" y="400354"/>
                  </a:lnTo>
                  <a:lnTo>
                    <a:pt x="312140" y="272414"/>
                  </a:lnTo>
                  <a:lnTo>
                    <a:pt x="58026" y="400354"/>
                  </a:lnTo>
                  <a:lnTo>
                    <a:pt x="0" y="285102"/>
                  </a:lnTo>
                  <a:lnTo>
                    <a:pt x="168668" y="200177"/>
                  </a:lnTo>
                  <a:lnTo>
                    <a:pt x="0" y="115252"/>
                  </a:lnTo>
                  <a:close/>
                </a:path>
              </a:pathLst>
            </a:custGeom>
            <a:ln w="9525">
              <a:solidFill>
                <a:srgbClr val="000000"/>
              </a:solidFill>
            </a:ln>
          </p:spPr>
          <p:txBody>
            <a:bodyPr wrap="square" lIns="0" tIns="0" rIns="0" bIns="0" rtlCol="0"/>
            <a:lstStyle/>
            <a:p/>
          </p:txBody>
        </p:sp>
      </p:grpSp>
      <p:sp>
        <p:nvSpPr>
          <p:cNvPr id="18" name="object 18"/>
          <p:cNvSpPr/>
          <p:nvPr/>
        </p:nvSpPr>
        <p:spPr>
          <a:xfrm>
            <a:off x="8346440" y="5765800"/>
            <a:ext cx="210820" cy="401320"/>
          </a:xfrm>
          <a:custGeom>
            <a:avLst/>
            <a:gdLst/>
            <a:ahLst/>
            <a:cxnLst/>
            <a:rect l="l" t="t" r="r" b="b"/>
            <a:pathLst>
              <a:path w="210820" h="401320">
                <a:moveTo>
                  <a:pt x="0" y="0"/>
                </a:moveTo>
                <a:lnTo>
                  <a:pt x="0" y="401320"/>
                </a:lnTo>
                <a:lnTo>
                  <a:pt x="210820" y="200660"/>
                </a:lnTo>
                <a:lnTo>
                  <a:pt x="0" y="0"/>
                </a:lnTo>
                <a:close/>
              </a:path>
            </a:pathLst>
          </a:custGeom>
          <a:solidFill>
            <a:srgbClr val="7E7E7E"/>
          </a:solidFill>
        </p:spPr>
        <p:txBody>
          <a:bodyPr wrap="square" lIns="0" tIns="0" rIns="0" bIns="0" rtlCol="0"/>
          <a:lstStyle/>
          <a:p/>
        </p:txBody>
      </p:sp>
      <p:sp>
        <p:nvSpPr>
          <p:cNvPr id="19" name="object 19"/>
          <p:cNvSpPr/>
          <p:nvPr/>
        </p:nvSpPr>
        <p:spPr>
          <a:xfrm>
            <a:off x="8346440" y="5100320"/>
            <a:ext cx="210820" cy="401320"/>
          </a:xfrm>
          <a:custGeom>
            <a:avLst/>
            <a:gdLst/>
            <a:ahLst/>
            <a:cxnLst/>
            <a:rect l="l" t="t" r="r" b="b"/>
            <a:pathLst>
              <a:path w="210820" h="401320">
                <a:moveTo>
                  <a:pt x="0" y="0"/>
                </a:moveTo>
                <a:lnTo>
                  <a:pt x="0" y="401319"/>
                </a:lnTo>
                <a:lnTo>
                  <a:pt x="210820" y="200659"/>
                </a:lnTo>
                <a:lnTo>
                  <a:pt x="0" y="0"/>
                </a:lnTo>
                <a:close/>
              </a:path>
            </a:pathLst>
          </a:custGeom>
          <a:solidFill>
            <a:srgbClr val="7E7E7E"/>
          </a:solidFill>
        </p:spPr>
        <p:txBody>
          <a:bodyPr wrap="square" lIns="0" tIns="0" rIns="0" bIns="0" rtlCol="0"/>
          <a:lstStyle/>
          <a:p/>
        </p:txBody>
      </p:sp>
      <p:sp>
        <p:nvSpPr>
          <p:cNvPr id="20" name="object 20"/>
          <p:cNvSpPr txBox="1"/>
          <p:nvPr/>
        </p:nvSpPr>
        <p:spPr>
          <a:xfrm>
            <a:off x="8636788" y="5823135"/>
            <a:ext cx="1082675" cy="238760"/>
          </a:xfrm>
          <a:prstGeom prst="rect">
            <a:avLst/>
          </a:prstGeom>
        </p:spPr>
        <p:txBody>
          <a:bodyPr wrap="square" lIns="0" tIns="12700" rIns="0" bIns="0" rtlCol="0" vert="horz">
            <a:spAutoFit/>
          </a:bodyPr>
          <a:lstStyle/>
          <a:p>
            <a:pPr marL="12700">
              <a:lnSpc>
                <a:spcPct val="100000"/>
              </a:lnSpc>
              <a:spcBef>
                <a:spcPts val="100"/>
              </a:spcBef>
            </a:pPr>
            <a:r>
              <a:rPr dirty="0" sz="1400" spc="45" b="1">
                <a:latin typeface="Yu Gothic UI Semibold"/>
                <a:cs typeface="Yu Gothic UI Semibold"/>
              </a:rPr>
              <a:t>B</a:t>
            </a:r>
            <a:r>
              <a:rPr dirty="0" sz="1400" spc="15" b="1">
                <a:latin typeface="Yu Gothic UI Semibold"/>
                <a:cs typeface="Yu Gothic UI Semibold"/>
              </a:rPr>
              <a:t>I</a:t>
            </a:r>
            <a:r>
              <a:rPr dirty="0" sz="1400" spc="170" b="1">
                <a:latin typeface="Yu Gothic UI Semibold"/>
                <a:cs typeface="Yu Gothic UI Semibold"/>
              </a:rPr>
              <a:t>に置き換え</a:t>
            </a:r>
            <a:endParaRPr sz="1400">
              <a:latin typeface="Yu Gothic UI Semibold"/>
              <a:cs typeface="Yu Gothic UI Semibold"/>
            </a:endParaRPr>
          </a:p>
        </p:txBody>
      </p:sp>
      <p:sp>
        <p:nvSpPr>
          <p:cNvPr id="21" name="object 21"/>
          <p:cNvSpPr txBox="1"/>
          <p:nvPr/>
        </p:nvSpPr>
        <p:spPr>
          <a:xfrm>
            <a:off x="8636788" y="5151762"/>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維持</a:t>
            </a:r>
            <a:endParaRPr sz="1400">
              <a:latin typeface="Yu Gothic UI Semibold"/>
              <a:cs typeface="Yu Gothic UI Semibold"/>
            </a:endParaRPr>
          </a:p>
        </p:txBody>
      </p:sp>
      <p:sp>
        <p:nvSpPr>
          <p:cNvPr id="22" name="object 22"/>
          <p:cNvSpPr txBox="1">
            <a:spLocks noGrp="1"/>
          </p:cNvSpPr>
          <p:nvPr>
            <p:ph type="title"/>
          </p:nvPr>
        </p:nvSpPr>
        <p:spPr>
          <a:xfrm>
            <a:off x="351219" y="72734"/>
            <a:ext cx="7416800" cy="391160"/>
          </a:xfrm>
          <a:prstGeom prst="rect"/>
        </p:spPr>
        <p:txBody>
          <a:bodyPr wrap="square" lIns="0" tIns="12700" rIns="0" bIns="0" rtlCol="0" vert="horz">
            <a:spAutoFit/>
          </a:bodyPr>
          <a:lstStyle/>
          <a:p>
            <a:pPr marL="12700">
              <a:lnSpc>
                <a:spcPct val="100000"/>
              </a:lnSpc>
              <a:spcBef>
                <a:spcPts val="100"/>
              </a:spcBef>
            </a:pPr>
            <a:r>
              <a:rPr dirty="0" u="none" spc="35">
                <a:solidFill>
                  <a:srgbClr val="000000"/>
                </a:solidFill>
              </a:rPr>
              <a:t>社会保障改革の具体案</a:t>
            </a:r>
            <a:r>
              <a:rPr dirty="0" u="none" sz="1800" spc="380">
                <a:solidFill>
                  <a:srgbClr val="404040"/>
                </a:solidFill>
              </a:rPr>
              <a:t>（チャレンジのためのセーフティネット）</a:t>
            </a:r>
            <a:endParaRPr sz="1800"/>
          </a:p>
        </p:txBody>
      </p:sp>
      <p:sp>
        <p:nvSpPr>
          <p:cNvPr id="23" name="object 23"/>
          <p:cNvSpPr txBox="1"/>
          <p:nvPr/>
        </p:nvSpPr>
        <p:spPr>
          <a:xfrm>
            <a:off x="7007876" y="956909"/>
            <a:ext cx="2357755" cy="193040"/>
          </a:xfrm>
          <a:prstGeom prst="rect">
            <a:avLst/>
          </a:prstGeom>
        </p:spPr>
        <p:txBody>
          <a:bodyPr wrap="square" lIns="0" tIns="12700" rIns="0" bIns="0" rtlCol="0" vert="horz">
            <a:spAutoFit/>
          </a:bodyPr>
          <a:lstStyle/>
          <a:p>
            <a:pPr marL="12700">
              <a:lnSpc>
                <a:spcPct val="100000"/>
              </a:lnSpc>
              <a:spcBef>
                <a:spcPts val="100"/>
              </a:spcBef>
            </a:pPr>
            <a:r>
              <a:rPr dirty="0" sz="1100" b="1">
                <a:solidFill>
                  <a:srgbClr val="E15B00"/>
                </a:solidFill>
                <a:latin typeface="Yu Gothic UI Semibold"/>
                <a:cs typeface="Yu Gothic UI Semibold"/>
              </a:rPr>
              <a:t>※</a:t>
            </a:r>
            <a:r>
              <a:rPr dirty="0" sz="1100" spc="95" b="1">
                <a:solidFill>
                  <a:srgbClr val="E15B00"/>
                </a:solidFill>
                <a:latin typeface="Yu Gothic UI Semibold"/>
                <a:cs typeface="Yu Gothic UI Semibold"/>
              </a:rPr>
              <a:t>一人当</a:t>
            </a:r>
            <a:r>
              <a:rPr dirty="0" sz="1100" spc="75" b="1">
                <a:solidFill>
                  <a:srgbClr val="E15B00"/>
                </a:solidFill>
                <a:latin typeface="Yu Gothic UI Semibold"/>
                <a:cs typeface="Yu Gothic UI Semibold"/>
              </a:rPr>
              <a:t>た</a:t>
            </a:r>
            <a:r>
              <a:rPr dirty="0" sz="1100" spc="65" b="1">
                <a:solidFill>
                  <a:srgbClr val="E15B00"/>
                </a:solidFill>
                <a:latin typeface="Yu Gothic UI Semibold"/>
                <a:cs typeface="Yu Gothic UI Semibold"/>
              </a:rPr>
              <a:t>り</a:t>
            </a:r>
            <a:r>
              <a:rPr dirty="0" sz="1100" spc="95" b="1">
                <a:solidFill>
                  <a:srgbClr val="E15B00"/>
                </a:solidFill>
                <a:latin typeface="Yu Gothic UI Semibold"/>
                <a:cs typeface="Yu Gothic UI Semibold"/>
              </a:rPr>
              <a:t>月</a:t>
            </a:r>
            <a:r>
              <a:rPr dirty="0" sz="1100" spc="170" b="1">
                <a:solidFill>
                  <a:srgbClr val="E15B00"/>
                </a:solidFill>
                <a:latin typeface="Yu Gothic UI Semibold"/>
                <a:cs typeface="Yu Gothic UI Semibold"/>
              </a:rPr>
              <a:t>1</a:t>
            </a:r>
            <a:r>
              <a:rPr dirty="0" sz="1100" b="1">
                <a:solidFill>
                  <a:srgbClr val="E15B00"/>
                </a:solidFill>
                <a:latin typeface="Yu Gothic UI Semibold"/>
                <a:cs typeface="Yu Gothic UI Semibold"/>
              </a:rPr>
              <a:t>万円＝年間約</a:t>
            </a:r>
            <a:r>
              <a:rPr dirty="0" sz="1100" spc="90" b="1">
                <a:solidFill>
                  <a:srgbClr val="E15B00"/>
                </a:solidFill>
                <a:latin typeface="Yu Gothic UI Semibold"/>
                <a:cs typeface="Yu Gothic UI Semibold"/>
              </a:rPr>
              <a:t>15</a:t>
            </a:r>
            <a:r>
              <a:rPr dirty="0" sz="1100" b="1">
                <a:solidFill>
                  <a:srgbClr val="E15B00"/>
                </a:solidFill>
                <a:latin typeface="Yu Gothic UI Semibold"/>
                <a:cs typeface="Yu Gothic UI Semibold"/>
              </a:rPr>
              <a:t>兆円</a:t>
            </a:r>
            <a:endParaRPr sz="1100">
              <a:latin typeface="Yu Gothic UI Semibold"/>
              <a:cs typeface="Yu Gothic UI Semibold"/>
            </a:endParaRPr>
          </a:p>
        </p:txBody>
      </p:sp>
      <p:grpSp>
        <p:nvGrpSpPr>
          <p:cNvPr id="24" name="object 24"/>
          <p:cNvGrpSpPr/>
          <p:nvPr/>
        </p:nvGrpSpPr>
        <p:grpSpPr>
          <a:xfrm>
            <a:off x="670559" y="1381760"/>
            <a:ext cx="8007984" cy="1899285"/>
            <a:chOff x="670559" y="1381760"/>
            <a:chExt cx="8007984" cy="1899285"/>
          </a:xfrm>
        </p:grpSpPr>
        <p:sp>
          <p:nvSpPr>
            <p:cNvPr id="25" name="object 25"/>
            <p:cNvSpPr/>
            <p:nvPr/>
          </p:nvSpPr>
          <p:spPr>
            <a:xfrm>
              <a:off x="848359" y="1551940"/>
              <a:ext cx="7820659" cy="1719580"/>
            </a:xfrm>
            <a:custGeom>
              <a:avLst/>
              <a:gdLst/>
              <a:ahLst/>
              <a:cxnLst/>
              <a:rect l="l" t="t" r="r" b="b"/>
              <a:pathLst>
                <a:path w="7820659" h="1719579">
                  <a:moveTo>
                    <a:pt x="0" y="0"/>
                  </a:moveTo>
                  <a:lnTo>
                    <a:pt x="7820659" y="0"/>
                  </a:lnTo>
                  <a:lnTo>
                    <a:pt x="7820659" y="1719580"/>
                  </a:lnTo>
                  <a:lnTo>
                    <a:pt x="0" y="1719580"/>
                  </a:lnTo>
                  <a:lnTo>
                    <a:pt x="0" y="0"/>
                  </a:lnTo>
                  <a:close/>
                </a:path>
              </a:pathLst>
            </a:custGeom>
            <a:ln w="19049">
              <a:solidFill>
                <a:srgbClr val="7E7E7E"/>
              </a:solidFill>
            </a:ln>
          </p:spPr>
          <p:txBody>
            <a:bodyPr wrap="square" lIns="0" tIns="0" rIns="0" bIns="0" rtlCol="0"/>
            <a:lstStyle/>
            <a:p/>
          </p:txBody>
        </p:sp>
        <p:sp>
          <p:nvSpPr>
            <p:cNvPr id="26" name="object 26"/>
            <p:cNvSpPr/>
            <p:nvPr/>
          </p:nvSpPr>
          <p:spPr>
            <a:xfrm>
              <a:off x="670559" y="1381760"/>
              <a:ext cx="6570980" cy="370840"/>
            </a:xfrm>
            <a:custGeom>
              <a:avLst/>
              <a:gdLst/>
              <a:ahLst/>
              <a:cxnLst/>
              <a:rect l="l" t="t" r="r" b="b"/>
              <a:pathLst>
                <a:path w="6570980" h="370839">
                  <a:moveTo>
                    <a:pt x="6570980" y="0"/>
                  </a:moveTo>
                  <a:lnTo>
                    <a:pt x="0" y="0"/>
                  </a:lnTo>
                  <a:lnTo>
                    <a:pt x="0" y="370839"/>
                  </a:lnTo>
                  <a:lnTo>
                    <a:pt x="6570980" y="370839"/>
                  </a:lnTo>
                  <a:lnTo>
                    <a:pt x="6570980" y="0"/>
                  </a:lnTo>
                  <a:close/>
                </a:path>
              </a:pathLst>
            </a:custGeom>
            <a:solidFill>
              <a:srgbClr val="FFFFFF"/>
            </a:solidFill>
          </p:spPr>
          <p:txBody>
            <a:bodyPr wrap="square" lIns="0" tIns="0" rIns="0" bIns="0" rtlCol="0"/>
            <a:lstStyle/>
            <a:p/>
          </p:txBody>
        </p:sp>
      </p:grpSp>
      <p:sp>
        <p:nvSpPr>
          <p:cNvPr id="27" name="object 27"/>
          <p:cNvSpPr txBox="1"/>
          <p:nvPr/>
        </p:nvSpPr>
        <p:spPr>
          <a:xfrm>
            <a:off x="423497" y="1291075"/>
            <a:ext cx="7957820" cy="2637790"/>
          </a:xfrm>
          <a:prstGeom prst="rect">
            <a:avLst/>
          </a:prstGeom>
        </p:spPr>
        <p:txBody>
          <a:bodyPr wrap="square" lIns="0" tIns="127000" rIns="0" bIns="0" rtlCol="0" vert="horz">
            <a:spAutoFit/>
          </a:bodyPr>
          <a:lstStyle/>
          <a:p>
            <a:pPr marL="738505" indent="-401955">
              <a:lnSpc>
                <a:spcPct val="100000"/>
              </a:lnSpc>
              <a:spcBef>
                <a:spcPts val="1000"/>
              </a:spcBef>
              <a:buFont typeface="Segoe UI Emoji"/>
              <a:buChar char="◼"/>
              <a:tabLst>
                <a:tab pos="738505" algn="l"/>
                <a:tab pos="739140" algn="l"/>
                <a:tab pos="3994785" algn="l"/>
              </a:tabLst>
            </a:pPr>
            <a:r>
              <a:rPr dirty="0" sz="1800" b="1">
                <a:latin typeface="Yu Gothic UI Semibold"/>
                <a:cs typeface="Yu Gothic UI Semibold"/>
              </a:rPr>
              <a:t>0歳</a:t>
            </a:r>
            <a:r>
              <a:rPr dirty="0" sz="1800" spc="415" b="1">
                <a:latin typeface="Yu Gothic UI Semibold"/>
                <a:cs typeface="Yu Gothic UI Semibold"/>
              </a:rPr>
              <a:t>か</a:t>
            </a:r>
            <a:r>
              <a:rPr dirty="0" sz="1800" spc="360" b="1">
                <a:latin typeface="Yu Gothic UI Semibold"/>
                <a:cs typeface="Yu Gothic UI Semibold"/>
              </a:rPr>
              <a:t>ら</a:t>
            </a:r>
            <a:r>
              <a:rPr dirty="0" sz="1800" b="1">
                <a:latin typeface="Yu Gothic UI Semibold"/>
                <a:cs typeface="Yu Gothic UI Semibold"/>
              </a:rPr>
              <a:t>全国民</a:t>
            </a:r>
            <a:r>
              <a:rPr dirty="0" sz="1800" spc="295" b="1">
                <a:latin typeface="Yu Gothic UI Semibold"/>
                <a:cs typeface="Yu Gothic UI Semibold"/>
              </a:rPr>
              <a:t>へ</a:t>
            </a:r>
            <a:r>
              <a:rPr dirty="0" sz="1800" b="1">
                <a:latin typeface="Yu Gothic UI Semibold"/>
                <a:cs typeface="Yu Gothic UI Semibold"/>
              </a:rPr>
              <a:t>一律給付	月額</a:t>
            </a:r>
            <a:r>
              <a:rPr dirty="0" sz="1800" spc="-5" b="1">
                <a:latin typeface="Yu Gothic UI Semibold"/>
                <a:cs typeface="Yu Gothic UI Semibold"/>
              </a:rPr>
              <a:t>6</a:t>
            </a:r>
            <a:r>
              <a:rPr dirty="0" sz="1800" b="1">
                <a:latin typeface="Yu Gothic UI Semibold"/>
                <a:cs typeface="Yu Gothic UI Semibold"/>
              </a:rPr>
              <a:t>万円</a:t>
            </a:r>
            <a:r>
              <a:rPr dirty="0" sz="1800" spc="90" b="1">
                <a:latin typeface="Yu Gothic UI Semibold"/>
                <a:cs typeface="Yu Gothic UI Semibold"/>
              </a:rPr>
              <a:t>～10</a:t>
            </a:r>
            <a:r>
              <a:rPr dirty="0" sz="1800" b="1">
                <a:latin typeface="Yu Gothic UI Semibold"/>
                <a:cs typeface="Yu Gothic UI Semibold"/>
              </a:rPr>
              <a:t>万円</a:t>
            </a:r>
            <a:r>
              <a:rPr dirty="0" sz="1800" spc="480" b="1">
                <a:latin typeface="Yu Gothic UI Semibold"/>
                <a:cs typeface="Yu Gothic UI Semibold"/>
              </a:rPr>
              <a:t>と</a:t>
            </a:r>
            <a:r>
              <a:rPr dirty="0" sz="1800" b="1">
                <a:latin typeface="Yu Gothic UI Semibold"/>
                <a:cs typeface="Yu Gothic UI Semibold"/>
              </a:rPr>
              <a:t>想定</a:t>
            </a:r>
            <a:endParaRPr sz="1800">
              <a:latin typeface="Yu Gothic UI Semibold"/>
              <a:cs typeface="Yu Gothic UI Semibold"/>
            </a:endParaRPr>
          </a:p>
          <a:p>
            <a:pPr lvl="1" marL="1328420" indent="-457834">
              <a:lnSpc>
                <a:spcPct val="100000"/>
              </a:lnSpc>
              <a:spcBef>
                <a:spcPts val="905"/>
              </a:spcBef>
              <a:buChar char="•"/>
              <a:tabLst>
                <a:tab pos="1327785" algn="l"/>
                <a:tab pos="1329055" algn="l"/>
              </a:tabLst>
            </a:pPr>
            <a:r>
              <a:rPr dirty="0" sz="1800" spc="245" b="1">
                <a:solidFill>
                  <a:srgbClr val="404040"/>
                </a:solidFill>
                <a:latin typeface="Yu Gothic UI Semibold"/>
                <a:cs typeface="Yu Gothic UI Semibold"/>
              </a:rPr>
              <a:t>高齢者にはプラスアルファの給付を検討</a:t>
            </a:r>
            <a:endParaRPr sz="1800">
              <a:latin typeface="Yu Gothic UI Semibold"/>
              <a:cs typeface="Yu Gothic UI Semibold"/>
            </a:endParaRPr>
          </a:p>
          <a:p>
            <a:pPr lvl="1" marL="1328420" indent="-457834">
              <a:lnSpc>
                <a:spcPct val="100000"/>
              </a:lnSpc>
              <a:spcBef>
                <a:spcPts val="40"/>
              </a:spcBef>
              <a:buChar char="•"/>
              <a:tabLst>
                <a:tab pos="1327785" algn="l"/>
                <a:tab pos="1329055" algn="l"/>
              </a:tabLst>
            </a:pPr>
            <a:r>
              <a:rPr dirty="0" sz="1800" spc="30" b="1">
                <a:solidFill>
                  <a:srgbClr val="404040"/>
                </a:solidFill>
                <a:latin typeface="Yu Gothic UI Semibold"/>
                <a:cs typeface="Yu Gothic UI Semibold"/>
              </a:rPr>
              <a:t>各種所得控除の撤廃</a:t>
            </a:r>
            <a:r>
              <a:rPr dirty="0" sz="1400" spc="20" b="1">
                <a:solidFill>
                  <a:srgbClr val="404040"/>
                </a:solidFill>
                <a:latin typeface="Yu Gothic UI Semibold"/>
                <a:cs typeface="Yu Gothic UI Semibold"/>
              </a:rPr>
              <a:t>（＝課税所得の拡大）</a:t>
            </a:r>
            <a:endParaRPr sz="1400">
              <a:latin typeface="Yu Gothic UI Semibold"/>
              <a:cs typeface="Yu Gothic UI Semibold"/>
            </a:endParaRPr>
          </a:p>
          <a:p>
            <a:pPr lvl="1" marL="1328420" indent="-457834">
              <a:lnSpc>
                <a:spcPct val="100000"/>
              </a:lnSpc>
              <a:spcBef>
                <a:spcPts val="40"/>
              </a:spcBef>
              <a:buChar char="•"/>
              <a:tabLst>
                <a:tab pos="1327785" algn="l"/>
                <a:tab pos="1329055" algn="l"/>
              </a:tabLst>
            </a:pPr>
            <a:r>
              <a:rPr dirty="0" sz="1800" spc="190" b="1">
                <a:solidFill>
                  <a:srgbClr val="404040"/>
                </a:solidFill>
                <a:latin typeface="Yu Gothic UI Semibold"/>
                <a:cs typeface="Yu Gothic UI Semibold"/>
              </a:rPr>
              <a:t>生活保護制度は残しつつ、「生活扶助部分」は</a:t>
            </a:r>
            <a:r>
              <a:rPr dirty="0" sz="1800" spc="60" b="1">
                <a:solidFill>
                  <a:srgbClr val="404040"/>
                </a:solidFill>
                <a:latin typeface="Yu Gothic UI Semibold"/>
                <a:cs typeface="Yu Gothic UI Semibold"/>
              </a:rPr>
              <a:t>B</a:t>
            </a:r>
            <a:r>
              <a:rPr dirty="0" sz="1800" spc="15" b="1">
                <a:solidFill>
                  <a:srgbClr val="404040"/>
                </a:solidFill>
                <a:latin typeface="Yu Gothic UI Semibold"/>
                <a:cs typeface="Yu Gothic UI Semibold"/>
              </a:rPr>
              <a:t>I</a:t>
            </a:r>
            <a:r>
              <a:rPr dirty="0" sz="1800" spc="160" b="1">
                <a:solidFill>
                  <a:srgbClr val="404040"/>
                </a:solidFill>
                <a:latin typeface="Yu Gothic UI Semibold"/>
                <a:cs typeface="Yu Gothic UI Semibold"/>
              </a:rPr>
              <a:t>に置き換え可能</a:t>
            </a:r>
            <a:endParaRPr sz="1800">
              <a:latin typeface="Yu Gothic UI Semibold"/>
              <a:cs typeface="Yu Gothic UI Semibold"/>
            </a:endParaRPr>
          </a:p>
          <a:p>
            <a:pPr lvl="1" marL="1328420" indent="-457834">
              <a:lnSpc>
                <a:spcPct val="100000"/>
              </a:lnSpc>
              <a:spcBef>
                <a:spcPts val="40"/>
              </a:spcBef>
              <a:buChar char="•"/>
              <a:tabLst>
                <a:tab pos="1327785" algn="l"/>
                <a:tab pos="1329055" algn="l"/>
              </a:tabLst>
            </a:pPr>
            <a:r>
              <a:rPr dirty="0" sz="1800" spc="225" b="1">
                <a:solidFill>
                  <a:srgbClr val="404040"/>
                </a:solidFill>
                <a:latin typeface="Yu Gothic UI Semibold"/>
                <a:cs typeface="Yu Gothic UI Semibold"/>
              </a:rPr>
              <a:t>児童手当については、</a:t>
            </a:r>
            <a:r>
              <a:rPr dirty="0" sz="1800" spc="60" b="1">
                <a:solidFill>
                  <a:srgbClr val="404040"/>
                </a:solidFill>
                <a:latin typeface="Yu Gothic UI Semibold"/>
                <a:cs typeface="Yu Gothic UI Semibold"/>
              </a:rPr>
              <a:t>B</a:t>
            </a:r>
            <a:r>
              <a:rPr dirty="0" sz="1800" spc="15" b="1">
                <a:solidFill>
                  <a:srgbClr val="404040"/>
                </a:solidFill>
                <a:latin typeface="Yu Gothic UI Semibold"/>
                <a:cs typeface="Yu Gothic UI Semibold"/>
              </a:rPr>
              <a:t>I</a:t>
            </a:r>
            <a:r>
              <a:rPr dirty="0" sz="1800" spc="160" b="1">
                <a:solidFill>
                  <a:srgbClr val="404040"/>
                </a:solidFill>
                <a:latin typeface="Yu Gothic UI Semibold"/>
                <a:cs typeface="Yu Gothic UI Semibold"/>
              </a:rPr>
              <a:t>に置き換え可能</a:t>
            </a:r>
            <a:endParaRPr sz="1800">
              <a:latin typeface="Yu Gothic UI Semibold"/>
              <a:cs typeface="Yu Gothic UI Semibold"/>
            </a:endParaRPr>
          </a:p>
          <a:p>
            <a:pPr lvl="1" marL="1328420" indent="-457834">
              <a:lnSpc>
                <a:spcPct val="100000"/>
              </a:lnSpc>
              <a:spcBef>
                <a:spcPts val="40"/>
              </a:spcBef>
              <a:buChar char="•"/>
              <a:tabLst>
                <a:tab pos="1327785" algn="l"/>
                <a:tab pos="1329055" algn="l"/>
              </a:tabLst>
            </a:pPr>
            <a:r>
              <a:rPr dirty="0" sz="1800" spc="90" b="1">
                <a:solidFill>
                  <a:srgbClr val="404040"/>
                </a:solidFill>
                <a:latin typeface="Yu Gothic UI Semibold"/>
                <a:cs typeface="Yu Gothic UI Semibold"/>
              </a:rPr>
              <a:t>現物支給の社会保障は据え置き</a:t>
            </a:r>
            <a:r>
              <a:rPr dirty="0" sz="1400" spc="130" b="1">
                <a:solidFill>
                  <a:srgbClr val="404040"/>
                </a:solidFill>
                <a:latin typeface="Yu Gothic UI Semibold"/>
                <a:cs typeface="Yu Gothic UI Semibold"/>
              </a:rPr>
              <a:t>（医療、介護、福祉、教育、雇用など）</a:t>
            </a:r>
            <a:endParaRPr sz="1400">
              <a:latin typeface="Yu Gothic UI Semibold"/>
              <a:cs typeface="Yu Gothic UI Semibold"/>
            </a:endParaRPr>
          </a:p>
          <a:p>
            <a:pPr>
              <a:lnSpc>
                <a:spcPct val="100000"/>
              </a:lnSpc>
              <a:spcBef>
                <a:spcPts val="35"/>
              </a:spcBef>
            </a:pPr>
            <a:endParaRPr sz="1750">
              <a:latin typeface="Yu Gothic UI Semibold"/>
              <a:cs typeface="Yu Gothic UI Semibold"/>
            </a:endParaRPr>
          </a:p>
          <a:p>
            <a:pPr marL="349885" indent="-337820">
              <a:lnSpc>
                <a:spcPct val="100000"/>
              </a:lnSpc>
              <a:buSzPct val="90000"/>
              <a:buFont typeface="Segoe UI Emoji"/>
              <a:buChar char="◼"/>
              <a:tabLst>
                <a:tab pos="349885" algn="l"/>
                <a:tab pos="350520" algn="l"/>
              </a:tabLst>
            </a:pPr>
            <a:r>
              <a:rPr dirty="0" sz="2000" spc="95" b="1">
                <a:latin typeface="Yu Gothic UI Semibold"/>
                <a:cs typeface="Yu Gothic UI Semibold"/>
              </a:rPr>
              <a:t>年金、医療保険</a:t>
            </a:r>
            <a:endParaRPr sz="2000">
              <a:latin typeface="Yu Gothic UI Semibold"/>
              <a:cs typeface="Yu Gothic UI Semibold"/>
            </a:endParaRPr>
          </a:p>
        </p:txBody>
      </p:sp>
      <p:sp>
        <p:nvSpPr>
          <p:cNvPr id="28" name="object 28"/>
          <p:cNvSpPr/>
          <p:nvPr/>
        </p:nvSpPr>
        <p:spPr>
          <a:xfrm>
            <a:off x="200660" y="3510279"/>
            <a:ext cx="9432925" cy="0"/>
          </a:xfrm>
          <a:custGeom>
            <a:avLst/>
            <a:gdLst/>
            <a:ahLst/>
            <a:cxnLst/>
            <a:rect l="l" t="t" r="r" b="b"/>
            <a:pathLst>
              <a:path w="9432925" h="0">
                <a:moveTo>
                  <a:pt x="0" y="0"/>
                </a:moveTo>
                <a:lnTo>
                  <a:pt x="9432480" y="0"/>
                </a:lnTo>
              </a:path>
            </a:pathLst>
          </a:custGeom>
          <a:ln w="19050">
            <a:solidFill>
              <a:srgbClr val="BEBEBE"/>
            </a:solidFill>
          </a:ln>
        </p:spPr>
        <p:txBody>
          <a:bodyPr wrap="square" lIns="0" tIns="0" rIns="0" bIns="0" rtlCol="0"/>
          <a:lstStyle/>
          <a:p/>
        </p:txBody>
      </p:sp>
      <p:sp>
        <p:nvSpPr>
          <p:cNvPr id="29" name="object 2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51</a:t>
            </a:r>
          </a:p>
        </p:txBody>
      </p:sp>
      <p:sp>
        <p:nvSpPr>
          <p:cNvPr id="30" name="object 30"/>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5137" y="1572578"/>
            <a:ext cx="753745" cy="687705"/>
            <a:chOff x="465137" y="1572578"/>
            <a:chExt cx="753745" cy="687705"/>
          </a:xfrm>
        </p:grpSpPr>
        <p:sp>
          <p:nvSpPr>
            <p:cNvPr id="3" name="object 3"/>
            <p:cNvSpPr/>
            <p:nvPr/>
          </p:nvSpPr>
          <p:spPr>
            <a:xfrm>
              <a:off x="469900" y="1577340"/>
              <a:ext cx="744220" cy="678180"/>
            </a:xfrm>
            <a:custGeom>
              <a:avLst/>
              <a:gdLst/>
              <a:ahLst/>
              <a:cxnLst/>
              <a:rect l="l" t="t" r="r" b="b"/>
              <a:pathLst>
                <a:path w="744219" h="678180">
                  <a:moveTo>
                    <a:pt x="372110" y="0"/>
                  </a:moveTo>
                  <a:lnTo>
                    <a:pt x="321616" y="3095"/>
                  </a:lnTo>
                  <a:lnTo>
                    <a:pt x="273188" y="12112"/>
                  </a:lnTo>
                  <a:lnTo>
                    <a:pt x="227267" y="26647"/>
                  </a:lnTo>
                  <a:lnTo>
                    <a:pt x="184298" y="46295"/>
                  </a:lnTo>
                  <a:lnTo>
                    <a:pt x="144724" y="70653"/>
                  </a:lnTo>
                  <a:lnTo>
                    <a:pt x="108988" y="99317"/>
                  </a:lnTo>
                  <a:lnTo>
                    <a:pt x="77533" y="131882"/>
                  </a:lnTo>
                  <a:lnTo>
                    <a:pt x="50803" y="167944"/>
                  </a:lnTo>
                  <a:lnTo>
                    <a:pt x="29242" y="207100"/>
                  </a:lnTo>
                  <a:lnTo>
                    <a:pt x="13292" y="248946"/>
                  </a:lnTo>
                  <a:lnTo>
                    <a:pt x="3396" y="293077"/>
                  </a:lnTo>
                  <a:lnTo>
                    <a:pt x="0" y="339089"/>
                  </a:lnTo>
                  <a:lnTo>
                    <a:pt x="3396" y="385102"/>
                  </a:lnTo>
                  <a:lnTo>
                    <a:pt x="13292" y="429233"/>
                  </a:lnTo>
                  <a:lnTo>
                    <a:pt x="29242" y="471079"/>
                  </a:lnTo>
                  <a:lnTo>
                    <a:pt x="50803" y="510235"/>
                  </a:lnTo>
                  <a:lnTo>
                    <a:pt x="77533" y="546297"/>
                  </a:lnTo>
                  <a:lnTo>
                    <a:pt x="108988" y="578862"/>
                  </a:lnTo>
                  <a:lnTo>
                    <a:pt x="144724" y="607526"/>
                  </a:lnTo>
                  <a:lnTo>
                    <a:pt x="184298" y="631884"/>
                  </a:lnTo>
                  <a:lnTo>
                    <a:pt x="227267" y="651532"/>
                  </a:lnTo>
                  <a:lnTo>
                    <a:pt x="273188" y="666067"/>
                  </a:lnTo>
                  <a:lnTo>
                    <a:pt x="321616" y="675084"/>
                  </a:lnTo>
                  <a:lnTo>
                    <a:pt x="372110" y="678179"/>
                  </a:lnTo>
                  <a:lnTo>
                    <a:pt x="422603" y="675084"/>
                  </a:lnTo>
                  <a:lnTo>
                    <a:pt x="471031" y="666067"/>
                  </a:lnTo>
                  <a:lnTo>
                    <a:pt x="516952" y="651532"/>
                  </a:lnTo>
                  <a:lnTo>
                    <a:pt x="559921" y="631884"/>
                  </a:lnTo>
                  <a:lnTo>
                    <a:pt x="599495" y="607526"/>
                  </a:lnTo>
                  <a:lnTo>
                    <a:pt x="635231" y="578862"/>
                  </a:lnTo>
                  <a:lnTo>
                    <a:pt x="666686" y="546297"/>
                  </a:lnTo>
                  <a:lnTo>
                    <a:pt x="693416" y="510235"/>
                  </a:lnTo>
                  <a:lnTo>
                    <a:pt x="714977" y="471079"/>
                  </a:lnTo>
                  <a:lnTo>
                    <a:pt x="730927" y="429233"/>
                  </a:lnTo>
                  <a:lnTo>
                    <a:pt x="740823" y="385102"/>
                  </a:lnTo>
                  <a:lnTo>
                    <a:pt x="744220" y="339089"/>
                  </a:lnTo>
                  <a:lnTo>
                    <a:pt x="740823" y="293077"/>
                  </a:lnTo>
                  <a:lnTo>
                    <a:pt x="730927" y="248946"/>
                  </a:lnTo>
                  <a:lnTo>
                    <a:pt x="714977" y="207100"/>
                  </a:lnTo>
                  <a:lnTo>
                    <a:pt x="693416" y="167944"/>
                  </a:lnTo>
                  <a:lnTo>
                    <a:pt x="666686" y="131882"/>
                  </a:lnTo>
                  <a:lnTo>
                    <a:pt x="635231" y="99317"/>
                  </a:lnTo>
                  <a:lnTo>
                    <a:pt x="599495" y="70653"/>
                  </a:lnTo>
                  <a:lnTo>
                    <a:pt x="559921" y="46295"/>
                  </a:lnTo>
                  <a:lnTo>
                    <a:pt x="516952" y="26647"/>
                  </a:lnTo>
                  <a:lnTo>
                    <a:pt x="471031" y="12112"/>
                  </a:lnTo>
                  <a:lnTo>
                    <a:pt x="422603" y="3095"/>
                  </a:lnTo>
                  <a:lnTo>
                    <a:pt x="372110" y="0"/>
                  </a:lnTo>
                  <a:close/>
                </a:path>
              </a:pathLst>
            </a:custGeom>
            <a:solidFill>
              <a:srgbClr val="B8DF8B"/>
            </a:solidFill>
          </p:spPr>
          <p:txBody>
            <a:bodyPr wrap="square" lIns="0" tIns="0" rIns="0" bIns="0" rtlCol="0"/>
            <a:lstStyle/>
            <a:p/>
          </p:txBody>
        </p:sp>
        <p:sp>
          <p:nvSpPr>
            <p:cNvPr id="4" name="object 4"/>
            <p:cNvSpPr/>
            <p:nvPr/>
          </p:nvSpPr>
          <p:spPr>
            <a:xfrm>
              <a:off x="469900" y="1577341"/>
              <a:ext cx="744220" cy="678180"/>
            </a:xfrm>
            <a:custGeom>
              <a:avLst/>
              <a:gdLst/>
              <a:ahLst/>
              <a:cxnLst/>
              <a:rect l="l" t="t" r="r" b="b"/>
              <a:pathLst>
                <a:path w="744219" h="678180">
                  <a:moveTo>
                    <a:pt x="0" y="339089"/>
                  </a:moveTo>
                  <a:lnTo>
                    <a:pt x="3396" y="293077"/>
                  </a:lnTo>
                  <a:lnTo>
                    <a:pt x="13292" y="248946"/>
                  </a:lnTo>
                  <a:lnTo>
                    <a:pt x="29242" y="207100"/>
                  </a:lnTo>
                  <a:lnTo>
                    <a:pt x="50803" y="167944"/>
                  </a:lnTo>
                  <a:lnTo>
                    <a:pt x="77533" y="131882"/>
                  </a:lnTo>
                  <a:lnTo>
                    <a:pt x="108988" y="99317"/>
                  </a:lnTo>
                  <a:lnTo>
                    <a:pt x="144724" y="70653"/>
                  </a:lnTo>
                  <a:lnTo>
                    <a:pt x="184298" y="46295"/>
                  </a:lnTo>
                  <a:lnTo>
                    <a:pt x="227267" y="26647"/>
                  </a:lnTo>
                  <a:lnTo>
                    <a:pt x="273188" y="12112"/>
                  </a:lnTo>
                  <a:lnTo>
                    <a:pt x="321616" y="3095"/>
                  </a:lnTo>
                  <a:lnTo>
                    <a:pt x="372110" y="0"/>
                  </a:lnTo>
                  <a:lnTo>
                    <a:pt x="422603" y="3095"/>
                  </a:lnTo>
                  <a:lnTo>
                    <a:pt x="471031" y="12112"/>
                  </a:lnTo>
                  <a:lnTo>
                    <a:pt x="516952" y="26647"/>
                  </a:lnTo>
                  <a:lnTo>
                    <a:pt x="559921" y="46295"/>
                  </a:lnTo>
                  <a:lnTo>
                    <a:pt x="599495" y="70653"/>
                  </a:lnTo>
                  <a:lnTo>
                    <a:pt x="635231" y="99317"/>
                  </a:lnTo>
                  <a:lnTo>
                    <a:pt x="666686" y="131882"/>
                  </a:lnTo>
                  <a:lnTo>
                    <a:pt x="693416" y="167944"/>
                  </a:lnTo>
                  <a:lnTo>
                    <a:pt x="714977" y="207100"/>
                  </a:lnTo>
                  <a:lnTo>
                    <a:pt x="730927" y="248946"/>
                  </a:lnTo>
                  <a:lnTo>
                    <a:pt x="740823" y="293077"/>
                  </a:lnTo>
                  <a:lnTo>
                    <a:pt x="744220" y="339089"/>
                  </a:lnTo>
                  <a:lnTo>
                    <a:pt x="740823" y="385102"/>
                  </a:lnTo>
                  <a:lnTo>
                    <a:pt x="730927" y="429233"/>
                  </a:lnTo>
                  <a:lnTo>
                    <a:pt x="714977" y="471079"/>
                  </a:lnTo>
                  <a:lnTo>
                    <a:pt x="693416" y="510235"/>
                  </a:lnTo>
                  <a:lnTo>
                    <a:pt x="666686" y="546297"/>
                  </a:lnTo>
                  <a:lnTo>
                    <a:pt x="635231" y="578862"/>
                  </a:lnTo>
                  <a:lnTo>
                    <a:pt x="599495" y="607526"/>
                  </a:lnTo>
                  <a:lnTo>
                    <a:pt x="559921" y="631884"/>
                  </a:lnTo>
                  <a:lnTo>
                    <a:pt x="516952" y="651532"/>
                  </a:lnTo>
                  <a:lnTo>
                    <a:pt x="471031" y="666067"/>
                  </a:lnTo>
                  <a:lnTo>
                    <a:pt x="422603" y="675084"/>
                  </a:lnTo>
                  <a:lnTo>
                    <a:pt x="372110" y="678179"/>
                  </a:lnTo>
                  <a:lnTo>
                    <a:pt x="321616" y="675084"/>
                  </a:lnTo>
                  <a:lnTo>
                    <a:pt x="273188" y="666067"/>
                  </a:lnTo>
                  <a:lnTo>
                    <a:pt x="227267" y="651532"/>
                  </a:lnTo>
                  <a:lnTo>
                    <a:pt x="184298" y="631884"/>
                  </a:lnTo>
                  <a:lnTo>
                    <a:pt x="144724" y="607526"/>
                  </a:lnTo>
                  <a:lnTo>
                    <a:pt x="108988" y="578862"/>
                  </a:lnTo>
                  <a:lnTo>
                    <a:pt x="77533" y="546297"/>
                  </a:lnTo>
                  <a:lnTo>
                    <a:pt x="50803" y="510235"/>
                  </a:lnTo>
                  <a:lnTo>
                    <a:pt x="29242" y="471079"/>
                  </a:lnTo>
                  <a:lnTo>
                    <a:pt x="13292" y="429233"/>
                  </a:lnTo>
                  <a:lnTo>
                    <a:pt x="3396" y="385102"/>
                  </a:lnTo>
                  <a:lnTo>
                    <a:pt x="0" y="339089"/>
                  </a:lnTo>
                  <a:close/>
                </a:path>
              </a:pathLst>
            </a:custGeom>
            <a:ln w="9525">
              <a:solidFill>
                <a:srgbClr val="000000"/>
              </a:solidFill>
            </a:ln>
          </p:spPr>
          <p:txBody>
            <a:bodyPr wrap="square" lIns="0" tIns="0" rIns="0" bIns="0" rtlCol="0"/>
            <a:lstStyle/>
            <a:p/>
          </p:txBody>
        </p:sp>
      </p:grpSp>
      <p:sp>
        <p:nvSpPr>
          <p:cNvPr id="5" name="object 5"/>
          <p:cNvSpPr txBox="1"/>
          <p:nvPr/>
        </p:nvSpPr>
        <p:spPr>
          <a:xfrm>
            <a:off x="713930" y="1761172"/>
            <a:ext cx="254000" cy="299720"/>
          </a:xfrm>
          <a:prstGeom prst="rect">
            <a:avLst/>
          </a:prstGeom>
        </p:spPr>
        <p:txBody>
          <a:bodyPr wrap="square" lIns="0" tIns="12700" rIns="0" bIns="0" rtlCol="0" vert="horz">
            <a:spAutoFit/>
          </a:bodyPr>
          <a:lstStyle/>
          <a:p>
            <a:pPr marL="12700">
              <a:lnSpc>
                <a:spcPct val="100000"/>
              </a:lnSpc>
              <a:spcBef>
                <a:spcPts val="100"/>
              </a:spcBef>
            </a:pPr>
            <a:r>
              <a:rPr dirty="0" sz="1800" spc="-10" b="1">
                <a:latin typeface="MS PGothic"/>
                <a:cs typeface="MS PGothic"/>
              </a:rPr>
              <a:t>例</a:t>
            </a:r>
            <a:endParaRPr sz="1800">
              <a:latin typeface="MS PGothic"/>
              <a:cs typeface="MS PGothic"/>
            </a:endParaRPr>
          </a:p>
        </p:txBody>
      </p:sp>
      <p:sp>
        <p:nvSpPr>
          <p:cNvPr id="6" name="object 6"/>
          <p:cNvSpPr txBox="1"/>
          <p:nvPr/>
        </p:nvSpPr>
        <p:spPr>
          <a:xfrm>
            <a:off x="487680" y="787400"/>
            <a:ext cx="7927340" cy="487680"/>
          </a:xfrm>
          <a:prstGeom prst="rect">
            <a:avLst/>
          </a:prstGeom>
          <a:solidFill>
            <a:srgbClr val="FFC000"/>
          </a:solidFill>
        </p:spPr>
        <p:txBody>
          <a:bodyPr wrap="square" lIns="0" tIns="124460" rIns="0" bIns="0" rtlCol="0" vert="horz">
            <a:spAutoFit/>
          </a:bodyPr>
          <a:lstStyle/>
          <a:p>
            <a:pPr marL="142875">
              <a:lnSpc>
                <a:spcPct val="100000"/>
              </a:lnSpc>
              <a:spcBef>
                <a:spcPts val="980"/>
              </a:spcBef>
            </a:pPr>
            <a:r>
              <a:rPr dirty="0" sz="1600" spc="35" b="1">
                <a:solidFill>
                  <a:srgbClr val="FFFFFF"/>
                </a:solidFill>
                <a:latin typeface="Yu Gothic UI Semibold"/>
                <a:cs typeface="Yu Gothic UI Semibold"/>
              </a:rPr>
              <a:t>BI</a:t>
            </a:r>
            <a:r>
              <a:rPr dirty="0" sz="1600" spc="155" b="1">
                <a:solidFill>
                  <a:srgbClr val="FFFFFF"/>
                </a:solidFill>
                <a:latin typeface="Yu Gothic UI Semibold"/>
                <a:cs typeface="Yu Gothic UI Semibold"/>
              </a:rPr>
              <a:t>給付額</a:t>
            </a:r>
            <a:r>
              <a:rPr dirty="0" sz="1600" spc="120" b="1">
                <a:solidFill>
                  <a:srgbClr val="FFFFFF"/>
                </a:solidFill>
                <a:latin typeface="Yu Gothic UI Semibold"/>
                <a:cs typeface="Yu Gothic UI Semibold"/>
              </a:rPr>
              <a:t>を</a:t>
            </a:r>
            <a:r>
              <a:rPr dirty="0" sz="1600" spc="100" b="1">
                <a:solidFill>
                  <a:srgbClr val="FFFFFF"/>
                </a:solidFill>
                <a:latin typeface="Yu Gothic UI Semibold"/>
                <a:cs typeface="Yu Gothic UI Semibold"/>
              </a:rPr>
              <a:t>、</a:t>
            </a:r>
            <a:r>
              <a:rPr dirty="0" sz="1600" spc="155" b="1">
                <a:solidFill>
                  <a:srgbClr val="FFFFFF"/>
                </a:solidFill>
                <a:latin typeface="Yu Gothic UI Semibold"/>
                <a:cs typeface="Yu Gothic UI Semibold"/>
              </a:rPr>
              <a:t>仮</a:t>
            </a:r>
            <a:r>
              <a:rPr dirty="0" sz="1600" spc="125" b="1">
                <a:solidFill>
                  <a:srgbClr val="FFFFFF"/>
                </a:solidFill>
                <a:latin typeface="Yu Gothic UI Semibold"/>
                <a:cs typeface="Yu Gothic UI Semibold"/>
              </a:rPr>
              <a:t>に</a:t>
            </a:r>
            <a:r>
              <a:rPr dirty="0" sz="1600" spc="155" b="1">
                <a:solidFill>
                  <a:srgbClr val="FFFFFF"/>
                </a:solidFill>
                <a:latin typeface="Yu Gothic UI Semibold"/>
                <a:cs typeface="Yu Gothic UI Semibold"/>
              </a:rPr>
              <a:t>一人当</a:t>
            </a:r>
            <a:r>
              <a:rPr dirty="0" sz="1600" spc="125" b="1">
                <a:solidFill>
                  <a:srgbClr val="FFFFFF"/>
                </a:solidFill>
                <a:latin typeface="Yu Gothic UI Semibold"/>
                <a:cs typeface="Yu Gothic UI Semibold"/>
              </a:rPr>
              <a:t>た</a:t>
            </a:r>
            <a:r>
              <a:rPr dirty="0" sz="1600" spc="110" b="1">
                <a:solidFill>
                  <a:srgbClr val="FFFFFF"/>
                </a:solidFill>
                <a:latin typeface="Yu Gothic UI Semibold"/>
                <a:cs typeface="Yu Gothic UI Semibold"/>
              </a:rPr>
              <a:t>り</a:t>
            </a:r>
            <a:r>
              <a:rPr dirty="0" sz="1600" spc="155" b="1">
                <a:solidFill>
                  <a:srgbClr val="FFFFFF"/>
                </a:solidFill>
                <a:latin typeface="Yu Gothic UI Semibold"/>
                <a:cs typeface="Yu Gothic UI Semibold"/>
              </a:rPr>
              <a:t>月額</a:t>
            </a:r>
            <a:r>
              <a:rPr dirty="0" sz="1600" spc="-15" b="1">
                <a:solidFill>
                  <a:srgbClr val="FFFFFF"/>
                </a:solidFill>
                <a:latin typeface="Yu Gothic UI Semibold"/>
                <a:cs typeface="Yu Gothic UI Semibold"/>
              </a:rPr>
              <a:t>6</a:t>
            </a:r>
            <a:r>
              <a:rPr dirty="0" sz="1600" spc="140" b="1">
                <a:solidFill>
                  <a:srgbClr val="FFFFFF"/>
                </a:solidFill>
                <a:latin typeface="Yu Gothic UI Semibold"/>
                <a:cs typeface="Yu Gothic UI Semibold"/>
              </a:rPr>
              <a:t>万円（高齢者</a:t>
            </a:r>
            <a:r>
              <a:rPr dirty="0" sz="1600" spc="110" b="1">
                <a:solidFill>
                  <a:srgbClr val="FFFFFF"/>
                </a:solidFill>
                <a:latin typeface="Yu Gothic UI Semibold"/>
                <a:cs typeface="Yu Gothic UI Semibold"/>
              </a:rPr>
              <a:t>プ</a:t>
            </a:r>
            <a:r>
              <a:rPr dirty="0" sz="1600" spc="100" b="1">
                <a:solidFill>
                  <a:srgbClr val="FFFFFF"/>
                </a:solidFill>
                <a:latin typeface="Yu Gothic UI Semibold"/>
                <a:cs typeface="Yu Gothic UI Semibold"/>
              </a:rPr>
              <a:t>ラ</a:t>
            </a:r>
            <a:r>
              <a:rPr dirty="0" sz="1600" spc="110" b="1">
                <a:solidFill>
                  <a:srgbClr val="FFFFFF"/>
                </a:solidFill>
                <a:latin typeface="Yu Gothic UI Semibold"/>
                <a:cs typeface="Yu Gothic UI Semibold"/>
              </a:rPr>
              <a:t>ス</a:t>
            </a:r>
            <a:r>
              <a:rPr dirty="0" sz="1600" spc="-10" b="1">
                <a:solidFill>
                  <a:srgbClr val="FFFFFF"/>
                </a:solidFill>
                <a:latin typeface="Yu Gothic UI Semibold"/>
                <a:cs typeface="Yu Gothic UI Semibold"/>
              </a:rPr>
              <a:t>2</a:t>
            </a:r>
            <a:r>
              <a:rPr dirty="0" sz="1600" spc="130" b="1">
                <a:solidFill>
                  <a:srgbClr val="FFFFFF"/>
                </a:solidFill>
                <a:latin typeface="Yu Gothic UI Semibold"/>
                <a:cs typeface="Yu Gothic UI Semibold"/>
              </a:rPr>
              <a:t>万円）</a:t>
            </a:r>
            <a:r>
              <a:rPr dirty="0" sz="1600" spc="95" b="1">
                <a:solidFill>
                  <a:srgbClr val="FFFFFF"/>
                </a:solidFill>
                <a:latin typeface="Yu Gothic UI Semibold"/>
                <a:cs typeface="Yu Gothic UI Semibold"/>
              </a:rPr>
              <a:t>と</a:t>
            </a:r>
            <a:r>
              <a:rPr dirty="0" sz="1600" spc="130" b="1">
                <a:solidFill>
                  <a:srgbClr val="FFFFFF"/>
                </a:solidFill>
                <a:latin typeface="Yu Gothic UI Semibold"/>
                <a:cs typeface="Yu Gothic UI Semibold"/>
              </a:rPr>
              <a:t>設定</a:t>
            </a:r>
            <a:r>
              <a:rPr dirty="0" sz="1600" spc="90" b="1">
                <a:solidFill>
                  <a:srgbClr val="FFFFFF"/>
                </a:solidFill>
                <a:latin typeface="Yu Gothic UI Semibold"/>
                <a:cs typeface="Yu Gothic UI Semibold"/>
              </a:rPr>
              <a:t>し</a:t>
            </a:r>
            <a:r>
              <a:rPr dirty="0" sz="1600" spc="105" b="1">
                <a:solidFill>
                  <a:srgbClr val="FFFFFF"/>
                </a:solidFill>
                <a:latin typeface="Yu Gothic UI Semibold"/>
                <a:cs typeface="Yu Gothic UI Semibold"/>
              </a:rPr>
              <a:t>た</a:t>
            </a:r>
            <a:r>
              <a:rPr dirty="0" sz="1600" spc="130" b="1">
                <a:solidFill>
                  <a:srgbClr val="FFFFFF"/>
                </a:solidFill>
                <a:latin typeface="Yu Gothic UI Semibold"/>
                <a:cs typeface="Yu Gothic UI Semibold"/>
              </a:rPr>
              <a:t>場合</a:t>
            </a:r>
            <a:r>
              <a:rPr dirty="0" sz="1600" spc="105" b="1">
                <a:solidFill>
                  <a:srgbClr val="FFFFFF"/>
                </a:solidFill>
                <a:latin typeface="Yu Gothic UI Semibold"/>
                <a:cs typeface="Yu Gothic UI Semibold"/>
              </a:rPr>
              <a:t>の</a:t>
            </a:r>
            <a:r>
              <a:rPr dirty="0" sz="1600" spc="130" b="1">
                <a:solidFill>
                  <a:srgbClr val="FFFFFF"/>
                </a:solidFill>
                <a:latin typeface="Yu Gothic UI Semibold"/>
                <a:cs typeface="Yu Gothic UI Semibold"/>
              </a:rPr>
              <a:t>例</a:t>
            </a:r>
            <a:endParaRPr sz="1600">
              <a:latin typeface="Yu Gothic UI Semibold"/>
              <a:cs typeface="Yu Gothic UI Semibold"/>
            </a:endParaRPr>
          </a:p>
        </p:txBody>
      </p:sp>
      <p:sp>
        <p:nvSpPr>
          <p:cNvPr id="7" name="object 7"/>
          <p:cNvSpPr txBox="1">
            <a:spLocks noGrp="1"/>
          </p:cNvSpPr>
          <p:nvPr>
            <p:ph type="title"/>
          </p:nvPr>
        </p:nvSpPr>
        <p:spPr>
          <a:xfrm>
            <a:off x="351219" y="110988"/>
            <a:ext cx="3361054" cy="391160"/>
          </a:xfrm>
          <a:prstGeom prst="rect"/>
        </p:spPr>
        <p:txBody>
          <a:bodyPr wrap="square" lIns="0" tIns="12700" rIns="0" bIns="0" rtlCol="0" vert="horz">
            <a:spAutoFit/>
          </a:bodyPr>
          <a:lstStyle/>
          <a:p>
            <a:pPr marL="12700">
              <a:lnSpc>
                <a:spcPct val="100000"/>
              </a:lnSpc>
              <a:spcBef>
                <a:spcPts val="100"/>
              </a:spcBef>
            </a:pPr>
            <a:r>
              <a:rPr dirty="0" u="none" spc="70">
                <a:solidFill>
                  <a:srgbClr val="000000"/>
                </a:solidFill>
              </a:rPr>
              <a:t>B</a:t>
            </a:r>
            <a:r>
              <a:rPr dirty="0" u="none" spc="35">
                <a:solidFill>
                  <a:srgbClr val="000000"/>
                </a:solidFill>
              </a:rPr>
              <a:t>I</a:t>
            </a:r>
            <a:r>
              <a:rPr dirty="0" u="none" spc="190">
                <a:solidFill>
                  <a:srgbClr val="000000"/>
                </a:solidFill>
              </a:rPr>
              <a:t>給付額について（例）</a:t>
            </a:r>
          </a:p>
        </p:txBody>
      </p:sp>
      <p:grpSp>
        <p:nvGrpSpPr>
          <p:cNvPr id="8" name="object 8"/>
          <p:cNvGrpSpPr/>
          <p:nvPr/>
        </p:nvGrpSpPr>
        <p:grpSpPr>
          <a:xfrm>
            <a:off x="1267777" y="3528381"/>
            <a:ext cx="1548765" cy="1162685"/>
            <a:chOff x="1267777" y="3528381"/>
            <a:chExt cx="1548765" cy="1162685"/>
          </a:xfrm>
        </p:grpSpPr>
        <p:pic>
          <p:nvPicPr>
            <p:cNvPr id="9" name="object 9"/>
            <p:cNvPicPr/>
            <p:nvPr/>
          </p:nvPicPr>
          <p:blipFill>
            <a:blip r:embed="rId2" cstate="print"/>
            <a:stretch>
              <a:fillRect/>
            </a:stretch>
          </p:blipFill>
          <p:spPr>
            <a:xfrm>
              <a:off x="1272540" y="3533139"/>
              <a:ext cx="1539239" cy="1153159"/>
            </a:xfrm>
            <a:prstGeom prst="rect">
              <a:avLst/>
            </a:prstGeom>
          </p:spPr>
        </p:pic>
        <p:sp>
          <p:nvSpPr>
            <p:cNvPr id="10" name="object 10"/>
            <p:cNvSpPr/>
            <p:nvPr/>
          </p:nvSpPr>
          <p:spPr>
            <a:xfrm>
              <a:off x="1272539" y="3725332"/>
              <a:ext cx="1539240" cy="192405"/>
            </a:xfrm>
            <a:custGeom>
              <a:avLst/>
              <a:gdLst/>
              <a:ahLst/>
              <a:cxnLst/>
              <a:rect l="l" t="t" r="r" b="b"/>
              <a:pathLst>
                <a:path w="1539239" h="192404">
                  <a:moveTo>
                    <a:pt x="1539240" y="0"/>
                  </a:moveTo>
                  <a:lnTo>
                    <a:pt x="1525362" y="36521"/>
                  </a:lnTo>
                  <a:lnTo>
                    <a:pt x="1485449" y="70728"/>
                  </a:lnTo>
                  <a:lnTo>
                    <a:pt x="1422082" y="101978"/>
                  </a:lnTo>
                  <a:lnTo>
                    <a:pt x="1382409" y="116292"/>
                  </a:lnTo>
                  <a:lnTo>
                    <a:pt x="1337840" y="129626"/>
                  </a:lnTo>
                  <a:lnTo>
                    <a:pt x="1288698" y="141897"/>
                  </a:lnTo>
                  <a:lnTo>
                    <a:pt x="1235305" y="153027"/>
                  </a:lnTo>
                  <a:lnTo>
                    <a:pt x="1177983" y="162933"/>
                  </a:lnTo>
                  <a:lnTo>
                    <a:pt x="1117056" y="171537"/>
                  </a:lnTo>
                  <a:lnTo>
                    <a:pt x="1052845" y="178757"/>
                  </a:lnTo>
                  <a:lnTo>
                    <a:pt x="985673" y="184512"/>
                  </a:lnTo>
                  <a:lnTo>
                    <a:pt x="915864" y="188723"/>
                  </a:lnTo>
                  <a:lnTo>
                    <a:pt x="843738" y="191309"/>
                  </a:lnTo>
                  <a:lnTo>
                    <a:pt x="769620" y="192189"/>
                  </a:lnTo>
                  <a:lnTo>
                    <a:pt x="695501" y="191309"/>
                  </a:lnTo>
                  <a:lnTo>
                    <a:pt x="623375" y="188723"/>
                  </a:lnTo>
                  <a:lnTo>
                    <a:pt x="553566" y="184512"/>
                  </a:lnTo>
                  <a:lnTo>
                    <a:pt x="486394" y="178757"/>
                  </a:lnTo>
                  <a:lnTo>
                    <a:pt x="422183" y="171537"/>
                  </a:lnTo>
                  <a:lnTo>
                    <a:pt x="361256" y="162933"/>
                  </a:lnTo>
                  <a:lnTo>
                    <a:pt x="303934" y="153027"/>
                  </a:lnTo>
                  <a:lnTo>
                    <a:pt x="250541" y="141897"/>
                  </a:lnTo>
                  <a:lnTo>
                    <a:pt x="201399" y="129626"/>
                  </a:lnTo>
                  <a:lnTo>
                    <a:pt x="156830" y="116292"/>
                  </a:lnTo>
                  <a:lnTo>
                    <a:pt x="117157" y="101978"/>
                  </a:lnTo>
                  <a:lnTo>
                    <a:pt x="53790" y="70728"/>
                  </a:lnTo>
                  <a:lnTo>
                    <a:pt x="13877" y="36521"/>
                  </a:lnTo>
                  <a:lnTo>
                    <a:pt x="3523" y="18509"/>
                  </a:lnTo>
                  <a:lnTo>
                    <a:pt x="0" y="0"/>
                  </a:lnTo>
                </a:path>
              </a:pathLst>
            </a:custGeom>
            <a:ln w="9525">
              <a:solidFill>
                <a:srgbClr val="000000"/>
              </a:solidFill>
            </a:ln>
          </p:spPr>
          <p:txBody>
            <a:bodyPr wrap="square" lIns="0" tIns="0" rIns="0" bIns="0" rtlCol="0"/>
            <a:lstStyle/>
            <a:p/>
          </p:txBody>
        </p:sp>
        <p:sp>
          <p:nvSpPr>
            <p:cNvPr id="11" name="object 11"/>
            <p:cNvSpPr/>
            <p:nvPr/>
          </p:nvSpPr>
          <p:spPr>
            <a:xfrm>
              <a:off x="1272539" y="3533143"/>
              <a:ext cx="1539240" cy="1153160"/>
            </a:xfrm>
            <a:custGeom>
              <a:avLst/>
              <a:gdLst/>
              <a:ahLst/>
              <a:cxnLst/>
              <a:rect l="l" t="t" r="r" b="b"/>
              <a:pathLst>
                <a:path w="1539239" h="1153160">
                  <a:moveTo>
                    <a:pt x="0" y="192189"/>
                  </a:moveTo>
                  <a:lnTo>
                    <a:pt x="13877" y="155667"/>
                  </a:lnTo>
                  <a:lnTo>
                    <a:pt x="53790" y="121460"/>
                  </a:lnTo>
                  <a:lnTo>
                    <a:pt x="117157" y="90210"/>
                  </a:lnTo>
                  <a:lnTo>
                    <a:pt x="156830" y="75896"/>
                  </a:lnTo>
                  <a:lnTo>
                    <a:pt x="201399" y="62563"/>
                  </a:lnTo>
                  <a:lnTo>
                    <a:pt x="250541" y="50291"/>
                  </a:lnTo>
                  <a:lnTo>
                    <a:pt x="303934" y="39162"/>
                  </a:lnTo>
                  <a:lnTo>
                    <a:pt x="361256" y="29255"/>
                  </a:lnTo>
                  <a:lnTo>
                    <a:pt x="422183" y="20651"/>
                  </a:lnTo>
                  <a:lnTo>
                    <a:pt x="486394" y="13431"/>
                  </a:lnTo>
                  <a:lnTo>
                    <a:pt x="553566" y="7676"/>
                  </a:lnTo>
                  <a:lnTo>
                    <a:pt x="623375" y="3465"/>
                  </a:lnTo>
                  <a:lnTo>
                    <a:pt x="695501" y="879"/>
                  </a:lnTo>
                  <a:lnTo>
                    <a:pt x="769620" y="0"/>
                  </a:lnTo>
                  <a:lnTo>
                    <a:pt x="843738" y="879"/>
                  </a:lnTo>
                  <a:lnTo>
                    <a:pt x="915864" y="3465"/>
                  </a:lnTo>
                  <a:lnTo>
                    <a:pt x="985673" y="7676"/>
                  </a:lnTo>
                  <a:lnTo>
                    <a:pt x="1052845" y="13431"/>
                  </a:lnTo>
                  <a:lnTo>
                    <a:pt x="1117056" y="20651"/>
                  </a:lnTo>
                  <a:lnTo>
                    <a:pt x="1177983" y="29255"/>
                  </a:lnTo>
                  <a:lnTo>
                    <a:pt x="1235305" y="39162"/>
                  </a:lnTo>
                  <a:lnTo>
                    <a:pt x="1288698" y="50291"/>
                  </a:lnTo>
                  <a:lnTo>
                    <a:pt x="1337840" y="62563"/>
                  </a:lnTo>
                  <a:lnTo>
                    <a:pt x="1382409" y="75896"/>
                  </a:lnTo>
                  <a:lnTo>
                    <a:pt x="1422082" y="90210"/>
                  </a:lnTo>
                  <a:lnTo>
                    <a:pt x="1485449" y="121460"/>
                  </a:lnTo>
                  <a:lnTo>
                    <a:pt x="1525362" y="155667"/>
                  </a:lnTo>
                  <a:lnTo>
                    <a:pt x="1539240" y="192189"/>
                  </a:lnTo>
                  <a:lnTo>
                    <a:pt x="1539240" y="960958"/>
                  </a:lnTo>
                  <a:lnTo>
                    <a:pt x="1525362" y="997480"/>
                  </a:lnTo>
                  <a:lnTo>
                    <a:pt x="1485449" y="1031688"/>
                  </a:lnTo>
                  <a:lnTo>
                    <a:pt x="1422082" y="1062940"/>
                  </a:lnTo>
                  <a:lnTo>
                    <a:pt x="1382409" y="1077255"/>
                  </a:lnTo>
                  <a:lnTo>
                    <a:pt x="1337840" y="1090589"/>
                  </a:lnTo>
                  <a:lnTo>
                    <a:pt x="1288698" y="1102862"/>
                  </a:lnTo>
                  <a:lnTo>
                    <a:pt x="1235305" y="1113993"/>
                  </a:lnTo>
                  <a:lnTo>
                    <a:pt x="1177983" y="1123901"/>
                  </a:lnTo>
                  <a:lnTo>
                    <a:pt x="1117056" y="1132505"/>
                  </a:lnTo>
                  <a:lnTo>
                    <a:pt x="1052845" y="1139726"/>
                  </a:lnTo>
                  <a:lnTo>
                    <a:pt x="985673" y="1145482"/>
                  </a:lnTo>
                  <a:lnTo>
                    <a:pt x="915864" y="1149694"/>
                  </a:lnTo>
                  <a:lnTo>
                    <a:pt x="843738" y="1152280"/>
                  </a:lnTo>
                  <a:lnTo>
                    <a:pt x="769620" y="1153159"/>
                  </a:lnTo>
                  <a:lnTo>
                    <a:pt x="695501" y="1152280"/>
                  </a:lnTo>
                  <a:lnTo>
                    <a:pt x="623375" y="1149694"/>
                  </a:lnTo>
                  <a:lnTo>
                    <a:pt x="553566" y="1145482"/>
                  </a:lnTo>
                  <a:lnTo>
                    <a:pt x="486394" y="1139726"/>
                  </a:lnTo>
                  <a:lnTo>
                    <a:pt x="422183" y="1132505"/>
                  </a:lnTo>
                  <a:lnTo>
                    <a:pt x="361256" y="1123901"/>
                  </a:lnTo>
                  <a:lnTo>
                    <a:pt x="303934" y="1113993"/>
                  </a:lnTo>
                  <a:lnTo>
                    <a:pt x="250541" y="1102862"/>
                  </a:lnTo>
                  <a:lnTo>
                    <a:pt x="201399" y="1090589"/>
                  </a:lnTo>
                  <a:lnTo>
                    <a:pt x="156830" y="1077255"/>
                  </a:lnTo>
                  <a:lnTo>
                    <a:pt x="117157" y="1062940"/>
                  </a:lnTo>
                  <a:lnTo>
                    <a:pt x="53790" y="1031688"/>
                  </a:lnTo>
                  <a:lnTo>
                    <a:pt x="13877" y="997480"/>
                  </a:lnTo>
                  <a:lnTo>
                    <a:pt x="0" y="960958"/>
                  </a:lnTo>
                  <a:lnTo>
                    <a:pt x="0" y="192189"/>
                  </a:lnTo>
                  <a:close/>
                </a:path>
              </a:pathLst>
            </a:custGeom>
            <a:ln w="9524">
              <a:solidFill>
                <a:srgbClr val="000000"/>
              </a:solidFill>
            </a:ln>
          </p:spPr>
          <p:txBody>
            <a:bodyPr wrap="square" lIns="0" tIns="0" rIns="0" bIns="0" rtlCol="0"/>
            <a:lstStyle/>
            <a:p/>
          </p:txBody>
        </p:sp>
      </p:grpSp>
      <p:grpSp>
        <p:nvGrpSpPr>
          <p:cNvPr id="12" name="object 12"/>
          <p:cNvGrpSpPr/>
          <p:nvPr/>
        </p:nvGrpSpPr>
        <p:grpSpPr>
          <a:xfrm>
            <a:off x="1155700" y="4831079"/>
            <a:ext cx="1844039" cy="571500"/>
            <a:chOff x="1155700" y="4831079"/>
            <a:chExt cx="1844039" cy="571500"/>
          </a:xfrm>
        </p:grpSpPr>
        <p:pic>
          <p:nvPicPr>
            <p:cNvPr id="13" name="object 13"/>
            <p:cNvPicPr/>
            <p:nvPr/>
          </p:nvPicPr>
          <p:blipFill>
            <a:blip r:embed="rId3" cstate="print"/>
            <a:stretch>
              <a:fillRect/>
            </a:stretch>
          </p:blipFill>
          <p:spPr>
            <a:xfrm>
              <a:off x="1155700" y="4831079"/>
              <a:ext cx="322579" cy="261619"/>
            </a:xfrm>
            <a:prstGeom prst="rect">
              <a:avLst/>
            </a:prstGeom>
          </p:spPr>
        </p:pic>
        <p:pic>
          <p:nvPicPr>
            <p:cNvPr id="14" name="object 14"/>
            <p:cNvPicPr/>
            <p:nvPr/>
          </p:nvPicPr>
          <p:blipFill>
            <a:blip r:embed="rId4" cstate="print"/>
            <a:stretch>
              <a:fillRect/>
            </a:stretch>
          </p:blipFill>
          <p:spPr>
            <a:xfrm>
              <a:off x="1371600" y="4836160"/>
              <a:ext cx="322579" cy="264159"/>
            </a:xfrm>
            <a:prstGeom prst="rect">
              <a:avLst/>
            </a:prstGeom>
          </p:spPr>
        </p:pic>
        <p:pic>
          <p:nvPicPr>
            <p:cNvPr id="15" name="object 15"/>
            <p:cNvPicPr/>
            <p:nvPr/>
          </p:nvPicPr>
          <p:blipFill>
            <a:blip r:embed="rId5" cstate="print"/>
            <a:stretch>
              <a:fillRect/>
            </a:stretch>
          </p:blipFill>
          <p:spPr>
            <a:xfrm>
              <a:off x="1155700" y="5128260"/>
              <a:ext cx="322579" cy="264159"/>
            </a:xfrm>
            <a:prstGeom prst="rect">
              <a:avLst/>
            </a:prstGeom>
          </p:spPr>
        </p:pic>
        <p:pic>
          <p:nvPicPr>
            <p:cNvPr id="16" name="object 16"/>
            <p:cNvPicPr/>
            <p:nvPr/>
          </p:nvPicPr>
          <p:blipFill>
            <a:blip r:embed="rId4" cstate="print"/>
            <a:stretch>
              <a:fillRect/>
            </a:stretch>
          </p:blipFill>
          <p:spPr>
            <a:xfrm>
              <a:off x="1371600" y="5133339"/>
              <a:ext cx="322579" cy="264159"/>
            </a:xfrm>
            <a:prstGeom prst="rect">
              <a:avLst/>
            </a:prstGeom>
          </p:spPr>
        </p:pic>
        <p:pic>
          <p:nvPicPr>
            <p:cNvPr id="17" name="object 17"/>
            <p:cNvPicPr/>
            <p:nvPr/>
          </p:nvPicPr>
          <p:blipFill>
            <a:blip r:embed="rId5" cstate="print"/>
            <a:stretch>
              <a:fillRect/>
            </a:stretch>
          </p:blipFill>
          <p:spPr>
            <a:xfrm>
              <a:off x="1584960" y="5135879"/>
              <a:ext cx="322579" cy="264159"/>
            </a:xfrm>
            <a:prstGeom prst="rect">
              <a:avLst/>
            </a:prstGeom>
          </p:spPr>
        </p:pic>
        <p:pic>
          <p:nvPicPr>
            <p:cNvPr id="18" name="object 18"/>
            <p:cNvPicPr/>
            <p:nvPr/>
          </p:nvPicPr>
          <p:blipFill>
            <a:blip r:embed="rId4" cstate="print"/>
            <a:stretch>
              <a:fillRect/>
            </a:stretch>
          </p:blipFill>
          <p:spPr>
            <a:xfrm>
              <a:off x="1800860" y="5133339"/>
              <a:ext cx="322579" cy="264159"/>
            </a:xfrm>
            <a:prstGeom prst="rect">
              <a:avLst/>
            </a:prstGeom>
          </p:spPr>
        </p:pic>
        <p:pic>
          <p:nvPicPr>
            <p:cNvPr id="19" name="object 19"/>
            <p:cNvPicPr/>
            <p:nvPr/>
          </p:nvPicPr>
          <p:blipFill>
            <a:blip r:embed="rId3" cstate="print"/>
            <a:stretch>
              <a:fillRect/>
            </a:stretch>
          </p:blipFill>
          <p:spPr>
            <a:xfrm>
              <a:off x="1584960" y="4831079"/>
              <a:ext cx="322579" cy="261619"/>
            </a:xfrm>
            <a:prstGeom prst="rect">
              <a:avLst/>
            </a:prstGeom>
          </p:spPr>
        </p:pic>
        <p:pic>
          <p:nvPicPr>
            <p:cNvPr id="20" name="object 20"/>
            <p:cNvPicPr/>
            <p:nvPr/>
          </p:nvPicPr>
          <p:blipFill>
            <a:blip r:embed="rId4" cstate="print"/>
            <a:stretch>
              <a:fillRect/>
            </a:stretch>
          </p:blipFill>
          <p:spPr>
            <a:xfrm>
              <a:off x="1800860" y="4831079"/>
              <a:ext cx="322579" cy="264159"/>
            </a:xfrm>
            <a:prstGeom prst="rect">
              <a:avLst/>
            </a:prstGeom>
          </p:spPr>
        </p:pic>
        <p:pic>
          <p:nvPicPr>
            <p:cNvPr id="21" name="object 21"/>
            <p:cNvPicPr/>
            <p:nvPr/>
          </p:nvPicPr>
          <p:blipFill>
            <a:blip r:embed="rId5" cstate="print"/>
            <a:stretch>
              <a:fillRect/>
            </a:stretch>
          </p:blipFill>
          <p:spPr>
            <a:xfrm>
              <a:off x="2034540" y="4833619"/>
              <a:ext cx="322579" cy="264159"/>
            </a:xfrm>
            <a:prstGeom prst="rect">
              <a:avLst/>
            </a:prstGeom>
          </p:spPr>
        </p:pic>
        <p:pic>
          <p:nvPicPr>
            <p:cNvPr id="22" name="object 22"/>
            <p:cNvPicPr/>
            <p:nvPr/>
          </p:nvPicPr>
          <p:blipFill>
            <a:blip r:embed="rId4" cstate="print"/>
            <a:stretch>
              <a:fillRect/>
            </a:stretch>
          </p:blipFill>
          <p:spPr>
            <a:xfrm>
              <a:off x="2250440" y="4838699"/>
              <a:ext cx="320039" cy="264159"/>
            </a:xfrm>
            <a:prstGeom prst="rect">
              <a:avLst/>
            </a:prstGeom>
          </p:spPr>
        </p:pic>
        <p:pic>
          <p:nvPicPr>
            <p:cNvPr id="23" name="object 23"/>
            <p:cNvPicPr/>
            <p:nvPr/>
          </p:nvPicPr>
          <p:blipFill>
            <a:blip r:embed="rId5" cstate="print"/>
            <a:stretch>
              <a:fillRect/>
            </a:stretch>
          </p:blipFill>
          <p:spPr>
            <a:xfrm>
              <a:off x="2034540" y="5130799"/>
              <a:ext cx="322579" cy="264159"/>
            </a:xfrm>
            <a:prstGeom prst="rect">
              <a:avLst/>
            </a:prstGeom>
          </p:spPr>
        </p:pic>
        <p:pic>
          <p:nvPicPr>
            <p:cNvPr id="24" name="object 24"/>
            <p:cNvPicPr/>
            <p:nvPr/>
          </p:nvPicPr>
          <p:blipFill>
            <a:blip r:embed="rId4" cstate="print"/>
            <a:stretch>
              <a:fillRect/>
            </a:stretch>
          </p:blipFill>
          <p:spPr>
            <a:xfrm>
              <a:off x="2250440" y="5135879"/>
              <a:ext cx="320039" cy="264159"/>
            </a:xfrm>
            <a:prstGeom prst="rect">
              <a:avLst/>
            </a:prstGeom>
          </p:spPr>
        </p:pic>
        <p:pic>
          <p:nvPicPr>
            <p:cNvPr id="25" name="object 25"/>
            <p:cNvPicPr/>
            <p:nvPr/>
          </p:nvPicPr>
          <p:blipFill>
            <a:blip r:embed="rId5" cstate="print"/>
            <a:stretch>
              <a:fillRect/>
            </a:stretch>
          </p:blipFill>
          <p:spPr>
            <a:xfrm>
              <a:off x="2463800" y="5138419"/>
              <a:ext cx="322579" cy="264159"/>
            </a:xfrm>
            <a:prstGeom prst="rect">
              <a:avLst/>
            </a:prstGeom>
          </p:spPr>
        </p:pic>
        <p:pic>
          <p:nvPicPr>
            <p:cNvPr id="26" name="object 26"/>
            <p:cNvPicPr/>
            <p:nvPr/>
          </p:nvPicPr>
          <p:blipFill>
            <a:blip r:embed="rId4" cstate="print"/>
            <a:stretch>
              <a:fillRect/>
            </a:stretch>
          </p:blipFill>
          <p:spPr>
            <a:xfrm>
              <a:off x="2679700" y="5135879"/>
              <a:ext cx="320039" cy="264159"/>
            </a:xfrm>
            <a:prstGeom prst="rect">
              <a:avLst/>
            </a:prstGeom>
          </p:spPr>
        </p:pic>
        <p:pic>
          <p:nvPicPr>
            <p:cNvPr id="27" name="object 27"/>
            <p:cNvPicPr/>
            <p:nvPr/>
          </p:nvPicPr>
          <p:blipFill>
            <a:blip r:embed="rId5" cstate="print"/>
            <a:stretch>
              <a:fillRect/>
            </a:stretch>
          </p:blipFill>
          <p:spPr>
            <a:xfrm>
              <a:off x="2463800" y="4833619"/>
              <a:ext cx="322579" cy="264159"/>
            </a:xfrm>
            <a:prstGeom prst="rect">
              <a:avLst/>
            </a:prstGeom>
          </p:spPr>
        </p:pic>
        <p:pic>
          <p:nvPicPr>
            <p:cNvPr id="28" name="object 28"/>
            <p:cNvPicPr/>
            <p:nvPr/>
          </p:nvPicPr>
          <p:blipFill>
            <a:blip r:embed="rId4" cstate="print"/>
            <a:stretch>
              <a:fillRect/>
            </a:stretch>
          </p:blipFill>
          <p:spPr>
            <a:xfrm>
              <a:off x="2679700" y="4833619"/>
              <a:ext cx="320039" cy="264159"/>
            </a:xfrm>
            <a:prstGeom prst="rect">
              <a:avLst/>
            </a:prstGeom>
          </p:spPr>
        </p:pic>
      </p:grpSp>
      <p:sp>
        <p:nvSpPr>
          <p:cNvPr id="29" name="object 29"/>
          <p:cNvSpPr txBox="1"/>
          <p:nvPr/>
        </p:nvSpPr>
        <p:spPr>
          <a:xfrm>
            <a:off x="1721554" y="3982799"/>
            <a:ext cx="610235" cy="574040"/>
          </a:xfrm>
          <a:prstGeom prst="rect">
            <a:avLst/>
          </a:prstGeom>
        </p:spPr>
        <p:txBody>
          <a:bodyPr wrap="square" lIns="0" tIns="12700" rIns="0" bIns="0" rtlCol="0" vert="horz">
            <a:spAutoFit/>
          </a:bodyPr>
          <a:lstStyle/>
          <a:p>
            <a:pPr marL="12700" marR="5080" indent="63500">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p:txBody>
      </p:sp>
      <p:grpSp>
        <p:nvGrpSpPr>
          <p:cNvPr id="30" name="object 30"/>
          <p:cNvGrpSpPr/>
          <p:nvPr/>
        </p:nvGrpSpPr>
        <p:grpSpPr>
          <a:xfrm>
            <a:off x="4226877" y="3251517"/>
            <a:ext cx="1541145" cy="1449705"/>
            <a:chOff x="4226877" y="3251517"/>
            <a:chExt cx="1541145" cy="1449705"/>
          </a:xfrm>
        </p:grpSpPr>
        <p:pic>
          <p:nvPicPr>
            <p:cNvPr id="31" name="object 31"/>
            <p:cNvPicPr/>
            <p:nvPr/>
          </p:nvPicPr>
          <p:blipFill>
            <a:blip r:embed="rId6" cstate="print"/>
            <a:stretch>
              <a:fillRect/>
            </a:stretch>
          </p:blipFill>
          <p:spPr>
            <a:xfrm>
              <a:off x="4231640" y="3256279"/>
              <a:ext cx="1531619" cy="1440180"/>
            </a:xfrm>
            <a:prstGeom prst="rect">
              <a:avLst/>
            </a:prstGeom>
          </p:spPr>
        </p:pic>
        <p:sp>
          <p:nvSpPr>
            <p:cNvPr id="32" name="object 32"/>
            <p:cNvSpPr/>
            <p:nvPr/>
          </p:nvSpPr>
          <p:spPr>
            <a:xfrm>
              <a:off x="4231640" y="3496309"/>
              <a:ext cx="1531620" cy="240029"/>
            </a:xfrm>
            <a:custGeom>
              <a:avLst/>
              <a:gdLst/>
              <a:ahLst/>
              <a:cxnLst/>
              <a:rect l="l" t="t" r="r" b="b"/>
              <a:pathLst>
                <a:path w="1531620" h="240029">
                  <a:moveTo>
                    <a:pt x="1531619" y="0"/>
                  </a:moveTo>
                  <a:lnTo>
                    <a:pt x="1519281" y="43145"/>
                  </a:lnTo>
                  <a:lnTo>
                    <a:pt x="1483709" y="83753"/>
                  </a:lnTo>
                  <a:lnTo>
                    <a:pt x="1427065" y="121146"/>
                  </a:lnTo>
                  <a:lnTo>
                    <a:pt x="1391517" y="138425"/>
                  </a:lnTo>
                  <a:lnTo>
                    <a:pt x="1351512" y="154647"/>
                  </a:lnTo>
                  <a:lnTo>
                    <a:pt x="1307320" y="169725"/>
                  </a:lnTo>
                  <a:lnTo>
                    <a:pt x="1259212" y="183577"/>
                  </a:lnTo>
                  <a:lnTo>
                    <a:pt x="1207459" y="196116"/>
                  </a:lnTo>
                  <a:lnTo>
                    <a:pt x="1152330" y="207258"/>
                  </a:lnTo>
                  <a:lnTo>
                    <a:pt x="1094096" y="216918"/>
                  </a:lnTo>
                  <a:lnTo>
                    <a:pt x="1033027" y="225012"/>
                  </a:lnTo>
                  <a:lnTo>
                    <a:pt x="969393" y="231455"/>
                  </a:lnTo>
                  <a:lnTo>
                    <a:pt x="903466" y="236162"/>
                  </a:lnTo>
                  <a:lnTo>
                    <a:pt x="835514" y="239049"/>
                  </a:lnTo>
                  <a:lnTo>
                    <a:pt x="765809" y="240029"/>
                  </a:lnTo>
                  <a:lnTo>
                    <a:pt x="696105" y="239049"/>
                  </a:lnTo>
                  <a:lnTo>
                    <a:pt x="628153" y="236162"/>
                  </a:lnTo>
                  <a:lnTo>
                    <a:pt x="562226" y="231455"/>
                  </a:lnTo>
                  <a:lnTo>
                    <a:pt x="498592" y="225012"/>
                  </a:lnTo>
                  <a:lnTo>
                    <a:pt x="437523" y="216918"/>
                  </a:lnTo>
                  <a:lnTo>
                    <a:pt x="379289" y="207258"/>
                  </a:lnTo>
                  <a:lnTo>
                    <a:pt x="324160" y="196116"/>
                  </a:lnTo>
                  <a:lnTo>
                    <a:pt x="272407" y="183577"/>
                  </a:lnTo>
                  <a:lnTo>
                    <a:pt x="224299" y="169725"/>
                  </a:lnTo>
                  <a:lnTo>
                    <a:pt x="180107" y="154647"/>
                  </a:lnTo>
                  <a:lnTo>
                    <a:pt x="140102" y="138425"/>
                  </a:lnTo>
                  <a:lnTo>
                    <a:pt x="104554" y="121146"/>
                  </a:lnTo>
                  <a:lnTo>
                    <a:pt x="47910" y="83753"/>
                  </a:lnTo>
                  <a:lnTo>
                    <a:pt x="12338" y="43145"/>
                  </a:lnTo>
                  <a:lnTo>
                    <a:pt x="3129" y="21847"/>
                  </a:lnTo>
                  <a:lnTo>
                    <a:pt x="0" y="0"/>
                  </a:lnTo>
                </a:path>
              </a:pathLst>
            </a:custGeom>
            <a:ln w="9525">
              <a:solidFill>
                <a:srgbClr val="000000"/>
              </a:solidFill>
            </a:ln>
          </p:spPr>
          <p:txBody>
            <a:bodyPr wrap="square" lIns="0" tIns="0" rIns="0" bIns="0" rtlCol="0"/>
            <a:lstStyle/>
            <a:p/>
          </p:txBody>
        </p:sp>
        <p:sp>
          <p:nvSpPr>
            <p:cNvPr id="33" name="object 33"/>
            <p:cNvSpPr/>
            <p:nvPr/>
          </p:nvSpPr>
          <p:spPr>
            <a:xfrm>
              <a:off x="4231640" y="3256279"/>
              <a:ext cx="1531620" cy="1440180"/>
            </a:xfrm>
            <a:custGeom>
              <a:avLst/>
              <a:gdLst/>
              <a:ahLst/>
              <a:cxnLst/>
              <a:rect l="l" t="t" r="r" b="b"/>
              <a:pathLst>
                <a:path w="1531620" h="1440179">
                  <a:moveTo>
                    <a:pt x="0" y="240029"/>
                  </a:moveTo>
                  <a:lnTo>
                    <a:pt x="12338" y="196884"/>
                  </a:lnTo>
                  <a:lnTo>
                    <a:pt x="47910" y="156276"/>
                  </a:lnTo>
                  <a:lnTo>
                    <a:pt x="104554" y="118883"/>
                  </a:lnTo>
                  <a:lnTo>
                    <a:pt x="140102" y="101604"/>
                  </a:lnTo>
                  <a:lnTo>
                    <a:pt x="180107" y="85382"/>
                  </a:lnTo>
                  <a:lnTo>
                    <a:pt x="224299" y="70304"/>
                  </a:lnTo>
                  <a:lnTo>
                    <a:pt x="272407" y="56452"/>
                  </a:lnTo>
                  <a:lnTo>
                    <a:pt x="324160" y="43913"/>
                  </a:lnTo>
                  <a:lnTo>
                    <a:pt x="379289" y="32771"/>
                  </a:lnTo>
                  <a:lnTo>
                    <a:pt x="437523" y="23111"/>
                  </a:lnTo>
                  <a:lnTo>
                    <a:pt x="498592" y="15017"/>
                  </a:lnTo>
                  <a:lnTo>
                    <a:pt x="562226" y="8574"/>
                  </a:lnTo>
                  <a:lnTo>
                    <a:pt x="628153" y="3867"/>
                  </a:lnTo>
                  <a:lnTo>
                    <a:pt x="696105" y="980"/>
                  </a:lnTo>
                  <a:lnTo>
                    <a:pt x="765810" y="0"/>
                  </a:lnTo>
                  <a:lnTo>
                    <a:pt x="835514" y="980"/>
                  </a:lnTo>
                  <a:lnTo>
                    <a:pt x="903466" y="3867"/>
                  </a:lnTo>
                  <a:lnTo>
                    <a:pt x="969393" y="8574"/>
                  </a:lnTo>
                  <a:lnTo>
                    <a:pt x="1033027" y="15017"/>
                  </a:lnTo>
                  <a:lnTo>
                    <a:pt x="1094096" y="23111"/>
                  </a:lnTo>
                  <a:lnTo>
                    <a:pt x="1152330" y="32771"/>
                  </a:lnTo>
                  <a:lnTo>
                    <a:pt x="1207459" y="43913"/>
                  </a:lnTo>
                  <a:lnTo>
                    <a:pt x="1259212" y="56452"/>
                  </a:lnTo>
                  <a:lnTo>
                    <a:pt x="1307320" y="70304"/>
                  </a:lnTo>
                  <a:lnTo>
                    <a:pt x="1351512" y="85382"/>
                  </a:lnTo>
                  <a:lnTo>
                    <a:pt x="1391517" y="101604"/>
                  </a:lnTo>
                  <a:lnTo>
                    <a:pt x="1427065" y="118883"/>
                  </a:lnTo>
                  <a:lnTo>
                    <a:pt x="1483709" y="156276"/>
                  </a:lnTo>
                  <a:lnTo>
                    <a:pt x="1519281" y="196884"/>
                  </a:lnTo>
                  <a:lnTo>
                    <a:pt x="1531620" y="240029"/>
                  </a:lnTo>
                  <a:lnTo>
                    <a:pt x="1531620" y="1200149"/>
                  </a:lnTo>
                  <a:lnTo>
                    <a:pt x="1519281" y="1243295"/>
                  </a:lnTo>
                  <a:lnTo>
                    <a:pt x="1483709" y="1283903"/>
                  </a:lnTo>
                  <a:lnTo>
                    <a:pt x="1427065" y="1321296"/>
                  </a:lnTo>
                  <a:lnTo>
                    <a:pt x="1391517" y="1338575"/>
                  </a:lnTo>
                  <a:lnTo>
                    <a:pt x="1351512" y="1354797"/>
                  </a:lnTo>
                  <a:lnTo>
                    <a:pt x="1307320" y="1369875"/>
                  </a:lnTo>
                  <a:lnTo>
                    <a:pt x="1259212" y="1383727"/>
                  </a:lnTo>
                  <a:lnTo>
                    <a:pt x="1207459" y="1396266"/>
                  </a:lnTo>
                  <a:lnTo>
                    <a:pt x="1152330" y="1407408"/>
                  </a:lnTo>
                  <a:lnTo>
                    <a:pt x="1094096" y="1417068"/>
                  </a:lnTo>
                  <a:lnTo>
                    <a:pt x="1033027" y="1425162"/>
                  </a:lnTo>
                  <a:lnTo>
                    <a:pt x="969393" y="1431605"/>
                  </a:lnTo>
                  <a:lnTo>
                    <a:pt x="903466" y="1436312"/>
                  </a:lnTo>
                  <a:lnTo>
                    <a:pt x="835514" y="1439199"/>
                  </a:lnTo>
                  <a:lnTo>
                    <a:pt x="765810" y="1440179"/>
                  </a:lnTo>
                  <a:lnTo>
                    <a:pt x="696105" y="1439199"/>
                  </a:lnTo>
                  <a:lnTo>
                    <a:pt x="628153" y="1436312"/>
                  </a:lnTo>
                  <a:lnTo>
                    <a:pt x="562226" y="1431605"/>
                  </a:lnTo>
                  <a:lnTo>
                    <a:pt x="498592" y="1425162"/>
                  </a:lnTo>
                  <a:lnTo>
                    <a:pt x="437523" y="1417068"/>
                  </a:lnTo>
                  <a:lnTo>
                    <a:pt x="379289" y="1407408"/>
                  </a:lnTo>
                  <a:lnTo>
                    <a:pt x="324160" y="1396266"/>
                  </a:lnTo>
                  <a:lnTo>
                    <a:pt x="272407" y="1383727"/>
                  </a:lnTo>
                  <a:lnTo>
                    <a:pt x="224299" y="1369875"/>
                  </a:lnTo>
                  <a:lnTo>
                    <a:pt x="180107" y="1354797"/>
                  </a:lnTo>
                  <a:lnTo>
                    <a:pt x="140102" y="1338575"/>
                  </a:lnTo>
                  <a:lnTo>
                    <a:pt x="104554" y="1321296"/>
                  </a:lnTo>
                  <a:lnTo>
                    <a:pt x="47910" y="1283903"/>
                  </a:lnTo>
                  <a:lnTo>
                    <a:pt x="12338" y="1243295"/>
                  </a:lnTo>
                  <a:lnTo>
                    <a:pt x="0" y="1200149"/>
                  </a:lnTo>
                  <a:lnTo>
                    <a:pt x="0" y="240029"/>
                  </a:lnTo>
                  <a:close/>
                </a:path>
              </a:pathLst>
            </a:custGeom>
            <a:ln w="9525">
              <a:solidFill>
                <a:srgbClr val="000000"/>
              </a:solidFill>
            </a:ln>
          </p:spPr>
          <p:txBody>
            <a:bodyPr wrap="square" lIns="0" tIns="0" rIns="0" bIns="0" rtlCol="0"/>
            <a:lstStyle/>
            <a:p/>
          </p:txBody>
        </p:sp>
      </p:grpSp>
      <p:sp>
        <p:nvSpPr>
          <p:cNvPr id="34" name="object 34"/>
          <p:cNvSpPr txBox="1"/>
          <p:nvPr/>
        </p:nvSpPr>
        <p:spPr>
          <a:xfrm>
            <a:off x="4440072" y="3811349"/>
            <a:ext cx="1112520" cy="789940"/>
          </a:xfrm>
          <a:prstGeom prst="rect">
            <a:avLst/>
          </a:prstGeom>
        </p:spPr>
        <p:txBody>
          <a:bodyPr wrap="square" lIns="0" tIns="12700" rIns="0" bIns="0" rtlCol="0" vert="horz">
            <a:spAutoFit/>
          </a:bodyPr>
          <a:lstStyle/>
          <a:p>
            <a:pPr algn="ctr" marL="263525" marR="255904">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 </a:t>
            </a:r>
            <a:r>
              <a:rPr dirty="0" sz="1800" b="1">
                <a:latin typeface="Yu Gothic UI Semibold"/>
                <a:cs typeface="Yu Gothic UI Semibold"/>
              </a:rPr>
              <a:t>8</a:t>
            </a:r>
            <a:r>
              <a:rPr dirty="0" sz="1800" b="1">
                <a:latin typeface="Yu Gothic UI Semibold"/>
                <a:cs typeface="Yu Gothic UI Semibold"/>
              </a:rPr>
              <a:t>万円</a:t>
            </a:r>
            <a:endParaRPr sz="1800">
              <a:latin typeface="Yu Gothic UI Semibold"/>
              <a:cs typeface="Yu Gothic UI Semibold"/>
            </a:endParaRPr>
          </a:p>
          <a:p>
            <a:pPr algn="ctr">
              <a:lnSpc>
                <a:spcPct val="100000"/>
              </a:lnSpc>
              <a:spcBef>
                <a:spcPts val="20"/>
              </a:spcBef>
            </a:pPr>
            <a:r>
              <a:rPr dirty="0" sz="1400" spc="-5" b="1">
                <a:latin typeface="Yu Gothic UI Semibold"/>
                <a:cs typeface="Yu Gothic UI Semibold"/>
              </a:rPr>
              <a:t>（6</a:t>
            </a:r>
            <a:r>
              <a:rPr dirty="0" sz="1400" b="1">
                <a:latin typeface="Yu Gothic UI Semibold"/>
                <a:cs typeface="Yu Gothic UI Semibold"/>
              </a:rPr>
              <a:t>万＋2万）</a:t>
            </a:r>
            <a:endParaRPr sz="1400">
              <a:latin typeface="Yu Gothic UI Semibold"/>
              <a:cs typeface="Yu Gothic UI Semibold"/>
            </a:endParaRPr>
          </a:p>
        </p:txBody>
      </p:sp>
      <p:grpSp>
        <p:nvGrpSpPr>
          <p:cNvPr id="35" name="object 35"/>
          <p:cNvGrpSpPr/>
          <p:nvPr/>
        </p:nvGrpSpPr>
        <p:grpSpPr>
          <a:xfrm>
            <a:off x="4511040" y="4744720"/>
            <a:ext cx="1082040" cy="698500"/>
            <a:chOff x="4511040" y="4744720"/>
            <a:chExt cx="1082040" cy="698500"/>
          </a:xfrm>
        </p:grpSpPr>
        <p:pic>
          <p:nvPicPr>
            <p:cNvPr id="36" name="object 36"/>
            <p:cNvPicPr/>
            <p:nvPr/>
          </p:nvPicPr>
          <p:blipFill>
            <a:blip r:embed="rId7" cstate="print"/>
            <a:stretch>
              <a:fillRect/>
            </a:stretch>
          </p:blipFill>
          <p:spPr>
            <a:xfrm>
              <a:off x="4511040" y="4808220"/>
              <a:ext cx="655319" cy="563879"/>
            </a:xfrm>
            <a:prstGeom prst="rect">
              <a:avLst/>
            </a:prstGeom>
          </p:spPr>
        </p:pic>
        <p:pic>
          <p:nvPicPr>
            <p:cNvPr id="37" name="object 37"/>
            <p:cNvPicPr/>
            <p:nvPr/>
          </p:nvPicPr>
          <p:blipFill>
            <a:blip r:embed="rId8" cstate="print"/>
            <a:stretch>
              <a:fillRect/>
            </a:stretch>
          </p:blipFill>
          <p:spPr>
            <a:xfrm>
              <a:off x="4937760" y="4815840"/>
              <a:ext cx="655319" cy="563879"/>
            </a:xfrm>
            <a:prstGeom prst="rect">
              <a:avLst/>
            </a:prstGeom>
          </p:spPr>
        </p:pic>
        <p:sp>
          <p:nvSpPr>
            <p:cNvPr id="38" name="object 38"/>
            <p:cNvSpPr/>
            <p:nvPr/>
          </p:nvSpPr>
          <p:spPr>
            <a:xfrm>
              <a:off x="5024120" y="4744720"/>
              <a:ext cx="487680" cy="698500"/>
            </a:xfrm>
            <a:custGeom>
              <a:avLst/>
              <a:gdLst/>
              <a:ahLst/>
              <a:cxnLst/>
              <a:rect l="l" t="t" r="r" b="b"/>
              <a:pathLst>
                <a:path w="487679" h="698500">
                  <a:moveTo>
                    <a:pt x="487679" y="0"/>
                  </a:moveTo>
                  <a:lnTo>
                    <a:pt x="0" y="0"/>
                  </a:lnTo>
                  <a:lnTo>
                    <a:pt x="0" y="698499"/>
                  </a:lnTo>
                  <a:lnTo>
                    <a:pt x="487679" y="698499"/>
                  </a:lnTo>
                  <a:lnTo>
                    <a:pt x="487679" y="0"/>
                  </a:lnTo>
                  <a:close/>
                </a:path>
              </a:pathLst>
            </a:custGeom>
            <a:solidFill>
              <a:srgbClr val="FFFFFF">
                <a:alpha val="85098"/>
              </a:srgbClr>
            </a:solidFill>
          </p:spPr>
          <p:txBody>
            <a:bodyPr wrap="square" lIns="0" tIns="0" rIns="0" bIns="0" rtlCol="0"/>
            <a:lstStyle/>
            <a:p/>
          </p:txBody>
        </p:sp>
      </p:grpSp>
      <p:sp>
        <p:nvSpPr>
          <p:cNvPr id="39" name="object 39"/>
          <p:cNvSpPr txBox="1"/>
          <p:nvPr/>
        </p:nvSpPr>
        <p:spPr>
          <a:xfrm>
            <a:off x="1005044" y="5625308"/>
            <a:ext cx="2210435"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UI Semibold"/>
                <a:cs typeface="Yu Gothic UI Semibold"/>
              </a:rPr>
              <a:t>0</a:t>
            </a:r>
            <a:r>
              <a:rPr dirty="0" sz="1800" spc="114" b="1">
                <a:latin typeface="Yu Gothic UI Semibold"/>
                <a:cs typeface="Yu Gothic UI Semibold"/>
              </a:rPr>
              <a:t>歳から全国民へ給付</a:t>
            </a:r>
            <a:endParaRPr sz="1800">
              <a:latin typeface="Yu Gothic UI Semibold"/>
              <a:cs typeface="Yu Gothic UI Semibold"/>
            </a:endParaRPr>
          </a:p>
        </p:txBody>
      </p:sp>
      <p:sp>
        <p:nvSpPr>
          <p:cNvPr id="40" name="object 40"/>
          <p:cNvSpPr txBox="1"/>
          <p:nvPr/>
        </p:nvSpPr>
        <p:spPr>
          <a:xfrm>
            <a:off x="3639202" y="5628509"/>
            <a:ext cx="262890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Yu Gothic UI Semibold"/>
                <a:cs typeface="Yu Gothic UI Semibold"/>
              </a:rPr>
              <a:t>65</a:t>
            </a:r>
            <a:r>
              <a:rPr dirty="0" sz="1800" spc="40" b="1">
                <a:latin typeface="Yu Gothic UI Semibold"/>
                <a:cs typeface="Yu Gothic UI Semibold"/>
              </a:rPr>
              <a:t>歳以上</a:t>
            </a:r>
            <a:r>
              <a:rPr dirty="0" sz="1800" spc="35" b="1">
                <a:latin typeface="Yu Gothic UI Semibold"/>
                <a:cs typeface="Yu Gothic UI Semibold"/>
              </a:rPr>
              <a:t>の</a:t>
            </a:r>
            <a:r>
              <a:rPr dirty="0" sz="1800" spc="40" b="1">
                <a:latin typeface="Yu Gothic UI Semibold"/>
                <a:cs typeface="Yu Gothic UI Semibold"/>
              </a:rPr>
              <a:t>高齢者</a:t>
            </a:r>
            <a:r>
              <a:rPr dirty="0" sz="1800" spc="150" b="1">
                <a:latin typeface="Yu Gothic UI Semibold"/>
                <a:cs typeface="Yu Gothic UI Semibold"/>
              </a:rPr>
              <a:t>/</a:t>
            </a:r>
            <a:r>
              <a:rPr dirty="0" sz="1000" spc="105" b="1">
                <a:latin typeface="Yu Gothic UI Semibold"/>
                <a:cs typeface="Yu Gothic UI Semibold"/>
              </a:rPr>
              <a:t>一人当</a:t>
            </a:r>
            <a:r>
              <a:rPr dirty="0" sz="1000" spc="85" b="1">
                <a:latin typeface="Yu Gothic UI Semibold"/>
                <a:cs typeface="Yu Gothic UI Semibold"/>
              </a:rPr>
              <a:t>た</a:t>
            </a:r>
            <a:r>
              <a:rPr dirty="0" sz="1000" spc="75" b="1">
                <a:latin typeface="Yu Gothic UI Semibold"/>
                <a:cs typeface="Yu Gothic UI Semibold"/>
              </a:rPr>
              <a:t>り</a:t>
            </a:r>
            <a:endParaRPr sz="1000">
              <a:latin typeface="Yu Gothic UI Semibold"/>
              <a:cs typeface="Yu Gothic UI Semibold"/>
            </a:endParaRPr>
          </a:p>
        </p:txBody>
      </p:sp>
      <p:grpSp>
        <p:nvGrpSpPr>
          <p:cNvPr id="41" name="object 41"/>
          <p:cNvGrpSpPr/>
          <p:nvPr/>
        </p:nvGrpSpPr>
        <p:grpSpPr>
          <a:xfrm>
            <a:off x="7330440" y="4803140"/>
            <a:ext cx="1084580" cy="568960"/>
            <a:chOff x="7330440" y="4803140"/>
            <a:chExt cx="1084580" cy="568960"/>
          </a:xfrm>
        </p:grpSpPr>
        <p:pic>
          <p:nvPicPr>
            <p:cNvPr id="42" name="object 42"/>
            <p:cNvPicPr/>
            <p:nvPr/>
          </p:nvPicPr>
          <p:blipFill>
            <a:blip r:embed="rId7" cstate="print"/>
            <a:stretch>
              <a:fillRect/>
            </a:stretch>
          </p:blipFill>
          <p:spPr>
            <a:xfrm>
              <a:off x="7330440" y="4803140"/>
              <a:ext cx="655319" cy="563879"/>
            </a:xfrm>
            <a:prstGeom prst="rect">
              <a:avLst/>
            </a:prstGeom>
          </p:spPr>
        </p:pic>
        <p:pic>
          <p:nvPicPr>
            <p:cNvPr id="43" name="object 43"/>
            <p:cNvPicPr/>
            <p:nvPr/>
          </p:nvPicPr>
          <p:blipFill>
            <a:blip r:embed="rId8" cstate="print"/>
            <a:stretch>
              <a:fillRect/>
            </a:stretch>
          </p:blipFill>
          <p:spPr>
            <a:xfrm>
              <a:off x="7757172" y="4808220"/>
              <a:ext cx="657846" cy="563879"/>
            </a:xfrm>
            <a:prstGeom prst="rect">
              <a:avLst/>
            </a:prstGeom>
          </p:spPr>
        </p:pic>
      </p:grpSp>
      <p:grpSp>
        <p:nvGrpSpPr>
          <p:cNvPr id="44" name="object 44"/>
          <p:cNvGrpSpPr/>
          <p:nvPr/>
        </p:nvGrpSpPr>
        <p:grpSpPr>
          <a:xfrm>
            <a:off x="7056437" y="3208341"/>
            <a:ext cx="1541145" cy="1452245"/>
            <a:chOff x="7056437" y="3208341"/>
            <a:chExt cx="1541145" cy="1452245"/>
          </a:xfrm>
        </p:grpSpPr>
        <p:pic>
          <p:nvPicPr>
            <p:cNvPr id="45" name="object 45"/>
            <p:cNvPicPr/>
            <p:nvPr/>
          </p:nvPicPr>
          <p:blipFill>
            <a:blip r:embed="rId9" cstate="print"/>
            <a:stretch>
              <a:fillRect/>
            </a:stretch>
          </p:blipFill>
          <p:spPr>
            <a:xfrm>
              <a:off x="7061200" y="3213100"/>
              <a:ext cx="1531620" cy="1442720"/>
            </a:xfrm>
            <a:prstGeom prst="rect">
              <a:avLst/>
            </a:prstGeom>
          </p:spPr>
        </p:pic>
        <p:sp>
          <p:nvSpPr>
            <p:cNvPr id="46" name="object 46"/>
            <p:cNvSpPr/>
            <p:nvPr/>
          </p:nvSpPr>
          <p:spPr>
            <a:xfrm>
              <a:off x="7061200" y="3453552"/>
              <a:ext cx="1531620" cy="240665"/>
            </a:xfrm>
            <a:custGeom>
              <a:avLst/>
              <a:gdLst/>
              <a:ahLst/>
              <a:cxnLst/>
              <a:rect l="l" t="t" r="r" b="b"/>
              <a:pathLst>
                <a:path w="1531620" h="240664">
                  <a:moveTo>
                    <a:pt x="1531620" y="0"/>
                  </a:moveTo>
                  <a:lnTo>
                    <a:pt x="1519281" y="43223"/>
                  </a:lnTo>
                  <a:lnTo>
                    <a:pt x="1483709" y="83903"/>
                  </a:lnTo>
                  <a:lnTo>
                    <a:pt x="1427065" y="121362"/>
                  </a:lnTo>
                  <a:lnTo>
                    <a:pt x="1391517" y="138671"/>
                  </a:lnTo>
                  <a:lnTo>
                    <a:pt x="1351512" y="154921"/>
                  </a:lnTo>
                  <a:lnTo>
                    <a:pt x="1307320" y="170026"/>
                  </a:lnTo>
                  <a:lnTo>
                    <a:pt x="1259212" y="183900"/>
                  </a:lnTo>
                  <a:lnTo>
                    <a:pt x="1207459" y="196461"/>
                  </a:lnTo>
                  <a:lnTo>
                    <a:pt x="1152330" y="207622"/>
                  </a:lnTo>
                  <a:lnTo>
                    <a:pt x="1094096" y="217299"/>
                  </a:lnTo>
                  <a:lnTo>
                    <a:pt x="1033027" y="225406"/>
                  </a:lnTo>
                  <a:lnTo>
                    <a:pt x="969393" y="231860"/>
                  </a:lnTo>
                  <a:lnTo>
                    <a:pt x="903466" y="236575"/>
                  </a:lnTo>
                  <a:lnTo>
                    <a:pt x="835514" y="239466"/>
                  </a:lnTo>
                  <a:lnTo>
                    <a:pt x="765810" y="240449"/>
                  </a:lnTo>
                  <a:lnTo>
                    <a:pt x="696105" y="239466"/>
                  </a:lnTo>
                  <a:lnTo>
                    <a:pt x="628153" y="236575"/>
                  </a:lnTo>
                  <a:lnTo>
                    <a:pt x="562226" y="231860"/>
                  </a:lnTo>
                  <a:lnTo>
                    <a:pt x="498592" y="225406"/>
                  </a:lnTo>
                  <a:lnTo>
                    <a:pt x="437523" y="217299"/>
                  </a:lnTo>
                  <a:lnTo>
                    <a:pt x="379289" y="207622"/>
                  </a:lnTo>
                  <a:lnTo>
                    <a:pt x="324160" y="196461"/>
                  </a:lnTo>
                  <a:lnTo>
                    <a:pt x="272407" y="183900"/>
                  </a:lnTo>
                  <a:lnTo>
                    <a:pt x="224299" y="170026"/>
                  </a:lnTo>
                  <a:lnTo>
                    <a:pt x="180107" y="154921"/>
                  </a:lnTo>
                  <a:lnTo>
                    <a:pt x="140102" y="138671"/>
                  </a:lnTo>
                  <a:lnTo>
                    <a:pt x="104554" y="121362"/>
                  </a:lnTo>
                  <a:lnTo>
                    <a:pt x="47910" y="83903"/>
                  </a:lnTo>
                  <a:lnTo>
                    <a:pt x="12338" y="43223"/>
                  </a:lnTo>
                  <a:lnTo>
                    <a:pt x="3129" y="21886"/>
                  </a:lnTo>
                  <a:lnTo>
                    <a:pt x="0" y="0"/>
                  </a:lnTo>
                </a:path>
              </a:pathLst>
            </a:custGeom>
            <a:ln w="9525">
              <a:solidFill>
                <a:srgbClr val="000000"/>
              </a:solidFill>
            </a:ln>
          </p:spPr>
          <p:txBody>
            <a:bodyPr wrap="square" lIns="0" tIns="0" rIns="0" bIns="0" rtlCol="0"/>
            <a:lstStyle/>
            <a:p/>
          </p:txBody>
        </p:sp>
        <p:sp>
          <p:nvSpPr>
            <p:cNvPr id="47" name="object 47"/>
            <p:cNvSpPr/>
            <p:nvPr/>
          </p:nvSpPr>
          <p:spPr>
            <a:xfrm>
              <a:off x="7061200" y="3213103"/>
              <a:ext cx="1531620" cy="1442720"/>
            </a:xfrm>
            <a:custGeom>
              <a:avLst/>
              <a:gdLst/>
              <a:ahLst/>
              <a:cxnLst/>
              <a:rect l="l" t="t" r="r" b="b"/>
              <a:pathLst>
                <a:path w="1531620" h="1442720">
                  <a:moveTo>
                    <a:pt x="0" y="240449"/>
                  </a:moveTo>
                  <a:lnTo>
                    <a:pt x="12338" y="197226"/>
                  </a:lnTo>
                  <a:lnTo>
                    <a:pt x="47910" y="156545"/>
                  </a:lnTo>
                  <a:lnTo>
                    <a:pt x="104554" y="119086"/>
                  </a:lnTo>
                  <a:lnTo>
                    <a:pt x="140102" y="101777"/>
                  </a:lnTo>
                  <a:lnTo>
                    <a:pt x="180107" y="85527"/>
                  </a:lnTo>
                  <a:lnTo>
                    <a:pt x="224299" y="70423"/>
                  </a:lnTo>
                  <a:lnTo>
                    <a:pt x="272407" y="56548"/>
                  </a:lnTo>
                  <a:lnTo>
                    <a:pt x="324160" y="43987"/>
                  </a:lnTo>
                  <a:lnTo>
                    <a:pt x="379289" y="32826"/>
                  </a:lnTo>
                  <a:lnTo>
                    <a:pt x="437523" y="23149"/>
                  </a:lnTo>
                  <a:lnTo>
                    <a:pt x="498592" y="15042"/>
                  </a:lnTo>
                  <a:lnTo>
                    <a:pt x="562226" y="8588"/>
                  </a:lnTo>
                  <a:lnTo>
                    <a:pt x="628153" y="3873"/>
                  </a:lnTo>
                  <a:lnTo>
                    <a:pt x="696105" y="982"/>
                  </a:lnTo>
                  <a:lnTo>
                    <a:pt x="765810" y="0"/>
                  </a:lnTo>
                  <a:lnTo>
                    <a:pt x="835514" y="982"/>
                  </a:lnTo>
                  <a:lnTo>
                    <a:pt x="903466" y="3873"/>
                  </a:lnTo>
                  <a:lnTo>
                    <a:pt x="969393" y="8588"/>
                  </a:lnTo>
                  <a:lnTo>
                    <a:pt x="1033027" y="15042"/>
                  </a:lnTo>
                  <a:lnTo>
                    <a:pt x="1094096" y="23149"/>
                  </a:lnTo>
                  <a:lnTo>
                    <a:pt x="1152330" y="32826"/>
                  </a:lnTo>
                  <a:lnTo>
                    <a:pt x="1207459" y="43987"/>
                  </a:lnTo>
                  <a:lnTo>
                    <a:pt x="1259212" y="56548"/>
                  </a:lnTo>
                  <a:lnTo>
                    <a:pt x="1307320" y="70423"/>
                  </a:lnTo>
                  <a:lnTo>
                    <a:pt x="1351512" y="85527"/>
                  </a:lnTo>
                  <a:lnTo>
                    <a:pt x="1391517" y="101777"/>
                  </a:lnTo>
                  <a:lnTo>
                    <a:pt x="1427065" y="119086"/>
                  </a:lnTo>
                  <a:lnTo>
                    <a:pt x="1483709" y="156545"/>
                  </a:lnTo>
                  <a:lnTo>
                    <a:pt x="1519281" y="197226"/>
                  </a:lnTo>
                  <a:lnTo>
                    <a:pt x="1531620" y="240449"/>
                  </a:lnTo>
                  <a:lnTo>
                    <a:pt x="1531620" y="1202258"/>
                  </a:lnTo>
                  <a:lnTo>
                    <a:pt x="1519281" y="1245481"/>
                  </a:lnTo>
                  <a:lnTo>
                    <a:pt x="1483709" y="1286163"/>
                  </a:lnTo>
                  <a:lnTo>
                    <a:pt x="1427065" y="1323624"/>
                  </a:lnTo>
                  <a:lnTo>
                    <a:pt x="1391517" y="1340934"/>
                  </a:lnTo>
                  <a:lnTo>
                    <a:pt x="1351512" y="1357184"/>
                  </a:lnTo>
                  <a:lnTo>
                    <a:pt x="1307320" y="1372290"/>
                  </a:lnTo>
                  <a:lnTo>
                    <a:pt x="1259212" y="1386166"/>
                  </a:lnTo>
                  <a:lnTo>
                    <a:pt x="1207459" y="1398728"/>
                  </a:lnTo>
                  <a:lnTo>
                    <a:pt x="1152330" y="1409890"/>
                  </a:lnTo>
                  <a:lnTo>
                    <a:pt x="1094096" y="1419567"/>
                  </a:lnTo>
                  <a:lnTo>
                    <a:pt x="1033027" y="1427676"/>
                  </a:lnTo>
                  <a:lnTo>
                    <a:pt x="969393" y="1434130"/>
                  </a:lnTo>
                  <a:lnTo>
                    <a:pt x="903466" y="1438845"/>
                  </a:lnTo>
                  <a:lnTo>
                    <a:pt x="835514" y="1441737"/>
                  </a:lnTo>
                  <a:lnTo>
                    <a:pt x="765810" y="1442720"/>
                  </a:lnTo>
                  <a:lnTo>
                    <a:pt x="696105" y="1441737"/>
                  </a:lnTo>
                  <a:lnTo>
                    <a:pt x="628153" y="1438845"/>
                  </a:lnTo>
                  <a:lnTo>
                    <a:pt x="562226" y="1434130"/>
                  </a:lnTo>
                  <a:lnTo>
                    <a:pt x="498592" y="1427676"/>
                  </a:lnTo>
                  <a:lnTo>
                    <a:pt x="437523" y="1419567"/>
                  </a:lnTo>
                  <a:lnTo>
                    <a:pt x="379289" y="1409890"/>
                  </a:lnTo>
                  <a:lnTo>
                    <a:pt x="324160" y="1398728"/>
                  </a:lnTo>
                  <a:lnTo>
                    <a:pt x="272407" y="1386166"/>
                  </a:lnTo>
                  <a:lnTo>
                    <a:pt x="224299" y="1372290"/>
                  </a:lnTo>
                  <a:lnTo>
                    <a:pt x="180107" y="1357184"/>
                  </a:lnTo>
                  <a:lnTo>
                    <a:pt x="140102" y="1340934"/>
                  </a:lnTo>
                  <a:lnTo>
                    <a:pt x="104554" y="1323624"/>
                  </a:lnTo>
                  <a:lnTo>
                    <a:pt x="47910" y="1286163"/>
                  </a:lnTo>
                  <a:lnTo>
                    <a:pt x="12338" y="1245481"/>
                  </a:lnTo>
                  <a:lnTo>
                    <a:pt x="0" y="1202258"/>
                  </a:lnTo>
                  <a:lnTo>
                    <a:pt x="0" y="240449"/>
                  </a:lnTo>
                  <a:close/>
                </a:path>
              </a:pathLst>
            </a:custGeom>
            <a:ln w="9525">
              <a:solidFill>
                <a:srgbClr val="000000"/>
              </a:solidFill>
            </a:ln>
          </p:spPr>
          <p:txBody>
            <a:bodyPr wrap="square" lIns="0" tIns="0" rIns="0" bIns="0" rtlCol="0"/>
            <a:lstStyle/>
            <a:p/>
          </p:txBody>
        </p:sp>
      </p:grpSp>
      <p:sp>
        <p:nvSpPr>
          <p:cNvPr id="48" name="object 48"/>
          <p:cNvSpPr txBox="1"/>
          <p:nvPr/>
        </p:nvSpPr>
        <p:spPr>
          <a:xfrm>
            <a:off x="7270676" y="3770074"/>
            <a:ext cx="1112520" cy="789940"/>
          </a:xfrm>
          <a:prstGeom prst="rect">
            <a:avLst/>
          </a:prstGeom>
        </p:spPr>
        <p:txBody>
          <a:bodyPr wrap="square" lIns="0" tIns="12700" rIns="0" bIns="0" rtlCol="0" vert="horz">
            <a:spAutoFit/>
          </a:bodyPr>
          <a:lstStyle/>
          <a:p>
            <a:pPr algn="ctr" marL="263525" marR="255904">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 </a:t>
            </a:r>
            <a:r>
              <a:rPr dirty="0" sz="1800" b="1">
                <a:latin typeface="Yu Gothic UI Semibold"/>
                <a:cs typeface="Yu Gothic UI Semibold"/>
              </a:rPr>
              <a:t>8</a:t>
            </a:r>
            <a:r>
              <a:rPr dirty="0" sz="1800" b="1">
                <a:latin typeface="Yu Gothic UI Semibold"/>
                <a:cs typeface="Yu Gothic UI Semibold"/>
              </a:rPr>
              <a:t>万円</a:t>
            </a:r>
            <a:endParaRPr sz="1800">
              <a:latin typeface="Yu Gothic UI Semibold"/>
              <a:cs typeface="Yu Gothic UI Semibold"/>
            </a:endParaRPr>
          </a:p>
          <a:p>
            <a:pPr algn="ctr">
              <a:lnSpc>
                <a:spcPct val="100000"/>
              </a:lnSpc>
              <a:spcBef>
                <a:spcPts val="20"/>
              </a:spcBef>
            </a:pPr>
            <a:r>
              <a:rPr dirty="0" sz="1400" spc="-5" b="1">
                <a:latin typeface="Yu Gothic UI Semibold"/>
                <a:cs typeface="Yu Gothic UI Semibold"/>
              </a:rPr>
              <a:t>（6</a:t>
            </a:r>
            <a:r>
              <a:rPr dirty="0" sz="1400" b="1">
                <a:latin typeface="Yu Gothic UI Semibold"/>
                <a:cs typeface="Yu Gothic UI Semibold"/>
              </a:rPr>
              <a:t>万＋2万）</a:t>
            </a:r>
            <a:endParaRPr sz="1400">
              <a:latin typeface="Yu Gothic UI Semibold"/>
              <a:cs typeface="Yu Gothic UI Semibold"/>
            </a:endParaRPr>
          </a:p>
        </p:txBody>
      </p:sp>
      <p:grpSp>
        <p:nvGrpSpPr>
          <p:cNvPr id="49" name="object 49"/>
          <p:cNvGrpSpPr/>
          <p:nvPr/>
        </p:nvGrpSpPr>
        <p:grpSpPr>
          <a:xfrm>
            <a:off x="7056437" y="2184721"/>
            <a:ext cx="1541145" cy="1452245"/>
            <a:chOff x="7056437" y="2184721"/>
            <a:chExt cx="1541145" cy="1452245"/>
          </a:xfrm>
        </p:grpSpPr>
        <p:pic>
          <p:nvPicPr>
            <p:cNvPr id="50" name="object 50"/>
            <p:cNvPicPr/>
            <p:nvPr/>
          </p:nvPicPr>
          <p:blipFill>
            <a:blip r:embed="rId10" cstate="print"/>
            <a:stretch>
              <a:fillRect/>
            </a:stretch>
          </p:blipFill>
          <p:spPr>
            <a:xfrm>
              <a:off x="7061200" y="2189479"/>
              <a:ext cx="1531620" cy="1442720"/>
            </a:xfrm>
            <a:prstGeom prst="rect">
              <a:avLst/>
            </a:prstGeom>
          </p:spPr>
        </p:pic>
        <p:sp>
          <p:nvSpPr>
            <p:cNvPr id="51" name="object 51"/>
            <p:cNvSpPr/>
            <p:nvPr/>
          </p:nvSpPr>
          <p:spPr>
            <a:xfrm>
              <a:off x="7061200" y="2429932"/>
              <a:ext cx="1531620" cy="240665"/>
            </a:xfrm>
            <a:custGeom>
              <a:avLst/>
              <a:gdLst/>
              <a:ahLst/>
              <a:cxnLst/>
              <a:rect l="l" t="t" r="r" b="b"/>
              <a:pathLst>
                <a:path w="1531620" h="240664">
                  <a:moveTo>
                    <a:pt x="1531620" y="0"/>
                  </a:moveTo>
                  <a:lnTo>
                    <a:pt x="1519281" y="43223"/>
                  </a:lnTo>
                  <a:lnTo>
                    <a:pt x="1483709" y="83903"/>
                  </a:lnTo>
                  <a:lnTo>
                    <a:pt x="1427065" y="121362"/>
                  </a:lnTo>
                  <a:lnTo>
                    <a:pt x="1391517" y="138671"/>
                  </a:lnTo>
                  <a:lnTo>
                    <a:pt x="1351512" y="154921"/>
                  </a:lnTo>
                  <a:lnTo>
                    <a:pt x="1307320" y="170026"/>
                  </a:lnTo>
                  <a:lnTo>
                    <a:pt x="1259212" y="183900"/>
                  </a:lnTo>
                  <a:lnTo>
                    <a:pt x="1207459" y="196461"/>
                  </a:lnTo>
                  <a:lnTo>
                    <a:pt x="1152330" y="207622"/>
                  </a:lnTo>
                  <a:lnTo>
                    <a:pt x="1094096" y="217299"/>
                  </a:lnTo>
                  <a:lnTo>
                    <a:pt x="1033027" y="225406"/>
                  </a:lnTo>
                  <a:lnTo>
                    <a:pt x="969393" y="231860"/>
                  </a:lnTo>
                  <a:lnTo>
                    <a:pt x="903466" y="236575"/>
                  </a:lnTo>
                  <a:lnTo>
                    <a:pt x="835514" y="239466"/>
                  </a:lnTo>
                  <a:lnTo>
                    <a:pt x="765810" y="240449"/>
                  </a:lnTo>
                  <a:lnTo>
                    <a:pt x="696105" y="239466"/>
                  </a:lnTo>
                  <a:lnTo>
                    <a:pt x="628153" y="236575"/>
                  </a:lnTo>
                  <a:lnTo>
                    <a:pt x="562226" y="231860"/>
                  </a:lnTo>
                  <a:lnTo>
                    <a:pt x="498592" y="225406"/>
                  </a:lnTo>
                  <a:lnTo>
                    <a:pt x="437523" y="217299"/>
                  </a:lnTo>
                  <a:lnTo>
                    <a:pt x="379289" y="207622"/>
                  </a:lnTo>
                  <a:lnTo>
                    <a:pt x="324160" y="196461"/>
                  </a:lnTo>
                  <a:lnTo>
                    <a:pt x="272407" y="183900"/>
                  </a:lnTo>
                  <a:lnTo>
                    <a:pt x="224299" y="170026"/>
                  </a:lnTo>
                  <a:lnTo>
                    <a:pt x="180107" y="154921"/>
                  </a:lnTo>
                  <a:lnTo>
                    <a:pt x="140102" y="138671"/>
                  </a:lnTo>
                  <a:lnTo>
                    <a:pt x="104554" y="121362"/>
                  </a:lnTo>
                  <a:lnTo>
                    <a:pt x="47910" y="83903"/>
                  </a:lnTo>
                  <a:lnTo>
                    <a:pt x="12338" y="43223"/>
                  </a:lnTo>
                  <a:lnTo>
                    <a:pt x="3129" y="21886"/>
                  </a:lnTo>
                  <a:lnTo>
                    <a:pt x="0" y="0"/>
                  </a:lnTo>
                </a:path>
              </a:pathLst>
            </a:custGeom>
            <a:ln w="9525">
              <a:solidFill>
                <a:srgbClr val="000000"/>
              </a:solidFill>
            </a:ln>
          </p:spPr>
          <p:txBody>
            <a:bodyPr wrap="square" lIns="0" tIns="0" rIns="0" bIns="0" rtlCol="0"/>
            <a:lstStyle/>
            <a:p/>
          </p:txBody>
        </p:sp>
        <p:sp>
          <p:nvSpPr>
            <p:cNvPr id="52" name="object 52"/>
            <p:cNvSpPr/>
            <p:nvPr/>
          </p:nvSpPr>
          <p:spPr>
            <a:xfrm>
              <a:off x="7061200" y="2189483"/>
              <a:ext cx="1531620" cy="1442720"/>
            </a:xfrm>
            <a:custGeom>
              <a:avLst/>
              <a:gdLst/>
              <a:ahLst/>
              <a:cxnLst/>
              <a:rect l="l" t="t" r="r" b="b"/>
              <a:pathLst>
                <a:path w="1531620" h="1442720">
                  <a:moveTo>
                    <a:pt x="0" y="240449"/>
                  </a:moveTo>
                  <a:lnTo>
                    <a:pt x="12338" y="197226"/>
                  </a:lnTo>
                  <a:lnTo>
                    <a:pt x="47910" y="156545"/>
                  </a:lnTo>
                  <a:lnTo>
                    <a:pt x="104554" y="119086"/>
                  </a:lnTo>
                  <a:lnTo>
                    <a:pt x="140102" y="101777"/>
                  </a:lnTo>
                  <a:lnTo>
                    <a:pt x="180107" y="85527"/>
                  </a:lnTo>
                  <a:lnTo>
                    <a:pt x="224299" y="70423"/>
                  </a:lnTo>
                  <a:lnTo>
                    <a:pt x="272407" y="56548"/>
                  </a:lnTo>
                  <a:lnTo>
                    <a:pt x="324160" y="43987"/>
                  </a:lnTo>
                  <a:lnTo>
                    <a:pt x="379289" y="32826"/>
                  </a:lnTo>
                  <a:lnTo>
                    <a:pt x="437523" y="23149"/>
                  </a:lnTo>
                  <a:lnTo>
                    <a:pt x="498592" y="15042"/>
                  </a:lnTo>
                  <a:lnTo>
                    <a:pt x="562226" y="8588"/>
                  </a:lnTo>
                  <a:lnTo>
                    <a:pt x="628153" y="3873"/>
                  </a:lnTo>
                  <a:lnTo>
                    <a:pt x="696105" y="982"/>
                  </a:lnTo>
                  <a:lnTo>
                    <a:pt x="765810" y="0"/>
                  </a:lnTo>
                  <a:lnTo>
                    <a:pt x="835514" y="982"/>
                  </a:lnTo>
                  <a:lnTo>
                    <a:pt x="903466" y="3873"/>
                  </a:lnTo>
                  <a:lnTo>
                    <a:pt x="969393" y="8588"/>
                  </a:lnTo>
                  <a:lnTo>
                    <a:pt x="1033027" y="15042"/>
                  </a:lnTo>
                  <a:lnTo>
                    <a:pt x="1094096" y="23149"/>
                  </a:lnTo>
                  <a:lnTo>
                    <a:pt x="1152330" y="32826"/>
                  </a:lnTo>
                  <a:lnTo>
                    <a:pt x="1207459" y="43987"/>
                  </a:lnTo>
                  <a:lnTo>
                    <a:pt x="1259212" y="56548"/>
                  </a:lnTo>
                  <a:lnTo>
                    <a:pt x="1307320" y="70423"/>
                  </a:lnTo>
                  <a:lnTo>
                    <a:pt x="1351512" y="85527"/>
                  </a:lnTo>
                  <a:lnTo>
                    <a:pt x="1391517" y="101777"/>
                  </a:lnTo>
                  <a:lnTo>
                    <a:pt x="1427065" y="119086"/>
                  </a:lnTo>
                  <a:lnTo>
                    <a:pt x="1483709" y="156545"/>
                  </a:lnTo>
                  <a:lnTo>
                    <a:pt x="1519281" y="197226"/>
                  </a:lnTo>
                  <a:lnTo>
                    <a:pt x="1531620" y="240449"/>
                  </a:lnTo>
                  <a:lnTo>
                    <a:pt x="1531620" y="1202258"/>
                  </a:lnTo>
                  <a:lnTo>
                    <a:pt x="1519281" y="1245481"/>
                  </a:lnTo>
                  <a:lnTo>
                    <a:pt x="1483709" y="1286163"/>
                  </a:lnTo>
                  <a:lnTo>
                    <a:pt x="1427065" y="1323624"/>
                  </a:lnTo>
                  <a:lnTo>
                    <a:pt x="1391517" y="1340934"/>
                  </a:lnTo>
                  <a:lnTo>
                    <a:pt x="1351512" y="1357184"/>
                  </a:lnTo>
                  <a:lnTo>
                    <a:pt x="1307320" y="1372290"/>
                  </a:lnTo>
                  <a:lnTo>
                    <a:pt x="1259212" y="1386166"/>
                  </a:lnTo>
                  <a:lnTo>
                    <a:pt x="1207459" y="1398728"/>
                  </a:lnTo>
                  <a:lnTo>
                    <a:pt x="1152330" y="1409890"/>
                  </a:lnTo>
                  <a:lnTo>
                    <a:pt x="1094096" y="1419567"/>
                  </a:lnTo>
                  <a:lnTo>
                    <a:pt x="1033027" y="1427676"/>
                  </a:lnTo>
                  <a:lnTo>
                    <a:pt x="969393" y="1434130"/>
                  </a:lnTo>
                  <a:lnTo>
                    <a:pt x="903466" y="1438845"/>
                  </a:lnTo>
                  <a:lnTo>
                    <a:pt x="835514" y="1441737"/>
                  </a:lnTo>
                  <a:lnTo>
                    <a:pt x="765810" y="1442720"/>
                  </a:lnTo>
                  <a:lnTo>
                    <a:pt x="696105" y="1441737"/>
                  </a:lnTo>
                  <a:lnTo>
                    <a:pt x="628153" y="1438845"/>
                  </a:lnTo>
                  <a:lnTo>
                    <a:pt x="562226" y="1434130"/>
                  </a:lnTo>
                  <a:lnTo>
                    <a:pt x="498592" y="1427676"/>
                  </a:lnTo>
                  <a:lnTo>
                    <a:pt x="437523" y="1419567"/>
                  </a:lnTo>
                  <a:lnTo>
                    <a:pt x="379289" y="1409890"/>
                  </a:lnTo>
                  <a:lnTo>
                    <a:pt x="324160" y="1398728"/>
                  </a:lnTo>
                  <a:lnTo>
                    <a:pt x="272407" y="1386166"/>
                  </a:lnTo>
                  <a:lnTo>
                    <a:pt x="224299" y="1372290"/>
                  </a:lnTo>
                  <a:lnTo>
                    <a:pt x="180107" y="1357184"/>
                  </a:lnTo>
                  <a:lnTo>
                    <a:pt x="140102" y="1340934"/>
                  </a:lnTo>
                  <a:lnTo>
                    <a:pt x="104554" y="1323624"/>
                  </a:lnTo>
                  <a:lnTo>
                    <a:pt x="47910" y="1286163"/>
                  </a:lnTo>
                  <a:lnTo>
                    <a:pt x="12338" y="1245481"/>
                  </a:lnTo>
                  <a:lnTo>
                    <a:pt x="0" y="1202258"/>
                  </a:lnTo>
                  <a:lnTo>
                    <a:pt x="0" y="240449"/>
                  </a:lnTo>
                  <a:close/>
                </a:path>
              </a:pathLst>
            </a:custGeom>
            <a:ln w="9525">
              <a:solidFill>
                <a:srgbClr val="000000"/>
              </a:solidFill>
            </a:ln>
          </p:spPr>
          <p:txBody>
            <a:bodyPr wrap="square" lIns="0" tIns="0" rIns="0" bIns="0" rtlCol="0"/>
            <a:lstStyle/>
            <a:p/>
          </p:txBody>
        </p:sp>
      </p:grpSp>
      <p:sp>
        <p:nvSpPr>
          <p:cNvPr id="53" name="object 53"/>
          <p:cNvSpPr txBox="1"/>
          <p:nvPr/>
        </p:nvSpPr>
        <p:spPr>
          <a:xfrm>
            <a:off x="7270676" y="2745856"/>
            <a:ext cx="1112520" cy="789940"/>
          </a:xfrm>
          <a:prstGeom prst="rect">
            <a:avLst/>
          </a:prstGeom>
        </p:spPr>
        <p:txBody>
          <a:bodyPr wrap="square" lIns="0" tIns="12700" rIns="0" bIns="0" rtlCol="0" vert="horz">
            <a:spAutoFit/>
          </a:bodyPr>
          <a:lstStyle/>
          <a:p>
            <a:pPr algn="ctr" marL="263525" marR="255904">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 </a:t>
            </a:r>
            <a:r>
              <a:rPr dirty="0" sz="1800" b="1">
                <a:latin typeface="Yu Gothic UI Semibold"/>
                <a:cs typeface="Yu Gothic UI Semibold"/>
              </a:rPr>
              <a:t>8</a:t>
            </a:r>
            <a:r>
              <a:rPr dirty="0" sz="1800" b="1">
                <a:latin typeface="Yu Gothic UI Semibold"/>
                <a:cs typeface="Yu Gothic UI Semibold"/>
              </a:rPr>
              <a:t>万円</a:t>
            </a:r>
            <a:endParaRPr sz="1800">
              <a:latin typeface="Yu Gothic UI Semibold"/>
              <a:cs typeface="Yu Gothic UI Semibold"/>
            </a:endParaRPr>
          </a:p>
          <a:p>
            <a:pPr algn="ctr">
              <a:lnSpc>
                <a:spcPct val="100000"/>
              </a:lnSpc>
              <a:spcBef>
                <a:spcPts val="20"/>
              </a:spcBef>
            </a:pPr>
            <a:r>
              <a:rPr dirty="0" sz="1400" spc="-5" b="1">
                <a:latin typeface="Yu Gothic UI Semibold"/>
                <a:cs typeface="Yu Gothic UI Semibold"/>
              </a:rPr>
              <a:t>（6</a:t>
            </a:r>
            <a:r>
              <a:rPr dirty="0" sz="1400" b="1">
                <a:latin typeface="Yu Gothic UI Semibold"/>
                <a:cs typeface="Yu Gothic UI Semibold"/>
              </a:rPr>
              <a:t>万＋2万）</a:t>
            </a:r>
            <a:endParaRPr sz="1400">
              <a:latin typeface="Yu Gothic UI Semibold"/>
              <a:cs typeface="Yu Gothic UI Semibold"/>
            </a:endParaRPr>
          </a:p>
        </p:txBody>
      </p:sp>
      <p:grpSp>
        <p:nvGrpSpPr>
          <p:cNvPr id="54" name="object 54"/>
          <p:cNvGrpSpPr/>
          <p:nvPr/>
        </p:nvGrpSpPr>
        <p:grpSpPr>
          <a:xfrm>
            <a:off x="8750617" y="2352357"/>
            <a:ext cx="1155700" cy="2140585"/>
            <a:chOff x="8750617" y="2352357"/>
            <a:chExt cx="1155700" cy="2140585"/>
          </a:xfrm>
        </p:grpSpPr>
        <p:sp>
          <p:nvSpPr>
            <p:cNvPr id="55" name="object 55"/>
            <p:cNvSpPr/>
            <p:nvPr/>
          </p:nvSpPr>
          <p:spPr>
            <a:xfrm>
              <a:off x="8755380" y="2357120"/>
              <a:ext cx="66040" cy="2131060"/>
            </a:xfrm>
            <a:custGeom>
              <a:avLst/>
              <a:gdLst/>
              <a:ahLst/>
              <a:cxnLst/>
              <a:rect l="l" t="t" r="r" b="b"/>
              <a:pathLst>
                <a:path w="66040" h="2131060">
                  <a:moveTo>
                    <a:pt x="0" y="0"/>
                  </a:moveTo>
                  <a:lnTo>
                    <a:pt x="25706" y="434"/>
                  </a:lnTo>
                  <a:lnTo>
                    <a:pt x="46697" y="1619"/>
                  </a:lnTo>
                  <a:lnTo>
                    <a:pt x="60850" y="3375"/>
                  </a:lnTo>
                  <a:lnTo>
                    <a:pt x="66040" y="5524"/>
                  </a:lnTo>
                  <a:lnTo>
                    <a:pt x="66040" y="2125535"/>
                  </a:lnTo>
                  <a:lnTo>
                    <a:pt x="60850" y="2127684"/>
                  </a:lnTo>
                  <a:lnTo>
                    <a:pt x="46697" y="2129440"/>
                  </a:lnTo>
                  <a:lnTo>
                    <a:pt x="25706" y="2130625"/>
                  </a:lnTo>
                  <a:lnTo>
                    <a:pt x="0" y="2131060"/>
                  </a:lnTo>
                </a:path>
              </a:pathLst>
            </a:custGeom>
            <a:ln w="9525">
              <a:solidFill>
                <a:srgbClr val="000000"/>
              </a:solidFill>
              <a:prstDash val="sysDot"/>
            </a:ln>
          </p:spPr>
          <p:txBody>
            <a:bodyPr wrap="square" lIns="0" tIns="0" rIns="0" bIns="0" rtlCol="0"/>
            <a:lstStyle/>
            <a:p/>
          </p:txBody>
        </p:sp>
        <p:sp>
          <p:nvSpPr>
            <p:cNvPr id="56" name="object 56"/>
            <p:cNvSpPr/>
            <p:nvPr/>
          </p:nvSpPr>
          <p:spPr>
            <a:xfrm>
              <a:off x="8755380" y="2984500"/>
              <a:ext cx="1150620" cy="647700"/>
            </a:xfrm>
            <a:custGeom>
              <a:avLst/>
              <a:gdLst/>
              <a:ahLst/>
              <a:cxnLst/>
              <a:rect l="l" t="t" r="r" b="b"/>
              <a:pathLst>
                <a:path w="1150620" h="647700">
                  <a:moveTo>
                    <a:pt x="1150620" y="0"/>
                  </a:moveTo>
                  <a:lnTo>
                    <a:pt x="0" y="0"/>
                  </a:lnTo>
                  <a:lnTo>
                    <a:pt x="0" y="647700"/>
                  </a:lnTo>
                  <a:lnTo>
                    <a:pt x="1150620" y="647700"/>
                  </a:lnTo>
                  <a:lnTo>
                    <a:pt x="1150620" y="0"/>
                  </a:lnTo>
                  <a:close/>
                </a:path>
              </a:pathLst>
            </a:custGeom>
            <a:solidFill>
              <a:srgbClr val="FFFFFF"/>
            </a:solidFill>
          </p:spPr>
          <p:txBody>
            <a:bodyPr wrap="square" lIns="0" tIns="0" rIns="0" bIns="0" rtlCol="0"/>
            <a:lstStyle/>
            <a:p/>
          </p:txBody>
        </p:sp>
      </p:grpSp>
      <p:sp>
        <p:nvSpPr>
          <p:cNvPr id="57" name="object 57"/>
          <p:cNvSpPr txBox="1"/>
          <p:nvPr/>
        </p:nvSpPr>
        <p:spPr>
          <a:xfrm>
            <a:off x="8834330" y="3002813"/>
            <a:ext cx="939800" cy="574040"/>
          </a:xfrm>
          <a:prstGeom prst="rect">
            <a:avLst/>
          </a:prstGeom>
        </p:spPr>
        <p:txBody>
          <a:bodyPr wrap="square" lIns="0" tIns="12700" rIns="0" bIns="0" rtlCol="0" vert="horz">
            <a:spAutoFit/>
          </a:bodyPr>
          <a:lstStyle/>
          <a:p>
            <a:pPr marL="12700" marR="5080">
              <a:lnSpc>
                <a:spcPct val="100000"/>
              </a:lnSpc>
              <a:spcBef>
                <a:spcPts val="100"/>
              </a:spcBef>
            </a:pPr>
            <a:r>
              <a:rPr dirty="0" sz="1800" b="1">
                <a:latin typeface="Yu Gothic UI Semibold"/>
                <a:cs typeface="Yu Gothic UI Semibold"/>
              </a:rPr>
              <a:t>月額合計  </a:t>
            </a:r>
            <a:r>
              <a:rPr dirty="0" sz="1800" spc="130" b="1">
                <a:latin typeface="Yu Gothic UI Semibold"/>
                <a:cs typeface="Yu Gothic UI Semibold"/>
              </a:rPr>
              <a:t>16</a:t>
            </a:r>
            <a:r>
              <a:rPr dirty="0" sz="1800" b="1">
                <a:latin typeface="Yu Gothic UI Semibold"/>
                <a:cs typeface="Yu Gothic UI Semibold"/>
              </a:rPr>
              <a:t>万円</a:t>
            </a:r>
            <a:endParaRPr sz="1800">
              <a:latin typeface="Yu Gothic UI Semibold"/>
              <a:cs typeface="Yu Gothic UI Semibold"/>
            </a:endParaRPr>
          </a:p>
        </p:txBody>
      </p:sp>
      <p:sp>
        <p:nvSpPr>
          <p:cNvPr id="59" name="object 5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52</a:t>
            </a:r>
          </a:p>
        </p:txBody>
      </p:sp>
      <p:sp>
        <p:nvSpPr>
          <p:cNvPr id="60" name="object 60"/>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8" name="object 58"/>
          <p:cNvSpPr txBox="1"/>
          <p:nvPr/>
        </p:nvSpPr>
        <p:spPr>
          <a:xfrm>
            <a:off x="7149091" y="5627827"/>
            <a:ext cx="165100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Yu Gothic UI Semibold"/>
                <a:cs typeface="Yu Gothic UI Semibold"/>
              </a:rPr>
              <a:t>6</a:t>
            </a:r>
            <a:r>
              <a:rPr dirty="0" sz="1800" spc="-10" b="1">
                <a:latin typeface="Yu Gothic UI Semibold"/>
                <a:cs typeface="Yu Gothic UI Semibold"/>
              </a:rPr>
              <a:t>5</a:t>
            </a:r>
            <a:r>
              <a:rPr dirty="0" sz="1800" spc="70" b="1">
                <a:latin typeface="Yu Gothic UI Semibold"/>
                <a:cs typeface="Yu Gothic UI Semibold"/>
              </a:rPr>
              <a:t>歳以上の</a:t>
            </a:r>
            <a:r>
              <a:rPr dirty="0" sz="1800" b="1">
                <a:latin typeface="Yu Gothic UI Semibold"/>
                <a:cs typeface="Yu Gothic UI Semibold"/>
              </a:rPr>
              <a:t>夫婦</a:t>
            </a:r>
            <a:endParaRPr sz="1800">
              <a:latin typeface="Yu Gothic UI Semibold"/>
              <a:cs typeface="Yu Gothic UI Semibo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70420" y="4975860"/>
            <a:ext cx="957580" cy="568960"/>
            <a:chOff x="7170420" y="4975860"/>
            <a:chExt cx="957580" cy="568960"/>
          </a:xfrm>
        </p:grpSpPr>
        <p:pic>
          <p:nvPicPr>
            <p:cNvPr id="3" name="object 3"/>
            <p:cNvPicPr/>
            <p:nvPr/>
          </p:nvPicPr>
          <p:blipFill>
            <a:blip r:embed="rId2" cstate="print"/>
            <a:stretch>
              <a:fillRect/>
            </a:stretch>
          </p:blipFill>
          <p:spPr>
            <a:xfrm>
              <a:off x="7170420" y="4975860"/>
              <a:ext cx="579119" cy="561326"/>
            </a:xfrm>
            <a:prstGeom prst="rect">
              <a:avLst/>
            </a:prstGeom>
          </p:spPr>
        </p:pic>
        <p:pic>
          <p:nvPicPr>
            <p:cNvPr id="4" name="object 4"/>
            <p:cNvPicPr/>
            <p:nvPr/>
          </p:nvPicPr>
          <p:blipFill>
            <a:blip r:embed="rId3" cstate="print"/>
            <a:stretch>
              <a:fillRect/>
            </a:stretch>
          </p:blipFill>
          <p:spPr>
            <a:xfrm>
              <a:off x="7548880" y="4980940"/>
              <a:ext cx="579120" cy="563879"/>
            </a:xfrm>
            <a:prstGeom prst="rect">
              <a:avLst/>
            </a:prstGeom>
          </p:spPr>
        </p:pic>
      </p:grpSp>
      <p:grpSp>
        <p:nvGrpSpPr>
          <p:cNvPr id="5" name="object 5"/>
          <p:cNvGrpSpPr/>
          <p:nvPr/>
        </p:nvGrpSpPr>
        <p:grpSpPr>
          <a:xfrm>
            <a:off x="957897" y="2878141"/>
            <a:ext cx="1452245" cy="1967864"/>
            <a:chOff x="957897" y="2878141"/>
            <a:chExt cx="1452245" cy="1967864"/>
          </a:xfrm>
        </p:grpSpPr>
        <p:pic>
          <p:nvPicPr>
            <p:cNvPr id="6" name="object 6"/>
            <p:cNvPicPr/>
            <p:nvPr/>
          </p:nvPicPr>
          <p:blipFill>
            <a:blip r:embed="rId4" cstate="print"/>
            <a:stretch>
              <a:fillRect/>
            </a:stretch>
          </p:blipFill>
          <p:spPr>
            <a:xfrm>
              <a:off x="962660" y="3688080"/>
              <a:ext cx="1440179" cy="1153159"/>
            </a:xfrm>
            <a:prstGeom prst="rect">
              <a:avLst/>
            </a:prstGeom>
          </p:spPr>
        </p:pic>
        <p:sp>
          <p:nvSpPr>
            <p:cNvPr id="7" name="object 7"/>
            <p:cNvSpPr/>
            <p:nvPr/>
          </p:nvSpPr>
          <p:spPr>
            <a:xfrm>
              <a:off x="962660" y="3880272"/>
              <a:ext cx="1440180" cy="192405"/>
            </a:xfrm>
            <a:custGeom>
              <a:avLst/>
              <a:gdLst/>
              <a:ahLst/>
              <a:cxnLst/>
              <a:rect l="l" t="t" r="r" b="b"/>
              <a:pathLst>
                <a:path w="1440180" h="192404">
                  <a:moveTo>
                    <a:pt x="1440180"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90"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8" name="object 8"/>
            <p:cNvSpPr/>
            <p:nvPr/>
          </p:nvSpPr>
          <p:spPr>
            <a:xfrm>
              <a:off x="962660" y="3688083"/>
              <a:ext cx="1440180" cy="1153160"/>
            </a:xfrm>
            <a:custGeom>
              <a:avLst/>
              <a:gdLst/>
              <a:ahLst/>
              <a:cxnLst/>
              <a:rect l="l" t="t" r="r" b="b"/>
              <a:pathLst>
                <a:path w="1440180"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59"/>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pic>
          <p:nvPicPr>
            <p:cNvPr id="9" name="object 9"/>
            <p:cNvPicPr/>
            <p:nvPr/>
          </p:nvPicPr>
          <p:blipFill>
            <a:blip r:embed="rId5" cstate="print"/>
            <a:stretch>
              <a:fillRect/>
            </a:stretch>
          </p:blipFill>
          <p:spPr>
            <a:xfrm>
              <a:off x="962660" y="2882900"/>
              <a:ext cx="1442719" cy="1153160"/>
            </a:xfrm>
            <a:prstGeom prst="rect">
              <a:avLst/>
            </a:prstGeom>
          </p:spPr>
        </p:pic>
        <p:sp>
          <p:nvSpPr>
            <p:cNvPr id="10" name="object 10"/>
            <p:cNvSpPr/>
            <p:nvPr/>
          </p:nvSpPr>
          <p:spPr>
            <a:xfrm>
              <a:off x="962660" y="3075092"/>
              <a:ext cx="1442720" cy="192405"/>
            </a:xfrm>
            <a:custGeom>
              <a:avLst/>
              <a:gdLst/>
              <a:ahLst/>
              <a:cxnLst/>
              <a:rect l="l" t="t" r="r" b="b"/>
              <a:pathLst>
                <a:path w="1442720" h="192404">
                  <a:moveTo>
                    <a:pt x="1442720" y="0"/>
                  </a:moveTo>
                  <a:lnTo>
                    <a:pt x="1429712" y="36521"/>
                  </a:lnTo>
                  <a:lnTo>
                    <a:pt x="1392303" y="70728"/>
                  </a:lnTo>
                  <a:lnTo>
                    <a:pt x="1332911" y="101978"/>
                  </a:lnTo>
                  <a:lnTo>
                    <a:pt x="1295726" y="116292"/>
                  </a:lnTo>
                  <a:lnTo>
                    <a:pt x="1253952" y="129626"/>
                  </a:lnTo>
                  <a:lnTo>
                    <a:pt x="1207892" y="141897"/>
                  </a:lnTo>
                  <a:lnTo>
                    <a:pt x="1157847" y="153027"/>
                  </a:lnTo>
                  <a:lnTo>
                    <a:pt x="1104120" y="162933"/>
                  </a:lnTo>
                  <a:lnTo>
                    <a:pt x="1047013" y="171537"/>
                  </a:lnTo>
                  <a:lnTo>
                    <a:pt x="986828" y="178757"/>
                  </a:lnTo>
                  <a:lnTo>
                    <a:pt x="923868" y="184512"/>
                  </a:lnTo>
                  <a:lnTo>
                    <a:pt x="858435" y="188723"/>
                  </a:lnTo>
                  <a:lnTo>
                    <a:pt x="790832" y="191309"/>
                  </a:lnTo>
                  <a:lnTo>
                    <a:pt x="721360" y="192189"/>
                  </a:lnTo>
                  <a:lnTo>
                    <a:pt x="651887" y="191309"/>
                  </a:lnTo>
                  <a:lnTo>
                    <a:pt x="584284" y="188723"/>
                  </a:lnTo>
                  <a:lnTo>
                    <a:pt x="518851" y="184512"/>
                  </a:lnTo>
                  <a:lnTo>
                    <a:pt x="455891" y="178757"/>
                  </a:lnTo>
                  <a:lnTo>
                    <a:pt x="395706" y="171537"/>
                  </a:lnTo>
                  <a:lnTo>
                    <a:pt x="338599" y="162933"/>
                  </a:lnTo>
                  <a:lnTo>
                    <a:pt x="284872" y="153027"/>
                  </a:lnTo>
                  <a:lnTo>
                    <a:pt x="234827" y="141897"/>
                  </a:lnTo>
                  <a:lnTo>
                    <a:pt x="188767" y="129626"/>
                  </a:lnTo>
                  <a:lnTo>
                    <a:pt x="146993" y="116292"/>
                  </a:lnTo>
                  <a:lnTo>
                    <a:pt x="109808" y="101978"/>
                  </a:lnTo>
                  <a:lnTo>
                    <a:pt x="50416" y="70728"/>
                  </a:lnTo>
                  <a:lnTo>
                    <a:pt x="13007" y="36521"/>
                  </a:lnTo>
                  <a:lnTo>
                    <a:pt x="3302" y="18509"/>
                  </a:lnTo>
                  <a:lnTo>
                    <a:pt x="0" y="0"/>
                  </a:lnTo>
                </a:path>
              </a:pathLst>
            </a:custGeom>
            <a:ln w="9525">
              <a:solidFill>
                <a:srgbClr val="000000"/>
              </a:solidFill>
            </a:ln>
          </p:spPr>
          <p:txBody>
            <a:bodyPr wrap="square" lIns="0" tIns="0" rIns="0" bIns="0" rtlCol="0"/>
            <a:lstStyle/>
            <a:p/>
          </p:txBody>
        </p:sp>
        <p:sp>
          <p:nvSpPr>
            <p:cNvPr id="11" name="object 11"/>
            <p:cNvSpPr/>
            <p:nvPr/>
          </p:nvSpPr>
          <p:spPr>
            <a:xfrm>
              <a:off x="962660" y="2882903"/>
              <a:ext cx="1442720" cy="1153160"/>
            </a:xfrm>
            <a:custGeom>
              <a:avLst/>
              <a:gdLst/>
              <a:ahLst/>
              <a:cxnLst/>
              <a:rect l="l" t="t" r="r" b="b"/>
              <a:pathLst>
                <a:path w="1442720" h="1153160">
                  <a:moveTo>
                    <a:pt x="0" y="192189"/>
                  </a:moveTo>
                  <a:lnTo>
                    <a:pt x="13007" y="155667"/>
                  </a:lnTo>
                  <a:lnTo>
                    <a:pt x="50416" y="121460"/>
                  </a:lnTo>
                  <a:lnTo>
                    <a:pt x="109808" y="90210"/>
                  </a:lnTo>
                  <a:lnTo>
                    <a:pt x="146993" y="75896"/>
                  </a:lnTo>
                  <a:lnTo>
                    <a:pt x="188767" y="62563"/>
                  </a:lnTo>
                  <a:lnTo>
                    <a:pt x="234827" y="50291"/>
                  </a:lnTo>
                  <a:lnTo>
                    <a:pt x="284872" y="39162"/>
                  </a:lnTo>
                  <a:lnTo>
                    <a:pt x="338599" y="29255"/>
                  </a:lnTo>
                  <a:lnTo>
                    <a:pt x="395706" y="20651"/>
                  </a:lnTo>
                  <a:lnTo>
                    <a:pt x="455891" y="13431"/>
                  </a:lnTo>
                  <a:lnTo>
                    <a:pt x="518851" y="7676"/>
                  </a:lnTo>
                  <a:lnTo>
                    <a:pt x="584284" y="3465"/>
                  </a:lnTo>
                  <a:lnTo>
                    <a:pt x="651887" y="879"/>
                  </a:lnTo>
                  <a:lnTo>
                    <a:pt x="721360" y="0"/>
                  </a:lnTo>
                  <a:lnTo>
                    <a:pt x="790832" y="879"/>
                  </a:lnTo>
                  <a:lnTo>
                    <a:pt x="858435" y="3465"/>
                  </a:lnTo>
                  <a:lnTo>
                    <a:pt x="923868" y="7676"/>
                  </a:lnTo>
                  <a:lnTo>
                    <a:pt x="986828" y="13431"/>
                  </a:lnTo>
                  <a:lnTo>
                    <a:pt x="1047013" y="20651"/>
                  </a:lnTo>
                  <a:lnTo>
                    <a:pt x="1104120" y="29255"/>
                  </a:lnTo>
                  <a:lnTo>
                    <a:pt x="1157847" y="39162"/>
                  </a:lnTo>
                  <a:lnTo>
                    <a:pt x="1207892" y="50291"/>
                  </a:lnTo>
                  <a:lnTo>
                    <a:pt x="1253952" y="62563"/>
                  </a:lnTo>
                  <a:lnTo>
                    <a:pt x="1295726" y="75896"/>
                  </a:lnTo>
                  <a:lnTo>
                    <a:pt x="1332911" y="90210"/>
                  </a:lnTo>
                  <a:lnTo>
                    <a:pt x="1392303" y="121460"/>
                  </a:lnTo>
                  <a:lnTo>
                    <a:pt x="1429712" y="155667"/>
                  </a:lnTo>
                  <a:lnTo>
                    <a:pt x="1442720" y="192189"/>
                  </a:lnTo>
                  <a:lnTo>
                    <a:pt x="1442720" y="960958"/>
                  </a:lnTo>
                  <a:lnTo>
                    <a:pt x="1429712" y="997480"/>
                  </a:lnTo>
                  <a:lnTo>
                    <a:pt x="1392303" y="1031688"/>
                  </a:lnTo>
                  <a:lnTo>
                    <a:pt x="1332911" y="1062940"/>
                  </a:lnTo>
                  <a:lnTo>
                    <a:pt x="1295726" y="1077255"/>
                  </a:lnTo>
                  <a:lnTo>
                    <a:pt x="1253952" y="1090589"/>
                  </a:lnTo>
                  <a:lnTo>
                    <a:pt x="1207892" y="1102862"/>
                  </a:lnTo>
                  <a:lnTo>
                    <a:pt x="1157847" y="1113993"/>
                  </a:lnTo>
                  <a:lnTo>
                    <a:pt x="1104120" y="1123901"/>
                  </a:lnTo>
                  <a:lnTo>
                    <a:pt x="1047013" y="1132505"/>
                  </a:lnTo>
                  <a:lnTo>
                    <a:pt x="986828" y="1139726"/>
                  </a:lnTo>
                  <a:lnTo>
                    <a:pt x="923868" y="1145482"/>
                  </a:lnTo>
                  <a:lnTo>
                    <a:pt x="858435" y="1149694"/>
                  </a:lnTo>
                  <a:lnTo>
                    <a:pt x="790832" y="1152280"/>
                  </a:lnTo>
                  <a:lnTo>
                    <a:pt x="721360" y="1153159"/>
                  </a:lnTo>
                  <a:lnTo>
                    <a:pt x="651887" y="1152280"/>
                  </a:lnTo>
                  <a:lnTo>
                    <a:pt x="584284" y="1149694"/>
                  </a:lnTo>
                  <a:lnTo>
                    <a:pt x="518851" y="1145482"/>
                  </a:lnTo>
                  <a:lnTo>
                    <a:pt x="455891" y="1139726"/>
                  </a:lnTo>
                  <a:lnTo>
                    <a:pt x="395706" y="1132505"/>
                  </a:lnTo>
                  <a:lnTo>
                    <a:pt x="338599" y="1123901"/>
                  </a:lnTo>
                  <a:lnTo>
                    <a:pt x="284872" y="1113993"/>
                  </a:lnTo>
                  <a:lnTo>
                    <a:pt x="234827" y="1102862"/>
                  </a:lnTo>
                  <a:lnTo>
                    <a:pt x="188767" y="1090589"/>
                  </a:lnTo>
                  <a:lnTo>
                    <a:pt x="146993" y="1077255"/>
                  </a:lnTo>
                  <a:lnTo>
                    <a:pt x="109808" y="1062940"/>
                  </a:lnTo>
                  <a:lnTo>
                    <a:pt x="50416" y="1031688"/>
                  </a:lnTo>
                  <a:lnTo>
                    <a:pt x="13007" y="997480"/>
                  </a:lnTo>
                  <a:lnTo>
                    <a:pt x="0" y="960958"/>
                  </a:lnTo>
                  <a:lnTo>
                    <a:pt x="0" y="192189"/>
                  </a:lnTo>
                  <a:close/>
                </a:path>
              </a:pathLst>
            </a:custGeom>
            <a:ln w="9525">
              <a:solidFill>
                <a:srgbClr val="000000"/>
              </a:solidFill>
            </a:ln>
          </p:spPr>
          <p:txBody>
            <a:bodyPr wrap="square" lIns="0" tIns="0" rIns="0" bIns="0" rtlCol="0"/>
            <a:lstStyle/>
            <a:p/>
          </p:txBody>
        </p:sp>
      </p:grpSp>
      <p:sp>
        <p:nvSpPr>
          <p:cNvPr id="12" name="object 12"/>
          <p:cNvSpPr txBox="1"/>
          <p:nvPr/>
        </p:nvSpPr>
        <p:spPr>
          <a:xfrm>
            <a:off x="1301212" y="3332398"/>
            <a:ext cx="610235" cy="1380490"/>
          </a:xfrm>
          <a:prstGeom prst="rect">
            <a:avLst/>
          </a:prstGeom>
        </p:spPr>
        <p:txBody>
          <a:bodyPr wrap="square" lIns="0" tIns="12700" rIns="0" bIns="0" rtlCol="0" vert="horz">
            <a:spAutoFit/>
          </a:bodyPr>
          <a:lstStyle/>
          <a:p>
            <a:pPr marL="12700" marR="5080" indent="63500">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12700" marR="5080" indent="63500">
              <a:lnSpc>
                <a:spcPct val="100000"/>
              </a:lnSpc>
              <a:spcBef>
                <a:spcPts val="203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p:txBody>
      </p:sp>
      <p:grpSp>
        <p:nvGrpSpPr>
          <p:cNvPr id="13" name="object 13"/>
          <p:cNvGrpSpPr/>
          <p:nvPr/>
        </p:nvGrpSpPr>
        <p:grpSpPr>
          <a:xfrm>
            <a:off x="1203960" y="4970779"/>
            <a:ext cx="957580" cy="566420"/>
            <a:chOff x="1203960" y="4970779"/>
            <a:chExt cx="957580" cy="566420"/>
          </a:xfrm>
        </p:grpSpPr>
        <p:pic>
          <p:nvPicPr>
            <p:cNvPr id="14" name="object 14"/>
            <p:cNvPicPr/>
            <p:nvPr/>
          </p:nvPicPr>
          <p:blipFill>
            <a:blip r:embed="rId2" cstate="print"/>
            <a:stretch>
              <a:fillRect/>
            </a:stretch>
          </p:blipFill>
          <p:spPr>
            <a:xfrm>
              <a:off x="1203960" y="4970779"/>
              <a:ext cx="581659" cy="561339"/>
            </a:xfrm>
            <a:prstGeom prst="rect">
              <a:avLst/>
            </a:prstGeom>
          </p:spPr>
        </p:pic>
        <p:pic>
          <p:nvPicPr>
            <p:cNvPr id="15" name="object 15"/>
            <p:cNvPicPr/>
            <p:nvPr/>
          </p:nvPicPr>
          <p:blipFill>
            <a:blip r:embed="rId3" cstate="print"/>
            <a:stretch>
              <a:fillRect/>
            </a:stretch>
          </p:blipFill>
          <p:spPr>
            <a:xfrm>
              <a:off x="1582420" y="4975860"/>
              <a:ext cx="579119" cy="561326"/>
            </a:xfrm>
            <a:prstGeom prst="rect">
              <a:avLst/>
            </a:prstGeom>
          </p:spPr>
        </p:pic>
      </p:grpSp>
      <p:sp>
        <p:nvSpPr>
          <p:cNvPr id="16" name="object 16"/>
          <p:cNvSpPr txBox="1"/>
          <p:nvPr/>
        </p:nvSpPr>
        <p:spPr>
          <a:xfrm>
            <a:off x="1025124" y="5641499"/>
            <a:ext cx="1259840" cy="721360"/>
          </a:xfrm>
          <a:prstGeom prst="rect">
            <a:avLst/>
          </a:prstGeom>
        </p:spPr>
        <p:txBody>
          <a:bodyPr wrap="square" lIns="0" tIns="12700" rIns="0" bIns="0" rtlCol="0" vert="horz">
            <a:spAutoFit/>
          </a:bodyPr>
          <a:lstStyle/>
          <a:p>
            <a:pPr marL="86360">
              <a:lnSpc>
                <a:spcPct val="100000"/>
              </a:lnSpc>
              <a:spcBef>
                <a:spcPts val="100"/>
              </a:spcBef>
            </a:pPr>
            <a:r>
              <a:rPr dirty="0" sz="1800" spc="55" b="1">
                <a:latin typeface="Yu Gothic UI Semibold"/>
                <a:cs typeface="Yu Gothic UI Semibold"/>
              </a:rPr>
              <a:t>夫婦の家庭</a:t>
            </a:r>
            <a:endParaRPr sz="1800">
              <a:latin typeface="Yu Gothic UI Semibold"/>
              <a:cs typeface="Yu Gothic UI Semibold"/>
            </a:endParaRPr>
          </a:p>
          <a:p>
            <a:pPr marL="124460">
              <a:lnSpc>
                <a:spcPct val="100000"/>
              </a:lnSpc>
              <a:spcBef>
                <a:spcPts val="40"/>
              </a:spcBef>
            </a:pPr>
            <a:r>
              <a:rPr dirty="0" sz="1200" spc="130" b="1">
                <a:latin typeface="Yu Gothic UI Semibold"/>
                <a:cs typeface="Yu Gothic UI Semibold"/>
              </a:rPr>
              <a:t>（子ども無し）</a:t>
            </a:r>
            <a:endParaRPr sz="1200">
              <a:latin typeface="Yu Gothic UI Semibold"/>
              <a:cs typeface="Yu Gothic UI Semibold"/>
            </a:endParaRPr>
          </a:p>
          <a:p>
            <a:pPr marL="12700">
              <a:lnSpc>
                <a:spcPct val="100000"/>
              </a:lnSpc>
              <a:spcBef>
                <a:spcPts val="395"/>
              </a:spcBef>
            </a:pPr>
            <a:r>
              <a:rPr dirty="0" sz="1200" b="1">
                <a:solidFill>
                  <a:srgbClr val="FFC000"/>
                </a:solidFill>
                <a:latin typeface="Yu Gothic UI Semibold"/>
                <a:cs typeface="Yu Gothic UI Semibold"/>
              </a:rPr>
              <a:t>※</a:t>
            </a:r>
            <a:r>
              <a:rPr dirty="0" sz="1200" spc="-15" b="1">
                <a:solidFill>
                  <a:srgbClr val="FFC000"/>
                </a:solidFill>
                <a:latin typeface="Yu Gothic UI Semibold"/>
                <a:cs typeface="Yu Gothic UI Semibold"/>
              </a:rPr>
              <a:t>65</a:t>
            </a:r>
            <a:r>
              <a:rPr dirty="0" sz="1200" spc="30" b="1">
                <a:solidFill>
                  <a:srgbClr val="FFC000"/>
                </a:solidFill>
                <a:latin typeface="Yu Gothic UI Semibold"/>
                <a:cs typeface="Yu Gothic UI Semibold"/>
              </a:rPr>
              <a:t>歳未満の場合</a:t>
            </a:r>
            <a:endParaRPr sz="1200">
              <a:latin typeface="Yu Gothic UI Semibold"/>
              <a:cs typeface="Yu Gothic UI Semibold"/>
            </a:endParaRPr>
          </a:p>
        </p:txBody>
      </p:sp>
      <p:grpSp>
        <p:nvGrpSpPr>
          <p:cNvPr id="17" name="object 17"/>
          <p:cNvGrpSpPr/>
          <p:nvPr/>
        </p:nvGrpSpPr>
        <p:grpSpPr>
          <a:xfrm>
            <a:off x="3922077" y="2070422"/>
            <a:ext cx="1457325" cy="2770505"/>
            <a:chOff x="3922077" y="2070422"/>
            <a:chExt cx="1457325" cy="2770505"/>
          </a:xfrm>
        </p:grpSpPr>
        <p:pic>
          <p:nvPicPr>
            <p:cNvPr id="18" name="object 18"/>
            <p:cNvPicPr/>
            <p:nvPr/>
          </p:nvPicPr>
          <p:blipFill>
            <a:blip r:embed="rId6" cstate="print"/>
            <a:stretch>
              <a:fillRect/>
            </a:stretch>
          </p:blipFill>
          <p:spPr>
            <a:xfrm>
              <a:off x="3931920" y="3683000"/>
              <a:ext cx="1440179" cy="1153160"/>
            </a:xfrm>
            <a:prstGeom prst="rect">
              <a:avLst/>
            </a:prstGeom>
          </p:spPr>
        </p:pic>
        <p:sp>
          <p:nvSpPr>
            <p:cNvPr id="19" name="object 19"/>
            <p:cNvSpPr/>
            <p:nvPr/>
          </p:nvSpPr>
          <p:spPr>
            <a:xfrm>
              <a:off x="3931920" y="3875192"/>
              <a:ext cx="1440180" cy="192405"/>
            </a:xfrm>
            <a:custGeom>
              <a:avLst/>
              <a:gdLst/>
              <a:ahLst/>
              <a:cxnLst/>
              <a:rect l="l" t="t" r="r" b="b"/>
              <a:pathLst>
                <a:path w="1440179" h="192404">
                  <a:moveTo>
                    <a:pt x="1440179"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89"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20" name="object 20"/>
            <p:cNvSpPr/>
            <p:nvPr/>
          </p:nvSpPr>
          <p:spPr>
            <a:xfrm>
              <a:off x="3931920" y="3683003"/>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60"/>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pic>
          <p:nvPicPr>
            <p:cNvPr id="21" name="object 21"/>
            <p:cNvPicPr/>
            <p:nvPr/>
          </p:nvPicPr>
          <p:blipFill>
            <a:blip r:embed="rId7" cstate="print"/>
            <a:stretch>
              <a:fillRect/>
            </a:stretch>
          </p:blipFill>
          <p:spPr>
            <a:xfrm>
              <a:off x="3934460" y="2885440"/>
              <a:ext cx="1440179" cy="1153159"/>
            </a:xfrm>
            <a:prstGeom prst="rect">
              <a:avLst/>
            </a:prstGeom>
          </p:spPr>
        </p:pic>
        <p:sp>
          <p:nvSpPr>
            <p:cNvPr id="22" name="object 22"/>
            <p:cNvSpPr/>
            <p:nvPr/>
          </p:nvSpPr>
          <p:spPr>
            <a:xfrm>
              <a:off x="3934460" y="3077632"/>
              <a:ext cx="1440180" cy="192405"/>
            </a:xfrm>
            <a:custGeom>
              <a:avLst/>
              <a:gdLst/>
              <a:ahLst/>
              <a:cxnLst/>
              <a:rect l="l" t="t" r="r" b="b"/>
              <a:pathLst>
                <a:path w="1440179" h="192404">
                  <a:moveTo>
                    <a:pt x="1440180"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90"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23" name="object 23"/>
            <p:cNvSpPr/>
            <p:nvPr/>
          </p:nvSpPr>
          <p:spPr>
            <a:xfrm>
              <a:off x="3934460" y="2885443"/>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59"/>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sp>
          <p:nvSpPr>
            <p:cNvPr id="24" name="object 24"/>
            <p:cNvSpPr/>
            <p:nvPr/>
          </p:nvSpPr>
          <p:spPr>
            <a:xfrm>
              <a:off x="3926840" y="2075185"/>
              <a:ext cx="1440180" cy="1153160"/>
            </a:xfrm>
            <a:custGeom>
              <a:avLst/>
              <a:gdLst/>
              <a:ahLst/>
              <a:cxnLst/>
              <a:rect l="l" t="t" r="r" b="b"/>
              <a:pathLst>
                <a:path w="1440179" h="1153160">
                  <a:moveTo>
                    <a:pt x="720090" y="0"/>
                  </a:moveTo>
                  <a:lnTo>
                    <a:pt x="646464" y="992"/>
                  </a:lnTo>
                  <a:lnTo>
                    <a:pt x="574965" y="3904"/>
                  </a:lnTo>
                  <a:lnTo>
                    <a:pt x="505955" y="8640"/>
                  </a:lnTo>
                  <a:lnTo>
                    <a:pt x="439796" y="15102"/>
                  </a:lnTo>
                  <a:lnTo>
                    <a:pt x="376849" y="23195"/>
                  </a:lnTo>
                  <a:lnTo>
                    <a:pt x="317478" y="32821"/>
                  </a:lnTo>
                  <a:lnTo>
                    <a:pt x="262043" y="43885"/>
                  </a:lnTo>
                  <a:lnTo>
                    <a:pt x="210907" y="56289"/>
                  </a:lnTo>
                  <a:lnTo>
                    <a:pt x="164431" y="69937"/>
                  </a:lnTo>
                  <a:lnTo>
                    <a:pt x="122978" y="84732"/>
                  </a:lnTo>
                  <a:lnTo>
                    <a:pt x="86909" y="100578"/>
                  </a:lnTo>
                  <a:lnTo>
                    <a:pt x="32373" y="135036"/>
                  </a:lnTo>
                  <a:lnTo>
                    <a:pt x="3717" y="172538"/>
                  </a:lnTo>
                  <a:lnTo>
                    <a:pt x="0" y="192189"/>
                  </a:lnTo>
                  <a:lnTo>
                    <a:pt x="0" y="960958"/>
                  </a:lnTo>
                  <a:lnTo>
                    <a:pt x="14629" y="999692"/>
                  </a:lnTo>
                  <a:lnTo>
                    <a:pt x="56587" y="1035770"/>
                  </a:lnTo>
                  <a:lnTo>
                    <a:pt x="122978" y="1068418"/>
                  </a:lnTo>
                  <a:lnTo>
                    <a:pt x="164431" y="1083214"/>
                  </a:lnTo>
                  <a:lnTo>
                    <a:pt x="210907" y="1096864"/>
                  </a:lnTo>
                  <a:lnTo>
                    <a:pt x="262043" y="1109269"/>
                  </a:lnTo>
                  <a:lnTo>
                    <a:pt x="317478" y="1120334"/>
                  </a:lnTo>
                  <a:lnTo>
                    <a:pt x="376849" y="1129961"/>
                  </a:lnTo>
                  <a:lnTo>
                    <a:pt x="439796" y="1138055"/>
                  </a:lnTo>
                  <a:lnTo>
                    <a:pt x="505955" y="1144518"/>
                  </a:lnTo>
                  <a:lnTo>
                    <a:pt x="574965" y="1149254"/>
                  </a:lnTo>
                  <a:lnTo>
                    <a:pt x="646464" y="1152167"/>
                  </a:lnTo>
                  <a:lnTo>
                    <a:pt x="720090" y="1153159"/>
                  </a:lnTo>
                  <a:lnTo>
                    <a:pt x="793715" y="1152167"/>
                  </a:lnTo>
                  <a:lnTo>
                    <a:pt x="865214" y="1149254"/>
                  </a:lnTo>
                  <a:lnTo>
                    <a:pt x="934224" y="1144518"/>
                  </a:lnTo>
                  <a:lnTo>
                    <a:pt x="1000383" y="1138055"/>
                  </a:lnTo>
                  <a:lnTo>
                    <a:pt x="1063330" y="1129961"/>
                  </a:lnTo>
                  <a:lnTo>
                    <a:pt x="1122701" y="1120334"/>
                  </a:lnTo>
                  <a:lnTo>
                    <a:pt x="1178136" y="1109269"/>
                  </a:lnTo>
                  <a:lnTo>
                    <a:pt x="1229272" y="1096864"/>
                  </a:lnTo>
                  <a:lnTo>
                    <a:pt x="1275748" y="1083214"/>
                  </a:lnTo>
                  <a:lnTo>
                    <a:pt x="1317201" y="1068418"/>
                  </a:lnTo>
                  <a:lnTo>
                    <a:pt x="1353270" y="1052571"/>
                  </a:lnTo>
                  <a:lnTo>
                    <a:pt x="1407806" y="1018111"/>
                  </a:lnTo>
                  <a:lnTo>
                    <a:pt x="1436462" y="980609"/>
                  </a:lnTo>
                  <a:lnTo>
                    <a:pt x="1440180" y="960958"/>
                  </a:lnTo>
                  <a:lnTo>
                    <a:pt x="1440180" y="192189"/>
                  </a:lnTo>
                  <a:lnTo>
                    <a:pt x="1425550" y="153455"/>
                  </a:lnTo>
                  <a:lnTo>
                    <a:pt x="1383592" y="117378"/>
                  </a:lnTo>
                  <a:lnTo>
                    <a:pt x="1317201" y="84732"/>
                  </a:lnTo>
                  <a:lnTo>
                    <a:pt x="1275748" y="69937"/>
                  </a:lnTo>
                  <a:lnTo>
                    <a:pt x="1229272" y="56289"/>
                  </a:lnTo>
                  <a:lnTo>
                    <a:pt x="1178136" y="43885"/>
                  </a:lnTo>
                  <a:lnTo>
                    <a:pt x="1122701" y="32821"/>
                  </a:lnTo>
                  <a:lnTo>
                    <a:pt x="1063330" y="23195"/>
                  </a:lnTo>
                  <a:lnTo>
                    <a:pt x="1000383" y="15102"/>
                  </a:lnTo>
                  <a:lnTo>
                    <a:pt x="934224" y="8640"/>
                  </a:lnTo>
                  <a:lnTo>
                    <a:pt x="865214" y="3904"/>
                  </a:lnTo>
                  <a:lnTo>
                    <a:pt x="793715" y="992"/>
                  </a:lnTo>
                  <a:lnTo>
                    <a:pt x="720090" y="0"/>
                  </a:lnTo>
                  <a:close/>
                </a:path>
              </a:pathLst>
            </a:custGeom>
            <a:solidFill>
              <a:srgbClr val="BADFE2"/>
            </a:solidFill>
          </p:spPr>
          <p:txBody>
            <a:bodyPr wrap="square" lIns="0" tIns="0" rIns="0" bIns="0" rtlCol="0"/>
            <a:lstStyle/>
            <a:p/>
          </p:txBody>
        </p:sp>
        <p:sp>
          <p:nvSpPr>
            <p:cNvPr id="25" name="object 25"/>
            <p:cNvSpPr/>
            <p:nvPr/>
          </p:nvSpPr>
          <p:spPr>
            <a:xfrm>
              <a:off x="3926840" y="2267374"/>
              <a:ext cx="1440180" cy="192405"/>
            </a:xfrm>
            <a:custGeom>
              <a:avLst/>
              <a:gdLst/>
              <a:ahLst/>
              <a:cxnLst/>
              <a:rect l="l" t="t" r="r" b="b"/>
              <a:pathLst>
                <a:path w="1440179" h="192405">
                  <a:moveTo>
                    <a:pt x="1440179"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89"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26" name="object 26"/>
            <p:cNvSpPr/>
            <p:nvPr/>
          </p:nvSpPr>
          <p:spPr>
            <a:xfrm>
              <a:off x="3926840" y="2075185"/>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59"/>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grpSp>
      <p:sp>
        <p:nvSpPr>
          <p:cNvPr id="27" name="object 27"/>
          <p:cNvSpPr txBox="1"/>
          <p:nvPr/>
        </p:nvSpPr>
        <p:spPr>
          <a:xfrm>
            <a:off x="4245020" y="2504158"/>
            <a:ext cx="635635" cy="2202815"/>
          </a:xfrm>
          <a:prstGeom prst="rect">
            <a:avLst/>
          </a:prstGeom>
        </p:spPr>
        <p:txBody>
          <a:bodyPr wrap="square" lIns="0" tIns="12700" rIns="0" bIns="0" rtlCol="0" vert="horz">
            <a:spAutoFit/>
          </a:bodyPr>
          <a:lstStyle/>
          <a:p>
            <a:pPr marL="12700" marR="30480" indent="63500">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38100" marR="5080" indent="63500">
              <a:lnSpc>
                <a:spcPct val="100000"/>
              </a:lnSpc>
              <a:spcBef>
                <a:spcPts val="2155"/>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38100" marR="5080" indent="63500">
              <a:lnSpc>
                <a:spcPct val="100000"/>
              </a:lnSpc>
              <a:spcBef>
                <a:spcPts val="203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p:txBody>
      </p:sp>
      <p:grpSp>
        <p:nvGrpSpPr>
          <p:cNvPr id="28" name="object 28"/>
          <p:cNvGrpSpPr/>
          <p:nvPr/>
        </p:nvGrpSpPr>
        <p:grpSpPr>
          <a:xfrm>
            <a:off x="4023360" y="4922520"/>
            <a:ext cx="1252220" cy="576580"/>
            <a:chOff x="4023360" y="4922520"/>
            <a:chExt cx="1252220" cy="576580"/>
          </a:xfrm>
        </p:grpSpPr>
        <p:pic>
          <p:nvPicPr>
            <p:cNvPr id="29" name="object 29"/>
            <p:cNvPicPr/>
            <p:nvPr/>
          </p:nvPicPr>
          <p:blipFill>
            <a:blip r:embed="rId8" cstate="print"/>
            <a:stretch>
              <a:fillRect/>
            </a:stretch>
          </p:blipFill>
          <p:spPr>
            <a:xfrm>
              <a:off x="4023360" y="4922520"/>
              <a:ext cx="581659" cy="563879"/>
            </a:xfrm>
            <a:prstGeom prst="rect">
              <a:avLst/>
            </a:prstGeom>
          </p:spPr>
        </p:pic>
        <p:pic>
          <p:nvPicPr>
            <p:cNvPr id="30" name="object 30"/>
            <p:cNvPicPr/>
            <p:nvPr/>
          </p:nvPicPr>
          <p:blipFill>
            <a:blip r:embed="rId9" cstate="print"/>
            <a:stretch>
              <a:fillRect/>
            </a:stretch>
          </p:blipFill>
          <p:spPr>
            <a:xfrm>
              <a:off x="4401820" y="4930140"/>
              <a:ext cx="579119" cy="563879"/>
            </a:xfrm>
            <a:prstGeom prst="rect">
              <a:avLst/>
            </a:prstGeom>
          </p:spPr>
        </p:pic>
        <p:pic>
          <p:nvPicPr>
            <p:cNvPr id="31" name="object 31"/>
            <p:cNvPicPr/>
            <p:nvPr/>
          </p:nvPicPr>
          <p:blipFill>
            <a:blip r:embed="rId10" cstate="print"/>
            <a:stretch>
              <a:fillRect/>
            </a:stretch>
          </p:blipFill>
          <p:spPr>
            <a:xfrm>
              <a:off x="4884420" y="5120640"/>
              <a:ext cx="391159" cy="378459"/>
            </a:xfrm>
            <a:prstGeom prst="rect">
              <a:avLst/>
            </a:prstGeom>
          </p:spPr>
        </p:pic>
      </p:grpSp>
      <p:sp>
        <p:nvSpPr>
          <p:cNvPr id="32" name="object 32"/>
          <p:cNvSpPr txBox="1"/>
          <p:nvPr/>
        </p:nvSpPr>
        <p:spPr>
          <a:xfrm>
            <a:off x="4049174" y="5639912"/>
            <a:ext cx="1168400" cy="487680"/>
          </a:xfrm>
          <a:prstGeom prst="rect">
            <a:avLst/>
          </a:prstGeom>
        </p:spPr>
        <p:txBody>
          <a:bodyPr wrap="square" lIns="0" tIns="12700" rIns="0" bIns="0" rtlCol="0" vert="horz">
            <a:spAutoFit/>
          </a:bodyPr>
          <a:lstStyle/>
          <a:p>
            <a:pPr marL="12700">
              <a:lnSpc>
                <a:spcPct val="100000"/>
              </a:lnSpc>
              <a:spcBef>
                <a:spcPts val="100"/>
              </a:spcBef>
            </a:pPr>
            <a:r>
              <a:rPr dirty="0" sz="1800" spc="55" b="1">
                <a:latin typeface="Yu Gothic UI Semibold"/>
                <a:cs typeface="Yu Gothic UI Semibold"/>
              </a:rPr>
              <a:t>夫婦の家庭</a:t>
            </a:r>
            <a:endParaRPr sz="1800">
              <a:latin typeface="Yu Gothic UI Semibold"/>
              <a:cs typeface="Yu Gothic UI Semibold"/>
            </a:endParaRPr>
          </a:p>
          <a:p>
            <a:pPr marL="86360">
              <a:lnSpc>
                <a:spcPct val="100000"/>
              </a:lnSpc>
              <a:spcBef>
                <a:spcPts val="40"/>
              </a:spcBef>
            </a:pPr>
            <a:r>
              <a:rPr dirty="0" sz="1200" spc="140" b="1">
                <a:latin typeface="Yu Gothic UI Semibold"/>
                <a:cs typeface="Yu Gothic UI Semibold"/>
              </a:rPr>
              <a:t>（子ども</a:t>
            </a:r>
            <a:r>
              <a:rPr dirty="0" sz="1200" spc="170" b="1">
                <a:latin typeface="Yu Gothic UI Semibold"/>
                <a:cs typeface="Yu Gothic UI Semibold"/>
              </a:rPr>
              <a:t>1</a:t>
            </a:r>
            <a:r>
              <a:rPr dirty="0" sz="1200" b="1">
                <a:latin typeface="Yu Gothic UI Semibold"/>
                <a:cs typeface="Yu Gothic UI Semibold"/>
              </a:rPr>
              <a:t>人）</a:t>
            </a:r>
            <a:endParaRPr sz="1200">
              <a:latin typeface="Yu Gothic UI Semibold"/>
              <a:cs typeface="Yu Gothic UI Semibold"/>
            </a:endParaRPr>
          </a:p>
        </p:txBody>
      </p:sp>
      <p:grpSp>
        <p:nvGrpSpPr>
          <p:cNvPr id="33" name="object 33"/>
          <p:cNvGrpSpPr/>
          <p:nvPr/>
        </p:nvGrpSpPr>
        <p:grpSpPr>
          <a:xfrm>
            <a:off x="5410200" y="2210117"/>
            <a:ext cx="1107440" cy="2506345"/>
            <a:chOff x="5410200" y="2210117"/>
            <a:chExt cx="1107440" cy="2506345"/>
          </a:xfrm>
        </p:grpSpPr>
        <p:sp>
          <p:nvSpPr>
            <p:cNvPr id="34" name="object 34"/>
            <p:cNvSpPr/>
            <p:nvPr/>
          </p:nvSpPr>
          <p:spPr>
            <a:xfrm>
              <a:off x="5455919" y="2214879"/>
              <a:ext cx="96520" cy="2496820"/>
            </a:xfrm>
            <a:custGeom>
              <a:avLst/>
              <a:gdLst/>
              <a:ahLst/>
              <a:cxnLst/>
              <a:rect l="l" t="t" r="r" b="b"/>
              <a:pathLst>
                <a:path w="96520" h="2496820">
                  <a:moveTo>
                    <a:pt x="0" y="0"/>
                  </a:moveTo>
                  <a:lnTo>
                    <a:pt x="37567" y="635"/>
                  </a:lnTo>
                  <a:lnTo>
                    <a:pt x="68248" y="2366"/>
                  </a:lnTo>
                  <a:lnTo>
                    <a:pt x="88934" y="4934"/>
                  </a:lnTo>
                  <a:lnTo>
                    <a:pt x="96520" y="8077"/>
                  </a:lnTo>
                  <a:lnTo>
                    <a:pt x="96520" y="2488742"/>
                  </a:lnTo>
                  <a:lnTo>
                    <a:pt x="88934" y="2491885"/>
                  </a:lnTo>
                  <a:lnTo>
                    <a:pt x="68248" y="2494453"/>
                  </a:lnTo>
                  <a:lnTo>
                    <a:pt x="37567" y="2496184"/>
                  </a:lnTo>
                  <a:lnTo>
                    <a:pt x="0" y="2496820"/>
                  </a:lnTo>
                </a:path>
              </a:pathLst>
            </a:custGeom>
            <a:ln w="9525">
              <a:solidFill>
                <a:srgbClr val="000000"/>
              </a:solidFill>
              <a:prstDash val="sysDot"/>
            </a:ln>
          </p:spPr>
          <p:txBody>
            <a:bodyPr wrap="square" lIns="0" tIns="0" rIns="0" bIns="0" rtlCol="0"/>
            <a:lstStyle/>
            <a:p/>
          </p:txBody>
        </p:sp>
        <p:sp>
          <p:nvSpPr>
            <p:cNvPr id="35" name="object 35"/>
            <p:cNvSpPr/>
            <p:nvPr/>
          </p:nvSpPr>
          <p:spPr>
            <a:xfrm>
              <a:off x="5410200" y="3208019"/>
              <a:ext cx="1107440" cy="645160"/>
            </a:xfrm>
            <a:custGeom>
              <a:avLst/>
              <a:gdLst/>
              <a:ahLst/>
              <a:cxnLst/>
              <a:rect l="l" t="t" r="r" b="b"/>
              <a:pathLst>
                <a:path w="1107440" h="645160">
                  <a:moveTo>
                    <a:pt x="1107440" y="0"/>
                  </a:moveTo>
                  <a:lnTo>
                    <a:pt x="0" y="0"/>
                  </a:lnTo>
                  <a:lnTo>
                    <a:pt x="0" y="645160"/>
                  </a:lnTo>
                  <a:lnTo>
                    <a:pt x="1107440" y="645160"/>
                  </a:lnTo>
                  <a:lnTo>
                    <a:pt x="1107440" y="0"/>
                  </a:lnTo>
                  <a:close/>
                </a:path>
              </a:pathLst>
            </a:custGeom>
            <a:solidFill>
              <a:srgbClr val="FFFFFF"/>
            </a:solidFill>
          </p:spPr>
          <p:txBody>
            <a:bodyPr wrap="square" lIns="0" tIns="0" rIns="0" bIns="0" rtlCol="0"/>
            <a:lstStyle/>
            <a:p/>
          </p:txBody>
        </p:sp>
      </p:grpSp>
      <p:sp>
        <p:nvSpPr>
          <p:cNvPr id="36" name="object 36"/>
          <p:cNvSpPr txBox="1"/>
          <p:nvPr/>
        </p:nvSpPr>
        <p:spPr>
          <a:xfrm>
            <a:off x="5488084" y="3224883"/>
            <a:ext cx="939800" cy="574040"/>
          </a:xfrm>
          <a:prstGeom prst="rect">
            <a:avLst/>
          </a:prstGeom>
        </p:spPr>
        <p:txBody>
          <a:bodyPr wrap="square" lIns="0" tIns="12700" rIns="0" bIns="0" rtlCol="0" vert="horz">
            <a:spAutoFit/>
          </a:bodyPr>
          <a:lstStyle/>
          <a:p>
            <a:pPr marL="12700" marR="5080">
              <a:lnSpc>
                <a:spcPct val="100000"/>
              </a:lnSpc>
              <a:spcBef>
                <a:spcPts val="100"/>
              </a:spcBef>
            </a:pPr>
            <a:r>
              <a:rPr dirty="0" sz="1800" b="1">
                <a:latin typeface="Yu Gothic UI Semibold"/>
                <a:cs typeface="Yu Gothic UI Semibold"/>
              </a:rPr>
              <a:t>月額合計  </a:t>
            </a:r>
            <a:r>
              <a:rPr dirty="0" sz="1800" spc="135" b="1">
                <a:latin typeface="Yu Gothic UI Semibold"/>
                <a:cs typeface="Yu Gothic UI Semibold"/>
              </a:rPr>
              <a:t>18</a:t>
            </a:r>
            <a:r>
              <a:rPr dirty="0" sz="1800" b="1">
                <a:latin typeface="Yu Gothic UI Semibold"/>
                <a:cs typeface="Yu Gothic UI Semibold"/>
              </a:rPr>
              <a:t>万円</a:t>
            </a:r>
            <a:endParaRPr sz="1800">
              <a:latin typeface="Yu Gothic UI Semibold"/>
              <a:cs typeface="Yu Gothic UI Semibold"/>
            </a:endParaRPr>
          </a:p>
        </p:txBody>
      </p:sp>
      <p:grpSp>
        <p:nvGrpSpPr>
          <p:cNvPr id="37" name="object 37"/>
          <p:cNvGrpSpPr/>
          <p:nvPr/>
        </p:nvGrpSpPr>
        <p:grpSpPr>
          <a:xfrm>
            <a:off x="2466339" y="3017837"/>
            <a:ext cx="1107440" cy="1769745"/>
            <a:chOff x="2466339" y="3017837"/>
            <a:chExt cx="1107440" cy="1769745"/>
          </a:xfrm>
        </p:grpSpPr>
        <p:sp>
          <p:nvSpPr>
            <p:cNvPr id="38" name="object 38"/>
            <p:cNvSpPr/>
            <p:nvPr/>
          </p:nvSpPr>
          <p:spPr>
            <a:xfrm>
              <a:off x="2522219" y="3022600"/>
              <a:ext cx="71120" cy="1760220"/>
            </a:xfrm>
            <a:custGeom>
              <a:avLst/>
              <a:gdLst/>
              <a:ahLst/>
              <a:cxnLst/>
              <a:rect l="l" t="t" r="r" b="b"/>
              <a:pathLst>
                <a:path w="71119" h="1760220">
                  <a:moveTo>
                    <a:pt x="0" y="0"/>
                  </a:moveTo>
                  <a:lnTo>
                    <a:pt x="27684" y="472"/>
                  </a:lnTo>
                  <a:lnTo>
                    <a:pt x="50290" y="1760"/>
                  </a:lnTo>
                  <a:lnTo>
                    <a:pt x="65531" y="3670"/>
                  </a:lnTo>
                  <a:lnTo>
                    <a:pt x="71120" y="6007"/>
                  </a:lnTo>
                  <a:lnTo>
                    <a:pt x="71120" y="1754212"/>
                  </a:lnTo>
                  <a:lnTo>
                    <a:pt x="65531" y="1756549"/>
                  </a:lnTo>
                  <a:lnTo>
                    <a:pt x="50290" y="1758459"/>
                  </a:lnTo>
                  <a:lnTo>
                    <a:pt x="27684" y="1759747"/>
                  </a:lnTo>
                  <a:lnTo>
                    <a:pt x="0" y="1760220"/>
                  </a:lnTo>
                </a:path>
              </a:pathLst>
            </a:custGeom>
            <a:ln w="9524">
              <a:solidFill>
                <a:srgbClr val="000000"/>
              </a:solidFill>
              <a:prstDash val="sysDot"/>
            </a:ln>
          </p:spPr>
          <p:txBody>
            <a:bodyPr wrap="square" lIns="0" tIns="0" rIns="0" bIns="0" rtlCol="0"/>
            <a:lstStyle/>
            <a:p/>
          </p:txBody>
        </p:sp>
        <p:sp>
          <p:nvSpPr>
            <p:cNvPr id="39" name="object 39"/>
            <p:cNvSpPr/>
            <p:nvPr/>
          </p:nvSpPr>
          <p:spPr>
            <a:xfrm>
              <a:off x="2466339" y="3578859"/>
              <a:ext cx="1107440" cy="647700"/>
            </a:xfrm>
            <a:custGeom>
              <a:avLst/>
              <a:gdLst/>
              <a:ahLst/>
              <a:cxnLst/>
              <a:rect l="l" t="t" r="r" b="b"/>
              <a:pathLst>
                <a:path w="1107439" h="647700">
                  <a:moveTo>
                    <a:pt x="1107439" y="0"/>
                  </a:moveTo>
                  <a:lnTo>
                    <a:pt x="0" y="0"/>
                  </a:lnTo>
                  <a:lnTo>
                    <a:pt x="0" y="647700"/>
                  </a:lnTo>
                  <a:lnTo>
                    <a:pt x="1107439" y="647700"/>
                  </a:lnTo>
                  <a:lnTo>
                    <a:pt x="1107439" y="0"/>
                  </a:lnTo>
                  <a:close/>
                </a:path>
              </a:pathLst>
            </a:custGeom>
            <a:solidFill>
              <a:srgbClr val="FFFFFF"/>
            </a:solidFill>
          </p:spPr>
          <p:txBody>
            <a:bodyPr wrap="square" lIns="0" tIns="0" rIns="0" bIns="0" rtlCol="0"/>
            <a:lstStyle/>
            <a:p/>
          </p:txBody>
        </p:sp>
      </p:grpSp>
      <p:sp>
        <p:nvSpPr>
          <p:cNvPr id="40" name="object 40"/>
          <p:cNvSpPr txBox="1"/>
          <p:nvPr/>
        </p:nvSpPr>
        <p:spPr>
          <a:xfrm>
            <a:off x="2544277" y="3597511"/>
            <a:ext cx="939800" cy="574040"/>
          </a:xfrm>
          <a:prstGeom prst="rect">
            <a:avLst/>
          </a:prstGeom>
        </p:spPr>
        <p:txBody>
          <a:bodyPr wrap="square" lIns="0" tIns="12700" rIns="0" bIns="0" rtlCol="0" vert="horz">
            <a:spAutoFit/>
          </a:bodyPr>
          <a:lstStyle/>
          <a:p>
            <a:pPr marL="12700" marR="5080">
              <a:lnSpc>
                <a:spcPct val="100000"/>
              </a:lnSpc>
              <a:spcBef>
                <a:spcPts val="100"/>
              </a:spcBef>
            </a:pPr>
            <a:r>
              <a:rPr dirty="0" sz="1800" b="1">
                <a:latin typeface="Yu Gothic UI Semibold"/>
                <a:cs typeface="Yu Gothic UI Semibold"/>
              </a:rPr>
              <a:t>月額合計  </a:t>
            </a:r>
            <a:r>
              <a:rPr dirty="0" sz="1800" spc="135" b="1">
                <a:latin typeface="Yu Gothic UI Semibold"/>
                <a:cs typeface="Yu Gothic UI Semibold"/>
              </a:rPr>
              <a:t>12</a:t>
            </a:r>
            <a:r>
              <a:rPr dirty="0" sz="1800" b="1">
                <a:latin typeface="Yu Gothic UI Semibold"/>
                <a:cs typeface="Yu Gothic UI Semibold"/>
              </a:rPr>
              <a:t>万円</a:t>
            </a:r>
            <a:endParaRPr sz="1800">
              <a:latin typeface="Yu Gothic UI Semibold"/>
              <a:cs typeface="Yu Gothic UI Semibold"/>
            </a:endParaRPr>
          </a:p>
        </p:txBody>
      </p:sp>
      <p:grpSp>
        <p:nvGrpSpPr>
          <p:cNvPr id="41" name="object 41"/>
          <p:cNvGrpSpPr/>
          <p:nvPr/>
        </p:nvGrpSpPr>
        <p:grpSpPr>
          <a:xfrm>
            <a:off x="465137" y="1572578"/>
            <a:ext cx="753745" cy="687705"/>
            <a:chOff x="465137" y="1572578"/>
            <a:chExt cx="753745" cy="687705"/>
          </a:xfrm>
        </p:grpSpPr>
        <p:sp>
          <p:nvSpPr>
            <p:cNvPr id="42" name="object 42"/>
            <p:cNvSpPr/>
            <p:nvPr/>
          </p:nvSpPr>
          <p:spPr>
            <a:xfrm>
              <a:off x="469900" y="1577340"/>
              <a:ext cx="744220" cy="678180"/>
            </a:xfrm>
            <a:custGeom>
              <a:avLst/>
              <a:gdLst/>
              <a:ahLst/>
              <a:cxnLst/>
              <a:rect l="l" t="t" r="r" b="b"/>
              <a:pathLst>
                <a:path w="744219" h="678180">
                  <a:moveTo>
                    <a:pt x="372110" y="0"/>
                  </a:moveTo>
                  <a:lnTo>
                    <a:pt x="321616" y="3095"/>
                  </a:lnTo>
                  <a:lnTo>
                    <a:pt x="273188" y="12112"/>
                  </a:lnTo>
                  <a:lnTo>
                    <a:pt x="227267" y="26647"/>
                  </a:lnTo>
                  <a:lnTo>
                    <a:pt x="184298" y="46295"/>
                  </a:lnTo>
                  <a:lnTo>
                    <a:pt x="144724" y="70653"/>
                  </a:lnTo>
                  <a:lnTo>
                    <a:pt x="108988" y="99317"/>
                  </a:lnTo>
                  <a:lnTo>
                    <a:pt x="77533" y="131882"/>
                  </a:lnTo>
                  <a:lnTo>
                    <a:pt x="50803" y="167944"/>
                  </a:lnTo>
                  <a:lnTo>
                    <a:pt x="29242" y="207100"/>
                  </a:lnTo>
                  <a:lnTo>
                    <a:pt x="13292" y="248946"/>
                  </a:lnTo>
                  <a:lnTo>
                    <a:pt x="3396" y="293077"/>
                  </a:lnTo>
                  <a:lnTo>
                    <a:pt x="0" y="339089"/>
                  </a:lnTo>
                  <a:lnTo>
                    <a:pt x="3396" y="385102"/>
                  </a:lnTo>
                  <a:lnTo>
                    <a:pt x="13292" y="429233"/>
                  </a:lnTo>
                  <a:lnTo>
                    <a:pt x="29242" y="471079"/>
                  </a:lnTo>
                  <a:lnTo>
                    <a:pt x="50803" y="510235"/>
                  </a:lnTo>
                  <a:lnTo>
                    <a:pt x="77533" y="546297"/>
                  </a:lnTo>
                  <a:lnTo>
                    <a:pt x="108988" y="578862"/>
                  </a:lnTo>
                  <a:lnTo>
                    <a:pt x="144724" y="607526"/>
                  </a:lnTo>
                  <a:lnTo>
                    <a:pt x="184298" y="631884"/>
                  </a:lnTo>
                  <a:lnTo>
                    <a:pt x="227267" y="651532"/>
                  </a:lnTo>
                  <a:lnTo>
                    <a:pt x="273188" y="666067"/>
                  </a:lnTo>
                  <a:lnTo>
                    <a:pt x="321616" y="675084"/>
                  </a:lnTo>
                  <a:lnTo>
                    <a:pt x="372110" y="678179"/>
                  </a:lnTo>
                  <a:lnTo>
                    <a:pt x="422603" y="675084"/>
                  </a:lnTo>
                  <a:lnTo>
                    <a:pt x="471031" y="666067"/>
                  </a:lnTo>
                  <a:lnTo>
                    <a:pt x="516952" y="651532"/>
                  </a:lnTo>
                  <a:lnTo>
                    <a:pt x="559921" y="631884"/>
                  </a:lnTo>
                  <a:lnTo>
                    <a:pt x="599495" y="607526"/>
                  </a:lnTo>
                  <a:lnTo>
                    <a:pt x="635231" y="578862"/>
                  </a:lnTo>
                  <a:lnTo>
                    <a:pt x="666686" y="546297"/>
                  </a:lnTo>
                  <a:lnTo>
                    <a:pt x="693416" y="510235"/>
                  </a:lnTo>
                  <a:lnTo>
                    <a:pt x="714977" y="471079"/>
                  </a:lnTo>
                  <a:lnTo>
                    <a:pt x="730927" y="429233"/>
                  </a:lnTo>
                  <a:lnTo>
                    <a:pt x="740823" y="385102"/>
                  </a:lnTo>
                  <a:lnTo>
                    <a:pt x="744220" y="339089"/>
                  </a:lnTo>
                  <a:lnTo>
                    <a:pt x="740823" y="293077"/>
                  </a:lnTo>
                  <a:lnTo>
                    <a:pt x="730927" y="248946"/>
                  </a:lnTo>
                  <a:lnTo>
                    <a:pt x="714977" y="207100"/>
                  </a:lnTo>
                  <a:lnTo>
                    <a:pt x="693416" y="167944"/>
                  </a:lnTo>
                  <a:lnTo>
                    <a:pt x="666686" y="131882"/>
                  </a:lnTo>
                  <a:lnTo>
                    <a:pt x="635231" y="99317"/>
                  </a:lnTo>
                  <a:lnTo>
                    <a:pt x="599495" y="70653"/>
                  </a:lnTo>
                  <a:lnTo>
                    <a:pt x="559921" y="46295"/>
                  </a:lnTo>
                  <a:lnTo>
                    <a:pt x="516952" y="26647"/>
                  </a:lnTo>
                  <a:lnTo>
                    <a:pt x="471031" y="12112"/>
                  </a:lnTo>
                  <a:lnTo>
                    <a:pt x="422603" y="3095"/>
                  </a:lnTo>
                  <a:lnTo>
                    <a:pt x="372110" y="0"/>
                  </a:lnTo>
                  <a:close/>
                </a:path>
              </a:pathLst>
            </a:custGeom>
            <a:solidFill>
              <a:srgbClr val="B8DF8B"/>
            </a:solidFill>
          </p:spPr>
          <p:txBody>
            <a:bodyPr wrap="square" lIns="0" tIns="0" rIns="0" bIns="0" rtlCol="0"/>
            <a:lstStyle/>
            <a:p/>
          </p:txBody>
        </p:sp>
        <p:sp>
          <p:nvSpPr>
            <p:cNvPr id="43" name="object 43"/>
            <p:cNvSpPr/>
            <p:nvPr/>
          </p:nvSpPr>
          <p:spPr>
            <a:xfrm>
              <a:off x="469900" y="1577341"/>
              <a:ext cx="744220" cy="678180"/>
            </a:xfrm>
            <a:custGeom>
              <a:avLst/>
              <a:gdLst/>
              <a:ahLst/>
              <a:cxnLst/>
              <a:rect l="l" t="t" r="r" b="b"/>
              <a:pathLst>
                <a:path w="744219" h="678180">
                  <a:moveTo>
                    <a:pt x="0" y="339089"/>
                  </a:moveTo>
                  <a:lnTo>
                    <a:pt x="3396" y="293077"/>
                  </a:lnTo>
                  <a:lnTo>
                    <a:pt x="13292" y="248946"/>
                  </a:lnTo>
                  <a:lnTo>
                    <a:pt x="29242" y="207100"/>
                  </a:lnTo>
                  <a:lnTo>
                    <a:pt x="50803" y="167944"/>
                  </a:lnTo>
                  <a:lnTo>
                    <a:pt x="77533" y="131882"/>
                  </a:lnTo>
                  <a:lnTo>
                    <a:pt x="108988" y="99317"/>
                  </a:lnTo>
                  <a:lnTo>
                    <a:pt x="144724" y="70653"/>
                  </a:lnTo>
                  <a:lnTo>
                    <a:pt x="184298" y="46295"/>
                  </a:lnTo>
                  <a:lnTo>
                    <a:pt x="227267" y="26647"/>
                  </a:lnTo>
                  <a:lnTo>
                    <a:pt x="273188" y="12112"/>
                  </a:lnTo>
                  <a:lnTo>
                    <a:pt x="321616" y="3095"/>
                  </a:lnTo>
                  <a:lnTo>
                    <a:pt x="372110" y="0"/>
                  </a:lnTo>
                  <a:lnTo>
                    <a:pt x="422603" y="3095"/>
                  </a:lnTo>
                  <a:lnTo>
                    <a:pt x="471031" y="12112"/>
                  </a:lnTo>
                  <a:lnTo>
                    <a:pt x="516952" y="26647"/>
                  </a:lnTo>
                  <a:lnTo>
                    <a:pt x="559921" y="46295"/>
                  </a:lnTo>
                  <a:lnTo>
                    <a:pt x="599495" y="70653"/>
                  </a:lnTo>
                  <a:lnTo>
                    <a:pt x="635231" y="99317"/>
                  </a:lnTo>
                  <a:lnTo>
                    <a:pt x="666686" y="131882"/>
                  </a:lnTo>
                  <a:lnTo>
                    <a:pt x="693416" y="167944"/>
                  </a:lnTo>
                  <a:lnTo>
                    <a:pt x="714977" y="207100"/>
                  </a:lnTo>
                  <a:lnTo>
                    <a:pt x="730927" y="248946"/>
                  </a:lnTo>
                  <a:lnTo>
                    <a:pt x="740823" y="293077"/>
                  </a:lnTo>
                  <a:lnTo>
                    <a:pt x="744220" y="339089"/>
                  </a:lnTo>
                  <a:lnTo>
                    <a:pt x="740823" y="385102"/>
                  </a:lnTo>
                  <a:lnTo>
                    <a:pt x="730927" y="429233"/>
                  </a:lnTo>
                  <a:lnTo>
                    <a:pt x="714977" y="471079"/>
                  </a:lnTo>
                  <a:lnTo>
                    <a:pt x="693416" y="510235"/>
                  </a:lnTo>
                  <a:lnTo>
                    <a:pt x="666686" y="546297"/>
                  </a:lnTo>
                  <a:lnTo>
                    <a:pt x="635231" y="578862"/>
                  </a:lnTo>
                  <a:lnTo>
                    <a:pt x="599495" y="607526"/>
                  </a:lnTo>
                  <a:lnTo>
                    <a:pt x="559921" y="631884"/>
                  </a:lnTo>
                  <a:lnTo>
                    <a:pt x="516952" y="651532"/>
                  </a:lnTo>
                  <a:lnTo>
                    <a:pt x="471031" y="666067"/>
                  </a:lnTo>
                  <a:lnTo>
                    <a:pt x="422603" y="675084"/>
                  </a:lnTo>
                  <a:lnTo>
                    <a:pt x="372110" y="678179"/>
                  </a:lnTo>
                  <a:lnTo>
                    <a:pt x="321616" y="675084"/>
                  </a:lnTo>
                  <a:lnTo>
                    <a:pt x="273188" y="666067"/>
                  </a:lnTo>
                  <a:lnTo>
                    <a:pt x="227267" y="651532"/>
                  </a:lnTo>
                  <a:lnTo>
                    <a:pt x="184298" y="631884"/>
                  </a:lnTo>
                  <a:lnTo>
                    <a:pt x="144724" y="607526"/>
                  </a:lnTo>
                  <a:lnTo>
                    <a:pt x="108988" y="578862"/>
                  </a:lnTo>
                  <a:lnTo>
                    <a:pt x="77533" y="546297"/>
                  </a:lnTo>
                  <a:lnTo>
                    <a:pt x="50803" y="510235"/>
                  </a:lnTo>
                  <a:lnTo>
                    <a:pt x="29242" y="471079"/>
                  </a:lnTo>
                  <a:lnTo>
                    <a:pt x="13292" y="429233"/>
                  </a:lnTo>
                  <a:lnTo>
                    <a:pt x="3396" y="385102"/>
                  </a:lnTo>
                  <a:lnTo>
                    <a:pt x="0" y="339089"/>
                  </a:lnTo>
                  <a:close/>
                </a:path>
              </a:pathLst>
            </a:custGeom>
            <a:ln w="9525">
              <a:solidFill>
                <a:srgbClr val="000000"/>
              </a:solidFill>
            </a:ln>
          </p:spPr>
          <p:txBody>
            <a:bodyPr wrap="square" lIns="0" tIns="0" rIns="0" bIns="0" rtlCol="0"/>
            <a:lstStyle/>
            <a:p/>
          </p:txBody>
        </p:sp>
      </p:grpSp>
      <p:sp>
        <p:nvSpPr>
          <p:cNvPr id="44" name="object 44"/>
          <p:cNvSpPr txBox="1"/>
          <p:nvPr/>
        </p:nvSpPr>
        <p:spPr>
          <a:xfrm>
            <a:off x="713930" y="1761172"/>
            <a:ext cx="254000" cy="299720"/>
          </a:xfrm>
          <a:prstGeom prst="rect">
            <a:avLst/>
          </a:prstGeom>
        </p:spPr>
        <p:txBody>
          <a:bodyPr wrap="square" lIns="0" tIns="12700" rIns="0" bIns="0" rtlCol="0" vert="horz">
            <a:spAutoFit/>
          </a:bodyPr>
          <a:lstStyle/>
          <a:p>
            <a:pPr marL="12700">
              <a:lnSpc>
                <a:spcPct val="100000"/>
              </a:lnSpc>
              <a:spcBef>
                <a:spcPts val="100"/>
              </a:spcBef>
            </a:pPr>
            <a:r>
              <a:rPr dirty="0" sz="1800" spc="-10" b="1">
                <a:latin typeface="MS PGothic"/>
                <a:cs typeface="MS PGothic"/>
              </a:rPr>
              <a:t>例</a:t>
            </a:r>
            <a:endParaRPr sz="1800">
              <a:latin typeface="MS PGothic"/>
              <a:cs typeface="MS PGothic"/>
            </a:endParaRPr>
          </a:p>
        </p:txBody>
      </p:sp>
      <p:sp>
        <p:nvSpPr>
          <p:cNvPr id="45" name="object 45"/>
          <p:cNvSpPr txBox="1">
            <a:spLocks noGrp="1"/>
          </p:cNvSpPr>
          <p:nvPr>
            <p:ph type="title"/>
          </p:nvPr>
        </p:nvSpPr>
        <p:spPr>
          <a:xfrm>
            <a:off x="351219" y="110988"/>
            <a:ext cx="3361054" cy="391160"/>
          </a:xfrm>
          <a:prstGeom prst="rect"/>
        </p:spPr>
        <p:txBody>
          <a:bodyPr wrap="square" lIns="0" tIns="12700" rIns="0" bIns="0" rtlCol="0" vert="horz">
            <a:spAutoFit/>
          </a:bodyPr>
          <a:lstStyle/>
          <a:p>
            <a:pPr marL="12700">
              <a:lnSpc>
                <a:spcPct val="100000"/>
              </a:lnSpc>
              <a:spcBef>
                <a:spcPts val="100"/>
              </a:spcBef>
            </a:pPr>
            <a:r>
              <a:rPr dirty="0" u="none" spc="70">
                <a:solidFill>
                  <a:srgbClr val="000000"/>
                </a:solidFill>
              </a:rPr>
              <a:t>B</a:t>
            </a:r>
            <a:r>
              <a:rPr dirty="0" u="none" spc="35">
                <a:solidFill>
                  <a:srgbClr val="000000"/>
                </a:solidFill>
              </a:rPr>
              <a:t>I</a:t>
            </a:r>
            <a:r>
              <a:rPr dirty="0" u="none" spc="190">
                <a:solidFill>
                  <a:srgbClr val="000000"/>
                </a:solidFill>
              </a:rPr>
              <a:t>給付額について（例）</a:t>
            </a:r>
          </a:p>
        </p:txBody>
      </p:sp>
      <p:grpSp>
        <p:nvGrpSpPr>
          <p:cNvPr id="46" name="object 46"/>
          <p:cNvGrpSpPr/>
          <p:nvPr/>
        </p:nvGrpSpPr>
        <p:grpSpPr>
          <a:xfrm>
            <a:off x="7165657" y="2882900"/>
            <a:ext cx="1449705" cy="1953260"/>
            <a:chOff x="7165657" y="2882900"/>
            <a:chExt cx="1449705" cy="1953260"/>
          </a:xfrm>
        </p:grpSpPr>
        <p:pic>
          <p:nvPicPr>
            <p:cNvPr id="47" name="object 47"/>
            <p:cNvPicPr/>
            <p:nvPr/>
          </p:nvPicPr>
          <p:blipFill>
            <a:blip r:embed="rId6" cstate="print"/>
            <a:stretch>
              <a:fillRect/>
            </a:stretch>
          </p:blipFill>
          <p:spPr>
            <a:xfrm>
              <a:off x="7170420" y="3677920"/>
              <a:ext cx="1440178" cy="1153159"/>
            </a:xfrm>
            <a:prstGeom prst="rect">
              <a:avLst/>
            </a:prstGeom>
          </p:spPr>
        </p:pic>
        <p:sp>
          <p:nvSpPr>
            <p:cNvPr id="48" name="object 48"/>
            <p:cNvSpPr/>
            <p:nvPr/>
          </p:nvSpPr>
          <p:spPr>
            <a:xfrm>
              <a:off x="7170420" y="3870114"/>
              <a:ext cx="1440180" cy="192405"/>
            </a:xfrm>
            <a:custGeom>
              <a:avLst/>
              <a:gdLst/>
              <a:ahLst/>
              <a:cxnLst/>
              <a:rect l="l" t="t" r="r" b="b"/>
              <a:pathLst>
                <a:path w="1440179" h="192404">
                  <a:moveTo>
                    <a:pt x="1440179"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89"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49" name="object 49"/>
            <p:cNvSpPr/>
            <p:nvPr/>
          </p:nvSpPr>
          <p:spPr>
            <a:xfrm>
              <a:off x="7170419" y="3677925"/>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60"/>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pic>
          <p:nvPicPr>
            <p:cNvPr id="50" name="object 50"/>
            <p:cNvPicPr/>
            <p:nvPr/>
          </p:nvPicPr>
          <p:blipFill>
            <a:blip r:embed="rId7" cstate="print"/>
            <a:stretch>
              <a:fillRect/>
            </a:stretch>
          </p:blipFill>
          <p:spPr>
            <a:xfrm>
              <a:off x="7172959" y="2882900"/>
              <a:ext cx="1440179" cy="1153160"/>
            </a:xfrm>
            <a:prstGeom prst="rect">
              <a:avLst/>
            </a:prstGeom>
          </p:spPr>
        </p:pic>
      </p:grpSp>
      <p:sp>
        <p:nvSpPr>
          <p:cNvPr id="51" name="object 51"/>
          <p:cNvSpPr txBox="1"/>
          <p:nvPr/>
        </p:nvSpPr>
        <p:spPr>
          <a:xfrm>
            <a:off x="8646159" y="4403642"/>
            <a:ext cx="238125" cy="299720"/>
          </a:xfrm>
          <a:prstGeom prst="rect">
            <a:avLst/>
          </a:prstGeom>
        </p:spPr>
        <p:txBody>
          <a:bodyPr wrap="square" lIns="0" tIns="12700" rIns="0" bIns="0" rtlCol="0" vert="horz">
            <a:spAutoFit/>
          </a:bodyPr>
          <a:lstStyle/>
          <a:p>
            <a:pPr marL="12700">
              <a:lnSpc>
                <a:spcPct val="100000"/>
              </a:lnSpc>
              <a:spcBef>
                <a:spcPts val="100"/>
              </a:spcBef>
              <a:tabLst>
                <a:tab pos="224154" algn="l"/>
              </a:tabLst>
            </a:pPr>
            <a:r>
              <a:rPr dirty="0" u="dash" sz="1800">
                <a:uFill>
                  <a:solidFill>
                    <a:srgbClr val="000000"/>
                  </a:solidFill>
                </a:uFill>
                <a:latin typeface="Times New Roman"/>
                <a:cs typeface="Times New Roman"/>
              </a:rPr>
              <a:t> 	</a:t>
            </a:r>
            <a:endParaRPr sz="1800">
              <a:latin typeface="Times New Roman"/>
              <a:cs typeface="Times New Roman"/>
            </a:endParaRPr>
          </a:p>
        </p:txBody>
      </p:sp>
      <p:grpSp>
        <p:nvGrpSpPr>
          <p:cNvPr id="52" name="object 52"/>
          <p:cNvGrpSpPr/>
          <p:nvPr/>
        </p:nvGrpSpPr>
        <p:grpSpPr>
          <a:xfrm>
            <a:off x="7168197" y="2700020"/>
            <a:ext cx="2585720" cy="1341120"/>
            <a:chOff x="7168197" y="2700020"/>
            <a:chExt cx="2585720" cy="1341120"/>
          </a:xfrm>
        </p:grpSpPr>
        <p:sp>
          <p:nvSpPr>
            <p:cNvPr id="53" name="object 53"/>
            <p:cNvSpPr/>
            <p:nvPr/>
          </p:nvSpPr>
          <p:spPr>
            <a:xfrm>
              <a:off x="7172959" y="3075092"/>
              <a:ext cx="1440180" cy="192405"/>
            </a:xfrm>
            <a:custGeom>
              <a:avLst/>
              <a:gdLst/>
              <a:ahLst/>
              <a:cxnLst/>
              <a:rect l="l" t="t" r="r" b="b"/>
              <a:pathLst>
                <a:path w="1440179" h="192404">
                  <a:moveTo>
                    <a:pt x="1440179"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89"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54" name="object 54"/>
            <p:cNvSpPr/>
            <p:nvPr/>
          </p:nvSpPr>
          <p:spPr>
            <a:xfrm>
              <a:off x="7172959" y="2882903"/>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59"/>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sp>
          <p:nvSpPr>
            <p:cNvPr id="55" name="object 55"/>
            <p:cNvSpPr/>
            <p:nvPr/>
          </p:nvSpPr>
          <p:spPr>
            <a:xfrm>
              <a:off x="8646159" y="2700020"/>
              <a:ext cx="1107440" cy="645160"/>
            </a:xfrm>
            <a:custGeom>
              <a:avLst/>
              <a:gdLst/>
              <a:ahLst/>
              <a:cxnLst/>
              <a:rect l="l" t="t" r="r" b="b"/>
              <a:pathLst>
                <a:path w="1107440" h="645160">
                  <a:moveTo>
                    <a:pt x="1107440" y="0"/>
                  </a:moveTo>
                  <a:lnTo>
                    <a:pt x="0" y="0"/>
                  </a:lnTo>
                  <a:lnTo>
                    <a:pt x="0" y="645160"/>
                  </a:lnTo>
                  <a:lnTo>
                    <a:pt x="1107440" y="645160"/>
                  </a:lnTo>
                  <a:lnTo>
                    <a:pt x="1107440" y="0"/>
                  </a:lnTo>
                  <a:close/>
                </a:path>
              </a:pathLst>
            </a:custGeom>
            <a:solidFill>
              <a:srgbClr val="FFFFFF"/>
            </a:solidFill>
          </p:spPr>
          <p:txBody>
            <a:bodyPr wrap="square" lIns="0" tIns="0" rIns="0" bIns="0" rtlCol="0"/>
            <a:lstStyle/>
            <a:p/>
          </p:txBody>
        </p:sp>
      </p:grpSp>
      <p:sp>
        <p:nvSpPr>
          <p:cNvPr id="56" name="object 56"/>
          <p:cNvSpPr txBox="1"/>
          <p:nvPr/>
        </p:nvSpPr>
        <p:spPr>
          <a:xfrm>
            <a:off x="8724908" y="2717131"/>
            <a:ext cx="939800" cy="574040"/>
          </a:xfrm>
          <a:prstGeom prst="rect">
            <a:avLst/>
          </a:prstGeom>
        </p:spPr>
        <p:txBody>
          <a:bodyPr wrap="square" lIns="0" tIns="12700" rIns="0" bIns="0" rtlCol="0" vert="horz">
            <a:spAutoFit/>
          </a:bodyPr>
          <a:lstStyle/>
          <a:p>
            <a:pPr marL="12700" marR="5080">
              <a:lnSpc>
                <a:spcPct val="100000"/>
              </a:lnSpc>
              <a:spcBef>
                <a:spcPts val="100"/>
              </a:spcBef>
            </a:pPr>
            <a:r>
              <a:rPr dirty="0" sz="1800" b="1">
                <a:latin typeface="Yu Gothic UI Semibold"/>
                <a:cs typeface="Yu Gothic UI Semibold"/>
              </a:rPr>
              <a:t>月額合計  </a:t>
            </a:r>
            <a:r>
              <a:rPr dirty="0" sz="1800" spc="-20" b="1">
                <a:latin typeface="Yu Gothic UI Semibold"/>
                <a:cs typeface="Yu Gothic UI Semibold"/>
              </a:rPr>
              <a:t>24</a:t>
            </a:r>
            <a:r>
              <a:rPr dirty="0" sz="1800" b="1">
                <a:latin typeface="Yu Gothic UI Semibold"/>
                <a:cs typeface="Yu Gothic UI Semibold"/>
              </a:rPr>
              <a:t>万円</a:t>
            </a:r>
            <a:endParaRPr sz="1800">
              <a:latin typeface="Yu Gothic UI Semibold"/>
              <a:cs typeface="Yu Gothic UI Semibold"/>
            </a:endParaRPr>
          </a:p>
        </p:txBody>
      </p:sp>
      <p:grpSp>
        <p:nvGrpSpPr>
          <p:cNvPr id="57" name="object 57"/>
          <p:cNvGrpSpPr/>
          <p:nvPr/>
        </p:nvGrpSpPr>
        <p:grpSpPr>
          <a:xfrm>
            <a:off x="7937500" y="5168900"/>
            <a:ext cx="640080" cy="381000"/>
            <a:chOff x="7937500" y="5168900"/>
            <a:chExt cx="640080" cy="381000"/>
          </a:xfrm>
        </p:grpSpPr>
        <p:pic>
          <p:nvPicPr>
            <p:cNvPr id="58" name="object 58"/>
            <p:cNvPicPr/>
            <p:nvPr/>
          </p:nvPicPr>
          <p:blipFill>
            <a:blip r:embed="rId11" cstate="print"/>
            <a:stretch>
              <a:fillRect/>
            </a:stretch>
          </p:blipFill>
          <p:spPr>
            <a:xfrm>
              <a:off x="8188959" y="5168900"/>
              <a:ext cx="388619" cy="378459"/>
            </a:xfrm>
            <a:prstGeom prst="rect">
              <a:avLst/>
            </a:prstGeom>
          </p:spPr>
        </p:pic>
        <p:pic>
          <p:nvPicPr>
            <p:cNvPr id="59" name="object 59"/>
            <p:cNvPicPr/>
            <p:nvPr/>
          </p:nvPicPr>
          <p:blipFill>
            <a:blip r:embed="rId12" cstate="print"/>
            <a:stretch>
              <a:fillRect/>
            </a:stretch>
          </p:blipFill>
          <p:spPr>
            <a:xfrm>
              <a:off x="7937500" y="5173980"/>
              <a:ext cx="391159" cy="375919"/>
            </a:xfrm>
            <a:prstGeom prst="rect">
              <a:avLst/>
            </a:prstGeom>
          </p:spPr>
        </p:pic>
      </p:grpSp>
      <p:grpSp>
        <p:nvGrpSpPr>
          <p:cNvPr id="60" name="object 60"/>
          <p:cNvGrpSpPr/>
          <p:nvPr/>
        </p:nvGrpSpPr>
        <p:grpSpPr>
          <a:xfrm>
            <a:off x="7165657" y="1237301"/>
            <a:ext cx="1452245" cy="1975485"/>
            <a:chOff x="7165657" y="1237301"/>
            <a:chExt cx="1452245" cy="1975485"/>
          </a:xfrm>
        </p:grpSpPr>
        <p:sp>
          <p:nvSpPr>
            <p:cNvPr id="61" name="object 61"/>
            <p:cNvSpPr/>
            <p:nvPr/>
          </p:nvSpPr>
          <p:spPr>
            <a:xfrm>
              <a:off x="7170419" y="2054863"/>
              <a:ext cx="1442720" cy="1153160"/>
            </a:xfrm>
            <a:custGeom>
              <a:avLst/>
              <a:gdLst/>
              <a:ahLst/>
              <a:cxnLst/>
              <a:rect l="l" t="t" r="r" b="b"/>
              <a:pathLst>
                <a:path w="1442720" h="1153160">
                  <a:moveTo>
                    <a:pt x="721360" y="0"/>
                  </a:moveTo>
                  <a:lnTo>
                    <a:pt x="651887" y="879"/>
                  </a:lnTo>
                  <a:lnTo>
                    <a:pt x="584284" y="3465"/>
                  </a:lnTo>
                  <a:lnTo>
                    <a:pt x="518851" y="7676"/>
                  </a:lnTo>
                  <a:lnTo>
                    <a:pt x="455891" y="13431"/>
                  </a:lnTo>
                  <a:lnTo>
                    <a:pt x="395706" y="20651"/>
                  </a:lnTo>
                  <a:lnTo>
                    <a:pt x="338599" y="29255"/>
                  </a:lnTo>
                  <a:lnTo>
                    <a:pt x="284872" y="39162"/>
                  </a:lnTo>
                  <a:lnTo>
                    <a:pt x="234827" y="50291"/>
                  </a:lnTo>
                  <a:lnTo>
                    <a:pt x="188767" y="62563"/>
                  </a:lnTo>
                  <a:lnTo>
                    <a:pt x="146993" y="75896"/>
                  </a:lnTo>
                  <a:lnTo>
                    <a:pt x="109808" y="90210"/>
                  </a:lnTo>
                  <a:lnTo>
                    <a:pt x="50416" y="121460"/>
                  </a:lnTo>
                  <a:lnTo>
                    <a:pt x="13007" y="155667"/>
                  </a:lnTo>
                  <a:lnTo>
                    <a:pt x="0" y="192189"/>
                  </a:lnTo>
                  <a:lnTo>
                    <a:pt x="0" y="960958"/>
                  </a:lnTo>
                  <a:lnTo>
                    <a:pt x="13007" y="997480"/>
                  </a:lnTo>
                  <a:lnTo>
                    <a:pt x="50416" y="1031688"/>
                  </a:lnTo>
                  <a:lnTo>
                    <a:pt x="109808" y="1062940"/>
                  </a:lnTo>
                  <a:lnTo>
                    <a:pt x="146993" y="1077255"/>
                  </a:lnTo>
                  <a:lnTo>
                    <a:pt x="188767" y="1090589"/>
                  </a:lnTo>
                  <a:lnTo>
                    <a:pt x="234827" y="1102862"/>
                  </a:lnTo>
                  <a:lnTo>
                    <a:pt x="284872" y="1113993"/>
                  </a:lnTo>
                  <a:lnTo>
                    <a:pt x="338599" y="1123901"/>
                  </a:lnTo>
                  <a:lnTo>
                    <a:pt x="395706" y="1132505"/>
                  </a:lnTo>
                  <a:lnTo>
                    <a:pt x="455891" y="1139726"/>
                  </a:lnTo>
                  <a:lnTo>
                    <a:pt x="518851" y="1145482"/>
                  </a:lnTo>
                  <a:lnTo>
                    <a:pt x="584284" y="1149694"/>
                  </a:lnTo>
                  <a:lnTo>
                    <a:pt x="651887" y="1152280"/>
                  </a:lnTo>
                  <a:lnTo>
                    <a:pt x="721360" y="1153159"/>
                  </a:lnTo>
                  <a:lnTo>
                    <a:pt x="790832" y="1152280"/>
                  </a:lnTo>
                  <a:lnTo>
                    <a:pt x="858435" y="1149694"/>
                  </a:lnTo>
                  <a:lnTo>
                    <a:pt x="923868" y="1145482"/>
                  </a:lnTo>
                  <a:lnTo>
                    <a:pt x="986828" y="1139726"/>
                  </a:lnTo>
                  <a:lnTo>
                    <a:pt x="1047013" y="1132505"/>
                  </a:lnTo>
                  <a:lnTo>
                    <a:pt x="1104120" y="1123901"/>
                  </a:lnTo>
                  <a:lnTo>
                    <a:pt x="1157847" y="1113993"/>
                  </a:lnTo>
                  <a:lnTo>
                    <a:pt x="1207892" y="1102862"/>
                  </a:lnTo>
                  <a:lnTo>
                    <a:pt x="1253952" y="1090589"/>
                  </a:lnTo>
                  <a:lnTo>
                    <a:pt x="1295726" y="1077255"/>
                  </a:lnTo>
                  <a:lnTo>
                    <a:pt x="1332911" y="1062940"/>
                  </a:lnTo>
                  <a:lnTo>
                    <a:pt x="1392303" y="1031688"/>
                  </a:lnTo>
                  <a:lnTo>
                    <a:pt x="1429712" y="997480"/>
                  </a:lnTo>
                  <a:lnTo>
                    <a:pt x="1442720" y="960958"/>
                  </a:lnTo>
                  <a:lnTo>
                    <a:pt x="1442720" y="192189"/>
                  </a:lnTo>
                  <a:lnTo>
                    <a:pt x="1429712" y="155667"/>
                  </a:lnTo>
                  <a:lnTo>
                    <a:pt x="1392303" y="121460"/>
                  </a:lnTo>
                  <a:lnTo>
                    <a:pt x="1332911" y="90210"/>
                  </a:lnTo>
                  <a:lnTo>
                    <a:pt x="1295726" y="75896"/>
                  </a:lnTo>
                  <a:lnTo>
                    <a:pt x="1253952" y="62563"/>
                  </a:lnTo>
                  <a:lnTo>
                    <a:pt x="1207892" y="50291"/>
                  </a:lnTo>
                  <a:lnTo>
                    <a:pt x="1157847" y="39162"/>
                  </a:lnTo>
                  <a:lnTo>
                    <a:pt x="1104120" y="29255"/>
                  </a:lnTo>
                  <a:lnTo>
                    <a:pt x="1047013" y="20651"/>
                  </a:lnTo>
                  <a:lnTo>
                    <a:pt x="986828" y="13431"/>
                  </a:lnTo>
                  <a:lnTo>
                    <a:pt x="923868" y="7676"/>
                  </a:lnTo>
                  <a:lnTo>
                    <a:pt x="858435" y="3465"/>
                  </a:lnTo>
                  <a:lnTo>
                    <a:pt x="790832" y="879"/>
                  </a:lnTo>
                  <a:lnTo>
                    <a:pt x="721360" y="0"/>
                  </a:lnTo>
                  <a:close/>
                </a:path>
              </a:pathLst>
            </a:custGeom>
            <a:solidFill>
              <a:srgbClr val="BADFE2"/>
            </a:solidFill>
          </p:spPr>
          <p:txBody>
            <a:bodyPr wrap="square" lIns="0" tIns="0" rIns="0" bIns="0" rtlCol="0"/>
            <a:lstStyle/>
            <a:p/>
          </p:txBody>
        </p:sp>
        <p:sp>
          <p:nvSpPr>
            <p:cNvPr id="62" name="object 62"/>
            <p:cNvSpPr/>
            <p:nvPr/>
          </p:nvSpPr>
          <p:spPr>
            <a:xfrm>
              <a:off x="7170419" y="2247052"/>
              <a:ext cx="1442720" cy="192405"/>
            </a:xfrm>
            <a:custGeom>
              <a:avLst/>
              <a:gdLst/>
              <a:ahLst/>
              <a:cxnLst/>
              <a:rect l="l" t="t" r="r" b="b"/>
              <a:pathLst>
                <a:path w="1442720" h="192405">
                  <a:moveTo>
                    <a:pt x="1442720" y="0"/>
                  </a:moveTo>
                  <a:lnTo>
                    <a:pt x="1429712" y="36521"/>
                  </a:lnTo>
                  <a:lnTo>
                    <a:pt x="1392303" y="70728"/>
                  </a:lnTo>
                  <a:lnTo>
                    <a:pt x="1332911" y="101978"/>
                  </a:lnTo>
                  <a:lnTo>
                    <a:pt x="1295726" y="116292"/>
                  </a:lnTo>
                  <a:lnTo>
                    <a:pt x="1253952" y="129626"/>
                  </a:lnTo>
                  <a:lnTo>
                    <a:pt x="1207892" y="141897"/>
                  </a:lnTo>
                  <a:lnTo>
                    <a:pt x="1157847" y="153027"/>
                  </a:lnTo>
                  <a:lnTo>
                    <a:pt x="1104120" y="162933"/>
                  </a:lnTo>
                  <a:lnTo>
                    <a:pt x="1047013" y="171537"/>
                  </a:lnTo>
                  <a:lnTo>
                    <a:pt x="986828" y="178757"/>
                  </a:lnTo>
                  <a:lnTo>
                    <a:pt x="923868" y="184512"/>
                  </a:lnTo>
                  <a:lnTo>
                    <a:pt x="858435" y="188723"/>
                  </a:lnTo>
                  <a:lnTo>
                    <a:pt x="790832" y="191309"/>
                  </a:lnTo>
                  <a:lnTo>
                    <a:pt x="721360" y="192189"/>
                  </a:lnTo>
                  <a:lnTo>
                    <a:pt x="651887" y="191309"/>
                  </a:lnTo>
                  <a:lnTo>
                    <a:pt x="584284" y="188723"/>
                  </a:lnTo>
                  <a:lnTo>
                    <a:pt x="518851" y="184512"/>
                  </a:lnTo>
                  <a:lnTo>
                    <a:pt x="455891" y="178757"/>
                  </a:lnTo>
                  <a:lnTo>
                    <a:pt x="395706" y="171537"/>
                  </a:lnTo>
                  <a:lnTo>
                    <a:pt x="338599" y="162933"/>
                  </a:lnTo>
                  <a:lnTo>
                    <a:pt x="284872" y="153027"/>
                  </a:lnTo>
                  <a:lnTo>
                    <a:pt x="234827" y="141897"/>
                  </a:lnTo>
                  <a:lnTo>
                    <a:pt x="188767" y="129626"/>
                  </a:lnTo>
                  <a:lnTo>
                    <a:pt x="146993" y="116292"/>
                  </a:lnTo>
                  <a:lnTo>
                    <a:pt x="109808" y="101978"/>
                  </a:lnTo>
                  <a:lnTo>
                    <a:pt x="50416" y="70728"/>
                  </a:lnTo>
                  <a:lnTo>
                    <a:pt x="13007" y="36521"/>
                  </a:lnTo>
                  <a:lnTo>
                    <a:pt x="3302" y="18509"/>
                  </a:lnTo>
                  <a:lnTo>
                    <a:pt x="0" y="0"/>
                  </a:lnTo>
                </a:path>
              </a:pathLst>
            </a:custGeom>
            <a:ln w="9525">
              <a:solidFill>
                <a:srgbClr val="000000"/>
              </a:solidFill>
            </a:ln>
          </p:spPr>
          <p:txBody>
            <a:bodyPr wrap="square" lIns="0" tIns="0" rIns="0" bIns="0" rtlCol="0"/>
            <a:lstStyle/>
            <a:p/>
          </p:txBody>
        </p:sp>
        <p:sp>
          <p:nvSpPr>
            <p:cNvPr id="63" name="object 63"/>
            <p:cNvSpPr/>
            <p:nvPr/>
          </p:nvSpPr>
          <p:spPr>
            <a:xfrm>
              <a:off x="7170419" y="2054863"/>
              <a:ext cx="1442720" cy="1153160"/>
            </a:xfrm>
            <a:custGeom>
              <a:avLst/>
              <a:gdLst/>
              <a:ahLst/>
              <a:cxnLst/>
              <a:rect l="l" t="t" r="r" b="b"/>
              <a:pathLst>
                <a:path w="1442720" h="1153160">
                  <a:moveTo>
                    <a:pt x="0" y="192189"/>
                  </a:moveTo>
                  <a:lnTo>
                    <a:pt x="13007" y="155667"/>
                  </a:lnTo>
                  <a:lnTo>
                    <a:pt x="50416" y="121460"/>
                  </a:lnTo>
                  <a:lnTo>
                    <a:pt x="109808" y="90210"/>
                  </a:lnTo>
                  <a:lnTo>
                    <a:pt x="146993" y="75896"/>
                  </a:lnTo>
                  <a:lnTo>
                    <a:pt x="188767" y="62563"/>
                  </a:lnTo>
                  <a:lnTo>
                    <a:pt x="234827" y="50291"/>
                  </a:lnTo>
                  <a:lnTo>
                    <a:pt x="284872" y="39162"/>
                  </a:lnTo>
                  <a:lnTo>
                    <a:pt x="338599" y="29255"/>
                  </a:lnTo>
                  <a:lnTo>
                    <a:pt x="395706" y="20651"/>
                  </a:lnTo>
                  <a:lnTo>
                    <a:pt x="455891" y="13431"/>
                  </a:lnTo>
                  <a:lnTo>
                    <a:pt x="518851" y="7676"/>
                  </a:lnTo>
                  <a:lnTo>
                    <a:pt x="584284" y="3465"/>
                  </a:lnTo>
                  <a:lnTo>
                    <a:pt x="651887" y="879"/>
                  </a:lnTo>
                  <a:lnTo>
                    <a:pt x="721360" y="0"/>
                  </a:lnTo>
                  <a:lnTo>
                    <a:pt x="790832" y="879"/>
                  </a:lnTo>
                  <a:lnTo>
                    <a:pt x="858435" y="3465"/>
                  </a:lnTo>
                  <a:lnTo>
                    <a:pt x="923868" y="7676"/>
                  </a:lnTo>
                  <a:lnTo>
                    <a:pt x="986828" y="13431"/>
                  </a:lnTo>
                  <a:lnTo>
                    <a:pt x="1047013" y="20651"/>
                  </a:lnTo>
                  <a:lnTo>
                    <a:pt x="1104120" y="29255"/>
                  </a:lnTo>
                  <a:lnTo>
                    <a:pt x="1157847" y="39162"/>
                  </a:lnTo>
                  <a:lnTo>
                    <a:pt x="1207892" y="50291"/>
                  </a:lnTo>
                  <a:lnTo>
                    <a:pt x="1253952" y="62563"/>
                  </a:lnTo>
                  <a:lnTo>
                    <a:pt x="1295726" y="75896"/>
                  </a:lnTo>
                  <a:lnTo>
                    <a:pt x="1332911" y="90210"/>
                  </a:lnTo>
                  <a:lnTo>
                    <a:pt x="1392303" y="121460"/>
                  </a:lnTo>
                  <a:lnTo>
                    <a:pt x="1429712" y="155667"/>
                  </a:lnTo>
                  <a:lnTo>
                    <a:pt x="1442720" y="192189"/>
                  </a:lnTo>
                  <a:lnTo>
                    <a:pt x="1442720" y="960958"/>
                  </a:lnTo>
                  <a:lnTo>
                    <a:pt x="1429712" y="997480"/>
                  </a:lnTo>
                  <a:lnTo>
                    <a:pt x="1392303" y="1031688"/>
                  </a:lnTo>
                  <a:lnTo>
                    <a:pt x="1332911" y="1062940"/>
                  </a:lnTo>
                  <a:lnTo>
                    <a:pt x="1295726" y="1077255"/>
                  </a:lnTo>
                  <a:lnTo>
                    <a:pt x="1253952" y="1090589"/>
                  </a:lnTo>
                  <a:lnTo>
                    <a:pt x="1207892" y="1102862"/>
                  </a:lnTo>
                  <a:lnTo>
                    <a:pt x="1157847" y="1113993"/>
                  </a:lnTo>
                  <a:lnTo>
                    <a:pt x="1104120" y="1123901"/>
                  </a:lnTo>
                  <a:lnTo>
                    <a:pt x="1047013" y="1132505"/>
                  </a:lnTo>
                  <a:lnTo>
                    <a:pt x="986828" y="1139726"/>
                  </a:lnTo>
                  <a:lnTo>
                    <a:pt x="923868" y="1145482"/>
                  </a:lnTo>
                  <a:lnTo>
                    <a:pt x="858435" y="1149694"/>
                  </a:lnTo>
                  <a:lnTo>
                    <a:pt x="790832" y="1152280"/>
                  </a:lnTo>
                  <a:lnTo>
                    <a:pt x="721360" y="1153159"/>
                  </a:lnTo>
                  <a:lnTo>
                    <a:pt x="651887" y="1152280"/>
                  </a:lnTo>
                  <a:lnTo>
                    <a:pt x="584284" y="1149694"/>
                  </a:lnTo>
                  <a:lnTo>
                    <a:pt x="518851" y="1145482"/>
                  </a:lnTo>
                  <a:lnTo>
                    <a:pt x="455891" y="1139726"/>
                  </a:lnTo>
                  <a:lnTo>
                    <a:pt x="395706" y="1132505"/>
                  </a:lnTo>
                  <a:lnTo>
                    <a:pt x="338599" y="1123901"/>
                  </a:lnTo>
                  <a:lnTo>
                    <a:pt x="284872" y="1113993"/>
                  </a:lnTo>
                  <a:lnTo>
                    <a:pt x="234827" y="1102862"/>
                  </a:lnTo>
                  <a:lnTo>
                    <a:pt x="188767" y="1090589"/>
                  </a:lnTo>
                  <a:lnTo>
                    <a:pt x="146993" y="1077255"/>
                  </a:lnTo>
                  <a:lnTo>
                    <a:pt x="109808" y="1062940"/>
                  </a:lnTo>
                  <a:lnTo>
                    <a:pt x="50416" y="1031688"/>
                  </a:lnTo>
                  <a:lnTo>
                    <a:pt x="13007" y="997480"/>
                  </a:lnTo>
                  <a:lnTo>
                    <a:pt x="0" y="960958"/>
                  </a:lnTo>
                  <a:lnTo>
                    <a:pt x="0" y="192189"/>
                  </a:lnTo>
                  <a:close/>
                </a:path>
              </a:pathLst>
            </a:custGeom>
            <a:ln w="9525">
              <a:solidFill>
                <a:srgbClr val="000000"/>
              </a:solidFill>
            </a:ln>
          </p:spPr>
          <p:txBody>
            <a:bodyPr wrap="square" lIns="0" tIns="0" rIns="0" bIns="0" rtlCol="0"/>
            <a:lstStyle/>
            <a:p/>
          </p:txBody>
        </p:sp>
        <p:sp>
          <p:nvSpPr>
            <p:cNvPr id="64" name="object 64"/>
            <p:cNvSpPr/>
            <p:nvPr/>
          </p:nvSpPr>
          <p:spPr>
            <a:xfrm>
              <a:off x="7172959" y="1242063"/>
              <a:ext cx="1440180" cy="1153160"/>
            </a:xfrm>
            <a:custGeom>
              <a:avLst/>
              <a:gdLst/>
              <a:ahLst/>
              <a:cxnLst/>
              <a:rect l="l" t="t" r="r" b="b"/>
              <a:pathLst>
                <a:path w="1440179" h="1153160">
                  <a:moveTo>
                    <a:pt x="720090" y="0"/>
                  </a:moveTo>
                  <a:lnTo>
                    <a:pt x="646464" y="992"/>
                  </a:lnTo>
                  <a:lnTo>
                    <a:pt x="574965" y="3904"/>
                  </a:lnTo>
                  <a:lnTo>
                    <a:pt x="505955" y="8640"/>
                  </a:lnTo>
                  <a:lnTo>
                    <a:pt x="439796" y="15102"/>
                  </a:lnTo>
                  <a:lnTo>
                    <a:pt x="376849" y="23195"/>
                  </a:lnTo>
                  <a:lnTo>
                    <a:pt x="317478" y="32821"/>
                  </a:lnTo>
                  <a:lnTo>
                    <a:pt x="262043" y="43885"/>
                  </a:lnTo>
                  <a:lnTo>
                    <a:pt x="210907" y="56289"/>
                  </a:lnTo>
                  <a:lnTo>
                    <a:pt x="164431" y="69937"/>
                  </a:lnTo>
                  <a:lnTo>
                    <a:pt x="122978" y="84732"/>
                  </a:lnTo>
                  <a:lnTo>
                    <a:pt x="86909" y="100578"/>
                  </a:lnTo>
                  <a:lnTo>
                    <a:pt x="32373" y="135036"/>
                  </a:lnTo>
                  <a:lnTo>
                    <a:pt x="3717" y="172538"/>
                  </a:lnTo>
                  <a:lnTo>
                    <a:pt x="0" y="192189"/>
                  </a:lnTo>
                  <a:lnTo>
                    <a:pt x="0" y="960958"/>
                  </a:lnTo>
                  <a:lnTo>
                    <a:pt x="14629" y="999692"/>
                  </a:lnTo>
                  <a:lnTo>
                    <a:pt x="56587" y="1035770"/>
                  </a:lnTo>
                  <a:lnTo>
                    <a:pt x="122978" y="1068418"/>
                  </a:lnTo>
                  <a:lnTo>
                    <a:pt x="164431" y="1083214"/>
                  </a:lnTo>
                  <a:lnTo>
                    <a:pt x="210907" y="1096864"/>
                  </a:lnTo>
                  <a:lnTo>
                    <a:pt x="262043" y="1109269"/>
                  </a:lnTo>
                  <a:lnTo>
                    <a:pt x="317478" y="1120334"/>
                  </a:lnTo>
                  <a:lnTo>
                    <a:pt x="376849" y="1129961"/>
                  </a:lnTo>
                  <a:lnTo>
                    <a:pt x="439796" y="1138055"/>
                  </a:lnTo>
                  <a:lnTo>
                    <a:pt x="505955" y="1144518"/>
                  </a:lnTo>
                  <a:lnTo>
                    <a:pt x="574965" y="1149254"/>
                  </a:lnTo>
                  <a:lnTo>
                    <a:pt x="646464" y="1152167"/>
                  </a:lnTo>
                  <a:lnTo>
                    <a:pt x="720090" y="1153159"/>
                  </a:lnTo>
                  <a:lnTo>
                    <a:pt x="793715" y="1152167"/>
                  </a:lnTo>
                  <a:lnTo>
                    <a:pt x="865214" y="1149254"/>
                  </a:lnTo>
                  <a:lnTo>
                    <a:pt x="934224" y="1144518"/>
                  </a:lnTo>
                  <a:lnTo>
                    <a:pt x="1000383" y="1138055"/>
                  </a:lnTo>
                  <a:lnTo>
                    <a:pt x="1063330" y="1129961"/>
                  </a:lnTo>
                  <a:lnTo>
                    <a:pt x="1122701" y="1120334"/>
                  </a:lnTo>
                  <a:lnTo>
                    <a:pt x="1178136" y="1109269"/>
                  </a:lnTo>
                  <a:lnTo>
                    <a:pt x="1229272" y="1096864"/>
                  </a:lnTo>
                  <a:lnTo>
                    <a:pt x="1275748" y="1083214"/>
                  </a:lnTo>
                  <a:lnTo>
                    <a:pt x="1317201" y="1068418"/>
                  </a:lnTo>
                  <a:lnTo>
                    <a:pt x="1353270" y="1052571"/>
                  </a:lnTo>
                  <a:lnTo>
                    <a:pt x="1407806" y="1018111"/>
                  </a:lnTo>
                  <a:lnTo>
                    <a:pt x="1436462" y="980609"/>
                  </a:lnTo>
                  <a:lnTo>
                    <a:pt x="1440180" y="960958"/>
                  </a:lnTo>
                  <a:lnTo>
                    <a:pt x="1440180" y="192189"/>
                  </a:lnTo>
                  <a:lnTo>
                    <a:pt x="1425550" y="153455"/>
                  </a:lnTo>
                  <a:lnTo>
                    <a:pt x="1383592" y="117378"/>
                  </a:lnTo>
                  <a:lnTo>
                    <a:pt x="1317201" y="84732"/>
                  </a:lnTo>
                  <a:lnTo>
                    <a:pt x="1275748" y="69937"/>
                  </a:lnTo>
                  <a:lnTo>
                    <a:pt x="1229272" y="56289"/>
                  </a:lnTo>
                  <a:lnTo>
                    <a:pt x="1178136" y="43885"/>
                  </a:lnTo>
                  <a:lnTo>
                    <a:pt x="1122701" y="32821"/>
                  </a:lnTo>
                  <a:lnTo>
                    <a:pt x="1063330" y="23195"/>
                  </a:lnTo>
                  <a:lnTo>
                    <a:pt x="1000383" y="15102"/>
                  </a:lnTo>
                  <a:lnTo>
                    <a:pt x="934224" y="8640"/>
                  </a:lnTo>
                  <a:lnTo>
                    <a:pt x="865214" y="3904"/>
                  </a:lnTo>
                  <a:lnTo>
                    <a:pt x="793715" y="992"/>
                  </a:lnTo>
                  <a:lnTo>
                    <a:pt x="720090" y="0"/>
                  </a:lnTo>
                  <a:close/>
                </a:path>
              </a:pathLst>
            </a:custGeom>
            <a:solidFill>
              <a:srgbClr val="BADFE2"/>
            </a:solidFill>
          </p:spPr>
          <p:txBody>
            <a:bodyPr wrap="square" lIns="0" tIns="0" rIns="0" bIns="0" rtlCol="0"/>
            <a:lstStyle/>
            <a:p/>
          </p:txBody>
        </p:sp>
        <p:sp>
          <p:nvSpPr>
            <p:cNvPr id="65" name="object 65"/>
            <p:cNvSpPr/>
            <p:nvPr/>
          </p:nvSpPr>
          <p:spPr>
            <a:xfrm>
              <a:off x="7172959" y="1434252"/>
              <a:ext cx="1440180" cy="192405"/>
            </a:xfrm>
            <a:custGeom>
              <a:avLst/>
              <a:gdLst/>
              <a:ahLst/>
              <a:cxnLst/>
              <a:rect l="l" t="t" r="r" b="b"/>
              <a:pathLst>
                <a:path w="1440179" h="192405">
                  <a:moveTo>
                    <a:pt x="1440179" y="0"/>
                  </a:moveTo>
                  <a:lnTo>
                    <a:pt x="1425550" y="38733"/>
                  </a:lnTo>
                  <a:lnTo>
                    <a:pt x="1383592" y="74810"/>
                  </a:lnTo>
                  <a:lnTo>
                    <a:pt x="1317201" y="107456"/>
                  </a:lnTo>
                  <a:lnTo>
                    <a:pt x="1275748" y="122251"/>
                  </a:lnTo>
                  <a:lnTo>
                    <a:pt x="1229272" y="135899"/>
                  </a:lnTo>
                  <a:lnTo>
                    <a:pt x="1178136" y="148303"/>
                  </a:lnTo>
                  <a:lnTo>
                    <a:pt x="1122701" y="159367"/>
                  </a:lnTo>
                  <a:lnTo>
                    <a:pt x="1063330" y="168993"/>
                  </a:lnTo>
                  <a:lnTo>
                    <a:pt x="1000383" y="177086"/>
                  </a:lnTo>
                  <a:lnTo>
                    <a:pt x="934224" y="183548"/>
                  </a:lnTo>
                  <a:lnTo>
                    <a:pt x="865214" y="188284"/>
                  </a:lnTo>
                  <a:lnTo>
                    <a:pt x="793715" y="191196"/>
                  </a:lnTo>
                  <a:lnTo>
                    <a:pt x="720089" y="192189"/>
                  </a:lnTo>
                  <a:lnTo>
                    <a:pt x="646464" y="191196"/>
                  </a:lnTo>
                  <a:lnTo>
                    <a:pt x="574965" y="188284"/>
                  </a:lnTo>
                  <a:lnTo>
                    <a:pt x="505955" y="183548"/>
                  </a:lnTo>
                  <a:lnTo>
                    <a:pt x="439796" y="177086"/>
                  </a:lnTo>
                  <a:lnTo>
                    <a:pt x="376849" y="168993"/>
                  </a:lnTo>
                  <a:lnTo>
                    <a:pt x="317478" y="159367"/>
                  </a:lnTo>
                  <a:lnTo>
                    <a:pt x="262043" y="148303"/>
                  </a:lnTo>
                  <a:lnTo>
                    <a:pt x="210907" y="135899"/>
                  </a:lnTo>
                  <a:lnTo>
                    <a:pt x="164431" y="122251"/>
                  </a:lnTo>
                  <a:lnTo>
                    <a:pt x="122978" y="107456"/>
                  </a:lnTo>
                  <a:lnTo>
                    <a:pt x="86909" y="91610"/>
                  </a:lnTo>
                  <a:lnTo>
                    <a:pt x="32373" y="57152"/>
                  </a:lnTo>
                  <a:lnTo>
                    <a:pt x="3717" y="19650"/>
                  </a:lnTo>
                  <a:lnTo>
                    <a:pt x="0" y="0"/>
                  </a:lnTo>
                </a:path>
              </a:pathLst>
            </a:custGeom>
            <a:ln w="9525">
              <a:solidFill>
                <a:srgbClr val="000000"/>
              </a:solidFill>
            </a:ln>
          </p:spPr>
          <p:txBody>
            <a:bodyPr wrap="square" lIns="0" tIns="0" rIns="0" bIns="0" rtlCol="0"/>
            <a:lstStyle/>
            <a:p/>
          </p:txBody>
        </p:sp>
        <p:sp>
          <p:nvSpPr>
            <p:cNvPr id="66" name="object 66"/>
            <p:cNvSpPr/>
            <p:nvPr/>
          </p:nvSpPr>
          <p:spPr>
            <a:xfrm>
              <a:off x="7172959" y="1242063"/>
              <a:ext cx="1440180" cy="1153160"/>
            </a:xfrm>
            <a:custGeom>
              <a:avLst/>
              <a:gdLst/>
              <a:ahLst/>
              <a:cxnLst/>
              <a:rect l="l" t="t" r="r" b="b"/>
              <a:pathLst>
                <a:path w="1440179" h="1153160">
                  <a:moveTo>
                    <a:pt x="0" y="192189"/>
                  </a:moveTo>
                  <a:lnTo>
                    <a:pt x="14629" y="153455"/>
                  </a:lnTo>
                  <a:lnTo>
                    <a:pt x="56587" y="117378"/>
                  </a:lnTo>
                  <a:lnTo>
                    <a:pt x="122978" y="84732"/>
                  </a:lnTo>
                  <a:lnTo>
                    <a:pt x="164431" y="69937"/>
                  </a:lnTo>
                  <a:lnTo>
                    <a:pt x="210907" y="56289"/>
                  </a:lnTo>
                  <a:lnTo>
                    <a:pt x="262043" y="43885"/>
                  </a:lnTo>
                  <a:lnTo>
                    <a:pt x="317478" y="32821"/>
                  </a:lnTo>
                  <a:lnTo>
                    <a:pt x="376849" y="23195"/>
                  </a:lnTo>
                  <a:lnTo>
                    <a:pt x="439796" y="15102"/>
                  </a:lnTo>
                  <a:lnTo>
                    <a:pt x="505955" y="8640"/>
                  </a:lnTo>
                  <a:lnTo>
                    <a:pt x="574965" y="3904"/>
                  </a:lnTo>
                  <a:lnTo>
                    <a:pt x="646464" y="992"/>
                  </a:lnTo>
                  <a:lnTo>
                    <a:pt x="720090" y="0"/>
                  </a:lnTo>
                  <a:lnTo>
                    <a:pt x="793715" y="992"/>
                  </a:lnTo>
                  <a:lnTo>
                    <a:pt x="865214" y="3904"/>
                  </a:lnTo>
                  <a:lnTo>
                    <a:pt x="934224" y="8640"/>
                  </a:lnTo>
                  <a:lnTo>
                    <a:pt x="1000383" y="15102"/>
                  </a:lnTo>
                  <a:lnTo>
                    <a:pt x="1063330" y="23195"/>
                  </a:lnTo>
                  <a:lnTo>
                    <a:pt x="1122701" y="32821"/>
                  </a:lnTo>
                  <a:lnTo>
                    <a:pt x="1178136" y="43885"/>
                  </a:lnTo>
                  <a:lnTo>
                    <a:pt x="1229272" y="56289"/>
                  </a:lnTo>
                  <a:lnTo>
                    <a:pt x="1275748" y="69937"/>
                  </a:lnTo>
                  <a:lnTo>
                    <a:pt x="1317201" y="84732"/>
                  </a:lnTo>
                  <a:lnTo>
                    <a:pt x="1353270" y="100578"/>
                  </a:lnTo>
                  <a:lnTo>
                    <a:pt x="1407806" y="135036"/>
                  </a:lnTo>
                  <a:lnTo>
                    <a:pt x="1436462" y="172538"/>
                  </a:lnTo>
                  <a:lnTo>
                    <a:pt x="1440180" y="192189"/>
                  </a:lnTo>
                  <a:lnTo>
                    <a:pt x="1440180" y="960958"/>
                  </a:lnTo>
                  <a:lnTo>
                    <a:pt x="1425550" y="999692"/>
                  </a:lnTo>
                  <a:lnTo>
                    <a:pt x="1383592" y="1035770"/>
                  </a:lnTo>
                  <a:lnTo>
                    <a:pt x="1317201" y="1068418"/>
                  </a:lnTo>
                  <a:lnTo>
                    <a:pt x="1275748" y="1083214"/>
                  </a:lnTo>
                  <a:lnTo>
                    <a:pt x="1229272" y="1096864"/>
                  </a:lnTo>
                  <a:lnTo>
                    <a:pt x="1178136" y="1109269"/>
                  </a:lnTo>
                  <a:lnTo>
                    <a:pt x="1122701" y="1120334"/>
                  </a:lnTo>
                  <a:lnTo>
                    <a:pt x="1063330" y="1129961"/>
                  </a:lnTo>
                  <a:lnTo>
                    <a:pt x="1000383" y="1138055"/>
                  </a:lnTo>
                  <a:lnTo>
                    <a:pt x="934224" y="1144518"/>
                  </a:lnTo>
                  <a:lnTo>
                    <a:pt x="865214" y="1149254"/>
                  </a:lnTo>
                  <a:lnTo>
                    <a:pt x="793715" y="1152167"/>
                  </a:lnTo>
                  <a:lnTo>
                    <a:pt x="720090" y="1153159"/>
                  </a:lnTo>
                  <a:lnTo>
                    <a:pt x="646464" y="1152167"/>
                  </a:lnTo>
                  <a:lnTo>
                    <a:pt x="574965" y="1149254"/>
                  </a:lnTo>
                  <a:lnTo>
                    <a:pt x="505955" y="1144518"/>
                  </a:lnTo>
                  <a:lnTo>
                    <a:pt x="439796" y="1138055"/>
                  </a:lnTo>
                  <a:lnTo>
                    <a:pt x="376849" y="1129961"/>
                  </a:lnTo>
                  <a:lnTo>
                    <a:pt x="317478" y="1120334"/>
                  </a:lnTo>
                  <a:lnTo>
                    <a:pt x="262043" y="1109269"/>
                  </a:lnTo>
                  <a:lnTo>
                    <a:pt x="210907" y="1096864"/>
                  </a:lnTo>
                  <a:lnTo>
                    <a:pt x="164431" y="1083214"/>
                  </a:lnTo>
                  <a:lnTo>
                    <a:pt x="122978" y="1068418"/>
                  </a:lnTo>
                  <a:lnTo>
                    <a:pt x="86909" y="1052571"/>
                  </a:lnTo>
                  <a:lnTo>
                    <a:pt x="32373" y="1018111"/>
                  </a:lnTo>
                  <a:lnTo>
                    <a:pt x="3717" y="980609"/>
                  </a:lnTo>
                  <a:lnTo>
                    <a:pt x="0" y="960958"/>
                  </a:lnTo>
                  <a:lnTo>
                    <a:pt x="0" y="192189"/>
                  </a:lnTo>
                  <a:close/>
                </a:path>
              </a:pathLst>
            </a:custGeom>
            <a:ln w="9525">
              <a:solidFill>
                <a:srgbClr val="000000"/>
              </a:solidFill>
            </a:ln>
          </p:spPr>
          <p:txBody>
            <a:bodyPr wrap="square" lIns="0" tIns="0" rIns="0" bIns="0" rtlCol="0"/>
            <a:lstStyle/>
            <a:p/>
          </p:txBody>
        </p:sp>
      </p:grpSp>
      <p:sp>
        <p:nvSpPr>
          <p:cNvPr id="67" name="object 67"/>
          <p:cNvSpPr txBox="1"/>
          <p:nvPr/>
        </p:nvSpPr>
        <p:spPr>
          <a:xfrm>
            <a:off x="7489114" y="1671335"/>
            <a:ext cx="629285" cy="3032125"/>
          </a:xfrm>
          <a:prstGeom prst="rect">
            <a:avLst/>
          </a:prstGeom>
        </p:spPr>
        <p:txBody>
          <a:bodyPr wrap="square" lIns="0" tIns="12700" rIns="0" bIns="0" rtlCol="0" vert="horz">
            <a:spAutoFit/>
          </a:bodyPr>
          <a:lstStyle/>
          <a:p>
            <a:pPr marL="13970" marR="22225" indent="63500">
              <a:lnSpc>
                <a:spcPct val="100000"/>
              </a:lnSpc>
              <a:spcBef>
                <a:spcPts val="10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12700" marR="24130" indent="63500">
              <a:lnSpc>
                <a:spcPct val="100000"/>
              </a:lnSpc>
              <a:spcBef>
                <a:spcPts val="2075"/>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31750" marR="5080" indent="63500">
              <a:lnSpc>
                <a:spcPct val="100000"/>
              </a:lnSpc>
              <a:spcBef>
                <a:spcPts val="229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a:p>
            <a:pPr marL="31750" marR="5080" indent="63500">
              <a:lnSpc>
                <a:spcPct val="100000"/>
              </a:lnSpc>
              <a:spcBef>
                <a:spcPts val="2030"/>
              </a:spcBef>
            </a:pPr>
            <a:r>
              <a:rPr dirty="0" sz="1800" b="1">
                <a:latin typeface="Yu Gothic UI Semibold"/>
                <a:cs typeface="Yu Gothic UI Semibold"/>
              </a:rPr>
              <a:t>月額 </a:t>
            </a:r>
            <a:r>
              <a:rPr dirty="0" sz="1800" spc="-5" b="1">
                <a:latin typeface="Yu Gothic UI Semibold"/>
                <a:cs typeface="Yu Gothic UI Semibold"/>
              </a:rPr>
              <a:t>6</a:t>
            </a:r>
            <a:r>
              <a:rPr dirty="0" sz="1800" b="1">
                <a:latin typeface="Yu Gothic UI Semibold"/>
                <a:cs typeface="Yu Gothic UI Semibold"/>
              </a:rPr>
              <a:t>万円</a:t>
            </a:r>
            <a:endParaRPr sz="1800">
              <a:latin typeface="Yu Gothic UI Semibold"/>
              <a:cs typeface="Yu Gothic UI Semibold"/>
            </a:endParaRPr>
          </a:p>
        </p:txBody>
      </p:sp>
      <p:sp>
        <p:nvSpPr>
          <p:cNvPr id="70" name="object 70"/>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53</a:t>
            </a:r>
          </a:p>
        </p:txBody>
      </p:sp>
      <p:sp>
        <p:nvSpPr>
          <p:cNvPr id="71" name="object 71"/>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68" name="object 68"/>
          <p:cNvSpPr txBox="1"/>
          <p:nvPr/>
        </p:nvSpPr>
        <p:spPr>
          <a:xfrm>
            <a:off x="7305088" y="5635487"/>
            <a:ext cx="1168400" cy="488315"/>
          </a:xfrm>
          <a:prstGeom prst="rect">
            <a:avLst/>
          </a:prstGeom>
        </p:spPr>
        <p:txBody>
          <a:bodyPr wrap="square" lIns="0" tIns="12700" rIns="0" bIns="0" rtlCol="0" vert="horz">
            <a:spAutoFit/>
          </a:bodyPr>
          <a:lstStyle/>
          <a:p>
            <a:pPr marL="12700">
              <a:lnSpc>
                <a:spcPct val="100000"/>
              </a:lnSpc>
              <a:spcBef>
                <a:spcPts val="100"/>
              </a:spcBef>
            </a:pPr>
            <a:r>
              <a:rPr dirty="0" sz="1800" spc="55" b="1">
                <a:latin typeface="Yu Gothic UI Semibold"/>
                <a:cs typeface="Yu Gothic UI Semibold"/>
              </a:rPr>
              <a:t>夫婦の家庭</a:t>
            </a:r>
            <a:endParaRPr sz="1800">
              <a:latin typeface="Yu Gothic UI Semibold"/>
              <a:cs typeface="Yu Gothic UI Semibold"/>
            </a:endParaRPr>
          </a:p>
          <a:p>
            <a:pPr marL="86360">
              <a:lnSpc>
                <a:spcPct val="100000"/>
              </a:lnSpc>
              <a:spcBef>
                <a:spcPts val="40"/>
              </a:spcBef>
            </a:pPr>
            <a:r>
              <a:rPr dirty="0" sz="1200" spc="140" b="1">
                <a:latin typeface="Yu Gothic UI Semibold"/>
                <a:cs typeface="Yu Gothic UI Semibold"/>
              </a:rPr>
              <a:t>（子ども</a:t>
            </a:r>
            <a:r>
              <a:rPr dirty="0" sz="1200" spc="-10" b="1">
                <a:latin typeface="Yu Gothic UI Semibold"/>
                <a:cs typeface="Yu Gothic UI Semibold"/>
              </a:rPr>
              <a:t>2</a:t>
            </a:r>
            <a:r>
              <a:rPr dirty="0" sz="1200" b="1">
                <a:latin typeface="Yu Gothic UI Semibold"/>
                <a:cs typeface="Yu Gothic UI Semibold"/>
              </a:rPr>
              <a:t>人）</a:t>
            </a:r>
            <a:endParaRPr sz="1200">
              <a:latin typeface="Yu Gothic UI Semibold"/>
              <a:cs typeface="Yu Gothic UI Semibold"/>
            </a:endParaRPr>
          </a:p>
        </p:txBody>
      </p:sp>
      <p:sp>
        <p:nvSpPr>
          <p:cNvPr id="69" name="object 69"/>
          <p:cNvSpPr txBox="1"/>
          <p:nvPr/>
        </p:nvSpPr>
        <p:spPr>
          <a:xfrm>
            <a:off x="469900" y="673100"/>
            <a:ext cx="7927340" cy="487680"/>
          </a:xfrm>
          <a:prstGeom prst="rect">
            <a:avLst/>
          </a:prstGeom>
          <a:solidFill>
            <a:srgbClr val="FFC000"/>
          </a:solidFill>
        </p:spPr>
        <p:txBody>
          <a:bodyPr wrap="square" lIns="0" tIns="123825" rIns="0" bIns="0" rtlCol="0" vert="horz">
            <a:spAutoFit/>
          </a:bodyPr>
          <a:lstStyle/>
          <a:p>
            <a:pPr marL="143510">
              <a:lnSpc>
                <a:spcPct val="100000"/>
              </a:lnSpc>
              <a:spcBef>
                <a:spcPts val="975"/>
              </a:spcBef>
            </a:pPr>
            <a:r>
              <a:rPr dirty="0" sz="1600" spc="35" b="1">
                <a:solidFill>
                  <a:srgbClr val="FFFFFF"/>
                </a:solidFill>
                <a:latin typeface="Yu Gothic UI Semibold"/>
                <a:cs typeface="Yu Gothic UI Semibold"/>
              </a:rPr>
              <a:t>BI</a:t>
            </a:r>
            <a:r>
              <a:rPr dirty="0" sz="1600" spc="155" b="1">
                <a:solidFill>
                  <a:srgbClr val="FFFFFF"/>
                </a:solidFill>
                <a:latin typeface="Yu Gothic UI Semibold"/>
                <a:cs typeface="Yu Gothic UI Semibold"/>
              </a:rPr>
              <a:t>給付額</a:t>
            </a:r>
            <a:r>
              <a:rPr dirty="0" sz="1600" spc="120" b="1">
                <a:solidFill>
                  <a:srgbClr val="FFFFFF"/>
                </a:solidFill>
                <a:latin typeface="Yu Gothic UI Semibold"/>
                <a:cs typeface="Yu Gothic UI Semibold"/>
              </a:rPr>
              <a:t>を</a:t>
            </a:r>
            <a:r>
              <a:rPr dirty="0" sz="1600" spc="100" b="1">
                <a:solidFill>
                  <a:srgbClr val="FFFFFF"/>
                </a:solidFill>
                <a:latin typeface="Yu Gothic UI Semibold"/>
                <a:cs typeface="Yu Gothic UI Semibold"/>
              </a:rPr>
              <a:t>、</a:t>
            </a:r>
            <a:r>
              <a:rPr dirty="0" sz="1600" spc="155" b="1">
                <a:solidFill>
                  <a:srgbClr val="FFFFFF"/>
                </a:solidFill>
                <a:latin typeface="Yu Gothic UI Semibold"/>
                <a:cs typeface="Yu Gothic UI Semibold"/>
              </a:rPr>
              <a:t>仮</a:t>
            </a:r>
            <a:r>
              <a:rPr dirty="0" sz="1600" spc="125" b="1">
                <a:solidFill>
                  <a:srgbClr val="FFFFFF"/>
                </a:solidFill>
                <a:latin typeface="Yu Gothic UI Semibold"/>
                <a:cs typeface="Yu Gothic UI Semibold"/>
              </a:rPr>
              <a:t>に</a:t>
            </a:r>
            <a:r>
              <a:rPr dirty="0" sz="1600" spc="155" b="1">
                <a:solidFill>
                  <a:srgbClr val="FFFFFF"/>
                </a:solidFill>
                <a:latin typeface="Yu Gothic UI Semibold"/>
                <a:cs typeface="Yu Gothic UI Semibold"/>
              </a:rPr>
              <a:t>一人当</a:t>
            </a:r>
            <a:r>
              <a:rPr dirty="0" sz="1600" spc="125" b="1">
                <a:solidFill>
                  <a:srgbClr val="FFFFFF"/>
                </a:solidFill>
                <a:latin typeface="Yu Gothic UI Semibold"/>
                <a:cs typeface="Yu Gothic UI Semibold"/>
              </a:rPr>
              <a:t>た</a:t>
            </a:r>
            <a:r>
              <a:rPr dirty="0" sz="1600" spc="110" b="1">
                <a:solidFill>
                  <a:srgbClr val="FFFFFF"/>
                </a:solidFill>
                <a:latin typeface="Yu Gothic UI Semibold"/>
                <a:cs typeface="Yu Gothic UI Semibold"/>
              </a:rPr>
              <a:t>り</a:t>
            </a:r>
            <a:r>
              <a:rPr dirty="0" sz="1600" spc="155" b="1">
                <a:solidFill>
                  <a:srgbClr val="FFFFFF"/>
                </a:solidFill>
                <a:latin typeface="Yu Gothic UI Semibold"/>
                <a:cs typeface="Yu Gothic UI Semibold"/>
              </a:rPr>
              <a:t>月額</a:t>
            </a:r>
            <a:r>
              <a:rPr dirty="0" sz="1600" spc="-15" b="1">
                <a:solidFill>
                  <a:srgbClr val="FFFFFF"/>
                </a:solidFill>
                <a:latin typeface="Yu Gothic UI Semibold"/>
                <a:cs typeface="Yu Gothic UI Semibold"/>
              </a:rPr>
              <a:t>6</a:t>
            </a:r>
            <a:r>
              <a:rPr dirty="0" sz="1600" spc="140" b="1">
                <a:solidFill>
                  <a:srgbClr val="FFFFFF"/>
                </a:solidFill>
                <a:latin typeface="Yu Gothic UI Semibold"/>
                <a:cs typeface="Yu Gothic UI Semibold"/>
              </a:rPr>
              <a:t>万円（高齢者</a:t>
            </a:r>
            <a:r>
              <a:rPr dirty="0" sz="1600" spc="110" b="1">
                <a:solidFill>
                  <a:srgbClr val="FFFFFF"/>
                </a:solidFill>
                <a:latin typeface="Yu Gothic UI Semibold"/>
                <a:cs typeface="Yu Gothic UI Semibold"/>
              </a:rPr>
              <a:t>プ</a:t>
            </a:r>
            <a:r>
              <a:rPr dirty="0" sz="1600" spc="100" b="1">
                <a:solidFill>
                  <a:srgbClr val="FFFFFF"/>
                </a:solidFill>
                <a:latin typeface="Yu Gothic UI Semibold"/>
                <a:cs typeface="Yu Gothic UI Semibold"/>
              </a:rPr>
              <a:t>ラ</a:t>
            </a:r>
            <a:r>
              <a:rPr dirty="0" sz="1600" spc="110" b="1">
                <a:solidFill>
                  <a:srgbClr val="FFFFFF"/>
                </a:solidFill>
                <a:latin typeface="Yu Gothic UI Semibold"/>
                <a:cs typeface="Yu Gothic UI Semibold"/>
              </a:rPr>
              <a:t>ス</a:t>
            </a:r>
            <a:r>
              <a:rPr dirty="0" sz="1600" spc="-10" b="1">
                <a:solidFill>
                  <a:srgbClr val="FFFFFF"/>
                </a:solidFill>
                <a:latin typeface="Yu Gothic UI Semibold"/>
                <a:cs typeface="Yu Gothic UI Semibold"/>
              </a:rPr>
              <a:t>2</a:t>
            </a:r>
            <a:r>
              <a:rPr dirty="0" sz="1600" spc="130" b="1">
                <a:solidFill>
                  <a:srgbClr val="FFFFFF"/>
                </a:solidFill>
                <a:latin typeface="Yu Gothic UI Semibold"/>
                <a:cs typeface="Yu Gothic UI Semibold"/>
              </a:rPr>
              <a:t>万円）</a:t>
            </a:r>
            <a:r>
              <a:rPr dirty="0" sz="1600" spc="95" b="1">
                <a:solidFill>
                  <a:srgbClr val="FFFFFF"/>
                </a:solidFill>
                <a:latin typeface="Yu Gothic UI Semibold"/>
                <a:cs typeface="Yu Gothic UI Semibold"/>
              </a:rPr>
              <a:t>と</a:t>
            </a:r>
            <a:r>
              <a:rPr dirty="0" sz="1600" spc="130" b="1">
                <a:solidFill>
                  <a:srgbClr val="FFFFFF"/>
                </a:solidFill>
                <a:latin typeface="Yu Gothic UI Semibold"/>
                <a:cs typeface="Yu Gothic UI Semibold"/>
              </a:rPr>
              <a:t>設定</a:t>
            </a:r>
            <a:r>
              <a:rPr dirty="0" sz="1600" spc="90" b="1">
                <a:solidFill>
                  <a:srgbClr val="FFFFFF"/>
                </a:solidFill>
                <a:latin typeface="Yu Gothic UI Semibold"/>
                <a:cs typeface="Yu Gothic UI Semibold"/>
              </a:rPr>
              <a:t>し</a:t>
            </a:r>
            <a:r>
              <a:rPr dirty="0" sz="1600" spc="105" b="1">
                <a:solidFill>
                  <a:srgbClr val="FFFFFF"/>
                </a:solidFill>
                <a:latin typeface="Yu Gothic UI Semibold"/>
                <a:cs typeface="Yu Gothic UI Semibold"/>
              </a:rPr>
              <a:t>た</a:t>
            </a:r>
            <a:r>
              <a:rPr dirty="0" sz="1600" spc="130" b="1">
                <a:solidFill>
                  <a:srgbClr val="FFFFFF"/>
                </a:solidFill>
                <a:latin typeface="Yu Gothic UI Semibold"/>
                <a:cs typeface="Yu Gothic UI Semibold"/>
              </a:rPr>
              <a:t>場合</a:t>
            </a:r>
            <a:r>
              <a:rPr dirty="0" sz="1600" spc="105" b="1">
                <a:solidFill>
                  <a:srgbClr val="FFFFFF"/>
                </a:solidFill>
                <a:latin typeface="Yu Gothic UI Semibold"/>
                <a:cs typeface="Yu Gothic UI Semibold"/>
              </a:rPr>
              <a:t>の</a:t>
            </a:r>
            <a:r>
              <a:rPr dirty="0" sz="1600" spc="130" b="1">
                <a:solidFill>
                  <a:srgbClr val="FFFFFF"/>
                </a:solidFill>
                <a:latin typeface="Yu Gothic UI Semibold"/>
                <a:cs typeface="Yu Gothic UI Semibold"/>
              </a:rPr>
              <a:t>例</a:t>
            </a:r>
            <a:endParaRPr sz="1600">
              <a:latin typeface="Yu Gothic UI Semibold"/>
              <a:cs typeface="Yu Gothic UI Semibo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77497" y="3391217"/>
            <a:ext cx="1454785" cy="2724785"/>
            <a:chOff x="5377497" y="3391217"/>
            <a:chExt cx="1454785" cy="2724785"/>
          </a:xfrm>
        </p:grpSpPr>
        <p:pic>
          <p:nvPicPr>
            <p:cNvPr id="3" name="object 3"/>
            <p:cNvPicPr/>
            <p:nvPr/>
          </p:nvPicPr>
          <p:blipFill>
            <a:blip r:embed="rId2" cstate="print"/>
            <a:stretch>
              <a:fillRect/>
            </a:stretch>
          </p:blipFill>
          <p:spPr>
            <a:xfrm>
              <a:off x="5382260" y="5463539"/>
              <a:ext cx="1442719" cy="647700"/>
            </a:xfrm>
            <a:prstGeom prst="rect">
              <a:avLst/>
            </a:prstGeom>
          </p:spPr>
        </p:pic>
        <p:sp>
          <p:nvSpPr>
            <p:cNvPr id="4" name="object 4"/>
            <p:cNvSpPr/>
            <p:nvPr/>
          </p:nvSpPr>
          <p:spPr>
            <a:xfrm>
              <a:off x="5382259" y="5571489"/>
              <a:ext cx="1442720" cy="107950"/>
            </a:xfrm>
            <a:custGeom>
              <a:avLst/>
              <a:gdLst/>
              <a:ahLst/>
              <a:cxnLst/>
              <a:rect l="l" t="t" r="r" b="b"/>
              <a:pathLst>
                <a:path w="1442720" h="107950">
                  <a:moveTo>
                    <a:pt x="1442720" y="0"/>
                  </a:moveTo>
                  <a:lnTo>
                    <a:pt x="1405944" y="34118"/>
                  </a:lnTo>
                  <a:lnTo>
                    <a:pt x="1344233" y="54482"/>
                  </a:lnTo>
                  <a:lnTo>
                    <a:pt x="1303540" y="63751"/>
                  </a:lnTo>
                  <a:lnTo>
                    <a:pt x="1256874" y="72325"/>
                  </a:lnTo>
                  <a:lnTo>
                    <a:pt x="1204676" y="80136"/>
                  </a:lnTo>
                  <a:lnTo>
                    <a:pt x="1147387" y="87120"/>
                  </a:lnTo>
                  <a:lnTo>
                    <a:pt x="1085445" y="93210"/>
                  </a:lnTo>
                  <a:lnTo>
                    <a:pt x="1019291" y="98341"/>
                  </a:lnTo>
                  <a:lnTo>
                    <a:pt x="949366" y="102446"/>
                  </a:lnTo>
                  <a:lnTo>
                    <a:pt x="876109" y="105459"/>
                  </a:lnTo>
                  <a:lnTo>
                    <a:pt x="799960" y="107316"/>
                  </a:lnTo>
                  <a:lnTo>
                    <a:pt x="721360" y="107950"/>
                  </a:lnTo>
                  <a:lnTo>
                    <a:pt x="642759" y="107316"/>
                  </a:lnTo>
                  <a:lnTo>
                    <a:pt x="566610" y="105459"/>
                  </a:lnTo>
                  <a:lnTo>
                    <a:pt x="493353" y="102446"/>
                  </a:lnTo>
                  <a:lnTo>
                    <a:pt x="423428" y="98341"/>
                  </a:lnTo>
                  <a:lnTo>
                    <a:pt x="357274" y="93210"/>
                  </a:lnTo>
                  <a:lnTo>
                    <a:pt x="295332" y="87120"/>
                  </a:lnTo>
                  <a:lnTo>
                    <a:pt x="238043" y="80136"/>
                  </a:lnTo>
                  <a:lnTo>
                    <a:pt x="185845" y="72325"/>
                  </a:lnTo>
                  <a:lnTo>
                    <a:pt x="139179" y="63751"/>
                  </a:lnTo>
                  <a:lnTo>
                    <a:pt x="98486" y="54482"/>
                  </a:lnTo>
                  <a:lnTo>
                    <a:pt x="36775" y="34118"/>
                  </a:lnTo>
                  <a:lnTo>
                    <a:pt x="4232" y="11761"/>
                  </a:lnTo>
                  <a:lnTo>
                    <a:pt x="0" y="0"/>
                  </a:lnTo>
                </a:path>
              </a:pathLst>
            </a:custGeom>
            <a:ln w="9525">
              <a:solidFill>
                <a:srgbClr val="000000"/>
              </a:solidFill>
            </a:ln>
          </p:spPr>
          <p:txBody>
            <a:bodyPr wrap="square" lIns="0" tIns="0" rIns="0" bIns="0" rtlCol="0"/>
            <a:lstStyle/>
            <a:p/>
          </p:txBody>
        </p:sp>
        <p:sp>
          <p:nvSpPr>
            <p:cNvPr id="5" name="object 5"/>
            <p:cNvSpPr/>
            <p:nvPr/>
          </p:nvSpPr>
          <p:spPr>
            <a:xfrm>
              <a:off x="5382259" y="5463539"/>
              <a:ext cx="1442720" cy="647700"/>
            </a:xfrm>
            <a:custGeom>
              <a:avLst/>
              <a:gdLst/>
              <a:ahLst/>
              <a:cxnLst/>
              <a:rect l="l" t="t" r="r" b="b"/>
              <a:pathLst>
                <a:path w="1442720" h="647700">
                  <a:moveTo>
                    <a:pt x="0" y="107950"/>
                  </a:moveTo>
                  <a:lnTo>
                    <a:pt x="36775" y="73831"/>
                  </a:lnTo>
                  <a:lnTo>
                    <a:pt x="98486" y="53467"/>
                  </a:lnTo>
                  <a:lnTo>
                    <a:pt x="139179" y="44198"/>
                  </a:lnTo>
                  <a:lnTo>
                    <a:pt x="185845" y="35624"/>
                  </a:lnTo>
                  <a:lnTo>
                    <a:pt x="238043" y="27813"/>
                  </a:lnTo>
                  <a:lnTo>
                    <a:pt x="295332" y="20829"/>
                  </a:lnTo>
                  <a:lnTo>
                    <a:pt x="357274" y="14739"/>
                  </a:lnTo>
                  <a:lnTo>
                    <a:pt x="423428" y="9608"/>
                  </a:lnTo>
                  <a:lnTo>
                    <a:pt x="493353" y="5503"/>
                  </a:lnTo>
                  <a:lnTo>
                    <a:pt x="566610" y="2490"/>
                  </a:lnTo>
                  <a:lnTo>
                    <a:pt x="642759" y="633"/>
                  </a:lnTo>
                  <a:lnTo>
                    <a:pt x="721360" y="0"/>
                  </a:lnTo>
                  <a:lnTo>
                    <a:pt x="799960" y="633"/>
                  </a:lnTo>
                  <a:lnTo>
                    <a:pt x="876109" y="2490"/>
                  </a:lnTo>
                  <a:lnTo>
                    <a:pt x="949366" y="5503"/>
                  </a:lnTo>
                  <a:lnTo>
                    <a:pt x="1019291" y="9608"/>
                  </a:lnTo>
                  <a:lnTo>
                    <a:pt x="1085445" y="14739"/>
                  </a:lnTo>
                  <a:lnTo>
                    <a:pt x="1147387" y="20829"/>
                  </a:lnTo>
                  <a:lnTo>
                    <a:pt x="1204676" y="27813"/>
                  </a:lnTo>
                  <a:lnTo>
                    <a:pt x="1256874" y="35624"/>
                  </a:lnTo>
                  <a:lnTo>
                    <a:pt x="1303540" y="44198"/>
                  </a:lnTo>
                  <a:lnTo>
                    <a:pt x="1344233" y="53467"/>
                  </a:lnTo>
                  <a:lnTo>
                    <a:pt x="1405944" y="73831"/>
                  </a:lnTo>
                  <a:lnTo>
                    <a:pt x="1438487" y="96188"/>
                  </a:lnTo>
                  <a:lnTo>
                    <a:pt x="1442720" y="107950"/>
                  </a:lnTo>
                  <a:lnTo>
                    <a:pt x="1442720" y="539750"/>
                  </a:lnTo>
                  <a:lnTo>
                    <a:pt x="1405944" y="573868"/>
                  </a:lnTo>
                  <a:lnTo>
                    <a:pt x="1344233" y="594232"/>
                  </a:lnTo>
                  <a:lnTo>
                    <a:pt x="1303540" y="603501"/>
                  </a:lnTo>
                  <a:lnTo>
                    <a:pt x="1256874" y="612075"/>
                  </a:lnTo>
                  <a:lnTo>
                    <a:pt x="1204676" y="619886"/>
                  </a:lnTo>
                  <a:lnTo>
                    <a:pt x="1147387" y="626870"/>
                  </a:lnTo>
                  <a:lnTo>
                    <a:pt x="1085445" y="632960"/>
                  </a:lnTo>
                  <a:lnTo>
                    <a:pt x="1019291" y="638091"/>
                  </a:lnTo>
                  <a:lnTo>
                    <a:pt x="949366" y="642196"/>
                  </a:lnTo>
                  <a:lnTo>
                    <a:pt x="876109" y="645209"/>
                  </a:lnTo>
                  <a:lnTo>
                    <a:pt x="799960" y="647066"/>
                  </a:lnTo>
                  <a:lnTo>
                    <a:pt x="721360" y="647700"/>
                  </a:lnTo>
                  <a:lnTo>
                    <a:pt x="642759" y="647066"/>
                  </a:lnTo>
                  <a:lnTo>
                    <a:pt x="566610" y="645209"/>
                  </a:lnTo>
                  <a:lnTo>
                    <a:pt x="493353" y="642196"/>
                  </a:lnTo>
                  <a:lnTo>
                    <a:pt x="423428" y="638091"/>
                  </a:lnTo>
                  <a:lnTo>
                    <a:pt x="357274" y="632960"/>
                  </a:lnTo>
                  <a:lnTo>
                    <a:pt x="295332" y="626870"/>
                  </a:lnTo>
                  <a:lnTo>
                    <a:pt x="238043" y="619886"/>
                  </a:lnTo>
                  <a:lnTo>
                    <a:pt x="185845" y="612075"/>
                  </a:lnTo>
                  <a:lnTo>
                    <a:pt x="139179" y="603501"/>
                  </a:lnTo>
                  <a:lnTo>
                    <a:pt x="98486" y="594232"/>
                  </a:lnTo>
                  <a:lnTo>
                    <a:pt x="36775" y="573868"/>
                  </a:lnTo>
                  <a:lnTo>
                    <a:pt x="4232" y="551511"/>
                  </a:lnTo>
                  <a:lnTo>
                    <a:pt x="0" y="539750"/>
                  </a:lnTo>
                  <a:lnTo>
                    <a:pt x="0" y="107950"/>
                  </a:lnTo>
                  <a:close/>
                </a:path>
              </a:pathLst>
            </a:custGeom>
            <a:ln w="9525">
              <a:solidFill>
                <a:srgbClr val="000000"/>
              </a:solidFill>
            </a:ln>
          </p:spPr>
          <p:txBody>
            <a:bodyPr wrap="square" lIns="0" tIns="0" rIns="0" bIns="0" rtlCol="0"/>
            <a:lstStyle/>
            <a:p/>
          </p:txBody>
        </p:sp>
        <p:pic>
          <p:nvPicPr>
            <p:cNvPr id="6" name="object 6"/>
            <p:cNvPicPr/>
            <p:nvPr/>
          </p:nvPicPr>
          <p:blipFill>
            <a:blip r:embed="rId3" cstate="print"/>
            <a:stretch>
              <a:fillRect/>
            </a:stretch>
          </p:blipFill>
          <p:spPr>
            <a:xfrm>
              <a:off x="5384799" y="3395979"/>
              <a:ext cx="1442720" cy="2270759"/>
            </a:xfrm>
            <a:prstGeom prst="rect">
              <a:avLst/>
            </a:prstGeom>
          </p:spPr>
        </p:pic>
        <p:sp>
          <p:nvSpPr>
            <p:cNvPr id="7" name="object 7"/>
            <p:cNvSpPr/>
            <p:nvPr/>
          </p:nvSpPr>
          <p:spPr>
            <a:xfrm>
              <a:off x="5384799" y="3395979"/>
              <a:ext cx="1442720" cy="2270760"/>
            </a:xfrm>
            <a:custGeom>
              <a:avLst/>
              <a:gdLst/>
              <a:ahLst/>
              <a:cxnLst/>
              <a:rect l="l" t="t" r="r" b="b"/>
              <a:pathLst>
                <a:path w="1442720" h="2270760">
                  <a:moveTo>
                    <a:pt x="1442720" y="180339"/>
                  </a:moveTo>
                  <a:lnTo>
                    <a:pt x="1428064" y="216683"/>
                  </a:lnTo>
                  <a:lnTo>
                    <a:pt x="1386032" y="250534"/>
                  </a:lnTo>
                  <a:lnTo>
                    <a:pt x="1319523" y="281167"/>
                  </a:lnTo>
                  <a:lnTo>
                    <a:pt x="1277997" y="295050"/>
                  </a:lnTo>
                  <a:lnTo>
                    <a:pt x="1231439" y="307857"/>
                  </a:lnTo>
                  <a:lnTo>
                    <a:pt x="1180213" y="319497"/>
                  </a:lnTo>
                  <a:lnTo>
                    <a:pt x="1124680" y="329879"/>
                  </a:lnTo>
                  <a:lnTo>
                    <a:pt x="1065204" y="338912"/>
                  </a:lnTo>
                  <a:lnTo>
                    <a:pt x="1002147" y="346507"/>
                  </a:lnTo>
                  <a:lnTo>
                    <a:pt x="935871" y="352571"/>
                  </a:lnTo>
                  <a:lnTo>
                    <a:pt x="866740" y="357015"/>
                  </a:lnTo>
                  <a:lnTo>
                    <a:pt x="795115" y="359748"/>
                  </a:lnTo>
                  <a:lnTo>
                    <a:pt x="721360" y="360679"/>
                  </a:lnTo>
                  <a:lnTo>
                    <a:pt x="647604" y="359748"/>
                  </a:lnTo>
                  <a:lnTo>
                    <a:pt x="575979" y="357015"/>
                  </a:lnTo>
                  <a:lnTo>
                    <a:pt x="506848" y="352571"/>
                  </a:lnTo>
                  <a:lnTo>
                    <a:pt x="440572" y="346507"/>
                  </a:lnTo>
                  <a:lnTo>
                    <a:pt x="377515" y="338912"/>
                  </a:lnTo>
                  <a:lnTo>
                    <a:pt x="318039" y="329879"/>
                  </a:lnTo>
                  <a:lnTo>
                    <a:pt x="262506" y="319497"/>
                  </a:lnTo>
                  <a:lnTo>
                    <a:pt x="211280" y="307857"/>
                  </a:lnTo>
                  <a:lnTo>
                    <a:pt x="164722" y="295050"/>
                  </a:lnTo>
                  <a:lnTo>
                    <a:pt x="123196" y="281167"/>
                  </a:lnTo>
                  <a:lnTo>
                    <a:pt x="87063" y="266298"/>
                  </a:lnTo>
                  <a:lnTo>
                    <a:pt x="32430" y="233965"/>
                  </a:lnTo>
                  <a:lnTo>
                    <a:pt x="3724" y="198777"/>
                  </a:lnTo>
                  <a:lnTo>
                    <a:pt x="0" y="180339"/>
                  </a:lnTo>
                  <a:lnTo>
                    <a:pt x="3724" y="161902"/>
                  </a:lnTo>
                  <a:lnTo>
                    <a:pt x="32430" y="126714"/>
                  </a:lnTo>
                  <a:lnTo>
                    <a:pt x="87063" y="94381"/>
                  </a:lnTo>
                  <a:lnTo>
                    <a:pt x="123196" y="79512"/>
                  </a:lnTo>
                  <a:lnTo>
                    <a:pt x="164722" y="65629"/>
                  </a:lnTo>
                  <a:lnTo>
                    <a:pt x="211280" y="52822"/>
                  </a:lnTo>
                  <a:lnTo>
                    <a:pt x="262506" y="41182"/>
                  </a:lnTo>
                  <a:lnTo>
                    <a:pt x="318039" y="30800"/>
                  </a:lnTo>
                  <a:lnTo>
                    <a:pt x="377515" y="21767"/>
                  </a:lnTo>
                  <a:lnTo>
                    <a:pt x="440572" y="14172"/>
                  </a:lnTo>
                  <a:lnTo>
                    <a:pt x="506848" y="8108"/>
                  </a:lnTo>
                  <a:lnTo>
                    <a:pt x="575979" y="3664"/>
                  </a:lnTo>
                  <a:lnTo>
                    <a:pt x="647604" y="931"/>
                  </a:lnTo>
                  <a:lnTo>
                    <a:pt x="721360" y="0"/>
                  </a:lnTo>
                  <a:lnTo>
                    <a:pt x="795115" y="931"/>
                  </a:lnTo>
                  <a:lnTo>
                    <a:pt x="866740" y="3664"/>
                  </a:lnTo>
                  <a:lnTo>
                    <a:pt x="935871" y="8108"/>
                  </a:lnTo>
                  <a:lnTo>
                    <a:pt x="1002147" y="14172"/>
                  </a:lnTo>
                  <a:lnTo>
                    <a:pt x="1065204" y="21767"/>
                  </a:lnTo>
                  <a:lnTo>
                    <a:pt x="1124680" y="30800"/>
                  </a:lnTo>
                  <a:lnTo>
                    <a:pt x="1180213" y="41182"/>
                  </a:lnTo>
                  <a:lnTo>
                    <a:pt x="1231439" y="52822"/>
                  </a:lnTo>
                  <a:lnTo>
                    <a:pt x="1277997" y="65629"/>
                  </a:lnTo>
                  <a:lnTo>
                    <a:pt x="1319523" y="79512"/>
                  </a:lnTo>
                  <a:lnTo>
                    <a:pt x="1355656" y="94381"/>
                  </a:lnTo>
                  <a:lnTo>
                    <a:pt x="1410289" y="126714"/>
                  </a:lnTo>
                  <a:lnTo>
                    <a:pt x="1438995" y="161902"/>
                  </a:lnTo>
                  <a:lnTo>
                    <a:pt x="1442720" y="180339"/>
                  </a:lnTo>
                  <a:lnTo>
                    <a:pt x="1442720" y="2090420"/>
                  </a:lnTo>
                  <a:lnTo>
                    <a:pt x="1428064" y="2126763"/>
                  </a:lnTo>
                  <a:lnTo>
                    <a:pt x="1386032" y="2160614"/>
                  </a:lnTo>
                  <a:lnTo>
                    <a:pt x="1319523" y="2191247"/>
                  </a:lnTo>
                  <a:lnTo>
                    <a:pt x="1277997" y="2205130"/>
                  </a:lnTo>
                  <a:lnTo>
                    <a:pt x="1231439" y="2217937"/>
                  </a:lnTo>
                  <a:lnTo>
                    <a:pt x="1180213" y="2229577"/>
                  </a:lnTo>
                  <a:lnTo>
                    <a:pt x="1124680" y="2239959"/>
                  </a:lnTo>
                  <a:lnTo>
                    <a:pt x="1065204" y="2248992"/>
                  </a:lnTo>
                  <a:lnTo>
                    <a:pt x="1002147" y="2256587"/>
                  </a:lnTo>
                  <a:lnTo>
                    <a:pt x="935871" y="2262651"/>
                  </a:lnTo>
                  <a:lnTo>
                    <a:pt x="866740" y="2267095"/>
                  </a:lnTo>
                  <a:lnTo>
                    <a:pt x="795115" y="2269828"/>
                  </a:lnTo>
                  <a:lnTo>
                    <a:pt x="721360" y="2270760"/>
                  </a:lnTo>
                  <a:lnTo>
                    <a:pt x="647604" y="2269828"/>
                  </a:lnTo>
                  <a:lnTo>
                    <a:pt x="575979" y="2267095"/>
                  </a:lnTo>
                  <a:lnTo>
                    <a:pt x="506848" y="2262651"/>
                  </a:lnTo>
                  <a:lnTo>
                    <a:pt x="440572" y="2256587"/>
                  </a:lnTo>
                  <a:lnTo>
                    <a:pt x="377515" y="2248992"/>
                  </a:lnTo>
                  <a:lnTo>
                    <a:pt x="318039" y="2239959"/>
                  </a:lnTo>
                  <a:lnTo>
                    <a:pt x="262506" y="2229577"/>
                  </a:lnTo>
                  <a:lnTo>
                    <a:pt x="211280" y="2217937"/>
                  </a:lnTo>
                  <a:lnTo>
                    <a:pt x="164722" y="2205130"/>
                  </a:lnTo>
                  <a:lnTo>
                    <a:pt x="123196" y="2191247"/>
                  </a:lnTo>
                  <a:lnTo>
                    <a:pt x="87063" y="2176378"/>
                  </a:lnTo>
                  <a:lnTo>
                    <a:pt x="32430" y="2144045"/>
                  </a:lnTo>
                  <a:lnTo>
                    <a:pt x="3724" y="2108857"/>
                  </a:lnTo>
                  <a:lnTo>
                    <a:pt x="0" y="2090420"/>
                  </a:lnTo>
                  <a:lnTo>
                    <a:pt x="0" y="180339"/>
                  </a:lnTo>
                </a:path>
              </a:pathLst>
            </a:custGeom>
            <a:ln w="9525">
              <a:solidFill>
                <a:srgbClr val="000000"/>
              </a:solidFill>
            </a:ln>
          </p:spPr>
          <p:txBody>
            <a:bodyPr wrap="square" lIns="0" tIns="0" rIns="0" bIns="0" rtlCol="0"/>
            <a:lstStyle/>
            <a:p/>
          </p:txBody>
        </p:sp>
      </p:grpSp>
      <p:sp>
        <p:nvSpPr>
          <p:cNvPr id="8" name="object 8"/>
          <p:cNvSpPr txBox="1"/>
          <p:nvPr/>
        </p:nvSpPr>
        <p:spPr>
          <a:xfrm>
            <a:off x="7010012" y="5726098"/>
            <a:ext cx="2550160" cy="238760"/>
          </a:xfrm>
          <a:prstGeom prst="rect">
            <a:avLst/>
          </a:prstGeom>
        </p:spPr>
        <p:txBody>
          <a:bodyPr wrap="square" lIns="0" tIns="12700" rIns="0" bIns="0" rtlCol="0" vert="horz">
            <a:spAutoFit/>
          </a:bodyPr>
          <a:lstStyle/>
          <a:p>
            <a:pPr marL="12700">
              <a:lnSpc>
                <a:spcPct val="100000"/>
              </a:lnSpc>
              <a:spcBef>
                <a:spcPts val="100"/>
              </a:spcBef>
            </a:pPr>
            <a:r>
              <a:rPr dirty="0" sz="1400" spc="45" b="1">
                <a:latin typeface="Yu Gothic UI Semibold"/>
                <a:cs typeface="Yu Gothic UI Semibold"/>
              </a:rPr>
              <a:t>B</a:t>
            </a:r>
            <a:r>
              <a:rPr dirty="0" sz="1400" spc="15" b="1">
                <a:latin typeface="Yu Gothic UI Semibold"/>
                <a:cs typeface="Yu Gothic UI Semibold"/>
              </a:rPr>
              <a:t>I</a:t>
            </a:r>
            <a:r>
              <a:rPr dirty="0" sz="1400" b="1">
                <a:latin typeface="Yu Gothic UI Semibold"/>
                <a:cs typeface="Yu Gothic UI Semibold"/>
              </a:rPr>
              <a:t>：年間</a:t>
            </a:r>
            <a:r>
              <a:rPr dirty="0" sz="1400" spc="10" b="1">
                <a:latin typeface="Yu Gothic UI Semibold"/>
                <a:cs typeface="Yu Gothic UI Semibold"/>
              </a:rPr>
              <a:t>72</a:t>
            </a:r>
            <a:r>
              <a:rPr dirty="0" sz="1400" b="1">
                <a:latin typeface="Yu Gothic UI Semibold"/>
                <a:cs typeface="Yu Gothic UI Semibold"/>
              </a:rPr>
              <a:t>万円（単身）</a:t>
            </a:r>
            <a:r>
              <a:rPr dirty="0" sz="1100" b="1">
                <a:latin typeface="Yu Gothic UI Semibold"/>
                <a:cs typeface="Yu Gothic UI Semibold"/>
              </a:rPr>
              <a:t>※非課税</a:t>
            </a:r>
            <a:endParaRPr sz="1100">
              <a:latin typeface="Yu Gothic UI Semibold"/>
              <a:cs typeface="Yu Gothic UI Semibold"/>
            </a:endParaRPr>
          </a:p>
        </p:txBody>
      </p:sp>
      <p:sp>
        <p:nvSpPr>
          <p:cNvPr id="9" name="object 9"/>
          <p:cNvSpPr txBox="1"/>
          <p:nvPr/>
        </p:nvSpPr>
        <p:spPr>
          <a:xfrm>
            <a:off x="5549512" y="4212893"/>
            <a:ext cx="109728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年</a:t>
            </a:r>
            <a:r>
              <a:rPr dirty="0" sz="1800" spc="10" b="1">
                <a:latin typeface="MS PGothic"/>
                <a:cs typeface="MS PGothic"/>
              </a:rPr>
              <a:t>収</a:t>
            </a:r>
            <a:r>
              <a:rPr dirty="0" sz="1800" spc="-5" b="1">
                <a:latin typeface="Arial"/>
                <a:cs typeface="Arial"/>
              </a:rPr>
              <a:t>500</a:t>
            </a:r>
            <a:r>
              <a:rPr dirty="0" sz="1800" spc="-10" b="1">
                <a:latin typeface="MS PGothic"/>
                <a:cs typeface="MS PGothic"/>
              </a:rPr>
              <a:t>万</a:t>
            </a:r>
            <a:endParaRPr sz="1800">
              <a:latin typeface="MS PGothic"/>
              <a:cs typeface="MS PGothic"/>
            </a:endParaRPr>
          </a:p>
        </p:txBody>
      </p:sp>
      <p:grpSp>
        <p:nvGrpSpPr>
          <p:cNvPr id="10" name="object 10"/>
          <p:cNvGrpSpPr/>
          <p:nvPr/>
        </p:nvGrpSpPr>
        <p:grpSpPr>
          <a:xfrm>
            <a:off x="5407977" y="4993961"/>
            <a:ext cx="1388745" cy="591185"/>
            <a:chOff x="5407977" y="4993961"/>
            <a:chExt cx="1388745" cy="591185"/>
          </a:xfrm>
        </p:grpSpPr>
        <p:pic>
          <p:nvPicPr>
            <p:cNvPr id="11" name="object 11"/>
            <p:cNvPicPr/>
            <p:nvPr/>
          </p:nvPicPr>
          <p:blipFill>
            <a:blip r:embed="rId4" cstate="print"/>
            <a:stretch>
              <a:fillRect/>
            </a:stretch>
          </p:blipFill>
          <p:spPr>
            <a:xfrm>
              <a:off x="5412740" y="4998720"/>
              <a:ext cx="1379219" cy="581659"/>
            </a:xfrm>
            <a:prstGeom prst="rect">
              <a:avLst/>
            </a:prstGeom>
          </p:spPr>
        </p:pic>
        <p:sp>
          <p:nvSpPr>
            <p:cNvPr id="12" name="object 12"/>
            <p:cNvSpPr/>
            <p:nvPr/>
          </p:nvSpPr>
          <p:spPr>
            <a:xfrm>
              <a:off x="5412740" y="5095663"/>
              <a:ext cx="1379220" cy="97155"/>
            </a:xfrm>
            <a:custGeom>
              <a:avLst/>
              <a:gdLst/>
              <a:ahLst/>
              <a:cxnLst/>
              <a:rect l="l" t="t" r="r" b="b"/>
              <a:pathLst>
                <a:path w="1379220" h="97154">
                  <a:moveTo>
                    <a:pt x="1379220" y="0"/>
                  </a:moveTo>
                  <a:lnTo>
                    <a:pt x="1344063" y="30642"/>
                  </a:lnTo>
                  <a:lnTo>
                    <a:pt x="1285067" y="48929"/>
                  </a:lnTo>
                  <a:lnTo>
                    <a:pt x="1246165" y="57253"/>
                  </a:lnTo>
                  <a:lnTo>
                    <a:pt x="1201553" y="64951"/>
                  </a:lnTo>
                  <a:lnTo>
                    <a:pt x="1151652" y="71966"/>
                  </a:lnTo>
                  <a:lnTo>
                    <a:pt x="1096884" y="78236"/>
                  </a:lnTo>
                  <a:lnTo>
                    <a:pt x="1037669" y="83705"/>
                  </a:lnTo>
                  <a:lnTo>
                    <a:pt x="974427" y="88311"/>
                  </a:lnTo>
                  <a:lnTo>
                    <a:pt x="907579" y="91997"/>
                  </a:lnTo>
                  <a:lnTo>
                    <a:pt x="837547" y="94703"/>
                  </a:lnTo>
                  <a:lnTo>
                    <a:pt x="764750" y="96370"/>
                  </a:lnTo>
                  <a:lnTo>
                    <a:pt x="689610" y="96939"/>
                  </a:lnTo>
                  <a:lnTo>
                    <a:pt x="614469" y="96370"/>
                  </a:lnTo>
                  <a:lnTo>
                    <a:pt x="541672" y="94703"/>
                  </a:lnTo>
                  <a:lnTo>
                    <a:pt x="471640" y="91997"/>
                  </a:lnTo>
                  <a:lnTo>
                    <a:pt x="404792" y="88311"/>
                  </a:lnTo>
                  <a:lnTo>
                    <a:pt x="341550" y="83705"/>
                  </a:lnTo>
                  <a:lnTo>
                    <a:pt x="282335" y="78236"/>
                  </a:lnTo>
                  <a:lnTo>
                    <a:pt x="227567" y="71966"/>
                  </a:lnTo>
                  <a:lnTo>
                    <a:pt x="177666" y="64951"/>
                  </a:lnTo>
                  <a:lnTo>
                    <a:pt x="133054" y="57253"/>
                  </a:lnTo>
                  <a:lnTo>
                    <a:pt x="94152" y="48929"/>
                  </a:lnTo>
                  <a:lnTo>
                    <a:pt x="35156" y="30642"/>
                  </a:lnTo>
                  <a:lnTo>
                    <a:pt x="4046" y="10563"/>
                  </a:lnTo>
                  <a:lnTo>
                    <a:pt x="0" y="0"/>
                  </a:lnTo>
                </a:path>
              </a:pathLst>
            </a:custGeom>
            <a:ln w="9525">
              <a:solidFill>
                <a:srgbClr val="000000"/>
              </a:solidFill>
              <a:prstDash val="sysDash"/>
            </a:ln>
          </p:spPr>
          <p:txBody>
            <a:bodyPr wrap="square" lIns="0" tIns="0" rIns="0" bIns="0" rtlCol="0"/>
            <a:lstStyle/>
            <a:p/>
          </p:txBody>
        </p:sp>
        <p:sp>
          <p:nvSpPr>
            <p:cNvPr id="13" name="object 13"/>
            <p:cNvSpPr/>
            <p:nvPr/>
          </p:nvSpPr>
          <p:spPr>
            <a:xfrm>
              <a:off x="5412740" y="4998723"/>
              <a:ext cx="1379220" cy="581660"/>
            </a:xfrm>
            <a:custGeom>
              <a:avLst/>
              <a:gdLst/>
              <a:ahLst/>
              <a:cxnLst/>
              <a:rect l="l" t="t" r="r" b="b"/>
              <a:pathLst>
                <a:path w="1379220" h="581660">
                  <a:moveTo>
                    <a:pt x="0" y="96939"/>
                  </a:moveTo>
                  <a:lnTo>
                    <a:pt x="35156" y="66296"/>
                  </a:lnTo>
                  <a:lnTo>
                    <a:pt x="94152" y="48009"/>
                  </a:lnTo>
                  <a:lnTo>
                    <a:pt x="133054" y="39685"/>
                  </a:lnTo>
                  <a:lnTo>
                    <a:pt x="177666" y="31987"/>
                  </a:lnTo>
                  <a:lnTo>
                    <a:pt x="227567" y="24972"/>
                  </a:lnTo>
                  <a:lnTo>
                    <a:pt x="282335" y="18702"/>
                  </a:lnTo>
                  <a:lnTo>
                    <a:pt x="341550" y="13233"/>
                  </a:lnTo>
                  <a:lnTo>
                    <a:pt x="404792" y="8627"/>
                  </a:lnTo>
                  <a:lnTo>
                    <a:pt x="471640" y="4941"/>
                  </a:lnTo>
                  <a:lnTo>
                    <a:pt x="541672" y="2235"/>
                  </a:lnTo>
                  <a:lnTo>
                    <a:pt x="614469" y="568"/>
                  </a:lnTo>
                  <a:lnTo>
                    <a:pt x="689610" y="0"/>
                  </a:lnTo>
                  <a:lnTo>
                    <a:pt x="764750" y="568"/>
                  </a:lnTo>
                  <a:lnTo>
                    <a:pt x="837547" y="2235"/>
                  </a:lnTo>
                  <a:lnTo>
                    <a:pt x="907579" y="4941"/>
                  </a:lnTo>
                  <a:lnTo>
                    <a:pt x="974427" y="8627"/>
                  </a:lnTo>
                  <a:lnTo>
                    <a:pt x="1037669" y="13233"/>
                  </a:lnTo>
                  <a:lnTo>
                    <a:pt x="1096884" y="18702"/>
                  </a:lnTo>
                  <a:lnTo>
                    <a:pt x="1151652" y="24972"/>
                  </a:lnTo>
                  <a:lnTo>
                    <a:pt x="1201553" y="31987"/>
                  </a:lnTo>
                  <a:lnTo>
                    <a:pt x="1246165" y="39685"/>
                  </a:lnTo>
                  <a:lnTo>
                    <a:pt x="1285067" y="48009"/>
                  </a:lnTo>
                  <a:lnTo>
                    <a:pt x="1344063" y="66296"/>
                  </a:lnTo>
                  <a:lnTo>
                    <a:pt x="1379220" y="96939"/>
                  </a:lnTo>
                  <a:lnTo>
                    <a:pt x="1379220" y="484708"/>
                  </a:lnTo>
                  <a:lnTo>
                    <a:pt x="1344063" y="515351"/>
                  </a:lnTo>
                  <a:lnTo>
                    <a:pt x="1285067" y="533640"/>
                  </a:lnTo>
                  <a:lnTo>
                    <a:pt x="1246165" y="541965"/>
                  </a:lnTo>
                  <a:lnTo>
                    <a:pt x="1201553" y="549665"/>
                  </a:lnTo>
                  <a:lnTo>
                    <a:pt x="1151652" y="556681"/>
                  </a:lnTo>
                  <a:lnTo>
                    <a:pt x="1096884" y="562953"/>
                  </a:lnTo>
                  <a:lnTo>
                    <a:pt x="1037669" y="568422"/>
                  </a:lnTo>
                  <a:lnTo>
                    <a:pt x="974427" y="573030"/>
                  </a:lnTo>
                  <a:lnTo>
                    <a:pt x="907579" y="576717"/>
                  </a:lnTo>
                  <a:lnTo>
                    <a:pt x="837547" y="579423"/>
                  </a:lnTo>
                  <a:lnTo>
                    <a:pt x="764750" y="581091"/>
                  </a:lnTo>
                  <a:lnTo>
                    <a:pt x="689610" y="581660"/>
                  </a:lnTo>
                  <a:lnTo>
                    <a:pt x="614469" y="581091"/>
                  </a:lnTo>
                  <a:lnTo>
                    <a:pt x="541672" y="579423"/>
                  </a:lnTo>
                  <a:lnTo>
                    <a:pt x="471640" y="576717"/>
                  </a:lnTo>
                  <a:lnTo>
                    <a:pt x="404792" y="573030"/>
                  </a:lnTo>
                  <a:lnTo>
                    <a:pt x="341550" y="568422"/>
                  </a:lnTo>
                  <a:lnTo>
                    <a:pt x="282335" y="562953"/>
                  </a:lnTo>
                  <a:lnTo>
                    <a:pt x="227567" y="556681"/>
                  </a:lnTo>
                  <a:lnTo>
                    <a:pt x="177666" y="549665"/>
                  </a:lnTo>
                  <a:lnTo>
                    <a:pt x="133054" y="541965"/>
                  </a:lnTo>
                  <a:lnTo>
                    <a:pt x="94152" y="533640"/>
                  </a:lnTo>
                  <a:lnTo>
                    <a:pt x="35156" y="515351"/>
                  </a:lnTo>
                  <a:lnTo>
                    <a:pt x="0" y="484708"/>
                  </a:lnTo>
                  <a:lnTo>
                    <a:pt x="0" y="96939"/>
                  </a:lnTo>
                  <a:close/>
                </a:path>
              </a:pathLst>
            </a:custGeom>
            <a:ln w="9525">
              <a:solidFill>
                <a:srgbClr val="000000"/>
              </a:solidFill>
              <a:prstDash val="sysDash"/>
            </a:ln>
          </p:spPr>
          <p:txBody>
            <a:bodyPr wrap="square" lIns="0" tIns="0" rIns="0" bIns="0" rtlCol="0"/>
            <a:lstStyle/>
            <a:p/>
          </p:txBody>
        </p:sp>
      </p:grpSp>
      <p:sp>
        <p:nvSpPr>
          <p:cNvPr id="14" name="object 14"/>
          <p:cNvSpPr txBox="1"/>
          <p:nvPr/>
        </p:nvSpPr>
        <p:spPr>
          <a:xfrm>
            <a:off x="5502602" y="5147819"/>
            <a:ext cx="1244600" cy="847090"/>
          </a:xfrm>
          <a:prstGeom prst="rect">
            <a:avLst/>
          </a:prstGeom>
        </p:spPr>
        <p:txBody>
          <a:bodyPr wrap="square" lIns="0" tIns="12700" rIns="0" bIns="0" rtlCol="0" vert="horz">
            <a:spAutoFit/>
          </a:bodyPr>
          <a:lstStyle/>
          <a:p>
            <a:pPr marL="230504" marR="5080" indent="-218440">
              <a:lnSpc>
                <a:spcPct val="100000"/>
              </a:lnSpc>
              <a:spcBef>
                <a:spcPts val="100"/>
              </a:spcBef>
            </a:pPr>
            <a:r>
              <a:rPr dirty="0" sz="1200" b="1">
                <a:solidFill>
                  <a:srgbClr val="FFFFFF"/>
                </a:solidFill>
                <a:latin typeface="Yu Gothic"/>
                <a:cs typeface="Yu Gothic"/>
              </a:rPr>
              <a:t>フラットタックス </a:t>
            </a:r>
            <a:r>
              <a:rPr dirty="0" sz="1200" b="1">
                <a:solidFill>
                  <a:srgbClr val="FFFFFF"/>
                </a:solidFill>
                <a:latin typeface="Yu Gothic"/>
                <a:cs typeface="Yu Gothic"/>
              </a:rPr>
              <a:t>年収の</a:t>
            </a:r>
            <a:r>
              <a:rPr dirty="0" sz="1200" spc="-10" b="1">
                <a:solidFill>
                  <a:srgbClr val="FFFFFF"/>
                </a:solidFill>
                <a:latin typeface="Yu Gothic"/>
                <a:cs typeface="Yu Gothic"/>
              </a:rPr>
              <a:t>10％</a:t>
            </a:r>
            <a:endParaRPr sz="1200">
              <a:latin typeface="Yu Gothic"/>
              <a:cs typeface="Yu Gothic"/>
            </a:endParaRPr>
          </a:p>
          <a:p>
            <a:pPr>
              <a:lnSpc>
                <a:spcPct val="100000"/>
              </a:lnSpc>
              <a:spcBef>
                <a:spcPts val="10"/>
              </a:spcBef>
            </a:pPr>
            <a:endParaRPr sz="750">
              <a:latin typeface="Yu Gothic"/>
              <a:cs typeface="Yu Gothic"/>
            </a:endParaRPr>
          </a:p>
          <a:p>
            <a:pPr marL="182880">
              <a:lnSpc>
                <a:spcPct val="100000"/>
              </a:lnSpc>
              <a:spcBef>
                <a:spcPts val="5"/>
              </a:spcBef>
            </a:pPr>
            <a:r>
              <a:rPr dirty="0" sz="1800" spc="25" b="1">
                <a:latin typeface="Yu Gothic UI Semibold"/>
                <a:cs typeface="Yu Gothic UI Semibold"/>
              </a:rPr>
              <a:t>BI</a:t>
            </a:r>
            <a:r>
              <a:rPr dirty="0" sz="1200" spc="25" b="1">
                <a:solidFill>
                  <a:srgbClr val="585858"/>
                </a:solidFill>
                <a:latin typeface="Yu Gothic UI Semibold"/>
                <a:cs typeface="Yu Gothic UI Semibold"/>
              </a:rPr>
              <a:t>（</a:t>
            </a:r>
            <a:r>
              <a:rPr dirty="0" sz="1200" b="1">
                <a:solidFill>
                  <a:srgbClr val="585858"/>
                </a:solidFill>
                <a:latin typeface="Yu Gothic UI Semibold"/>
                <a:cs typeface="Yu Gothic UI Semibold"/>
              </a:rPr>
              <a:t>非課税）</a:t>
            </a:r>
            <a:endParaRPr sz="1200">
              <a:latin typeface="Yu Gothic UI Semibold"/>
              <a:cs typeface="Yu Gothic UI Semibold"/>
            </a:endParaRPr>
          </a:p>
        </p:txBody>
      </p:sp>
      <p:grpSp>
        <p:nvGrpSpPr>
          <p:cNvPr id="15" name="object 15"/>
          <p:cNvGrpSpPr/>
          <p:nvPr/>
        </p:nvGrpSpPr>
        <p:grpSpPr>
          <a:xfrm>
            <a:off x="6906577" y="5138737"/>
            <a:ext cx="370205" cy="365125"/>
            <a:chOff x="6906577" y="5138737"/>
            <a:chExt cx="370205" cy="365125"/>
          </a:xfrm>
        </p:grpSpPr>
        <p:sp>
          <p:nvSpPr>
            <p:cNvPr id="16" name="object 16"/>
            <p:cNvSpPr/>
            <p:nvPr/>
          </p:nvSpPr>
          <p:spPr>
            <a:xfrm>
              <a:off x="6911340" y="5143500"/>
              <a:ext cx="360680" cy="355600"/>
            </a:xfrm>
            <a:custGeom>
              <a:avLst/>
              <a:gdLst/>
              <a:ahLst/>
              <a:cxnLst/>
              <a:rect l="l" t="t" r="r" b="b"/>
              <a:pathLst>
                <a:path w="360679" h="355600">
                  <a:moveTo>
                    <a:pt x="183121" y="0"/>
                  </a:moveTo>
                  <a:lnTo>
                    <a:pt x="183121" y="88900"/>
                  </a:lnTo>
                  <a:lnTo>
                    <a:pt x="0" y="88900"/>
                  </a:lnTo>
                  <a:lnTo>
                    <a:pt x="0" y="266700"/>
                  </a:lnTo>
                  <a:lnTo>
                    <a:pt x="183121" y="266700"/>
                  </a:lnTo>
                  <a:lnTo>
                    <a:pt x="183121" y="355600"/>
                  </a:lnTo>
                  <a:lnTo>
                    <a:pt x="360680" y="177800"/>
                  </a:lnTo>
                  <a:lnTo>
                    <a:pt x="183121" y="0"/>
                  </a:lnTo>
                  <a:close/>
                </a:path>
              </a:pathLst>
            </a:custGeom>
            <a:solidFill>
              <a:srgbClr val="BADFE2"/>
            </a:solidFill>
          </p:spPr>
          <p:txBody>
            <a:bodyPr wrap="square" lIns="0" tIns="0" rIns="0" bIns="0" rtlCol="0"/>
            <a:lstStyle/>
            <a:p/>
          </p:txBody>
        </p:sp>
        <p:sp>
          <p:nvSpPr>
            <p:cNvPr id="17" name="object 17"/>
            <p:cNvSpPr/>
            <p:nvPr/>
          </p:nvSpPr>
          <p:spPr>
            <a:xfrm>
              <a:off x="6911340" y="5143500"/>
              <a:ext cx="360680" cy="355600"/>
            </a:xfrm>
            <a:custGeom>
              <a:avLst/>
              <a:gdLst/>
              <a:ahLst/>
              <a:cxnLst/>
              <a:rect l="l" t="t" r="r" b="b"/>
              <a:pathLst>
                <a:path w="360679" h="355600">
                  <a:moveTo>
                    <a:pt x="0" y="88900"/>
                  </a:moveTo>
                  <a:lnTo>
                    <a:pt x="183121" y="88900"/>
                  </a:lnTo>
                  <a:lnTo>
                    <a:pt x="183121" y="0"/>
                  </a:lnTo>
                  <a:lnTo>
                    <a:pt x="360680" y="177800"/>
                  </a:lnTo>
                  <a:lnTo>
                    <a:pt x="183121" y="355600"/>
                  </a:lnTo>
                  <a:lnTo>
                    <a:pt x="183121" y="266700"/>
                  </a:lnTo>
                  <a:lnTo>
                    <a:pt x="0" y="266700"/>
                  </a:lnTo>
                  <a:lnTo>
                    <a:pt x="0" y="88900"/>
                  </a:lnTo>
                  <a:close/>
                </a:path>
              </a:pathLst>
            </a:custGeom>
            <a:ln w="9525">
              <a:solidFill>
                <a:srgbClr val="000000"/>
              </a:solidFill>
            </a:ln>
          </p:spPr>
          <p:txBody>
            <a:bodyPr wrap="square" lIns="0" tIns="0" rIns="0" bIns="0" rtlCol="0"/>
            <a:lstStyle/>
            <a:p/>
          </p:txBody>
        </p:sp>
      </p:grpSp>
      <p:grpSp>
        <p:nvGrpSpPr>
          <p:cNvPr id="18" name="object 18"/>
          <p:cNvGrpSpPr/>
          <p:nvPr/>
        </p:nvGrpSpPr>
        <p:grpSpPr>
          <a:xfrm>
            <a:off x="7363777" y="4993961"/>
            <a:ext cx="1304925" cy="591185"/>
            <a:chOff x="7363777" y="4993961"/>
            <a:chExt cx="1304925" cy="591185"/>
          </a:xfrm>
        </p:grpSpPr>
        <p:pic>
          <p:nvPicPr>
            <p:cNvPr id="19" name="object 19"/>
            <p:cNvPicPr/>
            <p:nvPr/>
          </p:nvPicPr>
          <p:blipFill>
            <a:blip r:embed="rId5" cstate="print"/>
            <a:stretch>
              <a:fillRect/>
            </a:stretch>
          </p:blipFill>
          <p:spPr>
            <a:xfrm>
              <a:off x="7368540" y="4998720"/>
              <a:ext cx="1295399" cy="581659"/>
            </a:xfrm>
            <a:prstGeom prst="rect">
              <a:avLst/>
            </a:prstGeom>
          </p:spPr>
        </p:pic>
        <p:sp>
          <p:nvSpPr>
            <p:cNvPr id="20" name="object 20"/>
            <p:cNvSpPr/>
            <p:nvPr/>
          </p:nvSpPr>
          <p:spPr>
            <a:xfrm>
              <a:off x="7368540" y="5095663"/>
              <a:ext cx="1295400" cy="97155"/>
            </a:xfrm>
            <a:custGeom>
              <a:avLst/>
              <a:gdLst/>
              <a:ahLst/>
              <a:cxnLst/>
              <a:rect l="l" t="t" r="r" b="b"/>
              <a:pathLst>
                <a:path w="1295400" h="97154">
                  <a:moveTo>
                    <a:pt x="1295400" y="0"/>
                  </a:moveTo>
                  <a:lnTo>
                    <a:pt x="1257640" y="32695"/>
                  </a:lnTo>
                  <a:lnTo>
                    <a:pt x="1194562" y="51970"/>
                  </a:lnTo>
                  <a:lnTo>
                    <a:pt x="1153109" y="60632"/>
                  </a:lnTo>
                  <a:lnTo>
                    <a:pt x="1105695" y="68548"/>
                  </a:lnTo>
                  <a:lnTo>
                    <a:pt x="1052805" y="75644"/>
                  </a:lnTo>
                  <a:lnTo>
                    <a:pt x="994927" y="81848"/>
                  </a:lnTo>
                  <a:lnTo>
                    <a:pt x="932544" y="87087"/>
                  </a:lnTo>
                  <a:lnTo>
                    <a:pt x="866144" y="91288"/>
                  </a:lnTo>
                  <a:lnTo>
                    <a:pt x="796213" y="94379"/>
                  </a:lnTo>
                  <a:lnTo>
                    <a:pt x="723236" y="96286"/>
                  </a:lnTo>
                  <a:lnTo>
                    <a:pt x="647700" y="96939"/>
                  </a:lnTo>
                  <a:lnTo>
                    <a:pt x="572163" y="96286"/>
                  </a:lnTo>
                  <a:lnTo>
                    <a:pt x="499186" y="94379"/>
                  </a:lnTo>
                  <a:lnTo>
                    <a:pt x="429255" y="91288"/>
                  </a:lnTo>
                  <a:lnTo>
                    <a:pt x="362855" y="87087"/>
                  </a:lnTo>
                  <a:lnTo>
                    <a:pt x="300472" y="81848"/>
                  </a:lnTo>
                  <a:lnTo>
                    <a:pt x="242594" y="75644"/>
                  </a:lnTo>
                  <a:lnTo>
                    <a:pt x="189704" y="68548"/>
                  </a:lnTo>
                  <a:lnTo>
                    <a:pt x="142290" y="60632"/>
                  </a:lnTo>
                  <a:lnTo>
                    <a:pt x="100837" y="51970"/>
                  </a:lnTo>
                  <a:lnTo>
                    <a:pt x="37759" y="32695"/>
                  </a:lnTo>
                  <a:lnTo>
                    <a:pt x="4357" y="11306"/>
                  </a:lnTo>
                  <a:lnTo>
                    <a:pt x="0" y="0"/>
                  </a:lnTo>
                </a:path>
              </a:pathLst>
            </a:custGeom>
            <a:ln w="9525">
              <a:solidFill>
                <a:srgbClr val="000000"/>
              </a:solidFill>
            </a:ln>
          </p:spPr>
          <p:txBody>
            <a:bodyPr wrap="square" lIns="0" tIns="0" rIns="0" bIns="0" rtlCol="0"/>
            <a:lstStyle/>
            <a:p/>
          </p:txBody>
        </p:sp>
        <p:sp>
          <p:nvSpPr>
            <p:cNvPr id="21" name="object 21"/>
            <p:cNvSpPr/>
            <p:nvPr/>
          </p:nvSpPr>
          <p:spPr>
            <a:xfrm>
              <a:off x="7368540" y="4998723"/>
              <a:ext cx="1295400" cy="581660"/>
            </a:xfrm>
            <a:custGeom>
              <a:avLst/>
              <a:gdLst/>
              <a:ahLst/>
              <a:cxnLst/>
              <a:rect l="l" t="t" r="r" b="b"/>
              <a:pathLst>
                <a:path w="1295400" h="581660">
                  <a:moveTo>
                    <a:pt x="0" y="96939"/>
                  </a:moveTo>
                  <a:lnTo>
                    <a:pt x="37759" y="64243"/>
                  </a:lnTo>
                  <a:lnTo>
                    <a:pt x="100837" y="44968"/>
                  </a:lnTo>
                  <a:lnTo>
                    <a:pt x="142290" y="36306"/>
                  </a:lnTo>
                  <a:lnTo>
                    <a:pt x="189704" y="28390"/>
                  </a:lnTo>
                  <a:lnTo>
                    <a:pt x="242594" y="21294"/>
                  </a:lnTo>
                  <a:lnTo>
                    <a:pt x="300472" y="15090"/>
                  </a:lnTo>
                  <a:lnTo>
                    <a:pt x="362855" y="9852"/>
                  </a:lnTo>
                  <a:lnTo>
                    <a:pt x="429255" y="5650"/>
                  </a:lnTo>
                  <a:lnTo>
                    <a:pt x="499186" y="2559"/>
                  </a:lnTo>
                  <a:lnTo>
                    <a:pt x="572163" y="652"/>
                  </a:lnTo>
                  <a:lnTo>
                    <a:pt x="647700" y="0"/>
                  </a:lnTo>
                  <a:lnTo>
                    <a:pt x="723236" y="652"/>
                  </a:lnTo>
                  <a:lnTo>
                    <a:pt x="796213" y="2559"/>
                  </a:lnTo>
                  <a:lnTo>
                    <a:pt x="866144" y="5650"/>
                  </a:lnTo>
                  <a:lnTo>
                    <a:pt x="932544" y="9852"/>
                  </a:lnTo>
                  <a:lnTo>
                    <a:pt x="994927" y="15090"/>
                  </a:lnTo>
                  <a:lnTo>
                    <a:pt x="1052805" y="21294"/>
                  </a:lnTo>
                  <a:lnTo>
                    <a:pt x="1105695" y="28390"/>
                  </a:lnTo>
                  <a:lnTo>
                    <a:pt x="1153109" y="36306"/>
                  </a:lnTo>
                  <a:lnTo>
                    <a:pt x="1194562" y="44968"/>
                  </a:lnTo>
                  <a:lnTo>
                    <a:pt x="1257640" y="64243"/>
                  </a:lnTo>
                  <a:lnTo>
                    <a:pt x="1291042" y="85632"/>
                  </a:lnTo>
                  <a:lnTo>
                    <a:pt x="1295400" y="96939"/>
                  </a:lnTo>
                  <a:lnTo>
                    <a:pt x="1295400" y="484708"/>
                  </a:lnTo>
                  <a:lnTo>
                    <a:pt x="1257640" y="517405"/>
                  </a:lnTo>
                  <a:lnTo>
                    <a:pt x="1194562" y="536682"/>
                  </a:lnTo>
                  <a:lnTo>
                    <a:pt x="1153109" y="545345"/>
                  </a:lnTo>
                  <a:lnTo>
                    <a:pt x="1105695" y="553262"/>
                  </a:lnTo>
                  <a:lnTo>
                    <a:pt x="1052805" y="560360"/>
                  </a:lnTo>
                  <a:lnTo>
                    <a:pt x="994927" y="566565"/>
                  </a:lnTo>
                  <a:lnTo>
                    <a:pt x="932544" y="571805"/>
                  </a:lnTo>
                  <a:lnTo>
                    <a:pt x="866144" y="576007"/>
                  </a:lnTo>
                  <a:lnTo>
                    <a:pt x="796213" y="579099"/>
                  </a:lnTo>
                  <a:lnTo>
                    <a:pt x="723236" y="581007"/>
                  </a:lnTo>
                  <a:lnTo>
                    <a:pt x="647700" y="581660"/>
                  </a:lnTo>
                  <a:lnTo>
                    <a:pt x="572163" y="581007"/>
                  </a:lnTo>
                  <a:lnTo>
                    <a:pt x="499186" y="579099"/>
                  </a:lnTo>
                  <a:lnTo>
                    <a:pt x="429255" y="576007"/>
                  </a:lnTo>
                  <a:lnTo>
                    <a:pt x="362855" y="571805"/>
                  </a:lnTo>
                  <a:lnTo>
                    <a:pt x="300472" y="566565"/>
                  </a:lnTo>
                  <a:lnTo>
                    <a:pt x="242594" y="560360"/>
                  </a:lnTo>
                  <a:lnTo>
                    <a:pt x="189704" y="553262"/>
                  </a:lnTo>
                  <a:lnTo>
                    <a:pt x="142290" y="545345"/>
                  </a:lnTo>
                  <a:lnTo>
                    <a:pt x="100837" y="536682"/>
                  </a:lnTo>
                  <a:lnTo>
                    <a:pt x="37759" y="517405"/>
                  </a:lnTo>
                  <a:lnTo>
                    <a:pt x="4357" y="496014"/>
                  </a:lnTo>
                  <a:lnTo>
                    <a:pt x="0" y="484708"/>
                  </a:lnTo>
                  <a:lnTo>
                    <a:pt x="0" y="96939"/>
                  </a:lnTo>
                  <a:close/>
                </a:path>
              </a:pathLst>
            </a:custGeom>
            <a:ln w="9525">
              <a:solidFill>
                <a:srgbClr val="000000"/>
              </a:solidFill>
            </a:ln>
          </p:spPr>
          <p:txBody>
            <a:bodyPr wrap="square" lIns="0" tIns="0" rIns="0" bIns="0" rtlCol="0"/>
            <a:lstStyle/>
            <a:p/>
          </p:txBody>
        </p:sp>
      </p:grpSp>
      <p:sp>
        <p:nvSpPr>
          <p:cNvPr id="22" name="object 22"/>
          <p:cNvSpPr txBox="1"/>
          <p:nvPr/>
        </p:nvSpPr>
        <p:spPr>
          <a:xfrm>
            <a:off x="7710337" y="5262548"/>
            <a:ext cx="584200"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FFFF"/>
                </a:solidFill>
                <a:latin typeface="Yu Gothic"/>
                <a:cs typeface="Yu Gothic"/>
              </a:rPr>
              <a:t>50</a:t>
            </a:r>
            <a:r>
              <a:rPr dirty="0" sz="1400" b="1">
                <a:solidFill>
                  <a:srgbClr val="FFFFFF"/>
                </a:solidFill>
                <a:latin typeface="Yu Gothic"/>
                <a:cs typeface="Yu Gothic"/>
              </a:rPr>
              <a:t>万円</a:t>
            </a:r>
            <a:endParaRPr sz="1400">
              <a:latin typeface="Yu Gothic"/>
              <a:cs typeface="Yu Gothic"/>
            </a:endParaRPr>
          </a:p>
        </p:txBody>
      </p:sp>
      <p:sp>
        <p:nvSpPr>
          <p:cNvPr id="23" name="object 23"/>
          <p:cNvSpPr txBox="1">
            <a:spLocks noGrp="1"/>
          </p:cNvSpPr>
          <p:nvPr>
            <p:ph type="title"/>
          </p:nvPr>
        </p:nvSpPr>
        <p:spPr>
          <a:xfrm>
            <a:off x="279212" y="99314"/>
            <a:ext cx="528066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所得税改革</a:t>
            </a:r>
            <a:r>
              <a:rPr dirty="0" u="none" sz="1800">
                <a:solidFill>
                  <a:srgbClr val="404040"/>
                </a:solidFill>
              </a:rPr>
              <a:t>（</a:t>
            </a:r>
            <a:r>
              <a:rPr dirty="0" u="none" sz="1800" spc="150">
                <a:solidFill>
                  <a:srgbClr val="404040"/>
                </a:solidFill>
              </a:rPr>
              <a:t>B</a:t>
            </a:r>
            <a:r>
              <a:rPr dirty="0" u="none" sz="1800" spc="-70">
                <a:solidFill>
                  <a:srgbClr val="404040"/>
                </a:solidFill>
              </a:rPr>
              <a:t>I</a:t>
            </a:r>
            <a:r>
              <a:rPr dirty="0" u="none" sz="1800" spc="-15">
                <a:solidFill>
                  <a:srgbClr val="404040"/>
                </a:solidFill>
              </a:rPr>
              <a:t>+</a:t>
            </a:r>
            <a:r>
              <a:rPr dirty="0" u="none" sz="1800" spc="484">
                <a:solidFill>
                  <a:srgbClr val="404040"/>
                </a:solidFill>
              </a:rPr>
              <a:t>フラットタックス</a:t>
            </a:r>
            <a:r>
              <a:rPr dirty="0" u="none" sz="1800" spc="-15">
                <a:solidFill>
                  <a:srgbClr val="404040"/>
                </a:solidFill>
              </a:rPr>
              <a:t>+</a:t>
            </a:r>
            <a:r>
              <a:rPr dirty="0" u="none" sz="1800">
                <a:solidFill>
                  <a:srgbClr val="404040"/>
                </a:solidFill>
              </a:rPr>
              <a:t>総合課税）</a:t>
            </a:r>
            <a:endParaRPr sz="1800"/>
          </a:p>
        </p:txBody>
      </p:sp>
      <p:sp>
        <p:nvSpPr>
          <p:cNvPr id="24" name="object 24"/>
          <p:cNvSpPr txBox="1"/>
          <p:nvPr/>
        </p:nvSpPr>
        <p:spPr>
          <a:xfrm>
            <a:off x="459231" y="1208101"/>
            <a:ext cx="5623560" cy="299720"/>
          </a:xfrm>
          <a:prstGeom prst="rect">
            <a:avLst/>
          </a:prstGeom>
        </p:spPr>
        <p:txBody>
          <a:bodyPr wrap="square" lIns="0" tIns="12700" rIns="0" bIns="0" rtlCol="0" vert="horz">
            <a:spAutoFit/>
          </a:bodyPr>
          <a:lstStyle/>
          <a:p>
            <a:pPr marL="469900" indent="-457200">
              <a:lnSpc>
                <a:spcPct val="100000"/>
              </a:lnSpc>
              <a:spcBef>
                <a:spcPts val="100"/>
              </a:spcBef>
              <a:buChar char="•"/>
              <a:tabLst>
                <a:tab pos="469265" algn="l"/>
                <a:tab pos="469900" algn="l"/>
                <a:tab pos="2526665" algn="l"/>
                <a:tab pos="2983865" algn="l"/>
              </a:tabLst>
            </a:pPr>
            <a:r>
              <a:rPr dirty="0" sz="1800" spc="465" b="1">
                <a:latin typeface="Yu Gothic UI Semibold"/>
                <a:cs typeface="Yu Gothic UI Semibold"/>
              </a:rPr>
              <a:t>フ</a:t>
            </a:r>
            <a:r>
              <a:rPr dirty="0" sz="1800" spc="470" b="1">
                <a:latin typeface="Yu Gothic UI Semibold"/>
                <a:cs typeface="Yu Gothic UI Semibold"/>
              </a:rPr>
              <a:t>ラ</a:t>
            </a:r>
            <a:r>
              <a:rPr dirty="0" sz="1800" spc="465" b="1">
                <a:latin typeface="Yu Gothic UI Semibold"/>
                <a:cs typeface="Yu Gothic UI Semibold"/>
              </a:rPr>
              <a:t>ッ</a:t>
            </a:r>
            <a:r>
              <a:rPr dirty="0" sz="1800" spc="470" b="1">
                <a:latin typeface="Yu Gothic UI Semibold"/>
                <a:cs typeface="Yu Gothic UI Semibold"/>
              </a:rPr>
              <a:t>ト</a:t>
            </a:r>
            <a:r>
              <a:rPr dirty="0" sz="1800" spc="509" b="1">
                <a:latin typeface="Yu Gothic UI Semibold"/>
                <a:cs typeface="Yu Gothic UI Semibold"/>
              </a:rPr>
              <a:t>タ</a:t>
            </a:r>
            <a:r>
              <a:rPr dirty="0" sz="1800" spc="465" b="1">
                <a:latin typeface="Yu Gothic UI Semibold"/>
                <a:cs typeface="Yu Gothic UI Semibold"/>
              </a:rPr>
              <a:t>ッ</a:t>
            </a:r>
            <a:r>
              <a:rPr dirty="0" sz="1800" spc="509" b="1">
                <a:latin typeface="Yu Gothic UI Semibold"/>
                <a:cs typeface="Yu Gothic UI Semibold"/>
              </a:rPr>
              <a:t>ク</a:t>
            </a:r>
            <a:r>
              <a:rPr dirty="0" sz="1800" spc="520" b="1">
                <a:latin typeface="Yu Gothic UI Semibold"/>
                <a:cs typeface="Yu Gothic UI Semibold"/>
              </a:rPr>
              <a:t>ス	</a:t>
            </a:r>
            <a:r>
              <a:rPr dirty="0" sz="1800" b="1">
                <a:latin typeface="Yu Gothic UI Semibold"/>
                <a:cs typeface="Yu Gothic UI Semibold"/>
              </a:rPr>
              <a:t>→	0％</a:t>
            </a:r>
            <a:r>
              <a:rPr dirty="0" sz="1800" spc="75" b="1">
                <a:latin typeface="Yu Gothic UI Semibold"/>
                <a:cs typeface="Yu Gothic UI Semibold"/>
              </a:rPr>
              <a:t> </a:t>
            </a:r>
            <a:r>
              <a:rPr dirty="0" sz="1800" spc="-55" b="1">
                <a:latin typeface="Yu Gothic UI Semibold"/>
                <a:cs typeface="Yu Gothic UI Semibold"/>
              </a:rPr>
              <a:t>&amp;</a:t>
            </a:r>
            <a:r>
              <a:rPr dirty="0" sz="1800" spc="90" b="1">
                <a:latin typeface="Yu Gothic UI Semibold"/>
                <a:cs typeface="Yu Gothic UI Semibold"/>
              </a:rPr>
              <a:t> 10％</a:t>
            </a:r>
            <a:r>
              <a:rPr dirty="0" sz="1800" spc="80" b="1">
                <a:latin typeface="Yu Gothic UI Semibold"/>
                <a:cs typeface="Yu Gothic UI Semibold"/>
              </a:rPr>
              <a:t> </a:t>
            </a:r>
            <a:r>
              <a:rPr dirty="0" sz="1800" spc="-55" b="1">
                <a:latin typeface="Yu Gothic UI Semibold"/>
                <a:cs typeface="Yu Gothic UI Semibold"/>
              </a:rPr>
              <a:t>&amp;</a:t>
            </a:r>
            <a:r>
              <a:rPr dirty="0" sz="1800" spc="90" b="1">
                <a:latin typeface="Yu Gothic UI Semibold"/>
                <a:cs typeface="Yu Gothic UI Semibold"/>
              </a:rPr>
              <a:t> </a:t>
            </a:r>
            <a:r>
              <a:rPr dirty="0" sz="1800" spc="35" b="1">
                <a:latin typeface="Yu Gothic UI Semibold"/>
                <a:cs typeface="Yu Gothic UI Semibold"/>
              </a:rPr>
              <a:t>30％</a:t>
            </a:r>
            <a:r>
              <a:rPr dirty="0" sz="1800" spc="80" b="1">
                <a:latin typeface="Yu Gothic UI Semibold"/>
                <a:cs typeface="Yu Gothic UI Semibold"/>
              </a:rPr>
              <a:t>を</a:t>
            </a:r>
            <a:r>
              <a:rPr dirty="0" sz="1800" spc="105" b="1">
                <a:latin typeface="Yu Gothic UI Semibold"/>
                <a:cs typeface="Yu Gothic UI Semibold"/>
              </a:rPr>
              <a:t>設定</a:t>
            </a:r>
            <a:endParaRPr sz="1800">
              <a:latin typeface="Yu Gothic UI Semibold"/>
              <a:cs typeface="Yu Gothic UI Semibold"/>
            </a:endParaRPr>
          </a:p>
        </p:txBody>
      </p:sp>
      <p:sp>
        <p:nvSpPr>
          <p:cNvPr id="25" name="object 25"/>
          <p:cNvSpPr txBox="1"/>
          <p:nvPr/>
        </p:nvSpPr>
        <p:spPr>
          <a:xfrm>
            <a:off x="8716096" y="5218153"/>
            <a:ext cx="55880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所得税</a:t>
            </a:r>
            <a:endParaRPr sz="1400">
              <a:latin typeface="Yu Gothic UI Semibold"/>
              <a:cs typeface="Yu Gothic UI Semibold"/>
            </a:endParaRPr>
          </a:p>
        </p:txBody>
      </p:sp>
      <p:sp>
        <p:nvSpPr>
          <p:cNvPr id="26" name="object 26"/>
          <p:cNvSpPr txBox="1"/>
          <p:nvPr/>
        </p:nvSpPr>
        <p:spPr>
          <a:xfrm>
            <a:off x="382270" y="694690"/>
            <a:ext cx="9144000" cy="426720"/>
          </a:xfrm>
          <a:prstGeom prst="rect">
            <a:avLst/>
          </a:prstGeom>
          <a:solidFill>
            <a:srgbClr val="E94801"/>
          </a:solidFill>
          <a:ln w="28575">
            <a:solidFill>
              <a:srgbClr val="E15B00"/>
            </a:solidFill>
          </a:ln>
        </p:spPr>
        <p:txBody>
          <a:bodyPr wrap="square" lIns="0" tIns="62230" rIns="0" bIns="0" rtlCol="0" vert="horz">
            <a:spAutoFit/>
          </a:bodyPr>
          <a:lstStyle/>
          <a:p>
            <a:pPr algn="ctr">
              <a:lnSpc>
                <a:spcPct val="100000"/>
              </a:lnSpc>
              <a:spcBef>
                <a:spcPts val="490"/>
              </a:spcBef>
            </a:pPr>
            <a:r>
              <a:rPr dirty="0" sz="1800" spc="280" b="1">
                <a:solidFill>
                  <a:srgbClr val="FFFFFF"/>
                </a:solidFill>
                <a:latin typeface="Yu Gothic UI Semibold"/>
                <a:cs typeface="Yu Gothic UI Semibold"/>
              </a:rPr>
              <a:t>「すべての給与所得者の手取りをアップ！」</a:t>
            </a:r>
            <a:endParaRPr sz="1800">
              <a:latin typeface="Yu Gothic UI Semibold"/>
              <a:cs typeface="Yu Gothic UI Semibold"/>
            </a:endParaRPr>
          </a:p>
        </p:txBody>
      </p:sp>
      <p:sp>
        <p:nvSpPr>
          <p:cNvPr id="27" name="object 27"/>
          <p:cNvSpPr txBox="1"/>
          <p:nvPr/>
        </p:nvSpPr>
        <p:spPr>
          <a:xfrm>
            <a:off x="459155" y="1998126"/>
            <a:ext cx="6870700" cy="574040"/>
          </a:xfrm>
          <a:prstGeom prst="rect">
            <a:avLst/>
          </a:prstGeom>
        </p:spPr>
        <p:txBody>
          <a:bodyPr wrap="square" lIns="0" tIns="12700" rIns="0" bIns="0" rtlCol="0" vert="horz">
            <a:spAutoFit/>
          </a:bodyPr>
          <a:lstStyle/>
          <a:p>
            <a:pPr marL="469900" indent="-457200">
              <a:lnSpc>
                <a:spcPct val="100000"/>
              </a:lnSpc>
              <a:spcBef>
                <a:spcPts val="100"/>
              </a:spcBef>
              <a:buChar char="•"/>
              <a:tabLst>
                <a:tab pos="469265" algn="l"/>
                <a:tab pos="469900" algn="l"/>
              </a:tabLst>
            </a:pPr>
            <a:r>
              <a:rPr dirty="0" sz="1800" spc="120" b="1">
                <a:latin typeface="Yu Gothic UI Semibold"/>
                <a:cs typeface="Yu Gothic UI Semibold"/>
              </a:rPr>
              <a:t>各種所得控除は撤廃し、</a:t>
            </a:r>
            <a:r>
              <a:rPr dirty="0" sz="1800" spc="60" b="1">
                <a:latin typeface="Yu Gothic UI Semibold"/>
                <a:cs typeface="Yu Gothic UI Semibold"/>
              </a:rPr>
              <a:t>B</a:t>
            </a:r>
            <a:r>
              <a:rPr dirty="0" sz="1800" spc="15" b="1">
                <a:latin typeface="Yu Gothic UI Semibold"/>
                <a:cs typeface="Yu Gothic UI Semibold"/>
              </a:rPr>
              <a:t>I</a:t>
            </a:r>
            <a:r>
              <a:rPr dirty="0" sz="1800" spc="250" b="1">
                <a:latin typeface="Yu Gothic UI Semibold"/>
                <a:cs typeface="Yu Gothic UI Semibold"/>
              </a:rPr>
              <a:t>に置き換える</a:t>
            </a:r>
            <a:r>
              <a:rPr dirty="0" sz="1800" spc="25" b="1">
                <a:solidFill>
                  <a:srgbClr val="7E7E7E"/>
                </a:solidFill>
                <a:latin typeface="Yu Gothic UI Semibold"/>
                <a:cs typeface="Yu Gothic UI Semibold"/>
              </a:rPr>
              <a:t>（＝課税所得の拡大）</a:t>
            </a:r>
            <a:endParaRPr sz="1800">
              <a:latin typeface="Yu Gothic UI Semibold"/>
              <a:cs typeface="Yu Gothic UI Semibold"/>
            </a:endParaRPr>
          </a:p>
          <a:p>
            <a:pPr marL="469900" indent="-457200">
              <a:lnSpc>
                <a:spcPct val="100000"/>
              </a:lnSpc>
              <a:buChar char="•"/>
              <a:tabLst>
                <a:tab pos="469265" algn="l"/>
                <a:tab pos="469900" algn="l"/>
              </a:tabLst>
            </a:pPr>
            <a:r>
              <a:rPr dirty="0" sz="1800" spc="130" b="1">
                <a:latin typeface="Yu Gothic UI Semibold"/>
                <a:cs typeface="Yu Gothic UI Semibold"/>
              </a:rPr>
              <a:t>分離課税を廃止し、総合課税へ</a:t>
            </a:r>
            <a:endParaRPr sz="1800">
              <a:latin typeface="Yu Gothic UI Semibold"/>
              <a:cs typeface="Yu Gothic UI Semibold"/>
            </a:endParaRPr>
          </a:p>
        </p:txBody>
      </p:sp>
      <p:sp>
        <p:nvSpPr>
          <p:cNvPr id="28" name="object 28"/>
          <p:cNvSpPr txBox="1"/>
          <p:nvPr/>
        </p:nvSpPr>
        <p:spPr>
          <a:xfrm>
            <a:off x="929639" y="1569719"/>
            <a:ext cx="7368540" cy="340360"/>
          </a:xfrm>
          <a:prstGeom prst="rect">
            <a:avLst/>
          </a:prstGeom>
          <a:solidFill>
            <a:srgbClr val="E6E6E6"/>
          </a:solidFill>
        </p:spPr>
        <p:txBody>
          <a:bodyPr wrap="square" lIns="0" tIns="33655" rIns="0" bIns="0" rtlCol="0" vert="horz">
            <a:spAutoFit/>
          </a:bodyPr>
          <a:lstStyle/>
          <a:p>
            <a:pPr marL="196850">
              <a:lnSpc>
                <a:spcPct val="100000"/>
              </a:lnSpc>
              <a:spcBef>
                <a:spcPts val="265"/>
              </a:spcBef>
            </a:pPr>
            <a:r>
              <a:rPr dirty="0" sz="1600" spc="35" b="1">
                <a:solidFill>
                  <a:srgbClr val="404040"/>
                </a:solidFill>
                <a:latin typeface="Yu Gothic UI Semibold"/>
                <a:cs typeface="Yu Gothic UI Semibold"/>
              </a:rPr>
              <a:t>BI</a:t>
            </a:r>
            <a:r>
              <a:rPr dirty="0" sz="1600" b="1">
                <a:solidFill>
                  <a:srgbClr val="404040"/>
                </a:solidFill>
                <a:latin typeface="Yu Gothic UI Semibold"/>
                <a:cs typeface="Yu Gothic UI Semibold"/>
              </a:rPr>
              <a:t>部分＝非課税</a:t>
            </a:r>
            <a:r>
              <a:rPr dirty="0" sz="1600" spc="60" b="1">
                <a:solidFill>
                  <a:srgbClr val="404040"/>
                </a:solidFill>
                <a:latin typeface="Yu Gothic UI Semibold"/>
                <a:cs typeface="Yu Gothic UI Semibold"/>
              </a:rPr>
              <a:t>（0%）/</a:t>
            </a:r>
            <a:r>
              <a:rPr dirty="0" sz="1600" spc="80" b="1">
                <a:solidFill>
                  <a:srgbClr val="404040"/>
                </a:solidFill>
                <a:latin typeface="Yu Gothic UI Semibold"/>
                <a:cs typeface="Yu Gothic UI Semibold"/>
              </a:rPr>
              <a:t> </a:t>
            </a:r>
            <a:r>
              <a:rPr dirty="0" sz="1600" b="1">
                <a:solidFill>
                  <a:srgbClr val="404040"/>
                </a:solidFill>
                <a:latin typeface="Yu Gothic UI Semibold"/>
                <a:cs typeface="Yu Gothic UI Semibold"/>
              </a:rPr>
              <a:t>700万円以下部分</a:t>
            </a:r>
            <a:r>
              <a:rPr dirty="0" sz="1600" spc="55" b="1">
                <a:solidFill>
                  <a:srgbClr val="404040"/>
                </a:solidFill>
                <a:latin typeface="Yu Gothic UI Semibold"/>
                <a:cs typeface="Yu Gothic UI Semibold"/>
              </a:rPr>
              <a:t>＝10％</a:t>
            </a:r>
            <a:r>
              <a:rPr dirty="0" sz="1600" spc="110" b="1">
                <a:solidFill>
                  <a:srgbClr val="404040"/>
                </a:solidFill>
                <a:latin typeface="Yu Gothic UI Semibold"/>
                <a:cs typeface="Yu Gothic UI Semibold"/>
              </a:rPr>
              <a:t> </a:t>
            </a:r>
            <a:r>
              <a:rPr dirty="0" sz="1600" spc="135" b="1">
                <a:solidFill>
                  <a:srgbClr val="404040"/>
                </a:solidFill>
                <a:latin typeface="Yu Gothic UI Semibold"/>
                <a:cs typeface="Yu Gothic UI Semibold"/>
              </a:rPr>
              <a:t>/</a:t>
            </a:r>
            <a:r>
              <a:rPr dirty="0" sz="1600" spc="85" b="1">
                <a:solidFill>
                  <a:srgbClr val="404040"/>
                </a:solidFill>
                <a:latin typeface="Yu Gothic UI Semibold"/>
                <a:cs typeface="Yu Gothic UI Semibold"/>
              </a:rPr>
              <a:t> </a:t>
            </a:r>
            <a:r>
              <a:rPr dirty="0" sz="1600" b="1">
                <a:solidFill>
                  <a:srgbClr val="404040"/>
                </a:solidFill>
                <a:latin typeface="Yu Gothic UI Semibold"/>
                <a:cs typeface="Yu Gothic UI Semibold"/>
              </a:rPr>
              <a:t>700万円超</a:t>
            </a:r>
            <a:r>
              <a:rPr dirty="0" sz="1600" spc="260" b="1">
                <a:solidFill>
                  <a:srgbClr val="404040"/>
                </a:solidFill>
                <a:latin typeface="Yu Gothic UI Semibold"/>
                <a:cs typeface="Yu Gothic UI Semibold"/>
              </a:rPr>
              <a:t>の</a:t>
            </a:r>
            <a:r>
              <a:rPr dirty="0" sz="1600" b="1">
                <a:solidFill>
                  <a:srgbClr val="404040"/>
                </a:solidFill>
                <a:latin typeface="Yu Gothic UI Semibold"/>
                <a:cs typeface="Yu Gothic UI Semibold"/>
              </a:rPr>
              <a:t>部分＝</a:t>
            </a:r>
            <a:r>
              <a:rPr dirty="0" sz="1600" spc="105" b="1">
                <a:solidFill>
                  <a:srgbClr val="404040"/>
                </a:solidFill>
                <a:latin typeface="Yu Gothic UI Semibold"/>
                <a:cs typeface="Yu Gothic UI Semibold"/>
              </a:rPr>
              <a:t> </a:t>
            </a:r>
            <a:r>
              <a:rPr dirty="0" sz="1600" spc="-10" b="1">
                <a:solidFill>
                  <a:srgbClr val="404040"/>
                </a:solidFill>
                <a:latin typeface="Yu Gothic UI Semibold"/>
                <a:cs typeface="Yu Gothic UI Semibold"/>
              </a:rPr>
              <a:t>30％</a:t>
            </a:r>
            <a:endParaRPr sz="1600">
              <a:latin typeface="Yu Gothic UI Semibold"/>
              <a:cs typeface="Yu Gothic UI Semibold"/>
            </a:endParaRPr>
          </a:p>
        </p:txBody>
      </p:sp>
      <p:sp>
        <p:nvSpPr>
          <p:cNvPr id="29" name="object 29"/>
          <p:cNvSpPr txBox="1"/>
          <p:nvPr/>
        </p:nvSpPr>
        <p:spPr>
          <a:xfrm>
            <a:off x="264159" y="5029200"/>
            <a:ext cx="4658360" cy="1198880"/>
          </a:xfrm>
          <a:prstGeom prst="rect">
            <a:avLst/>
          </a:prstGeom>
          <a:ln w="9525">
            <a:solidFill>
              <a:srgbClr val="7E7E7E"/>
            </a:solidFill>
          </a:ln>
        </p:spPr>
        <p:txBody>
          <a:bodyPr wrap="square" lIns="0" tIns="29209" rIns="0" bIns="0" rtlCol="0" vert="horz">
            <a:spAutoFit/>
          </a:bodyPr>
          <a:lstStyle/>
          <a:p>
            <a:pPr marL="90170">
              <a:lnSpc>
                <a:spcPct val="100000"/>
              </a:lnSpc>
              <a:spcBef>
                <a:spcPts val="229"/>
              </a:spcBef>
            </a:pPr>
            <a:r>
              <a:rPr dirty="0" sz="1800" spc="105" b="1">
                <a:latin typeface="Yu Gothic UI Semibold"/>
                <a:cs typeface="Yu Gothic UI Semibold"/>
              </a:rPr>
              <a:t>手取り金額</a:t>
            </a:r>
            <a:endParaRPr sz="1800">
              <a:latin typeface="Yu Gothic UI Semibold"/>
              <a:cs typeface="Yu Gothic UI Semibold"/>
            </a:endParaRPr>
          </a:p>
          <a:p>
            <a:pPr marL="90170">
              <a:lnSpc>
                <a:spcPct val="100000"/>
              </a:lnSpc>
              <a:spcBef>
                <a:spcPts val="2160"/>
              </a:spcBef>
            </a:pPr>
            <a:r>
              <a:rPr dirty="0" sz="1800" spc="-5" b="1">
                <a:latin typeface="Yu Gothic UI Semibold"/>
                <a:cs typeface="Yu Gothic UI Semibold"/>
              </a:rPr>
              <a:t>500</a:t>
            </a:r>
            <a:r>
              <a:rPr dirty="0" sz="1800" b="1">
                <a:latin typeface="Yu Gothic UI Semibold"/>
                <a:cs typeface="Yu Gothic UI Semibold"/>
              </a:rPr>
              <a:t>万円</a:t>
            </a:r>
            <a:r>
              <a:rPr dirty="0" sz="1800" spc="85" b="1">
                <a:latin typeface="Yu Gothic UI Semibold"/>
                <a:cs typeface="Yu Gothic UI Semibold"/>
              </a:rPr>
              <a:t> </a:t>
            </a:r>
            <a:r>
              <a:rPr dirty="0" sz="1800" b="1">
                <a:latin typeface="Yu Gothic UI Semibold"/>
                <a:cs typeface="Yu Gothic UI Semibold"/>
              </a:rPr>
              <a:t>－</a:t>
            </a:r>
            <a:r>
              <a:rPr dirty="0" sz="1800" spc="90" b="1">
                <a:latin typeface="Yu Gothic UI Semibold"/>
                <a:cs typeface="Yu Gothic UI Semibold"/>
              </a:rPr>
              <a:t> </a:t>
            </a:r>
            <a:r>
              <a:rPr dirty="0" sz="1800" spc="-5" b="1">
                <a:latin typeface="Yu Gothic UI Semibold"/>
                <a:cs typeface="Yu Gothic UI Semibold"/>
              </a:rPr>
              <a:t>50</a:t>
            </a:r>
            <a:r>
              <a:rPr dirty="0" sz="1800" b="1">
                <a:latin typeface="Yu Gothic UI Semibold"/>
                <a:cs typeface="Yu Gothic UI Semibold"/>
              </a:rPr>
              <a:t>万円</a:t>
            </a:r>
            <a:r>
              <a:rPr dirty="0" sz="1400" b="1">
                <a:latin typeface="Yu Gothic UI Semibold"/>
                <a:cs typeface="Yu Gothic UI Semibold"/>
              </a:rPr>
              <a:t>（税額）</a:t>
            </a:r>
            <a:r>
              <a:rPr dirty="0" sz="1400" spc="65" b="1">
                <a:latin typeface="Yu Gothic UI Semibold"/>
                <a:cs typeface="Yu Gothic UI Semibold"/>
              </a:rPr>
              <a:t> </a:t>
            </a:r>
            <a:r>
              <a:rPr dirty="0" sz="1800" b="1">
                <a:latin typeface="Yu Gothic UI Semibold"/>
                <a:cs typeface="Yu Gothic UI Semibold"/>
              </a:rPr>
              <a:t>＋</a:t>
            </a:r>
            <a:r>
              <a:rPr dirty="0" sz="1800" spc="85" b="1">
                <a:latin typeface="Yu Gothic UI Semibold"/>
                <a:cs typeface="Yu Gothic UI Semibold"/>
              </a:rPr>
              <a:t> </a:t>
            </a:r>
            <a:r>
              <a:rPr dirty="0" sz="1800" spc="15" b="1">
                <a:latin typeface="Yu Gothic UI Semibold"/>
                <a:cs typeface="Yu Gothic UI Semibold"/>
              </a:rPr>
              <a:t>72</a:t>
            </a:r>
            <a:r>
              <a:rPr dirty="0" sz="1800" b="1">
                <a:latin typeface="Yu Gothic UI Semibold"/>
                <a:cs typeface="Yu Gothic UI Semibold"/>
              </a:rPr>
              <a:t>万円</a:t>
            </a:r>
            <a:r>
              <a:rPr dirty="0" sz="1600" spc="15" b="1">
                <a:latin typeface="Yu Gothic UI Semibold"/>
                <a:cs typeface="Yu Gothic UI Semibold"/>
              </a:rPr>
              <a:t>（BI）</a:t>
            </a:r>
            <a:endParaRPr sz="1600">
              <a:latin typeface="Yu Gothic UI Semibold"/>
              <a:cs typeface="Yu Gothic UI Semibold"/>
            </a:endParaRPr>
          </a:p>
          <a:p>
            <a:pPr marL="166370">
              <a:lnSpc>
                <a:spcPct val="100000"/>
              </a:lnSpc>
            </a:pPr>
            <a:r>
              <a:rPr dirty="0" sz="1800" b="1">
                <a:latin typeface="Yu Gothic UI Semibold"/>
                <a:cs typeface="Yu Gothic UI Semibold"/>
              </a:rPr>
              <a:t>＝</a:t>
            </a:r>
            <a:endParaRPr sz="1800">
              <a:latin typeface="Yu Gothic UI Semibold"/>
              <a:cs typeface="Yu Gothic UI Semibold"/>
            </a:endParaRPr>
          </a:p>
        </p:txBody>
      </p:sp>
      <p:sp>
        <p:nvSpPr>
          <p:cNvPr id="30" name="object 30"/>
          <p:cNvSpPr txBox="1"/>
          <p:nvPr/>
        </p:nvSpPr>
        <p:spPr>
          <a:xfrm>
            <a:off x="735761" y="5825947"/>
            <a:ext cx="850900" cy="345440"/>
          </a:xfrm>
          <a:prstGeom prst="rect">
            <a:avLst/>
          </a:prstGeom>
          <a:solidFill>
            <a:srgbClr val="FFFF81"/>
          </a:solidFill>
        </p:spPr>
        <p:txBody>
          <a:bodyPr wrap="square" lIns="0" tIns="55880" rIns="0" bIns="0" rtlCol="0" vert="horz">
            <a:spAutoFit/>
          </a:bodyPr>
          <a:lstStyle/>
          <a:p>
            <a:pPr>
              <a:lnSpc>
                <a:spcPct val="100000"/>
              </a:lnSpc>
              <a:spcBef>
                <a:spcPts val="440"/>
              </a:spcBef>
            </a:pPr>
            <a:r>
              <a:rPr dirty="0" sz="1800" b="1">
                <a:latin typeface="Yu Gothic UI Semibold"/>
                <a:cs typeface="Yu Gothic UI Semibold"/>
              </a:rPr>
              <a:t>5</a:t>
            </a:r>
            <a:r>
              <a:rPr dirty="0" sz="1800" spc="-5" b="1">
                <a:latin typeface="Yu Gothic UI Semibold"/>
                <a:cs typeface="Yu Gothic UI Semibold"/>
              </a:rPr>
              <a:t>2</a:t>
            </a:r>
            <a:r>
              <a:rPr dirty="0" sz="1800" b="1">
                <a:latin typeface="Yu Gothic UI Semibold"/>
                <a:cs typeface="Yu Gothic UI Semibold"/>
              </a:rPr>
              <a:t>2</a:t>
            </a:r>
            <a:r>
              <a:rPr dirty="0" sz="1800" b="1">
                <a:latin typeface="Yu Gothic UI Semibold"/>
                <a:cs typeface="Yu Gothic UI Semibold"/>
              </a:rPr>
              <a:t>万円</a:t>
            </a:r>
            <a:endParaRPr sz="1800">
              <a:latin typeface="Yu Gothic UI Semibold"/>
              <a:cs typeface="Yu Gothic UI Semibold"/>
            </a:endParaRPr>
          </a:p>
        </p:txBody>
      </p:sp>
      <p:sp>
        <p:nvSpPr>
          <p:cNvPr id="31" name="object 31"/>
          <p:cNvSpPr/>
          <p:nvPr/>
        </p:nvSpPr>
        <p:spPr>
          <a:xfrm>
            <a:off x="382270" y="694690"/>
            <a:ext cx="9144000" cy="2087880"/>
          </a:xfrm>
          <a:custGeom>
            <a:avLst/>
            <a:gdLst/>
            <a:ahLst/>
            <a:cxnLst/>
            <a:rect l="l" t="t" r="r" b="b"/>
            <a:pathLst>
              <a:path w="9144000" h="2087880">
                <a:moveTo>
                  <a:pt x="0" y="0"/>
                </a:moveTo>
                <a:lnTo>
                  <a:pt x="9144000" y="0"/>
                </a:lnTo>
                <a:lnTo>
                  <a:pt x="9144000" y="2087880"/>
                </a:lnTo>
                <a:lnTo>
                  <a:pt x="0" y="2087880"/>
                </a:lnTo>
                <a:lnTo>
                  <a:pt x="0" y="0"/>
                </a:lnTo>
                <a:close/>
              </a:path>
            </a:pathLst>
          </a:custGeom>
          <a:ln w="28575">
            <a:solidFill>
              <a:srgbClr val="E15B00"/>
            </a:solidFill>
          </a:ln>
        </p:spPr>
        <p:txBody>
          <a:bodyPr wrap="square" lIns="0" tIns="0" rIns="0" bIns="0" rtlCol="0"/>
          <a:lstStyle/>
          <a:p/>
        </p:txBody>
      </p:sp>
      <p:sp>
        <p:nvSpPr>
          <p:cNvPr id="32" name="object 32"/>
          <p:cNvSpPr txBox="1"/>
          <p:nvPr/>
        </p:nvSpPr>
        <p:spPr>
          <a:xfrm>
            <a:off x="582930" y="3112770"/>
            <a:ext cx="2664460" cy="368300"/>
          </a:xfrm>
          <a:prstGeom prst="rect">
            <a:avLst/>
          </a:prstGeom>
          <a:solidFill>
            <a:srgbClr val="FFC000"/>
          </a:solidFill>
          <a:ln w="12700">
            <a:solidFill>
              <a:srgbClr val="000000"/>
            </a:solidFill>
          </a:ln>
        </p:spPr>
        <p:txBody>
          <a:bodyPr wrap="square" lIns="0" tIns="38735" rIns="0" bIns="0" rtlCol="0" vert="horz">
            <a:spAutoFit/>
          </a:bodyPr>
          <a:lstStyle/>
          <a:p>
            <a:pPr marL="98425">
              <a:lnSpc>
                <a:spcPct val="100000"/>
              </a:lnSpc>
              <a:spcBef>
                <a:spcPts val="305"/>
              </a:spcBef>
            </a:pPr>
            <a:r>
              <a:rPr dirty="0" sz="1800" spc="10" b="1">
                <a:latin typeface="MS PGothic"/>
                <a:cs typeface="MS PGothic"/>
              </a:rPr>
              <a:t>（</a:t>
            </a:r>
            <a:r>
              <a:rPr dirty="0" sz="1800" spc="5" b="1">
                <a:latin typeface="MS PGothic"/>
                <a:cs typeface="MS PGothic"/>
              </a:rPr>
              <a:t>例</a:t>
            </a:r>
            <a:r>
              <a:rPr dirty="0" sz="1800" spc="10" b="1">
                <a:latin typeface="MS PGothic"/>
                <a:cs typeface="MS PGothic"/>
              </a:rPr>
              <a:t>）</a:t>
            </a:r>
            <a:r>
              <a:rPr dirty="0" sz="1800" spc="5" b="1">
                <a:latin typeface="MS PGothic"/>
                <a:cs typeface="MS PGothic"/>
              </a:rPr>
              <a:t>年</a:t>
            </a:r>
            <a:r>
              <a:rPr dirty="0" sz="1800" spc="10" b="1">
                <a:latin typeface="MS PGothic"/>
                <a:cs typeface="MS PGothic"/>
              </a:rPr>
              <a:t>収</a:t>
            </a:r>
            <a:r>
              <a:rPr dirty="0" sz="1800" spc="-5" b="1">
                <a:latin typeface="Arial"/>
                <a:cs typeface="Arial"/>
              </a:rPr>
              <a:t>500</a:t>
            </a:r>
            <a:r>
              <a:rPr dirty="0" sz="1800" spc="5" b="1">
                <a:latin typeface="MS PGothic"/>
                <a:cs typeface="MS PGothic"/>
              </a:rPr>
              <a:t>万円の場合</a:t>
            </a:r>
            <a:endParaRPr sz="1800">
              <a:latin typeface="MS PGothic"/>
              <a:cs typeface="MS PGothic"/>
            </a:endParaRP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54</a:t>
            </a:r>
          </a:p>
        </p:txBody>
      </p:sp>
      <p:sp>
        <p:nvSpPr>
          <p:cNvPr id="34" name="object 3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867978"/>
            <a:ext cx="9906000" cy="3644900"/>
            <a:chOff x="0" y="2867978"/>
            <a:chExt cx="9906000" cy="3644900"/>
          </a:xfrm>
        </p:grpSpPr>
        <p:pic>
          <p:nvPicPr>
            <p:cNvPr id="3" name="object 3"/>
            <p:cNvPicPr/>
            <p:nvPr/>
          </p:nvPicPr>
          <p:blipFill>
            <a:blip r:embed="rId2" cstate="print"/>
            <a:stretch>
              <a:fillRect/>
            </a:stretch>
          </p:blipFill>
          <p:spPr>
            <a:xfrm>
              <a:off x="5811520" y="5791200"/>
              <a:ext cx="1442719" cy="647700"/>
            </a:xfrm>
            <a:prstGeom prst="rect">
              <a:avLst/>
            </a:prstGeom>
          </p:spPr>
        </p:pic>
        <p:sp>
          <p:nvSpPr>
            <p:cNvPr id="4" name="object 4"/>
            <p:cNvSpPr/>
            <p:nvPr/>
          </p:nvSpPr>
          <p:spPr>
            <a:xfrm>
              <a:off x="5811520" y="5899150"/>
              <a:ext cx="1442720" cy="107950"/>
            </a:xfrm>
            <a:custGeom>
              <a:avLst/>
              <a:gdLst/>
              <a:ahLst/>
              <a:cxnLst/>
              <a:rect l="l" t="t" r="r" b="b"/>
              <a:pathLst>
                <a:path w="1442720" h="107950">
                  <a:moveTo>
                    <a:pt x="1442720" y="0"/>
                  </a:moveTo>
                  <a:lnTo>
                    <a:pt x="1405944" y="34118"/>
                  </a:lnTo>
                  <a:lnTo>
                    <a:pt x="1344233" y="54482"/>
                  </a:lnTo>
                  <a:lnTo>
                    <a:pt x="1303540" y="63751"/>
                  </a:lnTo>
                  <a:lnTo>
                    <a:pt x="1256874" y="72325"/>
                  </a:lnTo>
                  <a:lnTo>
                    <a:pt x="1204676" y="80136"/>
                  </a:lnTo>
                  <a:lnTo>
                    <a:pt x="1147387" y="87120"/>
                  </a:lnTo>
                  <a:lnTo>
                    <a:pt x="1085445" y="93210"/>
                  </a:lnTo>
                  <a:lnTo>
                    <a:pt x="1019291" y="98341"/>
                  </a:lnTo>
                  <a:lnTo>
                    <a:pt x="949366" y="102446"/>
                  </a:lnTo>
                  <a:lnTo>
                    <a:pt x="876109" y="105459"/>
                  </a:lnTo>
                  <a:lnTo>
                    <a:pt x="799960" y="107316"/>
                  </a:lnTo>
                  <a:lnTo>
                    <a:pt x="721360" y="107950"/>
                  </a:lnTo>
                  <a:lnTo>
                    <a:pt x="642759" y="107316"/>
                  </a:lnTo>
                  <a:lnTo>
                    <a:pt x="566610" y="105459"/>
                  </a:lnTo>
                  <a:lnTo>
                    <a:pt x="493353" y="102446"/>
                  </a:lnTo>
                  <a:lnTo>
                    <a:pt x="423428" y="98341"/>
                  </a:lnTo>
                  <a:lnTo>
                    <a:pt x="357274" y="93210"/>
                  </a:lnTo>
                  <a:lnTo>
                    <a:pt x="295332" y="87120"/>
                  </a:lnTo>
                  <a:lnTo>
                    <a:pt x="238043" y="80136"/>
                  </a:lnTo>
                  <a:lnTo>
                    <a:pt x="185845" y="72325"/>
                  </a:lnTo>
                  <a:lnTo>
                    <a:pt x="139179" y="63751"/>
                  </a:lnTo>
                  <a:lnTo>
                    <a:pt x="98486" y="54482"/>
                  </a:lnTo>
                  <a:lnTo>
                    <a:pt x="36775" y="34118"/>
                  </a:lnTo>
                  <a:lnTo>
                    <a:pt x="4232" y="11761"/>
                  </a:lnTo>
                  <a:lnTo>
                    <a:pt x="0" y="0"/>
                  </a:lnTo>
                </a:path>
              </a:pathLst>
            </a:custGeom>
            <a:ln w="9525">
              <a:solidFill>
                <a:srgbClr val="000000"/>
              </a:solidFill>
            </a:ln>
          </p:spPr>
          <p:txBody>
            <a:bodyPr wrap="square" lIns="0" tIns="0" rIns="0" bIns="0" rtlCol="0"/>
            <a:lstStyle/>
            <a:p/>
          </p:txBody>
        </p:sp>
        <p:sp>
          <p:nvSpPr>
            <p:cNvPr id="5" name="object 5"/>
            <p:cNvSpPr/>
            <p:nvPr/>
          </p:nvSpPr>
          <p:spPr>
            <a:xfrm>
              <a:off x="5811520" y="5791200"/>
              <a:ext cx="1442720" cy="647700"/>
            </a:xfrm>
            <a:custGeom>
              <a:avLst/>
              <a:gdLst/>
              <a:ahLst/>
              <a:cxnLst/>
              <a:rect l="l" t="t" r="r" b="b"/>
              <a:pathLst>
                <a:path w="1442720" h="647700">
                  <a:moveTo>
                    <a:pt x="0" y="107950"/>
                  </a:moveTo>
                  <a:lnTo>
                    <a:pt x="36775" y="73831"/>
                  </a:lnTo>
                  <a:lnTo>
                    <a:pt x="98486" y="53467"/>
                  </a:lnTo>
                  <a:lnTo>
                    <a:pt x="139179" y="44198"/>
                  </a:lnTo>
                  <a:lnTo>
                    <a:pt x="185845" y="35624"/>
                  </a:lnTo>
                  <a:lnTo>
                    <a:pt x="238043" y="27813"/>
                  </a:lnTo>
                  <a:lnTo>
                    <a:pt x="295332" y="20829"/>
                  </a:lnTo>
                  <a:lnTo>
                    <a:pt x="357274" y="14739"/>
                  </a:lnTo>
                  <a:lnTo>
                    <a:pt x="423428" y="9608"/>
                  </a:lnTo>
                  <a:lnTo>
                    <a:pt x="493353" y="5503"/>
                  </a:lnTo>
                  <a:lnTo>
                    <a:pt x="566610" y="2490"/>
                  </a:lnTo>
                  <a:lnTo>
                    <a:pt x="642759" y="633"/>
                  </a:lnTo>
                  <a:lnTo>
                    <a:pt x="721360" y="0"/>
                  </a:lnTo>
                  <a:lnTo>
                    <a:pt x="799960" y="633"/>
                  </a:lnTo>
                  <a:lnTo>
                    <a:pt x="876109" y="2490"/>
                  </a:lnTo>
                  <a:lnTo>
                    <a:pt x="949366" y="5503"/>
                  </a:lnTo>
                  <a:lnTo>
                    <a:pt x="1019291" y="9608"/>
                  </a:lnTo>
                  <a:lnTo>
                    <a:pt x="1085445" y="14739"/>
                  </a:lnTo>
                  <a:lnTo>
                    <a:pt x="1147387" y="20829"/>
                  </a:lnTo>
                  <a:lnTo>
                    <a:pt x="1204676" y="27813"/>
                  </a:lnTo>
                  <a:lnTo>
                    <a:pt x="1256874" y="35624"/>
                  </a:lnTo>
                  <a:lnTo>
                    <a:pt x="1303540" y="44198"/>
                  </a:lnTo>
                  <a:lnTo>
                    <a:pt x="1344233" y="53467"/>
                  </a:lnTo>
                  <a:lnTo>
                    <a:pt x="1405944" y="73831"/>
                  </a:lnTo>
                  <a:lnTo>
                    <a:pt x="1438487" y="96188"/>
                  </a:lnTo>
                  <a:lnTo>
                    <a:pt x="1442720" y="107950"/>
                  </a:lnTo>
                  <a:lnTo>
                    <a:pt x="1442720" y="539750"/>
                  </a:lnTo>
                  <a:lnTo>
                    <a:pt x="1405944" y="573868"/>
                  </a:lnTo>
                  <a:lnTo>
                    <a:pt x="1344233" y="594232"/>
                  </a:lnTo>
                  <a:lnTo>
                    <a:pt x="1303540" y="603501"/>
                  </a:lnTo>
                  <a:lnTo>
                    <a:pt x="1256874" y="612075"/>
                  </a:lnTo>
                  <a:lnTo>
                    <a:pt x="1204676" y="619886"/>
                  </a:lnTo>
                  <a:lnTo>
                    <a:pt x="1147387" y="626870"/>
                  </a:lnTo>
                  <a:lnTo>
                    <a:pt x="1085445" y="632960"/>
                  </a:lnTo>
                  <a:lnTo>
                    <a:pt x="1019291" y="638091"/>
                  </a:lnTo>
                  <a:lnTo>
                    <a:pt x="949366" y="642196"/>
                  </a:lnTo>
                  <a:lnTo>
                    <a:pt x="876109" y="645209"/>
                  </a:lnTo>
                  <a:lnTo>
                    <a:pt x="799960" y="647066"/>
                  </a:lnTo>
                  <a:lnTo>
                    <a:pt x="721360" y="647700"/>
                  </a:lnTo>
                  <a:lnTo>
                    <a:pt x="642759" y="647066"/>
                  </a:lnTo>
                  <a:lnTo>
                    <a:pt x="566610" y="645209"/>
                  </a:lnTo>
                  <a:lnTo>
                    <a:pt x="493353" y="642196"/>
                  </a:lnTo>
                  <a:lnTo>
                    <a:pt x="423428" y="638091"/>
                  </a:lnTo>
                  <a:lnTo>
                    <a:pt x="357274" y="632960"/>
                  </a:lnTo>
                  <a:lnTo>
                    <a:pt x="295332" y="626870"/>
                  </a:lnTo>
                  <a:lnTo>
                    <a:pt x="238043" y="619886"/>
                  </a:lnTo>
                  <a:lnTo>
                    <a:pt x="185845" y="612075"/>
                  </a:lnTo>
                  <a:lnTo>
                    <a:pt x="139179" y="603501"/>
                  </a:lnTo>
                  <a:lnTo>
                    <a:pt x="98486" y="594232"/>
                  </a:lnTo>
                  <a:lnTo>
                    <a:pt x="36775" y="573868"/>
                  </a:lnTo>
                  <a:lnTo>
                    <a:pt x="4232" y="551511"/>
                  </a:lnTo>
                  <a:lnTo>
                    <a:pt x="0" y="539750"/>
                  </a:lnTo>
                  <a:lnTo>
                    <a:pt x="0" y="107950"/>
                  </a:lnTo>
                  <a:close/>
                </a:path>
              </a:pathLst>
            </a:custGeom>
            <a:ln w="9525">
              <a:solidFill>
                <a:srgbClr val="000000"/>
              </a:solidFill>
            </a:ln>
          </p:spPr>
          <p:txBody>
            <a:bodyPr wrap="square" lIns="0" tIns="0" rIns="0" bIns="0" rtlCol="0"/>
            <a:lstStyle/>
            <a:p/>
          </p:txBody>
        </p:sp>
        <p:pic>
          <p:nvPicPr>
            <p:cNvPr id="6" name="object 6"/>
            <p:cNvPicPr/>
            <p:nvPr/>
          </p:nvPicPr>
          <p:blipFill>
            <a:blip r:embed="rId3" cstate="print"/>
            <a:stretch>
              <a:fillRect/>
            </a:stretch>
          </p:blipFill>
          <p:spPr>
            <a:xfrm>
              <a:off x="5821679" y="4076700"/>
              <a:ext cx="1432559" cy="1905000"/>
            </a:xfrm>
            <a:prstGeom prst="rect">
              <a:avLst/>
            </a:prstGeom>
          </p:spPr>
        </p:pic>
        <p:sp>
          <p:nvSpPr>
            <p:cNvPr id="7" name="object 7"/>
            <p:cNvSpPr/>
            <p:nvPr/>
          </p:nvSpPr>
          <p:spPr>
            <a:xfrm>
              <a:off x="5821679" y="4076705"/>
              <a:ext cx="1432560" cy="1905000"/>
            </a:xfrm>
            <a:custGeom>
              <a:avLst/>
              <a:gdLst/>
              <a:ahLst/>
              <a:cxnLst/>
              <a:rect l="l" t="t" r="r" b="b"/>
              <a:pathLst>
                <a:path w="1432559" h="1905000">
                  <a:moveTo>
                    <a:pt x="1432560" y="142176"/>
                  </a:moveTo>
                  <a:lnTo>
                    <a:pt x="1400357" y="184456"/>
                  </a:lnTo>
                  <a:lnTo>
                    <a:pt x="1346109" y="209947"/>
                  </a:lnTo>
                  <a:lnTo>
                    <a:pt x="1268997" y="232614"/>
                  </a:lnTo>
                  <a:lnTo>
                    <a:pt x="1222767" y="242711"/>
                  </a:lnTo>
                  <a:lnTo>
                    <a:pt x="1171901" y="251887"/>
                  </a:lnTo>
                  <a:lnTo>
                    <a:pt x="1116759" y="260072"/>
                  </a:lnTo>
                  <a:lnTo>
                    <a:pt x="1057702" y="267193"/>
                  </a:lnTo>
                  <a:lnTo>
                    <a:pt x="995089" y="273180"/>
                  </a:lnTo>
                  <a:lnTo>
                    <a:pt x="929280" y="277961"/>
                  </a:lnTo>
                  <a:lnTo>
                    <a:pt x="860635" y="281464"/>
                  </a:lnTo>
                  <a:lnTo>
                    <a:pt x="789515" y="283618"/>
                  </a:lnTo>
                  <a:lnTo>
                    <a:pt x="716280" y="284352"/>
                  </a:lnTo>
                  <a:lnTo>
                    <a:pt x="643044" y="283618"/>
                  </a:lnTo>
                  <a:lnTo>
                    <a:pt x="571924" y="281464"/>
                  </a:lnTo>
                  <a:lnTo>
                    <a:pt x="503279" y="277961"/>
                  </a:lnTo>
                  <a:lnTo>
                    <a:pt x="437470" y="273180"/>
                  </a:lnTo>
                  <a:lnTo>
                    <a:pt x="374857" y="267193"/>
                  </a:lnTo>
                  <a:lnTo>
                    <a:pt x="315800" y="260072"/>
                  </a:lnTo>
                  <a:lnTo>
                    <a:pt x="260658" y="251887"/>
                  </a:lnTo>
                  <a:lnTo>
                    <a:pt x="209792" y="242711"/>
                  </a:lnTo>
                  <a:lnTo>
                    <a:pt x="163562" y="232614"/>
                  </a:lnTo>
                  <a:lnTo>
                    <a:pt x="122328" y="221669"/>
                  </a:lnTo>
                  <a:lnTo>
                    <a:pt x="56288" y="197518"/>
                  </a:lnTo>
                  <a:lnTo>
                    <a:pt x="14552" y="170830"/>
                  </a:lnTo>
                  <a:lnTo>
                    <a:pt x="0" y="142176"/>
                  </a:lnTo>
                  <a:lnTo>
                    <a:pt x="3698" y="127639"/>
                  </a:lnTo>
                  <a:lnTo>
                    <a:pt x="32202" y="99896"/>
                  </a:lnTo>
                  <a:lnTo>
                    <a:pt x="86450" y="74405"/>
                  </a:lnTo>
                  <a:lnTo>
                    <a:pt x="163562" y="51738"/>
                  </a:lnTo>
                  <a:lnTo>
                    <a:pt x="209792" y="41641"/>
                  </a:lnTo>
                  <a:lnTo>
                    <a:pt x="260658" y="32465"/>
                  </a:lnTo>
                  <a:lnTo>
                    <a:pt x="315800" y="24280"/>
                  </a:lnTo>
                  <a:lnTo>
                    <a:pt x="374857" y="17159"/>
                  </a:lnTo>
                  <a:lnTo>
                    <a:pt x="437470" y="11172"/>
                  </a:lnTo>
                  <a:lnTo>
                    <a:pt x="503279" y="6391"/>
                  </a:lnTo>
                  <a:lnTo>
                    <a:pt x="571924" y="2888"/>
                  </a:lnTo>
                  <a:lnTo>
                    <a:pt x="643044" y="734"/>
                  </a:lnTo>
                  <a:lnTo>
                    <a:pt x="716280" y="0"/>
                  </a:lnTo>
                  <a:lnTo>
                    <a:pt x="789515" y="734"/>
                  </a:lnTo>
                  <a:lnTo>
                    <a:pt x="860635" y="2888"/>
                  </a:lnTo>
                  <a:lnTo>
                    <a:pt x="929280" y="6391"/>
                  </a:lnTo>
                  <a:lnTo>
                    <a:pt x="995089" y="11172"/>
                  </a:lnTo>
                  <a:lnTo>
                    <a:pt x="1057702" y="17159"/>
                  </a:lnTo>
                  <a:lnTo>
                    <a:pt x="1116759" y="24280"/>
                  </a:lnTo>
                  <a:lnTo>
                    <a:pt x="1171901" y="32465"/>
                  </a:lnTo>
                  <a:lnTo>
                    <a:pt x="1222767" y="41641"/>
                  </a:lnTo>
                  <a:lnTo>
                    <a:pt x="1268997" y="51738"/>
                  </a:lnTo>
                  <a:lnTo>
                    <a:pt x="1310231" y="62683"/>
                  </a:lnTo>
                  <a:lnTo>
                    <a:pt x="1376271" y="86834"/>
                  </a:lnTo>
                  <a:lnTo>
                    <a:pt x="1418007" y="113522"/>
                  </a:lnTo>
                  <a:lnTo>
                    <a:pt x="1432560" y="142176"/>
                  </a:lnTo>
                  <a:lnTo>
                    <a:pt x="1432560" y="1762810"/>
                  </a:lnTo>
                  <a:lnTo>
                    <a:pt x="1400357" y="1805091"/>
                  </a:lnTo>
                  <a:lnTo>
                    <a:pt x="1346109" y="1830584"/>
                  </a:lnTo>
                  <a:lnTo>
                    <a:pt x="1268997" y="1853254"/>
                  </a:lnTo>
                  <a:lnTo>
                    <a:pt x="1222767" y="1863351"/>
                  </a:lnTo>
                  <a:lnTo>
                    <a:pt x="1171901" y="1872529"/>
                  </a:lnTo>
                  <a:lnTo>
                    <a:pt x="1116759" y="1880715"/>
                  </a:lnTo>
                  <a:lnTo>
                    <a:pt x="1057702" y="1887837"/>
                  </a:lnTo>
                  <a:lnTo>
                    <a:pt x="995089" y="1893825"/>
                  </a:lnTo>
                  <a:lnTo>
                    <a:pt x="929280" y="1898607"/>
                  </a:lnTo>
                  <a:lnTo>
                    <a:pt x="860635" y="1902111"/>
                  </a:lnTo>
                  <a:lnTo>
                    <a:pt x="789515" y="1904265"/>
                  </a:lnTo>
                  <a:lnTo>
                    <a:pt x="716280" y="1905000"/>
                  </a:lnTo>
                  <a:lnTo>
                    <a:pt x="643044" y="1904265"/>
                  </a:lnTo>
                  <a:lnTo>
                    <a:pt x="571924" y="1902111"/>
                  </a:lnTo>
                  <a:lnTo>
                    <a:pt x="503279" y="1898607"/>
                  </a:lnTo>
                  <a:lnTo>
                    <a:pt x="437470" y="1893825"/>
                  </a:lnTo>
                  <a:lnTo>
                    <a:pt x="374857" y="1887837"/>
                  </a:lnTo>
                  <a:lnTo>
                    <a:pt x="315800" y="1880715"/>
                  </a:lnTo>
                  <a:lnTo>
                    <a:pt x="260658" y="1872529"/>
                  </a:lnTo>
                  <a:lnTo>
                    <a:pt x="209792" y="1863351"/>
                  </a:lnTo>
                  <a:lnTo>
                    <a:pt x="163562" y="1853254"/>
                  </a:lnTo>
                  <a:lnTo>
                    <a:pt x="122328" y="1842308"/>
                  </a:lnTo>
                  <a:lnTo>
                    <a:pt x="56288" y="1818155"/>
                  </a:lnTo>
                  <a:lnTo>
                    <a:pt x="14552" y="1791465"/>
                  </a:lnTo>
                  <a:lnTo>
                    <a:pt x="0" y="1762810"/>
                  </a:lnTo>
                  <a:lnTo>
                    <a:pt x="0" y="142176"/>
                  </a:lnTo>
                </a:path>
              </a:pathLst>
            </a:custGeom>
            <a:ln w="9525">
              <a:solidFill>
                <a:srgbClr val="000000"/>
              </a:solidFill>
            </a:ln>
          </p:spPr>
          <p:txBody>
            <a:bodyPr wrap="square" lIns="0" tIns="0" rIns="0" bIns="0" rtlCol="0"/>
            <a:lstStyle/>
            <a:p/>
          </p:txBody>
        </p:sp>
        <p:pic>
          <p:nvPicPr>
            <p:cNvPr id="8" name="object 8"/>
            <p:cNvPicPr/>
            <p:nvPr/>
          </p:nvPicPr>
          <p:blipFill>
            <a:blip r:embed="rId4" cstate="print"/>
            <a:stretch>
              <a:fillRect/>
            </a:stretch>
          </p:blipFill>
          <p:spPr>
            <a:xfrm>
              <a:off x="5811520" y="2872740"/>
              <a:ext cx="1442719" cy="1455419"/>
            </a:xfrm>
            <a:prstGeom prst="rect">
              <a:avLst/>
            </a:prstGeom>
          </p:spPr>
        </p:pic>
        <p:sp>
          <p:nvSpPr>
            <p:cNvPr id="9" name="object 9"/>
            <p:cNvSpPr/>
            <p:nvPr/>
          </p:nvSpPr>
          <p:spPr>
            <a:xfrm>
              <a:off x="5811520" y="2872741"/>
              <a:ext cx="1442720" cy="1455420"/>
            </a:xfrm>
            <a:custGeom>
              <a:avLst/>
              <a:gdLst/>
              <a:ahLst/>
              <a:cxnLst/>
              <a:rect l="l" t="t" r="r" b="b"/>
              <a:pathLst>
                <a:path w="1442720" h="1455420">
                  <a:moveTo>
                    <a:pt x="1442720" y="143433"/>
                  </a:moveTo>
                  <a:lnTo>
                    <a:pt x="1410289" y="186088"/>
                  </a:lnTo>
                  <a:lnTo>
                    <a:pt x="1355656" y="211805"/>
                  </a:lnTo>
                  <a:lnTo>
                    <a:pt x="1277997" y="234673"/>
                  </a:lnTo>
                  <a:lnTo>
                    <a:pt x="1231439" y="244859"/>
                  </a:lnTo>
                  <a:lnTo>
                    <a:pt x="1180213" y="254116"/>
                  </a:lnTo>
                  <a:lnTo>
                    <a:pt x="1124680" y="262373"/>
                  </a:lnTo>
                  <a:lnTo>
                    <a:pt x="1065204" y="269557"/>
                  </a:lnTo>
                  <a:lnTo>
                    <a:pt x="1002147" y="275596"/>
                  </a:lnTo>
                  <a:lnTo>
                    <a:pt x="935871" y="280419"/>
                  </a:lnTo>
                  <a:lnTo>
                    <a:pt x="866740" y="283953"/>
                  </a:lnTo>
                  <a:lnTo>
                    <a:pt x="795115" y="286127"/>
                  </a:lnTo>
                  <a:lnTo>
                    <a:pt x="721360" y="286867"/>
                  </a:lnTo>
                  <a:lnTo>
                    <a:pt x="647604" y="286127"/>
                  </a:lnTo>
                  <a:lnTo>
                    <a:pt x="575979" y="283953"/>
                  </a:lnTo>
                  <a:lnTo>
                    <a:pt x="506848" y="280419"/>
                  </a:lnTo>
                  <a:lnTo>
                    <a:pt x="440572" y="275596"/>
                  </a:lnTo>
                  <a:lnTo>
                    <a:pt x="377515" y="269557"/>
                  </a:lnTo>
                  <a:lnTo>
                    <a:pt x="318039" y="262373"/>
                  </a:lnTo>
                  <a:lnTo>
                    <a:pt x="262506" y="254116"/>
                  </a:lnTo>
                  <a:lnTo>
                    <a:pt x="211280" y="244859"/>
                  </a:lnTo>
                  <a:lnTo>
                    <a:pt x="164722" y="234673"/>
                  </a:lnTo>
                  <a:lnTo>
                    <a:pt x="123196" y="223631"/>
                  </a:lnTo>
                  <a:lnTo>
                    <a:pt x="56687" y="199267"/>
                  </a:lnTo>
                  <a:lnTo>
                    <a:pt x="14655" y="172342"/>
                  </a:lnTo>
                  <a:lnTo>
                    <a:pt x="0" y="143433"/>
                  </a:lnTo>
                  <a:lnTo>
                    <a:pt x="3724" y="128767"/>
                  </a:lnTo>
                  <a:lnTo>
                    <a:pt x="32430" y="100778"/>
                  </a:lnTo>
                  <a:lnTo>
                    <a:pt x="87063" y="75061"/>
                  </a:lnTo>
                  <a:lnTo>
                    <a:pt x="164722" y="52193"/>
                  </a:lnTo>
                  <a:lnTo>
                    <a:pt x="211280" y="42008"/>
                  </a:lnTo>
                  <a:lnTo>
                    <a:pt x="262506" y="32751"/>
                  </a:lnTo>
                  <a:lnTo>
                    <a:pt x="318039" y="24494"/>
                  </a:lnTo>
                  <a:lnTo>
                    <a:pt x="377515" y="17310"/>
                  </a:lnTo>
                  <a:lnTo>
                    <a:pt x="440572" y="11270"/>
                  </a:lnTo>
                  <a:lnTo>
                    <a:pt x="506848" y="6447"/>
                  </a:lnTo>
                  <a:lnTo>
                    <a:pt x="575979" y="2913"/>
                  </a:lnTo>
                  <a:lnTo>
                    <a:pt x="647604" y="740"/>
                  </a:lnTo>
                  <a:lnTo>
                    <a:pt x="721360" y="0"/>
                  </a:lnTo>
                  <a:lnTo>
                    <a:pt x="795115" y="740"/>
                  </a:lnTo>
                  <a:lnTo>
                    <a:pt x="866740" y="2913"/>
                  </a:lnTo>
                  <a:lnTo>
                    <a:pt x="935871" y="6447"/>
                  </a:lnTo>
                  <a:lnTo>
                    <a:pt x="1002147" y="11270"/>
                  </a:lnTo>
                  <a:lnTo>
                    <a:pt x="1065204" y="17310"/>
                  </a:lnTo>
                  <a:lnTo>
                    <a:pt x="1124680" y="24494"/>
                  </a:lnTo>
                  <a:lnTo>
                    <a:pt x="1180213" y="32751"/>
                  </a:lnTo>
                  <a:lnTo>
                    <a:pt x="1231439" y="42008"/>
                  </a:lnTo>
                  <a:lnTo>
                    <a:pt x="1277997" y="52193"/>
                  </a:lnTo>
                  <a:lnTo>
                    <a:pt x="1319523" y="63235"/>
                  </a:lnTo>
                  <a:lnTo>
                    <a:pt x="1386032" y="87600"/>
                  </a:lnTo>
                  <a:lnTo>
                    <a:pt x="1428064" y="114525"/>
                  </a:lnTo>
                  <a:lnTo>
                    <a:pt x="1442720" y="143433"/>
                  </a:lnTo>
                  <a:lnTo>
                    <a:pt x="1442720" y="1311986"/>
                  </a:lnTo>
                  <a:lnTo>
                    <a:pt x="1410289" y="1354636"/>
                  </a:lnTo>
                  <a:lnTo>
                    <a:pt x="1355656" y="1380352"/>
                  </a:lnTo>
                  <a:lnTo>
                    <a:pt x="1277997" y="1403220"/>
                  </a:lnTo>
                  <a:lnTo>
                    <a:pt x="1231439" y="1413406"/>
                  </a:lnTo>
                  <a:lnTo>
                    <a:pt x="1180213" y="1422664"/>
                  </a:lnTo>
                  <a:lnTo>
                    <a:pt x="1124680" y="1430922"/>
                  </a:lnTo>
                  <a:lnTo>
                    <a:pt x="1065204" y="1438107"/>
                  </a:lnTo>
                  <a:lnTo>
                    <a:pt x="1002147" y="1444147"/>
                  </a:lnTo>
                  <a:lnTo>
                    <a:pt x="935871" y="1448970"/>
                  </a:lnTo>
                  <a:lnTo>
                    <a:pt x="866740" y="1452505"/>
                  </a:lnTo>
                  <a:lnTo>
                    <a:pt x="795115" y="1454679"/>
                  </a:lnTo>
                  <a:lnTo>
                    <a:pt x="721360" y="1455419"/>
                  </a:lnTo>
                  <a:lnTo>
                    <a:pt x="647604" y="1454679"/>
                  </a:lnTo>
                  <a:lnTo>
                    <a:pt x="575979" y="1452505"/>
                  </a:lnTo>
                  <a:lnTo>
                    <a:pt x="506848" y="1448970"/>
                  </a:lnTo>
                  <a:lnTo>
                    <a:pt x="440572" y="1444147"/>
                  </a:lnTo>
                  <a:lnTo>
                    <a:pt x="377515" y="1438107"/>
                  </a:lnTo>
                  <a:lnTo>
                    <a:pt x="318039" y="1430922"/>
                  </a:lnTo>
                  <a:lnTo>
                    <a:pt x="262506" y="1422664"/>
                  </a:lnTo>
                  <a:lnTo>
                    <a:pt x="211280" y="1413406"/>
                  </a:lnTo>
                  <a:lnTo>
                    <a:pt x="164722" y="1403220"/>
                  </a:lnTo>
                  <a:lnTo>
                    <a:pt x="123196" y="1392178"/>
                  </a:lnTo>
                  <a:lnTo>
                    <a:pt x="56687" y="1367814"/>
                  </a:lnTo>
                  <a:lnTo>
                    <a:pt x="14655" y="1340891"/>
                  </a:lnTo>
                  <a:lnTo>
                    <a:pt x="0" y="1311986"/>
                  </a:lnTo>
                  <a:lnTo>
                    <a:pt x="0" y="143433"/>
                  </a:lnTo>
                </a:path>
              </a:pathLst>
            </a:custGeom>
            <a:ln w="9525">
              <a:solidFill>
                <a:srgbClr val="000000"/>
              </a:solidFill>
            </a:ln>
          </p:spPr>
          <p:txBody>
            <a:bodyPr wrap="square" lIns="0" tIns="0" rIns="0" bIns="0" rtlCol="0"/>
            <a:lstStyle/>
            <a:p/>
          </p:txBody>
        </p:sp>
        <p:sp>
          <p:nvSpPr>
            <p:cNvPr id="10" name="object 10"/>
            <p:cNvSpPr/>
            <p:nvPr/>
          </p:nvSpPr>
          <p:spPr>
            <a:xfrm>
              <a:off x="5699759" y="4244340"/>
              <a:ext cx="58419" cy="1635760"/>
            </a:xfrm>
            <a:custGeom>
              <a:avLst/>
              <a:gdLst/>
              <a:ahLst/>
              <a:cxnLst/>
              <a:rect l="l" t="t" r="r" b="b"/>
              <a:pathLst>
                <a:path w="58420" h="1635760">
                  <a:moveTo>
                    <a:pt x="58420" y="1635760"/>
                  </a:moveTo>
                  <a:lnTo>
                    <a:pt x="35683" y="1635380"/>
                  </a:lnTo>
                  <a:lnTo>
                    <a:pt x="17113" y="1634347"/>
                  </a:lnTo>
                  <a:lnTo>
                    <a:pt x="4591" y="1632813"/>
                  </a:lnTo>
                  <a:lnTo>
                    <a:pt x="0" y="1630934"/>
                  </a:lnTo>
                  <a:lnTo>
                    <a:pt x="0" y="4826"/>
                  </a:lnTo>
                  <a:lnTo>
                    <a:pt x="4591" y="2946"/>
                  </a:lnTo>
                  <a:lnTo>
                    <a:pt x="17113" y="1412"/>
                  </a:lnTo>
                  <a:lnTo>
                    <a:pt x="35683" y="379"/>
                  </a:lnTo>
                  <a:lnTo>
                    <a:pt x="58420" y="0"/>
                  </a:lnTo>
                </a:path>
              </a:pathLst>
            </a:custGeom>
            <a:ln w="9525">
              <a:solidFill>
                <a:srgbClr val="000000"/>
              </a:solidFill>
              <a:prstDash val="sysDash"/>
            </a:ln>
          </p:spPr>
          <p:txBody>
            <a:bodyPr wrap="square" lIns="0" tIns="0" rIns="0" bIns="0" rtlCol="0"/>
            <a:lstStyle/>
            <a:p/>
          </p:txBody>
        </p:sp>
        <p:sp>
          <p:nvSpPr>
            <p:cNvPr id="11" name="object 11"/>
            <p:cNvSpPr/>
            <p:nvPr/>
          </p:nvSpPr>
          <p:spPr>
            <a:xfrm>
              <a:off x="5699759" y="2882900"/>
              <a:ext cx="50800" cy="1320800"/>
            </a:xfrm>
            <a:custGeom>
              <a:avLst/>
              <a:gdLst/>
              <a:ahLst/>
              <a:cxnLst/>
              <a:rect l="l" t="t" r="r" b="b"/>
              <a:pathLst>
                <a:path w="50800" h="1320800">
                  <a:moveTo>
                    <a:pt x="50800" y="1320800"/>
                  </a:moveTo>
                  <a:lnTo>
                    <a:pt x="31027" y="1320461"/>
                  </a:lnTo>
                  <a:lnTo>
                    <a:pt x="14879" y="1319537"/>
                  </a:lnTo>
                  <a:lnTo>
                    <a:pt x="3992" y="1318169"/>
                  </a:lnTo>
                  <a:lnTo>
                    <a:pt x="0" y="1316494"/>
                  </a:lnTo>
                  <a:lnTo>
                    <a:pt x="0" y="4305"/>
                  </a:lnTo>
                  <a:lnTo>
                    <a:pt x="3992" y="2630"/>
                  </a:lnTo>
                  <a:lnTo>
                    <a:pt x="14879" y="1262"/>
                  </a:lnTo>
                  <a:lnTo>
                    <a:pt x="31027" y="338"/>
                  </a:lnTo>
                  <a:lnTo>
                    <a:pt x="50800" y="0"/>
                  </a:lnTo>
                </a:path>
              </a:pathLst>
            </a:custGeom>
            <a:ln w="9525">
              <a:solidFill>
                <a:srgbClr val="000000"/>
              </a:solidFill>
              <a:prstDash val="sysDash"/>
            </a:ln>
          </p:spPr>
          <p:txBody>
            <a:bodyPr wrap="square" lIns="0" tIns="0" rIns="0" bIns="0" rtlCol="0"/>
            <a:lstStyle/>
            <a:p/>
          </p:txBody>
        </p:sp>
      </p:grpSp>
      <p:sp>
        <p:nvSpPr>
          <p:cNvPr id="12" name="object 12"/>
          <p:cNvSpPr txBox="1"/>
          <p:nvPr/>
        </p:nvSpPr>
        <p:spPr>
          <a:xfrm>
            <a:off x="539750" y="3112770"/>
            <a:ext cx="2750820" cy="368300"/>
          </a:xfrm>
          <a:prstGeom prst="rect">
            <a:avLst/>
          </a:prstGeom>
          <a:solidFill>
            <a:srgbClr val="FFC000"/>
          </a:solidFill>
          <a:ln w="12700">
            <a:solidFill>
              <a:srgbClr val="000000"/>
            </a:solidFill>
          </a:ln>
        </p:spPr>
        <p:txBody>
          <a:bodyPr wrap="square" lIns="0" tIns="38735" rIns="0" bIns="0" rtlCol="0" vert="horz">
            <a:spAutoFit/>
          </a:bodyPr>
          <a:lstStyle/>
          <a:p>
            <a:pPr marL="141605">
              <a:lnSpc>
                <a:spcPct val="100000"/>
              </a:lnSpc>
              <a:spcBef>
                <a:spcPts val="305"/>
              </a:spcBef>
            </a:pPr>
            <a:r>
              <a:rPr dirty="0" sz="1800" spc="5" b="1">
                <a:latin typeface="MS PGothic"/>
                <a:cs typeface="MS PGothic"/>
              </a:rPr>
              <a:t>（例）年</a:t>
            </a:r>
            <a:r>
              <a:rPr dirty="0" sz="1800" spc="10" b="1">
                <a:latin typeface="MS PGothic"/>
                <a:cs typeface="MS PGothic"/>
              </a:rPr>
              <a:t>収</a:t>
            </a:r>
            <a:r>
              <a:rPr dirty="0" sz="1800" spc="-5" b="1">
                <a:latin typeface="Arial"/>
                <a:cs typeface="Arial"/>
              </a:rPr>
              <a:t>900</a:t>
            </a:r>
            <a:r>
              <a:rPr dirty="0" sz="1800" spc="5" b="1">
                <a:latin typeface="MS PGothic"/>
                <a:cs typeface="MS PGothic"/>
              </a:rPr>
              <a:t>万円の場合</a:t>
            </a:r>
            <a:endParaRPr sz="1800">
              <a:latin typeface="MS PGothic"/>
              <a:cs typeface="MS PGothic"/>
            </a:endParaRPr>
          </a:p>
        </p:txBody>
      </p:sp>
      <p:sp>
        <p:nvSpPr>
          <p:cNvPr id="13" name="object 13"/>
          <p:cNvSpPr txBox="1">
            <a:spLocks noGrp="1"/>
          </p:cNvSpPr>
          <p:nvPr>
            <p:ph type="title"/>
          </p:nvPr>
        </p:nvSpPr>
        <p:spPr>
          <a:xfrm>
            <a:off x="279212" y="99314"/>
            <a:ext cx="528066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所得税改革</a:t>
            </a:r>
            <a:r>
              <a:rPr dirty="0" u="none" sz="1800">
                <a:solidFill>
                  <a:srgbClr val="404040"/>
                </a:solidFill>
              </a:rPr>
              <a:t>（</a:t>
            </a:r>
            <a:r>
              <a:rPr dirty="0" u="none" sz="1800" spc="150">
                <a:solidFill>
                  <a:srgbClr val="404040"/>
                </a:solidFill>
              </a:rPr>
              <a:t>B</a:t>
            </a:r>
            <a:r>
              <a:rPr dirty="0" u="none" sz="1800" spc="-70">
                <a:solidFill>
                  <a:srgbClr val="404040"/>
                </a:solidFill>
              </a:rPr>
              <a:t>I</a:t>
            </a:r>
            <a:r>
              <a:rPr dirty="0" u="none" sz="1800" spc="-15">
                <a:solidFill>
                  <a:srgbClr val="404040"/>
                </a:solidFill>
              </a:rPr>
              <a:t>+</a:t>
            </a:r>
            <a:r>
              <a:rPr dirty="0" u="none" sz="1800" spc="484">
                <a:solidFill>
                  <a:srgbClr val="404040"/>
                </a:solidFill>
              </a:rPr>
              <a:t>フラットタックス</a:t>
            </a:r>
            <a:r>
              <a:rPr dirty="0" u="none" sz="1800" spc="-15">
                <a:solidFill>
                  <a:srgbClr val="404040"/>
                </a:solidFill>
              </a:rPr>
              <a:t>+</a:t>
            </a:r>
            <a:r>
              <a:rPr dirty="0" u="none" sz="1800">
                <a:solidFill>
                  <a:srgbClr val="404040"/>
                </a:solidFill>
              </a:rPr>
              <a:t>総合課税）</a:t>
            </a:r>
            <a:endParaRPr sz="1800"/>
          </a:p>
        </p:txBody>
      </p:sp>
      <p:sp>
        <p:nvSpPr>
          <p:cNvPr id="14" name="object 14"/>
          <p:cNvSpPr txBox="1"/>
          <p:nvPr/>
        </p:nvSpPr>
        <p:spPr>
          <a:xfrm>
            <a:off x="5976075" y="4701950"/>
            <a:ext cx="1092835"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UI Semibold"/>
                <a:cs typeface="Yu Gothic UI Semibold"/>
              </a:rPr>
              <a:t>年収</a:t>
            </a:r>
            <a:r>
              <a:rPr dirty="0" sz="1800" spc="15" b="1">
                <a:latin typeface="Yu Gothic UI Semibold"/>
                <a:cs typeface="Yu Gothic UI Semibold"/>
              </a:rPr>
              <a:t>7</a:t>
            </a:r>
            <a:r>
              <a:rPr dirty="0" sz="1800" spc="10" b="1">
                <a:latin typeface="Yu Gothic UI Semibold"/>
                <a:cs typeface="Yu Gothic UI Semibold"/>
              </a:rPr>
              <a:t>0</a:t>
            </a:r>
            <a:r>
              <a:rPr dirty="0" sz="1800" b="1">
                <a:latin typeface="Yu Gothic UI Semibold"/>
                <a:cs typeface="Yu Gothic UI Semibold"/>
              </a:rPr>
              <a:t>0</a:t>
            </a:r>
            <a:r>
              <a:rPr dirty="0" sz="1800" b="1">
                <a:latin typeface="Yu Gothic UI Semibold"/>
                <a:cs typeface="Yu Gothic UI Semibold"/>
              </a:rPr>
              <a:t>万</a:t>
            </a:r>
            <a:endParaRPr sz="1800">
              <a:latin typeface="Yu Gothic UI Semibold"/>
              <a:cs typeface="Yu Gothic UI Semibold"/>
            </a:endParaRPr>
          </a:p>
        </p:txBody>
      </p:sp>
      <p:grpSp>
        <p:nvGrpSpPr>
          <p:cNvPr id="15" name="object 15"/>
          <p:cNvGrpSpPr/>
          <p:nvPr/>
        </p:nvGrpSpPr>
        <p:grpSpPr>
          <a:xfrm>
            <a:off x="5847397" y="5329241"/>
            <a:ext cx="1411605" cy="606425"/>
            <a:chOff x="5847397" y="5329241"/>
            <a:chExt cx="1411605" cy="606425"/>
          </a:xfrm>
        </p:grpSpPr>
        <p:pic>
          <p:nvPicPr>
            <p:cNvPr id="16" name="object 16"/>
            <p:cNvPicPr/>
            <p:nvPr/>
          </p:nvPicPr>
          <p:blipFill>
            <a:blip r:embed="rId5" cstate="print"/>
            <a:stretch>
              <a:fillRect/>
            </a:stretch>
          </p:blipFill>
          <p:spPr>
            <a:xfrm>
              <a:off x="5852160" y="5334000"/>
              <a:ext cx="1402079" cy="596900"/>
            </a:xfrm>
            <a:prstGeom prst="rect">
              <a:avLst/>
            </a:prstGeom>
          </p:spPr>
        </p:pic>
        <p:sp>
          <p:nvSpPr>
            <p:cNvPr id="17" name="object 17"/>
            <p:cNvSpPr/>
            <p:nvPr/>
          </p:nvSpPr>
          <p:spPr>
            <a:xfrm>
              <a:off x="5852159" y="5433482"/>
              <a:ext cx="1402080" cy="99695"/>
            </a:xfrm>
            <a:custGeom>
              <a:avLst/>
              <a:gdLst/>
              <a:ahLst/>
              <a:cxnLst/>
              <a:rect l="l" t="t" r="r" b="b"/>
              <a:pathLst>
                <a:path w="1402079" h="99695">
                  <a:moveTo>
                    <a:pt x="1402079" y="0"/>
                  </a:moveTo>
                  <a:lnTo>
                    <a:pt x="1366340" y="31442"/>
                  </a:lnTo>
                  <a:lnTo>
                    <a:pt x="1306367" y="50208"/>
                  </a:lnTo>
                  <a:lnTo>
                    <a:pt x="1266819" y="58750"/>
                  </a:lnTo>
                  <a:lnTo>
                    <a:pt x="1221468" y="66651"/>
                  </a:lnTo>
                  <a:lnTo>
                    <a:pt x="1170740" y="73849"/>
                  </a:lnTo>
                  <a:lnTo>
                    <a:pt x="1115064" y="80285"/>
                  </a:lnTo>
                  <a:lnTo>
                    <a:pt x="1054867" y="85897"/>
                  </a:lnTo>
                  <a:lnTo>
                    <a:pt x="990577" y="90624"/>
                  </a:lnTo>
                  <a:lnTo>
                    <a:pt x="922622" y="94407"/>
                  </a:lnTo>
                  <a:lnTo>
                    <a:pt x="851429" y="97184"/>
                  </a:lnTo>
                  <a:lnTo>
                    <a:pt x="777425" y="98895"/>
                  </a:lnTo>
                  <a:lnTo>
                    <a:pt x="701039" y="99479"/>
                  </a:lnTo>
                  <a:lnTo>
                    <a:pt x="624654" y="98895"/>
                  </a:lnTo>
                  <a:lnTo>
                    <a:pt x="550650" y="97184"/>
                  </a:lnTo>
                  <a:lnTo>
                    <a:pt x="479457" y="94407"/>
                  </a:lnTo>
                  <a:lnTo>
                    <a:pt x="411502" y="90624"/>
                  </a:lnTo>
                  <a:lnTo>
                    <a:pt x="347212" y="85897"/>
                  </a:lnTo>
                  <a:lnTo>
                    <a:pt x="287015" y="80285"/>
                  </a:lnTo>
                  <a:lnTo>
                    <a:pt x="231339" y="73849"/>
                  </a:lnTo>
                  <a:lnTo>
                    <a:pt x="180611" y="66651"/>
                  </a:lnTo>
                  <a:lnTo>
                    <a:pt x="135260" y="58750"/>
                  </a:lnTo>
                  <a:lnTo>
                    <a:pt x="95712" y="50208"/>
                  </a:lnTo>
                  <a:lnTo>
                    <a:pt x="35739" y="31442"/>
                  </a:lnTo>
                  <a:lnTo>
                    <a:pt x="4113" y="10839"/>
                  </a:lnTo>
                  <a:lnTo>
                    <a:pt x="0" y="0"/>
                  </a:lnTo>
                </a:path>
              </a:pathLst>
            </a:custGeom>
            <a:ln w="9524">
              <a:solidFill>
                <a:srgbClr val="000000"/>
              </a:solidFill>
              <a:prstDash val="sysDash"/>
            </a:ln>
          </p:spPr>
          <p:txBody>
            <a:bodyPr wrap="square" lIns="0" tIns="0" rIns="0" bIns="0" rtlCol="0"/>
            <a:lstStyle/>
            <a:p/>
          </p:txBody>
        </p:sp>
        <p:sp>
          <p:nvSpPr>
            <p:cNvPr id="18" name="object 18"/>
            <p:cNvSpPr/>
            <p:nvPr/>
          </p:nvSpPr>
          <p:spPr>
            <a:xfrm>
              <a:off x="5852159" y="5334003"/>
              <a:ext cx="1402080" cy="596900"/>
            </a:xfrm>
            <a:custGeom>
              <a:avLst/>
              <a:gdLst/>
              <a:ahLst/>
              <a:cxnLst/>
              <a:rect l="l" t="t" r="r" b="b"/>
              <a:pathLst>
                <a:path w="1402079" h="596900">
                  <a:moveTo>
                    <a:pt x="0" y="99479"/>
                  </a:moveTo>
                  <a:lnTo>
                    <a:pt x="35739" y="68036"/>
                  </a:lnTo>
                  <a:lnTo>
                    <a:pt x="95712" y="49270"/>
                  </a:lnTo>
                  <a:lnTo>
                    <a:pt x="135260" y="40728"/>
                  </a:lnTo>
                  <a:lnTo>
                    <a:pt x="180611" y="32827"/>
                  </a:lnTo>
                  <a:lnTo>
                    <a:pt x="231339" y="25629"/>
                  </a:lnTo>
                  <a:lnTo>
                    <a:pt x="287015" y="19193"/>
                  </a:lnTo>
                  <a:lnTo>
                    <a:pt x="347212" y="13581"/>
                  </a:lnTo>
                  <a:lnTo>
                    <a:pt x="411502" y="8854"/>
                  </a:lnTo>
                  <a:lnTo>
                    <a:pt x="479457" y="5071"/>
                  </a:lnTo>
                  <a:lnTo>
                    <a:pt x="550650" y="2294"/>
                  </a:lnTo>
                  <a:lnTo>
                    <a:pt x="624654" y="583"/>
                  </a:lnTo>
                  <a:lnTo>
                    <a:pt x="701040" y="0"/>
                  </a:lnTo>
                  <a:lnTo>
                    <a:pt x="777425" y="583"/>
                  </a:lnTo>
                  <a:lnTo>
                    <a:pt x="851429" y="2294"/>
                  </a:lnTo>
                  <a:lnTo>
                    <a:pt x="922622" y="5071"/>
                  </a:lnTo>
                  <a:lnTo>
                    <a:pt x="990577" y="8854"/>
                  </a:lnTo>
                  <a:lnTo>
                    <a:pt x="1054867" y="13581"/>
                  </a:lnTo>
                  <a:lnTo>
                    <a:pt x="1115064" y="19193"/>
                  </a:lnTo>
                  <a:lnTo>
                    <a:pt x="1170740" y="25629"/>
                  </a:lnTo>
                  <a:lnTo>
                    <a:pt x="1221468" y="32827"/>
                  </a:lnTo>
                  <a:lnTo>
                    <a:pt x="1266819" y="40728"/>
                  </a:lnTo>
                  <a:lnTo>
                    <a:pt x="1306367" y="49270"/>
                  </a:lnTo>
                  <a:lnTo>
                    <a:pt x="1366340" y="68036"/>
                  </a:lnTo>
                  <a:lnTo>
                    <a:pt x="1402080" y="99479"/>
                  </a:lnTo>
                  <a:lnTo>
                    <a:pt x="1402080" y="497408"/>
                  </a:lnTo>
                  <a:lnTo>
                    <a:pt x="1366340" y="528857"/>
                  </a:lnTo>
                  <a:lnTo>
                    <a:pt x="1306367" y="547625"/>
                  </a:lnTo>
                  <a:lnTo>
                    <a:pt x="1266819" y="556168"/>
                  </a:lnTo>
                  <a:lnTo>
                    <a:pt x="1221468" y="564070"/>
                  </a:lnTo>
                  <a:lnTo>
                    <a:pt x="1170740" y="571269"/>
                  </a:lnTo>
                  <a:lnTo>
                    <a:pt x="1115064" y="577705"/>
                  </a:lnTo>
                  <a:lnTo>
                    <a:pt x="1054867" y="583317"/>
                  </a:lnTo>
                  <a:lnTo>
                    <a:pt x="990577" y="588045"/>
                  </a:lnTo>
                  <a:lnTo>
                    <a:pt x="922622" y="591828"/>
                  </a:lnTo>
                  <a:lnTo>
                    <a:pt x="851429" y="594605"/>
                  </a:lnTo>
                  <a:lnTo>
                    <a:pt x="777425" y="596316"/>
                  </a:lnTo>
                  <a:lnTo>
                    <a:pt x="701040" y="596900"/>
                  </a:lnTo>
                  <a:lnTo>
                    <a:pt x="624654" y="596316"/>
                  </a:lnTo>
                  <a:lnTo>
                    <a:pt x="550650" y="594605"/>
                  </a:lnTo>
                  <a:lnTo>
                    <a:pt x="479457" y="591828"/>
                  </a:lnTo>
                  <a:lnTo>
                    <a:pt x="411502" y="588045"/>
                  </a:lnTo>
                  <a:lnTo>
                    <a:pt x="347212" y="583317"/>
                  </a:lnTo>
                  <a:lnTo>
                    <a:pt x="287015" y="577705"/>
                  </a:lnTo>
                  <a:lnTo>
                    <a:pt x="231339" y="571269"/>
                  </a:lnTo>
                  <a:lnTo>
                    <a:pt x="180611" y="564070"/>
                  </a:lnTo>
                  <a:lnTo>
                    <a:pt x="135260" y="556168"/>
                  </a:lnTo>
                  <a:lnTo>
                    <a:pt x="95712" y="547625"/>
                  </a:lnTo>
                  <a:lnTo>
                    <a:pt x="35739" y="528857"/>
                  </a:lnTo>
                  <a:lnTo>
                    <a:pt x="0" y="497408"/>
                  </a:lnTo>
                  <a:lnTo>
                    <a:pt x="0" y="99479"/>
                  </a:lnTo>
                  <a:close/>
                </a:path>
              </a:pathLst>
            </a:custGeom>
            <a:ln w="9525">
              <a:solidFill>
                <a:srgbClr val="000000"/>
              </a:solidFill>
              <a:prstDash val="sysDash"/>
            </a:ln>
          </p:spPr>
          <p:txBody>
            <a:bodyPr wrap="square" lIns="0" tIns="0" rIns="0" bIns="0" rtlCol="0"/>
            <a:lstStyle/>
            <a:p/>
          </p:txBody>
        </p:sp>
      </p:grpSp>
      <p:sp>
        <p:nvSpPr>
          <p:cNvPr id="19" name="object 19"/>
          <p:cNvSpPr txBox="1"/>
          <p:nvPr/>
        </p:nvSpPr>
        <p:spPr>
          <a:xfrm>
            <a:off x="5824244" y="5426579"/>
            <a:ext cx="1447800" cy="922655"/>
          </a:xfrm>
          <a:prstGeom prst="rect">
            <a:avLst/>
          </a:prstGeom>
        </p:spPr>
        <p:txBody>
          <a:bodyPr wrap="square" lIns="0" tIns="12700" rIns="0" bIns="0" rtlCol="0" vert="horz">
            <a:spAutoFit/>
          </a:bodyPr>
          <a:lstStyle/>
          <a:p>
            <a:pPr marL="269240" marR="5080" indent="-257175">
              <a:lnSpc>
                <a:spcPct val="100000"/>
              </a:lnSpc>
              <a:spcBef>
                <a:spcPts val="100"/>
              </a:spcBef>
            </a:pPr>
            <a:r>
              <a:rPr dirty="0" sz="1400" spc="350" b="1">
                <a:solidFill>
                  <a:srgbClr val="FFFFFF"/>
                </a:solidFill>
                <a:latin typeface="Yu Gothic UI Semibold"/>
                <a:cs typeface="Yu Gothic UI Semibold"/>
              </a:rPr>
              <a:t>フラットタックス </a:t>
            </a:r>
            <a:r>
              <a:rPr dirty="0" sz="1400" spc="80" b="1">
                <a:solidFill>
                  <a:srgbClr val="FFFFFF"/>
                </a:solidFill>
                <a:latin typeface="Yu Gothic UI Semibold"/>
                <a:cs typeface="Yu Gothic UI Semibold"/>
              </a:rPr>
              <a:t>年収</a:t>
            </a:r>
            <a:r>
              <a:rPr dirty="0" sz="1400" spc="65" b="1">
                <a:solidFill>
                  <a:srgbClr val="FFFFFF"/>
                </a:solidFill>
                <a:latin typeface="Yu Gothic UI Semibold"/>
                <a:cs typeface="Yu Gothic UI Semibold"/>
              </a:rPr>
              <a:t>の</a:t>
            </a:r>
            <a:r>
              <a:rPr dirty="0" sz="1400" spc="70" b="1">
                <a:solidFill>
                  <a:srgbClr val="FFFFFF"/>
                </a:solidFill>
                <a:latin typeface="Yu Gothic UI Semibold"/>
                <a:cs typeface="Yu Gothic UI Semibold"/>
              </a:rPr>
              <a:t>10％</a:t>
            </a:r>
            <a:endParaRPr sz="1400">
              <a:latin typeface="Yu Gothic UI Semibold"/>
              <a:cs typeface="Yu Gothic UI Semibold"/>
            </a:endParaRPr>
          </a:p>
          <a:p>
            <a:pPr marL="300990">
              <a:lnSpc>
                <a:spcPct val="100000"/>
              </a:lnSpc>
              <a:spcBef>
                <a:spcPts val="1545"/>
              </a:spcBef>
            </a:pPr>
            <a:r>
              <a:rPr dirty="0" sz="1800" spc="25" b="1">
                <a:latin typeface="Yu Gothic UI Semibold"/>
                <a:cs typeface="Yu Gothic UI Semibold"/>
              </a:rPr>
              <a:t>BI</a:t>
            </a:r>
            <a:r>
              <a:rPr dirty="0" sz="1200" spc="25" b="1">
                <a:solidFill>
                  <a:srgbClr val="585858"/>
                </a:solidFill>
                <a:latin typeface="Yu Gothic UI Semibold"/>
                <a:cs typeface="Yu Gothic UI Semibold"/>
              </a:rPr>
              <a:t>（</a:t>
            </a:r>
            <a:r>
              <a:rPr dirty="0" sz="1200" b="1">
                <a:solidFill>
                  <a:srgbClr val="585858"/>
                </a:solidFill>
                <a:latin typeface="Yu Gothic UI Semibold"/>
                <a:cs typeface="Yu Gothic UI Semibold"/>
              </a:rPr>
              <a:t>非課税）</a:t>
            </a:r>
            <a:endParaRPr sz="1200">
              <a:latin typeface="Yu Gothic UI Semibold"/>
              <a:cs typeface="Yu Gothic UI Semibold"/>
            </a:endParaRPr>
          </a:p>
        </p:txBody>
      </p:sp>
      <p:grpSp>
        <p:nvGrpSpPr>
          <p:cNvPr id="20" name="object 20"/>
          <p:cNvGrpSpPr/>
          <p:nvPr/>
        </p:nvGrpSpPr>
        <p:grpSpPr>
          <a:xfrm>
            <a:off x="7333297" y="5283521"/>
            <a:ext cx="1713864" cy="591185"/>
            <a:chOff x="7333297" y="5283521"/>
            <a:chExt cx="1713864" cy="591185"/>
          </a:xfrm>
        </p:grpSpPr>
        <p:sp>
          <p:nvSpPr>
            <p:cNvPr id="21" name="object 21"/>
            <p:cNvSpPr/>
            <p:nvPr/>
          </p:nvSpPr>
          <p:spPr>
            <a:xfrm>
              <a:off x="7338059" y="5435599"/>
              <a:ext cx="360680" cy="355600"/>
            </a:xfrm>
            <a:custGeom>
              <a:avLst/>
              <a:gdLst/>
              <a:ahLst/>
              <a:cxnLst/>
              <a:rect l="l" t="t" r="r" b="b"/>
              <a:pathLst>
                <a:path w="360679" h="355600">
                  <a:moveTo>
                    <a:pt x="183121" y="0"/>
                  </a:moveTo>
                  <a:lnTo>
                    <a:pt x="183121" y="88900"/>
                  </a:lnTo>
                  <a:lnTo>
                    <a:pt x="0" y="88900"/>
                  </a:lnTo>
                  <a:lnTo>
                    <a:pt x="0" y="266700"/>
                  </a:lnTo>
                  <a:lnTo>
                    <a:pt x="183121" y="266700"/>
                  </a:lnTo>
                  <a:lnTo>
                    <a:pt x="183121" y="355600"/>
                  </a:lnTo>
                  <a:lnTo>
                    <a:pt x="360680" y="177800"/>
                  </a:lnTo>
                  <a:lnTo>
                    <a:pt x="183121" y="0"/>
                  </a:lnTo>
                  <a:close/>
                </a:path>
              </a:pathLst>
            </a:custGeom>
            <a:solidFill>
              <a:srgbClr val="BADFE2"/>
            </a:solidFill>
          </p:spPr>
          <p:txBody>
            <a:bodyPr wrap="square" lIns="0" tIns="0" rIns="0" bIns="0" rtlCol="0"/>
            <a:lstStyle/>
            <a:p/>
          </p:txBody>
        </p:sp>
        <p:sp>
          <p:nvSpPr>
            <p:cNvPr id="22" name="object 22"/>
            <p:cNvSpPr/>
            <p:nvPr/>
          </p:nvSpPr>
          <p:spPr>
            <a:xfrm>
              <a:off x="7338059" y="5435599"/>
              <a:ext cx="360680" cy="355600"/>
            </a:xfrm>
            <a:custGeom>
              <a:avLst/>
              <a:gdLst/>
              <a:ahLst/>
              <a:cxnLst/>
              <a:rect l="l" t="t" r="r" b="b"/>
              <a:pathLst>
                <a:path w="360679" h="355600">
                  <a:moveTo>
                    <a:pt x="0" y="88900"/>
                  </a:moveTo>
                  <a:lnTo>
                    <a:pt x="183121" y="88900"/>
                  </a:lnTo>
                  <a:lnTo>
                    <a:pt x="183121" y="0"/>
                  </a:lnTo>
                  <a:lnTo>
                    <a:pt x="360680" y="177800"/>
                  </a:lnTo>
                  <a:lnTo>
                    <a:pt x="183121" y="355600"/>
                  </a:lnTo>
                  <a:lnTo>
                    <a:pt x="183121" y="266700"/>
                  </a:lnTo>
                  <a:lnTo>
                    <a:pt x="0" y="266700"/>
                  </a:lnTo>
                  <a:lnTo>
                    <a:pt x="0" y="88900"/>
                  </a:lnTo>
                  <a:close/>
                </a:path>
              </a:pathLst>
            </a:custGeom>
            <a:ln w="9525">
              <a:solidFill>
                <a:srgbClr val="000000"/>
              </a:solidFill>
            </a:ln>
          </p:spPr>
          <p:txBody>
            <a:bodyPr wrap="square" lIns="0" tIns="0" rIns="0" bIns="0" rtlCol="0"/>
            <a:lstStyle/>
            <a:p/>
          </p:txBody>
        </p:sp>
        <p:pic>
          <p:nvPicPr>
            <p:cNvPr id="23" name="object 23"/>
            <p:cNvPicPr/>
            <p:nvPr/>
          </p:nvPicPr>
          <p:blipFill>
            <a:blip r:embed="rId6" cstate="print"/>
            <a:stretch>
              <a:fillRect/>
            </a:stretch>
          </p:blipFill>
          <p:spPr>
            <a:xfrm>
              <a:off x="7749540" y="5288280"/>
              <a:ext cx="1292859" cy="581659"/>
            </a:xfrm>
            <a:prstGeom prst="rect">
              <a:avLst/>
            </a:prstGeom>
          </p:spPr>
        </p:pic>
        <p:sp>
          <p:nvSpPr>
            <p:cNvPr id="24" name="object 24"/>
            <p:cNvSpPr/>
            <p:nvPr/>
          </p:nvSpPr>
          <p:spPr>
            <a:xfrm>
              <a:off x="7749539" y="5385222"/>
              <a:ext cx="1292860" cy="97155"/>
            </a:xfrm>
            <a:custGeom>
              <a:avLst/>
              <a:gdLst/>
              <a:ahLst/>
              <a:cxnLst/>
              <a:rect l="l" t="t" r="r" b="b"/>
              <a:pathLst>
                <a:path w="1292859" h="97154">
                  <a:moveTo>
                    <a:pt x="1292859" y="0"/>
                  </a:moveTo>
                  <a:lnTo>
                    <a:pt x="1255173" y="32695"/>
                  </a:lnTo>
                  <a:lnTo>
                    <a:pt x="1192217" y="51970"/>
                  </a:lnTo>
                  <a:lnTo>
                    <a:pt x="1150845" y="60632"/>
                  </a:lnTo>
                  <a:lnTo>
                    <a:pt x="1103523" y="68548"/>
                  </a:lnTo>
                  <a:lnTo>
                    <a:pt x="1050737" y="75644"/>
                  </a:lnTo>
                  <a:lnTo>
                    <a:pt x="992971" y="81848"/>
                  </a:lnTo>
                  <a:lnTo>
                    <a:pt x="930711" y="87087"/>
                  </a:lnTo>
                  <a:lnTo>
                    <a:pt x="864442" y="91288"/>
                  </a:lnTo>
                  <a:lnTo>
                    <a:pt x="794649" y="94379"/>
                  </a:lnTo>
                  <a:lnTo>
                    <a:pt x="721816" y="96286"/>
                  </a:lnTo>
                  <a:lnTo>
                    <a:pt x="646429" y="96939"/>
                  </a:lnTo>
                  <a:lnTo>
                    <a:pt x="571043" y="96286"/>
                  </a:lnTo>
                  <a:lnTo>
                    <a:pt x="498210" y="94379"/>
                  </a:lnTo>
                  <a:lnTo>
                    <a:pt x="428417" y="91288"/>
                  </a:lnTo>
                  <a:lnTo>
                    <a:pt x="362148" y="87087"/>
                  </a:lnTo>
                  <a:lnTo>
                    <a:pt x="299888" y="81848"/>
                  </a:lnTo>
                  <a:lnTo>
                    <a:pt x="242122" y="75644"/>
                  </a:lnTo>
                  <a:lnTo>
                    <a:pt x="189336" y="68548"/>
                  </a:lnTo>
                  <a:lnTo>
                    <a:pt x="142014" y="60632"/>
                  </a:lnTo>
                  <a:lnTo>
                    <a:pt x="100642" y="51970"/>
                  </a:lnTo>
                  <a:lnTo>
                    <a:pt x="37686" y="32695"/>
                  </a:lnTo>
                  <a:lnTo>
                    <a:pt x="4349" y="11306"/>
                  </a:lnTo>
                  <a:lnTo>
                    <a:pt x="0" y="0"/>
                  </a:lnTo>
                </a:path>
              </a:pathLst>
            </a:custGeom>
            <a:ln w="9525">
              <a:solidFill>
                <a:srgbClr val="000000"/>
              </a:solidFill>
            </a:ln>
          </p:spPr>
          <p:txBody>
            <a:bodyPr wrap="square" lIns="0" tIns="0" rIns="0" bIns="0" rtlCol="0"/>
            <a:lstStyle/>
            <a:p/>
          </p:txBody>
        </p:sp>
        <p:sp>
          <p:nvSpPr>
            <p:cNvPr id="25" name="object 25"/>
            <p:cNvSpPr/>
            <p:nvPr/>
          </p:nvSpPr>
          <p:spPr>
            <a:xfrm>
              <a:off x="7749539" y="5288283"/>
              <a:ext cx="1292860" cy="581660"/>
            </a:xfrm>
            <a:custGeom>
              <a:avLst/>
              <a:gdLst/>
              <a:ahLst/>
              <a:cxnLst/>
              <a:rect l="l" t="t" r="r" b="b"/>
              <a:pathLst>
                <a:path w="1292859" h="581660">
                  <a:moveTo>
                    <a:pt x="0" y="96939"/>
                  </a:moveTo>
                  <a:lnTo>
                    <a:pt x="37686" y="64243"/>
                  </a:lnTo>
                  <a:lnTo>
                    <a:pt x="100642" y="44968"/>
                  </a:lnTo>
                  <a:lnTo>
                    <a:pt x="142014" y="36306"/>
                  </a:lnTo>
                  <a:lnTo>
                    <a:pt x="189336" y="28390"/>
                  </a:lnTo>
                  <a:lnTo>
                    <a:pt x="242122" y="21294"/>
                  </a:lnTo>
                  <a:lnTo>
                    <a:pt x="299888" y="15090"/>
                  </a:lnTo>
                  <a:lnTo>
                    <a:pt x="362148" y="9852"/>
                  </a:lnTo>
                  <a:lnTo>
                    <a:pt x="428417" y="5650"/>
                  </a:lnTo>
                  <a:lnTo>
                    <a:pt x="498210" y="2559"/>
                  </a:lnTo>
                  <a:lnTo>
                    <a:pt x="571043" y="652"/>
                  </a:lnTo>
                  <a:lnTo>
                    <a:pt x="646430" y="0"/>
                  </a:lnTo>
                  <a:lnTo>
                    <a:pt x="721816" y="652"/>
                  </a:lnTo>
                  <a:lnTo>
                    <a:pt x="794649" y="2559"/>
                  </a:lnTo>
                  <a:lnTo>
                    <a:pt x="864442" y="5650"/>
                  </a:lnTo>
                  <a:lnTo>
                    <a:pt x="930711" y="9852"/>
                  </a:lnTo>
                  <a:lnTo>
                    <a:pt x="992971" y="15090"/>
                  </a:lnTo>
                  <a:lnTo>
                    <a:pt x="1050737" y="21294"/>
                  </a:lnTo>
                  <a:lnTo>
                    <a:pt x="1103523" y="28390"/>
                  </a:lnTo>
                  <a:lnTo>
                    <a:pt x="1150845" y="36306"/>
                  </a:lnTo>
                  <a:lnTo>
                    <a:pt x="1192217" y="44968"/>
                  </a:lnTo>
                  <a:lnTo>
                    <a:pt x="1255173" y="64243"/>
                  </a:lnTo>
                  <a:lnTo>
                    <a:pt x="1288510" y="85632"/>
                  </a:lnTo>
                  <a:lnTo>
                    <a:pt x="1292860" y="96939"/>
                  </a:lnTo>
                  <a:lnTo>
                    <a:pt x="1292860" y="484708"/>
                  </a:lnTo>
                  <a:lnTo>
                    <a:pt x="1255173" y="517405"/>
                  </a:lnTo>
                  <a:lnTo>
                    <a:pt x="1192217" y="536682"/>
                  </a:lnTo>
                  <a:lnTo>
                    <a:pt x="1150845" y="545345"/>
                  </a:lnTo>
                  <a:lnTo>
                    <a:pt x="1103523" y="553262"/>
                  </a:lnTo>
                  <a:lnTo>
                    <a:pt x="1050737" y="560360"/>
                  </a:lnTo>
                  <a:lnTo>
                    <a:pt x="992971" y="566565"/>
                  </a:lnTo>
                  <a:lnTo>
                    <a:pt x="930711" y="571805"/>
                  </a:lnTo>
                  <a:lnTo>
                    <a:pt x="864442" y="576007"/>
                  </a:lnTo>
                  <a:lnTo>
                    <a:pt x="794649" y="579099"/>
                  </a:lnTo>
                  <a:lnTo>
                    <a:pt x="721816" y="581007"/>
                  </a:lnTo>
                  <a:lnTo>
                    <a:pt x="646430" y="581659"/>
                  </a:lnTo>
                  <a:lnTo>
                    <a:pt x="571043" y="581007"/>
                  </a:lnTo>
                  <a:lnTo>
                    <a:pt x="498210" y="579099"/>
                  </a:lnTo>
                  <a:lnTo>
                    <a:pt x="428417" y="576007"/>
                  </a:lnTo>
                  <a:lnTo>
                    <a:pt x="362148" y="571805"/>
                  </a:lnTo>
                  <a:lnTo>
                    <a:pt x="299888" y="566565"/>
                  </a:lnTo>
                  <a:lnTo>
                    <a:pt x="242122" y="560360"/>
                  </a:lnTo>
                  <a:lnTo>
                    <a:pt x="189336" y="553262"/>
                  </a:lnTo>
                  <a:lnTo>
                    <a:pt x="142014" y="545345"/>
                  </a:lnTo>
                  <a:lnTo>
                    <a:pt x="100642" y="536682"/>
                  </a:lnTo>
                  <a:lnTo>
                    <a:pt x="37686" y="517405"/>
                  </a:lnTo>
                  <a:lnTo>
                    <a:pt x="4349" y="496014"/>
                  </a:lnTo>
                  <a:lnTo>
                    <a:pt x="0" y="484708"/>
                  </a:lnTo>
                  <a:lnTo>
                    <a:pt x="0" y="96939"/>
                  </a:lnTo>
                  <a:close/>
                </a:path>
              </a:pathLst>
            </a:custGeom>
            <a:ln w="9524">
              <a:solidFill>
                <a:srgbClr val="000000"/>
              </a:solidFill>
            </a:ln>
          </p:spPr>
          <p:txBody>
            <a:bodyPr wrap="square" lIns="0" tIns="0" rIns="0" bIns="0" rtlCol="0"/>
            <a:lstStyle/>
            <a:p/>
          </p:txBody>
        </p:sp>
      </p:grpSp>
      <p:sp>
        <p:nvSpPr>
          <p:cNvPr id="26" name="object 26"/>
          <p:cNvSpPr txBox="1"/>
          <p:nvPr/>
        </p:nvSpPr>
        <p:spPr>
          <a:xfrm>
            <a:off x="8112200" y="5534201"/>
            <a:ext cx="57912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FFFFFF"/>
                </a:solidFill>
                <a:latin typeface="Yu Gothic UI Semibold"/>
                <a:cs typeface="Yu Gothic UI Semibold"/>
              </a:rPr>
              <a:t>70</a:t>
            </a:r>
            <a:r>
              <a:rPr dirty="0" sz="1400" spc="10" b="1">
                <a:solidFill>
                  <a:srgbClr val="FFFFFF"/>
                </a:solidFill>
                <a:latin typeface="Yu Gothic UI Semibold"/>
                <a:cs typeface="Yu Gothic UI Semibold"/>
              </a:rPr>
              <a:t>万円</a:t>
            </a:r>
            <a:endParaRPr sz="1400">
              <a:latin typeface="Yu Gothic UI Semibold"/>
              <a:cs typeface="Yu Gothic UI Semibold"/>
            </a:endParaRPr>
          </a:p>
        </p:txBody>
      </p:sp>
      <p:grpSp>
        <p:nvGrpSpPr>
          <p:cNvPr id="27" name="object 27"/>
          <p:cNvGrpSpPr/>
          <p:nvPr/>
        </p:nvGrpSpPr>
        <p:grpSpPr>
          <a:xfrm>
            <a:off x="5870257" y="3612197"/>
            <a:ext cx="3176905" cy="677545"/>
            <a:chOff x="5870257" y="3612197"/>
            <a:chExt cx="3176905" cy="677545"/>
          </a:xfrm>
        </p:grpSpPr>
        <p:pic>
          <p:nvPicPr>
            <p:cNvPr id="28" name="object 28"/>
            <p:cNvPicPr/>
            <p:nvPr/>
          </p:nvPicPr>
          <p:blipFill>
            <a:blip r:embed="rId7" cstate="print"/>
            <a:stretch>
              <a:fillRect/>
            </a:stretch>
          </p:blipFill>
          <p:spPr>
            <a:xfrm>
              <a:off x="5875020" y="3703319"/>
              <a:ext cx="1292859" cy="581659"/>
            </a:xfrm>
            <a:prstGeom prst="rect">
              <a:avLst/>
            </a:prstGeom>
          </p:spPr>
        </p:pic>
        <p:sp>
          <p:nvSpPr>
            <p:cNvPr id="29" name="object 29"/>
            <p:cNvSpPr/>
            <p:nvPr/>
          </p:nvSpPr>
          <p:spPr>
            <a:xfrm>
              <a:off x="5875020" y="3800264"/>
              <a:ext cx="1292860" cy="97155"/>
            </a:xfrm>
            <a:custGeom>
              <a:avLst/>
              <a:gdLst/>
              <a:ahLst/>
              <a:cxnLst/>
              <a:rect l="l" t="t" r="r" b="b"/>
              <a:pathLst>
                <a:path w="1292859" h="97154">
                  <a:moveTo>
                    <a:pt x="1292860" y="0"/>
                  </a:moveTo>
                  <a:lnTo>
                    <a:pt x="1255173" y="32695"/>
                  </a:lnTo>
                  <a:lnTo>
                    <a:pt x="1192217" y="51970"/>
                  </a:lnTo>
                  <a:lnTo>
                    <a:pt x="1150845" y="60632"/>
                  </a:lnTo>
                  <a:lnTo>
                    <a:pt x="1103523" y="68548"/>
                  </a:lnTo>
                  <a:lnTo>
                    <a:pt x="1050737" y="75644"/>
                  </a:lnTo>
                  <a:lnTo>
                    <a:pt x="992971" y="81848"/>
                  </a:lnTo>
                  <a:lnTo>
                    <a:pt x="930711" y="87087"/>
                  </a:lnTo>
                  <a:lnTo>
                    <a:pt x="864442" y="91288"/>
                  </a:lnTo>
                  <a:lnTo>
                    <a:pt x="794649" y="94379"/>
                  </a:lnTo>
                  <a:lnTo>
                    <a:pt x="721816" y="96286"/>
                  </a:lnTo>
                  <a:lnTo>
                    <a:pt x="646430" y="96939"/>
                  </a:lnTo>
                  <a:lnTo>
                    <a:pt x="571043" y="96286"/>
                  </a:lnTo>
                  <a:lnTo>
                    <a:pt x="498210" y="94379"/>
                  </a:lnTo>
                  <a:lnTo>
                    <a:pt x="428417" y="91288"/>
                  </a:lnTo>
                  <a:lnTo>
                    <a:pt x="362148" y="87087"/>
                  </a:lnTo>
                  <a:lnTo>
                    <a:pt x="299888" y="81848"/>
                  </a:lnTo>
                  <a:lnTo>
                    <a:pt x="242122" y="75644"/>
                  </a:lnTo>
                  <a:lnTo>
                    <a:pt x="189336" y="68548"/>
                  </a:lnTo>
                  <a:lnTo>
                    <a:pt x="142014" y="60632"/>
                  </a:lnTo>
                  <a:lnTo>
                    <a:pt x="100642" y="51970"/>
                  </a:lnTo>
                  <a:lnTo>
                    <a:pt x="37686" y="32695"/>
                  </a:lnTo>
                  <a:lnTo>
                    <a:pt x="4349" y="11306"/>
                  </a:lnTo>
                  <a:lnTo>
                    <a:pt x="0" y="0"/>
                  </a:lnTo>
                </a:path>
              </a:pathLst>
            </a:custGeom>
            <a:ln w="9525">
              <a:solidFill>
                <a:srgbClr val="000000"/>
              </a:solidFill>
              <a:prstDash val="sysDash"/>
            </a:ln>
          </p:spPr>
          <p:txBody>
            <a:bodyPr wrap="square" lIns="0" tIns="0" rIns="0" bIns="0" rtlCol="0"/>
            <a:lstStyle/>
            <a:p/>
          </p:txBody>
        </p:sp>
        <p:sp>
          <p:nvSpPr>
            <p:cNvPr id="30" name="object 30"/>
            <p:cNvSpPr/>
            <p:nvPr/>
          </p:nvSpPr>
          <p:spPr>
            <a:xfrm>
              <a:off x="5875020" y="3703324"/>
              <a:ext cx="1292860" cy="581660"/>
            </a:xfrm>
            <a:custGeom>
              <a:avLst/>
              <a:gdLst/>
              <a:ahLst/>
              <a:cxnLst/>
              <a:rect l="l" t="t" r="r" b="b"/>
              <a:pathLst>
                <a:path w="1292859" h="581660">
                  <a:moveTo>
                    <a:pt x="0" y="96939"/>
                  </a:moveTo>
                  <a:lnTo>
                    <a:pt x="37686" y="64243"/>
                  </a:lnTo>
                  <a:lnTo>
                    <a:pt x="100642" y="44968"/>
                  </a:lnTo>
                  <a:lnTo>
                    <a:pt x="142014" y="36306"/>
                  </a:lnTo>
                  <a:lnTo>
                    <a:pt x="189336" y="28390"/>
                  </a:lnTo>
                  <a:lnTo>
                    <a:pt x="242122" y="21294"/>
                  </a:lnTo>
                  <a:lnTo>
                    <a:pt x="299888" y="15090"/>
                  </a:lnTo>
                  <a:lnTo>
                    <a:pt x="362148" y="9852"/>
                  </a:lnTo>
                  <a:lnTo>
                    <a:pt x="428417" y="5650"/>
                  </a:lnTo>
                  <a:lnTo>
                    <a:pt x="498210" y="2559"/>
                  </a:lnTo>
                  <a:lnTo>
                    <a:pt x="571043" y="652"/>
                  </a:lnTo>
                  <a:lnTo>
                    <a:pt x="646430" y="0"/>
                  </a:lnTo>
                  <a:lnTo>
                    <a:pt x="721816" y="652"/>
                  </a:lnTo>
                  <a:lnTo>
                    <a:pt x="794649" y="2559"/>
                  </a:lnTo>
                  <a:lnTo>
                    <a:pt x="864442" y="5650"/>
                  </a:lnTo>
                  <a:lnTo>
                    <a:pt x="930711" y="9852"/>
                  </a:lnTo>
                  <a:lnTo>
                    <a:pt x="992971" y="15090"/>
                  </a:lnTo>
                  <a:lnTo>
                    <a:pt x="1050737" y="21294"/>
                  </a:lnTo>
                  <a:lnTo>
                    <a:pt x="1103523" y="28390"/>
                  </a:lnTo>
                  <a:lnTo>
                    <a:pt x="1150845" y="36306"/>
                  </a:lnTo>
                  <a:lnTo>
                    <a:pt x="1192217" y="44968"/>
                  </a:lnTo>
                  <a:lnTo>
                    <a:pt x="1255173" y="64243"/>
                  </a:lnTo>
                  <a:lnTo>
                    <a:pt x="1288510" y="85632"/>
                  </a:lnTo>
                  <a:lnTo>
                    <a:pt x="1292860" y="96939"/>
                  </a:lnTo>
                  <a:lnTo>
                    <a:pt x="1292860" y="484708"/>
                  </a:lnTo>
                  <a:lnTo>
                    <a:pt x="1255173" y="517405"/>
                  </a:lnTo>
                  <a:lnTo>
                    <a:pt x="1192217" y="536682"/>
                  </a:lnTo>
                  <a:lnTo>
                    <a:pt x="1150845" y="545345"/>
                  </a:lnTo>
                  <a:lnTo>
                    <a:pt x="1103523" y="553262"/>
                  </a:lnTo>
                  <a:lnTo>
                    <a:pt x="1050737" y="560360"/>
                  </a:lnTo>
                  <a:lnTo>
                    <a:pt x="992971" y="566565"/>
                  </a:lnTo>
                  <a:lnTo>
                    <a:pt x="930711" y="571805"/>
                  </a:lnTo>
                  <a:lnTo>
                    <a:pt x="864442" y="576007"/>
                  </a:lnTo>
                  <a:lnTo>
                    <a:pt x="794649" y="579099"/>
                  </a:lnTo>
                  <a:lnTo>
                    <a:pt x="721816" y="581007"/>
                  </a:lnTo>
                  <a:lnTo>
                    <a:pt x="646430" y="581660"/>
                  </a:lnTo>
                  <a:lnTo>
                    <a:pt x="571043" y="581007"/>
                  </a:lnTo>
                  <a:lnTo>
                    <a:pt x="498210" y="579099"/>
                  </a:lnTo>
                  <a:lnTo>
                    <a:pt x="428417" y="576007"/>
                  </a:lnTo>
                  <a:lnTo>
                    <a:pt x="362148" y="571805"/>
                  </a:lnTo>
                  <a:lnTo>
                    <a:pt x="299888" y="566565"/>
                  </a:lnTo>
                  <a:lnTo>
                    <a:pt x="242122" y="560360"/>
                  </a:lnTo>
                  <a:lnTo>
                    <a:pt x="189336" y="553262"/>
                  </a:lnTo>
                  <a:lnTo>
                    <a:pt x="142014" y="545345"/>
                  </a:lnTo>
                  <a:lnTo>
                    <a:pt x="100642" y="536682"/>
                  </a:lnTo>
                  <a:lnTo>
                    <a:pt x="37686" y="517405"/>
                  </a:lnTo>
                  <a:lnTo>
                    <a:pt x="4349" y="496014"/>
                  </a:lnTo>
                  <a:lnTo>
                    <a:pt x="0" y="484708"/>
                  </a:lnTo>
                  <a:lnTo>
                    <a:pt x="0" y="96939"/>
                  </a:lnTo>
                  <a:close/>
                </a:path>
              </a:pathLst>
            </a:custGeom>
            <a:ln w="9524">
              <a:solidFill>
                <a:srgbClr val="000000"/>
              </a:solidFill>
              <a:prstDash val="sysDash"/>
            </a:ln>
          </p:spPr>
          <p:txBody>
            <a:bodyPr wrap="square" lIns="0" tIns="0" rIns="0" bIns="0" rtlCol="0"/>
            <a:lstStyle/>
            <a:p/>
          </p:txBody>
        </p:sp>
        <p:sp>
          <p:nvSpPr>
            <p:cNvPr id="31" name="object 31"/>
            <p:cNvSpPr/>
            <p:nvPr/>
          </p:nvSpPr>
          <p:spPr>
            <a:xfrm>
              <a:off x="7368540" y="3703319"/>
              <a:ext cx="360680" cy="355600"/>
            </a:xfrm>
            <a:custGeom>
              <a:avLst/>
              <a:gdLst/>
              <a:ahLst/>
              <a:cxnLst/>
              <a:rect l="l" t="t" r="r" b="b"/>
              <a:pathLst>
                <a:path w="360679" h="355600">
                  <a:moveTo>
                    <a:pt x="182321" y="0"/>
                  </a:moveTo>
                  <a:lnTo>
                    <a:pt x="182321" y="88899"/>
                  </a:lnTo>
                  <a:lnTo>
                    <a:pt x="0" y="88899"/>
                  </a:lnTo>
                  <a:lnTo>
                    <a:pt x="0" y="266699"/>
                  </a:lnTo>
                  <a:lnTo>
                    <a:pt x="182321" y="266699"/>
                  </a:lnTo>
                  <a:lnTo>
                    <a:pt x="182321" y="355599"/>
                  </a:lnTo>
                  <a:lnTo>
                    <a:pt x="360680" y="177799"/>
                  </a:lnTo>
                  <a:lnTo>
                    <a:pt x="182321" y="0"/>
                  </a:lnTo>
                  <a:close/>
                </a:path>
              </a:pathLst>
            </a:custGeom>
            <a:solidFill>
              <a:srgbClr val="BADFE2"/>
            </a:solidFill>
          </p:spPr>
          <p:txBody>
            <a:bodyPr wrap="square" lIns="0" tIns="0" rIns="0" bIns="0" rtlCol="0"/>
            <a:lstStyle/>
            <a:p/>
          </p:txBody>
        </p:sp>
        <p:sp>
          <p:nvSpPr>
            <p:cNvPr id="32" name="object 32"/>
            <p:cNvSpPr/>
            <p:nvPr/>
          </p:nvSpPr>
          <p:spPr>
            <a:xfrm>
              <a:off x="7368540" y="3703319"/>
              <a:ext cx="360680" cy="355600"/>
            </a:xfrm>
            <a:custGeom>
              <a:avLst/>
              <a:gdLst/>
              <a:ahLst/>
              <a:cxnLst/>
              <a:rect l="l" t="t" r="r" b="b"/>
              <a:pathLst>
                <a:path w="360679" h="355600">
                  <a:moveTo>
                    <a:pt x="0" y="88899"/>
                  </a:moveTo>
                  <a:lnTo>
                    <a:pt x="182321" y="88899"/>
                  </a:lnTo>
                  <a:lnTo>
                    <a:pt x="182321" y="0"/>
                  </a:lnTo>
                  <a:lnTo>
                    <a:pt x="360680" y="177799"/>
                  </a:lnTo>
                  <a:lnTo>
                    <a:pt x="182321" y="355599"/>
                  </a:lnTo>
                  <a:lnTo>
                    <a:pt x="182321" y="266699"/>
                  </a:lnTo>
                  <a:lnTo>
                    <a:pt x="0" y="266699"/>
                  </a:lnTo>
                  <a:lnTo>
                    <a:pt x="0" y="88899"/>
                  </a:lnTo>
                  <a:close/>
                </a:path>
              </a:pathLst>
            </a:custGeom>
            <a:ln w="9525">
              <a:solidFill>
                <a:srgbClr val="000000"/>
              </a:solidFill>
            </a:ln>
          </p:spPr>
          <p:txBody>
            <a:bodyPr wrap="square" lIns="0" tIns="0" rIns="0" bIns="0" rtlCol="0"/>
            <a:lstStyle/>
            <a:p/>
          </p:txBody>
        </p:sp>
        <p:pic>
          <p:nvPicPr>
            <p:cNvPr id="33" name="object 33"/>
            <p:cNvPicPr/>
            <p:nvPr/>
          </p:nvPicPr>
          <p:blipFill>
            <a:blip r:embed="rId8" cstate="print"/>
            <a:stretch>
              <a:fillRect/>
            </a:stretch>
          </p:blipFill>
          <p:spPr>
            <a:xfrm>
              <a:off x="7749540" y="3616959"/>
              <a:ext cx="1292859" cy="579119"/>
            </a:xfrm>
            <a:prstGeom prst="rect">
              <a:avLst/>
            </a:prstGeom>
          </p:spPr>
        </p:pic>
        <p:sp>
          <p:nvSpPr>
            <p:cNvPr id="34" name="object 34"/>
            <p:cNvSpPr/>
            <p:nvPr/>
          </p:nvSpPr>
          <p:spPr>
            <a:xfrm>
              <a:off x="7749540" y="3713479"/>
              <a:ext cx="1292860" cy="96520"/>
            </a:xfrm>
            <a:custGeom>
              <a:avLst/>
              <a:gdLst/>
              <a:ahLst/>
              <a:cxnLst/>
              <a:rect l="l" t="t" r="r" b="b"/>
              <a:pathLst>
                <a:path w="1292859" h="96520">
                  <a:moveTo>
                    <a:pt x="1292859" y="0"/>
                  </a:moveTo>
                  <a:lnTo>
                    <a:pt x="1255173" y="32550"/>
                  </a:lnTo>
                  <a:lnTo>
                    <a:pt x="1192217" y="51741"/>
                  </a:lnTo>
                  <a:lnTo>
                    <a:pt x="1150845" y="60366"/>
                  </a:lnTo>
                  <a:lnTo>
                    <a:pt x="1103523" y="68248"/>
                  </a:lnTo>
                  <a:lnTo>
                    <a:pt x="1050737" y="75314"/>
                  </a:lnTo>
                  <a:lnTo>
                    <a:pt x="992971" y="81491"/>
                  </a:lnTo>
                  <a:lnTo>
                    <a:pt x="930711" y="86708"/>
                  </a:lnTo>
                  <a:lnTo>
                    <a:pt x="864442" y="90892"/>
                  </a:lnTo>
                  <a:lnTo>
                    <a:pt x="794649" y="93970"/>
                  </a:lnTo>
                  <a:lnTo>
                    <a:pt x="721816" y="95870"/>
                  </a:lnTo>
                  <a:lnTo>
                    <a:pt x="646429" y="96520"/>
                  </a:lnTo>
                  <a:lnTo>
                    <a:pt x="571043" y="95870"/>
                  </a:lnTo>
                  <a:lnTo>
                    <a:pt x="498210" y="93970"/>
                  </a:lnTo>
                  <a:lnTo>
                    <a:pt x="428417" y="90892"/>
                  </a:lnTo>
                  <a:lnTo>
                    <a:pt x="362148" y="86708"/>
                  </a:lnTo>
                  <a:lnTo>
                    <a:pt x="299888" y="81491"/>
                  </a:lnTo>
                  <a:lnTo>
                    <a:pt x="242122" y="75314"/>
                  </a:lnTo>
                  <a:lnTo>
                    <a:pt x="189336" y="68248"/>
                  </a:lnTo>
                  <a:lnTo>
                    <a:pt x="142014" y="60366"/>
                  </a:lnTo>
                  <a:lnTo>
                    <a:pt x="100642" y="51741"/>
                  </a:lnTo>
                  <a:lnTo>
                    <a:pt x="37686" y="32550"/>
                  </a:lnTo>
                  <a:lnTo>
                    <a:pt x="4349" y="11255"/>
                  </a:lnTo>
                  <a:lnTo>
                    <a:pt x="0" y="0"/>
                  </a:lnTo>
                </a:path>
              </a:pathLst>
            </a:custGeom>
            <a:ln w="9525">
              <a:solidFill>
                <a:srgbClr val="000000"/>
              </a:solidFill>
            </a:ln>
          </p:spPr>
          <p:txBody>
            <a:bodyPr wrap="square" lIns="0" tIns="0" rIns="0" bIns="0" rtlCol="0"/>
            <a:lstStyle/>
            <a:p/>
          </p:txBody>
        </p:sp>
        <p:sp>
          <p:nvSpPr>
            <p:cNvPr id="35" name="object 35"/>
            <p:cNvSpPr/>
            <p:nvPr/>
          </p:nvSpPr>
          <p:spPr>
            <a:xfrm>
              <a:off x="7749540" y="3616959"/>
              <a:ext cx="1292860" cy="579120"/>
            </a:xfrm>
            <a:custGeom>
              <a:avLst/>
              <a:gdLst/>
              <a:ahLst/>
              <a:cxnLst/>
              <a:rect l="l" t="t" r="r" b="b"/>
              <a:pathLst>
                <a:path w="1292859" h="579120">
                  <a:moveTo>
                    <a:pt x="0" y="96519"/>
                  </a:moveTo>
                  <a:lnTo>
                    <a:pt x="37686" y="63969"/>
                  </a:lnTo>
                  <a:lnTo>
                    <a:pt x="100642" y="44778"/>
                  </a:lnTo>
                  <a:lnTo>
                    <a:pt x="142014" y="36153"/>
                  </a:lnTo>
                  <a:lnTo>
                    <a:pt x="189336" y="28271"/>
                  </a:lnTo>
                  <a:lnTo>
                    <a:pt x="242122" y="21205"/>
                  </a:lnTo>
                  <a:lnTo>
                    <a:pt x="299888" y="15028"/>
                  </a:lnTo>
                  <a:lnTo>
                    <a:pt x="362148" y="9811"/>
                  </a:lnTo>
                  <a:lnTo>
                    <a:pt x="428417" y="5627"/>
                  </a:lnTo>
                  <a:lnTo>
                    <a:pt x="498210" y="2549"/>
                  </a:lnTo>
                  <a:lnTo>
                    <a:pt x="571043" y="649"/>
                  </a:lnTo>
                  <a:lnTo>
                    <a:pt x="646430" y="0"/>
                  </a:lnTo>
                  <a:lnTo>
                    <a:pt x="721816" y="649"/>
                  </a:lnTo>
                  <a:lnTo>
                    <a:pt x="794649" y="2549"/>
                  </a:lnTo>
                  <a:lnTo>
                    <a:pt x="864442" y="5627"/>
                  </a:lnTo>
                  <a:lnTo>
                    <a:pt x="930711" y="9811"/>
                  </a:lnTo>
                  <a:lnTo>
                    <a:pt x="992971" y="15028"/>
                  </a:lnTo>
                  <a:lnTo>
                    <a:pt x="1050737" y="21205"/>
                  </a:lnTo>
                  <a:lnTo>
                    <a:pt x="1103523" y="28271"/>
                  </a:lnTo>
                  <a:lnTo>
                    <a:pt x="1150845" y="36153"/>
                  </a:lnTo>
                  <a:lnTo>
                    <a:pt x="1192217" y="44778"/>
                  </a:lnTo>
                  <a:lnTo>
                    <a:pt x="1255173" y="63969"/>
                  </a:lnTo>
                  <a:lnTo>
                    <a:pt x="1288510" y="85264"/>
                  </a:lnTo>
                  <a:lnTo>
                    <a:pt x="1292860" y="96519"/>
                  </a:lnTo>
                  <a:lnTo>
                    <a:pt x="1292860" y="482599"/>
                  </a:lnTo>
                  <a:lnTo>
                    <a:pt x="1255173" y="515150"/>
                  </a:lnTo>
                  <a:lnTo>
                    <a:pt x="1192217" y="534341"/>
                  </a:lnTo>
                  <a:lnTo>
                    <a:pt x="1150845" y="542966"/>
                  </a:lnTo>
                  <a:lnTo>
                    <a:pt x="1103523" y="550848"/>
                  </a:lnTo>
                  <a:lnTo>
                    <a:pt x="1050737" y="557914"/>
                  </a:lnTo>
                  <a:lnTo>
                    <a:pt x="992971" y="564091"/>
                  </a:lnTo>
                  <a:lnTo>
                    <a:pt x="930711" y="569308"/>
                  </a:lnTo>
                  <a:lnTo>
                    <a:pt x="864442" y="573492"/>
                  </a:lnTo>
                  <a:lnTo>
                    <a:pt x="794649" y="576570"/>
                  </a:lnTo>
                  <a:lnTo>
                    <a:pt x="721816" y="578470"/>
                  </a:lnTo>
                  <a:lnTo>
                    <a:pt x="646430" y="579119"/>
                  </a:lnTo>
                  <a:lnTo>
                    <a:pt x="571043" y="578470"/>
                  </a:lnTo>
                  <a:lnTo>
                    <a:pt x="498210" y="576570"/>
                  </a:lnTo>
                  <a:lnTo>
                    <a:pt x="428417" y="573492"/>
                  </a:lnTo>
                  <a:lnTo>
                    <a:pt x="362148" y="569308"/>
                  </a:lnTo>
                  <a:lnTo>
                    <a:pt x="299888" y="564091"/>
                  </a:lnTo>
                  <a:lnTo>
                    <a:pt x="242122" y="557914"/>
                  </a:lnTo>
                  <a:lnTo>
                    <a:pt x="189336" y="550848"/>
                  </a:lnTo>
                  <a:lnTo>
                    <a:pt x="142014" y="542966"/>
                  </a:lnTo>
                  <a:lnTo>
                    <a:pt x="100642" y="534341"/>
                  </a:lnTo>
                  <a:lnTo>
                    <a:pt x="37686" y="515150"/>
                  </a:lnTo>
                  <a:lnTo>
                    <a:pt x="4349" y="493855"/>
                  </a:lnTo>
                  <a:lnTo>
                    <a:pt x="0" y="482599"/>
                  </a:lnTo>
                  <a:lnTo>
                    <a:pt x="0" y="96519"/>
                  </a:lnTo>
                  <a:close/>
                </a:path>
              </a:pathLst>
            </a:custGeom>
            <a:ln w="9525">
              <a:solidFill>
                <a:srgbClr val="000000"/>
              </a:solidFill>
            </a:ln>
          </p:spPr>
          <p:txBody>
            <a:bodyPr wrap="square" lIns="0" tIns="0" rIns="0" bIns="0" rtlCol="0"/>
            <a:lstStyle/>
            <a:p/>
          </p:txBody>
        </p:sp>
      </p:grpSp>
      <p:sp>
        <p:nvSpPr>
          <p:cNvPr id="36" name="object 36"/>
          <p:cNvSpPr txBox="1"/>
          <p:nvPr/>
        </p:nvSpPr>
        <p:spPr>
          <a:xfrm>
            <a:off x="8104284" y="3875878"/>
            <a:ext cx="579120" cy="238760"/>
          </a:xfrm>
          <a:prstGeom prst="rect">
            <a:avLst/>
          </a:prstGeom>
        </p:spPr>
        <p:txBody>
          <a:bodyPr wrap="square" lIns="0" tIns="12700" rIns="0" bIns="0" rtlCol="0" vert="horz">
            <a:spAutoFit/>
          </a:bodyPr>
          <a:lstStyle/>
          <a:p>
            <a:pPr marL="12700">
              <a:lnSpc>
                <a:spcPct val="100000"/>
              </a:lnSpc>
              <a:spcBef>
                <a:spcPts val="100"/>
              </a:spcBef>
            </a:pPr>
            <a:r>
              <a:rPr dirty="0" sz="1400" spc="-5" b="1">
                <a:solidFill>
                  <a:srgbClr val="FFFFFF"/>
                </a:solidFill>
                <a:latin typeface="Yu Gothic UI Semibold"/>
                <a:cs typeface="Yu Gothic UI Semibold"/>
              </a:rPr>
              <a:t>60</a:t>
            </a:r>
            <a:r>
              <a:rPr dirty="0" sz="1400" spc="-5" b="1">
                <a:solidFill>
                  <a:srgbClr val="FFFFFF"/>
                </a:solidFill>
                <a:latin typeface="Yu Gothic UI Semibold"/>
                <a:cs typeface="Yu Gothic UI Semibold"/>
              </a:rPr>
              <a:t>万円</a:t>
            </a:r>
            <a:endParaRPr sz="1400">
              <a:latin typeface="Yu Gothic UI Semibold"/>
              <a:cs typeface="Yu Gothic UI Semibold"/>
            </a:endParaRPr>
          </a:p>
        </p:txBody>
      </p:sp>
      <p:sp>
        <p:nvSpPr>
          <p:cNvPr id="37" name="object 37"/>
          <p:cNvSpPr txBox="1"/>
          <p:nvPr/>
        </p:nvSpPr>
        <p:spPr>
          <a:xfrm>
            <a:off x="5824244" y="3279004"/>
            <a:ext cx="1447800" cy="975360"/>
          </a:xfrm>
          <a:prstGeom prst="rect">
            <a:avLst/>
          </a:prstGeom>
        </p:spPr>
        <p:txBody>
          <a:bodyPr wrap="square" lIns="0" tIns="12700" rIns="0" bIns="0" rtlCol="0" vert="horz">
            <a:spAutoFit/>
          </a:bodyPr>
          <a:lstStyle/>
          <a:p>
            <a:pPr algn="ctr" marR="24765">
              <a:lnSpc>
                <a:spcPct val="100000"/>
              </a:lnSpc>
              <a:spcBef>
                <a:spcPts val="100"/>
              </a:spcBef>
            </a:pPr>
            <a:r>
              <a:rPr dirty="0" sz="1800" b="1">
                <a:latin typeface="Yu Gothic UI Semibold"/>
                <a:cs typeface="Yu Gothic UI Semibold"/>
              </a:rPr>
              <a:t>年収</a:t>
            </a:r>
            <a:r>
              <a:rPr dirty="0" sz="1800" b="1">
                <a:latin typeface="Yu Gothic UI Semibold"/>
                <a:cs typeface="Yu Gothic UI Semibold"/>
              </a:rPr>
              <a:t>2</a:t>
            </a:r>
            <a:r>
              <a:rPr dirty="0" sz="1800" spc="-5" b="1">
                <a:latin typeface="Yu Gothic UI Semibold"/>
                <a:cs typeface="Yu Gothic UI Semibold"/>
              </a:rPr>
              <a:t>0</a:t>
            </a:r>
            <a:r>
              <a:rPr dirty="0" sz="1800" b="1">
                <a:latin typeface="Yu Gothic UI Semibold"/>
                <a:cs typeface="Yu Gothic UI Semibold"/>
              </a:rPr>
              <a:t>0</a:t>
            </a:r>
            <a:r>
              <a:rPr dirty="0" sz="1800" b="1">
                <a:latin typeface="Yu Gothic UI Semibold"/>
                <a:cs typeface="Yu Gothic UI Semibold"/>
              </a:rPr>
              <a:t>万</a:t>
            </a:r>
            <a:endParaRPr sz="1800">
              <a:latin typeface="Yu Gothic UI Semibold"/>
              <a:cs typeface="Yu Gothic UI Semibold"/>
            </a:endParaRPr>
          </a:p>
          <a:p>
            <a:pPr algn="ctr" marL="12700" marR="5080">
              <a:lnSpc>
                <a:spcPct val="100000"/>
              </a:lnSpc>
              <a:spcBef>
                <a:spcPts val="1955"/>
              </a:spcBef>
            </a:pPr>
            <a:r>
              <a:rPr dirty="0" sz="1400" spc="350" b="1">
                <a:solidFill>
                  <a:srgbClr val="FFFFFF"/>
                </a:solidFill>
                <a:latin typeface="Yu Gothic UI Semibold"/>
                <a:cs typeface="Yu Gothic UI Semibold"/>
              </a:rPr>
              <a:t>フラットタックス </a:t>
            </a:r>
            <a:r>
              <a:rPr dirty="0" sz="1400" spc="80" b="1">
                <a:solidFill>
                  <a:srgbClr val="FFFFFF"/>
                </a:solidFill>
                <a:latin typeface="Yu Gothic UI Semibold"/>
                <a:cs typeface="Yu Gothic UI Semibold"/>
              </a:rPr>
              <a:t>年収</a:t>
            </a:r>
            <a:r>
              <a:rPr dirty="0" sz="1400" spc="65" b="1">
                <a:solidFill>
                  <a:srgbClr val="FFFFFF"/>
                </a:solidFill>
                <a:latin typeface="Yu Gothic UI Semibold"/>
                <a:cs typeface="Yu Gothic UI Semibold"/>
              </a:rPr>
              <a:t>の</a:t>
            </a:r>
            <a:r>
              <a:rPr dirty="0" sz="1400" b="1">
                <a:solidFill>
                  <a:srgbClr val="FFFFFF"/>
                </a:solidFill>
                <a:latin typeface="Yu Gothic UI Semibold"/>
                <a:cs typeface="Yu Gothic UI Semibold"/>
              </a:rPr>
              <a:t>30％</a:t>
            </a:r>
            <a:endParaRPr sz="1400">
              <a:latin typeface="Yu Gothic UI Semibold"/>
              <a:cs typeface="Yu Gothic UI Semibold"/>
            </a:endParaRPr>
          </a:p>
        </p:txBody>
      </p:sp>
      <p:grpSp>
        <p:nvGrpSpPr>
          <p:cNvPr id="38" name="object 38"/>
          <p:cNvGrpSpPr/>
          <p:nvPr/>
        </p:nvGrpSpPr>
        <p:grpSpPr>
          <a:xfrm>
            <a:off x="7261859" y="4244340"/>
            <a:ext cx="2588260" cy="1008380"/>
            <a:chOff x="7261859" y="4244340"/>
            <a:chExt cx="2588260" cy="1008380"/>
          </a:xfrm>
        </p:grpSpPr>
        <p:sp>
          <p:nvSpPr>
            <p:cNvPr id="39" name="object 39"/>
            <p:cNvSpPr/>
            <p:nvPr/>
          </p:nvSpPr>
          <p:spPr>
            <a:xfrm>
              <a:off x="8153399" y="4244340"/>
              <a:ext cx="485140" cy="1008380"/>
            </a:xfrm>
            <a:custGeom>
              <a:avLst/>
              <a:gdLst/>
              <a:ahLst/>
              <a:cxnLst/>
              <a:rect l="l" t="t" r="r" b="b"/>
              <a:pathLst>
                <a:path w="485140" h="1008379">
                  <a:moveTo>
                    <a:pt x="242570" y="0"/>
                  </a:moveTo>
                  <a:lnTo>
                    <a:pt x="0" y="243230"/>
                  </a:lnTo>
                  <a:lnTo>
                    <a:pt x="121285" y="243230"/>
                  </a:lnTo>
                  <a:lnTo>
                    <a:pt x="121285" y="765149"/>
                  </a:lnTo>
                  <a:lnTo>
                    <a:pt x="0" y="765149"/>
                  </a:lnTo>
                  <a:lnTo>
                    <a:pt x="242570" y="1008380"/>
                  </a:lnTo>
                  <a:lnTo>
                    <a:pt x="485140" y="765149"/>
                  </a:lnTo>
                  <a:lnTo>
                    <a:pt x="363855" y="765149"/>
                  </a:lnTo>
                  <a:lnTo>
                    <a:pt x="363855" y="243230"/>
                  </a:lnTo>
                  <a:lnTo>
                    <a:pt x="485140" y="243230"/>
                  </a:lnTo>
                  <a:lnTo>
                    <a:pt x="242570" y="0"/>
                  </a:lnTo>
                  <a:close/>
                </a:path>
              </a:pathLst>
            </a:custGeom>
            <a:solidFill>
              <a:srgbClr val="B8ECFF"/>
            </a:solidFill>
          </p:spPr>
          <p:txBody>
            <a:bodyPr wrap="square" lIns="0" tIns="0" rIns="0" bIns="0" rtlCol="0"/>
            <a:lstStyle/>
            <a:p/>
          </p:txBody>
        </p:sp>
        <p:sp>
          <p:nvSpPr>
            <p:cNvPr id="40" name="object 40"/>
            <p:cNvSpPr/>
            <p:nvPr/>
          </p:nvSpPr>
          <p:spPr>
            <a:xfrm>
              <a:off x="7261859" y="4577080"/>
              <a:ext cx="2588260" cy="368300"/>
            </a:xfrm>
            <a:custGeom>
              <a:avLst/>
              <a:gdLst/>
              <a:ahLst/>
              <a:cxnLst/>
              <a:rect l="l" t="t" r="r" b="b"/>
              <a:pathLst>
                <a:path w="2588259" h="368300">
                  <a:moveTo>
                    <a:pt x="2588259" y="0"/>
                  </a:moveTo>
                  <a:lnTo>
                    <a:pt x="0" y="0"/>
                  </a:lnTo>
                  <a:lnTo>
                    <a:pt x="0" y="368300"/>
                  </a:lnTo>
                  <a:lnTo>
                    <a:pt x="2588259" y="368300"/>
                  </a:lnTo>
                  <a:lnTo>
                    <a:pt x="2588259" y="0"/>
                  </a:lnTo>
                  <a:close/>
                </a:path>
              </a:pathLst>
            </a:custGeom>
            <a:solidFill>
              <a:srgbClr val="FFFFFF"/>
            </a:solidFill>
          </p:spPr>
          <p:txBody>
            <a:bodyPr wrap="square" lIns="0" tIns="0" rIns="0" bIns="0" rtlCol="0"/>
            <a:lstStyle/>
            <a:p/>
          </p:txBody>
        </p:sp>
      </p:grpSp>
      <p:sp>
        <p:nvSpPr>
          <p:cNvPr id="41" name="object 41"/>
          <p:cNvSpPr txBox="1"/>
          <p:nvPr/>
        </p:nvSpPr>
        <p:spPr>
          <a:xfrm>
            <a:off x="7590349" y="4594964"/>
            <a:ext cx="1931035"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UI Semibold"/>
                <a:cs typeface="Yu Gothic UI Semibold"/>
              </a:rPr>
              <a:t>所得税</a:t>
            </a:r>
            <a:r>
              <a:rPr dirty="0" sz="1800" spc="5" b="1">
                <a:latin typeface="Yu Gothic UI Semibold"/>
                <a:cs typeface="Yu Gothic UI Semibold"/>
              </a:rPr>
              <a:t> </a:t>
            </a:r>
            <a:r>
              <a:rPr dirty="0" sz="1200" b="1">
                <a:latin typeface="Yu Gothic UI Semibold"/>
                <a:cs typeface="Yu Gothic UI Semibold"/>
              </a:rPr>
              <a:t>合計</a:t>
            </a:r>
            <a:r>
              <a:rPr dirty="0" sz="1800" spc="90" b="1">
                <a:latin typeface="Yu Gothic UI Semibold"/>
                <a:cs typeface="Yu Gothic UI Semibold"/>
              </a:rPr>
              <a:t>130</a:t>
            </a:r>
            <a:r>
              <a:rPr dirty="0" sz="1800" b="1">
                <a:latin typeface="Yu Gothic UI Semibold"/>
                <a:cs typeface="Yu Gothic UI Semibold"/>
              </a:rPr>
              <a:t>万円</a:t>
            </a:r>
            <a:endParaRPr sz="1800">
              <a:latin typeface="Yu Gothic UI Semibold"/>
              <a:cs typeface="Yu Gothic UI Semibold"/>
            </a:endParaRPr>
          </a:p>
        </p:txBody>
      </p:sp>
      <p:sp>
        <p:nvSpPr>
          <p:cNvPr id="42" name="object 42"/>
          <p:cNvSpPr txBox="1"/>
          <p:nvPr/>
        </p:nvSpPr>
        <p:spPr>
          <a:xfrm>
            <a:off x="4620004" y="4425523"/>
            <a:ext cx="1038860" cy="39116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Yu Gothic UI Semibold"/>
                <a:cs typeface="Yu Gothic UI Semibold"/>
              </a:rPr>
              <a:t>700</a:t>
            </a:r>
            <a:r>
              <a:rPr dirty="0" sz="1200" b="1">
                <a:latin typeface="Yu Gothic UI Semibold"/>
                <a:cs typeface="Yu Gothic UI Semibold"/>
              </a:rPr>
              <a:t>万円以下＝</a:t>
            </a:r>
            <a:endParaRPr sz="1200">
              <a:latin typeface="Yu Gothic UI Semibold"/>
              <a:cs typeface="Yu Gothic UI Semibold"/>
            </a:endParaRPr>
          </a:p>
          <a:p>
            <a:pPr marL="12700">
              <a:lnSpc>
                <a:spcPct val="100000"/>
              </a:lnSpc>
            </a:pPr>
            <a:r>
              <a:rPr dirty="0" sz="1200" spc="55" b="1">
                <a:latin typeface="Yu Gothic UI Semibold"/>
                <a:cs typeface="Yu Gothic UI Semibold"/>
              </a:rPr>
              <a:t>10％</a:t>
            </a:r>
            <a:endParaRPr sz="1200">
              <a:latin typeface="Yu Gothic UI Semibold"/>
              <a:cs typeface="Yu Gothic UI Semibold"/>
            </a:endParaRPr>
          </a:p>
        </p:txBody>
      </p:sp>
      <p:sp>
        <p:nvSpPr>
          <p:cNvPr id="43" name="object 43"/>
          <p:cNvSpPr txBox="1"/>
          <p:nvPr/>
        </p:nvSpPr>
        <p:spPr>
          <a:xfrm>
            <a:off x="4580837" y="3194893"/>
            <a:ext cx="1038860" cy="391160"/>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Yu Gothic UI Semibold"/>
                <a:cs typeface="Yu Gothic UI Semibold"/>
              </a:rPr>
              <a:t>700</a:t>
            </a:r>
            <a:r>
              <a:rPr dirty="0" sz="1200" b="1">
                <a:latin typeface="Yu Gothic UI Semibold"/>
                <a:cs typeface="Yu Gothic UI Semibold"/>
              </a:rPr>
              <a:t>万円以上＝</a:t>
            </a:r>
            <a:endParaRPr sz="1200">
              <a:latin typeface="Yu Gothic UI Semibold"/>
              <a:cs typeface="Yu Gothic UI Semibold"/>
            </a:endParaRPr>
          </a:p>
          <a:p>
            <a:pPr marL="12700">
              <a:lnSpc>
                <a:spcPct val="100000"/>
              </a:lnSpc>
            </a:pPr>
            <a:r>
              <a:rPr dirty="0" sz="1200" spc="-10" b="1">
                <a:latin typeface="Yu Gothic UI Semibold"/>
                <a:cs typeface="Yu Gothic UI Semibold"/>
              </a:rPr>
              <a:t>30％</a:t>
            </a:r>
            <a:endParaRPr sz="1200">
              <a:latin typeface="Yu Gothic UI Semibold"/>
              <a:cs typeface="Yu Gothic UI Semibold"/>
            </a:endParaRPr>
          </a:p>
        </p:txBody>
      </p:sp>
      <p:sp>
        <p:nvSpPr>
          <p:cNvPr id="44" name="object 44"/>
          <p:cNvSpPr txBox="1"/>
          <p:nvPr/>
        </p:nvSpPr>
        <p:spPr>
          <a:xfrm>
            <a:off x="452287" y="1175965"/>
            <a:ext cx="5623560" cy="299720"/>
          </a:xfrm>
          <a:prstGeom prst="rect">
            <a:avLst/>
          </a:prstGeom>
        </p:spPr>
        <p:txBody>
          <a:bodyPr wrap="square" lIns="0" tIns="12700" rIns="0" bIns="0" rtlCol="0" vert="horz">
            <a:spAutoFit/>
          </a:bodyPr>
          <a:lstStyle/>
          <a:p>
            <a:pPr marL="469900" indent="-457200">
              <a:lnSpc>
                <a:spcPct val="100000"/>
              </a:lnSpc>
              <a:spcBef>
                <a:spcPts val="100"/>
              </a:spcBef>
              <a:buChar char="•"/>
              <a:tabLst>
                <a:tab pos="469265" algn="l"/>
                <a:tab pos="469900" algn="l"/>
                <a:tab pos="2526665" algn="l"/>
                <a:tab pos="2983865" algn="l"/>
              </a:tabLst>
            </a:pPr>
            <a:r>
              <a:rPr dirty="0" sz="1800" spc="465" b="1">
                <a:latin typeface="Yu Gothic UI Semibold"/>
                <a:cs typeface="Yu Gothic UI Semibold"/>
              </a:rPr>
              <a:t>フ</a:t>
            </a:r>
            <a:r>
              <a:rPr dirty="0" sz="1800" spc="470" b="1">
                <a:latin typeface="Yu Gothic UI Semibold"/>
                <a:cs typeface="Yu Gothic UI Semibold"/>
              </a:rPr>
              <a:t>ラ</a:t>
            </a:r>
            <a:r>
              <a:rPr dirty="0" sz="1800" spc="465" b="1">
                <a:latin typeface="Yu Gothic UI Semibold"/>
                <a:cs typeface="Yu Gothic UI Semibold"/>
              </a:rPr>
              <a:t>ッ</a:t>
            </a:r>
            <a:r>
              <a:rPr dirty="0" sz="1800" spc="470" b="1">
                <a:latin typeface="Yu Gothic UI Semibold"/>
                <a:cs typeface="Yu Gothic UI Semibold"/>
              </a:rPr>
              <a:t>ト</a:t>
            </a:r>
            <a:r>
              <a:rPr dirty="0" sz="1800" spc="509" b="1">
                <a:latin typeface="Yu Gothic UI Semibold"/>
                <a:cs typeface="Yu Gothic UI Semibold"/>
              </a:rPr>
              <a:t>タ</a:t>
            </a:r>
            <a:r>
              <a:rPr dirty="0" sz="1800" spc="465" b="1">
                <a:latin typeface="Yu Gothic UI Semibold"/>
                <a:cs typeface="Yu Gothic UI Semibold"/>
              </a:rPr>
              <a:t>ッ</a:t>
            </a:r>
            <a:r>
              <a:rPr dirty="0" sz="1800" spc="509" b="1">
                <a:latin typeface="Yu Gothic UI Semibold"/>
                <a:cs typeface="Yu Gothic UI Semibold"/>
              </a:rPr>
              <a:t>ク</a:t>
            </a:r>
            <a:r>
              <a:rPr dirty="0" sz="1800" spc="520" b="1">
                <a:latin typeface="Yu Gothic UI Semibold"/>
                <a:cs typeface="Yu Gothic UI Semibold"/>
              </a:rPr>
              <a:t>ス	</a:t>
            </a:r>
            <a:r>
              <a:rPr dirty="0" sz="1800" b="1">
                <a:latin typeface="Yu Gothic UI Semibold"/>
                <a:cs typeface="Yu Gothic UI Semibold"/>
              </a:rPr>
              <a:t>→	0％</a:t>
            </a:r>
            <a:r>
              <a:rPr dirty="0" sz="1800" spc="75" b="1">
                <a:latin typeface="Yu Gothic UI Semibold"/>
                <a:cs typeface="Yu Gothic UI Semibold"/>
              </a:rPr>
              <a:t> </a:t>
            </a:r>
            <a:r>
              <a:rPr dirty="0" sz="1800" spc="-55" b="1">
                <a:latin typeface="Yu Gothic UI Semibold"/>
                <a:cs typeface="Yu Gothic UI Semibold"/>
              </a:rPr>
              <a:t>&amp;</a:t>
            </a:r>
            <a:r>
              <a:rPr dirty="0" sz="1800" spc="90" b="1">
                <a:latin typeface="Yu Gothic UI Semibold"/>
                <a:cs typeface="Yu Gothic UI Semibold"/>
              </a:rPr>
              <a:t> 10％</a:t>
            </a:r>
            <a:r>
              <a:rPr dirty="0" sz="1800" spc="80" b="1">
                <a:latin typeface="Yu Gothic UI Semibold"/>
                <a:cs typeface="Yu Gothic UI Semibold"/>
              </a:rPr>
              <a:t> </a:t>
            </a:r>
            <a:r>
              <a:rPr dirty="0" sz="1800" spc="-55" b="1">
                <a:latin typeface="Yu Gothic UI Semibold"/>
                <a:cs typeface="Yu Gothic UI Semibold"/>
              </a:rPr>
              <a:t>&amp;</a:t>
            </a:r>
            <a:r>
              <a:rPr dirty="0" sz="1800" spc="90" b="1">
                <a:latin typeface="Yu Gothic UI Semibold"/>
                <a:cs typeface="Yu Gothic UI Semibold"/>
              </a:rPr>
              <a:t> </a:t>
            </a:r>
            <a:r>
              <a:rPr dirty="0" sz="1800" spc="35" b="1">
                <a:latin typeface="Yu Gothic UI Semibold"/>
                <a:cs typeface="Yu Gothic UI Semibold"/>
              </a:rPr>
              <a:t>30％</a:t>
            </a:r>
            <a:r>
              <a:rPr dirty="0" sz="1800" spc="80" b="1">
                <a:latin typeface="Yu Gothic UI Semibold"/>
                <a:cs typeface="Yu Gothic UI Semibold"/>
              </a:rPr>
              <a:t>を</a:t>
            </a:r>
            <a:r>
              <a:rPr dirty="0" sz="1800" spc="105" b="1">
                <a:latin typeface="Yu Gothic UI Semibold"/>
                <a:cs typeface="Yu Gothic UI Semibold"/>
              </a:rPr>
              <a:t>設定</a:t>
            </a:r>
            <a:endParaRPr sz="1800">
              <a:latin typeface="Yu Gothic UI Semibold"/>
              <a:cs typeface="Yu Gothic UI Semibold"/>
            </a:endParaRPr>
          </a:p>
        </p:txBody>
      </p:sp>
      <p:sp>
        <p:nvSpPr>
          <p:cNvPr id="45" name="object 45"/>
          <p:cNvSpPr/>
          <p:nvPr/>
        </p:nvSpPr>
        <p:spPr>
          <a:xfrm>
            <a:off x="374650" y="661669"/>
            <a:ext cx="9144000" cy="429259"/>
          </a:xfrm>
          <a:custGeom>
            <a:avLst/>
            <a:gdLst/>
            <a:ahLst/>
            <a:cxnLst/>
            <a:rect l="l" t="t" r="r" b="b"/>
            <a:pathLst>
              <a:path w="9144000" h="429259">
                <a:moveTo>
                  <a:pt x="0" y="0"/>
                </a:moveTo>
                <a:lnTo>
                  <a:pt x="9144000" y="0"/>
                </a:lnTo>
                <a:lnTo>
                  <a:pt x="9144000" y="429260"/>
                </a:lnTo>
                <a:lnTo>
                  <a:pt x="0" y="429260"/>
                </a:lnTo>
                <a:lnTo>
                  <a:pt x="0" y="0"/>
                </a:lnTo>
                <a:close/>
              </a:path>
            </a:pathLst>
          </a:custGeom>
          <a:ln w="28575">
            <a:solidFill>
              <a:srgbClr val="E15B00"/>
            </a:solidFill>
          </a:ln>
        </p:spPr>
        <p:txBody>
          <a:bodyPr wrap="square" lIns="0" tIns="0" rIns="0" bIns="0" rtlCol="0"/>
          <a:lstStyle/>
          <a:p/>
        </p:txBody>
      </p:sp>
      <p:sp>
        <p:nvSpPr>
          <p:cNvPr id="46" name="object 46"/>
          <p:cNvSpPr txBox="1"/>
          <p:nvPr/>
        </p:nvSpPr>
        <p:spPr>
          <a:xfrm>
            <a:off x="388937" y="675957"/>
            <a:ext cx="9115425" cy="400685"/>
          </a:xfrm>
          <a:prstGeom prst="rect">
            <a:avLst/>
          </a:prstGeom>
          <a:solidFill>
            <a:srgbClr val="E94801"/>
          </a:solidFill>
        </p:spPr>
        <p:txBody>
          <a:bodyPr wrap="square" lIns="0" tIns="48894" rIns="0" bIns="0" rtlCol="0" vert="horz">
            <a:spAutoFit/>
          </a:bodyPr>
          <a:lstStyle/>
          <a:p>
            <a:pPr algn="ctr">
              <a:lnSpc>
                <a:spcPct val="100000"/>
              </a:lnSpc>
              <a:spcBef>
                <a:spcPts val="384"/>
              </a:spcBef>
            </a:pPr>
            <a:r>
              <a:rPr dirty="0" sz="1800" spc="280" b="1">
                <a:solidFill>
                  <a:srgbClr val="FFFFFF"/>
                </a:solidFill>
                <a:latin typeface="Yu Gothic UI Semibold"/>
                <a:cs typeface="Yu Gothic UI Semibold"/>
              </a:rPr>
              <a:t>「すべての給与所得者の手取りをアップ！」</a:t>
            </a:r>
            <a:endParaRPr sz="1800">
              <a:latin typeface="Yu Gothic UI Semibold"/>
              <a:cs typeface="Yu Gothic UI Semibold"/>
            </a:endParaRPr>
          </a:p>
        </p:txBody>
      </p:sp>
      <p:sp>
        <p:nvSpPr>
          <p:cNvPr id="47" name="object 47"/>
          <p:cNvSpPr txBox="1"/>
          <p:nvPr/>
        </p:nvSpPr>
        <p:spPr>
          <a:xfrm>
            <a:off x="452210" y="1965990"/>
            <a:ext cx="6870700" cy="574040"/>
          </a:xfrm>
          <a:prstGeom prst="rect">
            <a:avLst/>
          </a:prstGeom>
        </p:spPr>
        <p:txBody>
          <a:bodyPr wrap="square" lIns="0" tIns="12700" rIns="0" bIns="0" rtlCol="0" vert="horz">
            <a:spAutoFit/>
          </a:bodyPr>
          <a:lstStyle/>
          <a:p>
            <a:pPr marL="469900" indent="-457200">
              <a:lnSpc>
                <a:spcPct val="100000"/>
              </a:lnSpc>
              <a:spcBef>
                <a:spcPts val="100"/>
              </a:spcBef>
              <a:buChar char="•"/>
              <a:tabLst>
                <a:tab pos="469265" algn="l"/>
                <a:tab pos="469900" algn="l"/>
              </a:tabLst>
            </a:pPr>
            <a:r>
              <a:rPr dirty="0" sz="1800" spc="120" b="1">
                <a:latin typeface="Yu Gothic UI Semibold"/>
                <a:cs typeface="Yu Gothic UI Semibold"/>
              </a:rPr>
              <a:t>各種所得控除は撤廃し、</a:t>
            </a:r>
            <a:r>
              <a:rPr dirty="0" sz="1800" spc="60" b="1">
                <a:latin typeface="Yu Gothic UI Semibold"/>
                <a:cs typeface="Yu Gothic UI Semibold"/>
              </a:rPr>
              <a:t>B</a:t>
            </a:r>
            <a:r>
              <a:rPr dirty="0" sz="1800" spc="15" b="1">
                <a:latin typeface="Yu Gothic UI Semibold"/>
                <a:cs typeface="Yu Gothic UI Semibold"/>
              </a:rPr>
              <a:t>I</a:t>
            </a:r>
            <a:r>
              <a:rPr dirty="0" sz="1800" spc="250" b="1">
                <a:latin typeface="Yu Gothic UI Semibold"/>
                <a:cs typeface="Yu Gothic UI Semibold"/>
              </a:rPr>
              <a:t>に置き換える</a:t>
            </a:r>
            <a:r>
              <a:rPr dirty="0" sz="1800" spc="25" b="1">
                <a:solidFill>
                  <a:srgbClr val="7E7E7E"/>
                </a:solidFill>
                <a:latin typeface="Yu Gothic UI Semibold"/>
                <a:cs typeface="Yu Gothic UI Semibold"/>
              </a:rPr>
              <a:t>（＝課税所得の拡大）</a:t>
            </a:r>
            <a:endParaRPr sz="1800">
              <a:latin typeface="Yu Gothic UI Semibold"/>
              <a:cs typeface="Yu Gothic UI Semibold"/>
            </a:endParaRPr>
          </a:p>
          <a:p>
            <a:pPr marL="469900" indent="-457200">
              <a:lnSpc>
                <a:spcPct val="100000"/>
              </a:lnSpc>
              <a:buChar char="•"/>
              <a:tabLst>
                <a:tab pos="469265" algn="l"/>
                <a:tab pos="469900" algn="l"/>
              </a:tabLst>
            </a:pPr>
            <a:r>
              <a:rPr dirty="0" sz="1800" spc="130" b="1">
                <a:latin typeface="Yu Gothic UI Semibold"/>
                <a:cs typeface="Yu Gothic UI Semibold"/>
              </a:rPr>
              <a:t>分離課税を廃止し、総合課税へ</a:t>
            </a:r>
            <a:endParaRPr sz="1800">
              <a:latin typeface="Yu Gothic UI Semibold"/>
              <a:cs typeface="Yu Gothic UI Semibold"/>
            </a:endParaRPr>
          </a:p>
        </p:txBody>
      </p:sp>
      <p:sp>
        <p:nvSpPr>
          <p:cNvPr id="48" name="object 48"/>
          <p:cNvSpPr txBox="1"/>
          <p:nvPr/>
        </p:nvSpPr>
        <p:spPr>
          <a:xfrm>
            <a:off x="7408067" y="2909920"/>
            <a:ext cx="2037080" cy="515620"/>
          </a:xfrm>
          <a:prstGeom prst="rect">
            <a:avLst/>
          </a:prstGeom>
        </p:spPr>
        <p:txBody>
          <a:bodyPr wrap="square" lIns="0" tIns="12700" rIns="0" bIns="0" rtlCol="0" vert="horz">
            <a:spAutoFit/>
          </a:bodyPr>
          <a:lstStyle/>
          <a:p>
            <a:pPr marL="12700">
              <a:lnSpc>
                <a:spcPct val="100000"/>
              </a:lnSpc>
              <a:spcBef>
                <a:spcPts val="100"/>
              </a:spcBef>
            </a:pPr>
            <a:r>
              <a:rPr dirty="0" sz="1600" spc="-10" b="1">
                <a:latin typeface="Yu Gothic UI Semibold"/>
                <a:cs typeface="Yu Gothic UI Semibold"/>
              </a:rPr>
              <a:t>200</a:t>
            </a:r>
            <a:r>
              <a:rPr dirty="0" sz="1400" b="1">
                <a:latin typeface="Yu Gothic UI Semibold"/>
                <a:cs typeface="Yu Gothic UI Semibold"/>
              </a:rPr>
              <a:t>万</a:t>
            </a:r>
            <a:r>
              <a:rPr dirty="0" sz="1100" spc="195" b="1">
                <a:latin typeface="Yu Gothic UI Semibold"/>
                <a:cs typeface="Yu Gothic UI Semibold"/>
              </a:rPr>
              <a:t>に対して</a:t>
            </a:r>
            <a:r>
              <a:rPr dirty="0" sz="1800" b="1">
                <a:latin typeface="Yu Gothic UI Semibold"/>
                <a:cs typeface="Yu Gothic UI Semibold"/>
              </a:rPr>
              <a:t>3</a:t>
            </a:r>
            <a:r>
              <a:rPr dirty="0" sz="1800" spc="-5" b="1">
                <a:latin typeface="Yu Gothic UI Semibold"/>
                <a:cs typeface="Yu Gothic UI Semibold"/>
              </a:rPr>
              <a:t>0</a:t>
            </a:r>
            <a:r>
              <a:rPr dirty="0" sz="1800" b="1">
                <a:latin typeface="Yu Gothic UI Semibold"/>
                <a:cs typeface="Yu Gothic UI Semibold"/>
              </a:rPr>
              <a:t>％課税</a:t>
            </a:r>
            <a:endParaRPr sz="1800">
              <a:latin typeface="Yu Gothic UI Semibold"/>
              <a:cs typeface="Yu Gothic UI Semibold"/>
            </a:endParaRPr>
          </a:p>
          <a:p>
            <a:pPr marL="12700">
              <a:lnSpc>
                <a:spcPct val="100000"/>
              </a:lnSpc>
              <a:spcBef>
                <a:spcPts val="20"/>
              </a:spcBef>
            </a:pPr>
            <a:r>
              <a:rPr dirty="0" sz="1400" spc="5" b="1">
                <a:solidFill>
                  <a:srgbClr val="404040"/>
                </a:solidFill>
                <a:latin typeface="Yu Gothic UI Semibold"/>
                <a:cs typeface="Yu Gothic UI Semibold"/>
              </a:rPr>
              <a:t>（700</a:t>
            </a:r>
            <a:r>
              <a:rPr dirty="0" sz="1400" spc="114" b="1">
                <a:solidFill>
                  <a:srgbClr val="404040"/>
                </a:solidFill>
                <a:latin typeface="Yu Gothic UI Semibold"/>
                <a:cs typeface="Yu Gothic UI Semibold"/>
              </a:rPr>
              <a:t>万円</a:t>
            </a:r>
            <a:r>
              <a:rPr dirty="0" sz="1400" spc="90" b="1">
                <a:solidFill>
                  <a:srgbClr val="404040"/>
                </a:solidFill>
                <a:latin typeface="Yu Gothic UI Semibold"/>
                <a:cs typeface="Yu Gothic UI Semibold"/>
              </a:rPr>
              <a:t>を</a:t>
            </a:r>
            <a:r>
              <a:rPr dirty="0" sz="1400" spc="114" b="1">
                <a:solidFill>
                  <a:srgbClr val="404040"/>
                </a:solidFill>
                <a:latin typeface="Yu Gothic UI Semibold"/>
                <a:cs typeface="Yu Gothic UI Semibold"/>
              </a:rPr>
              <a:t>超</a:t>
            </a:r>
            <a:r>
              <a:rPr dirty="0" sz="1400" spc="90" b="1">
                <a:solidFill>
                  <a:srgbClr val="404040"/>
                </a:solidFill>
                <a:latin typeface="Yu Gothic UI Semibold"/>
                <a:cs typeface="Yu Gothic UI Semibold"/>
              </a:rPr>
              <a:t>えた</a:t>
            </a:r>
            <a:r>
              <a:rPr dirty="0" sz="1400" spc="114" b="1">
                <a:solidFill>
                  <a:srgbClr val="404040"/>
                </a:solidFill>
                <a:latin typeface="Yu Gothic UI Semibold"/>
                <a:cs typeface="Yu Gothic UI Semibold"/>
              </a:rPr>
              <a:t>分）</a:t>
            </a:r>
            <a:endParaRPr sz="1400">
              <a:latin typeface="Yu Gothic UI Semibold"/>
              <a:cs typeface="Yu Gothic UI Semibold"/>
            </a:endParaRPr>
          </a:p>
        </p:txBody>
      </p:sp>
      <p:sp>
        <p:nvSpPr>
          <p:cNvPr id="49" name="object 49"/>
          <p:cNvSpPr/>
          <p:nvPr/>
        </p:nvSpPr>
        <p:spPr>
          <a:xfrm>
            <a:off x="374650" y="656590"/>
            <a:ext cx="9144000" cy="2019300"/>
          </a:xfrm>
          <a:custGeom>
            <a:avLst/>
            <a:gdLst/>
            <a:ahLst/>
            <a:cxnLst/>
            <a:rect l="l" t="t" r="r" b="b"/>
            <a:pathLst>
              <a:path w="9144000" h="2019300">
                <a:moveTo>
                  <a:pt x="0" y="0"/>
                </a:moveTo>
                <a:lnTo>
                  <a:pt x="9144000" y="0"/>
                </a:lnTo>
                <a:lnTo>
                  <a:pt x="9144000" y="2019300"/>
                </a:lnTo>
                <a:lnTo>
                  <a:pt x="0" y="2019300"/>
                </a:lnTo>
                <a:lnTo>
                  <a:pt x="0" y="0"/>
                </a:lnTo>
                <a:close/>
              </a:path>
            </a:pathLst>
          </a:custGeom>
          <a:ln w="28575">
            <a:solidFill>
              <a:srgbClr val="E15B00"/>
            </a:solidFill>
          </a:ln>
        </p:spPr>
        <p:txBody>
          <a:bodyPr wrap="square" lIns="0" tIns="0" rIns="0" bIns="0" rtlCol="0"/>
          <a:lstStyle/>
          <a:p/>
        </p:txBody>
      </p:sp>
      <p:sp>
        <p:nvSpPr>
          <p:cNvPr id="50" name="object 50"/>
          <p:cNvSpPr txBox="1"/>
          <p:nvPr/>
        </p:nvSpPr>
        <p:spPr>
          <a:xfrm>
            <a:off x="929639" y="1569719"/>
            <a:ext cx="7368540" cy="340360"/>
          </a:xfrm>
          <a:prstGeom prst="rect">
            <a:avLst/>
          </a:prstGeom>
          <a:solidFill>
            <a:srgbClr val="E6E6E6"/>
          </a:solidFill>
        </p:spPr>
        <p:txBody>
          <a:bodyPr wrap="square" lIns="0" tIns="33655" rIns="0" bIns="0" rtlCol="0" vert="horz">
            <a:spAutoFit/>
          </a:bodyPr>
          <a:lstStyle/>
          <a:p>
            <a:pPr marL="196850">
              <a:lnSpc>
                <a:spcPct val="100000"/>
              </a:lnSpc>
              <a:spcBef>
                <a:spcPts val="265"/>
              </a:spcBef>
            </a:pPr>
            <a:r>
              <a:rPr dirty="0" sz="1600" spc="35" b="1">
                <a:solidFill>
                  <a:srgbClr val="404040"/>
                </a:solidFill>
                <a:latin typeface="Yu Gothic UI Semibold"/>
                <a:cs typeface="Yu Gothic UI Semibold"/>
              </a:rPr>
              <a:t>BI</a:t>
            </a:r>
            <a:r>
              <a:rPr dirty="0" sz="1600" b="1">
                <a:solidFill>
                  <a:srgbClr val="404040"/>
                </a:solidFill>
                <a:latin typeface="Yu Gothic UI Semibold"/>
                <a:cs typeface="Yu Gothic UI Semibold"/>
              </a:rPr>
              <a:t>部分＝非課税</a:t>
            </a:r>
            <a:r>
              <a:rPr dirty="0" sz="1600" spc="60" b="1">
                <a:solidFill>
                  <a:srgbClr val="404040"/>
                </a:solidFill>
                <a:latin typeface="Yu Gothic UI Semibold"/>
                <a:cs typeface="Yu Gothic UI Semibold"/>
              </a:rPr>
              <a:t>（0%）/</a:t>
            </a:r>
            <a:r>
              <a:rPr dirty="0" sz="1600" spc="90" b="1">
                <a:solidFill>
                  <a:srgbClr val="404040"/>
                </a:solidFill>
                <a:latin typeface="Yu Gothic UI Semibold"/>
                <a:cs typeface="Yu Gothic UI Semibold"/>
              </a:rPr>
              <a:t> </a:t>
            </a:r>
            <a:r>
              <a:rPr dirty="0" sz="1600" b="1">
                <a:solidFill>
                  <a:srgbClr val="404040"/>
                </a:solidFill>
                <a:latin typeface="Yu Gothic UI Semibold"/>
                <a:cs typeface="Yu Gothic UI Semibold"/>
              </a:rPr>
              <a:t>700万円以下部分</a:t>
            </a:r>
            <a:r>
              <a:rPr dirty="0" sz="1600" spc="55" b="1">
                <a:solidFill>
                  <a:srgbClr val="404040"/>
                </a:solidFill>
                <a:latin typeface="Yu Gothic UI Semibold"/>
                <a:cs typeface="Yu Gothic UI Semibold"/>
              </a:rPr>
              <a:t>＝10％</a:t>
            </a:r>
            <a:r>
              <a:rPr dirty="0" sz="1600" spc="114" b="1">
                <a:solidFill>
                  <a:srgbClr val="404040"/>
                </a:solidFill>
                <a:latin typeface="Yu Gothic UI Semibold"/>
                <a:cs typeface="Yu Gothic UI Semibold"/>
              </a:rPr>
              <a:t> </a:t>
            </a:r>
            <a:r>
              <a:rPr dirty="0" sz="1600" spc="135" b="1">
                <a:solidFill>
                  <a:srgbClr val="404040"/>
                </a:solidFill>
                <a:latin typeface="Yu Gothic UI Semibold"/>
                <a:cs typeface="Yu Gothic UI Semibold"/>
              </a:rPr>
              <a:t>/</a:t>
            </a:r>
            <a:r>
              <a:rPr dirty="0" sz="1600" spc="95" b="1">
                <a:solidFill>
                  <a:srgbClr val="404040"/>
                </a:solidFill>
                <a:latin typeface="Yu Gothic UI Semibold"/>
                <a:cs typeface="Yu Gothic UI Semibold"/>
              </a:rPr>
              <a:t> </a:t>
            </a:r>
            <a:r>
              <a:rPr dirty="0" sz="1600" b="1">
                <a:solidFill>
                  <a:srgbClr val="404040"/>
                </a:solidFill>
                <a:latin typeface="Yu Gothic UI Semibold"/>
                <a:cs typeface="Yu Gothic UI Semibold"/>
              </a:rPr>
              <a:t>700</a:t>
            </a:r>
            <a:r>
              <a:rPr dirty="0" sz="1600" spc="35" b="1">
                <a:solidFill>
                  <a:srgbClr val="404040"/>
                </a:solidFill>
                <a:latin typeface="Yu Gothic UI Semibold"/>
                <a:cs typeface="Yu Gothic UI Semibold"/>
              </a:rPr>
              <a:t>万円超</a:t>
            </a:r>
            <a:r>
              <a:rPr dirty="0" sz="1600" spc="30" b="1">
                <a:solidFill>
                  <a:srgbClr val="404040"/>
                </a:solidFill>
                <a:latin typeface="Yu Gothic UI Semibold"/>
                <a:cs typeface="Yu Gothic UI Semibold"/>
              </a:rPr>
              <a:t>の</a:t>
            </a:r>
            <a:r>
              <a:rPr dirty="0" sz="1600" spc="35" b="1">
                <a:solidFill>
                  <a:srgbClr val="404040"/>
                </a:solidFill>
                <a:latin typeface="Yu Gothic UI Semibold"/>
                <a:cs typeface="Yu Gothic UI Semibold"/>
              </a:rPr>
              <a:t>部分＝</a:t>
            </a:r>
            <a:r>
              <a:rPr dirty="0" sz="1600" spc="110" b="1">
                <a:solidFill>
                  <a:srgbClr val="404040"/>
                </a:solidFill>
                <a:latin typeface="Yu Gothic UI Semibold"/>
                <a:cs typeface="Yu Gothic UI Semibold"/>
              </a:rPr>
              <a:t> </a:t>
            </a:r>
            <a:r>
              <a:rPr dirty="0" sz="1600" spc="-10" b="1">
                <a:solidFill>
                  <a:srgbClr val="404040"/>
                </a:solidFill>
                <a:latin typeface="Yu Gothic UI Semibold"/>
                <a:cs typeface="Yu Gothic UI Semibold"/>
              </a:rPr>
              <a:t>30％</a:t>
            </a:r>
            <a:endParaRPr sz="1600">
              <a:latin typeface="Yu Gothic UI Semibold"/>
              <a:cs typeface="Yu Gothic UI Semibold"/>
            </a:endParaRPr>
          </a:p>
        </p:txBody>
      </p:sp>
      <p:sp>
        <p:nvSpPr>
          <p:cNvPr id="53" name="object 5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55</a:t>
            </a:r>
          </a:p>
        </p:txBody>
      </p:sp>
      <p:sp>
        <p:nvSpPr>
          <p:cNvPr id="54" name="object 5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51" name="object 51"/>
          <p:cNvSpPr txBox="1"/>
          <p:nvPr/>
        </p:nvSpPr>
        <p:spPr>
          <a:xfrm>
            <a:off x="251459" y="5052059"/>
            <a:ext cx="4660900" cy="1201420"/>
          </a:xfrm>
          <a:prstGeom prst="rect">
            <a:avLst/>
          </a:prstGeom>
          <a:ln w="9525">
            <a:solidFill>
              <a:srgbClr val="7E7E7E"/>
            </a:solidFill>
          </a:ln>
        </p:spPr>
        <p:txBody>
          <a:bodyPr wrap="square" lIns="0" tIns="31115" rIns="0" bIns="0" rtlCol="0" vert="horz">
            <a:spAutoFit/>
          </a:bodyPr>
          <a:lstStyle/>
          <a:p>
            <a:pPr marL="92075">
              <a:lnSpc>
                <a:spcPct val="100000"/>
              </a:lnSpc>
              <a:spcBef>
                <a:spcPts val="245"/>
              </a:spcBef>
            </a:pPr>
            <a:r>
              <a:rPr dirty="0" sz="1800" spc="105" b="1">
                <a:latin typeface="Yu Gothic UI Semibold"/>
                <a:cs typeface="Yu Gothic UI Semibold"/>
              </a:rPr>
              <a:t>手取り金額</a:t>
            </a:r>
            <a:endParaRPr sz="1800">
              <a:latin typeface="Yu Gothic UI Semibold"/>
              <a:cs typeface="Yu Gothic UI Semibold"/>
            </a:endParaRPr>
          </a:p>
          <a:p>
            <a:pPr marL="92075">
              <a:lnSpc>
                <a:spcPct val="100000"/>
              </a:lnSpc>
              <a:spcBef>
                <a:spcPts val="2160"/>
              </a:spcBef>
            </a:pPr>
            <a:r>
              <a:rPr dirty="0" sz="1800" spc="-5" b="1">
                <a:latin typeface="Yu Gothic UI Semibold"/>
                <a:cs typeface="Yu Gothic UI Semibold"/>
              </a:rPr>
              <a:t>900</a:t>
            </a:r>
            <a:r>
              <a:rPr dirty="0" sz="1800" b="1">
                <a:latin typeface="Yu Gothic UI Semibold"/>
                <a:cs typeface="Yu Gothic UI Semibold"/>
              </a:rPr>
              <a:t>万円</a:t>
            </a:r>
            <a:r>
              <a:rPr dirty="0" sz="1800" spc="85" b="1">
                <a:latin typeface="Yu Gothic UI Semibold"/>
                <a:cs typeface="Yu Gothic UI Semibold"/>
              </a:rPr>
              <a:t> </a:t>
            </a:r>
            <a:r>
              <a:rPr dirty="0" sz="1800" b="1">
                <a:latin typeface="Yu Gothic UI Semibold"/>
                <a:cs typeface="Yu Gothic UI Semibold"/>
              </a:rPr>
              <a:t>－</a:t>
            </a:r>
            <a:r>
              <a:rPr dirty="0" sz="1800" spc="85" b="1">
                <a:latin typeface="Yu Gothic UI Semibold"/>
                <a:cs typeface="Yu Gothic UI Semibold"/>
              </a:rPr>
              <a:t> </a:t>
            </a:r>
            <a:r>
              <a:rPr dirty="0" sz="1800" spc="90" b="1">
                <a:latin typeface="Yu Gothic UI Semibold"/>
                <a:cs typeface="Yu Gothic UI Semibold"/>
              </a:rPr>
              <a:t>130</a:t>
            </a:r>
            <a:r>
              <a:rPr dirty="0" sz="1800" b="1">
                <a:latin typeface="Yu Gothic UI Semibold"/>
                <a:cs typeface="Yu Gothic UI Semibold"/>
              </a:rPr>
              <a:t>万</a:t>
            </a:r>
            <a:r>
              <a:rPr dirty="0" sz="1800" spc="-5" b="1">
                <a:latin typeface="Yu Gothic UI Semibold"/>
                <a:cs typeface="Yu Gothic UI Semibold"/>
              </a:rPr>
              <a:t>円</a:t>
            </a:r>
            <a:r>
              <a:rPr dirty="0" sz="1400" b="1">
                <a:latin typeface="Yu Gothic UI Semibold"/>
                <a:cs typeface="Yu Gothic UI Semibold"/>
              </a:rPr>
              <a:t>（税額）</a:t>
            </a:r>
            <a:r>
              <a:rPr dirty="0" sz="1400" spc="65" b="1">
                <a:latin typeface="Yu Gothic UI Semibold"/>
                <a:cs typeface="Yu Gothic UI Semibold"/>
              </a:rPr>
              <a:t> </a:t>
            </a:r>
            <a:r>
              <a:rPr dirty="0" sz="1800" b="1">
                <a:latin typeface="Yu Gothic UI Semibold"/>
                <a:cs typeface="Yu Gothic UI Semibold"/>
              </a:rPr>
              <a:t>＋</a:t>
            </a:r>
            <a:r>
              <a:rPr dirty="0" sz="1800" spc="85" b="1">
                <a:latin typeface="Yu Gothic UI Semibold"/>
                <a:cs typeface="Yu Gothic UI Semibold"/>
              </a:rPr>
              <a:t> </a:t>
            </a:r>
            <a:r>
              <a:rPr dirty="0" sz="1800" spc="15" b="1">
                <a:latin typeface="Yu Gothic UI Semibold"/>
                <a:cs typeface="Yu Gothic UI Semibold"/>
              </a:rPr>
              <a:t>72</a:t>
            </a:r>
            <a:r>
              <a:rPr dirty="0" sz="1800" b="1">
                <a:latin typeface="Yu Gothic UI Semibold"/>
                <a:cs typeface="Yu Gothic UI Semibold"/>
              </a:rPr>
              <a:t>万円</a:t>
            </a:r>
            <a:r>
              <a:rPr dirty="0" sz="1600" spc="15" b="1">
                <a:latin typeface="Yu Gothic UI Semibold"/>
                <a:cs typeface="Yu Gothic UI Semibold"/>
              </a:rPr>
              <a:t>（BI）</a:t>
            </a:r>
            <a:endParaRPr sz="1600">
              <a:latin typeface="Yu Gothic UI Semibold"/>
              <a:cs typeface="Yu Gothic UI Semibold"/>
            </a:endParaRPr>
          </a:p>
          <a:p>
            <a:pPr marL="168275">
              <a:lnSpc>
                <a:spcPct val="100000"/>
              </a:lnSpc>
            </a:pPr>
            <a:r>
              <a:rPr dirty="0" sz="1800" b="1">
                <a:latin typeface="Yu Gothic UI Semibold"/>
                <a:cs typeface="Yu Gothic UI Semibold"/>
              </a:rPr>
              <a:t>＝</a:t>
            </a:r>
            <a:endParaRPr sz="1800">
              <a:latin typeface="Yu Gothic UI Semibold"/>
              <a:cs typeface="Yu Gothic UI Semibold"/>
            </a:endParaRPr>
          </a:p>
        </p:txBody>
      </p:sp>
      <p:sp>
        <p:nvSpPr>
          <p:cNvPr id="52" name="object 52"/>
          <p:cNvSpPr txBox="1"/>
          <p:nvPr/>
        </p:nvSpPr>
        <p:spPr>
          <a:xfrm>
            <a:off x="724738" y="5850635"/>
            <a:ext cx="850900" cy="345440"/>
          </a:xfrm>
          <a:prstGeom prst="rect">
            <a:avLst/>
          </a:prstGeom>
          <a:solidFill>
            <a:srgbClr val="FFFF81"/>
          </a:solidFill>
        </p:spPr>
        <p:txBody>
          <a:bodyPr wrap="square" lIns="0" tIns="55879" rIns="0" bIns="0" rtlCol="0" vert="horz">
            <a:spAutoFit/>
          </a:bodyPr>
          <a:lstStyle/>
          <a:p>
            <a:pPr>
              <a:lnSpc>
                <a:spcPct val="100000"/>
              </a:lnSpc>
              <a:spcBef>
                <a:spcPts val="439"/>
              </a:spcBef>
            </a:pPr>
            <a:r>
              <a:rPr dirty="0" sz="1800" spc="-20" b="1">
                <a:latin typeface="Yu Gothic UI Semibold"/>
                <a:cs typeface="Yu Gothic UI Semibold"/>
              </a:rPr>
              <a:t>8</a:t>
            </a:r>
            <a:r>
              <a:rPr dirty="0" sz="1800" spc="-25" b="1">
                <a:latin typeface="Yu Gothic UI Semibold"/>
                <a:cs typeface="Yu Gothic UI Semibold"/>
              </a:rPr>
              <a:t>4</a:t>
            </a:r>
            <a:r>
              <a:rPr dirty="0" sz="1800" b="1">
                <a:latin typeface="Yu Gothic UI Semibold"/>
                <a:cs typeface="Yu Gothic UI Semibold"/>
              </a:rPr>
              <a:t>2</a:t>
            </a:r>
            <a:r>
              <a:rPr dirty="0" sz="1800" b="1">
                <a:latin typeface="Yu Gothic UI Semibold"/>
                <a:cs typeface="Yu Gothic UI Semibold"/>
              </a:rPr>
              <a:t>万円</a:t>
            </a:r>
            <a:endParaRPr sz="1800">
              <a:latin typeface="Yu Gothic UI Semibold"/>
              <a:cs typeface="Yu Gothic UI Semibo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sp>
        <p:nvSpPr>
          <p:cNvPr id="3" name="object 3"/>
          <p:cNvSpPr/>
          <p:nvPr/>
        </p:nvSpPr>
        <p:spPr>
          <a:xfrm>
            <a:off x="0" y="6022340"/>
            <a:ext cx="9906000" cy="368300"/>
          </a:xfrm>
          <a:custGeom>
            <a:avLst/>
            <a:gdLst/>
            <a:ahLst/>
            <a:cxnLst/>
            <a:rect l="l" t="t" r="r" b="b"/>
            <a:pathLst>
              <a:path w="9906000" h="368300">
                <a:moveTo>
                  <a:pt x="9906000" y="0"/>
                </a:moveTo>
                <a:lnTo>
                  <a:pt x="0" y="0"/>
                </a:lnTo>
                <a:lnTo>
                  <a:pt x="0" y="368300"/>
                </a:lnTo>
                <a:lnTo>
                  <a:pt x="9906000" y="368300"/>
                </a:lnTo>
                <a:lnTo>
                  <a:pt x="9906000" y="0"/>
                </a:lnTo>
                <a:close/>
              </a:path>
            </a:pathLst>
          </a:custGeom>
          <a:solidFill>
            <a:srgbClr val="FFFF5B"/>
          </a:solidFill>
        </p:spPr>
        <p:txBody>
          <a:bodyPr wrap="square" lIns="0" tIns="0" rIns="0" bIns="0" rtlCol="0"/>
          <a:lstStyle/>
          <a:p/>
        </p:txBody>
      </p:sp>
      <p:sp>
        <p:nvSpPr>
          <p:cNvPr id="4" name="object 4"/>
          <p:cNvSpPr txBox="1"/>
          <p:nvPr/>
        </p:nvSpPr>
        <p:spPr>
          <a:xfrm>
            <a:off x="140335" y="6040854"/>
            <a:ext cx="9626600" cy="299720"/>
          </a:xfrm>
          <a:prstGeom prst="rect">
            <a:avLst/>
          </a:prstGeom>
        </p:spPr>
        <p:txBody>
          <a:bodyPr wrap="square" lIns="0" tIns="12700" rIns="0" bIns="0" rtlCol="0" vert="horz">
            <a:spAutoFit/>
          </a:bodyPr>
          <a:lstStyle/>
          <a:p>
            <a:pPr marL="12700">
              <a:lnSpc>
                <a:spcPct val="100000"/>
              </a:lnSpc>
              <a:spcBef>
                <a:spcPts val="100"/>
              </a:spcBef>
            </a:pPr>
            <a:r>
              <a:rPr dirty="0" sz="1800" spc="140" b="1">
                <a:solidFill>
                  <a:srgbClr val="252525"/>
                </a:solidFill>
                <a:latin typeface="Yu Gothic UI Semibold"/>
                <a:cs typeface="Yu Gothic UI Semibold"/>
              </a:rPr>
              <a:t>高額所得者</a:t>
            </a:r>
            <a:r>
              <a:rPr dirty="0" sz="1800" spc="125" b="1">
                <a:solidFill>
                  <a:srgbClr val="252525"/>
                </a:solidFill>
                <a:latin typeface="Yu Gothic UI Semibold"/>
                <a:cs typeface="Yu Gothic UI Semibold"/>
              </a:rPr>
              <a:t>ほ</a:t>
            </a:r>
            <a:r>
              <a:rPr dirty="0" sz="1800" spc="105" b="1">
                <a:solidFill>
                  <a:srgbClr val="252525"/>
                </a:solidFill>
                <a:latin typeface="Yu Gothic UI Semibold"/>
                <a:cs typeface="Yu Gothic UI Semibold"/>
              </a:rPr>
              <a:t>ど</a:t>
            </a:r>
            <a:r>
              <a:rPr dirty="0" sz="1800" spc="140" b="1">
                <a:solidFill>
                  <a:srgbClr val="252525"/>
                </a:solidFill>
                <a:latin typeface="Yu Gothic UI Semibold"/>
                <a:cs typeface="Yu Gothic UI Semibold"/>
              </a:rPr>
              <a:t>総所得</a:t>
            </a:r>
            <a:r>
              <a:rPr dirty="0" sz="1800" spc="114" b="1">
                <a:solidFill>
                  <a:srgbClr val="252525"/>
                </a:solidFill>
                <a:latin typeface="Yu Gothic UI Semibold"/>
                <a:cs typeface="Yu Gothic UI Semibold"/>
              </a:rPr>
              <a:t>に</a:t>
            </a:r>
            <a:r>
              <a:rPr dirty="0" sz="1800" spc="140" b="1">
                <a:solidFill>
                  <a:srgbClr val="252525"/>
                </a:solidFill>
                <a:latin typeface="Yu Gothic UI Semibold"/>
                <a:cs typeface="Yu Gothic UI Semibold"/>
              </a:rPr>
              <a:t>占</a:t>
            </a:r>
            <a:r>
              <a:rPr dirty="0" sz="1800" spc="120" b="1">
                <a:solidFill>
                  <a:srgbClr val="252525"/>
                </a:solidFill>
                <a:latin typeface="Yu Gothic UI Semibold"/>
                <a:cs typeface="Yu Gothic UI Semibold"/>
              </a:rPr>
              <a:t>め</a:t>
            </a:r>
            <a:r>
              <a:rPr dirty="0" sz="1800" spc="110" b="1">
                <a:solidFill>
                  <a:srgbClr val="252525"/>
                </a:solidFill>
                <a:latin typeface="Yu Gothic UI Semibold"/>
                <a:cs typeface="Yu Gothic UI Semibold"/>
              </a:rPr>
              <a:t>る</a:t>
            </a:r>
            <a:r>
              <a:rPr dirty="0" sz="1800" spc="140" b="1">
                <a:solidFill>
                  <a:srgbClr val="252525"/>
                </a:solidFill>
                <a:latin typeface="Yu Gothic UI Semibold"/>
                <a:cs typeface="Yu Gothic UI Semibold"/>
              </a:rPr>
              <a:t>金融所得</a:t>
            </a:r>
            <a:r>
              <a:rPr dirty="0" sz="1800" spc="120" b="1">
                <a:solidFill>
                  <a:srgbClr val="252525"/>
                </a:solidFill>
                <a:latin typeface="Yu Gothic UI Semibold"/>
                <a:cs typeface="Yu Gothic UI Semibold"/>
              </a:rPr>
              <a:t>の</a:t>
            </a:r>
            <a:r>
              <a:rPr dirty="0" sz="1800" spc="140" b="1">
                <a:solidFill>
                  <a:srgbClr val="252525"/>
                </a:solidFill>
                <a:latin typeface="Yu Gothic UI Semibold"/>
                <a:cs typeface="Yu Gothic UI Semibold"/>
              </a:rPr>
              <a:t>割合</a:t>
            </a:r>
            <a:r>
              <a:rPr dirty="0" sz="1800" spc="120" b="1">
                <a:solidFill>
                  <a:srgbClr val="252525"/>
                </a:solidFill>
                <a:latin typeface="Yu Gothic UI Semibold"/>
                <a:cs typeface="Yu Gothic UI Semibold"/>
              </a:rPr>
              <a:t>が</a:t>
            </a:r>
            <a:r>
              <a:rPr dirty="0" sz="1800" spc="140" b="1">
                <a:solidFill>
                  <a:srgbClr val="252525"/>
                </a:solidFill>
                <a:latin typeface="Yu Gothic UI Semibold"/>
                <a:cs typeface="Yu Gothic UI Semibold"/>
              </a:rPr>
              <a:t>高</a:t>
            </a:r>
            <a:r>
              <a:rPr dirty="0" sz="1800" spc="85" b="1">
                <a:solidFill>
                  <a:srgbClr val="252525"/>
                </a:solidFill>
                <a:latin typeface="Yu Gothic UI Semibold"/>
                <a:cs typeface="Yu Gothic UI Semibold"/>
              </a:rPr>
              <a:t>く</a:t>
            </a:r>
            <a:r>
              <a:rPr dirty="0" sz="1800" spc="95" b="1">
                <a:solidFill>
                  <a:srgbClr val="252525"/>
                </a:solidFill>
                <a:latin typeface="Yu Gothic UI Semibold"/>
                <a:cs typeface="Yu Gothic UI Semibold"/>
              </a:rPr>
              <a:t>、</a:t>
            </a:r>
            <a:r>
              <a:rPr dirty="0" sz="1800" spc="140" b="1">
                <a:solidFill>
                  <a:srgbClr val="252525"/>
                </a:solidFill>
                <a:latin typeface="Yu Gothic UI Semibold"/>
                <a:cs typeface="Yu Gothic UI Semibold"/>
              </a:rPr>
              <a:t>所得税負担率</a:t>
            </a:r>
            <a:r>
              <a:rPr dirty="0" sz="1800" spc="114" b="1">
                <a:solidFill>
                  <a:srgbClr val="252525"/>
                </a:solidFill>
                <a:latin typeface="Yu Gothic UI Semibold"/>
                <a:cs typeface="Yu Gothic UI Semibold"/>
              </a:rPr>
              <a:t>に</a:t>
            </a:r>
            <a:r>
              <a:rPr dirty="0" sz="1800" spc="140" b="1">
                <a:solidFill>
                  <a:srgbClr val="252525"/>
                </a:solidFill>
                <a:latin typeface="Yu Gothic UI Semibold"/>
                <a:cs typeface="Yu Gothic UI Semibold"/>
              </a:rPr>
              <a:t>逆累進性</a:t>
            </a:r>
            <a:r>
              <a:rPr dirty="0" sz="1800" spc="120" b="1">
                <a:solidFill>
                  <a:srgbClr val="252525"/>
                </a:solidFill>
                <a:latin typeface="Yu Gothic UI Semibold"/>
                <a:cs typeface="Yu Gothic UI Semibold"/>
              </a:rPr>
              <a:t>が</a:t>
            </a:r>
            <a:r>
              <a:rPr dirty="0" sz="1800" spc="140" b="1">
                <a:solidFill>
                  <a:srgbClr val="252525"/>
                </a:solidFill>
                <a:latin typeface="Yu Gothic UI Semibold"/>
                <a:cs typeface="Yu Gothic UI Semibold"/>
              </a:rPr>
              <a:t>働</a:t>
            </a:r>
            <a:r>
              <a:rPr dirty="0" sz="1800" spc="120" b="1">
                <a:solidFill>
                  <a:srgbClr val="252525"/>
                </a:solidFill>
                <a:latin typeface="Yu Gothic UI Semibold"/>
                <a:cs typeface="Yu Gothic UI Semibold"/>
              </a:rPr>
              <a:t>い</a:t>
            </a:r>
            <a:r>
              <a:rPr dirty="0" sz="1800" spc="110" b="1">
                <a:solidFill>
                  <a:srgbClr val="252525"/>
                </a:solidFill>
                <a:latin typeface="Yu Gothic UI Semibold"/>
                <a:cs typeface="Yu Gothic UI Semibold"/>
              </a:rPr>
              <a:t>て</a:t>
            </a:r>
            <a:r>
              <a:rPr dirty="0" sz="1800" spc="120" b="1">
                <a:solidFill>
                  <a:srgbClr val="252525"/>
                </a:solidFill>
                <a:latin typeface="Yu Gothic UI Semibold"/>
                <a:cs typeface="Yu Gothic UI Semibold"/>
              </a:rPr>
              <a:t>い</a:t>
            </a:r>
            <a:r>
              <a:rPr dirty="0" sz="1800" spc="110" b="1">
                <a:solidFill>
                  <a:srgbClr val="252525"/>
                </a:solidFill>
                <a:latin typeface="Yu Gothic UI Semibold"/>
                <a:cs typeface="Yu Gothic UI Semibold"/>
              </a:rPr>
              <a:t>る</a:t>
            </a:r>
            <a:endParaRPr sz="1800">
              <a:latin typeface="Yu Gothic UI Semibold"/>
              <a:cs typeface="Yu Gothic UI Semibold"/>
            </a:endParaRPr>
          </a:p>
        </p:txBody>
      </p:sp>
      <p:sp>
        <p:nvSpPr>
          <p:cNvPr id="5" name="object 5"/>
          <p:cNvSpPr txBox="1"/>
          <p:nvPr/>
        </p:nvSpPr>
        <p:spPr>
          <a:xfrm>
            <a:off x="91441" y="0"/>
            <a:ext cx="9502775" cy="5800725"/>
          </a:xfrm>
          <a:prstGeom prst="rect">
            <a:avLst/>
          </a:prstGeom>
        </p:spPr>
        <p:txBody>
          <a:bodyPr wrap="square" lIns="0" tIns="53975" rIns="0" bIns="0" rtlCol="0" vert="horz">
            <a:spAutoFit/>
          </a:bodyPr>
          <a:lstStyle/>
          <a:p>
            <a:pPr marL="27305">
              <a:lnSpc>
                <a:spcPct val="100000"/>
              </a:lnSpc>
              <a:spcBef>
                <a:spcPts val="425"/>
              </a:spcBef>
              <a:tabLst>
                <a:tab pos="3032760" algn="l"/>
                <a:tab pos="8925560" algn="l"/>
              </a:tabLst>
            </a:pPr>
            <a:r>
              <a:rPr dirty="0" baseline="-12626" sz="1650">
                <a:latin typeface="Meiryo"/>
                <a:cs typeface="Meiryo"/>
              </a:rPr>
              <a:t>（％）	</a:t>
            </a:r>
            <a:r>
              <a:rPr dirty="0" sz="2400" spc="30" b="1">
                <a:latin typeface="Yu Gothic UI Semibold"/>
                <a:cs typeface="Yu Gothic UI Semibold"/>
              </a:rPr>
              <a:t>所得階級別</a:t>
            </a:r>
            <a:r>
              <a:rPr dirty="0" sz="2400" spc="25" b="1">
                <a:latin typeface="Yu Gothic UI Semibold"/>
                <a:cs typeface="Yu Gothic UI Semibold"/>
              </a:rPr>
              <a:t>の</a:t>
            </a:r>
            <a:r>
              <a:rPr dirty="0" sz="2400" spc="30" b="1">
                <a:latin typeface="Yu Gothic UI Semibold"/>
                <a:cs typeface="Yu Gothic UI Semibold"/>
              </a:rPr>
              <a:t>所得税負担率	</a:t>
            </a:r>
            <a:r>
              <a:rPr dirty="0" baseline="-34391" sz="1575" spc="15">
                <a:latin typeface="Meiryo"/>
                <a:cs typeface="Meiryo"/>
              </a:rPr>
              <a:t>（％）</a:t>
            </a:r>
            <a:endParaRPr baseline="-34391" sz="1575">
              <a:latin typeface="Meiryo"/>
              <a:cs typeface="Meiryo"/>
            </a:endParaRPr>
          </a:p>
          <a:p>
            <a:pPr marL="571500">
              <a:lnSpc>
                <a:spcPct val="100000"/>
              </a:lnSpc>
              <a:spcBef>
                <a:spcPts val="815"/>
              </a:spcBef>
              <a:tabLst>
                <a:tab pos="9255760" algn="l"/>
              </a:tabLst>
            </a:pPr>
            <a:r>
              <a:rPr dirty="0" sz="1050" spc="5">
                <a:solidFill>
                  <a:srgbClr val="404040"/>
                </a:solidFill>
                <a:latin typeface="Meiryo"/>
                <a:cs typeface="Meiryo"/>
              </a:rPr>
              <a:t>40</a:t>
            </a:r>
            <a:r>
              <a:rPr dirty="0" sz="1050" spc="5">
                <a:solidFill>
                  <a:srgbClr val="404040"/>
                </a:solidFill>
                <a:latin typeface="Meiryo"/>
                <a:cs typeface="Meiryo"/>
              </a:rPr>
              <a:t>	</a:t>
            </a:r>
            <a:r>
              <a:rPr dirty="0" sz="1050" spc="5">
                <a:solidFill>
                  <a:srgbClr val="404040"/>
                </a:solidFill>
                <a:latin typeface="Meiryo"/>
                <a:cs typeface="Meiryo"/>
              </a:rPr>
              <a:t>1</a:t>
            </a:r>
            <a:r>
              <a:rPr dirty="0" sz="1050" spc="-15">
                <a:solidFill>
                  <a:srgbClr val="404040"/>
                </a:solidFill>
                <a:latin typeface="Meiryo"/>
                <a:cs typeface="Meiryo"/>
              </a:rPr>
              <a:t>00</a:t>
            </a:r>
            <a:endParaRPr sz="1050">
              <a:latin typeface="Meiryo"/>
              <a:cs typeface="Meiryo"/>
            </a:endParaRPr>
          </a:p>
          <a:p>
            <a:pPr>
              <a:lnSpc>
                <a:spcPct val="100000"/>
              </a:lnSpc>
              <a:spcBef>
                <a:spcPts val="45"/>
              </a:spcBef>
            </a:pPr>
            <a:endParaRPr sz="1050">
              <a:latin typeface="Meiryo"/>
              <a:cs typeface="Meiryo"/>
            </a:endParaRPr>
          </a:p>
          <a:p>
            <a:pPr marL="571500">
              <a:lnSpc>
                <a:spcPct val="100000"/>
              </a:lnSpc>
              <a:tabLst>
                <a:tab pos="9255760" algn="l"/>
              </a:tabLst>
            </a:pPr>
            <a:r>
              <a:rPr dirty="0" baseline="-44973" sz="1575" spc="7">
                <a:solidFill>
                  <a:srgbClr val="404040"/>
                </a:solidFill>
                <a:latin typeface="Meiryo"/>
                <a:cs typeface="Meiryo"/>
              </a:rPr>
              <a:t>30	</a:t>
            </a:r>
            <a:r>
              <a:rPr dirty="0" sz="1050" spc="5">
                <a:solidFill>
                  <a:srgbClr val="404040"/>
                </a:solidFill>
                <a:latin typeface="Meiryo"/>
                <a:cs typeface="Meiryo"/>
              </a:rPr>
              <a:t>90</a:t>
            </a:r>
            <a:endParaRPr sz="1050">
              <a:latin typeface="Meiryo"/>
              <a:cs typeface="Meiryo"/>
            </a:endParaRPr>
          </a:p>
          <a:p>
            <a:pPr marL="9255760">
              <a:lnSpc>
                <a:spcPct val="100000"/>
              </a:lnSpc>
              <a:spcBef>
                <a:spcPts val="2085"/>
              </a:spcBef>
            </a:pPr>
            <a:r>
              <a:rPr dirty="0" sz="1050" spc="5">
                <a:solidFill>
                  <a:srgbClr val="404040"/>
                </a:solidFill>
                <a:latin typeface="Meiryo"/>
                <a:cs typeface="Meiryo"/>
              </a:rPr>
              <a:t>80</a:t>
            </a:r>
            <a:endParaRPr sz="1050">
              <a:latin typeface="Meiryo"/>
              <a:cs typeface="Meiryo"/>
            </a:endParaRPr>
          </a:p>
          <a:p>
            <a:pPr marL="571500">
              <a:lnSpc>
                <a:spcPct val="100000"/>
              </a:lnSpc>
              <a:spcBef>
                <a:spcPts val="409"/>
              </a:spcBef>
            </a:pPr>
            <a:r>
              <a:rPr dirty="0" sz="1050" spc="5">
                <a:solidFill>
                  <a:srgbClr val="404040"/>
                </a:solidFill>
                <a:latin typeface="Meiryo"/>
                <a:cs typeface="Meiryo"/>
              </a:rPr>
              <a:t>20</a:t>
            </a:r>
            <a:endParaRPr sz="1050">
              <a:latin typeface="Meiryo"/>
              <a:cs typeface="Meiryo"/>
            </a:endParaRPr>
          </a:p>
          <a:p>
            <a:pPr marL="9255760">
              <a:lnSpc>
                <a:spcPct val="100000"/>
              </a:lnSpc>
              <a:spcBef>
                <a:spcPts val="409"/>
              </a:spcBef>
            </a:pPr>
            <a:r>
              <a:rPr dirty="0" sz="1050" spc="5">
                <a:solidFill>
                  <a:srgbClr val="404040"/>
                </a:solidFill>
                <a:latin typeface="Meiryo"/>
                <a:cs typeface="Meiryo"/>
              </a:rPr>
              <a:t>70</a:t>
            </a:r>
            <a:endParaRPr sz="1050">
              <a:latin typeface="Meiryo"/>
              <a:cs typeface="Meiryo"/>
            </a:endParaRPr>
          </a:p>
          <a:p>
            <a:pPr marL="571500">
              <a:lnSpc>
                <a:spcPct val="100000"/>
              </a:lnSpc>
              <a:spcBef>
                <a:spcPts val="1250"/>
              </a:spcBef>
              <a:tabLst>
                <a:tab pos="9255760" algn="l"/>
              </a:tabLst>
            </a:pPr>
            <a:r>
              <a:rPr dirty="0" sz="1050" spc="5">
                <a:solidFill>
                  <a:srgbClr val="404040"/>
                </a:solidFill>
                <a:latin typeface="Meiryo"/>
                <a:cs typeface="Meiryo"/>
              </a:rPr>
              <a:t>10	</a:t>
            </a:r>
            <a:r>
              <a:rPr dirty="0" baseline="-44973" sz="1575" spc="7">
                <a:solidFill>
                  <a:srgbClr val="404040"/>
                </a:solidFill>
                <a:latin typeface="Meiryo"/>
                <a:cs typeface="Meiryo"/>
              </a:rPr>
              <a:t>60</a:t>
            </a:r>
            <a:endParaRPr baseline="-44973" sz="1575">
              <a:latin typeface="Meiryo"/>
              <a:cs typeface="Meiryo"/>
            </a:endParaRPr>
          </a:p>
          <a:p>
            <a:pPr>
              <a:lnSpc>
                <a:spcPct val="100000"/>
              </a:lnSpc>
              <a:spcBef>
                <a:spcPts val="5"/>
              </a:spcBef>
            </a:pPr>
            <a:endParaRPr sz="1500">
              <a:latin typeface="Meiryo"/>
              <a:cs typeface="Meiryo"/>
            </a:endParaRPr>
          </a:p>
          <a:p>
            <a:pPr marL="654050">
              <a:lnSpc>
                <a:spcPct val="100000"/>
              </a:lnSpc>
              <a:tabLst>
                <a:tab pos="9255760" algn="l"/>
              </a:tabLst>
            </a:pPr>
            <a:r>
              <a:rPr dirty="0" sz="1050" spc="5">
                <a:solidFill>
                  <a:srgbClr val="404040"/>
                </a:solidFill>
                <a:latin typeface="Meiryo"/>
                <a:cs typeface="Meiryo"/>
              </a:rPr>
              <a:t>0	50</a:t>
            </a:r>
            <a:endParaRPr sz="1050">
              <a:latin typeface="Meiryo"/>
              <a:cs typeface="Meiryo"/>
            </a:endParaRPr>
          </a:p>
          <a:p>
            <a:pPr>
              <a:lnSpc>
                <a:spcPct val="100000"/>
              </a:lnSpc>
              <a:spcBef>
                <a:spcPts val="5"/>
              </a:spcBef>
            </a:pPr>
            <a:endParaRPr sz="1500">
              <a:latin typeface="Meiryo"/>
              <a:cs typeface="Meiryo"/>
            </a:endParaRPr>
          </a:p>
          <a:p>
            <a:pPr marL="512445">
              <a:lnSpc>
                <a:spcPct val="100000"/>
              </a:lnSpc>
              <a:spcBef>
                <a:spcPts val="5"/>
              </a:spcBef>
              <a:tabLst>
                <a:tab pos="9255760" algn="l"/>
              </a:tabLst>
            </a:pPr>
            <a:r>
              <a:rPr dirty="0" sz="1050">
                <a:solidFill>
                  <a:srgbClr val="404040"/>
                </a:solidFill>
                <a:latin typeface="Meiryo"/>
                <a:cs typeface="Meiryo"/>
              </a:rPr>
              <a:t>-10	</a:t>
            </a:r>
            <a:r>
              <a:rPr dirty="0" baseline="44973" sz="1575" spc="7">
                <a:solidFill>
                  <a:srgbClr val="404040"/>
                </a:solidFill>
                <a:latin typeface="Meiryo"/>
                <a:cs typeface="Meiryo"/>
              </a:rPr>
              <a:t>40</a:t>
            </a:r>
            <a:endParaRPr baseline="44973" sz="1575">
              <a:latin typeface="Meiryo"/>
              <a:cs typeface="Meiryo"/>
            </a:endParaRPr>
          </a:p>
          <a:p>
            <a:pPr marL="9255760">
              <a:lnSpc>
                <a:spcPct val="100000"/>
              </a:lnSpc>
              <a:spcBef>
                <a:spcPts val="1245"/>
              </a:spcBef>
            </a:pPr>
            <a:r>
              <a:rPr dirty="0" sz="1050" spc="5">
                <a:solidFill>
                  <a:srgbClr val="404040"/>
                </a:solidFill>
                <a:latin typeface="Meiryo"/>
                <a:cs typeface="Meiryo"/>
              </a:rPr>
              <a:t>30</a:t>
            </a:r>
            <a:endParaRPr sz="1050">
              <a:latin typeface="Meiryo"/>
              <a:cs typeface="Meiryo"/>
            </a:endParaRPr>
          </a:p>
          <a:p>
            <a:pPr marL="512445">
              <a:lnSpc>
                <a:spcPct val="100000"/>
              </a:lnSpc>
              <a:spcBef>
                <a:spcPts val="409"/>
              </a:spcBef>
            </a:pPr>
            <a:r>
              <a:rPr dirty="0" sz="1050">
                <a:solidFill>
                  <a:srgbClr val="404040"/>
                </a:solidFill>
                <a:latin typeface="Meiryo"/>
                <a:cs typeface="Meiryo"/>
              </a:rPr>
              <a:t>-20</a:t>
            </a:r>
            <a:endParaRPr sz="1050">
              <a:latin typeface="Meiryo"/>
              <a:cs typeface="Meiryo"/>
            </a:endParaRPr>
          </a:p>
          <a:p>
            <a:pPr marL="9255760">
              <a:lnSpc>
                <a:spcPct val="100000"/>
              </a:lnSpc>
              <a:spcBef>
                <a:spcPts val="409"/>
              </a:spcBef>
            </a:pPr>
            <a:r>
              <a:rPr dirty="0" sz="1050" spc="5">
                <a:solidFill>
                  <a:srgbClr val="404040"/>
                </a:solidFill>
                <a:latin typeface="Meiryo"/>
                <a:cs typeface="Meiryo"/>
              </a:rPr>
              <a:t>20</a:t>
            </a:r>
            <a:endParaRPr sz="1050">
              <a:latin typeface="Meiryo"/>
              <a:cs typeface="Meiryo"/>
            </a:endParaRPr>
          </a:p>
          <a:p>
            <a:pPr marL="512445">
              <a:lnSpc>
                <a:spcPct val="100000"/>
              </a:lnSpc>
              <a:spcBef>
                <a:spcPts val="1250"/>
              </a:spcBef>
              <a:tabLst>
                <a:tab pos="9255760" algn="l"/>
              </a:tabLst>
            </a:pPr>
            <a:r>
              <a:rPr dirty="0" sz="1050">
                <a:solidFill>
                  <a:srgbClr val="404040"/>
                </a:solidFill>
                <a:latin typeface="Meiryo"/>
                <a:cs typeface="Meiryo"/>
              </a:rPr>
              <a:t>-30	</a:t>
            </a:r>
            <a:r>
              <a:rPr dirty="0" baseline="-44973" sz="1575" spc="7">
                <a:solidFill>
                  <a:srgbClr val="404040"/>
                </a:solidFill>
                <a:latin typeface="Meiryo"/>
                <a:cs typeface="Meiryo"/>
              </a:rPr>
              <a:t>10</a:t>
            </a:r>
            <a:endParaRPr baseline="-44973" sz="1575">
              <a:latin typeface="Meiryo"/>
              <a:cs typeface="Meiryo"/>
            </a:endParaRPr>
          </a:p>
          <a:p>
            <a:pPr>
              <a:lnSpc>
                <a:spcPct val="100000"/>
              </a:lnSpc>
              <a:spcBef>
                <a:spcPts val="5"/>
              </a:spcBef>
            </a:pPr>
            <a:endParaRPr sz="1500">
              <a:latin typeface="Meiryo"/>
              <a:cs typeface="Meiryo"/>
            </a:endParaRPr>
          </a:p>
          <a:p>
            <a:pPr marL="512445">
              <a:lnSpc>
                <a:spcPct val="100000"/>
              </a:lnSpc>
              <a:tabLst>
                <a:tab pos="9255760" algn="l"/>
              </a:tabLst>
            </a:pPr>
            <a:r>
              <a:rPr dirty="0" sz="1050">
                <a:solidFill>
                  <a:srgbClr val="404040"/>
                </a:solidFill>
                <a:latin typeface="Meiryo"/>
                <a:cs typeface="Meiryo"/>
              </a:rPr>
              <a:t>-40	</a:t>
            </a:r>
            <a:r>
              <a:rPr dirty="0" sz="1050" spc="5">
                <a:solidFill>
                  <a:srgbClr val="404040"/>
                </a:solidFill>
                <a:latin typeface="Meiryo"/>
                <a:cs typeface="Meiryo"/>
              </a:rPr>
              <a:t>0</a:t>
            </a:r>
            <a:endParaRPr sz="1050">
              <a:latin typeface="Meiryo"/>
              <a:cs typeface="Meiryo"/>
            </a:endParaRPr>
          </a:p>
          <a:p>
            <a:pPr>
              <a:lnSpc>
                <a:spcPct val="100000"/>
              </a:lnSpc>
            </a:pPr>
            <a:endParaRPr sz="1850">
              <a:latin typeface="Meiryo"/>
              <a:cs typeface="Meiryo"/>
            </a:endParaRPr>
          </a:p>
          <a:p>
            <a:pPr marL="6536690">
              <a:lnSpc>
                <a:spcPct val="100000"/>
              </a:lnSpc>
              <a:spcBef>
                <a:spcPts val="5"/>
              </a:spcBef>
            </a:pPr>
            <a:r>
              <a:rPr dirty="0" sz="1050" spc="10">
                <a:solidFill>
                  <a:srgbClr val="404040"/>
                </a:solidFill>
                <a:latin typeface="Meiryo"/>
                <a:cs typeface="Meiryo"/>
              </a:rPr>
              <a:t>合計所得金額（</a:t>
            </a:r>
            <a:r>
              <a:rPr dirty="0" sz="1050" spc="-10">
                <a:solidFill>
                  <a:srgbClr val="404040"/>
                </a:solidFill>
                <a:latin typeface="Meiryo"/>
                <a:cs typeface="Meiryo"/>
              </a:rPr>
              <a:t>円</a:t>
            </a:r>
            <a:r>
              <a:rPr dirty="0" sz="1050" spc="10">
                <a:solidFill>
                  <a:srgbClr val="404040"/>
                </a:solidFill>
                <a:latin typeface="Meiryo"/>
                <a:cs typeface="Meiryo"/>
              </a:rPr>
              <a:t>）</a:t>
            </a:r>
            <a:endParaRPr sz="1050">
              <a:latin typeface="Meiryo"/>
              <a:cs typeface="Meiryo"/>
            </a:endParaRPr>
          </a:p>
          <a:p>
            <a:pPr>
              <a:lnSpc>
                <a:spcPct val="100000"/>
              </a:lnSpc>
              <a:spcBef>
                <a:spcPts val="575"/>
              </a:spcBef>
            </a:pPr>
            <a:r>
              <a:rPr dirty="0" sz="1000">
                <a:solidFill>
                  <a:srgbClr val="585858"/>
                </a:solidFill>
                <a:latin typeface="Meiryo"/>
                <a:cs typeface="Meiryo"/>
              </a:rPr>
              <a:t>出典：国税庁『申告所得税標本調査（令和元年分）』をもとに日本維新の会作成</a:t>
            </a:r>
            <a:endParaRPr sz="1000">
              <a:latin typeface="Meiryo"/>
              <a:cs typeface="Meiryo"/>
            </a:endParaRPr>
          </a:p>
        </p:txBody>
      </p:sp>
      <p:grpSp>
        <p:nvGrpSpPr>
          <p:cNvPr id="6" name="object 6"/>
          <p:cNvGrpSpPr/>
          <p:nvPr/>
        </p:nvGrpSpPr>
        <p:grpSpPr>
          <a:xfrm>
            <a:off x="0" y="0"/>
            <a:ext cx="9906000" cy="5877560"/>
            <a:chOff x="0" y="0"/>
            <a:chExt cx="9906000" cy="5877560"/>
          </a:xfrm>
        </p:grpSpPr>
        <p:sp>
          <p:nvSpPr>
            <p:cNvPr id="7" name="object 7"/>
            <p:cNvSpPr/>
            <p:nvPr/>
          </p:nvSpPr>
          <p:spPr>
            <a:xfrm>
              <a:off x="0" y="0"/>
              <a:ext cx="9906000" cy="5877560"/>
            </a:xfrm>
            <a:custGeom>
              <a:avLst/>
              <a:gdLst/>
              <a:ahLst/>
              <a:cxnLst/>
              <a:rect l="l" t="t" r="r" b="b"/>
              <a:pathLst>
                <a:path w="9906000" h="5877560">
                  <a:moveTo>
                    <a:pt x="9906000" y="0"/>
                  </a:moveTo>
                  <a:lnTo>
                    <a:pt x="0" y="0"/>
                  </a:lnTo>
                  <a:lnTo>
                    <a:pt x="0" y="5877560"/>
                  </a:lnTo>
                  <a:lnTo>
                    <a:pt x="9906000" y="5877560"/>
                  </a:lnTo>
                  <a:lnTo>
                    <a:pt x="9906000" y="0"/>
                  </a:lnTo>
                  <a:close/>
                </a:path>
              </a:pathLst>
            </a:custGeom>
            <a:solidFill>
              <a:srgbClr val="FFE3C8"/>
            </a:solidFill>
          </p:spPr>
          <p:txBody>
            <a:bodyPr wrap="square" lIns="0" tIns="0" rIns="0" bIns="0" rtlCol="0"/>
            <a:lstStyle/>
            <a:p/>
          </p:txBody>
        </p:sp>
        <p:sp>
          <p:nvSpPr>
            <p:cNvPr id="8" name="object 8"/>
            <p:cNvSpPr/>
            <p:nvPr/>
          </p:nvSpPr>
          <p:spPr>
            <a:xfrm>
              <a:off x="975360" y="624840"/>
              <a:ext cx="8224520" cy="4244340"/>
            </a:xfrm>
            <a:custGeom>
              <a:avLst/>
              <a:gdLst/>
              <a:ahLst/>
              <a:cxnLst/>
              <a:rect l="l" t="t" r="r" b="b"/>
              <a:pathLst>
                <a:path w="8224520" h="4244340">
                  <a:moveTo>
                    <a:pt x="8224520" y="0"/>
                  </a:moveTo>
                  <a:lnTo>
                    <a:pt x="0" y="0"/>
                  </a:lnTo>
                  <a:lnTo>
                    <a:pt x="0" y="4244340"/>
                  </a:lnTo>
                  <a:lnTo>
                    <a:pt x="8224520" y="4244340"/>
                  </a:lnTo>
                  <a:lnTo>
                    <a:pt x="8224520" y="0"/>
                  </a:lnTo>
                  <a:close/>
                </a:path>
              </a:pathLst>
            </a:custGeom>
            <a:solidFill>
              <a:srgbClr val="FFFFFF"/>
            </a:solidFill>
          </p:spPr>
          <p:txBody>
            <a:bodyPr wrap="square" lIns="0" tIns="0" rIns="0" bIns="0" rtlCol="0"/>
            <a:lstStyle/>
            <a:p/>
          </p:txBody>
        </p:sp>
        <p:sp>
          <p:nvSpPr>
            <p:cNvPr id="9" name="object 9"/>
            <p:cNvSpPr/>
            <p:nvPr/>
          </p:nvSpPr>
          <p:spPr>
            <a:xfrm>
              <a:off x="975360" y="624840"/>
              <a:ext cx="8224520" cy="4244340"/>
            </a:xfrm>
            <a:custGeom>
              <a:avLst/>
              <a:gdLst/>
              <a:ahLst/>
              <a:cxnLst/>
              <a:rect l="l" t="t" r="r" b="b"/>
              <a:pathLst>
                <a:path w="8224520" h="4244340">
                  <a:moveTo>
                    <a:pt x="0" y="4244339"/>
                  </a:moveTo>
                  <a:lnTo>
                    <a:pt x="8224520" y="4244339"/>
                  </a:lnTo>
                </a:path>
                <a:path w="8224520" h="4244340">
                  <a:moveTo>
                    <a:pt x="0" y="3713479"/>
                  </a:moveTo>
                  <a:lnTo>
                    <a:pt x="8224520" y="3713479"/>
                  </a:lnTo>
                </a:path>
                <a:path w="8224520" h="4244340">
                  <a:moveTo>
                    <a:pt x="0" y="3185159"/>
                  </a:moveTo>
                  <a:lnTo>
                    <a:pt x="8224520" y="3185159"/>
                  </a:lnTo>
                </a:path>
                <a:path w="8224520" h="4244340">
                  <a:moveTo>
                    <a:pt x="0" y="2654299"/>
                  </a:moveTo>
                  <a:lnTo>
                    <a:pt x="8224520" y="2654299"/>
                  </a:lnTo>
                </a:path>
                <a:path w="8224520" h="4244340">
                  <a:moveTo>
                    <a:pt x="0" y="1592579"/>
                  </a:moveTo>
                  <a:lnTo>
                    <a:pt x="8224520" y="1592579"/>
                  </a:lnTo>
                </a:path>
                <a:path w="8224520" h="4244340">
                  <a:moveTo>
                    <a:pt x="0" y="1061719"/>
                  </a:moveTo>
                  <a:lnTo>
                    <a:pt x="8224520" y="1061719"/>
                  </a:lnTo>
                </a:path>
                <a:path w="8224520" h="4244340">
                  <a:moveTo>
                    <a:pt x="0" y="530859"/>
                  </a:moveTo>
                  <a:lnTo>
                    <a:pt x="8224520" y="530859"/>
                  </a:lnTo>
                </a:path>
                <a:path w="8224520" h="4244340">
                  <a:moveTo>
                    <a:pt x="0" y="0"/>
                  </a:moveTo>
                  <a:lnTo>
                    <a:pt x="8224520" y="0"/>
                  </a:lnTo>
                </a:path>
              </a:pathLst>
            </a:custGeom>
            <a:ln w="9525">
              <a:solidFill>
                <a:srgbClr val="7E7E7E"/>
              </a:solidFill>
              <a:prstDash val="sysDash"/>
            </a:ln>
          </p:spPr>
          <p:txBody>
            <a:bodyPr wrap="square" lIns="0" tIns="0" rIns="0" bIns="0" rtlCol="0"/>
            <a:lstStyle/>
            <a:p/>
          </p:txBody>
        </p:sp>
        <p:sp>
          <p:nvSpPr>
            <p:cNvPr id="10" name="object 10"/>
            <p:cNvSpPr/>
            <p:nvPr/>
          </p:nvSpPr>
          <p:spPr>
            <a:xfrm>
              <a:off x="975360" y="624840"/>
              <a:ext cx="8224520" cy="4244340"/>
            </a:xfrm>
            <a:custGeom>
              <a:avLst/>
              <a:gdLst/>
              <a:ahLst/>
              <a:cxnLst/>
              <a:rect l="l" t="t" r="r" b="b"/>
              <a:pathLst>
                <a:path w="8224520" h="4244340">
                  <a:moveTo>
                    <a:pt x="0" y="0"/>
                  </a:moveTo>
                  <a:lnTo>
                    <a:pt x="8224520" y="0"/>
                  </a:lnTo>
                  <a:lnTo>
                    <a:pt x="8224520" y="4244340"/>
                  </a:lnTo>
                  <a:lnTo>
                    <a:pt x="0" y="4244340"/>
                  </a:lnTo>
                  <a:lnTo>
                    <a:pt x="0" y="0"/>
                  </a:lnTo>
                  <a:close/>
                </a:path>
              </a:pathLst>
            </a:custGeom>
            <a:ln w="9525">
              <a:solidFill>
                <a:srgbClr val="000000"/>
              </a:solidFill>
            </a:ln>
          </p:spPr>
          <p:txBody>
            <a:bodyPr wrap="square" lIns="0" tIns="0" rIns="0" bIns="0" rtlCol="0"/>
            <a:lstStyle/>
            <a:p/>
          </p:txBody>
        </p:sp>
        <p:sp>
          <p:nvSpPr>
            <p:cNvPr id="11" name="object 11"/>
            <p:cNvSpPr/>
            <p:nvPr/>
          </p:nvSpPr>
          <p:spPr>
            <a:xfrm>
              <a:off x="9199880" y="624840"/>
              <a:ext cx="0" cy="4244340"/>
            </a:xfrm>
            <a:custGeom>
              <a:avLst/>
              <a:gdLst/>
              <a:ahLst/>
              <a:cxnLst/>
              <a:rect l="l" t="t" r="r" b="b"/>
              <a:pathLst>
                <a:path w="0" h="4244340">
                  <a:moveTo>
                    <a:pt x="0" y="4244339"/>
                  </a:moveTo>
                  <a:lnTo>
                    <a:pt x="0" y="0"/>
                  </a:lnTo>
                </a:path>
              </a:pathLst>
            </a:custGeom>
            <a:ln w="9525">
              <a:solidFill>
                <a:srgbClr val="000000"/>
              </a:solidFill>
            </a:ln>
          </p:spPr>
          <p:txBody>
            <a:bodyPr wrap="square" lIns="0" tIns="0" rIns="0" bIns="0" rtlCol="0"/>
            <a:lstStyle/>
            <a:p/>
          </p:txBody>
        </p:sp>
        <p:sp>
          <p:nvSpPr>
            <p:cNvPr id="12" name="object 12"/>
            <p:cNvSpPr/>
            <p:nvPr/>
          </p:nvSpPr>
          <p:spPr>
            <a:xfrm>
              <a:off x="975360" y="624840"/>
              <a:ext cx="48260" cy="4244340"/>
            </a:xfrm>
            <a:custGeom>
              <a:avLst/>
              <a:gdLst/>
              <a:ahLst/>
              <a:cxnLst/>
              <a:rect l="l" t="t" r="r" b="b"/>
              <a:pathLst>
                <a:path w="48259" h="4244340">
                  <a:moveTo>
                    <a:pt x="0" y="4244339"/>
                  </a:moveTo>
                  <a:lnTo>
                    <a:pt x="0" y="0"/>
                  </a:lnTo>
                </a:path>
                <a:path w="48259" h="4244340">
                  <a:moveTo>
                    <a:pt x="0" y="4244339"/>
                  </a:moveTo>
                  <a:lnTo>
                    <a:pt x="48260" y="4244339"/>
                  </a:lnTo>
                </a:path>
                <a:path w="48259" h="4244340">
                  <a:moveTo>
                    <a:pt x="0" y="3713479"/>
                  </a:moveTo>
                  <a:lnTo>
                    <a:pt x="48260" y="3713479"/>
                  </a:lnTo>
                </a:path>
                <a:path w="48259" h="4244340">
                  <a:moveTo>
                    <a:pt x="0" y="3185159"/>
                  </a:moveTo>
                  <a:lnTo>
                    <a:pt x="48260" y="3185159"/>
                  </a:lnTo>
                </a:path>
                <a:path w="48259" h="4244340">
                  <a:moveTo>
                    <a:pt x="0" y="2654299"/>
                  </a:moveTo>
                  <a:lnTo>
                    <a:pt x="48260" y="2654299"/>
                  </a:lnTo>
                </a:path>
                <a:path w="48259" h="4244340">
                  <a:moveTo>
                    <a:pt x="0" y="2123439"/>
                  </a:moveTo>
                  <a:lnTo>
                    <a:pt x="48260" y="2123439"/>
                  </a:lnTo>
                </a:path>
                <a:path w="48259" h="4244340">
                  <a:moveTo>
                    <a:pt x="0" y="1592579"/>
                  </a:moveTo>
                  <a:lnTo>
                    <a:pt x="48260" y="1592579"/>
                  </a:lnTo>
                </a:path>
                <a:path w="48259" h="4244340">
                  <a:moveTo>
                    <a:pt x="0" y="1061719"/>
                  </a:moveTo>
                  <a:lnTo>
                    <a:pt x="48260" y="1061719"/>
                  </a:lnTo>
                </a:path>
                <a:path w="48259" h="4244340">
                  <a:moveTo>
                    <a:pt x="0" y="530859"/>
                  </a:moveTo>
                  <a:lnTo>
                    <a:pt x="48260" y="530859"/>
                  </a:lnTo>
                </a:path>
                <a:path w="48259" h="4244340">
                  <a:moveTo>
                    <a:pt x="0" y="0"/>
                  </a:moveTo>
                  <a:lnTo>
                    <a:pt x="48260" y="0"/>
                  </a:lnTo>
                </a:path>
              </a:pathLst>
            </a:custGeom>
            <a:ln w="9525">
              <a:solidFill>
                <a:srgbClr val="000000"/>
              </a:solidFill>
            </a:ln>
          </p:spPr>
          <p:txBody>
            <a:bodyPr wrap="square" lIns="0" tIns="0" rIns="0" bIns="0" rtlCol="0"/>
            <a:lstStyle/>
            <a:p/>
          </p:txBody>
        </p:sp>
        <p:sp>
          <p:nvSpPr>
            <p:cNvPr id="13" name="object 13"/>
            <p:cNvSpPr/>
            <p:nvPr/>
          </p:nvSpPr>
          <p:spPr>
            <a:xfrm>
              <a:off x="975360" y="2748279"/>
              <a:ext cx="8224520" cy="0"/>
            </a:xfrm>
            <a:custGeom>
              <a:avLst/>
              <a:gdLst/>
              <a:ahLst/>
              <a:cxnLst/>
              <a:rect l="l" t="t" r="r" b="b"/>
              <a:pathLst>
                <a:path w="8224520" h="0">
                  <a:moveTo>
                    <a:pt x="0" y="0"/>
                  </a:moveTo>
                  <a:lnTo>
                    <a:pt x="8224520" y="0"/>
                  </a:lnTo>
                </a:path>
              </a:pathLst>
            </a:custGeom>
            <a:ln w="9525">
              <a:solidFill>
                <a:srgbClr val="000000"/>
              </a:solidFill>
            </a:ln>
          </p:spPr>
          <p:txBody>
            <a:bodyPr wrap="square" lIns="0" tIns="0" rIns="0" bIns="0" rtlCol="0"/>
            <a:lstStyle/>
            <a:p/>
          </p:txBody>
        </p:sp>
        <p:sp>
          <p:nvSpPr>
            <p:cNvPr id="14" name="object 14"/>
            <p:cNvSpPr/>
            <p:nvPr/>
          </p:nvSpPr>
          <p:spPr>
            <a:xfrm>
              <a:off x="1155700" y="1021080"/>
              <a:ext cx="7866380" cy="3840479"/>
            </a:xfrm>
            <a:custGeom>
              <a:avLst/>
              <a:gdLst/>
              <a:ahLst/>
              <a:cxnLst/>
              <a:rect l="l" t="t" r="r" b="b"/>
              <a:pathLst>
                <a:path w="7866380" h="3840479">
                  <a:moveTo>
                    <a:pt x="0" y="3832860"/>
                  </a:moveTo>
                  <a:lnTo>
                    <a:pt x="355600" y="3840480"/>
                  </a:lnTo>
                  <a:lnTo>
                    <a:pt x="713740" y="3837940"/>
                  </a:lnTo>
                  <a:lnTo>
                    <a:pt x="1071880" y="3837940"/>
                  </a:lnTo>
                  <a:lnTo>
                    <a:pt x="1430020" y="3835400"/>
                  </a:lnTo>
                  <a:lnTo>
                    <a:pt x="1785620" y="3830320"/>
                  </a:lnTo>
                  <a:lnTo>
                    <a:pt x="2143760" y="3825240"/>
                  </a:lnTo>
                  <a:lnTo>
                    <a:pt x="2501900" y="3820160"/>
                  </a:lnTo>
                  <a:lnTo>
                    <a:pt x="2860040" y="3815080"/>
                  </a:lnTo>
                  <a:lnTo>
                    <a:pt x="3218180" y="3804920"/>
                  </a:lnTo>
                  <a:lnTo>
                    <a:pt x="3573779" y="3797300"/>
                  </a:lnTo>
                  <a:lnTo>
                    <a:pt x="3931920" y="3789680"/>
                  </a:lnTo>
                  <a:lnTo>
                    <a:pt x="4290060" y="3787140"/>
                  </a:lnTo>
                  <a:lnTo>
                    <a:pt x="4648200" y="3759200"/>
                  </a:lnTo>
                  <a:lnTo>
                    <a:pt x="5006340" y="3716020"/>
                  </a:lnTo>
                  <a:lnTo>
                    <a:pt x="5361940" y="3583940"/>
                  </a:lnTo>
                  <a:lnTo>
                    <a:pt x="5720080" y="3302000"/>
                  </a:lnTo>
                  <a:lnTo>
                    <a:pt x="6078220" y="2641600"/>
                  </a:lnTo>
                  <a:lnTo>
                    <a:pt x="6436360" y="1943100"/>
                  </a:lnTo>
                  <a:lnTo>
                    <a:pt x="6791959" y="1160780"/>
                  </a:lnTo>
                  <a:lnTo>
                    <a:pt x="7150100" y="586740"/>
                  </a:lnTo>
                  <a:lnTo>
                    <a:pt x="7508240" y="86360"/>
                  </a:lnTo>
                  <a:lnTo>
                    <a:pt x="7866380" y="0"/>
                  </a:lnTo>
                </a:path>
              </a:pathLst>
            </a:custGeom>
            <a:ln w="44450">
              <a:solidFill>
                <a:srgbClr val="82C6CC"/>
              </a:solidFill>
              <a:prstDash val="dash"/>
            </a:ln>
          </p:spPr>
          <p:txBody>
            <a:bodyPr wrap="square" lIns="0" tIns="0" rIns="0" bIns="0" rtlCol="0"/>
            <a:lstStyle/>
            <a:p/>
          </p:txBody>
        </p:sp>
        <p:pic>
          <p:nvPicPr>
            <p:cNvPr id="15" name="object 15"/>
            <p:cNvPicPr/>
            <p:nvPr/>
          </p:nvPicPr>
          <p:blipFill>
            <a:blip r:embed="rId3" cstate="print"/>
            <a:stretch>
              <a:fillRect/>
            </a:stretch>
          </p:blipFill>
          <p:spPr>
            <a:xfrm>
              <a:off x="931724" y="5001257"/>
              <a:ext cx="244737" cy="365198"/>
            </a:xfrm>
            <a:prstGeom prst="rect">
              <a:avLst/>
            </a:prstGeom>
          </p:spPr>
        </p:pic>
        <p:pic>
          <p:nvPicPr>
            <p:cNvPr id="16" name="object 16"/>
            <p:cNvPicPr/>
            <p:nvPr/>
          </p:nvPicPr>
          <p:blipFill>
            <a:blip r:embed="rId4" cstate="print"/>
            <a:stretch>
              <a:fillRect/>
            </a:stretch>
          </p:blipFill>
          <p:spPr>
            <a:xfrm>
              <a:off x="1279015" y="5001257"/>
              <a:ext cx="255043" cy="372024"/>
            </a:xfrm>
            <a:prstGeom prst="rect">
              <a:avLst/>
            </a:prstGeom>
          </p:spPr>
        </p:pic>
        <p:pic>
          <p:nvPicPr>
            <p:cNvPr id="17" name="object 17"/>
            <p:cNvPicPr/>
            <p:nvPr/>
          </p:nvPicPr>
          <p:blipFill>
            <a:blip r:embed="rId5" cstate="print"/>
            <a:stretch>
              <a:fillRect/>
            </a:stretch>
          </p:blipFill>
          <p:spPr>
            <a:xfrm>
              <a:off x="1636612" y="5001257"/>
              <a:ext cx="255042" cy="372024"/>
            </a:xfrm>
            <a:prstGeom prst="rect">
              <a:avLst/>
            </a:prstGeom>
          </p:spPr>
        </p:pic>
        <p:pic>
          <p:nvPicPr>
            <p:cNvPr id="18" name="object 18"/>
            <p:cNvPicPr/>
            <p:nvPr/>
          </p:nvPicPr>
          <p:blipFill>
            <a:blip r:embed="rId6" cstate="print"/>
            <a:stretch>
              <a:fillRect/>
            </a:stretch>
          </p:blipFill>
          <p:spPr>
            <a:xfrm>
              <a:off x="1994546" y="5001257"/>
              <a:ext cx="254706" cy="369615"/>
            </a:xfrm>
            <a:prstGeom prst="rect">
              <a:avLst/>
            </a:prstGeom>
          </p:spPr>
        </p:pic>
        <p:pic>
          <p:nvPicPr>
            <p:cNvPr id="19" name="object 19"/>
            <p:cNvPicPr/>
            <p:nvPr/>
          </p:nvPicPr>
          <p:blipFill>
            <a:blip r:embed="rId7" cstate="print"/>
            <a:stretch>
              <a:fillRect/>
            </a:stretch>
          </p:blipFill>
          <p:spPr>
            <a:xfrm>
              <a:off x="2368208" y="5001257"/>
              <a:ext cx="238640" cy="362543"/>
            </a:xfrm>
            <a:prstGeom prst="rect">
              <a:avLst/>
            </a:prstGeom>
          </p:spPr>
        </p:pic>
        <p:pic>
          <p:nvPicPr>
            <p:cNvPr id="20" name="object 20"/>
            <p:cNvPicPr/>
            <p:nvPr/>
          </p:nvPicPr>
          <p:blipFill>
            <a:blip r:embed="rId8" cstate="print"/>
            <a:stretch>
              <a:fillRect/>
            </a:stretch>
          </p:blipFill>
          <p:spPr>
            <a:xfrm>
              <a:off x="2707473" y="5001257"/>
              <a:ext cx="256971" cy="368673"/>
            </a:xfrm>
            <a:prstGeom prst="rect">
              <a:avLst/>
            </a:prstGeom>
          </p:spPr>
        </p:pic>
        <p:pic>
          <p:nvPicPr>
            <p:cNvPr id="21" name="object 21"/>
            <p:cNvPicPr/>
            <p:nvPr/>
          </p:nvPicPr>
          <p:blipFill>
            <a:blip r:embed="rId9" cstate="print"/>
            <a:stretch>
              <a:fillRect/>
            </a:stretch>
          </p:blipFill>
          <p:spPr>
            <a:xfrm>
              <a:off x="3076764" y="5001257"/>
              <a:ext cx="245277" cy="360801"/>
            </a:xfrm>
            <a:prstGeom prst="rect">
              <a:avLst/>
            </a:prstGeom>
          </p:spPr>
        </p:pic>
        <p:pic>
          <p:nvPicPr>
            <p:cNvPr id="22" name="object 22"/>
            <p:cNvPicPr/>
            <p:nvPr/>
          </p:nvPicPr>
          <p:blipFill>
            <a:blip r:embed="rId10" cstate="print"/>
            <a:stretch>
              <a:fillRect/>
            </a:stretch>
          </p:blipFill>
          <p:spPr>
            <a:xfrm>
              <a:off x="3419442" y="5001257"/>
              <a:ext cx="260196" cy="364341"/>
            </a:xfrm>
            <a:prstGeom prst="rect">
              <a:avLst/>
            </a:prstGeom>
          </p:spPr>
        </p:pic>
        <p:pic>
          <p:nvPicPr>
            <p:cNvPr id="23" name="object 23"/>
            <p:cNvPicPr/>
            <p:nvPr/>
          </p:nvPicPr>
          <p:blipFill>
            <a:blip r:embed="rId11" cstate="print"/>
            <a:stretch>
              <a:fillRect/>
            </a:stretch>
          </p:blipFill>
          <p:spPr>
            <a:xfrm>
              <a:off x="3785109" y="5001257"/>
              <a:ext cx="252124" cy="365861"/>
            </a:xfrm>
            <a:prstGeom prst="rect">
              <a:avLst/>
            </a:prstGeom>
          </p:spPr>
        </p:pic>
        <p:sp>
          <p:nvSpPr>
            <p:cNvPr id="24" name="object 24"/>
            <p:cNvSpPr/>
            <p:nvPr/>
          </p:nvSpPr>
          <p:spPr>
            <a:xfrm>
              <a:off x="4084752" y="5132578"/>
              <a:ext cx="243204" cy="347345"/>
            </a:xfrm>
            <a:custGeom>
              <a:avLst/>
              <a:gdLst/>
              <a:ahLst/>
              <a:cxnLst/>
              <a:rect l="l" t="t" r="r" b="b"/>
              <a:pathLst>
                <a:path w="243204" h="347345">
                  <a:moveTo>
                    <a:pt x="41653" y="290588"/>
                  </a:moveTo>
                  <a:lnTo>
                    <a:pt x="17995" y="290588"/>
                  </a:lnTo>
                  <a:lnTo>
                    <a:pt x="76974" y="324637"/>
                  </a:lnTo>
                  <a:lnTo>
                    <a:pt x="66649" y="342519"/>
                  </a:lnTo>
                  <a:lnTo>
                    <a:pt x="74510" y="347052"/>
                  </a:lnTo>
                  <a:lnTo>
                    <a:pt x="93364" y="314388"/>
                  </a:lnTo>
                  <a:lnTo>
                    <a:pt x="82880" y="314388"/>
                  </a:lnTo>
                  <a:lnTo>
                    <a:pt x="41653" y="290588"/>
                  </a:lnTo>
                  <a:close/>
                </a:path>
                <a:path w="243204" h="347345">
                  <a:moveTo>
                    <a:pt x="93002" y="296862"/>
                  </a:moveTo>
                  <a:lnTo>
                    <a:pt x="82880" y="314388"/>
                  </a:lnTo>
                  <a:lnTo>
                    <a:pt x="93364" y="314388"/>
                  </a:lnTo>
                  <a:lnTo>
                    <a:pt x="100863" y="301396"/>
                  </a:lnTo>
                  <a:lnTo>
                    <a:pt x="93002" y="296862"/>
                  </a:lnTo>
                  <a:close/>
                </a:path>
                <a:path w="243204" h="347345">
                  <a:moveTo>
                    <a:pt x="4673" y="269240"/>
                  </a:moveTo>
                  <a:lnTo>
                    <a:pt x="0" y="277317"/>
                  </a:lnTo>
                  <a:lnTo>
                    <a:pt x="4038" y="280149"/>
                  </a:lnTo>
                  <a:lnTo>
                    <a:pt x="6159" y="283629"/>
                  </a:lnTo>
                  <a:lnTo>
                    <a:pt x="6604" y="291884"/>
                  </a:lnTo>
                  <a:lnTo>
                    <a:pt x="4724" y="297446"/>
                  </a:lnTo>
                  <a:lnTo>
                    <a:pt x="723" y="304457"/>
                  </a:lnTo>
                  <a:lnTo>
                    <a:pt x="7670" y="308470"/>
                  </a:lnTo>
                  <a:lnTo>
                    <a:pt x="17995" y="290588"/>
                  </a:lnTo>
                  <a:lnTo>
                    <a:pt x="41653" y="290588"/>
                  </a:lnTo>
                  <a:lnTo>
                    <a:pt x="4673" y="269240"/>
                  </a:lnTo>
                  <a:close/>
                </a:path>
                <a:path w="243204" h="347345">
                  <a:moveTo>
                    <a:pt x="110337" y="249097"/>
                  </a:moveTo>
                  <a:lnTo>
                    <a:pt x="102450" y="262750"/>
                  </a:lnTo>
                  <a:lnTo>
                    <a:pt x="133273" y="293903"/>
                  </a:lnTo>
                  <a:lnTo>
                    <a:pt x="137680" y="286283"/>
                  </a:lnTo>
                  <a:lnTo>
                    <a:pt x="110337" y="249097"/>
                  </a:lnTo>
                  <a:close/>
                </a:path>
                <a:path w="243204" h="347345">
                  <a:moveTo>
                    <a:pt x="88925" y="145186"/>
                  </a:moveTo>
                  <a:lnTo>
                    <a:pt x="60399" y="175704"/>
                  </a:lnTo>
                  <a:lnTo>
                    <a:pt x="60876" y="182724"/>
                  </a:lnTo>
                  <a:lnTo>
                    <a:pt x="92976" y="216204"/>
                  </a:lnTo>
                  <a:lnTo>
                    <a:pt x="130835" y="228574"/>
                  </a:lnTo>
                  <a:lnTo>
                    <a:pt x="137909" y="227251"/>
                  </a:lnTo>
                  <a:lnTo>
                    <a:pt x="144214" y="224139"/>
                  </a:lnTo>
                  <a:lnTo>
                    <a:pt x="149748" y="219241"/>
                  </a:lnTo>
                  <a:lnTo>
                    <a:pt x="151169" y="217246"/>
                  </a:lnTo>
                  <a:lnTo>
                    <a:pt x="136753" y="217246"/>
                  </a:lnTo>
                  <a:lnTo>
                    <a:pt x="129895" y="217182"/>
                  </a:lnTo>
                  <a:lnTo>
                    <a:pt x="89934" y="199589"/>
                  </a:lnTo>
                  <a:lnTo>
                    <a:pt x="70065" y="178739"/>
                  </a:lnTo>
                  <a:lnTo>
                    <a:pt x="70205" y="172554"/>
                  </a:lnTo>
                  <a:lnTo>
                    <a:pt x="77724" y="159537"/>
                  </a:lnTo>
                  <a:lnTo>
                    <a:pt x="83070" y="156349"/>
                  </a:lnTo>
                  <a:lnTo>
                    <a:pt x="124633" y="156349"/>
                  </a:lnTo>
                  <a:lnTo>
                    <a:pt x="115839" y="151751"/>
                  </a:lnTo>
                  <a:lnTo>
                    <a:pt x="105902" y="147805"/>
                  </a:lnTo>
                  <a:lnTo>
                    <a:pt x="96931" y="145617"/>
                  </a:lnTo>
                  <a:lnTo>
                    <a:pt x="88925" y="145186"/>
                  </a:lnTo>
                  <a:close/>
                </a:path>
                <a:path w="243204" h="347345">
                  <a:moveTo>
                    <a:pt x="124633" y="156349"/>
                  </a:moveTo>
                  <a:lnTo>
                    <a:pt x="83070" y="156349"/>
                  </a:lnTo>
                  <a:lnTo>
                    <a:pt x="89992" y="156489"/>
                  </a:lnTo>
                  <a:lnTo>
                    <a:pt x="95790" y="157315"/>
                  </a:lnTo>
                  <a:lnTo>
                    <a:pt x="137139" y="179403"/>
                  </a:lnTo>
                  <a:lnTo>
                    <a:pt x="149669" y="194856"/>
                  </a:lnTo>
                  <a:lnTo>
                    <a:pt x="149542" y="201053"/>
                  </a:lnTo>
                  <a:lnTo>
                    <a:pt x="142049" y="214020"/>
                  </a:lnTo>
                  <a:lnTo>
                    <a:pt x="136753" y="217246"/>
                  </a:lnTo>
                  <a:lnTo>
                    <a:pt x="151169" y="217246"/>
                  </a:lnTo>
                  <a:lnTo>
                    <a:pt x="154508" y="212559"/>
                  </a:lnTo>
                  <a:lnTo>
                    <a:pt x="157896" y="205130"/>
                  </a:lnTo>
                  <a:lnTo>
                    <a:pt x="159354" y="197910"/>
                  </a:lnTo>
                  <a:lnTo>
                    <a:pt x="158881" y="190900"/>
                  </a:lnTo>
                  <a:lnTo>
                    <a:pt x="126746" y="157454"/>
                  </a:lnTo>
                  <a:lnTo>
                    <a:pt x="124633" y="156349"/>
                  </a:lnTo>
                  <a:close/>
                </a:path>
                <a:path w="243204" h="347345">
                  <a:moveTo>
                    <a:pt x="130835" y="72593"/>
                  </a:moveTo>
                  <a:lnTo>
                    <a:pt x="102309" y="103112"/>
                  </a:lnTo>
                  <a:lnTo>
                    <a:pt x="102786" y="110136"/>
                  </a:lnTo>
                  <a:lnTo>
                    <a:pt x="134886" y="143611"/>
                  </a:lnTo>
                  <a:lnTo>
                    <a:pt x="172745" y="155994"/>
                  </a:lnTo>
                  <a:lnTo>
                    <a:pt x="179819" y="154665"/>
                  </a:lnTo>
                  <a:lnTo>
                    <a:pt x="186124" y="151553"/>
                  </a:lnTo>
                  <a:lnTo>
                    <a:pt x="191658" y="146659"/>
                  </a:lnTo>
                  <a:lnTo>
                    <a:pt x="193087" y="144653"/>
                  </a:lnTo>
                  <a:lnTo>
                    <a:pt x="178663" y="144653"/>
                  </a:lnTo>
                  <a:lnTo>
                    <a:pt x="171805" y="144589"/>
                  </a:lnTo>
                  <a:lnTo>
                    <a:pt x="131844" y="126996"/>
                  </a:lnTo>
                  <a:lnTo>
                    <a:pt x="111975" y="106146"/>
                  </a:lnTo>
                  <a:lnTo>
                    <a:pt x="112115" y="99961"/>
                  </a:lnTo>
                  <a:lnTo>
                    <a:pt x="119634" y="86944"/>
                  </a:lnTo>
                  <a:lnTo>
                    <a:pt x="124980" y="83756"/>
                  </a:lnTo>
                  <a:lnTo>
                    <a:pt x="166540" y="83756"/>
                  </a:lnTo>
                  <a:lnTo>
                    <a:pt x="157749" y="79165"/>
                  </a:lnTo>
                  <a:lnTo>
                    <a:pt x="147812" y="75222"/>
                  </a:lnTo>
                  <a:lnTo>
                    <a:pt x="138841" y="73031"/>
                  </a:lnTo>
                  <a:lnTo>
                    <a:pt x="130835" y="72593"/>
                  </a:lnTo>
                  <a:close/>
                </a:path>
                <a:path w="243204" h="347345">
                  <a:moveTo>
                    <a:pt x="166540" y="83756"/>
                  </a:moveTo>
                  <a:lnTo>
                    <a:pt x="124980" y="83756"/>
                  </a:lnTo>
                  <a:lnTo>
                    <a:pt x="131902" y="83908"/>
                  </a:lnTo>
                  <a:lnTo>
                    <a:pt x="137700" y="84727"/>
                  </a:lnTo>
                  <a:lnTo>
                    <a:pt x="179049" y="106810"/>
                  </a:lnTo>
                  <a:lnTo>
                    <a:pt x="191579" y="122275"/>
                  </a:lnTo>
                  <a:lnTo>
                    <a:pt x="191452" y="128460"/>
                  </a:lnTo>
                  <a:lnTo>
                    <a:pt x="183959" y="141439"/>
                  </a:lnTo>
                  <a:lnTo>
                    <a:pt x="178663" y="144653"/>
                  </a:lnTo>
                  <a:lnTo>
                    <a:pt x="193087" y="144653"/>
                  </a:lnTo>
                  <a:lnTo>
                    <a:pt x="196418" y="139979"/>
                  </a:lnTo>
                  <a:lnTo>
                    <a:pt x="199806" y="132542"/>
                  </a:lnTo>
                  <a:lnTo>
                    <a:pt x="201264" y="125320"/>
                  </a:lnTo>
                  <a:lnTo>
                    <a:pt x="200791" y="118312"/>
                  </a:lnTo>
                  <a:lnTo>
                    <a:pt x="168656" y="84861"/>
                  </a:lnTo>
                  <a:lnTo>
                    <a:pt x="166540" y="83756"/>
                  </a:lnTo>
                  <a:close/>
                </a:path>
                <a:path w="243204" h="347345">
                  <a:moveTo>
                    <a:pt x="172745" y="0"/>
                  </a:moveTo>
                  <a:lnTo>
                    <a:pt x="144219" y="30519"/>
                  </a:lnTo>
                  <a:lnTo>
                    <a:pt x="144696" y="37543"/>
                  </a:lnTo>
                  <a:lnTo>
                    <a:pt x="176796" y="71018"/>
                  </a:lnTo>
                  <a:lnTo>
                    <a:pt x="214655" y="83400"/>
                  </a:lnTo>
                  <a:lnTo>
                    <a:pt x="221729" y="82071"/>
                  </a:lnTo>
                  <a:lnTo>
                    <a:pt x="228034" y="78960"/>
                  </a:lnTo>
                  <a:lnTo>
                    <a:pt x="233568" y="74065"/>
                  </a:lnTo>
                  <a:lnTo>
                    <a:pt x="234997" y="72059"/>
                  </a:lnTo>
                  <a:lnTo>
                    <a:pt x="220573" y="72059"/>
                  </a:lnTo>
                  <a:lnTo>
                    <a:pt x="213715" y="72009"/>
                  </a:lnTo>
                  <a:lnTo>
                    <a:pt x="173754" y="54408"/>
                  </a:lnTo>
                  <a:lnTo>
                    <a:pt x="153885" y="33553"/>
                  </a:lnTo>
                  <a:lnTo>
                    <a:pt x="154025" y="27368"/>
                  </a:lnTo>
                  <a:lnTo>
                    <a:pt x="161544" y="14351"/>
                  </a:lnTo>
                  <a:lnTo>
                    <a:pt x="166890" y="11163"/>
                  </a:lnTo>
                  <a:lnTo>
                    <a:pt x="208450" y="11163"/>
                  </a:lnTo>
                  <a:lnTo>
                    <a:pt x="199659" y="6572"/>
                  </a:lnTo>
                  <a:lnTo>
                    <a:pt x="189722" y="2628"/>
                  </a:lnTo>
                  <a:lnTo>
                    <a:pt x="180751" y="438"/>
                  </a:lnTo>
                  <a:lnTo>
                    <a:pt x="172745" y="0"/>
                  </a:lnTo>
                  <a:close/>
                </a:path>
                <a:path w="243204" h="347345">
                  <a:moveTo>
                    <a:pt x="208450" y="11163"/>
                  </a:moveTo>
                  <a:lnTo>
                    <a:pt x="166890" y="11163"/>
                  </a:lnTo>
                  <a:lnTo>
                    <a:pt x="173812" y="11315"/>
                  </a:lnTo>
                  <a:lnTo>
                    <a:pt x="179610" y="12139"/>
                  </a:lnTo>
                  <a:lnTo>
                    <a:pt x="220959" y="34218"/>
                  </a:lnTo>
                  <a:lnTo>
                    <a:pt x="233489" y="49682"/>
                  </a:lnTo>
                  <a:lnTo>
                    <a:pt x="233362" y="55867"/>
                  </a:lnTo>
                  <a:lnTo>
                    <a:pt x="225869" y="68846"/>
                  </a:lnTo>
                  <a:lnTo>
                    <a:pt x="220573" y="72059"/>
                  </a:lnTo>
                  <a:lnTo>
                    <a:pt x="234997" y="72059"/>
                  </a:lnTo>
                  <a:lnTo>
                    <a:pt x="238328" y="67386"/>
                  </a:lnTo>
                  <a:lnTo>
                    <a:pt x="241716" y="59949"/>
                  </a:lnTo>
                  <a:lnTo>
                    <a:pt x="243174" y="52727"/>
                  </a:lnTo>
                  <a:lnTo>
                    <a:pt x="242701" y="45719"/>
                  </a:lnTo>
                  <a:lnTo>
                    <a:pt x="210566" y="12268"/>
                  </a:lnTo>
                  <a:lnTo>
                    <a:pt x="208450" y="11163"/>
                  </a:lnTo>
                  <a:close/>
                </a:path>
              </a:pathLst>
            </a:custGeom>
            <a:solidFill>
              <a:srgbClr val="404040"/>
            </a:solidFill>
          </p:spPr>
          <p:txBody>
            <a:bodyPr wrap="square" lIns="0" tIns="0" rIns="0" bIns="0" rtlCol="0"/>
            <a:lstStyle/>
            <a:p/>
          </p:txBody>
        </p:sp>
        <p:pic>
          <p:nvPicPr>
            <p:cNvPr id="25" name="object 25"/>
            <p:cNvPicPr/>
            <p:nvPr/>
          </p:nvPicPr>
          <p:blipFill>
            <a:blip r:embed="rId12" cstate="print"/>
            <a:stretch>
              <a:fillRect/>
            </a:stretch>
          </p:blipFill>
          <p:spPr>
            <a:xfrm>
              <a:off x="4256351" y="5000047"/>
              <a:ext cx="139179" cy="159054"/>
            </a:xfrm>
            <a:prstGeom prst="rect">
              <a:avLst/>
            </a:prstGeom>
          </p:spPr>
        </p:pic>
        <p:sp>
          <p:nvSpPr>
            <p:cNvPr id="26" name="object 26"/>
            <p:cNvSpPr/>
            <p:nvPr/>
          </p:nvSpPr>
          <p:spPr>
            <a:xfrm>
              <a:off x="4442348" y="5132578"/>
              <a:ext cx="243204" cy="347345"/>
            </a:xfrm>
            <a:custGeom>
              <a:avLst/>
              <a:gdLst/>
              <a:ahLst/>
              <a:cxnLst/>
              <a:rect l="l" t="t" r="r" b="b"/>
              <a:pathLst>
                <a:path w="243204" h="347345">
                  <a:moveTo>
                    <a:pt x="41653" y="290588"/>
                  </a:moveTo>
                  <a:lnTo>
                    <a:pt x="17995" y="290588"/>
                  </a:lnTo>
                  <a:lnTo>
                    <a:pt x="76974" y="324637"/>
                  </a:lnTo>
                  <a:lnTo>
                    <a:pt x="66649" y="342519"/>
                  </a:lnTo>
                  <a:lnTo>
                    <a:pt x="74510" y="347052"/>
                  </a:lnTo>
                  <a:lnTo>
                    <a:pt x="93364" y="314388"/>
                  </a:lnTo>
                  <a:lnTo>
                    <a:pt x="82880" y="314388"/>
                  </a:lnTo>
                  <a:lnTo>
                    <a:pt x="41653" y="290588"/>
                  </a:lnTo>
                  <a:close/>
                </a:path>
                <a:path w="243204" h="347345">
                  <a:moveTo>
                    <a:pt x="93002" y="296862"/>
                  </a:moveTo>
                  <a:lnTo>
                    <a:pt x="82880" y="314388"/>
                  </a:lnTo>
                  <a:lnTo>
                    <a:pt x="93364" y="314388"/>
                  </a:lnTo>
                  <a:lnTo>
                    <a:pt x="100863" y="301396"/>
                  </a:lnTo>
                  <a:lnTo>
                    <a:pt x="93002" y="296862"/>
                  </a:lnTo>
                  <a:close/>
                </a:path>
                <a:path w="243204" h="347345">
                  <a:moveTo>
                    <a:pt x="4673" y="269240"/>
                  </a:moveTo>
                  <a:lnTo>
                    <a:pt x="0" y="277317"/>
                  </a:lnTo>
                  <a:lnTo>
                    <a:pt x="4038" y="280149"/>
                  </a:lnTo>
                  <a:lnTo>
                    <a:pt x="6159" y="283629"/>
                  </a:lnTo>
                  <a:lnTo>
                    <a:pt x="6604" y="291884"/>
                  </a:lnTo>
                  <a:lnTo>
                    <a:pt x="4724" y="297446"/>
                  </a:lnTo>
                  <a:lnTo>
                    <a:pt x="723" y="304457"/>
                  </a:lnTo>
                  <a:lnTo>
                    <a:pt x="7670" y="308470"/>
                  </a:lnTo>
                  <a:lnTo>
                    <a:pt x="17995" y="290588"/>
                  </a:lnTo>
                  <a:lnTo>
                    <a:pt x="41653" y="290588"/>
                  </a:lnTo>
                  <a:lnTo>
                    <a:pt x="4673" y="269240"/>
                  </a:lnTo>
                  <a:close/>
                </a:path>
                <a:path w="243204" h="347345">
                  <a:moveTo>
                    <a:pt x="110337" y="249097"/>
                  </a:moveTo>
                  <a:lnTo>
                    <a:pt x="102450" y="262750"/>
                  </a:lnTo>
                  <a:lnTo>
                    <a:pt x="133273" y="293903"/>
                  </a:lnTo>
                  <a:lnTo>
                    <a:pt x="137680" y="286283"/>
                  </a:lnTo>
                  <a:lnTo>
                    <a:pt x="110337" y="249097"/>
                  </a:lnTo>
                  <a:close/>
                </a:path>
                <a:path w="243204" h="347345">
                  <a:moveTo>
                    <a:pt x="113300" y="156705"/>
                  </a:moveTo>
                  <a:lnTo>
                    <a:pt x="88620" y="156705"/>
                  </a:lnTo>
                  <a:lnTo>
                    <a:pt x="93154" y="157264"/>
                  </a:lnTo>
                  <a:lnTo>
                    <a:pt x="103098" y="163004"/>
                  </a:lnTo>
                  <a:lnTo>
                    <a:pt x="119037" y="202069"/>
                  </a:lnTo>
                  <a:lnTo>
                    <a:pt x="125501" y="233083"/>
                  </a:lnTo>
                  <a:lnTo>
                    <a:pt x="136601" y="239496"/>
                  </a:lnTo>
                  <a:lnTo>
                    <a:pt x="145636" y="223850"/>
                  </a:lnTo>
                  <a:lnTo>
                    <a:pt x="133413" y="223850"/>
                  </a:lnTo>
                  <a:lnTo>
                    <a:pt x="130839" y="210067"/>
                  </a:lnTo>
                  <a:lnTo>
                    <a:pt x="118643" y="164287"/>
                  </a:lnTo>
                  <a:lnTo>
                    <a:pt x="116357" y="160324"/>
                  </a:lnTo>
                  <a:lnTo>
                    <a:pt x="113300" y="156705"/>
                  </a:lnTo>
                  <a:close/>
                </a:path>
                <a:path w="243204" h="347345">
                  <a:moveTo>
                    <a:pt x="160566" y="176822"/>
                  </a:moveTo>
                  <a:lnTo>
                    <a:pt x="133413" y="223850"/>
                  </a:lnTo>
                  <a:lnTo>
                    <a:pt x="145636" y="223850"/>
                  </a:lnTo>
                  <a:lnTo>
                    <a:pt x="169735" y="182118"/>
                  </a:lnTo>
                  <a:lnTo>
                    <a:pt x="160566" y="176822"/>
                  </a:lnTo>
                  <a:close/>
                </a:path>
                <a:path w="243204" h="347345">
                  <a:moveTo>
                    <a:pt x="89154" y="143687"/>
                  </a:moveTo>
                  <a:lnTo>
                    <a:pt x="60826" y="169341"/>
                  </a:lnTo>
                  <a:lnTo>
                    <a:pt x="55727" y="189992"/>
                  </a:lnTo>
                  <a:lnTo>
                    <a:pt x="66827" y="196405"/>
                  </a:lnTo>
                  <a:lnTo>
                    <a:pt x="67157" y="195834"/>
                  </a:lnTo>
                  <a:lnTo>
                    <a:pt x="67188" y="188304"/>
                  </a:lnTo>
                  <a:lnTo>
                    <a:pt x="68173" y="181259"/>
                  </a:lnTo>
                  <a:lnTo>
                    <a:pt x="88620" y="156705"/>
                  </a:lnTo>
                  <a:lnTo>
                    <a:pt x="113300" y="156705"/>
                  </a:lnTo>
                  <a:lnTo>
                    <a:pt x="110769" y="153708"/>
                  </a:lnTo>
                  <a:lnTo>
                    <a:pt x="107429" y="150926"/>
                  </a:lnTo>
                  <a:lnTo>
                    <a:pt x="96316" y="144513"/>
                  </a:lnTo>
                  <a:lnTo>
                    <a:pt x="89154" y="143687"/>
                  </a:lnTo>
                  <a:close/>
                </a:path>
                <a:path w="243204" h="347345">
                  <a:moveTo>
                    <a:pt x="130835" y="72593"/>
                  </a:moveTo>
                  <a:lnTo>
                    <a:pt x="102309" y="103112"/>
                  </a:lnTo>
                  <a:lnTo>
                    <a:pt x="102786" y="110136"/>
                  </a:lnTo>
                  <a:lnTo>
                    <a:pt x="134886" y="143611"/>
                  </a:lnTo>
                  <a:lnTo>
                    <a:pt x="172745" y="155994"/>
                  </a:lnTo>
                  <a:lnTo>
                    <a:pt x="179819" y="154665"/>
                  </a:lnTo>
                  <a:lnTo>
                    <a:pt x="186124" y="151553"/>
                  </a:lnTo>
                  <a:lnTo>
                    <a:pt x="191658" y="146659"/>
                  </a:lnTo>
                  <a:lnTo>
                    <a:pt x="193087" y="144653"/>
                  </a:lnTo>
                  <a:lnTo>
                    <a:pt x="178663" y="144653"/>
                  </a:lnTo>
                  <a:lnTo>
                    <a:pt x="171805" y="144589"/>
                  </a:lnTo>
                  <a:lnTo>
                    <a:pt x="131844" y="126996"/>
                  </a:lnTo>
                  <a:lnTo>
                    <a:pt x="111975" y="106146"/>
                  </a:lnTo>
                  <a:lnTo>
                    <a:pt x="112115" y="99961"/>
                  </a:lnTo>
                  <a:lnTo>
                    <a:pt x="119634" y="86944"/>
                  </a:lnTo>
                  <a:lnTo>
                    <a:pt x="124980" y="83756"/>
                  </a:lnTo>
                  <a:lnTo>
                    <a:pt x="166540" y="83756"/>
                  </a:lnTo>
                  <a:lnTo>
                    <a:pt x="157749" y="79165"/>
                  </a:lnTo>
                  <a:lnTo>
                    <a:pt x="147812" y="75222"/>
                  </a:lnTo>
                  <a:lnTo>
                    <a:pt x="138841" y="73031"/>
                  </a:lnTo>
                  <a:lnTo>
                    <a:pt x="130835" y="72593"/>
                  </a:lnTo>
                  <a:close/>
                </a:path>
                <a:path w="243204" h="347345">
                  <a:moveTo>
                    <a:pt x="166540" y="83756"/>
                  </a:moveTo>
                  <a:lnTo>
                    <a:pt x="124980" y="83756"/>
                  </a:lnTo>
                  <a:lnTo>
                    <a:pt x="131902" y="83908"/>
                  </a:lnTo>
                  <a:lnTo>
                    <a:pt x="137700" y="84727"/>
                  </a:lnTo>
                  <a:lnTo>
                    <a:pt x="179049" y="106810"/>
                  </a:lnTo>
                  <a:lnTo>
                    <a:pt x="191579" y="122275"/>
                  </a:lnTo>
                  <a:lnTo>
                    <a:pt x="191452" y="128460"/>
                  </a:lnTo>
                  <a:lnTo>
                    <a:pt x="183959" y="141439"/>
                  </a:lnTo>
                  <a:lnTo>
                    <a:pt x="178663" y="144653"/>
                  </a:lnTo>
                  <a:lnTo>
                    <a:pt x="193087" y="144653"/>
                  </a:lnTo>
                  <a:lnTo>
                    <a:pt x="196418" y="139979"/>
                  </a:lnTo>
                  <a:lnTo>
                    <a:pt x="199806" y="132542"/>
                  </a:lnTo>
                  <a:lnTo>
                    <a:pt x="201264" y="125320"/>
                  </a:lnTo>
                  <a:lnTo>
                    <a:pt x="200791" y="118312"/>
                  </a:lnTo>
                  <a:lnTo>
                    <a:pt x="168656" y="84861"/>
                  </a:lnTo>
                  <a:lnTo>
                    <a:pt x="166540" y="83756"/>
                  </a:lnTo>
                  <a:close/>
                </a:path>
                <a:path w="243204" h="347345">
                  <a:moveTo>
                    <a:pt x="172745" y="0"/>
                  </a:moveTo>
                  <a:lnTo>
                    <a:pt x="144219" y="30519"/>
                  </a:lnTo>
                  <a:lnTo>
                    <a:pt x="144696" y="37543"/>
                  </a:lnTo>
                  <a:lnTo>
                    <a:pt x="176796" y="71018"/>
                  </a:lnTo>
                  <a:lnTo>
                    <a:pt x="214655" y="83400"/>
                  </a:lnTo>
                  <a:lnTo>
                    <a:pt x="221729" y="82071"/>
                  </a:lnTo>
                  <a:lnTo>
                    <a:pt x="228034" y="78960"/>
                  </a:lnTo>
                  <a:lnTo>
                    <a:pt x="233568" y="74065"/>
                  </a:lnTo>
                  <a:lnTo>
                    <a:pt x="234997" y="72059"/>
                  </a:lnTo>
                  <a:lnTo>
                    <a:pt x="220573" y="72059"/>
                  </a:lnTo>
                  <a:lnTo>
                    <a:pt x="213715" y="72009"/>
                  </a:lnTo>
                  <a:lnTo>
                    <a:pt x="173754" y="54408"/>
                  </a:lnTo>
                  <a:lnTo>
                    <a:pt x="153885" y="33553"/>
                  </a:lnTo>
                  <a:lnTo>
                    <a:pt x="154025" y="27368"/>
                  </a:lnTo>
                  <a:lnTo>
                    <a:pt x="161544" y="14351"/>
                  </a:lnTo>
                  <a:lnTo>
                    <a:pt x="166890" y="11163"/>
                  </a:lnTo>
                  <a:lnTo>
                    <a:pt x="208450" y="11163"/>
                  </a:lnTo>
                  <a:lnTo>
                    <a:pt x="199659" y="6572"/>
                  </a:lnTo>
                  <a:lnTo>
                    <a:pt x="189722" y="2628"/>
                  </a:lnTo>
                  <a:lnTo>
                    <a:pt x="180751" y="438"/>
                  </a:lnTo>
                  <a:lnTo>
                    <a:pt x="172745" y="0"/>
                  </a:lnTo>
                  <a:close/>
                </a:path>
                <a:path w="243204" h="347345">
                  <a:moveTo>
                    <a:pt x="208450" y="11163"/>
                  </a:moveTo>
                  <a:lnTo>
                    <a:pt x="166890" y="11163"/>
                  </a:lnTo>
                  <a:lnTo>
                    <a:pt x="173812" y="11315"/>
                  </a:lnTo>
                  <a:lnTo>
                    <a:pt x="179610" y="12139"/>
                  </a:lnTo>
                  <a:lnTo>
                    <a:pt x="220959" y="34218"/>
                  </a:lnTo>
                  <a:lnTo>
                    <a:pt x="233489" y="49682"/>
                  </a:lnTo>
                  <a:lnTo>
                    <a:pt x="233362" y="55867"/>
                  </a:lnTo>
                  <a:lnTo>
                    <a:pt x="225869" y="68846"/>
                  </a:lnTo>
                  <a:lnTo>
                    <a:pt x="220573" y="72059"/>
                  </a:lnTo>
                  <a:lnTo>
                    <a:pt x="234997" y="72059"/>
                  </a:lnTo>
                  <a:lnTo>
                    <a:pt x="238328" y="67386"/>
                  </a:lnTo>
                  <a:lnTo>
                    <a:pt x="241716" y="59949"/>
                  </a:lnTo>
                  <a:lnTo>
                    <a:pt x="243174" y="52727"/>
                  </a:lnTo>
                  <a:lnTo>
                    <a:pt x="242701" y="45719"/>
                  </a:lnTo>
                  <a:lnTo>
                    <a:pt x="210566" y="12268"/>
                  </a:lnTo>
                  <a:lnTo>
                    <a:pt x="208450" y="11163"/>
                  </a:lnTo>
                  <a:close/>
                </a:path>
              </a:pathLst>
            </a:custGeom>
            <a:solidFill>
              <a:srgbClr val="404040"/>
            </a:solidFill>
          </p:spPr>
          <p:txBody>
            <a:bodyPr wrap="square" lIns="0" tIns="0" rIns="0" bIns="0" rtlCol="0"/>
            <a:lstStyle/>
            <a:p/>
          </p:txBody>
        </p:sp>
        <p:pic>
          <p:nvPicPr>
            <p:cNvPr id="27" name="object 27"/>
            <p:cNvPicPr/>
            <p:nvPr/>
          </p:nvPicPr>
          <p:blipFill>
            <a:blip r:embed="rId12" cstate="print"/>
            <a:stretch>
              <a:fillRect/>
            </a:stretch>
          </p:blipFill>
          <p:spPr>
            <a:xfrm>
              <a:off x="4613948" y="5000047"/>
              <a:ext cx="139179" cy="159054"/>
            </a:xfrm>
            <a:prstGeom prst="rect">
              <a:avLst/>
            </a:prstGeom>
          </p:spPr>
        </p:pic>
        <p:sp>
          <p:nvSpPr>
            <p:cNvPr id="28" name="object 28"/>
            <p:cNvSpPr/>
            <p:nvPr/>
          </p:nvSpPr>
          <p:spPr>
            <a:xfrm>
              <a:off x="4799945" y="5132578"/>
              <a:ext cx="243204" cy="347345"/>
            </a:xfrm>
            <a:custGeom>
              <a:avLst/>
              <a:gdLst/>
              <a:ahLst/>
              <a:cxnLst/>
              <a:rect l="l" t="t" r="r" b="b"/>
              <a:pathLst>
                <a:path w="243204" h="347345">
                  <a:moveTo>
                    <a:pt x="41653" y="290588"/>
                  </a:moveTo>
                  <a:lnTo>
                    <a:pt x="17995" y="290588"/>
                  </a:lnTo>
                  <a:lnTo>
                    <a:pt x="76974" y="324637"/>
                  </a:lnTo>
                  <a:lnTo>
                    <a:pt x="66649" y="342519"/>
                  </a:lnTo>
                  <a:lnTo>
                    <a:pt x="74510" y="347052"/>
                  </a:lnTo>
                  <a:lnTo>
                    <a:pt x="93364" y="314388"/>
                  </a:lnTo>
                  <a:lnTo>
                    <a:pt x="82880" y="314388"/>
                  </a:lnTo>
                  <a:lnTo>
                    <a:pt x="41653" y="290588"/>
                  </a:lnTo>
                  <a:close/>
                </a:path>
                <a:path w="243204" h="347345">
                  <a:moveTo>
                    <a:pt x="93002" y="296862"/>
                  </a:moveTo>
                  <a:lnTo>
                    <a:pt x="82880" y="314388"/>
                  </a:lnTo>
                  <a:lnTo>
                    <a:pt x="93364" y="314388"/>
                  </a:lnTo>
                  <a:lnTo>
                    <a:pt x="100863" y="301396"/>
                  </a:lnTo>
                  <a:lnTo>
                    <a:pt x="93002" y="296862"/>
                  </a:lnTo>
                  <a:close/>
                </a:path>
                <a:path w="243204" h="347345">
                  <a:moveTo>
                    <a:pt x="4673" y="269240"/>
                  </a:moveTo>
                  <a:lnTo>
                    <a:pt x="0" y="277317"/>
                  </a:lnTo>
                  <a:lnTo>
                    <a:pt x="4038" y="280149"/>
                  </a:lnTo>
                  <a:lnTo>
                    <a:pt x="6159" y="283629"/>
                  </a:lnTo>
                  <a:lnTo>
                    <a:pt x="6604" y="291884"/>
                  </a:lnTo>
                  <a:lnTo>
                    <a:pt x="4724" y="297446"/>
                  </a:lnTo>
                  <a:lnTo>
                    <a:pt x="723" y="304457"/>
                  </a:lnTo>
                  <a:lnTo>
                    <a:pt x="7670" y="308470"/>
                  </a:lnTo>
                  <a:lnTo>
                    <a:pt x="17995" y="290588"/>
                  </a:lnTo>
                  <a:lnTo>
                    <a:pt x="41653" y="290588"/>
                  </a:lnTo>
                  <a:lnTo>
                    <a:pt x="4673" y="269240"/>
                  </a:lnTo>
                  <a:close/>
                </a:path>
                <a:path w="243204" h="347345">
                  <a:moveTo>
                    <a:pt x="110337" y="249097"/>
                  </a:moveTo>
                  <a:lnTo>
                    <a:pt x="102450" y="262750"/>
                  </a:lnTo>
                  <a:lnTo>
                    <a:pt x="133273" y="293903"/>
                  </a:lnTo>
                  <a:lnTo>
                    <a:pt x="137680" y="286283"/>
                  </a:lnTo>
                  <a:lnTo>
                    <a:pt x="110337" y="249097"/>
                  </a:lnTo>
                  <a:close/>
                </a:path>
                <a:path w="243204" h="347345">
                  <a:moveTo>
                    <a:pt x="151763" y="175150"/>
                  </a:moveTo>
                  <a:lnTo>
                    <a:pt x="127643" y="175150"/>
                  </a:lnTo>
                  <a:lnTo>
                    <a:pt x="135851" y="177965"/>
                  </a:lnTo>
                  <a:lnTo>
                    <a:pt x="142036" y="181533"/>
                  </a:lnTo>
                  <a:lnTo>
                    <a:pt x="145808" y="186182"/>
                  </a:lnTo>
                  <a:lnTo>
                    <a:pt x="148564" y="197637"/>
                  </a:lnTo>
                  <a:lnTo>
                    <a:pt x="147472" y="203568"/>
                  </a:lnTo>
                  <a:lnTo>
                    <a:pt x="123355" y="228663"/>
                  </a:lnTo>
                  <a:lnTo>
                    <a:pt x="122821" y="229565"/>
                  </a:lnTo>
                  <a:lnTo>
                    <a:pt x="134213" y="236143"/>
                  </a:lnTo>
                  <a:lnTo>
                    <a:pt x="139622" y="231836"/>
                  </a:lnTo>
                  <a:lnTo>
                    <a:pt x="144591" y="226839"/>
                  </a:lnTo>
                  <a:lnTo>
                    <a:pt x="158878" y="193903"/>
                  </a:lnTo>
                  <a:lnTo>
                    <a:pt x="158064" y="187718"/>
                  </a:lnTo>
                  <a:lnTo>
                    <a:pt x="155899" y="181467"/>
                  </a:lnTo>
                  <a:lnTo>
                    <a:pt x="152530" y="175952"/>
                  </a:lnTo>
                  <a:lnTo>
                    <a:pt x="151763" y="175150"/>
                  </a:lnTo>
                  <a:close/>
                </a:path>
                <a:path w="243204" h="347345">
                  <a:moveTo>
                    <a:pt x="83223" y="133845"/>
                  </a:moveTo>
                  <a:lnTo>
                    <a:pt x="53809" y="184785"/>
                  </a:lnTo>
                  <a:lnTo>
                    <a:pt x="97802" y="210197"/>
                  </a:lnTo>
                  <a:lnTo>
                    <a:pt x="100495" y="202031"/>
                  </a:lnTo>
                  <a:lnTo>
                    <a:pt x="103111" y="195745"/>
                  </a:lnTo>
                  <a:lnTo>
                    <a:pt x="104175" y="193903"/>
                  </a:lnTo>
                  <a:lnTo>
                    <a:pt x="93243" y="193903"/>
                  </a:lnTo>
                  <a:lnTo>
                    <a:pt x="68948" y="179870"/>
                  </a:lnTo>
                  <a:lnTo>
                    <a:pt x="92443" y="139166"/>
                  </a:lnTo>
                  <a:lnTo>
                    <a:pt x="83223" y="133845"/>
                  </a:lnTo>
                  <a:close/>
                </a:path>
                <a:path w="243204" h="347345">
                  <a:moveTo>
                    <a:pt x="125818" y="161188"/>
                  </a:moveTo>
                  <a:lnTo>
                    <a:pt x="95643" y="188607"/>
                  </a:lnTo>
                  <a:lnTo>
                    <a:pt x="93243" y="193903"/>
                  </a:lnTo>
                  <a:lnTo>
                    <a:pt x="104175" y="193903"/>
                  </a:lnTo>
                  <a:lnTo>
                    <a:pt x="105651" y="191350"/>
                  </a:lnTo>
                  <a:lnTo>
                    <a:pt x="112545" y="181842"/>
                  </a:lnTo>
                  <a:lnTo>
                    <a:pt x="119875" y="176442"/>
                  </a:lnTo>
                  <a:lnTo>
                    <a:pt x="127643" y="175150"/>
                  </a:lnTo>
                  <a:lnTo>
                    <a:pt x="151763" y="175150"/>
                  </a:lnTo>
                  <a:lnTo>
                    <a:pt x="147955" y="171170"/>
                  </a:lnTo>
                  <a:lnTo>
                    <a:pt x="142176" y="167119"/>
                  </a:lnTo>
                  <a:lnTo>
                    <a:pt x="133756" y="162255"/>
                  </a:lnTo>
                  <a:lnTo>
                    <a:pt x="125818" y="161188"/>
                  </a:lnTo>
                  <a:close/>
                </a:path>
                <a:path w="243204" h="347345">
                  <a:moveTo>
                    <a:pt x="130835" y="72593"/>
                  </a:moveTo>
                  <a:lnTo>
                    <a:pt x="102309" y="103112"/>
                  </a:lnTo>
                  <a:lnTo>
                    <a:pt x="102786" y="110136"/>
                  </a:lnTo>
                  <a:lnTo>
                    <a:pt x="134886" y="143611"/>
                  </a:lnTo>
                  <a:lnTo>
                    <a:pt x="172745" y="155994"/>
                  </a:lnTo>
                  <a:lnTo>
                    <a:pt x="179819" y="154665"/>
                  </a:lnTo>
                  <a:lnTo>
                    <a:pt x="186124" y="151553"/>
                  </a:lnTo>
                  <a:lnTo>
                    <a:pt x="191658" y="146659"/>
                  </a:lnTo>
                  <a:lnTo>
                    <a:pt x="193087" y="144653"/>
                  </a:lnTo>
                  <a:lnTo>
                    <a:pt x="178663" y="144653"/>
                  </a:lnTo>
                  <a:lnTo>
                    <a:pt x="171805" y="144589"/>
                  </a:lnTo>
                  <a:lnTo>
                    <a:pt x="131844" y="126996"/>
                  </a:lnTo>
                  <a:lnTo>
                    <a:pt x="111975" y="106146"/>
                  </a:lnTo>
                  <a:lnTo>
                    <a:pt x="112115" y="99961"/>
                  </a:lnTo>
                  <a:lnTo>
                    <a:pt x="119634" y="86944"/>
                  </a:lnTo>
                  <a:lnTo>
                    <a:pt x="124980" y="83756"/>
                  </a:lnTo>
                  <a:lnTo>
                    <a:pt x="166540" y="83756"/>
                  </a:lnTo>
                  <a:lnTo>
                    <a:pt x="157749" y="79165"/>
                  </a:lnTo>
                  <a:lnTo>
                    <a:pt x="147812" y="75222"/>
                  </a:lnTo>
                  <a:lnTo>
                    <a:pt x="138841" y="73031"/>
                  </a:lnTo>
                  <a:lnTo>
                    <a:pt x="130835" y="72593"/>
                  </a:lnTo>
                  <a:close/>
                </a:path>
                <a:path w="243204" h="347345">
                  <a:moveTo>
                    <a:pt x="166540" y="83756"/>
                  </a:moveTo>
                  <a:lnTo>
                    <a:pt x="124980" y="83756"/>
                  </a:lnTo>
                  <a:lnTo>
                    <a:pt x="131902" y="83908"/>
                  </a:lnTo>
                  <a:lnTo>
                    <a:pt x="137700" y="84727"/>
                  </a:lnTo>
                  <a:lnTo>
                    <a:pt x="179049" y="106810"/>
                  </a:lnTo>
                  <a:lnTo>
                    <a:pt x="191579" y="122275"/>
                  </a:lnTo>
                  <a:lnTo>
                    <a:pt x="191452" y="128460"/>
                  </a:lnTo>
                  <a:lnTo>
                    <a:pt x="183959" y="141439"/>
                  </a:lnTo>
                  <a:lnTo>
                    <a:pt x="178663" y="144653"/>
                  </a:lnTo>
                  <a:lnTo>
                    <a:pt x="193087" y="144653"/>
                  </a:lnTo>
                  <a:lnTo>
                    <a:pt x="196418" y="139979"/>
                  </a:lnTo>
                  <a:lnTo>
                    <a:pt x="199806" y="132542"/>
                  </a:lnTo>
                  <a:lnTo>
                    <a:pt x="201264" y="125320"/>
                  </a:lnTo>
                  <a:lnTo>
                    <a:pt x="200791" y="118312"/>
                  </a:lnTo>
                  <a:lnTo>
                    <a:pt x="168656" y="84861"/>
                  </a:lnTo>
                  <a:lnTo>
                    <a:pt x="166540" y="83756"/>
                  </a:lnTo>
                  <a:close/>
                </a:path>
                <a:path w="243204" h="347345">
                  <a:moveTo>
                    <a:pt x="172745" y="0"/>
                  </a:moveTo>
                  <a:lnTo>
                    <a:pt x="144219" y="30519"/>
                  </a:lnTo>
                  <a:lnTo>
                    <a:pt x="144696" y="37543"/>
                  </a:lnTo>
                  <a:lnTo>
                    <a:pt x="176796" y="71018"/>
                  </a:lnTo>
                  <a:lnTo>
                    <a:pt x="214655" y="83400"/>
                  </a:lnTo>
                  <a:lnTo>
                    <a:pt x="221729" y="82071"/>
                  </a:lnTo>
                  <a:lnTo>
                    <a:pt x="228034" y="78960"/>
                  </a:lnTo>
                  <a:lnTo>
                    <a:pt x="233568" y="74065"/>
                  </a:lnTo>
                  <a:lnTo>
                    <a:pt x="234997" y="72059"/>
                  </a:lnTo>
                  <a:lnTo>
                    <a:pt x="220573" y="72059"/>
                  </a:lnTo>
                  <a:lnTo>
                    <a:pt x="213715" y="72009"/>
                  </a:lnTo>
                  <a:lnTo>
                    <a:pt x="173754" y="54408"/>
                  </a:lnTo>
                  <a:lnTo>
                    <a:pt x="153885" y="33553"/>
                  </a:lnTo>
                  <a:lnTo>
                    <a:pt x="154025" y="27368"/>
                  </a:lnTo>
                  <a:lnTo>
                    <a:pt x="161544" y="14351"/>
                  </a:lnTo>
                  <a:lnTo>
                    <a:pt x="166890" y="11163"/>
                  </a:lnTo>
                  <a:lnTo>
                    <a:pt x="208450" y="11163"/>
                  </a:lnTo>
                  <a:lnTo>
                    <a:pt x="199659" y="6572"/>
                  </a:lnTo>
                  <a:lnTo>
                    <a:pt x="189722" y="2628"/>
                  </a:lnTo>
                  <a:lnTo>
                    <a:pt x="180751" y="438"/>
                  </a:lnTo>
                  <a:lnTo>
                    <a:pt x="172745" y="0"/>
                  </a:lnTo>
                  <a:close/>
                </a:path>
                <a:path w="243204" h="347345">
                  <a:moveTo>
                    <a:pt x="208450" y="11163"/>
                  </a:moveTo>
                  <a:lnTo>
                    <a:pt x="166890" y="11163"/>
                  </a:lnTo>
                  <a:lnTo>
                    <a:pt x="173812" y="11315"/>
                  </a:lnTo>
                  <a:lnTo>
                    <a:pt x="179610" y="12139"/>
                  </a:lnTo>
                  <a:lnTo>
                    <a:pt x="220959" y="34218"/>
                  </a:lnTo>
                  <a:lnTo>
                    <a:pt x="233489" y="49682"/>
                  </a:lnTo>
                  <a:lnTo>
                    <a:pt x="233362" y="55867"/>
                  </a:lnTo>
                  <a:lnTo>
                    <a:pt x="225869" y="68846"/>
                  </a:lnTo>
                  <a:lnTo>
                    <a:pt x="220573" y="72059"/>
                  </a:lnTo>
                  <a:lnTo>
                    <a:pt x="234997" y="72059"/>
                  </a:lnTo>
                  <a:lnTo>
                    <a:pt x="238328" y="67386"/>
                  </a:lnTo>
                  <a:lnTo>
                    <a:pt x="241716" y="59949"/>
                  </a:lnTo>
                  <a:lnTo>
                    <a:pt x="243174" y="52727"/>
                  </a:lnTo>
                  <a:lnTo>
                    <a:pt x="242701" y="45719"/>
                  </a:lnTo>
                  <a:lnTo>
                    <a:pt x="210566" y="12268"/>
                  </a:lnTo>
                  <a:lnTo>
                    <a:pt x="208450" y="11163"/>
                  </a:lnTo>
                  <a:close/>
                </a:path>
              </a:pathLst>
            </a:custGeom>
            <a:solidFill>
              <a:srgbClr val="404040"/>
            </a:solidFill>
          </p:spPr>
          <p:txBody>
            <a:bodyPr wrap="square" lIns="0" tIns="0" rIns="0" bIns="0" rtlCol="0"/>
            <a:lstStyle/>
            <a:p/>
          </p:txBody>
        </p:sp>
        <p:pic>
          <p:nvPicPr>
            <p:cNvPr id="29" name="object 29"/>
            <p:cNvPicPr/>
            <p:nvPr/>
          </p:nvPicPr>
          <p:blipFill>
            <a:blip r:embed="rId12" cstate="print"/>
            <a:stretch>
              <a:fillRect/>
            </a:stretch>
          </p:blipFill>
          <p:spPr>
            <a:xfrm>
              <a:off x="4971544" y="5000047"/>
              <a:ext cx="139179" cy="159054"/>
            </a:xfrm>
            <a:prstGeom prst="rect">
              <a:avLst/>
            </a:prstGeom>
          </p:spPr>
        </p:pic>
        <p:sp>
          <p:nvSpPr>
            <p:cNvPr id="30" name="object 30"/>
            <p:cNvSpPr/>
            <p:nvPr/>
          </p:nvSpPr>
          <p:spPr>
            <a:xfrm>
              <a:off x="5147236" y="5132584"/>
              <a:ext cx="254000" cy="354330"/>
            </a:xfrm>
            <a:custGeom>
              <a:avLst/>
              <a:gdLst/>
              <a:ahLst/>
              <a:cxnLst/>
              <a:rect l="l" t="t" r="r" b="b"/>
              <a:pathLst>
                <a:path w="254000" h="354329">
                  <a:moveTo>
                    <a:pt x="57560" y="271081"/>
                  </a:moveTo>
                  <a:lnTo>
                    <a:pt x="32880" y="271081"/>
                  </a:lnTo>
                  <a:lnTo>
                    <a:pt x="37414" y="271640"/>
                  </a:lnTo>
                  <a:lnTo>
                    <a:pt x="47358" y="277380"/>
                  </a:lnTo>
                  <a:lnTo>
                    <a:pt x="63309" y="316445"/>
                  </a:lnTo>
                  <a:lnTo>
                    <a:pt x="69761" y="347472"/>
                  </a:lnTo>
                  <a:lnTo>
                    <a:pt x="80860" y="353872"/>
                  </a:lnTo>
                  <a:lnTo>
                    <a:pt x="89896" y="338226"/>
                  </a:lnTo>
                  <a:lnTo>
                    <a:pt x="77685" y="338226"/>
                  </a:lnTo>
                  <a:lnTo>
                    <a:pt x="75109" y="324445"/>
                  </a:lnTo>
                  <a:lnTo>
                    <a:pt x="62915" y="278663"/>
                  </a:lnTo>
                  <a:lnTo>
                    <a:pt x="60617" y="274701"/>
                  </a:lnTo>
                  <a:lnTo>
                    <a:pt x="57560" y="271081"/>
                  </a:lnTo>
                  <a:close/>
                </a:path>
                <a:path w="254000" h="354329">
                  <a:moveTo>
                    <a:pt x="104825" y="291198"/>
                  </a:moveTo>
                  <a:lnTo>
                    <a:pt x="77685" y="338226"/>
                  </a:lnTo>
                  <a:lnTo>
                    <a:pt x="89896" y="338226"/>
                  </a:lnTo>
                  <a:lnTo>
                    <a:pt x="113995" y="296494"/>
                  </a:lnTo>
                  <a:lnTo>
                    <a:pt x="104825" y="291198"/>
                  </a:lnTo>
                  <a:close/>
                </a:path>
                <a:path w="254000" h="354329">
                  <a:moveTo>
                    <a:pt x="33426" y="258076"/>
                  </a:moveTo>
                  <a:lnTo>
                    <a:pt x="5086" y="283722"/>
                  </a:lnTo>
                  <a:lnTo>
                    <a:pt x="0" y="304380"/>
                  </a:lnTo>
                  <a:lnTo>
                    <a:pt x="11099" y="310781"/>
                  </a:lnTo>
                  <a:lnTo>
                    <a:pt x="11429" y="310210"/>
                  </a:lnTo>
                  <a:lnTo>
                    <a:pt x="11458" y="302680"/>
                  </a:lnTo>
                  <a:lnTo>
                    <a:pt x="12441" y="295636"/>
                  </a:lnTo>
                  <a:lnTo>
                    <a:pt x="32880" y="271081"/>
                  </a:lnTo>
                  <a:lnTo>
                    <a:pt x="57560" y="271081"/>
                  </a:lnTo>
                  <a:lnTo>
                    <a:pt x="55029" y="268084"/>
                  </a:lnTo>
                  <a:lnTo>
                    <a:pt x="51701" y="265303"/>
                  </a:lnTo>
                  <a:lnTo>
                    <a:pt x="40576" y="258889"/>
                  </a:lnTo>
                  <a:lnTo>
                    <a:pt x="33426" y="258076"/>
                  </a:lnTo>
                  <a:close/>
                </a:path>
                <a:path w="254000" h="354329">
                  <a:moveTo>
                    <a:pt x="120650" y="249085"/>
                  </a:moveTo>
                  <a:lnTo>
                    <a:pt x="112750" y="262750"/>
                  </a:lnTo>
                  <a:lnTo>
                    <a:pt x="143573" y="293903"/>
                  </a:lnTo>
                  <a:lnTo>
                    <a:pt x="147980" y="286270"/>
                  </a:lnTo>
                  <a:lnTo>
                    <a:pt x="120650" y="249085"/>
                  </a:lnTo>
                  <a:close/>
                </a:path>
                <a:path w="254000" h="354329">
                  <a:moveTo>
                    <a:pt x="99237" y="145173"/>
                  </a:moveTo>
                  <a:lnTo>
                    <a:pt x="70705" y="175693"/>
                  </a:lnTo>
                  <a:lnTo>
                    <a:pt x="71178" y="182717"/>
                  </a:lnTo>
                  <a:lnTo>
                    <a:pt x="103276" y="216204"/>
                  </a:lnTo>
                  <a:lnTo>
                    <a:pt x="141147" y="228574"/>
                  </a:lnTo>
                  <a:lnTo>
                    <a:pt x="148220" y="227245"/>
                  </a:lnTo>
                  <a:lnTo>
                    <a:pt x="154520" y="224134"/>
                  </a:lnTo>
                  <a:lnTo>
                    <a:pt x="160050" y="219239"/>
                  </a:lnTo>
                  <a:lnTo>
                    <a:pt x="161478" y="217233"/>
                  </a:lnTo>
                  <a:lnTo>
                    <a:pt x="147053" y="217233"/>
                  </a:lnTo>
                  <a:lnTo>
                    <a:pt x="140208" y="217182"/>
                  </a:lnTo>
                  <a:lnTo>
                    <a:pt x="100239" y="199582"/>
                  </a:lnTo>
                  <a:lnTo>
                    <a:pt x="80365" y="178727"/>
                  </a:lnTo>
                  <a:lnTo>
                    <a:pt x="80505" y="172542"/>
                  </a:lnTo>
                  <a:lnTo>
                    <a:pt x="88023" y="159524"/>
                  </a:lnTo>
                  <a:lnTo>
                    <a:pt x="93370" y="156337"/>
                  </a:lnTo>
                  <a:lnTo>
                    <a:pt x="134931" y="156337"/>
                  </a:lnTo>
                  <a:lnTo>
                    <a:pt x="126144" y="151745"/>
                  </a:lnTo>
                  <a:lnTo>
                    <a:pt x="116208" y="147802"/>
                  </a:lnTo>
                  <a:lnTo>
                    <a:pt x="107238" y="145611"/>
                  </a:lnTo>
                  <a:lnTo>
                    <a:pt x="99237" y="145173"/>
                  </a:lnTo>
                  <a:close/>
                </a:path>
                <a:path w="254000" h="354329">
                  <a:moveTo>
                    <a:pt x="134931" y="156337"/>
                  </a:moveTo>
                  <a:lnTo>
                    <a:pt x="93370" y="156337"/>
                  </a:lnTo>
                  <a:lnTo>
                    <a:pt x="100291" y="156489"/>
                  </a:lnTo>
                  <a:lnTo>
                    <a:pt x="106090" y="157313"/>
                  </a:lnTo>
                  <a:lnTo>
                    <a:pt x="147450" y="179392"/>
                  </a:lnTo>
                  <a:lnTo>
                    <a:pt x="159981" y="194856"/>
                  </a:lnTo>
                  <a:lnTo>
                    <a:pt x="159842" y="201041"/>
                  </a:lnTo>
                  <a:lnTo>
                    <a:pt x="152349" y="214020"/>
                  </a:lnTo>
                  <a:lnTo>
                    <a:pt x="147053" y="217233"/>
                  </a:lnTo>
                  <a:lnTo>
                    <a:pt x="161478" y="217233"/>
                  </a:lnTo>
                  <a:lnTo>
                    <a:pt x="164807" y="212559"/>
                  </a:lnTo>
                  <a:lnTo>
                    <a:pt x="168196" y="205123"/>
                  </a:lnTo>
                  <a:lnTo>
                    <a:pt x="169654" y="197900"/>
                  </a:lnTo>
                  <a:lnTo>
                    <a:pt x="169181" y="190892"/>
                  </a:lnTo>
                  <a:lnTo>
                    <a:pt x="137045" y="157441"/>
                  </a:lnTo>
                  <a:lnTo>
                    <a:pt x="134931" y="156337"/>
                  </a:lnTo>
                  <a:close/>
                </a:path>
                <a:path w="254000" h="354329">
                  <a:moveTo>
                    <a:pt x="141147" y="72580"/>
                  </a:moveTo>
                  <a:lnTo>
                    <a:pt x="112610" y="103100"/>
                  </a:lnTo>
                  <a:lnTo>
                    <a:pt x="113086" y="110123"/>
                  </a:lnTo>
                  <a:lnTo>
                    <a:pt x="145186" y="143611"/>
                  </a:lnTo>
                  <a:lnTo>
                    <a:pt x="183045" y="155981"/>
                  </a:lnTo>
                  <a:lnTo>
                    <a:pt x="190124" y="154652"/>
                  </a:lnTo>
                  <a:lnTo>
                    <a:pt x="196429" y="151541"/>
                  </a:lnTo>
                  <a:lnTo>
                    <a:pt x="201959" y="146646"/>
                  </a:lnTo>
                  <a:lnTo>
                    <a:pt x="203388" y="144640"/>
                  </a:lnTo>
                  <a:lnTo>
                    <a:pt x="188963" y="144640"/>
                  </a:lnTo>
                  <a:lnTo>
                    <a:pt x="182118" y="144589"/>
                  </a:lnTo>
                  <a:lnTo>
                    <a:pt x="142149" y="126994"/>
                  </a:lnTo>
                  <a:lnTo>
                    <a:pt x="122275" y="106146"/>
                  </a:lnTo>
                  <a:lnTo>
                    <a:pt x="122415" y="99949"/>
                  </a:lnTo>
                  <a:lnTo>
                    <a:pt x="129933" y="86931"/>
                  </a:lnTo>
                  <a:lnTo>
                    <a:pt x="135280" y="83743"/>
                  </a:lnTo>
                  <a:lnTo>
                    <a:pt x="176841" y="83743"/>
                  </a:lnTo>
                  <a:lnTo>
                    <a:pt x="168054" y="79152"/>
                  </a:lnTo>
                  <a:lnTo>
                    <a:pt x="158118" y="75209"/>
                  </a:lnTo>
                  <a:lnTo>
                    <a:pt x="149148" y="73018"/>
                  </a:lnTo>
                  <a:lnTo>
                    <a:pt x="141147" y="72580"/>
                  </a:lnTo>
                  <a:close/>
                </a:path>
                <a:path w="254000" h="354329">
                  <a:moveTo>
                    <a:pt x="176841" y="83743"/>
                  </a:moveTo>
                  <a:lnTo>
                    <a:pt x="135280" y="83743"/>
                  </a:lnTo>
                  <a:lnTo>
                    <a:pt x="142201" y="83896"/>
                  </a:lnTo>
                  <a:lnTo>
                    <a:pt x="148000" y="84720"/>
                  </a:lnTo>
                  <a:lnTo>
                    <a:pt x="189360" y="106803"/>
                  </a:lnTo>
                  <a:lnTo>
                    <a:pt x="201891" y="122262"/>
                  </a:lnTo>
                  <a:lnTo>
                    <a:pt x="201752" y="128447"/>
                  </a:lnTo>
                  <a:lnTo>
                    <a:pt x="194259" y="141427"/>
                  </a:lnTo>
                  <a:lnTo>
                    <a:pt x="188963" y="144640"/>
                  </a:lnTo>
                  <a:lnTo>
                    <a:pt x="203388" y="144640"/>
                  </a:lnTo>
                  <a:lnTo>
                    <a:pt x="206717" y="139966"/>
                  </a:lnTo>
                  <a:lnTo>
                    <a:pt x="210106" y="132530"/>
                  </a:lnTo>
                  <a:lnTo>
                    <a:pt x="211564" y="125307"/>
                  </a:lnTo>
                  <a:lnTo>
                    <a:pt x="211091" y="118299"/>
                  </a:lnTo>
                  <a:lnTo>
                    <a:pt x="178955" y="84848"/>
                  </a:lnTo>
                  <a:lnTo>
                    <a:pt x="176841" y="83743"/>
                  </a:lnTo>
                  <a:close/>
                </a:path>
                <a:path w="254000" h="354329">
                  <a:moveTo>
                    <a:pt x="183057" y="0"/>
                  </a:moveTo>
                  <a:lnTo>
                    <a:pt x="154520" y="30513"/>
                  </a:lnTo>
                  <a:lnTo>
                    <a:pt x="154996" y="37536"/>
                  </a:lnTo>
                  <a:lnTo>
                    <a:pt x="187096" y="71018"/>
                  </a:lnTo>
                  <a:lnTo>
                    <a:pt x="224967" y="83388"/>
                  </a:lnTo>
                  <a:lnTo>
                    <a:pt x="232040" y="82064"/>
                  </a:lnTo>
                  <a:lnTo>
                    <a:pt x="238340" y="78952"/>
                  </a:lnTo>
                  <a:lnTo>
                    <a:pt x="243870" y="74054"/>
                  </a:lnTo>
                  <a:lnTo>
                    <a:pt x="245290" y="72059"/>
                  </a:lnTo>
                  <a:lnTo>
                    <a:pt x="230873" y="72059"/>
                  </a:lnTo>
                  <a:lnTo>
                    <a:pt x="224028" y="71996"/>
                  </a:lnTo>
                  <a:lnTo>
                    <a:pt x="184059" y="54403"/>
                  </a:lnTo>
                  <a:lnTo>
                    <a:pt x="164185" y="33553"/>
                  </a:lnTo>
                  <a:lnTo>
                    <a:pt x="164325" y="27368"/>
                  </a:lnTo>
                  <a:lnTo>
                    <a:pt x="171843" y="14351"/>
                  </a:lnTo>
                  <a:lnTo>
                    <a:pt x="177190" y="11163"/>
                  </a:lnTo>
                  <a:lnTo>
                    <a:pt x="218775" y="11163"/>
                  </a:lnTo>
                  <a:lnTo>
                    <a:pt x="209964" y="6559"/>
                  </a:lnTo>
                  <a:lnTo>
                    <a:pt x="200028" y="2617"/>
                  </a:lnTo>
                  <a:lnTo>
                    <a:pt x="191058" y="430"/>
                  </a:lnTo>
                  <a:lnTo>
                    <a:pt x="183057" y="0"/>
                  </a:lnTo>
                  <a:close/>
                </a:path>
                <a:path w="254000" h="354329">
                  <a:moveTo>
                    <a:pt x="218775" y="11163"/>
                  </a:moveTo>
                  <a:lnTo>
                    <a:pt x="177190" y="11163"/>
                  </a:lnTo>
                  <a:lnTo>
                    <a:pt x="184111" y="11303"/>
                  </a:lnTo>
                  <a:lnTo>
                    <a:pt x="189910" y="12129"/>
                  </a:lnTo>
                  <a:lnTo>
                    <a:pt x="231270" y="34216"/>
                  </a:lnTo>
                  <a:lnTo>
                    <a:pt x="243801" y="49669"/>
                  </a:lnTo>
                  <a:lnTo>
                    <a:pt x="243662" y="55854"/>
                  </a:lnTo>
                  <a:lnTo>
                    <a:pt x="236169" y="68834"/>
                  </a:lnTo>
                  <a:lnTo>
                    <a:pt x="230873" y="72059"/>
                  </a:lnTo>
                  <a:lnTo>
                    <a:pt x="245290" y="72059"/>
                  </a:lnTo>
                  <a:lnTo>
                    <a:pt x="248627" y="67373"/>
                  </a:lnTo>
                  <a:lnTo>
                    <a:pt x="252016" y="59942"/>
                  </a:lnTo>
                  <a:lnTo>
                    <a:pt x="253474" y="52719"/>
                  </a:lnTo>
                  <a:lnTo>
                    <a:pt x="253001" y="45708"/>
                  </a:lnTo>
                  <a:lnTo>
                    <a:pt x="220865" y="12255"/>
                  </a:lnTo>
                  <a:lnTo>
                    <a:pt x="218775" y="11163"/>
                  </a:lnTo>
                  <a:close/>
                </a:path>
              </a:pathLst>
            </a:custGeom>
            <a:solidFill>
              <a:srgbClr val="404040"/>
            </a:solidFill>
          </p:spPr>
          <p:txBody>
            <a:bodyPr wrap="square" lIns="0" tIns="0" rIns="0" bIns="0" rtlCol="0"/>
            <a:lstStyle/>
            <a:p/>
          </p:txBody>
        </p:sp>
        <p:pic>
          <p:nvPicPr>
            <p:cNvPr id="31" name="object 31"/>
            <p:cNvPicPr/>
            <p:nvPr/>
          </p:nvPicPr>
          <p:blipFill>
            <a:blip r:embed="rId12" cstate="print"/>
            <a:stretch>
              <a:fillRect/>
            </a:stretch>
          </p:blipFill>
          <p:spPr>
            <a:xfrm>
              <a:off x="5329140" y="5000047"/>
              <a:ext cx="139179" cy="159054"/>
            </a:xfrm>
            <a:prstGeom prst="rect">
              <a:avLst/>
            </a:prstGeom>
          </p:spPr>
        </p:pic>
        <p:sp>
          <p:nvSpPr>
            <p:cNvPr id="32" name="object 32"/>
            <p:cNvSpPr/>
            <p:nvPr/>
          </p:nvSpPr>
          <p:spPr>
            <a:xfrm>
              <a:off x="5505169" y="5132575"/>
              <a:ext cx="253365" cy="351790"/>
            </a:xfrm>
            <a:custGeom>
              <a:avLst/>
              <a:gdLst/>
              <a:ahLst/>
              <a:cxnLst/>
              <a:rect l="l" t="t" r="r" b="b"/>
              <a:pathLst>
                <a:path w="253364" h="351789">
                  <a:moveTo>
                    <a:pt x="97080" y="289661"/>
                  </a:moveTo>
                  <a:lnTo>
                    <a:pt x="70116" y="289661"/>
                  </a:lnTo>
                  <a:lnTo>
                    <a:pt x="75069" y="290385"/>
                  </a:lnTo>
                  <a:lnTo>
                    <a:pt x="86410" y="296938"/>
                  </a:lnTo>
                  <a:lnTo>
                    <a:pt x="89941" y="301421"/>
                  </a:lnTo>
                  <a:lnTo>
                    <a:pt x="92316" y="312559"/>
                  </a:lnTo>
                  <a:lnTo>
                    <a:pt x="91160" y="318376"/>
                  </a:lnTo>
                  <a:lnTo>
                    <a:pt x="66217" y="343954"/>
                  </a:lnTo>
                  <a:lnTo>
                    <a:pt x="65697" y="344868"/>
                  </a:lnTo>
                  <a:lnTo>
                    <a:pt x="77139" y="351472"/>
                  </a:lnTo>
                  <a:lnTo>
                    <a:pt x="83023" y="346688"/>
                  </a:lnTo>
                  <a:lnTo>
                    <a:pt x="88293" y="341425"/>
                  </a:lnTo>
                  <a:lnTo>
                    <a:pt x="102849" y="309460"/>
                  </a:lnTo>
                  <a:lnTo>
                    <a:pt x="102196" y="302945"/>
                  </a:lnTo>
                  <a:lnTo>
                    <a:pt x="100457" y="294297"/>
                  </a:lnTo>
                  <a:lnTo>
                    <a:pt x="97080" y="289661"/>
                  </a:lnTo>
                  <a:close/>
                </a:path>
                <a:path w="253364" h="351789">
                  <a:moveTo>
                    <a:pt x="32245" y="256679"/>
                  </a:moveTo>
                  <a:lnTo>
                    <a:pt x="2689" y="289661"/>
                  </a:lnTo>
                  <a:lnTo>
                    <a:pt x="0" y="303669"/>
                  </a:lnTo>
                  <a:lnTo>
                    <a:pt x="11214" y="310146"/>
                  </a:lnTo>
                  <a:lnTo>
                    <a:pt x="11512" y="309613"/>
                  </a:lnTo>
                  <a:lnTo>
                    <a:pt x="11603" y="301929"/>
                  </a:lnTo>
                  <a:lnTo>
                    <a:pt x="12579" y="294862"/>
                  </a:lnTo>
                  <a:lnTo>
                    <a:pt x="31864" y="269760"/>
                  </a:lnTo>
                  <a:lnTo>
                    <a:pt x="53554" y="269760"/>
                  </a:lnTo>
                  <a:lnTo>
                    <a:pt x="52781" y="267449"/>
                  </a:lnTo>
                  <a:lnTo>
                    <a:pt x="49580" y="263448"/>
                  </a:lnTo>
                  <a:lnTo>
                    <a:pt x="38646" y="257136"/>
                  </a:lnTo>
                  <a:lnTo>
                    <a:pt x="32245" y="256679"/>
                  </a:lnTo>
                  <a:close/>
                </a:path>
                <a:path w="253364" h="351789">
                  <a:moveTo>
                    <a:pt x="53554" y="269760"/>
                  </a:moveTo>
                  <a:lnTo>
                    <a:pt x="31864" y="269760"/>
                  </a:lnTo>
                  <a:lnTo>
                    <a:pt x="35839" y="270014"/>
                  </a:lnTo>
                  <a:lnTo>
                    <a:pt x="44615" y="275081"/>
                  </a:lnTo>
                  <a:lnTo>
                    <a:pt x="47282" y="278955"/>
                  </a:lnTo>
                  <a:lnTo>
                    <a:pt x="48488" y="288963"/>
                  </a:lnTo>
                  <a:lnTo>
                    <a:pt x="47015" y="294538"/>
                  </a:lnTo>
                  <a:lnTo>
                    <a:pt x="41224" y="304558"/>
                  </a:lnTo>
                  <a:lnTo>
                    <a:pt x="49999" y="309613"/>
                  </a:lnTo>
                  <a:lnTo>
                    <a:pt x="57010" y="297472"/>
                  </a:lnTo>
                  <a:lnTo>
                    <a:pt x="61277" y="293052"/>
                  </a:lnTo>
                  <a:lnTo>
                    <a:pt x="70116" y="289661"/>
                  </a:lnTo>
                  <a:lnTo>
                    <a:pt x="97080" y="289661"/>
                  </a:lnTo>
                  <a:lnTo>
                    <a:pt x="96923" y="289445"/>
                  </a:lnTo>
                  <a:lnTo>
                    <a:pt x="55422" y="289445"/>
                  </a:lnTo>
                  <a:lnTo>
                    <a:pt x="54508" y="288912"/>
                  </a:lnTo>
                  <a:lnTo>
                    <a:pt x="56324" y="283489"/>
                  </a:lnTo>
                  <a:lnTo>
                    <a:pt x="56349" y="278117"/>
                  </a:lnTo>
                  <a:lnTo>
                    <a:pt x="53554" y="269760"/>
                  </a:lnTo>
                  <a:close/>
                </a:path>
                <a:path w="253364" h="351789">
                  <a:moveTo>
                    <a:pt x="70605" y="279484"/>
                  </a:moveTo>
                  <a:lnTo>
                    <a:pt x="62761" y="282759"/>
                  </a:lnTo>
                  <a:lnTo>
                    <a:pt x="55422" y="289445"/>
                  </a:lnTo>
                  <a:lnTo>
                    <a:pt x="96923" y="289445"/>
                  </a:lnTo>
                  <a:lnTo>
                    <a:pt x="95656" y="287705"/>
                  </a:lnTo>
                  <a:lnTo>
                    <a:pt x="87807" y="283171"/>
                  </a:lnTo>
                  <a:lnTo>
                    <a:pt x="78954" y="279621"/>
                  </a:lnTo>
                  <a:lnTo>
                    <a:pt x="70605" y="279484"/>
                  </a:lnTo>
                  <a:close/>
                </a:path>
                <a:path w="253364" h="351789">
                  <a:moveTo>
                    <a:pt x="120307" y="249097"/>
                  </a:moveTo>
                  <a:lnTo>
                    <a:pt x="112420" y="262762"/>
                  </a:lnTo>
                  <a:lnTo>
                    <a:pt x="143243" y="293916"/>
                  </a:lnTo>
                  <a:lnTo>
                    <a:pt x="147637" y="286283"/>
                  </a:lnTo>
                  <a:lnTo>
                    <a:pt x="120307" y="249097"/>
                  </a:lnTo>
                  <a:close/>
                </a:path>
                <a:path w="253364" h="351789">
                  <a:moveTo>
                    <a:pt x="98894" y="145186"/>
                  </a:moveTo>
                  <a:lnTo>
                    <a:pt x="70364" y="175704"/>
                  </a:lnTo>
                  <a:lnTo>
                    <a:pt x="70840" y="182724"/>
                  </a:lnTo>
                  <a:lnTo>
                    <a:pt x="102933" y="216204"/>
                  </a:lnTo>
                  <a:lnTo>
                    <a:pt x="140804" y="228587"/>
                  </a:lnTo>
                  <a:lnTo>
                    <a:pt x="147878" y="227258"/>
                  </a:lnTo>
                  <a:lnTo>
                    <a:pt x="154182" y="224147"/>
                  </a:lnTo>
                  <a:lnTo>
                    <a:pt x="159712" y="219252"/>
                  </a:lnTo>
                  <a:lnTo>
                    <a:pt x="161139" y="217246"/>
                  </a:lnTo>
                  <a:lnTo>
                    <a:pt x="146723" y="217246"/>
                  </a:lnTo>
                  <a:lnTo>
                    <a:pt x="139865" y="217182"/>
                  </a:lnTo>
                  <a:lnTo>
                    <a:pt x="99904" y="199589"/>
                  </a:lnTo>
                  <a:lnTo>
                    <a:pt x="80022" y="178739"/>
                  </a:lnTo>
                  <a:lnTo>
                    <a:pt x="80175" y="172554"/>
                  </a:lnTo>
                  <a:lnTo>
                    <a:pt x="87693" y="159537"/>
                  </a:lnTo>
                  <a:lnTo>
                    <a:pt x="93040" y="156349"/>
                  </a:lnTo>
                  <a:lnTo>
                    <a:pt x="134599" y="156349"/>
                  </a:lnTo>
                  <a:lnTo>
                    <a:pt x="125808" y="151758"/>
                  </a:lnTo>
                  <a:lnTo>
                    <a:pt x="115871" y="147815"/>
                  </a:lnTo>
                  <a:lnTo>
                    <a:pt x="106901" y="145624"/>
                  </a:lnTo>
                  <a:lnTo>
                    <a:pt x="98894" y="145186"/>
                  </a:lnTo>
                  <a:close/>
                </a:path>
                <a:path w="253364" h="351789">
                  <a:moveTo>
                    <a:pt x="134599" y="156349"/>
                  </a:moveTo>
                  <a:lnTo>
                    <a:pt x="93040" y="156349"/>
                  </a:lnTo>
                  <a:lnTo>
                    <a:pt x="99961" y="156502"/>
                  </a:lnTo>
                  <a:lnTo>
                    <a:pt x="105758" y="157320"/>
                  </a:lnTo>
                  <a:lnTo>
                    <a:pt x="147108" y="179403"/>
                  </a:lnTo>
                  <a:lnTo>
                    <a:pt x="159639" y="194868"/>
                  </a:lnTo>
                  <a:lnTo>
                    <a:pt x="159512" y="201053"/>
                  </a:lnTo>
                  <a:lnTo>
                    <a:pt x="152019" y="214033"/>
                  </a:lnTo>
                  <a:lnTo>
                    <a:pt x="146723" y="217246"/>
                  </a:lnTo>
                  <a:lnTo>
                    <a:pt x="161139" y="217246"/>
                  </a:lnTo>
                  <a:lnTo>
                    <a:pt x="164465" y="212572"/>
                  </a:lnTo>
                  <a:lnTo>
                    <a:pt x="167858" y="205135"/>
                  </a:lnTo>
                  <a:lnTo>
                    <a:pt x="169317" y="197913"/>
                  </a:lnTo>
                  <a:lnTo>
                    <a:pt x="168845" y="190905"/>
                  </a:lnTo>
                  <a:lnTo>
                    <a:pt x="136715" y="157454"/>
                  </a:lnTo>
                  <a:lnTo>
                    <a:pt x="134599" y="156349"/>
                  </a:lnTo>
                  <a:close/>
                </a:path>
                <a:path w="253364" h="351789">
                  <a:moveTo>
                    <a:pt x="140804" y="72593"/>
                  </a:moveTo>
                  <a:lnTo>
                    <a:pt x="112274" y="103112"/>
                  </a:lnTo>
                  <a:lnTo>
                    <a:pt x="112750" y="110136"/>
                  </a:lnTo>
                  <a:lnTo>
                    <a:pt x="144843" y="143611"/>
                  </a:lnTo>
                  <a:lnTo>
                    <a:pt x="182714" y="155994"/>
                  </a:lnTo>
                  <a:lnTo>
                    <a:pt x="189788" y="154665"/>
                  </a:lnTo>
                  <a:lnTo>
                    <a:pt x="196092" y="151553"/>
                  </a:lnTo>
                  <a:lnTo>
                    <a:pt x="201622" y="146659"/>
                  </a:lnTo>
                  <a:lnTo>
                    <a:pt x="203049" y="144652"/>
                  </a:lnTo>
                  <a:lnTo>
                    <a:pt x="188633" y="144652"/>
                  </a:lnTo>
                  <a:lnTo>
                    <a:pt x="181775" y="144602"/>
                  </a:lnTo>
                  <a:lnTo>
                    <a:pt x="141814" y="127001"/>
                  </a:lnTo>
                  <a:lnTo>
                    <a:pt x="121932" y="106146"/>
                  </a:lnTo>
                  <a:lnTo>
                    <a:pt x="122085" y="99961"/>
                  </a:lnTo>
                  <a:lnTo>
                    <a:pt x="129603" y="86944"/>
                  </a:lnTo>
                  <a:lnTo>
                    <a:pt x="134950" y="83756"/>
                  </a:lnTo>
                  <a:lnTo>
                    <a:pt x="176509" y="83756"/>
                  </a:lnTo>
                  <a:lnTo>
                    <a:pt x="167718" y="79165"/>
                  </a:lnTo>
                  <a:lnTo>
                    <a:pt x="157781" y="75222"/>
                  </a:lnTo>
                  <a:lnTo>
                    <a:pt x="148811" y="73031"/>
                  </a:lnTo>
                  <a:lnTo>
                    <a:pt x="140804" y="72593"/>
                  </a:lnTo>
                  <a:close/>
                </a:path>
                <a:path w="253364" h="351789">
                  <a:moveTo>
                    <a:pt x="176509" y="83756"/>
                  </a:moveTo>
                  <a:lnTo>
                    <a:pt x="134950" y="83756"/>
                  </a:lnTo>
                  <a:lnTo>
                    <a:pt x="141871" y="83908"/>
                  </a:lnTo>
                  <a:lnTo>
                    <a:pt x="147668" y="84733"/>
                  </a:lnTo>
                  <a:lnTo>
                    <a:pt x="189018" y="106811"/>
                  </a:lnTo>
                  <a:lnTo>
                    <a:pt x="201549" y="122275"/>
                  </a:lnTo>
                  <a:lnTo>
                    <a:pt x="201422" y="128460"/>
                  </a:lnTo>
                  <a:lnTo>
                    <a:pt x="193929" y="141439"/>
                  </a:lnTo>
                  <a:lnTo>
                    <a:pt x="188633" y="144652"/>
                  </a:lnTo>
                  <a:lnTo>
                    <a:pt x="203049" y="144652"/>
                  </a:lnTo>
                  <a:lnTo>
                    <a:pt x="206375" y="139979"/>
                  </a:lnTo>
                  <a:lnTo>
                    <a:pt x="209768" y="132542"/>
                  </a:lnTo>
                  <a:lnTo>
                    <a:pt x="211227" y="125320"/>
                  </a:lnTo>
                  <a:lnTo>
                    <a:pt x="210755" y="118312"/>
                  </a:lnTo>
                  <a:lnTo>
                    <a:pt x="178625" y="84861"/>
                  </a:lnTo>
                  <a:lnTo>
                    <a:pt x="176509" y="83756"/>
                  </a:lnTo>
                  <a:close/>
                </a:path>
                <a:path w="253364" h="351789">
                  <a:moveTo>
                    <a:pt x="182714" y="0"/>
                  </a:moveTo>
                  <a:lnTo>
                    <a:pt x="154184" y="30519"/>
                  </a:lnTo>
                  <a:lnTo>
                    <a:pt x="154660" y="37543"/>
                  </a:lnTo>
                  <a:lnTo>
                    <a:pt x="186753" y="71031"/>
                  </a:lnTo>
                  <a:lnTo>
                    <a:pt x="224624" y="83400"/>
                  </a:lnTo>
                  <a:lnTo>
                    <a:pt x="231698" y="82071"/>
                  </a:lnTo>
                  <a:lnTo>
                    <a:pt x="238002" y="78960"/>
                  </a:lnTo>
                  <a:lnTo>
                    <a:pt x="243532" y="74065"/>
                  </a:lnTo>
                  <a:lnTo>
                    <a:pt x="244959" y="72059"/>
                  </a:lnTo>
                  <a:lnTo>
                    <a:pt x="230543" y="72059"/>
                  </a:lnTo>
                  <a:lnTo>
                    <a:pt x="223685" y="72008"/>
                  </a:lnTo>
                  <a:lnTo>
                    <a:pt x="183724" y="54414"/>
                  </a:lnTo>
                  <a:lnTo>
                    <a:pt x="163842" y="33566"/>
                  </a:lnTo>
                  <a:lnTo>
                    <a:pt x="163995" y="27368"/>
                  </a:lnTo>
                  <a:lnTo>
                    <a:pt x="171513" y="14350"/>
                  </a:lnTo>
                  <a:lnTo>
                    <a:pt x="176860" y="11163"/>
                  </a:lnTo>
                  <a:lnTo>
                    <a:pt x="218419" y="11163"/>
                  </a:lnTo>
                  <a:lnTo>
                    <a:pt x="209628" y="6572"/>
                  </a:lnTo>
                  <a:lnTo>
                    <a:pt x="199691" y="2628"/>
                  </a:lnTo>
                  <a:lnTo>
                    <a:pt x="190721" y="438"/>
                  </a:lnTo>
                  <a:lnTo>
                    <a:pt x="182714" y="0"/>
                  </a:lnTo>
                  <a:close/>
                </a:path>
                <a:path w="253364" h="351789">
                  <a:moveTo>
                    <a:pt x="218419" y="11163"/>
                  </a:moveTo>
                  <a:lnTo>
                    <a:pt x="176860" y="11163"/>
                  </a:lnTo>
                  <a:lnTo>
                    <a:pt x="183781" y="11315"/>
                  </a:lnTo>
                  <a:lnTo>
                    <a:pt x="189578" y="12139"/>
                  </a:lnTo>
                  <a:lnTo>
                    <a:pt x="230928" y="34223"/>
                  </a:lnTo>
                  <a:lnTo>
                    <a:pt x="243459" y="49682"/>
                  </a:lnTo>
                  <a:lnTo>
                    <a:pt x="243332" y="55867"/>
                  </a:lnTo>
                  <a:lnTo>
                    <a:pt x="235839" y="68846"/>
                  </a:lnTo>
                  <a:lnTo>
                    <a:pt x="230543" y="72059"/>
                  </a:lnTo>
                  <a:lnTo>
                    <a:pt x="244959" y="72059"/>
                  </a:lnTo>
                  <a:lnTo>
                    <a:pt x="248285" y="67386"/>
                  </a:lnTo>
                  <a:lnTo>
                    <a:pt x="251678" y="59949"/>
                  </a:lnTo>
                  <a:lnTo>
                    <a:pt x="253137" y="52727"/>
                  </a:lnTo>
                  <a:lnTo>
                    <a:pt x="252665" y="45719"/>
                  </a:lnTo>
                  <a:lnTo>
                    <a:pt x="220535" y="12268"/>
                  </a:lnTo>
                  <a:lnTo>
                    <a:pt x="218419" y="11163"/>
                  </a:lnTo>
                  <a:close/>
                </a:path>
              </a:pathLst>
            </a:custGeom>
            <a:solidFill>
              <a:srgbClr val="404040"/>
            </a:solidFill>
          </p:spPr>
          <p:txBody>
            <a:bodyPr wrap="square" lIns="0" tIns="0" rIns="0" bIns="0" rtlCol="0"/>
            <a:lstStyle/>
            <a:p/>
          </p:txBody>
        </p:sp>
        <p:pic>
          <p:nvPicPr>
            <p:cNvPr id="33" name="object 33"/>
            <p:cNvPicPr/>
            <p:nvPr/>
          </p:nvPicPr>
          <p:blipFill>
            <a:blip r:embed="rId12" cstate="print"/>
            <a:stretch>
              <a:fillRect/>
            </a:stretch>
          </p:blipFill>
          <p:spPr>
            <a:xfrm>
              <a:off x="5686737" y="5000047"/>
              <a:ext cx="139179" cy="159054"/>
            </a:xfrm>
            <a:prstGeom prst="rect">
              <a:avLst/>
            </a:prstGeom>
          </p:spPr>
        </p:pic>
        <p:sp>
          <p:nvSpPr>
            <p:cNvPr id="34" name="object 34"/>
            <p:cNvSpPr/>
            <p:nvPr/>
          </p:nvSpPr>
          <p:spPr>
            <a:xfrm>
              <a:off x="5860501" y="5132574"/>
              <a:ext cx="255904" cy="351155"/>
            </a:xfrm>
            <a:custGeom>
              <a:avLst/>
              <a:gdLst/>
              <a:ahLst/>
              <a:cxnLst/>
              <a:rect l="l" t="t" r="r" b="b"/>
              <a:pathLst>
                <a:path w="255904" h="351154">
                  <a:moveTo>
                    <a:pt x="97957" y="289539"/>
                  </a:moveTo>
                  <a:lnTo>
                    <a:pt x="73833" y="289539"/>
                  </a:lnTo>
                  <a:lnTo>
                    <a:pt x="82042" y="292354"/>
                  </a:lnTo>
                  <a:lnTo>
                    <a:pt x="88226" y="295922"/>
                  </a:lnTo>
                  <a:lnTo>
                    <a:pt x="92011" y="300570"/>
                  </a:lnTo>
                  <a:lnTo>
                    <a:pt x="94754" y="312026"/>
                  </a:lnTo>
                  <a:lnTo>
                    <a:pt x="93662" y="317957"/>
                  </a:lnTo>
                  <a:lnTo>
                    <a:pt x="69545" y="343052"/>
                  </a:lnTo>
                  <a:lnTo>
                    <a:pt x="69024" y="343954"/>
                  </a:lnTo>
                  <a:lnTo>
                    <a:pt x="80403" y="350532"/>
                  </a:lnTo>
                  <a:lnTo>
                    <a:pt x="85813" y="346225"/>
                  </a:lnTo>
                  <a:lnTo>
                    <a:pt x="90785" y="341228"/>
                  </a:lnTo>
                  <a:lnTo>
                    <a:pt x="105074" y="308292"/>
                  </a:lnTo>
                  <a:lnTo>
                    <a:pt x="104267" y="302107"/>
                  </a:lnTo>
                  <a:lnTo>
                    <a:pt x="102095" y="295856"/>
                  </a:lnTo>
                  <a:lnTo>
                    <a:pt x="98723" y="290341"/>
                  </a:lnTo>
                  <a:lnTo>
                    <a:pt x="97957" y="289539"/>
                  </a:lnTo>
                  <a:close/>
                </a:path>
                <a:path w="255904" h="351154">
                  <a:moveTo>
                    <a:pt x="29413" y="248221"/>
                  </a:moveTo>
                  <a:lnTo>
                    <a:pt x="0" y="299173"/>
                  </a:lnTo>
                  <a:lnTo>
                    <a:pt x="44005" y="324586"/>
                  </a:lnTo>
                  <a:lnTo>
                    <a:pt x="46685" y="316420"/>
                  </a:lnTo>
                  <a:lnTo>
                    <a:pt x="49301" y="310134"/>
                  </a:lnTo>
                  <a:lnTo>
                    <a:pt x="50365" y="308292"/>
                  </a:lnTo>
                  <a:lnTo>
                    <a:pt x="39446" y="308292"/>
                  </a:lnTo>
                  <a:lnTo>
                    <a:pt x="15138" y="294259"/>
                  </a:lnTo>
                  <a:lnTo>
                    <a:pt x="38633" y="253555"/>
                  </a:lnTo>
                  <a:lnTo>
                    <a:pt x="29413" y="248221"/>
                  </a:lnTo>
                  <a:close/>
                </a:path>
                <a:path w="255904" h="351154">
                  <a:moveTo>
                    <a:pt x="72009" y="275577"/>
                  </a:moveTo>
                  <a:lnTo>
                    <a:pt x="41846" y="302996"/>
                  </a:lnTo>
                  <a:lnTo>
                    <a:pt x="39446" y="308292"/>
                  </a:lnTo>
                  <a:lnTo>
                    <a:pt x="50365" y="308292"/>
                  </a:lnTo>
                  <a:lnTo>
                    <a:pt x="51841" y="305739"/>
                  </a:lnTo>
                  <a:lnTo>
                    <a:pt x="58735" y="296231"/>
                  </a:lnTo>
                  <a:lnTo>
                    <a:pt x="66065" y="290831"/>
                  </a:lnTo>
                  <a:lnTo>
                    <a:pt x="73833" y="289539"/>
                  </a:lnTo>
                  <a:lnTo>
                    <a:pt x="97957" y="289539"/>
                  </a:lnTo>
                  <a:lnTo>
                    <a:pt x="94151" y="285559"/>
                  </a:lnTo>
                  <a:lnTo>
                    <a:pt x="88379" y="281508"/>
                  </a:lnTo>
                  <a:lnTo>
                    <a:pt x="79946" y="276644"/>
                  </a:lnTo>
                  <a:lnTo>
                    <a:pt x="72009" y="275577"/>
                  </a:lnTo>
                  <a:close/>
                </a:path>
                <a:path w="255904" h="351154">
                  <a:moveTo>
                    <a:pt x="122567" y="249097"/>
                  </a:moveTo>
                  <a:lnTo>
                    <a:pt x="114681" y="262763"/>
                  </a:lnTo>
                  <a:lnTo>
                    <a:pt x="145503" y="293916"/>
                  </a:lnTo>
                  <a:lnTo>
                    <a:pt x="149910" y="286283"/>
                  </a:lnTo>
                  <a:lnTo>
                    <a:pt x="122567" y="249097"/>
                  </a:lnTo>
                  <a:close/>
                </a:path>
                <a:path w="255904" h="351154">
                  <a:moveTo>
                    <a:pt x="101168" y="145186"/>
                  </a:moveTo>
                  <a:lnTo>
                    <a:pt x="72629" y="175706"/>
                  </a:lnTo>
                  <a:lnTo>
                    <a:pt x="73106" y="182729"/>
                  </a:lnTo>
                  <a:lnTo>
                    <a:pt x="105206" y="216204"/>
                  </a:lnTo>
                  <a:lnTo>
                    <a:pt x="143065" y="228587"/>
                  </a:lnTo>
                  <a:lnTo>
                    <a:pt x="150145" y="227258"/>
                  </a:lnTo>
                  <a:lnTo>
                    <a:pt x="156449" y="224147"/>
                  </a:lnTo>
                  <a:lnTo>
                    <a:pt x="161980" y="219252"/>
                  </a:lnTo>
                  <a:lnTo>
                    <a:pt x="163409" y="217246"/>
                  </a:lnTo>
                  <a:lnTo>
                    <a:pt x="148983" y="217246"/>
                  </a:lnTo>
                  <a:lnTo>
                    <a:pt x="142138" y="217182"/>
                  </a:lnTo>
                  <a:lnTo>
                    <a:pt x="102164" y="199589"/>
                  </a:lnTo>
                  <a:lnTo>
                    <a:pt x="82296" y="178739"/>
                  </a:lnTo>
                  <a:lnTo>
                    <a:pt x="82435" y="172554"/>
                  </a:lnTo>
                  <a:lnTo>
                    <a:pt x="89954" y="159537"/>
                  </a:lnTo>
                  <a:lnTo>
                    <a:pt x="95300" y="156349"/>
                  </a:lnTo>
                  <a:lnTo>
                    <a:pt x="136861" y="156349"/>
                  </a:lnTo>
                  <a:lnTo>
                    <a:pt x="128075" y="151758"/>
                  </a:lnTo>
                  <a:lnTo>
                    <a:pt x="118138" y="147815"/>
                  </a:lnTo>
                  <a:lnTo>
                    <a:pt x="109168" y="145624"/>
                  </a:lnTo>
                  <a:lnTo>
                    <a:pt x="101168" y="145186"/>
                  </a:lnTo>
                  <a:close/>
                </a:path>
                <a:path w="255904" h="351154">
                  <a:moveTo>
                    <a:pt x="136861" y="156349"/>
                  </a:moveTo>
                  <a:lnTo>
                    <a:pt x="95300" y="156349"/>
                  </a:lnTo>
                  <a:lnTo>
                    <a:pt x="102222" y="156502"/>
                  </a:lnTo>
                  <a:lnTo>
                    <a:pt x="108020" y="157326"/>
                  </a:lnTo>
                  <a:lnTo>
                    <a:pt x="149371" y="179403"/>
                  </a:lnTo>
                  <a:lnTo>
                    <a:pt x="161899" y="194868"/>
                  </a:lnTo>
                  <a:lnTo>
                    <a:pt x="161772" y="201053"/>
                  </a:lnTo>
                  <a:lnTo>
                    <a:pt x="154279" y="214033"/>
                  </a:lnTo>
                  <a:lnTo>
                    <a:pt x="148983" y="217246"/>
                  </a:lnTo>
                  <a:lnTo>
                    <a:pt x="163409" y="217246"/>
                  </a:lnTo>
                  <a:lnTo>
                    <a:pt x="166738" y="212572"/>
                  </a:lnTo>
                  <a:lnTo>
                    <a:pt x="170126" y="205135"/>
                  </a:lnTo>
                  <a:lnTo>
                    <a:pt x="171584" y="197913"/>
                  </a:lnTo>
                  <a:lnTo>
                    <a:pt x="171112" y="190905"/>
                  </a:lnTo>
                  <a:lnTo>
                    <a:pt x="138976" y="157454"/>
                  </a:lnTo>
                  <a:lnTo>
                    <a:pt x="136861" y="156349"/>
                  </a:lnTo>
                  <a:close/>
                </a:path>
                <a:path w="255904" h="351154">
                  <a:moveTo>
                    <a:pt x="143078" y="72593"/>
                  </a:moveTo>
                  <a:lnTo>
                    <a:pt x="114539" y="103112"/>
                  </a:lnTo>
                  <a:lnTo>
                    <a:pt x="115016" y="110136"/>
                  </a:lnTo>
                  <a:lnTo>
                    <a:pt x="147116" y="143624"/>
                  </a:lnTo>
                  <a:lnTo>
                    <a:pt x="184975" y="155994"/>
                  </a:lnTo>
                  <a:lnTo>
                    <a:pt x="192055" y="154665"/>
                  </a:lnTo>
                  <a:lnTo>
                    <a:pt x="198359" y="151553"/>
                  </a:lnTo>
                  <a:lnTo>
                    <a:pt x="203890" y="146659"/>
                  </a:lnTo>
                  <a:lnTo>
                    <a:pt x="205319" y="144653"/>
                  </a:lnTo>
                  <a:lnTo>
                    <a:pt x="190893" y="144653"/>
                  </a:lnTo>
                  <a:lnTo>
                    <a:pt x="184048" y="144602"/>
                  </a:lnTo>
                  <a:lnTo>
                    <a:pt x="144074" y="127001"/>
                  </a:lnTo>
                  <a:lnTo>
                    <a:pt x="124206" y="106159"/>
                  </a:lnTo>
                  <a:lnTo>
                    <a:pt x="124345" y="99961"/>
                  </a:lnTo>
                  <a:lnTo>
                    <a:pt x="131864" y="86944"/>
                  </a:lnTo>
                  <a:lnTo>
                    <a:pt x="137210" y="83756"/>
                  </a:lnTo>
                  <a:lnTo>
                    <a:pt x="178771" y="83756"/>
                  </a:lnTo>
                  <a:lnTo>
                    <a:pt x="169985" y="79165"/>
                  </a:lnTo>
                  <a:lnTo>
                    <a:pt x="160048" y="75222"/>
                  </a:lnTo>
                  <a:lnTo>
                    <a:pt x="151078" y="73031"/>
                  </a:lnTo>
                  <a:lnTo>
                    <a:pt x="143078" y="72593"/>
                  </a:lnTo>
                  <a:close/>
                </a:path>
                <a:path w="255904" h="351154">
                  <a:moveTo>
                    <a:pt x="178771" y="83756"/>
                  </a:moveTo>
                  <a:lnTo>
                    <a:pt x="137210" y="83756"/>
                  </a:lnTo>
                  <a:lnTo>
                    <a:pt x="144132" y="83908"/>
                  </a:lnTo>
                  <a:lnTo>
                    <a:pt x="149930" y="84733"/>
                  </a:lnTo>
                  <a:lnTo>
                    <a:pt x="191281" y="106811"/>
                  </a:lnTo>
                  <a:lnTo>
                    <a:pt x="203809" y="122275"/>
                  </a:lnTo>
                  <a:lnTo>
                    <a:pt x="203682" y="128460"/>
                  </a:lnTo>
                  <a:lnTo>
                    <a:pt x="196189" y="141439"/>
                  </a:lnTo>
                  <a:lnTo>
                    <a:pt x="190893" y="144653"/>
                  </a:lnTo>
                  <a:lnTo>
                    <a:pt x="205319" y="144653"/>
                  </a:lnTo>
                  <a:lnTo>
                    <a:pt x="208648" y="139979"/>
                  </a:lnTo>
                  <a:lnTo>
                    <a:pt x="212036" y="132542"/>
                  </a:lnTo>
                  <a:lnTo>
                    <a:pt x="213494" y="125320"/>
                  </a:lnTo>
                  <a:lnTo>
                    <a:pt x="213022" y="118312"/>
                  </a:lnTo>
                  <a:lnTo>
                    <a:pt x="180886" y="84861"/>
                  </a:lnTo>
                  <a:lnTo>
                    <a:pt x="178771" y="83756"/>
                  </a:lnTo>
                  <a:close/>
                </a:path>
                <a:path w="255904" h="351154">
                  <a:moveTo>
                    <a:pt x="184988" y="0"/>
                  </a:moveTo>
                  <a:lnTo>
                    <a:pt x="156449" y="30524"/>
                  </a:lnTo>
                  <a:lnTo>
                    <a:pt x="156926" y="37548"/>
                  </a:lnTo>
                  <a:lnTo>
                    <a:pt x="189026" y="71031"/>
                  </a:lnTo>
                  <a:lnTo>
                    <a:pt x="226885" y="83400"/>
                  </a:lnTo>
                  <a:lnTo>
                    <a:pt x="233965" y="82071"/>
                  </a:lnTo>
                  <a:lnTo>
                    <a:pt x="240269" y="78960"/>
                  </a:lnTo>
                  <a:lnTo>
                    <a:pt x="245800" y="74065"/>
                  </a:lnTo>
                  <a:lnTo>
                    <a:pt x="247220" y="72072"/>
                  </a:lnTo>
                  <a:lnTo>
                    <a:pt x="232803" y="72072"/>
                  </a:lnTo>
                  <a:lnTo>
                    <a:pt x="225958" y="72008"/>
                  </a:lnTo>
                  <a:lnTo>
                    <a:pt x="185984" y="54416"/>
                  </a:lnTo>
                  <a:lnTo>
                    <a:pt x="166116" y="33566"/>
                  </a:lnTo>
                  <a:lnTo>
                    <a:pt x="166255" y="27368"/>
                  </a:lnTo>
                  <a:lnTo>
                    <a:pt x="173774" y="14350"/>
                  </a:lnTo>
                  <a:lnTo>
                    <a:pt x="179120" y="11163"/>
                  </a:lnTo>
                  <a:lnTo>
                    <a:pt x="220681" y="11163"/>
                  </a:lnTo>
                  <a:lnTo>
                    <a:pt x="211895" y="6572"/>
                  </a:lnTo>
                  <a:lnTo>
                    <a:pt x="201958" y="2628"/>
                  </a:lnTo>
                  <a:lnTo>
                    <a:pt x="192988" y="438"/>
                  </a:lnTo>
                  <a:lnTo>
                    <a:pt x="184988" y="0"/>
                  </a:lnTo>
                  <a:close/>
                </a:path>
                <a:path w="255904" h="351154">
                  <a:moveTo>
                    <a:pt x="220681" y="11163"/>
                  </a:moveTo>
                  <a:lnTo>
                    <a:pt x="179120" y="11163"/>
                  </a:lnTo>
                  <a:lnTo>
                    <a:pt x="186042" y="11315"/>
                  </a:lnTo>
                  <a:lnTo>
                    <a:pt x="191840" y="12139"/>
                  </a:lnTo>
                  <a:lnTo>
                    <a:pt x="233191" y="34228"/>
                  </a:lnTo>
                  <a:lnTo>
                    <a:pt x="245719" y="49682"/>
                  </a:lnTo>
                  <a:lnTo>
                    <a:pt x="245592" y="55867"/>
                  </a:lnTo>
                  <a:lnTo>
                    <a:pt x="238099" y="68846"/>
                  </a:lnTo>
                  <a:lnTo>
                    <a:pt x="232803" y="72072"/>
                  </a:lnTo>
                  <a:lnTo>
                    <a:pt x="247220" y="72072"/>
                  </a:lnTo>
                  <a:lnTo>
                    <a:pt x="250558" y="67386"/>
                  </a:lnTo>
                  <a:lnTo>
                    <a:pt x="253946" y="59949"/>
                  </a:lnTo>
                  <a:lnTo>
                    <a:pt x="255404" y="52727"/>
                  </a:lnTo>
                  <a:lnTo>
                    <a:pt x="254932" y="45719"/>
                  </a:lnTo>
                  <a:lnTo>
                    <a:pt x="222796" y="12268"/>
                  </a:lnTo>
                  <a:lnTo>
                    <a:pt x="220681" y="11163"/>
                  </a:lnTo>
                  <a:close/>
                </a:path>
              </a:pathLst>
            </a:custGeom>
            <a:solidFill>
              <a:srgbClr val="404040"/>
            </a:solidFill>
          </p:spPr>
          <p:txBody>
            <a:bodyPr wrap="square" lIns="0" tIns="0" rIns="0" bIns="0" rtlCol="0"/>
            <a:lstStyle/>
            <a:p/>
          </p:txBody>
        </p:sp>
        <p:pic>
          <p:nvPicPr>
            <p:cNvPr id="35" name="object 35"/>
            <p:cNvPicPr/>
            <p:nvPr/>
          </p:nvPicPr>
          <p:blipFill>
            <a:blip r:embed="rId12" cstate="print"/>
            <a:stretch>
              <a:fillRect/>
            </a:stretch>
          </p:blipFill>
          <p:spPr>
            <a:xfrm>
              <a:off x="6044333" y="5000047"/>
              <a:ext cx="139179" cy="159054"/>
            </a:xfrm>
            <a:prstGeom prst="rect">
              <a:avLst/>
            </a:prstGeom>
          </p:spPr>
        </p:pic>
        <p:pic>
          <p:nvPicPr>
            <p:cNvPr id="36" name="object 36"/>
            <p:cNvPicPr/>
            <p:nvPr/>
          </p:nvPicPr>
          <p:blipFill>
            <a:blip r:embed="rId13" cstate="print"/>
            <a:stretch>
              <a:fillRect/>
            </a:stretch>
          </p:blipFill>
          <p:spPr>
            <a:xfrm>
              <a:off x="6378982" y="5003091"/>
              <a:ext cx="174190" cy="219063"/>
            </a:xfrm>
            <a:prstGeom prst="rect">
              <a:avLst/>
            </a:prstGeom>
          </p:spPr>
        </p:pic>
        <p:pic>
          <p:nvPicPr>
            <p:cNvPr id="37" name="object 37"/>
            <p:cNvPicPr/>
            <p:nvPr/>
          </p:nvPicPr>
          <p:blipFill>
            <a:blip r:embed="rId14" cstate="print"/>
            <a:stretch>
              <a:fillRect/>
            </a:stretch>
          </p:blipFill>
          <p:spPr>
            <a:xfrm>
              <a:off x="6726274" y="5003091"/>
              <a:ext cx="184495" cy="225889"/>
            </a:xfrm>
            <a:prstGeom prst="rect">
              <a:avLst/>
            </a:prstGeom>
          </p:spPr>
        </p:pic>
        <p:pic>
          <p:nvPicPr>
            <p:cNvPr id="38" name="object 38"/>
            <p:cNvPicPr/>
            <p:nvPr/>
          </p:nvPicPr>
          <p:blipFill>
            <a:blip r:embed="rId15" cstate="print"/>
            <a:stretch>
              <a:fillRect/>
            </a:stretch>
          </p:blipFill>
          <p:spPr>
            <a:xfrm>
              <a:off x="7081942" y="5003091"/>
              <a:ext cx="186423" cy="222539"/>
            </a:xfrm>
            <a:prstGeom prst="rect">
              <a:avLst/>
            </a:prstGeom>
          </p:spPr>
        </p:pic>
        <p:pic>
          <p:nvPicPr>
            <p:cNvPr id="39" name="object 39"/>
            <p:cNvPicPr/>
            <p:nvPr/>
          </p:nvPicPr>
          <p:blipFill>
            <a:blip r:embed="rId16" cstate="print"/>
            <a:stretch>
              <a:fillRect/>
            </a:stretch>
          </p:blipFill>
          <p:spPr>
            <a:xfrm>
              <a:off x="7409482" y="5003751"/>
              <a:ext cx="216100" cy="291652"/>
            </a:xfrm>
            <a:prstGeom prst="rect">
              <a:avLst/>
            </a:prstGeom>
          </p:spPr>
        </p:pic>
        <p:pic>
          <p:nvPicPr>
            <p:cNvPr id="40" name="object 40"/>
            <p:cNvPicPr/>
            <p:nvPr/>
          </p:nvPicPr>
          <p:blipFill>
            <a:blip r:embed="rId17" cstate="print"/>
            <a:stretch>
              <a:fillRect/>
            </a:stretch>
          </p:blipFill>
          <p:spPr>
            <a:xfrm>
              <a:off x="7756772" y="5003751"/>
              <a:ext cx="226405" cy="298479"/>
            </a:xfrm>
            <a:prstGeom prst="rect">
              <a:avLst/>
            </a:prstGeom>
          </p:spPr>
        </p:pic>
        <p:pic>
          <p:nvPicPr>
            <p:cNvPr id="41" name="object 41"/>
            <p:cNvPicPr/>
            <p:nvPr/>
          </p:nvPicPr>
          <p:blipFill>
            <a:blip r:embed="rId18" cstate="print"/>
            <a:stretch>
              <a:fillRect/>
            </a:stretch>
          </p:blipFill>
          <p:spPr>
            <a:xfrm>
              <a:off x="8112442" y="5003751"/>
              <a:ext cx="228333" cy="295128"/>
            </a:xfrm>
            <a:prstGeom prst="rect">
              <a:avLst/>
            </a:prstGeom>
          </p:spPr>
        </p:pic>
        <p:pic>
          <p:nvPicPr>
            <p:cNvPr id="42" name="object 42"/>
            <p:cNvPicPr/>
            <p:nvPr/>
          </p:nvPicPr>
          <p:blipFill>
            <a:blip r:embed="rId19" cstate="print"/>
            <a:stretch>
              <a:fillRect/>
            </a:stretch>
          </p:blipFill>
          <p:spPr>
            <a:xfrm>
              <a:off x="8441250" y="5002211"/>
              <a:ext cx="618719" cy="481379"/>
            </a:xfrm>
            <a:prstGeom prst="rect">
              <a:avLst/>
            </a:prstGeom>
          </p:spPr>
        </p:pic>
        <p:sp>
          <p:nvSpPr>
            <p:cNvPr id="43" name="object 43"/>
            <p:cNvSpPr/>
            <p:nvPr/>
          </p:nvSpPr>
          <p:spPr>
            <a:xfrm>
              <a:off x="3124836" y="383833"/>
              <a:ext cx="3657600" cy="15240"/>
            </a:xfrm>
            <a:custGeom>
              <a:avLst/>
              <a:gdLst/>
              <a:ahLst/>
              <a:cxnLst/>
              <a:rect l="l" t="t" r="r" b="b"/>
              <a:pathLst>
                <a:path w="3657600" h="15239">
                  <a:moveTo>
                    <a:pt x="3657600" y="0"/>
                  </a:moveTo>
                  <a:lnTo>
                    <a:pt x="0" y="0"/>
                  </a:lnTo>
                  <a:lnTo>
                    <a:pt x="0" y="15240"/>
                  </a:lnTo>
                  <a:lnTo>
                    <a:pt x="3657600" y="15240"/>
                  </a:lnTo>
                  <a:lnTo>
                    <a:pt x="3657600" y="0"/>
                  </a:lnTo>
                  <a:close/>
                </a:path>
              </a:pathLst>
            </a:custGeom>
            <a:solidFill>
              <a:srgbClr val="000000"/>
            </a:solidFill>
          </p:spPr>
          <p:txBody>
            <a:bodyPr wrap="square" lIns="0" tIns="0" rIns="0" bIns="0" rtlCol="0"/>
            <a:lstStyle/>
            <a:p/>
          </p:txBody>
        </p:sp>
      </p:grpSp>
      <p:grpSp>
        <p:nvGrpSpPr>
          <p:cNvPr id="44" name="object 44"/>
          <p:cNvGrpSpPr/>
          <p:nvPr/>
        </p:nvGrpSpPr>
        <p:grpSpPr>
          <a:xfrm>
            <a:off x="0" y="27940"/>
            <a:ext cx="9906000" cy="5849620"/>
            <a:chOff x="0" y="27940"/>
            <a:chExt cx="9906000" cy="5849620"/>
          </a:xfrm>
        </p:grpSpPr>
        <p:pic>
          <p:nvPicPr>
            <p:cNvPr id="45" name="object 45"/>
            <p:cNvPicPr/>
            <p:nvPr/>
          </p:nvPicPr>
          <p:blipFill>
            <a:blip r:embed="rId20" cstate="print"/>
            <a:stretch>
              <a:fillRect/>
            </a:stretch>
          </p:blipFill>
          <p:spPr>
            <a:xfrm>
              <a:off x="0" y="27940"/>
              <a:ext cx="9905999" cy="5849618"/>
            </a:xfrm>
            <a:prstGeom prst="rect">
              <a:avLst/>
            </a:prstGeom>
          </p:spPr>
        </p:pic>
        <p:sp>
          <p:nvSpPr>
            <p:cNvPr id="46" name="object 46"/>
            <p:cNvSpPr/>
            <p:nvPr/>
          </p:nvSpPr>
          <p:spPr>
            <a:xfrm>
              <a:off x="2721610" y="2178050"/>
              <a:ext cx="396240" cy="316865"/>
            </a:xfrm>
            <a:custGeom>
              <a:avLst/>
              <a:gdLst/>
              <a:ahLst/>
              <a:cxnLst/>
              <a:rect l="l" t="t" r="r" b="b"/>
              <a:pathLst>
                <a:path w="396239" h="316864">
                  <a:moveTo>
                    <a:pt x="0" y="0"/>
                  </a:moveTo>
                  <a:lnTo>
                    <a:pt x="396049" y="316458"/>
                  </a:lnTo>
                </a:path>
              </a:pathLst>
            </a:custGeom>
            <a:ln w="57150">
              <a:solidFill>
                <a:srgbClr val="FC835D"/>
              </a:solidFill>
            </a:ln>
          </p:spPr>
          <p:txBody>
            <a:bodyPr wrap="square" lIns="0" tIns="0" rIns="0" bIns="0" rtlCol="0"/>
            <a:lstStyle/>
            <a:p/>
          </p:txBody>
        </p:sp>
        <p:sp>
          <p:nvSpPr>
            <p:cNvPr id="47" name="object 47"/>
            <p:cNvSpPr/>
            <p:nvPr/>
          </p:nvSpPr>
          <p:spPr>
            <a:xfrm>
              <a:off x="7136124" y="3859524"/>
              <a:ext cx="360045" cy="155575"/>
            </a:xfrm>
            <a:custGeom>
              <a:avLst/>
              <a:gdLst/>
              <a:ahLst/>
              <a:cxnLst/>
              <a:rect l="l" t="t" r="r" b="b"/>
              <a:pathLst>
                <a:path w="360045" h="155575">
                  <a:moveTo>
                    <a:pt x="360045" y="155054"/>
                  </a:moveTo>
                  <a:lnTo>
                    <a:pt x="0" y="0"/>
                  </a:lnTo>
                </a:path>
              </a:pathLst>
            </a:custGeom>
            <a:ln w="38100">
              <a:solidFill>
                <a:srgbClr val="00AFEF"/>
              </a:solidFill>
            </a:ln>
          </p:spPr>
          <p:txBody>
            <a:bodyPr wrap="square" lIns="0" tIns="0" rIns="0" bIns="0" rtlCol="0"/>
            <a:lstStyle/>
            <a:p/>
          </p:txBody>
        </p:sp>
        <p:pic>
          <p:nvPicPr>
            <p:cNvPr id="48" name="object 48"/>
            <p:cNvPicPr/>
            <p:nvPr/>
          </p:nvPicPr>
          <p:blipFill>
            <a:blip r:embed="rId21" cstate="print"/>
            <a:stretch>
              <a:fillRect/>
            </a:stretch>
          </p:blipFill>
          <p:spPr>
            <a:xfrm>
              <a:off x="7150100" y="3977640"/>
              <a:ext cx="2042147" cy="937259"/>
            </a:xfrm>
            <a:prstGeom prst="rect">
              <a:avLst/>
            </a:prstGeom>
          </p:spPr>
        </p:pic>
        <p:pic>
          <p:nvPicPr>
            <p:cNvPr id="49" name="object 49"/>
            <p:cNvPicPr/>
            <p:nvPr/>
          </p:nvPicPr>
          <p:blipFill>
            <a:blip r:embed="rId22" cstate="print"/>
            <a:stretch>
              <a:fillRect/>
            </a:stretch>
          </p:blipFill>
          <p:spPr>
            <a:xfrm>
              <a:off x="9004744" y="4097019"/>
              <a:ext cx="157035" cy="723899"/>
            </a:xfrm>
            <a:prstGeom prst="rect">
              <a:avLst/>
            </a:prstGeom>
          </p:spPr>
        </p:pic>
        <p:pic>
          <p:nvPicPr>
            <p:cNvPr id="50" name="object 50"/>
            <p:cNvPicPr/>
            <p:nvPr/>
          </p:nvPicPr>
          <p:blipFill>
            <a:blip r:embed="rId23" cstate="print"/>
            <a:stretch>
              <a:fillRect/>
            </a:stretch>
          </p:blipFill>
          <p:spPr>
            <a:xfrm>
              <a:off x="7180580" y="4097019"/>
              <a:ext cx="103695" cy="723899"/>
            </a:xfrm>
            <a:prstGeom prst="rect">
              <a:avLst/>
            </a:prstGeom>
          </p:spPr>
        </p:pic>
        <p:sp>
          <p:nvSpPr>
            <p:cNvPr id="51" name="object 51"/>
            <p:cNvSpPr/>
            <p:nvPr/>
          </p:nvSpPr>
          <p:spPr>
            <a:xfrm>
              <a:off x="7185659" y="4013198"/>
              <a:ext cx="1917700" cy="812800"/>
            </a:xfrm>
            <a:custGeom>
              <a:avLst/>
              <a:gdLst/>
              <a:ahLst/>
              <a:cxnLst/>
              <a:rect l="l" t="t" r="r" b="b"/>
              <a:pathLst>
                <a:path w="1917700" h="812800">
                  <a:moveTo>
                    <a:pt x="17822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799"/>
                  </a:lnTo>
                  <a:lnTo>
                    <a:pt x="1782229" y="812799"/>
                  </a:lnTo>
                  <a:lnTo>
                    <a:pt x="1825047" y="805893"/>
                  </a:lnTo>
                  <a:lnTo>
                    <a:pt x="1862235" y="786661"/>
                  </a:lnTo>
                  <a:lnTo>
                    <a:pt x="1891561" y="757335"/>
                  </a:lnTo>
                  <a:lnTo>
                    <a:pt x="1910793" y="720147"/>
                  </a:lnTo>
                  <a:lnTo>
                    <a:pt x="1917700" y="677329"/>
                  </a:lnTo>
                  <a:lnTo>
                    <a:pt x="1917700" y="135470"/>
                  </a:lnTo>
                  <a:lnTo>
                    <a:pt x="1910793" y="92652"/>
                  </a:lnTo>
                  <a:lnTo>
                    <a:pt x="1891561" y="55464"/>
                  </a:lnTo>
                  <a:lnTo>
                    <a:pt x="1862235" y="26138"/>
                  </a:lnTo>
                  <a:lnTo>
                    <a:pt x="1825047" y="6906"/>
                  </a:lnTo>
                  <a:lnTo>
                    <a:pt x="1782229" y="0"/>
                  </a:lnTo>
                  <a:close/>
                </a:path>
              </a:pathLst>
            </a:custGeom>
            <a:solidFill>
              <a:srgbClr val="C8F0FF"/>
            </a:solidFill>
          </p:spPr>
          <p:txBody>
            <a:bodyPr wrap="square" lIns="0" tIns="0" rIns="0" bIns="0" rtlCol="0"/>
            <a:lstStyle/>
            <a:p/>
          </p:txBody>
        </p:sp>
        <p:sp>
          <p:nvSpPr>
            <p:cNvPr id="52" name="object 52"/>
            <p:cNvSpPr/>
            <p:nvPr/>
          </p:nvSpPr>
          <p:spPr>
            <a:xfrm>
              <a:off x="7185659" y="4013198"/>
              <a:ext cx="1917700" cy="812800"/>
            </a:xfrm>
            <a:custGeom>
              <a:avLst/>
              <a:gdLst/>
              <a:ahLst/>
              <a:cxnLst/>
              <a:rect l="l" t="t" r="r" b="b"/>
              <a:pathLst>
                <a:path w="1917700" h="812800">
                  <a:moveTo>
                    <a:pt x="0" y="135470"/>
                  </a:moveTo>
                  <a:lnTo>
                    <a:pt x="6906" y="92652"/>
                  </a:lnTo>
                  <a:lnTo>
                    <a:pt x="26138" y="55464"/>
                  </a:lnTo>
                  <a:lnTo>
                    <a:pt x="55464" y="26138"/>
                  </a:lnTo>
                  <a:lnTo>
                    <a:pt x="92652" y="6906"/>
                  </a:lnTo>
                  <a:lnTo>
                    <a:pt x="135470" y="0"/>
                  </a:lnTo>
                  <a:lnTo>
                    <a:pt x="1782229" y="0"/>
                  </a:lnTo>
                  <a:lnTo>
                    <a:pt x="1825047" y="6906"/>
                  </a:lnTo>
                  <a:lnTo>
                    <a:pt x="1862235" y="26138"/>
                  </a:lnTo>
                  <a:lnTo>
                    <a:pt x="1891561" y="55464"/>
                  </a:lnTo>
                  <a:lnTo>
                    <a:pt x="1910793" y="92652"/>
                  </a:lnTo>
                  <a:lnTo>
                    <a:pt x="1917700" y="135470"/>
                  </a:lnTo>
                  <a:lnTo>
                    <a:pt x="1917700" y="677329"/>
                  </a:lnTo>
                  <a:lnTo>
                    <a:pt x="1910793" y="720147"/>
                  </a:lnTo>
                  <a:lnTo>
                    <a:pt x="1891561" y="757335"/>
                  </a:lnTo>
                  <a:lnTo>
                    <a:pt x="1862235" y="786661"/>
                  </a:lnTo>
                  <a:lnTo>
                    <a:pt x="1825047" y="805893"/>
                  </a:lnTo>
                  <a:lnTo>
                    <a:pt x="1782229" y="812799"/>
                  </a:lnTo>
                  <a:lnTo>
                    <a:pt x="135470" y="812799"/>
                  </a:lnTo>
                  <a:lnTo>
                    <a:pt x="92652" y="805893"/>
                  </a:lnTo>
                  <a:lnTo>
                    <a:pt x="55464" y="786661"/>
                  </a:lnTo>
                  <a:lnTo>
                    <a:pt x="26138" y="757335"/>
                  </a:lnTo>
                  <a:lnTo>
                    <a:pt x="6906" y="720147"/>
                  </a:lnTo>
                  <a:lnTo>
                    <a:pt x="0" y="677329"/>
                  </a:lnTo>
                  <a:lnTo>
                    <a:pt x="0" y="135470"/>
                  </a:lnTo>
                  <a:close/>
                </a:path>
              </a:pathLst>
            </a:custGeom>
            <a:ln w="19050">
              <a:solidFill>
                <a:srgbClr val="00AFEF"/>
              </a:solidFill>
            </a:ln>
          </p:spPr>
          <p:txBody>
            <a:bodyPr wrap="square" lIns="0" tIns="0" rIns="0" bIns="0" rtlCol="0"/>
            <a:lstStyle/>
            <a:p/>
          </p:txBody>
        </p:sp>
      </p:grpSp>
      <p:sp>
        <p:nvSpPr>
          <p:cNvPr id="53" name="object 53"/>
          <p:cNvSpPr txBox="1"/>
          <p:nvPr/>
        </p:nvSpPr>
        <p:spPr>
          <a:xfrm>
            <a:off x="7331673" y="4163415"/>
            <a:ext cx="1625600" cy="299720"/>
          </a:xfrm>
          <a:prstGeom prst="rect">
            <a:avLst/>
          </a:prstGeom>
        </p:spPr>
        <p:txBody>
          <a:bodyPr wrap="square" lIns="0" tIns="12700" rIns="0" bIns="0" rtlCol="0" vert="horz">
            <a:spAutoFit/>
          </a:bodyPr>
          <a:lstStyle/>
          <a:p>
            <a:pPr marL="12700">
              <a:lnSpc>
                <a:spcPct val="100000"/>
              </a:lnSpc>
              <a:spcBef>
                <a:spcPts val="100"/>
              </a:spcBef>
            </a:pPr>
            <a:r>
              <a:rPr dirty="0" sz="1800" b="1">
                <a:latin typeface="Yu Gothic UI Semibold"/>
                <a:cs typeface="Yu Gothic UI Semibold"/>
              </a:rPr>
              <a:t>金融所得</a:t>
            </a:r>
            <a:r>
              <a:rPr dirty="0" sz="1800" spc="295" b="1">
                <a:latin typeface="Yu Gothic UI Semibold"/>
                <a:cs typeface="Yu Gothic UI Semibold"/>
              </a:rPr>
              <a:t>の</a:t>
            </a:r>
            <a:r>
              <a:rPr dirty="0" sz="1800" spc="295" b="1">
                <a:latin typeface="Yu Gothic UI Semibold"/>
                <a:cs typeface="Yu Gothic UI Semibold"/>
              </a:rPr>
              <a:t>割合</a:t>
            </a:r>
            <a:endParaRPr sz="1800">
              <a:latin typeface="Yu Gothic UI Semibold"/>
              <a:cs typeface="Yu Gothic UI Semibold"/>
            </a:endParaRPr>
          </a:p>
        </p:txBody>
      </p:sp>
      <p:sp>
        <p:nvSpPr>
          <p:cNvPr id="54" name="object 54"/>
          <p:cNvSpPr txBox="1"/>
          <p:nvPr/>
        </p:nvSpPr>
        <p:spPr>
          <a:xfrm>
            <a:off x="8350212" y="4442815"/>
            <a:ext cx="6350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7E7E7E"/>
                </a:solidFill>
                <a:latin typeface="Yu Gothic UI Semibold"/>
                <a:cs typeface="Yu Gothic UI Semibold"/>
              </a:rPr>
              <a:t>（右軸）</a:t>
            </a:r>
            <a:endParaRPr sz="1200">
              <a:latin typeface="Yu Gothic UI Semibold"/>
              <a:cs typeface="Yu Gothic UI Semibold"/>
            </a:endParaRPr>
          </a:p>
        </p:txBody>
      </p:sp>
      <p:grpSp>
        <p:nvGrpSpPr>
          <p:cNvPr id="55" name="object 55"/>
          <p:cNvGrpSpPr/>
          <p:nvPr/>
        </p:nvGrpSpPr>
        <p:grpSpPr>
          <a:xfrm>
            <a:off x="1244600" y="1305559"/>
            <a:ext cx="1841500" cy="982980"/>
            <a:chOff x="1244600" y="1305559"/>
            <a:chExt cx="1841500" cy="982980"/>
          </a:xfrm>
        </p:grpSpPr>
        <p:pic>
          <p:nvPicPr>
            <p:cNvPr id="56" name="object 56"/>
            <p:cNvPicPr/>
            <p:nvPr/>
          </p:nvPicPr>
          <p:blipFill>
            <a:blip r:embed="rId24" cstate="print"/>
            <a:stretch>
              <a:fillRect/>
            </a:stretch>
          </p:blipFill>
          <p:spPr>
            <a:xfrm>
              <a:off x="1244600" y="1305559"/>
              <a:ext cx="1841499" cy="975360"/>
            </a:xfrm>
            <a:prstGeom prst="rect">
              <a:avLst/>
            </a:prstGeom>
          </p:spPr>
        </p:pic>
        <p:pic>
          <p:nvPicPr>
            <p:cNvPr id="57" name="object 57"/>
            <p:cNvPicPr/>
            <p:nvPr/>
          </p:nvPicPr>
          <p:blipFill>
            <a:blip r:embed="rId25" cstate="print"/>
            <a:stretch>
              <a:fillRect/>
            </a:stretch>
          </p:blipFill>
          <p:spPr>
            <a:xfrm>
              <a:off x="1287780" y="1336040"/>
              <a:ext cx="1752599" cy="952499"/>
            </a:xfrm>
            <a:prstGeom prst="rect">
              <a:avLst/>
            </a:prstGeom>
          </p:spPr>
        </p:pic>
        <p:sp>
          <p:nvSpPr>
            <p:cNvPr id="58" name="object 58"/>
            <p:cNvSpPr/>
            <p:nvPr/>
          </p:nvSpPr>
          <p:spPr>
            <a:xfrm>
              <a:off x="1280159" y="1341118"/>
              <a:ext cx="1717039" cy="850900"/>
            </a:xfrm>
            <a:custGeom>
              <a:avLst/>
              <a:gdLst/>
              <a:ahLst/>
              <a:cxnLst/>
              <a:rect l="l" t="t" r="r" b="b"/>
              <a:pathLst>
                <a:path w="1717039" h="850900">
                  <a:moveTo>
                    <a:pt x="1575219" y="0"/>
                  </a:moveTo>
                  <a:lnTo>
                    <a:pt x="141820" y="0"/>
                  </a:lnTo>
                  <a:lnTo>
                    <a:pt x="96996" y="7230"/>
                  </a:lnTo>
                  <a:lnTo>
                    <a:pt x="58065" y="27364"/>
                  </a:lnTo>
                  <a:lnTo>
                    <a:pt x="27364" y="58065"/>
                  </a:lnTo>
                  <a:lnTo>
                    <a:pt x="7230" y="96996"/>
                  </a:lnTo>
                  <a:lnTo>
                    <a:pt x="0" y="141820"/>
                  </a:lnTo>
                  <a:lnTo>
                    <a:pt x="0" y="709079"/>
                  </a:lnTo>
                  <a:lnTo>
                    <a:pt x="7230" y="753908"/>
                  </a:lnTo>
                  <a:lnTo>
                    <a:pt x="27364" y="792840"/>
                  </a:lnTo>
                  <a:lnTo>
                    <a:pt x="58065" y="823539"/>
                  </a:lnTo>
                  <a:lnTo>
                    <a:pt x="96996" y="843670"/>
                  </a:lnTo>
                  <a:lnTo>
                    <a:pt x="141820" y="850899"/>
                  </a:lnTo>
                  <a:lnTo>
                    <a:pt x="1575219" y="850899"/>
                  </a:lnTo>
                  <a:lnTo>
                    <a:pt x="1620043" y="843670"/>
                  </a:lnTo>
                  <a:lnTo>
                    <a:pt x="1658974" y="823539"/>
                  </a:lnTo>
                  <a:lnTo>
                    <a:pt x="1689675" y="792840"/>
                  </a:lnTo>
                  <a:lnTo>
                    <a:pt x="1709809" y="753908"/>
                  </a:lnTo>
                  <a:lnTo>
                    <a:pt x="1717039" y="709079"/>
                  </a:lnTo>
                  <a:lnTo>
                    <a:pt x="1717039" y="141820"/>
                  </a:lnTo>
                  <a:lnTo>
                    <a:pt x="1709809" y="96996"/>
                  </a:lnTo>
                  <a:lnTo>
                    <a:pt x="1689675" y="58065"/>
                  </a:lnTo>
                  <a:lnTo>
                    <a:pt x="1658974" y="27364"/>
                  </a:lnTo>
                  <a:lnTo>
                    <a:pt x="1620043" y="7230"/>
                  </a:lnTo>
                  <a:lnTo>
                    <a:pt x="1575219" y="0"/>
                  </a:lnTo>
                  <a:close/>
                </a:path>
              </a:pathLst>
            </a:custGeom>
            <a:solidFill>
              <a:srgbClr val="FDB69F"/>
            </a:solidFill>
          </p:spPr>
          <p:txBody>
            <a:bodyPr wrap="square" lIns="0" tIns="0" rIns="0" bIns="0" rtlCol="0"/>
            <a:lstStyle/>
            <a:p/>
          </p:txBody>
        </p:sp>
        <p:sp>
          <p:nvSpPr>
            <p:cNvPr id="59" name="object 59"/>
            <p:cNvSpPr/>
            <p:nvPr/>
          </p:nvSpPr>
          <p:spPr>
            <a:xfrm>
              <a:off x="1280159" y="1341118"/>
              <a:ext cx="1717039" cy="850900"/>
            </a:xfrm>
            <a:custGeom>
              <a:avLst/>
              <a:gdLst/>
              <a:ahLst/>
              <a:cxnLst/>
              <a:rect l="l" t="t" r="r" b="b"/>
              <a:pathLst>
                <a:path w="1717039" h="850900">
                  <a:moveTo>
                    <a:pt x="0" y="141820"/>
                  </a:moveTo>
                  <a:lnTo>
                    <a:pt x="7230" y="96996"/>
                  </a:lnTo>
                  <a:lnTo>
                    <a:pt x="27364" y="58065"/>
                  </a:lnTo>
                  <a:lnTo>
                    <a:pt x="58065" y="27364"/>
                  </a:lnTo>
                  <a:lnTo>
                    <a:pt x="96996" y="7230"/>
                  </a:lnTo>
                  <a:lnTo>
                    <a:pt x="141820" y="0"/>
                  </a:lnTo>
                  <a:lnTo>
                    <a:pt x="1575219" y="0"/>
                  </a:lnTo>
                  <a:lnTo>
                    <a:pt x="1620043" y="7230"/>
                  </a:lnTo>
                  <a:lnTo>
                    <a:pt x="1658974" y="27364"/>
                  </a:lnTo>
                  <a:lnTo>
                    <a:pt x="1689675" y="58065"/>
                  </a:lnTo>
                  <a:lnTo>
                    <a:pt x="1709809" y="96996"/>
                  </a:lnTo>
                  <a:lnTo>
                    <a:pt x="1717039" y="141820"/>
                  </a:lnTo>
                  <a:lnTo>
                    <a:pt x="1717039" y="709079"/>
                  </a:lnTo>
                  <a:lnTo>
                    <a:pt x="1709809" y="753908"/>
                  </a:lnTo>
                  <a:lnTo>
                    <a:pt x="1689675" y="792840"/>
                  </a:lnTo>
                  <a:lnTo>
                    <a:pt x="1658974" y="823539"/>
                  </a:lnTo>
                  <a:lnTo>
                    <a:pt x="1620043" y="843670"/>
                  </a:lnTo>
                  <a:lnTo>
                    <a:pt x="1575219" y="850899"/>
                  </a:lnTo>
                  <a:lnTo>
                    <a:pt x="141820" y="850899"/>
                  </a:lnTo>
                  <a:lnTo>
                    <a:pt x="96996" y="843670"/>
                  </a:lnTo>
                  <a:lnTo>
                    <a:pt x="58065" y="823539"/>
                  </a:lnTo>
                  <a:lnTo>
                    <a:pt x="27364" y="792840"/>
                  </a:lnTo>
                  <a:lnTo>
                    <a:pt x="7230" y="753908"/>
                  </a:lnTo>
                  <a:lnTo>
                    <a:pt x="0" y="709079"/>
                  </a:lnTo>
                  <a:lnTo>
                    <a:pt x="0" y="141820"/>
                  </a:lnTo>
                  <a:close/>
                </a:path>
              </a:pathLst>
            </a:custGeom>
            <a:ln w="19050">
              <a:solidFill>
                <a:srgbClr val="FC835D"/>
              </a:solidFill>
            </a:ln>
          </p:spPr>
          <p:txBody>
            <a:bodyPr wrap="square" lIns="0" tIns="0" rIns="0" bIns="0" rtlCol="0"/>
            <a:lstStyle/>
            <a:p/>
          </p:txBody>
        </p:sp>
      </p:grpSp>
      <p:sp>
        <p:nvSpPr>
          <p:cNvPr id="60" name="object 60"/>
          <p:cNvSpPr txBox="1"/>
          <p:nvPr/>
        </p:nvSpPr>
        <p:spPr>
          <a:xfrm>
            <a:off x="1413596" y="1374777"/>
            <a:ext cx="1463040" cy="744855"/>
          </a:xfrm>
          <a:prstGeom prst="rect">
            <a:avLst/>
          </a:prstGeom>
        </p:spPr>
        <p:txBody>
          <a:bodyPr wrap="square" lIns="0" tIns="28575" rIns="0" bIns="0" rtlCol="0" vert="horz">
            <a:spAutoFit/>
          </a:bodyPr>
          <a:lstStyle/>
          <a:p>
            <a:pPr algn="r" marR="20320">
              <a:lnSpc>
                <a:spcPct val="100000"/>
              </a:lnSpc>
              <a:spcBef>
                <a:spcPts val="225"/>
              </a:spcBef>
            </a:pPr>
            <a:r>
              <a:rPr dirty="0" sz="1400" spc="135" b="1">
                <a:latin typeface="Yu Gothic UI Semibold"/>
                <a:cs typeface="Yu Gothic UI Semibold"/>
              </a:rPr>
              <a:t>現行制度における</a:t>
            </a:r>
            <a:endParaRPr sz="1400">
              <a:latin typeface="Yu Gothic UI Semibold"/>
              <a:cs typeface="Yu Gothic UI Semibold"/>
            </a:endParaRPr>
          </a:p>
          <a:p>
            <a:pPr marL="38100">
              <a:lnSpc>
                <a:spcPct val="100000"/>
              </a:lnSpc>
              <a:spcBef>
                <a:spcPts val="160"/>
              </a:spcBef>
            </a:pPr>
            <a:r>
              <a:rPr dirty="0" sz="1800" b="1">
                <a:latin typeface="Yu Gothic UI Semibold"/>
                <a:cs typeface="Yu Gothic UI Semibold"/>
              </a:rPr>
              <a:t>所得税負担率</a:t>
            </a:r>
            <a:endParaRPr sz="1800">
              <a:latin typeface="Yu Gothic UI Semibold"/>
              <a:cs typeface="Yu Gothic UI Semibold"/>
            </a:endParaRPr>
          </a:p>
          <a:p>
            <a:pPr algn="r" marR="5080">
              <a:lnSpc>
                <a:spcPct val="100000"/>
              </a:lnSpc>
              <a:spcBef>
                <a:spcPts val="100"/>
              </a:spcBef>
            </a:pPr>
            <a:r>
              <a:rPr dirty="0" sz="1200" b="1">
                <a:solidFill>
                  <a:srgbClr val="7E7E7E"/>
                </a:solidFill>
                <a:latin typeface="Yu Gothic UI Semibold"/>
                <a:cs typeface="Yu Gothic UI Semibold"/>
              </a:rPr>
              <a:t>（左軸）</a:t>
            </a:r>
            <a:endParaRPr sz="1200">
              <a:latin typeface="Yu Gothic UI Semibold"/>
              <a:cs typeface="Yu Gothic UI Semibold"/>
            </a:endParaRPr>
          </a:p>
        </p:txBody>
      </p:sp>
      <p:grpSp>
        <p:nvGrpSpPr>
          <p:cNvPr id="61" name="object 61"/>
          <p:cNvGrpSpPr/>
          <p:nvPr/>
        </p:nvGrpSpPr>
        <p:grpSpPr>
          <a:xfrm>
            <a:off x="1513837" y="2671599"/>
            <a:ext cx="1917700" cy="945515"/>
            <a:chOff x="1513837" y="2671599"/>
            <a:chExt cx="1917700" cy="945515"/>
          </a:xfrm>
        </p:grpSpPr>
        <p:sp>
          <p:nvSpPr>
            <p:cNvPr id="62" name="object 62"/>
            <p:cNvSpPr/>
            <p:nvPr/>
          </p:nvSpPr>
          <p:spPr>
            <a:xfrm>
              <a:off x="1619613" y="2725543"/>
              <a:ext cx="485775" cy="198755"/>
            </a:xfrm>
            <a:custGeom>
              <a:avLst/>
              <a:gdLst/>
              <a:ahLst/>
              <a:cxnLst/>
              <a:rect l="l" t="t" r="r" b="b"/>
              <a:pathLst>
                <a:path w="485775" h="198755">
                  <a:moveTo>
                    <a:pt x="485165" y="198615"/>
                  </a:moveTo>
                  <a:lnTo>
                    <a:pt x="0" y="0"/>
                  </a:lnTo>
                </a:path>
              </a:pathLst>
            </a:custGeom>
            <a:ln w="25400">
              <a:solidFill>
                <a:srgbClr val="585858"/>
              </a:solidFill>
            </a:ln>
          </p:spPr>
          <p:txBody>
            <a:bodyPr wrap="square" lIns="0" tIns="0" rIns="0" bIns="0" rtlCol="0"/>
            <a:lstStyle/>
            <a:p/>
          </p:txBody>
        </p:sp>
        <p:sp>
          <p:nvSpPr>
            <p:cNvPr id="63" name="object 63"/>
            <p:cNvSpPr/>
            <p:nvPr/>
          </p:nvSpPr>
          <p:spPr>
            <a:xfrm>
              <a:off x="1513837" y="2671599"/>
              <a:ext cx="141605" cy="118110"/>
            </a:xfrm>
            <a:custGeom>
              <a:avLst/>
              <a:gdLst/>
              <a:ahLst/>
              <a:cxnLst/>
              <a:rect l="l" t="t" r="r" b="b"/>
              <a:pathLst>
                <a:path w="141605" h="118110">
                  <a:moveTo>
                    <a:pt x="141592" y="0"/>
                  </a:moveTo>
                  <a:lnTo>
                    <a:pt x="0" y="10642"/>
                  </a:lnTo>
                  <a:lnTo>
                    <a:pt x="93472" y="117525"/>
                  </a:lnTo>
                  <a:lnTo>
                    <a:pt x="141592" y="0"/>
                  </a:lnTo>
                  <a:close/>
                </a:path>
              </a:pathLst>
            </a:custGeom>
            <a:solidFill>
              <a:srgbClr val="585858"/>
            </a:solidFill>
          </p:spPr>
          <p:txBody>
            <a:bodyPr wrap="square" lIns="0" tIns="0" rIns="0" bIns="0" rtlCol="0"/>
            <a:lstStyle/>
            <a:p/>
          </p:txBody>
        </p:sp>
        <p:sp>
          <p:nvSpPr>
            <p:cNvPr id="64" name="object 64"/>
            <p:cNvSpPr/>
            <p:nvPr/>
          </p:nvSpPr>
          <p:spPr>
            <a:xfrm>
              <a:off x="1732279" y="2926081"/>
              <a:ext cx="1686560" cy="678180"/>
            </a:xfrm>
            <a:custGeom>
              <a:avLst/>
              <a:gdLst/>
              <a:ahLst/>
              <a:cxnLst/>
              <a:rect l="l" t="t" r="r" b="b"/>
              <a:pathLst>
                <a:path w="1686560" h="678179">
                  <a:moveTo>
                    <a:pt x="1573530" y="0"/>
                  </a:moveTo>
                  <a:lnTo>
                    <a:pt x="113030" y="0"/>
                  </a:lnTo>
                  <a:lnTo>
                    <a:pt x="69035" y="8883"/>
                  </a:lnTo>
                  <a:lnTo>
                    <a:pt x="33107" y="33107"/>
                  </a:lnTo>
                  <a:lnTo>
                    <a:pt x="8883" y="69035"/>
                  </a:lnTo>
                  <a:lnTo>
                    <a:pt x="0" y="113029"/>
                  </a:lnTo>
                  <a:lnTo>
                    <a:pt x="0" y="565149"/>
                  </a:lnTo>
                  <a:lnTo>
                    <a:pt x="8883" y="609144"/>
                  </a:lnTo>
                  <a:lnTo>
                    <a:pt x="33107" y="645072"/>
                  </a:lnTo>
                  <a:lnTo>
                    <a:pt x="69035" y="669296"/>
                  </a:lnTo>
                  <a:lnTo>
                    <a:pt x="113030" y="678179"/>
                  </a:lnTo>
                  <a:lnTo>
                    <a:pt x="1573530" y="678179"/>
                  </a:lnTo>
                  <a:lnTo>
                    <a:pt x="1617524" y="669296"/>
                  </a:lnTo>
                  <a:lnTo>
                    <a:pt x="1653452" y="645072"/>
                  </a:lnTo>
                  <a:lnTo>
                    <a:pt x="1677676" y="609144"/>
                  </a:lnTo>
                  <a:lnTo>
                    <a:pt x="1686560" y="565149"/>
                  </a:lnTo>
                  <a:lnTo>
                    <a:pt x="1686560" y="113029"/>
                  </a:lnTo>
                  <a:lnTo>
                    <a:pt x="1677676" y="69035"/>
                  </a:lnTo>
                  <a:lnTo>
                    <a:pt x="1653452" y="33107"/>
                  </a:lnTo>
                  <a:lnTo>
                    <a:pt x="1617524" y="8883"/>
                  </a:lnTo>
                  <a:lnTo>
                    <a:pt x="1573530" y="0"/>
                  </a:lnTo>
                  <a:close/>
                </a:path>
              </a:pathLst>
            </a:custGeom>
            <a:solidFill>
              <a:srgbClr val="FFFFFF"/>
            </a:solidFill>
          </p:spPr>
          <p:txBody>
            <a:bodyPr wrap="square" lIns="0" tIns="0" rIns="0" bIns="0" rtlCol="0"/>
            <a:lstStyle/>
            <a:p/>
          </p:txBody>
        </p:sp>
        <p:sp>
          <p:nvSpPr>
            <p:cNvPr id="65" name="object 65"/>
            <p:cNvSpPr/>
            <p:nvPr/>
          </p:nvSpPr>
          <p:spPr>
            <a:xfrm>
              <a:off x="1732279" y="2926081"/>
              <a:ext cx="1686560" cy="678180"/>
            </a:xfrm>
            <a:custGeom>
              <a:avLst/>
              <a:gdLst/>
              <a:ahLst/>
              <a:cxnLst/>
              <a:rect l="l" t="t" r="r" b="b"/>
              <a:pathLst>
                <a:path w="1686560" h="678179">
                  <a:moveTo>
                    <a:pt x="0" y="113029"/>
                  </a:moveTo>
                  <a:lnTo>
                    <a:pt x="8883" y="69035"/>
                  </a:lnTo>
                  <a:lnTo>
                    <a:pt x="33107" y="33107"/>
                  </a:lnTo>
                  <a:lnTo>
                    <a:pt x="69035" y="8883"/>
                  </a:lnTo>
                  <a:lnTo>
                    <a:pt x="113030" y="0"/>
                  </a:lnTo>
                  <a:lnTo>
                    <a:pt x="1573530" y="0"/>
                  </a:lnTo>
                  <a:lnTo>
                    <a:pt x="1617524" y="8883"/>
                  </a:lnTo>
                  <a:lnTo>
                    <a:pt x="1653452" y="33107"/>
                  </a:lnTo>
                  <a:lnTo>
                    <a:pt x="1677676" y="69035"/>
                  </a:lnTo>
                  <a:lnTo>
                    <a:pt x="1686560" y="113029"/>
                  </a:lnTo>
                  <a:lnTo>
                    <a:pt x="1686560" y="565149"/>
                  </a:lnTo>
                  <a:lnTo>
                    <a:pt x="1677676" y="609144"/>
                  </a:lnTo>
                  <a:lnTo>
                    <a:pt x="1653452" y="645072"/>
                  </a:lnTo>
                  <a:lnTo>
                    <a:pt x="1617524" y="669296"/>
                  </a:lnTo>
                  <a:lnTo>
                    <a:pt x="1573530" y="678179"/>
                  </a:lnTo>
                  <a:lnTo>
                    <a:pt x="113030" y="678179"/>
                  </a:lnTo>
                  <a:lnTo>
                    <a:pt x="69035" y="669296"/>
                  </a:lnTo>
                  <a:lnTo>
                    <a:pt x="33107" y="645072"/>
                  </a:lnTo>
                  <a:lnTo>
                    <a:pt x="8883" y="609144"/>
                  </a:lnTo>
                  <a:lnTo>
                    <a:pt x="0" y="565149"/>
                  </a:lnTo>
                  <a:lnTo>
                    <a:pt x="0" y="113029"/>
                  </a:lnTo>
                  <a:close/>
                </a:path>
              </a:pathLst>
            </a:custGeom>
            <a:ln w="25399">
              <a:solidFill>
                <a:srgbClr val="585858"/>
              </a:solidFill>
            </a:ln>
          </p:spPr>
          <p:txBody>
            <a:bodyPr wrap="square" lIns="0" tIns="0" rIns="0" bIns="0" rtlCol="0"/>
            <a:lstStyle/>
            <a:p/>
          </p:txBody>
        </p:sp>
      </p:grpSp>
      <p:sp>
        <p:nvSpPr>
          <p:cNvPr id="66" name="object 66"/>
          <p:cNvSpPr txBox="1"/>
          <p:nvPr/>
        </p:nvSpPr>
        <p:spPr>
          <a:xfrm>
            <a:off x="2111542" y="3035672"/>
            <a:ext cx="1064895" cy="434340"/>
          </a:xfrm>
          <a:prstGeom prst="rect">
            <a:avLst/>
          </a:prstGeom>
        </p:spPr>
        <p:txBody>
          <a:bodyPr wrap="square" lIns="0" tIns="14605" rIns="0" bIns="0" rtlCol="0" vert="horz">
            <a:spAutoFit/>
          </a:bodyPr>
          <a:lstStyle/>
          <a:p>
            <a:pPr marL="12700" marR="5080" indent="53340">
              <a:lnSpc>
                <a:spcPct val="98900"/>
              </a:lnSpc>
              <a:spcBef>
                <a:spcPts val="115"/>
              </a:spcBef>
            </a:pPr>
            <a:r>
              <a:rPr dirty="0" sz="1100" b="1">
                <a:latin typeface="Yu Gothic UI Semibold"/>
                <a:cs typeface="Yu Gothic UI Semibold"/>
              </a:rPr>
              <a:t>所得</a:t>
            </a:r>
            <a:r>
              <a:rPr dirty="0" sz="1100" spc="5" b="1">
                <a:latin typeface="Yu Gothic UI Semibold"/>
                <a:cs typeface="Yu Gothic UI Semibold"/>
              </a:rPr>
              <a:t>200</a:t>
            </a:r>
            <a:r>
              <a:rPr dirty="0" sz="1100" b="1">
                <a:latin typeface="Yu Gothic UI Semibold"/>
                <a:cs typeface="Yu Gothic UI Semibold"/>
              </a:rPr>
              <a:t>万円 </a:t>
            </a:r>
            <a:r>
              <a:rPr dirty="0" sz="1100" spc="130" b="1">
                <a:latin typeface="Yu Gothic UI Semibold"/>
                <a:cs typeface="Yu Gothic UI Semibold"/>
              </a:rPr>
              <a:t> </a:t>
            </a:r>
            <a:r>
              <a:rPr dirty="0" sz="1100" b="1">
                <a:latin typeface="Yu Gothic UI Semibold"/>
                <a:cs typeface="Yu Gothic UI Semibold"/>
              </a:rPr>
              <a:t>負担率：</a:t>
            </a:r>
            <a:r>
              <a:rPr dirty="0" u="sng" sz="1600" spc="10" b="1">
                <a:uFill>
                  <a:solidFill>
                    <a:srgbClr val="000000"/>
                  </a:solidFill>
                </a:uFill>
                <a:latin typeface="Yu Gothic UI Semibold"/>
                <a:cs typeface="Yu Gothic UI Semibold"/>
              </a:rPr>
              <a:t>2</a:t>
            </a:r>
            <a:r>
              <a:rPr dirty="0" u="sng" sz="1600" spc="10" b="1">
                <a:uFill>
                  <a:solidFill>
                    <a:srgbClr val="000000"/>
                  </a:solidFill>
                </a:uFill>
                <a:latin typeface="Yu Gothic UI Semibold"/>
                <a:cs typeface="Yu Gothic UI Semibold"/>
              </a:rPr>
              <a:t>.</a:t>
            </a:r>
            <a:r>
              <a:rPr dirty="0" u="sng" sz="1600" spc="-10" b="1">
                <a:uFill>
                  <a:solidFill>
                    <a:srgbClr val="000000"/>
                  </a:solidFill>
                </a:uFill>
                <a:latin typeface="Yu Gothic UI Semibold"/>
                <a:cs typeface="Yu Gothic UI Semibold"/>
              </a:rPr>
              <a:t>3</a:t>
            </a:r>
            <a:r>
              <a:rPr dirty="0" u="sng" sz="1600" b="1">
                <a:uFill>
                  <a:solidFill>
                    <a:srgbClr val="000000"/>
                  </a:solidFill>
                </a:uFill>
                <a:latin typeface="Yu Gothic UI Semibold"/>
                <a:cs typeface="Yu Gothic UI Semibold"/>
              </a:rPr>
              <a:t>％</a:t>
            </a:r>
            <a:endParaRPr sz="1600">
              <a:latin typeface="Yu Gothic UI Semibold"/>
              <a:cs typeface="Yu Gothic UI Semibold"/>
            </a:endParaRPr>
          </a:p>
        </p:txBody>
      </p:sp>
      <p:grpSp>
        <p:nvGrpSpPr>
          <p:cNvPr id="67" name="object 67"/>
          <p:cNvGrpSpPr/>
          <p:nvPr/>
        </p:nvGrpSpPr>
        <p:grpSpPr>
          <a:xfrm>
            <a:off x="4295140" y="718818"/>
            <a:ext cx="1750060" cy="708660"/>
            <a:chOff x="4295140" y="718818"/>
            <a:chExt cx="1750060" cy="708660"/>
          </a:xfrm>
        </p:grpSpPr>
        <p:sp>
          <p:nvSpPr>
            <p:cNvPr id="68" name="object 68"/>
            <p:cNvSpPr/>
            <p:nvPr/>
          </p:nvSpPr>
          <p:spPr>
            <a:xfrm>
              <a:off x="4307840" y="731518"/>
              <a:ext cx="1724660" cy="683260"/>
            </a:xfrm>
            <a:custGeom>
              <a:avLst/>
              <a:gdLst/>
              <a:ahLst/>
              <a:cxnLst/>
              <a:rect l="l" t="t" r="r" b="b"/>
              <a:pathLst>
                <a:path w="1724660" h="683260">
                  <a:moveTo>
                    <a:pt x="1610779" y="0"/>
                  </a:moveTo>
                  <a:lnTo>
                    <a:pt x="113880" y="0"/>
                  </a:lnTo>
                  <a:lnTo>
                    <a:pt x="69555" y="8949"/>
                  </a:lnTo>
                  <a:lnTo>
                    <a:pt x="33356" y="33356"/>
                  </a:lnTo>
                  <a:lnTo>
                    <a:pt x="8949" y="69555"/>
                  </a:lnTo>
                  <a:lnTo>
                    <a:pt x="0" y="113880"/>
                  </a:lnTo>
                  <a:lnTo>
                    <a:pt x="0" y="569379"/>
                  </a:lnTo>
                  <a:lnTo>
                    <a:pt x="8949" y="613704"/>
                  </a:lnTo>
                  <a:lnTo>
                    <a:pt x="33356" y="649903"/>
                  </a:lnTo>
                  <a:lnTo>
                    <a:pt x="69555" y="674310"/>
                  </a:lnTo>
                  <a:lnTo>
                    <a:pt x="113880" y="683259"/>
                  </a:lnTo>
                  <a:lnTo>
                    <a:pt x="1610779" y="683259"/>
                  </a:lnTo>
                  <a:lnTo>
                    <a:pt x="1655104" y="674310"/>
                  </a:lnTo>
                  <a:lnTo>
                    <a:pt x="1691303" y="649903"/>
                  </a:lnTo>
                  <a:lnTo>
                    <a:pt x="1715710" y="613704"/>
                  </a:lnTo>
                  <a:lnTo>
                    <a:pt x="1724660" y="569379"/>
                  </a:lnTo>
                  <a:lnTo>
                    <a:pt x="1724660" y="113880"/>
                  </a:lnTo>
                  <a:lnTo>
                    <a:pt x="1715710" y="69555"/>
                  </a:lnTo>
                  <a:lnTo>
                    <a:pt x="1691303" y="33356"/>
                  </a:lnTo>
                  <a:lnTo>
                    <a:pt x="1655104" y="8949"/>
                  </a:lnTo>
                  <a:lnTo>
                    <a:pt x="1610779" y="0"/>
                  </a:lnTo>
                  <a:close/>
                </a:path>
              </a:pathLst>
            </a:custGeom>
            <a:solidFill>
              <a:srgbClr val="FFFFFF"/>
            </a:solidFill>
          </p:spPr>
          <p:txBody>
            <a:bodyPr wrap="square" lIns="0" tIns="0" rIns="0" bIns="0" rtlCol="0"/>
            <a:lstStyle/>
            <a:p/>
          </p:txBody>
        </p:sp>
        <p:sp>
          <p:nvSpPr>
            <p:cNvPr id="69" name="object 69"/>
            <p:cNvSpPr/>
            <p:nvPr/>
          </p:nvSpPr>
          <p:spPr>
            <a:xfrm>
              <a:off x="4307840" y="731518"/>
              <a:ext cx="1724660" cy="683260"/>
            </a:xfrm>
            <a:custGeom>
              <a:avLst/>
              <a:gdLst/>
              <a:ahLst/>
              <a:cxnLst/>
              <a:rect l="l" t="t" r="r" b="b"/>
              <a:pathLst>
                <a:path w="1724660" h="683260">
                  <a:moveTo>
                    <a:pt x="0" y="113880"/>
                  </a:moveTo>
                  <a:lnTo>
                    <a:pt x="8949" y="69555"/>
                  </a:lnTo>
                  <a:lnTo>
                    <a:pt x="33356" y="33356"/>
                  </a:lnTo>
                  <a:lnTo>
                    <a:pt x="69555" y="8949"/>
                  </a:lnTo>
                  <a:lnTo>
                    <a:pt x="113880" y="0"/>
                  </a:lnTo>
                  <a:lnTo>
                    <a:pt x="1610779" y="0"/>
                  </a:lnTo>
                  <a:lnTo>
                    <a:pt x="1655104" y="8949"/>
                  </a:lnTo>
                  <a:lnTo>
                    <a:pt x="1691303" y="33356"/>
                  </a:lnTo>
                  <a:lnTo>
                    <a:pt x="1715710" y="69555"/>
                  </a:lnTo>
                  <a:lnTo>
                    <a:pt x="1724660" y="113880"/>
                  </a:lnTo>
                  <a:lnTo>
                    <a:pt x="1724660" y="569379"/>
                  </a:lnTo>
                  <a:lnTo>
                    <a:pt x="1715710" y="613704"/>
                  </a:lnTo>
                  <a:lnTo>
                    <a:pt x="1691303" y="649903"/>
                  </a:lnTo>
                  <a:lnTo>
                    <a:pt x="1655104" y="674310"/>
                  </a:lnTo>
                  <a:lnTo>
                    <a:pt x="1610779" y="683259"/>
                  </a:lnTo>
                  <a:lnTo>
                    <a:pt x="113880" y="683259"/>
                  </a:lnTo>
                  <a:lnTo>
                    <a:pt x="69555" y="674310"/>
                  </a:lnTo>
                  <a:lnTo>
                    <a:pt x="33356" y="649903"/>
                  </a:lnTo>
                  <a:lnTo>
                    <a:pt x="8949" y="613704"/>
                  </a:lnTo>
                  <a:lnTo>
                    <a:pt x="0" y="569379"/>
                  </a:lnTo>
                  <a:lnTo>
                    <a:pt x="0" y="113880"/>
                  </a:lnTo>
                  <a:close/>
                </a:path>
              </a:pathLst>
            </a:custGeom>
            <a:ln w="25400">
              <a:solidFill>
                <a:srgbClr val="585858"/>
              </a:solidFill>
            </a:ln>
          </p:spPr>
          <p:txBody>
            <a:bodyPr wrap="square" lIns="0" tIns="0" rIns="0" bIns="0" rtlCol="0"/>
            <a:lstStyle/>
            <a:p/>
          </p:txBody>
        </p:sp>
      </p:grpSp>
      <p:sp>
        <p:nvSpPr>
          <p:cNvPr id="70" name="object 70"/>
          <p:cNvSpPr txBox="1"/>
          <p:nvPr/>
        </p:nvSpPr>
        <p:spPr>
          <a:xfrm>
            <a:off x="4541041" y="844210"/>
            <a:ext cx="1285240" cy="434340"/>
          </a:xfrm>
          <a:prstGeom prst="rect">
            <a:avLst/>
          </a:prstGeom>
        </p:spPr>
        <p:txBody>
          <a:bodyPr wrap="square" lIns="0" tIns="14605" rIns="0" bIns="0" rtlCol="0" vert="horz">
            <a:spAutoFit/>
          </a:bodyPr>
          <a:lstStyle/>
          <a:p>
            <a:pPr marL="121920" marR="5080" indent="-109855">
              <a:lnSpc>
                <a:spcPct val="98900"/>
              </a:lnSpc>
              <a:spcBef>
                <a:spcPts val="115"/>
              </a:spcBef>
            </a:pPr>
            <a:r>
              <a:rPr dirty="0" sz="1100" b="1">
                <a:latin typeface="Yu Gothic UI Semibold"/>
                <a:cs typeface="Yu Gothic UI Semibold"/>
              </a:rPr>
              <a:t>所得</a:t>
            </a:r>
            <a:r>
              <a:rPr dirty="0" sz="1100" spc="5" b="1">
                <a:latin typeface="Yu Gothic UI Semibold"/>
                <a:cs typeface="Yu Gothic UI Semibold"/>
              </a:rPr>
              <a:t>5000</a:t>
            </a:r>
            <a:r>
              <a:rPr dirty="0" sz="1100" b="1">
                <a:latin typeface="Yu Gothic UI Semibold"/>
                <a:cs typeface="Yu Gothic UI Semibold"/>
              </a:rPr>
              <a:t>万</a:t>
            </a:r>
            <a:r>
              <a:rPr dirty="0" sz="1100" spc="85" b="1">
                <a:latin typeface="Yu Gothic UI Semibold"/>
                <a:cs typeface="Yu Gothic UI Semibold"/>
              </a:rPr>
              <a:t>～1</a:t>
            </a:r>
            <a:r>
              <a:rPr dirty="0" sz="1100" b="1">
                <a:latin typeface="Yu Gothic UI Semibold"/>
                <a:cs typeface="Yu Gothic UI Semibold"/>
              </a:rPr>
              <a:t>億円 負担率</a:t>
            </a:r>
            <a:r>
              <a:rPr dirty="0" sz="1100" spc="-5" b="1">
                <a:latin typeface="Yu Gothic UI Semibold"/>
                <a:cs typeface="Yu Gothic UI Semibold"/>
              </a:rPr>
              <a:t>：</a:t>
            </a:r>
            <a:r>
              <a:rPr dirty="0" u="sng" sz="1600" spc="15" b="1">
                <a:uFill>
                  <a:solidFill>
                    <a:srgbClr val="000000"/>
                  </a:solidFill>
                </a:uFill>
                <a:latin typeface="Yu Gothic UI Semibold"/>
                <a:cs typeface="Yu Gothic UI Semibold"/>
              </a:rPr>
              <a:t>27</a:t>
            </a:r>
            <a:r>
              <a:rPr dirty="0" u="sng" sz="1600" spc="15" b="1">
                <a:uFill>
                  <a:solidFill>
                    <a:srgbClr val="000000"/>
                  </a:solidFill>
                </a:uFill>
                <a:latin typeface="Yu Gothic UI Semibold"/>
                <a:cs typeface="Yu Gothic UI Semibold"/>
              </a:rPr>
              <a:t>.</a:t>
            </a:r>
            <a:r>
              <a:rPr dirty="0" u="sng" sz="1600" spc="-15" b="1">
                <a:uFill>
                  <a:solidFill>
                    <a:srgbClr val="000000"/>
                  </a:solidFill>
                </a:uFill>
                <a:latin typeface="Yu Gothic UI Semibold"/>
                <a:cs typeface="Yu Gothic UI Semibold"/>
              </a:rPr>
              <a:t>9</a:t>
            </a:r>
            <a:r>
              <a:rPr dirty="0" u="sng" sz="1600" b="1">
                <a:uFill>
                  <a:solidFill>
                    <a:srgbClr val="000000"/>
                  </a:solidFill>
                </a:uFill>
                <a:latin typeface="Yu Gothic UI Semibold"/>
                <a:cs typeface="Yu Gothic UI Semibold"/>
              </a:rPr>
              <a:t>％</a:t>
            </a:r>
            <a:endParaRPr sz="1600">
              <a:latin typeface="Yu Gothic UI Semibold"/>
              <a:cs typeface="Yu Gothic UI Semibold"/>
            </a:endParaRPr>
          </a:p>
        </p:txBody>
      </p:sp>
      <p:grpSp>
        <p:nvGrpSpPr>
          <p:cNvPr id="71" name="object 71"/>
          <p:cNvGrpSpPr/>
          <p:nvPr/>
        </p:nvGrpSpPr>
        <p:grpSpPr>
          <a:xfrm>
            <a:off x="6019800" y="1049019"/>
            <a:ext cx="2991485" cy="2019300"/>
            <a:chOff x="6019800" y="1049019"/>
            <a:chExt cx="2991485" cy="2019300"/>
          </a:xfrm>
        </p:grpSpPr>
        <p:sp>
          <p:nvSpPr>
            <p:cNvPr id="72" name="object 72"/>
            <p:cNvSpPr/>
            <p:nvPr/>
          </p:nvSpPr>
          <p:spPr>
            <a:xfrm>
              <a:off x="6032500" y="1061719"/>
              <a:ext cx="427990" cy="147320"/>
            </a:xfrm>
            <a:custGeom>
              <a:avLst/>
              <a:gdLst/>
              <a:ahLst/>
              <a:cxnLst/>
              <a:rect l="l" t="t" r="r" b="b"/>
              <a:pathLst>
                <a:path w="427989" h="147319">
                  <a:moveTo>
                    <a:pt x="0" y="0"/>
                  </a:moveTo>
                  <a:lnTo>
                    <a:pt x="427901" y="146799"/>
                  </a:lnTo>
                </a:path>
              </a:pathLst>
            </a:custGeom>
            <a:ln w="25400">
              <a:solidFill>
                <a:srgbClr val="585858"/>
              </a:solidFill>
            </a:ln>
          </p:spPr>
          <p:txBody>
            <a:bodyPr wrap="square" lIns="0" tIns="0" rIns="0" bIns="0" rtlCol="0"/>
            <a:lstStyle/>
            <a:p/>
          </p:txBody>
        </p:sp>
        <p:sp>
          <p:nvSpPr>
            <p:cNvPr id="73" name="object 73"/>
            <p:cNvSpPr/>
            <p:nvPr/>
          </p:nvSpPr>
          <p:spPr>
            <a:xfrm>
              <a:off x="6427773" y="1144330"/>
              <a:ext cx="140970" cy="120650"/>
            </a:xfrm>
            <a:custGeom>
              <a:avLst/>
              <a:gdLst/>
              <a:ahLst/>
              <a:cxnLst/>
              <a:rect l="l" t="t" r="r" b="b"/>
              <a:pathLst>
                <a:path w="140970" h="120650">
                  <a:moveTo>
                    <a:pt x="41224" y="0"/>
                  </a:moveTo>
                  <a:lnTo>
                    <a:pt x="0" y="120129"/>
                  </a:lnTo>
                  <a:lnTo>
                    <a:pt x="140741" y="101282"/>
                  </a:lnTo>
                  <a:lnTo>
                    <a:pt x="41224" y="0"/>
                  </a:lnTo>
                  <a:close/>
                </a:path>
              </a:pathLst>
            </a:custGeom>
            <a:solidFill>
              <a:srgbClr val="585858"/>
            </a:solidFill>
          </p:spPr>
          <p:txBody>
            <a:bodyPr wrap="square" lIns="0" tIns="0" rIns="0" bIns="0" rtlCol="0"/>
            <a:lstStyle/>
            <a:p/>
          </p:txBody>
        </p:sp>
        <p:sp>
          <p:nvSpPr>
            <p:cNvPr id="74" name="object 74"/>
            <p:cNvSpPr/>
            <p:nvPr/>
          </p:nvSpPr>
          <p:spPr>
            <a:xfrm>
              <a:off x="8442960" y="2042234"/>
              <a:ext cx="474980" cy="337185"/>
            </a:xfrm>
            <a:custGeom>
              <a:avLst/>
              <a:gdLst/>
              <a:ahLst/>
              <a:cxnLst/>
              <a:rect l="l" t="t" r="r" b="b"/>
              <a:pathLst>
                <a:path w="474979" h="337185">
                  <a:moveTo>
                    <a:pt x="0" y="336829"/>
                  </a:moveTo>
                  <a:lnTo>
                    <a:pt x="474967" y="0"/>
                  </a:lnTo>
                </a:path>
              </a:pathLst>
            </a:custGeom>
            <a:ln w="25399">
              <a:solidFill>
                <a:srgbClr val="585858"/>
              </a:solidFill>
            </a:ln>
          </p:spPr>
          <p:txBody>
            <a:bodyPr wrap="square" lIns="0" tIns="0" rIns="0" bIns="0" rtlCol="0"/>
            <a:lstStyle/>
            <a:p/>
          </p:txBody>
        </p:sp>
        <p:sp>
          <p:nvSpPr>
            <p:cNvPr id="75" name="object 75"/>
            <p:cNvSpPr/>
            <p:nvPr/>
          </p:nvSpPr>
          <p:spPr>
            <a:xfrm>
              <a:off x="8870840" y="1976125"/>
              <a:ext cx="140335" cy="125730"/>
            </a:xfrm>
            <a:custGeom>
              <a:avLst/>
              <a:gdLst/>
              <a:ahLst/>
              <a:cxnLst/>
              <a:rect l="l" t="t" r="r" b="b"/>
              <a:pathLst>
                <a:path w="140334" h="125730">
                  <a:moveTo>
                    <a:pt x="140322" y="0"/>
                  </a:moveTo>
                  <a:lnTo>
                    <a:pt x="0" y="21666"/>
                  </a:lnTo>
                  <a:lnTo>
                    <a:pt x="73469" y="125260"/>
                  </a:lnTo>
                  <a:lnTo>
                    <a:pt x="140322" y="0"/>
                  </a:lnTo>
                  <a:close/>
                </a:path>
              </a:pathLst>
            </a:custGeom>
            <a:solidFill>
              <a:srgbClr val="585858"/>
            </a:solidFill>
          </p:spPr>
          <p:txBody>
            <a:bodyPr wrap="square" lIns="0" tIns="0" rIns="0" bIns="0" rtlCol="0"/>
            <a:lstStyle/>
            <a:p/>
          </p:txBody>
        </p:sp>
        <p:sp>
          <p:nvSpPr>
            <p:cNvPr id="76" name="object 76"/>
            <p:cNvSpPr/>
            <p:nvPr/>
          </p:nvSpPr>
          <p:spPr>
            <a:xfrm>
              <a:off x="7185660" y="2377443"/>
              <a:ext cx="1747520" cy="678180"/>
            </a:xfrm>
            <a:custGeom>
              <a:avLst/>
              <a:gdLst/>
              <a:ahLst/>
              <a:cxnLst/>
              <a:rect l="l" t="t" r="r" b="b"/>
              <a:pathLst>
                <a:path w="1747520" h="678180">
                  <a:moveTo>
                    <a:pt x="1634489" y="0"/>
                  </a:moveTo>
                  <a:lnTo>
                    <a:pt x="113030" y="0"/>
                  </a:lnTo>
                  <a:lnTo>
                    <a:pt x="69035" y="8883"/>
                  </a:lnTo>
                  <a:lnTo>
                    <a:pt x="33107" y="33107"/>
                  </a:lnTo>
                  <a:lnTo>
                    <a:pt x="8883" y="69035"/>
                  </a:lnTo>
                  <a:lnTo>
                    <a:pt x="0" y="113029"/>
                  </a:lnTo>
                  <a:lnTo>
                    <a:pt x="0" y="565149"/>
                  </a:lnTo>
                  <a:lnTo>
                    <a:pt x="8883" y="609144"/>
                  </a:lnTo>
                  <a:lnTo>
                    <a:pt x="33107" y="645072"/>
                  </a:lnTo>
                  <a:lnTo>
                    <a:pt x="69035" y="669296"/>
                  </a:lnTo>
                  <a:lnTo>
                    <a:pt x="113030" y="678179"/>
                  </a:lnTo>
                  <a:lnTo>
                    <a:pt x="1634489" y="678179"/>
                  </a:lnTo>
                  <a:lnTo>
                    <a:pt x="1678484" y="669296"/>
                  </a:lnTo>
                  <a:lnTo>
                    <a:pt x="1714412" y="645072"/>
                  </a:lnTo>
                  <a:lnTo>
                    <a:pt x="1738636" y="609144"/>
                  </a:lnTo>
                  <a:lnTo>
                    <a:pt x="1747520" y="565149"/>
                  </a:lnTo>
                  <a:lnTo>
                    <a:pt x="1747520" y="113029"/>
                  </a:lnTo>
                  <a:lnTo>
                    <a:pt x="1738636" y="69035"/>
                  </a:lnTo>
                  <a:lnTo>
                    <a:pt x="1714412" y="33107"/>
                  </a:lnTo>
                  <a:lnTo>
                    <a:pt x="1678484" y="8883"/>
                  </a:lnTo>
                  <a:lnTo>
                    <a:pt x="1634489" y="0"/>
                  </a:lnTo>
                  <a:close/>
                </a:path>
              </a:pathLst>
            </a:custGeom>
            <a:solidFill>
              <a:srgbClr val="FFFFFF"/>
            </a:solidFill>
          </p:spPr>
          <p:txBody>
            <a:bodyPr wrap="square" lIns="0" tIns="0" rIns="0" bIns="0" rtlCol="0"/>
            <a:lstStyle/>
            <a:p/>
          </p:txBody>
        </p:sp>
        <p:sp>
          <p:nvSpPr>
            <p:cNvPr id="77" name="object 77"/>
            <p:cNvSpPr/>
            <p:nvPr/>
          </p:nvSpPr>
          <p:spPr>
            <a:xfrm>
              <a:off x="7185660" y="2377443"/>
              <a:ext cx="1747520" cy="678180"/>
            </a:xfrm>
            <a:custGeom>
              <a:avLst/>
              <a:gdLst/>
              <a:ahLst/>
              <a:cxnLst/>
              <a:rect l="l" t="t" r="r" b="b"/>
              <a:pathLst>
                <a:path w="1747520" h="678180">
                  <a:moveTo>
                    <a:pt x="0" y="113029"/>
                  </a:moveTo>
                  <a:lnTo>
                    <a:pt x="8883" y="69035"/>
                  </a:lnTo>
                  <a:lnTo>
                    <a:pt x="33107" y="33107"/>
                  </a:lnTo>
                  <a:lnTo>
                    <a:pt x="69035" y="8883"/>
                  </a:lnTo>
                  <a:lnTo>
                    <a:pt x="113030" y="0"/>
                  </a:lnTo>
                  <a:lnTo>
                    <a:pt x="1634489" y="0"/>
                  </a:lnTo>
                  <a:lnTo>
                    <a:pt x="1678484" y="8883"/>
                  </a:lnTo>
                  <a:lnTo>
                    <a:pt x="1714412" y="33107"/>
                  </a:lnTo>
                  <a:lnTo>
                    <a:pt x="1738636" y="69035"/>
                  </a:lnTo>
                  <a:lnTo>
                    <a:pt x="1747520" y="113029"/>
                  </a:lnTo>
                  <a:lnTo>
                    <a:pt x="1747520" y="565149"/>
                  </a:lnTo>
                  <a:lnTo>
                    <a:pt x="1738636" y="609144"/>
                  </a:lnTo>
                  <a:lnTo>
                    <a:pt x="1714412" y="645072"/>
                  </a:lnTo>
                  <a:lnTo>
                    <a:pt x="1678484" y="669296"/>
                  </a:lnTo>
                  <a:lnTo>
                    <a:pt x="1634489" y="678179"/>
                  </a:lnTo>
                  <a:lnTo>
                    <a:pt x="113030" y="678179"/>
                  </a:lnTo>
                  <a:lnTo>
                    <a:pt x="69035" y="669296"/>
                  </a:lnTo>
                  <a:lnTo>
                    <a:pt x="33107" y="645072"/>
                  </a:lnTo>
                  <a:lnTo>
                    <a:pt x="8883" y="609144"/>
                  </a:lnTo>
                  <a:lnTo>
                    <a:pt x="0" y="565149"/>
                  </a:lnTo>
                  <a:lnTo>
                    <a:pt x="0" y="113029"/>
                  </a:lnTo>
                  <a:close/>
                </a:path>
              </a:pathLst>
            </a:custGeom>
            <a:ln w="25399">
              <a:solidFill>
                <a:srgbClr val="585858"/>
              </a:solidFill>
            </a:ln>
          </p:spPr>
          <p:txBody>
            <a:bodyPr wrap="square" lIns="0" tIns="0" rIns="0" bIns="0" rtlCol="0"/>
            <a:lstStyle/>
            <a:p/>
          </p:txBody>
        </p:sp>
      </p:grpSp>
      <p:sp>
        <p:nvSpPr>
          <p:cNvPr id="78" name="object 78"/>
          <p:cNvSpPr txBox="1"/>
          <p:nvPr/>
        </p:nvSpPr>
        <p:spPr>
          <a:xfrm>
            <a:off x="7541104" y="2487752"/>
            <a:ext cx="1176655" cy="434340"/>
          </a:xfrm>
          <a:prstGeom prst="rect">
            <a:avLst/>
          </a:prstGeom>
        </p:spPr>
        <p:txBody>
          <a:bodyPr wrap="square" lIns="0" tIns="14605" rIns="0" bIns="0" rtlCol="0" vert="horz">
            <a:spAutoFit/>
          </a:bodyPr>
          <a:lstStyle/>
          <a:p>
            <a:pPr marL="12700" marR="5080" indent="38100">
              <a:lnSpc>
                <a:spcPct val="98900"/>
              </a:lnSpc>
              <a:spcBef>
                <a:spcPts val="115"/>
              </a:spcBef>
            </a:pPr>
            <a:r>
              <a:rPr dirty="0" sz="1100" b="1">
                <a:latin typeface="Yu Gothic UI Semibold"/>
                <a:cs typeface="Yu Gothic UI Semibold"/>
              </a:rPr>
              <a:t>所得</a:t>
            </a:r>
            <a:r>
              <a:rPr dirty="0" sz="1100" spc="60" b="1">
                <a:latin typeface="Yu Gothic UI Semibold"/>
                <a:cs typeface="Yu Gothic UI Semibold"/>
              </a:rPr>
              <a:t>100</a:t>
            </a:r>
            <a:r>
              <a:rPr dirty="0" sz="1100" b="1">
                <a:latin typeface="Yu Gothic UI Semibold"/>
                <a:cs typeface="Yu Gothic UI Semibold"/>
              </a:rPr>
              <a:t>億円超 </a:t>
            </a:r>
            <a:r>
              <a:rPr dirty="0" sz="1100" spc="30" b="1">
                <a:latin typeface="Yu Gothic UI Semibold"/>
                <a:cs typeface="Yu Gothic UI Semibold"/>
              </a:rPr>
              <a:t> </a:t>
            </a:r>
            <a:r>
              <a:rPr dirty="0" sz="1100" b="1">
                <a:latin typeface="Yu Gothic UI Semibold"/>
                <a:cs typeface="Yu Gothic UI Semibold"/>
              </a:rPr>
              <a:t>負担率：</a:t>
            </a:r>
            <a:r>
              <a:rPr dirty="0" u="sng" sz="1600" spc="95" b="1">
                <a:uFill>
                  <a:solidFill>
                    <a:srgbClr val="000000"/>
                  </a:solidFill>
                </a:uFill>
                <a:latin typeface="Yu Gothic UI Semibold"/>
                <a:cs typeface="Yu Gothic UI Semibold"/>
              </a:rPr>
              <a:t>16</a:t>
            </a:r>
            <a:r>
              <a:rPr dirty="0" u="sng" sz="1600" spc="55" b="1">
                <a:uFill>
                  <a:solidFill>
                    <a:srgbClr val="000000"/>
                  </a:solidFill>
                </a:uFill>
                <a:latin typeface="Yu Gothic UI Semibold"/>
                <a:cs typeface="Yu Gothic UI Semibold"/>
              </a:rPr>
              <a:t>.</a:t>
            </a:r>
            <a:r>
              <a:rPr dirty="0" u="sng" sz="1600" spc="-10" b="1">
                <a:uFill>
                  <a:solidFill>
                    <a:srgbClr val="000000"/>
                  </a:solidFill>
                </a:uFill>
                <a:latin typeface="Yu Gothic UI Semibold"/>
                <a:cs typeface="Yu Gothic UI Semibold"/>
              </a:rPr>
              <a:t>2</a:t>
            </a:r>
            <a:r>
              <a:rPr dirty="0" u="sng" sz="1600" b="1">
                <a:uFill>
                  <a:solidFill>
                    <a:srgbClr val="000000"/>
                  </a:solidFill>
                </a:uFill>
                <a:latin typeface="Yu Gothic UI Semibold"/>
                <a:cs typeface="Yu Gothic UI Semibold"/>
              </a:rPr>
              <a:t>％</a:t>
            </a:r>
            <a:endParaRPr sz="1600">
              <a:latin typeface="Yu Gothic UI Semibold"/>
              <a:cs typeface="Yu Gothic UI Semibold"/>
            </a:endParaRPr>
          </a:p>
        </p:txBody>
      </p:sp>
      <p:sp>
        <p:nvSpPr>
          <p:cNvPr id="79" name="object 7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56</a:t>
            </a:r>
          </a:p>
        </p:txBody>
      </p:sp>
      <p:sp>
        <p:nvSpPr>
          <p:cNvPr id="80" name="object 80"/>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79" y="5925807"/>
            <a:ext cx="9888220" cy="371475"/>
          </a:xfrm>
          <a:custGeom>
            <a:avLst/>
            <a:gdLst/>
            <a:ahLst/>
            <a:cxnLst/>
            <a:rect l="l" t="t" r="r" b="b"/>
            <a:pathLst>
              <a:path w="9888220" h="371475">
                <a:moveTo>
                  <a:pt x="9888220" y="0"/>
                </a:moveTo>
                <a:lnTo>
                  <a:pt x="0" y="0"/>
                </a:lnTo>
                <a:lnTo>
                  <a:pt x="0" y="370852"/>
                </a:lnTo>
                <a:lnTo>
                  <a:pt x="9888220" y="370852"/>
                </a:lnTo>
                <a:lnTo>
                  <a:pt x="9888220" y="0"/>
                </a:lnTo>
                <a:close/>
              </a:path>
            </a:pathLst>
          </a:custGeom>
          <a:solidFill>
            <a:srgbClr val="FFFF5B"/>
          </a:solidFill>
        </p:spPr>
        <p:txBody>
          <a:bodyPr wrap="square" lIns="0" tIns="0" rIns="0" bIns="0" rtlCol="0"/>
          <a:lstStyle/>
          <a:p/>
        </p:txBody>
      </p:sp>
      <p:sp>
        <p:nvSpPr>
          <p:cNvPr id="3" name="object 3"/>
          <p:cNvSpPr txBox="1"/>
          <p:nvPr/>
        </p:nvSpPr>
        <p:spPr>
          <a:xfrm>
            <a:off x="262003" y="5945833"/>
            <a:ext cx="9398000" cy="299720"/>
          </a:xfrm>
          <a:prstGeom prst="rect">
            <a:avLst/>
          </a:prstGeom>
        </p:spPr>
        <p:txBody>
          <a:bodyPr wrap="square" lIns="0" tIns="12700" rIns="0" bIns="0" rtlCol="0" vert="horz">
            <a:spAutoFit/>
          </a:bodyPr>
          <a:lstStyle/>
          <a:p>
            <a:pPr marL="12700">
              <a:lnSpc>
                <a:spcPct val="100000"/>
              </a:lnSpc>
              <a:spcBef>
                <a:spcPts val="100"/>
              </a:spcBef>
            </a:pPr>
            <a:r>
              <a:rPr dirty="0" sz="1800" spc="204" b="1">
                <a:solidFill>
                  <a:srgbClr val="252525"/>
                </a:solidFill>
                <a:latin typeface="Yu Gothic UI Semibold"/>
                <a:cs typeface="Yu Gothic UI Semibold"/>
              </a:rPr>
              <a:t>すべ</a:t>
            </a:r>
            <a:r>
              <a:rPr dirty="0" sz="1800" spc="190" b="1">
                <a:solidFill>
                  <a:srgbClr val="252525"/>
                </a:solidFill>
                <a:latin typeface="Yu Gothic UI Semibold"/>
                <a:cs typeface="Yu Gothic UI Semibold"/>
              </a:rPr>
              <a:t>て</a:t>
            </a:r>
            <a:r>
              <a:rPr dirty="0" sz="1800" spc="204" b="1">
                <a:solidFill>
                  <a:srgbClr val="252525"/>
                </a:solidFill>
                <a:latin typeface="Yu Gothic UI Semibold"/>
                <a:cs typeface="Yu Gothic UI Semibold"/>
              </a:rPr>
              <a:t>の</a:t>
            </a:r>
            <a:r>
              <a:rPr dirty="0" sz="1800" spc="245" b="1">
                <a:solidFill>
                  <a:srgbClr val="252525"/>
                </a:solidFill>
                <a:latin typeface="Yu Gothic UI Semibold"/>
                <a:cs typeface="Yu Gothic UI Semibold"/>
              </a:rPr>
              <a:t>給与所得者</a:t>
            </a:r>
            <a:r>
              <a:rPr dirty="0" sz="1800" spc="204" b="1">
                <a:solidFill>
                  <a:srgbClr val="252525"/>
                </a:solidFill>
                <a:latin typeface="Yu Gothic UI Semibold"/>
                <a:cs typeface="Yu Gothic UI Semibold"/>
              </a:rPr>
              <a:t>の</a:t>
            </a:r>
            <a:r>
              <a:rPr dirty="0" sz="1800" spc="245" b="1">
                <a:solidFill>
                  <a:srgbClr val="252525"/>
                </a:solidFill>
                <a:latin typeface="Yu Gothic UI Semibold"/>
                <a:cs typeface="Yu Gothic UI Semibold"/>
              </a:rPr>
              <a:t>可処分所得</a:t>
            </a:r>
            <a:r>
              <a:rPr dirty="0" sz="1800" spc="190" b="1">
                <a:solidFill>
                  <a:srgbClr val="252525"/>
                </a:solidFill>
                <a:latin typeface="Yu Gothic UI Semibold"/>
                <a:cs typeface="Yu Gothic UI Semibold"/>
              </a:rPr>
              <a:t>を</a:t>
            </a:r>
            <a:r>
              <a:rPr dirty="0" sz="1800" spc="195" b="1">
                <a:solidFill>
                  <a:srgbClr val="252525"/>
                </a:solidFill>
                <a:latin typeface="Yu Gothic UI Semibold"/>
                <a:cs typeface="Yu Gothic UI Semibold"/>
              </a:rPr>
              <a:t>ア</a:t>
            </a:r>
            <a:r>
              <a:rPr dirty="0" sz="1800" spc="170" b="1">
                <a:solidFill>
                  <a:srgbClr val="252525"/>
                </a:solidFill>
                <a:latin typeface="Yu Gothic UI Semibold"/>
                <a:cs typeface="Yu Gothic UI Semibold"/>
              </a:rPr>
              <a:t>ッ</a:t>
            </a:r>
            <a:r>
              <a:rPr dirty="0" sz="1800" spc="190" b="1">
                <a:solidFill>
                  <a:srgbClr val="252525"/>
                </a:solidFill>
                <a:latin typeface="Yu Gothic UI Semibold"/>
                <a:cs typeface="Yu Gothic UI Semibold"/>
              </a:rPr>
              <a:t>プ</a:t>
            </a:r>
            <a:r>
              <a:rPr dirty="0" sz="1800" spc="175" b="1">
                <a:solidFill>
                  <a:srgbClr val="252525"/>
                </a:solidFill>
                <a:latin typeface="Yu Gothic UI Semibold"/>
                <a:cs typeface="Yu Gothic UI Semibold"/>
              </a:rPr>
              <a:t>さ</a:t>
            </a:r>
            <a:r>
              <a:rPr dirty="0" sz="1800" spc="215" b="1">
                <a:solidFill>
                  <a:srgbClr val="252525"/>
                </a:solidFill>
                <a:latin typeface="Yu Gothic UI Semibold"/>
                <a:cs typeface="Yu Gothic UI Semibold"/>
              </a:rPr>
              <a:t>せ</a:t>
            </a:r>
            <a:r>
              <a:rPr dirty="0" sz="1800" spc="190" b="1">
                <a:solidFill>
                  <a:srgbClr val="252525"/>
                </a:solidFill>
                <a:latin typeface="Yu Gothic UI Semibold"/>
                <a:cs typeface="Yu Gothic UI Semibold"/>
              </a:rPr>
              <a:t>る</a:t>
            </a:r>
            <a:r>
              <a:rPr dirty="0" sz="1800" spc="180" b="1">
                <a:solidFill>
                  <a:srgbClr val="252525"/>
                </a:solidFill>
                <a:latin typeface="Yu Gothic UI Semibold"/>
                <a:cs typeface="Yu Gothic UI Semibold"/>
              </a:rPr>
              <a:t>とと</a:t>
            </a:r>
            <a:r>
              <a:rPr dirty="0" sz="1800" spc="190" b="1">
                <a:solidFill>
                  <a:srgbClr val="252525"/>
                </a:solidFill>
                <a:latin typeface="Yu Gothic UI Semibold"/>
                <a:cs typeface="Yu Gothic UI Semibold"/>
              </a:rPr>
              <a:t>も</a:t>
            </a:r>
            <a:r>
              <a:rPr dirty="0" sz="1800" spc="195" b="1">
                <a:solidFill>
                  <a:srgbClr val="252525"/>
                </a:solidFill>
                <a:latin typeface="Yu Gothic UI Semibold"/>
                <a:cs typeface="Yu Gothic UI Semibold"/>
              </a:rPr>
              <a:t>に</a:t>
            </a:r>
            <a:r>
              <a:rPr dirty="0" sz="1800" spc="165" b="1">
                <a:solidFill>
                  <a:srgbClr val="252525"/>
                </a:solidFill>
                <a:latin typeface="Yu Gothic UI Semibold"/>
                <a:cs typeface="Yu Gothic UI Semibold"/>
              </a:rPr>
              <a:t>、</a:t>
            </a:r>
            <a:r>
              <a:rPr dirty="0" sz="1800" spc="245" b="1">
                <a:solidFill>
                  <a:srgbClr val="252525"/>
                </a:solidFill>
                <a:latin typeface="Yu Gothic UI Semibold"/>
                <a:cs typeface="Yu Gothic UI Semibold"/>
              </a:rPr>
              <a:t>逆累進性</a:t>
            </a:r>
            <a:r>
              <a:rPr dirty="0" sz="1800" spc="195" b="1">
                <a:solidFill>
                  <a:srgbClr val="252525"/>
                </a:solidFill>
                <a:latin typeface="Yu Gothic UI Semibold"/>
                <a:cs typeface="Yu Gothic UI Semibold"/>
              </a:rPr>
              <a:t>に</a:t>
            </a:r>
            <a:r>
              <a:rPr dirty="0" sz="1800" spc="190" b="1">
                <a:solidFill>
                  <a:srgbClr val="252525"/>
                </a:solidFill>
                <a:latin typeface="Yu Gothic UI Semibold"/>
                <a:cs typeface="Yu Gothic UI Semibold"/>
              </a:rPr>
              <a:t>よる</a:t>
            </a:r>
            <a:r>
              <a:rPr dirty="0" sz="1800" spc="245" b="1">
                <a:solidFill>
                  <a:srgbClr val="252525"/>
                </a:solidFill>
                <a:latin typeface="Yu Gothic UI Semibold"/>
                <a:cs typeface="Yu Gothic UI Semibold"/>
              </a:rPr>
              <a:t>不公平</a:t>
            </a:r>
            <a:r>
              <a:rPr dirty="0" sz="1800" spc="190" b="1">
                <a:solidFill>
                  <a:srgbClr val="252525"/>
                </a:solidFill>
                <a:latin typeface="Yu Gothic UI Semibold"/>
                <a:cs typeface="Yu Gothic UI Semibold"/>
              </a:rPr>
              <a:t>を</a:t>
            </a:r>
            <a:r>
              <a:rPr dirty="0" sz="1800" spc="245" b="1">
                <a:solidFill>
                  <a:srgbClr val="252525"/>
                </a:solidFill>
                <a:latin typeface="Yu Gothic UI Semibold"/>
                <a:cs typeface="Yu Gothic UI Semibold"/>
              </a:rPr>
              <a:t>是正</a:t>
            </a:r>
            <a:r>
              <a:rPr dirty="0" sz="1800" spc="165" b="1">
                <a:solidFill>
                  <a:srgbClr val="252525"/>
                </a:solidFill>
                <a:latin typeface="Yu Gothic UI Semibold"/>
                <a:cs typeface="Yu Gothic UI Semibold"/>
              </a:rPr>
              <a:t>。</a:t>
            </a:r>
            <a:endParaRPr sz="1800">
              <a:latin typeface="Yu Gothic UI Semibold"/>
              <a:cs typeface="Yu Gothic UI Semibold"/>
            </a:endParaRPr>
          </a:p>
        </p:txBody>
      </p:sp>
      <p:grpSp>
        <p:nvGrpSpPr>
          <p:cNvPr id="4" name="object 4"/>
          <p:cNvGrpSpPr/>
          <p:nvPr/>
        </p:nvGrpSpPr>
        <p:grpSpPr>
          <a:xfrm>
            <a:off x="0" y="0"/>
            <a:ext cx="9906000" cy="5867400"/>
            <a:chOff x="0" y="0"/>
            <a:chExt cx="9906000" cy="5867400"/>
          </a:xfrm>
        </p:grpSpPr>
        <p:pic>
          <p:nvPicPr>
            <p:cNvPr id="5" name="object 5"/>
            <p:cNvPicPr/>
            <p:nvPr/>
          </p:nvPicPr>
          <p:blipFill>
            <a:blip r:embed="rId2" cstate="print"/>
            <a:stretch>
              <a:fillRect/>
            </a:stretch>
          </p:blipFill>
          <p:spPr>
            <a:xfrm>
              <a:off x="0" y="0"/>
              <a:ext cx="9905999" cy="5867398"/>
            </a:xfrm>
            <a:prstGeom prst="rect">
              <a:avLst/>
            </a:prstGeom>
          </p:spPr>
        </p:pic>
        <p:sp>
          <p:nvSpPr>
            <p:cNvPr id="6" name="object 6"/>
            <p:cNvSpPr/>
            <p:nvPr/>
          </p:nvSpPr>
          <p:spPr>
            <a:xfrm>
              <a:off x="1932939" y="3616959"/>
              <a:ext cx="922019" cy="172085"/>
            </a:xfrm>
            <a:custGeom>
              <a:avLst/>
              <a:gdLst/>
              <a:ahLst/>
              <a:cxnLst/>
              <a:rect l="l" t="t" r="r" b="b"/>
              <a:pathLst>
                <a:path w="922019" h="172085">
                  <a:moveTo>
                    <a:pt x="0" y="0"/>
                  </a:moveTo>
                  <a:lnTo>
                    <a:pt x="921461" y="171869"/>
                  </a:lnTo>
                </a:path>
              </a:pathLst>
            </a:custGeom>
            <a:ln w="25400">
              <a:solidFill>
                <a:srgbClr val="33CC33"/>
              </a:solidFill>
            </a:ln>
          </p:spPr>
          <p:txBody>
            <a:bodyPr wrap="square" lIns="0" tIns="0" rIns="0" bIns="0" rtlCol="0"/>
            <a:lstStyle/>
            <a:p/>
          </p:txBody>
        </p:sp>
        <p:sp>
          <p:nvSpPr>
            <p:cNvPr id="7" name="object 7"/>
            <p:cNvSpPr/>
            <p:nvPr/>
          </p:nvSpPr>
          <p:spPr>
            <a:xfrm>
              <a:off x="2710179" y="3423920"/>
              <a:ext cx="3101340" cy="911860"/>
            </a:xfrm>
            <a:custGeom>
              <a:avLst/>
              <a:gdLst/>
              <a:ahLst/>
              <a:cxnLst/>
              <a:rect l="l" t="t" r="r" b="b"/>
              <a:pathLst>
                <a:path w="3101340" h="911860">
                  <a:moveTo>
                    <a:pt x="2949359" y="0"/>
                  </a:moveTo>
                  <a:lnTo>
                    <a:pt x="151980" y="0"/>
                  </a:lnTo>
                  <a:lnTo>
                    <a:pt x="103944" y="7748"/>
                  </a:lnTo>
                  <a:lnTo>
                    <a:pt x="62224" y="29324"/>
                  </a:lnTo>
                  <a:lnTo>
                    <a:pt x="29324" y="62224"/>
                  </a:lnTo>
                  <a:lnTo>
                    <a:pt x="7748" y="103944"/>
                  </a:lnTo>
                  <a:lnTo>
                    <a:pt x="0" y="151980"/>
                  </a:lnTo>
                  <a:lnTo>
                    <a:pt x="0" y="759879"/>
                  </a:lnTo>
                  <a:lnTo>
                    <a:pt x="7748" y="807915"/>
                  </a:lnTo>
                  <a:lnTo>
                    <a:pt x="29324" y="849635"/>
                  </a:lnTo>
                  <a:lnTo>
                    <a:pt x="62224" y="882535"/>
                  </a:lnTo>
                  <a:lnTo>
                    <a:pt x="103944" y="904111"/>
                  </a:lnTo>
                  <a:lnTo>
                    <a:pt x="151980" y="911859"/>
                  </a:lnTo>
                  <a:lnTo>
                    <a:pt x="2949359" y="911859"/>
                  </a:lnTo>
                  <a:lnTo>
                    <a:pt x="2997395" y="904111"/>
                  </a:lnTo>
                  <a:lnTo>
                    <a:pt x="3039115" y="882535"/>
                  </a:lnTo>
                  <a:lnTo>
                    <a:pt x="3072015" y="849635"/>
                  </a:lnTo>
                  <a:lnTo>
                    <a:pt x="3093591" y="807915"/>
                  </a:lnTo>
                  <a:lnTo>
                    <a:pt x="3101340" y="759879"/>
                  </a:lnTo>
                  <a:lnTo>
                    <a:pt x="3101340" y="151980"/>
                  </a:lnTo>
                  <a:lnTo>
                    <a:pt x="3093591" y="103944"/>
                  </a:lnTo>
                  <a:lnTo>
                    <a:pt x="3072015" y="62224"/>
                  </a:lnTo>
                  <a:lnTo>
                    <a:pt x="3039115" y="29324"/>
                  </a:lnTo>
                  <a:lnTo>
                    <a:pt x="2997395" y="7748"/>
                  </a:lnTo>
                  <a:lnTo>
                    <a:pt x="2949359" y="0"/>
                  </a:lnTo>
                  <a:close/>
                </a:path>
              </a:pathLst>
            </a:custGeom>
            <a:solidFill>
              <a:srgbClr val="F8FAFB"/>
            </a:solidFill>
          </p:spPr>
          <p:txBody>
            <a:bodyPr wrap="square" lIns="0" tIns="0" rIns="0" bIns="0" rtlCol="0"/>
            <a:lstStyle/>
            <a:p/>
          </p:txBody>
        </p:sp>
        <p:sp>
          <p:nvSpPr>
            <p:cNvPr id="8" name="object 8"/>
            <p:cNvSpPr/>
            <p:nvPr/>
          </p:nvSpPr>
          <p:spPr>
            <a:xfrm>
              <a:off x="2710179" y="3423920"/>
              <a:ext cx="3101340" cy="911860"/>
            </a:xfrm>
            <a:custGeom>
              <a:avLst/>
              <a:gdLst/>
              <a:ahLst/>
              <a:cxnLst/>
              <a:rect l="l" t="t" r="r" b="b"/>
              <a:pathLst>
                <a:path w="3101340" h="911860">
                  <a:moveTo>
                    <a:pt x="0" y="151980"/>
                  </a:moveTo>
                  <a:lnTo>
                    <a:pt x="7748" y="103944"/>
                  </a:lnTo>
                  <a:lnTo>
                    <a:pt x="29324" y="62224"/>
                  </a:lnTo>
                  <a:lnTo>
                    <a:pt x="62224" y="29324"/>
                  </a:lnTo>
                  <a:lnTo>
                    <a:pt x="103944" y="7748"/>
                  </a:lnTo>
                  <a:lnTo>
                    <a:pt x="151980" y="0"/>
                  </a:lnTo>
                  <a:lnTo>
                    <a:pt x="2949359" y="0"/>
                  </a:lnTo>
                  <a:lnTo>
                    <a:pt x="2997395" y="7748"/>
                  </a:lnTo>
                  <a:lnTo>
                    <a:pt x="3039115" y="29324"/>
                  </a:lnTo>
                  <a:lnTo>
                    <a:pt x="3072015" y="62224"/>
                  </a:lnTo>
                  <a:lnTo>
                    <a:pt x="3093591" y="103944"/>
                  </a:lnTo>
                  <a:lnTo>
                    <a:pt x="3101340" y="151980"/>
                  </a:lnTo>
                  <a:lnTo>
                    <a:pt x="3101340" y="759879"/>
                  </a:lnTo>
                  <a:lnTo>
                    <a:pt x="3093591" y="807915"/>
                  </a:lnTo>
                  <a:lnTo>
                    <a:pt x="3072015" y="849635"/>
                  </a:lnTo>
                  <a:lnTo>
                    <a:pt x="3039115" y="882535"/>
                  </a:lnTo>
                  <a:lnTo>
                    <a:pt x="2997395" y="904111"/>
                  </a:lnTo>
                  <a:lnTo>
                    <a:pt x="2949359" y="911859"/>
                  </a:lnTo>
                  <a:lnTo>
                    <a:pt x="151980" y="911859"/>
                  </a:lnTo>
                  <a:lnTo>
                    <a:pt x="103944" y="904111"/>
                  </a:lnTo>
                  <a:lnTo>
                    <a:pt x="62224" y="882535"/>
                  </a:lnTo>
                  <a:lnTo>
                    <a:pt x="29324" y="849635"/>
                  </a:lnTo>
                  <a:lnTo>
                    <a:pt x="7748" y="807915"/>
                  </a:lnTo>
                  <a:lnTo>
                    <a:pt x="0" y="759879"/>
                  </a:lnTo>
                  <a:lnTo>
                    <a:pt x="0" y="151980"/>
                  </a:lnTo>
                  <a:close/>
                </a:path>
              </a:pathLst>
            </a:custGeom>
            <a:ln w="25400">
              <a:solidFill>
                <a:srgbClr val="00AF50"/>
              </a:solidFill>
            </a:ln>
          </p:spPr>
          <p:txBody>
            <a:bodyPr wrap="square" lIns="0" tIns="0" rIns="0" bIns="0" rtlCol="0"/>
            <a:lstStyle/>
            <a:p/>
          </p:txBody>
        </p:sp>
      </p:grpSp>
      <p:sp>
        <p:nvSpPr>
          <p:cNvPr id="9" name="object 9"/>
          <p:cNvSpPr txBox="1"/>
          <p:nvPr/>
        </p:nvSpPr>
        <p:spPr>
          <a:xfrm>
            <a:off x="2977612" y="3523729"/>
            <a:ext cx="2565400" cy="665480"/>
          </a:xfrm>
          <a:prstGeom prst="rect">
            <a:avLst/>
          </a:prstGeom>
        </p:spPr>
        <p:txBody>
          <a:bodyPr wrap="square" lIns="0" tIns="33019" rIns="0" bIns="0" rtlCol="0" vert="horz">
            <a:spAutoFit/>
          </a:bodyPr>
          <a:lstStyle/>
          <a:p>
            <a:pPr algn="ctr">
              <a:lnSpc>
                <a:spcPct val="100000"/>
              </a:lnSpc>
              <a:spcBef>
                <a:spcPts val="259"/>
              </a:spcBef>
            </a:pPr>
            <a:r>
              <a:rPr dirty="0" sz="2000" spc="1000" b="1">
                <a:latin typeface="Yu Gothic UI Semibold"/>
                <a:cs typeface="Yu Gothic UI Semibold"/>
              </a:rPr>
              <a:t>「</a:t>
            </a:r>
            <a:r>
              <a:rPr dirty="0" sz="2000" b="1">
                <a:latin typeface="Yu Gothic UI Semibold"/>
                <a:cs typeface="Yu Gothic UI Semibold"/>
              </a:rPr>
              <a:t>日本大改革</a:t>
            </a:r>
            <a:r>
              <a:rPr dirty="0" sz="2000" spc="515" b="1">
                <a:latin typeface="Yu Gothic UI Semibold"/>
                <a:cs typeface="Yu Gothic UI Semibold"/>
              </a:rPr>
              <a:t>プ</a:t>
            </a:r>
            <a:r>
              <a:rPr dirty="0" sz="2000" spc="465" b="1">
                <a:latin typeface="Yu Gothic UI Semibold"/>
                <a:cs typeface="Yu Gothic UI Semibold"/>
              </a:rPr>
              <a:t>ラ</a:t>
            </a:r>
            <a:r>
              <a:rPr dirty="0" sz="2000" spc="505" b="1">
                <a:latin typeface="Yu Gothic UI Semibold"/>
                <a:cs typeface="Yu Gothic UI Semibold"/>
              </a:rPr>
              <a:t>ン</a:t>
            </a:r>
            <a:r>
              <a:rPr dirty="0" sz="2000" spc="1000" b="1">
                <a:latin typeface="Yu Gothic UI Semibold"/>
                <a:cs typeface="Yu Gothic UI Semibold"/>
              </a:rPr>
              <a:t>」</a:t>
            </a:r>
            <a:endParaRPr sz="2000">
              <a:latin typeface="Yu Gothic UI Semibold"/>
              <a:cs typeface="Yu Gothic UI Semibold"/>
            </a:endParaRPr>
          </a:p>
          <a:p>
            <a:pPr algn="ctr" marL="1905">
              <a:lnSpc>
                <a:spcPct val="100000"/>
              </a:lnSpc>
              <a:spcBef>
                <a:spcPts val="80"/>
              </a:spcBef>
            </a:pPr>
            <a:r>
              <a:rPr dirty="0" sz="1000" spc="500" b="1">
                <a:solidFill>
                  <a:srgbClr val="7E7E7E"/>
                </a:solidFill>
                <a:latin typeface="Yu Gothic UI Semibold"/>
                <a:cs typeface="Yu Gothic UI Semibold"/>
              </a:rPr>
              <a:t>〈</a:t>
            </a:r>
            <a:r>
              <a:rPr dirty="0" sz="1000" b="1">
                <a:solidFill>
                  <a:srgbClr val="7E7E7E"/>
                </a:solidFill>
                <a:latin typeface="Yu Gothic UI Semibold"/>
                <a:cs typeface="Yu Gothic UI Semibold"/>
              </a:rPr>
              <a:t>単身</a:t>
            </a:r>
            <a:r>
              <a:rPr dirty="0" sz="1000" spc="160" b="1">
                <a:solidFill>
                  <a:srgbClr val="7E7E7E"/>
                </a:solidFill>
                <a:latin typeface="Yu Gothic UI Semibold"/>
                <a:cs typeface="Yu Gothic UI Semibold"/>
              </a:rPr>
              <a:t>の</a:t>
            </a:r>
            <a:r>
              <a:rPr dirty="0" sz="1000" b="1">
                <a:solidFill>
                  <a:srgbClr val="7E7E7E"/>
                </a:solidFill>
                <a:latin typeface="Yu Gothic UI Semibold"/>
                <a:cs typeface="Yu Gothic UI Semibold"/>
              </a:rPr>
              <a:t>場合</a:t>
            </a:r>
            <a:r>
              <a:rPr dirty="0" sz="1000" spc="15" b="1">
                <a:solidFill>
                  <a:srgbClr val="7E7E7E"/>
                </a:solidFill>
                <a:latin typeface="Yu Gothic UI Semibold"/>
                <a:cs typeface="Yu Gothic UI Semibold"/>
              </a:rPr>
              <a:t> </a:t>
            </a:r>
            <a:r>
              <a:rPr dirty="0" sz="1000" spc="500" b="1">
                <a:solidFill>
                  <a:srgbClr val="7E7E7E"/>
                </a:solidFill>
                <a:latin typeface="Yu Gothic UI Semibold"/>
                <a:cs typeface="Yu Gothic UI Semibold"/>
              </a:rPr>
              <a:t>〉</a:t>
            </a:r>
            <a:endParaRPr sz="1000">
              <a:latin typeface="Yu Gothic UI Semibold"/>
              <a:cs typeface="Yu Gothic UI Semibold"/>
            </a:endParaRPr>
          </a:p>
          <a:p>
            <a:pPr algn="ctr">
              <a:lnSpc>
                <a:spcPct val="100000"/>
              </a:lnSpc>
            </a:pPr>
            <a:r>
              <a:rPr dirty="0" u="sng" sz="1000" spc="10" b="1">
                <a:solidFill>
                  <a:srgbClr val="7E7E7E"/>
                </a:solidFill>
                <a:uFill>
                  <a:solidFill>
                    <a:srgbClr val="7E7E7E"/>
                  </a:solidFill>
                </a:uFill>
                <a:latin typeface="Yu Gothic UI Semibold"/>
                <a:cs typeface="Yu Gothic UI Semibold"/>
              </a:rPr>
              <a:t>BI＋2</a:t>
            </a:r>
            <a:r>
              <a:rPr dirty="0" u="sng" sz="1000" spc="25" b="1">
                <a:solidFill>
                  <a:srgbClr val="7E7E7E"/>
                </a:solidFill>
                <a:uFill>
                  <a:solidFill>
                    <a:srgbClr val="7E7E7E"/>
                  </a:solidFill>
                </a:uFill>
                <a:latin typeface="Yu Gothic UI Semibold"/>
                <a:cs typeface="Yu Gothic UI Semibold"/>
              </a:rPr>
              <a:t> </a:t>
            </a:r>
            <a:r>
              <a:rPr dirty="0" u="sng" sz="1000" b="1">
                <a:solidFill>
                  <a:srgbClr val="7E7E7E"/>
                </a:solidFill>
                <a:uFill>
                  <a:solidFill>
                    <a:srgbClr val="7E7E7E"/>
                  </a:solidFill>
                </a:uFill>
                <a:latin typeface="Yu Gothic UI Semibold"/>
                <a:cs typeface="Yu Gothic UI Semibold"/>
              </a:rPr>
              <a:t>段階</a:t>
            </a:r>
            <a:r>
              <a:rPr dirty="0" u="sng" sz="1000" spc="260" b="1">
                <a:solidFill>
                  <a:srgbClr val="7E7E7E"/>
                </a:solidFill>
                <a:uFill>
                  <a:solidFill>
                    <a:srgbClr val="7E7E7E"/>
                  </a:solidFill>
                </a:uFill>
                <a:latin typeface="Yu Gothic UI Semibold"/>
                <a:cs typeface="Yu Gothic UI Semibold"/>
              </a:rPr>
              <a:t>フラ</a:t>
            </a:r>
            <a:r>
              <a:rPr dirty="0" u="sng" sz="1000" spc="254" b="1">
                <a:solidFill>
                  <a:srgbClr val="7E7E7E"/>
                </a:solidFill>
                <a:uFill>
                  <a:solidFill>
                    <a:srgbClr val="7E7E7E"/>
                  </a:solidFill>
                </a:uFill>
                <a:latin typeface="Yu Gothic UI Semibold"/>
                <a:cs typeface="Yu Gothic UI Semibold"/>
              </a:rPr>
              <a:t>ッ</a:t>
            </a:r>
            <a:r>
              <a:rPr dirty="0" u="sng" sz="1000" spc="260" b="1">
                <a:solidFill>
                  <a:srgbClr val="7E7E7E"/>
                </a:solidFill>
                <a:uFill>
                  <a:solidFill>
                    <a:srgbClr val="7E7E7E"/>
                  </a:solidFill>
                </a:uFill>
                <a:latin typeface="Yu Gothic UI Semibold"/>
                <a:cs typeface="Yu Gothic UI Semibold"/>
              </a:rPr>
              <a:t>ト</a:t>
            </a:r>
            <a:r>
              <a:rPr dirty="0" u="sng" sz="1000" spc="285" b="1">
                <a:solidFill>
                  <a:srgbClr val="7E7E7E"/>
                </a:solidFill>
                <a:uFill>
                  <a:solidFill>
                    <a:srgbClr val="7E7E7E"/>
                  </a:solidFill>
                </a:uFill>
                <a:latin typeface="Yu Gothic UI Semibold"/>
                <a:cs typeface="Yu Gothic UI Semibold"/>
              </a:rPr>
              <a:t>タ</a:t>
            </a:r>
            <a:r>
              <a:rPr dirty="0" u="sng" sz="1000" spc="254" b="1">
                <a:solidFill>
                  <a:srgbClr val="7E7E7E"/>
                </a:solidFill>
                <a:uFill>
                  <a:solidFill>
                    <a:srgbClr val="7E7E7E"/>
                  </a:solidFill>
                </a:uFill>
                <a:latin typeface="Yu Gothic UI Semibold"/>
                <a:cs typeface="Yu Gothic UI Semibold"/>
              </a:rPr>
              <a:t>ッ</a:t>
            </a:r>
            <a:r>
              <a:rPr dirty="0" u="sng" sz="1000" spc="285" b="1">
                <a:solidFill>
                  <a:srgbClr val="7E7E7E"/>
                </a:solidFill>
                <a:uFill>
                  <a:solidFill>
                    <a:srgbClr val="7E7E7E"/>
                  </a:solidFill>
                </a:uFill>
                <a:latin typeface="Yu Gothic UI Semibold"/>
                <a:cs typeface="Yu Gothic UI Semibold"/>
              </a:rPr>
              <a:t>クス</a:t>
            </a:r>
            <a:r>
              <a:rPr dirty="0" u="sng" sz="1000" b="1">
                <a:solidFill>
                  <a:srgbClr val="7E7E7E"/>
                </a:solidFill>
                <a:uFill>
                  <a:solidFill>
                    <a:srgbClr val="7E7E7E"/>
                  </a:solidFill>
                </a:uFill>
                <a:latin typeface="Yu Gothic UI Semibold"/>
                <a:cs typeface="Yu Gothic UI Semibold"/>
              </a:rPr>
              <a:t>＋総合課税</a:t>
            </a:r>
            <a:endParaRPr sz="1000">
              <a:latin typeface="Yu Gothic UI Semibold"/>
              <a:cs typeface="Yu Gothic UI Semibold"/>
            </a:endParaRPr>
          </a:p>
        </p:txBody>
      </p:sp>
      <p:grpSp>
        <p:nvGrpSpPr>
          <p:cNvPr id="10" name="object 10"/>
          <p:cNvGrpSpPr/>
          <p:nvPr/>
        </p:nvGrpSpPr>
        <p:grpSpPr>
          <a:xfrm>
            <a:off x="1851660" y="1196337"/>
            <a:ext cx="1905000" cy="624840"/>
            <a:chOff x="1851660" y="1196337"/>
            <a:chExt cx="1905000" cy="624840"/>
          </a:xfrm>
        </p:grpSpPr>
        <p:sp>
          <p:nvSpPr>
            <p:cNvPr id="11" name="object 11"/>
            <p:cNvSpPr/>
            <p:nvPr/>
          </p:nvSpPr>
          <p:spPr>
            <a:xfrm>
              <a:off x="1864360" y="1209037"/>
              <a:ext cx="1879600" cy="599440"/>
            </a:xfrm>
            <a:custGeom>
              <a:avLst/>
              <a:gdLst/>
              <a:ahLst/>
              <a:cxnLst/>
              <a:rect l="l" t="t" r="r" b="b"/>
              <a:pathLst>
                <a:path w="1879600" h="599439">
                  <a:moveTo>
                    <a:pt x="1779689" y="0"/>
                  </a:moveTo>
                  <a:lnTo>
                    <a:pt x="99910" y="0"/>
                  </a:lnTo>
                  <a:lnTo>
                    <a:pt x="61020" y="7851"/>
                  </a:lnTo>
                  <a:lnTo>
                    <a:pt x="29262" y="29262"/>
                  </a:lnTo>
                  <a:lnTo>
                    <a:pt x="7851" y="61020"/>
                  </a:lnTo>
                  <a:lnTo>
                    <a:pt x="0" y="99910"/>
                  </a:lnTo>
                  <a:lnTo>
                    <a:pt x="0" y="499529"/>
                  </a:lnTo>
                  <a:lnTo>
                    <a:pt x="7851" y="538419"/>
                  </a:lnTo>
                  <a:lnTo>
                    <a:pt x="29262" y="570177"/>
                  </a:lnTo>
                  <a:lnTo>
                    <a:pt x="61020" y="591588"/>
                  </a:lnTo>
                  <a:lnTo>
                    <a:pt x="99910" y="599440"/>
                  </a:lnTo>
                  <a:lnTo>
                    <a:pt x="1779689" y="599440"/>
                  </a:lnTo>
                  <a:lnTo>
                    <a:pt x="1818579" y="591588"/>
                  </a:lnTo>
                  <a:lnTo>
                    <a:pt x="1850337" y="570177"/>
                  </a:lnTo>
                  <a:lnTo>
                    <a:pt x="1871748" y="538419"/>
                  </a:lnTo>
                  <a:lnTo>
                    <a:pt x="1879600" y="499529"/>
                  </a:lnTo>
                  <a:lnTo>
                    <a:pt x="1879600" y="99910"/>
                  </a:lnTo>
                  <a:lnTo>
                    <a:pt x="1871748" y="61020"/>
                  </a:lnTo>
                  <a:lnTo>
                    <a:pt x="1850337" y="29262"/>
                  </a:lnTo>
                  <a:lnTo>
                    <a:pt x="1818579" y="7851"/>
                  </a:lnTo>
                  <a:lnTo>
                    <a:pt x="1779689" y="0"/>
                  </a:lnTo>
                  <a:close/>
                </a:path>
              </a:pathLst>
            </a:custGeom>
            <a:solidFill>
              <a:srgbClr val="FFDCB8"/>
            </a:solidFill>
          </p:spPr>
          <p:txBody>
            <a:bodyPr wrap="square" lIns="0" tIns="0" rIns="0" bIns="0" rtlCol="0"/>
            <a:lstStyle/>
            <a:p/>
          </p:txBody>
        </p:sp>
        <p:sp>
          <p:nvSpPr>
            <p:cNvPr id="12" name="object 12"/>
            <p:cNvSpPr/>
            <p:nvPr/>
          </p:nvSpPr>
          <p:spPr>
            <a:xfrm>
              <a:off x="1864360" y="1209037"/>
              <a:ext cx="1879600" cy="599440"/>
            </a:xfrm>
            <a:custGeom>
              <a:avLst/>
              <a:gdLst/>
              <a:ahLst/>
              <a:cxnLst/>
              <a:rect l="l" t="t" r="r" b="b"/>
              <a:pathLst>
                <a:path w="1879600" h="599439">
                  <a:moveTo>
                    <a:pt x="0" y="99910"/>
                  </a:moveTo>
                  <a:lnTo>
                    <a:pt x="7851" y="61020"/>
                  </a:lnTo>
                  <a:lnTo>
                    <a:pt x="29262" y="29262"/>
                  </a:lnTo>
                  <a:lnTo>
                    <a:pt x="61020" y="7851"/>
                  </a:lnTo>
                  <a:lnTo>
                    <a:pt x="99910" y="0"/>
                  </a:lnTo>
                  <a:lnTo>
                    <a:pt x="1779689" y="0"/>
                  </a:lnTo>
                  <a:lnTo>
                    <a:pt x="1818579" y="7851"/>
                  </a:lnTo>
                  <a:lnTo>
                    <a:pt x="1850337" y="29262"/>
                  </a:lnTo>
                  <a:lnTo>
                    <a:pt x="1871748" y="61020"/>
                  </a:lnTo>
                  <a:lnTo>
                    <a:pt x="1879600" y="99910"/>
                  </a:lnTo>
                  <a:lnTo>
                    <a:pt x="1879600" y="499529"/>
                  </a:lnTo>
                  <a:lnTo>
                    <a:pt x="1871748" y="538419"/>
                  </a:lnTo>
                  <a:lnTo>
                    <a:pt x="1850337" y="570177"/>
                  </a:lnTo>
                  <a:lnTo>
                    <a:pt x="1818579" y="591588"/>
                  </a:lnTo>
                  <a:lnTo>
                    <a:pt x="1779689" y="599440"/>
                  </a:lnTo>
                  <a:lnTo>
                    <a:pt x="99910" y="599440"/>
                  </a:lnTo>
                  <a:lnTo>
                    <a:pt x="61020" y="591588"/>
                  </a:lnTo>
                  <a:lnTo>
                    <a:pt x="29262" y="570177"/>
                  </a:lnTo>
                  <a:lnTo>
                    <a:pt x="7851" y="538419"/>
                  </a:lnTo>
                  <a:lnTo>
                    <a:pt x="0" y="499529"/>
                  </a:lnTo>
                  <a:lnTo>
                    <a:pt x="0" y="99910"/>
                  </a:lnTo>
                  <a:close/>
                </a:path>
              </a:pathLst>
            </a:custGeom>
            <a:ln w="25400">
              <a:solidFill>
                <a:srgbClr val="FF0000"/>
              </a:solidFill>
            </a:ln>
          </p:spPr>
          <p:txBody>
            <a:bodyPr wrap="square" lIns="0" tIns="0" rIns="0" bIns="0" rtlCol="0"/>
            <a:lstStyle/>
            <a:p/>
          </p:txBody>
        </p:sp>
      </p:grpSp>
      <p:sp>
        <p:nvSpPr>
          <p:cNvPr id="13" name="object 13"/>
          <p:cNvSpPr txBox="1"/>
          <p:nvPr/>
        </p:nvSpPr>
        <p:spPr>
          <a:xfrm>
            <a:off x="2281889" y="1325414"/>
            <a:ext cx="1041400" cy="330200"/>
          </a:xfrm>
          <a:prstGeom prst="rect">
            <a:avLst/>
          </a:prstGeom>
        </p:spPr>
        <p:txBody>
          <a:bodyPr wrap="square" lIns="0" tIns="12700" rIns="0" bIns="0" rtlCol="0" vert="horz">
            <a:spAutoFit/>
          </a:bodyPr>
          <a:lstStyle/>
          <a:p>
            <a:pPr marL="12700">
              <a:lnSpc>
                <a:spcPct val="100000"/>
              </a:lnSpc>
              <a:spcBef>
                <a:spcPts val="100"/>
              </a:spcBef>
            </a:pPr>
            <a:r>
              <a:rPr dirty="0" sz="2000" b="1">
                <a:latin typeface="Yu Gothic UI Semibold"/>
                <a:cs typeface="Yu Gothic UI Semibold"/>
              </a:rPr>
              <a:t>現行制度</a:t>
            </a:r>
            <a:endParaRPr sz="2000">
              <a:latin typeface="Yu Gothic UI Semibold"/>
              <a:cs typeface="Yu Gothic UI Semibold"/>
            </a:endParaRPr>
          </a:p>
        </p:txBody>
      </p:sp>
      <p:grpSp>
        <p:nvGrpSpPr>
          <p:cNvPr id="14" name="object 14"/>
          <p:cNvGrpSpPr/>
          <p:nvPr/>
        </p:nvGrpSpPr>
        <p:grpSpPr>
          <a:xfrm>
            <a:off x="2316482" y="1541310"/>
            <a:ext cx="5476875" cy="1087755"/>
            <a:chOff x="2316482" y="1541310"/>
            <a:chExt cx="5476875" cy="1087755"/>
          </a:xfrm>
        </p:grpSpPr>
        <p:sp>
          <p:nvSpPr>
            <p:cNvPr id="15" name="object 15"/>
            <p:cNvSpPr/>
            <p:nvPr/>
          </p:nvSpPr>
          <p:spPr>
            <a:xfrm>
              <a:off x="2329182" y="1803399"/>
              <a:ext cx="125095" cy="812800"/>
            </a:xfrm>
            <a:custGeom>
              <a:avLst/>
              <a:gdLst/>
              <a:ahLst/>
              <a:cxnLst/>
              <a:rect l="l" t="t" r="r" b="b"/>
              <a:pathLst>
                <a:path w="125094" h="812800">
                  <a:moveTo>
                    <a:pt x="124713" y="0"/>
                  </a:moveTo>
                  <a:lnTo>
                    <a:pt x="0" y="812368"/>
                  </a:lnTo>
                </a:path>
              </a:pathLst>
            </a:custGeom>
            <a:ln w="25400">
              <a:solidFill>
                <a:srgbClr val="FF0000"/>
              </a:solidFill>
            </a:ln>
          </p:spPr>
          <p:txBody>
            <a:bodyPr wrap="square" lIns="0" tIns="0" rIns="0" bIns="0" rtlCol="0"/>
            <a:lstStyle/>
            <a:p/>
          </p:txBody>
        </p:sp>
        <p:pic>
          <p:nvPicPr>
            <p:cNvPr id="16" name="object 16"/>
            <p:cNvPicPr/>
            <p:nvPr/>
          </p:nvPicPr>
          <p:blipFill>
            <a:blip r:embed="rId3" cstate="print"/>
            <a:stretch>
              <a:fillRect/>
            </a:stretch>
          </p:blipFill>
          <p:spPr>
            <a:xfrm>
              <a:off x="6734728" y="1541310"/>
              <a:ext cx="1058443" cy="642680"/>
            </a:xfrm>
            <a:prstGeom prst="rect">
              <a:avLst/>
            </a:prstGeom>
          </p:spPr>
        </p:pic>
      </p:grpSp>
      <p:sp>
        <p:nvSpPr>
          <p:cNvPr id="17" name="object 17"/>
          <p:cNvSpPr txBox="1"/>
          <p:nvPr/>
        </p:nvSpPr>
        <p:spPr>
          <a:xfrm>
            <a:off x="7969303" y="1426870"/>
            <a:ext cx="759460" cy="330200"/>
          </a:xfrm>
          <a:prstGeom prst="rect">
            <a:avLst/>
          </a:prstGeom>
        </p:spPr>
        <p:txBody>
          <a:bodyPr wrap="square" lIns="0" tIns="12700" rIns="0" bIns="0" rtlCol="0" vert="horz">
            <a:spAutoFit/>
          </a:bodyPr>
          <a:lstStyle/>
          <a:p>
            <a:pPr marL="12700">
              <a:lnSpc>
                <a:spcPct val="100000"/>
              </a:lnSpc>
              <a:spcBef>
                <a:spcPts val="100"/>
              </a:spcBef>
            </a:pPr>
            <a:r>
              <a:rPr dirty="0" sz="2000" spc="140" b="1">
                <a:solidFill>
                  <a:srgbClr val="FF0000"/>
                </a:solidFill>
                <a:latin typeface="Yu Gothic UI Semibold"/>
                <a:cs typeface="Yu Gothic UI Semibold"/>
              </a:rPr>
              <a:t>16</a:t>
            </a:r>
            <a:r>
              <a:rPr dirty="0" sz="2000" spc="65" b="1">
                <a:solidFill>
                  <a:srgbClr val="FF0000"/>
                </a:solidFill>
                <a:latin typeface="Yu Gothic UI Semibold"/>
                <a:cs typeface="Yu Gothic UI Semibold"/>
              </a:rPr>
              <a:t>.</a:t>
            </a:r>
            <a:r>
              <a:rPr dirty="0" sz="2000" spc="5" b="1">
                <a:solidFill>
                  <a:srgbClr val="FF0000"/>
                </a:solidFill>
                <a:latin typeface="Yu Gothic UI Semibold"/>
                <a:cs typeface="Yu Gothic UI Semibold"/>
              </a:rPr>
              <a:t>2</a:t>
            </a:r>
            <a:r>
              <a:rPr dirty="0" sz="2000" spc="210" b="1">
                <a:solidFill>
                  <a:srgbClr val="FF0000"/>
                </a:solidFill>
                <a:latin typeface="Yu Gothic UI Semibold"/>
                <a:cs typeface="Yu Gothic UI Semibold"/>
              </a:rPr>
              <a:t>%</a:t>
            </a:r>
            <a:endParaRPr sz="2000">
              <a:latin typeface="Yu Gothic UI Semibold"/>
              <a:cs typeface="Yu Gothic UI Semibold"/>
            </a:endParaRPr>
          </a:p>
        </p:txBody>
      </p:sp>
      <p:sp>
        <p:nvSpPr>
          <p:cNvPr id="18" name="object 18"/>
          <p:cNvSpPr txBox="1">
            <a:spLocks noGrp="1"/>
          </p:cNvSpPr>
          <p:nvPr>
            <p:ph type="title"/>
          </p:nvPr>
        </p:nvSpPr>
        <p:spPr>
          <a:xfrm>
            <a:off x="7820967" y="777646"/>
            <a:ext cx="759460" cy="330200"/>
          </a:xfrm>
          <a:prstGeom prst="rect"/>
        </p:spPr>
        <p:txBody>
          <a:bodyPr wrap="square" lIns="0" tIns="12700" rIns="0" bIns="0" rtlCol="0" vert="horz">
            <a:spAutoFit/>
          </a:bodyPr>
          <a:lstStyle/>
          <a:p>
            <a:pPr marL="12700">
              <a:lnSpc>
                <a:spcPct val="100000"/>
              </a:lnSpc>
              <a:spcBef>
                <a:spcPts val="100"/>
              </a:spcBef>
            </a:pPr>
            <a:r>
              <a:rPr dirty="0" u="none" sz="2000" spc="20">
                <a:solidFill>
                  <a:srgbClr val="008000"/>
                </a:solidFill>
              </a:rPr>
              <a:t>30</a:t>
            </a:r>
            <a:r>
              <a:rPr dirty="0" u="none" sz="2000" spc="5">
                <a:solidFill>
                  <a:srgbClr val="008000"/>
                </a:solidFill>
              </a:rPr>
              <a:t>.</a:t>
            </a:r>
            <a:r>
              <a:rPr dirty="0" u="none" sz="2000" spc="5">
                <a:solidFill>
                  <a:srgbClr val="008000"/>
                </a:solidFill>
              </a:rPr>
              <a:t>0</a:t>
            </a:r>
            <a:r>
              <a:rPr dirty="0" u="none" sz="2000" spc="210">
                <a:solidFill>
                  <a:srgbClr val="008000"/>
                </a:solidFill>
              </a:rPr>
              <a:t>%</a:t>
            </a:r>
            <a:endParaRPr sz="2000"/>
          </a:p>
        </p:txBody>
      </p:sp>
      <p:grpSp>
        <p:nvGrpSpPr>
          <p:cNvPr id="19" name="object 19"/>
          <p:cNvGrpSpPr/>
          <p:nvPr/>
        </p:nvGrpSpPr>
        <p:grpSpPr>
          <a:xfrm>
            <a:off x="8638857" y="1069657"/>
            <a:ext cx="421005" cy="941069"/>
            <a:chOff x="8638857" y="1069657"/>
            <a:chExt cx="421005" cy="941069"/>
          </a:xfrm>
        </p:grpSpPr>
        <p:sp>
          <p:nvSpPr>
            <p:cNvPr id="20" name="object 20"/>
            <p:cNvSpPr/>
            <p:nvPr/>
          </p:nvSpPr>
          <p:spPr>
            <a:xfrm>
              <a:off x="8643619" y="1074419"/>
              <a:ext cx="389255" cy="189230"/>
            </a:xfrm>
            <a:custGeom>
              <a:avLst/>
              <a:gdLst/>
              <a:ahLst/>
              <a:cxnLst/>
              <a:rect l="l" t="t" r="r" b="b"/>
              <a:pathLst>
                <a:path w="389254" h="189230">
                  <a:moveTo>
                    <a:pt x="0" y="0"/>
                  </a:moveTo>
                  <a:lnTo>
                    <a:pt x="389204" y="188785"/>
                  </a:lnTo>
                </a:path>
              </a:pathLst>
            </a:custGeom>
            <a:ln w="9525">
              <a:solidFill>
                <a:srgbClr val="000000"/>
              </a:solidFill>
            </a:ln>
          </p:spPr>
          <p:txBody>
            <a:bodyPr wrap="square" lIns="0" tIns="0" rIns="0" bIns="0" rtlCol="0"/>
            <a:lstStyle/>
            <a:p/>
          </p:txBody>
        </p:sp>
        <p:sp>
          <p:nvSpPr>
            <p:cNvPr id="21" name="object 21"/>
            <p:cNvSpPr/>
            <p:nvPr/>
          </p:nvSpPr>
          <p:spPr>
            <a:xfrm>
              <a:off x="8704579" y="1767839"/>
              <a:ext cx="350520" cy="238125"/>
            </a:xfrm>
            <a:custGeom>
              <a:avLst/>
              <a:gdLst/>
              <a:ahLst/>
              <a:cxnLst/>
              <a:rect l="l" t="t" r="r" b="b"/>
              <a:pathLst>
                <a:path w="350520" h="238125">
                  <a:moveTo>
                    <a:pt x="0" y="0"/>
                  </a:moveTo>
                  <a:lnTo>
                    <a:pt x="350037" y="237617"/>
                  </a:lnTo>
                </a:path>
              </a:pathLst>
            </a:custGeom>
            <a:ln w="9524">
              <a:solidFill>
                <a:srgbClr val="000000"/>
              </a:solidFill>
            </a:ln>
          </p:spPr>
          <p:txBody>
            <a:bodyPr wrap="square" lIns="0" tIns="0" rIns="0" bIns="0" rtlCol="0"/>
            <a:lstStyle/>
            <a:p/>
          </p:txBody>
        </p:sp>
      </p:grpSp>
      <p:sp>
        <p:nvSpPr>
          <p:cNvPr id="22" name="object 2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57</a:t>
            </a:r>
          </a:p>
        </p:txBody>
      </p:sp>
      <p:sp>
        <p:nvSpPr>
          <p:cNvPr id="23" name="object 2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41312" y="760412"/>
          <a:ext cx="9155430" cy="5471795"/>
        </p:xfrm>
        <a:graphic>
          <a:graphicData uri="http://schemas.openxmlformats.org/drawingml/2006/table">
            <a:tbl>
              <a:tblPr firstRow="1" bandRow="1">
                <a:tableStyleId>{2D5ABB26-0587-4C30-8999-92F81FD0307C}</a:tableStyleId>
              </a:tblPr>
              <a:tblGrid>
                <a:gridCol w="1499235"/>
                <a:gridCol w="958850"/>
                <a:gridCol w="956310"/>
                <a:gridCol w="956310"/>
                <a:gridCol w="956310"/>
                <a:gridCol w="955039"/>
                <a:gridCol w="956944"/>
                <a:gridCol w="956945"/>
                <a:gridCol w="956945"/>
              </a:tblGrid>
              <a:tr h="236220">
                <a:tc rowSpan="2">
                  <a:txBody>
                    <a:bodyPr/>
                    <a:lstStyle/>
                    <a:p>
                      <a:pPr>
                        <a:lnSpc>
                          <a:spcPct val="100000"/>
                        </a:lnSpc>
                        <a:spcBef>
                          <a:spcPts val="30"/>
                        </a:spcBef>
                      </a:pPr>
                      <a:endParaRPr sz="1050">
                        <a:latin typeface="Times New Roman"/>
                        <a:cs typeface="Times New Roman"/>
                      </a:endParaRPr>
                    </a:p>
                    <a:p>
                      <a:pPr marL="123825" indent="-114935">
                        <a:lnSpc>
                          <a:spcPct val="100000"/>
                        </a:lnSpc>
                        <a:buSzPct val="90909"/>
                        <a:buFont typeface="Segoe UI Emoji"/>
                        <a:buChar char="◼"/>
                        <a:tabLst>
                          <a:tab pos="124460" algn="l"/>
                        </a:tabLst>
                      </a:pPr>
                      <a:r>
                        <a:rPr dirty="0" baseline="2525" sz="1650">
                          <a:latin typeface="MS UI Gothic"/>
                          <a:cs typeface="MS UI Gothic"/>
                        </a:rPr>
                        <a:t>単</a:t>
                      </a:r>
                      <a:r>
                        <a:rPr dirty="0" baseline="2525" sz="1650">
                          <a:latin typeface="MS UI Gothic"/>
                          <a:cs typeface="MS UI Gothic"/>
                        </a:rPr>
                        <a:t>身の場合</a:t>
                      </a:r>
                      <a:endParaRPr baseline="2525" sz="1650">
                        <a:latin typeface="MS UI Gothic"/>
                        <a:cs typeface="MS UI Gothic"/>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568960">
                        <a:lnSpc>
                          <a:spcPct val="100000"/>
                        </a:lnSpc>
                        <a:spcBef>
                          <a:spcPts val="250"/>
                        </a:spcBef>
                      </a:pPr>
                      <a:r>
                        <a:rPr dirty="0" sz="1100">
                          <a:latin typeface="MS UI Gothic"/>
                          <a:cs typeface="MS UI Gothic"/>
                        </a:rPr>
                        <a:t>年収</a:t>
                      </a:r>
                      <a:r>
                        <a:rPr dirty="0" sz="1100" spc="5">
                          <a:latin typeface="MS UI Gothic"/>
                          <a:cs typeface="MS UI Gothic"/>
                        </a:rPr>
                        <a:t>300</a:t>
                      </a:r>
                      <a:r>
                        <a:rPr dirty="0" sz="1100">
                          <a:latin typeface="MS UI Gothic"/>
                          <a:cs typeface="MS UI Gothic"/>
                        </a:rPr>
                        <a:t>万円</a:t>
                      </a:r>
                      <a:endParaRPr sz="1100">
                        <a:latin typeface="MS UI Gothic"/>
                        <a:cs typeface="MS UI Gothic"/>
                      </a:endParaRPr>
                    </a:p>
                  </a:txBody>
                  <a:tcPr marL="0" marR="0" marB="0" marT="317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50"/>
                        </a:spcBef>
                      </a:pPr>
                      <a:r>
                        <a:rPr dirty="0" sz="1100">
                          <a:latin typeface="MS UI Gothic"/>
                          <a:cs typeface="MS UI Gothic"/>
                        </a:rPr>
                        <a:t>年収</a:t>
                      </a:r>
                      <a:r>
                        <a:rPr dirty="0" sz="1100" spc="5">
                          <a:latin typeface="MS UI Gothic"/>
                          <a:cs typeface="MS UI Gothic"/>
                        </a:rPr>
                        <a:t>500</a:t>
                      </a:r>
                      <a:r>
                        <a:rPr dirty="0" sz="1100">
                          <a:latin typeface="MS UI Gothic"/>
                          <a:cs typeface="MS UI Gothic"/>
                        </a:rPr>
                        <a:t>万円</a:t>
                      </a:r>
                      <a:endParaRPr sz="1100">
                        <a:latin typeface="MS UI Gothic"/>
                        <a:cs typeface="MS UI Gothic"/>
                      </a:endParaRPr>
                    </a:p>
                  </a:txBody>
                  <a:tcPr marL="0" marR="0" marB="0" marT="317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50"/>
                        </a:spcBef>
                      </a:pPr>
                      <a:r>
                        <a:rPr dirty="0" sz="1100">
                          <a:latin typeface="MS UI Gothic"/>
                          <a:cs typeface="MS UI Gothic"/>
                        </a:rPr>
                        <a:t>年収</a:t>
                      </a:r>
                      <a:r>
                        <a:rPr dirty="0" sz="1100" spc="5">
                          <a:latin typeface="MS UI Gothic"/>
                          <a:cs typeface="MS UI Gothic"/>
                        </a:rPr>
                        <a:t>700</a:t>
                      </a:r>
                      <a:r>
                        <a:rPr dirty="0" sz="1100">
                          <a:latin typeface="MS UI Gothic"/>
                          <a:cs typeface="MS UI Gothic"/>
                        </a:rPr>
                        <a:t>万円</a:t>
                      </a:r>
                      <a:endParaRPr sz="1100">
                        <a:latin typeface="MS UI Gothic"/>
                        <a:cs typeface="MS UI Gothic"/>
                      </a:endParaRPr>
                    </a:p>
                  </a:txBody>
                  <a:tcPr marL="0" marR="0" marB="0" marT="317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50"/>
                        </a:spcBef>
                      </a:pPr>
                      <a:r>
                        <a:rPr dirty="0" sz="1100">
                          <a:latin typeface="MS UI Gothic"/>
                          <a:cs typeface="MS UI Gothic"/>
                        </a:rPr>
                        <a:t>年収</a:t>
                      </a:r>
                      <a:r>
                        <a:rPr dirty="0" sz="1100" spc="5">
                          <a:latin typeface="MS UI Gothic"/>
                          <a:cs typeface="MS UI Gothic"/>
                        </a:rPr>
                        <a:t>900</a:t>
                      </a:r>
                      <a:r>
                        <a:rPr dirty="0" sz="1100">
                          <a:latin typeface="MS UI Gothic"/>
                          <a:cs typeface="MS UI Gothic"/>
                        </a:rPr>
                        <a:t>万円</a:t>
                      </a:r>
                      <a:endParaRPr sz="1100">
                        <a:latin typeface="MS UI Gothic"/>
                        <a:cs typeface="MS UI Gothic"/>
                      </a:endParaRPr>
                    </a:p>
                  </a:txBody>
                  <a:tcPr marL="0" marR="0" marB="0" marT="317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r>
              <a:tr h="236220">
                <a:tc vMerge="1">
                  <a:txBody>
                    <a:bodyPr/>
                    <a:lstStyle/>
                    <a:p>
                      <a:p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9525">
                        <a:lnSpc>
                          <a:spcPts val="1280"/>
                        </a:lnSpc>
                        <a:spcBef>
                          <a:spcPts val="15"/>
                        </a:spcBef>
                      </a:pPr>
                      <a:r>
                        <a:rPr dirty="0" sz="1100">
                          <a:latin typeface="MS UI Gothic"/>
                          <a:cs typeface="MS UI Gothic"/>
                        </a:rPr>
                        <a:t>年収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0"/>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0"/>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9525">
                        <a:lnSpc>
                          <a:spcPts val="1280"/>
                        </a:lnSpc>
                        <a:spcBef>
                          <a:spcPts val="15"/>
                        </a:spcBef>
                      </a:pPr>
                      <a:r>
                        <a:rPr dirty="0" sz="1100">
                          <a:latin typeface="MS UI Gothic"/>
                          <a:cs typeface="MS UI Gothic"/>
                        </a:rPr>
                        <a:t>課税所得</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982,624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0"/>
                        </a:lnSpc>
                        <a:spcBef>
                          <a:spcPts val="15"/>
                        </a:spcBef>
                      </a:pPr>
                      <a:r>
                        <a:rPr dirty="0" sz="1100">
                          <a:latin typeface="MS UI Gothic"/>
                          <a:cs typeface="MS UI Gothic"/>
                        </a:rPr>
                        <a:t>2,220,044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a:latin typeface="MS UI Gothic"/>
                          <a:cs typeface="MS UI Gothic"/>
                        </a:rPr>
                        <a:t>3,569,416</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810">
                        <a:lnSpc>
                          <a:spcPts val="1280"/>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5,241,600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160">
                        <a:lnSpc>
                          <a:spcPts val="1280"/>
                        </a:lnSpc>
                        <a:spcBef>
                          <a:spcPts val="15"/>
                        </a:spcBef>
                      </a:pPr>
                      <a:r>
                        <a:rPr dirty="0" sz="1100">
                          <a:latin typeface="MS UI Gothic"/>
                          <a:cs typeface="MS UI Gothic"/>
                        </a:rPr>
                        <a:t>税率</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5%</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spc="5">
                          <a:latin typeface="MS UI Gothic"/>
                          <a:cs typeface="MS UI Gothic"/>
                        </a:rPr>
                        <a:t>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spc="5">
                          <a:latin typeface="MS UI Gothic"/>
                          <a:cs typeface="MS UI Gothic"/>
                        </a:rPr>
                        <a:t>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10%/30%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160">
                        <a:lnSpc>
                          <a:spcPts val="1280"/>
                        </a:lnSpc>
                        <a:spcBef>
                          <a:spcPts val="15"/>
                        </a:spcBef>
                      </a:pPr>
                      <a:r>
                        <a:rPr dirty="0" sz="1100">
                          <a:latin typeface="MS UI Gothic"/>
                          <a:cs typeface="MS UI Gothic"/>
                        </a:rPr>
                        <a:t>所得税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49,131</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222,004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500,000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0"/>
                        </a:lnSpc>
                        <a:spcBef>
                          <a:spcPts val="15"/>
                        </a:spcBef>
                      </a:pPr>
                      <a:r>
                        <a:rPr dirty="0" sz="1100">
                          <a:latin typeface="MS UI Gothic"/>
                          <a:cs typeface="MS UI Gothic"/>
                        </a:rPr>
                        <a:t>713,883</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1,048,320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1,300,000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160">
                        <a:lnSpc>
                          <a:spcPts val="1280"/>
                        </a:lnSpc>
                        <a:spcBef>
                          <a:spcPts val="15"/>
                        </a:spcBef>
                      </a:pPr>
                      <a:r>
                        <a:rPr dirty="0" sz="1100">
                          <a:latin typeface="MS UI Gothic"/>
                          <a:cs typeface="MS UI Gothic"/>
                        </a:rPr>
                        <a:t>税額控除</a:t>
                      </a:r>
                      <a:r>
                        <a:rPr dirty="0" sz="1100" spc="10">
                          <a:latin typeface="MS UI Gothic"/>
                          <a:cs typeface="MS UI Gothic"/>
                        </a:rPr>
                        <a:t>/</a:t>
                      </a:r>
                      <a:r>
                        <a:rPr dirty="0" sz="1100" spc="-5">
                          <a:latin typeface="MS UI Gothic"/>
                          <a:cs typeface="MS UI Gothic"/>
                        </a:rPr>
                        <a:t>B</a:t>
                      </a:r>
                      <a:r>
                        <a:rPr dirty="0" sz="1100">
                          <a:latin typeface="MS UI Gothic"/>
                          <a:cs typeface="MS UI Gothic"/>
                        </a:rPr>
                        <a:t>I</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810">
                        <a:lnSpc>
                          <a:spcPts val="1280"/>
                        </a:lnSpc>
                        <a:spcBef>
                          <a:spcPts val="15"/>
                        </a:spcBef>
                      </a:pPr>
                      <a:r>
                        <a:rPr dirty="0" sz="1100">
                          <a:latin typeface="MS UI Gothic"/>
                          <a:cs typeface="MS UI Gothic"/>
                        </a:rPr>
                        <a:t>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720,000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97,500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720,000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0"/>
                        </a:lnSpc>
                        <a:spcBef>
                          <a:spcPts val="15"/>
                        </a:spcBef>
                      </a:pPr>
                      <a:r>
                        <a:rPr dirty="0" sz="1100">
                          <a:latin typeface="MS UI Gothic"/>
                          <a:cs typeface="MS UI Gothic"/>
                        </a:rPr>
                        <a:t>427,500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720,000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427,500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720,000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344170">
                <a:tc>
                  <a:txBody>
                    <a:bodyPr/>
                    <a:lstStyle/>
                    <a:p>
                      <a:pPr marL="10795">
                        <a:lnSpc>
                          <a:spcPct val="100000"/>
                        </a:lnSpc>
                        <a:spcBef>
                          <a:spcPts val="675"/>
                        </a:spcBef>
                      </a:pPr>
                      <a:r>
                        <a:rPr dirty="0" sz="1100">
                          <a:latin typeface="MS UI Gothic"/>
                          <a:cs typeface="MS UI Gothic"/>
                        </a:rPr>
                        <a:t>手取</a:t>
                      </a:r>
                      <a:r>
                        <a:rPr dirty="0" sz="1100" spc="5">
                          <a:latin typeface="MS UI Gothic"/>
                          <a:cs typeface="MS UI Gothic"/>
                        </a:rPr>
                        <a:t>り</a:t>
                      </a:r>
                      <a:r>
                        <a:rPr dirty="0" sz="1100">
                          <a:latin typeface="MS UI Gothic"/>
                          <a:cs typeface="MS UI Gothic"/>
                        </a:rPr>
                        <a:t>金額</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2,950,869</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3,420,000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ct val="100000"/>
                        </a:lnSpc>
                        <a:spcBef>
                          <a:spcPts val="675"/>
                        </a:spcBef>
                      </a:pPr>
                      <a:r>
                        <a:rPr dirty="0" sz="1100">
                          <a:latin typeface="MS UI Gothic"/>
                          <a:cs typeface="MS UI Gothic"/>
                        </a:rPr>
                        <a:t>4,875,496</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5,220,000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ct val="100000"/>
                        </a:lnSpc>
                        <a:spcBef>
                          <a:spcPts val="675"/>
                        </a:spcBef>
                      </a:pPr>
                      <a:r>
                        <a:rPr dirty="0" sz="1100">
                          <a:latin typeface="MS UI Gothic"/>
                          <a:cs typeface="MS UI Gothic"/>
                        </a:rPr>
                        <a:t>6,713,617</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ct val="100000"/>
                        </a:lnSpc>
                        <a:spcBef>
                          <a:spcPts val="675"/>
                        </a:spcBef>
                      </a:pPr>
                      <a:r>
                        <a:rPr dirty="0" sz="1100">
                          <a:latin typeface="MS UI Gothic"/>
                          <a:cs typeface="MS UI Gothic"/>
                        </a:rPr>
                        <a:t>7,020,000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ct val="100000"/>
                        </a:lnSpc>
                        <a:spcBef>
                          <a:spcPts val="675"/>
                        </a:spcBef>
                      </a:pPr>
                      <a:r>
                        <a:rPr dirty="0" sz="1100">
                          <a:latin typeface="MS UI Gothic"/>
                          <a:cs typeface="MS UI Gothic"/>
                        </a:rPr>
                        <a:t>8,379,180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ct val="100000"/>
                        </a:lnSpc>
                        <a:spcBef>
                          <a:spcPts val="675"/>
                        </a:spcBef>
                      </a:pPr>
                      <a:r>
                        <a:rPr dirty="0" sz="1100">
                          <a:latin typeface="MS UI Gothic"/>
                          <a:cs typeface="MS UI Gothic"/>
                        </a:rPr>
                        <a:t>8,420,000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gridSpan="9">
                  <a:txBody>
                    <a:bodyPr/>
                    <a:lstStyle/>
                    <a:p>
                      <a:pPr>
                        <a:lnSpc>
                          <a:spcPct val="100000"/>
                        </a:lnSpc>
                      </a:pPr>
                      <a:endParaRPr sz="1000">
                        <a:latin typeface="Times New Roman"/>
                        <a:cs typeface="Times New Roman"/>
                      </a:endParaRPr>
                    </a:p>
                  </a:txBody>
                  <a:tcPr marL="0" marR="0" marB="0" marT="0">
                    <a:lnT w="6350">
                      <a:solidFill>
                        <a:srgbClr val="000000"/>
                      </a:solidFill>
                      <a:prstDash val="solid"/>
                    </a:lnT>
                    <a:lnB w="63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36220">
                <a:tc rowSpan="2">
                  <a:txBody>
                    <a:bodyPr/>
                    <a:lstStyle/>
                    <a:p>
                      <a:pPr>
                        <a:lnSpc>
                          <a:spcPct val="100000"/>
                        </a:lnSpc>
                        <a:spcBef>
                          <a:spcPts val="30"/>
                        </a:spcBef>
                      </a:pPr>
                      <a:endParaRPr sz="1050">
                        <a:latin typeface="Times New Roman"/>
                        <a:cs typeface="Times New Roman"/>
                      </a:endParaRPr>
                    </a:p>
                    <a:p>
                      <a:pPr marL="125095" indent="-114935">
                        <a:lnSpc>
                          <a:spcPct val="100000"/>
                        </a:lnSpc>
                        <a:buSzPct val="90909"/>
                        <a:buFont typeface="Segoe UI Emoji"/>
                        <a:buChar char="◼"/>
                        <a:tabLst>
                          <a:tab pos="125730" algn="l"/>
                        </a:tabLst>
                      </a:pPr>
                      <a:r>
                        <a:rPr dirty="0" baseline="2525" sz="1650">
                          <a:latin typeface="MS UI Gothic"/>
                          <a:cs typeface="MS UI Gothic"/>
                        </a:rPr>
                        <a:t>配偶者有</a:t>
                      </a:r>
                      <a:r>
                        <a:rPr dirty="0" baseline="2525" sz="1650" spc="7">
                          <a:latin typeface="MS UI Gothic"/>
                          <a:cs typeface="MS UI Gothic"/>
                        </a:rPr>
                        <a:t>り</a:t>
                      </a:r>
                      <a:r>
                        <a:rPr dirty="0" baseline="2525" sz="1650">
                          <a:latin typeface="MS UI Gothic"/>
                          <a:cs typeface="MS UI Gothic"/>
                        </a:rPr>
                        <a:t>の場合</a:t>
                      </a:r>
                      <a:endParaRPr baseline="2525" sz="1650">
                        <a:latin typeface="MS UI Gothic"/>
                        <a:cs typeface="MS UI Gothic"/>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569595">
                        <a:lnSpc>
                          <a:spcPct val="100000"/>
                        </a:lnSpc>
                        <a:spcBef>
                          <a:spcPts val="245"/>
                        </a:spcBef>
                      </a:pPr>
                      <a:r>
                        <a:rPr dirty="0" sz="1100">
                          <a:latin typeface="MS UI Gothic"/>
                          <a:cs typeface="MS UI Gothic"/>
                        </a:rPr>
                        <a:t>年収</a:t>
                      </a:r>
                      <a:r>
                        <a:rPr dirty="0" sz="1100" spc="5">
                          <a:latin typeface="MS UI Gothic"/>
                          <a:cs typeface="MS UI Gothic"/>
                        </a:rPr>
                        <a:t>300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9595">
                        <a:lnSpc>
                          <a:spcPct val="100000"/>
                        </a:lnSpc>
                        <a:spcBef>
                          <a:spcPts val="245"/>
                        </a:spcBef>
                      </a:pPr>
                      <a:r>
                        <a:rPr dirty="0" sz="1100">
                          <a:latin typeface="MS UI Gothic"/>
                          <a:cs typeface="MS UI Gothic"/>
                        </a:rPr>
                        <a:t>年収</a:t>
                      </a:r>
                      <a:r>
                        <a:rPr dirty="0" sz="1100" spc="5">
                          <a:latin typeface="MS UI Gothic"/>
                          <a:cs typeface="MS UI Gothic"/>
                        </a:rPr>
                        <a:t>500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70230">
                        <a:lnSpc>
                          <a:spcPct val="100000"/>
                        </a:lnSpc>
                        <a:spcBef>
                          <a:spcPts val="245"/>
                        </a:spcBef>
                      </a:pPr>
                      <a:r>
                        <a:rPr dirty="0" sz="1100">
                          <a:latin typeface="MS UI Gothic"/>
                          <a:cs typeface="MS UI Gothic"/>
                        </a:rPr>
                        <a:t>年収</a:t>
                      </a:r>
                      <a:r>
                        <a:rPr dirty="0" sz="1100" spc="5">
                          <a:latin typeface="MS UI Gothic"/>
                          <a:cs typeface="MS UI Gothic"/>
                        </a:rPr>
                        <a:t>700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70230">
                        <a:lnSpc>
                          <a:spcPct val="100000"/>
                        </a:lnSpc>
                        <a:spcBef>
                          <a:spcPts val="245"/>
                        </a:spcBef>
                      </a:pPr>
                      <a:r>
                        <a:rPr dirty="0" sz="1100">
                          <a:latin typeface="MS UI Gothic"/>
                          <a:cs typeface="MS UI Gothic"/>
                        </a:rPr>
                        <a:t>年収</a:t>
                      </a:r>
                      <a:r>
                        <a:rPr dirty="0" sz="1100" spc="5">
                          <a:latin typeface="MS UI Gothic"/>
                          <a:cs typeface="MS UI Gothic"/>
                        </a:rPr>
                        <a:t>900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r>
              <a:tr h="236220">
                <a:tc vMerge="1">
                  <a:txBody>
                    <a:bodyPr/>
                    <a:lstStyle/>
                    <a:p>
                      <a:p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909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669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909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669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909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669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909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669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795">
                        <a:lnSpc>
                          <a:spcPts val="1285"/>
                        </a:lnSpc>
                        <a:spcBef>
                          <a:spcPts val="15"/>
                        </a:spcBef>
                      </a:pPr>
                      <a:r>
                        <a:rPr dirty="0" sz="1100">
                          <a:latin typeface="MS UI Gothic"/>
                          <a:cs typeface="MS UI Gothic"/>
                        </a:rPr>
                        <a:t>年収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795">
                        <a:lnSpc>
                          <a:spcPts val="1285"/>
                        </a:lnSpc>
                        <a:spcBef>
                          <a:spcPts val="15"/>
                        </a:spcBef>
                      </a:pPr>
                      <a:r>
                        <a:rPr dirty="0" sz="1100">
                          <a:latin typeface="MS UI Gothic"/>
                          <a:cs typeface="MS UI Gothic"/>
                        </a:rPr>
                        <a:t>課税所得</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602,624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ts val="1285"/>
                        </a:lnSpc>
                        <a:spcBef>
                          <a:spcPts val="15"/>
                        </a:spcBef>
                      </a:pPr>
                      <a:r>
                        <a:rPr dirty="0" sz="1100">
                          <a:latin typeface="MS UI Gothic"/>
                          <a:cs typeface="MS UI Gothic"/>
                        </a:rPr>
                        <a:t>1,840,044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a:lnSpc>
                          <a:spcPts val="1285"/>
                        </a:lnSpc>
                        <a:spcBef>
                          <a:spcPts val="15"/>
                        </a:spcBef>
                      </a:pPr>
                      <a:r>
                        <a:rPr dirty="0" sz="1100">
                          <a:latin typeface="MS UI Gothic"/>
                          <a:cs typeface="MS UI Gothic"/>
                        </a:rPr>
                        <a:t>3,189,416</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ts val="1285"/>
                        </a:lnSpc>
                        <a:spcBef>
                          <a:spcPts val="15"/>
                        </a:spcBef>
                      </a:pPr>
                      <a:r>
                        <a:rPr dirty="0" sz="1100">
                          <a:latin typeface="MS UI Gothic"/>
                          <a:cs typeface="MS UI Gothic"/>
                        </a:rPr>
                        <a:t>4,861,600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795">
                        <a:lnSpc>
                          <a:spcPts val="1280"/>
                        </a:lnSpc>
                        <a:spcBef>
                          <a:spcPts val="15"/>
                        </a:spcBef>
                      </a:pPr>
                      <a:r>
                        <a:rPr dirty="0" sz="1100">
                          <a:latin typeface="MS UI Gothic"/>
                          <a:cs typeface="MS UI Gothic"/>
                        </a:rPr>
                        <a:t>税率</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0"/>
                        </a:lnSpc>
                        <a:spcBef>
                          <a:spcPts val="15"/>
                        </a:spcBef>
                      </a:pPr>
                      <a:r>
                        <a:rPr dirty="0" sz="1100" spc="5">
                          <a:latin typeface="MS UI Gothic"/>
                          <a:cs typeface="MS UI Gothic"/>
                        </a:rPr>
                        <a:t>5%</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905">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spc="5">
                          <a:latin typeface="MS UI Gothic"/>
                          <a:cs typeface="MS UI Gothic"/>
                        </a:rPr>
                        <a:t>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spc="5">
                          <a:latin typeface="MS UI Gothic"/>
                          <a:cs typeface="MS UI Gothic"/>
                        </a:rPr>
                        <a:t>10%/30%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1430">
                        <a:lnSpc>
                          <a:spcPts val="1280"/>
                        </a:lnSpc>
                        <a:spcBef>
                          <a:spcPts val="15"/>
                        </a:spcBef>
                      </a:pPr>
                      <a:r>
                        <a:rPr dirty="0" sz="1100">
                          <a:latin typeface="MS UI Gothic"/>
                          <a:cs typeface="MS UI Gothic"/>
                        </a:rPr>
                        <a:t>所得税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a:latin typeface="MS UI Gothic"/>
                          <a:cs typeface="MS UI Gothic"/>
                        </a:rPr>
                        <a:t>30,131</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a:latin typeface="MS UI Gothic"/>
                          <a:cs typeface="MS UI Gothic"/>
                        </a:rPr>
                        <a:t>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a:latin typeface="MS UI Gothic"/>
                          <a:cs typeface="MS UI Gothic"/>
                        </a:rPr>
                        <a:t>184,004</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a:latin typeface="MS UI Gothic"/>
                          <a:cs typeface="MS UI Gothic"/>
                        </a:rPr>
                        <a:t>500,000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a:lnSpc>
                          <a:spcPts val="1280"/>
                        </a:lnSpc>
                        <a:spcBef>
                          <a:spcPts val="15"/>
                        </a:spcBef>
                      </a:pPr>
                      <a:r>
                        <a:rPr dirty="0" sz="1100">
                          <a:latin typeface="MS UI Gothic"/>
                          <a:cs typeface="MS UI Gothic"/>
                        </a:rPr>
                        <a:t>318,942</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a:latin typeface="MS UI Gothic"/>
                          <a:cs typeface="MS UI Gothic"/>
                        </a:rPr>
                        <a:t>700,000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0"/>
                        </a:lnSpc>
                        <a:spcBef>
                          <a:spcPts val="15"/>
                        </a:spcBef>
                      </a:pPr>
                      <a:r>
                        <a:rPr dirty="0" sz="1100">
                          <a:latin typeface="MS UI Gothic"/>
                          <a:cs typeface="MS UI Gothic"/>
                        </a:rPr>
                        <a:t>972,320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1270">
                        <a:lnSpc>
                          <a:spcPts val="1280"/>
                        </a:lnSpc>
                        <a:spcBef>
                          <a:spcPts val="15"/>
                        </a:spcBef>
                      </a:pPr>
                      <a:r>
                        <a:rPr dirty="0" sz="1100">
                          <a:latin typeface="MS UI Gothic"/>
                          <a:cs typeface="MS UI Gothic"/>
                        </a:rPr>
                        <a:t>1,300,000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9525">
                        <a:lnSpc>
                          <a:spcPts val="1280"/>
                        </a:lnSpc>
                        <a:spcBef>
                          <a:spcPts val="15"/>
                        </a:spcBef>
                      </a:pPr>
                      <a:r>
                        <a:rPr dirty="0" sz="1100">
                          <a:latin typeface="MS UI Gothic"/>
                          <a:cs typeface="MS UI Gothic"/>
                        </a:rPr>
                        <a:t>税額控除</a:t>
                      </a:r>
                      <a:r>
                        <a:rPr dirty="0" sz="1100" spc="10">
                          <a:latin typeface="MS UI Gothic"/>
                          <a:cs typeface="MS UI Gothic"/>
                        </a:rPr>
                        <a:t>/</a:t>
                      </a:r>
                      <a:r>
                        <a:rPr dirty="0" sz="1100" spc="-5">
                          <a:latin typeface="MS UI Gothic"/>
                          <a:cs typeface="MS UI Gothic"/>
                        </a:rPr>
                        <a:t>B</a:t>
                      </a:r>
                      <a:r>
                        <a:rPr dirty="0" sz="1100">
                          <a:latin typeface="MS UI Gothic"/>
                          <a:cs typeface="MS UI Gothic"/>
                        </a:rPr>
                        <a:t>I</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4445">
                        <a:lnSpc>
                          <a:spcPts val="1280"/>
                        </a:lnSpc>
                        <a:spcBef>
                          <a:spcPts val="15"/>
                        </a:spcBef>
                      </a:pPr>
                      <a:r>
                        <a:rPr dirty="0" sz="1100">
                          <a:latin typeface="MS UI Gothic"/>
                          <a:cs typeface="MS UI Gothic"/>
                        </a:rPr>
                        <a:t>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1,440,000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0"/>
                        </a:lnSpc>
                        <a:spcBef>
                          <a:spcPts val="15"/>
                        </a:spcBef>
                      </a:pPr>
                      <a:r>
                        <a:rPr dirty="0" sz="1100">
                          <a:latin typeface="MS UI Gothic"/>
                          <a:cs typeface="MS UI Gothic"/>
                        </a:rPr>
                        <a:t>97,500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1,440,000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ts val="1280"/>
                        </a:lnSpc>
                        <a:spcBef>
                          <a:spcPts val="15"/>
                        </a:spcBef>
                      </a:pPr>
                      <a:r>
                        <a:rPr dirty="0" sz="1100">
                          <a:latin typeface="MS UI Gothic"/>
                          <a:cs typeface="MS UI Gothic"/>
                        </a:rPr>
                        <a:t>97,500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1,440,000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0"/>
                        </a:lnSpc>
                        <a:spcBef>
                          <a:spcPts val="15"/>
                        </a:spcBef>
                      </a:pPr>
                      <a:r>
                        <a:rPr dirty="0" sz="1100">
                          <a:latin typeface="MS UI Gothic"/>
                          <a:cs typeface="MS UI Gothic"/>
                        </a:rPr>
                        <a:t>427,500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1,440,000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344170">
                <a:tc>
                  <a:txBody>
                    <a:bodyPr/>
                    <a:lstStyle/>
                    <a:p>
                      <a:pPr marL="9525">
                        <a:lnSpc>
                          <a:spcPct val="100000"/>
                        </a:lnSpc>
                        <a:spcBef>
                          <a:spcPts val="675"/>
                        </a:spcBef>
                      </a:pPr>
                      <a:r>
                        <a:rPr dirty="0" sz="1100">
                          <a:latin typeface="MS UI Gothic"/>
                          <a:cs typeface="MS UI Gothic"/>
                        </a:rPr>
                        <a:t>手取</a:t>
                      </a:r>
                      <a:r>
                        <a:rPr dirty="0" sz="1100" spc="5">
                          <a:latin typeface="MS UI Gothic"/>
                          <a:cs typeface="MS UI Gothic"/>
                        </a:rPr>
                        <a:t>り</a:t>
                      </a:r>
                      <a:r>
                        <a:rPr dirty="0" sz="1100">
                          <a:latin typeface="MS UI Gothic"/>
                          <a:cs typeface="MS UI Gothic"/>
                        </a:rPr>
                        <a:t>金額</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ct val="100000"/>
                        </a:lnSpc>
                        <a:spcBef>
                          <a:spcPts val="675"/>
                        </a:spcBef>
                      </a:pPr>
                      <a:r>
                        <a:rPr dirty="0" sz="1100">
                          <a:latin typeface="MS UI Gothic"/>
                          <a:cs typeface="MS UI Gothic"/>
                        </a:rPr>
                        <a:t>2,969,869</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ct val="100000"/>
                        </a:lnSpc>
                        <a:spcBef>
                          <a:spcPts val="675"/>
                        </a:spcBef>
                      </a:pPr>
                      <a:r>
                        <a:rPr dirty="0" sz="1100">
                          <a:latin typeface="MS UI Gothic"/>
                          <a:cs typeface="MS UI Gothic"/>
                        </a:rPr>
                        <a:t>4,140,000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ct val="100000"/>
                        </a:lnSpc>
                        <a:spcBef>
                          <a:spcPts val="675"/>
                        </a:spcBef>
                      </a:pPr>
                      <a:r>
                        <a:rPr dirty="0" sz="1100">
                          <a:latin typeface="MS UI Gothic"/>
                          <a:cs typeface="MS UI Gothic"/>
                        </a:rPr>
                        <a:t>4,913,496</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ct val="100000"/>
                        </a:lnSpc>
                        <a:spcBef>
                          <a:spcPts val="675"/>
                        </a:spcBef>
                      </a:pPr>
                      <a:r>
                        <a:rPr dirty="0" sz="1100">
                          <a:latin typeface="MS UI Gothic"/>
                          <a:cs typeface="MS UI Gothic"/>
                        </a:rPr>
                        <a:t>5,940,000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905">
                        <a:lnSpc>
                          <a:spcPct val="100000"/>
                        </a:lnSpc>
                        <a:spcBef>
                          <a:spcPts val="675"/>
                        </a:spcBef>
                      </a:pPr>
                      <a:r>
                        <a:rPr dirty="0" sz="1100">
                          <a:latin typeface="MS UI Gothic"/>
                          <a:cs typeface="MS UI Gothic"/>
                        </a:rPr>
                        <a:t>6,778,558</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ct val="100000"/>
                        </a:lnSpc>
                        <a:spcBef>
                          <a:spcPts val="675"/>
                        </a:spcBef>
                      </a:pPr>
                      <a:r>
                        <a:rPr dirty="0" sz="1100">
                          <a:latin typeface="MS UI Gothic"/>
                          <a:cs typeface="MS UI Gothic"/>
                        </a:rPr>
                        <a:t>7,740,000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ct val="100000"/>
                        </a:lnSpc>
                        <a:spcBef>
                          <a:spcPts val="675"/>
                        </a:spcBef>
                      </a:pPr>
                      <a:r>
                        <a:rPr dirty="0" sz="1100">
                          <a:latin typeface="MS UI Gothic"/>
                          <a:cs typeface="MS UI Gothic"/>
                        </a:rPr>
                        <a:t>8,455,180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ct val="100000"/>
                        </a:lnSpc>
                        <a:spcBef>
                          <a:spcPts val="675"/>
                        </a:spcBef>
                      </a:pPr>
                      <a:r>
                        <a:rPr dirty="0" sz="1100">
                          <a:latin typeface="MS UI Gothic"/>
                          <a:cs typeface="MS UI Gothic"/>
                        </a:rPr>
                        <a:t>9,140,000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gridSpan="9">
                  <a:txBody>
                    <a:bodyPr/>
                    <a:lstStyle/>
                    <a:p>
                      <a:pPr>
                        <a:lnSpc>
                          <a:spcPct val="100000"/>
                        </a:lnSpc>
                      </a:pPr>
                      <a:endParaRPr sz="1000">
                        <a:latin typeface="Times New Roman"/>
                        <a:cs typeface="Times New Roman"/>
                      </a:endParaRPr>
                    </a:p>
                  </a:txBody>
                  <a:tcPr marL="0" marR="0" marB="0" marT="0">
                    <a:lnT w="6350">
                      <a:solidFill>
                        <a:srgbClr val="000000"/>
                      </a:solidFill>
                      <a:prstDash val="solid"/>
                    </a:lnT>
                    <a:lnB w="63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36220">
                <a:tc rowSpan="2">
                  <a:txBody>
                    <a:bodyPr/>
                    <a:lstStyle/>
                    <a:p>
                      <a:pPr>
                        <a:lnSpc>
                          <a:spcPct val="100000"/>
                        </a:lnSpc>
                        <a:spcBef>
                          <a:spcPts val="30"/>
                        </a:spcBef>
                      </a:pPr>
                      <a:endParaRPr sz="1050">
                        <a:latin typeface="Times New Roman"/>
                        <a:cs typeface="Times New Roman"/>
                      </a:endParaRPr>
                    </a:p>
                    <a:p>
                      <a:pPr marL="123825" indent="-114935">
                        <a:lnSpc>
                          <a:spcPct val="100000"/>
                        </a:lnSpc>
                        <a:buSzPct val="90909"/>
                        <a:buFont typeface="Segoe UI Emoji"/>
                        <a:buChar char="◼"/>
                        <a:tabLst>
                          <a:tab pos="124460" algn="l"/>
                        </a:tabLst>
                      </a:pPr>
                      <a:r>
                        <a:rPr dirty="0" baseline="2525" sz="1650">
                          <a:latin typeface="MS UI Gothic"/>
                          <a:cs typeface="MS UI Gothic"/>
                        </a:rPr>
                        <a:t>配偶者＋子</a:t>
                      </a:r>
                      <a:r>
                        <a:rPr dirty="0" baseline="2525" sz="1650" spc="7">
                          <a:latin typeface="MS UI Gothic"/>
                          <a:cs typeface="MS UI Gothic"/>
                        </a:rPr>
                        <a:t>1</a:t>
                      </a:r>
                      <a:r>
                        <a:rPr dirty="0" baseline="2525" sz="1650">
                          <a:latin typeface="MS UI Gothic"/>
                          <a:cs typeface="MS UI Gothic"/>
                        </a:rPr>
                        <a:t>人の場合</a:t>
                      </a:r>
                      <a:endParaRPr baseline="2525" sz="1650">
                        <a:latin typeface="MS UI Gothic"/>
                        <a:cs typeface="MS UI Gothic"/>
                      </a:endParaR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marL="568960">
                        <a:lnSpc>
                          <a:spcPct val="100000"/>
                        </a:lnSpc>
                        <a:spcBef>
                          <a:spcPts val="245"/>
                        </a:spcBef>
                      </a:pPr>
                      <a:r>
                        <a:rPr dirty="0" sz="1100">
                          <a:latin typeface="MS UI Gothic"/>
                          <a:cs typeface="MS UI Gothic"/>
                        </a:rPr>
                        <a:t>年収</a:t>
                      </a:r>
                      <a:r>
                        <a:rPr dirty="0" sz="1100" spc="5">
                          <a:latin typeface="MS UI Gothic"/>
                          <a:cs typeface="MS UI Gothic"/>
                        </a:rPr>
                        <a:t>300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45"/>
                        </a:spcBef>
                      </a:pPr>
                      <a:r>
                        <a:rPr dirty="0" sz="1100">
                          <a:latin typeface="MS UI Gothic"/>
                          <a:cs typeface="MS UI Gothic"/>
                        </a:rPr>
                        <a:t>年収</a:t>
                      </a:r>
                      <a:r>
                        <a:rPr dirty="0" sz="1100" spc="5">
                          <a:latin typeface="MS UI Gothic"/>
                          <a:cs typeface="MS UI Gothic"/>
                        </a:rPr>
                        <a:t>500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45"/>
                        </a:spcBef>
                      </a:pPr>
                      <a:r>
                        <a:rPr dirty="0" sz="1100">
                          <a:latin typeface="MS UI Gothic"/>
                          <a:cs typeface="MS UI Gothic"/>
                        </a:rPr>
                        <a:t>年収</a:t>
                      </a:r>
                      <a:r>
                        <a:rPr dirty="0" sz="1100" spc="5">
                          <a:latin typeface="MS UI Gothic"/>
                          <a:cs typeface="MS UI Gothic"/>
                        </a:rPr>
                        <a:t>700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c gridSpan="2">
                  <a:txBody>
                    <a:bodyPr/>
                    <a:lstStyle/>
                    <a:p>
                      <a:pPr marL="568960">
                        <a:lnSpc>
                          <a:spcPct val="100000"/>
                        </a:lnSpc>
                        <a:spcBef>
                          <a:spcPts val="245"/>
                        </a:spcBef>
                      </a:pPr>
                      <a:r>
                        <a:rPr dirty="0" sz="1100">
                          <a:latin typeface="MS UI Gothic"/>
                          <a:cs typeface="MS UI Gothic"/>
                        </a:rPr>
                        <a:t>年収</a:t>
                      </a:r>
                      <a:r>
                        <a:rPr dirty="0" sz="1100" spc="5">
                          <a:latin typeface="MS UI Gothic"/>
                          <a:cs typeface="MS UI Gothic"/>
                        </a:rPr>
                        <a:t>900</a:t>
                      </a:r>
                      <a:r>
                        <a:rPr dirty="0" sz="1100">
                          <a:latin typeface="MS UI Gothic"/>
                          <a:cs typeface="MS UI Gothic"/>
                        </a:rPr>
                        <a:t>万円</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pPr/>
                    </a:p>
                  </a:txBody>
                  <a:tcPr marL="0" marR="0" marB="0" marT="0"/>
                </a:tc>
              </a:tr>
              <a:tr h="236220">
                <a:tc vMerge="1">
                  <a:txBody>
                    <a:bodyPr/>
                    <a:lstStyle/>
                    <a:p>
                      <a:pPr/>
                    </a:p>
                  </a:txBody>
                  <a:tcPr marL="0" marR="0" marB="0" marT="381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marL="337820">
                        <a:lnSpc>
                          <a:spcPct val="100000"/>
                        </a:lnSpc>
                        <a:spcBef>
                          <a:spcPts val="245"/>
                        </a:spcBef>
                      </a:pPr>
                      <a:r>
                        <a:rPr dirty="0" sz="1100">
                          <a:latin typeface="MS UI Gothic"/>
                          <a:cs typeface="MS UI Gothic"/>
                        </a:rPr>
                        <a:t>現行</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85420">
                        <a:lnSpc>
                          <a:spcPct val="100000"/>
                        </a:lnSpc>
                        <a:spcBef>
                          <a:spcPts val="245"/>
                        </a:spcBef>
                      </a:pPr>
                      <a:r>
                        <a:rPr dirty="0" sz="1100">
                          <a:latin typeface="MS UI Gothic"/>
                          <a:cs typeface="MS UI Gothic"/>
                        </a:rPr>
                        <a:t>新シ</a:t>
                      </a:r>
                      <a:r>
                        <a:rPr dirty="0" sz="1100" spc="-5">
                          <a:latin typeface="MS UI Gothic"/>
                          <a:cs typeface="MS UI Gothic"/>
                        </a:rPr>
                        <a:t>ステム</a:t>
                      </a:r>
                      <a:endParaRPr sz="1100">
                        <a:latin typeface="MS UI Gothic"/>
                        <a:cs typeface="MS UI Gothic"/>
                      </a:endParaRPr>
                    </a:p>
                  </a:txBody>
                  <a:tcPr marL="0" marR="0" marB="0" marT="3111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9525">
                        <a:lnSpc>
                          <a:spcPts val="1285"/>
                        </a:lnSpc>
                        <a:spcBef>
                          <a:spcPts val="15"/>
                        </a:spcBef>
                      </a:pPr>
                      <a:r>
                        <a:rPr dirty="0" sz="1100">
                          <a:latin typeface="MS UI Gothic"/>
                          <a:cs typeface="MS UI Gothic"/>
                        </a:rPr>
                        <a:t>年収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175">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810">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165">
                <a:tc>
                  <a:txBody>
                    <a:bodyPr/>
                    <a:lstStyle/>
                    <a:p>
                      <a:pPr marL="10160">
                        <a:lnSpc>
                          <a:spcPts val="1285"/>
                        </a:lnSpc>
                        <a:spcBef>
                          <a:spcPts val="15"/>
                        </a:spcBef>
                      </a:pPr>
                      <a:r>
                        <a:rPr dirty="0" sz="1100">
                          <a:latin typeface="MS UI Gothic"/>
                          <a:cs typeface="MS UI Gothic"/>
                        </a:rPr>
                        <a:t>課税所得</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258,000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3,000,000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5"/>
                        </a:lnSpc>
                        <a:spcBef>
                          <a:spcPts val="15"/>
                        </a:spcBef>
                      </a:pPr>
                      <a:r>
                        <a:rPr dirty="0" sz="1100">
                          <a:latin typeface="MS UI Gothic"/>
                          <a:cs typeface="MS UI Gothic"/>
                        </a:rPr>
                        <a:t>1,492,000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5,000,000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1270">
                        <a:lnSpc>
                          <a:spcPts val="1285"/>
                        </a:lnSpc>
                        <a:spcBef>
                          <a:spcPts val="15"/>
                        </a:spcBef>
                      </a:pPr>
                      <a:r>
                        <a:rPr dirty="0" sz="1100">
                          <a:latin typeface="MS UI Gothic"/>
                          <a:cs typeface="MS UI Gothic"/>
                        </a:rPr>
                        <a:t>2,808,000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7,000,000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5"/>
                        </a:lnSpc>
                        <a:spcBef>
                          <a:spcPts val="15"/>
                        </a:spcBef>
                      </a:pPr>
                      <a:r>
                        <a:rPr dirty="0" sz="1100">
                          <a:latin typeface="MS UI Gothic"/>
                          <a:cs typeface="MS UI Gothic"/>
                        </a:rPr>
                        <a:t>4,514,000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5"/>
                        </a:lnSpc>
                        <a:spcBef>
                          <a:spcPts val="15"/>
                        </a:spcBef>
                      </a:pPr>
                      <a:r>
                        <a:rPr dirty="0" sz="1100">
                          <a:latin typeface="MS UI Gothic"/>
                          <a:cs typeface="MS UI Gothic"/>
                        </a:rPr>
                        <a:t>9,000,000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160">
                        <a:lnSpc>
                          <a:spcPts val="1280"/>
                        </a:lnSpc>
                        <a:spcBef>
                          <a:spcPts val="15"/>
                        </a:spcBef>
                      </a:pPr>
                      <a:r>
                        <a:rPr dirty="0" sz="1100">
                          <a:latin typeface="MS UI Gothic"/>
                          <a:cs typeface="MS UI Gothic"/>
                        </a:rPr>
                        <a:t>税率</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5%</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spc="5">
                          <a:latin typeface="MS UI Gothic"/>
                          <a:cs typeface="MS UI Gothic"/>
                        </a:rPr>
                        <a:t>5%</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spc="5">
                          <a:latin typeface="MS UI Gothic"/>
                          <a:cs typeface="MS UI Gothic"/>
                        </a:rPr>
                        <a:t>20%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spc="5">
                          <a:latin typeface="MS UI Gothic"/>
                          <a:cs typeface="MS UI Gothic"/>
                        </a:rPr>
                        <a:t>10%/30%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160">
                        <a:lnSpc>
                          <a:spcPts val="1280"/>
                        </a:lnSpc>
                        <a:spcBef>
                          <a:spcPts val="15"/>
                        </a:spcBef>
                      </a:pPr>
                      <a:r>
                        <a:rPr dirty="0" sz="1100">
                          <a:latin typeface="MS UI Gothic"/>
                          <a:cs typeface="MS UI Gothic"/>
                        </a:rPr>
                        <a:t>所得税</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12,900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74,600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500,000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0"/>
                        </a:lnSpc>
                        <a:spcBef>
                          <a:spcPts val="15"/>
                        </a:spcBef>
                      </a:pPr>
                      <a:r>
                        <a:rPr dirty="0" sz="1100">
                          <a:latin typeface="MS UI Gothic"/>
                          <a:cs typeface="MS UI Gothic"/>
                        </a:rPr>
                        <a:t>280,800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700,000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902,800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1,300,000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177800">
                <a:tc>
                  <a:txBody>
                    <a:bodyPr/>
                    <a:lstStyle/>
                    <a:p>
                      <a:pPr marL="10795">
                        <a:lnSpc>
                          <a:spcPts val="1280"/>
                        </a:lnSpc>
                        <a:spcBef>
                          <a:spcPts val="15"/>
                        </a:spcBef>
                      </a:pPr>
                      <a:r>
                        <a:rPr dirty="0" sz="1100">
                          <a:latin typeface="MS UI Gothic"/>
                          <a:cs typeface="MS UI Gothic"/>
                        </a:rPr>
                        <a:t>税額控除</a:t>
                      </a:r>
                      <a:r>
                        <a:rPr dirty="0" sz="1100" spc="10">
                          <a:latin typeface="MS UI Gothic"/>
                          <a:cs typeface="MS UI Gothic"/>
                        </a:rPr>
                        <a:t>/</a:t>
                      </a:r>
                      <a:r>
                        <a:rPr dirty="0" sz="1100" spc="-5">
                          <a:latin typeface="MS UI Gothic"/>
                          <a:cs typeface="MS UI Gothic"/>
                        </a:rPr>
                        <a:t>B</a:t>
                      </a:r>
                      <a:r>
                        <a:rPr dirty="0" sz="1100">
                          <a:latin typeface="MS UI Gothic"/>
                          <a:cs typeface="MS UI Gothic"/>
                        </a:rPr>
                        <a:t>I</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3175">
                        <a:lnSpc>
                          <a:spcPts val="1280"/>
                        </a:lnSpc>
                        <a:spcBef>
                          <a:spcPts val="15"/>
                        </a:spcBef>
                      </a:pPr>
                      <a:r>
                        <a:rPr dirty="0" sz="1100">
                          <a:latin typeface="MS UI Gothic"/>
                          <a:cs typeface="MS UI Gothic"/>
                        </a:rPr>
                        <a:t>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2,160,000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3810">
                        <a:lnSpc>
                          <a:spcPts val="1280"/>
                        </a:lnSpc>
                        <a:spcBef>
                          <a:spcPts val="15"/>
                        </a:spcBef>
                      </a:pPr>
                      <a:r>
                        <a:rPr dirty="0" sz="1100">
                          <a:latin typeface="MS UI Gothic"/>
                          <a:cs typeface="MS UI Gothic"/>
                        </a:rPr>
                        <a:t>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2,160,000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ts val="1280"/>
                        </a:lnSpc>
                        <a:spcBef>
                          <a:spcPts val="15"/>
                        </a:spcBef>
                      </a:pPr>
                      <a:r>
                        <a:rPr dirty="0" sz="1100">
                          <a:latin typeface="MS UI Gothic"/>
                          <a:cs typeface="MS UI Gothic"/>
                        </a:rPr>
                        <a:t>97,500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2,160,000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ts val="1280"/>
                        </a:lnSpc>
                        <a:spcBef>
                          <a:spcPts val="15"/>
                        </a:spcBef>
                      </a:pPr>
                      <a:r>
                        <a:rPr dirty="0" sz="1100">
                          <a:latin typeface="MS UI Gothic"/>
                          <a:cs typeface="MS UI Gothic"/>
                        </a:rPr>
                        <a:t>427,500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ts val="1280"/>
                        </a:lnSpc>
                        <a:spcBef>
                          <a:spcPts val="15"/>
                        </a:spcBef>
                      </a:pPr>
                      <a:r>
                        <a:rPr dirty="0" sz="1100">
                          <a:latin typeface="MS UI Gothic"/>
                          <a:cs typeface="MS UI Gothic"/>
                        </a:rPr>
                        <a:t>2,160,000</a:t>
                      </a:r>
                      <a:endParaRPr sz="1100">
                        <a:latin typeface="MS UI Gothic"/>
                        <a:cs typeface="MS UI Gothic"/>
                      </a:endParaRPr>
                    </a:p>
                  </a:txBody>
                  <a:tcPr marL="0" marR="0" marB="0" marT="190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r h="344170">
                <a:tc>
                  <a:txBody>
                    <a:bodyPr/>
                    <a:lstStyle/>
                    <a:p>
                      <a:pPr marL="10160">
                        <a:lnSpc>
                          <a:spcPct val="100000"/>
                        </a:lnSpc>
                        <a:spcBef>
                          <a:spcPts val="675"/>
                        </a:spcBef>
                      </a:pPr>
                      <a:r>
                        <a:rPr dirty="0" sz="1100">
                          <a:latin typeface="MS UI Gothic"/>
                          <a:cs typeface="MS UI Gothic"/>
                        </a:rPr>
                        <a:t>手取</a:t>
                      </a:r>
                      <a:r>
                        <a:rPr dirty="0" sz="1100" spc="5">
                          <a:latin typeface="MS UI Gothic"/>
                          <a:cs typeface="MS UI Gothic"/>
                        </a:rPr>
                        <a:t>り</a:t>
                      </a:r>
                      <a:r>
                        <a:rPr dirty="0" sz="1100">
                          <a:latin typeface="MS UI Gothic"/>
                          <a:cs typeface="MS UI Gothic"/>
                        </a:rPr>
                        <a:t>金額</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2,987,100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4,860,000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ct val="100000"/>
                        </a:lnSpc>
                        <a:spcBef>
                          <a:spcPts val="675"/>
                        </a:spcBef>
                      </a:pPr>
                      <a:r>
                        <a:rPr dirty="0" sz="1100">
                          <a:latin typeface="MS UI Gothic"/>
                          <a:cs typeface="MS UI Gothic"/>
                        </a:rPr>
                        <a:t>4,925,400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6,660,000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635">
                        <a:lnSpc>
                          <a:spcPct val="100000"/>
                        </a:lnSpc>
                        <a:spcBef>
                          <a:spcPts val="675"/>
                        </a:spcBef>
                      </a:pPr>
                      <a:r>
                        <a:rPr dirty="0" sz="1100">
                          <a:latin typeface="MS UI Gothic"/>
                          <a:cs typeface="MS UI Gothic"/>
                        </a:rPr>
                        <a:t>6,816,700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8,460,000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c>
                  <a:txBody>
                    <a:bodyPr/>
                    <a:lstStyle/>
                    <a:p>
                      <a:pPr algn="r" marR="2540">
                        <a:lnSpc>
                          <a:spcPct val="100000"/>
                        </a:lnSpc>
                        <a:spcBef>
                          <a:spcPts val="675"/>
                        </a:spcBef>
                      </a:pPr>
                      <a:r>
                        <a:rPr dirty="0" sz="1100">
                          <a:latin typeface="MS UI Gothic"/>
                          <a:cs typeface="MS UI Gothic"/>
                        </a:rPr>
                        <a:t>8,524,700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r" marR="2540">
                        <a:lnSpc>
                          <a:spcPct val="100000"/>
                        </a:lnSpc>
                        <a:spcBef>
                          <a:spcPts val="675"/>
                        </a:spcBef>
                      </a:pPr>
                      <a:r>
                        <a:rPr dirty="0" sz="1100">
                          <a:latin typeface="MS UI Gothic"/>
                          <a:cs typeface="MS UI Gothic"/>
                        </a:rPr>
                        <a:t>9,860,000</a:t>
                      </a:r>
                      <a:endParaRPr sz="1100">
                        <a:latin typeface="MS UI Gothic"/>
                        <a:cs typeface="MS UI Gothic"/>
                      </a:endParaRPr>
                    </a:p>
                  </a:txBody>
                  <a:tcPr marL="0" marR="0" marB="0" marT="857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F1CC"/>
                    </a:solidFill>
                  </a:tcPr>
                </a:tc>
              </a:tr>
            </a:tbl>
          </a:graphicData>
        </a:graphic>
      </p:graphicFrame>
      <p:sp>
        <p:nvSpPr>
          <p:cNvPr id="4" name="object 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58</a:t>
            </a:r>
          </a:p>
        </p:txBody>
      </p:sp>
      <p:sp>
        <p:nvSpPr>
          <p:cNvPr id="5" name="object 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3" name="object 3"/>
          <p:cNvSpPr txBox="1">
            <a:spLocks noGrp="1"/>
          </p:cNvSpPr>
          <p:nvPr>
            <p:ph type="title"/>
          </p:nvPr>
        </p:nvSpPr>
        <p:spPr>
          <a:xfrm>
            <a:off x="350417" y="100314"/>
            <a:ext cx="6604000" cy="391160"/>
          </a:xfrm>
          <a:prstGeom prst="rect"/>
        </p:spPr>
        <p:txBody>
          <a:bodyPr wrap="square" lIns="0" tIns="12700" rIns="0" bIns="0" rtlCol="0" vert="horz">
            <a:spAutoFit/>
          </a:bodyPr>
          <a:lstStyle/>
          <a:p>
            <a:pPr marL="12700">
              <a:lnSpc>
                <a:spcPct val="100000"/>
              </a:lnSpc>
              <a:spcBef>
                <a:spcPts val="100"/>
              </a:spcBef>
            </a:pPr>
            <a:r>
              <a:rPr dirty="0" u="none" spc="305">
                <a:solidFill>
                  <a:srgbClr val="000000"/>
                </a:solidFill>
              </a:rPr>
              <a:t>所得税</a:t>
            </a:r>
            <a:r>
              <a:rPr dirty="0" u="none" spc="240">
                <a:solidFill>
                  <a:srgbClr val="000000"/>
                </a:solidFill>
              </a:rPr>
              <a:t>に</a:t>
            </a:r>
            <a:r>
              <a:rPr dirty="0" u="none" spc="245">
                <a:solidFill>
                  <a:srgbClr val="000000"/>
                </a:solidFill>
              </a:rPr>
              <a:t>つ</a:t>
            </a:r>
            <a:r>
              <a:rPr dirty="0" u="none" spc="254">
                <a:solidFill>
                  <a:srgbClr val="000000"/>
                </a:solidFill>
              </a:rPr>
              <a:t>い</a:t>
            </a:r>
            <a:r>
              <a:rPr dirty="0" u="none" spc="235">
                <a:solidFill>
                  <a:srgbClr val="000000"/>
                </a:solidFill>
              </a:rPr>
              <a:t>て</a:t>
            </a:r>
            <a:r>
              <a:rPr dirty="0" u="none" spc="105">
                <a:solidFill>
                  <a:srgbClr val="000000"/>
                </a:solidFill>
              </a:rPr>
              <a:t> </a:t>
            </a:r>
            <a:r>
              <a:rPr dirty="0" u="none" sz="1800">
                <a:solidFill>
                  <a:srgbClr val="585858"/>
                </a:solidFill>
              </a:rPr>
              <a:t>～</a:t>
            </a:r>
            <a:r>
              <a:rPr dirty="0" u="none" sz="1800" spc="200">
                <a:solidFill>
                  <a:srgbClr val="585858"/>
                </a:solidFill>
              </a:rPr>
              <a:t>現行制度</a:t>
            </a:r>
            <a:r>
              <a:rPr dirty="0" u="none" sz="1800" spc="145">
                <a:solidFill>
                  <a:srgbClr val="585858"/>
                </a:solidFill>
              </a:rPr>
              <a:t>と</a:t>
            </a:r>
            <a:r>
              <a:rPr dirty="0" u="none" sz="1800" spc="200">
                <a:solidFill>
                  <a:srgbClr val="585858"/>
                </a:solidFill>
              </a:rPr>
              <a:t>新</a:t>
            </a:r>
            <a:r>
              <a:rPr dirty="0" u="none" sz="1800" spc="165">
                <a:solidFill>
                  <a:srgbClr val="585858"/>
                </a:solidFill>
              </a:rPr>
              <a:t>シ</a:t>
            </a:r>
            <a:r>
              <a:rPr dirty="0" u="none" sz="1800" spc="155">
                <a:solidFill>
                  <a:srgbClr val="585858"/>
                </a:solidFill>
              </a:rPr>
              <a:t>ステ</a:t>
            </a:r>
            <a:r>
              <a:rPr dirty="0" u="none" sz="1800" spc="160">
                <a:solidFill>
                  <a:srgbClr val="585858"/>
                </a:solidFill>
              </a:rPr>
              <a:t>ム</a:t>
            </a:r>
            <a:r>
              <a:rPr dirty="0" u="none" sz="1800" spc="170">
                <a:solidFill>
                  <a:srgbClr val="585858"/>
                </a:solidFill>
              </a:rPr>
              <a:t>の</a:t>
            </a:r>
            <a:r>
              <a:rPr dirty="0" u="none" sz="1800" spc="200">
                <a:solidFill>
                  <a:srgbClr val="585858"/>
                </a:solidFill>
              </a:rPr>
              <a:t>手取</a:t>
            </a:r>
            <a:r>
              <a:rPr dirty="0" u="none" sz="1800" spc="140">
                <a:solidFill>
                  <a:srgbClr val="585858"/>
                </a:solidFill>
              </a:rPr>
              <a:t>り</a:t>
            </a:r>
            <a:r>
              <a:rPr dirty="0" u="none" sz="1800" spc="200">
                <a:solidFill>
                  <a:srgbClr val="585858"/>
                </a:solidFill>
              </a:rPr>
              <a:t>額</a:t>
            </a:r>
            <a:r>
              <a:rPr dirty="0" u="none" sz="1800" spc="170">
                <a:solidFill>
                  <a:srgbClr val="585858"/>
                </a:solidFill>
              </a:rPr>
              <a:t>の</a:t>
            </a:r>
            <a:r>
              <a:rPr dirty="0" u="none" sz="1800" spc="200">
                <a:solidFill>
                  <a:srgbClr val="585858"/>
                </a:solidFill>
              </a:rPr>
              <a:t>差</a:t>
            </a:r>
            <a:r>
              <a:rPr dirty="0" u="none" sz="1800">
                <a:solidFill>
                  <a:srgbClr val="585858"/>
                </a:solidFill>
              </a:rPr>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25400"/>
            <a:ext cx="9906000" cy="5842000"/>
            <a:chOff x="0" y="25400"/>
            <a:chExt cx="9906000" cy="5842000"/>
          </a:xfrm>
        </p:grpSpPr>
        <p:sp>
          <p:nvSpPr>
            <p:cNvPr id="4" name="object 4"/>
            <p:cNvSpPr/>
            <p:nvPr/>
          </p:nvSpPr>
          <p:spPr>
            <a:xfrm>
              <a:off x="0" y="25400"/>
              <a:ext cx="9906000" cy="5842000"/>
            </a:xfrm>
            <a:custGeom>
              <a:avLst/>
              <a:gdLst/>
              <a:ahLst/>
              <a:cxnLst/>
              <a:rect l="l" t="t" r="r" b="b"/>
              <a:pathLst>
                <a:path w="9906000" h="5842000">
                  <a:moveTo>
                    <a:pt x="9906000" y="0"/>
                  </a:moveTo>
                  <a:lnTo>
                    <a:pt x="0" y="0"/>
                  </a:lnTo>
                  <a:lnTo>
                    <a:pt x="0" y="5842000"/>
                  </a:lnTo>
                  <a:lnTo>
                    <a:pt x="9906000" y="5842000"/>
                  </a:lnTo>
                  <a:lnTo>
                    <a:pt x="9906000" y="0"/>
                  </a:lnTo>
                  <a:close/>
                </a:path>
              </a:pathLst>
            </a:custGeom>
            <a:solidFill>
              <a:srgbClr val="CECEEE"/>
            </a:solidFill>
          </p:spPr>
          <p:txBody>
            <a:bodyPr wrap="square" lIns="0" tIns="0" rIns="0" bIns="0" rtlCol="0"/>
            <a:lstStyle/>
            <a:p/>
          </p:txBody>
        </p:sp>
        <p:sp>
          <p:nvSpPr>
            <p:cNvPr id="5" name="object 5"/>
            <p:cNvSpPr/>
            <p:nvPr/>
          </p:nvSpPr>
          <p:spPr>
            <a:xfrm>
              <a:off x="889000" y="627380"/>
              <a:ext cx="8552180" cy="4518660"/>
            </a:xfrm>
            <a:custGeom>
              <a:avLst/>
              <a:gdLst/>
              <a:ahLst/>
              <a:cxnLst/>
              <a:rect l="l" t="t" r="r" b="b"/>
              <a:pathLst>
                <a:path w="8552180" h="4518660">
                  <a:moveTo>
                    <a:pt x="8552180" y="0"/>
                  </a:moveTo>
                  <a:lnTo>
                    <a:pt x="0" y="0"/>
                  </a:lnTo>
                  <a:lnTo>
                    <a:pt x="0" y="4518660"/>
                  </a:lnTo>
                  <a:lnTo>
                    <a:pt x="8552180" y="4518660"/>
                  </a:lnTo>
                  <a:lnTo>
                    <a:pt x="8552180" y="0"/>
                  </a:lnTo>
                  <a:close/>
                </a:path>
              </a:pathLst>
            </a:custGeom>
            <a:solidFill>
              <a:srgbClr val="FFFFFF"/>
            </a:solidFill>
          </p:spPr>
          <p:txBody>
            <a:bodyPr wrap="square" lIns="0" tIns="0" rIns="0" bIns="0" rtlCol="0"/>
            <a:lstStyle/>
            <a:p/>
          </p:txBody>
        </p:sp>
        <p:sp>
          <p:nvSpPr>
            <p:cNvPr id="6" name="object 6"/>
            <p:cNvSpPr/>
            <p:nvPr/>
          </p:nvSpPr>
          <p:spPr>
            <a:xfrm>
              <a:off x="889000" y="4241800"/>
              <a:ext cx="8496300" cy="0"/>
            </a:xfrm>
            <a:custGeom>
              <a:avLst/>
              <a:gdLst/>
              <a:ahLst/>
              <a:cxnLst/>
              <a:rect l="l" t="t" r="r" b="b"/>
              <a:pathLst>
                <a:path w="8496300" h="0">
                  <a:moveTo>
                    <a:pt x="0" y="0"/>
                  </a:moveTo>
                  <a:lnTo>
                    <a:pt x="8496300" y="0"/>
                  </a:lnTo>
                </a:path>
              </a:pathLst>
            </a:custGeom>
            <a:ln w="9525">
              <a:solidFill>
                <a:srgbClr val="000000"/>
              </a:solidFill>
              <a:prstDash val="sysDash"/>
            </a:ln>
          </p:spPr>
          <p:txBody>
            <a:bodyPr wrap="square" lIns="0" tIns="0" rIns="0" bIns="0" rtlCol="0"/>
            <a:lstStyle/>
            <a:p/>
          </p:txBody>
        </p:sp>
        <p:sp>
          <p:nvSpPr>
            <p:cNvPr id="7" name="object 7"/>
            <p:cNvSpPr/>
            <p:nvPr/>
          </p:nvSpPr>
          <p:spPr>
            <a:xfrm>
              <a:off x="889000" y="2433320"/>
              <a:ext cx="8552180" cy="904240"/>
            </a:xfrm>
            <a:custGeom>
              <a:avLst/>
              <a:gdLst/>
              <a:ahLst/>
              <a:cxnLst/>
              <a:rect l="l" t="t" r="r" b="b"/>
              <a:pathLst>
                <a:path w="8552180" h="904239">
                  <a:moveTo>
                    <a:pt x="0" y="904239"/>
                  </a:moveTo>
                  <a:lnTo>
                    <a:pt x="8552180" y="904239"/>
                  </a:lnTo>
                </a:path>
                <a:path w="8552180" h="904239">
                  <a:moveTo>
                    <a:pt x="0" y="0"/>
                  </a:moveTo>
                  <a:lnTo>
                    <a:pt x="8552180" y="0"/>
                  </a:lnTo>
                </a:path>
              </a:pathLst>
            </a:custGeom>
            <a:ln w="9525">
              <a:solidFill>
                <a:srgbClr val="000000"/>
              </a:solidFill>
              <a:prstDash val="sysDash"/>
            </a:ln>
          </p:spPr>
          <p:txBody>
            <a:bodyPr wrap="square" lIns="0" tIns="0" rIns="0" bIns="0" rtlCol="0"/>
            <a:lstStyle/>
            <a:p/>
          </p:txBody>
        </p:sp>
        <p:sp>
          <p:nvSpPr>
            <p:cNvPr id="8" name="object 8"/>
            <p:cNvSpPr/>
            <p:nvPr/>
          </p:nvSpPr>
          <p:spPr>
            <a:xfrm>
              <a:off x="889000" y="1531619"/>
              <a:ext cx="8552180" cy="0"/>
            </a:xfrm>
            <a:custGeom>
              <a:avLst/>
              <a:gdLst/>
              <a:ahLst/>
              <a:cxnLst/>
              <a:rect l="l" t="t" r="r" b="b"/>
              <a:pathLst>
                <a:path w="8552180" h="0">
                  <a:moveTo>
                    <a:pt x="0" y="0"/>
                  </a:moveTo>
                  <a:lnTo>
                    <a:pt x="199390" y="0"/>
                  </a:lnTo>
                </a:path>
                <a:path w="8552180" h="0">
                  <a:moveTo>
                    <a:pt x="3445510" y="0"/>
                  </a:moveTo>
                  <a:lnTo>
                    <a:pt x="8552180" y="0"/>
                  </a:lnTo>
                </a:path>
              </a:pathLst>
            </a:custGeom>
            <a:ln w="9525">
              <a:solidFill>
                <a:srgbClr val="000000"/>
              </a:solidFill>
              <a:prstDash val="sysDash"/>
            </a:ln>
          </p:spPr>
          <p:txBody>
            <a:bodyPr wrap="square" lIns="0" tIns="0" rIns="0" bIns="0" rtlCol="0"/>
            <a:lstStyle/>
            <a:p/>
          </p:txBody>
        </p:sp>
        <p:sp>
          <p:nvSpPr>
            <p:cNvPr id="9" name="object 9"/>
            <p:cNvSpPr/>
            <p:nvPr/>
          </p:nvSpPr>
          <p:spPr>
            <a:xfrm>
              <a:off x="889000" y="627380"/>
              <a:ext cx="8552180" cy="0"/>
            </a:xfrm>
            <a:custGeom>
              <a:avLst/>
              <a:gdLst/>
              <a:ahLst/>
              <a:cxnLst/>
              <a:rect l="l" t="t" r="r" b="b"/>
              <a:pathLst>
                <a:path w="8552180" h="0">
                  <a:moveTo>
                    <a:pt x="0" y="0"/>
                  </a:moveTo>
                  <a:lnTo>
                    <a:pt x="8552180" y="0"/>
                  </a:lnTo>
                </a:path>
              </a:pathLst>
            </a:custGeom>
            <a:ln w="9525">
              <a:solidFill>
                <a:srgbClr val="000000"/>
              </a:solidFill>
              <a:prstDash val="sysDash"/>
            </a:ln>
          </p:spPr>
          <p:txBody>
            <a:bodyPr wrap="square" lIns="0" tIns="0" rIns="0" bIns="0" rtlCol="0"/>
            <a:lstStyle/>
            <a:p/>
          </p:txBody>
        </p:sp>
        <p:sp>
          <p:nvSpPr>
            <p:cNvPr id="10" name="object 10"/>
            <p:cNvSpPr/>
            <p:nvPr/>
          </p:nvSpPr>
          <p:spPr>
            <a:xfrm>
              <a:off x="889000" y="5146040"/>
              <a:ext cx="8552180" cy="0"/>
            </a:xfrm>
            <a:custGeom>
              <a:avLst/>
              <a:gdLst/>
              <a:ahLst/>
              <a:cxnLst/>
              <a:rect l="l" t="t" r="r" b="b"/>
              <a:pathLst>
                <a:path w="8552180" h="0">
                  <a:moveTo>
                    <a:pt x="0" y="0"/>
                  </a:moveTo>
                  <a:lnTo>
                    <a:pt x="8552180" y="0"/>
                  </a:lnTo>
                </a:path>
              </a:pathLst>
            </a:custGeom>
            <a:ln w="9525">
              <a:solidFill>
                <a:srgbClr val="000000"/>
              </a:solidFill>
            </a:ln>
          </p:spPr>
          <p:txBody>
            <a:bodyPr wrap="square" lIns="0" tIns="0" rIns="0" bIns="0" rtlCol="0"/>
            <a:lstStyle/>
            <a:p/>
          </p:txBody>
        </p:sp>
        <p:sp>
          <p:nvSpPr>
            <p:cNvPr id="11" name="object 11"/>
            <p:cNvSpPr/>
            <p:nvPr/>
          </p:nvSpPr>
          <p:spPr>
            <a:xfrm>
              <a:off x="889000" y="5074920"/>
              <a:ext cx="8552180" cy="71120"/>
            </a:xfrm>
            <a:custGeom>
              <a:avLst/>
              <a:gdLst/>
              <a:ahLst/>
              <a:cxnLst/>
              <a:rect l="l" t="t" r="r" b="b"/>
              <a:pathLst>
                <a:path w="8552180" h="71120">
                  <a:moveTo>
                    <a:pt x="0" y="0"/>
                  </a:moveTo>
                  <a:lnTo>
                    <a:pt x="0" y="71119"/>
                  </a:lnTo>
                </a:path>
                <a:path w="8552180" h="71120">
                  <a:moveTo>
                    <a:pt x="317500" y="0"/>
                  </a:moveTo>
                  <a:lnTo>
                    <a:pt x="317500" y="71119"/>
                  </a:lnTo>
                </a:path>
                <a:path w="8552180" h="71120">
                  <a:moveTo>
                    <a:pt x="632460" y="0"/>
                  </a:moveTo>
                  <a:lnTo>
                    <a:pt x="632460" y="71119"/>
                  </a:lnTo>
                </a:path>
                <a:path w="8552180" h="71120">
                  <a:moveTo>
                    <a:pt x="949960" y="0"/>
                  </a:moveTo>
                  <a:lnTo>
                    <a:pt x="949960" y="71119"/>
                  </a:lnTo>
                </a:path>
                <a:path w="8552180" h="71120">
                  <a:moveTo>
                    <a:pt x="1267460" y="0"/>
                  </a:moveTo>
                  <a:lnTo>
                    <a:pt x="1267460" y="71119"/>
                  </a:lnTo>
                </a:path>
                <a:path w="8552180" h="71120">
                  <a:moveTo>
                    <a:pt x="1582420" y="0"/>
                  </a:moveTo>
                  <a:lnTo>
                    <a:pt x="1582420" y="71119"/>
                  </a:lnTo>
                </a:path>
                <a:path w="8552180" h="71120">
                  <a:moveTo>
                    <a:pt x="1899920" y="0"/>
                  </a:moveTo>
                  <a:lnTo>
                    <a:pt x="1899920" y="71119"/>
                  </a:lnTo>
                </a:path>
                <a:path w="8552180" h="71120">
                  <a:moveTo>
                    <a:pt x="2217420" y="0"/>
                  </a:moveTo>
                  <a:lnTo>
                    <a:pt x="2217420" y="71119"/>
                  </a:lnTo>
                </a:path>
                <a:path w="8552180" h="71120">
                  <a:moveTo>
                    <a:pt x="2534920" y="0"/>
                  </a:moveTo>
                  <a:lnTo>
                    <a:pt x="2534920" y="71119"/>
                  </a:lnTo>
                </a:path>
                <a:path w="8552180" h="71120">
                  <a:moveTo>
                    <a:pt x="2849880" y="0"/>
                  </a:moveTo>
                  <a:lnTo>
                    <a:pt x="2849880" y="71119"/>
                  </a:lnTo>
                </a:path>
                <a:path w="8552180" h="71120">
                  <a:moveTo>
                    <a:pt x="3167380" y="0"/>
                  </a:moveTo>
                  <a:lnTo>
                    <a:pt x="3167380" y="71119"/>
                  </a:lnTo>
                </a:path>
                <a:path w="8552180" h="71120">
                  <a:moveTo>
                    <a:pt x="3484879" y="0"/>
                  </a:moveTo>
                  <a:lnTo>
                    <a:pt x="3484879" y="71119"/>
                  </a:lnTo>
                </a:path>
                <a:path w="8552180" h="71120">
                  <a:moveTo>
                    <a:pt x="3802379" y="0"/>
                  </a:moveTo>
                  <a:lnTo>
                    <a:pt x="3802379" y="71119"/>
                  </a:lnTo>
                </a:path>
                <a:path w="8552180" h="71120">
                  <a:moveTo>
                    <a:pt x="4117340" y="0"/>
                  </a:moveTo>
                  <a:lnTo>
                    <a:pt x="4117340" y="71119"/>
                  </a:lnTo>
                </a:path>
                <a:path w="8552180" h="71120">
                  <a:moveTo>
                    <a:pt x="4434840" y="0"/>
                  </a:moveTo>
                  <a:lnTo>
                    <a:pt x="4434840" y="71119"/>
                  </a:lnTo>
                </a:path>
                <a:path w="8552180" h="71120">
                  <a:moveTo>
                    <a:pt x="4752340" y="0"/>
                  </a:moveTo>
                  <a:lnTo>
                    <a:pt x="4752340" y="71119"/>
                  </a:lnTo>
                </a:path>
                <a:path w="8552180" h="71120">
                  <a:moveTo>
                    <a:pt x="5067300" y="0"/>
                  </a:moveTo>
                  <a:lnTo>
                    <a:pt x="5067300" y="71119"/>
                  </a:lnTo>
                </a:path>
                <a:path w="8552180" h="71120">
                  <a:moveTo>
                    <a:pt x="5384800" y="0"/>
                  </a:moveTo>
                  <a:lnTo>
                    <a:pt x="5384800" y="71119"/>
                  </a:lnTo>
                </a:path>
                <a:path w="8552180" h="71120">
                  <a:moveTo>
                    <a:pt x="5702300" y="0"/>
                  </a:moveTo>
                  <a:lnTo>
                    <a:pt x="5702300" y="71119"/>
                  </a:lnTo>
                </a:path>
                <a:path w="8552180" h="71120">
                  <a:moveTo>
                    <a:pt x="6019800" y="0"/>
                  </a:moveTo>
                  <a:lnTo>
                    <a:pt x="6019800" y="71119"/>
                  </a:lnTo>
                </a:path>
                <a:path w="8552180" h="71120">
                  <a:moveTo>
                    <a:pt x="6334760" y="0"/>
                  </a:moveTo>
                  <a:lnTo>
                    <a:pt x="6334760" y="71119"/>
                  </a:lnTo>
                </a:path>
                <a:path w="8552180" h="71120">
                  <a:moveTo>
                    <a:pt x="6652259" y="0"/>
                  </a:moveTo>
                  <a:lnTo>
                    <a:pt x="6652259" y="71119"/>
                  </a:lnTo>
                </a:path>
                <a:path w="8552180" h="71120">
                  <a:moveTo>
                    <a:pt x="6969759" y="0"/>
                  </a:moveTo>
                  <a:lnTo>
                    <a:pt x="6969759" y="71119"/>
                  </a:lnTo>
                </a:path>
                <a:path w="8552180" h="71120">
                  <a:moveTo>
                    <a:pt x="7284720" y="0"/>
                  </a:moveTo>
                  <a:lnTo>
                    <a:pt x="7284720" y="71119"/>
                  </a:lnTo>
                </a:path>
                <a:path w="8552180" h="71120">
                  <a:moveTo>
                    <a:pt x="7602220" y="0"/>
                  </a:moveTo>
                  <a:lnTo>
                    <a:pt x="7602220" y="71119"/>
                  </a:lnTo>
                </a:path>
                <a:path w="8552180" h="71120">
                  <a:moveTo>
                    <a:pt x="7919720" y="0"/>
                  </a:moveTo>
                  <a:lnTo>
                    <a:pt x="7919720" y="71119"/>
                  </a:lnTo>
                </a:path>
                <a:path w="8552180" h="71120">
                  <a:moveTo>
                    <a:pt x="8237220" y="0"/>
                  </a:moveTo>
                  <a:lnTo>
                    <a:pt x="8237220" y="71119"/>
                  </a:lnTo>
                </a:path>
                <a:path w="8552180" h="71120">
                  <a:moveTo>
                    <a:pt x="8552180" y="0"/>
                  </a:moveTo>
                  <a:lnTo>
                    <a:pt x="8552180" y="71119"/>
                  </a:lnTo>
                </a:path>
              </a:pathLst>
            </a:custGeom>
            <a:ln w="9525">
              <a:solidFill>
                <a:srgbClr val="000000"/>
              </a:solidFill>
            </a:ln>
          </p:spPr>
          <p:txBody>
            <a:bodyPr wrap="square" lIns="0" tIns="0" rIns="0" bIns="0" rtlCol="0"/>
            <a:lstStyle/>
            <a:p/>
          </p:txBody>
        </p:sp>
        <p:pic>
          <p:nvPicPr>
            <p:cNvPr id="12" name="object 12"/>
            <p:cNvPicPr/>
            <p:nvPr/>
          </p:nvPicPr>
          <p:blipFill>
            <a:blip r:embed="rId3" cstate="print"/>
            <a:stretch>
              <a:fillRect/>
            </a:stretch>
          </p:blipFill>
          <p:spPr>
            <a:xfrm>
              <a:off x="978217" y="884237"/>
              <a:ext cx="8851265" cy="3616325"/>
            </a:xfrm>
            <a:prstGeom prst="rect">
              <a:avLst/>
            </a:prstGeom>
          </p:spPr>
        </p:pic>
      </p:grpSp>
      <p:sp>
        <p:nvSpPr>
          <p:cNvPr id="13" name="object 13"/>
          <p:cNvSpPr txBox="1"/>
          <p:nvPr/>
        </p:nvSpPr>
        <p:spPr>
          <a:xfrm>
            <a:off x="9484152" y="1850362"/>
            <a:ext cx="262255" cy="193040"/>
          </a:xfrm>
          <a:prstGeom prst="rect">
            <a:avLst/>
          </a:prstGeom>
        </p:spPr>
        <p:txBody>
          <a:bodyPr wrap="square" lIns="0" tIns="12700" rIns="0" bIns="0" rtlCol="0" vert="horz">
            <a:spAutoFit/>
          </a:bodyPr>
          <a:lstStyle/>
          <a:p>
            <a:pPr marL="12700">
              <a:lnSpc>
                <a:spcPct val="100000"/>
              </a:lnSpc>
              <a:spcBef>
                <a:spcPts val="100"/>
              </a:spcBef>
            </a:pPr>
            <a:r>
              <a:rPr dirty="0" sz="1100" spc="5">
                <a:latin typeface="Yu Gothic"/>
                <a:cs typeface="Yu Gothic"/>
              </a:rPr>
              <a:t>313</a:t>
            </a:r>
            <a:endParaRPr sz="1100">
              <a:latin typeface="Yu Gothic"/>
              <a:cs typeface="Yu Gothic"/>
            </a:endParaRPr>
          </a:p>
        </p:txBody>
      </p:sp>
      <p:sp>
        <p:nvSpPr>
          <p:cNvPr id="14" name="object 14"/>
          <p:cNvSpPr txBox="1"/>
          <p:nvPr/>
        </p:nvSpPr>
        <p:spPr>
          <a:xfrm>
            <a:off x="9538284" y="3491722"/>
            <a:ext cx="262255" cy="193040"/>
          </a:xfrm>
          <a:prstGeom prst="rect">
            <a:avLst/>
          </a:prstGeom>
        </p:spPr>
        <p:txBody>
          <a:bodyPr wrap="square" lIns="0" tIns="12700" rIns="0" bIns="0" rtlCol="0" vert="horz">
            <a:spAutoFit/>
          </a:bodyPr>
          <a:lstStyle/>
          <a:p>
            <a:pPr marL="12700">
              <a:lnSpc>
                <a:spcPct val="100000"/>
              </a:lnSpc>
              <a:spcBef>
                <a:spcPts val="100"/>
              </a:spcBef>
            </a:pPr>
            <a:r>
              <a:rPr dirty="0" sz="1100" spc="5">
                <a:solidFill>
                  <a:srgbClr val="404040"/>
                </a:solidFill>
                <a:latin typeface="Yu Gothic"/>
                <a:cs typeface="Yu Gothic"/>
              </a:rPr>
              <a:t>186</a:t>
            </a:r>
            <a:endParaRPr sz="1100">
              <a:latin typeface="Yu Gothic"/>
              <a:cs typeface="Yu Gothic"/>
            </a:endParaRPr>
          </a:p>
        </p:txBody>
      </p:sp>
      <p:sp>
        <p:nvSpPr>
          <p:cNvPr id="15" name="object 15"/>
          <p:cNvSpPr txBox="1"/>
          <p:nvPr/>
        </p:nvSpPr>
        <p:spPr>
          <a:xfrm>
            <a:off x="9511219" y="2531153"/>
            <a:ext cx="275590" cy="702945"/>
          </a:xfrm>
          <a:prstGeom prst="rect">
            <a:avLst/>
          </a:prstGeom>
        </p:spPr>
        <p:txBody>
          <a:bodyPr wrap="square" lIns="0" tIns="12700" rIns="0" bIns="0" rtlCol="0" vert="horz">
            <a:spAutoFit/>
          </a:bodyPr>
          <a:lstStyle/>
          <a:p>
            <a:pPr marL="26034">
              <a:lnSpc>
                <a:spcPct val="100000"/>
              </a:lnSpc>
              <a:spcBef>
                <a:spcPts val="100"/>
              </a:spcBef>
            </a:pPr>
            <a:r>
              <a:rPr dirty="0" sz="1100" spc="5">
                <a:latin typeface="Yu Gothic"/>
                <a:cs typeface="Yu Gothic"/>
              </a:rPr>
              <a:t>245</a:t>
            </a:r>
            <a:endParaRPr sz="1100">
              <a:latin typeface="Yu Gothic"/>
              <a:cs typeface="Yu Gothic"/>
            </a:endParaRPr>
          </a:p>
          <a:p>
            <a:pPr>
              <a:lnSpc>
                <a:spcPct val="100000"/>
              </a:lnSpc>
              <a:spcBef>
                <a:spcPts val="45"/>
              </a:spcBef>
            </a:pPr>
            <a:endParaRPr sz="1400">
              <a:latin typeface="Yu Gothic"/>
              <a:cs typeface="Yu Gothic"/>
            </a:endParaRPr>
          </a:p>
          <a:p>
            <a:pPr marL="12700">
              <a:lnSpc>
                <a:spcPct val="100000"/>
              </a:lnSpc>
            </a:pPr>
            <a:r>
              <a:rPr dirty="0" sz="1100" spc="5">
                <a:latin typeface="Yu Gothic"/>
                <a:cs typeface="Yu Gothic"/>
              </a:rPr>
              <a:t>205</a:t>
            </a:r>
            <a:endParaRPr sz="1100">
              <a:latin typeface="Yu Gothic"/>
              <a:cs typeface="Yu Gothic"/>
            </a:endParaRPr>
          </a:p>
        </p:txBody>
      </p:sp>
      <p:sp>
        <p:nvSpPr>
          <p:cNvPr id="16" name="object 16"/>
          <p:cNvSpPr txBox="1"/>
          <p:nvPr/>
        </p:nvSpPr>
        <p:spPr>
          <a:xfrm>
            <a:off x="9294694" y="921336"/>
            <a:ext cx="262255" cy="193040"/>
          </a:xfrm>
          <a:prstGeom prst="rect">
            <a:avLst/>
          </a:prstGeom>
        </p:spPr>
        <p:txBody>
          <a:bodyPr wrap="square" lIns="0" tIns="12700" rIns="0" bIns="0" rtlCol="0" vert="horz">
            <a:spAutoFit/>
          </a:bodyPr>
          <a:lstStyle/>
          <a:p>
            <a:pPr marL="12700">
              <a:lnSpc>
                <a:spcPct val="100000"/>
              </a:lnSpc>
              <a:spcBef>
                <a:spcPts val="100"/>
              </a:spcBef>
            </a:pPr>
            <a:r>
              <a:rPr dirty="0" sz="1100" spc="5">
                <a:latin typeface="Yu Gothic"/>
                <a:cs typeface="Yu Gothic"/>
              </a:rPr>
              <a:t>419</a:t>
            </a:r>
            <a:endParaRPr sz="1100">
              <a:latin typeface="Yu Gothic"/>
              <a:cs typeface="Yu Gothic"/>
            </a:endParaRPr>
          </a:p>
        </p:txBody>
      </p:sp>
      <p:sp>
        <p:nvSpPr>
          <p:cNvPr id="17" name="object 17"/>
          <p:cNvSpPr txBox="1"/>
          <p:nvPr/>
        </p:nvSpPr>
        <p:spPr>
          <a:xfrm>
            <a:off x="9407642" y="4254860"/>
            <a:ext cx="262255" cy="193040"/>
          </a:xfrm>
          <a:prstGeom prst="rect">
            <a:avLst/>
          </a:prstGeom>
        </p:spPr>
        <p:txBody>
          <a:bodyPr wrap="square" lIns="0" tIns="12700" rIns="0" bIns="0" rtlCol="0" vert="horz">
            <a:spAutoFit/>
          </a:bodyPr>
          <a:lstStyle/>
          <a:p>
            <a:pPr marL="12700">
              <a:lnSpc>
                <a:spcPct val="100000"/>
              </a:lnSpc>
              <a:spcBef>
                <a:spcPts val="100"/>
              </a:spcBef>
            </a:pPr>
            <a:r>
              <a:rPr dirty="0" sz="1100" spc="5">
                <a:latin typeface="Yu Gothic"/>
                <a:cs typeface="Yu Gothic"/>
              </a:rPr>
              <a:t>114</a:t>
            </a:r>
            <a:endParaRPr sz="1100">
              <a:latin typeface="Yu Gothic"/>
              <a:cs typeface="Yu Gothic"/>
            </a:endParaRPr>
          </a:p>
        </p:txBody>
      </p:sp>
      <p:sp>
        <p:nvSpPr>
          <p:cNvPr id="18" name="object 18"/>
          <p:cNvSpPr txBox="1"/>
          <p:nvPr/>
        </p:nvSpPr>
        <p:spPr>
          <a:xfrm>
            <a:off x="572811" y="5005490"/>
            <a:ext cx="12446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0</a:t>
            </a:r>
            <a:endParaRPr sz="1400">
              <a:latin typeface="Yu Gothic UI Semibold"/>
              <a:cs typeface="Yu Gothic UI Semibold"/>
            </a:endParaRPr>
          </a:p>
        </p:txBody>
      </p:sp>
      <p:sp>
        <p:nvSpPr>
          <p:cNvPr id="19" name="object 19"/>
          <p:cNvSpPr txBox="1"/>
          <p:nvPr/>
        </p:nvSpPr>
        <p:spPr>
          <a:xfrm>
            <a:off x="375098" y="4101910"/>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404040"/>
                </a:solidFill>
                <a:latin typeface="Yu Gothic UI Semibold"/>
                <a:cs typeface="Yu Gothic UI Semibold"/>
              </a:rPr>
              <a:t>100</a:t>
            </a:r>
            <a:endParaRPr sz="1400">
              <a:latin typeface="Yu Gothic UI Semibold"/>
              <a:cs typeface="Yu Gothic UI Semibold"/>
            </a:endParaRPr>
          </a:p>
        </p:txBody>
      </p:sp>
      <p:sp>
        <p:nvSpPr>
          <p:cNvPr id="20" name="object 20"/>
          <p:cNvSpPr txBox="1"/>
          <p:nvPr/>
        </p:nvSpPr>
        <p:spPr>
          <a:xfrm>
            <a:off x="375098" y="3198331"/>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200</a:t>
            </a:r>
            <a:endParaRPr sz="1400">
              <a:latin typeface="Yu Gothic UI Semibold"/>
              <a:cs typeface="Yu Gothic UI Semibold"/>
            </a:endParaRPr>
          </a:p>
        </p:txBody>
      </p:sp>
      <p:sp>
        <p:nvSpPr>
          <p:cNvPr id="21" name="object 21"/>
          <p:cNvSpPr txBox="1"/>
          <p:nvPr/>
        </p:nvSpPr>
        <p:spPr>
          <a:xfrm>
            <a:off x="375098" y="2294751"/>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300</a:t>
            </a:r>
            <a:endParaRPr sz="1400">
              <a:latin typeface="Yu Gothic UI Semibold"/>
              <a:cs typeface="Yu Gothic UI Semibold"/>
            </a:endParaRPr>
          </a:p>
        </p:txBody>
      </p:sp>
      <p:sp>
        <p:nvSpPr>
          <p:cNvPr id="22" name="object 22"/>
          <p:cNvSpPr txBox="1"/>
          <p:nvPr/>
        </p:nvSpPr>
        <p:spPr>
          <a:xfrm>
            <a:off x="375098" y="1391172"/>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404040"/>
                </a:solidFill>
                <a:latin typeface="Yu Gothic UI Semibold"/>
                <a:cs typeface="Yu Gothic UI Semibold"/>
              </a:rPr>
              <a:t>400</a:t>
            </a:r>
            <a:endParaRPr sz="1400">
              <a:latin typeface="Yu Gothic UI Semibold"/>
              <a:cs typeface="Yu Gothic UI Semibold"/>
            </a:endParaRPr>
          </a:p>
        </p:txBody>
      </p:sp>
      <p:sp>
        <p:nvSpPr>
          <p:cNvPr id="23" name="object 23"/>
          <p:cNvSpPr txBox="1"/>
          <p:nvPr/>
        </p:nvSpPr>
        <p:spPr>
          <a:xfrm>
            <a:off x="375098" y="487592"/>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500</a:t>
            </a:r>
            <a:endParaRPr sz="1400">
              <a:latin typeface="Yu Gothic UI Semibold"/>
              <a:cs typeface="Yu Gothic UI Semibold"/>
            </a:endParaRPr>
          </a:p>
        </p:txBody>
      </p:sp>
      <p:sp>
        <p:nvSpPr>
          <p:cNvPr id="24" name="object 24"/>
          <p:cNvSpPr txBox="1"/>
          <p:nvPr/>
        </p:nvSpPr>
        <p:spPr>
          <a:xfrm>
            <a:off x="5588194" y="5302772"/>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2008</a:t>
            </a:r>
            <a:endParaRPr sz="1400">
              <a:latin typeface="Yu Gothic UI Semibold"/>
              <a:cs typeface="Yu Gothic UI Semibold"/>
            </a:endParaRPr>
          </a:p>
        </p:txBody>
      </p:sp>
      <p:sp>
        <p:nvSpPr>
          <p:cNvPr id="25" name="object 25"/>
          <p:cNvSpPr txBox="1"/>
          <p:nvPr/>
        </p:nvSpPr>
        <p:spPr>
          <a:xfrm>
            <a:off x="7172036" y="5302772"/>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404040"/>
                </a:solidFill>
                <a:latin typeface="Yu Gothic UI Semibold"/>
                <a:cs typeface="Yu Gothic UI Semibold"/>
              </a:rPr>
              <a:t>2013</a:t>
            </a:r>
            <a:endParaRPr sz="1400">
              <a:latin typeface="Yu Gothic UI Semibold"/>
              <a:cs typeface="Yu Gothic UI Semibold"/>
            </a:endParaRPr>
          </a:p>
        </p:txBody>
      </p:sp>
      <p:sp>
        <p:nvSpPr>
          <p:cNvPr id="26" name="object 26"/>
          <p:cNvSpPr txBox="1"/>
          <p:nvPr/>
        </p:nvSpPr>
        <p:spPr>
          <a:xfrm>
            <a:off x="8755878" y="5287498"/>
            <a:ext cx="906780" cy="269240"/>
          </a:xfrm>
          <a:prstGeom prst="rect">
            <a:avLst/>
          </a:prstGeom>
        </p:spPr>
        <p:txBody>
          <a:bodyPr wrap="square" lIns="0" tIns="12700" rIns="0" bIns="0" rtlCol="0" vert="horz">
            <a:spAutoFit/>
          </a:bodyPr>
          <a:lstStyle/>
          <a:p>
            <a:pPr marL="12700">
              <a:lnSpc>
                <a:spcPct val="100000"/>
              </a:lnSpc>
              <a:spcBef>
                <a:spcPts val="100"/>
              </a:spcBef>
            </a:pPr>
            <a:r>
              <a:rPr dirty="0" baseline="3968" sz="2100" spc="75" b="1">
                <a:solidFill>
                  <a:srgbClr val="404040"/>
                </a:solidFill>
                <a:latin typeface="Yu Gothic UI Semibold"/>
                <a:cs typeface="Yu Gothic UI Semibold"/>
              </a:rPr>
              <a:t>2018 </a:t>
            </a:r>
            <a:r>
              <a:rPr dirty="0" baseline="3968" sz="2100" spc="127" b="1">
                <a:solidFill>
                  <a:srgbClr val="404040"/>
                </a:solidFill>
                <a:latin typeface="Yu Gothic UI Semibold"/>
                <a:cs typeface="Yu Gothic UI Semibold"/>
              </a:rPr>
              <a:t> </a:t>
            </a:r>
            <a:r>
              <a:rPr dirty="0" sz="1600">
                <a:latin typeface="Yu Gothic"/>
                <a:cs typeface="Yu Gothic"/>
              </a:rPr>
              <a:t>(年)</a:t>
            </a:r>
            <a:endParaRPr sz="1600">
              <a:latin typeface="Yu Gothic"/>
              <a:cs typeface="Yu Gothic"/>
            </a:endParaRPr>
          </a:p>
        </p:txBody>
      </p:sp>
      <p:grpSp>
        <p:nvGrpSpPr>
          <p:cNvPr id="27" name="object 27"/>
          <p:cNvGrpSpPr/>
          <p:nvPr/>
        </p:nvGrpSpPr>
        <p:grpSpPr>
          <a:xfrm>
            <a:off x="1082039" y="769619"/>
            <a:ext cx="3258820" cy="1148080"/>
            <a:chOff x="1082039" y="769619"/>
            <a:chExt cx="3258820" cy="1148080"/>
          </a:xfrm>
        </p:grpSpPr>
        <p:sp>
          <p:nvSpPr>
            <p:cNvPr id="28" name="object 28"/>
            <p:cNvSpPr/>
            <p:nvPr/>
          </p:nvSpPr>
          <p:spPr>
            <a:xfrm>
              <a:off x="1088389" y="775969"/>
              <a:ext cx="3246120" cy="1135380"/>
            </a:xfrm>
            <a:custGeom>
              <a:avLst/>
              <a:gdLst/>
              <a:ahLst/>
              <a:cxnLst/>
              <a:rect l="l" t="t" r="r" b="b"/>
              <a:pathLst>
                <a:path w="3246120" h="1135380">
                  <a:moveTo>
                    <a:pt x="3246120" y="0"/>
                  </a:moveTo>
                  <a:lnTo>
                    <a:pt x="0" y="0"/>
                  </a:lnTo>
                  <a:lnTo>
                    <a:pt x="0" y="1135379"/>
                  </a:lnTo>
                  <a:lnTo>
                    <a:pt x="3246120" y="1135379"/>
                  </a:lnTo>
                  <a:lnTo>
                    <a:pt x="3246120" y="0"/>
                  </a:lnTo>
                  <a:close/>
                </a:path>
              </a:pathLst>
            </a:custGeom>
            <a:solidFill>
              <a:srgbClr val="FFFFFF"/>
            </a:solidFill>
          </p:spPr>
          <p:txBody>
            <a:bodyPr wrap="square" lIns="0" tIns="0" rIns="0" bIns="0" rtlCol="0"/>
            <a:lstStyle/>
            <a:p/>
          </p:txBody>
        </p:sp>
        <p:sp>
          <p:nvSpPr>
            <p:cNvPr id="29" name="object 29"/>
            <p:cNvSpPr/>
            <p:nvPr/>
          </p:nvSpPr>
          <p:spPr>
            <a:xfrm>
              <a:off x="1088389" y="775969"/>
              <a:ext cx="3246120" cy="1135380"/>
            </a:xfrm>
            <a:custGeom>
              <a:avLst/>
              <a:gdLst/>
              <a:ahLst/>
              <a:cxnLst/>
              <a:rect l="l" t="t" r="r" b="b"/>
              <a:pathLst>
                <a:path w="3246120" h="1135380">
                  <a:moveTo>
                    <a:pt x="0" y="0"/>
                  </a:moveTo>
                  <a:lnTo>
                    <a:pt x="3246120" y="0"/>
                  </a:lnTo>
                  <a:lnTo>
                    <a:pt x="3246120" y="1135379"/>
                  </a:lnTo>
                  <a:lnTo>
                    <a:pt x="0" y="1135379"/>
                  </a:lnTo>
                  <a:lnTo>
                    <a:pt x="0" y="0"/>
                  </a:lnTo>
                  <a:close/>
                </a:path>
              </a:pathLst>
            </a:custGeom>
            <a:ln w="12699">
              <a:solidFill>
                <a:srgbClr val="000000"/>
              </a:solidFill>
            </a:ln>
          </p:spPr>
          <p:txBody>
            <a:bodyPr wrap="square" lIns="0" tIns="0" rIns="0" bIns="0" rtlCol="0"/>
            <a:lstStyle/>
            <a:p/>
          </p:txBody>
        </p:sp>
        <p:sp>
          <p:nvSpPr>
            <p:cNvPr id="30" name="object 30"/>
            <p:cNvSpPr/>
            <p:nvPr/>
          </p:nvSpPr>
          <p:spPr>
            <a:xfrm>
              <a:off x="1160779" y="1059179"/>
              <a:ext cx="243840" cy="0"/>
            </a:xfrm>
            <a:custGeom>
              <a:avLst/>
              <a:gdLst/>
              <a:ahLst/>
              <a:cxnLst/>
              <a:rect l="l" t="t" r="r" b="b"/>
              <a:pathLst>
                <a:path w="243840" h="0">
                  <a:moveTo>
                    <a:pt x="0" y="0"/>
                  </a:moveTo>
                  <a:lnTo>
                    <a:pt x="243840" y="0"/>
                  </a:lnTo>
                </a:path>
              </a:pathLst>
            </a:custGeom>
            <a:ln w="50800">
              <a:solidFill>
                <a:srgbClr val="000000"/>
              </a:solidFill>
            </a:ln>
          </p:spPr>
          <p:txBody>
            <a:bodyPr wrap="square" lIns="0" tIns="0" rIns="0" bIns="0" rtlCol="0"/>
            <a:lstStyle/>
            <a:p/>
          </p:txBody>
        </p:sp>
      </p:grpSp>
      <p:sp>
        <p:nvSpPr>
          <p:cNvPr id="31" name="object 31"/>
          <p:cNvSpPr txBox="1"/>
          <p:nvPr/>
        </p:nvSpPr>
        <p:spPr>
          <a:xfrm>
            <a:off x="1417554" y="920200"/>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米国</a:t>
            </a:r>
            <a:endParaRPr sz="1400">
              <a:latin typeface="Yu Gothic UI Semibold"/>
              <a:cs typeface="Yu Gothic UI Semibold"/>
            </a:endParaRPr>
          </a:p>
        </p:txBody>
      </p:sp>
      <p:sp>
        <p:nvSpPr>
          <p:cNvPr id="32" name="object 32"/>
          <p:cNvSpPr/>
          <p:nvPr/>
        </p:nvSpPr>
        <p:spPr>
          <a:xfrm>
            <a:off x="2242820" y="1059180"/>
            <a:ext cx="243840" cy="0"/>
          </a:xfrm>
          <a:custGeom>
            <a:avLst/>
            <a:gdLst/>
            <a:ahLst/>
            <a:cxnLst/>
            <a:rect l="l" t="t" r="r" b="b"/>
            <a:pathLst>
              <a:path w="243839" h="0">
                <a:moveTo>
                  <a:pt x="0" y="0"/>
                </a:moveTo>
                <a:lnTo>
                  <a:pt x="243840" y="0"/>
                </a:lnTo>
              </a:path>
            </a:pathLst>
          </a:custGeom>
          <a:ln w="50800">
            <a:solidFill>
              <a:srgbClr val="000000"/>
            </a:solidFill>
          </a:ln>
        </p:spPr>
        <p:txBody>
          <a:bodyPr wrap="square" lIns="0" tIns="0" rIns="0" bIns="0" rtlCol="0"/>
          <a:lstStyle/>
          <a:p/>
        </p:txBody>
      </p:sp>
      <p:sp>
        <p:nvSpPr>
          <p:cNvPr id="33" name="object 33"/>
          <p:cNvSpPr txBox="1"/>
          <p:nvPr/>
        </p:nvSpPr>
        <p:spPr>
          <a:xfrm>
            <a:off x="2499540" y="920200"/>
            <a:ext cx="5588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404040"/>
                </a:solidFill>
                <a:latin typeface="Yu Gothic UI Semibold"/>
                <a:cs typeface="Yu Gothic UI Semibold"/>
              </a:rPr>
              <a:t>ドイツ</a:t>
            </a:r>
            <a:endParaRPr sz="1400">
              <a:latin typeface="Yu Gothic UI Semibold"/>
              <a:cs typeface="Yu Gothic UI Semibold"/>
            </a:endParaRPr>
          </a:p>
        </p:txBody>
      </p:sp>
      <p:sp>
        <p:nvSpPr>
          <p:cNvPr id="34" name="object 34"/>
          <p:cNvSpPr/>
          <p:nvPr/>
        </p:nvSpPr>
        <p:spPr>
          <a:xfrm>
            <a:off x="3324859" y="1059180"/>
            <a:ext cx="243840" cy="0"/>
          </a:xfrm>
          <a:custGeom>
            <a:avLst/>
            <a:gdLst/>
            <a:ahLst/>
            <a:cxnLst/>
            <a:rect l="l" t="t" r="r" b="b"/>
            <a:pathLst>
              <a:path w="243839" h="0">
                <a:moveTo>
                  <a:pt x="0" y="0"/>
                </a:moveTo>
                <a:lnTo>
                  <a:pt x="243840" y="0"/>
                </a:lnTo>
              </a:path>
            </a:pathLst>
          </a:custGeom>
          <a:ln w="50800">
            <a:solidFill>
              <a:srgbClr val="00AF50"/>
            </a:solidFill>
          </a:ln>
        </p:spPr>
        <p:txBody>
          <a:bodyPr wrap="square" lIns="0" tIns="0" rIns="0" bIns="0" rtlCol="0"/>
          <a:lstStyle/>
          <a:p/>
        </p:txBody>
      </p:sp>
      <p:sp>
        <p:nvSpPr>
          <p:cNvPr id="35" name="object 35"/>
          <p:cNvSpPr txBox="1"/>
          <p:nvPr/>
        </p:nvSpPr>
        <p:spPr>
          <a:xfrm>
            <a:off x="3581527" y="920200"/>
            <a:ext cx="7366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404040"/>
                </a:solidFill>
                <a:latin typeface="Yu Gothic UI Semibold"/>
                <a:cs typeface="Yu Gothic UI Semibold"/>
              </a:rPr>
              <a:t>フランス</a:t>
            </a:r>
            <a:endParaRPr sz="1400">
              <a:latin typeface="Yu Gothic UI Semibold"/>
              <a:cs typeface="Yu Gothic UI Semibold"/>
            </a:endParaRPr>
          </a:p>
        </p:txBody>
      </p:sp>
      <p:sp>
        <p:nvSpPr>
          <p:cNvPr id="36" name="object 36"/>
          <p:cNvSpPr/>
          <p:nvPr/>
        </p:nvSpPr>
        <p:spPr>
          <a:xfrm>
            <a:off x="1160780" y="1628139"/>
            <a:ext cx="243840" cy="0"/>
          </a:xfrm>
          <a:custGeom>
            <a:avLst/>
            <a:gdLst/>
            <a:ahLst/>
            <a:cxnLst/>
            <a:rect l="l" t="t" r="r" b="b"/>
            <a:pathLst>
              <a:path w="243840" h="0">
                <a:moveTo>
                  <a:pt x="0" y="0"/>
                </a:moveTo>
                <a:lnTo>
                  <a:pt x="243840" y="0"/>
                </a:lnTo>
              </a:path>
            </a:pathLst>
          </a:custGeom>
          <a:ln w="50800">
            <a:solidFill>
              <a:srgbClr val="006FC0"/>
            </a:solidFill>
          </a:ln>
        </p:spPr>
        <p:txBody>
          <a:bodyPr wrap="square" lIns="0" tIns="0" rIns="0" bIns="0" rtlCol="0"/>
          <a:lstStyle/>
          <a:p/>
        </p:txBody>
      </p:sp>
      <p:sp>
        <p:nvSpPr>
          <p:cNvPr id="37" name="object 37"/>
          <p:cNvSpPr txBox="1"/>
          <p:nvPr/>
        </p:nvSpPr>
        <p:spPr>
          <a:xfrm>
            <a:off x="1417554" y="1488501"/>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英国</a:t>
            </a:r>
            <a:endParaRPr sz="1400">
              <a:latin typeface="Yu Gothic UI Semibold"/>
              <a:cs typeface="Yu Gothic UI Semibold"/>
            </a:endParaRPr>
          </a:p>
        </p:txBody>
      </p:sp>
      <p:sp>
        <p:nvSpPr>
          <p:cNvPr id="38" name="object 38"/>
          <p:cNvSpPr/>
          <p:nvPr/>
        </p:nvSpPr>
        <p:spPr>
          <a:xfrm>
            <a:off x="2242820" y="1628139"/>
            <a:ext cx="243840" cy="0"/>
          </a:xfrm>
          <a:custGeom>
            <a:avLst/>
            <a:gdLst/>
            <a:ahLst/>
            <a:cxnLst/>
            <a:rect l="l" t="t" r="r" b="b"/>
            <a:pathLst>
              <a:path w="243839" h="0">
                <a:moveTo>
                  <a:pt x="0" y="0"/>
                </a:moveTo>
                <a:lnTo>
                  <a:pt x="243840" y="0"/>
                </a:lnTo>
              </a:path>
            </a:pathLst>
          </a:custGeom>
          <a:ln w="50800">
            <a:solidFill>
              <a:srgbClr val="6F2F9F"/>
            </a:solidFill>
          </a:ln>
        </p:spPr>
        <p:txBody>
          <a:bodyPr wrap="square" lIns="0" tIns="0" rIns="0" bIns="0" rtlCol="0"/>
          <a:lstStyle/>
          <a:p/>
        </p:txBody>
      </p:sp>
      <p:sp>
        <p:nvSpPr>
          <p:cNvPr id="39" name="object 39"/>
          <p:cNvSpPr txBox="1"/>
          <p:nvPr/>
        </p:nvSpPr>
        <p:spPr>
          <a:xfrm>
            <a:off x="2499540" y="1488501"/>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韓国</a:t>
            </a:r>
            <a:endParaRPr sz="1400">
              <a:latin typeface="Yu Gothic UI Semibold"/>
              <a:cs typeface="Yu Gothic UI Semibold"/>
            </a:endParaRPr>
          </a:p>
        </p:txBody>
      </p:sp>
      <p:pic>
        <p:nvPicPr>
          <p:cNvPr id="40" name="object 40"/>
          <p:cNvPicPr/>
          <p:nvPr/>
        </p:nvPicPr>
        <p:blipFill>
          <a:blip r:embed="rId4" cstate="print"/>
          <a:stretch>
            <a:fillRect/>
          </a:stretch>
        </p:blipFill>
        <p:spPr>
          <a:xfrm>
            <a:off x="3324859" y="1570037"/>
            <a:ext cx="243839" cy="111125"/>
          </a:xfrm>
          <a:prstGeom prst="rect">
            <a:avLst/>
          </a:prstGeom>
        </p:spPr>
      </p:pic>
      <p:sp>
        <p:nvSpPr>
          <p:cNvPr id="41" name="object 41"/>
          <p:cNvSpPr txBox="1"/>
          <p:nvPr/>
        </p:nvSpPr>
        <p:spPr>
          <a:xfrm>
            <a:off x="3581527" y="1488501"/>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404040"/>
                </a:solidFill>
                <a:latin typeface="Yu Gothic UI Semibold"/>
                <a:cs typeface="Yu Gothic UI Semibold"/>
              </a:rPr>
              <a:t>日本</a:t>
            </a:r>
            <a:endParaRPr sz="1400">
              <a:latin typeface="Yu Gothic UI Semibold"/>
              <a:cs typeface="Yu Gothic UI Semibold"/>
            </a:endParaRPr>
          </a:p>
        </p:txBody>
      </p:sp>
      <p:sp>
        <p:nvSpPr>
          <p:cNvPr id="42" name="object 42"/>
          <p:cNvSpPr txBox="1">
            <a:spLocks noGrp="1"/>
          </p:cNvSpPr>
          <p:nvPr>
            <p:ph type="title"/>
          </p:nvPr>
        </p:nvSpPr>
        <p:spPr>
          <a:xfrm>
            <a:off x="3475607" y="97429"/>
            <a:ext cx="2961005" cy="452120"/>
          </a:xfrm>
          <a:prstGeom prst="rect"/>
        </p:spPr>
        <p:txBody>
          <a:bodyPr wrap="square" lIns="0" tIns="12700" rIns="0" bIns="0" rtlCol="0" vert="horz">
            <a:spAutoFit/>
          </a:bodyPr>
          <a:lstStyle/>
          <a:p>
            <a:pPr marL="12700">
              <a:lnSpc>
                <a:spcPct val="100000"/>
              </a:lnSpc>
              <a:spcBef>
                <a:spcPts val="100"/>
              </a:spcBef>
            </a:pPr>
            <a:r>
              <a:rPr dirty="0" u="sng" sz="2800" spc="75">
                <a:solidFill>
                  <a:srgbClr val="000000"/>
                </a:solidFill>
                <a:uFill>
                  <a:solidFill>
                    <a:srgbClr val="000000"/>
                  </a:solidFill>
                </a:uFill>
              </a:rPr>
              <a:t>主要国の名目</a:t>
            </a:r>
            <a:r>
              <a:rPr dirty="0" u="sng" sz="2800" spc="320">
                <a:solidFill>
                  <a:srgbClr val="000000"/>
                </a:solidFill>
                <a:uFill>
                  <a:solidFill>
                    <a:srgbClr val="000000"/>
                  </a:solidFill>
                </a:uFill>
              </a:rPr>
              <a:t>G</a:t>
            </a:r>
            <a:r>
              <a:rPr dirty="0" u="sng" sz="2800" spc="185">
                <a:solidFill>
                  <a:srgbClr val="000000"/>
                </a:solidFill>
                <a:uFill>
                  <a:solidFill>
                    <a:srgbClr val="000000"/>
                  </a:solidFill>
                </a:uFill>
              </a:rPr>
              <a:t>DP</a:t>
            </a:r>
            <a:endParaRPr sz="2800"/>
          </a:p>
        </p:txBody>
      </p:sp>
      <p:sp>
        <p:nvSpPr>
          <p:cNvPr id="43" name="object 43"/>
          <p:cNvSpPr txBox="1"/>
          <p:nvPr/>
        </p:nvSpPr>
        <p:spPr>
          <a:xfrm>
            <a:off x="7927758" y="289684"/>
            <a:ext cx="1374140" cy="238760"/>
          </a:xfrm>
          <a:prstGeom prst="rect">
            <a:avLst/>
          </a:prstGeom>
        </p:spPr>
        <p:txBody>
          <a:bodyPr wrap="square" lIns="0" tIns="12700" rIns="0" bIns="0" rtlCol="0" vert="horz">
            <a:spAutoFit/>
          </a:bodyPr>
          <a:lstStyle/>
          <a:p>
            <a:pPr marL="12700">
              <a:lnSpc>
                <a:spcPct val="100000"/>
              </a:lnSpc>
              <a:spcBef>
                <a:spcPts val="100"/>
              </a:spcBef>
            </a:pPr>
            <a:r>
              <a:rPr dirty="0" sz="1400" b="1">
                <a:latin typeface="Yu Gothic UI Semibold"/>
                <a:cs typeface="Yu Gothic UI Semibold"/>
              </a:rPr>
              <a:t>（</a:t>
            </a:r>
            <a:r>
              <a:rPr dirty="0" sz="1400" spc="50" b="1">
                <a:latin typeface="Yu Gothic UI Semibold"/>
                <a:cs typeface="Yu Gothic UI Semibold"/>
              </a:rPr>
              <a:t>1993</a:t>
            </a:r>
            <a:r>
              <a:rPr dirty="0" sz="1400" spc="50" b="1">
                <a:latin typeface="Yu Gothic UI Semibold"/>
                <a:cs typeface="Yu Gothic UI Semibold"/>
              </a:rPr>
              <a:t>年</a:t>
            </a:r>
            <a:r>
              <a:rPr dirty="0" sz="1400" spc="50" b="1">
                <a:latin typeface="Yu Gothic UI Semibold"/>
                <a:cs typeface="Yu Gothic UI Semibold"/>
              </a:rPr>
              <a:t>=100</a:t>
            </a:r>
            <a:r>
              <a:rPr dirty="0" sz="1400" spc="50" b="1">
                <a:latin typeface="Yu Gothic UI Semibold"/>
                <a:cs typeface="Yu Gothic UI Semibold"/>
              </a:rPr>
              <a:t>）</a:t>
            </a:r>
            <a:endParaRPr sz="1400">
              <a:latin typeface="Yu Gothic UI Semibold"/>
              <a:cs typeface="Yu Gothic UI Semibold"/>
            </a:endParaRPr>
          </a:p>
        </p:txBody>
      </p:sp>
      <p:sp>
        <p:nvSpPr>
          <p:cNvPr id="44" name="object 44"/>
          <p:cNvSpPr txBox="1"/>
          <p:nvPr/>
        </p:nvSpPr>
        <p:spPr>
          <a:xfrm>
            <a:off x="78739" y="5302772"/>
            <a:ext cx="4993640" cy="522605"/>
          </a:xfrm>
          <a:prstGeom prst="rect">
            <a:avLst/>
          </a:prstGeom>
        </p:spPr>
        <p:txBody>
          <a:bodyPr wrap="square" lIns="0" tIns="12700" rIns="0" bIns="0" rtlCol="0" vert="horz">
            <a:spAutoFit/>
          </a:bodyPr>
          <a:lstStyle/>
          <a:p>
            <a:pPr algn="ctr" marL="111125">
              <a:lnSpc>
                <a:spcPct val="100000"/>
              </a:lnSpc>
              <a:spcBef>
                <a:spcPts val="100"/>
              </a:spcBef>
              <a:tabLst>
                <a:tab pos="1694814" algn="l"/>
                <a:tab pos="3279140" algn="l"/>
              </a:tabLst>
            </a:pPr>
            <a:r>
              <a:rPr dirty="0" sz="1400" spc="50" b="1">
                <a:solidFill>
                  <a:srgbClr val="404040"/>
                </a:solidFill>
                <a:latin typeface="Yu Gothic UI Semibold"/>
                <a:cs typeface="Yu Gothic UI Semibold"/>
              </a:rPr>
              <a:t>1993	1998	</a:t>
            </a:r>
            <a:r>
              <a:rPr dirty="0" sz="1400" b="1">
                <a:solidFill>
                  <a:srgbClr val="404040"/>
                </a:solidFill>
                <a:latin typeface="Yu Gothic UI Semibold"/>
                <a:cs typeface="Yu Gothic UI Semibold"/>
              </a:rPr>
              <a:t>2003</a:t>
            </a:r>
            <a:endParaRPr sz="1400">
              <a:latin typeface="Yu Gothic UI Semibold"/>
              <a:cs typeface="Yu Gothic UI Semibold"/>
            </a:endParaRPr>
          </a:p>
          <a:p>
            <a:pPr marL="12700">
              <a:lnSpc>
                <a:spcPct val="100000"/>
              </a:lnSpc>
              <a:spcBef>
                <a:spcPts val="910"/>
              </a:spcBef>
            </a:pPr>
            <a:r>
              <a:rPr dirty="0" sz="1100" b="1">
                <a:solidFill>
                  <a:srgbClr val="7E7E7E"/>
                </a:solidFill>
                <a:latin typeface="Yu Gothic UI Semibold"/>
                <a:cs typeface="Yu Gothic UI Semibold"/>
              </a:rPr>
              <a:t>出典：ＩＭＦ“World</a:t>
            </a:r>
            <a:r>
              <a:rPr dirty="0" sz="1100" spc="85" b="1">
                <a:solidFill>
                  <a:srgbClr val="7E7E7E"/>
                </a:solidFill>
                <a:latin typeface="Yu Gothic UI Semibold"/>
                <a:cs typeface="Yu Gothic UI Semibold"/>
              </a:rPr>
              <a:t> </a:t>
            </a:r>
            <a:r>
              <a:rPr dirty="0" sz="1100" spc="50" b="1">
                <a:solidFill>
                  <a:srgbClr val="7E7E7E"/>
                </a:solidFill>
                <a:latin typeface="Yu Gothic UI Semibold"/>
                <a:cs typeface="Yu Gothic UI Semibold"/>
              </a:rPr>
              <a:t>Economic</a:t>
            </a:r>
            <a:r>
              <a:rPr dirty="0" sz="1100" spc="10" b="1">
                <a:solidFill>
                  <a:srgbClr val="7E7E7E"/>
                </a:solidFill>
                <a:latin typeface="Yu Gothic UI Semibold"/>
                <a:cs typeface="Yu Gothic UI Semibold"/>
              </a:rPr>
              <a:t> Outlook</a:t>
            </a:r>
            <a:r>
              <a:rPr dirty="0" sz="1100" spc="50" b="1">
                <a:solidFill>
                  <a:srgbClr val="7E7E7E"/>
                </a:solidFill>
                <a:latin typeface="Yu Gothic UI Semibold"/>
                <a:cs typeface="Yu Gothic UI Semibold"/>
              </a:rPr>
              <a:t> </a:t>
            </a:r>
            <a:r>
              <a:rPr dirty="0" sz="1100" spc="15" b="1">
                <a:solidFill>
                  <a:srgbClr val="7E7E7E"/>
                </a:solidFill>
                <a:latin typeface="Yu Gothic UI Semibold"/>
                <a:cs typeface="Yu Gothic UI Semibold"/>
              </a:rPr>
              <a:t>Database"</a:t>
            </a:r>
            <a:r>
              <a:rPr dirty="0" sz="1100" spc="250" b="1">
                <a:solidFill>
                  <a:srgbClr val="7E7E7E"/>
                </a:solidFill>
                <a:latin typeface="Yu Gothic UI Semibold"/>
                <a:cs typeface="Yu Gothic UI Semibold"/>
              </a:rPr>
              <a:t>をも</a:t>
            </a:r>
            <a:r>
              <a:rPr dirty="0" sz="1100" spc="235" b="1">
                <a:solidFill>
                  <a:srgbClr val="7E7E7E"/>
                </a:solidFill>
                <a:latin typeface="Yu Gothic UI Semibold"/>
                <a:cs typeface="Yu Gothic UI Semibold"/>
              </a:rPr>
              <a:t>と</a:t>
            </a:r>
            <a:r>
              <a:rPr dirty="0" sz="1100" spc="260" b="1">
                <a:solidFill>
                  <a:srgbClr val="7E7E7E"/>
                </a:solidFill>
                <a:latin typeface="Yu Gothic UI Semibold"/>
                <a:cs typeface="Yu Gothic UI Semibold"/>
              </a:rPr>
              <a:t>に</a:t>
            </a:r>
            <a:r>
              <a:rPr dirty="0" sz="1100" spc="20" b="1">
                <a:solidFill>
                  <a:srgbClr val="7E7E7E"/>
                </a:solidFill>
                <a:latin typeface="Yu Gothic UI Semibold"/>
                <a:cs typeface="Yu Gothic UI Semibold"/>
              </a:rPr>
              <a:t>日本維新</a:t>
            </a:r>
            <a:r>
              <a:rPr dirty="0" sz="1100" spc="15" b="1">
                <a:solidFill>
                  <a:srgbClr val="7E7E7E"/>
                </a:solidFill>
                <a:latin typeface="Yu Gothic UI Semibold"/>
                <a:cs typeface="Yu Gothic UI Semibold"/>
              </a:rPr>
              <a:t>の</a:t>
            </a:r>
            <a:r>
              <a:rPr dirty="0" sz="1100" spc="20" b="1">
                <a:solidFill>
                  <a:srgbClr val="7E7E7E"/>
                </a:solidFill>
                <a:latin typeface="Yu Gothic UI Semibold"/>
                <a:cs typeface="Yu Gothic UI Semibold"/>
              </a:rPr>
              <a:t>会作成</a:t>
            </a:r>
            <a:endParaRPr sz="1100">
              <a:latin typeface="Yu Gothic UI Semibold"/>
              <a:cs typeface="Yu Gothic UI Semibold"/>
            </a:endParaRPr>
          </a:p>
        </p:txBody>
      </p:sp>
      <p:sp>
        <p:nvSpPr>
          <p:cNvPr id="45" name="object 45"/>
          <p:cNvSpPr/>
          <p:nvPr/>
        </p:nvSpPr>
        <p:spPr>
          <a:xfrm>
            <a:off x="287020" y="5976620"/>
            <a:ext cx="9489440" cy="368300"/>
          </a:xfrm>
          <a:custGeom>
            <a:avLst/>
            <a:gdLst/>
            <a:ahLst/>
            <a:cxnLst/>
            <a:rect l="l" t="t" r="r" b="b"/>
            <a:pathLst>
              <a:path w="9489440" h="368300">
                <a:moveTo>
                  <a:pt x="9489440" y="0"/>
                </a:moveTo>
                <a:lnTo>
                  <a:pt x="0" y="0"/>
                </a:lnTo>
                <a:lnTo>
                  <a:pt x="0" y="368299"/>
                </a:lnTo>
                <a:lnTo>
                  <a:pt x="9489440" y="368299"/>
                </a:lnTo>
                <a:lnTo>
                  <a:pt x="9489440" y="0"/>
                </a:lnTo>
                <a:close/>
              </a:path>
            </a:pathLst>
          </a:custGeom>
          <a:solidFill>
            <a:srgbClr val="FFFF5B"/>
          </a:solidFill>
        </p:spPr>
        <p:txBody>
          <a:bodyPr wrap="square" lIns="0" tIns="0" rIns="0" bIns="0" rtlCol="0"/>
          <a:lstStyle/>
          <a:p/>
        </p:txBody>
      </p:sp>
      <p:sp>
        <p:nvSpPr>
          <p:cNvPr id="46" name="object 46"/>
          <p:cNvSpPr txBox="1"/>
          <p:nvPr/>
        </p:nvSpPr>
        <p:spPr>
          <a:xfrm>
            <a:off x="530686" y="5995595"/>
            <a:ext cx="8999855"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252525"/>
                </a:solidFill>
                <a:latin typeface="Yu Gothic UI Semibold"/>
                <a:cs typeface="Yu Gothic UI Semibold"/>
              </a:rPr>
              <a:t>諸外国</a:t>
            </a:r>
            <a:r>
              <a:rPr dirty="0" sz="1800" spc="254" b="1">
                <a:solidFill>
                  <a:srgbClr val="252525"/>
                </a:solidFill>
                <a:latin typeface="Yu Gothic UI Semibold"/>
                <a:cs typeface="Yu Gothic UI Semibold"/>
              </a:rPr>
              <a:t>が</a:t>
            </a:r>
            <a:r>
              <a:rPr dirty="0" sz="1800" spc="254" b="1">
                <a:solidFill>
                  <a:srgbClr val="252525"/>
                </a:solidFill>
                <a:latin typeface="Yu Gothic UI Semibold"/>
                <a:cs typeface="Yu Gothic UI Semibold"/>
              </a:rPr>
              <a:t>成長</a:t>
            </a:r>
            <a:r>
              <a:rPr dirty="0" sz="1800" spc="345" b="1">
                <a:solidFill>
                  <a:srgbClr val="252525"/>
                </a:solidFill>
                <a:latin typeface="Yu Gothic UI Semibold"/>
                <a:cs typeface="Yu Gothic UI Semibold"/>
              </a:rPr>
              <a:t>する</a:t>
            </a:r>
            <a:r>
              <a:rPr dirty="0" sz="1800" spc="345" b="1">
                <a:solidFill>
                  <a:srgbClr val="252525"/>
                </a:solidFill>
                <a:latin typeface="Yu Gothic UI Semibold"/>
                <a:cs typeface="Yu Gothic UI Semibold"/>
              </a:rPr>
              <a:t>中</a:t>
            </a:r>
            <a:r>
              <a:rPr dirty="0" sz="1800" spc="600" b="1">
                <a:solidFill>
                  <a:srgbClr val="252525"/>
                </a:solidFill>
                <a:latin typeface="Yu Gothic UI Semibold"/>
                <a:cs typeface="Yu Gothic UI Semibold"/>
              </a:rPr>
              <a:t>、</a:t>
            </a:r>
            <a:r>
              <a:rPr dirty="0" sz="1800" spc="130" b="1">
                <a:solidFill>
                  <a:srgbClr val="252525"/>
                </a:solidFill>
                <a:latin typeface="Yu Gothic UI Semibold"/>
                <a:cs typeface="Yu Gothic UI Semibold"/>
              </a:rPr>
              <a:t>GD</a:t>
            </a:r>
            <a:r>
              <a:rPr dirty="0" sz="1800" spc="185" b="1">
                <a:solidFill>
                  <a:srgbClr val="252525"/>
                </a:solidFill>
                <a:latin typeface="Yu Gothic UI Semibold"/>
                <a:cs typeface="Yu Gothic UI Semibold"/>
              </a:rPr>
              <a:t>P</a:t>
            </a:r>
            <a:r>
              <a:rPr dirty="0" sz="1800" spc="254" b="1">
                <a:solidFill>
                  <a:srgbClr val="252525"/>
                </a:solidFill>
                <a:latin typeface="Yu Gothic UI Semibold"/>
                <a:cs typeface="Yu Gothic UI Semibold"/>
              </a:rPr>
              <a:t>が</a:t>
            </a:r>
            <a:r>
              <a:rPr dirty="0" sz="1800" b="1">
                <a:solidFill>
                  <a:srgbClr val="252525"/>
                </a:solidFill>
                <a:latin typeface="Yu Gothic UI Semibold"/>
                <a:cs typeface="Yu Gothic UI Semibold"/>
              </a:rPr>
              <a:t>拡大</a:t>
            </a:r>
            <a:r>
              <a:rPr dirty="0" sz="1800" spc="340" b="1">
                <a:solidFill>
                  <a:srgbClr val="252525"/>
                </a:solidFill>
                <a:latin typeface="Yu Gothic UI Semibold"/>
                <a:cs typeface="Yu Gothic UI Semibold"/>
              </a:rPr>
              <a:t>しない</a:t>
            </a:r>
            <a:r>
              <a:rPr dirty="0" sz="1800" b="1">
                <a:solidFill>
                  <a:srgbClr val="252525"/>
                </a:solidFill>
                <a:latin typeface="Yu Gothic UI Semibold"/>
                <a:cs typeface="Yu Gothic UI Semibold"/>
              </a:rPr>
              <a:t>日本</a:t>
            </a:r>
            <a:r>
              <a:rPr dirty="0" sz="1800" spc="600" b="1">
                <a:solidFill>
                  <a:srgbClr val="252525"/>
                </a:solidFill>
                <a:latin typeface="Yu Gothic UI Semibold"/>
                <a:cs typeface="Yu Gothic UI Semibold"/>
              </a:rPr>
              <a:t>。</a:t>
            </a:r>
            <a:r>
              <a:rPr dirty="0" sz="1800" b="1">
                <a:solidFill>
                  <a:srgbClr val="252525"/>
                </a:solidFill>
                <a:latin typeface="Yu Gothic UI Semibold"/>
                <a:cs typeface="Yu Gothic UI Semibold"/>
              </a:rPr>
              <a:t>世界</a:t>
            </a:r>
            <a:r>
              <a:rPr dirty="0" sz="1800" spc="345" b="1">
                <a:solidFill>
                  <a:srgbClr val="252525"/>
                </a:solidFill>
                <a:latin typeface="Yu Gothic UI Semibold"/>
                <a:cs typeface="Yu Gothic UI Semibold"/>
              </a:rPr>
              <a:t>でのプレゼンスは</a:t>
            </a:r>
            <a:r>
              <a:rPr dirty="0" sz="1800" b="1">
                <a:solidFill>
                  <a:srgbClr val="252525"/>
                </a:solidFill>
                <a:latin typeface="Yu Gothic UI Semibold"/>
                <a:cs typeface="Yu Gothic UI Semibold"/>
              </a:rPr>
              <a:t>急低下</a:t>
            </a:r>
            <a:r>
              <a:rPr dirty="0" sz="1800" spc="405" b="1">
                <a:solidFill>
                  <a:srgbClr val="252525"/>
                </a:solidFill>
                <a:latin typeface="Yu Gothic UI Semibold"/>
                <a:cs typeface="Yu Gothic UI Semibold"/>
              </a:rPr>
              <a:t>している</a:t>
            </a:r>
            <a:r>
              <a:rPr dirty="0" sz="1800" spc="600" b="1">
                <a:solidFill>
                  <a:srgbClr val="252525"/>
                </a:solidFill>
                <a:latin typeface="Yu Gothic UI Semibold"/>
                <a:cs typeface="Yu Gothic UI Semibold"/>
              </a:rPr>
              <a:t>。</a:t>
            </a:r>
            <a:endParaRPr sz="1800">
              <a:latin typeface="Yu Gothic UI Semibold"/>
              <a:cs typeface="Yu Gothic UI Semibold"/>
            </a:endParaRPr>
          </a:p>
        </p:txBody>
      </p:sp>
      <p:sp>
        <p:nvSpPr>
          <p:cNvPr id="48" name="object 48"/>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a:t>
            </a:r>
          </a:p>
        </p:txBody>
      </p:sp>
      <p:sp>
        <p:nvSpPr>
          <p:cNvPr id="49" name="object 49"/>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7" name="object 47"/>
          <p:cNvSpPr txBox="1"/>
          <p:nvPr/>
        </p:nvSpPr>
        <p:spPr>
          <a:xfrm>
            <a:off x="8411209" y="4367529"/>
            <a:ext cx="647700" cy="317500"/>
          </a:xfrm>
          <a:prstGeom prst="rect">
            <a:avLst/>
          </a:prstGeom>
          <a:ln w="28575">
            <a:solidFill>
              <a:srgbClr val="FF0000"/>
            </a:solidFill>
          </a:ln>
        </p:spPr>
        <p:txBody>
          <a:bodyPr wrap="square" lIns="0" tIns="37465" rIns="0" bIns="0" rtlCol="0" vert="horz">
            <a:spAutoFit/>
          </a:bodyPr>
          <a:lstStyle/>
          <a:p>
            <a:pPr marL="142875">
              <a:lnSpc>
                <a:spcPct val="100000"/>
              </a:lnSpc>
              <a:spcBef>
                <a:spcPts val="295"/>
              </a:spcBef>
            </a:pPr>
            <a:r>
              <a:rPr dirty="0" sz="1400" b="1">
                <a:solidFill>
                  <a:srgbClr val="252525"/>
                </a:solidFill>
                <a:latin typeface="Yu Gothic UI Semibold"/>
                <a:cs typeface="Yu Gothic UI Semibold"/>
              </a:rPr>
              <a:t>日本</a:t>
            </a:r>
            <a:endParaRPr sz="1400">
              <a:latin typeface="Yu Gothic UI Semibold"/>
              <a:cs typeface="Yu Gothic UI Semibo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41312" y="572769"/>
          <a:ext cx="7858125" cy="5429249"/>
        </p:xfrm>
        <a:graphic>
          <a:graphicData uri="http://schemas.openxmlformats.org/drawingml/2006/table">
            <a:tbl>
              <a:tblPr firstRow="1" bandRow="1">
                <a:tableStyleId>{2D5ABB26-0587-4C30-8999-92F81FD0307C}</a:tableStyleId>
              </a:tblPr>
              <a:tblGrid>
                <a:gridCol w="1576705"/>
                <a:gridCol w="699134"/>
                <a:gridCol w="699769"/>
                <a:gridCol w="690244"/>
                <a:gridCol w="699770"/>
                <a:gridCol w="699770"/>
                <a:gridCol w="690245"/>
                <a:gridCol w="699770"/>
                <a:gridCol w="699770"/>
                <a:gridCol w="693420"/>
              </a:tblGrid>
              <a:tr h="263525">
                <a:tc>
                  <a:txBody>
                    <a:bodyPr/>
                    <a:lstStyle/>
                    <a:p>
                      <a:pPr>
                        <a:lnSpc>
                          <a:spcPct val="100000"/>
                        </a:lnSpc>
                      </a:pPr>
                      <a:endParaRPr sz="1200">
                        <a:latin typeface="Times New Roman"/>
                        <a:cs typeface="Times New Roman"/>
                      </a:endParaRPr>
                    </a:p>
                  </a:txBody>
                  <a:tcPr marL="0" marR="0" marB="0" marT="0">
                    <a:lnB w="6350">
                      <a:solidFill>
                        <a:srgbClr val="000000"/>
                      </a:solidFill>
                      <a:prstDash val="solid"/>
                    </a:lnB>
                  </a:tcPr>
                </a:tc>
                <a:tc gridSpan="3">
                  <a:txBody>
                    <a:bodyPr/>
                    <a:lstStyle/>
                    <a:p>
                      <a:pPr>
                        <a:lnSpc>
                          <a:spcPct val="100000"/>
                        </a:lnSpc>
                      </a:pPr>
                      <a:endParaRPr sz="1200">
                        <a:latin typeface="Times New Roman"/>
                        <a:cs typeface="Times New Roman"/>
                      </a:endParaRPr>
                    </a:p>
                  </a:txBody>
                  <a:tcPr marL="0" marR="0" marB="0" marT="0">
                    <a:lnB w="6350">
                      <a:solidFill>
                        <a:srgbClr val="000000"/>
                      </a:solidFill>
                      <a:prstDash val="solid"/>
                    </a:lnB>
                  </a:tcPr>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B w="6350">
                      <a:solidFill>
                        <a:srgbClr val="000000"/>
                      </a:solidFill>
                      <a:prstDash val="solid"/>
                    </a:lnB>
                  </a:tcPr>
                </a:tc>
                <a:tc hMerge="1">
                  <a:txBody>
                    <a:bodyPr/>
                    <a:lstStyle/>
                    <a:p>
                      <a:pPr/>
                    </a:p>
                  </a:txBody>
                  <a:tcPr marL="0" marR="0" marB="0" marT="0"/>
                </a:tc>
                <a:tc hMerge="1">
                  <a:txBody>
                    <a:bodyPr/>
                    <a:lstStyle/>
                    <a:p>
                      <a:pPr/>
                    </a:p>
                  </a:txBody>
                  <a:tcPr marL="0" marR="0" marB="0" marT="0"/>
                </a:tc>
                <a:tc gridSpan="3">
                  <a:txBody>
                    <a:bodyPr/>
                    <a:lstStyle/>
                    <a:p>
                      <a:pPr>
                        <a:lnSpc>
                          <a:spcPct val="100000"/>
                        </a:lnSpc>
                      </a:pPr>
                      <a:endParaRPr sz="1200">
                        <a:latin typeface="Times New Roman"/>
                        <a:cs typeface="Times New Roman"/>
                      </a:endParaRPr>
                    </a:p>
                  </a:txBody>
                  <a:tcPr marL="0" marR="0" marB="0" marT="0">
                    <a:lnB w="6350">
                      <a:solidFill>
                        <a:srgbClr val="000000"/>
                      </a:solidFill>
                      <a:prstDash val="solid"/>
                    </a:lnB>
                  </a:tcPr>
                </a:tc>
                <a:tc hMerge="1">
                  <a:txBody>
                    <a:bodyPr/>
                    <a:lstStyle/>
                    <a:p>
                      <a:pPr/>
                    </a:p>
                  </a:txBody>
                  <a:tcPr marL="0" marR="0" marB="0" marT="0"/>
                </a:tc>
                <a:tc hMerge="1">
                  <a:txBody>
                    <a:bodyPr/>
                    <a:lstStyle/>
                    <a:p>
                      <a:pPr/>
                    </a:p>
                  </a:txBody>
                  <a:tcPr marL="0" marR="0" marB="0" marT="0"/>
                </a:tc>
              </a:tr>
              <a:tr h="381635">
                <a:tc rowSpan="3">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gn="ctr">
                        <a:lnSpc>
                          <a:spcPct val="100000"/>
                        </a:lnSpc>
                        <a:spcBef>
                          <a:spcPts val="730"/>
                        </a:spcBef>
                      </a:pPr>
                      <a:r>
                        <a:rPr dirty="0" sz="1200">
                          <a:latin typeface="MS UI Gothic"/>
                          <a:cs typeface="MS UI Gothic"/>
                        </a:rPr>
                        <a:t>所得階層</a:t>
                      </a:r>
                      <a:endParaRPr sz="1200">
                        <a:latin typeface="MS UI Gothic"/>
                        <a:cs typeface="MS UI Gothic"/>
                      </a:endParaRPr>
                    </a:p>
                    <a:p>
                      <a:pPr algn="ctr">
                        <a:lnSpc>
                          <a:spcPct val="100000"/>
                        </a:lnSpc>
                      </a:pPr>
                      <a:r>
                        <a:rPr dirty="0" sz="1200">
                          <a:latin typeface="MS UI Gothic"/>
                          <a:cs typeface="MS UI Gothic"/>
                        </a:rPr>
                        <a:t>（年収）</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FE699"/>
                    </a:solidFill>
                  </a:tcPr>
                </a:tc>
                <a:tc gridSpan="3">
                  <a:txBody>
                    <a:bodyPr/>
                    <a:lstStyle/>
                    <a:p>
                      <a:pPr algn="ctr">
                        <a:lnSpc>
                          <a:spcPct val="100000"/>
                        </a:lnSpc>
                        <a:spcBef>
                          <a:spcPts val="775"/>
                        </a:spcBef>
                      </a:pPr>
                      <a:r>
                        <a:rPr dirty="0" sz="1200">
                          <a:latin typeface="MS UI Gothic"/>
                          <a:cs typeface="MS UI Gothic"/>
                        </a:rPr>
                        <a:t>男性</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hMerge="1">
                  <a:txBody>
                    <a:bodyPr/>
                    <a:lstStyle/>
                    <a:p>
                      <a:pPr/>
                    </a:p>
                  </a:txBody>
                  <a:tcPr marL="0" marR="0" marB="0" marT="0"/>
                </a:tc>
                <a:tc hMerge="1">
                  <a:txBody>
                    <a:bodyPr/>
                    <a:lstStyle/>
                    <a:p>
                      <a:pPr/>
                    </a:p>
                  </a:txBody>
                  <a:tcPr marL="0" marR="0" marB="0" marT="0"/>
                </a:tc>
                <a:tc gridSpan="3">
                  <a:txBody>
                    <a:bodyPr/>
                    <a:lstStyle/>
                    <a:p>
                      <a:pPr algn="ctr">
                        <a:lnSpc>
                          <a:spcPct val="100000"/>
                        </a:lnSpc>
                        <a:spcBef>
                          <a:spcPts val="775"/>
                        </a:spcBef>
                      </a:pPr>
                      <a:r>
                        <a:rPr dirty="0" sz="1200">
                          <a:latin typeface="MS UI Gothic"/>
                          <a:cs typeface="MS UI Gothic"/>
                        </a:rPr>
                        <a:t>女性</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hMerge="1">
                  <a:txBody>
                    <a:bodyPr/>
                    <a:lstStyle/>
                    <a:p>
                      <a:pPr/>
                    </a:p>
                  </a:txBody>
                  <a:tcPr marL="0" marR="0" marB="0" marT="0"/>
                </a:tc>
                <a:tc hMerge="1">
                  <a:txBody>
                    <a:bodyPr/>
                    <a:lstStyle/>
                    <a:p>
                      <a:pPr/>
                    </a:p>
                  </a:txBody>
                  <a:tcPr marL="0" marR="0" marB="0" marT="0"/>
                </a:tc>
                <a:tc gridSpan="3">
                  <a:txBody>
                    <a:bodyPr/>
                    <a:lstStyle/>
                    <a:p>
                      <a:pPr algn="ctr">
                        <a:lnSpc>
                          <a:spcPct val="100000"/>
                        </a:lnSpc>
                        <a:spcBef>
                          <a:spcPts val="775"/>
                        </a:spcBef>
                      </a:pPr>
                      <a:r>
                        <a:rPr dirty="0" sz="1200">
                          <a:latin typeface="MS UI Gothic"/>
                          <a:cs typeface="MS UI Gothic"/>
                        </a:rPr>
                        <a:t>全体</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hMerge="1">
                  <a:txBody>
                    <a:bodyPr/>
                    <a:lstStyle/>
                    <a:p>
                      <a:pPr/>
                    </a:p>
                  </a:txBody>
                  <a:tcPr marL="0" marR="0" marB="0" marT="0"/>
                </a:tc>
                <a:tc hMerge="1">
                  <a:txBody>
                    <a:bodyPr/>
                    <a:lstStyle/>
                    <a:p>
                      <a:pPr/>
                    </a:p>
                  </a:txBody>
                  <a:tcPr marL="0" marR="0" marB="0" marT="0"/>
                </a:tc>
              </a:tr>
              <a:tr h="489584">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FE699"/>
                    </a:solidFill>
                  </a:tcPr>
                </a:tc>
                <a:tc>
                  <a:txBody>
                    <a:bodyPr/>
                    <a:lstStyle/>
                    <a:p>
                      <a:pPr marL="92710" marR="24130" indent="-63500">
                        <a:lnSpc>
                          <a:spcPct val="100000"/>
                        </a:lnSpc>
                        <a:spcBef>
                          <a:spcPts val="725"/>
                        </a:spcBef>
                      </a:pPr>
                      <a:r>
                        <a:rPr dirty="0" sz="1000">
                          <a:latin typeface="MS UI Gothic"/>
                          <a:cs typeface="MS UI Gothic"/>
                        </a:rPr>
                        <a:t>給与所得者 </a:t>
                      </a:r>
                      <a:r>
                        <a:rPr dirty="0" sz="1000">
                          <a:latin typeface="MS UI Gothic"/>
                          <a:cs typeface="MS UI Gothic"/>
                        </a:rPr>
                        <a:t>数（千人）</a:t>
                      </a:r>
                      <a:endParaRPr sz="1000">
                        <a:latin typeface="MS UI Gothic"/>
                        <a:cs typeface="MS UI Gothic"/>
                      </a:endParaRPr>
                    </a:p>
                  </a:txBody>
                  <a:tcPr marL="0" marR="0" marB="0" marT="920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gridSpan="2">
                  <a:txBody>
                    <a:bodyPr/>
                    <a:lstStyle/>
                    <a:p>
                      <a:pPr>
                        <a:lnSpc>
                          <a:spcPct val="100000"/>
                        </a:lnSpc>
                        <a:spcBef>
                          <a:spcPts val="50"/>
                        </a:spcBef>
                      </a:pPr>
                      <a:endParaRPr sz="1000">
                        <a:latin typeface="Times New Roman"/>
                        <a:cs typeface="Times New Roman"/>
                      </a:endParaRPr>
                    </a:p>
                    <a:p>
                      <a:pPr algn="ctr">
                        <a:lnSpc>
                          <a:spcPct val="100000"/>
                        </a:lnSpc>
                        <a:spcBef>
                          <a:spcPts val="5"/>
                        </a:spcBef>
                      </a:pPr>
                      <a:r>
                        <a:rPr dirty="0" sz="1200">
                          <a:latin typeface="MS UI Gothic"/>
                          <a:cs typeface="MS UI Gothic"/>
                        </a:rPr>
                        <a:t>％</a:t>
                      </a:r>
                      <a:endParaRPr sz="1200">
                        <a:latin typeface="MS UI Gothic"/>
                        <a:cs typeface="MS UI Gothic"/>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hMerge="1">
                  <a:txBody>
                    <a:bodyPr/>
                    <a:lstStyle/>
                    <a:p>
                      <a:pPr/>
                    </a:p>
                  </a:txBody>
                  <a:tcPr marL="0" marR="0" marB="0" marT="0"/>
                </a:tc>
                <a:tc>
                  <a:txBody>
                    <a:bodyPr/>
                    <a:lstStyle/>
                    <a:p>
                      <a:pPr marL="92710" marR="24130" indent="-63500">
                        <a:lnSpc>
                          <a:spcPct val="100000"/>
                        </a:lnSpc>
                        <a:spcBef>
                          <a:spcPts val="725"/>
                        </a:spcBef>
                      </a:pPr>
                      <a:r>
                        <a:rPr dirty="0" sz="1000">
                          <a:latin typeface="MS UI Gothic"/>
                          <a:cs typeface="MS UI Gothic"/>
                        </a:rPr>
                        <a:t>給与所得者 </a:t>
                      </a:r>
                      <a:r>
                        <a:rPr dirty="0" sz="1000">
                          <a:latin typeface="MS UI Gothic"/>
                          <a:cs typeface="MS UI Gothic"/>
                        </a:rPr>
                        <a:t>数（千人）</a:t>
                      </a:r>
                      <a:endParaRPr sz="1000">
                        <a:latin typeface="MS UI Gothic"/>
                        <a:cs typeface="MS UI Gothic"/>
                      </a:endParaRPr>
                    </a:p>
                  </a:txBody>
                  <a:tcPr marL="0" marR="0" marB="0" marT="920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gridSpan="2">
                  <a:txBody>
                    <a:bodyPr/>
                    <a:lstStyle/>
                    <a:p>
                      <a:pPr>
                        <a:lnSpc>
                          <a:spcPct val="100000"/>
                        </a:lnSpc>
                        <a:spcBef>
                          <a:spcPts val="50"/>
                        </a:spcBef>
                      </a:pPr>
                      <a:endParaRPr sz="1000">
                        <a:latin typeface="Times New Roman"/>
                        <a:cs typeface="Times New Roman"/>
                      </a:endParaRPr>
                    </a:p>
                    <a:p>
                      <a:pPr algn="ctr">
                        <a:lnSpc>
                          <a:spcPct val="100000"/>
                        </a:lnSpc>
                        <a:spcBef>
                          <a:spcPts val="5"/>
                        </a:spcBef>
                      </a:pPr>
                      <a:r>
                        <a:rPr dirty="0" sz="1200">
                          <a:latin typeface="MS UI Gothic"/>
                          <a:cs typeface="MS UI Gothic"/>
                        </a:rPr>
                        <a:t>％</a:t>
                      </a:r>
                      <a:endParaRPr sz="1200">
                        <a:latin typeface="MS UI Gothic"/>
                        <a:cs typeface="MS UI Gothic"/>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hMerge="1">
                  <a:txBody>
                    <a:bodyPr/>
                    <a:lstStyle/>
                    <a:p>
                      <a:pPr/>
                    </a:p>
                  </a:txBody>
                  <a:tcPr marL="0" marR="0" marB="0" marT="0"/>
                </a:tc>
                <a:tc>
                  <a:txBody>
                    <a:bodyPr/>
                    <a:lstStyle/>
                    <a:p>
                      <a:pPr marL="92710" marR="24130" indent="-63500">
                        <a:lnSpc>
                          <a:spcPct val="100000"/>
                        </a:lnSpc>
                        <a:spcBef>
                          <a:spcPts val="725"/>
                        </a:spcBef>
                      </a:pPr>
                      <a:r>
                        <a:rPr dirty="0" sz="1000">
                          <a:latin typeface="MS UI Gothic"/>
                          <a:cs typeface="MS UI Gothic"/>
                        </a:rPr>
                        <a:t>給与所得者 </a:t>
                      </a:r>
                      <a:r>
                        <a:rPr dirty="0" sz="1000">
                          <a:latin typeface="MS UI Gothic"/>
                          <a:cs typeface="MS UI Gothic"/>
                        </a:rPr>
                        <a:t>数（千人）</a:t>
                      </a:r>
                      <a:endParaRPr sz="1000">
                        <a:latin typeface="MS UI Gothic"/>
                        <a:cs typeface="MS UI Gothic"/>
                      </a:endParaRPr>
                    </a:p>
                  </a:txBody>
                  <a:tcPr marL="0" marR="0" marB="0" marT="9207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gridSpan="2">
                  <a:txBody>
                    <a:bodyPr/>
                    <a:lstStyle/>
                    <a:p>
                      <a:pPr>
                        <a:lnSpc>
                          <a:spcPct val="100000"/>
                        </a:lnSpc>
                        <a:spcBef>
                          <a:spcPts val="50"/>
                        </a:spcBef>
                      </a:pPr>
                      <a:endParaRPr sz="1000">
                        <a:latin typeface="Times New Roman"/>
                        <a:cs typeface="Times New Roman"/>
                      </a:endParaRPr>
                    </a:p>
                    <a:p>
                      <a:pPr algn="ctr">
                        <a:lnSpc>
                          <a:spcPct val="100000"/>
                        </a:lnSpc>
                        <a:spcBef>
                          <a:spcPts val="5"/>
                        </a:spcBef>
                      </a:pPr>
                      <a:r>
                        <a:rPr dirty="0" sz="1200">
                          <a:latin typeface="MS UI Gothic"/>
                          <a:cs typeface="MS UI Gothic"/>
                        </a:rPr>
                        <a:t>％</a:t>
                      </a:r>
                      <a:endParaRPr sz="1200">
                        <a:latin typeface="MS UI Gothic"/>
                        <a:cs typeface="MS UI Gothic"/>
                      </a:endParaRPr>
                    </a:p>
                  </a:txBody>
                  <a:tcPr marL="0" marR="0" marB="0" marT="635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hMerge="1">
                  <a:txBody>
                    <a:bodyPr/>
                    <a:lstStyle/>
                    <a:p>
                      <a:pPr/>
                    </a:p>
                  </a:txBody>
                  <a:tcPr marL="0" marR="0" marB="0" marT="0"/>
                </a:tc>
              </a:tr>
              <a:tr h="381635">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FE699"/>
                    </a:solidFill>
                  </a:tcPr>
                </a:tc>
                <a:tc>
                  <a:txBody>
                    <a:bodyPr/>
                    <a:lstStyle/>
                    <a:p>
                      <a:pPr algn="ctr">
                        <a:lnSpc>
                          <a:spcPct val="100000"/>
                        </a:lnSpc>
                        <a:spcBef>
                          <a:spcPts val="775"/>
                        </a:spcBef>
                      </a:pPr>
                      <a:r>
                        <a:rPr dirty="0" sz="1200" spc="-5">
                          <a:latin typeface="MS UI Gothic"/>
                          <a:cs typeface="MS UI Gothic"/>
                        </a:rPr>
                        <a:t>29,459</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DDEBF7"/>
                    </a:solidFill>
                  </a:tcPr>
                </a:tc>
                <a:tc>
                  <a:txBody>
                    <a:bodyPr/>
                    <a:lstStyle/>
                    <a:p>
                      <a:pPr algn="ctr">
                        <a:lnSpc>
                          <a:spcPct val="100000"/>
                        </a:lnSpc>
                        <a:spcBef>
                          <a:spcPts val="775"/>
                        </a:spcBef>
                      </a:pPr>
                      <a:r>
                        <a:rPr dirty="0" sz="1200" spc="-5">
                          <a:latin typeface="MS UI Gothic"/>
                          <a:cs typeface="MS UI Gothic"/>
                        </a:rPr>
                        <a:t>58.6%</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DDEBF7"/>
                    </a:solidFill>
                  </a:tcPr>
                </a:tc>
                <a:tc>
                  <a:txBody>
                    <a:bodyPr/>
                    <a:lstStyle/>
                    <a:p>
                      <a:pPr marL="179070">
                        <a:lnSpc>
                          <a:spcPct val="100000"/>
                        </a:lnSpc>
                        <a:spcBef>
                          <a:spcPts val="775"/>
                        </a:spcBef>
                      </a:pPr>
                      <a:r>
                        <a:rPr dirty="0" sz="1200" spc="-5">
                          <a:latin typeface="MS UI Gothic"/>
                          <a:cs typeface="MS UI Gothic"/>
                        </a:rPr>
                        <a:t>58.6%</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DDEBF7"/>
                    </a:solidFill>
                  </a:tcPr>
                </a:tc>
                <a:tc>
                  <a:txBody>
                    <a:bodyPr/>
                    <a:lstStyle/>
                    <a:p>
                      <a:pPr algn="r" marR="135890">
                        <a:lnSpc>
                          <a:spcPct val="100000"/>
                        </a:lnSpc>
                        <a:spcBef>
                          <a:spcPts val="775"/>
                        </a:spcBef>
                      </a:pPr>
                      <a:r>
                        <a:rPr dirty="0" sz="1200" spc="-5">
                          <a:latin typeface="MS UI Gothic"/>
                          <a:cs typeface="MS UI Gothic"/>
                        </a:rPr>
                        <a:t>20,808</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BE3D5"/>
                    </a:solidFill>
                  </a:tcPr>
                </a:tc>
                <a:tc>
                  <a:txBody>
                    <a:bodyPr/>
                    <a:lstStyle/>
                    <a:p>
                      <a:pPr algn="r" marR="173990">
                        <a:lnSpc>
                          <a:spcPct val="100000"/>
                        </a:lnSpc>
                        <a:spcBef>
                          <a:spcPts val="775"/>
                        </a:spcBef>
                      </a:pPr>
                      <a:r>
                        <a:rPr dirty="0" sz="1200" spc="-5">
                          <a:latin typeface="MS UI Gothic"/>
                          <a:cs typeface="MS UI Gothic"/>
                        </a:rPr>
                        <a:t>41.4%</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BE3D5"/>
                    </a:solidFill>
                  </a:tcPr>
                </a:tc>
                <a:tc>
                  <a:txBody>
                    <a:bodyPr/>
                    <a:lstStyle/>
                    <a:p>
                      <a:pPr marL="179070">
                        <a:lnSpc>
                          <a:spcPct val="100000"/>
                        </a:lnSpc>
                        <a:spcBef>
                          <a:spcPts val="775"/>
                        </a:spcBef>
                      </a:pPr>
                      <a:r>
                        <a:rPr dirty="0" sz="1200" spc="-5">
                          <a:latin typeface="MS UI Gothic"/>
                          <a:cs typeface="MS UI Gothic"/>
                        </a:rPr>
                        <a:t>41.4%</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FBE3D5"/>
                    </a:solidFill>
                  </a:tcPr>
                </a:tc>
                <a:tc>
                  <a:txBody>
                    <a:bodyPr/>
                    <a:lstStyle/>
                    <a:p>
                      <a:pPr algn="ctr">
                        <a:lnSpc>
                          <a:spcPct val="100000"/>
                        </a:lnSpc>
                        <a:spcBef>
                          <a:spcPts val="775"/>
                        </a:spcBef>
                      </a:pPr>
                      <a:r>
                        <a:rPr dirty="0" sz="1200" spc="-5">
                          <a:latin typeface="MS UI Gothic"/>
                          <a:cs typeface="MS UI Gothic"/>
                        </a:rPr>
                        <a:t>50,267</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C5DFB4"/>
                    </a:solidFill>
                  </a:tcPr>
                </a:tc>
                <a:tc>
                  <a:txBody>
                    <a:bodyPr/>
                    <a:lstStyle/>
                    <a:p>
                      <a:pPr algn="ctr">
                        <a:lnSpc>
                          <a:spcPct val="100000"/>
                        </a:lnSpc>
                        <a:spcBef>
                          <a:spcPts val="775"/>
                        </a:spcBef>
                      </a:pPr>
                      <a:r>
                        <a:rPr dirty="0" sz="1200" spc="-5">
                          <a:latin typeface="MS UI Gothic"/>
                          <a:cs typeface="MS UI Gothic"/>
                        </a:rPr>
                        <a:t>100.0%</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C5DFB4"/>
                    </a:solidFill>
                  </a:tcPr>
                </a:tc>
                <a:tc>
                  <a:txBody>
                    <a:bodyPr/>
                    <a:lstStyle/>
                    <a:p>
                      <a:pPr marL="140970">
                        <a:lnSpc>
                          <a:spcPct val="100000"/>
                        </a:lnSpc>
                        <a:spcBef>
                          <a:spcPts val="775"/>
                        </a:spcBef>
                      </a:pPr>
                      <a:r>
                        <a:rPr dirty="0" sz="1200" spc="-5">
                          <a:latin typeface="MS UI Gothic"/>
                          <a:cs typeface="MS UI Gothic"/>
                        </a:rPr>
                        <a:t>100.0%</a:t>
                      </a:r>
                      <a:endParaRPr sz="1200">
                        <a:latin typeface="MS UI Gothic"/>
                        <a:cs typeface="MS UI Gothic"/>
                      </a:endParaRPr>
                    </a:p>
                  </a:txBody>
                  <a:tcPr marL="0" marR="0" marB="0" marT="98425">
                    <a:lnL w="6350">
                      <a:solidFill>
                        <a:srgbClr val="000000"/>
                      </a:solidFill>
                      <a:prstDash val="solid"/>
                    </a:lnL>
                    <a:lnR w="6350">
                      <a:solidFill>
                        <a:srgbClr val="000000"/>
                      </a:solidFill>
                      <a:prstDash val="solid"/>
                    </a:lnR>
                    <a:lnT w="6350">
                      <a:solidFill>
                        <a:srgbClr val="000000"/>
                      </a:solidFill>
                      <a:prstDash val="solid"/>
                    </a:lnT>
                    <a:lnB w="9525">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100万以下</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a:latin typeface="MS UI Gothic"/>
                          <a:cs typeface="MS UI Gothic"/>
                        </a:rPr>
                        <a:t>971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1.9%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DDEBF7"/>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179070">
                        <a:lnSpc>
                          <a:spcPct val="100000"/>
                        </a:lnSpc>
                      </a:pPr>
                      <a:r>
                        <a:rPr dirty="0" sz="1200" spc="-5">
                          <a:latin typeface="MS UI Gothic"/>
                          <a:cs typeface="MS UI Gothic"/>
                        </a:rPr>
                        <a:t>12.2%</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3,127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6.2%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BE3D5"/>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179070">
                        <a:lnSpc>
                          <a:spcPct val="100000"/>
                        </a:lnSpc>
                      </a:pPr>
                      <a:r>
                        <a:rPr dirty="0" sz="1200" spc="-5">
                          <a:latin typeface="MS UI Gothic"/>
                          <a:cs typeface="MS UI Gothic"/>
                        </a:rPr>
                        <a:t>24.8%</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4,098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8.2%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C5DFB4"/>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179070">
                        <a:lnSpc>
                          <a:spcPct val="100000"/>
                        </a:lnSpc>
                      </a:pPr>
                      <a:r>
                        <a:rPr dirty="0" sz="1200" spc="-5">
                          <a:latin typeface="MS UI Gothic"/>
                          <a:cs typeface="MS UI Gothic"/>
                        </a:rPr>
                        <a:t>37.0%</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100万〜200万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1,932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3.8%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4,950</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9.8%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6,882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13.7%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200万〜300万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3,242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6.4%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4,375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8.7%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7,617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15.2%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9525">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300万〜400万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5,089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10.1%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rowSpan="2">
                  <a:txBody>
                    <a:bodyPr/>
                    <a:lstStyle/>
                    <a:p>
                      <a:pPr>
                        <a:lnSpc>
                          <a:spcPct val="100000"/>
                        </a:lnSpc>
                        <a:spcBef>
                          <a:spcPts val="35"/>
                        </a:spcBef>
                      </a:pPr>
                      <a:endParaRPr sz="1400">
                        <a:latin typeface="Times New Roman"/>
                        <a:cs typeface="Times New Roman"/>
                      </a:endParaRPr>
                    </a:p>
                    <a:p>
                      <a:pPr marL="179070">
                        <a:lnSpc>
                          <a:spcPct val="100000"/>
                        </a:lnSpc>
                      </a:pPr>
                      <a:r>
                        <a:rPr dirty="0" sz="1200" spc="-5">
                          <a:latin typeface="MS UI Gothic"/>
                          <a:cs typeface="MS UI Gothic"/>
                        </a:rPr>
                        <a:t>20.6%</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3,579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7.1%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rowSpan="2">
                  <a:txBody>
                    <a:bodyPr/>
                    <a:lstStyle/>
                    <a:p>
                      <a:pPr>
                        <a:lnSpc>
                          <a:spcPct val="100000"/>
                        </a:lnSpc>
                        <a:spcBef>
                          <a:spcPts val="35"/>
                        </a:spcBef>
                      </a:pPr>
                      <a:endParaRPr sz="1400">
                        <a:latin typeface="Times New Roman"/>
                        <a:cs typeface="Times New Roman"/>
                      </a:endParaRPr>
                    </a:p>
                    <a:p>
                      <a:pPr marL="179070">
                        <a:lnSpc>
                          <a:spcPct val="100000"/>
                        </a:lnSpc>
                      </a:pPr>
                      <a:r>
                        <a:rPr dirty="0" sz="1200" spc="-5">
                          <a:latin typeface="MS UI Gothic"/>
                          <a:cs typeface="MS UI Gothic"/>
                        </a:rPr>
                        <a:t>11.6%</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8,668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17.2%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rowSpan="2">
                  <a:txBody>
                    <a:bodyPr/>
                    <a:lstStyle/>
                    <a:p>
                      <a:pPr>
                        <a:lnSpc>
                          <a:spcPct val="100000"/>
                        </a:lnSpc>
                        <a:spcBef>
                          <a:spcPts val="35"/>
                        </a:spcBef>
                      </a:pPr>
                      <a:endParaRPr sz="1400">
                        <a:latin typeface="Times New Roman"/>
                        <a:cs typeface="Times New Roman"/>
                      </a:endParaRPr>
                    </a:p>
                    <a:p>
                      <a:pPr marL="179070">
                        <a:lnSpc>
                          <a:spcPct val="100000"/>
                        </a:lnSpc>
                      </a:pPr>
                      <a:r>
                        <a:rPr dirty="0" sz="1200" spc="-5">
                          <a:latin typeface="MS UI Gothic"/>
                          <a:cs typeface="MS UI Gothic"/>
                        </a:rPr>
                        <a:t>32.1%</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400万〜500万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5,241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10.4%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2,241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4.5%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7,482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14.9%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500万〜600万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3,979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7.9%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rowSpan="2">
                  <a:txBody>
                    <a:bodyPr/>
                    <a:lstStyle/>
                    <a:p>
                      <a:pPr>
                        <a:lnSpc>
                          <a:spcPct val="100000"/>
                        </a:lnSpc>
                        <a:spcBef>
                          <a:spcPts val="35"/>
                        </a:spcBef>
                      </a:pPr>
                      <a:endParaRPr sz="1400">
                        <a:latin typeface="Times New Roman"/>
                        <a:cs typeface="Times New Roman"/>
                      </a:endParaRPr>
                    </a:p>
                    <a:p>
                      <a:pPr marL="179070">
                        <a:lnSpc>
                          <a:spcPct val="100000"/>
                        </a:lnSpc>
                      </a:pPr>
                      <a:r>
                        <a:rPr dirty="0" sz="1200" spc="-5">
                          <a:latin typeface="MS UI Gothic"/>
                          <a:cs typeface="MS UI Gothic"/>
                        </a:rPr>
                        <a:t>13.3%</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r" marR="173990">
                        <a:lnSpc>
                          <a:spcPct val="100000"/>
                        </a:lnSpc>
                        <a:spcBef>
                          <a:spcPts val="459"/>
                        </a:spcBef>
                      </a:pPr>
                      <a:r>
                        <a:rPr dirty="0" sz="1200" spc="-5">
                          <a:latin typeface="MS UI Gothic"/>
                          <a:cs typeface="MS UI Gothic"/>
                        </a:rPr>
                        <a:t>1,169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2.3%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rowSpan="2">
                  <a:txBody>
                    <a:bodyPr/>
                    <a:lstStyle/>
                    <a:p>
                      <a:pPr>
                        <a:lnSpc>
                          <a:spcPct val="100000"/>
                        </a:lnSpc>
                        <a:spcBef>
                          <a:spcPts val="35"/>
                        </a:spcBef>
                      </a:pPr>
                      <a:endParaRPr sz="1400">
                        <a:latin typeface="Times New Roman"/>
                        <a:cs typeface="Times New Roman"/>
                      </a:endParaRPr>
                    </a:p>
                    <a:p>
                      <a:pPr marL="217170">
                        <a:lnSpc>
                          <a:spcPct val="100000"/>
                        </a:lnSpc>
                      </a:pPr>
                      <a:r>
                        <a:rPr dirty="0" sz="1200" spc="-5">
                          <a:latin typeface="MS UI Gothic"/>
                          <a:cs typeface="MS UI Gothic"/>
                        </a:rPr>
                        <a:t>3.5%</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5,148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10.2%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rowSpan="2">
                  <a:txBody>
                    <a:bodyPr/>
                    <a:lstStyle/>
                    <a:p>
                      <a:pPr>
                        <a:lnSpc>
                          <a:spcPct val="100000"/>
                        </a:lnSpc>
                        <a:spcBef>
                          <a:spcPts val="35"/>
                        </a:spcBef>
                      </a:pPr>
                      <a:endParaRPr sz="1400">
                        <a:latin typeface="Times New Roman"/>
                        <a:cs typeface="Times New Roman"/>
                      </a:endParaRPr>
                    </a:p>
                    <a:p>
                      <a:pPr marL="179070">
                        <a:lnSpc>
                          <a:spcPct val="100000"/>
                        </a:lnSpc>
                      </a:pPr>
                      <a:r>
                        <a:rPr dirty="0" sz="1200" spc="-5">
                          <a:latin typeface="MS UI Gothic"/>
                          <a:cs typeface="MS UI Gothic"/>
                        </a:rPr>
                        <a:t>16.8%</a:t>
                      </a:r>
                      <a:endParaRPr sz="1200">
                        <a:latin typeface="MS UI Gothic"/>
                        <a:cs typeface="MS UI Gothic"/>
                      </a:endParaR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600万〜700万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2,702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5.4%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588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1.2%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3,290</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6.5%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4445">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700万〜800万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1,901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3.8%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8.0%</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310</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0.6%</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1.1%</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2,211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4.4%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9.1%</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800万〜900万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1,294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2.6%</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156</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0.3%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1,450</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2.9%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a:latin typeface="MS UI Gothic"/>
                          <a:cs typeface="MS UI Gothic"/>
                        </a:rPr>
                        <a:t>900万〜</a:t>
                      </a:r>
                      <a:r>
                        <a:rPr dirty="0" sz="1200" spc="-5">
                          <a:latin typeface="MS UI Gothic"/>
                          <a:cs typeface="MS UI Gothic"/>
                        </a:rPr>
                        <a:t>1,000</a:t>
                      </a:r>
                      <a:r>
                        <a:rPr dirty="0" sz="1200">
                          <a:latin typeface="MS UI Gothic"/>
                          <a:cs typeface="MS UI Gothic"/>
                        </a:rPr>
                        <a:t>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a:latin typeface="MS UI Gothic"/>
                          <a:cs typeface="MS UI Gothic"/>
                        </a:rPr>
                        <a:t>839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1.7%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93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0.2%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a:latin typeface="MS UI Gothic"/>
                          <a:cs typeface="MS UI Gothic"/>
                        </a:rPr>
                        <a:t>932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1.9%</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spc="-5">
                          <a:latin typeface="MS UI Gothic"/>
                          <a:cs typeface="MS UI Gothic"/>
                        </a:rPr>
                        <a:t>1,000</a:t>
                      </a:r>
                      <a:r>
                        <a:rPr dirty="0" sz="1200">
                          <a:latin typeface="MS UI Gothic"/>
                          <a:cs typeface="MS UI Gothic"/>
                        </a:rPr>
                        <a:t>万〜</a:t>
                      </a:r>
                      <a:r>
                        <a:rPr dirty="0" sz="1200" spc="-5">
                          <a:latin typeface="MS UI Gothic"/>
                          <a:cs typeface="MS UI Gothic"/>
                        </a:rPr>
                        <a:t>1,500</a:t>
                      </a:r>
                      <a:r>
                        <a:rPr dirty="0" sz="1200">
                          <a:latin typeface="MS UI Gothic"/>
                          <a:cs typeface="MS UI Gothic"/>
                        </a:rPr>
                        <a:t>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spc="-5">
                          <a:latin typeface="MS UI Gothic"/>
                          <a:cs typeface="MS UI Gothic"/>
                        </a:rPr>
                        <a:t>1,647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3.3%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4.5%</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157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212090">
                        <a:lnSpc>
                          <a:spcPct val="100000"/>
                        </a:lnSpc>
                        <a:spcBef>
                          <a:spcPts val="459"/>
                        </a:spcBef>
                      </a:pPr>
                      <a:r>
                        <a:rPr dirty="0" sz="1200" spc="-5">
                          <a:latin typeface="MS UI Gothic"/>
                          <a:cs typeface="MS UI Gothic"/>
                        </a:rPr>
                        <a:t>0.3%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0.4%</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spc="-5">
                          <a:latin typeface="MS UI Gothic"/>
                          <a:cs typeface="MS UI Gothic"/>
                        </a:rPr>
                        <a:t>1,804</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3.6%</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rowSpan="3">
                  <a:txBody>
                    <a:bodyPr/>
                    <a:lstStyle/>
                    <a:p>
                      <a:pPr>
                        <a:lnSpc>
                          <a:spcPct val="100000"/>
                        </a:lnSpc>
                      </a:pPr>
                      <a:endParaRPr sz="1200">
                        <a:latin typeface="Times New Roman"/>
                        <a:cs typeface="Times New Roman"/>
                      </a:endParaRPr>
                    </a:p>
                    <a:p>
                      <a:pPr>
                        <a:lnSpc>
                          <a:spcPct val="100000"/>
                        </a:lnSpc>
                        <a:spcBef>
                          <a:spcPts val="15"/>
                        </a:spcBef>
                      </a:pPr>
                      <a:endParaRPr sz="1250">
                        <a:latin typeface="Times New Roman"/>
                        <a:cs typeface="Times New Roman"/>
                      </a:endParaRPr>
                    </a:p>
                    <a:p>
                      <a:pPr marL="217170">
                        <a:lnSpc>
                          <a:spcPct val="100000"/>
                        </a:lnSpc>
                      </a:pPr>
                      <a:r>
                        <a:rPr dirty="0" sz="1200" spc="-5">
                          <a:latin typeface="MS UI Gothic"/>
                          <a:cs typeface="MS UI Gothic"/>
                        </a:rPr>
                        <a:t>5.0%</a:t>
                      </a:r>
                      <a:endParaRPr sz="1200">
                        <a:latin typeface="MS UI Gothic"/>
                        <a:cs typeface="MS UI Gothic"/>
                      </a:endParaR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spc="-5">
                          <a:latin typeface="MS UI Gothic"/>
                          <a:cs typeface="MS UI Gothic"/>
                        </a:rPr>
                        <a:t>1,500</a:t>
                      </a:r>
                      <a:r>
                        <a:rPr dirty="0" sz="1200">
                          <a:latin typeface="MS UI Gothic"/>
                          <a:cs typeface="MS UI Gothic"/>
                        </a:rPr>
                        <a:t>万〜</a:t>
                      </a:r>
                      <a:r>
                        <a:rPr dirty="0" sz="1200" spc="-5">
                          <a:latin typeface="MS UI Gothic"/>
                          <a:cs typeface="MS UI Gothic"/>
                        </a:rPr>
                        <a:t>2,000</a:t>
                      </a:r>
                      <a:r>
                        <a:rPr dirty="0" sz="1200">
                          <a:latin typeface="MS UI Gothic"/>
                          <a:cs typeface="MS UI Gothic"/>
                        </a:rPr>
                        <a:t>万</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a:latin typeface="MS UI Gothic"/>
                          <a:cs typeface="MS UI Gothic"/>
                        </a:rPr>
                        <a:t>355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0.71%</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38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173990">
                        <a:lnSpc>
                          <a:spcPct val="100000"/>
                        </a:lnSpc>
                        <a:spcBef>
                          <a:spcPts val="459"/>
                        </a:spcBef>
                      </a:pPr>
                      <a:r>
                        <a:rPr dirty="0" sz="1200" spc="-5">
                          <a:latin typeface="MS UI Gothic"/>
                          <a:cs typeface="MS UI Gothic"/>
                        </a:rPr>
                        <a:t>0.08%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a:latin typeface="MS UI Gothic"/>
                          <a:cs typeface="MS UI Gothic"/>
                        </a:rPr>
                        <a:t>393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0.78%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r h="300990">
                <a:tc>
                  <a:txBody>
                    <a:bodyPr/>
                    <a:lstStyle/>
                    <a:p>
                      <a:pPr algn="ctr">
                        <a:lnSpc>
                          <a:spcPct val="100000"/>
                        </a:lnSpc>
                        <a:spcBef>
                          <a:spcPts val="459"/>
                        </a:spcBef>
                      </a:pPr>
                      <a:r>
                        <a:rPr dirty="0" sz="1200" spc="-5">
                          <a:latin typeface="MS UI Gothic"/>
                          <a:cs typeface="MS UI Gothic"/>
                        </a:rPr>
                        <a:t>2,000</a:t>
                      </a:r>
                      <a:r>
                        <a:rPr dirty="0" sz="1200">
                          <a:latin typeface="MS UI Gothic"/>
                          <a:cs typeface="MS UI Gothic"/>
                        </a:rPr>
                        <a:t>万以上</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FE699"/>
                    </a:solidFill>
                  </a:tcPr>
                </a:tc>
                <a:tc>
                  <a:txBody>
                    <a:bodyPr/>
                    <a:lstStyle/>
                    <a:p>
                      <a:pPr algn="ctr">
                        <a:lnSpc>
                          <a:spcPct val="100000"/>
                        </a:lnSpc>
                        <a:spcBef>
                          <a:spcPts val="459"/>
                        </a:spcBef>
                      </a:pPr>
                      <a:r>
                        <a:rPr dirty="0" sz="1200">
                          <a:latin typeface="MS UI Gothic"/>
                          <a:cs typeface="MS UI Gothic"/>
                        </a:rPr>
                        <a:t>267</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spc="-5">
                          <a:latin typeface="MS UI Gothic"/>
                          <a:cs typeface="MS UI Gothic"/>
                        </a:rPr>
                        <a:t>0.53%</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DDEBF7"/>
                    </a:solidFill>
                  </a:tcPr>
                </a:tc>
                <a:tc>
                  <a:txBody>
                    <a:bodyPr/>
                    <a:lstStyle/>
                    <a:p>
                      <a:pPr algn="ctr">
                        <a:lnSpc>
                          <a:spcPct val="100000"/>
                        </a:lnSpc>
                        <a:spcBef>
                          <a:spcPts val="459"/>
                        </a:spcBef>
                      </a:pPr>
                      <a:r>
                        <a:rPr dirty="0" sz="1200">
                          <a:latin typeface="MS UI Gothic"/>
                          <a:cs typeface="MS UI Gothic"/>
                        </a:rPr>
                        <a:t>25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r" marR="173990">
                        <a:lnSpc>
                          <a:spcPct val="100000"/>
                        </a:lnSpc>
                        <a:spcBef>
                          <a:spcPts val="459"/>
                        </a:spcBef>
                      </a:pPr>
                      <a:r>
                        <a:rPr dirty="0" sz="1200" spc="-5">
                          <a:latin typeface="MS UI Gothic"/>
                          <a:cs typeface="MS UI Gothic"/>
                        </a:rPr>
                        <a:t>0.05%</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FBE3D5"/>
                    </a:solidFill>
                  </a:tcPr>
                </a:tc>
                <a:tc>
                  <a:txBody>
                    <a:bodyPr/>
                    <a:lstStyle/>
                    <a:p>
                      <a:pPr algn="ctr">
                        <a:lnSpc>
                          <a:spcPct val="100000"/>
                        </a:lnSpc>
                        <a:spcBef>
                          <a:spcPts val="459"/>
                        </a:spcBef>
                      </a:pPr>
                      <a:r>
                        <a:rPr dirty="0" sz="1200">
                          <a:latin typeface="MS UI Gothic"/>
                          <a:cs typeface="MS UI Gothic"/>
                        </a:rPr>
                        <a:t>292</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a:txBody>
                    <a:bodyPr/>
                    <a:lstStyle/>
                    <a:p>
                      <a:pPr algn="ctr">
                        <a:lnSpc>
                          <a:spcPct val="100000"/>
                        </a:lnSpc>
                        <a:spcBef>
                          <a:spcPts val="459"/>
                        </a:spcBef>
                      </a:pPr>
                      <a:r>
                        <a:rPr dirty="0" sz="1200" spc="-5">
                          <a:latin typeface="MS UI Gothic"/>
                          <a:cs typeface="MS UI Gothic"/>
                        </a:rPr>
                        <a:t>0.58%</a:t>
                      </a:r>
                      <a:endParaRPr sz="1200">
                        <a:latin typeface="MS UI Gothic"/>
                        <a:cs typeface="MS UI Gothic"/>
                      </a:endParaRPr>
                    </a:p>
                  </a:txBody>
                  <a:tcPr marL="0" marR="0" marB="0" marT="58419">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c vMerge="1">
                  <a:txBody>
                    <a:bodyPr/>
                    <a:lstStyle/>
                    <a:p>
                      <a:pPr/>
                    </a:p>
                  </a:txBody>
                  <a:tcPr marL="0" marR="0" marB="0" marT="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5DFB4"/>
                    </a:solidFill>
                  </a:tcPr>
                </a:tc>
              </a:tr>
            </a:tbl>
          </a:graphicData>
        </a:graphic>
      </p:graphicFrame>
      <p:sp>
        <p:nvSpPr>
          <p:cNvPr id="3" name="object 3"/>
          <p:cNvSpPr txBox="1"/>
          <p:nvPr/>
        </p:nvSpPr>
        <p:spPr>
          <a:xfrm>
            <a:off x="5352384" y="6053235"/>
            <a:ext cx="2844800" cy="208279"/>
          </a:xfrm>
          <a:prstGeom prst="rect">
            <a:avLst/>
          </a:prstGeom>
        </p:spPr>
        <p:txBody>
          <a:bodyPr wrap="square" lIns="0" tIns="12700" rIns="0" bIns="0" rtlCol="0" vert="horz">
            <a:spAutoFit/>
          </a:bodyPr>
          <a:lstStyle/>
          <a:p>
            <a:pPr marL="12700">
              <a:lnSpc>
                <a:spcPct val="100000"/>
              </a:lnSpc>
              <a:spcBef>
                <a:spcPts val="100"/>
              </a:spcBef>
            </a:pPr>
            <a:r>
              <a:rPr dirty="0" sz="1200">
                <a:latin typeface="MS UI Gothic"/>
                <a:cs typeface="MS UI Gothic"/>
              </a:rPr>
              <a:t>国税庁：平成30年分民間給与実態統計調査</a:t>
            </a:r>
            <a:endParaRPr sz="1200">
              <a:latin typeface="MS UI Gothic"/>
              <a:cs typeface="MS UI Gothic"/>
            </a:endParaRPr>
          </a:p>
        </p:txBody>
      </p:sp>
      <p:sp>
        <p:nvSpPr>
          <p:cNvPr id="4" name="object 4"/>
          <p:cNvSpPr/>
          <p:nvPr/>
        </p:nvSpPr>
        <p:spPr>
          <a:xfrm>
            <a:off x="8237219" y="2133600"/>
            <a:ext cx="330200" cy="2016760"/>
          </a:xfrm>
          <a:custGeom>
            <a:avLst/>
            <a:gdLst/>
            <a:ahLst/>
            <a:cxnLst/>
            <a:rect l="l" t="t" r="r" b="b"/>
            <a:pathLst>
              <a:path w="330200" h="2016760">
                <a:moveTo>
                  <a:pt x="0" y="0"/>
                </a:moveTo>
                <a:lnTo>
                  <a:pt x="75710" y="721"/>
                </a:lnTo>
                <a:lnTo>
                  <a:pt x="145211" y="2776"/>
                </a:lnTo>
                <a:lnTo>
                  <a:pt x="206521" y="6001"/>
                </a:lnTo>
                <a:lnTo>
                  <a:pt x="257657" y="10231"/>
                </a:lnTo>
                <a:lnTo>
                  <a:pt x="296637" y="15303"/>
                </a:lnTo>
                <a:lnTo>
                  <a:pt x="330200" y="27317"/>
                </a:lnTo>
                <a:lnTo>
                  <a:pt x="330200" y="1989442"/>
                </a:lnTo>
                <a:lnTo>
                  <a:pt x="257657" y="2006528"/>
                </a:lnTo>
                <a:lnTo>
                  <a:pt x="206521" y="2010758"/>
                </a:lnTo>
                <a:lnTo>
                  <a:pt x="145211" y="2013983"/>
                </a:lnTo>
                <a:lnTo>
                  <a:pt x="75710" y="2016038"/>
                </a:lnTo>
                <a:lnTo>
                  <a:pt x="0" y="2016760"/>
                </a:lnTo>
              </a:path>
            </a:pathLst>
          </a:custGeom>
          <a:ln w="19050">
            <a:solidFill>
              <a:srgbClr val="000000"/>
            </a:solidFill>
          </a:ln>
        </p:spPr>
        <p:txBody>
          <a:bodyPr wrap="square" lIns="0" tIns="0" rIns="0" bIns="0" rtlCol="0"/>
          <a:lstStyle/>
          <a:p/>
        </p:txBody>
      </p:sp>
      <p:grpSp>
        <p:nvGrpSpPr>
          <p:cNvPr id="5" name="object 5"/>
          <p:cNvGrpSpPr/>
          <p:nvPr/>
        </p:nvGrpSpPr>
        <p:grpSpPr>
          <a:xfrm>
            <a:off x="8301037" y="4216717"/>
            <a:ext cx="1409065" cy="1825625"/>
            <a:chOff x="8301037" y="4216717"/>
            <a:chExt cx="1409065" cy="1825625"/>
          </a:xfrm>
        </p:grpSpPr>
        <p:sp>
          <p:nvSpPr>
            <p:cNvPr id="6" name="object 6"/>
            <p:cNvSpPr/>
            <p:nvPr/>
          </p:nvSpPr>
          <p:spPr>
            <a:xfrm>
              <a:off x="8305800" y="4221479"/>
              <a:ext cx="1399540" cy="1816100"/>
            </a:xfrm>
            <a:custGeom>
              <a:avLst/>
              <a:gdLst/>
              <a:ahLst/>
              <a:cxnLst/>
              <a:rect l="l" t="t" r="r" b="b"/>
              <a:pathLst>
                <a:path w="1399540" h="1816100">
                  <a:moveTo>
                    <a:pt x="1399540" y="0"/>
                  </a:moveTo>
                  <a:lnTo>
                    <a:pt x="0" y="0"/>
                  </a:lnTo>
                  <a:lnTo>
                    <a:pt x="0" y="1816100"/>
                  </a:lnTo>
                  <a:lnTo>
                    <a:pt x="1399540" y="1816100"/>
                  </a:lnTo>
                  <a:lnTo>
                    <a:pt x="1399540" y="0"/>
                  </a:lnTo>
                  <a:close/>
                </a:path>
              </a:pathLst>
            </a:custGeom>
            <a:solidFill>
              <a:srgbClr val="FFFF00"/>
            </a:solidFill>
          </p:spPr>
          <p:txBody>
            <a:bodyPr wrap="square" lIns="0" tIns="0" rIns="0" bIns="0" rtlCol="0"/>
            <a:lstStyle/>
            <a:p/>
          </p:txBody>
        </p:sp>
        <p:sp>
          <p:nvSpPr>
            <p:cNvPr id="7" name="object 7"/>
            <p:cNvSpPr/>
            <p:nvPr/>
          </p:nvSpPr>
          <p:spPr>
            <a:xfrm>
              <a:off x="8305800" y="4221479"/>
              <a:ext cx="1399540" cy="1816100"/>
            </a:xfrm>
            <a:custGeom>
              <a:avLst/>
              <a:gdLst/>
              <a:ahLst/>
              <a:cxnLst/>
              <a:rect l="l" t="t" r="r" b="b"/>
              <a:pathLst>
                <a:path w="1399540" h="1816100">
                  <a:moveTo>
                    <a:pt x="0" y="0"/>
                  </a:moveTo>
                  <a:lnTo>
                    <a:pt x="1399540" y="0"/>
                  </a:lnTo>
                  <a:lnTo>
                    <a:pt x="1399540" y="1816100"/>
                  </a:lnTo>
                  <a:lnTo>
                    <a:pt x="0" y="1816100"/>
                  </a:lnTo>
                  <a:lnTo>
                    <a:pt x="0" y="0"/>
                  </a:lnTo>
                  <a:close/>
                </a:path>
              </a:pathLst>
            </a:custGeom>
            <a:ln w="9525">
              <a:solidFill>
                <a:srgbClr val="000000"/>
              </a:solidFill>
            </a:ln>
          </p:spPr>
          <p:txBody>
            <a:bodyPr wrap="square" lIns="0" tIns="0" rIns="0" bIns="0" rtlCol="0"/>
            <a:lstStyle/>
            <a:p/>
          </p:txBody>
        </p:sp>
      </p:grpSp>
      <p:sp>
        <p:nvSpPr>
          <p:cNvPr id="8" name="object 8"/>
          <p:cNvSpPr txBox="1"/>
          <p:nvPr/>
        </p:nvSpPr>
        <p:spPr>
          <a:xfrm>
            <a:off x="8916111" y="5308283"/>
            <a:ext cx="190500" cy="238760"/>
          </a:xfrm>
          <a:prstGeom prst="rect">
            <a:avLst/>
          </a:prstGeom>
        </p:spPr>
        <p:txBody>
          <a:bodyPr wrap="square" lIns="0" tIns="12700" rIns="0" bIns="0" rtlCol="0" vert="horz">
            <a:spAutoFit/>
          </a:bodyPr>
          <a:lstStyle/>
          <a:p>
            <a:pPr>
              <a:lnSpc>
                <a:spcPct val="100000"/>
              </a:lnSpc>
              <a:spcBef>
                <a:spcPts val="100"/>
              </a:spcBef>
            </a:pPr>
            <a:r>
              <a:rPr dirty="0" sz="1400" spc="225" b="1">
                <a:latin typeface="Yu Gothic UI Semibold"/>
                <a:cs typeface="Yu Gothic UI Semibold"/>
              </a:rPr>
              <a:t>の</a:t>
            </a:r>
            <a:endParaRPr sz="1400">
              <a:latin typeface="Yu Gothic UI Semibold"/>
              <a:cs typeface="Yu Gothic UI Semibold"/>
            </a:endParaRPr>
          </a:p>
        </p:txBody>
      </p:sp>
      <p:sp>
        <p:nvSpPr>
          <p:cNvPr id="9" name="object 9"/>
          <p:cNvSpPr txBox="1"/>
          <p:nvPr/>
        </p:nvSpPr>
        <p:spPr>
          <a:xfrm>
            <a:off x="8413115" y="4454843"/>
            <a:ext cx="1198880" cy="1508760"/>
          </a:xfrm>
          <a:prstGeom prst="rect">
            <a:avLst/>
          </a:prstGeom>
        </p:spPr>
        <p:txBody>
          <a:bodyPr wrap="square" lIns="0" tIns="12700" rIns="0" bIns="0" rtlCol="0" vert="horz">
            <a:spAutoFit/>
          </a:bodyPr>
          <a:lstStyle/>
          <a:p>
            <a:pPr algn="ctr" marR="5080">
              <a:lnSpc>
                <a:spcPct val="100000"/>
              </a:lnSpc>
              <a:spcBef>
                <a:spcPts val="100"/>
              </a:spcBef>
            </a:pPr>
            <a:r>
              <a:rPr dirty="0" sz="1400" b="1">
                <a:latin typeface="Yu Gothic UI Semibold"/>
                <a:cs typeface="Yu Gothic UI Semibold"/>
              </a:rPr>
              <a:t>年収</a:t>
            </a:r>
            <a:r>
              <a:rPr dirty="0" sz="1400" spc="10" b="1">
                <a:latin typeface="Yu Gothic UI Semibold"/>
                <a:cs typeface="Yu Gothic UI Semibold"/>
              </a:rPr>
              <a:t>700</a:t>
            </a:r>
            <a:r>
              <a:rPr dirty="0" sz="1400" spc="10" b="1">
                <a:latin typeface="Yu Gothic UI Semibold"/>
                <a:cs typeface="Yu Gothic UI Semibold"/>
              </a:rPr>
              <a:t>万以下</a:t>
            </a:r>
            <a:endParaRPr sz="1400">
              <a:latin typeface="Yu Gothic UI Semibold"/>
              <a:cs typeface="Yu Gothic UI Semibold"/>
            </a:endParaRPr>
          </a:p>
          <a:p>
            <a:pPr algn="ctr" marR="6985">
              <a:lnSpc>
                <a:spcPct val="100000"/>
              </a:lnSpc>
            </a:pPr>
            <a:r>
              <a:rPr dirty="0" sz="1400" b="1">
                <a:latin typeface="Yu Gothic UI Semibold"/>
                <a:cs typeface="Yu Gothic UI Semibold"/>
              </a:rPr>
              <a:t>↓</a:t>
            </a:r>
            <a:endParaRPr sz="1400">
              <a:latin typeface="Yu Gothic UI Semibold"/>
              <a:cs typeface="Yu Gothic UI Semibold"/>
            </a:endParaRPr>
          </a:p>
          <a:p>
            <a:pPr algn="ctr" marR="6985">
              <a:lnSpc>
                <a:spcPct val="100000"/>
              </a:lnSpc>
              <a:spcBef>
                <a:spcPts val="1680"/>
              </a:spcBef>
            </a:pPr>
            <a:r>
              <a:rPr dirty="0" sz="1400" b="1">
                <a:latin typeface="Yu Gothic UI Semibold"/>
                <a:cs typeface="Yu Gothic UI Semibold"/>
              </a:rPr>
              <a:t>全給与所得者</a:t>
            </a:r>
            <a:endParaRPr sz="1400">
              <a:latin typeface="Yu Gothic UI Semibold"/>
              <a:cs typeface="Yu Gothic UI Semibold"/>
            </a:endParaRPr>
          </a:p>
          <a:p>
            <a:pPr algn="ctr" marR="7620">
              <a:lnSpc>
                <a:spcPct val="100000"/>
              </a:lnSpc>
              <a:spcBef>
                <a:spcPts val="1600"/>
              </a:spcBef>
            </a:pPr>
            <a:r>
              <a:rPr dirty="0" sz="2800" b="1">
                <a:latin typeface="Yu Gothic UI Semibold"/>
                <a:cs typeface="Yu Gothic UI Semibold"/>
              </a:rPr>
              <a:t>約</a:t>
            </a:r>
            <a:r>
              <a:rPr dirty="0" sz="2800" b="1">
                <a:latin typeface="Yu Gothic UI Semibold"/>
                <a:cs typeface="Yu Gothic UI Semibold"/>
              </a:rPr>
              <a:t>85</a:t>
            </a:r>
            <a:r>
              <a:rPr dirty="0" sz="2800" b="1">
                <a:latin typeface="Yu Gothic UI Semibold"/>
                <a:cs typeface="Yu Gothic UI Semibold"/>
              </a:rPr>
              <a:t>％</a:t>
            </a:r>
            <a:endParaRPr sz="2800">
              <a:latin typeface="Yu Gothic UI Semibold"/>
              <a:cs typeface="Yu Gothic UI Semibold"/>
            </a:endParaRPr>
          </a:p>
        </p:txBody>
      </p:sp>
      <p:grpSp>
        <p:nvGrpSpPr>
          <p:cNvPr id="10" name="object 10"/>
          <p:cNvGrpSpPr/>
          <p:nvPr/>
        </p:nvGrpSpPr>
        <p:grpSpPr>
          <a:xfrm>
            <a:off x="8641397" y="2992433"/>
            <a:ext cx="636905" cy="1162685"/>
            <a:chOff x="8641397" y="2992433"/>
            <a:chExt cx="636905" cy="1162685"/>
          </a:xfrm>
        </p:grpSpPr>
        <p:sp>
          <p:nvSpPr>
            <p:cNvPr id="11" name="object 11"/>
            <p:cNvSpPr/>
            <p:nvPr/>
          </p:nvSpPr>
          <p:spPr>
            <a:xfrm>
              <a:off x="8646159" y="2997196"/>
              <a:ext cx="627380" cy="1153160"/>
            </a:xfrm>
            <a:custGeom>
              <a:avLst/>
              <a:gdLst/>
              <a:ahLst/>
              <a:cxnLst/>
              <a:rect l="l" t="t" r="r" b="b"/>
              <a:pathLst>
                <a:path w="627379" h="1153160">
                  <a:moveTo>
                    <a:pt x="526923" y="0"/>
                  </a:moveTo>
                  <a:lnTo>
                    <a:pt x="0" y="0"/>
                  </a:lnTo>
                  <a:lnTo>
                    <a:pt x="0" y="219849"/>
                  </a:lnTo>
                  <a:lnTo>
                    <a:pt x="307073" y="219849"/>
                  </a:lnTo>
                  <a:lnTo>
                    <a:pt x="307073" y="849083"/>
                  </a:lnTo>
                  <a:lnTo>
                    <a:pt x="206603" y="849083"/>
                  </a:lnTo>
                  <a:lnTo>
                    <a:pt x="416991" y="1153159"/>
                  </a:lnTo>
                  <a:lnTo>
                    <a:pt x="627380" y="849083"/>
                  </a:lnTo>
                  <a:lnTo>
                    <a:pt x="526923" y="849083"/>
                  </a:lnTo>
                  <a:lnTo>
                    <a:pt x="526923" y="0"/>
                  </a:lnTo>
                  <a:close/>
                </a:path>
              </a:pathLst>
            </a:custGeom>
            <a:solidFill>
              <a:srgbClr val="FFFF00"/>
            </a:solidFill>
          </p:spPr>
          <p:txBody>
            <a:bodyPr wrap="square" lIns="0" tIns="0" rIns="0" bIns="0" rtlCol="0"/>
            <a:lstStyle/>
            <a:p/>
          </p:txBody>
        </p:sp>
        <p:sp>
          <p:nvSpPr>
            <p:cNvPr id="12" name="object 12"/>
            <p:cNvSpPr/>
            <p:nvPr/>
          </p:nvSpPr>
          <p:spPr>
            <a:xfrm>
              <a:off x="8646159" y="2997196"/>
              <a:ext cx="627380" cy="1153160"/>
            </a:xfrm>
            <a:custGeom>
              <a:avLst/>
              <a:gdLst/>
              <a:ahLst/>
              <a:cxnLst/>
              <a:rect l="l" t="t" r="r" b="b"/>
              <a:pathLst>
                <a:path w="627379" h="1153160">
                  <a:moveTo>
                    <a:pt x="0" y="219849"/>
                  </a:moveTo>
                  <a:lnTo>
                    <a:pt x="307073" y="219849"/>
                  </a:lnTo>
                  <a:lnTo>
                    <a:pt x="307073" y="849083"/>
                  </a:lnTo>
                  <a:lnTo>
                    <a:pt x="206603" y="849083"/>
                  </a:lnTo>
                  <a:lnTo>
                    <a:pt x="416991" y="1153159"/>
                  </a:lnTo>
                  <a:lnTo>
                    <a:pt x="627380" y="849083"/>
                  </a:lnTo>
                  <a:lnTo>
                    <a:pt x="526923" y="849083"/>
                  </a:lnTo>
                  <a:lnTo>
                    <a:pt x="526923" y="0"/>
                  </a:lnTo>
                  <a:lnTo>
                    <a:pt x="0" y="0"/>
                  </a:lnTo>
                  <a:lnTo>
                    <a:pt x="0" y="219849"/>
                  </a:lnTo>
                  <a:close/>
                </a:path>
              </a:pathLst>
            </a:custGeom>
            <a:ln w="9525">
              <a:solidFill>
                <a:srgbClr val="000000"/>
              </a:solidFill>
            </a:ln>
          </p:spPr>
          <p:txBody>
            <a:bodyPr wrap="square" lIns="0" tIns="0" rIns="0" bIns="0" rtlCol="0"/>
            <a:lstStyle/>
            <a:p/>
          </p:txBody>
        </p:sp>
      </p:grpSp>
      <p:sp>
        <p:nvSpPr>
          <p:cNvPr id="13" name="object 13"/>
          <p:cNvSpPr txBox="1">
            <a:spLocks noGrp="1"/>
          </p:cNvSpPr>
          <p:nvPr>
            <p:ph type="title"/>
          </p:nvPr>
        </p:nvSpPr>
        <p:spPr>
          <a:xfrm>
            <a:off x="279212" y="123939"/>
            <a:ext cx="2463800" cy="391160"/>
          </a:xfrm>
          <a:prstGeom prst="rect"/>
        </p:spPr>
        <p:txBody>
          <a:bodyPr wrap="square" lIns="0" tIns="12700" rIns="0" bIns="0" rtlCol="0" vert="horz">
            <a:spAutoFit/>
          </a:bodyPr>
          <a:lstStyle/>
          <a:p>
            <a:pPr marL="12700">
              <a:lnSpc>
                <a:spcPct val="100000"/>
              </a:lnSpc>
              <a:spcBef>
                <a:spcPts val="100"/>
              </a:spcBef>
            </a:pPr>
            <a:r>
              <a:rPr dirty="0" u="none" spc="45">
                <a:solidFill>
                  <a:srgbClr val="000000"/>
                </a:solidFill>
              </a:rPr>
              <a:t>給与所得者の分布</a:t>
            </a:r>
          </a:p>
        </p:txBody>
      </p:sp>
      <p:sp>
        <p:nvSpPr>
          <p:cNvPr id="14" name="object 1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59</a:t>
            </a:r>
          </a:p>
        </p:txBody>
      </p:sp>
      <p:sp>
        <p:nvSpPr>
          <p:cNvPr id="15" name="object 1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92157" y="975677"/>
            <a:ext cx="4906645" cy="441325"/>
            <a:chOff x="3292157" y="975677"/>
            <a:chExt cx="4906645" cy="441325"/>
          </a:xfrm>
        </p:grpSpPr>
        <p:sp>
          <p:nvSpPr>
            <p:cNvPr id="3" name="object 3"/>
            <p:cNvSpPr/>
            <p:nvPr/>
          </p:nvSpPr>
          <p:spPr>
            <a:xfrm>
              <a:off x="3545840" y="1214119"/>
              <a:ext cx="4432300" cy="127000"/>
            </a:xfrm>
            <a:custGeom>
              <a:avLst/>
              <a:gdLst/>
              <a:ahLst/>
              <a:cxnLst/>
              <a:rect l="l" t="t" r="r" b="b"/>
              <a:pathLst>
                <a:path w="4432300" h="127000">
                  <a:moveTo>
                    <a:pt x="4432300" y="0"/>
                  </a:moveTo>
                  <a:lnTo>
                    <a:pt x="0" y="0"/>
                  </a:lnTo>
                  <a:lnTo>
                    <a:pt x="0" y="127000"/>
                  </a:lnTo>
                  <a:lnTo>
                    <a:pt x="4432300" y="127000"/>
                  </a:lnTo>
                  <a:lnTo>
                    <a:pt x="4432300" y="0"/>
                  </a:lnTo>
                  <a:close/>
                </a:path>
              </a:pathLst>
            </a:custGeom>
            <a:solidFill>
              <a:srgbClr val="FFFF70"/>
            </a:solidFill>
          </p:spPr>
          <p:txBody>
            <a:bodyPr wrap="square" lIns="0" tIns="0" rIns="0" bIns="0" rtlCol="0"/>
            <a:lstStyle/>
            <a:p/>
          </p:txBody>
        </p:sp>
        <p:sp>
          <p:nvSpPr>
            <p:cNvPr id="4" name="object 4"/>
            <p:cNvSpPr/>
            <p:nvPr/>
          </p:nvSpPr>
          <p:spPr>
            <a:xfrm>
              <a:off x="3296920" y="980439"/>
              <a:ext cx="4897120" cy="431800"/>
            </a:xfrm>
            <a:custGeom>
              <a:avLst/>
              <a:gdLst/>
              <a:ahLst/>
              <a:cxnLst/>
              <a:rect l="l" t="t" r="r" b="b"/>
              <a:pathLst>
                <a:path w="4897120" h="431800">
                  <a:moveTo>
                    <a:pt x="0" y="0"/>
                  </a:moveTo>
                  <a:lnTo>
                    <a:pt x="4897120" y="0"/>
                  </a:lnTo>
                  <a:lnTo>
                    <a:pt x="4897120" y="431800"/>
                  </a:lnTo>
                  <a:lnTo>
                    <a:pt x="0" y="431800"/>
                  </a:lnTo>
                  <a:lnTo>
                    <a:pt x="0" y="0"/>
                  </a:lnTo>
                  <a:close/>
                </a:path>
              </a:pathLst>
            </a:custGeom>
            <a:ln w="9525">
              <a:solidFill>
                <a:srgbClr val="000000"/>
              </a:solidFill>
            </a:ln>
          </p:spPr>
          <p:txBody>
            <a:bodyPr wrap="square" lIns="0" tIns="0" rIns="0" bIns="0" rtlCol="0"/>
            <a:lstStyle/>
            <a:p/>
          </p:txBody>
        </p:sp>
      </p:grpSp>
      <p:sp>
        <p:nvSpPr>
          <p:cNvPr id="5" name="object 5"/>
          <p:cNvSpPr txBox="1"/>
          <p:nvPr/>
        </p:nvSpPr>
        <p:spPr>
          <a:xfrm>
            <a:off x="1711960" y="980439"/>
            <a:ext cx="1584960" cy="431800"/>
          </a:xfrm>
          <a:prstGeom prst="rect">
            <a:avLst/>
          </a:prstGeom>
          <a:solidFill>
            <a:srgbClr val="009A46"/>
          </a:solidFill>
          <a:ln w="9525">
            <a:solidFill>
              <a:srgbClr val="000000"/>
            </a:solidFill>
          </a:ln>
        </p:spPr>
        <p:txBody>
          <a:bodyPr wrap="square" lIns="0" tIns="89535" rIns="0" bIns="0" rtlCol="0" vert="horz">
            <a:spAutoFit/>
          </a:bodyPr>
          <a:lstStyle/>
          <a:p>
            <a:pPr marL="369570">
              <a:lnSpc>
                <a:spcPct val="100000"/>
              </a:lnSpc>
              <a:spcBef>
                <a:spcPts val="705"/>
              </a:spcBef>
            </a:pPr>
            <a:r>
              <a:rPr dirty="0" sz="1600" spc="15" b="1">
                <a:solidFill>
                  <a:srgbClr val="FFFFFF"/>
                </a:solidFill>
                <a:latin typeface="MS PGothic"/>
                <a:cs typeface="MS PGothic"/>
              </a:rPr>
              <a:t>コ</a:t>
            </a:r>
            <a:r>
              <a:rPr dirty="0" sz="1600" spc="5" b="1">
                <a:solidFill>
                  <a:srgbClr val="FFFFFF"/>
                </a:solidFill>
                <a:latin typeface="MS PGothic"/>
                <a:cs typeface="MS PGothic"/>
              </a:rPr>
              <a:t>ン</a:t>
            </a:r>
            <a:r>
              <a:rPr dirty="0" sz="1600" spc="5" b="1">
                <a:solidFill>
                  <a:srgbClr val="FFFFFF"/>
                </a:solidFill>
                <a:latin typeface="MS PGothic"/>
                <a:cs typeface="MS PGothic"/>
              </a:rPr>
              <a:t>セ</a:t>
            </a:r>
            <a:r>
              <a:rPr dirty="0" sz="1600" spc="15" b="1">
                <a:solidFill>
                  <a:srgbClr val="FFFFFF"/>
                </a:solidFill>
                <a:latin typeface="MS PGothic"/>
                <a:cs typeface="MS PGothic"/>
              </a:rPr>
              <a:t>プ</a:t>
            </a:r>
            <a:r>
              <a:rPr dirty="0" sz="1600" spc="-10" b="1">
                <a:solidFill>
                  <a:srgbClr val="FFFFFF"/>
                </a:solidFill>
                <a:latin typeface="MS PGothic"/>
                <a:cs typeface="MS PGothic"/>
              </a:rPr>
              <a:t>ト</a:t>
            </a:r>
            <a:endParaRPr sz="1600">
              <a:latin typeface="MS PGothic"/>
              <a:cs typeface="MS PGothic"/>
            </a:endParaRPr>
          </a:p>
        </p:txBody>
      </p:sp>
      <p:sp>
        <p:nvSpPr>
          <p:cNvPr id="6" name="object 6"/>
          <p:cNvSpPr txBox="1"/>
          <p:nvPr/>
        </p:nvSpPr>
        <p:spPr>
          <a:xfrm>
            <a:off x="3625215" y="1055687"/>
            <a:ext cx="4361180" cy="299720"/>
          </a:xfrm>
          <a:prstGeom prst="rect">
            <a:avLst/>
          </a:prstGeom>
        </p:spPr>
        <p:txBody>
          <a:bodyPr wrap="square" lIns="0" tIns="12700" rIns="0" bIns="0" rtlCol="0" vert="horz">
            <a:spAutoFit/>
          </a:bodyPr>
          <a:lstStyle/>
          <a:p>
            <a:pPr marL="12700">
              <a:lnSpc>
                <a:spcPct val="100000"/>
              </a:lnSpc>
              <a:spcBef>
                <a:spcPts val="100"/>
              </a:spcBef>
              <a:tabLst>
                <a:tab pos="1904364" algn="l"/>
              </a:tabLst>
            </a:pPr>
            <a:r>
              <a:rPr dirty="0" sz="1800" b="1">
                <a:latin typeface="MS PGothic"/>
                <a:cs typeface="MS PGothic"/>
              </a:rPr>
              <a:t>フ</a:t>
            </a:r>
            <a:r>
              <a:rPr dirty="0" sz="1800" spc="15" b="1">
                <a:latin typeface="MS PGothic"/>
                <a:cs typeface="MS PGothic"/>
              </a:rPr>
              <a:t>レ</a:t>
            </a:r>
            <a:r>
              <a:rPr dirty="0" sz="1800" b="1">
                <a:latin typeface="MS PGothic"/>
                <a:cs typeface="MS PGothic"/>
              </a:rPr>
              <a:t>キ</a:t>
            </a:r>
            <a:r>
              <a:rPr dirty="0" sz="1800" spc="10" b="1">
                <a:latin typeface="MS PGothic"/>
                <a:cs typeface="MS PGothic"/>
              </a:rPr>
              <a:t>シ</a:t>
            </a:r>
            <a:r>
              <a:rPr dirty="0" sz="1800" b="1">
                <a:latin typeface="MS PGothic"/>
                <a:cs typeface="MS PGothic"/>
              </a:rPr>
              <a:t>キ</a:t>
            </a:r>
            <a:r>
              <a:rPr dirty="0" sz="1800" spc="5" b="1">
                <a:latin typeface="MS PGothic"/>
                <a:cs typeface="MS PGothic"/>
              </a:rPr>
              <a:t>ュリ</a:t>
            </a:r>
            <a:r>
              <a:rPr dirty="0" sz="1800" spc="-10" b="1">
                <a:latin typeface="MS PGothic"/>
                <a:cs typeface="MS PGothic"/>
              </a:rPr>
              <a:t>ティ	</a:t>
            </a:r>
            <a:r>
              <a:rPr dirty="0" sz="1400" spc="10" b="1">
                <a:latin typeface="MS PGothic"/>
                <a:cs typeface="MS PGothic"/>
              </a:rPr>
              <a:t>（</a:t>
            </a:r>
            <a:r>
              <a:rPr dirty="0" sz="1400" b="1">
                <a:latin typeface="MS PGothic"/>
                <a:cs typeface="MS PGothic"/>
              </a:rPr>
              <a:t>フ</a:t>
            </a:r>
            <a:r>
              <a:rPr dirty="0" sz="1400" spc="15" b="1">
                <a:latin typeface="MS PGothic"/>
                <a:cs typeface="MS PGothic"/>
              </a:rPr>
              <a:t>レ</a:t>
            </a:r>
            <a:r>
              <a:rPr dirty="0" sz="1400" b="1">
                <a:latin typeface="MS PGothic"/>
                <a:cs typeface="MS PGothic"/>
              </a:rPr>
              <a:t>キ</a:t>
            </a:r>
            <a:r>
              <a:rPr dirty="0" sz="1400" spc="10" b="1">
                <a:latin typeface="MS PGothic"/>
                <a:cs typeface="MS PGothic"/>
              </a:rPr>
              <a:t>シ</a:t>
            </a:r>
            <a:r>
              <a:rPr dirty="0" sz="1400" spc="-20" b="1">
                <a:latin typeface="MS PGothic"/>
                <a:cs typeface="MS PGothic"/>
              </a:rPr>
              <a:t>ビ</a:t>
            </a:r>
            <a:r>
              <a:rPr dirty="0" sz="1400" spc="10" b="1">
                <a:latin typeface="MS PGothic"/>
                <a:cs typeface="MS PGothic"/>
              </a:rPr>
              <a:t>リ</a:t>
            </a:r>
            <a:r>
              <a:rPr dirty="0" sz="1400" spc="-15" b="1">
                <a:latin typeface="MS PGothic"/>
                <a:cs typeface="MS PGothic"/>
              </a:rPr>
              <a:t>テ</a:t>
            </a:r>
            <a:r>
              <a:rPr dirty="0" sz="1400" spc="-5" b="1">
                <a:latin typeface="MS PGothic"/>
                <a:cs typeface="MS PGothic"/>
              </a:rPr>
              <a:t>ィ</a:t>
            </a:r>
            <a:r>
              <a:rPr dirty="0" sz="1400" spc="-15" b="1">
                <a:latin typeface="MS PGothic"/>
                <a:cs typeface="MS PGothic"/>
              </a:rPr>
              <a:t>＋</a:t>
            </a:r>
            <a:r>
              <a:rPr dirty="0" sz="1400" spc="10" b="1">
                <a:latin typeface="MS PGothic"/>
                <a:cs typeface="MS PGothic"/>
              </a:rPr>
              <a:t>セ</a:t>
            </a:r>
            <a:r>
              <a:rPr dirty="0" sz="1400" spc="-20" b="1">
                <a:latin typeface="MS PGothic"/>
                <a:cs typeface="MS PGothic"/>
              </a:rPr>
              <a:t>キ</a:t>
            </a:r>
            <a:r>
              <a:rPr dirty="0" sz="1400" spc="-10" b="1">
                <a:latin typeface="MS PGothic"/>
                <a:cs typeface="MS PGothic"/>
              </a:rPr>
              <a:t>ュ</a:t>
            </a:r>
            <a:r>
              <a:rPr dirty="0" sz="1400" spc="10" b="1">
                <a:latin typeface="MS PGothic"/>
                <a:cs typeface="MS PGothic"/>
              </a:rPr>
              <a:t>リ</a:t>
            </a:r>
            <a:r>
              <a:rPr dirty="0" sz="1400" spc="-15" b="1">
                <a:latin typeface="MS PGothic"/>
                <a:cs typeface="MS PGothic"/>
              </a:rPr>
              <a:t>テ</a:t>
            </a:r>
            <a:r>
              <a:rPr dirty="0" sz="1400" spc="-5" b="1">
                <a:latin typeface="MS PGothic"/>
                <a:cs typeface="MS PGothic"/>
              </a:rPr>
              <a:t>ィ</a:t>
            </a:r>
            <a:r>
              <a:rPr dirty="0" sz="1400" spc="-10" b="1">
                <a:latin typeface="MS PGothic"/>
                <a:cs typeface="MS PGothic"/>
              </a:rPr>
              <a:t>）</a:t>
            </a:r>
            <a:endParaRPr sz="1400">
              <a:latin typeface="MS PGothic"/>
              <a:cs typeface="MS PGothic"/>
            </a:endParaRPr>
          </a:p>
        </p:txBody>
      </p:sp>
      <p:grpSp>
        <p:nvGrpSpPr>
          <p:cNvPr id="7" name="object 7"/>
          <p:cNvGrpSpPr/>
          <p:nvPr/>
        </p:nvGrpSpPr>
        <p:grpSpPr>
          <a:xfrm>
            <a:off x="337502" y="1557019"/>
            <a:ext cx="9192895" cy="4689475"/>
            <a:chOff x="337502" y="1557019"/>
            <a:chExt cx="9192895" cy="4689475"/>
          </a:xfrm>
        </p:grpSpPr>
        <p:sp>
          <p:nvSpPr>
            <p:cNvPr id="8" name="object 8"/>
            <p:cNvSpPr/>
            <p:nvPr/>
          </p:nvSpPr>
          <p:spPr>
            <a:xfrm>
              <a:off x="345440" y="1775459"/>
              <a:ext cx="9177020" cy="4462780"/>
            </a:xfrm>
            <a:custGeom>
              <a:avLst/>
              <a:gdLst/>
              <a:ahLst/>
              <a:cxnLst/>
              <a:rect l="l" t="t" r="r" b="b"/>
              <a:pathLst>
                <a:path w="9177020" h="4462780">
                  <a:moveTo>
                    <a:pt x="0" y="0"/>
                  </a:moveTo>
                  <a:lnTo>
                    <a:pt x="9177020" y="0"/>
                  </a:lnTo>
                  <a:lnTo>
                    <a:pt x="9177020" y="4462780"/>
                  </a:lnTo>
                  <a:lnTo>
                    <a:pt x="0" y="4462780"/>
                  </a:lnTo>
                  <a:lnTo>
                    <a:pt x="0" y="0"/>
                  </a:lnTo>
                  <a:close/>
                </a:path>
              </a:pathLst>
            </a:custGeom>
            <a:ln w="15875">
              <a:solidFill>
                <a:srgbClr val="404040"/>
              </a:solidFill>
            </a:ln>
          </p:spPr>
          <p:txBody>
            <a:bodyPr wrap="square" lIns="0" tIns="0" rIns="0" bIns="0" rtlCol="0"/>
            <a:lstStyle/>
            <a:p/>
          </p:txBody>
        </p:sp>
        <p:sp>
          <p:nvSpPr>
            <p:cNvPr id="9" name="object 9"/>
            <p:cNvSpPr/>
            <p:nvPr/>
          </p:nvSpPr>
          <p:spPr>
            <a:xfrm>
              <a:off x="3936999" y="1557019"/>
              <a:ext cx="1996439" cy="368300"/>
            </a:xfrm>
            <a:custGeom>
              <a:avLst/>
              <a:gdLst/>
              <a:ahLst/>
              <a:cxnLst/>
              <a:rect l="l" t="t" r="r" b="b"/>
              <a:pathLst>
                <a:path w="1996439" h="368300">
                  <a:moveTo>
                    <a:pt x="1996439" y="0"/>
                  </a:moveTo>
                  <a:lnTo>
                    <a:pt x="0" y="0"/>
                  </a:lnTo>
                  <a:lnTo>
                    <a:pt x="0" y="368300"/>
                  </a:lnTo>
                  <a:lnTo>
                    <a:pt x="1996439" y="368300"/>
                  </a:lnTo>
                  <a:lnTo>
                    <a:pt x="1996439" y="0"/>
                  </a:lnTo>
                  <a:close/>
                </a:path>
              </a:pathLst>
            </a:custGeom>
            <a:solidFill>
              <a:srgbClr val="FFFFFF"/>
            </a:solidFill>
          </p:spPr>
          <p:txBody>
            <a:bodyPr wrap="square" lIns="0" tIns="0" rIns="0" bIns="0" rtlCol="0"/>
            <a:lstStyle/>
            <a:p/>
          </p:txBody>
        </p:sp>
      </p:grpSp>
      <p:sp>
        <p:nvSpPr>
          <p:cNvPr id="10" name="object 10"/>
          <p:cNvSpPr txBox="1"/>
          <p:nvPr/>
        </p:nvSpPr>
        <p:spPr>
          <a:xfrm>
            <a:off x="462915" y="1585277"/>
            <a:ext cx="7747000" cy="4300855"/>
          </a:xfrm>
          <a:prstGeom prst="rect">
            <a:avLst/>
          </a:prstGeom>
        </p:spPr>
        <p:txBody>
          <a:bodyPr wrap="square" lIns="0" tIns="12700" rIns="0" bIns="0" rtlCol="0" vert="horz">
            <a:spAutoFit/>
          </a:bodyPr>
          <a:lstStyle/>
          <a:p>
            <a:pPr marL="3717925">
              <a:lnSpc>
                <a:spcPct val="100000"/>
              </a:lnSpc>
              <a:spcBef>
                <a:spcPts val="100"/>
              </a:spcBef>
            </a:pPr>
            <a:r>
              <a:rPr dirty="0" sz="1800">
                <a:latin typeface="MS PGothic"/>
                <a:cs typeface="MS PGothic"/>
              </a:rPr>
              <a:t>政策パ</a:t>
            </a:r>
            <a:r>
              <a:rPr dirty="0" sz="1800" spc="-5">
                <a:latin typeface="MS PGothic"/>
                <a:cs typeface="MS PGothic"/>
              </a:rPr>
              <a:t>ッ</a:t>
            </a:r>
            <a:r>
              <a:rPr dirty="0" sz="1800" spc="5">
                <a:latin typeface="MS PGothic"/>
                <a:cs typeface="MS PGothic"/>
              </a:rPr>
              <a:t>ケ</a:t>
            </a:r>
            <a:r>
              <a:rPr dirty="0" sz="1800" spc="-10">
                <a:latin typeface="MS PGothic"/>
                <a:cs typeface="MS PGothic"/>
              </a:rPr>
              <a:t>ー</a:t>
            </a:r>
            <a:r>
              <a:rPr dirty="0" sz="1800">
                <a:latin typeface="MS PGothic"/>
                <a:cs typeface="MS PGothic"/>
              </a:rPr>
              <a:t>ジ</a:t>
            </a:r>
            <a:endParaRPr sz="1800">
              <a:latin typeface="MS PGothic"/>
              <a:cs typeface="MS PGothic"/>
            </a:endParaRPr>
          </a:p>
          <a:p>
            <a:pPr>
              <a:lnSpc>
                <a:spcPct val="100000"/>
              </a:lnSpc>
              <a:spcBef>
                <a:spcPts val="10"/>
              </a:spcBef>
            </a:pPr>
            <a:endParaRPr sz="1350">
              <a:latin typeface="MS PGothic"/>
              <a:cs typeface="MS PGothic"/>
            </a:endParaRPr>
          </a:p>
          <a:p>
            <a:pPr marL="380365" indent="-368300">
              <a:lnSpc>
                <a:spcPct val="100000"/>
              </a:lnSpc>
              <a:buFont typeface="Segoe UI Emoji"/>
              <a:buChar char="◼"/>
              <a:tabLst>
                <a:tab pos="380365" algn="l"/>
                <a:tab pos="381000" algn="l"/>
              </a:tabLst>
            </a:pPr>
            <a:r>
              <a:rPr dirty="0" u="sng" sz="1600" spc="30" b="1">
                <a:uFill>
                  <a:solidFill>
                    <a:srgbClr val="000000"/>
                  </a:solidFill>
                </a:uFill>
                <a:latin typeface="Yu Gothic UI Semibold"/>
                <a:cs typeface="Yu Gothic UI Semibold"/>
              </a:rPr>
              <a:t>労働市場の流動化</a:t>
            </a:r>
            <a:endParaRPr sz="1600">
              <a:latin typeface="Yu Gothic UI Semibold"/>
              <a:cs typeface="Yu Gothic UI Semibold"/>
            </a:endParaRPr>
          </a:p>
          <a:p>
            <a:pPr lvl="1" marL="622300" indent="-406400">
              <a:lnSpc>
                <a:spcPct val="100000"/>
              </a:lnSpc>
              <a:spcBef>
                <a:spcPts val="600"/>
              </a:spcBef>
              <a:buChar char="•"/>
              <a:tabLst>
                <a:tab pos="621665" algn="l"/>
                <a:tab pos="622300" algn="l"/>
              </a:tabLst>
            </a:pPr>
            <a:r>
              <a:rPr dirty="0" sz="1600" spc="25" b="1">
                <a:solidFill>
                  <a:srgbClr val="404040"/>
                </a:solidFill>
                <a:latin typeface="Yu Gothic UI Semibold"/>
                <a:cs typeface="Yu Gothic UI Semibold"/>
              </a:rPr>
              <a:t>解雇規制の緩和（金銭解雇の要件整理）</a:t>
            </a:r>
            <a:endParaRPr sz="1600">
              <a:latin typeface="Yu Gothic UI Semibold"/>
              <a:cs typeface="Yu Gothic UI Semibold"/>
            </a:endParaRPr>
          </a:p>
          <a:p>
            <a:pPr marL="927100">
              <a:lnSpc>
                <a:spcPct val="100000"/>
              </a:lnSpc>
              <a:spcBef>
                <a:spcPts val="600"/>
              </a:spcBef>
            </a:pPr>
            <a:r>
              <a:rPr dirty="0" sz="1600" b="1">
                <a:latin typeface="Yu Gothic UI Semibold"/>
                <a:cs typeface="Yu Gothic UI Semibold"/>
              </a:rPr>
              <a:t>＋</a:t>
            </a:r>
            <a:endParaRPr sz="1600">
              <a:latin typeface="Yu Gothic UI Semibold"/>
              <a:cs typeface="Yu Gothic UI Semibold"/>
            </a:endParaRPr>
          </a:p>
          <a:p>
            <a:pPr marL="380365" indent="-368300">
              <a:lnSpc>
                <a:spcPct val="100000"/>
              </a:lnSpc>
              <a:buFont typeface="Segoe UI Emoji"/>
              <a:buChar char="◼"/>
              <a:tabLst>
                <a:tab pos="380365" algn="l"/>
                <a:tab pos="381000" algn="l"/>
              </a:tabLst>
            </a:pPr>
            <a:r>
              <a:rPr dirty="0" u="sng" sz="1600" spc="60" b="1">
                <a:uFill>
                  <a:solidFill>
                    <a:srgbClr val="000000"/>
                  </a:solidFill>
                </a:uFill>
                <a:latin typeface="Yu Gothic UI Semibold"/>
                <a:cs typeface="Yu Gothic UI Semibold"/>
              </a:rPr>
              <a:t>失業者へ権利と義務を課す積極的労働市場政策</a:t>
            </a:r>
            <a:endParaRPr sz="1600">
              <a:latin typeface="Yu Gothic UI Semibold"/>
              <a:cs typeface="Yu Gothic UI Semibold"/>
            </a:endParaRPr>
          </a:p>
          <a:p>
            <a:pPr lvl="1" marL="622300" indent="-406400">
              <a:lnSpc>
                <a:spcPct val="100000"/>
              </a:lnSpc>
              <a:spcBef>
                <a:spcPts val="600"/>
              </a:spcBef>
              <a:buChar char="•"/>
              <a:tabLst>
                <a:tab pos="621665" algn="l"/>
                <a:tab pos="622300" algn="l"/>
              </a:tabLst>
            </a:pPr>
            <a:r>
              <a:rPr dirty="0" sz="1600" spc="75" b="1">
                <a:solidFill>
                  <a:srgbClr val="404040"/>
                </a:solidFill>
                <a:latin typeface="Yu Gothic UI Semibold"/>
                <a:cs typeface="Yu Gothic UI Semibold"/>
              </a:rPr>
              <a:t>失業者の権利と義務の整理（失業給付の条件など）</a:t>
            </a:r>
            <a:endParaRPr sz="1600">
              <a:latin typeface="Yu Gothic UI Semibold"/>
              <a:cs typeface="Yu Gothic UI Semibold"/>
            </a:endParaRPr>
          </a:p>
          <a:p>
            <a:pPr lvl="1" marL="622300" indent="-406400">
              <a:lnSpc>
                <a:spcPct val="100000"/>
              </a:lnSpc>
              <a:buChar char="•"/>
              <a:tabLst>
                <a:tab pos="621665" algn="l"/>
                <a:tab pos="622300" algn="l"/>
              </a:tabLst>
            </a:pPr>
            <a:r>
              <a:rPr dirty="0" sz="1600" spc="90" b="1">
                <a:solidFill>
                  <a:srgbClr val="404040"/>
                </a:solidFill>
                <a:latin typeface="Yu Gothic UI Semibold"/>
                <a:cs typeface="Yu Gothic UI Semibold"/>
              </a:rPr>
              <a:t>再就職支援の強化、再教育支援・職業訓練の充実</a:t>
            </a:r>
            <a:endParaRPr sz="1600">
              <a:latin typeface="Yu Gothic UI Semibold"/>
              <a:cs typeface="Yu Gothic UI Semibold"/>
            </a:endParaRPr>
          </a:p>
          <a:p>
            <a:pPr marL="893444">
              <a:lnSpc>
                <a:spcPct val="100000"/>
              </a:lnSpc>
            </a:pPr>
            <a:r>
              <a:rPr dirty="0" sz="1600" b="1">
                <a:latin typeface="Yu Gothic UI Semibold"/>
                <a:cs typeface="Yu Gothic UI Semibold"/>
              </a:rPr>
              <a:t>＋</a:t>
            </a:r>
            <a:endParaRPr sz="1600">
              <a:latin typeface="Yu Gothic UI Semibold"/>
              <a:cs typeface="Yu Gothic UI Semibold"/>
            </a:endParaRPr>
          </a:p>
          <a:p>
            <a:pPr marL="380365" indent="-368300">
              <a:lnSpc>
                <a:spcPct val="100000"/>
              </a:lnSpc>
              <a:spcBef>
                <a:spcPts val="600"/>
              </a:spcBef>
              <a:buFont typeface="Segoe UI Emoji"/>
              <a:buChar char="◼"/>
              <a:tabLst>
                <a:tab pos="380365" algn="l"/>
                <a:tab pos="381000" algn="l"/>
              </a:tabLst>
            </a:pPr>
            <a:r>
              <a:rPr dirty="0" u="sng" sz="1600" spc="35" b="1">
                <a:uFill>
                  <a:solidFill>
                    <a:srgbClr val="000000"/>
                  </a:solidFill>
                </a:uFill>
                <a:latin typeface="Yu Gothic UI Semibold"/>
                <a:cs typeface="Yu Gothic UI Semibold"/>
              </a:rPr>
              <a:t>社会保障の強化</a:t>
            </a:r>
            <a:endParaRPr sz="1600">
              <a:latin typeface="Yu Gothic UI Semibold"/>
              <a:cs typeface="Yu Gothic UI Semibold"/>
            </a:endParaRPr>
          </a:p>
          <a:p>
            <a:pPr lvl="1" marL="622300" indent="-406400">
              <a:lnSpc>
                <a:spcPct val="100000"/>
              </a:lnSpc>
              <a:spcBef>
                <a:spcPts val="600"/>
              </a:spcBef>
              <a:buChar char="•"/>
              <a:tabLst>
                <a:tab pos="621665" algn="l"/>
                <a:tab pos="622300" algn="l"/>
              </a:tabLst>
            </a:pPr>
            <a:r>
              <a:rPr dirty="0" sz="1600" spc="405" b="1">
                <a:solidFill>
                  <a:srgbClr val="404040"/>
                </a:solidFill>
                <a:latin typeface="Yu Gothic UI Semibold"/>
                <a:cs typeface="Yu Gothic UI Semibold"/>
              </a:rPr>
              <a:t>チャレンジのためのセーフティネットとしての「ベーシックインカム」</a:t>
            </a:r>
            <a:endParaRPr sz="1600">
              <a:latin typeface="Yu Gothic UI Semibold"/>
              <a:cs typeface="Yu Gothic UI Semibold"/>
            </a:endParaRPr>
          </a:p>
          <a:p>
            <a:pPr lvl="1" marL="622300" indent="-406400">
              <a:lnSpc>
                <a:spcPct val="100000"/>
              </a:lnSpc>
              <a:buChar char="•"/>
              <a:tabLst>
                <a:tab pos="621665" algn="l"/>
                <a:tab pos="622300" algn="l"/>
              </a:tabLst>
            </a:pPr>
            <a:r>
              <a:rPr dirty="0" sz="1600" spc="140" b="1">
                <a:solidFill>
                  <a:srgbClr val="404040"/>
                </a:solidFill>
                <a:latin typeface="Yu Gothic UI Semibold"/>
                <a:cs typeface="Yu Gothic UI Semibold"/>
              </a:rPr>
              <a:t>雇用保険機能強化による労働者の生活安定（失業時のセーフティネット強化）</a:t>
            </a:r>
            <a:endParaRPr sz="1600">
              <a:latin typeface="Yu Gothic UI Semibold"/>
              <a:cs typeface="Yu Gothic UI Semibold"/>
            </a:endParaRPr>
          </a:p>
          <a:p>
            <a:pPr marL="927100">
              <a:lnSpc>
                <a:spcPct val="100000"/>
              </a:lnSpc>
              <a:spcBef>
                <a:spcPts val="600"/>
              </a:spcBef>
            </a:pPr>
            <a:r>
              <a:rPr dirty="0" sz="1600" b="1">
                <a:latin typeface="Yu Gothic UI Semibold"/>
                <a:cs typeface="Yu Gothic UI Semibold"/>
              </a:rPr>
              <a:t>＋</a:t>
            </a:r>
            <a:endParaRPr sz="1600">
              <a:latin typeface="Yu Gothic UI Semibold"/>
              <a:cs typeface="Yu Gothic UI Semibold"/>
            </a:endParaRPr>
          </a:p>
          <a:p>
            <a:pPr marL="380365" indent="-368300">
              <a:lnSpc>
                <a:spcPct val="100000"/>
              </a:lnSpc>
              <a:spcBef>
                <a:spcPts val="600"/>
              </a:spcBef>
              <a:buFont typeface="Segoe UI Emoji"/>
              <a:buChar char="◼"/>
              <a:tabLst>
                <a:tab pos="380365" algn="l"/>
                <a:tab pos="381000" algn="l"/>
              </a:tabLst>
            </a:pPr>
            <a:r>
              <a:rPr dirty="0" u="sng" sz="1600" spc="195" b="1">
                <a:uFill>
                  <a:solidFill>
                    <a:srgbClr val="000000"/>
                  </a:solidFill>
                </a:uFill>
                <a:latin typeface="Yu Gothic UI Semibold"/>
                <a:cs typeface="Yu Gothic UI Semibold"/>
              </a:rPr>
              <a:t>労働集約型企業、エッセンシャルワーカーの賃金水準向上</a:t>
            </a:r>
            <a:endParaRPr sz="1600">
              <a:latin typeface="Yu Gothic UI Semibold"/>
              <a:cs typeface="Yu Gothic UI Semibold"/>
            </a:endParaRPr>
          </a:p>
          <a:p>
            <a:pPr lvl="1" marL="622300" indent="-406400">
              <a:lnSpc>
                <a:spcPct val="100000"/>
              </a:lnSpc>
              <a:spcBef>
                <a:spcPts val="600"/>
              </a:spcBef>
              <a:buChar char="•"/>
              <a:tabLst>
                <a:tab pos="621665" algn="l"/>
                <a:tab pos="622300" algn="l"/>
                <a:tab pos="3060065" algn="l"/>
                <a:tab pos="3466465" algn="l"/>
              </a:tabLst>
            </a:pPr>
            <a:r>
              <a:rPr dirty="0" sz="1600" spc="254" b="1">
                <a:solidFill>
                  <a:srgbClr val="404040"/>
                </a:solidFill>
                <a:latin typeface="Yu Gothic UI Semibold"/>
                <a:cs typeface="Yu Gothic UI Semibold"/>
              </a:rPr>
              <a:t>雇用インセンティブ税制</a:t>
            </a:r>
            <a:r>
              <a:rPr dirty="0" sz="1600" spc="254" b="1">
                <a:solidFill>
                  <a:srgbClr val="404040"/>
                </a:solidFill>
                <a:latin typeface="Yu Gothic UI Semibold"/>
                <a:cs typeface="Yu Gothic UI Semibold"/>
              </a:rPr>
              <a:t>	→	</a:t>
            </a:r>
            <a:r>
              <a:rPr dirty="0" sz="1600" spc="80" b="1">
                <a:solidFill>
                  <a:srgbClr val="404040"/>
                </a:solidFill>
                <a:latin typeface="Yu Gothic UI Semibold"/>
                <a:cs typeface="Yu Gothic UI Semibold"/>
              </a:rPr>
              <a:t>例）労働分配率で税率を優遇する</a:t>
            </a:r>
            <a:endParaRPr sz="1600">
              <a:latin typeface="Yu Gothic UI Semibold"/>
              <a:cs typeface="Yu Gothic UI Semibold"/>
            </a:endParaRPr>
          </a:p>
        </p:txBody>
      </p:sp>
      <p:sp>
        <p:nvSpPr>
          <p:cNvPr id="12" name="object 12"/>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60</a:t>
            </a:r>
          </a:p>
        </p:txBody>
      </p:sp>
      <p:sp>
        <p:nvSpPr>
          <p:cNvPr id="13" name="object 13"/>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11" name="object 11"/>
          <p:cNvSpPr txBox="1">
            <a:spLocks noGrp="1"/>
          </p:cNvSpPr>
          <p:nvPr>
            <p:ph type="title"/>
          </p:nvPr>
        </p:nvSpPr>
        <p:spPr>
          <a:xfrm>
            <a:off x="279212" y="103158"/>
            <a:ext cx="4241800" cy="391160"/>
          </a:xfrm>
          <a:prstGeom prst="rect"/>
        </p:spPr>
        <p:txBody>
          <a:bodyPr wrap="square" lIns="0" tIns="12700" rIns="0" bIns="0" rtlCol="0" vert="horz">
            <a:spAutoFit/>
          </a:bodyPr>
          <a:lstStyle/>
          <a:p>
            <a:pPr marL="12700">
              <a:lnSpc>
                <a:spcPct val="100000"/>
              </a:lnSpc>
              <a:spcBef>
                <a:spcPts val="100"/>
              </a:spcBef>
            </a:pPr>
            <a:r>
              <a:rPr dirty="0" u="none" spc="5" b="1">
                <a:solidFill>
                  <a:srgbClr val="000000"/>
                </a:solidFill>
                <a:latin typeface="MS PGothic"/>
                <a:cs typeface="MS PGothic"/>
              </a:rPr>
              <a:t>労働市場改革の方向</a:t>
            </a:r>
            <a:r>
              <a:rPr dirty="0" u="none" spc="-10" b="1">
                <a:solidFill>
                  <a:srgbClr val="000000"/>
                </a:solidFill>
                <a:latin typeface="MS PGothic"/>
                <a:cs typeface="MS PGothic"/>
              </a:rPr>
              <a:t>性</a:t>
            </a:r>
            <a:r>
              <a:rPr dirty="0" u="none" spc="10" b="1">
                <a:solidFill>
                  <a:srgbClr val="000000"/>
                </a:solidFill>
                <a:latin typeface="MS PGothic"/>
                <a:cs typeface="MS PGothic"/>
              </a:rPr>
              <a:t>に</a:t>
            </a:r>
            <a:r>
              <a:rPr dirty="0" u="none" b="1">
                <a:solidFill>
                  <a:srgbClr val="000000"/>
                </a:solidFill>
                <a:latin typeface="MS PGothic"/>
                <a:cs typeface="MS PGothic"/>
              </a:rPr>
              <a:t>つい</a:t>
            </a:r>
            <a:r>
              <a:rPr dirty="0" u="none" spc="-10" b="1">
                <a:solidFill>
                  <a:srgbClr val="000000"/>
                </a:solidFill>
                <a:latin typeface="MS PGothic"/>
                <a:cs typeface="MS PGothic"/>
              </a:rPr>
              <a:t>て</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2745741"/>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grpSp>
        <p:nvGrpSpPr>
          <p:cNvPr id="3" name="object 3"/>
          <p:cNvGrpSpPr/>
          <p:nvPr/>
        </p:nvGrpSpPr>
        <p:grpSpPr>
          <a:xfrm>
            <a:off x="734377" y="787716"/>
            <a:ext cx="8543925" cy="868044"/>
            <a:chOff x="734377" y="787716"/>
            <a:chExt cx="8543925" cy="868044"/>
          </a:xfrm>
        </p:grpSpPr>
        <p:sp>
          <p:nvSpPr>
            <p:cNvPr id="4" name="object 4"/>
            <p:cNvSpPr/>
            <p:nvPr/>
          </p:nvSpPr>
          <p:spPr>
            <a:xfrm>
              <a:off x="739140" y="792478"/>
              <a:ext cx="8534400" cy="858519"/>
            </a:xfrm>
            <a:custGeom>
              <a:avLst/>
              <a:gdLst/>
              <a:ahLst/>
              <a:cxnLst/>
              <a:rect l="l" t="t" r="r" b="b"/>
              <a:pathLst>
                <a:path w="8534400" h="858519">
                  <a:moveTo>
                    <a:pt x="8391309" y="0"/>
                  </a:moveTo>
                  <a:lnTo>
                    <a:pt x="143090" y="0"/>
                  </a:lnTo>
                  <a:lnTo>
                    <a:pt x="97861" y="7294"/>
                  </a:lnTo>
                  <a:lnTo>
                    <a:pt x="58581" y="27606"/>
                  </a:lnTo>
                  <a:lnTo>
                    <a:pt x="27606" y="58581"/>
                  </a:lnTo>
                  <a:lnTo>
                    <a:pt x="7294" y="97861"/>
                  </a:lnTo>
                  <a:lnTo>
                    <a:pt x="0" y="143090"/>
                  </a:lnTo>
                  <a:lnTo>
                    <a:pt x="0" y="715429"/>
                  </a:lnTo>
                  <a:lnTo>
                    <a:pt x="7294" y="760658"/>
                  </a:lnTo>
                  <a:lnTo>
                    <a:pt x="27606" y="799938"/>
                  </a:lnTo>
                  <a:lnTo>
                    <a:pt x="58581" y="830913"/>
                  </a:lnTo>
                  <a:lnTo>
                    <a:pt x="97861" y="851225"/>
                  </a:lnTo>
                  <a:lnTo>
                    <a:pt x="143090" y="858519"/>
                  </a:lnTo>
                  <a:lnTo>
                    <a:pt x="8391309" y="858519"/>
                  </a:lnTo>
                  <a:lnTo>
                    <a:pt x="8436538" y="851225"/>
                  </a:lnTo>
                  <a:lnTo>
                    <a:pt x="8475818" y="830913"/>
                  </a:lnTo>
                  <a:lnTo>
                    <a:pt x="8506793" y="799938"/>
                  </a:lnTo>
                  <a:lnTo>
                    <a:pt x="8527105" y="760658"/>
                  </a:lnTo>
                  <a:lnTo>
                    <a:pt x="8534400" y="715429"/>
                  </a:lnTo>
                  <a:lnTo>
                    <a:pt x="8534400" y="143090"/>
                  </a:lnTo>
                  <a:lnTo>
                    <a:pt x="8527105" y="97861"/>
                  </a:lnTo>
                  <a:lnTo>
                    <a:pt x="8506793" y="58581"/>
                  </a:lnTo>
                  <a:lnTo>
                    <a:pt x="8475818" y="27606"/>
                  </a:lnTo>
                  <a:lnTo>
                    <a:pt x="8436538" y="7294"/>
                  </a:lnTo>
                  <a:lnTo>
                    <a:pt x="8391309" y="0"/>
                  </a:lnTo>
                  <a:close/>
                </a:path>
              </a:pathLst>
            </a:custGeom>
            <a:solidFill>
              <a:srgbClr val="E7F7FF"/>
            </a:solidFill>
          </p:spPr>
          <p:txBody>
            <a:bodyPr wrap="square" lIns="0" tIns="0" rIns="0" bIns="0" rtlCol="0"/>
            <a:lstStyle/>
            <a:p/>
          </p:txBody>
        </p:sp>
        <p:sp>
          <p:nvSpPr>
            <p:cNvPr id="5" name="object 5"/>
            <p:cNvSpPr/>
            <p:nvPr/>
          </p:nvSpPr>
          <p:spPr>
            <a:xfrm>
              <a:off x="739140" y="792478"/>
              <a:ext cx="8534400" cy="858519"/>
            </a:xfrm>
            <a:custGeom>
              <a:avLst/>
              <a:gdLst/>
              <a:ahLst/>
              <a:cxnLst/>
              <a:rect l="l" t="t" r="r" b="b"/>
              <a:pathLst>
                <a:path w="8534400" h="858519">
                  <a:moveTo>
                    <a:pt x="0" y="143090"/>
                  </a:moveTo>
                  <a:lnTo>
                    <a:pt x="7294" y="97861"/>
                  </a:lnTo>
                  <a:lnTo>
                    <a:pt x="27606" y="58581"/>
                  </a:lnTo>
                  <a:lnTo>
                    <a:pt x="58581" y="27606"/>
                  </a:lnTo>
                  <a:lnTo>
                    <a:pt x="97861" y="7294"/>
                  </a:lnTo>
                  <a:lnTo>
                    <a:pt x="143090" y="0"/>
                  </a:lnTo>
                  <a:lnTo>
                    <a:pt x="8391309" y="0"/>
                  </a:lnTo>
                  <a:lnTo>
                    <a:pt x="8436538" y="7294"/>
                  </a:lnTo>
                  <a:lnTo>
                    <a:pt x="8475818" y="27606"/>
                  </a:lnTo>
                  <a:lnTo>
                    <a:pt x="8506793" y="58581"/>
                  </a:lnTo>
                  <a:lnTo>
                    <a:pt x="8527105" y="97861"/>
                  </a:lnTo>
                  <a:lnTo>
                    <a:pt x="8534400" y="143090"/>
                  </a:lnTo>
                  <a:lnTo>
                    <a:pt x="8534400" y="715429"/>
                  </a:lnTo>
                  <a:lnTo>
                    <a:pt x="8527105" y="760658"/>
                  </a:lnTo>
                  <a:lnTo>
                    <a:pt x="8506793" y="799938"/>
                  </a:lnTo>
                  <a:lnTo>
                    <a:pt x="8475818" y="830913"/>
                  </a:lnTo>
                  <a:lnTo>
                    <a:pt x="8436538" y="851225"/>
                  </a:lnTo>
                  <a:lnTo>
                    <a:pt x="8391309" y="858519"/>
                  </a:lnTo>
                  <a:lnTo>
                    <a:pt x="143090" y="858519"/>
                  </a:lnTo>
                  <a:lnTo>
                    <a:pt x="97861" y="851225"/>
                  </a:lnTo>
                  <a:lnTo>
                    <a:pt x="58581" y="830913"/>
                  </a:lnTo>
                  <a:lnTo>
                    <a:pt x="27606" y="799938"/>
                  </a:lnTo>
                  <a:lnTo>
                    <a:pt x="7294" y="760658"/>
                  </a:lnTo>
                  <a:lnTo>
                    <a:pt x="0" y="715429"/>
                  </a:lnTo>
                  <a:lnTo>
                    <a:pt x="0" y="143090"/>
                  </a:lnTo>
                  <a:close/>
                </a:path>
              </a:pathLst>
            </a:custGeom>
            <a:ln w="9525">
              <a:solidFill>
                <a:srgbClr val="585858"/>
              </a:solidFill>
            </a:ln>
          </p:spPr>
          <p:txBody>
            <a:bodyPr wrap="square" lIns="0" tIns="0" rIns="0" bIns="0" rtlCol="0"/>
            <a:lstStyle/>
            <a:p/>
          </p:txBody>
        </p:sp>
      </p:grpSp>
      <p:sp>
        <p:nvSpPr>
          <p:cNvPr id="6" name="object 6"/>
          <p:cNvSpPr txBox="1">
            <a:spLocks noGrp="1"/>
          </p:cNvSpPr>
          <p:nvPr>
            <p:ph type="title"/>
          </p:nvPr>
        </p:nvSpPr>
        <p:spPr>
          <a:xfrm>
            <a:off x="279212" y="110252"/>
            <a:ext cx="5816600" cy="391160"/>
          </a:xfrm>
          <a:prstGeom prst="rect"/>
        </p:spPr>
        <p:txBody>
          <a:bodyPr wrap="square" lIns="0" tIns="12700" rIns="0" bIns="0" rtlCol="0" vert="horz">
            <a:spAutoFit/>
          </a:bodyPr>
          <a:lstStyle/>
          <a:p>
            <a:pPr marL="12700">
              <a:lnSpc>
                <a:spcPct val="100000"/>
              </a:lnSpc>
              <a:spcBef>
                <a:spcPts val="100"/>
              </a:spcBef>
            </a:pPr>
            <a:r>
              <a:rPr dirty="0" u="none" spc="295">
                <a:solidFill>
                  <a:srgbClr val="000000"/>
                </a:solidFill>
              </a:rPr>
              <a:t>なぜ</a:t>
            </a:r>
            <a:r>
              <a:rPr dirty="0" u="none" spc="295">
                <a:solidFill>
                  <a:srgbClr val="000000"/>
                </a:solidFill>
              </a:rPr>
              <a:t>労働市場改革</a:t>
            </a:r>
            <a:r>
              <a:rPr dirty="0" u="none" spc="540">
                <a:solidFill>
                  <a:srgbClr val="000000"/>
                </a:solidFill>
              </a:rPr>
              <a:t>を</a:t>
            </a:r>
            <a:r>
              <a:rPr dirty="0" u="none" spc="540">
                <a:solidFill>
                  <a:srgbClr val="000000"/>
                </a:solidFill>
              </a:rPr>
              <a:t>一体的</a:t>
            </a:r>
            <a:r>
              <a:rPr dirty="0" u="none" spc="440">
                <a:solidFill>
                  <a:srgbClr val="000000"/>
                </a:solidFill>
              </a:rPr>
              <a:t>にやるべきか</a:t>
            </a:r>
            <a:r>
              <a:rPr dirty="0" u="none" spc="440">
                <a:solidFill>
                  <a:srgbClr val="000000"/>
                </a:solidFill>
              </a:rPr>
              <a:t>？</a:t>
            </a:r>
          </a:p>
        </p:txBody>
      </p:sp>
      <p:sp>
        <p:nvSpPr>
          <p:cNvPr id="7" name="object 7"/>
          <p:cNvSpPr txBox="1"/>
          <p:nvPr/>
        </p:nvSpPr>
        <p:spPr>
          <a:xfrm>
            <a:off x="972874" y="749558"/>
            <a:ext cx="7889240" cy="814705"/>
          </a:xfrm>
          <a:prstGeom prst="rect">
            <a:avLst/>
          </a:prstGeom>
        </p:spPr>
        <p:txBody>
          <a:bodyPr wrap="square" lIns="0" tIns="125730" rIns="0" bIns="0" rtlCol="0" vert="horz">
            <a:spAutoFit/>
          </a:bodyPr>
          <a:lstStyle/>
          <a:p>
            <a:pPr marL="34290">
              <a:lnSpc>
                <a:spcPct val="100000"/>
              </a:lnSpc>
              <a:spcBef>
                <a:spcPts val="990"/>
              </a:spcBef>
            </a:pPr>
            <a:r>
              <a:rPr dirty="0" sz="1400" spc="20" b="1">
                <a:latin typeface="Yu Gothic UI Semibold"/>
                <a:cs typeface="Yu Gothic UI Semibold"/>
              </a:rPr>
              <a:t>就職氷河期世代問題の例</a:t>
            </a:r>
            <a:endParaRPr sz="1400">
              <a:latin typeface="Yu Gothic UI Semibold"/>
              <a:cs typeface="Yu Gothic UI Semibold"/>
            </a:endParaRPr>
          </a:p>
          <a:p>
            <a:pPr marL="12700">
              <a:lnSpc>
                <a:spcPct val="100000"/>
              </a:lnSpc>
              <a:spcBef>
                <a:spcPts val="765"/>
              </a:spcBef>
            </a:pPr>
            <a:r>
              <a:rPr dirty="0" sz="1200" spc="40" b="1">
                <a:solidFill>
                  <a:srgbClr val="585858"/>
                </a:solidFill>
                <a:latin typeface="Yu Gothic UI Semibold"/>
                <a:cs typeface="Yu Gothic UI Semibold"/>
              </a:rPr>
              <a:t>1970</a:t>
            </a:r>
            <a:r>
              <a:rPr dirty="0" sz="1200" b="1">
                <a:solidFill>
                  <a:srgbClr val="585858"/>
                </a:solidFill>
                <a:latin typeface="Yu Gothic UI Semibold"/>
                <a:cs typeface="Yu Gothic UI Semibold"/>
              </a:rPr>
              <a:t>年（昭和</a:t>
            </a:r>
            <a:r>
              <a:rPr dirty="0" sz="1200" spc="-25" b="1">
                <a:solidFill>
                  <a:srgbClr val="585858"/>
                </a:solidFill>
                <a:latin typeface="Yu Gothic UI Semibold"/>
                <a:cs typeface="Yu Gothic UI Semibold"/>
              </a:rPr>
              <a:t>45</a:t>
            </a:r>
            <a:r>
              <a:rPr dirty="0" sz="1200" b="1">
                <a:solidFill>
                  <a:srgbClr val="585858"/>
                </a:solidFill>
                <a:latin typeface="Yu Gothic UI Semibold"/>
                <a:cs typeface="Yu Gothic UI Semibold"/>
              </a:rPr>
              <a:t>年）頃</a:t>
            </a:r>
            <a:r>
              <a:rPr dirty="0" sz="1200" spc="25" b="1">
                <a:solidFill>
                  <a:srgbClr val="585858"/>
                </a:solidFill>
                <a:latin typeface="Yu Gothic UI Semibold"/>
                <a:cs typeface="Yu Gothic UI Semibold"/>
              </a:rPr>
              <a:t>～1982</a:t>
            </a:r>
            <a:r>
              <a:rPr dirty="0" sz="1200" b="1">
                <a:solidFill>
                  <a:srgbClr val="585858"/>
                </a:solidFill>
                <a:latin typeface="Yu Gothic UI Semibold"/>
                <a:cs typeface="Yu Gothic UI Semibold"/>
              </a:rPr>
              <a:t>年（昭和57</a:t>
            </a:r>
            <a:r>
              <a:rPr dirty="0" sz="1200" spc="150" b="1">
                <a:solidFill>
                  <a:srgbClr val="585858"/>
                </a:solidFill>
                <a:latin typeface="Yu Gothic UI Semibold"/>
                <a:cs typeface="Yu Gothic UI Semibold"/>
              </a:rPr>
              <a:t>年）頃</a:t>
            </a:r>
            <a:r>
              <a:rPr dirty="0" sz="1200" spc="114" b="1">
                <a:solidFill>
                  <a:srgbClr val="585858"/>
                </a:solidFill>
                <a:latin typeface="Yu Gothic UI Semibold"/>
                <a:cs typeface="Yu Gothic UI Semibold"/>
              </a:rPr>
              <a:t>ま</a:t>
            </a:r>
            <a:r>
              <a:rPr dirty="0" sz="1200" spc="120" b="1">
                <a:solidFill>
                  <a:srgbClr val="585858"/>
                </a:solidFill>
                <a:latin typeface="Yu Gothic UI Semibold"/>
                <a:cs typeface="Yu Gothic UI Semibold"/>
              </a:rPr>
              <a:t>でに</a:t>
            </a:r>
            <a:r>
              <a:rPr dirty="0" sz="1200" spc="150" b="1">
                <a:solidFill>
                  <a:srgbClr val="585858"/>
                </a:solidFill>
                <a:latin typeface="Yu Gothic UI Semibold"/>
                <a:cs typeface="Yu Gothic UI Semibold"/>
              </a:rPr>
              <a:t>生</a:t>
            </a:r>
            <a:r>
              <a:rPr dirty="0" sz="1200" spc="114" b="1">
                <a:solidFill>
                  <a:srgbClr val="585858"/>
                </a:solidFill>
                <a:latin typeface="Yu Gothic UI Semibold"/>
                <a:cs typeface="Yu Gothic UI Semibold"/>
              </a:rPr>
              <a:t>ま</a:t>
            </a:r>
            <a:r>
              <a:rPr dirty="0" sz="1200" spc="135" b="1">
                <a:solidFill>
                  <a:srgbClr val="585858"/>
                </a:solidFill>
                <a:latin typeface="Yu Gothic UI Semibold"/>
                <a:cs typeface="Yu Gothic UI Semibold"/>
              </a:rPr>
              <a:t>れ</a:t>
            </a:r>
            <a:r>
              <a:rPr dirty="0" sz="1200" spc="120" b="1">
                <a:solidFill>
                  <a:srgbClr val="585858"/>
                </a:solidFill>
                <a:latin typeface="Yu Gothic UI Semibold"/>
                <a:cs typeface="Yu Gothic UI Semibold"/>
              </a:rPr>
              <a:t>た</a:t>
            </a:r>
            <a:r>
              <a:rPr dirty="0" sz="1200" spc="150" b="1">
                <a:solidFill>
                  <a:srgbClr val="585858"/>
                </a:solidFill>
                <a:latin typeface="Yu Gothic UI Semibold"/>
                <a:cs typeface="Yu Gothic UI Semibold"/>
              </a:rPr>
              <a:t>世代</a:t>
            </a:r>
            <a:r>
              <a:rPr dirty="0" sz="1200" spc="100" b="1">
                <a:solidFill>
                  <a:srgbClr val="585858"/>
                </a:solidFill>
                <a:latin typeface="Yu Gothic UI Semibold"/>
                <a:cs typeface="Yu Gothic UI Semibold"/>
              </a:rPr>
              <a:t>。</a:t>
            </a:r>
            <a:endParaRPr sz="1200">
              <a:latin typeface="Yu Gothic UI Semibold"/>
              <a:cs typeface="Yu Gothic UI Semibold"/>
            </a:endParaRPr>
          </a:p>
          <a:p>
            <a:pPr marL="12700">
              <a:lnSpc>
                <a:spcPct val="100000"/>
              </a:lnSpc>
            </a:pPr>
            <a:r>
              <a:rPr dirty="0" sz="1200" spc="35" b="1">
                <a:solidFill>
                  <a:srgbClr val="585858"/>
                </a:solidFill>
                <a:latin typeface="Yu Gothic UI Semibold"/>
                <a:cs typeface="Yu Gothic UI Semibold"/>
              </a:rPr>
              <a:t>1990</a:t>
            </a:r>
            <a:r>
              <a:rPr dirty="0" sz="1200" spc="120" b="1">
                <a:solidFill>
                  <a:srgbClr val="585858"/>
                </a:solidFill>
                <a:latin typeface="Yu Gothic UI Semibold"/>
                <a:cs typeface="Yu Gothic UI Semibold"/>
              </a:rPr>
              <a:t>年代半</a:t>
            </a:r>
            <a:r>
              <a:rPr dirty="0" sz="1200" spc="105" b="1">
                <a:solidFill>
                  <a:srgbClr val="585858"/>
                </a:solidFill>
                <a:latin typeface="Yu Gothic UI Semibold"/>
                <a:cs typeface="Yu Gothic UI Semibold"/>
              </a:rPr>
              <a:t>ば</a:t>
            </a:r>
            <a:r>
              <a:rPr dirty="0" sz="1200" spc="100" b="1">
                <a:solidFill>
                  <a:srgbClr val="585858"/>
                </a:solidFill>
                <a:latin typeface="Yu Gothic UI Semibold"/>
                <a:cs typeface="Yu Gothic UI Semibold"/>
              </a:rPr>
              <a:t>か</a:t>
            </a:r>
            <a:r>
              <a:rPr dirty="0" sz="1200" spc="85" b="1">
                <a:solidFill>
                  <a:srgbClr val="585858"/>
                </a:solidFill>
                <a:latin typeface="Yu Gothic UI Semibold"/>
                <a:cs typeface="Yu Gothic UI Semibold"/>
              </a:rPr>
              <a:t>ら</a:t>
            </a:r>
            <a:r>
              <a:rPr dirty="0" sz="1200" spc="-10" b="1">
                <a:solidFill>
                  <a:srgbClr val="585858"/>
                </a:solidFill>
                <a:latin typeface="Yu Gothic UI Semibold"/>
                <a:cs typeface="Yu Gothic UI Semibold"/>
              </a:rPr>
              <a:t>2000</a:t>
            </a:r>
            <a:r>
              <a:rPr dirty="0" sz="1200" spc="135" b="1">
                <a:solidFill>
                  <a:srgbClr val="585858"/>
                </a:solidFill>
                <a:latin typeface="Yu Gothic UI Semibold"/>
                <a:cs typeface="Yu Gothic UI Semibold"/>
              </a:rPr>
              <a:t>年代前半</a:t>
            </a:r>
            <a:r>
              <a:rPr dirty="0" sz="1200" spc="105" b="1">
                <a:solidFill>
                  <a:srgbClr val="585858"/>
                </a:solidFill>
                <a:latin typeface="Yu Gothic UI Semibold"/>
                <a:cs typeface="Yu Gothic UI Semibold"/>
              </a:rPr>
              <a:t>に</a:t>
            </a:r>
            <a:r>
              <a:rPr dirty="0" sz="1200" spc="135" b="1">
                <a:solidFill>
                  <a:srgbClr val="585858"/>
                </a:solidFill>
                <a:latin typeface="Yu Gothic UI Semibold"/>
                <a:cs typeface="Yu Gothic UI Semibold"/>
              </a:rPr>
              <a:t>社会</a:t>
            </a:r>
            <a:r>
              <a:rPr dirty="0" sz="1200" spc="105" b="1">
                <a:solidFill>
                  <a:srgbClr val="585858"/>
                </a:solidFill>
                <a:latin typeface="Yu Gothic UI Semibold"/>
                <a:cs typeface="Yu Gothic UI Semibold"/>
              </a:rPr>
              <a:t>に</a:t>
            </a:r>
            <a:r>
              <a:rPr dirty="0" sz="1200" spc="135" b="1">
                <a:solidFill>
                  <a:srgbClr val="585858"/>
                </a:solidFill>
                <a:latin typeface="Yu Gothic UI Semibold"/>
                <a:cs typeface="Yu Gothic UI Semibold"/>
              </a:rPr>
              <a:t>出</a:t>
            </a:r>
            <a:r>
              <a:rPr dirty="0" sz="1200" spc="110" b="1">
                <a:solidFill>
                  <a:srgbClr val="585858"/>
                </a:solidFill>
                <a:latin typeface="Yu Gothic UI Semibold"/>
                <a:cs typeface="Yu Gothic UI Semibold"/>
              </a:rPr>
              <a:t>た</a:t>
            </a:r>
            <a:r>
              <a:rPr dirty="0" sz="1200" spc="95" b="1">
                <a:solidFill>
                  <a:srgbClr val="585858"/>
                </a:solidFill>
                <a:latin typeface="Yu Gothic UI Semibold"/>
                <a:cs typeface="Yu Gothic UI Semibold"/>
              </a:rPr>
              <a:t>り</a:t>
            </a:r>
            <a:r>
              <a:rPr dirty="0" sz="1200" spc="90" b="1">
                <a:solidFill>
                  <a:srgbClr val="585858"/>
                </a:solidFill>
                <a:latin typeface="Yu Gothic UI Semibold"/>
                <a:cs typeface="Yu Gothic UI Semibold"/>
              </a:rPr>
              <a:t>、</a:t>
            </a:r>
            <a:r>
              <a:rPr dirty="0" sz="1200" spc="-10" b="1">
                <a:solidFill>
                  <a:srgbClr val="585858"/>
                </a:solidFill>
                <a:latin typeface="Yu Gothic UI Semibold"/>
                <a:cs typeface="Yu Gothic UI Semibold"/>
              </a:rPr>
              <a:t>2000</a:t>
            </a:r>
            <a:r>
              <a:rPr dirty="0" sz="1200" spc="160" b="1">
                <a:solidFill>
                  <a:srgbClr val="585858"/>
                </a:solidFill>
                <a:latin typeface="Yu Gothic UI Semibold"/>
                <a:cs typeface="Yu Gothic UI Semibold"/>
              </a:rPr>
              <a:t>年前後</a:t>
            </a:r>
            <a:r>
              <a:rPr dirty="0" sz="1200" spc="130" b="1">
                <a:solidFill>
                  <a:srgbClr val="585858"/>
                </a:solidFill>
                <a:latin typeface="Yu Gothic UI Semibold"/>
                <a:cs typeface="Yu Gothic UI Semibold"/>
              </a:rPr>
              <a:t>に</a:t>
            </a:r>
            <a:r>
              <a:rPr dirty="0" sz="1200" spc="160" b="1">
                <a:solidFill>
                  <a:srgbClr val="585858"/>
                </a:solidFill>
                <a:latin typeface="Yu Gothic UI Semibold"/>
                <a:cs typeface="Yu Gothic UI Semibold"/>
              </a:rPr>
              <a:t>大学</a:t>
            </a:r>
            <a:r>
              <a:rPr dirty="0" sz="1200" spc="125" b="1">
                <a:solidFill>
                  <a:srgbClr val="585858"/>
                </a:solidFill>
                <a:latin typeface="Yu Gothic UI Semibold"/>
                <a:cs typeface="Yu Gothic UI Semibold"/>
              </a:rPr>
              <a:t>を</a:t>
            </a:r>
            <a:r>
              <a:rPr dirty="0" sz="1200" spc="160" b="1">
                <a:solidFill>
                  <a:srgbClr val="585858"/>
                </a:solidFill>
                <a:latin typeface="Yu Gothic UI Semibold"/>
                <a:cs typeface="Yu Gothic UI Semibold"/>
              </a:rPr>
              <a:t>卒業</a:t>
            </a:r>
            <a:r>
              <a:rPr dirty="0" sz="1200" spc="114" b="1">
                <a:solidFill>
                  <a:srgbClr val="585858"/>
                </a:solidFill>
                <a:latin typeface="Yu Gothic UI Semibold"/>
                <a:cs typeface="Yu Gothic UI Semibold"/>
              </a:rPr>
              <a:t>し</a:t>
            </a:r>
            <a:r>
              <a:rPr dirty="0" sz="1200" spc="105" b="1">
                <a:solidFill>
                  <a:srgbClr val="585858"/>
                </a:solidFill>
                <a:latin typeface="Yu Gothic UI Semibold"/>
                <a:cs typeface="Yu Gothic UI Semibold"/>
              </a:rPr>
              <a:t>、</a:t>
            </a:r>
            <a:r>
              <a:rPr dirty="0" sz="1200" spc="160" b="1">
                <a:solidFill>
                  <a:srgbClr val="585858"/>
                </a:solidFill>
                <a:latin typeface="Yu Gothic UI Semibold"/>
                <a:cs typeface="Yu Gothic UI Semibold"/>
              </a:rPr>
              <a:t>就職時</a:t>
            </a:r>
            <a:r>
              <a:rPr dirty="0" sz="1200" spc="130" b="1">
                <a:solidFill>
                  <a:srgbClr val="585858"/>
                </a:solidFill>
                <a:latin typeface="Yu Gothic UI Semibold"/>
                <a:cs typeface="Yu Gothic UI Semibold"/>
              </a:rPr>
              <a:t>に</a:t>
            </a:r>
            <a:r>
              <a:rPr dirty="0" sz="1200" spc="160" b="1">
                <a:solidFill>
                  <a:srgbClr val="585858"/>
                </a:solidFill>
                <a:latin typeface="Yu Gothic UI Semibold"/>
                <a:cs typeface="Yu Gothic UI Semibold"/>
              </a:rPr>
              <a:t>雇用</a:t>
            </a:r>
            <a:r>
              <a:rPr dirty="0" sz="1200" spc="114" b="1">
                <a:solidFill>
                  <a:srgbClr val="585858"/>
                </a:solidFill>
                <a:latin typeface="Yu Gothic UI Semibold"/>
                <a:cs typeface="Yu Gothic UI Semibold"/>
              </a:rPr>
              <a:t>さ</a:t>
            </a:r>
            <a:r>
              <a:rPr dirty="0" sz="1200" spc="145" b="1">
                <a:solidFill>
                  <a:srgbClr val="585858"/>
                </a:solidFill>
                <a:latin typeface="Yu Gothic UI Semibold"/>
                <a:cs typeface="Yu Gothic UI Semibold"/>
              </a:rPr>
              <a:t>れ</a:t>
            </a:r>
            <a:r>
              <a:rPr dirty="0" sz="1200" spc="130" b="1">
                <a:solidFill>
                  <a:srgbClr val="585858"/>
                </a:solidFill>
                <a:latin typeface="Yu Gothic UI Semibold"/>
                <a:cs typeface="Yu Gothic UI Semibold"/>
              </a:rPr>
              <a:t>に</a:t>
            </a:r>
            <a:r>
              <a:rPr dirty="0" sz="1200" spc="100" b="1">
                <a:solidFill>
                  <a:srgbClr val="585858"/>
                </a:solidFill>
                <a:latin typeface="Yu Gothic UI Semibold"/>
                <a:cs typeface="Yu Gothic UI Semibold"/>
              </a:rPr>
              <a:t>く</a:t>
            </a:r>
            <a:r>
              <a:rPr dirty="0" sz="1200" spc="135" b="1">
                <a:solidFill>
                  <a:srgbClr val="585858"/>
                </a:solidFill>
                <a:latin typeface="Yu Gothic UI Semibold"/>
                <a:cs typeface="Yu Gothic UI Semibold"/>
              </a:rPr>
              <a:t>か</a:t>
            </a:r>
            <a:r>
              <a:rPr dirty="0" sz="1200" spc="105" b="1">
                <a:solidFill>
                  <a:srgbClr val="585858"/>
                </a:solidFill>
                <a:latin typeface="Yu Gothic UI Semibold"/>
                <a:cs typeface="Yu Gothic UI Semibold"/>
              </a:rPr>
              <a:t>っ</a:t>
            </a:r>
            <a:r>
              <a:rPr dirty="0" sz="1200" spc="130" b="1">
                <a:solidFill>
                  <a:srgbClr val="585858"/>
                </a:solidFill>
                <a:latin typeface="Yu Gothic UI Semibold"/>
                <a:cs typeface="Yu Gothic UI Semibold"/>
              </a:rPr>
              <a:t>た</a:t>
            </a:r>
            <a:r>
              <a:rPr dirty="0" sz="1200" spc="160" b="1">
                <a:solidFill>
                  <a:srgbClr val="585858"/>
                </a:solidFill>
                <a:latin typeface="Yu Gothic UI Semibold"/>
                <a:cs typeface="Yu Gothic UI Semibold"/>
              </a:rPr>
              <a:t>世代</a:t>
            </a:r>
            <a:r>
              <a:rPr dirty="0" sz="1200" spc="105" b="1">
                <a:solidFill>
                  <a:srgbClr val="585858"/>
                </a:solidFill>
                <a:latin typeface="Yu Gothic UI Semibold"/>
                <a:cs typeface="Yu Gothic UI Semibold"/>
              </a:rPr>
              <a:t>。</a:t>
            </a:r>
            <a:endParaRPr sz="1200">
              <a:latin typeface="Yu Gothic UI Semibold"/>
              <a:cs typeface="Yu Gothic UI Semibold"/>
            </a:endParaRPr>
          </a:p>
        </p:txBody>
      </p:sp>
      <p:grpSp>
        <p:nvGrpSpPr>
          <p:cNvPr id="8" name="object 8"/>
          <p:cNvGrpSpPr/>
          <p:nvPr/>
        </p:nvGrpSpPr>
        <p:grpSpPr>
          <a:xfrm>
            <a:off x="632459" y="2275841"/>
            <a:ext cx="298450" cy="4033520"/>
            <a:chOff x="632459" y="2275841"/>
            <a:chExt cx="298450" cy="4033520"/>
          </a:xfrm>
        </p:grpSpPr>
        <p:sp>
          <p:nvSpPr>
            <p:cNvPr id="9" name="object 9"/>
            <p:cNvSpPr/>
            <p:nvPr/>
          </p:nvSpPr>
          <p:spPr>
            <a:xfrm>
              <a:off x="632459" y="2275841"/>
              <a:ext cx="106680" cy="4033520"/>
            </a:xfrm>
            <a:custGeom>
              <a:avLst/>
              <a:gdLst/>
              <a:ahLst/>
              <a:cxnLst/>
              <a:rect l="l" t="t" r="r" b="b"/>
              <a:pathLst>
                <a:path w="106679" h="4033520">
                  <a:moveTo>
                    <a:pt x="80010" y="0"/>
                  </a:moveTo>
                  <a:lnTo>
                    <a:pt x="26670" y="0"/>
                  </a:lnTo>
                  <a:lnTo>
                    <a:pt x="26670" y="3980179"/>
                  </a:lnTo>
                  <a:lnTo>
                    <a:pt x="0" y="3980179"/>
                  </a:lnTo>
                  <a:lnTo>
                    <a:pt x="53340" y="4033519"/>
                  </a:lnTo>
                  <a:lnTo>
                    <a:pt x="106680" y="3980179"/>
                  </a:lnTo>
                  <a:lnTo>
                    <a:pt x="80010" y="3980179"/>
                  </a:lnTo>
                  <a:lnTo>
                    <a:pt x="80010" y="0"/>
                  </a:lnTo>
                  <a:close/>
                </a:path>
              </a:pathLst>
            </a:custGeom>
            <a:solidFill>
              <a:srgbClr val="7E7E7E"/>
            </a:solidFill>
          </p:spPr>
          <p:txBody>
            <a:bodyPr wrap="square" lIns="0" tIns="0" rIns="0" bIns="0" rtlCol="0"/>
            <a:lstStyle/>
            <a:p/>
          </p:txBody>
        </p:sp>
        <p:pic>
          <p:nvPicPr>
            <p:cNvPr id="10" name="object 10"/>
            <p:cNvPicPr/>
            <p:nvPr/>
          </p:nvPicPr>
          <p:blipFill>
            <a:blip r:embed="rId2" cstate="print"/>
            <a:stretch>
              <a:fillRect/>
            </a:stretch>
          </p:blipFill>
          <p:spPr>
            <a:xfrm>
              <a:off x="632459" y="2964180"/>
              <a:ext cx="106679" cy="106679"/>
            </a:xfrm>
            <a:prstGeom prst="rect">
              <a:avLst/>
            </a:prstGeom>
          </p:spPr>
        </p:pic>
        <p:sp>
          <p:nvSpPr>
            <p:cNvPr id="11" name="object 11"/>
            <p:cNvSpPr/>
            <p:nvPr/>
          </p:nvSpPr>
          <p:spPr>
            <a:xfrm>
              <a:off x="685799" y="3429001"/>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pic>
          <p:nvPicPr>
            <p:cNvPr id="12" name="object 12"/>
            <p:cNvPicPr/>
            <p:nvPr/>
          </p:nvPicPr>
          <p:blipFill>
            <a:blip r:embed="rId2" cstate="print"/>
            <a:stretch>
              <a:fillRect/>
            </a:stretch>
          </p:blipFill>
          <p:spPr>
            <a:xfrm>
              <a:off x="632459" y="3644900"/>
              <a:ext cx="106679" cy="106679"/>
            </a:xfrm>
            <a:prstGeom prst="rect">
              <a:avLst/>
            </a:prstGeom>
          </p:spPr>
        </p:pic>
        <p:sp>
          <p:nvSpPr>
            <p:cNvPr id="13" name="object 13"/>
            <p:cNvSpPr/>
            <p:nvPr/>
          </p:nvSpPr>
          <p:spPr>
            <a:xfrm>
              <a:off x="690879" y="3959861"/>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grpSp>
      <p:sp>
        <p:nvSpPr>
          <p:cNvPr id="14" name="object 14"/>
          <p:cNvSpPr txBox="1"/>
          <p:nvPr/>
        </p:nvSpPr>
        <p:spPr>
          <a:xfrm>
            <a:off x="702321" y="1851859"/>
            <a:ext cx="1998980" cy="299720"/>
          </a:xfrm>
          <a:prstGeom prst="rect">
            <a:avLst/>
          </a:prstGeom>
        </p:spPr>
        <p:txBody>
          <a:bodyPr wrap="square" lIns="0" tIns="12700" rIns="0" bIns="0" rtlCol="0" vert="horz">
            <a:spAutoFit/>
          </a:bodyPr>
          <a:lstStyle/>
          <a:p>
            <a:pPr marL="12700">
              <a:lnSpc>
                <a:spcPct val="100000"/>
              </a:lnSpc>
              <a:spcBef>
                <a:spcPts val="100"/>
              </a:spcBef>
            </a:pPr>
            <a:r>
              <a:rPr dirty="0" sz="1800" spc="5" b="1">
                <a:latin typeface="MS PGothic"/>
                <a:cs typeface="MS PGothic"/>
              </a:rPr>
              <a:t>負のス</a:t>
            </a:r>
            <a:r>
              <a:rPr dirty="0" sz="1800" spc="5" b="1">
                <a:latin typeface="MS PGothic"/>
                <a:cs typeface="MS PGothic"/>
              </a:rPr>
              <a:t>パイ</a:t>
            </a:r>
            <a:r>
              <a:rPr dirty="0" sz="1800" spc="10" b="1">
                <a:latin typeface="MS PGothic"/>
                <a:cs typeface="MS PGothic"/>
              </a:rPr>
              <a:t>ラ</a:t>
            </a:r>
            <a:r>
              <a:rPr dirty="0" sz="1800" spc="5" b="1">
                <a:latin typeface="MS PGothic"/>
                <a:cs typeface="MS PGothic"/>
              </a:rPr>
              <a:t>ル事例</a:t>
            </a:r>
            <a:endParaRPr sz="1800">
              <a:latin typeface="MS PGothic"/>
              <a:cs typeface="MS PGothic"/>
            </a:endParaRPr>
          </a:p>
        </p:txBody>
      </p:sp>
      <p:sp>
        <p:nvSpPr>
          <p:cNvPr id="15" name="object 15"/>
          <p:cNvSpPr txBox="1"/>
          <p:nvPr/>
        </p:nvSpPr>
        <p:spPr>
          <a:xfrm>
            <a:off x="926468" y="2549687"/>
            <a:ext cx="5461000" cy="991235"/>
          </a:xfrm>
          <a:prstGeom prst="rect">
            <a:avLst/>
          </a:prstGeom>
        </p:spPr>
        <p:txBody>
          <a:bodyPr wrap="square" lIns="0" tIns="12700" rIns="0" bIns="0" rtlCol="0" vert="horz">
            <a:spAutoFit/>
          </a:bodyPr>
          <a:lstStyle/>
          <a:p>
            <a:pPr marL="1155065" marR="30480" indent="-1116330">
              <a:lnSpc>
                <a:spcPct val="100000"/>
              </a:lnSpc>
              <a:spcBef>
                <a:spcPts val="100"/>
              </a:spcBef>
              <a:tabLst>
                <a:tab pos="1072515" algn="l"/>
              </a:tabLst>
            </a:pPr>
            <a:r>
              <a:rPr dirty="0" u="sng" baseline="25462" sz="1800" b="1">
                <a:solidFill>
                  <a:srgbClr val="585858"/>
                </a:solidFill>
                <a:uFill>
                  <a:solidFill>
                    <a:srgbClr val="000000"/>
                  </a:solidFill>
                </a:uFill>
                <a:latin typeface="Yu Gothic UI Semibold"/>
                <a:cs typeface="Yu Gothic UI Semibold"/>
              </a:rPr>
              <a:t>就職氷河期	</a:t>
            </a:r>
            <a:r>
              <a:rPr dirty="0" baseline="25462" sz="1800" b="1">
                <a:solidFill>
                  <a:srgbClr val="585858"/>
                </a:solidFill>
                <a:latin typeface="Yu Gothic UI Semibold"/>
                <a:cs typeface="Yu Gothic UI Semibold"/>
              </a:rPr>
              <a:t> </a:t>
            </a:r>
            <a:r>
              <a:rPr dirty="0" baseline="25462" sz="1800" spc="-15" b="1">
                <a:solidFill>
                  <a:srgbClr val="585858"/>
                </a:solidFill>
                <a:latin typeface="Yu Gothic UI Semibold"/>
                <a:cs typeface="Yu Gothic UI Semibold"/>
              </a:rPr>
              <a:t> </a:t>
            </a:r>
            <a:r>
              <a:rPr dirty="0" sz="1400" spc="190" b="1">
                <a:latin typeface="Yu Gothic UI Semibold"/>
                <a:cs typeface="Yu Gothic UI Semibold"/>
              </a:rPr>
              <a:t>労働市場の「歪み」によって、新卒で希望する企業に </a:t>
            </a:r>
            <a:r>
              <a:rPr dirty="0" sz="1400" spc="245" b="1">
                <a:latin typeface="Yu Gothic UI Semibold"/>
                <a:cs typeface="Yu Gothic UI Semibold"/>
              </a:rPr>
              <a:t>就職できなかったり、正社員になれなかったりした。</a:t>
            </a:r>
            <a:endParaRPr sz="1400">
              <a:latin typeface="Yu Gothic UI Semibold"/>
              <a:cs typeface="Yu Gothic UI Semibold"/>
            </a:endParaRPr>
          </a:p>
          <a:p>
            <a:pPr>
              <a:lnSpc>
                <a:spcPct val="100000"/>
              </a:lnSpc>
              <a:spcBef>
                <a:spcPts val="85"/>
              </a:spcBef>
            </a:pPr>
            <a:endParaRPr sz="1350">
              <a:latin typeface="Yu Gothic UI Semibold"/>
              <a:cs typeface="Yu Gothic UI Semibold"/>
            </a:endParaRPr>
          </a:p>
          <a:p>
            <a:pPr marL="38100">
              <a:lnSpc>
                <a:spcPct val="100000"/>
              </a:lnSpc>
              <a:tabLst>
                <a:tab pos="1072515" algn="l"/>
              </a:tabLst>
            </a:pPr>
            <a:r>
              <a:rPr dirty="0" u="sng" baseline="46296" sz="1800" b="1">
                <a:solidFill>
                  <a:srgbClr val="585858"/>
                </a:solidFill>
                <a:uFill>
                  <a:solidFill>
                    <a:srgbClr val="000000"/>
                  </a:solidFill>
                </a:uFill>
                <a:latin typeface="Yu Gothic UI Semibold"/>
                <a:cs typeface="Yu Gothic UI Semibold"/>
              </a:rPr>
              <a:t>非正規雇用	</a:t>
            </a:r>
            <a:r>
              <a:rPr dirty="0" baseline="46296" sz="1800" b="1">
                <a:solidFill>
                  <a:srgbClr val="585858"/>
                </a:solidFill>
                <a:latin typeface="Yu Gothic UI Semibold"/>
                <a:cs typeface="Yu Gothic UI Semibold"/>
              </a:rPr>
              <a:t> </a:t>
            </a:r>
            <a:r>
              <a:rPr dirty="0" baseline="46296" sz="1800" spc="-15" b="1">
                <a:solidFill>
                  <a:srgbClr val="585858"/>
                </a:solidFill>
                <a:latin typeface="Yu Gothic UI Semibold"/>
                <a:cs typeface="Yu Gothic UI Semibold"/>
              </a:rPr>
              <a:t> </a:t>
            </a:r>
            <a:r>
              <a:rPr dirty="0" sz="1400" b="1">
                <a:latin typeface="Yu Gothic UI Semibold"/>
                <a:cs typeface="Yu Gothic UI Semibold"/>
              </a:rPr>
              <a:t>賃金水準</a:t>
            </a:r>
            <a:r>
              <a:rPr dirty="0" sz="1400" spc="200" b="1">
                <a:latin typeface="Yu Gothic UI Semibold"/>
                <a:cs typeface="Yu Gothic UI Semibold"/>
              </a:rPr>
              <a:t>が</a:t>
            </a:r>
            <a:r>
              <a:rPr dirty="0" sz="1400" b="1">
                <a:latin typeface="Yu Gothic UI Semibold"/>
                <a:cs typeface="Yu Gothic UI Semibold"/>
              </a:rPr>
              <a:t>低</a:t>
            </a:r>
            <a:r>
              <a:rPr dirty="0" sz="1400" spc="225" b="1">
                <a:latin typeface="Yu Gothic UI Semibold"/>
                <a:cs typeface="Yu Gothic UI Semibold"/>
              </a:rPr>
              <a:t>い</a:t>
            </a:r>
            <a:r>
              <a:rPr dirty="0" sz="1400" spc="470" b="1">
                <a:latin typeface="Yu Gothic UI Semibold"/>
                <a:cs typeface="Yu Gothic UI Semibold"/>
              </a:rPr>
              <a:t>、</a:t>
            </a:r>
            <a:r>
              <a:rPr dirty="0" sz="1400" b="1">
                <a:latin typeface="Yu Gothic UI Semibold"/>
                <a:cs typeface="Yu Gothic UI Semibold"/>
              </a:rPr>
              <a:t>非正規</a:t>
            </a:r>
            <a:r>
              <a:rPr dirty="0" sz="1400" spc="235" b="1">
                <a:latin typeface="Yu Gothic UI Semibold"/>
                <a:cs typeface="Yu Gothic UI Semibold"/>
              </a:rPr>
              <a:t>での</a:t>
            </a:r>
            <a:r>
              <a:rPr dirty="0" sz="1400" b="1">
                <a:latin typeface="Yu Gothic UI Semibold"/>
                <a:cs typeface="Yu Gothic UI Semibold"/>
              </a:rPr>
              <a:t>就労</a:t>
            </a:r>
            <a:r>
              <a:rPr dirty="0" sz="1400" spc="315" b="1">
                <a:latin typeface="Yu Gothic UI Semibold"/>
                <a:cs typeface="Yu Gothic UI Semibold"/>
              </a:rPr>
              <a:t>となることが</a:t>
            </a:r>
            <a:r>
              <a:rPr dirty="0" sz="1400" b="1">
                <a:latin typeface="Yu Gothic UI Semibold"/>
                <a:cs typeface="Yu Gothic UI Semibold"/>
              </a:rPr>
              <a:t>多</a:t>
            </a:r>
            <a:r>
              <a:rPr dirty="0" sz="1400" spc="225" b="1">
                <a:latin typeface="Yu Gothic UI Semibold"/>
                <a:cs typeface="Yu Gothic UI Semibold"/>
              </a:rPr>
              <a:t>い</a:t>
            </a:r>
            <a:endParaRPr sz="1400">
              <a:latin typeface="Yu Gothic UI Semibold"/>
              <a:cs typeface="Yu Gothic UI Semibold"/>
            </a:endParaRPr>
          </a:p>
        </p:txBody>
      </p:sp>
      <p:sp>
        <p:nvSpPr>
          <p:cNvPr id="16" name="object 16"/>
          <p:cNvSpPr txBox="1"/>
          <p:nvPr/>
        </p:nvSpPr>
        <p:spPr>
          <a:xfrm>
            <a:off x="7018019" y="1823720"/>
            <a:ext cx="1196340" cy="368300"/>
          </a:xfrm>
          <a:prstGeom prst="rect">
            <a:avLst/>
          </a:prstGeom>
          <a:solidFill>
            <a:srgbClr val="BADFE2"/>
          </a:solidFill>
          <a:ln w="9525">
            <a:solidFill>
              <a:srgbClr val="000000"/>
            </a:solidFill>
          </a:ln>
        </p:spPr>
        <p:txBody>
          <a:bodyPr wrap="square" lIns="0" tIns="65405" rIns="0" bIns="0" rtlCol="0" vert="horz">
            <a:spAutoFit/>
          </a:bodyPr>
          <a:lstStyle/>
          <a:p>
            <a:pPr marL="252095">
              <a:lnSpc>
                <a:spcPct val="100000"/>
              </a:lnSpc>
              <a:spcBef>
                <a:spcPts val="515"/>
              </a:spcBef>
            </a:pPr>
            <a:r>
              <a:rPr dirty="0" sz="1400" b="1">
                <a:latin typeface="Yu Gothic UI Semibold"/>
                <a:cs typeface="Yu Gothic UI Semibold"/>
              </a:rPr>
              <a:t>労働市場</a:t>
            </a:r>
            <a:endParaRPr sz="1400">
              <a:latin typeface="Yu Gothic UI Semibold"/>
              <a:cs typeface="Yu Gothic UI Semibold"/>
            </a:endParaRPr>
          </a:p>
        </p:txBody>
      </p:sp>
      <p:sp>
        <p:nvSpPr>
          <p:cNvPr id="17" name="object 17"/>
          <p:cNvSpPr txBox="1"/>
          <p:nvPr/>
        </p:nvSpPr>
        <p:spPr>
          <a:xfrm>
            <a:off x="8336280" y="1823720"/>
            <a:ext cx="1173480" cy="368300"/>
          </a:xfrm>
          <a:prstGeom prst="rect">
            <a:avLst/>
          </a:prstGeom>
          <a:solidFill>
            <a:srgbClr val="BADFE2"/>
          </a:solidFill>
          <a:ln w="9525">
            <a:solidFill>
              <a:srgbClr val="000000"/>
            </a:solidFill>
          </a:ln>
        </p:spPr>
        <p:txBody>
          <a:bodyPr wrap="square" lIns="0" tIns="65405" rIns="0" bIns="0" rtlCol="0" vert="horz">
            <a:spAutoFit/>
          </a:bodyPr>
          <a:lstStyle/>
          <a:p>
            <a:pPr marL="229870">
              <a:lnSpc>
                <a:spcPct val="100000"/>
              </a:lnSpc>
              <a:spcBef>
                <a:spcPts val="515"/>
              </a:spcBef>
            </a:pPr>
            <a:r>
              <a:rPr dirty="0" sz="1400" b="1">
                <a:latin typeface="Yu Gothic UI Semibold"/>
                <a:cs typeface="Yu Gothic UI Semibold"/>
              </a:rPr>
              <a:t>社会保障</a:t>
            </a:r>
            <a:endParaRPr sz="1400">
              <a:latin typeface="Yu Gothic UI Semibold"/>
              <a:cs typeface="Yu Gothic UI Semibold"/>
            </a:endParaRPr>
          </a:p>
        </p:txBody>
      </p:sp>
      <p:sp>
        <p:nvSpPr>
          <p:cNvPr id="18" name="object 18"/>
          <p:cNvSpPr/>
          <p:nvPr/>
        </p:nvSpPr>
        <p:spPr>
          <a:xfrm>
            <a:off x="7018019" y="2192020"/>
            <a:ext cx="0" cy="3744595"/>
          </a:xfrm>
          <a:custGeom>
            <a:avLst/>
            <a:gdLst/>
            <a:ahLst/>
            <a:cxnLst/>
            <a:rect l="l" t="t" r="r" b="b"/>
            <a:pathLst>
              <a:path w="0" h="3744595">
                <a:moveTo>
                  <a:pt x="0" y="0"/>
                </a:moveTo>
                <a:lnTo>
                  <a:pt x="0" y="3744417"/>
                </a:lnTo>
              </a:path>
            </a:pathLst>
          </a:custGeom>
          <a:ln w="9525">
            <a:solidFill>
              <a:srgbClr val="7E7E7E"/>
            </a:solidFill>
            <a:prstDash val="sysDash"/>
          </a:ln>
        </p:spPr>
        <p:txBody>
          <a:bodyPr wrap="square" lIns="0" tIns="0" rIns="0" bIns="0" rtlCol="0"/>
          <a:lstStyle/>
          <a:p/>
        </p:txBody>
      </p:sp>
      <p:grpSp>
        <p:nvGrpSpPr>
          <p:cNvPr id="19" name="object 19"/>
          <p:cNvGrpSpPr/>
          <p:nvPr/>
        </p:nvGrpSpPr>
        <p:grpSpPr>
          <a:xfrm>
            <a:off x="7193280" y="2202179"/>
            <a:ext cx="2011680" cy="3744595"/>
            <a:chOff x="7193280" y="2202179"/>
            <a:chExt cx="2011680" cy="3744595"/>
          </a:xfrm>
        </p:grpSpPr>
        <p:sp>
          <p:nvSpPr>
            <p:cNvPr id="20" name="object 20"/>
            <p:cNvSpPr/>
            <p:nvPr/>
          </p:nvSpPr>
          <p:spPr>
            <a:xfrm>
              <a:off x="8265160" y="2202179"/>
              <a:ext cx="0" cy="3744595"/>
            </a:xfrm>
            <a:custGeom>
              <a:avLst/>
              <a:gdLst/>
              <a:ahLst/>
              <a:cxnLst/>
              <a:rect l="l" t="t" r="r" b="b"/>
              <a:pathLst>
                <a:path w="0" h="3744595">
                  <a:moveTo>
                    <a:pt x="0" y="0"/>
                  </a:moveTo>
                  <a:lnTo>
                    <a:pt x="0" y="3744417"/>
                  </a:lnTo>
                </a:path>
              </a:pathLst>
            </a:custGeom>
            <a:ln w="9525">
              <a:solidFill>
                <a:srgbClr val="7E7E7E"/>
              </a:solidFill>
              <a:prstDash val="sysDash"/>
            </a:ln>
          </p:spPr>
          <p:txBody>
            <a:bodyPr wrap="square" lIns="0" tIns="0" rIns="0" bIns="0" rtlCol="0"/>
            <a:lstStyle/>
            <a:p/>
          </p:txBody>
        </p:sp>
        <p:sp>
          <p:nvSpPr>
            <p:cNvPr id="21" name="object 21"/>
            <p:cNvSpPr/>
            <p:nvPr/>
          </p:nvSpPr>
          <p:spPr>
            <a:xfrm>
              <a:off x="7617460" y="3596639"/>
              <a:ext cx="0" cy="100965"/>
            </a:xfrm>
            <a:custGeom>
              <a:avLst/>
              <a:gdLst/>
              <a:ahLst/>
              <a:cxnLst/>
              <a:rect l="l" t="t" r="r" b="b"/>
              <a:pathLst>
                <a:path w="0" h="100964">
                  <a:moveTo>
                    <a:pt x="0" y="0"/>
                  </a:moveTo>
                  <a:lnTo>
                    <a:pt x="0" y="100672"/>
                  </a:lnTo>
                </a:path>
              </a:pathLst>
            </a:custGeom>
            <a:ln w="9525">
              <a:solidFill>
                <a:srgbClr val="000000"/>
              </a:solidFill>
            </a:ln>
          </p:spPr>
          <p:txBody>
            <a:bodyPr wrap="square" lIns="0" tIns="0" rIns="0" bIns="0" rtlCol="0"/>
            <a:lstStyle/>
            <a:p/>
          </p:txBody>
        </p:sp>
        <p:sp>
          <p:nvSpPr>
            <p:cNvPr id="22" name="object 22"/>
            <p:cNvSpPr/>
            <p:nvPr/>
          </p:nvSpPr>
          <p:spPr>
            <a:xfrm>
              <a:off x="7617460" y="3698239"/>
              <a:ext cx="1368425" cy="0"/>
            </a:xfrm>
            <a:custGeom>
              <a:avLst/>
              <a:gdLst/>
              <a:ahLst/>
              <a:cxnLst/>
              <a:rect l="l" t="t" r="r" b="b"/>
              <a:pathLst>
                <a:path w="1368425" h="0">
                  <a:moveTo>
                    <a:pt x="0" y="0"/>
                  </a:moveTo>
                  <a:lnTo>
                    <a:pt x="1368158" y="0"/>
                  </a:lnTo>
                </a:path>
              </a:pathLst>
            </a:custGeom>
            <a:ln w="9525">
              <a:solidFill>
                <a:srgbClr val="000000"/>
              </a:solidFill>
            </a:ln>
          </p:spPr>
          <p:txBody>
            <a:bodyPr wrap="square" lIns="0" tIns="0" rIns="0" bIns="0" rtlCol="0"/>
            <a:lstStyle/>
            <a:p/>
          </p:txBody>
        </p:sp>
        <p:sp>
          <p:nvSpPr>
            <p:cNvPr id="23" name="object 23"/>
            <p:cNvSpPr/>
            <p:nvPr/>
          </p:nvSpPr>
          <p:spPr>
            <a:xfrm>
              <a:off x="8991600" y="3690619"/>
              <a:ext cx="0" cy="107950"/>
            </a:xfrm>
            <a:custGeom>
              <a:avLst/>
              <a:gdLst/>
              <a:ahLst/>
              <a:cxnLst/>
              <a:rect l="l" t="t" r="r" b="b"/>
              <a:pathLst>
                <a:path w="0" h="107950">
                  <a:moveTo>
                    <a:pt x="0" y="0"/>
                  </a:moveTo>
                  <a:lnTo>
                    <a:pt x="0" y="107632"/>
                  </a:lnTo>
                </a:path>
              </a:pathLst>
            </a:custGeom>
            <a:ln w="12700">
              <a:solidFill>
                <a:srgbClr val="000000"/>
              </a:solidFill>
            </a:ln>
          </p:spPr>
          <p:txBody>
            <a:bodyPr wrap="square" lIns="0" tIns="0" rIns="0" bIns="0" rtlCol="0"/>
            <a:lstStyle/>
            <a:p/>
          </p:txBody>
        </p:sp>
        <p:sp>
          <p:nvSpPr>
            <p:cNvPr id="24" name="object 24"/>
            <p:cNvSpPr/>
            <p:nvPr/>
          </p:nvSpPr>
          <p:spPr>
            <a:xfrm>
              <a:off x="8953504" y="378555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p:txBody>
        </p:sp>
        <p:pic>
          <p:nvPicPr>
            <p:cNvPr id="25" name="object 25"/>
            <p:cNvPicPr/>
            <p:nvPr/>
          </p:nvPicPr>
          <p:blipFill>
            <a:blip r:embed="rId3" cstate="print"/>
            <a:stretch>
              <a:fillRect/>
            </a:stretch>
          </p:blipFill>
          <p:spPr>
            <a:xfrm>
              <a:off x="7447280" y="2588259"/>
              <a:ext cx="388619" cy="342899"/>
            </a:xfrm>
            <a:prstGeom prst="rect">
              <a:avLst/>
            </a:prstGeom>
          </p:spPr>
        </p:pic>
        <p:pic>
          <p:nvPicPr>
            <p:cNvPr id="26" name="object 26"/>
            <p:cNvPicPr/>
            <p:nvPr/>
          </p:nvPicPr>
          <p:blipFill>
            <a:blip r:embed="rId4" cstate="print"/>
            <a:stretch>
              <a:fillRect/>
            </a:stretch>
          </p:blipFill>
          <p:spPr>
            <a:xfrm>
              <a:off x="7447280" y="3268979"/>
              <a:ext cx="388619" cy="345439"/>
            </a:xfrm>
            <a:prstGeom prst="rect">
              <a:avLst/>
            </a:prstGeom>
          </p:spPr>
        </p:pic>
        <p:pic>
          <p:nvPicPr>
            <p:cNvPr id="27" name="object 27"/>
            <p:cNvPicPr/>
            <p:nvPr/>
          </p:nvPicPr>
          <p:blipFill>
            <a:blip r:embed="rId5" cstate="print"/>
            <a:stretch>
              <a:fillRect/>
            </a:stretch>
          </p:blipFill>
          <p:spPr>
            <a:xfrm>
              <a:off x="8813800" y="3860800"/>
              <a:ext cx="391159" cy="342899"/>
            </a:xfrm>
            <a:prstGeom prst="rect">
              <a:avLst/>
            </a:prstGeom>
          </p:spPr>
        </p:pic>
        <p:pic>
          <p:nvPicPr>
            <p:cNvPr id="28" name="object 28"/>
            <p:cNvPicPr/>
            <p:nvPr/>
          </p:nvPicPr>
          <p:blipFill>
            <a:blip r:embed="rId5" cstate="print"/>
            <a:stretch>
              <a:fillRect/>
            </a:stretch>
          </p:blipFill>
          <p:spPr>
            <a:xfrm>
              <a:off x="8813800" y="4450080"/>
              <a:ext cx="391159" cy="342899"/>
            </a:xfrm>
            <a:prstGeom prst="rect">
              <a:avLst/>
            </a:prstGeom>
          </p:spPr>
        </p:pic>
        <p:pic>
          <p:nvPicPr>
            <p:cNvPr id="29" name="object 29"/>
            <p:cNvPicPr/>
            <p:nvPr/>
          </p:nvPicPr>
          <p:blipFill>
            <a:blip r:embed="rId5" cstate="print"/>
            <a:stretch>
              <a:fillRect/>
            </a:stretch>
          </p:blipFill>
          <p:spPr>
            <a:xfrm>
              <a:off x="8813800" y="5026660"/>
              <a:ext cx="391159" cy="342899"/>
            </a:xfrm>
            <a:prstGeom prst="rect">
              <a:avLst/>
            </a:prstGeom>
          </p:spPr>
        </p:pic>
        <p:pic>
          <p:nvPicPr>
            <p:cNvPr id="30" name="object 30"/>
            <p:cNvPicPr/>
            <p:nvPr/>
          </p:nvPicPr>
          <p:blipFill>
            <a:blip r:embed="rId5" cstate="print"/>
            <a:stretch>
              <a:fillRect/>
            </a:stretch>
          </p:blipFill>
          <p:spPr>
            <a:xfrm>
              <a:off x="8813800" y="5519420"/>
              <a:ext cx="391159" cy="342899"/>
            </a:xfrm>
            <a:prstGeom prst="rect">
              <a:avLst/>
            </a:prstGeom>
          </p:spPr>
        </p:pic>
        <p:pic>
          <p:nvPicPr>
            <p:cNvPr id="31" name="object 31"/>
            <p:cNvPicPr/>
            <p:nvPr/>
          </p:nvPicPr>
          <p:blipFill>
            <a:blip r:embed="rId6" cstate="print"/>
            <a:stretch>
              <a:fillRect/>
            </a:stretch>
          </p:blipFill>
          <p:spPr>
            <a:xfrm>
              <a:off x="7193280" y="4599939"/>
              <a:ext cx="1369059" cy="922019"/>
            </a:xfrm>
            <a:prstGeom prst="rect">
              <a:avLst/>
            </a:prstGeom>
          </p:spPr>
        </p:pic>
      </p:grpSp>
      <p:sp>
        <p:nvSpPr>
          <p:cNvPr id="32" name="object 32"/>
          <p:cNvSpPr txBox="1"/>
          <p:nvPr/>
        </p:nvSpPr>
        <p:spPr>
          <a:xfrm>
            <a:off x="2071053" y="3801590"/>
            <a:ext cx="4470400" cy="452120"/>
          </a:xfrm>
          <a:prstGeom prst="rect">
            <a:avLst/>
          </a:prstGeom>
        </p:spPr>
        <p:txBody>
          <a:bodyPr wrap="square" lIns="0" tIns="12700" rIns="0" bIns="0" rtlCol="0" vert="horz">
            <a:spAutoFit/>
          </a:bodyPr>
          <a:lstStyle/>
          <a:p>
            <a:pPr marL="12700" marR="5080">
              <a:lnSpc>
                <a:spcPct val="100000"/>
              </a:lnSpc>
              <a:spcBef>
                <a:spcPts val="100"/>
              </a:spcBef>
            </a:pPr>
            <a:r>
              <a:rPr dirty="0" sz="1400" spc="235" b="1">
                <a:latin typeface="Yu Gothic UI Semibold"/>
                <a:cs typeface="Yu Gothic UI Semibold"/>
              </a:rPr>
              <a:t>給与水準</a:t>
            </a:r>
            <a:r>
              <a:rPr dirty="0" sz="1400" spc="200" b="1">
                <a:latin typeface="Yu Gothic UI Semibold"/>
                <a:cs typeface="Yu Gothic UI Semibold"/>
              </a:rPr>
              <a:t>の</a:t>
            </a:r>
            <a:r>
              <a:rPr dirty="0" sz="1400" spc="235" b="1">
                <a:latin typeface="Yu Gothic UI Semibold"/>
                <a:cs typeface="Yu Gothic UI Semibold"/>
              </a:rPr>
              <a:t>低</a:t>
            </a:r>
            <a:r>
              <a:rPr dirty="0" sz="1400" spc="170" b="1">
                <a:latin typeface="Yu Gothic UI Semibold"/>
                <a:cs typeface="Yu Gothic UI Semibold"/>
              </a:rPr>
              <a:t>さ</a:t>
            </a:r>
            <a:r>
              <a:rPr dirty="0" sz="1400" spc="155" b="1">
                <a:latin typeface="Yu Gothic UI Semibold"/>
                <a:cs typeface="Yu Gothic UI Semibold"/>
              </a:rPr>
              <a:t>、</a:t>
            </a:r>
            <a:r>
              <a:rPr dirty="0" sz="1400" spc="235" b="1">
                <a:latin typeface="Yu Gothic UI Semibold"/>
                <a:cs typeface="Yu Gothic UI Semibold"/>
              </a:rPr>
              <a:t>未婚化</a:t>
            </a:r>
            <a:r>
              <a:rPr dirty="0" sz="1400" spc="114" b="1">
                <a:latin typeface="Yu Gothic UI Semibold"/>
                <a:cs typeface="Yu Gothic UI Semibold"/>
              </a:rPr>
              <a:t>・</a:t>
            </a:r>
            <a:r>
              <a:rPr dirty="0" sz="1400" spc="235" b="1">
                <a:latin typeface="Yu Gothic UI Semibold"/>
                <a:cs typeface="Yu Gothic UI Semibold"/>
              </a:rPr>
              <a:t>晩婚化</a:t>
            </a:r>
            <a:r>
              <a:rPr dirty="0" sz="1400" spc="155" b="1">
                <a:latin typeface="Yu Gothic UI Semibold"/>
                <a:cs typeface="Yu Gothic UI Semibold"/>
              </a:rPr>
              <a:t>、</a:t>
            </a:r>
            <a:r>
              <a:rPr dirty="0" sz="1400" spc="195" b="1">
                <a:latin typeface="Yu Gothic UI Semibold"/>
                <a:cs typeface="Yu Gothic UI Semibold"/>
              </a:rPr>
              <a:t>パ</a:t>
            </a:r>
            <a:r>
              <a:rPr dirty="0" sz="1400" spc="165" b="1">
                <a:latin typeface="Yu Gothic UI Semibold"/>
                <a:cs typeface="Yu Gothic UI Semibold"/>
              </a:rPr>
              <a:t>ラ</a:t>
            </a:r>
            <a:r>
              <a:rPr dirty="0" sz="1400" spc="200" b="1">
                <a:latin typeface="Yu Gothic UI Semibold"/>
                <a:cs typeface="Yu Gothic UI Semibold"/>
              </a:rPr>
              <a:t>サ</a:t>
            </a:r>
            <a:r>
              <a:rPr dirty="0" sz="1400" spc="170" b="1">
                <a:latin typeface="Yu Gothic UI Semibold"/>
                <a:cs typeface="Yu Gothic UI Semibold"/>
              </a:rPr>
              <a:t>イ</a:t>
            </a:r>
            <a:r>
              <a:rPr dirty="0" sz="1400" spc="165" b="1">
                <a:latin typeface="Yu Gothic UI Semibold"/>
                <a:cs typeface="Yu Gothic UI Semibold"/>
              </a:rPr>
              <a:t>ト</a:t>
            </a:r>
            <a:r>
              <a:rPr dirty="0" sz="1400" spc="195" b="1">
                <a:latin typeface="Yu Gothic UI Semibold"/>
                <a:cs typeface="Yu Gothic UI Semibold"/>
              </a:rPr>
              <a:t>シ</a:t>
            </a:r>
            <a:r>
              <a:rPr dirty="0" sz="1400" spc="180" b="1">
                <a:latin typeface="Yu Gothic UI Semibold"/>
                <a:cs typeface="Yu Gothic UI Semibold"/>
              </a:rPr>
              <a:t>ン</a:t>
            </a:r>
            <a:r>
              <a:rPr dirty="0" sz="1400" spc="195" b="1">
                <a:latin typeface="Yu Gothic UI Semibold"/>
                <a:cs typeface="Yu Gothic UI Semibold"/>
              </a:rPr>
              <a:t>グ</a:t>
            </a:r>
            <a:r>
              <a:rPr dirty="0" sz="1400" spc="15" b="1">
                <a:latin typeface="Yu Gothic UI Semibold"/>
                <a:cs typeface="Yu Gothic UI Semibold"/>
              </a:rPr>
              <a:t>ル </a:t>
            </a:r>
            <a:r>
              <a:rPr dirty="0" sz="1400" spc="165" b="1">
                <a:latin typeface="Yu Gothic UI Semibold"/>
                <a:cs typeface="Yu Gothic UI Semibold"/>
              </a:rPr>
              <a:t>大人</a:t>
            </a:r>
            <a:r>
              <a:rPr dirty="0" sz="1400" spc="140" b="1">
                <a:latin typeface="Yu Gothic UI Semibold"/>
                <a:cs typeface="Yu Gothic UI Semibold"/>
              </a:rPr>
              <a:t>の</a:t>
            </a:r>
            <a:r>
              <a:rPr dirty="0" sz="1400" spc="165" b="1">
                <a:latin typeface="Yu Gothic UI Semibold"/>
                <a:cs typeface="Yu Gothic UI Semibold"/>
              </a:rPr>
              <a:t>引</a:t>
            </a:r>
            <a:r>
              <a:rPr dirty="0" sz="1400" spc="130" b="1">
                <a:latin typeface="Yu Gothic UI Semibold"/>
                <a:cs typeface="Yu Gothic UI Semibold"/>
              </a:rPr>
              <a:t>き</a:t>
            </a:r>
            <a:r>
              <a:rPr dirty="0" sz="1400" spc="110" b="1">
                <a:latin typeface="Yu Gothic UI Semibold"/>
                <a:cs typeface="Yu Gothic UI Semibold"/>
              </a:rPr>
              <a:t>こ</a:t>
            </a:r>
            <a:r>
              <a:rPr dirty="0" sz="1400" spc="130" b="1">
                <a:latin typeface="Yu Gothic UI Semibold"/>
                <a:cs typeface="Yu Gothic UI Semibold"/>
              </a:rPr>
              <a:t>も</a:t>
            </a:r>
            <a:r>
              <a:rPr dirty="0" sz="1400" spc="114" b="1">
                <a:latin typeface="Yu Gothic UI Semibold"/>
                <a:cs typeface="Yu Gothic UI Semibold"/>
              </a:rPr>
              <a:t>り</a:t>
            </a:r>
            <a:r>
              <a:rPr dirty="0" sz="1400" spc="165" b="1">
                <a:latin typeface="Yu Gothic UI Semibold"/>
                <a:cs typeface="Yu Gothic UI Semibold"/>
              </a:rPr>
              <a:t>問題</a:t>
            </a:r>
            <a:r>
              <a:rPr dirty="0" sz="1400" spc="140" b="1">
                <a:latin typeface="Yu Gothic UI Semibold"/>
                <a:cs typeface="Yu Gothic UI Semibold"/>
              </a:rPr>
              <a:t>の</a:t>
            </a:r>
            <a:r>
              <a:rPr dirty="0" sz="1400" spc="165" b="1">
                <a:latin typeface="Yu Gothic UI Semibold"/>
                <a:cs typeface="Yu Gothic UI Semibold"/>
              </a:rPr>
              <a:t>増加</a:t>
            </a:r>
            <a:endParaRPr sz="1400">
              <a:latin typeface="Yu Gothic UI Semibold"/>
              <a:cs typeface="Yu Gothic UI Semibold"/>
            </a:endParaRPr>
          </a:p>
        </p:txBody>
      </p:sp>
      <p:sp>
        <p:nvSpPr>
          <p:cNvPr id="33" name="object 33"/>
          <p:cNvSpPr txBox="1"/>
          <p:nvPr/>
        </p:nvSpPr>
        <p:spPr>
          <a:xfrm>
            <a:off x="2079410" y="5018986"/>
            <a:ext cx="3581400" cy="238760"/>
          </a:xfrm>
          <a:prstGeom prst="rect">
            <a:avLst/>
          </a:prstGeom>
        </p:spPr>
        <p:txBody>
          <a:bodyPr wrap="square" lIns="0" tIns="12700" rIns="0" bIns="0" rtlCol="0" vert="horz">
            <a:spAutoFit/>
          </a:bodyPr>
          <a:lstStyle/>
          <a:p>
            <a:pPr marL="12700">
              <a:lnSpc>
                <a:spcPct val="100000"/>
              </a:lnSpc>
              <a:spcBef>
                <a:spcPts val="100"/>
              </a:spcBef>
            </a:pPr>
            <a:r>
              <a:rPr dirty="0" sz="1400" spc="125" b="1">
                <a:latin typeface="Yu Gothic UI Semibold"/>
                <a:cs typeface="Yu Gothic UI Semibold"/>
              </a:rPr>
              <a:t>年金未払い問題により、低年金・無年金問</a:t>
            </a:r>
            <a:r>
              <a:rPr dirty="0" sz="1400" spc="50" b="1">
                <a:latin typeface="Yu Gothic UI Semibold"/>
                <a:cs typeface="Yu Gothic UI Semibold"/>
              </a:rPr>
              <a:t>題</a:t>
            </a:r>
            <a:endParaRPr sz="1400">
              <a:latin typeface="Yu Gothic UI Semibold"/>
              <a:cs typeface="Yu Gothic UI Semibold"/>
            </a:endParaRPr>
          </a:p>
        </p:txBody>
      </p:sp>
      <p:grpSp>
        <p:nvGrpSpPr>
          <p:cNvPr id="34" name="object 34"/>
          <p:cNvGrpSpPr/>
          <p:nvPr/>
        </p:nvGrpSpPr>
        <p:grpSpPr>
          <a:xfrm>
            <a:off x="632459" y="3955097"/>
            <a:ext cx="1379855" cy="325120"/>
            <a:chOff x="632459" y="3955097"/>
            <a:chExt cx="1379855" cy="325120"/>
          </a:xfrm>
        </p:grpSpPr>
        <p:sp>
          <p:nvSpPr>
            <p:cNvPr id="35" name="object 35"/>
            <p:cNvSpPr/>
            <p:nvPr/>
          </p:nvSpPr>
          <p:spPr>
            <a:xfrm>
              <a:off x="927100" y="3959859"/>
              <a:ext cx="1080135" cy="0"/>
            </a:xfrm>
            <a:custGeom>
              <a:avLst/>
              <a:gdLst/>
              <a:ahLst/>
              <a:cxnLst/>
              <a:rect l="l" t="t" r="r" b="b"/>
              <a:pathLst>
                <a:path w="1080135" h="0">
                  <a:moveTo>
                    <a:pt x="0" y="0"/>
                  </a:moveTo>
                  <a:lnTo>
                    <a:pt x="1080122" y="0"/>
                  </a:lnTo>
                </a:path>
              </a:pathLst>
            </a:custGeom>
            <a:ln w="9525">
              <a:solidFill>
                <a:srgbClr val="000000"/>
              </a:solidFill>
            </a:ln>
          </p:spPr>
          <p:txBody>
            <a:bodyPr wrap="square" lIns="0" tIns="0" rIns="0" bIns="0" rtlCol="0"/>
            <a:lstStyle/>
            <a:p/>
          </p:txBody>
        </p:sp>
        <p:pic>
          <p:nvPicPr>
            <p:cNvPr id="36" name="object 36"/>
            <p:cNvPicPr/>
            <p:nvPr/>
          </p:nvPicPr>
          <p:blipFill>
            <a:blip r:embed="rId2" cstate="print"/>
            <a:stretch>
              <a:fillRect/>
            </a:stretch>
          </p:blipFill>
          <p:spPr>
            <a:xfrm>
              <a:off x="632459" y="4173219"/>
              <a:ext cx="106679" cy="106679"/>
            </a:xfrm>
            <a:prstGeom prst="rect">
              <a:avLst/>
            </a:prstGeom>
          </p:spPr>
        </p:pic>
      </p:grpSp>
      <p:sp>
        <p:nvSpPr>
          <p:cNvPr id="37" name="object 37"/>
          <p:cNvSpPr txBox="1"/>
          <p:nvPr/>
        </p:nvSpPr>
        <p:spPr>
          <a:xfrm>
            <a:off x="959704" y="3712777"/>
            <a:ext cx="939800" cy="208279"/>
          </a:xfrm>
          <a:prstGeom prst="rect">
            <a:avLst/>
          </a:prstGeom>
        </p:spPr>
        <p:txBody>
          <a:bodyPr wrap="square" lIns="0" tIns="12700" rIns="0" bIns="0" rtlCol="0" vert="horz">
            <a:spAutoFit/>
          </a:bodyPr>
          <a:lstStyle/>
          <a:p>
            <a:pPr marL="12700">
              <a:lnSpc>
                <a:spcPct val="100000"/>
              </a:lnSpc>
              <a:spcBef>
                <a:spcPts val="100"/>
              </a:spcBef>
            </a:pPr>
            <a:r>
              <a:rPr dirty="0" sz="1200" b="1">
                <a:solidFill>
                  <a:srgbClr val="585858"/>
                </a:solidFill>
                <a:latin typeface="Yu Gothic UI Semibold"/>
                <a:cs typeface="Yu Gothic UI Semibold"/>
              </a:rPr>
              <a:t>給与水準低下</a:t>
            </a:r>
            <a:endParaRPr sz="1200">
              <a:latin typeface="Yu Gothic UI Semibold"/>
              <a:cs typeface="Yu Gothic UI Semibold"/>
            </a:endParaRPr>
          </a:p>
        </p:txBody>
      </p:sp>
      <p:grpSp>
        <p:nvGrpSpPr>
          <p:cNvPr id="38" name="object 38"/>
          <p:cNvGrpSpPr/>
          <p:nvPr/>
        </p:nvGrpSpPr>
        <p:grpSpPr>
          <a:xfrm>
            <a:off x="632459" y="4620578"/>
            <a:ext cx="306070" cy="807720"/>
            <a:chOff x="632459" y="4620578"/>
            <a:chExt cx="306070" cy="807720"/>
          </a:xfrm>
        </p:grpSpPr>
        <p:sp>
          <p:nvSpPr>
            <p:cNvPr id="39" name="object 39"/>
            <p:cNvSpPr/>
            <p:nvPr/>
          </p:nvSpPr>
          <p:spPr>
            <a:xfrm>
              <a:off x="693419" y="4625341"/>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pic>
          <p:nvPicPr>
            <p:cNvPr id="40" name="object 40"/>
            <p:cNvPicPr/>
            <p:nvPr/>
          </p:nvPicPr>
          <p:blipFill>
            <a:blip r:embed="rId2" cstate="print"/>
            <a:stretch>
              <a:fillRect/>
            </a:stretch>
          </p:blipFill>
          <p:spPr>
            <a:xfrm>
              <a:off x="632459" y="4836160"/>
              <a:ext cx="106679" cy="106679"/>
            </a:xfrm>
            <a:prstGeom prst="rect">
              <a:avLst/>
            </a:prstGeom>
          </p:spPr>
        </p:pic>
        <p:sp>
          <p:nvSpPr>
            <p:cNvPr id="41" name="object 41"/>
            <p:cNvSpPr/>
            <p:nvPr/>
          </p:nvSpPr>
          <p:spPr>
            <a:xfrm>
              <a:off x="698499" y="5153661"/>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grpSp>
      <p:sp>
        <p:nvSpPr>
          <p:cNvPr id="42" name="object 42"/>
          <p:cNvSpPr txBox="1"/>
          <p:nvPr/>
        </p:nvSpPr>
        <p:spPr>
          <a:xfrm>
            <a:off x="889000" y="4491454"/>
            <a:ext cx="4975225" cy="238760"/>
          </a:xfrm>
          <a:prstGeom prst="rect">
            <a:avLst/>
          </a:prstGeom>
        </p:spPr>
        <p:txBody>
          <a:bodyPr wrap="square" lIns="0" tIns="12700" rIns="0" bIns="0" rtlCol="0" vert="horz">
            <a:spAutoFit/>
          </a:bodyPr>
          <a:lstStyle/>
          <a:p>
            <a:pPr marL="38100">
              <a:lnSpc>
                <a:spcPct val="100000"/>
              </a:lnSpc>
              <a:spcBef>
                <a:spcPts val="100"/>
              </a:spcBef>
              <a:tabLst>
                <a:tab pos="1117600" algn="l"/>
              </a:tabLst>
            </a:pPr>
            <a:r>
              <a:rPr dirty="0" u="sng" baseline="46296" sz="1800">
                <a:solidFill>
                  <a:srgbClr val="585858"/>
                </a:solidFill>
                <a:uFill>
                  <a:solidFill>
                    <a:srgbClr val="000000"/>
                  </a:solidFill>
                </a:uFill>
                <a:latin typeface="Times New Roman"/>
                <a:cs typeface="Times New Roman"/>
              </a:rPr>
              <a:t> </a:t>
            </a:r>
            <a:r>
              <a:rPr dirty="0" u="sng" baseline="46296" sz="1800" spc="75">
                <a:solidFill>
                  <a:srgbClr val="585858"/>
                </a:solidFill>
                <a:uFill>
                  <a:solidFill>
                    <a:srgbClr val="000000"/>
                  </a:solidFill>
                </a:uFill>
                <a:latin typeface="Times New Roman"/>
                <a:cs typeface="Times New Roman"/>
              </a:rPr>
              <a:t> </a:t>
            </a:r>
            <a:r>
              <a:rPr dirty="0" u="sng" baseline="46296" sz="1800" b="1">
                <a:solidFill>
                  <a:srgbClr val="585858"/>
                </a:solidFill>
                <a:uFill>
                  <a:solidFill>
                    <a:srgbClr val="000000"/>
                  </a:solidFill>
                </a:uFill>
                <a:latin typeface="Yu Gothic UI Semibold"/>
                <a:cs typeface="Yu Gothic UI Semibold"/>
              </a:rPr>
              <a:t>資産形成	</a:t>
            </a:r>
            <a:r>
              <a:rPr dirty="0" sz="1400" spc="195" b="1">
                <a:latin typeface="Yu Gothic UI Semibold"/>
                <a:cs typeface="Yu Gothic UI Semibold"/>
              </a:rPr>
              <a:t>貯金</a:t>
            </a:r>
            <a:r>
              <a:rPr dirty="0" sz="1400" spc="170" b="1">
                <a:latin typeface="Yu Gothic UI Semibold"/>
                <a:cs typeface="Yu Gothic UI Semibold"/>
              </a:rPr>
              <a:t>や</a:t>
            </a:r>
            <a:r>
              <a:rPr dirty="0" sz="1400" spc="195" b="1">
                <a:latin typeface="Yu Gothic UI Semibold"/>
                <a:cs typeface="Yu Gothic UI Semibold"/>
              </a:rPr>
              <a:t>資産形成</a:t>
            </a:r>
            <a:r>
              <a:rPr dirty="0" sz="1400" spc="170" b="1">
                <a:latin typeface="Yu Gothic UI Semibold"/>
                <a:cs typeface="Yu Gothic UI Semibold"/>
              </a:rPr>
              <a:t>が</a:t>
            </a:r>
            <a:r>
              <a:rPr dirty="0" sz="1400" spc="130" b="1">
                <a:latin typeface="Yu Gothic UI Semibold"/>
                <a:cs typeface="Yu Gothic UI Semibold"/>
              </a:rPr>
              <a:t>う</a:t>
            </a:r>
            <a:r>
              <a:rPr dirty="0" sz="1400" spc="150" b="1">
                <a:latin typeface="Yu Gothic UI Semibold"/>
                <a:cs typeface="Yu Gothic UI Semibold"/>
              </a:rPr>
              <a:t>ま</a:t>
            </a:r>
            <a:r>
              <a:rPr dirty="0" sz="1400" spc="120" b="1">
                <a:latin typeface="Yu Gothic UI Semibold"/>
                <a:cs typeface="Yu Gothic UI Semibold"/>
              </a:rPr>
              <a:t>く</a:t>
            </a:r>
            <a:r>
              <a:rPr dirty="0" sz="1400" spc="160" b="1">
                <a:latin typeface="Yu Gothic UI Semibold"/>
                <a:cs typeface="Yu Gothic UI Semibold"/>
              </a:rPr>
              <a:t>で</a:t>
            </a:r>
            <a:r>
              <a:rPr dirty="0" sz="1400" spc="150" b="1">
                <a:latin typeface="Yu Gothic UI Semibold"/>
                <a:cs typeface="Yu Gothic UI Semibold"/>
              </a:rPr>
              <a:t>きて</a:t>
            </a:r>
            <a:r>
              <a:rPr dirty="0" sz="1400" spc="165" b="1">
                <a:latin typeface="Yu Gothic UI Semibold"/>
                <a:cs typeface="Yu Gothic UI Semibold"/>
              </a:rPr>
              <a:t>い</a:t>
            </a:r>
            <a:r>
              <a:rPr dirty="0" sz="1400" spc="170" b="1">
                <a:latin typeface="Yu Gothic UI Semibold"/>
                <a:cs typeface="Yu Gothic UI Semibold"/>
              </a:rPr>
              <a:t>な</a:t>
            </a:r>
            <a:r>
              <a:rPr dirty="0" sz="1400" spc="165" b="1">
                <a:latin typeface="Yu Gothic UI Semibold"/>
                <a:cs typeface="Yu Gothic UI Semibold"/>
              </a:rPr>
              <a:t>い</a:t>
            </a:r>
            <a:r>
              <a:rPr dirty="0" sz="1400" spc="195" b="1">
                <a:latin typeface="Yu Gothic UI Semibold"/>
                <a:cs typeface="Yu Gothic UI Semibold"/>
              </a:rPr>
              <a:t>人</a:t>
            </a:r>
            <a:r>
              <a:rPr dirty="0" sz="1400" spc="170" b="1">
                <a:latin typeface="Yu Gothic UI Semibold"/>
                <a:cs typeface="Yu Gothic UI Semibold"/>
              </a:rPr>
              <a:t>が</a:t>
            </a:r>
            <a:r>
              <a:rPr dirty="0" sz="1400" spc="195" b="1">
                <a:latin typeface="Yu Gothic UI Semibold"/>
                <a:cs typeface="Yu Gothic UI Semibold"/>
              </a:rPr>
              <a:t>多</a:t>
            </a:r>
            <a:r>
              <a:rPr dirty="0" sz="1400" spc="165" b="1">
                <a:latin typeface="Yu Gothic UI Semibold"/>
                <a:cs typeface="Yu Gothic UI Semibold"/>
              </a:rPr>
              <a:t>い</a:t>
            </a:r>
            <a:endParaRPr sz="1400">
              <a:latin typeface="Yu Gothic UI Semibold"/>
              <a:cs typeface="Yu Gothic UI Semibold"/>
            </a:endParaRPr>
          </a:p>
        </p:txBody>
      </p:sp>
      <p:grpSp>
        <p:nvGrpSpPr>
          <p:cNvPr id="43" name="object 43"/>
          <p:cNvGrpSpPr/>
          <p:nvPr/>
        </p:nvGrpSpPr>
        <p:grpSpPr>
          <a:xfrm>
            <a:off x="632459" y="5367020"/>
            <a:ext cx="300990" cy="635000"/>
            <a:chOff x="632459" y="5367020"/>
            <a:chExt cx="300990" cy="635000"/>
          </a:xfrm>
        </p:grpSpPr>
        <p:pic>
          <p:nvPicPr>
            <p:cNvPr id="44" name="object 44"/>
            <p:cNvPicPr/>
            <p:nvPr/>
          </p:nvPicPr>
          <p:blipFill>
            <a:blip r:embed="rId7" cstate="print"/>
            <a:stretch>
              <a:fillRect/>
            </a:stretch>
          </p:blipFill>
          <p:spPr>
            <a:xfrm>
              <a:off x="632459" y="5367020"/>
              <a:ext cx="106679" cy="106680"/>
            </a:xfrm>
            <a:prstGeom prst="rect">
              <a:avLst/>
            </a:prstGeom>
          </p:spPr>
        </p:pic>
        <p:sp>
          <p:nvSpPr>
            <p:cNvPr id="45" name="object 45"/>
            <p:cNvSpPr/>
            <p:nvPr/>
          </p:nvSpPr>
          <p:spPr>
            <a:xfrm>
              <a:off x="693419" y="5689602"/>
              <a:ext cx="235585" cy="269875"/>
            </a:xfrm>
            <a:custGeom>
              <a:avLst/>
              <a:gdLst/>
              <a:ahLst/>
              <a:cxnLst/>
              <a:rect l="l" t="t" r="r" b="b"/>
              <a:pathLst>
                <a:path w="235584" h="269875">
                  <a:moveTo>
                    <a:pt x="0" y="269608"/>
                  </a:moveTo>
                  <a:lnTo>
                    <a:pt x="235178" y="0"/>
                  </a:lnTo>
                </a:path>
              </a:pathLst>
            </a:custGeom>
            <a:ln w="9525">
              <a:solidFill>
                <a:srgbClr val="000000"/>
              </a:solidFill>
            </a:ln>
          </p:spPr>
          <p:txBody>
            <a:bodyPr wrap="square" lIns="0" tIns="0" rIns="0" bIns="0" rtlCol="0"/>
            <a:lstStyle/>
            <a:p/>
          </p:txBody>
        </p:sp>
        <p:pic>
          <p:nvPicPr>
            <p:cNvPr id="46" name="object 46"/>
            <p:cNvPicPr/>
            <p:nvPr/>
          </p:nvPicPr>
          <p:blipFill>
            <a:blip r:embed="rId2" cstate="print"/>
            <a:stretch>
              <a:fillRect/>
            </a:stretch>
          </p:blipFill>
          <p:spPr>
            <a:xfrm>
              <a:off x="632459" y="5892800"/>
              <a:ext cx="106679" cy="109219"/>
            </a:xfrm>
            <a:prstGeom prst="rect">
              <a:avLst/>
            </a:prstGeom>
          </p:spPr>
        </p:pic>
      </p:grpSp>
      <p:sp>
        <p:nvSpPr>
          <p:cNvPr id="47" name="object 47"/>
          <p:cNvSpPr txBox="1"/>
          <p:nvPr/>
        </p:nvSpPr>
        <p:spPr>
          <a:xfrm>
            <a:off x="919480" y="4910654"/>
            <a:ext cx="1026160" cy="208279"/>
          </a:xfrm>
          <a:prstGeom prst="rect">
            <a:avLst/>
          </a:prstGeom>
        </p:spPr>
        <p:txBody>
          <a:bodyPr wrap="square" lIns="0" tIns="12700" rIns="0" bIns="0" rtlCol="0" vert="horz">
            <a:spAutoFit/>
          </a:bodyPr>
          <a:lstStyle/>
          <a:p>
            <a:pPr marL="12700">
              <a:lnSpc>
                <a:spcPct val="100000"/>
              </a:lnSpc>
              <a:spcBef>
                <a:spcPts val="100"/>
              </a:spcBef>
            </a:pPr>
            <a:r>
              <a:rPr dirty="0" u="sng" sz="1200">
                <a:solidFill>
                  <a:srgbClr val="585858"/>
                </a:solidFill>
                <a:uFill>
                  <a:solidFill>
                    <a:srgbClr val="000000"/>
                  </a:solidFill>
                </a:uFill>
                <a:latin typeface="Times New Roman"/>
                <a:cs typeface="Times New Roman"/>
              </a:rPr>
              <a:t> </a:t>
            </a:r>
            <a:r>
              <a:rPr dirty="0" u="sng" sz="1200" spc="75">
                <a:solidFill>
                  <a:srgbClr val="585858"/>
                </a:solidFill>
                <a:uFill>
                  <a:solidFill>
                    <a:srgbClr val="000000"/>
                  </a:solidFill>
                </a:uFill>
                <a:latin typeface="Times New Roman"/>
                <a:cs typeface="Times New Roman"/>
              </a:rPr>
              <a:t> </a:t>
            </a:r>
            <a:r>
              <a:rPr dirty="0" u="sng" sz="1200" b="1">
                <a:solidFill>
                  <a:srgbClr val="585858"/>
                </a:solidFill>
                <a:uFill>
                  <a:solidFill>
                    <a:srgbClr val="000000"/>
                  </a:solidFill>
                </a:uFill>
                <a:latin typeface="Yu Gothic UI Semibold"/>
                <a:cs typeface="Yu Gothic UI Semibold"/>
              </a:rPr>
              <a:t>受給年金問題</a:t>
            </a:r>
            <a:endParaRPr sz="1200">
              <a:latin typeface="Yu Gothic UI Semibold"/>
              <a:cs typeface="Yu Gothic UI Semibold"/>
            </a:endParaRPr>
          </a:p>
        </p:txBody>
      </p:sp>
      <p:sp>
        <p:nvSpPr>
          <p:cNvPr id="50" name="object 50"/>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61</a:t>
            </a:r>
          </a:p>
        </p:txBody>
      </p:sp>
      <p:sp>
        <p:nvSpPr>
          <p:cNvPr id="51" name="object 51"/>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8" name="object 48"/>
          <p:cNvSpPr txBox="1"/>
          <p:nvPr/>
        </p:nvSpPr>
        <p:spPr>
          <a:xfrm>
            <a:off x="889000" y="5561987"/>
            <a:ext cx="4810760" cy="238760"/>
          </a:xfrm>
          <a:prstGeom prst="rect">
            <a:avLst/>
          </a:prstGeom>
        </p:spPr>
        <p:txBody>
          <a:bodyPr wrap="square" lIns="0" tIns="12700" rIns="0" bIns="0" rtlCol="0" vert="horz">
            <a:spAutoFit/>
          </a:bodyPr>
          <a:lstStyle/>
          <a:p>
            <a:pPr marL="38100">
              <a:lnSpc>
                <a:spcPct val="100000"/>
              </a:lnSpc>
              <a:spcBef>
                <a:spcPts val="100"/>
              </a:spcBef>
              <a:tabLst>
                <a:tab pos="1117600" algn="l"/>
              </a:tabLst>
            </a:pPr>
            <a:r>
              <a:rPr dirty="0" u="sng" baseline="48611" sz="1800">
                <a:solidFill>
                  <a:srgbClr val="585858"/>
                </a:solidFill>
                <a:uFill>
                  <a:solidFill>
                    <a:srgbClr val="000000"/>
                  </a:solidFill>
                </a:uFill>
                <a:latin typeface="Times New Roman"/>
                <a:cs typeface="Times New Roman"/>
              </a:rPr>
              <a:t> </a:t>
            </a:r>
            <a:r>
              <a:rPr dirty="0" u="sng" baseline="48611" sz="1800" spc="44">
                <a:solidFill>
                  <a:srgbClr val="585858"/>
                </a:solidFill>
                <a:uFill>
                  <a:solidFill>
                    <a:srgbClr val="000000"/>
                  </a:solidFill>
                </a:uFill>
                <a:latin typeface="Times New Roman"/>
                <a:cs typeface="Times New Roman"/>
              </a:rPr>
              <a:t> </a:t>
            </a:r>
            <a:r>
              <a:rPr dirty="0" u="sng" baseline="48611" sz="1800" spc="75" b="1">
                <a:solidFill>
                  <a:srgbClr val="585858"/>
                </a:solidFill>
                <a:uFill>
                  <a:solidFill>
                    <a:srgbClr val="000000"/>
                  </a:solidFill>
                </a:uFill>
                <a:latin typeface="Yu Gothic UI Semibold"/>
                <a:cs typeface="Yu Gothic UI Semibold"/>
              </a:rPr>
              <a:t>老後</a:t>
            </a:r>
            <a:r>
              <a:rPr dirty="0" u="sng" baseline="48611" sz="1800" spc="60" b="1">
                <a:solidFill>
                  <a:srgbClr val="585858"/>
                </a:solidFill>
                <a:uFill>
                  <a:solidFill>
                    <a:srgbClr val="000000"/>
                  </a:solidFill>
                </a:uFill>
                <a:latin typeface="Yu Gothic UI Semibold"/>
                <a:cs typeface="Yu Gothic UI Semibold"/>
              </a:rPr>
              <a:t>の</a:t>
            </a:r>
            <a:r>
              <a:rPr dirty="0" u="sng" baseline="48611" sz="1800" spc="75" b="1">
                <a:solidFill>
                  <a:srgbClr val="585858"/>
                </a:solidFill>
                <a:uFill>
                  <a:solidFill>
                    <a:srgbClr val="000000"/>
                  </a:solidFill>
                </a:uFill>
                <a:latin typeface="Yu Gothic UI Semibold"/>
                <a:cs typeface="Yu Gothic UI Semibold"/>
              </a:rPr>
              <a:t>生</a:t>
            </a:r>
            <a:r>
              <a:rPr dirty="0" u="sng" baseline="48611" sz="1800" b="1">
                <a:solidFill>
                  <a:srgbClr val="585858"/>
                </a:solidFill>
                <a:uFill>
                  <a:solidFill>
                    <a:srgbClr val="000000"/>
                  </a:solidFill>
                </a:uFill>
                <a:latin typeface="Yu Gothic UI Semibold"/>
                <a:cs typeface="Yu Gothic UI Semibold"/>
              </a:rPr>
              <a:t>活	</a:t>
            </a:r>
            <a:r>
              <a:rPr dirty="0" sz="1400" spc="135" b="1">
                <a:latin typeface="Yu Gothic UI Semibold"/>
                <a:cs typeface="Yu Gothic UI Semibold"/>
              </a:rPr>
              <a:t>低年金</a:t>
            </a:r>
            <a:r>
              <a:rPr dirty="0" sz="1400" spc="65" b="1">
                <a:latin typeface="Yu Gothic UI Semibold"/>
                <a:cs typeface="Yu Gothic UI Semibold"/>
              </a:rPr>
              <a:t>・</a:t>
            </a:r>
            <a:r>
              <a:rPr dirty="0" sz="1400" spc="135" b="1">
                <a:latin typeface="Yu Gothic UI Semibold"/>
                <a:cs typeface="Yu Gothic UI Semibold"/>
              </a:rPr>
              <a:t>無年金</a:t>
            </a:r>
            <a:r>
              <a:rPr dirty="0" sz="1400" spc="110" b="1">
                <a:latin typeface="Yu Gothic UI Semibold"/>
                <a:cs typeface="Yu Gothic UI Semibold"/>
              </a:rPr>
              <a:t>に</a:t>
            </a:r>
            <a:r>
              <a:rPr dirty="0" sz="1400" spc="105" b="1">
                <a:latin typeface="Yu Gothic UI Semibold"/>
                <a:cs typeface="Yu Gothic UI Semibold"/>
              </a:rPr>
              <a:t>よ</a:t>
            </a:r>
            <a:r>
              <a:rPr dirty="0" sz="1400" spc="95" b="1">
                <a:latin typeface="Yu Gothic UI Semibold"/>
                <a:cs typeface="Yu Gothic UI Semibold"/>
              </a:rPr>
              <a:t>り</a:t>
            </a:r>
            <a:r>
              <a:rPr dirty="0" sz="1400" spc="90" b="1">
                <a:latin typeface="Yu Gothic UI Semibold"/>
                <a:cs typeface="Yu Gothic UI Semibold"/>
              </a:rPr>
              <a:t>、</a:t>
            </a:r>
            <a:r>
              <a:rPr dirty="0" sz="1400" spc="135" b="1">
                <a:latin typeface="Yu Gothic UI Semibold"/>
                <a:cs typeface="Yu Gothic UI Semibold"/>
              </a:rPr>
              <a:t>老後生活保護問題</a:t>
            </a:r>
            <a:r>
              <a:rPr dirty="0" sz="1400" spc="114" b="1">
                <a:latin typeface="Yu Gothic UI Semibold"/>
                <a:cs typeface="Yu Gothic UI Semibold"/>
              </a:rPr>
              <a:t>へ</a:t>
            </a:r>
            <a:endParaRPr sz="1400">
              <a:latin typeface="Yu Gothic UI Semibold"/>
              <a:cs typeface="Yu Gothic UI Semibold"/>
            </a:endParaRPr>
          </a:p>
        </p:txBody>
      </p:sp>
      <p:sp>
        <p:nvSpPr>
          <p:cNvPr id="49" name="object 49"/>
          <p:cNvSpPr txBox="1"/>
          <p:nvPr/>
        </p:nvSpPr>
        <p:spPr>
          <a:xfrm>
            <a:off x="7292783" y="4617454"/>
            <a:ext cx="1168400" cy="848360"/>
          </a:xfrm>
          <a:prstGeom prst="rect">
            <a:avLst/>
          </a:prstGeom>
        </p:spPr>
        <p:txBody>
          <a:bodyPr wrap="square" lIns="0" tIns="12700" rIns="0" bIns="0" rtlCol="0" vert="horz">
            <a:spAutoFit/>
          </a:bodyPr>
          <a:lstStyle/>
          <a:p>
            <a:pPr algn="just" marL="12700" marR="5080">
              <a:lnSpc>
                <a:spcPct val="100000"/>
              </a:lnSpc>
              <a:spcBef>
                <a:spcPts val="100"/>
              </a:spcBef>
            </a:pPr>
            <a:r>
              <a:rPr dirty="0" sz="1800" spc="80" b="1">
                <a:solidFill>
                  <a:srgbClr val="252525"/>
                </a:solidFill>
                <a:latin typeface="Yu Gothic UI Semibold"/>
                <a:cs typeface="Yu Gothic UI Semibold"/>
              </a:rPr>
              <a:t>労働市場と </a:t>
            </a:r>
            <a:r>
              <a:rPr dirty="0" sz="1800" spc="35" b="1">
                <a:solidFill>
                  <a:srgbClr val="252525"/>
                </a:solidFill>
                <a:latin typeface="Yu Gothic UI Semibold"/>
                <a:cs typeface="Yu Gothic UI Semibold"/>
              </a:rPr>
              <a:t>社会保障は </a:t>
            </a:r>
            <a:r>
              <a:rPr dirty="0" sz="1800" b="1">
                <a:solidFill>
                  <a:srgbClr val="252525"/>
                </a:solidFill>
                <a:latin typeface="Yu Gothic UI Semibold"/>
                <a:cs typeface="Yu Gothic UI Semibold"/>
              </a:rPr>
              <a:t>関連性高</a:t>
            </a:r>
            <a:endParaRPr sz="1800">
              <a:latin typeface="Yu Gothic UI Semibold"/>
              <a:cs typeface="Yu Gothic UI Semibo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95937" y="759776"/>
            <a:ext cx="4114165" cy="5554345"/>
            <a:chOff x="5595937" y="759776"/>
            <a:chExt cx="4114165" cy="5554345"/>
          </a:xfrm>
        </p:grpSpPr>
        <p:pic>
          <p:nvPicPr>
            <p:cNvPr id="3" name="object 3"/>
            <p:cNvPicPr/>
            <p:nvPr/>
          </p:nvPicPr>
          <p:blipFill>
            <a:blip r:embed="rId2" cstate="print"/>
            <a:stretch>
              <a:fillRect/>
            </a:stretch>
          </p:blipFill>
          <p:spPr>
            <a:xfrm>
              <a:off x="5600700" y="764538"/>
              <a:ext cx="4104640" cy="5544820"/>
            </a:xfrm>
            <a:prstGeom prst="rect">
              <a:avLst/>
            </a:prstGeom>
          </p:spPr>
        </p:pic>
        <p:sp>
          <p:nvSpPr>
            <p:cNvPr id="4" name="object 4"/>
            <p:cNvSpPr/>
            <p:nvPr/>
          </p:nvSpPr>
          <p:spPr>
            <a:xfrm>
              <a:off x="5600700" y="764538"/>
              <a:ext cx="4104640" cy="5544820"/>
            </a:xfrm>
            <a:custGeom>
              <a:avLst/>
              <a:gdLst/>
              <a:ahLst/>
              <a:cxnLst/>
              <a:rect l="l" t="t" r="r" b="b"/>
              <a:pathLst>
                <a:path w="4104640" h="5544820">
                  <a:moveTo>
                    <a:pt x="0" y="684123"/>
                  </a:moveTo>
                  <a:lnTo>
                    <a:pt x="1717" y="635267"/>
                  </a:lnTo>
                  <a:lnTo>
                    <a:pt x="6793" y="587337"/>
                  </a:lnTo>
                  <a:lnTo>
                    <a:pt x="15111" y="540450"/>
                  </a:lnTo>
                  <a:lnTo>
                    <a:pt x="26556" y="494722"/>
                  </a:lnTo>
                  <a:lnTo>
                    <a:pt x="41012" y="450268"/>
                  </a:lnTo>
                  <a:lnTo>
                    <a:pt x="58363" y="407205"/>
                  </a:lnTo>
                  <a:lnTo>
                    <a:pt x="78494" y="365647"/>
                  </a:lnTo>
                  <a:lnTo>
                    <a:pt x="101288" y="325711"/>
                  </a:lnTo>
                  <a:lnTo>
                    <a:pt x="126630" y="287512"/>
                  </a:lnTo>
                  <a:lnTo>
                    <a:pt x="154404" y="251167"/>
                  </a:lnTo>
                  <a:lnTo>
                    <a:pt x="184494" y="216791"/>
                  </a:lnTo>
                  <a:lnTo>
                    <a:pt x="216786" y="184499"/>
                  </a:lnTo>
                  <a:lnTo>
                    <a:pt x="251162" y="154408"/>
                  </a:lnTo>
                  <a:lnTo>
                    <a:pt x="287507" y="126633"/>
                  </a:lnTo>
                  <a:lnTo>
                    <a:pt x="325705" y="101291"/>
                  </a:lnTo>
                  <a:lnTo>
                    <a:pt x="365641" y="78496"/>
                  </a:lnTo>
                  <a:lnTo>
                    <a:pt x="407199" y="58365"/>
                  </a:lnTo>
                  <a:lnTo>
                    <a:pt x="450263" y="41014"/>
                  </a:lnTo>
                  <a:lnTo>
                    <a:pt x="494718" y="26557"/>
                  </a:lnTo>
                  <a:lnTo>
                    <a:pt x="540446" y="15112"/>
                  </a:lnTo>
                  <a:lnTo>
                    <a:pt x="587334" y="6793"/>
                  </a:lnTo>
                  <a:lnTo>
                    <a:pt x="635265" y="1717"/>
                  </a:lnTo>
                  <a:lnTo>
                    <a:pt x="684123" y="0"/>
                  </a:lnTo>
                  <a:lnTo>
                    <a:pt x="3420516" y="0"/>
                  </a:lnTo>
                  <a:lnTo>
                    <a:pt x="3469374" y="1717"/>
                  </a:lnTo>
                  <a:lnTo>
                    <a:pt x="3517305" y="6793"/>
                  </a:lnTo>
                  <a:lnTo>
                    <a:pt x="3564193" y="15112"/>
                  </a:lnTo>
                  <a:lnTo>
                    <a:pt x="3609921" y="26557"/>
                  </a:lnTo>
                  <a:lnTo>
                    <a:pt x="3654376" y="41014"/>
                  </a:lnTo>
                  <a:lnTo>
                    <a:pt x="3697440" y="58365"/>
                  </a:lnTo>
                  <a:lnTo>
                    <a:pt x="3738998" y="78496"/>
                  </a:lnTo>
                  <a:lnTo>
                    <a:pt x="3778934" y="101291"/>
                  </a:lnTo>
                  <a:lnTo>
                    <a:pt x="3817132" y="126633"/>
                  </a:lnTo>
                  <a:lnTo>
                    <a:pt x="3853477" y="154408"/>
                  </a:lnTo>
                  <a:lnTo>
                    <a:pt x="3887853" y="184499"/>
                  </a:lnTo>
                  <a:lnTo>
                    <a:pt x="3920145" y="216791"/>
                  </a:lnTo>
                  <a:lnTo>
                    <a:pt x="3950235" y="251167"/>
                  </a:lnTo>
                  <a:lnTo>
                    <a:pt x="3978009" y="287512"/>
                  </a:lnTo>
                  <a:lnTo>
                    <a:pt x="4003351" y="325711"/>
                  </a:lnTo>
                  <a:lnTo>
                    <a:pt x="4026145" y="365647"/>
                  </a:lnTo>
                  <a:lnTo>
                    <a:pt x="4046276" y="407205"/>
                  </a:lnTo>
                  <a:lnTo>
                    <a:pt x="4063627" y="450268"/>
                  </a:lnTo>
                  <a:lnTo>
                    <a:pt x="4078083" y="494722"/>
                  </a:lnTo>
                  <a:lnTo>
                    <a:pt x="4089528" y="540450"/>
                  </a:lnTo>
                  <a:lnTo>
                    <a:pt x="4097846" y="587337"/>
                  </a:lnTo>
                  <a:lnTo>
                    <a:pt x="4102922" y="635267"/>
                  </a:lnTo>
                  <a:lnTo>
                    <a:pt x="4104640" y="684123"/>
                  </a:lnTo>
                  <a:lnTo>
                    <a:pt x="4104640" y="4860696"/>
                  </a:lnTo>
                  <a:lnTo>
                    <a:pt x="4102922" y="4909554"/>
                  </a:lnTo>
                  <a:lnTo>
                    <a:pt x="4097846" y="4957485"/>
                  </a:lnTo>
                  <a:lnTo>
                    <a:pt x="4089528" y="5004373"/>
                  </a:lnTo>
                  <a:lnTo>
                    <a:pt x="4078083" y="5050101"/>
                  </a:lnTo>
                  <a:lnTo>
                    <a:pt x="4063627" y="5094556"/>
                  </a:lnTo>
                  <a:lnTo>
                    <a:pt x="4046276" y="5137620"/>
                  </a:lnTo>
                  <a:lnTo>
                    <a:pt x="4026145" y="5179178"/>
                  </a:lnTo>
                  <a:lnTo>
                    <a:pt x="4003351" y="5219114"/>
                  </a:lnTo>
                  <a:lnTo>
                    <a:pt x="3978009" y="5257312"/>
                  </a:lnTo>
                  <a:lnTo>
                    <a:pt x="3950235" y="5293657"/>
                  </a:lnTo>
                  <a:lnTo>
                    <a:pt x="3920145" y="5328033"/>
                  </a:lnTo>
                  <a:lnTo>
                    <a:pt x="3887853" y="5360325"/>
                  </a:lnTo>
                  <a:lnTo>
                    <a:pt x="3853477" y="5390415"/>
                  </a:lnTo>
                  <a:lnTo>
                    <a:pt x="3817132" y="5418189"/>
                  </a:lnTo>
                  <a:lnTo>
                    <a:pt x="3778934" y="5443531"/>
                  </a:lnTo>
                  <a:lnTo>
                    <a:pt x="3738998" y="5466325"/>
                  </a:lnTo>
                  <a:lnTo>
                    <a:pt x="3697440" y="5486456"/>
                  </a:lnTo>
                  <a:lnTo>
                    <a:pt x="3654376" y="5503807"/>
                  </a:lnTo>
                  <a:lnTo>
                    <a:pt x="3609921" y="5518263"/>
                  </a:lnTo>
                  <a:lnTo>
                    <a:pt x="3564193" y="5529708"/>
                  </a:lnTo>
                  <a:lnTo>
                    <a:pt x="3517305" y="5538026"/>
                  </a:lnTo>
                  <a:lnTo>
                    <a:pt x="3469374" y="5543102"/>
                  </a:lnTo>
                  <a:lnTo>
                    <a:pt x="3420516" y="5544820"/>
                  </a:lnTo>
                  <a:lnTo>
                    <a:pt x="684123" y="5544820"/>
                  </a:lnTo>
                  <a:lnTo>
                    <a:pt x="635265" y="5543102"/>
                  </a:lnTo>
                  <a:lnTo>
                    <a:pt x="587334" y="5538026"/>
                  </a:lnTo>
                  <a:lnTo>
                    <a:pt x="540446" y="5529708"/>
                  </a:lnTo>
                  <a:lnTo>
                    <a:pt x="494718" y="5518263"/>
                  </a:lnTo>
                  <a:lnTo>
                    <a:pt x="450263" y="5503807"/>
                  </a:lnTo>
                  <a:lnTo>
                    <a:pt x="407199" y="5486456"/>
                  </a:lnTo>
                  <a:lnTo>
                    <a:pt x="365641" y="5466325"/>
                  </a:lnTo>
                  <a:lnTo>
                    <a:pt x="325705" y="5443531"/>
                  </a:lnTo>
                  <a:lnTo>
                    <a:pt x="287507" y="5418189"/>
                  </a:lnTo>
                  <a:lnTo>
                    <a:pt x="251162" y="5390415"/>
                  </a:lnTo>
                  <a:lnTo>
                    <a:pt x="216786" y="5360325"/>
                  </a:lnTo>
                  <a:lnTo>
                    <a:pt x="184494" y="5328033"/>
                  </a:lnTo>
                  <a:lnTo>
                    <a:pt x="154404" y="5293657"/>
                  </a:lnTo>
                  <a:lnTo>
                    <a:pt x="126630" y="5257312"/>
                  </a:lnTo>
                  <a:lnTo>
                    <a:pt x="101288" y="5219114"/>
                  </a:lnTo>
                  <a:lnTo>
                    <a:pt x="78494" y="5179178"/>
                  </a:lnTo>
                  <a:lnTo>
                    <a:pt x="58363" y="5137620"/>
                  </a:lnTo>
                  <a:lnTo>
                    <a:pt x="41012" y="5094556"/>
                  </a:lnTo>
                  <a:lnTo>
                    <a:pt x="26556" y="5050101"/>
                  </a:lnTo>
                  <a:lnTo>
                    <a:pt x="15111" y="5004373"/>
                  </a:lnTo>
                  <a:lnTo>
                    <a:pt x="6793" y="4957485"/>
                  </a:lnTo>
                  <a:lnTo>
                    <a:pt x="1717" y="4909554"/>
                  </a:lnTo>
                  <a:lnTo>
                    <a:pt x="0" y="4860696"/>
                  </a:lnTo>
                  <a:lnTo>
                    <a:pt x="0" y="684123"/>
                  </a:lnTo>
                  <a:close/>
                </a:path>
              </a:pathLst>
            </a:custGeom>
            <a:ln w="9524">
              <a:solidFill>
                <a:srgbClr val="000000"/>
              </a:solidFill>
            </a:ln>
          </p:spPr>
          <p:txBody>
            <a:bodyPr wrap="square" lIns="0" tIns="0" rIns="0" bIns="0" rtlCol="0"/>
            <a:lstStyle/>
            <a:p/>
          </p:txBody>
        </p:sp>
      </p:grpSp>
      <p:sp>
        <p:nvSpPr>
          <p:cNvPr id="5" name="object 5"/>
          <p:cNvSpPr txBox="1"/>
          <p:nvPr/>
        </p:nvSpPr>
        <p:spPr>
          <a:xfrm>
            <a:off x="5996303" y="954907"/>
            <a:ext cx="3079115" cy="5146040"/>
          </a:xfrm>
          <a:prstGeom prst="rect">
            <a:avLst/>
          </a:prstGeom>
        </p:spPr>
        <p:txBody>
          <a:bodyPr wrap="square" lIns="0" tIns="119380" rIns="0" bIns="0" rtlCol="0" vert="horz">
            <a:spAutoFit/>
          </a:bodyPr>
          <a:lstStyle/>
          <a:p>
            <a:pPr marL="274955" indent="-261620">
              <a:lnSpc>
                <a:spcPct val="100000"/>
              </a:lnSpc>
              <a:spcBef>
                <a:spcPts val="940"/>
              </a:spcBef>
              <a:buFont typeface="Segoe UI Emoji"/>
              <a:buChar char="◼"/>
              <a:tabLst>
                <a:tab pos="274955" algn="l"/>
              </a:tabLst>
            </a:pPr>
            <a:r>
              <a:rPr dirty="0" sz="1400" spc="5">
                <a:latin typeface="MS PGothic"/>
                <a:cs typeface="MS PGothic"/>
              </a:rPr>
              <a:t>チ</a:t>
            </a:r>
            <a:r>
              <a:rPr dirty="0" sz="1400" spc="-10">
                <a:latin typeface="MS PGothic"/>
                <a:cs typeface="MS PGothic"/>
              </a:rPr>
              <a:t>ャ</a:t>
            </a:r>
            <a:r>
              <a:rPr dirty="0" sz="1400" spc="5">
                <a:latin typeface="MS PGothic"/>
                <a:cs typeface="MS PGothic"/>
              </a:rPr>
              <a:t>レ</a:t>
            </a:r>
            <a:r>
              <a:rPr dirty="0" sz="1400" spc="-10">
                <a:latin typeface="MS PGothic"/>
                <a:cs typeface="MS PGothic"/>
              </a:rPr>
              <a:t>ン</a:t>
            </a:r>
            <a:r>
              <a:rPr dirty="0" sz="1400">
                <a:latin typeface="MS PGothic"/>
                <a:cs typeface="MS PGothic"/>
              </a:rPr>
              <a:t>ジの</a:t>
            </a:r>
            <a:r>
              <a:rPr dirty="0" sz="1400" spc="5">
                <a:latin typeface="MS PGothic"/>
                <a:cs typeface="MS PGothic"/>
              </a:rPr>
              <a:t>ため</a:t>
            </a:r>
            <a:r>
              <a:rPr dirty="0" sz="1400">
                <a:latin typeface="MS PGothic"/>
                <a:cs typeface="MS PGothic"/>
              </a:rPr>
              <a:t>のセ</a:t>
            </a:r>
            <a:r>
              <a:rPr dirty="0" sz="1400" spc="-10">
                <a:latin typeface="MS PGothic"/>
                <a:cs typeface="MS PGothic"/>
              </a:rPr>
              <a:t>ーフ</a:t>
            </a:r>
            <a:r>
              <a:rPr dirty="0" sz="1400" spc="-5">
                <a:latin typeface="MS PGothic"/>
                <a:cs typeface="MS PGothic"/>
              </a:rPr>
              <a:t>テ</a:t>
            </a:r>
            <a:r>
              <a:rPr dirty="0" sz="1400" spc="5">
                <a:latin typeface="MS PGothic"/>
                <a:cs typeface="MS PGothic"/>
              </a:rPr>
              <a:t>ィ</a:t>
            </a:r>
            <a:r>
              <a:rPr dirty="0" sz="1400" spc="-5">
                <a:latin typeface="MS PGothic"/>
                <a:cs typeface="MS PGothic"/>
              </a:rPr>
              <a:t>ネ</a:t>
            </a:r>
            <a:r>
              <a:rPr dirty="0" sz="1400" spc="-10">
                <a:latin typeface="MS PGothic"/>
                <a:cs typeface="MS PGothic"/>
              </a:rPr>
              <a:t>ッ</a:t>
            </a:r>
            <a:r>
              <a:rPr dirty="0" sz="1400">
                <a:latin typeface="MS PGothic"/>
                <a:cs typeface="MS PGothic"/>
              </a:rPr>
              <a:t>ト</a:t>
            </a:r>
            <a:endParaRPr sz="1400">
              <a:latin typeface="MS PGothic"/>
              <a:cs typeface="MS PGothic"/>
            </a:endParaRPr>
          </a:p>
          <a:p>
            <a:pPr marL="274955" indent="-261620">
              <a:lnSpc>
                <a:spcPct val="100000"/>
              </a:lnSpc>
              <a:spcBef>
                <a:spcPts val="840"/>
              </a:spcBef>
              <a:buFont typeface="Segoe UI Emoji"/>
              <a:buChar char="◼"/>
              <a:tabLst>
                <a:tab pos="274955" algn="l"/>
              </a:tabLst>
            </a:pPr>
            <a:r>
              <a:rPr dirty="0" sz="1400" spc="-5">
                <a:latin typeface="MS PGothic"/>
                <a:cs typeface="MS PGothic"/>
              </a:rPr>
              <a:t>マ</a:t>
            </a:r>
            <a:r>
              <a:rPr dirty="0" sz="1400" spc="-10">
                <a:latin typeface="MS PGothic"/>
                <a:cs typeface="MS PGothic"/>
              </a:rPr>
              <a:t>クロ</a:t>
            </a:r>
            <a:r>
              <a:rPr dirty="0" sz="1400" spc="-5">
                <a:latin typeface="MS PGothic"/>
                <a:cs typeface="MS PGothic"/>
              </a:rPr>
              <a:t>で</a:t>
            </a:r>
            <a:r>
              <a:rPr dirty="0" sz="1400">
                <a:latin typeface="MS PGothic"/>
                <a:cs typeface="MS PGothic"/>
              </a:rPr>
              <a:t>の生産性向上</a:t>
            </a:r>
            <a:endParaRPr sz="1400">
              <a:latin typeface="MS PGothic"/>
              <a:cs typeface="MS PGothic"/>
            </a:endParaRPr>
          </a:p>
          <a:p>
            <a:pPr algn="ctr" marL="234315">
              <a:lnSpc>
                <a:spcPct val="100000"/>
              </a:lnSpc>
              <a:spcBef>
                <a:spcPts val="840"/>
              </a:spcBef>
            </a:pPr>
            <a:r>
              <a:rPr dirty="0" sz="1400">
                <a:latin typeface="MS PGothic"/>
                <a:cs typeface="MS PGothic"/>
              </a:rPr>
              <a:t>＋</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成長市場への適切</a:t>
            </a:r>
            <a:r>
              <a:rPr dirty="0" sz="1400" spc="-5">
                <a:latin typeface="MS PGothic"/>
                <a:cs typeface="MS PGothic"/>
              </a:rPr>
              <a:t>な</a:t>
            </a:r>
            <a:r>
              <a:rPr dirty="0" sz="1400">
                <a:latin typeface="MS PGothic"/>
                <a:cs typeface="MS PGothic"/>
              </a:rPr>
              <a:t>労働移動</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正規非正規格差</a:t>
            </a:r>
            <a:r>
              <a:rPr dirty="0" sz="1400" spc="-10">
                <a:latin typeface="MS PGothic"/>
                <a:cs typeface="MS PGothic"/>
              </a:rPr>
              <a:t>、</a:t>
            </a:r>
            <a:r>
              <a:rPr dirty="0" sz="1400">
                <a:latin typeface="MS PGothic"/>
                <a:cs typeface="MS PGothic"/>
              </a:rPr>
              <a:t>世代間格差の是正</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就職氷河期世代問題の根本的解決</a:t>
            </a:r>
            <a:endParaRPr sz="1400">
              <a:latin typeface="MS PGothic"/>
              <a:cs typeface="MS PGothic"/>
            </a:endParaRPr>
          </a:p>
          <a:p>
            <a:pPr marL="248920" marR="5080" indent="-236220">
              <a:lnSpc>
                <a:spcPct val="150000"/>
              </a:lnSpc>
              <a:buFont typeface="Segoe UI Emoji"/>
              <a:buChar char="◼"/>
              <a:tabLst>
                <a:tab pos="274955" algn="l"/>
              </a:tabLst>
            </a:pPr>
            <a:r>
              <a:rPr dirty="0"/>
              <a:t>	</a:t>
            </a:r>
            <a:r>
              <a:rPr dirty="0" sz="1400">
                <a:latin typeface="MS PGothic"/>
                <a:cs typeface="MS PGothic"/>
              </a:rPr>
              <a:t>一旦退出</a:t>
            </a:r>
            <a:r>
              <a:rPr dirty="0" sz="1400" spc="5">
                <a:latin typeface="MS PGothic"/>
                <a:cs typeface="MS PGothic"/>
              </a:rPr>
              <a:t>した</a:t>
            </a:r>
            <a:r>
              <a:rPr dirty="0" sz="1400">
                <a:latin typeface="MS PGothic"/>
                <a:cs typeface="MS PGothic"/>
              </a:rPr>
              <a:t>労働者（女性や高齢者） </a:t>
            </a:r>
            <a:r>
              <a:rPr dirty="0" sz="1400">
                <a:latin typeface="MS PGothic"/>
                <a:cs typeface="MS PGothic"/>
              </a:rPr>
              <a:t>が労働市場へ戻</a:t>
            </a:r>
            <a:r>
              <a:rPr dirty="0" sz="1400" spc="-5">
                <a:latin typeface="MS PGothic"/>
                <a:cs typeface="MS PGothic"/>
              </a:rPr>
              <a:t>り</a:t>
            </a:r>
            <a:r>
              <a:rPr dirty="0" sz="1400">
                <a:latin typeface="MS PGothic"/>
                <a:cs typeface="MS PGothic"/>
              </a:rPr>
              <a:t>や</a:t>
            </a:r>
            <a:r>
              <a:rPr dirty="0" sz="1400" spc="-10">
                <a:latin typeface="MS PGothic"/>
                <a:cs typeface="MS PGothic"/>
              </a:rPr>
              <a:t>すく</a:t>
            </a:r>
            <a:r>
              <a:rPr dirty="0" sz="1400" spc="-5">
                <a:latin typeface="MS PGothic"/>
                <a:cs typeface="MS PGothic"/>
              </a:rPr>
              <a:t>な</a:t>
            </a:r>
            <a:r>
              <a:rPr dirty="0" sz="1400">
                <a:latin typeface="MS PGothic"/>
                <a:cs typeface="MS PGothic"/>
              </a:rPr>
              <a:t>る</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多様</a:t>
            </a:r>
            <a:r>
              <a:rPr dirty="0" sz="1400" spc="-5">
                <a:latin typeface="MS PGothic"/>
                <a:cs typeface="MS PGothic"/>
              </a:rPr>
              <a:t>な</a:t>
            </a:r>
            <a:r>
              <a:rPr dirty="0" sz="1400">
                <a:latin typeface="MS PGothic"/>
                <a:cs typeface="MS PGothic"/>
              </a:rPr>
              <a:t>働</a:t>
            </a:r>
            <a:r>
              <a:rPr dirty="0" sz="1400" spc="-5">
                <a:latin typeface="MS PGothic"/>
                <a:cs typeface="MS PGothic"/>
              </a:rPr>
              <a:t>き</a:t>
            </a:r>
            <a:r>
              <a:rPr dirty="0" sz="1400">
                <a:latin typeface="MS PGothic"/>
                <a:cs typeface="MS PGothic"/>
              </a:rPr>
              <a:t>方の推進</a:t>
            </a:r>
            <a:endParaRPr sz="1400">
              <a:latin typeface="MS PGothic"/>
              <a:cs typeface="MS PGothic"/>
            </a:endParaRPr>
          </a:p>
          <a:p>
            <a:pPr algn="ctr" marL="233679">
              <a:lnSpc>
                <a:spcPct val="100000"/>
              </a:lnSpc>
              <a:spcBef>
                <a:spcPts val="840"/>
              </a:spcBef>
            </a:pPr>
            <a:r>
              <a:rPr dirty="0" sz="1400">
                <a:latin typeface="MS PGothic"/>
                <a:cs typeface="MS PGothic"/>
              </a:rPr>
              <a:t>＋</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賃金上昇の期待値向上</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企業の人材雇用</a:t>
            </a:r>
            <a:r>
              <a:rPr dirty="0" sz="1400" spc="5">
                <a:latin typeface="MS PGothic"/>
                <a:cs typeface="MS PGothic"/>
              </a:rPr>
              <a:t>イ</a:t>
            </a:r>
            <a:r>
              <a:rPr dirty="0" sz="1400" spc="-10">
                <a:latin typeface="MS PGothic"/>
                <a:cs typeface="MS PGothic"/>
              </a:rPr>
              <a:t>ン</a:t>
            </a:r>
            <a:r>
              <a:rPr dirty="0" sz="1400" spc="-5">
                <a:latin typeface="MS PGothic"/>
                <a:cs typeface="MS PGothic"/>
              </a:rPr>
              <a:t>セ</a:t>
            </a:r>
            <a:r>
              <a:rPr dirty="0" sz="1400" spc="-10">
                <a:latin typeface="MS PGothic"/>
                <a:cs typeface="MS PGothic"/>
              </a:rPr>
              <a:t>ン</a:t>
            </a:r>
            <a:r>
              <a:rPr dirty="0" sz="1400" spc="-5">
                <a:latin typeface="MS PGothic"/>
                <a:cs typeface="MS PGothic"/>
              </a:rPr>
              <a:t>テ</a:t>
            </a:r>
            <a:r>
              <a:rPr dirty="0" sz="1400" spc="5">
                <a:latin typeface="MS PGothic"/>
                <a:cs typeface="MS PGothic"/>
              </a:rPr>
              <a:t>ィ</a:t>
            </a:r>
            <a:r>
              <a:rPr dirty="0" sz="1400">
                <a:latin typeface="MS PGothic"/>
                <a:cs typeface="MS PGothic"/>
              </a:rPr>
              <a:t>ブ向上</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労働集約型企業の賃金水準向上</a:t>
            </a:r>
            <a:endParaRPr sz="1400">
              <a:latin typeface="MS PGothic"/>
              <a:cs typeface="MS PGothic"/>
            </a:endParaRPr>
          </a:p>
          <a:p>
            <a:pPr algn="ctr" marL="233045">
              <a:lnSpc>
                <a:spcPct val="100000"/>
              </a:lnSpc>
              <a:spcBef>
                <a:spcPts val="840"/>
              </a:spcBef>
            </a:pPr>
            <a:r>
              <a:rPr dirty="0" sz="1400">
                <a:latin typeface="MS PGothic"/>
                <a:cs typeface="MS PGothic"/>
              </a:rPr>
              <a:t>＋</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企業：</a:t>
            </a:r>
            <a:r>
              <a:rPr dirty="0" sz="1400" spc="-30">
                <a:latin typeface="MS PGothic"/>
                <a:cs typeface="MS PGothic"/>
              </a:rPr>
              <a:t> </a:t>
            </a:r>
            <a:r>
              <a:rPr dirty="0" sz="1400">
                <a:latin typeface="MS PGothic"/>
                <a:cs typeface="MS PGothic"/>
              </a:rPr>
              <a:t>労働紛争の不確実性が下がる</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労働者：</a:t>
            </a:r>
            <a:r>
              <a:rPr dirty="0" sz="1400" spc="-30">
                <a:latin typeface="MS PGothic"/>
                <a:cs typeface="MS PGothic"/>
              </a:rPr>
              <a:t> </a:t>
            </a:r>
            <a:r>
              <a:rPr dirty="0" sz="1400">
                <a:latin typeface="MS PGothic"/>
                <a:cs typeface="MS PGothic"/>
              </a:rPr>
              <a:t>不当解雇</a:t>
            </a:r>
            <a:r>
              <a:rPr dirty="0" sz="1400" spc="-5">
                <a:latin typeface="MS PGothic"/>
                <a:cs typeface="MS PGothic"/>
              </a:rPr>
              <a:t>リス</a:t>
            </a:r>
            <a:r>
              <a:rPr dirty="0" sz="1400" spc="-10">
                <a:latin typeface="MS PGothic"/>
                <a:cs typeface="MS PGothic"/>
              </a:rPr>
              <a:t>ク</a:t>
            </a:r>
            <a:r>
              <a:rPr dirty="0" sz="1400">
                <a:latin typeface="MS PGothic"/>
                <a:cs typeface="MS PGothic"/>
              </a:rPr>
              <a:t>が下がる</a:t>
            </a:r>
            <a:endParaRPr sz="1400">
              <a:latin typeface="MS PGothic"/>
              <a:cs typeface="MS PGothic"/>
            </a:endParaRPr>
          </a:p>
        </p:txBody>
      </p:sp>
      <p:pic>
        <p:nvPicPr>
          <p:cNvPr id="6" name="object 6"/>
          <p:cNvPicPr/>
          <p:nvPr/>
        </p:nvPicPr>
        <p:blipFill>
          <a:blip r:embed="rId3" cstate="print"/>
          <a:stretch>
            <a:fillRect/>
          </a:stretch>
        </p:blipFill>
        <p:spPr>
          <a:xfrm>
            <a:off x="417830" y="910590"/>
            <a:ext cx="398779" cy="2400299"/>
          </a:xfrm>
          <a:prstGeom prst="rect">
            <a:avLst/>
          </a:prstGeom>
        </p:spPr>
      </p:pic>
      <p:sp>
        <p:nvSpPr>
          <p:cNvPr id="7" name="object 7"/>
          <p:cNvSpPr txBox="1"/>
          <p:nvPr/>
        </p:nvSpPr>
        <p:spPr>
          <a:xfrm>
            <a:off x="417830" y="910589"/>
            <a:ext cx="398780" cy="2400300"/>
          </a:xfrm>
          <a:prstGeom prst="rect">
            <a:avLst/>
          </a:prstGeom>
          <a:ln w="12700">
            <a:solidFill>
              <a:srgbClr val="7E7E7E"/>
            </a:solidFill>
          </a:ln>
        </p:spPr>
        <p:txBody>
          <a:bodyPr wrap="square" lIns="0" tIns="27305" rIns="0" bIns="0" rtlCol="0" vert="eaVert">
            <a:spAutoFit/>
          </a:bodyPr>
          <a:lstStyle/>
          <a:p>
            <a:pPr marL="289560">
              <a:lnSpc>
                <a:spcPct val="100000"/>
              </a:lnSpc>
              <a:spcBef>
                <a:spcPts val="215"/>
              </a:spcBef>
            </a:pPr>
            <a:r>
              <a:rPr dirty="0" sz="1400" b="1">
                <a:latin typeface="MS PGothic"/>
                <a:cs typeface="MS PGothic"/>
              </a:rPr>
              <a:t>富</a:t>
            </a:r>
            <a:r>
              <a:rPr dirty="0" sz="1400" spc="-140" b="1">
                <a:latin typeface="MS PGothic"/>
                <a:cs typeface="MS PGothic"/>
              </a:rPr>
              <a:t>の</a:t>
            </a:r>
            <a:r>
              <a:rPr dirty="0" sz="1400" spc="-20" b="1">
                <a:latin typeface="MS PGothic"/>
                <a:cs typeface="MS PGothic"/>
              </a:rPr>
              <a:t>再分</a:t>
            </a:r>
            <a:r>
              <a:rPr dirty="0" sz="1400" b="1">
                <a:latin typeface="MS PGothic"/>
                <a:cs typeface="MS PGothic"/>
              </a:rPr>
              <a:t>配</a:t>
            </a:r>
            <a:r>
              <a:rPr dirty="0" sz="1400" spc="-135" b="1">
                <a:latin typeface="MS PGothic"/>
                <a:cs typeface="MS PGothic"/>
              </a:rPr>
              <a:t> </a:t>
            </a:r>
            <a:r>
              <a:rPr dirty="0" sz="1400" spc="220" b="1">
                <a:latin typeface="MS PGothic"/>
                <a:cs typeface="MS PGothic"/>
              </a:rPr>
              <a:t>・</a:t>
            </a:r>
            <a:r>
              <a:rPr dirty="0" sz="1400" b="1">
                <a:latin typeface="MS PGothic"/>
                <a:cs typeface="MS PGothic"/>
              </a:rPr>
              <a:t>社会</a:t>
            </a:r>
            <a:r>
              <a:rPr dirty="0" sz="1400" spc="-20" b="1">
                <a:latin typeface="MS PGothic"/>
                <a:cs typeface="MS PGothic"/>
              </a:rPr>
              <a:t>保</a:t>
            </a:r>
            <a:r>
              <a:rPr dirty="0" sz="1400" b="1">
                <a:latin typeface="MS PGothic"/>
                <a:cs typeface="MS PGothic"/>
              </a:rPr>
              <a:t>障</a:t>
            </a:r>
            <a:endParaRPr sz="1400">
              <a:latin typeface="MS PGothic"/>
              <a:cs typeface="MS PGothic"/>
            </a:endParaRPr>
          </a:p>
        </p:txBody>
      </p:sp>
      <p:pic>
        <p:nvPicPr>
          <p:cNvPr id="8" name="object 8"/>
          <p:cNvPicPr/>
          <p:nvPr/>
        </p:nvPicPr>
        <p:blipFill>
          <a:blip r:embed="rId4" cstate="print"/>
          <a:stretch>
            <a:fillRect/>
          </a:stretch>
        </p:blipFill>
        <p:spPr>
          <a:xfrm>
            <a:off x="417830" y="4156709"/>
            <a:ext cx="398780" cy="2153920"/>
          </a:xfrm>
          <a:prstGeom prst="rect">
            <a:avLst/>
          </a:prstGeom>
        </p:spPr>
      </p:pic>
      <p:sp>
        <p:nvSpPr>
          <p:cNvPr id="9" name="object 9"/>
          <p:cNvSpPr txBox="1"/>
          <p:nvPr/>
        </p:nvSpPr>
        <p:spPr>
          <a:xfrm>
            <a:off x="417830" y="4156709"/>
            <a:ext cx="398780" cy="2153920"/>
          </a:xfrm>
          <a:prstGeom prst="rect">
            <a:avLst/>
          </a:prstGeom>
          <a:ln w="12700">
            <a:solidFill>
              <a:srgbClr val="7E7E7E"/>
            </a:solidFill>
          </a:ln>
        </p:spPr>
        <p:txBody>
          <a:bodyPr wrap="square" lIns="0" tIns="34290" rIns="0" bIns="0" rtlCol="0" vert="eaVert">
            <a:spAutoFit/>
          </a:bodyPr>
          <a:lstStyle/>
          <a:p>
            <a:pPr marL="410209">
              <a:lnSpc>
                <a:spcPct val="100000"/>
              </a:lnSpc>
              <a:spcBef>
                <a:spcPts val="270"/>
              </a:spcBef>
            </a:pPr>
            <a:r>
              <a:rPr dirty="0" sz="1400" b="1">
                <a:latin typeface="MS UI Gothic"/>
                <a:cs typeface="MS UI Gothic"/>
              </a:rPr>
              <a:t>労</a:t>
            </a:r>
            <a:r>
              <a:rPr dirty="0" sz="1400" spc="-15" b="1">
                <a:latin typeface="MS UI Gothic"/>
                <a:cs typeface="MS UI Gothic"/>
              </a:rPr>
              <a:t> </a:t>
            </a:r>
            <a:r>
              <a:rPr dirty="0" sz="1400" b="1">
                <a:latin typeface="MS UI Gothic"/>
                <a:cs typeface="MS UI Gothic"/>
              </a:rPr>
              <a:t>働</a:t>
            </a:r>
            <a:r>
              <a:rPr dirty="0" sz="1400" spc="-35" b="1">
                <a:latin typeface="MS UI Gothic"/>
                <a:cs typeface="MS UI Gothic"/>
              </a:rPr>
              <a:t> </a:t>
            </a:r>
            <a:r>
              <a:rPr dirty="0" sz="1400" b="1">
                <a:latin typeface="MS UI Gothic"/>
                <a:cs typeface="MS UI Gothic"/>
              </a:rPr>
              <a:t>市</a:t>
            </a:r>
            <a:r>
              <a:rPr dirty="0" sz="1400" spc="-15" b="1">
                <a:latin typeface="MS UI Gothic"/>
                <a:cs typeface="MS UI Gothic"/>
              </a:rPr>
              <a:t> </a:t>
            </a:r>
            <a:r>
              <a:rPr dirty="0" sz="1400" b="1">
                <a:latin typeface="MS UI Gothic"/>
                <a:cs typeface="MS UI Gothic"/>
              </a:rPr>
              <a:t>場</a:t>
            </a:r>
            <a:r>
              <a:rPr dirty="0" sz="1400" spc="-15" b="1">
                <a:latin typeface="MS UI Gothic"/>
                <a:cs typeface="MS UI Gothic"/>
              </a:rPr>
              <a:t> </a:t>
            </a:r>
            <a:r>
              <a:rPr dirty="0" sz="1400" b="1">
                <a:latin typeface="MS UI Gothic"/>
                <a:cs typeface="MS UI Gothic"/>
              </a:rPr>
              <a:t>改</a:t>
            </a:r>
            <a:r>
              <a:rPr dirty="0" sz="1400" spc="-35" b="1">
                <a:latin typeface="MS UI Gothic"/>
                <a:cs typeface="MS UI Gothic"/>
              </a:rPr>
              <a:t> </a:t>
            </a:r>
            <a:r>
              <a:rPr dirty="0" sz="1400" b="1">
                <a:latin typeface="MS UI Gothic"/>
                <a:cs typeface="MS UI Gothic"/>
              </a:rPr>
              <a:t>革</a:t>
            </a:r>
            <a:endParaRPr sz="1400">
              <a:latin typeface="MS UI Gothic"/>
              <a:cs typeface="MS UI Gothic"/>
            </a:endParaRPr>
          </a:p>
        </p:txBody>
      </p:sp>
      <p:grpSp>
        <p:nvGrpSpPr>
          <p:cNvPr id="10" name="object 10"/>
          <p:cNvGrpSpPr/>
          <p:nvPr/>
        </p:nvGrpSpPr>
        <p:grpSpPr>
          <a:xfrm>
            <a:off x="988377" y="904557"/>
            <a:ext cx="4601845" cy="2409825"/>
            <a:chOff x="988377" y="904557"/>
            <a:chExt cx="4601845" cy="2409825"/>
          </a:xfrm>
        </p:grpSpPr>
        <p:pic>
          <p:nvPicPr>
            <p:cNvPr id="11" name="object 11"/>
            <p:cNvPicPr/>
            <p:nvPr/>
          </p:nvPicPr>
          <p:blipFill>
            <a:blip r:embed="rId5" cstate="print"/>
            <a:stretch>
              <a:fillRect/>
            </a:stretch>
          </p:blipFill>
          <p:spPr>
            <a:xfrm>
              <a:off x="993140" y="909320"/>
              <a:ext cx="4592319" cy="2400299"/>
            </a:xfrm>
            <a:prstGeom prst="rect">
              <a:avLst/>
            </a:prstGeom>
          </p:spPr>
        </p:pic>
        <p:sp>
          <p:nvSpPr>
            <p:cNvPr id="12" name="object 12"/>
            <p:cNvSpPr/>
            <p:nvPr/>
          </p:nvSpPr>
          <p:spPr>
            <a:xfrm>
              <a:off x="993139" y="909319"/>
              <a:ext cx="4592320" cy="2400300"/>
            </a:xfrm>
            <a:custGeom>
              <a:avLst/>
              <a:gdLst/>
              <a:ahLst/>
              <a:cxnLst/>
              <a:rect l="l" t="t" r="r" b="b"/>
              <a:pathLst>
                <a:path w="4592320" h="2400300">
                  <a:moveTo>
                    <a:pt x="0" y="0"/>
                  </a:moveTo>
                  <a:lnTo>
                    <a:pt x="3938003" y="0"/>
                  </a:lnTo>
                  <a:lnTo>
                    <a:pt x="4592320" y="1200150"/>
                  </a:lnTo>
                  <a:lnTo>
                    <a:pt x="3938003" y="2400300"/>
                  </a:lnTo>
                  <a:lnTo>
                    <a:pt x="0" y="2400300"/>
                  </a:lnTo>
                  <a:lnTo>
                    <a:pt x="0" y="0"/>
                  </a:lnTo>
                  <a:close/>
                </a:path>
              </a:pathLst>
            </a:custGeom>
            <a:ln w="9525">
              <a:solidFill>
                <a:srgbClr val="000000"/>
              </a:solidFill>
            </a:ln>
          </p:spPr>
          <p:txBody>
            <a:bodyPr wrap="square" lIns="0" tIns="0" rIns="0" bIns="0" rtlCol="0"/>
            <a:lstStyle/>
            <a:p/>
          </p:txBody>
        </p:sp>
      </p:grpSp>
      <p:sp>
        <p:nvSpPr>
          <p:cNvPr id="13" name="object 13"/>
          <p:cNvSpPr txBox="1"/>
          <p:nvPr/>
        </p:nvSpPr>
        <p:spPr>
          <a:xfrm>
            <a:off x="1187767" y="1080769"/>
            <a:ext cx="2021839" cy="665480"/>
          </a:xfrm>
          <a:prstGeom prst="rect">
            <a:avLst/>
          </a:prstGeom>
        </p:spPr>
        <p:txBody>
          <a:bodyPr wrap="square" lIns="0" tIns="119380" rIns="0" bIns="0" rtlCol="0" vert="horz">
            <a:spAutoFit/>
          </a:bodyPr>
          <a:lstStyle/>
          <a:p>
            <a:pPr marL="273685" indent="-261620">
              <a:lnSpc>
                <a:spcPct val="100000"/>
              </a:lnSpc>
              <a:spcBef>
                <a:spcPts val="940"/>
              </a:spcBef>
              <a:buFont typeface="Segoe UI Emoji"/>
              <a:buChar char="◼"/>
              <a:tabLst>
                <a:tab pos="274320" algn="l"/>
              </a:tabLst>
            </a:pPr>
            <a:r>
              <a:rPr dirty="0" sz="1400" spc="5">
                <a:latin typeface="Arial"/>
                <a:cs typeface="Arial"/>
              </a:rPr>
              <a:t>B</a:t>
            </a:r>
            <a:r>
              <a:rPr dirty="0" sz="1400" spc="-10">
                <a:latin typeface="Arial"/>
                <a:cs typeface="Arial"/>
              </a:rPr>
              <a:t>I</a:t>
            </a:r>
            <a:r>
              <a:rPr dirty="0" sz="1400">
                <a:latin typeface="MS PGothic"/>
                <a:cs typeface="MS PGothic"/>
              </a:rPr>
              <a:t>（</a:t>
            </a:r>
            <a:r>
              <a:rPr dirty="0" sz="1400" spc="-5">
                <a:latin typeface="MS PGothic"/>
                <a:cs typeface="MS PGothic"/>
              </a:rPr>
              <a:t>ベ</a:t>
            </a:r>
            <a:r>
              <a:rPr dirty="0" sz="1400" spc="-10">
                <a:latin typeface="MS PGothic"/>
                <a:cs typeface="MS PGothic"/>
              </a:rPr>
              <a:t>ー</a:t>
            </a:r>
            <a:r>
              <a:rPr dirty="0" sz="1400">
                <a:latin typeface="MS PGothic"/>
                <a:cs typeface="MS PGothic"/>
              </a:rPr>
              <a:t>シ</a:t>
            </a:r>
            <a:r>
              <a:rPr dirty="0" sz="1400" spc="-10">
                <a:latin typeface="MS PGothic"/>
                <a:cs typeface="MS PGothic"/>
              </a:rPr>
              <a:t>ック</a:t>
            </a:r>
            <a:r>
              <a:rPr dirty="0" sz="1400" spc="5">
                <a:latin typeface="MS PGothic"/>
                <a:cs typeface="MS PGothic"/>
              </a:rPr>
              <a:t>イ</a:t>
            </a:r>
            <a:r>
              <a:rPr dirty="0" sz="1400" spc="-10">
                <a:latin typeface="MS PGothic"/>
                <a:cs typeface="MS PGothic"/>
              </a:rPr>
              <a:t>ン</a:t>
            </a:r>
            <a:r>
              <a:rPr dirty="0" sz="1400" spc="5">
                <a:latin typeface="MS PGothic"/>
                <a:cs typeface="MS PGothic"/>
              </a:rPr>
              <a:t>カ</a:t>
            </a:r>
            <a:r>
              <a:rPr dirty="0" sz="1400" spc="-10">
                <a:latin typeface="MS PGothic"/>
                <a:cs typeface="MS PGothic"/>
              </a:rPr>
              <a:t>ム</a:t>
            </a:r>
            <a:r>
              <a:rPr dirty="0" sz="1400">
                <a:latin typeface="MS PGothic"/>
                <a:cs typeface="MS PGothic"/>
              </a:rPr>
              <a:t>）</a:t>
            </a:r>
            <a:endParaRPr sz="1400">
              <a:latin typeface="MS PGothic"/>
              <a:cs typeface="MS PGothic"/>
            </a:endParaRPr>
          </a:p>
          <a:p>
            <a:pPr algn="ctr" marR="215900">
              <a:lnSpc>
                <a:spcPct val="100000"/>
              </a:lnSpc>
              <a:spcBef>
                <a:spcPts val="840"/>
              </a:spcBef>
            </a:pPr>
            <a:r>
              <a:rPr dirty="0" sz="1400">
                <a:latin typeface="MS PGothic"/>
                <a:cs typeface="MS PGothic"/>
              </a:rPr>
              <a:t>＋</a:t>
            </a:r>
            <a:endParaRPr sz="1400">
              <a:latin typeface="MS PGothic"/>
              <a:cs typeface="MS PGothic"/>
            </a:endParaRPr>
          </a:p>
        </p:txBody>
      </p:sp>
      <p:sp>
        <p:nvSpPr>
          <p:cNvPr id="14" name="object 14"/>
          <p:cNvSpPr txBox="1"/>
          <p:nvPr/>
        </p:nvSpPr>
        <p:spPr>
          <a:xfrm>
            <a:off x="1187411" y="1720849"/>
            <a:ext cx="2698115" cy="1305560"/>
          </a:xfrm>
          <a:prstGeom prst="rect">
            <a:avLst/>
          </a:prstGeom>
        </p:spPr>
        <p:txBody>
          <a:bodyPr wrap="square" lIns="0" tIns="119380" rIns="0" bIns="0" rtlCol="0" vert="horz">
            <a:spAutoFit/>
          </a:bodyPr>
          <a:lstStyle/>
          <a:p>
            <a:pPr marL="274320" indent="-262255">
              <a:lnSpc>
                <a:spcPct val="100000"/>
              </a:lnSpc>
              <a:spcBef>
                <a:spcPts val="940"/>
              </a:spcBef>
              <a:buFont typeface="Segoe UI Emoji"/>
              <a:buChar char="◼"/>
              <a:tabLst>
                <a:tab pos="274955" algn="l"/>
              </a:tabLst>
            </a:pPr>
            <a:r>
              <a:rPr dirty="0" sz="1400">
                <a:latin typeface="MS PGothic"/>
                <a:cs typeface="MS PGothic"/>
              </a:rPr>
              <a:t>年金制度改革</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持続可能</a:t>
            </a:r>
            <a:r>
              <a:rPr dirty="0" sz="1400" spc="-5">
                <a:latin typeface="MS PGothic"/>
                <a:cs typeface="MS PGothic"/>
              </a:rPr>
              <a:t>な</a:t>
            </a:r>
            <a:r>
              <a:rPr dirty="0" sz="1400">
                <a:latin typeface="MS PGothic"/>
                <a:cs typeface="MS PGothic"/>
              </a:rPr>
              <a:t>医療・介護シ</a:t>
            </a:r>
            <a:r>
              <a:rPr dirty="0" sz="1400" spc="-5">
                <a:latin typeface="MS PGothic"/>
                <a:cs typeface="MS PGothic"/>
              </a:rPr>
              <a:t>ステ</a:t>
            </a:r>
            <a:r>
              <a:rPr dirty="0" sz="1400">
                <a:latin typeface="MS PGothic"/>
                <a:cs typeface="MS PGothic"/>
              </a:rPr>
              <a:t>ム</a:t>
            </a:r>
            <a:endParaRPr sz="1400">
              <a:latin typeface="MS PGothic"/>
              <a:cs typeface="MS PGothic"/>
            </a:endParaRPr>
          </a:p>
          <a:p>
            <a:pPr marL="274320" indent="-262255">
              <a:lnSpc>
                <a:spcPct val="100000"/>
              </a:lnSpc>
              <a:spcBef>
                <a:spcPts val="840"/>
              </a:spcBef>
              <a:buFont typeface="Segoe UI Emoji"/>
              <a:buChar char="◼"/>
              <a:tabLst>
                <a:tab pos="274955" algn="l"/>
              </a:tabLst>
            </a:pPr>
            <a:r>
              <a:rPr dirty="0" sz="1400">
                <a:latin typeface="MS PGothic"/>
                <a:cs typeface="MS PGothic"/>
              </a:rPr>
              <a:t>教育無償化</a:t>
            </a:r>
            <a:r>
              <a:rPr dirty="0" sz="1400" spc="-10">
                <a:latin typeface="MS PGothic"/>
                <a:cs typeface="MS PGothic"/>
              </a:rPr>
              <a:t>、</a:t>
            </a:r>
            <a:r>
              <a:rPr dirty="0" sz="1400">
                <a:latin typeface="MS PGothic"/>
                <a:cs typeface="MS PGothic"/>
              </a:rPr>
              <a:t>子育</a:t>
            </a:r>
            <a:r>
              <a:rPr dirty="0" sz="1400" spc="-5">
                <a:latin typeface="MS PGothic"/>
                <a:cs typeface="MS PGothic"/>
              </a:rPr>
              <a:t>て</a:t>
            </a:r>
            <a:r>
              <a:rPr dirty="0" sz="1400">
                <a:latin typeface="MS PGothic"/>
                <a:cs typeface="MS PGothic"/>
              </a:rPr>
              <a:t>世代の支援</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社会的弱者の救済</a:t>
            </a:r>
            <a:endParaRPr sz="1400">
              <a:latin typeface="MS PGothic"/>
              <a:cs typeface="MS PGothic"/>
            </a:endParaRPr>
          </a:p>
        </p:txBody>
      </p:sp>
      <p:grpSp>
        <p:nvGrpSpPr>
          <p:cNvPr id="15" name="object 15"/>
          <p:cNvGrpSpPr/>
          <p:nvPr/>
        </p:nvGrpSpPr>
        <p:grpSpPr>
          <a:xfrm>
            <a:off x="988377" y="4150677"/>
            <a:ext cx="4601845" cy="2163445"/>
            <a:chOff x="988377" y="4150677"/>
            <a:chExt cx="4601845" cy="2163445"/>
          </a:xfrm>
        </p:grpSpPr>
        <p:pic>
          <p:nvPicPr>
            <p:cNvPr id="16" name="object 16"/>
            <p:cNvPicPr/>
            <p:nvPr/>
          </p:nvPicPr>
          <p:blipFill>
            <a:blip r:embed="rId6" cstate="print"/>
            <a:stretch>
              <a:fillRect/>
            </a:stretch>
          </p:blipFill>
          <p:spPr>
            <a:xfrm>
              <a:off x="993139" y="4155440"/>
              <a:ext cx="4592320" cy="2153920"/>
            </a:xfrm>
            <a:prstGeom prst="rect">
              <a:avLst/>
            </a:prstGeom>
          </p:spPr>
        </p:pic>
        <p:sp>
          <p:nvSpPr>
            <p:cNvPr id="17" name="object 17"/>
            <p:cNvSpPr/>
            <p:nvPr/>
          </p:nvSpPr>
          <p:spPr>
            <a:xfrm>
              <a:off x="993139" y="4155440"/>
              <a:ext cx="4592320" cy="2153920"/>
            </a:xfrm>
            <a:custGeom>
              <a:avLst/>
              <a:gdLst/>
              <a:ahLst/>
              <a:cxnLst/>
              <a:rect l="l" t="t" r="r" b="b"/>
              <a:pathLst>
                <a:path w="4592320" h="2153920">
                  <a:moveTo>
                    <a:pt x="0" y="0"/>
                  </a:moveTo>
                  <a:lnTo>
                    <a:pt x="3911168" y="0"/>
                  </a:lnTo>
                  <a:lnTo>
                    <a:pt x="4592320" y="1076960"/>
                  </a:lnTo>
                  <a:lnTo>
                    <a:pt x="3911168" y="2153920"/>
                  </a:lnTo>
                  <a:lnTo>
                    <a:pt x="0" y="2153920"/>
                  </a:lnTo>
                  <a:lnTo>
                    <a:pt x="0" y="0"/>
                  </a:lnTo>
                  <a:close/>
                </a:path>
              </a:pathLst>
            </a:custGeom>
            <a:ln w="9525">
              <a:solidFill>
                <a:srgbClr val="000000"/>
              </a:solidFill>
            </a:ln>
          </p:spPr>
          <p:txBody>
            <a:bodyPr wrap="square" lIns="0" tIns="0" rIns="0" bIns="0" rtlCol="0"/>
            <a:lstStyle/>
            <a:p/>
          </p:txBody>
        </p:sp>
      </p:grpSp>
      <p:sp>
        <p:nvSpPr>
          <p:cNvPr id="18" name="object 18"/>
          <p:cNvSpPr txBox="1"/>
          <p:nvPr/>
        </p:nvSpPr>
        <p:spPr>
          <a:xfrm>
            <a:off x="1188139" y="4307864"/>
            <a:ext cx="2971800" cy="238760"/>
          </a:xfrm>
          <a:prstGeom prst="rect">
            <a:avLst/>
          </a:prstGeom>
        </p:spPr>
        <p:txBody>
          <a:bodyPr wrap="square" lIns="0" tIns="12700" rIns="0" bIns="0" rtlCol="0" vert="horz">
            <a:spAutoFit/>
          </a:bodyPr>
          <a:lstStyle/>
          <a:p>
            <a:pPr marL="12700">
              <a:lnSpc>
                <a:spcPct val="100000"/>
              </a:lnSpc>
              <a:spcBef>
                <a:spcPts val="100"/>
              </a:spcBef>
            </a:pPr>
            <a:r>
              <a:rPr dirty="0" sz="1400">
                <a:latin typeface="MS PGothic"/>
                <a:cs typeface="MS PGothic"/>
              </a:rPr>
              <a:t>＜雇用の流動化（</a:t>
            </a:r>
            <a:r>
              <a:rPr dirty="0" sz="1400" spc="-10">
                <a:latin typeface="MS PGothic"/>
                <a:cs typeface="MS PGothic"/>
              </a:rPr>
              <a:t>フ</a:t>
            </a:r>
            <a:r>
              <a:rPr dirty="0" sz="1400" spc="5">
                <a:latin typeface="MS PGothic"/>
                <a:cs typeface="MS PGothic"/>
              </a:rPr>
              <a:t>レ</a:t>
            </a:r>
            <a:r>
              <a:rPr dirty="0" sz="1400" spc="-10">
                <a:latin typeface="MS PGothic"/>
                <a:cs typeface="MS PGothic"/>
              </a:rPr>
              <a:t>キ</a:t>
            </a:r>
            <a:r>
              <a:rPr dirty="0" sz="1400">
                <a:latin typeface="MS PGothic"/>
                <a:cs typeface="MS PGothic"/>
              </a:rPr>
              <a:t>シ</a:t>
            </a:r>
            <a:r>
              <a:rPr dirty="0" sz="1400" spc="-10">
                <a:latin typeface="MS PGothic"/>
                <a:cs typeface="MS PGothic"/>
              </a:rPr>
              <a:t>キ</a:t>
            </a:r>
            <a:r>
              <a:rPr dirty="0" sz="1400">
                <a:latin typeface="MS PGothic"/>
                <a:cs typeface="MS PGothic"/>
              </a:rPr>
              <a:t>ュ</a:t>
            </a:r>
            <a:r>
              <a:rPr dirty="0" sz="1400" spc="-5">
                <a:latin typeface="MS PGothic"/>
                <a:cs typeface="MS PGothic"/>
              </a:rPr>
              <a:t>リテ</a:t>
            </a:r>
            <a:r>
              <a:rPr dirty="0" sz="1400" spc="5">
                <a:latin typeface="MS PGothic"/>
                <a:cs typeface="MS PGothic"/>
              </a:rPr>
              <a:t>ィ</a:t>
            </a:r>
            <a:r>
              <a:rPr dirty="0" sz="1400">
                <a:latin typeface="MS PGothic"/>
                <a:cs typeface="MS PGothic"/>
              </a:rPr>
              <a:t>）＞</a:t>
            </a:r>
            <a:endParaRPr sz="1400">
              <a:latin typeface="MS PGothic"/>
              <a:cs typeface="MS PGothic"/>
            </a:endParaRPr>
          </a:p>
        </p:txBody>
      </p:sp>
      <p:sp>
        <p:nvSpPr>
          <p:cNvPr id="19" name="object 19"/>
          <p:cNvSpPr txBox="1"/>
          <p:nvPr/>
        </p:nvSpPr>
        <p:spPr>
          <a:xfrm>
            <a:off x="1188139" y="4602478"/>
            <a:ext cx="3934460" cy="1625600"/>
          </a:xfrm>
          <a:prstGeom prst="rect">
            <a:avLst/>
          </a:prstGeom>
        </p:spPr>
        <p:txBody>
          <a:bodyPr wrap="square" lIns="0" tIns="119380" rIns="0" bIns="0" rtlCol="0" vert="horz">
            <a:spAutoFit/>
          </a:bodyPr>
          <a:lstStyle/>
          <a:p>
            <a:pPr marL="273685" indent="-261620">
              <a:lnSpc>
                <a:spcPct val="100000"/>
              </a:lnSpc>
              <a:spcBef>
                <a:spcPts val="940"/>
              </a:spcBef>
              <a:buFont typeface="Segoe UI Emoji"/>
              <a:buChar char="◼"/>
              <a:tabLst>
                <a:tab pos="274320" algn="l"/>
              </a:tabLst>
            </a:pPr>
            <a:r>
              <a:rPr dirty="0" sz="1400">
                <a:latin typeface="MS PGothic"/>
                <a:cs typeface="MS PGothic"/>
              </a:rPr>
              <a:t>解雇規制の緩和（金銭解雇要件の整理）</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労働者の生活安定（失業時セ</a:t>
            </a:r>
            <a:r>
              <a:rPr dirty="0" sz="1400" spc="-10">
                <a:latin typeface="MS PGothic"/>
                <a:cs typeface="MS PGothic"/>
              </a:rPr>
              <a:t>ーフ</a:t>
            </a:r>
            <a:r>
              <a:rPr dirty="0" sz="1400" spc="-5">
                <a:latin typeface="MS PGothic"/>
                <a:cs typeface="MS PGothic"/>
              </a:rPr>
              <a:t>テ</a:t>
            </a:r>
            <a:r>
              <a:rPr dirty="0" sz="1400" spc="5">
                <a:latin typeface="MS PGothic"/>
                <a:cs typeface="MS PGothic"/>
              </a:rPr>
              <a:t>ィ</a:t>
            </a:r>
            <a:r>
              <a:rPr dirty="0" sz="1400" spc="-5">
                <a:latin typeface="MS PGothic"/>
                <a:cs typeface="MS PGothic"/>
              </a:rPr>
              <a:t>ネ</a:t>
            </a:r>
            <a:r>
              <a:rPr dirty="0" sz="1400" spc="-10">
                <a:latin typeface="MS PGothic"/>
                <a:cs typeface="MS PGothic"/>
              </a:rPr>
              <a:t>ット</a:t>
            </a:r>
            <a:r>
              <a:rPr dirty="0" sz="1400">
                <a:latin typeface="MS PGothic"/>
                <a:cs typeface="MS PGothic"/>
              </a:rPr>
              <a:t>強化）</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再就職支援の強化</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労働者の権利</a:t>
            </a:r>
            <a:r>
              <a:rPr dirty="0" sz="1400" spc="5">
                <a:latin typeface="MS PGothic"/>
                <a:cs typeface="MS PGothic"/>
              </a:rPr>
              <a:t>と</a:t>
            </a:r>
            <a:r>
              <a:rPr dirty="0" sz="1400">
                <a:latin typeface="MS PGothic"/>
                <a:cs typeface="MS PGothic"/>
              </a:rPr>
              <a:t>義務の整理</a:t>
            </a:r>
            <a:endParaRPr sz="1400">
              <a:latin typeface="MS PGothic"/>
              <a:cs typeface="MS PGothic"/>
            </a:endParaRPr>
          </a:p>
          <a:p>
            <a:pPr marL="273685" indent="-261620">
              <a:lnSpc>
                <a:spcPct val="100000"/>
              </a:lnSpc>
              <a:spcBef>
                <a:spcPts val="840"/>
              </a:spcBef>
              <a:buFont typeface="Segoe UI Emoji"/>
              <a:buChar char="◼"/>
              <a:tabLst>
                <a:tab pos="274320" algn="l"/>
              </a:tabLst>
            </a:pPr>
            <a:r>
              <a:rPr dirty="0" sz="1400">
                <a:latin typeface="MS PGothic"/>
                <a:cs typeface="MS PGothic"/>
              </a:rPr>
              <a:t>雇用に対</a:t>
            </a:r>
            <a:r>
              <a:rPr dirty="0" sz="1400" spc="-10">
                <a:latin typeface="MS PGothic"/>
                <a:cs typeface="MS PGothic"/>
              </a:rPr>
              <a:t>する</a:t>
            </a:r>
            <a:r>
              <a:rPr dirty="0" sz="1400" spc="5">
                <a:latin typeface="MS PGothic"/>
                <a:cs typeface="MS PGothic"/>
              </a:rPr>
              <a:t>イ</a:t>
            </a:r>
            <a:r>
              <a:rPr dirty="0" sz="1400" spc="-10">
                <a:latin typeface="MS PGothic"/>
                <a:cs typeface="MS PGothic"/>
              </a:rPr>
              <a:t>ン</a:t>
            </a:r>
            <a:r>
              <a:rPr dirty="0" sz="1400" spc="-5">
                <a:latin typeface="MS PGothic"/>
                <a:cs typeface="MS PGothic"/>
              </a:rPr>
              <a:t>セ</a:t>
            </a:r>
            <a:r>
              <a:rPr dirty="0" sz="1400" spc="-10">
                <a:latin typeface="MS PGothic"/>
                <a:cs typeface="MS PGothic"/>
              </a:rPr>
              <a:t>ン</a:t>
            </a:r>
            <a:r>
              <a:rPr dirty="0" sz="1400" spc="-5">
                <a:latin typeface="MS PGothic"/>
                <a:cs typeface="MS PGothic"/>
              </a:rPr>
              <a:t>テ</a:t>
            </a:r>
            <a:r>
              <a:rPr dirty="0" sz="1400" spc="5">
                <a:latin typeface="MS PGothic"/>
                <a:cs typeface="MS PGothic"/>
              </a:rPr>
              <a:t>ィ</a:t>
            </a:r>
            <a:r>
              <a:rPr dirty="0" sz="1400">
                <a:latin typeface="MS PGothic"/>
                <a:cs typeface="MS PGothic"/>
              </a:rPr>
              <a:t>ブ（税制）</a:t>
            </a:r>
            <a:endParaRPr sz="1400">
              <a:latin typeface="MS PGothic"/>
              <a:cs typeface="MS PGothic"/>
            </a:endParaRPr>
          </a:p>
        </p:txBody>
      </p:sp>
      <p:grpSp>
        <p:nvGrpSpPr>
          <p:cNvPr id="20" name="object 20"/>
          <p:cNvGrpSpPr/>
          <p:nvPr/>
        </p:nvGrpSpPr>
        <p:grpSpPr>
          <a:xfrm>
            <a:off x="1925156" y="3508199"/>
            <a:ext cx="691515" cy="448945"/>
            <a:chOff x="1925156" y="3508199"/>
            <a:chExt cx="691515" cy="448945"/>
          </a:xfrm>
        </p:grpSpPr>
        <p:sp>
          <p:nvSpPr>
            <p:cNvPr id="21" name="object 21"/>
            <p:cNvSpPr/>
            <p:nvPr/>
          </p:nvSpPr>
          <p:spPr>
            <a:xfrm>
              <a:off x="1929918" y="3512962"/>
              <a:ext cx="681990" cy="439420"/>
            </a:xfrm>
            <a:custGeom>
              <a:avLst/>
              <a:gdLst/>
              <a:ahLst/>
              <a:cxnLst/>
              <a:rect l="l" t="t" r="r" b="b"/>
              <a:pathLst>
                <a:path w="681989" h="439420">
                  <a:moveTo>
                    <a:pt x="617715" y="0"/>
                  </a:moveTo>
                  <a:lnTo>
                    <a:pt x="340842" y="140220"/>
                  </a:lnTo>
                  <a:lnTo>
                    <a:pt x="63969" y="0"/>
                  </a:lnTo>
                  <a:lnTo>
                    <a:pt x="0" y="126314"/>
                  </a:lnTo>
                  <a:lnTo>
                    <a:pt x="184150" y="219570"/>
                  </a:lnTo>
                  <a:lnTo>
                    <a:pt x="0" y="312826"/>
                  </a:lnTo>
                  <a:lnTo>
                    <a:pt x="63969" y="439127"/>
                  </a:lnTo>
                  <a:lnTo>
                    <a:pt x="340842" y="298919"/>
                  </a:lnTo>
                  <a:lnTo>
                    <a:pt x="617715" y="439127"/>
                  </a:lnTo>
                  <a:lnTo>
                    <a:pt x="681685" y="312826"/>
                  </a:lnTo>
                  <a:lnTo>
                    <a:pt x="497535" y="219570"/>
                  </a:lnTo>
                  <a:lnTo>
                    <a:pt x="681685" y="126314"/>
                  </a:lnTo>
                  <a:lnTo>
                    <a:pt x="617715" y="0"/>
                  </a:lnTo>
                  <a:close/>
                </a:path>
              </a:pathLst>
            </a:custGeom>
            <a:solidFill>
              <a:srgbClr val="B8DF8B">
                <a:alpha val="45881"/>
              </a:srgbClr>
            </a:solidFill>
          </p:spPr>
          <p:txBody>
            <a:bodyPr wrap="square" lIns="0" tIns="0" rIns="0" bIns="0" rtlCol="0"/>
            <a:lstStyle/>
            <a:p/>
          </p:txBody>
        </p:sp>
        <p:sp>
          <p:nvSpPr>
            <p:cNvPr id="22" name="object 22"/>
            <p:cNvSpPr/>
            <p:nvPr/>
          </p:nvSpPr>
          <p:spPr>
            <a:xfrm>
              <a:off x="1929918" y="3512962"/>
              <a:ext cx="681990" cy="439420"/>
            </a:xfrm>
            <a:custGeom>
              <a:avLst/>
              <a:gdLst/>
              <a:ahLst/>
              <a:cxnLst/>
              <a:rect l="l" t="t" r="r" b="b"/>
              <a:pathLst>
                <a:path w="681989" h="439420">
                  <a:moveTo>
                    <a:pt x="0" y="126314"/>
                  </a:moveTo>
                  <a:lnTo>
                    <a:pt x="63969" y="0"/>
                  </a:lnTo>
                  <a:lnTo>
                    <a:pt x="340842" y="140220"/>
                  </a:lnTo>
                  <a:lnTo>
                    <a:pt x="617715" y="0"/>
                  </a:lnTo>
                  <a:lnTo>
                    <a:pt x="681685" y="126314"/>
                  </a:lnTo>
                  <a:lnTo>
                    <a:pt x="497535" y="219570"/>
                  </a:lnTo>
                  <a:lnTo>
                    <a:pt x="681685" y="312826"/>
                  </a:lnTo>
                  <a:lnTo>
                    <a:pt x="617715" y="439127"/>
                  </a:lnTo>
                  <a:lnTo>
                    <a:pt x="340842" y="298919"/>
                  </a:lnTo>
                  <a:lnTo>
                    <a:pt x="63969" y="439127"/>
                  </a:lnTo>
                  <a:lnTo>
                    <a:pt x="0" y="312826"/>
                  </a:lnTo>
                  <a:lnTo>
                    <a:pt x="184150" y="219570"/>
                  </a:lnTo>
                  <a:lnTo>
                    <a:pt x="0" y="126314"/>
                  </a:lnTo>
                  <a:close/>
                </a:path>
              </a:pathLst>
            </a:custGeom>
            <a:ln w="9525">
              <a:solidFill>
                <a:srgbClr val="000000"/>
              </a:solidFill>
            </a:ln>
          </p:spPr>
          <p:txBody>
            <a:bodyPr wrap="square" lIns="0" tIns="0" rIns="0" bIns="0" rtlCol="0"/>
            <a:lstStyle/>
            <a:p/>
          </p:txBody>
        </p:sp>
      </p:grpSp>
      <p:sp>
        <p:nvSpPr>
          <p:cNvPr id="23" name="object 23"/>
          <p:cNvSpPr txBox="1">
            <a:spLocks noGrp="1"/>
          </p:cNvSpPr>
          <p:nvPr>
            <p:ph type="title"/>
          </p:nvPr>
        </p:nvSpPr>
        <p:spPr>
          <a:xfrm>
            <a:off x="279212" y="96692"/>
            <a:ext cx="5816600" cy="391160"/>
          </a:xfrm>
          <a:prstGeom prst="rect"/>
        </p:spPr>
        <p:txBody>
          <a:bodyPr wrap="square" lIns="0" tIns="12700" rIns="0" bIns="0" rtlCol="0" vert="horz">
            <a:spAutoFit/>
          </a:bodyPr>
          <a:lstStyle/>
          <a:p>
            <a:pPr marL="12700">
              <a:lnSpc>
                <a:spcPct val="100000"/>
              </a:lnSpc>
              <a:spcBef>
                <a:spcPts val="100"/>
              </a:spcBef>
            </a:pPr>
            <a:r>
              <a:rPr dirty="0" u="none" spc="50">
                <a:solidFill>
                  <a:srgbClr val="000000"/>
                </a:solidFill>
              </a:rPr>
              <a:t>社会保障改革と労働市場改革の相互補完性</a:t>
            </a:r>
          </a:p>
        </p:txBody>
      </p:sp>
      <p:sp>
        <p:nvSpPr>
          <p:cNvPr id="24" name="object 24"/>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62</a:t>
            </a:r>
          </a:p>
        </p:txBody>
      </p:sp>
      <p:sp>
        <p:nvSpPr>
          <p:cNvPr id="25" name="object 25"/>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5202" y="1125219"/>
            <a:ext cx="8080375" cy="4689475"/>
            <a:chOff x="985202" y="1125219"/>
            <a:chExt cx="8080375" cy="4689475"/>
          </a:xfrm>
        </p:grpSpPr>
        <p:sp>
          <p:nvSpPr>
            <p:cNvPr id="3" name="object 3"/>
            <p:cNvSpPr/>
            <p:nvPr/>
          </p:nvSpPr>
          <p:spPr>
            <a:xfrm>
              <a:off x="993139" y="1310639"/>
              <a:ext cx="8064500" cy="4495800"/>
            </a:xfrm>
            <a:custGeom>
              <a:avLst/>
              <a:gdLst/>
              <a:ahLst/>
              <a:cxnLst/>
              <a:rect l="l" t="t" r="r" b="b"/>
              <a:pathLst>
                <a:path w="8064500" h="4495800">
                  <a:moveTo>
                    <a:pt x="0" y="0"/>
                  </a:moveTo>
                  <a:lnTo>
                    <a:pt x="8064500" y="0"/>
                  </a:lnTo>
                  <a:lnTo>
                    <a:pt x="8064500" y="4495800"/>
                  </a:lnTo>
                  <a:lnTo>
                    <a:pt x="0" y="4495800"/>
                  </a:lnTo>
                  <a:lnTo>
                    <a:pt x="0" y="0"/>
                  </a:lnTo>
                  <a:close/>
                </a:path>
              </a:pathLst>
            </a:custGeom>
            <a:ln w="15875">
              <a:solidFill>
                <a:srgbClr val="000000"/>
              </a:solidFill>
            </a:ln>
          </p:spPr>
          <p:txBody>
            <a:bodyPr wrap="square" lIns="0" tIns="0" rIns="0" bIns="0" rtlCol="0"/>
            <a:lstStyle/>
            <a:p/>
          </p:txBody>
        </p:sp>
        <p:sp>
          <p:nvSpPr>
            <p:cNvPr id="4" name="object 4"/>
            <p:cNvSpPr/>
            <p:nvPr/>
          </p:nvSpPr>
          <p:spPr>
            <a:xfrm>
              <a:off x="2898139" y="1125219"/>
              <a:ext cx="4109720" cy="370840"/>
            </a:xfrm>
            <a:custGeom>
              <a:avLst/>
              <a:gdLst/>
              <a:ahLst/>
              <a:cxnLst/>
              <a:rect l="l" t="t" r="r" b="b"/>
              <a:pathLst>
                <a:path w="4109720" h="370840">
                  <a:moveTo>
                    <a:pt x="4109719" y="0"/>
                  </a:moveTo>
                  <a:lnTo>
                    <a:pt x="0" y="0"/>
                  </a:lnTo>
                  <a:lnTo>
                    <a:pt x="0" y="370839"/>
                  </a:lnTo>
                  <a:lnTo>
                    <a:pt x="4109719" y="370839"/>
                  </a:lnTo>
                  <a:lnTo>
                    <a:pt x="4109719" y="0"/>
                  </a:lnTo>
                  <a:close/>
                </a:path>
              </a:pathLst>
            </a:custGeom>
            <a:solidFill>
              <a:srgbClr val="FFFFFF"/>
            </a:solidFill>
          </p:spPr>
          <p:txBody>
            <a:bodyPr wrap="square" lIns="0" tIns="0" rIns="0" bIns="0" rtlCol="0"/>
            <a:lstStyle/>
            <a:p/>
          </p:txBody>
        </p:sp>
      </p:grpSp>
      <p:sp>
        <p:nvSpPr>
          <p:cNvPr id="5" name="object 5"/>
          <p:cNvSpPr txBox="1"/>
          <p:nvPr/>
        </p:nvSpPr>
        <p:spPr>
          <a:xfrm>
            <a:off x="1531302" y="1153477"/>
            <a:ext cx="6738620" cy="4323080"/>
          </a:xfrm>
          <a:prstGeom prst="rect">
            <a:avLst/>
          </a:prstGeom>
        </p:spPr>
        <p:txBody>
          <a:bodyPr wrap="square" lIns="0" tIns="12700" rIns="0" bIns="0" rtlCol="0" vert="horz">
            <a:spAutoFit/>
          </a:bodyPr>
          <a:lstStyle/>
          <a:p>
            <a:pPr algn="ctr" marL="59055">
              <a:lnSpc>
                <a:spcPct val="100000"/>
              </a:lnSpc>
              <a:spcBef>
                <a:spcPts val="100"/>
              </a:spcBef>
            </a:pPr>
            <a:r>
              <a:rPr dirty="0" sz="1800">
                <a:latin typeface="MS PGothic"/>
                <a:cs typeface="MS PGothic"/>
              </a:rPr>
              <a:t>＜</a:t>
            </a:r>
            <a:r>
              <a:rPr dirty="0" sz="1800" spc="-10">
                <a:latin typeface="MS PGothic"/>
                <a:cs typeface="MS PGothic"/>
              </a:rPr>
              <a:t>セ</a:t>
            </a:r>
            <a:r>
              <a:rPr dirty="0" sz="1800" spc="-5">
                <a:latin typeface="MS PGothic"/>
                <a:cs typeface="MS PGothic"/>
              </a:rPr>
              <a:t>ッ</a:t>
            </a:r>
            <a:r>
              <a:rPr dirty="0" sz="1800" spc="-10">
                <a:latin typeface="MS PGothic"/>
                <a:cs typeface="MS PGothic"/>
              </a:rPr>
              <a:t>ト</a:t>
            </a:r>
            <a:r>
              <a:rPr dirty="0" sz="1800" spc="-5">
                <a:latin typeface="MS PGothic"/>
                <a:cs typeface="MS PGothic"/>
              </a:rPr>
              <a:t>で</a:t>
            </a:r>
            <a:r>
              <a:rPr dirty="0" sz="1800">
                <a:latin typeface="MS PGothic"/>
                <a:cs typeface="MS PGothic"/>
              </a:rPr>
              <a:t>実施</a:t>
            </a:r>
            <a:r>
              <a:rPr dirty="0" sz="1800" spc="-10">
                <a:latin typeface="MS PGothic"/>
                <a:cs typeface="MS PGothic"/>
              </a:rPr>
              <a:t>す</a:t>
            </a:r>
            <a:r>
              <a:rPr dirty="0" sz="1800">
                <a:latin typeface="MS PGothic"/>
                <a:cs typeface="MS PGothic"/>
              </a:rPr>
              <a:t>べき相互補完的政策＞</a:t>
            </a:r>
            <a:endParaRPr sz="1800">
              <a:latin typeface="MS PGothic"/>
              <a:cs typeface="MS PGothic"/>
            </a:endParaRPr>
          </a:p>
          <a:p>
            <a:pPr>
              <a:lnSpc>
                <a:spcPct val="100000"/>
              </a:lnSpc>
              <a:spcBef>
                <a:spcPts val="25"/>
              </a:spcBef>
            </a:pPr>
            <a:endParaRPr sz="1850">
              <a:latin typeface="MS PGothic"/>
              <a:cs typeface="MS PGothic"/>
            </a:endParaRPr>
          </a:p>
          <a:p>
            <a:pPr marL="347980" indent="-335280">
              <a:lnSpc>
                <a:spcPct val="100000"/>
              </a:lnSpc>
              <a:buFont typeface="Segoe UI Emoji"/>
              <a:buChar char="◼"/>
              <a:tabLst>
                <a:tab pos="347345" algn="l"/>
                <a:tab pos="347980" algn="l"/>
              </a:tabLst>
            </a:pPr>
            <a:r>
              <a:rPr dirty="0" sz="1800" spc="5" b="1">
                <a:latin typeface="MS UI Gothic"/>
                <a:cs typeface="MS UI Gothic"/>
              </a:rPr>
              <a:t>捕捉率</a:t>
            </a:r>
            <a:r>
              <a:rPr dirty="0" sz="1800" b="1">
                <a:latin typeface="MS UI Gothic"/>
                <a:cs typeface="MS UI Gothic"/>
              </a:rPr>
              <a:t>の</a:t>
            </a:r>
            <a:r>
              <a:rPr dirty="0" sz="1800" spc="5" b="1">
                <a:latin typeface="MS UI Gothic"/>
                <a:cs typeface="MS UI Gothic"/>
              </a:rPr>
              <a:t>向上</a:t>
            </a:r>
            <a:r>
              <a:rPr dirty="0" sz="1800" spc="15" b="1">
                <a:latin typeface="MS UI Gothic"/>
                <a:cs typeface="MS UI Gothic"/>
              </a:rPr>
              <a:t>と</a:t>
            </a:r>
            <a:r>
              <a:rPr dirty="0" sz="1800" spc="-10" b="1">
                <a:latin typeface="MS UI Gothic"/>
                <a:cs typeface="MS UI Gothic"/>
              </a:rPr>
              <a:t>行</a:t>
            </a:r>
            <a:r>
              <a:rPr dirty="0" sz="1800" spc="5" b="1">
                <a:latin typeface="MS UI Gothic"/>
                <a:cs typeface="MS UI Gothic"/>
              </a:rPr>
              <a:t>政</a:t>
            </a:r>
            <a:r>
              <a:rPr dirty="0" sz="1800" spc="-15" b="1">
                <a:latin typeface="MS UI Gothic"/>
                <a:cs typeface="MS UI Gothic"/>
              </a:rPr>
              <a:t>コ</a:t>
            </a:r>
            <a:r>
              <a:rPr dirty="0" sz="1800" spc="10" b="1">
                <a:latin typeface="MS UI Gothic"/>
                <a:cs typeface="MS UI Gothic"/>
              </a:rPr>
              <a:t>ス</a:t>
            </a:r>
            <a:r>
              <a:rPr dirty="0" sz="1800" spc="-5" b="1">
                <a:latin typeface="MS UI Gothic"/>
                <a:cs typeface="MS UI Gothic"/>
              </a:rPr>
              <a:t>ト</a:t>
            </a:r>
            <a:r>
              <a:rPr dirty="0" sz="1800" spc="-20" b="1">
                <a:latin typeface="MS UI Gothic"/>
                <a:cs typeface="MS UI Gothic"/>
              </a:rPr>
              <a:t>の</a:t>
            </a:r>
            <a:r>
              <a:rPr dirty="0" sz="1800" spc="5" b="1">
                <a:latin typeface="MS UI Gothic"/>
                <a:cs typeface="MS UI Gothic"/>
              </a:rPr>
              <a:t>削減</a:t>
            </a:r>
            <a:endParaRPr sz="1800">
              <a:latin typeface="MS UI Gothic"/>
              <a:cs typeface="MS UI Gothic"/>
            </a:endParaRPr>
          </a:p>
          <a:p>
            <a:pPr lvl="1" marL="655320" indent="-238760">
              <a:lnSpc>
                <a:spcPct val="100000"/>
              </a:lnSpc>
              <a:spcBef>
                <a:spcPts val="680"/>
              </a:spcBef>
              <a:buChar char="◼"/>
              <a:tabLst>
                <a:tab pos="654685" algn="l"/>
                <a:tab pos="655320" algn="l"/>
              </a:tabLst>
            </a:pPr>
            <a:r>
              <a:rPr dirty="0" sz="1600">
                <a:latin typeface="MS UI Gothic"/>
                <a:cs typeface="MS UI Gothic"/>
              </a:rPr>
              <a:t>行政</a:t>
            </a:r>
            <a:r>
              <a:rPr dirty="0" sz="1600" spc="-10">
                <a:latin typeface="MS UI Gothic"/>
                <a:cs typeface="MS UI Gothic"/>
              </a:rPr>
              <a:t>の</a:t>
            </a:r>
            <a:r>
              <a:rPr dirty="0" sz="1600">
                <a:latin typeface="MS UI Gothic"/>
                <a:cs typeface="MS UI Gothic"/>
              </a:rPr>
              <a:t>効率化</a:t>
            </a:r>
            <a:r>
              <a:rPr dirty="0" sz="1600" spc="-5">
                <a:latin typeface="MS UI Gothic"/>
                <a:cs typeface="MS UI Gothic"/>
              </a:rPr>
              <a:t>、テ</a:t>
            </a:r>
            <a:r>
              <a:rPr dirty="0" sz="1600" spc="-10">
                <a:latin typeface="MS UI Gothic"/>
                <a:cs typeface="MS UI Gothic"/>
              </a:rPr>
              <a:t>ク</a:t>
            </a:r>
            <a:r>
              <a:rPr dirty="0" sz="1600">
                <a:latin typeface="MS UI Gothic"/>
                <a:cs typeface="MS UI Gothic"/>
              </a:rPr>
              <a:t>ノロ</a:t>
            </a:r>
            <a:r>
              <a:rPr dirty="0" sz="1600" spc="5">
                <a:latin typeface="MS UI Gothic"/>
                <a:cs typeface="MS UI Gothic"/>
              </a:rPr>
              <a:t>ジ</a:t>
            </a:r>
            <a:r>
              <a:rPr dirty="0" sz="1600" spc="-10">
                <a:latin typeface="MS UI Gothic"/>
                <a:cs typeface="MS UI Gothic"/>
              </a:rPr>
              <a:t>ー</a:t>
            </a:r>
            <a:r>
              <a:rPr dirty="0" sz="1600">
                <a:latin typeface="MS UI Gothic"/>
                <a:cs typeface="MS UI Gothic"/>
              </a:rPr>
              <a:t>活用</a:t>
            </a:r>
            <a:endParaRPr sz="1600">
              <a:latin typeface="MS UI Gothic"/>
              <a:cs typeface="MS UI Gothic"/>
            </a:endParaRPr>
          </a:p>
          <a:p>
            <a:pPr lvl="1" marL="655320" indent="-238760">
              <a:lnSpc>
                <a:spcPct val="100000"/>
              </a:lnSpc>
              <a:buChar char="◼"/>
              <a:tabLst>
                <a:tab pos="654685" algn="l"/>
                <a:tab pos="655320" algn="l"/>
              </a:tabLst>
            </a:pPr>
            <a:r>
              <a:rPr dirty="0" sz="1600">
                <a:latin typeface="MS UI Gothic"/>
                <a:cs typeface="MS UI Gothic"/>
              </a:rPr>
              <a:t>歳入庁</a:t>
            </a:r>
            <a:r>
              <a:rPr dirty="0" sz="1600" spc="-10">
                <a:latin typeface="MS UI Gothic"/>
                <a:cs typeface="MS UI Gothic"/>
              </a:rPr>
              <a:t>の</a:t>
            </a:r>
            <a:r>
              <a:rPr dirty="0" sz="1600">
                <a:latin typeface="MS UI Gothic"/>
                <a:cs typeface="MS UI Gothic"/>
              </a:rPr>
              <a:t>創設</a:t>
            </a:r>
            <a:endParaRPr sz="1600">
              <a:latin typeface="MS UI Gothic"/>
              <a:cs typeface="MS UI Gothic"/>
            </a:endParaRPr>
          </a:p>
          <a:p>
            <a:pPr lvl="1" marL="655320" indent="-238760">
              <a:lnSpc>
                <a:spcPct val="100000"/>
              </a:lnSpc>
              <a:buChar char="◼"/>
              <a:tabLst>
                <a:tab pos="654685" algn="l"/>
                <a:tab pos="655320" algn="l"/>
              </a:tabLst>
            </a:pPr>
            <a:r>
              <a:rPr dirty="0" sz="1600" spc="-10">
                <a:latin typeface="MS UI Gothic"/>
                <a:cs typeface="MS UI Gothic"/>
              </a:rPr>
              <a:t>マ</a:t>
            </a:r>
            <a:r>
              <a:rPr dirty="0" sz="1600">
                <a:latin typeface="MS UI Gothic"/>
                <a:cs typeface="MS UI Gothic"/>
              </a:rPr>
              <a:t>イ</a:t>
            </a:r>
            <a:r>
              <a:rPr dirty="0" sz="1600" spc="-5">
                <a:latin typeface="MS UI Gothic"/>
                <a:cs typeface="MS UI Gothic"/>
              </a:rPr>
              <a:t>ナ</a:t>
            </a:r>
            <a:r>
              <a:rPr dirty="0" sz="1600" spc="5">
                <a:latin typeface="MS UI Gothic"/>
                <a:cs typeface="MS UI Gothic"/>
              </a:rPr>
              <a:t>ン</a:t>
            </a:r>
            <a:r>
              <a:rPr dirty="0" sz="1600">
                <a:latin typeface="MS UI Gothic"/>
                <a:cs typeface="MS UI Gothic"/>
              </a:rPr>
              <a:t>バ</a:t>
            </a:r>
            <a:r>
              <a:rPr dirty="0" sz="1600" spc="-10">
                <a:latin typeface="MS UI Gothic"/>
                <a:cs typeface="MS UI Gothic"/>
              </a:rPr>
              <a:t>ー</a:t>
            </a:r>
            <a:r>
              <a:rPr dirty="0" sz="1600">
                <a:latin typeface="MS UI Gothic"/>
                <a:cs typeface="MS UI Gothic"/>
              </a:rPr>
              <a:t>に</a:t>
            </a:r>
            <a:r>
              <a:rPr dirty="0" sz="1600" spc="-10">
                <a:latin typeface="MS UI Gothic"/>
                <a:cs typeface="MS UI Gothic"/>
              </a:rPr>
              <a:t>よ</a:t>
            </a:r>
            <a:r>
              <a:rPr dirty="0" sz="1600">
                <a:latin typeface="MS UI Gothic"/>
                <a:cs typeface="MS UI Gothic"/>
              </a:rPr>
              <a:t>る収入</a:t>
            </a:r>
            <a:r>
              <a:rPr dirty="0" sz="1600" spc="-10">
                <a:latin typeface="MS UI Gothic"/>
                <a:cs typeface="MS UI Gothic"/>
              </a:rPr>
              <a:t>と</a:t>
            </a:r>
            <a:r>
              <a:rPr dirty="0" sz="1600">
                <a:latin typeface="MS UI Gothic"/>
                <a:cs typeface="MS UI Gothic"/>
              </a:rPr>
              <a:t>資産</a:t>
            </a:r>
            <a:r>
              <a:rPr dirty="0" sz="1600" spc="-10">
                <a:latin typeface="MS UI Gothic"/>
                <a:cs typeface="MS UI Gothic"/>
              </a:rPr>
              <a:t>の</a:t>
            </a:r>
            <a:r>
              <a:rPr dirty="0" sz="1600" spc="-5">
                <a:latin typeface="MS UI Gothic"/>
                <a:cs typeface="MS UI Gothic"/>
              </a:rPr>
              <a:t>捕</a:t>
            </a:r>
            <a:r>
              <a:rPr dirty="0" sz="1600">
                <a:latin typeface="MS UI Gothic"/>
                <a:cs typeface="MS UI Gothic"/>
              </a:rPr>
              <a:t>捉</a:t>
            </a:r>
            <a:endParaRPr sz="1600">
              <a:latin typeface="MS UI Gothic"/>
              <a:cs typeface="MS UI Gothic"/>
            </a:endParaRPr>
          </a:p>
          <a:p>
            <a:pPr lvl="1" marL="655320" indent="-238760">
              <a:lnSpc>
                <a:spcPct val="100000"/>
              </a:lnSpc>
              <a:buChar char="◼"/>
              <a:tabLst>
                <a:tab pos="654685" algn="l"/>
                <a:tab pos="655320" algn="l"/>
              </a:tabLst>
            </a:pPr>
            <a:r>
              <a:rPr dirty="0" sz="1600">
                <a:latin typeface="MS UI Gothic"/>
                <a:cs typeface="MS UI Gothic"/>
              </a:rPr>
              <a:t>脱法的</a:t>
            </a:r>
            <a:r>
              <a:rPr dirty="0" sz="1600" spc="-10">
                <a:latin typeface="MS UI Gothic"/>
                <a:cs typeface="MS UI Gothic"/>
              </a:rPr>
              <a:t>な</a:t>
            </a:r>
            <a:r>
              <a:rPr dirty="0" sz="1600">
                <a:latin typeface="MS UI Gothic"/>
                <a:cs typeface="MS UI Gothic"/>
              </a:rPr>
              <a:t>節税</a:t>
            </a:r>
            <a:r>
              <a:rPr dirty="0" sz="1600" spc="-10">
                <a:latin typeface="MS UI Gothic"/>
                <a:cs typeface="MS UI Gothic"/>
              </a:rPr>
              <a:t>スキームの</a:t>
            </a:r>
            <a:r>
              <a:rPr dirty="0" sz="1600">
                <a:latin typeface="MS UI Gothic"/>
                <a:cs typeface="MS UI Gothic"/>
              </a:rPr>
              <a:t>排除</a:t>
            </a:r>
            <a:r>
              <a:rPr dirty="0" sz="1600" spc="-5">
                <a:latin typeface="MS UI Gothic"/>
                <a:cs typeface="MS UI Gothic"/>
              </a:rPr>
              <a:t>、</a:t>
            </a:r>
            <a:r>
              <a:rPr dirty="0" sz="1600">
                <a:latin typeface="MS UI Gothic"/>
                <a:cs typeface="MS UI Gothic"/>
              </a:rPr>
              <a:t>脱税や違法</a:t>
            </a:r>
            <a:r>
              <a:rPr dirty="0" sz="1600" spc="-10">
                <a:latin typeface="MS UI Gothic"/>
                <a:cs typeface="MS UI Gothic"/>
              </a:rPr>
              <a:t>な</a:t>
            </a:r>
            <a:r>
              <a:rPr dirty="0" sz="1600">
                <a:latin typeface="MS UI Gothic"/>
                <a:cs typeface="MS UI Gothic"/>
              </a:rPr>
              <a:t>資産</a:t>
            </a:r>
            <a:r>
              <a:rPr dirty="0" sz="1600" spc="-5">
                <a:latin typeface="MS UI Gothic"/>
                <a:cs typeface="MS UI Gothic"/>
              </a:rPr>
              <a:t>フ</a:t>
            </a:r>
            <a:r>
              <a:rPr dirty="0" sz="1600" spc="-10">
                <a:latin typeface="MS UI Gothic"/>
                <a:cs typeface="MS UI Gothic"/>
              </a:rPr>
              <a:t>ラ</a:t>
            </a:r>
            <a:r>
              <a:rPr dirty="0" sz="1600">
                <a:latin typeface="MS UI Gothic"/>
                <a:cs typeface="MS UI Gothic"/>
              </a:rPr>
              <a:t>イ</a:t>
            </a:r>
            <a:r>
              <a:rPr dirty="0" sz="1600" spc="25">
                <a:latin typeface="MS UI Gothic"/>
                <a:cs typeface="MS UI Gothic"/>
              </a:rPr>
              <a:t>ト</a:t>
            </a:r>
            <a:r>
              <a:rPr dirty="0" sz="1600" spc="-10">
                <a:latin typeface="MS UI Gothic"/>
                <a:cs typeface="MS UI Gothic"/>
              </a:rPr>
              <a:t>の</a:t>
            </a:r>
            <a:r>
              <a:rPr dirty="0" sz="1600">
                <a:latin typeface="MS UI Gothic"/>
                <a:cs typeface="MS UI Gothic"/>
              </a:rPr>
              <a:t>取</a:t>
            </a:r>
            <a:r>
              <a:rPr dirty="0" sz="1600" spc="-10">
                <a:latin typeface="MS UI Gothic"/>
                <a:cs typeface="MS UI Gothic"/>
              </a:rPr>
              <a:t>り</a:t>
            </a:r>
            <a:r>
              <a:rPr dirty="0" sz="1600" spc="20">
                <a:latin typeface="MS UI Gothic"/>
                <a:cs typeface="MS UI Gothic"/>
              </a:rPr>
              <a:t>締</a:t>
            </a:r>
            <a:r>
              <a:rPr dirty="0" sz="1600" spc="10">
                <a:latin typeface="MS UI Gothic"/>
                <a:cs typeface="MS UI Gothic"/>
              </a:rPr>
              <a:t>ま</a:t>
            </a:r>
            <a:r>
              <a:rPr dirty="0" sz="1600" spc="-10">
                <a:latin typeface="MS UI Gothic"/>
                <a:cs typeface="MS UI Gothic"/>
              </a:rPr>
              <a:t>り</a:t>
            </a:r>
            <a:r>
              <a:rPr dirty="0" sz="1600">
                <a:latin typeface="MS UI Gothic"/>
                <a:cs typeface="MS UI Gothic"/>
              </a:rPr>
              <a:t>強化</a:t>
            </a:r>
            <a:endParaRPr sz="1600">
              <a:latin typeface="MS UI Gothic"/>
              <a:cs typeface="MS UI Gothic"/>
            </a:endParaRPr>
          </a:p>
          <a:p>
            <a:pPr lvl="1">
              <a:lnSpc>
                <a:spcPct val="100000"/>
              </a:lnSpc>
              <a:spcBef>
                <a:spcPts val="45"/>
              </a:spcBef>
              <a:buFont typeface="MS UI Gothic"/>
              <a:buChar char="◼"/>
            </a:pPr>
            <a:endParaRPr sz="1400">
              <a:latin typeface="MS UI Gothic"/>
              <a:cs typeface="MS UI Gothic"/>
            </a:endParaRPr>
          </a:p>
          <a:p>
            <a:pPr marL="347980" indent="-335280">
              <a:lnSpc>
                <a:spcPct val="100000"/>
              </a:lnSpc>
              <a:buFont typeface="Segoe UI Emoji"/>
              <a:buChar char="◼"/>
              <a:tabLst>
                <a:tab pos="347345" algn="l"/>
                <a:tab pos="347980" algn="l"/>
              </a:tabLst>
            </a:pPr>
            <a:r>
              <a:rPr dirty="0" sz="1800" spc="5" b="1">
                <a:latin typeface="MS UI Gothic"/>
                <a:cs typeface="MS UI Gothic"/>
              </a:rPr>
              <a:t>地方分権</a:t>
            </a:r>
            <a:endParaRPr sz="1800">
              <a:latin typeface="MS UI Gothic"/>
              <a:cs typeface="MS UI Gothic"/>
            </a:endParaRPr>
          </a:p>
          <a:p>
            <a:pPr lvl="1" marL="655320" indent="-238760">
              <a:lnSpc>
                <a:spcPct val="100000"/>
              </a:lnSpc>
              <a:spcBef>
                <a:spcPts val="680"/>
              </a:spcBef>
              <a:buChar char="◼"/>
              <a:tabLst>
                <a:tab pos="654685" algn="l"/>
                <a:tab pos="655320" algn="l"/>
              </a:tabLst>
            </a:pPr>
            <a:r>
              <a:rPr dirty="0" sz="1600">
                <a:latin typeface="MS UI Gothic"/>
                <a:cs typeface="MS UI Gothic"/>
              </a:rPr>
              <a:t>切磋琢磨＆創意工夫</a:t>
            </a:r>
            <a:r>
              <a:rPr dirty="0" sz="1600" spc="-10">
                <a:latin typeface="MS UI Gothic"/>
                <a:cs typeface="MS UI Gothic"/>
              </a:rPr>
              <a:t>の</a:t>
            </a:r>
            <a:r>
              <a:rPr dirty="0" sz="1600">
                <a:latin typeface="MS UI Gothic"/>
                <a:cs typeface="MS UI Gothic"/>
              </a:rPr>
              <a:t>た</a:t>
            </a:r>
            <a:r>
              <a:rPr dirty="0" sz="1600" spc="-10">
                <a:latin typeface="MS UI Gothic"/>
                <a:cs typeface="MS UI Gothic"/>
              </a:rPr>
              <a:t>めの</a:t>
            </a:r>
            <a:r>
              <a:rPr dirty="0" sz="1600">
                <a:latin typeface="MS UI Gothic"/>
                <a:cs typeface="MS UI Gothic"/>
              </a:rPr>
              <a:t>地方</a:t>
            </a:r>
            <a:r>
              <a:rPr dirty="0" sz="1600" spc="-10">
                <a:latin typeface="MS UI Gothic"/>
                <a:cs typeface="MS UI Gothic"/>
              </a:rPr>
              <a:t>への</a:t>
            </a:r>
            <a:r>
              <a:rPr dirty="0" sz="1600">
                <a:latin typeface="MS UI Gothic"/>
                <a:cs typeface="MS UI Gothic"/>
              </a:rPr>
              <a:t>財源移譲（消費税</a:t>
            </a:r>
            <a:r>
              <a:rPr dirty="0" sz="1600" spc="-10">
                <a:latin typeface="MS UI Gothic"/>
                <a:cs typeface="MS UI Gothic"/>
              </a:rPr>
              <a:t>の</a:t>
            </a:r>
            <a:r>
              <a:rPr dirty="0" sz="1600">
                <a:latin typeface="MS UI Gothic"/>
                <a:cs typeface="MS UI Gothic"/>
              </a:rPr>
              <a:t>地方税化）</a:t>
            </a:r>
            <a:endParaRPr sz="1600">
              <a:latin typeface="MS UI Gothic"/>
              <a:cs typeface="MS UI Gothic"/>
            </a:endParaRPr>
          </a:p>
          <a:p>
            <a:pPr lvl="1" marL="655320" indent="-238760">
              <a:lnSpc>
                <a:spcPct val="100000"/>
              </a:lnSpc>
              <a:buChar char="◼"/>
              <a:tabLst>
                <a:tab pos="654685" algn="l"/>
                <a:tab pos="655320" algn="l"/>
              </a:tabLst>
            </a:pPr>
            <a:r>
              <a:rPr dirty="0" sz="1600">
                <a:latin typeface="MS UI Gothic"/>
                <a:cs typeface="MS UI Gothic"/>
              </a:rPr>
              <a:t>地方自治体</a:t>
            </a:r>
            <a:r>
              <a:rPr dirty="0" sz="1600" spc="-10">
                <a:latin typeface="MS UI Gothic"/>
                <a:cs typeface="MS UI Gothic"/>
              </a:rPr>
              <a:t>への</a:t>
            </a:r>
            <a:r>
              <a:rPr dirty="0" sz="1600">
                <a:latin typeface="MS UI Gothic"/>
                <a:cs typeface="MS UI Gothic"/>
              </a:rPr>
              <a:t>権限移譲</a:t>
            </a:r>
            <a:endParaRPr sz="1600">
              <a:latin typeface="MS UI Gothic"/>
              <a:cs typeface="MS UI Gothic"/>
            </a:endParaRPr>
          </a:p>
          <a:p>
            <a:pPr lvl="1" marL="655320" indent="-238760">
              <a:lnSpc>
                <a:spcPct val="100000"/>
              </a:lnSpc>
              <a:buChar char="◼"/>
              <a:tabLst>
                <a:tab pos="654685" algn="l"/>
                <a:tab pos="655320" algn="l"/>
              </a:tabLst>
            </a:pPr>
            <a:r>
              <a:rPr dirty="0" sz="1600">
                <a:latin typeface="MS UI Gothic"/>
                <a:cs typeface="MS UI Gothic"/>
              </a:rPr>
              <a:t>地方</a:t>
            </a:r>
            <a:r>
              <a:rPr dirty="0" sz="1600" spc="-10">
                <a:latin typeface="MS UI Gothic"/>
                <a:cs typeface="MS UI Gothic"/>
              </a:rPr>
              <a:t>への</a:t>
            </a:r>
            <a:r>
              <a:rPr dirty="0" sz="1600">
                <a:latin typeface="MS UI Gothic"/>
                <a:cs typeface="MS UI Gothic"/>
              </a:rPr>
              <a:t>移住促進</a:t>
            </a:r>
            <a:endParaRPr sz="1600">
              <a:latin typeface="MS UI Gothic"/>
              <a:cs typeface="MS UI Gothic"/>
            </a:endParaRPr>
          </a:p>
          <a:p>
            <a:pPr lvl="1">
              <a:lnSpc>
                <a:spcPct val="100000"/>
              </a:lnSpc>
              <a:spcBef>
                <a:spcPts val="45"/>
              </a:spcBef>
              <a:buFont typeface="MS UI Gothic"/>
              <a:buChar char="◼"/>
            </a:pPr>
            <a:endParaRPr sz="1400">
              <a:latin typeface="MS UI Gothic"/>
              <a:cs typeface="MS UI Gothic"/>
            </a:endParaRPr>
          </a:p>
          <a:p>
            <a:pPr marL="347980" indent="-335280">
              <a:lnSpc>
                <a:spcPct val="100000"/>
              </a:lnSpc>
              <a:spcBef>
                <a:spcPts val="5"/>
              </a:spcBef>
              <a:buFont typeface="Segoe UI Emoji"/>
              <a:buChar char="◼"/>
              <a:tabLst>
                <a:tab pos="347345" algn="l"/>
                <a:tab pos="347980" algn="l"/>
              </a:tabLst>
            </a:pPr>
            <a:r>
              <a:rPr dirty="0" sz="1800" spc="5" b="1">
                <a:latin typeface="MS UI Gothic"/>
                <a:cs typeface="MS UI Gothic"/>
              </a:rPr>
              <a:t>教育</a:t>
            </a:r>
            <a:r>
              <a:rPr dirty="0" sz="1800" b="1">
                <a:latin typeface="MS UI Gothic"/>
                <a:cs typeface="MS UI Gothic"/>
              </a:rPr>
              <a:t>の</a:t>
            </a:r>
            <a:r>
              <a:rPr dirty="0" sz="1800" spc="5" b="1">
                <a:latin typeface="MS UI Gothic"/>
                <a:cs typeface="MS UI Gothic"/>
              </a:rPr>
              <a:t>無償化</a:t>
            </a:r>
            <a:endParaRPr sz="1800">
              <a:latin typeface="MS UI Gothic"/>
              <a:cs typeface="MS UI Gothic"/>
            </a:endParaRPr>
          </a:p>
          <a:p>
            <a:pPr>
              <a:lnSpc>
                <a:spcPct val="100000"/>
              </a:lnSpc>
              <a:spcBef>
                <a:spcPts val="45"/>
              </a:spcBef>
              <a:buFont typeface="Segoe UI Emoji"/>
              <a:buChar char="◼"/>
            </a:pPr>
            <a:endParaRPr sz="1650">
              <a:latin typeface="MS UI Gothic"/>
              <a:cs typeface="MS UI Gothic"/>
            </a:endParaRPr>
          </a:p>
          <a:p>
            <a:pPr marL="347980" indent="-335280">
              <a:lnSpc>
                <a:spcPct val="100000"/>
              </a:lnSpc>
              <a:buFont typeface="Segoe UI Emoji"/>
              <a:buChar char="◼"/>
              <a:tabLst>
                <a:tab pos="347345" algn="l"/>
                <a:tab pos="347980" algn="l"/>
              </a:tabLst>
            </a:pPr>
            <a:r>
              <a:rPr dirty="0" sz="1800" spc="5" b="1">
                <a:latin typeface="MS UI Gothic"/>
                <a:cs typeface="MS UI Gothic"/>
              </a:rPr>
              <a:t>持続可能</a:t>
            </a:r>
            <a:r>
              <a:rPr dirty="0" sz="1800" spc="10" b="1">
                <a:latin typeface="MS UI Gothic"/>
                <a:cs typeface="MS UI Gothic"/>
              </a:rPr>
              <a:t>な</a:t>
            </a:r>
            <a:r>
              <a:rPr dirty="0" sz="1800" spc="5" b="1">
                <a:latin typeface="MS UI Gothic"/>
                <a:cs typeface="MS UI Gothic"/>
              </a:rPr>
              <a:t>「医療</a:t>
            </a:r>
            <a:r>
              <a:rPr dirty="0" sz="1800" spc="-5" b="1">
                <a:latin typeface="MS UI Gothic"/>
                <a:cs typeface="MS UI Gothic"/>
              </a:rPr>
              <a:t>・</a:t>
            </a:r>
            <a:r>
              <a:rPr dirty="0" sz="1800" spc="5" b="1">
                <a:latin typeface="MS UI Gothic"/>
                <a:cs typeface="MS UI Gothic"/>
              </a:rPr>
              <a:t>介護</a:t>
            </a:r>
            <a:r>
              <a:rPr dirty="0" sz="1800" spc="-5" b="1">
                <a:latin typeface="MS UI Gothic"/>
                <a:cs typeface="MS UI Gothic"/>
              </a:rPr>
              <a:t>」</a:t>
            </a:r>
            <a:r>
              <a:rPr dirty="0" sz="1800" b="1">
                <a:latin typeface="MS UI Gothic"/>
                <a:cs typeface="MS UI Gothic"/>
              </a:rPr>
              <a:t>の</a:t>
            </a:r>
            <a:r>
              <a:rPr dirty="0" sz="1800" spc="-5" b="1">
                <a:latin typeface="MS UI Gothic"/>
                <a:cs typeface="MS UI Gothic"/>
              </a:rPr>
              <a:t>た</a:t>
            </a:r>
            <a:r>
              <a:rPr dirty="0" sz="1800" b="1">
                <a:latin typeface="MS UI Gothic"/>
                <a:cs typeface="MS UI Gothic"/>
              </a:rPr>
              <a:t>めの</a:t>
            </a:r>
            <a:r>
              <a:rPr dirty="0" sz="1800" spc="-10" b="1">
                <a:latin typeface="MS UI Gothic"/>
                <a:cs typeface="MS UI Gothic"/>
              </a:rPr>
              <a:t>制</a:t>
            </a:r>
            <a:r>
              <a:rPr dirty="0" sz="1800" spc="5" b="1">
                <a:latin typeface="MS UI Gothic"/>
                <a:cs typeface="MS UI Gothic"/>
              </a:rPr>
              <a:t>度改革</a:t>
            </a:r>
            <a:endParaRPr sz="1800">
              <a:latin typeface="MS UI Gothic"/>
              <a:cs typeface="MS UI Gothic"/>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63</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6" name="object 6"/>
          <p:cNvSpPr txBox="1">
            <a:spLocks noGrp="1"/>
          </p:cNvSpPr>
          <p:nvPr>
            <p:ph type="title"/>
          </p:nvPr>
        </p:nvSpPr>
        <p:spPr>
          <a:xfrm>
            <a:off x="227582" y="90192"/>
            <a:ext cx="4597400" cy="391160"/>
          </a:xfrm>
          <a:prstGeom prst="rect"/>
        </p:spPr>
        <p:txBody>
          <a:bodyPr wrap="square" lIns="0" tIns="12700" rIns="0" bIns="0" rtlCol="0" vert="horz">
            <a:spAutoFit/>
          </a:bodyPr>
          <a:lstStyle/>
          <a:p>
            <a:pPr marL="12700">
              <a:lnSpc>
                <a:spcPct val="100000"/>
              </a:lnSpc>
              <a:spcBef>
                <a:spcPts val="100"/>
              </a:spcBef>
            </a:pPr>
            <a:r>
              <a:rPr dirty="0" u="none" spc="215">
                <a:solidFill>
                  <a:srgbClr val="000000"/>
                </a:solidFill>
              </a:rPr>
              <a:t>その他の相互補完的政策について</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3580" y="2491739"/>
            <a:ext cx="8641080" cy="1016000"/>
          </a:xfrm>
          <a:prstGeom prst="rect"/>
          <a:solidFill>
            <a:srgbClr val="E0F1CE"/>
          </a:solidFill>
        </p:spPr>
        <p:txBody>
          <a:bodyPr wrap="square" lIns="0" tIns="167640" rIns="0" bIns="0" rtlCol="0" vert="horz">
            <a:spAutoFit/>
          </a:bodyPr>
          <a:lstStyle/>
          <a:p>
            <a:pPr marL="257175">
              <a:lnSpc>
                <a:spcPct val="100000"/>
              </a:lnSpc>
              <a:spcBef>
                <a:spcPts val="1320"/>
              </a:spcBef>
            </a:pPr>
            <a:r>
              <a:rPr dirty="0" u="none" sz="4000" spc="245">
                <a:solidFill>
                  <a:srgbClr val="000000"/>
                </a:solidFill>
              </a:rPr>
              <a:t>目指すべき社会像と維新の政治運動</a:t>
            </a:r>
            <a:endParaRPr sz="4000"/>
          </a:p>
        </p:txBody>
      </p:sp>
      <p:sp>
        <p:nvSpPr>
          <p:cNvPr id="3" name="object 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64</a:t>
            </a:r>
          </a:p>
        </p:txBody>
      </p:sp>
      <p:sp>
        <p:nvSpPr>
          <p:cNvPr id="4" name="object 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02554" y="1336676"/>
            <a:ext cx="4601210" cy="4857750"/>
            <a:chOff x="5202554" y="1336676"/>
            <a:chExt cx="4601210" cy="4857750"/>
          </a:xfrm>
        </p:grpSpPr>
        <p:pic>
          <p:nvPicPr>
            <p:cNvPr id="3" name="object 3"/>
            <p:cNvPicPr/>
            <p:nvPr/>
          </p:nvPicPr>
          <p:blipFill>
            <a:blip r:embed="rId2" cstate="print"/>
            <a:stretch>
              <a:fillRect/>
            </a:stretch>
          </p:blipFill>
          <p:spPr>
            <a:xfrm>
              <a:off x="5212079" y="1346199"/>
              <a:ext cx="4582159" cy="4838700"/>
            </a:xfrm>
            <a:prstGeom prst="rect">
              <a:avLst/>
            </a:prstGeom>
          </p:spPr>
        </p:pic>
        <p:sp>
          <p:nvSpPr>
            <p:cNvPr id="4" name="object 4"/>
            <p:cNvSpPr/>
            <p:nvPr/>
          </p:nvSpPr>
          <p:spPr>
            <a:xfrm>
              <a:off x="5212079" y="1346201"/>
              <a:ext cx="4582160" cy="4838700"/>
            </a:xfrm>
            <a:custGeom>
              <a:avLst/>
              <a:gdLst/>
              <a:ahLst/>
              <a:cxnLst/>
              <a:rect l="l" t="t" r="r" b="b"/>
              <a:pathLst>
                <a:path w="4582159" h="4838700">
                  <a:moveTo>
                    <a:pt x="0" y="168300"/>
                  </a:moveTo>
                  <a:lnTo>
                    <a:pt x="6011" y="123558"/>
                  </a:lnTo>
                  <a:lnTo>
                    <a:pt x="22977" y="83355"/>
                  </a:lnTo>
                  <a:lnTo>
                    <a:pt x="49293" y="49293"/>
                  </a:lnTo>
                  <a:lnTo>
                    <a:pt x="83355" y="22977"/>
                  </a:lnTo>
                  <a:lnTo>
                    <a:pt x="123558" y="6011"/>
                  </a:lnTo>
                  <a:lnTo>
                    <a:pt x="168300" y="0"/>
                  </a:lnTo>
                  <a:lnTo>
                    <a:pt x="4413859" y="0"/>
                  </a:lnTo>
                  <a:lnTo>
                    <a:pt x="4458601" y="6011"/>
                  </a:lnTo>
                  <a:lnTo>
                    <a:pt x="4498804" y="22977"/>
                  </a:lnTo>
                  <a:lnTo>
                    <a:pt x="4532866" y="49293"/>
                  </a:lnTo>
                  <a:lnTo>
                    <a:pt x="4559182" y="83355"/>
                  </a:lnTo>
                  <a:lnTo>
                    <a:pt x="4576148" y="123558"/>
                  </a:lnTo>
                  <a:lnTo>
                    <a:pt x="4582160" y="168300"/>
                  </a:lnTo>
                  <a:lnTo>
                    <a:pt x="4582160" y="4670399"/>
                  </a:lnTo>
                  <a:lnTo>
                    <a:pt x="4576148" y="4715141"/>
                  </a:lnTo>
                  <a:lnTo>
                    <a:pt x="4559182" y="4755344"/>
                  </a:lnTo>
                  <a:lnTo>
                    <a:pt x="4532866" y="4789406"/>
                  </a:lnTo>
                  <a:lnTo>
                    <a:pt x="4498804" y="4815722"/>
                  </a:lnTo>
                  <a:lnTo>
                    <a:pt x="4458601" y="4832688"/>
                  </a:lnTo>
                  <a:lnTo>
                    <a:pt x="4413859" y="4838700"/>
                  </a:lnTo>
                  <a:lnTo>
                    <a:pt x="168300" y="4838700"/>
                  </a:lnTo>
                  <a:lnTo>
                    <a:pt x="123558" y="4832688"/>
                  </a:lnTo>
                  <a:lnTo>
                    <a:pt x="83355" y="4815722"/>
                  </a:lnTo>
                  <a:lnTo>
                    <a:pt x="49293" y="4789406"/>
                  </a:lnTo>
                  <a:lnTo>
                    <a:pt x="22977" y="4755344"/>
                  </a:lnTo>
                  <a:lnTo>
                    <a:pt x="6011" y="4715141"/>
                  </a:lnTo>
                  <a:lnTo>
                    <a:pt x="0" y="4670399"/>
                  </a:lnTo>
                  <a:lnTo>
                    <a:pt x="0" y="168300"/>
                  </a:lnTo>
                  <a:close/>
                </a:path>
              </a:pathLst>
            </a:custGeom>
            <a:ln w="19050">
              <a:solidFill>
                <a:srgbClr val="7E7E7E"/>
              </a:solidFill>
            </a:ln>
          </p:spPr>
          <p:txBody>
            <a:bodyPr wrap="square" lIns="0" tIns="0" rIns="0" bIns="0" rtlCol="0"/>
            <a:lstStyle/>
            <a:p/>
          </p:txBody>
        </p:sp>
      </p:grpSp>
      <p:sp>
        <p:nvSpPr>
          <p:cNvPr id="5" name="object 5"/>
          <p:cNvSpPr/>
          <p:nvPr/>
        </p:nvSpPr>
        <p:spPr>
          <a:xfrm>
            <a:off x="273050" y="697230"/>
            <a:ext cx="1915160" cy="370840"/>
          </a:xfrm>
          <a:custGeom>
            <a:avLst/>
            <a:gdLst/>
            <a:ahLst/>
            <a:cxnLst/>
            <a:rect l="l" t="t" r="r" b="b"/>
            <a:pathLst>
              <a:path w="1915160" h="370840">
                <a:moveTo>
                  <a:pt x="0" y="0"/>
                </a:moveTo>
                <a:lnTo>
                  <a:pt x="1915160" y="0"/>
                </a:lnTo>
                <a:lnTo>
                  <a:pt x="1915160" y="370839"/>
                </a:lnTo>
                <a:lnTo>
                  <a:pt x="0" y="370839"/>
                </a:lnTo>
                <a:lnTo>
                  <a:pt x="0" y="0"/>
                </a:lnTo>
                <a:close/>
              </a:path>
            </a:pathLst>
          </a:custGeom>
          <a:ln w="12700">
            <a:solidFill>
              <a:srgbClr val="7E7E7E"/>
            </a:solidFill>
          </a:ln>
        </p:spPr>
        <p:txBody>
          <a:bodyPr wrap="square" lIns="0" tIns="0" rIns="0" bIns="0" rtlCol="0"/>
          <a:lstStyle/>
          <a:p/>
        </p:txBody>
      </p:sp>
      <p:sp>
        <p:nvSpPr>
          <p:cNvPr id="6" name="object 6"/>
          <p:cNvSpPr txBox="1"/>
          <p:nvPr/>
        </p:nvSpPr>
        <p:spPr>
          <a:xfrm>
            <a:off x="279400" y="703580"/>
            <a:ext cx="1918970" cy="358140"/>
          </a:xfrm>
          <a:prstGeom prst="rect">
            <a:avLst/>
          </a:prstGeom>
          <a:solidFill>
            <a:srgbClr val="F1F1F1"/>
          </a:solidFill>
        </p:spPr>
        <p:txBody>
          <a:bodyPr wrap="square" lIns="0" tIns="24765" rIns="0" bIns="0" rtlCol="0" vert="horz">
            <a:spAutoFit/>
          </a:bodyPr>
          <a:lstStyle/>
          <a:p>
            <a:pPr algn="ctr" marR="14604">
              <a:lnSpc>
                <a:spcPct val="100000"/>
              </a:lnSpc>
              <a:spcBef>
                <a:spcPts val="195"/>
              </a:spcBef>
            </a:pPr>
            <a:r>
              <a:rPr dirty="0" sz="1800" b="1">
                <a:latin typeface="Yu Gothic UI Semibold"/>
                <a:cs typeface="Yu Gothic UI Semibold"/>
              </a:rPr>
              <a:t>政策</a:t>
            </a:r>
            <a:endParaRPr sz="1800">
              <a:latin typeface="Yu Gothic UI Semibold"/>
              <a:cs typeface="Yu Gothic UI Semibold"/>
            </a:endParaRPr>
          </a:p>
        </p:txBody>
      </p:sp>
      <p:sp>
        <p:nvSpPr>
          <p:cNvPr id="7" name="object 7"/>
          <p:cNvSpPr/>
          <p:nvPr/>
        </p:nvSpPr>
        <p:spPr>
          <a:xfrm>
            <a:off x="2221229" y="697230"/>
            <a:ext cx="2760980" cy="370840"/>
          </a:xfrm>
          <a:custGeom>
            <a:avLst/>
            <a:gdLst/>
            <a:ahLst/>
            <a:cxnLst/>
            <a:rect l="l" t="t" r="r" b="b"/>
            <a:pathLst>
              <a:path w="2760979" h="370840">
                <a:moveTo>
                  <a:pt x="0" y="0"/>
                </a:moveTo>
                <a:lnTo>
                  <a:pt x="2760980" y="0"/>
                </a:lnTo>
                <a:lnTo>
                  <a:pt x="2760980" y="370839"/>
                </a:lnTo>
                <a:lnTo>
                  <a:pt x="0" y="370839"/>
                </a:lnTo>
                <a:lnTo>
                  <a:pt x="0" y="0"/>
                </a:lnTo>
                <a:close/>
              </a:path>
            </a:pathLst>
          </a:custGeom>
          <a:ln w="12700">
            <a:solidFill>
              <a:srgbClr val="7E7E7E"/>
            </a:solidFill>
          </a:ln>
        </p:spPr>
        <p:txBody>
          <a:bodyPr wrap="square" lIns="0" tIns="0" rIns="0" bIns="0" rtlCol="0"/>
          <a:lstStyle/>
          <a:p/>
        </p:txBody>
      </p:sp>
      <p:sp>
        <p:nvSpPr>
          <p:cNvPr id="8" name="object 8"/>
          <p:cNvSpPr txBox="1"/>
          <p:nvPr/>
        </p:nvSpPr>
        <p:spPr>
          <a:xfrm>
            <a:off x="2211070" y="703580"/>
            <a:ext cx="2764790" cy="358140"/>
          </a:xfrm>
          <a:prstGeom prst="rect">
            <a:avLst/>
          </a:prstGeom>
          <a:solidFill>
            <a:srgbClr val="D9D9D9"/>
          </a:solidFill>
        </p:spPr>
        <p:txBody>
          <a:bodyPr wrap="square" lIns="0" tIns="24765" rIns="0" bIns="0" rtlCol="0" vert="horz">
            <a:spAutoFit/>
          </a:bodyPr>
          <a:lstStyle/>
          <a:p>
            <a:pPr marL="474980">
              <a:lnSpc>
                <a:spcPct val="100000"/>
              </a:lnSpc>
              <a:spcBef>
                <a:spcPts val="195"/>
              </a:spcBef>
            </a:pPr>
            <a:r>
              <a:rPr dirty="0" sz="1800" spc="60" b="1">
                <a:latin typeface="Yu Gothic UI Semibold"/>
                <a:cs typeface="Yu Gothic UI Semibold"/>
              </a:rPr>
              <a:t>主な政策効果の例</a:t>
            </a:r>
            <a:endParaRPr sz="1800">
              <a:latin typeface="Yu Gothic UI Semibold"/>
              <a:cs typeface="Yu Gothic UI Semibold"/>
            </a:endParaRPr>
          </a:p>
        </p:txBody>
      </p:sp>
      <p:sp>
        <p:nvSpPr>
          <p:cNvPr id="9" name="object 9"/>
          <p:cNvSpPr txBox="1"/>
          <p:nvPr/>
        </p:nvSpPr>
        <p:spPr>
          <a:xfrm>
            <a:off x="5271770" y="712469"/>
            <a:ext cx="4343400" cy="368300"/>
          </a:xfrm>
          <a:prstGeom prst="rect">
            <a:avLst/>
          </a:prstGeom>
          <a:solidFill>
            <a:srgbClr val="D9D9D9"/>
          </a:solidFill>
          <a:ln w="12700">
            <a:solidFill>
              <a:srgbClr val="7E7E7E"/>
            </a:solidFill>
          </a:ln>
        </p:spPr>
        <p:txBody>
          <a:bodyPr wrap="square" lIns="0" tIns="29845" rIns="0" bIns="0" rtlCol="0" vert="horz">
            <a:spAutoFit/>
          </a:bodyPr>
          <a:lstStyle/>
          <a:p>
            <a:pPr marL="1254760">
              <a:lnSpc>
                <a:spcPct val="100000"/>
              </a:lnSpc>
              <a:spcBef>
                <a:spcPts val="235"/>
              </a:spcBef>
            </a:pPr>
            <a:r>
              <a:rPr dirty="0" sz="1800" spc="125" b="1">
                <a:latin typeface="Yu Gothic UI Semibold"/>
                <a:cs typeface="Yu Gothic UI Semibold"/>
              </a:rPr>
              <a:t>目指すべき社会像</a:t>
            </a:r>
            <a:endParaRPr sz="1800">
              <a:latin typeface="Yu Gothic UI Semibold"/>
              <a:cs typeface="Yu Gothic UI Semibold"/>
            </a:endParaRPr>
          </a:p>
        </p:txBody>
      </p:sp>
      <p:sp>
        <p:nvSpPr>
          <p:cNvPr id="10" name="object 10"/>
          <p:cNvSpPr txBox="1">
            <a:spLocks noGrp="1"/>
          </p:cNvSpPr>
          <p:nvPr>
            <p:ph type="title"/>
          </p:nvPr>
        </p:nvSpPr>
        <p:spPr>
          <a:xfrm>
            <a:off x="279212" y="120269"/>
            <a:ext cx="3987800" cy="391160"/>
          </a:xfrm>
          <a:prstGeom prst="rect"/>
        </p:spPr>
        <p:txBody>
          <a:bodyPr wrap="square" lIns="0" tIns="12700" rIns="0" bIns="0" rtlCol="0" vert="horz">
            <a:spAutoFit/>
          </a:bodyPr>
          <a:lstStyle/>
          <a:p>
            <a:pPr marL="12700">
              <a:lnSpc>
                <a:spcPct val="100000"/>
              </a:lnSpc>
              <a:spcBef>
                <a:spcPts val="100"/>
              </a:spcBef>
            </a:pPr>
            <a:r>
              <a:rPr dirty="0" u="none">
                <a:solidFill>
                  <a:srgbClr val="000000"/>
                </a:solidFill>
              </a:rPr>
              <a:t>政策効果</a:t>
            </a:r>
            <a:r>
              <a:rPr dirty="0" u="none" spc="640">
                <a:solidFill>
                  <a:srgbClr val="000000"/>
                </a:solidFill>
              </a:rPr>
              <a:t>と</a:t>
            </a:r>
            <a:r>
              <a:rPr dirty="0" u="none" spc="640">
                <a:solidFill>
                  <a:srgbClr val="000000"/>
                </a:solidFill>
              </a:rPr>
              <a:t>目指</a:t>
            </a:r>
            <a:r>
              <a:rPr dirty="0" u="none" spc="445">
                <a:solidFill>
                  <a:srgbClr val="000000"/>
                </a:solidFill>
              </a:rPr>
              <a:t>すべき</a:t>
            </a:r>
            <a:r>
              <a:rPr dirty="0" u="none" spc="445">
                <a:solidFill>
                  <a:srgbClr val="000000"/>
                </a:solidFill>
              </a:rPr>
              <a:t>社会像</a:t>
            </a:r>
          </a:p>
        </p:txBody>
      </p:sp>
      <p:grpSp>
        <p:nvGrpSpPr>
          <p:cNvPr id="11" name="object 11"/>
          <p:cNvGrpSpPr/>
          <p:nvPr/>
        </p:nvGrpSpPr>
        <p:grpSpPr>
          <a:xfrm>
            <a:off x="254634" y="1387475"/>
            <a:ext cx="2112010" cy="699770"/>
            <a:chOff x="254634" y="1387475"/>
            <a:chExt cx="2112010" cy="699770"/>
          </a:xfrm>
        </p:grpSpPr>
        <p:pic>
          <p:nvPicPr>
            <p:cNvPr id="12" name="object 12"/>
            <p:cNvPicPr/>
            <p:nvPr/>
          </p:nvPicPr>
          <p:blipFill>
            <a:blip r:embed="rId3" cstate="print"/>
            <a:stretch>
              <a:fillRect/>
            </a:stretch>
          </p:blipFill>
          <p:spPr>
            <a:xfrm>
              <a:off x="264160" y="1397000"/>
              <a:ext cx="2092959" cy="680720"/>
            </a:xfrm>
            <a:prstGeom prst="rect">
              <a:avLst/>
            </a:prstGeom>
          </p:spPr>
        </p:pic>
        <p:sp>
          <p:nvSpPr>
            <p:cNvPr id="13" name="object 13"/>
            <p:cNvSpPr/>
            <p:nvPr/>
          </p:nvSpPr>
          <p:spPr>
            <a:xfrm>
              <a:off x="264159" y="1397000"/>
              <a:ext cx="2092960" cy="680720"/>
            </a:xfrm>
            <a:custGeom>
              <a:avLst/>
              <a:gdLst/>
              <a:ahLst/>
              <a:cxnLst/>
              <a:rect l="l" t="t" r="r" b="b"/>
              <a:pathLst>
                <a:path w="2092960" h="680719">
                  <a:moveTo>
                    <a:pt x="0" y="0"/>
                  </a:moveTo>
                  <a:lnTo>
                    <a:pt x="1859889" y="0"/>
                  </a:lnTo>
                  <a:lnTo>
                    <a:pt x="2092960" y="340360"/>
                  </a:lnTo>
                  <a:lnTo>
                    <a:pt x="1859889" y="680720"/>
                  </a:lnTo>
                  <a:lnTo>
                    <a:pt x="0" y="680720"/>
                  </a:lnTo>
                  <a:lnTo>
                    <a:pt x="0" y="0"/>
                  </a:lnTo>
                  <a:close/>
                </a:path>
              </a:pathLst>
            </a:custGeom>
            <a:ln w="19050">
              <a:solidFill>
                <a:srgbClr val="7E7E7E"/>
              </a:solidFill>
            </a:ln>
          </p:spPr>
          <p:txBody>
            <a:bodyPr wrap="square" lIns="0" tIns="0" rIns="0" bIns="0" rtlCol="0"/>
            <a:lstStyle/>
            <a:p/>
          </p:txBody>
        </p:sp>
      </p:grpSp>
      <p:sp>
        <p:nvSpPr>
          <p:cNvPr id="14" name="object 14"/>
          <p:cNvSpPr txBox="1"/>
          <p:nvPr/>
        </p:nvSpPr>
        <p:spPr>
          <a:xfrm>
            <a:off x="630914" y="1589378"/>
            <a:ext cx="1244600" cy="269240"/>
          </a:xfrm>
          <a:prstGeom prst="rect">
            <a:avLst/>
          </a:prstGeom>
        </p:spPr>
        <p:txBody>
          <a:bodyPr wrap="square" lIns="0" tIns="12700" rIns="0" bIns="0" rtlCol="0" vert="horz">
            <a:spAutoFit/>
          </a:bodyPr>
          <a:lstStyle/>
          <a:p>
            <a:pPr marL="12700">
              <a:lnSpc>
                <a:spcPct val="100000"/>
              </a:lnSpc>
              <a:spcBef>
                <a:spcPts val="100"/>
              </a:spcBef>
              <a:tabLst>
                <a:tab pos="824865" algn="l"/>
              </a:tabLst>
            </a:pPr>
            <a:r>
              <a:rPr dirty="0" sz="1600" b="1">
                <a:latin typeface="Yu Gothic UI Semibold"/>
                <a:cs typeface="Yu Gothic UI Semibold"/>
              </a:rPr>
              <a:t>消費税	減税</a:t>
            </a:r>
            <a:endParaRPr sz="1600">
              <a:latin typeface="Yu Gothic UI Semibold"/>
              <a:cs typeface="Yu Gothic UI Semibold"/>
            </a:endParaRPr>
          </a:p>
        </p:txBody>
      </p:sp>
      <p:grpSp>
        <p:nvGrpSpPr>
          <p:cNvPr id="15" name="object 15"/>
          <p:cNvGrpSpPr/>
          <p:nvPr/>
        </p:nvGrpSpPr>
        <p:grpSpPr>
          <a:xfrm>
            <a:off x="2174875" y="1387475"/>
            <a:ext cx="2993390" cy="699770"/>
            <a:chOff x="2174875" y="1387475"/>
            <a:chExt cx="2993390" cy="699770"/>
          </a:xfrm>
        </p:grpSpPr>
        <p:pic>
          <p:nvPicPr>
            <p:cNvPr id="16" name="object 16"/>
            <p:cNvPicPr/>
            <p:nvPr/>
          </p:nvPicPr>
          <p:blipFill>
            <a:blip r:embed="rId4" cstate="print"/>
            <a:stretch>
              <a:fillRect/>
            </a:stretch>
          </p:blipFill>
          <p:spPr>
            <a:xfrm>
              <a:off x="2184400" y="1397000"/>
              <a:ext cx="2974340" cy="680720"/>
            </a:xfrm>
            <a:prstGeom prst="rect">
              <a:avLst/>
            </a:prstGeom>
          </p:spPr>
        </p:pic>
        <p:sp>
          <p:nvSpPr>
            <p:cNvPr id="17" name="object 17"/>
            <p:cNvSpPr/>
            <p:nvPr/>
          </p:nvSpPr>
          <p:spPr>
            <a:xfrm>
              <a:off x="2184400" y="1397000"/>
              <a:ext cx="2974340" cy="680720"/>
            </a:xfrm>
            <a:custGeom>
              <a:avLst/>
              <a:gdLst/>
              <a:ahLst/>
              <a:cxnLst/>
              <a:rect l="l" t="t" r="r" b="b"/>
              <a:pathLst>
                <a:path w="2974340" h="680719">
                  <a:moveTo>
                    <a:pt x="0" y="0"/>
                  </a:moveTo>
                  <a:lnTo>
                    <a:pt x="2732849" y="0"/>
                  </a:lnTo>
                  <a:lnTo>
                    <a:pt x="2974340" y="340360"/>
                  </a:lnTo>
                  <a:lnTo>
                    <a:pt x="2732849" y="680720"/>
                  </a:lnTo>
                  <a:lnTo>
                    <a:pt x="0" y="680720"/>
                  </a:lnTo>
                  <a:lnTo>
                    <a:pt x="241490" y="340360"/>
                  </a:lnTo>
                  <a:lnTo>
                    <a:pt x="0" y="0"/>
                  </a:lnTo>
                  <a:close/>
                </a:path>
              </a:pathLst>
            </a:custGeom>
            <a:ln w="19050">
              <a:solidFill>
                <a:srgbClr val="7E7E7E"/>
              </a:solidFill>
            </a:ln>
          </p:spPr>
          <p:txBody>
            <a:bodyPr wrap="square" lIns="0" tIns="0" rIns="0" bIns="0" rtlCol="0"/>
            <a:lstStyle/>
            <a:p/>
          </p:txBody>
        </p:sp>
      </p:grpSp>
      <p:sp>
        <p:nvSpPr>
          <p:cNvPr id="18" name="object 18"/>
          <p:cNvSpPr txBox="1"/>
          <p:nvPr/>
        </p:nvSpPr>
        <p:spPr>
          <a:xfrm>
            <a:off x="2743942" y="1589116"/>
            <a:ext cx="1854200" cy="269240"/>
          </a:xfrm>
          <a:prstGeom prst="rect">
            <a:avLst/>
          </a:prstGeom>
        </p:spPr>
        <p:txBody>
          <a:bodyPr wrap="square" lIns="0" tIns="12700" rIns="0" bIns="0" rtlCol="0" vert="horz">
            <a:spAutoFit/>
          </a:bodyPr>
          <a:lstStyle/>
          <a:p>
            <a:pPr marL="12700">
              <a:lnSpc>
                <a:spcPct val="100000"/>
              </a:lnSpc>
              <a:spcBef>
                <a:spcPts val="100"/>
              </a:spcBef>
            </a:pPr>
            <a:r>
              <a:rPr dirty="0" sz="1600" spc="100" b="1">
                <a:solidFill>
                  <a:srgbClr val="FFFFFF"/>
                </a:solidFill>
                <a:latin typeface="Yu Gothic UI Semibold"/>
                <a:cs typeface="Yu Gothic UI Semibold"/>
              </a:rPr>
              <a:t>消費喚起・景気回</a:t>
            </a:r>
            <a:r>
              <a:rPr dirty="0" sz="1600" spc="10" b="1">
                <a:solidFill>
                  <a:srgbClr val="FFFFFF"/>
                </a:solidFill>
                <a:latin typeface="Yu Gothic UI Semibold"/>
                <a:cs typeface="Yu Gothic UI Semibold"/>
              </a:rPr>
              <a:t>復</a:t>
            </a:r>
            <a:endParaRPr sz="1600">
              <a:latin typeface="Yu Gothic UI Semibold"/>
              <a:cs typeface="Yu Gothic UI Semibold"/>
            </a:endParaRPr>
          </a:p>
        </p:txBody>
      </p:sp>
      <p:grpSp>
        <p:nvGrpSpPr>
          <p:cNvPr id="19" name="object 19"/>
          <p:cNvGrpSpPr/>
          <p:nvPr/>
        </p:nvGrpSpPr>
        <p:grpSpPr>
          <a:xfrm>
            <a:off x="254634" y="2195195"/>
            <a:ext cx="2112010" cy="699770"/>
            <a:chOff x="254634" y="2195195"/>
            <a:chExt cx="2112010" cy="699770"/>
          </a:xfrm>
        </p:grpSpPr>
        <p:pic>
          <p:nvPicPr>
            <p:cNvPr id="20" name="object 20"/>
            <p:cNvPicPr/>
            <p:nvPr/>
          </p:nvPicPr>
          <p:blipFill>
            <a:blip r:embed="rId3" cstate="print"/>
            <a:stretch>
              <a:fillRect/>
            </a:stretch>
          </p:blipFill>
          <p:spPr>
            <a:xfrm>
              <a:off x="264160" y="2204720"/>
              <a:ext cx="2092959" cy="680719"/>
            </a:xfrm>
            <a:prstGeom prst="rect">
              <a:avLst/>
            </a:prstGeom>
          </p:spPr>
        </p:pic>
        <p:sp>
          <p:nvSpPr>
            <p:cNvPr id="21" name="object 21"/>
            <p:cNvSpPr/>
            <p:nvPr/>
          </p:nvSpPr>
          <p:spPr>
            <a:xfrm>
              <a:off x="264159" y="2204720"/>
              <a:ext cx="2092960" cy="680720"/>
            </a:xfrm>
            <a:custGeom>
              <a:avLst/>
              <a:gdLst/>
              <a:ahLst/>
              <a:cxnLst/>
              <a:rect l="l" t="t" r="r" b="b"/>
              <a:pathLst>
                <a:path w="2092960" h="680719">
                  <a:moveTo>
                    <a:pt x="0" y="0"/>
                  </a:moveTo>
                  <a:lnTo>
                    <a:pt x="1859889" y="0"/>
                  </a:lnTo>
                  <a:lnTo>
                    <a:pt x="2092960" y="340360"/>
                  </a:lnTo>
                  <a:lnTo>
                    <a:pt x="1859889" y="680720"/>
                  </a:lnTo>
                  <a:lnTo>
                    <a:pt x="0" y="680720"/>
                  </a:lnTo>
                  <a:lnTo>
                    <a:pt x="0" y="0"/>
                  </a:lnTo>
                  <a:close/>
                </a:path>
              </a:pathLst>
            </a:custGeom>
            <a:ln w="19050">
              <a:solidFill>
                <a:srgbClr val="7E7E7E"/>
              </a:solidFill>
            </a:ln>
          </p:spPr>
          <p:txBody>
            <a:bodyPr wrap="square" lIns="0" tIns="0" rIns="0" bIns="0" rtlCol="0"/>
            <a:lstStyle/>
            <a:p/>
          </p:txBody>
        </p:sp>
      </p:grpSp>
      <p:sp>
        <p:nvSpPr>
          <p:cNvPr id="22" name="object 22"/>
          <p:cNvSpPr txBox="1"/>
          <p:nvPr/>
        </p:nvSpPr>
        <p:spPr>
          <a:xfrm>
            <a:off x="630322" y="2396961"/>
            <a:ext cx="1244600" cy="269240"/>
          </a:xfrm>
          <a:prstGeom prst="rect">
            <a:avLst/>
          </a:prstGeom>
        </p:spPr>
        <p:txBody>
          <a:bodyPr wrap="square" lIns="0" tIns="12700" rIns="0" bIns="0" rtlCol="0" vert="horz">
            <a:spAutoFit/>
          </a:bodyPr>
          <a:lstStyle/>
          <a:p>
            <a:pPr marL="12700">
              <a:lnSpc>
                <a:spcPct val="100000"/>
              </a:lnSpc>
              <a:spcBef>
                <a:spcPts val="100"/>
              </a:spcBef>
              <a:tabLst>
                <a:tab pos="824865" algn="l"/>
              </a:tabLst>
            </a:pPr>
            <a:r>
              <a:rPr dirty="0" sz="1600" b="1">
                <a:latin typeface="Yu Gothic UI Semibold"/>
                <a:cs typeface="Yu Gothic UI Semibold"/>
              </a:rPr>
              <a:t>法人税	減税</a:t>
            </a:r>
            <a:endParaRPr sz="1600">
              <a:latin typeface="Yu Gothic UI Semibold"/>
              <a:cs typeface="Yu Gothic UI Semibold"/>
            </a:endParaRPr>
          </a:p>
        </p:txBody>
      </p:sp>
      <p:grpSp>
        <p:nvGrpSpPr>
          <p:cNvPr id="23" name="object 23"/>
          <p:cNvGrpSpPr/>
          <p:nvPr/>
        </p:nvGrpSpPr>
        <p:grpSpPr>
          <a:xfrm>
            <a:off x="2174875" y="2195195"/>
            <a:ext cx="2993390" cy="699770"/>
            <a:chOff x="2174875" y="2195195"/>
            <a:chExt cx="2993390" cy="699770"/>
          </a:xfrm>
        </p:grpSpPr>
        <p:pic>
          <p:nvPicPr>
            <p:cNvPr id="24" name="object 24"/>
            <p:cNvPicPr/>
            <p:nvPr/>
          </p:nvPicPr>
          <p:blipFill>
            <a:blip r:embed="rId4" cstate="print"/>
            <a:stretch>
              <a:fillRect/>
            </a:stretch>
          </p:blipFill>
          <p:spPr>
            <a:xfrm>
              <a:off x="2184400" y="2204720"/>
              <a:ext cx="2974340" cy="680719"/>
            </a:xfrm>
            <a:prstGeom prst="rect">
              <a:avLst/>
            </a:prstGeom>
          </p:spPr>
        </p:pic>
        <p:sp>
          <p:nvSpPr>
            <p:cNvPr id="25" name="object 25"/>
            <p:cNvSpPr/>
            <p:nvPr/>
          </p:nvSpPr>
          <p:spPr>
            <a:xfrm>
              <a:off x="2184400" y="2204720"/>
              <a:ext cx="2974340" cy="680720"/>
            </a:xfrm>
            <a:custGeom>
              <a:avLst/>
              <a:gdLst/>
              <a:ahLst/>
              <a:cxnLst/>
              <a:rect l="l" t="t" r="r" b="b"/>
              <a:pathLst>
                <a:path w="2974340" h="680719">
                  <a:moveTo>
                    <a:pt x="0" y="0"/>
                  </a:moveTo>
                  <a:lnTo>
                    <a:pt x="2732849" y="0"/>
                  </a:lnTo>
                  <a:lnTo>
                    <a:pt x="2974340" y="340360"/>
                  </a:lnTo>
                  <a:lnTo>
                    <a:pt x="2732849" y="680720"/>
                  </a:lnTo>
                  <a:lnTo>
                    <a:pt x="0" y="680720"/>
                  </a:lnTo>
                  <a:lnTo>
                    <a:pt x="241490" y="340360"/>
                  </a:lnTo>
                  <a:lnTo>
                    <a:pt x="0" y="0"/>
                  </a:lnTo>
                  <a:close/>
                </a:path>
              </a:pathLst>
            </a:custGeom>
            <a:ln w="19050">
              <a:solidFill>
                <a:srgbClr val="7E7E7E"/>
              </a:solidFill>
            </a:ln>
          </p:spPr>
          <p:txBody>
            <a:bodyPr wrap="square" lIns="0" tIns="0" rIns="0" bIns="0" rtlCol="0"/>
            <a:lstStyle/>
            <a:p/>
          </p:txBody>
        </p:sp>
      </p:grpSp>
      <p:sp>
        <p:nvSpPr>
          <p:cNvPr id="26" name="object 26"/>
          <p:cNvSpPr txBox="1"/>
          <p:nvPr/>
        </p:nvSpPr>
        <p:spPr>
          <a:xfrm>
            <a:off x="2844951" y="2396699"/>
            <a:ext cx="1651000" cy="269240"/>
          </a:xfrm>
          <a:prstGeom prst="rect">
            <a:avLst/>
          </a:prstGeom>
        </p:spPr>
        <p:txBody>
          <a:bodyPr wrap="square" lIns="0" tIns="12700" rIns="0" bIns="0" rtlCol="0" vert="horz">
            <a:spAutoFit/>
          </a:bodyPr>
          <a:lstStyle/>
          <a:p>
            <a:pPr marL="12700">
              <a:lnSpc>
                <a:spcPct val="100000"/>
              </a:lnSpc>
              <a:spcBef>
                <a:spcPts val="100"/>
              </a:spcBef>
            </a:pPr>
            <a:r>
              <a:rPr dirty="0" sz="1600" spc="30" b="1">
                <a:solidFill>
                  <a:srgbClr val="FFFFFF"/>
                </a:solidFill>
                <a:latin typeface="Yu Gothic UI Semibold"/>
                <a:cs typeface="Yu Gothic UI Semibold"/>
              </a:rPr>
              <a:t>企業の競争力向上</a:t>
            </a:r>
            <a:endParaRPr sz="1600">
              <a:latin typeface="Yu Gothic UI Semibold"/>
              <a:cs typeface="Yu Gothic UI Semibold"/>
            </a:endParaRPr>
          </a:p>
        </p:txBody>
      </p:sp>
      <p:grpSp>
        <p:nvGrpSpPr>
          <p:cNvPr id="27" name="object 27"/>
          <p:cNvGrpSpPr/>
          <p:nvPr/>
        </p:nvGrpSpPr>
        <p:grpSpPr>
          <a:xfrm>
            <a:off x="249554" y="3002914"/>
            <a:ext cx="2109470" cy="699770"/>
            <a:chOff x="249554" y="3002914"/>
            <a:chExt cx="2109470" cy="699770"/>
          </a:xfrm>
        </p:grpSpPr>
        <p:pic>
          <p:nvPicPr>
            <p:cNvPr id="28" name="object 28"/>
            <p:cNvPicPr/>
            <p:nvPr/>
          </p:nvPicPr>
          <p:blipFill>
            <a:blip r:embed="rId5" cstate="print"/>
            <a:stretch>
              <a:fillRect/>
            </a:stretch>
          </p:blipFill>
          <p:spPr>
            <a:xfrm>
              <a:off x="259079" y="3012440"/>
              <a:ext cx="2090419" cy="680719"/>
            </a:xfrm>
            <a:prstGeom prst="rect">
              <a:avLst/>
            </a:prstGeom>
          </p:spPr>
        </p:pic>
        <p:sp>
          <p:nvSpPr>
            <p:cNvPr id="29" name="object 29"/>
            <p:cNvSpPr/>
            <p:nvPr/>
          </p:nvSpPr>
          <p:spPr>
            <a:xfrm>
              <a:off x="259079" y="3012439"/>
              <a:ext cx="2090420" cy="680720"/>
            </a:xfrm>
            <a:custGeom>
              <a:avLst/>
              <a:gdLst/>
              <a:ahLst/>
              <a:cxnLst/>
              <a:rect l="l" t="t" r="r" b="b"/>
              <a:pathLst>
                <a:path w="2090420" h="680720">
                  <a:moveTo>
                    <a:pt x="0" y="0"/>
                  </a:moveTo>
                  <a:lnTo>
                    <a:pt x="1857349" y="0"/>
                  </a:lnTo>
                  <a:lnTo>
                    <a:pt x="2090420" y="340360"/>
                  </a:lnTo>
                  <a:lnTo>
                    <a:pt x="1857349" y="680720"/>
                  </a:lnTo>
                  <a:lnTo>
                    <a:pt x="0" y="680720"/>
                  </a:lnTo>
                  <a:lnTo>
                    <a:pt x="0" y="0"/>
                  </a:lnTo>
                  <a:close/>
                </a:path>
              </a:pathLst>
            </a:custGeom>
            <a:ln w="19050">
              <a:solidFill>
                <a:srgbClr val="7E7E7E"/>
              </a:solidFill>
            </a:ln>
          </p:spPr>
          <p:txBody>
            <a:bodyPr wrap="square" lIns="0" tIns="0" rIns="0" bIns="0" rtlCol="0"/>
            <a:lstStyle/>
            <a:p/>
          </p:txBody>
        </p:sp>
      </p:grpSp>
      <p:sp>
        <p:nvSpPr>
          <p:cNvPr id="30" name="object 30"/>
          <p:cNvSpPr txBox="1"/>
          <p:nvPr/>
        </p:nvSpPr>
        <p:spPr>
          <a:xfrm>
            <a:off x="623953" y="3204545"/>
            <a:ext cx="1244600" cy="269240"/>
          </a:xfrm>
          <a:prstGeom prst="rect">
            <a:avLst/>
          </a:prstGeom>
        </p:spPr>
        <p:txBody>
          <a:bodyPr wrap="square" lIns="0" tIns="12700" rIns="0" bIns="0" rtlCol="0" vert="horz">
            <a:spAutoFit/>
          </a:bodyPr>
          <a:lstStyle/>
          <a:p>
            <a:pPr marL="12700">
              <a:lnSpc>
                <a:spcPct val="100000"/>
              </a:lnSpc>
              <a:spcBef>
                <a:spcPts val="100"/>
              </a:spcBef>
              <a:tabLst>
                <a:tab pos="824865" algn="l"/>
              </a:tabLst>
            </a:pPr>
            <a:r>
              <a:rPr dirty="0" sz="1600" b="1">
                <a:latin typeface="Yu Gothic UI Semibold"/>
                <a:cs typeface="Yu Gothic UI Semibold"/>
              </a:rPr>
              <a:t>所得税	減税</a:t>
            </a:r>
            <a:endParaRPr sz="1600">
              <a:latin typeface="Yu Gothic UI Semibold"/>
              <a:cs typeface="Yu Gothic UI Semibold"/>
            </a:endParaRPr>
          </a:p>
        </p:txBody>
      </p:sp>
      <p:grpSp>
        <p:nvGrpSpPr>
          <p:cNvPr id="31" name="object 31"/>
          <p:cNvGrpSpPr/>
          <p:nvPr/>
        </p:nvGrpSpPr>
        <p:grpSpPr>
          <a:xfrm>
            <a:off x="2167254" y="3000375"/>
            <a:ext cx="2995930" cy="702310"/>
            <a:chOff x="2167254" y="3000375"/>
            <a:chExt cx="2995930" cy="702310"/>
          </a:xfrm>
        </p:grpSpPr>
        <p:pic>
          <p:nvPicPr>
            <p:cNvPr id="32" name="object 32"/>
            <p:cNvPicPr/>
            <p:nvPr/>
          </p:nvPicPr>
          <p:blipFill>
            <a:blip r:embed="rId6" cstate="print"/>
            <a:stretch>
              <a:fillRect/>
            </a:stretch>
          </p:blipFill>
          <p:spPr>
            <a:xfrm>
              <a:off x="2176780" y="3009900"/>
              <a:ext cx="2976879" cy="683260"/>
            </a:xfrm>
            <a:prstGeom prst="rect">
              <a:avLst/>
            </a:prstGeom>
          </p:spPr>
        </p:pic>
        <p:sp>
          <p:nvSpPr>
            <p:cNvPr id="33" name="object 33"/>
            <p:cNvSpPr/>
            <p:nvPr/>
          </p:nvSpPr>
          <p:spPr>
            <a:xfrm>
              <a:off x="2176779" y="3009900"/>
              <a:ext cx="2976880" cy="683260"/>
            </a:xfrm>
            <a:custGeom>
              <a:avLst/>
              <a:gdLst/>
              <a:ahLst/>
              <a:cxnLst/>
              <a:rect l="l" t="t" r="r" b="b"/>
              <a:pathLst>
                <a:path w="2976879" h="683260">
                  <a:moveTo>
                    <a:pt x="0" y="0"/>
                  </a:moveTo>
                  <a:lnTo>
                    <a:pt x="2734500" y="0"/>
                  </a:lnTo>
                  <a:lnTo>
                    <a:pt x="2976880" y="341630"/>
                  </a:lnTo>
                  <a:lnTo>
                    <a:pt x="2734500" y="683260"/>
                  </a:lnTo>
                  <a:lnTo>
                    <a:pt x="0" y="683260"/>
                  </a:lnTo>
                  <a:lnTo>
                    <a:pt x="242379" y="341630"/>
                  </a:lnTo>
                  <a:lnTo>
                    <a:pt x="0" y="0"/>
                  </a:lnTo>
                  <a:close/>
                </a:path>
              </a:pathLst>
            </a:custGeom>
            <a:ln w="19050">
              <a:solidFill>
                <a:srgbClr val="7E7E7E"/>
              </a:solidFill>
            </a:ln>
          </p:spPr>
          <p:txBody>
            <a:bodyPr wrap="square" lIns="0" tIns="0" rIns="0" bIns="0" rtlCol="0"/>
            <a:lstStyle/>
            <a:p/>
          </p:txBody>
        </p:sp>
      </p:grpSp>
      <p:sp>
        <p:nvSpPr>
          <p:cNvPr id="34" name="object 34"/>
          <p:cNvSpPr txBox="1"/>
          <p:nvPr/>
        </p:nvSpPr>
        <p:spPr>
          <a:xfrm>
            <a:off x="2838582" y="3204282"/>
            <a:ext cx="1651000" cy="269240"/>
          </a:xfrm>
          <a:prstGeom prst="rect">
            <a:avLst/>
          </a:prstGeom>
        </p:spPr>
        <p:txBody>
          <a:bodyPr wrap="square" lIns="0" tIns="12700" rIns="0" bIns="0" rtlCol="0" vert="horz">
            <a:spAutoFit/>
          </a:bodyPr>
          <a:lstStyle/>
          <a:p>
            <a:pPr marL="12700">
              <a:lnSpc>
                <a:spcPct val="100000"/>
              </a:lnSpc>
              <a:spcBef>
                <a:spcPts val="100"/>
              </a:spcBef>
            </a:pPr>
            <a:r>
              <a:rPr dirty="0" sz="1600" spc="30" b="1">
                <a:solidFill>
                  <a:srgbClr val="FFFFFF"/>
                </a:solidFill>
                <a:latin typeface="Yu Gothic UI Semibold"/>
                <a:cs typeface="Yu Gothic UI Semibold"/>
              </a:rPr>
              <a:t>可処分所得の増加</a:t>
            </a:r>
            <a:endParaRPr sz="1600">
              <a:latin typeface="Yu Gothic UI Semibold"/>
              <a:cs typeface="Yu Gothic UI Semibold"/>
            </a:endParaRPr>
          </a:p>
        </p:txBody>
      </p:sp>
      <p:grpSp>
        <p:nvGrpSpPr>
          <p:cNvPr id="35" name="object 35"/>
          <p:cNvGrpSpPr/>
          <p:nvPr/>
        </p:nvGrpSpPr>
        <p:grpSpPr>
          <a:xfrm>
            <a:off x="254634" y="3808095"/>
            <a:ext cx="2112010" cy="699770"/>
            <a:chOff x="254634" y="3808095"/>
            <a:chExt cx="2112010" cy="699770"/>
          </a:xfrm>
        </p:grpSpPr>
        <p:pic>
          <p:nvPicPr>
            <p:cNvPr id="36" name="object 36"/>
            <p:cNvPicPr/>
            <p:nvPr/>
          </p:nvPicPr>
          <p:blipFill>
            <a:blip r:embed="rId7" cstate="print"/>
            <a:stretch>
              <a:fillRect/>
            </a:stretch>
          </p:blipFill>
          <p:spPr>
            <a:xfrm>
              <a:off x="264160" y="3817620"/>
              <a:ext cx="2092959" cy="680719"/>
            </a:xfrm>
            <a:prstGeom prst="rect">
              <a:avLst/>
            </a:prstGeom>
          </p:spPr>
        </p:pic>
        <p:sp>
          <p:nvSpPr>
            <p:cNvPr id="37" name="object 37"/>
            <p:cNvSpPr/>
            <p:nvPr/>
          </p:nvSpPr>
          <p:spPr>
            <a:xfrm>
              <a:off x="264159" y="3817620"/>
              <a:ext cx="2092960" cy="680720"/>
            </a:xfrm>
            <a:custGeom>
              <a:avLst/>
              <a:gdLst/>
              <a:ahLst/>
              <a:cxnLst/>
              <a:rect l="l" t="t" r="r" b="b"/>
              <a:pathLst>
                <a:path w="2092960" h="680720">
                  <a:moveTo>
                    <a:pt x="0" y="0"/>
                  </a:moveTo>
                  <a:lnTo>
                    <a:pt x="1859889" y="0"/>
                  </a:lnTo>
                  <a:lnTo>
                    <a:pt x="2092960" y="340359"/>
                  </a:lnTo>
                  <a:lnTo>
                    <a:pt x="1859889" y="680719"/>
                  </a:lnTo>
                  <a:lnTo>
                    <a:pt x="0" y="680719"/>
                  </a:lnTo>
                  <a:lnTo>
                    <a:pt x="0" y="0"/>
                  </a:lnTo>
                  <a:close/>
                </a:path>
              </a:pathLst>
            </a:custGeom>
            <a:ln w="19050">
              <a:solidFill>
                <a:srgbClr val="7E7E7E"/>
              </a:solidFill>
            </a:ln>
          </p:spPr>
          <p:txBody>
            <a:bodyPr wrap="square" lIns="0" tIns="0" rIns="0" bIns="0" rtlCol="0"/>
            <a:lstStyle/>
            <a:p/>
          </p:txBody>
        </p:sp>
      </p:grpSp>
      <p:sp>
        <p:nvSpPr>
          <p:cNvPr id="38" name="object 38"/>
          <p:cNvSpPr txBox="1"/>
          <p:nvPr/>
        </p:nvSpPr>
        <p:spPr>
          <a:xfrm>
            <a:off x="731961" y="3889485"/>
            <a:ext cx="1041400" cy="513080"/>
          </a:xfrm>
          <a:prstGeom prst="rect">
            <a:avLst/>
          </a:prstGeom>
        </p:spPr>
        <p:txBody>
          <a:bodyPr wrap="square" lIns="0" tIns="12700" rIns="0" bIns="0" rtlCol="0" vert="horz">
            <a:spAutoFit/>
          </a:bodyPr>
          <a:lstStyle/>
          <a:p>
            <a:pPr marL="114300" marR="5080" indent="-101600">
              <a:lnSpc>
                <a:spcPct val="100000"/>
              </a:lnSpc>
              <a:spcBef>
                <a:spcPts val="100"/>
              </a:spcBef>
            </a:pPr>
            <a:r>
              <a:rPr dirty="0" sz="1600" spc="340" b="1">
                <a:latin typeface="Yu Gothic UI Semibold"/>
                <a:cs typeface="Yu Gothic UI Semibold"/>
              </a:rPr>
              <a:t>ベーシック </a:t>
            </a:r>
            <a:r>
              <a:rPr dirty="0" sz="1600" spc="365" b="1">
                <a:latin typeface="Yu Gothic UI Semibold"/>
                <a:cs typeface="Yu Gothic UI Semibold"/>
              </a:rPr>
              <a:t>イ</a:t>
            </a:r>
            <a:r>
              <a:rPr dirty="0" sz="1600" spc="385" b="1">
                <a:latin typeface="Yu Gothic UI Semibold"/>
                <a:cs typeface="Yu Gothic UI Semibold"/>
              </a:rPr>
              <a:t>ン</a:t>
            </a:r>
            <a:r>
              <a:rPr dirty="0" sz="1600" spc="375" b="1">
                <a:latin typeface="Yu Gothic UI Semibold"/>
                <a:cs typeface="Yu Gothic UI Semibold"/>
              </a:rPr>
              <a:t>カ</a:t>
            </a:r>
            <a:r>
              <a:rPr dirty="0" sz="1600" spc="400" b="1">
                <a:latin typeface="Yu Gothic UI Semibold"/>
                <a:cs typeface="Yu Gothic UI Semibold"/>
              </a:rPr>
              <a:t>ム</a:t>
            </a:r>
            <a:endParaRPr sz="1600">
              <a:latin typeface="Yu Gothic UI Semibold"/>
              <a:cs typeface="Yu Gothic UI Semibold"/>
            </a:endParaRPr>
          </a:p>
        </p:txBody>
      </p:sp>
      <p:grpSp>
        <p:nvGrpSpPr>
          <p:cNvPr id="39" name="object 39"/>
          <p:cNvGrpSpPr/>
          <p:nvPr/>
        </p:nvGrpSpPr>
        <p:grpSpPr>
          <a:xfrm>
            <a:off x="2174875" y="3808095"/>
            <a:ext cx="2993390" cy="699770"/>
            <a:chOff x="2174875" y="3808095"/>
            <a:chExt cx="2993390" cy="699770"/>
          </a:xfrm>
        </p:grpSpPr>
        <p:pic>
          <p:nvPicPr>
            <p:cNvPr id="40" name="object 40"/>
            <p:cNvPicPr/>
            <p:nvPr/>
          </p:nvPicPr>
          <p:blipFill>
            <a:blip r:embed="rId8" cstate="print"/>
            <a:stretch>
              <a:fillRect/>
            </a:stretch>
          </p:blipFill>
          <p:spPr>
            <a:xfrm>
              <a:off x="2184400" y="3817620"/>
              <a:ext cx="2974339" cy="680719"/>
            </a:xfrm>
            <a:prstGeom prst="rect">
              <a:avLst/>
            </a:prstGeom>
          </p:spPr>
        </p:pic>
        <p:sp>
          <p:nvSpPr>
            <p:cNvPr id="41" name="object 41"/>
            <p:cNvSpPr/>
            <p:nvPr/>
          </p:nvSpPr>
          <p:spPr>
            <a:xfrm>
              <a:off x="2184400" y="3817620"/>
              <a:ext cx="2974340" cy="680720"/>
            </a:xfrm>
            <a:custGeom>
              <a:avLst/>
              <a:gdLst/>
              <a:ahLst/>
              <a:cxnLst/>
              <a:rect l="l" t="t" r="r" b="b"/>
              <a:pathLst>
                <a:path w="2974340" h="680720">
                  <a:moveTo>
                    <a:pt x="0" y="0"/>
                  </a:moveTo>
                  <a:lnTo>
                    <a:pt x="2732849" y="0"/>
                  </a:lnTo>
                  <a:lnTo>
                    <a:pt x="2974340" y="340359"/>
                  </a:lnTo>
                  <a:lnTo>
                    <a:pt x="2732849" y="680719"/>
                  </a:lnTo>
                  <a:lnTo>
                    <a:pt x="0" y="680719"/>
                  </a:lnTo>
                  <a:lnTo>
                    <a:pt x="241490" y="340359"/>
                  </a:lnTo>
                  <a:lnTo>
                    <a:pt x="0" y="0"/>
                  </a:lnTo>
                  <a:close/>
                </a:path>
              </a:pathLst>
            </a:custGeom>
            <a:ln w="19050">
              <a:solidFill>
                <a:srgbClr val="7E7E7E"/>
              </a:solidFill>
            </a:ln>
          </p:spPr>
          <p:txBody>
            <a:bodyPr wrap="square" lIns="0" tIns="0" rIns="0" bIns="0" rtlCol="0"/>
            <a:lstStyle/>
            <a:p/>
          </p:txBody>
        </p:sp>
      </p:grpSp>
      <p:grpSp>
        <p:nvGrpSpPr>
          <p:cNvPr id="42" name="object 42"/>
          <p:cNvGrpSpPr/>
          <p:nvPr/>
        </p:nvGrpSpPr>
        <p:grpSpPr>
          <a:xfrm>
            <a:off x="252095" y="4615815"/>
            <a:ext cx="2109470" cy="699770"/>
            <a:chOff x="252095" y="4615815"/>
            <a:chExt cx="2109470" cy="699770"/>
          </a:xfrm>
        </p:grpSpPr>
        <p:pic>
          <p:nvPicPr>
            <p:cNvPr id="43" name="object 43"/>
            <p:cNvPicPr/>
            <p:nvPr/>
          </p:nvPicPr>
          <p:blipFill>
            <a:blip r:embed="rId9" cstate="print"/>
            <a:stretch>
              <a:fillRect/>
            </a:stretch>
          </p:blipFill>
          <p:spPr>
            <a:xfrm>
              <a:off x="261620" y="4625340"/>
              <a:ext cx="2090419" cy="680720"/>
            </a:xfrm>
            <a:prstGeom prst="rect">
              <a:avLst/>
            </a:prstGeom>
          </p:spPr>
        </p:pic>
        <p:sp>
          <p:nvSpPr>
            <p:cNvPr id="44" name="object 44"/>
            <p:cNvSpPr/>
            <p:nvPr/>
          </p:nvSpPr>
          <p:spPr>
            <a:xfrm>
              <a:off x="261620" y="4625340"/>
              <a:ext cx="2090420" cy="680720"/>
            </a:xfrm>
            <a:custGeom>
              <a:avLst/>
              <a:gdLst/>
              <a:ahLst/>
              <a:cxnLst/>
              <a:rect l="l" t="t" r="r" b="b"/>
              <a:pathLst>
                <a:path w="2090420" h="680720">
                  <a:moveTo>
                    <a:pt x="0" y="0"/>
                  </a:moveTo>
                  <a:lnTo>
                    <a:pt x="1857349" y="0"/>
                  </a:lnTo>
                  <a:lnTo>
                    <a:pt x="2090420" y="340360"/>
                  </a:lnTo>
                  <a:lnTo>
                    <a:pt x="1857349" y="680720"/>
                  </a:lnTo>
                  <a:lnTo>
                    <a:pt x="0" y="680720"/>
                  </a:lnTo>
                  <a:lnTo>
                    <a:pt x="0" y="0"/>
                  </a:lnTo>
                  <a:close/>
                </a:path>
              </a:pathLst>
            </a:custGeom>
            <a:ln w="19050">
              <a:solidFill>
                <a:srgbClr val="7E7E7E"/>
              </a:solidFill>
            </a:ln>
          </p:spPr>
          <p:txBody>
            <a:bodyPr wrap="square" lIns="0" tIns="0" rIns="0" bIns="0" rtlCol="0"/>
            <a:lstStyle/>
            <a:p/>
          </p:txBody>
        </p:sp>
      </p:grpSp>
      <p:sp>
        <p:nvSpPr>
          <p:cNvPr id="45" name="object 45"/>
          <p:cNvSpPr txBox="1"/>
          <p:nvPr/>
        </p:nvSpPr>
        <p:spPr>
          <a:xfrm>
            <a:off x="626455" y="4818267"/>
            <a:ext cx="1244600" cy="269240"/>
          </a:xfrm>
          <a:prstGeom prst="rect">
            <a:avLst/>
          </a:prstGeom>
        </p:spPr>
        <p:txBody>
          <a:bodyPr wrap="square" lIns="0" tIns="12700" rIns="0" bIns="0" rtlCol="0" vert="horz">
            <a:spAutoFit/>
          </a:bodyPr>
          <a:lstStyle/>
          <a:p>
            <a:pPr marL="12700">
              <a:lnSpc>
                <a:spcPct val="100000"/>
              </a:lnSpc>
              <a:spcBef>
                <a:spcPts val="100"/>
              </a:spcBef>
            </a:pPr>
            <a:r>
              <a:rPr dirty="0" sz="1600" spc="40" b="1">
                <a:latin typeface="Yu Gothic UI Semibold"/>
                <a:cs typeface="Yu Gothic UI Semibold"/>
              </a:rPr>
              <a:t>雇用の流動化</a:t>
            </a:r>
            <a:endParaRPr sz="1600">
              <a:latin typeface="Yu Gothic UI Semibold"/>
              <a:cs typeface="Yu Gothic UI Semibold"/>
            </a:endParaRPr>
          </a:p>
        </p:txBody>
      </p:sp>
      <p:grpSp>
        <p:nvGrpSpPr>
          <p:cNvPr id="46" name="object 46"/>
          <p:cNvGrpSpPr/>
          <p:nvPr/>
        </p:nvGrpSpPr>
        <p:grpSpPr>
          <a:xfrm>
            <a:off x="2169795" y="4615815"/>
            <a:ext cx="2973070" cy="699770"/>
            <a:chOff x="2169795" y="4615815"/>
            <a:chExt cx="2973070" cy="699770"/>
          </a:xfrm>
        </p:grpSpPr>
        <p:pic>
          <p:nvPicPr>
            <p:cNvPr id="47" name="object 47"/>
            <p:cNvPicPr/>
            <p:nvPr/>
          </p:nvPicPr>
          <p:blipFill>
            <a:blip r:embed="rId10" cstate="print"/>
            <a:stretch>
              <a:fillRect/>
            </a:stretch>
          </p:blipFill>
          <p:spPr>
            <a:xfrm>
              <a:off x="2179320" y="4625340"/>
              <a:ext cx="2954019" cy="680720"/>
            </a:xfrm>
            <a:prstGeom prst="rect">
              <a:avLst/>
            </a:prstGeom>
          </p:spPr>
        </p:pic>
        <p:sp>
          <p:nvSpPr>
            <p:cNvPr id="48" name="object 48"/>
            <p:cNvSpPr/>
            <p:nvPr/>
          </p:nvSpPr>
          <p:spPr>
            <a:xfrm>
              <a:off x="2179320" y="4625340"/>
              <a:ext cx="2954020" cy="680720"/>
            </a:xfrm>
            <a:custGeom>
              <a:avLst/>
              <a:gdLst/>
              <a:ahLst/>
              <a:cxnLst/>
              <a:rect l="l" t="t" r="r" b="b"/>
              <a:pathLst>
                <a:path w="2954020" h="680720">
                  <a:moveTo>
                    <a:pt x="0" y="0"/>
                  </a:moveTo>
                  <a:lnTo>
                    <a:pt x="2712542" y="0"/>
                  </a:lnTo>
                  <a:lnTo>
                    <a:pt x="2954020" y="340360"/>
                  </a:lnTo>
                  <a:lnTo>
                    <a:pt x="2712542" y="680720"/>
                  </a:lnTo>
                  <a:lnTo>
                    <a:pt x="0" y="680720"/>
                  </a:lnTo>
                  <a:lnTo>
                    <a:pt x="241477" y="340360"/>
                  </a:lnTo>
                  <a:lnTo>
                    <a:pt x="0" y="0"/>
                  </a:lnTo>
                  <a:close/>
                </a:path>
              </a:pathLst>
            </a:custGeom>
            <a:ln w="19050">
              <a:solidFill>
                <a:srgbClr val="7E7E7E"/>
              </a:solidFill>
            </a:ln>
          </p:spPr>
          <p:txBody>
            <a:bodyPr wrap="square" lIns="0" tIns="0" rIns="0" bIns="0" rtlCol="0"/>
            <a:lstStyle/>
            <a:p/>
          </p:txBody>
        </p:sp>
      </p:grpSp>
      <p:sp>
        <p:nvSpPr>
          <p:cNvPr id="49" name="object 49"/>
          <p:cNvSpPr txBox="1"/>
          <p:nvPr/>
        </p:nvSpPr>
        <p:spPr>
          <a:xfrm>
            <a:off x="2627594" y="3889223"/>
            <a:ext cx="2072005" cy="1304925"/>
          </a:xfrm>
          <a:prstGeom prst="rect">
            <a:avLst/>
          </a:prstGeom>
        </p:spPr>
        <p:txBody>
          <a:bodyPr wrap="square" lIns="0" tIns="12700" rIns="0" bIns="0" rtlCol="0" vert="horz">
            <a:spAutoFit/>
          </a:bodyPr>
          <a:lstStyle/>
          <a:p>
            <a:pPr marL="26670" marR="5080" indent="304800">
              <a:lnSpc>
                <a:spcPct val="100000"/>
              </a:lnSpc>
              <a:spcBef>
                <a:spcPts val="100"/>
              </a:spcBef>
            </a:pPr>
            <a:r>
              <a:rPr dirty="0" sz="1600" spc="315" b="1">
                <a:solidFill>
                  <a:srgbClr val="FFFFFF"/>
                </a:solidFill>
                <a:latin typeface="Yu Gothic UI Semibold"/>
                <a:cs typeface="Yu Gothic UI Semibold"/>
              </a:rPr>
              <a:t>ユ</a:t>
            </a:r>
            <a:r>
              <a:rPr dirty="0" sz="1600" spc="290" b="1">
                <a:solidFill>
                  <a:srgbClr val="FFFFFF"/>
                </a:solidFill>
                <a:latin typeface="Yu Gothic UI Semibold"/>
                <a:cs typeface="Yu Gothic UI Semibold"/>
              </a:rPr>
              <a:t>ニ</a:t>
            </a:r>
            <a:r>
              <a:rPr dirty="0" sz="1600" spc="315" b="1">
                <a:solidFill>
                  <a:srgbClr val="FFFFFF"/>
                </a:solidFill>
                <a:latin typeface="Yu Gothic UI Semibold"/>
                <a:cs typeface="Yu Gothic UI Semibold"/>
              </a:rPr>
              <a:t>バ</a:t>
            </a:r>
            <a:r>
              <a:rPr dirty="0" sz="1600" spc="250" b="1">
                <a:solidFill>
                  <a:srgbClr val="FFFFFF"/>
                </a:solidFill>
                <a:latin typeface="Yu Gothic UI Semibold"/>
                <a:cs typeface="Yu Gothic UI Semibold"/>
              </a:rPr>
              <a:t>ー</a:t>
            </a:r>
            <a:r>
              <a:rPr dirty="0" sz="1600" spc="315" b="1">
                <a:solidFill>
                  <a:srgbClr val="FFFFFF"/>
                </a:solidFill>
                <a:latin typeface="Yu Gothic UI Semibold"/>
                <a:cs typeface="Yu Gothic UI Semibold"/>
              </a:rPr>
              <a:t>サ</a:t>
            </a:r>
            <a:r>
              <a:rPr dirty="0" sz="1600" spc="320" b="1">
                <a:solidFill>
                  <a:srgbClr val="FFFFFF"/>
                </a:solidFill>
                <a:latin typeface="Yu Gothic UI Semibold"/>
                <a:cs typeface="Yu Gothic UI Semibold"/>
              </a:rPr>
              <a:t>ル</a:t>
            </a:r>
            <a:r>
              <a:rPr dirty="0" sz="1600" spc="335" b="1">
                <a:solidFill>
                  <a:srgbClr val="FFFFFF"/>
                </a:solidFill>
                <a:latin typeface="Yu Gothic UI Semibold"/>
                <a:cs typeface="Yu Gothic UI Semibold"/>
              </a:rPr>
              <a:t>な </a:t>
            </a:r>
            <a:r>
              <a:rPr dirty="0" sz="1600" spc="340" b="1">
                <a:solidFill>
                  <a:srgbClr val="FFFFFF"/>
                </a:solidFill>
                <a:latin typeface="Yu Gothic UI Semibold"/>
                <a:cs typeface="Yu Gothic UI Semibold"/>
              </a:rPr>
              <a:t> </a:t>
            </a:r>
            <a:r>
              <a:rPr dirty="0" sz="1600" spc="430" b="1">
                <a:solidFill>
                  <a:srgbClr val="FFFFFF"/>
                </a:solidFill>
                <a:latin typeface="Yu Gothic UI Semibold"/>
                <a:cs typeface="Yu Gothic UI Semibold"/>
              </a:rPr>
              <a:t>セーフティネット</a:t>
            </a:r>
            <a:r>
              <a:rPr dirty="0" sz="1600" b="1">
                <a:solidFill>
                  <a:srgbClr val="FFFFFF"/>
                </a:solidFill>
                <a:latin typeface="Yu Gothic UI Semibold"/>
                <a:cs typeface="Yu Gothic UI Semibold"/>
              </a:rPr>
              <a:t>強化</a:t>
            </a:r>
            <a:endParaRPr sz="1600">
              <a:latin typeface="Yu Gothic UI Semibold"/>
              <a:cs typeface="Yu Gothic UI Semibold"/>
            </a:endParaRPr>
          </a:p>
          <a:p>
            <a:pPr>
              <a:lnSpc>
                <a:spcPct val="100000"/>
              </a:lnSpc>
              <a:spcBef>
                <a:spcPts val="15"/>
              </a:spcBef>
            </a:pPr>
            <a:endParaRPr sz="1450">
              <a:latin typeface="Yu Gothic UI Semibold"/>
              <a:cs typeface="Yu Gothic UI Semibold"/>
            </a:endParaRPr>
          </a:p>
          <a:p>
            <a:pPr marL="12700" marR="19050" indent="304800">
              <a:lnSpc>
                <a:spcPts val="1800"/>
              </a:lnSpc>
            </a:pPr>
            <a:r>
              <a:rPr dirty="0" sz="1600" spc="25" b="1">
                <a:solidFill>
                  <a:srgbClr val="FFFFFF"/>
                </a:solidFill>
                <a:latin typeface="Yu Gothic UI Semibold"/>
                <a:cs typeface="Yu Gothic UI Semibold"/>
              </a:rPr>
              <a:t>適切な労働移動  </a:t>
            </a:r>
            <a:r>
              <a:rPr dirty="0" sz="1600" spc="155" b="1">
                <a:solidFill>
                  <a:srgbClr val="FFFFFF"/>
                </a:solidFill>
                <a:latin typeface="Yu Gothic UI Semibold"/>
                <a:cs typeface="Yu Gothic UI Semibold"/>
              </a:rPr>
              <a:t> </a:t>
            </a:r>
            <a:r>
              <a:rPr dirty="0" sz="1600" spc="165" b="1">
                <a:solidFill>
                  <a:srgbClr val="FFFFFF"/>
                </a:solidFill>
                <a:latin typeface="Yu Gothic UI Semibold"/>
                <a:cs typeface="Yu Gothic UI Semibold"/>
              </a:rPr>
              <a:t>マクロでの生産性向上</a:t>
            </a:r>
            <a:endParaRPr sz="1600">
              <a:latin typeface="Yu Gothic UI Semibold"/>
              <a:cs typeface="Yu Gothic UI Semibold"/>
            </a:endParaRPr>
          </a:p>
        </p:txBody>
      </p:sp>
      <p:grpSp>
        <p:nvGrpSpPr>
          <p:cNvPr id="50" name="object 50"/>
          <p:cNvGrpSpPr/>
          <p:nvPr/>
        </p:nvGrpSpPr>
        <p:grpSpPr>
          <a:xfrm>
            <a:off x="254634" y="5423534"/>
            <a:ext cx="2112010" cy="699770"/>
            <a:chOff x="254634" y="5423534"/>
            <a:chExt cx="2112010" cy="699770"/>
          </a:xfrm>
        </p:grpSpPr>
        <p:pic>
          <p:nvPicPr>
            <p:cNvPr id="51" name="object 51"/>
            <p:cNvPicPr/>
            <p:nvPr/>
          </p:nvPicPr>
          <p:blipFill>
            <a:blip r:embed="rId11" cstate="print"/>
            <a:stretch>
              <a:fillRect/>
            </a:stretch>
          </p:blipFill>
          <p:spPr>
            <a:xfrm>
              <a:off x="264160" y="5433059"/>
              <a:ext cx="2092959" cy="680719"/>
            </a:xfrm>
            <a:prstGeom prst="rect">
              <a:avLst/>
            </a:prstGeom>
          </p:spPr>
        </p:pic>
        <p:sp>
          <p:nvSpPr>
            <p:cNvPr id="52" name="object 52"/>
            <p:cNvSpPr/>
            <p:nvPr/>
          </p:nvSpPr>
          <p:spPr>
            <a:xfrm>
              <a:off x="264159" y="5433059"/>
              <a:ext cx="2092960" cy="680720"/>
            </a:xfrm>
            <a:custGeom>
              <a:avLst/>
              <a:gdLst/>
              <a:ahLst/>
              <a:cxnLst/>
              <a:rect l="l" t="t" r="r" b="b"/>
              <a:pathLst>
                <a:path w="2092960" h="680720">
                  <a:moveTo>
                    <a:pt x="0" y="0"/>
                  </a:moveTo>
                  <a:lnTo>
                    <a:pt x="1859889" y="0"/>
                  </a:lnTo>
                  <a:lnTo>
                    <a:pt x="2092960" y="340359"/>
                  </a:lnTo>
                  <a:lnTo>
                    <a:pt x="1859889" y="680719"/>
                  </a:lnTo>
                  <a:lnTo>
                    <a:pt x="0" y="680719"/>
                  </a:lnTo>
                  <a:lnTo>
                    <a:pt x="0" y="0"/>
                  </a:lnTo>
                  <a:close/>
                </a:path>
              </a:pathLst>
            </a:custGeom>
            <a:ln w="19050">
              <a:solidFill>
                <a:srgbClr val="7E7E7E"/>
              </a:solidFill>
            </a:ln>
          </p:spPr>
          <p:txBody>
            <a:bodyPr wrap="square" lIns="0" tIns="0" rIns="0" bIns="0" rtlCol="0"/>
            <a:lstStyle/>
            <a:p/>
          </p:txBody>
        </p:sp>
      </p:grpSp>
      <p:sp>
        <p:nvSpPr>
          <p:cNvPr id="53" name="object 53"/>
          <p:cNvSpPr txBox="1"/>
          <p:nvPr/>
        </p:nvSpPr>
        <p:spPr>
          <a:xfrm>
            <a:off x="526149" y="5503208"/>
            <a:ext cx="1452880" cy="513080"/>
          </a:xfrm>
          <a:prstGeom prst="rect">
            <a:avLst/>
          </a:prstGeom>
        </p:spPr>
        <p:txBody>
          <a:bodyPr wrap="square" lIns="0" tIns="12700" rIns="0" bIns="0" rtlCol="0" vert="horz">
            <a:spAutoFit/>
          </a:bodyPr>
          <a:lstStyle/>
          <a:p>
            <a:pPr marL="116839" marR="5080" indent="-104775">
              <a:lnSpc>
                <a:spcPct val="100000"/>
              </a:lnSpc>
              <a:spcBef>
                <a:spcPts val="100"/>
              </a:spcBef>
            </a:pPr>
            <a:r>
              <a:rPr dirty="0" sz="1600" spc="45" b="1">
                <a:latin typeface="Yu Gothic UI Semibold"/>
                <a:cs typeface="Yu Gothic UI Semibold"/>
              </a:rPr>
              <a:t>制度</a:t>
            </a:r>
            <a:r>
              <a:rPr dirty="0" sz="1600" spc="35" b="1">
                <a:latin typeface="Yu Gothic UI Semibold"/>
                <a:cs typeface="Yu Gothic UI Semibold"/>
              </a:rPr>
              <a:t>の</a:t>
            </a:r>
            <a:r>
              <a:rPr dirty="0" sz="1600" spc="45" b="1">
                <a:latin typeface="Yu Gothic UI Semibold"/>
                <a:cs typeface="Yu Gothic UI Semibold"/>
              </a:rPr>
              <a:t>簡素化</a:t>
            </a:r>
            <a:r>
              <a:rPr dirty="0" sz="1600" spc="5" b="1">
                <a:latin typeface="Yu Gothic UI Semibold"/>
                <a:cs typeface="Yu Gothic UI Semibold"/>
              </a:rPr>
              <a:t> </a:t>
            </a:r>
            <a:r>
              <a:rPr dirty="0" sz="1600" spc="-50" b="1">
                <a:latin typeface="Yu Gothic UI Semibold"/>
                <a:cs typeface="Yu Gothic UI Semibold"/>
              </a:rPr>
              <a:t>&amp; </a:t>
            </a:r>
            <a:r>
              <a:rPr dirty="0" sz="1600" spc="-425" b="1">
                <a:latin typeface="Yu Gothic UI Semibold"/>
                <a:cs typeface="Yu Gothic UI Semibold"/>
              </a:rPr>
              <a:t> </a:t>
            </a:r>
            <a:r>
              <a:rPr dirty="0" sz="1600" spc="430" b="1">
                <a:latin typeface="Yu Gothic UI Semibold"/>
                <a:cs typeface="Yu Gothic UI Semibold"/>
              </a:rPr>
              <a:t>テク</a:t>
            </a:r>
            <a:r>
              <a:rPr dirty="0" sz="1600" spc="375" b="1">
                <a:latin typeface="Yu Gothic UI Semibold"/>
                <a:cs typeface="Yu Gothic UI Semibold"/>
              </a:rPr>
              <a:t>ノ</a:t>
            </a:r>
            <a:r>
              <a:rPr dirty="0" sz="1600" spc="415" b="1">
                <a:latin typeface="Yu Gothic UI Semibold"/>
                <a:cs typeface="Yu Gothic UI Semibold"/>
              </a:rPr>
              <a:t>ロ</a:t>
            </a:r>
            <a:r>
              <a:rPr dirty="0" sz="1600" spc="465" b="1">
                <a:latin typeface="Yu Gothic UI Semibold"/>
                <a:cs typeface="Yu Gothic UI Semibold"/>
              </a:rPr>
              <a:t>ジ</a:t>
            </a:r>
            <a:r>
              <a:rPr dirty="0" sz="1600" spc="370" b="1">
                <a:latin typeface="Yu Gothic UI Semibold"/>
                <a:cs typeface="Yu Gothic UI Semibold"/>
              </a:rPr>
              <a:t>ー</a:t>
            </a:r>
            <a:endParaRPr sz="1600">
              <a:latin typeface="Yu Gothic UI Semibold"/>
              <a:cs typeface="Yu Gothic UI Semibold"/>
            </a:endParaRPr>
          </a:p>
        </p:txBody>
      </p:sp>
      <p:grpSp>
        <p:nvGrpSpPr>
          <p:cNvPr id="54" name="object 54"/>
          <p:cNvGrpSpPr/>
          <p:nvPr/>
        </p:nvGrpSpPr>
        <p:grpSpPr>
          <a:xfrm>
            <a:off x="2174875" y="5420995"/>
            <a:ext cx="2993390" cy="702310"/>
            <a:chOff x="2174875" y="5420995"/>
            <a:chExt cx="2993390" cy="702310"/>
          </a:xfrm>
        </p:grpSpPr>
        <p:pic>
          <p:nvPicPr>
            <p:cNvPr id="55" name="object 55"/>
            <p:cNvPicPr/>
            <p:nvPr/>
          </p:nvPicPr>
          <p:blipFill>
            <a:blip r:embed="rId12" cstate="print"/>
            <a:stretch>
              <a:fillRect/>
            </a:stretch>
          </p:blipFill>
          <p:spPr>
            <a:xfrm>
              <a:off x="2184400" y="5430520"/>
              <a:ext cx="2974340" cy="683260"/>
            </a:xfrm>
            <a:prstGeom prst="rect">
              <a:avLst/>
            </a:prstGeom>
          </p:spPr>
        </p:pic>
        <p:sp>
          <p:nvSpPr>
            <p:cNvPr id="56" name="object 56"/>
            <p:cNvSpPr/>
            <p:nvPr/>
          </p:nvSpPr>
          <p:spPr>
            <a:xfrm>
              <a:off x="2184400" y="5430520"/>
              <a:ext cx="2974340" cy="683260"/>
            </a:xfrm>
            <a:custGeom>
              <a:avLst/>
              <a:gdLst/>
              <a:ahLst/>
              <a:cxnLst/>
              <a:rect l="l" t="t" r="r" b="b"/>
              <a:pathLst>
                <a:path w="2974340" h="683260">
                  <a:moveTo>
                    <a:pt x="0" y="0"/>
                  </a:moveTo>
                  <a:lnTo>
                    <a:pt x="2731947" y="0"/>
                  </a:lnTo>
                  <a:lnTo>
                    <a:pt x="2974340" y="341629"/>
                  </a:lnTo>
                  <a:lnTo>
                    <a:pt x="2731947" y="683259"/>
                  </a:lnTo>
                  <a:lnTo>
                    <a:pt x="0" y="683259"/>
                  </a:lnTo>
                  <a:lnTo>
                    <a:pt x="242392" y="341629"/>
                  </a:lnTo>
                  <a:lnTo>
                    <a:pt x="0" y="0"/>
                  </a:lnTo>
                  <a:close/>
                </a:path>
              </a:pathLst>
            </a:custGeom>
            <a:ln w="19049">
              <a:solidFill>
                <a:srgbClr val="7E7E7E"/>
              </a:solidFill>
            </a:ln>
          </p:spPr>
          <p:txBody>
            <a:bodyPr wrap="square" lIns="0" tIns="0" rIns="0" bIns="0" rtlCol="0"/>
            <a:lstStyle/>
            <a:p/>
          </p:txBody>
        </p:sp>
      </p:grpSp>
      <p:sp>
        <p:nvSpPr>
          <p:cNvPr id="57" name="object 57"/>
          <p:cNvSpPr txBox="1"/>
          <p:nvPr/>
        </p:nvSpPr>
        <p:spPr>
          <a:xfrm>
            <a:off x="2946551" y="5502945"/>
            <a:ext cx="1447800" cy="513080"/>
          </a:xfrm>
          <a:prstGeom prst="rect">
            <a:avLst/>
          </a:prstGeom>
        </p:spPr>
        <p:txBody>
          <a:bodyPr wrap="square" lIns="0" tIns="12700" rIns="0" bIns="0" rtlCol="0" vert="horz">
            <a:spAutoFit/>
          </a:bodyPr>
          <a:lstStyle/>
          <a:p>
            <a:pPr marL="215900" marR="5080" indent="-203200">
              <a:lnSpc>
                <a:spcPct val="100000"/>
              </a:lnSpc>
              <a:spcBef>
                <a:spcPts val="100"/>
              </a:spcBef>
            </a:pPr>
            <a:r>
              <a:rPr dirty="0" sz="1600" spc="165" b="1">
                <a:solidFill>
                  <a:srgbClr val="FFFFFF"/>
                </a:solidFill>
                <a:latin typeface="Yu Gothic UI Semibold"/>
                <a:cs typeface="Yu Gothic UI Semibold"/>
              </a:rPr>
              <a:t>行政コスト削減 </a:t>
            </a:r>
            <a:r>
              <a:rPr dirty="0" sz="1600" b="1">
                <a:solidFill>
                  <a:srgbClr val="FFFFFF"/>
                </a:solidFill>
                <a:latin typeface="Yu Gothic UI Semibold"/>
                <a:cs typeface="Yu Gothic UI Semibold"/>
              </a:rPr>
              <a:t>捕捉率向上</a:t>
            </a:r>
            <a:endParaRPr sz="1600">
              <a:latin typeface="Yu Gothic UI Semibold"/>
              <a:cs typeface="Yu Gothic UI Semibold"/>
            </a:endParaRPr>
          </a:p>
        </p:txBody>
      </p:sp>
      <p:sp>
        <p:nvSpPr>
          <p:cNvPr id="58" name="object 58"/>
          <p:cNvSpPr/>
          <p:nvPr/>
        </p:nvSpPr>
        <p:spPr>
          <a:xfrm>
            <a:off x="5384800" y="1617980"/>
            <a:ext cx="645160" cy="647700"/>
          </a:xfrm>
          <a:custGeom>
            <a:avLst/>
            <a:gdLst/>
            <a:ahLst/>
            <a:cxnLst/>
            <a:rect l="l" t="t" r="r" b="b"/>
            <a:pathLst>
              <a:path w="645160" h="647700">
                <a:moveTo>
                  <a:pt x="645160" y="0"/>
                </a:moveTo>
                <a:lnTo>
                  <a:pt x="0" y="0"/>
                </a:lnTo>
                <a:lnTo>
                  <a:pt x="0" y="647700"/>
                </a:lnTo>
                <a:lnTo>
                  <a:pt x="645160" y="647700"/>
                </a:lnTo>
                <a:lnTo>
                  <a:pt x="645160" y="0"/>
                </a:lnTo>
                <a:close/>
              </a:path>
            </a:pathLst>
          </a:custGeom>
          <a:solidFill>
            <a:srgbClr val="92D050"/>
          </a:solidFill>
        </p:spPr>
        <p:txBody>
          <a:bodyPr wrap="square" lIns="0" tIns="0" rIns="0" bIns="0" rtlCol="0"/>
          <a:lstStyle/>
          <a:p/>
        </p:txBody>
      </p:sp>
      <p:sp>
        <p:nvSpPr>
          <p:cNvPr id="59" name="object 59"/>
          <p:cNvSpPr txBox="1"/>
          <p:nvPr/>
        </p:nvSpPr>
        <p:spPr>
          <a:xfrm>
            <a:off x="5384800" y="1617980"/>
            <a:ext cx="645160" cy="300990"/>
          </a:xfrm>
          <a:prstGeom prst="rect">
            <a:avLst/>
          </a:prstGeom>
          <a:solidFill>
            <a:srgbClr val="92D050"/>
          </a:solidFill>
        </p:spPr>
        <p:txBody>
          <a:bodyPr wrap="square" lIns="0" tIns="31114" rIns="0" bIns="0" rtlCol="0" vert="horz">
            <a:spAutoFit/>
          </a:bodyPr>
          <a:lstStyle/>
          <a:p>
            <a:pPr marL="90170">
              <a:lnSpc>
                <a:spcPts val="2120"/>
              </a:lnSpc>
              <a:spcBef>
                <a:spcPts val="244"/>
              </a:spcBef>
            </a:pPr>
            <a:r>
              <a:rPr dirty="0" sz="1800" b="1">
                <a:solidFill>
                  <a:srgbClr val="FFFFFF"/>
                </a:solidFill>
                <a:latin typeface="Yu Gothic UI Semibold"/>
                <a:cs typeface="Yu Gothic UI Semibold"/>
              </a:rPr>
              <a:t>経済</a:t>
            </a:r>
            <a:endParaRPr sz="1800">
              <a:latin typeface="Yu Gothic UI Semibold"/>
              <a:cs typeface="Yu Gothic UI Semibold"/>
            </a:endParaRPr>
          </a:p>
        </p:txBody>
      </p:sp>
      <p:sp>
        <p:nvSpPr>
          <p:cNvPr id="60" name="object 60"/>
          <p:cNvSpPr txBox="1"/>
          <p:nvPr/>
        </p:nvSpPr>
        <p:spPr>
          <a:xfrm>
            <a:off x="5384800" y="1918530"/>
            <a:ext cx="645160" cy="347345"/>
          </a:xfrm>
          <a:prstGeom prst="rect">
            <a:avLst/>
          </a:prstGeom>
          <a:solidFill>
            <a:srgbClr val="92D050"/>
          </a:solidFill>
        </p:spPr>
        <p:txBody>
          <a:bodyPr wrap="square" lIns="0" tIns="4445" rIns="0" bIns="0" rtlCol="0" vert="horz">
            <a:spAutoFit/>
          </a:bodyPr>
          <a:lstStyle/>
          <a:p>
            <a:pPr marL="90170">
              <a:lnSpc>
                <a:spcPct val="100000"/>
              </a:lnSpc>
              <a:spcBef>
                <a:spcPts val="35"/>
              </a:spcBef>
            </a:pPr>
            <a:r>
              <a:rPr dirty="0" sz="1800" b="1">
                <a:solidFill>
                  <a:srgbClr val="FFFFFF"/>
                </a:solidFill>
                <a:latin typeface="Yu Gothic UI Semibold"/>
                <a:cs typeface="Yu Gothic UI Semibold"/>
              </a:rPr>
              <a:t>全体</a:t>
            </a:r>
            <a:endParaRPr sz="1800">
              <a:latin typeface="Yu Gothic UI Semibold"/>
              <a:cs typeface="Yu Gothic UI Semibold"/>
            </a:endParaRPr>
          </a:p>
        </p:txBody>
      </p:sp>
      <p:sp>
        <p:nvSpPr>
          <p:cNvPr id="61" name="object 61"/>
          <p:cNvSpPr txBox="1"/>
          <p:nvPr/>
        </p:nvSpPr>
        <p:spPr>
          <a:xfrm>
            <a:off x="6109234" y="1687157"/>
            <a:ext cx="2870200" cy="483234"/>
          </a:xfrm>
          <a:prstGeom prst="rect">
            <a:avLst/>
          </a:prstGeom>
        </p:spPr>
        <p:txBody>
          <a:bodyPr wrap="square" lIns="0" tIns="27940" rIns="0" bIns="0" rtlCol="0" vert="horz">
            <a:spAutoFit/>
          </a:bodyPr>
          <a:lstStyle/>
          <a:p>
            <a:pPr marL="12700">
              <a:lnSpc>
                <a:spcPct val="100000"/>
              </a:lnSpc>
              <a:spcBef>
                <a:spcPts val="220"/>
              </a:spcBef>
            </a:pPr>
            <a:r>
              <a:rPr dirty="0" sz="1400" spc="130" b="1">
                <a:latin typeface="Yu Gothic UI Semibold"/>
                <a:cs typeface="Yu Gothic UI Semibold"/>
              </a:rPr>
              <a:t>・経済成長の促進・産業構造の転</a:t>
            </a:r>
            <a:r>
              <a:rPr dirty="0" sz="1400" spc="-80" b="1">
                <a:latin typeface="Yu Gothic UI Semibold"/>
                <a:cs typeface="Yu Gothic UI Semibold"/>
              </a:rPr>
              <a:t>換</a:t>
            </a:r>
            <a:endParaRPr sz="1400">
              <a:latin typeface="Yu Gothic UI Semibold"/>
              <a:cs typeface="Yu Gothic UI Semibold"/>
            </a:endParaRPr>
          </a:p>
          <a:p>
            <a:pPr marL="12700">
              <a:lnSpc>
                <a:spcPct val="100000"/>
              </a:lnSpc>
              <a:spcBef>
                <a:spcPts val="120"/>
              </a:spcBef>
            </a:pPr>
            <a:r>
              <a:rPr dirty="0" sz="1400" spc="150" b="1">
                <a:latin typeface="Yu Gothic UI Semibold"/>
                <a:cs typeface="Yu Gothic UI Semibold"/>
              </a:rPr>
              <a:t>・流動性の重視</a:t>
            </a:r>
            <a:endParaRPr sz="1400">
              <a:latin typeface="Yu Gothic UI Semibold"/>
              <a:cs typeface="Yu Gothic UI Semibold"/>
            </a:endParaRPr>
          </a:p>
        </p:txBody>
      </p:sp>
      <p:sp>
        <p:nvSpPr>
          <p:cNvPr id="62" name="object 62"/>
          <p:cNvSpPr/>
          <p:nvPr/>
        </p:nvSpPr>
        <p:spPr>
          <a:xfrm>
            <a:off x="5387340" y="2522220"/>
            <a:ext cx="645160" cy="645160"/>
          </a:xfrm>
          <a:custGeom>
            <a:avLst/>
            <a:gdLst/>
            <a:ahLst/>
            <a:cxnLst/>
            <a:rect l="l" t="t" r="r" b="b"/>
            <a:pathLst>
              <a:path w="645160" h="645160">
                <a:moveTo>
                  <a:pt x="645160" y="0"/>
                </a:moveTo>
                <a:lnTo>
                  <a:pt x="0" y="0"/>
                </a:lnTo>
                <a:lnTo>
                  <a:pt x="0" y="645160"/>
                </a:lnTo>
                <a:lnTo>
                  <a:pt x="645160" y="645160"/>
                </a:lnTo>
                <a:lnTo>
                  <a:pt x="645160" y="0"/>
                </a:lnTo>
                <a:close/>
              </a:path>
            </a:pathLst>
          </a:custGeom>
          <a:solidFill>
            <a:srgbClr val="92D050"/>
          </a:solidFill>
        </p:spPr>
        <p:txBody>
          <a:bodyPr wrap="square" lIns="0" tIns="0" rIns="0" bIns="0" rtlCol="0"/>
          <a:lstStyle/>
          <a:p/>
        </p:txBody>
      </p:sp>
      <p:sp>
        <p:nvSpPr>
          <p:cNvPr id="63" name="object 63"/>
          <p:cNvSpPr txBox="1"/>
          <p:nvPr/>
        </p:nvSpPr>
        <p:spPr>
          <a:xfrm>
            <a:off x="5387340" y="2522220"/>
            <a:ext cx="645160" cy="299720"/>
          </a:xfrm>
          <a:prstGeom prst="rect">
            <a:avLst/>
          </a:prstGeom>
          <a:solidFill>
            <a:srgbClr val="92D050"/>
          </a:solidFill>
        </p:spPr>
        <p:txBody>
          <a:bodyPr wrap="square" lIns="0" tIns="29845" rIns="0" bIns="0" rtlCol="0" vert="horz">
            <a:spAutoFit/>
          </a:bodyPr>
          <a:lstStyle/>
          <a:p>
            <a:pPr marL="93345">
              <a:lnSpc>
                <a:spcPts val="2120"/>
              </a:lnSpc>
              <a:spcBef>
                <a:spcPts val="235"/>
              </a:spcBef>
            </a:pPr>
            <a:r>
              <a:rPr dirty="0" sz="1800" b="1">
                <a:solidFill>
                  <a:srgbClr val="FFFFFF"/>
                </a:solidFill>
                <a:latin typeface="Yu Gothic UI Semibold"/>
                <a:cs typeface="Yu Gothic UI Semibold"/>
              </a:rPr>
              <a:t>社会</a:t>
            </a:r>
            <a:endParaRPr sz="1800">
              <a:latin typeface="Yu Gothic UI Semibold"/>
              <a:cs typeface="Yu Gothic UI Semibold"/>
            </a:endParaRPr>
          </a:p>
        </p:txBody>
      </p:sp>
      <p:sp>
        <p:nvSpPr>
          <p:cNvPr id="69" name="object 69"/>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65</a:t>
            </a:r>
          </a:p>
        </p:txBody>
      </p:sp>
      <p:sp>
        <p:nvSpPr>
          <p:cNvPr id="70" name="object 70"/>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64" name="object 64"/>
          <p:cNvSpPr txBox="1"/>
          <p:nvPr/>
        </p:nvSpPr>
        <p:spPr>
          <a:xfrm>
            <a:off x="5387340" y="2821603"/>
            <a:ext cx="645160" cy="346075"/>
          </a:xfrm>
          <a:prstGeom prst="rect">
            <a:avLst/>
          </a:prstGeom>
          <a:solidFill>
            <a:srgbClr val="92D050"/>
          </a:solidFill>
        </p:spPr>
        <p:txBody>
          <a:bodyPr wrap="square" lIns="0" tIns="4445" rIns="0" bIns="0" rtlCol="0" vert="horz">
            <a:spAutoFit/>
          </a:bodyPr>
          <a:lstStyle/>
          <a:p>
            <a:pPr marL="207645">
              <a:lnSpc>
                <a:spcPct val="100000"/>
              </a:lnSpc>
              <a:spcBef>
                <a:spcPts val="35"/>
              </a:spcBef>
            </a:pPr>
            <a:r>
              <a:rPr dirty="0" sz="1800" b="1">
                <a:solidFill>
                  <a:srgbClr val="FFFFFF"/>
                </a:solidFill>
                <a:latin typeface="Yu Gothic UI Semibold"/>
                <a:cs typeface="Yu Gothic UI Semibold"/>
              </a:rPr>
              <a:t>像</a:t>
            </a:r>
            <a:endParaRPr sz="1800">
              <a:latin typeface="Yu Gothic UI Semibold"/>
              <a:cs typeface="Yu Gothic UI Semibold"/>
            </a:endParaRPr>
          </a:p>
        </p:txBody>
      </p:sp>
      <p:sp>
        <p:nvSpPr>
          <p:cNvPr id="65" name="object 65"/>
          <p:cNvSpPr txBox="1"/>
          <p:nvPr/>
        </p:nvSpPr>
        <p:spPr>
          <a:xfrm>
            <a:off x="6096966" y="2492663"/>
            <a:ext cx="3581400" cy="3382010"/>
          </a:xfrm>
          <a:prstGeom prst="rect">
            <a:avLst/>
          </a:prstGeom>
        </p:spPr>
        <p:txBody>
          <a:bodyPr wrap="square" lIns="0" tIns="27940" rIns="0" bIns="0" rtlCol="0" vert="horz">
            <a:spAutoFit/>
          </a:bodyPr>
          <a:lstStyle/>
          <a:p>
            <a:pPr marL="24765">
              <a:lnSpc>
                <a:spcPct val="100000"/>
              </a:lnSpc>
              <a:spcBef>
                <a:spcPts val="220"/>
              </a:spcBef>
            </a:pPr>
            <a:r>
              <a:rPr dirty="0" sz="1400" spc="990" b="1">
                <a:latin typeface="Yu Gothic UI Semibold"/>
                <a:cs typeface="Yu Gothic UI Semibold"/>
              </a:rPr>
              <a:t>・</a:t>
            </a:r>
            <a:r>
              <a:rPr dirty="0" sz="1400" b="1">
                <a:latin typeface="Yu Gothic UI Semibold"/>
                <a:cs typeface="Yu Gothic UI Semibold"/>
              </a:rPr>
              <a:t>果敢</a:t>
            </a:r>
            <a:r>
              <a:rPr dirty="0" sz="1400" spc="340" b="1">
                <a:latin typeface="Yu Gothic UI Semibold"/>
                <a:cs typeface="Yu Gothic UI Semibold"/>
              </a:rPr>
              <a:t>な</a:t>
            </a:r>
            <a:r>
              <a:rPr dirty="0" sz="1400" spc="300" b="1">
                <a:latin typeface="Yu Gothic UI Semibold"/>
                <a:cs typeface="Yu Gothic UI Semibold"/>
              </a:rPr>
              <a:t>チ</a:t>
            </a:r>
            <a:r>
              <a:rPr dirty="0" sz="1400" spc="280" b="1">
                <a:latin typeface="Yu Gothic UI Semibold"/>
                <a:cs typeface="Yu Gothic UI Semibold"/>
              </a:rPr>
              <a:t>ャ</a:t>
            </a:r>
            <a:r>
              <a:rPr dirty="0" sz="1400" spc="285" b="1">
                <a:latin typeface="Yu Gothic UI Semibold"/>
                <a:cs typeface="Yu Gothic UI Semibold"/>
              </a:rPr>
              <a:t>レ</a:t>
            </a:r>
            <a:r>
              <a:rPr dirty="0" sz="1400" spc="295" b="1">
                <a:latin typeface="Yu Gothic UI Semibold"/>
                <a:cs typeface="Yu Gothic UI Semibold"/>
              </a:rPr>
              <a:t>ン</a:t>
            </a:r>
            <a:r>
              <a:rPr dirty="0" sz="1400" spc="325" b="1">
                <a:latin typeface="Yu Gothic UI Semibold"/>
                <a:cs typeface="Yu Gothic UI Semibold"/>
              </a:rPr>
              <a:t>ジ</a:t>
            </a:r>
            <a:r>
              <a:rPr dirty="0" sz="1400" spc="300" b="1">
                <a:latin typeface="Yu Gothic UI Semibold"/>
                <a:cs typeface="Yu Gothic UI Semibold"/>
              </a:rPr>
              <a:t>を</a:t>
            </a:r>
            <a:r>
              <a:rPr dirty="0" sz="1400" b="1">
                <a:latin typeface="Yu Gothic UI Semibold"/>
                <a:cs typeface="Yu Gothic UI Semibold"/>
              </a:rPr>
              <a:t>推奨</a:t>
            </a:r>
            <a:r>
              <a:rPr dirty="0" sz="1400" spc="275" b="1">
                <a:latin typeface="Yu Gothic UI Semibold"/>
                <a:cs typeface="Yu Gothic UI Semibold"/>
              </a:rPr>
              <a:t>す</a:t>
            </a:r>
            <a:r>
              <a:rPr dirty="0" sz="1400" spc="260" b="1">
                <a:latin typeface="Yu Gothic UI Semibold"/>
                <a:cs typeface="Yu Gothic UI Semibold"/>
              </a:rPr>
              <a:t>る</a:t>
            </a:r>
            <a:r>
              <a:rPr dirty="0" sz="1400" b="1">
                <a:latin typeface="Yu Gothic UI Semibold"/>
                <a:cs typeface="Yu Gothic UI Semibold"/>
              </a:rPr>
              <a:t>社会</a:t>
            </a:r>
            <a:endParaRPr sz="1400">
              <a:latin typeface="Yu Gothic UI Semibold"/>
              <a:cs typeface="Yu Gothic UI Semibold"/>
            </a:endParaRPr>
          </a:p>
          <a:p>
            <a:pPr marL="24765">
              <a:lnSpc>
                <a:spcPct val="100000"/>
              </a:lnSpc>
              <a:spcBef>
                <a:spcPts val="120"/>
              </a:spcBef>
            </a:pPr>
            <a:r>
              <a:rPr dirty="0" sz="1400" spc="990" b="1">
                <a:latin typeface="Yu Gothic UI Semibold"/>
                <a:cs typeface="Yu Gothic UI Semibold"/>
              </a:rPr>
              <a:t>・</a:t>
            </a:r>
            <a:r>
              <a:rPr dirty="0" sz="1400" b="1">
                <a:latin typeface="Yu Gothic UI Semibold"/>
                <a:cs typeface="Yu Gothic UI Semibold"/>
              </a:rPr>
              <a:t>公平公正</a:t>
            </a:r>
            <a:r>
              <a:rPr dirty="0" sz="1400" spc="245" b="1">
                <a:latin typeface="Yu Gothic UI Semibold"/>
                <a:cs typeface="Yu Gothic UI Semibold"/>
              </a:rPr>
              <a:t>で</a:t>
            </a:r>
            <a:r>
              <a:rPr dirty="0" sz="1400" b="1">
                <a:latin typeface="Yu Gothic UI Semibold"/>
                <a:cs typeface="Yu Gothic UI Semibold"/>
              </a:rPr>
              <a:t>透明性</a:t>
            </a:r>
            <a:r>
              <a:rPr dirty="0" sz="1400" spc="225" b="1">
                <a:latin typeface="Yu Gothic UI Semibold"/>
                <a:cs typeface="Yu Gothic UI Semibold"/>
              </a:rPr>
              <a:t>の</a:t>
            </a:r>
            <a:r>
              <a:rPr dirty="0" sz="1400" b="1">
                <a:latin typeface="Yu Gothic UI Semibold"/>
                <a:cs typeface="Yu Gothic UI Semibold"/>
              </a:rPr>
              <a:t>高</a:t>
            </a:r>
            <a:r>
              <a:rPr dirty="0" sz="1400" spc="225" b="1">
                <a:latin typeface="Yu Gothic UI Semibold"/>
                <a:cs typeface="Yu Gothic UI Semibold"/>
              </a:rPr>
              <a:t>い</a:t>
            </a:r>
            <a:r>
              <a:rPr dirty="0" sz="1400" b="1">
                <a:latin typeface="Yu Gothic UI Semibold"/>
                <a:cs typeface="Yu Gothic UI Semibold"/>
              </a:rPr>
              <a:t>社会</a:t>
            </a:r>
            <a:endParaRPr sz="1400">
              <a:latin typeface="Yu Gothic UI Semibold"/>
              <a:cs typeface="Yu Gothic UI Semibold"/>
            </a:endParaRPr>
          </a:p>
          <a:p>
            <a:pPr marL="24765">
              <a:lnSpc>
                <a:spcPct val="100000"/>
              </a:lnSpc>
              <a:spcBef>
                <a:spcPts val="120"/>
              </a:spcBef>
            </a:pPr>
            <a:r>
              <a:rPr dirty="0" sz="1400" spc="990" b="1">
                <a:latin typeface="Yu Gothic UI Semibold"/>
                <a:cs typeface="Yu Gothic UI Semibold"/>
              </a:rPr>
              <a:t>・</a:t>
            </a:r>
            <a:r>
              <a:rPr dirty="0" sz="1400" b="1">
                <a:latin typeface="Yu Gothic UI Semibold"/>
                <a:cs typeface="Yu Gothic UI Semibold"/>
              </a:rPr>
              <a:t>格差</a:t>
            </a:r>
            <a:r>
              <a:rPr dirty="0" sz="1400" spc="200" b="1">
                <a:latin typeface="Yu Gothic UI Semibold"/>
                <a:cs typeface="Yu Gothic UI Semibold"/>
              </a:rPr>
              <a:t>が</a:t>
            </a:r>
            <a:r>
              <a:rPr dirty="0" sz="1400" b="1">
                <a:latin typeface="Yu Gothic UI Semibold"/>
                <a:cs typeface="Yu Gothic UI Semibold"/>
              </a:rPr>
              <a:t>固定化</a:t>
            </a:r>
            <a:r>
              <a:rPr dirty="0" sz="1400" spc="235" b="1">
                <a:latin typeface="Yu Gothic UI Semibold"/>
                <a:cs typeface="Yu Gothic UI Semibold"/>
              </a:rPr>
              <a:t>し</a:t>
            </a:r>
            <a:r>
              <a:rPr dirty="0" sz="1400" spc="285" b="1">
                <a:latin typeface="Yu Gothic UI Semibold"/>
                <a:cs typeface="Yu Gothic UI Semibold"/>
              </a:rPr>
              <a:t>な</a:t>
            </a:r>
            <a:r>
              <a:rPr dirty="0" sz="1400" spc="275" b="1">
                <a:latin typeface="Yu Gothic UI Semibold"/>
                <a:cs typeface="Yu Gothic UI Semibold"/>
              </a:rPr>
              <a:t>い</a:t>
            </a:r>
            <a:r>
              <a:rPr dirty="0" sz="1400" b="1">
                <a:latin typeface="Yu Gothic UI Semibold"/>
                <a:cs typeface="Yu Gothic UI Semibold"/>
              </a:rPr>
              <a:t>社会</a:t>
            </a:r>
            <a:endParaRPr sz="1400">
              <a:latin typeface="Yu Gothic UI Semibold"/>
              <a:cs typeface="Yu Gothic UI Semibold"/>
            </a:endParaRPr>
          </a:p>
          <a:p>
            <a:pPr marL="24765">
              <a:lnSpc>
                <a:spcPct val="100000"/>
              </a:lnSpc>
              <a:spcBef>
                <a:spcPts val="1575"/>
              </a:spcBef>
            </a:pPr>
            <a:r>
              <a:rPr dirty="0" sz="1400" spc="140" b="1">
                <a:latin typeface="Yu Gothic UI Semibold"/>
                <a:cs typeface="Yu Gothic UI Semibold"/>
              </a:rPr>
              <a:t>・所得水準の底上げ</a:t>
            </a:r>
            <a:endParaRPr sz="1400">
              <a:latin typeface="Yu Gothic UI Semibold"/>
              <a:cs typeface="Yu Gothic UI Semibold"/>
            </a:endParaRPr>
          </a:p>
          <a:p>
            <a:pPr marL="24765">
              <a:lnSpc>
                <a:spcPct val="100000"/>
              </a:lnSpc>
              <a:spcBef>
                <a:spcPts val="125"/>
              </a:spcBef>
            </a:pPr>
            <a:r>
              <a:rPr dirty="0" sz="1400" spc="114" b="1">
                <a:latin typeface="Yu Gothic UI Semibold"/>
                <a:cs typeface="Yu Gothic UI Semibold"/>
              </a:rPr>
              <a:t>・社会的弱者の救済</a:t>
            </a:r>
            <a:endParaRPr sz="1400">
              <a:latin typeface="Yu Gothic UI Semibold"/>
              <a:cs typeface="Yu Gothic UI Semibold"/>
            </a:endParaRPr>
          </a:p>
          <a:p>
            <a:pPr marL="24765">
              <a:lnSpc>
                <a:spcPct val="100000"/>
              </a:lnSpc>
              <a:spcBef>
                <a:spcPts val="120"/>
              </a:spcBef>
            </a:pPr>
            <a:r>
              <a:rPr dirty="0" sz="1400" spc="335" b="1">
                <a:latin typeface="Yu Gothic UI Semibold"/>
                <a:cs typeface="Yu Gothic UI Semibold"/>
              </a:rPr>
              <a:t>・安心できるセーフティネット</a:t>
            </a:r>
            <a:endParaRPr sz="1400">
              <a:latin typeface="Yu Gothic UI Semibold"/>
              <a:cs typeface="Yu Gothic UI Semibold"/>
            </a:endParaRPr>
          </a:p>
          <a:p>
            <a:pPr marL="31750">
              <a:lnSpc>
                <a:spcPct val="100000"/>
              </a:lnSpc>
              <a:spcBef>
                <a:spcPts val="1815"/>
              </a:spcBef>
            </a:pPr>
            <a:r>
              <a:rPr dirty="0" sz="1400" spc="105" b="1">
                <a:latin typeface="Yu Gothic UI Semibold"/>
                <a:cs typeface="Yu Gothic UI Semibold"/>
              </a:rPr>
              <a:t>・民間活力の最大活用</a:t>
            </a:r>
            <a:endParaRPr sz="1400">
              <a:latin typeface="Yu Gothic UI Semibold"/>
              <a:cs typeface="Yu Gothic UI Semibold"/>
            </a:endParaRPr>
          </a:p>
          <a:p>
            <a:pPr marL="31750">
              <a:lnSpc>
                <a:spcPct val="100000"/>
              </a:lnSpc>
              <a:spcBef>
                <a:spcPts val="120"/>
              </a:spcBef>
            </a:pPr>
            <a:r>
              <a:rPr dirty="0" sz="1400" spc="114" b="1">
                <a:latin typeface="Yu Gothic UI Semibold"/>
                <a:cs typeface="Yu Gothic UI Semibold"/>
              </a:rPr>
              <a:t>・国際競争力の向上</a:t>
            </a:r>
            <a:endParaRPr sz="1400">
              <a:latin typeface="Yu Gothic UI Semibold"/>
              <a:cs typeface="Yu Gothic UI Semibold"/>
            </a:endParaRPr>
          </a:p>
          <a:p>
            <a:pPr marL="31750">
              <a:lnSpc>
                <a:spcPct val="100000"/>
              </a:lnSpc>
              <a:spcBef>
                <a:spcPts val="120"/>
              </a:spcBef>
            </a:pPr>
            <a:r>
              <a:rPr dirty="0" sz="1400" spc="110" b="1">
                <a:latin typeface="Yu Gothic UI Semibold"/>
                <a:cs typeface="Yu Gothic UI Semibold"/>
              </a:rPr>
              <a:t>・労働集約型企業の下支え</a:t>
            </a:r>
            <a:endParaRPr sz="1400">
              <a:latin typeface="Yu Gothic UI Semibold"/>
              <a:cs typeface="Yu Gothic UI Semibold"/>
            </a:endParaRPr>
          </a:p>
          <a:p>
            <a:pPr marL="12700">
              <a:lnSpc>
                <a:spcPct val="100000"/>
              </a:lnSpc>
              <a:spcBef>
                <a:spcPts val="1789"/>
              </a:spcBef>
            </a:pPr>
            <a:r>
              <a:rPr dirty="0" sz="1400" spc="200" b="1">
                <a:latin typeface="Yu Gothic UI Semibold"/>
                <a:cs typeface="Yu Gothic UI Semibold"/>
              </a:rPr>
              <a:t>・時代に合わなくなった制度を一新</a:t>
            </a:r>
            <a:endParaRPr sz="1400">
              <a:latin typeface="Yu Gothic UI Semibold"/>
              <a:cs typeface="Yu Gothic UI Semibold"/>
            </a:endParaRPr>
          </a:p>
          <a:p>
            <a:pPr marL="12700">
              <a:lnSpc>
                <a:spcPct val="100000"/>
              </a:lnSpc>
              <a:spcBef>
                <a:spcPts val="120"/>
              </a:spcBef>
            </a:pPr>
            <a:r>
              <a:rPr dirty="0" sz="1400" spc="275" b="1">
                <a:latin typeface="Yu Gothic UI Semibold"/>
                <a:cs typeface="Yu Gothic UI Semibold"/>
              </a:rPr>
              <a:t>・テクノロジーによる効率性の高いシステ</a:t>
            </a:r>
            <a:r>
              <a:rPr dirty="0" sz="1400" spc="170" b="1">
                <a:latin typeface="Yu Gothic UI Semibold"/>
                <a:cs typeface="Yu Gothic UI Semibold"/>
              </a:rPr>
              <a:t>ム</a:t>
            </a:r>
            <a:endParaRPr sz="1400">
              <a:latin typeface="Yu Gothic UI Semibold"/>
              <a:cs typeface="Yu Gothic UI Semibold"/>
            </a:endParaRPr>
          </a:p>
          <a:p>
            <a:pPr marL="12700">
              <a:lnSpc>
                <a:spcPct val="100000"/>
              </a:lnSpc>
              <a:spcBef>
                <a:spcPts val="125"/>
              </a:spcBef>
            </a:pPr>
            <a:r>
              <a:rPr dirty="0" sz="1400" spc="90" b="1">
                <a:latin typeface="Yu Gothic UI Semibold"/>
                <a:cs typeface="Yu Gothic UI Semibold"/>
              </a:rPr>
              <a:t>・恣意的な裁量行政の極小化</a:t>
            </a:r>
            <a:endParaRPr sz="1400">
              <a:latin typeface="Yu Gothic UI Semibold"/>
              <a:cs typeface="Yu Gothic UI Semibold"/>
            </a:endParaRPr>
          </a:p>
        </p:txBody>
      </p:sp>
      <p:sp>
        <p:nvSpPr>
          <p:cNvPr id="66" name="object 66"/>
          <p:cNvSpPr txBox="1"/>
          <p:nvPr/>
        </p:nvSpPr>
        <p:spPr>
          <a:xfrm>
            <a:off x="5384800" y="3418840"/>
            <a:ext cx="645160" cy="647700"/>
          </a:xfrm>
          <a:prstGeom prst="rect">
            <a:avLst/>
          </a:prstGeom>
          <a:solidFill>
            <a:srgbClr val="92D050"/>
          </a:solidFill>
        </p:spPr>
        <p:txBody>
          <a:bodyPr wrap="square" lIns="0" tIns="171450" rIns="0" bIns="0" rtlCol="0" vert="horz">
            <a:spAutoFit/>
          </a:bodyPr>
          <a:lstStyle/>
          <a:p>
            <a:pPr marL="94615">
              <a:lnSpc>
                <a:spcPct val="100000"/>
              </a:lnSpc>
              <a:spcBef>
                <a:spcPts val="1350"/>
              </a:spcBef>
            </a:pPr>
            <a:r>
              <a:rPr dirty="0" sz="1800" b="1">
                <a:solidFill>
                  <a:srgbClr val="FFFFFF"/>
                </a:solidFill>
                <a:latin typeface="Yu Gothic UI Semibold"/>
                <a:cs typeface="Yu Gothic UI Semibold"/>
              </a:rPr>
              <a:t>個人</a:t>
            </a:r>
            <a:endParaRPr sz="1800">
              <a:latin typeface="Yu Gothic UI Semibold"/>
              <a:cs typeface="Yu Gothic UI Semibold"/>
            </a:endParaRPr>
          </a:p>
        </p:txBody>
      </p:sp>
      <p:sp>
        <p:nvSpPr>
          <p:cNvPr id="67" name="object 67"/>
          <p:cNvSpPr txBox="1"/>
          <p:nvPr/>
        </p:nvSpPr>
        <p:spPr>
          <a:xfrm>
            <a:off x="5384800" y="4318000"/>
            <a:ext cx="645160" cy="647700"/>
          </a:xfrm>
          <a:prstGeom prst="rect">
            <a:avLst/>
          </a:prstGeom>
          <a:solidFill>
            <a:srgbClr val="92D050"/>
          </a:solidFill>
        </p:spPr>
        <p:txBody>
          <a:bodyPr wrap="square" lIns="0" tIns="170815" rIns="0" bIns="0" rtlCol="0" vert="horz">
            <a:spAutoFit/>
          </a:bodyPr>
          <a:lstStyle/>
          <a:p>
            <a:pPr marL="93980">
              <a:lnSpc>
                <a:spcPct val="100000"/>
              </a:lnSpc>
              <a:spcBef>
                <a:spcPts val="1345"/>
              </a:spcBef>
            </a:pPr>
            <a:r>
              <a:rPr dirty="0" sz="1800" b="1">
                <a:solidFill>
                  <a:srgbClr val="FFFFFF"/>
                </a:solidFill>
                <a:latin typeface="Yu Gothic UI Semibold"/>
                <a:cs typeface="Yu Gothic UI Semibold"/>
              </a:rPr>
              <a:t>企業</a:t>
            </a:r>
            <a:endParaRPr sz="1800">
              <a:latin typeface="Yu Gothic UI Semibold"/>
              <a:cs typeface="Yu Gothic UI Semibold"/>
            </a:endParaRPr>
          </a:p>
        </p:txBody>
      </p:sp>
      <p:sp>
        <p:nvSpPr>
          <p:cNvPr id="68" name="object 68"/>
          <p:cNvSpPr txBox="1"/>
          <p:nvPr/>
        </p:nvSpPr>
        <p:spPr>
          <a:xfrm>
            <a:off x="5384800" y="5217159"/>
            <a:ext cx="645160" cy="645160"/>
          </a:xfrm>
          <a:prstGeom prst="rect">
            <a:avLst/>
          </a:prstGeom>
          <a:solidFill>
            <a:srgbClr val="92D050"/>
          </a:solidFill>
        </p:spPr>
        <p:txBody>
          <a:bodyPr wrap="square" lIns="0" tIns="169545" rIns="0" bIns="0" rtlCol="0" vert="horz">
            <a:spAutoFit/>
          </a:bodyPr>
          <a:lstStyle/>
          <a:p>
            <a:pPr marL="93980">
              <a:lnSpc>
                <a:spcPct val="100000"/>
              </a:lnSpc>
              <a:spcBef>
                <a:spcPts val="1335"/>
              </a:spcBef>
            </a:pPr>
            <a:r>
              <a:rPr dirty="0" sz="1800" b="1">
                <a:solidFill>
                  <a:srgbClr val="FFFFFF"/>
                </a:solidFill>
                <a:latin typeface="Yu Gothic UI Semibold"/>
                <a:cs typeface="Yu Gothic UI Semibold"/>
              </a:rPr>
              <a:t>制度</a:t>
            </a:r>
            <a:endParaRPr sz="1800">
              <a:latin typeface="Yu Gothic UI Semibold"/>
              <a:cs typeface="Yu Gothic UI Semibo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212" y="135509"/>
            <a:ext cx="6741795" cy="391160"/>
          </a:xfrm>
          <a:prstGeom prst="rect"/>
        </p:spPr>
        <p:txBody>
          <a:bodyPr wrap="square" lIns="0" tIns="12700" rIns="0" bIns="0" rtlCol="0" vert="horz">
            <a:spAutoFit/>
          </a:bodyPr>
          <a:lstStyle/>
          <a:p>
            <a:pPr marL="12700">
              <a:lnSpc>
                <a:spcPct val="100000"/>
              </a:lnSpc>
              <a:spcBef>
                <a:spcPts val="100"/>
              </a:spcBef>
            </a:pPr>
            <a:r>
              <a:rPr dirty="0" u="none" b="1">
                <a:solidFill>
                  <a:srgbClr val="000000"/>
                </a:solidFill>
                <a:latin typeface="MS PGothic"/>
                <a:cs typeface="MS PGothic"/>
              </a:rPr>
              <a:t>維新八策</a:t>
            </a:r>
            <a:r>
              <a:rPr dirty="0" u="none" spc="10" b="1">
                <a:solidFill>
                  <a:srgbClr val="000000"/>
                </a:solidFill>
                <a:latin typeface="MS PGothic"/>
                <a:cs typeface="MS PGothic"/>
              </a:rPr>
              <a:t>（</a:t>
            </a:r>
            <a:r>
              <a:rPr dirty="0" u="none" b="1">
                <a:solidFill>
                  <a:srgbClr val="000000"/>
                </a:solidFill>
                <a:latin typeface="Arial"/>
                <a:cs typeface="Arial"/>
              </a:rPr>
              <a:t>201</a:t>
            </a:r>
            <a:r>
              <a:rPr dirty="0" u="none" spc="5" b="1">
                <a:solidFill>
                  <a:srgbClr val="000000"/>
                </a:solidFill>
                <a:latin typeface="Arial"/>
                <a:cs typeface="Arial"/>
              </a:rPr>
              <a:t>2</a:t>
            </a:r>
            <a:r>
              <a:rPr dirty="0" u="none" spc="5" b="1">
                <a:solidFill>
                  <a:srgbClr val="000000"/>
                </a:solidFill>
                <a:latin typeface="MS PGothic"/>
                <a:cs typeface="MS PGothic"/>
              </a:rPr>
              <a:t>年版）</a:t>
            </a:r>
            <a:r>
              <a:rPr dirty="0" u="none" spc="-15" b="1">
                <a:solidFill>
                  <a:srgbClr val="000000"/>
                </a:solidFill>
                <a:latin typeface="MS PGothic"/>
                <a:cs typeface="MS PGothic"/>
              </a:rPr>
              <a:t>の</a:t>
            </a:r>
            <a:r>
              <a:rPr dirty="0" u="none" spc="5" b="1">
                <a:solidFill>
                  <a:srgbClr val="000000"/>
                </a:solidFill>
                <a:latin typeface="MS PGothic"/>
                <a:cs typeface="MS PGothic"/>
              </a:rPr>
              <a:t>政</a:t>
            </a:r>
            <a:r>
              <a:rPr dirty="0" u="none" spc="-10" b="1">
                <a:solidFill>
                  <a:srgbClr val="000000"/>
                </a:solidFill>
                <a:latin typeface="MS PGothic"/>
                <a:cs typeface="MS PGothic"/>
              </a:rPr>
              <a:t>策</a:t>
            </a:r>
            <a:r>
              <a:rPr dirty="0" u="none" spc="5" b="1">
                <a:solidFill>
                  <a:srgbClr val="000000"/>
                </a:solidFill>
                <a:latin typeface="MS PGothic"/>
                <a:cs typeface="MS PGothic"/>
              </a:rPr>
              <a:t>思想</a:t>
            </a:r>
            <a:r>
              <a:rPr dirty="0" u="none" spc="-10" b="1">
                <a:solidFill>
                  <a:srgbClr val="000000"/>
                </a:solidFill>
                <a:latin typeface="MS PGothic"/>
                <a:cs typeface="MS PGothic"/>
              </a:rPr>
              <a:t>の</a:t>
            </a:r>
            <a:r>
              <a:rPr dirty="0" u="none" spc="5" b="1">
                <a:solidFill>
                  <a:srgbClr val="000000"/>
                </a:solidFill>
                <a:latin typeface="MS PGothic"/>
                <a:cs typeface="MS PGothic"/>
              </a:rPr>
              <a:t>原点</a:t>
            </a:r>
            <a:r>
              <a:rPr dirty="0" u="none" spc="-10" b="1">
                <a:solidFill>
                  <a:srgbClr val="000000"/>
                </a:solidFill>
                <a:latin typeface="MS PGothic"/>
                <a:cs typeface="MS PGothic"/>
              </a:rPr>
              <a:t>に</a:t>
            </a:r>
            <a:r>
              <a:rPr dirty="0" u="none" b="1">
                <a:solidFill>
                  <a:srgbClr val="000000"/>
                </a:solidFill>
                <a:latin typeface="MS PGothic"/>
                <a:cs typeface="MS PGothic"/>
              </a:rPr>
              <a:t>立</a:t>
            </a:r>
            <a:r>
              <a:rPr dirty="0" u="none" spc="-5" b="1">
                <a:solidFill>
                  <a:srgbClr val="000000"/>
                </a:solidFill>
                <a:latin typeface="MS PGothic"/>
                <a:cs typeface="MS PGothic"/>
              </a:rPr>
              <a:t>ち</a:t>
            </a:r>
            <a:r>
              <a:rPr dirty="0" u="none" spc="5" b="1">
                <a:solidFill>
                  <a:srgbClr val="000000"/>
                </a:solidFill>
                <a:latin typeface="MS PGothic"/>
                <a:cs typeface="MS PGothic"/>
              </a:rPr>
              <a:t>返る</a:t>
            </a:r>
          </a:p>
        </p:txBody>
      </p:sp>
      <p:grpSp>
        <p:nvGrpSpPr>
          <p:cNvPr id="3" name="object 3"/>
          <p:cNvGrpSpPr/>
          <p:nvPr/>
        </p:nvGrpSpPr>
        <p:grpSpPr>
          <a:xfrm>
            <a:off x="269240" y="688340"/>
            <a:ext cx="9443720" cy="5725160"/>
            <a:chOff x="269240" y="688340"/>
            <a:chExt cx="9443720" cy="5725160"/>
          </a:xfrm>
        </p:grpSpPr>
        <p:sp>
          <p:nvSpPr>
            <p:cNvPr id="4" name="object 4"/>
            <p:cNvSpPr/>
            <p:nvPr/>
          </p:nvSpPr>
          <p:spPr>
            <a:xfrm>
              <a:off x="275590" y="694690"/>
              <a:ext cx="9431020" cy="5712460"/>
            </a:xfrm>
            <a:custGeom>
              <a:avLst/>
              <a:gdLst/>
              <a:ahLst/>
              <a:cxnLst/>
              <a:rect l="l" t="t" r="r" b="b"/>
              <a:pathLst>
                <a:path w="9431020" h="5712460">
                  <a:moveTo>
                    <a:pt x="9431020" y="0"/>
                  </a:moveTo>
                  <a:lnTo>
                    <a:pt x="0" y="0"/>
                  </a:lnTo>
                  <a:lnTo>
                    <a:pt x="0" y="5712460"/>
                  </a:lnTo>
                  <a:lnTo>
                    <a:pt x="9431020" y="5712460"/>
                  </a:lnTo>
                  <a:lnTo>
                    <a:pt x="9431020" y="0"/>
                  </a:lnTo>
                  <a:close/>
                </a:path>
              </a:pathLst>
            </a:custGeom>
            <a:solidFill>
              <a:srgbClr val="F1F1F1"/>
            </a:solidFill>
          </p:spPr>
          <p:txBody>
            <a:bodyPr wrap="square" lIns="0" tIns="0" rIns="0" bIns="0" rtlCol="0"/>
            <a:lstStyle/>
            <a:p/>
          </p:txBody>
        </p:sp>
        <p:sp>
          <p:nvSpPr>
            <p:cNvPr id="5" name="object 5"/>
            <p:cNvSpPr/>
            <p:nvPr/>
          </p:nvSpPr>
          <p:spPr>
            <a:xfrm>
              <a:off x="275590" y="694690"/>
              <a:ext cx="9431020" cy="5712460"/>
            </a:xfrm>
            <a:custGeom>
              <a:avLst/>
              <a:gdLst/>
              <a:ahLst/>
              <a:cxnLst/>
              <a:rect l="l" t="t" r="r" b="b"/>
              <a:pathLst>
                <a:path w="9431020" h="5712460">
                  <a:moveTo>
                    <a:pt x="0" y="0"/>
                  </a:moveTo>
                  <a:lnTo>
                    <a:pt x="9431020" y="0"/>
                  </a:lnTo>
                  <a:lnTo>
                    <a:pt x="9431020" y="5712460"/>
                  </a:lnTo>
                  <a:lnTo>
                    <a:pt x="0" y="5712460"/>
                  </a:lnTo>
                  <a:lnTo>
                    <a:pt x="0" y="0"/>
                  </a:lnTo>
                  <a:close/>
                </a:path>
              </a:pathLst>
            </a:custGeom>
            <a:ln w="12700">
              <a:solidFill>
                <a:srgbClr val="585858"/>
              </a:solidFill>
            </a:ln>
          </p:spPr>
          <p:txBody>
            <a:bodyPr wrap="square" lIns="0" tIns="0" rIns="0" bIns="0" rtlCol="0"/>
            <a:lstStyle/>
            <a:p/>
          </p:txBody>
        </p:sp>
      </p:grpSp>
      <p:sp>
        <p:nvSpPr>
          <p:cNvPr id="6" name="object 6"/>
          <p:cNvSpPr txBox="1"/>
          <p:nvPr/>
        </p:nvSpPr>
        <p:spPr>
          <a:xfrm>
            <a:off x="351790" y="930802"/>
            <a:ext cx="9169400" cy="5156200"/>
          </a:xfrm>
          <a:prstGeom prst="rect">
            <a:avLst/>
          </a:prstGeom>
        </p:spPr>
        <p:txBody>
          <a:bodyPr wrap="square" lIns="0" tIns="12700" rIns="0" bIns="0" rtlCol="0" vert="horz">
            <a:spAutoFit/>
          </a:bodyPr>
          <a:lstStyle/>
          <a:p>
            <a:pPr marL="12700">
              <a:lnSpc>
                <a:spcPct val="100000"/>
              </a:lnSpc>
              <a:spcBef>
                <a:spcPts val="100"/>
              </a:spcBef>
            </a:pPr>
            <a:r>
              <a:rPr dirty="0" sz="2000" spc="1000" b="1">
                <a:latin typeface="Yu Gothic UI Semibold"/>
                <a:cs typeface="Yu Gothic UI Semibold"/>
              </a:rPr>
              <a:t>【</a:t>
            </a:r>
            <a:r>
              <a:rPr dirty="0" sz="2000" spc="70" b="1">
                <a:latin typeface="Yu Gothic UI Semibold"/>
                <a:cs typeface="Yu Gothic UI Semibold"/>
              </a:rPr>
              <a:t>維新</a:t>
            </a:r>
            <a:r>
              <a:rPr dirty="0" sz="2000" spc="60" b="1">
                <a:latin typeface="Yu Gothic UI Semibold"/>
                <a:cs typeface="Yu Gothic UI Semibold"/>
              </a:rPr>
              <a:t>が</a:t>
            </a:r>
            <a:r>
              <a:rPr dirty="0" sz="2000" spc="70" b="1">
                <a:latin typeface="Yu Gothic UI Semibold"/>
                <a:cs typeface="Yu Gothic UI Semibold"/>
              </a:rPr>
              <a:t>目指</a:t>
            </a:r>
            <a:r>
              <a:rPr dirty="0" sz="2000" spc="55" b="1">
                <a:latin typeface="Yu Gothic UI Semibold"/>
                <a:cs typeface="Yu Gothic UI Semibold"/>
              </a:rPr>
              <a:t>す</a:t>
            </a:r>
            <a:r>
              <a:rPr dirty="0" sz="2000" spc="70" b="1">
                <a:latin typeface="Yu Gothic UI Semibold"/>
                <a:cs typeface="Yu Gothic UI Semibold"/>
              </a:rPr>
              <a:t>国家像</a:t>
            </a:r>
            <a:r>
              <a:rPr dirty="0" sz="2000" spc="1000" b="1">
                <a:latin typeface="Yu Gothic UI Semibold"/>
                <a:cs typeface="Yu Gothic UI Semibold"/>
              </a:rPr>
              <a:t>】</a:t>
            </a:r>
            <a:endParaRPr sz="2000">
              <a:latin typeface="Yu Gothic UI Semibold"/>
              <a:cs typeface="Yu Gothic UI Semibold"/>
            </a:endParaRPr>
          </a:p>
          <a:p>
            <a:pPr marL="12700">
              <a:lnSpc>
                <a:spcPct val="100000"/>
              </a:lnSpc>
              <a:spcBef>
                <a:spcPts val="2000"/>
              </a:spcBef>
            </a:pPr>
            <a:r>
              <a:rPr dirty="0" sz="1600" spc="130" b="1">
                <a:latin typeface="Yu Gothic UI Semibold"/>
                <a:cs typeface="Yu Gothic UI Semibold"/>
              </a:rPr>
              <a:t>大阪維新</a:t>
            </a:r>
            <a:r>
              <a:rPr dirty="0" sz="1600" spc="110" b="1">
                <a:latin typeface="Yu Gothic UI Semibold"/>
                <a:cs typeface="Yu Gothic UI Semibold"/>
              </a:rPr>
              <a:t>の</a:t>
            </a:r>
            <a:r>
              <a:rPr dirty="0" sz="1600" spc="130" b="1">
                <a:latin typeface="Yu Gothic UI Semibold"/>
                <a:cs typeface="Yu Gothic UI Semibold"/>
              </a:rPr>
              <a:t>会</a:t>
            </a:r>
            <a:r>
              <a:rPr dirty="0" sz="1600" spc="110" b="1">
                <a:latin typeface="Yu Gothic UI Semibold"/>
                <a:cs typeface="Yu Gothic UI Semibold"/>
              </a:rPr>
              <a:t>の</a:t>
            </a:r>
            <a:r>
              <a:rPr dirty="0" sz="1600" spc="130" b="1">
                <a:latin typeface="Yu Gothic UI Semibold"/>
                <a:cs typeface="Yu Gothic UI Semibold"/>
              </a:rPr>
              <a:t>理念</a:t>
            </a:r>
            <a:r>
              <a:rPr dirty="0" sz="1600" spc="114" b="1">
                <a:latin typeface="Yu Gothic UI Semibold"/>
                <a:cs typeface="Yu Gothic UI Semibold"/>
              </a:rPr>
              <a:t>は</a:t>
            </a:r>
            <a:r>
              <a:rPr dirty="0" sz="1600" spc="85" b="1">
                <a:latin typeface="Yu Gothic UI Semibold"/>
                <a:cs typeface="Yu Gothic UI Semibold"/>
              </a:rPr>
              <a:t>、</a:t>
            </a:r>
            <a:r>
              <a:rPr dirty="0" sz="1600" spc="130" b="1">
                <a:latin typeface="Yu Gothic UI Semibold"/>
                <a:cs typeface="Yu Gothic UI Semibold"/>
              </a:rPr>
              <a:t>個人</a:t>
            </a:r>
            <a:r>
              <a:rPr dirty="0" sz="1600" spc="110" b="1">
                <a:latin typeface="Yu Gothic UI Semibold"/>
                <a:cs typeface="Yu Gothic UI Semibold"/>
              </a:rPr>
              <a:t>の</a:t>
            </a:r>
            <a:r>
              <a:rPr dirty="0" sz="1600" spc="130" b="1">
                <a:latin typeface="Yu Gothic UI Semibold"/>
                <a:cs typeface="Yu Gothic UI Semibold"/>
              </a:rPr>
              <a:t>自由</a:t>
            </a:r>
            <a:r>
              <a:rPr dirty="0" sz="1600" spc="114" b="1">
                <a:latin typeface="Yu Gothic UI Semibold"/>
                <a:cs typeface="Yu Gothic UI Semibold"/>
              </a:rPr>
              <a:t>な</a:t>
            </a:r>
            <a:r>
              <a:rPr dirty="0" sz="1600" spc="130" b="1">
                <a:latin typeface="Yu Gothic UI Semibold"/>
                <a:cs typeface="Yu Gothic UI Semibold"/>
              </a:rPr>
              <a:t>選択</a:t>
            </a:r>
            <a:r>
              <a:rPr dirty="0" sz="1600" spc="95" b="1">
                <a:latin typeface="Yu Gothic UI Semibold"/>
                <a:cs typeface="Yu Gothic UI Semibold"/>
              </a:rPr>
              <a:t>と</a:t>
            </a:r>
            <a:r>
              <a:rPr dirty="0" sz="1600" spc="130" b="1">
                <a:latin typeface="Yu Gothic UI Semibold"/>
                <a:cs typeface="Yu Gothic UI Semibold"/>
              </a:rPr>
              <a:t>多様</a:t>
            </a:r>
            <a:r>
              <a:rPr dirty="0" sz="1600" spc="114" b="1">
                <a:latin typeface="Yu Gothic UI Semibold"/>
                <a:cs typeface="Yu Gothic UI Semibold"/>
              </a:rPr>
              <a:t>な</a:t>
            </a:r>
            <a:r>
              <a:rPr dirty="0" sz="1600" spc="130" b="1">
                <a:latin typeface="Yu Gothic UI Semibold"/>
                <a:cs typeface="Yu Gothic UI Semibold"/>
              </a:rPr>
              <a:t>価値観</a:t>
            </a:r>
            <a:r>
              <a:rPr dirty="0" sz="1600" spc="100" b="1">
                <a:latin typeface="Yu Gothic UI Semibold"/>
                <a:cs typeface="Yu Gothic UI Semibold"/>
              </a:rPr>
              <a:t>を</a:t>
            </a:r>
            <a:r>
              <a:rPr dirty="0" sz="1600" spc="130" b="1">
                <a:latin typeface="Yu Gothic UI Semibold"/>
                <a:cs typeface="Yu Gothic UI Semibold"/>
              </a:rPr>
              <a:t>認</a:t>
            </a:r>
            <a:r>
              <a:rPr dirty="0" sz="1600" spc="110" b="1">
                <a:latin typeface="Yu Gothic UI Semibold"/>
                <a:cs typeface="Yu Gothic UI Semibold"/>
              </a:rPr>
              <a:t>め</a:t>
            </a:r>
            <a:r>
              <a:rPr dirty="0" sz="1600" spc="130" b="1">
                <a:latin typeface="Yu Gothic UI Semibold"/>
                <a:cs typeface="Yu Gothic UI Semibold"/>
              </a:rPr>
              <a:t>合</a:t>
            </a:r>
            <a:r>
              <a:rPr dirty="0" sz="1600" spc="90" b="1">
                <a:latin typeface="Yu Gothic UI Semibold"/>
                <a:cs typeface="Yu Gothic UI Semibold"/>
              </a:rPr>
              <a:t>う</a:t>
            </a:r>
            <a:r>
              <a:rPr dirty="0" sz="1600" spc="130" b="1">
                <a:latin typeface="Yu Gothic UI Semibold"/>
                <a:cs typeface="Yu Gothic UI Semibold"/>
              </a:rPr>
              <a:t>社会</a:t>
            </a:r>
            <a:r>
              <a:rPr dirty="0" sz="1600" spc="100" b="1">
                <a:latin typeface="Yu Gothic UI Semibold"/>
                <a:cs typeface="Yu Gothic UI Semibold"/>
              </a:rPr>
              <a:t>を</a:t>
            </a:r>
            <a:r>
              <a:rPr dirty="0" sz="1600" spc="130" b="1">
                <a:latin typeface="Yu Gothic UI Semibold"/>
                <a:cs typeface="Yu Gothic UI Semibold"/>
              </a:rPr>
              <a:t>前提</a:t>
            </a:r>
            <a:r>
              <a:rPr dirty="0" sz="1600" spc="105" b="1">
                <a:latin typeface="Yu Gothic UI Semibold"/>
                <a:cs typeface="Yu Gothic UI Semibold"/>
              </a:rPr>
              <a:t>に</a:t>
            </a:r>
            <a:r>
              <a:rPr dirty="0" sz="1600" spc="85" b="1">
                <a:latin typeface="Yu Gothic UI Semibold"/>
                <a:cs typeface="Yu Gothic UI Semibold"/>
              </a:rPr>
              <a:t>、</a:t>
            </a:r>
            <a:endParaRPr sz="1600">
              <a:latin typeface="Yu Gothic UI Semibold"/>
              <a:cs typeface="Yu Gothic UI Semibold"/>
            </a:endParaRPr>
          </a:p>
          <a:p>
            <a:pPr marL="12700">
              <a:lnSpc>
                <a:spcPct val="100000"/>
              </a:lnSpc>
              <a:spcBef>
                <a:spcPts val="80"/>
              </a:spcBef>
            </a:pPr>
            <a:r>
              <a:rPr dirty="0" sz="1600" spc="235" b="1">
                <a:latin typeface="Yu Gothic UI Semibold"/>
                <a:cs typeface="Yu Gothic UI Semibold"/>
              </a:rPr>
              <a:t>「自立する個人、自立する地域、自立する国家」を実現することです。</a:t>
            </a:r>
            <a:endParaRPr sz="1600">
              <a:latin typeface="Yu Gothic UI Semibold"/>
              <a:cs typeface="Yu Gothic UI Semibold"/>
            </a:endParaRPr>
          </a:p>
          <a:p>
            <a:pPr algn="just" marL="12700" marR="5080">
              <a:lnSpc>
                <a:spcPct val="104200"/>
              </a:lnSpc>
              <a:spcBef>
                <a:spcPts val="2000"/>
              </a:spcBef>
            </a:pPr>
            <a:r>
              <a:rPr dirty="0" sz="1600" spc="160" b="1">
                <a:latin typeface="Yu Gothic UI Semibold"/>
                <a:cs typeface="Yu Gothic UI Semibold"/>
              </a:rPr>
              <a:t>そのためには、国民全員に開かれた機会の平等を出発点として自助、共助、公助の範囲と役割を明確 </a:t>
            </a:r>
            <a:r>
              <a:rPr dirty="0" sz="1600" spc="185" b="1">
                <a:latin typeface="Yu Gothic UI Semibold"/>
                <a:cs typeface="Yu Gothic UI Semibold"/>
              </a:rPr>
              <a:t>に</a:t>
            </a:r>
            <a:r>
              <a:rPr dirty="0" sz="1600" spc="195" b="1">
                <a:latin typeface="Yu Gothic UI Semibold"/>
                <a:cs typeface="Yu Gothic UI Semibold"/>
              </a:rPr>
              <a:t>す</a:t>
            </a:r>
            <a:r>
              <a:rPr dirty="0" sz="1600" spc="180" b="1">
                <a:latin typeface="Yu Gothic UI Semibold"/>
                <a:cs typeface="Yu Gothic UI Semibold"/>
              </a:rPr>
              <a:t>る</a:t>
            </a:r>
            <a:r>
              <a:rPr dirty="0" sz="1600" spc="155" b="1">
                <a:latin typeface="Yu Gothic UI Semibold"/>
                <a:cs typeface="Yu Gothic UI Semibold"/>
              </a:rPr>
              <a:t>こ</a:t>
            </a:r>
            <a:r>
              <a:rPr dirty="0" sz="1600" spc="170" b="1">
                <a:latin typeface="Yu Gothic UI Semibold"/>
                <a:cs typeface="Yu Gothic UI Semibold"/>
              </a:rPr>
              <a:t>と</a:t>
            </a:r>
            <a:r>
              <a:rPr dirty="0" sz="1600" spc="155" b="1">
                <a:latin typeface="Yu Gothic UI Semibold"/>
                <a:cs typeface="Yu Gothic UI Semibold"/>
              </a:rPr>
              <a:t>、</a:t>
            </a:r>
            <a:r>
              <a:rPr dirty="0" sz="1600" spc="229" b="1">
                <a:latin typeface="Yu Gothic UI Semibold"/>
                <a:cs typeface="Yu Gothic UI Semibold"/>
              </a:rPr>
              <a:t>公助</a:t>
            </a:r>
            <a:r>
              <a:rPr dirty="0" sz="1600" spc="195" b="1">
                <a:latin typeface="Yu Gothic UI Semibold"/>
                <a:cs typeface="Yu Gothic UI Semibold"/>
              </a:rPr>
              <a:t>か</a:t>
            </a:r>
            <a:r>
              <a:rPr dirty="0" sz="1600" spc="170" b="1">
                <a:latin typeface="Yu Gothic UI Semibold"/>
                <a:cs typeface="Yu Gothic UI Semibold"/>
              </a:rPr>
              <a:t>ら</a:t>
            </a:r>
            <a:r>
              <a:rPr dirty="0" sz="1600" spc="229" b="1">
                <a:latin typeface="Yu Gothic UI Semibold"/>
                <a:cs typeface="Yu Gothic UI Semibold"/>
              </a:rPr>
              <a:t>既得権</a:t>
            </a:r>
            <a:r>
              <a:rPr dirty="0" sz="1600" spc="180" b="1">
                <a:latin typeface="Yu Gothic UI Semibold"/>
                <a:cs typeface="Yu Gothic UI Semibold"/>
              </a:rPr>
              <a:t>を</a:t>
            </a:r>
            <a:r>
              <a:rPr dirty="0" sz="1600" spc="229" b="1">
                <a:latin typeface="Yu Gothic UI Semibold"/>
                <a:cs typeface="Yu Gothic UI Semibold"/>
              </a:rPr>
              <a:t>排</a:t>
            </a:r>
            <a:r>
              <a:rPr dirty="0" sz="1600" spc="165" b="1">
                <a:latin typeface="Yu Gothic UI Semibold"/>
                <a:cs typeface="Yu Gothic UI Semibold"/>
              </a:rPr>
              <a:t>し</a:t>
            </a:r>
            <a:r>
              <a:rPr dirty="0" sz="1600" spc="229" b="1">
                <a:latin typeface="Yu Gothic UI Semibold"/>
                <a:cs typeface="Yu Gothic UI Semibold"/>
              </a:rPr>
              <a:t>真</a:t>
            </a:r>
            <a:r>
              <a:rPr dirty="0" sz="1600" spc="195" b="1">
                <a:latin typeface="Yu Gothic UI Semibold"/>
                <a:cs typeface="Yu Gothic UI Semibold"/>
              </a:rPr>
              <a:t>の</a:t>
            </a:r>
            <a:r>
              <a:rPr dirty="0" sz="1600" spc="229" b="1">
                <a:latin typeface="Yu Gothic UI Semibold"/>
                <a:cs typeface="Yu Gothic UI Semibold"/>
              </a:rPr>
              <a:t>弱者支援</a:t>
            </a:r>
            <a:r>
              <a:rPr dirty="0" sz="1600" spc="185" b="1">
                <a:latin typeface="Yu Gothic UI Semibold"/>
                <a:cs typeface="Yu Gothic UI Semibold"/>
              </a:rPr>
              <a:t>に</a:t>
            </a:r>
            <a:r>
              <a:rPr dirty="0" sz="1600" spc="229" b="1">
                <a:latin typeface="Yu Gothic UI Semibold"/>
                <a:cs typeface="Yu Gothic UI Semibold"/>
              </a:rPr>
              <a:t>徹</a:t>
            </a:r>
            <a:r>
              <a:rPr dirty="0" sz="1600" spc="195" b="1">
                <a:latin typeface="Yu Gothic UI Semibold"/>
                <a:cs typeface="Yu Gothic UI Semibold"/>
              </a:rPr>
              <a:t>す</a:t>
            </a:r>
            <a:r>
              <a:rPr dirty="0" sz="1600" spc="180" b="1">
                <a:latin typeface="Yu Gothic UI Semibold"/>
                <a:cs typeface="Yu Gothic UI Semibold"/>
              </a:rPr>
              <a:t>る</a:t>
            </a:r>
            <a:r>
              <a:rPr dirty="0" sz="1600" spc="155" b="1">
                <a:latin typeface="Yu Gothic UI Semibold"/>
                <a:cs typeface="Yu Gothic UI Semibold"/>
              </a:rPr>
              <a:t>こ</a:t>
            </a:r>
            <a:r>
              <a:rPr dirty="0" sz="1600" spc="170" b="1">
                <a:latin typeface="Yu Gothic UI Semibold"/>
                <a:cs typeface="Yu Gothic UI Semibold"/>
              </a:rPr>
              <a:t>と</a:t>
            </a:r>
            <a:r>
              <a:rPr dirty="0" sz="1600" spc="155" b="1">
                <a:latin typeface="Yu Gothic UI Semibold"/>
                <a:cs typeface="Yu Gothic UI Semibold"/>
              </a:rPr>
              <a:t>、</a:t>
            </a:r>
            <a:r>
              <a:rPr dirty="0" sz="1600" spc="175" b="1">
                <a:latin typeface="Yu Gothic UI Semibold"/>
                <a:cs typeface="Yu Gothic UI Semibold"/>
              </a:rPr>
              <a:t>そ</a:t>
            </a:r>
            <a:r>
              <a:rPr dirty="0" sz="1600" spc="165" b="1">
                <a:latin typeface="Yu Gothic UI Semibold"/>
                <a:cs typeface="Yu Gothic UI Semibold"/>
              </a:rPr>
              <a:t>し</a:t>
            </a:r>
            <a:r>
              <a:rPr dirty="0" sz="1600" spc="175" b="1">
                <a:latin typeface="Yu Gothic UI Semibold"/>
                <a:cs typeface="Yu Gothic UI Semibold"/>
              </a:rPr>
              <a:t>て</a:t>
            </a:r>
            <a:r>
              <a:rPr dirty="0" sz="1600" spc="229" b="1">
                <a:latin typeface="Yu Gothic UI Semibold"/>
                <a:cs typeface="Yu Gothic UI Semibold"/>
              </a:rPr>
              <a:t>現役世代</a:t>
            </a:r>
            <a:r>
              <a:rPr dirty="0" sz="1600" spc="180" b="1">
                <a:latin typeface="Yu Gothic UI Semibold"/>
                <a:cs typeface="Yu Gothic UI Semibold"/>
              </a:rPr>
              <a:t>を</a:t>
            </a:r>
            <a:r>
              <a:rPr dirty="0" sz="1600" spc="229" b="1">
                <a:latin typeface="Yu Gothic UI Semibold"/>
                <a:cs typeface="Yu Gothic UI Semibold"/>
              </a:rPr>
              <a:t>活性化</a:t>
            </a:r>
            <a:r>
              <a:rPr dirty="0" sz="1600" spc="165" b="1">
                <a:latin typeface="Yu Gothic UI Semibold"/>
                <a:cs typeface="Yu Gothic UI Semibold"/>
              </a:rPr>
              <a:t>し</a:t>
            </a:r>
            <a:r>
              <a:rPr dirty="0" sz="1600" spc="155" b="1">
                <a:latin typeface="Yu Gothic UI Semibold"/>
                <a:cs typeface="Yu Gothic UI Semibold"/>
              </a:rPr>
              <a:t>、</a:t>
            </a:r>
            <a:r>
              <a:rPr dirty="0" sz="1600" spc="229" b="1">
                <a:latin typeface="Yu Gothic UI Semibold"/>
                <a:cs typeface="Yu Gothic UI Semibold"/>
              </a:rPr>
              <a:t>世代間 </a:t>
            </a:r>
            <a:r>
              <a:rPr dirty="0" sz="1600" spc="175" b="1">
                <a:latin typeface="Yu Gothic UI Semibold"/>
                <a:cs typeface="Yu Gothic UI Semibold"/>
              </a:rPr>
              <a:t>の</a:t>
            </a:r>
            <a:r>
              <a:rPr dirty="0" sz="1600" spc="204" b="1">
                <a:latin typeface="Yu Gothic UI Semibold"/>
                <a:cs typeface="Yu Gothic UI Semibold"/>
              </a:rPr>
              <a:t>協力関係</a:t>
            </a:r>
            <a:r>
              <a:rPr dirty="0" sz="1600" spc="160" b="1">
                <a:latin typeface="Yu Gothic UI Semibold"/>
                <a:cs typeface="Yu Gothic UI Semibold"/>
              </a:rPr>
              <a:t>を</a:t>
            </a:r>
            <a:r>
              <a:rPr dirty="0" sz="1600" spc="204" b="1">
                <a:latin typeface="Yu Gothic UI Semibold"/>
                <a:cs typeface="Yu Gothic UI Semibold"/>
              </a:rPr>
              <a:t>再構築</a:t>
            </a:r>
            <a:r>
              <a:rPr dirty="0" sz="1600" spc="170" b="1">
                <a:latin typeface="Yu Gothic UI Semibold"/>
                <a:cs typeface="Yu Gothic UI Semibold"/>
              </a:rPr>
              <a:t>す</a:t>
            </a:r>
            <a:r>
              <a:rPr dirty="0" sz="1600" spc="160" b="1">
                <a:latin typeface="Yu Gothic UI Semibold"/>
                <a:cs typeface="Yu Gothic UI Semibold"/>
              </a:rPr>
              <a:t>る</a:t>
            </a:r>
            <a:r>
              <a:rPr dirty="0" sz="1600" spc="135" b="1">
                <a:latin typeface="Yu Gothic UI Semibold"/>
                <a:cs typeface="Yu Gothic UI Semibold"/>
              </a:rPr>
              <a:t>こ</a:t>
            </a:r>
            <a:r>
              <a:rPr dirty="0" sz="1600" spc="150" b="1">
                <a:latin typeface="Yu Gothic UI Semibold"/>
                <a:cs typeface="Yu Gothic UI Semibold"/>
              </a:rPr>
              <a:t>と</a:t>
            </a:r>
            <a:r>
              <a:rPr dirty="0" sz="1600" spc="175" b="1">
                <a:latin typeface="Yu Gothic UI Semibold"/>
                <a:cs typeface="Yu Gothic UI Semibold"/>
              </a:rPr>
              <a:t>が</a:t>
            </a:r>
            <a:r>
              <a:rPr dirty="0" sz="1600" spc="204" b="1">
                <a:latin typeface="Yu Gothic UI Semibold"/>
                <a:cs typeface="Yu Gothic UI Semibold"/>
              </a:rPr>
              <a:t>必要</a:t>
            </a:r>
            <a:r>
              <a:rPr dirty="0" sz="1600" spc="170" b="1">
                <a:latin typeface="Yu Gothic UI Semibold"/>
                <a:cs typeface="Yu Gothic UI Semibold"/>
              </a:rPr>
              <a:t>です</a:t>
            </a:r>
            <a:r>
              <a:rPr dirty="0" sz="1600" spc="135" b="1">
                <a:latin typeface="Yu Gothic UI Semibold"/>
                <a:cs typeface="Yu Gothic UI Semibold"/>
              </a:rPr>
              <a:t>。</a:t>
            </a:r>
            <a:endParaRPr sz="1600">
              <a:latin typeface="Yu Gothic UI Semibold"/>
              <a:cs typeface="Yu Gothic UI Semibold"/>
            </a:endParaRPr>
          </a:p>
          <a:p>
            <a:pPr algn="ctr" marR="5681980">
              <a:lnSpc>
                <a:spcPct val="100000"/>
              </a:lnSpc>
              <a:spcBef>
                <a:spcPts val="2080"/>
              </a:spcBef>
            </a:pPr>
            <a:r>
              <a:rPr dirty="0" sz="1600" spc="170" b="1">
                <a:latin typeface="Yu Gothic UI Semibold"/>
                <a:cs typeface="Yu Gothic UI Semibold"/>
              </a:rPr>
              <a:t>多様な価値観を認めれば認めるほど、</a:t>
            </a:r>
            <a:endParaRPr sz="1600">
              <a:latin typeface="Yu Gothic UI Semibold"/>
              <a:cs typeface="Yu Gothic UI Semibold"/>
            </a:endParaRPr>
          </a:p>
          <a:p>
            <a:pPr algn="ctr" marR="5681980">
              <a:lnSpc>
                <a:spcPct val="100000"/>
              </a:lnSpc>
              <a:spcBef>
                <a:spcPts val="80"/>
              </a:spcBef>
            </a:pPr>
            <a:r>
              <a:rPr dirty="0" sz="1600" spc="200" b="1">
                <a:latin typeface="Yu Gothic UI Semibold"/>
                <a:cs typeface="Yu Gothic UI Semibold"/>
              </a:rPr>
              <a:t>・決定でき、責任を負う民主主義</a:t>
            </a:r>
            <a:endParaRPr sz="1600">
              <a:latin typeface="Yu Gothic UI Semibold"/>
              <a:cs typeface="Yu Gothic UI Semibold"/>
            </a:endParaRPr>
          </a:p>
          <a:p>
            <a:pPr marL="12700" marR="5897880" indent="203200">
              <a:lnSpc>
                <a:spcPct val="104200"/>
              </a:lnSpc>
            </a:pPr>
            <a:r>
              <a:rPr dirty="0" sz="1600" spc="195" b="1">
                <a:latin typeface="Yu Gothic UI Semibold"/>
                <a:cs typeface="Yu Gothic UI Semibold"/>
              </a:rPr>
              <a:t>・決定でき、責任を負う統治機</a:t>
            </a:r>
            <a:r>
              <a:rPr dirty="0" sz="1600" spc="-55" b="1">
                <a:latin typeface="Yu Gothic UI Semibold"/>
                <a:cs typeface="Yu Gothic UI Semibold"/>
              </a:rPr>
              <a:t>構 </a:t>
            </a:r>
            <a:r>
              <a:rPr dirty="0" sz="1600" spc="245" b="1">
                <a:latin typeface="Yu Gothic UI Semibold"/>
                <a:cs typeface="Yu Gothic UI Semibold"/>
              </a:rPr>
              <a:t>を</a:t>
            </a:r>
            <a:r>
              <a:rPr dirty="0" sz="1600" spc="315" b="1">
                <a:latin typeface="Yu Gothic UI Semibold"/>
                <a:cs typeface="Yu Gothic UI Semibold"/>
              </a:rPr>
              <a:t>確立</a:t>
            </a:r>
            <a:r>
              <a:rPr dirty="0" sz="1600" spc="225" b="1">
                <a:latin typeface="Yu Gothic UI Semibold"/>
                <a:cs typeface="Yu Gothic UI Semibold"/>
              </a:rPr>
              <a:t>し</a:t>
            </a:r>
            <a:r>
              <a:rPr dirty="0" sz="1600" spc="275" b="1">
                <a:latin typeface="Yu Gothic UI Semibold"/>
                <a:cs typeface="Yu Gothic UI Semibold"/>
              </a:rPr>
              <a:t>な</a:t>
            </a:r>
            <a:r>
              <a:rPr dirty="0" sz="1600" spc="254" b="1">
                <a:latin typeface="Yu Gothic UI Semibold"/>
                <a:cs typeface="Yu Gothic UI Semibold"/>
              </a:rPr>
              <a:t>け</a:t>
            </a:r>
            <a:r>
              <a:rPr dirty="0" sz="1600" spc="285" b="1">
                <a:latin typeface="Yu Gothic UI Semibold"/>
                <a:cs typeface="Yu Gothic UI Semibold"/>
              </a:rPr>
              <a:t>れ</a:t>
            </a:r>
            <a:r>
              <a:rPr dirty="0" sz="1600" spc="280" b="1">
                <a:latin typeface="Yu Gothic UI Semibold"/>
                <a:cs typeface="Yu Gothic UI Semibold"/>
              </a:rPr>
              <a:t>ば</a:t>
            </a:r>
            <a:r>
              <a:rPr dirty="0" sz="1600" spc="275" b="1">
                <a:latin typeface="Yu Gothic UI Semibold"/>
                <a:cs typeface="Yu Gothic UI Semibold"/>
              </a:rPr>
              <a:t>な</a:t>
            </a:r>
            <a:r>
              <a:rPr dirty="0" sz="1600" spc="220" b="1">
                <a:latin typeface="Yu Gothic UI Semibold"/>
                <a:cs typeface="Yu Gothic UI Semibold"/>
              </a:rPr>
              <a:t>り</a:t>
            </a:r>
            <a:r>
              <a:rPr dirty="0" sz="1600" spc="245" b="1">
                <a:latin typeface="Yu Gothic UI Semibold"/>
                <a:cs typeface="Yu Gothic UI Semibold"/>
              </a:rPr>
              <a:t>ま</a:t>
            </a:r>
            <a:r>
              <a:rPr dirty="0" sz="1600" spc="275" b="1">
                <a:latin typeface="Yu Gothic UI Semibold"/>
                <a:cs typeface="Yu Gothic UI Semibold"/>
              </a:rPr>
              <a:t>せ</a:t>
            </a:r>
            <a:r>
              <a:rPr dirty="0" sz="1600" spc="265" b="1">
                <a:latin typeface="Yu Gothic UI Semibold"/>
                <a:cs typeface="Yu Gothic UI Semibold"/>
              </a:rPr>
              <a:t>ん</a:t>
            </a:r>
            <a:r>
              <a:rPr dirty="0" sz="1600" spc="210" b="1">
                <a:latin typeface="Yu Gothic UI Semibold"/>
                <a:cs typeface="Yu Gothic UI Semibold"/>
              </a:rPr>
              <a:t>。</a:t>
            </a:r>
            <a:endParaRPr sz="1600">
              <a:latin typeface="Yu Gothic UI Semibold"/>
              <a:cs typeface="Yu Gothic UI Semibold"/>
            </a:endParaRPr>
          </a:p>
          <a:p>
            <a:pPr algn="just" marL="12700" marR="5080">
              <a:lnSpc>
                <a:spcPct val="104200"/>
              </a:lnSpc>
              <a:spcBef>
                <a:spcPts val="1995"/>
              </a:spcBef>
            </a:pPr>
            <a:r>
              <a:rPr dirty="0" sz="1600" spc="160" b="1">
                <a:latin typeface="Yu Gothic UI Semibold"/>
                <a:cs typeface="Yu Gothic UI Semibold"/>
              </a:rPr>
              <a:t>中央集権</a:t>
            </a:r>
            <a:r>
              <a:rPr dirty="0" sz="1600" spc="114" b="1">
                <a:latin typeface="Yu Gothic UI Semibold"/>
                <a:cs typeface="Yu Gothic UI Semibold"/>
              </a:rPr>
              <a:t>と</a:t>
            </a:r>
            <a:r>
              <a:rPr dirty="0" sz="1600" spc="160" b="1">
                <a:latin typeface="Yu Gothic UI Semibold"/>
                <a:cs typeface="Yu Gothic UI Semibold"/>
              </a:rPr>
              <a:t>複雑</a:t>
            </a:r>
            <a:r>
              <a:rPr dirty="0" sz="1600" spc="140" b="1">
                <a:latin typeface="Yu Gothic UI Semibold"/>
                <a:cs typeface="Yu Gothic UI Semibold"/>
              </a:rPr>
              <a:t>な</a:t>
            </a:r>
            <a:r>
              <a:rPr dirty="0" sz="1600" spc="160" b="1">
                <a:latin typeface="Yu Gothic UI Semibold"/>
                <a:cs typeface="Yu Gothic UI Semibold"/>
              </a:rPr>
              <a:t>規制</a:t>
            </a:r>
            <a:r>
              <a:rPr dirty="0" sz="1600" spc="130" b="1">
                <a:latin typeface="Yu Gothic UI Semibold"/>
                <a:cs typeface="Yu Gothic UI Semibold"/>
              </a:rPr>
              <a:t>で</a:t>
            </a:r>
            <a:r>
              <a:rPr dirty="0" sz="1600" spc="160" b="1">
                <a:latin typeface="Yu Gothic UI Semibold"/>
                <a:cs typeface="Yu Gothic UI Semibold"/>
              </a:rPr>
              <a:t>身動</a:t>
            </a:r>
            <a:r>
              <a:rPr dirty="0" sz="1600" spc="125" b="1">
                <a:latin typeface="Yu Gothic UI Semibold"/>
                <a:cs typeface="Yu Gothic UI Semibold"/>
              </a:rPr>
              <a:t>き</a:t>
            </a:r>
            <a:r>
              <a:rPr dirty="0" sz="1600" spc="135" b="1">
                <a:latin typeface="Yu Gothic UI Semibold"/>
                <a:cs typeface="Yu Gothic UI Semibold"/>
              </a:rPr>
              <a:t>が</a:t>
            </a:r>
            <a:r>
              <a:rPr dirty="0" sz="1600" spc="160" b="1">
                <a:latin typeface="Yu Gothic UI Semibold"/>
                <a:cs typeface="Yu Gothic UI Semibold"/>
              </a:rPr>
              <a:t>取</a:t>
            </a:r>
            <a:r>
              <a:rPr dirty="0" sz="1600" spc="145" b="1">
                <a:latin typeface="Yu Gothic UI Semibold"/>
                <a:cs typeface="Yu Gothic UI Semibold"/>
              </a:rPr>
              <a:t>れ</a:t>
            </a:r>
            <a:r>
              <a:rPr dirty="0" sz="1600" spc="140" b="1">
                <a:latin typeface="Yu Gothic UI Semibold"/>
                <a:cs typeface="Yu Gothic UI Semibold"/>
              </a:rPr>
              <a:t>な</a:t>
            </a:r>
            <a:r>
              <a:rPr dirty="0" sz="1600" spc="100" b="1">
                <a:latin typeface="Yu Gothic UI Semibold"/>
                <a:cs typeface="Yu Gothic UI Semibold"/>
              </a:rPr>
              <a:t>く</a:t>
            </a:r>
            <a:r>
              <a:rPr dirty="0" sz="1600" spc="140" b="1">
                <a:latin typeface="Yu Gothic UI Semibold"/>
                <a:cs typeface="Yu Gothic UI Semibold"/>
              </a:rPr>
              <a:t>な</a:t>
            </a:r>
            <a:r>
              <a:rPr dirty="0" sz="1600" spc="105" b="1">
                <a:latin typeface="Yu Gothic UI Semibold"/>
                <a:cs typeface="Yu Gothic UI Semibold"/>
              </a:rPr>
              <a:t>っ</a:t>
            </a:r>
            <a:r>
              <a:rPr dirty="0" sz="1600" spc="130" b="1">
                <a:latin typeface="Yu Gothic UI Semibold"/>
                <a:cs typeface="Yu Gothic UI Semibold"/>
              </a:rPr>
              <a:t>た</a:t>
            </a:r>
            <a:r>
              <a:rPr dirty="0" sz="1600" spc="160" b="1">
                <a:latin typeface="Yu Gothic UI Semibold"/>
                <a:cs typeface="Yu Gothic UI Semibold"/>
              </a:rPr>
              <a:t>旧来</a:t>
            </a:r>
            <a:r>
              <a:rPr dirty="0" sz="1600" spc="135" b="1">
                <a:latin typeface="Yu Gothic UI Semibold"/>
                <a:cs typeface="Yu Gothic UI Semibold"/>
              </a:rPr>
              <a:t>の</a:t>
            </a:r>
            <a:r>
              <a:rPr dirty="0" sz="1600" spc="160" b="1">
                <a:latin typeface="Yu Gothic UI Semibold"/>
                <a:cs typeface="Yu Gothic UI Semibold"/>
              </a:rPr>
              <a:t>日本型国家運営</a:t>
            </a:r>
            <a:r>
              <a:rPr dirty="0" sz="1600" spc="120" b="1">
                <a:latin typeface="Yu Gothic UI Semibold"/>
                <a:cs typeface="Yu Gothic UI Semibold"/>
              </a:rPr>
              <a:t>モ</a:t>
            </a:r>
            <a:r>
              <a:rPr dirty="0" sz="1600" spc="130" b="1">
                <a:latin typeface="Yu Gothic UI Semibold"/>
                <a:cs typeface="Yu Gothic UI Semibold"/>
              </a:rPr>
              <a:t>デ</a:t>
            </a:r>
            <a:r>
              <a:rPr dirty="0" sz="1600" spc="135" b="1">
                <a:latin typeface="Yu Gothic UI Semibold"/>
                <a:cs typeface="Yu Gothic UI Semibold"/>
              </a:rPr>
              <a:t>ル</a:t>
            </a:r>
            <a:r>
              <a:rPr dirty="0" sz="1600" spc="140" b="1">
                <a:latin typeface="Yu Gothic UI Semibold"/>
                <a:cs typeface="Yu Gothic UI Semibold"/>
              </a:rPr>
              <a:t>は</a:t>
            </a:r>
            <a:r>
              <a:rPr dirty="0" sz="1600" spc="125" b="1">
                <a:latin typeface="Yu Gothic UI Semibold"/>
                <a:cs typeface="Yu Gothic UI Semibold"/>
              </a:rPr>
              <a:t>も</a:t>
            </a:r>
            <a:r>
              <a:rPr dirty="0" sz="1600" spc="140" b="1">
                <a:latin typeface="Yu Gothic UI Semibold"/>
                <a:cs typeface="Yu Gothic UI Semibold"/>
              </a:rPr>
              <a:t>はや</a:t>
            </a:r>
            <a:r>
              <a:rPr dirty="0" sz="1600" spc="160" b="1">
                <a:latin typeface="Yu Gothic UI Semibold"/>
                <a:cs typeface="Yu Gothic UI Semibold"/>
              </a:rPr>
              <a:t>機能</a:t>
            </a:r>
            <a:r>
              <a:rPr dirty="0" sz="1600" spc="140" b="1">
                <a:latin typeface="Yu Gothic UI Semibold"/>
                <a:cs typeface="Yu Gothic UI Semibold"/>
              </a:rPr>
              <a:t>せ</a:t>
            </a:r>
            <a:r>
              <a:rPr dirty="0" sz="1600" spc="135" b="1">
                <a:latin typeface="Yu Gothic UI Semibold"/>
                <a:cs typeface="Yu Gothic UI Semibold"/>
              </a:rPr>
              <a:t>ず</a:t>
            </a:r>
            <a:r>
              <a:rPr dirty="0" sz="1600" spc="105" b="1">
                <a:latin typeface="Yu Gothic UI Semibold"/>
                <a:cs typeface="Yu Gothic UI Semibold"/>
              </a:rPr>
              <a:t>、</a:t>
            </a:r>
            <a:r>
              <a:rPr dirty="0" sz="1600" spc="160" b="1">
                <a:latin typeface="Yu Gothic UI Semibold"/>
                <a:cs typeface="Yu Gothic UI Semibold"/>
              </a:rPr>
              <a:t>弊 </a:t>
            </a:r>
            <a:r>
              <a:rPr dirty="0" sz="1600" spc="240" b="1">
                <a:latin typeface="Yu Gothic UI Semibold"/>
                <a:cs typeface="Yu Gothic UI Semibold"/>
              </a:rPr>
              <a:t>害</a:t>
            </a:r>
            <a:r>
              <a:rPr dirty="0" sz="1600" spc="200" b="1">
                <a:latin typeface="Yu Gothic UI Semibold"/>
                <a:cs typeface="Yu Gothic UI Semibold"/>
              </a:rPr>
              <a:t>の</a:t>
            </a:r>
            <a:r>
              <a:rPr dirty="0" sz="1600" spc="240" b="1">
                <a:latin typeface="Yu Gothic UI Semibold"/>
                <a:cs typeface="Yu Gothic UI Semibold"/>
              </a:rPr>
              <a:t>方</a:t>
            </a:r>
            <a:r>
              <a:rPr dirty="0" sz="1600" spc="204" b="1">
                <a:latin typeface="Yu Gothic UI Semibold"/>
                <a:cs typeface="Yu Gothic UI Semibold"/>
              </a:rPr>
              <a:t>が</a:t>
            </a:r>
            <a:r>
              <a:rPr dirty="0" sz="1600" spc="240" b="1">
                <a:latin typeface="Yu Gothic UI Semibold"/>
                <a:cs typeface="Yu Gothic UI Semibold"/>
              </a:rPr>
              <a:t>目立</a:t>
            </a:r>
            <a:r>
              <a:rPr dirty="0" sz="1600" spc="195" b="1">
                <a:latin typeface="Yu Gothic UI Semibold"/>
                <a:cs typeface="Yu Gothic UI Semibold"/>
              </a:rPr>
              <a:t>つ</a:t>
            </a:r>
            <a:r>
              <a:rPr dirty="0" sz="1600" spc="185" b="1">
                <a:latin typeface="Yu Gothic UI Semibold"/>
                <a:cs typeface="Yu Gothic UI Semibold"/>
              </a:rPr>
              <a:t>よ</a:t>
            </a:r>
            <a:r>
              <a:rPr dirty="0" sz="1600" spc="160" b="1">
                <a:latin typeface="Yu Gothic UI Semibold"/>
                <a:cs typeface="Yu Gothic UI Semibold"/>
              </a:rPr>
              <a:t>う</a:t>
            </a:r>
            <a:r>
              <a:rPr dirty="0" sz="1600" spc="190" b="1">
                <a:latin typeface="Yu Gothic UI Semibold"/>
                <a:cs typeface="Yu Gothic UI Semibold"/>
              </a:rPr>
              <a:t>に</a:t>
            </a:r>
            <a:r>
              <a:rPr dirty="0" sz="1600" spc="210" b="1">
                <a:latin typeface="Yu Gothic UI Semibold"/>
                <a:cs typeface="Yu Gothic UI Semibold"/>
              </a:rPr>
              <a:t>な</a:t>
            </a:r>
            <a:r>
              <a:rPr dirty="0" sz="1600" spc="160" b="1">
                <a:latin typeface="Yu Gothic UI Semibold"/>
                <a:cs typeface="Yu Gothic UI Semibold"/>
              </a:rPr>
              <a:t>っ</a:t>
            </a:r>
            <a:r>
              <a:rPr dirty="0" sz="1600" spc="185" b="1">
                <a:latin typeface="Yu Gothic UI Semibold"/>
                <a:cs typeface="Yu Gothic UI Semibold"/>
              </a:rPr>
              <a:t>て</a:t>
            </a:r>
            <a:r>
              <a:rPr dirty="0" sz="1600" spc="200" b="1">
                <a:latin typeface="Yu Gothic UI Semibold"/>
                <a:cs typeface="Yu Gothic UI Semibold"/>
              </a:rPr>
              <a:t>い</a:t>
            </a:r>
            <a:r>
              <a:rPr dirty="0" sz="1600" spc="185" b="1">
                <a:latin typeface="Yu Gothic UI Semibold"/>
                <a:cs typeface="Yu Gothic UI Semibold"/>
              </a:rPr>
              <a:t>ま</a:t>
            </a:r>
            <a:r>
              <a:rPr dirty="0" sz="1600" spc="200" b="1">
                <a:latin typeface="Yu Gothic UI Semibold"/>
                <a:cs typeface="Yu Gothic UI Semibold"/>
              </a:rPr>
              <a:t>す</a:t>
            </a:r>
            <a:r>
              <a:rPr dirty="0" sz="1600" spc="160" b="1">
                <a:latin typeface="Yu Gothic UI Semibold"/>
                <a:cs typeface="Yu Gothic UI Semibold"/>
              </a:rPr>
              <a:t>。</a:t>
            </a:r>
            <a:r>
              <a:rPr dirty="0" sz="1600" spc="240" b="1">
                <a:latin typeface="Yu Gothic UI Semibold"/>
                <a:cs typeface="Yu Gothic UI Semibold"/>
              </a:rPr>
              <a:t>今</a:t>
            </a:r>
            <a:r>
              <a:rPr dirty="0" sz="1600" spc="200" b="1">
                <a:latin typeface="Yu Gothic UI Semibold"/>
                <a:cs typeface="Yu Gothic UI Semibold"/>
              </a:rPr>
              <a:t>の</a:t>
            </a:r>
            <a:r>
              <a:rPr dirty="0" sz="1600" spc="240" b="1">
                <a:latin typeface="Yu Gothic UI Semibold"/>
                <a:cs typeface="Yu Gothic UI Semibold"/>
              </a:rPr>
              <a:t>日本</a:t>
            </a:r>
            <a:r>
              <a:rPr dirty="0" sz="1600" spc="185" b="1">
                <a:latin typeface="Yu Gothic UI Semibold"/>
                <a:cs typeface="Yu Gothic UI Semibold"/>
              </a:rPr>
              <a:t>を</a:t>
            </a:r>
            <a:r>
              <a:rPr dirty="0" sz="1600" spc="240" b="1">
                <a:latin typeface="Yu Gothic UI Semibold"/>
                <a:cs typeface="Yu Gothic UI Semibold"/>
              </a:rPr>
              <a:t>覆</a:t>
            </a:r>
            <a:r>
              <a:rPr dirty="0" sz="1600" spc="160" b="1">
                <a:latin typeface="Yu Gothic UI Semibold"/>
                <a:cs typeface="Yu Gothic UI Semibold"/>
              </a:rPr>
              <a:t>う</a:t>
            </a:r>
            <a:r>
              <a:rPr dirty="0" sz="1600" spc="240" b="1">
                <a:latin typeface="Yu Gothic UI Semibold"/>
                <a:cs typeface="Yu Gothic UI Semibold"/>
              </a:rPr>
              <a:t>閉塞感</a:t>
            </a:r>
            <a:r>
              <a:rPr dirty="0" sz="1600" spc="185" b="1">
                <a:latin typeface="Yu Gothic UI Semibold"/>
                <a:cs typeface="Yu Gothic UI Semibold"/>
              </a:rPr>
              <a:t>を</a:t>
            </a:r>
            <a:r>
              <a:rPr dirty="0" sz="1600" spc="240" b="1">
                <a:latin typeface="Yu Gothic UI Semibold"/>
                <a:cs typeface="Yu Gothic UI Semibold"/>
              </a:rPr>
              <a:t>克服</a:t>
            </a:r>
            <a:r>
              <a:rPr dirty="0" sz="1600" spc="170" b="1">
                <a:latin typeface="Yu Gothic UI Semibold"/>
                <a:cs typeface="Yu Gothic UI Semibold"/>
              </a:rPr>
              <a:t>し</a:t>
            </a:r>
            <a:r>
              <a:rPr dirty="0" sz="1600" spc="160" b="1">
                <a:latin typeface="Yu Gothic UI Semibold"/>
                <a:cs typeface="Yu Gothic UI Semibold"/>
              </a:rPr>
              <a:t>、</a:t>
            </a:r>
            <a:r>
              <a:rPr dirty="0" sz="1600" spc="240" b="1">
                <a:latin typeface="Yu Gothic UI Semibold"/>
                <a:cs typeface="Yu Gothic UI Semibold"/>
              </a:rPr>
              <a:t>国民</a:t>
            </a:r>
            <a:r>
              <a:rPr dirty="0" sz="1600" spc="200" b="1">
                <a:latin typeface="Yu Gothic UI Semibold"/>
                <a:cs typeface="Yu Gothic UI Semibold"/>
              </a:rPr>
              <a:t>の</a:t>
            </a:r>
            <a:r>
              <a:rPr dirty="0" sz="1600" spc="240" b="1">
                <a:latin typeface="Yu Gothic UI Semibold"/>
                <a:cs typeface="Yu Gothic UI Semibold"/>
              </a:rPr>
              <a:t>希望</a:t>
            </a:r>
            <a:r>
              <a:rPr dirty="0" sz="1600" spc="185" b="1">
                <a:latin typeface="Yu Gothic UI Semibold"/>
                <a:cs typeface="Yu Gothic UI Semibold"/>
              </a:rPr>
              <a:t>を</a:t>
            </a:r>
            <a:r>
              <a:rPr dirty="0" sz="1600" spc="240" b="1">
                <a:latin typeface="Yu Gothic UI Semibold"/>
                <a:cs typeface="Yu Gothic UI Semibold"/>
              </a:rPr>
              <a:t>取</a:t>
            </a:r>
            <a:r>
              <a:rPr dirty="0" sz="1600" spc="170" b="1">
                <a:latin typeface="Yu Gothic UI Semibold"/>
                <a:cs typeface="Yu Gothic UI Semibold"/>
              </a:rPr>
              <a:t>り</a:t>
            </a:r>
            <a:r>
              <a:rPr dirty="0" sz="1600" spc="240" b="1">
                <a:latin typeface="Yu Gothic UI Semibold"/>
                <a:cs typeface="Yu Gothic UI Semibold"/>
              </a:rPr>
              <a:t>戻</a:t>
            </a:r>
            <a:r>
              <a:rPr dirty="0" sz="1600" spc="200" b="1">
                <a:latin typeface="Yu Gothic UI Semibold"/>
                <a:cs typeface="Yu Gothic UI Semibold"/>
              </a:rPr>
              <a:t>す</a:t>
            </a:r>
            <a:r>
              <a:rPr dirty="0" sz="1600" spc="190" b="1">
                <a:latin typeface="Yu Gothic UI Semibold"/>
                <a:cs typeface="Yu Gothic UI Semibold"/>
              </a:rPr>
              <a:t>に</a:t>
            </a:r>
            <a:r>
              <a:rPr dirty="0" sz="1600" spc="210" b="1">
                <a:latin typeface="Yu Gothic UI Semibold"/>
                <a:cs typeface="Yu Gothic UI Semibold"/>
              </a:rPr>
              <a:t>は</a:t>
            </a:r>
            <a:r>
              <a:rPr dirty="0" sz="1600" spc="160" b="1">
                <a:latin typeface="Yu Gothic UI Semibold"/>
                <a:cs typeface="Yu Gothic UI Semibold"/>
              </a:rPr>
              <a:t>、 </a:t>
            </a:r>
            <a:r>
              <a:rPr dirty="0" sz="1600" spc="175" b="1">
                <a:latin typeface="Yu Gothic UI Semibold"/>
                <a:cs typeface="Yu Gothic UI Semibold"/>
              </a:rPr>
              <a:t>国からの上意下達ではなく、地域や個人の創意工夫によって社会全体を活性化し、グローバルな競争 </a:t>
            </a:r>
            <a:r>
              <a:rPr dirty="0" sz="1600" spc="210" b="1">
                <a:latin typeface="Yu Gothic UI Semibold"/>
                <a:cs typeface="Yu Gothic UI Semibold"/>
              </a:rPr>
              <a:t>力</a:t>
            </a:r>
            <a:r>
              <a:rPr dirty="0" sz="1600" spc="160" b="1">
                <a:latin typeface="Yu Gothic UI Semibold"/>
                <a:cs typeface="Yu Gothic UI Semibold"/>
              </a:rPr>
              <a:t>を</a:t>
            </a:r>
            <a:r>
              <a:rPr dirty="0" sz="1600" spc="210" b="1">
                <a:latin typeface="Yu Gothic UI Semibold"/>
                <a:cs typeface="Yu Gothic UI Semibold"/>
              </a:rPr>
              <a:t>持</a:t>
            </a:r>
            <a:r>
              <a:rPr dirty="0" sz="1600" spc="170" b="1">
                <a:latin typeface="Yu Gothic UI Semibold"/>
                <a:cs typeface="Yu Gothic UI Semibold"/>
              </a:rPr>
              <a:t>つ</a:t>
            </a:r>
            <a:r>
              <a:rPr dirty="0" sz="1600" spc="210" b="1">
                <a:latin typeface="Yu Gothic UI Semibold"/>
                <a:cs typeface="Yu Gothic UI Semibold"/>
              </a:rPr>
              <a:t>経済</a:t>
            </a:r>
            <a:r>
              <a:rPr dirty="0" sz="1600" spc="160" b="1">
                <a:latin typeface="Yu Gothic UI Semibold"/>
                <a:cs typeface="Yu Gothic UI Semibold"/>
              </a:rPr>
              <a:t>を</a:t>
            </a:r>
            <a:r>
              <a:rPr dirty="0" sz="1600" spc="210" b="1">
                <a:latin typeface="Yu Gothic UI Semibold"/>
                <a:cs typeface="Yu Gothic UI Semibold"/>
              </a:rPr>
              <a:t>再構築</a:t>
            </a:r>
            <a:r>
              <a:rPr dirty="0" sz="1600" spc="175" b="1">
                <a:latin typeface="Yu Gothic UI Semibold"/>
                <a:cs typeface="Yu Gothic UI Semibold"/>
              </a:rPr>
              <a:t>す</a:t>
            </a:r>
            <a:r>
              <a:rPr dirty="0" sz="1600" spc="165" b="1">
                <a:latin typeface="Yu Gothic UI Semibold"/>
                <a:cs typeface="Yu Gothic UI Semibold"/>
              </a:rPr>
              <a:t>る</a:t>
            </a:r>
            <a:r>
              <a:rPr dirty="0" sz="1600" spc="210" b="1">
                <a:latin typeface="Yu Gothic UI Semibold"/>
                <a:cs typeface="Yu Gothic UI Semibold"/>
              </a:rPr>
              <a:t>必要</a:t>
            </a:r>
            <a:r>
              <a:rPr dirty="0" sz="1600" spc="180" b="1">
                <a:latin typeface="Yu Gothic UI Semibold"/>
                <a:cs typeface="Yu Gothic UI Semibold"/>
              </a:rPr>
              <a:t>が</a:t>
            </a:r>
            <a:r>
              <a:rPr dirty="0" sz="1600" spc="175" b="1">
                <a:latin typeface="Yu Gothic UI Semibold"/>
                <a:cs typeface="Yu Gothic UI Semibold"/>
              </a:rPr>
              <a:t>あ</a:t>
            </a:r>
            <a:r>
              <a:rPr dirty="0" sz="1600" spc="145" b="1">
                <a:latin typeface="Yu Gothic UI Semibold"/>
                <a:cs typeface="Yu Gothic UI Semibold"/>
              </a:rPr>
              <a:t>り</a:t>
            </a:r>
            <a:r>
              <a:rPr dirty="0" sz="1600" spc="160" b="1">
                <a:latin typeface="Yu Gothic UI Semibold"/>
                <a:cs typeface="Yu Gothic UI Semibold"/>
              </a:rPr>
              <a:t>ま</a:t>
            </a:r>
            <a:r>
              <a:rPr dirty="0" sz="1600" spc="175" b="1">
                <a:latin typeface="Yu Gothic UI Semibold"/>
                <a:cs typeface="Yu Gothic UI Semibold"/>
              </a:rPr>
              <a:t>す</a:t>
            </a:r>
            <a:r>
              <a:rPr dirty="0" sz="1600" spc="140" b="1">
                <a:latin typeface="Yu Gothic UI Semibold"/>
                <a:cs typeface="Yu Gothic UI Semibold"/>
              </a:rPr>
              <a:t>。</a:t>
            </a:r>
            <a:r>
              <a:rPr dirty="0" sz="1600" spc="160" b="1">
                <a:latin typeface="Yu Gothic UI Semibold"/>
                <a:cs typeface="Yu Gothic UI Semibold"/>
              </a:rPr>
              <a:t>そ</a:t>
            </a:r>
            <a:r>
              <a:rPr dirty="0" sz="1600" spc="175" b="1">
                <a:latin typeface="Yu Gothic UI Semibold"/>
                <a:cs typeface="Yu Gothic UI Semibold"/>
              </a:rPr>
              <a:t>の</a:t>
            </a:r>
            <a:r>
              <a:rPr dirty="0" sz="1600" spc="170" b="1">
                <a:latin typeface="Yu Gothic UI Semibold"/>
                <a:cs typeface="Yu Gothic UI Semibold"/>
              </a:rPr>
              <a:t>た</a:t>
            </a:r>
            <a:r>
              <a:rPr dirty="0" sz="1600" spc="175" b="1">
                <a:latin typeface="Yu Gothic UI Semibold"/>
                <a:cs typeface="Yu Gothic UI Semibold"/>
              </a:rPr>
              <a:t>め</a:t>
            </a:r>
            <a:r>
              <a:rPr dirty="0" sz="1600" spc="165" b="1">
                <a:latin typeface="Yu Gothic UI Semibold"/>
                <a:cs typeface="Yu Gothic UI Semibold"/>
              </a:rPr>
              <a:t>に</a:t>
            </a:r>
            <a:r>
              <a:rPr dirty="0" sz="1600" spc="185" b="1">
                <a:latin typeface="Yu Gothic UI Semibold"/>
                <a:cs typeface="Yu Gothic UI Semibold"/>
              </a:rPr>
              <a:t>は</a:t>
            </a:r>
            <a:r>
              <a:rPr dirty="0" sz="1600" spc="210" b="1">
                <a:latin typeface="Yu Gothic UI Semibold"/>
                <a:cs typeface="Yu Gothic UI Semibold"/>
              </a:rPr>
              <a:t>国民</a:t>
            </a:r>
            <a:r>
              <a:rPr dirty="0" sz="1600" spc="175" b="1">
                <a:latin typeface="Yu Gothic UI Semibold"/>
                <a:cs typeface="Yu Gothic UI Semibold"/>
              </a:rPr>
              <a:t>の</a:t>
            </a:r>
            <a:r>
              <a:rPr dirty="0" sz="1600" spc="210" b="1">
                <a:latin typeface="Yu Gothic UI Semibold"/>
                <a:cs typeface="Yu Gothic UI Semibold"/>
              </a:rPr>
              <a:t>総努力</a:t>
            </a:r>
            <a:r>
              <a:rPr dirty="0" sz="1600" spc="180" b="1">
                <a:latin typeface="Yu Gothic UI Semibold"/>
                <a:cs typeface="Yu Gothic UI Semibold"/>
              </a:rPr>
              <a:t>が</a:t>
            </a:r>
            <a:r>
              <a:rPr dirty="0" sz="1600" spc="210" b="1">
                <a:latin typeface="Yu Gothic UI Semibold"/>
                <a:cs typeface="Yu Gothic UI Semibold"/>
              </a:rPr>
              <a:t>必要</a:t>
            </a:r>
            <a:r>
              <a:rPr dirty="0" sz="1600" spc="170" b="1">
                <a:latin typeface="Yu Gothic UI Semibold"/>
                <a:cs typeface="Yu Gothic UI Semibold"/>
              </a:rPr>
              <a:t>で</a:t>
            </a:r>
            <a:r>
              <a:rPr dirty="0" sz="1600" spc="175" b="1">
                <a:latin typeface="Yu Gothic UI Semibold"/>
                <a:cs typeface="Yu Gothic UI Semibold"/>
              </a:rPr>
              <a:t>す</a:t>
            </a:r>
            <a:r>
              <a:rPr dirty="0" sz="1600" spc="140" b="1">
                <a:latin typeface="Yu Gothic UI Semibold"/>
                <a:cs typeface="Yu Gothic UI Semibold"/>
              </a:rPr>
              <a:t>。</a:t>
            </a:r>
            <a:endParaRPr sz="1600">
              <a:latin typeface="Yu Gothic UI Semibold"/>
              <a:cs typeface="Yu Gothic UI Semibold"/>
            </a:endParaRPr>
          </a:p>
          <a:p>
            <a:pPr marL="12700">
              <a:lnSpc>
                <a:spcPct val="100000"/>
              </a:lnSpc>
              <a:spcBef>
                <a:spcPts val="1680"/>
              </a:spcBef>
            </a:pPr>
            <a:r>
              <a:rPr dirty="0" sz="2000" spc="195" b="1">
                <a:latin typeface="Yu Gothic UI Semibold"/>
                <a:cs typeface="Yu Gothic UI Semibold"/>
              </a:rPr>
              <a:t>大阪維新の会の理念を実現するために、維新八策を提案する。</a:t>
            </a:r>
            <a:endParaRPr sz="2000">
              <a:latin typeface="Yu Gothic UI Semibold"/>
              <a:cs typeface="Yu Gothic UI Semibold"/>
            </a:endParaRP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66</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440" y="1051560"/>
            <a:ext cx="8856980" cy="5041900"/>
          </a:xfrm>
          <a:custGeom>
            <a:avLst/>
            <a:gdLst/>
            <a:ahLst/>
            <a:cxnLst/>
            <a:rect l="l" t="t" r="r" b="b"/>
            <a:pathLst>
              <a:path w="8856980" h="5041900">
                <a:moveTo>
                  <a:pt x="8856980" y="0"/>
                </a:moveTo>
                <a:lnTo>
                  <a:pt x="0" y="0"/>
                </a:lnTo>
                <a:lnTo>
                  <a:pt x="0" y="5041900"/>
                </a:lnTo>
                <a:lnTo>
                  <a:pt x="8856980" y="5041900"/>
                </a:lnTo>
                <a:lnTo>
                  <a:pt x="8856980" y="0"/>
                </a:lnTo>
                <a:close/>
              </a:path>
            </a:pathLst>
          </a:custGeom>
          <a:solidFill>
            <a:srgbClr val="F1F1F1"/>
          </a:solidFill>
        </p:spPr>
        <p:txBody>
          <a:bodyPr wrap="square" lIns="0" tIns="0" rIns="0" bIns="0" rtlCol="0"/>
          <a:lstStyle/>
          <a:p/>
        </p:txBody>
      </p:sp>
      <p:sp>
        <p:nvSpPr>
          <p:cNvPr id="3" name="object 3"/>
          <p:cNvSpPr txBox="1">
            <a:spLocks noGrp="1"/>
          </p:cNvSpPr>
          <p:nvPr>
            <p:ph type="title"/>
          </p:nvPr>
        </p:nvSpPr>
        <p:spPr>
          <a:xfrm>
            <a:off x="279212" y="135509"/>
            <a:ext cx="6741795" cy="391160"/>
          </a:xfrm>
          <a:prstGeom prst="rect"/>
        </p:spPr>
        <p:txBody>
          <a:bodyPr wrap="square" lIns="0" tIns="12700" rIns="0" bIns="0" rtlCol="0" vert="horz">
            <a:spAutoFit/>
          </a:bodyPr>
          <a:lstStyle/>
          <a:p>
            <a:pPr marL="12700">
              <a:lnSpc>
                <a:spcPct val="100000"/>
              </a:lnSpc>
              <a:spcBef>
                <a:spcPts val="100"/>
              </a:spcBef>
            </a:pPr>
            <a:r>
              <a:rPr dirty="0" u="none" b="1">
                <a:solidFill>
                  <a:srgbClr val="000000"/>
                </a:solidFill>
                <a:latin typeface="MS PGothic"/>
                <a:cs typeface="MS PGothic"/>
              </a:rPr>
              <a:t>維新八策</a:t>
            </a:r>
            <a:r>
              <a:rPr dirty="0" u="none" spc="10" b="1">
                <a:solidFill>
                  <a:srgbClr val="000000"/>
                </a:solidFill>
                <a:latin typeface="MS PGothic"/>
                <a:cs typeface="MS PGothic"/>
              </a:rPr>
              <a:t>（</a:t>
            </a:r>
            <a:r>
              <a:rPr dirty="0" u="none" b="1">
                <a:solidFill>
                  <a:srgbClr val="000000"/>
                </a:solidFill>
                <a:latin typeface="Arial"/>
                <a:cs typeface="Arial"/>
              </a:rPr>
              <a:t>201</a:t>
            </a:r>
            <a:r>
              <a:rPr dirty="0" u="none" spc="5" b="1">
                <a:solidFill>
                  <a:srgbClr val="000000"/>
                </a:solidFill>
                <a:latin typeface="Arial"/>
                <a:cs typeface="Arial"/>
              </a:rPr>
              <a:t>2</a:t>
            </a:r>
            <a:r>
              <a:rPr dirty="0" u="none" spc="5" b="1">
                <a:solidFill>
                  <a:srgbClr val="000000"/>
                </a:solidFill>
                <a:latin typeface="MS PGothic"/>
                <a:cs typeface="MS PGothic"/>
              </a:rPr>
              <a:t>年版）</a:t>
            </a:r>
            <a:r>
              <a:rPr dirty="0" u="none" spc="-15" b="1">
                <a:solidFill>
                  <a:srgbClr val="000000"/>
                </a:solidFill>
                <a:latin typeface="MS PGothic"/>
                <a:cs typeface="MS PGothic"/>
              </a:rPr>
              <a:t>の</a:t>
            </a:r>
            <a:r>
              <a:rPr dirty="0" u="none" spc="5" b="1">
                <a:solidFill>
                  <a:srgbClr val="000000"/>
                </a:solidFill>
                <a:latin typeface="MS PGothic"/>
                <a:cs typeface="MS PGothic"/>
              </a:rPr>
              <a:t>政</a:t>
            </a:r>
            <a:r>
              <a:rPr dirty="0" u="none" spc="-10" b="1">
                <a:solidFill>
                  <a:srgbClr val="000000"/>
                </a:solidFill>
                <a:latin typeface="MS PGothic"/>
                <a:cs typeface="MS PGothic"/>
              </a:rPr>
              <a:t>策</a:t>
            </a:r>
            <a:r>
              <a:rPr dirty="0" u="none" spc="5" b="1">
                <a:solidFill>
                  <a:srgbClr val="000000"/>
                </a:solidFill>
                <a:latin typeface="MS PGothic"/>
                <a:cs typeface="MS PGothic"/>
              </a:rPr>
              <a:t>思想</a:t>
            </a:r>
            <a:r>
              <a:rPr dirty="0" u="none" spc="-10" b="1">
                <a:solidFill>
                  <a:srgbClr val="000000"/>
                </a:solidFill>
                <a:latin typeface="MS PGothic"/>
                <a:cs typeface="MS PGothic"/>
              </a:rPr>
              <a:t>の</a:t>
            </a:r>
            <a:r>
              <a:rPr dirty="0" u="none" spc="5" b="1">
                <a:solidFill>
                  <a:srgbClr val="000000"/>
                </a:solidFill>
                <a:latin typeface="MS PGothic"/>
                <a:cs typeface="MS PGothic"/>
              </a:rPr>
              <a:t>原点</a:t>
            </a:r>
            <a:r>
              <a:rPr dirty="0" u="none" spc="-10" b="1">
                <a:solidFill>
                  <a:srgbClr val="000000"/>
                </a:solidFill>
                <a:latin typeface="MS PGothic"/>
                <a:cs typeface="MS PGothic"/>
              </a:rPr>
              <a:t>に</a:t>
            </a:r>
            <a:r>
              <a:rPr dirty="0" u="none" b="1">
                <a:solidFill>
                  <a:srgbClr val="000000"/>
                </a:solidFill>
                <a:latin typeface="MS PGothic"/>
                <a:cs typeface="MS PGothic"/>
              </a:rPr>
              <a:t>立</a:t>
            </a:r>
            <a:r>
              <a:rPr dirty="0" u="none" spc="-5" b="1">
                <a:solidFill>
                  <a:srgbClr val="000000"/>
                </a:solidFill>
                <a:latin typeface="MS PGothic"/>
                <a:cs typeface="MS PGothic"/>
              </a:rPr>
              <a:t>ち</a:t>
            </a:r>
            <a:r>
              <a:rPr dirty="0" u="none" spc="5" b="1">
                <a:solidFill>
                  <a:srgbClr val="000000"/>
                </a:solidFill>
                <a:latin typeface="MS PGothic"/>
                <a:cs typeface="MS PGothic"/>
              </a:rPr>
              <a:t>返る</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67</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4" name="object 4"/>
          <p:cNvSpPr txBox="1"/>
          <p:nvPr/>
        </p:nvSpPr>
        <p:spPr>
          <a:xfrm>
            <a:off x="639251" y="1211991"/>
            <a:ext cx="2819400" cy="330200"/>
          </a:xfrm>
          <a:prstGeom prst="rect">
            <a:avLst/>
          </a:prstGeom>
        </p:spPr>
        <p:txBody>
          <a:bodyPr wrap="square" lIns="0" tIns="12700" rIns="0" bIns="0" rtlCol="0" vert="horz">
            <a:spAutoFit/>
          </a:bodyPr>
          <a:lstStyle/>
          <a:p>
            <a:pPr marL="12700">
              <a:lnSpc>
                <a:spcPct val="100000"/>
              </a:lnSpc>
              <a:spcBef>
                <a:spcPts val="100"/>
              </a:spcBef>
            </a:pPr>
            <a:r>
              <a:rPr dirty="0" sz="2000" spc="215" b="1">
                <a:latin typeface="Yu Gothic UI Semibold"/>
                <a:cs typeface="Yu Gothic UI Semibold"/>
              </a:rPr>
              <a:t>１</a:t>
            </a:r>
            <a:r>
              <a:rPr dirty="0" sz="2000" spc="140" b="1">
                <a:latin typeface="Yu Gothic UI Semibold"/>
                <a:cs typeface="Yu Gothic UI Semibold"/>
              </a:rPr>
              <a:t>、</a:t>
            </a:r>
            <a:r>
              <a:rPr dirty="0" sz="2000" spc="215" b="1">
                <a:latin typeface="Yu Gothic UI Semibold"/>
                <a:cs typeface="Yu Gothic UI Semibold"/>
              </a:rPr>
              <a:t>統治機構</a:t>
            </a:r>
            <a:r>
              <a:rPr dirty="0" sz="2000" spc="180" b="1">
                <a:latin typeface="Yu Gothic UI Semibold"/>
                <a:cs typeface="Yu Gothic UI Semibold"/>
              </a:rPr>
              <a:t>の</a:t>
            </a:r>
            <a:r>
              <a:rPr dirty="0" sz="2000" spc="215" b="1">
                <a:latin typeface="Yu Gothic UI Semibold"/>
                <a:cs typeface="Yu Gothic UI Semibold"/>
              </a:rPr>
              <a:t>作</a:t>
            </a:r>
            <a:r>
              <a:rPr dirty="0" sz="2000" spc="150" b="1">
                <a:latin typeface="Yu Gothic UI Semibold"/>
                <a:cs typeface="Yu Gothic UI Semibold"/>
              </a:rPr>
              <a:t>り</a:t>
            </a:r>
            <a:r>
              <a:rPr dirty="0" sz="2000" spc="215" b="1">
                <a:latin typeface="Yu Gothic UI Semibold"/>
                <a:cs typeface="Yu Gothic UI Semibold"/>
              </a:rPr>
              <a:t>直</a:t>
            </a:r>
            <a:r>
              <a:rPr dirty="0" sz="2000" spc="155" b="1">
                <a:latin typeface="Yu Gothic UI Semibold"/>
                <a:cs typeface="Yu Gothic UI Semibold"/>
              </a:rPr>
              <a:t>し</a:t>
            </a:r>
            <a:endParaRPr sz="2000">
              <a:latin typeface="Yu Gothic UI Semibold"/>
              <a:cs typeface="Yu Gothic UI Semibold"/>
            </a:endParaRPr>
          </a:p>
        </p:txBody>
      </p:sp>
      <p:sp>
        <p:nvSpPr>
          <p:cNvPr id="5" name="object 5"/>
          <p:cNvSpPr txBox="1"/>
          <p:nvPr/>
        </p:nvSpPr>
        <p:spPr>
          <a:xfrm>
            <a:off x="3687252" y="1211991"/>
            <a:ext cx="4851400" cy="330200"/>
          </a:xfrm>
          <a:prstGeom prst="rect">
            <a:avLst/>
          </a:prstGeom>
        </p:spPr>
        <p:txBody>
          <a:bodyPr wrap="square" lIns="0" tIns="12700" rIns="0" bIns="0" rtlCol="0" vert="horz">
            <a:spAutoFit/>
          </a:bodyPr>
          <a:lstStyle/>
          <a:p>
            <a:pPr marL="12700">
              <a:lnSpc>
                <a:spcPct val="100000"/>
              </a:lnSpc>
              <a:spcBef>
                <a:spcPts val="100"/>
              </a:spcBef>
            </a:pPr>
            <a:r>
              <a:rPr dirty="0" sz="2000" b="1">
                <a:solidFill>
                  <a:srgbClr val="404040"/>
                </a:solidFill>
                <a:latin typeface="Yu Gothic UI Semibold"/>
                <a:cs typeface="Yu Gothic UI Semibold"/>
              </a:rPr>
              <a:t>～</a:t>
            </a:r>
            <a:r>
              <a:rPr dirty="0" sz="2000" spc="220" b="1">
                <a:solidFill>
                  <a:srgbClr val="404040"/>
                </a:solidFill>
                <a:latin typeface="Yu Gothic UI Semibold"/>
                <a:cs typeface="Yu Gothic UI Semibold"/>
              </a:rPr>
              <a:t>決定</a:t>
            </a:r>
            <a:r>
              <a:rPr dirty="0" sz="2000" spc="180" b="1">
                <a:solidFill>
                  <a:srgbClr val="404040"/>
                </a:solidFill>
                <a:latin typeface="Yu Gothic UI Semibold"/>
                <a:cs typeface="Yu Gothic UI Semibold"/>
              </a:rPr>
              <a:t>で</a:t>
            </a:r>
            <a:r>
              <a:rPr dirty="0" sz="2000" spc="170" b="1">
                <a:solidFill>
                  <a:srgbClr val="404040"/>
                </a:solidFill>
                <a:latin typeface="Yu Gothic UI Semibold"/>
                <a:cs typeface="Yu Gothic UI Semibold"/>
              </a:rPr>
              <a:t>き</a:t>
            </a:r>
            <a:r>
              <a:rPr dirty="0" sz="2000" spc="145" b="1">
                <a:solidFill>
                  <a:srgbClr val="404040"/>
                </a:solidFill>
                <a:latin typeface="Yu Gothic UI Semibold"/>
                <a:cs typeface="Yu Gothic UI Semibold"/>
              </a:rPr>
              <a:t>、</a:t>
            </a:r>
            <a:r>
              <a:rPr dirty="0" sz="2000" spc="220" b="1">
                <a:solidFill>
                  <a:srgbClr val="404040"/>
                </a:solidFill>
                <a:latin typeface="Yu Gothic UI Semibold"/>
                <a:cs typeface="Yu Gothic UI Semibold"/>
              </a:rPr>
              <a:t>責任</a:t>
            </a:r>
            <a:r>
              <a:rPr dirty="0" sz="2000" spc="170" b="1">
                <a:solidFill>
                  <a:srgbClr val="404040"/>
                </a:solidFill>
                <a:latin typeface="Yu Gothic UI Semibold"/>
                <a:cs typeface="Yu Gothic UI Semibold"/>
              </a:rPr>
              <a:t>を</a:t>
            </a:r>
            <a:r>
              <a:rPr dirty="0" sz="2000" spc="220" b="1">
                <a:solidFill>
                  <a:srgbClr val="404040"/>
                </a:solidFill>
                <a:latin typeface="Yu Gothic UI Semibold"/>
                <a:cs typeface="Yu Gothic UI Semibold"/>
              </a:rPr>
              <a:t>負</a:t>
            </a:r>
            <a:r>
              <a:rPr dirty="0" sz="2000" spc="150" b="1">
                <a:solidFill>
                  <a:srgbClr val="404040"/>
                </a:solidFill>
                <a:latin typeface="Yu Gothic UI Semibold"/>
                <a:cs typeface="Yu Gothic UI Semibold"/>
              </a:rPr>
              <a:t>う</a:t>
            </a:r>
            <a:r>
              <a:rPr dirty="0" sz="2000" spc="220" b="1">
                <a:solidFill>
                  <a:srgbClr val="404040"/>
                </a:solidFill>
                <a:latin typeface="Yu Gothic UI Semibold"/>
                <a:cs typeface="Yu Gothic UI Semibold"/>
              </a:rPr>
              <a:t>統治</a:t>
            </a:r>
            <a:r>
              <a:rPr dirty="0" sz="2000" spc="185" b="1">
                <a:solidFill>
                  <a:srgbClr val="404040"/>
                </a:solidFill>
                <a:latin typeface="Yu Gothic UI Semibold"/>
                <a:cs typeface="Yu Gothic UI Semibold"/>
              </a:rPr>
              <a:t>の</a:t>
            </a:r>
            <a:r>
              <a:rPr dirty="0" sz="2000" spc="220" b="1">
                <a:solidFill>
                  <a:srgbClr val="404040"/>
                </a:solidFill>
                <a:latin typeface="Yu Gothic UI Semibold"/>
                <a:cs typeface="Yu Gothic UI Semibold"/>
              </a:rPr>
              <a:t>仕組</a:t>
            </a:r>
            <a:r>
              <a:rPr dirty="0" sz="2000" spc="200" b="1">
                <a:solidFill>
                  <a:srgbClr val="404040"/>
                </a:solidFill>
                <a:latin typeface="Yu Gothic UI Semibold"/>
                <a:cs typeface="Yu Gothic UI Semibold"/>
              </a:rPr>
              <a:t>み</a:t>
            </a:r>
            <a:r>
              <a:rPr dirty="0" sz="2000" spc="185" b="1">
                <a:solidFill>
                  <a:srgbClr val="404040"/>
                </a:solidFill>
                <a:latin typeface="Yu Gothic UI Semibold"/>
                <a:cs typeface="Yu Gothic UI Semibold"/>
              </a:rPr>
              <a:t>へ</a:t>
            </a:r>
            <a:r>
              <a:rPr dirty="0" sz="2000" b="1">
                <a:solidFill>
                  <a:srgbClr val="404040"/>
                </a:solidFill>
                <a:latin typeface="Yu Gothic UI Semibold"/>
                <a:cs typeface="Yu Gothic UI Semibold"/>
              </a:rPr>
              <a:t>～</a:t>
            </a:r>
            <a:endParaRPr sz="2000">
              <a:latin typeface="Yu Gothic UI Semibold"/>
              <a:cs typeface="Yu Gothic UI Semibold"/>
            </a:endParaRPr>
          </a:p>
        </p:txBody>
      </p:sp>
      <p:sp>
        <p:nvSpPr>
          <p:cNvPr id="6" name="object 6"/>
          <p:cNvSpPr txBox="1"/>
          <p:nvPr/>
        </p:nvSpPr>
        <p:spPr>
          <a:xfrm>
            <a:off x="639251" y="1821591"/>
            <a:ext cx="7645400" cy="3987800"/>
          </a:xfrm>
          <a:prstGeom prst="rect">
            <a:avLst/>
          </a:prstGeom>
        </p:spPr>
        <p:txBody>
          <a:bodyPr wrap="square" lIns="0" tIns="12700" rIns="0" bIns="0" rtlCol="0" vert="horz">
            <a:spAutoFit/>
          </a:bodyPr>
          <a:lstStyle/>
          <a:p>
            <a:pPr marL="12700">
              <a:lnSpc>
                <a:spcPct val="100000"/>
              </a:lnSpc>
              <a:spcBef>
                <a:spcPts val="100"/>
              </a:spcBef>
              <a:tabLst>
                <a:tab pos="3314065" algn="l"/>
              </a:tabLst>
            </a:pPr>
            <a:r>
              <a:rPr dirty="0" sz="2000" spc="285" b="1">
                <a:latin typeface="Yu Gothic UI Semibold"/>
                <a:cs typeface="Yu Gothic UI Semibold"/>
              </a:rPr>
              <a:t>２</a:t>
            </a:r>
            <a:r>
              <a:rPr dirty="0" sz="2000" spc="190" b="1">
                <a:latin typeface="Yu Gothic UI Semibold"/>
                <a:cs typeface="Yu Gothic UI Semibold"/>
              </a:rPr>
              <a:t>、</a:t>
            </a:r>
            <a:r>
              <a:rPr dirty="0" sz="2000" spc="285" b="1">
                <a:latin typeface="Yu Gothic UI Semibold"/>
                <a:cs typeface="Yu Gothic UI Semibold"/>
              </a:rPr>
              <a:t>財政</a:t>
            </a:r>
            <a:r>
              <a:rPr dirty="0" sz="2000" spc="140" b="1">
                <a:latin typeface="Yu Gothic UI Semibold"/>
                <a:cs typeface="Yu Gothic UI Semibold"/>
              </a:rPr>
              <a:t>・</a:t>
            </a:r>
            <a:r>
              <a:rPr dirty="0" sz="2000" spc="285" b="1">
                <a:latin typeface="Yu Gothic UI Semibold"/>
                <a:cs typeface="Yu Gothic UI Semibold"/>
              </a:rPr>
              <a:t>行政</a:t>
            </a:r>
            <a:r>
              <a:rPr dirty="0" sz="2000" spc="140" b="1">
                <a:latin typeface="Yu Gothic UI Semibold"/>
                <a:cs typeface="Yu Gothic UI Semibold"/>
              </a:rPr>
              <a:t>・</a:t>
            </a:r>
            <a:r>
              <a:rPr dirty="0" sz="2000" spc="285" b="1">
                <a:latin typeface="Yu Gothic UI Semibold"/>
                <a:cs typeface="Yu Gothic UI Semibold"/>
              </a:rPr>
              <a:t>政治改革	</a:t>
            </a:r>
            <a:r>
              <a:rPr dirty="0" sz="2000" b="1">
                <a:solidFill>
                  <a:srgbClr val="404040"/>
                </a:solidFill>
                <a:latin typeface="Yu Gothic UI Semibold"/>
                <a:cs typeface="Yu Gothic UI Semibold"/>
              </a:rPr>
              <a:t>～</a:t>
            </a:r>
            <a:r>
              <a:rPr dirty="0" sz="2000" spc="185" b="1">
                <a:solidFill>
                  <a:srgbClr val="404040"/>
                </a:solidFill>
                <a:latin typeface="Yu Gothic UI Semibold"/>
                <a:cs typeface="Yu Gothic UI Semibold"/>
              </a:rPr>
              <a:t>ス</a:t>
            </a:r>
            <a:r>
              <a:rPr dirty="0" sz="2000" spc="170" b="1">
                <a:solidFill>
                  <a:srgbClr val="404040"/>
                </a:solidFill>
                <a:latin typeface="Yu Gothic UI Semibold"/>
                <a:cs typeface="Yu Gothic UI Semibold"/>
              </a:rPr>
              <a:t>リ</a:t>
            </a:r>
            <a:r>
              <a:rPr dirty="0" sz="2000" spc="190" b="1">
                <a:solidFill>
                  <a:srgbClr val="404040"/>
                </a:solidFill>
                <a:latin typeface="Yu Gothic UI Semibold"/>
                <a:cs typeface="Yu Gothic UI Semibold"/>
              </a:rPr>
              <a:t>ム</a:t>
            </a:r>
            <a:r>
              <a:rPr dirty="0" sz="2000" spc="195" b="1">
                <a:solidFill>
                  <a:srgbClr val="404040"/>
                </a:solidFill>
                <a:latin typeface="Yu Gothic UI Semibold"/>
                <a:cs typeface="Yu Gothic UI Semibold"/>
              </a:rPr>
              <a:t>で</a:t>
            </a:r>
            <a:r>
              <a:rPr dirty="0" sz="2000" spc="235" b="1">
                <a:solidFill>
                  <a:srgbClr val="404040"/>
                </a:solidFill>
                <a:latin typeface="Yu Gothic UI Semibold"/>
                <a:cs typeface="Yu Gothic UI Semibold"/>
              </a:rPr>
              <a:t>機動的</a:t>
            </a:r>
            <a:r>
              <a:rPr dirty="0" sz="2000" spc="204" b="1">
                <a:solidFill>
                  <a:srgbClr val="404040"/>
                </a:solidFill>
                <a:latin typeface="Yu Gothic UI Semibold"/>
                <a:cs typeface="Yu Gothic UI Semibold"/>
              </a:rPr>
              <a:t>な</a:t>
            </a:r>
            <a:r>
              <a:rPr dirty="0" sz="2000" spc="235" b="1">
                <a:solidFill>
                  <a:srgbClr val="404040"/>
                </a:solidFill>
                <a:latin typeface="Yu Gothic UI Semibold"/>
                <a:cs typeface="Yu Gothic UI Semibold"/>
              </a:rPr>
              <a:t>政府</a:t>
            </a:r>
            <a:r>
              <a:rPr dirty="0" sz="2000" spc="195" b="1">
                <a:solidFill>
                  <a:srgbClr val="404040"/>
                </a:solidFill>
                <a:latin typeface="Yu Gothic UI Semibold"/>
                <a:cs typeface="Yu Gothic UI Semibold"/>
              </a:rPr>
              <a:t>へ</a:t>
            </a:r>
            <a:r>
              <a:rPr dirty="0" sz="2000" b="1">
                <a:solidFill>
                  <a:srgbClr val="404040"/>
                </a:solidFill>
                <a:latin typeface="Yu Gothic UI Semibold"/>
                <a:cs typeface="Yu Gothic UI Semibold"/>
              </a:rPr>
              <a:t>～</a:t>
            </a:r>
            <a:endParaRPr sz="2000">
              <a:latin typeface="Yu Gothic UI Semibold"/>
              <a:cs typeface="Yu Gothic UI Semibold"/>
            </a:endParaRPr>
          </a:p>
          <a:p>
            <a:pPr marL="12700" marR="259079">
              <a:lnSpc>
                <a:spcPct val="200000"/>
              </a:lnSpc>
              <a:tabLst>
                <a:tab pos="1790064" algn="l"/>
                <a:tab pos="2552065" algn="l"/>
              </a:tabLst>
            </a:pPr>
            <a:r>
              <a:rPr dirty="0" sz="2000" spc="70" b="1">
                <a:latin typeface="Yu Gothic UI Semibold"/>
                <a:cs typeface="Yu Gothic UI Semibold"/>
              </a:rPr>
              <a:t>３、公務員制度改革</a:t>
            </a:r>
            <a:r>
              <a:rPr dirty="0" sz="2000" spc="70" b="1">
                <a:latin typeface="Yu Gothic UI Semibold"/>
                <a:cs typeface="Yu Gothic UI Semibold"/>
              </a:rPr>
              <a:t>	</a:t>
            </a:r>
            <a:r>
              <a:rPr dirty="0" sz="2000" spc="70" b="1">
                <a:solidFill>
                  <a:srgbClr val="404040"/>
                </a:solidFill>
                <a:latin typeface="Yu Gothic UI Semibold"/>
                <a:cs typeface="Yu Gothic UI Semibold"/>
              </a:rPr>
              <a:t>～</a:t>
            </a:r>
            <a:r>
              <a:rPr dirty="0" sz="2000" spc="165" b="1">
                <a:solidFill>
                  <a:srgbClr val="404040"/>
                </a:solidFill>
                <a:latin typeface="Yu Gothic UI Semibold"/>
                <a:cs typeface="Yu Gothic UI Semibold"/>
              </a:rPr>
              <a:t>官民を超えて活躍できる政策専門家へ</a:t>
            </a:r>
            <a:r>
              <a:rPr dirty="0" sz="2000" spc="165" b="1">
                <a:solidFill>
                  <a:srgbClr val="404040"/>
                </a:solidFill>
                <a:latin typeface="Yu Gothic UI Semibold"/>
                <a:cs typeface="Yu Gothic UI Semibold"/>
              </a:rPr>
              <a:t>～  </a:t>
            </a:r>
            <a:r>
              <a:rPr dirty="0" sz="2000" spc="114" b="1">
                <a:latin typeface="Yu Gothic UI Semibold"/>
                <a:cs typeface="Yu Gothic UI Semibold"/>
              </a:rPr>
              <a:t>４</a:t>
            </a:r>
            <a:r>
              <a:rPr dirty="0" sz="2000" spc="75" b="1">
                <a:latin typeface="Yu Gothic UI Semibold"/>
                <a:cs typeface="Yu Gothic UI Semibold"/>
              </a:rPr>
              <a:t>、</a:t>
            </a:r>
            <a:r>
              <a:rPr dirty="0" sz="2000" spc="114" b="1">
                <a:latin typeface="Yu Gothic UI Semibold"/>
                <a:cs typeface="Yu Gothic UI Semibold"/>
              </a:rPr>
              <a:t>教育改革	</a:t>
            </a:r>
            <a:r>
              <a:rPr dirty="0" sz="2000" b="1">
                <a:solidFill>
                  <a:srgbClr val="404040"/>
                </a:solidFill>
                <a:latin typeface="Yu Gothic UI Semibold"/>
                <a:cs typeface="Yu Gothic UI Semibold"/>
              </a:rPr>
              <a:t>～</a:t>
            </a:r>
            <a:r>
              <a:rPr dirty="0" sz="2000" spc="65" b="1">
                <a:solidFill>
                  <a:srgbClr val="404040"/>
                </a:solidFill>
                <a:latin typeface="Yu Gothic UI Semibold"/>
                <a:cs typeface="Yu Gothic UI Semibold"/>
              </a:rPr>
              <a:t>世界水準</a:t>
            </a:r>
            <a:r>
              <a:rPr dirty="0" sz="2000" spc="55" b="1">
                <a:solidFill>
                  <a:srgbClr val="404040"/>
                </a:solidFill>
                <a:latin typeface="Yu Gothic UI Semibold"/>
                <a:cs typeface="Yu Gothic UI Semibold"/>
              </a:rPr>
              <a:t>の</a:t>
            </a:r>
            <a:r>
              <a:rPr dirty="0" sz="2000" spc="65" b="1">
                <a:solidFill>
                  <a:srgbClr val="404040"/>
                </a:solidFill>
                <a:latin typeface="Yu Gothic UI Semibold"/>
                <a:cs typeface="Yu Gothic UI Semibold"/>
              </a:rPr>
              <a:t>教育復活</a:t>
            </a:r>
            <a:r>
              <a:rPr dirty="0" sz="2000" spc="55" b="1">
                <a:solidFill>
                  <a:srgbClr val="404040"/>
                </a:solidFill>
                <a:latin typeface="Yu Gothic UI Semibold"/>
                <a:cs typeface="Yu Gothic UI Semibold"/>
              </a:rPr>
              <a:t>へ</a:t>
            </a:r>
            <a:r>
              <a:rPr dirty="0" sz="2000" b="1">
                <a:solidFill>
                  <a:srgbClr val="404040"/>
                </a:solidFill>
                <a:latin typeface="Yu Gothic UI Semibold"/>
                <a:cs typeface="Yu Gothic UI Semibold"/>
              </a:rPr>
              <a:t>～</a:t>
            </a:r>
            <a:endParaRPr sz="2000">
              <a:latin typeface="Yu Gothic UI Semibold"/>
              <a:cs typeface="Yu Gothic UI Semibold"/>
            </a:endParaRPr>
          </a:p>
          <a:p>
            <a:pPr marL="12700" marR="5080">
              <a:lnSpc>
                <a:spcPct val="200000"/>
              </a:lnSpc>
              <a:tabLst>
                <a:tab pos="1790064" algn="l"/>
                <a:tab pos="2044064" algn="l"/>
                <a:tab pos="2806065" algn="l"/>
                <a:tab pos="3822065" algn="l"/>
              </a:tabLst>
            </a:pPr>
            <a:r>
              <a:rPr dirty="0" sz="2000" spc="65" b="1">
                <a:latin typeface="Yu Gothic UI Semibold"/>
                <a:cs typeface="Yu Gothic UI Semibold"/>
              </a:rPr>
              <a:t>５、社会保障制度改革</a:t>
            </a:r>
            <a:r>
              <a:rPr dirty="0" sz="2000" spc="65" b="1">
                <a:latin typeface="Yu Gothic UI Semibold"/>
                <a:cs typeface="Yu Gothic UI Semibold"/>
              </a:rPr>
              <a:t>	</a:t>
            </a:r>
            <a:r>
              <a:rPr dirty="0" sz="2000" spc="65" b="1">
                <a:solidFill>
                  <a:srgbClr val="404040"/>
                </a:solidFill>
                <a:latin typeface="Yu Gothic UI Semibold"/>
                <a:cs typeface="Yu Gothic UI Semibold"/>
              </a:rPr>
              <a:t>～</a:t>
            </a:r>
            <a:r>
              <a:rPr dirty="0" sz="2000" spc="110" b="1">
                <a:solidFill>
                  <a:srgbClr val="404040"/>
                </a:solidFill>
                <a:latin typeface="Yu Gothic UI Semibold"/>
                <a:cs typeface="Yu Gothic UI Semibold"/>
              </a:rPr>
              <a:t>真の弱者支援に徹し持続可能な制度へ</a:t>
            </a:r>
            <a:r>
              <a:rPr dirty="0" sz="2000" spc="110" b="1">
                <a:solidFill>
                  <a:srgbClr val="404040"/>
                </a:solidFill>
                <a:latin typeface="Yu Gothic UI Semibold"/>
                <a:cs typeface="Yu Gothic UI Semibold"/>
              </a:rPr>
              <a:t>～  </a:t>
            </a:r>
            <a:r>
              <a:rPr dirty="0" sz="2000" spc="240" b="1">
                <a:latin typeface="Yu Gothic UI Semibold"/>
                <a:cs typeface="Yu Gothic UI Semibold"/>
              </a:rPr>
              <a:t>６</a:t>
            </a:r>
            <a:r>
              <a:rPr dirty="0" sz="2000" spc="160" b="1">
                <a:latin typeface="Yu Gothic UI Semibold"/>
                <a:cs typeface="Yu Gothic UI Semibold"/>
              </a:rPr>
              <a:t>、</a:t>
            </a:r>
            <a:r>
              <a:rPr dirty="0" sz="2000" spc="240" b="1">
                <a:latin typeface="Yu Gothic UI Semibold"/>
                <a:cs typeface="Yu Gothic UI Semibold"/>
              </a:rPr>
              <a:t>経済政策</a:t>
            </a:r>
            <a:r>
              <a:rPr dirty="0" sz="2000" spc="120" b="1">
                <a:latin typeface="Yu Gothic UI Semibold"/>
                <a:cs typeface="Yu Gothic UI Semibold"/>
              </a:rPr>
              <a:t>・</a:t>
            </a:r>
            <a:r>
              <a:rPr dirty="0" sz="2000" spc="240" b="1">
                <a:latin typeface="Yu Gothic UI Semibold"/>
                <a:cs typeface="Yu Gothic UI Semibold"/>
              </a:rPr>
              <a:t>雇用政策</a:t>
            </a:r>
            <a:r>
              <a:rPr dirty="0" sz="2000" spc="120" b="1">
                <a:latin typeface="Yu Gothic UI Semibold"/>
                <a:cs typeface="Yu Gothic UI Semibold"/>
              </a:rPr>
              <a:t>・</a:t>
            </a:r>
            <a:r>
              <a:rPr dirty="0" sz="2000" spc="240" b="1">
                <a:latin typeface="Yu Gothic UI Semibold"/>
                <a:cs typeface="Yu Gothic UI Semibold"/>
              </a:rPr>
              <a:t>税制	</a:t>
            </a:r>
            <a:r>
              <a:rPr dirty="0" sz="2000" b="1">
                <a:solidFill>
                  <a:srgbClr val="404040"/>
                </a:solidFill>
                <a:latin typeface="Yu Gothic UI Semibold"/>
                <a:cs typeface="Yu Gothic UI Semibold"/>
              </a:rPr>
              <a:t>～</a:t>
            </a:r>
            <a:r>
              <a:rPr dirty="0" sz="2000" spc="100" b="1">
                <a:solidFill>
                  <a:srgbClr val="404040"/>
                </a:solidFill>
                <a:latin typeface="Yu Gothic UI Semibold"/>
                <a:cs typeface="Yu Gothic UI Semibold"/>
              </a:rPr>
              <a:t>未来</a:t>
            </a:r>
            <a:r>
              <a:rPr dirty="0" sz="2000" spc="85" b="1">
                <a:solidFill>
                  <a:srgbClr val="404040"/>
                </a:solidFill>
                <a:latin typeface="Yu Gothic UI Semibold"/>
                <a:cs typeface="Yu Gothic UI Semibold"/>
              </a:rPr>
              <a:t>への</a:t>
            </a:r>
            <a:r>
              <a:rPr dirty="0" sz="2000" spc="100" b="1">
                <a:solidFill>
                  <a:srgbClr val="404040"/>
                </a:solidFill>
                <a:latin typeface="Yu Gothic UI Semibold"/>
                <a:cs typeface="Yu Gothic UI Semibold"/>
              </a:rPr>
              <a:t>希望</a:t>
            </a:r>
            <a:r>
              <a:rPr dirty="0" sz="2000" spc="85" b="1">
                <a:solidFill>
                  <a:srgbClr val="404040"/>
                </a:solidFill>
                <a:latin typeface="Yu Gothic UI Semibold"/>
                <a:cs typeface="Yu Gothic UI Semibold"/>
              </a:rPr>
              <a:t>の</a:t>
            </a:r>
            <a:r>
              <a:rPr dirty="0" sz="2000" spc="100" b="1">
                <a:solidFill>
                  <a:srgbClr val="404040"/>
                </a:solidFill>
                <a:latin typeface="Yu Gothic UI Semibold"/>
                <a:cs typeface="Yu Gothic UI Semibold"/>
              </a:rPr>
              <a:t>再構築</a:t>
            </a:r>
            <a:r>
              <a:rPr dirty="0" sz="2000" b="1">
                <a:solidFill>
                  <a:srgbClr val="404040"/>
                </a:solidFill>
                <a:latin typeface="Yu Gothic UI Semibold"/>
                <a:cs typeface="Yu Gothic UI Semibold"/>
              </a:rPr>
              <a:t>～      </a:t>
            </a:r>
            <a:r>
              <a:rPr dirty="0" sz="2000" spc="445" b="1">
                <a:solidFill>
                  <a:srgbClr val="404040"/>
                </a:solidFill>
                <a:latin typeface="Yu Gothic UI Semibold"/>
                <a:cs typeface="Yu Gothic UI Semibold"/>
              </a:rPr>
              <a:t> </a:t>
            </a:r>
            <a:r>
              <a:rPr dirty="0" sz="2000" spc="300" b="1">
                <a:latin typeface="Yu Gothic UI Semibold"/>
                <a:cs typeface="Yu Gothic UI Semibold"/>
              </a:rPr>
              <a:t>７</a:t>
            </a:r>
            <a:r>
              <a:rPr dirty="0" sz="2000" spc="200" b="1">
                <a:latin typeface="Yu Gothic UI Semibold"/>
                <a:cs typeface="Yu Gothic UI Semibold"/>
              </a:rPr>
              <a:t>、</a:t>
            </a:r>
            <a:r>
              <a:rPr dirty="0" sz="2000" spc="300" b="1">
                <a:latin typeface="Yu Gothic UI Semibold"/>
                <a:cs typeface="Yu Gothic UI Semibold"/>
              </a:rPr>
              <a:t>外交</a:t>
            </a:r>
            <a:r>
              <a:rPr dirty="0" sz="2000" spc="150" b="1">
                <a:latin typeface="Yu Gothic UI Semibold"/>
                <a:cs typeface="Yu Gothic UI Semibold"/>
              </a:rPr>
              <a:t>・</a:t>
            </a:r>
            <a:r>
              <a:rPr dirty="0" sz="2000" spc="300" b="1">
                <a:latin typeface="Yu Gothic UI Semibold"/>
                <a:cs typeface="Yu Gothic UI Semibold"/>
              </a:rPr>
              <a:t>防衛	</a:t>
            </a:r>
            <a:r>
              <a:rPr dirty="0" sz="2000" b="1">
                <a:solidFill>
                  <a:srgbClr val="404040"/>
                </a:solidFill>
                <a:latin typeface="Yu Gothic UI Semibold"/>
                <a:cs typeface="Yu Gothic UI Semibold"/>
              </a:rPr>
              <a:t>～</a:t>
            </a:r>
            <a:r>
              <a:rPr dirty="0" sz="2000" spc="295" b="1">
                <a:solidFill>
                  <a:srgbClr val="404040"/>
                </a:solidFill>
                <a:latin typeface="Yu Gothic UI Semibold"/>
                <a:cs typeface="Yu Gothic UI Semibold"/>
              </a:rPr>
              <a:t>主権</a:t>
            </a:r>
            <a:r>
              <a:rPr dirty="0" sz="2000" spc="145" b="1">
                <a:solidFill>
                  <a:srgbClr val="404040"/>
                </a:solidFill>
                <a:latin typeface="Yu Gothic UI Semibold"/>
                <a:cs typeface="Yu Gothic UI Semibold"/>
              </a:rPr>
              <a:t>・</a:t>
            </a:r>
            <a:r>
              <a:rPr dirty="0" sz="2000" spc="295" b="1">
                <a:solidFill>
                  <a:srgbClr val="404040"/>
                </a:solidFill>
                <a:latin typeface="Yu Gothic UI Semibold"/>
                <a:cs typeface="Yu Gothic UI Semibold"/>
              </a:rPr>
              <a:t>平和</a:t>
            </a:r>
            <a:r>
              <a:rPr dirty="0" sz="2000" spc="145" b="1">
                <a:solidFill>
                  <a:srgbClr val="404040"/>
                </a:solidFill>
                <a:latin typeface="Yu Gothic UI Semibold"/>
                <a:cs typeface="Yu Gothic UI Semibold"/>
              </a:rPr>
              <a:t>・</a:t>
            </a:r>
            <a:r>
              <a:rPr dirty="0" sz="2000" spc="295" b="1">
                <a:solidFill>
                  <a:srgbClr val="404040"/>
                </a:solidFill>
                <a:latin typeface="Yu Gothic UI Semibold"/>
                <a:cs typeface="Yu Gothic UI Semibold"/>
              </a:rPr>
              <a:t>国益</a:t>
            </a:r>
            <a:r>
              <a:rPr dirty="0" sz="2000" spc="229" b="1">
                <a:solidFill>
                  <a:srgbClr val="404040"/>
                </a:solidFill>
                <a:latin typeface="Yu Gothic UI Semibold"/>
                <a:cs typeface="Yu Gothic UI Semibold"/>
              </a:rPr>
              <a:t>を</a:t>
            </a:r>
            <a:r>
              <a:rPr dirty="0" sz="2000" spc="295" b="1">
                <a:solidFill>
                  <a:srgbClr val="404040"/>
                </a:solidFill>
                <a:latin typeface="Yu Gothic UI Semibold"/>
                <a:cs typeface="Yu Gothic UI Semibold"/>
              </a:rPr>
              <a:t>守</a:t>
            </a:r>
            <a:r>
              <a:rPr dirty="0" sz="2000" spc="229" b="1">
                <a:solidFill>
                  <a:srgbClr val="404040"/>
                </a:solidFill>
                <a:latin typeface="Yu Gothic UI Semibold"/>
                <a:cs typeface="Yu Gothic UI Semibold"/>
              </a:rPr>
              <a:t>る</a:t>
            </a:r>
            <a:r>
              <a:rPr dirty="0" sz="2000" spc="295" b="1">
                <a:solidFill>
                  <a:srgbClr val="404040"/>
                </a:solidFill>
                <a:latin typeface="Yu Gothic UI Semibold"/>
                <a:cs typeface="Yu Gothic UI Semibold"/>
              </a:rPr>
              <a:t>万全</a:t>
            </a:r>
            <a:r>
              <a:rPr dirty="0" sz="2000" spc="245" b="1">
                <a:solidFill>
                  <a:srgbClr val="404040"/>
                </a:solidFill>
                <a:latin typeface="Yu Gothic UI Semibold"/>
                <a:cs typeface="Yu Gothic UI Semibold"/>
              </a:rPr>
              <a:t>の</a:t>
            </a:r>
            <a:r>
              <a:rPr dirty="0" sz="2000" spc="295" b="1">
                <a:solidFill>
                  <a:srgbClr val="404040"/>
                </a:solidFill>
                <a:latin typeface="Yu Gothic UI Semibold"/>
                <a:cs typeface="Yu Gothic UI Semibold"/>
              </a:rPr>
              <a:t>備</a:t>
            </a:r>
            <a:r>
              <a:rPr dirty="0" sz="2000" spc="240" b="1">
                <a:solidFill>
                  <a:srgbClr val="404040"/>
                </a:solidFill>
                <a:latin typeface="Yu Gothic UI Semibold"/>
                <a:cs typeface="Yu Gothic UI Semibold"/>
              </a:rPr>
              <a:t>え</a:t>
            </a:r>
            <a:r>
              <a:rPr dirty="0" sz="2000" spc="229" b="1">
                <a:solidFill>
                  <a:srgbClr val="404040"/>
                </a:solidFill>
                <a:latin typeface="Yu Gothic UI Semibold"/>
                <a:cs typeface="Yu Gothic UI Semibold"/>
              </a:rPr>
              <a:t>を</a:t>
            </a:r>
            <a:r>
              <a:rPr dirty="0" sz="2000" b="1">
                <a:solidFill>
                  <a:srgbClr val="404040"/>
                </a:solidFill>
                <a:latin typeface="Yu Gothic UI Semibold"/>
                <a:cs typeface="Yu Gothic UI Semibold"/>
              </a:rPr>
              <a:t>～      </a:t>
            </a:r>
            <a:r>
              <a:rPr dirty="0" sz="2000" spc="250" b="1">
                <a:solidFill>
                  <a:srgbClr val="404040"/>
                </a:solidFill>
                <a:latin typeface="Yu Gothic UI Semibold"/>
                <a:cs typeface="Yu Gothic UI Semibold"/>
              </a:rPr>
              <a:t> </a:t>
            </a:r>
            <a:r>
              <a:rPr dirty="0" sz="2000" spc="114" b="1">
                <a:latin typeface="Yu Gothic UI Semibold"/>
                <a:cs typeface="Yu Gothic UI Semibold"/>
              </a:rPr>
              <a:t>８</a:t>
            </a:r>
            <a:r>
              <a:rPr dirty="0" sz="2000" spc="75" b="1">
                <a:latin typeface="Yu Gothic UI Semibold"/>
                <a:cs typeface="Yu Gothic UI Semibold"/>
              </a:rPr>
              <a:t>、</a:t>
            </a:r>
            <a:r>
              <a:rPr dirty="0" sz="2000" spc="114" b="1">
                <a:latin typeface="Yu Gothic UI Semibold"/>
                <a:cs typeface="Yu Gothic UI Semibold"/>
              </a:rPr>
              <a:t>憲法改正	</a:t>
            </a:r>
            <a:r>
              <a:rPr dirty="0" sz="2000" b="1">
                <a:solidFill>
                  <a:srgbClr val="404040"/>
                </a:solidFill>
                <a:latin typeface="Yu Gothic UI Semibold"/>
                <a:cs typeface="Yu Gothic UI Semibold"/>
              </a:rPr>
              <a:t>～</a:t>
            </a:r>
            <a:r>
              <a:rPr dirty="0" sz="2000" spc="100" b="1">
                <a:solidFill>
                  <a:srgbClr val="404040"/>
                </a:solidFill>
                <a:latin typeface="Yu Gothic UI Semibold"/>
                <a:cs typeface="Yu Gothic UI Semibold"/>
              </a:rPr>
              <a:t>決定</a:t>
            </a:r>
            <a:r>
              <a:rPr dirty="0" sz="2000" spc="85" b="1">
                <a:solidFill>
                  <a:srgbClr val="404040"/>
                </a:solidFill>
                <a:latin typeface="Yu Gothic UI Semibold"/>
                <a:cs typeface="Yu Gothic UI Semibold"/>
              </a:rPr>
              <a:t>で</a:t>
            </a:r>
            <a:r>
              <a:rPr dirty="0" sz="2000" spc="80" b="1">
                <a:solidFill>
                  <a:srgbClr val="404040"/>
                </a:solidFill>
                <a:latin typeface="Yu Gothic UI Semibold"/>
                <a:cs typeface="Yu Gothic UI Semibold"/>
              </a:rPr>
              <a:t>きる</a:t>
            </a:r>
            <a:r>
              <a:rPr dirty="0" sz="2000" spc="100" b="1">
                <a:solidFill>
                  <a:srgbClr val="404040"/>
                </a:solidFill>
                <a:latin typeface="Yu Gothic UI Semibold"/>
                <a:cs typeface="Yu Gothic UI Semibold"/>
              </a:rPr>
              <a:t>統治機構</a:t>
            </a:r>
            <a:r>
              <a:rPr dirty="0" sz="2000" spc="85" b="1">
                <a:solidFill>
                  <a:srgbClr val="404040"/>
                </a:solidFill>
                <a:latin typeface="Yu Gothic UI Semibold"/>
                <a:cs typeface="Yu Gothic UI Semibold"/>
              </a:rPr>
              <a:t>の</a:t>
            </a:r>
            <a:r>
              <a:rPr dirty="0" sz="2000" spc="100" b="1">
                <a:solidFill>
                  <a:srgbClr val="404040"/>
                </a:solidFill>
                <a:latin typeface="Yu Gothic UI Semibold"/>
                <a:cs typeface="Yu Gothic UI Semibold"/>
              </a:rPr>
              <a:t>本格的再構築</a:t>
            </a:r>
            <a:r>
              <a:rPr dirty="0" sz="2000" b="1">
                <a:solidFill>
                  <a:srgbClr val="404040"/>
                </a:solidFill>
                <a:latin typeface="Yu Gothic UI Semibold"/>
                <a:cs typeface="Yu Gothic UI Semibold"/>
              </a:rPr>
              <a:t>～</a:t>
            </a:r>
            <a:endParaRPr sz="2000">
              <a:latin typeface="Yu Gothic UI Semibold"/>
              <a:cs typeface="Yu Gothic UI Semibo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79229" y="2260384"/>
            <a:ext cx="1371600" cy="231140"/>
          </a:xfrm>
          <a:custGeom>
            <a:avLst/>
            <a:gdLst/>
            <a:ahLst/>
            <a:cxnLst/>
            <a:rect l="l" t="t" r="r" b="b"/>
            <a:pathLst>
              <a:path w="1371600" h="231139">
                <a:moveTo>
                  <a:pt x="1371600" y="0"/>
                </a:moveTo>
                <a:lnTo>
                  <a:pt x="0" y="0"/>
                </a:lnTo>
                <a:lnTo>
                  <a:pt x="0" y="231139"/>
                </a:lnTo>
                <a:lnTo>
                  <a:pt x="1371600" y="231139"/>
                </a:lnTo>
                <a:lnTo>
                  <a:pt x="1371600" y="0"/>
                </a:lnTo>
                <a:close/>
              </a:path>
            </a:pathLst>
          </a:custGeom>
          <a:solidFill>
            <a:srgbClr val="FFFF00"/>
          </a:solidFill>
        </p:spPr>
        <p:txBody>
          <a:bodyPr wrap="square" lIns="0" tIns="0" rIns="0" bIns="0" rtlCol="0"/>
          <a:lstStyle/>
          <a:p/>
        </p:txBody>
      </p:sp>
      <p:sp>
        <p:nvSpPr>
          <p:cNvPr id="3" name="object 3"/>
          <p:cNvSpPr/>
          <p:nvPr/>
        </p:nvSpPr>
        <p:spPr>
          <a:xfrm>
            <a:off x="8270049" y="3723424"/>
            <a:ext cx="1219200" cy="231140"/>
          </a:xfrm>
          <a:custGeom>
            <a:avLst/>
            <a:gdLst/>
            <a:ahLst/>
            <a:cxnLst/>
            <a:rect l="l" t="t" r="r" b="b"/>
            <a:pathLst>
              <a:path w="1219200" h="231139">
                <a:moveTo>
                  <a:pt x="1219200" y="0"/>
                </a:moveTo>
                <a:lnTo>
                  <a:pt x="0" y="0"/>
                </a:lnTo>
                <a:lnTo>
                  <a:pt x="0" y="231139"/>
                </a:lnTo>
                <a:lnTo>
                  <a:pt x="1219200" y="231139"/>
                </a:lnTo>
                <a:lnTo>
                  <a:pt x="1219200" y="0"/>
                </a:lnTo>
                <a:close/>
              </a:path>
            </a:pathLst>
          </a:custGeom>
          <a:solidFill>
            <a:srgbClr val="FFFF00"/>
          </a:solidFill>
        </p:spPr>
        <p:txBody>
          <a:bodyPr wrap="square" lIns="0" tIns="0" rIns="0" bIns="0" rtlCol="0"/>
          <a:lstStyle/>
          <a:p/>
        </p:txBody>
      </p:sp>
      <p:sp>
        <p:nvSpPr>
          <p:cNvPr id="4" name="object 4"/>
          <p:cNvSpPr/>
          <p:nvPr/>
        </p:nvSpPr>
        <p:spPr>
          <a:xfrm>
            <a:off x="2273109" y="4272064"/>
            <a:ext cx="1219200" cy="231140"/>
          </a:xfrm>
          <a:custGeom>
            <a:avLst/>
            <a:gdLst/>
            <a:ahLst/>
            <a:cxnLst/>
            <a:rect l="l" t="t" r="r" b="b"/>
            <a:pathLst>
              <a:path w="1219200" h="231139">
                <a:moveTo>
                  <a:pt x="1219200" y="0"/>
                </a:moveTo>
                <a:lnTo>
                  <a:pt x="0" y="0"/>
                </a:lnTo>
                <a:lnTo>
                  <a:pt x="0" y="231139"/>
                </a:lnTo>
                <a:lnTo>
                  <a:pt x="1219200" y="231139"/>
                </a:lnTo>
                <a:lnTo>
                  <a:pt x="1219200" y="0"/>
                </a:lnTo>
                <a:close/>
              </a:path>
            </a:pathLst>
          </a:custGeom>
          <a:solidFill>
            <a:srgbClr val="FFFF00"/>
          </a:solidFill>
        </p:spPr>
        <p:txBody>
          <a:bodyPr wrap="square" lIns="0" tIns="0" rIns="0" bIns="0" rtlCol="0"/>
          <a:lstStyle/>
          <a:p/>
        </p:txBody>
      </p:sp>
      <p:sp>
        <p:nvSpPr>
          <p:cNvPr id="5" name="object 5"/>
          <p:cNvSpPr/>
          <p:nvPr/>
        </p:nvSpPr>
        <p:spPr>
          <a:xfrm>
            <a:off x="2730309" y="5186464"/>
            <a:ext cx="1219200" cy="231140"/>
          </a:xfrm>
          <a:custGeom>
            <a:avLst/>
            <a:gdLst/>
            <a:ahLst/>
            <a:cxnLst/>
            <a:rect l="l" t="t" r="r" b="b"/>
            <a:pathLst>
              <a:path w="1219200" h="231139">
                <a:moveTo>
                  <a:pt x="1219200" y="0"/>
                </a:moveTo>
                <a:lnTo>
                  <a:pt x="0" y="0"/>
                </a:lnTo>
                <a:lnTo>
                  <a:pt x="0" y="231139"/>
                </a:lnTo>
                <a:lnTo>
                  <a:pt x="1219200" y="231139"/>
                </a:lnTo>
                <a:lnTo>
                  <a:pt x="1219200" y="0"/>
                </a:lnTo>
                <a:close/>
              </a:path>
            </a:pathLst>
          </a:custGeom>
          <a:solidFill>
            <a:srgbClr val="FFFF00"/>
          </a:solidFill>
        </p:spPr>
        <p:txBody>
          <a:bodyPr wrap="square" lIns="0" tIns="0" rIns="0" bIns="0" rtlCol="0"/>
          <a:lstStyle/>
          <a:p/>
        </p:txBody>
      </p:sp>
      <p:sp>
        <p:nvSpPr>
          <p:cNvPr id="6" name="object 6"/>
          <p:cNvSpPr/>
          <p:nvPr/>
        </p:nvSpPr>
        <p:spPr>
          <a:xfrm>
            <a:off x="2577909" y="5552224"/>
            <a:ext cx="1219200" cy="231140"/>
          </a:xfrm>
          <a:custGeom>
            <a:avLst/>
            <a:gdLst/>
            <a:ahLst/>
            <a:cxnLst/>
            <a:rect l="l" t="t" r="r" b="b"/>
            <a:pathLst>
              <a:path w="1219200" h="231139">
                <a:moveTo>
                  <a:pt x="1219200" y="0"/>
                </a:moveTo>
                <a:lnTo>
                  <a:pt x="0" y="0"/>
                </a:lnTo>
                <a:lnTo>
                  <a:pt x="0" y="231140"/>
                </a:lnTo>
                <a:lnTo>
                  <a:pt x="1219200" y="231140"/>
                </a:lnTo>
                <a:lnTo>
                  <a:pt x="1219200" y="0"/>
                </a:lnTo>
                <a:close/>
              </a:path>
            </a:pathLst>
          </a:custGeom>
          <a:solidFill>
            <a:srgbClr val="FFFF00"/>
          </a:solidFill>
        </p:spPr>
        <p:txBody>
          <a:bodyPr wrap="square" lIns="0" tIns="0" rIns="0" bIns="0" rtlCol="0"/>
          <a:lstStyle/>
          <a:p/>
        </p:txBody>
      </p:sp>
      <p:sp>
        <p:nvSpPr>
          <p:cNvPr id="7" name="object 7"/>
          <p:cNvSpPr/>
          <p:nvPr/>
        </p:nvSpPr>
        <p:spPr>
          <a:xfrm>
            <a:off x="4406709" y="5917984"/>
            <a:ext cx="2390140" cy="231775"/>
          </a:xfrm>
          <a:custGeom>
            <a:avLst/>
            <a:gdLst/>
            <a:ahLst/>
            <a:cxnLst/>
            <a:rect l="l" t="t" r="r" b="b"/>
            <a:pathLst>
              <a:path w="2390140" h="231775">
                <a:moveTo>
                  <a:pt x="2390140" y="0"/>
                </a:moveTo>
                <a:lnTo>
                  <a:pt x="1018540" y="0"/>
                </a:lnTo>
                <a:lnTo>
                  <a:pt x="914400" y="0"/>
                </a:lnTo>
                <a:lnTo>
                  <a:pt x="0" y="0"/>
                </a:lnTo>
                <a:lnTo>
                  <a:pt x="0" y="231152"/>
                </a:lnTo>
                <a:lnTo>
                  <a:pt x="914400" y="231152"/>
                </a:lnTo>
                <a:lnTo>
                  <a:pt x="1018540" y="231152"/>
                </a:lnTo>
                <a:lnTo>
                  <a:pt x="2390140" y="231152"/>
                </a:lnTo>
                <a:lnTo>
                  <a:pt x="2390140" y="0"/>
                </a:lnTo>
                <a:close/>
              </a:path>
            </a:pathLst>
          </a:custGeom>
          <a:solidFill>
            <a:srgbClr val="FFFF00"/>
          </a:solidFill>
        </p:spPr>
        <p:txBody>
          <a:bodyPr wrap="square" lIns="0" tIns="0" rIns="0" bIns="0" rtlCol="0"/>
          <a:lstStyle/>
          <a:p/>
        </p:txBody>
      </p:sp>
      <p:sp>
        <p:nvSpPr>
          <p:cNvPr id="8" name="object 8"/>
          <p:cNvSpPr txBox="1"/>
          <p:nvPr/>
        </p:nvSpPr>
        <p:spPr>
          <a:xfrm>
            <a:off x="431612" y="1737145"/>
            <a:ext cx="2006600" cy="391160"/>
          </a:xfrm>
          <a:prstGeom prst="rect">
            <a:avLst/>
          </a:prstGeom>
        </p:spPr>
        <p:txBody>
          <a:bodyPr wrap="square" lIns="0" tIns="12700" rIns="0" bIns="0" rtlCol="0" vert="horz">
            <a:spAutoFit/>
          </a:bodyPr>
          <a:lstStyle/>
          <a:p>
            <a:pPr marL="317500" indent="-304800">
              <a:lnSpc>
                <a:spcPct val="100000"/>
              </a:lnSpc>
              <a:spcBef>
                <a:spcPts val="100"/>
              </a:spcBef>
              <a:buFont typeface="Yu Gothic UI Semibold"/>
              <a:buChar char="•"/>
              <a:tabLst>
                <a:tab pos="316865" algn="l"/>
                <a:tab pos="317500" algn="l"/>
              </a:tabLst>
            </a:pPr>
            <a:r>
              <a:rPr dirty="0" sz="1200" spc="65" b="1">
                <a:latin typeface="Yu Gothic UI Semibold"/>
                <a:cs typeface="Yu Gothic UI Semibold"/>
              </a:rPr>
              <a:t>真</a:t>
            </a:r>
            <a:r>
              <a:rPr dirty="0" sz="1200" spc="60" b="1">
                <a:latin typeface="Yu Gothic UI Semibold"/>
                <a:cs typeface="Yu Gothic UI Semibold"/>
              </a:rPr>
              <a:t>の弱者を徹底的に支援</a:t>
            </a:r>
            <a:endParaRPr sz="1200">
              <a:latin typeface="Yu Gothic UI Semibold"/>
              <a:cs typeface="Yu Gothic UI Semibold"/>
            </a:endParaRPr>
          </a:p>
          <a:p>
            <a:pPr marL="12700">
              <a:lnSpc>
                <a:spcPct val="100000"/>
              </a:lnSpc>
            </a:pPr>
            <a:r>
              <a:rPr dirty="0" sz="1200" spc="850" b="1">
                <a:latin typeface="Yu Gothic UI Semibold"/>
                <a:cs typeface="Yu Gothic UI Semibold"/>
              </a:rPr>
              <a:t>・</a:t>
            </a:r>
            <a:endParaRPr sz="1200">
              <a:latin typeface="Yu Gothic UI Semibold"/>
              <a:cs typeface="Yu Gothic UI Semibold"/>
            </a:endParaRPr>
          </a:p>
        </p:txBody>
      </p:sp>
      <p:sp>
        <p:nvSpPr>
          <p:cNvPr id="27" name="object 2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68</a:t>
            </a:r>
          </a:p>
        </p:txBody>
      </p:sp>
      <p:sp>
        <p:nvSpPr>
          <p:cNvPr id="28" name="object 2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9" name="object 9"/>
          <p:cNvSpPr txBox="1"/>
          <p:nvPr/>
        </p:nvSpPr>
        <p:spPr>
          <a:xfrm>
            <a:off x="749109" y="1894624"/>
            <a:ext cx="4279900" cy="207010"/>
          </a:xfrm>
          <a:prstGeom prst="rect">
            <a:avLst/>
          </a:prstGeom>
          <a:solidFill>
            <a:srgbClr val="FFFF00"/>
          </a:solidFill>
        </p:spPr>
        <p:txBody>
          <a:bodyPr wrap="square" lIns="0" tIns="38100" rIns="0" bIns="0" rtlCol="0" vert="horz">
            <a:spAutoFit/>
          </a:bodyPr>
          <a:lstStyle/>
          <a:p>
            <a:pPr>
              <a:lnSpc>
                <a:spcPts val="1330"/>
              </a:lnSpc>
              <a:spcBef>
                <a:spcPts val="300"/>
              </a:spcBef>
            </a:pPr>
            <a:r>
              <a:rPr dirty="0" sz="1200" spc="180" b="1">
                <a:latin typeface="Yu Gothic UI Semibold"/>
                <a:cs typeface="Yu Gothic UI Semibold"/>
              </a:rPr>
              <a:t>個人</a:t>
            </a:r>
            <a:r>
              <a:rPr dirty="0" sz="1200" spc="150" b="1">
                <a:latin typeface="Yu Gothic UI Semibold"/>
                <a:cs typeface="Yu Gothic UI Semibold"/>
              </a:rPr>
              <a:t>の</a:t>
            </a:r>
            <a:r>
              <a:rPr dirty="0" sz="1200" spc="140" b="1">
                <a:latin typeface="Yu Gothic UI Semibold"/>
                <a:cs typeface="Yu Gothic UI Semibold"/>
              </a:rPr>
              <a:t>チ</a:t>
            </a:r>
            <a:r>
              <a:rPr dirty="0" sz="1200" spc="130" b="1">
                <a:latin typeface="Yu Gothic UI Semibold"/>
                <a:cs typeface="Yu Gothic UI Semibold"/>
              </a:rPr>
              <a:t>ャ</a:t>
            </a:r>
            <a:r>
              <a:rPr dirty="0" sz="1200" spc="135" b="1">
                <a:latin typeface="Yu Gothic UI Semibold"/>
                <a:cs typeface="Yu Gothic UI Semibold"/>
              </a:rPr>
              <a:t>レ</a:t>
            </a:r>
            <a:r>
              <a:rPr dirty="0" sz="1200" spc="140" b="1">
                <a:latin typeface="Yu Gothic UI Semibold"/>
                <a:cs typeface="Yu Gothic UI Semibold"/>
              </a:rPr>
              <a:t>ン</a:t>
            </a:r>
            <a:r>
              <a:rPr dirty="0" sz="1200" spc="150" b="1">
                <a:latin typeface="Yu Gothic UI Semibold"/>
                <a:cs typeface="Yu Gothic UI Semibold"/>
              </a:rPr>
              <a:t>ジ</a:t>
            </a:r>
            <a:r>
              <a:rPr dirty="0" sz="1200" spc="140" b="1">
                <a:latin typeface="Yu Gothic UI Semibold"/>
                <a:cs typeface="Yu Gothic UI Semibold"/>
              </a:rPr>
              <a:t>を</a:t>
            </a:r>
            <a:r>
              <a:rPr dirty="0" sz="1200" spc="180" b="1">
                <a:latin typeface="Yu Gothic UI Semibold"/>
                <a:cs typeface="Yu Gothic UI Semibold"/>
              </a:rPr>
              <a:t>促進</a:t>
            </a:r>
            <a:r>
              <a:rPr dirty="0" sz="1200" spc="130" b="1">
                <a:latin typeface="Yu Gothic UI Semibold"/>
                <a:cs typeface="Yu Gothic UI Semibold"/>
              </a:rPr>
              <a:t>し</a:t>
            </a:r>
            <a:r>
              <a:rPr dirty="0" sz="1200" spc="120" b="1">
                <a:latin typeface="Yu Gothic UI Semibold"/>
                <a:cs typeface="Yu Gothic UI Semibold"/>
              </a:rPr>
              <a:t>、</a:t>
            </a:r>
            <a:r>
              <a:rPr dirty="0" sz="1200" spc="180" b="1">
                <a:latin typeface="Yu Gothic UI Semibold"/>
                <a:cs typeface="Yu Gothic UI Semibold"/>
              </a:rPr>
              <a:t>切磋琢磨</a:t>
            </a:r>
            <a:r>
              <a:rPr dirty="0" sz="1200" spc="140" b="1">
                <a:latin typeface="Yu Gothic UI Semibold"/>
                <a:cs typeface="Yu Gothic UI Semibold"/>
              </a:rPr>
              <a:t>を</a:t>
            </a:r>
            <a:r>
              <a:rPr dirty="0" sz="1200" spc="150" b="1">
                <a:latin typeface="Yu Gothic UI Semibold"/>
                <a:cs typeface="Yu Gothic UI Semibold"/>
              </a:rPr>
              <a:t>サ</a:t>
            </a:r>
            <a:r>
              <a:rPr dirty="0" sz="1200" spc="155" b="1">
                <a:latin typeface="Yu Gothic UI Semibold"/>
                <a:cs typeface="Yu Gothic UI Semibold"/>
              </a:rPr>
              <a:t>ポ</a:t>
            </a:r>
            <a:r>
              <a:rPr dirty="0" sz="1200" spc="120" b="1">
                <a:latin typeface="Yu Gothic UI Semibold"/>
                <a:cs typeface="Yu Gothic UI Semibold"/>
              </a:rPr>
              <a:t>ー</a:t>
            </a:r>
            <a:r>
              <a:rPr dirty="0" sz="1200" spc="130" b="1">
                <a:latin typeface="Yu Gothic UI Semibold"/>
                <a:cs typeface="Yu Gothic UI Semibold"/>
              </a:rPr>
              <a:t>ト</a:t>
            </a:r>
            <a:r>
              <a:rPr dirty="0" sz="1200" spc="150" b="1">
                <a:latin typeface="Yu Gothic UI Semibold"/>
                <a:cs typeface="Yu Gothic UI Semibold"/>
              </a:rPr>
              <a:t>す</a:t>
            </a:r>
            <a:r>
              <a:rPr dirty="0" sz="1200" spc="140" b="1">
                <a:latin typeface="Yu Gothic UI Semibold"/>
                <a:cs typeface="Yu Gothic UI Semibold"/>
              </a:rPr>
              <a:t>る</a:t>
            </a:r>
            <a:r>
              <a:rPr dirty="0" sz="1200" spc="180" b="1">
                <a:latin typeface="Yu Gothic UI Semibold"/>
                <a:cs typeface="Yu Gothic UI Semibold"/>
              </a:rPr>
              <a:t>社会保障</a:t>
            </a:r>
            <a:endParaRPr sz="1200">
              <a:latin typeface="Yu Gothic UI Semibold"/>
              <a:cs typeface="Yu Gothic UI Semibold"/>
            </a:endParaRPr>
          </a:p>
        </p:txBody>
      </p:sp>
      <p:sp>
        <p:nvSpPr>
          <p:cNvPr id="10" name="object 10"/>
          <p:cNvSpPr txBox="1"/>
          <p:nvPr/>
        </p:nvSpPr>
        <p:spPr>
          <a:xfrm>
            <a:off x="431612" y="2102905"/>
            <a:ext cx="1244600" cy="208279"/>
          </a:xfrm>
          <a:prstGeom prst="rect">
            <a:avLst/>
          </a:prstGeom>
        </p:spPr>
        <p:txBody>
          <a:bodyPr wrap="square" lIns="0" tIns="12700" rIns="0" bIns="0" rtlCol="0" vert="horz">
            <a:spAutoFit/>
          </a:bodyPr>
          <a:lstStyle/>
          <a:p>
            <a:pPr marL="317500" indent="-304800">
              <a:lnSpc>
                <a:spcPct val="100000"/>
              </a:lnSpc>
              <a:spcBef>
                <a:spcPts val="100"/>
              </a:spcBef>
              <a:buChar char="•"/>
              <a:tabLst>
                <a:tab pos="316865" algn="l"/>
                <a:tab pos="317500" algn="l"/>
              </a:tabLst>
            </a:pPr>
            <a:r>
              <a:rPr dirty="0" sz="1200" spc="75" b="1">
                <a:latin typeface="Yu Gothic UI Semibold"/>
                <a:cs typeface="Yu Gothic UI Semibold"/>
              </a:rPr>
              <a:t>若年層を含む</a:t>
            </a:r>
            <a:endParaRPr sz="1200">
              <a:latin typeface="Yu Gothic UI Semibold"/>
              <a:cs typeface="Yu Gothic UI Semibold"/>
            </a:endParaRPr>
          </a:p>
        </p:txBody>
      </p:sp>
      <p:sp>
        <p:nvSpPr>
          <p:cNvPr id="11" name="object 11"/>
          <p:cNvSpPr txBox="1"/>
          <p:nvPr/>
        </p:nvSpPr>
        <p:spPr>
          <a:xfrm>
            <a:off x="1663509" y="2101634"/>
            <a:ext cx="1231900" cy="207010"/>
          </a:xfrm>
          <a:prstGeom prst="rect">
            <a:avLst/>
          </a:prstGeom>
          <a:solidFill>
            <a:srgbClr val="FFFF00"/>
          </a:solidFill>
        </p:spPr>
        <p:txBody>
          <a:bodyPr wrap="square" lIns="0" tIns="13970" rIns="0" bIns="0" rtlCol="0" vert="horz">
            <a:spAutoFit/>
          </a:bodyPr>
          <a:lstStyle/>
          <a:p>
            <a:pPr>
              <a:lnSpc>
                <a:spcPct val="100000"/>
              </a:lnSpc>
              <a:spcBef>
                <a:spcPts val="110"/>
              </a:spcBef>
            </a:pPr>
            <a:r>
              <a:rPr dirty="0" sz="1200" spc="30" b="1">
                <a:latin typeface="Yu Gothic UI Semibold"/>
                <a:cs typeface="Yu Gothic UI Semibold"/>
              </a:rPr>
              <a:t>現役世代を活性化</a:t>
            </a:r>
            <a:endParaRPr sz="1200">
              <a:latin typeface="Yu Gothic UI Semibold"/>
              <a:cs typeface="Yu Gothic UI Semibold"/>
            </a:endParaRPr>
          </a:p>
        </p:txBody>
      </p:sp>
      <p:sp>
        <p:nvSpPr>
          <p:cNvPr id="12" name="object 12"/>
          <p:cNvSpPr txBox="1"/>
          <p:nvPr/>
        </p:nvSpPr>
        <p:spPr>
          <a:xfrm>
            <a:off x="2870012" y="2102905"/>
            <a:ext cx="1092200" cy="208279"/>
          </a:xfrm>
          <a:prstGeom prst="rect">
            <a:avLst/>
          </a:prstGeom>
        </p:spPr>
        <p:txBody>
          <a:bodyPr wrap="square" lIns="0" tIns="12700" rIns="0" bIns="0" rtlCol="0" vert="horz">
            <a:spAutoFit/>
          </a:bodyPr>
          <a:lstStyle/>
          <a:p>
            <a:pPr marL="12700">
              <a:lnSpc>
                <a:spcPct val="100000"/>
              </a:lnSpc>
              <a:spcBef>
                <a:spcPts val="100"/>
              </a:spcBef>
            </a:pPr>
            <a:r>
              <a:rPr dirty="0" sz="1200" spc="105" b="1">
                <a:latin typeface="Yu Gothic UI Semibold"/>
                <a:cs typeface="Yu Gothic UI Semibold"/>
              </a:rPr>
              <a:t>させる社会保障</a:t>
            </a:r>
            <a:endParaRPr sz="1200">
              <a:latin typeface="Yu Gothic UI Semibold"/>
              <a:cs typeface="Yu Gothic UI Semibold"/>
            </a:endParaRPr>
          </a:p>
        </p:txBody>
      </p:sp>
      <p:sp>
        <p:nvSpPr>
          <p:cNvPr id="13" name="object 13"/>
          <p:cNvSpPr txBox="1"/>
          <p:nvPr/>
        </p:nvSpPr>
        <p:spPr>
          <a:xfrm>
            <a:off x="279364" y="2285785"/>
            <a:ext cx="6315075" cy="1305560"/>
          </a:xfrm>
          <a:prstGeom prst="rect">
            <a:avLst/>
          </a:prstGeom>
        </p:spPr>
        <p:txBody>
          <a:bodyPr wrap="square" lIns="0" tIns="12700" rIns="0" bIns="0" rtlCol="0" vert="horz">
            <a:spAutoFit/>
          </a:bodyPr>
          <a:lstStyle/>
          <a:p>
            <a:pPr marL="469265" indent="-305435">
              <a:lnSpc>
                <a:spcPct val="100000"/>
              </a:lnSpc>
              <a:spcBef>
                <a:spcPts val="100"/>
              </a:spcBef>
              <a:buChar char="•"/>
              <a:tabLst>
                <a:tab pos="469265" algn="l"/>
                <a:tab pos="469900" algn="l"/>
              </a:tabLst>
            </a:pPr>
            <a:r>
              <a:rPr dirty="0" sz="1200" spc="35" b="1">
                <a:latin typeface="Yu Gothic UI Semibold"/>
                <a:cs typeface="Yu Gothic UI Semibold"/>
              </a:rPr>
              <a:t>負の所得税</a:t>
            </a:r>
            <a:r>
              <a:rPr dirty="0" sz="1200" spc="-25" b="1">
                <a:latin typeface="Yu Gothic UI Semibold"/>
                <a:cs typeface="Yu Gothic UI Semibold"/>
              </a:rPr>
              <a:t>(</a:t>
            </a:r>
            <a:r>
              <a:rPr dirty="0" sz="1200" spc="100" b="1">
                <a:latin typeface="Yu Gothic UI Semibold"/>
                <a:cs typeface="Yu Gothic UI Semibold"/>
              </a:rPr>
              <a:t>努力に応じた所得</a:t>
            </a:r>
            <a:r>
              <a:rPr dirty="0" sz="1200" spc="-25" b="1">
                <a:latin typeface="Yu Gothic UI Semibold"/>
                <a:cs typeface="Yu Gothic UI Semibold"/>
              </a:rPr>
              <a:t>)</a:t>
            </a:r>
            <a:r>
              <a:rPr dirty="0" sz="1200" spc="850" b="1">
                <a:latin typeface="Yu Gothic UI Semibold"/>
                <a:cs typeface="Yu Gothic UI Semibold"/>
              </a:rPr>
              <a:t>・</a:t>
            </a:r>
            <a:r>
              <a:rPr dirty="0" sz="1200" spc="285" b="1">
                <a:latin typeface="Yu Gothic UI Semibold"/>
                <a:cs typeface="Yu Gothic UI Semibold"/>
              </a:rPr>
              <a:t>ベーシックインカム</a:t>
            </a:r>
            <a:r>
              <a:rPr dirty="0" sz="1200" spc="-25" b="1">
                <a:latin typeface="Yu Gothic UI Semibold"/>
                <a:cs typeface="Yu Gothic UI Semibold"/>
              </a:rPr>
              <a:t>(</a:t>
            </a:r>
            <a:r>
              <a:rPr dirty="0" sz="1200" spc="-25" b="1">
                <a:latin typeface="Yu Gothic UI Semibold"/>
                <a:cs typeface="Yu Gothic UI Semibold"/>
              </a:rPr>
              <a:t>最低生活保障</a:t>
            </a:r>
            <a:r>
              <a:rPr dirty="0" sz="1200" spc="-25" b="1">
                <a:latin typeface="Yu Gothic UI Semibold"/>
                <a:cs typeface="Yu Gothic UI Semibold"/>
              </a:rPr>
              <a:t>)</a:t>
            </a:r>
            <a:r>
              <a:rPr dirty="0" sz="1200" spc="80" b="1">
                <a:latin typeface="Yu Gothic UI Semibold"/>
                <a:cs typeface="Yu Gothic UI Semibold"/>
              </a:rPr>
              <a:t>的な考え方を導</a:t>
            </a:r>
            <a:r>
              <a:rPr dirty="0" sz="1200" spc="-105" b="1">
                <a:latin typeface="Yu Gothic UI Semibold"/>
                <a:cs typeface="Yu Gothic UI Semibold"/>
              </a:rPr>
              <a:t>入</a:t>
            </a:r>
            <a:endParaRPr sz="1200">
              <a:latin typeface="Yu Gothic UI Semibold"/>
              <a:cs typeface="Yu Gothic UI Semibold"/>
            </a:endParaRPr>
          </a:p>
          <a:p>
            <a:pPr marL="469900" indent="-304800">
              <a:lnSpc>
                <a:spcPct val="100000"/>
              </a:lnSpc>
              <a:buChar char="•"/>
              <a:tabLst>
                <a:tab pos="469265" algn="l"/>
                <a:tab pos="469900" algn="l"/>
              </a:tabLst>
            </a:pPr>
            <a:r>
              <a:rPr dirty="0" sz="1200" spc="65" b="1">
                <a:latin typeface="Yu Gothic UI Semibold"/>
                <a:cs typeface="Yu Gothic UI Semibold"/>
              </a:rPr>
              <a:t>世代間・世代内不公平の解消</a:t>
            </a:r>
            <a:endParaRPr sz="1200">
              <a:latin typeface="Yu Gothic UI Semibold"/>
              <a:cs typeface="Yu Gothic UI Semibold"/>
            </a:endParaRPr>
          </a:p>
          <a:p>
            <a:pPr marL="12700">
              <a:lnSpc>
                <a:spcPct val="100000"/>
              </a:lnSpc>
              <a:spcBef>
                <a:spcPts val="1440"/>
              </a:spcBef>
              <a:tabLst>
                <a:tab pos="2298065" algn="l"/>
              </a:tabLst>
            </a:pPr>
            <a:r>
              <a:rPr dirty="0" sz="1200" spc="140" b="1">
                <a:latin typeface="Yu Gothic UI Semibold"/>
                <a:cs typeface="Yu Gothic UI Semibold"/>
              </a:rPr>
              <a:t>６</a:t>
            </a:r>
            <a:r>
              <a:rPr dirty="0" sz="1200" spc="95" b="1">
                <a:latin typeface="Yu Gothic UI Semibold"/>
                <a:cs typeface="Yu Gothic UI Semibold"/>
              </a:rPr>
              <a:t>、</a:t>
            </a:r>
            <a:r>
              <a:rPr dirty="0" sz="1200" spc="140" b="1">
                <a:latin typeface="Yu Gothic UI Semibold"/>
                <a:cs typeface="Yu Gothic UI Semibold"/>
              </a:rPr>
              <a:t>経済政策</a:t>
            </a:r>
            <a:r>
              <a:rPr dirty="0" sz="1200" spc="70" b="1">
                <a:latin typeface="Yu Gothic UI Semibold"/>
                <a:cs typeface="Yu Gothic UI Semibold"/>
              </a:rPr>
              <a:t>・</a:t>
            </a:r>
            <a:r>
              <a:rPr dirty="0" sz="1200" spc="140" b="1">
                <a:latin typeface="Yu Gothic UI Semibold"/>
                <a:cs typeface="Yu Gothic UI Semibold"/>
              </a:rPr>
              <a:t>雇用政策</a:t>
            </a:r>
            <a:r>
              <a:rPr dirty="0" sz="1200" spc="70" b="1">
                <a:latin typeface="Yu Gothic UI Semibold"/>
                <a:cs typeface="Yu Gothic UI Semibold"/>
              </a:rPr>
              <a:t>・</a:t>
            </a:r>
            <a:r>
              <a:rPr dirty="0" sz="1200" spc="140" b="1">
                <a:latin typeface="Yu Gothic UI Semibold"/>
                <a:cs typeface="Yu Gothic UI Semibold"/>
              </a:rPr>
              <a:t>税制	</a:t>
            </a:r>
            <a:r>
              <a:rPr dirty="0" sz="1200" b="1">
                <a:latin typeface="Yu Gothic UI Semibold"/>
                <a:cs typeface="Yu Gothic UI Semibold"/>
              </a:rPr>
              <a:t>～</a:t>
            </a:r>
            <a:r>
              <a:rPr dirty="0" sz="1200" spc="60" b="1">
                <a:latin typeface="Yu Gothic UI Semibold"/>
                <a:cs typeface="Yu Gothic UI Semibold"/>
              </a:rPr>
              <a:t>未来</a:t>
            </a:r>
            <a:r>
              <a:rPr dirty="0" sz="1200" spc="50" b="1">
                <a:latin typeface="Yu Gothic UI Semibold"/>
                <a:cs typeface="Yu Gothic UI Semibold"/>
              </a:rPr>
              <a:t>への</a:t>
            </a:r>
            <a:r>
              <a:rPr dirty="0" sz="1200" spc="60" b="1">
                <a:latin typeface="Yu Gothic UI Semibold"/>
                <a:cs typeface="Yu Gothic UI Semibold"/>
              </a:rPr>
              <a:t>希望</a:t>
            </a:r>
            <a:r>
              <a:rPr dirty="0" sz="1200" spc="50" b="1">
                <a:latin typeface="Yu Gothic UI Semibold"/>
                <a:cs typeface="Yu Gothic UI Semibold"/>
              </a:rPr>
              <a:t>の</a:t>
            </a:r>
            <a:r>
              <a:rPr dirty="0" sz="1200" spc="60" b="1">
                <a:latin typeface="Yu Gothic UI Semibold"/>
                <a:cs typeface="Yu Gothic UI Semibold"/>
              </a:rPr>
              <a:t>再構築</a:t>
            </a:r>
            <a:r>
              <a:rPr dirty="0" sz="1200" b="1">
                <a:latin typeface="Yu Gothic UI Semibold"/>
                <a:cs typeface="Yu Gothic UI Semibold"/>
              </a:rPr>
              <a:t>～</a:t>
            </a:r>
            <a:endParaRPr sz="1200">
              <a:latin typeface="Yu Gothic UI Semibold"/>
              <a:cs typeface="Yu Gothic UI Semibold"/>
            </a:endParaRPr>
          </a:p>
          <a:p>
            <a:pPr marL="12700">
              <a:lnSpc>
                <a:spcPct val="100000"/>
              </a:lnSpc>
              <a:spcBef>
                <a:spcPts val="1440"/>
              </a:spcBef>
            </a:pPr>
            <a:r>
              <a:rPr dirty="0" sz="1200" spc="600" b="1">
                <a:latin typeface="Yu Gothic UI Semibold"/>
                <a:cs typeface="Yu Gothic UI Semibold"/>
              </a:rPr>
              <a:t>【</a:t>
            </a:r>
            <a:r>
              <a:rPr dirty="0" sz="1200" spc="105" b="1">
                <a:latin typeface="Yu Gothic UI Semibold"/>
                <a:cs typeface="Yu Gothic UI Semibold"/>
              </a:rPr>
              <a:t>理念</a:t>
            </a:r>
            <a:r>
              <a:rPr dirty="0" sz="1200" spc="50" b="1">
                <a:latin typeface="Yu Gothic UI Semibold"/>
                <a:cs typeface="Yu Gothic UI Semibold"/>
              </a:rPr>
              <a:t>・</a:t>
            </a:r>
            <a:r>
              <a:rPr dirty="0" sz="1200" spc="105" b="1">
                <a:latin typeface="Yu Gothic UI Semibold"/>
                <a:cs typeface="Yu Gothic UI Semibold"/>
              </a:rPr>
              <a:t>基本方針</a:t>
            </a:r>
            <a:r>
              <a:rPr dirty="0" sz="1200" b="1">
                <a:latin typeface="Yu Gothic UI Semibold"/>
                <a:cs typeface="Yu Gothic UI Semibold"/>
              </a:rPr>
              <a:t>～経済政策</a:t>
            </a:r>
            <a:r>
              <a:rPr dirty="0" sz="1200" spc="-5" b="1">
                <a:latin typeface="Yu Gothic UI Semibold"/>
                <a:cs typeface="Yu Gothic UI Semibold"/>
              </a:rPr>
              <a:t>～</a:t>
            </a:r>
            <a:r>
              <a:rPr dirty="0" sz="1200" spc="600" b="1">
                <a:latin typeface="Yu Gothic UI Semibold"/>
                <a:cs typeface="Yu Gothic UI Semibold"/>
              </a:rPr>
              <a:t>】</a:t>
            </a:r>
            <a:endParaRPr sz="1200">
              <a:latin typeface="Yu Gothic UI Semibold"/>
              <a:cs typeface="Yu Gothic UI Semibold"/>
            </a:endParaRPr>
          </a:p>
          <a:p>
            <a:pPr marL="469265" indent="-305435">
              <a:lnSpc>
                <a:spcPct val="100000"/>
              </a:lnSpc>
              <a:buChar char="•"/>
              <a:tabLst>
                <a:tab pos="469265" algn="l"/>
                <a:tab pos="469900" algn="l"/>
              </a:tabLst>
            </a:pPr>
            <a:r>
              <a:rPr dirty="0" sz="1200" spc="95" b="1">
                <a:latin typeface="Yu Gothic UI Semibold"/>
                <a:cs typeface="Yu Gothic UI Semibold"/>
              </a:rPr>
              <a:t>実経済政策、金融政策、社会保障改革、財政再建策のパッケージ</a:t>
            </a:r>
            <a:endParaRPr sz="1200">
              <a:latin typeface="Yu Gothic UI Semibold"/>
              <a:cs typeface="Yu Gothic UI Semibold"/>
            </a:endParaRPr>
          </a:p>
        </p:txBody>
      </p:sp>
      <p:sp>
        <p:nvSpPr>
          <p:cNvPr id="14" name="object 14"/>
          <p:cNvSpPr txBox="1"/>
          <p:nvPr/>
        </p:nvSpPr>
        <p:spPr>
          <a:xfrm>
            <a:off x="431612" y="3565945"/>
            <a:ext cx="1244600" cy="208279"/>
          </a:xfrm>
          <a:prstGeom prst="rect">
            <a:avLst/>
          </a:prstGeom>
        </p:spPr>
        <p:txBody>
          <a:bodyPr wrap="square" lIns="0" tIns="12700" rIns="0" bIns="0" rtlCol="0" vert="horz">
            <a:spAutoFit/>
          </a:bodyPr>
          <a:lstStyle/>
          <a:p>
            <a:pPr marL="317500" indent="-304800">
              <a:lnSpc>
                <a:spcPct val="100000"/>
              </a:lnSpc>
              <a:spcBef>
                <a:spcPts val="100"/>
              </a:spcBef>
              <a:buChar char="•"/>
              <a:tabLst>
                <a:tab pos="316865" algn="l"/>
                <a:tab pos="317500" algn="l"/>
              </a:tabLst>
            </a:pPr>
            <a:r>
              <a:rPr dirty="0" sz="1200" spc="20" b="1">
                <a:latin typeface="Yu Gothic UI Semibold"/>
                <a:cs typeface="Yu Gothic UI Semibold"/>
              </a:rPr>
              <a:t>実経済政策は</a:t>
            </a:r>
            <a:endParaRPr sz="1200">
              <a:latin typeface="Yu Gothic UI Semibold"/>
              <a:cs typeface="Yu Gothic UI Semibold"/>
            </a:endParaRPr>
          </a:p>
        </p:txBody>
      </p:sp>
      <p:sp>
        <p:nvSpPr>
          <p:cNvPr id="15" name="object 15"/>
          <p:cNvSpPr txBox="1"/>
          <p:nvPr/>
        </p:nvSpPr>
        <p:spPr>
          <a:xfrm>
            <a:off x="1663509" y="3540543"/>
            <a:ext cx="774700" cy="207010"/>
          </a:xfrm>
          <a:prstGeom prst="rect">
            <a:avLst/>
          </a:prstGeom>
          <a:solidFill>
            <a:srgbClr val="FFFF00"/>
          </a:solidFill>
        </p:spPr>
        <p:txBody>
          <a:bodyPr wrap="square" lIns="0" tIns="38100" rIns="0" bIns="0" rtlCol="0" vert="horz">
            <a:spAutoFit/>
          </a:bodyPr>
          <a:lstStyle/>
          <a:p>
            <a:pPr>
              <a:lnSpc>
                <a:spcPts val="1330"/>
              </a:lnSpc>
              <a:spcBef>
                <a:spcPts val="300"/>
              </a:spcBef>
            </a:pPr>
            <a:r>
              <a:rPr dirty="0" sz="1200" b="1">
                <a:latin typeface="Yu Gothic UI Semibold"/>
                <a:cs typeface="Yu Gothic UI Semibold"/>
              </a:rPr>
              <a:t>競争力強化</a:t>
            </a:r>
            <a:endParaRPr sz="1200">
              <a:latin typeface="Yu Gothic UI Semibold"/>
              <a:cs typeface="Yu Gothic UI Semibold"/>
            </a:endParaRPr>
          </a:p>
        </p:txBody>
      </p:sp>
      <p:sp>
        <p:nvSpPr>
          <p:cNvPr id="16" name="object 16"/>
          <p:cNvSpPr txBox="1"/>
          <p:nvPr/>
        </p:nvSpPr>
        <p:spPr>
          <a:xfrm>
            <a:off x="2412812" y="3565945"/>
            <a:ext cx="4445000" cy="208279"/>
          </a:xfrm>
          <a:prstGeom prst="rect">
            <a:avLst/>
          </a:prstGeom>
        </p:spPr>
        <p:txBody>
          <a:bodyPr wrap="square" lIns="0" tIns="12700" rIns="0" bIns="0" rtlCol="0" vert="horz">
            <a:spAutoFit/>
          </a:bodyPr>
          <a:lstStyle/>
          <a:p>
            <a:pPr marL="12700">
              <a:lnSpc>
                <a:spcPct val="100000"/>
              </a:lnSpc>
              <a:spcBef>
                <a:spcPts val="100"/>
              </a:spcBef>
            </a:pPr>
            <a:r>
              <a:rPr dirty="0" sz="1200" spc="125" b="1">
                <a:latin typeface="Yu Gothic UI Semibold"/>
                <a:cs typeface="Yu Gothic UI Semibold"/>
              </a:rPr>
              <a:t>、競争力を重視する自由経済、競争力強化のためのインフラ整備</a:t>
            </a:r>
            <a:endParaRPr sz="1200">
              <a:latin typeface="Yu Gothic UI Semibold"/>
              <a:cs typeface="Yu Gothic UI Semibold"/>
            </a:endParaRPr>
          </a:p>
        </p:txBody>
      </p:sp>
      <p:sp>
        <p:nvSpPr>
          <p:cNvPr id="17" name="object 17"/>
          <p:cNvSpPr txBox="1"/>
          <p:nvPr/>
        </p:nvSpPr>
        <p:spPr>
          <a:xfrm>
            <a:off x="431612" y="3748825"/>
            <a:ext cx="1549400" cy="208279"/>
          </a:xfrm>
          <a:prstGeom prst="rect">
            <a:avLst/>
          </a:prstGeom>
        </p:spPr>
        <p:txBody>
          <a:bodyPr wrap="square" lIns="0" tIns="12700" rIns="0" bIns="0" rtlCol="0" vert="horz">
            <a:spAutoFit/>
          </a:bodyPr>
          <a:lstStyle/>
          <a:p>
            <a:pPr marL="317500" indent="-304800">
              <a:lnSpc>
                <a:spcPct val="100000"/>
              </a:lnSpc>
              <a:spcBef>
                <a:spcPts val="100"/>
              </a:spcBef>
              <a:buChar char="•"/>
              <a:tabLst>
                <a:tab pos="316865" algn="l"/>
                <a:tab pos="317500" algn="l"/>
              </a:tabLst>
            </a:pPr>
            <a:r>
              <a:rPr dirty="0" sz="1200" spc="105" b="1">
                <a:latin typeface="Yu Gothic UI Semibold"/>
                <a:cs typeface="Yu Gothic UI Semibold"/>
              </a:rPr>
              <a:t>国民利益のために</a:t>
            </a:r>
            <a:endParaRPr sz="1200">
              <a:latin typeface="Yu Gothic UI Semibold"/>
              <a:cs typeface="Yu Gothic UI Semibold"/>
            </a:endParaRPr>
          </a:p>
        </p:txBody>
      </p:sp>
      <p:sp>
        <p:nvSpPr>
          <p:cNvPr id="18" name="object 18"/>
          <p:cNvSpPr txBox="1"/>
          <p:nvPr/>
        </p:nvSpPr>
        <p:spPr>
          <a:xfrm>
            <a:off x="1968309" y="3747554"/>
            <a:ext cx="1689100" cy="207010"/>
          </a:xfrm>
          <a:prstGeom prst="rect">
            <a:avLst/>
          </a:prstGeom>
          <a:solidFill>
            <a:srgbClr val="FFFF00"/>
          </a:solidFill>
        </p:spPr>
        <p:txBody>
          <a:bodyPr wrap="square" lIns="0" tIns="13970" rIns="0" bIns="0" rtlCol="0" vert="horz">
            <a:spAutoFit/>
          </a:bodyPr>
          <a:lstStyle/>
          <a:p>
            <a:pPr>
              <a:lnSpc>
                <a:spcPct val="100000"/>
              </a:lnSpc>
              <a:spcBef>
                <a:spcPts val="110"/>
              </a:spcBef>
            </a:pPr>
            <a:r>
              <a:rPr dirty="0" sz="1200" spc="60" b="1">
                <a:latin typeface="Yu Gothic UI Semibold"/>
                <a:cs typeface="Yu Gothic UI Semibold"/>
              </a:rPr>
              <a:t>既得権益と闘う成長戦略</a:t>
            </a:r>
            <a:endParaRPr sz="1200">
              <a:latin typeface="Yu Gothic UI Semibold"/>
              <a:cs typeface="Yu Gothic UI Semibold"/>
            </a:endParaRPr>
          </a:p>
        </p:txBody>
      </p:sp>
      <p:sp>
        <p:nvSpPr>
          <p:cNvPr id="19" name="object 19"/>
          <p:cNvSpPr txBox="1"/>
          <p:nvPr/>
        </p:nvSpPr>
        <p:spPr>
          <a:xfrm>
            <a:off x="3632012" y="3748825"/>
            <a:ext cx="5869940" cy="208279"/>
          </a:xfrm>
          <a:prstGeom prst="rect">
            <a:avLst/>
          </a:prstGeom>
        </p:spPr>
        <p:txBody>
          <a:bodyPr wrap="square" lIns="0" tIns="12700" rIns="0" bIns="0" rtlCol="0" vert="horz">
            <a:spAutoFit/>
          </a:bodyPr>
          <a:lstStyle/>
          <a:p>
            <a:pPr marL="12700">
              <a:lnSpc>
                <a:spcPct val="100000"/>
              </a:lnSpc>
              <a:spcBef>
                <a:spcPts val="100"/>
              </a:spcBef>
            </a:pPr>
            <a:r>
              <a:rPr dirty="0" sz="1050" spc="-10" b="1">
                <a:latin typeface="Yu Gothic UI Semibold"/>
                <a:cs typeface="Yu Gothic UI Semibold"/>
              </a:rPr>
              <a:t>(</a:t>
            </a:r>
            <a:r>
              <a:rPr dirty="0" sz="1050" spc="80" b="1">
                <a:latin typeface="Yu Gothic UI Semibold"/>
                <a:cs typeface="Yu Gothic UI Semibold"/>
              </a:rPr>
              <a:t>成長</a:t>
            </a:r>
            <a:r>
              <a:rPr dirty="0" sz="1050" spc="65" b="1">
                <a:latin typeface="Yu Gothic UI Semibold"/>
                <a:cs typeface="Yu Gothic UI Semibold"/>
              </a:rPr>
              <a:t>を</a:t>
            </a:r>
            <a:r>
              <a:rPr dirty="0" sz="1050" spc="80" b="1">
                <a:latin typeface="Yu Gothic UI Semibold"/>
                <a:cs typeface="Yu Gothic UI Semibold"/>
              </a:rPr>
              <a:t>阻害</a:t>
            </a:r>
            <a:r>
              <a:rPr dirty="0" sz="1050" spc="50" b="1">
                <a:latin typeface="Yu Gothic UI Semibold"/>
                <a:cs typeface="Yu Gothic UI Semibold"/>
              </a:rPr>
              <a:t>す</a:t>
            </a:r>
            <a:r>
              <a:rPr dirty="0" sz="1050" spc="105" b="1">
                <a:latin typeface="Yu Gothic UI Semibold"/>
                <a:cs typeface="Yu Gothic UI Semibold"/>
              </a:rPr>
              <a:t>る</a:t>
            </a:r>
            <a:r>
              <a:rPr dirty="0" sz="1050" spc="120" b="1">
                <a:latin typeface="Yu Gothic UI Semibold"/>
                <a:cs typeface="Yu Gothic UI Semibold"/>
              </a:rPr>
              <a:t>要</a:t>
            </a:r>
            <a:r>
              <a:rPr dirty="0" sz="1050" spc="145" b="1">
                <a:latin typeface="Yu Gothic UI Semibold"/>
                <a:cs typeface="Yu Gothic UI Semibold"/>
              </a:rPr>
              <a:t>因</a:t>
            </a:r>
            <a:r>
              <a:rPr dirty="0" sz="1050" spc="90" b="1">
                <a:latin typeface="Yu Gothic UI Semibold"/>
                <a:cs typeface="Yu Gothic UI Semibold"/>
              </a:rPr>
              <a:t>を</a:t>
            </a:r>
            <a:r>
              <a:rPr dirty="0" sz="1050" spc="10" b="1">
                <a:latin typeface="Yu Gothic UI Semibold"/>
                <a:cs typeface="Yu Gothic UI Semibold"/>
              </a:rPr>
              <a:t>徹</a:t>
            </a:r>
            <a:r>
              <a:rPr dirty="0" sz="1050" spc="-10" b="1">
                <a:latin typeface="Yu Gothic UI Semibold"/>
                <a:cs typeface="Yu Gothic UI Semibold"/>
              </a:rPr>
              <a:t>底</a:t>
            </a:r>
            <a:r>
              <a:rPr dirty="0" sz="1050" spc="270" b="1">
                <a:latin typeface="Yu Gothic UI Semibold"/>
                <a:cs typeface="Yu Gothic UI Semibold"/>
              </a:rPr>
              <a:t>して</a:t>
            </a:r>
            <a:r>
              <a:rPr dirty="0" sz="1050" spc="195" b="1">
                <a:latin typeface="Yu Gothic UI Semibold"/>
                <a:cs typeface="Yu Gothic UI Semibold"/>
              </a:rPr>
              <a:t>取</a:t>
            </a:r>
            <a:r>
              <a:rPr dirty="0" sz="1050" spc="114" b="1">
                <a:latin typeface="Yu Gothic UI Semibold"/>
                <a:cs typeface="Yu Gothic UI Semibold"/>
              </a:rPr>
              <a:t>り</a:t>
            </a:r>
            <a:r>
              <a:rPr dirty="0" sz="1050" spc="260" b="1">
                <a:latin typeface="Yu Gothic UI Semibold"/>
                <a:cs typeface="Yu Gothic UI Semibold"/>
              </a:rPr>
              <a:t>除</a:t>
            </a:r>
            <a:r>
              <a:rPr dirty="0" sz="1050" spc="140" b="1">
                <a:latin typeface="Yu Gothic UI Semibold"/>
                <a:cs typeface="Yu Gothic UI Semibold"/>
              </a:rPr>
              <a:t>く</a:t>
            </a:r>
            <a:r>
              <a:rPr dirty="0" sz="1050" spc="-10" b="1">
                <a:latin typeface="Yu Gothic UI Semibold"/>
                <a:cs typeface="Yu Gothic UI Semibold"/>
              </a:rPr>
              <a:t>)</a:t>
            </a:r>
            <a:r>
              <a:rPr dirty="0" sz="1200" spc="204" b="1">
                <a:latin typeface="Yu Gothic UI Semibold"/>
                <a:cs typeface="Yu Gothic UI Semibold"/>
              </a:rPr>
              <a:t>、</a:t>
            </a:r>
            <a:r>
              <a:rPr dirty="0" sz="1200" spc="225" b="1">
                <a:latin typeface="Yu Gothic UI Semibold"/>
                <a:cs typeface="Yu Gothic UI Semibold"/>
              </a:rPr>
              <a:t>イ</a:t>
            </a:r>
            <a:r>
              <a:rPr dirty="0" sz="1200" spc="204" b="1">
                <a:latin typeface="Yu Gothic UI Semibold"/>
                <a:cs typeface="Yu Gothic UI Semibold"/>
              </a:rPr>
              <a:t>ノ</a:t>
            </a:r>
            <a:r>
              <a:rPr dirty="0" sz="1200" spc="265" b="1">
                <a:latin typeface="Yu Gothic UI Semibold"/>
                <a:cs typeface="Yu Gothic UI Semibold"/>
              </a:rPr>
              <a:t>ベ</a:t>
            </a:r>
            <a:r>
              <a:rPr dirty="0" sz="1200" spc="204" b="1">
                <a:latin typeface="Yu Gothic UI Semibold"/>
                <a:cs typeface="Yu Gothic UI Semibold"/>
              </a:rPr>
              <a:t>ー</a:t>
            </a:r>
            <a:r>
              <a:rPr dirty="0" sz="1200" spc="254" b="1">
                <a:latin typeface="Yu Gothic UI Semibold"/>
                <a:cs typeface="Yu Gothic UI Semibold"/>
              </a:rPr>
              <a:t>シ</a:t>
            </a:r>
            <a:r>
              <a:rPr dirty="0" sz="1200" spc="195" b="1">
                <a:latin typeface="Yu Gothic UI Semibold"/>
                <a:cs typeface="Yu Gothic UI Semibold"/>
              </a:rPr>
              <a:t>ョ</a:t>
            </a:r>
            <a:r>
              <a:rPr dirty="0" sz="1200" spc="240" b="1">
                <a:latin typeface="Yu Gothic UI Semibold"/>
                <a:cs typeface="Yu Gothic UI Semibold"/>
              </a:rPr>
              <a:t>ン</a:t>
            </a:r>
            <a:r>
              <a:rPr dirty="0" sz="1200" spc="310" b="1">
                <a:latin typeface="Yu Gothic UI Semibold"/>
                <a:cs typeface="Yu Gothic UI Semibold"/>
              </a:rPr>
              <a:t>促進</a:t>
            </a:r>
            <a:r>
              <a:rPr dirty="0" sz="1200" spc="260" b="1">
                <a:latin typeface="Yu Gothic UI Semibold"/>
                <a:cs typeface="Yu Gothic UI Semibold"/>
              </a:rPr>
              <a:t>の</a:t>
            </a:r>
            <a:r>
              <a:rPr dirty="0" sz="1200" spc="250" b="1">
                <a:latin typeface="Yu Gothic UI Semibold"/>
                <a:cs typeface="Yu Gothic UI Semibold"/>
              </a:rPr>
              <a:t>た</a:t>
            </a:r>
            <a:r>
              <a:rPr dirty="0" sz="1200" spc="260" b="1">
                <a:latin typeface="Yu Gothic UI Semibold"/>
                <a:cs typeface="Yu Gothic UI Semibold"/>
              </a:rPr>
              <a:t>めの</a:t>
            </a:r>
            <a:r>
              <a:rPr dirty="0" sz="1200" spc="75" b="1">
                <a:latin typeface="Yu Gothic UI Semibold"/>
                <a:cs typeface="Yu Gothic UI Semibold"/>
              </a:rPr>
              <a:t>徹底</a:t>
            </a:r>
            <a:r>
              <a:rPr dirty="0" sz="1200" spc="50" b="1">
                <a:latin typeface="Yu Gothic UI Semibold"/>
                <a:cs typeface="Yu Gothic UI Semibold"/>
              </a:rPr>
              <a:t>し</a:t>
            </a:r>
            <a:r>
              <a:rPr dirty="0" sz="1200" spc="60" b="1">
                <a:latin typeface="Yu Gothic UI Semibold"/>
                <a:cs typeface="Yu Gothic UI Semibold"/>
              </a:rPr>
              <a:t>た</a:t>
            </a:r>
            <a:r>
              <a:rPr dirty="0" sz="1200" spc="75" b="1">
                <a:latin typeface="Yu Gothic UI Semibold"/>
                <a:cs typeface="Yu Gothic UI Semibold"/>
              </a:rPr>
              <a:t>規制改革</a:t>
            </a:r>
            <a:endParaRPr sz="1200">
              <a:latin typeface="Yu Gothic UI Semibold"/>
              <a:cs typeface="Yu Gothic UI Semibold"/>
            </a:endParaRPr>
          </a:p>
        </p:txBody>
      </p:sp>
      <p:sp>
        <p:nvSpPr>
          <p:cNvPr id="20" name="object 20"/>
          <p:cNvSpPr txBox="1"/>
          <p:nvPr/>
        </p:nvSpPr>
        <p:spPr>
          <a:xfrm>
            <a:off x="279212" y="753704"/>
            <a:ext cx="7402195" cy="1009015"/>
          </a:xfrm>
          <a:prstGeom prst="rect">
            <a:avLst/>
          </a:prstGeom>
        </p:spPr>
        <p:txBody>
          <a:bodyPr wrap="square" lIns="0" tIns="12700" rIns="0" bIns="0" rtlCol="0" vert="horz">
            <a:spAutoFit/>
          </a:bodyPr>
          <a:lstStyle/>
          <a:p>
            <a:pPr marL="1902460">
              <a:lnSpc>
                <a:spcPct val="100000"/>
              </a:lnSpc>
              <a:spcBef>
                <a:spcPts val="100"/>
              </a:spcBef>
              <a:tabLst>
                <a:tab pos="2588260" algn="l"/>
                <a:tab pos="6931659" algn="l"/>
              </a:tabLst>
            </a:pPr>
            <a:r>
              <a:rPr dirty="0" sz="1800" spc="610" b="1">
                <a:latin typeface="Yu Gothic UI Semibold"/>
                <a:cs typeface="Yu Gothic UI Semibold"/>
              </a:rPr>
              <a:t>ーー</a:t>
            </a:r>
            <a:r>
              <a:rPr dirty="0" sz="1800" spc="610" b="1">
                <a:latin typeface="Yu Gothic UI Semibold"/>
                <a:cs typeface="Yu Gothic UI Semibold"/>
              </a:rPr>
              <a:t>	</a:t>
            </a:r>
            <a:r>
              <a:rPr dirty="0" sz="1800" spc="225" b="1">
                <a:latin typeface="Yu Gothic UI Semibold"/>
                <a:cs typeface="Yu Gothic UI Semibold"/>
              </a:rPr>
              <a:t>キーコンセプト：維新八策より一部抜粋</a:t>
            </a:r>
            <a:r>
              <a:rPr dirty="0" sz="1800" spc="225" b="1">
                <a:latin typeface="Yu Gothic UI Semibold"/>
                <a:cs typeface="Yu Gothic UI Semibold"/>
              </a:rPr>
              <a:t>	</a:t>
            </a:r>
            <a:r>
              <a:rPr dirty="0" sz="1800" spc="610" b="1">
                <a:latin typeface="Yu Gothic UI Semibold"/>
                <a:cs typeface="Yu Gothic UI Semibold"/>
              </a:rPr>
              <a:t>ーー</a:t>
            </a:r>
            <a:endParaRPr sz="1800">
              <a:latin typeface="Yu Gothic UI Semibold"/>
              <a:cs typeface="Yu Gothic UI Semibold"/>
            </a:endParaRPr>
          </a:p>
          <a:p>
            <a:pPr marL="12700">
              <a:lnSpc>
                <a:spcPct val="100000"/>
              </a:lnSpc>
              <a:spcBef>
                <a:spcPts val="1260"/>
              </a:spcBef>
              <a:tabLst>
                <a:tab pos="1688464" algn="l"/>
              </a:tabLst>
            </a:pPr>
            <a:r>
              <a:rPr dirty="0" sz="1200" spc="40" b="1">
                <a:latin typeface="Yu Gothic UI Semibold"/>
                <a:cs typeface="Yu Gothic UI Semibold"/>
              </a:rPr>
              <a:t>５</a:t>
            </a:r>
            <a:r>
              <a:rPr dirty="0" sz="1200" spc="25" b="1">
                <a:latin typeface="Yu Gothic UI Semibold"/>
                <a:cs typeface="Yu Gothic UI Semibold"/>
              </a:rPr>
              <a:t>、</a:t>
            </a:r>
            <a:r>
              <a:rPr dirty="0" sz="1200" spc="40" b="1">
                <a:latin typeface="Yu Gothic UI Semibold"/>
                <a:cs typeface="Yu Gothic UI Semibold"/>
              </a:rPr>
              <a:t>社会保障制度改革	</a:t>
            </a:r>
            <a:r>
              <a:rPr dirty="0" sz="1200" b="1">
                <a:latin typeface="Yu Gothic UI Semibold"/>
                <a:cs typeface="Yu Gothic UI Semibold"/>
              </a:rPr>
              <a:t>～</a:t>
            </a:r>
            <a:r>
              <a:rPr dirty="0" sz="1200" spc="70" b="1">
                <a:latin typeface="Yu Gothic UI Semibold"/>
                <a:cs typeface="Yu Gothic UI Semibold"/>
              </a:rPr>
              <a:t>真</a:t>
            </a:r>
            <a:r>
              <a:rPr dirty="0" sz="1200" spc="55" b="1">
                <a:latin typeface="Yu Gothic UI Semibold"/>
                <a:cs typeface="Yu Gothic UI Semibold"/>
              </a:rPr>
              <a:t>の</a:t>
            </a:r>
            <a:r>
              <a:rPr dirty="0" sz="1200" spc="70" b="1">
                <a:latin typeface="Yu Gothic UI Semibold"/>
                <a:cs typeface="Yu Gothic UI Semibold"/>
              </a:rPr>
              <a:t>弱者支援</a:t>
            </a:r>
            <a:r>
              <a:rPr dirty="0" sz="1200" spc="55" b="1">
                <a:latin typeface="Yu Gothic UI Semibold"/>
                <a:cs typeface="Yu Gothic UI Semibold"/>
              </a:rPr>
              <a:t>に</a:t>
            </a:r>
            <a:r>
              <a:rPr dirty="0" sz="1200" spc="70" b="1">
                <a:latin typeface="Yu Gothic UI Semibold"/>
                <a:cs typeface="Yu Gothic UI Semibold"/>
              </a:rPr>
              <a:t>徹</a:t>
            </a:r>
            <a:r>
              <a:rPr dirty="0" sz="1200" spc="50" b="1">
                <a:latin typeface="Yu Gothic UI Semibold"/>
                <a:cs typeface="Yu Gothic UI Semibold"/>
              </a:rPr>
              <a:t>し</a:t>
            </a:r>
            <a:r>
              <a:rPr dirty="0" sz="1200" spc="70" b="1">
                <a:latin typeface="Yu Gothic UI Semibold"/>
                <a:cs typeface="Yu Gothic UI Semibold"/>
              </a:rPr>
              <a:t>持続可能</a:t>
            </a:r>
            <a:r>
              <a:rPr dirty="0" sz="1200" spc="60" b="1">
                <a:latin typeface="Yu Gothic UI Semibold"/>
                <a:cs typeface="Yu Gothic UI Semibold"/>
              </a:rPr>
              <a:t>な</a:t>
            </a:r>
            <a:r>
              <a:rPr dirty="0" sz="1200" spc="70" b="1">
                <a:latin typeface="Yu Gothic UI Semibold"/>
                <a:cs typeface="Yu Gothic UI Semibold"/>
              </a:rPr>
              <a:t>制度</a:t>
            </a:r>
            <a:r>
              <a:rPr dirty="0" sz="1200" spc="55" b="1">
                <a:latin typeface="Yu Gothic UI Semibold"/>
                <a:cs typeface="Yu Gothic UI Semibold"/>
              </a:rPr>
              <a:t>へ</a:t>
            </a:r>
            <a:r>
              <a:rPr dirty="0" sz="1200" b="1">
                <a:latin typeface="Yu Gothic UI Semibold"/>
                <a:cs typeface="Yu Gothic UI Semibold"/>
              </a:rPr>
              <a:t>～</a:t>
            </a:r>
            <a:endParaRPr sz="1200">
              <a:latin typeface="Yu Gothic UI Semibold"/>
              <a:cs typeface="Yu Gothic UI Semibold"/>
            </a:endParaRPr>
          </a:p>
          <a:p>
            <a:pPr marL="12700">
              <a:lnSpc>
                <a:spcPct val="100000"/>
              </a:lnSpc>
              <a:spcBef>
                <a:spcPts val="1440"/>
              </a:spcBef>
            </a:pPr>
            <a:r>
              <a:rPr dirty="0" sz="1200" spc="600" b="1">
                <a:latin typeface="Yu Gothic UI Semibold"/>
                <a:cs typeface="Yu Gothic UI Semibold"/>
              </a:rPr>
              <a:t>【</a:t>
            </a:r>
            <a:r>
              <a:rPr dirty="0" sz="1200" spc="105" b="1">
                <a:latin typeface="Yu Gothic UI Semibold"/>
                <a:cs typeface="Yu Gothic UI Semibold"/>
              </a:rPr>
              <a:t>理念実現</a:t>
            </a:r>
            <a:r>
              <a:rPr dirty="0" sz="1200" spc="85" b="1">
                <a:latin typeface="Yu Gothic UI Semibold"/>
                <a:cs typeface="Yu Gothic UI Semibold"/>
              </a:rPr>
              <a:t>の</a:t>
            </a:r>
            <a:r>
              <a:rPr dirty="0" sz="1200" spc="80" b="1">
                <a:latin typeface="Yu Gothic UI Semibold"/>
                <a:cs typeface="Yu Gothic UI Semibold"/>
              </a:rPr>
              <a:t>た</a:t>
            </a:r>
            <a:r>
              <a:rPr dirty="0" sz="1200" spc="85" b="1">
                <a:latin typeface="Yu Gothic UI Semibold"/>
                <a:cs typeface="Yu Gothic UI Semibold"/>
              </a:rPr>
              <a:t>めの</a:t>
            </a:r>
            <a:r>
              <a:rPr dirty="0" sz="1200" spc="105" b="1">
                <a:latin typeface="Yu Gothic UI Semibold"/>
                <a:cs typeface="Yu Gothic UI Semibold"/>
              </a:rPr>
              <a:t>大</a:t>
            </a:r>
            <a:r>
              <a:rPr dirty="0" sz="1200" spc="80" b="1">
                <a:latin typeface="Yu Gothic UI Semibold"/>
                <a:cs typeface="Yu Gothic UI Semibold"/>
              </a:rPr>
              <a:t>き</a:t>
            </a:r>
            <a:r>
              <a:rPr dirty="0" sz="1200" spc="90" b="1">
                <a:latin typeface="Yu Gothic UI Semibold"/>
                <a:cs typeface="Yu Gothic UI Semibold"/>
              </a:rPr>
              <a:t>な</a:t>
            </a:r>
            <a:r>
              <a:rPr dirty="0" sz="1200" spc="105" b="1">
                <a:latin typeface="Yu Gothic UI Semibold"/>
                <a:cs typeface="Yu Gothic UI Semibold"/>
              </a:rPr>
              <a:t>枠組</a:t>
            </a:r>
            <a:r>
              <a:rPr dirty="0" sz="1200" spc="95" b="1">
                <a:latin typeface="Yu Gothic UI Semibold"/>
                <a:cs typeface="Yu Gothic UI Semibold"/>
              </a:rPr>
              <a:t>み</a:t>
            </a:r>
            <a:r>
              <a:rPr dirty="0" sz="1200" spc="600" b="1">
                <a:latin typeface="Yu Gothic UI Semibold"/>
                <a:cs typeface="Yu Gothic UI Semibold"/>
              </a:rPr>
              <a:t>】</a:t>
            </a:r>
            <a:endParaRPr sz="1200">
              <a:latin typeface="Yu Gothic UI Semibold"/>
              <a:cs typeface="Yu Gothic UI Semibold"/>
            </a:endParaRPr>
          </a:p>
        </p:txBody>
      </p:sp>
      <p:sp>
        <p:nvSpPr>
          <p:cNvPr id="21" name="object 21"/>
          <p:cNvSpPr txBox="1"/>
          <p:nvPr/>
        </p:nvSpPr>
        <p:spPr>
          <a:xfrm>
            <a:off x="279212" y="4114585"/>
            <a:ext cx="6217920" cy="1671320"/>
          </a:xfrm>
          <a:prstGeom prst="rect">
            <a:avLst/>
          </a:prstGeom>
        </p:spPr>
        <p:txBody>
          <a:bodyPr wrap="square" lIns="0" tIns="12700" rIns="0" bIns="0" rtlCol="0" vert="horz">
            <a:spAutoFit/>
          </a:bodyPr>
          <a:lstStyle/>
          <a:p>
            <a:pPr marL="12700">
              <a:lnSpc>
                <a:spcPct val="100000"/>
              </a:lnSpc>
              <a:spcBef>
                <a:spcPts val="100"/>
              </a:spcBef>
            </a:pPr>
            <a:r>
              <a:rPr dirty="0" sz="1200" spc="600" b="1">
                <a:latin typeface="Yu Gothic UI Semibold"/>
                <a:cs typeface="Yu Gothic UI Semibold"/>
              </a:rPr>
              <a:t>【</a:t>
            </a:r>
            <a:r>
              <a:rPr dirty="0" sz="1200" spc="105" b="1">
                <a:latin typeface="Yu Gothic UI Semibold"/>
                <a:cs typeface="Yu Gothic UI Semibold"/>
              </a:rPr>
              <a:t>理念</a:t>
            </a:r>
            <a:r>
              <a:rPr dirty="0" sz="1200" spc="50" b="1">
                <a:latin typeface="Yu Gothic UI Semibold"/>
                <a:cs typeface="Yu Gothic UI Semibold"/>
              </a:rPr>
              <a:t>・</a:t>
            </a:r>
            <a:r>
              <a:rPr dirty="0" sz="1200" spc="105" b="1">
                <a:latin typeface="Yu Gothic UI Semibold"/>
                <a:cs typeface="Yu Gothic UI Semibold"/>
              </a:rPr>
              <a:t>基本方針</a:t>
            </a:r>
            <a:r>
              <a:rPr dirty="0" sz="1200" b="1">
                <a:latin typeface="Yu Gothic UI Semibold"/>
                <a:cs typeface="Yu Gothic UI Semibold"/>
              </a:rPr>
              <a:t>～雇用政策～</a:t>
            </a:r>
            <a:r>
              <a:rPr dirty="0" sz="1200" spc="600" b="1">
                <a:latin typeface="Yu Gothic UI Semibold"/>
                <a:cs typeface="Yu Gothic UI Semibold"/>
              </a:rPr>
              <a:t>】</a:t>
            </a:r>
            <a:endParaRPr sz="1200">
              <a:latin typeface="Yu Gothic UI Semibold"/>
              <a:cs typeface="Yu Gothic UI Semibold"/>
            </a:endParaRPr>
          </a:p>
          <a:p>
            <a:pPr marL="469900" indent="-304800">
              <a:lnSpc>
                <a:spcPct val="100000"/>
              </a:lnSpc>
              <a:buChar char="•"/>
              <a:tabLst>
                <a:tab pos="469265" algn="l"/>
                <a:tab pos="469900" algn="l"/>
              </a:tabLst>
            </a:pPr>
            <a:r>
              <a:rPr dirty="0" sz="1200" spc="65" b="1">
                <a:latin typeface="Yu Gothic UI Semibold"/>
                <a:cs typeface="Yu Gothic UI Semibold"/>
              </a:rPr>
              <a:t>解雇規制の緩和を含む</a:t>
            </a:r>
            <a:r>
              <a:rPr dirty="0" sz="1200" spc="20" b="1">
                <a:latin typeface="Yu Gothic UI Semibold"/>
                <a:cs typeface="Yu Gothic UI Semibold"/>
              </a:rPr>
              <a:t>労働市場の流動化</a:t>
            </a:r>
            <a:r>
              <a:rPr dirty="0" sz="1200" spc="-25" b="1">
                <a:latin typeface="Yu Gothic UI Semibold"/>
                <a:cs typeface="Yu Gothic UI Semibold"/>
              </a:rPr>
              <a:t>(</a:t>
            </a:r>
            <a:r>
              <a:rPr dirty="0" sz="1200" spc="60" b="1">
                <a:latin typeface="Yu Gothic UI Semibold"/>
                <a:cs typeface="Yu Gothic UI Semibold"/>
              </a:rPr>
              <a:t>衰退産業から成長産業への人材移動を支援</a:t>
            </a:r>
            <a:r>
              <a:rPr dirty="0" sz="1200" spc="-25" b="1">
                <a:latin typeface="Yu Gothic UI Semibold"/>
                <a:cs typeface="Yu Gothic UI Semibold"/>
              </a:rPr>
              <a:t>)</a:t>
            </a:r>
            <a:endParaRPr sz="1200">
              <a:latin typeface="Yu Gothic UI Semibold"/>
              <a:cs typeface="Yu Gothic UI Semibold"/>
            </a:endParaRPr>
          </a:p>
          <a:p>
            <a:pPr marL="469900" indent="-304800">
              <a:lnSpc>
                <a:spcPct val="100000"/>
              </a:lnSpc>
              <a:buChar char="•"/>
              <a:tabLst>
                <a:tab pos="469265" algn="l"/>
                <a:tab pos="469900" algn="l"/>
              </a:tabLst>
            </a:pPr>
            <a:r>
              <a:rPr dirty="0" sz="1200" spc="155" b="1">
                <a:latin typeface="Yu Gothic UI Semibold"/>
                <a:cs typeface="Yu Gothic UI Semibold"/>
              </a:rPr>
              <a:t>ニーズのない雇用を税で無理やり創出しない</a:t>
            </a:r>
            <a:endParaRPr sz="1200">
              <a:latin typeface="Yu Gothic UI Semibold"/>
              <a:cs typeface="Yu Gothic UI Semibold"/>
            </a:endParaRPr>
          </a:p>
          <a:p>
            <a:pPr marL="469900" indent="-304800">
              <a:lnSpc>
                <a:spcPct val="100000"/>
              </a:lnSpc>
              <a:buChar char="•"/>
              <a:tabLst>
                <a:tab pos="469265" algn="l"/>
                <a:tab pos="469900" algn="l"/>
              </a:tabLst>
            </a:pPr>
            <a:r>
              <a:rPr dirty="0" sz="1200" spc="40" b="1">
                <a:latin typeface="Yu Gothic UI Semibold"/>
                <a:cs typeface="Yu Gothic UI Semibold"/>
              </a:rPr>
              <a:t>正規雇用、非正規雇用の格差是正</a:t>
            </a:r>
            <a:endParaRPr sz="1200">
              <a:latin typeface="Yu Gothic UI Semibold"/>
              <a:cs typeface="Yu Gothic UI Semibold"/>
            </a:endParaRPr>
          </a:p>
          <a:p>
            <a:pPr marL="12700">
              <a:lnSpc>
                <a:spcPct val="100000"/>
              </a:lnSpc>
              <a:spcBef>
                <a:spcPts val="1440"/>
              </a:spcBef>
            </a:pPr>
            <a:r>
              <a:rPr dirty="0" sz="1200" spc="600" b="1">
                <a:latin typeface="Yu Gothic UI Semibold"/>
                <a:cs typeface="Yu Gothic UI Semibold"/>
              </a:rPr>
              <a:t>【</a:t>
            </a:r>
            <a:r>
              <a:rPr dirty="0" sz="1200" spc="105" b="1">
                <a:latin typeface="Yu Gothic UI Semibold"/>
                <a:cs typeface="Yu Gothic UI Semibold"/>
              </a:rPr>
              <a:t>理念</a:t>
            </a:r>
            <a:r>
              <a:rPr dirty="0" sz="1200" spc="50" b="1">
                <a:latin typeface="Yu Gothic UI Semibold"/>
                <a:cs typeface="Yu Gothic UI Semibold"/>
              </a:rPr>
              <a:t>・</a:t>
            </a:r>
            <a:r>
              <a:rPr dirty="0" sz="1200" spc="105" b="1">
                <a:latin typeface="Yu Gothic UI Semibold"/>
                <a:cs typeface="Yu Gothic UI Semibold"/>
              </a:rPr>
              <a:t>基本方針</a:t>
            </a:r>
            <a:r>
              <a:rPr dirty="0" sz="1200" b="1">
                <a:latin typeface="Yu Gothic UI Semibold"/>
                <a:cs typeface="Yu Gothic UI Semibold"/>
              </a:rPr>
              <a:t>～税制～</a:t>
            </a:r>
            <a:r>
              <a:rPr dirty="0" sz="1200" spc="600" b="1">
                <a:latin typeface="Yu Gothic UI Semibold"/>
                <a:cs typeface="Yu Gothic UI Semibold"/>
              </a:rPr>
              <a:t>】</a:t>
            </a:r>
            <a:endParaRPr sz="1200">
              <a:latin typeface="Yu Gothic UI Semibold"/>
              <a:cs typeface="Yu Gothic UI Semibold"/>
            </a:endParaRPr>
          </a:p>
          <a:p>
            <a:pPr marL="469900" indent="-304800">
              <a:lnSpc>
                <a:spcPct val="100000"/>
              </a:lnSpc>
              <a:buChar char="•"/>
              <a:tabLst>
                <a:tab pos="469265" algn="l"/>
                <a:tab pos="469900" algn="l"/>
              </a:tabLst>
            </a:pPr>
            <a:r>
              <a:rPr dirty="0" sz="1200" spc="240" b="1">
                <a:latin typeface="Yu Gothic UI Semibold"/>
                <a:cs typeface="Yu Gothic UI Semibold"/>
              </a:rPr>
              <a:t>「簡素、公平、中立」から「</a:t>
            </a:r>
            <a:r>
              <a:rPr dirty="0" sz="1200" spc="100" b="1">
                <a:latin typeface="Yu Gothic UI Semibold"/>
                <a:cs typeface="Yu Gothic UI Semibold"/>
              </a:rPr>
              <a:t>簡素、公平、活力</a:t>
            </a:r>
            <a:r>
              <a:rPr dirty="0" sz="1200" spc="195" b="1">
                <a:latin typeface="Yu Gothic UI Semibold"/>
                <a:cs typeface="Yu Gothic UI Semibold"/>
              </a:rPr>
              <a:t>」の税制へ</a:t>
            </a:r>
            <a:endParaRPr sz="1200">
              <a:latin typeface="Yu Gothic UI Semibold"/>
              <a:cs typeface="Yu Gothic UI Semibold"/>
            </a:endParaRPr>
          </a:p>
          <a:p>
            <a:pPr marL="469900" indent="-304800">
              <a:lnSpc>
                <a:spcPct val="100000"/>
              </a:lnSpc>
              <a:buChar char="•"/>
              <a:tabLst>
                <a:tab pos="469265" algn="l"/>
                <a:tab pos="469900" algn="l"/>
                <a:tab pos="1840864" algn="l"/>
                <a:tab pos="2145665" algn="l"/>
              </a:tabLst>
            </a:pPr>
            <a:r>
              <a:rPr dirty="0" sz="1200" spc="30" b="1">
                <a:latin typeface="Yu Gothic UI Semibold"/>
                <a:cs typeface="Yu Gothic UI Semibold"/>
              </a:rPr>
              <a:t>少子高齢化に対応</a:t>
            </a:r>
            <a:r>
              <a:rPr dirty="0" sz="1200" spc="30" b="1">
                <a:latin typeface="Yu Gothic UI Semibold"/>
                <a:cs typeface="Yu Gothic UI Semibold"/>
              </a:rPr>
              <a:t>	→	</a:t>
            </a:r>
            <a:r>
              <a:rPr dirty="0" sz="1200" spc="150" b="1">
                <a:latin typeface="Yu Gothic UI Semibold"/>
                <a:cs typeface="Yu Gothic UI Semibold"/>
              </a:rPr>
              <a:t>フロー課税だけでなく資産課税も重視</a:t>
            </a:r>
            <a:endParaRPr sz="1200">
              <a:latin typeface="Yu Gothic UI Semibold"/>
              <a:cs typeface="Yu Gothic UI Semibold"/>
            </a:endParaRPr>
          </a:p>
          <a:p>
            <a:pPr marL="469900" indent="-304800">
              <a:lnSpc>
                <a:spcPct val="100000"/>
              </a:lnSpc>
              <a:buChar char="•"/>
              <a:tabLst>
                <a:tab pos="469265" algn="l"/>
                <a:tab pos="469900" algn="l"/>
              </a:tabLst>
            </a:pPr>
            <a:r>
              <a:rPr dirty="0" sz="1200" spc="200" b="1">
                <a:latin typeface="Yu Gothic UI Semibold"/>
                <a:cs typeface="Yu Gothic UI Semibold"/>
              </a:rPr>
              <a:t>フローを制約しない税制、</a:t>
            </a:r>
            <a:r>
              <a:rPr dirty="0" sz="1200" spc="100" b="1">
                <a:latin typeface="Yu Gothic UI Semibold"/>
                <a:cs typeface="Yu Gothic UI Semibold"/>
              </a:rPr>
              <a:t>成長のための税制</a:t>
            </a:r>
            <a:r>
              <a:rPr dirty="0" sz="1200" spc="140" b="1">
                <a:latin typeface="Yu Gothic UI Semibold"/>
                <a:cs typeface="Yu Gothic UI Semibold"/>
              </a:rPr>
              <a:t>、消費・投資を促す税制</a:t>
            </a:r>
            <a:endParaRPr sz="1200">
              <a:latin typeface="Yu Gothic UI Semibold"/>
              <a:cs typeface="Yu Gothic UI Semibold"/>
            </a:endParaRPr>
          </a:p>
        </p:txBody>
      </p:sp>
      <p:sp>
        <p:nvSpPr>
          <p:cNvPr id="22" name="object 22"/>
          <p:cNvSpPr txBox="1"/>
          <p:nvPr/>
        </p:nvSpPr>
        <p:spPr>
          <a:xfrm>
            <a:off x="1663509" y="5917984"/>
            <a:ext cx="1384300" cy="207010"/>
          </a:xfrm>
          <a:prstGeom prst="rect">
            <a:avLst/>
          </a:prstGeom>
          <a:solidFill>
            <a:srgbClr val="FFFF00"/>
          </a:solidFill>
        </p:spPr>
        <p:txBody>
          <a:bodyPr wrap="square" lIns="0" tIns="38100" rIns="0" bIns="0" rtlCol="0" vert="horz">
            <a:spAutoFit/>
          </a:bodyPr>
          <a:lstStyle/>
          <a:p>
            <a:pPr>
              <a:lnSpc>
                <a:spcPts val="1330"/>
              </a:lnSpc>
              <a:spcBef>
                <a:spcPts val="300"/>
              </a:spcBef>
            </a:pPr>
            <a:r>
              <a:rPr dirty="0" sz="1200" spc="285" b="1">
                <a:latin typeface="Yu Gothic UI Semibold"/>
                <a:cs typeface="Yu Gothic UI Semibold"/>
              </a:rPr>
              <a:t>ベーシックインカム</a:t>
            </a:r>
            <a:endParaRPr sz="1200">
              <a:latin typeface="Yu Gothic UI Semibold"/>
              <a:cs typeface="Yu Gothic UI Semibold"/>
            </a:endParaRPr>
          </a:p>
        </p:txBody>
      </p:sp>
      <p:sp>
        <p:nvSpPr>
          <p:cNvPr id="23" name="object 23"/>
          <p:cNvSpPr txBox="1"/>
          <p:nvPr/>
        </p:nvSpPr>
        <p:spPr>
          <a:xfrm>
            <a:off x="736564" y="5943385"/>
            <a:ext cx="6073140" cy="208279"/>
          </a:xfrm>
          <a:prstGeom prst="rect">
            <a:avLst/>
          </a:prstGeom>
        </p:spPr>
        <p:txBody>
          <a:bodyPr wrap="square" lIns="0" tIns="12700" rIns="0" bIns="0" rtlCol="0" vert="horz">
            <a:spAutoFit/>
          </a:bodyPr>
          <a:lstStyle/>
          <a:p>
            <a:pPr marL="12700">
              <a:lnSpc>
                <a:spcPct val="100000"/>
              </a:lnSpc>
              <a:spcBef>
                <a:spcPts val="100"/>
              </a:spcBef>
              <a:tabLst>
                <a:tab pos="2298065" algn="l"/>
              </a:tabLst>
            </a:pPr>
            <a:r>
              <a:rPr dirty="0" sz="1200" spc="150" b="1">
                <a:latin typeface="Yu Gothic UI Semibold"/>
                <a:cs typeface="Yu Gothic UI Semibold"/>
              </a:rPr>
              <a:t>負の所得税・</a:t>
            </a:r>
            <a:r>
              <a:rPr dirty="0" sz="1200" spc="150" b="1">
                <a:latin typeface="Yu Gothic UI Semibold"/>
                <a:cs typeface="Yu Gothic UI Semibold"/>
              </a:rPr>
              <a:t>	</a:t>
            </a:r>
            <a:r>
              <a:rPr dirty="0" sz="1200" spc="114" b="1">
                <a:latin typeface="Yu Gothic UI Semibold"/>
                <a:cs typeface="Yu Gothic UI Semibold"/>
              </a:rPr>
              <a:t>的な考え方を導入、</a:t>
            </a:r>
            <a:r>
              <a:rPr dirty="0" sz="1200" spc="20" b="1">
                <a:latin typeface="Yu Gothic UI Semibold"/>
                <a:cs typeface="Yu Gothic UI Semibold"/>
              </a:rPr>
              <a:t>超簡素な税制</a:t>
            </a:r>
            <a:r>
              <a:rPr dirty="0" sz="1200" spc="-20" b="1">
                <a:latin typeface="Yu Gothic UI Semibold"/>
                <a:cs typeface="Yu Gothic UI Semibold"/>
              </a:rPr>
              <a:t>=</a:t>
            </a:r>
            <a:r>
              <a:rPr dirty="0" sz="1200" spc="285" b="1">
                <a:latin typeface="Yu Gothic UI Semibold"/>
                <a:cs typeface="Yu Gothic UI Semibold"/>
              </a:rPr>
              <a:t>フラットタックス化</a:t>
            </a:r>
            <a:endParaRPr sz="1200">
              <a:latin typeface="Yu Gothic UI Semibold"/>
              <a:cs typeface="Yu Gothic UI Semibold"/>
            </a:endParaRPr>
          </a:p>
        </p:txBody>
      </p:sp>
      <p:sp>
        <p:nvSpPr>
          <p:cNvPr id="24" name="object 24"/>
          <p:cNvSpPr txBox="1"/>
          <p:nvPr/>
        </p:nvSpPr>
        <p:spPr>
          <a:xfrm>
            <a:off x="431612" y="5760505"/>
            <a:ext cx="2962275" cy="574040"/>
          </a:xfrm>
          <a:prstGeom prst="rect">
            <a:avLst/>
          </a:prstGeom>
        </p:spPr>
        <p:txBody>
          <a:bodyPr wrap="square" lIns="0" tIns="12700" rIns="0" bIns="0" rtlCol="0" vert="horz">
            <a:spAutoFit/>
          </a:bodyPr>
          <a:lstStyle/>
          <a:p>
            <a:pPr marL="317500" indent="-304800">
              <a:lnSpc>
                <a:spcPct val="100000"/>
              </a:lnSpc>
              <a:spcBef>
                <a:spcPts val="100"/>
              </a:spcBef>
              <a:buChar char="•"/>
              <a:tabLst>
                <a:tab pos="316865" algn="l"/>
                <a:tab pos="317500" algn="l"/>
              </a:tabLst>
            </a:pPr>
            <a:r>
              <a:rPr dirty="0" sz="1200" b="1">
                <a:latin typeface="Yu Gothic UI Semibold"/>
                <a:cs typeface="Yu Gothic UI Semibold"/>
              </a:rPr>
              <a:t>受益</a:t>
            </a:r>
            <a:r>
              <a:rPr dirty="0" sz="1200" spc="-25" b="1">
                <a:latin typeface="Yu Gothic UI Semibold"/>
                <a:cs typeface="Yu Gothic UI Semibold"/>
              </a:rPr>
              <a:t>(</a:t>
            </a:r>
            <a:r>
              <a:rPr dirty="0" sz="1200" spc="-25" b="1">
                <a:latin typeface="Yu Gothic UI Semibold"/>
                <a:cs typeface="Yu Gothic UI Semibold"/>
              </a:rPr>
              <a:t>総支出</a:t>
            </a:r>
            <a:r>
              <a:rPr dirty="0" sz="1200" spc="-25" b="1">
                <a:latin typeface="Yu Gothic UI Semibold"/>
                <a:cs typeface="Yu Gothic UI Semibold"/>
              </a:rPr>
              <a:t>)</a:t>
            </a:r>
            <a:r>
              <a:rPr dirty="0" sz="1200" spc="105" b="1">
                <a:latin typeface="Yu Gothic UI Semibold"/>
                <a:cs typeface="Yu Gothic UI Semibold"/>
              </a:rPr>
              <a:t>と負担</a:t>
            </a:r>
            <a:r>
              <a:rPr dirty="0" sz="1200" spc="-25" b="1">
                <a:latin typeface="Yu Gothic UI Semibold"/>
                <a:cs typeface="Yu Gothic UI Semibold"/>
              </a:rPr>
              <a:t>(</a:t>
            </a:r>
            <a:r>
              <a:rPr dirty="0" sz="1200" spc="-25" b="1">
                <a:latin typeface="Yu Gothic UI Semibold"/>
                <a:cs typeface="Yu Gothic UI Semibold"/>
              </a:rPr>
              <a:t>総収入</a:t>
            </a:r>
            <a:r>
              <a:rPr dirty="0" sz="1200" spc="-25" b="1">
                <a:latin typeface="Yu Gothic UI Semibold"/>
                <a:cs typeface="Yu Gothic UI Semibold"/>
              </a:rPr>
              <a:t>)</a:t>
            </a:r>
            <a:r>
              <a:rPr dirty="0" sz="1200" spc="254" b="1">
                <a:latin typeface="Yu Gothic UI Semibold"/>
                <a:cs typeface="Yu Gothic UI Semibold"/>
              </a:rPr>
              <a:t>のバランス</a:t>
            </a:r>
            <a:endParaRPr sz="1200">
              <a:latin typeface="Yu Gothic UI Semibold"/>
              <a:cs typeface="Yu Gothic UI Semibold"/>
            </a:endParaRPr>
          </a:p>
          <a:p>
            <a:pPr marL="12700">
              <a:lnSpc>
                <a:spcPct val="100000"/>
              </a:lnSpc>
            </a:pPr>
            <a:r>
              <a:rPr dirty="0" sz="1200" spc="850" b="1">
                <a:latin typeface="Yu Gothic UI Semibold"/>
                <a:cs typeface="Yu Gothic UI Semibold"/>
              </a:rPr>
              <a:t>・</a:t>
            </a:r>
            <a:endParaRPr sz="1200">
              <a:latin typeface="Yu Gothic UI Semibold"/>
              <a:cs typeface="Yu Gothic UI Semibold"/>
            </a:endParaRPr>
          </a:p>
          <a:p>
            <a:pPr marL="12700">
              <a:lnSpc>
                <a:spcPct val="100000"/>
              </a:lnSpc>
            </a:pPr>
            <a:r>
              <a:rPr dirty="0" sz="1200" spc="850" b="1">
                <a:latin typeface="Yu Gothic UI Semibold"/>
                <a:cs typeface="Yu Gothic UI Semibold"/>
              </a:rPr>
              <a:t>・</a:t>
            </a:r>
            <a:endParaRPr sz="1200">
              <a:latin typeface="Yu Gothic UI Semibold"/>
              <a:cs typeface="Yu Gothic UI Semibold"/>
            </a:endParaRPr>
          </a:p>
        </p:txBody>
      </p:sp>
      <p:sp>
        <p:nvSpPr>
          <p:cNvPr id="25" name="object 25"/>
          <p:cNvSpPr txBox="1"/>
          <p:nvPr/>
        </p:nvSpPr>
        <p:spPr>
          <a:xfrm>
            <a:off x="749109" y="6124993"/>
            <a:ext cx="2908300" cy="207010"/>
          </a:xfrm>
          <a:prstGeom prst="rect">
            <a:avLst/>
          </a:prstGeom>
          <a:solidFill>
            <a:srgbClr val="FFFF00"/>
          </a:solidFill>
        </p:spPr>
        <p:txBody>
          <a:bodyPr wrap="square" lIns="0" tIns="13970" rIns="0" bIns="0" rtlCol="0" vert="horz">
            <a:spAutoFit/>
          </a:bodyPr>
          <a:lstStyle/>
          <a:p>
            <a:pPr>
              <a:lnSpc>
                <a:spcPct val="100000"/>
              </a:lnSpc>
              <a:spcBef>
                <a:spcPts val="110"/>
              </a:spcBef>
            </a:pPr>
            <a:r>
              <a:rPr dirty="0" sz="1200" spc="110" b="1">
                <a:latin typeface="Yu Gothic UI Semibold"/>
                <a:cs typeface="Yu Gothic UI Semibold"/>
              </a:rPr>
              <a:t>所得課税、消費課税、資産課税のバランス</a:t>
            </a:r>
            <a:endParaRPr sz="1200">
              <a:latin typeface="Yu Gothic UI Semibold"/>
              <a:cs typeface="Yu Gothic UI Semibold"/>
            </a:endParaRPr>
          </a:p>
        </p:txBody>
      </p:sp>
      <p:sp>
        <p:nvSpPr>
          <p:cNvPr id="26" name="object 26"/>
          <p:cNvSpPr txBox="1">
            <a:spLocks noGrp="1"/>
          </p:cNvSpPr>
          <p:nvPr>
            <p:ph type="title"/>
          </p:nvPr>
        </p:nvSpPr>
        <p:spPr>
          <a:xfrm>
            <a:off x="279212" y="135509"/>
            <a:ext cx="6741795" cy="391160"/>
          </a:xfrm>
          <a:prstGeom prst="rect"/>
        </p:spPr>
        <p:txBody>
          <a:bodyPr wrap="square" lIns="0" tIns="12700" rIns="0" bIns="0" rtlCol="0" vert="horz">
            <a:spAutoFit/>
          </a:bodyPr>
          <a:lstStyle/>
          <a:p>
            <a:pPr marL="12700">
              <a:lnSpc>
                <a:spcPct val="100000"/>
              </a:lnSpc>
              <a:spcBef>
                <a:spcPts val="100"/>
              </a:spcBef>
            </a:pPr>
            <a:r>
              <a:rPr dirty="0" u="none" b="1">
                <a:solidFill>
                  <a:srgbClr val="000000"/>
                </a:solidFill>
                <a:latin typeface="MS PGothic"/>
                <a:cs typeface="MS PGothic"/>
              </a:rPr>
              <a:t>維新八策</a:t>
            </a:r>
            <a:r>
              <a:rPr dirty="0" u="none" spc="10" b="1">
                <a:solidFill>
                  <a:srgbClr val="000000"/>
                </a:solidFill>
                <a:latin typeface="MS PGothic"/>
                <a:cs typeface="MS PGothic"/>
              </a:rPr>
              <a:t>（</a:t>
            </a:r>
            <a:r>
              <a:rPr dirty="0" u="none" b="1">
                <a:solidFill>
                  <a:srgbClr val="000000"/>
                </a:solidFill>
                <a:latin typeface="Arial"/>
                <a:cs typeface="Arial"/>
              </a:rPr>
              <a:t>201</a:t>
            </a:r>
            <a:r>
              <a:rPr dirty="0" u="none" spc="5" b="1">
                <a:solidFill>
                  <a:srgbClr val="000000"/>
                </a:solidFill>
                <a:latin typeface="Arial"/>
                <a:cs typeface="Arial"/>
              </a:rPr>
              <a:t>2</a:t>
            </a:r>
            <a:r>
              <a:rPr dirty="0" u="none" spc="5" b="1">
                <a:solidFill>
                  <a:srgbClr val="000000"/>
                </a:solidFill>
                <a:latin typeface="MS PGothic"/>
                <a:cs typeface="MS PGothic"/>
              </a:rPr>
              <a:t>年版）</a:t>
            </a:r>
            <a:r>
              <a:rPr dirty="0" u="none" spc="-15" b="1">
                <a:solidFill>
                  <a:srgbClr val="000000"/>
                </a:solidFill>
                <a:latin typeface="MS PGothic"/>
                <a:cs typeface="MS PGothic"/>
              </a:rPr>
              <a:t>の</a:t>
            </a:r>
            <a:r>
              <a:rPr dirty="0" u="none" spc="5" b="1">
                <a:solidFill>
                  <a:srgbClr val="000000"/>
                </a:solidFill>
                <a:latin typeface="MS PGothic"/>
                <a:cs typeface="MS PGothic"/>
              </a:rPr>
              <a:t>政</a:t>
            </a:r>
            <a:r>
              <a:rPr dirty="0" u="none" spc="-10" b="1">
                <a:solidFill>
                  <a:srgbClr val="000000"/>
                </a:solidFill>
                <a:latin typeface="MS PGothic"/>
                <a:cs typeface="MS PGothic"/>
              </a:rPr>
              <a:t>策</a:t>
            </a:r>
            <a:r>
              <a:rPr dirty="0" u="none" spc="5" b="1">
                <a:solidFill>
                  <a:srgbClr val="000000"/>
                </a:solidFill>
                <a:latin typeface="MS PGothic"/>
                <a:cs typeface="MS PGothic"/>
              </a:rPr>
              <a:t>思想</a:t>
            </a:r>
            <a:r>
              <a:rPr dirty="0" u="none" spc="-10" b="1">
                <a:solidFill>
                  <a:srgbClr val="000000"/>
                </a:solidFill>
                <a:latin typeface="MS PGothic"/>
                <a:cs typeface="MS PGothic"/>
              </a:rPr>
              <a:t>の</a:t>
            </a:r>
            <a:r>
              <a:rPr dirty="0" u="none" spc="5" b="1">
                <a:solidFill>
                  <a:srgbClr val="000000"/>
                </a:solidFill>
                <a:latin typeface="MS PGothic"/>
                <a:cs typeface="MS PGothic"/>
              </a:rPr>
              <a:t>原点</a:t>
            </a:r>
            <a:r>
              <a:rPr dirty="0" u="none" spc="-10" b="1">
                <a:solidFill>
                  <a:srgbClr val="000000"/>
                </a:solidFill>
                <a:latin typeface="MS PGothic"/>
                <a:cs typeface="MS PGothic"/>
              </a:rPr>
              <a:t>に</a:t>
            </a:r>
            <a:r>
              <a:rPr dirty="0" u="none" b="1">
                <a:solidFill>
                  <a:srgbClr val="000000"/>
                </a:solidFill>
                <a:latin typeface="MS PGothic"/>
                <a:cs typeface="MS PGothic"/>
              </a:rPr>
              <a:t>立</a:t>
            </a:r>
            <a:r>
              <a:rPr dirty="0" u="none" spc="-5" b="1">
                <a:solidFill>
                  <a:srgbClr val="000000"/>
                </a:solidFill>
                <a:latin typeface="MS PGothic"/>
                <a:cs typeface="MS PGothic"/>
              </a:rPr>
              <a:t>ち</a:t>
            </a:r>
            <a:r>
              <a:rPr dirty="0" u="none" spc="5" b="1">
                <a:solidFill>
                  <a:srgbClr val="000000"/>
                </a:solidFill>
                <a:latin typeface="MS PGothic"/>
                <a:cs typeface="MS PGothic"/>
              </a:rPr>
              <a:t>返る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5839" y="674502"/>
            <a:ext cx="9210141" cy="5583377"/>
          </a:xfrm>
          <a:prstGeom prst="rect">
            <a:avLst/>
          </a:prstGeom>
        </p:spPr>
      </p:pic>
      <p:sp>
        <p:nvSpPr>
          <p:cNvPr id="3" name="object 3"/>
          <p:cNvSpPr txBox="1"/>
          <p:nvPr/>
        </p:nvSpPr>
        <p:spPr>
          <a:xfrm>
            <a:off x="5895836" y="6246047"/>
            <a:ext cx="3703320" cy="147320"/>
          </a:xfrm>
          <a:prstGeom prst="rect">
            <a:avLst/>
          </a:prstGeom>
        </p:spPr>
        <p:txBody>
          <a:bodyPr wrap="square" lIns="0" tIns="12700" rIns="0" bIns="0" rtlCol="0" vert="horz">
            <a:spAutoFit/>
          </a:bodyPr>
          <a:lstStyle/>
          <a:p>
            <a:pPr marL="12700">
              <a:lnSpc>
                <a:spcPct val="100000"/>
              </a:lnSpc>
              <a:spcBef>
                <a:spcPts val="100"/>
              </a:spcBef>
            </a:pPr>
            <a:r>
              <a:rPr dirty="0" sz="800" spc="60" b="1">
                <a:solidFill>
                  <a:srgbClr val="7E7E7E"/>
                </a:solidFill>
                <a:latin typeface="Yu Gothic UI Semibold"/>
                <a:cs typeface="Yu Gothic UI Semibold"/>
              </a:rPr>
              <a:t>引用：内閣府</a:t>
            </a:r>
            <a:r>
              <a:rPr dirty="0" sz="800" spc="30" b="1">
                <a:solidFill>
                  <a:srgbClr val="7E7E7E"/>
                </a:solidFill>
                <a:latin typeface="Yu Gothic UI Semibold"/>
                <a:cs typeface="Yu Gothic UI Semibold"/>
              </a:rPr>
              <a:t>「</a:t>
            </a:r>
            <a:r>
              <a:rPr dirty="0" sz="800" spc="25" b="1">
                <a:solidFill>
                  <a:srgbClr val="7E7E7E"/>
                </a:solidFill>
                <a:latin typeface="Yu Gothic UI Semibold"/>
                <a:cs typeface="Yu Gothic UI Semibold"/>
              </a:rPr>
              <a:t>2019</a:t>
            </a:r>
            <a:r>
              <a:rPr dirty="0" sz="800" spc="65" b="1">
                <a:solidFill>
                  <a:srgbClr val="7E7E7E"/>
                </a:solidFill>
                <a:latin typeface="Yu Gothic UI Semibold"/>
                <a:cs typeface="Yu Gothic UI Semibold"/>
              </a:rPr>
              <a:t>年度（令和元年度）国民経済計算年次推計</a:t>
            </a:r>
            <a:r>
              <a:rPr dirty="0" sz="800" spc="55" b="1">
                <a:solidFill>
                  <a:srgbClr val="7E7E7E"/>
                </a:solidFill>
                <a:latin typeface="Yu Gothic UI Semibold"/>
                <a:cs typeface="Yu Gothic UI Semibold"/>
              </a:rPr>
              <a:t>のポ</a:t>
            </a:r>
            <a:r>
              <a:rPr dirty="0" sz="800" spc="45" b="1">
                <a:solidFill>
                  <a:srgbClr val="7E7E7E"/>
                </a:solidFill>
                <a:latin typeface="Yu Gothic UI Semibold"/>
                <a:cs typeface="Yu Gothic UI Semibold"/>
              </a:rPr>
              <a:t>イ</a:t>
            </a:r>
            <a:r>
              <a:rPr dirty="0" sz="800" spc="50" b="1">
                <a:solidFill>
                  <a:srgbClr val="7E7E7E"/>
                </a:solidFill>
                <a:latin typeface="Yu Gothic UI Semibold"/>
                <a:cs typeface="Yu Gothic UI Semibold"/>
              </a:rPr>
              <a:t>ン</a:t>
            </a:r>
            <a:r>
              <a:rPr dirty="0" sz="800" spc="45" b="1">
                <a:solidFill>
                  <a:srgbClr val="7E7E7E"/>
                </a:solidFill>
                <a:latin typeface="Yu Gothic UI Semibold"/>
                <a:cs typeface="Yu Gothic UI Semibold"/>
              </a:rPr>
              <a:t>ト</a:t>
            </a:r>
            <a:r>
              <a:rPr dirty="0" sz="800" spc="30" b="1">
                <a:solidFill>
                  <a:srgbClr val="7E7E7E"/>
                </a:solidFill>
                <a:latin typeface="Yu Gothic UI Semibold"/>
                <a:cs typeface="Yu Gothic UI Semibold"/>
              </a:rPr>
              <a:t>」</a:t>
            </a:r>
            <a:r>
              <a:rPr dirty="0" sz="800" spc="50" b="1">
                <a:solidFill>
                  <a:srgbClr val="7E7E7E"/>
                </a:solidFill>
                <a:latin typeface="Yu Gothic UI Semibold"/>
                <a:cs typeface="Yu Gothic UI Semibold"/>
              </a:rPr>
              <a:t>よ</a:t>
            </a:r>
            <a:r>
              <a:rPr dirty="0" sz="800" spc="45" b="1">
                <a:solidFill>
                  <a:srgbClr val="7E7E7E"/>
                </a:solidFill>
                <a:latin typeface="Yu Gothic UI Semibold"/>
                <a:cs typeface="Yu Gothic UI Semibold"/>
              </a:rPr>
              <a:t>り</a:t>
            </a:r>
            <a:endParaRPr sz="800">
              <a:latin typeface="Yu Gothic UI Semibold"/>
              <a:cs typeface="Yu Gothic UI Semibold"/>
            </a:endParaRPr>
          </a:p>
        </p:txBody>
      </p:sp>
      <p:sp>
        <p:nvSpPr>
          <p:cNvPr id="4" name="object 4"/>
          <p:cNvSpPr txBox="1">
            <a:spLocks noGrp="1"/>
          </p:cNvSpPr>
          <p:nvPr>
            <p:ph type="title"/>
          </p:nvPr>
        </p:nvSpPr>
        <p:spPr>
          <a:xfrm>
            <a:off x="351790" y="131871"/>
            <a:ext cx="2379980" cy="330200"/>
          </a:xfrm>
          <a:prstGeom prst="rect"/>
        </p:spPr>
        <p:txBody>
          <a:bodyPr wrap="square" lIns="0" tIns="12700" rIns="0" bIns="0" rtlCol="0" vert="horz">
            <a:spAutoFit/>
          </a:bodyPr>
          <a:lstStyle/>
          <a:p>
            <a:pPr marL="12700">
              <a:lnSpc>
                <a:spcPct val="100000"/>
              </a:lnSpc>
              <a:spcBef>
                <a:spcPts val="100"/>
              </a:spcBef>
            </a:pPr>
            <a:r>
              <a:rPr dirty="0" u="none" sz="2000">
                <a:solidFill>
                  <a:srgbClr val="000000"/>
                </a:solidFill>
              </a:rPr>
              <a:t>名目</a:t>
            </a:r>
            <a:r>
              <a:rPr dirty="0" u="none" sz="2000" spc="245">
                <a:solidFill>
                  <a:srgbClr val="000000"/>
                </a:solidFill>
              </a:rPr>
              <a:t>G</a:t>
            </a:r>
            <a:r>
              <a:rPr dirty="0" u="none" sz="2000" spc="155">
                <a:solidFill>
                  <a:srgbClr val="000000"/>
                </a:solidFill>
              </a:rPr>
              <a:t>D</a:t>
            </a:r>
            <a:r>
              <a:rPr dirty="0" u="none" sz="2000" spc="135">
                <a:solidFill>
                  <a:srgbClr val="000000"/>
                </a:solidFill>
              </a:rPr>
              <a:t>P</a:t>
            </a:r>
            <a:r>
              <a:rPr dirty="0" u="none" sz="2000" spc="65">
                <a:solidFill>
                  <a:srgbClr val="000000"/>
                </a:solidFill>
              </a:rPr>
              <a:t>の国際比較</a:t>
            </a:r>
            <a:endParaRPr sz="2000"/>
          </a:p>
        </p:txBody>
      </p:sp>
      <p:sp>
        <p:nvSpPr>
          <p:cNvPr id="5" name="object 5"/>
          <p:cNvSpPr/>
          <p:nvPr/>
        </p:nvSpPr>
        <p:spPr>
          <a:xfrm>
            <a:off x="367029" y="2104389"/>
            <a:ext cx="9194800" cy="287020"/>
          </a:xfrm>
          <a:custGeom>
            <a:avLst/>
            <a:gdLst/>
            <a:ahLst/>
            <a:cxnLst/>
            <a:rect l="l" t="t" r="r" b="b"/>
            <a:pathLst>
              <a:path w="9194800" h="287019">
                <a:moveTo>
                  <a:pt x="0" y="0"/>
                </a:moveTo>
                <a:lnTo>
                  <a:pt x="9194800" y="0"/>
                </a:lnTo>
                <a:lnTo>
                  <a:pt x="9194800" y="287020"/>
                </a:lnTo>
                <a:lnTo>
                  <a:pt x="0" y="287020"/>
                </a:lnTo>
                <a:lnTo>
                  <a:pt x="0" y="0"/>
                </a:lnTo>
                <a:close/>
              </a:path>
            </a:pathLst>
          </a:custGeom>
          <a:ln w="28575">
            <a:solidFill>
              <a:srgbClr val="FF0000"/>
            </a:solidFill>
          </a:ln>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a:t>
            </a:r>
          </a:p>
        </p:txBody>
      </p:sp>
      <p:sp>
        <p:nvSpPr>
          <p:cNvPr id="7" name="object 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219" y="138640"/>
            <a:ext cx="3987800" cy="391160"/>
          </a:xfrm>
          <a:prstGeom prst="rect"/>
        </p:spPr>
        <p:txBody>
          <a:bodyPr wrap="square" lIns="0" tIns="12700" rIns="0" bIns="0" rtlCol="0" vert="horz">
            <a:spAutoFit/>
          </a:bodyPr>
          <a:lstStyle/>
          <a:p>
            <a:pPr marL="12700">
              <a:lnSpc>
                <a:spcPct val="100000"/>
              </a:lnSpc>
              <a:spcBef>
                <a:spcPts val="100"/>
              </a:spcBef>
            </a:pPr>
            <a:r>
              <a:rPr dirty="0" u="none" spc="245">
                <a:solidFill>
                  <a:srgbClr val="000000"/>
                </a:solidFill>
              </a:rPr>
              <a:t>政治・行政・政策の三層構</a:t>
            </a:r>
            <a:r>
              <a:rPr dirty="0" u="none" spc="-140">
                <a:solidFill>
                  <a:srgbClr val="000000"/>
                </a:solidFill>
              </a:rPr>
              <a:t>造</a:t>
            </a:r>
          </a:p>
        </p:txBody>
      </p:sp>
      <p:grpSp>
        <p:nvGrpSpPr>
          <p:cNvPr id="3" name="object 3"/>
          <p:cNvGrpSpPr/>
          <p:nvPr/>
        </p:nvGrpSpPr>
        <p:grpSpPr>
          <a:xfrm>
            <a:off x="1564639" y="708659"/>
            <a:ext cx="7426959" cy="5405120"/>
            <a:chOff x="1564639" y="708659"/>
            <a:chExt cx="7426959" cy="5405120"/>
          </a:xfrm>
        </p:grpSpPr>
        <p:sp>
          <p:nvSpPr>
            <p:cNvPr id="4" name="object 4"/>
            <p:cNvSpPr/>
            <p:nvPr/>
          </p:nvSpPr>
          <p:spPr>
            <a:xfrm>
              <a:off x="1583689" y="727709"/>
              <a:ext cx="7388859" cy="5367020"/>
            </a:xfrm>
            <a:custGeom>
              <a:avLst/>
              <a:gdLst/>
              <a:ahLst/>
              <a:cxnLst/>
              <a:rect l="l" t="t" r="r" b="b"/>
              <a:pathLst>
                <a:path w="7388859" h="5367020">
                  <a:moveTo>
                    <a:pt x="7388859" y="0"/>
                  </a:moveTo>
                  <a:lnTo>
                    <a:pt x="0" y="0"/>
                  </a:lnTo>
                  <a:lnTo>
                    <a:pt x="0" y="5367020"/>
                  </a:lnTo>
                  <a:lnTo>
                    <a:pt x="7388859" y="5367020"/>
                  </a:lnTo>
                  <a:lnTo>
                    <a:pt x="7388859" y="0"/>
                  </a:lnTo>
                  <a:close/>
                </a:path>
              </a:pathLst>
            </a:custGeom>
            <a:solidFill>
              <a:srgbClr val="BEBEBE"/>
            </a:solidFill>
          </p:spPr>
          <p:txBody>
            <a:bodyPr wrap="square" lIns="0" tIns="0" rIns="0" bIns="0" rtlCol="0"/>
            <a:lstStyle/>
            <a:p/>
          </p:txBody>
        </p:sp>
        <p:sp>
          <p:nvSpPr>
            <p:cNvPr id="5" name="object 5"/>
            <p:cNvSpPr/>
            <p:nvPr/>
          </p:nvSpPr>
          <p:spPr>
            <a:xfrm>
              <a:off x="1583689" y="727709"/>
              <a:ext cx="7388859" cy="5367020"/>
            </a:xfrm>
            <a:custGeom>
              <a:avLst/>
              <a:gdLst/>
              <a:ahLst/>
              <a:cxnLst/>
              <a:rect l="l" t="t" r="r" b="b"/>
              <a:pathLst>
                <a:path w="7388859" h="5367020">
                  <a:moveTo>
                    <a:pt x="0" y="0"/>
                  </a:moveTo>
                  <a:lnTo>
                    <a:pt x="7388859" y="0"/>
                  </a:lnTo>
                  <a:lnTo>
                    <a:pt x="7388859" y="5367020"/>
                  </a:lnTo>
                  <a:lnTo>
                    <a:pt x="0" y="5367020"/>
                  </a:lnTo>
                  <a:lnTo>
                    <a:pt x="0" y="0"/>
                  </a:lnTo>
                  <a:close/>
                </a:path>
              </a:pathLst>
            </a:custGeom>
            <a:ln w="38100">
              <a:solidFill>
                <a:srgbClr val="FFFFFF"/>
              </a:solidFill>
            </a:ln>
          </p:spPr>
          <p:txBody>
            <a:bodyPr wrap="square" lIns="0" tIns="0" rIns="0" bIns="0" rtlCol="0"/>
            <a:lstStyle/>
            <a:p/>
          </p:txBody>
        </p:sp>
        <p:sp>
          <p:nvSpPr>
            <p:cNvPr id="6" name="object 6"/>
            <p:cNvSpPr/>
            <p:nvPr/>
          </p:nvSpPr>
          <p:spPr>
            <a:xfrm>
              <a:off x="2274569" y="2373630"/>
              <a:ext cx="6027420" cy="3721100"/>
            </a:xfrm>
            <a:custGeom>
              <a:avLst/>
              <a:gdLst/>
              <a:ahLst/>
              <a:cxnLst/>
              <a:rect l="l" t="t" r="r" b="b"/>
              <a:pathLst>
                <a:path w="6027420" h="3721100">
                  <a:moveTo>
                    <a:pt x="6027420" y="0"/>
                  </a:moveTo>
                  <a:lnTo>
                    <a:pt x="0" y="0"/>
                  </a:lnTo>
                  <a:lnTo>
                    <a:pt x="0" y="3721100"/>
                  </a:lnTo>
                  <a:lnTo>
                    <a:pt x="6027420" y="3721100"/>
                  </a:lnTo>
                  <a:lnTo>
                    <a:pt x="6027420" y="0"/>
                  </a:lnTo>
                  <a:close/>
                </a:path>
              </a:pathLst>
            </a:custGeom>
            <a:solidFill>
              <a:srgbClr val="D9D9D9"/>
            </a:solidFill>
          </p:spPr>
          <p:txBody>
            <a:bodyPr wrap="square" lIns="0" tIns="0" rIns="0" bIns="0" rtlCol="0"/>
            <a:lstStyle/>
            <a:p/>
          </p:txBody>
        </p:sp>
        <p:sp>
          <p:nvSpPr>
            <p:cNvPr id="7" name="object 7"/>
            <p:cNvSpPr/>
            <p:nvPr/>
          </p:nvSpPr>
          <p:spPr>
            <a:xfrm>
              <a:off x="2274569" y="2373630"/>
              <a:ext cx="6027420" cy="3721100"/>
            </a:xfrm>
            <a:custGeom>
              <a:avLst/>
              <a:gdLst/>
              <a:ahLst/>
              <a:cxnLst/>
              <a:rect l="l" t="t" r="r" b="b"/>
              <a:pathLst>
                <a:path w="6027420" h="3721100">
                  <a:moveTo>
                    <a:pt x="0" y="0"/>
                  </a:moveTo>
                  <a:lnTo>
                    <a:pt x="6027420" y="0"/>
                  </a:lnTo>
                  <a:lnTo>
                    <a:pt x="6027420" y="3721100"/>
                  </a:lnTo>
                  <a:lnTo>
                    <a:pt x="0" y="3721100"/>
                  </a:lnTo>
                  <a:lnTo>
                    <a:pt x="0" y="0"/>
                  </a:lnTo>
                  <a:close/>
                </a:path>
              </a:pathLst>
            </a:custGeom>
            <a:ln w="38100">
              <a:solidFill>
                <a:srgbClr val="FFFFFF"/>
              </a:solidFill>
            </a:ln>
          </p:spPr>
          <p:txBody>
            <a:bodyPr wrap="square" lIns="0" tIns="0" rIns="0" bIns="0" rtlCol="0"/>
            <a:lstStyle/>
            <a:p/>
          </p:txBody>
        </p:sp>
        <p:sp>
          <p:nvSpPr>
            <p:cNvPr id="8" name="object 8"/>
            <p:cNvSpPr/>
            <p:nvPr/>
          </p:nvSpPr>
          <p:spPr>
            <a:xfrm>
              <a:off x="3115309" y="4057650"/>
              <a:ext cx="4277360" cy="2037080"/>
            </a:xfrm>
            <a:custGeom>
              <a:avLst/>
              <a:gdLst/>
              <a:ahLst/>
              <a:cxnLst/>
              <a:rect l="l" t="t" r="r" b="b"/>
              <a:pathLst>
                <a:path w="4277359" h="2037079">
                  <a:moveTo>
                    <a:pt x="4277360" y="0"/>
                  </a:moveTo>
                  <a:lnTo>
                    <a:pt x="0" y="0"/>
                  </a:lnTo>
                  <a:lnTo>
                    <a:pt x="0" y="2037080"/>
                  </a:lnTo>
                  <a:lnTo>
                    <a:pt x="4277360" y="2037080"/>
                  </a:lnTo>
                  <a:lnTo>
                    <a:pt x="4277360" y="0"/>
                  </a:lnTo>
                  <a:close/>
                </a:path>
              </a:pathLst>
            </a:custGeom>
            <a:solidFill>
              <a:srgbClr val="F1F1F1"/>
            </a:solidFill>
          </p:spPr>
          <p:txBody>
            <a:bodyPr wrap="square" lIns="0" tIns="0" rIns="0" bIns="0" rtlCol="0"/>
            <a:lstStyle/>
            <a:p/>
          </p:txBody>
        </p:sp>
        <p:sp>
          <p:nvSpPr>
            <p:cNvPr id="9" name="object 9"/>
            <p:cNvSpPr/>
            <p:nvPr/>
          </p:nvSpPr>
          <p:spPr>
            <a:xfrm>
              <a:off x="3115309" y="4057650"/>
              <a:ext cx="4277360" cy="2037080"/>
            </a:xfrm>
            <a:custGeom>
              <a:avLst/>
              <a:gdLst/>
              <a:ahLst/>
              <a:cxnLst/>
              <a:rect l="l" t="t" r="r" b="b"/>
              <a:pathLst>
                <a:path w="4277359" h="2037079">
                  <a:moveTo>
                    <a:pt x="0" y="0"/>
                  </a:moveTo>
                  <a:lnTo>
                    <a:pt x="4277360" y="0"/>
                  </a:lnTo>
                  <a:lnTo>
                    <a:pt x="4277360" y="2037080"/>
                  </a:lnTo>
                  <a:lnTo>
                    <a:pt x="0" y="2037080"/>
                  </a:lnTo>
                  <a:lnTo>
                    <a:pt x="0" y="0"/>
                  </a:lnTo>
                  <a:close/>
                </a:path>
              </a:pathLst>
            </a:custGeom>
            <a:ln w="38099">
              <a:solidFill>
                <a:srgbClr val="FFFFFF"/>
              </a:solidFill>
            </a:ln>
          </p:spPr>
          <p:txBody>
            <a:bodyPr wrap="square" lIns="0" tIns="0" rIns="0" bIns="0" rtlCol="0"/>
            <a:lstStyle/>
            <a:p/>
          </p:txBody>
        </p:sp>
      </p:grpSp>
      <p:sp>
        <p:nvSpPr>
          <p:cNvPr id="10" name="object 10"/>
          <p:cNvSpPr txBox="1"/>
          <p:nvPr/>
        </p:nvSpPr>
        <p:spPr>
          <a:xfrm>
            <a:off x="3296920" y="838200"/>
            <a:ext cx="3990340" cy="566420"/>
          </a:xfrm>
          <a:prstGeom prst="rect">
            <a:avLst/>
          </a:prstGeom>
          <a:solidFill>
            <a:srgbClr val="FFFFFF"/>
          </a:solidFill>
          <a:ln w="19050">
            <a:solidFill>
              <a:srgbClr val="585858"/>
            </a:solidFill>
          </a:ln>
        </p:spPr>
        <p:txBody>
          <a:bodyPr wrap="square" lIns="0" tIns="26034" rIns="0" bIns="0" rtlCol="0" vert="horz">
            <a:spAutoFit/>
          </a:bodyPr>
          <a:lstStyle/>
          <a:p>
            <a:pPr algn="ctr">
              <a:lnSpc>
                <a:spcPct val="100000"/>
              </a:lnSpc>
              <a:spcBef>
                <a:spcPts val="204"/>
              </a:spcBef>
            </a:pPr>
            <a:r>
              <a:rPr dirty="0" sz="2800" spc="204" b="1">
                <a:latin typeface="Yu Gothic UI Semibold"/>
                <a:cs typeface="Yu Gothic UI Semibold"/>
              </a:rPr>
              <a:t>政党・政治家改革</a:t>
            </a:r>
            <a:endParaRPr sz="2800">
              <a:latin typeface="Yu Gothic UI Semibold"/>
              <a:cs typeface="Yu Gothic UI Semibold"/>
            </a:endParaRPr>
          </a:p>
        </p:txBody>
      </p:sp>
      <p:sp>
        <p:nvSpPr>
          <p:cNvPr id="11" name="object 11"/>
          <p:cNvSpPr/>
          <p:nvPr/>
        </p:nvSpPr>
        <p:spPr>
          <a:xfrm>
            <a:off x="3304540" y="2476500"/>
            <a:ext cx="3990340" cy="566420"/>
          </a:xfrm>
          <a:custGeom>
            <a:avLst/>
            <a:gdLst/>
            <a:ahLst/>
            <a:cxnLst/>
            <a:rect l="l" t="t" r="r" b="b"/>
            <a:pathLst>
              <a:path w="3990340" h="566419">
                <a:moveTo>
                  <a:pt x="0" y="0"/>
                </a:moveTo>
                <a:lnTo>
                  <a:pt x="3990340" y="0"/>
                </a:lnTo>
                <a:lnTo>
                  <a:pt x="3990340" y="566420"/>
                </a:lnTo>
                <a:lnTo>
                  <a:pt x="0" y="566420"/>
                </a:lnTo>
                <a:lnTo>
                  <a:pt x="0" y="0"/>
                </a:lnTo>
                <a:close/>
              </a:path>
            </a:pathLst>
          </a:custGeom>
          <a:ln w="19050">
            <a:solidFill>
              <a:srgbClr val="585858"/>
            </a:solidFill>
          </a:ln>
        </p:spPr>
        <p:txBody>
          <a:bodyPr wrap="square" lIns="0" tIns="0" rIns="0" bIns="0" rtlCol="0"/>
          <a:lstStyle/>
          <a:p/>
        </p:txBody>
      </p:sp>
      <p:sp>
        <p:nvSpPr>
          <p:cNvPr id="12" name="object 12"/>
          <p:cNvSpPr txBox="1"/>
          <p:nvPr/>
        </p:nvSpPr>
        <p:spPr>
          <a:xfrm>
            <a:off x="3314065" y="2486025"/>
            <a:ext cx="3971290" cy="547370"/>
          </a:xfrm>
          <a:prstGeom prst="rect">
            <a:avLst/>
          </a:prstGeom>
          <a:solidFill>
            <a:srgbClr val="FFFFFF"/>
          </a:solidFill>
        </p:spPr>
        <p:txBody>
          <a:bodyPr wrap="square" lIns="0" tIns="14605" rIns="0" bIns="0" rtlCol="0" vert="horz">
            <a:spAutoFit/>
          </a:bodyPr>
          <a:lstStyle/>
          <a:p>
            <a:pPr marL="918210">
              <a:lnSpc>
                <a:spcPct val="100000"/>
              </a:lnSpc>
              <a:spcBef>
                <a:spcPts val="115"/>
              </a:spcBef>
            </a:pPr>
            <a:r>
              <a:rPr dirty="0" sz="2800" b="1">
                <a:latin typeface="Yu Gothic UI Semibold"/>
                <a:cs typeface="Yu Gothic UI Semibold"/>
              </a:rPr>
              <a:t>統治機構改革</a:t>
            </a:r>
            <a:endParaRPr sz="2800">
              <a:latin typeface="Yu Gothic UI Semibold"/>
              <a:cs typeface="Yu Gothic UI Semibold"/>
            </a:endParaRPr>
          </a:p>
        </p:txBody>
      </p:sp>
      <p:grpSp>
        <p:nvGrpSpPr>
          <p:cNvPr id="13" name="object 13"/>
          <p:cNvGrpSpPr/>
          <p:nvPr/>
        </p:nvGrpSpPr>
        <p:grpSpPr>
          <a:xfrm>
            <a:off x="980122" y="1716725"/>
            <a:ext cx="6324600" cy="4234815"/>
            <a:chOff x="980122" y="1716725"/>
            <a:chExt cx="6324600" cy="4234815"/>
          </a:xfrm>
        </p:grpSpPr>
        <p:sp>
          <p:nvSpPr>
            <p:cNvPr id="14" name="object 14"/>
            <p:cNvSpPr/>
            <p:nvPr/>
          </p:nvSpPr>
          <p:spPr>
            <a:xfrm>
              <a:off x="3304539" y="3050540"/>
              <a:ext cx="3990340" cy="632460"/>
            </a:xfrm>
            <a:custGeom>
              <a:avLst/>
              <a:gdLst/>
              <a:ahLst/>
              <a:cxnLst/>
              <a:rect l="l" t="t" r="r" b="b"/>
              <a:pathLst>
                <a:path w="3990340" h="632460">
                  <a:moveTo>
                    <a:pt x="0" y="0"/>
                  </a:moveTo>
                  <a:lnTo>
                    <a:pt x="3990340" y="0"/>
                  </a:lnTo>
                  <a:lnTo>
                    <a:pt x="3990340" y="632460"/>
                  </a:lnTo>
                  <a:lnTo>
                    <a:pt x="0" y="632460"/>
                  </a:lnTo>
                  <a:lnTo>
                    <a:pt x="0" y="0"/>
                  </a:lnTo>
                  <a:close/>
                </a:path>
              </a:pathLst>
            </a:custGeom>
            <a:ln w="19049">
              <a:solidFill>
                <a:srgbClr val="585858"/>
              </a:solidFill>
            </a:ln>
          </p:spPr>
          <p:txBody>
            <a:bodyPr wrap="square" lIns="0" tIns="0" rIns="0" bIns="0" rtlCol="0"/>
            <a:lstStyle/>
            <a:p/>
          </p:txBody>
        </p:sp>
        <p:sp>
          <p:nvSpPr>
            <p:cNvPr id="15" name="object 15"/>
            <p:cNvSpPr/>
            <p:nvPr/>
          </p:nvSpPr>
          <p:spPr>
            <a:xfrm>
              <a:off x="3909060" y="5166362"/>
              <a:ext cx="1508760" cy="632460"/>
            </a:xfrm>
            <a:custGeom>
              <a:avLst/>
              <a:gdLst/>
              <a:ahLst/>
              <a:cxnLst/>
              <a:rect l="l" t="t" r="r" b="b"/>
              <a:pathLst>
                <a:path w="1508760" h="632460">
                  <a:moveTo>
                    <a:pt x="1403350" y="0"/>
                  </a:moveTo>
                  <a:lnTo>
                    <a:pt x="105410" y="0"/>
                  </a:lnTo>
                  <a:lnTo>
                    <a:pt x="64379" y="8283"/>
                  </a:lnTo>
                  <a:lnTo>
                    <a:pt x="30873" y="30873"/>
                  </a:lnTo>
                  <a:lnTo>
                    <a:pt x="8283" y="64379"/>
                  </a:lnTo>
                  <a:lnTo>
                    <a:pt x="0" y="105409"/>
                  </a:lnTo>
                  <a:lnTo>
                    <a:pt x="0" y="527049"/>
                  </a:lnTo>
                  <a:lnTo>
                    <a:pt x="8283" y="568080"/>
                  </a:lnTo>
                  <a:lnTo>
                    <a:pt x="30873" y="601586"/>
                  </a:lnTo>
                  <a:lnTo>
                    <a:pt x="64379" y="624176"/>
                  </a:lnTo>
                  <a:lnTo>
                    <a:pt x="105410" y="632459"/>
                  </a:lnTo>
                  <a:lnTo>
                    <a:pt x="1403350" y="632459"/>
                  </a:lnTo>
                  <a:lnTo>
                    <a:pt x="1444380" y="624176"/>
                  </a:lnTo>
                  <a:lnTo>
                    <a:pt x="1477886" y="601586"/>
                  </a:lnTo>
                  <a:lnTo>
                    <a:pt x="1500476" y="568080"/>
                  </a:lnTo>
                  <a:lnTo>
                    <a:pt x="1508760" y="527049"/>
                  </a:lnTo>
                  <a:lnTo>
                    <a:pt x="1508760" y="105409"/>
                  </a:lnTo>
                  <a:lnTo>
                    <a:pt x="1500476" y="64379"/>
                  </a:lnTo>
                  <a:lnTo>
                    <a:pt x="1477886" y="30873"/>
                  </a:lnTo>
                  <a:lnTo>
                    <a:pt x="1444380" y="8283"/>
                  </a:lnTo>
                  <a:lnTo>
                    <a:pt x="1403350" y="0"/>
                  </a:lnTo>
                  <a:close/>
                </a:path>
              </a:pathLst>
            </a:custGeom>
            <a:solidFill>
              <a:srgbClr val="FFFFC8"/>
            </a:solidFill>
          </p:spPr>
          <p:txBody>
            <a:bodyPr wrap="square" lIns="0" tIns="0" rIns="0" bIns="0" rtlCol="0"/>
            <a:lstStyle/>
            <a:p/>
          </p:txBody>
        </p:sp>
        <p:sp>
          <p:nvSpPr>
            <p:cNvPr id="16" name="object 16"/>
            <p:cNvSpPr/>
            <p:nvPr/>
          </p:nvSpPr>
          <p:spPr>
            <a:xfrm>
              <a:off x="3909060" y="5166362"/>
              <a:ext cx="1508760" cy="632460"/>
            </a:xfrm>
            <a:custGeom>
              <a:avLst/>
              <a:gdLst/>
              <a:ahLst/>
              <a:cxnLst/>
              <a:rect l="l" t="t" r="r" b="b"/>
              <a:pathLst>
                <a:path w="1508760" h="632460">
                  <a:moveTo>
                    <a:pt x="0" y="105409"/>
                  </a:moveTo>
                  <a:lnTo>
                    <a:pt x="8283" y="64379"/>
                  </a:lnTo>
                  <a:lnTo>
                    <a:pt x="30873" y="30873"/>
                  </a:lnTo>
                  <a:lnTo>
                    <a:pt x="64379" y="8283"/>
                  </a:lnTo>
                  <a:lnTo>
                    <a:pt x="105410" y="0"/>
                  </a:lnTo>
                  <a:lnTo>
                    <a:pt x="1403350" y="0"/>
                  </a:lnTo>
                  <a:lnTo>
                    <a:pt x="1444380" y="8283"/>
                  </a:lnTo>
                  <a:lnTo>
                    <a:pt x="1477886" y="30873"/>
                  </a:lnTo>
                  <a:lnTo>
                    <a:pt x="1500476" y="64379"/>
                  </a:lnTo>
                  <a:lnTo>
                    <a:pt x="1508760" y="105409"/>
                  </a:lnTo>
                  <a:lnTo>
                    <a:pt x="1508760" y="527049"/>
                  </a:lnTo>
                  <a:lnTo>
                    <a:pt x="1500476" y="568080"/>
                  </a:lnTo>
                  <a:lnTo>
                    <a:pt x="1477886" y="601586"/>
                  </a:lnTo>
                  <a:lnTo>
                    <a:pt x="1444380" y="624176"/>
                  </a:lnTo>
                  <a:lnTo>
                    <a:pt x="1403350" y="632459"/>
                  </a:lnTo>
                  <a:lnTo>
                    <a:pt x="105410" y="632459"/>
                  </a:lnTo>
                  <a:lnTo>
                    <a:pt x="64379" y="624176"/>
                  </a:lnTo>
                  <a:lnTo>
                    <a:pt x="30873" y="601586"/>
                  </a:lnTo>
                  <a:lnTo>
                    <a:pt x="8283" y="568080"/>
                  </a:lnTo>
                  <a:lnTo>
                    <a:pt x="0" y="527049"/>
                  </a:lnTo>
                  <a:lnTo>
                    <a:pt x="0" y="105409"/>
                  </a:lnTo>
                  <a:close/>
                </a:path>
              </a:pathLst>
            </a:custGeom>
            <a:ln w="19049">
              <a:solidFill>
                <a:srgbClr val="585858"/>
              </a:solidFill>
            </a:ln>
          </p:spPr>
          <p:txBody>
            <a:bodyPr wrap="square" lIns="0" tIns="0" rIns="0" bIns="0" rtlCol="0"/>
            <a:lstStyle/>
            <a:p/>
          </p:txBody>
        </p:sp>
        <p:pic>
          <p:nvPicPr>
            <p:cNvPr id="17" name="object 17"/>
            <p:cNvPicPr/>
            <p:nvPr/>
          </p:nvPicPr>
          <p:blipFill>
            <a:blip r:embed="rId2" cstate="print"/>
            <a:stretch>
              <a:fillRect/>
            </a:stretch>
          </p:blipFill>
          <p:spPr>
            <a:xfrm>
              <a:off x="994410" y="1731010"/>
              <a:ext cx="660399" cy="4206240"/>
            </a:xfrm>
            <a:prstGeom prst="rect">
              <a:avLst/>
            </a:prstGeom>
          </p:spPr>
        </p:pic>
        <p:sp>
          <p:nvSpPr>
            <p:cNvPr id="18" name="object 18"/>
            <p:cNvSpPr/>
            <p:nvPr/>
          </p:nvSpPr>
          <p:spPr>
            <a:xfrm>
              <a:off x="994410" y="1731012"/>
              <a:ext cx="660400" cy="4206240"/>
            </a:xfrm>
            <a:custGeom>
              <a:avLst/>
              <a:gdLst/>
              <a:ahLst/>
              <a:cxnLst/>
              <a:rect l="l" t="t" r="r" b="b"/>
              <a:pathLst>
                <a:path w="660400" h="4206240">
                  <a:moveTo>
                    <a:pt x="0" y="3876040"/>
                  </a:moveTo>
                  <a:lnTo>
                    <a:pt x="165100" y="3876040"/>
                  </a:lnTo>
                  <a:lnTo>
                    <a:pt x="165100" y="0"/>
                  </a:lnTo>
                  <a:lnTo>
                    <a:pt x="495300" y="0"/>
                  </a:lnTo>
                  <a:lnTo>
                    <a:pt x="495300" y="3876040"/>
                  </a:lnTo>
                  <a:lnTo>
                    <a:pt x="660400" y="3876040"/>
                  </a:lnTo>
                  <a:lnTo>
                    <a:pt x="330200" y="4206240"/>
                  </a:lnTo>
                  <a:lnTo>
                    <a:pt x="0" y="3876040"/>
                  </a:lnTo>
                  <a:close/>
                </a:path>
              </a:pathLst>
            </a:custGeom>
            <a:ln w="28575">
              <a:solidFill>
                <a:srgbClr val="FFFFFF"/>
              </a:solidFill>
            </a:ln>
          </p:spPr>
          <p:txBody>
            <a:bodyPr wrap="square" lIns="0" tIns="0" rIns="0" bIns="0" rtlCol="0"/>
            <a:lstStyle/>
            <a:p/>
          </p:txBody>
        </p:sp>
      </p:grpSp>
      <p:sp>
        <p:nvSpPr>
          <p:cNvPr id="19" name="object 19"/>
          <p:cNvSpPr txBox="1"/>
          <p:nvPr/>
        </p:nvSpPr>
        <p:spPr>
          <a:xfrm>
            <a:off x="3881120" y="4147820"/>
            <a:ext cx="3073400" cy="962660"/>
          </a:xfrm>
          <a:prstGeom prst="rect">
            <a:avLst/>
          </a:prstGeom>
          <a:solidFill>
            <a:srgbClr val="FFFFFF"/>
          </a:solidFill>
          <a:ln w="19050">
            <a:solidFill>
              <a:srgbClr val="585858"/>
            </a:solidFill>
          </a:ln>
        </p:spPr>
        <p:txBody>
          <a:bodyPr wrap="square" lIns="0" tIns="24130" rIns="0" bIns="0" rtlCol="0" vert="horz">
            <a:spAutoFit/>
          </a:bodyPr>
          <a:lstStyle/>
          <a:p>
            <a:pPr algn="ctr" marL="2540">
              <a:lnSpc>
                <a:spcPts val="2870"/>
              </a:lnSpc>
              <a:spcBef>
                <a:spcPts val="190"/>
              </a:spcBef>
            </a:pPr>
            <a:r>
              <a:rPr dirty="0" sz="2400" spc="240" b="1">
                <a:solidFill>
                  <a:srgbClr val="404040"/>
                </a:solidFill>
                <a:latin typeface="Yu Gothic UI Semibold"/>
                <a:cs typeface="Yu Gothic UI Semibold"/>
              </a:rPr>
              <a:t>新しい時代の</a:t>
            </a:r>
            <a:endParaRPr sz="2400">
              <a:latin typeface="Yu Gothic UI Semibold"/>
              <a:cs typeface="Yu Gothic UI Semibold"/>
            </a:endParaRPr>
          </a:p>
          <a:p>
            <a:pPr algn="ctr" marL="2540">
              <a:lnSpc>
                <a:spcPts val="3350"/>
              </a:lnSpc>
            </a:pPr>
            <a:r>
              <a:rPr dirty="0" sz="2800" spc="475" b="1">
                <a:latin typeface="Yu Gothic UI Semibold"/>
                <a:cs typeface="Yu Gothic UI Semibold"/>
              </a:rPr>
              <a:t>政策パッケージ</a:t>
            </a:r>
            <a:endParaRPr sz="2800">
              <a:latin typeface="Yu Gothic UI Semibold"/>
              <a:cs typeface="Yu Gothic UI Semibold"/>
            </a:endParaRPr>
          </a:p>
        </p:txBody>
      </p:sp>
      <p:sp>
        <p:nvSpPr>
          <p:cNvPr id="20" name="object 20"/>
          <p:cNvSpPr txBox="1"/>
          <p:nvPr/>
        </p:nvSpPr>
        <p:spPr>
          <a:xfrm>
            <a:off x="895619" y="1100645"/>
            <a:ext cx="584200" cy="2789555"/>
          </a:xfrm>
          <a:prstGeom prst="rect">
            <a:avLst/>
          </a:prstGeom>
        </p:spPr>
        <p:txBody>
          <a:bodyPr wrap="square" lIns="0" tIns="0" rIns="0" bIns="0" rtlCol="0" vert="eaVert">
            <a:spAutoFit/>
          </a:bodyPr>
          <a:lstStyle/>
          <a:p>
            <a:pPr marL="12700">
              <a:lnSpc>
                <a:spcPct val="60000"/>
              </a:lnSpc>
            </a:pPr>
            <a:r>
              <a:rPr dirty="0" sz="4400" spc="-60" b="1">
                <a:solidFill>
                  <a:srgbClr val="404040"/>
                </a:solidFill>
                <a:latin typeface="HGMinchoE"/>
                <a:cs typeface="HGMinchoE"/>
              </a:rPr>
              <a:t>維</a:t>
            </a:r>
            <a:r>
              <a:rPr dirty="0" sz="4400" spc="-65" b="1">
                <a:solidFill>
                  <a:srgbClr val="404040"/>
                </a:solidFill>
                <a:latin typeface="HGMinchoE"/>
                <a:cs typeface="HGMinchoE"/>
              </a:rPr>
              <a:t>新</a:t>
            </a:r>
            <a:r>
              <a:rPr dirty="0" sz="4400" spc="-60" b="1">
                <a:solidFill>
                  <a:srgbClr val="404040"/>
                </a:solidFill>
                <a:latin typeface="HGMinchoE"/>
                <a:cs typeface="HGMinchoE"/>
              </a:rPr>
              <a:t>の改</a:t>
            </a:r>
            <a:r>
              <a:rPr dirty="0" sz="4400" b="1">
                <a:solidFill>
                  <a:srgbClr val="404040"/>
                </a:solidFill>
                <a:latin typeface="HGMinchoE"/>
                <a:cs typeface="HGMinchoE"/>
              </a:rPr>
              <a:t>革</a:t>
            </a:r>
            <a:endParaRPr sz="4400">
              <a:latin typeface="HGMinchoE"/>
              <a:cs typeface="HGMinchoE"/>
            </a:endParaRPr>
          </a:p>
        </p:txBody>
      </p:sp>
      <p:sp>
        <p:nvSpPr>
          <p:cNvPr id="21" name="object 21"/>
          <p:cNvSpPr txBox="1"/>
          <p:nvPr/>
        </p:nvSpPr>
        <p:spPr>
          <a:xfrm>
            <a:off x="3296920" y="1404619"/>
            <a:ext cx="3990340" cy="632460"/>
          </a:xfrm>
          <a:prstGeom prst="rect">
            <a:avLst/>
          </a:prstGeom>
          <a:solidFill>
            <a:srgbClr val="FFF5EB"/>
          </a:solidFill>
          <a:ln w="19050">
            <a:solidFill>
              <a:srgbClr val="585858"/>
            </a:solidFill>
          </a:ln>
        </p:spPr>
        <p:txBody>
          <a:bodyPr wrap="square" lIns="0" tIns="111125" rIns="0" bIns="0" rtlCol="0" vert="horz">
            <a:spAutoFit/>
          </a:bodyPr>
          <a:lstStyle/>
          <a:p>
            <a:pPr marL="249554">
              <a:lnSpc>
                <a:spcPct val="100000"/>
              </a:lnSpc>
              <a:spcBef>
                <a:spcPts val="875"/>
              </a:spcBef>
            </a:pPr>
            <a:r>
              <a:rPr dirty="0" sz="1800" spc="140" b="1">
                <a:solidFill>
                  <a:srgbClr val="404040"/>
                </a:solidFill>
                <a:latin typeface="Yu Gothic UI Semibold"/>
                <a:cs typeface="Yu Gothic UI Semibold"/>
              </a:rPr>
              <a:t>身</a:t>
            </a:r>
            <a:r>
              <a:rPr dirty="0" sz="1800" spc="110" b="1">
                <a:solidFill>
                  <a:srgbClr val="404040"/>
                </a:solidFill>
                <a:latin typeface="Yu Gothic UI Semibold"/>
                <a:cs typeface="Yu Gothic UI Semibold"/>
              </a:rPr>
              <a:t>を</a:t>
            </a:r>
            <a:r>
              <a:rPr dirty="0" sz="1800" spc="140" b="1">
                <a:solidFill>
                  <a:srgbClr val="404040"/>
                </a:solidFill>
                <a:latin typeface="Yu Gothic UI Semibold"/>
                <a:cs typeface="Yu Gothic UI Semibold"/>
              </a:rPr>
              <a:t>切</a:t>
            </a:r>
            <a:r>
              <a:rPr dirty="0" sz="1800" spc="110" b="1">
                <a:solidFill>
                  <a:srgbClr val="404040"/>
                </a:solidFill>
                <a:latin typeface="Yu Gothic UI Semibold"/>
                <a:cs typeface="Yu Gothic UI Semibold"/>
              </a:rPr>
              <a:t>る</a:t>
            </a:r>
            <a:r>
              <a:rPr dirty="0" sz="1800" spc="140" b="1">
                <a:solidFill>
                  <a:srgbClr val="404040"/>
                </a:solidFill>
                <a:latin typeface="Yu Gothic UI Semibold"/>
                <a:cs typeface="Yu Gothic UI Semibold"/>
              </a:rPr>
              <a:t>改革</a:t>
            </a:r>
            <a:r>
              <a:rPr dirty="0" sz="1800" spc="75" b="1">
                <a:solidFill>
                  <a:srgbClr val="404040"/>
                </a:solidFill>
                <a:latin typeface="Yu Gothic UI Semibold"/>
                <a:cs typeface="Yu Gothic UI Semibold"/>
              </a:rPr>
              <a:t> </a:t>
            </a:r>
            <a:r>
              <a:rPr dirty="0" sz="1800" spc="155" b="1">
                <a:solidFill>
                  <a:srgbClr val="404040"/>
                </a:solidFill>
                <a:latin typeface="Yu Gothic UI Semibold"/>
                <a:cs typeface="Yu Gothic UI Semibold"/>
              </a:rPr>
              <a:t>/</a:t>
            </a:r>
            <a:r>
              <a:rPr dirty="0" sz="1800" spc="75" b="1">
                <a:solidFill>
                  <a:srgbClr val="404040"/>
                </a:solidFill>
                <a:latin typeface="Yu Gothic UI Semibold"/>
                <a:cs typeface="Yu Gothic UI Semibold"/>
              </a:rPr>
              <a:t> </a:t>
            </a:r>
            <a:r>
              <a:rPr dirty="0" sz="1800" spc="160" b="1">
                <a:solidFill>
                  <a:srgbClr val="404040"/>
                </a:solidFill>
                <a:latin typeface="Yu Gothic UI Semibold"/>
                <a:cs typeface="Yu Gothic UI Semibold"/>
              </a:rPr>
              <a:t>透明性</a:t>
            </a:r>
            <a:r>
              <a:rPr dirty="0" sz="1800" spc="80" b="1">
                <a:solidFill>
                  <a:srgbClr val="404040"/>
                </a:solidFill>
                <a:latin typeface="Yu Gothic UI Semibold"/>
                <a:cs typeface="Yu Gothic UI Semibold"/>
              </a:rPr>
              <a:t>・</a:t>
            </a:r>
            <a:r>
              <a:rPr dirty="0" sz="1800" spc="160" b="1">
                <a:solidFill>
                  <a:srgbClr val="404040"/>
                </a:solidFill>
                <a:latin typeface="Yu Gothic UI Semibold"/>
                <a:cs typeface="Yu Gothic UI Semibold"/>
              </a:rPr>
              <a:t>公平性</a:t>
            </a:r>
            <a:endParaRPr sz="1800">
              <a:latin typeface="Yu Gothic UI Semibold"/>
              <a:cs typeface="Yu Gothic UI Semibold"/>
            </a:endParaRPr>
          </a:p>
        </p:txBody>
      </p:sp>
      <p:grpSp>
        <p:nvGrpSpPr>
          <p:cNvPr id="22" name="object 22"/>
          <p:cNvGrpSpPr/>
          <p:nvPr/>
        </p:nvGrpSpPr>
        <p:grpSpPr>
          <a:xfrm>
            <a:off x="5438775" y="5154297"/>
            <a:ext cx="1525270" cy="651510"/>
            <a:chOff x="5438775" y="5154297"/>
            <a:chExt cx="1525270" cy="651510"/>
          </a:xfrm>
        </p:grpSpPr>
        <p:sp>
          <p:nvSpPr>
            <p:cNvPr id="23" name="object 23"/>
            <p:cNvSpPr/>
            <p:nvPr/>
          </p:nvSpPr>
          <p:spPr>
            <a:xfrm>
              <a:off x="5448300" y="5163822"/>
              <a:ext cx="1506220" cy="632460"/>
            </a:xfrm>
            <a:custGeom>
              <a:avLst/>
              <a:gdLst/>
              <a:ahLst/>
              <a:cxnLst/>
              <a:rect l="l" t="t" r="r" b="b"/>
              <a:pathLst>
                <a:path w="1506220" h="632460">
                  <a:moveTo>
                    <a:pt x="1400810" y="0"/>
                  </a:moveTo>
                  <a:lnTo>
                    <a:pt x="105410" y="0"/>
                  </a:lnTo>
                  <a:lnTo>
                    <a:pt x="64379" y="8283"/>
                  </a:lnTo>
                  <a:lnTo>
                    <a:pt x="30873" y="30873"/>
                  </a:lnTo>
                  <a:lnTo>
                    <a:pt x="8283" y="64379"/>
                  </a:lnTo>
                  <a:lnTo>
                    <a:pt x="0" y="105410"/>
                  </a:lnTo>
                  <a:lnTo>
                    <a:pt x="0" y="527050"/>
                  </a:lnTo>
                  <a:lnTo>
                    <a:pt x="8283" y="568080"/>
                  </a:lnTo>
                  <a:lnTo>
                    <a:pt x="30873" y="601586"/>
                  </a:lnTo>
                  <a:lnTo>
                    <a:pt x="64379" y="624176"/>
                  </a:lnTo>
                  <a:lnTo>
                    <a:pt x="105410" y="632460"/>
                  </a:lnTo>
                  <a:lnTo>
                    <a:pt x="1400810" y="632460"/>
                  </a:lnTo>
                  <a:lnTo>
                    <a:pt x="1441840" y="624176"/>
                  </a:lnTo>
                  <a:lnTo>
                    <a:pt x="1475346" y="601586"/>
                  </a:lnTo>
                  <a:lnTo>
                    <a:pt x="1497936" y="568080"/>
                  </a:lnTo>
                  <a:lnTo>
                    <a:pt x="1506220" y="527050"/>
                  </a:lnTo>
                  <a:lnTo>
                    <a:pt x="1506220" y="105410"/>
                  </a:lnTo>
                  <a:lnTo>
                    <a:pt x="1497936" y="64379"/>
                  </a:lnTo>
                  <a:lnTo>
                    <a:pt x="1475346" y="30873"/>
                  </a:lnTo>
                  <a:lnTo>
                    <a:pt x="1441840" y="8283"/>
                  </a:lnTo>
                  <a:lnTo>
                    <a:pt x="1400810" y="0"/>
                  </a:lnTo>
                  <a:close/>
                </a:path>
              </a:pathLst>
            </a:custGeom>
            <a:solidFill>
              <a:srgbClr val="FFFFC8"/>
            </a:solidFill>
          </p:spPr>
          <p:txBody>
            <a:bodyPr wrap="square" lIns="0" tIns="0" rIns="0" bIns="0" rtlCol="0"/>
            <a:lstStyle/>
            <a:p/>
          </p:txBody>
        </p:sp>
        <p:sp>
          <p:nvSpPr>
            <p:cNvPr id="24" name="object 24"/>
            <p:cNvSpPr/>
            <p:nvPr/>
          </p:nvSpPr>
          <p:spPr>
            <a:xfrm>
              <a:off x="5448300" y="5163822"/>
              <a:ext cx="1506220" cy="632460"/>
            </a:xfrm>
            <a:custGeom>
              <a:avLst/>
              <a:gdLst/>
              <a:ahLst/>
              <a:cxnLst/>
              <a:rect l="l" t="t" r="r" b="b"/>
              <a:pathLst>
                <a:path w="1506220" h="632460">
                  <a:moveTo>
                    <a:pt x="0" y="105410"/>
                  </a:moveTo>
                  <a:lnTo>
                    <a:pt x="8283" y="64379"/>
                  </a:lnTo>
                  <a:lnTo>
                    <a:pt x="30873" y="30873"/>
                  </a:lnTo>
                  <a:lnTo>
                    <a:pt x="64379" y="8283"/>
                  </a:lnTo>
                  <a:lnTo>
                    <a:pt x="105410" y="0"/>
                  </a:lnTo>
                  <a:lnTo>
                    <a:pt x="1400810" y="0"/>
                  </a:lnTo>
                  <a:lnTo>
                    <a:pt x="1441840" y="8283"/>
                  </a:lnTo>
                  <a:lnTo>
                    <a:pt x="1475346" y="30873"/>
                  </a:lnTo>
                  <a:lnTo>
                    <a:pt x="1497936" y="64379"/>
                  </a:lnTo>
                  <a:lnTo>
                    <a:pt x="1506220" y="105410"/>
                  </a:lnTo>
                  <a:lnTo>
                    <a:pt x="1506220" y="527050"/>
                  </a:lnTo>
                  <a:lnTo>
                    <a:pt x="1497936" y="568080"/>
                  </a:lnTo>
                  <a:lnTo>
                    <a:pt x="1475346" y="601586"/>
                  </a:lnTo>
                  <a:lnTo>
                    <a:pt x="1441840" y="624176"/>
                  </a:lnTo>
                  <a:lnTo>
                    <a:pt x="1400810" y="632460"/>
                  </a:lnTo>
                  <a:lnTo>
                    <a:pt x="105410" y="632460"/>
                  </a:lnTo>
                  <a:lnTo>
                    <a:pt x="64379" y="624176"/>
                  </a:lnTo>
                  <a:lnTo>
                    <a:pt x="30873" y="601586"/>
                  </a:lnTo>
                  <a:lnTo>
                    <a:pt x="8283" y="568080"/>
                  </a:lnTo>
                  <a:lnTo>
                    <a:pt x="0" y="527050"/>
                  </a:lnTo>
                  <a:lnTo>
                    <a:pt x="0" y="105410"/>
                  </a:lnTo>
                  <a:close/>
                </a:path>
              </a:pathLst>
            </a:custGeom>
            <a:ln w="19049">
              <a:solidFill>
                <a:srgbClr val="585858"/>
              </a:solidFill>
            </a:ln>
          </p:spPr>
          <p:txBody>
            <a:bodyPr wrap="square" lIns="0" tIns="0" rIns="0" bIns="0" rtlCol="0"/>
            <a:lstStyle/>
            <a:p/>
          </p:txBody>
        </p:sp>
      </p:grpSp>
      <p:sp>
        <p:nvSpPr>
          <p:cNvPr id="25" name="object 25"/>
          <p:cNvSpPr txBox="1"/>
          <p:nvPr/>
        </p:nvSpPr>
        <p:spPr>
          <a:xfrm>
            <a:off x="4421492" y="5318359"/>
            <a:ext cx="2019935" cy="299720"/>
          </a:xfrm>
          <a:prstGeom prst="rect">
            <a:avLst/>
          </a:prstGeom>
        </p:spPr>
        <p:txBody>
          <a:bodyPr wrap="square" lIns="0" tIns="12700" rIns="0" bIns="0" rtlCol="0" vert="horz">
            <a:spAutoFit/>
          </a:bodyPr>
          <a:lstStyle/>
          <a:p>
            <a:pPr marL="12700">
              <a:lnSpc>
                <a:spcPct val="100000"/>
              </a:lnSpc>
              <a:spcBef>
                <a:spcPts val="100"/>
              </a:spcBef>
              <a:tabLst>
                <a:tab pos="1549400" algn="l"/>
              </a:tabLst>
            </a:pPr>
            <a:r>
              <a:rPr dirty="0" sz="1800" b="1">
                <a:latin typeface="Yu Gothic UI Semibold"/>
                <a:cs typeface="Yu Gothic UI Semibold"/>
              </a:rPr>
              <a:t>内政	</a:t>
            </a:r>
            <a:r>
              <a:rPr dirty="0" baseline="1543" sz="2700" b="1">
                <a:latin typeface="Yu Gothic UI Semibold"/>
                <a:cs typeface="Yu Gothic UI Semibold"/>
              </a:rPr>
              <a:t>外政</a:t>
            </a:r>
            <a:endParaRPr baseline="1543" sz="2700">
              <a:latin typeface="Yu Gothic UI Semibold"/>
              <a:cs typeface="Yu Gothic UI Semibold"/>
            </a:endParaRPr>
          </a:p>
        </p:txBody>
      </p:sp>
      <p:sp>
        <p:nvSpPr>
          <p:cNvPr id="26" name="object 26"/>
          <p:cNvSpPr txBox="1"/>
          <p:nvPr/>
        </p:nvSpPr>
        <p:spPr>
          <a:xfrm>
            <a:off x="3314065" y="3060064"/>
            <a:ext cx="3971290" cy="613410"/>
          </a:xfrm>
          <a:prstGeom prst="rect">
            <a:avLst/>
          </a:prstGeom>
          <a:solidFill>
            <a:srgbClr val="EBEEFF"/>
          </a:solidFill>
        </p:spPr>
        <p:txBody>
          <a:bodyPr wrap="square" lIns="0" tIns="158115" rIns="0" bIns="0" rtlCol="0" vert="horz">
            <a:spAutoFit/>
          </a:bodyPr>
          <a:lstStyle/>
          <a:p>
            <a:pPr marL="711835">
              <a:lnSpc>
                <a:spcPct val="100000"/>
              </a:lnSpc>
              <a:spcBef>
                <a:spcPts val="1245"/>
              </a:spcBef>
            </a:pPr>
            <a:r>
              <a:rPr dirty="0" sz="1800" b="1">
                <a:solidFill>
                  <a:srgbClr val="404040"/>
                </a:solidFill>
                <a:latin typeface="Yu Gothic UI Semibold"/>
                <a:cs typeface="Yu Gothic UI Semibold"/>
              </a:rPr>
              <a:t>地方自治</a:t>
            </a:r>
            <a:r>
              <a:rPr dirty="0" sz="1800" spc="1275" b="1">
                <a:solidFill>
                  <a:srgbClr val="404040"/>
                </a:solidFill>
                <a:latin typeface="Yu Gothic UI Semibold"/>
                <a:cs typeface="Yu Gothic UI Semibold"/>
              </a:rPr>
              <a:t>・</a:t>
            </a:r>
            <a:r>
              <a:rPr dirty="0" sz="1800" spc="1275" b="1">
                <a:solidFill>
                  <a:srgbClr val="404040"/>
                </a:solidFill>
                <a:latin typeface="Yu Gothic UI Semibold"/>
                <a:cs typeface="Yu Gothic UI Semibold"/>
              </a:rPr>
              <a:t>国</a:t>
            </a:r>
            <a:r>
              <a:rPr dirty="0" sz="1800" spc="295" b="1">
                <a:solidFill>
                  <a:srgbClr val="404040"/>
                </a:solidFill>
                <a:latin typeface="Yu Gothic UI Semibold"/>
                <a:cs typeface="Yu Gothic UI Semibold"/>
              </a:rPr>
              <a:t>の</a:t>
            </a:r>
            <a:r>
              <a:rPr dirty="0" sz="1800" spc="295" b="1">
                <a:solidFill>
                  <a:srgbClr val="404040"/>
                </a:solidFill>
                <a:latin typeface="Yu Gothic UI Semibold"/>
                <a:cs typeface="Yu Gothic UI Semibold"/>
              </a:rPr>
              <a:t>在</a:t>
            </a:r>
            <a:r>
              <a:rPr dirty="0" sz="1800" spc="535" b="1">
                <a:solidFill>
                  <a:srgbClr val="404040"/>
                </a:solidFill>
                <a:latin typeface="Yu Gothic UI Semibold"/>
                <a:cs typeface="Yu Gothic UI Semibold"/>
              </a:rPr>
              <a:t>り</a:t>
            </a:r>
            <a:r>
              <a:rPr dirty="0" sz="1800" spc="535" b="1">
                <a:solidFill>
                  <a:srgbClr val="404040"/>
                </a:solidFill>
                <a:latin typeface="Yu Gothic UI Semibold"/>
                <a:cs typeface="Yu Gothic UI Semibold"/>
              </a:rPr>
              <a:t>方</a:t>
            </a:r>
            <a:endParaRPr sz="1800">
              <a:latin typeface="Yu Gothic UI Semibold"/>
              <a:cs typeface="Yu Gothic UI Semibold"/>
            </a:endParaRPr>
          </a:p>
        </p:txBody>
      </p:sp>
      <p:sp>
        <p:nvSpPr>
          <p:cNvPr id="27" name="object 27"/>
          <p:cNvSpPr/>
          <p:nvPr/>
        </p:nvSpPr>
        <p:spPr>
          <a:xfrm>
            <a:off x="1645920" y="820419"/>
            <a:ext cx="673100" cy="1224280"/>
          </a:xfrm>
          <a:custGeom>
            <a:avLst/>
            <a:gdLst/>
            <a:ahLst/>
            <a:cxnLst/>
            <a:rect l="l" t="t" r="r" b="b"/>
            <a:pathLst>
              <a:path w="673100" h="1224280">
                <a:moveTo>
                  <a:pt x="673100" y="0"/>
                </a:moveTo>
                <a:lnTo>
                  <a:pt x="0" y="0"/>
                </a:lnTo>
                <a:lnTo>
                  <a:pt x="0" y="1224279"/>
                </a:lnTo>
                <a:lnTo>
                  <a:pt x="673100" y="1224279"/>
                </a:lnTo>
                <a:lnTo>
                  <a:pt x="673100" y="0"/>
                </a:lnTo>
                <a:close/>
              </a:path>
            </a:pathLst>
          </a:custGeom>
          <a:solidFill>
            <a:srgbClr val="3678FB"/>
          </a:solidFill>
        </p:spPr>
        <p:txBody>
          <a:bodyPr wrap="square" lIns="0" tIns="0" rIns="0" bIns="0" rtlCol="0"/>
          <a:lstStyle/>
          <a:p/>
        </p:txBody>
      </p:sp>
      <p:sp>
        <p:nvSpPr>
          <p:cNvPr id="28" name="object 28"/>
          <p:cNvSpPr txBox="1"/>
          <p:nvPr/>
        </p:nvSpPr>
        <p:spPr>
          <a:xfrm>
            <a:off x="1822658" y="1064035"/>
            <a:ext cx="381000" cy="736600"/>
          </a:xfrm>
          <a:prstGeom prst="rect">
            <a:avLst/>
          </a:prstGeom>
        </p:spPr>
        <p:txBody>
          <a:bodyPr wrap="square" lIns="0" tIns="0" rIns="0" bIns="0" rtlCol="0" vert="eaVert">
            <a:spAutoFit/>
          </a:bodyPr>
          <a:lstStyle/>
          <a:p>
            <a:pPr marL="12700">
              <a:lnSpc>
                <a:spcPct val="60000"/>
              </a:lnSpc>
            </a:pPr>
            <a:r>
              <a:rPr dirty="0" sz="2800" b="1">
                <a:solidFill>
                  <a:srgbClr val="FFFFFF"/>
                </a:solidFill>
                <a:latin typeface="Meiryo"/>
                <a:cs typeface="Meiryo"/>
              </a:rPr>
              <a:t>政治</a:t>
            </a:r>
            <a:endParaRPr sz="2800">
              <a:latin typeface="Meiryo"/>
              <a:cs typeface="Meiryo"/>
            </a:endParaRPr>
          </a:p>
        </p:txBody>
      </p:sp>
      <p:sp>
        <p:nvSpPr>
          <p:cNvPr id="29" name="object 29"/>
          <p:cNvSpPr/>
          <p:nvPr/>
        </p:nvSpPr>
        <p:spPr>
          <a:xfrm>
            <a:off x="2316479" y="2446020"/>
            <a:ext cx="673100" cy="1224280"/>
          </a:xfrm>
          <a:custGeom>
            <a:avLst/>
            <a:gdLst/>
            <a:ahLst/>
            <a:cxnLst/>
            <a:rect l="l" t="t" r="r" b="b"/>
            <a:pathLst>
              <a:path w="673100" h="1224279">
                <a:moveTo>
                  <a:pt x="673100" y="0"/>
                </a:moveTo>
                <a:lnTo>
                  <a:pt x="0" y="0"/>
                </a:lnTo>
                <a:lnTo>
                  <a:pt x="0" y="1224280"/>
                </a:lnTo>
                <a:lnTo>
                  <a:pt x="673100" y="1224280"/>
                </a:lnTo>
                <a:lnTo>
                  <a:pt x="673100" y="0"/>
                </a:lnTo>
                <a:close/>
              </a:path>
            </a:pathLst>
          </a:custGeom>
          <a:solidFill>
            <a:srgbClr val="5D92FC"/>
          </a:solidFill>
        </p:spPr>
        <p:txBody>
          <a:bodyPr wrap="square" lIns="0" tIns="0" rIns="0" bIns="0" rtlCol="0"/>
          <a:lstStyle/>
          <a:p/>
        </p:txBody>
      </p:sp>
      <p:sp>
        <p:nvSpPr>
          <p:cNvPr id="30" name="object 30"/>
          <p:cNvSpPr txBox="1"/>
          <p:nvPr/>
        </p:nvSpPr>
        <p:spPr>
          <a:xfrm>
            <a:off x="2493258" y="2689952"/>
            <a:ext cx="381000" cy="736600"/>
          </a:xfrm>
          <a:prstGeom prst="rect">
            <a:avLst/>
          </a:prstGeom>
        </p:spPr>
        <p:txBody>
          <a:bodyPr wrap="square" lIns="0" tIns="0" rIns="0" bIns="0" rtlCol="0" vert="eaVert">
            <a:spAutoFit/>
          </a:bodyPr>
          <a:lstStyle/>
          <a:p>
            <a:pPr marL="12700">
              <a:lnSpc>
                <a:spcPct val="60000"/>
              </a:lnSpc>
            </a:pPr>
            <a:r>
              <a:rPr dirty="0" sz="2800" b="1">
                <a:solidFill>
                  <a:srgbClr val="FFFFFF"/>
                </a:solidFill>
                <a:latin typeface="Meiryo"/>
                <a:cs typeface="Meiryo"/>
              </a:rPr>
              <a:t>行政</a:t>
            </a:r>
            <a:endParaRPr sz="2800">
              <a:latin typeface="Meiryo"/>
              <a:cs typeface="Meiryo"/>
            </a:endParaRPr>
          </a:p>
        </p:txBody>
      </p:sp>
      <p:sp>
        <p:nvSpPr>
          <p:cNvPr id="31" name="object 31"/>
          <p:cNvSpPr/>
          <p:nvPr/>
        </p:nvSpPr>
        <p:spPr>
          <a:xfrm>
            <a:off x="3162300" y="4135120"/>
            <a:ext cx="673100" cy="1219200"/>
          </a:xfrm>
          <a:custGeom>
            <a:avLst/>
            <a:gdLst/>
            <a:ahLst/>
            <a:cxnLst/>
            <a:rect l="l" t="t" r="r" b="b"/>
            <a:pathLst>
              <a:path w="673100" h="1219200">
                <a:moveTo>
                  <a:pt x="673100" y="0"/>
                </a:moveTo>
                <a:lnTo>
                  <a:pt x="0" y="0"/>
                </a:lnTo>
                <a:lnTo>
                  <a:pt x="0" y="1219199"/>
                </a:lnTo>
                <a:lnTo>
                  <a:pt x="673100" y="1219199"/>
                </a:lnTo>
                <a:lnTo>
                  <a:pt x="673100" y="0"/>
                </a:lnTo>
                <a:close/>
              </a:path>
            </a:pathLst>
          </a:custGeom>
          <a:solidFill>
            <a:srgbClr val="7AA6FC"/>
          </a:solidFill>
        </p:spPr>
        <p:txBody>
          <a:bodyPr wrap="square" lIns="0" tIns="0" rIns="0" bIns="0" rtlCol="0"/>
          <a:lstStyle/>
          <a:p/>
        </p:txBody>
      </p:sp>
      <p:sp>
        <p:nvSpPr>
          <p:cNvPr id="32" name="object 32"/>
          <p:cNvSpPr txBox="1"/>
          <p:nvPr/>
        </p:nvSpPr>
        <p:spPr>
          <a:xfrm>
            <a:off x="3337838" y="4375434"/>
            <a:ext cx="381000" cy="736600"/>
          </a:xfrm>
          <a:prstGeom prst="rect">
            <a:avLst/>
          </a:prstGeom>
        </p:spPr>
        <p:txBody>
          <a:bodyPr wrap="square" lIns="0" tIns="0" rIns="0" bIns="0" rtlCol="0" vert="eaVert">
            <a:spAutoFit/>
          </a:bodyPr>
          <a:lstStyle/>
          <a:p>
            <a:pPr marL="12700">
              <a:lnSpc>
                <a:spcPct val="60000"/>
              </a:lnSpc>
            </a:pPr>
            <a:r>
              <a:rPr dirty="0" sz="2800" b="1">
                <a:solidFill>
                  <a:srgbClr val="FFFFFF"/>
                </a:solidFill>
                <a:latin typeface="Meiryo"/>
                <a:cs typeface="Meiryo"/>
              </a:rPr>
              <a:t>政策</a:t>
            </a:r>
            <a:endParaRPr sz="2800">
              <a:latin typeface="Meiryo"/>
              <a:cs typeface="Meiryo"/>
            </a:endParaRPr>
          </a:p>
        </p:txBody>
      </p:sp>
      <p:sp>
        <p:nvSpPr>
          <p:cNvPr id="33" name="object 33"/>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69</a:t>
            </a:r>
          </a:p>
        </p:txBody>
      </p:sp>
      <p:sp>
        <p:nvSpPr>
          <p:cNvPr id="34" name="object 34"/>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4120" y="1412239"/>
            <a:ext cx="4554220" cy="4394200"/>
          </a:xfrm>
          <a:prstGeom prst="rect">
            <a:avLst/>
          </a:prstGeom>
          <a:solidFill>
            <a:srgbClr val="A6D76D">
              <a:alpha val="39999"/>
            </a:srgbClr>
          </a:solidFill>
        </p:spPr>
        <p:txBody>
          <a:bodyPr wrap="square" lIns="0" tIns="5715" rIns="0" bIns="0" rtlCol="0" vert="horz">
            <a:spAutoFit/>
          </a:bodyPr>
          <a:lstStyle/>
          <a:p>
            <a:pPr>
              <a:lnSpc>
                <a:spcPct val="100000"/>
              </a:lnSpc>
              <a:spcBef>
                <a:spcPts val="45"/>
              </a:spcBef>
            </a:pPr>
            <a:endParaRPr sz="1300">
              <a:latin typeface="Times New Roman"/>
              <a:cs typeface="Times New Roman"/>
            </a:endParaRPr>
          </a:p>
          <a:p>
            <a:pPr algn="ctr" marL="51435">
              <a:lnSpc>
                <a:spcPct val="100000"/>
              </a:lnSpc>
            </a:pPr>
            <a:r>
              <a:rPr dirty="0" sz="1400" spc="10" b="1">
                <a:latin typeface="MS UI Gothic"/>
                <a:cs typeface="MS UI Gothic"/>
              </a:rPr>
              <a:t>＜日本</a:t>
            </a:r>
            <a:r>
              <a:rPr dirty="0" sz="1400" spc="-10" b="1">
                <a:latin typeface="MS UI Gothic"/>
                <a:cs typeface="MS UI Gothic"/>
              </a:rPr>
              <a:t>維新</a:t>
            </a:r>
            <a:r>
              <a:rPr dirty="0" sz="1400" spc="10" b="1">
                <a:latin typeface="MS UI Gothic"/>
                <a:cs typeface="MS UI Gothic"/>
              </a:rPr>
              <a:t>の</a:t>
            </a:r>
            <a:r>
              <a:rPr dirty="0" sz="1400" spc="-10" b="1">
                <a:latin typeface="MS UI Gothic"/>
                <a:cs typeface="MS UI Gothic"/>
              </a:rPr>
              <a:t>会＞</a:t>
            </a:r>
            <a:endParaRPr sz="1400">
              <a:latin typeface="MS UI Gothic"/>
              <a:cs typeface="MS UI Gothic"/>
            </a:endParaRPr>
          </a:p>
          <a:p>
            <a:pPr>
              <a:lnSpc>
                <a:spcPct val="100000"/>
              </a:lnSpc>
            </a:pPr>
            <a:endParaRPr sz="1400">
              <a:latin typeface="MS UI Gothic"/>
              <a:cs typeface="MS UI Gothic"/>
            </a:endParaRPr>
          </a:p>
          <a:p>
            <a:pPr>
              <a:lnSpc>
                <a:spcPct val="100000"/>
              </a:lnSpc>
              <a:spcBef>
                <a:spcPts val="35"/>
              </a:spcBef>
            </a:pPr>
            <a:endParaRPr sz="115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微修</a:t>
            </a:r>
            <a:r>
              <a:rPr dirty="0" sz="1400" spc="-10" b="1">
                <a:latin typeface="MS UI Gothic"/>
                <a:cs typeface="MS UI Gothic"/>
              </a:rPr>
              <a:t>正ではな</a:t>
            </a:r>
            <a:r>
              <a:rPr dirty="0" sz="1400" b="1">
                <a:latin typeface="MS UI Gothic"/>
                <a:cs typeface="MS UI Gothic"/>
              </a:rPr>
              <a:t>く、</a:t>
            </a:r>
            <a:r>
              <a:rPr dirty="0" sz="1400" spc="-10" b="1">
                <a:latin typeface="MS UI Gothic"/>
                <a:cs typeface="MS UI Gothic"/>
              </a:rPr>
              <a:t>社会シ</a:t>
            </a:r>
            <a:r>
              <a:rPr dirty="0" sz="1400" spc="-5" b="1">
                <a:latin typeface="MS UI Gothic"/>
                <a:cs typeface="MS UI Gothic"/>
              </a:rPr>
              <a:t>ステ</a:t>
            </a:r>
            <a:r>
              <a:rPr dirty="0" sz="1400" spc="-15" b="1">
                <a:latin typeface="MS UI Gothic"/>
                <a:cs typeface="MS UI Gothic"/>
              </a:rPr>
              <a:t>ム</a:t>
            </a:r>
            <a:r>
              <a:rPr dirty="0" sz="1400" spc="-10" b="1">
                <a:latin typeface="MS UI Gothic"/>
                <a:cs typeface="MS UI Gothic"/>
              </a:rPr>
              <a:t>自体</a:t>
            </a:r>
            <a:r>
              <a:rPr dirty="0" sz="1400" spc="-5" b="1">
                <a:latin typeface="MS UI Gothic"/>
                <a:cs typeface="MS UI Gothic"/>
              </a:rPr>
              <a:t>を</a:t>
            </a:r>
            <a:r>
              <a:rPr dirty="0" sz="1400" spc="-10" b="1">
                <a:latin typeface="MS UI Gothic"/>
                <a:cs typeface="MS UI Gothic"/>
              </a:rPr>
              <a:t>大改革</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52120" indent="-145415">
              <a:lnSpc>
                <a:spcPct val="100000"/>
              </a:lnSpc>
              <a:spcBef>
                <a:spcPts val="5"/>
              </a:spcBef>
              <a:buSzPct val="92857"/>
              <a:buFont typeface="Segoe UI Emoji"/>
              <a:buChar char="◼"/>
              <a:tabLst>
                <a:tab pos="452755" algn="l"/>
              </a:tabLst>
            </a:pPr>
            <a:r>
              <a:rPr dirty="0" sz="1400" spc="10" b="1">
                <a:latin typeface="MS UI Gothic"/>
                <a:cs typeface="MS UI Gothic"/>
              </a:rPr>
              <a:t>特定</a:t>
            </a:r>
            <a:r>
              <a:rPr dirty="0" sz="1400" spc="-15" b="1">
                <a:latin typeface="MS UI Gothic"/>
                <a:cs typeface="MS UI Gothic"/>
              </a:rPr>
              <a:t>の</a:t>
            </a:r>
            <a:r>
              <a:rPr dirty="0" sz="1400" spc="-10" b="1">
                <a:latin typeface="MS UI Gothic"/>
                <a:cs typeface="MS UI Gothic"/>
              </a:rPr>
              <a:t>支持母体</a:t>
            </a:r>
            <a:r>
              <a:rPr dirty="0" sz="1400" spc="10" b="1">
                <a:latin typeface="MS UI Gothic"/>
                <a:cs typeface="MS UI Gothic"/>
              </a:rPr>
              <a:t>で</a:t>
            </a:r>
            <a:r>
              <a:rPr dirty="0" sz="1400" spc="-10" b="1">
                <a:latin typeface="MS UI Gothic"/>
                <a:cs typeface="MS UI Gothic"/>
              </a:rPr>
              <a:t>はな</a:t>
            </a:r>
            <a:r>
              <a:rPr dirty="0" sz="1400" spc="-20" b="1">
                <a:latin typeface="MS UI Gothic"/>
                <a:cs typeface="MS UI Gothic"/>
              </a:rPr>
              <a:t>く</a:t>
            </a:r>
            <a:r>
              <a:rPr dirty="0" sz="1400" spc="-10" b="1">
                <a:latin typeface="MS UI Gothic"/>
                <a:cs typeface="MS UI Gothic"/>
              </a:rPr>
              <a:t>広</a:t>
            </a:r>
            <a:r>
              <a:rPr dirty="0" sz="1400" spc="5" b="1">
                <a:latin typeface="MS UI Gothic"/>
                <a:cs typeface="MS UI Gothic"/>
              </a:rPr>
              <a:t>く</a:t>
            </a:r>
            <a:r>
              <a:rPr dirty="0" sz="1400" spc="-10" b="1">
                <a:latin typeface="MS UI Gothic"/>
                <a:cs typeface="MS UI Gothic"/>
              </a:rPr>
              <a:t>国民</a:t>
            </a:r>
            <a:r>
              <a:rPr dirty="0" sz="1400" spc="-5" b="1">
                <a:latin typeface="MS UI Gothic"/>
                <a:cs typeface="MS UI Gothic"/>
              </a:rPr>
              <a:t>に</a:t>
            </a:r>
            <a:r>
              <a:rPr dirty="0" sz="1400" spc="-10" b="1">
                <a:latin typeface="MS UI Gothic"/>
                <a:cs typeface="MS UI Gothic"/>
              </a:rPr>
              <a:t>支持</a:t>
            </a:r>
            <a:r>
              <a:rPr dirty="0" sz="1400" spc="5" b="1">
                <a:latin typeface="MS UI Gothic"/>
                <a:cs typeface="MS UI Gothic"/>
              </a:rPr>
              <a:t>さ</a:t>
            </a:r>
            <a:r>
              <a:rPr dirty="0" sz="1400" spc="-15" b="1">
                <a:latin typeface="MS UI Gothic"/>
                <a:cs typeface="MS UI Gothic"/>
              </a:rPr>
              <a:t>れ</a:t>
            </a:r>
            <a:r>
              <a:rPr dirty="0" sz="1400" b="1">
                <a:latin typeface="MS UI Gothic"/>
                <a:cs typeface="MS UI Gothic"/>
              </a:rPr>
              <a:t>る</a:t>
            </a:r>
            <a:r>
              <a:rPr dirty="0" sz="1400" spc="-10" b="1">
                <a:latin typeface="MS UI Gothic"/>
                <a:cs typeface="MS UI Gothic"/>
              </a:rPr>
              <a:t>政策</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52120" indent="-145415">
              <a:lnSpc>
                <a:spcPct val="100000"/>
              </a:lnSpc>
              <a:spcBef>
                <a:spcPts val="5"/>
              </a:spcBef>
              <a:buSzPct val="92857"/>
              <a:buFont typeface="Segoe UI Emoji"/>
              <a:buChar char="◼"/>
              <a:tabLst>
                <a:tab pos="452755" algn="l"/>
              </a:tabLst>
            </a:pPr>
            <a:r>
              <a:rPr dirty="0" sz="1400" spc="10" b="1">
                <a:latin typeface="MS UI Gothic"/>
                <a:cs typeface="MS UI Gothic"/>
              </a:rPr>
              <a:t>既得</a:t>
            </a:r>
            <a:r>
              <a:rPr dirty="0" sz="1400" spc="-10" b="1">
                <a:latin typeface="MS UI Gothic"/>
                <a:cs typeface="MS UI Gothic"/>
              </a:rPr>
              <a:t>権益</a:t>
            </a:r>
            <a:r>
              <a:rPr dirty="0" sz="1400" spc="-15" b="1">
                <a:latin typeface="MS UI Gothic"/>
                <a:cs typeface="MS UI Gothic"/>
              </a:rPr>
              <a:t>や</a:t>
            </a:r>
            <a:r>
              <a:rPr dirty="0" sz="1400" spc="-10" b="1">
                <a:latin typeface="MS UI Gothic"/>
                <a:cs typeface="MS UI Gothic"/>
              </a:rPr>
              <a:t>旧体制</a:t>
            </a:r>
            <a:r>
              <a:rPr dirty="0" sz="1400" spc="10" b="1">
                <a:latin typeface="MS UI Gothic"/>
                <a:cs typeface="MS UI Gothic"/>
              </a:rPr>
              <a:t>の</a:t>
            </a:r>
            <a:r>
              <a:rPr dirty="0" sz="1400" spc="-10" b="1">
                <a:latin typeface="MS UI Gothic"/>
                <a:cs typeface="MS UI Gothic"/>
              </a:rPr>
              <a:t>利権構造</a:t>
            </a:r>
            <a:r>
              <a:rPr dirty="0" sz="1400" spc="-5" b="1">
                <a:latin typeface="MS UI Gothic"/>
                <a:cs typeface="MS UI Gothic"/>
              </a:rPr>
              <a:t>を</a:t>
            </a:r>
            <a:r>
              <a:rPr dirty="0" sz="1400" spc="-10" b="1">
                <a:latin typeface="MS UI Gothic"/>
                <a:cs typeface="MS UI Gothic"/>
              </a:rPr>
              <a:t>打破</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未来</a:t>
            </a:r>
            <a:r>
              <a:rPr dirty="0" sz="1400" spc="-10" b="1">
                <a:latin typeface="MS UI Gothic"/>
                <a:cs typeface="MS UI Gothic"/>
              </a:rPr>
              <a:t>志向</a:t>
            </a:r>
            <a:r>
              <a:rPr dirty="0" sz="1400" spc="5" b="1">
                <a:latin typeface="MS UI Gothic"/>
                <a:cs typeface="MS UI Gothic"/>
              </a:rPr>
              <a:t>、</a:t>
            </a:r>
            <a:r>
              <a:rPr dirty="0" sz="1400" spc="-10" b="1">
                <a:latin typeface="MS UI Gothic"/>
                <a:cs typeface="MS UI Gothic"/>
              </a:rPr>
              <a:t>将来利益最大化主義</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調整</a:t>
            </a:r>
            <a:r>
              <a:rPr dirty="0" sz="1400" spc="-10" b="1">
                <a:latin typeface="MS UI Gothic"/>
                <a:cs typeface="MS UI Gothic"/>
              </a:rPr>
              <a:t>型では乗</a:t>
            </a:r>
            <a:r>
              <a:rPr dirty="0" sz="1400" spc="10" b="1">
                <a:latin typeface="MS UI Gothic"/>
                <a:cs typeface="MS UI Gothic"/>
              </a:rPr>
              <a:t>り</a:t>
            </a:r>
            <a:r>
              <a:rPr dirty="0" sz="1400" spc="-10" b="1">
                <a:latin typeface="MS UI Gothic"/>
                <a:cs typeface="MS UI Gothic"/>
              </a:rPr>
              <a:t>越</a:t>
            </a:r>
            <a:r>
              <a:rPr dirty="0" sz="1400" spc="-5" b="1">
                <a:latin typeface="MS UI Gothic"/>
                <a:cs typeface="MS UI Gothic"/>
              </a:rPr>
              <a:t>え</a:t>
            </a:r>
            <a:r>
              <a:rPr dirty="0" sz="1400" spc="-20" b="1">
                <a:latin typeface="MS UI Gothic"/>
                <a:cs typeface="MS UI Gothic"/>
              </a:rPr>
              <a:t>ら</a:t>
            </a:r>
            <a:r>
              <a:rPr dirty="0" sz="1400" spc="5" b="1">
                <a:latin typeface="MS UI Gothic"/>
                <a:cs typeface="MS UI Gothic"/>
              </a:rPr>
              <a:t>れ</a:t>
            </a:r>
            <a:r>
              <a:rPr dirty="0" sz="1400" spc="-10" b="1">
                <a:latin typeface="MS UI Gothic"/>
                <a:cs typeface="MS UI Gothic"/>
              </a:rPr>
              <a:t>な</a:t>
            </a:r>
            <a:r>
              <a:rPr dirty="0" sz="1400" spc="-15" b="1">
                <a:latin typeface="MS UI Gothic"/>
                <a:cs typeface="MS UI Gothic"/>
              </a:rPr>
              <a:t>い</a:t>
            </a:r>
            <a:r>
              <a:rPr dirty="0" sz="1400" spc="-10" b="1">
                <a:latin typeface="MS UI Gothic"/>
                <a:cs typeface="MS UI Gothic"/>
              </a:rPr>
              <a:t>一点突破型</a:t>
            </a:r>
            <a:r>
              <a:rPr dirty="0" sz="1400" spc="10" b="1">
                <a:latin typeface="MS UI Gothic"/>
                <a:cs typeface="MS UI Gothic"/>
              </a:rPr>
              <a:t>の</a:t>
            </a:r>
            <a:r>
              <a:rPr dirty="0" sz="1400" spc="-10" b="1">
                <a:latin typeface="MS UI Gothic"/>
                <a:cs typeface="MS UI Gothic"/>
              </a:rPr>
              <a:t>政治</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合理</a:t>
            </a:r>
            <a:r>
              <a:rPr dirty="0" sz="1400" spc="-10" b="1">
                <a:latin typeface="MS UI Gothic"/>
                <a:cs typeface="MS UI Gothic"/>
              </a:rPr>
              <a:t>性追求型の政治</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地方</a:t>
            </a:r>
            <a:r>
              <a:rPr dirty="0" sz="1400" spc="-10" b="1">
                <a:latin typeface="MS UI Gothic"/>
                <a:cs typeface="MS UI Gothic"/>
              </a:rPr>
              <a:t>分権型</a:t>
            </a:r>
            <a:r>
              <a:rPr dirty="0" sz="1400" spc="5" b="1">
                <a:latin typeface="MS UI Gothic"/>
                <a:cs typeface="MS UI Gothic"/>
              </a:rPr>
              <a:t>、</a:t>
            </a:r>
            <a:r>
              <a:rPr dirty="0" sz="1400" spc="-10" b="1">
                <a:latin typeface="MS UI Gothic"/>
                <a:cs typeface="MS UI Gothic"/>
              </a:rPr>
              <a:t>多極分散型の統治機構</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52120" indent="-145415">
              <a:lnSpc>
                <a:spcPct val="100000"/>
              </a:lnSpc>
              <a:buSzPct val="92857"/>
              <a:buFont typeface="Segoe UI Emoji"/>
              <a:buChar char="◼"/>
              <a:tabLst>
                <a:tab pos="452755" algn="l"/>
              </a:tabLst>
            </a:pPr>
            <a:r>
              <a:rPr dirty="0" sz="1400" spc="10" b="1">
                <a:latin typeface="MS UI Gothic"/>
                <a:cs typeface="MS UI Gothic"/>
              </a:rPr>
              <a:t>富</a:t>
            </a:r>
            <a:r>
              <a:rPr dirty="0" sz="1400" spc="5" b="1">
                <a:latin typeface="MS UI Gothic"/>
                <a:cs typeface="MS UI Gothic"/>
              </a:rPr>
              <a:t>の</a:t>
            </a:r>
            <a:r>
              <a:rPr dirty="0" sz="1400" spc="-10" b="1">
                <a:latin typeface="MS UI Gothic"/>
                <a:cs typeface="MS UI Gothic"/>
              </a:rPr>
              <a:t>創出</a:t>
            </a:r>
            <a:r>
              <a:rPr dirty="0" sz="1400" spc="-5" b="1">
                <a:latin typeface="MS UI Gothic"/>
                <a:cs typeface="MS UI Gothic"/>
              </a:rPr>
              <a:t>は</a:t>
            </a:r>
            <a:r>
              <a:rPr dirty="0" sz="1400" spc="-10" b="1">
                <a:latin typeface="MS UI Gothic"/>
                <a:cs typeface="MS UI Gothic"/>
              </a:rPr>
              <a:t>民間</a:t>
            </a:r>
            <a:r>
              <a:rPr dirty="0" sz="1400" spc="5" b="1">
                <a:latin typeface="MS UI Gothic"/>
                <a:cs typeface="MS UI Gothic"/>
              </a:rPr>
              <a:t>、</a:t>
            </a:r>
            <a:r>
              <a:rPr dirty="0" sz="1400" spc="-10" b="1">
                <a:latin typeface="MS UI Gothic"/>
                <a:cs typeface="MS UI Gothic"/>
              </a:rPr>
              <a:t>富</a:t>
            </a:r>
            <a:r>
              <a:rPr dirty="0" sz="1400" spc="10" b="1">
                <a:latin typeface="MS UI Gothic"/>
                <a:cs typeface="MS UI Gothic"/>
              </a:rPr>
              <a:t>の</a:t>
            </a:r>
            <a:r>
              <a:rPr dirty="0" sz="1400" spc="-10" b="1">
                <a:latin typeface="MS UI Gothic"/>
                <a:cs typeface="MS UI Gothic"/>
              </a:rPr>
              <a:t>再分配</a:t>
            </a:r>
            <a:r>
              <a:rPr dirty="0" sz="1400" spc="-5" b="1">
                <a:latin typeface="MS UI Gothic"/>
                <a:cs typeface="MS UI Gothic"/>
              </a:rPr>
              <a:t>と</a:t>
            </a:r>
            <a:r>
              <a:rPr dirty="0" sz="1400" spc="-10" b="1">
                <a:latin typeface="MS UI Gothic"/>
                <a:cs typeface="MS UI Gothic"/>
              </a:rPr>
              <a:t>環境整備</a:t>
            </a:r>
            <a:r>
              <a:rPr dirty="0" sz="1400" spc="10" b="1">
                <a:latin typeface="MS UI Gothic"/>
                <a:cs typeface="MS UI Gothic"/>
              </a:rPr>
              <a:t>が</a:t>
            </a:r>
            <a:r>
              <a:rPr dirty="0" sz="1400" spc="-10" b="1">
                <a:latin typeface="MS UI Gothic"/>
                <a:cs typeface="MS UI Gothic"/>
              </a:rPr>
              <a:t>公の仕事</a:t>
            </a:r>
            <a:endParaRPr sz="1400">
              <a:latin typeface="MS UI Gothic"/>
              <a:cs typeface="MS UI Gothic"/>
            </a:endParaRPr>
          </a:p>
        </p:txBody>
      </p:sp>
      <p:sp>
        <p:nvSpPr>
          <p:cNvPr id="3" name="object 3"/>
          <p:cNvSpPr txBox="1"/>
          <p:nvPr/>
        </p:nvSpPr>
        <p:spPr>
          <a:xfrm>
            <a:off x="345440" y="1412239"/>
            <a:ext cx="4102100" cy="4394200"/>
          </a:xfrm>
          <a:prstGeom prst="rect">
            <a:avLst/>
          </a:prstGeom>
          <a:solidFill>
            <a:srgbClr val="7E7E7E">
              <a:alpha val="43920"/>
            </a:srgbClr>
          </a:solidFill>
        </p:spPr>
        <p:txBody>
          <a:bodyPr wrap="square" lIns="0" tIns="5715" rIns="0" bIns="0" rtlCol="0" vert="horz">
            <a:spAutoFit/>
          </a:bodyPr>
          <a:lstStyle/>
          <a:p>
            <a:pPr>
              <a:lnSpc>
                <a:spcPct val="100000"/>
              </a:lnSpc>
              <a:spcBef>
                <a:spcPts val="45"/>
              </a:spcBef>
            </a:pPr>
            <a:endParaRPr sz="1300">
              <a:latin typeface="Times New Roman"/>
              <a:cs typeface="Times New Roman"/>
            </a:endParaRPr>
          </a:p>
          <a:p>
            <a:pPr algn="ctr" marL="334010">
              <a:lnSpc>
                <a:spcPct val="100000"/>
              </a:lnSpc>
            </a:pPr>
            <a:r>
              <a:rPr dirty="0" sz="1400" spc="5" b="1">
                <a:latin typeface="MS UI Gothic"/>
                <a:cs typeface="MS UI Gothic"/>
              </a:rPr>
              <a:t>＜自民</a:t>
            </a:r>
            <a:r>
              <a:rPr dirty="0" sz="1400" spc="-10" b="1">
                <a:latin typeface="MS UI Gothic"/>
                <a:cs typeface="MS UI Gothic"/>
              </a:rPr>
              <a:t>党＞</a:t>
            </a:r>
            <a:endParaRPr sz="1400">
              <a:latin typeface="MS UI Gothic"/>
              <a:cs typeface="MS UI Gothic"/>
            </a:endParaRPr>
          </a:p>
          <a:p>
            <a:pPr>
              <a:lnSpc>
                <a:spcPct val="100000"/>
              </a:lnSpc>
            </a:pPr>
            <a:endParaRPr sz="1400">
              <a:latin typeface="MS UI Gothic"/>
              <a:cs typeface="MS UI Gothic"/>
            </a:endParaRPr>
          </a:p>
          <a:p>
            <a:pPr>
              <a:lnSpc>
                <a:spcPct val="100000"/>
              </a:lnSpc>
              <a:spcBef>
                <a:spcPts val="35"/>
              </a:spcBef>
            </a:pPr>
            <a:endParaRPr sz="115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社会</a:t>
            </a:r>
            <a:r>
              <a:rPr dirty="0" sz="1400" spc="-5">
                <a:latin typeface="MS UI Gothic"/>
                <a:cs typeface="MS UI Gothic"/>
              </a:rPr>
              <a:t>シ</a:t>
            </a:r>
            <a:r>
              <a:rPr dirty="0" sz="1400" spc="5">
                <a:latin typeface="MS UI Gothic"/>
                <a:cs typeface="MS UI Gothic"/>
              </a:rPr>
              <a:t>ステ</a:t>
            </a:r>
            <a:r>
              <a:rPr dirty="0" sz="1400" spc="-5">
                <a:latin typeface="MS UI Gothic"/>
                <a:cs typeface="MS UI Gothic"/>
              </a:rPr>
              <a:t>ム</a:t>
            </a:r>
            <a:r>
              <a:rPr dirty="0" sz="1400">
                <a:latin typeface="MS UI Gothic"/>
                <a:cs typeface="MS UI Gothic"/>
              </a:rPr>
              <a:t>は現状維持</a:t>
            </a:r>
            <a:r>
              <a:rPr dirty="0" sz="1400" spc="-5">
                <a:latin typeface="MS UI Gothic"/>
                <a:cs typeface="MS UI Gothic"/>
              </a:rPr>
              <a:t>で</a:t>
            </a:r>
            <a:r>
              <a:rPr dirty="0" sz="1400">
                <a:latin typeface="MS UI Gothic"/>
                <a:cs typeface="MS UI Gothic"/>
              </a:rPr>
              <a:t>微修正</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66725" indent="-145415">
              <a:lnSpc>
                <a:spcPct val="100000"/>
              </a:lnSpc>
              <a:spcBef>
                <a:spcPts val="5"/>
              </a:spcBef>
              <a:buSzPct val="92857"/>
              <a:buFont typeface="Segoe UI Emoji"/>
              <a:buChar char="◼"/>
              <a:tabLst>
                <a:tab pos="467359" algn="l"/>
              </a:tabLst>
            </a:pPr>
            <a:r>
              <a:rPr dirty="0" sz="1400">
                <a:latin typeface="MS UI Gothic"/>
                <a:cs typeface="MS UI Gothic"/>
              </a:rPr>
              <a:t>特定</a:t>
            </a:r>
            <a:r>
              <a:rPr dirty="0" sz="1400" spc="-5">
                <a:latin typeface="MS UI Gothic"/>
                <a:cs typeface="MS UI Gothic"/>
              </a:rPr>
              <a:t>の</a:t>
            </a:r>
            <a:r>
              <a:rPr dirty="0" sz="1400">
                <a:latin typeface="MS UI Gothic"/>
                <a:cs typeface="MS UI Gothic"/>
              </a:rPr>
              <a:t>支持母体に目</a:t>
            </a:r>
            <a:r>
              <a:rPr dirty="0" sz="1400" spc="-5">
                <a:latin typeface="MS UI Gothic"/>
                <a:cs typeface="MS UI Gothic"/>
              </a:rPr>
              <a:t>が</a:t>
            </a:r>
            <a:r>
              <a:rPr dirty="0" sz="1400">
                <a:latin typeface="MS UI Gothic"/>
                <a:cs typeface="MS UI Gothic"/>
              </a:rPr>
              <a:t>向</a:t>
            </a:r>
            <a:r>
              <a:rPr dirty="0" sz="1400" spc="-5">
                <a:latin typeface="MS UI Gothic"/>
                <a:cs typeface="MS UI Gothic"/>
              </a:rPr>
              <a:t>い</a:t>
            </a:r>
            <a:r>
              <a:rPr dirty="0" sz="1400">
                <a:latin typeface="MS UI Gothic"/>
                <a:cs typeface="MS UI Gothic"/>
              </a:rPr>
              <a:t>た政策</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66725" indent="-145415">
              <a:lnSpc>
                <a:spcPct val="100000"/>
              </a:lnSpc>
              <a:spcBef>
                <a:spcPts val="5"/>
              </a:spcBef>
              <a:buSzPct val="92857"/>
              <a:buFont typeface="Segoe UI Emoji"/>
              <a:buChar char="◼"/>
              <a:tabLst>
                <a:tab pos="467359" algn="l"/>
              </a:tabLst>
            </a:pPr>
            <a:r>
              <a:rPr dirty="0" sz="1400">
                <a:latin typeface="MS UI Gothic"/>
                <a:cs typeface="MS UI Gothic"/>
              </a:rPr>
              <a:t>既得権益層</a:t>
            </a:r>
            <a:r>
              <a:rPr dirty="0" sz="1400" spc="-5">
                <a:latin typeface="MS UI Gothic"/>
                <a:cs typeface="MS UI Gothic"/>
              </a:rPr>
              <a:t>への</a:t>
            </a:r>
            <a:r>
              <a:rPr dirty="0" sz="1400">
                <a:latin typeface="MS UI Gothic"/>
                <a:cs typeface="MS UI Gothic"/>
              </a:rPr>
              <a:t>改革には非積極的</a:t>
            </a:r>
            <a:endParaRPr sz="1400">
              <a:latin typeface="MS UI Gothic"/>
              <a:cs typeface="MS UI Gothic"/>
            </a:endParaRPr>
          </a:p>
          <a:p>
            <a:pPr>
              <a:lnSpc>
                <a:spcPct val="100000"/>
              </a:lnSpc>
              <a:spcBef>
                <a:spcPts val="10"/>
              </a:spcBef>
              <a:buFont typeface="Segoe UI Emoji"/>
              <a:buChar char="◼"/>
            </a:pPr>
            <a:endParaRPr sz="130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現世利益主義</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調整型</a:t>
            </a:r>
            <a:r>
              <a:rPr dirty="0" sz="1400" spc="-5">
                <a:latin typeface="MS UI Gothic"/>
                <a:cs typeface="MS UI Gothic"/>
              </a:rPr>
              <a:t>の</a:t>
            </a:r>
            <a:r>
              <a:rPr dirty="0" sz="1400">
                <a:latin typeface="MS UI Gothic"/>
                <a:cs typeface="MS UI Gothic"/>
              </a:rPr>
              <a:t>大人</a:t>
            </a:r>
            <a:r>
              <a:rPr dirty="0" sz="1400" spc="-5">
                <a:latin typeface="MS UI Gothic"/>
                <a:cs typeface="MS UI Gothic"/>
              </a:rPr>
              <a:t>の</a:t>
            </a:r>
            <a:r>
              <a:rPr dirty="0" sz="1400">
                <a:latin typeface="MS UI Gothic"/>
                <a:cs typeface="MS UI Gothic"/>
              </a:rPr>
              <a:t>政治</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合理性</a:t>
            </a:r>
            <a:r>
              <a:rPr dirty="0" sz="1400" spc="-10">
                <a:latin typeface="MS UI Gothic"/>
                <a:cs typeface="MS UI Gothic"/>
              </a:rPr>
              <a:t>や</a:t>
            </a:r>
            <a:r>
              <a:rPr dirty="0" sz="1400">
                <a:latin typeface="MS UI Gothic"/>
                <a:cs typeface="MS UI Gothic"/>
              </a:rPr>
              <a:t>効率性</a:t>
            </a:r>
            <a:r>
              <a:rPr dirty="0" sz="1400" spc="-5">
                <a:latin typeface="MS UI Gothic"/>
                <a:cs typeface="MS UI Gothic"/>
              </a:rPr>
              <a:t>の</a:t>
            </a:r>
            <a:r>
              <a:rPr dirty="0" sz="1400">
                <a:latin typeface="MS UI Gothic"/>
                <a:cs typeface="MS UI Gothic"/>
              </a:rPr>
              <a:t>追求より</a:t>
            </a:r>
            <a:r>
              <a:rPr dirty="0" sz="1400" spc="-10">
                <a:latin typeface="MS UI Gothic"/>
                <a:cs typeface="MS UI Gothic"/>
              </a:rPr>
              <a:t>、</a:t>
            </a:r>
            <a:r>
              <a:rPr dirty="0" sz="1400">
                <a:latin typeface="MS UI Gothic"/>
                <a:cs typeface="MS UI Gothic"/>
              </a:rPr>
              <a:t>前例踏襲型</a:t>
            </a:r>
            <a:r>
              <a:rPr dirty="0" sz="1400" spc="-5">
                <a:latin typeface="MS UI Gothic"/>
                <a:cs typeface="MS UI Gothic"/>
              </a:rPr>
              <a:t>の</a:t>
            </a:r>
            <a:r>
              <a:rPr dirty="0" sz="1400">
                <a:latin typeface="MS UI Gothic"/>
                <a:cs typeface="MS UI Gothic"/>
              </a:rPr>
              <a:t>政治</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中央集権型</a:t>
            </a:r>
            <a:r>
              <a:rPr dirty="0" sz="1400" spc="-5">
                <a:latin typeface="MS UI Gothic"/>
                <a:cs typeface="MS UI Gothic"/>
              </a:rPr>
              <a:t>の</a:t>
            </a:r>
            <a:r>
              <a:rPr dirty="0" sz="1400">
                <a:latin typeface="MS UI Gothic"/>
                <a:cs typeface="MS UI Gothic"/>
              </a:rPr>
              <a:t>統治機構</a:t>
            </a:r>
            <a:endParaRPr sz="1400">
              <a:latin typeface="MS UI Gothic"/>
              <a:cs typeface="MS UI Gothic"/>
            </a:endParaRPr>
          </a:p>
          <a:p>
            <a:pPr>
              <a:lnSpc>
                <a:spcPct val="100000"/>
              </a:lnSpc>
              <a:spcBef>
                <a:spcPts val="15"/>
              </a:spcBef>
              <a:buFont typeface="Segoe UI Emoji"/>
              <a:buChar char="◼"/>
            </a:pPr>
            <a:endParaRPr sz="1300">
              <a:latin typeface="MS UI Gothic"/>
              <a:cs typeface="MS UI Gothic"/>
            </a:endParaRPr>
          </a:p>
          <a:p>
            <a:pPr marL="466725" indent="-145415">
              <a:lnSpc>
                <a:spcPct val="100000"/>
              </a:lnSpc>
              <a:buSzPct val="92857"/>
              <a:buFont typeface="Segoe UI Emoji"/>
              <a:buChar char="◼"/>
              <a:tabLst>
                <a:tab pos="467359" algn="l"/>
              </a:tabLst>
            </a:pPr>
            <a:r>
              <a:rPr dirty="0" sz="1400">
                <a:latin typeface="MS UI Gothic"/>
                <a:cs typeface="MS UI Gothic"/>
              </a:rPr>
              <a:t>公</a:t>
            </a:r>
            <a:r>
              <a:rPr dirty="0" sz="1400" spc="-5">
                <a:latin typeface="MS UI Gothic"/>
                <a:cs typeface="MS UI Gothic"/>
              </a:rPr>
              <a:t>が</a:t>
            </a:r>
            <a:r>
              <a:rPr dirty="0" sz="1400">
                <a:latin typeface="MS UI Gothic"/>
                <a:cs typeface="MS UI Gothic"/>
              </a:rPr>
              <a:t>プレ</a:t>
            </a:r>
            <a:r>
              <a:rPr dirty="0" sz="1400" spc="-5">
                <a:latin typeface="MS UI Gothic"/>
                <a:cs typeface="MS UI Gothic"/>
              </a:rPr>
              <a:t>ーヤー</a:t>
            </a:r>
            <a:r>
              <a:rPr dirty="0" sz="1400">
                <a:latin typeface="MS UI Gothic"/>
                <a:cs typeface="MS UI Gothic"/>
              </a:rPr>
              <a:t>と</a:t>
            </a:r>
            <a:r>
              <a:rPr dirty="0" sz="1400" spc="5">
                <a:latin typeface="MS UI Gothic"/>
                <a:cs typeface="MS UI Gothic"/>
              </a:rPr>
              <a:t>し</a:t>
            </a:r>
            <a:r>
              <a:rPr dirty="0" sz="1400">
                <a:latin typeface="MS UI Gothic"/>
                <a:cs typeface="MS UI Gothic"/>
              </a:rPr>
              <a:t>て富</a:t>
            </a:r>
            <a:r>
              <a:rPr dirty="0" sz="1400" spc="-5">
                <a:latin typeface="MS UI Gothic"/>
                <a:cs typeface="MS UI Gothic"/>
              </a:rPr>
              <a:t>の</a:t>
            </a:r>
            <a:r>
              <a:rPr dirty="0" sz="1400">
                <a:latin typeface="MS UI Gothic"/>
                <a:cs typeface="MS UI Gothic"/>
              </a:rPr>
              <a:t>創出を牽引</a:t>
            </a:r>
            <a:r>
              <a:rPr dirty="0" sz="1400" spc="-5">
                <a:latin typeface="MS UI Gothic"/>
                <a:cs typeface="MS UI Gothic"/>
              </a:rPr>
              <a:t>で</a:t>
            </a:r>
            <a:r>
              <a:rPr dirty="0" sz="1400">
                <a:latin typeface="MS UI Gothic"/>
                <a:cs typeface="MS UI Gothic"/>
              </a:rPr>
              <a:t>きる</a:t>
            </a:r>
            <a:endParaRPr sz="1400">
              <a:latin typeface="MS UI Gothic"/>
              <a:cs typeface="MS UI Gothic"/>
            </a:endParaRPr>
          </a:p>
        </p:txBody>
      </p:sp>
      <p:pic>
        <p:nvPicPr>
          <p:cNvPr id="4" name="object 4"/>
          <p:cNvPicPr/>
          <p:nvPr/>
        </p:nvPicPr>
        <p:blipFill>
          <a:blip r:embed="rId2" cstate="print"/>
          <a:stretch>
            <a:fillRect/>
          </a:stretch>
        </p:blipFill>
        <p:spPr>
          <a:xfrm>
            <a:off x="4592320" y="3111500"/>
            <a:ext cx="287019" cy="863599"/>
          </a:xfrm>
          <a:prstGeom prst="rect">
            <a:avLst/>
          </a:prstGeom>
        </p:spPr>
      </p:pic>
      <p:sp>
        <p:nvSpPr>
          <p:cNvPr id="5" name="object 5"/>
          <p:cNvSpPr txBox="1">
            <a:spLocks noGrp="1"/>
          </p:cNvSpPr>
          <p:nvPr>
            <p:ph type="title"/>
          </p:nvPr>
        </p:nvSpPr>
        <p:spPr>
          <a:xfrm>
            <a:off x="351219" y="144571"/>
            <a:ext cx="3098800" cy="391160"/>
          </a:xfrm>
          <a:prstGeom prst="rect"/>
        </p:spPr>
        <p:txBody>
          <a:bodyPr wrap="square" lIns="0" tIns="12700" rIns="0" bIns="0" rtlCol="0" vert="horz">
            <a:spAutoFit/>
          </a:bodyPr>
          <a:lstStyle/>
          <a:p>
            <a:pPr marL="12700">
              <a:lnSpc>
                <a:spcPct val="100000"/>
              </a:lnSpc>
              <a:spcBef>
                <a:spcPts val="100"/>
              </a:spcBef>
            </a:pPr>
            <a:r>
              <a:rPr dirty="0" u="none" spc="5" b="1">
                <a:solidFill>
                  <a:srgbClr val="000000"/>
                </a:solidFill>
                <a:latin typeface="MS PGothic"/>
                <a:cs typeface="MS PGothic"/>
              </a:rPr>
              <a:t>政</a:t>
            </a:r>
            <a:r>
              <a:rPr dirty="0" u="none" spc="10" b="1">
                <a:solidFill>
                  <a:srgbClr val="000000"/>
                </a:solidFill>
                <a:latin typeface="MS PGothic"/>
                <a:cs typeface="MS PGothic"/>
              </a:rPr>
              <a:t>策の</a:t>
            </a:r>
            <a:r>
              <a:rPr dirty="0" u="none" spc="5" b="1">
                <a:solidFill>
                  <a:srgbClr val="000000"/>
                </a:solidFill>
                <a:latin typeface="MS PGothic"/>
                <a:cs typeface="MS PGothic"/>
              </a:rPr>
              <a:t>設計思</a:t>
            </a:r>
            <a:r>
              <a:rPr dirty="0" u="none" spc="10" b="1">
                <a:solidFill>
                  <a:srgbClr val="000000"/>
                </a:solidFill>
                <a:latin typeface="MS PGothic"/>
                <a:cs typeface="MS PGothic"/>
              </a:rPr>
              <a:t>想の</a:t>
            </a:r>
            <a:r>
              <a:rPr dirty="0" u="none" spc="5" b="1">
                <a:solidFill>
                  <a:srgbClr val="000000"/>
                </a:solidFill>
                <a:latin typeface="MS PGothic"/>
                <a:cs typeface="MS PGothic"/>
              </a:rPr>
              <a:t>対比</a:t>
            </a:r>
          </a:p>
        </p:txBody>
      </p:sp>
      <p:sp>
        <p:nvSpPr>
          <p:cNvPr id="7" name="object 7"/>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70</a:t>
            </a:r>
          </a:p>
        </p:txBody>
      </p:sp>
      <p:sp>
        <p:nvSpPr>
          <p:cNvPr id="8" name="object 8"/>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
        <p:nvSpPr>
          <p:cNvPr id="6" name="object 6"/>
          <p:cNvSpPr txBox="1"/>
          <p:nvPr/>
        </p:nvSpPr>
        <p:spPr>
          <a:xfrm>
            <a:off x="3617659" y="144571"/>
            <a:ext cx="3025140" cy="391160"/>
          </a:xfrm>
          <a:prstGeom prst="rect">
            <a:avLst/>
          </a:prstGeom>
        </p:spPr>
        <p:txBody>
          <a:bodyPr wrap="square" lIns="0" tIns="12700" rIns="0" bIns="0" rtlCol="0" vert="horz">
            <a:spAutoFit/>
          </a:bodyPr>
          <a:lstStyle/>
          <a:p>
            <a:pPr marL="12700">
              <a:lnSpc>
                <a:spcPct val="100000"/>
              </a:lnSpc>
              <a:spcBef>
                <a:spcPts val="100"/>
              </a:spcBef>
            </a:pPr>
            <a:r>
              <a:rPr dirty="0" sz="2400" spc="10" b="1">
                <a:latin typeface="MS PGothic"/>
                <a:cs typeface="MS PGothic"/>
              </a:rPr>
              <a:t>「</a:t>
            </a:r>
            <a:r>
              <a:rPr dirty="0" sz="2400" spc="5" b="1">
                <a:latin typeface="MS PGothic"/>
                <a:cs typeface="MS PGothic"/>
              </a:rPr>
              <a:t>維</a:t>
            </a:r>
            <a:r>
              <a:rPr dirty="0" sz="2400" spc="10" b="1">
                <a:latin typeface="MS PGothic"/>
                <a:cs typeface="MS PGothic"/>
              </a:rPr>
              <a:t>新</a:t>
            </a:r>
            <a:r>
              <a:rPr dirty="0" sz="2400" spc="10" b="1">
                <a:latin typeface="MS PGothic"/>
                <a:cs typeface="MS PGothic"/>
              </a:rPr>
              <a:t>と</a:t>
            </a:r>
            <a:r>
              <a:rPr dirty="0" sz="2400" spc="5" b="1">
                <a:latin typeface="MS PGothic"/>
                <a:cs typeface="MS PGothic"/>
              </a:rPr>
              <a:t>自</a:t>
            </a:r>
            <a:r>
              <a:rPr dirty="0" sz="2400" spc="10" b="1">
                <a:latin typeface="MS PGothic"/>
                <a:cs typeface="MS PGothic"/>
              </a:rPr>
              <a:t>民の</a:t>
            </a:r>
            <a:r>
              <a:rPr dirty="0" sz="2400" spc="5" b="1">
                <a:latin typeface="MS PGothic"/>
                <a:cs typeface="MS PGothic"/>
              </a:rPr>
              <a:t>対立</a:t>
            </a:r>
            <a:r>
              <a:rPr dirty="0" sz="2400" spc="-10" b="1">
                <a:latin typeface="MS PGothic"/>
                <a:cs typeface="MS PGothic"/>
              </a:rPr>
              <a:t>軸</a:t>
            </a:r>
            <a:r>
              <a:rPr dirty="0" sz="2400" spc="-10" b="1">
                <a:latin typeface="MS PGothic"/>
                <a:cs typeface="MS PGothic"/>
              </a:rPr>
              <a:t>」</a:t>
            </a:r>
            <a:endParaRPr sz="2400">
              <a:latin typeface="MS PGothic"/>
              <a:cs typeface="MS PGothic"/>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43559"/>
            <a:ext cx="9906000" cy="58419"/>
          </a:xfrm>
          <a:prstGeom prst="rect">
            <a:avLst/>
          </a:prstGeom>
        </p:spPr>
      </p:pic>
      <p:pic>
        <p:nvPicPr>
          <p:cNvPr id="3" name="object 3"/>
          <p:cNvPicPr/>
          <p:nvPr/>
        </p:nvPicPr>
        <p:blipFill>
          <a:blip r:embed="rId3" cstate="print"/>
          <a:stretch>
            <a:fillRect/>
          </a:stretch>
        </p:blipFill>
        <p:spPr>
          <a:xfrm>
            <a:off x="0" y="6466840"/>
            <a:ext cx="9906000" cy="45719"/>
          </a:xfrm>
          <a:prstGeom prst="rect">
            <a:avLst/>
          </a:prstGeom>
        </p:spPr>
      </p:pic>
      <p:sp>
        <p:nvSpPr>
          <p:cNvPr id="4" name="object 4"/>
          <p:cNvSpPr/>
          <p:nvPr/>
        </p:nvSpPr>
        <p:spPr>
          <a:xfrm>
            <a:off x="3441700" y="5669279"/>
            <a:ext cx="3238500" cy="487680"/>
          </a:xfrm>
          <a:custGeom>
            <a:avLst/>
            <a:gdLst/>
            <a:ahLst/>
            <a:cxnLst/>
            <a:rect l="l" t="t" r="r" b="b"/>
            <a:pathLst>
              <a:path w="3238500" h="487679">
                <a:moveTo>
                  <a:pt x="3238500" y="0"/>
                </a:moveTo>
                <a:lnTo>
                  <a:pt x="0" y="0"/>
                </a:lnTo>
                <a:lnTo>
                  <a:pt x="0" y="487680"/>
                </a:lnTo>
                <a:lnTo>
                  <a:pt x="3238500" y="487680"/>
                </a:lnTo>
                <a:lnTo>
                  <a:pt x="3238500" y="0"/>
                </a:lnTo>
                <a:close/>
              </a:path>
            </a:pathLst>
          </a:custGeom>
          <a:solidFill>
            <a:srgbClr val="FFFF00"/>
          </a:solidFill>
        </p:spPr>
        <p:txBody>
          <a:bodyPr wrap="square" lIns="0" tIns="0" rIns="0" bIns="0" rtlCol="0"/>
          <a:lstStyle/>
          <a:p/>
        </p:txBody>
      </p:sp>
      <p:sp>
        <p:nvSpPr>
          <p:cNvPr id="5" name="object 5"/>
          <p:cNvSpPr txBox="1"/>
          <p:nvPr/>
        </p:nvSpPr>
        <p:spPr>
          <a:xfrm>
            <a:off x="2461046" y="5203381"/>
            <a:ext cx="5054600" cy="299720"/>
          </a:xfrm>
          <a:prstGeom prst="rect">
            <a:avLst/>
          </a:prstGeom>
        </p:spPr>
        <p:txBody>
          <a:bodyPr wrap="square" lIns="0" tIns="12700" rIns="0" bIns="0" rtlCol="0" vert="horz">
            <a:spAutoFit/>
          </a:bodyPr>
          <a:lstStyle/>
          <a:p>
            <a:pPr marL="12700">
              <a:lnSpc>
                <a:spcPct val="100000"/>
              </a:lnSpc>
              <a:spcBef>
                <a:spcPts val="100"/>
              </a:spcBef>
            </a:pPr>
            <a:r>
              <a:rPr dirty="0" sz="1800" spc="175" b="1">
                <a:latin typeface="Yu Gothic UI Semibold"/>
                <a:cs typeface="Yu Gothic UI Semibold"/>
              </a:rPr>
              <a:t>漠然とした不安が蔓延する国民心理を一変させる</a:t>
            </a:r>
            <a:endParaRPr sz="1800">
              <a:latin typeface="Yu Gothic UI Semibold"/>
              <a:cs typeface="Yu Gothic UI Semibold"/>
            </a:endParaRPr>
          </a:p>
        </p:txBody>
      </p:sp>
      <p:sp>
        <p:nvSpPr>
          <p:cNvPr id="6" name="object 6"/>
          <p:cNvSpPr txBox="1"/>
          <p:nvPr/>
        </p:nvSpPr>
        <p:spPr>
          <a:xfrm>
            <a:off x="2273086" y="5452302"/>
            <a:ext cx="5427980" cy="756920"/>
          </a:xfrm>
          <a:prstGeom prst="rect">
            <a:avLst/>
          </a:prstGeom>
        </p:spPr>
        <p:txBody>
          <a:bodyPr wrap="square" lIns="0" tIns="12700" rIns="0" bIns="0" rtlCol="0" vert="horz">
            <a:spAutoFit/>
          </a:bodyPr>
          <a:lstStyle/>
          <a:p>
            <a:pPr marL="12700">
              <a:lnSpc>
                <a:spcPct val="100000"/>
              </a:lnSpc>
              <a:spcBef>
                <a:spcPts val="100"/>
              </a:spcBef>
            </a:pPr>
            <a:r>
              <a:rPr dirty="0" sz="2800" spc="650" b="1">
                <a:latin typeface="Yu Gothic UI Semibold"/>
                <a:cs typeface="Yu Gothic UI Semibold"/>
              </a:rPr>
              <a:t>今</a:t>
            </a:r>
            <a:r>
              <a:rPr dirty="0" sz="2800" spc="434" b="1">
                <a:latin typeface="Yu Gothic UI Semibold"/>
                <a:cs typeface="Yu Gothic UI Semibold"/>
              </a:rPr>
              <a:t>こ</a:t>
            </a:r>
            <a:r>
              <a:rPr dirty="0" sz="2800" spc="495" b="1">
                <a:latin typeface="Yu Gothic UI Semibold"/>
                <a:cs typeface="Yu Gothic UI Semibold"/>
              </a:rPr>
              <a:t>そ</a:t>
            </a:r>
            <a:r>
              <a:rPr dirty="0" sz="2800" spc="135" b="1">
                <a:latin typeface="Yu Gothic UI Semibold"/>
                <a:cs typeface="Yu Gothic UI Semibold"/>
              </a:rPr>
              <a:t> </a:t>
            </a:r>
            <a:r>
              <a:rPr dirty="0" sz="4800" b="1">
                <a:latin typeface="Yu Gothic UI Semibold"/>
                <a:cs typeface="Yu Gothic UI Semibold"/>
              </a:rPr>
              <a:t>日本大改革</a:t>
            </a:r>
            <a:r>
              <a:rPr dirty="0" sz="4800" spc="225" b="1">
                <a:latin typeface="Yu Gothic UI Semibold"/>
                <a:cs typeface="Yu Gothic UI Semibold"/>
              </a:rPr>
              <a:t> </a:t>
            </a:r>
            <a:r>
              <a:rPr dirty="0" sz="4000" spc="905" b="1">
                <a:latin typeface="Yu Gothic UI Semibold"/>
                <a:cs typeface="Yu Gothic UI Semibold"/>
              </a:rPr>
              <a:t>を</a:t>
            </a:r>
            <a:r>
              <a:rPr dirty="0" sz="3600" b="1">
                <a:latin typeface="Yu Gothic UI Semibold"/>
                <a:cs typeface="Yu Gothic UI Semibold"/>
              </a:rPr>
              <a:t>！</a:t>
            </a:r>
            <a:endParaRPr sz="3600">
              <a:latin typeface="Yu Gothic UI Semibold"/>
              <a:cs typeface="Yu Gothic UI Semibold"/>
            </a:endParaRPr>
          </a:p>
        </p:txBody>
      </p:sp>
      <p:grpSp>
        <p:nvGrpSpPr>
          <p:cNvPr id="7" name="object 7"/>
          <p:cNvGrpSpPr/>
          <p:nvPr/>
        </p:nvGrpSpPr>
        <p:grpSpPr>
          <a:xfrm>
            <a:off x="1470660" y="3208020"/>
            <a:ext cx="7091680" cy="1938020"/>
            <a:chOff x="1470660" y="3208020"/>
            <a:chExt cx="7091680" cy="1938020"/>
          </a:xfrm>
        </p:grpSpPr>
        <p:pic>
          <p:nvPicPr>
            <p:cNvPr id="8" name="object 8"/>
            <p:cNvPicPr/>
            <p:nvPr/>
          </p:nvPicPr>
          <p:blipFill>
            <a:blip r:embed="rId4" cstate="print"/>
            <a:stretch>
              <a:fillRect/>
            </a:stretch>
          </p:blipFill>
          <p:spPr>
            <a:xfrm>
              <a:off x="4335780" y="4381500"/>
              <a:ext cx="1257299" cy="764539"/>
            </a:xfrm>
            <a:prstGeom prst="rect">
              <a:avLst/>
            </a:prstGeom>
          </p:spPr>
        </p:pic>
        <p:pic>
          <p:nvPicPr>
            <p:cNvPr id="9" name="object 9"/>
            <p:cNvPicPr/>
            <p:nvPr/>
          </p:nvPicPr>
          <p:blipFill>
            <a:blip r:embed="rId5" cstate="print"/>
            <a:stretch>
              <a:fillRect/>
            </a:stretch>
          </p:blipFill>
          <p:spPr>
            <a:xfrm>
              <a:off x="1470660" y="3208020"/>
              <a:ext cx="7091680" cy="1356359"/>
            </a:xfrm>
            <a:prstGeom prst="rect">
              <a:avLst/>
            </a:prstGeom>
          </p:spPr>
        </p:pic>
        <p:sp>
          <p:nvSpPr>
            <p:cNvPr id="10" name="object 10"/>
            <p:cNvSpPr/>
            <p:nvPr/>
          </p:nvSpPr>
          <p:spPr>
            <a:xfrm>
              <a:off x="1496060" y="3233420"/>
              <a:ext cx="6985000" cy="1249680"/>
            </a:xfrm>
            <a:custGeom>
              <a:avLst/>
              <a:gdLst/>
              <a:ahLst/>
              <a:cxnLst/>
              <a:rect l="l" t="t" r="r" b="b"/>
              <a:pathLst>
                <a:path w="6985000" h="1249679">
                  <a:moveTo>
                    <a:pt x="6985000" y="0"/>
                  </a:moveTo>
                  <a:lnTo>
                    <a:pt x="0" y="0"/>
                  </a:lnTo>
                  <a:lnTo>
                    <a:pt x="0" y="1249680"/>
                  </a:lnTo>
                  <a:lnTo>
                    <a:pt x="6985000" y="1249680"/>
                  </a:lnTo>
                  <a:lnTo>
                    <a:pt x="6985000" y="0"/>
                  </a:lnTo>
                  <a:close/>
                </a:path>
              </a:pathLst>
            </a:custGeom>
            <a:solidFill>
              <a:srgbClr val="FFFFFF"/>
            </a:solidFill>
          </p:spPr>
          <p:txBody>
            <a:bodyPr wrap="square" lIns="0" tIns="0" rIns="0" bIns="0" rtlCol="0"/>
            <a:lstStyle/>
            <a:p/>
          </p:txBody>
        </p:sp>
      </p:grpSp>
      <p:sp>
        <p:nvSpPr>
          <p:cNvPr id="11" name="object 11"/>
          <p:cNvSpPr txBox="1"/>
          <p:nvPr/>
        </p:nvSpPr>
        <p:spPr>
          <a:xfrm>
            <a:off x="1702208" y="3375322"/>
            <a:ext cx="6515734" cy="988060"/>
          </a:xfrm>
          <a:prstGeom prst="rect">
            <a:avLst/>
          </a:prstGeom>
        </p:spPr>
        <p:txBody>
          <a:bodyPr wrap="square" lIns="0" tIns="12700" rIns="0" bIns="0" rtlCol="0" vert="horz">
            <a:spAutoFit/>
          </a:bodyPr>
          <a:lstStyle/>
          <a:p>
            <a:pPr algn="ctr" marR="4445">
              <a:lnSpc>
                <a:spcPts val="2830"/>
              </a:lnSpc>
              <a:spcBef>
                <a:spcPts val="100"/>
              </a:spcBef>
            </a:pPr>
            <a:r>
              <a:rPr dirty="0" sz="2400" spc="340" b="1">
                <a:solidFill>
                  <a:srgbClr val="009E46"/>
                </a:solidFill>
                <a:latin typeface="Yu Gothic UI Semibold"/>
                <a:cs typeface="Yu Gothic UI Semibold"/>
              </a:rPr>
              <a:t>果敢なチャレンジを後押しできる社会</a:t>
            </a:r>
            <a:endParaRPr sz="2400">
              <a:latin typeface="Yu Gothic UI Semibold"/>
              <a:cs typeface="Yu Gothic UI Semibold"/>
            </a:endParaRPr>
          </a:p>
          <a:p>
            <a:pPr algn="ctr" marR="5080">
              <a:lnSpc>
                <a:spcPts val="4750"/>
              </a:lnSpc>
            </a:pPr>
            <a:r>
              <a:rPr dirty="0" sz="2400" spc="600" b="1">
                <a:solidFill>
                  <a:srgbClr val="009E46"/>
                </a:solidFill>
                <a:latin typeface="Yu Gothic UI Semibold"/>
                <a:cs typeface="Yu Gothic UI Semibold"/>
              </a:rPr>
              <a:t>そして</a:t>
            </a:r>
            <a:r>
              <a:rPr dirty="0" sz="4000" spc="600" b="1">
                <a:solidFill>
                  <a:srgbClr val="009E46"/>
                </a:solidFill>
                <a:latin typeface="Yu Gothic UI Semibold"/>
                <a:cs typeface="Yu Gothic UI Semibold"/>
              </a:rPr>
              <a:t>経済成長</a:t>
            </a:r>
            <a:r>
              <a:rPr dirty="0" sz="2800" spc="745" b="1">
                <a:solidFill>
                  <a:srgbClr val="009E46"/>
                </a:solidFill>
                <a:latin typeface="Yu Gothic UI Semibold"/>
                <a:cs typeface="Yu Gothic UI Semibold"/>
              </a:rPr>
              <a:t>と</a:t>
            </a:r>
            <a:r>
              <a:rPr dirty="0" sz="4000" spc="745" b="1">
                <a:solidFill>
                  <a:srgbClr val="009E46"/>
                </a:solidFill>
                <a:latin typeface="Yu Gothic UI Semibold"/>
                <a:cs typeface="Yu Gothic UI Semibold"/>
              </a:rPr>
              <a:t>格差解消</a:t>
            </a:r>
            <a:r>
              <a:rPr dirty="0" sz="2800" spc="635" b="1">
                <a:solidFill>
                  <a:srgbClr val="009E46"/>
                </a:solidFill>
                <a:latin typeface="Yu Gothic UI Semibold"/>
                <a:cs typeface="Yu Gothic UI Semibold"/>
              </a:rPr>
              <a:t>を</a:t>
            </a:r>
            <a:r>
              <a:rPr dirty="0" sz="3200" spc="635" b="1">
                <a:solidFill>
                  <a:srgbClr val="009E46"/>
                </a:solidFill>
                <a:latin typeface="Yu Gothic UI Semibold"/>
                <a:cs typeface="Yu Gothic UI Semibold"/>
              </a:rPr>
              <a:t>実現</a:t>
            </a:r>
            <a:endParaRPr sz="3200">
              <a:latin typeface="Yu Gothic UI Semibold"/>
              <a:cs typeface="Yu Gothic UI Semibold"/>
            </a:endParaRPr>
          </a:p>
        </p:txBody>
      </p:sp>
      <p:sp>
        <p:nvSpPr>
          <p:cNvPr id="12" name="object 12"/>
          <p:cNvSpPr txBox="1"/>
          <p:nvPr/>
        </p:nvSpPr>
        <p:spPr>
          <a:xfrm>
            <a:off x="351790" y="143269"/>
            <a:ext cx="929640" cy="391160"/>
          </a:xfrm>
          <a:prstGeom prst="rect">
            <a:avLst/>
          </a:prstGeom>
        </p:spPr>
        <p:txBody>
          <a:bodyPr wrap="square" lIns="0" tIns="12700" rIns="0" bIns="0" rtlCol="0" vert="horz">
            <a:spAutoFit/>
          </a:bodyPr>
          <a:lstStyle/>
          <a:p>
            <a:pPr marL="12700">
              <a:lnSpc>
                <a:spcPct val="100000"/>
              </a:lnSpc>
              <a:spcBef>
                <a:spcPts val="100"/>
              </a:spcBef>
            </a:pPr>
            <a:r>
              <a:rPr dirty="0" sz="2400" spc="5" b="1">
                <a:latin typeface="MS PGothic"/>
                <a:cs typeface="MS PGothic"/>
              </a:rPr>
              <a:t>最後に</a:t>
            </a:r>
            <a:endParaRPr sz="2400">
              <a:latin typeface="MS PGothic"/>
              <a:cs typeface="MS PGothic"/>
            </a:endParaRPr>
          </a:p>
        </p:txBody>
      </p:sp>
      <p:sp>
        <p:nvSpPr>
          <p:cNvPr id="13" name="object 13"/>
          <p:cNvSpPr txBox="1"/>
          <p:nvPr/>
        </p:nvSpPr>
        <p:spPr>
          <a:xfrm>
            <a:off x="1498600" y="944880"/>
            <a:ext cx="3241040" cy="574040"/>
          </a:xfrm>
          <a:prstGeom prst="rect">
            <a:avLst/>
          </a:prstGeom>
          <a:solidFill>
            <a:srgbClr val="006FC0"/>
          </a:solidFill>
          <a:ln w="9525">
            <a:solidFill>
              <a:srgbClr val="000000"/>
            </a:solidFill>
          </a:ln>
        </p:spPr>
        <p:txBody>
          <a:bodyPr wrap="square" lIns="0" tIns="83820" rIns="0" bIns="0" rtlCol="0" vert="horz">
            <a:spAutoFit/>
          </a:bodyPr>
          <a:lstStyle/>
          <a:p>
            <a:pPr marL="435609">
              <a:lnSpc>
                <a:spcPct val="100000"/>
              </a:lnSpc>
              <a:spcBef>
                <a:spcPts val="660"/>
              </a:spcBef>
            </a:pPr>
            <a:r>
              <a:rPr dirty="0" sz="2400" spc="310" b="1">
                <a:solidFill>
                  <a:srgbClr val="FFFFFF"/>
                </a:solidFill>
                <a:latin typeface="Yu Gothic UI Semibold"/>
                <a:cs typeface="Yu Gothic UI Semibold"/>
              </a:rPr>
              <a:t>自民党のプラン</a:t>
            </a:r>
            <a:r>
              <a:rPr dirty="0" sz="2400" spc="210" b="1">
                <a:solidFill>
                  <a:srgbClr val="FFFFFF"/>
                </a:solidFill>
                <a:latin typeface="Yu Gothic UI Semibold"/>
                <a:cs typeface="Yu Gothic UI Semibold"/>
              </a:rPr>
              <a:t>A</a:t>
            </a:r>
            <a:endParaRPr sz="2400">
              <a:latin typeface="Yu Gothic UI Semibold"/>
              <a:cs typeface="Yu Gothic UI Semibold"/>
            </a:endParaRPr>
          </a:p>
        </p:txBody>
      </p:sp>
      <p:sp>
        <p:nvSpPr>
          <p:cNvPr id="14" name="object 14"/>
          <p:cNvSpPr txBox="1"/>
          <p:nvPr/>
        </p:nvSpPr>
        <p:spPr>
          <a:xfrm>
            <a:off x="5240020" y="944880"/>
            <a:ext cx="3241040" cy="574040"/>
          </a:xfrm>
          <a:prstGeom prst="rect">
            <a:avLst/>
          </a:prstGeom>
          <a:solidFill>
            <a:srgbClr val="04C476"/>
          </a:solidFill>
          <a:ln w="9525">
            <a:solidFill>
              <a:srgbClr val="000000"/>
            </a:solidFill>
          </a:ln>
        </p:spPr>
        <p:txBody>
          <a:bodyPr wrap="square" lIns="0" tIns="83820" rIns="0" bIns="0" rtlCol="0" vert="horz">
            <a:spAutoFit/>
          </a:bodyPr>
          <a:lstStyle/>
          <a:p>
            <a:pPr marL="600075">
              <a:lnSpc>
                <a:spcPct val="100000"/>
              </a:lnSpc>
              <a:spcBef>
                <a:spcPts val="660"/>
              </a:spcBef>
            </a:pPr>
            <a:r>
              <a:rPr dirty="0" sz="2400" spc="360" b="1">
                <a:solidFill>
                  <a:srgbClr val="FFFFFF"/>
                </a:solidFill>
                <a:latin typeface="Yu Gothic UI Semibold"/>
                <a:cs typeface="Yu Gothic UI Semibold"/>
              </a:rPr>
              <a:t>維新のプラン</a:t>
            </a:r>
            <a:r>
              <a:rPr dirty="0" sz="2400" spc="190" b="1">
                <a:solidFill>
                  <a:srgbClr val="FFFFFF"/>
                </a:solidFill>
                <a:latin typeface="Yu Gothic UI Semibold"/>
                <a:cs typeface="Yu Gothic UI Semibold"/>
              </a:rPr>
              <a:t>B</a:t>
            </a:r>
            <a:endParaRPr sz="2400">
              <a:latin typeface="Yu Gothic UI Semibold"/>
              <a:cs typeface="Yu Gothic UI Semibold"/>
            </a:endParaRPr>
          </a:p>
        </p:txBody>
      </p:sp>
      <p:sp>
        <p:nvSpPr>
          <p:cNvPr id="15" name="object 15"/>
          <p:cNvSpPr txBox="1"/>
          <p:nvPr/>
        </p:nvSpPr>
        <p:spPr>
          <a:xfrm>
            <a:off x="1498600" y="1518919"/>
            <a:ext cx="3241040" cy="1557020"/>
          </a:xfrm>
          <a:prstGeom prst="rect">
            <a:avLst/>
          </a:prstGeom>
          <a:solidFill>
            <a:srgbClr val="C1E3FF"/>
          </a:solidFill>
          <a:ln w="9525">
            <a:solidFill>
              <a:srgbClr val="000000"/>
            </a:solidFill>
          </a:ln>
        </p:spPr>
        <p:txBody>
          <a:bodyPr wrap="square" lIns="0" tIns="4445" rIns="0" bIns="0" rtlCol="0" vert="horz">
            <a:spAutoFit/>
          </a:bodyPr>
          <a:lstStyle/>
          <a:p>
            <a:pPr>
              <a:lnSpc>
                <a:spcPct val="100000"/>
              </a:lnSpc>
              <a:spcBef>
                <a:spcPts val="35"/>
              </a:spcBef>
            </a:pPr>
            <a:endParaRPr sz="4150">
              <a:latin typeface="Times New Roman"/>
              <a:cs typeface="Times New Roman"/>
            </a:endParaRPr>
          </a:p>
          <a:p>
            <a:pPr marL="254000">
              <a:lnSpc>
                <a:spcPct val="100000"/>
              </a:lnSpc>
            </a:pPr>
            <a:r>
              <a:rPr dirty="0" sz="2400" b="1">
                <a:solidFill>
                  <a:srgbClr val="252525"/>
                </a:solidFill>
                <a:latin typeface="Yu Gothic UI Semibold"/>
                <a:cs typeface="Yu Gothic UI Semibold"/>
              </a:rPr>
              <a:t>現状維持</a:t>
            </a:r>
            <a:r>
              <a:rPr dirty="0" sz="2400" spc="1700" b="1">
                <a:solidFill>
                  <a:srgbClr val="252525"/>
                </a:solidFill>
                <a:latin typeface="Yu Gothic UI Semibold"/>
                <a:cs typeface="Yu Gothic UI Semibold"/>
              </a:rPr>
              <a:t>・</a:t>
            </a:r>
            <a:r>
              <a:rPr dirty="0" sz="2400" spc="1700" b="1">
                <a:solidFill>
                  <a:srgbClr val="252525"/>
                </a:solidFill>
                <a:latin typeface="Yu Gothic UI Semibold"/>
                <a:cs typeface="Yu Gothic UI Semibold"/>
              </a:rPr>
              <a:t>微修正型</a:t>
            </a:r>
            <a:endParaRPr sz="2400">
              <a:latin typeface="Yu Gothic UI Semibold"/>
              <a:cs typeface="Yu Gothic UI Semibold"/>
            </a:endParaRPr>
          </a:p>
        </p:txBody>
      </p:sp>
      <p:sp>
        <p:nvSpPr>
          <p:cNvPr id="16" name="object 16"/>
          <p:cNvSpPr txBox="1"/>
          <p:nvPr/>
        </p:nvSpPr>
        <p:spPr>
          <a:xfrm>
            <a:off x="5240020" y="1518919"/>
            <a:ext cx="3241040" cy="1544320"/>
          </a:xfrm>
          <a:prstGeom prst="rect">
            <a:avLst/>
          </a:prstGeom>
          <a:solidFill>
            <a:srgbClr val="B7FFB8"/>
          </a:solidFill>
          <a:ln w="9525">
            <a:solidFill>
              <a:srgbClr val="000000"/>
            </a:solidFill>
          </a:ln>
        </p:spPr>
        <p:txBody>
          <a:bodyPr wrap="square" lIns="0" tIns="2540" rIns="0" bIns="0" rtlCol="0" vert="horz">
            <a:spAutoFit/>
          </a:bodyPr>
          <a:lstStyle/>
          <a:p>
            <a:pPr>
              <a:lnSpc>
                <a:spcPct val="100000"/>
              </a:lnSpc>
              <a:spcBef>
                <a:spcPts val="20"/>
              </a:spcBef>
            </a:pPr>
            <a:endParaRPr sz="2900">
              <a:latin typeface="Times New Roman"/>
              <a:cs typeface="Times New Roman"/>
            </a:endParaRPr>
          </a:p>
          <a:p>
            <a:pPr marL="276225">
              <a:lnSpc>
                <a:spcPct val="100000"/>
              </a:lnSpc>
              <a:spcBef>
                <a:spcPts val="5"/>
              </a:spcBef>
            </a:pPr>
            <a:r>
              <a:rPr dirty="0" sz="2400" spc="195" b="1">
                <a:latin typeface="Yu Gothic UI Semibold"/>
                <a:cs typeface="Yu Gothic UI Semibold"/>
              </a:rPr>
              <a:t>新しい合理的な</a:t>
            </a:r>
            <a:endParaRPr sz="2400">
              <a:latin typeface="Yu Gothic UI Semibold"/>
              <a:cs typeface="Yu Gothic UI Semibold"/>
            </a:endParaRPr>
          </a:p>
          <a:p>
            <a:pPr marL="276225">
              <a:lnSpc>
                <a:spcPct val="100000"/>
              </a:lnSpc>
            </a:pPr>
            <a:r>
              <a:rPr dirty="0" sz="2400" spc="265" b="1">
                <a:latin typeface="Yu Gothic UI Semibold"/>
                <a:cs typeface="Yu Gothic UI Semibold"/>
              </a:rPr>
              <a:t>社会システムの構築</a:t>
            </a:r>
            <a:endParaRPr sz="2400">
              <a:latin typeface="Yu Gothic UI Semibold"/>
              <a:cs typeface="Yu Gothic UI Semibold"/>
            </a:endParaRPr>
          </a:p>
        </p:txBody>
      </p:sp>
      <p:pic>
        <p:nvPicPr>
          <p:cNvPr id="17" name="object 17"/>
          <p:cNvPicPr/>
          <p:nvPr/>
        </p:nvPicPr>
        <p:blipFill>
          <a:blip r:embed="rId6" cstate="print"/>
          <a:stretch>
            <a:fillRect/>
          </a:stretch>
        </p:blipFill>
        <p:spPr>
          <a:xfrm>
            <a:off x="4561840" y="1945640"/>
            <a:ext cx="805179" cy="772159"/>
          </a:xfrm>
          <a:prstGeom prst="rect">
            <a:avLst/>
          </a:prstGeom>
        </p:spPr>
      </p:pic>
      <p:sp>
        <p:nvSpPr>
          <p:cNvPr id="18" name="object 18"/>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71</a:t>
            </a:r>
          </a:p>
        </p:txBody>
      </p:sp>
      <p:sp>
        <p:nvSpPr>
          <p:cNvPr id="19" name="object 19"/>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66840"/>
            <a:ext cx="9906000" cy="45719"/>
          </a:xfrm>
          <a:prstGeom prst="rect">
            <a:avLst/>
          </a:prstGeom>
        </p:spPr>
      </p:pic>
      <p:grpSp>
        <p:nvGrpSpPr>
          <p:cNvPr id="3" name="object 3"/>
          <p:cNvGrpSpPr/>
          <p:nvPr/>
        </p:nvGrpSpPr>
        <p:grpSpPr>
          <a:xfrm>
            <a:off x="0" y="15240"/>
            <a:ext cx="9906000" cy="5862320"/>
            <a:chOff x="0" y="15240"/>
            <a:chExt cx="9906000" cy="5862320"/>
          </a:xfrm>
        </p:grpSpPr>
        <p:sp>
          <p:nvSpPr>
            <p:cNvPr id="4" name="object 4"/>
            <p:cNvSpPr/>
            <p:nvPr/>
          </p:nvSpPr>
          <p:spPr>
            <a:xfrm>
              <a:off x="0" y="15240"/>
              <a:ext cx="9906000" cy="5862320"/>
            </a:xfrm>
            <a:custGeom>
              <a:avLst/>
              <a:gdLst/>
              <a:ahLst/>
              <a:cxnLst/>
              <a:rect l="l" t="t" r="r" b="b"/>
              <a:pathLst>
                <a:path w="9906000" h="5862320">
                  <a:moveTo>
                    <a:pt x="9906000" y="0"/>
                  </a:moveTo>
                  <a:lnTo>
                    <a:pt x="0" y="0"/>
                  </a:lnTo>
                  <a:lnTo>
                    <a:pt x="0" y="5862320"/>
                  </a:lnTo>
                  <a:lnTo>
                    <a:pt x="9906000" y="5862320"/>
                  </a:lnTo>
                  <a:lnTo>
                    <a:pt x="9906000" y="0"/>
                  </a:lnTo>
                  <a:close/>
                </a:path>
              </a:pathLst>
            </a:custGeom>
            <a:solidFill>
              <a:srgbClr val="CECEEE"/>
            </a:solidFill>
          </p:spPr>
          <p:txBody>
            <a:bodyPr wrap="square" lIns="0" tIns="0" rIns="0" bIns="0" rtlCol="0"/>
            <a:lstStyle/>
            <a:p/>
          </p:txBody>
        </p:sp>
        <p:sp>
          <p:nvSpPr>
            <p:cNvPr id="5" name="object 5"/>
            <p:cNvSpPr/>
            <p:nvPr/>
          </p:nvSpPr>
          <p:spPr>
            <a:xfrm>
              <a:off x="889000" y="619759"/>
              <a:ext cx="8552180" cy="4236720"/>
            </a:xfrm>
            <a:custGeom>
              <a:avLst/>
              <a:gdLst/>
              <a:ahLst/>
              <a:cxnLst/>
              <a:rect l="l" t="t" r="r" b="b"/>
              <a:pathLst>
                <a:path w="8552180" h="4236720">
                  <a:moveTo>
                    <a:pt x="8552180" y="0"/>
                  </a:moveTo>
                  <a:lnTo>
                    <a:pt x="0" y="0"/>
                  </a:lnTo>
                  <a:lnTo>
                    <a:pt x="0" y="4236720"/>
                  </a:lnTo>
                  <a:lnTo>
                    <a:pt x="8552180" y="4236720"/>
                  </a:lnTo>
                  <a:lnTo>
                    <a:pt x="8552180" y="0"/>
                  </a:lnTo>
                  <a:close/>
                </a:path>
              </a:pathLst>
            </a:custGeom>
            <a:solidFill>
              <a:srgbClr val="FFFFFF"/>
            </a:solidFill>
          </p:spPr>
          <p:txBody>
            <a:bodyPr wrap="square" lIns="0" tIns="0" rIns="0" bIns="0" rtlCol="0"/>
            <a:lstStyle/>
            <a:p/>
          </p:txBody>
        </p:sp>
        <p:sp>
          <p:nvSpPr>
            <p:cNvPr id="6" name="object 6"/>
            <p:cNvSpPr/>
            <p:nvPr/>
          </p:nvSpPr>
          <p:spPr>
            <a:xfrm>
              <a:off x="889000" y="3797299"/>
              <a:ext cx="8496300" cy="0"/>
            </a:xfrm>
            <a:custGeom>
              <a:avLst/>
              <a:gdLst/>
              <a:ahLst/>
              <a:cxnLst/>
              <a:rect l="l" t="t" r="r" b="b"/>
              <a:pathLst>
                <a:path w="8496300" h="0">
                  <a:moveTo>
                    <a:pt x="0" y="0"/>
                  </a:moveTo>
                  <a:lnTo>
                    <a:pt x="8496300" y="0"/>
                  </a:lnTo>
                </a:path>
              </a:pathLst>
            </a:custGeom>
            <a:ln w="9525">
              <a:solidFill>
                <a:srgbClr val="000000"/>
              </a:solidFill>
              <a:prstDash val="sysDash"/>
            </a:ln>
          </p:spPr>
          <p:txBody>
            <a:bodyPr wrap="square" lIns="0" tIns="0" rIns="0" bIns="0" rtlCol="0"/>
            <a:lstStyle/>
            <a:p/>
          </p:txBody>
        </p:sp>
        <p:sp>
          <p:nvSpPr>
            <p:cNvPr id="7" name="object 7"/>
            <p:cNvSpPr/>
            <p:nvPr/>
          </p:nvSpPr>
          <p:spPr>
            <a:xfrm>
              <a:off x="889000" y="2738119"/>
              <a:ext cx="8552180" cy="0"/>
            </a:xfrm>
            <a:custGeom>
              <a:avLst/>
              <a:gdLst/>
              <a:ahLst/>
              <a:cxnLst/>
              <a:rect l="l" t="t" r="r" b="b"/>
              <a:pathLst>
                <a:path w="8552180" h="0">
                  <a:moveTo>
                    <a:pt x="0" y="0"/>
                  </a:moveTo>
                  <a:lnTo>
                    <a:pt x="8552180" y="0"/>
                  </a:lnTo>
                </a:path>
              </a:pathLst>
            </a:custGeom>
            <a:ln w="9525">
              <a:solidFill>
                <a:srgbClr val="000000"/>
              </a:solidFill>
              <a:prstDash val="sysDash"/>
            </a:ln>
          </p:spPr>
          <p:txBody>
            <a:bodyPr wrap="square" lIns="0" tIns="0" rIns="0" bIns="0" rtlCol="0"/>
            <a:lstStyle/>
            <a:p/>
          </p:txBody>
        </p:sp>
        <p:sp>
          <p:nvSpPr>
            <p:cNvPr id="8" name="object 8"/>
            <p:cNvSpPr/>
            <p:nvPr/>
          </p:nvSpPr>
          <p:spPr>
            <a:xfrm>
              <a:off x="889000" y="619759"/>
              <a:ext cx="8552180" cy="1059180"/>
            </a:xfrm>
            <a:custGeom>
              <a:avLst/>
              <a:gdLst/>
              <a:ahLst/>
              <a:cxnLst/>
              <a:rect l="l" t="t" r="r" b="b"/>
              <a:pathLst>
                <a:path w="8552180" h="1059180">
                  <a:moveTo>
                    <a:pt x="0" y="1059179"/>
                  </a:moveTo>
                  <a:lnTo>
                    <a:pt x="199390" y="1059179"/>
                  </a:lnTo>
                </a:path>
                <a:path w="8552180" h="1059180">
                  <a:moveTo>
                    <a:pt x="3445510" y="1059179"/>
                  </a:moveTo>
                  <a:lnTo>
                    <a:pt x="8552180" y="1059179"/>
                  </a:lnTo>
                </a:path>
                <a:path w="8552180" h="1059180">
                  <a:moveTo>
                    <a:pt x="0" y="0"/>
                  </a:moveTo>
                  <a:lnTo>
                    <a:pt x="8382000" y="0"/>
                  </a:lnTo>
                </a:path>
              </a:pathLst>
            </a:custGeom>
            <a:ln w="9525">
              <a:solidFill>
                <a:srgbClr val="000000"/>
              </a:solidFill>
              <a:prstDash val="sysDash"/>
            </a:ln>
          </p:spPr>
          <p:txBody>
            <a:bodyPr wrap="square" lIns="0" tIns="0" rIns="0" bIns="0" rtlCol="0"/>
            <a:lstStyle/>
            <a:p/>
          </p:txBody>
        </p:sp>
        <p:sp>
          <p:nvSpPr>
            <p:cNvPr id="9" name="object 9"/>
            <p:cNvSpPr/>
            <p:nvPr/>
          </p:nvSpPr>
          <p:spPr>
            <a:xfrm>
              <a:off x="889000" y="4856480"/>
              <a:ext cx="8552180" cy="0"/>
            </a:xfrm>
            <a:custGeom>
              <a:avLst/>
              <a:gdLst/>
              <a:ahLst/>
              <a:cxnLst/>
              <a:rect l="l" t="t" r="r" b="b"/>
              <a:pathLst>
                <a:path w="8552180" h="0">
                  <a:moveTo>
                    <a:pt x="0" y="0"/>
                  </a:moveTo>
                  <a:lnTo>
                    <a:pt x="8552180" y="0"/>
                  </a:lnTo>
                </a:path>
              </a:pathLst>
            </a:custGeom>
            <a:ln w="9525">
              <a:solidFill>
                <a:srgbClr val="000000"/>
              </a:solidFill>
            </a:ln>
          </p:spPr>
          <p:txBody>
            <a:bodyPr wrap="square" lIns="0" tIns="0" rIns="0" bIns="0" rtlCol="0"/>
            <a:lstStyle/>
            <a:p/>
          </p:txBody>
        </p:sp>
        <p:sp>
          <p:nvSpPr>
            <p:cNvPr id="10" name="object 10"/>
            <p:cNvSpPr/>
            <p:nvPr/>
          </p:nvSpPr>
          <p:spPr>
            <a:xfrm>
              <a:off x="889000" y="4787899"/>
              <a:ext cx="8552180" cy="68580"/>
            </a:xfrm>
            <a:custGeom>
              <a:avLst/>
              <a:gdLst/>
              <a:ahLst/>
              <a:cxnLst/>
              <a:rect l="l" t="t" r="r" b="b"/>
              <a:pathLst>
                <a:path w="8552180" h="68579">
                  <a:moveTo>
                    <a:pt x="0" y="0"/>
                  </a:moveTo>
                  <a:lnTo>
                    <a:pt x="0" y="68580"/>
                  </a:lnTo>
                </a:path>
                <a:path w="8552180" h="68579">
                  <a:moveTo>
                    <a:pt x="317500" y="0"/>
                  </a:moveTo>
                  <a:lnTo>
                    <a:pt x="317500" y="68580"/>
                  </a:lnTo>
                </a:path>
                <a:path w="8552180" h="68579">
                  <a:moveTo>
                    <a:pt x="632460" y="0"/>
                  </a:moveTo>
                  <a:lnTo>
                    <a:pt x="632460" y="68580"/>
                  </a:lnTo>
                </a:path>
                <a:path w="8552180" h="68579">
                  <a:moveTo>
                    <a:pt x="949960" y="0"/>
                  </a:moveTo>
                  <a:lnTo>
                    <a:pt x="949960" y="68580"/>
                  </a:lnTo>
                </a:path>
                <a:path w="8552180" h="68579">
                  <a:moveTo>
                    <a:pt x="1267460" y="0"/>
                  </a:moveTo>
                  <a:lnTo>
                    <a:pt x="1267460" y="68580"/>
                  </a:lnTo>
                </a:path>
                <a:path w="8552180" h="68579">
                  <a:moveTo>
                    <a:pt x="1582420" y="0"/>
                  </a:moveTo>
                  <a:lnTo>
                    <a:pt x="1582420" y="68580"/>
                  </a:lnTo>
                </a:path>
                <a:path w="8552180" h="68579">
                  <a:moveTo>
                    <a:pt x="1899920" y="0"/>
                  </a:moveTo>
                  <a:lnTo>
                    <a:pt x="1899920" y="68580"/>
                  </a:lnTo>
                </a:path>
                <a:path w="8552180" h="68579">
                  <a:moveTo>
                    <a:pt x="2217420" y="0"/>
                  </a:moveTo>
                  <a:lnTo>
                    <a:pt x="2217420" y="68580"/>
                  </a:lnTo>
                </a:path>
                <a:path w="8552180" h="68579">
                  <a:moveTo>
                    <a:pt x="2534920" y="0"/>
                  </a:moveTo>
                  <a:lnTo>
                    <a:pt x="2534920" y="68580"/>
                  </a:lnTo>
                </a:path>
                <a:path w="8552180" h="68579">
                  <a:moveTo>
                    <a:pt x="2849880" y="0"/>
                  </a:moveTo>
                  <a:lnTo>
                    <a:pt x="2849880" y="68580"/>
                  </a:lnTo>
                </a:path>
                <a:path w="8552180" h="68579">
                  <a:moveTo>
                    <a:pt x="3167380" y="0"/>
                  </a:moveTo>
                  <a:lnTo>
                    <a:pt x="3167380" y="68580"/>
                  </a:lnTo>
                </a:path>
                <a:path w="8552180" h="68579">
                  <a:moveTo>
                    <a:pt x="3484879" y="0"/>
                  </a:moveTo>
                  <a:lnTo>
                    <a:pt x="3484879" y="68580"/>
                  </a:lnTo>
                </a:path>
                <a:path w="8552180" h="68579">
                  <a:moveTo>
                    <a:pt x="3802379" y="0"/>
                  </a:moveTo>
                  <a:lnTo>
                    <a:pt x="3802379" y="68580"/>
                  </a:lnTo>
                </a:path>
                <a:path w="8552180" h="68579">
                  <a:moveTo>
                    <a:pt x="4117340" y="0"/>
                  </a:moveTo>
                  <a:lnTo>
                    <a:pt x="4117340" y="68580"/>
                  </a:lnTo>
                </a:path>
                <a:path w="8552180" h="68579">
                  <a:moveTo>
                    <a:pt x="4434840" y="0"/>
                  </a:moveTo>
                  <a:lnTo>
                    <a:pt x="4434840" y="68580"/>
                  </a:lnTo>
                </a:path>
                <a:path w="8552180" h="68579">
                  <a:moveTo>
                    <a:pt x="4752340" y="0"/>
                  </a:moveTo>
                  <a:lnTo>
                    <a:pt x="4752340" y="68580"/>
                  </a:lnTo>
                </a:path>
                <a:path w="8552180" h="68579">
                  <a:moveTo>
                    <a:pt x="5067300" y="0"/>
                  </a:moveTo>
                  <a:lnTo>
                    <a:pt x="5067300" y="68580"/>
                  </a:lnTo>
                </a:path>
                <a:path w="8552180" h="68579">
                  <a:moveTo>
                    <a:pt x="5384800" y="0"/>
                  </a:moveTo>
                  <a:lnTo>
                    <a:pt x="5384800" y="68580"/>
                  </a:lnTo>
                </a:path>
                <a:path w="8552180" h="68579">
                  <a:moveTo>
                    <a:pt x="5702300" y="0"/>
                  </a:moveTo>
                  <a:lnTo>
                    <a:pt x="5702300" y="68580"/>
                  </a:lnTo>
                </a:path>
                <a:path w="8552180" h="68579">
                  <a:moveTo>
                    <a:pt x="6019800" y="0"/>
                  </a:moveTo>
                  <a:lnTo>
                    <a:pt x="6019800" y="68580"/>
                  </a:lnTo>
                </a:path>
                <a:path w="8552180" h="68579">
                  <a:moveTo>
                    <a:pt x="6334760" y="0"/>
                  </a:moveTo>
                  <a:lnTo>
                    <a:pt x="6334760" y="68580"/>
                  </a:lnTo>
                </a:path>
                <a:path w="8552180" h="68579">
                  <a:moveTo>
                    <a:pt x="6652259" y="0"/>
                  </a:moveTo>
                  <a:lnTo>
                    <a:pt x="6652259" y="68580"/>
                  </a:lnTo>
                </a:path>
                <a:path w="8552180" h="68579">
                  <a:moveTo>
                    <a:pt x="6969759" y="0"/>
                  </a:moveTo>
                  <a:lnTo>
                    <a:pt x="6969759" y="68580"/>
                  </a:lnTo>
                </a:path>
                <a:path w="8552180" h="68579">
                  <a:moveTo>
                    <a:pt x="7284720" y="0"/>
                  </a:moveTo>
                  <a:lnTo>
                    <a:pt x="7284720" y="68580"/>
                  </a:lnTo>
                </a:path>
                <a:path w="8552180" h="68579">
                  <a:moveTo>
                    <a:pt x="7602220" y="0"/>
                  </a:moveTo>
                  <a:lnTo>
                    <a:pt x="7602220" y="68580"/>
                  </a:lnTo>
                </a:path>
                <a:path w="8552180" h="68579">
                  <a:moveTo>
                    <a:pt x="7919720" y="0"/>
                  </a:moveTo>
                  <a:lnTo>
                    <a:pt x="7919720" y="68580"/>
                  </a:lnTo>
                </a:path>
                <a:path w="8552180" h="68579">
                  <a:moveTo>
                    <a:pt x="8237220" y="0"/>
                  </a:moveTo>
                  <a:lnTo>
                    <a:pt x="8237220" y="68580"/>
                  </a:lnTo>
                </a:path>
                <a:path w="8552180" h="68579">
                  <a:moveTo>
                    <a:pt x="8552180" y="0"/>
                  </a:moveTo>
                  <a:lnTo>
                    <a:pt x="8552180" y="68580"/>
                  </a:lnTo>
                </a:path>
              </a:pathLst>
            </a:custGeom>
            <a:ln w="9525">
              <a:solidFill>
                <a:srgbClr val="000000"/>
              </a:solidFill>
            </a:ln>
          </p:spPr>
          <p:txBody>
            <a:bodyPr wrap="square" lIns="0" tIns="0" rIns="0" bIns="0" rtlCol="0"/>
            <a:lstStyle/>
            <a:p/>
          </p:txBody>
        </p:sp>
        <p:pic>
          <p:nvPicPr>
            <p:cNvPr id="11" name="object 11"/>
            <p:cNvPicPr/>
            <p:nvPr/>
          </p:nvPicPr>
          <p:blipFill>
            <a:blip r:embed="rId3" cstate="print"/>
            <a:stretch>
              <a:fillRect/>
            </a:stretch>
          </p:blipFill>
          <p:spPr>
            <a:xfrm>
              <a:off x="978217" y="556577"/>
              <a:ext cx="8871585" cy="3550285"/>
            </a:xfrm>
            <a:prstGeom prst="rect">
              <a:avLst/>
            </a:prstGeom>
          </p:spPr>
        </p:pic>
      </p:grpSp>
      <p:sp>
        <p:nvSpPr>
          <p:cNvPr id="12" name="object 12"/>
          <p:cNvSpPr txBox="1"/>
          <p:nvPr/>
        </p:nvSpPr>
        <p:spPr>
          <a:xfrm>
            <a:off x="9514076" y="2586762"/>
            <a:ext cx="304165" cy="589915"/>
          </a:xfrm>
          <a:prstGeom prst="rect">
            <a:avLst/>
          </a:prstGeom>
        </p:spPr>
        <p:txBody>
          <a:bodyPr wrap="square" lIns="0" tIns="111760" rIns="0" bIns="0" rtlCol="0" vert="horz">
            <a:spAutoFit/>
          </a:bodyPr>
          <a:lstStyle/>
          <a:p>
            <a:pPr marL="12700">
              <a:lnSpc>
                <a:spcPct val="100000"/>
              </a:lnSpc>
              <a:spcBef>
                <a:spcPts val="880"/>
              </a:spcBef>
            </a:pPr>
            <a:r>
              <a:rPr dirty="0" sz="1200" spc="50" b="1">
                <a:solidFill>
                  <a:srgbClr val="404040"/>
                </a:solidFill>
                <a:latin typeface="Yu Gothic UI Semibold"/>
                <a:cs typeface="Yu Gothic UI Semibold"/>
              </a:rPr>
              <a:t>182</a:t>
            </a:r>
            <a:endParaRPr sz="1200">
              <a:latin typeface="Yu Gothic UI Semibold"/>
              <a:cs typeface="Yu Gothic UI Semibold"/>
            </a:endParaRPr>
          </a:p>
          <a:p>
            <a:pPr marL="39370">
              <a:lnSpc>
                <a:spcPct val="100000"/>
              </a:lnSpc>
              <a:spcBef>
                <a:spcPts val="780"/>
              </a:spcBef>
            </a:pPr>
            <a:r>
              <a:rPr dirty="0" sz="1200" spc="50" b="1">
                <a:solidFill>
                  <a:srgbClr val="404040"/>
                </a:solidFill>
                <a:latin typeface="Yu Gothic UI Semibold"/>
                <a:cs typeface="Yu Gothic UI Semibold"/>
              </a:rPr>
              <a:t>182</a:t>
            </a:r>
            <a:endParaRPr sz="1200">
              <a:latin typeface="Yu Gothic UI Semibold"/>
              <a:cs typeface="Yu Gothic UI Semibold"/>
            </a:endParaRPr>
          </a:p>
        </p:txBody>
      </p:sp>
      <p:sp>
        <p:nvSpPr>
          <p:cNvPr id="13" name="object 13"/>
          <p:cNvSpPr txBox="1"/>
          <p:nvPr/>
        </p:nvSpPr>
        <p:spPr>
          <a:xfrm>
            <a:off x="9487010" y="1765861"/>
            <a:ext cx="317500" cy="659130"/>
          </a:xfrm>
          <a:prstGeom prst="rect">
            <a:avLst/>
          </a:prstGeom>
        </p:spPr>
        <p:txBody>
          <a:bodyPr wrap="square" lIns="0" tIns="12700" rIns="0" bIns="0" rtlCol="0" vert="horz">
            <a:spAutoFit/>
          </a:bodyPr>
          <a:lstStyle/>
          <a:p>
            <a:pPr marL="12700">
              <a:lnSpc>
                <a:spcPct val="100000"/>
              </a:lnSpc>
              <a:spcBef>
                <a:spcPts val="100"/>
              </a:spcBef>
            </a:pPr>
            <a:r>
              <a:rPr dirty="0" sz="1200" spc="-20" b="1">
                <a:solidFill>
                  <a:srgbClr val="404040"/>
                </a:solidFill>
                <a:latin typeface="Yu Gothic UI Semibold"/>
                <a:cs typeface="Yu Gothic UI Semibold"/>
              </a:rPr>
              <a:t>248</a:t>
            </a:r>
            <a:endParaRPr sz="1200">
              <a:latin typeface="Yu Gothic UI Semibold"/>
              <a:cs typeface="Yu Gothic UI Semibold"/>
            </a:endParaRPr>
          </a:p>
          <a:p>
            <a:pPr>
              <a:lnSpc>
                <a:spcPct val="100000"/>
              </a:lnSpc>
            </a:pPr>
            <a:endParaRPr sz="1150">
              <a:latin typeface="Yu Gothic UI Semibold"/>
              <a:cs typeface="Yu Gothic UI Semibold"/>
            </a:endParaRPr>
          </a:p>
          <a:p>
            <a:pPr marL="52705">
              <a:lnSpc>
                <a:spcPct val="100000"/>
              </a:lnSpc>
            </a:pPr>
            <a:r>
              <a:rPr dirty="0" sz="1200" spc="50" b="1">
                <a:solidFill>
                  <a:srgbClr val="404040"/>
                </a:solidFill>
                <a:latin typeface="Yu Gothic UI Semibold"/>
                <a:cs typeface="Yu Gothic UI Semibold"/>
              </a:rPr>
              <a:t>212</a:t>
            </a:r>
            <a:endParaRPr sz="1200">
              <a:latin typeface="Yu Gothic UI Semibold"/>
              <a:cs typeface="Yu Gothic UI Semibold"/>
            </a:endParaRPr>
          </a:p>
        </p:txBody>
      </p:sp>
      <p:sp>
        <p:nvSpPr>
          <p:cNvPr id="14" name="object 14"/>
          <p:cNvSpPr txBox="1"/>
          <p:nvPr/>
        </p:nvSpPr>
        <p:spPr>
          <a:xfrm>
            <a:off x="9408911" y="3791667"/>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40" b="1">
                <a:solidFill>
                  <a:srgbClr val="404040"/>
                </a:solidFill>
                <a:latin typeface="Yu Gothic UI Semibold"/>
                <a:cs typeface="Yu Gothic UI Semibold"/>
              </a:rPr>
              <a:t>113</a:t>
            </a:r>
            <a:endParaRPr sz="1400">
              <a:latin typeface="Yu Gothic UI Semibold"/>
              <a:cs typeface="Yu Gothic UI Semibold"/>
            </a:endParaRPr>
          </a:p>
        </p:txBody>
      </p:sp>
      <p:sp>
        <p:nvSpPr>
          <p:cNvPr id="15" name="object 15"/>
          <p:cNvSpPr txBox="1"/>
          <p:nvPr/>
        </p:nvSpPr>
        <p:spPr>
          <a:xfrm>
            <a:off x="572785" y="4718005"/>
            <a:ext cx="12446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0</a:t>
            </a:r>
            <a:endParaRPr sz="1400">
              <a:latin typeface="Yu Gothic UI Semibold"/>
              <a:cs typeface="Yu Gothic UI Semibold"/>
            </a:endParaRPr>
          </a:p>
        </p:txBody>
      </p:sp>
      <p:sp>
        <p:nvSpPr>
          <p:cNvPr id="16" name="object 16"/>
          <p:cNvSpPr txBox="1"/>
          <p:nvPr/>
        </p:nvSpPr>
        <p:spPr>
          <a:xfrm>
            <a:off x="375071" y="3658495"/>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70" b="1">
                <a:solidFill>
                  <a:srgbClr val="585858"/>
                </a:solidFill>
                <a:latin typeface="Yu Gothic UI Semibold"/>
                <a:cs typeface="Yu Gothic UI Semibold"/>
              </a:rPr>
              <a:t>100</a:t>
            </a:r>
            <a:endParaRPr sz="1400">
              <a:latin typeface="Yu Gothic UI Semibold"/>
              <a:cs typeface="Yu Gothic UI Semibold"/>
            </a:endParaRPr>
          </a:p>
        </p:txBody>
      </p:sp>
      <p:sp>
        <p:nvSpPr>
          <p:cNvPr id="17" name="object 17"/>
          <p:cNvSpPr txBox="1"/>
          <p:nvPr/>
        </p:nvSpPr>
        <p:spPr>
          <a:xfrm>
            <a:off x="375071" y="2598985"/>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200</a:t>
            </a:r>
            <a:endParaRPr sz="1400">
              <a:latin typeface="Yu Gothic UI Semibold"/>
              <a:cs typeface="Yu Gothic UI Semibold"/>
            </a:endParaRPr>
          </a:p>
        </p:txBody>
      </p:sp>
      <p:sp>
        <p:nvSpPr>
          <p:cNvPr id="18" name="object 18"/>
          <p:cNvSpPr txBox="1"/>
          <p:nvPr/>
        </p:nvSpPr>
        <p:spPr>
          <a:xfrm>
            <a:off x="375071" y="1539475"/>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300</a:t>
            </a:r>
            <a:endParaRPr sz="1400">
              <a:latin typeface="Yu Gothic UI Semibold"/>
              <a:cs typeface="Yu Gothic UI Semibold"/>
            </a:endParaRPr>
          </a:p>
        </p:txBody>
      </p:sp>
      <p:sp>
        <p:nvSpPr>
          <p:cNvPr id="19" name="object 19"/>
          <p:cNvSpPr txBox="1"/>
          <p:nvPr/>
        </p:nvSpPr>
        <p:spPr>
          <a:xfrm>
            <a:off x="375071" y="479964"/>
            <a:ext cx="322580" cy="238760"/>
          </a:xfrm>
          <a:prstGeom prst="rect">
            <a:avLst/>
          </a:prstGeom>
        </p:spPr>
        <p:txBody>
          <a:bodyPr wrap="square" lIns="0" tIns="12700" rIns="0" bIns="0" rtlCol="0" vert="horz">
            <a:spAutoFit/>
          </a:bodyPr>
          <a:lstStyle/>
          <a:p>
            <a:pPr marL="12700">
              <a:lnSpc>
                <a:spcPct val="100000"/>
              </a:lnSpc>
              <a:spcBef>
                <a:spcPts val="100"/>
              </a:spcBef>
            </a:pPr>
            <a:r>
              <a:rPr dirty="0" sz="1400" spc="-10" b="1">
                <a:solidFill>
                  <a:srgbClr val="585858"/>
                </a:solidFill>
                <a:latin typeface="Yu Gothic UI Semibold"/>
                <a:cs typeface="Yu Gothic UI Semibold"/>
              </a:rPr>
              <a:t>400</a:t>
            </a:r>
            <a:endParaRPr sz="1400">
              <a:latin typeface="Yu Gothic UI Semibold"/>
              <a:cs typeface="Yu Gothic UI Semibold"/>
            </a:endParaRPr>
          </a:p>
        </p:txBody>
      </p:sp>
      <p:sp>
        <p:nvSpPr>
          <p:cNvPr id="20" name="object 20"/>
          <p:cNvSpPr txBox="1"/>
          <p:nvPr/>
        </p:nvSpPr>
        <p:spPr>
          <a:xfrm>
            <a:off x="5588167" y="5014753"/>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2008</a:t>
            </a:r>
            <a:endParaRPr sz="1400">
              <a:latin typeface="Yu Gothic UI Semibold"/>
              <a:cs typeface="Yu Gothic UI Semibold"/>
            </a:endParaRPr>
          </a:p>
        </p:txBody>
      </p:sp>
      <p:sp>
        <p:nvSpPr>
          <p:cNvPr id="21" name="object 21"/>
          <p:cNvSpPr txBox="1"/>
          <p:nvPr/>
        </p:nvSpPr>
        <p:spPr>
          <a:xfrm>
            <a:off x="7172010" y="5014753"/>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585858"/>
                </a:solidFill>
                <a:latin typeface="Yu Gothic UI Semibold"/>
                <a:cs typeface="Yu Gothic UI Semibold"/>
              </a:rPr>
              <a:t>2013</a:t>
            </a:r>
            <a:endParaRPr sz="1400">
              <a:latin typeface="Yu Gothic UI Semibold"/>
              <a:cs typeface="Yu Gothic UI Semibold"/>
            </a:endParaRPr>
          </a:p>
        </p:txBody>
      </p:sp>
      <p:sp>
        <p:nvSpPr>
          <p:cNvPr id="22" name="object 22"/>
          <p:cNvSpPr txBox="1"/>
          <p:nvPr/>
        </p:nvSpPr>
        <p:spPr>
          <a:xfrm>
            <a:off x="8755852" y="5014753"/>
            <a:ext cx="421640" cy="238760"/>
          </a:xfrm>
          <a:prstGeom prst="rect">
            <a:avLst/>
          </a:prstGeom>
        </p:spPr>
        <p:txBody>
          <a:bodyPr wrap="square" lIns="0" tIns="12700" rIns="0" bIns="0" rtlCol="0" vert="horz">
            <a:spAutoFit/>
          </a:bodyPr>
          <a:lstStyle/>
          <a:p>
            <a:pPr marL="12700">
              <a:lnSpc>
                <a:spcPct val="100000"/>
              </a:lnSpc>
              <a:spcBef>
                <a:spcPts val="100"/>
              </a:spcBef>
            </a:pPr>
            <a:r>
              <a:rPr dirty="0" sz="1400" spc="50" b="1">
                <a:solidFill>
                  <a:srgbClr val="585858"/>
                </a:solidFill>
                <a:latin typeface="Yu Gothic UI Semibold"/>
                <a:cs typeface="Yu Gothic UI Semibold"/>
              </a:rPr>
              <a:t>2018</a:t>
            </a:r>
            <a:endParaRPr sz="1400">
              <a:latin typeface="Yu Gothic UI Semibold"/>
              <a:cs typeface="Yu Gothic UI Semibold"/>
            </a:endParaRPr>
          </a:p>
        </p:txBody>
      </p:sp>
      <p:sp>
        <p:nvSpPr>
          <p:cNvPr id="23" name="object 23"/>
          <p:cNvSpPr txBox="1"/>
          <p:nvPr/>
        </p:nvSpPr>
        <p:spPr>
          <a:xfrm>
            <a:off x="9452650" y="5035556"/>
            <a:ext cx="315595" cy="238760"/>
          </a:xfrm>
          <a:prstGeom prst="rect">
            <a:avLst/>
          </a:prstGeom>
        </p:spPr>
        <p:txBody>
          <a:bodyPr wrap="square" lIns="0" tIns="12700" rIns="0" bIns="0" rtlCol="0" vert="horz">
            <a:spAutoFit/>
          </a:bodyPr>
          <a:lstStyle/>
          <a:p>
            <a:pPr marL="12700">
              <a:lnSpc>
                <a:spcPct val="100000"/>
              </a:lnSpc>
              <a:spcBef>
                <a:spcPts val="100"/>
              </a:spcBef>
            </a:pPr>
            <a:r>
              <a:rPr dirty="0" sz="1400" spc="-30" b="1">
                <a:solidFill>
                  <a:srgbClr val="585858"/>
                </a:solidFill>
                <a:latin typeface="Yu Gothic UI Semibold"/>
                <a:cs typeface="Yu Gothic UI Semibold"/>
              </a:rPr>
              <a:t>(</a:t>
            </a:r>
            <a:r>
              <a:rPr dirty="0" sz="1400" b="1">
                <a:solidFill>
                  <a:srgbClr val="585858"/>
                </a:solidFill>
                <a:latin typeface="Yu Gothic UI Semibold"/>
                <a:cs typeface="Yu Gothic UI Semibold"/>
              </a:rPr>
              <a:t>年</a:t>
            </a:r>
            <a:r>
              <a:rPr dirty="0" sz="1400" spc="-25" b="1">
                <a:solidFill>
                  <a:srgbClr val="585858"/>
                </a:solidFill>
                <a:latin typeface="Yu Gothic UI Semibold"/>
                <a:cs typeface="Yu Gothic UI Semibold"/>
              </a:rPr>
              <a:t>)</a:t>
            </a:r>
            <a:endParaRPr sz="1400">
              <a:latin typeface="Yu Gothic UI Semibold"/>
              <a:cs typeface="Yu Gothic UI Semibold"/>
            </a:endParaRPr>
          </a:p>
        </p:txBody>
      </p:sp>
      <p:grpSp>
        <p:nvGrpSpPr>
          <p:cNvPr id="24" name="object 24"/>
          <p:cNvGrpSpPr/>
          <p:nvPr/>
        </p:nvGrpSpPr>
        <p:grpSpPr>
          <a:xfrm>
            <a:off x="1082039" y="762000"/>
            <a:ext cx="3258820" cy="1153160"/>
            <a:chOff x="1082039" y="762000"/>
            <a:chExt cx="3258820" cy="1153160"/>
          </a:xfrm>
        </p:grpSpPr>
        <p:sp>
          <p:nvSpPr>
            <p:cNvPr id="25" name="object 25"/>
            <p:cNvSpPr/>
            <p:nvPr/>
          </p:nvSpPr>
          <p:spPr>
            <a:xfrm>
              <a:off x="1088389" y="768350"/>
              <a:ext cx="3246120" cy="1140460"/>
            </a:xfrm>
            <a:custGeom>
              <a:avLst/>
              <a:gdLst/>
              <a:ahLst/>
              <a:cxnLst/>
              <a:rect l="l" t="t" r="r" b="b"/>
              <a:pathLst>
                <a:path w="3246120" h="1140460">
                  <a:moveTo>
                    <a:pt x="3246120" y="0"/>
                  </a:moveTo>
                  <a:lnTo>
                    <a:pt x="0" y="0"/>
                  </a:lnTo>
                  <a:lnTo>
                    <a:pt x="0" y="1140460"/>
                  </a:lnTo>
                  <a:lnTo>
                    <a:pt x="3246120" y="1140460"/>
                  </a:lnTo>
                  <a:lnTo>
                    <a:pt x="3246120" y="0"/>
                  </a:lnTo>
                  <a:close/>
                </a:path>
              </a:pathLst>
            </a:custGeom>
            <a:solidFill>
              <a:srgbClr val="FFFFFF"/>
            </a:solidFill>
          </p:spPr>
          <p:txBody>
            <a:bodyPr wrap="square" lIns="0" tIns="0" rIns="0" bIns="0" rtlCol="0"/>
            <a:lstStyle/>
            <a:p/>
          </p:txBody>
        </p:sp>
        <p:sp>
          <p:nvSpPr>
            <p:cNvPr id="26" name="object 26"/>
            <p:cNvSpPr/>
            <p:nvPr/>
          </p:nvSpPr>
          <p:spPr>
            <a:xfrm>
              <a:off x="1088389" y="768350"/>
              <a:ext cx="3246120" cy="1140460"/>
            </a:xfrm>
            <a:custGeom>
              <a:avLst/>
              <a:gdLst/>
              <a:ahLst/>
              <a:cxnLst/>
              <a:rect l="l" t="t" r="r" b="b"/>
              <a:pathLst>
                <a:path w="3246120" h="1140460">
                  <a:moveTo>
                    <a:pt x="0" y="0"/>
                  </a:moveTo>
                  <a:lnTo>
                    <a:pt x="3246120" y="0"/>
                  </a:lnTo>
                  <a:lnTo>
                    <a:pt x="3246120" y="1140460"/>
                  </a:lnTo>
                  <a:lnTo>
                    <a:pt x="0" y="1140460"/>
                  </a:lnTo>
                  <a:lnTo>
                    <a:pt x="0" y="0"/>
                  </a:lnTo>
                  <a:close/>
                </a:path>
              </a:pathLst>
            </a:custGeom>
            <a:ln w="12699">
              <a:solidFill>
                <a:srgbClr val="000000"/>
              </a:solidFill>
            </a:ln>
          </p:spPr>
          <p:txBody>
            <a:bodyPr wrap="square" lIns="0" tIns="0" rIns="0" bIns="0" rtlCol="0"/>
            <a:lstStyle/>
            <a:p/>
          </p:txBody>
        </p:sp>
        <p:sp>
          <p:nvSpPr>
            <p:cNvPr id="27" name="object 27"/>
            <p:cNvSpPr/>
            <p:nvPr/>
          </p:nvSpPr>
          <p:spPr>
            <a:xfrm>
              <a:off x="1160779" y="1054100"/>
              <a:ext cx="243840" cy="0"/>
            </a:xfrm>
            <a:custGeom>
              <a:avLst/>
              <a:gdLst/>
              <a:ahLst/>
              <a:cxnLst/>
              <a:rect l="l" t="t" r="r" b="b"/>
              <a:pathLst>
                <a:path w="243840" h="0">
                  <a:moveTo>
                    <a:pt x="0" y="0"/>
                  </a:moveTo>
                  <a:lnTo>
                    <a:pt x="243840" y="0"/>
                  </a:lnTo>
                </a:path>
              </a:pathLst>
            </a:custGeom>
            <a:ln w="50800">
              <a:solidFill>
                <a:srgbClr val="000000"/>
              </a:solidFill>
            </a:ln>
          </p:spPr>
          <p:txBody>
            <a:bodyPr wrap="square" lIns="0" tIns="0" rIns="0" bIns="0" rtlCol="0"/>
            <a:lstStyle/>
            <a:p/>
          </p:txBody>
        </p:sp>
      </p:grpSp>
      <p:sp>
        <p:nvSpPr>
          <p:cNvPr id="28" name="object 28"/>
          <p:cNvSpPr txBox="1"/>
          <p:nvPr/>
        </p:nvSpPr>
        <p:spPr>
          <a:xfrm>
            <a:off x="1417554" y="914337"/>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米国</a:t>
            </a:r>
            <a:endParaRPr sz="1400">
              <a:latin typeface="Yu Gothic UI Semibold"/>
              <a:cs typeface="Yu Gothic UI Semibold"/>
            </a:endParaRPr>
          </a:p>
        </p:txBody>
      </p:sp>
      <p:sp>
        <p:nvSpPr>
          <p:cNvPr id="29" name="object 29"/>
          <p:cNvSpPr/>
          <p:nvPr/>
        </p:nvSpPr>
        <p:spPr>
          <a:xfrm>
            <a:off x="2242820" y="1054100"/>
            <a:ext cx="243840" cy="0"/>
          </a:xfrm>
          <a:custGeom>
            <a:avLst/>
            <a:gdLst/>
            <a:ahLst/>
            <a:cxnLst/>
            <a:rect l="l" t="t" r="r" b="b"/>
            <a:pathLst>
              <a:path w="243839" h="0">
                <a:moveTo>
                  <a:pt x="0" y="0"/>
                </a:moveTo>
                <a:lnTo>
                  <a:pt x="243840" y="0"/>
                </a:lnTo>
              </a:path>
            </a:pathLst>
          </a:custGeom>
          <a:ln w="50800">
            <a:solidFill>
              <a:srgbClr val="000000"/>
            </a:solidFill>
          </a:ln>
        </p:spPr>
        <p:txBody>
          <a:bodyPr wrap="square" lIns="0" tIns="0" rIns="0" bIns="0" rtlCol="0"/>
          <a:lstStyle/>
          <a:p/>
        </p:txBody>
      </p:sp>
      <p:sp>
        <p:nvSpPr>
          <p:cNvPr id="30" name="object 30"/>
          <p:cNvSpPr txBox="1"/>
          <p:nvPr/>
        </p:nvSpPr>
        <p:spPr>
          <a:xfrm>
            <a:off x="2499540" y="914337"/>
            <a:ext cx="5588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585858"/>
                </a:solidFill>
                <a:latin typeface="Yu Gothic UI Semibold"/>
                <a:cs typeface="Yu Gothic UI Semibold"/>
              </a:rPr>
              <a:t>ドイツ</a:t>
            </a:r>
            <a:endParaRPr sz="1400">
              <a:latin typeface="Yu Gothic UI Semibold"/>
              <a:cs typeface="Yu Gothic UI Semibold"/>
            </a:endParaRPr>
          </a:p>
        </p:txBody>
      </p:sp>
      <p:sp>
        <p:nvSpPr>
          <p:cNvPr id="31" name="object 31"/>
          <p:cNvSpPr/>
          <p:nvPr/>
        </p:nvSpPr>
        <p:spPr>
          <a:xfrm>
            <a:off x="3324859" y="1054100"/>
            <a:ext cx="243840" cy="0"/>
          </a:xfrm>
          <a:custGeom>
            <a:avLst/>
            <a:gdLst/>
            <a:ahLst/>
            <a:cxnLst/>
            <a:rect l="l" t="t" r="r" b="b"/>
            <a:pathLst>
              <a:path w="243839" h="0">
                <a:moveTo>
                  <a:pt x="0" y="0"/>
                </a:moveTo>
                <a:lnTo>
                  <a:pt x="243840" y="0"/>
                </a:lnTo>
              </a:path>
            </a:pathLst>
          </a:custGeom>
          <a:ln w="50800">
            <a:solidFill>
              <a:srgbClr val="00AF50"/>
            </a:solidFill>
          </a:ln>
        </p:spPr>
        <p:txBody>
          <a:bodyPr wrap="square" lIns="0" tIns="0" rIns="0" bIns="0" rtlCol="0"/>
          <a:lstStyle/>
          <a:p/>
        </p:txBody>
      </p:sp>
      <p:sp>
        <p:nvSpPr>
          <p:cNvPr id="32" name="object 32"/>
          <p:cNvSpPr txBox="1"/>
          <p:nvPr/>
        </p:nvSpPr>
        <p:spPr>
          <a:xfrm>
            <a:off x="3581527" y="914337"/>
            <a:ext cx="736600" cy="238760"/>
          </a:xfrm>
          <a:prstGeom prst="rect">
            <a:avLst/>
          </a:prstGeom>
        </p:spPr>
        <p:txBody>
          <a:bodyPr wrap="square" lIns="0" tIns="12700" rIns="0" bIns="0" rtlCol="0" vert="horz">
            <a:spAutoFit/>
          </a:bodyPr>
          <a:lstStyle/>
          <a:p>
            <a:pPr marL="12700">
              <a:lnSpc>
                <a:spcPct val="100000"/>
              </a:lnSpc>
              <a:spcBef>
                <a:spcPts val="100"/>
              </a:spcBef>
            </a:pPr>
            <a:r>
              <a:rPr dirty="0" sz="1400" spc="365" b="1">
                <a:solidFill>
                  <a:srgbClr val="585858"/>
                </a:solidFill>
                <a:latin typeface="Yu Gothic UI Semibold"/>
                <a:cs typeface="Yu Gothic UI Semibold"/>
              </a:rPr>
              <a:t>フランス</a:t>
            </a:r>
            <a:endParaRPr sz="1400">
              <a:latin typeface="Yu Gothic UI Semibold"/>
              <a:cs typeface="Yu Gothic UI Semibold"/>
            </a:endParaRPr>
          </a:p>
        </p:txBody>
      </p:sp>
      <p:sp>
        <p:nvSpPr>
          <p:cNvPr id="33" name="object 33"/>
          <p:cNvSpPr/>
          <p:nvPr/>
        </p:nvSpPr>
        <p:spPr>
          <a:xfrm>
            <a:off x="1160780" y="1623060"/>
            <a:ext cx="243840" cy="0"/>
          </a:xfrm>
          <a:custGeom>
            <a:avLst/>
            <a:gdLst/>
            <a:ahLst/>
            <a:cxnLst/>
            <a:rect l="l" t="t" r="r" b="b"/>
            <a:pathLst>
              <a:path w="243840" h="0">
                <a:moveTo>
                  <a:pt x="0" y="0"/>
                </a:moveTo>
                <a:lnTo>
                  <a:pt x="243840" y="0"/>
                </a:lnTo>
              </a:path>
            </a:pathLst>
          </a:custGeom>
          <a:ln w="50800">
            <a:solidFill>
              <a:srgbClr val="006FC0"/>
            </a:solidFill>
          </a:ln>
        </p:spPr>
        <p:txBody>
          <a:bodyPr wrap="square" lIns="0" tIns="0" rIns="0" bIns="0" rtlCol="0"/>
          <a:lstStyle/>
          <a:p/>
        </p:txBody>
      </p:sp>
      <p:sp>
        <p:nvSpPr>
          <p:cNvPr id="34" name="object 34"/>
          <p:cNvSpPr txBox="1"/>
          <p:nvPr/>
        </p:nvSpPr>
        <p:spPr>
          <a:xfrm>
            <a:off x="1417554" y="1484403"/>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英国</a:t>
            </a:r>
            <a:endParaRPr sz="1400">
              <a:latin typeface="Yu Gothic UI Semibold"/>
              <a:cs typeface="Yu Gothic UI Semibold"/>
            </a:endParaRPr>
          </a:p>
        </p:txBody>
      </p:sp>
      <p:sp>
        <p:nvSpPr>
          <p:cNvPr id="35" name="object 35"/>
          <p:cNvSpPr/>
          <p:nvPr/>
        </p:nvSpPr>
        <p:spPr>
          <a:xfrm>
            <a:off x="2242820" y="1623060"/>
            <a:ext cx="243840" cy="0"/>
          </a:xfrm>
          <a:custGeom>
            <a:avLst/>
            <a:gdLst/>
            <a:ahLst/>
            <a:cxnLst/>
            <a:rect l="l" t="t" r="r" b="b"/>
            <a:pathLst>
              <a:path w="243839" h="0">
                <a:moveTo>
                  <a:pt x="0" y="0"/>
                </a:moveTo>
                <a:lnTo>
                  <a:pt x="243840" y="0"/>
                </a:lnTo>
              </a:path>
            </a:pathLst>
          </a:custGeom>
          <a:ln w="50800">
            <a:solidFill>
              <a:srgbClr val="6F2F9F"/>
            </a:solidFill>
          </a:ln>
        </p:spPr>
        <p:txBody>
          <a:bodyPr wrap="square" lIns="0" tIns="0" rIns="0" bIns="0" rtlCol="0"/>
          <a:lstStyle/>
          <a:p/>
        </p:txBody>
      </p:sp>
      <p:sp>
        <p:nvSpPr>
          <p:cNvPr id="36" name="object 36"/>
          <p:cNvSpPr txBox="1"/>
          <p:nvPr/>
        </p:nvSpPr>
        <p:spPr>
          <a:xfrm>
            <a:off x="2499540" y="1484403"/>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韓国</a:t>
            </a:r>
            <a:endParaRPr sz="1400">
              <a:latin typeface="Yu Gothic UI Semibold"/>
              <a:cs typeface="Yu Gothic UI Semibold"/>
            </a:endParaRPr>
          </a:p>
        </p:txBody>
      </p:sp>
      <p:pic>
        <p:nvPicPr>
          <p:cNvPr id="37" name="object 37"/>
          <p:cNvPicPr/>
          <p:nvPr/>
        </p:nvPicPr>
        <p:blipFill>
          <a:blip r:embed="rId4" cstate="print"/>
          <a:stretch>
            <a:fillRect/>
          </a:stretch>
        </p:blipFill>
        <p:spPr>
          <a:xfrm>
            <a:off x="3324859" y="1567497"/>
            <a:ext cx="243839" cy="111125"/>
          </a:xfrm>
          <a:prstGeom prst="rect">
            <a:avLst/>
          </a:prstGeom>
        </p:spPr>
      </p:pic>
      <p:sp>
        <p:nvSpPr>
          <p:cNvPr id="38" name="object 38"/>
          <p:cNvSpPr txBox="1"/>
          <p:nvPr/>
        </p:nvSpPr>
        <p:spPr>
          <a:xfrm>
            <a:off x="3581527" y="1484403"/>
            <a:ext cx="381000" cy="238760"/>
          </a:xfrm>
          <a:prstGeom prst="rect">
            <a:avLst/>
          </a:prstGeom>
        </p:spPr>
        <p:txBody>
          <a:bodyPr wrap="square" lIns="0" tIns="12700" rIns="0" bIns="0" rtlCol="0" vert="horz">
            <a:spAutoFit/>
          </a:bodyPr>
          <a:lstStyle/>
          <a:p>
            <a:pPr marL="12700">
              <a:lnSpc>
                <a:spcPct val="100000"/>
              </a:lnSpc>
              <a:spcBef>
                <a:spcPts val="100"/>
              </a:spcBef>
            </a:pPr>
            <a:r>
              <a:rPr dirty="0" sz="1400" b="1">
                <a:solidFill>
                  <a:srgbClr val="585858"/>
                </a:solidFill>
                <a:latin typeface="Yu Gothic UI Semibold"/>
                <a:cs typeface="Yu Gothic UI Semibold"/>
              </a:rPr>
              <a:t>日本</a:t>
            </a:r>
            <a:endParaRPr sz="1400">
              <a:latin typeface="Yu Gothic UI Semibold"/>
              <a:cs typeface="Yu Gothic UI Semibold"/>
            </a:endParaRPr>
          </a:p>
        </p:txBody>
      </p:sp>
      <p:sp>
        <p:nvSpPr>
          <p:cNvPr id="39" name="object 39"/>
          <p:cNvSpPr txBox="1">
            <a:spLocks noGrp="1"/>
          </p:cNvSpPr>
          <p:nvPr>
            <p:ph type="title"/>
          </p:nvPr>
        </p:nvSpPr>
        <p:spPr>
          <a:xfrm>
            <a:off x="2868295" y="89354"/>
            <a:ext cx="4168775" cy="452120"/>
          </a:xfrm>
          <a:prstGeom prst="rect"/>
        </p:spPr>
        <p:txBody>
          <a:bodyPr wrap="square" lIns="0" tIns="12700" rIns="0" bIns="0" rtlCol="0" vert="horz">
            <a:spAutoFit/>
          </a:bodyPr>
          <a:lstStyle/>
          <a:p>
            <a:pPr marL="12700">
              <a:lnSpc>
                <a:spcPct val="100000"/>
              </a:lnSpc>
              <a:spcBef>
                <a:spcPts val="100"/>
              </a:spcBef>
            </a:pPr>
            <a:r>
              <a:rPr dirty="0" u="sng" spc="95">
                <a:solidFill>
                  <a:srgbClr val="000000"/>
                </a:solidFill>
                <a:uFill>
                  <a:solidFill>
                    <a:srgbClr val="000000"/>
                  </a:solidFill>
                </a:uFill>
              </a:rPr>
              <a:t>主要国の</a:t>
            </a:r>
            <a:r>
              <a:rPr dirty="0" u="sng" sz="2800" spc="95">
                <a:solidFill>
                  <a:srgbClr val="000000"/>
                </a:solidFill>
                <a:uFill>
                  <a:solidFill>
                    <a:srgbClr val="000000"/>
                  </a:solidFill>
                </a:uFill>
              </a:rPr>
              <a:t>一人</a:t>
            </a:r>
            <a:r>
              <a:rPr dirty="0" u="sng" spc="235">
                <a:solidFill>
                  <a:srgbClr val="000000"/>
                </a:solidFill>
                <a:uFill>
                  <a:solidFill>
                    <a:srgbClr val="000000"/>
                  </a:solidFill>
                </a:uFill>
              </a:rPr>
              <a:t>当たり名目</a:t>
            </a:r>
            <a:r>
              <a:rPr dirty="0" u="sng" spc="280">
                <a:solidFill>
                  <a:srgbClr val="000000"/>
                </a:solidFill>
                <a:uFill>
                  <a:solidFill>
                    <a:srgbClr val="000000"/>
                  </a:solidFill>
                </a:uFill>
              </a:rPr>
              <a:t>G</a:t>
            </a:r>
            <a:r>
              <a:rPr dirty="0" u="sng" spc="165">
                <a:solidFill>
                  <a:srgbClr val="000000"/>
                </a:solidFill>
                <a:uFill>
                  <a:solidFill>
                    <a:srgbClr val="000000"/>
                  </a:solidFill>
                </a:uFill>
              </a:rPr>
              <a:t>DP</a:t>
            </a:r>
            <a:endParaRPr sz="2800"/>
          </a:p>
        </p:txBody>
      </p:sp>
      <p:sp>
        <p:nvSpPr>
          <p:cNvPr id="40" name="object 40"/>
          <p:cNvSpPr txBox="1"/>
          <p:nvPr/>
        </p:nvSpPr>
        <p:spPr>
          <a:xfrm>
            <a:off x="8090118" y="283909"/>
            <a:ext cx="1484630" cy="552450"/>
          </a:xfrm>
          <a:prstGeom prst="rect">
            <a:avLst/>
          </a:prstGeom>
        </p:spPr>
        <p:txBody>
          <a:bodyPr wrap="square" lIns="0" tIns="12700" rIns="0" bIns="0" rtlCol="0" vert="horz">
            <a:spAutoFit/>
          </a:bodyPr>
          <a:lstStyle/>
          <a:p>
            <a:pPr marL="12700">
              <a:lnSpc>
                <a:spcPct val="100000"/>
              </a:lnSpc>
              <a:spcBef>
                <a:spcPts val="100"/>
              </a:spcBef>
            </a:pPr>
            <a:r>
              <a:rPr dirty="0" sz="1200" spc="25" b="1">
                <a:latin typeface="Yu Gothic UI Semibold"/>
                <a:cs typeface="Yu Gothic UI Semibold"/>
              </a:rPr>
              <a:t>（1993</a:t>
            </a:r>
            <a:r>
              <a:rPr dirty="0" sz="1200" b="1">
                <a:latin typeface="Yu Gothic UI Semibold"/>
                <a:cs typeface="Yu Gothic UI Semibold"/>
              </a:rPr>
              <a:t>年</a:t>
            </a:r>
            <a:r>
              <a:rPr dirty="0" sz="1200" spc="25" b="1">
                <a:latin typeface="Yu Gothic UI Semibold"/>
                <a:cs typeface="Yu Gothic UI Semibold"/>
              </a:rPr>
              <a:t>=100）</a:t>
            </a:r>
            <a:endParaRPr sz="1200">
              <a:latin typeface="Yu Gothic UI Semibold"/>
              <a:cs typeface="Yu Gothic UI Semibold"/>
            </a:endParaRPr>
          </a:p>
          <a:p>
            <a:pPr algn="r" marR="5080">
              <a:lnSpc>
                <a:spcPct val="100000"/>
              </a:lnSpc>
              <a:spcBef>
                <a:spcPts val="1265"/>
              </a:spcBef>
            </a:pPr>
            <a:r>
              <a:rPr dirty="0" sz="1200" spc="-10" b="1">
                <a:solidFill>
                  <a:srgbClr val="404040"/>
                </a:solidFill>
                <a:latin typeface="Yu Gothic UI Semibold"/>
                <a:cs typeface="Yu Gothic UI Semibold"/>
              </a:rPr>
              <a:t>358</a:t>
            </a:r>
            <a:endParaRPr sz="1200">
              <a:latin typeface="Yu Gothic UI Semibold"/>
              <a:cs typeface="Yu Gothic UI Semibold"/>
            </a:endParaRPr>
          </a:p>
        </p:txBody>
      </p:sp>
      <p:sp>
        <p:nvSpPr>
          <p:cNvPr id="41" name="object 41"/>
          <p:cNvSpPr txBox="1"/>
          <p:nvPr/>
        </p:nvSpPr>
        <p:spPr>
          <a:xfrm>
            <a:off x="78739" y="5014753"/>
            <a:ext cx="5438775" cy="819785"/>
          </a:xfrm>
          <a:prstGeom prst="rect">
            <a:avLst/>
          </a:prstGeom>
        </p:spPr>
        <p:txBody>
          <a:bodyPr wrap="square" lIns="0" tIns="12700" rIns="0" bIns="0" rtlCol="0" vert="horz">
            <a:spAutoFit/>
          </a:bodyPr>
          <a:lstStyle/>
          <a:p>
            <a:pPr algn="ctr" marR="325120">
              <a:lnSpc>
                <a:spcPct val="100000"/>
              </a:lnSpc>
              <a:spcBef>
                <a:spcPts val="100"/>
              </a:spcBef>
              <a:tabLst>
                <a:tab pos="1583690" algn="l"/>
                <a:tab pos="3167380" algn="l"/>
              </a:tabLst>
            </a:pPr>
            <a:r>
              <a:rPr dirty="0" sz="1400" spc="50" b="1">
                <a:solidFill>
                  <a:srgbClr val="585858"/>
                </a:solidFill>
                <a:latin typeface="Yu Gothic UI Semibold"/>
                <a:cs typeface="Yu Gothic UI Semibold"/>
              </a:rPr>
              <a:t>1993	1998	</a:t>
            </a:r>
            <a:r>
              <a:rPr dirty="0" sz="1400" b="1">
                <a:solidFill>
                  <a:srgbClr val="585858"/>
                </a:solidFill>
                <a:latin typeface="Yu Gothic UI Semibold"/>
                <a:cs typeface="Yu Gothic UI Semibold"/>
              </a:rPr>
              <a:t>2003</a:t>
            </a:r>
            <a:endParaRPr sz="1400">
              <a:latin typeface="Yu Gothic UI Semibold"/>
              <a:cs typeface="Yu Gothic UI Semibold"/>
            </a:endParaRPr>
          </a:p>
          <a:p>
            <a:pPr marL="12700">
              <a:lnSpc>
                <a:spcPts val="1255"/>
              </a:lnSpc>
              <a:spcBef>
                <a:spcPts val="1880"/>
              </a:spcBef>
            </a:pPr>
            <a:r>
              <a:rPr dirty="0" sz="1050" spc="10" b="1">
                <a:solidFill>
                  <a:srgbClr val="585858"/>
                </a:solidFill>
                <a:latin typeface="Yu Gothic UI Semibold"/>
                <a:cs typeface="Yu Gothic UI Semibold"/>
              </a:rPr>
              <a:t>（注）韓国</a:t>
            </a:r>
            <a:r>
              <a:rPr dirty="0" sz="1050" spc="180" b="1">
                <a:solidFill>
                  <a:srgbClr val="585858"/>
                </a:solidFill>
                <a:latin typeface="Yu Gothic UI Semibold"/>
                <a:cs typeface="Yu Gothic UI Semibold"/>
              </a:rPr>
              <a:t>の</a:t>
            </a:r>
            <a:r>
              <a:rPr dirty="0" sz="1050" spc="35" b="1">
                <a:solidFill>
                  <a:srgbClr val="585858"/>
                </a:solidFill>
                <a:latin typeface="Yu Gothic UI Semibold"/>
                <a:cs typeface="Yu Gothic UI Semibold"/>
              </a:rPr>
              <a:t>2019</a:t>
            </a:r>
            <a:r>
              <a:rPr dirty="0" sz="1050" spc="10" b="1">
                <a:solidFill>
                  <a:srgbClr val="585858"/>
                </a:solidFill>
                <a:latin typeface="Yu Gothic UI Semibold"/>
                <a:cs typeface="Yu Gothic UI Semibold"/>
              </a:rPr>
              <a:t>年</a:t>
            </a:r>
            <a:r>
              <a:rPr dirty="0" sz="1050" spc="180" b="1">
                <a:solidFill>
                  <a:srgbClr val="585858"/>
                </a:solidFill>
                <a:latin typeface="Yu Gothic UI Semibold"/>
                <a:cs typeface="Yu Gothic UI Semibold"/>
              </a:rPr>
              <a:t>の</a:t>
            </a:r>
            <a:r>
              <a:rPr dirty="0" sz="1050" spc="10" b="1">
                <a:solidFill>
                  <a:srgbClr val="585858"/>
                </a:solidFill>
                <a:latin typeface="Yu Gothic UI Semibold"/>
                <a:cs typeface="Yu Gothic UI Semibold"/>
              </a:rPr>
              <a:t>計数</a:t>
            </a:r>
            <a:r>
              <a:rPr dirty="0" sz="1050" spc="120" b="1">
                <a:solidFill>
                  <a:srgbClr val="585858"/>
                </a:solidFill>
                <a:latin typeface="Yu Gothic UI Semibold"/>
                <a:cs typeface="Yu Gothic UI Semibold"/>
              </a:rPr>
              <a:t>は</a:t>
            </a:r>
            <a:r>
              <a:rPr dirty="0" sz="1050" spc="10" b="1">
                <a:solidFill>
                  <a:srgbClr val="585858"/>
                </a:solidFill>
                <a:latin typeface="Yu Gothic UI Semibold"/>
                <a:cs typeface="Yu Gothic UI Semibold"/>
              </a:rPr>
              <a:t>推</a:t>
            </a:r>
            <a:r>
              <a:rPr dirty="0" sz="1050" spc="-15" b="1">
                <a:solidFill>
                  <a:srgbClr val="585858"/>
                </a:solidFill>
                <a:latin typeface="Yu Gothic UI Semibold"/>
                <a:cs typeface="Yu Gothic UI Semibold"/>
              </a:rPr>
              <a:t>計</a:t>
            </a:r>
            <a:r>
              <a:rPr dirty="0" sz="1050" spc="10" b="1">
                <a:solidFill>
                  <a:srgbClr val="585858"/>
                </a:solidFill>
                <a:latin typeface="Yu Gothic UI Semibold"/>
                <a:cs typeface="Yu Gothic UI Semibold"/>
              </a:rPr>
              <a:t>値</a:t>
            </a:r>
            <a:r>
              <a:rPr dirty="0" sz="1050" spc="360" b="1">
                <a:solidFill>
                  <a:srgbClr val="585858"/>
                </a:solidFill>
                <a:latin typeface="Yu Gothic UI Semibold"/>
                <a:cs typeface="Yu Gothic UI Semibold"/>
              </a:rPr>
              <a:t>。</a:t>
            </a:r>
            <a:endParaRPr sz="1050">
              <a:latin typeface="Yu Gothic UI Semibold"/>
              <a:cs typeface="Yu Gothic UI Semibold"/>
            </a:endParaRPr>
          </a:p>
          <a:p>
            <a:pPr marL="12700">
              <a:lnSpc>
                <a:spcPts val="1435"/>
              </a:lnSpc>
            </a:pPr>
            <a:r>
              <a:rPr dirty="0" sz="1200" b="1">
                <a:solidFill>
                  <a:srgbClr val="585858"/>
                </a:solidFill>
                <a:latin typeface="Yu Gothic UI Semibold"/>
                <a:cs typeface="Yu Gothic UI Semibold"/>
              </a:rPr>
              <a:t>出典：ＩＭＦ“World</a:t>
            </a:r>
            <a:r>
              <a:rPr dirty="0" sz="1200" spc="55" b="1">
                <a:solidFill>
                  <a:srgbClr val="585858"/>
                </a:solidFill>
                <a:latin typeface="Yu Gothic UI Semibold"/>
                <a:cs typeface="Yu Gothic UI Semibold"/>
              </a:rPr>
              <a:t> </a:t>
            </a:r>
            <a:r>
              <a:rPr dirty="0" sz="1200" spc="50" b="1">
                <a:solidFill>
                  <a:srgbClr val="585858"/>
                </a:solidFill>
                <a:latin typeface="Yu Gothic UI Semibold"/>
                <a:cs typeface="Yu Gothic UI Semibold"/>
              </a:rPr>
              <a:t>Economic</a:t>
            </a:r>
            <a:r>
              <a:rPr dirty="0" sz="1200" spc="35" b="1">
                <a:solidFill>
                  <a:srgbClr val="585858"/>
                </a:solidFill>
                <a:latin typeface="Yu Gothic UI Semibold"/>
                <a:cs typeface="Yu Gothic UI Semibold"/>
              </a:rPr>
              <a:t> </a:t>
            </a:r>
            <a:r>
              <a:rPr dirty="0" sz="1200" spc="10" b="1">
                <a:solidFill>
                  <a:srgbClr val="585858"/>
                </a:solidFill>
                <a:latin typeface="Yu Gothic UI Semibold"/>
                <a:cs typeface="Yu Gothic UI Semibold"/>
              </a:rPr>
              <a:t>Outlook</a:t>
            </a:r>
            <a:r>
              <a:rPr dirty="0" sz="1200" spc="40" b="1">
                <a:solidFill>
                  <a:srgbClr val="585858"/>
                </a:solidFill>
                <a:latin typeface="Yu Gothic UI Semibold"/>
                <a:cs typeface="Yu Gothic UI Semibold"/>
              </a:rPr>
              <a:t> </a:t>
            </a:r>
            <a:r>
              <a:rPr dirty="0" sz="1200" spc="15" b="1">
                <a:solidFill>
                  <a:srgbClr val="585858"/>
                </a:solidFill>
                <a:latin typeface="Yu Gothic UI Semibold"/>
                <a:cs typeface="Yu Gothic UI Semibold"/>
              </a:rPr>
              <a:t>Database"</a:t>
            </a:r>
            <a:r>
              <a:rPr dirty="0" sz="1200" spc="270" b="1">
                <a:solidFill>
                  <a:srgbClr val="585858"/>
                </a:solidFill>
                <a:latin typeface="Yu Gothic UI Semibold"/>
                <a:cs typeface="Yu Gothic UI Semibold"/>
              </a:rPr>
              <a:t>を</a:t>
            </a:r>
            <a:r>
              <a:rPr dirty="0" sz="1200" spc="275" b="1">
                <a:solidFill>
                  <a:srgbClr val="585858"/>
                </a:solidFill>
                <a:latin typeface="Yu Gothic UI Semibold"/>
                <a:cs typeface="Yu Gothic UI Semibold"/>
              </a:rPr>
              <a:t>も</a:t>
            </a:r>
            <a:r>
              <a:rPr dirty="0" sz="1200" spc="260" b="1">
                <a:solidFill>
                  <a:srgbClr val="585858"/>
                </a:solidFill>
                <a:latin typeface="Yu Gothic UI Semibold"/>
                <a:cs typeface="Yu Gothic UI Semibold"/>
              </a:rPr>
              <a:t>と</a:t>
            </a:r>
            <a:r>
              <a:rPr dirty="0" sz="1200" spc="280" b="1">
                <a:solidFill>
                  <a:srgbClr val="585858"/>
                </a:solidFill>
                <a:latin typeface="Yu Gothic UI Semibold"/>
                <a:cs typeface="Yu Gothic UI Semibold"/>
              </a:rPr>
              <a:t>に</a:t>
            </a:r>
            <a:r>
              <a:rPr dirty="0" sz="1200" b="1">
                <a:solidFill>
                  <a:srgbClr val="585858"/>
                </a:solidFill>
                <a:latin typeface="Yu Gothic UI Semibold"/>
                <a:cs typeface="Yu Gothic UI Semibold"/>
              </a:rPr>
              <a:t>日本維新</a:t>
            </a:r>
            <a:r>
              <a:rPr dirty="0" sz="1200" spc="195" b="1">
                <a:solidFill>
                  <a:srgbClr val="585858"/>
                </a:solidFill>
                <a:latin typeface="Yu Gothic UI Semibold"/>
                <a:cs typeface="Yu Gothic UI Semibold"/>
              </a:rPr>
              <a:t>の</a:t>
            </a:r>
            <a:r>
              <a:rPr dirty="0" sz="1200" b="1">
                <a:solidFill>
                  <a:srgbClr val="585858"/>
                </a:solidFill>
                <a:latin typeface="Yu Gothic UI Semibold"/>
                <a:cs typeface="Yu Gothic UI Semibold"/>
              </a:rPr>
              <a:t>会作成</a:t>
            </a:r>
            <a:endParaRPr sz="1200">
              <a:latin typeface="Yu Gothic UI Semibold"/>
              <a:cs typeface="Yu Gothic UI Semibold"/>
            </a:endParaRPr>
          </a:p>
        </p:txBody>
      </p:sp>
      <p:sp>
        <p:nvSpPr>
          <p:cNvPr id="42" name="object 42"/>
          <p:cNvSpPr/>
          <p:nvPr/>
        </p:nvSpPr>
        <p:spPr>
          <a:xfrm>
            <a:off x="119379" y="6014720"/>
            <a:ext cx="9657080" cy="368300"/>
          </a:xfrm>
          <a:custGeom>
            <a:avLst/>
            <a:gdLst/>
            <a:ahLst/>
            <a:cxnLst/>
            <a:rect l="l" t="t" r="r" b="b"/>
            <a:pathLst>
              <a:path w="9657080" h="368300">
                <a:moveTo>
                  <a:pt x="9657080" y="0"/>
                </a:moveTo>
                <a:lnTo>
                  <a:pt x="0" y="0"/>
                </a:lnTo>
                <a:lnTo>
                  <a:pt x="0" y="368299"/>
                </a:lnTo>
                <a:lnTo>
                  <a:pt x="9657080" y="368299"/>
                </a:lnTo>
                <a:lnTo>
                  <a:pt x="9657080" y="0"/>
                </a:lnTo>
                <a:close/>
              </a:path>
            </a:pathLst>
          </a:custGeom>
          <a:solidFill>
            <a:srgbClr val="FFFF5B"/>
          </a:solidFill>
        </p:spPr>
        <p:txBody>
          <a:bodyPr wrap="square" lIns="0" tIns="0" rIns="0" bIns="0" rtlCol="0"/>
          <a:lstStyle/>
          <a:p/>
        </p:txBody>
      </p:sp>
      <p:sp>
        <p:nvSpPr>
          <p:cNvPr id="43" name="object 43"/>
          <p:cNvSpPr txBox="1"/>
          <p:nvPr/>
        </p:nvSpPr>
        <p:spPr>
          <a:xfrm>
            <a:off x="905977" y="6033504"/>
            <a:ext cx="8085455" cy="299720"/>
          </a:xfrm>
          <a:prstGeom prst="rect">
            <a:avLst/>
          </a:prstGeom>
        </p:spPr>
        <p:txBody>
          <a:bodyPr wrap="square" lIns="0" tIns="12700" rIns="0" bIns="0" rtlCol="0" vert="horz">
            <a:spAutoFit/>
          </a:bodyPr>
          <a:lstStyle/>
          <a:p>
            <a:pPr marL="12700">
              <a:lnSpc>
                <a:spcPct val="100000"/>
              </a:lnSpc>
              <a:spcBef>
                <a:spcPts val="100"/>
              </a:spcBef>
            </a:pPr>
            <a:r>
              <a:rPr dirty="0" sz="1800" spc="195" b="1">
                <a:solidFill>
                  <a:srgbClr val="252525"/>
                </a:solidFill>
                <a:latin typeface="Yu Gothic UI Semibold"/>
                <a:cs typeface="Yu Gothic UI Semibold"/>
              </a:rPr>
              <a:t>一人当</a:t>
            </a:r>
            <a:r>
              <a:rPr dirty="0" sz="1800" spc="155" b="1">
                <a:solidFill>
                  <a:srgbClr val="252525"/>
                </a:solidFill>
                <a:latin typeface="Yu Gothic UI Semibold"/>
                <a:cs typeface="Yu Gothic UI Semibold"/>
              </a:rPr>
              <a:t>た</a:t>
            </a:r>
            <a:r>
              <a:rPr dirty="0" sz="1800" spc="135" b="1">
                <a:solidFill>
                  <a:srgbClr val="252525"/>
                </a:solidFill>
                <a:latin typeface="Yu Gothic UI Semibold"/>
                <a:cs typeface="Yu Gothic UI Semibold"/>
              </a:rPr>
              <a:t>り</a:t>
            </a:r>
            <a:r>
              <a:rPr dirty="0" sz="1800" spc="150" b="1">
                <a:solidFill>
                  <a:srgbClr val="252525"/>
                </a:solidFill>
                <a:latin typeface="Yu Gothic UI Semibold"/>
                <a:cs typeface="Yu Gothic UI Semibold"/>
              </a:rPr>
              <a:t>GDP</a:t>
            </a:r>
            <a:r>
              <a:rPr dirty="0" sz="1800" spc="195" b="1">
                <a:solidFill>
                  <a:srgbClr val="252525"/>
                </a:solidFill>
                <a:latin typeface="Yu Gothic UI Semibold"/>
                <a:cs typeface="Yu Gothic UI Semibold"/>
              </a:rPr>
              <a:t>も</a:t>
            </a:r>
            <a:r>
              <a:rPr dirty="0" sz="1800" spc="245" b="1">
                <a:solidFill>
                  <a:srgbClr val="252525"/>
                </a:solidFill>
                <a:latin typeface="Yu Gothic UI Semibold"/>
                <a:cs typeface="Yu Gothic UI Semibold"/>
              </a:rPr>
              <a:t>向上</a:t>
            </a:r>
            <a:r>
              <a:rPr dirty="0" sz="1800" spc="175" b="1">
                <a:solidFill>
                  <a:srgbClr val="252525"/>
                </a:solidFill>
                <a:latin typeface="Yu Gothic UI Semibold"/>
                <a:cs typeface="Yu Gothic UI Semibold"/>
              </a:rPr>
              <a:t>し</a:t>
            </a:r>
            <a:r>
              <a:rPr dirty="0" sz="1800" spc="215" b="1">
                <a:solidFill>
                  <a:srgbClr val="252525"/>
                </a:solidFill>
                <a:latin typeface="Yu Gothic UI Semibold"/>
                <a:cs typeface="Yu Gothic UI Semibold"/>
              </a:rPr>
              <a:t>な</a:t>
            </a:r>
            <a:r>
              <a:rPr dirty="0" sz="1800" spc="204" b="1">
                <a:solidFill>
                  <a:srgbClr val="252525"/>
                </a:solidFill>
                <a:latin typeface="Yu Gothic UI Semibold"/>
                <a:cs typeface="Yu Gothic UI Semibold"/>
              </a:rPr>
              <a:t>い</a:t>
            </a:r>
            <a:r>
              <a:rPr dirty="0" sz="1800" spc="245" b="1">
                <a:solidFill>
                  <a:srgbClr val="252525"/>
                </a:solidFill>
                <a:latin typeface="Yu Gothic UI Semibold"/>
                <a:cs typeface="Yu Gothic UI Semibold"/>
              </a:rPr>
              <a:t>日本</a:t>
            </a:r>
            <a:r>
              <a:rPr dirty="0" sz="1800" spc="165" b="1">
                <a:solidFill>
                  <a:srgbClr val="252525"/>
                </a:solidFill>
                <a:latin typeface="Yu Gothic UI Semibold"/>
                <a:cs typeface="Yu Gothic UI Semibold"/>
              </a:rPr>
              <a:t>。</a:t>
            </a:r>
            <a:r>
              <a:rPr dirty="0" sz="1800" spc="245" b="1">
                <a:solidFill>
                  <a:srgbClr val="252525"/>
                </a:solidFill>
                <a:latin typeface="Yu Gothic UI Semibold"/>
                <a:cs typeface="Yu Gothic UI Semibold"/>
              </a:rPr>
              <a:t>生産性</a:t>
            </a:r>
            <a:r>
              <a:rPr dirty="0" sz="1800" spc="210" b="1">
                <a:solidFill>
                  <a:srgbClr val="252525"/>
                </a:solidFill>
                <a:latin typeface="Yu Gothic UI Semibold"/>
                <a:cs typeface="Yu Gothic UI Semibold"/>
              </a:rPr>
              <a:t>が</a:t>
            </a:r>
            <a:r>
              <a:rPr dirty="0" sz="1800" spc="245" b="1">
                <a:solidFill>
                  <a:srgbClr val="252525"/>
                </a:solidFill>
                <a:latin typeface="Yu Gothic UI Semibold"/>
                <a:cs typeface="Yu Gothic UI Semibold"/>
              </a:rPr>
              <a:t>上</a:t>
            </a:r>
            <a:r>
              <a:rPr dirty="0" sz="1800" spc="210" b="1">
                <a:solidFill>
                  <a:srgbClr val="252525"/>
                </a:solidFill>
                <a:latin typeface="Yu Gothic UI Semibold"/>
                <a:cs typeface="Yu Gothic UI Semibold"/>
              </a:rPr>
              <a:t>が</a:t>
            </a:r>
            <a:r>
              <a:rPr dirty="0" sz="1800" spc="180" b="1">
                <a:solidFill>
                  <a:srgbClr val="252525"/>
                </a:solidFill>
                <a:latin typeface="Yu Gothic UI Semibold"/>
                <a:cs typeface="Yu Gothic UI Semibold"/>
              </a:rPr>
              <a:t>ら</a:t>
            </a:r>
            <a:r>
              <a:rPr dirty="0" sz="1800" spc="210" b="1">
                <a:solidFill>
                  <a:srgbClr val="252525"/>
                </a:solidFill>
                <a:latin typeface="Yu Gothic UI Semibold"/>
                <a:cs typeface="Yu Gothic UI Semibold"/>
              </a:rPr>
              <a:t>ず</a:t>
            </a:r>
            <a:r>
              <a:rPr dirty="0" sz="1800" spc="165" b="1">
                <a:solidFill>
                  <a:srgbClr val="252525"/>
                </a:solidFill>
                <a:latin typeface="Yu Gothic UI Semibold"/>
                <a:cs typeface="Yu Gothic UI Semibold"/>
              </a:rPr>
              <a:t>、</a:t>
            </a:r>
            <a:r>
              <a:rPr dirty="0" sz="1800" spc="245" b="1">
                <a:solidFill>
                  <a:srgbClr val="252525"/>
                </a:solidFill>
                <a:latin typeface="Yu Gothic UI Semibold"/>
                <a:cs typeface="Yu Gothic UI Semibold"/>
              </a:rPr>
              <a:t>低成長</a:t>
            </a:r>
            <a:r>
              <a:rPr dirty="0" sz="1800" spc="215" b="1">
                <a:solidFill>
                  <a:srgbClr val="252525"/>
                </a:solidFill>
                <a:latin typeface="Yu Gothic UI Semibold"/>
                <a:cs typeface="Yu Gothic UI Semibold"/>
              </a:rPr>
              <a:t>は</a:t>
            </a:r>
            <a:r>
              <a:rPr dirty="0" sz="1800" spc="245" b="1">
                <a:solidFill>
                  <a:srgbClr val="252525"/>
                </a:solidFill>
                <a:latin typeface="Yu Gothic UI Semibold"/>
                <a:cs typeface="Yu Gothic UI Semibold"/>
              </a:rPr>
              <a:t>続</a:t>
            </a:r>
            <a:r>
              <a:rPr dirty="0" sz="1800" spc="204" b="1">
                <a:solidFill>
                  <a:srgbClr val="252525"/>
                </a:solidFill>
                <a:latin typeface="Yu Gothic UI Semibold"/>
                <a:cs typeface="Yu Gothic UI Semibold"/>
              </a:rPr>
              <a:t>い</a:t>
            </a:r>
            <a:r>
              <a:rPr dirty="0" sz="1800" spc="190" b="1">
                <a:solidFill>
                  <a:srgbClr val="252525"/>
                </a:solidFill>
                <a:latin typeface="Yu Gothic UI Semibold"/>
                <a:cs typeface="Yu Gothic UI Semibold"/>
              </a:rPr>
              <a:t>て</a:t>
            </a:r>
            <a:r>
              <a:rPr dirty="0" sz="1800" spc="204" b="1">
                <a:solidFill>
                  <a:srgbClr val="252525"/>
                </a:solidFill>
                <a:latin typeface="Yu Gothic UI Semibold"/>
                <a:cs typeface="Yu Gothic UI Semibold"/>
              </a:rPr>
              <a:t>い</a:t>
            </a:r>
            <a:r>
              <a:rPr dirty="0" sz="1800" spc="195" b="1">
                <a:solidFill>
                  <a:srgbClr val="252525"/>
                </a:solidFill>
                <a:latin typeface="Yu Gothic UI Semibold"/>
                <a:cs typeface="Yu Gothic UI Semibold"/>
              </a:rPr>
              <a:t>る</a:t>
            </a:r>
            <a:r>
              <a:rPr dirty="0" sz="1800" spc="165" b="1">
                <a:solidFill>
                  <a:srgbClr val="252525"/>
                </a:solidFill>
                <a:latin typeface="Yu Gothic UI Semibold"/>
                <a:cs typeface="Yu Gothic UI Semibold"/>
              </a:rPr>
              <a:t>。</a:t>
            </a:r>
            <a:endParaRPr sz="1800">
              <a:latin typeface="Yu Gothic UI Semibold"/>
              <a:cs typeface="Yu Gothic UI Semibold"/>
            </a:endParaRPr>
          </a:p>
        </p:txBody>
      </p:sp>
      <p:sp>
        <p:nvSpPr>
          <p:cNvPr id="44" name="object 44"/>
          <p:cNvSpPr/>
          <p:nvPr/>
        </p:nvSpPr>
        <p:spPr>
          <a:xfrm>
            <a:off x="8411209" y="3862070"/>
            <a:ext cx="647700" cy="317500"/>
          </a:xfrm>
          <a:custGeom>
            <a:avLst/>
            <a:gdLst/>
            <a:ahLst/>
            <a:cxnLst/>
            <a:rect l="l" t="t" r="r" b="b"/>
            <a:pathLst>
              <a:path w="647700" h="317500">
                <a:moveTo>
                  <a:pt x="647700" y="0"/>
                </a:moveTo>
                <a:lnTo>
                  <a:pt x="0" y="0"/>
                </a:lnTo>
                <a:lnTo>
                  <a:pt x="0" y="317499"/>
                </a:lnTo>
                <a:lnTo>
                  <a:pt x="647700" y="317499"/>
                </a:lnTo>
                <a:lnTo>
                  <a:pt x="647700" y="0"/>
                </a:lnTo>
                <a:close/>
              </a:path>
            </a:pathLst>
          </a:custGeom>
          <a:solidFill>
            <a:srgbClr val="FFFFFF"/>
          </a:solidFill>
        </p:spPr>
        <p:txBody>
          <a:bodyPr wrap="square" lIns="0" tIns="0" rIns="0" bIns="0" rtlCol="0"/>
          <a:lstStyle/>
          <a:p/>
        </p:txBody>
      </p:sp>
      <p:sp>
        <p:nvSpPr>
          <p:cNvPr id="45" name="object 45"/>
          <p:cNvSpPr txBox="1"/>
          <p:nvPr/>
        </p:nvSpPr>
        <p:spPr>
          <a:xfrm>
            <a:off x="8411209" y="3862070"/>
            <a:ext cx="647700" cy="317500"/>
          </a:xfrm>
          <a:prstGeom prst="rect">
            <a:avLst/>
          </a:prstGeom>
          <a:ln w="28575">
            <a:solidFill>
              <a:srgbClr val="FF0000"/>
            </a:solidFill>
          </a:ln>
        </p:spPr>
        <p:txBody>
          <a:bodyPr wrap="square" lIns="0" tIns="38735" rIns="0" bIns="0" rtlCol="0" vert="horz">
            <a:spAutoFit/>
          </a:bodyPr>
          <a:lstStyle/>
          <a:p>
            <a:pPr marL="142875">
              <a:lnSpc>
                <a:spcPct val="100000"/>
              </a:lnSpc>
              <a:spcBef>
                <a:spcPts val="305"/>
              </a:spcBef>
            </a:pPr>
            <a:r>
              <a:rPr dirty="0" sz="1400" b="1">
                <a:solidFill>
                  <a:srgbClr val="252525"/>
                </a:solidFill>
                <a:latin typeface="Yu Gothic UI Semibold"/>
                <a:cs typeface="Yu Gothic UI Semibold"/>
              </a:rPr>
              <a:t>日本</a:t>
            </a:r>
            <a:endParaRPr sz="1400">
              <a:latin typeface="Yu Gothic UI Semibold"/>
              <a:cs typeface="Yu Gothic UI Semibold"/>
            </a:endParaRPr>
          </a:p>
        </p:txBody>
      </p:sp>
      <p:sp>
        <p:nvSpPr>
          <p:cNvPr id="46" name="object 4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7</a:t>
            </a:r>
          </a:p>
        </p:txBody>
      </p:sp>
      <p:sp>
        <p:nvSpPr>
          <p:cNvPr id="47" name="object 4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8682" y="704296"/>
            <a:ext cx="9266343" cy="5669170"/>
          </a:xfrm>
          <a:prstGeom prst="rect">
            <a:avLst/>
          </a:prstGeom>
        </p:spPr>
      </p:pic>
      <p:sp>
        <p:nvSpPr>
          <p:cNvPr id="3" name="object 3"/>
          <p:cNvSpPr txBox="1"/>
          <p:nvPr/>
        </p:nvSpPr>
        <p:spPr>
          <a:xfrm>
            <a:off x="6047444" y="6263143"/>
            <a:ext cx="3703320" cy="147320"/>
          </a:xfrm>
          <a:prstGeom prst="rect">
            <a:avLst/>
          </a:prstGeom>
        </p:spPr>
        <p:txBody>
          <a:bodyPr wrap="square" lIns="0" tIns="12700" rIns="0" bIns="0" rtlCol="0" vert="horz">
            <a:spAutoFit/>
          </a:bodyPr>
          <a:lstStyle/>
          <a:p>
            <a:pPr marL="12700">
              <a:lnSpc>
                <a:spcPct val="100000"/>
              </a:lnSpc>
              <a:spcBef>
                <a:spcPts val="100"/>
              </a:spcBef>
            </a:pPr>
            <a:r>
              <a:rPr dirty="0" sz="800" spc="60" b="1">
                <a:solidFill>
                  <a:srgbClr val="7E7E7E"/>
                </a:solidFill>
                <a:latin typeface="Yu Gothic UI Semibold"/>
                <a:cs typeface="Yu Gothic UI Semibold"/>
              </a:rPr>
              <a:t>引用：内閣府</a:t>
            </a:r>
            <a:r>
              <a:rPr dirty="0" sz="800" spc="30" b="1">
                <a:solidFill>
                  <a:srgbClr val="7E7E7E"/>
                </a:solidFill>
                <a:latin typeface="Yu Gothic UI Semibold"/>
                <a:cs typeface="Yu Gothic UI Semibold"/>
              </a:rPr>
              <a:t>「</a:t>
            </a:r>
            <a:r>
              <a:rPr dirty="0" sz="800" spc="25" b="1">
                <a:solidFill>
                  <a:srgbClr val="7E7E7E"/>
                </a:solidFill>
                <a:latin typeface="Yu Gothic UI Semibold"/>
                <a:cs typeface="Yu Gothic UI Semibold"/>
              </a:rPr>
              <a:t>2019</a:t>
            </a:r>
            <a:r>
              <a:rPr dirty="0" sz="800" spc="65" b="1">
                <a:solidFill>
                  <a:srgbClr val="7E7E7E"/>
                </a:solidFill>
                <a:latin typeface="Yu Gothic UI Semibold"/>
                <a:cs typeface="Yu Gothic UI Semibold"/>
              </a:rPr>
              <a:t>年度（令和元年度）国民経済計算年次推計</a:t>
            </a:r>
            <a:r>
              <a:rPr dirty="0" sz="800" spc="55" b="1">
                <a:solidFill>
                  <a:srgbClr val="7E7E7E"/>
                </a:solidFill>
                <a:latin typeface="Yu Gothic UI Semibold"/>
                <a:cs typeface="Yu Gothic UI Semibold"/>
              </a:rPr>
              <a:t>のポ</a:t>
            </a:r>
            <a:r>
              <a:rPr dirty="0" sz="800" spc="45" b="1">
                <a:solidFill>
                  <a:srgbClr val="7E7E7E"/>
                </a:solidFill>
                <a:latin typeface="Yu Gothic UI Semibold"/>
                <a:cs typeface="Yu Gothic UI Semibold"/>
              </a:rPr>
              <a:t>イ</a:t>
            </a:r>
            <a:r>
              <a:rPr dirty="0" sz="800" spc="50" b="1">
                <a:solidFill>
                  <a:srgbClr val="7E7E7E"/>
                </a:solidFill>
                <a:latin typeface="Yu Gothic UI Semibold"/>
                <a:cs typeface="Yu Gothic UI Semibold"/>
              </a:rPr>
              <a:t>ン</a:t>
            </a:r>
            <a:r>
              <a:rPr dirty="0" sz="800" spc="45" b="1">
                <a:solidFill>
                  <a:srgbClr val="7E7E7E"/>
                </a:solidFill>
                <a:latin typeface="Yu Gothic UI Semibold"/>
                <a:cs typeface="Yu Gothic UI Semibold"/>
              </a:rPr>
              <a:t>ト</a:t>
            </a:r>
            <a:r>
              <a:rPr dirty="0" sz="800" spc="30" b="1">
                <a:solidFill>
                  <a:srgbClr val="7E7E7E"/>
                </a:solidFill>
                <a:latin typeface="Yu Gothic UI Semibold"/>
                <a:cs typeface="Yu Gothic UI Semibold"/>
              </a:rPr>
              <a:t>」</a:t>
            </a:r>
            <a:r>
              <a:rPr dirty="0" sz="800" spc="50" b="1">
                <a:solidFill>
                  <a:srgbClr val="7E7E7E"/>
                </a:solidFill>
                <a:latin typeface="Yu Gothic UI Semibold"/>
                <a:cs typeface="Yu Gothic UI Semibold"/>
              </a:rPr>
              <a:t>よ</a:t>
            </a:r>
            <a:r>
              <a:rPr dirty="0" sz="800" spc="45" b="1">
                <a:solidFill>
                  <a:srgbClr val="7E7E7E"/>
                </a:solidFill>
                <a:latin typeface="Yu Gothic UI Semibold"/>
                <a:cs typeface="Yu Gothic UI Semibold"/>
              </a:rPr>
              <a:t>り</a:t>
            </a:r>
            <a:endParaRPr sz="800">
              <a:latin typeface="Yu Gothic UI Semibold"/>
              <a:cs typeface="Yu Gothic UI Semibold"/>
            </a:endParaRPr>
          </a:p>
        </p:txBody>
      </p:sp>
      <p:sp>
        <p:nvSpPr>
          <p:cNvPr id="4" name="object 4"/>
          <p:cNvSpPr txBox="1">
            <a:spLocks noGrp="1"/>
          </p:cNvSpPr>
          <p:nvPr>
            <p:ph type="title"/>
          </p:nvPr>
        </p:nvSpPr>
        <p:spPr>
          <a:xfrm>
            <a:off x="288522" y="125592"/>
            <a:ext cx="4371340" cy="391160"/>
          </a:xfrm>
          <a:prstGeom prst="rect"/>
        </p:spPr>
        <p:txBody>
          <a:bodyPr wrap="square" lIns="0" tIns="12700" rIns="0" bIns="0" rtlCol="0" vert="horz">
            <a:spAutoFit/>
          </a:bodyPr>
          <a:lstStyle/>
          <a:p>
            <a:pPr marL="12700">
              <a:lnSpc>
                <a:spcPct val="100000"/>
              </a:lnSpc>
              <a:spcBef>
                <a:spcPts val="100"/>
              </a:spcBef>
            </a:pPr>
            <a:r>
              <a:rPr dirty="0" u="none" spc="165">
                <a:solidFill>
                  <a:srgbClr val="000000"/>
                </a:solidFill>
              </a:rPr>
              <a:t>一人当たり名目</a:t>
            </a:r>
            <a:r>
              <a:rPr dirty="0" u="none" spc="280">
                <a:solidFill>
                  <a:srgbClr val="000000"/>
                </a:solidFill>
              </a:rPr>
              <a:t>G</a:t>
            </a:r>
            <a:r>
              <a:rPr dirty="0" u="none" spc="165">
                <a:solidFill>
                  <a:srgbClr val="000000"/>
                </a:solidFill>
              </a:rPr>
              <a:t>DP</a:t>
            </a:r>
            <a:r>
              <a:rPr dirty="0" u="none" spc="75">
                <a:solidFill>
                  <a:srgbClr val="000000"/>
                </a:solidFill>
              </a:rPr>
              <a:t>の国際比較</a:t>
            </a:r>
          </a:p>
        </p:txBody>
      </p:sp>
      <p:sp>
        <p:nvSpPr>
          <p:cNvPr id="5" name="object 5"/>
          <p:cNvSpPr/>
          <p:nvPr/>
        </p:nvSpPr>
        <p:spPr>
          <a:xfrm>
            <a:off x="273050" y="2782570"/>
            <a:ext cx="9288780" cy="360680"/>
          </a:xfrm>
          <a:custGeom>
            <a:avLst/>
            <a:gdLst/>
            <a:ahLst/>
            <a:cxnLst/>
            <a:rect l="l" t="t" r="r" b="b"/>
            <a:pathLst>
              <a:path w="9288780" h="360680">
                <a:moveTo>
                  <a:pt x="0" y="0"/>
                </a:moveTo>
                <a:lnTo>
                  <a:pt x="9288780" y="0"/>
                </a:lnTo>
                <a:lnTo>
                  <a:pt x="9288780" y="360679"/>
                </a:lnTo>
                <a:lnTo>
                  <a:pt x="0" y="360679"/>
                </a:lnTo>
                <a:lnTo>
                  <a:pt x="0" y="0"/>
                </a:lnTo>
                <a:close/>
              </a:path>
            </a:pathLst>
          </a:custGeom>
          <a:ln w="28574">
            <a:solidFill>
              <a:srgbClr val="FF0000"/>
            </a:solidFill>
          </a:ln>
        </p:spPr>
        <p:txBody>
          <a:bodyPr wrap="square" lIns="0" tIns="0" rIns="0" bIns="0" rtlCol="0"/>
          <a:lstStyle/>
          <a:p/>
        </p:txBody>
      </p:sp>
      <p:sp>
        <p:nvSpPr>
          <p:cNvPr id="6" name="object 6"/>
          <p:cNvSpPr txBox="1">
            <a:spLocks noGrp="1"/>
          </p:cNvSpPr>
          <p:nvPr>
            <p:ph type="sldNum" idx="7" sz="quarter"/>
          </p:nvPr>
        </p:nvSpPr>
        <p:spPr>
          <a:prstGeom prst="rect"/>
        </p:spPr>
        <p:txBody>
          <a:bodyPr wrap="square" lIns="0" tIns="0" rIns="0" bIns="0" rtlCol="0" vert="horz">
            <a:spAutoFit/>
          </a:bodyPr>
          <a:lstStyle/>
          <a:p>
            <a:pPr marL="38100">
              <a:lnSpc>
                <a:spcPts val="1055"/>
              </a:lnSpc>
            </a:pPr>
            <a:r>
              <a:rPr dirty="0"/>
              <a:t>8</a:t>
            </a:r>
          </a:p>
        </p:txBody>
      </p:sp>
      <p:sp>
        <p:nvSpPr>
          <p:cNvPr id="7" name="object 7"/>
          <p:cNvSpPr txBox="1">
            <a:spLocks noGrp="1"/>
          </p:cNvSpPr>
          <p:nvPr>
            <p:ph type="ftr" idx="5" sz="quarter"/>
          </p:nvPr>
        </p:nvSpPr>
        <p:spPr>
          <a:prstGeom prst="rect"/>
        </p:spPr>
        <p:txBody>
          <a:bodyPr wrap="square" lIns="0" tIns="37465" rIns="0" bIns="0" rtlCol="0" vert="horz">
            <a:spAutoFit/>
          </a:bodyPr>
          <a:lstStyle/>
          <a:p>
            <a:pPr marL="12700">
              <a:lnSpc>
                <a:spcPct val="100000"/>
              </a:lnSpc>
              <a:spcBef>
                <a:spcPts val="295"/>
              </a:spcBef>
            </a:pPr>
            <a:r>
              <a:rPr dirty="0" spc="-75"/>
              <a:t>©</a:t>
            </a:r>
            <a:r>
              <a:rPr dirty="0" spc="25"/>
              <a:t>日本維新</a:t>
            </a:r>
            <a:r>
              <a:rPr dirty="0" spc="20"/>
              <a:t>の</a:t>
            </a:r>
            <a:r>
              <a:rPr dirty="0" spc="25"/>
              <a:t>会</a:t>
            </a:r>
            <a:r>
              <a:rPr dirty="0" spc="40"/>
              <a:t>（2021</a:t>
            </a:r>
            <a:r>
              <a:rPr dirty="0"/>
              <a:t>年9月</a:t>
            </a:r>
            <a:r>
              <a:rPr dirty="0" spc="5"/>
              <a:t>23</a:t>
            </a:r>
            <a:r>
              <a:rPr dirty="0"/>
              <a:t>日更新版）</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Office ユーザー</dc:creator>
  <dc:title>新しい時代の新しい社会像</dc:title>
  <dcterms:created xsi:type="dcterms:W3CDTF">2022-07-10T06:10:11Z</dcterms:created>
  <dcterms:modified xsi:type="dcterms:W3CDTF">2022-07-10T06:10:11Z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2021-09-26T00:00:00Z</vt:filetime>
  </property>
  <property fmtid="{D5CDD505-2E9C-101B-9397-08002B2CF9AE}" pid="3" name="Creator">
    <vt:lpwstr>PowerPoint 用 Acrobat PDFMaker 21</vt:lpwstr>
  </property>
  <property fmtid="{D5CDD505-2E9C-101B-9397-08002B2CF9AE}" pid="4" name="LastSaved">
    <vt:filetime>2022-07-10T00:00:00Z</vt:filetime>
  </property>
</Properties>
</file>